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3"/>
  </p:notesMasterIdLst>
  <p:handoutMasterIdLst>
    <p:handoutMasterId r:id="rId14"/>
  </p:handoutMasterIdLst>
  <p:sldIdLst>
    <p:sldId id="303" r:id="rId5"/>
    <p:sldId id="294" r:id="rId6"/>
    <p:sldId id="304" r:id="rId7"/>
    <p:sldId id="306" r:id="rId8"/>
    <p:sldId id="308" r:id="rId9"/>
    <p:sldId id="307" r:id="rId10"/>
    <p:sldId id="309" r:id="rId11"/>
    <p:sldId id="310" r:id="rId1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90916B0-3819-A511-CE5E-595F00316EC7}" name="Kilgore, Marcette" initials="KM" userId="S::Marcette.Kilgore@tea.texas.gov::7b51becb-2360-4dcd-97d4-91c5dc466b64" providerId="AD"/>
  <p188:author id="{F3B56EC8-58B6-C502-C42E-81C8F58F1D99}" name="Hudson, Les" initials="HL" userId="S::les.hudson@tea.texas.gov::1b51e3df-f37c-4646-8151-9652bb88c0d0" providerId="AD"/>
  <p188:author id="{B2C41FDD-F99C-6F24-2C88-A4DA17B32633}" name="Bauserman, Alexis" initials="BA" userId="S::alexis.bauserman@tea.texas.gov::d99aeb51-3aaa-4185-9210-df7cb8e75af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D4ED"/>
    <a:srgbClr val="007742"/>
    <a:srgbClr val="0432FF"/>
    <a:srgbClr val="7030A0"/>
    <a:srgbClr val="0080A3"/>
    <a:srgbClr val="008CB2"/>
    <a:srgbClr val="0000FF"/>
    <a:srgbClr val="AD621E"/>
    <a:srgbClr val="ED0000"/>
    <a:srgbClr val="FF2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3CC9F9-A2A8-4A68-BDEA-361325A6D586}" v="31" dt="2023-07-20T18:23:26.581"/>
    <p1510:client id="{16112CA8-47E2-4527-9925-78ABA0DA372D}" v="17" dt="2023-07-10T18:12:16.504"/>
    <p1510:client id="{2F379FE9-E5C4-463B-8732-9E5EEE9A5941}" v="57" dt="2023-07-10T12:50:21.244"/>
    <p1510:client id="{67DDD8A5-8F69-4644-822A-5D59D69297FF}" v="3" dt="2023-07-10T18:13:17.576"/>
    <p1510:client id="{C69EFCB0-D895-40A7-8BCE-CB90FB2B6CC7}" v="17" dt="2023-07-06T13:49:21.864"/>
    <p1510:client id="{F453707F-079C-4E36-B313-D6FCBD8109D3}" v="400" dt="2023-07-07T20:11:01.4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242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05ABA8-81CC-BBAF-DD27-A5C035D15EC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3D4E2CE-062A-3046-52AF-F79CEF4AC9E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1CC7A1-FC6A-4A40-A94A-DAE833A7A8B9}" type="datetimeFigureOut">
              <a:rPr lang="en-US" smtClean="0"/>
              <a:t>7/20/2023</a:t>
            </a:fld>
            <a:endParaRPr lang="en-US"/>
          </a:p>
        </p:txBody>
      </p:sp>
      <p:sp>
        <p:nvSpPr>
          <p:cNvPr id="4" name="Footer Placeholder 3">
            <a:extLst>
              <a:ext uri="{FF2B5EF4-FFF2-40B4-BE49-F238E27FC236}">
                <a16:creationId xmlns:a16="http://schemas.microsoft.com/office/drawing/2014/main" id="{0D6217C9-844A-13DF-E460-6B2D1114FC5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C3E589C-4C9D-3E95-7509-6B399849A64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C4E436-BB9E-4810-9DA6-8838D94C872E}" type="slidenum">
              <a:rPr lang="en-US" smtClean="0"/>
              <a:t>‹#›</a:t>
            </a:fld>
            <a:endParaRPr lang="en-US"/>
          </a:p>
        </p:txBody>
      </p:sp>
    </p:spTree>
    <p:extLst>
      <p:ext uri="{BB962C8B-B14F-4D97-AF65-F5344CB8AC3E}">
        <p14:creationId xmlns:p14="http://schemas.microsoft.com/office/powerpoint/2010/main" val="5960323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01A62-EA2C-0143-A69F-D10CBB1579A6}" type="datetimeFigureOut">
              <a:rPr lang="en-US" smtClean="0"/>
              <a:t>7/20/2023</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AAB810-7AFB-2045-87C7-09B7157677B2}" type="slidenum">
              <a:rPr lang="en-US" smtClean="0"/>
              <a:t>‹#›</a:t>
            </a:fld>
            <a:endParaRPr lang="en-US"/>
          </a:p>
        </p:txBody>
      </p:sp>
    </p:spTree>
    <p:extLst>
      <p:ext uri="{BB962C8B-B14F-4D97-AF65-F5344CB8AC3E}">
        <p14:creationId xmlns:p14="http://schemas.microsoft.com/office/powerpoint/2010/main" val="996287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2427FD8D-FCFD-42D5-BF38-61D2BF1DD018}"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50367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53898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967941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957383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27FD8D-FCFD-42D5-BF38-61D2BF1DD018}"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3899176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27FD8D-FCFD-42D5-BF38-61D2BF1DD018}" type="datetimeFigureOut">
              <a:rPr lang="en-US" smtClean="0"/>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947615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27FD8D-FCFD-42D5-BF38-61D2BF1DD018}" type="datetimeFigureOut">
              <a:rPr lang="en-US" smtClean="0"/>
              <a:t>7/20/2023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685476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27FD8D-FCFD-42D5-BF38-61D2BF1DD018}" type="datetimeFigureOut">
              <a:rPr lang="en-US" smtClean="0"/>
              <a:t>7/20/2023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207856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27FD8D-FCFD-42D5-BF38-61D2BF1DD018}" type="datetimeFigureOut">
              <a:rPr lang="en-US" smtClean="0"/>
              <a:t>7/20/2023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81451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427FD8D-FCFD-42D5-BF38-61D2BF1DD018}" type="datetimeFigureOut">
              <a:rPr lang="en-US" smtClean="0"/>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829393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427FD8D-FCFD-42D5-BF38-61D2BF1DD018}" type="datetimeFigureOut">
              <a:rPr lang="en-US" smtClean="0"/>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54731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2427FD8D-FCFD-42D5-BF38-61D2BF1DD018}" type="datetimeFigureOut">
              <a:rPr lang="en-US" smtClean="0"/>
              <a:t>7/20/2023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3B5377A3-B1AA-4A1E-A233-46845C09DF58}" type="slidenum">
              <a:rPr lang="en-US" smtClean="0"/>
              <a:t>‹#›</a:t>
            </a:fld>
            <a:endParaRPr lang="en-US"/>
          </a:p>
        </p:txBody>
      </p:sp>
    </p:spTree>
    <p:extLst>
      <p:ext uri="{BB962C8B-B14F-4D97-AF65-F5344CB8AC3E}">
        <p14:creationId xmlns:p14="http://schemas.microsoft.com/office/powerpoint/2010/main" val="31553977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tea.texas.gov/system/files/ac-plumbing-and-pipefitting_0.pdf" TargetMode="External"/><Relationship Id="rId3" Type="http://schemas.openxmlformats.org/officeDocument/2006/relationships/hyperlink" Target="https://tea.texas.gov/system/files/ac-carpentry_0.pdf" TargetMode="External"/><Relationship Id="rId7" Type="http://schemas.openxmlformats.org/officeDocument/2006/relationships/hyperlink" Target="https://tea.texas.gov/system/files/ac-masonry_0.pdf" TargetMode="External"/><Relationship Id="rId2" Type="http://schemas.openxmlformats.org/officeDocument/2006/relationships/hyperlink" Target="https://tea.texas.gov/system/files/ac-architectural-design_0.pdf" TargetMode="External"/><Relationship Id="rId1" Type="http://schemas.openxmlformats.org/officeDocument/2006/relationships/slideLayout" Target="../slideLayouts/slideLayout1.xml"/><Relationship Id="rId6" Type="http://schemas.openxmlformats.org/officeDocument/2006/relationships/hyperlink" Target="https://tea.texas.gov/system/files/ac-hvac-and-sheet-metal_0.pdf" TargetMode="External"/><Relationship Id="rId5" Type="http://schemas.openxmlformats.org/officeDocument/2006/relationships/hyperlink" Target="https://tea.texas.gov/system/files/ac-electrical_0.pdf" TargetMode="External"/><Relationship Id="rId4" Type="http://schemas.openxmlformats.org/officeDocument/2006/relationships/hyperlink" Target="https://tea.texas.gov/system/files/ac-construction-management-and-inspection_0.pdf" TargetMode="External"/><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4502EB9-5CE0-D1A9-548E-61357CDA1786}"/>
              </a:ext>
            </a:extLst>
          </p:cNvPr>
          <p:cNvSpPr>
            <a:spLocks noGrp="1" noChangeArrowheads="1"/>
          </p:cNvSpPr>
          <p:nvPr>
            <p:ph type="title" idx="4294967295"/>
          </p:nvPr>
        </p:nvSpPr>
        <p:spPr bwMode="auto">
          <a:xfrm>
            <a:off x="0" y="969963"/>
            <a:ext cx="7772400" cy="45720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Cover Page</a:t>
            </a:r>
            <a:endParaRPr kumimoji="0" lang="en-US"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aphicFrame>
        <p:nvGraphicFramePr>
          <p:cNvPr id="6" name="Table 5">
            <a:extLst>
              <a:ext uri="{FF2B5EF4-FFF2-40B4-BE49-F238E27FC236}">
                <a16:creationId xmlns:a16="http://schemas.microsoft.com/office/drawing/2014/main" id="{322196A2-F140-ECF8-F0AE-505B73DDF51D}"/>
              </a:ext>
            </a:extLst>
          </p:cNvPr>
          <p:cNvGraphicFramePr>
            <a:graphicFrameLocks noGrp="1"/>
          </p:cNvGraphicFramePr>
          <p:nvPr>
            <p:extLst>
              <p:ext uri="{D42A27DB-BD31-4B8C-83A1-F6EECF244321}">
                <p14:modId xmlns:p14="http://schemas.microsoft.com/office/powerpoint/2010/main" val="620671035"/>
              </p:ext>
            </p:extLst>
          </p:nvPr>
        </p:nvGraphicFramePr>
        <p:xfrm>
          <a:off x="830262" y="1668209"/>
          <a:ext cx="6111875" cy="1101471"/>
        </p:xfrm>
        <a:graphic>
          <a:graphicData uri="http://schemas.openxmlformats.org/drawingml/2006/table">
            <a:tbl>
              <a:tblPr firstRow="1" firstCol="1" bandRow="1"/>
              <a:tblGrid>
                <a:gridCol w="1025525">
                  <a:extLst>
                    <a:ext uri="{9D8B030D-6E8A-4147-A177-3AD203B41FA5}">
                      <a16:colId xmlns:a16="http://schemas.microsoft.com/office/drawing/2014/main" val="1369034697"/>
                    </a:ext>
                  </a:extLst>
                </a:gridCol>
                <a:gridCol w="5086350">
                  <a:extLst>
                    <a:ext uri="{9D8B030D-6E8A-4147-A177-3AD203B41FA5}">
                      <a16:colId xmlns:a16="http://schemas.microsoft.com/office/drawing/2014/main" val="2223036198"/>
                    </a:ext>
                  </a:extLst>
                </a:gridCol>
              </a:tblGrid>
              <a:tr h="0">
                <a:tc>
                  <a:txBody>
                    <a:bodyPr/>
                    <a:lstStyle/>
                    <a:p>
                      <a:pPr marL="0" marR="0" algn="r">
                        <a:lnSpc>
                          <a:spcPct val="107000"/>
                        </a:lnSpc>
                        <a:spcBef>
                          <a:spcPts val="0"/>
                        </a:spcBef>
                        <a:spcAft>
                          <a:spcPts val="0"/>
                        </a:spcAft>
                      </a:pPr>
                      <a:r>
                        <a:rPr lang="en-US" sz="1200" b="1" kern="100">
                          <a:solidFill>
                            <a:srgbClr val="000000"/>
                          </a:solidFill>
                          <a:effectLst/>
                          <a:latin typeface="Calibri"/>
                          <a:ea typeface="Calibri"/>
                          <a:cs typeface="Times New Roman"/>
                        </a:rPr>
                        <a:t>Title</a:t>
                      </a:r>
                      <a:endParaRPr lang="en-US" sz="1050" kern="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nSpc>
                          <a:spcPct val="107000"/>
                        </a:lnSpc>
                        <a:spcBef>
                          <a:spcPts val="0"/>
                        </a:spcBef>
                        <a:spcAft>
                          <a:spcPts val="0"/>
                        </a:spcAft>
                      </a:pPr>
                      <a:r>
                        <a:rPr lang="en-US" sz="1200" b="0" i="0" kern="1200">
                          <a:solidFill>
                            <a:schemeClr val="tx1"/>
                          </a:solidFill>
                          <a:effectLst/>
                          <a:latin typeface="+mn-lt"/>
                          <a:ea typeface="+mn-ea"/>
                          <a:cs typeface="+mn-cs"/>
                        </a:rPr>
                        <a:t>Architecture and Construction Program of Study Recommended updates.</a:t>
                      </a:r>
                      <a:endParaRPr lang="en-US" sz="1200" kern="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7214731"/>
                  </a:ext>
                </a:extLst>
              </a:tr>
              <a:tr h="0">
                <a:tc>
                  <a:txBody>
                    <a:bodyPr/>
                    <a:lstStyle/>
                    <a:p>
                      <a:pPr marL="0" marR="0" algn="r">
                        <a:lnSpc>
                          <a:spcPct val="107000"/>
                        </a:lnSpc>
                        <a:spcBef>
                          <a:spcPts val="0"/>
                        </a:spcBef>
                        <a:spcAft>
                          <a:spcPts val="0"/>
                        </a:spcAft>
                      </a:pPr>
                      <a:r>
                        <a:rPr lang="en-US" sz="1200" b="1" kern="100">
                          <a:solidFill>
                            <a:srgbClr val="000000"/>
                          </a:solidFill>
                          <a:effectLst/>
                          <a:latin typeface="Calibri"/>
                          <a:ea typeface="Calibri"/>
                          <a:cs typeface="Times New Roman"/>
                        </a:rPr>
                        <a:t>Description</a:t>
                      </a:r>
                      <a:endParaRPr lang="en-US" sz="1050" kern="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lvl="0" algn="l">
                        <a:lnSpc>
                          <a:spcPct val="100000"/>
                        </a:lnSpc>
                        <a:spcBef>
                          <a:spcPts val="0"/>
                        </a:spcBef>
                        <a:spcAft>
                          <a:spcPts val="0"/>
                        </a:spcAft>
                        <a:buNone/>
                      </a:pPr>
                      <a:r>
                        <a:rPr lang="en-US" sz="1200" b="0" i="0" u="none" strike="noStrike" kern="1200" noProof="0">
                          <a:solidFill>
                            <a:srgbClr val="000000"/>
                          </a:solidFill>
                          <a:effectLst/>
                          <a:latin typeface="Calibri"/>
                        </a:rPr>
                        <a:t>Program of study recommendations from the Texas Education Agency (TEA) Career and Technology Education (CTE) Advisory Committee.</a:t>
                      </a:r>
                      <a:endParaRPr lang="en-US" u="none" strike="noStrike" noProof="0">
                        <a:solidFill>
                          <a:srgbClr val="000000"/>
                        </a:solidFill>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6946258"/>
                  </a:ext>
                </a:extLst>
              </a:tr>
              <a:tr h="0">
                <a:tc>
                  <a:txBody>
                    <a:bodyPr/>
                    <a:lstStyle/>
                    <a:p>
                      <a:pPr marL="0" marR="0" algn="r">
                        <a:lnSpc>
                          <a:spcPct val="107000"/>
                        </a:lnSpc>
                        <a:spcBef>
                          <a:spcPts val="0"/>
                        </a:spcBef>
                        <a:spcAft>
                          <a:spcPts val="0"/>
                        </a:spcAft>
                      </a:pPr>
                      <a:r>
                        <a:rPr lang="en-US" sz="1200" b="1" kern="100">
                          <a:solidFill>
                            <a:srgbClr val="000000"/>
                          </a:solidFill>
                          <a:effectLst/>
                          <a:latin typeface="Calibri"/>
                          <a:ea typeface="Calibri"/>
                          <a:cs typeface="Times New Roman"/>
                        </a:rPr>
                        <a:t>How to Use</a:t>
                      </a:r>
                      <a:endParaRPr lang="en-US" sz="1050" kern="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D4ED"/>
                    </a:solidFill>
                  </a:tcPr>
                </a:tc>
                <a:tc>
                  <a:txBody>
                    <a:bodyPr/>
                    <a:lstStyle/>
                    <a:p>
                      <a:pPr lvl="0" algn="l">
                        <a:lnSpc>
                          <a:spcPct val="100000"/>
                        </a:lnSpc>
                        <a:spcBef>
                          <a:spcPts val="0"/>
                        </a:spcBef>
                        <a:spcAft>
                          <a:spcPts val="0"/>
                        </a:spcAft>
                        <a:buNone/>
                      </a:pPr>
                      <a:r>
                        <a:rPr lang="en-US" sz="1200" b="0" i="0" u="none" strike="noStrike" kern="100" noProof="0">
                          <a:solidFill>
                            <a:srgbClr val="000000"/>
                          </a:solidFill>
                          <a:effectLst/>
                          <a:latin typeface="Calibri"/>
                        </a:rPr>
                        <a:t>These documents contain the updated program of study framework proposals. Use the key below to review the recommended updates to the programs of study.</a:t>
                      </a:r>
                      <a:endParaRPr lang="en-US"/>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8478269"/>
                  </a:ext>
                </a:extLst>
              </a:tr>
            </a:tbl>
          </a:graphicData>
        </a:graphic>
      </p:graphicFrame>
      <p:graphicFrame>
        <p:nvGraphicFramePr>
          <p:cNvPr id="3" name="Table 2">
            <a:extLst>
              <a:ext uri="{FF2B5EF4-FFF2-40B4-BE49-F238E27FC236}">
                <a16:creationId xmlns:a16="http://schemas.microsoft.com/office/drawing/2014/main" id="{D0305F1F-29A6-74D1-4BEE-48CCB16BD0E5}"/>
              </a:ext>
            </a:extLst>
          </p:cNvPr>
          <p:cNvGraphicFramePr>
            <a:graphicFrameLocks noGrp="1"/>
          </p:cNvGraphicFramePr>
          <p:nvPr>
            <p:extLst>
              <p:ext uri="{D42A27DB-BD31-4B8C-83A1-F6EECF244321}">
                <p14:modId xmlns:p14="http://schemas.microsoft.com/office/powerpoint/2010/main" val="3797483142"/>
              </p:ext>
            </p:extLst>
          </p:nvPr>
        </p:nvGraphicFramePr>
        <p:xfrm>
          <a:off x="791205" y="3393504"/>
          <a:ext cx="6111874" cy="2797601"/>
        </p:xfrm>
        <a:graphic>
          <a:graphicData uri="http://schemas.openxmlformats.org/drawingml/2006/table">
            <a:tbl>
              <a:tblPr firstRow="1" firstCol="1">
                <a:tableStyleId>{5C22544A-7EE6-4342-B048-85BDC9FD1C3A}</a:tableStyleId>
              </a:tblPr>
              <a:tblGrid>
                <a:gridCol w="3055937">
                  <a:extLst>
                    <a:ext uri="{9D8B030D-6E8A-4147-A177-3AD203B41FA5}">
                      <a16:colId xmlns:a16="http://schemas.microsoft.com/office/drawing/2014/main" val="2531653642"/>
                    </a:ext>
                  </a:extLst>
                </a:gridCol>
                <a:gridCol w="3055937">
                  <a:extLst>
                    <a:ext uri="{9D8B030D-6E8A-4147-A177-3AD203B41FA5}">
                      <a16:colId xmlns:a16="http://schemas.microsoft.com/office/drawing/2014/main" val="3280428975"/>
                    </a:ext>
                  </a:extLst>
                </a:gridCol>
              </a:tblGrid>
              <a:tr h="551715">
                <a:tc>
                  <a:txBody>
                    <a:bodyPr/>
                    <a:lstStyle/>
                    <a:p>
                      <a:pPr marL="0" marR="0">
                        <a:spcBef>
                          <a:spcPts val="0"/>
                        </a:spcBef>
                        <a:spcAft>
                          <a:spcPts val="0"/>
                        </a:spcAft>
                      </a:pPr>
                      <a:r>
                        <a:rPr lang="en-US" sz="1200" kern="100">
                          <a:solidFill>
                            <a:schemeClr val="tx1"/>
                          </a:solidFill>
                          <a:effectLst/>
                        </a:rPr>
                        <a:t>Current Program of Study Names</a:t>
                      </a:r>
                      <a:endParaRPr lang="en-US" sz="1200" kern="100">
                        <a:solidFill>
                          <a:schemeClr val="tx1"/>
                        </a:solidFill>
                        <a:effectLst/>
                        <a:latin typeface="Calibri"/>
                        <a:cs typeface="Times New Roman"/>
                      </a:endParaRPr>
                    </a:p>
                    <a:p>
                      <a:pPr marL="0" marR="0" lvl="0">
                        <a:spcBef>
                          <a:spcPts val="0"/>
                        </a:spcBef>
                        <a:spcAft>
                          <a:spcPts val="0"/>
                        </a:spcAft>
                        <a:buNone/>
                      </a:pPr>
                      <a:r>
                        <a:rPr lang="en-US" sz="1000" kern="100">
                          <a:solidFill>
                            <a:schemeClr val="tx1"/>
                          </a:solidFill>
                          <a:effectLst/>
                        </a:rPr>
                        <a:t>(Links are to CURRENT framework documents)</a:t>
                      </a:r>
                      <a:endParaRPr lang="en-US" sz="1200" kern="100">
                        <a:solidFill>
                          <a:schemeClr val="tx1"/>
                        </a:solidFill>
                        <a:effectLst/>
                        <a:latin typeface="Calibri"/>
                        <a:ea typeface="Calibri" panose="020F0502020204030204"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4ED"/>
                    </a:solidFill>
                  </a:tcPr>
                </a:tc>
                <a:tc>
                  <a:txBody>
                    <a:bodyPr/>
                    <a:lstStyle/>
                    <a:p>
                      <a:pPr marL="0" marR="0">
                        <a:spcBef>
                          <a:spcPts val="0"/>
                        </a:spcBef>
                        <a:spcAft>
                          <a:spcPts val="0"/>
                        </a:spcAft>
                      </a:pPr>
                      <a:r>
                        <a:rPr lang="en-US" sz="1200" kern="100">
                          <a:solidFill>
                            <a:schemeClr val="tx1"/>
                          </a:solidFill>
                          <a:effectLst/>
                        </a:rPr>
                        <a:t>Proposed Name</a:t>
                      </a:r>
                      <a:endParaRPr lang="en-US" sz="1200" kern="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4ED"/>
                    </a:solidFill>
                  </a:tcPr>
                </a:tc>
                <a:extLst>
                  <a:ext uri="{0D108BD9-81ED-4DB2-BD59-A6C34878D82A}">
                    <a16:rowId xmlns:a16="http://schemas.microsoft.com/office/drawing/2014/main" val="265292944"/>
                  </a:ext>
                </a:extLst>
              </a:tr>
              <a:tr h="277281">
                <a:tc>
                  <a:txBody>
                    <a:bodyPr/>
                    <a:lstStyle/>
                    <a:p>
                      <a:pPr marL="0" marR="0">
                        <a:spcBef>
                          <a:spcPts val="0"/>
                        </a:spcBef>
                        <a:spcAft>
                          <a:spcPts val="0"/>
                        </a:spcAft>
                      </a:pPr>
                      <a:r>
                        <a:rPr lang="en-US" sz="1200" u="sng" kern="100">
                          <a:solidFill>
                            <a:schemeClr val="tx1"/>
                          </a:solidFill>
                          <a:effectLst/>
                          <a:hlinkClick r:id="rId2">
                            <a:extLst>
                              <a:ext uri="{A12FA001-AC4F-418D-AE19-62706E023703}">
                                <ahyp:hlinkClr xmlns:ahyp="http://schemas.microsoft.com/office/drawing/2018/hyperlinkcolor" val="tx"/>
                              </a:ext>
                            </a:extLst>
                          </a:hlinkClick>
                        </a:rPr>
                        <a:t>Architectural Design</a:t>
                      </a:r>
                      <a:endParaRPr lang="en-US" sz="1200" u="sng" kern="100">
                        <a:solidFill>
                          <a:schemeClr val="tx1"/>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strike="noStrike" kern="100">
                          <a:solidFill>
                            <a:srgbClr val="0432FF"/>
                          </a:solidFill>
                          <a:effectLst/>
                        </a:rPr>
                        <a:t>Architectural Drafting and Design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5551825"/>
                  </a:ext>
                </a:extLst>
              </a:tr>
              <a:tr h="72372">
                <a:tc>
                  <a:txBody>
                    <a:bodyPr/>
                    <a:lstStyle/>
                    <a:p>
                      <a:pPr marL="0" marR="0" algn="l">
                        <a:spcBef>
                          <a:spcPts val="0"/>
                        </a:spcBef>
                        <a:spcAft>
                          <a:spcPts val="0"/>
                        </a:spcAft>
                      </a:pPr>
                      <a:r>
                        <a:rPr lang="en-US" sz="1200" u="sng" kern="100">
                          <a:solidFill>
                            <a:schemeClr val="tx1"/>
                          </a:solidFill>
                          <a:effectLst/>
                          <a:hlinkClick r:id="rId3">
                            <a:extLst>
                              <a:ext uri="{A12FA001-AC4F-418D-AE19-62706E023703}">
                                <ahyp:hlinkClr xmlns:ahyp="http://schemas.microsoft.com/office/drawing/2018/hyperlinkcolor" val="tx"/>
                              </a:ext>
                            </a:extLst>
                          </a:hlinkClick>
                        </a:rPr>
                        <a:t>Carpentry</a:t>
                      </a:r>
                      <a:endParaRPr lang="en-US" sz="1200" u="sng" kern="100">
                        <a:solidFill>
                          <a:schemeClr val="tx1"/>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200" kern="100">
                          <a:effectLst/>
                        </a:rPr>
                        <a:t>No update </a:t>
                      </a:r>
                      <a:endParaRPr lang="en-US" sz="1200" strike="noStrike" kern="100">
                        <a:solidFill>
                          <a:srgbClr val="FF0000"/>
                        </a:solidFill>
                        <a:effectLst/>
                      </a:endParaRPr>
                    </a:p>
                    <a:p>
                      <a:pPr marL="0" marR="0">
                        <a:spcBef>
                          <a:spcPts val="0"/>
                        </a:spcBef>
                        <a:spcAft>
                          <a:spcPts val="0"/>
                        </a:spcAft>
                      </a:pPr>
                      <a:endParaRPr lang="en-US" sz="1200" strike="noStrike" kern="100">
                        <a:solidFill>
                          <a:srgbClr val="FF0000"/>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9047071"/>
                  </a:ext>
                </a:extLst>
              </a:tr>
              <a:tr h="25274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200" b="1" i="0" u="sng" kern="120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Construction Management and Inspection</a:t>
                      </a:r>
                      <a:endParaRPr lang="en-US" sz="1200" b="1" i="0" kern="120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a:lnSpc>
                          <a:spcPct val="100000"/>
                        </a:lnSpc>
                        <a:spcBef>
                          <a:spcPts val="0"/>
                        </a:spcBef>
                        <a:spcAft>
                          <a:spcPts val="0"/>
                        </a:spcAft>
                        <a:buNone/>
                      </a:pPr>
                      <a:r>
                        <a:rPr lang="en-US" sz="1200" b="0" i="0" u="none" strike="noStrike" kern="100" cap="none" spc="0" normalizeH="0" baseline="0" noProof="0">
                          <a:ln>
                            <a:noFill/>
                          </a:ln>
                          <a:solidFill>
                            <a:srgbClr val="000000"/>
                          </a:solidFill>
                          <a:effectLst/>
                          <a:uLnTx/>
                          <a:uFillTx/>
                          <a:latin typeface="Calibri" panose="020F0502020204030204"/>
                        </a:rPr>
                        <a:t>No update</a:t>
                      </a:r>
                      <a:endParaRPr kumimoji="0"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1493119"/>
                  </a:ext>
                </a:extLst>
              </a:tr>
              <a:tr h="337525">
                <a:tc>
                  <a:txBody>
                    <a:bodyPr/>
                    <a:lstStyle/>
                    <a:p>
                      <a:pPr marL="0" marR="0">
                        <a:spcBef>
                          <a:spcPts val="0"/>
                        </a:spcBef>
                        <a:spcAft>
                          <a:spcPts val="0"/>
                        </a:spcAft>
                      </a:pPr>
                      <a:r>
                        <a:rPr lang="en-US" sz="1200" kern="100">
                          <a:solidFill>
                            <a:schemeClr val="tx1"/>
                          </a:solidFill>
                          <a:effectLst/>
                          <a:hlinkClick r:id="rId5">
                            <a:extLst>
                              <a:ext uri="{A12FA001-AC4F-418D-AE19-62706E023703}">
                                <ahyp:hlinkClr xmlns:ahyp="http://schemas.microsoft.com/office/drawing/2018/hyperlinkcolor" val="tx"/>
                              </a:ext>
                            </a:extLst>
                          </a:hlinkClick>
                        </a:rPr>
                        <a:t>Electrical</a:t>
                      </a:r>
                      <a:endParaRPr lang="en-US" sz="1200" kern="100" dirty="0">
                        <a:solidFill>
                          <a:schemeClr val="tx1"/>
                        </a:solidFill>
                        <a:effectLst/>
                        <a:hlinkClick r:id="rId5">
                          <a:extLst>
                            <a:ext uri="{A12FA001-AC4F-418D-AE19-62706E023703}">
                              <ahyp:hlinkClr xmlns:ahyp="http://schemas.microsoft.com/office/drawing/2018/hyperlinkcolor" val="tx"/>
                            </a:ext>
                          </a:extLst>
                        </a:hlinkClick>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a:spcBef>
                          <a:spcPts val="0"/>
                        </a:spcBef>
                        <a:spcAft>
                          <a:spcPts val="0"/>
                        </a:spcAft>
                        <a:buNone/>
                      </a:pPr>
                      <a:r>
                        <a:rPr lang="en-US" sz="1200" b="0" i="0" u="none" strike="noStrike" kern="100" noProof="0">
                          <a:solidFill>
                            <a:srgbClr val="000000"/>
                          </a:solidFill>
                          <a:effectLst/>
                          <a:latin typeface="Calibri"/>
                        </a:rPr>
                        <a:t>No update</a:t>
                      </a:r>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3095056"/>
                  </a:ext>
                </a:extLst>
              </a:tr>
              <a:tr h="337525">
                <a:tc>
                  <a:txBody>
                    <a:bodyPr/>
                    <a:lstStyle/>
                    <a:p>
                      <a:pPr marL="0" marR="0">
                        <a:spcBef>
                          <a:spcPts val="0"/>
                        </a:spcBef>
                        <a:spcAft>
                          <a:spcPts val="0"/>
                        </a:spcAft>
                      </a:pPr>
                      <a:r>
                        <a:rPr lang="en-US" sz="1200" kern="100">
                          <a:solidFill>
                            <a:schemeClr val="tx1"/>
                          </a:solidFill>
                          <a:effectLst/>
                          <a:hlinkClick r:id="rId6">
                            <a:extLst>
                              <a:ext uri="{A12FA001-AC4F-418D-AE19-62706E023703}">
                                <ahyp:hlinkClr xmlns:ahyp="http://schemas.microsoft.com/office/drawing/2018/hyperlinkcolor" val="tx"/>
                              </a:ext>
                            </a:extLst>
                          </a:hlinkClick>
                        </a:rPr>
                        <a:t>HVAC and Sheet Metal</a:t>
                      </a:r>
                      <a:endParaRPr lang="en-US" sz="1200" kern="100" dirty="0">
                        <a:solidFill>
                          <a:schemeClr val="tx1"/>
                        </a:solidFill>
                        <a:effectLst/>
                        <a:hlinkClick r:id="rId6">
                          <a:extLst>
                            <a:ext uri="{A12FA001-AC4F-418D-AE19-62706E023703}">
                              <ahyp:hlinkClr xmlns:ahyp="http://schemas.microsoft.com/office/drawing/2018/hyperlinkcolor" val="tx"/>
                            </a:ext>
                          </a:extLst>
                        </a:hlinkClick>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t>No update</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5506362"/>
                  </a:ext>
                </a:extLst>
              </a:tr>
              <a:tr h="337525">
                <a:tc>
                  <a:txBody>
                    <a:bodyPr/>
                    <a:lstStyle/>
                    <a:p>
                      <a:pPr marL="0" marR="0">
                        <a:spcBef>
                          <a:spcPts val="0"/>
                        </a:spcBef>
                        <a:spcAft>
                          <a:spcPts val="0"/>
                        </a:spcAft>
                      </a:pPr>
                      <a:r>
                        <a:rPr lang="en-US" sz="1200" kern="100">
                          <a:solidFill>
                            <a:schemeClr val="tx1"/>
                          </a:solidFill>
                          <a:effectLst/>
                          <a:hlinkClick r:id="rId7">
                            <a:extLst>
                              <a:ext uri="{A12FA001-AC4F-418D-AE19-62706E023703}">
                                <ahyp:hlinkClr xmlns:ahyp="http://schemas.microsoft.com/office/drawing/2018/hyperlinkcolor" val="tx"/>
                              </a:ext>
                            </a:extLst>
                          </a:hlinkClick>
                        </a:rPr>
                        <a:t>Masonry</a:t>
                      </a:r>
                      <a:endParaRPr lang="en-US" sz="1200" kern="100" dirty="0">
                        <a:solidFill>
                          <a:schemeClr val="tx1"/>
                        </a:solidFill>
                        <a:effectLst/>
                        <a:hlinkClick r:id="rId7">
                          <a:extLst>
                            <a:ext uri="{A12FA001-AC4F-418D-AE19-62706E023703}">
                              <ahyp:hlinkClr xmlns:ahyp="http://schemas.microsoft.com/office/drawing/2018/hyperlinkcolor" val="tx"/>
                            </a:ext>
                          </a:extLst>
                        </a:hlinkClick>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strike="noStrike" kern="100">
                          <a:solidFill>
                            <a:schemeClr val="tx1"/>
                          </a:solidFill>
                          <a:effectLst/>
                        </a:rPr>
                        <a:t>No update</a:t>
                      </a:r>
                      <a:endParaRPr lang="en-US" sz="1200" strike="noStrike" kern="100" dirty="0">
                        <a:solidFill>
                          <a:srgbClr val="FF0000"/>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0114214"/>
                  </a:ext>
                </a:extLst>
              </a:tr>
              <a:tr h="337525">
                <a:tc>
                  <a:txBody>
                    <a:bodyPr/>
                    <a:lstStyle/>
                    <a:p>
                      <a:pPr marL="0" lvl="0">
                        <a:spcBef>
                          <a:spcPts val="0"/>
                        </a:spcBef>
                        <a:spcAft>
                          <a:spcPts val="0"/>
                        </a:spcAft>
                        <a:buNone/>
                      </a:pPr>
                      <a:r>
                        <a:rPr lang="en-US" sz="1200" kern="100" dirty="0">
                          <a:solidFill>
                            <a:schemeClr val="tx1"/>
                          </a:solidFill>
                          <a:effectLst/>
                          <a:hlinkClick r:id="rId8">
                            <a:extLst>
                              <a:ext uri="{A12FA001-AC4F-418D-AE19-62706E023703}">
                                <ahyp:hlinkClr xmlns:ahyp="http://schemas.microsoft.com/office/drawing/2018/hyperlinkcolor" val="tx"/>
                              </a:ext>
                            </a:extLst>
                          </a:hlinkClick>
                        </a:rPr>
                        <a:t>Plumbing and Pipefitting</a:t>
                      </a:r>
                    </a:p>
                  </a:txBody>
                  <a:tcPr marL="68580" marR="68580" marT="0" marB="0" anchor="ct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1"/>
                    </a:solidFill>
                  </a:tcPr>
                </a:tc>
                <a:tc>
                  <a:txBody>
                    <a:bodyPr/>
                    <a:lstStyle/>
                    <a:p>
                      <a:pPr marL="0" lvl="0">
                        <a:spcBef>
                          <a:spcPts val="0"/>
                        </a:spcBef>
                        <a:spcAft>
                          <a:spcPts val="0"/>
                        </a:spcAft>
                        <a:buNone/>
                      </a:pPr>
                      <a:r>
                        <a:rPr lang="en-US" sz="1200" strike="noStrike" kern="100" dirty="0">
                          <a:solidFill>
                            <a:schemeClr val="tx1"/>
                          </a:solidFill>
                          <a:effectLst/>
                        </a:rPr>
                        <a:t>No update</a:t>
                      </a:r>
                      <a:endParaRPr lang="en-US" sz="1200" strike="noStrike" kern="100" dirty="0">
                        <a:solidFill>
                          <a:srgbClr val="FF0000"/>
                        </a:solidFill>
                        <a:effectLst/>
                      </a:endParaRPr>
                    </a:p>
                  </a:txBody>
                  <a:tcPr marL="68580" marR="68580" marT="0" marB="0" anchor="ct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2326007"/>
                  </a:ext>
                </a:extLst>
              </a:tr>
            </a:tbl>
          </a:graphicData>
        </a:graphic>
      </p:graphicFrame>
      <p:sp>
        <p:nvSpPr>
          <p:cNvPr id="9" name="TextBox 8">
            <a:extLst>
              <a:ext uri="{FF2B5EF4-FFF2-40B4-BE49-F238E27FC236}">
                <a16:creationId xmlns:a16="http://schemas.microsoft.com/office/drawing/2014/main" id="{1B7AAADC-01F5-56E2-52CC-55D683D62440}"/>
              </a:ext>
            </a:extLst>
          </p:cNvPr>
          <p:cNvSpPr txBox="1"/>
          <p:nvPr/>
        </p:nvSpPr>
        <p:spPr>
          <a:xfrm>
            <a:off x="777569" y="6389844"/>
            <a:ext cx="5211192" cy="1046440"/>
          </a:xfrm>
          <a:prstGeom prst="rect">
            <a:avLst/>
          </a:prstGeom>
          <a:noFill/>
        </p:spPr>
        <p:txBody>
          <a:bodyPr wrap="square" lIns="91440" tIns="45720" rIns="91440" bIns="45720" anchor="t">
            <a:spAutoFit/>
          </a:bodyPr>
          <a:lstStyle/>
          <a:p>
            <a:r>
              <a:rPr lang="en-US" sz="1400" b="1"/>
              <a:t>Key</a:t>
            </a:r>
          </a:p>
          <a:p>
            <a:pPr marL="171450" indent="-171450">
              <a:buFont typeface="Arial" panose="020B0604020202020204" pitchFamily="34" charset="0"/>
              <a:buChar char="•"/>
              <a:defRPr/>
            </a:pPr>
            <a:r>
              <a:rPr kumimoji="0" lang="en-US" sz="1200" b="0" i="0" u="none" strike="noStrike" kern="1200" cap="none" spc="0" normalizeH="0" baseline="0" noProof="0">
                <a:ln>
                  <a:noFill/>
                </a:ln>
                <a:solidFill>
                  <a:srgbClr val="007742"/>
                </a:solidFill>
                <a:effectLst/>
                <a:uLnTx/>
                <a:uFillTx/>
                <a:latin typeface="Calibri" panose="020F0502020204030204"/>
                <a:ea typeface="+mn-ea"/>
                <a:cs typeface="+mn-cs"/>
              </a:rPr>
              <a:t>(ADD)</a:t>
            </a:r>
            <a:r>
              <a:rPr lang="en-US" sz="1200">
                <a:solidFill>
                  <a:srgbClr val="007742"/>
                </a:solidFill>
                <a:latin typeface="Calibri" panose="020F0502020204030204"/>
              </a:rPr>
              <a:t> </a:t>
            </a:r>
            <a:r>
              <a:rPr kumimoji="0" lang="en-US" sz="1200" b="0" i="0" u="none" strike="noStrike" kern="1200" cap="none" spc="0" normalizeH="0" baseline="0" noProof="0">
                <a:ln>
                  <a:noFill/>
                </a:ln>
                <a:solidFill>
                  <a:srgbClr val="007742"/>
                </a:solidFill>
                <a:effectLst/>
                <a:uLnTx/>
                <a:uFillTx/>
                <a:latin typeface="Calibri" panose="020F0502020204030204"/>
                <a:ea typeface="+mn-ea"/>
                <a:cs typeface="+mn-cs"/>
              </a:rPr>
              <a:t> = Recommend Add</a:t>
            </a:r>
            <a:endParaRPr lang="en-US" sz="1400" b="1">
              <a:solidFill>
                <a:srgbClr val="007742"/>
              </a:solidFill>
            </a:endParaRPr>
          </a:p>
          <a:p>
            <a:pPr marL="171450" indent="-171450">
              <a:buFont typeface="Arial" panose="020B0604020202020204" pitchFamily="34" charset="0"/>
              <a:buChar char="•"/>
            </a:pPr>
            <a:r>
              <a:rPr lang="en-US" sz="1200">
                <a:solidFill>
                  <a:srgbClr val="ED0000"/>
                </a:solidFill>
              </a:rPr>
              <a:t>(REMOVE) = Recommend Remove</a:t>
            </a:r>
            <a:endParaRPr lang="en-US" sz="1200">
              <a:solidFill>
                <a:srgbClr val="ED0000"/>
              </a:solidFill>
              <a:ea typeface="Calibri"/>
              <a:cs typeface="Calibri"/>
            </a:endParaRPr>
          </a:p>
          <a:p>
            <a:pPr marL="171450" indent="-171450">
              <a:buFont typeface="Arial" panose="020B0604020202020204" pitchFamily="34" charset="0"/>
              <a:buChar char="•"/>
            </a:pPr>
            <a:r>
              <a:rPr lang="en-US" sz="1200">
                <a:solidFill>
                  <a:srgbClr val="0432FF"/>
                </a:solidFill>
                <a:cs typeface="Calibri" panose="020F0502020204030204"/>
              </a:rPr>
              <a:t>(UPDATE) = Recommend Title/Name Update</a:t>
            </a:r>
            <a:endParaRPr lang="en-US" sz="1200" strike="sngStrike">
              <a:solidFill>
                <a:srgbClr val="0432FF"/>
              </a:solidFill>
              <a:cs typeface="Calibri" panose="020F0502020204030204"/>
            </a:endParaRPr>
          </a:p>
          <a:p>
            <a:pPr marL="171450" indent="-171450">
              <a:buFont typeface="Arial" panose="020B0604020202020204" pitchFamily="34" charset="0"/>
              <a:buChar char="•"/>
            </a:pPr>
            <a:r>
              <a:rPr lang="en-US" sz="1200">
                <a:solidFill>
                  <a:srgbClr val="7030A0"/>
                </a:solidFill>
              </a:rPr>
              <a:t>(MERGE) = Combined Program of Study</a:t>
            </a:r>
            <a:endParaRPr lang="en-US" sz="1200">
              <a:solidFill>
                <a:srgbClr val="7030A0"/>
              </a:solidFill>
              <a:ea typeface="Calibri"/>
              <a:cs typeface="Calibri"/>
            </a:endParaRPr>
          </a:p>
        </p:txBody>
      </p:sp>
      <p:pic>
        <p:nvPicPr>
          <p:cNvPr id="7" name="Picture 6" descr="A blue and orange TEA logo">
            <a:extLst>
              <a:ext uri="{FF2B5EF4-FFF2-40B4-BE49-F238E27FC236}">
                <a16:creationId xmlns:a16="http://schemas.microsoft.com/office/drawing/2014/main" id="{29454FE4-9BAC-1B56-D50C-223DE000A818}"/>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429692" y="224727"/>
            <a:ext cx="1024890" cy="504190"/>
          </a:xfrm>
          <a:prstGeom prst="rect">
            <a:avLst/>
          </a:prstGeom>
        </p:spPr>
      </p:pic>
    </p:spTree>
    <p:extLst>
      <p:ext uri="{BB962C8B-B14F-4D97-AF65-F5344CB8AC3E}">
        <p14:creationId xmlns:p14="http://schemas.microsoft.com/office/powerpoint/2010/main" val="1654368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95DF04C-4C65-D238-7273-6C472D8316C0}"/>
              </a:ext>
            </a:extLst>
          </p:cNvPr>
          <p:cNvSpPr txBox="1"/>
          <p:nvPr/>
        </p:nvSpPr>
        <p:spPr>
          <a:xfrm>
            <a:off x="0" y="-2129"/>
            <a:ext cx="7772400" cy="976165"/>
          </a:xfrm>
          <a:prstGeom prst="rect">
            <a:avLst/>
          </a:prstGeom>
          <a:solidFill>
            <a:srgbClr val="B9D4ED"/>
          </a:solidFill>
        </p:spPr>
        <p:txBody>
          <a:bodyPr wrap="square" lIns="100584" tIns="50292" rIns="100584" bIns="50292" rtlCol="0" anchor="t">
            <a:spAutoFit/>
          </a:bodyPr>
          <a:lstStyle/>
          <a:p>
            <a:pPr algn="ctr">
              <a:spcAft>
                <a:spcPts val="660"/>
              </a:spcAft>
            </a:pPr>
            <a:r>
              <a:rPr lang="en-US" b="1">
                <a:ea typeface="Open Sans"/>
                <a:cs typeface="Open Sans"/>
              </a:rPr>
              <a:t> Architecture and Construction Career </a:t>
            </a:r>
          </a:p>
          <a:p>
            <a:pPr>
              <a:spcAft>
                <a:spcPts val="660"/>
              </a:spcAft>
            </a:pPr>
            <a:r>
              <a:rPr lang="en-US" sz="1100">
                <a:ea typeface="Open Sans"/>
                <a:cs typeface="Open Sans"/>
              </a:rPr>
              <a:t>The Architecture and Construction Career Cluster focuses on designing, planning, managing, building, and maintaining the built environment. Principles of Architecture provides an overview to the various fields of architecture, interior design, and construction management. </a:t>
            </a:r>
          </a:p>
        </p:txBody>
      </p:sp>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968193"/>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900" b="1" i="0" u="none" strike="noStrike" kern="100" cap="none" spc="0" normalizeH="0" baseline="0" noProof="0">
                <a:ln>
                  <a:noFill/>
                </a:ln>
                <a:solidFill>
                  <a:srgbClr val="0432FF"/>
                </a:solidFill>
                <a:effectLst/>
                <a:uLnTx/>
                <a:uFillTx/>
                <a:latin typeface="+mn-lt"/>
                <a:ea typeface="Open Sans"/>
                <a:cs typeface="Open Sans"/>
              </a:rPr>
              <a:t>(NAME UPDATE) </a:t>
            </a:r>
            <a:r>
              <a:rPr kumimoji="0" lang="en-US" sz="1900" b="1" i="0" u="none" strike="noStrike" kern="100" cap="none" spc="0" normalizeH="0" baseline="0" noProof="0">
                <a:ln>
                  <a:noFill/>
                </a:ln>
                <a:solidFill>
                  <a:srgbClr val="0432FF"/>
                </a:solidFill>
                <a:effectLst/>
                <a:uLnTx/>
                <a:uFillTx/>
                <a:latin typeface="+mn-lt"/>
                <a:ea typeface="+mj-ea"/>
                <a:cs typeface="+mj-cs"/>
              </a:rPr>
              <a:t>Architectural Drafting and Design</a:t>
            </a:r>
            <a:endParaRPr kumimoji="0" lang="en-US" sz="1500" b="1" i="0" u="none" strike="noStrike" kern="1200" cap="none" spc="0" normalizeH="0" baseline="0" noProof="0">
              <a:ln>
                <a:noFill/>
              </a:ln>
              <a:solidFill>
                <a:schemeClr val="tx1">
                  <a:lumMod val="85000"/>
                  <a:lumOff val="15000"/>
                </a:schemeClr>
              </a:solidFill>
              <a:effectLst/>
              <a:uLnTx/>
              <a:uFillTx/>
              <a:latin typeface="Calibri"/>
              <a:ea typeface="Open Sans"/>
              <a:cs typeface="Open Sans"/>
            </a:endParaRP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a:ln>
                <a:noFill/>
              </a:ln>
              <a:solidFill>
                <a:schemeClr val="tx1"/>
              </a:solidFill>
              <a:effectLst/>
              <a:uLnTx/>
              <a:uFillTx/>
              <a:latin typeface="Calibri"/>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0" y="1527923"/>
            <a:ext cx="7772400" cy="609398"/>
          </a:xfrm>
          <a:prstGeom prst="rect">
            <a:avLst/>
          </a:prstGeom>
          <a:solidFill>
            <a:srgbClr val="B9D4ED"/>
          </a:solidFill>
        </p:spPr>
        <p:txBody>
          <a:bodyPr wrap="square" lIns="100584" tIns="50292" rIns="100584" bIns="50292" rtlCol="0" anchor="t">
            <a:spAutoFit/>
          </a:bodyPr>
          <a:lstStyle/>
          <a:p>
            <a:r>
              <a:rPr lang="en-US" sz="1100">
                <a:ea typeface="Calibri"/>
                <a:cs typeface="Calibri"/>
              </a:rPr>
              <a:t>The </a:t>
            </a:r>
            <a:r>
              <a:rPr lang="en-US" sz="1100">
                <a:solidFill>
                  <a:srgbClr val="0432FF"/>
                </a:solidFill>
                <a:ea typeface="Calibri"/>
                <a:cs typeface="Calibri"/>
              </a:rPr>
              <a:t>Architectural Drafting and Design </a:t>
            </a:r>
            <a:r>
              <a:rPr lang="en-US" sz="1100">
                <a:ea typeface="Calibri"/>
                <a:cs typeface="Calibri"/>
              </a:rPr>
              <a:t>program of study explores the occupations and educational opportunities associated with developing, engineering, and designing building structures and facilities. This program of study may also include exploration into collecting and interpreting geographic information, researching and preparing maps, and interior design.</a:t>
            </a: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188718" y="2378625"/>
            <a:ext cx="3752252" cy="2777632"/>
          </a:xfrm>
        </p:spPr>
        <p:txBody>
          <a:bodyPr vert="horz" lIns="91440" tIns="45720" rIns="91440" bIns="45720" rtlCol="0" anchor="t">
            <a:normAutofit fontScale="92500" lnSpcReduction="10000"/>
          </a:bodyPr>
          <a:lstStyle/>
          <a:p>
            <a:pPr marL="0" marR="0" indent="0">
              <a:lnSpc>
                <a:spcPct val="100000"/>
              </a:lnSpc>
              <a:spcBef>
                <a:spcPts val="0"/>
              </a:spcBef>
              <a:buNone/>
            </a:pPr>
            <a:r>
              <a:rPr lang="en-US" sz="1300" b="1">
                <a:effectLst/>
                <a:ea typeface="Calibri"/>
                <a:cs typeface="Times New Roman"/>
              </a:rPr>
              <a:t>Secondary Courses for High School Credit</a:t>
            </a:r>
          </a:p>
          <a:p>
            <a:pPr marL="0" indent="0">
              <a:lnSpc>
                <a:spcPct val="100000"/>
              </a:lnSpc>
              <a:spcBef>
                <a:spcPts val="0"/>
              </a:spcBef>
              <a:buNone/>
            </a:pPr>
            <a:r>
              <a:rPr lang="en-US" sz="1200" b="1">
                <a:ea typeface="Calibri"/>
                <a:cs typeface="Times New Roman"/>
              </a:rPr>
              <a:t>Level 1</a:t>
            </a:r>
          </a:p>
          <a:p>
            <a:pPr algn="l" rtl="0" fontAlgn="base">
              <a:lnSpc>
                <a:spcPct val="100000"/>
              </a:lnSpc>
              <a:spcBef>
                <a:spcPts val="0"/>
              </a:spcBef>
              <a:buFont typeface="Arial" panose="020B0604020202020204" pitchFamily="34" charset="0"/>
              <a:buChar char="•"/>
            </a:pPr>
            <a:r>
              <a:rPr lang="en-US" sz="1200" b="0" i="0" u="none" strike="noStrike">
                <a:solidFill>
                  <a:srgbClr val="000000"/>
                </a:solidFill>
                <a:effectLst/>
              </a:rPr>
              <a:t>Principles of Architecture</a:t>
            </a:r>
            <a:r>
              <a:rPr lang="en-US" sz="1200" b="0" i="0">
                <a:solidFill>
                  <a:srgbClr val="000000"/>
                </a:solidFill>
                <a:effectLst/>
              </a:rPr>
              <a:t>​</a:t>
            </a:r>
            <a:endParaRPr lang="en-US" sz="1200" b="0" i="0">
              <a:solidFill>
                <a:srgbClr val="000000"/>
              </a:solidFill>
              <a:effectLst/>
              <a:ea typeface="Calibri"/>
              <a:cs typeface="Calibri"/>
            </a:endParaRPr>
          </a:p>
          <a:p>
            <a:pPr marL="0" indent="0" fontAlgn="base">
              <a:lnSpc>
                <a:spcPct val="100000"/>
              </a:lnSpc>
              <a:spcBef>
                <a:spcPts val="0"/>
              </a:spcBef>
              <a:buNone/>
            </a:pPr>
            <a:r>
              <a:rPr lang="en-US" sz="1200" b="0" i="0" u="none" strike="noStrike">
                <a:solidFill>
                  <a:srgbClr val="70AD47"/>
                </a:solidFill>
                <a:effectLst/>
              </a:rPr>
              <a:t>+</a:t>
            </a:r>
            <a:r>
              <a:rPr lang="en-US" sz="1200">
                <a:solidFill>
                  <a:srgbClr val="70AD47"/>
                </a:solidFill>
              </a:rPr>
              <a:t>    </a:t>
            </a:r>
            <a:r>
              <a:rPr lang="en-US" sz="1200" b="0" i="0" u="none" strike="noStrike">
                <a:solidFill>
                  <a:srgbClr val="70AD47"/>
                </a:solidFill>
                <a:effectLst/>
              </a:rPr>
              <a:t>(ADD) Principles of Construction </a:t>
            </a:r>
            <a:endParaRPr lang="en-US" sz="1200" b="0" i="0">
              <a:solidFill>
                <a:srgbClr val="000000"/>
              </a:solidFill>
              <a:effectLst/>
            </a:endParaRPr>
          </a:p>
          <a:p>
            <a:pPr marL="0" indent="0">
              <a:lnSpc>
                <a:spcPct val="100000"/>
              </a:lnSpc>
              <a:spcBef>
                <a:spcPts val="0"/>
              </a:spcBef>
              <a:buNone/>
            </a:pPr>
            <a:r>
              <a:rPr lang="en-US" sz="1200" b="1">
                <a:ea typeface="Calibri"/>
                <a:cs typeface="Times New Roman"/>
              </a:rPr>
              <a:t>Level 2</a:t>
            </a:r>
          </a:p>
          <a:p>
            <a:pPr fontAlgn="base">
              <a:lnSpc>
                <a:spcPct val="100000"/>
              </a:lnSpc>
              <a:spcBef>
                <a:spcPts val="0"/>
              </a:spcBef>
            </a:pPr>
            <a:r>
              <a:rPr lang="en-US" sz="1200" b="0" i="0" u="none" strike="noStrike">
                <a:solidFill>
                  <a:srgbClr val="000000"/>
                </a:solidFill>
                <a:effectLst/>
              </a:rPr>
              <a:t>Architectural Design I</a:t>
            </a:r>
            <a:r>
              <a:rPr lang="en-US" sz="1200" b="0" i="0">
                <a:solidFill>
                  <a:srgbClr val="000000"/>
                </a:solidFill>
                <a:effectLst/>
              </a:rPr>
              <a:t>​</a:t>
            </a:r>
            <a:endParaRPr lang="en-US" sz="1200" b="0" i="0">
              <a:solidFill>
                <a:srgbClr val="000000"/>
              </a:solidFill>
              <a:effectLst/>
              <a:ea typeface="Calibri"/>
              <a:cs typeface="Calibri"/>
            </a:endParaRPr>
          </a:p>
          <a:p>
            <a:pPr fontAlgn="base">
              <a:lnSpc>
                <a:spcPct val="100000"/>
              </a:lnSpc>
              <a:spcBef>
                <a:spcPts val="0"/>
              </a:spcBef>
            </a:pPr>
            <a:r>
              <a:rPr lang="en-US" sz="1200" b="0" i="0" u="none" strike="noStrike">
                <a:solidFill>
                  <a:srgbClr val="000000"/>
                </a:solidFill>
                <a:effectLst/>
              </a:rPr>
              <a:t>Interior Design I </a:t>
            </a:r>
            <a:r>
              <a:rPr lang="en-US" sz="1200" b="0" i="0">
                <a:solidFill>
                  <a:srgbClr val="000000"/>
                </a:solidFill>
                <a:effectLst/>
              </a:rPr>
              <a:t>​</a:t>
            </a:r>
            <a:endParaRPr lang="en-US" sz="1200" b="0" i="0">
              <a:solidFill>
                <a:srgbClr val="000000"/>
              </a:solidFill>
              <a:effectLst/>
              <a:ea typeface="Calibri"/>
              <a:cs typeface="Calibri"/>
            </a:endParaRPr>
          </a:p>
          <a:p>
            <a:pPr fontAlgn="base">
              <a:lnSpc>
                <a:spcPct val="100000"/>
              </a:lnSpc>
              <a:spcBef>
                <a:spcPts val="0"/>
              </a:spcBef>
            </a:pPr>
            <a:r>
              <a:rPr lang="en-US" sz="1200" b="0" i="0" u="none" strike="noStrike">
                <a:solidFill>
                  <a:srgbClr val="000000"/>
                </a:solidFill>
                <a:effectLst/>
              </a:rPr>
              <a:t>Computer Aided Drafting for Architecture</a:t>
            </a:r>
            <a:endParaRPr lang="en-US" sz="1200" b="0" i="0">
              <a:solidFill>
                <a:srgbClr val="000000"/>
              </a:solidFill>
              <a:effectLst/>
              <a:ea typeface="Calibri"/>
              <a:cs typeface="Calibri"/>
            </a:endParaRPr>
          </a:p>
          <a:p>
            <a:pPr marL="0" indent="0">
              <a:lnSpc>
                <a:spcPct val="100000"/>
              </a:lnSpc>
              <a:spcBef>
                <a:spcPts val="0"/>
              </a:spcBef>
              <a:buNone/>
            </a:pPr>
            <a:r>
              <a:rPr lang="en-US" sz="1200" b="1">
                <a:ea typeface="Calibri"/>
                <a:cs typeface="Times New Roman"/>
              </a:rPr>
              <a:t>Level 3</a:t>
            </a:r>
          </a:p>
          <a:p>
            <a:pPr fontAlgn="base">
              <a:lnSpc>
                <a:spcPct val="100000"/>
              </a:lnSpc>
              <a:spcBef>
                <a:spcPts val="0"/>
              </a:spcBef>
            </a:pPr>
            <a:r>
              <a:rPr lang="en-US" sz="1200" b="0" i="0" u="none" strike="noStrike">
                <a:solidFill>
                  <a:srgbClr val="000000"/>
                </a:solidFill>
                <a:effectLst/>
              </a:rPr>
              <a:t>Architectural Design II </a:t>
            </a:r>
            <a:r>
              <a:rPr lang="en-US" sz="1200" b="0" i="0">
                <a:solidFill>
                  <a:srgbClr val="000000"/>
                </a:solidFill>
                <a:effectLst/>
              </a:rPr>
              <a:t>​</a:t>
            </a:r>
            <a:endParaRPr lang="en-US" sz="1200" b="0" i="0">
              <a:solidFill>
                <a:srgbClr val="000000"/>
              </a:solidFill>
              <a:effectLst/>
              <a:ea typeface="Calibri"/>
              <a:cs typeface="Calibri"/>
            </a:endParaRPr>
          </a:p>
          <a:p>
            <a:pPr fontAlgn="base">
              <a:lnSpc>
                <a:spcPct val="100000"/>
              </a:lnSpc>
              <a:spcBef>
                <a:spcPts val="0"/>
              </a:spcBef>
            </a:pPr>
            <a:r>
              <a:rPr lang="en-US" sz="1200" b="0" i="0" u="none" strike="noStrike">
                <a:solidFill>
                  <a:srgbClr val="000000"/>
                </a:solidFill>
                <a:effectLst/>
              </a:rPr>
              <a:t>Interior Design II </a:t>
            </a:r>
            <a:r>
              <a:rPr lang="en-US" sz="1200" b="0" i="0">
                <a:solidFill>
                  <a:srgbClr val="000000"/>
                </a:solidFill>
                <a:effectLst/>
              </a:rPr>
              <a:t>​</a:t>
            </a:r>
            <a:endParaRPr lang="en-US" sz="1200" b="0" i="0">
              <a:solidFill>
                <a:srgbClr val="000000"/>
              </a:solidFill>
              <a:effectLst/>
              <a:ea typeface="Calibri"/>
              <a:cs typeface="Calibri"/>
            </a:endParaRPr>
          </a:p>
          <a:p>
            <a:pPr fontAlgn="base">
              <a:lnSpc>
                <a:spcPct val="100000"/>
              </a:lnSpc>
              <a:spcBef>
                <a:spcPts val="0"/>
              </a:spcBef>
            </a:pPr>
            <a:r>
              <a:rPr lang="en-US" sz="1200" b="0" i="0" u="none" strike="noStrike">
                <a:solidFill>
                  <a:srgbClr val="000000"/>
                </a:solidFill>
                <a:effectLst/>
              </a:rPr>
              <a:t>Civil Engineering and Architecture (PLTW)</a:t>
            </a:r>
            <a:endParaRPr lang="en-US" sz="1200" b="0" i="0">
              <a:solidFill>
                <a:srgbClr val="000000"/>
              </a:solidFill>
              <a:effectLst/>
              <a:ea typeface="Calibri"/>
              <a:cs typeface="Calibri"/>
            </a:endParaRPr>
          </a:p>
          <a:p>
            <a:pPr marL="0" indent="0">
              <a:lnSpc>
                <a:spcPct val="100000"/>
              </a:lnSpc>
              <a:spcBef>
                <a:spcPts val="0"/>
              </a:spcBef>
              <a:buNone/>
            </a:pPr>
            <a:r>
              <a:rPr lang="en-US" sz="1200" b="1">
                <a:ea typeface="Calibri"/>
                <a:cs typeface="Times New Roman"/>
              </a:rPr>
              <a:t>Level 4</a:t>
            </a:r>
          </a:p>
          <a:p>
            <a:pPr marL="0" indent="0" fontAlgn="base">
              <a:lnSpc>
                <a:spcPct val="110000"/>
              </a:lnSpc>
              <a:spcBef>
                <a:spcPts val="0"/>
              </a:spcBef>
              <a:buNone/>
            </a:pPr>
            <a:r>
              <a:rPr lang="en-US" sz="1200" b="0" i="0" u="none" strike="noStrike">
                <a:solidFill>
                  <a:schemeClr val="accent6"/>
                </a:solidFill>
                <a:effectLst/>
              </a:rPr>
              <a:t>+</a:t>
            </a:r>
            <a:r>
              <a:rPr lang="en-US" sz="1200" b="0" i="0" u="none" strike="noStrike">
                <a:solidFill>
                  <a:srgbClr val="4472C4"/>
                </a:solidFill>
                <a:effectLst/>
              </a:rPr>
              <a:t> </a:t>
            </a:r>
            <a:r>
              <a:rPr lang="en-US" sz="1200" b="0" i="0" u="none" strike="noStrike">
                <a:solidFill>
                  <a:srgbClr val="70AD47"/>
                </a:solidFill>
                <a:effectLst/>
              </a:rPr>
              <a:t> </a:t>
            </a:r>
            <a:r>
              <a:rPr lang="en-US" sz="1200">
                <a:solidFill>
                  <a:srgbClr val="70AD47"/>
                </a:solidFill>
              </a:rPr>
              <a:t> </a:t>
            </a:r>
            <a:r>
              <a:rPr lang="en-US" sz="1200" b="0" i="0" u="none" strike="noStrike">
                <a:solidFill>
                  <a:srgbClr val="70AD47"/>
                </a:solidFill>
                <a:effectLst/>
              </a:rPr>
              <a:t> (ADD) Practicum of Interior Design</a:t>
            </a:r>
            <a:r>
              <a:rPr lang="en-US" sz="1200" b="0" i="0">
                <a:solidFill>
                  <a:srgbClr val="70AD47"/>
                </a:solidFill>
                <a:effectLst/>
              </a:rPr>
              <a:t>​</a:t>
            </a:r>
            <a:endParaRPr lang="en-US" sz="1200" b="0" i="0">
              <a:solidFill>
                <a:srgbClr val="000000"/>
              </a:solidFill>
              <a:effectLst/>
            </a:endParaRPr>
          </a:p>
          <a:p>
            <a:pPr marL="0" indent="0" fontAlgn="base">
              <a:lnSpc>
                <a:spcPct val="110000"/>
              </a:lnSpc>
              <a:spcBef>
                <a:spcPts val="0"/>
              </a:spcBef>
              <a:buNone/>
            </a:pPr>
            <a:r>
              <a:rPr lang="en-US" sz="1200" b="0" i="0" u="none" strike="noStrike">
                <a:solidFill>
                  <a:srgbClr val="70AD47"/>
                </a:solidFill>
                <a:effectLst/>
              </a:rPr>
              <a:t>+  </a:t>
            </a:r>
            <a:r>
              <a:rPr lang="en-US" sz="1200">
                <a:solidFill>
                  <a:srgbClr val="70AD47"/>
                </a:solidFill>
              </a:rPr>
              <a:t> </a:t>
            </a:r>
            <a:r>
              <a:rPr lang="en-US" sz="1200" b="0" i="0" u="none" strike="noStrike">
                <a:solidFill>
                  <a:srgbClr val="70AD47"/>
                </a:solidFill>
                <a:effectLst/>
              </a:rPr>
              <a:t> (ADD) Practicum in </a:t>
            </a:r>
            <a:r>
              <a:rPr lang="en-US" sz="1200" b="0" i="0" u="none" strike="noStrike">
                <a:solidFill>
                  <a:schemeClr val="accent6"/>
                </a:solidFill>
                <a:effectLst/>
              </a:rPr>
              <a:t>Construction Technology </a:t>
            </a:r>
            <a:r>
              <a:rPr lang="en-US" sz="1200" b="0" i="0">
                <a:solidFill>
                  <a:srgbClr val="70AD47"/>
                </a:solidFill>
                <a:effectLst/>
              </a:rPr>
              <a:t>​</a:t>
            </a:r>
            <a:endParaRPr lang="en-US" sz="1200">
              <a:solidFill>
                <a:srgbClr val="000000"/>
              </a:solidFill>
            </a:endParaRPr>
          </a:p>
          <a:p>
            <a:pPr fontAlgn="base">
              <a:lnSpc>
                <a:spcPct val="110000"/>
              </a:lnSpc>
              <a:spcBef>
                <a:spcPts val="0"/>
              </a:spcBef>
            </a:pPr>
            <a:r>
              <a:rPr lang="en-US" sz="1200" b="0" i="0" u="none" strike="noStrike">
                <a:solidFill>
                  <a:srgbClr val="000000"/>
                </a:solidFill>
                <a:effectLst/>
              </a:rPr>
              <a:t>Practicum in Architectural Design</a:t>
            </a:r>
            <a:r>
              <a:rPr lang="en-US" sz="1200" b="0" i="0">
                <a:solidFill>
                  <a:srgbClr val="000000"/>
                </a:solidFill>
                <a:effectLst/>
              </a:rPr>
              <a:t>​</a:t>
            </a:r>
            <a:endParaRPr lang="en-US" sz="1200" b="0" i="0">
              <a:solidFill>
                <a:srgbClr val="000000"/>
              </a:solidFill>
              <a:effectLst/>
              <a:ea typeface="Calibri"/>
              <a:cs typeface="Calibri"/>
            </a:endParaRPr>
          </a:p>
          <a:p>
            <a:pPr fontAlgn="base">
              <a:lnSpc>
                <a:spcPct val="110000"/>
              </a:lnSpc>
              <a:spcBef>
                <a:spcPts val="0"/>
              </a:spcBef>
            </a:pPr>
            <a:r>
              <a:rPr lang="en-US" sz="1200" b="0" i="0" u="none" strike="noStrike">
                <a:solidFill>
                  <a:srgbClr val="000000"/>
                </a:solidFill>
                <a:effectLst/>
              </a:rPr>
              <a:t>Career Preparation I</a:t>
            </a:r>
            <a:endParaRPr lang="en-US" sz="1200" b="0" i="0">
              <a:solidFill>
                <a:srgbClr val="000000"/>
              </a:solidFill>
              <a:effectLst/>
              <a:ea typeface="Calibri"/>
              <a:cs typeface="Calibri"/>
            </a:endParaRPr>
          </a:p>
          <a:p>
            <a:pPr marL="0" indent="-188595">
              <a:lnSpc>
                <a:spcPct val="100000"/>
              </a:lnSpc>
              <a:spcBef>
                <a:spcPts val="0"/>
              </a:spcBef>
              <a:buFont typeface="Arial"/>
              <a:buChar char="•"/>
            </a:pPr>
            <a:endParaRPr lang="en-US" sz="1100"/>
          </a:p>
        </p:txBody>
      </p:sp>
      <p:sp>
        <p:nvSpPr>
          <p:cNvPr id="19" name="TextBox 18">
            <a:extLst>
              <a:ext uri="{FF2B5EF4-FFF2-40B4-BE49-F238E27FC236}">
                <a16:creationId xmlns:a16="http://schemas.microsoft.com/office/drawing/2014/main" id="{80E4C2F3-E701-BD46-E6B9-FDCD0B320B21}"/>
              </a:ext>
            </a:extLst>
          </p:cNvPr>
          <p:cNvSpPr txBox="1"/>
          <p:nvPr/>
        </p:nvSpPr>
        <p:spPr>
          <a:xfrm>
            <a:off x="188718" y="5405541"/>
            <a:ext cx="3565424" cy="2994666"/>
          </a:xfrm>
          <a:prstGeom prst="rect">
            <a:avLst/>
          </a:prstGeom>
          <a:noFill/>
        </p:spPr>
        <p:txBody>
          <a:bodyPr wrap="square" lIns="100584" tIns="50292" rIns="100584" bIns="50292" rtlCol="0" anchor="t">
            <a:spAutoFit/>
          </a:bodyPr>
          <a:lstStyle/>
          <a:p>
            <a:r>
              <a:rPr lang="en-US" sz="1200" b="1">
                <a:ea typeface="Calibri"/>
                <a:cs typeface="Times New Roman"/>
              </a:rPr>
              <a:t>Postsecondary Opportunities</a:t>
            </a:r>
          </a:p>
          <a:p>
            <a:r>
              <a:rPr lang="en-US" sz="1100" b="1">
                <a:ea typeface="Calibri"/>
                <a:cs typeface="Times New Roman"/>
              </a:rPr>
              <a:t>Associate Degrees</a:t>
            </a:r>
          </a:p>
          <a:p>
            <a:pPr marL="171450" indent="-171450" algn="l" rtl="0" fontAlgn="base">
              <a:buFont typeface="Arial" panose="020B0604020202020204" pitchFamily="34" charset="0"/>
              <a:buChar char="•"/>
            </a:pPr>
            <a:r>
              <a:rPr lang="en-US" sz="1100" b="0" i="0" u="none" strike="noStrike">
                <a:solidFill>
                  <a:srgbClr val="000000"/>
                </a:solidFill>
                <a:effectLst/>
              </a:rPr>
              <a:t>Architecture</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Computer Aided Drafting &amp; Design Technician</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Civil Engineering, General</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Geographic Information Science and Cartography </a:t>
            </a:r>
            <a:endParaRPr lang="en-US" sz="1100" b="0" i="0">
              <a:solidFill>
                <a:srgbClr val="000000"/>
              </a:solidFill>
              <a:effectLst/>
            </a:endParaRPr>
          </a:p>
          <a:p>
            <a:r>
              <a:rPr lang="en-US" sz="1100" b="1">
                <a:ea typeface="Calibri"/>
                <a:cs typeface="Times New Roman"/>
              </a:rPr>
              <a:t>Bachelor’s Degrees</a:t>
            </a:r>
          </a:p>
          <a:p>
            <a:pPr marL="171450" indent="-171450" algn="l" rtl="0" fontAlgn="base">
              <a:buFont typeface="Arial" panose="020B0604020202020204" pitchFamily="34" charset="0"/>
              <a:buChar char="•"/>
            </a:pPr>
            <a:r>
              <a:rPr lang="en-US" sz="1100" b="0" i="0" u="none" strike="noStrike">
                <a:solidFill>
                  <a:srgbClr val="000000"/>
                </a:solidFill>
                <a:effectLst/>
              </a:rPr>
              <a:t>Architecture</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Interior Design</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Civil Engineering, General</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Geographic Information Science and Cartography</a:t>
            </a:r>
            <a:endParaRPr lang="en-US" sz="1100">
              <a:solidFill>
                <a:srgbClr val="0D6CB9"/>
              </a:solidFill>
              <a:ea typeface="Calibri" panose="020F0502020204030204" pitchFamily="34" charset="0"/>
              <a:cs typeface="Times New Roman" panose="02020603050405020304" pitchFamily="18" charset="0"/>
            </a:endParaRPr>
          </a:p>
          <a:p>
            <a:r>
              <a:rPr lang="en-US" sz="1100" b="1">
                <a:ea typeface="Calibri"/>
                <a:cs typeface="Times New Roman"/>
              </a:rPr>
              <a:t>Master’s, Doctoral, and Professional Degrees</a:t>
            </a:r>
          </a:p>
          <a:p>
            <a:pPr marL="171450" indent="-171450" algn="l" rtl="0" fontAlgn="base">
              <a:buFont typeface="Arial" panose="020B0604020202020204" pitchFamily="34" charset="0"/>
              <a:buChar char="•"/>
            </a:pPr>
            <a:r>
              <a:rPr lang="en-US" sz="1100" b="0" i="0" u="none" strike="noStrike">
                <a:solidFill>
                  <a:srgbClr val="000000"/>
                </a:solidFill>
                <a:effectLst/>
              </a:rPr>
              <a:t>Architecture</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Interior Architecture</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Civil Engineering, General</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Geographic Information Science and Cartography </a:t>
            </a:r>
            <a:endParaRPr lang="en-US" sz="1100" b="0" i="0">
              <a:solidFill>
                <a:srgbClr val="000000"/>
              </a:solidFill>
              <a:effectLst/>
            </a:endParaRPr>
          </a:p>
          <a:p>
            <a:pPr marL="188595" indent="-188595">
              <a:buFont typeface="Arial"/>
              <a:buChar char="•"/>
            </a:pPr>
            <a:endParaRPr lang="en-US" sz="1100">
              <a:solidFill>
                <a:srgbClr val="000000"/>
              </a:solidFill>
              <a:ea typeface="Calibri"/>
              <a:cs typeface="Calibri"/>
            </a:endParaRP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4137590" y="2378625"/>
            <a:ext cx="3634810" cy="1387022"/>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a:ln>
                  <a:noFill/>
                </a:ln>
                <a:effectLst/>
                <a:uLnTx/>
                <a:uFillTx/>
                <a:latin typeface="Calibri" panose="020F0502020204030204"/>
                <a:ea typeface="+mn-ea"/>
                <a:cs typeface="+mn-cs"/>
              </a:rPr>
              <a:t>Related Advanced Academics</a:t>
            </a:r>
          </a:p>
          <a:p>
            <a:pPr marL="0" indent="0">
              <a:lnSpc>
                <a:spcPct val="100000"/>
              </a:lnSpc>
              <a:spcBef>
                <a:spcPts val="0"/>
              </a:spcBef>
              <a:buNone/>
            </a:pPr>
            <a:r>
              <a:rPr lang="en-US" sz="1100" b="1"/>
              <a:t>Advanced Placement (AP) Courses</a:t>
            </a:r>
            <a:endParaRPr lang="en-US" sz="1100" b="1">
              <a:ea typeface="Calibri"/>
              <a:cs typeface="Calibri"/>
            </a:endParaRPr>
          </a:p>
          <a:p>
            <a:pPr marL="0" indent="0" algn="l" rtl="0" fontAlgn="base">
              <a:lnSpc>
                <a:spcPct val="100000"/>
              </a:lnSpc>
              <a:spcBef>
                <a:spcPts val="0"/>
              </a:spcBef>
              <a:buNone/>
            </a:pPr>
            <a:r>
              <a:rPr lang="en-US" sz="1100" b="0" i="0" u="none" strike="noStrike">
                <a:solidFill>
                  <a:schemeClr val="accent6"/>
                </a:solidFill>
                <a:effectLst/>
              </a:rPr>
              <a:t>+     (ADD) AP Physics 1</a:t>
            </a:r>
            <a:r>
              <a:rPr lang="en-US" sz="1100" b="0" i="0">
                <a:solidFill>
                  <a:schemeClr val="accent6"/>
                </a:solidFill>
                <a:effectLst/>
              </a:rPr>
              <a:t>​</a:t>
            </a:r>
            <a:endParaRPr lang="en-US" sz="1100" b="0" i="0">
              <a:solidFill>
                <a:schemeClr val="accent6"/>
              </a:solidFill>
              <a:effectLst/>
              <a:ea typeface="Calibri"/>
              <a:cs typeface="Calibri"/>
            </a:endParaRPr>
          </a:p>
          <a:p>
            <a:pPr marL="0" indent="0" fontAlgn="base">
              <a:lnSpc>
                <a:spcPct val="100000"/>
              </a:lnSpc>
              <a:spcBef>
                <a:spcPts val="0"/>
              </a:spcBef>
              <a:buNone/>
            </a:pPr>
            <a:r>
              <a:rPr lang="en-US" sz="1100" b="0" i="0" u="none" strike="noStrike">
                <a:solidFill>
                  <a:schemeClr val="accent6"/>
                </a:solidFill>
                <a:effectLst/>
              </a:rPr>
              <a:t>+     (ADD) </a:t>
            </a:r>
            <a:r>
              <a:rPr lang="en-US" sz="1100">
                <a:solidFill>
                  <a:schemeClr val="accent6"/>
                </a:solidFill>
              </a:rPr>
              <a:t>AP Physics</a:t>
            </a:r>
            <a:r>
              <a:rPr lang="en-US" sz="1100" b="0" i="0" u="none" strike="noStrike">
                <a:solidFill>
                  <a:schemeClr val="accent6"/>
                </a:solidFill>
                <a:effectLst/>
              </a:rPr>
              <a:t> 2</a:t>
            </a:r>
            <a:r>
              <a:rPr lang="en-US" sz="1100" b="0" i="0">
                <a:solidFill>
                  <a:schemeClr val="accent6"/>
                </a:solidFill>
                <a:effectLst/>
              </a:rPr>
              <a:t>​</a:t>
            </a:r>
            <a:endParaRPr lang="en-US" sz="1100" b="1" u="sng">
              <a:solidFill>
                <a:schemeClr val="accent6"/>
              </a:solidFill>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a:t>International Baccalaureate (IB) Courses</a:t>
            </a:r>
            <a:endParaRPr lang="en-US" sz="1100" b="1">
              <a:ea typeface="Calibri"/>
              <a:cs typeface="Calibri"/>
            </a:endParaRPr>
          </a:p>
          <a:p>
            <a:pPr marL="0" indent="0" algn="l" rtl="0" fontAlgn="base">
              <a:lnSpc>
                <a:spcPct val="100000"/>
              </a:lnSpc>
              <a:spcBef>
                <a:spcPts val="0"/>
              </a:spcBef>
              <a:buNone/>
            </a:pPr>
            <a:r>
              <a:rPr lang="en-US" sz="1100">
                <a:solidFill>
                  <a:schemeClr val="accent6"/>
                </a:solidFill>
              </a:rPr>
              <a:t>+</a:t>
            </a:r>
            <a:r>
              <a:rPr lang="en-US" sz="1100" b="0" i="0" u="none" strike="noStrike">
                <a:solidFill>
                  <a:srgbClr val="4472C4"/>
                </a:solidFill>
                <a:effectLst/>
              </a:rPr>
              <a:t>   </a:t>
            </a:r>
            <a:r>
              <a:rPr lang="en-US" sz="1100" b="0" i="0" u="none" strike="noStrike">
                <a:solidFill>
                  <a:schemeClr val="accent6"/>
                </a:solidFill>
                <a:effectLst/>
              </a:rPr>
              <a:t> (ADD) </a:t>
            </a:r>
            <a:r>
              <a:rPr lang="en-US" sz="1100" b="0" i="0" u="none" strike="noStrike">
                <a:solidFill>
                  <a:srgbClr val="70AD47"/>
                </a:solidFill>
                <a:effectLst/>
              </a:rPr>
              <a:t>IB Physics Standard Level</a:t>
            </a:r>
            <a:r>
              <a:rPr lang="en-US" sz="1100" b="0" i="0">
                <a:solidFill>
                  <a:srgbClr val="70AD47"/>
                </a:solidFill>
                <a:effectLst/>
              </a:rPr>
              <a:t>​</a:t>
            </a:r>
            <a:endParaRPr lang="en-US" sz="1100" b="0" i="0">
              <a:solidFill>
                <a:srgbClr val="000000"/>
              </a:solidFill>
              <a:effectLst/>
            </a:endParaRPr>
          </a:p>
          <a:p>
            <a:pPr marL="0" indent="0" algn="l" rtl="0" fontAlgn="base">
              <a:lnSpc>
                <a:spcPct val="100000"/>
              </a:lnSpc>
              <a:spcBef>
                <a:spcPts val="0"/>
              </a:spcBef>
              <a:buNone/>
            </a:pPr>
            <a:r>
              <a:rPr lang="en-US" sz="1100" b="0" i="0" u="none" strike="noStrike">
                <a:solidFill>
                  <a:srgbClr val="70AD47"/>
                </a:solidFill>
                <a:effectLst/>
              </a:rPr>
              <a:t>+    (ADD) IB Design Technology Standard Level</a:t>
            </a:r>
            <a:endParaRPr lang="en-US" sz="1100" b="0" i="0">
              <a:solidFill>
                <a:srgbClr val="000000"/>
              </a:solidFill>
              <a:effectLst/>
            </a:endParaRPr>
          </a:p>
          <a:p>
            <a:pPr marL="0" indent="0">
              <a:lnSpc>
                <a:spcPct val="100000"/>
              </a:lnSpc>
              <a:spcBef>
                <a:spcPts val="0"/>
              </a:spcBef>
              <a:buNone/>
            </a:pPr>
            <a:endParaRPr lang="en-US" sz="1100" b="1"/>
          </a:p>
          <a:p>
            <a:pPr marL="171450" indent="-171450">
              <a:lnSpc>
                <a:spcPct val="100000"/>
              </a:lnSpc>
              <a:spcBef>
                <a:spcPts val="0"/>
              </a:spcBef>
              <a:buFont typeface="Arial"/>
              <a:buChar char="•"/>
              <a:defRPr/>
            </a:pPr>
            <a:endParaRPr lang="en-US" sz="1100">
              <a:solidFill>
                <a:srgbClr val="007742"/>
              </a:solidFill>
              <a:ea typeface="+mn-lt"/>
              <a:cs typeface="+mn-lt"/>
            </a:endParaRPr>
          </a:p>
        </p:txBody>
      </p:sp>
    </p:spTree>
    <p:extLst>
      <p:ext uri="{BB962C8B-B14F-4D97-AF65-F5344CB8AC3E}">
        <p14:creationId xmlns:p14="http://schemas.microsoft.com/office/powerpoint/2010/main" val="2302809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5644" y="961958"/>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800" b="1" i="0" u="none" strike="noStrike" kern="1200" cap="none" spc="0" normalizeH="0" baseline="0" noProof="0">
                <a:ln>
                  <a:noFill/>
                </a:ln>
                <a:solidFill>
                  <a:schemeClr val="tx1"/>
                </a:solidFill>
                <a:effectLst/>
                <a:uLnTx/>
                <a:uFillTx/>
                <a:latin typeface="Calibri"/>
                <a:ea typeface="Open Sans"/>
                <a:cs typeface="Open Sans"/>
              </a:rPr>
              <a:t>Carpentry</a:t>
            </a:r>
            <a:endParaRPr kumimoji="0" lang="en-US" sz="1800" b="1" i="0" u="none" strike="noStrike" kern="1200" cap="none" spc="0" normalizeH="0" baseline="0" noProof="0">
              <a:ln>
                <a:noFill/>
              </a:ln>
              <a:solidFill>
                <a:schemeClr val="tx1">
                  <a:lumMod val="85000"/>
                  <a:lumOff val="15000"/>
                </a:schemeClr>
              </a:solidFill>
              <a:effectLst/>
              <a:uLnTx/>
              <a:uFillTx/>
              <a:latin typeface="Calibri"/>
              <a:ea typeface="Open Sans"/>
              <a:cs typeface="Open Sans"/>
            </a:endParaRP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a:ln>
                <a:noFill/>
              </a:ln>
              <a:solidFill>
                <a:schemeClr val="tx1"/>
              </a:solidFill>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2129"/>
            <a:ext cx="7772400" cy="976165"/>
          </a:xfrm>
          <a:prstGeom prst="rect">
            <a:avLst/>
          </a:prstGeom>
          <a:solidFill>
            <a:srgbClr val="B9D4ED"/>
          </a:solidFill>
        </p:spPr>
        <p:txBody>
          <a:bodyPr wrap="square" lIns="100584" tIns="50292" rIns="100584" bIns="50292" rtlCol="0" anchor="t">
            <a:spAutoFit/>
          </a:bodyPr>
          <a:lstStyle/>
          <a:p>
            <a:pPr algn="ctr">
              <a:spcAft>
                <a:spcPts val="660"/>
              </a:spcAft>
            </a:pPr>
            <a:r>
              <a:rPr lang="en-US" b="1">
                <a:ea typeface="Open Sans"/>
                <a:cs typeface="Open Sans"/>
              </a:rPr>
              <a:t> Architecture and Construction Career Cluster</a:t>
            </a:r>
          </a:p>
          <a:p>
            <a:pPr>
              <a:spcAft>
                <a:spcPts val="660"/>
              </a:spcAft>
            </a:pPr>
            <a:r>
              <a:rPr lang="en-US" sz="1100">
                <a:ea typeface="Open Sans"/>
                <a:cs typeface="Open Sans"/>
              </a:rPr>
              <a:t> The Architecture and Construction Career Cluster focuses on designing, planning, managing, building, and maintaining the built environment. Principles of Architecture provides an overview to the various fields of architecture, interior design, and construction management. </a:t>
            </a:r>
          </a:p>
        </p:txBody>
      </p:sp>
      <p:sp>
        <p:nvSpPr>
          <p:cNvPr id="16" name="TextBox 15">
            <a:extLst>
              <a:ext uri="{FF2B5EF4-FFF2-40B4-BE49-F238E27FC236}">
                <a16:creationId xmlns:a16="http://schemas.microsoft.com/office/drawing/2014/main" id="{45B626E6-8348-4674-98E4-44E535C907C6}"/>
              </a:ext>
            </a:extLst>
          </p:cNvPr>
          <p:cNvSpPr txBox="1"/>
          <p:nvPr/>
        </p:nvSpPr>
        <p:spPr>
          <a:xfrm>
            <a:off x="15391" y="1555502"/>
            <a:ext cx="7762653" cy="778675"/>
          </a:xfrm>
          <a:prstGeom prst="rect">
            <a:avLst/>
          </a:prstGeom>
          <a:solidFill>
            <a:srgbClr val="B9D4ED"/>
          </a:solidFill>
        </p:spPr>
        <p:txBody>
          <a:bodyPr wrap="square" lIns="100584" tIns="50292" rIns="100584" bIns="50292" rtlCol="0" anchor="t">
            <a:spAutoFit/>
          </a:bodyPr>
          <a:lstStyle/>
          <a:p>
            <a:r>
              <a:rPr lang="en-US" sz="1100">
                <a:ea typeface="Calibri"/>
                <a:cs typeface="Calibri"/>
              </a:rPr>
              <a:t>The Carpentry program of study explores the occupations and educational opportunities related to constructing, installing, or repairing structures and fixtures made of wood, such as concrete forms (including frameworks, partitions, joists, studding, rafters, and stairways). This program of study may also include exploration into installing, dismantling, or moving machinery and heavy equipment according to layout plans, blueprints, or other drawings.</a:t>
            </a: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197515" y="2512449"/>
            <a:ext cx="3752252" cy="2777632"/>
          </a:xfrm>
        </p:spPr>
        <p:txBody>
          <a:bodyPr vert="horz" lIns="91440" tIns="45720" rIns="91440" bIns="45720" rtlCol="0" anchor="t">
            <a:normAutofit/>
          </a:bodyPr>
          <a:lstStyle/>
          <a:p>
            <a:pPr marL="0" marR="0" indent="0">
              <a:lnSpc>
                <a:spcPct val="100000"/>
              </a:lnSpc>
              <a:spcBef>
                <a:spcPts val="0"/>
              </a:spcBef>
              <a:buNone/>
            </a:pPr>
            <a:r>
              <a:rPr lang="en-US" sz="1200" b="1">
                <a:effectLst/>
                <a:ea typeface="Calibri"/>
                <a:cs typeface="Times New Roman"/>
              </a:rPr>
              <a:t>Secondary Courses for High School Credit</a:t>
            </a:r>
          </a:p>
          <a:p>
            <a:pPr marL="0" indent="0">
              <a:lnSpc>
                <a:spcPct val="100000"/>
              </a:lnSpc>
              <a:spcBef>
                <a:spcPts val="0"/>
              </a:spcBef>
              <a:buNone/>
            </a:pPr>
            <a:r>
              <a:rPr lang="en-US" sz="1100" b="1">
                <a:ea typeface="Calibri"/>
                <a:cs typeface="Times New Roman"/>
              </a:rPr>
              <a:t>Level 1</a:t>
            </a:r>
          </a:p>
          <a:p>
            <a:pPr fontAlgn="base">
              <a:lnSpc>
                <a:spcPct val="100000"/>
              </a:lnSpc>
              <a:spcBef>
                <a:spcPts val="0"/>
              </a:spcBef>
            </a:pPr>
            <a:r>
              <a:rPr lang="en-US" sz="1100" b="0" i="0" u="none" strike="noStrike">
                <a:solidFill>
                  <a:srgbClr val="000000"/>
                </a:solidFill>
                <a:effectLst/>
              </a:rPr>
              <a:t>Principles of Construction </a:t>
            </a:r>
            <a:r>
              <a:rPr lang="en-US" sz="1100" b="0" i="0">
                <a:solidFill>
                  <a:srgbClr val="000000"/>
                </a:solidFill>
                <a:effectLst/>
              </a:rPr>
              <a:t>​</a:t>
            </a:r>
          </a:p>
          <a:p>
            <a:pPr fontAlgn="base">
              <a:lnSpc>
                <a:spcPct val="100000"/>
              </a:lnSpc>
              <a:spcBef>
                <a:spcPts val="0"/>
              </a:spcBef>
            </a:pPr>
            <a:r>
              <a:rPr lang="en-US" sz="1100" b="0" i="0" u="none" strike="noStrike">
                <a:solidFill>
                  <a:srgbClr val="000000"/>
                </a:solidFill>
                <a:effectLst/>
              </a:rPr>
              <a:t>Principles of Architecture</a:t>
            </a:r>
            <a:endParaRPr lang="en-US" sz="1100" b="0" i="0">
              <a:solidFill>
                <a:srgbClr val="000000"/>
              </a:solidFill>
              <a:effectLst/>
            </a:endParaRPr>
          </a:p>
          <a:p>
            <a:pPr marL="0" indent="0">
              <a:lnSpc>
                <a:spcPct val="100000"/>
              </a:lnSpc>
              <a:spcBef>
                <a:spcPts val="0"/>
              </a:spcBef>
              <a:buNone/>
            </a:pPr>
            <a:r>
              <a:rPr lang="en-US" sz="1100" b="1">
                <a:ea typeface="Calibri"/>
                <a:cs typeface="Times New Roman"/>
              </a:rPr>
              <a:t>Level 2</a:t>
            </a:r>
          </a:p>
          <a:p>
            <a:pPr>
              <a:lnSpc>
                <a:spcPct val="100000"/>
              </a:lnSpc>
              <a:spcBef>
                <a:spcPts val="0"/>
              </a:spcBef>
            </a:pPr>
            <a:r>
              <a:rPr lang="en-US" sz="1100" b="0" i="0">
                <a:solidFill>
                  <a:srgbClr val="000000"/>
                </a:solidFill>
                <a:effectLst/>
              </a:rPr>
              <a:t>Construction Technology I</a:t>
            </a:r>
            <a:endParaRPr lang="en-US" sz="1100">
              <a:ea typeface="Calibri"/>
              <a:cs typeface="Calibri" panose="020F0502020204030204"/>
            </a:endParaRPr>
          </a:p>
          <a:p>
            <a:pPr marL="0" indent="0">
              <a:lnSpc>
                <a:spcPct val="100000"/>
              </a:lnSpc>
              <a:spcBef>
                <a:spcPts val="0"/>
              </a:spcBef>
              <a:buNone/>
            </a:pPr>
            <a:r>
              <a:rPr lang="en-US" sz="1100" b="1">
                <a:ea typeface="Calibri"/>
                <a:cs typeface="Times New Roman"/>
              </a:rPr>
              <a:t>Level 3</a:t>
            </a:r>
          </a:p>
          <a:p>
            <a:pPr fontAlgn="base">
              <a:lnSpc>
                <a:spcPct val="100000"/>
              </a:lnSpc>
              <a:spcBef>
                <a:spcPts val="0"/>
              </a:spcBef>
            </a:pPr>
            <a:r>
              <a:rPr lang="en-US" sz="1100" b="0" i="0" u="none" strike="noStrike">
                <a:solidFill>
                  <a:srgbClr val="000000"/>
                </a:solidFill>
                <a:effectLst/>
              </a:rPr>
              <a:t>Construction Technology II</a:t>
            </a:r>
            <a:r>
              <a:rPr lang="en-US" sz="1100" b="0" i="0">
                <a:solidFill>
                  <a:srgbClr val="000000"/>
                </a:solidFill>
                <a:effectLst/>
              </a:rPr>
              <a:t>​</a:t>
            </a:r>
          </a:p>
          <a:p>
            <a:pPr fontAlgn="base">
              <a:lnSpc>
                <a:spcPct val="100000"/>
              </a:lnSpc>
              <a:spcBef>
                <a:spcPts val="0"/>
              </a:spcBef>
            </a:pPr>
            <a:r>
              <a:rPr lang="en-US" sz="1100" b="0" i="0" u="none" strike="noStrike">
                <a:solidFill>
                  <a:srgbClr val="000000"/>
                </a:solidFill>
                <a:effectLst/>
              </a:rPr>
              <a:t>Mill &amp; Cabinetmaking Technology</a:t>
            </a:r>
            <a:endParaRPr lang="en-US" sz="1100" b="0" i="0">
              <a:solidFill>
                <a:srgbClr val="000000"/>
              </a:solidFill>
              <a:effectLst/>
            </a:endParaRPr>
          </a:p>
          <a:p>
            <a:pPr marL="0" indent="0">
              <a:lnSpc>
                <a:spcPct val="100000"/>
              </a:lnSpc>
              <a:spcBef>
                <a:spcPts val="0"/>
              </a:spcBef>
              <a:buNone/>
            </a:pPr>
            <a:r>
              <a:rPr lang="en-US" sz="1100" b="1">
                <a:ea typeface="Calibri"/>
                <a:cs typeface="Times New Roman"/>
              </a:rPr>
              <a:t>Level 4</a:t>
            </a:r>
          </a:p>
          <a:p>
            <a:pPr fontAlgn="base">
              <a:lnSpc>
                <a:spcPct val="100000"/>
              </a:lnSpc>
              <a:spcBef>
                <a:spcPts val="0"/>
              </a:spcBef>
            </a:pPr>
            <a:r>
              <a:rPr lang="en-US" sz="1100" b="0" i="0" u="none" strike="noStrike">
                <a:solidFill>
                  <a:srgbClr val="000000"/>
                </a:solidFill>
                <a:effectLst/>
              </a:rPr>
              <a:t>Practicum in Construction Technolog</a:t>
            </a:r>
            <a:r>
              <a:rPr lang="en-US" sz="1100" b="0" i="0" strike="sngStrike">
                <a:solidFill>
                  <a:srgbClr val="000000"/>
                </a:solidFill>
                <a:effectLst/>
              </a:rPr>
              <a:t>y</a:t>
            </a:r>
            <a:r>
              <a:rPr lang="en-US" sz="1100" b="0" i="0" u="none" strike="noStrike">
                <a:solidFill>
                  <a:srgbClr val="000000"/>
                </a:solidFill>
                <a:effectLst/>
              </a:rPr>
              <a:t> </a:t>
            </a:r>
            <a:r>
              <a:rPr lang="en-US" sz="1100" b="0" i="0">
                <a:solidFill>
                  <a:srgbClr val="000000"/>
                </a:solidFill>
                <a:effectLst/>
              </a:rPr>
              <a:t>​</a:t>
            </a:r>
          </a:p>
          <a:p>
            <a:pPr fontAlgn="base">
              <a:lnSpc>
                <a:spcPct val="100000"/>
              </a:lnSpc>
              <a:spcBef>
                <a:spcPts val="0"/>
              </a:spcBef>
            </a:pPr>
            <a:r>
              <a:rPr lang="en-US" sz="1100" b="0" i="0" u="none" strike="noStrike">
                <a:solidFill>
                  <a:srgbClr val="000000"/>
                </a:solidFill>
                <a:effectLst/>
              </a:rPr>
              <a:t>Practicum in Entrepreneurship </a:t>
            </a:r>
            <a:r>
              <a:rPr lang="en-US" sz="1100" b="0" i="0">
                <a:solidFill>
                  <a:srgbClr val="000000"/>
                </a:solidFill>
                <a:effectLst/>
              </a:rPr>
              <a:t>​</a:t>
            </a:r>
          </a:p>
          <a:p>
            <a:pPr fontAlgn="base">
              <a:lnSpc>
                <a:spcPct val="100000"/>
              </a:lnSpc>
              <a:spcBef>
                <a:spcPts val="0"/>
              </a:spcBef>
            </a:pPr>
            <a:r>
              <a:rPr lang="en-US" sz="1100" b="0" i="0" u="none" strike="noStrike">
                <a:solidFill>
                  <a:srgbClr val="000000"/>
                </a:solidFill>
                <a:effectLst/>
              </a:rPr>
              <a:t>Career Preparation I </a:t>
            </a:r>
            <a:endParaRPr lang="en-US" sz="1100" b="0" i="0">
              <a:solidFill>
                <a:srgbClr val="000000"/>
              </a:solidFill>
              <a:effectLst/>
            </a:endParaRPr>
          </a:p>
          <a:p>
            <a:pPr marL="0" indent="0">
              <a:lnSpc>
                <a:spcPct val="100000"/>
              </a:lnSpc>
              <a:spcBef>
                <a:spcPts val="0"/>
              </a:spcBef>
              <a:buNone/>
            </a:pPr>
            <a:endParaRPr lang="en-US" sz="1100" b="1">
              <a:ea typeface="Calibri"/>
              <a:cs typeface="Times New Roman"/>
            </a:endParaRPr>
          </a:p>
          <a:p>
            <a:pPr marL="0" indent="-188595">
              <a:lnSpc>
                <a:spcPct val="100000"/>
              </a:lnSpc>
              <a:spcBef>
                <a:spcPts val="0"/>
              </a:spcBef>
              <a:buFont typeface="Arial"/>
              <a:buChar char="•"/>
            </a:pPr>
            <a:endParaRPr lang="en-US" sz="1100"/>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4027596" y="2514243"/>
            <a:ext cx="3634810" cy="1387022"/>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a:ln>
                  <a:noFill/>
                </a:ln>
                <a:effectLst/>
                <a:uLnTx/>
                <a:uFillTx/>
                <a:latin typeface="Calibri" panose="020F0502020204030204"/>
                <a:ea typeface="+mn-ea"/>
                <a:cs typeface="+mn-cs"/>
              </a:rPr>
              <a:t>Related Advanced Academics</a:t>
            </a:r>
          </a:p>
          <a:p>
            <a:pPr marL="0" indent="0">
              <a:lnSpc>
                <a:spcPct val="100000"/>
              </a:lnSpc>
              <a:spcBef>
                <a:spcPts val="0"/>
              </a:spcBef>
              <a:buNone/>
            </a:pPr>
            <a:r>
              <a:rPr lang="en-US" sz="1100" b="1"/>
              <a:t>Advanced Placement AP Courses</a:t>
            </a:r>
            <a:endParaRPr lang="en-US" sz="1100" b="1">
              <a:ea typeface="Calibri"/>
              <a:cs typeface="Calibri"/>
            </a:endParaRPr>
          </a:p>
          <a:p>
            <a:pPr marL="171450" indent="-171450">
              <a:lnSpc>
                <a:spcPct val="100000"/>
              </a:lnSpc>
              <a:spcBef>
                <a:spcPts val="0"/>
              </a:spcBef>
              <a:buFont typeface="Arial"/>
              <a:buChar char="•"/>
              <a:defRPr/>
            </a:pPr>
            <a:endParaRPr lang="en-US" sz="1100">
              <a:solidFill>
                <a:srgbClr val="007742"/>
              </a:solidFill>
              <a:ea typeface="Calibri"/>
              <a:cs typeface="Calibri"/>
            </a:endParaRPr>
          </a:p>
          <a:p>
            <a:pPr marL="0" indent="0">
              <a:lnSpc>
                <a:spcPct val="100000"/>
              </a:lnSpc>
              <a:spcBef>
                <a:spcPts val="0"/>
              </a:spcBef>
              <a:buNone/>
            </a:pPr>
            <a:endParaRPr lang="en-US" sz="1100" b="1" u="sng">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a:t>International Baccalaureate IB Courses</a:t>
            </a:r>
          </a:p>
          <a:p>
            <a:pPr marL="171450" indent="-171450">
              <a:lnSpc>
                <a:spcPct val="100000"/>
              </a:lnSpc>
              <a:spcBef>
                <a:spcPts val="0"/>
              </a:spcBef>
              <a:buFont typeface="Arial"/>
              <a:buChar char="•"/>
              <a:defRPr/>
            </a:pPr>
            <a:endParaRPr lang="en-US" sz="1100">
              <a:solidFill>
                <a:srgbClr val="007742"/>
              </a:solidFill>
              <a:ea typeface="+mn-lt"/>
              <a:cs typeface="+mn-lt"/>
            </a:endParaRPr>
          </a:p>
        </p:txBody>
      </p:sp>
      <p:sp>
        <p:nvSpPr>
          <p:cNvPr id="19" name="TextBox 18">
            <a:extLst>
              <a:ext uri="{FF2B5EF4-FFF2-40B4-BE49-F238E27FC236}">
                <a16:creationId xmlns:a16="http://schemas.microsoft.com/office/drawing/2014/main" id="{80E4C2F3-E701-BD46-E6B9-FDCD0B320B21}"/>
              </a:ext>
            </a:extLst>
          </p:cNvPr>
          <p:cNvSpPr txBox="1"/>
          <p:nvPr/>
        </p:nvSpPr>
        <p:spPr>
          <a:xfrm>
            <a:off x="197515" y="5029200"/>
            <a:ext cx="3565424" cy="1809726"/>
          </a:xfrm>
          <a:prstGeom prst="rect">
            <a:avLst/>
          </a:prstGeom>
          <a:noFill/>
        </p:spPr>
        <p:txBody>
          <a:bodyPr wrap="square" lIns="100584" tIns="50292" rIns="100584" bIns="50292" rtlCol="0" anchor="t">
            <a:spAutoFit/>
          </a:bodyPr>
          <a:lstStyle/>
          <a:p>
            <a:r>
              <a:rPr lang="en-US" sz="1200" b="1">
                <a:ea typeface="Calibri"/>
                <a:cs typeface="Times New Roman"/>
              </a:rPr>
              <a:t>Postsecondary Opportunities</a:t>
            </a:r>
          </a:p>
          <a:p>
            <a:r>
              <a:rPr lang="en-US" sz="1100" b="1">
                <a:ea typeface="Calibri"/>
                <a:cs typeface="Times New Roman"/>
              </a:rPr>
              <a:t>Associate Degrees</a:t>
            </a:r>
          </a:p>
          <a:p>
            <a:pPr marL="171450" indent="-171450" algn="l" rtl="0" fontAlgn="base">
              <a:buFont typeface="Arial" panose="020B0604020202020204" pitchFamily="34" charset="0"/>
              <a:buChar char="•"/>
            </a:pPr>
            <a:r>
              <a:rPr lang="en-US" sz="1100" b="0" i="0" u="none" strike="noStrike">
                <a:solidFill>
                  <a:srgbClr val="000000"/>
                </a:solidFill>
                <a:effectLst/>
              </a:rPr>
              <a:t>Carpentry/Carpenter</a:t>
            </a:r>
            <a:r>
              <a:rPr lang="en-US" sz="1100" b="0" i="0">
                <a:solidFill>
                  <a:srgbClr val="000000"/>
                </a:solidFill>
                <a:effectLst/>
              </a:rPr>
              <a:t>​</a:t>
            </a:r>
          </a:p>
          <a:p>
            <a:pPr marL="171450" indent="-171450" algn="l" rtl="0" fontAlgn="base">
              <a:buFont typeface="Arial" panose="020B0604020202020204" pitchFamily="34" charset="0"/>
              <a:buChar char="•"/>
            </a:pPr>
            <a:r>
              <a:rPr lang="en-US" sz="1100" b="0" i="0" u="none" strike="noStrike">
                <a:solidFill>
                  <a:srgbClr val="000000"/>
                </a:solidFill>
                <a:effectLst/>
              </a:rPr>
              <a:t>Industrial Mechanics and Maintenance Technology</a:t>
            </a:r>
            <a:endParaRPr lang="en-US" sz="1100">
              <a:ea typeface="Calibri" panose="020F0502020204030204" pitchFamily="34" charset="0"/>
              <a:cs typeface="Calibri"/>
            </a:endParaRPr>
          </a:p>
          <a:p>
            <a:r>
              <a:rPr lang="en-US" sz="1100" b="1">
                <a:ea typeface="Calibri"/>
                <a:cs typeface="Times New Roman"/>
              </a:rPr>
              <a:t>Bachelor’s Degrees</a:t>
            </a:r>
            <a:endParaRPr lang="en-US" sz="1100">
              <a:solidFill>
                <a:srgbClr val="0D6CB9"/>
              </a:solidFill>
              <a:ea typeface="Calibri"/>
              <a:cs typeface="Times New Roman"/>
            </a:endParaRPr>
          </a:p>
          <a:p>
            <a:pPr marL="188595" indent="-188595">
              <a:buFont typeface="Arial"/>
              <a:buChar char="•"/>
            </a:pPr>
            <a:r>
              <a:rPr lang="en-US" sz="1100" b="0" i="0">
                <a:solidFill>
                  <a:srgbClr val="000000"/>
                </a:solidFill>
                <a:effectLst/>
                <a:latin typeface="Calibri" panose="020F0502020204030204" pitchFamily="34" charset="0"/>
              </a:rPr>
              <a:t>Construction Science</a:t>
            </a:r>
            <a:endParaRPr lang="en-US" sz="1100">
              <a:solidFill>
                <a:srgbClr val="0D6CB9"/>
              </a:solidFill>
              <a:ea typeface="Calibri" panose="020F0502020204030204" pitchFamily="34" charset="0"/>
              <a:cs typeface="Times New Roman" panose="02020603050405020304" pitchFamily="18" charset="0"/>
            </a:endParaRPr>
          </a:p>
          <a:p>
            <a:r>
              <a:rPr lang="en-US" sz="1100" b="1">
                <a:ea typeface="Calibri"/>
                <a:cs typeface="Times New Roman"/>
              </a:rPr>
              <a:t>Master’s, Doctoral, and Professional Degrees</a:t>
            </a:r>
          </a:p>
          <a:p>
            <a:pPr marL="171450" indent="-171450">
              <a:buFont typeface="Arial" panose="020B0604020202020204" pitchFamily="34" charset="0"/>
              <a:buChar char="•"/>
            </a:pPr>
            <a:r>
              <a:rPr lang="en-US" sz="1100" b="0" i="0" u="none" strike="noStrike">
                <a:solidFill>
                  <a:srgbClr val="000000"/>
                </a:solidFill>
                <a:effectLst/>
              </a:rPr>
              <a:t>Construction Management</a:t>
            </a:r>
            <a:r>
              <a:rPr lang="en-US" sz="1100" b="0" i="0">
                <a:solidFill>
                  <a:srgbClr val="000000"/>
                </a:solidFill>
                <a:effectLst/>
              </a:rPr>
              <a:t>​</a:t>
            </a:r>
          </a:p>
          <a:p>
            <a:pPr marL="171450" indent="-171450">
              <a:buFont typeface="Arial" panose="020B0604020202020204" pitchFamily="34" charset="0"/>
              <a:buChar char="•"/>
            </a:pPr>
            <a:endParaRPr lang="en-US" sz="1100" b="1">
              <a:ea typeface="Calibri"/>
              <a:cs typeface="Times New Roman"/>
            </a:endParaRPr>
          </a:p>
          <a:p>
            <a:pPr marL="188595" indent="-188595">
              <a:buFont typeface="Arial"/>
              <a:buChar char="•"/>
            </a:pPr>
            <a:endParaRPr lang="en-US" sz="1100">
              <a:solidFill>
                <a:srgbClr val="000000"/>
              </a:solidFill>
              <a:ea typeface="Calibri"/>
              <a:cs typeface="Calibri"/>
            </a:endParaRPr>
          </a:p>
        </p:txBody>
      </p:sp>
    </p:spTree>
    <p:extLst>
      <p:ext uri="{BB962C8B-B14F-4D97-AF65-F5344CB8AC3E}">
        <p14:creationId xmlns:p14="http://schemas.microsoft.com/office/powerpoint/2010/main" val="734464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855993"/>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800" b="1" i="0" u="none" strike="noStrike" kern="1200" cap="none" spc="0" normalizeH="0" baseline="0" noProof="0">
                <a:ln>
                  <a:noFill/>
                </a:ln>
                <a:solidFill>
                  <a:schemeClr val="tx1"/>
                </a:solidFill>
                <a:effectLst/>
                <a:uLnTx/>
                <a:uFillTx/>
                <a:latin typeface="Calibri"/>
                <a:ea typeface="Open Sans"/>
                <a:cs typeface="Open Sans"/>
              </a:rPr>
              <a:t>Construction Management and Inspection</a:t>
            </a:r>
            <a:endParaRPr kumimoji="0" lang="en-US" sz="1800" b="1" i="0" u="none" strike="noStrike" kern="1200" cap="none" spc="0" normalizeH="0" baseline="0" noProof="0">
              <a:ln>
                <a:noFill/>
              </a:ln>
              <a:solidFill>
                <a:schemeClr val="tx1">
                  <a:lumMod val="85000"/>
                  <a:lumOff val="15000"/>
                </a:schemeClr>
              </a:solidFill>
              <a:effectLst/>
              <a:uLnTx/>
              <a:uFillTx/>
              <a:latin typeface="Calibri"/>
              <a:ea typeface="Open Sans"/>
              <a:cs typeface="Open Sans"/>
            </a:endParaRP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a:ln>
                <a:noFill/>
              </a:ln>
              <a:solidFill>
                <a:schemeClr val="tx1"/>
              </a:solidFill>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2129"/>
            <a:ext cx="7772400" cy="976165"/>
          </a:xfrm>
          <a:prstGeom prst="rect">
            <a:avLst/>
          </a:prstGeom>
          <a:solidFill>
            <a:srgbClr val="B9D4ED"/>
          </a:solidFill>
        </p:spPr>
        <p:txBody>
          <a:bodyPr wrap="square" lIns="100584" tIns="50292" rIns="100584" bIns="50292" rtlCol="0" anchor="t">
            <a:spAutoFit/>
          </a:bodyPr>
          <a:lstStyle/>
          <a:p>
            <a:pPr algn="ctr">
              <a:spcAft>
                <a:spcPts val="660"/>
              </a:spcAft>
            </a:pPr>
            <a:r>
              <a:rPr lang="en-US" b="1">
                <a:ea typeface="Open Sans"/>
                <a:cs typeface="Open Sans"/>
              </a:rPr>
              <a:t> Architecture and Construction Career Cluster</a:t>
            </a:r>
          </a:p>
          <a:p>
            <a:r>
              <a:rPr lang="en-US" sz="1100">
                <a:ea typeface="Open Sans"/>
                <a:cs typeface="Open Sans"/>
              </a:rPr>
              <a:t>The Architecture and Construction Career Cluster focuses on designing, planning, managing, building, and maintaining the built environment. Principles of Architecture provides an overview to the various fields of architecture, interior design, and construction management.</a:t>
            </a:r>
          </a:p>
        </p:txBody>
      </p:sp>
      <p:sp>
        <p:nvSpPr>
          <p:cNvPr id="16" name="TextBox 15">
            <a:extLst>
              <a:ext uri="{FF2B5EF4-FFF2-40B4-BE49-F238E27FC236}">
                <a16:creationId xmlns:a16="http://schemas.microsoft.com/office/drawing/2014/main" id="{45B626E6-8348-4674-98E4-44E535C907C6}"/>
              </a:ext>
            </a:extLst>
          </p:cNvPr>
          <p:cNvSpPr txBox="1"/>
          <p:nvPr/>
        </p:nvSpPr>
        <p:spPr>
          <a:xfrm>
            <a:off x="0" y="1382792"/>
            <a:ext cx="7772400" cy="778675"/>
          </a:xfrm>
          <a:prstGeom prst="rect">
            <a:avLst/>
          </a:prstGeom>
          <a:solidFill>
            <a:srgbClr val="B9D4ED"/>
          </a:solidFill>
        </p:spPr>
        <p:txBody>
          <a:bodyPr wrap="square" lIns="100584" tIns="50292" rIns="100584" bIns="50292" rtlCol="0" anchor="t">
            <a:spAutoFit/>
          </a:bodyPr>
          <a:lstStyle/>
          <a:p>
            <a:r>
              <a:rPr lang="en-US" sz="1100">
                <a:ea typeface="Calibri"/>
                <a:cs typeface="Calibri"/>
              </a:rPr>
              <a:t>The Construction Management and Inspection program of study explores the occupations and educational opportunities associated with cost estimates for construction projects or services to aid management in bidding on or determining the price of products or services. This program of study may also include exploration into inspecting structures using engineering skills to determine structural soundness and compliance with specifications, building codes, and other regulations</a:t>
            </a: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133948" y="2382996"/>
            <a:ext cx="3752252" cy="2777632"/>
          </a:xfrm>
        </p:spPr>
        <p:txBody>
          <a:bodyPr vert="horz" lIns="91440" tIns="45720" rIns="91440" bIns="45720" rtlCol="0" anchor="t">
            <a:normAutofit/>
          </a:bodyPr>
          <a:lstStyle/>
          <a:p>
            <a:pPr marL="0" marR="0" indent="0">
              <a:lnSpc>
                <a:spcPct val="100000"/>
              </a:lnSpc>
              <a:spcBef>
                <a:spcPts val="0"/>
              </a:spcBef>
              <a:buNone/>
            </a:pPr>
            <a:r>
              <a:rPr lang="en-US" sz="1200" b="1">
                <a:effectLst/>
                <a:ea typeface="Calibri"/>
                <a:cs typeface="Times New Roman"/>
              </a:rPr>
              <a:t>Secondary Courses for High School Credit</a:t>
            </a:r>
          </a:p>
          <a:p>
            <a:pPr marL="0" indent="0">
              <a:lnSpc>
                <a:spcPct val="100000"/>
              </a:lnSpc>
              <a:spcBef>
                <a:spcPts val="0"/>
              </a:spcBef>
              <a:buNone/>
            </a:pPr>
            <a:r>
              <a:rPr lang="en-US" sz="1100" b="1">
                <a:ea typeface="Calibri"/>
                <a:cs typeface="Times New Roman"/>
              </a:rPr>
              <a:t>Level 1</a:t>
            </a:r>
          </a:p>
          <a:p>
            <a:pPr>
              <a:lnSpc>
                <a:spcPct val="100000"/>
              </a:lnSpc>
              <a:spcBef>
                <a:spcPts val="0"/>
              </a:spcBef>
            </a:pPr>
            <a:r>
              <a:rPr lang="en-US" sz="1100" b="0" i="0" u="none" strike="noStrike">
                <a:solidFill>
                  <a:srgbClr val="000000"/>
                </a:solidFill>
                <a:effectLst/>
              </a:rPr>
              <a:t>Principles of Construction</a:t>
            </a:r>
            <a:r>
              <a:rPr lang="en-US" sz="1100" b="0" i="0">
                <a:solidFill>
                  <a:srgbClr val="000000"/>
                </a:solidFill>
                <a:effectLst/>
              </a:rPr>
              <a:t>​</a:t>
            </a:r>
          </a:p>
          <a:p>
            <a:pPr marL="0" indent="0" algn="l" rtl="0" fontAlgn="base">
              <a:lnSpc>
                <a:spcPct val="100000"/>
              </a:lnSpc>
              <a:spcBef>
                <a:spcPts val="0"/>
              </a:spcBef>
              <a:buNone/>
            </a:pPr>
            <a:r>
              <a:rPr lang="en-US" sz="1100">
                <a:solidFill>
                  <a:schemeClr val="accent6"/>
                </a:solidFill>
              </a:rPr>
              <a:t>+</a:t>
            </a:r>
            <a:r>
              <a:rPr lang="en-US" sz="1100" b="0" i="0" u="none" strike="noStrike">
                <a:solidFill>
                  <a:srgbClr val="70AD47"/>
                </a:solidFill>
                <a:effectLst/>
              </a:rPr>
              <a:t>    (ADD) Principles of Architecture</a:t>
            </a:r>
            <a:endParaRPr lang="en-US" sz="1100">
              <a:ea typeface="Calibri" panose="020F0502020204030204" pitchFamily="34" charset="0"/>
              <a:cs typeface="Calibri"/>
            </a:endParaRPr>
          </a:p>
          <a:p>
            <a:pPr marL="0" indent="0">
              <a:lnSpc>
                <a:spcPct val="100000"/>
              </a:lnSpc>
              <a:spcBef>
                <a:spcPts val="0"/>
              </a:spcBef>
              <a:buNone/>
            </a:pPr>
            <a:r>
              <a:rPr lang="en-US" sz="1100" b="1">
                <a:ea typeface="Calibri"/>
                <a:cs typeface="Times New Roman"/>
              </a:rPr>
              <a:t>Level 2</a:t>
            </a:r>
          </a:p>
          <a:p>
            <a:pPr indent="0" fontAlgn="base">
              <a:lnSpc>
                <a:spcPct val="100000"/>
              </a:lnSpc>
              <a:spcBef>
                <a:spcPts val="0"/>
              </a:spcBef>
            </a:pPr>
            <a:r>
              <a:rPr lang="en-US" sz="1100" b="0" i="0" u="none" strike="noStrike">
                <a:solidFill>
                  <a:srgbClr val="000000"/>
                </a:solidFill>
                <a:effectLst/>
              </a:rPr>
              <a:t>Building Maintenance Technology I </a:t>
            </a:r>
            <a:r>
              <a:rPr lang="en-US" sz="1100" b="0" i="0">
                <a:solidFill>
                  <a:srgbClr val="000000"/>
                </a:solidFill>
                <a:effectLst/>
              </a:rPr>
              <a:t>​</a:t>
            </a:r>
          </a:p>
          <a:p>
            <a:pPr indent="0" fontAlgn="base">
              <a:lnSpc>
                <a:spcPct val="100000"/>
              </a:lnSpc>
              <a:spcBef>
                <a:spcPts val="0"/>
              </a:spcBef>
            </a:pPr>
            <a:r>
              <a:rPr lang="en-US" sz="1100" b="0" i="0" u="none" strike="noStrike">
                <a:solidFill>
                  <a:srgbClr val="000000"/>
                </a:solidFill>
                <a:effectLst/>
              </a:rPr>
              <a:t>Construction Management I</a:t>
            </a:r>
            <a:endParaRPr lang="en-US" sz="1100">
              <a:ea typeface="Calibri"/>
              <a:cs typeface="Calibri" panose="020F0502020204030204"/>
            </a:endParaRPr>
          </a:p>
          <a:p>
            <a:pPr marL="0" indent="0">
              <a:lnSpc>
                <a:spcPct val="100000"/>
              </a:lnSpc>
              <a:spcBef>
                <a:spcPts val="0"/>
              </a:spcBef>
              <a:buNone/>
            </a:pPr>
            <a:r>
              <a:rPr lang="en-US" sz="1100" b="1">
                <a:ea typeface="Calibri"/>
                <a:cs typeface="Times New Roman"/>
              </a:rPr>
              <a:t>Level 3</a:t>
            </a:r>
          </a:p>
          <a:p>
            <a:pPr fontAlgn="base">
              <a:lnSpc>
                <a:spcPct val="100000"/>
              </a:lnSpc>
              <a:spcBef>
                <a:spcPts val="0"/>
              </a:spcBef>
            </a:pPr>
            <a:r>
              <a:rPr lang="en-US" sz="1100" b="0" i="0" u="none" strike="noStrike">
                <a:solidFill>
                  <a:srgbClr val="000000"/>
                </a:solidFill>
                <a:effectLst/>
              </a:rPr>
              <a:t>Building Maintenance Technology II </a:t>
            </a:r>
            <a:r>
              <a:rPr lang="en-US" sz="1100" b="0" i="0">
                <a:solidFill>
                  <a:srgbClr val="000000"/>
                </a:solidFill>
                <a:effectLst/>
              </a:rPr>
              <a:t>​</a:t>
            </a:r>
          </a:p>
          <a:p>
            <a:pPr fontAlgn="base">
              <a:lnSpc>
                <a:spcPct val="100000"/>
              </a:lnSpc>
              <a:spcBef>
                <a:spcPts val="0"/>
              </a:spcBef>
            </a:pPr>
            <a:r>
              <a:rPr lang="en-US" sz="1100" b="0" i="0" u="none" strike="noStrike">
                <a:solidFill>
                  <a:srgbClr val="000000"/>
                </a:solidFill>
                <a:effectLst/>
              </a:rPr>
              <a:t>Construction Management II</a:t>
            </a:r>
            <a:endParaRPr lang="en-US" sz="1100" b="0" i="0">
              <a:solidFill>
                <a:srgbClr val="000000"/>
              </a:solidFill>
              <a:effectLst/>
            </a:endParaRPr>
          </a:p>
          <a:p>
            <a:pPr marL="0" indent="0">
              <a:lnSpc>
                <a:spcPct val="100000"/>
              </a:lnSpc>
              <a:spcBef>
                <a:spcPts val="0"/>
              </a:spcBef>
              <a:buNone/>
            </a:pPr>
            <a:r>
              <a:rPr lang="en-US" sz="1100" b="1">
                <a:ea typeface="Calibri"/>
                <a:cs typeface="Times New Roman"/>
              </a:rPr>
              <a:t>Level 4</a:t>
            </a:r>
          </a:p>
          <a:p>
            <a:pPr>
              <a:lnSpc>
                <a:spcPct val="100000"/>
              </a:lnSpc>
              <a:spcBef>
                <a:spcPts val="0"/>
              </a:spcBef>
            </a:pPr>
            <a:r>
              <a:rPr lang="en-US" sz="1100" b="0" i="0" u="none" strike="noStrike">
                <a:solidFill>
                  <a:srgbClr val="000000"/>
                </a:solidFill>
                <a:effectLst/>
              </a:rPr>
              <a:t>Practicum in Construction Management</a:t>
            </a:r>
            <a:r>
              <a:rPr lang="en-US" sz="1100" b="0" i="0">
                <a:solidFill>
                  <a:srgbClr val="000000"/>
                </a:solidFill>
                <a:effectLst/>
              </a:rPr>
              <a:t>​</a:t>
            </a:r>
          </a:p>
          <a:p>
            <a:pPr marL="0" indent="0" algn="l" rtl="0" fontAlgn="base">
              <a:lnSpc>
                <a:spcPct val="100000"/>
              </a:lnSpc>
              <a:spcBef>
                <a:spcPts val="0"/>
              </a:spcBef>
              <a:buNone/>
            </a:pPr>
            <a:r>
              <a:rPr lang="en-US" sz="1100" b="0" i="0" u="none" strike="noStrike">
                <a:solidFill>
                  <a:schemeClr val="accent6"/>
                </a:solidFill>
                <a:effectLst/>
              </a:rPr>
              <a:t>+   (ADD) </a:t>
            </a:r>
            <a:r>
              <a:rPr lang="en-US" sz="1100" b="0" i="0" u="none" strike="noStrike">
                <a:solidFill>
                  <a:srgbClr val="70AD47"/>
                </a:solidFill>
                <a:effectLst/>
              </a:rPr>
              <a:t>Practicum in Construction Technology</a:t>
            </a:r>
            <a:r>
              <a:rPr lang="en-US" sz="1100" b="0" i="0">
                <a:solidFill>
                  <a:srgbClr val="70AD47"/>
                </a:solidFill>
                <a:effectLst/>
              </a:rPr>
              <a:t>​</a:t>
            </a:r>
            <a:endParaRPr lang="en-US" sz="1100">
              <a:solidFill>
                <a:srgbClr val="000000"/>
              </a:solidFill>
            </a:endParaRPr>
          </a:p>
          <a:p>
            <a:pPr indent="0" fontAlgn="base">
              <a:lnSpc>
                <a:spcPct val="100000"/>
              </a:lnSpc>
              <a:spcBef>
                <a:spcPts val="0"/>
              </a:spcBef>
            </a:pPr>
            <a:r>
              <a:rPr lang="en-US" sz="1100" b="0" i="0" u="none" strike="noStrike">
                <a:solidFill>
                  <a:srgbClr val="000000"/>
                </a:solidFill>
                <a:effectLst/>
              </a:rPr>
              <a:t>Career Preparation I</a:t>
            </a:r>
            <a:endParaRPr lang="en-US" sz="1100" b="0" i="0">
              <a:solidFill>
                <a:srgbClr val="000000"/>
              </a:solidFill>
              <a:effectLst/>
            </a:endParaRPr>
          </a:p>
          <a:p>
            <a:pPr marL="0" indent="0">
              <a:lnSpc>
                <a:spcPct val="100000"/>
              </a:lnSpc>
              <a:spcBef>
                <a:spcPts val="0"/>
              </a:spcBef>
              <a:buNone/>
            </a:pPr>
            <a:endParaRPr lang="en-US" sz="1100" b="1">
              <a:ea typeface="Calibri"/>
              <a:cs typeface="Times New Roman"/>
            </a:endParaRPr>
          </a:p>
          <a:p>
            <a:pPr marL="0" indent="-188595">
              <a:lnSpc>
                <a:spcPct val="100000"/>
              </a:lnSpc>
              <a:spcBef>
                <a:spcPts val="0"/>
              </a:spcBef>
              <a:buFont typeface="Arial"/>
              <a:buChar char="•"/>
            </a:pPr>
            <a:endParaRPr lang="en-US" sz="1100"/>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4137590" y="2384790"/>
            <a:ext cx="3634810" cy="1387022"/>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a:ln>
                  <a:noFill/>
                </a:ln>
                <a:effectLst/>
                <a:uLnTx/>
                <a:uFillTx/>
                <a:latin typeface="Calibri" panose="020F0502020204030204"/>
                <a:ea typeface="+mn-ea"/>
                <a:cs typeface="+mn-cs"/>
              </a:rPr>
              <a:t>Related Advanced Academics</a:t>
            </a:r>
          </a:p>
          <a:p>
            <a:pPr marL="0" indent="0">
              <a:lnSpc>
                <a:spcPct val="100000"/>
              </a:lnSpc>
              <a:spcBef>
                <a:spcPts val="0"/>
              </a:spcBef>
              <a:buNone/>
            </a:pPr>
            <a:r>
              <a:rPr lang="en-US" sz="1100" b="1"/>
              <a:t>Advanced Placement (AP) Courses</a:t>
            </a:r>
            <a:endParaRPr lang="en-US" sz="1100" b="1">
              <a:ea typeface="Calibri"/>
              <a:cs typeface="Calibri"/>
            </a:endParaRPr>
          </a:p>
          <a:p>
            <a:pPr marL="0" indent="0">
              <a:lnSpc>
                <a:spcPct val="100000"/>
              </a:lnSpc>
              <a:spcBef>
                <a:spcPts val="0"/>
              </a:spcBef>
              <a:buNone/>
            </a:pPr>
            <a:r>
              <a:rPr lang="en-US" sz="1100" b="0" i="0">
                <a:solidFill>
                  <a:srgbClr val="70AD47"/>
                </a:solidFill>
                <a:effectLst/>
              </a:rPr>
              <a:t>+</a:t>
            </a:r>
            <a:r>
              <a:rPr lang="en-US" sz="1100">
                <a:solidFill>
                  <a:srgbClr val="70AD47"/>
                </a:solidFill>
              </a:rPr>
              <a:t>  </a:t>
            </a:r>
            <a:r>
              <a:rPr lang="en-US" sz="1100" b="0" i="0">
                <a:solidFill>
                  <a:srgbClr val="70AD47"/>
                </a:solidFill>
                <a:effectLst/>
              </a:rPr>
              <a:t> (ADD) AP Statistics</a:t>
            </a:r>
            <a:endParaRPr lang="en-US" sz="1100" b="1"/>
          </a:p>
          <a:p>
            <a:pPr marL="0" indent="0">
              <a:lnSpc>
                <a:spcPct val="100000"/>
              </a:lnSpc>
              <a:spcBef>
                <a:spcPts val="0"/>
              </a:spcBef>
              <a:buNone/>
            </a:pPr>
            <a:r>
              <a:rPr lang="en-US" sz="1100" b="1"/>
              <a:t>International Baccalaureate (IB) Courses</a:t>
            </a:r>
            <a:endParaRPr lang="en-US" sz="1100" b="1">
              <a:ea typeface="Calibri"/>
              <a:cs typeface="Calibri"/>
            </a:endParaRPr>
          </a:p>
          <a:p>
            <a:pPr marL="0" indent="0">
              <a:lnSpc>
                <a:spcPct val="100000"/>
              </a:lnSpc>
              <a:spcBef>
                <a:spcPts val="0"/>
              </a:spcBef>
              <a:buNone/>
            </a:pPr>
            <a:r>
              <a:rPr lang="en-US" sz="1100" b="0" i="0">
                <a:solidFill>
                  <a:srgbClr val="70AD47"/>
                </a:solidFill>
                <a:effectLst/>
              </a:rPr>
              <a:t>+</a:t>
            </a:r>
            <a:r>
              <a:rPr lang="en-US" sz="1100">
                <a:solidFill>
                  <a:srgbClr val="70AD47"/>
                </a:solidFill>
              </a:rPr>
              <a:t>  </a:t>
            </a:r>
            <a:r>
              <a:rPr lang="en-US" sz="1100" b="0" i="0">
                <a:solidFill>
                  <a:srgbClr val="70AD47"/>
                </a:solidFill>
                <a:effectLst/>
              </a:rPr>
              <a:t> (ADD)</a:t>
            </a:r>
            <a:r>
              <a:rPr lang="en-US" sz="1100">
                <a:solidFill>
                  <a:srgbClr val="70AD47"/>
                </a:solidFill>
              </a:rPr>
              <a:t> IB Math</a:t>
            </a:r>
            <a:r>
              <a:rPr lang="en-US" sz="1100" b="0" i="0">
                <a:solidFill>
                  <a:srgbClr val="70AD47"/>
                </a:solidFill>
                <a:effectLst/>
              </a:rPr>
              <a:t>: Applications &amp; Interpretations</a:t>
            </a:r>
            <a:endParaRPr lang="en-US" sz="1100" b="1"/>
          </a:p>
          <a:p>
            <a:pPr marL="171450" indent="-171450">
              <a:lnSpc>
                <a:spcPct val="100000"/>
              </a:lnSpc>
              <a:spcBef>
                <a:spcPts val="0"/>
              </a:spcBef>
              <a:buFont typeface="Arial"/>
              <a:buChar char="•"/>
              <a:defRPr/>
            </a:pPr>
            <a:endParaRPr lang="en-US" sz="1100">
              <a:solidFill>
                <a:srgbClr val="007742"/>
              </a:solidFill>
              <a:ea typeface="+mn-lt"/>
              <a:cs typeface="+mn-lt"/>
            </a:endParaRPr>
          </a:p>
        </p:txBody>
      </p:sp>
      <p:sp>
        <p:nvSpPr>
          <p:cNvPr id="19" name="TextBox 18">
            <a:extLst>
              <a:ext uri="{FF2B5EF4-FFF2-40B4-BE49-F238E27FC236}">
                <a16:creationId xmlns:a16="http://schemas.microsoft.com/office/drawing/2014/main" id="{80E4C2F3-E701-BD46-E6B9-FDCD0B320B21}"/>
              </a:ext>
            </a:extLst>
          </p:cNvPr>
          <p:cNvSpPr txBox="1"/>
          <p:nvPr/>
        </p:nvSpPr>
        <p:spPr>
          <a:xfrm>
            <a:off x="133948" y="5029200"/>
            <a:ext cx="3565424" cy="3163943"/>
          </a:xfrm>
          <a:prstGeom prst="rect">
            <a:avLst/>
          </a:prstGeom>
          <a:noFill/>
        </p:spPr>
        <p:txBody>
          <a:bodyPr wrap="square" lIns="100584" tIns="50292" rIns="100584" bIns="50292" rtlCol="0" anchor="t">
            <a:spAutoFit/>
          </a:bodyPr>
          <a:lstStyle/>
          <a:p>
            <a:r>
              <a:rPr lang="en-US" sz="1200" b="1">
                <a:ea typeface="Calibri"/>
                <a:cs typeface="Times New Roman"/>
              </a:rPr>
              <a:t>Postsecondary Opportunities</a:t>
            </a:r>
          </a:p>
          <a:p>
            <a:r>
              <a:rPr lang="en-US" sz="1100" b="1">
                <a:ea typeface="Calibri"/>
                <a:cs typeface="Times New Roman"/>
              </a:rPr>
              <a:t>Associate Degrees</a:t>
            </a:r>
          </a:p>
          <a:p>
            <a:pPr marL="171450" indent="-171450" algn="l" rtl="0" fontAlgn="base">
              <a:buFont typeface="Arial" panose="020B0604020202020204" pitchFamily="34" charset="0"/>
              <a:buChar char="•"/>
            </a:pPr>
            <a:r>
              <a:rPr lang="en-US" sz="1100" b="0" i="0" u="none" strike="noStrike">
                <a:solidFill>
                  <a:srgbClr val="000000"/>
                </a:solidFill>
                <a:effectLst/>
              </a:rPr>
              <a:t>Construction Engineering Technology/Technician</a:t>
            </a:r>
            <a:r>
              <a:rPr lang="en-US" sz="1100" b="0" i="0">
                <a:solidFill>
                  <a:srgbClr val="000000"/>
                </a:solidFill>
                <a:effectLst/>
              </a:rPr>
              <a:t>​</a:t>
            </a:r>
            <a:endParaRPr lang="en-US" sz="1100" b="0" i="0">
              <a:solidFill>
                <a:srgbClr val="000000"/>
              </a:solidFill>
              <a:effectLst/>
              <a:ea typeface="Calibri"/>
              <a:cs typeface="Calibri"/>
            </a:endParaRPr>
          </a:p>
          <a:p>
            <a:pPr fontAlgn="base"/>
            <a:r>
              <a:rPr lang="en-US" sz="1100" b="0" i="0" u="none" strike="noStrike">
                <a:solidFill>
                  <a:srgbClr val="70AD47"/>
                </a:solidFill>
                <a:effectLst/>
              </a:rPr>
              <a:t>+</a:t>
            </a:r>
            <a:r>
              <a:rPr lang="en-US" sz="1100">
                <a:solidFill>
                  <a:srgbClr val="70AD47"/>
                </a:solidFill>
              </a:rPr>
              <a:t>  </a:t>
            </a:r>
            <a:r>
              <a:rPr lang="en-US" sz="1100" b="0" i="0" u="none" strike="noStrike">
                <a:solidFill>
                  <a:srgbClr val="70AD47"/>
                </a:solidFill>
                <a:effectLst/>
              </a:rPr>
              <a:t> (ADD) Construction Management</a:t>
            </a:r>
            <a:r>
              <a:rPr lang="en-US" sz="1100" b="0" i="0">
                <a:solidFill>
                  <a:srgbClr val="70AD47"/>
                </a:solidFill>
                <a:effectLst/>
              </a:rPr>
              <a:t>​</a:t>
            </a:r>
            <a:endParaRPr lang="en-US" sz="1100" b="0" i="0">
              <a:solidFill>
                <a:srgbClr val="000000"/>
              </a:solidFill>
              <a:effectLst/>
            </a:endParaRPr>
          </a:p>
          <a:p>
            <a:pPr marL="171450" indent="-171450" algn="l" rtl="0" fontAlgn="base">
              <a:buFont typeface="Arial" panose="020B0604020202020204" pitchFamily="34" charset="0"/>
              <a:buChar char="•"/>
            </a:pPr>
            <a:r>
              <a:rPr lang="en-US" sz="1100" b="0" i="0" u="none" strike="noStrike">
                <a:solidFill>
                  <a:srgbClr val="000000"/>
                </a:solidFill>
                <a:effectLst/>
              </a:rPr>
              <a:t>Business/ Commerce, General</a:t>
            </a:r>
            <a:r>
              <a:rPr lang="en-US" sz="1100" b="0" i="0">
                <a:solidFill>
                  <a:srgbClr val="000000"/>
                </a:solidFill>
                <a:effectLst/>
              </a:rPr>
              <a:t>​</a:t>
            </a:r>
            <a:endParaRPr lang="en-US" sz="1100" b="0" i="0">
              <a:solidFill>
                <a:srgbClr val="000000"/>
              </a:solidFill>
              <a:effectLst/>
              <a:ea typeface="Calibri"/>
              <a:cs typeface="Calibri"/>
            </a:endParaRPr>
          </a:p>
          <a:p>
            <a:pPr algn="l" rtl="0" fontAlgn="base"/>
            <a:r>
              <a:rPr lang="en-US" sz="1100" b="0" i="0" u="none" strike="noStrike">
                <a:solidFill>
                  <a:schemeClr val="accent6"/>
                </a:solidFill>
                <a:effectLst/>
              </a:rPr>
              <a:t>+ </a:t>
            </a:r>
            <a:r>
              <a:rPr lang="en-US" sz="1100" b="0" i="0" u="none" strike="noStrike">
                <a:solidFill>
                  <a:srgbClr val="70AD47"/>
                </a:solidFill>
                <a:effectLst/>
              </a:rPr>
              <a:t>  (ADD) Construction Trades</a:t>
            </a:r>
            <a:endParaRPr lang="en-US" sz="1100" b="0" i="0">
              <a:solidFill>
                <a:srgbClr val="000000"/>
              </a:solidFill>
              <a:effectLst/>
            </a:endParaRPr>
          </a:p>
          <a:p>
            <a:r>
              <a:rPr lang="en-US" sz="1100" b="1">
                <a:ea typeface="Calibri"/>
                <a:cs typeface="Times New Roman"/>
              </a:rPr>
              <a:t>Bachelor’s Degrees</a:t>
            </a:r>
          </a:p>
          <a:p>
            <a:pPr marL="171450" indent="-171450" algn="l" rtl="0" fontAlgn="base">
              <a:buFont typeface="Arial" panose="020B0604020202020204" pitchFamily="34" charset="0"/>
              <a:buChar char="•"/>
            </a:pPr>
            <a:r>
              <a:rPr lang="en-US" sz="1100" b="0" i="0" u="none" strike="noStrike">
                <a:solidFill>
                  <a:srgbClr val="000000"/>
                </a:solidFill>
                <a:effectLst/>
              </a:rPr>
              <a:t>Construction Engineering Technology/Technician</a:t>
            </a:r>
            <a:r>
              <a:rPr lang="en-US" sz="1100" b="0" i="0">
                <a:solidFill>
                  <a:srgbClr val="000000"/>
                </a:solidFill>
                <a:effectLst/>
              </a:rPr>
              <a:t>​</a:t>
            </a:r>
            <a:endParaRPr lang="en-US" sz="1100" b="0" i="0">
              <a:solidFill>
                <a:srgbClr val="000000"/>
              </a:solidFill>
              <a:effectLst/>
              <a:ea typeface="Calibri"/>
              <a:cs typeface="Calibri"/>
            </a:endParaRPr>
          </a:p>
          <a:p>
            <a:pPr marL="171450" indent="-171450" algn="l" rtl="0" fontAlgn="base">
              <a:buFont typeface="Arial" panose="020B0604020202020204" pitchFamily="34" charset="0"/>
              <a:buChar char="•"/>
            </a:pPr>
            <a:r>
              <a:rPr lang="en-US" sz="1100" b="0" i="0" u="none" strike="noStrike">
                <a:solidFill>
                  <a:srgbClr val="000000"/>
                </a:solidFill>
                <a:effectLst/>
              </a:rPr>
              <a:t>Business Administration and Management, General</a:t>
            </a:r>
            <a:r>
              <a:rPr lang="en-US" sz="1100" b="0" i="0">
                <a:solidFill>
                  <a:srgbClr val="000000"/>
                </a:solidFill>
                <a:effectLst/>
              </a:rPr>
              <a:t>​</a:t>
            </a:r>
            <a:endParaRPr lang="en-US" sz="1100" b="0" i="0">
              <a:solidFill>
                <a:srgbClr val="000000"/>
              </a:solidFill>
              <a:effectLst/>
              <a:ea typeface="Calibri"/>
              <a:cs typeface="Calibri"/>
            </a:endParaRPr>
          </a:p>
          <a:p>
            <a:pPr fontAlgn="base"/>
            <a:r>
              <a:rPr lang="en-US" sz="1100" b="0" i="0">
                <a:solidFill>
                  <a:schemeClr val="accent6"/>
                </a:solidFill>
                <a:effectLst/>
              </a:rPr>
              <a:t>+</a:t>
            </a:r>
            <a:r>
              <a:rPr lang="en-US" sz="1100">
                <a:solidFill>
                  <a:schemeClr val="accent6"/>
                </a:solidFill>
              </a:rPr>
              <a:t>  </a:t>
            </a:r>
            <a:r>
              <a:rPr lang="en-US" sz="1100" b="0" i="0">
                <a:solidFill>
                  <a:schemeClr val="accent6"/>
                </a:solidFill>
                <a:effectLst/>
              </a:rPr>
              <a:t> (ADD) </a:t>
            </a:r>
            <a:r>
              <a:rPr lang="en-US" sz="1100" b="0" i="0" u="none" strike="noStrike">
                <a:solidFill>
                  <a:srgbClr val="70AD47"/>
                </a:solidFill>
                <a:effectLst/>
              </a:rPr>
              <a:t>Construction Science and Management (CSM)</a:t>
            </a:r>
            <a:r>
              <a:rPr lang="en-US" sz="1100" b="0" i="0">
                <a:solidFill>
                  <a:srgbClr val="70AD47"/>
                </a:solidFill>
                <a:effectLst/>
              </a:rPr>
              <a:t>​</a:t>
            </a:r>
            <a:endParaRPr lang="en-US" sz="1100" b="0" i="0">
              <a:solidFill>
                <a:srgbClr val="000000"/>
              </a:solidFill>
              <a:effectLst/>
            </a:endParaRPr>
          </a:p>
          <a:p>
            <a:pPr fontAlgn="base"/>
            <a:r>
              <a:rPr lang="en-US" sz="1100" b="0" i="0" u="none" strike="noStrike">
                <a:solidFill>
                  <a:srgbClr val="70AD47"/>
                </a:solidFill>
                <a:effectLst/>
              </a:rPr>
              <a:t>+</a:t>
            </a:r>
            <a:r>
              <a:rPr lang="en-US" sz="1100">
                <a:solidFill>
                  <a:srgbClr val="70AD47"/>
                </a:solidFill>
              </a:rPr>
              <a:t>  </a:t>
            </a:r>
            <a:r>
              <a:rPr lang="en-US" sz="1100" b="0" i="0" u="none" strike="noStrike">
                <a:solidFill>
                  <a:srgbClr val="70AD47"/>
                </a:solidFill>
                <a:effectLst/>
              </a:rPr>
              <a:t> (ADD) Construction Engineering</a:t>
            </a:r>
            <a:r>
              <a:rPr lang="en-US" sz="1100" b="0" i="0">
                <a:solidFill>
                  <a:srgbClr val="70AD47"/>
                </a:solidFill>
                <a:effectLst/>
              </a:rPr>
              <a:t>​</a:t>
            </a:r>
            <a:endParaRPr lang="en-US" sz="1100" b="0" i="0">
              <a:solidFill>
                <a:srgbClr val="000000"/>
              </a:solidFill>
              <a:effectLst/>
            </a:endParaRPr>
          </a:p>
          <a:p>
            <a:pPr fontAlgn="base"/>
            <a:r>
              <a:rPr lang="en-US" sz="1100" b="0" i="0" u="none" strike="noStrike">
                <a:solidFill>
                  <a:srgbClr val="70AD47"/>
                </a:solidFill>
                <a:effectLst/>
              </a:rPr>
              <a:t>+</a:t>
            </a:r>
            <a:r>
              <a:rPr lang="en-US" sz="1100">
                <a:solidFill>
                  <a:srgbClr val="70AD47"/>
                </a:solidFill>
              </a:rPr>
              <a:t>  </a:t>
            </a:r>
            <a:r>
              <a:rPr lang="en-US" sz="1100" b="0" i="0" u="none" strike="noStrike">
                <a:solidFill>
                  <a:srgbClr val="70AD47"/>
                </a:solidFill>
                <a:effectLst/>
              </a:rPr>
              <a:t> (ADD) Construction Management</a:t>
            </a:r>
            <a:endParaRPr lang="en-US" sz="1100" b="0" i="0">
              <a:solidFill>
                <a:srgbClr val="000000"/>
              </a:solidFill>
              <a:effectLst/>
            </a:endParaRPr>
          </a:p>
          <a:p>
            <a:r>
              <a:rPr lang="en-US" sz="1100" b="1">
                <a:ea typeface="Calibri"/>
                <a:cs typeface="Times New Roman"/>
              </a:rPr>
              <a:t>Master’s, Doctoral, and Professional Degrees</a:t>
            </a:r>
          </a:p>
          <a:p>
            <a:pPr fontAlgn="base"/>
            <a:r>
              <a:rPr lang="en-US" sz="1100" b="0" i="0" u="none" strike="noStrike">
                <a:solidFill>
                  <a:srgbClr val="70AD47"/>
                </a:solidFill>
                <a:effectLst/>
              </a:rPr>
              <a:t>+</a:t>
            </a:r>
            <a:r>
              <a:rPr lang="en-US" sz="1100">
                <a:solidFill>
                  <a:srgbClr val="70AD47"/>
                </a:solidFill>
              </a:rPr>
              <a:t>  </a:t>
            </a:r>
            <a:r>
              <a:rPr lang="en-US" sz="1100" b="0" i="0" u="none" strike="noStrike">
                <a:solidFill>
                  <a:srgbClr val="70AD47"/>
                </a:solidFill>
                <a:effectLst/>
              </a:rPr>
              <a:t> (ADD) MBA in Construction Project Management</a:t>
            </a:r>
            <a:r>
              <a:rPr lang="en-US" sz="1100" b="0" i="0">
                <a:solidFill>
                  <a:srgbClr val="70AD47"/>
                </a:solidFill>
                <a:effectLst/>
              </a:rPr>
              <a:t>​</a:t>
            </a:r>
            <a:endParaRPr lang="en-US" sz="1100" b="0" i="0">
              <a:solidFill>
                <a:srgbClr val="000000"/>
              </a:solidFill>
              <a:effectLst/>
            </a:endParaRPr>
          </a:p>
          <a:p>
            <a:pPr fontAlgn="base"/>
            <a:r>
              <a:rPr lang="en-US" sz="1100" b="0" i="0" u="none" strike="noStrike">
                <a:solidFill>
                  <a:srgbClr val="70AD47"/>
                </a:solidFill>
                <a:effectLst/>
              </a:rPr>
              <a:t>+</a:t>
            </a:r>
            <a:r>
              <a:rPr lang="en-US" sz="1100">
                <a:solidFill>
                  <a:srgbClr val="70AD47"/>
                </a:solidFill>
              </a:rPr>
              <a:t>  </a:t>
            </a:r>
            <a:r>
              <a:rPr lang="en-US" sz="1100" b="0" i="0" u="none" strike="noStrike">
                <a:solidFill>
                  <a:srgbClr val="70AD47"/>
                </a:solidFill>
                <a:effectLst/>
              </a:rPr>
              <a:t> (ADD) Construction Engineering</a:t>
            </a:r>
            <a:r>
              <a:rPr lang="en-US" sz="1100" b="0" i="0">
                <a:solidFill>
                  <a:srgbClr val="70AD47"/>
                </a:solidFill>
                <a:effectLst/>
              </a:rPr>
              <a:t>​</a:t>
            </a:r>
            <a:endParaRPr lang="en-US" sz="1100" b="0" i="0">
              <a:solidFill>
                <a:srgbClr val="000000"/>
              </a:solidFill>
              <a:effectLst/>
            </a:endParaRPr>
          </a:p>
          <a:p>
            <a:pPr fontAlgn="base"/>
            <a:r>
              <a:rPr lang="en-US" sz="1100" b="0" i="0" u="none" strike="noStrike">
                <a:solidFill>
                  <a:srgbClr val="70AD47"/>
                </a:solidFill>
                <a:effectLst/>
              </a:rPr>
              <a:t>+</a:t>
            </a:r>
            <a:r>
              <a:rPr lang="en-US" sz="1100">
                <a:solidFill>
                  <a:srgbClr val="70AD47"/>
                </a:solidFill>
              </a:rPr>
              <a:t>  </a:t>
            </a:r>
            <a:r>
              <a:rPr lang="en-US" sz="1100" b="0" i="0" u="none" strike="noStrike">
                <a:solidFill>
                  <a:srgbClr val="70AD47"/>
                </a:solidFill>
                <a:effectLst/>
              </a:rPr>
              <a:t> (ADD) Construction Management</a:t>
            </a:r>
            <a:endParaRPr lang="en-US" sz="1100" b="0" i="0">
              <a:solidFill>
                <a:srgbClr val="000000"/>
              </a:solidFill>
              <a:effectLst/>
            </a:endParaRPr>
          </a:p>
          <a:p>
            <a:endParaRPr lang="en-US" sz="1100" b="1">
              <a:ea typeface="Calibri"/>
              <a:cs typeface="Times New Roman"/>
            </a:endParaRPr>
          </a:p>
          <a:p>
            <a:pPr marL="188595" indent="-188595">
              <a:buFont typeface="Arial"/>
              <a:buChar char="•"/>
            </a:pPr>
            <a:endParaRPr lang="en-US" sz="1100">
              <a:solidFill>
                <a:srgbClr val="000000"/>
              </a:solidFill>
              <a:ea typeface="Calibri"/>
              <a:cs typeface="Calibri"/>
            </a:endParaRPr>
          </a:p>
        </p:txBody>
      </p:sp>
    </p:spTree>
    <p:extLst>
      <p:ext uri="{BB962C8B-B14F-4D97-AF65-F5344CB8AC3E}">
        <p14:creationId xmlns:p14="http://schemas.microsoft.com/office/powerpoint/2010/main" val="2173282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855993"/>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algn="ctr">
              <a:defRPr/>
            </a:pPr>
            <a:r>
              <a:rPr lang="en-US" sz="1800" b="1">
                <a:latin typeface="Calibri"/>
                <a:ea typeface="Calibri Light"/>
                <a:cs typeface="Calibri Light"/>
              </a:rPr>
              <a:t>HVAC and Sheet Metal</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a:ln>
                  <a:noFill/>
                </a:ln>
                <a:effectLst/>
                <a:uLnTx/>
                <a:uFillTx/>
                <a:latin typeface="Calibri"/>
                <a:ea typeface="Open Sans"/>
                <a:cs typeface="Open Sans"/>
              </a:rPr>
              <a:t>Statewide Program of Study</a:t>
            </a:r>
            <a:endParaRPr kumimoji="0" lang="en-US" sz="1500" b="0" i="0" u="none" strike="noStrike" kern="1200" cap="none" spc="0" normalizeH="0" baseline="0" noProof="0">
              <a:ln>
                <a:noFill/>
              </a:ln>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117605"/>
            <a:ext cx="7772400" cy="976165"/>
          </a:xfrm>
          <a:prstGeom prst="rect">
            <a:avLst/>
          </a:prstGeom>
          <a:solidFill>
            <a:srgbClr val="B9D4ED"/>
          </a:solidFill>
        </p:spPr>
        <p:txBody>
          <a:bodyPr wrap="square" lIns="100584" tIns="50292" rIns="100584" bIns="50292" rtlCol="0" anchor="t">
            <a:spAutoFit/>
          </a:bodyPr>
          <a:lstStyle/>
          <a:p>
            <a:pPr algn="ctr">
              <a:spcAft>
                <a:spcPts val="660"/>
              </a:spcAft>
            </a:pPr>
            <a:r>
              <a:rPr lang="en-US" b="1">
                <a:ea typeface="Open Sans"/>
                <a:cs typeface="Open Sans"/>
              </a:rPr>
              <a:t> Architecture and Construction Career Cluster</a:t>
            </a:r>
          </a:p>
          <a:p>
            <a:r>
              <a:rPr lang="en-US" sz="1100">
                <a:ea typeface="Open Sans"/>
                <a:cs typeface="Open Sans"/>
              </a:rPr>
              <a:t>The Architecture and Construction Career Cluster focuses on designing, planning, managing, building, and maintaining the built environment. Principles of Architecture provides an overview to the various fields of architecture, interior design, and construction management.</a:t>
            </a:r>
          </a:p>
        </p:txBody>
      </p:sp>
      <p:sp>
        <p:nvSpPr>
          <p:cNvPr id="16" name="TextBox 15">
            <a:extLst>
              <a:ext uri="{FF2B5EF4-FFF2-40B4-BE49-F238E27FC236}">
                <a16:creationId xmlns:a16="http://schemas.microsoft.com/office/drawing/2014/main" id="{45B626E6-8348-4674-98E4-44E535C907C6}"/>
              </a:ext>
            </a:extLst>
          </p:cNvPr>
          <p:cNvSpPr txBox="1"/>
          <p:nvPr/>
        </p:nvSpPr>
        <p:spPr>
          <a:xfrm>
            <a:off x="0" y="1382792"/>
            <a:ext cx="7772400" cy="778675"/>
          </a:xfrm>
          <a:prstGeom prst="rect">
            <a:avLst/>
          </a:prstGeom>
          <a:solidFill>
            <a:srgbClr val="B9D4ED"/>
          </a:solidFill>
        </p:spPr>
        <p:txBody>
          <a:bodyPr wrap="square" lIns="100584" tIns="50292" rIns="100584" bIns="50292" rtlCol="0" anchor="t">
            <a:spAutoFit/>
          </a:bodyPr>
          <a:lstStyle/>
          <a:p>
            <a:r>
              <a:rPr lang="en-US" sz="1100">
                <a:ea typeface="+mn-lt"/>
                <a:cs typeface="+mn-lt"/>
              </a:rPr>
              <a:t>The HVAC and Sheet Metal program of study explores the occupations and educational opportunities associated with installing, serving, or repairing heating and air conditioning systems and also the fabrication, assembly, installation, and repair of sheet metal products and equipment, such as ducts, control boxes, drainpipes, and furnace casings. This program of study may also include exploration into preparing cost estimates for certain construction projects involving heating and air conditioning and sheet metal.</a:t>
            </a:r>
            <a:endParaRPr lang="en-US" sz="1100"/>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210902" y="2336786"/>
            <a:ext cx="3743370" cy="2253387"/>
          </a:xfrm>
        </p:spPr>
        <p:txBody>
          <a:bodyPr vert="horz" lIns="91440" tIns="45720" rIns="91440" bIns="45720" rtlCol="0" anchor="t">
            <a:normAutofit fontScale="92500" lnSpcReduction="20000"/>
          </a:bodyPr>
          <a:lstStyle/>
          <a:p>
            <a:pPr marL="0" marR="0" indent="0">
              <a:lnSpc>
                <a:spcPct val="100000"/>
              </a:lnSpc>
              <a:spcBef>
                <a:spcPts val="0"/>
              </a:spcBef>
              <a:buNone/>
            </a:pPr>
            <a:r>
              <a:rPr lang="en-US" sz="1200" b="1">
                <a:effectLst/>
                <a:ea typeface="Calibri"/>
                <a:cs typeface="Times New Roman"/>
              </a:rPr>
              <a:t>Secondary Courses for High School Credit</a:t>
            </a:r>
          </a:p>
          <a:p>
            <a:pPr marL="0" indent="0">
              <a:lnSpc>
                <a:spcPct val="100000"/>
              </a:lnSpc>
              <a:spcBef>
                <a:spcPts val="0"/>
              </a:spcBef>
              <a:buNone/>
            </a:pPr>
            <a:r>
              <a:rPr lang="en-US" sz="1200" b="1" dirty="0">
                <a:solidFill>
                  <a:srgbClr val="000000"/>
                </a:solidFill>
                <a:ea typeface="Calibri" panose="020F0502020204030204"/>
                <a:cs typeface="Calibri"/>
              </a:rPr>
              <a:t>Level 1</a:t>
            </a:r>
            <a:endParaRPr lang="en-US" sz="1200" dirty="0">
              <a:solidFill>
                <a:srgbClr val="000000"/>
              </a:solidFill>
              <a:ea typeface="Calibri" panose="020F0502020204030204"/>
              <a:cs typeface="Calibri"/>
            </a:endParaRPr>
          </a:p>
          <a:p>
            <a:pPr marL="188595" indent="-188595">
              <a:lnSpc>
                <a:spcPct val="100000"/>
              </a:lnSpc>
              <a:spcBef>
                <a:spcPts val="0"/>
              </a:spcBef>
              <a:buFont typeface="Arial,Sans-Serif"/>
              <a:buChar char="•"/>
            </a:pPr>
            <a:r>
              <a:rPr lang="en-US" sz="1200" dirty="0">
                <a:solidFill>
                  <a:srgbClr val="000000"/>
                </a:solidFill>
                <a:ea typeface="Calibri" panose="020F0502020204030204"/>
                <a:cs typeface="Calibri"/>
              </a:rPr>
              <a:t>Principles of Construction</a:t>
            </a:r>
          </a:p>
          <a:p>
            <a:pPr marL="0" indent="0">
              <a:lnSpc>
                <a:spcPct val="100000"/>
              </a:lnSpc>
              <a:spcBef>
                <a:spcPts val="0"/>
              </a:spcBef>
              <a:buNone/>
            </a:pPr>
            <a:r>
              <a:rPr lang="en-US" sz="1200">
                <a:solidFill>
                  <a:schemeClr val="accent6"/>
                </a:solidFill>
                <a:ea typeface="Calibri" panose="020F0502020204030204"/>
                <a:cs typeface="Calibri"/>
              </a:rPr>
              <a:t>+   (ADD) Principles of Architecture</a:t>
            </a:r>
            <a:r>
              <a:rPr lang="en-US" sz="1200">
                <a:solidFill>
                  <a:schemeClr val="accent1"/>
                </a:solidFill>
                <a:ea typeface="Calibri" panose="020F0502020204030204"/>
                <a:cs typeface="Calibri"/>
              </a:rPr>
              <a:t>  </a:t>
            </a:r>
          </a:p>
          <a:p>
            <a:pPr marL="0" indent="0">
              <a:lnSpc>
                <a:spcPct val="100000"/>
              </a:lnSpc>
              <a:spcBef>
                <a:spcPts val="0"/>
              </a:spcBef>
              <a:buNone/>
            </a:pPr>
            <a:r>
              <a:rPr lang="en-US" sz="1200" b="1" dirty="0">
                <a:solidFill>
                  <a:srgbClr val="000000"/>
                </a:solidFill>
                <a:ea typeface="Calibri" panose="020F0502020204030204"/>
                <a:cs typeface="Calibri"/>
              </a:rPr>
              <a:t>Level 2</a:t>
            </a:r>
            <a:endParaRPr lang="en-US" sz="1200" dirty="0">
              <a:solidFill>
                <a:srgbClr val="000000"/>
              </a:solidFill>
              <a:ea typeface="Calibri" panose="020F0502020204030204"/>
              <a:cs typeface="Calibri"/>
            </a:endParaRPr>
          </a:p>
          <a:p>
            <a:pPr marL="188595" indent="-188595">
              <a:lnSpc>
                <a:spcPct val="100000"/>
              </a:lnSpc>
              <a:spcBef>
                <a:spcPts val="0"/>
              </a:spcBef>
              <a:buFont typeface="Arial,Sans-Serif"/>
              <a:buChar char="•"/>
            </a:pPr>
            <a:r>
              <a:rPr lang="en-US" sz="1200">
                <a:solidFill>
                  <a:srgbClr val="000000"/>
                </a:solidFill>
                <a:ea typeface="Calibri" panose="020F0502020204030204"/>
                <a:cs typeface="Calibri"/>
              </a:rPr>
              <a:t>Heating, Ventilation Air Conditioning (HVAC) and Refrigeration Technology l</a:t>
            </a:r>
          </a:p>
          <a:p>
            <a:pPr marL="0" indent="0">
              <a:lnSpc>
                <a:spcPct val="100000"/>
              </a:lnSpc>
              <a:spcBef>
                <a:spcPts val="0"/>
              </a:spcBef>
              <a:buNone/>
            </a:pPr>
            <a:r>
              <a:rPr lang="en-US" sz="1200">
                <a:solidFill>
                  <a:schemeClr val="accent6"/>
                </a:solidFill>
                <a:ea typeface="Calibri" panose="020F0502020204030204"/>
                <a:cs typeface="Calibri"/>
              </a:rPr>
              <a:t>+    (ADD) Building Maintenance Tech I</a:t>
            </a:r>
          </a:p>
          <a:p>
            <a:pPr marL="0" indent="0">
              <a:lnSpc>
                <a:spcPct val="100000"/>
              </a:lnSpc>
              <a:spcBef>
                <a:spcPts val="0"/>
              </a:spcBef>
              <a:buNone/>
            </a:pPr>
            <a:r>
              <a:rPr lang="en-US" sz="1200" b="1">
                <a:solidFill>
                  <a:srgbClr val="000000"/>
                </a:solidFill>
                <a:ea typeface="Calibri" panose="020F0502020204030204"/>
                <a:cs typeface="Calibri"/>
              </a:rPr>
              <a:t>Level 3</a:t>
            </a:r>
            <a:endParaRPr lang="en-US" sz="1200">
              <a:solidFill>
                <a:srgbClr val="000000"/>
              </a:solidFill>
              <a:ea typeface="Calibri" panose="020F0502020204030204"/>
              <a:cs typeface="Calibri"/>
            </a:endParaRPr>
          </a:p>
          <a:p>
            <a:pPr marL="188595" indent="-188595">
              <a:lnSpc>
                <a:spcPct val="100000"/>
              </a:lnSpc>
              <a:spcBef>
                <a:spcPts val="0"/>
              </a:spcBef>
              <a:buFont typeface="Arial,Sans-Serif"/>
              <a:buChar char="•"/>
            </a:pPr>
            <a:r>
              <a:rPr lang="en-US" sz="1200">
                <a:solidFill>
                  <a:srgbClr val="000000"/>
                </a:solidFill>
                <a:ea typeface="Calibri" panose="020F0502020204030204"/>
                <a:cs typeface="Calibri"/>
              </a:rPr>
              <a:t>Heating, Ventilation Air Conditioning (HVAC) and Refrigeration Technology II </a:t>
            </a:r>
          </a:p>
          <a:p>
            <a:pPr marL="188595" indent="-188595">
              <a:lnSpc>
                <a:spcPct val="100000"/>
              </a:lnSpc>
              <a:spcBef>
                <a:spcPts val="0"/>
              </a:spcBef>
              <a:buFont typeface="Arial,Sans-Serif"/>
              <a:buChar char="•"/>
            </a:pPr>
            <a:r>
              <a:rPr lang="en-US" sz="1200">
                <a:solidFill>
                  <a:srgbClr val="000000"/>
                </a:solidFill>
                <a:ea typeface="Calibri" panose="020F0502020204030204"/>
                <a:cs typeface="Calibri"/>
              </a:rPr>
              <a:t>Sheet Metal</a:t>
            </a:r>
          </a:p>
          <a:p>
            <a:pPr marL="0" indent="0">
              <a:lnSpc>
                <a:spcPct val="100000"/>
              </a:lnSpc>
              <a:spcBef>
                <a:spcPts val="0"/>
              </a:spcBef>
              <a:buNone/>
            </a:pPr>
            <a:r>
              <a:rPr lang="en-US" sz="1200" b="1">
                <a:solidFill>
                  <a:srgbClr val="000000"/>
                </a:solidFill>
                <a:ea typeface="Calibri" panose="020F0502020204030204"/>
                <a:cs typeface="Calibri"/>
              </a:rPr>
              <a:t>Level 4</a:t>
            </a:r>
            <a:endParaRPr lang="en-US" sz="1200">
              <a:solidFill>
                <a:srgbClr val="000000"/>
              </a:solidFill>
              <a:ea typeface="Calibri" panose="020F0502020204030204"/>
              <a:cs typeface="Calibri"/>
            </a:endParaRPr>
          </a:p>
          <a:p>
            <a:pPr marL="188595" indent="-188595">
              <a:lnSpc>
                <a:spcPct val="100000"/>
              </a:lnSpc>
              <a:spcBef>
                <a:spcPts val="0"/>
              </a:spcBef>
              <a:buFont typeface="Arial,Sans-Serif"/>
              <a:buChar char="•"/>
            </a:pPr>
            <a:r>
              <a:rPr lang="en-US" sz="1200">
                <a:solidFill>
                  <a:srgbClr val="000000"/>
                </a:solidFill>
                <a:ea typeface="Calibri" panose="020F0502020204030204"/>
                <a:cs typeface="Calibri"/>
              </a:rPr>
              <a:t>Practicum in Construction Technology</a:t>
            </a:r>
          </a:p>
          <a:p>
            <a:pPr marL="188595" indent="-188595">
              <a:lnSpc>
                <a:spcPct val="100000"/>
              </a:lnSpc>
              <a:spcBef>
                <a:spcPts val="0"/>
              </a:spcBef>
              <a:buFont typeface="Arial,Sans-Serif"/>
              <a:buChar char="•"/>
            </a:pPr>
            <a:r>
              <a:rPr lang="en-US" sz="1200">
                <a:solidFill>
                  <a:srgbClr val="000000"/>
                </a:solidFill>
                <a:ea typeface="Calibri" panose="020F0502020204030204"/>
                <a:cs typeface="Calibri"/>
              </a:rPr>
              <a:t>Practicum in Entrepreneurship </a:t>
            </a:r>
          </a:p>
          <a:p>
            <a:pPr marL="188595" indent="-188595">
              <a:lnSpc>
                <a:spcPct val="100000"/>
              </a:lnSpc>
              <a:spcBef>
                <a:spcPts val="0"/>
              </a:spcBef>
              <a:buFont typeface="Arial,Sans-Serif"/>
              <a:buChar char="•"/>
            </a:pPr>
            <a:r>
              <a:rPr lang="en-US" sz="1200">
                <a:solidFill>
                  <a:srgbClr val="000000"/>
                </a:solidFill>
                <a:ea typeface="Calibri" panose="020F0502020204030204"/>
                <a:cs typeface="Calibri"/>
              </a:rPr>
              <a:t>Career Preparation I </a:t>
            </a:r>
            <a:endParaRPr lang="en-US" sz="1200"/>
          </a:p>
          <a:p>
            <a:pPr marL="0" indent="0">
              <a:lnSpc>
                <a:spcPct val="100000"/>
              </a:lnSpc>
              <a:spcBef>
                <a:spcPts val="0"/>
              </a:spcBef>
              <a:buNone/>
            </a:pPr>
            <a:endParaRPr lang="en-US" sz="1100" b="1">
              <a:ea typeface="Calibri"/>
              <a:cs typeface="Times New Roman"/>
            </a:endParaRP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4014463" y="2338580"/>
            <a:ext cx="3634810" cy="1387022"/>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a:ln>
                  <a:noFill/>
                </a:ln>
                <a:effectLst/>
                <a:uLnTx/>
                <a:uFillTx/>
                <a:latin typeface="Calibri" panose="020F0502020204030204"/>
                <a:ea typeface="+mn-ea"/>
                <a:cs typeface="+mn-cs"/>
              </a:rPr>
              <a:t>Related Advanced Academics</a:t>
            </a:r>
          </a:p>
          <a:p>
            <a:pPr marL="0" indent="0">
              <a:lnSpc>
                <a:spcPct val="100000"/>
              </a:lnSpc>
              <a:spcBef>
                <a:spcPts val="0"/>
              </a:spcBef>
              <a:buNone/>
            </a:pPr>
            <a:r>
              <a:rPr lang="en-US" sz="1100" b="1"/>
              <a:t>Advanced Placement AP Courses</a:t>
            </a:r>
            <a:endParaRPr lang="en-US" sz="1100" b="1">
              <a:ea typeface="Calibri"/>
              <a:cs typeface="Calibri"/>
            </a:endParaRPr>
          </a:p>
          <a:p>
            <a:pPr marL="0" indent="0">
              <a:lnSpc>
                <a:spcPct val="100000"/>
              </a:lnSpc>
              <a:spcBef>
                <a:spcPts val="0"/>
              </a:spcBef>
              <a:buNone/>
            </a:pPr>
            <a:endParaRPr lang="en-US" sz="1100">
              <a:solidFill>
                <a:srgbClr val="70AD47"/>
              </a:solidFill>
              <a:ea typeface="Calibri"/>
              <a:cs typeface="Calibri"/>
            </a:endParaRPr>
          </a:p>
          <a:p>
            <a:pPr marL="0" indent="0">
              <a:lnSpc>
                <a:spcPct val="100000"/>
              </a:lnSpc>
              <a:spcBef>
                <a:spcPts val="0"/>
              </a:spcBef>
              <a:buNone/>
            </a:pPr>
            <a:r>
              <a:rPr lang="en-US" sz="1100" b="1"/>
              <a:t>International Baccalaureate IB Courses</a:t>
            </a:r>
            <a:endParaRPr lang="en-US" sz="1100" b="1">
              <a:ea typeface="Calibri"/>
              <a:cs typeface="Calibri"/>
            </a:endParaRPr>
          </a:p>
          <a:p>
            <a:pPr marL="0" indent="0">
              <a:lnSpc>
                <a:spcPct val="100000"/>
              </a:lnSpc>
              <a:spcBef>
                <a:spcPts val="0"/>
              </a:spcBef>
              <a:buNone/>
            </a:pPr>
            <a:endParaRPr lang="en-US" sz="1100">
              <a:solidFill>
                <a:srgbClr val="70AD47"/>
              </a:solidFill>
              <a:ea typeface="Calibri"/>
              <a:cs typeface="Calibri"/>
            </a:endParaRPr>
          </a:p>
          <a:p>
            <a:pPr marL="171450" indent="-171450">
              <a:lnSpc>
                <a:spcPct val="100000"/>
              </a:lnSpc>
              <a:spcBef>
                <a:spcPts val="0"/>
              </a:spcBef>
              <a:buFont typeface="Arial"/>
              <a:buChar char="•"/>
              <a:defRPr/>
            </a:pPr>
            <a:endParaRPr lang="en-US" sz="1100">
              <a:solidFill>
                <a:srgbClr val="007742"/>
              </a:solidFill>
              <a:ea typeface="+mn-lt"/>
              <a:cs typeface="+mn-lt"/>
            </a:endParaRPr>
          </a:p>
        </p:txBody>
      </p:sp>
      <p:sp>
        <p:nvSpPr>
          <p:cNvPr id="19" name="TextBox 18">
            <a:extLst>
              <a:ext uri="{FF2B5EF4-FFF2-40B4-BE49-F238E27FC236}">
                <a16:creationId xmlns:a16="http://schemas.microsoft.com/office/drawing/2014/main" id="{80E4C2F3-E701-BD46-E6B9-FDCD0B320B21}"/>
              </a:ext>
            </a:extLst>
          </p:cNvPr>
          <p:cNvSpPr txBox="1"/>
          <p:nvPr/>
        </p:nvSpPr>
        <p:spPr>
          <a:xfrm>
            <a:off x="133948" y="4762718"/>
            <a:ext cx="3565424" cy="3163943"/>
          </a:xfrm>
          <a:prstGeom prst="rect">
            <a:avLst/>
          </a:prstGeom>
          <a:noFill/>
        </p:spPr>
        <p:txBody>
          <a:bodyPr wrap="square" lIns="100584" tIns="50292" rIns="100584" bIns="50292" rtlCol="0" anchor="t">
            <a:spAutoFit/>
          </a:bodyPr>
          <a:lstStyle/>
          <a:p>
            <a:r>
              <a:rPr lang="en-US" sz="1200" b="1">
                <a:ea typeface="Calibri"/>
                <a:cs typeface="Times New Roman"/>
              </a:rPr>
              <a:t>Postsecondary Opportunities</a:t>
            </a:r>
          </a:p>
          <a:p>
            <a:r>
              <a:rPr lang="en-US" sz="1100" b="1" dirty="0">
                <a:solidFill>
                  <a:srgbClr val="000000"/>
                </a:solidFill>
                <a:ea typeface="Calibri"/>
                <a:cs typeface="Calibri"/>
              </a:rPr>
              <a:t>Associate Degrees</a:t>
            </a:r>
            <a:endParaRPr lang="en-US" sz="1100" dirty="0">
              <a:solidFill>
                <a:srgbClr val="000000"/>
              </a:solidFill>
              <a:ea typeface="Calibri"/>
              <a:cs typeface="Calibri"/>
            </a:endParaRPr>
          </a:p>
          <a:p>
            <a:pPr marL="188595" indent="-188595">
              <a:buFont typeface="Arial,Sans-Serif"/>
              <a:buChar char="•"/>
            </a:pPr>
            <a:r>
              <a:rPr lang="en-US" sz="1100" dirty="0">
                <a:solidFill>
                  <a:srgbClr val="000000"/>
                </a:solidFill>
                <a:ea typeface="Calibri"/>
                <a:cs typeface="Calibri"/>
              </a:rPr>
              <a:t>Business Administration and Management, General</a:t>
            </a:r>
          </a:p>
          <a:p>
            <a:pPr marL="188595" indent="-188595">
              <a:buFont typeface="Arial,Sans-Serif"/>
              <a:buChar char="•"/>
            </a:pPr>
            <a:r>
              <a:rPr lang="en-US" sz="1100" dirty="0">
                <a:solidFill>
                  <a:srgbClr val="000000"/>
                </a:solidFill>
                <a:ea typeface="Calibri"/>
                <a:cs typeface="Calibri"/>
              </a:rPr>
              <a:t>Heating, Ventilation, Air Conditioning and Refrigeration Engineering Technology/ Technician </a:t>
            </a:r>
          </a:p>
          <a:p>
            <a:pPr marL="188595" indent="-188595">
              <a:buFont typeface="Arial,Sans-Serif"/>
              <a:buChar char="•"/>
            </a:pPr>
            <a:r>
              <a:rPr lang="en-US" sz="1100">
                <a:solidFill>
                  <a:srgbClr val="000000"/>
                </a:solidFill>
                <a:ea typeface="Calibri"/>
                <a:cs typeface="Calibri"/>
              </a:rPr>
              <a:t>Business/ Commerce, General</a:t>
            </a:r>
          </a:p>
          <a:p>
            <a:r>
              <a:rPr lang="en-US" sz="1100" b="1">
                <a:solidFill>
                  <a:srgbClr val="000000"/>
                </a:solidFill>
                <a:ea typeface="Calibri"/>
                <a:cs typeface="Calibri"/>
              </a:rPr>
              <a:t>Bachelor’s Degrees</a:t>
            </a:r>
            <a:endParaRPr lang="en-US" sz="1100">
              <a:solidFill>
                <a:srgbClr val="000000"/>
              </a:solidFill>
              <a:ea typeface="Calibri"/>
              <a:cs typeface="Calibri"/>
            </a:endParaRPr>
          </a:p>
          <a:p>
            <a:pPr marL="188595" indent="-188595">
              <a:buFont typeface="Arial,Sans-Serif"/>
              <a:buChar char="•"/>
            </a:pPr>
            <a:r>
              <a:rPr lang="en-US" sz="1100">
                <a:solidFill>
                  <a:srgbClr val="000000"/>
                </a:solidFill>
                <a:ea typeface="Calibri"/>
                <a:cs typeface="Calibri"/>
              </a:rPr>
              <a:t>Business Administration and Management</a:t>
            </a:r>
          </a:p>
          <a:p>
            <a:pPr marL="188595" indent="-188595">
              <a:buFont typeface="Arial,Sans-Serif"/>
              <a:buChar char="•"/>
            </a:pPr>
            <a:r>
              <a:rPr lang="en-US" sz="1100">
                <a:solidFill>
                  <a:srgbClr val="000000"/>
                </a:solidFill>
                <a:ea typeface="Calibri"/>
                <a:cs typeface="Calibri"/>
              </a:rPr>
              <a:t>Mechanical Engineering</a:t>
            </a:r>
          </a:p>
          <a:p>
            <a:pPr marL="188595" indent="-188595">
              <a:buFont typeface="Arial,Sans-Serif"/>
              <a:buChar char="•"/>
            </a:pPr>
            <a:r>
              <a:rPr lang="en-US" sz="1100">
                <a:solidFill>
                  <a:srgbClr val="000000"/>
                </a:solidFill>
                <a:ea typeface="Calibri"/>
                <a:cs typeface="Calibri"/>
              </a:rPr>
              <a:t>Construction Engineering Technology/ Technician</a:t>
            </a:r>
          </a:p>
          <a:p>
            <a:pPr marL="188595" indent="-188595">
              <a:buFont typeface="Arial,Sans-Serif"/>
              <a:buChar char="•"/>
            </a:pPr>
            <a:r>
              <a:rPr lang="en-US" sz="1100">
                <a:solidFill>
                  <a:srgbClr val="000000"/>
                </a:solidFill>
                <a:ea typeface="Calibri"/>
                <a:cs typeface="Calibri"/>
              </a:rPr>
              <a:t>Business/ Commerce, General</a:t>
            </a:r>
          </a:p>
          <a:p>
            <a:r>
              <a:rPr lang="en-US" sz="1100">
                <a:solidFill>
                  <a:schemeClr val="accent6"/>
                </a:solidFill>
                <a:ea typeface="Calibri"/>
                <a:cs typeface="Calibri"/>
              </a:rPr>
              <a:t>+    (ADD) Construction Management</a:t>
            </a:r>
          </a:p>
          <a:p>
            <a:r>
              <a:rPr lang="en-US" sz="1100" b="1">
                <a:solidFill>
                  <a:srgbClr val="000000"/>
                </a:solidFill>
                <a:ea typeface="Calibri"/>
                <a:cs typeface="Calibri"/>
              </a:rPr>
              <a:t>Master’s, Doctoral, and Professional Degrees</a:t>
            </a:r>
            <a:endParaRPr lang="en-US" sz="1100">
              <a:solidFill>
                <a:srgbClr val="000000"/>
              </a:solidFill>
              <a:ea typeface="Calibri"/>
              <a:cs typeface="Calibri"/>
            </a:endParaRPr>
          </a:p>
          <a:p>
            <a:pPr marL="188595" indent="-188595">
              <a:buFont typeface="Arial,Sans-Serif"/>
              <a:buChar char="•"/>
            </a:pPr>
            <a:r>
              <a:rPr lang="en-US" sz="1100">
                <a:solidFill>
                  <a:srgbClr val="000000"/>
                </a:solidFill>
                <a:ea typeface="Calibri"/>
                <a:cs typeface="Calibri"/>
              </a:rPr>
              <a:t>Business Administration and Management</a:t>
            </a:r>
          </a:p>
          <a:p>
            <a:pPr marL="188595" indent="-188595">
              <a:buFont typeface="Arial,Sans-Serif"/>
              <a:buChar char="•"/>
            </a:pPr>
            <a:r>
              <a:rPr lang="en-US" sz="1100">
                <a:solidFill>
                  <a:srgbClr val="000000"/>
                </a:solidFill>
                <a:ea typeface="Calibri"/>
                <a:cs typeface="Calibri"/>
              </a:rPr>
              <a:t>Mechanical Engineering</a:t>
            </a:r>
          </a:p>
          <a:p>
            <a:pPr marL="188595" indent="-188595">
              <a:buFont typeface="Arial,Sans-Serif"/>
              <a:buChar char="•"/>
            </a:pPr>
            <a:r>
              <a:rPr lang="en-US" sz="1100">
                <a:solidFill>
                  <a:srgbClr val="000000"/>
                </a:solidFill>
                <a:ea typeface="Calibri"/>
                <a:cs typeface="Calibri"/>
              </a:rPr>
              <a:t>Construction Engineering </a:t>
            </a:r>
          </a:p>
          <a:p>
            <a:pPr marL="188595" indent="-188595">
              <a:buFont typeface="Arial,Sans-Serif"/>
              <a:buChar char="•"/>
            </a:pPr>
            <a:r>
              <a:rPr lang="en-US" sz="1100">
                <a:solidFill>
                  <a:srgbClr val="000000"/>
                </a:solidFill>
                <a:ea typeface="Calibri"/>
                <a:cs typeface="Calibri"/>
              </a:rPr>
              <a:t>Business/Commerce, General</a:t>
            </a:r>
            <a:endParaRPr lang="en-US"/>
          </a:p>
          <a:p>
            <a:pPr marL="188595" indent="-188595">
              <a:buFont typeface="Arial"/>
              <a:buChar char="•"/>
            </a:pPr>
            <a:endParaRPr lang="en-US" sz="1100">
              <a:solidFill>
                <a:srgbClr val="000000"/>
              </a:solidFill>
              <a:ea typeface="Calibri"/>
              <a:cs typeface="Calibri"/>
            </a:endParaRPr>
          </a:p>
        </p:txBody>
      </p:sp>
    </p:spTree>
    <p:extLst>
      <p:ext uri="{BB962C8B-B14F-4D97-AF65-F5344CB8AC3E}">
        <p14:creationId xmlns:p14="http://schemas.microsoft.com/office/powerpoint/2010/main" val="2205282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855993"/>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a:lnSpc>
                <a:spcPct val="90000"/>
              </a:lnSpc>
              <a:spcBef>
                <a:spcPct val="0"/>
              </a:spcBef>
              <a:spcAft>
                <a:spcPts val="0"/>
              </a:spcAft>
              <a:buNone/>
              <a:tabLst/>
              <a:defRPr/>
            </a:pPr>
            <a:r>
              <a:rPr lang="en-US" sz="1800" b="1">
                <a:latin typeface="Calibri"/>
                <a:ea typeface="+mj-lt"/>
                <a:cs typeface="+mj-lt"/>
              </a:rPr>
              <a:t>Electrical</a:t>
            </a:r>
            <a:endParaRPr lang="en-US" b="1">
              <a:latin typeface="Calibri"/>
            </a:endParaRP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a:ln>
                  <a:noFill/>
                </a:ln>
                <a:effectLst/>
                <a:uLnTx/>
                <a:uFillTx/>
                <a:latin typeface="Calibri"/>
                <a:ea typeface="Open Sans"/>
                <a:cs typeface="Open Sans"/>
              </a:rPr>
              <a:t>Statewide Program of Study</a:t>
            </a:r>
            <a:endParaRPr kumimoji="0" lang="en-US" sz="1500" b="0" i="0" u="none" strike="noStrike" kern="1200" cap="none" spc="0" normalizeH="0" baseline="0" noProof="0">
              <a:ln>
                <a:noFill/>
              </a:ln>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117605"/>
            <a:ext cx="7772400" cy="976165"/>
          </a:xfrm>
          <a:prstGeom prst="rect">
            <a:avLst/>
          </a:prstGeom>
          <a:solidFill>
            <a:srgbClr val="B9D4ED"/>
          </a:solidFill>
        </p:spPr>
        <p:txBody>
          <a:bodyPr wrap="square" lIns="100584" tIns="50292" rIns="100584" bIns="50292" rtlCol="0" anchor="t">
            <a:spAutoFit/>
          </a:bodyPr>
          <a:lstStyle/>
          <a:p>
            <a:pPr algn="ctr">
              <a:spcAft>
                <a:spcPts val="660"/>
              </a:spcAft>
            </a:pPr>
            <a:r>
              <a:rPr lang="en-US" b="1">
                <a:ea typeface="Open Sans"/>
                <a:cs typeface="Open Sans"/>
              </a:rPr>
              <a:t> Architecture and Construction Career Cluster</a:t>
            </a:r>
          </a:p>
          <a:p>
            <a:r>
              <a:rPr lang="en-US" sz="1100">
                <a:ea typeface="Open Sans"/>
                <a:cs typeface="Open Sans"/>
              </a:rPr>
              <a:t>The Architecture and Construction Career Cluster focuses on designing, planning, managing, building, and maintaining the built environment. Principles of Architecture provides an overview to the various fields of architecture, interior design, and construction management.</a:t>
            </a:r>
          </a:p>
        </p:txBody>
      </p:sp>
      <p:sp>
        <p:nvSpPr>
          <p:cNvPr id="16" name="TextBox 15">
            <a:extLst>
              <a:ext uri="{FF2B5EF4-FFF2-40B4-BE49-F238E27FC236}">
                <a16:creationId xmlns:a16="http://schemas.microsoft.com/office/drawing/2014/main" id="{45B626E6-8348-4674-98E4-44E535C907C6}"/>
              </a:ext>
            </a:extLst>
          </p:cNvPr>
          <p:cNvSpPr txBox="1"/>
          <p:nvPr/>
        </p:nvSpPr>
        <p:spPr>
          <a:xfrm>
            <a:off x="0" y="1382792"/>
            <a:ext cx="7772400" cy="609398"/>
          </a:xfrm>
          <a:prstGeom prst="rect">
            <a:avLst/>
          </a:prstGeom>
          <a:solidFill>
            <a:srgbClr val="B9D4ED"/>
          </a:solidFill>
        </p:spPr>
        <p:txBody>
          <a:bodyPr wrap="square" lIns="100584" tIns="50292" rIns="100584" bIns="50292" rtlCol="0" anchor="t">
            <a:spAutoFit/>
          </a:bodyPr>
          <a:lstStyle/>
          <a:p>
            <a:r>
              <a:rPr lang="en-US" sz="1100">
                <a:ea typeface="+mn-lt"/>
                <a:cs typeface="+mn-lt"/>
              </a:rPr>
              <a:t>The Electrical program of study explores the occupations and educational opportunities associated with installing, maintaining, and repairing electrical wiring, equipment, and fixtures. This program of study may also include exploration into installing and repairing telecommunications cable including fiber optics.</a:t>
            </a:r>
            <a:endParaRPr lang="en-US" sz="1100"/>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133948" y="2182752"/>
            <a:ext cx="3743370" cy="2253387"/>
          </a:xfrm>
        </p:spPr>
        <p:txBody>
          <a:bodyPr vert="horz" lIns="91440" tIns="45720" rIns="91440" bIns="45720" rtlCol="0" anchor="t">
            <a:normAutofit/>
          </a:bodyPr>
          <a:lstStyle/>
          <a:p>
            <a:pPr marL="0" marR="0" indent="0">
              <a:lnSpc>
                <a:spcPct val="100000"/>
              </a:lnSpc>
              <a:spcBef>
                <a:spcPts val="0"/>
              </a:spcBef>
              <a:buNone/>
            </a:pPr>
            <a:r>
              <a:rPr lang="en-US" sz="1200" b="1">
                <a:effectLst/>
                <a:ea typeface="Calibri"/>
                <a:cs typeface="Times New Roman"/>
              </a:rPr>
              <a:t>Secondary Courses for High School Credit</a:t>
            </a:r>
          </a:p>
          <a:p>
            <a:pPr marL="0" indent="0">
              <a:lnSpc>
                <a:spcPct val="100000"/>
              </a:lnSpc>
              <a:spcBef>
                <a:spcPts val="0"/>
              </a:spcBef>
              <a:buNone/>
            </a:pPr>
            <a:r>
              <a:rPr lang="en-US" sz="1100" b="1">
                <a:ea typeface="Calibri"/>
                <a:cs typeface="Times New Roman"/>
              </a:rPr>
              <a:t>Level 1</a:t>
            </a:r>
          </a:p>
          <a:p>
            <a:pPr>
              <a:lnSpc>
                <a:spcPct val="100000"/>
              </a:lnSpc>
              <a:spcBef>
                <a:spcPts val="0"/>
              </a:spcBef>
            </a:pPr>
            <a:r>
              <a:rPr lang="en-US" sz="1100" b="0" i="0" u="none" strike="noStrike">
                <a:solidFill>
                  <a:srgbClr val="000000"/>
                </a:solidFill>
                <a:effectLst/>
              </a:rPr>
              <a:t>Principles of Construction</a:t>
            </a:r>
            <a:r>
              <a:rPr lang="en-US" sz="1100" b="0" i="0">
                <a:solidFill>
                  <a:srgbClr val="000000"/>
                </a:solidFill>
                <a:effectLst/>
              </a:rPr>
              <a:t>​</a:t>
            </a:r>
            <a:endParaRPr lang="en-US" sz="1100" b="0" i="0">
              <a:solidFill>
                <a:srgbClr val="000000"/>
              </a:solidFill>
              <a:effectLst/>
              <a:ea typeface="Calibri"/>
              <a:cs typeface="Calibri"/>
            </a:endParaRPr>
          </a:p>
          <a:p>
            <a:pPr marL="0" indent="0" fontAlgn="base">
              <a:lnSpc>
                <a:spcPct val="100000"/>
              </a:lnSpc>
              <a:spcBef>
                <a:spcPts val="0"/>
              </a:spcBef>
              <a:buNone/>
            </a:pPr>
            <a:r>
              <a:rPr lang="en-US" sz="1100">
                <a:solidFill>
                  <a:schemeClr val="accent6"/>
                </a:solidFill>
              </a:rPr>
              <a:t>+</a:t>
            </a:r>
            <a:r>
              <a:rPr lang="en-US" sz="1100">
                <a:solidFill>
                  <a:srgbClr val="70AD47"/>
                </a:solidFill>
              </a:rPr>
              <a:t>   </a:t>
            </a:r>
            <a:r>
              <a:rPr lang="en-US" sz="1100" b="0" i="0" u="none" strike="noStrike">
                <a:solidFill>
                  <a:srgbClr val="70AD47"/>
                </a:solidFill>
                <a:effectLst/>
              </a:rPr>
              <a:t> (ADD) Principles of Architecture</a:t>
            </a:r>
            <a:endParaRPr lang="en-US" sz="1100">
              <a:ea typeface="Calibri" panose="020F0502020204030204" pitchFamily="34" charset="0"/>
              <a:cs typeface="Calibri"/>
            </a:endParaRPr>
          </a:p>
          <a:p>
            <a:pPr marL="0" indent="0">
              <a:lnSpc>
                <a:spcPct val="100000"/>
              </a:lnSpc>
              <a:spcBef>
                <a:spcPts val="0"/>
              </a:spcBef>
              <a:buNone/>
            </a:pPr>
            <a:r>
              <a:rPr lang="en-US" sz="1100" b="1">
                <a:ea typeface="Calibri"/>
                <a:cs typeface="Times New Roman"/>
              </a:rPr>
              <a:t>Level 2</a:t>
            </a:r>
            <a:endParaRPr lang="en-US" sz="1100">
              <a:ea typeface="Calibri"/>
              <a:cs typeface="Calibri"/>
            </a:endParaRPr>
          </a:p>
          <a:p>
            <a:pPr marL="171450" indent="-171450">
              <a:lnSpc>
                <a:spcPct val="100000"/>
              </a:lnSpc>
              <a:spcBef>
                <a:spcPts val="0"/>
              </a:spcBef>
            </a:pPr>
            <a:r>
              <a:rPr lang="en-US" sz="1100">
                <a:ea typeface="Calibri"/>
                <a:cs typeface="Calibri"/>
              </a:rPr>
              <a:t> Electrical Technology</a:t>
            </a:r>
            <a:r>
              <a:rPr lang="en-US" sz="1100" b="0" i="0" u="none" strike="noStrike">
                <a:solidFill>
                  <a:srgbClr val="000000"/>
                </a:solidFill>
                <a:effectLst/>
              </a:rPr>
              <a:t> I </a:t>
            </a:r>
            <a:r>
              <a:rPr lang="en-US" sz="1100" b="0" i="0">
                <a:solidFill>
                  <a:srgbClr val="000000"/>
                </a:solidFill>
                <a:effectLst/>
              </a:rPr>
              <a:t>​</a:t>
            </a:r>
            <a:endParaRPr lang="en-US" sz="1100" b="0" i="0">
              <a:solidFill>
                <a:srgbClr val="000000"/>
              </a:solidFill>
              <a:effectLst/>
              <a:ea typeface="Calibri"/>
              <a:cs typeface="Calibri"/>
            </a:endParaRPr>
          </a:p>
          <a:p>
            <a:pPr marL="0" indent="0">
              <a:lnSpc>
                <a:spcPct val="100000"/>
              </a:lnSpc>
              <a:spcBef>
                <a:spcPts val="0"/>
              </a:spcBef>
              <a:buNone/>
            </a:pPr>
            <a:r>
              <a:rPr lang="en-US" sz="1100" b="1">
                <a:ea typeface="Calibri"/>
                <a:cs typeface="Times New Roman"/>
              </a:rPr>
              <a:t>Level 3</a:t>
            </a:r>
          </a:p>
          <a:p>
            <a:pPr>
              <a:lnSpc>
                <a:spcPct val="100000"/>
              </a:lnSpc>
              <a:spcBef>
                <a:spcPts val="0"/>
              </a:spcBef>
            </a:pPr>
            <a:r>
              <a:rPr lang="en-US" sz="1100">
                <a:solidFill>
                  <a:srgbClr val="000000"/>
                </a:solidFill>
                <a:ea typeface="Calibri"/>
                <a:cs typeface="Calibri"/>
              </a:rPr>
              <a:t>Electrical Technology II</a:t>
            </a:r>
            <a:endParaRPr lang="en-US">
              <a:ea typeface="Calibri" panose="020F0502020204030204"/>
              <a:cs typeface="Calibri" panose="020F0502020204030204"/>
            </a:endParaRPr>
          </a:p>
          <a:p>
            <a:pPr marL="0" indent="0">
              <a:lnSpc>
                <a:spcPct val="100000"/>
              </a:lnSpc>
              <a:spcBef>
                <a:spcPts val="0"/>
              </a:spcBef>
              <a:buNone/>
            </a:pPr>
            <a:r>
              <a:rPr lang="en-US" sz="1100" b="1">
                <a:ea typeface="Calibri"/>
                <a:cs typeface="Times New Roman"/>
              </a:rPr>
              <a:t>Level 4</a:t>
            </a:r>
          </a:p>
          <a:p>
            <a:pPr>
              <a:lnSpc>
                <a:spcPct val="100000"/>
              </a:lnSpc>
              <a:spcBef>
                <a:spcPts val="0"/>
              </a:spcBef>
            </a:pPr>
            <a:r>
              <a:rPr lang="en-US" sz="1100" b="0" i="0" u="none" strike="noStrike">
                <a:solidFill>
                  <a:srgbClr val="000000"/>
                </a:solidFill>
                <a:effectLst/>
              </a:rPr>
              <a:t>Practicum in Construction Management</a:t>
            </a:r>
            <a:r>
              <a:rPr lang="en-US" sz="1100" b="0" i="0">
                <a:solidFill>
                  <a:srgbClr val="000000"/>
                </a:solidFill>
                <a:effectLst/>
              </a:rPr>
              <a:t>​</a:t>
            </a:r>
            <a:endParaRPr lang="en-US" sz="1100" b="0" i="0">
              <a:solidFill>
                <a:srgbClr val="000000"/>
              </a:solidFill>
              <a:effectLst/>
              <a:ea typeface="Calibri"/>
              <a:cs typeface="Calibri"/>
            </a:endParaRPr>
          </a:p>
          <a:p>
            <a:pPr marL="0" indent="0" fontAlgn="base">
              <a:lnSpc>
                <a:spcPct val="100000"/>
              </a:lnSpc>
              <a:spcBef>
                <a:spcPts val="0"/>
              </a:spcBef>
              <a:buNone/>
            </a:pPr>
            <a:r>
              <a:rPr lang="en-US" sz="1100" b="0" i="0" u="none" strike="noStrike">
                <a:solidFill>
                  <a:schemeClr val="accent6"/>
                </a:solidFill>
                <a:effectLst/>
              </a:rPr>
              <a:t>+</a:t>
            </a:r>
            <a:r>
              <a:rPr lang="en-US" sz="1100">
                <a:solidFill>
                  <a:schemeClr val="accent6"/>
                </a:solidFill>
              </a:rPr>
              <a:t>   </a:t>
            </a:r>
            <a:r>
              <a:rPr lang="en-US" sz="1100" b="0" i="0" u="none" strike="noStrike">
                <a:solidFill>
                  <a:schemeClr val="accent6"/>
                </a:solidFill>
                <a:effectLst/>
              </a:rPr>
              <a:t> (ADD) </a:t>
            </a:r>
            <a:r>
              <a:rPr lang="en-US" sz="1100" b="0" i="0" u="none" strike="noStrike">
                <a:solidFill>
                  <a:srgbClr val="70AD47"/>
                </a:solidFill>
                <a:effectLst/>
              </a:rPr>
              <a:t>Practicum </a:t>
            </a:r>
            <a:r>
              <a:rPr lang="en-US" sz="1100">
                <a:solidFill>
                  <a:srgbClr val="70AD47"/>
                </a:solidFill>
              </a:rPr>
              <a:t>in Entrepreneurship</a:t>
            </a:r>
            <a:endParaRPr lang="en-US" sz="1100">
              <a:solidFill>
                <a:srgbClr val="000000"/>
              </a:solidFill>
              <a:ea typeface="Calibri"/>
              <a:cs typeface="Calibri"/>
            </a:endParaRPr>
          </a:p>
          <a:p>
            <a:pPr marL="171450" indent="-171450">
              <a:lnSpc>
                <a:spcPct val="100000"/>
              </a:lnSpc>
              <a:spcBef>
                <a:spcPts val="0"/>
              </a:spcBef>
            </a:pPr>
            <a:r>
              <a:rPr lang="en-US" sz="1100">
                <a:solidFill>
                  <a:srgbClr val="000000"/>
                </a:solidFill>
              </a:rPr>
              <a:t> </a:t>
            </a:r>
            <a:r>
              <a:rPr lang="en-US" sz="1100" b="0" i="0" u="none" strike="noStrike">
                <a:solidFill>
                  <a:srgbClr val="000000"/>
                </a:solidFill>
                <a:effectLst/>
              </a:rPr>
              <a:t>Career Preparation I</a:t>
            </a:r>
            <a:endParaRPr lang="en-US" sz="1100" b="0" i="0">
              <a:solidFill>
                <a:srgbClr val="000000"/>
              </a:solidFill>
              <a:effectLst/>
              <a:ea typeface="Calibri" panose="020F0502020204030204"/>
              <a:cs typeface="Calibri" panose="020F0502020204030204"/>
            </a:endParaRPr>
          </a:p>
          <a:p>
            <a:pPr marL="0" indent="0">
              <a:lnSpc>
                <a:spcPct val="100000"/>
              </a:lnSpc>
              <a:spcBef>
                <a:spcPts val="0"/>
              </a:spcBef>
              <a:buNone/>
            </a:pPr>
            <a:endParaRPr lang="en-US" sz="1100" b="1">
              <a:ea typeface="Calibri"/>
              <a:cs typeface="Times New Roman"/>
            </a:endParaRP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4137590" y="2184546"/>
            <a:ext cx="3634810" cy="1387022"/>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a:ln>
                  <a:noFill/>
                </a:ln>
                <a:effectLst/>
                <a:uLnTx/>
                <a:uFillTx/>
                <a:latin typeface="Calibri" panose="020F0502020204030204"/>
                <a:ea typeface="+mn-ea"/>
                <a:cs typeface="+mn-cs"/>
              </a:rPr>
              <a:t>Related Advanced Academics</a:t>
            </a:r>
          </a:p>
          <a:p>
            <a:pPr marL="0" indent="0">
              <a:lnSpc>
                <a:spcPct val="100000"/>
              </a:lnSpc>
              <a:spcBef>
                <a:spcPts val="0"/>
              </a:spcBef>
              <a:buNone/>
            </a:pPr>
            <a:r>
              <a:rPr lang="en-US" sz="1100" b="1"/>
              <a:t>Advanced Placement AP Courses</a:t>
            </a:r>
            <a:endParaRPr lang="en-US" sz="1100" b="1">
              <a:ea typeface="Calibri"/>
              <a:cs typeface="Calibri"/>
            </a:endParaRPr>
          </a:p>
          <a:p>
            <a:pPr marL="0" indent="0">
              <a:lnSpc>
                <a:spcPct val="100000"/>
              </a:lnSpc>
              <a:spcBef>
                <a:spcPts val="0"/>
              </a:spcBef>
              <a:buNone/>
            </a:pPr>
            <a:endParaRPr lang="en-US" sz="1100">
              <a:solidFill>
                <a:srgbClr val="70AD47"/>
              </a:solidFill>
              <a:ea typeface="Calibri"/>
              <a:cs typeface="Calibri"/>
            </a:endParaRPr>
          </a:p>
          <a:p>
            <a:pPr marL="0" indent="0">
              <a:lnSpc>
                <a:spcPct val="100000"/>
              </a:lnSpc>
              <a:spcBef>
                <a:spcPts val="0"/>
              </a:spcBef>
              <a:buNone/>
            </a:pPr>
            <a:r>
              <a:rPr lang="en-US" sz="1100" b="1"/>
              <a:t>International Baccalaureate IB Courses</a:t>
            </a:r>
            <a:endParaRPr lang="en-US" sz="1100" b="1">
              <a:ea typeface="Calibri"/>
              <a:cs typeface="Calibri"/>
            </a:endParaRPr>
          </a:p>
          <a:p>
            <a:pPr marL="0" indent="0">
              <a:lnSpc>
                <a:spcPct val="100000"/>
              </a:lnSpc>
              <a:spcBef>
                <a:spcPts val="0"/>
              </a:spcBef>
              <a:buNone/>
            </a:pPr>
            <a:endParaRPr lang="en-US" sz="1100">
              <a:solidFill>
                <a:srgbClr val="70AD47"/>
              </a:solidFill>
              <a:ea typeface="Calibri"/>
              <a:cs typeface="Calibri"/>
            </a:endParaRPr>
          </a:p>
          <a:p>
            <a:pPr marL="171450" indent="-171450">
              <a:lnSpc>
                <a:spcPct val="100000"/>
              </a:lnSpc>
              <a:spcBef>
                <a:spcPts val="0"/>
              </a:spcBef>
              <a:buFont typeface="Arial"/>
              <a:buChar char="•"/>
              <a:defRPr/>
            </a:pPr>
            <a:endParaRPr lang="en-US" sz="1100">
              <a:solidFill>
                <a:srgbClr val="007742"/>
              </a:solidFill>
              <a:ea typeface="+mn-lt"/>
              <a:cs typeface="+mn-lt"/>
            </a:endParaRPr>
          </a:p>
        </p:txBody>
      </p:sp>
      <p:sp>
        <p:nvSpPr>
          <p:cNvPr id="19" name="TextBox 18">
            <a:extLst>
              <a:ext uri="{FF2B5EF4-FFF2-40B4-BE49-F238E27FC236}">
                <a16:creationId xmlns:a16="http://schemas.microsoft.com/office/drawing/2014/main" id="{80E4C2F3-E701-BD46-E6B9-FDCD0B320B21}"/>
              </a:ext>
            </a:extLst>
          </p:cNvPr>
          <p:cNvSpPr txBox="1"/>
          <p:nvPr/>
        </p:nvSpPr>
        <p:spPr>
          <a:xfrm>
            <a:off x="133948" y="4439247"/>
            <a:ext cx="3565424" cy="1979003"/>
          </a:xfrm>
          <a:prstGeom prst="rect">
            <a:avLst/>
          </a:prstGeom>
          <a:noFill/>
        </p:spPr>
        <p:txBody>
          <a:bodyPr wrap="square" lIns="100584" tIns="50292" rIns="100584" bIns="50292" rtlCol="0" anchor="t">
            <a:spAutoFit/>
          </a:bodyPr>
          <a:lstStyle/>
          <a:p>
            <a:r>
              <a:rPr lang="en-US" sz="1200" b="1">
                <a:ea typeface="Calibri"/>
                <a:cs typeface="Times New Roman"/>
              </a:rPr>
              <a:t>Postsecondary Opportunities</a:t>
            </a:r>
          </a:p>
          <a:p>
            <a:r>
              <a:rPr lang="en-US" sz="1100" b="1">
                <a:solidFill>
                  <a:srgbClr val="000000"/>
                </a:solidFill>
                <a:ea typeface="Calibri"/>
                <a:cs typeface="Calibri"/>
              </a:rPr>
              <a:t>Associate Degrees</a:t>
            </a:r>
            <a:endParaRPr lang="en-US" sz="1100">
              <a:solidFill>
                <a:srgbClr val="000000"/>
              </a:solidFill>
              <a:ea typeface="Calibri"/>
              <a:cs typeface="Calibri"/>
            </a:endParaRPr>
          </a:p>
          <a:p>
            <a:pPr marL="188595" indent="-188595">
              <a:buFont typeface="Arial,Sans-Serif"/>
              <a:buChar char="•"/>
            </a:pPr>
            <a:r>
              <a:rPr lang="en-US" sz="1100">
                <a:solidFill>
                  <a:srgbClr val="000000"/>
                </a:solidFill>
                <a:ea typeface="Calibri"/>
                <a:cs typeface="Calibri"/>
              </a:rPr>
              <a:t>Electrician</a:t>
            </a:r>
          </a:p>
          <a:p>
            <a:pPr marL="188595" indent="-188595">
              <a:buFont typeface="Arial,Sans-Serif"/>
              <a:buChar char="•"/>
            </a:pPr>
            <a:r>
              <a:rPr lang="en-US" sz="1100">
                <a:solidFill>
                  <a:srgbClr val="000000"/>
                </a:solidFill>
                <a:ea typeface="Calibri"/>
                <a:cs typeface="Calibri"/>
              </a:rPr>
              <a:t>Communications Systems Installation and Repair Technology</a:t>
            </a:r>
          </a:p>
          <a:p>
            <a:r>
              <a:rPr lang="en-US" sz="1100" b="1">
                <a:solidFill>
                  <a:srgbClr val="000000"/>
                </a:solidFill>
                <a:ea typeface="Calibri"/>
                <a:cs typeface="Calibri"/>
              </a:rPr>
              <a:t>Bachelor’s Degrees</a:t>
            </a:r>
            <a:endParaRPr lang="en-US" sz="1100">
              <a:solidFill>
                <a:srgbClr val="000000"/>
              </a:solidFill>
              <a:ea typeface="Calibri"/>
              <a:cs typeface="Calibri"/>
            </a:endParaRPr>
          </a:p>
          <a:p>
            <a:pPr marL="188595" indent="-188595">
              <a:buFont typeface="Arial,Sans-Serif"/>
              <a:buChar char="•"/>
            </a:pPr>
            <a:r>
              <a:rPr lang="en-US" sz="1100">
                <a:solidFill>
                  <a:srgbClr val="000000"/>
                </a:solidFill>
                <a:ea typeface="Calibri"/>
                <a:cs typeface="Calibri"/>
              </a:rPr>
              <a:t>Construction Science</a:t>
            </a:r>
          </a:p>
          <a:p>
            <a:r>
              <a:rPr lang="en-US" sz="1100" b="1">
                <a:solidFill>
                  <a:srgbClr val="000000"/>
                </a:solidFill>
                <a:ea typeface="Calibri"/>
                <a:cs typeface="Calibri"/>
              </a:rPr>
              <a:t>Master’s, Doctoral, and Professional Degrees</a:t>
            </a:r>
            <a:endParaRPr lang="en-US" sz="1100">
              <a:solidFill>
                <a:srgbClr val="000000"/>
              </a:solidFill>
              <a:ea typeface="Calibri"/>
              <a:cs typeface="Calibri"/>
            </a:endParaRPr>
          </a:p>
          <a:p>
            <a:pPr marL="188595" indent="-188595">
              <a:buFont typeface="Arial,Sans-Serif"/>
              <a:buChar char="•"/>
            </a:pPr>
            <a:r>
              <a:rPr lang="en-US" sz="1100">
                <a:solidFill>
                  <a:srgbClr val="000000"/>
                </a:solidFill>
                <a:ea typeface="Calibri"/>
                <a:cs typeface="Calibri"/>
              </a:rPr>
              <a:t>Construction Management</a:t>
            </a:r>
          </a:p>
          <a:p>
            <a:endParaRPr lang="en-US" sz="1100" b="1">
              <a:solidFill>
                <a:srgbClr val="000000"/>
              </a:solidFill>
              <a:ea typeface="Calibri"/>
              <a:cs typeface="Times New Roman"/>
            </a:endParaRPr>
          </a:p>
          <a:p>
            <a:pPr marL="188595" indent="-188595">
              <a:buFont typeface="Arial"/>
              <a:buChar char="•"/>
            </a:pPr>
            <a:endParaRPr lang="en-US" sz="1100">
              <a:solidFill>
                <a:srgbClr val="000000"/>
              </a:solidFill>
              <a:ea typeface="Calibri"/>
              <a:cs typeface="Calibri"/>
            </a:endParaRPr>
          </a:p>
        </p:txBody>
      </p:sp>
    </p:spTree>
    <p:extLst>
      <p:ext uri="{BB962C8B-B14F-4D97-AF65-F5344CB8AC3E}">
        <p14:creationId xmlns:p14="http://schemas.microsoft.com/office/powerpoint/2010/main" val="2318555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855993"/>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algn="ctr">
              <a:defRPr/>
            </a:pPr>
            <a:r>
              <a:rPr lang="en-US" sz="1800" b="1">
                <a:latin typeface="Calibri"/>
                <a:ea typeface="Calibri Light"/>
                <a:cs typeface="Calibri Light"/>
              </a:rPr>
              <a:t>Masonry</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a:ln>
                  <a:noFill/>
                </a:ln>
                <a:effectLst/>
                <a:uLnTx/>
                <a:uFillTx/>
                <a:latin typeface="Calibri"/>
                <a:ea typeface="Open Sans"/>
                <a:cs typeface="Open Sans"/>
              </a:rPr>
              <a:t>Statewide Program of Study</a:t>
            </a:r>
            <a:endParaRPr kumimoji="0" lang="en-US" sz="1500" b="0" i="0" u="none" strike="noStrike" kern="1200" cap="none" spc="0" normalizeH="0" baseline="0" noProof="0">
              <a:ln>
                <a:noFill/>
              </a:ln>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117605"/>
            <a:ext cx="7772400" cy="976165"/>
          </a:xfrm>
          <a:prstGeom prst="rect">
            <a:avLst/>
          </a:prstGeom>
          <a:solidFill>
            <a:srgbClr val="B9D4ED"/>
          </a:solidFill>
        </p:spPr>
        <p:txBody>
          <a:bodyPr wrap="square" lIns="100584" tIns="50292" rIns="100584" bIns="50292" rtlCol="0" anchor="t">
            <a:spAutoFit/>
          </a:bodyPr>
          <a:lstStyle/>
          <a:p>
            <a:pPr algn="ctr">
              <a:spcAft>
                <a:spcPts val="660"/>
              </a:spcAft>
            </a:pPr>
            <a:r>
              <a:rPr lang="en-US" b="1">
                <a:ea typeface="Open Sans"/>
                <a:cs typeface="Open Sans"/>
              </a:rPr>
              <a:t> Architecture and Construction Career Cluster</a:t>
            </a:r>
          </a:p>
          <a:p>
            <a:r>
              <a:rPr lang="en-US" sz="1100">
                <a:ea typeface="Open Sans"/>
                <a:cs typeface="Open Sans"/>
              </a:rPr>
              <a:t>The Architecture and Construction Career Cluster focuses on designing, planning, managing, building, and maintaining the built environment. Principles of Architecture provides an overview to the various fields of architecture, interior design, and construction management.</a:t>
            </a:r>
          </a:p>
        </p:txBody>
      </p:sp>
      <p:sp>
        <p:nvSpPr>
          <p:cNvPr id="16" name="TextBox 15">
            <a:extLst>
              <a:ext uri="{FF2B5EF4-FFF2-40B4-BE49-F238E27FC236}">
                <a16:creationId xmlns:a16="http://schemas.microsoft.com/office/drawing/2014/main" id="{45B626E6-8348-4674-98E4-44E535C907C6}"/>
              </a:ext>
            </a:extLst>
          </p:cNvPr>
          <p:cNvSpPr txBox="1"/>
          <p:nvPr/>
        </p:nvSpPr>
        <p:spPr>
          <a:xfrm>
            <a:off x="0" y="1382792"/>
            <a:ext cx="7772400" cy="778675"/>
          </a:xfrm>
          <a:prstGeom prst="rect">
            <a:avLst/>
          </a:prstGeom>
          <a:solidFill>
            <a:srgbClr val="B9D4ED"/>
          </a:solidFill>
        </p:spPr>
        <p:txBody>
          <a:bodyPr wrap="square" lIns="100584" tIns="50292" rIns="100584" bIns="50292" rtlCol="0" anchor="t">
            <a:spAutoFit/>
          </a:bodyPr>
          <a:lstStyle/>
          <a:p>
            <a:r>
              <a:rPr lang="en-US" sz="1100">
                <a:ea typeface="+mn-lt"/>
                <a:cs typeface="+mn-lt"/>
              </a:rPr>
              <a:t>The Masonry program of study explores the occupations and educational opportunities related to laying and binding materials, such as brick, structural tile, concrete block, and other types of mortar and substances to construct or repair walls and other structures. This program of study may also include exploration into raising and uniting iron or steel to form completed structures or structural frameworks and building structures using stone.</a:t>
            </a:r>
            <a:endParaRPr lang="en-US"/>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133948" y="2336786"/>
            <a:ext cx="3743370" cy="2253387"/>
          </a:xfrm>
        </p:spPr>
        <p:txBody>
          <a:bodyPr vert="horz" lIns="91440" tIns="45720" rIns="91440" bIns="45720" rtlCol="0" anchor="t">
            <a:normAutofit lnSpcReduction="10000"/>
          </a:bodyPr>
          <a:lstStyle/>
          <a:p>
            <a:pPr marL="0" marR="0" indent="0">
              <a:lnSpc>
                <a:spcPct val="100000"/>
              </a:lnSpc>
              <a:spcBef>
                <a:spcPts val="0"/>
              </a:spcBef>
              <a:buNone/>
            </a:pPr>
            <a:r>
              <a:rPr lang="en-US" sz="1200" b="1">
                <a:effectLst/>
                <a:ea typeface="Calibri"/>
                <a:cs typeface="Times New Roman"/>
              </a:rPr>
              <a:t>Secondary Courses for High School Credit</a:t>
            </a:r>
          </a:p>
          <a:p>
            <a:pPr marL="0" indent="0">
              <a:lnSpc>
                <a:spcPct val="100000"/>
              </a:lnSpc>
              <a:spcBef>
                <a:spcPts val="0"/>
              </a:spcBef>
              <a:buNone/>
            </a:pPr>
            <a:r>
              <a:rPr lang="en-US" sz="1100" b="1" dirty="0">
                <a:ea typeface="Calibri"/>
                <a:cs typeface="Calibri"/>
              </a:rPr>
              <a:t>Level 1</a:t>
            </a:r>
            <a:endParaRPr lang="en-US" sz="1100" dirty="0">
              <a:ea typeface="Calibri"/>
              <a:cs typeface="Calibri"/>
            </a:endParaRPr>
          </a:p>
          <a:p>
            <a:pPr marL="188595" indent="-188595">
              <a:lnSpc>
                <a:spcPct val="100000"/>
              </a:lnSpc>
              <a:spcBef>
                <a:spcPts val="0"/>
              </a:spcBef>
              <a:buFont typeface="Arial,Sans-Serif"/>
              <a:buChar char="•"/>
            </a:pPr>
            <a:r>
              <a:rPr lang="en-US" sz="1100" dirty="0">
                <a:ea typeface="Calibri"/>
                <a:cs typeface="Calibri"/>
              </a:rPr>
              <a:t>Principles of Construction</a:t>
            </a:r>
          </a:p>
          <a:p>
            <a:pPr marL="0" indent="0">
              <a:lnSpc>
                <a:spcPct val="100000"/>
              </a:lnSpc>
              <a:spcBef>
                <a:spcPts val="0"/>
              </a:spcBef>
              <a:buNone/>
            </a:pPr>
            <a:r>
              <a:rPr lang="en-US" sz="1100">
                <a:solidFill>
                  <a:schemeClr val="accent6"/>
                </a:solidFill>
                <a:ea typeface="Calibri"/>
                <a:cs typeface="Calibri"/>
              </a:rPr>
              <a:t>+    (ADD) Principles of Architecture</a:t>
            </a:r>
          </a:p>
          <a:p>
            <a:pPr marL="0" indent="0">
              <a:lnSpc>
                <a:spcPct val="100000"/>
              </a:lnSpc>
              <a:spcBef>
                <a:spcPts val="0"/>
              </a:spcBef>
              <a:buNone/>
            </a:pPr>
            <a:r>
              <a:rPr lang="en-US" sz="1100" b="1">
                <a:ea typeface="Calibri"/>
                <a:cs typeface="Calibri"/>
              </a:rPr>
              <a:t>Level 2</a:t>
            </a:r>
            <a:endParaRPr lang="en-US" sz="1100">
              <a:ea typeface="Calibri"/>
              <a:cs typeface="Calibri"/>
            </a:endParaRPr>
          </a:p>
          <a:p>
            <a:pPr marL="188595" indent="-188595">
              <a:lnSpc>
                <a:spcPct val="100000"/>
              </a:lnSpc>
              <a:spcBef>
                <a:spcPts val="0"/>
              </a:spcBef>
              <a:buFont typeface="Arial,Sans-Serif"/>
              <a:buChar char="•"/>
            </a:pPr>
            <a:r>
              <a:rPr lang="en-US" sz="1100">
                <a:ea typeface="Calibri"/>
                <a:cs typeface="Calibri"/>
              </a:rPr>
              <a:t>Masonry Technology I</a:t>
            </a:r>
          </a:p>
          <a:p>
            <a:pPr marL="0" indent="0">
              <a:lnSpc>
                <a:spcPct val="100000"/>
              </a:lnSpc>
              <a:spcBef>
                <a:spcPts val="0"/>
              </a:spcBef>
              <a:buNone/>
            </a:pPr>
            <a:r>
              <a:rPr lang="en-US" sz="1100" b="1">
                <a:ea typeface="Calibri"/>
                <a:cs typeface="Calibri"/>
              </a:rPr>
              <a:t>Level 3</a:t>
            </a:r>
            <a:endParaRPr lang="en-US" sz="1100">
              <a:ea typeface="Calibri"/>
              <a:cs typeface="Calibri"/>
            </a:endParaRPr>
          </a:p>
          <a:p>
            <a:pPr marL="188595" indent="-188595">
              <a:lnSpc>
                <a:spcPct val="100000"/>
              </a:lnSpc>
              <a:spcBef>
                <a:spcPts val="0"/>
              </a:spcBef>
              <a:buFont typeface="Arial,Sans-Serif"/>
              <a:buChar char="•"/>
            </a:pPr>
            <a:r>
              <a:rPr lang="en-US" sz="1100">
                <a:ea typeface="Calibri"/>
                <a:cs typeface="Calibri"/>
              </a:rPr>
              <a:t>Masonry Technology II</a:t>
            </a:r>
          </a:p>
          <a:p>
            <a:pPr marL="0" indent="0">
              <a:lnSpc>
                <a:spcPct val="100000"/>
              </a:lnSpc>
              <a:spcBef>
                <a:spcPts val="0"/>
              </a:spcBef>
              <a:buNone/>
            </a:pPr>
            <a:r>
              <a:rPr lang="en-US" sz="1100" b="1">
                <a:ea typeface="Calibri"/>
                <a:cs typeface="Calibri"/>
              </a:rPr>
              <a:t>Level 4</a:t>
            </a:r>
            <a:endParaRPr lang="en-US" sz="1100">
              <a:ea typeface="Calibri"/>
              <a:cs typeface="Calibri"/>
            </a:endParaRPr>
          </a:p>
          <a:p>
            <a:pPr marL="188595" indent="-188595">
              <a:lnSpc>
                <a:spcPct val="100000"/>
              </a:lnSpc>
              <a:spcBef>
                <a:spcPts val="0"/>
              </a:spcBef>
              <a:buFont typeface="Arial,Sans-Serif"/>
              <a:buChar char="•"/>
            </a:pPr>
            <a:r>
              <a:rPr lang="en-US" sz="1100">
                <a:ea typeface="Calibri"/>
                <a:cs typeface="Calibri"/>
              </a:rPr>
              <a:t>Practicum in Masonry Technology </a:t>
            </a:r>
          </a:p>
          <a:p>
            <a:pPr marL="188595" indent="-188595">
              <a:lnSpc>
                <a:spcPct val="100000"/>
              </a:lnSpc>
              <a:spcBef>
                <a:spcPts val="0"/>
              </a:spcBef>
              <a:buFont typeface="Arial,Sans-Serif"/>
              <a:buChar char="•"/>
            </a:pPr>
            <a:r>
              <a:rPr lang="en-US" sz="1100">
                <a:ea typeface="Calibri"/>
                <a:cs typeface="Calibri"/>
              </a:rPr>
              <a:t>Practicum in Construction Technology</a:t>
            </a:r>
          </a:p>
          <a:p>
            <a:pPr marL="188595" indent="-188595">
              <a:lnSpc>
                <a:spcPct val="100000"/>
              </a:lnSpc>
              <a:spcBef>
                <a:spcPts val="0"/>
              </a:spcBef>
              <a:buFont typeface="Arial,Sans-Serif"/>
              <a:buChar char="•"/>
            </a:pPr>
            <a:r>
              <a:rPr lang="en-US" sz="1100">
                <a:ea typeface="Calibri"/>
                <a:cs typeface="Calibri"/>
              </a:rPr>
              <a:t>Practicum in Entrepreneurship </a:t>
            </a:r>
          </a:p>
          <a:p>
            <a:pPr marL="188595" indent="-188595">
              <a:lnSpc>
                <a:spcPct val="100000"/>
              </a:lnSpc>
              <a:spcBef>
                <a:spcPts val="0"/>
              </a:spcBef>
              <a:buFont typeface="Arial,Sans-Serif"/>
              <a:buChar char="•"/>
            </a:pPr>
            <a:r>
              <a:rPr lang="en-US" sz="1100">
                <a:ea typeface="Calibri"/>
                <a:cs typeface="Calibri"/>
              </a:rPr>
              <a:t>Career Preparation I</a:t>
            </a:r>
            <a:endParaRPr lang="en-US"/>
          </a:p>
          <a:p>
            <a:pPr marL="0" indent="0">
              <a:lnSpc>
                <a:spcPct val="100000"/>
              </a:lnSpc>
              <a:spcBef>
                <a:spcPts val="0"/>
              </a:spcBef>
              <a:buNone/>
            </a:pPr>
            <a:endParaRPr lang="en-US" sz="1100" b="1">
              <a:ea typeface="Calibri"/>
              <a:cs typeface="Times New Roman"/>
            </a:endParaRP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4137590" y="2338580"/>
            <a:ext cx="3634810" cy="1387022"/>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a:ln>
                  <a:noFill/>
                </a:ln>
                <a:effectLst/>
                <a:uLnTx/>
                <a:uFillTx/>
                <a:latin typeface="Calibri" panose="020F0502020204030204"/>
                <a:ea typeface="+mn-ea"/>
                <a:cs typeface="+mn-cs"/>
              </a:rPr>
              <a:t>Related Advanced Academics</a:t>
            </a:r>
          </a:p>
          <a:p>
            <a:pPr marL="0" indent="0">
              <a:lnSpc>
                <a:spcPct val="100000"/>
              </a:lnSpc>
              <a:spcBef>
                <a:spcPts val="0"/>
              </a:spcBef>
              <a:buNone/>
            </a:pPr>
            <a:r>
              <a:rPr lang="en-US" sz="1100" b="1"/>
              <a:t>Advanced Placement AP Courses</a:t>
            </a:r>
            <a:endParaRPr lang="en-US" sz="1100" b="1">
              <a:ea typeface="Calibri"/>
              <a:cs typeface="Calibri"/>
            </a:endParaRPr>
          </a:p>
          <a:p>
            <a:pPr marL="0" indent="0">
              <a:lnSpc>
                <a:spcPct val="100000"/>
              </a:lnSpc>
              <a:spcBef>
                <a:spcPts val="0"/>
              </a:spcBef>
              <a:buNone/>
            </a:pPr>
            <a:endParaRPr lang="en-US" sz="1100">
              <a:solidFill>
                <a:srgbClr val="70AD47"/>
              </a:solidFill>
              <a:ea typeface="Calibri"/>
              <a:cs typeface="Calibri"/>
            </a:endParaRPr>
          </a:p>
          <a:p>
            <a:pPr marL="0" indent="0">
              <a:lnSpc>
                <a:spcPct val="100000"/>
              </a:lnSpc>
              <a:spcBef>
                <a:spcPts val="0"/>
              </a:spcBef>
              <a:buNone/>
            </a:pPr>
            <a:r>
              <a:rPr lang="en-US" sz="1100" b="1"/>
              <a:t>International Baccalaureate IB Courses</a:t>
            </a:r>
            <a:endParaRPr lang="en-US" sz="1100" b="1">
              <a:ea typeface="Calibri"/>
              <a:cs typeface="Calibri"/>
            </a:endParaRPr>
          </a:p>
          <a:p>
            <a:pPr marL="0" indent="0">
              <a:lnSpc>
                <a:spcPct val="100000"/>
              </a:lnSpc>
              <a:spcBef>
                <a:spcPts val="0"/>
              </a:spcBef>
              <a:buNone/>
            </a:pPr>
            <a:endParaRPr lang="en-US" sz="1100">
              <a:solidFill>
                <a:srgbClr val="70AD47"/>
              </a:solidFill>
              <a:ea typeface="Calibri"/>
              <a:cs typeface="Calibri"/>
            </a:endParaRPr>
          </a:p>
          <a:p>
            <a:pPr marL="171450" indent="-171450">
              <a:lnSpc>
                <a:spcPct val="100000"/>
              </a:lnSpc>
              <a:spcBef>
                <a:spcPts val="0"/>
              </a:spcBef>
              <a:buFont typeface="Arial"/>
              <a:buChar char="•"/>
              <a:defRPr/>
            </a:pPr>
            <a:endParaRPr lang="en-US" sz="1100">
              <a:solidFill>
                <a:srgbClr val="007742"/>
              </a:solidFill>
              <a:ea typeface="+mn-lt"/>
              <a:cs typeface="+mn-lt"/>
            </a:endParaRPr>
          </a:p>
        </p:txBody>
      </p:sp>
      <p:sp>
        <p:nvSpPr>
          <p:cNvPr id="19" name="TextBox 18">
            <a:extLst>
              <a:ext uri="{FF2B5EF4-FFF2-40B4-BE49-F238E27FC236}">
                <a16:creationId xmlns:a16="http://schemas.microsoft.com/office/drawing/2014/main" id="{80E4C2F3-E701-BD46-E6B9-FDCD0B320B21}"/>
              </a:ext>
            </a:extLst>
          </p:cNvPr>
          <p:cNvSpPr txBox="1"/>
          <p:nvPr/>
        </p:nvSpPr>
        <p:spPr>
          <a:xfrm>
            <a:off x="133948" y="4677307"/>
            <a:ext cx="3565424" cy="1640449"/>
          </a:xfrm>
          <a:prstGeom prst="rect">
            <a:avLst/>
          </a:prstGeom>
          <a:noFill/>
        </p:spPr>
        <p:txBody>
          <a:bodyPr wrap="square" lIns="100584" tIns="50292" rIns="100584" bIns="50292" rtlCol="0" anchor="t">
            <a:spAutoFit/>
          </a:bodyPr>
          <a:lstStyle/>
          <a:p>
            <a:r>
              <a:rPr lang="en-US" sz="1200" b="1">
                <a:ea typeface="Calibri"/>
                <a:cs typeface="Times New Roman"/>
              </a:rPr>
              <a:t>Postsecondary Opportunities</a:t>
            </a:r>
          </a:p>
          <a:p>
            <a:r>
              <a:rPr lang="en-US" sz="1100" b="1">
                <a:ea typeface="Calibri"/>
                <a:cs typeface="Calibri"/>
              </a:rPr>
              <a:t>Associate Degrees</a:t>
            </a:r>
            <a:endParaRPr lang="en-US" sz="1100">
              <a:ea typeface="Calibri"/>
              <a:cs typeface="Calibri"/>
            </a:endParaRPr>
          </a:p>
          <a:p>
            <a:pPr marL="188595" indent="-188595">
              <a:buFont typeface="Arial,Sans-Serif"/>
              <a:buChar char="•"/>
            </a:pPr>
            <a:r>
              <a:rPr lang="en-US" sz="1100">
                <a:ea typeface="Calibri"/>
                <a:cs typeface="Calibri"/>
              </a:rPr>
              <a:t>Mason/ Masonry</a:t>
            </a:r>
          </a:p>
          <a:p>
            <a:r>
              <a:rPr lang="en-US" sz="1100" b="1">
                <a:ea typeface="Calibri"/>
                <a:cs typeface="Calibri"/>
              </a:rPr>
              <a:t>Bachelor’s Degrees</a:t>
            </a:r>
            <a:endParaRPr lang="en-US" sz="1100">
              <a:ea typeface="Calibri"/>
              <a:cs typeface="Calibri"/>
            </a:endParaRPr>
          </a:p>
          <a:p>
            <a:pPr marL="188595" indent="-188595">
              <a:buFont typeface="Arial,Sans-Serif"/>
              <a:buChar char="•"/>
            </a:pPr>
            <a:r>
              <a:rPr lang="en-US" sz="1100">
                <a:ea typeface="Calibri"/>
                <a:cs typeface="Calibri"/>
              </a:rPr>
              <a:t>Construction Science</a:t>
            </a:r>
          </a:p>
          <a:p>
            <a:r>
              <a:rPr lang="en-US" sz="1100" b="1">
                <a:ea typeface="Calibri"/>
                <a:cs typeface="Calibri"/>
              </a:rPr>
              <a:t>Master’s, Doctoral, and Professional Degrees</a:t>
            </a:r>
            <a:endParaRPr lang="en-US" sz="1100">
              <a:ea typeface="Calibri"/>
              <a:cs typeface="Calibri"/>
            </a:endParaRPr>
          </a:p>
          <a:p>
            <a:pPr marL="188595" indent="-188595">
              <a:buFont typeface="Arial,Sans-Serif"/>
              <a:buChar char="•"/>
            </a:pPr>
            <a:r>
              <a:rPr lang="en-US" sz="1100">
                <a:ea typeface="Calibri"/>
                <a:cs typeface="Calibri"/>
              </a:rPr>
              <a:t>Construction Management</a:t>
            </a:r>
            <a:endParaRPr lang="en-US"/>
          </a:p>
          <a:p>
            <a:endParaRPr lang="en-US" sz="1100" b="1">
              <a:ea typeface="Calibri"/>
              <a:cs typeface="Calibri"/>
            </a:endParaRPr>
          </a:p>
          <a:p>
            <a:pPr marL="188595" indent="-188595">
              <a:buFont typeface="Arial"/>
              <a:buChar char="•"/>
            </a:pPr>
            <a:endParaRPr lang="en-US" sz="1100">
              <a:solidFill>
                <a:srgbClr val="000000"/>
              </a:solidFill>
              <a:ea typeface="Calibri"/>
              <a:cs typeface="Calibri"/>
            </a:endParaRPr>
          </a:p>
        </p:txBody>
      </p:sp>
    </p:spTree>
    <p:extLst>
      <p:ext uri="{BB962C8B-B14F-4D97-AF65-F5344CB8AC3E}">
        <p14:creationId xmlns:p14="http://schemas.microsoft.com/office/powerpoint/2010/main" val="290845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855993"/>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algn="ctr">
              <a:defRPr/>
            </a:pPr>
            <a:r>
              <a:rPr lang="en-US" sz="1800" b="1">
                <a:latin typeface="Calibri"/>
                <a:ea typeface="Calibri Light"/>
                <a:cs typeface="Calibri Light"/>
              </a:rPr>
              <a:t>Plumbing and Pipefitting</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a:ln>
                  <a:noFill/>
                </a:ln>
                <a:effectLst/>
                <a:uLnTx/>
                <a:uFillTx/>
                <a:latin typeface="Calibri"/>
                <a:ea typeface="Open Sans"/>
                <a:cs typeface="Open Sans"/>
              </a:rPr>
              <a:t>Statewide Program of Study</a:t>
            </a:r>
            <a:endParaRPr kumimoji="0" lang="en-US" sz="1500" b="0" i="0" u="none" strike="noStrike" kern="1200" cap="none" spc="0" normalizeH="0" baseline="0" noProof="0">
              <a:ln>
                <a:noFill/>
              </a:ln>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117605"/>
            <a:ext cx="7772400" cy="976165"/>
          </a:xfrm>
          <a:prstGeom prst="rect">
            <a:avLst/>
          </a:prstGeom>
          <a:solidFill>
            <a:srgbClr val="B9D4ED"/>
          </a:solidFill>
        </p:spPr>
        <p:txBody>
          <a:bodyPr wrap="square" lIns="100584" tIns="50292" rIns="100584" bIns="50292" rtlCol="0" anchor="t">
            <a:spAutoFit/>
          </a:bodyPr>
          <a:lstStyle/>
          <a:p>
            <a:pPr algn="ctr">
              <a:spcAft>
                <a:spcPts val="660"/>
              </a:spcAft>
            </a:pPr>
            <a:r>
              <a:rPr lang="en-US" b="1">
                <a:ea typeface="Open Sans"/>
                <a:cs typeface="Open Sans"/>
              </a:rPr>
              <a:t> Architecture and Construction Career Cluster</a:t>
            </a:r>
          </a:p>
          <a:p>
            <a:r>
              <a:rPr lang="en-US" sz="1100">
                <a:ea typeface="Open Sans"/>
                <a:cs typeface="Open Sans"/>
              </a:rPr>
              <a:t>The Architecture and Construction Career Cluster focuses on designing, planning, managing, building, and maintaining the built environment. Principles of Architecture provides an overview to the various fields of architecture, interior design, and construction management.</a:t>
            </a:r>
          </a:p>
        </p:txBody>
      </p:sp>
      <p:sp>
        <p:nvSpPr>
          <p:cNvPr id="16" name="TextBox 15">
            <a:extLst>
              <a:ext uri="{FF2B5EF4-FFF2-40B4-BE49-F238E27FC236}">
                <a16:creationId xmlns:a16="http://schemas.microsoft.com/office/drawing/2014/main" id="{45B626E6-8348-4674-98E4-44E535C907C6}"/>
              </a:ext>
            </a:extLst>
          </p:cNvPr>
          <p:cNvSpPr txBox="1"/>
          <p:nvPr/>
        </p:nvSpPr>
        <p:spPr>
          <a:xfrm>
            <a:off x="0" y="1382792"/>
            <a:ext cx="7772400" cy="778675"/>
          </a:xfrm>
          <a:prstGeom prst="rect">
            <a:avLst/>
          </a:prstGeom>
          <a:solidFill>
            <a:srgbClr val="B9D4ED"/>
          </a:solidFill>
        </p:spPr>
        <p:txBody>
          <a:bodyPr wrap="square" lIns="100584" tIns="50292" rIns="100584" bIns="50292" rtlCol="0" anchor="t">
            <a:spAutoFit/>
          </a:bodyPr>
          <a:lstStyle/>
          <a:p>
            <a:r>
              <a:rPr lang="en-US" sz="1100">
                <a:ea typeface="+mn-lt"/>
                <a:cs typeface="+mn-lt"/>
              </a:rPr>
              <a:t>The Plumbing and Pipefitting program of study explores the occupations and educational opportunities related to assembling, installing, or repairing pipes, fittings, or fixtures of heating, water, or drainage systems. This program of study may also include exploration into maintaining pipe supports or related hydraulic or pneumatic equipment for steam, hot water, heating, cooling, lubricating, sprinkling, or industrial production or processing systems.</a:t>
            </a:r>
            <a:endParaRPr lang="en-US"/>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133948" y="2352189"/>
            <a:ext cx="3743370" cy="2253387"/>
          </a:xfrm>
        </p:spPr>
        <p:txBody>
          <a:bodyPr vert="horz" lIns="91440" tIns="45720" rIns="91440" bIns="45720" rtlCol="0" anchor="t">
            <a:normAutofit fontScale="92500" lnSpcReduction="20000"/>
          </a:bodyPr>
          <a:lstStyle/>
          <a:p>
            <a:pPr marL="0" marR="0" indent="0">
              <a:lnSpc>
                <a:spcPct val="100000"/>
              </a:lnSpc>
              <a:spcBef>
                <a:spcPts val="0"/>
              </a:spcBef>
              <a:buNone/>
            </a:pPr>
            <a:r>
              <a:rPr lang="en-US" sz="1200" b="1" dirty="0">
                <a:effectLst/>
                <a:ea typeface="Calibri"/>
                <a:cs typeface="Times New Roman"/>
              </a:rPr>
              <a:t>Secondary Courses for High School Credit</a:t>
            </a:r>
          </a:p>
          <a:p>
            <a:pPr marL="0" indent="0">
              <a:lnSpc>
                <a:spcPct val="100000"/>
              </a:lnSpc>
              <a:spcBef>
                <a:spcPts val="0"/>
              </a:spcBef>
              <a:buNone/>
            </a:pPr>
            <a:r>
              <a:rPr lang="en-US" sz="1100" b="1" dirty="0">
                <a:ea typeface="Calibri"/>
                <a:cs typeface="Calibri"/>
              </a:rPr>
              <a:t>Level 1</a:t>
            </a:r>
            <a:endParaRPr lang="en-US" sz="1100" dirty="0">
              <a:ea typeface="Calibri"/>
              <a:cs typeface="Calibri"/>
            </a:endParaRPr>
          </a:p>
          <a:p>
            <a:pPr marL="0" indent="-188595">
              <a:lnSpc>
                <a:spcPct val="100000"/>
              </a:lnSpc>
              <a:spcBef>
                <a:spcPts val="0"/>
              </a:spcBef>
              <a:buFont typeface="Arial,Sans-Serif"/>
              <a:buChar char="•"/>
            </a:pPr>
            <a:r>
              <a:rPr lang="en-US" sz="1100" dirty="0">
                <a:ea typeface="Calibri"/>
                <a:cs typeface="Calibri"/>
              </a:rPr>
              <a:t>Principles of Construction</a:t>
            </a:r>
          </a:p>
          <a:p>
            <a:pPr marL="0" indent="0">
              <a:lnSpc>
                <a:spcPct val="100000"/>
              </a:lnSpc>
              <a:spcBef>
                <a:spcPts val="0"/>
              </a:spcBef>
              <a:buNone/>
            </a:pPr>
            <a:r>
              <a:rPr lang="en-US" sz="1100" dirty="0">
                <a:solidFill>
                  <a:schemeClr val="accent6"/>
                </a:solidFill>
                <a:ea typeface="Calibri"/>
                <a:cs typeface="Calibri"/>
              </a:rPr>
              <a:t>+    (ADD) Principles of Architecture </a:t>
            </a:r>
          </a:p>
          <a:p>
            <a:pPr marL="0" indent="-188595">
              <a:lnSpc>
                <a:spcPct val="100000"/>
              </a:lnSpc>
              <a:spcBef>
                <a:spcPts val="0"/>
              </a:spcBef>
              <a:buFont typeface="Arial,Sans-Serif"/>
              <a:buChar char="•"/>
            </a:pPr>
            <a:r>
              <a:rPr lang="en-US" sz="1100" dirty="0">
                <a:ea typeface="Calibri"/>
                <a:cs typeface="Calibri"/>
              </a:rPr>
              <a:t>Introduction to Welding</a:t>
            </a:r>
          </a:p>
          <a:p>
            <a:pPr marL="0" indent="0">
              <a:lnSpc>
                <a:spcPct val="100000"/>
              </a:lnSpc>
              <a:spcBef>
                <a:spcPts val="0"/>
              </a:spcBef>
              <a:buNone/>
            </a:pPr>
            <a:r>
              <a:rPr lang="en-US" sz="1100" b="1" dirty="0">
                <a:ea typeface="Calibri"/>
                <a:cs typeface="Calibri"/>
              </a:rPr>
              <a:t>Level 2</a:t>
            </a:r>
            <a:endParaRPr lang="en-US" sz="1100" dirty="0">
              <a:ea typeface="Calibri"/>
              <a:cs typeface="Calibri"/>
            </a:endParaRPr>
          </a:p>
          <a:p>
            <a:pPr marL="0" indent="0">
              <a:lnSpc>
                <a:spcPct val="100000"/>
              </a:lnSpc>
              <a:spcBef>
                <a:spcPts val="0"/>
              </a:spcBef>
              <a:buNone/>
            </a:pPr>
            <a:r>
              <a:rPr lang="en-US" sz="1100" dirty="0">
                <a:solidFill>
                  <a:schemeClr val="accent6"/>
                </a:solidFill>
                <a:ea typeface="Calibri"/>
                <a:cs typeface="Calibri"/>
              </a:rPr>
              <a:t>+    (ADD) Building Maintenance Technology</a:t>
            </a:r>
          </a:p>
          <a:p>
            <a:pPr marL="0" indent="-188595">
              <a:lnSpc>
                <a:spcPct val="100000"/>
              </a:lnSpc>
              <a:spcBef>
                <a:spcPts val="0"/>
              </a:spcBef>
              <a:buFont typeface="Arial,Sans-Serif"/>
              <a:buChar char="•"/>
            </a:pPr>
            <a:r>
              <a:rPr lang="en-US" sz="1100" dirty="0">
                <a:ea typeface="Calibri"/>
                <a:cs typeface="Calibri"/>
              </a:rPr>
              <a:t>Plumbing Technology I </a:t>
            </a:r>
          </a:p>
          <a:p>
            <a:pPr marL="0" indent="-188595">
              <a:lnSpc>
                <a:spcPct val="100000"/>
              </a:lnSpc>
              <a:spcBef>
                <a:spcPts val="0"/>
              </a:spcBef>
              <a:buFont typeface="Arial,Sans-Serif"/>
              <a:buChar char="•"/>
            </a:pPr>
            <a:r>
              <a:rPr lang="en-US" sz="1100" dirty="0">
                <a:ea typeface="Calibri"/>
                <a:cs typeface="Calibri"/>
              </a:rPr>
              <a:t>Pipefitting Technology I/Lab</a:t>
            </a:r>
          </a:p>
          <a:p>
            <a:pPr marL="0" indent="0">
              <a:lnSpc>
                <a:spcPct val="100000"/>
              </a:lnSpc>
              <a:spcBef>
                <a:spcPts val="0"/>
              </a:spcBef>
              <a:buNone/>
            </a:pPr>
            <a:r>
              <a:rPr lang="en-US" sz="1100" b="1" dirty="0">
                <a:ea typeface="Calibri"/>
                <a:cs typeface="Calibri"/>
              </a:rPr>
              <a:t>Level 3</a:t>
            </a:r>
            <a:endParaRPr lang="en-US" sz="1100" dirty="0">
              <a:ea typeface="Calibri"/>
              <a:cs typeface="Calibri"/>
            </a:endParaRPr>
          </a:p>
          <a:p>
            <a:pPr marL="0" indent="-188595">
              <a:lnSpc>
                <a:spcPct val="100000"/>
              </a:lnSpc>
              <a:spcBef>
                <a:spcPts val="0"/>
              </a:spcBef>
              <a:buFont typeface="Arial,Sans-Serif"/>
              <a:buChar char="•"/>
            </a:pPr>
            <a:r>
              <a:rPr lang="en-US" sz="1100" dirty="0">
                <a:ea typeface="Calibri"/>
                <a:cs typeface="Calibri"/>
              </a:rPr>
              <a:t>Plumbing Technology II </a:t>
            </a:r>
          </a:p>
          <a:p>
            <a:pPr marL="0" indent="-188595">
              <a:lnSpc>
                <a:spcPct val="100000"/>
              </a:lnSpc>
              <a:spcBef>
                <a:spcPts val="0"/>
              </a:spcBef>
              <a:buFont typeface="Arial,Sans-Serif"/>
              <a:buChar char="•"/>
            </a:pPr>
            <a:r>
              <a:rPr lang="en-US" sz="1100" dirty="0">
                <a:ea typeface="Calibri"/>
                <a:cs typeface="Calibri"/>
              </a:rPr>
              <a:t>Pipefitting Technology II/Lab</a:t>
            </a:r>
          </a:p>
          <a:p>
            <a:pPr marL="0" indent="0">
              <a:lnSpc>
                <a:spcPct val="100000"/>
              </a:lnSpc>
              <a:spcBef>
                <a:spcPts val="0"/>
              </a:spcBef>
              <a:buNone/>
            </a:pPr>
            <a:r>
              <a:rPr lang="en-US" sz="1100" b="1" dirty="0">
                <a:ea typeface="Calibri"/>
                <a:cs typeface="Calibri"/>
              </a:rPr>
              <a:t>Level 4</a:t>
            </a:r>
            <a:endParaRPr lang="en-US" sz="1100" dirty="0">
              <a:ea typeface="Calibri"/>
              <a:cs typeface="Calibri"/>
            </a:endParaRPr>
          </a:p>
          <a:p>
            <a:pPr marL="0" indent="-188595">
              <a:lnSpc>
                <a:spcPct val="100000"/>
              </a:lnSpc>
              <a:spcBef>
                <a:spcPts val="0"/>
              </a:spcBef>
              <a:buFont typeface="Arial,Sans-Serif"/>
              <a:buChar char="•"/>
            </a:pPr>
            <a:r>
              <a:rPr lang="en-US" sz="1100" dirty="0">
                <a:ea typeface="Calibri"/>
                <a:cs typeface="Calibri"/>
              </a:rPr>
              <a:t>Practicum in Construction Technology </a:t>
            </a:r>
          </a:p>
          <a:p>
            <a:pPr marL="0" indent="-188595">
              <a:lnSpc>
                <a:spcPct val="100000"/>
              </a:lnSpc>
              <a:spcBef>
                <a:spcPts val="0"/>
              </a:spcBef>
              <a:buFont typeface="Arial,Sans-Serif"/>
              <a:buChar char="•"/>
            </a:pPr>
            <a:r>
              <a:rPr lang="en-US" sz="1100" dirty="0">
                <a:ea typeface="Calibri"/>
                <a:cs typeface="Calibri"/>
              </a:rPr>
              <a:t>Practicum in Entrepreneurship </a:t>
            </a:r>
          </a:p>
          <a:p>
            <a:pPr marL="0" indent="-188595">
              <a:lnSpc>
                <a:spcPct val="100000"/>
              </a:lnSpc>
              <a:spcBef>
                <a:spcPts val="0"/>
              </a:spcBef>
              <a:buFont typeface="Arial,Sans-Serif"/>
              <a:buChar char="•"/>
            </a:pPr>
            <a:r>
              <a:rPr lang="en-US" sz="1100" dirty="0">
                <a:ea typeface="Calibri"/>
                <a:cs typeface="Calibri"/>
              </a:rPr>
              <a:t>Career Preparation I</a:t>
            </a:r>
            <a:endParaRPr lang="en-US" dirty="0"/>
          </a:p>
          <a:p>
            <a:pPr marL="0" indent="0">
              <a:lnSpc>
                <a:spcPct val="100000"/>
              </a:lnSpc>
              <a:spcBef>
                <a:spcPts val="0"/>
              </a:spcBef>
              <a:buNone/>
            </a:pPr>
            <a:endParaRPr lang="en-US" sz="1100" b="1">
              <a:ea typeface="Calibri"/>
              <a:cs typeface="Times New Roman"/>
            </a:endParaRP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4137590" y="2353983"/>
            <a:ext cx="3634810" cy="1387022"/>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a:ln>
                  <a:noFill/>
                </a:ln>
                <a:effectLst/>
                <a:uLnTx/>
                <a:uFillTx/>
                <a:latin typeface="Calibri" panose="020F0502020204030204"/>
                <a:ea typeface="+mn-ea"/>
                <a:cs typeface="+mn-cs"/>
              </a:rPr>
              <a:t>Related Advanced Academics</a:t>
            </a:r>
          </a:p>
          <a:p>
            <a:pPr marL="0" indent="0">
              <a:lnSpc>
                <a:spcPct val="100000"/>
              </a:lnSpc>
              <a:spcBef>
                <a:spcPts val="0"/>
              </a:spcBef>
              <a:buNone/>
            </a:pPr>
            <a:r>
              <a:rPr lang="en-US" sz="1100" b="1"/>
              <a:t>Advanced Placement AP Courses</a:t>
            </a:r>
            <a:endParaRPr lang="en-US" sz="1100" b="1">
              <a:ea typeface="Calibri"/>
              <a:cs typeface="Calibri"/>
            </a:endParaRPr>
          </a:p>
          <a:p>
            <a:pPr marL="0" indent="0">
              <a:lnSpc>
                <a:spcPct val="100000"/>
              </a:lnSpc>
              <a:spcBef>
                <a:spcPts val="0"/>
              </a:spcBef>
              <a:buNone/>
            </a:pPr>
            <a:endParaRPr lang="en-US" sz="1100">
              <a:solidFill>
                <a:srgbClr val="70AD47"/>
              </a:solidFill>
              <a:ea typeface="Calibri"/>
              <a:cs typeface="Calibri"/>
            </a:endParaRPr>
          </a:p>
          <a:p>
            <a:pPr marL="0" indent="0">
              <a:lnSpc>
                <a:spcPct val="100000"/>
              </a:lnSpc>
              <a:spcBef>
                <a:spcPts val="0"/>
              </a:spcBef>
              <a:buNone/>
            </a:pPr>
            <a:r>
              <a:rPr lang="en-US" sz="1100" b="1"/>
              <a:t>International Baccalaureate IB Courses</a:t>
            </a:r>
            <a:endParaRPr lang="en-US" sz="1100" b="1">
              <a:ea typeface="Calibri"/>
              <a:cs typeface="Calibri"/>
            </a:endParaRPr>
          </a:p>
          <a:p>
            <a:pPr marL="0" indent="0">
              <a:lnSpc>
                <a:spcPct val="100000"/>
              </a:lnSpc>
              <a:spcBef>
                <a:spcPts val="0"/>
              </a:spcBef>
              <a:buNone/>
            </a:pPr>
            <a:endParaRPr lang="en-US" sz="1100">
              <a:solidFill>
                <a:srgbClr val="70AD47"/>
              </a:solidFill>
              <a:ea typeface="Calibri"/>
              <a:cs typeface="Calibri"/>
            </a:endParaRPr>
          </a:p>
          <a:p>
            <a:pPr marL="171450" indent="-171450">
              <a:lnSpc>
                <a:spcPct val="100000"/>
              </a:lnSpc>
              <a:spcBef>
                <a:spcPts val="0"/>
              </a:spcBef>
              <a:buFont typeface="Arial"/>
              <a:buChar char="•"/>
              <a:defRPr/>
            </a:pPr>
            <a:endParaRPr lang="en-US" sz="1100">
              <a:solidFill>
                <a:srgbClr val="007742"/>
              </a:solidFill>
              <a:ea typeface="+mn-lt"/>
              <a:cs typeface="+mn-lt"/>
            </a:endParaRPr>
          </a:p>
        </p:txBody>
      </p:sp>
      <p:sp>
        <p:nvSpPr>
          <p:cNvPr id="19" name="TextBox 18">
            <a:extLst>
              <a:ext uri="{FF2B5EF4-FFF2-40B4-BE49-F238E27FC236}">
                <a16:creationId xmlns:a16="http://schemas.microsoft.com/office/drawing/2014/main" id="{80E4C2F3-E701-BD46-E6B9-FDCD0B320B21}"/>
              </a:ext>
            </a:extLst>
          </p:cNvPr>
          <p:cNvSpPr txBox="1"/>
          <p:nvPr/>
        </p:nvSpPr>
        <p:spPr>
          <a:xfrm>
            <a:off x="133948" y="4600290"/>
            <a:ext cx="3565424" cy="2486835"/>
          </a:xfrm>
          <a:prstGeom prst="rect">
            <a:avLst/>
          </a:prstGeom>
          <a:noFill/>
        </p:spPr>
        <p:txBody>
          <a:bodyPr wrap="square" lIns="100584" tIns="50292" rIns="100584" bIns="50292" rtlCol="0" anchor="t">
            <a:spAutoFit/>
          </a:bodyPr>
          <a:lstStyle/>
          <a:p>
            <a:r>
              <a:rPr lang="en-US" sz="1200" b="1" dirty="0">
                <a:ea typeface="Calibri"/>
                <a:cs typeface="Times New Roman"/>
              </a:rPr>
              <a:t>Postsecondary Opportunities</a:t>
            </a:r>
          </a:p>
          <a:p>
            <a:r>
              <a:rPr lang="en-US" sz="1100" b="1" dirty="0">
                <a:cs typeface="Calibri"/>
              </a:rPr>
              <a:t>Associate Degrees</a:t>
            </a:r>
            <a:endParaRPr lang="en-US" sz="1100" dirty="0">
              <a:cs typeface="Calibri"/>
            </a:endParaRPr>
          </a:p>
          <a:p>
            <a:pPr marL="188595" indent="-188595">
              <a:buFont typeface="Arial,Sans-Serif"/>
              <a:buChar char="•"/>
            </a:pPr>
            <a:r>
              <a:rPr lang="en-US" sz="1100" dirty="0">
                <a:cs typeface="Calibri"/>
              </a:rPr>
              <a:t>Plumbing Technology/ Plumber</a:t>
            </a:r>
          </a:p>
          <a:p>
            <a:pPr marL="188595" indent="-188595">
              <a:buFont typeface="Arial,Sans-Serif"/>
              <a:buChar char="•"/>
            </a:pPr>
            <a:r>
              <a:rPr lang="en-US" sz="1100" dirty="0">
                <a:cs typeface="Calibri"/>
              </a:rPr>
              <a:t>Pipefitting/ Pipefitter and Sprinkler Fitter</a:t>
            </a:r>
          </a:p>
          <a:p>
            <a:pPr marL="188595" indent="-188595">
              <a:buFont typeface="Arial,Sans-Serif"/>
              <a:buChar char="•"/>
            </a:pPr>
            <a:r>
              <a:rPr lang="en-US" sz="1100" dirty="0">
                <a:cs typeface="Calibri"/>
              </a:rPr>
              <a:t>High Performance and Custom Engine Technician/ Mechanic</a:t>
            </a:r>
          </a:p>
          <a:p>
            <a:r>
              <a:rPr lang="en-US" sz="1100" b="1" dirty="0">
                <a:cs typeface="Calibri"/>
              </a:rPr>
              <a:t>Bachelor’s Degrees</a:t>
            </a:r>
            <a:endParaRPr lang="en-US" sz="1100" dirty="0">
              <a:cs typeface="Calibri"/>
            </a:endParaRPr>
          </a:p>
          <a:p>
            <a:pPr marL="188595" indent="-188595">
              <a:buFont typeface="Arial,Sans-Serif"/>
              <a:buChar char="•"/>
            </a:pPr>
            <a:r>
              <a:rPr lang="en-US" sz="1100" dirty="0">
                <a:cs typeface="Calibri"/>
              </a:rPr>
              <a:t>Construction Science</a:t>
            </a:r>
          </a:p>
          <a:p>
            <a:pPr marL="188595" indent="-188595">
              <a:buFont typeface="Arial,Sans-Serif"/>
              <a:buChar char="•"/>
            </a:pPr>
            <a:r>
              <a:rPr lang="en-US" sz="1100" dirty="0">
                <a:cs typeface="Calibri"/>
              </a:rPr>
              <a:t>Operations Management and Supervision</a:t>
            </a:r>
          </a:p>
          <a:p>
            <a:r>
              <a:rPr lang="en-US" sz="1100" dirty="0">
                <a:solidFill>
                  <a:schemeClr val="accent6"/>
                </a:solidFill>
                <a:cs typeface="Calibri"/>
              </a:rPr>
              <a:t>+    (ADD) Construction Management</a:t>
            </a:r>
          </a:p>
          <a:p>
            <a:r>
              <a:rPr lang="en-US" sz="1100" b="1" dirty="0">
                <a:cs typeface="Calibri"/>
              </a:rPr>
              <a:t>Master’s, Doctoral, and Professional Degrees</a:t>
            </a:r>
            <a:endParaRPr lang="en-US" sz="1100" dirty="0">
              <a:cs typeface="Calibri"/>
            </a:endParaRPr>
          </a:p>
          <a:p>
            <a:pPr marL="188595" indent="-188595">
              <a:buFont typeface="Arial,Sans-Serif"/>
              <a:buChar char="•"/>
            </a:pPr>
            <a:r>
              <a:rPr lang="en-US" sz="1100" dirty="0">
                <a:cs typeface="Calibri"/>
              </a:rPr>
              <a:t>Construction Management</a:t>
            </a:r>
          </a:p>
          <a:p>
            <a:pPr marL="188595" indent="-188595">
              <a:buFont typeface="Arial,Sans-Serif"/>
              <a:buChar char="•"/>
            </a:pPr>
            <a:r>
              <a:rPr lang="en-US" sz="1100" dirty="0">
                <a:cs typeface="Calibri"/>
              </a:rPr>
              <a:t>Operations Management and Supervision</a:t>
            </a:r>
            <a:endParaRPr lang="en-US" dirty="0"/>
          </a:p>
          <a:p>
            <a:pPr marL="188595" indent="-188595">
              <a:buFont typeface="Arial"/>
              <a:buChar char="•"/>
            </a:pPr>
            <a:endParaRPr lang="en-US" sz="1100">
              <a:solidFill>
                <a:srgbClr val="000000"/>
              </a:solidFill>
              <a:ea typeface="Calibri"/>
              <a:cs typeface="Calibri"/>
            </a:endParaRPr>
          </a:p>
        </p:txBody>
      </p:sp>
    </p:spTree>
    <p:extLst>
      <p:ext uri="{BB962C8B-B14F-4D97-AF65-F5344CB8AC3E}">
        <p14:creationId xmlns:p14="http://schemas.microsoft.com/office/powerpoint/2010/main" val="16099974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DE8596547E9BC4F94748751414797BE" ma:contentTypeVersion="17" ma:contentTypeDescription="Create a new document." ma:contentTypeScope="" ma:versionID="e8484c6bfc69710d047ac748fbc6d3b1">
  <xsd:schema xmlns:xsd="http://www.w3.org/2001/XMLSchema" xmlns:xs="http://www.w3.org/2001/XMLSchema" xmlns:p="http://schemas.microsoft.com/office/2006/metadata/properties" xmlns:ns2="bd0f0e78-d8ed-4ed9-b8ae-5c997e9b0c01" xmlns:ns3="1789a020-f992-44c4-9a54-0ef628cee430" targetNamespace="http://schemas.microsoft.com/office/2006/metadata/properties" ma:root="true" ma:fieldsID="c544ae2f38f6045e31a459f0c06c0e3d" ns2:_="" ns3:_="">
    <xsd:import namespace="bd0f0e78-d8ed-4ed9-b8ae-5c997e9b0c01"/>
    <xsd:import namespace="1789a020-f992-44c4-9a54-0ef628cee43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OCR" minOccurs="0"/>
                <xsd:element ref="ns2:MediaServiceGenerationTime" minOccurs="0"/>
                <xsd:element ref="ns2:MediaServiceEventHashCode" minOccurs="0"/>
                <xsd:element ref="ns2:lcf76f155ced4ddcb4097134ff3c332f" minOccurs="0"/>
                <xsd:element ref="ns3:SharedWithUsers" minOccurs="0"/>
                <xsd:element ref="ns3:SharedWithDetails" minOccurs="0"/>
                <xsd:element ref="ns2:IDNumbe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0f0e78-d8ed-4ed9-b8ae-5c997e9b0c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3b7a77b5-e59d-49f3-97a2-3dde868dbe2d" ma:termSetId="09814cd3-568e-fe90-9814-8d621ff8fb84" ma:anchorId="fba54fb3-c3e1-fe81-a776-ca4b69148c4d" ma:open="true" ma:isKeyword="false">
      <xsd:complexType>
        <xsd:sequence>
          <xsd:element ref="pc:Terms" minOccurs="0" maxOccurs="1"/>
        </xsd:sequence>
      </xsd:complexType>
    </xsd:element>
    <xsd:element name="IDNumber" ma:index="20" nillable="true" ma:displayName="ID Number" ma:format="Dropdown" ma:internalName="IDNumber" ma:percentage="FALSE">
      <xsd:simpleType>
        <xsd:restriction base="dms:Number"/>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789a020-f992-44c4-9a54-0ef628cee430"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9341590-8762-4345-a21a-9dcbbb9e6408}" ma:internalName="TaxCatchAll" ma:showField="CatchAllData" ma:web="1789a020-f992-44c4-9a54-0ef628cee430">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1789a020-f992-44c4-9a54-0ef628cee430">
      <UserInfo>
        <DisplayName/>
        <AccountId xsi:nil="true"/>
        <AccountType/>
      </UserInfo>
    </SharedWithUsers>
    <MediaLengthInSeconds xmlns="bd0f0e78-d8ed-4ed9-b8ae-5c997e9b0c01" xsi:nil="true"/>
    <TaxCatchAll xmlns="1789a020-f992-44c4-9a54-0ef628cee430" xsi:nil="true"/>
    <lcf76f155ced4ddcb4097134ff3c332f xmlns="bd0f0e78-d8ed-4ed9-b8ae-5c997e9b0c01">
      <Terms xmlns="http://schemas.microsoft.com/office/infopath/2007/PartnerControls"/>
    </lcf76f155ced4ddcb4097134ff3c332f>
    <IDNumber xmlns="bd0f0e78-d8ed-4ed9-b8ae-5c997e9b0c01" xsi:nil="true"/>
  </documentManagement>
</p:properties>
</file>

<file path=customXml/itemProps1.xml><?xml version="1.0" encoding="utf-8"?>
<ds:datastoreItem xmlns:ds="http://schemas.openxmlformats.org/officeDocument/2006/customXml" ds:itemID="{6EDDD3BB-CD05-447B-97E3-2D73FE03DCF9}">
  <ds:schemaRefs>
    <ds:schemaRef ds:uri="http://schemas.microsoft.com/sharepoint/v3/contenttype/forms"/>
  </ds:schemaRefs>
</ds:datastoreItem>
</file>

<file path=customXml/itemProps2.xml><?xml version="1.0" encoding="utf-8"?>
<ds:datastoreItem xmlns:ds="http://schemas.openxmlformats.org/officeDocument/2006/customXml" ds:itemID="{35632C6A-1B59-4526-B229-B3B052305776}">
  <ds:schemaRefs>
    <ds:schemaRef ds:uri="1789a020-f992-44c4-9a54-0ef628cee430"/>
    <ds:schemaRef ds:uri="bd0f0e78-d8ed-4ed9-b8ae-5c997e9b0c0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4F35E4F-FAA8-4FAD-8822-AADB56DCD390}">
  <ds:schemaRefs>
    <ds:schemaRef ds:uri="1789a020-f992-44c4-9a54-0ef628cee430"/>
    <ds:schemaRef ds:uri="bd0f0e78-d8ed-4ed9-b8ae-5c997e9b0c0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1884</Words>
  <Application>Microsoft Office PowerPoint</Application>
  <PresentationFormat>Custom</PresentationFormat>
  <Paragraphs>279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Arial,Sans-Serif</vt:lpstr>
      <vt:lpstr>Calibri</vt:lpstr>
      <vt:lpstr>Calibri Light</vt:lpstr>
      <vt:lpstr>Office Theme</vt:lpstr>
      <vt:lpstr>Cover Page</vt:lpstr>
      <vt:lpstr>(NAME UPDATE) Architectural Drafting and Design Statewide Program of Study</vt:lpstr>
      <vt:lpstr>Carpentry Statewide Program of Study</vt:lpstr>
      <vt:lpstr>Construction Management and Inspection Statewide Program of Study</vt:lpstr>
      <vt:lpstr>HVAC and Sheet Metal Statewide Program of Study</vt:lpstr>
      <vt:lpstr>Electrical Statewide Program of Study</vt:lpstr>
      <vt:lpstr>Masonry Statewide Program of Study</vt:lpstr>
      <vt:lpstr>Plumbing and Pipefitting Statewide Program of Study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 Food, and Natural Resources</dc:title>
  <dc:creator>Hudson, Les</dc:creator>
  <cp:lastModifiedBy>Bullock, Jennifer</cp:lastModifiedBy>
  <cp:revision>1</cp:revision>
  <cp:lastPrinted>2023-05-31T19:12:15Z</cp:lastPrinted>
  <dcterms:created xsi:type="dcterms:W3CDTF">2023-02-22T18:17:43Z</dcterms:created>
  <dcterms:modified xsi:type="dcterms:W3CDTF">2023-07-20T18:23:26Z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0x0101004DE8596547E9BC4F94748751414797BE</vt:lpwstr>
  </property>
  <property fmtid="{D5CDD505-2E9C-101B-9397-08002B2CF9AE}" pid="3" name="Order">
    <vt:r8>171500</vt:r8>
  </property>
  <property fmtid="{D5CDD505-2E9C-101B-9397-08002B2CF9AE}" pid="4" name="xd_Signature">
    <vt:bool>false</vt:bool>
  </property>
  <property fmtid="{D5CDD505-2E9C-101B-9397-08002B2CF9AE}" pid="5" name="xd_ProgID">
    <vt:lpwstr/>
  </property>
  <property fmtid="{D5CDD505-2E9C-101B-9397-08002B2CF9AE}" pid="6" name="Notestoopendocs">
    <vt:lpwstr>PDFS may need to be downloaded, won't open in browser format</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MediaServiceImageTags">
    <vt:lpwstr/>
  </property>
</Properties>
</file>