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2"/>
  </p:notesMasterIdLst>
  <p:handoutMasterIdLst>
    <p:handoutMasterId r:id="rId13"/>
  </p:handoutMasterIdLst>
  <p:sldIdLst>
    <p:sldId id="303" r:id="rId5"/>
    <p:sldId id="304" r:id="rId6"/>
    <p:sldId id="294" r:id="rId7"/>
    <p:sldId id="307" r:id="rId8"/>
    <p:sldId id="305" r:id="rId9"/>
    <p:sldId id="308" r:id="rId10"/>
    <p:sldId id="306" r:id="rId11"/>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90916B0-3819-A511-CE5E-595F00316EC7}" name="Kilgore, Marcette" initials="KM" userId="S::Marcette.Kilgore@tea.texas.gov::7b51becb-2360-4dcd-97d4-91c5dc466b64" providerId="AD"/>
  <p188:author id="{F3B56EC8-58B6-C502-C42E-81C8F58F1D99}" name="Hudson, Les" initials="HL" userId="S::les.hudson@tea.texas.gov::1b51e3df-f37c-4646-8151-9652bb88c0d0" providerId="AD"/>
  <p188:author id="{B2C41FDD-F99C-6F24-2C88-A4DA17B32633}" name="Bauserman, Alexis" initials="BA" userId="S::alexis.bauserman@tea.texas.gov::d99aeb51-3aaa-4185-9210-df7cb8e75af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B9D4ED"/>
    <a:srgbClr val="007742"/>
    <a:srgbClr val="FF2600"/>
    <a:srgbClr val="7030A0"/>
    <a:srgbClr val="008CB2"/>
    <a:srgbClr val="0080A3"/>
    <a:srgbClr val="0000FF"/>
    <a:srgbClr val="AD621E"/>
    <a:srgbClr val="ED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46B6E6-ABFC-4241-91E4-F43984DA9AEE}" v="3" dt="2023-07-19T17:21:39.718"/>
    <p1510:client id="{9669941A-4A7A-48F6-A8BF-59D74C038844}" v="5" dt="2023-07-10T19:26:45.777"/>
    <p1510:client id="{D53333E9-026E-4B60-87A6-68B25D571EB7}" v="142" dt="2023-07-19T15:57:36.0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8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5ABA8-81CC-BBAF-DD27-A5C035D15E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3D4E2CE-062A-3046-52AF-F79CEF4AC9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1CC7A1-FC6A-4A40-A94A-DAE833A7A8B9}" type="datetimeFigureOut">
              <a:rPr lang="en-US" smtClean="0"/>
              <a:t>7/19/2023</a:t>
            </a:fld>
            <a:endParaRPr lang="en-US"/>
          </a:p>
        </p:txBody>
      </p:sp>
      <p:sp>
        <p:nvSpPr>
          <p:cNvPr id="4" name="Footer Placeholder 3">
            <a:extLst>
              <a:ext uri="{FF2B5EF4-FFF2-40B4-BE49-F238E27FC236}">
                <a16:creationId xmlns:a16="http://schemas.microsoft.com/office/drawing/2014/main" id="{0D6217C9-844A-13DF-E460-6B2D1114FC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C3E589C-4C9D-3E95-7509-6B399849A6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C4E436-BB9E-4810-9DA6-8838D94C872E}" type="slidenum">
              <a:rPr lang="en-US" smtClean="0"/>
              <a:t>‹#›</a:t>
            </a:fld>
            <a:endParaRPr lang="en-US"/>
          </a:p>
        </p:txBody>
      </p:sp>
    </p:spTree>
    <p:extLst>
      <p:ext uri="{BB962C8B-B14F-4D97-AF65-F5344CB8AC3E}">
        <p14:creationId xmlns:p14="http://schemas.microsoft.com/office/powerpoint/2010/main" val="596032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01A62-EA2C-0143-A69F-D10CBB1579A6}" type="datetimeFigureOut">
              <a:rPr lang="en-US" smtClean="0"/>
              <a:t>7/19/2023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AB810-7AFB-2045-87C7-09B7157677B2}" type="slidenum">
              <a:rPr lang="en-US" smtClean="0"/>
              <a:t>‹#›</a:t>
            </a:fld>
            <a:endParaRPr lang="en-US"/>
          </a:p>
        </p:txBody>
      </p:sp>
    </p:spTree>
    <p:extLst>
      <p:ext uri="{BB962C8B-B14F-4D97-AF65-F5344CB8AC3E}">
        <p14:creationId xmlns:p14="http://schemas.microsoft.com/office/powerpoint/2010/main" val="99628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2427FD8D-FCFD-42D5-BF38-61D2BF1DD018}"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036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53898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6794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5738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27FD8D-FCFD-42D5-BF38-61D2BF1DD018}"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3899176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27FD8D-FCFD-42D5-BF38-61D2BF1DD018}"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94761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27FD8D-FCFD-42D5-BF38-61D2BF1DD018}" type="datetimeFigureOut">
              <a:rPr lang="en-US" smtClean="0"/>
              <a:t>7/19/2023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68547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27FD8D-FCFD-42D5-BF38-61D2BF1DD018}" type="datetimeFigureOut">
              <a:rPr lang="en-US" smtClean="0"/>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20785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7FD8D-FCFD-42D5-BF38-61D2BF1DD018}" type="datetimeFigureOut">
              <a:rPr lang="en-US" smtClean="0"/>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1451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2939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4731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427FD8D-FCFD-42D5-BF38-61D2BF1DD018}" type="datetimeFigureOut">
              <a:rPr lang="en-US" smtClean="0"/>
              <a:t>7/19/2023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B5377A3-B1AA-4A1E-A233-46845C09DF58}" type="slidenum">
              <a:rPr lang="en-US" smtClean="0"/>
              <a:t>‹#›</a:t>
            </a:fld>
            <a:endParaRPr lang="en-US"/>
          </a:p>
        </p:txBody>
      </p:sp>
    </p:spTree>
    <p:extLst>
      <p:ext uri="{BB962C8B-B14F-4D97-AF65-F5344CB8AC3E}">
        <p14:creationId xmlns:p14="http://schemas.microsoft.com/office/powerpoint/2010/main" val="3155397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tea.texas.gov/system/files/afnr-animal-science_0.pdf" TargetMode="External"/><Relationship Id="rId7" Type="http://schemas.openxmlformats.org/officeDocument/2006/relationships/hyperlink" Target="https://tea.texas.gov/system/files/afnr-plant-science_0.pdf" TargetMode="External"/><Relationship Id="rId2" Type="http://schemas.openxmlformats.org/officeDocument/2006/relationships/hyperlink" Target="https://tea.texas.gov/sites/default/files/afnr-agribusiness.pdf" TargetMode="External"/><Relationship Id="rId1" Type="http://schemas.openxmlformats.org/officeDocument/2006/relationships/slideLayout" Target="../slideLayouts/slideLayout1.xml"/><Relationship Id="rId6" Type="http://schemas.openxmlformats.org/officeDocument/2006/relationships/hyperlink" Target="https://tea.texas.gov/system/files/afnr-food-science-and-technology_0.pdf" TargetMode="External"/><Relationship Id="rId5" Type="http://schemas.openxmlformats.org/officeDocument/2006/relationships/hyperlink" Target="https://tea.texas.gov/system/files/afnr-environmental-and-natural-resources_0.pdf" TargetMode="External"/><Relationship Id="rId4" Type="http://schemas.openxmlformats.org/officeDocument/2006/relationships/hyperlink" Target="https://tea.texas.gov/system/files/afnr-applied-agricultural-engineering_0.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4502EB9-5CE0-D1A9-548E-61357CDA1786}"/>
              </a:ext>
            </a:extLst>
          </p:cNvPr>
          <p:cNvSpPr>
            <a:spLocks noGrp="1" noChangeArrowheads="1"/>
          </p:cNvSpPr>
          <p:nvPr>
            <p:ph type="title" idx="4294967295"/>
          </p:nvPr>
        </p:nvSpPr>
        <p:spPr bwMode="auto">
          <a:xfrm>
            <a:off x="0" y="969963"/>
            <a:ext cx="7772400" cy="45720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Cover Page</a:t>
            </a:r>
            <a:endParaRPr kumimoji="0" lang="en-US"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aphicFrame>
        <p:nvGraphicFramePr>
          <p:cNvPr id="6" name="Table 5">
            <a:extLst>
              <a:ext uri="{FF2B5EF4-FFF2-40B4-BE49-F238E27FC236}">
                <a16:creationId xmlns:a16="http://schemas.microsoft.com/office/drawing/2014/main" id="{322196A2-F140-ECF8-F0AE-505B73DDF51D}"/>
              </a:ext>
            </a:extLst>
          </p:cNvPr>
          <p:cNvGraphicFramePr>
            <a:graphicFrameLocks noGrp="1"/>
          </p:cNvGraphicFramePr>
          <p:nvPr>
            <p:extLst>
              <p:ext uri="{D42A27DB-BD31-4B8C-83A1-F6EECF244321}">
                <p14:modId xmlns:p14="http://schemas.microsoft.com/office/powerpoint/2010/main" val="4219545168"/>
              </p:ext>
            </p:extLst>
          </p:nvPr>
        </p:nvGraphicFramePr>
        <p:xfrm>
          <a:off x="830262" y="1668209"/>
          <a:ext cx="6111875" cy="1297178"/>
        </p:xfrm>
        <a:graphic>
          <a:graphicData uri="http://schemas.openxmlformats.org/drawingml/2006/table">
            <a:tbl>
              <a:tblPr firstRow="1" firstCol="1" bandRow="1"/>
              <a:tblGrid>
                <a:gridCol w="1025525">
                  <a:extLst>
                    <a:ext uri="{9D8B030D-6E8A-4147-A177-3AD203B41FA5}">
                      <a16:colId xmlns:a16="http://schemas.microsoft.com/office/drawing/2014/main" val="1369034697"/>
                    </a:ext>
                  </a:extLst>
                </a:gridCol>
                <a:gridCol w="5086350">
                  <a:extLst>
                    <a:ext uri="{9D8B030D-6E8A-4147-A177-3AD203B41FA5}">
                      <a16:colId xmlns:a16="http://schemas.microsoft.com/office/drawing/2014/main" val="2223036198"/>
                    </a:ext>
                  </a:extLst>
                </a:gridCol>
              </a:tblGrid>
              <a:tr h="0">
                <a:tc>
                  <a:txBody>
                    <a:bodyPr/>
                    <a:lstStyle/>
                    <a:p>
                      <a:pPr marL="0" marR="0" algn="r">
                        <a:lnSpc>
                          <a:spcPct val="107000"/>
                        </a:lnSpc>
                        <a:spcBef>
                          <a:spcPts val="0"/>
                        </a:spcBef>
                        <a:spcAft>
                          <a:spcPts val="0"/>
                        </a:spcAft>
                      </a:pPr>
                      <a:r>
                        <a:rPr lang="en-US" sz="1200" b="1" kern="100">
                          <a:solidFill>
                            <a:srgbClr val="000000"/>
                          </a:solidFill>
                          <a:effectLst/>
                          <a:latin typeface="Calibri"/>
                          <a:ea typeface="Calibri"/>
                          <a:cs typeface="Times New Roman"/>
                        </a:rPr>
                        <a:t>Title</a:t>
                      </a:r>
                      <a:endParaRPr lang="en-US" sz="1050" kern="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0"/>
                        </a:spcAft>
                      </a:pPr>
                      <a:r>
                        <a:rPr lang="en-US" sz="1200" b="0" i="0" kern="1200">
                          <a:solidFill>
                            <a:schemeClr val="tx1"/>
                          </a:solidFill>
                          <a:effectLst/>
                          <a:latin typeface="Calibri"/>
                          <a:ea typeface="Calibri" panose="020F0502020204030204" pitchFamily="34" charset="0"/>
                          <a:cs typeface="Calibri"/>
                        </a:rPr>
                        <a:t>Agriculture Food, and Natural Resources Program of Study Recommended updates.</a:t>
                      </a:r>
                      <a:endParaRPr lang="en-US" sz="1200" kern="100">
                        <a:effectLst/>
                        <a:latin typeface="Calibri"/>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7214731"/>
                  </a:ext>
                </a:extLst>
              </a:tr>
              <a:tr h="0">
                <a:tc>
                  <a:txBody>
                    <a:bodyPr/>
                    <a:lstStyle/>
                    <a:p>
                      <a:pPr marL="0" marR="0" algn="r">
                        <a:lnSpc>
                          <a:spcPct val="107000"/>
                        </a:lnSpc>
                        <a:spcBef>
                          <a:spcPts val="0"/>
                        </a:spcBef>
                        <a:spcAft>
                          <a:spcPts val="0"/>
                        </a:spcAft>
                      </a:pPr>
                      <a:r>
                        <a:rPr lang="en-US" sz="1200" b="1" kern="100">
                          <a:solidFill>
                            <a:srgbClr val="000000"/>
                          </a:solidFill>
                          <a:effectLst/>
                          <a:latin typeface="Calibri"/>
                          <a:ea typeface="Calibri"/>
                          <a:cs typeface="Times New Roman"/>
                        </a:rPr>
                        <a:t>Description</a:t>
                      </a:r>
                      <a:endParaRPr lang="en-US" sz="1050" kern="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lvl="0" algn="l">
                        <a:lnSpc>
                          <a:spcPct val="100000"/>
                        </a:lnSpc>
                        <a:spcBef>
                          <a:spcPts val="0"/>
                        </a:spcBef>
                        <a:spcAft>
                          <a:spcPts val="0"/>
                        </a:spcAft>
                        <a:buNone/>
                      </a:pPr>
                      <a:r>
                        <a:rPr lang="en-US" sz="1200" b="0" i="0" u="none" strike="noStrike" kern="1200" noProof="0">
                          <a:solidFill>
                            <a:srgbClr val="000000"/>
                          </a:solidFill>
                          <a:effectLst/>
                          <a:latin typeface="Calibri"/>
                        </a:rPr>
                        <a:t>Program of study recommendations from the Texas Education Agency (TEA) Career and Technology Education (CTE) Advisory Committee.</a:t>
                      </a:r>
                      <a:endParaRPr lang="en-US" u="none" strike="noStrike" noProof="0">
                        <a:solidFill>
                          <a:srgbClr val="000000"/>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6946258"/>
                  </a:ext>
                </a:extLst>
              </a:tr>
              <a:tr h="0">
                <a:tc>
                  <a:txBody>
                    <a:bodyPr/>
                    <a:lstStyle/>
                    <a:p>
                      <a:pPr marL="0" marR="0" algn="r">
                        <a:lnSpc>
                          <a:spcPct val="107000"/>
                        </a:lnSpc>
                        <a:spcBef>
                          <a:spcPts val="0"/>
                        </a:spcBef>
                        <a:spcAft>
                          <a:spcPts val="0"/>
                        </a:spcAft>
                      </a:pPr>
                      <a:r>
                        <a:rPr lang="en-US" sz="1200" b="1" kern="100">
                          <a:solidFill>
                            <a:srgbClr val="000000"/>
                          </a:solidFill>
                          <a:effectLst/>
                          <a:latin typeface="Calibri"/>
                          <a:ea typeface="Calibri"/>
                          <a:cs typeface="Times New Roman"/>
                        </a:rPr>
                        <a:t>How to Use</a:t>
                      </a:r>
                      <a:endParaRPr lang="en-US" sz="1050" kern="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D4ED"/>
                    </a:solidFill>
                  </a:tcPr>
                </a:tc>
                <a:tc>
                  <a:txBody>
                    <a:bodyPr/>
                    <a:lstStyle/>
                    <a:p>
                      <a:pPr lvl="0" algn="l">
                        <a:lnSpc>
                          <a:spcPct val="100000"/>
                        </a:lnSpc>
                        <a:spcBef>
                          <a:spcPts val="0"/>
                        </a:spcBef>
                        <a:spcAft>
                          <a:spcPts val="0"/>
                        </a:spcAft>
                        <a:buNone/>
                      </a:pPr>
                      <a:r>
                        <a:rPr lang="en-US" sz="1200" b="0" i="0" u="none" strike="noStrike" kern="100" noProof="0">
                          <a:solidFill>
                            <a:srgbClr val="000000"/>
                          </a:solidFill>
                          <a:effectLst/>
                          <a:latin typeface="Calibri"/>
                        </a:rPr>
                        <a:t>These documents contain the updated program of study framework proposals. Use the key below to review the recommended updates to the programs of study.</a:t>
                      </a:r>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478269"/>
                  </a:ext>
                </a:extLst>
              </a:tr>
            </a:tbl>
          </a:graphicData>
        </a:graphic>
      </p:graphicFrame>
      <p:graphicFrame>
        <p:nvGraphicFramePr>
          <p:cNvPr id="3" name="Table 2">
            <a:extLst>
              <a:ext uri="{FF2B5EF4-FFF2-40B4-BE49-F238E27FC236}">
                <a16:creationId xmlns:a16="http://schemas.microsoft.com/office/drawing/2014/main" id="{D0305F1F-29A6-74D1-4BEE-48CCB16BD0E5}"/>
              </a:ext>
            </a:extLst>
          </p:cNvPr>
          <p:cNvGraphicFramePr>
            <a:graphicFrameLocks noGrp="1"/>
          </p:cNvGraphicFramePr>
          <p:nvPr>
            <p:extLst>
              <p:ext uri="{D42A27DB-BD31-4B8C-83A1-F6EECF244321}">
                <p14:modId xmlns:p14="http://schemas.microsoft.com/office/powerpoint/2010/main" val="3875454823"/>
              </p:ext>
            </p:extLst>
          </p:nvPr>
        </p:nvGraphicFramePr>
        <p:xfrm>
          <a:off x="830262" y="3455226"/>
          <a:ext cx="6111875" cy="2555117"/>
        </p:xfrm>
        <a:graphic>
          <a:graphicData uri="http://schemas.openxmlformats.org/drawingml/2006/table">
            <a:tbl>
              <a:tblPr firstRow="1" firstCol="1">
                <a:tableStyleId>{5C22544A-7EE6-4342-B048-85BDC9FD1C3A}</a:tableStyleId>
              </a:tblPr>
              <a:tblGrid>
                <a:gridCol w="2944269">
                  <a:extLst>
                    <a:ext uri="{9D8B030D-6E8A-4147-A177-3AD203B41FA5}">
                      <a16:colId xmlns:a16="http://schemas.microsoft.com/office/drawing/2014/main" val="2531653642"/>
                    </a:ext>
                  </a:extLst>
                </a:gridCol>
                <a:gridCol w="3167606">
                  <a:extLst>
                    <a:ext uri="{9D8B030D-6E8A-4147-A177-3AD203B41FA5}">
                      <a16:colId xmlns:a16="http://schemas.microsoft.com/office/drawing/2014/main" val="3280428975"/>
                    </a:ext>
                  </a:extLst>
                </a:gridCol>
              </a:tblGrid>
              <a:tr h="551715">
                <a:tc>
                  <a:txBody>
                    <a:bodyPr/>
                    <a:lstStyle/>
                    <a:p>
                      <a:pPr marL="0" marR="0">
                        <a:spcBef>
                          <a:spcPts val="0"/>
                        </a:spcBef>
                        <a:spcAft>
                          <a:spcPts val="0"/>
                        </a:spcAft>
                      </a:pPr>
                      <a:r>
                        <a:rPr lang="en-US" sz="1200" kern="100">
                          <a:solidFill>
                            <a:schemeClr val="tx1"/>
                          </a:solidFill>
                          <a:effectLst/>
                          <a:latin typeface="+mn-lt"/>
                        </a:rPr>
                        <a:t>Current Program of Study Names</a:t>
                      </a:r>
                      <a:endParaRPr lang="en-US" sz="1200" kern="100">
                        <a:solidFill>
                          <a:schemeClr val="tx1"/>
                        </a:solidFill>
                        <a:effectLst/>
                        <a:latin typeface="+mn-lt"/>
                        <a:cs typeface="Times New Roman"/>
                      </a:endParaRPr>
                    </a:p>
                    <a:p>
                      <a:pPr marL="0" marR="0" lvl="0">
                        <a:spcBef>
                          <a:spcPts val="0"/>
                        </a:spcBef>
                        <a:spcAft>
                          <a:spcPts val="0"/>
                        </a:spcAft>
                        <a:buNone/>
                      </a:pPr>
                      <a:r>
                        <a:rPr lang="en-US" sz="1000" kern="100">
                          <a:solidFill>
                            <a:schemeClr val="tx1"/>
                          </a:solidFill>
                          <a:effectLst/>
                          <a:latin typeface="+mn-lt"/>
                        </a:rPr>
                        <a:t>(Links are to CURRENT framework documents)</a:t>
                      </a:r>
                      <a:endParaRPr lang="en-US" sz="1000" kern="100">
                        <a:solidFill>
                          <a:schemeClr val="tx1"/>
                        </a:solidFill>
                        <a:effectLst/>
                        <a:latin typeface="+mn-lt"/>
                        <a:ea typeface="Calibri" panose="020F0502020204030204"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tc>
                  <a:txBody>
                    <a:bodyPr/>
                    <a:lstStyle/>
                    <a:p>
                      <a:pPr marL="0" marR="0">
                        <a:spcBef>
                          <a:spcPts val="0"/>
                        </a:spcBef>
                        <a:spcAft>
                          <a:spcPts val="0"/>
                        </a:spcAft>
                      </a:pPr>
                      <a:r>
                        <a:rPr lang="en-US" sz="1200" kern="100">
                          <a:solidFill>
                            <a:schemeClr val="tx1"/>
                          </a:solidFill>
                          <a:effectLst/>
                        </a:rPr>
                        <a:t>Proposed Name</a:t>
                      </a:r>
                      <a:endParaRPr lang="en-US" sz="12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extLst>
                  <a:ext uri="{0D108BD9-81ED-4DB2-BD59-A6C34878D82A}">
                    <a16:rowId xmlns:a16="http://schemas.microsoft.com/office/drawing/2014/main" val="265292944"/>
                  </a:ext>
                </a:extLst>
              </a:tr>
              <a:tr h="259307">
                <a:tc>
                  <a:txBody>
                    <a:bodyPr/>
                    <a:lstStyle/>
                    <a:p>
                      <a:pPr marL="0" marR="0">
                        <a:spcBef>
                          <a:spcPts val="0"/>
                        </a:spcBef>
                        <a:spcAft>
                          <a:spcPts val="0"/>
                        </a:spcAft>
                      </a:pPr>
                      <a:r>
                        <a:rPr lang="en-US" sz="1200" u="sng" kern="100">
                          <a:solidFill>
                            <a:schemeClr val="tx1">
                              <a:lumMod val="95000"/>
                              <a:lumOff val="5000"/>
                            </a:schemeClr>
                          </a:solidFill>
                          <a:effectLst/>
                          <a:hlinkClick r:id="rId2">
                            <a:extLst>
                              <a:ext uri="{A12FA001-AC4F-418D-AE19-62706E023703}">
                                <ahyp:hlinkClr xmlns:ahyp="http://schemas.microsoft.com/office/drawing/2018/hyperlinkcolor" val="tx"/>
                              </a:ext>
                            </a:extLst>
                          </a:hlinkClick>
                        </a:rPr>
                        <a:t>Agribusiness</a:t>
                      </a:r>
                      <a:endParaRPr lang="en-US" sz="1200" u="sng"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kern="100">
                          <a:solidFill>
                            <a:srgbClr val="0432FF"/>
                          </a:solidFill>
                          <a:effectLst/>
                        </a:rPr>
                        <a:t>(UPDATE) Agribusiness, Leadership, and Communications</a:t>
                      </a:r>
                      <a:endParaRPr lang="en-US" sz="1200" kern="100" dirty="0">
                        <a:solidFill>
                          <a:srgbClr val="0432FF"/>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047071"/>
                  </a:ext>
                </a:extLst>
              </a:tr>
              <a:tr h="259307">
                <a:tc>
                  <a:txBody>
                    <a:bodyPr/>
                    <a:lstStyle/>
                    <a:p>
                      <a:pPr marL="0" marR="0">
                        <a:spcBef>
                          <a:spcPts val="0"/>
                        </a:spcBef>
                        <a:spcAft>
                          <a:spcPts val="0"/>
                        </a:spcAft>
                      </a:pPr>
                      <a:r>
                        <a:rPr lang="en-US" sz="1200" u="sng" kern="100">
                          <a:solidFill>
                            <a:schemeClr val="tx1">
                              <a:lumMod val="95000"/>
                              <a:lumOff val="5000"/>
                            </a:schemeClr>
                          </a:solidFill>
                          <a:effectLst/>
                          <a:hlinkClick r:id="rId3">
                            <a:extLst>
                              <a:ext uri="{A12FA001-AC4F-418D-AE19-62706E023703}">
                                <ahyp:hlinkClr xmlns:ahyp="http://schemas.microsoft.com/office/drawing/2018/hyperlinkcolor" val="tx"/>
                              </a:ext>
                            </a:extLst>
                          </a:hlinkClick>
                        </a:rPr>
                        <a:t>Animal Science</a:t>
                      </a:r>
                      <a:endParaRPr lang="en-US" sz="1200" u="sng"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a:effectLst/>
                        </a:rPr>
                        <a:t>No update </a:t>
                      </a:r>
                      <a:endParaRPr lang="en-US" sz="1200" strike="noStrike" kern="10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9842478"/>
                  </a:ext>
                </a:extLst>
              </a:tr>
              <a:tr h="337525">
                <a:tc>
                  <a:txBody>
                    <a:bodyPr/>
                    <a:lstStyle/>
                    <a:p>
                      <a:pPr marL="0" marR="0">
                        <a:spcBef>
                          <a:spcPts val="0"/>
                        </a:spcBef>
                        <a:spcAft>
                          <a:spcPts val="0"/>
                        </a:spcAft>
                      </a:pPr>
                      <a:r>
                        <a:rPr lang="en-US" sz="1200" kern="100">
                          <a:solidFill>
                            <a:schemeClr val="tx1">
                              <a:lumMod val="95000"/>
                              <a:lumOff val="5000"/>
                            </a:schemeClr>
                          </a:solidFill>
                          <a:effectLst/>
                          <a:hlinkClick r:id="rId4">
                            <a:extLst>
                              <a:ext uri="{A12FA001-AC4F-418D-AE19-62706E023703}">
                                <ahyp:hlinkClr xmlns:ahyp="http://schemas.microsoft.com/office/drawing/2018/hyperlinkcolor" val="tx"/>
                              </a:ext>
                            </a:extLst>
                          </a:hlinkClick>
                        </a:rPr>
                        <a:t>Applied Agricultural Engineering</a:t>
                      </a: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kern="100">
                          <a:solidFill>
                            <a:srgbClr val="0432FF"/>
                          </a:solidFill>
                          <a:effectLst/>
                        </a:rPr>
                        <a:t>(UPDATE) Agricultural Technology and Mechanical Systems</a:t>
                      </a:r>
                      <a:endPar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3095056"/>
                  </a:ext>
                </a:extLst>
              </a:tr>
              <a:tr h="337525">
                <a:tc>
                  <a:txBody>
                    <a:bodyPr/>
                    <a:lstStyle/>
                    <a:p>
                      <a:pPr marL="0" marR="0">
                        <a:spcBef>
                          <a:spcPts val="0"/>
                        </a:spcBef>
                        <a:spcAft>
                          <a:spcPts val="0"/>
                        </a:spcAft>
                      </a:pPr>
                      <a:r>
                        <a:rPr lang="en-US" sz="1200" kern="100">
                          <a:solidFill>
                            <a:schemeClr val="tx1">
                              <a:lumMod val="95000"/>
                              <a:lumOff val="5000"/>
                            </a:schemeClr>
                          </a:solidFill>
                          <a:effectLst/>
                          <a:hlinkClick r:id="rId5">
                            <a:extLst>
                              <a:ext uri="{A12FA001-AC4F-418D-AE19-62706E023703}">
                                <ahyp:hlinkClr xmlns:ahyp="http://schemas.microsoft.com/office/drawing/2018/hyperlinkcolor" val="tx"/>
                              </a:ext>
                            </a:extLst>
                          </a:hlinkClick>
                        </a:rPr>
                        <a:t>Environmental and Natural Resources</a:t>
                      </a: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kern="100">
                          <a:effectLst/>
                        </a:rPr>
                        <a:t>No update </a:t>
                      </a:r>
                      <a:endParaRPr lang="en-US" sz="1200" strike="noStrike" kern="10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5502641"/>
                  </a:ext>
                </a:extLst>
              </a:tr>
              <a:tr h="337525">
                <a:tc>
                  <a:txBody>
                    <a:bodyPr/>
                    <a:lstStyle/>
                    <a:p>
                      <a:pPr marL="0" marR="0">
                        <a:spcBef>
                          <a:spcPts val="0"/>
                        </a:spcBef>
                        <a:spcAft>
                          <a:spcPts val="0"/>
                        </a:spcAft>
                      </a:pPr>
                      <a:r>
                        <a:rPr lang="en-US" sz="1200" kern="100">
                          <a:solidFill>
                            <a:schemeClr val="tx1">
                              <a:lumMod val="95000"/>
                              <a:lumOff val="5000"/>
                            </a:schemeClr>
                          </a:solidFill>
                          <a:effectLst/>
                          <a:hlinkClick r:id="rId6">
                            <a:extLst>
                              <a:ext uri="{A12FA001-AC4F-418D-AE19-62706E023703}">
                                <ahyp:hlinkClr xmlns:ahyp="http://schemas.microsoft.com/office/drawing/2018/hyperlinkcolor" val="tx"/>
                              </a:ext>
                            </a:extLst>
                          </a:hlinkClick>
                        </a:rPr>
                        <a:t>Food Science and Technology </a:t>
                      </a: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kern="100">
                          <a:effectLst/>
                        </a:rPr>
                        <a:t>No update </a:t>
                      </a:r>
                      <a:endParaRPr lang="en-US" sz="1200" strike="noStrike" kern="10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5506362"/>
                  </a:ext>
                </a:extLst>
              </a:tr>
              <a:tr h="33752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kumimoji="0" lang="en-US" sz="1200" b="1" i="0" u="none" strike="noStrike" kern="100" cap="none" spc="0" normalizeH="0" baseline="0" noProof="0">
                          <a:ln>
                            <a:noFill/>
                          </a:ln>
                          <a:solidFill>
                            <a:schemeClr val="tx1">
                              <a:lumMod val="95000"/>
                              <a:lumOff val="5000"/>
                            </a:schemeClr>
                          </a:solidFill>
                          <a:effectLst/>
                          <a:uLnTx/>
                          <a:uFillTx/>
                          <a:latin typeface="Calibri"/>
                          <a:ea typeface="+mn-ea"/>
                          <a:cs typeface="+mn-cs"/>
                          <a:hlinkClick r:id="rId7">
                            <a:extLst>
                              <a:ext uri="{A12FA001-AC4F-418D-AE19-62706E023703}">
                                <ahyp:hlinkClr xmlns:ahyp="http://schemas.microsoft.com/office/drawing/2018/hyperlinkcolor" val="tx"/>
                              </a:ext>
                            </a:extLst>
                          </a:hlinkClick>
                        </a:rPr>
                        <a:t>Plant Science</a:t>
                      </a:r>
                      <a:endParaRPr kumimoji="0" lang="en-US" sz="1200" b="1" i="0" u="none" strike="noStrike" kern="100" cap="none" spc="0" normalizeH="0" baseline="0" noProof="0">
                        <a:ln>
                          <a:noFill/>
                        </a:ln>
                        <a:solidFill>
                          <a:schemeClr val="tx1">
                            <a:lumMod val="95000"/>
                            <a:lumOff val="5000"/>
                          </a:schemeClr>
                        </a:solidFill>
                        <a:effectLst/>
                        <a:uLnTx/>
                        <a:uFillTx/>
                        <a:latin typeface="Calibri"/>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kern="100">
                          <a:effectLst/>
                        </a:rPr>
                        <a:t>No update </a:t>
                      </a:r>
                      <a:endParaRPr lang="en-US" sz="1200" strike="noStrike" kern="10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152833"/>
                  </a:ext>
                </a:extLst>
              </a:tr>
            </a:tbl>
          </a:graphicData>
        </a:graphic>
      </p:graphicFrame>
      <p:sp>
        <p:nvSpPr>
          <p:cNvPr id="9" name="TextBox 8">
            <a:extLst>
              <a:ext uri="{FF2B5EF4-FFF2-40B4-BE49-F238E27FC236}">
                <a16:creationId xmlns:a16="http://schemas.microsoft.com/office/drawing/2014/main" id="{1B7AAADC-01F5-56E2-52CC-55D683D62440}"/>
              </a:ext>
            </a:extLst>
          </p:cNvPr>
          <p:cNvSpPr txBox="1"/>
          <p:nvPr/>
        </p:nvSpPr>
        <p:spPr>
          <a:xfrm>
            <a:off x="830262" y="6165596"/>
            <a:ext cx="5211192" cy="1046440"/>
          </a:xfrm>
          <a:prstGeom prst="rect">
            <a:avLst/>
          </a:prstGeom>
          <a:noFill/>
        </p:spPr>
        <p:txBody>
          <a:bodyPr wrap="square" lIns="91440" tIns="45720" rIns="91440" bIns="45720" anchor="t">
            <a:spAutoFit/>
          </a:bodyPr>
          <a:lstStyle/>
          <a:p>
            <a:r>
              <a:rPr lang="en-US" sz="1400" b="1"/>
              <a:t>Key</a:t>
            </a:r>
          </a:p>
          <a:p>
            <a:pPr marL="171450" indent="-171450">
              <a:buFont typeface="Arial" panose="020B0604020202020204" pitchFamily="34" charset="0"/>
              <a:buChar char="•"/>
              <a:defRPr/>
            </a:pPr>
            <a:r>
              <a:rPr kumimoji="0" lang="en-US" sz="1200" b="0" i="0" u="none" strike="noStrike" kern="1200" cap="none" spc="0" normalizeH="0" baseline="0" noProof="0">
                <a:ln>
                  <a:noFill/>
                </a:ln>
                <a:solidFill>
                  <a:srgbClr val="007742"/>
                </a:solidFill>
                <a:effectLst/>
                <a:uLnTx/>
                <a:uFillTx/>
                <a:latin typeface="Calibri" panose="020F0502020204030204"/>
                <a:ea typeface="+mn-ea"/>
                <a:cs typeface="+mn-cs"/>
              </a:rPr>
              <a:t>(ADD)</a:t>
            </a:r>
            <a:r>
              <a:rPr lang="en-US" sz="1200">
                <a:solidFill>
                  <a:srgbClr val="007742"/>
                </a:solidFill>
                <a:latin typeface="Calibri" panose="020F0502020204030204"/>
              </a:rPr>
              <a:t> </a:t>
            </a:r>
            <a:r>
              <a:rPr kumimoji="0" lang="en-US" sz="1200" b="0" i="0" u="none" strike="noStrike" kern="1200" cap="none" spc="0" normalizeH="0" baseline="0" noProof="0">
                <a:ln>
                  <a:noFill/>
                </a:ln>
                <a:solidFill>
                  <a:srgbClr val="007742"/>
                </a:solidFill>
                <a:effectLst/>
                <a:uLnTx/>
                <a:uFillTx/>
                <a:latin typeface="Calibri" panose="020F0502020204030204"/>
                <a:ea typeface="+mn-ea"/>
                <a:cs typeface="+mn-cs"/>
              </a:rPr>
              <a:t> = Recommend Add</a:t>
            </a:r>
            <a:endParaRPr lang="en-US" sz="1400" b="1">
              <a:solidFill>
                <a:srgbClr val="007742"/>
              </a:solidFill>
            </a:endParaRPr>
          </a:p>
          <a:p>
            <a:pPr marL="171450" indent="-171450">
              <a:buFont typeface="Arial" panose="020B0604020202020204" pitchFamily="34" charset="0"/>
              <a:buChar char="•"/>
            </a:pPr>
            <a:r>
              <a:rPr lang="en-US" sz="1200">
                <a:solidFill>
                  <a:srgbClr val="ED0000"/>
                </a:solidFill>
              </a:rPr>
              <a:t>(REMOVE) = Recommend Remove</a:t>
            </a:r>
            <a:endParaRPr lang="en-US" sz="1200">
              <a:solidFill>
                <a:srgbClr val="ED0000"/>
              </a:solidFill>
              <a:ea typeface="Calibri"/>
              <a:cs typeface="Calibri"/>
            </a:endParaRPr>
          </a:p>
          <a:p>
            <a:pPr marL="171450" indent="-171450">
              <a:buFont typeface="Arial" panose="020B0604020202020204" pitchFamily="34" charset="0"/>
              <a:buChar char="•"/>
            </a:pPr>
            <a:r>
              <a:rPr lang="en-US" sz="1200">
                <a:solidFill>
                  <a:srgbClr val="0432FF"/>
                </a:solidFill>
                <a:cs typeface="Calibri" panose="020F0502020204030204"/>
              </a:rPr>
              <a:t>(UPDATE) = Recommend Title/Name Update</a:t>
            </a:r>
            <a:endParaRPr lang="en-US" sz="1200" strike="sngStrike">
              <a:solidFill>
                <a:srgbClr val="0432FF"/>
              </a:solidFill>
              <a:cs typeface="Calibri" panose="020F0502020204030204"/>
            </a:endParaRPr>
          </a:p>
          <a:p>
            <a:pPr marL="171450" indent="-171450">
              <a:buFont typeface="Arial" panose="020B0604020202020204" pitchFamily="34" charset="0"/>
              <a:buChar char="•"/>
            </a:pPr>
            <a:r>
              <a:rPr lang="en-US" sz="1200">
                <a:solidFill>
                  <a:srgbClr val="7030A0"/>
                </a:solidFill>
              </a:rPr>
              <a:t>(MERGE) = Combined Program of Study</a:t>
            </a:r>
            <a:endParaRPr lang="en-US" sz="1200">
              <a:solidFill>
                <a:srgbClr val="7030A0"/>
              </a:solidFill>
              <a:ea typeface="Calibri"/>
              <a:cs typeface="Calibri"/>
            </a:endParaRPr>
          </a:p>
        </p:txBody>
      </p:sp>
      <p:pic>
        <p:nvPicPr>
          <p:cNvPr id="7" name="Picture 6" descr="A blue and orange TEA logo">
            <a:extLst>
              <a:ext uri="{FF2B5EF4-FFF2-40B4-BE49-F238E27FC236}">
                <a16:creationId xmlns:a16="http://schemas.microsoft.com/office/drawing/2014/main" id="{29454FE4-9BAC-1B56-D50C-223DE000A81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29692" y="224727"/>
            <a:ext cx="1024890" cy="504190"/>
          </a:xfrm>
          <a:prstGeom prst="rect">
            <a:avLst/>
          </a:prstGeom>
        </p:spPr>
      </p:pic>
    </p:spTree>
    <p:extLst>
      <p:ext uri="{BB962C8B-B14F-4D97-AF65-F5344CB8AC3E}">
        <p14:creationId xmlns:p14="http://schemas.microsoft.com/office/powerpoint/2010/main" val="165436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9748" y="976166"/>
            <a:ext cx="7782147" cy="810924"/>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algn="ctr">
              <a:defRPr/>
            </a:pPr>
            <a:r>
              <a:rPr lang="en-US" sz="1800" b="1" dirty="0">
                <a:solidFill>
                  <a:srgbClr val="0432FF"/>
                </a:solidFill>
                <a:latin typeface="Calibri"/>
                <a:ea typeface="Open Sans"/>
                <a:cs typeface="Open Sans"/>
              </a:rPr>
              <a:t>(NAME UPDATE) Agribusiness, Leadership, and Communications</a:t>
            </a:r>
            <a:endParaRPr kumimoji="0" lang="en-US" sz="1800" b="1" i="0" u="none" strike="noStrike" kern="1200" cap="none" spc="0" normalizeH="0" baseline="0" noProof="0" dirty="0">
              <a:ln>
                <a:noFill/>
              </a:ln>
              <a:solidFill>
                <a:srgbClr val="0432FF"/>
              </a:solidFill>
              <a:effectLst/>
              <a:uLnTx/>
              <a:uFillTx/>
              <a:latin typeface="Calibri"/>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0"/>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a:t>
            </a:r>
            <a:r>
              <a:rPr lang="en-US" sz="1800" b="1" dirty="0">
                <a:ea typeface="Open Sans"/>
                <a:cs typeface="Open Sans"/>
              </a:rPr>
              <a:t>Agriculture, Food, and Natural Resources Career Cluster</a:t>
            </a:r>
            <a:endParaRPr lang="en-US" b="1" dirty="0">
              <a:ea typeface="Open Sans"/>
              <a:cs typeface="Open Sans"/>
            </a:endParaRPr>
          </a:p>
          <a:p>
            <a:r>
              <a:rPr lang="en-US" sz="1100" dirty="0">
                <a:ea typeface="Open Sans"/>
                <a:cs typeface="Open Sans"/>
              </a:rPr>
              <a:t>The Agriculture, Food, and Natural Resources (AFNR) Career Cluster focuses on the essential elements of life food, water, land, and air. This career cluster includes a diverse spectrum of occupations, ranging from farmer, rancher, and veterinarian to geologist, land conservationist, and florist.</a:t>
            </a:r>
            <a:r>
              <a:rPr lang="en-US" sz="1100" dirty="0">
                <a:solidFill>
                  <a:srgbClr val="FF2600"/>
                </a:solidFill>
                <a:ea typeface="Open Sans"/>
                <a:cs typeface="Open Sans"/>
              </a:rPr>
              <a:t> </a:t>
            </a:r>
          </a:p>
        </p:txBody>
      </p:sp>
      <p:sp>
        <p:nvSpPr>
          <p:cNvPr id="16" name="TextBox 15">
            <a:extLst>
              <a:ext uri="{FF2B5EF4-FFF2-40B4-BE49-F238E27FC236}">
                <a16:creationId xmlns:a16="http://schemas.microsoft.com/office/drawing/2014/main" id="{45B626E6-8348-4674-98E4-44E535C907C6}"/>
              </a:ext>
            </a:extLst>
          </p:cNvPr>
          <p:cNvSpPr txBox="1"/>
          <p:nvPr/>
        </p:nvSpPr>
        <p:spPr>
          <a:xfrm>
            <a:off x="0" y="1762855"/>
            <a:ext cx="7772399" cy="778675"/>
          </a:xfrm>
          <a:prstGeom prst="rect">
            <a:avLst/>
          </a:prstGeom>
          <a:solidFill>
            <a:srgbClr val="B9D4ED"/>
          </a:solidFill>
        </p:spPr>
        <p:txBody>
          <a:bodyPr wrap="square" lIns="100584" tIns="50292" rIns="100584" bIns="50292" rtlCol="0" anchor="t">
            <a:spAutoFit/>
          </a:bodyPr>
          <a:lstStyle/>
          <a:p>
            <a:r>
              <a:rPr lang="en-US" sz="1100">
                <a:ea typeface="Calibri"/>
                <a:cs typeface="Calibri"/>
              </a:rPr>
              <a:t>The Agribusiness program of study explores the occupations and educational opportunities associated with the business of farming and agriculturally related business that supplies farm inputs, such as machinery and seeds. This program of study may also include exploration into the marketing of farm products, the purchase of farm products either for further processing or resale and grading or classifying unprocessed food or other agricultural products.</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97515" y="2635676"/>
            <a:ext cx="3752252" cy="2777632"/>
          </a:xfrm>
        </p:spPr>
        <p:txBody>
          <a:bodyPr vert="horz" lIns="91440" tIns="45720" rIns="91440" bIns="45720" rtlCol="0" anchor="t">
            <a:normAutofit/>
          </a:bodyPr>
          <a:lstStyle/>
          <a:p>
            <a:pPr marL="0" marR="0" indent="0">
              <a:lnSpc>
                <a:spcPct val="100000"/>
              </a:lnSpc>
              <a:spcBef>
                <a:spcPts val="0"/>
              </a:spcBef>
              <a:buNone/>
            </a:pPr>
            <a:r>
              <a:rPr lang="en-US" sz="1200" b="1">
                <a:effectLst/>
                <a:ea typeface="Calibri"/>
                <a:cs typeface="Times New Roman"/>
              </a:rPr>
              <a:t>Secondary Courses for High School Credit</a:t>
            </a:r>
          </a:p>
          <a:p>
            <a:pPr marL="0" indent="0">
              <a:lnSpc>
                <a:spcPct val="100000"/>
              </a:lnSpc>
              <a:spcBef>
                <a:spcPts val="0"/>
              </a:spcBef>
              <a:buNone/>
            </a:pPr>
            <a:r>
              <a:rPr lang="en-US" sz="1100" b="1">
                <a:ea typeface="Calibri"/>
                <a:cs typeface="Times New Roman"/>
              </a:rPr>
              <a:t>Level 1</a:t>
            </a:r>
          </a:p>
          <a:p>
            <a:pPr marL="0" indent="-188595">
              <a:lnSpc>
                <a:spcPct val="100000"/>
              </a:lnSpc>
              <a:spcBef>
                <a:spcPts val="0"/>
              </a:spcBef>
              <a:buFont typeface="Arial" panose="020B0604020202020204" pitchFamily="34" charset="0"/>
              <a:buChar char="•"/>
            </a:pPr>
            <a:r>
              <a:rPr lang="en-US" sz="1100" b="0" i="0">
                <a:solidFill>
                  <a:srgbClr val="000000"/>
                </a:solidFill>
                <a:effectLst/>
              </a:rPr>
              <a:t>Principles of Agriculture, Food, and Natural Resources</a:t>
            </a:r>
          </a:p>
          <a:p>
            <a:pPr marL="0" indent="0">
              <a:lnSpc>
                <a:spcPct val="100000"/>
              </a:lnSpc>
              <a:spcBef>
                <a:spcPts val="0"/>
              </a:spcBef>
              <a:buNone/>
            </a:pPr>
            <a:r>
              <a:rPr lang="en-US" sz="1100" b="1">
                <a:ea typeface="Calibri"/>
                <a:cs typeface="Times New Roman"/>
              </a:rPr>
              <a:t>Level 2</a:t>
            </a:r>
          </a:p>
          <a:p>
            <a:pPr algn="l" rtl="0" fontAlgn="base">
              <a:lnSpc>
                <a:spcPct val="100000"/>
              </a:lnSpc>
              <a:spcBef>
                <a:spcPts val="0"/>
              </a:spcBef>
              <a:buFont typeface="Arial" panose="020B0604020202020204" pitchFamily="34" charset="0"/>
              <a:buChar char="•"/>
            </a:pPr>
            <a:r>
              <a:rPr lang="en-US" sz="1100" b="0" i="0" u="none" strike="noStrike">
                <a:solidFill>
                  <a:srgbClr val="000000"/>
                </a:solidFill>
                <a:effectLst/>
              </a:rPr>
              <a:t>Professional Standards in Agribusiness   </a:t>
            </a:r>
            <a:r>
              <a:rPr lang="en-US" sz="1100" b="0" i="0">
                <a:solidFill>
                  <a:srgbClr val="000000"/>
                </a:solidFill>
                <a:effectLst/>
              </a:rPr>
              <a:t>​</a:t>
            </a:r>
          </a:p>
          <a:p>
            <a:pPr algn="l" rtl="0" fontAlgn="base">
              <a:lnSpc>
                <a:spcPct val="100000"/>
              </a:lnSpc>
              <a:spcBef>
                <a:spcPts val="0"/>
              </a:spcBef>
              <a:buFont typeface="Arial" panose="020B0604020202020204" pitchFamily="34" charset="0"/>
              <a:buChar char="•"/>
            </a:pPr>
            <a:r>
              <a:rPr lang="en-US" sz="1100" b="0" i="0" u="none" strike="noStrike">
                <a:solidFill>
                  <a:srgbClr val="000000"/>
                </a:solidFill>
                <a:effectLst/>
              </a:rPr>
              <a:t>Professional Communications</a:t>
            </a:r>
            <a:r>
              <a:rPr lang="en-US" sz="1100" b="0" i="0">
                <a:solidFill>
                  <a:srgbClr val="000000"/>
                </a:solidFill>
                <a:effectLst/>
              </a:rPr>
              <a:t>​</a:t>
            </a:r>
          </a:p>
          <a:p>
            <a:pPr marL="0" indent="0" fontAlgn="base">
              <a:lnSpc>
                <a:spcPct val="100000"/>
              </a:lnSpc>
              <a:spcBef>
                <a:spcPts val="0"/>
              </a:spcBef>
              <a:buNone/>
            </a:pPr>
            <a:r>
              <a:rPr lang="en-US" sz="1100" b="0" i="0" u="none" strike="noStrike">
                <a:solidFill>
                  <a:srgbClr val="007742"/>
                </a:solidFill>
                <a:effectLst/>
              </a:rPr>
              <a:t>+    (ADD) Mathematical Applications in AFNR</a:t>
            </a:r>
            <a:endParaRPr lang="en-US" sz="1100" b="0" i="0">
              <a:solidFill>
                <a:srgbClr val="007742"/>
              </a:solidFill>
              <a:effectLst/>
            </a:endParaRPr>
          </a:p>
          <a:p>
            <a:pPr marL="0" indent="0">
              <a:lnSpc>
                <a:spcPct val="100000"/>
              </a:lnSpc>
              <a:spcBef>
                <a:spcPts val="0"/>
              </a:spcBef>
              <a:buNone/>
            </a:pPr>
            <a:r>
              <a:rPr lang="en-US" sz="1100" b="1">
                <a:ea typeface="Calibri"/>
                <a:cs typeface="Times New Roman"/>
              </a:rPr>
              <a:t>Level 3</a:t>
            </a:r>
          </a:p>
          <a:p>
            <a:pPr>
              <a:lnSpc>
                <a:spcPct val="100000"/>
              </a:lnSpc>
              <a:spcBef>
                <a:spcPts val="0"/>
              </a:spcBef>
            </a:pPr>
            <a:r>
              <a:rPr lang="en-US" sz="1100" b="0" i="0" u="none" strike="noStrike">
                <a:solidFill>
                  <a:srgbClr val="000000"/>
                </a:solidFill>
                <a:effectLst/>
              </a:rPr>
              <a:t>Agribusiness Management and Marketing/Lab</a:t>
            </a:r>
            <a:r>
              <a:rPr lang="en-US" sz="1100" b="0" i="0">
                <a:solidFill>
                  <a:srgbClr val="000000"/>
                </a:solidFill>
                <a:effectLst/>
              </a:rPr>
              <a:t>​</a:t>
            </a:r>
          </a:p>
          <a:p>
            <a:pPr>
              <a:lnSpc>
                <a:spcPct val="100000"/>
              </a:lnSpc>
              <a:spcBef>
                <a:spcPts val="0"/>
              </a:spcBef>
            </a:pPr>
            <a:r>
              <a:rPr lang="en-US" sz="1100" b="0" i="0" u="none" strike="noStrike">
                <a:solidFill>
                  <a:srgbClr val="000000"/>
                </a:solidFill>
                <a:effectLst/>
              </a:rPr>
              <a:t>Agricultural Leadership, Research and Communications</a:t>
            </a:r>
            <a:endParaRPr lang="en-US" sz="1100" b="0" i="0">
              <a:solidFill>
                <a:srgbClr val="000000"/>
              </a:solidFill>
              <a:effectLst/>
            </a:endParaRPr>
          </a:p>
          <a:p>
            <a:pPr marL="0" indent="0">
              <a:lnSpc>
                <a:spcPct val="100000"/>
              </a:lnSpc>
              <a:spcBef>
                <a:spcPts val="0"/>
              </a:spcBef>
              <a:buNone/>
            </a:pPr>
            <a:r>
              <a:rPr lang="en-US" sz="1100" b="1">
                <a:ea typeface="Calibri"/>
                <a:cs typeface="Times New Roman"/>
              </a:rPr>
              <a:t>Level 4</a:t>
            </a:r>
          </a:p>
          <a:p>
            <a:pPr fontAlgn="base">
              <a:lnSpc>
                <a:spcPct val="100000"/>
              </a:lnSpc>
              <a:spcBef>
                <a:spcPts val="0"/>
              </a:spcBef>
            </a:pPr>
            <a:r>
              <a:rPr lang="en-US" sz="1100" b="0" i="0" u="none" strike="noStrike">
                <a:solidFill>
                  <a:srgbClr val="000000"/>
                </a:solidFill>
                <a:effectLst/>
              </a:rPr>
              <a:t>Practicum in Agriculture, Food, and Natural Resources </a:t>
            </a:r>
            <a:r>
              <a:rPr lang="en-US" sz="1100" b="0" i="0">
                <a:solidFill>
                  <a:srgbClr val="000000"/>
                </a:solidFill>
                <a:effectLst/>
              </a:rPr>
              <a:t>​</a:t>
            </a:r>
          </a:p>
          <a:p>
            <a:pPr fontAlgn="base">
              <a:lnSpc>
                <a:spcPct val="100000"/>
              </a:lnSpc>
              <a:spcBef>
                <a:spcPts val="0"/>
              </a:spcBef>
            </a:pPr>
            <a:r>
              <a:rPr lang="en-US" sz="1100" b="0" i="0" u="none" strike="noStrike">
                <a:solidFill>
                  <a:srgbClr val="000000"/>
                </a:solidFill>
                <a:effectLst/>
              </a:rPr>
              <a:t>Practicum in Entrepreneurship </a:t>
            </a:r>
            <a:r>
              <a:rPr lang="en-US" sz="1100" b="0" i="0">
                <a:solidFill>
                  <a:srgbClr val="000000"/>
                </a:solidFill>
                <a:effectLst/>
              </a:rPr>
              <a:t>​</a:t>
            </a:r>
          </a:p>
          <a:p>
            <a:pPr fontAlgn="base">
              <a:lnSpc>
                <a:spcPct val="100000"/>
              </a:lnSpc>
              <a:spcBef>
                <a:spcPts val="0"/>
              </a:spcBef>
            </a:pPr>
            <a:r>
              <a:rPr lang="en-US" sz="1100" b="0" i="0" u="none" strike="noStrike">
                <a:solidFill>
                  <a:srgbClr val="000000"/>
                </a:solidFill>
                <a:effectLst/>
              </a:rPr>
              <a:t>Career Preparation I</a:t>
            </a:r>
            <a:endParaRPr lang="en-US" sz="1100"/>
          </a:p>
        </p:txBody>
      </p:sp>
      <p:sp>
        <p:nvSpPr>
          <p:cNvPr id="19" name="TextBox 18">
            <a:extLst>
              <a:ext uri="{FF2B5EF4-FFF2-40B4-BE49-F238E27FC236}">
                <a16:creationId xmlns:a16="http://schemas.microsoft.com/office/drawing/2014/main" id="{80E4C2F3-E701-BD46-E6B9-FDCD0B320B21}"/>
              </a:ext>
            </a:extLst>
          </p:cNvPr>
          <p:cNvSpPr txBox="1"/>
          <p:nvPr/>
        </p:nvSpPr>
        <p:spPr>
          <a:xfrm>
            <a:off x="196433" y="5268448"/>
            <a:ext cx="3565424" cy="4287328"/>
          </a:xfrm>
          <a:prstGeom prst="rect">
            <a:avLst/>
          </a:prstGeom>
          <a:noFill/>
        </p:spPr>
        <p:txBody>
          <a:bodyPr wrap="square" lIns="100584" tIns="50292" rIns="100584" bIns="50292" rtlCol="0" anchor="t">
            <a:spAutoFit/>
          </a:bodyPr>
          <a:lstStyle/>
          <a:p>
            <a:r>
              <a:rPr lang="en-US" sz="1200" b="1">
                <a:ea typeface="Calibri"/>
                <a:cs typeface="Times New Roman"/>
              </a:rPr>
              <a:t>Postsecondary Opportunities</a:t>
            </a:r>
          </a:p>
          <a:p>
            <a:r>
              <a:rPr lang="en-US" sz="1100" b="1">
                <a:ea typeface="Calibri"/>
                <a:cs typeface="Times New Roman"/>
              </a:rPr>
              <a:t>Associate Degrees</a:t>
            </a:r>
          </a:p>
          <a:p>
            <a:pPr marL="171450" indent="-171450" algn="l" rtl="0" fontAlgn="base">
              <a:buFont typeface="Arial" panose="020B0604020202020204" pitchFamily="34" charset="0"/>
              <a:buChar char="•"/>
            </a:pPr>
            <a:r>
              <a:rPr lang="en-US" sz="1100" b="0" i="0" u="none" strike="noStrike">
                <a:solidFill>
                  <a:srgbClr val="000000"/>
                </a:solidFill>
                <a:effectLst/>
              </a:rPr>
              <a:t>Agricultural Business and Management, General</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Banking and Financial Support Services</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Advertising</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Marketing/ Marketing Management, General</a:t>
            </a:r>
            <a:endParaRPr lang="en-US" sz="1100" b="0" i="0">
              <a:solidFill>
                <a:srgbClr val="000000"/>
              </a:solidFill>
              <a:effectLst/>
            </a:endParaRPr>
          </a:p>
          <a:p>
            <a:r>
              <a:rPr lang="en-US" sz="1100" b="1">
                <a:ea typeface="Calibri"/>
                <a:cs typeface="Times New Roman"/>
              </a:rPr>
              <a:t>Bachelor’s Degrees</a:t>
            </a:r>
          </a:p>
          <a:p>
            <a:pPr marL="171450" indent="-171450" algn="l" rtl="0" fontAlgn="base">
              <a:buFont typeface="Arial" panose="020B0604020202020204" pitchFamily="34" charset="0"/>
              <a:buChar char="•"/>
            </a:pPr>
            <a:r>
              <a:rPr lang="en-US" sz="1100" b="0" i="0" u="none" strike="noStrike">
                <a:solidFill>
                  <a:srgbClr val="000000"/>
                </a:solidFill>
                <a:effectLst/>
              </a:rPr>
              <a:t>Agricultural Business and Management, General</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Accounting</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Finance, General</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Financial Mathematics</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Marketing/ Marketing Management, General</a:t>
            </a:r>
            <a:r>
              <a:rPr lang="en-US" sz="1100" b="0" i="0">
                <a:solidFill>
                  <a:srgbClr val="000000"/>
                </a:solidFill>
                <a:effectLst/>
              </a:rPr>
              <a:t>​</a:t>
            </a:r>
          </a:p>
          <a:p>
            <a:pPr algn="l" rtl="0" fontAlgn="base"/>
            <a:r>
              <a:rPr lang="en-US" sz="1100" b="0" i="0" u="none" strike="noStrike">
                <a:solidFill>
                  <a:srgbClr val="007742"/>
                </a:solidFill>
                <a:effectLst/>
              </a:rPr>
              <a:t>+   (ADD) Agricultural Education</a:t>
            </a:r>
            <a:r>
              <a:rPr lang="en-US" sz="1100" b="0" i="0">
                <a:solidFill>
                  <a:srgbClr val="007742"/>
                </a:solidFill>
                <a:effectLst/>
              </a:rPr>
              <a:t>​</a:t>
            </a:r>
          </a:p>
          <a:p>
            <a:pPr algn="l" rtl="0" fontAlgn="base"/>
            <a:r>
              <a:rPr lang="en-US" sz="1100" b="0" i="0" u="none" strike="noStrike">
                <a:solidFill>
                  <a:srgbClr val="007742"/>
                </a:solidFill>
                <a:effectLst/>
              </a:rPr>
              <a:t>+   (ADD) Agriculture Leadership and Communications</a:t>
            </a:r>
            <a:endParaRPr lang="en-US" sz="1100" b="0" i="0">
              <a:solidFill>
                <a:srgbClr val="007742"/>
              </a:solidFill>
              <a:effectLst/>
            </a:endParaRPr>
          </a:p>
          <a:p>
            <a:r>
              <a:rPr lang="en-US" sz="1100" b="1">
                <a:ea typeface="Calibri"/>
                <a:cs typeface="Times New Roman"/>
              </a:rPr>
              <a:t>Master’s, Doctoral, and Professional Degrees</a:t>
            </a:r>
          </a:p>
          <a:p>
            <a:pPr marL="171450" indent="-171450" algn="l" rtl="0" fontAlgn="base">
              <a:buFont typeface="Arial" panose="020B0604020202020204" pitchFamily="34" charset="0"/>
              <a:buChar char="•"/>
            </a:pPr>
            <a:r>
              <a:rPr lang="en-US" sz="1100" b="0" i="0" u="none" strike="noStrike">
                <a:solidFill>
                  <a:srgbClr val="000000"/>
                </a:solidFill>
                <a:effectLst/>
              </a:rPr>
              <a:t>Agricultural Business and Management, General</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Finance, General</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Financial Mathematics</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Marketing/ Marketing Management, General</a:t>
            </a:r>
            <a:r>
              <a:rPr lang="en-US" sz="1100" b="0" i="0">
                <a:solidFill>
                  <a:srgbClr val="000000"/>
                </a:solidFill>
                <a:effectLst/>
              </a:rPr>
              <a:t>​</a:t>
            </a:r>
          </a:p>
          <a:p>
            <a:pPr algn="l" rtl="0" fontAlgn="base"/>
            <a:r>
              <a:rPr lang="en-US" sz="1100" b="0" i="0" u="none" strike="noStrike">
                <a:solidFill>
                  <a:srgbClr val="007742"/>
                </a:solidFill>
                <a:effectLst/>
              </a:rPr>
              <a:t>+   (ADD) Master of Business Administration</a:t>
            </a:r>
            <a:r>
              <a:rPr lang="en-US" sz="1100" b="0" i="0">
                <a:solidFill>
                  <a:srgbClr val="007742"/>
                </a:solidFill>
                <a:effectLst/>
              </a:rPr>
              <a:t>​</a:t>
            </a:r>
          </a:p>
          <a:p>
            <a:pPr algn="l" rtl="0" fontAlgn="base"/>
            <a:r>
              <a:rPr lang="en-US" sz="1100" b="0" i="0" u="none" strike="noStrike">
                <a:solidFill>
                  <a:srgbClr val="007742"/>
                </a:solidFill>
                <a:effectLst/>
              </a:rPr>
              <a:t>+   (ADD) Certified Public Accountant</a:t>
            </a:r>
            <a:r>
              <a:rPr lang="en-US" sz="1100" b="0" i="0">
                <a:solidFill>
                  <a:srgbClr val="007742"/>
                </a:solidFill>
                <a:effectLst/>
              </a:rPr>
              <a:t>​</a:t>
            </a:r>
          </a:p>
          <a:p>
            <a:pPr algn="l" rtl="0" fontAlgn="base"/>
            <a:r>
              <a:rPr lang="en-US" sz="1100" b="0" i="0" u="none" strike="noStrike">
                <a:solidFill>
                  <a:srgbClr val="007742"/>
                </a:solidFill>
                <a:effectLst/>
              </a:rPr>
              <a:t>+   (ADD) Doctor of Jurisprudence(Law)</a:t>
            </a:r>
            <a:endParaRPr lang="en-US" sz="1100" b="0" i="0">
              <a:solidFill>
                <a:srgbClr val="007742"/>
              </a:solidFill>
              <a:effectLst/>
            </a:endParaRPr>
          </a:p>
          <a:p>
            <a:endParaRPr lang="en-US" sz="1100" b="1">
              <a:ea typeface="Calibri"/>
              <a:cs typeface="Times New Roman"/>
            </a:endParaRPr>
          </a:p>
          <a:p>
            <a:pPr marL="188595" indent="-188595">
              <a:buFont typeface="Arial"/>
              <a:buChar char="•"/>
            </a:pPr>
            <a:endParaRPr lang="en-US" sz="1100">
              <a:solidFill>
                <a:srgbClr val="000000"/>
              </a:solidFill>
              <a:ea typeface="Calibri"/>
              <a:cs typeface="Calibri"/>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637470"/>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a:t>Advanced Placement (AP) Courses</a:t>
            </a:r>
          </a:p>
          <a:p>
            <a:pPr marL="0" indent="0" defTabSz="457200" fontAlgn="base">
              <a:lnSpc>
                <a:spcPct val="100000"/>
              </a:lnSpc>
              <a:spcBef>
                <a:spcPts val="0"/>
              </a:spcBef>
              <a:buNone/>
              <a:defRPr/>
            </a:pPr>
            <a:r>
              <a:rPr lang="en-US" sz="1100" b="0" i="0" u="none" strike="noStrike">
                <a:solidFill>
                  <a:srgbClr val="007742"/>
                </a:solidFill>
                <a:effectLst/>
              </a:rPr>
              <a:t>+   (ADD</a:t>
            </a:r>
            <a:r>
              <a:rPr lang="en-US" sz="1100" b="0" i="0" u="none" strike="noStrike">
                <a:solidFill>
                  <a:srgbClr val="4472C4"/>
                </a:solidFill>
                <a:effectLst/>
              </a:rPr>
              <a:t>) </a:t>
            </a:r>
            <a:r>
              <a:rPr lang="en-US" sz="1200">
                <a:solidFill>
                  <a:srgbClr val="007742"/>
                </a:solidFill>
              </a:rPr>
              <a:t>AP Statistics​</a:t>
            </a:r>
            <a:endParaRPr lang="en-US" sz="1200">
              <a:solidFill>
                <a:srgbClr val="007742"/>
              </a:solidFill>
              <a:cs typeface="Calibri"/>
            </a:endParaRPr>
          </a:p>
          <a:p>
            <a:pPr marL="0" indent="0" fontAlgn="base">
              <a:lnSpc>
                <a:spcPct val="100000"/>
              </a:lnSpc>
              <a:spcBef>
                <a:spcPts val="0"/>
              </a:spcBef>
              <a:buNone/>
            </a:pPr>
            <a:r>
              <a:rPr lang="en-US" sz="1100" b="0" i="0" u="none" strike="noStrike">
                <a:solidFill>
                  <a:srgbClr val="007742"/>
                </a:solidFill>
                <a:effectLst/>
              </a:rPr>
              <a:t>+   (ADD) </a:t>
            </a:r>
            <a:r>
              <a:rPr lang="en-US" sz="1100">
                <a:solidFill>
                  <a:srgbClr val="007742"/>
                </a:solidFill>
              </a:rPr>
              <a:t>AP Macroeconomics</a:t>
            </a:r>
            <a:r>
              <a:rPr lang="en-US" sz="1100" b="0" i="0">
                <a:solidFill>
                  <a:srgbClr val="4472C4"/>
                </a:solidFill>
                <a:effectLst/>
              </a:rPr>
              <a:t>​</a:t>
            </a:r>
            <a:endParaRPr lang="en-US" sz="1100" b="0" i="0">
              <a:solidFill>
                <a:srgbClr val="000000"/>
              </a:solidFill>
              <a:effectLst/>
            </a:endParaRPr>
          </a:p>
          <a:p>
            <a:pPr marL="0" indent="0" fontAlgn="base">
              <a:lnSpc>
                <a:spcPct val="100000"/>
              </a:lnSpc>
              <a:spcBef>
                <a:spcPts val="0"/>
              </a:spcBef>
              <a:buNone/>
            </a:pPr>
            <a:r>
              <a:rPr lang="en-US" sz="1100" b="0" i="0" u="none" strike="noStrike">
                <a:solidFill>
                  <a:srgbClr val="007742"/>
                </a:solidFill>
                <a:effectLst/>
              </a:rPr>
              <a:t>+   (ADD)</a:t>
            </a:r>
            <a:r>
              <a:rPr lang="en-US" sz="1100">
                <a:solidFill>
                  <a:srgbClr val="007742"/>
                </a:solidFill>
              </a:rPr>
              <a:t> </a:t>
            </a:r>
            <a:r>
              <a:rPr lang="en-US" sz="1100" b="0" i="0" u="none" strike="noStrike">
                <a:solidFill>
                  <a:srgbClr val="007742"/>
                </a:solidFill>
                <a:effectLst/>
              </a:rPr>
              <a:t>AP Microeconomics </a:t>
            </a:r>
            <a:endParaRPr lang="en-US" sz="1100" b="0" i="0">
              <a:solidFill>
                <a:srgbClr val="007742"/>
              </a:solidFill>
              <a:effectLst/>
              <a:cs typeface="Calibri"/>
            </a:endParaRPr>
          </a:p>
          <a:p>
            <a:pPr marL="171450" indent="-171450">
              <a:lnSpc>
                <a:spcPct val="100000"/>
              </a:lnSpc>
              <a:spcBef>
                <a:spcPts val="0"/>
              </a:spcBef>
              <a:buFont typeface="Arial"/>
              <a:buChar char="•"/>
              <a:defRPr/>
            </a:pPr>
            <a:endParaRPr lang="en-US" sz="1100">
              <a:solidFill>
                <a:srgbClr val="007742"/>
              </a:solidFill>
              <a:ea typeface="Calibri"/>
              <a:cs typeface="Calibri"/>
            </a:endParaRPr>
          </a:p>
          <a:p>
            <a:pPr marL="0" indent="0">
              <a:lnSpc>
                <a:spcPct val="100000"/>
              </a:lnSpc>
              <a:spcBef>
                <a:spcPts val="0"/>
              </a:spcBef>
              <a:buNone/>
            </a:pPr>
            <a:r>
              <a:rPr lang="en-US" sz="1100" b="1"/>
              <a:t>International Baccalaureate (IB) Courses</a:t>
            </a:r>
          </a:p>
          <a:p>
            <a:pPr marL="0" indent="0" algn="l" rtl="0" fontAlgn="base">
              <a:lnSpc>
                <a:spcPct val="100000"/>
              </a:lnSpc>
              <a:spcBef>
                <a:spcPts val="0"/>
              </a:spcBef>
              <a:buNone/>
            </a:pPr>
            <a:r>
              <a:rPr lang="en-US" sz="1100" b="0" i="0" u="none" strike="noStrike">
                <a:solidFill>
                  <a:srgbClr val="007742"/>
                </a:solidFill>
                <a:effectLst/>
              </a:rPr>
              <a:t>+   (ADD) IB Economics Standard Level</a:t>
            </a:r>
            <a:r>
              <a:rPr lang="en-US" sz="1100" b="0" i="0">
                <a:solidFill>
                  <a:srgbClr val="007742"/>
                </a:solidFill>
                <a:effectLst/>
              </a:rPr>
              <a:t>​</a:t>
            </a:r>
            <a:endParaRPr lang="en-US" sz="1100" b="0" i="0">
              <a:solidFill>
                <a:srgbClr val="007742"/>
              </a:solidFill>
              <a:effectLst/>
              <a:cs typeface="Calibri"/>
            </a:endParaRPr>
          </a:p>
          <a:p>
            <a:pPr marL="0" indent="0" algn="l" rtl="0" fontAlgn="base">
              <a:lnSpc>
                <a:spcPct val="100000"/>
              </a:lnSpc>
              <a:spcBef>
                <a:spcPts val="0"/>
              </a:spcBef>
              <a:buNone/>
            </a:pPr>
            <a:r>
              <a:rPr lang="en-US" sz="1100" b="0" i="0" u="none" strike="noStrike">
                <a:solidFill>
                  <a:srgbClr val="007742"/>
                </a:solidFill>
                <a:effectLst/>
              </a:rPr>
              <a:t>+   (ADD) IB Economics Higher Level</a:t>
            </a:r>
            <a:endParaRPr lang="en-US" sz="1100" b="0" i="0">
              <a:solidFill>
                <a:srgbClr val="007742"/>
              </a:solidFill>
              <a:effectLst/>
              <a:cs typeface="Calibri"/>
            </a:endParaRPr>
          </a:p>
          <a:p>
            <a:pPr marL="0" indent="0">
              <a:lnSpc>
                <a:spcPct val="100000"/>
              </a:lnSpc>
              <a:spcBef>
                <a:spcPts val="0"/>
              </a:spcBef>
              <a:buNone/>
            </a:pPr>
            <a:endParaRPr lang="en-US" sz="1100" b="1"/>
          </a:p>
          <a:p>
            <a:pPr marL="171450" indent="-171450">
              <a:lnSpc>
                <a:spcPct val="100000"/>
              </a:lnSpc>
              <a:spcBef>
                <a:spcPts val="0"/>
              </a:spcBef>
              <a:buFont typeface="Arial"/>
              <a:buChar char="•"/>
              <a:defRPr/>
            </a:pPr>
            <a:endParaRPr lang="en-US" sz="1100">
              <a:solidFill>
                <a:srgbClr val="007742"/>
              </a:solidFill>
              <a:ea typeface="+mn-lt"/>
              <a:cs typeface="+mn-lt"/>
            </a:endParaRPr>
          </a:p>
        </p:txBody>
      </p:sp>
    </p:spTree>
    <p:extLst>
      <p:ext uri="{BB962C8B-B14F-4D97-AF65-F5344CB8AC3E}">
        <p14:creationId xmlns:p14="http://schemas.microsoft.com/office/powerpoint/2010/main" val="734464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9748" y="894509"/>
            <a:ext cx="7791893" cy="947952"/>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tx1"/>
                </a:solidFill>
                <a:effectLst/>
                <a:uLnTx/>
                <a:uFillTx/>
                <a:latin typeface="Calibri"/>
                <a:ea typeface="Open Sans"/>
                <a:cs typeface="Open Sans"/>
              </a:rPr>
              <a:t>Animal Science</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a:t>
            </a:r>
            <a:r>
              <a:rPr lang="en-US" sz="1800" b="1" dirty="0">
                <a:ea typeface="Open Sans"/>
                <a:cs typeface="Open Sans"/>
              </a:rPr>
              <a:t>Agriculture, Food, and Natural Resources Career Cluster</a:t>
            </a:r>
          </a:p>
          <a:p>
            <a:pPr>
              <a:spcAft>
                <a:spcPts val="660"/>
              </a:spcAft>
            </a:pPr>
            <a:r>
              <a:rPr lang="en-US" sz="1100" dirty="0">
                <a:ea typeface="Open Sans"/>
                <a:cs typeface="Open Sans"/>
              </a:rPr>
              <a:t>The Agriculture, Food, and Natural Resources (AFNR) Career Cluster focuses on the essential elements of life food, water, land, and air. This career cluster includes a diverse spectrum of occupations, ranging from farmer, rancher, and veterinarian to geologist, land conservationist, and florist. </a:t>
            </a:r>
            <a:endParaRPr lang="en-US" sz="1100" dirty="0">
              <a:solidFill>
                <a:srgbClr val="FF0000"/>
              </a:solidFill>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19494" y="1839861"/>
            <a:ext cx="7791894" cy="947952"/>
          </a:xfrm>
          <a:prstGeom prst="rect">
            <a:avLst/>
          </a:prstGeom>
          <a:solidFill>
            <a:srgbClr val="B9D4ED"/>
          </a:solidFill>
        </p:spPr>
        <p:txBody>
          <a:bodyPr wrap="square" lIns="100584" tIns="50292" rIns="100584" bIns="50292" rtlCol="0" anchor="t">
            <a:spAutoFit/>
          </a:bodyPr>
          <a:lstStyle/>
          <a:p>
            <a:r>
              <a:rPr lang="en-US" sz="1100">
                <a:ea typeface="Calibri"/>
                <a:cs typeface="Calibri"/>
              </a:rPr>
              <a:t>The Animal Science program of study focuses on the science, research, and business of animals and other living organisms. It teaches CTE learners how to apply biology and life science to real-world life processes of animals and wildlife, either in laboratories or in the field, which could include a veterinary office, a farm or ranch, or any outdoor area harboring animal life. Students may also research and analyze the growth and destruction of species and research or diagnose diseases and injuries of animals. Program of Study description</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84475" y="2923459"/>
            <a:ext cx="3752252" cy="2777632"/>
          </a:xfrm>
        </p:spPr>
        <p:txBody>
          <a:bodyPr vert="horz" lIns="91440" tIns="45720" rIns="91440" bIns="45720" rtlCol="0" anchor="t">
            <a:normAutofit/>
          </a:bodyPr>
          <a:lstStyle/>
          <a:p>
            <a:pPr marL="0" marR="0" indent="0">
              <a:lnSpc>
                <a:spcPct val="100000"/>
              </a:lnSpc>
              <a:spcBef>
                <a:spcPts val="0"/>
              </a:spcBef>
              <a:buNone/>
            </a:pPr>
            <a:r>
              <a:rPr lang="en-US" sz="1150" b="1">
                <a:effectLst/>
                <a:ea typeface="Calibri"/>
                <a:cs typeface="Times New Roman"/>
              </a:rPr>
              <a:t>Secondary Courses for High School Credit</a:t>
            </a:r>
          </a:p>
          <a:p>
            <a:pPr marL="0" indent="0">
              <a:lnSpc>
                <a:spcPct val="100000"/>
              </a:lnSpc>
              <a:spcBef>
                <a:spcPts val="0"/>
              </a:spcBef>
              <a:buNone/>
            </a:pPr>
            <a:r>
              <a:rPr lang="en-US" sz="1100" b="1">
                <a:ea typeface="Calibri"/>
                <a:cs typeface="Times New Roman"/>
              </a:rPr>
              <a:t>Level 1</a:t>
            </a:r>
          </a:p>
          <a:p>
            <a:pPr marL="0" indent="-188595">
              <a:lnSpc>
                <a:spcPct val="100000"/>
              </a:lnSpc>
              <a:spcBef>
                <a:spcPts val="0"/>
              </a:spcBef>
              <a:buFont typeface="Arial" panose="020B0604020202020204" pitchFamily="34" charset="0"/>
              <a:buChar char="•"/>
            </a:pPr>
            <a:r>
              <a:rPr lang="en-US" sz="1100" b="0" i="0">
                <a:solidFill>
                  <a:srgbClr val="000000"/>
                </a:solidFill>
                <a:effectLst/>
              </a:rPr>
              <a:t>Principles of Agriculture, Food, and Natural Resources</a:t>
            </a:r>
          </a:p>
          <a:p>
            <a:pPr marL="0" indent="0">
              <a:lnSpc>
                <a:spcPct val="100000"/>
              </a:lnSpc>
              <a:spcBef>
                <a:spcPts val="0"/>
              </a:spcBef>
              <a:buNone/>
            </a:pPr>
            <a:r>
              <a:rPr lang="en-US" sz="1100" b="1">
                <a:ea typeface="Calibri"/>
                <a:cs typeface="Times New Roman"/>
              </a:rPr>
              <a:t>Level 2</a:t>
            </a:r>
          </a:p>
          <a:p>
            <a:pPr>
              <a:lnSpc>
                <a:spcPct val="100000"/>
              </a:lnSpc>
              <a:spcBef>
                <a:spcPts val="0"/>
              </a:spcBef>
            </a:pPr>
            <a:r>
              <a:rPr lang="en-US" sz="1100" b="0" i="0" u="none" strike="noStrike">
                <a:solidFill>
                  <a:srgbClr val="000000"/>
                </a:solidFill>
                <a:effectLst/>
              </a:rPr>
              <a:t>Small Animal Management</a:t>
            </a:r>
            <a:r>
              <a:rPr lang="en-US" sz="1100" b="0" i="0">
                <a:solidFill>
                  <a:srgbClr val="000000"/>
                </a:solidFill>
                <a:effectLst/>
              </a:rPr>
              <a:t>​</a:t>
            </a:r>
          </a:p>
          <a:p>
            <a:pPr fontAlgn="base">
              <a:lnSpc>
                <a:spcPct val="100000"/>
              </a:lnSpc>
              <a:spcBef>
                <a:spcPts val="0"/>
              </a:spcBef>
            </a:pPr>
            <a:r>
              <a:rPr lang="en-US" sz="1100" b="0" i="0" u="none" strike="noStrike">
                <a:solidFill>
                  <a:srgbClr val="000000"/>
                </a:solidFill>
                <a:effectLst/>
              </a:rPr>
              <a:t>Equine Science</a:t>
            </a:r>
            <a:r>
              <a:rPr lang="en-US" sz="1100" b="0" i="0">
                <a:solidFill>
                  <a:srgbClr val="000000"/>
                </a:solidFill>
                <a:effectLst/>
              </a:rPr>
              <a:t>​</a:t>
            </a:r>
          </a:p>
          <a:p>
            <a:pPr marL="0" indent="0">
              <a:lnSpc>
                <a:spcPct val="100000"/>
              </a:lnSpc>
              <a:spcBef>
                <a:spcPts val="0"/>
              </a:spcBef>
              <a:buNone/>
            </a:pPr>
            <a:r>
              <a:rPr lang="en-US" sz="1100" b="1">
                <a:ea typeface="Calibri"/>
                <a:cs typeface="Times New Roman"/>
              </a:rPr>
              <a:t>Level 3</a:t>
            </a:r>
          </a:p>
          <a:p>
            <a:pPr>
              <a:lnSpc>
                <a:spcPct val="100000"/>
              </a:lnSpc>
              <a:spcBef>
                <a:spcPts val="0"/>
              </a:spcBef>
            </a:pPr>
            <a:r>
              <a:rPr lang="en-US" sz="1100" b="0" i="0">
                <a:solidFill>
                  <a:srgbClr val="000000"/>
                </a:solidFill>
                <a:effectLst/>
              </a:rPr>
              <a:t>Livestock Production/Lab</a:t>
            </a:r>
            <a:endParaRPr lang="en-US" sz="1100" b="1">
              <a:ea typeface="Calibri"/>
              <a:cs typeface="Times New Roman"/>
            </a:endParaRPr>
          </a:p>
          <a:p>
            <a:pPr marL="0" indent="0">
              <a:lnSpc>
                <a:spcPct val="100000"/>
              </a:lnSpc>
              <a:spcBef>
                <a:spcPts val="0"/>
              </a:spcBef>
              <a:buNone/>
            </a:pPr>
            <a:r>
              <a:rPr lang="en-US" sz="1100" b="1">
                <a:ea typeface="Calibri"/>
                <a:cs typeface="Times New Roman"/>
              </a:rPr>
              <a:t>Level 4</a:t>
            </a:r>
          </a:p>
          <a:p>
            <a:pPr>
              <a:lnSpc>
                <a:spcPct val="100000"/>
              </a:lnSpc>
              <a:spcBef>
                <a:spcPts val="0"/>
              </a:spcBef>
            </a:pPr>
            <a:r>
              <a:rPr lang="en-US" sz="1100" b="0" i="0" u="none" strike="noStrike">
                <a:solidFill>
                  <a:srgbClr val="000000"/>
                </a:solidFill>
                <a:effectLst/>
              </a:rPr>
              <a:t>Advanced Animal Science</a:t>
            </a:r>
            <a:r>
              <a:rPr lang="en-US" sz="1100" b="0" i="0">
                <a:solidFill>
                  <a:srgbClr val="000000"/>
                </a:solidFill>
                <a:effectLst/>
              </a:rPr>
              <a:t>​</a:t>
            </a:r>
          </a:p>
          <a:p>
            <a:pPr>
              <a:lnSpc>
                <a:spcPct val="100000"/>
              </a:lnSpc>
              <a:spcBef>
                <a:spcPts val="0"/>
              </a:spcBef>
            </a:pPr>
            <a:r>
              <a:rPr lang="en-US" sz="1100" b="0" i="0" u="none" strike="noStrike">
                <a:solidFill>
                  <a:srgbClr val="000000"/>
                </a:solidFill>
                <a:effectLst/>
              </a:rPr>
              <a:t>Veterinary Medical Applications/Lab</a:t>
            </a:r>
            <a:r>
              <a:rPr lang="en-US" sz="1100" b="0" i="0">
                <a:solidFill>
                  <a:srgbClr val="000000"/>
                </a:solidFill>
                <a:effectLst/>
              </a:rPr>
              <a:t>​</a:t>
            </a:r>
          </a:p>
          <a:p>
            <a:pPr>
              <a:lnSpc>
                <a:spcPct val="100000"/>
              </a:lnSpc>
              <a:spcBef>
                <a:spcPts val="0"/>
              </a:spcBef>
            </a:pPr>
            <a:r>
              <a:rPr lang="en-US" sz="1100" b="0" i="0" u="none" strike="noStrike">
                <a:solidFill>
                  <a:srgbClr val="000000"/>
                </a:solidFill>
                <a:effectLst/>
              </a:rPr>
              <a:t>Practicum in Agriculture, Food, and Natural Resources </a:t>
            </a:r>
            <a:r>
              <a:rPr lang="en-US" sz="1100" b="0" i="0">
                <a:solidFill>
                  <a:srgbClr val="000000"/>
                </a:solidFill>
                <a:effectLst/>
              </a:rPr>
              <a:t>​</a:t>
            </a:r>
          </a:p>
          <a:p>
            <a:pPr>
              <a:lnSpc>
                <a:spcPct val="100000"/>
              </a:lnSpc>
              <a:spcBef>
                <a:spcPts val="0"/>
              </a:spcBef>
            </a:pPr>
            <a:r>
              <a:rPr lang="en-US" sz="1100" b="0" i="0" u="none" strike="noStrike">
                <a:solidFill>
                  <a:srgbClr val="000000"/>
                </a:solidFill>
                <a:effectLst/>
              </a:rPr>
              <a:t>Project-Based Research </a:t>
            </a:r>
            <a:r>
              <a:rPr lang="en-US" sz="1100" b="0" i="0">
                <a:solidFill>
                  <a:srgbClr val="000000"/>
                </a:solidFill>
                <a:effectLst/>
              </a:rPr>
              <a:t>​</a:t>
            </a:r>
          </a:p>
          <a:p>
            <a:pPr>
              <a:lnSpc>
                <a:spcPct val="100000"/>
              </a:lnSpc>
              <a:spcBef>
                <a:spcPts val="0"/>
              </a:spcBef>
            </a:pPr>
            <a:r>
              <a:rPr lang="en-US" sz="1100" b="0" i="0" u="none" strike="noStrike">
                <a:solidFill>
                  <a:srgbClr val="000000"/>
                </a:solidFill>
                <a:effectLst/>
              </a:rPr>
              <a:t>Scientific Research and Design</a:t>
            </a:r>
            <a:endParaRPr lang="en-US" sz="1100" b="0" i="0">
              <a:solidFill>
                <a:srgbClr val="000000"/>
              </a:solidFill>
              <a:effectLst/>
            </a:endParaRPr>
          </a:p>
          <a:p>
            <a:pPr marL="0" indent="-188595">
              <a:lnSpc>
                <a:spcPct val="100000"/>
              </a:lnSpc>
              <a:spcBef>
                <a:spcPts val="0"/>
              </a:spcBef>
              <a:buFont typeface="Arial"/>
              <a:buChar char="•"/>
            </a:pPr>
            <a:endParaRPr lang="en-US" sz="1100"/>
          </a:p>
        </p:txBody>
      </p:sp>
      <p:sp>
        <p:nvSpPr>
          <p:cNvPr id="19" name="TextBox 18">
            <a:extLst>
              <a:ext uri="{FF2B5EF4-FFF2-40B4-BE49-F238E27FC236}">
                <a16:creationId xmlns:a16="http://schemas.microsoft.com/office/drawing/2014/main" id="{80E4C2F3-E701-BD46-E6B9-FDCD0B320B21}"/>
              </a:ext>
            </a:extLst>
          </p:cNvPr>
          <p:cNvSpPr txBox="1"/>
          <p:nvPr/>
        </p:nvSpPr>
        <p:spPr>
          <a:xfrm>
            <a:off x="184475" y="5488439"/>
            <a:ext cx="3565424" cy="3325526"/>
          </a:xfrm>
          <a:prstGeom prst="rect">
            <a:avLst/>
          </a:prstGeom>
          <a:noFill/>
        </p:spPr>
        <p:txBody>
          <a:bodyPr wrap="square" lIns="100584" tIns="50292" rIns="100584" bIns="50292" rtlCol="0" anchor="t">
            <a:spAutoFit/>
          </a:bodyPr>
          <a:lstStyle/>
          <a:p>
            <a:r>
              <a:rPr lang="en-US" sz="1200" b="1">
                <a:ea typeface="Calibri"/>
                <a:cs typeface="Times New Roman"/>
              </a:rPr>
              <a:t>Postsecondary Opportunities</a:t>
            </a:r>
          </a:p>
          <a:p>
            <a:r>
              <a:rPr lang="en-US" sz="1100" b="1">
                <a:ea typeface="Calibri"/>
                <a:cs typeface="Times New Roman"/>
              </a:rPr>
              <a:t>Associate Degrees</a:t>
            </a:r>
          </a:p>
          <a:p>
            <a:pPr marL="171450" indent="-171450">
              <a:buFont typeface="Arial" panose="020B0604020202020204" pitchFamily="34" charset="0"/>
              <a:buChar char="•"/>
            </a:pPr>
            <a:r>
              <a:rPr lang="en-US" sz="1100" b="0" i="0" u="none" strike="noStrike">
                <a:solidFill>
                  <a:srgbClr val="000000"/>
                </a:solidFill>
                <a:effectLst/>
              </a:rPr>
              <a:t>Food Science and Technology</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Veterinary Studies</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Biotechnology Laboratory Technician</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Biology Technician</a:t>
            </a:r>
            <a:endParaRPr lang="en-US" sz="1100" b="0" i="0">
              <a:solidFill>
                <a:srgbClr val="000000"/>
              </a:solidFill>
              <a:effectLst/>
            </a:endParaRPr>
          </a:p>
          <a:p>
            <a:r>
              <a:rPr lang="en-US" sz="1100" b="1">
                <a:ea typeface="Calibri"/>
                <a:cs typeface="Times New Roman"/>
              </a:rPr>
              <a:t>Bachelor’s Degrees</a:t>
            </a:r>
          </a:p>
          <a:p>
            <a:pPr marL="171450" indent="-171450" algn="l" rtl="0" fontAlgn="base">
              <a:buFont typeface="Arial" panose="020B0604020202020204" pitchFamily="34" charset="0"/>
              <a:buChar char="•"/>
            </a:pPr>
            <a:r>
              <a:rPr lang="en-US" sz="1100" b="0" i="0" u="none" strike="noStrike">
                <a:solidFill>
                  <a:srgbClr val="000000"/>
                </a:solidFill>
                <a:effectLst/>
              </a:rPr>
              <a:t>Animal Sciences</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Agriculture</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Biology</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Zoology/ Animal Biology</a:t>
            </a:r>
          </a:p>
          <a:p>
            <a:pPr algn="l" rtl="0" fontAlgn="base"/>
            <a:r>
              <a:rPr lang="en-US" sz="1100">
                <a:solidFill>
                  <a:srgbClr val="007742"/>
                </a:solidFill>
                <a:ea typeface="Calibri"/>
                <a:cs typeface="Calibri"/>
              </a:rPr>
              <a:t>+   (ADD) Agricultural Education</a:t>
            </a:r>
            <a:endParaRPr lang="en-US" sz="1100">
              <a:solidFill>
                <a:srgbClr val="007742"/>
              </a:solidFill>
              <a:ea typeface="Calibri" panose="020F0502020204030204" pitchFamily="34" charset="0"/>
              <a:cs typeface="Times New Roman" panose="02020603050405020304" pitchFamily="18" charset="0"/>
            </a:endParaRPr>
          </a:p>
          <a:p>
            <a:r>
              <a:rPr lang="en-US" sz="1100" b="1">
                <a:ea typeface="Calibri"/>
                <a:cs typeface="Times New Roman"/>
              </a:rPr>
              <a:t>Master’s, Doctoral, and Professional Degrees</a:t>
            </a:r>
          </a:p>
          <a:p>
            <a:pPr marL="171450" indent="-171450" algn="l" rtl="0" fontAlgn="base">
              <a:buFont typeface="Arial" panose="020B0604020202020204" pitchFamily="34" charset="0"/>
              <a:buChar char="•"/>
            </a:pPr>
            <a:r>
              <a:rPr lang="en-US" sz="1100" b="0" i="0" u="none" strike="noStrike">
                <a:solidFill>
                  <a:srgbClr val="000000"/>
                </a:solidFill>
                <a:effectLst/>
              </a:rPr>
              <a:t>Genetics</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Veterinary Medicine</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Biological and Physical Sciences</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Biological and Biomedical Sciences</a:t>
            </a:r>
            <a:endParaRPr lang="en-US" sz="1100" b="0" i="0">
              <a:solidFill>
                <a:srgbClr val="000000"/>
              </a:solidFill>
              <a:effectLst/>
            </a:endParaRPr>
          </a:p>
          <a:p>
            <a:endParaRPr lang="en-US" sz="1100">
              <a:ea typeface="Calibri"/>
              <a:cs typeface="Times New Roman"/>
            </a:endParaRPr>
          </a:p>
          <a:p>
            <a:pPr marL="188595" indent="-188595">
              <a:buFont typeface="Arial"/>
              <a:buChar char="•"/>
            </a:pPr>
            <a:endParaRPr lang="en-US" sz="1100">
              <a:solidFill>
                <a:srgbClr val="000000"/>
              </a:solidFill>
              <a:ea typeface="Calibri"/>
              <a:cs typeface="Calibri"/>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925253"/>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a:t>Advanced Placement (AP) Courses</a:t>
            </a:r>
            <a:endParaRPr lang="en-US" sz="1100"/>
          </a:p>
          <a:p>
            <a:pPr marL="0" indent="0">
              <a:lnSpc>
                <a:spcPct val="100000"/>
              </a:lnSpc>
              <a:spcBef>
                <a:spcPts val="0"/>
              </a:spcBef>
              <a:buNone/>
            </a:pPr>
            <a:r>
              <a:rPr lang="en-US" sz="1100">
                <a:solidFill>
                  <a:srgbClr val="007742"/>
                </a:solidFill>
              </a:rPr>
              <a:t>+ </a:t>
            </a:r>
            <a:r>
              <a:rPr lang="en-US" sz="1100" b="0" i="0" u="none" strike="noStrike">
                <a:solidFill>
                  <a:srgbClr val="007742"/>
                </a:solidFill>
                <a:effectLst/>
              </a:rPr>
              <a:t>  (ADD) AP Biology</a:t>
            </a:r>
            <a:r>
              <a:rPr lang="en-US" sz="1100" b="0" i="0">
                <a:solidFill>
                  <a:srgbClr val="007742"/>
                </a:solidFill>
                <a:effectLst/>
              </a:rPr>
              <a:t>​</a:t>
            </a:r>
            <a:endParaRPr lang="en-US" sz="1100" b="0" i="0">
              <a:solidFill>
                <a:srgbClr val="007742"/>
              </a:solidFill>
              <a:effectLst/>
              <a:cs typeface="Calibri"/>
            </a:endParaRPr>
          </a:p>
          <a:p>
            <a:pPr marL="0" indent="0">
              <a:lnSpc>
                <a:spcPct val="100000"/>
              </a:lnSpc>
              <a:spcBef>
                <a:spcPts val="0"/>
              </a:spcBef>
              <a:buNone/>
            </a:pPr>
            <a:r>
              <a:rPr lang="en-US" sz="1100" b="0" i="0" u="none" strike="noStrike">
                <a:solidFill>
                  <a:srgbClr val="007742"/>
                </a:solidFill>
                <a:effectLst/>
              </a:rPr>
              <a:t>+   (ADD) </a:t>
            </a:r>
            <a:r>
              <a:rPr lang="en-US" sz="1100">
                <a:solidFill>
                  <a:srgbClr val="007742"/>
                </a:solidFill>
              </a:rPr>
              <a:t>AP Chemistry</a:t>
            </a:r>
            <a:endParaRPr lang="en-US" sz="1100" b="0" i="0">
              <a:solidFill>
                <a:srgbClr val="007742"/>
              </a:solidFill>
              <a:effectLst/>
              <a:cs typeface="Calibri" panose="020F0502020204030204"/>
            </a:endParaRPr>
          </a:p>
          <a:p>
            <a:pPr marL="0" indent="0">
              <a:lnSpc>
                <a:spcPct val="100000"/>
              </a:lnSpc>
              <a:spcBef>
                <a:spcPts val="0"/>
              </a:spcBef>
              <a:buNone/>
            </a:pPr>
            <a:endParaRPr lang="en-US" sz="1100" b="1" u="sng">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a:t>International Baccalaureate (IB) Courses</a:t>
            </a:r>
          </a:p>
          <a:p>
            <a:pPr marL="0" indent="0" algn="l" rtl="0" fontAlgn="base">
              <a:lnSpc>
                <a:spcPct val="100000"/>
              </a:lnSpc>
              <a:spcBef>
                <a:spcPts val="0"/>
              </a:spcBef>
              <a:buNone/>
            </a:pPr>
            <a:r>
              <a:rPr lang="en-US" sz="1100" b="0" i="0" u="none" strike="noStrike">
                <a:solidFill>
                  <a:srgbClr val="007742"/>
                </a:solidFill>
                <a:effectLst/>
              </a:rPr>
              <a:t>+   (ADD) </a:t>
            </a:r>
            <a:r>
              <a:rPr lang="en-US" sz="1100">
                <a:solidFill>
                  <a:srgbClr val="007742"/>
                </a:solidFill>
              </a:rPr>
              <a:t>IB</a:t>
            </a:r>
            <a:r>
              <a:rPr lang="en-US" sz="1100" b="0" i="0" u="none" strike="noStrike">
                <a:solidFill>
                  <a:srgbClr val="007742"/>
                </a:solidFill>
                <a:effectLst/>
              </a:rPr>
              <a:t> Biology Standard Level </a:t>
            </a:r>
            <a:r>
              <a:rPr lang="en-US" sz="1100" b="0" i="0">
                <a:solidFill>
                  <a:srgbClr val="007742"/>
                </a:solidFill>
                <a:effectLst/>
              </a:rPr>
              <a:t>​</a:t>
            </a:r>
            <a:endParaRPr lang="en-US" sz="1100" b="0" i="0">
              <a:solidFill>
                <a:srgbClr val="007742"/>
              </a:solidFill>
              <a:effectLst/>
              <a:cs typeface="Calibri"/>
            </a:endParaRPr>
          </a:p>
          <a:p>
            <a:pPr marL="0" indent="0" fontAlgn="base">
              <a:lnSpc>
                <a:spcPct val="100000"/>
              </a:lnSpc>
              <a:spcBef>
                <a:spcPts val="0"/>
              </a:spcBef>
              <a:buNone/>
            </a:pPr>
            <a:r>
              <a:rPr lang="en-US" sz="1100" b="0" i="0" u="none" strike="noStrike">
                <a:solidFill>
                  <a:srgbClr val="007742"/>
                </a:solidFill>
                <a:effectLst/>
              </a:rPr>
              <a:t>+   (ADD)</a:t>
            </a:r>
            <a:r>
              <a:rPr lang="en-US" sz="1100">
                <a:solidFill>
                  <a:srgbClr val="007742"/>
                </a:solidFill>
              </a:rPr>
              <a:t> </a:t>
            </a:r>
            <a:r>
              <a:rPr lang="en-US" sz="1100" b="0" i="0" u="none" strike="noStrike">
                <a:solidFill>
                  <a:srgbClr val="007742"/>
                </a:solidFill>
                <a:effectLst/>
              </a:rPr>
              <a:t>IB Biology Higher Level</a:t>
            </a:r>
            <a:endParaRPr lang="en-US" sz="1100" b="0" i="0">
              <a:solidFill>
                <a:srgbClr val="007742"/>
              </a:solidFill>
              <a:effectLst/>
              <a:cs typeface="Calibri" panose="020F0502020204030204"/>
            </a:endParaRPr>
          </a:p>
          <a:p>
            <a:pPr marL="0" indent="0">
              <a:lnSpc>
                <a:spcPct val="100000"/>
              </a:lnSpc>
              <a:spcBef>
                <a:spcPts val="0"/>
              </a:spcBef>
              <a:buNone/>
            </a:pPr>
            <a:endParaRPr lang="en-US" sz="1100"/>
          </a:p>
          <a:p>
            <a:pPr marL="171450" indent="-171450">
              <a:lnSpc>
                <a:spcPct val="100000"/>
              </a:lnSpc>
              <a:spcBef>
                <a:spcPts val="0"/>
              </a:spcBef>
              <a:buFont typeface="Arial"/>
              <a:buChar char="•"/>
              <a:defRPr/>
            </a:pPr>
            <a:endParaRPr lang="en-US" sz="1100">
              <a:solidFill>
                <a:srgbClr val="007742"/>
              </a:solidFill>
              <a:ea typeface="+mn-lt"/>
              <a:cs typeface="+mn-lt"/>
            </a:endParaRPr>
          </a:p>
        </p:txBody>
      </p:sp>
    </p:spTree>
    <p:extLst>
      <p:ext uri="{BB962C8B-B14F-4D97-AF65-F5344CB8AC3E}">
        <p14:creationId xmlns:p14="http://schemas.microsoft.com/office/powerpoint/2010/main" val="2302809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74037"/>
            <a:ext cx="7772400" cy="806024"/>
          </a:xfrm>
          <a:prstGeom prst="rect">
            <a:avLst/>
          </a:prstGeom>
          <a:solidFill>
            <a:srgbClr val="B9D4ED"/>
          </a:solidFill>
          <a:ln w="76200">
            <a:solidFill>
              <a:srgbClr val="B9D4ED"/>
            </a:solid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800" b="1" i="0" u="none" strike="noStrike" kern="100" cap="none" spc="0" normalizeH="0" baseline="0" noProof="0" dirty="0">
                <a:ln>
                  <a:noFill/>
                </a:ln>
                <a:solidFill>
                  <a:srgbClr val="0432FF"/>
                </a:solidFill>
                <a:effectLst/>
                <a:uLnTx/>
                <a:uFillTx/>
                <a:latin typeface="+mn-lt"/>
                <a:ea typeface="Open Sans"/>
                <a:cs typeface="Open Sans"/>
              </a:rPr>
              <a:t>(NAME UPDATE</a:t>
            </a:r>
            <a:r>
              <a:rPr kumimoji="0" lang="en-US" sz="1800" b="0" i="0" u="none" strike="noStrike" kern="100" cap="none" spc="0" normalizeH="0" baseline="0" noProof="0" dirty="0">
                <a:ln>
                  <a:noFill/>
                </a:ln>
                <a:solidFill>
                  <a:srgbClr val="0432FF"/>
                </a:solidFill>
                <a:effectLst/>
                <a:uLnTx/>
                <a:uFillTx/>
                <a:latin typeface="+mn-lt"/>
                <a:ea typeface="Open Sans"/>
                <a:cs typeface="Open Sans"/>
              </a:rPr>
              <a:t>)</a:t>
            </a:r>
            <a:r>
              <a:rPr kumimoji="0" lang="en-US" sz="1800" b="1" i="0" u="none" strike="noStrike" kern="100" cap="none" spc="0" normalizeH="0" baseline="0" noProof="0" dirty="0">
                <a:ln>
                  <a:noFill/>
                </a:ln>
                <a:solidFill>
                  <a:srgbClr val="0432FF"/>
                </a:solidFill>
                <a:effectLst/>
                <a:uLnTx/>
                <a:uFillTx/>
                <a:latin typeface="+mn-lt"/>
                <a:ea typeface="+mj-ea"/>
                <a:cs typeface="+mj-cs"/>
              </a:rPr>
              <a:t>Agricultural Technology and Mechanical Systems</a:t>
            </a:r>
            <a:endParaRPr kumimoji="0" lang="en-US" sz="1800" b="1" i="0" u="none" strike="noStrike" kern="1200" cap="none" spc="0" normalizeH="0" baseline="0" noProof="0" dirty="0">
              <a:ln>
                <a:noFill/>
              </a:ln>
              <a:solidFill>
                <a:schemeClr val="tx1">
                  <a:lumMod val="85000"/>
                  <a:lumOff val="15000"/>
                </a:schemeClr>
              </a:solidFill>
              <a:effectLst/>
              <a:uLnTx/>
              <a:uFillTx/>
              <a:latin typeface="+mn-lt"/>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976165"/>
          </a:xfrm>
          <a:prstGeom prst="rect">
            <a:avLst/>
          </a:prstGeom>
          <a:solidFill>
            <a:srgbClr val="B9D4ED"/>
          </a:solidFill>
          <a:ln w="76200">
            <a:solidFill>
              <a:srgbClr val="B9D4ED"/>
            </a:solidFill>
          </a:ln>
        </p:spPr>
        <p:txBody>
          <a:bodyPr wrap="square" lIns="100584" tIns="50292" rIns="100584" bIns="50292" rtlCol="0" anchor="t">
            <a:spAutoFit/>
          </a:bodyPr>
          <a:lstStyle/>
          <a:p>
            <a:pPr algn="ctr">
              <a:spcAft>
                <a:spcPts val="660"/>
              </a:spcAft>
            </a:pPr>
            <a:r>
              <a:rPr lang="en-US" b="1" dirty="0">
                <a:ea typeface="Open Sans"/>
                <a:cs typeface="Open Sans"/>
              </a:rPr>
              <a:t> </a:t>
            </a:r>
            <a:r>
              <a:rPr lang="en-US" sz="1800" b="1" dirty="0">
                <a:ea typeface="Open Sans"/>
                <a:cs typeface="Open Sans"/>
              </a:rPr>
              <a:t>Agriculture, Food, and Natural Resources Career Cluster</a:t>
            </a:r>
            <a:endParaRPr lang="en-US" b="1" dirty="0">
              <a:ea typeface="Open Sans"/>
              <a:cs typeface="Open Sans"/>
            </a:endParaRPr>
          </a:p>
          <a:p>
            <a:pPr>
              <a:spcAft>
                <a:spcPts val="660"/>
              </a:spcAft>
            </a:pPr>
            <a:r>
              <a:rPr lang="en-US" sz="1100" dirty="0">
                <a:ea typeface="Open Sans"/>
                <a:cs typeface="Open Sans"/>
              </a:rPr>
              <a:t>The Agriculture, Food, and Natural Resources (AFNR) Career Cluster focuses on the essential elements of life food, water, land, and air. This career cluster includes a diverse spectrum of occupations, ranging from farmer, rancher, and veterinarian to geologist, land conservationist, and florist. </a:t>
            </a:r>
            <a:endParaRPr lang="en-US" sz="950" dirty="0">
              <a:solidFill>
                <a:srgbClr val="FF0000"/>
              </a:solidFill>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780060"/>
            <a:ext cx="7772400" cy="947952"/>
          </a:xfrm>
          <a:prstGeom prst="rect">
            <a:avLst/>
          </a:prstGeom>
          <a:solidFill>
            <a:srgbClr val="B9D4ED"/>
          </a:solidFill>
          <a:ln w="76200">
            <a:solidFill>
              <a:srgbClr val="B9D4ED"/>
            </a:solidFill>
          </a:ln>
        </p:spPr>
        <p:txBody>
          <a:bodyPr wrap="square" lIns="100584" tIns="50292" rIns="100584" bIns="50292" rtlCol="0" anchor="t">
            <a:spAutoFit/>
          </a:bodyPr>
          <a:lstStyle/>
          <a:p>
            <a:r>
              <a:rPr lang="en-US" sz="1100" dirty="0">
                <a:ea typeface="Calibri"/>
                <a:cs typeface="Calibri"/>
              </a:rPr>
              <a:t>The Agricultural Technology and Mechanical Systems program of study explores the occupations and educational opportunities associated with applying knowledge of engineering technology and biological science to agricultural problems concerned with power and machinery, electrification, structures, soil and water conservation, and processing agricultural products. This program of study may also include exploration into diagnosing, repairing, or overhauling farm machinery and vehicles, such as tractors, harvesters, dairy equipment, and irrigation systems.</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33948" y="2925502"/>
            <a:ext cx="3752252" cy="2777632"/>
          </a:xfrm>
        </p:spPr>
        <p:txBody>
          <a:bodyPr vert="horz" lIns="91440" tIns="45720" rIns="91440" bIns="45720" rtlCol="0" anchor="t">
            <a:normAutofit lnSpcReduction="10000"/>
          </a:bodyPr>
          <a:lstStyle/>
          <a:p>
            <a:pPr marL="0" marR="0" indent="0">
              <a:lnSpc>
                <a:spcPct val="100000"/>
              </a:lnSpc>
              <a:spcBef>
                <a:spcPts val="0"/>
              </a:spcBef>
              <a:buNone/>
            </a:pPr>
            <a:r>
              <a:rPr lang="en-US" sz="1200" b="1">
                <a:effectLst/>
                <a:ea typeface="Calibri"/>
                <a:cs typeface="Times New Roman"/>
              </a:rPr>
              <a:t>Secondary Courses for High School Credit</a:t>
            </a:r>
          </a:p>
          <a:p>
            <a:pPr marL="0" indent="0">
              <a:lnSpc>
                <a:spcPct val="100000"/>
              </a:lnSpc>
              <a:spcBef>
                <a:spcPts val="0"/>
              </a:spcBef>
              <a:buNone/>
            </a:pPr>
            <a:r>
              <a:rPr lang="en-US" sz="1200" b="1">
                <a:ea typeface="Calibri"/>
                <a:cs typeface="Times New Roman"/>
              </a:rPr>
              <a:t>Level 1</a:t>
            </a:r>
          </a:p>
          <a:p>
            <a:pPr>
              <a:lnSpc>
                <a:spcPct val="100000"/>
              </a:lnSpc>
              <a:spcBef>
                <a:spcPts val="0"/>
              </a:spcBef>
            </a:pPr>
            <a:r>
              <a:rPr lang="en-US" sz="1200" b="0" i="0">
                <a:solidFill>
                  <a:srgbClr val="000000"/>
                </a:solidFill>
                <a:effectLst/>
              </a:rPr>
              <a:t>Principles of Agriculture, Food, and Natural Resources</a:t>
            </a:r>
            <a:endParaRPr lang="en-US" sz="1200" b="1">
              <a:ea typeface="Calibri"/>
              <a:cs typeface="Times New Roman"/>
            </a:endParaRPr>
          </a:p>
          <a:p>
            <a:pPr marL="0" indent="0">
              <a:lnSpc>
                <a:spcPct val="100000"/>
              </a:lnSpc>
              <a:spcBef>
                <a:spcPts val="0"/>
              </a:spcBef>
              <a:buNone/>
            </a:pPr>
            <a:r>
              <a:rPr lang="en-US" sz="1200" b="1">
                <a:ea typeface="Calibri"/>
                <a:cs typeface="Times New Roman"/>
              </a:rPr>
              <a:t>Level 2</a:t>
            </a:r>
          </a:p>
          <a:p>
            <a:pPr>
              <a:lnSpc>
                <a:spcPct val="100000"/>
              </a:lnSpc>
              <a:spcBef>
                <a:spcPts val="0"/>
              </a:spcBef>
            </a:pPr>
            <a:r>
              <a:rPr lang="en-US" sz="1200" b="0" i="0">
                <a:solidFill>
                  <a:srgbClr val="000000"/>
                </a:solidFill>
                <a:effectLst/>
              </a:rPr>
              <a:t>Agricultural Mechanics and Metal Technologies/Lab</a:t>
            </a:r>
            <a:endParaRPr lang="en-US" sz="1200" b="1">
              <a:ea typeface="Calibri"/>
              <a:cs typeface="Times New Roman"/>
            </a:endParaRPr>
          </a:p>
          <a:p>
            <a:pPr marL="0" indent="0">
              <a:lnSpc>
                <a:spcPct val="100000"/>
              </a:lnSpc>
              <a:spcBef>
                <a:spcPts val="0"/>
              </a:spcBef>
              <a:buNone/>
            </a:pPr>
            <a:r>
              <a:rPr lang="en-US" sz="1200" b="1">
                <a:ea typeface="Calibri"/>
                <a:cs typeface="Times New Roman"/>
              </a:rPr>
              <a:t>Level 3</a:t>
            </a:r>
          </a:p>
          <a:p>
            <a:pPr fontAlgn="base">
              <a:lnSpc>
                <a:spcPct val="100000"/>
              </a:lnSpc>
              <a:spcBef>
                <a:spcPts val="0"/>
              </a:spcBef>
            </a:pPr>
            <a:r>
              <a:rPr lang="en-US" sz="1200" b="0" i="0" u="none" strike="noStrike">
                <a:solidFill>
                  <a:srgbClr val="000000"/>
                </a:solidFill>
                <a:effectLst/>
              </a:rPr>
              <a:t>Agricultural Structures Design and Fabrications/Lab</a:t>
            </a:r>
            <a:r>
              <a:rPr lang="en-US" sz="1200" b="0" i="0">
                <a:solidFill>
                  <a:srgbClr val="000000"/>
                </a:solidFill>
                <a:effectLst/>
              </a:rPr>
              <a:t>​</a:t>
            </a:r>
            <a:endParaRPr lang="en-US" sz="1200" b="0" i="0">
              <a:solidFill>
                <a:srgbClr val="000000"/>
              </a:solidFill>
              <a:effectLst/>
              <a:cs typeface="Calibri"/>
            </a:endParaRPr>
          </a:p>
          <a:p>
            <a:pPr fontAlgn="base">
              <a:lnSpc>
                <a:spcPct val="100000"/>
              </a:lnSpc>
              <a:spcBef>
                <a:spcPts val="0"/>
              </a:spcBef>
            </a:pPr>
            <a:r>
              <a:rPr lang="en-US" sz="1200" b="0" i="0" u="none" strike="noStrike">
                <a:solidFill>
                  <a:srgbClr val="000000"/>
                </a:solidFill>
                <a:effectLst/>
              </a:rPr>
              <a:t>Agricultural Power Systems/Lab</a:t>
            </a:r>
            <a:r>
              <a:rPr lang="en-US" sz="1200" b="0" i="0">
                <a:solidFill>
                  <a:srgbClr val="000000"/>
                </a:solidFill>
                <a:effectLst/>
              </a:rPr>
              <a:t>​</a:t>
            </a:r>
            <a:endParaRPr lang="en-US" sz="1200" b="0" i="0">
              <a:solidFill>
                <a:srgbClr val="000000"/>
              </a:solidFill>
              <a:effectLst/>
              <a:cs typeface="Calibri"/>
            </a:endParaRPr>
          </a:p>
          <a:p>
            <a:pPr fontAlgn="base">
              <a:lnSpc>
                <a:spcPct val="100000"/>
              </a:lnSpc>
              <a:spcBef>
                <a:spcPts val="0"/>
              </a:spcBef>
            </a:pPr>
            <a:r>
              <a:rPr lang="en-US" sz="1200" b="0" i="0" u="none" strike="noStrike">
                <a:solidFill>
                  <a:srgbClr val="000000"/>
                </a:solidFill>
                <a:effectLst/>
              </a:rPr>
              <a:t>Geographic Information Systems for Agriculture</a:t>
            </a:r>
            <a:endParaRPr lang="en-US" sz="1200" b="0" i="0">
              <a:solidFill>
                <a:srgbClr val="000000"/>
              </a:solidFill>
              <a:effectLst/>
              <a:cs typeface="Calibri"/>
            </a:endParaRPr>
          </a:p>
          <a:p>
            <a:pPr marL="0" indent="0">
              <a:lnSpc>
                <a:spcPct val="100000"/>
              </a:lnSpc>
              <a:spcBef>
                <a:spcPts val="0"/>
              </a:spcBef>
              <a:buNone/>
            </a:pPr>
            <a:r>
              <a:rPr lang="en-US" sz="1200" b="1">
                <a:ea typeface="Calibri"/>
                <a:cs typeface="Times New Roman"/>
              </a:rPr>
              <a:t>Level 4</a:t>
            </a:r>
          </a:p>
          <a:p>
            <a:pPr fontAlgn="base">
              <a:lnSpc>
                <a:spcPct val="110000"/>
              </a:lnSpc>
              <a:spcBef>
                <a:spcPts val="0"/>
              </a:spcBef>
            </a:pPr>
            <a:r>
              <a:rPr lang="en-US" sz="1100" b="0" i="0" u="none" strike="noStrike">
                <a:solidFill>
                  <a:srgbClr val="000000"/>
                </a:solidFill>
                <a:effectLst/>
              </a:rPr>
              <a:t>Agricultural Equipment Design and Fabrication/Lab</a:t>
            </a:r>
            <a:r>
              <a:rPr lang="en-US" sz="1100" b="0" i="0">
                <a:solidFill>
                  <a:srgbClr val="000000"/>
                </a:solidFill>
                <a:effectLst/>
              </a:rPr>
              <a:t>​</a:t>
            </a:r>
            <a:endParaRPr lang="en-US" sz="1100" b="0" i="0">
              <a:solidFill>
                <a:srgbClr val="000000"/>
              </a:solidFill>
              <a:effectLst/>
              <a:cs typeface="Calibri"/>
            </a:endParaRPr>
          </a:p>
          <a:p>
            <a:pPr marL="0" indent="0" fontAlgn="base">
              <a:lnSpc>
                <a:spcPct val="110000"/>
              </a:lnSpc>
              <a:spcBef>
                <a:spcPts val="0"/>
              </a:spcBef>
              <a:buNone/>
            </a:pPr>
            <a:r>
              <a:rPr lang="en-US" sz="1100" b="0" i="0" u="none" strike="noStrike">
                <a:solidFill>
                  <a:srgbClr val="007742"/>
                </a:solidFill>
                <a:effectLst/>
              </a:rPr>
              <a:t>+   </a:t>
            </a:r>
            <a:r>
              <a:rPr lang="en-US" sz="1100">
                <a:solidFill>
                  <a:srgbClr val="007742"/>
                </a:solidFill>
              </a:rPr>
              <a:t> </a:t>
            </a:r>
            <a:r>
              <a:rPr lang="en-US" sz="1100" b="0" i="0" u="none" strike="noStrike">
                <a:solidFill>
                  <a:srgbClr val="007742"/>
                </a:solidFill>
                <a:effectLst/>
              </a:rPr>
              <a:t>(ADD) Advanced Agriculture Power Systems (TBD)</a:t>
            </a:r>
            <a:r>
              <a:rPr lang="en-US" sz="1100" b="0" i="0">
                <a:solidFill>
                  <a:srgbClr val="007742"/>
                </a:solidFill>
                <a:effectLst/>
              </a:rPr>
              <a:t>​</a:t>
            </a:r>
            <a:endParaRPr lang="en-US" sz="1100" b="0" i="0">
              <a:solidFill>
                <a:srgbClr val="007742"/>
              </a:solidFill>
              <a:effectLst/>
              <a:cs typeface="Calibri"/>
            </a:endParaRPr>
          </a:p>
          <a:p>
            <a:pPr fontAlgn="base">
              <a:lnSpc>
                <a:spcPct val="110000"/>
              </a:lnSpc>
              <a:spcBef>
                <a:spcPts val="0"/>
              </a:spcBef>
            </a:pPr>
            <a:r>
              <a:rPr lang="en-US" sz="1100" b="0" i="0" u="none" strike="noStrike">
                <a:solidFill>
                  <a:srgbClr val="000000"/>
                </a:solidFill>
                <a:effectLst/>
              </a:rPr>
              <a:t>Practicum in Agriculture, Food, and Natural Resources</a:t>
            </a:r>
            <a:r>
              <a:rPr lang="en-US" sz="1100" b="0" i="0">
                <a:solidFill>
                  <a:srgbClr val="000000"/>
                </a:solidFill>
                <a:effectLst/>
              </a:rPr>
              <a:t>​</a:t>
            </a:r>
            <a:endParaRPr lang="en-US" sz="1100" b="0" i="0">
              <a:solidFill>
                <a:srgbClr val="000000"/>
              </a:solidFill>
              <a:effectLst/>
              <a:cs typeface="Calibri"/>
            </a:endParaRPr>
          </a:p>
          <a:p>
            <a:pPr fontAlgn="base">
              <a:lnSpc>
                <a:spcPct val="110000"/>
              </a:lnSpc>
              <a:spcBef>
                <a:spcPts val="0"/>
              </a:spcBef>
            </a:pPr>
            <a:r>
              <a:rPr lang="en-US" sz="1100" b="0" i="0" u="none" strike="noStrike">
                <a:solidFill>
                  <a:srgbClr val="000000"/>
                </a:solidFill>
                <a:effectLst/>
              </a:rPr>
              <a:t>Project-Based Research </a:t>
            </a:r>
            <a:r>
              <a:rPr lang="en-US" sz="1100" b="0" i="0">
                <a:solidFill>
                  <a:srgbClr val="000000"/>
                </a:solidFill>
                <a:effectLst/>
              </a:rPr>
              <a:t>​</a:t>
            </a:r>
            <a:endParaRPr lang="en-US" sz="1100" b="0" i="0">
              <a:solidFill>
                <a:srgbClr val="000000"/>
              </a:solidFill>
              <a:effectLst/>
              <a:cs typeface="Calibri"/>
            </a:endParaRPr>
          </a:p>
          <a:p>
            <a:pPr fontAlgn="base">
              <a:lnSpc>
                <a:spcPct val="110000"/>
              </a:lnSpc>
              <a:spcBef>
                <a:spcPts val="0"/>
              </a:spcBef>
            </a:pPr>
            <a:r>
              <a:rPr lang="en-US" sz="1100" b="0" i="0" u="none" strike="noStrike">
                <a:solidFill>
                  <a:srgbClr val="000000"/>
                </a:solidFill>
                <a:effectLst/>
              </a:rPr>
              <a:t>Scientific Research and Design</a:t>
            </a:r>
            <a:r>
              <a:rPr lang="en-US" sz="1100" b="0" i="0">
                <a:solidFill>
                  <a:srgbClr val="000000"/>
                </a:solidFill>
                <a:effectLst/>
              </a:rPr>
              <a:t>​</a:t>
            </a:r>
            <a:endParaRPr lang="en-US" sz="1100" b="0" i="0">
              <a:solidFill>
                <a:srgbClr val="000000"/>
              </a:solidFill>
              <a:effectLst/>
              <a:cs typeface="Calibri"/>
            </a:endParaRPr>
          </a:p>
          <a:p>
            <a:pPr marL="0" indent="-188595">
              <a:lnSpc>
                <a:spcPct val="100000"/>
              </a:lnSpc>
              <a:spcBef>
                <a:spcPts val="0"/>
              </a:spcBef>
              <a:buFont typeface="Arial"/>
              <a:buChar char="•"/>
            </a:pPr>
            <a:endParaRPr lang="en-US" sz="1100"/>
          </a:p>
        </p:txBody>
      </p:sp>
      <p:sp>
        <p:nvSpPr>
          <p:cNvPr id="19" name="TextBox 18">
            <a:extLst>
              <a:ext uri="{FF2B5EF4-FFF2-40B4-BE49-F238E27FC236}">
                <a16:creationId xmlns:a16="http://schemas.microsoft.com/office/drawing/2014/main" id="{80E4C2F3-E701-BD46-E6B9-FDCD0B320B21}"/>
              </a:ext>
            </a:extLst>
          </p:cNvPr>
          <p:cNvSpPr txBox="1"/>
          <p:nvPr/>
        </p:nvSpPr>
        <p:spPr>
          <a:xfrm>
            <a:off x="156139" y="5700372"/>
            <a:ext cx="3565424" cy="3333220"/>
          </a:xfrm>
          <a:prstGeom prst="rect">
            <a:avLst/>
          </a:prstGeom>
          <a:noFill/>
        </p:spPr>
        <p:txBody>
          <a:bodyPr wrap="square" lIns="100584" tIns="50292" rIns="100584" bIns="50292" rtlCol="0" anchor="t">
            <a:spAutoFit/>
          </a:bodyPr>
          <a:lstStyle/>
          <a:p>
            <a:r>
              <a:rPr lang="en-US" sz="1200" b="1">
                <a:ea typeface="Calibri"/>
                <a:cs typeface="Times New Roman"/>
              </a:rPr>
              <a:t>Postsecondary Opportunities</a:t>
            </a:r>
          </a:p>
          <a:p>
            <a:r>
              <a:rPr lang="en-US" sz="1100" b="1">
                <a:ea typeface="Calibri"/>
                <a:cs typeface="Times New Roman"/>
              </a:rPr>
              <a:t>Associate Degrees</a:t>
            </a:r>
          </a:p>
          <a:p>
            <a:pPr marL="171450" indent="-171450" algn="l" rtl="0" fontAlgn="base">
              <a:buFont typeface="Arial" panose="020B0604020202020204" pitchFamily="34" charset="0"/>
              <a:buChar char="•"/>
            </a:pPr>
            <a:r>
              <a:rPr lang="en-US" sz="1100" b="0" i="0" u="none" strike="noStrike">
                <a:solidFill>
                  <a:srgbClr val="000000"/>
                </a:solidFill>
                <a:effectLst/>
              </a:rPr>
              <a:t>Heavy Equipment Maintenance Technology/ Technician</a:t>
            </a:r>
            <a:r>
              <a:rPr lang="en-US" sz="1100" b="0" i="0">
                <a:solidFill>
                  <a:srgbClr val="000000"/>
                </a:solidFill>
                <a:effectLst/>
              </a:rPr>
              <a:t>​</a:t>
            </a:r>
            <a:endParaRPr lang="en-US" sz="1100" b="0" i="0">
              <a:solidFill>
                <a:srgbClr val="000000"/>
              </a:solidFill>
              <a:effectLst/>
              <a:cs typeface="Calibri"/>
            </a:endParaRPr>
          </a:p>
          <a:p>
            <a:pPr marL="171450" indent="-171450" algn="l" rtl="0" fontAlgn="base">
              <a:buFont typeface="Arial" panose="020B0604020202020204" pitchFamily="34" charset="0"/>
              <a:buChar char="•"/>
            </a:pPr>
            <a:r>
              <a:rPr lang="en-US" sz="1100" b="0" i="0" u="none" strike="noStrike">
                <a:solidFill>
                  <a:srgbClr val="000000"/>
                </a:solidFill>
                <a:effectLst/>
              </a:rPr>
              <a:t>Agricultural Mechanization, General</a:t>
            </a:r>
            <a:r>
              <a:rPr lang="en-US" sz="1100" b="0" i="0">
                <a:solidFill>
                  <a:srgbClr val="000000"/>
                </a:solidFill>
                <a:effectLst/>
              </a:rPr>
              <a:t>​</a:t>
            </a:r>
            <a:endParaRPr lang="en-US" sz="1100" b="0" i="0">
              <a:solidFill>
                <a:srgbClr val="000000"/>
              </a:solidFill>
              <a:effectLst/>
              <a:cs typeface="Calibri"/>
            </a:endParaRPr>
          </a:p>
          <a:p>
            <a:pPr marL="171450" indent="-171450" algn="l" rtl="0" fontAlgn="base">
              <a:buFont typeface="Arial" panose="020B0604020202020204" pitchFamily="34" charset="0"/>
              <a:buChar char="•"/>
            </a:pPr>
            <a:r>
              <a:rPr lang="en-US" sz="1100" b="0" i="0" u="none" strike="noStrike">
                <a:solidFill>
                  <a:srgbClr val="000000"/>
                </a:solidFill>
                <a:effectLst/>
              </a:rPr>
              <a:t>Small Engine Mechanics and Repair Technology/ Technician</a:t>
            </a:r>
            <a:r>
              <a:rPr lang="en-US" sz="1100" b="0" i="0">
                <a:solidFill>
                  <a:srgbClr val="000000"/>
                </a:solidFill>
                <a:effectLst/>
              </a:rPr>
              <a:t>​</a:t>
            </a:r>
            <a:endParaRPr lang="en-US" sz="1100" b="0" i="0">
              <a:solidFill>
                <a:srgbClr val="000000"/>
              </a:solidFill>
              <a:effectLst/>
              <a:cs typeface="Calibri"/>
            </a:endParaRPr>
          </a:p>
          <a:p>
            <a:pPr marL="171450" indent="-171450" algn="l" rtl="0" fontAlgn="base">
              <a:buFont typeface="Arial" panose="020B0604020202020204" pitchFamily="34" charset="0"/>
              <a:buChar char="•"/>
            </a:pPr>
            <a:r>
              <a:rPr lang="en-US" sz="1100" b="0" i="0" u="none" strike="noStrike">
                <a:solidFill>
                  <a:srgbClr val="000000"/>
                </a:solidFill>
                <a:effectLst/>
              </a:rPr>
              <a:t>Welding Technology/ Welder</a:t>
            </a:r>
            <a:r>
              <a:rPr lang="en-US" sz="1100" b="0" i="0">
                <a:solidFill>
                  <a:srgbClr val="000000"/>
                </a:solidFill>
                <a:effectLst/>
              </a:rPr>
              <a:t>​</a:t>
            </a:r>
            <a:endParaRPr lang="en-US" sz="1100" b="0" i="0">
              <a:solidFill>
                <a:srgbClr val="000000"/>
              </a:solidFill>
              <a:effectLst/>
              <a:cs typeface="Calibri"/>
            </a:endParaRPr>
          </a:p>
          <a:p>
            <a:pPr algn="l" rtl="0" fontAlgn="base"/>
            <a:r>
              <a:rPr lang="en-US" sz="1100" b="0" i="0" u="none" strike="noStrike">
                <a:solidFill>
                  <a:srgbClr val="007742"/>
                </a:solidFill>
                <a:effectLst/>
              </a:rPr>
              <a:t>+   (ADD) Geographic Information Systems</a:t>
            </a:r>
            <a:endParaRPr lang="en-US" sz="1100" b="0" i="0">
              <a:solidFill>
                <a:srgbClr val="007742"/>
              </a:solidFill>
              <a:effectLst/>
              <a:cs typeface="Calibri"/>
            </a:endParaRPr>
          </a:p>
          <a:p>
            <a:r>
              <a:rPr lang="en-US" sz="1100" b="1">
                <a:ea typeface="Calibri"/>
                <a:cs typeface="Times New Roman"/>
              </a:rPr>
              <a:t>Bachelor’s Degrees</a:t>
            </a:r>
            <a:endParaRPr lang="en-US" sz="1100">
              <a:solidFill>
                <a:srgbClr val="0D6CB9"/>
              </a:solidFill>
              <a:ea typeface="Calibri"/>
              <a:cs typeface="Times New Roman"/>
            </a:endParaRPr>
          </a:p>
          <a:p>
            <a:pPr marL="171450" indent="-171450" algn="l" rtl="0" fontAlgn="base">
              <a:buFont typeface="Arial" panose="020B0604020202020204" pitchFamily="34" charset="0"/>
              <a:buChar char="•"/>
            </a:pPr>
            <a:r>
              <a:rPr lang="en-US" sz="1100" b="0" i="0" u="none" strike="noStrike">
                <a:solidFill>
                  <a:srgbClr val="000000"/>
                </a:solidFill>
                <a:effectLst/>
              </a:rPr>
              <a:t>Agricultural Engineering</a:t>
            </a:r>
            <a:r>
              <a:rPr lang="en-US" sz="1100" b="0" i="0">
                <a:solidFill>
                  <a:srgbClr val="000000"/>
                </a:solidFill>
                <a:effectLst/>
              </a:rPr>
              <a:t>​</a:t>
            </a:r>
            <a:endParaRPr lang="en-US" sz="1100" b="0" i="0">
              <a:solidFill>
                <a:srgbClr val="000000"/>
              </a:solidFill>
              <a:effectLst/>
              <a:cs typeface="Calibri"/>
            </a:endParaRPr>
          </a:p>
          <a:p>
            <a:pPr marL="171450" indent="-171450" algn="l" rtl="0" fontAlgn="base">
              <a:buFont typeface="Arial" panose="020B0604020202020204" pitchFamily="34" charset="0"/>
              <a:buChar char="•"/>
            </a:pPr>
            <a:r>
              <a:rPr lang="en-US" sz="1100" b="0" i="0" u="none" strike="noStrike">
                <a:solidFill>
                  <a:srgbClr val="000000"/>
                </a:solidFill>
                <a:effectLst/>
              </a:rPr>
              <a:t>Agricultural Mechanization, General</a:t>
            </a:r>
            <a:r>
              <a:rPr lang="en-US" sz="1100" b="0" i="0">
                <a:solidFill>
                  <a:srgbClr val="000000"/>
                </a:solidFill>
                <a:effectLst/>
              </a:rPr>
              <a:t>​</a:t>
            </a:r>
            <a:endParaRPr lang="en-US" sz="1100" b="0" i="0">
              <a:solidFill>
                <a:srgbClr val="000000"/>
              </a:solidFill>
              <a:effectLst/>
              <a:cs typeface="Calibri"/>
            </a:endParaRPr>
          </a:p>
          <a:p>
            <a:pPr algn="l" rtl="0" fontAlgn="base"/>
            <a:r>
              <a:rPr lang="en-US" sz="1100" b="0" i="0" u="none" strike="noStrike">
                <a:solidFill>
                  <a:srgbClr val="007742"/>
                </a:solidFill>
                <a:effectLst/>
              </a:rPr>
              <a:t>+   (ADD) Agricultural Education</a:t>
            </a:r>
            <a:r>
              <a:rPr lang="en-US" sz="1100" b="0" i="0">
                <a:solidFill>
                  <a:srgbClr val="007742"/>
                </a:solidFill>
                <a:effectLst/>
              </a:rPr>
              <a:t>​</a:t>
            </a:r>
            <a:endParaRPr lang="en-US" sz="1100" b="0" i="0">
              <a:solidFill>
                <a:srgbClr val="007742"/>
              </a:solidFill>
              <a:effectLst/>
              <a:cs typeface="Calibri"/>
            </a:endParaRPr>
          </a:p>
          <a:p>
            <a:pPr fontAlgn="base"/>
            <a:r>
              <a:rPr lang="en-US" sz="1100" b="0" i="0" u="none" strike="noStrike">
                <a:solidFill>
                  <a:srgbClr val="007742"/>
                </a:solidFill>
                <a:effectLst/>
              </a:rPr>
              <a:t>+   </a:t>
            </a:r>
            <a:r>
              <a:rPr lang="en-US" sz="1100">
                <a:solidFill>
                  <a:srgbClr val="007742"/>
                </a:solidFill>
              </a:rPr>
              <a:t>(ADD) Construction</a:t>
            </a:r>
            <a:r>
              <a:rPr lang="en-US" sz="1100" b="0" i="0" u="none" strike="noStrike">
                <a:solidFill>
                  <a:srgbClr val="007742"/>
                </a:solidFill>
                <a:effectLst/>
              </a:rPr>
              <a:t> Technology/Science</a:t>
            </a:r>
            <a:endParaRPr lang="en-US" sz="1100" b="0" i="0">
              <a:solidFill>
                <a:srgbClr val="007742"/>
              </a:solidFill>
              <a:effectLst/>
              <a:cs typeface="Calibri"/>
            </a:endParaRPr>
          </a:p>
          <a:p>
            <a:r>
              <a:rPr lang="en-US" sz="1100" b="1">
                <a:ea typeface="Calibri"/>
                <a:cs typeface="Times New Roman"/>
              </a:rPr>
              <a:t>Master’s, Doctoral, and Professional Degrees</a:t>
            </a:r>
          </a:p>
          <a:p>
            <a:pPr marL="171450" indent="-171450" algn="l" rtl="0" fontAlgn="base">
              <a:buFont typeface="Arial" panose="020B0604020202020204" pitchFamily="34" charset="0"/>
              <a:buChar char="•"/>
            </a:pPr>
            <a:r>
              <a:rPr lang="en-US" sz="1100" b="0" i="0" u="none" strike="noStrike">
                <a:solidFill>
                  <a:srgbClr val="000000"/>
                </a:solidFill>
                <a:effectLst/>
              </a:rPr>
              <a:t>Agricultural Engineering</a:t>
            </a:r>
            <a:r>
              <a:rPr lang="en-US" sz="1100" b="0" i="0">
                <a:solidFill>
                  <a:srgbClr val="000000"/>
                </a:solidFill>
                <a:effectLst/>
              </a:rPr>
              <a:t>​</a:t>
            </a:r>
            <a:endParaRPr lang="en-US" sz="1100" b="0" i="0">
              <a:solidFill>
                <a:srgbClr val="000000"/>
              </a:solidFill>
              <a:effectLst/>
              <a:cs typeface="Calibri"/>
            </a:endParaRPr>
          </a:p>
          <a:p>
            <a:pPr marL="171450" indent="-171450" algn="l" rtl="0" fontAlgn="base">
              <a:buFont typeface="Arial" panose="020B0604020202020204" pitchFamily="34" charset="0"/>
              <a:buChar char="•"/>
            </a:pPr>
            <a:r>
              <a:rPr lang="en-US" sz="1100" b="0" i="0" u="none" strike="noStrike">
                <a:solidFill>
                  <a:srgbClr val="000000"/>
                </a:solidFill>
                <a:effectLst/>
              </a:rPr>
              <a:t>Agricultural Mechanization, General</a:t>
            </a:r>
            <a:r>
              <a:rPr lang="en-US" sz="1100" b="0" i="0">
                <a:solidFill>
                  <a:srgbClr val="000000"/>
                </a:solidFill>
                <a:effectLst/>
              </a:rPr>
              <a:t>​</a:t>
            </a:r>
            <a:endParaRPr lang="en-US" sz="1100" b="0" i="0">
              <a:solidFill>
                <a:srgbClr val="000000"/>
              </a:solidFill>
              <a:effectLst/>
              <a:cs typeface="Calibri"/>
            </a:endParaRPr>
          </a:p>
          <a:p>
            <a:pPr algn="l" rtl="0" fontAlgn="base"/>
            <a:r>
              <a:rPr lang="en-US" sz="1100" b="0" i="0" u="none" strike="noStrike">
                <a:solidFill>
                  <a:srgbClr val="007742"/>
                </a:solidFill>
                <a:effectLst/>
              </a:rPr>
              <a:t>+   (ADD) Masters of Business Administration</a:t>
            </a:r>
            <a:endParaRPr lang="en-US" sz="1100" b="0" i="0">
              <a:solidFill>
                <a:srgbClr val="007742"/>
              </a:solidFill>
              <a:effectLst/>
              <a:cs typeface="Calibri"/>
            </a:endParaRPr>
          </a:p>
          <a:p>
            <a:pPr marL="171450" indent="-171450">
              <a:buFont typeface="Arial" panose="020B0604020202020204" pitchFamily="34" charset="0"/>
              <a:buChar char="•"/>
            </a:pPr>
            <a:endParaRPr lang="en-US" sz="1100" b="1">
              <a:ea typeface="Calibri"/>
              <a:cs typeface="Times New Roman"/>
            </a:endParaRPr>
          </a:p>
          <a:p>
            <a:pPr marL="188595" indent="-188595">
              <a:buFont typeface="Arial"/>
              <a:buChar char="•"/>
            </a:pPr>
            <a:endParaRPr lang="en-US" sz="1100">
              <a:solidFill>
                <a:srgbClr val="000000"/>
              </a:solidFill>
              <a:ea typeface="Calibri"/>
              <a:cs typeface="Calibri"/>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927296"/>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a:t>Advanced Placement (AP) Courses</a:t>
            </a:r>
          </a:p>
          <a:p>
            <a:pPr marL="0" indent="0" fontAlgn="base">
              <a:lnSpc>
                <a:spcPct val="100000"/>
              </a:lnSpc>
              <a:spcBef>
                <a:spcPts val="0"/>
              </a:spcBef>
              <a:buNone/>
            </a:pPr>
            <a:r>
              <a:rPr lang="en-US" sz="1100" b="0" i="0" u="none" strike="noStrike">
                <a:solidFill>
                  <a:srgbClr val="007742"/>
                </a:solidFill>
                <a:effectLst/>
              </a:rPr>
              <a:t>+ </a:t>
            </a:r>
            <a:r>
              <a:rPr lang="en-US" sz="1100">
                <a:solidFill>
                  <a:srgbClr val="007742"/>
                </a:solidFill>
              </a:rPr>
              <a:t>  (</a:t>
            </a:r>
            <a:r>
              <a:rPr lang="en-US" sz="1100" b="0" i="0" u="none" strike="noStrike">
                <a:solidFill>
                  <a:srgbClr val="007742"/>
                </a:solidFill>
                <a:effectLst/>
              </a:rPr>
              <a:t>ADD) AP Physics 1</a:t>
            </a:r>
            <a:r>
              <a:rPr lang="en-US" sz="1100" b="0" i="0">
                <a:solidFill>
                  <a:srgbClr val="007742"/>
                </a:solidFill>
                <a:effectLst/>
              </a:rPr>
              <a:t>​</a:t>
            </a:r>
            <a:endParaRPr lang="en-US" sz="1100" b="0" i="0">
              <a:solidFill>
                <a:srgbClr val="007742"/>
              </a:solidFill>
              <a:effectLst/>
              <a:cs typeface="Calibri"/>
            </a:endParaRPr>
          </a:p>
          <a:p>
            <a:pPr marL="0" indent="0" fontAlgn="base">
              <a:lnSpc>
                <a:spcPct val="100000"/>
              </a:lnSpc>
              <a:spcBef>
                <a:spcPts val="0"/>
              </a:spcBef>
              <a:buNone/>
            </a:pPr>
            <a:r>
              <a:rPr lang="en-US" sz="1100" b="0" i="0" u="none" strike="noStrike">
                <a:solidFill>
                  <a:srgbClr val="007742"/>
                </a:solidFill>
                <a:effectLst/>
              </a:rPr>
              <a:t>+ </a:t>
            </a:r>
            <a:r>
              <a:rPr lang="en-US" sz="1100">
                <a:solidFill>
                  <a:srgbClr val="007742"/>
                </a:solidFill>
              </a:rPr>
              <a:t>  (</a:t>
            </a:r>
            <a:r>
              <a:rPr lang="en-US" sz="1100" b="0" i="0" u="none" strike="noStrike">
                <a:solidFill>
                  <a:srgbClr val="007742"/>
                </a:solidFill>
                <a:effectLst/>
              </a:rPr>
              <a:t>ADD) AP Physics 2</a:t>
            </a:r>
            <a:endParaRPr lang="en-US" sz="1100" b="0" i="0">
              <a:solidFill>
                <a:srgbClr val="007742"/>
              </a:solidFill>
              <a:effectLst/>
              <a:cs typeface="Calibri" panose="020F0502020204030204"/>
            </a:endParaRPr>
          </a:p>
          <a:p>
            <a:pPr marL="0" indent="0">
              <a:lnSpc>
                <a:spcPct val="100000"/>
              </a:lnSpc>
              <a:spcBef>
                <a:spcPts val="0"/>
              </a:spcBef>
              <a:buNone/>
            </a:pPr>
            <a:endParaRPr lang="en-US" sz="1100" b="1" u="sng">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a:t>International Baccalaureate (IB) Courses</a:t>
            </a:r>
          </a:p>
          <a:p>
            <a:pPr marL="0" indent="0">
              <a:lnSpc>
                <a:spcPct val="100000"/>
              </a:lnSpc>
              <a:spcBef>
                <a:spcPts val="0"/>
              </a:spcBef>
              <a:buNone/>
            </a:pPr>
            <a:r>
              <a:rPr lang="en-US" sz="1100" b="0" i="0">
                <a:solidFill>
                  <a:srgbClr val="007742"/>
                </a:solidFill>
                <a:effectLst/>
              </a:rPr>
              <a:t>+ </a:t>
            </a:r>
            <a:r>
              <a:rPr lang="en-US" sz="1100">
                <a:solidFill>
                  <a:srgbClr val="007742"/>
                </a:solidFill>
              </a:rPr>
              <a:t>  (</a:t>
            </a:r>
            <a:r>
              <a:rPr lang="en-US" sz="1100" b="0" i="0">
                <a:solidFill>
                  <a:srgbClr val="007742"/>
                </a:solidFill>
                <a:effectLst/>
              </a:rPr>
              <a:t>ADD) </a:t>
            </a:r>
            <a:r>
              <a:rPr lang="en-US" sz="1100">
                <a:solidFill>
                  <a:srgbClr val="007742"/>
                </a:solidFill>
              </a:rPr>
              <a:t>IB Physics</a:t>
            </a:r>
            <a:r>
              <a:rPr lang="en-US" sz="1100" b="0" i="0">
                <a:solidFill>
                  <a:srgbClr val="007742"/>
                </a:solidFill>
                <a:effectLst/>
              </a:rPr>
              <a:t> Standard Level</a:t>
            </a:r>
            <a:endParaRPr lang="en-US" sz="1100" b="1">
              <a:solidFill>
                <a:srgbClr val="007742"/>
              </a:solidFill>
            </a:endParaRPr>
          </a:p>
          <a:p>
            <a:pPr marL="171450" indent="-171450">
              <a:lnSpc>
                <a:spcPct val="100000"/>
              </a:lnSpc>
              <a:spcBef>
                <a:spcPts val="0"/>
              </a:spcBef>
              <a:buFont typeface="Arial"/>
              <a:buChar char="•"/>
              <a:defRPr/>
            </a:pPr>
            <a:endParaRPr lang="en-US" sz="1100">
              <a:solidFill>
                <a:srgbClr val="007742"/>
              </a:solidFill>
              <a:ea typeface="+mn-lt"/>
              <a:cs typeface="+mn-lt"/>
            </a:endParaRPr>
          </a:p>
        </p:txBody>
      </p:sp>
    </p:spTree>
    <p:extLst>
      <p:ext uri="{BB962C8B-B14F-4D97-AF65-F5344CB8AC3E}">
        <p14:creationId xmlns:p14="http://schemas.microsoft.com/office/powerpoint/2010/main" val="209215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74037"/>
            <a:ext cx="7772400" cy="791962"/>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tx1"/>
                </a:solidFill>
                <a:effectLst/>
                <a:uLnTx/>
                <a:uFillTx/>
                <a:latin typeface="Calibri"/>
                <a:ea typeface="Open Sans"/>
                <a:cs typeface="Open Sans"/>
              </a:rPr>
              <a:t>Environmental and Natural Resources</a:t>
            </a:r>
            <a:endParaRPr kumimoji="0" lang="en-US" sz="18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Agriculture, Food, and Natural Resources Career Cluster </a:t>
            </a:r>
          </a:p>
          <a:p>
            <a:pPr>
              <a:spcAft>
                <a:spcPts val="660"/>
              </a:spcAft>
            </a:pPr>
            <a:r>
              <a:rPr lang="en-US" sz="1100" dirty="0">
                <a:ea typeface="Open Sans"/>
                <a:cs typeface="Open Sans"/>
              </a:rPr>
              <a:t> Agriculture, Food, and Natural Resources (AFNR) Career Cluster focuses on the essential elements of life food, water, land, and air. This career cluster includes a diverse spectrum of occupations, ranging from farmer, rancher, and veterinarian to geologist, land conservationist, and florist.</a:t>
            </a:r>
            <a:endParaRPr lang="en-US" sz="1100" dirty="0">
              <a:solidFill>
                <a:srgbClr val="FF0000"/>
              </a:solidFill>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722311"/>
            <a:ext cx="7772400" cy="778675"/>
          </a:xfrm>
          <a:prstGeom prst="rect">
            <a:avLst/>
          </a:prstGeom>
          <a:solidFill>
            <a:srgbClr val="B9D4ED"/>
          </a:solidFill>
        </p:spPr>
        <p:txBody>
          <a:bodyPr wrap="square" lIns="100584" tIns="50292" rIns="100584" bIns="50292" rtlCol="0" anchor="t">
            <a:spAutoFit/>
          </a:bodyPr>
          <a:lstStyle/>
          <a:p>
            <a:r>
              <a:rPr lang="en-US" sz="1100">
                <a:ea typeface="Calibri"/>
                <a:cs typeface="Calibri"/>
              </a:rPr>
              <a:t>The Environmental and Natural Resources program of study explores the occupations and educational opportunities associated with the research, design, and planning of engineering or technical duties in the prevention and control of environmental hazards. This program of study may also include exploration into conducting research for the purpose of identifying, abating, or eliminating sources of pollutants or hazards that affect either the environment or the health of the population.</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97515" y="2635676"/>
            <a:ext cx="3752252" cy="2777632"/>
          </a:xfrm>
        </p:spPr>
        <p:txBody>
          <a:bodyPr vert="horz" lIns="91440" tIns="45720" rIns="91440" bIns="45720" rtlCol="0" anchor="t">
            <a:normAutofit lnSpcReduction="10000"/>
          </a:bodyPr>
          <a:lstStyle/>
          <a:p>
            <a:pPr marL="0" marR="0" indent="0">
              <a:lnSpc>
                <a:spcPct val="100000"/>
              </a:lnSpc>
              <a:spcBef>
                <a:spcPts val="0"/>
              </a:spcBef>
              <a:buNone/>
            </a:pPr>
            <a:r>
              <a:rPr lang="en-US" sz="1200" b="1">
                <a:effectLst/>
                <a:ea typeface="Calibri"/>
                <a:cs typeface="Times New Roman"/>
              </a:rPr>
              <a:t>Secondary Courses for High School Credit</a:t>
            </a:r>
          </a:p>
          <a:p>
            <a:pPr marL="0" indent="0">
              <a:lnSpc>
                <a:spcPct val="100000"/>
              </a:lnSpc>
              <a:spcBef>
                <a:spcPts val="0"/>
              </a:spcBef>
              <a:buNone/>
            </a:pPr>
            <a:r>
              <a:rPr lang="en-US" sz="1100" b="1">
                <a:ea typeface="Calibri"/>
                <a:cs typeface="Times New Roman"/>
              </a:rPr>
              <a:t>Level 1</a:t>
            </a:r>
          </a:p>
          <a:p>
            <a:pPr marL="0" indent="-188595">
              <a:lnSpc>
                <a:spcPct val="100000"/>
              </a:lnSpc>
              <a:spcBef>
                <a:spcPts val="0"/>
              </a:spcBef>
              <a:buFont typeface="Arial" panose="020B0604020202020204" pitchFamily="34" charset="0"/>
              <a:buChar char="•"/>
            </a:pPr>
            <a:r>
              <a:rPr lang="en-US" sz="1100" b="0" i="0" u="none" strike="noStrike">
                <a:solidFill>
                  <a:srgbClr val="000000"/>
                </a:solidFill>
                <a:effectLst/>
              </a:rPr>
              <a:t>Principles of Agriculture, Food, and Natural Resources</a:t>
            </a:r>
            <a:endParaRPr lang="en-US" sz="1100">
              <a:ea typeface="Calibri" panose="020F0502020204030204" pitchFamily="34" charset="0"/>
              <a:cs typeface="Calibri"/>
            </a:endParaRPr>
          </a:p>
          <a:p>
            <a:pPr marL="0" indent="0">
              <a:lnSpc>
                <a:spcPct val="100000"/>
              </a:lnSpc>
              <a:spcBef>
                <a:spcPts val="0"/>
              </a:spcBef>
              <a:buNone/>
            </a:pPr>
            <a:r>
              <a:rPr lang="en-US" sz="1100" b="1">
                <a:ea typeface="Calibri"/>
                <a:cs typeface="Times New Roman"/>
              </a:rPr>
              <a:t>Level 2</a:t>
            </a:r>
          </a:p>
          <a:p>
            <a:pPr>
              <a:lnSpc>
                <a:spcPct val="100000"/>
              </a:lnSpc>
              <a:spcBef>
                <a:spcPts val="0"/>
              </a:spcBef>
            </a:pPr>
            <a:r>
              <a:rPr lang="en-US" sz="1100" b="0" i="0" u="none" strike="noStrike">
                <a:solidFill>
                  <a:srgbClr val="000000"/>
                </a:solidFill>
                <a:effectLst/>
              </a:rPr>
              <a:t>Wildlife, Fisheries, and Ecology Management/Lab </a:t>
            </a:r>
            <a:r>
              <a:rPr lang="en-US" sz="1100" b="0" i="0">
                <a:solidFill>
                  <a:srgbClr val="000000"/>
                </a:solidFill>
                <a:effectLst/>
              </a:rPr>
              <a:t>​</a:t>
            </a:r>
            <a:endParaRPr lang="en-US" sz="1100" b="0" i="0">
              <a:solidFill>
                <a:srgbClr val="000000"/>
              </a:solidFill>
              <a:effectLst/>
              <a:cs typeface="Calibri"/>
            </a:endParaRPr>
          </a:p>
          <a:p>
            <a:pPr>
              <a:lnSpc>
                <a:spcPct val="100000"/>
              </a:lnSpc>
              <a:spcBef>
                <a:spcPts val="0"/>
              </a:spcBef>
            </a:pPr>
            <a:r>
              <a:rPr lang="en-US" sz="1100" b="0" i="0" u="none" strike="noStrike">
                <a:solidFill>
                  <a:srgbClr val="000000"/>
                </a:solidFill>
                <a:effectLst/>
              </a:rPr>
              <a:t>Forestry and Woodland Ecosystems/Lab</a:t>
            </a:r>
            <a:r>
              <a:rPr lang="en-US" sz="1100" b="0" i="0">
                <a:solidFill>
                  <a:srgbClr val="000000"/>
                </a:solidFill>
                <a:effectLst/>
              </a:rPr>
              <a:t>​</a:t>
            </a:r>
            <a:endParaRPr lang="en-US" sz="1100" b="0" i="0">
              <a:solidFill>
                <a:srgbClr val="000000"/>
              </a:solidFill>
              <a:effectLst/>
              <a:cs typeface="Calibri"/>
            </a:endParaRPr>
          </a:p>
          <a:p>
            <a:pPr marL="0" indent="0" algn="l" rtl="0" fontAlgn="base">
              <a:lnSpc>
                <a:spcPct val="100000"/>
              </a:lnSpc>
              <a:spcBef>
                <a:spcPts val="0"/>
              </a:spcBef>
              <a:buNone/>
            </a:pPr>
            <a:r>
              <a:rPr lang="en-US" sz="1100" b="0" i="0" u="none" strike="noStrike">
                <a:solidFill>
                  <a:srgbClr val="007742"/>
                </a:solidFill>
                <a:effectLst/>
              </a:rPr>
              <a:t>+   (ADD) Beekeeping and Honey Production</a:t>
            </a:r>
            <a:endParaRPr lang="en-US" sz="1100">
              <a:ea typeface="Calibri"/>
              <a:cs typeface="Calibri" panose="020F0502020204030204"/>
            </a:endParaRPr>
          </a:p>
          <a:p>
            <a:pPr marL="0" indent="0">
              <a:lnSpc>
                <a:spcPct val="100000"/>
              </a:lnSpc>
              <a:spcBef>
                <a:spcPts val="0"/>
              </a:spcBef>
              <a:buNone/>
            </a:pPr>
            <a:r>
              <a:rPr lang="en-US" sz="1100" b="1">
                <a:ea typeface="Calibri"/>
                <a:cs typeface="Times New Roman"/>
              </a:rPr>
              <a:t>Level 3</a:t>
            </a:r>
          </a:p>
          <a:p>
            <a:pPr>
              <a:lnSpc>
                <a:spcPct val="100000"/>
              </a:lnSpc>
              <a:spcBef>
                <a:spcPts val="0"/>
              </a:spcBef>
            </a:pPr>
            <a:r>
              <a:rPr lang="en-US" sz="1100" b="0" i="0" u="none" strike="noStrike">
                <a:solidFill>
                  <a:srgbClr val="000000"/>
                </a:solidFill>
                <a:effectLst/>
              </a:rPr>
              <a:t>Range Ecology Management/Lab</a:t>
            </a:r>
            <a:r>
              <a:rPr lang="en-US" sz="1100" b="0" i="0">
                <a:solidFill>
                  <a:srgbClr val="000000"/>
                </a:solidFill>
                <a:effectLst/>
              </a:rPr>
              <a:t>​</a:t>
            </a:r>
            <a:endParaRPr lang="en-US" sz="1100" b="0" i="0">
              <a:solidFill>
                <a:srgbClr val="000000"/>
              </a:solidFill>
              <a:effectLst/>
              <a:cs typeface="Calibri"/>
            </a:endParaRPr>
          </a:p>
          <a:p>
            <a:pPr>
              <a:lnSpc>
                <a:spcPct val="100000"/>
              </a:lnSpc>
              <a:spcBef>
                <a:spcPts val="0"/>
              </a:spcBef>
            </a:pPr>
            <a:r>
              <a:rPr lang="en-US" sz="1100" b="0" i="0" u="none" strike="noStrike">
                <a:solidFill>
                  <a:srgbClr val="000000"/>
                </a:solidFill>
                <a:effectLst/>
              </a:rPr>
              <a:t>Energy and Natural Resources Technology/Lab</a:t>
            </a:r>
            <a:r>
              <a:rPr lang="en-US" sz="1100" b="0" i="0">
                <a:solidFill>
                  <a:srgbClr val="000000"/>
                </a:solidFill>
                <a:effectLst/>
              </a:rPr>
              <a:t>​</a:t>
            </a:r>
            <a:endParaRPr lang="en-US" sz="1100" b="0" i="0">
              <a:solidFill>
                <a:srgbClr val="000000"/>
              </a:solidFill>
              <a:effectLst/>
              <a:cs typeface="Calibri"/>
            </a:endParaRPr>
          </a:p>
          <a:p>
            <a:pPr marL="0" indent="0" fontAlgn="base">
              <a:lnSpc>
                <a:spcPct val="110000"/>
              </a:lnSpc>
              <a:spcBef>
                <a:spcPts val="0"/>
              </a:spcBef>
              <a:buNone/>
            </a:pPr>
            <a:r>
              <a:rPr lang="en-US" sz="1100" b="0" i="0" u="none" strike="noStrike">
                <a:solidFill>
                  <a:srgbClr val="007742"/>
                </a:solidFill>
                <a:effectLst/>
              </a:rPr>
              <a:t>+    (ADD) Conservation and Natural Resources Management</a:t>
            </a:r>
            <a:br>
              <a:rPr lang="en-US" sz="1100" b="0" i="0" u="none" strike="noStrike">
                <a:effectLst/>
              </a:rPr>
            </a:br>
            <a:r>
              <a:rPr lang="en-US" sz="1100">
                <a:solidFill>
                  <a:srgbClr val="007742"/>
                </a:solidFill>
              </a:rPr>
              <a:t>      </a:t>
            </a:r>
            <a:r>
              <a:rPr lang="en-US" sz="1100" b="0" i="0" u="none" strike="noStrike">
                <a:solidFill>
                  <a:srgbClr val="007742"/>
                </a:solidFill>
                <a:effectLst/>
              </a:rPr>
              <a:t>(TBD)</a:t>
            </a:r>
            <a:endParaRPr lang="en-US" sz="1100" b="0" i="0" u="none" strike="noStrike">
              <a:solidFill>
                <a:srgbClr val="007742"/>
              </a:solidFill>
              <a:effectLst/>
              <a:cs typeface="Calibri"/>
            </a:endParaRPr>
          </a:p>
          <a:p>
            <a:pPr marL="0" indent="0">
              <a:lnSpc>
                <a:spcPct val="100000"/>
              </a:lnSpc>
              <a:spcBef>
                <a:spcPts val="0"/>
              </a:spcBef>
              <a:buNone/>
            </a:pPr>
            <a:r>
              <a:rPr lang="en-US" sz="1100" b="1">
                <a:ea typeface="Calibri"/>
                <a:cs typeface="Times New Roman"/>
              </a:rPr>
              <a:t>Level 4</a:t>
            </a:r>
          </a:p>
          <a:p>
            <a:pPr fontAlgn="base">
              <a:lnSpc>
                <a:spcPct val="110000"/>
              </a:lnSpc>
              <a:spcBef>
                <a:spcPts val="0"/>
              </a:spcBef>
            </a:pPr>
            <a:r>
              <a:rPr lang="en-US" sz="1100" b="0" i="0" u="none" strike="noStrike">
                <a:solidFill>
                  <a:srgbClr val="000000"/>
                </a:solidFill>
                <a:effectLst/>
              </a:rPr>
              <a:t>Advanced Energy and Natural Resource/Lab </a:t>
            </a:r>
            <a:r>
              <a:rPr lang="en-US" sz="1100" b="0" i="0">
                <a:solidFill>
                  <a:srgbClr val="000000"/>
                </a:solidFill>
                <a:effectLst/>
              </a:rPr>
              <a:t>​</a:t>
            </a:r>
            <a:endParaRPr lang="en-US" sz="1100" b="0" i="0">
              <a:solidFill>
                <a:srgbClr val="000000"/>
              </a:solidFill>
              <a:effectLst/>
              <a:cs typeface="Calibri"/>
            </a:endParaRPr>
          </a:p>
          <a:p>
            <a:pPr fontAlgn="base">
              <a:lnSpc>
                <a:spcPct val="110000"/>
              </a:lnSpc>
              <a:spcBef>
                <a:spcPts val="0"/>
              </a:spcBef>
            </a:pPr>
            <a:r>
              <a:rPr lang="en-US" sz="1100" b="0" i="0" u="none" strike="noStrike">
                <a:solidFill>
                  <a:srgbClr val="000000"/>
                </a:solidFill>
                <a:effectLst/>
              </a:rPr>
              <a:t>Practicum in Agriculture, Food, and Natural Resources</a:t>
            </a:r>
            <a:r>
              <a:rPr lang="en-US" sz="1100" b="0" i="0">
                <a:solidFill>
                  <a:srgbClr val="000000"/>
                </a:solidFill>
                <a:effectLst/>
              </a:rPr>
              <a:t>​</a:t>
            </a:r>
            <a:endParaRPr lang="en-US" sz="1100" b="0" i="0">
              <a:solidFill>
                <a:srgbClr val="000000"/>
              </a:solidFill>
              <a:effectLst/>
              <a:cs typeface="Calibri"/>
            </a:endParaRPr>
          </a:p>
          <a:p>
            <a:pPr fontAlgn="base">
              <a:lnSpc>
                <a:spcPct val="110000"/>
              </a:lnSpc>
              <a:spcBef>
                <a:spcPts val="0"/>
              </a:spcBef>
            </a:pPr>
            <a:r>
              <a:rPr lang="en-US" sz="1100" b="0" i="0" u="none" strike="noStrike">
                <a:solidFill>
                  <a:srgbClr val="000000"/>
                </a:solidFill>
                <a:effectLst/>
              </a:rPr>
              <a:t>Project-Based Research </a:t>
            </a:r>
            <a:r>
              <a:rPr lang="en-US" sz="1100" b="0" i="0">
                <a:solidFill>
                  <a:srgbClr val="000000"/>
                </a:solidFill>
                <a:effectLst/>
              </a:rPr>
              <a:t>​</a:t>
            </a:r>
            <a:endParaRPr lang="en-US" sz="1100" b="0" i="0">
              <a:solidFill>
                <a:srgbClr val="000000"/>
              </a:solidFill>
              <a:effectLst/>
              <a:cs typeface="Calibri"/>
            </a:endParaRPr>
          </a:p>
          <a:p>
            <a:pPr fontAlgn="base">
              <a:lnSpc>
                <a:spcPct val="110000"/>
              </a:lnSpc>
              <a:spcBef>
                <a:spcPts val="0"/>
              </a:spcBef>
            </a:pPr>
            <a:r>
              <a:rPr lang="en-US" sz="1100" b="0" i="0" u="none" strike="noStrike">
                <a:solidFill>
                  <a:srgbClr val="000000"/>
                </a:solidFill>
                <a:effectLst/>
              </a:rPr>
              <a:t>Scientific Research and Design</a:t>
            </a:r>
            <a:endParaRPr lang="en-US" sz="1100" b="0" i="0">
              <a:solidFill>
                <a:srgbClr val="000000"/>
              </a:solidFill>
              <a:effectLst/>
              <a:cs typeface="Calibri"/>
            </a:endParaRPr>
          </a:p>
          <a:p>
            <a:pPr>
              <a:lnSpc>
                <a:spcPct val="100000"/>
              </a:lnSpc>
              <a:spcBef>
                <a:spcPts val="0"/>
              </a:spcBef>
            </a:pPr>
            <a:endParaRPr lang="en-US" sz="1100" b="1">
              <a:ea typeface="Calibri"/>
              <a:cs typeface="Times New Roman"/>
            </a:endParaRPr>
          </a:p>
          <a:p>
            <a:pPr marL="0" indent="-188595">
              <a:lnSpc>
                <a:spcPct val="100000"/>
              </a:lnSpc>
              <a:spcBef>
                <a:spcPts val="0"/>
              </a:spcBef>
              <a:buFont typeface="Arial"/>
              <a:buChar char="•"/>
            </a:pPr>
            <a:endParaRPr lang="en-US" sz="1100"/>
          </a:p>
        </p:txBody>
      </p:sp>
      <p:sp>
        <p:nvSpPr>
          <p:cNvPr id="19" name="TextBox 18">
            <a:extLst>
              <a:ext uri="{FF2B5EF4-FFF2-40B4-BE49-F238E27FC236}">
                <a16:creationId xmlns:a16="http://schemas.microsoft.com/office/drawing/2014/main" id="{80E4C2F3-E701-BD46-E6B9-FDCD0B320B21}"/>
              </a:ext>
            </a:extLst>
          </p:cNvPr>
          <p:cNvSpPr txBox="1"/>
          <p:nvPr/>
        </p:nvSpPr>
        <p:spPr>
          <a:xfrm>
            <a:off x="197515" y="5544869"/>
            <a:ext cx="3565424" cy="4118050"/>
          </a:xfrm>
          <a:prstGeom prst="rect">
            <a:avLst/>
          </a:prstGeom>
          <a:noFill/>
        </p:spPr>
        <p:txBody>
          <a:bodyPr wrap="square" lIns="100584" tIns="50292" rIns="100584" bIns="50292" rtlCol="0" anchor="t">
            <a:spAutoFit/>
          </a:bodyPr>
          <a:lstStyle/>
          <a:p>
            <a:r>
              <a:rPr lang="en-US" sz="1200" b="1">
                <a:ea typeface="Calibri"/>
                <a:cs typeface="Times New Roman"/>
              </a:rPr>
              <a:t>Postsecondary Opportunities</a:t>
            </a:r>
          </a:p>
          <a:p>
            <a:r>
              <a:rPr lang="en-US" sz="1100" b="1">
                <a:ea typeface="Calibri"/>
                <a:cs typeface="Times New Roman"/>
              </a:rPr>
              <a:t>Associate Degrees</a:t>
            </a:r>
          </a:p>
          <a:p>
            <a:pPr marL="171450" indent="-171450" algn="l" rtl="0" fontAlgn="base">
              <a:buFont typeface="Arial" panose="020B0604020202020204" pitchFamily="34" charset="0"/>
              <a:buChar char="•"/>
            </a:pPr>
            <a:r>
              <a:rPr lang="en-US" sz="1100" b="0" i="0" u="none" strike="noStrike">
                <a:solidFill>
                  <a:srgbClr val="000000"/>
                </a:solidFill>
                <a:effectLst/>
              </a:rPr>
              <a:t>Environmental Science</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Environmental Studies</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Wildlife, Fish, and Woodlands Science and Management</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Environmental Engineering Technology/ Environmental Technology</a:t>
            </a:r>
            <a:endParaRPr lang="en-US" sz="1100">
              <a:ea typeface="Calibri" panose="020F0502020204030204" pitchFamily="34" charset="0"/>
              <a:cs typeface="Calibri"/>
            </a:endParaRPr>
          </a:p>
          <a:p>
            <a:r>
              <a:rPr lang="en-US" sz="1100" b="1">
                <a:ea typeface="Calibri"/>
                <a:cs typeface="Times New Roman"/>
              </a:rPr>
              <a:t>Bachelor’s Degrees</a:t>
            </a:r>
          </a:p>
          <a:p>
            <a:pPr marL="171450" indent="-171450" algn="l" rtl="0" fontAlgn="base">
              <a:buFont typeface="Arial" panose="020B0604020202020204" pitchFamily="34" charset="0"/>
              <a:buChar char="•"/>
            </a:pPr>
            <a:r>
              <a:rPr lang="en-US" sz="1100" b="0" i="0" u="none" strike="noStrike">
                <a:solidFill>
                  <a:srgbClr val="000000"/>
                </a:solidFill>
                <a:effectLst/>
              </a:rPr>
              <a:t>Environmental Science</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Environmental/ Environmental Health Engineering</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Wildlife, Fish, and Woodlands Science and Management</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Natural Resources Law Enforcement and Protective Services</a:t>
            </a:r>
            <a:r>
              <a:rPr lang="en-US" sz="1100" b="0" i="0">
                <a:solidFill>
                  <a:srgbClr val="000000"/>
                </a:solidFill>
                <a:effectLst/>
              </a:rPr>
              <a:t>​</a:t>
            </a:r>
          </a:p>
          <a:p>
            <a:pPr algn="l" rtl="0" fontAlgn="base"/>
            <a:r>
              <a:rPr lang="en-US" sz="1100">
                <a:solidFill>
                  <a:srgbClr val="007742"/>
                </a:solidFill>
              </a:rPr>
              <a:t>+   (ADD) </a:t>
            </a:r>
            <a:r>
              <a:rPr lang="en-US" sz="1100" b="0" i="0" u="none" strike="noStrike">
                <a:solidFill>
                  <a:srgbClr val="007742"/>
                </a:solidFill>
                <a:effectLst/>
              </a:rPr>
              <a:t>Agricultural Education</a:t>
            </a:r>
            <a:r>
              <a:rPr lang="en-US" sz="1100" b="0" i="0">
                <a:solidFill>
                  <a:srgbClr val="007742"/>
                </a:solidFill>
                <a:effectLst/>
              </a:rPr>
              <a:t>​</a:t>
            </a:r>
          </a:p>
          <a:p>
            <a:pPr algn="l" rtl="0" fontAlgn="base"/>
            <a:r>
              <a:rPr lang="en-US" sz="1100" b="0" i="0" u="none" strike="noStrike">
                <a:solidFill>
                  <a:srgbClr val="007742"/>
                </a:solidFill>
                <a:effectLst/>
              </a:rPr>
              <a:t>+   (ADD) Recreation Parks and Tourism</a:t>
            </a:r>
            <a:endParaRPr lang="en-US" sz="1100" b="0" i="0">
              <a:solidFill>
                <a:srgbClr val="007742"/>
              </a:solidFill>
              <a:effectLst/>
            </a:endParaRPr>
          </a:p>
          <a:p>
            <a:r>
              <a:rPr lang="en-US" sz="1100" b="1">
                <a:ea typeface="Calibri"/>
                <a:cs typeface="Times New Roman"/>
              </a:rPr>
              <a:t>Master’s, Doctoral, and Professional Degrees</a:t>
            </a:r>
          </a:p>
          <a:p>
            <a:pPr marL="171450" indent="-171450" algn="l" rtl="0" fontAlgn="base">
              <a:buFont typeface="Arial" panose="020B0604020202020204" pitchFamily="34" charset="0"/>
              <a:buChar char="•"/>
            </a:pPr>
            <a:r>
              <a:rPr lang="en-US" sz="1100" b="0" i="0" u="none" strike="noStrike">
                <a:solidFill>
                  <a:srgbClr val="000000"/>
                </a:solidFill>
                <a:effectLst/>
              </a:rPr>
              <a:t>Environmental Science</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Environmental/ Environmental Health Engineering</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Wildlife, Fish, and Woodlands Science and Management</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Fishing and Fisheries Science and Management</a:t>
            </a:r>
            <a:r>
              <a:rPr lang="en-US" sz="1100" b="0" i="0">
                <a:solidFill>
                  <a:srgbClr val="000000"/>
                </a:solidFill>
                <a:effectLst/>
              </a:rPr>
              <a:t>​</a:t>
            </a:r>
          </a:p>
          <a:p>
            <a:pPr algn="l" rtl="0" fontAlgn="base"/>
            <a:r>
              <a:rPr lang="en-US" sz="1800" b="0" i="0">
                <a:solidFill>
                  <a:srgbClr val="000000"/>
                </a:solidFill>
                <a:effectLst/>
                <a:latin typeface="Calibri" panose="020F0502020204030204" pitchFamily="34" charset="0"/>
              </a:rPr>
              <a:t>​</a:t>
            </a:r>
            <a:endParaRPr lang="en-US" sz="1100" b="0" i="0">
              <a:solidFill>
                <a:srgbClr val="000000"/>
              </a:solidFill>
              <a:effectLst/>
              <a:latin typeface="Arial" panose="020B0604020202020204" pitchFamily="34" charset="0"/>
            </a:endParaRPr>
          </a:p>
          <a:p>
            <a:pPr marL="171450" indent="-171450">
              <a:buFont typeface="Arial" panose="020B0604020202020204" pitchFamily="34" charset="0"/>
              <a:buChar char="•"/>
            </a:pPr>
            <a:endParaRPr lang="en-US" sz="1100" b="1">
              <a:ea typeface="Calibri"/>
              <a:cs typeface="Times New Roman"/>
            </a:endParaRPr>
          </a:p>
          <a:p>
            <a:pPr marL="188595" indent="-188595">
              <a:buFont typeface="Arial"/>
              <a:buChar char="•"/>
            </a:pPr>
            <a:endParaRPr lang="en-US" sz="1100">
              <a:solidFill>
                <a:srgbClr val="000000"/>
              </a:solidFill>
              <a:ea typeface="Calibri"/>
              <a:cs typeface="Calibri"/>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635676"/>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a:t>Advanced Placement (AP) Courses</a:t>
            </a:r>
          </a:p>
          <a:p>
            <a:pPr marL="0" indent="0" algn="l" rtl="0" fontAlgn="base">
              <a:lnSpc>
                <a:spcPct val="100000"/>
              </a:lnSpc>
              <a:spcBef>
                <a:spcPts val="0"/>
              </a:spcBef>
              <a:buNone/>
            </a:pPr>
            <a:r>
              <a:rPr lang="en-US" sz="1100" b="0" i="0" u="none" strike="noStrike">
                <a:solidFill>
                  <a:srgbClr val="007742"/>
                </a:solidFill>
                <a:effectLst/>
              </a:rPr>
              <a:t>+   (ADD) </a:t>
            </a:r>
            <a:r>
              <a:rPr lang="en-US" sz="1100">
                <a:solidFill>
                  <a:srgbClr val="007742"/>
                </a:solidFill>
              </a:rPr>
              <a:t>AP</a:t>
            </a:r>
            <a:r>
              <a:rPr lang="en-US" sz="1100" b="0" i="0" u="none" strike="noStrike">
                <a:solidFill>
                  <a:srgbClr val="007742"/>
                </a:solidFill>
                <a:effectLst/>
              </a:rPr>
              <a:t> Biology</a:t>
            </a:r>
            <a:r>
              <a:rPr lang="en-US" sz="1100" b="0" i="0">
                <a:solidFill>
                  <a:srgbClr val="007742"/>
                </a:solidFill>
                <a:effectLst/>
              </a:rPr>
              <a:t>​</a:t>
            </a:r>
            <a:endParaRPr lang="en-US" sz="1100" b="0" i="0">
              <a:solidFill>
                <a:srgbClr val="007742"/>
              </a:solidFill>
              <a:effectLst/>
              <a:cs typeface="Calibri"/>
            </a:endParaRPr>
          </a:p>
          <a:p>
            <a:pPr marL="0" indent="0" algn="l" rtl="0" fontAlgn="base">
              <a:lnSpc>
                <a:spcPct val="100000"/>
              </a:lnSpc>
              <a:spcBef>
                <a:spcPts val="0"/>
              </a:spcBef>
              <a:buNone/>
            </a:pPr>
            <a:r>
              <a:rPr lang="en-US" sz="1100" b="0" i="0" u="none" strike="noStrike">
                <a:solidFill>
                  <a:srgbClr val="007742"/>
                </a:solidFill>
                <a:effectLst/>
              </a:rPr>
              <a:t>+   (ADD) </a:t>
            </a:r>
            <a:r>
              <a:rPr lang="en-US" sz="1100">
                <a:solidFill>
                  <a:srgbClr val="007742"/>
                </a:solidFill>
              </a:rPr>
              <a:t>AP</a:t>
            </a:r>
            <a:r>
              <a:rPr lang="en-US" sz="1100" b="0" i="0" u="none" strike="noStrike">
                <a:solidFill>
                  <a:srgbClr val="007742"/>
                </a:solidFill>
                <a:effectLst/>
              </a:rPr>
              <a:t> Environmental Science</a:t>
            </a:r>
            <a:endParaRPr lang="en-US" sz="1100" b="0" i="0">
              <a:solidFill>
                <a:srgbClr val="007742"/>
              </a:solidFill>
              <a:effectLst/>
              <a:cs typeface="Calibri" panose="020F0502020204030204"/>
            </a:endParaRPr>
          </a:p>
          <a:p>
            <a:pPr marL="0" indent="0">
              <a:lnSpc>
                <a:spcPct val="100000"/>
              </a:lnSpc>
              <a:spcBef>
                <a:spcPts val="0"/>
              </a:spcBef>
              <a:buNone/>
            </a:pPr>
            <a:r>
              <a:rPr lang="en-US" sz="1100" b="1"/>
              <a:t>International Baccalaureate (IB) Courses</a:t>
            </a:r>
          </a:p>
          <a:p>
            <a:pPr marL="0" indent="0" algn="l" rtl="0" fontAlgn="base">
              <a:lnSpc>
                <a:spcPct val="100000"/>
              </a:lnSpc>
              <a:spcBef>
                <a:spcPts val="0"/>
              </a:spcBef>
              <a:buNone/>
            </a:pPr>
            <a:r>
              <a:rPr lang="en-US" sz="1100" b="0" i="0" u="none" strike="noStrike">
                <a:solidFill>
                  <a:srgbClr val="007742"/>
                </a:solidFill>
                <a:effectLst/>
              </a:rPr>
              <a:t>+   (ADD) IB Biology Standard Level </a:t>
            </a:r>
            <a:r>
              <a:rPr lang="en-US" sz="1100" b="0" i="0">
                <a:solidFill>
                  <a:srgbClr val="007742"/>
                </a:solidFill>
                <a:effectLst/>
              </a:rPr>
              <a:t>​</a:t>
            </a:r>
            <a:endParaRPr lang="en-US" sz="1100" b="0" i="0">
              <a:solidFill>
                <a:srgbClr val="007742"/>
              </a:solidFill>
              <a:effectLst/>
              <a:cs typeface="Calibri"/>
            </a:endParaRPr>
          </a:p>
          <a:p>
            <a:pPr marL="0" indent="0" fontAlgn="base">
              <a:lnSpc>
                <a:spcPct val="100000"/>
              </a:lnSpc>
              <a:spcBef>
                <a:spcPts val="0"/>
              </a:spcBef>
              <a:buNone/>
            </a:pPr>
            <a:r>
              <a:rPr lang="en-US" sz="1100" b="0" i="0" u="none" strike="noStrike">
                <a:solidFill>
                  <a:srgbClr val="007742"/>
                </a:solidFill>
                <a:effectLst/>
              </a:rPr>
              <a:t>+   (ADD) IB</a:t>
            </a:r>
            <a:r>
              <a:rPr lang="en-US" sz="1100">
                <a:solidFill>
                  <a:srgbClr val="007742"/>
                </a:solidFill>
              </a:rPr>
              <a:t> </a:t>
            </a:r>
            <a:r>
              <a:rPr lang="en-US" sz="1100" b="0" i="0" u="none" strike="noStrike">
                <a:solidFill>
                  <a:srgbClr val="007742"/>
                </a:solidFill>
                <a:effectLst/>
              </a:rPr>
              <a:t>Environmental Systems and Societies Standard </a:t>
            </a:r>
            <a:br>
              <a:rPr lang="en-US" sz="1100" b="0" i="0" u="none" strike="noStrike">
                <a:solidFill>
                  <a:srgbClr val="007742"/>
                </a:solidFill>
                <a:effectLst/>
              </a:rPr>
            </a:br>
            <a:r>
              <a:rPr lang="en-US" sz="1100">
                <a:solidFill>
                  <a:srgbClr val="007742"/>
                </a:solidFill>
              </a:rPr>
              <a:t>    </a:t>
            </a:r>
            <a:r>
              <a:rPr lang="en-US" sz="1100" b="0" i="0" u="none" strike="noStrike">
                <a:solidFill>
                  <a:srgbClr val="007742"/>
                </a:solidFill>
                <a:effectLst/>
              </a:rPr>
              <a:t> level</a:t>
            </a:r>
            <a:endParaRPr lang="en-US" sz="1100" b="0" i="0">
              <a:solidFill>
                <a:srgbClr val="007742"/>
              </a:solidFill>
              <a:effectLst/>
            </a:endParaRPr>
          </a:p>
          <a:p>
            <a:pPr marL="0" indent="0">
              <a:lnSpc>
                <a:spcPct val="100000"/>
              </a:lnSpc>
              <a:spcBef>
                <a:spcPts val="0"/>
              </a:spcBef>
              <a:buNone/>
            </a:pPr>
            <a:endParaRPr lang="en-US" sz="1100" b="1"/>
          </a:p>
          <a:p>
            <a:pPr marL="171450" indent="-171450">
              <a:lnSpc>
                <a:spcPct val="100000"/>
              </a:lnSpc>
              <a:spcBef>
                <a:spcPts val="0"/>
              </a:spcBef>
              <a:buFont typeface="Arial"/>
              <a:buChar char="•"/>
              <a:defRPr/>
            </a:pPr>
            <a:endParaRPr lang="en-US" sz="1100">
              <a:solidFill>
                <a:srgbClr val="007742"/>
              </a:solidFill>
              <a:ea typeface="+mn-lt"/>
              <a:cs typeface="+mn-lt"/>
            </a:endParaRPr>
          </a:p>
        </p:txBody>
      </p:sp>
    </p:spTree>
    <p:extLst>
      <p:ext uri="{BB962C8B-B14F-4D97-AF65-F5344CB8AC3E}">
        <p14:creationId xmlns:p14="http://schemas.microsoft.com/office/powerpoint/2010/main" val="3823667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87325"/>
            <a:ext cx="7772400" cy="778674"/>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algn="ctr">
              <a:defRPr/>
            </a:pPr>
            <a:r>
              <a:rPr lang="en-US" sz="1800" b="1" dirty="0">
                <a:latin typeface="Calibri"/>
                <a:ea typeface="+mj-lt"/>
                <a:cs typeface="+mj-lt"/>
              </a:rPr>
              <a:t>Food Science and Technology</a:t>
            </a:r>
            <a:endParaRPr lang="en-US" sz="1800" b="1" dirty="0">
              <a:latin typeface="Calibri"/>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effectLst/>
                <a:uLnTx/>
                <a:uFillTx/>
                <a:latin typeface="Calibri"/>
                <a:ea typeface="Open Sans"/>
                <a:cs typeface="Open Sans"/>
              </a:rPr>
              <a:t>Statewide Program of Study</a:t>
            </a:r>
            <a:endParaRPr kumimoji="0" lang="en-US" sz="1500" b="0" i="0" u="none" strike="noStrike" kern="1200" cap="none" spc="0" normalizeH="0" baseline="0" noProof="0" dirty="0">
              <a:ln>
                <a:noFill/>
              </a:ln>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Agriculture, Food, and Natural Resources Career Cluster </a:t>
            </a:r>
          </a:p>
          <a:p>
            <a:pPr>
              <a:spcAft>
                <a:spcPts val="660"/>
              </a:spcAft>
            </a:pPr>
            <a:r>
              <a:rPr lang="en-US" sz="1100" dirty="0">
                <a:ea typeface="Open Sans"/>
                <a:cs typeface="Open Sans"/>
              </a:rPr>
              <a:t> Agriculture, Food, and Natural Resources (AFNR) Career Cluster focuses on the essential elements of life food, water, land, and air. This career cluster includes a diverse spectrum of occupations, ranging from farmer, rancher, and veterinarian to geologist, land conservationist, and florist.  </a:t>
            </a:r>
            <a:endParaRPr lang="en-US" sz="1100" dirty="0">
              <a:solidFill>
                <a:srgbClr val="FF0000"/>
              </a:solidFill>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722311"/>
            <a:ext cx="7772400" cy="778675"/>
          </a:xfrm>
          <a:prstGeom prst="rect">
            <a:avLst/>
          </a:prstGeom>
          <a:solidFill>
            <a:srgbClr val="B9D4ED"/>
          </a:solidFill>
        </p:spPr>
        <p:txBody>
          <a:bodyPr wrap="square" lIns="100584" tIns="50292" rIns="100584" bIns="50292" rtlCol="0" anchor="t">
            <a:spAutoFit/>
          </a:bodyPr>
          <a:lstStyle/>
          <a:p>
            <a:r>
              <a:rPr lang="en-US" sz="1100" dirty="0">
                <a:ea typeface="+mn-lt"/>
                <a:cs typeface="+mn-lt"/>
              </a:rPr>
              <a:t>The Food Science and Technology program of study explores the occupations and educational opportunities associated with working with agricultural and food scientists in food, fiber, and animal research, production, and processing. This program of study may also include assisting with animal breeding, nutrition, and conducting tests and experiments to improve yield and quality of crops or to increase the resistance of plants and animals to disease or insects.</a:t>
            </a:r>
            <a:endParaRPr lang="en-US" dirty="0">
              <a:ea typeface="+mn-lt"/>
              <a:cs typeface="+mn-lt"/>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97515" y="2635676"/>
            <a:ext cx="3752252" cy="2777632"/>
          </a:xfrm>
        </p:spPr>
        <p:txBody>
          <a:bodyPr vert="horz" lIns="91440" tIns="45720" rIns="91440" bIns="45720" rtlCol="0" anchor="t">
            <a:normAutofit/>
          </a:bodyPr>
          <a:lstStyle/>
          <a:p>
            <a:pPr marL="0" marR="0" indent="0">
              <a:lnSpc>
                <a:spcPct val="100000"/>
              </a:lnSpc>
              <a:spcBef>
                <a:spcPts val="0"/>
              </a:spcBef>
              <a:buNone/>
            </a:pPr>
            <a:r>
              <a:rPr lang="en-US" sz="1200" b="1">
                <a:effectLst/>
                <a:ea typeface="Calibri"/>
                <a:cs typeface="Times New Roman"/>
              </a:rPr>
              <a:t>Secondary Courses for High School Credit</a:t>
            </a:r>
          </a:p>
          <a:p>
            <a:pPr marL="0" indent="0">
              <a:lnSpc>
                <a:spcPct val="100000"/>
              </a:lnSpc>
              <a:spcBef>
                <a:spcPts val="0"/>
              </a:spcBef>
              <a:buNone/>
            </a:pPr>
            <a:r>
              <a:rPr lang="en-US" sz="1100" b="1">
                <a:ea typeface="Calibri"/>
                <a:cs typeface="Times New Roman"/>
              </a:rPr>
              <a:t>Level 1</a:t>
            </a:r>
          </a:p>
          <a:p>
            <a:pPr marL="0" indent="-188595">
              <a:lnSpc>
                <a:spcPct val="100000"/>
              </a:lnSpc>
              <a:spcBef>
                <a:spcPts val="0"/>
              </a:spcBef>
              <a:buFont typeface="Arial" panose="020B0604020202020204" pitchFamily="34" charset="0"/>
              <a:buChar char="•"/>
            </a:pPr>
            <a:r>
              <a:rPr lang="en-US" sz="1100" b="0" i="0" u="none" strike="noStrike">
                <a:solidFill>
                  <a:srgbClr val="000000"/>
                </a:solidFill>
                <a:effectLst/>
              </a:rPr>
              <a:t>Principles of Agriculture, Food, and Natural Resources</a:t>
            </a:r>
            <a:endParaRPr lang="en-US" sz="1100">
              <a:ea typeface="Calibri" panose="020F0502020204030204" pitchFamily="34" charset="0"/>
              <a:cs typeface="Calibri"/>
            </a:endParaRPr>
          </a:p>
          <a:p>
            <a:pPr marL="0" indent="0">
              <a:lnSpc>
                <a:spcPct val="100000"/>
              </a:lnSpc>
              <a:spcBef>
                <a:spcPts val="0"/>
              </a:spcBef>
              <a:buNone/>
            </a:pPr>
            <a:r>
              <a:rPr lang="en-US" sz="1100" b="1">
                <a:ea typeface="Calibri"/>
                <a:cs typeface="Times New Roman"/>
              </a:rPr>
              <a:t>Level 2</a:t>
            </a:r>
          </a:p>
          <a:p>
            <a:pPr>
              <a:lnSpc>
                <a:spcPct val="100000"/>
              </a:lnSpc>
              <a:spcBef>
                <a:spcPts val="0"/>
              </a:spcBef>
            </a:pPr>
            <a:r>
              <a:rPr lang="en-US" sz="1100">
                <a:ea typeface="Calibri"/>
                <a:cs typeface="Calibri" panose="020F0502020204030204"/>
              </a:rPr>
              <a:t>Food Technology and Safety/Lab</a:t>
            </a:r>
          </a:p>
          <a:p>
            <a:pPr marL="0" indent="0">
              <a:lnSpc>
                <a:spcPct val="100000"/>
              </a:lnSpc>
              <a:spcBef>
                <a:spcPts val="0"/>
              </a:spcBef>
              <a:buNone/>
            </a:pPr>
            <a:r>
              <a:rPr lang="en-US" sz="1100" b="1">
                <a:ea typeface="Calibri"/>
                <a:cs typeface="Times New Roman"/>
              </a:rPr>
              <a:t>Level 3</a:t>
            </a:r>
          </a:p>
          <a:p>
            <a:pPr indent="-188595">
              <a:lnSpc>
                <a:spcPct val="100000"/>
              </a:lnSpc>
              <a:spcBef>
                <a:spcPts val="0"/>
              </a:spcBef>
              <a:buFont typeface="Arial,Sans-Serif" panose="020B0604020202020204" pitchFamily="34" charset="0"/>
            </a:pPr>
            <a:r>
              <a:rPr lang="en-US" sz="1100">
                <a:solidFill>
                  <a:srgbClr val="000000"/>
                </a:solidFill>
                <a:cs typeface="Calibri"/>
              </a:rPr>
              <a:t>Food Processing/Lab</a:t>
            </a:r>
          </a:p>
          <a:p>
            <a:pPr marL="0" indent="0">
              <a:lnSpc>
                <a:spcPct val="100000"/>
              </a:lnSpc>
              <a:spcBef>
                <a:spcPts val="0"/>
              </a:spcBef>
              <a:buNone/>
            </a:pPr>
            <a:r>
              <a:rPr lang="en-US" sz="1100">
                <a:solidFill>
                  <a:srgbClr val="007742"/>
                </a:solidFill>
                <a:cs typeface="Calibri"/>
              </a:rPr>
              <a:t>+    (ADD) Meat Processing/Lab (TBD)</a:t>
            </a:r>
            <a:endParaRPr lang="en-US" sz="2350">
              <a:solidFill>
                <a:srgbClr val="007742"/>
              </a:solidFill>
              <a:cs typeface="Calibri"/>
            </a:endParaRPr>
          </a:p>
          <a:p>
            <a:pPr marL="0" indent="0">
              <a:lnSpc>
                <a:spcPct val="100000"/>
              </a:lnSpc>
              <a:spcBef>
                <a:spcPts val="0"/>
              </a:spcBef>
              <a:buNone/>
            </a:pPr>
            <a:r>
              <a:rPr lang="en-US" sz="1100" b="1">
                <a:ea typeface="Calibri"/>
                <a:cs typeface="Times New Roman"/>
              </a:rPr>
              <a:t>Level 4</a:t>
            </a:r>
          </a:p>
          <a:p>
            <a:pPr marL="0" indent="0" fontAlgn="base">
              <a:lnSpc>
                <a:spcPct val="100000"/>
              </a:lnSpc>
              <a:spcBef>
                <a:spcPts val="0"/>
              </a:spcBef>
              <a:buNone/>
            </a:pPr>
            <a:r>
              <a:rPr lang="en-US" sz="1100">
                <a:solidFill>
                  <a:srgbClr val="007742"/>
                </a:solidFill>
                <a:cs typeface="Calibri"/>
              </a:rPr>
              <a:t>+    (ADD) Food Science</a:t>
            </a:r>
          </a:p>
          <a:p>
            <a:pPr indent="-188595">
              <a:lnSpc>
                <a:spcPct val="100000"/>
              </a:lnSpc>
              <a:spcBef>
                <a:spcPts val="0"/>
              </a:spcBef>
              <a:buFont typeface="Arial,Sans-Serif" panose="020B0604020202020204" pitchFamily="34" charset="0"/>
            </a:pPr>
            <a:r>
              <a:rPr lang="en-US" sz="1100">
                <a:solidFill>
                  <a:srgbClr val="000000"/>
                </a:solidFill>
                <a:cs typeface="Calibri"/>
              </a:rPr>
              <a:t>Practicum in Agriculture, Food, and Natural Resources </a:t>
            </a:r>
          </a:p>
          <a:p>
            <a:pPr indent="-188595">
              <a:lnSpc>
                <a:spcPct val="100000"/>
              </a:lnSpc>
              <a:spcBef>
                <a:spcPts val="0"/>
              </a:spcBef>
              <a:buFont typeface="Arial,Sans-Serif" panose="020B0604020202020204" pitchFamily="34" charset="0"/>
            </a:pPr>
            <a:r>
              <a:rPr lang="en-US" sz="1100">
                <a:solidFill>
                  <a:srgbClr val="000000"/>
                </a:solidFill>
                <a:cs typeface="Calibri"/>
              </a:rPr>
              <a:t>Project Based Research </a:t>
            </a:r>
          </a:p>
          <a:p>
            <a:pPr indent="-188595">
              <a:lnSpc>
                <a:spcPct val="100000"/>
              </a:lnSpc>
              <a:spcBef>
                <a:spcPts val="0"/>
              </a:spcBef>
              <a:buFont typeface="Arial,Sans-Serif" panose="020B0604020202020204" pitchFamily="34" charset="0"/>
            </a:pPr>
            <a:r>
              <a:rPr lang="en-US" sz="1100">
                <a:solidFill>
                  <a:srgbClr val="000000"/>
                </a:solidFill>
                <a:cs typeface="Calibri"/>
              </a:rPr>
              <a:t>Scientific Research and Design</a:t>
            </a:r>
            <a:endParaRPr lang="en-US"/>
          </a:p>
          <a:p>
            <a:pPr>
              <a:lnSpc>
                <a:spcPct val="100000"/>
              </a:lnSpc>
              <a:spcBef>
                <a:spcPts val="0"/>
              </a:spcBef>
            </a:pPr>
            <a:endParaRPr lang="en-US" sz="1100" b="1">
              <a:ea typeface="Calibri"/>
              <a:cs typeface="Times New Roman"/>
            </a:endParaRPr>
          </a:p>
          <a:p>
            <a:pPr marL="0" indent="-188595">
              <a:lnSpc>
                <a:spcPct val="100000"/>
              </a:lnSpc>
              <a:spcBef>
                <a:spcPts val="0"/>
              </a:spcBef>
              <a:buFont typeface="Arial"/>
              <a:buChar char="•"/>
            </a:pPr>
            <a:endParaRPr lang="en-US" sz="1100"/>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635676"/>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effectLst/>
                <a:uLnTx/>
                <a:uFillTx/>
                <a:latin typeface="Calibri" panose="020F0502020204030204"/>
                <a:ea typeface="+mn-ea"/>
                <a:cs typeface="+mn-cs"/>
              </a:rPr>
              <a:t>Related Advanced Academics</a:t>
            </a:r>
          </a:p>
          <a:p>
            <a:pPr marL="0" indent="0">
              <a:lnSpc>
                <a:spcPct val="100000"/>
              </a:lnSpc>
              <a:spcBef>
                <a:spcPts val="0"/>
              </a:spcBef>
              <a:buNone/>
            </a:pPr>
            <a:r>
              <a:rPr lang="en-US" sz="1100" b="1"/>
              <a:t>Advanced Placement (AP) Courses</a:t>
            </a:r>
            <a:endParaRPr lang="en-US" sz="1100" b="1">
              <a:cs typeface="Calibri"/>
            </a:endParaRPr>
          </a:p>
          <a:p>
            <a:pPr marL="0" indent="0" algn="l" rtl="0" fontAlgn="base">
              <a:lnSpc>
                <a:spcPct val="100000"/>
              </a:lnSpc>
              <a:spcBef>
                <a:spcPts val="0"/>
              </a:spcBef>
              <a:buNone/>
            </a:pPr>
            <a:r>
              <a:rPr lang="en-US" sz="1100" b="0" i="0" u="none" strike="noStrike">
                <a:solidFill>
                  <a:srgbClr val="007742"/>
                </a:solidFill>
                <a:effectLst/>
              </a:rPr>
              <a:t>+   (ADD) </a:t>
            </a:r>
            <a:r>
              <a:rPr lang="en-US" sz="1100">
                <a:solidFill>
                  <a:srgbClr val="007742"/>
                </a:solidFill>
              </a:rPr>
              <a:t>AP</a:t>
            </a:r>
            <a:r>
              <a:rPr lang="en-US" sz="1100" b="0" i="0" u="none" strike="noStrike">
                <a:solidFill>
                  <a:srgbClr val="007742"/>
                </a:solidFill>
                <a:effectLst/>
              </a:rPr>
              <a:t> Biology</a:t>
            </a:r>
            <a:r>
              <a:rPr lang="en-US" sz="1100" b="0" i="0">
                <a:solidFill>
                  <a:srgbClr val="007742"/>
                </a:solidFill>
                <a:effectLst/>
              </a:rPr>
              <a:t>​</a:t>
            </a:r>
            <a:endParaRPr lang="en-US" sz="1100" b="0" i="0">
              <a:solidFill>
                <a:srgbClr val="007742"/>
              </a:solidFill>
              <a:effectLst/>
              <a:cs typeface="Calibri"/>
            </a:endParaRPr>
          </a:p>
          <a:p>
            <a:pPr marL="0" indent="0" algn="l" rtl="0" fontAlgn="base">
              <a:lnSpc>
                <a:spcPct val="100000"/>
              </a:lnSpc>
              <a:spcBef>
                <a:spcPts val="0"/>
              </a:spcBef>
              <a:buNone/>
            </a:pPr>
            <a:r>
              <a:rPr lang="en-US" sz="1100" b="0" i="0" u="none" strike="noStrike">
                <a:solidFill>
                  <a:srgbClr val="007742"/>
                </a:solidFill>
                <a:effectLst/>
              </a:rPr>
              <a:t>+   (ADD) </a:t>
            </a:r>
            <a:r>
              <a:rPr lang="en-US" sz="1100">
                <a:solidFill>
                  <a:srgbClr val="007742"/>
                </a:solidFill>
              </a:rPr>
              <a:t>AP</a:t>
            </a:r>
            <a:r>
              <a:rPr lang="en-US" sz="1100" b="0" i="0" u="none" strike="noStrike">
                <a:solidFill>
                  <a:srgbClr val="007742"/>
                </a:solidFill>
                <a:effectLst/>
              </a:rPr>
              <a:t> </a:t>
            </a:r>
            <a:r>
              <a:rPr lang="en-US" sz="1100">
                <a:solidFill>
                  <a:srgbClr val="007742"/>
                </a:solidFill>
              </a:rPr>
              <a:t>Chemistry</a:t>
            </a:r>
            <a:endParaRPr lang="en-US" sz="1100" b="0" i="0">
              <a:solidFill>
                <a:srgbClr val="007742"/>
              </a:solidFill>
              <a:effectLst/>
              <a:cs typeface="Calibri" panose="020F0502020204030204"/>
            </a:endParaRPr>
          </a:p>
          <a:p>
            <a:pPr marL="0" indent="0">
              <a:lnSpc>
                <a:spcPct val="100000"/>
              </a:lnSpc>
              <a:spcBef>
                <a:spcPts val="0"/>
              </a:spcBef>
              <a:buNone/>
            </a:pPr>
            <a:r>
              <a:rPr lang="en-US" sz="1100" b="1"/>
              <a:t>International Baccalaureate (IB) Courses</a:t>
            </a:r>
            <a:endParaRPr lang="en-US" sz="1100" b="1">
              <a:cs typeface="Calibri"/>
            </a:endParaRPr>
          </a:p>
          <a:p>
            <a:pPr marL="0" indent="0" algn="l" rtl="0" fontAlgn="base">
              <a:lnSpc>
                <a:spcPct val="100000"/>
              </a:lnSpc>
              <a:spcBef>
                <a:spcPts val="0"/>
              </a:spcBef>
              <a:buNone/>
            </a:pPr>
            <a:r>
              <a:rPr lang="en-US" sz="1100" b="0" i="0" u="none" strike="noStrike">
                <a:solidFill>
                  <a:srgbClr val="007742"/>
                </a:solidFill>
                <a:effectLst/>
              </a:rPr>
              <a:t>+   (ADD) IB Biology Standard Level </a:t>
            </a:r>
            <a:r>
              <a:rPr lang="en-US" sz="1100" b="0" i="0">
                <a:solidFill>
                  <a:srgbClr val="007742"/>
                </a:solidFill>
                <a:effectLst/>
              </a:rPr>
              <a:t>​</a:t>
            </a:r>
            <a:endParaRPr lang="en-US" sz="1100" b="0" i="0">
              <a:solidFill>
                <a:srgbClr val="007742"/>
              </a:solidFill>
              <a:effectLst/>
              <a:cs typeface="Calibri"/>
            </a:endParaRPr>
          </a:p>
          <a:p>
            <a:pPr marL="0" indent="0" fontAlgn="base">
              <a:lnSpc>
                <a:spcPct val="100000"/>
              </a:lnSpc>
              <a:spcBef>
                <a:spcPts val="0"/>
              </a:spcBef>
              <a:buNone/>
            </a:pPr>
            <a:r>
              <a:rPr lang="en-US" sz="1100" b="0" i="0" u="none" strike="noStrike">
                <a:solidFill>
                  <a:srgbClr val="007742"/>
                </a:solidFill>
                <a:effectLst/>
              </a:rPr>
              <a:t>+   (ADD) IB</a:t>
            </a:r>
            <a:r>
              <a:rPr lang="en-US" sz="1100">
                <a:solidFill>
                  <a:srgbClr val="007742"/>
                </a:solidFill>
              </a:rPr>
              <a:t> Chemistry Standard Level</a:t>
            </a:r>
            <a:endParaRPr lang="en-US" sz="1100" b="0" i="0">
              <a:effectLst/>
            </a:endParaRPr>
          </a:p>
          <a:p>
            <a:pPr marL="0" indent="0">
              <a:lnSpc>
                <a:spcPct val="100000"/>
              </a:lnSpc>
              <a:spcBef>
                <a:spcPts val="0"/>
              </a:spcBef>
              <a:buNone/>
            </a:pPr>
            <a:endParaRPr lang="en-US" sz="1100" b="1"/>
          </a:p>
          <a:p>
            <a:pPr marL="171450" indent="-171450">
              <a:lnSpc>
                <a:spcPct val="100000"/>
              </a:lnSpc>
              <a:spcBef>
                <a:spcPts val="0"/>
              </a:spcBef>
              <a:buFont typeface="Arial"/>
              <a:buChar char="•"/>
              <a:defRPr/>
            </a:pPr>
            <a:endParaRPr lang="en-US" sz="110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197515" y="5030587"/>
            <a:ext cx="3565424" cy="2933111"/>
          </a:xfrm>
          <a:prstGeom prst="rect">
            <a:avLst/>
          </a:prstGeom>
          <a:noFill/>
        </p:spPr>
        <p:txBody>
          <a:bodyPr wrap="square" lIns="100584" tIns="50292" rIns="100584" bIns="50292" rtlCol="0" anchor="t">
            <a:spAutoFit/>
          </a:bodyPr>
          <a:lstStyle/>
          <a:p>
            <a:r>
              <a:rPr lang="en-US" sz="1200" b="1">
                <a:ea typeface="Calibri"/>
                <a:cs typeface="Times New Roman"/>
              </a:rPr>
              <a:t>Postsecondary Opportunities</a:t>
            </a:r>
          </a:p>
          <a:p>
            <a:r>
              <a:rPr lang="en-US" sz="1100" b="1">
                <a:ea typeface="Calibri"/>
                <a:cs typeface="Times New Roman"/>
              </a:rPr>
              <a:t>Associate Degrees</a:t>
            </a:r>
          </a:p>
          <a:p>
            <a:pPr marL="171450" indent="-171450" fontAlgn="base">
              <a:buFont typeface="Arial" panose="020B0604020202020204" pitchFamily="34" charset="0"/>
              <a:buChar char="•"/>
            </a:pPr>
            <a:r>
              <a:rPr lang="en-US" sz="1100">
                <a:ea typeface="Calibri" panose="020F0502020204030204" pitchFamily="34" charset="0"/>
                <a:cs typeface="Calibri"/>
              </a:rPr>
              <a:t>Food Science</a:t>
            </a:r>
          </a:p>
          <a:p>
            <a:r>
              <a:rPr lang="en-US" sz="1100" b="1">
                <a:ea typeface="Calibri"/>
                <a:cs typeface="Times New Roman"/>
              </a:rPr>
              <a:t>Bachelor’s Degrees</a:t>
            </a:r>
          </a:p>
          <a:p>
            <a:pPr marL="188595" indent="-188595" fontAlgn="base">
              <a:buFont typeface="Arial,Sans-Serif" panose="020B0604020202020204" pitchFamily="34" charset="0"/>
              <a:buChar char="•"/>
            </a:pPr>
            <a:r>
              <a:rPr lang="en-US" sz="1100">
                <a:solidFill>
                  <a:srgbClr val="000000"/>
                </a:solidFill>
                <a:cs typeface="Calibri"/>
              </a:rPr>
              <a:t>Agricultural and Food Products Processing</a:t>
            </a:r>
          </a:p>
          <a:p>
            <a:pPr marL="188595" indent="-188595">
              <a:buFont typeface="Arial,Sans-Serif" panose="020B0604020202020204" pitchFamily="34" charset="0"/>
              <a:buChar char="•"/>
            </a:pPr>
            <a:r>
              <a:rPr lang="en-US" sz="1100">
                <a:solidFill>
                  <a:srgbClr val="000000"/>
                </a:solidFill>
                <a:cs typeface="Calibri"/>
              </a:rPr>
              <a:t>Food Science and Nutrition</a:t>
            </a:r>
          </a:p>
          <a:p>
            <a:pPr marL="188595" indent="-188595">
              <a:buFont typeface="Arial,Sans-Serif" panose="020B0604020202020204" pitchFamily="34" charset="0"/>
              <a:buChar char="•"/>
            </a:pPr>
            <a:r>
              <a:rPr lang="en-US" sz="1100">
                <a:solidFill>
                  <a:srgbClr val="000000"/>
                </a:solidFill>
                <a:cs typeface="Calibri"/>
              </a:rPr>
              <a:t>Food Science and Technology</a:t>
            </a:r>
            <a:endParaRPr lang="en-US"/>
          </a:p>
          <a:p>
            <a:pPr fontAlgn="base"/>
            <a:r>
              <a:rPr lang="en-US" sz="1100">
                <a:solidFill>
                  <a:srgbClr val="007742"/>
                </a:solidFill>
              </a:rPr>
              <a:t>+    (ADD) </a:t>
            </a:r>
            <a:r>
              <a:rPr lang="en-US" sz="1100" b="0" i="0" u="none" strike="noStrike">
                <a:solidFill>
                  <a:srgbClr val="007742"/>
                </a:solidFill>
                <a:effectLst/>
              </a:rPr>
              <a:t>Agricultural Education</a:t>
            </a:r>
            <a:r>
              <a:rPr lang="en-US" sz="1100" b="0" i="0">
                <a:solidFill>
                  <a:srgbClr val="007742"/>
                </a:solidFill>
                <a:effectLst/>
              </a:rPr>
              <a:t>​</a:t>
            </a:r>
            <a:endParaRPr lang="en-US" sz="1100" b="0" i="0">
              <a:solidFill>
                <a:srgbClr val="007742"/>
              </a:solidFill>
              <a:effectLst/>
              <a:cs typeface="Calibri"/>
            </a:endParaRPr>
          </a:p>
          <a:p>
            <a:r>
              <a:rPr lang="en-US" sz="1100">
                <a:solidFill>
                  <a:srgbClr val="007742"/>
                </a:solidFill>
                <a:cs typeface="Calibri"/>
              </a:rPr>
              <a:t>+    (ADD) Food Engineering</a:t>
            </a:r>
          </a:p>
          <a:p>
            <a:r>
              <a:rPr lang="en-US" sz="1100">
                <a:solidFill>
                  <a:srgbClr val="007742"/>
                </a:solidFill>
                <a:cs typeface="Calibri"/>
              </a:rPr>
              <a:t>+    (ADD) Meat Science</a:t>
            </a:r>
            <a:endParaRPr lang="en-US">
              <a:solidFill>
                <a:srgbClr val="007742"/>
              </a:solidFill>
              <a:cs typeface="Calibri" panose="020F0502020204030204"/>
            </a:endParaRPr>
          </a:p>
          <a:p>
            <a:r>
              <a:rPr lang="en-US" sz="1100" b="1">
                <a:ea typeface="Calibri"/>
                <a:cs typeface="Times New Roman"/>
              </a:rPr>
              <a:t>Master’s, Doctoral, and Professional Degrees</a:t>
            </a:r>
          </a:p>
          <a:p>
            <a:pPr marL="188595" indent="-188595" fontAlgn="base">
              <a:buFont typeface="Arial,Sans-Serif" panose="020B0604020202020204" pitchFamily="34" charset="0"/>
              <a:buChar char="•"/>
            </a:pPr>
            <a:r>
              <a:rPr lang="en-US" sz="1100">
                <a:solidFill>
                  <a:srgbClr val="000000"/>
                </a:solidFill>
                <a:cs typeface="Calibri"/>
              </a:rPr>
              <a:t>Food Science and Technology</a:t>
            </a:r>
          </a:p>
          <a:p>
            <a:r>
              <a:rPr lang="en-US" sz="1100">
                <a:solidFill>
                  <a:srgbClr val="007742"/>
                </a:solidFill>
                <a:cs typeface="Calibri"/>
              </a:rPr>
              <a:t>+    (ADD) Veterinarian</a:t>
            </a:r>
            <a:endParaRPr lang="en-US">
              <a:solidFill>
                <a:srgbClr val="007742"/>
              </a:solidFill>
              <a:cs typeface="Calibri" panose="020F0502020204030204"/>
            </a:endParaRPr>
          </a:p>
          <a:p>
            <a:pPr algn="l" rtl="0" fontAlgn="base"/>
            <a:r>
              <a:rPr lang="en-US" sz="1800" b="0" i="0">
                <a:solidFill>
                  <a:srgbClr val="000000"/>
                </a:solidFill>
                <a:effectLst/>
                <a:latin typeface="Calibri"/>
                <a:cs typeface="Calibri"/>
              </a:rPr>
              <a:t>​</a:t>
            </a:r>
            <a:endParaRPr lang="en-US" sz="1100" b="0" i="0">
              <a:solidFill>
                <a:srgbClr val="000000"/>
              </a:solidFill>
              <a:effectLst/>
              <a:latin typeface="Calibri"/>
              <a:cs typeface="Calibri"/>
            </a:endParaRPr>
          </a:p>
          <a:p>
            <a:pPr marL="171450" indent="-171450">
              <a:buFont typeface="Arial" panose="020B0604020202020204" pitchFamily="34" charset="0"/>
              <a:buChar char="•"/>
            </a:pPr>
            <a:endParaRPr lang="en-US" sz="1100" b="1">
              <a:ea typeface="Calibri"/>
              <a:cs typeface="Times New Roman"/>
            </a:endParaRPr>
          </a:p>
          <a:p>
            <a:pPr marL="188595" indent="-188595">
              <a:buFont typeface="Arial"/>
              <a:buChar char="•"/>
            </a:pPr>
            <a:endParaRPr lang="en-US" sz="1100">
              <a:solidFill>
                <a:srgbClr val="000000"/>
              </a:solidFill>
              <a:ea typeface="Calibri"/>
              <a:cs typeface="Calibri"/>
            </a:endParaRPr>
          </a:p>
        </p:txBody>
      </p:sp>
    </p:spTree>
    <p:extLst>
      <p:ext uri="{BB962C8B-B14F-4D97-AF65-F5344CB8AC3E}">
        <p14:creationId xmlns:p14="http://schemas.microsoft.com/office/powerpoint/2010/main" val="1644460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9747" y="1120231"/>
            <a:ext cx="7772400" cy="794338"/>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a:ln>
                  <a:noFill/>
                </a:ln>
                <a:effectLst/>
                <a:uLnTx/>
                <a:uFillTx/>
                <a:latin typeface="Calibri"/>
                <a:ea typeface="Open Sans"/>
                <a:cs typeface="Open Sans"/>
              </a:rPr>
              <a:t>Plant Science</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effectLst/>
                <a:uLnTx/>
                <a:uFillTx/>
                <a:latin typeface="Calibri"/>
                <a:ea typeface="Open Sans"/>
                <a:cs typeface="Open Sans"/>
              </a:rPr>
              <a:t>Statewide Program of Study</a:t>
            </a:r>
            <a:endParaRPr kumimoji="0" lang="en-US" sz="1500" b="0" i="0" u="none" strike="noStrike" kern="1200" cap="none" spc="0" normalizeH="0" baseline="0" noProof="0" dirty="0">
              <a:ln>
                <a:noFill/>
              </a:ln>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1122359"/>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a:t>
            </a:r>
            <a:r>
              <a:rPr lang="en-US" sz="1800" b="1" dirty="0">
                <a:latin typeface="Calibri"/>
                <a:ea typeface="Open Sans"/>
                <a:cs typeface="Open Sans"/>
              </a:rPr>
              <a:t>Agriculture, Food, and Natural Resources Career Cluster</a:t>
            </a:r>
            <a:endParaRPr lang="en-US" b="1" dirty="0">
              <a:ea typeface="Open Sans"/>
              <a:cs typeface="Open Sans"/>
            </a:endParaRPr>
          </a:p>
          <a:p>
            <a:r>
              <a:rPr lang="en-US" sz="1100" dirty="0">
                <a:ea typeface="Open Sans"/>
                <a:cs typeface="Open Sans"/>
              </a:rPr>
              <a:t>The Agriculture, Food, and Natural Resources (AFNR) Career Cluster focuses on the essential elements of life food, water, land, and air. This career cluster includes a diverse spectrum of occupations, ranging from farmer, rancher, and veterinarian to geologist, land conservationist, and florist. </a:t>
            </a:r>
            <a:endParaRPr lang="en-US" sz="1100" dirty="0">
              <a:solidFill>
                <a:srgbClr val="FF0000"/>
              </a:solidFill>
              <a:ea typeface="Open Sans"/>
              <a:cs typeface="Open Sans"/>
            </a:endParaRPr>
          </a:p>
          <a:p>
            <a:pPr algn="ctr"/>
            <a:endParaRPr lang="en-US" sz="9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19494" y="1899402"/>
            <a:ext cx="7791894" cy="609398"/>
          </a:xfrm>
          <a:prstGeom prst="rect">
            <a:avLst/>
          </a:prstGeom>
          <a:solidFill>
            <a:srgbClr val="B9D4ED"/>
          </a:solidFill>
        </p:spPr>
        <p:txBody>
          <a:bodyPr wrap="square" lIns="100584" tIns="50292" rIns="100584" bIns="50292" rtlCol="0" anchor="t">
            <a:spAutoFit/>
          </a:bodyPr>
          <a:lstStyle/>
          <a:p>
            <a:r>
              <a:rPr lang="en-US" sz="1100">
                <a:ea typeface="Calibri"/>
                <a:cs typeface="Calibri"/>
              </a:rPr>
              <a:t>The Plant Science program of study focuses on the science, research, and business of plants and other living organisms. It teaches students how to apply biology and life science to real-world life processes of plants and vegetation, either in laboratories or in the field.</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97515" y="2635676"/>
            <a:ext cx="3752252" cy="2777632"/>
          </a:xfrm>
        </p:spPr>
        <p:txBody>
          <a:bodyPr vert="horz" lIns="91440" tIns="45720" rIns="91440" bIns="45720" rtlCol="0" anchor="t">
            <a:normAutofit lnSpcReduction="10000"/>
          </a:bodyPr>
          <a:lstStyle/>
          <a:p>
            <a:pPr marL="0" marR="0" indent="0">
              <a:lnSpc>
                <a:spcPct val="100000"/>
              </a:lnSpc>
              <a:spcBef>
                <a:spcPts val="0"/>
              </a:spcBef>
              <a:buNone/>
            </a:pPr>
            <a:r>
              <a:rPr lang="en-US" sz="1200" b="1">
                <a:effectLst/>
                <a:ea typeface="Calibri"/>
                <a:cs typeface="Times New Roman"/>
              </a:rPr>
              <a:t>Secondary Courses for High School Credit</a:t>
            </a:r>
          </a:p>
          <a:p>
            <a:pPr marL="0" indent="0">
              <a:lnSpc>
                <a:spcPct val="100000"/>
              </a:lnSpc>
              <a:spcBef>
                <a:spcPts val="0"/>
              </a:spcBef>
              <a:buNone/>
            </a:pPr>
            <a:r>
              <a:rPr lang="en-US" sz="1100" b="1">
                <a:ea typeface="Calibri"/>
                <a:cs typeface="Times New Roman"/>
              </a:rPr>
              <a:t>Level 1</a:t>
            </a:r>
          </a:p>
          <a:p>
            <a:pPr marL="0" indent="-188595">
              <a:lnSpc>
                <a:spcPct val="100000"/>
              </a:lnSpc>
              <a:spcBef>
                <a:spcPts val="0"/>
              </a:spcBef>
              <a:buFont typeface="Arial" panose="020B0604020202020204" pitchFamily="34" charset="0"/>
              <a:buChar char="•"/>
            </a:pPr>
            <a:r>
              <a:rPr lang="en-US" sz="1000" b="0" i="0">
                <a:solidFill>
                  <a:srgbClr val="000000"/>
                </a:solidFill>
                <a:effectLst/>
                <a:latin typeface="Calibri" panose="020F0502020204030204" pitchFamily="34" charset="0"/>
              </a:rPr>
              <a:t>Principles of Agriculture, Food, and Natural Resources</a:t>
            </a:r>
            <a:endParaRPr lang="en-US" sz="1100">
              <a:ea typeface="Calibri" panose="020F0502020204030204" pitchFamily="34" charset="0"/>
              <a:cs typeface="Calibri"/>
            </a:endParaRPr>
          </a:p>
          <a:p>
            <a:pPr marL="0" indent="0">
              <a:lnSpc>
                <a:spcPct val="100000"/>
              </a:lnSpc>
              <a:spcBef>
                <a:spcPts val="0"/>
              </a:spcBef>
              <a:buNone/>
            </a:pPr>
            <a:r>
              <a:rPr lang="en-US" sz="1100" b="1">
                <a:ea typeface="Calibri"/>
                <a:cs typeface="Times New Roman"/>
              </a:rPr>
              <a:t>Level 2</a:t>
            </a:r>
          </a:p>
          <a:p>
            <a:pPr fontAlgn="base">
              <a:lnSpc>
                <a:spcPct val="100000"/>
              </a:lnSpc>
              <a:spcBef>
                <a:spcPts val="0"/>
              </a:spcBef>
            </a:pPr>
            <a:r>
              <a:rPr lang="en-US" sz="1100" b="0" i="0" u="none" strike="noStrike">
                <a:solidFill>
                  <a:srgbClr val="000000"/>
                </a:solidFill>
                <a:effectLst/>
              </a:rPr>
              <a:t>Landscape Design and Management </a:t>
            </a:r>
            <a:r>
              <a:rPr lang="en-US" sz="1100" b="0" i="0">
                <a:solidFill>
                  <a:srgbClr val="000000"/>
                </a:solidFill>
                <a:effectLst/>
              </a:rPr>
              <a:t>​</a:t>
            </a:r>
          </a:p>
          <a:p>
            <a:pPr fontAlgn="base">
              <a:lnSpc>
                <a:spcPct val="100000"/>
              </a:lnSpc>
              <a:spcBef>
                <a:spcPts val="0"/>
              </a:spcBef>
            </a:pPr>
            <a:r>
              <a:rPr lang="en-US" sz="1100" b="0" i="0" u="none" strike="noStrike">
                <a:solidFill>
                  <a:srgbClr val="000000"/>
                </a:solidFill>
                <a:effectLst/>
              </a:rPr>
              <a:t>Greenhouse Operation and Production/Lab</a:t>
            </a:r>
            <a:r>
              <a:rPr lang="en-US" sz="1100" b="0" i="0">
                <a:solidFill>
                  <a:srgbClr val="000000"/>
                </a:solidFill>
                <a:effectLst/>
              </a:rPr>
              <a:t>​</a:t>
            </a:r>
          </a:p>
          <a:p>
            <a:pPr fontAlgn="base">
              <a:lnSpc>
                <a:spcPct val="100000"/>
              </a:lnSpc>
              <a:spcBef>
                <a:spcPts val="0"/>
              </a:spcBef>
            </a:pPr>
            <a:r>
              <a:rPr lang="en-US" sz="1100" b="0" i="0" u="none" strike="noStrike">
                <a:solidFill>
                  <a:srgbClr val="000000"/>
                </a:solidFill>
                <a:effectLst/>
              </a:rPr>
              <a:t>Turf Grass Management</a:t>
            </a:r>
            <a:endParaRPr lang="en-US" sz="1100" b="0" i="0">
              <a:solidFill>
                <a:srgbClr val="000000"/>
              </a:solidFill>
              <a:effectLst/>
            </a:endParaRPr>
          </a:p>
          <a:p>
            <a:pPr marL="0" indent="0">
              <a:lnSpc>
                <a:spcPct val="100000"/>
              </a:lnSpc>
              <a:spcBef>
                <a:spcPts val="0"/>
              </a:spcBef>
              <a:buNone/>
            </a:pPr>
            <a:r>
              <a:rPr lang="en-US" sz="1100" b="1">
                <a:ea typeface="Calibri"/>
                <a:cs typeface="Times New Roman"/>
              </a:rPr>
              <a:t>Level 3</a:t>
            </a:r>
          </a:p>
          <a:p>
            <a:pPr fontAlgn="base">
              <a:lnSpc>
                <a:spcPct val="100000"/>
              </a:lnSpc>
              <a:spcBef>
                <a:spcPts val="0"/>
              </a:spcBef>
            </a:pPr>
            <a:r>
              <a:rPr lang="en-US" sz="1100" b="0" i="0" u="none" strike="noStrike">
                <a:solidFill>
                  <a:srgbClr val="000000"/>
                </a:solidFill>
                <a:effectLst/>
              </a:rPr>
              <a:t>Floral Design/Lab </a:t>
            </a:r>
            <a:r>
              <a:rPr lang="en-US" sz="1100" b="0" i="0">
                <a:solidFill>
                  <a:srgbClr val="000000"/>
                </a:solidFill>
                <a:effectLst/>
              </a:rPr>
              <a:t>​</a:t>
            </a:r>
          </a:p>
          <a:p>
            <a:pPr fontAlgn="base">
              <a:lnSpc>
                <a:spcPct val="100000"/>
              </a:lnSpc>
              <a:spcBef>
                <a:spcPts val="0"/>
              </a:spcBef>
            </a:pPr>
            <a:r>
              <a:rPr lang="en-US" sz="1100" b="0" i="0" u="none" strike="noStrike">
                <a:solidFill>
                  <a:srgbClr val="000000"/>
                </a:solidFill>
                <a:effectLst/>
              </a:rPr>
              <a:t>Horticultural Science/Lab </a:t>
            </a:r>
            <a:r>
              <a:rPr lang="en-US" sz="1100" b="0" i="0">
                <a:solidFill>
                  <a:srgbClr val="000000"/>
                </a:solidFill>
                <a:effectLst/>
              </a:rPr>
              <a:t>​</a:t>
            </a:r>
          </a:p>
          <a:p>
            <a:pPr fontAlgn="base">
              <a:lnSpc>
                <a:spcPct val="100000"/>
              </a:lnSpc>
              <a:spcBef>
                <a:spcPts val="0"/>
              </a:spcBef>
            </a:pPr>
            <a:r>
              <a:rPr lang="en-US" sz="1100" b="0" i="0" u="none" strike="noStrike">
                <a:solidFill>
                  <a:srgbClr val="000000"/>
                </a:solidFill>
                <a:effectLst/>
              </a:rPr>
              <a:t>Viticulture</a:t>
            </a:r>
            <a:endParaRPr lang="en-US" sz="1100" b="0" i="0">
              <a:solidFill>
                <a:srgbClr val="000000"/>
              </a:solidFill>
              <a:effectLst/>
            </a:endParaRPr>
          </a:p>
          <a:p>
            <a:pPr marL="0" indent="0">
              <a:lnSpc>
                <a:spcPct val="100000"/>
              </a:lnSpc>
              <a:spcBef>
                <a:spcPts val="0"/>
              </a:spcBef>
              <a:buNone/>
            </a:pPr>
            <a:r>
              <a:rPr lang="en-US" sz="1100" b="1">
                <a:ea typeface="Calibri"/>
                <a:cs typeface="Times New Roman"/>
              </a:rPr>
              <a:t>Level 4</a:t>
            </a:r>
          </a:p>
          <a:p>
            <a:pPr>
              <a:lnSpc>
                <a:spcPct val="100000"/>
              </a:lnSpc>
              <a:spcBef>
                <a:spcPts val="0"/>
              </a:spcBef>
            </a:pPr>
            <a:r>
              <a:rPr lang="en-US" sz="1100" b="0" i="0" u="none" strike="noStrike">
                <a:solidFill>
                  <a:srgbClr val="000000"/>
                </a:solidFill>
                <a:effectLst/>
              </a:rPr>
              <a:t>Practicum in Agriculture, Food, and Natural Resources</a:t>
            </a:r>
            <a:r>
              <a:rPr lang="en-US" sz="1100" b="0" i="0">
                <a:solidFill>
                  <a:srgbClr val="000000"/>
                </a:solidFill>
                <a:effectLst/>
              </a:rPr>
              <a:t>​</a:t>
            </a:r>
          </a:p>
          <a:p>
            <a:pPr>
              <a:lnSpc>
                <a:spcPct val="100000"/>
              </a:lnSpc>
              <a:spcBef>
                <a:spcPts val="0"/>
              </a:spcBef>
            </a:pPr>
            <a:r>
              <a:rPr lang="en-US" sz="1100" b="0" i="0" u="none" strike="noStrike">
                <a:solidFill>
                  <a:srgbClr val="000000"/>
                </a:solidFill>
                <a:effectLst/>
              </a:rPr>
              <a:t>Advanced Plant and Soil Science</a:t>
            </a:r>
            <a:r>
              <a:rPr lang="en-US" sz="1100" b="0" i="0">
                <a:solidFill>
                  <a:srgbClr val="000000"/>
                </a:solidFill>
                <a:effectLst/>
              </a:rPr>
              <a:t>​</a:t>
            </a:r>
          </a:p>
          <a:p>
            <a:pPr>
              <a:lnSpc>
                <a:spcPct val="100000"/>
              </a:lnSpc>
              <a:spcBef>
                <a:spcPts val="0"/>
              </a:spcBef>
            </a:pPr>
            <a:r>
              <a:rPr lang="en-US" sz="1100" b="0" i="0" u="none" strike="noStrike">
                <a:solidFill>
                  <a:srgbClr val="000000"/>
                </a:solidFill>
                <a:effectLst/>
              </a:rPr>
              <a:t>Advanced Floral Design</a:t>
            </a:r>
            <a:r>
              <a:rPr lang="en-US" sz="1100" b="0" i="0">
                <a:solidFill>
                  <a:srgbClr val="000000"/>
                </a:solidFill>
                <a:effectLst/>
              </a:rPr>
              <a:t>​</a:t>
            </a:r>
          </a:p>
          <a:p>
            <a:pPr>
              <a:lnSpc>
                <a:spcPct val="100000"/>
              </a:lnSpc>
              <a:spcBef>
                <a:spcPts val="0"/>
              </a:spcBef>
            </a:pPr>
            <a:r>
              <a:rPr lang="en-US" sz="1100" b="0" i="0" u="none" strike="noStrike">
                <a:solidFill>
                  <a:srgbClr val="000000"/>
                </a:solidFill>
                <a:effectLst/>
              </a:rPr>
              <a:t>Project-Based Research</a:t>
            </a:r>
            <a:r>
              <a:rPr lang="en-US" sz="1100" b="0" i="0">
                <a:solidFill>
                  <a:srgbClr val="000000"/>
                </a:solidFill>
                <a:effectLst/>
              </a:rPr>
              <a:t>​</a:t>
            </a:r>
          </a:p>
          <a:p>
            <a:pPr>
              <a:lnSpc>
                <a:spcPct val="100000"/>
              </a:lnSpc>
              <a:spcBef>
                <a:spcPts val="0"/>
              </a:spcBef>
            </a:pPr>
            <a:r>
              <a:rPr lang="en-US" sz="1100" b="0" i="0" u="none" strike="noStrike">
                <a:solidFill>
                  <a:srgbClr val="000000"/>
                </a:solidFill>
                <a:effectLst/>
              </a:rPr>
              <a:t>Scientific Research and Design</a:t>
            </a:r>
            <a:endParaRPr lang="en-US" sz="1100" b="0" i="0">
              <a:solidFill>
                <a:srgbClr val="000000"/>
              </a:solidFill>
              <a:effectLst/>
            </a:endParaRPr>
          </a:p>
          <a:p>
            <a:pPr marL="0" indent="0">
              <a:lnSpc>
                <a:spcPct val="100000"/>
              </a:lnSpc>
              <a:spcBef>
                <a:spcPts val="0"/>
              </a:spcBef>
              <a:buNone/>
            </a:pPr>
            <a:endParaRPr lang="en-US" sz="1100" b="1">
              <a:ea typeface="Calibri"/>
              <a:cs typeface="Times New Roman"/>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949767" y="2605883"/>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solidFill>
                  <a:prstClr val="black"/>
                </a:solidFill>
                <a:effectLst/>
                <a:uLnTx/>
                <a:uFillTx/>
                <a:ea typeface="+mn-ea"/>
                <a:cs typeface="+mn-cs"/>
              </a:rPr>
              <a:t>Related Advanced Academics</a:t>
            </a:r>
          </a:p>
          <a:p>
            <a:pPr marL="0" indent="0">
              <a:lnSpc>
                <a:spcPct val="100000"/>
              </a:lnSpc>
              <a:spcBef>
                <a:spcPts val="0"/>
              </a:spcBef>
              <a:buNone/>
            </a:pPr>
            <a:r>
              <a:rPr lang="en-US" sz="1200" b="1"/>
              <a:t>Advanced Placement (AP) Courses</a:t>
            </a:r>
          </a:p>
          <a:p>
            <a:pPr marL="0" indent="0" algn="l" rtl="0" fontAlgn="base">
              <a:lnSpc>
                <a:spcPct val="100000"/>
              </a:lnSpc>
              <a:spcBef>
                <a:spcPts val="0"/>
              </a:spcBef>
              <a:buNone/>
            </a:pPr>
            <a:r>
              <a:rPr lang="en-US" sz="1100" b="0" i="0" u="none" strike="noStrike">
                <a:solidFill>
                  <a:srgbClr val="007742"/>
                </a:solidFill>
                <a:effectLst/>
              </a:rPr>
              <a:t>+    (ADD) AP Biology</a:t>
            </a:r>
            <a:r>
              <a:rPr lang="en-US" sz="1100" b="0" i="0">
                <a:solidFill>
                  <a:srgbClr val="007742"/>
                </a:solidFill>
                <a:effectLst/>
              </a:rPr>
              <a:t>​</a:t>
            </a:r>
            <a:endParaRPr lang="en-US" sz="1100" b="0" i="0">
              <a:solidFill>
                <a:srgbClr val="007742"/>
              </a:solidFill>
              <a:effectLst/>
              <a:cs typeface="Calibri"/>
            </a:endParaRPr>
          </a:p>
          <a:p>
            <a:pPr marL="0" indent="0" algn="l" rtl="0" fontAlgn="base">
              <a:lnSpc>
                <a:spcPct val="100000"/>
              </a:lnSpc>
              <a:spcBef>
                <a:spcPts val="0"/>
              </a:spcBef>
              <a:buNone/>
            </a:pPr>
            <a:r>
              <a:rPr lang="en-US" sz="1100" b="0" i="0" u="none" strike="noStrike">
                <a:solidFill>
                  <a:srgbClr val="007742"/>
                </a:solidFill>
                <a:effectLst/>
              </a:rPr>
              <a:t>+    (ADD) AP Chemistry</a:t>
            </a:r>
            <a:r>
              <a:rPr lang="en-US" sz="1100" b="0" i="0">
                <a:solidFill>
                  <a:srgbClr val="007742"/>
                </a:solidFill>
                <a:effectLst/>
              </a:rPr>
              <a:t>​</a:t>
            </a:r>
            <a:endParaRPr lang="en-US" sz="1100" b="0" i="0">
              <a:solidFill>
                <a:srgbClr val="007742"/>
              </a:solidFill>
              <a:effectLst/>
              <a:cs typeface="Calibri" panose="020F0502020204030204"/>
            </a:endParaRPr>
          </a:p>
          <a:p>
            <a:pPr marL="0" indent="0" fontAlgn="base">
              <a:lnSpc>
                <a:spcPct val="100000"/>
              </a:lnSpc>
              <a:spcBef>
                <a:spcPts val="0"/>
              </a:spcBef>
              <a:buNone/>
            </a:pPr>
            <a:r>
              <a:rPr lang="en-US" sz="1100" b="0" i="0" u="none" strike="noStrike">
                <a:solidFill>
                  <a:srgbClr val="007742"/>
                </a:solidFill>
                <a:effectLst/>
              </a:rPr>
              <a:t>+    (ADD) AP</a:t>
            </a:r>
            <a:r>
              <a:rPr lang="en-US" sz="1100">
                <a:solidFill>
                  <a:srgbClr val="007742"/>
                </a:solidFill>
              </a:rPr>
              <a:t> </a:t>
            </a:r>
            <a:r>
              <a:rPr lang="en-US" sz="1100" b="0" i="0" u="none" strike="noStrike">
                <a:solidFill>
                  <a:srgbClr val="007742"/>
                </a:solidFill>
                <a:effectLst/>
              </a:rPr>
              <a:t>Environmental Science</a:t>
            </a:r>
            <a:endParaRPr lang="en-US" sz="1100" b="1" u="sng">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200" b="1"/>
              <a:t>International Baccalaureate (IB) Courses</a:t>
            </a:r>
          </a:p>
          <a:p>
            <a:pPr marL="0" indent="0" fontAlgn="base">
              <a:lnSpc>
                <a:spcPct val="100000"/>
              </a:lnSpc>
              <a:spcBef>
                <a:spcPts val="0"/>
              </a:spcBef>
              <a:buNone/>
            </a:pPr>
            <a:r>
              <a:rPr lang="en-US" sz="1100" b="0" i="0" u="none" strike="noStrike">
                <a:solidFill>
                  <a:srgbClr val="007742"/>
                </a:solidFill>
                <a:effectLst/>
              </a:rPr>
              <a:t>+    (ADD) IB Biology Standard Level </a:t>
            </a:r>
            <a:r>
              <a:rPr lang="en-US" sz="1100" b="0" i="0">
                <a:solidFill>
                  <a:srgbClr val="007742"/>
                </a:solidFill>
                <a:effectLst/>
              </a:rPr>
              <a:t>​</a:t>
            </a:r>
            <a:endParaRPr lang="en-US" sz="1100" b="0" i="0">
              <a:solidFill>
                <a:srgbClr val="007742"/>
              </a:solidFill>
              <a:effectLst/>
              <a:cs typeface="Calibri"/>
            </a:endParaRPr>
          </a:p>
          <a:p>
            <a:pPr marL="0" indent="0" algn="l" rtl="0" fontAlgn="base">
              <a:lnSpc>
                <a:spcPct val="100000"/>
              </a:lnSpc>
              <a:spcBef>
                <a:spcPts val="0"/>
              </a:spcBef>
              <a:buNone/>
            </a:pPr>
            <a:r>
              <a:rPr lang="en-US" sz="1100" b="0" i="0" u="none" strike="noStrike">
                <a:solidFill>
                  <a:srgbClr val="007742"/>
                </a:solidFill>
                <a:effectLst/>
              </a:rPr>
              <a:t>+    (ADD) IB Chemistry Level </a:t>
            </a:r>
            <a:r>
              <a:rPr lang="en-US" sz="1100" b="0" i="0">
                <a:solidFill>
                  <a:srgbClr val="007742"/>
                </a:solidFill>
                <a:effectLst/>
              </a:rPr>
              <a:t>​</a:t>
            </a:r>
            <a:endParaRPr lang="en-US" sz="1100" b="0" i="0">
              <a:solidFill>
                <a:srgbClr val="007742"/>
              </a:solidFill>
              <a:effectLst/>
              <a:cs typeface="Calibri" panose="020F0502020204030204"/>
            </a:endParaRPr>
          </a:p>
          <a:p>
            <a:pPr marL="0" indent="0" rtl="0" fontAlgn="base">
              <a:lnSpc>
                <a:spcPct val="100000"/>
              </a:lnSpc>
              <a:spcBef>
                <a:spcPts val="0"/>
              </a:spcBef>
              <a:buNone/>
            </a:pPr>
            <a:r>
              <a:rPr lang="en-US" sz="1100" b="0" i="0" u="none" strike="noStrike">
                <a:solidFill>
                  <a:srgbClr val="007742"/>
                </a:solidFill>
                <a:effectLst/>
              </a:rPr>
              <a:t>+    (ADD) IB Environmental Systems and Societies Standard</a:t>
            </a:r>
            <a:endParaRPr lang="en-US" sz="1100" b="0" i="0" u="none" strike="noStrike">
              <a:solidFill>
                <a:srgbClr val="007742"/>
              </a:solidFill>
              <a:effectLst/>
              <a:cs typeface="Calibri" panose="020F0502020204030204"/>
            </a:endParaRPr>
          </a:p>
          <a:p>
            <a:pPr marL="0" indent="0" rtl="0" fontAlgn="base">
              <a:lnSpc>
                <a:spcPct val="100000"/>
              </a:lnSpc>
              <a:spcBef>
                <a:spcPts val="0"/>
              </a:spcBef>
              <a:buNone/>
            </a:pPr>
            <a:r>
              <a:rPr lang="en-US" sz="1100" b="0" i="0" u="none" strike="noStrike">
                <a:solidFill>
                  <a:srgbClr val="007742"/>
                </a:solidFill>
                <a:effectLst/>
              </a:rPr>
              <a:t>       level</a:t>
            </a:r>
            <a:endParaRPr lang="en-US" sz="1100" b="0" i="0">
              <a:solidFill>
                <a:srgbClr val="007742"/>
              </a:solidFill>
              <a:effectLst/>
            </a:endParaRPr>
          </a:p>
          <a:p>
            <a:pPr marL="0" indent="0">
              <a:lnSpc>
                <a:spcPct val="100000"/>
              </a:lnSpc>
              <a:spcBef>
                <a:spcPts val="0"/>
              </a:spcBef>
              <a:buNone/>
            </a:pPr>
            <a:endParaRPr lang="en-US" sz="1200" b="1"/>
          </a:p>
          <a:p>
            <a:pPr marL="171450" indent="-171450">
              <a:lnSpc>
                <a:spcPct val="100000"/>
              </a:lnSpc>
              <a:spcBef>
                <a:spcPts val="0"/>
              </a:spcBef>
              <a:buFont typeface="Arial"/>
              <a:buChar char="•"/>
              <a:defRPr/>
            </a:pPr>
            <a:endParaRPr lang="en-US" sz="110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197515" y="5393225"/>
            <a:ext cx="3565424" cy="3502497"/>
          </a:xfrm>
          <a:prstGeom prst="rect">
            <a:avLst/>
          </a:prstGeom>
          <a:noFill/>
        </p:spPr>
        <p:txBody>
          <a:bodyPr wrap="square" lIns="100584" tIns="50292" rIns="100584" bIns="50292" rtlCol="0" anchor="t">
            <a:spAutoFit/>
          </a:bodyPr>
          <a:lstStyle/>
          <a:p>
            <a:r>
              <a:rPr lang="en-US" sz="1200" b="1">
                <a:ea typeface="Calibri"/>
                <a:cs typeface="Times New Roman"/>
              </a:rPr>
              <a:t>Postsecondary Opportunities</a:t>
            </a:r>
          </a:p>
          <a:p>
            <a:r>
              <a:rPr lang="en-US" sz="1100" b="1">
                <a:ea typeface="Calibri"/>
                <a:cs typeface="Times New Roman"/>
              </a:rPr>
              <a:t>Associate Degrees</a:t>
            </a:r>
          </a:p>
          <a:p>
            <a:pPr marL="171450" indent="-171450" algn="l" rtl="0" fontAlgn="base">
              <a:buFont typeface="Arial" panose="020B0604020202020204" pitchFamily="34" charset="0"/>
              <a:buChar char="•"/>
            </a:pPr>
            <a:r>
              <a:rPr lang="en-US" sz="1100" b="0" i="0" u="none" strike="noStrike">
                <a:solidFill>
                  <a:srgbClr val="000000"/>
                </a:solidFill>
                <a:effectLst/>
              </a:rPr>
              <a:t>Applied Horticulture/ Horticulture Operations, General</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Ornamental Horticulture</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Agricultural Business and Management, General</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Turf and Turfgrass Management</a:t>
            </a:r>
            <a:endParaRPr lang="en-US" sz="1100" b="0" i="0">
              <a:solidFill>
                <a:srgbClr val="000000"/>
              </a:solidFill>
              <a:effectLst/>
            </a:endParaRPr>
          </a:p>
          <a:p>
            <a:r>
              <a:rPr lang="en-US" sz="1100" b="1">
                <a:ea typeface="Calibri"/>
                <a:cs typeface="Times New Roman"/>
              </a:rPr>
              <a:t>Bachelor’s Degrees</a:t>
            </a:r>
          </a:p>
          <a:p>
            <a:pPr marL="171450" indent="-171450" algn="l" rtl="0" fontAlgn="base">
              <a:buFont typeface="Arial" panose="020B0604020202020204" pitchFamily="34" charset="0"/>
              <a:buChar char="•"/>
            </a:pPr>
            <a:r>
              <a:rPr lang="en-US" sz="1100" b="0" i="0" u="none" strike="noStrike">
                <a:solidFill>
                  <a:srgbClr val="000000"/>
                </a:solidFill>
                <a:effectLst/>
              </a:rPr>
              <a:t>Applied Horticulture/ Horticulture Operations, General</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Agronomy and Crop Science</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Agricultural Business and Management, General</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Turf and Turfgrass Management</a:t>
            </a:r>
            <a:r>
              <a:rPr lang="en-US" sz="1100" b="0" i="0">
                <a:solidFill>
                  <a:srgbClr val="000000"/>
                </a:solidFill>
                <a:effectLst/>
              </a:rPr>
              <a:t>​</a:t>
            </a:r>
          </a:p>
          <a:p>
            <a:pPr algn="l" rtl="0" fontAlgn="base"/>
            <a:r>
              <a:rPr lang="en-US" sz="1100" b="0" i="0" u="none" strike="noStrike">
                <a:solidFill>
                  <a:srgbClr val="007742"/>
                </a:solidFill>
                <a:effectLst/>
              </a:rPr>
              <a:t>+   (ADD) Agricultural Education</a:t>
            </a:r>
            <a:r>
              <a:rPr lang="en-US" sz="1100" b="0" i="0">
                <a:solidFill>
                  <a:srgbClr val="007742"/>
                </a:solidFill>
                <a:effectLst/>
              </a:rPr>
              <a:t>​</a:t>
            </a:r>
          </a:p>
          <a:p>
            <a:pPr algn="l" rtl="0" fontAlgn="base"/>
            <a:r>
              <a:rPr lang="en-US" sz="1100" b="0" i="0" u="none" strike="noStrike">
                <a:solidFill>
                  <a:srgbClr val="007742"/>
                </a:solidFill>
                <a:effectLst/>
              </a:rPr>
              <a:t>+   (ADD) Entomology</a:t>
            </a:r>
            <a:endParaRPr lang="en-US" sz="1100" b="0" i="0">
              <a:solidFill>
                <a:srgbClr val="007742"/>
              </a:solidFill>
              <a:effectLst/>
            </a:endParaRPr>
          </a:p>
          <a:p>
            <a:r>
              <a:rPr lang="en-US" sz="1100" b="1">
                <a:ea typeface="Calibri"/>
                <a:cs typeface="Times New Roman"/>
              </a:rPr>
              <a:t>Master’s, Doctoral, and Professional Degrees</a:t>
            </a:r>
          </a:p>
          <a:p>
            <a:pPr marL="171450" indent="-171450" algn="l" rtl="0" fontAlgn="base">
              <a:buFont typeface="Arial" panose="020B0604020202020204" pitchFamily="34" charset="0"/>
              <a:buChar char="•"/>
            </a:pPr>
            <a:r>
              <a:rPr lang="en-US" sz="1100" b="0" i="0" u="none" strike="noStrike">
                <a:solidFill>
                  <a:srgbClr val="000000"/>
                </a:solidFill>
                <a:effectLst/>
              </a:rPr>
              <a:t>Applied Horticulture/ Horticulture Operations, General</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Agronomy and Crop Science</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Agricultural Business and Management, General</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Farm/Farm and Ranch Management</a:t>
            </a:r>
            <a:endParaRPr lang="en-US" sz="1100" b="0" i="0">
              <a:solidFill>
                <a:srgbClr val="000000"/>
              </a:solidFill>
              <a:effectLst/>
            </a:endParaRPr>
          </a:p>
          <a:p>
            <a:endParaRPr lang="en-US" sz="1100" b="1">
              <a:ea typeface="Calibri"/>
              <a:cs typeface="Times New Roman"/>
            </a:endParaRPr>
          </a:p>
          <a:p>
            <a:pPr marL="188595" indent="-188595">
              <a:buFont typeface="Arial"/>
              <a:buChar char="•"/>
            </a:pPr>
            <a:endParaRPr lang="en-US" sz="1100">
              <a:solidFill>
                <a:srgbClr val="000000"/>
              </a:solidFill>
              <a:ea typeface="Calibri"/>
              <a:cs typeface="Calibri"/>
            </a:endParaRPr>
          </a:p>
        </p:txBody>
      </p:sp>
    </p:spTree>
    <p:extLst>
      <p:ext uri="{BB962C8B-B14F-4D97-AF65-F5344CB8AC3E}">
        <p14:creationId xmlns:p14="http://schemas.microsoft.com/office/powerpoint/2010/main" val="21732828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E8596547E9BC4F94748751414797BE" ma:contentTypeVersion="17" ma:contentTypeDescription="Create a new document." ma:contentTypeScope="" ma:versionID="e8484c6bfc69710d047ac748fbc6d3b1">
  <xsd:schema xmlns:xsd="http://www.w3.org/2001/XMLSchema" xmlns:xs="http://www.w3.org/2001/XMLSchema" xmlns:p="http://schemas.microsoft.com/office/2006/metadata/properties" xmlns:ns2="bd0f0e78-d8ed-4ed9-b8ae-5c997e9b0c01" xmlns:ns3="1789a020-f992-44c4-9a54-0ef628cee430" targetNamespace="http://schemas.microsoft.com/office/2006/metadata/properties" ma:root="true" ma:fieldsID="c544ae2f38f6045e31a459f0c06c0e3d" ns2:_="" ns3:_="">
    <xsd:import namespace="bd0f0e78-d8ed-4ed9-b8ae-5c997e9b0c01"/>
    <xsd:import namespace="1789a020-f992-44c4-9a54-0ef628cee4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IDNumbe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0f0e78-d8ed-4ed9-b8ae-5c997e9b0c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b7a77b5-e59d-49f3-97a2-3dde868dbe2d" ma:termSetId="09814cd3-568e-fe90-9814-8d621ff8fb84" ma:anchorId="fba54fb3-c3e1-fe81-a776-ca4b69148c4d" ma:open="true" ma:isKeyword="false">
      <xsd:complexType>
        <xsd:sequence>
          <xsd:element ref="pc:Terms" minOccurs="0" maxOccurs="1"/>
        </xsd:sequence>
      </xsd:complexType>
    </xsd:element>
    <xsd:element name="IDNumber" ma:index="20" nillable="true" ma:displayName="ID Number" ma:format="Dropdown" ma:internalName="IDNumber" ma:percentage="FALSE">
      <xsd:simpleType>
        <xsd:restriction base="dms:Number"/>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89a020-f992-44c4-9a54-0ef628cee43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9341590-8762-4345-a21a-9dcbbb9e6408}" ma:internalName="TaxCatchAll" ma:showField="CatchAllData" ma:web="1789a020-f992-44c4-9a54-0ef628cee430">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789a020-f992-44c4-9a54-0ef628cee430">
      <UserInfo>
        <DisplayName/>
        <AccountId xsi:nil="true"/>
        <AccountType/>
      </UserInfo>
    </SharedWithUsers>
    <MediaLengthInSeconds xmlns="bd0f0e78-d8ed-4ed9-b8ae-5c997e9b0c01" xsi:nil="true"/>
    <TaxCatchAll xmlns="1789a020-f992-44c4-9a54-0ef628cee430" xsi:nil="true"/>
    <lcf76f155ced4ddcb4097134ff3c332f xmlns="bd0f0e78-d8ed-4ed9-b8ae-5c997e9b0c01">
      <Terms xmlns="http://schemas.microsoft.com/office/infopath/2007/PartnerControls"/>
    </lcf76f155ced4ddcb4097134ff3c332f>
    <IDNumber xmlns="bd0f0e78-d8ed-4ed9-b8ae-5c997e9b0c01" xsi:nil="true"/>
  </documentManagement>
</p:properties>
</file>

<file path=customXml/itemProps1.xml><?xml version="1.0" encoding="utf-8"?>
<ds:datastoreItem xmlns:ds="http://schemas.openxmlformats.org/officeDocument/2006/customXml" ds:itemID="{35632C6A-1B59-4526-B229-B3B052305776}">
  <ds:schemaRefs>
    <ds:schemaRef ds:uri="1789a020-f992-44c4-9a54-0ef628cee430"/>
    <ds:schemaRef ds:uri="bd0f0e78-d8ed-4ed9-b8ae-5c997e9b0c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EDDD3BB-CD05-447B-97E3-2D73FE03DCF9}">
  <ds:schemaRefs>
    <ds:schemaRef ds:uri="http://schemas.microsoft.com/sharepoint/v3/contenttype/forms"/>
  </ds:schemaRefs>
</ds:datastoreItem>
</file>

<file path=customXml/itemProps3.xml><?xml version="1.0" encoding="utf-8"?>
<ds:datastoreItem xmlns:ds="http://schemas.openxmlformats.org/officeDocument/2006/customXml" ds:itemID="{E4F35E4F-FAA8-4FAD-8822-AADB56DCD390}">
  <ds:schemaRefs>
    <ds:schemaRef ds:uri="http://schemas.microsoft.com/office/infopath/2007/PartnerControls"/>
    <ds:schemaRef ds:uri="http://purl.org/dc/terms/"/>
    <ds:schemaRef ds:uri="1789a020-f992-44c4-9a54-0ef628cee430"/>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bd0f0e78-d8ed-4ed9-b8ae-5c997e9b0c0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TotalTime>
  <Words>2328</Words>
  <Application>Microsoft Office PowerPoint</Application>
  <PresentationFormat>Custom</PresentationFormat>
  <Paragraphs>300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Arial,Sans-Serif</vt:lpstr>
      <vt:lpstr>Calibri</vt:lpstr>
      <vt:lpstr>Calibri Light</vt:lpstr>
      <vt:lpstr>Office Theme</vt:lpstr>
      <vt:lpstr>Cover Page</vt:lpstr>
      <vt:lpstr>(NAME UPDATE) Agribusiness, Leadership, and Communications Statewide Program of Study</vt:lpstr>
      <vt:lpstr>Animal Science Statewide Program of Study</vt:lpstr>
      <vt:lpstr>(NAME UPDATE)Agricultural Technology and Mechanical Systems Statewide Program of Study</vt:lpstr>
      <vt:lpstr>Environmental and Natural Resources Statewide Program of Study</vt:lpstr>
      <vt:lpstr>Food Science and Technology Statewide Program of Study</vt:lpstr>
      <vt:lpstr>Plant Science Statewide Program of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Food, and Natural Resources</dc:title>
  <dc:creator>Hudson, Les</dc:creator>
  <cp:lastModifiedBy>Bullock, Jennifer</cp:lastModifiedBy>
  <cp:revision>2</cp:revision>
  <cp:lastPrinted>2023-05-31T19:12:15Z</cp:lastPrinted>
  <dcterms:created xsi:type="dcterms:W3CDTF">2023-02-22T18:17:43Z</dcterms:created>
  <dcterms:modified xsi:type="dcterms:W3CDTF">2023-07-19T17:21:39Z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0x0101004DE8596547E9BC4F94748751414797BE</vt:lpwstr>
  </property>
  <property fmtid="{D5CDD505-2E9C-101B-9397-08002B2CF9AE}" pid="3" name="Order">
    <vt:r8>171500</vt:r8>
  </property>
  <property fmtid="{D5CDD505-2E9C-101B-9397-08002B2CF9AE}" pid="4" name="xd_Signature">
    <vt:bool>false</vt:bool>
  </property>
  <property fmtid="{D5CDD505-2E9C-101B-9397-08002B2CF9AE}" pid="5" name="xd_ProgID">
    <vt:lpwstr/>
  </property>
  <property fmtid="{D5CDD505-2E9C-101B-9397-08002B2CF9AE}" pid="6" name="Notestoopendocs">
    <vt:lpwstr>PDFS may need to be downloaded, won't open in browser format</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MediaServiceImageTags">
    <vt:lpwstr/>
  </property>
</Properties>
</file>