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handoutMasterIdLst>
    <p:handoutMasterId r:id="rId9"/>
  </p:handoutMasterIdLst>
  <p:sldIdLst>
    <p:sldId id="303" r:id="rId5"/>
    <p:sldId id="294" r:id="rId6"/>
    <p:sldId id="304"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7742"/>
    <a:srgbClr val="007600"/>
    <a:srgbClr val="FF2600"/>
    <a:srgbClr val="BAD4ED"/>
    <a:srgbClr val="0080A3"/>
    <a:srgbClr val="008CB2"/>
    <a:srgbClr val="0000FF"/>
    <a:srgbClr val="AD621E"/>
    <a:srgbClr val="ED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3F7E7D-C937-4342-9E87-7EF843B245B3}" v="9" dt="2023-07-10T12:56:30.647"/>
    <p1510:client id="{B9BFF314-5CE5-468A-BD90-69034DB56C3F}" v="11" dt="2023-07-10T12:52:51.0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10/11/2023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10/11/2023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10/11/2023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aavtc-graphic-design-and-multimedia-arts_0.pdf"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tea.texas.gov/system/files/aavtc-digital-communications_0.pdf"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ChangeArrowheads="1"/>
          </p:cNvSpPr>
          <p:nvPr/>
        </p:nvSpPr>
        <p:spPr bwMode="auto">
          <a:xfrm>
            <a:off x="0" y="969963"/>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1855179958"/>
              </p:ext>
            </p:extLst>
          </p:nvPr>
        </p:nvGraphicFramePr>
        <p:xfrm>
          <a:off x="830262" y="1668209"/>
          <a:ext cx="6111875" cy="1314196"/>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a:solidFill>
                            <a:srgbClr val="000000"/>
                          </a:solidFill>
                          <a:effectLst/>
                          <a:latin typeface="+mn-lt"/>
                          <a:ea typeface="Calibri"/>
                          <a:cs typeface="Times New Roman"/>
                        </a:rPr>
                        <a:t>Title</a:t>
                      </a:r>
                      <a:endParaRPr lang="en-US" sz="1200" kern="10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a:effectLst/>
                          <a:latin typeface="+mn-lt"/>
                          <a:ea typeface="Calibri"/>
                          <a:cs typeface="Times New Roman"/>
                        </a:rPr>
                        <a:t>Arts, Audio/Visual Technology, and Communications Program of Study Recommended updates.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a:solidFill>
                            <a:srgbClr val="000000"/>
                          </a:solidFill>
                          <a:effectLst/>
                          <a:latin typeface="+mn-lt"/>
                          <a:ea typeface="Calibri"/>
                          <a:cs typeface="Times New Roman"/>
                        </a:rPr>
                        <a:t>Description</a:t>
                      </a:r>
                      <a:endParaRPr lang="en-US" sz="1200" kern="10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b="0" i="0" u="none" strike="noStrike" kern="1200">
                          <a:solidFill>
                            <a:schemeClr val="tx1"/>
                          </a:solidFill>
                          <a:effectLst/>
                          <a:latin typeface="+mn-lt"/>
                          <a:ea typeface="+mn-ea"/>
                          <a:cs typeface="+mn-cs"/>
                        </a:rPr>
                        <a:t>Program of study recommendations from the Texas Education Agency (TEA) Career and Technology Education (CTE) Advisory Committee.</a:t>
                      </a:r>
                      <a:endParaRPr lang="en-US" sz="1200" kern="10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a:solidFill>
                            <a:srgbClr val="000000"/>
                          </a:solidFill>
                          <a:effectLst/>
                          <a:latin typeface="+mn-lt"/>
                          <a:ea typeface="Calibri"/>
                          <a:cs typeface="Times New Roman"/>
                        </a:rPr>
                        <a:t>How to Use</a:t>
                      </a:r>
                      <a:endParaRPr lang="en-US" sz="1200" kern="10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marL="0" marR="0" algn="l">
                        <a:spcBef>
                          <a:spcPts val="0"/>
                        </a:spcBef>
                        <a:spcAft>
                          <a:spcPts val="0"/>
                        </a:spcAft>
                      </a:pPr>
                      <a:r>
                        <a:rPr lang="en-US" sz="1200" b="0" i="0" u="none" strike="noStrike" kern="1200">
                          <a:solidFill>
                            <a:schemeClr val="tx1"/>
                          </a:solidFill>
                          <a:effectLst/>
                          <a:latin typeface="+mn-lt"/>
                          <a:ea typeface="+mn-ea"/>
                          <a:cs typeface="+mn-cs"/>
                        </a:rPr>
                        <a:t>These documents contain the updated program of study framework proposals. Use the key below to review the recommended updates to the programs of study.</a:t>
                      </a:r>
                      <a:endParaRPr lang="en-US" sz="1200" kern="10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pic>
        <p:nvPicPr>
          <p:cNvPr id="7" name="Picture 6" descr="A blue and orange logo&#10;&#10;Description automatically generated with medium confidence">
            <a:extLst>
              <a:ext uri="{FF2B5EF4-FFF2-40B4-BE49-F238E27FC236}">
                <a16:creationId xmlns:a16="http://schemas.microsoft.com/office/drawing/2014/main" id="{29454FE4-9BAC-1B56-D50C-223DE000A8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
        <p:nvSpPr>
          <p:cNvPr id="9" name="TextBox 8">
            <a:extLst>
              <a:ext uri="{FF2B5EF4-FFF2-40B4-BE49-F238E27FC236}">
                <a16:creationId xmlns:a16="http://schemas.microsoft.com/office/drawing/2014/main" id="{1B7AAADC-01F5-56E2-52CC-55D683D62440}"/>
              </a:ext>
            </a:extLst>
          </p:cNvPr>
          <p:cNvSpPr txBox="1"/>
          <p:nvPr/>
        </p:nvSpPr>
        <p:spPr>
          <a:xfrm>
            <a:off x="791205" y="5577127"/>
            <a:ext cx="5211192" cy="1046440"/>
          </a:xfrm>
          <a:prstGeom prst="rect">
            <a:avLst/>
          </a:prstGeom>
          <a:noFill/>
        </p:spPr>
        <p:txBody>
          <a:bodyPr wrap="square" lIns="91440" tIns="45720" rIns="91440" bIns="45720" anchor="t">
            <a:spAutoFit/>
          </a:bodyPr>
          <a:lstStyle/>
          <a:p>
            <a:r>
              <a:rPr lang="en-US" sz="1400" b="1"/>
              <a:t>Key</a:t>
            </a:r>
          </a:p>
          <a:p>
            <a:pPr marL="171450" indent="-171450">
              <a:buFont typeface="Arial" panose="020B0604020202020204" pitchFamily="34" charset="0"/>
              <a:buChar char="•"/>
              <a:defRPr/>
            </a:pP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(ADD)</a:t>
            </a:r>
            <a:r>
              <a:rPr lang="en-US" sz="1200">
                <a:solidFill>
                  <a:srgbClr val="007742"/>
                </a:solidFill>
                <a:latin typeface="Calibri" panose="020F0502020204030204"/>
              </a:rPr>
              <a:t> </a:t>
            </a: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 = Recommend Add</a:t>
            </a:r>
            <a:endParaRPr lang="en-US" sz="1400" b="1">
              <a:solidFill>
                <a:srgbClr val="007742"/>
              </a:solidFill>
            </a:endParaRPr>
          </a:p>
          <a:p>
            <a:pPr marL="171450" indent="-171450">
              <a:buFont typeface="Arial" panose="020B0604020202020204" pitchFamily="34" charset="0"/>
              <a:buChar char="•"/>
            </a:pPr>
            <a:r>
              <a:rPr lang="en-US" sz="1200">
                <a:solidFill>
                  <a:srgbClr val="ED0000"/>
                </a:solidFill>
              </a:rPr>
              <a:t>(REMOVE) = Recommend Remove</a:t>
            </a:r>
            <a:endParaRPr lang="en-US" sz="1200">
              <a:solidFill>
                <a:srgbClr val="ED0000"/>
              </a:solidFill>
              <a:ea typeface="Calibri"/>
              <a:cs typeface="Calibri"/>
            </a:endParaRPr>
          </a:p>
          <a:p>
            <a:pPr marL="171450" indent="-171450">
              <a:buFont typeface="Arial" panose="020B0604020202020204" pitchFamily="34" charset="0"/>
              <a:buChar char="•"/>
            </a:pPr>
            <a:r>
              <a:rPr lang="en-US" sz="1200">
                <a:solidFill>
                  <a:srgbClr val="0432FF"/>
                </a:solidFill>
                <a:cs typeface="Calibri" panose="020F0502020204030204"/>
              </a:rPr>
              <a:t>(UPDATE) = Recommend Title/Name Update</a:t>
            </a:r>
            <a:endParaRPr lang="en-US" sz="1200" strike="sngStrike">
              <a:solidFill>
                <a:srgbClr val="0432FF"/>
              </a:solidFill>
              <a:cs typeface="Calibri" panose="020F0502020204030204"/>
            </a:endParaRPr>
          </a:p>
          <a:p>
            <a:pPr marL="171450" indent="-171450">
              <a:buFont typeface="Arial" panose="020B0604020202020204" pitchFamily="34" charset="0"/>
              <a:buChar char="•"/>
            </a:pPr>
            <a:r>
              <a:rPr lang="en-US" sz="1200">
                <a:solidFill>
                  <a:srgbClr val="7030A0"/>
                </a:solidFill>
              </a:rPr>
              <a:t>(MERGE) = Combined Program of Study</a:t>
            </a:r>
            <a:endParaRPr lang="en-US" sz="1200">
              <a:solidFill>
                <a:srgbClr val="7030A0"/>
              </a:solidFill>
              <a:ea typeface="Calibri"/>
              <a:cs typeface="Calibri"/>
            </a:endParaRPr>
          </a:p>
        </p:txBody>
      </p:sp>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3710350307"/>
              </p:ext>
            </p:extLst>
          </p:nvPr>
        </p:nvGraphicFramePr>
        <p:xfrm>
          <a:off x="830262" y="3223451"/>
          <a:ext cx="6111875" cy="2404658"/>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602750">
                <a:tc>
                  <a:txBody>
                    <a:bodyPr/>
                    <a:lstStyle/>
                    <a:p>
                      <a:pPr marL="0" marR="0">
                        <a:spcBef>
                          <a:spcPts val="0"/>
                        </a:spcBef>
                        <a:spcAft>
                          <a:spcPts val="0"/>
                        </a:spcAft>
                      </a:pPr>
                      <a:r>
                        <a:rPr lang="en-US" sz="1200" kern="100">
                          <a:solidFill>
                            <a:schemeClr val="tx1"/>
                          </a:solidFill>
                          <a:effectLst/>
                        </a:rPr>
                        <a:t>Current Program of Study Names</a:t>
                      </a:r>
                      <a:endParaRPr lang="en-US" sz="1200" kern="100">
                        <a:solidFill>
                          <a:schemeClr val="tx1"/>
                        </a:solidFill>
                        <a:effectLst/>
                        <a:latin typeface="Calibri"/>
                        <a:cs typeface="Times New Roman"/>
                      </a:endParaRPr>
                    </a:p>
                    <a:p>
                      <a:pPr marL="0" marR="0" lvl="0">
                        <a:spcBef>
                          <a:spcPts val="0"/>
                        </a:spcBef>
                        <a:spcAft>
                          <a:spcPts val="0"/>
                        </a:spcAft>
                        <a:buNone/>
                      </a:pPr>
                      <a:r>
                        <a:rPr lang="en-US" sz="1000" kern="100">
                          <a:solidFill>
                            <a:schemeClr val="tx1"/>
                          </a:solidFill>
                          <a:effectLst/>
                        </a:rPr>
                        <a:t>(Links are to CURRENT framework documents)</a:t>
                      </a:r>
                      <a:endParaRPr lang="en-US" sz="1200" kern="10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a:solidFill>
                            <a:schemeClr val="tx1"/>
                          </a:solidFill>
                          <a:effectLst/>
                        </a:rPr>
                        <a:t>Proposed Name</a:t>
                      </a:r>
                      <a:endParaRPr lang="en-US"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a:solidFill>
                            <a:schemeClr val="tx1">
                              <a:lumMod val="95000"/>
                              <a:lumOff val="5000"/>
                            </a:schemeClr>
                          </a:solidFill>
                          <a:effectLst/>
                          <a:hlinkClick r:id="rId3">
                            <a:extLst>
                              <a:ext uri="{A12FA001-AC4F-418D-AE19-62706E023703}">
                                <ahyp:hlinkClr xmlns:ahyp="http://schemas.microsoft.com/office/drawing/2018/hyperlinkcolor" val="tx"/>
                              </a:ext>
                            </a:extLst>
                          </a:hlinkClick>
                        </a:rPr>
                        <a:t>Graphic Design and Multimedia Arts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a:solidFill>
                            <a:srgbClr val="0432FF"/>
                          </a:solidFill>
                          <a:effectLst/>
                        </a:rPr>
                        <a:t>(UPDATE)</a:t>
                      </a:r>
                      <a:r>
                        <a:rPr lang="en-US" sz="1200" kern="100">
                          <a:effectLst/>
                        </a:rPr>
                        <a:t> </a:t>
                      </a:r>
                      <a:r>
                        <a:rPr lang="en-US" sz="1200" kern="100">
                          <a:solidFill>
                            <a:schemeClr val="accent1"/>
                          </a:solidFill>
                          <a:effectLst/>
                        </a:rPr>
                        <a:t>Graphic Design and Interactive Media</a:t>
                      </a:r>
                      <a:endParaRPr lang="en-US" sz="1200" strike="noStrike" kern="100">
                        <a:solidFill>
                          <a:schemeClr val="accent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a:spcBef>
                          <a:spcPts val="0"/>
                        </a:spcBef>
                        <a:spcAft>
                          <a:spcPts val="0"/>
                        </a:spcAft>
                      </a:pPr>
                      <a:r>
                        <a:rPr lang="en-US" sz="1200" u="sng" kern="100">
                          <a:solidFill>
                            <a:schemeClr val="tx1">
                              <a:lumMod val="95000"/>
                              <a:lumOff val="5000"/>
                            </a:schemeClr>
                          </a:solidFill>
                          <a:effectLst/>
                          <a:hlinkClick r:id="rId4">
                            <a:extLst>
                              <a:ext uri="{A12FA001-AC4F-418D-AE19-62706E023703}">
                                <ahyp:hlinkClr xmlns:ahyp="http://schemas.microsoft.com/office/drawing/2018/hyperlinkcolor" val="tx"/>
                              </a:ext>
                            </a:extLst>
                          </a:hlinkClick>
                        </a:rPr>
                        <a:t>Digital Communications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a:solidFill>
                            <a:schemeClr val="tx1"/>
                          </a:solidFill>
                          <a:effectLst/>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kumimoji="0" lang="en-US" sz="1200" b="0" i="0" u="none" strike="noStrike" kern="100" cap="none" spc="0" normalizeH="0" baseline="0" noProof="0">
                        <a:ln>
                          <a:noFill/>
                        </a:ln>
                        <a:solidFill>
                          <a:srgbClr val="FF0000"/>
                        </a:solidFill>
                        <a:effectLst/>
                        <a:uLnTx/>
                        <a:uFillTx/>
                        <a:latin typeface="Calibri"/>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kumimoji="0" lang="en-US" sz="1200" b="0" i="0" u="none" strike="noStrike" kern="100" cap="none" spc="0" normalizeH="0" baseline="0" noProof="0">
                        <a:ln>
                          <a:noFill/>
                        </a:ln>
                        <a:solidFill>
                          <a:srgbClr val="FF0000"/>
                        </a:solidFill>
                        <a:effectLst/>
                        <a:uLnTx/>
                        <a:uFillTx/>
                        <a:latin typeface="Calibri" panose="020F0502020204030204"/>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kern="10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886200" y="5686742"/>
            <a:ext cx="3634810" cy="3607315"/>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0"/>
              </a:spcBef>
              <a:buClrTx/>
              <a:buSzTx/>
              <a:buFont typeface="Arial" panose="020B0604020202020204" pitchFamily="34" charset="0"/>
              <a:buNone/>
              <a:tabLst/>
              <a:defRPr/>
            </a:pPr>
            <a:r>
              <a:rPr kumimoji="0" lang="en-US" sz="1200"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endParaRPr lang="en-US" sz="1100"/>
          </a:p>
          <a:p>
            <a:pPr marL="0" indent="0">
              <a:lnSpc>
                <a:spcPct val="100000"/>
              </a:lnSpc>
              <a:spcBef>
                <a:spcPts val="0"/>
              </a:spcBef>
              <a:buNone/>
            </a:pPr>
            <a:r>
              <a:rPr lang="en-US" sz="1100"/>
              <a:t>Advanced Placement (AP) Courses</a:t>
            </a:r>
          </a:p>
          <a:p>
            <a:pPr algn="l" rtl="0" fontAlgn="base">
              <a:spcBef>
                <a:spcPts val="0"/>
              </a:spcBef>
              <a:buFont typeface="Arial" panose="020B0604020202020204" pitchFamily="34" charset="0"/>
              <a:buChar char="•"/>
            </a:pPr>
            <a:r>
              <a:rPr lang="en-US" sz="1100" b="0" i="0">
                <a:solidFill>
                  <a:srgbClr val="FF2600"/>
                </a:solidFill>
                <a:effectLst/>
              </a:rPr>
              <a:t>(REMOVE) AP Art History​</a:t>
            </a:r>
          </a:p>
          <a:p>
            <a:pPr algn="l" rtl="0" fontAlgn="base">
              <a:spcBef>
                <a:spcPts val="0"/>
              </a:spcBef>
              <a:buSzPct val="150000"/>
              <a:buFont typeface="System Font Regular"/>
              <a:buChar char="﹢"/>
            </a:pPr>
            <a:r>
              <a:rPr lang="en-US" sz="1100" b="0" i="0" u="none" strike="noStrike">
                <a:solidFill>
                  <a:srgbClr val="007742"/>
                </a:solidFill>
                <a:effectLst/>
              </a:rPr>
              <a:t>(ADD) AP Studio Art: Drawing Portfolio</a:t>
            </a:r>
            <a:r>
              <a:rPr lang="en-US" sz="1100" b="0" i="0">
                <a:solidFill>
                  <a:srgbClr val="007742"/>
                </a:solidFill>
                <a:effectLst/>
              </a:rPr>
              <a:t>​</a:t>
            </a:r>
          </a:p>
          <a:p>
            <a:pPr algn="l" rtl="0" fontAlgn="base">
              <a:spcBef>
                <a:spcPts val="0"/>
              </a:spcBef>
              <a:buSzPct val="150000"/>
              <a:buFont typeface="System Font Regular"/>
              <a:buChar char="﹢"/>
            </a:pPr>
            <a:r>
              <a:rPr lang="en-US" sz="1100" b="0" i="0" u="none" strike="noStrike">
                <a:solidFill>
                  <a:srgbClr val="007742"/>
                </a:solidFill>
                <a:effectLst/>
              </a:rPr>
              <a:t>(ADD) AP Studio Art: Two-Dimensional Design Portfolio</a:t>
            </a:r>
            <a:r>
              <a:rPr lang="en-US" sz="1100" b="0" i="0">
                <a:solidFill>
                  <a:srgbClr val="007742"/>
                </a:solidFill>
                <a:effectLst/>
              </a:rPr>
              <a:t>​</a:t>
            </a:r>
          </a:p>
          <a:p>
            <a:pPr algn="l" rtl="0" fontAlgn="base">
              <a:spcBef>
                <a:spcPts val="0"/>
              </a:spcBef>
              <a:buSzPct val="150000"/>
              <a:buFont typeface="System Font Regular"/>
              <a:buChar char="﹢"/>
            </a:pPr>
            <a:r>
              <a:rPr lang="en-US" sz="1100" b="0" i="0" u="none" strike="noStrike">
                <a:solidFill>
                  <a:srgbClr val="007742"/>
                </a:solidFill>
                <a:effectLst/>
              </a:rPr>
              <a:t>(ADD) AP Studio Art: Three-Dimensional Design Portfolio</a:t>
            </a:r>
            <a:r>
              <a:rPr lang="en-US" sz="1100" b="0" i="0">
                <a:solidFill>
                  <a:srgbClr val="007742"/>
                </a:solidFill>
                <a:effectLst/>
              </a:rPr>
              <a:t>​</a:t>
            </a:r>
          </a:p>
          <a:p>
            <a:pPr algn="l" rtl="0" fontAlgn="base">
              <a:spcBef>
                <a:spcPts val="0"/>
              </a:spcBef>
              <a:buSzPct val="150000"/>
              <a:buFont typeface="System Font Regular"/>
              <a:buChar char="﹢"/>
            </a:pPr>
            <a:r>
              <a:rPr lang="en-US" sz="1100" b="0" i="0" u="none" strike="noStrike">
                <a:solidFill>
                  <a:srgbClr val="007742"/>
                </a:solidFill>
                <a:effectLst/>
              </a:rPr>
              <a:t>(ADD) AP Computer Science Principles</a:t>
            </a:r>
            <a:endParaRPr lang="en-US" sz="1100">
              <a:solidFill>
                <a:srgbClr val="007742"/>
              </a:solidFill>
              <a:ea typeface="Calibri"/>
              <a:cs typeface="Calibri"/>
            </a:endParaRPr>
          </a:p>
          <a:p>
            <a:pPr marL="0" indent="0">
              <a:lnSpc>
                <a:spcPct val="100000"/>
              </a:lnSpc>
              <a:spcBef>
                <a:spcPts val="0"/>
              </a:spcBef>
              <a:buNone/>
            </a:pPr>
            <a:endParaRPr lang="en-US" sz="1100" u="sng">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a:t>International Baccalaureate (IB) Courses</a:t>
            </a:r>
          </a:p>
          <a:p>
            <a:pPr algn="l" rtl="0" fontAlgn="base">
              <a:lnSpc>
                <a:spcPct val="100000"/>
              </a:lnSpc>
              <a:spcBef>
                <a:spcPts val="0"/>
              </a:spcBef>
              <a:buFont typeface="Arial" panose="020B0604020202020204" pitchFamily="34" charset="0"/>
              <a:buChar char="•"/>
            </a:pPr>
            <a:r>
              <a:rPr lang="en-US" sz="1100" b="0" i="0">
                <a:solidFill>
                  <a:srgbClr val="FF2600"/>
                </a:solidFill>
                <a:effectLst/>
              </a:rPr>
              <a:t>(REMOVE) IB Business and Management Standard Level​</a:t>
            </a:r>
          </a:p>
          <a:p>
            <a:pPr algn="l" rtl="0" fontAlgn="base">
              <a:lnSpc>
                <a:spcPct val="100000"/>
              </a:lnSpc>
              <a:spcBef>
                <a:spcPts val="0"/>
              </a:spcBef>
              <a:buFont typeface="Arial" panose="020B0604020202020204" pitchFamily="34" charset="0"/>
              <a:buChar char="•"/>
            </a:pPr>
            <a:r>
              <a:rPr lang="en-US" sz="1100" b="0" i="0">
                <a:solidFill>
                  <a:srgbClr val="FF2600"/>
                </a:solidFill>
                <a:effectLst/>
              </a:rPr>
              <a:t>Business and Management Higher Level​</a:t>
            </a:r>
          </a:p>
          <a:p>
            <a:pPr algn="l" rtl="0" fontAlgn="base">
              <a:lnSpc>
                <a:spcPct val="100000"/>
              </a:lnSpc>
              <a:spcBef>
                <a:spcPts val="0"/>
              </a:spcBef>
              <a:buSzPct val="150000"/>
              <a:buFont typeface="System Font Regular"/>
              <a:buChar char="﹢"/>
            </a:pPr>
            <a:r>
              <a:rPr lang="en-US" sz="1100" b="0" i="0" u="none" strike="noStrike">
                <a:solidFill>
                  <a:srgbClr val="007742"/>
                </a:solidFill>
                <a:effectLst/>
              </a:rPr>
              <a:t>(ADD) IB Film Standard Level</a:t>
            </a:r>
            <a:r>
              <a:rPr lang="en-US" sz="1100" b="0" i="0">
                <a:solidFill>
                  <a:srgbClr val="007742"/>
                </a:solidFill>
                <a:effectLst/>
              </a:rPr>
              <a:t>​</a:t>
            </a:r>
          </a:p>
          <a:p>
            <a:pPr algn="l" rtl="0" fontAlgn="base">
              <a:lnSpc>
                <a:spcPct val="100000"/>
              </a:lnSpc>
              <a:spcBef>
                <a:spcPts val="0"/>
              </a:spcBef>
              <a:buSzPct val="150000"/>
              <a:buFont typeface="System Font Regular"/>
              <a:buChar char="﹢"/>
            </a:pPr>
            <a:r>
              <a:rPr lang="en-US" sz="1100" b="0" i="0" u="none" strike="noStrike">
                <a:solidFill>
                  <a:srgbClr val="007742"/>
                </a:solidFill>
                <a:effectLst/>
              </a:rPr>
              <a:t>(ADD) IB Film Higher Level</a:t>
            </a:r>
            <a:endParaRPr lang="en-US" sz="1100" b="0" i="0">
              <a:solidFill>
                <a:srgbClr val="007742"/>
              </a:solidFill>
              <a:effectLst/>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777194"/>
            <a:ext cx="3565424" cy="6595406"/>
          </a:xfrm>
        </p:spPr>
        <p:txBody>
          <a:bodyPr vert="horz" lIns="91440" tIns="45720" rIns="91440" bIns="45720" rtlCol="0" anchor="t">
            <a:noAutofit/>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100" b="1">
                <a:ea typeface="Calibri"/>
                <a:cs typeface="Times New Roman"/>
              </a:rPr>
              <a:t>Level 1</a:t>
            </a:r>
          </a:p>
          <a:p>
            <a:pPr>
              <a:lnSpc>
                <a:spcPct val="100000"/>
              </a:lnSpc>
              <a:spcBef>
                <a:spcPts val="0"/>
              </a:spcBef>
            </a:pPr>
            <a:r>
              <a:rPr lang="en-US" sz="1100"/>
              <a:t>Principles of Arts, A/V Technology, and Communications </a:t>
            </a:r>
          </a:p>
          <a:p>
            <a:pPr>
              <a:lnSpc>
                <a:spcPct val="100000"/>
              </a:lnSpc>
              <a:spcBef>
                <a:spcPts val="0"/>
              </a:spcBef>
            </a:pPr>
            <a:r>
              <a:rPr lang="en-US" sz="1100"/>
              <a:t>Video Game Design</a:t>
            </a:r>
          </a:p>
          <a:p>
            <a:pPr>
              <a:lnSpc>
                <a:spcPct val="100000"/>
              </a:lnSpc>
              <a:spcBef>
                <a:spcPts val="0"/>
              </a:spcBef>
            </a:pPr>
            <a:r>
              <a:rPr lang="en-US" sz="1100"/>
              <a:t>Digital Media</a:t>
            </a:r>
            <a:endParaRPr lang="en-US" sz="1100">
              <a:ea typeface="Calibri" panose="020F0502020204030204" pitchFamily="34" charset="0"/>
              <a:cs typeface="Calibri"/>
            </a:endParaRPr>
          </a:p>
          <a:p>
            <a:pPr marL="0" indent="0">
              <a:lnSpc>
                <a:spcPct val="100000"/>
              </a:lnSpc>
              <a:spcBef>
                <a:spcPts val="0"/>
              </a:spcBef>
              <a:buNone/>
            </a:pPr>
            <a:r>
              <a:rPr lang="en-US" sz="1100" b="1">
                <a:ea typeface="Calibri"/>
                <a:cs typeface="Times New Roman"/>
              </a:rPr>
              <a:t>Level 2</a:t>
            </a:r>
          </a:p>
          <a:p>
            <a:pPr>
              <a:lnSpc>
                <a:spcPct val="100000"/>
              </a:lnSpc>
              <a:spcBef>
                <a:spcPts val="0"/>
              </a:spcBef>
            </a:pPr>
            <a:r>
              <a:rPr lang="en-US" sz="1100"/>
              <a:t>Graphic Design and Illustration I/Lab</a:t>
            </a:r>
          </a:p>
          <a:p>
            <a:pPr>
              <a:lnSpc>
                <a:spcPct val="100000"/>
              </a:lnSpc>
              <a:spcBef>
                <a:spcPts val="0"/>
              </a:spcBef>
            </a:pPr>
            <a:r>
              <a:rPr lang="en-US" sz="1100"/>
              <a:t>Animation I/Lab</a:t>
            </a:r>
          </a:p>
          <a:p>
            <a:pPr>
              <a:lnSpc>
                <a:spcPct val="100000"/>
              </a:lnSpc>
              <a:spcBef>
                <a:spcPts val="0"/>
              </a:spcBef>
            </a:pPr>
            <a:r>
              <a:rPr lang="en-US" sz="1100"/>
              <a:t>Video Game Programming</a:t>
            </a:r>
          </a:p>
          <a:p>
            <a:pPr>
              <a:lnSpc>
                <a:spcPct val="100000"/>
              </a:lnSpc>
              <a:spcBef>
                <a:spcPts val="0"/>
              </a:spcBef>
            </a:pPr>
            <a:r>
              <a:rPr lang="en-US" sz="1100"/>
              <a:t>Commercial Photography I/Lab</a:t>
            </a:r>
          </a:p>
          <a:p>
            <a:pPr>
              <a:lnSpc>
                <a:spcPct val="100000"/>
              </a:lnSpc>
              <a:spcBef>
                <a:spcPts val="0"/>
              </a:spcBef>
            </a:pPr>
            <a:r>
              <a:rPr lang="en-US" sz="1100"/>
              <a:t>Fashion Design I/Lab</a:t>
            </a:r>
          </a:p>
          <a:p>
            <a:pPr>
              <a:lnSpc>
                <a:spcPct val="100000"/>
              </a:lnSpc>
              <a:spcBef>
                <a:spcPts val="0"/>
              </a:spcBef>
            </a:pPr>
            <a:r>
              <a:rPr lang="en-US" sz="1100"/>
              <a:t>Digital Design and Media Production</a:t>
            </a:r>
          </a:p>
          <a:p>
            <a:pPr>
              <a:lnSpc>
                <a:spcPct val="100000"/>
              </a:lnSpc>
              <a:spcBef>
                <a:spcPts val="0"/>
              </a:spcBef>
            </a:pPr>
            <a:r>
              <a:rPr lang="en-US" sz="1100">
                <a:ea typeface="Calibri"/>
                <a:cs typeface="Calibri" panose="020F0502020204030204"/>
              </a:rPr>
              <a:t>Game Programming and Design</a:t>
            </a:r>
          </a:p>
          <a:p>
            <a:pPr>
              <a:lnSpc>
                <a:spcPct val="100000"/>
              </a:lnSpc>
              <a:spcBef>
                <a:spcPts val="0"/>
              </a:spcBef>
              <a:buSzPct val="150000"/>
              <a:buFont typeface="System Font Regular"/>
              <a:buChar char="﹢"/>
            </a:pPr>
            <a:r>
              <a:rPr lang="en-US" sz="1100">
                <a:solidFill>
                  <a:srgbClr val="007742"/>
                </a:solidFill>
                <a:ea typeface="Calibri"/>
                <a:cs typeface="Calibri" panose="020F0502020204030204"/>
              </a:rPr>
              <a:t>(ADD) Foundations of User Experience (UX)</a:t>
            </a:r>
          </a:p>
          <a:p>
            <a:pPr marL="0" indent="0">
              <a:lnSpc>
                <a:spcPct val="100000"/>
              </a:lnSpc>
              <a:spcBef>
                <a:spcPts val="0"/>
              </a:spcBef>
              <a:buNone/>
            </a:pPr>
            <a:r>
              <a:rPr lang="en-US" sz="1100" b="1">
                <a:ea typeface="Calibri"/>
                <a:cs typeface="Times New Roman"/>
              </a:rPr>
              <a:t>Level 3</a:t>
            </a:r>
          </a:p>
          <a:p>
            <a:pPr marL="0" indent="-188595">
              <a:lnSpc>
                <a:spcPct val="100000"/>
              </a:lnSpc>
              <a:spcBef>
                <a:spcPts val="0"/>
              </a:spcBef>
              <a:buFont typeface="Arial"/>
              <a:buChar char="•"/>
            </a:pPr>
            <a:r>
              <a:rPr lang="en-US" sz="1100"/>
              <a:t>Graphic Design and Illustration II/Lab</a:t>
            </a:r>
          </a:p>
          <a:p>
            <a:pPr marL="0" indent="-188595">
              <a:lnSpc>
                <a:spcPct val="100000"/>
              </a:lnSpc>
              <a:spcBef>
                <a:spcPts val="0"/>
              </a:spcBef>
              <a:buFont typeface="Arial"/>
              <a:buChar char="•"/>
            </a:pPr>
            <a:r>
              <a:rPr lang="en-US" sz="1100"/>
              <a:t>Animation II/Lab</a:t>
            </a:r>
          </a:p>
          <a:p>
            <a:pPr marL="0" indent="-188595">
              <a:lnSpc>
                <a:spcPct val="100000"/>
              </a:lnSpc>
              <a:spcBef>
                <a:spcPts val="0"/>
              </a:spcBef>
              <a:buFont typeface="Arial"/>
              <a:buChar char="•"/>
            </a:pPr>
            <a:r>
              <a:rPr lang="en-US" sz="1100"/>
              <a:t>Advanced Video Game Programming</a:t>
            </a:r>
          </a:p>
          <a:p>
            <a:pPr marL="0" indent="-188595">
              <a:lnSpc>
                <a:spcPct val="100000"/>
              </a:lnSpc>
              <a:spcBef>
                <a:spcPts val="0"/>
              </a:spcBef>
              <a:buFont typeface="Arial"/>
              <a:buChar char="•"/>
            </a:pPr>
            <a:r>
              <a:rPr lang="en-US" sz="1100"/>
              <a:t>Commercial Photography II/Lab</a:t>
            </a:r>
          </a:p>
          <a:p>
            <a:pPr marL="0" indent="-188595">
              <a:lnSpc>
                <a:spcPct val="100000"/>
              </a:lnSpc>
              <a:spcBef>
                <a:spcPts val="0"/>
              </a:spcBef>
              <a:buFont typeface="Arial"/>
              <a:buChar char="•"/>
            </a:pPr>
            <a:r>
              <a:rPr lang="en-US" sz="1100"/>
              <a:t>Fashion Design II/Lab</a:t>
            </a:r>
          </a:p>
          <a:p>
            <a:pPr marL="0" indent="-188595">
              <a:lnSpc>
                <a:spcPct val="100000"/>
              </a:lnSpc>
              <a:spcBef>
                <a:spcPts val="0"/>
              </a:spcBef>
              <a:buFont typeface="Arial"/>
              <a:buChar char="•"/>
            </a:pPr>
            <a:r>
              <a:rPr lang="en-US" sz="1100"/>
              <a:t>Digital Arts and Animation</a:t>
            </a:r>
          </a:p>
          <a:p>
            <a:pPr marL="0" indent="-188595">
              <a:lnSpc>
                <a:spcPct val="100000"/>
              </a:lnSpc>
              <a:spcBef>
                <a:spcPts val="0"/>
              </a:spcBef>
              <a:buFont typeface="Arial"/>
              <a:buChar char="•"/>
            </a:pPr>
            <a:r>
              <a:rPr lang="en-US" sz="1100"/>
              <a:t>3-D Modeling and Animation</a:t>
            </a:r>
          </a:p>
          <a:p>
            <a:pPr marL="0" indent="-188595">
              <a:lnSpc>
                <a:spcPct val="100000"/>
              </a:lnSpc>
              <a:spcBef>
                <a:spcPts val="0"/>
              </a:spcBef>
              <a:buFont typeface="Arial"/>
              <a:buChar char="•"/>
            </a:pPr>
            <a:r>
              <a:rPr lang="en-US" sz="1100"/>
              <a:t>Web Game Development</a:t>
            </a:r>
          </a:p>
          <a:p>
            <a:pPr marL="0" indent="-188595">
              <a:lnSpc>
                <a:spcPct val="100000"/>
              </a:lnSpc>
              <a:spcBef>
                <a:spcPts val="0"/>
              </a:spcBef>
              <a:buSzPct val="150000"/>
              <a:buFont typeface="System Font Regular"/>
              <a:buChar char="﹢"/>
            </a:pPr>
            <a:r>
              <a:rPr lang="en-US" sz="1100">
                <a:solidFill>
                  <a:srgbClr val="007742"/>
                </a:solidFill>
                <a:ea typeface="Calibri" panose="020F0502020204030204" pitchFamily="34" charset="0"/>
                <a:cs typeface="Calibri"/>
              </a:rPr>
              <a:t>(ADD) Advanced User Experience Design</a:t>
            </a:r>
          </a:p>
          <a:p>
            <a:pPr marL="0" indent="0">
              <a:lnSpc>
                <a:spcPct val="100000"/>
              </a:lnSpc>
              <a:spcBef>
                <a:spcPts val="0"/>
              </a:spcBef>
              <a:buNone/>
            </a:pPr>
            <a:r>
              <a:rPr lang="en-US" sz="1100" b="1">
                <a:ea typeface="Calibri"/>
                <a:cs typeface="Times New Roman"/>
              </a:rPr>
              <a:t>Level 4</a:t>
            </a:r>
          </a:p>
          <a:p>
            <a:pPr marL="0" indent="-188595">
              <a:lnSpc>
                <a:spcPct val="100000"/>
              </a:lnSpc>
              <a:spcBef>
                <a:spcPts val="0"/>
              </a:spcBef>
              <a:buFont typeface="Arial"/>
              <a:buChar char="•"/>
            </a:pPr>
            <a:r>
              <a:rPr lang="en-US" sz="1100"/>
              <a:t>Practicum in Graphic Design and Illustration</a:t>
            </a:r>
          </a:p>
          <a:p>
            <a:pPr marL="0" indent="-188595">
              <a:lnSpc>
                <a:spcPct val="100000"/>
              </a:lnSpc>
              <a:spcBef>
                <a:spcPts val="0"/>
              </a:spcBef>
              <a:buFont typeface="Arial"/>
              <a:buChar char="•"/>
            </a:pPr>
            <a:r>
              <a:rPr lang="en-US" sz="1100"/>
              <a:t>Practicum in Animation</a:t>
            </a:r>
          </a:p>
          <a:p>
            <a:pPr marL="0" indent="-188595">
              <a:lnSpc>
                <a:spcPct val="100000"/>
              </a:lnSpc>
              <a:spcBef>
                <a:spcPts val="0"/>
              </a:spcBef>
              <a:buFont typeface="Arial"/>
              <a:buChar char="•"/>
            </a:pPr>
            <a:r>
              <a:rPr lang="en-US" sz="1100"/>
              <a:t>Practicum in Commercial Photography</a:t>
            </a:r>
          </a:p>
          <a:p>
            <a:pPr marL="0" indent="-188595">
              <a:lnSpc>
                <a:spcPct val="100000"/>
              </a:lnSpc>
              <a:spcBef>
                <a:spcPts val="0"/>
              </a:spcBef>
              <a:buFont typeface="Arial"/>
              <a:buChar char="•"/>
            </a:pPr>
            <a:r>
              <a:rPr lang="en-US" sz="1100"/>
              <a:t>Practicum in Entrepreneurship</a:t>
            </a:r>
          </a:p>
          <a:p>
            <a:pPr marL="0" indent="-188595">
              <a:lnSpc>
                <a:spcPct val="100000"/>
              </a:lnSpc>
              <a:spcBef>
                <a:spcPts val="0"/>
              </a:spcBef>
              <a:buFont typeface="Arial"/>
              <a:buChar char="•"/>
            </a:pPr>
            <a:r>
              <a:rPr lang="en-US" sz="1100"/>
              <a:t>Career Preparation I</a:t>
            </a:r>
          </a:p>
          <a:p>
            <a:pPr marL="0" indent="-188595">
              <a:lnSpc>
                <a:spcPct val="100000"/>
              </a:lnSpc>
              <a:spcBef>
                <a:spcPts val="0"/>
              </a:spcBef>
              <a:buSzPct val="150000"/>
              <a:buFont typeface="System Font Regular"/>
              <a:buChar char="﹢"/>
            </a:pPr>
            <a:r>
              <a:rPr lang="en-US" sz="1100">
                <a:solidFill>
                  <a:srgbClr val="007742"/>
                </a:solidFill>
              </a:rPr>
              <a:t>(ADD) Practicum in Fashion Design</a:t>
            </a:r>
          </a:p>
          <a:p>
            <a:pPr marL="0" indent="-188595">
              <a:lnSpc>
                <a:spcPct val="100000"/>
              </a:lnSpc>
              <a:spcBef>
                <a:spcPts val="0"/>
              </a:spcBef>
              <a:buSzPct val="150000"/>
              <a:buFont typeface="System Font Regular"/>
              <a:buChar char="﹢"/>
            </a:pPr>
            <a:r>
              <a:rPr lang="en-US" sz="1100">
                <a:solidFill>
                  <a:srgbClr val="007742"/>
                </a:solidFill>
              </a:rPr>
              <a:t>(ADD) Independent Study in Technology Applications</a:t>
            </a:r>
          </a:p>
          <a:p>
            <a:pPr marL="0" indent="-188595">
              <a:lnSpc>
                <a:spcPct val="100000"/>
              </a:lnSpc>
              <a:spcBef>
                <a:spcPts val="0"/>
              </a:spcBef>
              <a:buSzPct val="150000"/>
              <a:buFont typeface="System Font Regular"/>
              <a:buChar char="﹢"/>
            </a:pPr>
            <a:r>
              <a:rPr lang="en-US" sz="1100">
                <a:solidFill>
                  <a:srgbClr val="007742"/>
                </a:solidFill>
              </a:rPr>
              <a:t>(ADD) Practicum in Game Development</a:t>
            </a:r>
          </a:p>
          <a:p>
            <a:pPr marL="0" indent="-188595">
              <a:lnSpc>
                <a:spcPct val="100000"/>
              </a:lnSpc>
              <a:spcBef>
                <a:spcPts val="0"/>
              </a:spcBef>
              <a:buSzPct val="150000"/>
              <a:buFont typeface="System Font Regular"/>
              <a:buChar char="﹢"/>
            </a:pPr>
            <a:r>
              <a:rPr lang="en-US" sz="1100">
                <a:solidFill>
                  <a:srgbClr val="007742"/>
                </a:solidFill>
              </a:rPr>
              <a:t>(ADD) Independent Study in Evolving/Emerging </a:t>
            </a:r>
            <a:br>
              <a:rPr lang="en-US" sz="1100">
                <a:solidFill>
                  <a:srgbClr val="007742"/>
                </a:solidFill>
              </a:rPr>
            </a:br>
            <a:r>
              <a:rPr lang="en-US" sz="1100">
                <a:solidFill>
                  <a:srgbClr val="007742"/>
                </a:solidFill>
              </a:rPr>
              <a:t>                 Technologies</a:t>
            </a:r>
          </a:p>
          <a:p>
            <a:pPr marL="0" indent="-188595">
              <a:lnSpc>
                <a:spcPct val="100000"/>
              </a:lnSpc>
              <a:spcBef>
                <a:spcPts val="0"/>
              </a:spcBef>
              <a:buSzPct val="150000"/>
              <a:buFont typeface="System Font Regular"/>
              <a:buChar char="﹢"/>
            </a:pPr>
            <a:r>
              <a:rPr lang="en-US" sz="1100">
                <a:solidFill>
                  <a:srgbClr val="007742"/>
                </a:solidFill>
              </a:rPr>
              <a:t>(ADD) Virtual Production</a:t>
            </a:r>
          </a:p>
          <a:p>
            <a:pPr marL="0" indent="-188595">
              <a:lnSpc>
                <a:spcPct val="100000"/>
              </a:lnSpc>
              <a:spcBef>
                <a:spcPts val="0"/>
              </a:spcBef>
              <a:buSzPct val="150000"/>
              <a:buFont typeface="System Font Regular"/>
              <a:buChar char="﹢"/>
            </a:pPr>
            <a:r>
              <a:rPr lang="en-US" sz="1100">
                <a:solidFill>
                  <a:srgbClr val="007742"/>
                </a:solidFill>
              </a:rPr>
              <a:t>(ADD) Advanced Video Game Programming</a:t>
            </a:r>
          </a:p>
        </p:txBody>
      </p:sp>
      <p:sp>
        <p:nvSpPr>
          <p:cNvPr id="19" name="TextBox 18">
            <a:extLst>
              <a:ext uri="{FF2B5EF4-FFF2-40B4-BE49-F238E27FC236}">
                <a16:creationId xmlns:a16="http://schemas.microsoft.com/office/drawing/2014/main" id="{80E4C2F3-E701-BD46-E6B9-FDCD0B320B21}"/>
              </a:ext>
            </a:extLst>
          </p:cNvPr>
          <p:cNvSpPr txBox="1"/>
          <p:nvPr/>
        </p:nvSpPr>
        <p:spPr>
          <a:xfrm>
            <a:off x="3886200" y="2777194"/>
            <a:ext cx="3565424" cy="2825389"/>
          </a:xfrm>
          <a:prstGeom prst="rect">
            <a:avLst/>
          </a:prstGeom>
          <a:noFill/>
        </p:spPr>
        <p:txBody>
          <a:bodyPr wrap="square" lIns="100584" tIns="50292" rIns="100584" bIns="50292" rtlCol="0" anchor="t">
            <a:spAutoFit/>
          </a:bodyPr>
          <a:lstStyle/>
          <a:p>
            <a:pPr algn="l" rtl="0" fontAlgn="base"/>
            <a:r>
              <a:rPr lang="en-US" sz="1200" b="1" i="0" u="sng">
                <a:solidFill>
                  <a:srgbClr val="000000"/>
                </a:solidFill>
                <a:effectLst/>
              </a:rPr>
              <a:t>Postsecondary Opportunities</a:t>
            </a:r>
            <a:r>
              <a:rPr lang="en-US" sz="1200" b="0" i="0">
                <a:solidFill>
                  <a:srgbClr val="000000"/>
                </a:solidFill>
                <a:effectLst/>
              </a:rPr>
              <a:t>​</a:t>
            </a:r>
          </a:p>
          <a:p>
            <a:pPr algn="l" rtl="0" fontAlgn="base"/>
            <a:r>
              <a:rPr lang="en-US" sz="1100" b="1" i="0" u="none" strike="noStrike">
                <a:solidFill>
                  <a:srgbClr val="000000"/>
                </a:solidFill>
                <a:effectLst/>
              </a:rPr>
              <a:t>Associate Degrees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Animation, Interactive Technology, Video Graphics and Special Effects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Graphic Design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Game and Interactive Media Design </a:t>
            </a:r>
            <a:r>
              <a:rPr lang="en-US" sz="1100" b="0" i="0">
                <a:solidFill>
                  <a:srgbClr val="000000"/>
                </a:solidFill>
                <a:effectLst/>
              </a:rPr>
              <a:t>​</a:t>
            </a:r>
          </a:p>
          <a:p>
            <a:pPr algn="l" rtl="0" fontAlgn="base"/>
            <a:r>
              <a:rPr lang="en-US" sz="1100" b="1" i="0" u="none" strike="noStrike">
                <a:solidFill>
                  <a:srgbClr val="000000"/>
                </a:solidFill>
                <a:effectLst/>
              </a:rPr>
              <a:t>Bachelor’s Degrees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Animation, Interactive Technology, Video Graphics and Special Effects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Graphic Design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Game and Interactive Media Design </a:t>
            </a:r>
            <a:r>
              <a:rPr lang="en-US" sz="1100" b="0" i="0">
                <a:solidFill>
                  <a:srgbClr val="000000"/>
                </a:solidFill>
                <a:effectLst/>
              </a:rPr>
              <a:t>​</a:t>
            </a:r>
          </a:p>
          <a:p>
            <a:pPr algn="l" rtl="0" fontAlgn="base"/>
            <a:r>
              <a:rPr lang="en-US" sz="1100" b="1" i="0" u="none" strike="noStrike">
                <a:solidFill>
                  <a:srgbClr val="000000"/>
                </a:solidFill>
                <a:effectLst/>
              </a:rPr>
              <a:t>Master’s, Doctoral, and Professional Degrees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Animation, Interactive Technology, Video Graphics and Special Effects</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Graphic Design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Intermedia/Multimedia</a:t>
            </a:r>
            <a:r>
              <a:rPr lang="en-US" sz="1100" b="0" i="0">
                <a:solidFill>
                  <a:srgbClr val="000000"/>
                </a:solidFill>
                <a:effectLst/>
              </a:rPr>
              <a:t>​</a:t>
            </a: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45442"/>
          </a:xfrm>
          <a:prstGeom prst="rect">
            <a:avLst/>
          </a:prstGeom>
          <a:solidFill>
            <a:srgbClr val="B9D4ED"/>
          </a:solidFill>
        </p:spPr>
        <p:txBody>
          <a:bodyPr wrap="square" lIns="100584" tIns="50292" rIns="100584" bIns="50292" rtlCol="0" anchor="t">
            <a:spAutoFit/>
          </a:bodyPr>
          <a:lstStyle/>
          <a:p>
            <a:pPr algn="ctr">
              <a:spcAft>
                <a:spcPts val="660"/>
              </a:spcAft>
            </a:pPr>
            <a:r>
              <a:rPr lang="en-US" b="1">
                <a:ea typeface="Open Sans"/>
                <a:cs typeface="Open Sans"/>
              </a:rPr>
              <a:t>Arts, Audio/Visual Technology, and Communications</a:t>
            </a:r>
          </a:p>
          <a:p>
            <a:pPr algn="ctr"/>
            <a:r>
              <a:rPr lang="en-US" sz="1100"/>
              <a:t>The Arts, A/V Technology and Communications (AAVTC) Career Cluster focuses on careers in designing, producing, exhibiting, performing, writing, and publishing multimedia content including visual and performing arts and design, journalism, and entertainment services. Careers in the AAVTC career cluster require a creative aptitude, a strong background in computer and technology applications, a strong academic foundation, and a proficiency in oral and written communication.</a:t>
            </a:r>
            <a:endParaRPr lang="en-US" sz="1050">
              <a:ea typeface="Open Sans"/>
              <a:cs typeface="Open Sans"/>
            </a:endParaRPr>
          </a:p>
        </p:txBody>
      </p:sp>
      <p:sp>
        <p:nvSpPr>
          <p:cNvPr id="11" name="Title 3">
            <a:extLst>
              <a:ext uri="{FF2B5EF4-FFF2-40B4-BE49-F238E27FC236}">
                <a16:creationId xmlns:a16="http://schemas.microsoft.com/office/drawing/2014/main" id="{F24E289C-824C-E1AD-6195-3692DAD5A70A}"/>
              </a:ext>
            </a:extLst>
          </p:cNvPr>
          <p:cNvSpPr txBox="1">
            <a:spLocks/>
          </p:cNvSpPr>
          <p:nvPr/>
        </p:nvSpPr>
        <p:spPr>
          <a:xfrm>
            <a:off x="0" y="1138217"/>
            <a:ext cx="7772400" cy="636747"/>
          </a:xfrm>
          <a:prstGeom prst="rect">
            <a:avLst/>
          </a:prstGeom>
          <a:solidFill>
            <a:srgbClr val="B9D4ED"/>
          </a:solidFill>
        </p:spPr>
        <p:txBody>
          <a:bodyPr vert="horz" lIns="91440" tIns="45720" rIns="91440" bIns="45720" rtlCol="0" anchor="ctr">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r>
              <a:rPr lang="en-US" sz="1800" b="1">
                <a:latin typeface="+mn-lt"/>
              </a:rPr>
              <a:t>Graphic Design &amp; </a:t>
            </a:r>
            <a:r>
              <a:rPr lang="en-US" sz="1800" b="1">
                <a:solidFill>
                  <a:srgbClr val="0432FF"/>
                </a:solidFill>
                <a:latin typeface="+mn-lt"/>
              </a:rPr>
              <a:t>Interactive Media (NAME UPDATE)</a:t>
            </a:r>
          </a:p>
          <a:p>
            <a:pPr algn="ctr"/>
            <a:r>
              <a:rPr lang="en-US" sz="1500" i="1">
                <a:latin typeface="Calibri"/>
                <a:ea typeface="Open Sans"/>
                <a:cs typeface="Open Sans"/>
              </a:rPr>
              <a:t>Statewide Program of Study</a:t>
            </a:r>
            <a:endParaRPr lang="en-US" sz="1500">
              <a:latin typeface="Calibri"/>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745083"/>
            <a:ext cx="7772400" cy="947952"/>
          </a:xfrm>
          <a:prstGeom prst="rect">
            <a:avLst/>
          </a:prstGeom>
          <a:solidFill>
            <a:srgbClr val="BAD4ED"/>
          </a:solidFill>
        </p:spPr>
        <p:txBody>
          <a:bodyPr wrap="square" lIns="100584" tIns="50292" rIns="100584" bIns="50292" rtlCol="0" anchor="t">
            <a:spAutoFit/>
          </a:bodyPr>
          <a:lstStyle/>
          <a:p>
            <a:r>
              <a:rPr lang="en-US" sz="1100"/>
              <a:t>The Graphic Design and Multimedia Arts program of study explores the occupations and educational opportunities associated with designing or creating graphics to meet specific commercial or promotional needs, such as packaging, displays, or logos. This program of study may also include exploration into designing clothing and accessories, and creating special effects, animation, or other visual images using film, video, computers, or other electronic tools and media, for use in computer games, movies, music videos, and commercials.</a:t>
            </a:r>
            <a:endParaRPr lang="en-US" sz="1050">
              <a:ea typeface="Calibri"/>
              <a:cs typeface="Calibri"/>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72733" y="2814142"/>
            <a:ext cx="3634810" cy="205177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p>
          <a:p>
            <a:pPr>
              <a:lnSpc>
                <a:spcPct val="100000"/>
              </a:lnSpc>
              <a:spcBef>
                <a:spcPts val="0"/>
              </a:spcBef>
              <a:buSzPct val="150000"/>
              <a:buFont typeface="System Font Regular"/>
              <a:buChar char="﹢"/>
              <a:defRPr/>
            </a:pPr>
            <a:r>
              <a:rPr lang="en-US" sz="1100">
                <a:solidFill>
                  <a:srgbClr val="007742"/>
                </a:solidFill>
                <a:ea typeface="Calibri"/>
                <a:cs typeface="Calibri"/>
              </a:rPr>
              <a:t>(ADD) AP English</a:t>
            </a:r>
          </a:p>
          <a:p>
            <a:pPr marL="0" indent="0">
              <a:lnSpc>
                <a:spcPct val="100000"/>
              </a:lnSpc>
              <a:spcBef>
                <a:spcPts val="0"/>
              </a:spcBef>
              <a:buNone/>
            </a:pPr>
            <a:endParaRPr lang="en-US" sz="1100" b="1" u="sng">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a:t>International Baccalaureate (IB) Courses</a:t>
            </a:r>
          </a:p>
          <a:p>
            <a:pPr>
              <a:lnSpc>
                <a:spcPct val="100000"/>
              </a:lnSpc>
              <a:spcBef>
                <a:spcPts val="0"/>
              </a:spcBef>
              <a:buSzPct val="150000"/>
              <a:buFont typeface="System Font Regular"/>
              <a:buChar char="﹢"/>
              <a:defRPr/>
            </a:pPr>
            <a:r>
              <a:rPr lang="en-US" sz="1100">
                <a:solidFill>
                  <a:srgbClr val="007742"/>
                </a:solidFill>
                <a:ea typeface="+mn-lt"/>
                <a:cs typeface="+mn-lt"/>
              </a:rPr>
              <a:t>(ADD) IB Film Standard Level</a:t>
            </a:r>
          </a:p>
          <a:p>
            <a:pPr>
              <a:lnSpc>
                <a:spcPct val="100000"/>
              </a:lnSpc>
              <a:spcBef>
                <a:spcPts val="0"/>
              </a:spcBef>
              <a:buSzPct val="150000"/>
              <a:buFont typeface="System Font Regular"/>
              <a:buChar char="﹢"/>
              <a:defRPr/>
            </a:pPr>
            <a:r>
              <a:rPr lang="en-US" sz="1100">
                <a:solidFill>
                  <a:srgbClr val="007742"/>
                </a:solidFill>
                <a:ea typeface="+mn-lt"/>
                <a:cs typeface="+mn-lt"/>
              </a:rPr>
              <a:t>(ADD) IB Film Higher Level</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64857" y="2814142"/>
            <a:ext cx="3752252" cy="3085916"/>
          </a:xfrm>
        </p:spPr>
        <p:txBody>
          <a:bodyPr vert="horz" lIns="91440" tIns="45720" rIns="91440" bIns="45720" rtlCol="0" anchor="t">
            <a:noAutofit/>
          </a:bodyPr>
          <a:lstStyle/>
          <a:p>
            <a:pPr marL="0" marR="0" indent="0">
              <a:lnSpc>
                <a:spcPct val="100000"/>
              </a:lnSpc>
              <a:spcBef>
                <a:spcPts val="0"/>
              </a:spcBef>
              <a:buNone/>
            </a:pPr>
            <a:r>
              <a:rPr lang="en-US" sz="1100" b="1">
                <a:effectLst/>
                <a:latin typeface="Calibri" panose="020F0502020204030204" pitchFamily="34" charset="0"/>
                <a:ea typeface="Calibri"/>
                <a:cs typeface="Calibri" panose="020F0502020204030204" pitchFamily="34" charset="0"/>
              </a:rPr>
              <a:t>Secondary Courses for High School Credit</a:t>
            </a:r>
          </a:p>
          <a:p>
            <a:pPr marL="0" indent="0">
              <a:lnSpc>
                <a:spcPct val="100000"/>
              </a:lnSpc>
              <a:spcBef>
                <a:spcPts val="0"/>
              </a:spcBef>
              <a:buNone/>
            </a:pPr>
            <a:r>
              <a:rPr lang="en-US" sz="1100" b="1">
                <a:latin typeface="Calibri" panose="020F0502020204030204" pitchFamily="34" charset="0"/>
                <a:ea typeface="Calibri"/>
                <a:cs typeface="Calibri" panose="020F0502020204030204" pitchFamily="34" charset="0"/>
              </a:rPr>
              <a:t>Level 1</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Principles of Arts, Audio/Video Technology, and Communications</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Professional Communications</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Web Communications</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Digital Communications in the 21st Century</a:t>
            </a:r>
            <a:endParaRPr lang="en-US" sz="1100">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100" b="1">
                <a:latin typeface="Calibri" panose="020F0502020204030204" pitchFamily="34" charset="0"/>
                <a:ea typeface="Calibri"/>
                <a:cs typeface="Calibri" panose="020F0502020204030204" pitchFamily="34" charset="0"/>
              </a:rPr>
              <a:t>Level 2</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Audio/Video Production I/Lab</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Digital Audio Technology I</a:t>
            </a:r>
            <a:endParaRPr lang="en-US" sz="1100">
              <a:latin typeface="Calibri" panose="020F0502020204030204" pitchFamily="34" charset="0"/>
              <a:ea typeface="Calibri"/>
              <a:cs typeface="Calibri" panose="020F0502020204030204" pitchFamily="34" charset="0"/>
            </a:endParaRPr>
          </a:p>
          <a:p>
            <a:pPr marL="0" indent="0">
              <a:lnSpc>
                <a:spcPct val="100000"/>
              </a:lnSpc>
              <a:spcBef>
                <a:spcPts val="0"/>
              </a:spcBef>
              <a:buNone/>
            </a:pPr>
            <a:r>
              <a:rPr lang="en-US" sz="1100" b="1">
                <a:latin typeface="Calibri" panose="020F0502020204030204" pitchFamily="34" charset="0"/>
                <a:ea typeface="Calibri"/>
                <a:cs typeface="Calibri" panose="020F0502020204030204" pitchFamily="34" charset="0"/>
              </a:rPr>
              <a:t>Level 3</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Audio/Video Production II/Lab</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Digital Audio Technology II</a:t>
            </a:r>
            <a:endParaRPr lang="en-US" sz="11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US" sz="1100" b="1">
                <a:latin typeface="Calibri" panose="020F0502020204030204" pitchFamily="34" charset="0"/>
                <a:ea typeface="Calibri"/>
                <a:cs typeface="Calibri" panose="020F0502020204030204" pitchFamily="34" charset="0"/>
              </a:rPr>
              <a:t>Level 4</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Practicum of Audio/Video Production</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Practicum in Digital Audio Technology</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Practicum in Entrepreneurship </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Career Preparation I</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SzPct val="150000"/>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AI Video Editing</a:t>
            </a:r>
            <a:endParaRPr lang="en-US" sz="1100" b="0" i="0">
              <a:solidFill>
                <a:srgbClr val="007742"/>
              </a:solidFill>
              <a:effectLst/>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64857" y="6005885"/>
            <a:ext cx="3565424" cy="3279630"/>
          </a:xfrm>
          <a:prstGeom prst="rect">
            <a:avLst/>
          </a:prstGeom>
          <a:noFill/>
        </p:spPr>
        <p:txBody>
          <a:bodyPr wrap="square" lIns="100584" tIns="50292" rIns="100584" bIns="50292" rtlCol="0" anchor="t">
            <a:no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Recording Arts Technology/Technician</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Cinematography and Film/Video Production</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Radio and Television Broadcasting Technology/Technician</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Music Technology</a:t>
            </a:r>
            <a:endParaRPr lang="en-US" sz="1100">
              <a:solidFill>
                <a:srgbClr val="000000"/>
              </a:solidFill>
              <a:latin typeface="Calibri" panose="020F0502020204030204" pitchFamily="34" charset="0"/>
              <a:ea typeface="+mn-lt"/>
              <a:cs typeface="Calibri" panose="020F0502020204030204" pitchFamily="34" charset="0"/>
            </a:endParaRPr>
          </a:p>
          <a:p>
            <a:r>
              <a:rPr lang="en-US" sz="1100" b="1">
                <a:ea typeface="Calibri"/>
                <a:cs typeface="Times New Roman"/>
              </a:rPr>
              <a:t>Bachelor’s Degrees</a:t>
            </a:r>
            <a:endParaRPr lang="en-US" sz="1100">
              <a:solidFill>
                <a:srgbClr val="0D6CB9"/>
              </a:solidFill>
              <a:ea typeface="Calibri"/>
              <a:cs typeface="Times New Roman"/>
            </a:endParaRPr>
          </a:p>
          <a:p>
            <a:pPr marL="171450" indent="-171450" algn="l" rtl="0" fontAlgn="base">
              <a:buFont typeface="Arial" panose="020B0604020202020204" pitchFamily="34" charset="0"/>
              <a:buChar char="•"/>
            </a:pPr>
            <a:r>
              <a:rPr lang="en-US" sz="1100" b="0" i="0" u="none" strike="noStrike">
                <a:solidFill>
                  <a:srgbClr val="000000"/>
                </a:solidFill>
                <a:effectLst/>
              </a:rPr>
              <a:t>Recording Arts Technology/Technician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Cinematography and Film/Video Production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Radio and Television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a:solidFill>
                  <a:srgbClr val="FF2600"/>
                </a:solidFill>
                <a:effectLst/>
              </a:rPr>
              <a:t>(REMOVE) Agricultural Communication/Journalism​</a:t>
            </a:r>
          </a:p>
          <a:p>
            <a:pPr marL="171450" indent="-171450" algn="l" rtl="0" fontAlgn="base">
              <a:buSzPct val="150000"/>
              <a:buFont typeface="System Font Regular"/>
              <a:buChar char="﹢"/>
            </a:pPr>
            <a:r>
              <a:rPr lang="en-US" sz="1100" b="0" i="0" u="none" strike="noStrike">
                <a:solidFill>
                  <a:srgbClr val="007742"/>
                </a:solidFill>
                <a:effectLst/>
              </a:rPr>
              <a:t>(ADD) Communications Studies</a:t>
            </a:r>
            <a:endParaRPr lang="en-US" sz="1100">
              <a:solidFill>
                <a:srgbClr val="007742"/>
              </a:solidFill>
              <a:ea typeface="Calibri" panose="020F0502020204030204" pitchFamily="34" charset="0"/>
              <a:cs typeface="Times New Roman" panose="02020603050405020304" pitchFamily="18" charset="0"/>
            </a:endParaRPr>
          </a:p>
          <a:p>
            <a:r>
              <a:rPr lang="en-US" sz="1100" b="1">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a:solidFill>
                  <a:srgbClr val="000000"/>
                </a:solidFill>
                <a:effectLst/>
              </a:rPr>
              <a:t>Communications Technology/Technician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Cinematography and Film/Video Production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Radio and Television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a:solidFill>
                  <a:srgbClr val="FF0000"/>
                </a:solidFill>
                <a:effectLst/>
              </a:rPr>
              <a:t>(REMOVE) Agricultural Communication/Journalism​</a:t>
            </a:r>
          </a:p>
          <a:p>
            <a:pPr marL="171450" indent="-171450" algn="l" rtl="0" fontAlgn="base">
              <a:buSzPct val="150000"/>
              <a:buFont typeface="System Font Regular"/>
              <a:buChar char="﹢"/>
            </a:pPr>
            <a:r>
              <a:rPr lang="en-US" sz="1100" b="0" i="0" u="none" strike="noStrike">
                <a:solidFill>
                  <a:srgbClr val="007742"/>
                </a:solidFill>
                <a:effectLst/>
              </a:rPr>
              <a:t>(ADD) Communications Studies</a:t>
            </a:r>
            <a:endParaRPr lang="en-US" sz="1100" b="0" i="0">
              <a:solidFill>
                <a:srgbClr val="007742"/>
              </a:solidFill>
              <a:effectLst/>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45442"/>
          </a:xfrm>
          <a:prstGeom prst="rect">
            <a:avLst/>
          </a:prstGeom>
          <a:solidFill>
            <a:srgbClr val="B9D4ED"/>
          </a:solidFill>
        </p:spPr>
        <p:txBody>
          <a:bodyPr wrap="square" lIns="100584" tIns="50292" rIns="100584" bIns="50292" rtlCol="0" anchor="t">
            <a:spAutoFit/>
          </a:bodyPr>
          <a:lstStyle/>
          <a:p>
            <a:pPr algn="ctr">
              <a:spcAft>
                <a:spcPts val="660"/>
              </a:spcAft>
            </a:pPr>
            <a:r>
              <a:rPr lang="en-US" b="1">
                <a:ea typeface="Open Sans"/>
                <a:cs typeface="Open Sans"/>
              </a:rPr>
              <a:t>Arts, Audio/Visual Technology, and Communications</a:t>
            </a:r>
          </a:p>
          <a:p>
            <a:pPr algn="ctr"/>
            <a:r>
              <a:rPr lang="en-US" sz="1100"/>
              <a:t>The Arts, A/V Technology and Communications (AAVTC) Career Cluster focuses on careers in designing, producing, exhibiting, performing, writing, and publishing multimedia content including visual and performing arts and design, journalism, and entertainment services. Careers in the AAVTC career cluster require a creative aptitude, a strong background in computer and technology applications, a strong academic foundation, and a proficiency in oral and written communication.</a:t>
            </a:r>
            <a:endParaRPr lang="en-US" sz="1100">
              <a:ea typeface="Open Sans"/>
              <a:cs typeface="Open Sans"/>
            </a:endParaRPr>
          </a:p>
        </p:txBody>
      </p:sp>
      <p:sp>
        <p:nvSpPr>
          <p:cNvPr id="11" name="Title 3">
            <a:extLst>
              <a:ext uri="{FF2B5EF4-FFF2-40B4-BE49-F238E27FC236}">
                <a16:creationId xmlns:a16="http://schemas.microsoft.com/office/drawing/2014/main" id="{F24E289C-824C-E1AD-6195-3692DAD5A70A}"/>
              </a:ext>
            </a:extLst>
          </p:cNvPr>
          <p:cNvSpPr txBox="1">
            <a:spLocks/>
          </p:cNvSpPr>
          <p:nvPr/>
        </p:nvSpPr>
        <p:spPr>
          <a:xfrm>
            <a:off x="-9748" y="1139844"/>
            <a:ext cx="7772400" cy="636747"/>
          </a:xfrm>
          <a:prstGeom prst="rect">
            <a:avLst/>
          </a:prstGeom>
          <a:solidFill>
            <a:srgbClr val="B9D4ED"/>
          </a:solidFill>
        </p:spPr>
        <p:txBody>
          <a:bodyPr vert="horz" lIns="91440" tIns="45720" rIns="91440" bIns="45720" rtlCol="0" anchor="ctr">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r>
              <a:rPr lang="en-US" sz="1500" b="1">
                <a:latin typeface="Calibri"/>
                <a:ea typeface="Open Sans"/>
                <a:cs typeface="Open Sans"/>
              </a:rPr>
              <a:t>Digital Communications</a:t>
            </a:r>
            <a:endParaRPr lang="en-US" sz="1500" b="1">
              <a:solidFill>
                <a:schemeClr val="tx1">
                  <a:lumMod val="85000"/>
                  <a:lumOff val="15000"/>
                </a:schemeClr>
              </a:solidFill>
              <a:latin typeface="Calibri"/>
              <a:ea typeface="Open Sans"/>
              <a:cs typeface="Open Sans"/>
            </a:endParaRPr>
          </a:p>
          <a:p>
            <a:pPr algn="ctr"/>
            <a:r>
              <a:rPr lang="en-US" sz="1500" i="1">
                <a:latin typeface="Calibri"/>
                <a:ea typeface="Open Sans"/>
                <a:cs typeface="Open Sans"/>
              </a:rPr>
              <a:t>Statewide Program of Study</a:t>
            </a:r>
            <a:endParaRPr lang="en-US" sz="1500">
              <a:latin typeface="Calibri"/>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4873" y="1760363"/>
            <a:ext cx="7762653" cy="947952"/>
          </a:xfrm>
          <a:prstGeom prst="rect">
            <a:avLst/>
          </a:prstGeom>
          <a:solidFill>
            <a:srgbClr val="BAD4ED"/>
          </a:solidFill>
        </p:spPr>
        <p:txBody>
          <a:bodyPr wrap="square" lIns="100584" tIns="50292" rIns="100584" bIns="50292" rtlCol="0" anchor="t">
            <a:spAutoFit/>
          </a:bodyPr>
          <a:lstStyle/>
          <a:p>
            <a:r>
              <a:rPr lang="en-US" sz="1100"/>
              <a:t>The Digital Communications program of study explores the occupations and educational opportunities associated with the production of audio and visual media formats for various purposes, such as TV broadcasts, advertising, video production, or motion pictures. This program of study may also include exploration into operating machines and equipment to record sound and images, such as microphones, sound speakers, video screens, projectors, video monitors, sound and mixing boards, and related electronic equipment.</a:t>
            </a:r>
            <a:endParaRPr lang="en-US" sz="1050">
              <a:ea typeface="Calibri"/>
              <a:cs typeface="Calibri"/>
            </a:endParaRPr>
          </a:p>
        </p:txBody>
      </p:sp>
    </p:spTree>
    <p:extLst>
      <p:ext uri="{BB962C8B-B14F-4D97-AF65-F5344CB8AC3E}">
        <p14:creationId xmlns:p14="http://schemas.microsoft.com/office/powerpoint/2010/main" val="7344640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4F35E4F-FAA8-4FAD-8822-AADB56DCD390}">
  <ds:schemaRefs>
    <ds:schemaRef ds:uri="http://schemas.openxmlformats.org/package/2006/metadata/core-properties"/>
    <ds:schemaRef ds:uri="bd0f0e78-d8ed-4ed9-b8ae-5c997e9b0c01"/>
    <ds:schemaRef ds:uri="http://schemas.microsoft.com/office/infopath/2007/PartnerControls"/>
    <ds:schemaRef ds:uri="http://purl.org/dc/terms/"/>
    <ds:schemaRef ds:uri="http://schemas.microsoft.com/office/2006/documentManagement/types"/>
    <ds:schemaRef ds:uri="1789a020-f992-44c4-9a54-0ef628cee430"/>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EDDD3BB-CD05-447B-97E3-2D73FE03DC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1070</Words>
  <Application>Microsoft Office PowerPoint</Application>
  <PresentationFormat>Custom</PresentationFormat>
  <Paragraphs>135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System Font Regular</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3</cp:revision>
  <cp:lastPrinted>2023-05-31T19:12:15Z</cp:lastPrinted>
  <dcterms:created xsi:type="dcterms:W3CDTF">2023-02-22T18:17:43Z</dcterms:created>
  <dcterms:modified xsi:type="dcterms:W3CDTF">2023-10-11T23:14:00Z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