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41"/>
  </p:notesMasterIdLst>
  <p:sldIdLst>
    <p:sldId id="257" r:id="rId4"/>
    <p:sldId id="258" r:id="rId5"/>
    <p:sldId id="259" r:id="rId6"/>
    <p:sldId id="260" r:id="rId7"/>
    <p:sldId id="261" r:id="rId8"/>
    <p:sldId id="262" r:id="rId9"/>
    <p:sldId id="265" r:id="rId10"/>
    <p:sldId id="266" r:id="rId11"/>
    <p:sldId id="267" r:id="rId12"/>
    <p:sldId id="268" r:id="rId13"/>
    <p:sldId id="269" r:id="rId14"/>
    <p:sldId id="270" r:id="rId15"/>
    <p:sldId id="272" r:id="rId16"/>
    <p:sldId id="285" r:id="rId17"/>
    <p:sldId id="273" r:id="rId18"/>
    <p:sldId id="274" r:id="rId19"/>
    <p:sldId id="275" r:id="rId20"/>
    <p:sldId id="276" r:id="rId21"/>
    <p:sldId id="277" r:id="rId22"/>
    <p:sldId id="278" r:id="rId23"/>
    <p:sldId id="279" r:id="rId24"/>
    <p:sldId id="280" r:id="rId25"/>
    <p:sldId id="281" r:id="rId26"/>
    <p:sldId id="286" r:id="rId27"/>
    <p:sldId id="287" r:id="rId28"/>
    <p:sldId id="288" r:id="rId29"/>
    <p:sldId id="289" r:id="rId30"/>
    <p:sldId id="290" r:id="rId31"/>
    <p:sldId id="291" r:id="rId32"/>
    <p:sldId id="292" r:id="rId33"/>
    <p:sldId id="293" r:id="rId34"/>
    <p:sldId id="282" r:id="rId35"/>
    <p:sldId id="296" r:id="rId36"/>
    <p:sldId id="283" r:id="rId37"/>
    <p:sldId id="284" r:id="rId38"/>
    <p:sldId id="294" r:id="rId39"/>
    <p:sldId id="295"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80" d="100"/>
          <a:sy n="80" d="100"/>
        </p:scale>
        <p:origin x="26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2.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1BB160-4C2D-4E3B-ADBA-7191BEB413C6}" type="datetimeFigureOut">
              <a:rPr lang="en-US" smtClean="0"/>
              <a:t>4/30/2015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DFA9AF-66E2-439F-99A7-AD2C53A07726}" type="slidenum">
              <a:rPr lang="en-US" smtClean="0"/>
              <a:t>‹#›</a:t>
            </a:fld>
            <a:endParaRPr lang="en-US" dirty="0"/>
          </a:p>
        </p:txBody>
      </p:sp>
    </p:spTree>
    <p:extLst>
      <p:ext uri="{BB962C8B-B14F-4D97-AF65-F5344CB8AC3E}">
        <p14:creationId xmlns:p14="http://schemas.microsoft.com/office/powerpoint/2010/main" val="1096303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4/30/2015 12:32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534454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48DC30-19A1-458F-9EF2-E95E53E28300}" type="slidenum">
              <a:rPr lang="en-US" smtClean="0"/>
              <a:pPr/>
              <a:t>33</a:t>
            </a:fld>
            <a:endParaRPr lang="en-US" dirty="0"/>
          </a:p>
        </p:txBody>
      </p:sp>
    </p:spTree>
    <p:extLst>
      <p:ext uri="{BB962C8B-B14F-4D97-AF65-F5344CB8AC3E}">
        <p14:creationId xmlns:p14="http://schemas.microsoft.com/office/powerpoint/2010/main" val="3047830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22860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8108950" cy="1524000"/>
          </a:xfrm>
        </p:spPr>
        <p:txBody>
          <a:bodyPr/>
          <a:lstStyle/>
          <a:p>
            <a:r>
              <a:rPr lang="en-US" sz="6000" dirty="0" smtClean="0"/>
              <a:t>RF Monitoring Work Group</a:t>
            </a:r>
            <a:br>
              <a:rPr lang="en-US" sz="6000" dirty="0" smtClean="0"/>
            </a:br>
            <a:r>
              <a:rPr lang="en-US" sz="6000" dirty="0" smtClean="0"/>
              <a:t>Meeting #3</a:t>
            </a:r>
            <a:br>
              <a:rPr lang="en-US" sz="6000" dirty="0" smtClean="0"/>
            </a:br>
            <a:r>
              <a:rPr lang="en-US" sz="6000" dirty="0"/>
              <a:t/>
            </a:r>
            <a:br>
              <a:rPr lang="en-US" sz="6000" dirty="0"/>
            </a:br>
            <a:endParaRPr lang="en-US" sz="6000" dirty="0"/>
          </a:p>
        </p:txBody>
      </p:sp>
      <p:sp>
        <p:nvSpPr>
          <p:cNvPr id="3" name="Subtitle 2"/>
          <p:cNvSpPr>
            <a:spLocks noGrp="1"/>
          </p:cNvSpPr>
          <p:nvPr>
            <p:ph type="subTitle" idx="1"/>
          </p:nvPr>
        </p:nvSpPr>
        <p:spPr>
          <a:xfrm>
            <a:off x="730249" y="4038600"/>
            <a:ext cx="7681913" cy="1676400"/>
          </a:xfrm>
        </p:spPr>
        <p:txBody>
          <a:bodyPr>
            <a:normAutofit/>
          </a:bodyPr>
          <a:lstStyle/>
          <a:p>
            <a:r>
              <a:rPr lang="en-US" dirty="0" smtClean="0"/>
              <a:t>April 29-30, 2015</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What has RF Tracker used for?</a:t>
            </a:r>
            <a:endParaRPr lang="en-US" dirty="0"/>
          </a:p>
        </p:txBody>
      </p:sp>
      <p:sp>
        <p:nvSpPr>
          <p:cNvPr id="10" name="Text Placeholder 9"/>
          <p:cNvSpPr>
            <a:spLocks noGrp="1"/>
          </p:cNvSpPr>
          <p:nvPr>
            <p:ph type="body" sz="quarter" idx="10"/>
          </p:nvPr>
        </p:nvSpPr>
        <p:spPr>
          <a:xfrm>
            <a:off x="381000" y="894985"/>
            <a:ext cx="8610600" cy="6549485"/>
          </a:xfrm>
        </p:spPr>
        <p:txBody>
          <a:bodyPr/>
          <a:lstStyle/>
          <a:p>
            <a:r>
              <a:rPr lang="en-US" dirty="0" smtClean="0"/>
              <a:t>To capture </a:t>
            </a:r>
            <a:r>
              <a:rPr lang="en-US" u="sng" dirty="0" smtClean="0"/>
              <a:t>current</a:t>
            </a:r>
            <a:r>
              <a:rPr lang="en-US" dirty="0" smtClean="0"/>
              <a:t> data for students</a:t>
            </a:r>
          </a:p>
          <a:p>
            <a:r>
              <a:rPr lang="en-US" dirty="0" smtClean="0"/>
              <a:t>To collect data concerning facilities </a:t>
            </a:r>
          </a:p>
          <a:p>
            <a:r>
              <a:rPr lang="en-US" dirty="0"/>
              <a:t>T</a:t>
            </a:r>
            <a:r>
              <a:rPr lang="en-US" dirty="0" smtClean="0"/>
              <a:t>o determine sampling of students for on-site reviews</a:t>
            </a:r>
          </a:p>
          <a:p>
            <a:r>
              <a:rPr lang="en-US" dirty="0"/>
              <a:t>T</a:t>
            </a:r>
            <a:r>
              <a:rPr lang="en-US" dirty="0" smtClean="0"/>
              <a:t>o answer questions from legislature, media, etc.</a:t>
            </a:r>
          </a:p>
          <a:p>
            <a:r>
              <a:rPr lang="en-US" dirty="0" smtClean="0"/>
              <a:t>To identify if a district has an RF—information used to determine whether district is eligible for an exception to the cap on alternative assessments</a:t>
            </a:r>
          </a:p>
          <a:p>
            <a:r>
              <a:rPr lang="en-US" dirty="0" smtClean="0"/>
              <a:t>To select districts for staging and interventions</a:t>
            </a:r>
          </a:p>
          <a:p>
            <a:endParaRPr lang="en-US" dirty="0" smtClean="0"/>
          </a:p>
          <a:p>
            <a:endParaRPr lang="en-US" dirty="0" smtClean="0"/>
          </a:p>
          <a:p>
            <a:endParaRPr lang="en-US" dirty="0" smtClean="0"/>
          </a:p>
        </p:txBody>
      </p:sp>
    </p:spTree>
    <p:extLst>
      <p:ext uri="{BB962C8B-B14F-4D97-AF65-F5344CB8AC3E}">
        <p14:creationId xmlns:p14="http://schemas.microsoft.com/office/powerpoint/2010/main" val="399984853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fade">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fade">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fade">
                                      <p:cBhvr>
                                        <p:cTn id="22" dur="500"/>
                                        <p:tgtEl>
                                          <p:spTgt spid="1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animEffect transition="in" filter="fade">
                                      <p:cBhvr>
                                        <p:cTn id="27" dur="500"/>
                                        <p:tgtEl>
                                          <p:spTgt spid="1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
                                            <p:txEl>
                                              <p:pRg st="5" end="5"/>
                                            </p:txEl>
                                          </p:spTgt>
                                        </p:tgtEl>
                                        <p:attrNameLst>
                                          <p:attrName>style.visibility</p:attrName>
                                        </p:attrNameLst>
                                      </p:cBhvr>
                                      <p:to>
                                        <p:strVal val="visible"/>
                                      </p:to>
                                    </p:set>
                                    <p:animEffect transition="in" filter="fade">
                                      <p:cBhvr>
                                        <p:cTn id="32" dur="500"/>
                                        <p:tgtEl>
                                          <p:spTgt spid="1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30188"/>
            <a:ext cx="8382000" cy="1218795"/>
          </a:xfrm>
        </p:spPr>
        <p:txBody>
          <a:bodyPr/>
          <a:lstStyle/>
          <a:p>
            <a:r>
              <a:rPr lang="en-US" sz="4400" dirty="0" smtClean="0"/>
              <a:t>Group Activity---Discuss the following and record responses</a:t>
            </a:r>
            <a:endParaRPr lang="en-US" sz="4400" dirty="0"/>
          </a:p>
        </p:txBody>
      </p:sp>
      <p:sp>
        <p:nvSpPr>
          <p:cNvPr id="7" name="Text Placeholder 6"/>
          <p:cNvSpPr>
            <a:spLocks noGrp="1"/>
          </p:cNvSpPr>
          <p:nvPr>
            <p:ph type="body" sz="quarter" idx="10"/>
          </p:nvPr>
        </p:nvSpPr>
        <p:spPr>
          <a:xfrm>
            <a:off x="457200" y="2514600"/>
            <a:ext cx="8305800" cy="2514600"/>
          </a:xfrm>
        </p:spPr>
        <p:txBody>
          <a:bodyPr/>
          <a:lstStyle/>
          <a:p>
            <a:pPr marL="0" indent="0">
              <a:buNone/>
            </a:pPr>
            <a:r>
              <a:rPr lang="en-US" sz="4400" b="1" i="1" dirty="0" smtClean="0"/>
              <a:t>If RFT is discontinued, what could districts generate in order to provide TEA current information on RF students and/or facilities?</a:t>
            </a:r>
            <a:endParaRPr lang="en-US" sz="4400" b="1" i="1" dirty="0"/>
          </a:p>
        </p:txBody>
      </p:sp>
      <p:sp>
        <p:nvSpPr>
          <p:cNvPr id="2" name="Cloud Callout 1"/>
          <p:cNvSpPr/>
          <p:nvPr/>
        </p:nvSpPr>
        <p:spPr bwMode="auto">
          <a:xfrm rot="481117">
            <a:off x="6324600" y="1066800"/>
            <a:ext cx="1905000" cy="1298448"/>
          </a:xfrm>
          <a:prstGeom prst="cloudCallout">
            <a:avLst/>
          </a:prstGeom>
          <a:solidFill>
            <a:schemeClr val="accent6">
              <a:lumMod val="40000"/>
              <a:lumOff val="60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chemeClr val="bg1"/>
                </a:solidFill>
                <a:effectLst>
                  <a:outerShdw blurRad="38100" dist="38100" dir="2700000" algn="tl">
                    <a:srgbClr val="000000">
                      <a:alpha val="43137"/>
                    </a:srgbClr>
                  </a:outerShdw>
                </a:effectLst>
                <a:latin typeface="Segoe" pitchFamily="34" charset="0"/>
              </a:rPr>
              <a:t>30 minutes</a:t>
            </a:r>
          </a:p>
        </p:txBody>
      </p:sp>
    </p:spTree>
    <p:extLst>
      <p:ext uri="{BB962C8B-B14F-4D97-AF65-F5344CB8AC3E}">
        <p14:creationId xmlns:p14="http://schemas.microsoft.com/office/powerpoint/2010/main" val="3753309053"/>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722049" y="1676400"/>
            <a:ext cx="7690114" cy="2064444"/>
          </a:xfrm>
        </p:spPr>
        <p:txBody>
          <a:bodyPr/>
          <a:lstStyle/>
          <a:p>
            <a:pPr algn="ctr"/>
            <a:r>
              <a:rPr lang="en-US" sz="6600" dirty="0" smtClean="0"/>
              <a:t>Perspectives of the Different Roles Within the </a:t>
            </a:r>
          </a:p>
          <a:p>
            <a:pPr algn="ctr"/>
            <a:r>
              <a:rPr lang="en-US" sz="6600" dirty="0" smtClean="0"/>
              <a:t>Work Group</a:t>
            </a:r>
            <a:endParaRPr lang="en-US" sz="6600" dirty="0"/>
          </a:p>
        </p:txBody>
      </p:sp>
    </p:spTree>
    <p:extLst>
      <p:ext uri="{BB962C8B-B14F-4D97-AF65-F5344CB8AC3E}">
        <p14:creationId xmlns:p14="http://schemas.microsoft.com/office/powerpoint/2010/main" val="3360423511"/>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7312771"/>
          </a:xfrm>
        </p:spPr>
        <p:txBody>
          <a:bodyPr/>
          <a:lstStyle/>
          <a:p>
            <a:r>
              <a:rPr lang="en-US" dirty="0" smtClean="0"/>
              <a:t>Group Activity:  </a:t>
            </a:r>
            <a:br>
              <a:rPr lang="en-US" dirty="0" smtClean="0"/>
            </a:br>
            <a:r>
              <a:rPr lang="en-US" dirty="0" smtClean="0"/>
              <a:t/>
            </a:r>
            <a:br>
              <a:rPr lang="en-US" dirty="0" smtClean="0"/>
            </a:br>
            <a:r>
              <a:rPr lang="en-US" dirty="0" smtClean="0"/>
              <a:t>You will be moving to </a:t>
            </a:r>
            <a:r>
              <a:rPr lang="en-US" dirty="0"/>
              <a:t>a</a:t>
            </a:r>
            <a:r>
              <a:rPr lang="en-US" dirty="0" smtClean="0"/>
              <a:t> newly assigned table.  You will be sitting with others that serve in the same role.  Discuss the following question and decide what you want the other groups and TEA to know.  Pick a member of your group to report out.</a:t>
            </a:r>
            <a:br>
              <a:rPr lang="en-US" dirty="0" smtClean="0"/>
            </a:br>
            <a:endParaRPr lang="en-US" dirty="0"/>
          </a:p>
        </p:txBody>
      </p:sp>
      <p:sp>
        <p:nvSpPr>
          <p:cNvPr id="4" name="Explosion 1 3"/>
          <p:cNvSpPr/>
          <p:nvPr/>
        </p:nvSpPr>
        <p:spPr bwMode="auto">
          <a:xfrm>
            <a:off x="6400800" y="152400"/>
            <a:ext cx="2209800" cy="1598611"/>
          </a:xfrm>
          <a:prstGeom prst="irregularSeal1">
            <a:avLst/>
          </a:prstGeom>
          <a:solidFill>
            <a:schemeClr val="accent6">
              <a:lumMod val="40000"/>
              <a:lumOff val="60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chemeClr val="bg1"/>
                </a:solidFill>
                <a:effectLst>
                  <a:outerShdw blurRad="38100" dist="38100" dir="2700000" algn="tl">
                    <a:srgbClr val="000000">
                      <a:alpha val="43137"/>
                    </a:srgbClr>
                  </a:outerShdw>
                </a:effectLst>
                <a:latin typeface="Segoe" pitchFamily="34" charset="0"/>
              </a:rPr>
              <a:t>60 minutes</a:t>
            </a:r>
          </a:p>
        </p:txBody>
      </p:sp>
    </p:spTree>
    <p:extLst>
      <p:ext uri="{BB962C8B-B14F-4D97-AF65-F5344CB8AC3E}">
        <p14:creationId xmlns:p14="http://schemas.microsoft.com/office/powerpoint/2010/main" val="3593953"/>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81000" y="304800"/>
            <a:ext cx="8382000" cy="4949047"/>
          </a:xfrm>
        </p:spPr>
        <p:txBody>
          <a:bodyPr/>
          <a:lstStyle/>
          <a:p>
            <a:pPr marL="0" indent="0">
              <a:buNone/>
            </a:pPr>
            <a:r>
              <a:rPr lang="en-US" sz="4800" i="1" dirty="0" smtClean="0"/>
              <a:t>Given everything you have heard and understand about RFM, </a:t>
            </a:r>
          </a:p>
          <a:p>
            <a:pPr marL="0" indent="0">
              <a:buNone/>
            </a:pPr>
            <a:r>
              <a:rPr lang="en-US" sz="4800" i="1" dirty="0" smtClean="0"/>
              <a:t>and given your perspective, </a:t>
            </a:r>
          </a:p>
          <a:p>
            <a:pPr marL="0" indent="0">
              <a:buNone/>
            </a:pPr>
            <a:r>
              <a:rPr lang="en-US" sz="4800" i="1" dirty="0" smtClean="0"/>
              <a:t>how should TEA monitor the education of students with disabilities residing in residential facilities?</a:t>
            </a:r>
            <a:endParaRPr lang="en-US" sz="4800" i="1" dirty="0"/>
          </a:p>
        </p:txBody>
      </p:sp>
      <p:sp>
        <p:nvSpPr>
          <p:cNvPr id="6" name="Explosion 1 5"/>
          <p:cNvSpPr/>
          <p:nvPr/>
        </p:nvSpPr>
        <p:spPr bwMode="auto">
          <a:xfrm>
            <a:off x="6172200" y="4572000"/>
            <a:ext cx="2209800" cy="1596247"/>
          </a:xfrm>
          <a:prstGeom prst="irregularSeal1">
            <a:avLst/>
          </a:prstGeom>
          <a:solidFill>
            <a:schemeClr val="accent6">
              <a:lumMod val="60000"/>
              <a:lumOff val="40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chemeClr val="bg1"/>
                </a:solidFill>
                <a:effectLst>
                  <a:outerShdw blurRad="38100" dist="38100" dir="2700000" algn="tl">
                    <a:srgbClr val="000000">
                      <a:alpha val="43137"/>
                    </a:srgbClr>
                  </a:outerShdw>
                </a:effectLst>
                <a:latin typeface="Segoe" pitchFamily="34" charset="0"/>
              </a:rPr>
              <a:t>60 </a:t>
            </a:r>
            <a:r>
              <a:rPr lang="en-US" sz="2300" dirty="0">
                <a:solidFill>
                  <a:schemeClr val="bg1"/>
                </a:solidFill>
                <a:effectLst>
                  <a:outerShdw blurRad="38100" dist="38100" dir="2700000" algn="tl">
                    <a:srgbClr val="000000">
                      <a:alpha val="43137"/>
                    </a:srgbClr>
                  </a:outerShdw>
                </a:effectLst>
                <a:latin typeface="Segoe" pitchFamily="34" charset="0"/>
              </a:rPr>
              <a:t>minutes</a:t>
            </a:r>
          </a:p>
        </p:txBody>
      </p:sp>
    </p:spTree>
    <p:extLst>
      <p:ext uri="{BB962C8B-B14F-4D97-AF65-F5344CB8AC3E}">
        <p14:creationId xmlns:p14="http://schemas.microsoft.com/office/powerpoint/2010/main" val="477748853"/>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368955" y="3886200"/>
            <a:ext cx="7043208" cy="920453"/>
          </a:xfrm>
        </p:spPr>
        <p:txBody>
          <a:bodyPr/>
          <a:lstStyle/>
          <a:p>
            <a:pPr algn="ctr"/>
            <a:r>
              <a:rPr lang="en-US" dirty="0" smtClean="0"/>
              <a:t>April 30, 2015</a:t>
            </a:r>
            <a:endParaRPr lang="en-US" dirty="0"/>
          </a:p>
        </p:txBody>
      </p:sp>
      <p:sp>
        <p:nvSpPr>
          <p:cNvPr id="6" name="Text Placeholder 5"/>
          <p:cNvSpPr>
            <a:spLocks noGrp="1"/>
          </p:cNvSpPr>
          <p:nvPr>
            <p:ph type="body" sz="quarter" idx="10"/>
          </p:nvPr>
        </p:nvSpPr>
        <p:spPr/>
        <p:txBody>
          <a:bodyPr/>
          <a:lstStyle/>
          <a:p>
            <a:pPr algn="ctr"/>
            <a:r>
              <a:rPr lang="en-US" dirty="0" smtClean="0"/>
              <a:t>Thursday</a:t>
            </a:r>
            <a:endParaRPr lang="en-US" dirty="0"/>
          </a:p>
        </p:txBody>
      </p:sp>
    </p:spTree>
    <p:extLst>
      <p:ext uri="{BB962C8B-B14F-4D97-AF65-F5344CB8AC3E}">
        <p14:creationId xmlns:p14="http://schemas.microsoft.com/office/powerpoint/2010/main" val="297072624"/>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722049" y="1676400"/>
            <a:ext cx="7690114" cy="2064444"/>
          </a:xfrm>
        </p:spPr>
        <p:txBody>
          <a:bodyPr/>
          <a:lstStyle/>
          <a:p>
            <a:pPr algn="ctr"/>
            <a:r>
              <a:rPr lang="en-US" sz="6600" dirty="0" smtClean="0"/>
              <a:t>Reflection of Perspectives of the Different Roles Within the Work Group</a:t>
            </a:r>
          </a:p>
          <a:p>
            <a:pPr algn="ctr"/>
            <a:r>
              <a:rPr lang="en-US" sz="5400" dirty="0" smtClean="0"/>
              <a:t>Independent  Assignment</a:t>
            </a:r>
            <a:endParaRPr lang="en-US" sz="5400" dirty="0"/>
          </a:p>
        </p:txBody>
      </p:sp>
    </p:spTree>
    <p:extLst>
      <p:ext uri="{BB962C8B-B14F-4D97-AF65-F5344CB8AC3E}">
        <p14:creationId xmlns:p14="http://schemas.microsoft.com/office/powerpoint/2010/main" val="3383080907"/>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pPr algn="ctr"/>
            <a:r>
              <a:rPr lang="en-US" dirty="0" smtClean="0"/>
              <a:t>Interventions</a:t>
            </a:r>
            <a:endParaRPr lang="en-US" dirty="0"/>
          </a:p>
        </p:txBody>
      </p:sp>
    </p:spTree>
    <p:extLst>
      <p:ext uri="{BB962C8B-B14F-4D97-AF65-F5344CB8AC3E}">
        <p14:creationId xmlns:p14="http://schemas.microsoft.com/office/powerpoint/2010/main" val="80082590"/>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82000" cy="838200"/>
          </a:xfrm>
        </p:spPr>
        <p:txBody>
          <a:bodyPr/>
          <a:lstStyle/>
          <a:p>
            <a:r>
              <a:rPr lang="en-US" dirty="0" smtClean="0"/>
              <a:t>During the consent decree--</a:t>
            </a:r>
            <a:endParaRPr lang="en-US" dirty="0"/>
          </a:p>
        </p:txBody>
      </p:sp>
      <p:sp>
        <p:nvSpPr>
          <p:cNvPr id="5" name="Text Placeholder 4"/>
          <p:cNvSpPr>
            <a:spLocks noGrp="1"/>
          </p:cNvSpPr>
          <p:nvPr>
            <p:ph type="body" sz="quarter" idx="10"/>
          </p:nvPr>
        </p:nvSpPr>
        <p:spPr>
          <a:xfrm>
            <a:off x="381000" y="1411552"/>
            <a:ext cx="8382000" cy="5927777"/>
          </a:xfrm>
        </p:spPr>
        <p:txBody>
          <a:bodyPr/>
          <a:lstStyle/>
          <a:p>
            <a:r>
              <a:rPr lang="en-US" sz="4000" dirty="0" smtClean="0"/>
              <a:t>On-site Visits from TEA</a:t>
            </a:r>
          </a:p>
          <a:p>
            <a:pPr lvl="1"/>
            <a:r>
              <a:rPr lang="en-US" sz="3600" dirty="0" smtClean="0"/>
              <a:t>30 visits per year</a:t>
            </a:r>
          </a:p>
          <a:p>
            <a:pPr lvl="1"/>
            <a:r>
              <a:rPr lang="en-US" sz="3600" dirty="0" smtClean="0"/>
              <a:t>Types of visits</a:t>
            </a:r>
          </a:p>
          <a:p>
            <a:pPr lvl="2"/>
            <a:r>
              <a:rPr lang="en-US" sz="2800" dirty="0" smtClean="0"/>
              <a:t>Performance</a:t>
            </a:r>
            <a:endParaRPr lang="en-US" sz="2800" dirty="0"/>
          </a:p>
          <a:p>
            <a:pPr lvl="2"/>
            <a:r>
              <a:rPr lang="en-US" sz="2800" dirty="0" smtClean="0"/>
              <a:t>Data validation</a:t>
            </a:r>
          </a:p>
          <a:p>
            <a:pPr lvl="2"/>
            <a:r>
              <a:rPr lang="en-US" sz="2800" dirty="0" smtClean="0"/>
              <a:t>Corrective action reviews</a:t>
            </a:r>
          </a:p>
          <a:p>
            <a:pPr lvl="2"/>
            <a:r>
              <a:rPr lang="en-US" sz="2800" dirty="0" smtClean="0"/>
              <a:t>Continuing compliance verification</a:t>
            </a:r>
          </a:p>
          <a:p>
            <a:r>
              <a:rPr lang="en-US" sz="3600" dirty="0" smtClean="0"/>
              <a:t>If noncompliance was identified, corrective action plans were developed by districts.</a:t>
            </a:r>
          </a:p>
          <a:p>
            <a:pPr marL="914400" lvl="2" indent="0">
              <a:buNone/>
            </a:pPr>
            <a:endParaRPr lang="en-US" sz="4000" dirty="0" smtClean="0"/>
          </a:p>
          <a:p>
            <a:pPr marL="914400" lvl="2" indent="0">
              <a:buNone/>
            </a:pPr>
            <a:r>
              <a:rPr lang="en-US" sz="2800" dirty="0" smtClean="0"/>
              <a:t> </a:t>
            </a:r>
            <a:endParaRPr lang="en-US" sz="2800" dirty="0"/>
          </a:p>
        </p:txBody>
      </p:sp>
    </p:spTree>
    <p:extLst>
      <p:ext uri="{BB962C8B-B14F-4D97-AF65-F5344CB8AC3E}">
        <p14:creationId xmlns:p14="http://schemas.microsoft.com/office/powerpoint/2010/main" val="73550327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5">
                                            <p:txEl>
                                              <p:pRg st="7" end="7"/>
                                            </p:txEl>
                                          </p:spTgt>
                                        </p:tgtEl>
                                        <p:attrNameLst>
                                          <p:attrName>style.visibility</p:attrName>
                                        </p:attrNameLst>
                                      </p:cBhvr>
                                      <p:to>
                                        <p:strVal val="visible"/>
                                      </p:to>
                                    </p:set>
                                    <p:animEffect transition="in" filter="fade">
                                      <p:cBhvr>
                                        <p:cTn id="33"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After consent decree---</a:t>
            </a:r>
            <a:endParaRPr lang="en-US" dirty="0"/>
          </a:p>
        </p:txBody>
      </p:sp>
      <p:sp>
        <p:nvSpPr>
          <p:cNvPr id="6" name="Text Placeholder 5"/>
          <p:cNvSpPr>
            <a:spLocks noGrp="1"/>
          </p:cNvSpPr>
          <p:nvPr>
            <p:ph type="body" sz="quarter" idx="10"/>
          </p:nvPr>
        </p:nvSpPr>
        <p:spPr>
          <a:xfrm>
            <a:off x="381000" y="894985"/>
            <a:ext cx="8382000" cy="4598182"/>
          </a:xfrm>
        </p:spPr>
        <p:txBody>
          <a:bodyPr/>
          <a:lstStyle/>
          <a:p>
            <a:r>
              <a:rPr lang="en-US" sz="3600" dirty="0" smtClean="0"/>
              <a:t>As result of findings identified in the implementation of the consent decree, the agency had identified an ongoing need to oversee and monitor programs provided to students with disabilities who resided in RFs. </a:t>
            </a:r>
          </a:p>
          <a:p>
            <a:r>
              <a:rPr lang="en-US" sz="3600" dirty="0" smtClean="0"/>
              <a:t>To the greatest extent possible, the RFM system was aligned with existing systems of program monitoring.</a:t>
            </a:r>
          </a:p>
        </p:txBody>
      </p:sp>
    </p:spTree>
    <p:extLst>
      <p:ext uri="{BB962C8B-B14F-4D97-AF65-F5344CB8AC3E}">
        <p14:creationId xmlns:p14="http://schemas.microsoft.com/office/powerpoint/2010/main" val="3343986508"/>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81000" y="457200"/>
            <a:ext cx="8382000" cy="1268782"/>
          </a:xfrm>
        </p:spPr>
        <p:txBody>
          <a:bodyPr/>
          <a:lstStyle/>
          <a:p>
            <a:r>
              <a:rPr lang="en-US" sz="5400" dirty="0" smtClean="0"/>
              <a:t>Purpose</a:t>
            </a:r>
            <a:r>
              <a:rPr lang="en-US" sz="5400" dirty="0"/>
              <a:t/>
            </a:r>
            <a:br>
              <a:rPr lang="en-US" sz="5400" dirty="0"/>
            </a:br>
            <a:endParaRPr lang="en-US" sz="5400" dirty="0"/>
          </a:p>
        </p:txBody>
      </p:sp>
      <p:sp>
        <p:nvSpPr>
          <p:cNvPr id="14" name="Text Placeholder 13"/>
          <p:cNvSpPr>
            <a:spLocks noGrp="1"/>
          </p:cNvSpPr>
          <p:nvPr>
            <p:ph type="body" sz="quarter" idx="10"/>
          </p:nvPr>
        </p:nvSpPr>
        <p:spPr>
          <a:xfrm>
            <a:off x="381000" y="1219200"/>
            <a:ext cx="8534400" cy="6054066"/>
          </a:xfrm>
        </p:spPr>
        <p:txBody>
          <a:bodyPr/>
          <a:lstStyle/>
          <a:p>
            <a:pPr lvl="0"/>
            <a:r>
              <a:rPr lang="en-US" sz="3600" dirty="0"/>
              <a:t>Review information related to the RF monitoring system</a:t>
            </a:r>
          </a:p>
          <a:p>
            <a:pPr lvl="0"/>
            <a:r>
              <a:rPr lang="en-US" sz="3600" dirty="0"/>
              <a:t>Ensure that the agency meets its ongoing obligation to have a monitoring system that addresses the unique circumstances of students with disabilities residing in residential facilities</a:t>
            </a:r>
          </a:p>
          <a:p>
            <a:pPr lvl="0"/>
            <a:r>
              <a:rPr lang="en-US" sz="3600" dirty="0"/>
              <a:t>Advise the agency on revisions for improvements to the RF monitoring system</a:t>
            </a:r>
          </a:p>
          <a:p>
            <a:endParaRPr lang="en-US" dirty="0"/>
          </a:p>
        </p:txBody>
      </p:sp>
    </p:spTree>
    <p:extLst>
      <p:ext uri="{BB962C8B-B14F-4D97-AF65-F5344CB8AC3E}">
        <p14:creationId xmlns:p14="http://schemas.microsoft.com/office/powerpoint/2010/main" val="4113551346"/>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04800" y="381000"/>
            <a:ext cx="8686800" cy="6057043"/>
          </a:xfrm>
        </p:spPr>
        <p:txBody>
          <a:bodyPr/>
          <a:lstStyle/>
          <a:p>
            <a:r>
              <a:rPr lang="en-US" dirty="0"/>
              <a:t>The adoption of 19 TAC §97.1072 provided standards and procedures for monitoring special education programs provided to RF students</a:t>
            </a:r>
            <a:r>
              <a:rPr lang="en-US" dirty="0" smtClean="0"/>
              <a:t>.</a:t>
            </a:r>
          </a:p>
          <a:p>
            <a:pPr marL="0" indent="0">
              <a:buNone/>
            </a:pPr>
            <a:endParaRPr lang="en-US" dirty="0" smtClean="0"/>
          </a:p>
          <a:p>
            <a:r>
              <a:rPr lang="en-US" dirty="0" smtClean="0"/>
              <a:t>It also provided for the implementation of continuous improvement strategies, interventions, and sanctions to improve districts’ performance and compliance with federal and state special education requirements for a unique and vulnerable population of students who often have limited access to family members who can advocate for their educational needs.</a:t>
            </a:r>
            <a:endParaRPr lang="en-US" dirty="0"/>
          </a:p>
          <a:p>
            <a:endParaRPr lang="en-US" dirty="0"/>
          </a:p>
        </p:txBody>
      </p:sp>
    </p:spTree>
    <p:extLst>
      <p:ext uri="{BB962C8B-B14F-4D97-AF65-F5344CB8AC3E}">
        <p14:creationId xmlns:p14="http://schemas.microsoft.com/office/powerpoint/2010/main" val="2760552331"/>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RFM System</a:t>
            </a:r>
            <a:endParaRPr lang="en-US" dirty="0"/>
          </a:p>
        </p:txBody>
      </p:sp>
      <p:sp>
        <p:nvSpPr>
          <p:cNvPr id="6" name="Text Placeholder 5"/>
          <p:cNvSpPr>
            <a:spLocks noGrp="1"/>
          </p:cNvSpPr>
          <p:nvPr>
            <p:ph type="body" sz="quarter" idx="10"/>
          </p:nvPr>
        </p:nvSpPr>
        <p:spPr>
          <a:xfrm>
            <a:off x="381000" y="894985"/>
            <a:ext cx="8382000" cy="6192464"/>
          </a:xfrm>
        </p:spPr>
        <p:txBody>
          <a:bodyPr/>
          <a:lstStyle/>
          <a:p>
            <a:r>
              <a:rPr lang="en-US" sz="4000" dirty="0" smtClean="0"/>
              <a:t>A component of a data-driven, results-based system of coordinated and aligned agency monitoring activities</a:t>
            </a:r>
          </a:p>
          <a:p>
            <a:r>
              <a:rPr lang="en-US" sz="4000" dirty="0" smtClean="0"/>
              <a:t>Targeted and graduated interventions based on areas of risk evidenced in historical monitoring data, longitudinal district performance and district data submitted or available to TEA.</a:t>
            </a:r>
          </a:p>
          <a:p>
            <a:pPr marL="0" indent="0">
              <a:buNone/>
            </a:pPr>
            <a:endParaRPr lang="en-US" dirty="0" smtClean="0"/>
          </a:p>
          <a:p>
            <a:endParaRPr lang="en-US" dirty="0"/>
          </a:p>
        </p:txBody>
      </p:sp>
    </p:spTree>
    <p:extLst>
      <p:ext uri="{BB962C8B-B14F-4D97-AF65-F5344CB8AC3E}">
        <p14:creationId xmlns:p14="http://schemas.microsoft.com/office/powerpoint/2010/main" val="4092411456"/>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81000" y="685800"/>
            <a:ext cx="8458200" cy="4789003"/>
          </a:xfrm>
        </p:spPr>
        <p:txBody>
          <a:bodyPr/>
          <a:lstStyle/>
          <a:p>
            <a:r>
              <a:rPr lang="en-US" sz="4000" dirty="0" smtClean="0"/>
              <a:t>Focused </a:t>
            </a:r>
            <a:r>
              <a:rPr lang="en-US" sz="4000" dirty="0"/>
              <a:t>on</a:t>
            </a:r>
          </a:p>
          <a:p>
            <a:pPr lvl="1">
              <a:buFont typeface="Wingdings" panose="05000000000000000000" pitchFamily="2" charset="2"/>
              <a:buChar char=""/>
            </a:pPr>
            <a:r>
              <a:rPr lang="en-US" sz="4000" dirty="0"/>
              <a:t>Program performance and effectiveness</a:t>
            </a:r>
          </a:p>
          <a:p>
            <a:pPr lvl="1">
              <a:buFont typeface="Wingdings" panose="05000000000000000000" pitchFamily="2" charset="2"/>
              <a:buChar char=""/>
            </a:pPr>
            <a:r>
              <a:rPr lang="en-US" sz="4000" dirty="0"/>
              <a:t>Program compliance with federal and state requirements</a:t>
            </a:r>
          </a:p>
          <a:p>
            <a:r>
              <a:rPr lang="en-US" sz="4000" dirty="0" smtClean="0"/>
              <a:t>Included </a:t>
            </a:r>
            <a:r>
              <a:rPr lang="en-US" sz="4000" dirty="0"/>
              <a:t>annual analysis of data for each RF district</a:t>
            </a:r>
          </a:p>
          <a:p>
            <a:endParaRPr lang="en-US" dirty="0"/>
          </a:p>
        </p:txBody>
      </p:sp>
    </p:spTree>
    <p:extLst>
      <p:ext uri="{BB962C8B-B14F-4D97-AF65-F5344CB8AC3E}">
        <p14:creationId xmlns:p14="http://schemas.microsoft.com/office/powerpoint/2010/main" val="2722370338"/>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230188"/>
            <a:ext cx="8382000" cy="664797"/>
          </a:xfrm>
        </p:spPr>
        <p:txBody>
          <a:bodyPr/>
          <a:lstStyle/>
          <a:p>
            <a:pPr algn="ctr"/>
            <a:r>
              <a:rPr lang="en-US" dirty="0" smtClean="0"/>
              <a:t>RFM Intervention Activities</a:t>
            </a:r>
            <a:endParaRPr lang="en-US" dirty="0"/>
          </a:p>
        </p:txBody>
      </p:sp>
      <p:sp>
        <p:nvSpPr>
          <p:cNvPr id="6" name="Text Placeholder 5"/>
          <p:cNvSpPr>
            <a:spLocks noGrp="1"/>
          </p:cNvSpPr>
          <p:nvPr>
            <p:ph type="body" sz="quarter" idx="10"/>
          </p:nvPr>
        </p:nvSpPr>
        <p:spPr>
          <a:xfrm>
            <a:off x="381000" y="1066800"/>
            <a:ext cx="8382000" cy="6894195"/>
          </a:xfrm>
        </p:spPr>
        <p:txBody>
          <a:bodyPr/>
          <a:lstStyle/>
          <a:p>
            <a:pPr>
              <a:buFont typeface="Arial" panose="020B0604020202020204" pitchFamily="34" charset="0"/>
              <a:buChar char="•"/>
            </a:pPr>
            <a:r>
              <a:rPr lang="en-US" dirty="0" smtClean="0"/>
              <a:t>Student-level review</a:t>
            </a:r>
          </a:p>
          <a:p>
            <a:pPr lvl="1">
              <a:buFont typeface="Arial" panose="020B0604020202020204" pitchFamily="34" charset="0"/>
              <a:buChar char="•"/>
            </a:pPr>
            <a:r>
              <a:rPr lang="en-US" dirty="0" smtClean="0"/>
              <a:t>Collecting and analyzing specific data for a defined sample of RF students</a:t>
            </a:r>
          </a:p>
          <a:p>
            <a:pPr lvl="1">
              <a:buFont typeface="Arial" panose="020B0604020202020204" pitchFamily="34" charset="0"/>
              <a:buChar char="•"/>
            </a:pPr>
            <a:r>
              <a:rPr lang="en-US" dirty="0" smtClean="0"/>
              <a:t>Sampling chosen across all grade levels, campuses, RFs, area of disability, other related factors (surrogate parents, transition age, etc.)</a:t>
            </a:r>
          </a:p>
          <a:p>
            <a:pPr>
              <a:buFont typeface="Arial" panose="020B0604020202020204" pitchFamily="34" charset="0"/>
              <a:buChar char="•"/>
            </a:pPr>
            <a:r>
              <a:rPr lang="en-US" dirty="0" smtClean="0"/>
              <a:t>Focus Data Analysis</a:t>
            </a:r>
          </a:p>
          <a:p>
            <a:pPr lvl="1">
              <a:buFont typeface="Arial" panose="020B0604020202020204" pitchFamily="34" charset="0"/>
              <a:buChar char="•"/>
            </a:pPr>
            <a:r>
              <a:rPr lang="en-US" dirty="0" smtClean="0"/>
              <a:t>Examination of collected data through probes to determine factors that might contribute to program ineffectiveness of noncompliance</a:t>
            </a:r>
          </a:p>
          <a:p>
            <a:pPr marL="517525" lvl="1" indent="0">
              <a:buNone/>
            </a:pPr>
            <a:endParaRPr lang="en-US" dirty="0" smtClean="0"/>
          </a:p>
          <a:p>
            <a:pPr lvl="1"/>
            <a:endParaRPr lang="en-US" dirty="0"/>
          </a:p>
          <a:p>
            <a:pPr lvl="1"/>
            <a:endParaRPr lang="en-US" dirty="0" smtClean="0"/>
          </a:p>
          <a:p>
            <a:pPr marL="517525" lvl="1" indent="0">
              <a:buNone/>
            </a:pPr>
            <a:endParaRPr lang="en-US" dirty="0" smtClean="0"/>
          </a:p>
          <a:p>
            <a:pPr lvl="1"/>
            <a:endParaRPr lang="en-US" dirty="0"/>
          </a:p>
        </p:txBody>
      </p:sp>
    </p:spTree>
    <p:extLst>
      <p:ext uri="{BB962C8B-B14F-4D97-AF65-F5344CB8AC3E}">
        <p14:creationId xmlns:p14="http://schemas.microsoft.com/office/powerpoint/2010/main" val="391720026"/>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81000" y="457200"/>
            <a:ext cx="8382000" cy="5207579"/>
          </a:xfrm>
        </p:spPr>
        <p:txBody>
          <a:bodyPr/>
          <a:lstStyle/>
          <a:p>
            <a:r>
              <a:rPr lang="en-US" sz="3600" dirty="0" smtClean="0"/>
              <a:t>System Analysis</a:t>
            </a:r>
          </a:p>
          <a:p>
            <a:pPr lvl="1"/>
            <a:r>
              <a:rPr lang="en-US" sz="3600" dirty="0" smtClean="0"/>
              <a:t>Assist with evaluating and summarizing the results of SLR and focused data analysis to identify data trends and systemic program issues related to areas for improvement and noncompliance</a:t>
            </a:r>
          </a:p>
          <a:p>
            <a:r>
              <a:rPr lang="en-US" sz="3600" dirty="0" smtClean="0"/>
              <a:t>Development of improvement plan, and corrective action plan if noncompliance is identified</a:t>
            </a:r>
            <a:endParaRPr lang="en-US" sz="3600" dirty="0"/>
          </a:p>
        </p:txBody>
      </p:sp>
    </p:spTree>
    <p:extLst>
      <p:ext uri="{BB962C8B-B14F-4D97-AF65-F5344CB8AC3E}">
        <p14:creationId xmlns:p14="http://schemas.microsoft.com/office/powerpoint/2010/main" val="2168297814"/>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717393"/>
          </a:xfrm>
        </p:spPr>
        <p:txBody>
          <a:bodyPr/>
          <a:lstStyle/>
          <a:p>
            <a:pPr algn="ctr"/>
            <a:r>
              <a:rPr lang="en-US" sz="2800" dirty="0" smtClean="0"/>
              <a:t>Stages of Intervention</a:t>
            </a:r>
            <a:r>
              <a:rPr lang="en-US" dirty="0" smtClean="0"/>
              <a:t/>
            </a:r>
            <a:br>
              <a:rPr lang="en-US" dirty="0" smtClean="0"/>
            </a:br>
            <a:r>
              <a:rPr lang="en-US" dirty="0" smtClean="0"/>
              <a:t>Stage 1</a:t>
            </a:r>
            <a:br>
              <a:rPr lang="en-US" dirty="0" smtClean="0"/>
            </a:br>
            <a:endParaRPr lang="en-US" dirty="0"/>
          </a:p>
        </p:txBody>
      </p:sp>
      <p:sp>
        <p:nvSpPr>
          <p:cNvPr id="3" name="Text Placeholder 2"/>
          <p:cNvSpPr>
            <a:spLocks noGrp="1"/>
          </p:cNvSpPr>
          <p:nvPr>
            <p:ph type="body" sz="quarter" idx="10"/>
          </p:nvPr>
        </p:nvSpPr>
        <p:spPr>
          <a:xfrm>
            <a:off x="381000" y="1600200"/>
            <a:ext cx="8382000" cy="5152180"/>
          </a:xfrm>
        </p:spPr>
        <p:txBody>
          <a:bodyPr/>
          <a:lstStyle/>
          <a:p>
            <a:pPr marL="0" indent="0">
              <a:buNone/>
            </a:pPr>
            <a:r>
              <a:rPr lang="en-US" sz="3600" dirty="0" smtClean="0"/>
              <a:t>Conduct a student level review, focus data analysis, and system analysis related to 4 investigatory topics:</a:t>
            </a:r>
          </a:p>
          <a:p>
            <a:pPr marL="0" indent="0" algn="ctr">
              <a:buNone/>
            </a:pPr>
            <a:r>
              <a:rPr lang="en-US" sz="3600" dirty="0" smtClean="0">
                <a:solidFill>
                  <a:srgbClr val="FFFF00"/>
                </a:solidFill>
              </a:rPr>
              <a:t>LRE</a:t>
            </a:r>
          </a:p>
          <a:p>
            <a:pPr marL="0" indent="0" algn="ctr">
              <a:buNone/>
            </a:pPr>
            <a:r>
              <a:rPr lang="en-US" sz="3600" dirty="0" smtClean="0">
                <a:solidFill>
                  <a:srgbClr val="FFFF00"/>
                </a:solidFill>
              </a:rPr>
              <a:t>Commensurate school day</a:t>
            </a:r>
          </a:p>
          <a:p>
            <a:pPr marL="0" indent="0" algn="ctr">
              <a:buNone/>
            </a:pPr>
            <a:r>
              <a:rPr lang="en-US" sz="3600" dirty="0" smtClean="0">
                <a:solidFill>
                  <a:srgbClr val="FFFF00"/>
                </a:solidFill>
              </a:rPr>
              <a:t>Surrogate parent</a:t>
            </a:r>
          </a:p>
          <a:p>
            <a:pPr marL="0" indent="0" algn="ctr">
              <a:buNone/>
            </a:pPr>
            <a:r>
              <a:rPr lang="en-US" sz="3600" dirty="0" smtClean="0">
                <a:solidFill>
                  <a:srgbClr val="FFFF00"/>
                </a:solidFill>
              </a:rPr>
              <a:t>Educational benefit</a:t>
            </a:r>
          </a:p>
          <a:p>
            <a:pPr marL="0" indent="0">
              <a:buNone/>
            </a:pPr>
            <a:endParaRPr lang="en-US" sz="3600" dirty="0" smtClean="0"/>
          </a:p>
          <a:p>
            <a:pPr marL="0" indent="0">
              <a:buNone/>
            </a:pPr>
            <a:endParaRPr lang="en-US" sz="3600" dirty="0"/>
          </a:p>
        </p:txBody>
      </p:sp>
    </p:spTree>
    <p:extLst>
      <p:ext uri="{BB962C8B-B14F-4D97-AF65-F5344CB8AC3E}">
        <p14:creationId xmlns:p14="http://schemas.microsoft.com/office/powerpoint/2010/main" val="3517441248"/>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717393"/>
          </a:xfrm>
        </p:spPr>
        <p:txBody>
          <a:bodyPr/>
          <a:lstStyle/>
          <a:p>
            <a:pPr algn="ctr"/>
            <a:r>
              <a:rPr lang="en-US" sz="2800" dirty="0" smtClean="0"/>
              <a:t>Stages of Intervention</a:t>
            </a:r>
            <a:r>
              <a:rPr lang="en-US" dirty="0" smtClean="0"/>
              <a:t/>
            </a:r>
            <a:br>
              <a:rPr lang="en-US" dirty="0" smtClean="0"/>
            </a:br>
            <a:r>
              <a:rPr lang="en-US" dirty="0" smtClean="0"/>
              <a:t>Stage 2</a:t>
            </a:r>
            <a:br>
              <a:rPr lang="en-US" dirty="0" smtClean="0"/>
            </a:br>
            <a:endParaRPr lang="en-US" dirty="0"/>
          </a:p>
        </p:txBody>
      </p:sp>
      <p:sp>
        <p:nvSpPr>
          <p:cNvPr id="3" name="Text Placeholder 2"/>
          <p:cNvSpPr>
            <a:spLocks noGrp="1"/>
          </p:cNvSpPr>
          <p:nvPr>
            <p:ph type="body" sz="quarter" idx="10"/>
          </p:nvPr>
        </p:nvSpPr>
        <p:spPr>
          <a:xfrm>
            <a:off x="381000" y="1600200"/>
            <a:ext cx="8382000" cy="2825389"/>
          </a:xfrm>
        </p:spPr>
        <p:txBody>
          <a:bodyPr/>
          <a:lstStyle/>
          <a:p>
            <a:pPr marL="0" indent="0">
              <a:buNone/>
            </a:pPr>
            <a:r>
              <a:rPr lang="en-US" sz="3600" dirty="0" smtClean="0"/>
              <a:t>Conduct a student level review, focus data analysis, and system analysis related to 7</a:t>
            </a:r>
          </a:p>
          <a:p>
            <a:pPr marL="0" indent="0">
              <a:buNone/>
            </a:pPr>
            <a:r>
              <a:rPr lang="en-US" sz="3600" dirty="0" smtClean="0"/>
              <a:t>investigatory topics:</a:t>
            </a:r>
          </a:p>
          <a:p>
            <a:pPr marL="0" indent="0">
              <a:buNone/>
            </a:pPr>
            <a:endParaRPr lang="en-US" sz="3600" dirty="0" smtClean="0"/>
          </a:p>
          <a:p>
            <a:pPr marL="0" indent="0">
              <a:buNone/>
            </a:pPr>
            <a:endParaRPr lang="en-US" sz="3600" dirty="0"/>
          </a:p>
        </p:txBody>
      </p:sp>
      <p:graphicFrame>
        <p:nvGraphicFramePr>
          <p:cNvPr id="7" name="Table 6"/>
          <p:cNvGraphicFramePr>
            <a:graphicFrameLocks noGrp="1"/>
          </p:cNvGraphicFramePr>
          <p:nvPr>
            <p:extLst>
              <p:ext uri="{D42A27DB-BD31-4B8C-83A1-F6EECF244321}">
                <p14:modId xmlns:p14="http://schemas.microsoft.com/office/powerpoint/2010/main" val="2428897425"/>
              </p:ext>
            </p:extLst>
          </p:nvPr>
        </p:nvGraphicFramePr>
        <p:xfrm>
          <a:off x="381001" y="3276600"/>
          <a:ext cx="8381999" cy="2499360"/>
        </p:xfrm>
        <a:graphic>
          <a:graphicData uri="http://schemas.openxmlformats.org/drawingml/2006/table">
            <a:tbl>
              <a:tblPr firstRow="1" bandRow="1">
                <a:tableStyleId>{2D5ABB26-0587-4C30-8999-92F81FD0307C}</a:tableStyleId>
              </a:tblPr>
              <a:tblGrid>
                <a:gridCol w="4086224"/>
                <a:gridCol w="4295775"/>
              </a:tblGrid>
              <a:tr h="457200">
                <a:tc>
                  <a:txBody>
                    <a:bodyPr/>
                    <a:lstStyle/>
                    <a:p>
                      <a:r>
                        <a:rPr lang="en-US" sz="2800" dirty="0" smtClean="0">
                          <a:solidFill>
                            <a:srgbClr val="FFFF00"/>
                          </a:solidFill>
                        </a:rPr>
                        <a:t>LRE</a:t>
                      </a:r>
                      <a:endParaRPr lang="en-US" sz="2800" dirty="0">
                        <a:solidFill>
                          <a:srgbClr val="FFFF00"/>
                        </a:solidFill>
                      </a:endParaRPr>
                    </a:p>
                  </a:txBody>
                  <a:tcPr/>
                </a:tc>
                <a:tc>
                  <a:txBody>
                    <a:bodyPr/>
                    <a:lstStyle/>
                    <a:p>
                      <a:r>
                        <a:rPr lang="en-US" sz="2800" dirty="0" smtClean="0">
                          <a:solidFill>
                            <a:srgbClr val="FFFF00"/>
                          </a:solidFill>
                        </a:rPr>
                        <a:t>IEP</a:t>
                      </a:r>
                      <a:r>
                        <a:rPr lang="en-US" sz="2800" baseline="0" dirty="0" smtClean="0">
                          <a:solidFill>
                            <a:srgbClr val="FFFF00"/>
                          </a:solidFill>
                        </a:rPr>
                        <a:t> implementation</a:t>
                      </a:r>
                      <a:endParaRPr lang="en-US" sz="2800" dirty="0">
                        <a:solidFill>
                          <a:srgbClr val="FFFF00"/>
                        </a:solidFill>
                      </a:endParaRPr>
                    </a:p>
                  </a:txBody>
                  <a:tcPr/>
                </a:tc>
              </a:tr>
              <a:tr h="457200">
                <a:tc>
                  <a:txBody>
                    <a:bodyPr/>
                    <a:lstStyle/>
                    <a:p>
                      <a:r>
                        <a:rPr lang="en-US" sz="2800" dirty="0" smtClean="0">
                          <a:solidFill>
                            <a:srgbClr val="FFFF00"/>
                          </a:solidFill>
                        </a:rPr>
                        <a:t>Commensurate</a:t>
                      </a:r>
                      <a:r>
                        <a:rPr lang="en-US" sz="2800" baseline="0" dirty="0" smtClean="0">
                          <a:solidFill>
                            <a:srgbClr val="FFFF00"/>
                          </a:solidFill>
                        </a:rPr>
                        <a:t> School Day</a:t>
                      </a:r>
                    </a:p>
                  </a:txBody>
                  <a:tcPr/>
                </a:tc>
                <a:tc>
                  <a:txBody>
                    <a:bodyPr/>
                    <a:lstStyle/>
                    <a:p>
                      <a:r>
                        <a:rPr lang="en-US" sz="2800" dirty="0" smtClean="0">
                          <a:solidFill>
                            <a:srgbClr val="FFFF00"/>
                          </a:solidFill>
                        </a:rPr>
                        <a:t>Certified/qualified</a:t>
                      </a:r>
                      <a:r>
                        <a:rPr lang="en-US" sz="2800" baseline="0" dirty="0" smtClean="0">
                          <a:solidFill>
                            <a:srgbClr val="FFFF00"/>
                          </a:solidFill>
                        </a:rPr>
                        <a:t> staff</a:t>
                      </a:r>
                      <a:endParaRPr lang="en-US" sz="2800" dirty="0">
                        <a:solidFill>
                          <a:srgbClr val="FFFF00"/>
                        </a:solidFill>
                      </a:endParaRPr>
                    </a:p>
                  </a:txBody>
                  <a:tcPr/>
                </a:tc>
              </a:tr>
              <a:tr h="457200">
                <a:tc>
                  <a:txBody>
                    <a:bodyPr/>
                    <a:lstStyle/>
                    <a:p>
                      <a:r>
                        <a:rPr lang="en-US" sz="2800" dirty="0" smtClean="0">
                          <a:solidFill>
                            <a:srgbClr val="FFFF00"/>
                          </a:solidFill>
                        </a:rPr>
                        <a:t>Surrogate Parent</a:t>
                      </a:r>
                      <a:endParaRPr lang="en-US" sz="2800" dirty="0">
                        <a:solidFill>
                          <a:srgbClr val="FFFF00"/>
                        </a:solidFill>
                      </a:endParaRPr>
                    </a:p>
                  </a:txBody>
                  <a:tcPr/>
                </a:tc>
                <a:tc>
                  <a:txBody>
                    <a:bodyPr/>
                    <a:lstStyle/>
                    <a:p>
                      <a:r>
                        <a:rPr lang="en-US" sz="2800" dirty="0" smtClean="0">
                          <a:solidFill>
                            <a:srgbClr val="FFFF00"/>
                          </a:solidFill>
                        </a:rPr>
                        <a:t>Participation in state assessment</a:t>
                      </a:r>
                      <a:endParaRPr lang="en-US" sz="2800" dirty="0">
                        <a:solidFill>
                          <a:srgbClr val="FFFF00"/>
                        </a:solidFill>
                      </a:endParaRPr>
                    </a:p>
                  </a:txBody>
                  <a:tcPr/>
                </a:tc>
              </a:tr>
              <a:tr h="457200">
                <a:tc>
                  <a:txBody>
                    <a:bodyPr/>
                    <a:lstStyle/>
                    <a:p>
                      <a:r>
                        <a:rPr lang="en-US" sz="2800" dirty="0" smtClean="0">
                          <a:solidFill>
                            <a:srgbClr val="FFFF00"/>
                          </a:solidFill>
                        </a:rPr>
                        <a:t>Educational Benefit</a:t>
                      </a:r>
                      <a:endParaRPr lang="en-US" sz="2800" dirty="0">
                        <a:solidFill>
                          <a:srgbClr val="FFFF00"/>
                        </a:solidFill>
                      </a:endParaRPr>
                    </a:p>
                  </a:txBody>
                  <a:tcPr/>
                </a:tc>
                <a:tc>
                  <a:txBody>
                    <a:bodyPr/>
                    <a:lstStyle/>
                    <a:p>
                      <a:endParaRPr lang="en-US" sz="2800" dirty="0">
                        <a:solidFill>
                          <a:srgbClr val="FFFF00"/>
                        </a:solidFill>
                      </a:endParaRPr>
                    </a:p>
                  </a:txBody>
                  <a:tcPr/>
                </a:tc>
              </a:tr>
            </a:tbl>
          </a:graphicData>
        </a:graphic>
      </p:graphicFrame>
    </p:spTree>
    <p:extLst>
      <p:ext uri="{BB962C8B-B14F-4D97-AF65-F5344CB8AC3E}">
        <p14:creationId xmlns:p14="http://schemas.microsoft.com/office/powerpoint/2010/main" val="756627977"/>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717393"/>
          </a:xfrm>
        </p:spPr>
        <p:txBody>
          <a:bodyPr/>
          <a:lstStyle/>
          <a:p>
            <a:pPr algn="ctr"/>
            <a:r>
              <a:rPr lang="en-US" sz="2800" dirty="0" smtClean="0"/>
              <a:t>Stages of Intervention</a:t>
            </a:r>
            <a:br>
              <a:rPr lang="en-US" sz="2800" dirty="0" smtClean="0"/>
            </a:br>
            <a:r>
              <a:rPr lang="en-US" dirty="0" smtClean="0"/>
              <a:t>Stage 3</a:t>
            </a:r>
            <a:br>
              <a:rPr lang="en-US" dirty="0" smtClean="0"/>
            </a:br>
            <a:endParaRPr lang="en-US" dirty="0"/>
          </a:p>
        </p:txBody>
      </p:sp>
      <p:sp>
        <p:nvSpPr>
          <p:cNvPr id="3" name="Text Placeholder 2"/>
          <p:cNvSpPr>
            <a:spLocks noGrp="1"/>
          </p:cNvSpPr>
          <p:nvPr>
            <p:ph type="body" sz="quarter" idx="10"/>
          </p:nvPr>
        </p:nvSpPr>
        <p:spPr>
          <a:xfrm>
            <a:off x="381000" y="1371600"/>
            <a:ext cx="8382000" cy="2548390"/>
          </a:xfrm>
        </p:spPr>
        <p:txBody>
          <a:bodyPr/>
          <a:lstStyle/>
          <a:p>
            <a:pPr marL="0" indent="0">
              <a:buNone/>
            </a:pPr>
            <a:r>
              <a:rPr lang="en-US" dirty="0" smtClean="0"/>
              <a:t>Conduct a student level review, focus data analysis, and system analysis related to all 13 investigatory topics:</a:t>
            </a:r>
          </a:p>
          <a:p>
            <a:pPr marL="0" indent="0">
              <a:buNone/>
            </a:pPr>
            <a:endParaRPr lang="en-US" sz="3600" dirty="0" smtClean="0"/>
          </a:p>
          <a:p>
            <a:pPr marL="0" indent="0">
              <a:buNone/>
            </a:pPr>
            <a:endParaRPr lang="en-US" sz="3600" dirty="0"/>
          </a:p>
        </p:txBody>
      </p:sp>
      <p:graphicFrame>
        <p:nvGraphicFramePr>
          <p:cNvPr id="4" name="Table 3"/>
          <p:cNvGraphicFramePr>
            <a:graphicFrameLocks noGrp="1"/>
          </p:cNvGraphicFramePr>
          <p:nvPr>
            <p:extLst>
              <p:ext uri="{D42A27DB-BD31-4B8C-83A1-F6EECF244321}">
                <p14:modId xmlns:p14="http://schemas.microsoft.com/office/powerpoint/2010/main" val="227958826"/>
              </p:ext>
            </p:extLst>
          </p:nvPr>
        </p:nvGraphicFramePr>
        <p:xfrm>
          <a:off x="228600" y="2804874"/>
          <a:ext cx="8534400" cy="3291123"/>
        </p:xfrm>
        <a:graphic>
          <a:graphicData uri="http://schemas.openxmlformats.org/drawingml/2006/table">
            <a:tbl>
              <a:tblPr firstRow="1" bandRow="1">
                <a:tableStyleId>{2D5ABB26-0587-4C30-8999-92F81FD0307C}</a:tableStyleId>
              </a:tblPr>
              <a:tblGrid>
                <a:gridCol w="4267200"/>
                <a:gridCol w="4267200"/>
              </a:tblGrid>
              <a:tr h="454779">
                <a:tc>
                  <a:txBody>
                    <a:bodyPr/>
                    <a:lstStyle/>
                    <a:p>
                      <a:r>
                        <a:rPr lang="en-US" sz="2400" dirty="0" smtClean="0">
                          <a:solidFill>
                            <a:srgbClr val="FFFF00"/>
                          </a:solidFill>
                        </a:rPr>
                        <a:t>LRE</a:t>
                      </a:r>
                      <a:endParaRPr lang="en-US" sz="2400" dirty="0">
                        <a:solidFill>
                          <a:srgbClr val="FFFF00"/>
                        </a:solidFill>
                      </a:endParaRPr>
                    </a:p>
                  </a:txBody>
                  <a:tcPr/>
                </a:tc>
                <a:tc>
                  <a:txBody>
                    <a:bodyPr/>
                    <a:lstStyle/>
                    <a:p>
                      <a:r>
                        <a:rPr lang="en-US" sz="2000" dirty="0" smtClean="0">
                          <a:solidFill>
                            <a:srgbClr val="FFFF00"/>
                          </a:solidFill>
                        </a:rPr>
                        <a:t>Properly constituted ARD committees</a:t>
                      </a:r>
                      <a:endParaRPr lang="en-US" sz="2000" dirty="0">
                        <a:solidFill>
                          <a:srgbClr val="FFFF00"/>
                        </a:solidFill>
                      </a:endParaRPr>
                    </a:p>
                  </a:txBody>
                  <a:tcPr/>
                </a:tc>
              </a:tr>
              <a:tr h="454779">
                <a:tc>
                  <a:txBody>
                    <a:bodyPr/>
                    <a:lstStyle/>
                    <a:p>
                      <a:r>
                        <a:rPr lang="en-US" sz="2400" dirty="0" smtClean="0">
                          <a:solidFill>
                            <a:srgbClr val="FFFF00"/>
                          </a:solidFill>
                        </a:rPr>
                        <a:t>Commensurate</a:t>
                      </a:r>
                      <a:r>
                        <a:rPr lang="en-US" sz="2400" baseline="0" dirty="0" smtClean="0">
                          <a:solidFill>
                            <a:srgbClr val="FFFF00"/>
                          </a:solidFill>
                        </a:rPr>
                        <a:t> School Day</a:t>
                      </a:r>
                    </a:p>
                  </a:txBody>
                  <a:tcPr/>
                </a:tc>
                <a:tc>
                  <a:txBody>
                    <a:bodyPr/>
                    <a:lstStyle/>
                    <a:p>
                      <a:r>
                        <a:rPr lang="en-US" sz="2400" dirty="0" smtClean="0">
                          <a:solidFill>
                            <a:srgbClr val="FFFF00"/>
                          </a:solidFill>
                        </a:rPr>
                        <a:t>Current evaluation</a:t>
                      </a:r>
                      <a:endParaRPr lang="en-US" sz="2400" dirty="0">
                        <a:solidFill>
                          <a:srgbClr val="FFFF00"/>
                        </a:solidFill>
                      </a:endParaRPr>
                    </a:p>
                  </a:txBody>
                  <a:tcPr/>
                </a:tc>
              </a:tr>
              <a:tr h="454779">
                <a:tc>
                  <a:txBody>
                    <a:bodyPr/>
                    <a:lstStyle/>
                    <a:p>
                      <a:r>
                        <a:rPr lang="en-US" sz="2400" dirty="0" smtClean="0">
                          <a:solidFill>
                            <a:srgbClr val="FFFF00"/>
                          </a:solidFill>
                        </a:rPr>
                        <a:t>Surrogate Parent/Foster Parent</a:t>
                      </a:r>
                      <a:endParaRPr lang="en-US" sz="2400" dirty="0">
                        <a:solidFill>
                          <a:srgbClr val="FFFF00"/>
                        </a:solidFill>
                      </a:endParaRPr>
                    </a:p>
                  </a:txBody>
                  <a:tcPr/>
                </a:tc>
                <a:tc>
                  <a:txBody>
                    <a:bodyPr/>
                    <a:lstStyle/>
                    <a:p>
                      <a:r>
                        <a:rPr lang="en-US" sz="2400" dirty="0" smtClean="0">
                          <a:solidFill>
                            <a:srgbClr val="FFFF00"/>
                          </a:solidFill>
                        </a:rPr>
                        <a:t>Related services</a:t>
                      </a:r>
                      <a:r>
                        <a:rPr lang="en-US" sz="2400" baseline="0" dirty="0" smtClean="0">
                          <a:solidFill>
                            <a:srgbClr val="FFFF00"/>
                          </a:solidFill>
                        </a:rPr>
                        <a:t> provision</a:t>
                      </a:r>
                      <a:endParaRPr lang="en-US" sz="2400" dirty="0">
                        <a:solidFill>
                          <a:srgbClr val="FFFF00"/>
                        </a:solidFill>
                      </a:endParaRPr>
                    </a:p>
                  </a:txBody>
                  <a:tcPr/>
                </a:tc>
              </a:tr>
              <a:tr h="454779">
                <a:tc>
                  <a:txBody>
                    <a:bodyPr/>
                    <a:lstStyle/>
                    <a:p>
                      <a:r>
                        <a:rPr lang="en-US" sz="2400" dirty="0" smtClean="0">
                          <a:solidFill>
                            <a:srgbClr val="FFFF00"/>
                          </a:solidFill>
                        </a:rPr>
                        <a:t>Educational Benefit</a:t>
                      </a:r>
                      <a:endParaRPr lang="en-US" sz="2400" dirty="0">
                        <a:solidFill>
                          <a:srgbClr val="FFFF00"/>
                        </a:solidFill>
                      </a:endParaRPr>
                    </a:p>
                  </a:txBody>
                  <a:tcPr/>
                </a:tc>
                <a:tc>
                  <a:txBody>
                    <a:bodyPr/>
                    <a:lstStyle/>
                    <a:p>
                      <a:r>
                        <a:rPr lang="en-US" sz="2400" dirty="0" smtClean="0">
                          <a:solidFill>
                            <a:srgbClr val="FFFF00"/>
                          </a:solidFill>
                        </a:rPr>
                        <a:t>Behavior/discipline</a:t>
                      </a:r>
                      <a:endParaRPr lang="en-US" sz="2400" dirty="0">
                        <a:solidFill>
                          <a:srgbClr val="FFFF00"/>
                        </a:solidFill>
                      </a:endParaRPr>
                    </a:p>
                  </a:txBody>
                  <a:tcPr/>
                </a:tc>
              </a:tr>
              <a:tr h="454779">
                <a:tc>
                  <a:txBody>
                    <a:bodyPr/>
                    <a:lstStyle/>
                    <a:p>
                      <a:r>
                        <a:rPr lang="en-US" sz="2400" dirty="0" smtClean="0">
                          <a:solidFill>
                            <a:srgbClr val="FFFF00"/>
                          </a:solidFill>
                        </a:rPr>
                        <a:t>IEP</a:t>
                      </a:r>
                      <a:r>
                        <a:rPr lang="en-US" sz="2400" baseline="0" dirty="0" smtClean="0">
                          <a:solidFill>
                            <a:srgbClr val="FFFF00"/>
                          </a:solidFill>
                        </a:rPr>
                        <a:t> implementation</a:t>
                      </a:r>
                      <a:endParaRPr lang="en-US" sz="2400" dirty="0">
                        <a:solidFill>
                          <a:srgbClr val="FFFF00"/>
                        </a:solidFill>
                      </a:endParaRPr>
                    </a:p>
                  </a:txBody>
                  <a:tcPr/>
                </a:tc>
                <a:tc>
                  <a:txBody>
                    <a:bodyPr/>
                    <a:lstStyle/>
                    <a:p>
                      <a:r>
                        <a:rPr lang="en-US" sz="2400" dirty="0" smtClean="0">
                          <a:solidFill>
                            <a:srgbClr val="FFFF00"/>
                          </a:solidFill>
                        </a:rPr>
                        <a:t>Transition Services</a:t>
                      </a:r>
                      <a:endParaRPr lang="en-US" sz="2400" dirty="0">
                        <a:solidFill>
                          <a:srgbClr val="FFFF00"/>
                        </a:solidFill>
                      </a:endParaRPr>
                    </a:p>
                  </a:txBody>
                  <a:tcPr/>
                </a:tc>
              </a:tr>
              <a:tr h="454779">
                <a:tc>
                  <a:txBody>
                    <a:bodyPr/>
                    <a:lstStyle/>
                    <a:p>
                      <a:r>
                        <a:rPr lang="en-US" sz="2400" dirty="0" smtClean="0">
                          <a:solidFill>
                            <a:srgbClr val="FFFF00"/>
                          </a:solidFill>
                        </a:rPr>
                        <a:t>Certified/qualified</a:t>
                      </a:r>
                      <a:r>
                        <a:rPr lang="en-US" sz="2400" baseline="0" dirty="0" smtClean="0">
                          <a:solidFill>
                            <a:srgbClr val="FFFF00"/>
                          </a:solidFill>
                        </a:rPr>
                        <a:t> staff</a:t>
                      </a:r>
                      <a:endParaRPr lang="en-US" sz="2400" dirty="0">
                        <a:solidFill>
                          <a:srgbClr val="FFFF00"/>
                        </a:solidFill>
                      </a:endParaRPr>
                    </a:p>
                  </a:txBody>
                  <a:tcPr/>
                </a:tc>
                <a:tc>
                  <a:txBody>
                    <a:bodyPr/>
                    <a:lstStyle/>
                    <a:p>
                      <a:r>
                        <a:rPr lang="en-US" sz="2400" dirty="0" smtClean="0">
                          <a:solidFill>
                            <a:srgbClr val="FFFF00"/>
                          </a:solidFill>
                        </a:rPr>
                        <a:t>Extended school</a:t>
                      </a:r>
                      <a:r>
                        <a:rPr lang="en-US" sz="2400" baseline="0" dirty="0" smtClean="0">
                          <a:solidFill>
                            <a:srgbClr val="FFFF00"/>
                          </a:solidFill>
                        </a:rPr>
                        <a:t> year services</a:t>
                      </a:r>
                      <a:endParaRPr lang="en-US" sz="2400" dirty="0">
                        <a:solidFill>
                          <a:srgbClr val="FFFF00"/>
                        </a:solidFill>
                      </a:endParaRPr>
                    </a:p>
                  </a:txBody>
                  <a:tcPr/>
                </a:tc>
              </a:tr>
              <a:tr h="547923">
                <a:tc gridSpan="2">
                  <a:txBody>
                    <a:bodyPr/>
                    <a:lstStyle/>
                    <a:p>
                      <a:pPr algn="ctr"/>
                      <a:r>
                        <a:rPr lang="en-US" sz="2400" dirty="0" smtClean="0">
                          <a:solidFill>
                            <a:srgbClr val="FFFF00"/>
                          </a:solidFill>
                        </a:rPr>
                        <a:t>Participation in state assessment</a:t>
                      </a:r>
                      <a:endParaRPr lang="en-US" sz="2400" dirty="0">
                        <a:solidFill>
                          <a:srgbClr val="FFFF00"/>
                        </a:solidFill>
                      </a:endParaRPr>
                    </a:p>
                  </a:txBody>
                  <a:tcPr/>
                </a:tc>
                <a:tc hMerge="1">
                  <a:txBody>
                    <a:bodyPr/>
                    <a:lstStyle/>
                    <a:p>
                      <a:endParaRPr lang="en-US" dirty="0"/>
                    </a:p>
                  </a:txBody>
                  <a:tcPr/>
                </a:tc>
              </a:tr>
            </a:tbl>
          </a:graphicData>
        </a:graphic>
      </p:graphicFrame>
    </p:spTree>
    <p:extLst>
      <p:ext uri="{BB962C8B-B14F-4D97-AF65-F5344CB8AC3E}">
        <p14:creationId xmlns:p14="http://schemas.microsoft.com/office/powerpoint/2010/main" val="3331168585"/>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69219" y="649805"/>
            <a:ext cx="7043208" cy="874195"/>
          </a:xfrm>
        </p:spPr>
        <p:txBody>
          <a:bodyPr/>
          <a:lstStyle/>
          <a:p>
            <a:r>
              <a:rPr lang="en-US" dirty="0" smtClean="0"/>
              <a:t>Stage 4</a:t>
            </a:r>
            <a:endParaRPr lang="en-US" dirty="0"/>
          </a:p>
        </p:txBody>
      </p:sp>
      <p:sp>
        <p:nvSpPr>
          <p:cNvPr id="5" name="Subtitle 4"/>
          <p:cNvSpPr>
            <a:spLocks noGrp="1"/>
          </p:cNvSpPr>
          <p:nvPr>
            <p:ph type="subTitle" idx="1"/>
          </p:nvPr>
        </p:nvSpPr>
        <p:spPr>
          <a:xfrm>
            <a:off x="838200" y="3740845"/>
            <a:ext cx="7573963" cy="1059756"/>
          </a:xfrm>
        </p:spPr>
        <p:txBody>
          <a:bodyPr/>
          <a:lstStyle/>
          <a:p>
            <a:r>
              <a:rPr lang="en-US" sz="3600" dirty="0" smtClean="0"/>
              <a:t>Performance</a:t>
            </a:r>
          </a:p>
          <a:p>
            <a:r>
              <a:rPr lang="en-US" sz="3600" dirty="0" smtClean="0"/>
              <a:t>Corrective Action Review</a:t>
            </a:r>
          </a:p>
          <a:p>
            <a:r>
              <a:rPr lang="en-US" sz="3600" dirty="0" smtClean="0"/>
              <a:t>Continuing Compliance Verification Visit</a:t>
            </a:r>
            <a:endParaRPr lang="en-US" sz="3600" dirty="0"/>
          </a:p>
        </p:txBody>
      </p:sp>
      <p:sp>
        <p:nvSpPr>
          <p:cNvPr id="6" name="Text Placeholder 5"/>
          <p:cNvSpPr>
            <a:spLocks noGrp="1"/>
          </p:cNvSpPr>
          <p:nvPr>
            <p:ph type="body" sz="quarter" idx="10"/>
          </p:nvPr>
        </p:nvSpPr>
        <p:spPr>
          <a:xfrm>
            <a:off x="722049" y="1828800"/>
            <a:ext cx="7690114" cy="1912044"/>
          </a:xfrm>
        </p:spPr>
        <p:txBody>
          <a:bodyPr/>
          <a:lstStyle/>
          <a:p>
            <a:r>
              <a:rPr lang="en-US" dirty="0" smtClean="0"/>
              <a:t>On-site review</a:t>
            </a:r>
            <a:endParaRPr lang="en-US" dirty="0"/>
          </a:p>
        </p:txBody>
      </p:sp>
    </p:spTree>
    <p:extLst>
      <p:ext uri="{BB962C8B-B14F-4D97-AF65-F5344CB8AC3E}">
        <p14:creationId xmlns:p14="http://schemas.microsoft.com/office/powerpoint/2010/main" val="4174726155"/>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81000" y="230188"/>
            <a:ext cx="8382000" cy="1329595"/>
          </a:xfrm>
        </p:spPr>
        <p:txBody>
          <a:bodyPr/>
          <a:lstStyle/>
          <a:p>
            <a:pPr algn="ctr"/>
            <a:r>
              <a:rPr lang="en-US" dirty="0" smtClean="0"/>
              <a:t>Targeted Improvement Planning Process</a:t>
            </a:r>
            <a:endParaRPr lang="en-US" dirty="0"/>
          </a:p>
        </p:txBody>
      </p:sp>
      <p:sp>
        <p:nvSpPr>
          <p:cNvPr id="9" name="Content Placeholder 8"/>
          <p:cNvSpPr>
            <a:spLocks noGrp="1"/>
          </p:cNvSpPr>
          <p:nvPr>
            <p:ph idx="1"/>
          </p:nvPr>
        </p:nvSpPr>
        <p:spPr>
          <a:xfrm>
            <a:off x="381000" y="1676399"/>
            <a:ext cx="8382000" cy="3939540"/>
          </a:xfrm>
        </p:spPr>
        <p:txBody>
          <a:bodyPr/>
          <a:lstStyle/>
          <a:p>
            <a:pPr marL="0" indent="0">
              <a:buNone/>
            </a:pPr>
            <a:r>
              <a:rPr lang="en-US" dirty="0" smtClean="0"/>
              <a:t>Development of a cohesive document that:</a:t>
            </a:r>
          </a:p>
          <a:p>
            <a:pPr>
              <a:buFont typeface="Arial" panose="020B0604020202020204" pitchFamily="34" charset="0"/>
              <a:buChar char="•"/>
            </a:pPr>
            <a:r>
              <a:rPr lang="en-US" dirty="0" smtClean="0"/>
              <a:t>Prioritizes activities to improve program effectiveness for RF student and addresses program noncompliance</a:t>
            </a:r>
          </a:p>
          <a:p>
            <a:pPr>
              <a:buFont typeface="Arial" panose="020B0604020202020204" pitchFamily="34" charset="0"/>
              <a:buChar char="•"/>
            </a:pPr>
            <a:r>
              <a:rPr lang="en-US" dirty="0" smtClean="0"/>
              <a:t>Describes desired results and goals</a:t>
            </a:r>
          </a:p>
          <a:p>
            <a:pPr>
              <a:buFont typeface="Arial" panose="020B0604020202020204" pitchFamily="34" charset="0"/>
              <a:buChar char="•"/>
            </a:pPr>
            <a:r>
              <a:rPr lang="en-US" dirty="0" smtClean="0"/>
              <a:t>Identifies how progress will be measured</a:t>
            </a:r>
          </a:p>
          <a:p>
            <a:pPr>
              <a:buFont typeface="Arial" panose="020B0604020202020204" pitchFamily="34" charset="0"/>
              <a:buChar char="•"/>
            </a:pPr>
            <a:r>
              <a:rPr lang="en-US" dirty="0" smtClean="0"/>
              <a:t>Determines activities that will be implemented to reach desired results and goals</a:t>
            </a:r>
            <a:endParaRPr lang="en-US" dirty="0"/>
          </a:p>
        </p:txBody>
      </p:sp>
    </p:spTree>
    <p:extLst>
      <p:ext uri="{BB962C8B-B14F-4D97-AF65-F5344CB8AC3E}">
        <p14:creationId xmlns:p14="http://schemas.microsoft.com/office/powerpoint/2010/main" val="1800802111"/>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82000" cy="685800"/>
          </a:xfrm>
        </p:spPr>
        <p:txBody>
          <a:bodyPr/>
          <a:lstStyle/>
          <a:p>
            <a:r>
              <a:rPr lang="en-US" sz="5400" dirty="0" smtClean="0"/>
              <a:t>Results</a:t>
            </a:r>
            <a:endParaRPr lang="en-US" sz="5400" dirty="0"/>
          </a:p>
        </p:txBody>
      </p:sp>
      <p:sp>
        <p:nvSpPr>
          <p:cNvPr id="3" name="Content Placeholder 2"/>
          <p:cNvSpPr>
            <a:spLocks noGrp="1"/>
          </p:cNvSpPr>
          <p:nvPr>
            <p:ph idx="1"/>
          </p:nvPr>
        </p:nvSpPr>
        <p:spPr>
          <a:xfrm>
            <a:off x="381000" y="1752599"/>
            <a:ext cx="8382000" cy="4343401"/>
          </a:xfrm>
        </p:spPr>
        <p:txBody>
          <a:bodyPr/>
          <a:lstStyle/>
          <a:p>
            <a:pPr lvl="0"/>
            <a:r>
              <a:rPr lang="en-US" sz="4000" dirty="0"/>
              <a:t>Participants will gain an understanding of the purpose, history and litigation of the RF monitoring system.</a:t>
            </a:r>
          </a:p>
          <a:p>
            <a:r>
              <a:rPr lang="en-US" sz="4000" dirty="0"/>
              <a:t>Participants will provide recommendations on revisions to the RF monitoring system.</a:t>
            </a:r>
          </a:p>
          <a:p>
            <a:endParaRPr lang="en-US" sz="4000" dirty="0"/>
          </a:p>
        </p:txBody>
      </p:sp>
    </p:spTree>
    <p:extLst>
      <p:ext uri="{BB962C8B-B14F-4D97-AF65-F5344CB8AC3E}">
        <p14:creationId xmlns:p14="http://schemas.microsoft.com/office/powerpoint/2010/main" val="2069104155"/>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12875"/>
            <a:ext cx="8382000" cy="3841052"/>
          </a:xfrm>
        </p:spPr>
        <p:txBody>
          <a:bodyPr/>
          <a:lstStyle/>
          <a:p>
            <a:pPr>
              <a:buFont typeface="Arial" panose="020B0604020202020204" pitchFamily="34" charset="0"/>
              <a:buChar char="•"/>
            </a:pPr>
            <a:r>
              <a:rPr lang="en-US" dirty="0" smtClean="0"/>
              <a:t>Identifies resources that are needed</a:t>
            </a:r>
          </a:p>
          <a:p>
            <a:pPr>
              <a:buFont typeface="Arial" panose="020B0604020202020204" pitchFamily="34" charset="0"/>
              <a:buChar char="•"/>
            </a:pPr>
            <a:r>
              <a:rPr lang="en-US" dirty="0" smtClean="0"/>
              <a:t>Establishes timelines for achieving desired results and goals</a:t>
            </a:r>
          </a:p>
          <a:p>
            <a:pPr>
              <a:buFont typeface="Arial" panose="020B0604020202020204" pitchFamily="34" charset="0"/>
              <a:buChar char="•"/>
            </a:pPr>
            <a:r>
              <a:rPr lang="en-US" dirty="0" smtClean="0"/>
              <a:t>Includes strategies and alternatives in the event initial activities are not as effectives as anticipated</a:t>
            </a:r>
          </a:p>
          <a:p>
            <a:pPr>
              <a:buFont typeface="Arial" panose="020B0604020202020204" pitchFamily="34" charset="0"/>
              <a:buChar char="•"/>
            </a:pPr>
            <a:r>
              <a:rPr lang="en-US" dirty="0" smtClean="0"/>
              <a:t>Is integrated into other improvement planning processes</a:t>
            </a:r>
            <a:endParaRPr lang="en-US" dirty="0"/>
          </a:p>
        </p:txBody>
      </p:sp>
    </p:spTree>
    <p:extLst>
      <p:ext uri="{BB962C8B-B14F-4D97-AF65-F5344CB8AC3E}">
        <p14:creationId xmlns:p14="http://schemas.microsoft.com/office/powerpoint/2010/main" val="879895519"/>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82000" cy="1218795"/>
          </a:xfrm>
        </p:spPr>
        <p:txBody>
          <a:bodyPr/>
          <a:lstStyle/>
          <a:p>
            <a:r>
              <a:rPr lang="en-US" sz="4400" dirty="0" smtClean="0"/>
              <a:t>Group Activity---Discuss the following question and record responses</a:t>
            </a:r>
            <a:endParaRPr lang="en-US" sz="4400" dirty="0"/>
          </a:p>
        </p:txBody>
      </p:sp>
      <p:sp>
        <p:nvSpPr>
          <p:cNvPr id="3" name="Content Placeholder 2"/>
          <p:cNvSpPr>
            <a:spLocks noGrp="1"/>
          </p:cNvSpPr>
          <p:nvPr>
            <p:ph idx="1"/>
          </p:nvPr>
        </p:nvSpPr>
        <p:spPr>
          <a:xfrm>
            <a:off x="381000" y="3200400"/>
            <a:ext cx="8382000" cy="2895600"/>
          </a:xfrm>
        </p:spPr>
        <p:txBody>
          <a:bodyPr/>
          <a:lstStyle/>
          <a:p>
            <a:pPr marL="0" indent="0">
              <a:buNone/>
            </a:pPr>
            <a:r>
              <a:rPr lang="en-US" sz="4400" i="1" dirty="0" smtClean="0"/>
              <a:t>Discuss pros and cons of current interventions. Provide recommendations for further interventions.</a:t>
            </a:r>
            <a:endParaRPr lang="en-US" sz="4400" i="1" dirty="0"/>
          </a:p>
        </p:txBody>
      </p:sp>
      <p:sp>
        <p:nvSpPr>
          <p:cNvPr id="4" name="7-Point Star 3"/>
          <p:cNvSpPr/>
          <p:nvPr/>
        </p:nvSpPr>
        <p:spPr bwMode="auto">
          <a:xfrm>
            <a:off x="6553200" y="1675995"/>
            <a:ext cx="1981200" cy="1600605"/>
          </a:xfrm>
          <a:prstGeom prst="star7">
            <a:avLst/>
          </a:prstGeom>
          <a:solidFill>
            <a:schemeClr val="accent6">
              <a:lumMod val="60000"/>
              <a:lumOff val="40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dirty="0" smtClean="0">
                <a:solidFill>
                  <a:schemeClr val="bg1"/>
                </a:solidFill>
                <a:effectLst>
                  <a:outerShdw blurRad="38100" dist="38100" dir="2700000" algn="tl">
                    <a:srgbClr val="000000">
                      <a:alpha val="43137"/>
                    </a:srgbClr>
                  </a:outerShdw>
                </a:effectLst>
                <a:latin typeface="Segoe" pitchFamily="34" charset="0"/>
              </a:rPr>
              <a:t>45 minutes</a:t>
            </a:r>
          </a:p>
        </p:txBody>
      </p:sp>
    </p:spTree>
    <p:extLst>
      <p:ext uri="{BB962C8B-B14F-4D97-AF65-F5344CB8AC3E}">
        <p14:creationId xmlns:p14="http://schemas.microsoft.com/office/powerpoint/2010/main" val="2011451468"/>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pPr algn="ctr"/>
            <a:r>
              <a:rPr lang="en-US" dirty="0" smtClean="0"/>
              <a:t>What Else?</a:t>
            </a:r>
            <a:endParaRPr lang="en-US" dirty="0"/>
          </a:p>
        </p:txBody>
      </p:sp>
    </p:spTree>
    <p:extLst>
      <p:ext uri="{BB962C8B-B14F-4D97-AF65-F5344CB8AC3E}">
        <p14:creationId xmlns:p14="http://schemas.microsoft.com/office/powerpoint/2010/main" val="215761768"/>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ts1.mm.bing.net/th?id=HN.608005011203622144&amp;pid=1.7"/>
          <p:cNvPicPr/>
          <p:nvPr/>
        </p:nvPicPr>
        <p:blipFill>
          <a:blip r:embed="rId3">
            <a:extLst>
              <a:ext uri="{28A0092B-C50C-407E-A947-70E740481C1C}">
                <a14:useLocalDpi xmlns:a14="http://schemas.microsoft.com/office/drawing/2010/main" val="0"/>
              </a:ext>
            </a:extLst>
          </a:blip>
          <a:srcRect/>
          <a:stretch>
            <a:fillRect/>
          </a:stretch>
        </p:blipFill>
        <p:spPr bwMode="auto">
          <a:xfrm>
            <a:off x="228600" y="152400"/>
            <a:ext cx="8610600" cy="6172199"/>
          </a:xfrm>
          <a:prstGeom prst="rect">
            <a:avLst/>
          </a:prstGeom>
          <a:noFill/>
          <a:ln>
            <a:noFill/>
          </a:ln>
        </p:spPr>
      </p:pic>
      <p:sp>
        <p:nvSpPr>
          <p:cNvPr id="3" name="Rectangle 2"/>
          <p:cNvSpPr/>
          <p:nvPr/>
        </p:nvSpPr>
        <p:spPr>
          <a:xfrm>
            <a:off x="2795424" y="1447800"/>
            <a:ext cx="3553152" cy="1077218"/>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200" b="1" dirty="0" smtClean="0">
                <a:ln w="11430"/>
                <a:solidFill>
                  <a:schemeClr val="accent6">
                    <a:lumMod val="75000"/>
                  </a:schemeClr>
                </a:solidFill>
                <a:effectLst>
                  <a:outerShdw blurRad="80000" dist="40000" dir="5040000" algn="tl">
                    <a:srgbClr val="000000">
                      <a:alpha val="30000"/>
                    </a:srgbClr>
                  </a:outerShdw>
                </a:effectLst>
              </a:rPr>
              <a:t>How Do We Build a </a:t>
            </a:r>
          </a:p>
          <a:p>
            <a:pPr algn="ctr"/>
            <a:r>
              <a:rPr lang="en-US" sz="3200" b="1" dirty="0" smtClean="0">
                <a:ln w="11430"/>
                <a:solidFill>
                  <a:schemeClr val="accent6">
                    <a:lumMod val="75000"/>
                  </a:schemeClr>
                </a:solidFill>
                <a:effectLst>
                  <a:outerShdw blurRad="80000" dist="40000" dir="5040000" algn="tl">
                    <a:srgbClr val="000000">
                      <a:alpha val="30000"/>
                    </a:srgbClr>
                  </a:outerShdw>
                </a:effectLst>
              </a:rPr>
              <a:t>Monitoring System</a:t>
            </a:r>
            <a:endParaRPr lang="en-US" sz="3200" b="1" dirty="0">
              <a:ln w="11430"/>
              <a:solidFill>
                <a:schemeClr val="accent6">
                  <a:lumMod val="75000"/>
                </a:schemeClr>
              </a:solidFill>
              <a:effectLst>
                <a:outerShdw blurRad="80000" dist="40000" dir="5040000" algn="tl">
                  <a:srgbClr val="000000">
                    <a:alpha val="30000"/>
                  </a:srgbClr>
                </a:outerShdw>
              </a:effectLst>
            </a:endParaRPr>
          </a:p>
        </p:txBody>
      </p:sp>
      <p:sp>
        <p:nvSpPr>
          <p:cNvPr id="4" name="TextBox 3"/>
          <p:cNvSpPr txBox="1"/>
          <p:nvPr/>
        </p:nvSpPr>
        <p:spPr>
          <a:xfrm>
            <a:off x="1752600" y="2448818"/>
            <a:ext cx="5334000" cy="369332"/>
          </a:xfrm>
          <a:prstGeom prst="rect">
            <a:avLst/>
          </a:prstGeom>
          <a:noFill/>
        </p:spPr>
        <p:txBody>
          <a:bodyPr wrap="square" rtlCol="0">
            <a:spAutoFit/>
          </a:bodyPr>
          <a:lstStyle/>
          <a:p>
            <a:pPr algn="ctr"/>
            <a:r>
              <a:rPr lang="en-US" b="1" dirty="0" smtClean="0">
                <a:solidFill>
                  <a:schemeClr val="accent6">
                    <a:lumMod val="75000"/>
                  </a:schemeClr>
                </a:solidFill>
                <a:effectLst>
                  <a:outerShdw blurRad="50800" dist="38100" dir="5400000" algn="t" rotWithShape="0">
                    <a:schemeClr val="bg1">
                      <a:alpha val="40000"/>
                    </a:schemeClr>
                  </a:outerShdw>
                </a:effectLst>
              </a:rPr>
              <a:t>to Effectively Measure These Characteristics?</a:t>
            </a:r>
            <a:endParaRPr lang="en-US" b="1" dirty="0">
              <a:solidFill>
                <a:schemeClr val="accent6">
                  <a:lumMod val="75000"/>
                </a:schemeClr>
              </a:solidFill>
              <a:effectLst>
                <a:outerShdw blurRad="50800" dist="38100" dir="5400000" algn="t" rotWithShape="0">
                  <a:schemeClr val="bg1">
                    <a:alpha val="40000"/>
                  </a:schemeClr>
                </a:outerShdw>
              </a:effectLst>
            </a:endParaRPr>
          </a:p>
        </p:txBody>
      </p:sp>
      <p:sp>
        <p:nvSpPr>
          <p:cNvPr id="5" name="TextBox 4"/>
          <p:cNvSpPr txBox="1"/>
          <p:nvPr/>
        </p:nvSpPr>
        <p:spPr>
          <a:xfrm>
            <a:off x="1524001" y="3888706"/>
            <a:ext cx="2666999" cy="400110"/>
          </a:xfrm>
          <a:prstGeom prst="rect">
            <a:avLst/>
          </a:prstGeom>
          <a:noFill/>
          <a:ln w="28575">
            <a:solidFill>
              <a:schemeClr val="tx1"/>
            </a:solidFill>
          </a:ln>
        </p:spPr>
        <p:txBody>
          <a:bodyPr wrap="square" rtlCol="0">
            <a:spAutoFit/>
          </a:bodyPr>
          <a:lstStyle/>
          <a:p>
            <a:pPr algn="ctr"/>
            <a:r>
              <a:rPr lang="en-US" sz="2000" b="1" dirty="0" smtClean="0">
                <a:latin typeface="Arial" panose="020B0604020202020204" pitchFamily="34" charset="0"/>
                <a:cs typeface="Arial" panose="020B0604020202020204" pitchFamily="34" charset="0"/>
              </a:rPr>
              <a:t>Types of Facilities</a:t>
            </a:r>
            <a:endParaRPr lang="en-US" sz="2000" b="1" dirty="0">
              <a:latin typeface="Arial" panose="020B0604020202020204" pitchFamily="34" charset="0"/>
              <a:cs typeface="Arial" panose="020B0604020202020204" pitchFamily="34" charset="0"/>
            </a:endParaRPr>
          </a:p>
        </p:txBody>
      </p:sp>
      <p:sp>
        <p:nvSpPr>
          <p:cNvPr id="6" name="TextBox 5"/>
          <p:cNvSpPr txBox="1"/>
          <p:nvPr/>
        </p:nvSpPr>
        <p:spPr>
          <a:xfrm>
            <a:off x="1156307" y="4720454"/>
            <a:ext cx="2590800" cy="400110"/>
          </a:xfrm>
          <a:prstGeom prst="rect">
            <a:avLst/>
          </a:prstGeom>
          <a:ln w="28575">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000" b="1" dirty="0" smtClean="0">
                <a:latin typeface="Arial" panose="020B0604020202020204" pitchFamily="34" charset="0"/>
                <a:cs typeface="Arial" panose="020B0604020202020204" pitchFamily="34" charset="0"/>
              </a:rPr>
              <a:t>Data System</a:t>
            </a:r>
            <a:endParaRPr lang="en-US" sz="2000" b="1" dirty="0">
              <a:latin typeface="Arial" panose="020B0604020202020204" pitchFamily="34" charset="0"/>
              <a:cs typeface="Arial" panose="020B0604020202020204" pitchFamily="34" charset="0"/>
            </a:endParaRPr>
          </a:p>
        </p:txBody>
      </p:sp>
      <p:sp>
        <p:nvSpPr>
          <p:cNvPr id="7" name="TextBox 6"/>
          <p:cNvSpPr txBox="1"/>
          <p:nvPr/>
        </p:nvSpPr>
        <p:spPr>
          <a:xfrm>
            <a:off x="5257800" y="4705528"/>
            <a:ext cx="2133600" cy="707886"/>
          </a:xfrm>
          <a:prstGeom prst="rect">
            <a:avLst/>
          </a:prstGeom>
          <a:ln w="28575">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000" b="1" dirty="0" smtClean="0">
                <a:latin typeface="Arial" panose="020B0604020202020204" pitchFamily="34" charset="0"/>
                <a:cs typeface="Arial" panose="020B0604020202020204" pitchFamily="34" charset="0"/>
              </a:rPr>
              <a:t>Selection Criteria</a:t>
            </a:r>
            <a:endParaRPr lang="en-US" sz="2000" b="1" dirty="0">
              <a:latin typeface="Arial" panose="020B0604020202020204" pitchFamily="34" charset="0"/>
              <a:cs typeface="Arial" panose="020B0604020202020204" pitchFamily="34" charset="0"/>
            </a:endParaRPr>
          </a:p>
        </p:txBody>
      </p:sp>
      <p:sp>
        <p:nvSpPr>
          <p:cNvPr id="8" name="TextBox 7"/>
          <p:cNvSpPr txBox="1"/>
          <p:nvPr/>
        </p:nvSpPr>
        <p:spPr>
          <a:xfrm flipH="1">
            <a:off x="5257800" y="3888706"/>
            <a:ext cx="2116413" cy="400110"/>
          </a:xfrm>
          <a:prstGeom prst="rect">
            <a:avLst/>
          </a:prstGeom>
          <a:ln w="28575">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000" b="1" dirty="0" smtClean="0">
                <a:latin typeface="Arial" panose="020B0604020202020204" pitchFamily="34" charset="0"/>
                <a:cs typeface="Arial" panose="020B0604020202020204" pitchFamily="34" charset="0"/>
              </a:rPr>
              <a:t>Indicators</a:t>
            </a:r>
            <a:endParaRPr lang="en-US" sz="2000" b="1" dirty="0">
              <a:latin typeface="Arial" panose="020B0604020202020204" pitchFamily="34" charset="0"/>
              <a:cs typeface="Arial" panose="020B0604020202020204" pitchFamily="34" charset="0"/>
            </a:endParaRPr>
          </a:p>
        </p:txBody>
      </p:sp>
      <p:sp>
        <p:nvSpPr>
          <p:cNvPr id="10" name="TextBox 9"/>
          <p:cNvSpPr txBox="1"/>
          <p:nvPr/>
        </p:nvSpPr>
        <p:spPr>
          <a:xfrm>
            <a:off x="5257800" y="5672375"/>
            <a:ext cx="2133600" cy="400110"/>
          </a:xfrm>
          <a:prstGeom prst="rect">
            <a:avLst/>
          </a:prstGeom>
          <a:ln w="28575">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000" b="1" dirty="0" smtClean="0">
                <a:latin typeface="Arial" panose="020B0604020202020204" pitchFamily="34" charset="0"/>
                <a:cs typeface="Arial" panose="020B0604020202020204" pitchFamily="34" charset="0"/>
              </a:rPr>
              <a:t>Interventions</a:t>
            </a:r>
            <a:endParaRPr lang="en-US" sz="2000" b="1" dirty="0">
              <a:latin typeface="Arial" panose="020B0604020202020204" pitchFamily="34" charset="0"/>
              <a:cs typeface="Arial" panose="020B0604020202020204" pitchFamily="34" charset="0"/>
            </a:endParaRPr>
          </a:p>
        </p:txBody>
      </p:sp>
      <p:sp>
        <p:nvSpPr>
          <p:cNvPr id="9" name="TextBox 8"/>
          <p:cNvSpPr txBox="1"/>
          <p:nvPr/>
        </p:nvSpPr>
        <p:spPr>
          <a:xfrm>
            <a:off x="1524000" y="4264463"/>
            <a:ext cx="2385781" cy="400110"/>
          </a:xfrm>
          <a:prstGeom prst="rect">
            <a:avLst/>
          </a:prstGeom>
          <a:noFill/>
        </p:spPr>
        <p:txBody>
          <a:bodyPr wrap="none" rtlCol="0">
            <a:spAutoFit/>
          </a:bodyPr>
          <a:lstStyle/>
          <a:p>
            <a:r>
              <a:rPr lang="en-US" sz="2000" b="1" dirty="0" smtClean="0">
                <a:solidFill>
                  <a:schemeClr val="bg1"/>
                </a:solidFill>
                <a:latin typeface="Arial" panose="020B0604020202020204" pitchFamily="34" charset="0"/>
                <a:cs typeface="Arial" panose="020B0604020202020204" pitchFamily="34" charset="0"/>
              </a:rPr>
              <a:t>Types of Facilities</a:t>
            </a:r>
            <a:endParaRPr lang="en-US" sz="20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0317157"/>
      </p:ext>
    </p:extLst>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661993"/>
          </a:xfrm>
        </p:spPr>
        <p:txBody>
          <a:bodyPr/>
          <a:lstStyle/>
          <a:p>
            <a:r>
              <a:rPr lang="en-US" sz="4000" dirty="0" smtClean="0"/>
              <a:t>Group Activity---Discuss the following question and record all comments of each member of the group.</a:t>
            </a:r>
            <a:endParaRPr lang="en-US" sz="4000" dirty="0"/>
          </a:p>
        </p:txBody>
      </p:sp>
      <p:sp>
        <p:nvSpPr>
          <p:cNvPr id="3" name="Text Placeholder 2"/>
          <p:cNvSpPr>
            <a:spLocks noGrp="1"/>
          </p:cNvSpPr>
          <p:nvPr>
            <p:ph type="body" sz="quarter" idx="10"/>
          </p:nvPr>
        </p:nvSpPr>
        <p:spPr>
          <a:xfrm>
            <a:off x="381000" y="2438400"/>
            <a:ext cx="8382000" cy="1938891"/>
          </a:xfrm>
        </p:spPr>
        <p:txBody>
          <a:bodyPr/>
          <a:lstStyle/>
          <a:p>
            <a:pPr marL="0" indent="0">
              <a:buNone/>
            </a:pPr>
            <a:r>
              <a:rPr lang="en-US" sz="5400" i="1" dirty="0" smtClean="0"/>
              <a:t>Are there other RFM subject-related topics not discussed that you want TEA to know?</a:t>
            </a:r>
            <a:endParaRPr lang="en-US" sz="5400" i="1" dirty="0"/>
          </a:p>
        </p:txBody>
      </p:sp>
    </p:spTree>
    <p:extLst>
      <p:ext uri="{BB962C8B-B14F-4D97-AF65-F5344CB8AC3E}">
        <p14:creationId xmlns:p14="http://schemas.microsoft.com/office/powerpoint/2010/main" val="2926280985"/>
      </p:ext>
    </p:extLst>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algn="ctr"/>
            <a:r>
              <a:rPr lang="en-US" dirty="0" smtClean="0"/>
              <a:t>What Now?</a:t>
            </a:r>
            <a:endParaRPr lang="en-US" dirty="0"/>
          </a:p>
        </p:txBody>
      </p:sp>
    </p:spTree>
    <p:extLst>
      <p:ext uri="{BB962C8B-B14F-4D97-AF65-F5344CB8AC3E}">
        <p14:creationId xmlns:p14="http://schemas.microsoft.com/office/powerpoint/2010/main" val="3121990281"/>
      </p:ext>
    </p:extLst>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457200"/>
            <a:ext cx="8382000" cy="762000"/>
          </a:xfrm>
        </p:spPr>
        <p:txBody>
          <a:bodyPr/>
          <a:lstStyle/>
          <a:p>
            <a:r>
              <a:rPr lang="en-US" dirty="0" smtClean="0"/>
              <a:t>Reminders:</a:t>
            </a:r>
            <a:endParaRPr lang="en-US" dirty="0"/>
          </a:p>
        </p:txBody>
      </p:sp>
      <p:sp>
        <p:nvSpPr>
          <p:cNvPr id="6" name="Text Placeholder 5"/>
          <p:cNvSpPr>
            <a:spLocks noGrp="1"/>
          </p:cNvSpPr>
          <p:nvPr>
            <p:ph type="body" sz="quarter" idx="10"/>
          </p:nvPr>
        </p:nvSpPr>
        <p:spPr>
          <a:xfrm>
            <a:off x="381000" y="3429000"/>
            <a:ext cx="8382000" cy="3317831"/>
          </a:xfrm>
        </p:spPr>
        <p:txBody>
          <a:bodyPr/>
          <a:lstStyle/>
          <a:p>
            <a:r>
              <a:rPr lang="en-US" sz="4400" dirty="0" smtClean="0"/>
              <a:t>Complete the blue evaluation sheet</a:t>
            </a:r>
          </a:p>
          <a:p>
            <a:r>
              <a:rPr lang="en-US" sz="4400" dirty="0" smtClean="0"/>
              <a:t> Submit vouchers according to instructions.</a:t>
            </a:r>
          </a:p>
          <a:p>
            <a:pPr marL="0" indent="0">
              <a:buNone/>
            </a:pPr>
            <a:endParaRPr lang="en-US" sz="4400"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2800" y="1219200"/>
            <a:ext cx="2057400" cy="1933956"/>
          </a:xfrm>
          <a:prstGeom prst="rect">
            <a:avLst/>
          </a:prstGeom>
        </p:spPr>
      </p:pic>
    </p:spTree>
    <p:extLst>
      <p:ext uri="{BB962C8B-B14F-4D97-AF65-F5344CB8AC3E}">
        <p14:creationId xmlns:p14="http://schemas.microsoft.com/office/powerpoint/2010/main" val="3398273735"/>
      </p:ext>
    </p:extLst>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1600" y="1143000"/>
            <a:ext cx="6493790" cy="4507454"/>
          </a:xfrm>
          <a:prstGeom prst="rect">
            <a:avLst/>
          </a:prstGeom>
        </p:spPr>
      </p:pic>
    </p:spTree>
    <p:extLst>
      <p:ext uri="{BB962C8B-B14F-4D97-AF65-F5344CB8AC3E}">
        <p14:creationId xmlns:p14="http://schemas.microsoft.com/office/powerpoint/2010/main" val="394201514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457200"/>
            <a:ext cx="8382000" cy="747897"/>
          </a:xfrm>
        </p:spPr>
        <p:txBody>
          <a:bodyPr/>
          <a:lstStyle/>
          <a:p>
            <a:r>
              <a:rPr lang="en-US" sz="5400" dirty="0" smtClean="0"/>
              <a:t>Roles and Respon</a:t>
            </a:r>
            <a:r>
              <a:rPr lang="en-US" sz="5400" b="1" dirty="0" smtClean="0"/>
              <a:t>s</a:t>
            </a:r>
            <a:r>
              <a:rPr lang="en-US" sz="5400" dirty="0" smtClean="0"/>
              <a:t>ibilities</a:t>
            </a:r>
            <a:endParaRPr lang="en-US" sz="5400" dirty="0"/>
          </a:p>
        </p:txBody>
      </p:sp>
      <p:sp>
        <p:nvSpPr>
          <p:cNvPr id="5" name="Text Placeholder 4"/>
          <p:cNvSpPr>
            <a:spLocks noGrp="1"/>
          </p:cNvSpPr>
          <p:nvPr>
            <p:ph type="body" idx="1"/>
          </p:nvPr>
        </p:nvSpPr>
        <p:spPr>
          <a:xfrm>
            <a:off x="381000" y="1343736"/>
            <a:ext cx="4114800" cy="346249"/>
          </a:xfrm>
        </p:spPr>
        <p:txBody>
          <a:bodyPr/>
          <a:lstStyle/>
          <a:p>
            <a:pPr algn="ctr"/>
            <a:r>
              <a:rPr lang="en-US" u="sng" dirty="0" smtClean="0"/>
              <a:t>Stakeholder Member</a:t>
            </a:r>
            <a:endParaRPr lang="en-US" u="sng" dirty="0"/>
          </a:p>
        </p:txBody>
      </p:sp>
      <p:sp>
        <p:nvSpPr>
          <p:cNvPr id="6" name="Content Placeholder 5"/>
          <p:cNvSpPr>
            <a:spLocks noGrp="1"/>
          </p:cNvSpPr>
          <p:nvPr>
            <p:ph sz="half" idx="2"/>
          </p:nvPr>
        </p:nvSpPr>
        <p:spPr>
          <a:xfrm>
            <a:off x="380999" y="1828800"/>
            <a:ext cx="4114800" cy="4343400"/>
          </a:xfrm>
        </p:spPr>
        <p:txBody>
          <a:bodyPr/>
          <a:lstStyle/>
          <a:p>
            <a:pPr lvl="0"/>
            <a:r>
              <a:rPr lang="en-US" dirty="0"/>
              <a:t>Serve as a stakeholder member of the group</a:t>
            </a:r>
          </a:p>
          <a:p>
            <a:pPr lvl="0"/>
            <a:r>
              <a:rPr lang="en-US" dirty="0"/>
              <a:t>Represent an identified perspective to the group</a:t>
            </a:r>
          </a:p>
          <a:p>
            <a:pPr lvl="0"/>
            <a:r>
              <a:rPr lang="en-US" dirty="0"/>
              <a:t>Participate in discussion and provide feedback related to review of information, effectiveness of proposed activities and recommendations for the future</a:t>
            </a:r>
          </a:p>
          <a:p>
            <a:r>
              <a:rPr lang="en-US" dirty="0"/>
              <a:t>Follow meeting </a:t>
            </a:r>
            <a:r>
              <a:rPr lang="en-US" dirty="0" smtClean="0"/>
              <a:t>guidelines</a:t>
            </a:r>
            <a:endParaRPr lang="en-US" dirty="0"/>
          </a:p>
        </p:txBody>
      </p:sp>
      <p:sp>
        <p:nvSpPr>
          <p:cNvPr id="7" name="Text Placeholder 6"/>
          <p:cNvSpPr>
            <a:spLocks noGrp="1"/>
          </p:cNvSpPr>
          <p:nvPr>
            <p:ph type="body" sz="quarter" idx="3"/>
          </p:nvPr>
        </p:nvSpPr>
        <p:spPr>
          <a:xfrm>
            <a:off x="4627693" y="1343736"/>
            <a:ext cx="4117019" cy="346249"/>
          </a:xfrm>
        </p:spPr>
        <p:txBody>
          <a:bodyPr/>
          <a:lstStyle/>
          <a:p>
            <a:pPr algn="ctr"/>
            <a:r>
              <a:rPr lang="en-US" u="sng" dirty="0" smtClean="0"/>
              <a:t>Texas Education Agency Staff</a:t>
            </a:r>
            <a:endParaRPr lang="en-US" u="sng" dirty="0"/>
          </a:p>
        </p:txBody>
      </p:sp>
      <p:sp>
        <p:nvSpPr>
          <p:cNvPr id="8" name="Content Placeholder 7"/>
          <p:cNvSpPr>
            <a:spLocks noGrp="1"/>
          </p:cNvSpPr>
          <p:nvPr>
            <p:ph sz="quarter" idx="4"/>
          </p:nvPr>
        </p:nvSpPr>
        <p:spPr>
          <a:xfrm>
            <a:off x="4645026" y="1828624"/>
            <a:ext cx="4117974" cy="2151361"/>
          </a:xfrm>
        </p:spPr>
        <p:txBody>
          <a:bodyPr/>
          <a:lstStyle/>
          <a:p>
            <a:pPr lvl="0"/>
            <a:r>
              <a:rPr lang="en-US" dirty="0"/>
              <a:t>Serve as resource to the stakeholders</a:t>
            </a:r>
          </a:p>
          <a:p>
            <a:pPr lvl="0"/>
            <a:r>
              <a:rPr lang="en-US" dirty="0"/>
              <a:t>Follow meeting guidelines</a:t>
            </a:r>
          </a:p>
          <a:p>
            <a:r>
              <a:rPr lang="en-US" dirty="0"/>
              <a:t>Facilitate the process</a:t>
            </a:r>
          </a:p>
          <a:p>
            <a:pPr marL="0" indent="0">
              <a:buNone/>
            </a:pPr>
            <a:endParaRPr lang="en-US" dirty="0"/>
          </a:p>
        </p:txBody>
      </p:sp>
    </p:spTree>
    <p:extLst>
      <p:ext uri="{BB962C8B-B14F-4D97-AF65-F5344CB8AC3E}">
        <p14:creationId xmlns:p14="http://schemas.microsoft.com/office/powerpoint/2010/main" val="251285972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1368955" y="3740844"/>
            <a:ext cx="7043208" cy="1065809"/>
          </a:xfrm>
        </p:spPr>
        <p:txBody>
          <a:bodyPr/>
          <a:lstStyle/>
          <a:p>
            <a:pPr algn="ctr"/>
            <a:r>
              <a:rPr lang="en-US" sz="4400" dirty="0" smtClean="0"/>
              <a:t>April 29, 2015</a:t>
            </a:r>
            <a:endParaRPr lang="en-US" sz="4400" dirty="0"/>
          </a:p>
        </p:txBody>
      </p:sp>
      <p:sp>
        <p:nvSpPr>
          <p:cNvPr id="9" name="Text Placeholder 8"/>
          <p:cNvSpPr>
            <a:spLocks noGrp="1"/>
          </p:cNvSpPr>
          <p:nvPr>
            <p:ph type="body" sz="quarter" idx="10"/>
          </p:nvPr>
        </p:nvSpPr>
        <p:spPr/>
        <p:txBody>
          <a:bodyPr/>
          <a:lstStyle/>
          <a:p>
            <a:pPr algn="ctr"/>
            <a:r>
              <a:rPr lang="en-US" dirty="0" smtClean="0"/>
              <a:t>Wednesday</a:t>
            </a:r>
          </a:p>
          <a:p>
            <a:endParaRPr lang="en-US" dirty="0"/>
          </a:p>
        </p:txBody>
      </p:sp>
    </p:spTree>
    <p:extLst>
      <p:ext uri="{BB962C8B-B14F-4D97-AF65-F5344CB8AC3E}">
        <p14:creationId xmlns:p14="http://schemas.microsoft.com/office/powerpoint/2010/main" val="3784882594"/>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722048" y="2743200"/>
            <a:ext cx="7964751" cy="3352800"/>
          </a:xfrm>
        </p:spPr>
        <p:txBody>
          <a:bodyPr/>
          <a:lstStyle/>
          <a:p>
            <a:r>
              <a:rPr lang="en-US" dirty="0" smtClean="0"/>
              <a:t>Licensing Agencies:</a:t>
            </a:r>
          </a:p>
          <a:p>
            <a:pPr marL="457200" indent="-457200">
              <a:buFont typeface="Arial" panose="020B0604020202020204" pitchFamily="34" charset="0"/>
              <a:buChar char="•"/>
            </a:pPr>
            <a:r>
              <a:rPr lang="en-US" dirty="0" smtClean="0"/>
              <a:t>Texas Juvenile Justice Department</a:t>
            </a:r>
          </a:p>
          <a:p>
            <a:pPr marL="457200" indent="-457200">
              <a:buFont typeface="Arial" panose="020B0604020202020204" pitchFamily="34" charset="0"/>
              <a:buChar char="•"/>
            </a:pPr>
            <a:r>
              <a:rPr lang="en-US" dirty="0" smtClean="0"/>
              <a:t>Department of Aging and Disabilities Services</a:t>
            </a:r>
          </a:p>
          <a:p>
            <a:pPr marL="457200" indent="-457200">
              <a:buFont typeface="Arial" panose="020B0604020202020204" pitchFamily="34" charset="0"/>
              <a:buChar char="•"/>
            </a:pPr>
            <a:r>
              <a:rPr lang="en-US" dirty="0" smtClean="0"/>
              <a:t>Department of Family and Protective Services</a:t>
            </a:r>
          </a:p>
          <a:p>
            <a:pPr marL="457200" indent="-457200">
              <a:buFont typeface="Arial" panose="020B0604020202020204" pitchFamily="34" charset="0"/>
              <a:buChar char="•"/>
            </a:pPr>
            <a:r>
              <a:rPr lang="en-US" dirty="0" smtClean="0"/>
              <a:t>Department of State Health Services</a:t>
            </a:r>
            <a:endParaRPr lang="en-US" dirty="0"/>
          </a:p>
        </p:txBody>
      </p:sp>
      <p:sp>
        <p:nvSpPr>
          <p:cNvPr id="5" name="Text Placeholder 4"/>
          <p:cNvSpPr>
            <a:spLocks noGrp="1"/>
          </p:cNvSpPr>
          <p:nvPr>
            <p:ph type="body" sz="quarter" idx="10"/>
          </p:nvPr>
        </p:nvSpPr>
        <p:spPr>
          <a:xfrm>
            <a:off x="722049" y="1143000"/>
            <a:ext cx="7690114" cy="1752600"/>
          </a:xfrm>
        </p:spPr>
        <p:txBody>
          <a:bodyPr/>
          <a:lstStyle/>
          <a:p>
            <a:r>
              <a:rPr lang="en-US" dirty="0"/>
              <a:t>Types of Facilities</a:t>
            </a:r>
          </a:p>
        </p:txBody>
      </p:sp>
    </p:spTree>
    <p:extLst>
      <p:ext uri="{BB962C8B-B14F-4D97-AF65-F5344CB8AC3E}">
        <p14:creationId xmlns:p14="http://schemas.microsoft.com/office/powerpoint/2010/main" val="422883232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218795"/>
          </a:xfrm>
        </p:spPr>
        <p:txBody>
          <a:bodyPr/>
          <a:lstStyle/>
          <a:p>
            <a:r>
              <a:rPr lang="en-US" sz="4400" dirty="0" smtClean="0"/>
              <a:t>Group Activity—Discuss the following and record responses:</a:t>
            </a:r>
            <a:endParaRPr lang="en-US" sz="4400" dirty="0"/>
          </a:p>
        </p:txBody>
      </p:sp>
      <p:sp>
        <p:nvSpPr>
          <p:cNvPr id="4" name="Text Placeholder 3"/>
          <p:cNvSpPr>
            <a:spLocks noGrp="1"/>
          </p:cNvSpPr>
          <p:nvPr>
            <p:ph type="body" sz="quarter" idx="10"/>
          </p:nvPr>
        </p:nvSpPr>
        <p:spPr>
          <a:xfrm>
            <a:off x="381000" y="1411552"/>
            <a:ext cx="8382000" cy="4875181"/>
          </a:xfrm>
        </p:spPr>
        <p:txBody>
          <a:bodyPr/>
          <a:lstStyle/>
          <a:p>
            <a:endParaRPr lang="en-US" sz="4400" i="1" dirty="0" smtClean="0"/>
          </a:p>
          <a:p>
            <a:r>
              <a:rPr lang="en-US" sz="4400" i="1" dirty="0" smtClean="0"/>
              <a:t>Should </a:t>
            </a:r>
            <a:r>
              <a:rPr lang="en-US" sz="4400" i="1" dirty="0"/>
              <a:t>the type of facility be factored into decisions of how RFM works?  Why and how?</a:t>
            </a:r>
          </a:p>
          <a:p>
            <a:pPr marL="0" indent="0">
              <a:buNone/>
            </a:pPr>
            <a:endParaRPr lang="en-US" i="1" dirty="0"/>
          </a:p>
          <a:p>
            <a:pPr marL="0" indent="0" algn="ctr">
              <a:buNone/>
            </a:pPr>
            <a:r>
              <a:rPr lang="en-US" sz="4000" dirty="0">
                <a:solidFill>
                  <a:schemeClr val="accent1">
                    <a:lumMod val="60000"/>
                    <a:lumOff val="40000"/>
                  </a:schemeClr>
                </a:solidFill>
                <a:effectLst>
                  <a:outerShdw blurRad="38100" dist="38100" dir="2700000" algn="tl">
                    <a:srgbClr val="000000">
                      <a:alpha val="43137"/>
                    </a:srgbClr>
                  </a:outerShdw>
                </a:effectLst>
              </a:rPr>
              <a:t>When finished, hang chart on the wall.</a:t>
            </a:r>
          </a:p>
          <a:p>
            <a:pPr marL="0" indent="0">
              <a:buNone/>
            </a:pPr>
            <a:endParaRPr lang="en-US" i="1" dirty="0">
              <a:solidFill>
                <a:schemeClr val="tx2">
                  <a:lumMod val="50000"/>
                </a:schemeClr>
              </a:solidFill>
              <a:effectLst>
                <a:outerShdw blurRad="38100" dist="38100" dir="2700000" algn="tl">
                  <a:srgbClr val="000000">
                    <a:alpha val="43137"/>
                  </a:srgbClr>
                </a:outerShdw>
              </a:effectLst>
            </a:endParaRPr>
          </a:p>
          <a:p>
            <a:endParaRPr lang="en-US" dirty="0"/>
          </a:p>
        </p:txBody>
      </p:sp>
      <p:sp>
        <p:nvSpPr>
          <p:cNvPr id="5" name="Oval Callout 4"/>
          <p:cNvSpPr/>
          <p:nvPr/>
        </p:nvSpPr>
        <p:spPr bwMode="auto">
          <a:xfrm rot="1304523">
            <a:off x="6400800" y="914400"/>
            <a:ext cx="1828800" cy="1066800"/>
          </a:xfrm>
          <a:prstGeom prst="wedgeEllipseCallout">
            <a:avLst/>
          </a:prstGeom>
          <a:solidFill>
            <a:schemeClr val="accent6">
              <a:lumMod val="60000"/>
              <a:lumOff val="40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rPr>
              <a:t>35 </a:t>
            </a:r>
            <a:r>
              <a:rPr lang="en-US" sz="2400" dirty="0">
                <a:solidFill>
                  <a:schemeClr val="bg1"/>
                </a:solidFill>
              </a:rPr>
              <a:t>minutes</a:t>
            </a:r>
            <a:endParaRPr lang="en-US" sz="2300" dirty="0" smtClean="0">
              <a:solidFill>
                <a:schemeClr val="bg1"/>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4106780021"/>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9776" y="3505200"/>
            <a:ext cx="5200581" cy="2521774"/>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064646">
            <a:off x="413881" y="1973052"/>
            <a:ext cx="2107207" cy="1676400"/>
          </a:xfrm>
          <a:prstGeom prst="rect">
            <a:avLst/>
          </a:prstGeom>
        </p:spPr>
      </p:pic>
      <p:sp>
        <p:nvSpPr>
          <p:cNvPr id="6" name="TextBox 5"/>
          <p:cNvSpPr txBox="1"/>
          <p:nvPr/>
        </p:nvSpPr>
        <p:spPr>
          <a:xfrm>
            <a:off x="2743200" y="838200"/>
            <a:ext cx="6324600" cy="1815882"/>
          </a:xfrm>
          <a:prstGeom prst="rect">
            <a:avLst/>
          </a:prstGeom>
          <a:noFill/>
        </p:spPr>
        <p:txBody>
          <a:bodyPr wrap="square" rtlCol="0">
            <a:spAutoFit/>
          </a:bodyPr>
          <a:lstStyle/>
          <a:p>
            <a:r>
              <a:rPr lang="en-US" sz="2800" dirty="0" smtClean="0"/>
              <a:t>Walk around the room and read the charts. If you agree with a statement/ comment, place a dot by it. You may only place 1 dot per statement or comment.</a:t>
            </a:r>
            <a:endParaRPr lang="en-US" sz="2800" dirty="0"/>
          </a:p>
        </p:txBody>
      </p:sp>
    </p:spTree>
    <p:extLst>
      <p:ext uri="{BB962C8B-B14F-4D97-AF65-F5344CB8AC3E}">
        <p14:creationId xmlns:p14="http://schemas.microsoft.com/office/powerpoint/2010/main" val="222784610"/>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Last Discussion about</a:t>
            </a:r>
            <a:endParaRPr lang="en-US" dirty="0"/>
          </a:p>
        </p:txBody>
      </p:sp>
      <p:sp>
        <p:nvSpPr>
          <p:cNvPr id="4" name="Text Placeholder 3"/>
          <p:cNvSpPr>
            <a:spLocks noGrp="1"/>
          </p:cNvSpPr>
          <p:nvPr>
            <p:ph type="body" sz="quarter" idx="10"/>
          </p:nvPr>
        </p:nvSpPr>
        <p:spPr/>
        <p:txBody>
          <a:bodyPr/>
          <a:lstStyle/>
          <a:p>
            <a:pPr algn="ctr"/>
            <a:r>
              <a:rPr lang="en-US" dirty="0" smtClean="0"/>
              <a:t>RF Tracker</a:t>
            </a:r>
            <a:endParaRPr lang="en-US" dirty="0"/>
          </a:p>
        </p:txBody>
      </p:sp>
    </p:spTree>
    <p:extLst>
      <p:ext uri="{BB962C8B-B14F-4D97-AF65-F5344CB8AC3E}">
        <p14:creationId xmlns:p14="http://schemas.microsoft.com/office/powerpoint/2010/main" val="114421328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Customer_and_Partner_Experience_Segoe">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4540B9E-24C0-450F-962F-A50C1BE50C6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(Blue with green bar design)</Template>
  <TotalTime>1106</TotalTime>
  <Words>1188</Words>
  <Application>Microsoft Office PowerPoint</Application>
  <PresentationFormat>On-screen Show (4:3)</PresentationFormat>
  <Paragraphs>166</Paragraphs>
  <Slides>37</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37</vt:i4>
      </vt:variant>
    </vt:vector>
  </HeadingPairs>
  <TitlesOfParts>
    <vt:vector size="44" baseType="lpstr">
      <vt:lpstr>Arial</vt:lpstr>
      <vt:lpstr>Calibri</vt:lpstr>
      <vt:lpstr>Courier New</vt:lpstr>
      <vt:lpstr>Segoe</vt:lpstr>
      <vt:lpstr>Wingdings</vt:lpstr>
      <vt:lpstr>Customer_and_Partner_Experience_Segoe</vt:lpstr>
      <vt:lpstr>White with Courier font for code slides</vt:lpstr>
      <vt:lpstr>RF Monitoring Work Group Meeting #3  </vt:lpstr>
      <vt:lpstr>Purpose </vt:lpstr>
      <vt:lpstr>Results</vt:lpstr>
      <vt:lpstr>Roles and Responsibilities</vt:lpstr>
      <vt:lpstr>PowerPoint Presentation</vt:lpstr>
      <vt:lpstr>PowerPoint Presentation</vt:lpstr>
      <vt:lpstr>Group Activity—Discuss the following and record responses:</vt:lpstr>
      <vt:lpstr>PowerPoint Presentation</vt:lpstr>
      <vt:lpstr>Last Discussion about</vt:lpstr>
      <vt:lpstr>What has RF Tracker used for?</vt:lpstr>
      <vt:lpstr>Group Activity---Discuss the following and record responses</vt:lpstr>
      <vt:lpstr>PowerPoint Presentation</vt:lpstr>
      <vt:lpstr>Group Activity:    You will be moving to a newly assigned table.  You will be sitting with others that serve in the same role.  Discuss the following question and decide what you want the other groups and TEA to know.  Pick a member of your group to report out. </vt:lpstr>
      <vt:lpstr>PowerPoint Presentation</vt:lpstr>
      <vt:lpstr>PowerPoint Presentation</vt:lpstr>
      <vt:lpstr>PowerPoint Presentation</vt:lpstr>
      <vt:lpstr>PowerPoint Presentation</vt:lpstr>
      <vt:lpstr>During the consent decree--</vt:lpstr>
      <vt:lpstr>After consent decree---</vt:lpstr>
      <vt:lpstr>PowerPoint Presentation</vt:lpstr>
      <vt:lpstr>RFM System</vt:lpstr>
      <vt:lpstr>PowerPoint Presentation</vt:lpstr>
      <vt:lpstr>RFM Intervention Activities</vt:lpstr>
      <vt:lpstr>PowerPoint Presentation</vt:lpstr>
      <vt:lpstr>Stages of Intervention Stage 1 </vt:lpstr>
      <vt:lpstr>Stages of Intervention Stage 2 </vt:lpstr>
      <vt:lpstr>Stages of Intervention Stage 3 </vt:lpstr>
      <vt:lpstr>Stage 4</vt:lpstr>
      <vt:lpstr>Targeted Improvement Planning Process</vt:lpstr>
      <vt:lpstr>PowerPoint Presentation</vt:lpstr>
      <vt:lpstr>Group Activity---Discuss the following question and record responses</vt:lpstr>
      <vt:lpstr>PowerPoint Presentation</vt:lpstr>
      <vt:lpstr>PowerPoint Presentation</vt:lpstr>
      <vt:lpstr>Group Activity---Discuss the following question and record all comments of each member of the group.</vt:lpstr>
      <vt:lpstr>PowerPoint Presentation</vt:lpstr>
      <vt:lpstr>Reminders: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RF Monitoring Work Group Meeting #3</dc:title>
  <dc:creator>Struve, Judy</dc:creator>
  <cp:keywords/>
  <cp:lastModifiedBy>Presenter</cp:lastModifiedBy>
  <cp:revision>43</cp:revision>
  <dcterms:created xsi:type="dcterms:W3CDTF">2015-04-22T13:31:43Z</dcterms:created>
  <dcterms:modified xsi:type="dcterms:W3CDTF">2015-04-30T18:54:57Z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TC102867119990</vt:lpwstr>
  </property>
</Properties>
</file>