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27"/>
  </p:notesMasterIdLst>
  <p:sldIdLst>
    <p:sldId id="256" r:id="rId2"/>
    <p:sldId id="259" r:id="rId3"/>
    <p:sldId id="262" r:id="rId4"/>
    <p:sldId id="281" r:id="rId5"/>
    <p:sldId id="283" r:id="rId6"/>
    <p:sldId id="284" r:id="rId7"/>
    <p:sldId id="286" r:id="rId8"/>
    <p:sldId id="280" r:id="rId9"/>
    <p:sldId id="258" r:id="rId10"/>
    <p:sldId id="263" r:id="rId11"/>
    <p:sldId id="264" r:id="rId12"/>
    <p:sldId id="265" r:id="rId13"/>
    <p:sldId id="266" r:id="rId14"/>
    <p:sldId id="270" r:id="rId15"/>
    <p:sldId id="274" r:id="rId16"/>
    <p:sldId id="278" r:id="rId17"/>
    <p:sldId id="267" r:id="rId18"/>
    <p:sldId id="269" r:id="rId19"/>
    <p:sldId id="271" r:id="rId20"/>
    <p:sldId id="268" r:id="rId21"/>
    <p:sldId id="272" r:id="rId22"/>
    <p:sldId id="275" r:id="rId23"/>
    <p:sldId id="276" r:id="rId24"/>
    <p:sldId id="273"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46" autoAdjust="0"/>
  </p:normalViewPr>
  <p:slideViewPr>
    <p:cSldViewPr>
      <p:cViewPr varScale="1">
        <p:scale>
          <a:sx n="90" d="100"/>
          <a:sy n="90" d="100"/>
        </p:scale>
        <p:origin x="-100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7B33F7-1D8F-4F08-8B6A-658F0E503054}" type="datetimeFigureOut">
              <a:rPr lang="en-US" smtClean="0"/>
              <a:pPr/>
              <a:t>1/31/2014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B36D8-2841-47C6-991C-B4BCE2833C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AB36D8-2841-47C6-991C-B4BCE2833C9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2AB36D8-2841-47C6-991C-B4BCE2833C90}"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AB36D8-2841-47C6-991C-B4BCE2833C9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1/27/2014</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Office of School Finance, State Funding Division</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73D4F1-F2B1-4C17-9858-53A81376CA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1/27/2014</a:t>
            </a:r>
            <a:endParaRPr lang="en-US"/>
          </a:p>
        </p:txBody>
      </p:sp>
      <p:sp>
        <p:nvSpPr>
          <p:cNvPr id="5" name="Footer Placeholder 4"/>
          <p:cNvSpPr>
            <a:spLocks noGrp="1"/>
          </p:cNvSpPr>
          <p:nvPr>
            <p:ph type="ftr" sz="quarter" idx="11"/>
          </p:nvPr>
        </p:nvSpPr>
        <p:spPr/>
        <p:txBody>
          <a:bodyPr/>
          <a:lstStyle>
            <a:extLst/>
          </a:lstStyle>
          <a:p>
            <a:r>
              <a:rPr lang="en-US" smtClean="0"/>
              <a:t>Office of School Finance, State Funding Division</a:t>
            </a:r>
            <a:endParaRPr lang="en-US"/>
          </a:p>
        </p:txBody>
      </p:sp>
      <p:sp>
        <p:nvSpPr>
          <p:cNvPr id="6" name="Slide Number Placeholder 5"/>
          <p:cNvSpPr>
            <a:spLocks noGrp="1"/>
          </p:cNvSpPr>
          <p:nvPr>
            <p:ph type="sldNum" sz="quarter" idx="12"/>
          </p:nvPr>
        </p:nvSpPr>
        <p:spPr/>
        <p:txBody>
          <a:bodyPr/>
          <a:lstStyle>
            <a:extLst/>
          </a:lstStyle>
          <a:p>
            <a:fld id="{FD73D4F1-F2B1-4C17-9858-53A81376CA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1/27/2014</a:t>
            </a:r>
            <a:endParaRPr lang="en-US"/>
          </a:p>
        </p:txBody>
      </p:sp>
      <p:sp>
        <p:nvSpPr>
          <p:cNvPr id="5" name="Footer Placeholder 4"/>
          <p:cNvSpPr>
            <a:spLocks noGrp="1"/>
          </p:cNvSpPr>
          <p:nvPr>
            <p:ph type="ftr" sz="quarter" idx="11"/>
          </p:nvPr>
        </p:nvSpPr>
        <p:spPr/>
        <p:txBody>
          <a:bodyPr/>
          <a:lstStyle>
            <a:extLst/>
          </a:lstStyle>
          <a:p>
            <a:r>
              <a:rPr lang="en-US" smtClean="0"/>
              <a:t>Office of School Finance, State Funding Division</a:t>
            </a:r>
            <a:endParaRPr lang="en-US"/>
          </a:p>
        </p:txBody>
      </p:sp>
      <p:sp>
        <p:nvSpPr>
          <p:cNvPr id="6" name="Slide Number Placeholder 5"/>
          <p:cNvSpPr>
            <a:spLocks noGrp="1"/>
          </p:cNvSpPr>
          <p:nvPr>
            <p:ph type="sldNum" sz="quarter" idx="12"/>
          </p:nvPr>
        </p:nvSpPr>
        <p:spPr/>
        <p:txBody>
          <a:bodyPr/>
          <a:lstStyle>
            <a:extLst/>
          </a:lstStyle>
          <a:p>
            <a:fld id="{FD73D4F1-F2B1-4C17-9858-53A81376CA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1/27/2014</a:t>
            </a:r>
            <a:endParaRPr lang="en-US"/>
          </a:p>
        </p:txBody>
      </p:sp>
      <p:sp>
        <p:nvSpPr>
          <p:cNvPr id="5" name="Footer Placeholder 4"/>
          <p:cNvSpPr>
            <a:spLocks noGrp="1"/>
          </p:cNvSpPr>
          <p:nvPr>
            <p:ph type="ftr" sz="quarter" idx="11"/>
          </p:nvPr>
        </p:nvSpPr>
        <p:spPr/>
        <p:txBody>
          <a:bodyPr/>
          <a:lstStyle>
            <a:extLst/>
          </a:lstStyle>
          <a:p>
            <a:r>
              <a:rPr lang="en-US" smtClean="0"/>
              <a:t>Office of School Finance, State Funding Division</a:t>
            </a:r>
            <a:endParaRPr lang="en-US"/>
          </a:p>
        </p:txBody>
      </p:sp>
      <p:sp>
        <p:nvSpPr>
          <p:cNvPr id="6" name="Slide Number Placeholder 5"/>
          <p:cNvSpPr>
            <a:spLocks noGrp="1"/>
          </p:cNvSpPr>
          <p:nvPr>
            <p:ph type="sldNum" sz="quarter" idx="12"/>
          </p:nvPr>
        </p:nvSpPr>
        <p:spPr/>
        <p:txBody>
          <a:bodyPr/>
          <a:lstStyle>
            <a:extLst/>
          </a:lstStyle>
          <a:p>
            <a:fld id="{FD73D4F1-F2B1-4C17-9858-53A81376CA6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1/27/2014</a:t>
            </a:r>
            <a:endParaRPr lang="en-US"/>
          </a:p>
        </p:txBody>
      </p:sp>
      <p:sp>
        <p:nvSpPr>
          <p:cNvPr id="5" name="Footer Placeholder 4"/>
          <p:cNvSpPr>
            <a:spLocks noGrp="1"/>
          </p:cNvSpPr>
          <p:nvPr>
            <p:ph type="ftr" sz="quarter" idx="11"/>
          </p:nvPr>
        </p:nvSpPr>
        <p:spPr/>
        <p:txBody>
          <a:bodyPr/>
          <a:lstStyle>
            <a:extLst/>
          </a:lstStyle>
          <a:p>
            <a:r>
              <a:rPr lang="en-US" smtClean="0"/>
              <a:t>Office of School Finance, State Funding Division</a:t>
            </a:r>
            <a:endParaRPr lang="en-US"/>
          </a:p>
        </p:txBody>
      </p:sp>
      <p:sp>
        <p:nvSpPr>
          <p:cNvPr id="6" name="Slide Number Placeholder 5"/>
          <p:cNvSpPr>
            <a:spLocks noGrp="1"/>
          </p:cNvSpPr>
          <p:nvPr>
            <p:ph type="sldNum" sz="quarter" idx="12"/>
          </p:nvPr>
        </p:nvSpPr>
        <p:spPr/>
        <p:txBody>
          <a:bodyPr/>
          <a:lstStyle>
            <a:extLst/>
          </a:lstStyle>
          <a:p>
            <a:fld id="{FD73D4F1-F2B1-4C17-9858-53A81376CA6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1/27/2014</a:t>
            </a:r>
            <a:endParaRPr lang="en-US"/>
          </a:p>
        </p:txBody>
      </p:sp>
      <p:sp>
        <p:nvSpPr>
          <p:cNvPr id="6" name="Footer Placeholder 5"/>
          <p:cNvSpPr>
            <a:spLocks noGrp="1"/>
          </p:cNvSpPr>
          <p:nvPr>
            <p:ph type="ftr" sz="quarter" idx="11"/>
          </p:nvPr>
        </p:nvSpPr>
        <p:spPr/>
        <p:txBody>
          <a:bodyPr/>
          <a:lstStyle>
            <a:extLst/>
          </a:lstStyle>
          <a:p>
            <a:r>
              <a:rPr lang="en-US" smtClean="0"/>
              <a:t>Office of School Finance, State Funding Division</a:t>
            </a:r>
            <a:endParaRPr lang="en-US"/>
          </a:p>
        </p:txBody>
      </p:sp>
      <p:sp>
        <p:nvSpPr>
          <p:cNvPr id="7" name="Slide Number Placeholder 6"/>
          <p:cNvSpPr>
            <a:spLocks noGrp="1"/>
          </p:cNvSpPr>
          <p:nvPr>
            <p:ph type="sldNum" sz="quarter" idx="12"/>
          </p:nvPr>
        </p:nvSpPr>
        <p:spPr/>
        <p:txBody>
          <a:bodyPr/>
          <a:lstStyle>
            <a:extLst/>
          </a:lstStyle>
          <a:p>
            <a:fld id="{FD73D4F1-F2B1-4C17-9858-53A81376CA6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1/27/2014</a:t>
            </a:r>
            <a:endParaRPr lang="en-US"/>
          </a:p>
        </p:txBody>
      </p:sp>
      <p:sp>
        <p:nvSpPr>
          <p:cNvPr id="8" name="Footer Placeholder 7"/>
          <p:cNvSpPr>
            <a:spLocks noGrp="1"/>
          </p:cNvSpPr>
          <p:nvPr>
            <p:ph type="ftr" sz="quarter" idx="11"/>
          </p:nvPr>
        </p:nvSpPr>
        <p:spPr/>
        <p:txBody>
          <a:bodyPr/>
          <a:lstStyle>
            <a:extLst/>
          </a:lstStyle>
          <a:p>
            <a:r>
              <a:rPr lang="en-US" smtClean="0"/>
              <a:t>Office of School Finance, State Funding Division</a:t>
            </a:r>
            <a:endParaRPr lang="en-US"/>
          </a:p>
        </p:txBody>
      </p:sp>
      <p:sp>
        <p:nvSpPr>
          <p:cNvPr id="9" name="Slide Number Placeholder 8"/>
          <p:cNvSpPr>
            <a:spLocks noGrp="1"/>
          </p:cNvSpPr>
          <p:nvPr>
            <p:ph type="sldNum" sz="quarter" idx="12"/>
          </p:nvPr>
        </p:nvSpPr>
        <p:spPr/>
        <p:txBody>
          <a:bodyPr/>
          <a:lstStyle>
            <a:extLst/>
          </a:lstStyle>
          <a:p>
            <a:fld id="{FD73D4F1-F2B1-4C17-9858-53A81376CA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1/27/2014</a:t>
            </a:r>
            <a:endParaRPr lang="en-US"/>
          </a:p>
        </p:txBody>
      </p:sp>
      <p:sp>
        <p:nvSpPr>
          <p:cNvPr id="4" name="Footer Placeholder 3"/>
          <p:cNvSpPr>
            <a:spLocks noGrp="1"/>
          </p:cNvSpPr>
          <p:nvPr>
            <p:ph type="ftr" sz="quarter" idx="11"/>
          </p:nvPr>
        </p:nvSpPr>
        <p:spPr/>
        <p:txBody>
          <a:bodyPr/>
          <a:lstStyle>
            <a:extLst/>
          </a:lstStyle>
          <a:p>
            <a:r>
              <a:rPr lang="en-US" smtClean="0"/>
              <a:t>Office of School Finance, State Funding Division</a:t>
            </a:r>
            <a:endParaRPr lang="en-US"/>
          </a:p>
        </p:txBody>
      </p:sp>
      <p:sp>
        <p:nvSpPr>
          <p:cNvPr id="5" name="Slide Number Placeholder 4"/>
          <p:cNvSpPr>
            <a:spLocks noGrp="1"/>
          </p:cNvSpPr>
          <p:nvPr>
            <p:ph type="sldNum" sz="quarter" idx="12"/>
          </p:nvPr>
        </p:nvSpPr>
        <p:spPr/>
        <p:txBody>
          <a:bodyPr/>
          <a:lstStyle>
            <a:extLst/>
          </a:lstStyle>
          <a:p>
            <a:fld id="{FD73D4F1-F2B1-4C17-9858-53A81376CA6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1/27/2014</a:t>
            </a:r>
            <a:endParaRPr lang="en-US"/>
          </a:p>
        </p:txBody>
      </p:sp>
      <p:sp>
        <p:nvSpPr>
          <p:cNvPr id="3" name="Footer Placeholder 2"/>
          <p:cNvSpPr>
            <a:spLocks noGrp="1"/>
          </p:cNvSpPr>
          <p:nvPr>
            <p:ph type="ftr" sz="quarter" idx="11"/>
          </p:nvPr>
        </p:nvSpPr>
        <p:spPr/>
        <p:txBody>
          <a:bodyPr/>
          <a:lstStyle>
            <a:extLst/>
          </a:lstStyle>
          <a:p>
            <a:r>
              <a:rPr lang="en-US" smtClean="0"/>
              <a:t>Office of School Finance, State Funding Division</a:t>
            </a:r>
            <a:endParaRPr lang="en-US"/>
          </a:p>
        </p:txBody>
      </p:sp>
      <p:sp>
        <p:nvSpPr>
          <p:cNvPr id="4" name="Slide Number Placeholder 3"/>
          <p:cNvSpPr>
            <a:spLocks noGrp="1"/>
          </p:cNvSpPr>
          <p:nvPr>
            <p:ph type="sldNum" sz="quarter" idx="12"/>
          </p:nvPr>
        </p:nvSpPr>
        <p:spPr/>
        <p:txBody>
          <a:bodyPr/>
          <a:lstStyle>
            <a:extLst/>
          </a:lstStyle>
          <a:p>
            <a:fld id="{FD73D4F1-F2B1-4C17-9858-53A81376CA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1/27/2014</a:t>
            </a:r>
            <a:endParaRPr lang="en-US"/>
          </a:p>
        </p:txBody>
      </p:sp>
      <p:sp>
        <p:nvSpPr>
          <p:cNvPr id="6" name="Footer Placeholder 5"/>
          <p:cNvSpPr>
            <a:spLocks noGrp="1"/>
          </p:cNvSpPr>
          <p:nvPr>
            <p:ph type="ftr" sz="quarter" idx="11"/>
          </p:nvPr>
        </p:nvSpPr>
        <p:spPr/>
        <p:txBody>
          <a:bodyPr/>
          <a:lstStyle>
            <a:extLst/>
          </a:lstStyle>
          <a:p>
            <a:r>
              <a:rPr lang="en-US" smtClean="0"/>
              <a:t>Office of School Finance, State Funding Division</a:t>
            </a:r>
            <a:endParaRPr lang="en-US"/>
          </a:p>
        </p:txBody>
      </p:sp>
      <p:sp>
        <p:nvSpPr>
          <p:cNvPr id="7" name="Slide Number Placeholder 6"/>
          <p:cNvSpPr>
            <a:spLocks noGrp="1"/>
          </p:cNvSpPr>
          <p:nvPr>
            <p:ph type="sldNum" sz="quarter" idx="12"/>
          </p:nvPr>
        </p:nvSpPr>
        <p:spPr/>
        <p:txBody>
          <a:bodyPr/>
          <a:lstStyle>
            <a:extLst/>
          </a:lstStyle>
          <a:p>
            <a:fld id="{FD73D4F1-F2B1-4C17-9858-53A81376CA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1/27/2014</a:t>
            </a: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Office of School Finance, State Funding Division</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73D4F1-F2B1-4C17-9858-53A81376CA6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1/27/2014</a:t>
            </a: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Office of School Finance, State Funding Division</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73D4F1-F2B1-4C17-9858-53A81376CA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Amy.copeland@tea.state.tx.us" TargetMode="External"/><Relationship Id="rId2" Type="http://schemas.openxmlformats.org/officeDocument/2006/relationships/hyperlink" Target="mailto:Amanda.brownson@tea.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State Funding Data Elements, Sources, and Timelines</a:t>
            </a:r>
            <a:endParaRPr lang="en-US" dirty="0"/>
          </a:p>
        </p:txBody>
      </p:sp>
      <p:sp>
        <p:nvSpPr>
          <p:cNvPr id="3" name="Subtitle 2"/>
          <p:cNvSpPr>
            <a:spLocks noGrp="1"/>
          </p:cNvSpPr>
          <p:nvPr>
            <p:ph type="subTitle" idx="1"/>
          </p:nvPr>
        </p:nvSpPr>
        <p:spPr/>
        <p:txBody>
          <a:bodyPr/>
          <a:lstStyle/>
          <a:p>
            <a:r>
              <a:rPr lang="en-US" dirty="0" smtClean="0"/>
              <a:t>TASA Midwinter Conference</a:t>
            </a:r>
          </a:p>
          <a:p>
            <a:r>
              <a:rPr lang="en-US" dirty="0" smtClean="0"/>
              <a:t>January 27,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153400" cy="4419600"/>
          </a:xfrm>
        </p:spPr>
        <p:txBody>
          <a:bodyPr>
            <a:noAutofit/>
          </a:bodyPr>
          <a:lstStyle/>
          <a:p>
            <a:pPr marL="912813" indent="-568325">
              <a:spcBef>
                <a:spcPts val="1200"/>
              </a:spcBef>
              <a:spcAft>
                <a:spcPts val="600"/>
              </a:spcAft>
              <a:buNone/>
              <a:tabLst>
                <a:tab pos="344488" algn="l"/>
              </a:tabLst>
            </a:pPr>
            <a:r>
              <a:rPr lang="en-US" sz="2800" dirty="0" smtClean="0"/>
              <a:t>Q:	Our prior-year negative settle-up is larger than our total current-year allotment.  How do I take care of the negative balance?</a:t>
            </a:r>
          </a:p>
          <a:p>
            <a:pPr marL="966788" indent="-622300">
              <a:spcBef>
                <a:spcPts val="1200"/>
              </a:spcBef>
              <a:spcAft>
                <a:spcPts val="600"/>
              </a:spcAft>
              <a:buNone/>
            </a:pPr>
            <a:r>
              <a:rPr lang="en-US" sz="2800" dirty="0" smtClean="0"/>
              <a:t>A:	TEA will send letters to districts that have a negative balance which is too large to net against current-year state aid after we run the fall near-final SOFs.  The balances are due at the end of February</a:t>
            </a:r>
            <a:r>
              <a:rPr lang="en-US" sz="2800" b="1" dirty="0" smtClean="0"/>
              <a:t>.</a:t>
            </a:r>
            <a:r>
              <a:rPr lang="en-US" sz="2800" dirty="0" smtClean="0"/>
              <a:t> </a:t>
            </a:r>
            <a:endParaRPr lang="en-US" sz="2800" dirty="0"/>
          </a:p>
        </p:txBody>
      </p:sp>
      <p:sp>
        <p:nvSpPr>
          <p:cNvPr id="5" name="Footer Placeholder 4"/>
          <p:cNvSpPr>
            <a:spLocks noGrp="1"/>
          </p:cNvSpPr>
          <p:nvPr>
            <p:ph type="ftr" sz="quarter" idx="11"/>
          </p:nvPr>
        </p:nvSpPr>
        <p:spPr>
          <a:xfrm>
            <a:off x="3124200" y="6356351"/>
            <a:ext cx="3124200" cy="3492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10</a:t>
            </a:fld>
            <a:endParaRPr lang="en-US"/>
          </a:p>
        </p:txBody>
      </p:sp>
      <p:sp>
        <p:nvSpPr>
          <p:cNvPr id="2" name="Title 1"/>
          <p:cNvSpPr>
            <a:spLocks noGrp="1"/>
          </p:cNvSpPr>
          <p:nvPr>
            <p:ph type="title"/>
          </p:nvPr>
        </p:nvSpPr>
        <p:spPr/>
        <p:txBody>
          <a:bodyPr/>
          <a:lstStyle/>
          <a:p>
            <a:r>
              <a:rPr lang="en-US" dirty="0" smtClean="0"/>
              <a:t>Settle-Up</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914400" indent="-569913">
              <a:spcBef>
                <a:spcPts val="1200"/>
              </a:spcBef>
              <a:spcAft>
                <a:spcPts val="600"/>
              </a:spcAft>
              <a:buNone/>
            </a:pPr>
            <a:r>
              <a:rPr lang="en-US" sz="3000" dirty="0" smtClean="0"/>
              <a:t>Q:	My district had a successful TRE. When will state aid reflect the higher tax rate?</a:t>
            </a:r>
          </a:p>
          <a:p>
            <a:pPr marL="914400" indent="-569913">
              <a:spcBef>
                <a:spcPts val="1200"/>
              </a:spcBef>
              <a:spcAft>
                <a:spcPts val="600"/>
              </a:spcAft>
              <a:buNone/>
            </a:pPr>
            <a:r>
              <a:rPr lang="en-US" sz="3000" dirty="0" smtClean="0"/>
              <a:t>A:	TEA incorporates </a:t>
            </a:r>
            <a:r>
              <a:rPr lang="en-US" sz="3000" dirty="0"/>
              <a:t>a</a:t>
            </a:r>
            <a:r>
              <a:rPr lang="en-US" sz="3000" dirty="0" smtClean="0"/>
              <a:t>ctual adopted tax rates into LPE calculations in February, using the Self Report file from the Comptroller’s office.  Payments from February through August will reflect higher state aid related to increased tax rates.  </a:t>
            </a:r>
            <a:r>
              <a:rPr lang="en-US" sz="3000" dirty="0" smtClean="0">
                <a:solidFill>
                  <a:schemeClr val="accent4">
                    <a:lumMod val="75000"/>
                  </a:schemeClr>
                </a:solidFill>
              </a:rPr>
              <a:t>Please help us ensure data accuracy!</a:t>
            </a:r>
            <a:endParaRPr lang="en-US" sz="3000" dirty="0">
              <a:solidFill>
                <a:schemeClr val="accent4">
                  <a:lumMod val="75000"/>
                </a:schemeClr>
              </a:solidFill>
            </a:endParaRPr>
          </a:p>
        </p:txBody>
      </p:sp>
      <p:sp>
        <p:nvSpPr>
          <p:cNvPr id="5" name="Footer Placeholder 4"/>
          <p:cNvSpPr>
            <a:spLocks noGrp="1"/>
          </p:cNvSpPr>
          <p:nvPr>
            <p:ph type="ftr" sz="quarter" idx="11"/>
          </p:nvPr>
        </p:nvSpPr>
        <p:spPr>
          <a:xfrm>
            <a:off x="3352800" y="6356351"/>
            <a:ext cx="3124200" cy="3492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11</a:t>
            </a:fld>
            <a:endParaRPr lang="en-US"/>
          </a:p>
        </p:txBody>
      </p:sp>
      <p:sp>
        <p:nvSpPr>
          <p:cNvPr id="2" name="Title 1"/>
          <p:cNvSpPr>
            <a:spLocks noGrp="1"/>
          </p:cNvSpPr>
          <p:nvPr>
            <p:ph type="title"/>
          </p:nvPr>
        </p:nvSpPr>
        <p:spPr/>
        <p:txBody>
          <a:bodyPr/>
          <a:lstStyle/>
          <a:p>
            <a:r>
              <a:rPr lang="en-US" dirty="0" smtClean="0"/>
              <a:t>Answers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914400" indent="-625475">
              <a:spcBef>
                <a:spcPts val="1200"/>
              </a:spcBef>
              <a:spcAft>
                <a:spcPts val="600"/>
              </a:spcAft>
              <a:buNone/>
            </a:pPr>
            <a:r>
              <a:rPr lang="en-US" sz="3000" dirty="0" smtClean="0"/>
              <a:t>Q:	What is the process for settling up new balances generated for a prior year?</a:t>
            </a:r>
          </a:p>
          <a:p>
            <a:pPr marL="914400" indent="-569913">
              <a:spcBef>
                <a:spcPts val="1200"/>
              </a:spcBef>
              <a:spcAft>
                <a:spcPts val="600"/>
              </a:spcAft>
              <a:buNone/>
            </a:pPr>
            <a:r>
              <a:rPr lang="en-US" sz="3000" dirty="0" smtClean="0"/>
              <a:t>A:	TEA pays positive balances for prior years as soon as possible after completion of the SOF (possible exception for districts with a negative current year balance).  We will roll negative balances to the current-year ledger to net against state aid.  </a:t>
            </a:r>
            <a:endParaRPr lang="en-US" sz="3000" dirty="0"/>
          </a:p>
        </p:txBody>
      </p:sp>
      <p:sp>
        <p:nvSpPr>
          <p:cNvPr id="5" name="Footer Placeholder 4"/>
          <p:cNvSpPr>
            <a:spLocks noGrp="1"/>
          </p:cNvSpPr>
          <p:nvPr>
            <p:ph type="ftr" sz="quarter" idx="11"/>
          </p:nvPr>
        </p:nvSpPr>
        <p:spPr>
          <a:xfrm>
            <a:off x="3276600" y="6356351"/>
            <a:ext cx="3124200" cy="3492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12</a:t>
            </a:fld>
            <a:endParaRPr lang="en-US"/>
          </a:p>
        </p:txBody>
      </p:sp>
      <p:sp>
        <p:nvSpPr>
          <p:cNvPr id="2" name="Title 1"/>
          <p:cNvSpPr>
            <a:spLocks noGrp="1"/>
          </p:cNvSpPr>
          <p:nvPr>
            <p:ph type="title"/>
          </p:nvPr>
        </p:nvSpPr>
        <p:spPr/>
        <p:txBody>
          <a:bodyPr/>
          <a:lstStyle/>
          <a:p>
            <a:r>
              <a:rPr lang="en-US" dirty="0" smtClean="0"/>
              <a:t>Answers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1030288" indent="-685800">
              <a:spcBef>
                <a:spcPts val="1200"/>
              </a:spcBef>
              <a:spcAft>
                <a:spcPts val="600"/>
              </a:spcAft>
              <a:buNone/>
            </a:pPr>
            <a:r>
              <a:rPr lang="en-US" sz="2800" dirty="0" smtClean="0"/>
              <a:t>Q:	My district has a negative balance in EDA, but no longer generates EDA funding.  How do I settle the balance?</a:t>
            </a:r>
          </a:p>
          <a:p>
            <a:pPr marL="912813" indent="-568325">
              <a:spcBef>
                <a:spcPts val="1200"/>
              </a:spcBef>
              <a:spcAft>
                <a:spcPts val="600"/>
              </a:spcAft>
              <a:buNone/>
            </a:pPr>
            <a:r>
              <a:rPr lang="en-US" sz="2800" dirty="0" smtClean="0"/>
              <a:t>A: 	You likely received a letter indicating the negative balance will rolled to the chapter 42 ledger. We hope to have this done by the end of the fiscal year.  Districts can pay the state if they prefer, but </a:t>
            </a:r>
            <a:r>
              <a:rPr lang="en-US" sz="2800" u="sng" dirty="0" smtClean="0">
                <a:solidFill>
                  <a:schemeClr val="accent4">
                    <a:lumMod val="75000"/>
                  </a:schemeClr>
                </a:solidFill>
              </a:rPr>
              <a:t>contact TEA to ensure the payment is credited to the correct ledger.</a:t>
            </a:r>
          </a:p>
        </p:txBody>
      </p:sp>
      <p:sp>
        <p:nvSpPr>
          <p:cNvPr id="5" name="Footer Placeholder 4"/>
          <p:cNvSpPr>
            <a:spLocks noGrp="1"/>
          </p:cNvSpPr>
          <p:nvPr>
            <p:ph type="ftr" sz="quarter" idx="11"/>
          </p:nvPr>
        </p:nvSpPr>
        <p:spPr>
          <a:xfrm>
            <a:off x="3124200" y="6356351"/>
            <a:ext cx="3200400" cy="3492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13</a:t>
            </a:fld>
            <a:endParaRPr lang="en-US"/>
          </a:p>
        </p:txBody>
      </p:sp>
      <p:sp>
        <p:nvSpPr>
          <p:cNvPr id="2" name="Title 1"/>
          <p:cNvSpPr>
            <a:spLocks noGrp="1"/>
          </p:cNvSpPr>
          <p:nvPr>
            <p:ph type="title"/>
          </p:nvPr>
        </p:nvSpPr>
        <p:spPr/>
        <p:txBody>
          <a:bodyPr/>
          <a:lstStyle/>
          <a:p>
            <a:r>
              <a:rPr lang="en-US" dirty="0" smtClean="0"/>
              <a:t>Answers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700" dirty="0" smtClean="0"/>
              <a:t>Describes funding elements and annual Foundation School Program (FSP) state aid for school districts and charter schools</a:t>
            </a:r>
          </a:p>
          <a:p>
            <a:r>
              <a:rPr lang="en-US" sz="2700" dirty="0" smtClean="0"/>
              <a:t>Preliminary SOF report published in the summer before school year begins</a:t>
            </a:r>
          </a:p>
          <a:p>
            <a:r>
              <a:rPr lang="en-US" sz="2700" dirty="0" smtClean="0"/>
              <a:t>Several iterations of SOF reports published throughout the school year, information in the report updated as new data become available.</a:t>
            </a:r>
            <a:endParaRPr lang="en-US" dirty="0" smtClean="0"/>
          </a:p>
          <a:p>
            <a:pPr lvl="1"/>
            <a:r>
              <a:rPr lang="en-US" dirty="0" smtClean="0"/>
              <a:t>Preliminary, Near Final, and Final versions</a:t>
            </a:r>
          </a:p>
          <a:p>
            <a:pPr>
              <a:buNone/>
            </a:pPr>
            <a:endParaRPr lang="en-US" dirty="0" smtClean="0"/>
          </a:p>
        </p:txBody>
      </p:sp>
      <p:sp>
        <p:nvSpPr>
          <p:cNvPr id="5" name="Footer Placeholder 4"/>
          <p:cNvSpPr>
            <a:spLocks noGrp="1"/>
          </p:cNvSpPr>
          <p:nvPr>
            <p:ph type="ftr" sz="quarter" idx="11"/>
          </p:nvPr>
        </p:nvSpPr>
        <p:spPr>
          <a:xfrm>
            <a:off x="3276600" y="6356351"/>
            <a:ext cx="3124200" cy="3492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14</a:t>
            </a:fld>
            <a:endParaRPr lang="en-US"/>
          </a:p>
        </p:txBody>
      </p:sp>
      <p:sp>
        <p:nvSpPr>
          <p:cNvPr id="2" name="Title 1"/>
          <p:cNvSpPr>
            <a:spLocks noGrp="1"/>
          </p:cNvSpPr>
          <p:nvPr>
            <p:ph type="title"/>
          </p:nvPr>
        </p:nvSpPr>
        <p:spPr/>
        <p:txBody>
          <a:bodyPr/>
          <a:lstStyle/>
          <a:p>
            <a:r>
              <a:rPr lang="en-US" dirty="0" smtClean="0"/>
              <a:t>Summary of Finances (SOF)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SOF and COR reports have both been reformatted (due to a change in reporting software), though COR reports have undergone the most transformation</a:t>
            </a:r>
          </a:p>
          <a:p>
            <a:r>
              <a:rPr lang="en-US" dirty="0" smtClean="0"/>
              <a:t>2009-2010 through 2011-2012 reports are currently being rewritten to match new format of 2012-2013 and 2013-2014 reports</a:t>
            </a:r>
          </a:p>
          <a:p>
            <a:r>
              <a:rPr lang="en-US" dirty="0" smtClean="0"/>
              <a:t>Each report selected now opens in a new window</a:t>
            </a:r>
          </a:p>
          <a:p>
            <a:r>
              <a:rPr lang="en-US" dirty="0" smtClean="0"/>
              <a:t>How to print clean copy? Click on the export to PDF or print icon (instead of right clicking and choosing print) and choose open or save. Then use the print icon within the PDF file to print.</a:t>
            </a:r>
          </a:p>
        </p:txBody>
      </p:sp>
      <p:sp>
        <p:nvSpPr>
          <p:cNvPr id="5" name="Footer Placeholder 4"/>
          <p:cNvSpPr>
            <a:spLocks noGrp="1"/>
          </p:cNvSpPr>
          <p:nvPr>
            <p:ph type="ftr" sz="quarter" idx="11"/>
          </p:nvPr>
        </p:nvSpPr>
        <p:spPr>
          <a:xfrm>
            <a:off x="3352800" y="6324600"/>
            <a:ext cx="3276600" cy="425449"/>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15</a:t>
            </a:fld>
            <a:endParaRPr lang="en-US"/>
          </a:p>
        </p:txBody>
      </p:sp>
      <p:sp>
        <p:nvSpPr>
          <p:cNvPr id="2" name="Title 1"/>
          <p:cNvSpPr>
            <a:spLocks noGrp="1"/>
          </p:cNvSpPr>
          <p:nvPr>
            <p:ph type="title"/>
          </p:nvPr>
        </p:nvSpPr>
        <p:spPr/>
        <p:txBody>
          <a:bodyPr/>
          <a:lstStyle/>
          <a:p>
            <a:r>
              <a:rPr lang="en-US" dirty="0" smtClean="0"/>
              <a:t>Summary of Finances (SOF)</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Example of new SOF format</a:t>
            </a:r>
          </a:p>
          <a:p>
            <a:endParaRPr lang="en-US" dirty="0" smtClean="0"/>
          </a:p>
        </p:txBody>
      </p:sp>
      <p:sp>
        <p:nvSpPr>
          <p:cNvPr id="6" name="Footer Placeholder 5"/>
          <p:cNvSpPr>
            <a:spLocks noGrp="1"/>
          </p:cNvSpPr>
          <p:nvPr>
            <p:ph type="ftr" sz="quarter" idx="11"/>
          </p:nvPr>
        </p:nvSpPr>
        <p:spPr>
          <a:xfrm>
            <a:off x="3124200" y="6356351"/>
            <a:ext cx="3124200" cy="349250"/>
          </a:xfrm>
        </p:spPr>
        <p:txBody>
          <a:bodyPr/>
          <a:lstStyle/>
          <a:p>
            <a:r>
              <a:rPr lang="en-US" dirty="0" smtClean="0"/>
              <a:t>Office of School Finance, State Funding Division</a:t>
            </a:r>
            <a:endParaRPr lang="en-US" dirty="0"/>
          </a:p>
        </p:txBody>
      </p:sp>
      <p:sp>
        <p:nvSpPr>
          <p:cNvPr id="5" name="Slide Number Placeholder 4"/>
          <p:cNvSpPr>
            <a:spLocks noGrp="1"/>
          </p:cNvSpPr>
          <p:nvPr>
            <p:ph type="sldNum" sz="quarter" idx="12"/>
          </p:nvPr>
        </p:nvSpPr>
        <p:spPr/>
        <p:txBody>
          <a:bodyPr/>
          <a:lstStyle/>
          <a:p>
            <a:fld id="{FD73D4F1-F2B1-4C17-9858-53A81376CA60}" type="slidenum">
              <a:rPr lang="en-US" smtClean="0"/>
              <a:pPr/>
              <a:t>16</a:t>
            </a:fld>
            <a:endParaRPr lang="en-US"/>
          </a:p>
        </p:txBody>
      </p:sp>
      <p:sp>
        <p:nvSpPr>
          <p:cNvPr id="2" name="Title 1"/>
          <p:cNvSpPr>
            <a:spLocks noGrp="1"/>
          </p:cNvSpPr>
          <p:nvPr>
            <p:ph type="title"/>
          </p:nvPr>
        </p:nvSpPr>
        <p:spPr/>
        <p:txBody>
          <a:bodyPr/>
          <a:lstStyle/>
          <a:p>
            <a:r>
              <a:rPr lang="en-US" dirty="0" smtClean="0"/>
              <a:t>Summary of Finances (SOF)</a:t>
            </a:r>
            <a:endParaRPr lang="en-US" dirty="0"/>
          </a:p>
        </p:txBody>
      </p:sp>
      <p:pic>
        <p:nvPicPr>
          <p:cNvPr id="7" name="Picture 6" descr="SOF.png"/>
          <p:cNvPicPr>
            <a:picLocks noChangeAspect="1"/>
          </p:cNvPicPr>
          <p:nvPr/>
        </p:nvPicPr>
        <p:blipFill>
          <a:blip r:embed="rId2" cstate="print"/>
          <a:srcRect t="-304" r="39394" b="53963"/>
          <a:stretch>
            <a:fillRect/>
          </a:stretch>
        </p:blipFill>
        <p:spPr>
          <a:xfrm>
            <a:off x="762000" y="2514600"/>
            <a:ext cx="7620000" cy="28956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LPE – Legislative Payment Estimate</a:t>
            </a:r>
          </a:p>
          <a:p>
            <a:pPr lvl="1"/>
            <a:r>
              <a:rPr lang="en-US" dirty="0" smtClean="0"/>
              <a:t>LPE calculations are based on estimates during the school year (adopted during the biennial appropriations process)</a:t>
            </a:r>
          </a:p>
          <a:p>
            <a:pPr lvl="1"/>
            <a:r>
              <a:rPr lang="en-US" dirty="0" smtClean="0"/>
              <a:t>LPE is used to flow cash to districts from September through August</a:t>
            </a:r>
          </a:p>
          <a:p>
            <a:pPr lvl="1"/>
            <a:r>
              <a:rPr lang="en-US" dirty="0" smtClean="0"/>
              <a:t>Changes to LPE side (made for a very limited number of reasons) will affect your district’s cash flow</a:t>
            </a:r>
          </a:p>
          <a:p>
            <a:pPr lvl="1"/>
            <a:r>
              <a:rPr lang="en-US" dirty="0" smtClean="0"/>
              <a:t>No more updates to LPE after final August payment is made</a:t>
            </a:r>
          </a:p>
        </p:txBody>
      </p:sp>
      <p:sp>
        <p:nvSpPr>
          <p:cNvPr id="5" name="Footer Placeholder 4"/>
          <p:cNvSpPr>
            <a:spLocks noGrp="1"/>
          </p:cNvSpPr>
          <p:nvPr>
            <p:ph type="ftr" sz="quarter" idx="11"/>
          </p:nvPr>
        </p:nvSpPr>
        <p:spPr>
          <a:xfrm>
            <a:off x="3124200" y="6356351"/>
            <a:ext cx="3124200" cy="3492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17</a:t>
            </a:fld>
            <a:endParaRPr lang="en-US"/>
          </a:p>
        </p:txBody>
      </p:sp>
      <p:sp>
        <p:nvSpPr>
          <p:cNvPr id="2" name="Title 1"/>
          <p:cNvSpPr>
            <a:spLocks noGrp="1"/>
          </p:cNvSpPr>
          <p:nvPr>
            <p:ph type="title"/>
          </p:nvPr>
        </p:nvSpPr>
        <p:spPr/>
        <p:txBody>
          <a:bodyPr/>
          <a:lstStyle/>
          <a:p>
            <a:r>
              <a:rPr lang="en-US" dirty="0" smtClean="0"/>
              <a:t>LPE vs. DPE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DPE – District Planning Estimate</a:t>
            </a:r>
          </a:p>
          <a:p>
            <a:pPr lvl="1"/>
            <a:r>
              <a:rPr lang="en-US" dirty="0" smtClean="0"/>
              <a:t>DPE data is updated during and after the school year, reflects updates to LPE data as they become available</a:t>
            </a:r>
          </a:p>
          <a:p>
            <a:pPr lvl="1"/>
            <a:r>
              <a:rPr lang="en-US" dirty="0" smtClean="0"/>
              <a:t>Changes to DPE side during the school year will not affect your district’s cash flow</a:t>
            </a:r>
          </a:p>
          <a:p>
            <a:pPr lvl="1"/>
            <a:r>
              <a:rPr lang="en-US" dirty="0" smtClean="0"/>
              <a:t>Used to estimate “settle-up” from September through August</a:t>
            </a:r>
          </a:p>
          <a:p>
            <a:pPr lvl="1"/>
            <a:r>
              <a:rPr lang="en-US" dirty="0" smtClean="0"/>
              <a:t>Actual data is used in DPE column and “settled-up” against estimates in LPE column</a:t>
            </a:r>
            <a:endParaRPr lang="en-US" dirty="0"/>
          </a:p>
        </p:txBody>
      </p:sp>
      <p:sp>
        <p:nvSpPr>
          <p:cNvPr id="5" name="Footer Placeholder 4"/>
          <p:cNvSpPr>
            <a:spLocks noGrp="1"/>
          </p:cNvSpPr>
          <p:nvPr>
            <p:ph type="ftr" sz="quarter" idx="11"/>
          </p:nvPr>
        </p:nvSpPr>
        <p:spPr>
          <a:xfrm>
            <a:off x="3124200" y="6356351"/>
            <a:ext cx="3200400" cy="3492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18</a:t>
            </a:fld>
            <a:endParaRPr lang="en-US"/>
          </a:p>
        </p:txBody>
      </p:sp>
      <p:sp>
        <p:nvSpPr>
          <p:cNvPr id="2" name="Title 1"/>
          <p:cNvSpPr>
            <a:spLocks noGrp="1"/>
          </p:cNvSpPr>
          <p:nvPr>
            <p:ph type="title"/>
          </p:nvPr>
        </p:nvSpPr>
        <p:spPr/>
        <p:txBody>
          <a:bodyPr/>
          <a:lstStyle/>
          <a:p>
            <a:r>
              <a:rPr lang="en-US" dirty="0" smtClean="0"/>
              <a:t>LPE vs. DPE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Reconciliation between payments made during the school year (LPE) and actual earnings (DPE) </a:t>
            </a:r>
          </a:p>
          <a:p>
            <a:r>
              <a:rPr lang="en-US" dirty="0" smtClean="0"/>
              <a:t>Two-step process</a:t>
            </a:r>
          </a:p>
          <a:p>
            <a:pPr lvl="1"/>
            <a:r>
              <a:rPr lang="en-US" dirty="0" smtClean="0"/>
              <a:t>Near Final (NF), Summer PEIMS attendance and revised estimates of tax collections from Tax Information Survey</a:t>
            </a:r>
          </a:p>
          <a:p>
            <a:pPr lvl="1"/>
            <a:r>
              <a:rPr lang="en-US" dirty="0" smtClean="0"/>
              <a:t>Final, final audited tax collections from the audited J-1 schedule of AFR</a:t>
            </a:r>
          </a:p>
          <a:p>
            <a:r>
              <a:rPr lang="en-US" dirty="0" smtClean="0"/>
              <a:t>Following each process, TEA pays additional aid to underpaid school districts and charter schools and recovers aid from overpaid school districts and charter schools </a:t>
            </a:r>
          </a:p>
        </p:txBody>
      </p:sp>
      <p:sp>
        <p:nvSpPr>
          <p:cNvPr id="5" name="Footer Placeholder 4"/>
          <p:cNvSpPr>
            <a:spLocks noGrp="1"/>
          </p:cNvSpPr>
          <p:nvPr>
            <p:ph type="ftr" sz="quarter" idx="11"/>
          </p:nvPr>
        </p:nvSpPr>
        <p:spPr>
          <a:xfrm>
            <a:off x="3124200" y="6356351"/>
            <a:ext cx="3200400" cy="3492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19</a:t>
            </a:fld>
            <a:endParaRPr lang="en-US"/>
          </a:p>
        </p:txBody>
      </p:sp>
      <p:sp>
        <p:nvSpPr>
          <p:cNvPr id="2" name="Title 1"/>
          <p:cNvSpPr>
            <a:spLocks noGrp="1"/>
          </p:cNvSpPr>
          <p:nvPr>
            <p:ph type="title"/>
          </p:nvPr>
        </p:nvSpPr>
        <p:spPr/>
        <p:txBody>
          <a:bodyPr/>
          <a:lstStyle/>
          <a:p>
            <a:r>
              <a:rPr lang="en-US" dirty="0" smtClean="0"/>
              <a:t>“Settle-up” Process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Welcome and Introductions</a:t>
            </a:r>
          </a:p>
          <a:p>
            <a:r>
              <a:rPr lang="en-US" dirty="0" smtClean="0"/>
              <a:t>News and Updates</a:t>
            </a:r>
          </a:p>
          <a:p>
            <a:r>
              <a:rPr lang="en-US" dirty="0" smtClean="0"/>
              <a:t>Frequently Asked Questions</a:t>
            </a:r>
          </a:p>
          <a:p>
            <a:r>
              <a:rPr lang="en-US" dirty="0" smtClean="0"/>
              <a:t>Data Elements, Sources and Timelines for Updating the SOF</a:t>
            </a:r>
            <a:endParaRPr lang="en-US" dirty="0"/>
          </a:p>
        </p:txBody>
      </p:sp>
      <p:sp>
        <p:nvSpPr>
          <p:cNvPr id="5" name="Footer Placeholder 4"/>
          <p:cNvSpPr>
            <a:spLocks noGrp="1"/>
          </p:cNvSpPr>
          <p:nvPr>
            <p:ph type="ftr" sz="quarter" idx="11"/>
          </p:nvPr>
        </p:nvSpPr>
        <p:spPr>
          <a:xfrm>
            <a:off x="3962400" y="6356350"/>
            <a:ext cx="3124200" cy="5016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2</a:t>
            </a:fld>
            <a:endParaRPr lang="en-US"/>
          </a:p>
        </p:txBody>
      </p:sp>
      <p:sp>
        <p:nvSpPr>
          <p:cNvPr id="2" name="Title 1"/>
          <p:cNvSpPr>
            <a:spLocks noGrp="1"/>
          </p:cNvSpPr>
          <p:nvPr>
            <p:ph type="title"/>
          </p:nvPr>
        </p:nvSpPr>
        <p:spPr/>
        <p:txBody>
          <a:bodyPr/>
          <a:lstStyle/>
          <a:p>
            <a:r>
              <a:rPr lang="en-US" dirty="0" smtClean="0"/>
              <a:t>Agenda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Matrix to assist districts in understanding data elements, sources and timelines related to the FSP state aid reports</a:t>
            </a:r>
          </a:p>
        </p:txBody>
      </p:sp>
      <p:sp>
        <p:nvSpPr>
          <p:cNvPr id="6" name="Footer Placeholder 5"/>
          <p:cNvSpPr>
            <a:spLocks noGrp="1"/>
          </p:cNvSpPr>
          <p:nvPr>
            <p:ph type="ftr" sz="quarter" idx="11"/>
          </p:nvPr>
        </p:nvSpPr>
        <p:spPr>
          <a:xfrm>
            <a:off x="3124200" y="6356350"/>
            <a:ext cx="3276600" cy="349250"/>
          </a:xfrm>
        </p:spPr>
        <p:txBody>
          <a:bodyPr/>
          <a:lstStyle/>
          <a:p>
            <a:r>
              <a:rPr lang="en-US" dirty="0" smtClean="0"/>
              <a:t>Office of School Finance, State Funding Division</a:t>
            </a:r>
            <a:endParaRPr lang="en-US" dirty="0"/>
          </a:p>
        </p:txBody>
      </p:sp>
      <p:sp>
        <p:nvSpPr>
          <p:cNvPr id="5" name="Slide Number Placeholder 4"/>
          <p:cNvSpPr>
            <a:spLocks noGrp="1"/>
          </p:cNvSpPr>
          <p:nvPr>
            <p:ph type="sldNum" sz="quarter" idx="12"/>
          </p:nvPr>
        </p:nvSpPr>
        <p:spPr/>
        <p:txBody>
          <a:bodyPr/>
          <a:lstStyle/>
          <a:p>
            <a:fld id="{FD73D4F1-F2B1-4C17-9858-53A81376CA60}" type="slidenum">
              <a:rPr lang="en-US" smtClean="0"/>
              <a:pPr/>
              <a:t>20</a:t>
            </a:fld>
            <a:endParaRPr lang="en-US"/>
          </a:p>
        </p:txBody>
      </p:sp>
      <p:sp>
        <p:nvSpPr>
          <p:cNvPr id="2" name="Title 1"/>
          <p:cNvSpPr>
            <a:spLocks noGrp="1"/>
          </p:cNvSpPr>
          <p:nvPr>
            <p:ph type="title"/>
          </p:nvPr>
        </p:nvSpPr>
        <p:spPr/>
        <p:txBody>
          <a:bodyPr>
            <a:normAutofit fontScale="90000"/>
          </a:bodyPr>
          <a:lstStyle/>
          <a:p>
            <a:r>
              <a:rPr lang="en-US" dirty="0" smtClean="0"/>
              <a:t>Data Elements, Sources and Timelines</a:t>
            </a:r>
            <a:endParaRPr lang="en-US" dirty="0"/>
          </a:p>
        </p:txBody>
      </p:sp>
      <p:pic>
        <p:nvPicPr>
          <p:cNvPr id="4" name="Picture 3" descr="SOF data elements.png"/>
          <p:cNvPicPr>
            <a:picLocks noChangeAspect="1"/>
          </p:cNvPicPr>
          <p:nvPr/>
        </p:nvPicPr>
        <p:blipFill>
          <a:blip r:embed="rId2" cstate="print"/>
          <a:srcRect t="-304" r="40833" b="56707"/>
          <a:stretch>
            <a:fillRect/>
          </a:stretch>
        </p:blipFill>
        <p:spPr>
          <a:xfrm>
            <a:off x="914400" y="2895600"/>
            <a:ext cx="7435362" cy="272280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1600200"/>
          <a:ext cx="8229600" cy="41910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93683">
                <a:tc>
                  <a:txBody>
                    <a:bodyPr/>
                    <a:lstStyle/>
                    <a:p>
                      <a:r>
                        <a:rPr lang="en-US" dirty="0" smtClean="0"/>
                        <a:t>Data Element</a:t>
                      </a:r>
                      <a:endParaRPr lang="en-US" dirty="0"/>
                    </a:p>
                  </a:txBody>
                  <a:tcPr/>
                </a:tc>
                <a:tc>
                  <a:txBody>
                    <a:bodyPr/>
                    <a:lstStyle/>
                    <a:p>
                      <a:r>
                        <a:rPr lang="en-US" dirty="0" smtClean="0"/>
                        <a:t>LPE</a:t>
                      </a:r>
                      <a:endParaRPr lang="en-US" dirty="0"/>
                    </a:p>
                  </a:txBody>
                  <a:tcPr/>
                </a:tc>
                <a:tc>
                  <a:txBody>
                    <a:bodyPr/>
                    <a:lstStyle/>
                    <a:p>
                      <a:r>
                        <a:rPr lang="en-US" dirty="0" smtClean="0"/>
                        <a:t>DPE</a:t>
                      </a:r>
                      <a:endParaRPr lang="en-US" dirty="0"/>
                    </a:p>
                  </a:txBody>
                  <a:tcPr/>
                </a:tc>
                <a:tc>
                  <a:txBody>
                    <a:bodyPr/>
                    <a:lstStyle/>
                    <a:p>
                      <a:r>
                        <a:rPr lang="en-US" dirty="0" smtClean="0"/>
                        <a:t>Near</a:t>
                      </a:r>
                      <a:r>
                        <a:rPr lang="en-US" baseline="0" dirty="0" smtClean="0"/>
                        <a:t> Final</a:t>
                      </a:r>
                      <a:endParaRPr lang="en-US" dirty="0"/>
                    </a:p>
                  </a:txBody>
                  <a:tcPr/>
                </a:tc>
                <a:tc>
                  <a:txBody>
                    <a:bodyPr/>
                    <a:lstStyle/>
                    <a:p>
                      <a:r>
                        <a:rPr lang="en-US" dirty="0" smtClean="0"/>
                        <a:t>Final</a:t>
                      </a:r>
                      <a:endParaRPr lang="en-US" dirty="0"/>
                    </a:p>
                  </a:txBody>
                  <a:tcPr/>
                </a:tc>
              </a:tr>
              <a:tr h="3497317">
                <a:tc>
                  <a:txBody>
                    <a:bodyPr/>
                    <a:lstStyle/>
                    <a:p>
                      <a:r>
                        <a:rPr lang="en-US" dirty="0" smtClean="0"/>
                        <a:t>Average Daily Attendance (ADA)</a:t>
                      </a:r>
                    </a:p>
                  </a:txBody>
                  <a:tcPr/>
                </a:tc>
                <a:tc>
                  <a:txBody>
                    <a:bodyPr/>
                    <a:lstStyle/>
                    <a:p>
                      <a:r>
                        <a:rPr lang="en-US" dirty="0" smtClean="0"/>
                        <a:t>Pupil projections</a:t>
                      </a:r>
                      <a:r>
                        <a:rPr lang="en-US" baseline="0" dirty="0" smtClean="0"/>
                        <a:t> submitted to TEA each biennium and used during the appropriations process</a:t>
                      </a:r>
                      <a:endParaRPr lang="en-US" dirty="0"/>
                    </a:p>
                  </a:txBody>
                  <a:tcPr/>
                </a:tc>
                <a:tc>
                  <a:txBody>
                    <a:bodyPr/>
                    <a:lstStyle/>
                    <a:p>
                      <a:r>
                        <a:rPr lang="en-US" dirty="0" smtClean="0"/>
                        <a:t>Adjusted</a:t>
                      </a:r>
                      <a:r>
                        <a:rPr lang="en-US" baseline="0" dirty="0" smtClean="0"/>
                        <a:t> each year in March when PEIMS enrollment data are available based on percentage increase from prior year</a:t>
                      </a:r>
                      <a:endParaRPr lang="en-US" dirty="0"/>
                    </a:p>
                  </a:txBody>
                  <a:tcPr/>
                </a:tc>
                <a:tc>
                  <a:txBody>
                    <a:bodyPr/>
                    <a:lstStyle/>
                    <a:p>
                      <a:r>
                        <a:rPr lang="en-US" sz="1800" kern="1200" dirty="0" smtClean="0">
                          <a:solidFill>
                            <a:schemeClr val="dk1"/>
                          </a:solidFill>
                          <a:latin typeface="+mn-lt"/>
                          <a:ea typeface="+mn-ea"/>
                          <a:cs typeface="+mn-cs"/>
                        </a:rPr>
                        <a:t>Summer PEIMS ADA count </a:t>
                      </a:r>
                      <a:endParaRPr lang="en-US" dirty="0"/>
                    </a:p>
                  </a:txBody>
                  <a:tcPr/>
                </a:tc>
                <a:tc>
                  <a:txBody>
                    <a:bodyPr/>
                    <a:lstStyle/>
                    <a:p>
                      <a:r>
                        <a:rPr lang="en-US" sz="1800" kern="1200" dirty="0" smtClean="0">
                          <a:solidFill>
                            <a:schemeClr val="dk1"/>
                          </a:solidFill>
                          <a:latin typeface="+mn-lt"/>
                          <a:ea typeface="+mn-ea"/>
                          <a:cs typeface="+mn-cs"/>
                        </a:rPr>
                        <a:t>Same as Near-Final </a:t>
                      </a:r>
                      <a:endParaRPr lang="en-US" dirty="0"/>
                    </a:p>
                  </a:txBody>
                  <a:tcPr/>
                </a:tc>
              </a:tr>
            </a:tbl>
          </a:graphicData>
        </a:graphic>
      </p:graphicFrame>
      <p:sp>
        <p:nvSpPr>
          <p:cNvPr id="6" name="Footer Placeholder 5"/>
          <p:cNvSpPr>
            <a:spLocks noGrp="1"/>
          </p:cNvSpPr>
          <p:nvPr>
            <p:ph type="ftr" sz="quarter" idx="11"/>
          </p:nvPr>
        </p:nvSpPr>
        <p:spPr>
          <a:xfrm>
            <a:off x="3429000" y="6203951"/>
            <a:ext cx="3124200" cy="501649"/>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21</a:t>
            </a:fld>
            <a:endParaRPr lang="en-US"/>
          </a:p>
        </p:txBody>
      </p:sp>
      <p:sp>
        <p:nvSpPr>
          <p:cNvPr id="2" name="Title 1"/>
          <p:cNvSpPr>
            <a:spLocks noGrp="1"/>
          </p:cNvSpPr>
          <p:nvPr>
            <p:ph type="title"/>
          </p:nvPr>
        </p:nvSpPr>
        <p:spPr/>
        <p:txBody>
          <a:bodyPr>
            <a:normAutofit/>
          </a:bodyPr>
          <a:lstStyle/>
          <a:p>
            <a:r>
              <a:rPr lang="en-US" sz="3400" dirty="0" smtClean="0"/>
              <a:t>Data Elements, Sources and Timelines</a:t>
            </a:r>
            <a:endParaRPr lang="en-US" sz="3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799" y="1295400"/>
          <a:ext cx="8610601" cy="5120640"/>
        </p:xfrm>
        <a:graphic>
          <a:graphicData uri="http://schemas.openxmlformats.org/drawingml/2006/table">
            <a:tbl>
              <a:tblPr firstRow="1" bandRow="1">
                <a:tableStyleId>{5C22544A-7EE6-4342-B048-85BDC9FD1C3A}</a:tableStyleId>
              </a:tblPr>
              <a:tblGrid>
                <a:gridCol w="1722120"/>
                <a:gridCol w="3017660"/>
                <a:gridCol w="1500930"/>
                <a:gridCol w="1263941"/>
                <a:gridCol w="1105950"/>
              </a:tblGrid>
              <a:tr h="551482">
                <a:tc>
                  <a:txBody>
                    <a:bodyPr/>
                    <a:lstStyle/>
                    <a:p>
                      <a:r>
                        <a:rPr lang="en-US" dirty="0" smtClean="0"/>
                        <a:t>Data Element</a:t>
                      </a:r>
                      <a:endParaRPr lang="en-US" dirty="0"/>
                    </a:p>
                  </a:txBody>
                  <a:tcPr/>
                </a:tc>
                <a:tc>
                  <a:txBody>
                    <a:bodyPr/>
                    <a:lstStyle/>
                    <a:p>
                      <a:r>
                        <a:rPr lang="en-US" dirty="0" smtClean="0"/>
                        <a:t>LPE</a:t>
                      </a:r>
                      <a:endParaRPr lang="en-US" dirty="0"/>
                    </a:p>
                  </a:txBody>
                  <a:tcPr/>
                </a:tc>
                <a:tc>
                  <a:txBody>
                    <a:bodyPr/>
                    <a:lstStyle/>
                    <a:p>
                      <a:r>
                        <a:rPr lang="en-US" dirty="0" smtClean="0"/>
                        <a:t>DPE</a:t>
                      </a:r>
                      <a:endParaRPr lang="en-US" dirty="0"/>
                    </a:p>
                  </a:txBody>
                  <a:tcPr/>
                </a:tc>
                <a:tc>
                  <a:txBody>
                    <a:bodyPr/>
                    <a:lstStyle/>
                    <a:p>
                      <a:r>
                        <a:rPr lang="en-US" dirty="0" smtClean="0"/>
                        <a:t>Near</a:t>
                      </a:r>
                      <a:r>
                        <a:rPr lang="en-US" baseline="0" dirty="0" smtClean="0"/>
                        <a:t> Final</a:t>
                      </a:r>
                      <a:endParaRPr lang="en-US" dirty="0"/>
                    </a:p>
                  </a:txBody>
                  <a:tcPr/>
                </a:tc>
                <a:tc>
                  <a:txBody>
                    <a:bodyPr/>
                    <a:lstStyle/>
                    <a:p>
                      <a:r>
                        <a:rPr lang="en-US" dirty="0" smtClean="0"/>
                        <a:t>Final</a:t>
                      </a:r>
                      <a:endParaRPr lang="en-US" dirty="0"/>
                    </a:p>
                  </a:txBody>
                  <a:tcPr/>
                </a:tc>
              </a:tr>
              <a:tr h="4096718">
                <a:tc>
                  <a:txBody>
                    <a:bodyPr/>
                    <a:lstStyle/>
                    <a:p>
                      <a:r>
                        <a:rPr lang="en-US" dirty="0" smtClean="0"/>
                        <a:t>Prior-Year CPTD Value (sometimes called State Funding Value)</a:t>
                      </a:r>
                    </a:p>
                    <a:p>
                      <a:endParaRPr lang="en-US" dirty="0" smtClean="0"/>
                    </a:p>
                  </a:txBody>
                  <a:tcPr/>
                </a:tc>
                <a:tc>
                  <a:txBody>
                    <a:bodyPr/>
                    <a:lstStyle/>
                    <a:p>
                      <a:r>
                        <a:rPr lang="en-US" dirty="0" smtClean="0"/>
                        <a:t>Final CPTD value from the comptroller is used in the first year of the biennium.  In the second year of the biennium, LPE values correspond to the estimates used during the appropriations process.  In accordance with TEC 42.253(b), actual values may be substituted for LPE estimates in the second year of the biennium when they are higher than estimated. </a:t>
                      </a:r>
                      <a:endParaRPr lang="en-US" dirty="0"/>
                    </a:p>
                  </a:txBody>
                  <a:tcPr/>
                </a:tc>
                <a:tc>
                  <a:txBody>
                    <a:bodyPr/>
                    <a:lstStyle/>
                    <a:p>
                      <a:r>
                        <a:rPr lang="en-US" dirty="0" smtClean="0"/>
                        <a:t>Final CPTD values are taken from comptroller’s property tax division property value study.</a:t>
                      </a:r>
                      <a:endParaRPr lang="en-US" dirty="0"/>
                    </a:p>
                  </a:txBody>
                  <a:tcPr/>
                </a:tc>
                <a:tc>
                  <a:txBody>
                    <a:bodyPr/>
                    <a:lstStyle/>
                    <a:p>
                      <a:r>
                        <a:rPr lang="en-US" sz="1800" kern="1200" dirty="0" smtClean="0">
                          <a:solidFill>
                            <a:schemeClr val="dk1"/>
                          </a:solidFill>
                          <a:latin typeface="+mn-lt"/>
                          <a:ea typeface="+mn-ea"/>
                          <a:cs typeface="+mn-cs"/>
                        </a:rPr>
                        <a:t>Same as DPE</a:t>
                      </a:r>
                      <a:endParaRPr lang="en-US" dirty="0"/>
                    </a:p>
                  </a:txBody>
                  <a:tcPr/>
                </a:tc>
                <a:tc>
                  <a:txBody>
                    <a:bodyPr/>
                    <a:lstStyle/>
                    <a:p>
                      <a:r>
                        <a:rPr lang="en-US" sz="1800" kern="1200" dirty="0" smtClean="0">
                          <a:solidFill>
                            <a:schemeClr val="dk1"/>
                          </a:solidFill>
                          <a:latin typeface="+mn-lt"/>
                          <a:ea typeface="+mn-ea"/>
                          <a:cs typeface="+mn-cs"/>
                        </a:rPr>
                        <a:t>Same as Near-Final</a:t>
                      </a:r>
                      <a:endParaRPr lang="en-US" dirty="0"/>
                    </a:p>
                  </a:txBody>
                  <a:tcPr/>
                </a:tc>
              </a:tr>
            </a:tbl>
          </a:graphicData>
        </a:graphic>
      </p:graphicFrame>
      <p:sp>
        <p:nvSpPr>
          <p:cNvPr id="6" name="Footer Placeholder 5"/>
          <p:cNvSpPr>
            <a:spLocks noGrp="1"/>
          </p:cNvSpPr>
          <p:nvPr>
            <p:ph type="ftr" sz="quarter" idx="11"/>
          </p:nvPr>
        </p:nvSpPr>
        <p:spPr>
          <a:xfrm>
            <a:off x="3276600" y="6203950"/>
            <a:ext cx="3200400" cy="5016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22</a:t>
            </a:fld>
            <a:endParaRPr lang="en-US"/>
          </a:p>
        </p:txBody>
      </p:sp>
      <p:sp>
        <p:nvSpPr>
          <p:cNvPr id="2" name="Title 1"/>
          <p:cNvSpPr>
            <a:spLocks noGrp="1"/>
          </p:cNvSpPr>
          <p:nvPr>
            <p:ph type="title"/>
          </p:nvPr>
        </p:nvSpPr>
        <p:spPr/>
        <p:txBody>
          <a:bodyPr>
            <a:normAutofit/>
          </a:bodyPr>
          <a:lstStyle/>
          <a:p>
            <a:r>
              <a:rPr lang="en-US" sz="3400" dirty="0" smtClean="0"/>
              <a:t>Data Elements, Sources and Timelines</a:t>
            </a:r>
            <a:endParaRPr lang="en-US" sz="3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8600" y="1143000"/>
          <a:ext cx="8762999" cy="4956875"/>
        </p:xfrm>
        <a:graphic>
          <a:graphicData uri="http://schemas.openxmlformats.org/drawingml/2006/table">
            <a:tbl>
              <a:tblPr firstRow="1" bandRow="1">
                <a:tableStyleId>{5C22544A-7EE6-4342-B048-85BDC9FD1C3A}</a:tableStyleId>
              </a:tblPr>
              <a:tblGrid>
                <a:gridCol w="1691104"/>
                <a:gridCol w="2921000"/>
                <a:gridCol w="1460500"/>
                <a:gridCol w="1537368"/>
                <a:gridCol w="1153027"/>
              </a:tblGrid>
              <a:tr h="457200">
                <a:tc>
                  <a:txBody>
                    <a:bodyPr/>
                    <a:lstStyle/>
                    <a:p>
                      <a:r>
                        <a:rPr lang="en-US" dirty="0" smtClean="0"/>
                        <a:t>Data Element</a:t>
                      </a:r>
                      <a:endParaRPr lang="en-US" dirty="0"/>
                    </a:p>
                  </a:txBody>
                  <a:tcPr/>
                </a:tc>
                <a:tc>
                  <a:txBody>
                    <a:bodyPr/>
                    <a:lstStyle/>
                    <a:p>
                      <a:r>
                        <a:rPr lang="en-US" dirty="0" smtClean="0"/>
                        <a:t>LPE</a:t>
                      </a:r>
                      <a:endParaRPr lang="en-US" dirty="0"/>
                    </a:p>
                  </a:txBody>
                  <a:tcPr/>
                </a:tc>
                <a:tc>
                  <a:txBody>
                    <a:bodyPr/>
                    <a:lstStyle/>
                    <a:p>
                      <a:r>
                        <a:rPr lang="en-US" dirty="0" smtClean="0"/>
                        <a:t>DPE</a:t>
                      </a:r>
                      <a:endParaRPr lang="en-US" dirty="0"/>
                    </a:p>
                  </a:txBody>
                  <a:tcPr/>
                </a:tc>
                <a:tc>
                  <a:txBody>
                    <a:bodyPr/>
                    <a:lstStyle/>
                    <a:p>
                      <a:r>
                        <a:rPr lang="en-US" dirty="0" smtClean="0"/>
                        <a:t>Near</a:t>
                      </a:r>
                      <a:r>
                        <a:rPr lang="en-US" baseline="0" dirty="0" smtClean="0"/>
                        <a:t> Final</a:t>
                      </a:r>
                      <a:endParaRPr lang="en-US" dirty="0"/>
                    </a:p>
                  </a:txBody>
                  <a:tcPr/>
                </a:tc>
                <a:tc>
                  <a:txBody>
                    <a:bodyPr/>
                    <a:lstStyle/>
                    <a:p>
                      <a:r>
                        <a:rPr lang="en-US" dirty="0" smtClean="0"/>
                        <a:t>Final</a:t>
                      </a:r>
                      <a:endParaRPr lang="en-US" dirty="0"/>
                    </a:p>
                  </a:txBody>
                  <a:tcPr/>
                </a:tc>
              </a:tr>
              <a:tr h="4499675">
                <a:tc>
                  <a:txBody>
                    <a:bodyPr/>
                    <a:lstStyle/>
                    <a:p>
                      <a:r>
                        <a:rPr lang="en-US" dirty="0" smtClean="0"/>
                        <a:t>Current Year M&amp;O Collections </a:t>
                      </a:r>
                    </a:p>
                  </a:txBody>
                  <a:tcPr/>
                </a:tc>
                <a:tc>
                  <a:txBody>
                    <a:bodyPr/>
                    <a:lstStyle/>
                    <a:p>
                      <a:r>
                        <a:rPr lang="en-US" dirty="0" smtClean="0"/>
                        <a:t>In the first year of the biennium, projected property value growth rates established in appropriations process are applied to prior-year DPE tax collections.  In the second year of the biennium, two years of estimated property value growth rates from the appropriations process are applied to DPE tax collections from the second year of the previous biennium. </a:t>
                      </a:r>
                      <a:endParaRPr lang="en-US" dirty="0"/>
                    </a:p>
                  </a:txBody>
                  <a:tcPr/>
                </a:tc>
                <a:tc>
                  <a:txBody>
                    <a:bodyPr/>
                    <a:lstStyle/>
                    <a:p>
                      <a:r>
                        <a:rPr lang="en-US" dirty="0" smtClean="0"/>
                        <a:t>Updated in March with PEIMS budgeted tax collections</a:t>
                      </a:r>
                      <a:endParaRPr lang="en-US" dirty="0"/>
                    </a:p>
                  </a:txBody>
                  <a:tcPr/>
                </a:tc>
                <a:tc>
                  <a:txBody>
                    <a:bodyPr/>
                    <a:lstStyle/>
                    <a:p>
                      <a:r>
                        <a:rPr lang="en-US" sz="1800" kern="1200" dirty="0" smtClean="0">
                          <a:solidFill>
                            <a:schemeClr val="dk1"/>
                          </a:solidFill>
                          <a:latin typeface="+mn-lt"/>
                          <a:ea typeface="+mn-ea"/>
                          <a:cs typeface="+mn-cs"/>
                        </a:rPr>
                        <a:t>Updated in September with data from the Tax Information Survey if submitted, PEIMS budget data if no tax survey data was submitted.</a:t>
                      </a:r>
                      <a:endParaRPr lang="en-US" dirty="0"/>
                    </a:p>
                  </a:txBody>
                  <a:tcPr/>
                </a:tc>
                <a:tc>
                  <a:txBody>
                    <a:bodyPr/>
                    <a:lstStyle/>
                    <a:p>
                      <a:r>
                        <a:rPr lang="en-US" sz="1800" kern="1200" dirty="0" smtClean="0">
                          <a:solidFill>
                            <a:schemeClr val="dk1"/>
                          </a:solidFill>
                          <a:latin typeface="+mn-lt"/>
                          <a:ea typeface="+mn-ea"/>
                          <a:cs typeface="+mn-cs"/>
                        </a:rPr>
                        <a:t>Updated in April with data from the J-1 schedule from the district’s Annual Financial Report</a:t>
                      </a:r>
                      <a:endParaRPr lang="en-US" dirty="0"/>
                    </a:p>
                  </a:txBody>
                  <a:tcPr/>
                </a:tc>
              </a:tr>
            </a:tbl>
          </a:graphicData>
        </a:graphic>
      </p:graphicFrame>
      <p:sp>
        <p:nvSpPr>
          <p:cNvPr id="6" name="Footer Placeholder 5"/>
          <p:cNvSpPr>
            <a:spLocks noGrp="1"/>
          </p:cNvSpPr>
          <p:nvPr>
            <p:ph type="ftr" sz="quarter" idx="11"/>
          </p:nvPr>
        </p:nvSpPr>
        <p:spPr>
          <a:xfrm>
            <a:off x="3200400" y="6324600"/>
            <a:ext cx="3352800" cy="4254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23</a:t>
            </a:fld>
            <a:endParaRPr lang="en-US"/>
          </a:p>
        </p:txBody>
      </p:sp>
      <p:sp>
        <p:nvSpPr>
          <p:cNvPr id="2" name="Title 1"/>
          <p:cNvSpPr>
            <a:spLocks noGrp="1"/>
          </p:cNvSpPr>
          <p:nvPr>
            <p:ph type="title"/>
          </p:nvPr>
        </p:nvSpPr>
        <p:spPr/>
        <p:txBody>
          <a:bodyPr>
            <a:normAutofit/>
          </a:bodyPr>
          <a:lstStyle/>
          <a:p>
            <a:r>
              <a:rPr lang="en-US" sz="3400" dirty="0" smtClean="0"/>
              <a:t>Data Elements, Sources and Timelines</a:t>
            </a:r>
            <a:endParaRPr lang="en-US" sz="3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Reconcile adjustments and payments from your SOF </a:t>
            </a:r>
          </a:p>
          <a:p>
            <a:r>
              <a:rPr lang="en-US" dirty="0" smtClean="0"/>
              <a:t>Several payment ledger types including: Foundation, ASF, Chapter 41, EDA, and IFA </a:t>
            </a:r>
          </a:p>
          <a:p>
            <a:r>
              <a:rPr lang="en-US" dirty="0" smtClean="0"/>
              <a:t>Elements</a:t>
            </a:r>
          </a:p>
          <a:p>
            <a:pPr lvl="1"/>
            <a:r>
              <a:rPr lang="en-US" dirty="0" smtClean="0"/>
              <a:t>Current year allotment</a:t>
            </a:r>
          </a:p>
          <a:p>
            <a:pPr lvl="1"/>
            <a:r>
              <a:rPr lang="en-US" dirty="0" smtClean="0"/>
              <a:t>Adjustments</a:t>
            </a:r>
          </a:p>
          <a:p>
            <a:pPr lvl="1"/>
            <a:r>
              <a:rPr lang="en-US" dirty="0" smtClean="0"/>
              <a:t>Payments</a:t>
            </a:r>
          </a:p>
          <a:p>
            <a:pPr lvl="1"/>
            <a:r>
              <a:rPr lang="en-US" dirty="0" smtClean="0"/>
              <a:t>Remaining balance</a:t>
            </a:r>
          </a:p>
          <a:p>
            <a:r>
              <a:rPr lang="en-US" dirty="0" smtClean="0"/>
              <a:t>Review payment ledgers on a regular basis </a:t>
            </a:r>
          </a:p>
          <a:p>
            <a:endParaRPr lang="en-US" dirty="0"/>
          </a:p>
        </p:txBody>
      </p:sp>
      <p:sp>
        <p:nvSpPr>
          <p:cNvPr id="5" name="Footer Placeholder 4"/>
          <p:cNvSpPr>
            <a:spLocks noGrp="1"/>
          </p:cNvSpPr>
          <p:nvPr>
            <p:ph type="ftr" sz="quarter" idx="11"/>
          </p:nvPr>
        </p:nvSpPr>
        <p:spPr>
          <a:xfrm>
            <a:off x="3200400" y="6324600"/>
            <a:ext cx="3124200" cy="3492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24</a:t>
            </a:fld>
            <a:endParaRPr lang="en-US"/>
          </a:p>
        </p:txBody>
      </p:sp>
      <p:sp>
        <p:nvSpPr>
          <p:cNvPr id="2" name="Title 1"/>
          <p:cNvSpPr>
            <a:spLocks noGrp="1"/>
          </p:cNvSpPr>
          <p:nvPr>
            <p:ph type="title"/>
          </p:nvPr>
        </p:nvSpPr>
        <p:spPr/>
        <p:txBody>
          <a:bodyPr/>
          <a:lstStyle/>
          <a:p>
            <a:r>
              <a:rPr lang="en-US" dirty="0" smtClean="0"/>
              <a:t>Payment Ledgers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Customer Service, State Funding</a:t>
            </a:r>
          </a:p>
          <a:p>
            <a:pPr lvl="1"/>
            <a:r>
              <a:rPr lang="en-US" dirty="0" smtClean="0"/>
              <a:t>Phone: (512) 463-9238</a:t>
            </a:r>
          </a:p>
          <a:p>
            <a:pPr lvl="1"/>
            <a:r>
              <a:rPr lang="en-US" dirty="0" smtClean="0"/>
              <a:t>Email: SchoolFinance@tea.state.tx.us </a:t>
            </a:r>
          </a:p>
          <a:p>
            <a:r>
              <a:rPr lang="en-US" dirty="0" smtClean="0"/>
              <a:t>Amanda Brownson, State Funding Director</a:t>
            </a:r>
          </a:p>
          <a:p>
            <a:pPr lvl="1"/>
            <a:r>
              <a:rPr lang="en-US" dirty="0" smtClean="0">
                <a:hlinkClick r:id="rId2"/>
              </a:rPr>
              <a:t>Amanda.brownson@tea.state.tx.us</a:t>
            </a:r>
            <a:endParaRPr lang="en-US" dirty="0" smtClean="0"/>
          </a:p>
          <a:p>
            <a:pPr lvl="1"/>
            <a:r>
              <a:rPr lang="en-US" dirty="0" smtClean="0"/>
              <a:t>(512) 463-0986</a:t>
            </a:r>
          </a:p>
          <a:p>
            <a:r>
              <a:rPr lang="en-US" dirty="0" smtClean="0"/>
              <a:t>Amy Copeland, FSP Operations Manager</a:t>
            </a:r>
          </a:p>
          <a:p>
            <a:pPr lvl="1"/>
            <a:r>
              <a:rPr lang="en-US" dirty="0" smtClean="0">
                <a:hlinkClick r:id="rId3"/>
              </a:rPr>
              <a:t>Amy.copeland@tea.state.tx.us</a:t>
            </a:r>
            <a:endParaRPr lang="en-US" dirty="0" smtClean="0"/>
          </a:p>
          <a:p>
            <a:pPr lvl="1"/>
            <a:r>
              <a:rPr lang="en-US" dirty="0" smtClean="0"/>
              <a:t>(512) 463-8732</a:t>
            </a:r>
          </a:p>
          <a:p>
            <a:pPr lvl="1"/>
            <a:endParaRPr lang="en-US" dirty="0"/>
          </a:p>
        </p:txBody>
      </p:sp>
      <p:sp>
        <p:nvSpPr>
          <p:cNvPr id="5" name="Footer Placeholder 4"/>
          <p:cNvSpPr>
            <a:spLocks noGrp="1"/>
          </p:cNvSpPr>
          <p:nvPr>
            <p:ph type="ftr" sz="quarter" idx="11"/>
          </p:nvPr>
        </p:nvSpPr>
        <p:spPr>
          <a:xfrm>
            <a:off x="3048000" y="6400800"/>
            <a:ext cx="3682753" cy="372269"/>
          </a:xfrm>
        </p:spPr>
        <p:txBody>
          <a:bodyPr/>
          <a:lstStyle/>
          <a:p>
            <a:r>
              <a:rPr lang="en-US" dirty="0" smtClean="0"/>
              <a:t>Office of School Finance, State Funding Division</a:t>
            </a:r>
            <a:endParaRPr lang="en-US" dirty="0"/>
          </a:p>
        </p:txBody>
      </p:sp>
      <p:sp>
        <p:nvSpPr>
          <p:cNvPr id="6" name="Slide Number Placeholder 5"/>
          <p:cNvSpPr>
            <a:spLocks noGrp="1"/>
          </p:cNvSpPr>
          <p:nvPr>
            <p:ph type="sldNum" sz="quarter" idx="12"/>
          </p:nvPr>
        </p:nvSpPr>
        <p:spPr/>
        <p:txBody>
          <a:bodyPr/>
          <a:lstStyle/>
          <a:p>
            <a:fld id="{FD73D4F1-F2B1-4C17-9858-53A81376CA60}" type="slidenum">
              <a:rPr lang="en-US" smtClean="0"/>
              <a:pPr/>
              <a:t>25</a:t>
            </a:fld>
            <a:endParaRPr lang="en-US"/>
          </a:p>
        </p:txBody>
      </p:sp>
      <p:sp>
        <p:nvSpPr>
          <p:cNvPr id="2" name="Title 1"/>
          <p:cNvSpPr>
            <a:spLocks noGrp="1"/>
          </p:cNvSpPr>
          <p:nvPr>
            <p:ph type="title"/>
          </p:nvPr>
        </p:nvSpPr>
        <p:spPr/>
        <p:txBody>
          <a:bodyPr/>
          <a:lstStyle/>
          <a:p>
            <a:r>
              <a:rPr lang="en-US" dirty="0" smtClean="0"/>
              <a:t>Contact Information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915400" cy="4602163"/>
          </a:xfrm>
        </p:spPr>
        <p:txBody>
          <a:bodyPr>
            <a:noAutofit/>
          </a:bodyPr>
          <a:lstStyle/>
          <a:p>
            <a:pPr>
              <a:buNone/>
            </a:pPr>
            <a:r>
              <a:rPr lang="en-US" sz="1400" dirty="0" smtClean="0">
                <a:solidFill>
                  <a:schemeClr val="accent4">
                    <a:lumMod val="75000"/>
                  </a:schemeClr>
                </a:solidFill>
              </a:rPr>
              <a:t>Ashley Behnke 	OFSDP / OFYP / State Compensatory Education </a:t>
            </a:r>
          </a:p>
          <a:p>
            <a:pPr>
              <a:buNone/>
            </a:pPr>
            <a:r>
              <a:rPr lang="en-US" sz="1400" dirty="0" smtClean="0">
                <a:solidFill>
                  <a:schemeClr val="accent4">
                    <a:lumMod val="75000"/>
                  </a:schemeClr>
                </a:solidFill>
              </a:rPr>
              <a:t>Amanda Brownson  	Director, State Funding </a:t>
            </a:r>
          </a:p>
          <a:p>
            <a:pPr>
              <a:buNone/>
            </a:pPr>
            <a:r>
              <a:rPr lang="en-US" sz="1400" dirty="0" smtClean="0">
                <a:solidFill>
                  <a:schemeClr val="accent4">
                    <a:lumMod val="75000"/>
                  </a:schemeClr>
                </a:solidFill>
              </a:rPr>
              <a:t>Rob Caudill 	Federal and Performance Reports / District Expenditures / Facilities Standards</a:t>
            </a:r>
          </a:p>
          <a:p>
            <a:pPr>
              <a:buNone/>
            </a:pPr>
            <a:r>
              <a:rPr lang="en-US" sz="1400" dirty="0" smtClean="0"/>
              <a:t>Amy Copeland     	Manager, Foundation School Program (FSP) Operations </a:t>
            </a:r>
          </a:p>
          <a:p>
            <a:pPr>
              <a:buNone/>
            </a:pPr>
            <a:r>
              <a:rPr lang="en-US" sz="1400" dirty="0" smtClean="0"/>
              <a:t>Cassie Huggins 	PSF Bond Guarantee Program </a:t>
            </a:r>
          </a:p>
          <a:p>
            <a:pPr>
              <a:buNone/>
            </a:pPr>
            <a:r>
              <a:rPr lang="en-US" sz="1400" dirty="0" smtClean="0"/>
              <a:t>Al Johnson 	FSP Reports / TEASE / Staff Salary / Tax Information Survey </a:t>
            </a:r>
          </a:p>
          <a:p>
            <a:pPr>
              <a:buNone/>
            </a:pPr>
            <a:r>
              <a:rPr lang="en-US" sz="1400" dirty="0" smtClean="0"/>
              <a:t>Rick Kendrick 	Office Operations </a:t>
            </a:r>
          </a:p>
          <a:p>
            <a:pPr>
              <a:buNone/>
            </a:pPr>
            <a:r>
              <a:rPr lang="en-US" sz="1400" dirty="0" smtClean="0">
                <a:solidFill>
                  <a:schemeClr val="accent4">
                    <a:lumMod val="75000"/>
                  </a:schemeClr>
                </a:solidFill>
              </a:rPr>
              <a:t>Rochelle Kingsley 	Programmer </a:t>
            </a:r>
          </a:p>
          <a:p>
            <a:pPr>
              <a:buNone/>
            </a:pPr>
            <a:r>
              <a:rPr lang="en-US" sz="1400" dirty="0" smtClean="0"/>
              <a:t>Nancy Kuhn  	FSP Reports / TEASE / Chapter 313 / TIRZ </a:t>
            </a:r>
          </a:p>
          <a:p>
            <a:pPr>
              <a:buNone/>
            </a:pPr>
            <a:r>
              <a:rPr lang="en-US" sz="1400" dirty="0" smtClean="0"/>
              <a:t>Al McKenzie     	Manager, Foundation School Program (FSP) Support </a:t>
            </a:r>
          </a:p>
          <a:p>
            <a:pPr>
              <a:buNone/>
            </a:pPr>
            <a:r>
              <a:rPr lang="en-US" sz="1400" dirty="0" smtClean="0">
                <a:solidFill>
                  <a:schemeClr val="accent4">
                    <a:lumMod val="75000"/>
                  </a:schemeClr>
                </a:solidFill>
              </a:rPr>
              <a:t>Jacqueline Pree 	IFA / EDA </a:t>
            </a:r>
          </a:p>
          <a:p>
            <a:pPr>
              <a:buNone/>
            </a:pPr>
            <a:r>
              <a:rPr lang="en-US" sz="1400" dirty="0" smtClean="0"/>
              <a:t>Nora Rainey 	Charter School Funding </a:t>
            </a:r>
          </a:p>
          <a:p>
            <a:pPr>
              <a:buNone/>
            </a:pPr>
            <a:r>
              <a:rPr lang="en-US" sz="1400" dirty="0" smtClean="0"/>
              <a:t>Danny Sanchez 	Transportation </a:t>
            </a:r>
          </a:p>
          <a:p>
            <a:pPr>
              <a:buNone/>
            </a:pPr>
            <a:r>
              <a:rPr lang="en-US" sz="1400" dirty="0" smtClean="0"/>
              <a:t>George Sims 	SAS Support </a:t>
            </a:r>
          </a:p>
          <a:p>
            <a:pPr>
              <a:buNone/>
            </a:pPr>
            <a:r>
              <a:rPr lang="en-US" sz="1400" dirty="0" smtClean="0"/>
              <a:t>Doug Smith  	SAS Support </a:t>
            </a:r>
          </a:p>
          <a:p>
            <a:pPr>
              <a:buNone/>
            </a:pPr>
            <a:r>
              <a:rPr lang="en-US" sz="1400" dirty="0" smtClean="0">
                <a:solidFill>
                  <a:schemeClr val="accent4">
                    <a:lumMod val="75000"/>
                  </a:schemeClr>
                </a:solidFill>
              </a:rPr>
              <a:t>Kim Wall 		Chapter 41 Wealth Equalization / Charter School Funding </a:t>
            </a:r>
          </a:p>
        </p:txBody>
      </p:sp>
      <p:sp>
        <p:nvSpPr>
          <p:cNvPr id="5" name="Footer Placeholder 4"/>
          <p:cNvSpPr>
            <a:spLocks noGrp="1"/>
          </p:cNvSpPr>
          <p:nvPr>
            <p:ph type="ftr" sz="quarter" idx="11"/>
          </p:nvPr>
        </p:nvSpPr>
        <p:spPr>
          <a:xfrm>
            <a:off x="3352800" y="6324600"/>
            <a:ext cx="3124200" cy="396875"/>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3</a:t>
            </a:fld>
            <a:endParaRPr lang="en-US"/>
          </a:p>
        </p:txBody>
      </p:sp>
      <p:sp>
        <p:nvSpPr>
          <p:cNvPr id="2" name="Title 1"/>
          <p:cNvSpPr>
            <a:spLocks noGrp="1"/>
          </p:cNvSpPr>
          <p:nvPr>
            <p:ph type="title"/>
          </p:nvPr>
        </p:nvSpPr>
        <p:spPr/>
        <p:txBody>
          <a:bodyPr/>
          <a:lstStyle/>
          <a:p>
            <a:r>
              <a:rPr lang="en-US" dirty="0" smtClean="0"/>
              <a:t>State Funding Staff</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IFA and EDA property value audit processing is underway – some prior debt service issues needed attention before they could be processed correctly.</a:t>
            </a:r>
          </a:p>
          <a:p>
            <a:r>
              <a:rPr lang="en-US" dirty="0" smtClean="0"/>
              <a:t>Please be sure you are submitting transportation and staff salary data by the deadlines.  We have to zero out funding if we do not receive data.  Please be sure your data is in </a:t>
            </a:r>
            <a:r>
              <a:rPr lang="en-US" b="1" dirty="0" smtClean="0">
                <a:solidFill>
                  <a:schemeClr val="accent2">
                    <a:lumMod val="75000"/>
                  </a:schemeClr>
                </a:solidFill>
              </a:rPr>
              <a:t>submitted</a:t>
            </a:r>
            <a:r>
              <a:rPr lang="en-US" dirty="0" smtClean="0"/>
              <a:t> status (not saved).</a:t>
            </a:r>
            <a:endParaRPr lang="en-US" dirty="0"/>
          </a:p>
        </p:txBody>
      </p:sp>
      <p:sp>
        <p:nvSpPr>
          <p:cNvPr id="5" name="Footer Placeholder 4"/>
          <p:cNvSpPr>
            <a:spLocks noGrp="1"/>
          </p:cNvSpPr>
          <p:nvPr>
            <p:ph type="ftr" sz="quarter" idx="11"/>
          </p:nvPr>
        </p:nvSpPr>
        <p:spPr>
          <a:xfrm>
            <a:off x="3352800" y="6324600"/>
            <a:ext cx="3124200" cy="396875"/>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4</a:t>
            </a:fld>
            <a:endParaRPr lang="en-US"/>
          </a:p>
        </p:txBody>
      </p:sp>
      <p:sp>
        <p:nvSpPr>
          <p:cNvPr id="2" name="Title 1"/>
          <p:cNvSpPr>
            <a:spLocks noGrp="1"/>
          </p:cNvSpPr>
          <p:nvPr>
            <p:ph type="title"/>
          </p:nvPr>
        </p:nvSpPr>
        <p:spPr/>
        <p:txBody>
          <a:bodyPr/>
          <a:lstStyle/>
          <a:p>
            <a:r>
              <a:rPr lang="en-US" dirty="0" smtClean="0"/>
              <a:t>News and Updates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1680" y="1447800"/>
            <a:ext cx="9065006" cy="4419600"/>
          </a:xfrm>
          <a:prstGeom prst="rect">
            <a:avLst/>
          </a:prstGeom>
          <a:noFill/>
          <a:ln w="9525">
            <a:noFill/>
            <a:miter lim="800000"/>
            <a:headEnd/>
            <a:tailEnd/>
          </a:ln>
        </p:spPr>
      </p:pic>
      <p:sp>
        <p:nvSpPr>
          <p:cNvPr id="9" name="Footer Placeholder 8"/>
          <p:cNvSpPr>
            <a:spLocks noGrp="1"/>
          </p:cNvSpPr>
          <p:nvPr>
            <p:ph type="ftr" sz="quarter" idx="11"/>
          </p:nvPr>
        </p:nvSpPr>
        <p:spPr>
          <a:xfrm>
            <a:off x="3276600" y="6400800"/>
            <a:ext cx="3200400" cy="320675"/>
          </a:xfrm>
        </p:spPr>
        <p:txBody>
          <a:bodyPr/>
          <a:lstStyle/>
          <a:p>
            <a:r>
              <a:rPr lang="en-US" dirty="0" smtClean="0"/>
              <a:t>Office of School Finance, State Funding Division</a:t>
            </a:r>
            <a:endParaRPr lang="en-US" dirty="0"/>
          </a:p>
        </p:txBody>
      </p:sp>
      <p:sp>
        <p:nvSpPr>
          <p:cNvPr id="7" name="Slide Number Placeholder 6"/>
          <p:cNvSpPr>
            <a:spLocks noGrp="1"/>
          </p:cNvSpPr>
          <p:nvPr>
            <p:ph type="sldNum" sz="quarter" idx="12"/>
          </p:nvPr>
        </p:nvSpPr>
        <p:spPr/>
        <p:txBody>
          <a:bodyPr/>
          <a:lstStyle/>
          <a:p>
            <a:fld id="{4848A0FB-DEFA-5D40-B59C-B0B4043A80CB}" type="slidenum">
              <a:rPr lang="en-US" smtClean="0">
                <a:solidFill>
                  <a:prstClr val="black">
                    <a:tint val="75000"/>
                  </a:prstClr>
                </a:solidFill>
              </a:rPr>
              <a:pPr/>
              <a:t>5</a:t>
            </a:fld>
            <a:endParaRPr lang="en-US" dirty="0">
              <a:solidFill>
                <a:prstClr val="black">
                  <a:tint val="75000"/>
                </a:prstClr>
              </a:solidFill>
            </a:endParaRPr>
          </a:p>
        </p:txBody>
      </p:sp>
      <p:sp>
        <p:nvSpPr>
          <p:cNvPr id="2" name="Title 1"/>
          <p:cNvSpPr>
            <a:spLocks noGrp="1"/>
          </p:cNvSpPr>
          <p:nvPr>
            <p:ph type="title"/>
          </p:nvPr>
        </p:nvSpPr>
        <p:spPr/>
        <p:txBody>
          <a:bodyPr/>
          <a:lstStyle/>
          <a:p>
            <a:r>
              <a:rPr lang="en-US" dirty="0" smtClean="0"/>
              <a:t>News and Updates</a:t>
            </a:r>
            <a:endParaRPr lang="en-US" dirty="0"/>
          </a:p>
        </p:txBody>
      </p:sp>
      <p:cxnSp>
        <p:nvCxnSpPr>
          <p:cNvPr id="6" name="Straight Arrow Connector 5"/>
          <p:cNvCxnSpPr/>
          <p:nvPr/>
        </p:nvCxnSpPr>
        <p:spPr>
          <a:xfrm flipH="1">
            <a:off x="7848600" y="4343400"/>
            <a:ext cx="381000" cy="304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609600" y="2438400"/>
            <a:ext cx="7761215" cy="2133600"/>
          </a:xfrm>
          <a:prstGeom prst="rect">
            <a:avLst/>
          </a:prstGeom>
          <a:noFill/>
          <a:ln w="9525">
            <a:noFill/>
            <a:miter lim="800000"/>
            <a:headEnd/>
            <a:tailEnd/>
          </a:ln>
        </p:spPr>
      </p:pic>
      <p:sp>
        <p:nvSpPr>
          <p:cNvPr id="8" name="Footer Placeholder 7"/>
          <p:cNvSpPr>
            <a:spLocks noGrp="1"/>
          </p:cNvSpPr>
          <p:nvPr>
            <p:ph type="ftr" sz="quarter" idx="11"/>
          </p:nvPr>
        </p:nvSpPr>
        <p:spPr>
          <a:xfrm>
            <a:off x="3352800" y="6400800"/>
            <a:ext cx="3124200" cy="320675"/>
          </a:xfrm>
        </p:spPr>
        <p:txBody>
          <a:bodyPr/>
          <a:lstStyle/>
          <a:p>
            <a:r>
              <a:rPr lang="en-US" dirty="0" smtClean="0">
                <a:solidFill>
                  <a:prstClr val="black">
                    <a:tint val="75000"/>
                  </a:prstClr>
                </a:solidFill>
              </a:rPr>
              <a:t>Office of School Finance, State Funding Division</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48A0FB-DEFA-5D40-B59C-B0B4043A80CB}" type="slidenum">
              <a:rPr lang="en-US" smtClean="0">
                <a:solidFill>
                  <a:prstClr val="black">
                    <a:tint val="75000"/>
                  </a:prstClr>
                </a:solidFill>
              </a:rPr>
              <a:pPr/>
              <a:t>6</a:t>
            </a:fld>
            <a:endParaRPr lang="en-US">
              <a:solidFill>
                <a:prstClr val="black">
                  <a:tint val="75000"/>
                </a:prstClr>
              </a:solidFill>
            </a:endParaRPr>
          </a:p>
        </p:txBody>
      </p:sp>
      <p:sp>
        <p:nvSpPr>
          <p:cNvPr id="2" name="Title 1"/>
          <p:cNvSpPr>
            <a:spLocks noGrp="1"/>
          </p:cNvSpPr>
          <p:nvPr>
            <p:ph type="title"/>
          </p:nvPr>
        </p:nvSpPr>
        <p:spPr/>
        <p:txBody>
          <a:bodyPr/>
          <a:lstStyle/>
          <a:p>
            <a:r>
              <a:rPr lang="en-US" dirty="0" smtClean="0"/>
              <a:t>News and Updates</a:t>
            </a:r>
            <a:endParaRPr lang="en-US" dirty="0"/>
          </a:p>
        </p:txBody>
      </p:sp>
      <p:cxnSp>
        <p:nvCxnSpPr>
          <p:cNvPr id="6" name="Straight Arrow Connector 5"/>
          <p:cNvCxnSpPr/>
          <p:nvPr/>
        </p:nvCxnSpPr>
        <p:spPr>
          <a:xfrm flipH="1">
            <a:off x="5029200" y="4038600"/>
            <a:ext cx="533400" cy="304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34960" y="1358781"/>
          <a:ext cx="8504240" cy="3774440"/>
        </p:xfrm>
        <a:graphic>
          <a:graphicData uri="http://schemas.openxmlformats.org/drawingml/2006/table">
            <a:tbl>
              <a:tblPr firstRow="1" bandRow="1">
                <a:tableStyleId>{5C22544A-7EE6-4342-B048-85BDC9FD1C3A}</a:tableStyleId>
              </a:tblPr>
              <a:tblGrid>
                <a:gridCol w="4331044"/>
                <a:gridCol w="1427147"/>
                <a:gridCol w="1324599"/>
                <a:gridCol w="1421450"/>
              </a:tblGrid>
              <a:tr h="370840">
                <a:tc>
                  <a:txBody>
                    <a:bodyPr/>
                    <a:lstStyle/>
                    <a:p>
                      <a:r>
                        <a:rPr lang="en-US" dirty="0" smtClean="0"/>
                        <a:t>Funding Element</a:t>
                      </a:r>
                      <a:endParaRPr lang="en-US" dirty="0"/>
                    </a:p>
                  </a:txBody>
                  <a:tcPr/>
                </a:tc>
                <a:tc>
                  <a:txBody>
                    <a:bodyPr/>
                    <a:lstStyle/>
                    <a:p>
                      <a:pPr algn="r"/>
                      <a:r>
                        <a:rPr lang="en-US" dirty="0" smtClean="0"/>
                        <a:t>2012–2013</a:t>
                      </a:r>
                      <a:endParaRPr lang="en-US" dirty="0"/>
                    </a:p>
                  </a:txBody>
                  <a:tcPr/>
                </a:tc>
                <a:tc>
                  <a:txBody>
                    <a:bodyPr/>
                    <a:lstStyle/>
                    <a:p>
                      <a:pPr algn="r"/>
                      <a:r>
                        <a:rPr lang="en-US" dirty="0" smtClean="0"/>
                        <a:t>2013–2014</a:t>
                      </a:r>
                      <a:endParaRPr lang="en-US" dirty="0"/>
                    </a:p>
                  </a:txBody>
                  <a:tcPr/>
                </a:tc>
                <a:tc>
                  <a:txBody>
                    <a:bodyPr/>
                    <a:lstStyle/>
                    <a:p>
                      <a:pPr algn="r"/>
                      <a:r>
                        <a:rPr lang="en-US" dirty="0" smtClean="0"/>
                        <a:t>2014–2015</a:t>
                      </a:r>
                      <a:endParaRPr lang="en-US" dirty="0"/>
                    </a:p>
                  </a:txBody>
                  <a:tcPr/>
                </a:tc>
              </a:tr>
              <a:tr h="370840">
                <a:tc>
                  <a:txBody>
                    <a:bodyPr/>
                    <a:lstStyle/>
                    <a:p>
                      <a:r>
                        <a:rPr lang="en-US" dirty="0" smtClean="0"/>
                        <a:t>Basic Allotment</a:t>
                      </a:r>
                      <a:endParaRPr lang="en-US" dirty="0"/>
                    </a:p>
                  </a:txBody>
                  <a:tcPr/>
                </a:tc>
                <a:tc>
                  <a:txBody>
                    <a:bodyPr/>
                    <a:lstStyle/>
                    <a:p>
                      <a:pPr algn="r"/>
                      <a:r>
                        <a:rPr lang="en-US" dirty="0" smtClean="0"/>
                        <a:t>$4,765</a:t>
                      </a:r>
                      <a:endParaRPr lang="en-US" dirty="0"/>
                    </a:p>
                  </a:txBody>
                  <a:tcPr/>
                </a:tc>
                <a:tc>
                  <a:txBody>
                    <a:bodyPr/>
                    <a:lstStyle/>
                    <a:p>
                      <a:pPr algn="r"/>
                      <a:r>
                        <a:rPr lang="en-US" dirty="0" smtClean="0"/>
                        <a:t>$4,950</a:t>
                      </a:r>
                      <a:endParaRPr lang="en-US" dirty="0"/>
                    </a:p>
                  </a:txBody>
                  <a:tcPr/>
                </a:tc>
                <a:tc>
                  <a:txBody>
                    <a:bodyPr/>
                    <a:lstStyle/>
                    <a:p>
                      <a:pPr algn="r"/>
                      <a:r>
                        <a:rPr lang="en-US" dirty="0" smtClean="0"/>
                        <a:t>$5,040</a:t>
                      </a:r>
                      <a:endParaRPr lang="en-US" dirty="0"/>
                    </a:p>
                  </a:txBody>
                  <a:tcPr/>
                </a:tc>
              </a:tr>
              <a:tr h="370840">
                <a:tc>
                  <a:txBody>
                    <a:bodyPr/>
                    <a:lstStyle/>
                    <a:p>
                      <a:r>
                        <a:rPr lang="en-US" dirty="0" smtClean="0"/>
                        <a:t>Equalized Wealth</a:t>
                      </a:r>
                      <a:r>
                        <a:rPr lang="en-US" baseline="0" dirty="0" smtClean="0"/>
                        <a:t> Level (EWL) 1</a:t>
                      </a:r>
                      <a:endParaRPr lang="en-US" dirty="0"/>
                    </a:p>
                  </a:txBody>
                  <a:tcPr/>
                </a:tc>
                <a:tc>
                  <a:txBody>
                    <a:bodyPr/>
                    <a:lstStyle/>
                    <a:p>
                      <a:pPr algn="r"/>
                      <a:r>
                        <a:rPr lang="en-US" dirty="0" smtClean="0"/>
                        <a:t>$476,500</a:t>
                      </a:r>
                      <a:endParaRPr lang="en-US" dirty="0"/>
                    </a:p>
                  </a:txBody>
                  <a:tcPr/>
                </a:tc>
                <a:tc>
                  <a:txBody>
                    <a:bodyPr/>
                    <a:lstStyle/>
                    <a:p>
                      <a:pPr algn="r"/>
                      <a:r>
                        <a:rPr lang="en-US" dirty="0" smtClean="0"/>
                        <a:t>$495,000</a:t>
                      </a:r>
                      <a:endParaRPr lang="en-US" dirty="0"/>
                    </a:p>
                  </a:txBody>
                  <a:tcPr/>
                </a:tc>
                <a:tc>
                  <a:txBody>
                    <a:bodyPr/>
                    <a:lstStyle/>
                    <a:p>
                      <a:pPr algn="r"/>
                      <a:r>
                        <a:rPr lang="en-US" dirty="0" smtClean="0"/>
                        <a:t>$504,000</a:t>
                      </a:r>
                      <a:endParaRPr lang="en-US" dirty="0"/>
                    </a:p>
                  </a:txBody>
                  <a:tcPr/>
                </a:tc>
              </a:tr>
              <a:tr h="370840">
                <a:tc>
                  <a:txBody>
                    <a:bodyPr/>
                    <a:lstStyle/>
                    <a:p>
                      <a:r>
                        <a:rPr lang="en-US" dirty="0" smtClean="0"/>
                        <a:t>EWL 3</a:t>
                      </a:r>
                      <a:endParaRPr lang="en-US" dirty="0"/>
                    </a:p>
                  </a:txBody>
                  <a:tcPr/>
                </a:tc>
                <a:tc>
                  <a:txBody>
                    <a:bodyPr/>
                    <a:lstStyle/>
                    <a:p>
                      <a:pPr algn="r"/>
                      <a:r>
                        <a:rPr lang="en-US" dirty="0" smtClean="0"/>
                        <a:t>$319,500</a:t>
                      </a:r>
                      <a:endParaRPr lang="en-US" dirty="0"/>
                    </a:p>
                  </a:txBody>
                  <a:tcPr/>
                </a:tc>
                <a:tc>
                  <a:txBody>
                    <a:bodyPr/>
                    <a:lstStyle/>
                    <a:p>
                      <a:pPr algn="r"/>
                      <a:r>
                        <a:rPr lang="en-US" dirty="0" smtClean="0"/>
                        <a:t>$319,500</a:t>
                      </a:r>
                      <a:endParaRPr lang="en-US" dirty="0"/>
                    </a:p>
                  </a:txBody>
                  <a:tcPr/>
                </a:tc>
                <a:tc>
                  <a:txBody>
                    <a:bodyPr/>
                    <a:lstStyle/>
                    <a:p>
                      <a:pPr algn="r"/>
                      <a:r>
                        <a:rPr lang="en-US" dirty="0" smtClean="0"/>
                        <a:t>$319,500</a:t>
                      </a:r>
                      <a:endParaRPr lang="en-US" dirty="0"/>
                    </a:p>
                  </a:txBody>
                  <a:tcPr/>
                </a:tc>
              </a:tr>
              <a:tr h="370840">
                <a:tc>
                  <a:txBody>
                    <a:bodyPr/>
                    <a:lstStyle/>
                    <a:p>
                      <a:r>
                        <a:rPr lang="en-US" dirty="0" smtClean="0"/>
                        <a:t>Guaranteed Yield Level 1</a:t>
                      </a:r>
                      <a:endParaRPr lang="en-US" dirty="0"/>
                    </a:p>
                  </a:txBody>
                  <a:tcPr/>
                </a:tc>
                <a:tc>
                  <a:txBody>
                    <a:bodyPr/>
                    <a:lstStyle/>
                    <a:p>
                      <a:pPr algn="r"/>
                      <a:r>
                        <a:rPr lang="en-US" dirty="0" smtClean="0"/>
                        <a:t>$59.97</a:t>
                      </a:r>
                      <a:endParaRPr lang="en-US" dirty="0"/>
                    </a:p>
                  </a:txBody>
                  <a:tcPr/>
                </a:tc>
                <a:tc>
                  <a:txBody>
                    <a:bodyPr/>
                    <a:lstStyle/>
                    <a:p>
                      <a:pPr algn="r"/>
                      <a:r>
                        <a:rPr lang="en-US" dirty="0" smtClean="0"/>
                        <a:t>$59.97</a:t>
                      </a:r>
                      <a:endParaRPr lang="en-US" dirty="0"/>
                    </a:p>
                  </a:txBody>
                  <a:tcPr/>
                </a:tc>
                <a:tc>
                  <a:txBody>
                    <a:bodyPr/>
                    <a:lstStyle/>
                    <a:p>
                      <a:pPr algn="r"/>
                      <a:r>
                        <a:rPr lang="en-US" dirty="0" smtClean="0"/>
                        <a:t>$61.86</a:t>
                      </a:r>
                      <a:endParaRPr lang="en-US" dirty="0"/>
                    </a:p>
                  </a:txBody>
                  <a:tcPr/>
                </a:tc>
              </a:tr>
              <a:tr h="370840">
                <a:tc>
                  <a:txBody>
                    <a:bodyPr/>
                    <a:lstStyle/>
                    <a:p>
                      <a:r>
                        <a:rPr lang="en-US" dirty="0" smtClean="0"/>
                        <a:t>Guaranteed Yield Level 2</a:t>
                      </a:r>
                      <a:endParaRPr lang="en-US" dirty="0"/>
                    </a:p>
                  </a:txBody>
                  <a:tcPr/>
                </a:tc>
                <a:tc>
                  <a:txBody>
                    <a:bodyPr/>
                    <a:lstStyle/>
                    <a:p>
                      <a:pPr algn="r"/>
                      <a:r>
                        <a:rPr lang="en-US" dirty="0" smtClean="0"/>
                        <a:t>$31.95</a:t>
                      </a:r>
                      <a:endParaRPr lang="en-US" dirty="0"/>
                    </a:p>
                  </a:txBody>
                  <a:tcPr/>
                </a:tc>
                <a:tc>
                  <a:txBody>
                    <a:bodyPr/>
                    <a:lstStyle/>
                    <a:p>
                      <a:pPr algn="r"/>
                      <a:r>
                        <a:rPr lang="en-US" dirty="0" smtClean="0"/>
                        <a:t>$31.95</a:t>
                      </a:r>
                      <a:endParaRPr lang="en-US" dirty="0"/>
                    </a:p>
                  </a:txBody>
                  <a:tcPr/>
                </a:tc>
                <a:tc>
                  <a:txBody>
                    <a:bodyPr/>
                    <a:lstStyle/>
                    <a:p>
                      <a:pPr algn="r"/>
                      <a:r>
                        <a:rPr lang="en-US" dirty="0" smtClean="0"/>
                        <a:t>$31.95</a:t>
                      </a:r>
                      <a:endParaRPr lang="en-US" dirty="0"/>
                    </a:p>
                  </a:txBody>
                  <a:tcPr/>
                </a:tc>
              </a:tr>
              <a:tr h="370840">
                <a:tc>
                  <a:txBody>
                    <a:bodyPr/>
                    <a:lstStyle/>
                    <a:p>
                      <a:r>
                        <a:rPr lang="en-US" dirty="0" smtClean="0"/>
                        <a:t>Regular Program Adjustment Factor (RPAF)</a:t>
                      </a:r>
                      <a:endParaRPr lang="en-US" dirty="0"/>
                    </a:p>
                  </a:txBody>
                  <a:tcPr/>
                </a:tc>
                <a:tc>
                  <a:txBody>
                    <a:bodyPr/>
                    <a:lstStyle/>
                    <a:p>
                      <a:pPr algn="r"/>
                      <a:r>
                        <a:rPr lang="en-US" dirty="0" smtClean="0"/>
                        <a:t>0.9800</a:t>
                      </a:r>
                      <a:endParaRPr lang="en-US" dirty="0"/>
                    </a:p>
                  </a:txBody>
                  <a:tcPr/>
                </a:tc>
                <a:tc>
                  <a:txBody>
                    <a:bodyPr/>
                    <a:lstStyle/>
                    <a:p>
                      <a:pPr algn="r"/>
                      <a:r>
                        <a:rPr lang="en-US" dirty="0" smtClean="0"/>
                        <a:t>1.0000</a:t>
                      </a:r>
                      <a:endParaRPr lang="en-US" dirty="0"/>
                    </a:p>
                  </a:txBody>
                  <a:tcPr/>
                </a:tc>
                <a:tc>
                  <a:txBody>
                    <a:bodyPr/>
                    <a:lstStyle/>
                    <a:p>
                      <a:pPr algn="r"/>
                      <a:r>
                        <a:rPr lang="en-US" dirty="0" smtClean="0"/>
                        <a:t>1.0000</a:t>
                      </a:r>
                      <a:endParaRPr lang="en-US" dirty="0"/>
                    </a:p>
                  </a:txBody>
                  <a:tcPr/>
                </a:tc>
              </a:tr>
              <a:tr h="370840">
                <a:tc>
                  <a:txBody>
                    <a:bodyPr/>
                    <a:lstStyle/>
                    <a:p>
                      <a:r>
                        <a:rPr lang="en-US" dirty="0" smtClean="0"/>
                        <a:t>Target Revenue Adjustment</a:t>
                      </a:r>
                      <a:r>
                        <a:rPr lang="en-US" baseline="0" dirty="0" smtClean="0"/>
                        <a:t> </a:t>
                      </a:r>
                      <a:r>
                        <a:rPr lang="en-US" dirty="0" smtClean="0"/>
                        <a:t>Factor (TRAF)</a:t>
                      </a:r>
                      <a:endParaRPr lang="en-US" dirty="0"/>
                    </a:p>
                  </a:txBody>
                  <a:tcPr/>
                </a:tc>
                <a:tc>
                  <a:txBody>
                    <a:bodyPr/>
                    <a:lstStyle/>
                    <a:p>
                      <a:pPr algn="r"/>
                      <a:r>
                        <a:rPr lang="en-US" dirty="0" smtClean="0"/>
                        <a:t>0.9235</a:t>
                      </a:r>
                      <a:endParaRPr lang="en-US" dirty="0"/>
                    </a:p>
                  </a:txBody>
                  <a:tcPr/>
                </a:tc>
                <a:tc>
                  <a:txBody>
                    <a:bodyPr/>
                    <a:lstStyle/>
                    <a:p>
                      <a:pPr algn="r"/>
                      <a:r>
                        <a:rPr lang="en-US" dirty="0" smtClean="0"/>
                        <a:t>0.9263</a:t>
                      </a:r>
                      <a:endParaRPr lang="en-US" dirty="0"/>
                    </a:p>
                  </a:txBody>
                  <a:tcPr/>
                </a:tc>
                <a:tc>
                  <a:txBody>
                    <a:bodyPr/>
                    <a:lstStyle/>
                    <a:p>
                      <a:pPr algn="r"/>
                      <a:r>
                        <a:rPr lang="en-US" dirty="0" smtClean="0"/>
                        <a:t>0.9263</a:t>
                      </a:r>
                      <a:endParaRPr lang="en-US" dirty="0"/>
                    </a:p>
                  </a:txBody>
                  <a:tcPr/>
                </a:tc>
              </a:tr>
            </a:tbl>
          </a:graphicData>
        </a:graphic>
      </p:graphicFrame>
      <p:sp>
        <p:nvSpPr>
          <p:cNvPr id="6" name="Footer Placeholder 5"/>
          <p:cNvSpPr>
            <a:spLocks noGrp="1"/>
          </p:cNvSpPr>
          <p:nvPr>
            <p:ph type="ftr" sz="quarter" idx="11"/>
          </p:nvPr>
        </p:nvSpPr>
        <p:spPr>
          <a:xfrm>
            <a:off x="3276600" y="6356351"/>
            <a:ext cx="3124200" cy="349250"/>
          </a:xfrm>
        </p:spPr>
        <p:txBody>
          <a:bodyPr/>
          <a:lstStyle/>
          <a:p>
            <a:pPr>
              <a:defRPr/>
            </a:pPr>
            <a:r>
              <a:rPr lang="en-US" dirty="0" smtClean="0"/>
              <a:t>Office of School Finance, State Funding Division</a:t>
            </a:r>
            <a:endParaRPr lang="en-US" dirty="0"/>
          </a:p>
        </p:txBody>
      </p:sp>
      <p:sp>
        <p:nvSpPr>
          <p:cNvPr id="5" name="Slide Number Placeholder 4"/>
          <p:cNvSpPr>
            <a:spLocks noGrp="1"/>
          </p:cNvSpPr>
          <p:nvPr>
            <p:ph type="sldNum" sz="quarter" idx="12"/>
          </p:nvPr>
        </p:nvSpPr>
        <p:spPr/>
        <p:txBody>
          <a:bodyPr/>
          <a:lstStyle/>
          <a:p>
            <a:pPr>
              <a:defRPr/>
            </a:pPr>
            <a:fld id="{DF904785-2679-4807-9961-F75720F46993}" type="slidenum">
              <a:rPr lang="en-US" smtClean="0"/>
              <a:pPr>
                <a:defRPr/>
              </a:pPr>
              <a:t>7</a:t>
            </a:fld>
            <a:endParaRPr lang="en-US" dirty="0"/>
          </a:p>
        </p:txBody>
      </p:sp>
      <p:sp>
        <p:nvSpPr>
          <p:cNvPr id="2" name="Title 1"/>
          <p:cNvSpPr>
            <a:spLocks noGrp="1"/>
          </p:cNvSpPr>
          <p:nvPr>
            <p:ph type="title"/>
          </p:nvPr>
        </p:nvSpPr>
        <p:spPr>
          <a:xfrm>
            <a:off x="0" y="1"/>
            <a:ext cx="9144000" cy="1076770"/>
          </a:xfrm>
        </p:spPr>
        <p:txBody>
          <a:bodyPr>
            <a:noAutofit/>
          </a:bodyPr>
          <a:lstStyle/>
          <a:p>
            <a:r>
              <a:rPr lang="en-US" dirty="0" smtClean="0">
                <a:latin typeface="+mj-lt"/>
              </a:rPr>
              <a:t>News and Updates</a:t>
            </a:r>
            <a:endParaRPr lang="en-US" dirty="0">
              <a:latin typeface="+mj-lt"/>
            </a:endParaRPr>
          </a:p>
        </p:txBody>
      </p:sp>
      <p:sp>
        <p:nvSpPr>
          <p:cNvPr id="7" name="TextBox 6"/>
          <p:cNvSpPr txBox="1"/>
          <p:nvPr/>
        </p:nvSpPr>
        <p:spPr>
          <a:xfrm>
            <a:off x="381000" y="5221069"/>
            <a:ext cx="8582799" cy="584775"/>
          </a:xfrm>
          <a:prstGeom prst="rect">
            <a:avLst/>
          </a:prstGeom>
          <a:noFill/>
        </p:spPr>
        <p:txBody>
          <a:bodyPr wrap="none" rtlCol="0">
            <a:spAutoFit/>
          </a:bodyPr>
          <a:lstStyle/>
          <a:p>
            <a:pPr>
              <a:buFont typeface="Arial" pitchFamily="34" charset="0"/>
              <a:buChar char="•"/>
            </a:pPr>
            <a:r>
              <a:rPr lang="en-US" sz="1600" dirty="0" smtClean="0"/>
              <a:t>$330 million to be distributed on a per ADA basis next year as one-time assistance </a:t>
            </a:r>
          </a:p>
          <a:p>
            <a:r>
              <a:rPr lang="en-US" sz="1600" dirty="0" smtClean="0"/>
              <a:t>for TRS costs (SB 1458).  Estimated allocation of $67.55</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1905000" cy="1162050"/>
          </a:xfrm>
        </p:spPr>
        <p:txBody>
          <a:bodyPr>
            <a:noAutofit/>
          </a:bodyPr>
          <a:lstStyle/>
          <a:p>
            <a:r>
              <a:rPr lang="en-US" sz="2700" dirty="0" smtClean="0"/>
              <a:t>Common Questions</a:t>
            </a:r>
            <a:endParaRPr lang="en-US" sz="2700" dirty="0"/>
          </a:p>
        </p:txBody>
      </p:sp>
      <p:sp>
        <p:nvSpPr>
          <p:cNvPr id="3" name="Content Placeholder 2"/>
          <p:cNvSpPr>
            <a:spLocks noGrp="1"/>
          </p:cNvSpPr>
          <p:nvPr>
            <p:ph sz="half" idx="1"/>
          </p:nvPr>
        </p:nvSpPr>
        <p:spPr>
          <a:xfrm>
            <a:off x="2133600" y="533400"/>
            <a:ext cx="6781800" cy="5638800"/>
          </a:xfrm>
        </p:spPr>
        <p:txBody>
          <a:bodyPr>
            <a:noAutofit/>
          </a:bodyPr>
          <a:lstStyle/>
          <a:p>
            <a:pPr>
              <a:spcAft>
                <a:spcPts val="600"/>
              </a:spcAft>
            </a:pPr>
            <a:r>
              <a:rPr lang="en-US" sz="2400" dirty="0" smtClean="0"/>
              <a:t>How does TEA use data I submit through the Chapter 41 Module?</a:t>
            </a:r>
          </a:p>
          <a:p>
            <a:pPr>
              <a:spcAft>
                <a:spcPts val="600"/>
              </a:spcAft>
            </a:pPr>
            <a:r>
              <a:rPr lang="en-US" sz="2400" dirty="0" smtClean="0"/>
              <a:t>My district’s prior-year negative settle-up is larger than our total current-year state aid.  How do I take care of the negative balance? </a:t>
            </a:r>
          </a:p>
          <a:p>
            <a:pPr>
              <a:spcAft>
                <a:spcPts val="600"/>
              </a:spcAft>
            </a:pPr>
            <a:r>
              <a:rPr lang="en-US" sz="2400" dirty="0" smtClean="0"/>
              <a:t>My district had a successful TRE. When will state aid reflect the new tax rate? </a:t>
            </a:r>
          </a:p>
          <a:p>
            <a:pPr>
              <a:spcAft>
                <a:spcPts val="600"/>
              </a:spcAft>
            </a:pPr>
            <a:r>
              <a:rPr lang="en-US" sz="2400" dirty="0" smtClean="0"/>
              <a:t>What is the process for settling new balances generated for a prior year?</a:t>
            </a:r>
          </a:p>
          <a:p>
            <a:pPr>
              <a:spcAft>
                <a:spcPts val="600"/>
              </a:spcAft>
            </a:pPr>
            <a:r>
              <a:rPr lang="en-US" sz="2400" dirty="0" smtClean="0"/>
              <a:t>My district has a negative balance in EDA, but no longer generates EDA funding.  How do I take care of the negative balance?</a:t>
            </a:r>
          </a:p>
          <a:p>
            <a:endParaRPr lang="en-US" sz="2400" dirty="0"/>
          </a:p>
        </p:txBody>
      </p:sp>
      <p:sp>
        <p:nvSpPr>
          <p:cNvPr id="6" name="Footer Placeholder 5"/>
          <p:cNvSpPr>
            <a:spLocks noGrp="1"/>
          </p:cNvSpPr>
          <p:nvPr>
            <p:ph type="ftr" sz="quarter" idx="11"/>
          </p:nvPr>
        </p:nvSpPr>
        <p:spPr>
          <a:xfrm>
            <a:off x="3124200" y="6356351"/>
            <a:ext cx="3276600" cy="349250"/>
          </a:xfrm>
        </p:spPr>
        <p:txBody>
          <a:bodyPr/>
          <a:lstStyle/>
          <a:p>
            <a:r>
              <a:rPr lang="en-US" dirty="0" smtClean="0"/>
              <a:t>Office of School Finance, State Funding Division</a:t>
            </a:r>
            <a:endParaRPr lang="en-US" dirty="0"/>
          </a:p>
        </p:txBody>
      </p:sp>
      <p:sp>
        <p:nvSpPr>
          <p:cNvPr id="5" name="Slide Number Placeholder 4"/>
          <p:cNvSpPr>
            <a:spLocks noGrp="1"/>
          </p:cNvSpPr>
          <p:nvPr>
            <p:ph type="sldNum" sz="quarter" idx="12"/>
          </p:nvPr>
        </p:nvSpPr>
        <p:spPr/>
        <p:txBody>
          <a:bodyPr/>
          <a:lstStyle/>
          <a:p>
            <a:fld id="{FD73D4F1-F2B1-4C17-9858-53A81376CA60}" type="slidenum">
              <a:rPr lang="en-US" smtClean="0"/>
              <a:pPr/>
              <a:t>8</a:t>
            </a:fld>
            <a:endParaRPr lang="en-US" dirty="0"/>
          </a:p>
        </p:txBody>
      </p:sp>
      <p:pic>
        <p:nvPicPr>
          <p:cNvPr id="4" name="Picture 2" descr="C:\Users\abrownso\AppData\Local\Microsoft\Windows\Temporary Internet Files\Content.IE5\RBNE735N\MC900078762[1].wmf"/>
          <p:cNvPicPr>
            <a:picLocks noChangeAspect="1" noChangeArrowheads="1"/>
          </p:cNvPicPr>
          <p:nvPr/>
        </p:nvPicPr>
        <p:blipFill>
          <a:blip r:embed="rId2" cstate="print"/>
          <a:srcRect/>
          <a:stretch>
            <a:fillRect/>
          </a:stretch>
        </p:blipFill>
        <p:spPr bwMode="auto">
          <a:xfrm>
            <a:off x="304801" y="2362201"/>
            <a:ext cx="1356014" cy="2057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noAutofit/>
          </a:bodyPr>
          <a:lstStyle/>
          <a:p>
            <a:pPr marL="912813" indent="-568325">
              <a:spcBef>
                <a:spcPts val="1200"/>
              </a:spcBef>
              <a:spcAft>
                <a:spcPts val="600"/>
              </a:spcAft>
              <a:buNone/>
            </a:pPr>
            <a:r>
              <a:rPr lang="en-US" sz="2600" dirty="0" smtClean="0"/>
              <a:t>Q: 	How will TEA use the data I submit through the Chapter 41 Module?</a:t>
            </a:r>
          </a:p>
          <a:p>
            <a:pPr marL="912813" indent="-568325">
              <a:spcBef>
                <a:spcPts val="1200"/>
              </a:spcBef>
              <a:spcAft>
                <a:spcPts val="600"/>
              </a:spcAft>
              <a:buNone/>
            </a:pPr>
            <a:r>
              <a:rPr lang="en-US" sz="2600" dirty="0" smtClean="0"/>
              <a:t>A: 	Module data are used to calculate Chapter 41 payment reports in February.  </a:t>
            </a:r>
            <a:r>
              <a:rPr lang="en-US" sz="2600" dirty="0" smtClean="0">
                <a:solidFill>
                  <a:schemeClr val="accent4">
                    <a:lumMod val="75000"/>
                  </a:schemeClr>
                </a:solidFill>
              </a:rPr>
              <a:t>Districts must submit data by January 15</a:t>
            </a:r>
            <a:r>
              <a:rPr lang="en-US" sz="2600" dirty="0" smtClean="0"/>
              <a:t>. Data will not impact chapter 42calculations under LPE.  Districts can see the impact of module data by looking at the DPE side of the chapter 41 report.  All data will be updated and reconciled at Near Final and again at Final.</a:t>
            </a:r>
            <a:endParaRPr lang="en-US" sz="2600" dirty="0"/>
          </a:p>
        </p:txBody>
      </p:sp>
      <p:sp>
        <p:nvSpPr>
          <p:cNvPr id="5" name="Footer Placeholder 4"/>
          <p:cNvSpPr>
            <a:spLocks noGrp="1"/>
          </p:cNvSpPr>
          <p:nvPr>
            <p:ph type="ftr" sz="quarter" idx="11"/>
          </p:nvPr>
        </p:nvSpPr>
        <p:spPr>
          <a:xfrm>
            <a:off x="3429000" y="6203950"/>
            <a:ext cx="3124200" cy="501650"/>
          </a:xfrm>
        </p:spPr>
        <p:txBody>
          <a:bodyPr/>
          <a:lstStyle/>
          <a:p>
            <a:r>
              <a:rPr lang="en-US" dirty="0" smtClean="0"/>
              <a:t>Office of School Finance, State Funding Division</a:t>
            </a:r>
            <a:endParaRPr lang="en-US" dirty="0"/>
          </a:p>
        </p:txBody>
      </p:sp>
      <p:sp>
        <p:nvSpPr>
          <p:cNvPr id="4" name="Slide Number Placeholder 3"/>
          <p:cNvSpPr>
            <a:spLocks noGrp="1"/>
          </p:cNvSpPr>
          <p:nvPr>
            <p:ph type="sldNum" sz="quarter" idx="12"/>
          </p:nvPr>
        </p:nvSpPr>
        <p:spPr/>
        <p:txBody>
          <a:bodyPr/>
          <a:lstStyle/>
          <a:p>
            <a:fld id="{FD73D4F1-F2B1-4C17-9858-53A81376CA60}" type="slidenum">
              <a:rPr lang="en-US" smtClean="0"/>
              <a:pPr/>
              <a:t>9</a:t>
            </a:fld>
            <a:endParaRPr lang="en-US"/>
          </a:p>
        </p:txBody>
      </p:sp>
      <p:sp>
        <p:nvSpPr>
          <p:cNvPr id="2" name="Title 1"/>
          <p:cNvSpPr>
            <a:spLocks noGrp="1"/>
          </p:cNvSpPr>
          <p:nvPr>
            <p:ph type="title"/>
          </p:nvPr>
        </p:nvSpPr>
        <p:spPr/>
        <p:txBody>
          <a:bodyPr/>
          <a:lstStyle/>
          <a:p>
            <a:r>
              <a:rPr lang="en-US" dirty="0" smtClean="0"/>
              <a:t>Chapter 41 Module Data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4339</TotalTime>
  <Words>1340</Words>
  <Application>Microsoft Office PowerPoint</Application>
  <PresentationFormat>On-screen Show (4:3)</PresentationFormat>
  <Paragraphs>221</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State Funding Data Elements, Sources, and Timelines</vt:lpstr>
      <vt:lpstr>Agenda</vt:lpstr>
      <vt:lpstr>State Funding Staff</vt:lpstr>
      <vt:lpstr>News and Updates</vt:lpstr>
      <vt:lpstr>News and Updates</vt:lpstr>
      <vt:lpstr>News and Updates</vt:lpstr>
      <vt:lpstr>News and Updates</vt:lpstr>
      <vt:lpstr>Common Questions</vt:lpstr>
      <vt:lpstr>Chapter 41 Module Data</vt:lpstr>
      <vt:lpstr>Settle-Up</vt:lpstr>
      <vt:lpstr>Answers</vt:lpstr>
      <vt:lpstr>Answers</vt:lpstr>
      <vt:lpstr>Answers</vt:lpstr>
      <vt:lpstr>Summary of Finances (SOF)</vt:lpstr>
      <vt:lpstr>Summary of Finances (SOF)</vt:lpstr>
      <vt:lpstr>Summary of Finances (SOF)</vt:lpstr>
      <vt:lpstr>LPE vs. DPE</vt:lpstr>
      <vt:lpstr>LPE vs. DPE</vt:lpstr>
      <vt:lpstr>“Settle-up” Process</vt:lpstr>
      <vt:lpstr>Data Elements, Sources and Timelines</vt:lpstr>
      <vt:lpstr>Data Elements, Sources and Timelines</vt:lpstr>
      <vt:lpstr>Data Elements, Sources and Timelines</vt:lpstr>
      <vt:lpstr>Data Elements, Sources and Timelines</vt:lpstr>
      <vt:lpstr>Payment Ledgers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abrownso</dc:creator>
  <cp:lastModifiedBy>rkendric</cp:lastModifiedBy>
  <cp:revision>233</cp:revision>
  <dcterms:created xsi:type="dcterms:W3CDTF">2014-01-03T16:13:47Z</dcterms:created>
  <dcterms:modified xsi:type="dcterms:W3CDTF">2014-01-31T16:11:56Z</dcterms:modified>
</cp:coreProperties>
</file>