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20"/>
  </p:notesMasterIdLst>
  <p:handoutMasterIdLst>
    <p:handoutMasterId r:id="rId21"/>
  </p:handoutMasterIdLst>
  <p:sldIdLst>
    <p:sldId id="350" r:id="rId2"/>
    <p:sldId id="269" r:id="rId3"/>
    <p:sldId id="270" r:id="rId4"/>
    <p:sldId id="257" r:id="rId5"/>
    <p:sldId id="272" r:id="rId6"/>
    <p:sldId id="363" r:id="rId7"/>
    <p:sldId id="364" r:id="rId8"/>
    <p:sldId id="365" r:id="rId9"/>
    <p:sldId id="366" r:id="rId10"/>
    <p:sldId id="367" r:id="rId11"/>
    <p:sldId id="368" r:id="rId12"/>
    <p:sldId id="369" r:id="rId13"/>
    <p:sldId id="370" r:id="rId14"/>
    <p:sldId id="371" r:id="rId15"/>
    <p:sldId id="372" r:id="rId16"/>
    <p:sldId id="373" r:id="rId17"/>
    <p:sldId id="374" r:id="rId18"/>
    <p:sldId id="375" r:id="rId19"/>
  </p:sldIdLst>
  <p:sldSz cx="12192000" cy="6858000"/>
  <p:notesSz cx="9393238"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4CB"/>
    <a:srgbClr val="1682C5"/>
    <a:srgbClr val="005786"/>
    <a:srgbClr val="F06039"/>
    <a:srgbClr val="0D6CB9"/>
    <a:srgbClr val="00B4C2"/>
    <a:srgbClr val="FF81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76725" autoAdjust="0"/>
  </p:normalViewPr>
  <p:slideViewPr>
    <p:cSldViewPr snapToGrid="0" snapToObjects="1">
      <p:cViewPr varScale="1">
        <p:scale>
          <a:sx n="56" d="100"/>
          <a:sy n="56" d="100"/>
        </p:scale>
        <p:origin x="49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0"/>
    </p:cViewPr>
  </p:sorterViewPr>
  <p:notesViewPr>
    <p:cSldViewPr snapToGrid="0" snapToObjects="1">
      <p:cViewPr varScale="1">
        <p:scale>
          <a:sx n="112" d="100"/>
          <a:sy n="112" d="100"/>
        </p:scale>
        <p:origin x="241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2F4FF8-B5D5-4BFB-BD2B-D073F2A64B96}"/>
              </a:ext>
            </a:extLst>
          </p:cNvPr>
          <p:cNvSpPr>
            <a:spLocks noGrp="1"/>
          </p:cNvSpPr>
          <p:nvPr>
            <p:ph type="hdr" sz="quarter"/>
          </p:nvPr>
        </p:nvSpPr>
        <p:spPr>
          <a:xfrm>
            <a:off x="1" y="2"/>
            <a:ext cx="4071255" cy="355191"/>
          </a:xfrm>
          <a:prstGeom prst="rect">
            <a:avLst/>
          </a:prstGeom>
        </p:spPr>
        <p:txBody>
          <a:bodyPr vert="horz" lIns="92165" tIns="46082" rIns="92165" bIns="46082" rtlCol="0"/>
          <a:lstStyle>
            <a:lvl1pPr algn="l">
              <a:defRPr sz="1200"/>
            </a:lvl1pPr>
          </a:lstStyle>
          <a:p>
            <a:r>
              <a:rPr lang="en-US"/>
              <a:t>Christina Villarreal, TEA Contracts, Grants and Financial Administration</a:t>
            </a:r>
          </a:p>
        </p:txBody>
      </p:sp>
      <p:sp>
        <p:nvSpPr>
          <p:cNvPr id="3" name="Date Placeholder 2">
            <a:extLst>
              <a:ext uri="{FF2B5EF4-FFF2-40B4-BE49-F238E27FC236}">
                <a16:creationId xmlns:a16="http://schemas.microsoft.com/office/drawing/2014/main" id="{402A32D0-D497-4D82-B0FB-44DB5A3D6712}"/>
              </a:ext>
            </a:extLst>
          </p:cNvPr>
          <p:cNvSpPr>
            <a:spLocks noGrp="1"/>
          </p:cNvSpPr>
          <p:nvPr>
            <p:ph type="dt" sz="quarter" idx="1"/>
          </p:nvPr>
        </p:nvSpPr>
        <p:spPr>
          <a:xfrm>
            <a:off x="5319860" y="2"/>
            <a:ext cx="4071255" cy="355191"/>
          </a:xfrm>
          <a:prstGeom prst="rect">
            <a:avLst/>
          </a:prstGeom>
        </p:spPr>
        <p:txBody>
          <a:bodyPr vert="horz" lIns="92165" tIns="46082" rIns="92165" bIns="46082" rtlCol="0"/>
          <a:lstStyle>
            <a:lvl1pPr algn="r">
              <a:defRPr sz="1200"/>
            </a:lvl1pPr>
          </a:lstStyle>
          <a:p>
            <a:r>
              <a:rPr lang="en-US"/>
              <a:t>5/7/18</a:t>
            </a:r>
          </a:p>
        </p:txBody>
      </p:sp>
      <p:sp>
        <p:nvSpPr>
          <p:cNvPr id="4" name="Footer Placeholder 3">
            <a:extLst>
              <a:ext uri="{FF2B5EF4-FFF2-40B4-BE49-F238E27FC236}">
                <a16:creationId xmlns:a16="http://schemas.microsoft.com/office/drawing/2014/main" id="{D733929F-8273-461E-82F5-FCE0D71E8F87}"/>
              </a:ext>
            </a:extLst>
          </p:cNvPr>
          <p:cNvSpPr>
            <a:spLocks noGrp="1"/>
          </p:cNvSpPr>
          <p:nvPr>
            <p:ph type="ftr" sz="quarter" idx="2"/>
          </p:nvPr>
        </p:nvSpPr>
        <p:spPr>
          <a:xfrm>
            <a:off x="1" y="6721885"/>
            <a:ext cx="4071255" cy="355191"/>
          </a:xfrm>
          <a:prstGeom prst="rect">
            <a:avLst/>
          </a:prstGeom>
        </p:spPr>
        <p:txBody>
          <a:bodyPr vert="horz" lIns="92165" tIns="46082" rIns="92165" bIns="4608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BDDF6D8-A1AA-4A53-A81B-A56363F739D8}"/>
              </a:ext>
            </a:extLst>
          </p:cNvPr>
          <p:cNvSpPr>
            <a:spLocks noGrp="1"/>
          </p:cNvSpPr>
          <p:nvPr>
            <p:ph type="sldNum" sz="quarter" idx="3"/>
          </p:nvPr>
        </p:nvSpPr>
        <p:spPr>
          <a:xfrm>
            <a:off x="5319860" y="6721885"/>
            <a:ext cx="4071255" cy="355191"/>
          </a:xfrm>
          <a:prstGeom prst="rect">
            <a:avLst/>
          </a:prstGeom>
        </p:spPr>
        <p:txBody>
          <a:bodyPr vert="horz" lIns="92165" tIns="46082" rIns="92165" bIns="46082" rtlCol="0" anchor="b"/>
          <a:lstStyle>
            <a:lvl1pPr algn="r">
              <a:defRPr sz="1200"/>
            </a:lvl1pPr>
          </a:lstStyle>
          <a:p>
            <a:fld id="{542AE667-04C8-49D3-81F2-EBF048134FD3}" type="slidenum">
              <a:rPr lang="en-US" smtClean="0"/>
              <a:t>‹#›</a:t>
            </a:fld>
            <a:endParaRPr lang="en-US"/>
          </a:p>
        </p:txBody>
      </p:sp>
    </p:spTree>
    <p:extLst>
      <p:ext uri="{BB962C8B-B14F-4D97-AF65-F5344CB8AC3E}">
        <p14:creationId xmlns:p14="http://schemas.microsoft.com/office/powerpoint/2010/main" val="95464515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4" name="Slide Image Placeholder 3"/>
          <p:cNvSpPr>
            <a:spLocks noGrp="1" noRot="1" noChangeAspect="1"/>
          </p:cNvSpPr>
          <p:nvPr>
            <p:ph type="sldImg" idx="2"/>
          </p:nvPr>
        </p:nvSpPr>
        <p:spPr>
          <a:xfrm>
            <a:off x="453231" y="2078038"/>
            <a:ext cx="4243388" cy="2387600"/>
          </a:xfrm>
          <a:prstGeom prst="rect">
            <a:avLst/>
          </a:prstGeom>
          <a:noFill/>
          <a:ln w="12700">
            <a:solidFill>
              <a:prstClr val="black"/>
            </a:solidFill>
          </a:ln>
        </p:spPr>
        <p:txBody>
          <a:bodyPr vert="horz" lIns="93566" tIns="46782" rIns="93566" bIns="46782" rtlCol="0" anchor="ctr"/>
          <a:lstStyle/>
          <a:p>
            <a:endParaRPr lang="en-US"/>
          </a:p>
        </p:txBody>
      </p:sp>
      <p:sp>
        <p:nvSpPr>
          <p:cNvPr id="5" name="Notes Placeholder 4"/>
          <p:cNvSpPr>
            <a:spLocks noGrp="1"/>
          </p:cNvSpPr>
          <p:nvPr>
            <p:ph type="body" sz="quarter" idx="3"/>
          </p:nvPr>
        </p:nvSpPr>
        <p:spPr>
          <a:xfrm>
            <a:off x="4973443" y="2078038"/>
            <a:ext cx="3713357" cy="2587099"/>
          </a:xfrm>
          <a:prstGeom prst="rect">
            <a:avLst/>
          </a:prstGeom>
        </p:spPr>
        <p:txBody>
          <a:bodyPr vert="horz" lIns="93566" tIns="46782" rIns="93566" bIns="467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21995"/>
            <a:ext cx="4070404" cy="355081"/>
          </a:xfrm>
          <a:prstGeom prst="rect">
            <a:avLst/>
          </a:prstGeom>
        </p:spPr>
        <p:txBody>
          <a:bodyPr vert="horz" lIns="93566" tIns="46782" rIns="93566" bIns="46782" rtlCol="0" anchor="b"/>
          <a:lstStyle>
            <a:lvl1pPr algn="l">
              <a:defRPr sz="1200"/>
            </a:lvl1pPr>
          </a:lstStyle>
          <a:p>
            <a:r>
              <a:rPr lang="en-US" dirty="0"/>
              <a:t>Texas Education Agency, © 2018</a:t>
            </a:r>
          </a:p>
        </p:txBody>
      </p:sp>
      <p:sp>
        <p:nvSpPr>
          <p:cNvPr id="7" name="Slide Number Placeholder 6"/>
          <p:cNvSpPr>
            <a:spLocks noGrp="1"/>
          </p:cNvSpPr>
          <p:nvPr>
            <p:ph type="sldNum" sz="quarter" idx="5"/>
          </p:nvPr>
        </p:nvSpPr>
        <p:spPr>
          <a:xfrm>
            <a:off x="5320663" y="6721995"/>
            <a:ext cx="4070404" cy="355081"/>
          </a:xfrm>
          <a:prstGeom prst="rect">
            <a:avLst/>
          </a:prstGeom>
        </p:spPr>
        <p:txBody>
          <a:bodyPr vert="horz" lIns="93566" tIns="46782" rIns="93566" bIns="46782" rtlCol="0" anchor="b"/>
          <a:lstStyle>
            <a:lvl1pPr algn="r">
              <a:defRPr sz="1200"/>
            </a:lvl1pPr>
          </a:lstStyle>
          <a:p>
            <a:fld id="{CE9FACDD-CF80-0846-A9D4-A013DD70DEFB}" type="slidenum">
              <a:rPr lang="en-US" smtClean="0"/>
              <a:t>‹#›</a:t>
            </a:fld>
            <a:endParaRPr lang="en-US"/>
          </a:p>
        </p:txBody>
      </p:sp>
      <p:sp>
        <p:nvSpPr>
          <p:cNvPr id="8" name="Date Placeholder 7">
            <a:extLst>
              <a:ext uri="{FF2B5EF4-FFF2-40B4-BE49-F238E27FC236}">
                <a16:creationId xmlns:a16="http://schemas.microsoft.com/office/drawing/2014/main" id="{A9E2117E-631F-4D30-89F0-FF7FB39E755D}"/>
              </a:ext>
            </a:extLst>
          </p:cNvPr>
          <p:cNvSpPr>
            <a:spLocks noGrp="1"/>
          </p:cNvSpPr>
          <p:nvPr>
            <p:ph type="dt" idx="1"/>
          </p:nvPr>
        </p:nvSpPr>
        <p:spPr>
          <a:xfrm>
            <a:off x="5321300" y="0"/>
            <a:ext cx="4070350" cy="354013"/>
          </a:xfrm>
          <a:prstGeom prst="rect">
            <a:avLst/>
          </a:prstGeom>
        </p:spPr>
        <p:txBody>
          <a:bodyPr vert="horz" lIns="91440" tIns="45720" rIns="91440" bIns="45720" rtlCol="0"/>
          <a:lstStyle>
            <a:lvl1pPr algn="r">
              <a:defRPr sz="1200"/>
            </a:lvl1pPr>
          </a:lstStyle>
          <a:p>
            <a:fld id="{D2384185-EB1C-4206-9224-987CAE061CA2}" type="datetimeFigureOut">
              <a:rPr lang="en-US" smtClean="0"/>
              <a:t>8/14/2018</a:t>
            </a:fld>
            <a:endParaRPr lang="en-US"/>
          </a:p>
        </p:txBody>
      </p:sp>
    </p:spTree>
    <p:extLst>
      <p:ext uri="{BB962C8B-B14F-4D97-AF65-F5344CB8AC3E}">
        <p14:creationId xmlns:p14="http://schemas.microsoft.com/office/powerpoint/2010/main" val="993446575"/>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5688106" y="2078038"/>
            <a:ext cx="2998694" cy="2587099"/>
          </a:xfrm>
        </p:spPr>
        <p:txBody>
          <a:bodyPr/>
          <a:lstStyle/>
          <a:p>
            <a:endParaRPr lang="en-US" dirty="0"/>
          </a:p>
        </p:txBody>
      </p:sp>
      <p:sp>
        <p:nvSpPr>
          <p:cNvPr id="6" name="Slide Number Placeholder 5"/>
          <p:cNvSpPr>
            <a:spLocks noGrp="1"/>
          </p:cNvSpPr>
          <p:nvPr>
            <p:ph type="sldNum" sz="quarter" idx="12"/>
          </p:nvPr>
        </p:nvSpPr>
        <p:spPr/>
        <p:txBody>
          <a:bodyPr/>
          <a:lstStyle/>
          <a:p>
            <a:fld id="{CE9FACDD-CF80-0846-A9D4-A013DD70DEFB}" type="slidenum">
              <a:rPr lang="en-US" smtClean="0"/>
              <a:t>1</a:t>
            </a:fld>
            <a:endParaRPr lang="en-US"/>
          </a:p>
        </p:txBody>
      </p:sp>
      <p:sp>
        <p:nvSpPr>
          <p:cNvPr id="7" name="Header Placeholder 1">
            <a:extLst>
              <a:ext uri="{FF2B5EF4-FFF2-40B4-BE49-F238E27FC236}">
                <a16:creationId xmlns:a16="http://schemas.microsoft.com/office/drawing/2014/main" id="{0DDCB43F-0C7D-4652-96DB-C6A5AE8AEC31}"/>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a:t>Fahrig, R.</a:t>
            </a:r>
            <a:br>
              <a:rPr lang="en-US"/>
            </a:br>
            <a:r>
              <a:rPr lang="en-US"/>
              <a:t>SI Reorg Presentation: DCSI</a:t>
            </a:r>
            <a:endParaRPr lang="en-US" dirty="0"/>
          </a:p>
        </p:txBody>
      </p:sp>
      <p:sp>
        <p:nvSpPr>
          <p:cNvPr id="8" name="Date Placeholder 4">
            <a:extLst>
              <a:ext uri="{FF2B5EF4-FFF2-40B4-BE49-F238E27FC236}">
                <a16:creationId xmlns:a16="http://schemas.microsoft.com/office/drawing/2014/main" id="{C1E1BECB-43E3-4F8F-87A8-8457F51CA3C9}"/>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448650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(2 min): (show Slide 10) </a:t>
            </a:r>
            <a:r>
              <a:rPr lang="en-US" sz="1200" kern="1200" dirty="0">
                <a:solidFill>
                  <a:schemeClr val="tx1"/>
                </a:solidFill>
                <a:effectLst/>
                <a:latin typeface="+mn-lt"/>
                <a:ea typeface="+mn-ea"/>
                <a:cs typeface="+mn-cs"/>
              </a:rPr>
              <a:t>Key idea: Campuses that focus on why they did not meet standard, identify where the performance gaps are, and write data driven problem statements are set up for more effective improvement planning. </a:t>
            </a:r>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10</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148130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(2 mins): (show Slide 11)</a:t>
            </a:r>
            <a:r>
              <a:rPr lang="en-US" sz="1200" kern="1200" dirty="0">
                <a:solidFill>
                  <a:schemeClr val="tx1"/>
                </a:solidFill>
                <a:effectLst/>
                <a:latin typeface="+mn-lt"/>
                <a:ea typeface="+mn-ea"/>
                <a:cs typeface="+mn-cs"/>
              </a:rPr>
              <a:t> Now we are going to practice conducting a data analysis and writing data-driven problem statements and annual goals. You are going to work with your campus team on a sample set of data. </a:t>
            </a:r>
            <a:r>
              <a:rPr lang="en-US" sz="1200" u="sng" kern="1200" dirty="0">
                <a:solidFill>
                  <a:schemeClr val="tx1"/>
                </a:solidFill>
                <a:effectLst/>
                <a:latin typeface="+mn-lt"/>
                <a:ea typeface="+mn-ea"/>
                <a:cs typeface="+mn-cs"/>
              </a:rPr>
              <a:t>(Facilitator note: if a campus team has more than 4, divide them into groups of 4-5.)</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Take out your Data Analysis Guided Discussion packet. This worksheet is meant to help teams uncover performance gaps and synthesize data into problem statements and should be used when you return to your campus to conduct your own data analysis.</a:t>
            </a:r>
          </a:p>
          <a:p>
            <a:r>
              <a:rPr lang="en-US" sz="1200" kern="1200" dirty="0">
                <a:solidFill>
                  <a:schemeClr val="tx1"/>
                </a:solidFill>
                <a:effectLst/>
                <a:latin typeface="+mn-lt"/>
                <a:ea typeface="+mn-ea"/>
                <a:cs typeface="+mn-cs"/>
              </a:rPr>
              <a:t>Use the sample data packets on your table to complete the worksheet. You will also answer the two reflection questions on the slide in your note-taking guide. Take 20 minutes. </a:t>
            </a:r>
            <a:r>
              <a:rPr lang="en-US" sz="1200" u="sng" kern="1200" dirty="0">
                <a:solidFill>
                  <a:schemeClr val="tx1"/>
                </a:solidFill>
                <a:effectLst/>
                <a:latin typeface="+mn-lt"/>
                <a:ea typeface="+mn-ea"/>
                <a:cs typeface="+mn-cs"/>
              </a:rPr>
              <a:t>(Facilitators note: during this time, circulate among tables to ensure that participants are using the worksheet correctly)</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Domain 1:</a:t>
            </a:r>
            <a:r>
              <a:rPr lang="en-US" sz="1200" kern="1200" dirty="0">
                <a:solidFill>
                  <a:schemeClr val="tx1"/>
                </a:solidFill>
                <a:effectLst/>
                <a:latin typeface="+mn-lt"/>
                <a:ea typeface="+mn-ea"/>
                <a:cs typeface="+mn-cs"/>
              </a:rPr>
              <a:t> Teams should start by looking at the content areas, student subgroups, and performance levels. [Conversations should be taking place around the achievement by content area and student groups. To understand the grade level breakdown for each content area, the campus will use the student performance report that lists students’ individual results.]</a:t>
            </a:r>
          </a:p>
          <a:p>
            <a:r>
              <a:rPr lang="en-US" sz="1200" u="sng" kern="1200" dirty="0">
                <a:solidFill>
                  <a:schemeClr val="tx1"/>
                </a:solidFill>
                <a:effectLst/>
                <a:latin typeface="+mn-lt"/>
                <a:ea typeface="+mn-ea"/>
                <a:cs typeface="+mn-cs"/>
              </a:rPr>
              <a:t>Domain 3:</a:t>
            </a:r>
            <a:r>
              <a:rPr lang="en-US" sz="1200" kern="1200" dirty="0">
                <a:solidFill>
                  <a:schemeClr val="tx1"/>
                </a:solidFill>
                <a:effectLst/>
                <a:latin typeface="+mn-lt"/>
                <a:ea typeface="+mn-ea"/>
                <a:cs typeface="+mn-cs"/>
              </a:rPr>
              <a:t> Teams look at the Closing the Gaps table. The first table will help the campus with an overview of Domain 3. The second table provides a break down actual achievement numbers for Domain 3. [Conversations should be taking place around the Academic Achievement and Growth Status categories. The campus failed to meet many of the targets in these categories. Make sure that campuses understand the difference between the two tables and how they are used to help the campus understand the Domain 3 data.] </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11</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517444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(show Slide 12)</a:t>
            </a:r>
            <a:r>
              <a:rPr lang="en-US" sz="1200" kern="1200" dirty="0">
                <a:solidFill>
                  <a:schemeClr val="tx1"/>
                </a:solidFill>
                <a:effectLst/>
                <a:latin typeface="+mn-lt"/>
                <a:ea typeface="+mn-ea"/>
                <a:cs typeface="+mn-cs"/>
              </a:rPr>
              <a:t> Now that you have reviewed the data, let’s summarize why the campus didn’t meet standard.</a:t>
            </a:r>
          </a:p>
          <a:p>
            <a:r>
              <a:rPr lang="en-US" sz="1200" kern="1200" dirty="0">
                <a:solidFill>
                  <a:schemeClr val="tx1"/>
                </a:solidFill>
                <a:effectLst/>
                <a:latin typeface="+mn-lt"/>
                <a:ea typeface="+mn-ea"/>
                <a:cs typeface="+mn-cs"/>
              </a:rPr>
              <a:t>With your table team, write 2-4 bullets for each domain the campus missed that describe WHY they missed the domain target. </a:t>
            </a:r>
          </a:p>
          <a:p>
            <a:r>
              <a:rPr lang="en-US" sz="1200" kern="1200" dirty="0">
                <a:solidFill>
                  <a:schemeClr val="tx1"/>
                </a:solidFill>
                <a:effectLst/>
                <a:latin typeface="+mn-lt"/>
                <a:ea typeface="+mn-ea"/>
                <a:cs typeface="+mn-cs"/>
              </a:rPr>
              <a:t>Record your data summary statements on the chart paper near your table. Take 10 minutes for this. </a:t>
            </a:r>
            <a:r>
              <a:rPr lang="en-US" sz="1200" u="sng" kern="1200" dirty="0">
                <a:solidFill>
                  <a:schemeClr val="tx1"/>
                </a:solidFill>
                <a:effectLst/>
                <a:latin typeface="+mn-lt"/>
                <a:ea typeface="+mn-ea"/>
                <a:cs typeface="+mn-cs"/>
              </a:rPr>
              <a:t>(Facilitators note: circulate to ensure responses are aligned to expected responses; ask questions to redirect as needed)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Potential responses: </a:t>
            </a:r>
          </a:p>
          <a:p>
            <a:r>
              <a:rPr lang="en-US" sz="1200" kern="1200" dirty="0">
                <a:solidFill>
                  <a:schemeClr val="tx1"/>
                </a:solidFill>
                <a:effectLst/>
                <a:latin typeface="+mn-lt"/>
                <a:ea typeface="+mn-ea"/>
                <a:cs typeface="+mn-cs"/>
              </a:rPr>
              <a:t>Domain 1: </a:t>
            </a:r>
          </a:p>
          <a:p>
            <a:pPr lvl="0"/>
            <a:r>
              <a:rPr lang="en-US" sz="1200" kern="1200" dirty="0">
                <a:solidFill>
                  <a:schemeClr val="tx1"/>
                </a:solidFill>
                <a:effectLst/>
                <a:latin typeface="+mn-lt"/>
                <a:ea typeface="+mn-ea"/>
                <a:cs typeface="+mn-cs"/>
              </a:rPr>
              <a:t>Only 33% of students reached the Approaches Grade Level standard in Writing.  </a:t>
            </a:r>
          </a:p>
          <a:p>
            <a:pPr lvl="0"/>
            <a:r>
              <a:rPr lang="en-US" sz="1200" kern="1200" dirty="0">
                <a:solidFill>
                  <a:schemeClr val="tx1"/>
                </a:solidFill>
                <a:effectLst/>
                <a:latin typeface="+mn-lt"/>
                <a:ea typeface="+mn-ea"/>
                <a:cs typeface="+mn-cs"/>
              </a:rPr>
              <a:t>Only 33% of Economically Disadvantaged students reached the Approaches Grade Level standard in Writing.</a:t>
            </a:r>
          </a:p>
          <a:p>
            <a:r>
              <a:rPr lang="en-US" sz="1200" kern="1200" dirty="0">
                <a:solidFill>
                  <a:schemeClr val="tx1"/>
                </a:solidFill>
                <a:effectLst/>
                <a:latin typeface="+mn-lt"/>
                <a:ea typeface="+mn-ea"/>
                <a:cs typeface="+mn-cs"/>
              </a:rPr>
              <a:t>Lead teams to think about the Next steps: Identify the 4th grade teacher who had the lowest levels of achievement in Writing.</a:t>
            </a:r>
          </a:p>
          <a:p>
            <a:pPr lvl="0"/>
            <a:r>
              <a:rPr lang="en-US" sz="1200" kern="1200" dirty="0">
                <a:solidFill>
                  <a:schemeClr val="tx1"/>
                </a:solidFill>
                <a:effectLst/>
                <a:latin typeface="+mn-lt"/>
                <a:ea typeface="+mn-ea"/>
                <a:cs typeface="+mn-cs"/>
              </a:rPr>
              <a:t>Only 45% of Current EL students reached the Approaches Grade Level standard in Mathematics.</a:t>
            </a:r>
          </a:p>
          <a:p>
            <a:r>
              <a:rPr lang="en-US" sz="1200" kern="1200" dirty="0">
                <a:solidFill>
                  <a:schemeClr val="tx1"/>
                </a:solidFill>
                <a:effectLst/>
                <a:latin typeface="+mn-lt"/>
                <a:ea typeface="+mn-ea"/>
                <a:cs typeface="+mn-cs"/>
              </a:rPr>
              <a:t>Lead teams to think about the Next steps: Identify the grade level that had the lowest level of achievement in Math for Current EL students. Identify the teacher who had the lowest level of achievement in Math in that grade level for Current EL students.</a:t>
            </a:r>
          </a:p>
          <a:p>
            <a:r>
              <a:rPr lang="en-US" sz="1200" kern="1200" dirty="0">
                <a:solidFill>
                  <a:schemeClr val="tx1"/>
                </a:solidFill>
                <a:effectLst/>
                <a:latin typeface="+mn-lt"/>
                <a:ea typeface="+mn-ea"/>
                <a:cs typeface="+mn-cs"/>
              </a:rPr>
              <a:t>Other Potential Answers:</a:t>
            </a:r>
          </a:p>
          <a:p>
            <a:r>
              <a:rPr lang="en-US" sz="1200" kern="1200" dirty="0">
                <a:solidFill>
                  <a:schemeClr val="tx1"/>
                </a:solidFill>
                <a:effectLst/>
                <a:latin typeface="+mn-lt"/>
                <a:ea typeface="+mn-ea"/>
                <a:cs typeface="+mn-cs"/>
              </a:rPr>
              <a:t>• 44% of African American students reached the Approaches GL standard in Math.</a:t>
            </a:r>
          </a:p>
          <a:p>
            <a:r>
              <a:rPr lang="en-US" sz="1200" kern="1200" dirty="0">
                <a:solidFill>
                  <a:schemeClr val="tx1"/>
                </a:solidFill>
                <a:effectLst/>
                <a:latin typeface="+mn-lt"/>
                <a:ea typeface="+mn-ea"/>
                <a:cs typeface="+mn-cs"/>
              </a:rPr>
              <a:t>• 34% of Hispanic students reached the Approaches GL standard in Writing.</a:t>
            </a:r>
          </a:p>
          <a:p>
            <a:r>
              <a:rPr lang="en-US" sz="1200" kern="1200" dirty="0">
                <a:solidFill>
                  <a:schemeClr val="tx1"/>
                </a:solidFill>
                <a:effectLst/>
                <a:latin typeface="+mn-lt"/>
                <a:ea typeface="+mn-ea"/>
                <a:cs typeface="+mn-cs"/>
              </a:rPr>
              <a:t>•47% of Economically Disadvantaged students reached the Approaches GL standard on all tests taken.</a:t>
            </a:r>
          </a:p>
          <a:p>
            <a:r>
              <a:rPr lang="en-US" sz="1200" kern="1200" dirty="0">
                <a:solidFill>
                  <a:schemeClr val="tx1"/>
                </a:solidFill>
                <a:effectLst/>
                <a:latin typeface="+mn-lt"/>
                <a:ea typeface="+mn-ea"/>
                <a:cs typeface="+mn-cs"/>
              </a:rPr>
              <a:t>Domain 3: </a:t>
            </a:r>
          </a:p>
          <a:p>
            <a:pPr lvl="0"/>
            <a:r>
              <a:rPr lang="en-US" sz="1200" kern="1200" dirty="0">
                <a:solidFill>
                  <a:schemeClr val="tx1"/>
                </a:solidFill>
                <a:effectLst/>
                <a:latin typeface="+mn-lt"/>
                <a:ea typeface="+mn-ea"/>
                <a:cs typeface="+mn-cs"/>
              </a:rPr>
              <a:t>No Academic Achievement Status targets were met in Math and ELA. </a:t>
            </a:r>
          </a:p>
          <a:p>
            <a:pPr lvl="0"/>
            <a:r>
              <a:rPr lang="en-US" sz="1200" kern="1200" dirty="0">
                <a:solidFill>
                  <a:schemeClr val="tx1"/>
                </a:solidFill>
                <a:effectLst/>
                <a:latin typeface="+mn-lt"/>
                <a:ea typeface="+mn-ea"/>
                <a:cs typeface="+mn-cs"/>
              </a:rPr>
              <a:t>In ELA, the student groups with the largest gaps are: Hispanic, Continuously Enrolled, and All Students. </a:t>
            </a:r>
          </a:p>
          <a:p>
            <a:pPr lvl="0"/>
            <a:r>
              <a:rPr lang="en-US" sz="1200" kern="1200" dirty="0">
                <a:solidFill>
                  <a:schemeClr val="tx1"/>
                </a:solidFill>
                <a:effectLst/>
                <a:latin typeface="+mn-lt"/>
                <a:ea typeface="+mn-ea"/>
                <a:cs typeface="+mn-cs"/>
              </a:rPr>
              <a:t>In Math, the student groups with the largest gaps are: All Students, Hispanic, and Non-Continuously Enrolled. </a:t>
            </a:r>
          </a:p>
          <a:p>
            <a:r>
              <a:rPr lang="en-US" sz="1200" kern="1200" dirty="0">
                <a:solidFill>
                  <a:schemeClr val="tx1"/>
                </a:solidFill>
                <a:effectLst/>
                <a:latin typeface="+mn-lt"/>
                <a:ea typeface="+mn-ea"/>
                <a:cs typeface="+mn-cs"/>
              </a:rPr>
              <a:t>Lead teams to think about Next Steps: Identify the grade levels that had the largest academic achievement gaps. Focus in on the specific student groups that most contributed to targets not being met. Identify the teachers who most contributed to the targets not being met. </a:t>
            </a:r>
          </a:p>
          <a:p>
            <a:pPr lvl="0"/>
            <a:r>
              <a:rPr lang="en-US" sz="1200" kern="1200" dirty="0">
                <a:solidFill>
                  <a:schemeClr val="tx1"/>
                </a:solidFill>
                <a:effectLst/>
                <a:latin typeface="+mn-lt"/>
                <a:ea typeface="+mn-ea"/>
                <a:cs typeface="+mn-cs"/>
              </a:rPr>
              <a:t>Only 12% of African American and Hispanic achieved the Masters Grade Level standard.</a:t>
            </a:r>
          </a:p>
          <a:p>
            <a:r>
              <a:rPr lang="en-US" sz="1200" kern="1200" dirty="0">
                <a:solidFill>
                  <a:schemeClr val="tx1"/>
                </a:solidFill>
                <a:effectLst/>
                <a:latin typeface="+mn-lt"/>
                <a:ea typeface="+mn-ea"/>
                <a:cs typeface="+mn-cs"/>
              </a:rPr>
              <a:t>Lead teams to think about Next Steps: Identify the subject area that had the lowest number of African American and Hispanic students achieve the Master GL standard. Identify the grade level that had the lowest number of African American and Hispanic students achieve the Master GL standard. Focus on the teacher who had the lowest number of African American and Hispanic students achieve the Master GL standard.</a:t>
            </a:r>
          </a:p>
          <a:p>
            <a:r>
              <a:rPr lang="en-US" sz="1200" kern="1200" dirty="0">
                <a:solidFill>
                  <a:schemeClr val="tx1"/>
                </a:solidFill>
                <a:effectLst/>
                <a:latin typeface="+mn-lt"/>
                <a:ea typeface="+mn-ea"/>
                <a:cs typeface="+mn-cs"/>
              </a:rPr>
              <a:t>Other potential responses:</a:t>
            </a:r>
          </a:p>
          <a:p>
            <a:pPr lvl="0"/>
            <a:r>
              <a:rPr lang="en-US" sz="1200" kern="1200" dirty="0">
                <a:solidFill>
                  <a:schemeClr val="tx1"/>
                </a:solidFill>
                <a:effectLst/>
                <a:latin typeface="+mn-lt"/>
                <a:ea typeface="+mn-ea"/>
                <a:cs typeface="+mn-cs"/>
              </a:rPr>
              <a:t>No growth status measures (the most heavily weighted component in Domain 3) were achieved by student groups in ELA or Math.</a:t>
            </a:r>
          </a:p>
          <a:p>
            <a:pPr lvl="0"/>
            <a:r>
              <a:rPr lang="en-US" sz="1200" kern="1200" dirty="0">
                <a:solidFill>
                  <a:schemeClr val="tx1"/>
                </a:solidFill>
                <a:effectLst/>
                <a:latin typeface="+mn-lt"/>
                <a:ea typeface="+mn-ea"/>
                <a:cs typeface="+mn-cs"/>
              </a:rPr>
              <a:t>Student Success Status targets were not reached by any measurable subgroup with the exception of Current Special Education.</a:t>
            </a:r>
          </a:p>
          <a:p>
            <a:pPr lvl="0"/>
            <a:r>
              <a:rPr lang="en-US" sz="1200" kern="1200" dirty="0">
                <a:solidFill>
                  <a:schemeClr val="tx1"/>
                </a:solidFill>
                <a:effectLst/>
                <a:latin typeface="+mn-lt"/>
                <a:ea typeface="+mn-ea"/>
                <a:cs typeface="+mn-cs"/>
              </a:rPr>
              <a:t>There is a large gap between the number of growth points earned by African American students and growth points earned by other student groups.  </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12</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412208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(5 mins):</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(show Slide 13)</a:t>
            </a:r>
            <a:r>
              <a:rPr lang="en-US" sz="1200" kern="1200" dirty="0">
                <a:solidFill>
                  <a:schemeClr val="tx1"/>
                </a:solidFill>
                <a:effectLst/>
                <a:latin typeface="+mn-lt"/>
                <a:ea typeface="+mn-ea"/>
                <a:cs typeface="+mn-cs"/>
              </a:rPr>
              <a:t> So we can look around the room and see what some of the data trends for this campus are. Here are some of the trends that we surfaced: (read from slide. If the trends on the chart paper around the room don’t match, open for discussion).</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13</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433659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(show Slide 14)</a:t>
            </a:r>
            <a:r>
              <a:rPr lang="en-US" sz="1200" kern="1200" dirty="0">
                <a:solidFill>
                  <a:schemeClr val="tx1"/>
                </a:solidFill>
                <a:effectLst/>
                <a:latin typeface="+mn-lt"/>
                <a:ea typeface="+mn-ea"/>
                <a:cs typeface="+mn-cs"/>
              </a:rPr>
              <a:t> Key Idea: When looking at state accountability data, evaluate by content area, grade level, teacher level, and student group to uncover where performance gaps really are.</a:t>
            </a:r>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14</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668659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(2 min): (show slide 15)</a:t>
            </a:r>
            <a:r>
              <a:rPr lang="en-US" sz="1200" kern="1200" dirty="0">
                <a:solidFill>
                  <a:schemeClr val="tx1"/>
                </a:solidFill>
                <a:effectLst/>
                <a:latin typeface="+mn-lt"/>
                <a:ea typeface="+mn-ea"/>
                <a:cs typeface="+mn-cs"/>
              </a:rPr>
              <a:t> We have identified the trends in our example data, but now we need to turn these trends into measurable problem statements and annual goals, which will serve as the foundation of our improvement plans.</a:t>
            </a:r>
          </a:p>
          <a:p>
            <a:r>
              <a:rPr lang="en-US" sz="1200" kern="1200" dirty="0">
                <a:solidFill>
                  <a:schemeClr val="tx1"/>
                </a:solidFill>
                <a:effectLst/>
                <a:latin typeface="+mn-lt"/>
                <a:ea typeface="+mn-ea"/>
                <a:cs typeface="+mn-cs"/>
              </a:rPr>
              <a:t>First, let’s take a minute to look back at the problem statements and annual goals from our case studies. On page 4 of your note-taking guide, the problem statements and annual goals for each campus are listed. In your notes, answer the reflection question:</a:t>
            </a:r>
          </a:p>
          <a:p>
            <a:r>
              <a:rPr lang="en-US" sz="1200" i="1" kern="1200" dirty="0">
                <a:solidFill>
                  <a:schemeClr val="tx1"/>
                </a:solidFill>
                <a:effectLst/>
                <a:latin typeface="+mn-lt"/>
                <a:ea typeface="+mn-ea"/>
                <a:cs typeface="+mn-cs"/>
              </a:rPr>
              <a:t>What is missing in Campus B’s problem statement and annual goal?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[Potential responses: problem statement is not based on accountability data (not clear why this is the primary reason they didn’t meet standard), annual goal is not measurable]</a:t>
            </a:r>
          </a:p>
          <a:p>
            <a:r>
              <a:rPr lang="en-US" sz="1200" b="1" kern="1200" dirty="0">
                <a:solidFill>
                  <a:schemeClr val="tx1"/>
                </a:solidFill>
                <a:effectLst/>
                <a:latin typeface="+mn-lt"/>
                <a:ea typeface="+mn-ea"/>
                <a:cs typeface="+mn-cs"/>
              </a:rPr>
              <a:t>Say (4 mins):</a:t>
            </a:r>
            <a:r>
              <a:rPr lang="en-US" sz="1200" kern="1200" dirty="0">
                <a:solidFill>
                  <a:schemeClr val="tx1"/>
                </a:solidFill>
                <a:effectLst/>
                <a:latin typeface="+mn-lt"/>
                <a:ea typeface="+mn-ea"/>
                <a:cs typeface="+mn-cs"/>
              </a:rPr>
              <a:t> (Ask for volunteers to share responses)</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15</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615845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(show slide 16)</a:t>
            </a:r>
            <a:r>
              <a:rPr lang="en-US" sz="1200" kern="1200" dirty="0">
                <a:solidFill>
                  <a:schemeClr val="tx1"/>
                </a:solidFill>
                <a:effectLst/>
                <a:latin typeface="+mn-lt"/>
                <a:ea typeface="+mn-ea"/>
                <a:cs typeface="+mn-cs"/>
              </a:rPr>
              <a:t> Key idea: Here are our criteria for problem statements and annual goals: </a:t>
            </a:r>
          </a:p>
          <a:p>
            <a:r>
              <a:rPr lang="en-US" sz="1200" kern="1200" dirty="0">
                <a:solidFill>
                  <a:schemeClr val="tx1"/>
                </a:solidFill>
                <a:effectLst/>
                <a:latin typeface="+mn-lt"/>
                <a:ea typeface="+mn-ea"/>
                <a:cs typeface="+mn-cs"/>
              </a:rPr>
              <a:t>A good problem statement is: </a:t>
            </a:r>
          </a:p>
          <a:p>
            <a:pPr lvl="0"/>
            <a:r>
              <a:rPr lang="en-US" sz="1200" kern="1200" dirty="0">
                <a:solidFill>
                  <a:schemeClr val="tx1"/>
                </a:solidFill>
                <a:effectLst/>
                <a:latin typeface="+mn-lt"/>
                <a:ea typeface="+mn-ea"/>
                <a:cs typeface="+mn-cs"/>
              </a:rPr>
              <a:t>Substantiated by data</a:t>
            </a:r>
          </a:p>
          <a:p>
            <a:pPr lvl="0"/>
            <a:r>
              <a:rPr lang="en-US" sz="1200" kern="1200" dirty="0">
                <a:solidFill>
                  <a:schemeClr val="tx1"/>
                </a:solidFill>
                <a:effectLst/>
                <a:latin typeface="+mn-lt"/>
                <a:ea typeface="+mn-ea"/>
                <a:cs typeface="+mn-cs"/>
              </a:rPr>
              <a:t>A key reason why the campus did not meet standard</a:t>
            </a:r>
          </a:p>
          <a:p>
            <a:r>
              <a:rPr lang="en-US" sz="1200" kern="1200" dirty="0">
                <a:solidFill>
                  <a:schemeClr val="tx1"/>
                </a:solidFill>
                <a:effectLst/>
                <a:latin typeface="+mn-lt"/>
                <a:ea typeface="+mn-ea"/>
                <a:cs typeface="+mn-cs"/>
              </a:rPr>
              <a:t>A good annual goal is: </a:t>
            </a:r>
          </a:p>
          <a:p>
            <a:pPr lvl="0"/>
            <a:r>
              <a:rPr lang="en-US" sz="1200" kern="1200" dirty="0">
                <a:solidFill>
                  <a:schemeClr val="tx1"/>
                </a:solidFill>
                <a:effectLst/>
                <a:latin typeface="+mn-lt"/>
                <a:ea typeface="+mn-ea"/>
                <a:cs typeface="+mn-cs"/>
              </a:rPr>
              <a:t>Based on measurable results</a:t>
            </a:r>
          </a:p>
          <a:p>
            <a:pPr lvl="0"/>
            <a:r>
              <a:rPr lang="en-US" sz="1200" kern="1200" dirty="0">
                <a:solidFill>
                  <a:schemeClr val="tx1"/>
                </a:solidFill>
                <a:effectLst/>
                <a:latin typeface="+mn-lt"/>
                <a:ea typeface="+mn-ea"/>
                <a:cs typeface="+mn-cs"/>
              </a:rPr>
              <a:t>Attainable and ambitious</a:t>
            </a:r>
          </a:p>
          <a:p>
            <a:r>
              <a:rPr lang="en-US" sz="1200" kern="1200" dirty="0">
                <a:solidFill>
                  <a:schemeClr val="tx1"/>
                </a:solidFill>
                <a:effectLst/>
                <a:latin typeface="+mn-lt"/>
                <a:ea typeface="+mn-ea"/>
                <a:cs typeface="+mn-cs"/>
              </a:rPr>
              <a:t>In your note-taking guide, take a minute to write your understanding of what makes a good problem statement and annual goal.</a:t>
            </a:r>
          </a:p>
          <a:p>
            <a:r>
              <a:rPr lang="en-US" sz="1200" b="1" kern="1200" dirty="0">
                <a:solidFill>
                  <a:schemeClr val="tx1"/>
                </a:solidFill>
                <a:effectLst/>
                <a:latin typeface="+mn-lt"/>
                <a:ea typeface="+mn-ea"/>
                <a:cs typeface="+mn-cs"/>
              </a:rPr>
              <a:t>Say:</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(leave slide 16 up)</a:t>
            </a:r>
            <a:r>
              <a:rPr lang="en-US" sz="1200" kern="1200" dirty="0">
                <a:solidFill>
                  <a:schemeClr val="tx1"/>
                </a:solidFill>
                <a:effectLst/>
                <a:latin typeface="+mn-lt"/>
                <a:ea typeface="+mn-ea"/>
                <a:cs typeface="+mn-cs"/>
              </a:rPr>
              <a:t> Now let’s practice using the data trends we just uncovered in the sample data to write a problem statement and annual goal. </a:t>
            </a:r>
          </a:p>
          <a:p>
            <a:r>
              <a:rPr lang="en-US" sz="1200" kern="1200" dirty="0">
                <a:solidFill>
                  <a:schemeClr val="tx1"/>
                </a:solidFill>
                <a:effectLst/>
                <a:latin typeface="+mn-lt"/>
                <a:ea typeface="+mn-ea"/>
                <a:cs typeface="+mn-cs"/>
              </a:rPr>
              <a:t>Individually, take 5 minutes to write one problem statement and a corresponding annual goal for one of the data trends in your note-taking guide. Keep in mind our criteria for problem statements and annual goals! </a:t>
            </a:r>
          </a:p>
          <a:p>
            <a:r>
              <a:rPr lang="en-US" sz="1200" b="1" kern="1200" dirty="0">
                <a:solidFill>
                  <a:schemeClr val="tx1"/>
                </a:solidFill>
                <a:effectLst/>
                <a:latin typeface="+mn-lt"/>
                <a:ea typeface="+mn-ea"/>
                <a:cs typeface="+mn-cs"/>
              </a:rPr>
              <a:t>(After 5 mins) Say:</a:t>
            </a:r>
            <a:r>
              <a:rPr lang="en-US" sz="1200" kern="1200" dirty="0">
                <a:solidFill>
                  <a:schemeClr val="tx1"/>
                </a:solidFill>
                <a:effectLst/>
                <a:latin typeface="+mn-lt"/>
                <a:ea typeface="+mn-ea"/>
                <a:cs typeface="+mn-cs"/>
              </a:rPr>
              <a:t> We are going to review each other’s problem statements and annual goals now. Find a partner from another table/campus. You are going to take 3 minutes to read each other’s problem statements and annual goals and evaluate them against the criteria. You will then each have 2 minutes to provide your partner feedback, and then you will take one minute to revise. I’ll walk you through the timeline as we go. For now, take 1 minute to find a new partner!</a:t>
            </a:r>
          </a:p>
          <a:p>
            <a:r>
              <a:rPr lang="en-US" sz="1200" b="1" kern="1200" dirty="0">
                <a:solidFill>
                  <a:schemeClr val="tx1"/>
                </a:solidFill>
                <a:effectLst/>
                <a:latin typeface="+mn-lt"/>
                <a:ea typeface="+mn-ea"/>
                <a:cs typeface="+mn-cs"/>
              </a:rPr>
              <a:t>(After everyone is settled)</a:t>
            </a:r>
            <a:r>
              <a:rPr lang="en-US" sz="1200" kern="1200" dirty="0">
                <a:solidFill>
                  <a:schemeClr val="tx1"/>
                </a:solidFill>
                <a:effectLst/>
                <a:latin typeface="+mn-lt"/>
                <a:ea typeface="+mn-ea"/>
                <a:cs typeface="+mn-cs"/>
              </a:rPr>
              <a:t> Ok, now you have 3 minutes to read each other’s problem statements and annual goals and evaluate them against the criteria. Record your feedback on page 4 of your note-taking guide. You may begin.</a:t>
            </a:r>
          </a:p>
          <a:p>
            <a:r>
              <a:rPr lang="en-US" sz="1200" b="1" kern="1200" dirty="0">
                <a:solidFill>
                  <a:schemeClr val="tx1"/>
                </a:solidFill>
                <a:effectLst/>
                <a:latin typeface="+mn-lt"/>
                <a:ea typeface="+mn-ea"/>
                <a:cs typeface="+mn-cs"/>
              </a:rPr>
              <a:t>(After 3 mins)</a:t>
            </a:r>
            <a:r>
              <a:rPr lang="en-US" sz="1200" kern="1200" dirty="0">
                <a:solidFill>
                  <a:schemeClr val="tx1"/>
                </a:solidFill>
                <a:effectLst/>
                <a:latin typeface="+mn-lt"/>
                <a:ea typeface="+mn-ea"/>
                <a:cs typeface="+mn-cs"/>
              </a:rPr>
              <a:t> Take turns giving the feedback on the problem statement/annual goal. The person who has the closest birthday to today gives feedback first. You have 2 minutes to give your feedback. Begin! </a:t>
            </a:r>
            <a:r>
              <a:rPr lang="en-US" sz="1200" u="sng" kern="1200" dirty="0">
                <a:solidFill>
                  <a:schemeClr val="tx1"/>
                </a:solidFill>
                <a:effectLst/>
                <a:latin typeface="+mn-lt"/>
                <a:ea typeface="+mn-ea"/>
                <a:cs typeface="+mn-cs"/>
              </a:rPr>
              <a:t>(Facilitator will walk around while partners are giving feedback; ask those with strong problem statement/annual goals to share out once the activity is over.)</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(After 2 mins)</a:t>
            </a:r>
            <a:r>
              <a:rPr lang="en-US" sz="1200" kern="1200" dirty="0">
                <a:solidFill>
                  <a:schemeClr val="tx1"/>
                </a:solidFill>
                <a:effectLst/>
                <a:latin typeface="+mn-lt"/>
                <a:ea typeface="+mn-ea"/>
                <a:cs typeface="+mn-cs"/>
              </a:rPr>
              <a:t> Now let’s switch. Partner 2, give your feedback. You have 2 minutes!</a:t>
            </a:r>
          </a:p>
          <a:p>
            <a:r>
              <a:rPr lang="en-US" sz="1200" b="1" kern="1200" dirty="0">
                <a:solidFill>
                  <a:schemeClr val="tx1"/>
                </a:solidFill>
                <a:effectLst/>
                <a:latin typeface="+mn-lt"/>
                <a:ea typeface="+mn-ea"/>
                <a:cs typeface="+mn-cs"/>
              </a:rPr>
              <a:t>(After 2 mins)</a:t>
            </a:r>
            <a:r>
              <a:rPr lang="en-US" sz="1200" kern="1200" dirty="0">
                <a:solidFill>
                  <a:schemeClr val="tx1"/>
                </a:solidFill>
                <a:effectLst/>
                <a:latin typeface="+mn-lt"/>
                <a:ea typeface="+mn-ea"/>
                <a:cs typeface="+mn-cs"/>
              </a:rPr>
              <a:t> Take one minute and make any revisions to your Problem Statement/Annual Goal that your partner suggested. </a:t>
            </a:r>
          </a:p>
          <a:p>
            <a:r>
              <a:rPr lang="en-US" sz="1200" b="1" kern="1200" dirty="0">
                <a:solidFill>
                  <a:schemeClr val="tx1"/>
                </a:solidFill>
                <a:effectLst/>
                <a:latin typeface="+mn-lt"/>
                <a:ea typeface="+mn-ea"/>
                <a:cs typeface="+mn-cs"/>
              </a:rPr>
              <a:t>(After 1 min)</a:t>
            </a:r>
            <a:r>
              <a:rPr lang="en-US" sz="1200" kern="1200" dirty="0">
                <a:solidFill>
                  <a:schemeClr val="tx1"/>
                </a:solidFill>
                <a:effectLst/>
                <a:latin typeface="+mn-lt"/>
                <a:ea typeface="+mn-ea"/>
                <a:cs typeface="+mn-cs"/>
              </a:rPr>
              <a:t> Let’s return to our original seats. (Wait for people to get re-settled.) I heard a couple of great examples of problem statements and annual goals while walking around. </a:t>
            </a:r>
            <a:r>
              <a:rPr lang="en-US" sz="1200" u="sng" kern="1200" dirty="0">
                <a:solidFill>
                  <a:schemeClr val="tx1"/>
                </a:solidFill>
                <a:effectLst/>
                <a:latin typeface="+mn-lt"/>
                <a:ea typeface="+mn-ea"/>
                <a:cs typeface="+mn-cs"/>
              </a:rPr>
              <a:t>(Facilitator asks selected participants to share and asks the room for their thoughts or feedback.)</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16</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556115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(show Slide 17)</a:t>
            </a:r>
            <a:r>
              <a:rPr lang="en-US" sz="1200" kern="1200" dirty="0">
                <a:solidFill>
                  <a:schemeClr val="tx1"/>
                </a:solidFill>
                <a:effectLst/>
                <a:latin typeface="+mn-lt"/>
                <a:ea typeface="+mn-ea"/>
                <a:cs typeface="+mn-cs"/>
              </a:rPr>
              <a:t> We have practiced reviewing data and synthesizing it into something on which we can base our improvement plans. Before we leave, in your note taking guide, take a minute to reflect on the last question in your note taking guide:</a:t>
            </a:r>
          </a:p>
          <a:p>
            <a:r>
              <a:rPr lang="en-US" sz="1200" i="1" kern="1200" dirty="0">
                <a:solidFill>
                  <a:schemeClr val="tx1"/>
                </a:solidFill>
                <a:effectLst/>
                <a:latin typeface="+mn-lt"/>
                <a:ea typeface="+mn-ea"/>
                <a:cs typeface="+mn-cs"/>
              </a:rPr>
              <a:t>What are the key actions I need to keep in mind when I do this work at my campus?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17</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393536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(show slide 18)</a:t>
            </a:r>
            <a:r>
              <a:rPr lang="en-US" sz="1200" kern="1200" dirty="0">
                <a:solidFill>
                  <a:schemeClr val="tx1"/>
                </a:solidFill>
                <a:effectLst/>
                <a:latin typeface="+mn-lt"/>
                <a:ea typeface="+mn-ea"/>
                <a:cs typeface="+mn-cs"/>
              </a:rPr>
              <a:t> This concludes the Data Analysis for Improvement Planning training! </a:t>
            </a:r>
            <a:r>
              <a:rPr lang="en-US" sz="1200" u="sng" kern="1200">
                <a:solidFill>
                  <a:schemeClr val="tx1"/>
                </a:solidFill>
                <a:effectLst/>
                <a:latin typeface="+mn-lt"/>
                <a:ea typeface="+mn-ea"/>
                <a:cs typeface="+mn-cs"/>
              </a:rPr>
              <a:t>(Facilitator note: include your contact info/follow up method here)</a:t>
            </a:r>
            <a:endParaRPr lang="en-US" sz="1200" kern="120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18</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063471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978288"/>
            <a:ext cx="3713357" cy="2587099"/>
          </a:xfrm>
        </p:spPr>
        <p:txBody>
          <a:bodyPr/>
          <a:lstStyle/>
          <a:p>
            <a:r>
              <a:rPr lang="en-US" dirty="0"/>
              <a:t>ESC staff add introduction and training logistics/norms here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Say (2 mins): </a:t>
            </a:r>
            <a:r>
              <a:rPr lang="en-US" sz="1200" kern="1200" dirty="0">
                <a:solidFill>
                  <a:schemeClr val="tx1"/>
                </a:solidFill>
                <a:effectLst/>
                <a:latin typeface="+mn-lt"/>
                <a:ea typeface="+mn-ea"/>
                <a:cs typeface="+mn-cs"/>
              </a:rPr>
              <a:t>Over the next 2 hours, we will practice analyzing state accountability data and practice developing problem statements and annual goals that will be the foundation for improvement planning for the year. We will focus on analyzing state accountability data during this session to ensure that we have a deep understanding of why the campus did not meet standard. We will review other data sources during the root cause analysis.</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2</a:t>
            </a:fld>
            <a:endParaRPr lang="en-US"/>
          </a:p>
        </p:txBody>
      </p:sp>
      <p:sp>
        <p:nvSpPr>
          <p:cNvPr id="5" name="Header Placeholder 1">
            <a:extLst>
              <a:ext uri="{FF2B5EF4-FFF2-40B4-BE49-F238E27FC236}">
                <a16:creationId xmlns:a16="http://schemas.microsoft.com/office/drawing/2014/main" id="{C65C49B9-3AB4-4318-9989-0B3545C030B8}"/>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35AEAF13-BD55-4176-AE04-63142E2632E2}"/>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589145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878539"/>
            <a:ext cx="3713357" cy="2587099"/>
          </a:xfrm>
        </p:spPr>
        <p:txBody>
          <a:bodyPr/>
          <a:lstStyle/>
          <a:p>
            <a:r>
              <a:rPr lang="en-US" sz="1200" kern="1200" dirty="0">
                <a:solidFill>
                  <a:schemeClr val="tx1"/>
                </a:solidFill>
                <a:effectLst/>
                <a:latin typeface="+mn-lt"/>
                <a:ea typeface="+mn-ea"/>
                <a:cs typeface="+mn-cs"/>
              </a:rPr>
              <a:t>Before we begin, let’s take a moment to think about what we need to achieve this year. You brought your vision statement with you today; this vision should drive the improvement planning work that you do this year. </a:t>
            </a:r>
          </a:p>
          <a:p>
            <a:r>
              <a:rPr lang="en-US" sz="1200" kern="1200" dirty="0">
                <a:solidFill>
                  <a:schemeClr val="tx1"/>
                </a:solidFill>
                <a:effectLst/>
                <a:latin typeface="+mn-lt"/>
                <a:ea typeface="+mn-ea"/>
                <a:cs typeface="+mn-cs"/>
              </a:rPr>
              <a:t>Individually, take 2 minutes to answer the first question in your note-taking guide </a:t>
            </a:r>
            <a:r>
              <a:rPr lang="en-US" sz="1200" b="1" kern="1200" dirty="0">
                <a:solidFill>
                  <a:schemeClr val="tx1"/>
                </a:solidFill>
                <a:effectLst/>
                <a:latin typeface="+mn-lt"/>
                <a:ea typeface="+mn-ea"/>
                <a:cs typeface="+mn-cs"/>
              </a:rPr>
              <a:t>(show Slide 3)</a:t>
            </a:r>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How can data-driven improvement planning help our campus achieve this vision?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[Potential responses: Answers will vary; planning with data lets us know how far we are from the vision/if we are getting closer to achieving it]</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3</a:t>
            </a:fld>
            <a:endParaRPr lang="en-US"/>
          </a:p>
        </p:txBody>
      </p:sp>
      <p:sp>
        <p:nvSpPr>
          <p:cNvPr id="5" name="Header Placeholder 1">
            <a:extLst>
              <a:ext uri="{FF2B5EF4-FFF2-40B4-BE49-F238E27FC236}">
                <a16:creationId xmlns:a16="http://schemas.microsoft.com/office/drawing/2014/main" id="{F6AF8D04-4E46-491C-87BC-532E79E7414F}"/>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477883EA-E8F8-4253-A69D-A4AFC515A36A}"/>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1148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671185"/>
            <a:ext cx="3713357" cy="6050810"/>
          </a:xfrm>
        </p:spPr>
        <p:txBody>
          <a:bodyPr/>
          <a:lstStyle/>
          <a:p>
            <a:r>
              <a:rPr lang="en-US" sz="1200" b="1" kern="1200" dirty="0">
                <a:solidFill>
                  <a:schemeClr val="tx1"/>
                </a:solidFill>
                <a:effectLst/>
                <a:latin typeface="+mn-lt"/>
                <a:ea typeface="+mn-ea"/>
                <a:cs typeface="+mn-cs"/>
              </a:rPr>
              <a:t>Say</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(1 min):</a:t>
            </a:r>
            <a:r>
              <a:rPr lang="en-US" sz="1200" kern="1200" dirty="0">
                <a:solidFill>
                  <a:schemeClr val="tx1"/>
                </a:solidFill>
                <a:effectLst/>
                <a:latin typeface="+mn-lt"/>
                <a:ea typeface="+mn-ea"/>
                <a:cs typeface="+mn-cs"/>
              </a:rPr>
              <a:t> We know that we need both a vision AND a plan to get our schools to improve. In order to anchor our plan in data, we are going to begin our planning work with Data Analysis. Individually, take one minute to answer question 2 in your note taking guide </a:t>
            </a:r>
            <a:r>
              <a:rPr lang="en-US" sz="1200" b="1" kern="1200" dirty="0">
                <a:solidFill>
                  <a:schemeClr val="tx1"/>
                </a:solidFill>
                <a:effectLst/>
                <a:latin typeface="+mn-lt"/>
                <a:ea typeface="+mn-ea"/>
                <a:cs typeface="+mn-cs"/>
              </a:rPr>
              <a:t>(show Slide 4)</a:t>
            </a:r>
            <a:r>
              <a:rPr lang="en-US" sz="1200" kern="1200" dirty="0">
                <a:solidFill>
                  <a:schemeClr val="tx1"/>
                </a:solidFill>
                <a:effectLst/>
                <a:latin typeface="+mn-lt"/>
                <a:ea typeface="+mn-ea"/>
                <a:cs typeface="+mn-cs"/>
              </a:rPr>
              <a:t>:</a:t>
            </a:r>
          </a:p>
          <a:p>
            <a:r>
              <a:rPr lang="en-US" sz="1200" i="1" kern="1200" dirty="0">
                <a:solidFill>
                  <a:schemeClr val="tx1"/>
                </a:solidFill>
                <a:effectLst/>
                <a:latin typeface="+mn-lt"/>
                <a:ea typeface="+mn-ea"/>
                <a:cs typeface="+mn-cs"/>
              </a:rPr>
              <a:t>Why is data analysis the first step in creating the plan?</a:t>
            </a:r>
            <a:r>
              <a:rPr lang="en-US" sz="1200" kern="1200" dirty="0">
                <a:solidFill>
                  <a:schemeClr val="tx1"/>
                </a:solidFill>
                <a:effectLst/>
                <a:latin typeface="+mn-lt"/>
                <a:ea typeface="+mn-ea"/>
                <a:cs typeface="+mn-cs"/>
              </a:rPr>
              <a:t> [Potential responses: because it helps us measure how far we are from our targets or from achieving our vision]</a:t>
            </a:r>
          </a:p>
          <a:p>
            <a:r>
              <a:rPr lang="en-US" sz="1200" b="1" kern="1200" dirty="0">
                <a:solidFill>
                  <a:schemeClr val="tx1"/>
                </a:solidFill>
                <a:effectLst/>
                <a:latin typeface="+mn-lt"/>
                <a:ea typeface="+mn-ea"/>
                <a:cs typeface="+mn-cs"/>
              </a:rPr>
              <a:t>Say</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(1 min):</a:t>
            </a:r>
            <a:r>
              <a:rPr lang="en-US" sz="1200" kern="1200" dirty="0">
                <a:solidFill>
                  <a:schemeClr val="tx1"/>
                </a:solidFill>
                <a:effectLst/>
                <a:latin typeface="+mn-lt"/>
                <a:ea typeface="+mn-ea"/>
                <a:cs typeface="+mn-cs"/>
              </a:rPr>
              <a:t> Do a quick turn and talk with someone next to you about your answer. (Wait 2 minutes) </a:t>
            </a:r>
          </a:p>
          <a:p>
            <a:r>
              <a:rPr lang="en-US" sz="1200" b="1" kern="1200" dirty="0">
                <a:solidFill>
                  <a:schemeClr val="tx1"/>
                </a:solidFill>
                <a:effectLst/>
                <a:latin typeface="+mn-lt"/>
                <a:ea typeface="+mn-ea"/>
                <a:cs typeface="+mn-cs"/>
              </a:rPr>
              <a:t>Say</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(2 mins):</a:t>
            </a:r>
            <a:r>
              <a:rPr lang="en-US" sz="1200" kern="1200" dirty="0">
                <a:solidFill>
                  <a:schemeClr val="tx1"/>
                </a:solidFill>
                <a:effectLst/>
                <a:latin typeface="+mn-lt"/>
                <a:ea typeface="+mn-ea"/>
                <a:cs typeface="+mn-cs"/>
              </a:rPr>
              <a:t> Let’s share whole group. Why is data analysis step one? (Have 1-2 people respond whole group)</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4</a:t>
            </a:fld>
            <a:endParaRPr lang="en-US"/>
          </a:p>
        </p:txBody>
      </p:sp>
      <p:sp>
        <p:nvSpPr>
          <p:cNvPr id="5" name="Header Placeholder 1">
            <a:extLst>
              <a:ext uri="{FF2B5EF4-FFF2-40B4-BE49-F238E27FC236}">
                <a16:creationId xmlns:a16="http://schemas.microsoft.com/office/drawing/2014/main" id="{D48B5A8B-2886-492B-8A3E-28AC41C116DF}"/>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FE435648-1E38-47AA-9E27-914E08E2B4DF}"/>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154705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(1 min): (show Slide 5)</a:t>
            </a:r>
            <a:r>
              <a:rPr lang="en-US" sz="1200" kern="1200" dirty="0">
                <a:solidFill>
                  <a:schemeClr val="tx1"/>
                </a:solidFill>
                <a:effectLst/>
                <a:latin typeface="+mn-lt"/>
                <a:ea typeface="+mn-ea"/>
                <a:cs typeface="+mn-cs"/>
              </a:rPr>
              <a:t> Key Idea: Analyzing our data as a first step lets us know exactly what we need to plan for and how much we need to accomplish.</a:t>
            </a:r>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5</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117296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(5 mins): (show Slide 6)</a:t>
            </a:r>
            <a:r>
              <a:rPr lang="en-US" sz="1200" kern="1200" dirty="0">
                <a:solidFill>
                  <a:schemeClr val="tx1"/>
                </a:solidFill>
                <a:effectLst/>
                <a:latin typeface="+mn-lt"/>
                <a:ea typeface="+mn-ea"/>
                <a:cs typeface="+mn-cs"/>
              </a:rPr>
              <a:t> Today, you are going to practice doing 2 things so that you can return to your campus ready to conduct your own Data Analysis:</a:t>
            </a:r>
          </a:p>
          <a:p>
            <a:pPr lvl="0"/>
            <a:r>
              <a:rPr lang="en-US" sz="1200" kern="1200" dirty="0">
                <a:solidFill>
                  <a:schemeClr val="tx1"/>
                </a:solidFill>
                <a:effectLst/>
                <a:latin typeface="+mn-lt"/>
                <a:ea typeface="+mn-ea"/>
                <a:cs typeface="+mn-cs"/>
              </a:rPr>
              <a:t>Identify why a campus did not meet standard and where the performance gaps are</a:t>
            </a:r>
          </a:p>
          <a:p>
            <a:pPr lvl="0"/>
            <a:r>
              <a:rPr lang="en-US" sz="1200" kern="1200" dirty="0">
                <a:solidFill>
                  <a:schemeClr val="tx1"/>
                </a:solidFill>
                <a:effectLst/>
                <a:latin typeface="+mn-lt"/>
                <a:ea typeface="+mn-ea"/>
                <a:cs typeface="+mn-cs"/>
              </a:rPr>
              <a:t>Write data-driven problem statements and annual goals on which to base improvement planning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will look at a couple of case studies to determine why these actions are important for planning, and then we will practice using tools to conduct a sample data analysis.</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6</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2086220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(1 min):</a:t>
            </a:r>
            <a:r>
              <a:rPr lang="en-US" sz="1200" kern="1200" dirty="0">
                <a:solidFill>
                  <a:schemeClr val="tx1"/>
                </a:solidFill>
                <a:effectLst/>
                <a:latin typeface="+mn-lt"/>
                <a:ea typeface="+mn-ea"/>
                <a:cs typeface="+mn-cs"/>
              </a:rPr>
              <a:t> Before we practice doing a data analysis, let’s look at two case studies from sample campuses to identify what the key actions for data analysis are.  </a:t>
            </a:r>
          </a:p>
          <a:p>
            <a:r>
              <a:rPr lang="en-US" sz="1200" kern="1200" dirty="0">
                <a:solidFill>
                  <a:schemeClr val="tx1"/>
                </a:solidFill>
                <a:effectLst/>
                <a:latin typeface="+mn-lt"/>
                <a:ea typeface="+mn-ea"/>
                <a:cs typeface="+mn-cs"/>
              </a:rPr>
              <a:t>We are going to look at two case studies. </a:t>
            </a:r>
            <a:r>
              <a:rPr lang="en-US" sz="1200" b="1" kern="1200" dirty="0">
                <a:solidFill>
                  <a:schemeClr val="tx1"/>
                </a:solidFill>
                <a:effectLst/>
                <a:latin typeface="+mn-lt"/>
                <a:ea typeface="+mn-ea"/>
                <a:cs typeface="+mn-cs"/>
              </a:rPr>
              <a:t>(Show Slide 7) </a:t>
            </a:r>
            <a:r>
              <a:rPr lang="en-US" sz="1200" kern="1200" dirty="0">
                <a:solidFill>
                  <a:schemeClr val="tx1"/>
                </a:solidFill>
                <a:effectLst/>
                <a:latin typeface="+mn-lt"/>
                <a:ea typeface="+mn-ea"/>
                <a:cs typeface="+mn-cs"/>
              </a:rPr>
              <a:t>Pull Case Study A from your packet. Individually, read the case study and answer the questions in your note taking guide. Take 10 minutes for this.</a:t>
            </a:r>
          </a:p>
          <a:p>
            <a:pPr lvl="0"/>
            <a:r>
              <a:rPr lang="en-US" sz="1200" i="1" kern="1200" dirty="0">
                <a:solidFill>
                  <a:schemeClr val="tx1"/>
                </a:solidFill>
                <a:effectLst/>
                <a:latin typeface="+mn-lt"/>
                <a:ea typeface="+mn-ea"/>
                <a:cs typeface="+mn-cs"/>
              </a:rPr>
              <a:t>What actions did Campus A take to determine why they didn’t meet standard? </a:t>
            </a:r>
            <a:r>
              <a:rPr lang="en-US" sz="1200" kern="1200" dirty="0">
                <a:solidFill>
                  <a:schemeClr val="tx1"/>
                </a:solidFill>
                <a:effectLst/>
                <a:latin typeface="+mn-lt"/>
                <a:ea typeface="+mn-ea"/>
                <a:cs typeface="+mn-cs"/>
              </a:rPr>
              <a:t>[Potential answers: reviewed the data used to create accountability rating from the performance reporting website]</a:t>
            </a:r>
          </a:p>
          <a:p>
            <a:pPr lvl="0"/>
            <a:r>
              <a:rPr lang="en-US" sz="1200" i="1" kern="1200" dirty="0">
                <a:solidFill>
                  <a:schemeClr val="tx1"/>
                </a:solidFill>
                <a:effectLst/>
                <a:latin typeface="+mn-lt"/>
                <a:ea typeface="+mn-ea"/>
                <a:cs typeface="+mn-cs"/>
              </a:rPr>
              <a:t>What actions did the campus take to identify where their performance gaps are? </a:t>
            </a:r>
            <a:r>
              <a:rPr lang="en-US" sz="1200" kern="1200" dirty="0">
                <a:solidFill>
                  <a:schemeClr val="tx1"/>
                </a:solidFill>
                <a:effectLst/>
                <a:latin typeface="+mn-lt"/>
                <a:ea typeface="+mn-ea"/>
                <a:cs typeface="+mn-cs"/>
              </a:rPr>
              <a:t>[Potential answers: determined why they didn’t meet standard by looking at each domain by grade level and content area]</a:t>
            </a:r>
          </a:p>
          <a:p>
            <a:pPr lvl="0"/>
            <a:r>
              <a:rPr lang="en-US" sz="1200" i="1" kern="1200" dirty="0">
                <a:solidFill>
                  <a:schemeClr val="tx1"/>
                </a:solidFill>
                <a:effectLst/>
                <a:latin typeface="+mn-lt"/>
                <a:ea typeface="+mn-ea"/>
                <a:cs typeface="+mn-cs"/>
              </a:rPr>
              <a:t>What is the purpose of the problem statement and annual goal? </a:t>
            </a:r>
            <a:r>
              <a:rPr lang="en-US" sz="1200" kern="1200" dirty="0">
                <a:solidFill>
                  <a:schemeClr val="tx1"/>
                </a:solidFill>
                <a:effectLst/>
                <a:latin typeface="+mn-lt"/>
                <a:ea typeface="+mn-ea"/>
                <a:cs typeface="+mn-cs"/>
              </a:rPr>
              <a:t>[Potential answers: tells you where you are and what you need to do to meet standard]</a:t>
            </a:r>
          </a:p>
          <a:p>
            <a:pPr lvl="0"/>
            <a:r>
              <a:rPr lang="en-US" sz="1200" i="1" kern="1200" dirty="0">
                <a:solidFill>
                  <a:schemeClr val="tx1"/>
                </a:solidFill>
                <a:effectLst/>
                <a:latin typeface="+mn-lt"/>
                <a:ea typeface="+mn-ea"/>
                <a:cs typeface="+mn-cs"/>
              </a:rPr>
              <a:t>How will these actions set them up for successful improvement planning? </a:t>
            </a:r>
            <a:r>
              <a:rPr lang="en-US" sz="1200" kern="1200" dirty="0">
                <a:solidFill>
                  <a:schemeClr val="tx1"/>
                </a:solidFill>
                <a:effectLst/>
                <a:latin typeface="+mn-lt"/>
                <a:ea typeface="+mn-ea"/>
                <a:cs typeface="+mn-cs"/>
              </a:rPr>
              <a:t>[Potential answer: the campus will focus on the data/areas that show that they are underperforming; will be able to track progress toward goal more easily]</a:t>
            </a:r>
          </a:p>
          <a:p>
            <a:r>
              <a:rPr lang="en-US" sz="1200" b="1" kern="1200" dirty="0">
                <a:solidFill>
                  <a:schemeClr val="tx1"/>
                </a:solidFill>
                <a:effectLst/>
                <a:latin typeface="+mn-lt"/>
                <a:ea typeface="+mn-ea"/>
                <a:cs typeface="+mn-cs"/>
              </a:rPr>
              <a:t>Say (1 min):</a:t>
            </a:r>
            <a:r>
              <a:rPr lang="en-US" sz="1200" kern="1200" dirty="0">
                <a:solidFill>
                  <a:schemeClr val="tx1"/>
                </a:solidFill>
                <a:effectLst/>
                <a:latin typeface="+mn-lt"/>
                <a:ea typeface="+mn-ea"/>
                <a:cs typeface="+mn-cs"/>
              </a:rPr>
              <a:t> Turn and talk to your table group and discuss your answers. Take 3 minutes for this. </a:t>
            </a:r>
            <a:r>
              <a:rPr lang="en-US" sz="1200" u="sng" kern="1200" dirty="0">
                <a:solidFill>
                  <a:schemeClr val="tx1"/>
                </a:solidFill>
                <a:effectLst/>
                <a:latin typeface="+mn-lt"/>
                <a:ea typeface="+mn-ea"/>
                <a:cs typeface="+mn-cs"/>
              </a:rPr>
              <a:t>(Facilitators monitor table talk to make sure discussions are on track with the answers above)</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Say (5 min):</a:t>
            </a:r>
            <a:r>
              <a:rPr lang="en-US" sz="1200" kern="1200" dirty="0">
                <a:solidFill>
                  <a:schemeClr val="tx1"/>
                </a:solidFill>
                <a:effectLst/>
                <a:latin typeface="+mn-lt"/>
                <a:ea typeface="+mn-ea"/>
                <a:cs typeface="+mn-cs"/>
              </a:rPr>
              <a:t> Let’s do a whole group share out. (Ask for 3-4 volunteers to share their responses) </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7</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480591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(3 min):</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show Slide 8) </a:t>
            </a:r>
            <a:r>
              <a:rPr lang="en-US" sz="1200" kern="1200" dirty="0">
                <a:solidFill>
                  <a:schemeClr val="tx1"/>
                </a:solidFill>
                <a:effectLst/>
                <a:latin typeface="+mn-lt"/>
                <a:ea typeface="+mn-ea"/>
                <a:cs typeface="+mn-cs"/>
              </a:rPr>
              <a:t>Key idea: Knowing why you didn’t meet standard and where the performance gaps come from keeps you focused on planning actions that will close those gaps.</a:t>
            </a:r>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8</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1195412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2078038"/>
            <a:ext cx="4244975" cy="2387600"/>
          </a:xfrm>
        </p:spPr>
      </p:sp>
      <p:sp>
        <p:nvSpPr>
          <p:cNvPr id="3" name="Notes Placeholder 2"/>
          <p:cNvSpPr>
            <a:spLocks noGrp="1"/>
          </p:cNvSpPr>
          <p:nvPr>
            <p:ph type="body" idx="1"/>
          </p:nvPr>
        </p:nvSpPr>
        <p:spPr>
          <a:xfrm>
            <a:off x="4973443" y="1224757"/>
            <a:ext cx="3713357" cy="4094162"/>
          </a:xfrm>
        </p:spPr>
        <p:txBody>
          <a:bodyPr/>
          <a:lstStyle/>
          <a:p>
            <a:r>
              <a:rPr lang="en-US" sz="1200" b="1" kern="1200" dirty="0">
                <a:solidFill>
                  <a:schemeClr val="tx1"/>
                </a:solidFill>
                <a:effectLst/>
                <a:latin typeface="+mn-lt"/>
                <a:ea typeface="+mn-ea"/>
                <a:cs typeface="+mn-cs"/>
              </a:rPr>
              <a:t>Say (1 min): (show Slide 9)</a:t>
            </a:r>
            <a:r>
              <a:rPr lang="en-US" sz="1200" kern="1200" dirty="0">
                <a:solidFill>
                  <a:schemeClr val="tx1"/>
                </a:solidFill>
                <a:effectLst/>
                <a:latin typeface="+mn-lt"/>
                <a:ea typeface="+mn-ea"/>
                <a:cs typeface="+mn-cs"/>
              </a:rPr>
              <a:t> Let’s look at another campus. This campus missed the same accountability targets, but they took a different approach to their data analysis. Individually, read the case study and answer the two questions in your note taking guide. Take 7 minutes for this.</a:t>
            </a:r>
          </a:p>
          <a:p>
            <a:pPr lvl="0"/>
            <a:r>
              <a:rPr lang="en-US" sz="1200" i="1" kern="1200" dirty="0">
                <a:solidFill>
                  <a:schemeClr val="tx1"/>
                </a:solidFill>
                <a:effectLst/>
                <a:latin typeface="+mn-lt"/>
                <a:ea typeface="+mn-ea"/>
                <a:cs typeface="+mn-cs"/>
              </a:rPr>
              <a:t>Why might Campus B’s Problem Statement/Annual Goal lead to a less effective plan?</a:t>
            </a:r>
            <a:r>
              <a:rPr lang="en-US" sz="1200" kern="1200" dirty="0">
                <a:solidFill>
                  <a:schemeClr val="tx1"/>
                </a:solidFill>
                <a:effectLst/>
                <a:latin typeface="+mn-lt"/>
                <a:ea typeface="+mn-ea"/>
                <a:cs typeface="+mn-cs"/>
              </a:rPr>
              <a:t> [Potential answers: they aren’t aligned to state accountability targets, they are not measurable]</a:t>
            </a:r>
          </a:p>
          <a:p>
            <a:pPr lvl="0"/>
            <a:r>
              <a:rPr lang="en-US" sz="1200" i="1" kern="1200" dirty="0">
                <a:solidFill>
                  <a:schemeClr val="tx1"/>
                </a:solidFill>
                <a:effectLst/>
                <a:latin typeface="+mn-lt"/>
                <a:ea typeface="+mn-ea"/>
                <a:cs typeface="+mn-cs"/>
              </a:rPr>
              <a:t>What steps would you recommend campus B take to improve their problem statement/annual goal? </a:t>
            </a:r>
            <a:r>
              <a:rPr lang="en-US" sz="1200" kern="1200" dirty="0">
                <a:solidFill>
                  <a:schemeClr val="tx1"/>
                </a:solidFill>
                <a:effectLst/>
                <a:latin typeface="+mn-lt"/>
                <a:ea typeface="+mn-ea"/>
                <a:cs typeface="+mn-cs"/>
              </a:rPr>
              <a:t>[Potential answers: narrow the data sources, maintain focus on state accountability targets]</a:t>
            </a:r>
          </a:p>
          <a:p>
            <a:r>
              <a:rPr lang="en-US" sz="1200" b="1" kern="1200" dirty="0">
                <a:solidFill>
                  <a:schemeClr val="tx1"/>
                </a:solidFill>
                <a:effectLst/>
                <a:latin typeface="+mn-lt"/>
                <a:ea typeface="+mn-ea"/>
                <a:cs typeface="+mn-cs"/>
              </a:rPr>
              <a:t>Say (1 min):</a:t>
            </a:r>
            <a:r>
              <a:rPr lang="en-US" sz="1200" kern="1200" dirty="0">
                <a:solidFill>
                  <a:schemeClr val="tx1"/>
                </a:solidFill>
                <a:effectLst/>
                <a:latin typeface="+mn-lt"/>
                <a:ea typeface="+mn-ea"/>
                <a:cs typeface="+mn-cs"/>
              </a:rPr>
              <a:t> Turn and talk to your table group and discuss your answers. Take 3 minutes for this. </a:t>
            </a:r>
            <a:r>
              <a:rPr lang="en-US" sz="1200" u="sng" kern="1200" dirty="0">
                <a:solidFill>
                  <a:schemeClr val="tx1"/>
                </a:solidFill>
                <a:effectLst/>
                <a:latin typeface="+mn-lt"/>
                <a:ea typeface="+mn-ea"/>
                <a:cs typeface="+mn-cs"/>
              </a:rPr>
              <a:t>(Facilitators monitor table talk to make sure discussions are on track with the answers above)</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Say (5 min):</a:t>
            </a:r>
            <a:r>
              <a:rPr lang="en-US" sz="1200" kern="1200" dirty="0">
                <a:solidFill>
                  <a:schemeClr val="tx1"/>
                </a:solidFill>
                <a:effectLst/>
                <a:latin typeface="+mn-lt"/>
                <a:ea typeface="+mn-ea"/>
                <a:cs typeface="+mn-cs"/>
              </a:rPr>
              <a:t> Let’s do a whole group share out. (Ask for 3-4 volunteers to share their responses) </a:t>
            </a:r>
          </a:p>
          <a:p>
            <a:endParaRPr lang="en-US" dirty="0"/>
          </a:p>
        </p:txBody>
      </p:sp>
      <p:sp>
        <p:nvSpPr>
          <p:cNvPr id="4" name="Slide Number Placeholder 3"/>
          <p:cNvSpPr>
            <a:spLocks noGrp="1"/>
          </p:cNvSpPr>
          <p:nvPr>
            <p:ph type="sldNum" sz="quarter" idx="10"/>
          </p:nvPr>
        </p:nvSpPr>
        <p:spPr/>
        <p:txBody>
          <a:bodyPr/>
          <a:lstStyle/>
          <a:p>
            <a:fld id="{AB16F32E-E1E0-4F15-BCE0-7D7B4B5B55D7}" type="slidenum">
              <a:rPr lang="en-US" smtClean="0"/>
              <a:t>9</a:t>
            </a:fld>
            <a:endParaRPr lang="en-US"/>
          </a:p>
        </p:txBody>
      </p:sp>
      <p:sp>
        <p:nvSpPr>
          <p:cNvPr id="5" name="Header Placeholder 1">
            <a:extLst>
              <a:ext uri="{FF2B5EF4-FFF2-40B4-BE49-F238E27FC236}">
                <a16:creationId xmlns:a16="http://schemas.microsoft.com/office/drawing/2014/main" id="{8E175458-E4FC-4252-8AE5-D3A98D07ED75}"/>
              </a:ext>
            </a:extLst>
          </p:cNvPr>
          <p:cNvSpPr>
            <a:spLocks noGrp="1"/>
          </p:cNvSpPr>
          <p:nvPr>
            <p:ph type="hdr" sz="quarter"/>
          </p:nvPr>
        </p:nvSpPr>
        <p:spPr>
          <a:xfrm>
            <a:off x="1" y="0"/>
            <a:ext cx="4070404" cy="537881"/>
          </a:xfrm>
          <a:prstGeom prst="rect">
            <a:avLst/>
          </a:prstGeom>
        </p:spPr>
        <p:txBody>
          <a:bodyPr vert="horz" lIns="93566" tIns="46782" rIns="93566" bIns="46782" rtlCol="0"/>
          <a:lstStyle>
            <a:lvl1pPr algn="l">
              <a:defRPr sz="1200"/>
            </a:lvl1pPr>
          </a:lstStyle>
          <a:p>
            <a:r>
              <a:rPr lang="en-US" dirty="0"/>
              <a:t>Fahrig, R.</a:t>
            </a:r>
            <a:br>
              <a:rPr lang="en-US" dirty="0"/>
            </a:br>
            <a:r>
              <a:rPr lang="en-US" dirty="0"/>
              <a:t>SI Reorg Presentation: DCSI</a:t>
            </a:r>
          </a:p>
        </p:txBody>
      </p:sp>
      <p:sp>
        <p:nvSpPr>
          <p:cNvPr id="6" name="Date Placeholder 4">
            <a:extLst>
              <a:ext uri="{FF2B5EF4-FFF2-40B4-BE49-F238E27FC236}">
                <a16:creationId xmlns:a16="http://schemas.microsoft.com/office/drawing/2014/main" id="{BE8D1C44-0E3C-48BE-9BEB-07A0039A2FF4}"/>
              </a:ext>
            </a:extLst>
          </p:cNvPr>
          <p:cNvSpPr txBox="1">
            <a:spLocks/>
          </p:cNvSpPr>
          <p:nvPr/>
        </p:nvSpPr>
        <p:spPr>
          <a:xfrm>
            <a:off x="5320663" y="0"/>
            <a:ext cx="4070404" cy="355082"/>
          </a:xfrm>
          <a:prstGeom prst="rect">
            <a:avLst/>
          </a:prstGeom>
        </p:spPr>
        <p:txBody>
          <a:bodyPr vert="horz" lIns="91440" tIns="45720" rIns="91440" bIns="45720" rtlCol="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06/28/18</a:t>
            </a:r>
            <a:endParaRPr lang="en-US" dirty="0"/>
          </a:p>
        </p:txBody>
      </p:sp>
    </p:spTree>
    <p:extLst>
      <p:ext uri="{BB962C8B-B14F-4D97-AF65-F5344CB8AC3E}">
        <p14:creationId xmlns:p14="http://schemas.microsoft.com/office/powerpoint/2010/main" val="3741704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solidFill>
                  <a:schemeClr val="accent1">
                    <a:lumMod val="60000"/>
                    <a:lumOff val="40000"/>
                  </a:schemeClr>
                </a:solidFill>
              </a:rPr>
              <a:t>3/28/18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4" name="Footer Placeholder 3"/>
          <p:cNvSpPr>
            <a:spLocks noGrp="1"/>
          </p:cNvSpPr>
          <p:nvPr>
            <p:ph type="ftr" sz="quarter" idx="11"/>
          </p:nvPr>
        </p:nvSpPr>
        <p:spPr/>
        <p:txBody>
          <a:bodyPr/>
          <a:lstStyle/>
          <a:p>
            <a:r>
              <a:rPr lang="en-US" dirty="0">
                <a:solidFill>
                  <a:schemeClr val="accent1">
                    <a:lumMod val="60000"/>
                    <a:lumOff val="40000"/>
                  </a:schemeClr>
                </a:solidFill>
              </a:rPr>
              <a:t>Texas Education Agency</a:t>
            </a:r>
          </a:p>
        </p:txBody>
      </p:sp>
    </p:spTree>
    <p:extLst>
      <p:ext uri="{BB962C8B-B14F-4D97-AF65-F5344CB8AC3E}">
        <p14:creationId xmlns:p14="http://schemas.microsoft.com/office/powerpoint/2010/main" val="56037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14" name="Rectangle 13"/>
          <p:cNvSpPr/>
          <p:nvPr userDrawn="1"/>
        </p:nvSpPr>
        <p:spPr>
          <a:xfrm>
            <a:off x="0" y="1224366"/>
            <a:ext cx="12192000" cy="5067946"/>
          </a:xfrm>
          <a:prstGeom prst="rect">
            <a:avLst/>
          </a:prstGeom>
          <a:gradFill flip="none" rotWithShape="1">
            <a:gsLst>
              <a:gs pos="0">
                <a:srgbClr val="00B4C2">
                  <a:lumMod val="84000"/>
                </a:srgbClr>
              </a:gs>
              <a:gs pos="81000">
                <a:schemeClr val="accent1">
                  <a:lumMod val="75000"/>
                </a:schemeClr>
              </a:gs>
              <a:gs pos="98000">
                <a:schemeClr val="accent1">
                  <a:lumMod val="7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13" name="Title 1"/>
          <p:cNvSpPr txBox="1">
            <a:spLocks/>
          </p:cNvSpPr>
          <p:nvPr userDrawn="1"/>
        </p:nvSpPr>
        <p:spPr>
          <a:xfrm>
            <a:off x="1066799" y="3007213"/>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chemeClr val="bg1"/>
              </a:solidFill>
              <a:latin typeface="Open Sans Semibold" charset="0"/>
              <a:ea typeface="Open Sans Semibold" charset="0"/>
              <a:cs typeface="Open Sans Semibold"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14" name="Rectangle 13"/>
          <p:cNvSpPr/>
          <p:nvPr userDrawn="1"/>
        </p:nvSpPr>
        <p:spPr>
          <a:xfrm>
            <a:off x="0" y="2433234"/>
            <a:ext cx="12192000" cy="3099662"/>
          </a:xfrm>
          <a:prstGeom prst="rect">
            <a:avLst/>
          </a:prstGeom>
          <a:gradFill flip="none" rotWithShape="1">
            <a:gsLst>
              <a:gs pos="0">
                <a:srgbClr val="00B4C2">
                  <a:lumMod val="84000"/>
                </a:srgbClr>
              </a:gs>
              <a:gs pos="81000">
                <a:schemeClr val="accent1">
                  <a:lumMod val="75000"/>
                </a:schemeClr>
              </a:gs>
              <a:gs pos="98000">
                <a:schemeClr val="accent1">
                  <a:lumMod val="7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13" name="Title 1"/>
          <p:cNvSpPr txBox="1">
            <a:spLocks/>
          </p:cNvSpPr>
          <p:nvPr userDrawn="1"/>
        </p:nvSpPr>
        <p:spPr>
          <a:xfrm>
            <a:off x="1066800" y="3131199"/>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chemeClr val="bg1"/>
              </a:solidFill>
              <a:latin typeface="Open Sans Semibold" charset="0"/>
              <a:ea typeface="Open Sans Semibold" charset="0"/>
              <a:cs typeface="Open Sans Semibold"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14" name="Rectangle 13"/>
          <p:cNvSpPr/>
          <p:nvPr userDrawn="1"/>
        </p:nvSpPr>
        <p:spPr>
          <a:xfrm>
            <a:off x="0" y="1224366"/>
            <a:ext cx="12192000" cy="5067946"/>
          </a:xfrm>
          <a:prstGeom prst="rect">
            <a:avLst/>
          </a:prstGeom>
          <a:gradFill>
            <a:gsLst>
              <a:gs pos="0">
                <a:srgbClr val="FF8135">
                  <a:lumMod val="96000"/>
                  <a:lumOff val="4000"/>
                </a:srgbClr>
              </a:gs>
              <a:gs pos="48000">
                <a:srgbClr val="2E75B6"/>
              </a:gs>
              <a:gs pos="16000">
                <a:schemeClr val="accent5">
                  <a:lumMod val="75000"/>
                </a:schemeClr>
              </a:gs>
              <a:gs pos="100000">
                <a:srgbClr val="005786">
                  <a:lumMod val="96000"/>
                </a:srgb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13" name="Title 1"/>
          <p:cNvSpPr txBox="1">
            <a:spLocks/>
          </p:cNvSpPr>
          <p:nvPr userDrawn="1"/>
        </p:nvSpPr>
        <p:spPr>
          <a:xfrm>
            <a:off x="1066799" y="3007213"/>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chemeClr val="bg1"/>
              </a:solidFill>
              <a:latin typeface="Open Sans Semibold" charset="0"/>
              <a:ea typeface="Open Sans Semibold" charset="0"/>
              <a:cs typeface="Open Sans Semibold"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ontent with Caption">
    <p:spTree>
      <p:nvGrpSpPr>
        <p:cNvPr id="1" name=""/>
        <p:cNvGrpSpPr/>
        <p:nvPr/>
      </p:nvGrpSpPr>
      <p:grpSpPr>
        <a:xfrm>
          <a:off x="0" y="0"/>
          <a:ext cx="0" cy="0"/>
          <a:chOff x="0" y="0"/>
          <a:chExt cx="0" cy="0"/>
        </a:xfrm>
      </p:grpSpPr>
      <p:sp>
        <p:nvSpPr>
          <p:cNvPr id="14" name="Rectangle 13"/>
          <p:cNvSpPr/>
          <p:nvPr userDrawn="1"/>
        </p:nvSpPr>
        <p:spPr>
          <a:xfrm>
            <a:off x="92467" y="2576945"/>
            <a:ext cx="12192000" cy="2707574"/>
          </a:xfrm>
          <a:prstGeom prst="rect">
            <a:avLst/>
          </a:prstGeom>
          <a:gradFill>
            <a:gsLst>
              <a:gs pos="0">
                <a:srgbClr val="FF8135">
                  <a:lumMod val="96000"/>
                  <a:lumOff val="4000"/>
                </a:srgbClr>
              </a:gs>
              <a:gs pos="48000">
                <a:srgbClr val="2E75B6"/>
              </a:gs>
              <a:gs pos="16000">
                <a:schemeClr val="accent5">
                  <a:lumMod val="75000"/>
                </a:schemeClr>
              </a:gs>
              <a:gs pos="100000">
                <a:srgbClr val="005786">
                  <a:lumMod val="96000"/>
                </a:srgb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13" name="Title 1"/>
          <p:cNvSpPr txBox="1">
            <a:spLocks/>
          </p:cNvSpPr>
          <p:nvPr userDrawn="1"/>
        </p:nvSpPr>
        <p:spPr>
          <a:xfrm>
            <a:off x="1068389" y="3054714"/>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chemeClr val="bg1"/>
              </a:solidFill>
              <a:latin typeface="Open Sans Semibold" charset="0"/>
              <a:ea typeface="Open Sans Semibold" charset="0"/>
              <a:cs typeface="Open Sans Semibold"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11" name="Title 1"/>
          <p:cNvSpPr txBox="1">
            <a:spLocks/>
          </p:cNvSpPr>
          <p:nvPr userDrawn="1"/>
        </p:nvSpPr>
        <p:spPr>
          <a:xfrm>
            <a:off x="0" y="3044798"/>
            <a:ext cx="12192000" cy="852644"/>
          </a:xfrm>
          <a:prstGeom prst="rect">
            <a:avLst/>
          </a:prstGeom>
          <a:gradFill>
            <a:gsLst>
              <a:gs pos="48000">
                <a:srgbClr val="2E75B6"/>
              </a:gs>
              <a:gs pos="0">
                <a:schemeClr val="accent5">
                  <a:lumMod val="75000"/>
                </a:schemeClr>
              </a:gs>
              <a:gs pos="100000">
                <a:srgbClr val="005786">
                  <a:lumMod val="96000"/>
                </a:srgbClr>
              </a:gs>
            </a:gsLst>
            <a:lin ang="1800000" scaled="0"/>
          </a:gradFill>
        </p:spPr>
        <p:txBody>
          <a:bodyPr anchor="ct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4400" b="0" i="0" dirty="0">
                <a:solidFill>
                  <a:schemeClr val="bg1"/>
                </a:solidFill>
                <a:latin typeface="Open Sans" charset="0"/>
                <a:ea typeface="Open Sans" charset="0"/>
                <a:cs typeface="Open Sans" charset="0"/>
              </a:rPr>
              <a:t>Notes/Appendix Slide</a:t>
            </a:r>
          </a:p>
        </p:txBody>
      </p:sp>
    </p:spTree>
    <p:extLst>
      <p:ext uri="{BB962C8B-B14F-4D97-AF65-F5344CB8AC3E}">
        <p14:creationId xmlns:p14="http://schemas.microsoft.com/office/powerpoint/2010/main" val="1016168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50D0B-903B-4194-874C-DA4415664B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D5925D-8D26-4CFF-A6A2-DD9E4DB2C8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19034-46FA-46B4-8392-762739FC084F}"/>
              </a:ext>
            </a:extLst>
          </p:cNvPr>
          <p:cNvSpPr>
            <a:spLocks noGrp="1"/>
          </p:cNvSpPr>
          <p:nvPr>
            <p:ph type="dt" sz="half" idx="10"/>
          </p:nvPr>
        </p:nvSpPr>
        <p:spPr/>
        <p:txBody>
          <a:bodyPr/>
          <a:lstStyle/>
          <a:p>
            <a:fld id="{E8EFF2C9-7D6A-4A95-B4A3-7C6E1CCED7DD}" type="datetimeFigureOut">
              <a:rPr lang="en-US" smtClean="0"/>
              <a:t>8/14/2018</a:t>
            </a:fld>
            <a:endParaRPr lang="en-US"/>
          </a:p>
        </p:txBody>
      </p:sp>
      <p:sp>
        <p:nvSpPr>
          <p:cNvPr id="5" name="Footer Placeholder 4">
            <a:extLst>
              <a:ext uri="{FF2B5EF4-FFF2-40B4-BE49-F238E27FC236}">
                <a16:creationId xmlns:a16="http://schemas.microsoft.com/office/drawing/2014/main" id="{6976B642-47BC-41ED-8495-4C4F702298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2D1764-BA28-4CA5-9638-547EB3D88E5F}"/>
              </a:ext>
            </a:extLst>
          </p:cNvPr>
          <p:cNvSpPr>
            <a:spLocks noGrp="1"/>
          </p:cNvSpPr>
          <p:nvPr>
            <p:ph type="sldNum" sz="quarter" idx="12"/>
          </p:nvPr>
        </p:nvSpPr>
        <p:spPr/>
        <p:txBody>
          <a:bodyPr/>
          <a:lstStyle/>
          <a:p>
            <a:fld id="{469BD478-8BFC-4936-9B97-D2FC884BDC14}" type="slidenum">
              <a:rPr lang="en-US" smtClean="0"/>
              <a:t>‹#›</a:t>
            </a:fld>
            <a:endParaRPr lang="en-US"/>
          </a:p>
        </p:txBody>
      </p:sp>
    </p:spTree>
    <p:extLst>
      <p:ext uri="{BB962C8B-B14F-4D97-AF65-F5344CB8AC3E}">
        <p14:creationId xmlns:p14="http://schemas.microsoft.com/office/powerpoint/2010/main" val="289784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C06F-70F9-4B65-830D-58EE3A9723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7FC71D-1AA9-47C7-B48B-A13C2A3641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F63949-B570-40E7-A50A-2E9F9B2357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8F4B2F-EF70-450F-807B-8F6D98CF5CE4}"/>
              </a:ext>
            </a:extLst>
          </p:cNvPr>
          <p:cNvSpPr>
            <a:spLocks noGrp="1"/>
          </p:cNvSpPr>
          <p:nvPr>
            <p:ph type="dt" sz="half" idx="10"/>
          </p:nvPr>
        </p:nvSpPr>
        <p:spPr/>
        <p:txBody>
          <a:bodyPr/>
          <a:lstStyle/>
          <a:p>
            <a:fld id="{E8EFF2C9-7D6A-4A95-B4A3-7C6E1CCED7DD}" type="datetimeFigureOut">
              <a:rPr lang="en-US" smtClean="0"/>
              <a:t>8/14/2018</a:t>
            </a:fld>
            <a:endParaRPr lang="en-US"/>
          </a:p>
        </p:txBody>
      </p:sp>
      <p:sp>
        <p:nvSpPr>
          <p:cNvPr id="6" name="Footer Placeholder 5">
            <a:extLst>
              <a:ext uri="{FF2B5EF4-FFF2-40B4-BE49-F238E27FC236}">
                <a16:creationId xmlns:a16="http://schemas.microsoft.com/office/drawing/2014/main" id="{E535A22B-F49E-4598-9D1D-506F1D48B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5C7EF5-212A-466C-A1D7-F6D0C0B9834A}"/>
              </a:ext>
            </a:extLst>
          </p:cNvPr>
          <p:cNvSpPr>
            <a:spLocks noGrp="1"/>
          </p:cNvSpPr>
          <p:nvPr>
            <p:ph type="sldNum" sz="quarter" idx="12"/>
          </p:nvPr>
        </p:nvSpPr>
        <p:spPr/>
        <p:txBody>
          <a:bodyPr/>
          <a:lstStyle/>
          <a:p>
            <a:fld id="{469BD478-8BFC-4936-9B97-D2FC884BDC14}" type="slidenum">
              <a:rPr lang="en-US" smtClean="0"/>
              <a:t>‹#›</a:t>
            </a:fld>
            <a:endParaRPr lang="en-US"/>
          </a:p>
        </p:txBody>
      </p:sp>
    </p:spTree>
    <p:extLst>
      <p:ext uri="{BB962C8B-B14F-4D97-AF65-F5344CB8AC3E}">
        <p14:creationId xmlns:p14="http://schemas.microsoft.com/office/powerpoint/2010/main" val="110078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5C05D33-2F5D-482A-8D2C-D96EBC369FAA}" type="datetime1">
              <a:rPr lang="en-US" smtClean="0">
                <a:solidFill>
                  <a:schemeClr val="accent1">
                    <a:lumMod val="60000"/>
                    <a:lumOff val="40000"/>
                  </a:schemeClr>
                </a:solidFill>
              </a:rPr>
              <a:pPr/>
              <a:t>8/14/2018</a:t>
            </a:fld>
            <a:r>
              <a:rPr lang="en-US">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4" name="Footer Placeholder 3"/>
          <p:cNvSpPr>
            <a:spLocks noGrp="1"/>
          </p:cNvSpPr>
          <p:nvPr>
            <p:ph type="ftr" sz="quarter" idx="11"/>
          </p:nvPr>
        </p:nvSpPr>
        <p:spPr/>
        <p:txBody>
          <a:bodyPr/>
          <a:lstStyle/>
          <a:p>
            <a:r>
              <a:rPr lang="en-US">
                <a:solidFill>
                  <a:schemeClr val="accent1">
                    <a:lumMod val="60000"/>
                    <a:lumOff val="40000"/>
                  </a:schemeClr>
                </a:solidFill>
              </a:rPr>
              <a:t>Footer</a:t>
            </a:r>
            <a:endParaRPr lang="en-US" dirty="0">
              <a:solidFill>
                <a:schemeClr val="accent1">
                  <a:lumMod val="60000"/>
                  <a:lumOff val="40000"/>
                </a:schemeClr>
              </a:solidFill>
            </a:endParaRPr>
          </a:p>
        </p:txBody>
      </p:sp>
      <p:sp>
        <p:nvSpPr>
          <p:cNvPr id="5" name="Rectangle 4"/>
          <p:cNvSpPr/>
          <p:nvPr userDrawn="1"/>
        </p:nvSpPr>
        <p:spPr>
          <a:xfrm>
            <a:off x="1152525" y="1577057"/>
            <a:ext cx="8438776" cy="2918748"/>
          </a:xfrm>
          <a:prstGeom prst="rect">
            <a:avLst/>
          </a:prstGeom>
        </p:spPr>
        <p:txBody>
          <a:bodyPr wrap="square">
            <a:spAutoFit/>
          </a:bodyPr>
          <a:lstStyle/>
          <a:p>
            <a:pPr>
              <a:spcAft>
                <a:spcPts val="200"/>
              </a:spcAft>
            </a:pPr>
            <a:r>
              <a:rPr lang="en-US" b="1" i="1" dirty="0">
                <a:solidFill>
                  <a:srgbClr val="F06039"/>
                </a:solidFill>
                <a:latin typeface="Open Sans Semibold" charset="0"/>
                <a:ea typeface="Open Sans Semibold" charset="0"/>
                <a:cs typeface="Open Sans Semibold" charset="0"/>
              </a:rPr>
              <a:t>Heading</a:t>
            </a:r>
            <a:endParaRPr lang="en-US" dirty="0">
              <a:solidFill>
                <a:srgbClr val="F06039"/>
              </a:solidFill>
              <a:latin typeface="Calibri" panose="020F0502020204030204" pitchFamily="34" charset="0"/>
              <a:ea typeface="Calibri" panose="020F0502020204030204" pitchFamily="34" charset="0"/>
            </a:endParaRP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R="0" lvl="0" fontAlgn="ctr">
              <a:spcBef>
                <a:spcPts val="0"/>
              </a:spcBef>
              <a:spcAft>
                <a:spcPts val="0"/>
              </a:spcAft>
              <a:tabLst>
                <a:tab pos="457200" algn="l"/>
              </a:tabLst>
            </a:pPr>
            <a:endParaRPr lang="en-US" dirty="0">
              <a:latin typeface="Calibri" panose="020F0502020204030204" pitchFamily="34" charset="0"/>
              <a:ea typeface="Calibri" panose="020F0502020204030204" pitchFamily="34" charset="0"/>
            </a:endParaRPr>
          </a:p>
          <a:p>
            <a:pPr marR="0" lvl="0" fontAlgn="ctr">
              <a:spcBef>
                <a:spcPts val="0"/>
              </a:spcBef>
              <a:spcAft>
                <a:spcPts val="200"/>
              </a:spcAft>
              <a:tabLst>
                <a:tab pos="457200" algn="l"/>
              </a:tabLst>
            </a:pPr>
            <a:r>
              <a:rPr lang="en-US" b="1" i="1" dirty="0">
                <a:solidFill>
                  <a:srgbClr val="F06039"/>
                </a:solidFill>
                <a:latin typeface="Open Sans Semibold" charset="0"/>
                <a:ea typeface="Open Sans Semibold" charset="0"/>
                <a:cs typeface="Open Sans Semibold" charset="0"/>
              </a:rPr>
              <a:t>Heading</a:t>
            </a:r>
            <a:endParaRPr lang="en-US" i="1" dirty="0">
              <a:solidFill>
                <a:srgbClr val="F06039"/>
              </a:solidFill>
              <a:latin typeface="Calibri" panose="020F0502020204030204" pitchFamily="34" charset="0"/>
              <a:ea typeface="Calibri" panose="020F0502020204030204" pitchFamily="34" charset="0"/>
            </a:endParaRPr>
          </a:p>
          <a:p>
            <a:pPr marL="342900" marR="0" lvl="0" indent="-342900" fontAlgn="ctr">
              <a:lnSpc>
                <a:spcPts val="2400"/>
              </a:lnSpc>
              <a:spcBef>
                <a:spcPts val="0"/>
              </a:spcBef>
              <a:spcAft>
                <a:spcPts val="200"/>
              </a:spcAft>
              <a:buFont typeface="+mj-lt"/>
              <a:buAutoNum type="arabicPeriod"/>
              <a:tabLst>
                <a:tab pos="457200" algn="l"/>
              </a:tabLst>
            </a:pPr>
            <a:r>
              <a:rPr lang="en-US" b="0" i="0" dirty="0">
                <a:latin typeface="Open Sans" charset="0"/>
                <a:ea typeface="Open Sans" charset="0"/>
                <a:cs typeface="Open Sans" charset="0"/>
              </a:rPr>
              <a:t>Content</a:t>
            </a:r>
          </a:p>
          <a:p>
            <a:pPr marR="0" lvl="0" fontAlgn="ctr">
              <a:spcBef>
                <a:spcPts val="0"/>
              </a:spcBef>
              <a:spcAft>
                <a:spcPts val="0"/>
              </a:spcAft>
              <a:tabLst>
                <a:tab pos="457200" algn="l"/>
              </a:tabLst>
            </a:pPr>
            <a:endParaRPr lang="en-US" dirty="0">
              <a:latin typeface="Calibri" panose="020F0502020204030204" pitchFamily="34" charset="0"/>
              <a:ea typeface="Calibri" panose="020F0502020204030204" pitchFamily="34" charset="0"/>
            </a:endParaRPr>
          </a:p>
        </p:txBody>
      </p:sp>
      <p:sp>
        <p:nvSpPr>
          <p:cNvPr id="7"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TOC Slide</a:t>
            </a:r>
          </a:p>
        </p:txBody>
      </p:sp>
    </p:spTree>
    <p:extLst>
      <p:ext uri="{BB962C8B-B14F-4D97-AF65-F5344CB8AC3E}">
        <p14:creationId xmlns:p14="http://schemas.microsoft.com/office/powerpoint/2010/main" val="1590855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8"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9" name="Content Placeholder 2"/>
          <p:cNvSpPr txBox="1">
            <a:spLocks/>
          </p:cNvSpPr>
          <p:nvPr userDrawn="1"/>
        </p:nvSpPr>
        <p:spPr>
          <a:xfrm>
            <a:off x="1097280" y="2038864"/>
            <a:ext cx="10058400" cy="38302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en-US" dirty="0">
                <a:latin typeface="Open Sans" charset="0"/>
                <a:ea typeface="Open Sans" charset="0"/>
                <a:cs typeface="Open Sans" charset="0"/>
              </a:rPr>
              <a:t>Click to edit Master text style</a:t>
            </a:r>
            <a:r>
              <a:rPr lang="en-US" dirty="0"/>
              <a:t>s</a:t>
            </a:r>
          </a:p>
          <a:p>
            <a:pPr marL="800100" lvl="1" indent="-342900" algn="l">
              <a:buClr>
                <a:srgbClr val="F06039"/>
              </a:buClr>
              <a:buFont typeface="Wingdings" charset="2"/>
              <a:buChar char="§"/>
              <a:tabLst/>
            </a:pPr>
            <a:r>
              <a:rPr lang="en-US" dirty="0">
                <a:latin typeface="Open Sans" charset="0"/>
                <a:ea typeface="Open Sans" charset="0"/>
                <a:cs typeface="Open Sans" charset="0"/>
              </a:rPr>
              <a:t>Second level</a:t>
            </a:r>
          </a:p>
          <a:p>
            <a:pPr marL="1090613" lvl="2" indent="-176213" algn="l">
              <a:buClr>
                <a:srgbClr val="1482C5"/>
              </a:buClr>
              <a:buSzPct val="95000"/>
              <a:buFont typeface="Arial" charset="0"/>
              <a:buChar char="•"/>
              <a:tabLst/>
            </a:pPr>
            <a:r>
              <a:rPr lang="en-US" dirty="0">
                <a:latin typeface="Open Sans" charset="0"/>
                <a:ea typeface="Open Sans" charset="0"/>
                <a:cs typeface="Open Sans" charset="0"/>
              </a:rPr>
              <a:t>Third level</a:t>
            </a:r>
          </a:p>
          <a:p>
            <a:pPr marL="1492250" lvl="3" indent="-215900" algn="l">
              <a:buClr>
                <a:srgbClr val="1482C5"/>
              </a:buClr>
              <a:buSzPct val="80000"/>
              <a:buFont typeface="Courier New" charset="0"/>
              <a:buChar char="o"/>
              <a:tabLst/>
            </a:pPr>
            <a:r>
              <a:rPr lang="en-US" dirty="0">
                <a:latin typeface="Open Sans" charset="0"/>
                <a:ea typeface="Open Sans" charset="0"/>
                <a:cs typeface="Open Sans" charset="0"/>
              </a:rPr>
              <a:t>Fourth level</a:t>
            </a:r>
          </a:p>
          <a:p>
            <a:pPr marL="2005013" lvl="4" indent="-176213" algn="l">
              <a:buClr>
                <a:srgbClr val="F06039"/>
              </a:buClr>
              <a:buFont typeface="Arial" charset="0"/>
              <a:buChar char="•"/>
              <a:tabLst/>
            </a:pPr>
            <a:r>
              <a:rPr lang="en-US" dirty="0">
                <a:latin typeface="Open Sans" charset="0"/>
                <a:ea typeface="Open Sans" charset="0"/>
                <a:cs typeface="Open Sans" charset="0"/>
              </a:rPr>
              <a:t>Fifth level</a:t>
            </a:r>
          </a:p>
        </p:txBody>
      </p:sp>
      <p:sp>
        <p:nvSpPr>
          <p:cNvPr id="10"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Bullet List Slide</a:t>
            </a:r>
          </a:p>
        </p:txBody>
      </p:sp>
    </p:spTree>
    <p:extLst>
      <p:ext uri="{BB962C8B-B14F-4D97-AF65-F5344CB8AC3E}">
        <p14:creationId xmlns:p14="http://schemas.microsoft.com/office/powerpoint/2010/main" val="70022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8"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11" name="Content Placeholder 2"/>
          <p:cNvSpPr txBox="1">
            <a:spLocks/>
          </p:cNvSpPr>
          <p:nvPr userDrawn="1"/>
        </p:nvSpPr>
        <p:spPr>
          <a:xfrm>
            <a:off x="1097280" y="2038864"/>
            <a:ext cx="10058400" cy="3830229"/>
          </a:xfrm>
          <a:prstGeom prst="rect">
            <a:avLst/>
          </a:prstGeom>
        </p:spPr>
        <p:txBody>
          <a:bodyPr vert="horz" lIns="91440" tIns="45720" rIns="91440" bIns="45720" numCol="2"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en-US" dirty="0">
                <a:latin typeface="Open Sans" charset="0"/>
                <a:ea typeface="Open Sans" charset="0"/>
                <a:cs typeface="Open Sans" charset="0"/>
              </a:rPr>
              <a:t>Click to edit Master text style</a:t>
            </a:r>
            <a:r>
              <a:rPr lang="en-US" dirty="0"/>
              <a:t>s</a:t>
            </a:r>
          </a:p>
          <a:p>
            <a:pPr marL="800100" lvl="1" indent="-342900" algn="l">
              <a:buClr>
                <a:srgbClr val="F06039"/>
              </a:buClr>
              <a:buFont typeface="Wingdings" charset="2"/>
              <a:buChar char="§"/>
              <a:tabLst/>
            </a:pPr>
            <a:r>
              <a:rPr lang="en-US" dirty="0">
                <a:latin typeface="Open Sans" charset="0"/>
                <a:ea typeface="Open Sans" charset="0"/>
                <a:cs typeface="Open Sans" charset="0"/>
              </a:rPr>
              <a:t>Second level</a:t>
            </a:r>
          </a:p>
          <a:p>
            <a:pPr marL="1090613" lvl="2" indent="-176213" algn="l">
              <a:buClr>
                <a:srgbClr val="1482C5"/>
              </a:buClr>
              <a:buSzPct val="95000"/>
              <a:buFont typeface="Arial" charset="0"/>
              <a:buChar char="•"/>
              <a:tabLst/>
            </a:pPr>
            <a:r>
              <a:rPr lang="en-US" dirty="0">
                <a:latin typeface="Open Sans" charset="0"/>
                <a:ea typeface="Open Sans" charset="0"/>
                <a:cs typeface="Open Sans" charset="0"/>
              </a:rPr>
              <a:t>Third level</a:t>
            </a:r>
          </a:p>
          <a:p>
            <a:pPr marL="1492250" lvl="3" indent="-215900" algn="l">
              <a:buClr>
                <a:srgbClr val="1482C5"/>
              </a:buClr>
              <a:buSzPct val="80000"/>
              <a:buFont typeface="Courier New" charset="0"/>
              <a:buChar char="o"/>
              <a:tabLst/>
            </a:pPr>
            <a:r>
              <a:rPr lang="en-US" dirty="0">
                <a:latin typeface="Open Sans" charset="0"/>
                <a:ea typeface="Open Sans" charset="0"/>
                <a:cs typeface="Open Sans" charset="0"/>
              </a:rPr>
              <a:t>Fourth level</a:t>
            </a:r>
          </a:p>
          <a:p>
            <a:pPr marL="2005013" lvl="4" indent="-176213" algn="l">
              <a:buClr>
                <a:srgbClr val="F06039"/>
              </a:buClr>
              <a:buFont typeface="Arial" charset="0"/>
              <a:buChar char="•"/>
              <a:tabLst/>
            </a:pPr>
            <a:r>
              <a:rPr lang="en-US" dirty="0">
                <a:latin typeface="Open Sans" charset="0"/>
                <a:ea typeface="Open Sans" charset="0"/>
                <a:cs typeface="Open Sans" charset="0"/>
              </a:rPr>
              <a:t>Fifth level</a:t>
            </a:r>
          </a:p>
          <a:p>
            <a:pPr algn="l"/>
            <a:endParaRPr lang="en-US" dirty="0">
              <a:latin typeface="Open Sans" charset="0"/>
              <a:ea typeface="Open Sans" charset="0"/>
              <a:cs typeface="Open Sans" charset="0"/>
            </a:endParaRPr>
          </a:p>
          <a:p>
            <a:pPr algn="l"/>
            <a:endParaRPr lang="en-US" dirty="0">
              <a:latin typeface="Open Sans" charset="0"/>
              <a:ea typeface="Open Sans" charset="0"/>
              <a:cs typeface="Open Sans" charset="0"/>
            </a:endParaRPr>
          </a:p>
          <a:p>
            <a:pPr algn="l"/>
            <a:endParaRPr lang="en-US" dirty="0">
              <a:latin typeface="Open Sans" charset="0"/>
              <a:ea typeface="Open Sans" charset="0"/>
              <a:cs typeface="Open Sans" charset="0"/>
            </a:endParaRPr>
          </a:p>
          <a:p>
            <a:pPr algn="l"/>
            <a:endParaRPr lang="en-US" dirty="0">
              <a:latin typeface="Open Sans" charset="0"/>
              <a:ea typeface="Open Sans" charset="0"/>
              <a:cs typeface="Open Sans" charset="0"/>
            </a:endParaRPr>
          </a:p>
          <a:p>
            <a:pPr algn="l"/>
            <a:r>
              <a:rPr lang="en-US" dirty="0">
                <a:latin typeface="Open Sans" charset="0"/>
                <a:ea typeface="Open Sans" charset="0"/>
                <a:cs typeface="Open Sans" charset="0"/>
              </a:rPr>
              <a:t>Click to edit Master text style</a:t>
            </a:r>
            <a:r>
              <a:rPr lang="en-US" dirty="0"/>
              <a:t>s</a:t>
            </a:r>
          </a:p>
          <a:p>
            <a:pPr marL="800100" lvl="1" indent="-342900" algn="l">
              <a:buClr>
                <a:srgbClr val="F06039"/>
              </a:buClr>
              <a:buFont typeface="Wingdings" charset="2"/>
              <a:buChar char="§"/>
              <a:tabLst/>
            </a:pPr>
            <a:r>
              <a:rPr lang="en-US" dirty="0">
                <a:latin typeface="Open Sans" charset="0"/>
                <a:ea typeface="Open Sans" charset="0"/>
                <a:cs typeface="Open Sans" charset="0"/>
              </a:rPr>
              <a:t>Second level</a:t>
            </a:r>
          </a:p>
          <a:p>
            <a:pPr marL="1090613" lvl="2" indent="-176213" algn="l">
              <a:buClr>
                <a:srgbClr val="1482C5"/>
              </a:buClr>
              <a:buSzPct val="95000"/>
              <a:buFont typeface="Arial" charset="0"/>
              <a:buChar char="•"/>
              <a:tabLst/>
            </a:pPr>
            <a:r>
              <a:rPr lang="en-US" dirty="0">
                <a:latin typeface="Open Sans" charset="0"/>
                <a:ea typeface="Open Sans" charset="0"/>
                <a:cs typeface="Open Sans" charset="0"/>
              </a:rPr>
              <a:t>Third level</a:t>
            </a:r>
          </a:p>
          <a:p>
            <a:pPr marL="1492250" lvl="3" indent="-215900" algn="l">
              <a:buClr>
                <a:srgbClr val="1482C5"/>
              </a:buClr>
              <a:buSzPct val="80000"/>
              <a:buFont typeface="Courier New" charset="0"/>
              <a:buChar char="o"/>
              <a:tabLst/>
            </a:pPr>
            <a:r>
              <a:rPr lang="en-US" dirty="0">
                <a:latin typeface="Open Sans" charset="0"/>
                <a:ea typeface="Open Sans" charset="0"/>
                <a:cs typeface="Open Sans" charset="0"/>
              </a:rPr>
              <a:t>Fourth level</a:t>
            </a:r>
          </a:p>
          <a:p>
            <a:pPr marL="2005013" lvl="4" indent="-176213" algn="l">
              <a:buClr>
                <a:srgbClr val="F06039"/>
              </a:buClr>
              <a:buFont typeface="Arial" charset="0"/>
              <a:buChar char="•"/>
              <a:tabLst/>
            </a:pPr>
            <a:r>
              <a:rPr lang="en-US" dirty="0">
                <a:latin typeface="Open Sans" charset="0"/>
                <a:ea typeface="Open Sans" charset="0"/>
                <a:cs typeface="Open Sans" charset="0"/>
              </a:rPr>
              <a:t>Fifth level</a:t>
            </a:r>
          </a:p>
        </p:txBody>
      </p:sp>
      <p:sp>
        <p:nvSpPr>
          <p:cNvPr id="12"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2-column</a:t>
            </a:r>
            <a:r>
              <a:rPr lang="en-US" sz="3600" b="0" i="0" baseline="0" dirty="0">
                <a:latin typeface="Open Sans" charset="0"/>
                <a:ea typeface="Open Sans" charset="0"/>
                <a:cs typeface="Open Sans" charset="0"/>
              </a:rPr>
              <a:t> </a:t>
            </a:r>
            <a:r>
              <a:rPr lang="en-US" sz="3600" b="0" i="0" dirty="0">
                <a:latin typeface="Open Sans" charset="0"/>
                <a:ea typeface="Open Sans" charset="0"/>
                <a:cs typeface="Open Sans" charset="0"/>
              </a:rPr>
              <a:t>Bullet List Slide</a:t>
            </a:r>
          </a:p>
        </p:txBody>
      </p:sp>
    </p:spTree>
    <p:extLst>
      <p:ext uri="{BB962C8B-B14F-4D97-AF65-F5344CB8AC3E}">
        <p14:creationId xmlns:p14="http://schemas.microsoft.com/office/powerpoint/2010/main" val="51051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10"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Image with Text Slide</a:t>
            </a:r>
          </a:p>
        </p:txBody>
      </p:sp>
      <p:sp>
        <p:nvSpPr>
          <p:cNvPr id="12" name="Content Placeholder 11"/>
          <p:cNvSpPr>
            <a:spLocks noGrp="1"/>
          </p:cNvSpPr>
          <p:nvPr>
            <p:ph sz="quarter" idx="11"/>
          </p:nvPr>
        </p:nvSpPr>
        <p:spPr>
          <a:xfrm>
            <a:off x="401638" y="1593850"/>
            <a:ext cx="11463337" cy="4606925"/>
          </a:xfrm>
          <a:prstGeom prst="rect">
            <a:avLst/>
          </a:prstGeo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endParaRPr lang="en-US" dirty="0"/>
          </a:p>
        </p:txBody>
      </p:sp>
      <p:sp>
        <p:nvSpPr>
          <p:cNvPr id="13" name="Rectangle 12"/>
          <p:cNvSpPr/>
          <p:nvPr userDrawn="1"/>
        </p:nvSpPr>
        <p:spPr>
          <a:xfrm>
            <a:off x="7459935" y="2618319"/>
            <a:ext cx="3802858" cy="2346908"/>
          </a:xfrm>
          <a:prstGeom prst="rect">
            <a:avLst/>
          </a:prstGeom>
          <a:gradFill flip="none" rotWithShape="1">
            <a:gsLst>
              <a:gs pos="0">
                <a:schemeClr val="accent5">
                  <a:alpha val="71000"/>
                  <a:lumMod val="80000"/>
                </a:schemeClr>
              </a:gs>
              <a:gs pos="100000">
                <a:schemeClr val="accent1">
                  <a:lumMod val="75000"/>
                </a:schemeClr>
              </a:gs>
            </a:gsLst>
            <a:lin ang="120000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b="0" i="0" dirty="0">
                <a:solidFill>
                  <a:schemeClr val="bg1"/>
                </a:solidFill>
                <a:latin typeface="Open Sans" charset="0"/>
                <a:ea typeface="Open Sans" charset="0"/>
                <a:cs typeface="Open Sans" charset="0"/>
              </a:rPr>
              <a:t>Text about the</a:t>
            </a:r>
            <a:r>
              <a:rPr lang="en-US" sz="2400" b="0" i="0" baseline="0" dirty="0">
                <a:solidFill>
                  <a:schemeClr val="bg1"/>
                </a:solidFill>
                <a:latin typeface="Open Sans" charset="0"/>
                <a:ea typeface="Open Sans" charset="0"/>
                <a:cs typeface="Open Sans" charset="0"/>
              </a:rPr>
              <a:t> image </a:t>
            </a:r>
            <a:r>
              <a:rPr lang="en-US" sz="2400" b="0" i="0" dirty="0">
                <a:solidFill>
                  <a:schemeClr val="bg1"/>
                </a:solidFill>
                <a:latin typeface="Open Sans" charset="0"/>
                <a:ea typeface="Open Sans" charset="0"/>
                <a:cs typeface="Open Sans" charset="0"/>
              </a:rPr>
              <a:t>goes</a:t>
            </a:r>
            <a:r>
              <a:rPr lang="en-US" sz="2400" b="0" i="0" baseline="0" dirty="0">
                <a:solidFill>
                  <a:schemeClr val="bg1"/>
                </a:solidFill>
                <a:latin typeface="Open Sans" charset="0"/>
                <a:ea typeface="Open Sans" charset="0"/>
                <a:cs typeface="Open Sans" charset="0"/>
              </a:rPr>
              <a:t> in this box</a:t>
            </a:r>
            <a:endParaRPr lang="en-US" sz="2400" b="0" i="0" dirty="0">
              <a:solidFill>
                <a:schemeClr val="bg1"/>
              </a:solidFill>
              <a:latin typeface="Open Sans" charset="0"/>
              <a:ea typeface="Open Sans" charset="0"/>
              <a:cs typeface="Open Sans" charset="0"/>
            </a:endParaRPr>
          </a:p>
        </p:txBody>
      </p:sp>
    </p:spTree>
    <p:extLst>
      <p:ext uri="{BB962C8B-B14F-4D97-AF65-F5344CB8AC3E}">
        <p14:creationId xmlns:p14="http://schemas.microsoft.com/office/powerpoint/2010/main" val="107583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41" name="Straight Connector 40"/>
          <p:cNvCxnSpPr/>
          <p:nvPr userDrawn="1"/>
        </p:nvCxnSpPr>
        <p:spPr>
          <a:xfrm>
            <a:off x="2741266" y="3836983"/>
            <a:ext cx="0" cy="442716"/>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8" name="Rectangle 37"/>
          <p:cNvSpPr/>
          <p:nvPr userDrawn="1"/>
        </p:nvSpPr>
        <p:spPr>
          <a:xfrm>
            <a:off x="1703700" y="3527606"/>
            <a:ext cx="1054934" cy="357513"/>
          </a:xfrm>
          <a:prstGeom prst="rect">
            <a:avLst/>
          </a:prstGeom>
          <a:gradFill flip="none" rotWithShape="1">
            <a:gsLst>
              <a:gs pos="0">
                <a:schemeClr val="bg1"/>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entagon 36"/>
          <p:cNvSpPr/>
          <p:nvPr userDrawn="1"/>
        </p:nvSpPr>
        <p:spPr>
          <a:xfrm>
            <a:off x="9373795" y="3530516"/>
            <a:ext cx="1109907" cy="355683"/>
          </a:xfrm>
          <a:prstGeom prst="homePlate">
            <a:avLst/>
          </a:prstGeom>
          <a:gradFill flip="none" rotWithShape="1">
            <a:gsLst>
              <a:gs pos="0">
                <a:schemeClr val="accent1">
                  <a:lumMod val="5000"/>
                  <a:lumOff val="95000"/>
                </a:schemeClr>
              </a:gs>
              <a:gs pos="69000">
                <a:schemeClr val="accent5"/>
              </a:gs>
              <a:gs pos="10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2671572" y="3528463"/>
            <a:ext cx="2250898" cy="357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4905100" y="3527606"/>
            <a:ext cx="2185777" cy="35751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7080606" y="3529572"/>
            <a:ext cx="2293190" cy="35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6"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7"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Timeline Slide</a:t>
            </a:r>
          </a:p>
        </p:txBody>
      </p:sp>
      <p:cxnSp>
        <p:nvCxnSpPr>
          <p:cNvPr id="10" name="Straight Connector 9"/>
          <p:cNvCxnSpPr/>
          <p:nvPr userDrawn="1"/>
        </p:nvCxnSpPr>
        <p:spPr>
          <a:xfrm>
            <a:off x="4926565" y="3081071"/>
            <a:ext cx="0" cy="50777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userDrawn="1"/>
        </p:nvSpPr>
        <p:spPr>
          <a:xfrm>
            <a:off x="3281097" y="2411719"/>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cxnSp>
        <p:nvCxnSpPr>
          <p:cNvPr id="16" name="Straight Connector 15"/>
          <p:cNvCxnSpPr/>
          <p:nvPr userDrawn="1"/>
        </p:nvCxnSpPr>
        <p:spPr>
          <a:xfrm>
            <a:off x="7103466" y="3836983"/>
            <a:ext cx="0" cy="442716"/>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9373796" y="3030429"/>
            <a:ext cx="0" cy="558412"/>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1" name="Title 1"/>
          <p:cNvSpPr txBox="1">
            <a:spLocks/>
          </p:cNvSpPr>
          <p:nvPr userDrawn="1"/>
        </p:nvSpPr>
        <p:spPr>
          <a:xfrm>
            <a:off x="1086559" y="4302473"/>
            <a:ext cx="3309414" cy="1369851"/>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2" name="Title 1"/>
          <p:cNvSpPr txBox="1">
            <a:spLocks/>
          </p:cNvSpPr>
          <p:nvPr userDrawn="1"/>
        </p:nvSpPr>
        <p:spPr>
          <a:xfrm>
            <a:off x="5081601" y="4291840"/>
            <a:ext cx="4055909" cy="1369851"/>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6" name="Title 1"/>
          <p:cNvSpPr txBox="1">
            <a:spLocks/>
          </p:cNvSpPr>
          <p:nvPr userDrawn="1"/>
        </p:nvSpPr>
        <p:spPr>
          <a:xfrm>
            <a:off x="7363040" y="2392007"/>
            <a:ext cx="4055909"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pic>
        <p:nvPicPr>
          <p:cNvPr id="3" name="Picture 2"/>
          <p:cNvPicPr>
            <a:picLocks noChangeAspect="1"/>
          </p:cNvPicPr>
          <p:nvPr userDrawn="1"/>
        </p:nvPicPr>
        <p:blipFill>
          <a:blip r:embed="rId2"/>
          <a:stretch>
            <a:fillRect/>
          </a:stretch>
        </p:blipFill>
        <p:spPr>
          <a:xfrm>
            <a:off x="2558742" y="3508751"/>
            <a:ext cx="377394" cy="393803"/>
          </a:xfrm>
          <a:prstGeom prst="rect">
            <a:avLst/>
          </a:prstGeom>
        </p:spPr>
      </p:pic>
      <p:pic>
        <p:nvPicPr>
          <p:cNvPr id="33" name="Picture 32"/>
          <p:cNvPicPr>
            <a:picLocks noChangeAspect="1"/>
          </p:cNvPicPr>
          <p:nvPr userDrawn="1"/>
        </p:nvPicPr>
        <p:blipFill>
          <a:blip r:embed="rId2"/>
          <a:stretch>
            <a:fillRect/>
          </a:stretch>
        </p:blipFill>
        <p:spPr>
          <a:xfrm>
            <a:off x="4739375" y="3508751"/>
            <a:ext cx="377394" cy="393803"/>
          </a:xfrm>
          <a:prstGeom prst="rect">
            <a:avLst/>
          </a:prstGeom>
        </p:spPr>
      </p:pic>
      <p:pic>
        <p:nvPicPr>
          <p:cNvPr id="34" name="Picture 33"/>
          <p:cNvPicPr>
            <a:picLocks noChangeAspect="1"/>
          </p:cNvPicPr>
          <p:nvPr userDrawn="1"/>
        </p:nvPicPr>
        <p:blipFill>
          <a:blip r:embed="rId2"/>
          <a:stretch>
            <a:fillRect/>
          </a:stretch>
        </p:blipFill>
        <p:spPr>
          <a:xfrm>
            <a:off x="6914769" y="3508751"/>
            <a:ext cx="377394" cy="393803"/>
          </a:xfrm>
          <a:prstGeom prst="rect">
            <a:avLst/>
          </a:prstGeom>
        </p:spPr>
      </p:pic>
      <p:pic>
        <p:nvPicPr>
          <p:cNvPr id="35" name="Picture 34"/>
          <p:cNvPicPr>
            <a:picLocks noChangeAspect="1"/>
          </p:cNvPicPr>
          <p:nvPr userDrawn="1"/>
        </p:nvPicPr>
        <p:blipFill>
          <a:blip r:embed="rId2"/>
          <a:stretch>
            <a:fillRect/>
          </a:stretch>
        </p:blipFill>
        <p:spPr>
          <a:xfrm>
            <a:off x="9185961" y="3508751"/>
            <a:ext cx="377394" cy="393803"/>
          </a:xfrm>
          <a:prstGeom prst="rect">
            <a:avLst/>
          </a:prstGeom>
        </p:spPr>
      </p:pic>
    </p:spTree>
    <p:extLst>
      <p:ext uri="{BB962C8B-B14F-4D97-AF65-F5344CB8AC3E}">
        <p14:creationId xmlns:p14="http://schemas.microsoft.com/office/powerpoint/2010/main" val="105714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cxnSp>
        <p:nvCxnSpPr>
          <p:cNvPr id="41" name="Straight Connector 40"/>
          <p:cNvCxnSpPr/>
          <p:nvPr userDrawn="1"/>
        </p:nvCxnSpPr>
        <p:spPr>
          <a:xfrm>
            <a:off x="2741266" y="3836983"/>
            <a:ext cx="0" cy="442716"/>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8" name="Rectangle 37"/>
          <p:cNvSpPr/>
          <p:nvPr userDrawn="1"/>
        </p:nvSpPr>
        <p:spPr>
          <a:xfrm>
            <a:off x="1703700" y="3527606"/>
            <a:ext cx="1054934" cy="357513"/>
          </a:xfrm>
          <a:prstGeom prst="rect">
            <a:avLst/>
          </a:prstGeom>
          <a:gradFill flip="none" rotWithShape="1">
            <a:gsLst>
              <a:gs pos="0">
                <a:schemeClr val="bg1"/>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entagon 36"/>
          <p:cNvSpPr/>
          <p:nvPr userDrawn="1"/>
        </p:nvSpPr>
        <p:spPr>
          <a:xfrm>
            <a:off x="9350645" y="3530516"/>
            <a:ext cx="1109907" cy="355683"/>
          </a:xfrm>
          <a:prstGeom prst="homePlate">
            <a:avLst/>
          </a:prstGeom>
          <a:gradFill flip="none" rotWithShape="1">
            <a:gsLst>
              <a:gs pos="0">
                <a:schemeClr val="accent1">
                  <a:lumMod val="5000"/>
                  <a:lumOff val="95000"/>
                </a:schemeClr>
              </a:gs>
              <a:gs pos="69000">
                <a:schemeClr val="accent5"/>
              </a:gs>
              <a:gs pos="10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2671572" y="3528463"/>
            <a:ext cx="2250898" cy="357513"/>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4905100" y="3527606"/>
            <a:ext cx="2185777" cy="357513"/>
          </a:xfrm>
          <a:prstGeom prst="rect">
            <a:avLst/>
          </a:pr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7080606" y="3529572"/>
            <a:ext cx="2293190" cy="357513"/>
          </a:xfrm>
          <a:prstGeom prst="rect">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6"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7"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Timeline Slide</a:t>
            </a:r>
          </a:p>
        </p:txBody>
      </p:sp>
      <p:cxnSp>
        <p:nvCxnSpPr>
          <p:cNvPr id="10" name="Straight Connector 9"/>
          <p:cNvCxnSpPr/>
          <p:nvPr userDrawn="1"/>
        </p:nvCxnSpPr>
        <p:spPr>
          <a:xfrm>
            <a:off x="4926565" y="3081071"/>
            <a:ext cx="0" cy="50777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userDrawn="1"/>
        </p:nvSpPr>
        <p:spPr>
          <a:xfrm>
            <a:off x="3281097" y="2411719"/>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cxnSp>
        <p:nvCxnSpPr>
          <p:cNvPr id="16" name="Straight Connector 15"/>
          <p:cNvCxnSpPr/>
          <p:nvPr userDrawn="1"/>
        </p:nvCxnSpPr>
        <p:spPr>
          <a:xfrm>
            <a:off x="7103466" y="3836983"/>
            <a:ext cx="0" cy="442716"/>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9373796" y="3030429"/>
            <a:ext cx="0" cy="558412"/>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1" name="Title 1"/>
          <p:cNvSpPr txBox="1">
            <a:spLocks/>
          </p:cNvSpPr>
          <p:nvPr userDrawn="1"/>
        </p:nvSpPr>
        <p:spPr>
          <a:xfrm>
            <a:off x="1086559" y="4302473"/>
            <a:ext cx="3309414" cy="1369851"/>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2" name="Title 1"/>
          <p:cNvSpPr txBox="1">
            <a:spLocks/>
          </p:cNvSpPr>
          <p:nvPr userDrawn="1"/>
        </p:nvSpPr>
        <p:spPr>
          <a:xfrm>
            <a:off x="5081601" y="4291840"/>
            <a:ext cx="4055909" cy="1369851"/>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6" name="Title 1"/>
          <p:cNvSpPr txBox="1">
            <a:spLocks/>
          </p:cNvSpPr>
          <p:nvPr userDrawn="1"/>
        </p:nvSpPr>
        <p:spPr>
          <a:xfrm>
            <a:off x="7363040" y="2392007"/>
            <a:ext cx="4055909"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pic>
        <p:nvPicPr>
          <p:cNvPr id="3" name="Picture 2"/>
          <p:cNvPicPr>
            <a:picLocks noChangeAspect="1"/>
          </p:cNvPicPr>
          <p:nvPr userDrawn="1"/>
        </p:nvPicPr>
        <p:blipFill>
          <a:blip r:embed="rId2"/>
          <a:stretch>
            <a:fillRect/>
          </a:stretch>
        </p:blipFill>
        <p:spPr>
          <a:xfrm>
            <a:off x="2558742" y="3508751"/>
            <a:ext cx="377394" cy="393803"/>
          </a:xfrm>
          <a:prstGeom prst="rect">
            <a:avLst/>
          </a:prstGeom>
        </p:spPr>
      </p:pic>
      <p:pic>
        <p:nvPicPr>
          <p:cNvPr id="33" name="Picture 32"/>
          <p:cNvPicPr>
            <a:picLocks noChangeAspect="1"/>
          </p:cNvPicPr>
          <p:nvPr userDrawn="1"/>
        </p:nvPicPr>
        <p:blipFill>
          <a:blip r:embed="rId2"/>
          <a:stretch>
            <a:fillRect/>
          </a:stretch>
        </p:blipFill>
        <p:spPr>
          <a:xfrm>
            <a:off x="4739375" y="3508751"/>
            <a:ext cx="377394" cy="393803"/>
          </a:xfrm>
          <a:prstGeom prst="rect">
            <a:avLst/>
          </a:prstGeom>
        </p:spPr>
      </p:pic>
      <p:pic>
        <p:nvPicPr>
          <p:cNvPr id="34" name="Picture 33"/>
          <p:cNvPicPr>
            <a:picLocks noChangeAspect="1"/>
          </p:cNvPicPr>
          <p:nvPr userDrawn="1"/>
        </p:nvPicPr>
        <p:blipFill>
          <a:blip r:embed="rId2"/>
          <a:stretch>
            <a:fillRect/>
          </a:stretch>
        </p:blipFill>
        <p:spPr>
          <a:xfrm>
            <a:off x="6914769" y="3508751"/>
            <a:ext cx="377394" cy="393803"/>
          </a:xfrm>
          <a:prstGeom prst="rect">
            <a:avLst/>
          </a:prstGeom>
        </p:spPr>
      </p:pic>
      <p:pic>
        <p:nvPicPr>
          <p:cNvPr id="35" name="Picture 34"/>
          <p:cNvPicPr>
            <a:picLocks noChangeAspect="1"/>
          </p:cNvPicPr>
          <p:nvPr userDrawn="1"/>
        </p:nvPicPr>
        <p:blipFill>
          <a:blip r:embed="rId2"/>
          <a:stretch>
            <a:fillRect/>
          </a:stretch>
        </p:blipFill>
        <p:spPr>
          <a:xfrm>
            <a:off x="9185961" y="3508751"/>
            <a:ext cx="377394" cy="393803"/>
          </a:xfrm>
          <a:prstGeom prst="rect">
            <a:avLst/>
          </a:prstGeom>
        </p:spPr>
      </p:pic>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cxnSp>
        <p:nvCxnSpPr>
          <p:cNvPr id="53" name="Straight Connector 52"/>
          <p:cNvCxnSpPr/>
          <p:nvPr userDrawn="1"/>
        </p:nvCxnSpPr>
        <p:spPr>
          <a:xfrm>
            <a:off x="7725145" y="3152818"/>
            <a:ext cx="12700" cy="513897"/>
          </a:xfrm>
          <a:prstGeom prst="line">
            <a:avLst/>
          </a:prstGeom>
          <a:ln w="53975" cap="rnd">
            <a:solidFill>
              <a:schemeClr val="accent5"/>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4495912" y="3161056"/>
            <a:ext cx="12700" cy="513897"/>
          </a:xfrm>
          <a:prstGeom prst="line">
            <a:avLst/>
          </a:prstGeom>
          <a:ln w="53975"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6"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7" name="Title 10"/>
          <p:cNvSpPr txBox="1">
            <a:spLocks/>
          </p:cNvSpPr>
          <p:nvPr userDrawn="1"/>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0" i="0" dirty="0">
                <a:latin typeface="Open Sans" charset="0"/>
                <a:ea typeface="Open Sans" charset="0"/>
                <a:cs typeface="Open Sans" charset="0"/>
              </a:rPr>
              <a:t>Timeline Slide</a:t>
            </a:r>
          </a:p>
        </p:txBody>
      </p:sp>
      <p:cxnSp>
        <p:nvCxnSpPr>
          <p:cNvPr id="13" name="Straight Connector 12"/>
          <p:cNvCxnSpPr>
            <a:endCxn id="3" idx="4"/>
          </p:cNvCxnSpPr>
          <p:nvPr userDrawn="1"/>
        </p:nvCxnSpPr>
        <p:spPr>
          <a:xfrm>
            <a:off x="6110254" y="2777722"/>
            <a:ext cx="12700" cy="513897"/>
          </a:xfrm>
          <a:prstGeom prst="line">
            <a:avLst/>
          </a:prstGeom>
          <a:ln w="53975" cap="rnd">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userDrawn="1"/>
        </p:nvSpPr>
        <p:spPr>
          <a:xfrm>
            <a:off x="1231814" y="2060627"/>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2"/>
                </a:solidFill>
                <a:latin typeface="Open Sans" charset="0"/>
                <a:ea typeface="Open Sans" charset="0"/>
                <a:cs typeface="Open Sans" charset="0"/>
              </a:rPr>
              <a:t>(Timeline Date)</a:t>
            </a:r>
          </a:p>
        </p:txBody>
      </p:sp>
      <p:sp>
        <p:nvSpPr>
          <p:cNvPr id="21" name="Title 1"/>
          <p:cNvSpPr txBox="1">
            <a:spLocks/>
          </p:cNvSpPr>
          <p:nvPr userDrawn="1"/>
        </p:nvSpPr>
        <p:spPr>
          <a:xfrm>
            <a:off x="2869455" y="3723456"/>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4"/>
                </a:solidFill>
                <a:latin typeface="Open Sans" charset="0"/>
                <a:ea typeface="Open Sans" charset="0"/>
                <a:cs typeface="Open Sans" charset="0"/>
              </a:rPr>
              <a:t>(Timeline Date)</a:t>
            </a:r>
          </a:p>
        </p:txBody>
      </p:sp>
      <p:sp>
        <p:nvSpPr>
          <p:cNvPr id="22" name="Title 1"/>
          <p:cNvSpPr txBox="1">
            <a:spLocks/>
          </p:cNvSpPr>
          <p:nvPr userDrawn="1"/>
        </p:nvSpPr>
        <p:spPr>
          <a:xfrm>
            <a:off x="5735024" y="3703136"/>
            <a:ext cx="4055909"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5"/>
                </a:solidFill>
                <a:latin typeface="Open Sans" charset="0"/>
                <a:ea typeface="Open Sans" charset="0"/>
                <a:cs typeface="Open Sans" charset="0"/>
              </a:rPr>
              <a:t>(Timeline Date)</a:t>
            </a:r>
          </a:p>
        </p:txBody>
      </p:sp>
      <p:sp>
        <p:nvSpPr>
          <p:cNvPr id="23" name="Title 1"/>
          <p:cNvSpPr txBox="1">
            <a:spLocks/>
          </p:cNvSpPr>
          <p:nvPr userDrawn="1"/>
        </p:nvSpPr>
        <p:spPr>
          <a:xfrm>
            <a:off x="4434101" y="2060626"/>
            <a:ext cx="3309414"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6"/>
                </a:solidFill>
                <a:latin typeface="Open Sans" charset="0"/>
                <a:ea typeface="Open Sans" charset="0"/>
                <a:cs typeface="Open Sans" charset="0"/>
              </a:rPr>
              <a:t>(Timeline Date)</a:t>
            </a:r>
          </a:p>
        </p:txBody>
      </p:sp>
      <p:sp>
        <p:nvSpPr>
          <p:cNvPr id="26" name="Title 1"/>
          <p:cNvSpPr txBox="1">
            <a:spLocks/>
          </p:cNvSpPr>
          <p:nvPr userDrawn="1"/>
        </p:nvSpPr>
        <p:spPr>
          <a:xfrm>
            <a:off x="7290439" y="2050576"/>
            <a:ext cx="4055909" cy="1245319"/>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1800" b="0" i="0" dirty="0">
                <a:solidFill>
                  <a:schemeClr val="tx1"/>
                </a:solidFill>
                <a:latin typeface="Open Sans" charset="0"/>
                <a:ea typeface="Open Sans" charset="0"/>
                <a:cs typeface="Open Sans" charset="0"/>
              </a:rPr>
              <a:t>Event Text </a:t>
            </a:r>
          </a:p>
          <a:p>
            <a:pPr algn="ctr">
              <a:lnSpc>
                <a:spcPct val="100000"/>
              </a:lnSpc>
            </a:pPr>
            <a:r>
              <a:rPr lang="en-US" sz="1800" b="1" i="0" dirty="0">
                <a:solidFill>
                  <a:schemeClr val="accent1"/>
                </a:solidFill>
                <a:latin typeface="Open Sans" charset="0"/>
                <a:ea typeface="Open Sans" charset="0"/>
                <a:cs typeface="Open Sans" charset="0"/>
              </a:rPr>
              <a:t>(Timeline Date)</a:t>
            </a:r>
          </a:p>
        </p:txBody>
      </p:sp>
      <p:sp>
        <p:nvSpPr>
          <p:cNvPr id="2" name="Rectangle 1"/>
          <p:cNvSpPr/>
          <p:nvPr userDrawn="1"/>
        </p:nvSpPr>
        <p:spPr>
          <a:xfrm>
            <a:off x="3738697" y="3074943"/>
            <a:ext cx="1530393" cy="2936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5352764" y="3074943"/>
            <a:ext cx="1530393" cy="29365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6967303" y="3074943"/>
            <a:ext cx="1530393" cy="2936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8573098" y="3074943"/>
            <a:ext cx="1530393" cy="2936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124157" y="3074943"/>
            <a:ext cx="1530393" cy="2936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userDrawn="1"/>
        </p:nvSpPr>
        <p:spPr>
          <a:xfrm>
            <a:off x="6049541" y="3144793"/>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a:endCxn id="42" idx="4"/>
          </p:cNvCxnSpPr>
          <p:nvPr userDrawn="1"/>
        </p:nvCxnSpPr>
        <p:spPr>
          <a:xfrm>
            <a:off x="9332363" y="2781291"/>
            <a:ext cx="12700" cy="513897"/>
          </a:xfrm>
          <a:prstGeom prst="line">
            <a:avLst/>
          </a:prstGeom>
          <a:ln w="53975"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2" name="Oval 41"/>
          <p:cNvSpPr/>
          <p:nvPr userDrawn="1"/>
        </p:nvSpPr>
        <p:spPr>
          <a:xfrm>
            <a:off x="9271650" y="3148362"/>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endCxn id="44" idx="4"/>
          </p:cNvCxnSpPr>
          <p:nvPr userDrawn="1"/>
        </p:nvCxnSpPr>
        <p:spPr>
          <a:xfrm>
            <a:off x="2889534" y="2787882"/>
            <a:ext cx="12700" cy="513897"/>
          </a:xfrm>
          <a:prstGeom prst="line">
            <a:avLst/>
          </a:prstGeom>
          <a:ln w="53975" cap="rnd">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4" name="Oval 43"/>
          <p:cNvSpPr/>
          <p:nvPr userDrawn="1"/>
        </p:nvSpPr>
        <p:spPr>
          <a:xfrm>
            <a:off x="2828821" y="3154953"/>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userDrawn="1"/>
        </p:nvSpPr>
        <p:spPr>
          <a:xfrm>
            <a:off x="4423941" y="3165113"/>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userDrawn="1"/>
        </p:nvSpPr>
        <p:spPr>
          <a:xfrm>
            <a:off x="7664981" y="3134633"/>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Rectangle 13"/>
          <p:cNvSpPr/>
          <p:nvPr userDrawn="1"/>
        </p:nvSpPr>
        <p:spPr>
          <a:xfrm>
            <a:off x="0" y="1224366"/>
            <a:ext cx="12192000" cy="5067946"/>
          </a:xfrm>
          <a:prstGeom prst="rect">
            <a:avLst/>
          </a:prstGeom>
          <a:gradFill>
            <a:gsLst>
              <a:gs pos="0">
                <a:schemeClr val="accent5">
                  <a:alpha val="71000"/>
                  <a:lumMod val="80000"/>
                </a:schemeClr>
              </a:gs>
              <a:gs pos="100000">
                <a:schemeClr val="accent1">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10"/>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Footer</a:t>
            </a:r>
          </a:p>
        </p:txBody>
      </p:sp>
      <p:sp>
        <p:nvSpPr>
          <p:cNvPr id="13" name="Title 1"/>
          <p:cNvSpPr txBox="1">
            <a:spLocks/>
          </p:cNvSpPr>
          <p:nvPr userDrawn="1"/>
        </p:nvSpPr>
        <p:spPr>
          <a:xfrm>
            <a:off x="1066799" y="3007213"/>
            <a:ext cx="10058400" cy="132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chemeClr val="bg1"/>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1229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 y="6501402"/>
            <a:ext cx="12000217" cy="229917"/>
          </a:xfrm>
          <a:prstGeom prst="rect">
            <a:avLst/>
          </a:prstGeom>
        </p:spPr>
      </p:pic>
      <p:sp>
        <p:nvSpPr>
          <p:cNvPr id="8" name="Date Placeholder 3"/>
          <p:cNvSpPr>
            <a:spLocks noGrp="1"/>
          </p:cNvSpPr>
          <p:nvPr>
            <p:ph type="dt" sz="half" idx="2"/>
          </p:nvPr>
        </p:nvSpPr>
        <p:spPr>
          <a:xfrm>
            <a:off x="92467" y="6491610"/>
            <a:ext cx="2472271" cy="365125"/>
          </a:xfrm>
          <a:prstGeom prst="rect">
            <a:avLst/>
          </a:prstGeom>
        </p:spPr>
        <p:txBody>
          <a:bodyPr/>
          <a:lstStyle>
            <a:lvl1pPr>
              <a:defRPr sz="1100" b="0" i="0">
                <a:latin typeface="Open Sans" charset="0"/>
                <a:ea typeface="Open Sans" charset="0"/>
                <a:cs typeface="Open Sans" charset="0"/>
              </a:defRPr>
            </a:lvl1pPr>
          </a:lstStyle>
          <a:p>
            <a:fld id="{C5C05D33-2F5D-482A-8D2C-D96EBC369FAA}" type="datetime1">
              <a:rPr lang="en-US" smtClean="0">
                <a:solidFill>
                  <a:schemeClr val="accent1">
                    <a:lumMod val="60000"/>
                    <a:lumOff val="40000"/>
                  </a:schemeClr>
                </a:solidFill>
              </a:rPr>
              <a:pPr/>
              <a:t>8/14/2018</a:t>
            </a:fld>
            <a:r>
              <a:rPr lang="en-US" dirty="0">
                <a:solidFill>
                  <a:schemeClr val="accent1">
                    <a:lumMod val="60000"/>
                    <a:lumOff val="40000"/>
                  </a:schemeClr>
                </a:solidFill>
              </a:rPr>
              <a:t>     </a:t>
            </a:r>
            <a:fld id="{EA89072E-2125-40D6-847A-9E6B768971D4}" type="slidenum">
              <a:rPr lang="en-US" smtClean="0">
                <a:solidFill>
                  <a:schemeClr val="accent1">
                    <a:lumMod val="60000"/>
                    <a:lumOff val="40000"/>
                  </a:schemeClr>
                </a:solidFill>
              </a:rPr>
              <a:pPr/>
              <a:t>‹#›</a:t>
            </a:fld>
            <a:endParaRPr lang="en-US" dirty="0">
              <a:solidFill>
                <a:schemeClr val="accent1">
                  <a:lumMod val="60000"/>
                  <a:lumOff val="40000"/>
                </a:schemeClr>
              </a:solidFill>
            </a:endParaRPr>
          </a:p>
        </p:txBody>
      </p:sp>
      <p:sp>
        <p:nvSpPr>
          <p:cNvPr id="9" name="Footer Placeholder 4"/>
          <p:cNvSpPr>
            <a:spLocks noGrp="1"/>
          </p:cNvSpPr>
          <p:nvPr>
            <p:ph type="ftr" sz="quarter" idx="3"/>
          </p:nvPr>
        </p:nvSpPr>
        <p:spPr>
          <a:xfrm>
            <a:off x="3686187" y="6491610"/>
            <a:ext cx="4822804" cy="365125"/>
          </a:xfrm>
          <a:prstGeom prst="rect">
            <a:avLst/>
          </a:prstGeom>
        </p:spPr>
        <p:txBody>
          <a:bodyPr/>
          <a:lstStyle>
            <a:lvl1pPr algn="ctr">
              <a:defRPr sz="1100" b="0" i="0">
                <a:latin typeface="Open Sans" charset="0"/>
                <a:ea typeface="Open Sans" charset="0"/>
                <a:cs typeface="Open Sans" charset="0"/>
              </a:defRPr>
            </a:lvl1pPr>
          </a:lstStyle>
          <a:p>
            <a:r>
              <a:rPr lang="en-US" dirty="0">
                <a:solidFill>
                  <a:schemeClr val="accent1">
                    <a:lumMod val="60000"/>
                    <a:lumOff val="40000"/>
                  </a:schemeClr>
                </a:solidFill>
              </a:rPr>
              <a:t>Texas Education Agency</a:t>
            </a:r>
          </a:p>
        </p:txBody>
      </p:sp>
      <p:pic>
        <p:nvPicPr>
          <p:cNvPr id="10" name="Picture 9"/>
          <p:cNvPicPr>
            <a:picLocks noChangeAspect="1"/>
          </p:cNvPicPr>
          <p:nvPr userDrawn="1"/>
        </p:nvPicPr>
        <p:blipFill>
          <a:blip r:embed="rId19">
            <a:alphaModFix amt="26000"/>
            <a:extLst>
              <a:ext uri="{28A0092B-C50C-407E-A947-70E740481C1C}">
                <a14:useLocalDpi xmlns:a14="http://schemas.microsoft.com/office/drawing/2010/main" val="0"/>
              </a:ext>
            </a:extLst>
          </a:blip>
          <a:stretch>
            <a:fillRect/>
          </a:stretch>
        </p:blipFill>
        <p:spPr>
          <a:xfrm>
            <a:off x="-1" y="0"/>
            <a:ext cx="12192001" cy="1273427"/>
          </a:xfrm>
          <a:prstGeom prst="rect">
            <a:avLst/>
          </a:prstGeom>
        </p:spPr>
      </p:pic>
      <p:pic>
        <p:nvPicPr>
          <p:cNvPr id="11" name="Picture 10"/>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226279" y="248815"/>
            <a:ext cx="1454954" cy="727477"/>
          </a:xfrm>
          <a:prstGeom prst="rect">
            <a:avLst/>
          </a:prstGeom>
          <a:noFill/>
        </p:spPr>
      </p:pic>
    </p:spTree>
    <p:extLst>
      <p:ext uri="{BB962C8B-B14F-4D97-AF65-F5344CB8AC3E}">
        <p14:creationId xmlns:p14="http://schemas.microsoft.com/office/powerpoint/2010/main" val="380060354"/>
      </p:ext>
    </p:extLst>
  </p:cSld>
  <p:clrMap bg1="lt1" tx1="dk1" bg2="lt2" tx2="dk2" accent1="accent1" accent2="accent2" accent3="accent3" accent4="accent4" accent5="accent5" accent6="accent6" hlink="hlink" folHlink="folHlink"/>
  <p:sldLayoutIdLst>
    <p:sldLayoutId id="2147483669" r:id="rId1"/>
    <p:sldLayoutId id="2147483662" r:id="rId2"/>
    <p:sldLayoutId id="2147483652" r:id="rId3"/>
    <p:sldLayoutId id="2147483653" r:id="rId4"/>
    <p:sldLayoutId id="2147483654" r:id="rId5"/>
    <p:sldLayoutId id="2147483657" r:id="rId6"/>
    <p:sldLayoutId id="2147483668" r:id="rId7"/>
    <p:sldLayoutId id="2147483667" r:id="rId8"/>
    <p:sldLayoutId id="2147483658" r:id="rId9"/>
    <p:sldLayoutId id="2147483664" r:id="rId10"/>
    <p:sldLayoutId id="2147483665" r:id="rId11"/>
    <p:sldLayoutId id="2147483663" r:id="rId12"/>
    <p:sldLayoutId id="2147483666" r:id="rId13"/>
    <p:sldLayoutId id="2147483659" r:id="rId14"/>
    <p:sldLayoutId id="2147483683" r:id="rId15"/>
    <p:sldLayoutId id="214748368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EAFC46-F359-463B-93AC-BEE51CC490D1}"/>
              </a:ext>
            </a:extLst>
          </p:cNvPr>
          <p:cNvSpPr/>
          <p:nvPr/>
        </p:nvSpPr>
        <p:spPr>
          <a:xfrm>
            <a:off x="847897" y="1945178"/>
            <a:ext cx="10507287" cy="3214264"/>
          </a:xfrm>
          <a:prstGeom prst="rect">
            <a:avLst/>
          </a:prstGeom>
          <a:solidFill>
            <a:sysClr val="window" lastClr="FFFFFF">
              <a:lumMod val="95000"/>
              <a:alpha val="90000"/>
            </a:sys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 name="Title 10">
            <a:extLst>
              <a:ext uri="{FF2B5EF4-FFF2-40B4-BE49-F238E27FC236}">
                <a16:creationId xmlns:a16="http://schemas.microsoft.com/office/drawing/2014/main" id="{B2F51A3A-6064-438E-939E-0F01561EE214}"/>
              </a:ext>
            </a:extLst>
          </p:cNvPr>
          <p:cNvSpPr txBox="1">
            <a:spLocks/>
          </p:cNvSpPr>
          <p:nvPr/>
        </p:nvSpPr>
        <p:spPr>
          <a:xfrm>
            <a:off x="424206" y="2388856"/>
            <a:ext cx="11200155" cy="1340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rgbClr val="1682C5"/>
                </a:solidFill>
                <a:latin typeface="Calibri" panose="020F0502020204030204"/>
              </a:rPr>
              <a:t>Focused Data Analysis</a:t>
            </a:r>
          </a:p>
        </p:txBody>
      </p:sp>
      <p:sp>
        <p:nvSpPr>
          <p:cNvPr id="4" name="Subtitle 2">
            <a:extLst>
              <a:ext uri="{FF2B5EF4-FFF2-40B4-BE49-F238E27FC236}">
                <a16:creationId xmlns:a16="http://schemas.microsoft.com/office/drawing/2014/main" id="{5EA9043C-EED1-4F62-B50C-C9B7ED3FA71A}"/>
              </a:ext>
            </a:extLst>
          </p:cNvPr>
          <p:cNvSpPr txBox="1">
            <a:spLocks/>
          </p:cNvSpPr>
          <p:nvPr/>
        </p:nvSpPr>
        <p:spPr>
          <a:xfrm>
            <a:off x="1303492" y="3905601"/>
            <a:ext cx="9398001" cy="1143000"/>
          </a:xfrm>
          <a:prstGeom prst="rect">
            <a:avLst/>
          </a:prstGeom>
        </p:spPr>
        <p:txBody>
          <a:bodyPr lIns="91440" rIns="91440">
            <a:normAutofit/>
          </a:bodyPr>
          <a:lstStyle>
            <a:lvl1pPr marL="0" indent="0" algn="l" defTabSz="914400" rtl="0" eaLnBrk="1" latinLnBrk="0" hangingPunct="1">
              <a:lnSpc>
                <a:spcPct val="90000"/>
              </a:lnSpc>
              <a:spcBef>
                <a:spcPts val="1000"/>
              </a:spcBef>
              <a:buFont typeface="Arial"/>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500"/>
              </a:spcBef>
              <a:buFont typeface="Arial"/>
              <a:buNone/>
              <a:defRPr sz="24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endParaRPr kumimoji="0" lang="en-US" sz="1800" b="0" i="0" u="none" strike="noStrike" kern="1200" cap="all" spc="200" normalizeH="0" baseline="0" noProof="0" dirty="0">
              <a:ln>
                <a:noFill/>
              </a:ln>
              <a:solidFill>
                <a:srgbClr val="44546A"/>
              </a:solidFill>
              <a:effectLst/>
              <a:uLnTx/>
              <a:uFillTx/>
              <a:latin typeface="+mn-lt"/>
              <a:ea typeface="+mn-ea"/>
              <a:cs typeface="+mn-cs"/>
            </a:endParaRPr>
          </a:p>
        </p:txBody>
      </p:sp>
      <p:sp>
        <p:nvSpPr>
          <p:cNvPr id="5" name="TextBox 4">
            <a:extLst>
              <a:ext uri="{FF2B5EF4-FFF2-40B4-BE49-F238E27FC236}">
                <a16:creationId xmlns:a16="http://schemas.microsoft.com/office/drawing/2014/main" id="{06CF560B-DC3A-4294-B498-4ACE7B21DBAD}"/>
              </a:ext>
            </a:extLst>
          </p:cNvPr>
          <p:cNvSpPr txBox="1"/>
          <p:nvPr/>
        </p:nvSpPr>
        <p:spPr>
          <a:xfrm>
            <a:off x="424206" y="6431589"/>
            <a:ext cx="4168342" cy="369332"/>
          </a:xfrm>
          <a:prstGeom prst="rect">
            <a:avLst/>
          </a:prstGeom>
          <a:noFill/>
        </p:spPr>
        <p:txBody>
          <a:bodyPr wrap="square" rtlCol="0">
            <a:spAutoFit/>
          </a:bodyPr>
          <a:lstStyle/>
          <a:p>
            <a:r>
              <a:rPr lang="en-US" dirty="0">
                <a:solidFill>
                  <a:schemeClr val="bg1"/>
                </a:solidFill>
              </a:rPr>
              <a:t>© 2018 by the Texas Education Agency</a:t>
            </a:r>
          </a:p>
        </p:txBody>
      </p:sp>
    </p:spTree>
    <p:extLst>
      <p:ext uri="{BB962C8B-B14F-4D97-AF65-F5344CB8AC3E}">
        <p14:creationId xmlns:p14="http://schemas.microsoft.com/office/powerpoint/2010/main" val="1481039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722313" y="2016125"/>
            <a:ext cx="10747375" cy="3292475"/>
          </a:xfrm>
        </p:spPr>
        <p:txBody>
          <a:bodyPr>
            <a:normAutofit fontScale="92500"/>
          </a:bodyPr>
          <a:lstStyle/>
          <a:p>
            <a:pPr marL="0" indent="0">
              <a:buNone/>
            </a:pPr>
            <a:r>
              <a:rPr lang="en-US" sz="4000" b="1" dirty="0">
                <a:solidFill>
                  <a:schemeClr val="bg1"/>
                </a:solidFill>
              </a:rPr>
              <a:t>Campuses that… </a:t>
            </a:r>
          </a:p>
          <a:p>
            <a:pPr lvl="1"/>
            <a:r>
              <a:rPr lang="en-US" sz="3900" b="1" dirty="0">
                <a:solidFill>
                  <a:schemeClr val="bg1"/>
                </a:solidFill>
              </a:rPr>
              <a:t>focus on why they did not meet standard, </a:t>
            </a:r>
          </a:p>
          <a:p>
            <a:pPr lvl="1"/>
            <a:r>
              <a:rPr lang="en-US" sz="3900" b="1" dirty="0">
                <a:solidFill>
                  <a:schemeClr val="bg1"/>
                </a:solidFill>
              </a:rPr>
              <a:t>identify where the performance gaps are, and</a:t>
            </a:r>
          </a:p>
          <a:p>
            <a:pPr lvl="1"/>
            <a:r>
              <a:rPr lang="en-US" sz="3900" b="1" dirty="0">
                <a:solidFill>
                  <a:schemeClr val="bg1"/>
                </a:solidFill>
              </a:rPr>
              <a:t> write data-driven problem statements </a:t>
            </a:r>
          </a:p>
          <a:p>
            <a:pPr marL="0" indent="0">
              <a:buNone/>
            </a:pPr>
            <a:r>
              <a:rPr lang="en-US" sz="4000" b="1" dirty="0">
                <a:solidFill>
                  <a:schemeClr val="bg1"/>
                </a:solidFill>
              </a:rPr>
              <a:t>…are set up for more effective improvement planning. </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Tree>
    <p:extLst>
      <p:ext uri="{BB962C8B-B14F-4D97-AF65-F5344CB8AC3E}">
        <p14:creationId xmlns:p14="http://schemas.microsoft.com/office/powerpoint/2010/main" val="3319785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EDE8409B-2C2A-447F-8058-4983A8E37C76}"/>
              </a:ext>
            </a:extLst>
          </p:cNvPr>
          <p:cNvPicPr>
            <a:picLocks noGrp="1" noChangeAspect="1"/>
          </p:cNvPicPr>
          <p:nvPr>
            <p:ph sz="half" idx="4294967295"/>
          </p:nvPr>
        </p:nvPicPr>
        <p:blipFill>
          <a:blip r:embed="rId3"/>
          <a:stretch>
            <a:fillRect/>
          </a:stretch>
        </p:blipFill>
        <p:spPr>
          <a:xfrm>
            <a:off x="3216366" y="1552575"/>
            <a:ext cx="5759268" cy="4351338"/>
          </a:xfrm>
        </p:spPr>
      </p:pic>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Identifying Data Trends</a:t>
            </a:r>
          </a:p>
        </p:txBody>
      </p:sp>
      <p:sp>
        <p:nvSpPr>
          <p:cNvPr id="7" name="Content Placeholder 3">
            <a:extLst>
              <a:ext uri="{FF2B5EF4-FFF2-40B4-BE49-F238E27FC236}">
                <a16:creationId xmlns:a16="http://schemas.microsoft.com/office/drawing/2014/main" id="{8C5F09C2-800B-4E34-81C8-CD961018DBF6}"/>
              </a:ext>
            </a:extLst>
          </p:cNvPr>
          <p:cNvSpPr txBox="1">
            <a:spLocks/>
          </p:cNvSpPr>
          <p:nvPr/>
        </p:nvSpPr>
        <p:spPr>
          <a:xfrm>
            <a:off x="656924" y="1552943"/>
            <a:ext cx="10878152" cy="4351338"/>
          </a:xfr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dirty="0"/>
              <a:t>Practicing a data analysis: (20 minutes)</a:t>
            </a:r>
          </a:p>
          <a:p>
            <a:pPr marL="0" indent="0">
              <a:buFont typeface="Arial"/>
              <a:buNone/>
            </a:pPr>
            <a:r>
              <a:rPr lang="en-US" dirty="0"/>
              <a:t>	-Sample campus (different from case studies!), Domains 1 and 3</a:t>
            </a:r>
          </a:p>
          <a:p>
            <a:pPr marL="0" indent="0">
              <a:buFont typeface="Arial"/>
              <a:buNone/>
            </a:pPr>
            <a:r>
              <a:rPr lang="en-US" dirty="0"/>
              <a:t>	-Complete Steps 1a and 3a-3g in your Data Analysis Guided 	Discussion packet </a:t>
            </a:r>
          </a:p>
          <a:p>
            <a:pPr marL="0" indent="0">
              <a:buNone/>
            </a:pPr>
            <a:r>
              <a:rPr lang="en-US" dirty="0"/>
              <a:t>	-Review the other steps in the Data Analysis Guided Discussion 	packet and answer in your note-taking guide:</a:t>
            </a:r>
          </a:p>
          <a:p>
            <a:pPr marL="0" indent="0">
              <a:buNone/>
            </a:pPr>
            <a:r>
              <a:rPr lang="en-US" i="1" dirty="0"/>
              <a:t>What is our plan to complete this data analysis at our campus?</a:t>
            </a:r>
          </a:p>
          <a:p>
            <a:pPr marL="0" indent="0">
              <a:buNone/>
            </a:pPr>
            <a:r>
              <a:rPr lang="en-US" i="1" dirty="0"/>
              <a:t>Who is responsible for the work, and who will hold them accountable?</a:t>
            </a:r>
            <a:r>
              <a:rPr lang="en-US" dirty="0"/>
              <a:t> </a:t>
            </a:r>
          </a:p>
        </p:txBody>
      </p:sp>
    </p:spTree>
    <p:extLst>
      <p:ext uri="{BB962C8B-B14F-4D97-AF65-F5344CB8AC3E}">
        <p14:creationId xmlns:p14="http://schemas.microsoft.com/office/powerpoint/2010/main" val="236447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Why didn’t the campus meet standard? (2-4 bullets per missed Domain target) – 7 minutes with table team; record responses on chart paper</a:t>
            </a:r>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Identifying Data Trends</a:t>
            </a:r>
          </a:p>
        </p:txBody>
      </p:sp>
    </p:spTree>
    <p:extLst>
      <p:ext uri="{BB962C8B-B14F-4D97-AF65-F5344CB8AC3E}">
        <p14:creationId xmlns:p14="http://schemas.microsoft.com/office/powerpoint/2010/main" val="3391485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r>
              <a:rPr lang="en-US" dirty="0"/>
              <a:t>Some trends we identified:</a:t>
            </a:r>
          </a:p>
          <a:p>
            <a:pPr lvl="0"/>
            <a:r>
              <a:rPr lang="en-US" dirty="0"/>
              <a:t>The campus overall is struggling with student growth. </a:t>
            </a:r>
          </a:p>
          <a:p>
            <a:r>
              <a:rPr lang="en-US" dirty="0"/>
              <a:t>Writing is an area of concern for the campus. </a:t>
            </a:r>
          </a:p>
          <a:p>
            <a:pPr lvl="0"/>
            <a:r>
              <a:rPr lang="en-US" dirty="0"/>
              <a:t>There are disparities in the performance of student groups that aren’t explained by the data tables:</a:t>
            </a:r>
          </a:p>
          <a:p>
            <a:pPr lvl="1"/>
            <a:r>
              <a:rPr lang="en-US" dirty="0"/>
              <a:t>African American and Hispanic students on campus are not achieving at the Masters level. </a:t>
            </a:r>
          </a:p>
          <a:p>
            <a:pPr lvl="1"/>
            <a:r>
              <a:rPr lang="en-US" dirty="0"/>
              <a:t>White students and Current Special Ed students underperformed in Math and ELA when compared to the other subgroups. </a:t>
            </a:r>
          </a:p>
          <a:p>
            <a:endParaRPr lang="en-US" dirty="0"/>
          </a:p>
          <a:p>
            <a:endParaRPr lang="en-US" dirty="0"/>
          </a:p>
          <a:p>
            <a:pPr lvl="1"/>
            <a:endParaRPr lang="en-US" dirty="0"/>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Data Trends: Findings</a:t>
            </a:r>
          </a:p>
        </p:txBody>
      </p:sp>
    </p:spTree>
    <p:extLst>
      <p:ext uri="{BB962C8B-B14F-4D97-AF65-F5344CB8AC3E}">
        <p14:creationId xmlns:p14="http://schemas.microsoft.com/office/powerpoint/2010/main" val="586024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1415144" y="2250458"/>
            <a:ext cx="9361713" cy="3245056"/>
          </a:xfrm>
        </p:spPr>
        <p:txBody>
          <a:bodyPr>
            <a:normAutofit/>
          </a:bodyPr>
          <a:lstStyle/>
          <a:p>
            <a:pPr marL="0" indent="0">
              <a:buNone/>
            </a:pPr>
            <a:r>
              <a:rPr lang="en-US" sz="4000" b="1" dirty="0">
                <a:solidFill>
                  <a:schemeClr val="bg1"/>
                </a:solidFill>
              </a:rPr>
              <a:t>When looking at state accountability data, evaluate by content area, grade level, teacher level, and student group to uncover where performance gaps really are.</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Tree>
    <p:extLst>
      <p:ext uri="{BB962C8B-B14F-4D97-AF65-F5344CB8AC3E}">
        <p14:creationId xmlns:p14="http://schemas.microsoft.com/office/powerpoint/2010/main" val="1514881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In your note-taking guide, answer (3 minutes):</a:t>
            </a:r>
          </a:p>
          <a:p>
            <a:pPr marL="0" lvl="0" indent="0">
              <a:buNone/>
            </a:pPr>
            <a:endParaRPr lang="en-US" i="1" dirty="0"/>
          </a:p>
          <a:p>
            <a:pPr lvl="0"/>
            <a:r>
              <a:rPr lang="en-US" i="1" dirty="0"/>
              <a:t>What is missing in Campus B’s problem statement and annual goal?</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615106"/>
            <a:ext cx="8221489" cy="6772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Practice: Writing Problem Statements and Annual Goals</a:t>
            </a:r>
          </a:p>
        </p:txBody>
      </p:sp>
    </p:spTree>
    <p:extLst>
      <p:ext uri="{BB962C8B-B14F-4D97-AF65-F5344CB8AC3E}">
        <p14:creationId xmlns:p14="http://schemas.microsoft.com/office/powerpoint/2010/main" val="543897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71ABEE3-56F2-4487-96F9-28B46C7F03C5}"/>
              </a:ext>
            </a:extLst>
          </p:cNvPr>
          <p:cNvSpPr>
            <a:spLocks noGrp="1"/>
          </p:cNvSpPr>
          <p:nvPr>
            <p:ph sz="half" idx="4294967295"/>
          </p:nvPr>
        </p:nvSpPr>
        <p:spPr>
          <a:xfrm>
            <a:off x="542304" y="1539996"/>
            <a:ext cx="5326831" cy="4351338"/>
          </a:xfrm>
        </p:spPr>
        <p:txBody>
          <a:bodyPr/>
          <a:lstStyle/>
          <a:p>
            <a:pPr marL="0" indent="0">
              <a:buNone/>
            </a:pPr>
            <a:r>
              <a:rPr lang="en-US" sz="3200" b="1" dirty="0">
                <a:solidFill>
                  <a:schemeClr val="bg1"/>
                </a:solidFill>
              </a:rPr>
              <a:t>A good problem statement is:</a:t>
            </a:r>
          </a:p>
          <a:p>
            <a:pPr lvl="0"/>
            <a:endParaRPr lang="en-US" dirty="0">
              <a:solidFill>
                <a:schemeClr val="bg1"/>
              </a:solidFill>
            </a:endParaRPr>
          </a:p>
          <a:p>
            <a:pPr lvl="0"/>
            <a:r>
              <a:rPr lang="en-US" dirty="0">
                <a:solidFill>
                  <a:schemeClr val="bg1"/>
                </a:solidFill>
              </a:rPr>
              <a:t>Substantiated by data</a:t>
            </a:r>
          </a:p>
          <a:p>
            <a:pPr lvl="0"/>
            <a:r>
              <a:rPr lang="en-US" dirty="0">
                <a:solidFill>
                  <a:schemeClr val="bg1"/>
                </a:solidFill>
              </a:rPr>
              <a:t>A key reason why the campus </a:t>
            </a:r>
            <a:br>
              <a:rPr lang="en-US" dirty="0">
                <a:solidFill>
                  <a:schemeClr val="bg1"/>
                </a:solidFill>
              </a:rPr>
            </a:br>
            <a:r>
              <a:rPr lang="en-US" dirty="0">
                <a:solidFill>
                  <a:schemeClr val="bg1"/>
                </a:solidFill>
              </a:rPr>
              <a:t>did not meet standard</a:t>
            </a:r>
          </a:p>
          <a:p>
            <a:pPr marL="0" indent="0">
              <a:buNone/>
            </a:pPr>
            <a:endParaRPr lang="en-US" sz="3200" b="1" dirty="0"/>
          </a:p>
          <a:p>
            <a:pPr marL="0" indent="0">
              <a:buNone/>
            </a:pPr>
            <a:endParaRPr lang="en-US" b="1" dirty="0"/>
          </a:p>
        </p:txBody>
      </p:sp>
      <p:sp>
        <p:nvSpPr>
          <p:cNvPr id="8" name="Content Placeholder 7">
            <a:extLst>
              <a:ext uri="{FF2B5EF4-FFF2-40B4-BE49-F238E27FC236}">
                <a16:creationId xmlns:a16="http://schemas.microsoft.com/office/drawing/2014/main" id="{B92EE16F-0259-4A74-8851-49FC26A9D426}"/>
              </a:ext>
            </a:extLst>
          </p:cNvPr>
          <p:cNvSpPr>
            <a:spLocks noGrp="1"/>
          </p:cNvSpPr>
          <p:nvPr>
            <p:ph sz="half" idx="4294967295"/>
          </p:nvPr>
        </p:nvSpPr>
        <p:spPr>
          <a:xfrm>
            <a:off x="6468096" y="1537441"/>
            <a:ext cx="5181600" cy="4351338"/>
          </a:xfrm>
        </p:spPr>
        <p:txBody>
          <a:bodyPr/>
          <a:lstStyle/>
          <a:p>
            <a:pPr marL="0" indent="0">
              <a:buNone/>
            </a:pPr>
            <a:r>
              <a:rPr lang="en-US" sz="3200" b="1" dirty="0">
                <a:solidFill>
                  <a:schemeClr val="bg1"/>
                </a:solidFill>
              </a:rPr>
              <a:t>A good annual goal is:</a:t>
            </a:r>
            <a:endParaRPr lang="en-US" sz="3600" dirty="0">
              <a:solidFill>
                <a:schemeClr val="bg1"/>
              </a:solidFill>
            </a:endParaRPr>
          </a:p>
          <a:p>
            <a:pPr lvl="0"/>
            <a:endParaRPr lang="en-US" dirty="0">
              <a:solidFill>
                <a:schemeClr val="bg1"/>
              </a:solidFill>
            </a:endParaRPr>
          </a:p>
          <a:p>
            <a:pPr lvl="0"/>
            <a:r>
              <a:rPr lang="en-US" dirty="0">
                <a:solidFill>
                  <a:schemeClr val="bg1"/>
                </a:solidFill>
              </a:rPr>
              <a:t>Based on measurable results</a:t>
            </a:r>
          </a:p>
          <a:p>
            <a:pPr lvl="0"/>
            <a:r>
              <a:rPr lang="en-US" dirty="0">
                <a:solidFill>
                  <a:schemeClr val="bg1"/>
                </a:solidFill>
              </a:rPr>
              <a:t>Attainable and ambitious</a:t>
            </a:r>
          </a:p>
          <a:p>
            <a:pPr marL="0" indent="0">
              <a:buNone/>
            </a:pPr>
            <a:endParaRPr lang="en-US" b="1"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Tree>
    <p:extLst>
      <p:ext uri="{BB962C8B-B14F-4D97-AF65-F5344CB8AC3E}">
        <p14:creationId xmlns:p14="http://schemas.microsoft.com/office/powerpoint/2010/main" val="2256346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In your note-taking guide, answer:</a:t>
            </a:r>
            <a:endParaRPr lang="en-US" i="1" dirty="0"/>
          </a:p>
          <a:p>
            <a:r>
              <a:rPr lang="en-US" i="1" dirty="0"/>
              <a:t>What are the key actions I need to keep in mind when I do this work at my campus?</a:t>
            </a:r>
            <a:endParaRPr lang="en-US" dirty="0"/>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Final Reflection</a:t>
            </a:r>
          </a:p>
        </p:txBody>
      </p:sp>
    </p:spTree>
    <p:extLst>
      <p:ext uri="{BB962C8B-B14F-4D97-AF65-F5344CB8AC3E}">
        <p14:creationId xmlns:p14="http://schemas.microsoft.com/office/powerpoint/2010/main" val="1361779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Facilitator enters follow up/contact information here</a:t>
            </a:r>
          </a:p>
        </p:txBody>
      </p:sp>
    </p:spTree>
    <p:extLst>
      <p:ext uri="{BB962C8B-B14F-4D97-AF65-F5344CB8AC3E}">
        <p14:creationId xmlns:p14="http://schemas.microsoft.com/office/powerpoint/2010/main" val="365753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0">
            <a:extLst>
              <a:ext uri="{FF2B5EF4-FFF2-40B4-BE49-F238E27FC236}">
                <a16:creationId xmlns:a16="http://schemas.microsoft.com/office/drawing/2014/main" id="{EE21BD96-6D20-4671-A365-4FF06A1AC167}"/>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Introduction</a:t>
            </a:r>
          </a:p>
        </p:txBody>
      </p:sp>
    </p:spTree>
    <p:extLst>
      <p:ext uri="{BB962C8B-B14F-4D97-AF65-F5344CB8AC3E}">
        <p14:creationId xmlns:p14="http://schemas.microsoft.com/office/powerpoint/2010/main" val="2087401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56074A5A-8B3C-4594-A41E-94BF0EA55EA0}"/>
              </a:ext>
            </a:extLst>
          </p:cNvPr>
          <p:cNvSpPr txBox="1">
            <a:spLocks/>
          </p:cNvSpPr>
          <p:nvPr/>
        </p:nvSpPr>
        <p:spPr>
          <a:xfrm>
            <a:off x="781050" y="4147093"/>
            <a:ext cx="10515600" cy="22111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endParaRPr lang="en-US" dirty="0"/>
          </a:p>
          <a:p>
            <a:pPr marL="0" indent="0">
              <a:lnSpc>
                <a:spcPct val="150000"/>
              </a:lnSpc>
              <a:buFont typeface="Arial" panose="020B0604020202020204" pitchFamily="34" charset="0"/>
              <a:buNone/>
            </a:pPr>
            <a:endParaRPr lang="en-US" dirty="0"/>
          </a:p>
        </p:txBody>
      </p:sp>
      <p:sp>
        <p:nvSpPr>
          <p:cNvPr id="7" name="Content Placeholder 2">
            <a:extLst>
              <a:ext uri="{FF2B5EF4-FFF2-40B4-BE49-F238E27FC236}">
                <a16:creationId xmlns:a16="http://schemas.microsoft.com/office/drawing/2014/main" id="{6C42DBB7-CC0E-4E39-87CA-B4E266EB659E}"/>
              </a:ext>
            </a:extLst>
          </p:cNvPr>
          <p:cNvSpPr txBox="1">
            <a:spLocks/>
          </p:cNvSpPr>
          <p:nvPr/>
        </p:nvSpPr>
        <p:spPr>
          <a:xfrm>
            <a:off x="613929" y="1351089"/>
            <a:ext cx="10964141" cy="4991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 your note-taking guide, answer (2 minutes):</a:t>
            </a:r>
          </a:p>
          <a:p>
            <a:endParaRPr lang="en-US" dirty="0"/>
          </a:p>
          <a:p>
            <a:r>
              <a:rPr lang="en-US" i="1" dirty="0"/>
              <a:t>How can data-driven improvement planning help our campus achieve this vision?</a:t>
            </a:r>
          </a:p>
          <a:p>
            <a:pPr marL="0" indent="0">
              <a:lnSpc>
                <a:spcPct val="150000"/>
              </a:lnSpc>
              <a:buFont typeface="Arial" panose="020B0604020202020204" pitchFamily="34" charset="0"/>
              <a:buNone/>
            </a:pPr>
            <a:endParaRPr lang="en-US" dirty="0"/>
          </a:p>
        </p:txBody>
      </p:sp>
      <p:sp>
        <p:nvSpPr>
          <p:cNvPr id="10" name="Title 10">
            <a:extLst>
              <a:ext uri="{FF2B5EF4-FFF2-40B4-BE49-F238E27FC236}">
                <a16:creationId xmlns:a16="http://schemas.microsoft.com/office/drawing/2014/main" id="{0646344C-DE6A-4FB2-A728-5EFA419440F5}"/>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Vision Reflection</a:t>
            </a:r>
          </a:p>
        </p:txBody>
      </p:sp>
    </p:spTree>
    <p:extLst>
      <p:ext uri="{BB962C8B-B14F-4D97-AF65-F5344CB8AC3E}">
        <p14:creationId xmlns:p14="http://schemas.microsoft.com/office/powerpoint/2010/main" val="554731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FC132-889C-44E0-A895-C2129E30E3F2}"/>
              </a:ext>
            </a:extLst>
          </p:cNvPr>
          <p:cNvSpPr>
            <a:spLocks noGrp="1"/>
          </p:cNvSpPr>
          <p:nvPr>
            <p:ph idx="1"/>
          </p:nvPr>
        </p:nvSpPr>
        <p:spPr>
          <a:xfrm>
            <a:off x="838200" y="1367631"/>
            <a:ext cx="10515600" cy="3661569"/>
          </a:xfrm>
        </p:spPr>
        <p:txBody>
          <a:bodyPr>
            <a:normAutofit/>
          </a:bodyPr>
          <a:lstStyle/>
          <a:p>
            <a:pPr marL="0" indent="0">
              <a:buNone/>
            </a:pPr>
            <a:r>
              <a:rPr lang="en-US" dirty="0"/>
              <a:t>In your note-taking guide, answer (2 minutes):</a:t>
            </a:r>
          </a:p>
          <a:p>
            <a:endParaRPr lang="en-US" dirty="0"/>
          </a:p>
          <a:p>
            <a:r>
              <a:rPr lang="en-US" i="1" dirty="0"/>
              <a:t>Why is data analysis the first step in creating a plan?</a:t>
            </a:r>
          </a:p>
          <a:p>
            <a:pPr marL="0" indent="0">
              <a:buNone/>
            </a:pPr>
            <a:endParaRPr lang="en-US" dirty="0"/>
          </a:p>
        </p:txBody>
      </p:sp>
      <p:sp>
        <p:nvSpPr>
          <p:cNvPr id="7" name="Title 10">
            <a:extLst>
              <a:ext uri="{FF2B5EF4-FFF2-40B4-BE49-F238E27FC236}">
                <a16:creationId xmlns:a16="http://schemas.microsoft.com/office/drawing/2014/main" id="{77008BEE-C140-4518-9B94-28D7A930C88C}"/>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Improvement Planning with Data</a:t>
            </a:r>
          </a:p>
        </p:txBody>
      </p:sp>
    </p:spTree>
    <p:extLst>
      <p:ext uri="{BB962C8B-B14F-4D97-AF65-F5344CB8AC3E}">
        <p14:creationId xmlns:p14="http://schemas.microsoft.com/office/powerpoint/2010/main" val="4134777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2132013" y="2366963"/>
            <a:ext cx="7927975" cy="2824162"/>
          </a:xfrm>
        </p:spPr>
        <p:txBody>
          <a:bodyPr>
            <a:normAutofit/>
          </a:bodyPr>
          <a:lstStyle/>
          <a:p>
            <a:pPr marL="0" indent="0">
              <a:buNone/>
            </a:pPr>
            <a:r>
              <a:rPr lang="en-US" sz="4000" b="1" dirty="0">
                <a:solidFill>
                  <a:schemeClr val="bg1"/>
                </a:solidFill>
              </a:rPr>
              <a:t>Analyzing data first tells us where we are now and how much we need to do to get to where we want to go.</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859816"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Tree>
    <p:extLst>
      <p:ext uri="{BB962C8B-B14F-4D97-AF65-F5344CB8AC3E}">
        <p14:creationId xmlns:p14="http://schemas.microsoft.com/office/powerpoint/2010/main" val="72787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lvl="0"/>
            <a:r>
              <a:rPr lang="en-US" dirty="0"/>
              <a:t>Identify why a campus did not meet standard and where the performance gaps are</a:t>
            </a:r>
          </a:p>
          <a:p>
            <a:pPr lvl="0"/>
            <a:r>
              <a:rPr lang="en-US" dirty="0"/>
              <a:t>Write data-driven problem statements and annual goals on which to base improvement planning </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Objectives</a:t>
            </a:r>
          </a:p>
        </p:txBody>
      </p:sp>
    </p:spTree>
    <p:extLst>
      <p:ext uri="{BB962C8B-B14F-4D97-AF65-F5344CB8AC3E}">
        <p14:creationId xmlns:p14="http://schemas.microsoft.com/office/powerpoint/2010/main" val="1708439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Read the case study. In your note-taking guide, answer (10 minutes):</a:t>
            </a:r>
          </a:p>
          <a:p>
            <a:pPr marL="0" lvl="0" indent="0">
              <a:buNone/>
            </a:pPr>
            <a:endParaRPr lang="en-US" i="1" dirty="0"/>
          </a:p>
          <a:p>
            <a:r>
              <a:rPr lang="en-US" i="1"/>
              <a:t>What </a:t>
            </a:r>
            <a:r>
              <a:rPr lang="en-US" i="1" dirty="0"/>
              <a:t>actions did Campus A take to determine why they didn’t meet standard? </a:t>
            </a:r>
          </a:p>
          <a:p>
            <a:r>
              <a:rPr lang="en-US" i="1" dirty="0"/>
              <a:t>What actions did the campus take to identify where their performance gaps are?</a:t>
            </a:r>
          </a:p>
          <a:p>
            <a:r>
              <a:rPr lang="en-US" i="1" dirty="0"/>
              <a:t>What is the purpose of the problem statement and annual goal? </a:t>
            </a:r>
          </a:p>
          <a:p>
            <a:r>
              <a:rPr lang="en-US" i="1" dirty="0"/>
              <a:t>How will these actions set them up for successful improvement planning?</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85255" y="587427"/>
            <a:ext cx="8221489" cy="6772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Identifying Key Actions for Data Analysis: Case Study A</a:t>
            </a:r>
          </a:p>
        </p:txBody>
      </p:sp>
    </p:spTree>
    <p:extLst>
      <p:ext uri="{BB962C8B-B14F-4D97-AF65-F5344CB8AC3E}">
        <p14:creationId xmlns:p14="http://schemas.microsoft.com/office/powerpoint/2010/main" val="3488521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1809132" y="2229800"/>
            <a:ext cx="8573737" cy="3126303"/>
          </a:xfrm>
        </p:spPr>
        <p:txBody>
          <a:bodyPr>
            <a:normAutofit/>
          </a:bodyPr>
          <a:lstStyle/>
          <a:p>
            <a:pPr marL="0" indent="0">
              <a:buNone/>
            </a:pPr>
            <a:r>
              <a:rPr lang="en-US" sz="4000" b="1" dirty="0">
                <a:solidFill>
                  <a:schemeClr val="bg1"/>
                </a:solidFill>
              </a:rPr>
              <a:t>Knowing why you didn’t meet standard and where the performance gaps come from keeps you focused on planning actions that will close those gaps.</a:t>
            </a:r>
          </a:p>
          <a:p>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Key Idea</a:t>
            </a:r>
          </a:p>
        </p:txBody>
      </p:sp>
    </p:spTree>
    <p:extLst>
      <p:ext uri="{BB962C8B-B14F-4D97-AF65-F5344CB8AC3E}">
        <p14:creationId xmlns:p14="http://schemas.microsoft.com/office/powerpoint/2010/main" val="281293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42AFEF-6817-470F-9AB2-54E0D34F98D9}"/>
              </a:ext>
            </a:extLst>
          </p:cNvPr>
          <p:cNvSpPr>
            <a:spLocks noGrp="1"/>
          </p:cNvSpPr>
          <p:nvPr>
            <p:ph sz="half" idx="4294967295"/>
          </p:nvPr>
        </p:nvSpPr>
        <p:spPr>
          <a:xfrm>
            <a:off x="656924" y="1552943"/>
            <a:ext cx="10878152" cy="4351338"/>
          </a:xfrm>
        </p:spPr>
        <p:txBody>
          <a:bodyPr>
            <a:normAutofit/>
          </a:bodyPr>
          <a:lstStyle/>
          <a:p>
            <a:pPr marL="0" indent="0">
              <a:buNone/>
            </a:pPr>
            <a:r>
              <a:rPr lang="en-US" dirty="0"/>
              <a:t>Read the case study. In your note-taking guide, answer (7 minutes):</a:t>
            </a:r>
          </a:p>
          <a:p>
            <a:pPr marL="0" lvl="0" indent="0">
              <a:buNone/>
            </a:pPr>
            <a:endParaRPr lang="en-US" i="1" dirty="0"/>
          </a:p>
          <a:p>
            <a:pPr lvl="0"/>
            <a:r>
              <a:rPr lang="en-US" i="1" dirty="0"/>
              <a:t>Why might Campus B’s Problem Statement/Annual Goal lead to a less effective plan?</a:t>
            </a:r>
            <a:r>
              <a:rPr lang="en-US" dirty="0"/>
              <a:t> </a:t>
            </a:r>
          </a:p>
          <a:p>
            <a:pPr lvl="0"/>
            <a:r>
              <a:rPr lang="en-US" i="1" dirty="0"/>
              <a:t>What steps would you recommend Campus B take to improve their Problem Statement/Annual Goal?</a:t>
            </a:r>
            <a:endParaRPr lang="en-US" dirty="0"/>
          </a:p>
        </p:txBody>
      </p:sp>
      <p:sp>
        <p:nvSpPr>
          <p:cNvPr id="6" name="Title 10">
            <a:extLst>
              <a:ext uri="{FF2B5EF4-FFF2-40B4-BE49-F238E27FC236}">
                <a16:creationId xmlns:a16="http://schemas.microsoft.com/office/drawing/2014/main" id="{11076F29-895A-44FC-9C7D-6AA32AA5A470}"/>
              </a:ext>
            </a:extLst>
          </p:cNvPr>
          <p:cNvSpPr txBox="1">
            <a:spLocks/>
          </p:cNvSpPr>
          <p:nvPr/>
        </p:nvSpPr>
        <p:spPr>
          <a:xfrm>
            <a:off x="1978570" y="248815"/>
            <a:ext cx="8221489" cy="6772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chemeClr val="accent1"/>
                </a:solidFill>
                <a:latin typeface="Calibri" charset="0"/>
                <a:ea typeface="Calibri" charset="0"/>
                <a:cs typeface="Calibri" charset="0"/>
              </a:rPr>
              <a:t>Improving Practices: Case Study B</a:t>
            </a:r>
          </a:p>
        </p:txBody>
      </p:sp>
    </p:spTree>
    <p:extLst>
      <p:ext uri="{BB962C8B-B14F-4D97-AF65-F5344CB8AC3E}">
        <p14:creationId xmlns:p14="http://schemas.microsoft.com/office/powerpoint/2010/main" val="980098925"/>
      </p:ext>
    </p:extLst>
  </p:cSld>
  <p:clrMapOvr>
    <a:masterClrMapping/>
  </p:clrMapOvr>
</p:sld>
</file>

<file path=ppt/theme/theme1.xml><?xml version="1.0" encoding="utf-8"?>
<a:theme xmlns:a="http://schemas.openxmlformats.org/drawingml/2006/main" name="Custom Design">
  <a:themeElements>
    <a:clrScheme name="Custom 2">
      <a:dk1>
        <a:srgbClr val="000000"/>
      </a:dk1>
      <a:lt1>
        <a:srgbClr val="FFFFFF"/>
      </a:lt1>
      <a:dk2>
        <a:srgbClr val="44546A"/>
      </a:dk2>
      <a:lt2>
        <a:srgbClr val="E7E6E6"/>
      </a:lt2>
      <a:accent1>
        <a:srgbClr val="1682C5"/>
      </a:accent1>
      <a:accent2>
        <a:srgbClr val="FF8134"/>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14161</TotalTime>
  <Words>3311</Words>
  <Application>Microsoft Office PowerPoint</Application>
  <PresentationFormat>Widescreen</PresentationFormat>
  <Paragraphs>215</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Courier New</vt:lpstr>
      <vt:lpstr>Open Sans</vt:lpstr>
      <vt:lpstr>Open Sans Semibold</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Gouveia, Lisa</dc:creator>
  <cp:lastModifiedBy>Denman, Lindsay</cp:lastModifiedBy>
  <cp:revision>499</cp:revision>
  <cp:lastPrinted>2018-05-06T14:12:46Z</cp:lastPrinted>
  <dcterms:created xsi:type="dcterms:W3CDTF">2017-09-08T13:47:15Z</dcterms:created>
  <dcterms:modified xsi:type="dcterms:W3CDTF">2018-08-15T05:18:59Z</dcterms:modified>
</cp:coreProperties>
</file>