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1" r:id="rId1"/>
  </p:sldMasterIdLst>
  <p:notesMasterIdLst>
    <p:notesMasterId r:id="rId31"/>
  </p:notesMasterIdLst>
  <p:handoutMasterIdLst>
    <p:handoutMasterId r:id="rId32"/>
  </p:handoutMasterIdLst>
  <p:sldIdLst>
    <p:sldId id="520" r:id="rId2"/>
    <p:sldId id="391" r:id="rId3"/>
    <p:sldId id="522" r:id="rId4"/>
    <p:sldId id="513" r:id="rId5"/>
    <p:sldId id="500" r:id="rId6"/>
    <p:sldId id="507" r:id="rId7"/>
    <p:sldId id="508" r:id="rId8"/>
    <p:sldId id="515" r:id="rId9"/>
    <p:sldId id="501" r:id="rId10"/>
    <p:sldId id="471" r:id="rId11"/>
    <p:sldId id="510" r:id="rId12"/>
    <p:sldId id="525" r:id="rId13"/>
    <p:sldId id="516" r:id="rId14"/>
    <p:sldId id="502" r:id="rId15"/>
    <p:sldId id="518" r:id="rId16"/>
    <p:sldId id="531" r:id="rId17"/>
    <p:sldId id="529" r:id="rId18"/>
    <p:sldId id="539" r:id="rId19"/>
    <p:sldId id="533" r:id="rId20"/>
    <p:sldId id="527" r:id="rId21"/>
    <p:sldId id="528" r:id="rId22"/>
    <p:sldId id="530" r:id="rId23"/>
    <p:sldId id="534" r:id="rId24"/>
    <p:sldId id="493" r:id="rId25"/>
    <p:sldId id="532" r:id="rId26"/>
    <p:sldId id="536" r:id="rId27"/>
    <p:sldId id="537" r:id="rId28"/>
    <p:sldId id="495" r:id="rId29"/>
    <p:sldId id="538"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366FF"/>
    <a:srgbClr val="342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64960" autoAdjust="0"/>
  </p:normalViewPr>
  <p:slideViewPr>
    <p:cSldViewPr>
      <p:cViewPr varScale="1">
        <p:scale>
          <a:sx n="27" d="100"/>
          <a:sy n="27" d="100"/>
        </p:scale>
        <p:origin x="1699" y="29"/>
      </p:cViewPr>
      <p:guideLst>
        <p:guide orient="horz" pos="2160"/>
        <p:guide pos="2880"/>
      </p:guideLst>
    </p:cSldViewPr>
  </p:slideViewPr>
  <p:outlineViewPr>
    <p:cViewPr>
      <p:scale>
        <a:sx n="33" d="100"/>
        <a:sy n="33" d="100"/>
      </p:scale>
      <p:origin x="0" y="3034"/>
    </p:cViewPr>
  </p:outlineViewPr>
  <p:notesTextViewPr>
    <p:cViewPr>
      <p:scale>
        <a:sx n="100" d="100"/>
        <a:sy n="100" d="100"/>
      </p:scale>
      <p:origin x="0" y="0"/>
    </p:cViewPr>
  </p:notesTextViewPr>
  <p:sorterViewPr>
    <p:cViewPr varScale="1">
      <p:scale>
        <a:sx n="100" d="100"/>
        <a:sy n="100" d="100"/>
      </p:scale>
      <p:origin x="0" y="-1603"/>
    </p:cViewPr>
  </p:sorterViewPr>
  <p:notesViewPr>
    <p:cSldViewPr>
      <p:cViewPr varScale="1">
        <p:scale>
          <a:sx n="99" d="100"/>
          <a:sy n="99" d="100"/>
        </p:scale>
        <p:origin x="-3570" y="-90"/>
      </p:cViewPr>
      <p:guideLst>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3038156" cy="461961"/>
          </a:xfrm>
          <a:prstGeom prst="rect">
            <a:avLst/>
          </a:prstGeom>
        </p:spPr>
        <p:txBody>
          <a:bodyPr vert="horz" lIns="89818" tIns="44907" rIns="89818" bIns="44907" rtlCol="0"/>
          <a:lstStyle>
            <a:lvl1pPr algn="l">
              <a:defRPr sz="1100"/>
            </a:lvl1pPr>
          </a:lstStyle>
          <a:p>
            <a:endParaRPr lang="en-US" dirty="0"/>
          </a:p>
        </p:txBody>
      </p:sp>
      <p:sp>
        <p:nvSpPr>
          <p:cNvPr id="3" name="Date Placeholder 2"/>
          <p:cNvSpPr>
            <a:spLocks noGrp="1"/>
          </p:cNvSpPr>
          <p:nvPr>
            <p:ph type="dt" sz="quarter" idx="1"/>
          </p:nvPr>
        </p:nvSpPr>
        <p:spPr>
          <a:xfrm>
            <a:off x="3970675" y="5"/>
            <a:ext cx="3038156" cy="461961"/>
          </a:xfrm>
          <a:prstGeom prst="rect">
            <a:avLst/>
          </a:prstGeom>
        </p:spPr>
        <p:txBody>
          <a:bodyPr vert="horz" lIns="89818" tIns="44907" rIns="89818" bIns="44907" rtlCol="0"/>
          <a:lstStyle>
            <a:lvl1pPr algn="r">
              <a:defRPr sz="1100"/>
            </a:lvl1pPr>
          </a:lstStyle>
          <a:p>
            <a:fld id="{881DFDD7-9F40-41B7-A0D1-D412925AB8A2}" type="datetimeFigureOut">
              <a:rPr lang="en-US" sz="900">
                <a:latin typeface="Arial Narrow" pitchFamily="34" charset="0"/>
              </a:rPr>
              <a:pPr/>
              <a:t>2/8/2016</a:t>
            </a:fld>
            <a:endParaRPr lang="en-US" sz="900" dirty="0">
              <a:latin typeface="Arial Narrow" pitchFamily="34" charset="0"/>
            </a:endParaRPr>
          </a:p>
        </p:txBody>
      </p:sp>
      <p:sp>
        <p:nvSpPr>
          <p:cNvPr id="4" name="Footer Placeholder 3"/>
          <p:cNvSpPr>
            <a:spLocks noGrp="1"/>
          </p:cNvSpPr>
          <p:nvPr>
            <p:ph type="ftr" sz="quarter" idx="2"/>
          </p:nvPr>
        </p:nvSpPr>
        <p:spPr>
          <a:xfrm>
            <a:off x="5" y="8772551"/>
            <a:ext cx="3038156" cy="461961"/>
          </a:xfrm>
          <a:prstGeom prst="rect">
            <a:avLst/>
          </a:prstGeom>
        </p:spPr>
        <p:txBody>
          <a:bodyPr vert="horz" lIns="89818" tIns="44907" rIns="89818" bIns="44907"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675" y="8772551"/>
            <a:ext cx="3038156" cy="461961"/>
          </a:xfrm>
          <a:prstGeom prst="rect">
            <a:avLst/>
          </a:prstGeom>
        </p:spPr>
        <p:txBody>
          <a:bodyPr vert="horz" lIns="89818" tIns="44907" rIns="89818" bIns="44907" rtlCol="0" anchor="b"/>
          <a:lstStyle>
            <a:lvl1pPr algn="r">
              <a:defRPr sz="1100"/>
            </a:lvl1pPr>
          </a:lstStyle>
          <a:p>
            <a:fld id="{12F645F3-FC53-47EA-90EA-C6ADB83474C1}" type="slidenum">
              <a:rPr lang="en-US" sz="900">
                <a:latin typeface="Arial Narrow" pitchFamily="34" charset="0"/>
              </a:rPr>
              <a:pPr/>
              <a:t>‹#›</a:t>
            </a:fld>
            <a:endParaRPr lang="en-US" sz="900" dirty="0">
              <a:latin typeface="Arial Narrow" pitchFamily="34" charset="0"/>
            </a:endParaRPr>
          </a:p>
        </p:txBody>
      </p:sp>
    </p:spTree>
    <p:extLst>
      <p:ext uri="{BB962C8B-B14F-4D97-AF65-F5344CB8AC3E}">
        <p14:creationId xmlns:p14="http://schemas.microsoft.com/office/powerpoint/2010/main" val="794847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3038156" cy="461961"/>
          </a:xfrm>
          <a:prstGeom prst="rect">
            <a:avLst/>
          </a:prstGeom>
        </p:spPr>
        <p:txBody>
          <a:bodyPr vert="horz" lIns="89818" tIns="44907" rIns="89818" bIns="44907" rtlCol="0"/>
          <a:lstStyle>
            <a:lvl1pPr algn="l">
              <a:defRPr sz="1100"/>
            </a:lvl1pPr>
          </a:lstStyle>
          <a:p>
            <a:endParaRPr lang="en-US" dirty="0"/>
          </a:p>
        </p:txBody>
      </p:sp>
      <p:sp>
        <p:nvSpPr>
          <p:cNvPr id="3" name="Date Placeholder 2"/>
          <p:cNvSpPr>
            <a:spLocks noGrp="1"/>
          </p:cNvSpPr>
          <p:nvPr>
            <p:ph type="dt" idx="1"/>
          </p:nvPr>
        </p:nvSpPr>
        <p:spPr>
          <a:xfrm>
            <a:off x="3970675" y="5"/>
            <a:ext cx="3038156" cy="461961"/>
          </a:xfrm>
          <a:prstGeom prst="rect">
            <a:avLst/>
          </a:prstGeom>
        </p:spPr>
        <p:txBody>
          <a:bodyPr vert="horz" lIns="89818" tIns="44907" rIns="89818" bIns="44907" rtlCol="0"/>
          <a:lstStyle>
            <a:lvl1pPr algn="r">
              <a:defRPr sz="1100"/>
            </a:lvl1pPr>
          </a:lstStyle>
          <a:p>
            <a:fld id="{7A24A283-8F1A-408A-9A16-18E0BCA4F34D}" type="datetimeFigureOut">
              <a:rPr lang="en-US" smtClean="0"/>
              <a:pPr/>
              <a:t>2/8/2016</a:t>
            </a:fld>
            <a:endParaRPr lang="en-US" dirty="0"/>
          </a:p>
        </p:txBody>
      </p:sp>
      <p:sp>
        <p:nvSpPr>
          <p:cNvPr id="4" name="Slide Image Placeholder 3"/>
          <p:cNvSpPr>
            <a:spLocks noGrp="1" noRot="1" noChangeAspect="1"/>
          </p:cNvSpPr>
          <p:nvPr>
            <p:ph type="sldImg" idx="2"/>
          </p:nvPr>
        </p:nvSpPr>
        <p:spPr>
          <a:xfrm>
            <a:off x="1195388" y="693738"/>
            <a:ext cx="4619625" cy="3465512"/>
          </a:xfrm>
          <a:prstGeom prst="rect">
            <a:avLst/>
          </a:prstGeom>
          <a:noFill/>
          <a:ln w="12700">
            <a:solidFill>
              <a:prstClr val="black"/>
            </a:solidFill>
          </a:ln>
        </p:spPr>
        <p:txBody>
          <a:bodyPr vert="horz" lIns="89818" tIns="44907" rIns="89818" bIns="44907" rtlCol="0" anchor="ctr"/>
          <a:lstStyle/>
          <a:p>
            <a:endParaRPr lang="en-US" dirty="0"/>
          </a:p>
        </p:txBody>
      </p:sp>
      <p:sp>
        <p:nvSpPr>
          <p:cNvPr id="5" name="Notes Placeholder 4"/>
          <p:cNvSpPr>
            <a:spLocks noGrp="1"/>
          </p:cNvSpPr>
          <p:nvPr>
            <p:ph type="body" sz="quarter" idx="3"/>
          </p:nvPr>
        </p:nvSpPr>
        <p:spPr>
          <a:xfrm>
            <a:off x="701356" y="4387844"/>
            <a:ext cx="5607690" cy="4156077"/>
          </a:xfrm>
          <a:prstGeom prst="rect">
            <a:avLst/>
          </a:prstGeom>
        </p:spPr>
        <p:txBody>
          <a:bodyPr vert="horz" lIns="89818" tIns="44907" rIns="89818" bIns="449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8772551"/>
            <a:ext cx="3038156" cy="461961"/>
          </a:xfrm>
          <a:prstGeom prst="rect">
            <a:avLst/>
          </a:prstGeom>
        </p:spPr>
        <p:txBody>
          <a:bodyPr vert="horz" lIns="89818" tIns="44907" rIns="89818" bIns="44907" rtlCol="0" anchor="b"/>
          <a:lstStyle>
            <a:lvl1pPr algn="l">
              <a:defRPr sz="1100"/>
            </a:lvl1pPr>
          </a:lstStyle>
          <a:p>
            <a:r>
              <a:rPr lang="en-US" dirty="0" smtClean="0"/>
              <a:t>(c) 2013 by the Texas Education Agency</a:t>
            </a:r>
            <a:endParaRPr lang="en-US" dirty="0"/>
          </a:p>
        </p:txBody>
      </p:sp>
      <p:sp>
        <p:nvSpPr>
          <p:cNvPr id="7" name="Slide Number Placeholder 6"/>
          <p:cNvSpPr>
            <a:spLocks noGrp="1"/>
          </p:cNvSpPr>
          <p:nvPr>
            <p:ph type="sldNum" sz="quarter" idx="5"/>
          </p:nvPr>
        </p:nvSpPr>
        <p:spPr>
          <a:xfrm>
            <a:off x="3970675" y="8772551"/>
            <a:ext cx="3038156" cy="461961"/>
          </a:xfrm>
          <a:prstGeom prst="rect">
            <a:avLst/>
          </a:prstGeom>
        </p:spPr>
        <p:txBody>
          <a:bodyPr vert="horz" lIns="89818" tIns="44907" rIns="89818" bIns="44907" rtlCol="0" anchor="b"/>
          <a:lstStyle>
            <a:lvl1pPr algn="r">
              <a:defRPr sz="1100"/>
            </a:lvl1pPr>
          </a:lstStyle>
          <a:p>
            <a:fld id="{5F4BE17C-832A-4779-94CB-12E1C8E6BC46}" type="slidenum">
              <a:rPr lang="en-US" smtClean="0"/>
              <a:pPr/>
              <a:t>‹#›</a:t>
            </a:fld>
            <a:endParaRPr lang="en-US" dirty="0"/>
          </a:p>
        </p:txBody>
      </p:sp>
    </p:spTree>
    <p:extLst>
      <p:ext uri="{BB962C8B-B14F-4D97-AF65-F5344CB8AC3E}">
        <p14:creationId xmlns:p14="http://schemas.microsoft.com/office/powerpoint/2010/main" val="29226173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a:t>
            </a:fld>
            <a:endParaRPr lang="en-US" dirty="0"/>
          </a:p>
        </p:txBody>
      </p:sp>
      <p:sp>
        <p:nvSpPr>
          <p:cNvPr id="4" name="Footer Placeholder 3"/>
          <p:cNvSpPr>
            <a:spLocks noGrp="1"/>
          </p:cNvSpPr>
          <p:nvPr>
            <p:ph type="ftr" sz="quarter" idx="12"/>
          </p:nvPr>
        </p:nvSpPr>
        <p:spPr/>
        <p:txBody>
          <a:bodyPr/>
          <a:lstStyle/>
          <a:p>
            <a:r>
              <a:rPr lang="en-US" dirty="0" smtClean="0"/>
              <a:t>(c) 2013 by the Texas Education Agency</a:t>
            </a:r>
            <a:endParaRPr lang="en-US" dirty="0"/>
          </a:p>
        </p:txBody>
      </p:sp>
    </p:spTree>
    <p:extLst>
      <p:ext uri="{BB962C8B-B14F-4D97-AF65-F5344CB8AC3E}">
        <p14:creationId xmlns:p14="http://schemas.microsoft.com/office/powerpoint/2010/main" val="353473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10</a:t>
            </a:fld>
            <a:endParaRPr lang="en-US" dirty="0"/>
          </a:p>
        </p:txBody>
      </p:sp>
    </p:spTree>
    <p:extLst>
      <p:ext uri="{BB962C8B-B14F-4D97-AF65-F5344CB8AC3E}">
        <p14:creationId xmlns:p14="http://schemas.microsoft.com/office/powerpoint/2010/main" val="402014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11</a:t>
            </a:fld>
            <a:endParaRPr lang="en-US" dirty="0"/>
          </a:p>
        </p:txBody>
      </p:sp>
    </p:spTree>
    <p:extLst>
      <p:ext uri="{BB962C8B-B14F-4D97-AF65-F5344CB8AC3E}">
        <p14:creationId xmlns:p14="http://schemas.microsoft.com/office/powerpoint/2010/main" val="81723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12</a:t>
            </a:fld>
            <a:endParaRPr lang="en-US" dirty="0"/>
          </a:p>
        </p:txBody>
      </p:sp>
    </p:spTree>
    <p:extLst>
      <p:ext uri="{BB962C8B-B14F-4D97-AF65-F5344CB8AC3E}">
        <p14:creationId xmlns:p14="http://schemas.microsoft.com/office/powerpoint/2010/main" val="317219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13</a:t>
            </a:fld>
            <a:endParaRPr lang="en-US" dirty="0"/>
          </a:p>
        </p:txBody>
      </p:sp>
    </p:spTree>
    <p:extLst>
      <p:ext uri="{BB962C8B-B14F-4D97-AF65-F5344CB8AC3E}">
        <p14:creationId xmlns:p14="http://schemas.microsoft.com/office/powerpoint/2010/main" val="3692541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14</a:t>
            </a:fld>
            <a:endParaRPr lang="en-US" dirty="0"/>
          </a:p>
        </p:txBody>
      </p:sp>
      <p:sp>
        <p:nvSpPr>
          <p:cNvPr id="4" name="Footer Placeholder 3"/>
          <p:cNvSpPr>
            <a:spLocks noGrp="1"/>
          </p:cNvSpPr>
          <p:nvPr>
            <p:ph type="ftr" sz="quarter" idx="12"/>
          </p:nvPr>
        </p:nvSpPr>
        <p:spPr/>
        <p:txBody>
          <a:bodyPr/>
          <a:lstStyle/>
          <a:p>
            <a:r>
              <a:rPr lang="en-US" dirty="0" smtClean="0"/>
              <a:t>(c) 2013 by the Texas Education Agency</a:t>
            </a:r>
            <a:endParaRPr lang="en-US" dirty="0"/>
          </a:p>
        </p:txBody>
      </p:sp>
    </p:spTree>
    <p:extLst>
      <p:ext uri="{BB962C8B-B14F-4D97-AF65-F5344CB8AC3E}">
        <p14:creationId xmlns:p14="http://schemas.microsoft.com/office/powerpoint/2010/main" val="4037133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4BE17C-832A-4779-94CB-12E1C8E6BC46}"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smtClean="0"/>
              <a:t>(c) 2013 by the Texas Education Agency</a:t>
            </a:r>
            <a:endParaRPr lang="en-US" dirty="0"/>
          </a:p>
        </p:txBody>
      </p:sp>
    </p:spTree>
    <p:extLst>
      <p:ext uri="{BB962C8B-B14F-4D97-AF65-F5344CB8AC3E}">
        <p14:creationId xmlns:p14="http://schemas.microsoft.com/office/powerpoint/2010/main" val="601749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16</a:t>
            </a:fld>
            <a:endParaRPr lang="en-US" dirty="0"/>
          </a:p>
        </p:txBody>
      </p:sp>
    </p:spTree>
    <p:extLst>
      <p:ext uri="{BB962C8B-B14F-4D97-AF65-F5344CB8AC3E}">
        <p14:creationId xmlns:p14="http://schemas.microsoft.com/office/powerpoint/2010/main" val="2801020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17</a:t>
            </a:fld>
            <a:endParaRPr lang="en-US" dirty="0"/>
          </a:p>
        </p:txBody>
      </p:sp>
    </p:spTree>
    <p:extLst>
      <p:ext uri="{BB962C8B-B14F-4D97-AF65-F5344CB8AC3E}">
        <p14:creationId xmlns:p14="http://schemas.microsoft.com/office/powerpoint/2010/main" val="444374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18</a:t>
            </a:fld>
            <a:endParaRPr lang="en-US" dirty="0"/>
          </a:p>
        </p:txBody>
      </p:sp>
    </p:spTree>
    <p:extLst>
      <p:ext uri="{BB962C8B-B14F-4D97-AF65-F5344CB8AC3E}">
        <p14:creationId xmlns:p14="http://schemas.microsoft.com/office/powerpoint/2010/main" val="1794901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19</a:t>
            </a:fld>
            <a:endParaRPr lang="en-US" dirty="0"/>
          </a:p>
        </p:txBody>
      </p:sp>
    </p:spTree>
    <p:extLst>
      <p:ext uri="{BB962C8B-B14F-4D97-AF65-F5344CB8AC3E}">
        <p14:creationId xmlns:p14="http://schemas.microsoft.com/office/powerpoint/2010/main" val="104884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a:t>
            </a:fld>
            <a:endParaRPr lang="en-US" dirty="0"/>
          </a:p>
        </p:txBody>
      </p:sp>
      <p:sp>
        <p:nvSpPr>
          <p:cNvPr id="4" name="Footer Placeholder 3"/>
          <p:cNvSpPr>
            <a:spLocks noGrp="1"/>
          </p:cNvSpPr>
          <p:nvPr>
            <p:ph type="ftr" sz="quarter" idx="12"/>
          </p:nvPr>
        </p:nvSpPr>
        <p:spPr/>
        <p:txBody>
          <a:bodyPr/>
          <a:lstStyle/>
          <a:p>
            <a:r>
              <a:rPr lang="en-US" dirty="0" smtClean="0"/>
              <a:t>(c) 2013 by the Texas Education Agency</a:t>
            </a:r>
            <a:endParaRPr lang="en-US" dirty="0"/>
          </a:p>
        </p:txBody>
      </p:sp>
    </p:spTree>
    <p:extLst>
      <p:ext uri="{BB962C8B-B14F-4D97-AF65-F5344CB8AC3E}">
        <p14:creationId xmlns:p14="http://schemas.microsoft.com/office/powerpoint/2010/main" val="319821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20</a:t>
            </a:fld>
            <a:endParaRPr lang="en-US" dirty="0"/>
          </a:p>
        </p:txBody>
      </p:sp>
    </p:spTree>
    <p:extLst>
      <p:ext uri="{BB962C8B-B14F-4D97-AF65-F5344CB8AC3E}">
        <p14:creationId xmlns:p14="http://schemas.microsoft.com/office/powerpoint/2010/main" val="2386572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21</a:t>
            </a:fld>
            <a:endParaRPr lang="en-US" dirty="0"/>
          </a:p>
        </p:txBody>
      </p:sp>
    </p:spTree>
    <p:extLst>
      <p:ext uri="{BB962C8B-B14F-4D97-AF65-F5344CB8AC3E}">
        <p14:creationId xmlns:p14="http://schemas.microsoft.com/office/powerpoint/2010/main" val="1746918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22</a:t>
            </a:fld>
            <a:endParaRPr lang="en-US" dirty="0"/>
          </a:p>
        </p:txBody>
      </p:sp>
    </p:spTree>
    <p:extLst>
      <p:ext uri="{BB962C8B-B14F-4D97-AF65-F5344CB8AC3E}">
        <p14:creationId xmlns:p14="http://schemas.microsoft.com/office/powerpoint/2010/main" val="652156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23</a:t>
            </a:fld>
            <a:endParaRPr lang="en-US" dirty="0"/>
          </a:p>
        </p:txBody>
      </p:sp>
    </p:spTree>
    <p:extLst>
      <p:ext uri="{BB962C8B-B14F-4D97-AF65-F5344CB8AC3E}">
        <p14:creationId xmlns:p14="http://schemas.microsoft.com/office/powerpoint/2010/main" val="3578689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24</a:t>
            </a:fld>
            <a:endParaRPr lang="en-US" dirty="0"/>
          </a:p>
        </p:txBody>
      </p:sp>
    </p:spTree>
    <p:extLst>
      <p:ext uri="{BB962C8B-B14F-4D97-AF65-F5344CB8AC3E}">
        <p14:creationId xmlns:p14="http://schemas.microsoft.com/office/powerpoint/2010/main" val="2131168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25</a:t>
            </a:fld>
            <a:endParaRPr lang="en-US" dirty="0"/>
          </a:p>
        </p:txBody>
      </p:sp>
    </p:spTree>
    <p:extLst>
      <p:ext uri="{BB962C8B-B14F-4D97-AF65-F5344CB8AC3E}">
        <p14:creationId xmlns:p14="http://schemas.microsoft.com/office/powerpoint/2010/main" val="4264057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26</a:t>
            </a:fld>
            <a:endParaRPr lang="en-US" dirty="0"/>
          </a:p>
        </p:txBody>
      </p:sp>
    </p:spTree>
    <p:extLst>
      <p:ext uri="{BB962C8B-B14F-4D97-AF65-F5344CB8AC3E}">
        <p14:creationId xmlns:p14="http://schemas.microsoft.com/office/powerpoint/2010/main" val="2861670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27</a:t>
            </a:fld>
            <a:endParaRPr lang="en-US" dirty="0"/>
          </a:p>
        </p:txBody>
      </p:sp>
    </p:spTree>
    <p:extLst>
      <p:ext uri="{BB962C8B-B14F-4D97-AF65-F5344CB8AC3E}">
        <p14:creationId xmlns:p14="http://schemas.microsoft.com/office/powerpoint/2010/main" val="1590679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28</a:t>
            </a:fld>
            <a:endParaRPr lang="en-US" dirty="0"/>
          </a:p>
        </p:txBody>
      </p:sp>
    </p:spTree>
    <p:extLst>
      <p:ext uri="{BB962C8B-B14F-4D97-AF65-F5344CB8AC3E}">
        <p14:creationId xmlns:p14="http://schemas.microsoft.com/office/powerpoint/2010/main" val="4170712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29</a:t>
            </a:fld>
            <a:endParaRPr lang="en-US" dirty="0"/>
          </a:p>
        </p:txBody>
      </p:sp>
    </p:spTree>
    <p:extLst>
      <p:ext uri="{BB962C8B-B14F-4D97-AF65-F5344CB8AC3E}">
        <p14:creationId xmlns:p14="http://schemas.microsoft.com/office/powerpoint/2010/main" val="406229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3</a:t>
            </a:fld>
            <a:endParaRPr lang="en-US" dirty="0"/>
          </a:p>
        </p:txBody>
      </p:sp>
    </p:spTree>
    <p:extLst>
      <p:ext uri="{BB962C8B-B14F-4D97-AF65-F5344CB8AC3E}">
        <p14:creationId xmlns:p14="http://schemas.microsoft.com/office/powerpoint/2010/main" val="150786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4</a:t>
            </a:fld>
            <a:endParaRPr lang="en-US" dirty="0"/>
          </a:p>
        </p:txBody>
      </p:sp>
    </p:spTree>
    <p:extLst>
      <p:ext uri="{BB962C8B-B14F-4D97-AF65-F5344CB8AC3E}">
        <p14:creationId xmlns:p14="http://schemas.microsoft.com/office/powerpoint/2010/main" val="363411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1"/>
          </p:nvPr>
        </p:nvSpPr>
        <p:spPr/>
        <p:txBody>
          <a:bodyPr/>
          <a:lstStyle/>
          <a:p>
            <a:fld id="{5F4BE17C-832A-4779-94CB-12E1C8E6BC46}" type="slidenum">
              <a:rPr lang="en-US" smtClean="0"/>
              <a:pPr/>
              <a:t>5</a:t>
            </a:fld>
            <a:endParaRPr lang="en-US" dirty="0"/>
          </a:p>
        </p:txBody>
      </p:sp>
      <p:sp>
        <p:nvSpPr>
          <p:cNvPr id="4" name="Footer Placeholder 3"/>
          <p:cNvSpPr>
            <a:spLocks noGrp="1"/>
          </p:cNvSpPr>
          <p:nvPr>
            <p:ph type="ftr" sz="quarter" idx="12"/>
          </p:nvPr>
        </p:nvSpPr>
        <p:spPr/>
        <p:txBody>
          <a:bodyPr/>
          <a:lstStyle/>
          <a:p>
            <a:r>
              <a:rPr lang="en-US" dirty="0" smtClean="0"/>
              <a:t>(c) 2013 by the Texas Education Agency</a:t>
            </a:r>
            <a:endParaRPr lang="en-US" dirty="0"/>
          </a:p>
        </p:txBody>
      </p:sp>
    </p:spTree>
    <p:extLst>
      <p:ext uri="{BB962C8B-B14F-4D97-AF65-F5344CB8AC3E}">
        <p14:creationId xmlns:p14="http://schemas.microsoft.com/office/powerpoint/2010/main" val="31543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908">
              <a:defRPr/>
            </a:pPr>
            <a:endParaRPr lang="en-US" dirty="0"/>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6</a:t>
            </a:fld>
            <a:endParaRPr lang="en-US" dirty="0"/>
          </a:p>
        </p:txBody>
      </p:sp>
    </p:spTree>
    <p:extLst>
      <p:ext uri="{BB962C8B-B14F-4D97-AF65-F5344CB8AC3E}">
        <p14:creationId xmlns:p14="http://schemas.microsoft.com/office/powerpoint/2010/main" val="360246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r>
              <a:rPr lang="en-US" dirty="0" smtClean="0"/>
              <a:t>(c) 2013 by the Texas Education Agency</a:t>
            </a:r>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7</a:t>
            </a:fld>
            <a:endParaRPr lang="en-US" dirty="0"/>
          </a:p>
        </p:txBody>
      </p:sp>
    </p:spTree>
    <p:extLst>
      <p:ext uri="{BB962C8B-B14F-4D97-AF65-F5344CB8AC3E}">
        <p14:creationId xmlns:p14="http://schemas.microsoft.com/office/powerpoint/2010/main" val="312405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5" name="Slide Number Placeholder 4"/>
          <p:cNvSpPr>
            <a:spLocks noGrp="1"/>
          </p:cNvSpPr>
          <p:nvPr>
            <p:ph type="sldNum" sz="quarter" idx="11"/>
          </p:nvPr>
        </p:nvSpPr>
        <p:spPr/>
        <p:txBody>
          <a:bodyPr/>
          <a:lstStyle/>
          <a:p>
            <a:fld id="{5F4BE17C-832A-4779-94CB-12E1C8E6BC46}" type="slidenum">
              <a:rPr lang="en-US" smtClean="0"/>
              <a:pPr/>
              <a:t>8</a:t>
            </a:fld>
            <a:endParaRPr lang="en-US" dirty="0"/>
          </a:p>
        </p:txBody>
      </p:sp>
      <p:sp>
        <p:nvSpPr>
          <p:cNvPr id="4" name="Footer Placeholder 3"/>
          <p:cNvSpPr>
            <a:spLocks noGrp="1"/>
          </p:cNvSpPr>
          <p:nvPr>
            <p:ph type="ftr" sz="quarter" idx="12"/>
          </p:nvPr>
        </p:nvSpPr>
        <p:spPr/>
        <p:txBody>
          <a:bodyPr/>
          <a:lstStyle/>
          <a:p>
            <a:r>
              <a:rPr lang="en-US" dirty="0" smtClean="0"/>
              <a:t>(c) 2013 by the Texas Education Agency</a:t>
            </a:r>
            <a:endParaRPr lang="en-US" dirty="0"/>
          </a:p>
        </p:txBody>
      </p:sp>
    </p:spTree>
    <p:extLst>
      <p:ext uri="{BB962C8B-B14F-4D97-AF65-F5344CB8AC3E}">
        <p14:creationId xmlns:p14="http://schemas.microsoft.com/office/powerpoint/2010/main" val="3140945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5F4BE17C-832A-4779-94CB-12E1C8E6BC46}" type="slidenum">
              <a:rPr lang="en-US" smtClean="0"/>
              <a:pPr/>
              <a:t>9</a:t>
            </a:fld>
            <a:endParaRPr lang="en-US" dirty="0"/>
          </a:p>
        </p:txBody>
      </p:sp>
      <p:sp>
        <p:nvSpPr>
          <p:cNvPr id="4" name="Footer Placeholder 3"/>
          <p:cNvSpPr>
            <a:spLocks noGrp="1"/>
          </p:cNvSpPr>
          <p:nvPr>
            <p:ph type="ftr" sz="quarter" idx="12"/>
          </p:nvPr>
        </p:nvSpPr>
        <p:spPr/>
        <p:txBody>
          <a:bodyPr/>
          <a:lstStyle/>
          <a:p>
            <a:r>
              <a:rPr lang="en-US" dirty="0" smtClean="0"/>
              <a:t>(c) 2013 by the Texas Education Agency</a:t>
            </a:r>
            <a:endParaRPr lang="en-US" dirty="0"/>
          </a:p>
        </p:txBody>
      </p:sp>
    </p:spTree>
    <p:extLst>
      <p:ext uri="{BB962C8B-B14F-4D97-AF65-F5344CB8AC3E}">
        <p14:creationId xmlns:p14="http://schemas.microsoft.com/office/powerpoint/2010/main" val="373787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FFFF"/>
              </a:solidFill>
              <a:ea typeface="ＭＳ Ｐゴシック" charset="0"/>
              <a:cs typeface="Arial" charset="0"/>
            </a:endParaRPr>
          </a:p>
        </p:txBody>
      </p:sp>
      <p:sp>
        <p:nvSpPr>
          <p:cNvPr id="9" name="Title 8"/>
          <p:cNvSpPr>
            <a:spLocks noGrp="1"/>
          </p:cNvSpPr>
          <p:nvPr>
            <p:ph type="ctrTitle"/>
          </p:nvPr>
        </p:nvSpPr>
        <p:spPr>
          <a:xfrm>
            <a:off x="1557615" y="1752601"/>
            <a:ext cx="6909421" cy="1829761"/>
          </a:xfrm>
        </p:spPr>
        <p:txBody>
          <a:bodyPr anchor="b"/>
          <a:lstStyle>
            <a:lvl1pPr algn="r">
              <a:defRPr sz="4800" b="1">
                <a:solidFill>
                  <a:srgbClr val="34278D"/>
                </a:solidFill>
                <a:effectLst>
                  <a:outerShdw blurRad="31750" dist="25400" dir="5400000" algn="tl" rotWithShape="0">
                    <a:srgbClr val="000000">
                      <a:alpha val="25000"/>
                    </a:srgbClr>
                  </a:outerShdw>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1541640" y="3611607"/>
            <a:ext cx="691656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a:defRPr sz="2300"/>
            </a:lvl3pPr>
            <a:lvl4pPr>
              <a:buSzPct val="100000"/>
              <a:buFont typeface="Lucida Grande"/>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Placeholder 8"/>
          <p:cNvSpPr>
            <a:spLocks noGrp="1"/>
          </p:cNvSpPr>
          <p:nvPr>
            <p:ph type="title"/>
          </p:nvPr>
        </p:nvSpPr>
        <p:spPr>
          <a:xfrm>
            <a:off x="457200" y="274638"/>
            <a:ext cx="8229600" cy="1143000"/>
          </a:xfrm>
          <a:prstGeom prst="rect">
            <a:avLst/>
          </a:prstGeom>
        </p:spPr>
        <p:txBody>
          <a:bodyPr/>
          <a:lstStyle/>
          <a:p>
            <a:pPr lvl="0"/>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marL="365760" marR="0" indent="-256032" algn="l" defTabSz="914400" rtl="0" eaLnBrk="1" fontAlgn="auto" latinLnBrk="0" hangingPunct="1">
              <a:lnSpc>
                <a:spcPct val="100000"/>
              </a:lnSpc>
              <a:spcBef>
                <a:spcPts val="400"/>
              </a:spcBef>
              <a:spcAft>
                <a:spcPts val="0"/>
              </a:spcAft>
              <a:buClr>
                <a:srgbClr val="34278D"/>
              </a:buClr>
              <a:buSzPct val="68000"/>
              <a:buFont typeface="Wingdings 3"/>
              <a:buChar char=""/>
              <a:tabLst/>
              <a:defRPr sz="2800">
                <a:solidFill>
                  <a:srgbClr val="0D0D0D"/>
                </a:solidFill>
              </a:defRPr>
            </a:lvl1pPr>
            <a:lvl2pPr marL="621792" marR="0" indent="-228600" algn="l" defTabSz="914400" rtl="0" eaLnBrk="1" fontAlgn="auto" latinLnBrk="0" hangingPunct="1">
              <a:lnSpc>
                <a:spcPct val="100000"/>
              </a:lnSpc>
              <a:spcBef>
                <a:spcPts val="324"/>
              </a:spcBef>
              <a:spcAft>
                <a:spcPts val="0"/>
              </a:spcAft>
              <a:buClr>
                <a:srgbClr val="34278D"/>
              </a:buClr>
              <a:buSzTx/>
              <a:buFont typeface="Verdana"/>
              <a:buChar char="◦"/>
              <a:tabLst/>
              <a:defRPr sz="2400">
                <a:solidFill>
                  <a:srgbClr val="0D0D0D"/>
                </a:solidFill>
              </a:defRPr>
            </a:lvl2pPr>
            <a:lvl3pPr marL="859536" marR="0" indent="-228600" algn="l" defTabSz="914400" rtl="0" eaLnBrk="1" fontAlgn="auto" latinLnBrk="0" hangingPunct="1">
              <a:lnSpc>
                <a:spcPct val="100000"/>
              </a:lnSpc>
              <a:spcBef>
                <a:spcPts val="350"/>
              </a:spcBef>
              <a:spcAft>
                <a:spcPts val="0"/>
              </a:spcAft>
              <a:buClr>
                <a:srgbClr val="34278D"/>
              </a:buClr>
              <a:buSzPct val="100000"/>
              <a:buFont typeface="Wingdings 2"/>
              <a:buChar char=""/>
              <a:tabLst/>
              <a:defRPr sz="2300">
                <a:solidFill>
                  <a:srgbClr val="0D0D0D"/>
                </a:solidFill>
              </a:defRPr>
            </a:lvl3pPr>
            <a:lvl4pPr marL="1143000" marR="0" indent="-228600" algn="l" defTabSz="914400" rtl="0" eaLnBrk="1" fontAlgn="auto" latinLnBrk="0" hangingPunct="1">
              <a:lnSpc>
                <a:spcPct val="100000"/>
              </a:lnSpc>
              <a:spcBef>
                <a:spcPts val="350"/>
              </a:spcBef>
              <a:spcAft>
                <a:spcPts val="0"/>
              </a:spcAft>
              <a:buClr>
                <a:srgbClr val="34278D"/>
              </a:buClr>
              <a:buSzTx/>
              <a:buFont typeface="Wingdings 2" charset="2"/>
              <a:buChar char="╸"/>
              <a:tabLst/>
              <a:defRPr sz="2200">
                <a:solidFill>
                  <a:srgbClr val="0D0D0D"/>
                </a:solidFill>
              </a:defRPr>
            </a:lvl4pPr>
            <a:lvl5pPr marL="1371600" marR="0" indent="-228600" algn="l" defTabSz="914400" rtl="0" eaLnBrk="1" fontAlgn="auto" latinLnBrk="0" hangingPunct="1">
              <a:lnSpc>
                <a:spcPct val="100000"/>
              </a:lnSpc>
              <a:spcBef>
                <a:spcPts val="350"/>
              </a:spcBef>
              <a:spcAft>
                <a:spcPts val="0"/>
              </a:spcAft>
              <a:buClr>
                <a:srgbClr val="DA1F28"/>
              </a:buClr>
              <a:buSzTx/>
              <a:buFont typeface="Wingdings 2"/>
              <a:buChar char=""/>
              <a:tabLst/>
              <a:defRPr sz="2000">
                <a:solidFill>
                  <a:srgbClr val="0D0D0D"/>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4648200" y="1481328"/>
            <a:ext cx="4038600" cy="4525963"/>
          </a:xfrm>
        </p:spPr>
        <p:txBody>
          <a:bodyPr/>
          <a:lstStyle>
            <a:lvl1pPr marL="365760" marR="0" indent="-256032" algn="l" defTabSz="914400" rtl="0" eaLnBrk="1" fontAlgn="auto" latinLnBrk="0" hangingPunct="1">
              <a:lnSpc>
                <a:spcPct val="100000"/>
              </a:lnSpc>
              <a:spcBef>
                <a:spcPts val="400"/>
              </a:spcBef>
              <a:spcAft>
                <a:spcPts val="0"/>
              </a:spcAft>
              <a:buClr>
                <a:srgbClr val="34278D"/>
              </a:buClr>
              <a:buSzPct val="68000"/>
              <a:buFont typeface="Wingdings 3"/>
              <a:buChar char=""/>
              <a:tabLst/>
              <a:defRPr sz="2800">
                <a:solidFill>
                  <a:srgbClr val="0D0D0D"/>
                </a:solidFill>
              </a:defRPr>
            </a:lvl1pPr>
            <a:lvl2pPr marL="621792" marR="0" indent="-228600" algn="l" defTabSz="914400" rtl="0" eaLnBrk="1" fontAlgn="auto" latinLnBrk="0" hangingPunct="1">
              <a:lnSpc>
                <a:spcPct val="100000"/>
              </a:lnSpc>
              <a:spcBef>
                <a:spcPts val="324"/>
              </a:spcBef>
              <a:spcAft>
                <a:spcPts val="0"/>
              </a:spcAft>
              <a:buClr>
                <a:srgbClr val="34278D"/>
              </a:buClr>
              <a:buSzTx/>
              <a:buFont typeface="Verdana"/>
              <a:buChar char="◦"/>
              <a:tabLst/>
              <a:defRPr sz="2400">
                <a:solidFill>
                  <a:srgbClr val="0D0D0D"/>
                </a:solidFill>
              </a:defRPr>
            </a:lvl2pPr>
            <a:lvl3pPr marL="859536" marR="0" indent="-228600" algn="l" defTabSz="914400" rtl="0" eaLnBrk="1" fontAlgn="auto" latinLnBrk="0" hangingPunct="1">
              <a:lnSpc>
                <a:spcPct val="100000"/>
              </a:lnSpc>
              <a:spcBef>
                <a:spcPts val="350"/>
              </a:spcBef>
              <a:spcAft>
                <a:spcPts val="0"/>
              </a:spcAft>
              <a:buClr>
                <a:srgbClr val="34278D"/>
              </a:buClr>
              <a:buSzPct val="100000"/>
              <a:buFont typeface="Wingdings 2"/>
              <a:buChar char=""/>
              <a:tabLst/>
              <a:defRPr sz="2300">
                <a:solidFill>
                  <a:srgbClr val="0D0D0D"/>
                </a:solidFill>
              </a:defRPr>
            </a:lvl3pPr>
            <a:lvl4pPr marL="1143000" marR="0" indent="-228600" algn="l" defTabSz="914400" rtl="0" eaLnBrk="1" fontAlgn="auto" latinLnBrk="0" hangingPunct="1">
              <a:lnSpc>
                <a:spcPct val="100000"/>
              </a:lnSpc>
              <a:spcBef>
                <a:spcPts val="350"/>
              </a:spcBef>
              <a:spcAft>
                <a:spcPts val="0"/>
              </a:spcAft>
              <a:buClr>
                <a:srgbClr val="34278D"/>
              </a:buClr>
              <a:buSzTx/>
              <a:buFont typeface="Wingdings 2" charset="2"/>
              <a:buChar char="╸"/>
              <a:tabLst/>
              <a:defRPr sz="2200">
                <a:solidFill>
                  <a:srgbClr val="0D0D0D"/>
                </a:solidFill>
              </a:defRPr>
            </a:lvl4pPr>
            <a:lvl5pPr marL="1371600" marR="0" indent="-228600" algn="l" defTabSz="914400" rtl="0" eaLnBrk="1" fontAlgn="auto" latinLnBrk="0" hangingPunct="1">
              <a:lnSpc>
                <a:spcPct val="100000"/>
              </a:lnSpc>
              <a:spcBef>
                <a:spcPts val="350"/>
              </a:spcBef>
              <a:spcAft>
                <a:spcPts val="0"/>
              </a:spcAft>
              <a:buClr>
                <a:srgbClr val="DA1F28"/>
              </a:buClr>
              <a:buSzTx/>
              <a:buFont typeface="Wingdings 2"/>
              <a:buChar char=""/>
              <a:tabLst/>
              <a:defRPr sz="2000">
                <a:solidFill>
                  <a:srgbClr val="0D0D0D"/>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0" name="Title Placeholder 8"/>
          <p:cNvSpPr>
            <a:spLocks noGrp="1"/>
          </p:cNvSpPr>
          <p:nvPr>
            <p:ph type="title"/>
          </p:nvPr>
        </p:nvSpPr>
        <p:spPr>
          <a:xfrm>
            <a:off x="457200" y="274638"/>
            <a:ext cx="8229600" cy="1143000"/>
          </a:xfrm>
          <a:prstGeom prst="rect">
            <a:avLst/>
          </a:prstGeom>
        </p:spPr>
        <p:txBody>
          <a:bodyPr/>
          <a:lstStyle>
            <a:lvl1pPr>
              <a:defRPr>
                <a:solidFill>
                  <a:schemeClr val="bg2"/>
                </a:solidFill>
              </a:defRPr>
            </a:lvl1pPr>
          </a:lstStyle>
          <a:p>
            <a:pPr lvl="0"/>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2"/>
          <p:cNvSpPr>
            <a:spLocks noGrp="1"/>
          </p:cNvSpPr>
          <p:nvPr>
            <p:ph type="body" idx="2"/>
          </p:nvPr>
        </p:nvSpPr>
        <p:spPr>
          <a:xfrm>
            <a:off x="455083" y="5355102"/>
            <a:ext cx="8233834" cy="359898"/>
          </a:xfrm>
        </p:spPr>
        <p:txBody>
          <a:bodyPr/>
          <a:lstStyle>
            <a:lvl1pPr marL="0" indent="0" algn="r">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Title Placeholder 8"/>
          <p:cNvSpPr>
            <a:spLocks noGrp="1"/>
          </p:cNvSpPr>
          <p:nvPr>
            <p:ph type="title"/>
          </p:nvPr>
        </p:nvSpPr>
        <p:spPr>
          <a:xfrm>
            <a:off x="457200" y="274638"/>
            <a:ext cx="8229600" cy="1143000"/>
          </a:xfrm>
          <a:prstGeom prst="rect">
            <a:avLst/>
          </a:prstGeom>
        </p:spPr>
        <p:txBody>
          <a:bodyPr/>
          <a:lstStyle/>
          <a:p>
            <a:pPr lvl="0"/>
            <a:r>
              <a:rPr lang="en-US" smtClean="0"/>
              <a:t>Click to edit Master title style</a:t>
            </a:r>
            <a:endParaRPr lang="en-US" dirty="0"/>
          </a:p>
        </p:txBody>
      </p:sp>
      <p:sp>
        <p:nvSpPr>
          <p:cNvPr id="12" name="Content Placeholder 2"/>
          <p:cNvSpPr>
            <a:spLocks noGrp="1"/>
          </p:cNvSpPr>
          <p:nvPr>
            <p:ph idx="1"/>
          </p:nvPr>
        </p:nvSpPr>
        <p:spPr>
          <a:xfrm>
            <a:off x="457200" y="1481138"/>
            <a:ext cx="8229600" cy="3864050"/>
          </a:xfrm>
        </p:spPr>
        <p:txBody>
          <a:bodyPr/>
          <a:lstStyle>
            <a:lvl3pPr>
              <a:defRPr sz="2300"/>
            </a:lvl3pPr>
            <a:lvl4pPr>
              <a:buSzPct val="100000"/>
              <a:buFont typeface="Lucida Grande"/>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Placeholder 8"/>
          <p:cNvSpPr>
            <a:spLocks noGrp="1"/>
          </p:cNvSpPr>
          <p:nvPr>
            <p:ph type="title"/>
          </p:nvPr>
        </p:nvSpPr>
        <p:spPr>
          <a:xfrm>
            <a:off x="457200" y="274638"/>
            <a:ext cx="8229600" cy="1143000"/>
          </a:xfrm>
          <a:prstGeom prst="rect">
            <a:avLst/>
          </a:prstGeom>
        </p:spPr>
        <p:txBody>
          <a:bodyPr/>
          <a:lstStyle>
            <a:lvl1pPr>
              <a:defRPr>
                <a:solidFill>
                  <a:srgbClr val="464646"/>
                </a:solidFill>
              </a:defRPr>
            </a:lvl1pPr>
          </a:lstStyle>
          <a:p>
            <a:pPr lvl="0"/>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a:p>
        </p:txBody>
      </p:sp>
      <p:sp>
        <p:nvSpPr>
          <p:cNvPr id="102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kern="1200">
          <a:solidFill>
            <a:schemeClr val="tx2"/>
          </a:solidFill>
          <a:effectLst>
            <a:outerShdw blurRad="31750" dist="25400" dir="5400000" algn="tl" rotWithShape="0">
              <a:srgbClr val="000000">
                <a:alpha val="25000"/>
              </a:srgbClr>
            </a:outerShdw>
          </a:effectLst>
          <a:latin typeface="Arial"/>
          <a:ea typeface="ＭＳ Ｐゴシック" pitchFamily="-105" charset="-128"/>
          <a:cs typeface="Arial"/>
        </a:defRPr>
      </a:lvl1pPr>
      <a:lvl2pPr algn="l" rtl="0" eaLnBrk="1" fontAlgn="base" hangingPunct="1">
        <a:spcBef>
          <a:spcPct val="0"/>
        </a:spcBef>
        <a:spcAft>
          <a:spcPct val="0"/>
        </a:spcAft>
        <a:defRPr sz="3600">
          <a:solidFill>
            <a:schemeClr val="tx2"/>
          </a:solidFill>
          <a:latin typeface="Arial" pitchFamily="-105" charset="0"/>
          <a:ea typeface="ＭＳ Ｐゴシック" pitchFamily="-105" charset="-128"/>
          <a:cs typeface="Arial" pitchFamily="-105" charset="0"/>
        </a:defRPr>
      </a:lvl2pPr>
      <a:lvl3pPr algn="l" rtl="0" eaLnBrk="1" fontAlgn="base" hangingPunct="1">
        <a:spcBef>
          <a:spcPct val="0"/>
        </a:spcBef>
        <a:spcAft>
          <a:spcPct val="0"/>
        </a:spcAft>
        <a:defRPr sz="3600">
          <a:solidFill>
            <a:schemeClr val="tx2"/>
          </a:solidFill>
          <a:latin typeface="Arial" pitchFamily="-105" charset="0"/>
          <a:ea typeface="ＭＳ Ｐゴシック" pitchFamily="-105" charset="-128"/>
          <a:cs typeface="Arial" pitchFamily="-105" charset="0"/>
        </a:defRPr>
      </a:lvl3pPr>
      <a:lvl4pPr algn="l" rtl="0" eaLnBrk="1" fontAlgn="base" hangingPunct="1">
        <a:spcBef>
          <a:spcPct val="0"/>
        </a:spcBef>
        <a:spcAft>
          <a:spcPct val="0"/>
        </a:spcAft>
        <a:defRPr sz="3600">
          <a:solidFill>
            <a:schemeClr val="tx2"/>
          </a:solidFill>
          <a:latin typeface="Arial" pitchFamily="-105" charset="0"/>
          <a:ea typeface="ＭＳ Ｐゴシック" pitchFamily="-105" charset="-128"/>
          <a:cs typeface="Arial" pitchFamily="-105" charset="0"/>
        </a:defRPr>
      </a:lvl4pPr>
      <a:lvl5pPr algn="l" rtl="0" eaLnBrk="1" fontAlgn="base" hangingPunct="1">
        <a:spcBef>
          <a:spcPct val="0"/>
        </a:spcBef>
        <a:spcAft>
          <a:spcPct val="0"/>
        </a:spcAft>
        <a:defRPr sz="3600">
          <a:solidFill>
            <a:schemeClr val="tx2"/>
          </a:solidFill>
          <a:latin typeface="Arial" pitchFamily="-105" charset="0"/>
          <a:ea typeface="ＭＳ Ｐゴシック" pitchFamily="-105" charset="-128"/>
          <a:cs typeface="Arial" pitchFamily="-105"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p:titleStyle>
    <p:bodyStyle>
      <a:lvl1pPr marL="365125" indent="-255588" algn="l" rtl="0" eaLnBrk="1" fontAlgn="base" hangingPunct="1">
        <a:spcBef>
          <a:spcPts val="400"/>
        </a:spcBef>
        <a:spcAft>
          <a:spcPct val="0"/>
        </a:spcAft>
        <a:buClr>
          <a:srgbClr val="34278D"/>
        </a:buClr>
        <a:buSzPct val="68000"/>
        <a:buFont typeface="Wingdings 3" pitchFamily="18" charset="2"/>
        <a:buChar char=""/>
        <a:defRPr sz="2800" kern="1200">
          <a:solidFill>
            <a:schemeClr val="tx1"/>
          </a:solidFill>
          <a:latin typeface="Arial"/>
          <a:ea typeface="ＭＳ Ｐゴシック" pitchFamily="-105" charset="-128"/>
          <a:cs typeface="Arial"/>
        </a:defRPr>
      </a:lvl1pPr>
      <a:lvl2pPr marL="620713" indent="-228600" algn="l" rtl="0" eaLnBrk="1" fontAlgn="base" hangingPunct="1">
        <a:spcBef>
          <a:spcPts val="325"/>
        </a:spcBef>
        <a:spcAft>
          <a:spcPct val="0"/>
        </a:spcAft>
        <a:buClr>
          <a:srgbClr val="34278D"/>
        </a:buClr>
        <a:buFont typeface="Verdana" pitchFamily="34" charset="0"/>
        <a:buChar char="◦"/>
        <a:defRPr sz="2400" kern="1200">
          <a:solidFill>
            <a:schemeClr val="tx1"/>
          </a:solidFill>
          <a:latin typeface="Arial"/>
          <a:ea typeface="ＭＳ Ｐゴシック" pitchFamily="-106" charset="-128"/>
          <a:cs typeface="Arial"/>
        </a:defRPr>
      </a:lvl2pPr>
      <a:lvl3pPr marL="858838" indent="-228600" algn="l" rtl="0" eaLnBrk="1" fontAlgn="base" hangingPunct="1">
        <a:spcBef>
          <a:spcPts val="350"/>
        </a:spcBef>
        <a:spcAft>
          <a:spcPct val="0"/>
        </a:spcAft>
        <a:buClr>
          <a:srgbClr val="34278D"/>
        </a:buClr>
        <a:buSzPct val="100000"/>
        <a:buFont typeface="Wingdings 2" pitchFamily="18" charset="2"/>
        <a:buChar char=""/>
        <a:defRPr sz="2300" kern="1200">
          <a:solidFill>
            <a:schemeClr val="tx1"/>
          </a:solidFill>
          <a:latin typeface="Arial"/>
          <a:ea typeface="ＭＳ Ｐゴシック" pitchFamily="-106" charset="-128"/>
          <a:cs typeface="Arial"/>
        </a:defRPr>
      </a:lvl3pPr>
      <a:lvl4pPr marL="1143000" indent="-228600" algn="l" rtl="0" eaLnBrk="1" fontAlgn="base" hangingPunct="1">
        <a:spcBef>
          <a:spcPts val="350"/>
        </a:spcBef>
        <a:spcAft>
          <a:spcPct val="0"/>
        </a:spcAft>
        <a:buClr>
          <a:srgbClr val="34278D"/>
        </a:buClr>
        <a:buFont typeface="Wingdings 2" pitchFamily="18" charset="2"/>
        <a:buChar char="╸"/>
        <a:defRPr sz="2200" kern="1200">
          <a:solidFill>
            <a:schemeClr val="tx1"/>
          </a:solidFill>
          <a:latin typeface="Arial"/>
          <a:ea typeface="ＭＳ Ｐゴシック" pitchFamily="-106" charset="-128"/>
          <a:cs typeface="Arial"/>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ＭＳ Ｐゴシック" pitchFamily="-106"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mailto:compliance@tea.texas.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3" name="Subtitle 2"/>
          <p:cNvSpPr>
            <a:spLocks noGrp="1"/>
          </p:cNvSpPr>
          <p:nvPr>
            <p:ph type="subTitle" idx="1"/>
          </p:nvPr>
        </p:nvSpPr>
        <p:spPr>
          <a:xfrm>
            <a:off x="304800" y="3048000"/>
            <a:ext cx="8610600" cy="2316271"/>
          </a:xfrm>
        </p:spPr>
        <p:txBody>
          <a:bodyPr>
            <a:normAutofit/>
          </a:bodyPr>
          <a:lstStyle/>
          <a:p>
            <a:pPr algn="ctr"/>
            <a:r>
              <a:rPr lang="en-US" sz="3000" smtClean="0">
                <a:solidFill>
                  <a:schemeClr val="tx1"/>
                </a:solidFill>
              </a:rPr>
              <a:t>Federal </a:t>
            </a:r>
            <a:r>
              <a:rPr lang="en-US" sz="3000" dirty="0" smtClean="0">
                <a:solidFill>
                  <a:schemeClr val="tx1"/>
                </a:solidFill>
              </a:rPr>
              <a:t>Fiscal Compliance and Reporting</a:t>
            </a:r>
          </a:p>
          <a:p>
            <a:pPr algn="ctr"/>
            <a:r>
              <a:rPr lang="en-US" sz="3000" dirty="0" smtClean="0">
                <a:solidFill>
                  <a:schemeClr val="tx1"/>
                </a:solidFill>
              </a:rPr>
              <a:t>Texas </a:t>
            </a:r>
            <a:r>
              <a:rPr lang="en-US" sz="3000" dirty="0">
                <a:solidFill>
                  <a:schemeClr val="tx1"/>
                </a:solidFill>
              </a:rPr>
              <a:t>Education Agency (TEA)</a:t>
            </a:r>
          </a:p>
          <a:p>
            <a:pPr algn="ctr"/>
            <a:endParaRPr lang="en-US" sz="3000" dirty="0" smtClean="0">
              <a:solidFill>
                <a:schemeClr val="tx1"/>
              </a:solidFill>
            </a:endParaRPr>
          </a:p>
          <a:p>
            <a:pPr algn="ctr"/>
            <a:endParaRPr lang="en-US" sz="3300" b="1" dirty="0" smtClean="0">
              <a:solidFill>
                <a:schemeClr val="tx1"/>
              </a:solidFill>
            </a:endParaRPr>
          </a:p>
          <a:p>
            <a:pPr algn="ctr"/>
            <a:endParaRPr lang="en-US" sz="5900" b="1" dirty="0">
              <a:solidFill>
                <a:schemeClr val="tx1"/>
              </a:solidFill>
            </a:endParaRPr>
          </a:p>
          <a:p>
            <a:pPr algn="ctr"/>
            <a:endParaRPr lang="en-US" sz="5900" b="1" dirty="0">
              <a:solidFill>
                <a:schemeClr val="tx1"/>
              </a:solidFill>
            </a:endParaRPr>
          </a:p>
          <a:p>
            <a:pPr algn="ctr"/>
            <a:endParaRPr lang="en-US" sz="5900" b="1" dirty="0">
              <a:solidFill>
                <a:schemeClr val="tx1"/>
              </a:solidFill>
            </a:endParaRPr>
          </a:p>
          <a:p>
            <a:pPr algn="ctr"/>
            <a:endParaRPr lang="en-US" b="1" dirty="0" smtClean="0"/>
          </a:p>
        </p:txBody>
      </p:sp>
      <p:sp>
        <p:nvSpPr>
          <p:cNvPr id="2" name="Title 1"/>
          <p:cNvSpPr>
            <a:spLocks noGrp="1"/>
          </p:cNvSpPr>
          <p:nvPr>
            <p:ph type="ctrTitle"/>
          </p:nvPr>
        </p:nvSpPr>
        <p:spPr>
          <a:xfrm>
            <a:off x="762000" y="685800"/>
            <a:ext cx="7467600" cy="1905000"/>
          </a:xfrm>
        </p:spPr>
        <p:txBody>
          <a:bodyPr>
            <a:normAutofit/>
          </a:bodyPr>
          <a:lstStyle/>
          <a:p>
            <a:pPr algn="ctr"/>
            <a:r>
              <a:rPr lang="en-US" sz="5400" dirty="0" smtClean="0"/>
              <a:t>IDEA-B LEA MOE</a:t>
            </a:r>
            <a:br>
              <a:rPr lang="en-US" sz="5400" dirty="0" smtClean="0"/>
            </a:br>
            <a:endParaRPr lang="en-US" sz="2700" dirty="0"/>
          </a:p>
        </p:txBody>
      </p:sp>
    </p:spTree>
    <p:extLst>
      <p:ext uri="{BB962C8B-B14F-4D97-AF65-F5344CB8AC3E}">
        <p14:creationId xmlns:p14="http://schemas.microsoft.com/office/powerpoint/2010/main" val="2596152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vision Logo.png" title="Division Logo"/>
          <p:cNvPicPr>
            <a:picLocks noChangeAspect="1"/>
          </p:cNvPicPr>
          <p:nvPr/>
        </p:nvPicPr>
        <p:blipFill>
          <a:blip r:embed="rId3" cstate="print"/>
          <a:stretch>
            <a:fillRect/>
          </a:stretch>
        </p:blipFill>
        <p:spPr>
          <a:xfrm>
            <a:off x="5863894" y="5334000"/>
            <a:ext cx="3280106" cy="1493729"/>
          </a:xfrm>
          <a:prstGeom prst="rect">
            <a:avLst/>
          </a:prstGeom>
        </p:spPr>
      </p:pic>
      <p:sp>
        <p:nvSpPr>
          <p:cNvPr id="2" name="Title 1"/>
          <p:cNvSpPr>
            <a:spLocks noGrp="1"/>
          </p:cNvSpPr>
          <p:nvPr>
            <p:ph type="title"/>
          </p:nvPr>
        </p:nvSpPr>
        <p:spPr>
          <a:xfrm>
            <a:off x="457200" y="152400"/>
            <a:ext cx="8229600" cy="1143000"/>
          </a:xfrm>
        </p:spPr>
        <p:txBody>
          <a:bodyPr>
            <a:noAutofit/>
          </a:bodyPr>
          <a:lstStyle/>
          <a:p>
            <a:r>
              <a:rPr lang="en-US" b="1" dirty="0" smtClean="0">
                <a:solidFill>
                  <a:srgbClr val="34278D"/>
                </a:solidFill>
              </a:rPr>
              <a:t>Eligibility Standard (continued)</a:t>
            </a:r>
            <a:endParaRPr lang="en-US" cap="all" dirty="0"/>
          </a:p>
        </p:txBody>
      </p:sp>
      <p:sp>
        <p:nvSpPr>
          <p:cNvPr id="4" name="Content Placeholder 2"/>
          <p:cNvSpPr txBox="1">
            <a:spLocks/>
          </p:cNvSpPr>
          <p:nvPr/>
        </p:nvSpPr>
        <p:spPr bwMode="auto">
          <a:xfrm>
            <a:off x="381000" y="1219200"/>
            <a:ext cx="8534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eaLnBrk="1" fontAlgn="base" hangingPunct="1">
              <a:spcBef>
                <a:spcPts val="400"/>
              </a:spcBef>
              <a:spcAft>
                <a:spcPct val="0"/>
              </a:spcAft>
              <a:buClr>
                <a:srgbClr val="34278D"/>
              </a:buClr>
              <a:buSzPct val="68000"/>
              <a:buFont typeface="Wingdings 3" pitchFamily="18" charset="2"/>
              <a:buChar char=""/>
              <a:defRPr sz="2800" kern="1200">
                <a:solidFill>
                  <a:schemeClr val="tx1"/>
                </a:solidFill>
                <a:latin typeface="Arial"/>
                <a:ea typeface="ＭＳ Ｐゴシック" pitchFamily="-105" charset="-128"/>
                <a:cs typeface="Arial"/>
              </a:defRPr>
            </a:lvl1pPr>
            <a:lvl2pPr marL="620713" indent="-228600" algn="l" rtl="0" eaLnBrk="1" fontAlgn="base" hangingPunct="1">
              <a:spcBef>
                <a:spcPts val="325"/>
              </a:spcBef>
              <a:spcAft>
                <a:spcPct val="0"/>
              </a:spcAft>
              <a:buClr>
                <a:srgbClr val="34278D"/>
              </a:buClr>
              <a:buFont typeface="Verdana" pitchFamily="34" charset="0"/>
              <a:buChar char="◦"/>
              <a:defRPr sz="2400" kern="1200">
                <a:solidFill>
                  <a:schemeClr val="tx1"/>
                </a:solidFill>
                <a:latin typeface="Arial"/>
                <a:ea typeface="ＭＳ Ｐゴシック" pitchFamily="-106" charset="-128"/>
                <a:cs typeface="Arial"/>
              </a:defRPr>
            </a:lvl2pPr>
            <a:lvl3pPr marL="858838" indent="-228600" algn="l" rtl="0" eaLnBrk="1" fontAlgn="base" hangingPunct="1">
              <a:spcBef>
                <a:spcPts val="350"/>
              </a:spcBef>
              <a:spcAft>
                <a:spcPct val="0"/>
              </a:spcAft>
              <a:buClr>
                <a:srgbClr val="34278D"/>
              </a:buClr>
              <a:buSzPct val="100000"/>
              <a:buFont typeface="Wingdings 2" pitchFamily="18" charset="2"/>
              <a:buChar char=""/>
              <a:defRPr sz="2300" kern="1200">
                <a:solidFill>
                  <a:schemeClr val="tx1"/>
                </a:solidFill>
                <a:latin typeface="Arial"/>
                <a:ea typeface="ＭＳ Ｐゴシック" pitchFamily="-106" charset="-128"/>
                <a:cs typeface="Arial"/>
              </a:defRPr>
            </a:lvl3pPr>
            <a:lvl4pPr marL="1143000" indent="-228600" algn="l" rtl="0" eaLnBrk="1" fontAlgn="base" hangingPunct="1">
              <a:spcBef>
                <a:spcPts val="350"/>
              </a:spcBef>
              <a:spcAft>
                <a:spcPct val="0"/>
              </a:spcAft>
              <a:buClr>
                <a:srgbClr val="34278D"/>
              </a:buClr>
              <a:buSzPct val="100000"/>
              <a:buFont typeface="Lucida Grande"/>
              <a:buChar char="╸"/>
              <a:defRPr sz="2200" kern="1200">
                <a:solidFill>
                  <a:schemeClr val="tx1"/>
                </a:solidFill>
                <a:latin typeface="Arial"/>
                <a:ea typeface="ＭＳ Ｐゴシック" pitchFamily="-106" charset="-128"/>
                <a:cs typeface="Arial"/>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ＭＳ Ｐゴシック" pitchFamily="-106"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lnSpc>
                <a:spcPct val="115000"/>
              </a:lnSpc>
            </a:pPr>
            <a:r>
              <a:rPr lang="en-US" dirty="0" smtClean="0"/>
              <a:t>Illustration of meeting the eligibility standard</a:t>
            </a:r>
          </a:p>
          <a:p>
            <a:pPr>
              <a:lnSpc>
                <a:spcPct val="115000"/>
              </a:lnSpc>
            </a:pPr>
            <a:r>
              <a:rPr lang="en-US" dirty="0" smtClean="0"/>
              <a:t>Budget for only </a:t>
            </a:r>
            <a:r>
              <a:rPr lang="en-US" b="1" i="1" dirty="0"/>
              <a:t>one</a:t>
            </a:r>
            <a:r>
              <a:rPr lang="en-US" dirty="0"/>
              <a:t> of the </a:t>
            </a:r>
            <a:r>
              <a:rPr lang="en-US" dirty="0" smtClean="0"/>
              <a:t>four methods to meet eligibility standard</a:t>
            </a:r>
            <a:endParaRPr lang="en-US" sz="2800" dirty="0"/>
          </a:p>
        </p:txBody>
      </p:sp>
      <p:graphicFrame>
        <p:nvGraphicFramePr>
          <p:cNvPr id="6" name="Content Placeholder 5" descr="Illustration of meeting eligibility standards" title="Illustration of meeting eligibility standards"/>
          <p:cNvGraphicFramePr>
            <a:graphicFrameLocks noGrp="1"/>
          </p:cNvGraphicFramePr>
          <p:nvPr>
            <p:ph idx="1"/>
            <p:extLst>
              <p:ext uri="{D42A27DB-BD31-4B8C-83A1-F6EECF244321}">
                <p14:modId xmlns:p14="http://schemas.microsoft.com/office/powerpoint/2010/main" val="1511281243"/>
              </p:ext>
            </p:extLst>
          </p:nvPr>
        </p:nvGraphicFramePr>
        <p:xfrm>
          <a:off x="831850" y="2999105"/>
          <a:ext cx="7480300" cy="3706495"/>
        </p:xfrm>
        <a:graphic>
          <a:graphicData uri="http://schemas.openxmlformats.org/drawingml/2006/table">
            <a:tbl>
              <a:tblPr firstRow="1" firstCol="1" bandRow="1">
                <a:tableStyleId>{5FD0F851-EC5A-4D38-B0AD-8093EC10F338}</a:tableStyleId>
              </a:tblPr>
              <a:tblGrid>
                <a:gridCol w="1435100"/>
                <a:gridCol w="990600"/>
                <a:gridCol w="1892300"/>
                <a:gridCol w="1511300"/>
                <a:gridCol w="1587500"/>
                <a:gridCol w="63500"/>
              </a:tblGrid>
              <a:tr h="598805">
                <a:tc>
                  <a:txBody>
                    <a:bodyPr/>
                    <a:lstStyle/>
                    <a:p>
                      <a:pPr marL="0" marR="0">
                        <a:lnSpc>
                          <a:spcPct val="107000"/>
                        </a:lnSpc>
                        <a:spcBef>
                          <a:spcPts val="0"/>
                        </a:spcBef>
                        <a:spcAft>
                          <a:spcPts val="800"/>
                        </a:spcAft>
                      </a:pPr>
                      <a:r>
                        <a:rPr lang="en-US" sz="1400" dirty="0">
                          <a:effectLst/>
                        </a:rPr>
                        <a:t>School Year</a:t>
                      </a:r>
                      <a:br>
                        <a:rPr lang="en-US" sz="1400" dirty="0">
                          <a:effectLst/>
                        </a:rPr>
                      </a:br>
                      <a:r>
                        <a:rPr lang="en-US" sz="1400" dirty="0">
                          <a:effectLst/>
                        </a:rPr>
                        <a:t>(Fiscal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tc>
                <a:tc>
                  <a:txBody>
                    <a:bodyPr/>
                    <a:lstStyle/>
                    <a:p>
                      <a:pPr marL="0" marR="0">
                        <a:lnSpc>
                          <a:spcPct val="107000"/>
                        </a:lnSpc>
                        <a:spcBef>
                          <a:spcPts val="0"/>
                        </a:spcBef>
                        <a:spcAft>
                          <a:spcPts val="800"/>
                        </a:spcAft>
                      </a:pPr>
                      <a:r>
                        <a:rPr lang="en-US" sz="1400" dirty="0">
                          <a:effectLst/>
                        </a:rPr>
                        <a:t>Local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tc>
                <a:tc>
                  <a:txBody>
                    <a:bodyPr/>
                    <a:lstStyle/>
                    <a:p>
                      <a:pPr marL="0" marR="0">
                        <a:lnSpc>
                          <a:spcPct val="107000"/>
                        </a:lnSpc>
                        <a:spcBef>
                          <a:spcPts val="0"/>
                        </a:spcBef>
                        <a:spcAft>
                          <a:spcPts val="800"/>
                        </a:spcAft>
                      </a:pPr>
                      <a:r>
                        <a:rPr lang="en-US" sz="1400" dirty="0">
                          <a:effectLst/>
                        </a:rPr>
                        <a:t>State and local funds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tc>
                <a:tc>
                  <a:txBody>
                    <a:bodyPr/>
                    <a:lstStyle/>
                    <a:p>
                      <a:pPr marL="0" marR="0">
                        <a:lnSpc>
                          <a:spcPct val="107000"/>
                        </a:lnSpc>
                        <a:spcBef>
                          <a:spcPts val="0"/>
                        </a:spcBef>
                        <a:spcAft>
                          <a:spcPts val="800"/>
                        </a:spcAft>
                      </a:pPr>
                      <a:r>
                        <a:rPr lang="en-US" sz="1400" dirty="0">
                          <a:effectLst/>
                        </a:rPr>
                        <a:t>Local funds</a:t>
                      </a:r>
                    </a:p>
                    <a:p>
                      <a:pPr marL="0" marR="0">
                        <a:lnSpc>
                          <a:spcPct val="107000"/>
                        </a:lnSpc>
                        <a:spcBef>
                          <a:spcPts val="0"/>
                        </a:spcBef>
                        <a:spcAft>
                          <a:spcPts val="800"/>
                        </a:spcAft>
                      </a:pPr>
                      <a:r>
                        <a:rPr lang="en-US" sz="1400" dirty="0">
                          <a:effectLst/>
                        </a:rPr>
                        <a:t>Per capita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tc>
                <a:tc>
                  <a:txBody>
                    <a:bodyPr/>
                    <a:lstStyle/>
                    <a:p>
                      <a:pPr marL="0" marR="0">
                        <a:lnSpc>
                          <a:spcPct val="107000"/>
                        </a:lnSpc>
                        <a:spcBef>
                          <a:spcPts val="0"/>
                        </a:spcBef>
                        <a:spcAft>
                          <a:spcPts val="800"/>
                        </a:spcAft>
                      </a:pPr>
                      <a:r>
                        <a:rPr lang="en-US" sz="1400" dirty="0">
                          <a:effectLst/>
                        </a:rPr>
                        <a:t>State and local</a:t>
                      </a:r>
                    </a:p>
                    <a:p>
                      <a:pPr marL="0" marR="0">
                        <a:lnSpc>
                          <a:spcPct val="107000"/>
                        </a:lnSpc>
                        <a:spcBef>
                          <a:spcPts val="0"/>
                        </a:spcBef>
                        <a:spcAft>
                          <a:spcPts val="800"/>
                        </a:spcAft>
                      </a:pPr>
                      <a:r>
                        <a:rPr lang="en-US" sz="1400" dirty="0">
                          <a:effectLst/>
                        </a:rPr>
                        <a:t>Per capita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tc>
                <a:tc>
                  <a:txBody>
                    <a:bodyPr/>
                    <a:lstStyle/>
                    <a:p>
                      <a:pPr>
                        <a:lnSpc>
                          <a:spcPct val="107000"/>
                        </a:lnSpc>
                      </a:pPr>
                      <a:endParaRPr lang="en-US" sz="1100" dirty="0">
                        <a:effectLst/>
                        <a:latin typeface="Calibri" panose="020F0502020204030204" pitchFamily="34" charset="0"/>
                      </a:endParaRPr>
                    </a:p>
                  </a:txBody>
                  <a:tcPr marL="9525" marR="9525" marT="9525" marB="0" anchor="ctr"/>
                </a:tc>
              </a:tr>
              <a:tr h="496570">
                <a:tc>
                  <a:txBody>
                    <a:bodyPr/>
                    <a:lstStyle/>
                    <a:p>
                      <a:pPr marL="0" marR="0" algn="ctr">
                        <a:lnSpc>
                          <a:spcPct val="107000"/>
                        </a:lnSpc>
                        <a:spcBef>
                          <a:spcPts val="0"/>
                        </a:spcBef>
                        <a:spcAft>
                          <a:spcPts val="800"/>
                        </a:spcAft>
                      </a:pPr>
                      <a:r>
                        <a:rPr lang="en-US" sz="1400" dirty="0">
                          <a:effectLst/>
                        </a:rPr>
                        <a:t>2013–2014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07000"/>
                        </a:lnSpc>
                        <a:spcBef>
                          <a:spcPts val="0"/>
                        </a:spcBef>
                        <a:spcAft>
                          <a:spcPts val="800"/>
                        </a:spcAft>
                      </a:pPr>
                      <a:r>
                        <a:rPr lang="en-US" sz="1600" b="1" dirty="0">
                          <a:effectLst/>
                        </a:rPr>
                        <a:t>$550*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07000"/>
                        </a:lnSpc>
                        <a:spcBef>
                          <a:spcPts val="0"/>
                        </a:spcBef>
                        <a:spcAft>
                          <a:spcPts val="800"/>
                        </a:spcAft>
                      </a:pPr>
                      <a:r>
                        <a:rPr lang="en-US" sz="1400" dirty="0">
                          <a:effectLst/>
                        </a:rPr>
                        <a:t>$1,200*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07000"/>
                        </a:lnSpc>
                        <a:spcBef>
                          <a:spcPts val="0"/>
                        </a:spcBef>
                        <a:spcAft>
                          <a:spcPts val="800"/>
                        </a:spcAft>
                      </a:pPr>
                      <a:r>
                        <a:rPr lang="en-US" sz="1600" b="1" dirty="0">
                          <a:effectLst/>
                        </a:rPr>
                        <a:t>$55*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07000"/>
                        </a:lnSpc>
                        <a:spcBef>
                          <a:spcPts val="0"/>
                        </a:spcBef>
                        <a:spcAft>
                          <a:spcPts val="800"/>
                        </a:spcAft>
                      </a:pPr>
                      <a:r>
                        <a:rPr lang="en-US" sz="1400" dirty="0">
                          <a:effectLst/>
                        </a:rPr>
                        <a:t>$120*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a:lnSpc>
                          <a:spcPct val="107000"/>
                        </a:lnSpc>
                      </a:pPr>
                      <a:endParaRPr lang="en-US" sz="1100" dirty="0">
                        <a:effectLst/>
                        <a:latin typeface="Calibri" panose="020F0502020204030204" pitchFamily="34" charset="0"/>
                      </a:endParaRPr>
                    </a:p>
                  </a:txBody>
                  <a:tcPr marL="9525" marR="9525" marT="9525" marB="0" anchor="ctr"/>
                </a:tc>
              </a:tr>
              <a:tr h="401955">
                <a:tc>
                  <a:txBody>
                    <a:bodyPr/>
                    <a:lstStyle/>
                    <a:p>
                      <a:pPr marL="0" marR="0" algn="ctr">
                        <a:lnSpc>
                          <a:spcPct val="107000"/>
                        </a:lnSpc>
                        <a:spcBef>
                          <a:spcPts val="0"/>
                        </a:spcBef>
                        <a:spcAft>
                          <a:spcPts val="800"/>
                        </a:spcAft>
                      </a:pPr>
                      <a:r>
                        <a:rPr lang="en-US" sz="1400" dirty="0">
                          <a:effectLst/>
                        </a:rPr>
                        <a:t>2014–2015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07000"/>
                        </a:lnSpc>
                        <a:spcBef>
                          <a:spcPts val="0"/>
                        </a:spcBef>
                        <a:spcAft>
                          <a:spcPts val="800"/>
                        </a:spcAft>
                      </a:pPr>
                      <a:r>
                        <a:rPr lang="en-US" sz="1100" dirty="0">
                          <a:effectLst/>
                        </a:rPr>
                        <a:t> </a:t>
                      </a:r>
                      <a:r>
                        <a:rPr lang="en-US" sz="1400" dirty="0">
                          <a:effectLst/>
                        </a:rPr>
                        <a:t>$500**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07000"/>
                        </a:lnSpc>
                        <a:spcBef>
                          <a:spcPts val="0"/>
                        </a:spcBef>
                        <a:spcAft>
                          <a:spcPts val="800"/>
                        </a:spcAft>
                      </a:pPr>
                      <a:r>
                        <a:rPr lang="en-US" sz="1100" dirty="0">
                          <a:effectLst/>
                        </a:rPr>
                        <a:t> </a:t>
                      </a:r>
                      <a:r>
                        <a:rPr lang="en-US" sz="1600" b="1" dirty="0">
                          <a:effectLst/>
                        </a:rPr>
                        <a:t>$1,250*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07000"/>
                        </a:lnSpc>
                        <a:spcBef>
                          <a:spcPts val="0"/>
                        </a:spcBef>
                        <a:spcAft>
                          <a:spcPts val="800"/>
                        </a:spcAft>
                      </a:pPr>
                      <a:r>
                        <a:rPr lang="en-US" sz="1400" dirty="0">
                          <a:effectLst/>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07000"/>
                        </a:lnSpc>
                        <a:spcBef>
                          <a:spcPts val="0"/>
                        </a:spcBef>
                        <a:spcAft>
                          <a:spcPts val="800"/>
                        </a:spcAft>
                      </a:pPr>
                      <a:r>
                        <a:rPr lang="en-US" sz="1600" b="1" dirty="0">
                          <a:effectLst/>
                        </a:rPr>
                        <a:t> $125*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401955">
                <a:tc>
                  <a:txBody>
                    <a:bodyPr/>
                    <a:lstStyle/>
                    <a:p>
                      <a:pPr marL="0" marR="0" algn="ctr">
                        <a:lnSpc>
                          <a:spcPct val="107000"/>
                        </a:lnSpc>
                        <a:spcBef>
                          <a:spcPts val="0"/>
                        </a:spcBef>
                        <a:spcAft>
                          <a:spcPts val="800"/>
                        </a:spcAft>
                      </a:pPr>
                      <a:r>
                        <a:rPr lang="en-US" sz="1400" dirty="0">
                          <a:effectLst/>
                        </a:rPr>
                        <a:t>2015–2016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a:lnSpc>
                          <a:spcPct val="107000"/>
                        </a:lnSpc>
                      </a:pPr>
                      <a:endParaRPr lang="en-US" sz="1100" dirty="0">
                        <a:effectLst/>
                        <a:latin typeface="Calibri" panose="020F0502020204030204" pitchFamily="34" charset="0"/>
                      </a:endParaRPr>
                    </a:p>
                  </a:txBody>
                  <a:tcPr marL="9525" marR="9525" marT="9525" marB="0" anchor="ctr"/>
                </a:tc>
              </a:tr>
              <a:tr h="1512570">
                <a:tc>
                  <a:txBody>
                    <a:bodyPr/>
                    <a:lstStyle/>
                    <a:p>
                      <a:pPr marL="0" marR="0" algn="ctr">
                        <a:lnSpc>
                          <a:spcPct val="107000"/>
                        </a:lnSpc>
                        <a:spcBef>
                          <a:spcPts val="0"/>
                        </a:spcBef>
                        <a:spcAft>
                          <a:spcPts val="800"/>
                        </a:spcAft>
                      </a:pPr>
                      <a:r>
                        <a:rPr lang="en-US" sz="1400" dirty="0">
                          <a:effectLst/>
                        </a:rPr>
                        <a:t>Amount to </a:t>
                      </a:r>
                      <a:r>
                        <a:rPr lang="en-US" sz="1400" dirty="0">
                          <a:solidFill>
                            <a:srgbClr val="FF0000"/>
                          </a:solidFill>
                          <a:effectLst/>
                        </a:rPr>
                        <a:t>budget </a:t>
                      </a:r>
                      <a:r>
                        <a:rPr lang="en-US" sz="1400" dirty="0">
                          <a:effectLst/>
                        </a:rPr>
                        <a:t>to meet eligibility standard in </a:t>
                      </a:r>
                      <a:r>
                        <a:rPr lang="en-US" sz="1400" dirty="0">
                          <a:solidFill>
                            <a:srgbClr val="FF0000"/>
                          </a:solidFill>
                          <a:effectLst/>
                        </a:rPr>
                        <a:t>2016-2017</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07000"/>
                        </a:lnSpc>
                        <a:spcBef>
                          <a:spcPts val="0"/>
                        </a:spcBef>
                        <a:spcAft>
                          <a:spcPts val="800"/>
                        </a:spcAft>
                      </a:pPr>
                      <a:r>
                        <a:rPr lang="en-US" sz="1600" b="1" dirty="0">
                          <a:solidFill>
                            <a:srgbClr val="FF0000"/>
                          </a:solidFill>
                          <a:effectLst/>
                        </a:rPr>
                        <a:t>$550</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800"/>
                        </a:spcAft>
                      </a:pPr>
                      <a:r>
                        <a:rPr lang="en-US" sz="1600" b="1" dirty="0">
                          <a:solidFill>
                            <a:srgbClr val="FF0000"/>
                          </a:solidFill>
                          <a:effectLst/>
                        </a:rPr>
                        <a:t>$1,250</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800"/>
                        </a:spcAft>
                      </a:pPr>
                      <a:r>
                        <a:rPr lang="en-US" sz="1600" b="1" dirty="0">
                          <a:solidFill>
                            <a:srgbClr val="FF0000"/>
                          </a:solidFill>
                          <a:effectLst/>
                        </a:rPr>
                        <a:t>$55</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800"/>
                        </a:spcAft>
                      </a:pPr>
                      <a:r>
                        <a:rPr lang="en-US" sz="1600" b="1" dirty="0">
                          <a:solidFill>
                            <a:srgbClr val="FF0000"/>
                          </a:solidFill>
                          <a:effectLst/>
                        </a:rPr>
                        <a:t>$125</a:t>
                      </a:r>
                      <a:endPar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pPr>
                      <a:endParaRPr lang="en-US" sz="1100" dirty="0">
                        <a:effectLst/>
                        <a:latin typeface="Calibri" panose="020F0502020204030204" pitchFamily="34" charset="0"/>
                      </a:endParaRPr>
                    </a:p>
                  </a:txBody>
                  <a:tcPr marL="9525" marR="9525" marT="9525" marB="0" anchor="ctr"/>
                </a:tc>
              </a:tr>
              <a:tr h="294640">
                <a:tc gridSpan="6">
                  <a:txBody>
                    <a:bodyPr/>
                    <a:lstStyle/>
                    <a:p>
                      <a:pPr marL="0" marR="0" algn="ctr">
                        <a:lnSpc>
                          <a:spcPct val="107000"/>
                        </a:lnSpc>
                        <a:spcBef>
                          <a:spcPts val="0"/>
                        </a:spcBef>
                        <a:spcAft>
                          <a:spcPts val="800"/>
                        </a:spcAft>
                      </a:pPr>
                      <a:r>
                        <a:rPr lang="en-US" sz="1600" dirty="0">
                          <a:effectLst/>
                        </a:rPr>
                        <a:t>*= Met MOE      </a:t>
                      </a:r>
                      <a:r>
                        <a:rPr lang="en-US" sz="1100" b="0" dirty="0">
                          <a:effectLst/>
                        </a:rPr>
                        <a:t>**= Failed MOE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 name="Rectangle 1" title="2014-2015 eligiblity standard example"/>
          <p:cNvSpPr>
            <a:spLocks noChangeArrowheads="1"/>
          </p:cNvSpPr>
          <p:nvPr/>
        </p:nvSpPr>
        <p:spPr bwMode="auto">
          <a:xfrm>
            <a:off x="830263" y="41562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730474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2" name="Title 1"/>
          <p:cNvSpPr>
            <a:spLocks noGrp="1"/>
          </p:cNvSpPr>
          <p:nvPr>
            <p:ph type="title"/>
          </p:nvPr>
        </p:nvSpPr>
        <p:spPr>
          <a:xfrm>
            <a:off x="457200" y="381000"/>
            <a:ext cx="8229600" cy="990600"/>
          </a:xfrm>
        </p:spPr>
        <p:txBody>
          <a:bodyPr>
            <a:normAutofit/>
          </a:bodyPr>
          <a:lstStyle/>
          <a:p>
            <a:r>
              <a:rPr lang="en-US" b="1" dirty="0" smtClean="0">
                <a:solidFill>
                  <a:srgbClr val="34278D"/>
                </a:solidFill>
              </a:rPr>
              <a:t>Compliance Standard</a:t>
            </a:r>
            <a:endParaRPr lang="en-US" dirty="0">
              <a:solidFill>
                <a:srgbClr val="34278D"/>
              </a:solidFill>
            </a:endParaRPr>
          </a:p>
        </p:txBody>
      </p:sp>
      <p:sp>
        <p:nvSpPr>
          <p:cNvPr id="6" name="Content Placeholder 2"/>
          <p:cNvSpPr>
            <a:spLocks noGrp="1"/>
          </p:cNvSpPr>
          <p:nvPr>
            <p:ph idx="1"/>
          </p:nvPr>
        </p:nvSpPr>
        <p:spPr>
          <a:xfrm>
            <a:off x="457200" y="1524000"/>
            <a:ext cx="8229600" cy="5029200"/>
          </a:xfrm>
        </p:spPr>
        <p:txBody>
          <a:bodyPr>
            <a:normAutofit lnSpcReduction="10000"/>
          </a:bodyPr>
          <a:lstStyle/>
          <a:p>
            <a:pPr>
              <a:spcBef>
                <a:spcPts val="1200"/>
              </a:spcBef>
              <a:spcAft>
                <a:spcPts val="1200"/>
              </a:spcAft>
            </a:pPr>
            <a:r>
              <a:rPr lang="en-US" b="1" i="1" dirty="0" smtClean="0"/>
              <a:t>LEA </a:t>
            </a:r>
            <a:r>
              <a:rPr lang="en-US" b="1" i="1" dirty="0"/>
              <a:t>is responsible </a:t>
            </a:r>
            <a:r>
              <a:rPr lang="en-US" dirty="0"/>
              <a:t>for meeting the compliance </a:t>
            </a:r>
            <a:r>
              <a:rPr lang="en-US" dirty="0" smtClean="0"/>
              <a:t>standard</a:t>
            </a:r>
          </a:p>
          <a:p>
            <a:pPr>
              <a:spcBef>
                <a:spcPts val="1200"/>
              </a:spcBef>
              <a:spcAft>
                <a:spcPts val="1200"/>
              </a:spcAft>
            </a:pPr>
            <a:r>
              <a:rPr lang="en-US" dirty="0" smtClean="0"/>
              <a:t>34 CFR 300.203(b</a:t>
            </a:r>
            <a:r>
              <a:rPr lang="en-US" dirty="0"/>
              <a:t>)</a:t>
            </a:r>
          </a:p>
          <a:p>
            <a:pPr marL="365125" lvl="1" indent="-255588">
              <a:spcBef>
                <a:spcPts val="1200"/>
              </a:spcBef>
              <a:spcAft>
                <a:spcPts val="1200"/>
              </a:spcAft>
              <a:buSzPct val="68000"/>
              <a:buFont typeface="Wingdings 3" pitchFamily="18" charset="2"/>
              <a:buChar char=""/>
            </a:pPr>
            <a:r>
              <a:rPr lang="en-US" sz="2800" dirty="0" smtClean="0"/>
              <a:t>LEA must </a:t>
            </a:r>
            <a:r>
              <a:rPr lang="en-US" sz="2800" b="1" dirty="0" smtClean="0">
                <a:solidFill>
                  <a:srgbClr val="FF0000"/>
                </a:solidFill>
              </a:rPr>
              <a:t>expend</a:t>
            </a:r>
            <a:r>
              <a:rPr lang="en-US" sz="2800" dirty="0" smtClean="0"/>
              <a:t> </a:t>
            </a:r>
            <a:r>
              <a:rPr lang="en-US" sz="2800" dirty="0"/>
              <a:t>for the education of children with disabilities at least the same amount as the LEA </a:t>
            </a:r>
            <a:r>
              <a:rPr lang="en-US" sz="2800" dirty="0" smtClean="0"/>
              <a:t>expended </a:t>
            </a:r>
            <a:r>
              <a:rPr lang="en-US" sz="2800" b="1" i="1" dirty="0" smtClean="0"/>
              <a:t>in the preceding fiscal year</a:t>
            </a:r>
            <a:r>
              <a:rPr lang="en-US" sz="2800" dirty="0" smtClean="0"/>
              <a:t>, except as provided in 300.204 </a:t>
            </a:r>
            <a:r>
              <a:rPr lang="en-US" sz="2800" dirty="0"/>
              <a:t>(exceptions</a:t>
            </a:r>
            <a:r>
              <a:rPr lang="en-US" sz="2800" dirty="0" smtClean="0"/>
              <a:t>)</a:t>
            </a:r>
            <a:br>
              <a:rPr lang="en-US" sz="2800" dirty="0" smtClean="0"/>
            </a:br>
            <a:r>
              <a:rPr lang="en-US" sz="2800" dirty="0" smtClean="0"/>
              <a:t>or 300.205 </a:t>
            </a:r>
            <a:r>
              <a:rPr lang="en-US" sz="2800" dirty="0"/>
              <a:t>(adjustment to fiscal effort</a:t>
            </a:r>
            <a:r>
              <a:rPr lang="en-US" sz="2800" dirty="0" smtClean="0"/>
              <a:t>).</a:t>
            </a:r>
          </a:p>
          <a:p>
            <a:pPr marL="365125" lvl="1" indent="-255588">
              <a:spcBef>
                <a:spcPts val="1200"/>
              </a:spcBef>
              <a:spcAft>
                <a:spcPts val="1200"/>
              </a:spcAft>
              <a:buSzPct val="68000"/>
              <a:buFont typeface="Wingdings 3" pitchFamily="18" charset="2"/>
              <a:buChar char=""/>
            </a:pPr>
            <a:r>
              <a:rPr lang="en-US" sz="2800" dirty="0" smtClean="0"/>
              <a:t>Preceding fiscal year means the immediate</a:t>
            </a:r>
            <a:br>
              <a:rPr lang="en-US" sz="2800" dirty="0" smtClean="0"/>
            </a:br>
            <a:r>
              <a:rPr lang="en-US" sz="2800" dirty="0" smtClean="0"/>
              <a:t>prior year.</a:t>
            </a:r>
          </a:p>
          <a:p>
            <a:pPr marL="365125" lvl="1" indent="-255588">
              <a:spcBef>
                <a:spcPts val="1200"/>
              </a:spcBef>
              <a:spcAft>
                <a:spcPts val="1200"/>
              </a:spcAft>
              <a:buSzPct val="68000"/>
              <a:buFont typeface="Wingdings 3" pitchFamily="18" charset="2"/>
              <a:buChar char=""/>
            </a:pPr>
            <a:endParaRPr lang="en-US" sz="2800" dirty="0"/>
          </a:p>
          <a:p>
            <a:pPr>
              <a:buNone/>
            </a:pPr>
            <a:endParaRPr lang="en-US" sz="2400" b="1" dirty="0" smtClean="0"/>
          </a:p>
          <a:p>
            <a:endParaRPr lang="en-US" sz="3600" b="1" dirty="0" smtClean="0"/>
          </a:p>
          <a:p>
            <a:endParaRPr lang="en-US" sz="3600" b="1" dirty="0" smtClean="0"/>
          </a:p>
          <a:p>
            <a:pPr algn="ctr">
              <a:buNone/>
            </a:pPr>
            <a:endParaRPr lang="en-US" sz="3600" b="1" dirty="0" smtClean="0"/>
          </a:p>
          <a:p>
            <a:pPr algn="ctr">
              <a:buNone/>
            </a:pPr>
            <a:endParaRPr lang="en-US" sz="4400" dirty="0" smtClean="0"/>
          </a:p>
        </p:txBody>
      </p:sp>
    </p:spTree>
    <p:extLst>
      <p:ext uri="{BB962C8B-B14F-4D97-AF65-F5344CB8AC3E}">
        <p14:creationId xmlns:p14="http://schemas.microsoft.com/office/powerpoint/2010/main" val="433565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2" name="Title 1"/>
          <p:cNvSpPr>
            <a:spLocks noGrp="1"/>
          </p:cNvSpPr>
          <p:nvPr>
            <p:ph type="title"/>
          </p:nvPr>
        </p:nvSpPr>
        <p:spPr>
          <a:xfrm>
            <a:off x="457200" y="381000"/>
            <a:ext cx="8229600" cy="990600"/>
          </a:xfrm>
        </p:spPr>
        <p:txBody>
          <a:bodyPr>
            <a:normAutofit/>
          </a:bodyPr>
          <a:lstStyle/>
          <a:p>
            <a:r>
              <a:rPr lang="en-US" b="1" dirty="0" smtClean="0">
                <a:solidFill>
                  <a:srgbClr val="34278D"/>
                </a:solidFill>
              </a:rPr>
              <a:t>Compliance Standard (continued)</a:t>
            </a:r>
            <a:endParaRPr lang="en-US" dirty="0">
              <a:solidFill>
                <a:srgbClr val="34278D"/>
              </a:solidFill>
            </a:endParaRPr>
          </a:p>
        </p:txBody>
      </p:sp>
      <p:sp>
        <p:nvSpPr>
          <p:cNvPr id="7" name="Content Placeholder 1"/>
          <p:cNvSpPr>
            <a:spLocks noGrp="1"/>
          </p:cNvSpPr>
          <p:nvPr>
            <p:ph idx="1"/>
          </p:nvPr>
        </p:nvSpPr>
        <p:spPr>
          <a:xfrm>
            <a:off x="457200" y="1722438"/>
            <a:ext cx="8229600" cy="4525962"/>
          </a:xfrm>
        </p:spPr>
        <p:txBody>
          <a:bodyPr/>
          <a:lstStyle/>
          <a:p>
            <a:r>
              <a:rPr lang="en-US" dirty="0" smtClean="0"/>
              <a:t>The </a:t>
            </a:r>
            <a:r>
              <a:rPr lang="en-US" b="1" i="1" dirty="0" smtClean="0"/>
              <a:t>comparison year </a:t>
            </a:r>
            <a:r>
              <a:rPr lang="en-US" dirty="0" smtClean="0"/>
              <a:t>for the compliance standard is the “preceding fiscal year”, however, due to the subsequent years rule in 300.203(c), the comparison year means </a:t>
            </a:r>
            <a:r>
              <a:rPr lang="en-US" b="1" i="1" dirty="0" smtClean="0"/>
              <a:t>the</a:t>
            </a:r>
            <a:r>
              <a:rPr lang="en-US" dirty="0" smtClean="0"/>
              <a:t> </a:t>
            </a:r>
            <a:r>
              <a:rPr lang="en-US" b="1" i="1" dirty="0" smtClean="0"/>
              <a:t>last school year in which the LEA met MOE for that test method</a:t>
            </a:r>
            <a:r>
              <a:rPr lang="en-US" dirty="0" smtClean="0"/>
              <a:t>.</a:t>
            </a:r>
          </a:p>
          <a:p>
            <a:pPr>
              <a:spcBef>
                <a:spcPts val="1200"/>
              </a:spcBef>
              <a:spcAft>
                <a:spcPts val="1200"/>
              </a:spcAft>
            </a:pPr>
            <a:r>
              <a:rPr lang="en-US" dirty="0" smtClean="0"/>
              <a:t>The </a:t>
            </a:r>
            <a:r>
              <a:rPr lang="en-US" dirty="0"/>
              <a:t>LEA does not have use the same source for the compliance standard as it used for the eligibility standard.</a:t>
            </a:r>
          </a:p>
        </p:txBody>
      </p:sp>
    </p:spTree>
    <p:extLst>
      <p:ext uri="{BB962C8B-B14F-4D97-AF65-F5344CB8AC3E}">
        <p14:creationId xmlns:p14="http://schemas.microsoft.com/office/powerpoint/2010/main" val="3774100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2" name="Title 1"/>
          <p:cNvSpPr>
            <a:spLocks noGrp="1"/>
          </p:cNvSpPr>
          <p:nvPr>
            <p:ph type="title"/>
          </p:nvPr>
        </p:nvSpPr>
        <p:spPr>
          <a:xfrm>
            <a:off x="457200" y="381000"/>
            <a:ext cx="8229600" cy="990600"/>
          </a:xfrm>
        </p:spPr>
        <p:txBody>
          <a:bodyPr>
            <a:normAutofit/>
          </a:bodyPr>
          <a:lstStyle/>
          <a:p>
            <a:r>
              <a:rPr lang="en-US" b="1" dirty="0" smtClean="0">
                <a:solidFill>
                  <a:srgbClr val="34278D"/>
                </a:solidFill>
              </a:rPr>
              <a:t>Compliance Standard (continued)</a:t>
            </a:r>
            <a:endParaRPr lang="en-US" dirty="0">
              <a:solidFill>
                <a:srgbClr val="34278D"/>
              </a:solidFill>
            </a:endParaRPr>
          </a:p>
        </p:txBody>
      </p:sp>
      <p:sp>
        <p:nvSpPr>
          <p:cNvPr id="7" name="Content Placeholder 1"/>
          <p:cNvSpPr>
            <a:spLocks noGrp="1"/>
          </p:cNvSpPr>
          <p:nvPr>
            <p:ph idx="1"/>
          </p:nvPr>
        </p:nvSpPr>
        <p:spPr>
          <a:xfrm>
            <a:off x="457200" y="1722438"/>
            <a:ext cx="8229600" cy="4525962"/>
          </a:xfrm>
        </p:spPr>
        <p:txBody>
          <a:bodyPr/>
          <a:lstStyle/>
          <a:p>
            <a:r>
              <a:rPr lang="en-US" b="1" dirty="0" smtClean="0">
                <a:solidFill>
                  <a:srgbClr val="FF0000"/>
                </a:solidFill>
              </a:rPr>
              <a:t>Expend</a:t>
            </a:r>
            <a:r>
              <a:rPr lang="en-US" dirty="0" smtClean="0"/>
              <a:t> at least the same amount, from at least </a:t>
            </a:r>
            <a:r>
              <a:rPr lang="en-US" b="1" u="sng" dirty="0" smtClean="0"/>
              <a:t>one</a:t>
            </a:r>
            <a:r>
              <a:rPr lang="en-US" dirty="0" smtClean="0"/>
              <a:t> of the following sources:</a:t>
            </a:r>
            <a:endParaRPr lang="en-US" dirty="0"/>
          </a:p>
          <a:p>
            <a:pPr marL="906463" lvl="1" indent="-514350">
              <a:spcBef>
                <a:spcPts val="1200"/>
              </a:spcBef>
              <a:buFont typeface="+mj-lt"/>
              <a:buAutoNum type="arabicPeriod"/>
            </a:pPr>
            <a:r>
              <a:rPr lang="en-US" sz="2800" dirty="0" smtClean="0"/>
              <a:t>Total amount of local funds only</a:t>
            </a:r>
          </a:p>
          <a:p>
            <a:pPr marL="906463" lvl="1" indent="-514350">
              <a:buFont typeface="+mj-lt"/>
              <a:buAutoNum type="arabicPeriod"/>
            </a:pPr>
            <a:r>
              <a:rPr lang="en-US" sz="2800" dirty="0" smtClean="0"/>
              <a:t>Total amount of combination of state and local funds</a:t>
            </a:r>
          </a:p>
          <a:p>
            <a:pPr marL="906463" lvl="1" indent="-514350">
              <a:buFont typeface="+mj-lt"/>
              <a:buAutoNum type="arabicPeriod"/>
            </a:pPr>
            <a:r>
              <a:rPr lang="en-US" sz="2800" dirty="0" smtClean="0"/>
              <a:t>Per capita amount of local funds</a:t>
            </a:r>
            <a:endParaRPr lang="en-US" sz="2800" i="1" dirty="0" smtClean="0"/>
          </a:p>
          <a:p>
            <a:pPr marL="906463" lvl="1" indent="-514350">
              <a:buFont typeface="+mj-lt"/>
              <a:buAutoNum type="arabicPeriod"/>
            </a:pPr>
            <a:r>
              <a:rPr lang="en-US" sz="2800" dirty="0" smtClean="0"/>
              <a:t>Per capita amount of combination of state and local funds</a:t>
            </a:r>
            <a:endParaRPr lang="en-US" sz="2800" i="1" dirty="0" smtClean="0"/>
          </a:p>
        </p:txBody>
      </p:sp>
    </p:spTree>
    <p:extLst>
      <p:ext uri="{BB962C8B-B14F-4D97-AF65-F5344CB8AC3E}">
        <p14:creationId xmlns:p14="http://schemas.microsoft.com/office/powerpoint/2010/main" val="213382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2" name="Content Placeholder 1"/>
          <p:cNvSpPr>
            <a:spLocks noGrp="1"/>
          </p:cNvSpPr>
          <p:nvPr>
            <p:ph idx="1"/>
          </p:nvPr>
        </p:nvSpPr>
        <p:spPr/>
        <p:txBody>
          <a:bodyPr/>
          <a:lstStyle/>
          <a:p>
            <a:r>
              <a:rPr lang="en-US" dirty="0" smtClean="0"/>
              <a:t>Example of meeting compliance standard:</a:t>
            </a:r>
          </a:p>
          <a:p>
            <a:pPr lvl="1">
              <a:spcBef>
                <a:spcPts val="1800"/>
              </a:spcBef>
              <a:spcAft>
                <a:spcPts val="0"/>
              </a:spcAft>
            </a:pPr>
            <a:r>
              <a:rPr lang="en-US" dirty="0" smtClean="0"/>
              <a:t>LEA wants to use the combination of state and local funds to meet compliance standard for 2015-2016.</a:t>
            </a:r>
          </a:p>
          <a:p>
            <a:pPr lvl="1">
              <a:spcBef>
                <a:spcPts val="1200"/>
              </a:spcBef>
              <a:spcAft>
                <a:spcPts val="0"/>
              </a:spcAft>
            </a:pPr>
            <a:r>
              <a:rPr lang="en-US" dirty="0"/>
              <a:t>The preceding fiscal </a:t>
            </a:r>
            <a:r>
              <a:rPr lang="en-US" dirty="0" smtClean="0"/>
              <a:t>year is 2014-2015, however LEA failed to meet MOE in 2014-2015 using that method.</a:t>
            </a:r>
          </a:p>
          <a:p>
            <a:pPr lvl="1">
              <a:spcBef>
                <a:spcPts val="1200"/>
              </a:spcBef>
              <a:spcAft>
                <a:spcPts val="0"/>
              </a:spcAft>
            </a:pPr>
            <a:r>
              <a:rPr lang="en-US" dirty="0" smtClean="0"/>
              <a:t>LEA met MOE in 2013-2014 using that method.</a:t>
            </a:r>
          </a:p>
          <a:p>
            <a:pPr lvl="1">
              <a:spcBef>
                <a:spcPts val="1200"/>
              </a:spcBef>
              <a:spcAft>
                <a:spcPts val="0"/>
              </a:spcAft>
            </a:pPr>
            <a:r>
              <a:rPr lang="en-US" dirty="0" smtClean="0"/>
              <a:t>LEA must use 2013-2014 as comparison year if LEA wants to use this method.</a:t>
            </a:r>
          </a:p>
          <a:p>
            <a:endParaRPr lang="en-US" dirty="0"/>
          </a:p>
        </p:txBody>
      </p:sp>
      <p:sp>
        <p:nvSpPr>
          <p:cNvPr id="3" name="Title 2"/>
          <p:cNvSpPr>
            <a:spLocks noGrp="1"/>
          </p:cNvSpPr>
          <p:nvPr>
            <p:ph type="title"/>
          </p:nvPr>
        </p:nvSpPr>
        <p:spPr/>
        <p:txBody>
          <a:bodyPr>
            <a:normAutofit/>
          </a:bodyPr>
          <a:lstStyle/>
          <a:p>
            <a:r>
              <a:rPr lang="en-US" b="1" dirty="0" smtClean="0">
                <a:solidFill>
                  <a:srgbClr val="34278D"/>
                </a:solidFill>
              </a:rPr>
              <a:t>Compliance standard (continued)</a:t>
            </a:r>
            <a:endParaRPr lang="en-US" b="1" dirty="0">
              <a:solidFill>
                <a:srgbClr val="34278D"/>
              </a:solidFill>
            </a:endParaRPr>
          </a:p>
        </p:txBody>
      </p:sp>
    </p:spTree>
    <p:extLst>
      <p:ext uri="{BB962C8B-B14F-4D97-AF65-F5344CB8AC3E}">
        <p14:creationId xmlns:p14="http://schemas.microsoft.com/office/powerpoint/2010/main" val="508919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vision Logo.png" title="Division Logo"/>
          <p:cNvPicPr>
            <a:picLocks noChangeAspect="1"/>
          </p:cNvPicPr>
          <p:nvPr/>
        </p:nvPicPr>
        <p:blipFill>
          <a:blip r:embed="rId3" cstate="print"/>
          <a:stretch>
            <a:fillRect/>
          </a:stretch>
        </p:blipFill>
        <p:spPr>
          <a:xfrm>
            <a:off x="6324600" y="5562600"/>
            <a:ext cx="2818841" cy="1283673"/>
          </a:xfrm>
          <a:prstGeom prst="rect">
            <a:avLst/>
          </a:prstGeom>
        </p:spPr>
      </p:pic>
      <p:sp>
        <p:nvSpPr>
          <p:cNvPr id="2" name="Title 1"/>
          <p:cNvSpPr>
            <a:spLocks noGrp="1"/>
          </p:cNvSpPr>
          <p:nvPr>
            <p:ph type="title"/>
          </p:nvPr>
        </p:nvSpPr>
        <p:spPr>
          <a:xfrm>
            <a:off x="457200" y="228600"/>
            <a:ext cx="8229600" cy="1401762"/>
          </a:xfrm>
        </p:spPr>
        <p:txBody>
          <a:bodyPr>
            <a:noAutofit/>
          </a:bodyPr>
          <a:lstStyle/>
          <a:p>
            <a:r>
              <a:rPr lang="en-US" b="1" dirty="0" smtClean="0">
                <a:solidFill>
                  <a:srgbClr val="34278D"/>
                </a:solidFill>
              </a:rPr>
              <a:t>Compliance Standard (continued)</a:t>
            </a:r>
            <a:endParaRPr lang="en-US" cap="all" dirty="0"/>
          </a:p>
        </p:txBody>
      </p:sp>
      <p:sp>
        <p:nvSpPr>
          <p:cNvPr id="6" name="Content Placeholder 2"/>
          <p:cNvSpPr txBox="1">
            <a:spLocks/>
          </p:cNvSpPr>
          <p:nvPr/>
        </p:nvSpPr>
        <p:spPr bwMode="auto">
          <a:xfrm>
            <a:off x="381000" y="1371600"/>
            <a:ext cx="8534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65125" indent="-255588" algn="l" rtl="0" eaLnBrk="1" fontAlgn="base" hangingPunct="1">
              <a:spcBef>
                <a:spcPts val="400"/>
              </a:spcBef>
              <a:spcAft>
                <a:spcPct val="0"/>
              </a:spcAft>
              <a:buClr>
                <a:srgbClr val="34278D"/>
              </a:buClr>
              <a:buSzPct val="68000"/>
              <a:buFont typeface="Wingdings 3" pitchFamily="18" charset="2"/>
              <a:buChar char=""/>
              <a:defRPr sz="2800" kern="1200">
                <a:solidFill>
                  <a:schemeClr val="tx1"/>
                </a:solidFill>
                <a:latin typeface="Arial"/>
                <a:ea typeface="ＭＳ Ｐゴシック" pitchFamily="-105" charset="-128"/>
                <a:cs typeface="Arial"/>
              </a:defRPr>
            </a:lvl1pPr>
            <a:lvl2pPr marL="620713" indent="-228600" algn="l" rtl="0" eaLnBrk="1" fontAlgn="base" hangingPunct="1">
              <a:spcBef>
                <a:spcPts val="325"/>
              </a:spcBef>
              <a:spcAft>
                <a:spcPct val="0"/>
              </a:spcAft>
              <a:buClr>
                <a:srgbClr val="34278D"/>
              </a:buClr>
              <a:buFont typeface="Verdana" pitchFamily="34" charset="0"/>
              <a:buChar char="◦"/>
              <a:defRPr sz="2400" kern="1200">
                <a:solidFill>
                  <a:schemeClr val="tx1"/>
                </a:solidFill>
                <a:latin typeface="Arial"/>
                <a:ea typeface="ＭＳ Ｐゴシック" pitchFamily="-106" charset="-128"/>
                <a:cs typeface="Arial"/>
              </a:defRPr>
            </a:lvl2pPr>
            <a:lvl3pPr marL="858838" indent="-228600" algn="l" rtl="0" eaLnBrk="1" fontAlgn="base" hangingPunct="1">
              <a:spcBef>
                <a:spcPts val="350"/>
              </a:spcBef>
              <a:spcAft>
                <a:spcPct val="0"/>
              </a:spcAft>
              <a:buClr>
                <a:srgbClr val="34278D"/>
              </a:buClr>
              <a:buSzPct val="100000"/>
              <a:buFont typeface="Wingdings 2" pitchFamily="18" charset="2"/>
              <a:buChar char=""/>
              <a:defRPr sz="2300" kern="1200">
                <a:solidFill>
                  <a:schemeClr val="tx1"/>
                </a:solidFill>
                <a:latin typeface="Arial"/>
                <a:ea typeface="ＭＳ Ｐゴシック" pitchFamily="-106" charset="-128"/>
                <a:cs typeface="Arial"/>
              </a:defRPr>
            </a:lvl3pPr>
            <a:lvl4pPr marL="1143000" indent="-228600" algn="l" rtl="0" eaLnBrk="1" fontAlgn="base" hangingPunct="1">
              <a:spcBef>
                <a:spcPts val="350"/>
              </a:spcBef>
              <a:spcAft>
                <a:spcPct val="0"/>
              </a:spcAft>
              <a:buClr>
                <a:srgbClr val="34278D"/>
              </a:buClr>
              <a:buSzPct val="100000"/>
              <a:buFont typeface="Lucida Grande"/>
              <a:buChar char="╸"/>
              <a:defRPr sz="2200" kern="1200">
                <a:solidFill>
                  <a:schemeClr val="tx1"/>
                </a:solidFill>
                <a:latin typeface="Arial"/>
                <a:ea typeface="ＭＳ Ｐゴシック" pitchFamily="-106" charset="-128"/>
                <a:cs typeface="Arial"/>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ＭＳ Ｐゴシック" pitchFamily="-106"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a:lnSpc>
                <a:spcPct val="115000"/>
              </a:lnSpc>
            </a:pPr>
            <a:r>
              <a:rPr lang="en-US" dirty="0" smtClean="0"/>
              <a:t>Illustration of meeting the compliance standard</a:t>
            </a:r>
          </a:p>
          <a:p>
            <a:pPr>
              <a:lnSpc>
                <a:spcPct val="115000"/>
              </a:lnSpc>
            </a:pPr>
            <a:r>
              <a:rPr lang="en-US" dirty="0" smtClean="0"/>
              <a:t>Only </a:t>
            </a:r>
            <a:r>
              <a:rPr lang="en-US" b="1" i="1" dirty="0" smtClean="0"/>
              <a:t>one</a:t>
            </a:r>
            <a:r>
              <a:rPr lang="en-US" dirty="0" smtClean="0"/>
              <a:t> of the four methods needed to meet compliance standard</a:t>
            </a:r>
          </a:p>
          <a:p>
            <a:pPr>
              <a:lnSpc>
                <a:spcPct val="115000"/>
              </a:lnSpc>
            </a:pPr>
            <a:endParaRPr lang="en-US" sz="2800" dirty="0"/>
          </a:p>
        </p:txBody>
      </p:sp>
      <p:graphicFrame>
        <p:nvGraphicFramePr>
          <p:cNvPr id="4" name="Content Placeholder 3" descr="Illustration of meeting compliance standard" title="Illustration of meeting compliance standard"/>
          <p:cNvGraphicFramePr>
            <a:graphicFrameLocks noGrp="1"/>
          </p:cNvGraphicFramePr>
          <p:nvPr>
            <p:ph idx="1"/>
            <p:extLst>
              <p:ext uri="{D42A27DB-BD31-4B8C-83A1-F6EECF244321}">
                <p14:modId xmlns:p14="http://schemas.microsoft.com/office/powerpoint/2010/main" val="695277244"/>
              </p:ext>
            </p:extLst>
          </p:nvPr>
        </p:nvGraphicFramePr>
        <p:xfrm>
          <a:off x="831051" y="3048285"/>
          <a:ext cx="7481898" cy="3514344"/>
        </p:xfrm>
        <a:graphic>
          <a:graphicData uri="http://schemas.openxmlformats.org/drawingml/2006/table">
            <a:tbl>
              <a:tblPr firstRow="1" firstCol="1" bandRow="1">
                <a:tableStyleId>{5FD0F851-EC5A-4D38-B0AD-8093EC10F338}</a:tableStyleId>
              </a:tblPr>
              <a:tblGrid>
                <a:gridCol w="1439492"/>
                <a:gridCol w="984916"/>
                <a:gridCol w="1894068"/>
                <a:gridCol w="1515255"/>
                <a:gridCol w="1591017"/>
                <a:gridCol w="57150"/>
              </a:tblGrid>
              <a:tr h="598805">
                <a:tc>
                  <a:txBody>
                    <a:bodyPr/>
                    <a:lstStyle/>
                    <a:p>
                      <a:pPr marL="0" marR="0" algn="ctr">
                        <a:lnSpc>
                          <a:spcPct val="115000"/>
                        </a:lnSpc>
                        <a:spcBef>
                          <a:spcPts val="0"/>
                        </a:spcBef>
                        <a:spcAft>
                          <a:spcPts val="0"/>
                        </a:spcAft>
                      </a:pPr>
                      <a:r>
                        <a:rPr lang="en-US" sz="1600" kern="1200" dirty="0" smtClean="0">
                          <a:effectLst/>
                          <a:latin typeface="+mn-lt"/>
                          <a:ea typeface="+mn-ea"/>
                          <a:cs typeface="+mn-cs"/>
                        </a:rPr>
                        <a:t>School</a:t>
                      </a:r>
                      <a:r>
                        <a:rPr lang="en-US" sz="1600" kern="1200" baseline="0" dirty="0" smtClean="0">
                          <a:effectLst/>
                          <a:latin typeface="+mn-lt"/>
                          <a:ea typeface="+mn-ea"/>
                          <a:cs typeface="+mn-cs"/>
                        </a:rPr>
                        <a:t> Year</a:t>
                      </a:r>
                      <a:br>
                        <a:rPr lang="en-US" sz="1600" kern="1200" baseline="0" dirty="0" smtClean="0">
                          <a:effectLst/>
                          <a:latin typeface="+mn-lt"/>
                          <a:ea typeface="+mn-ea"/>
                          <a:cs typeface="+mn-cs"/>
                        </a:rPr>
                      </a:br>
                      <a:r>
                        <a:rPr lang="en-US" sz="1600" kern="1200" baseline="0" dirty="0" smtClean="0">
                          <a:effectLst/>
                          <a:latin typeface="+mn-lt"/>
                          <a:ea typeface="+mn-ea"/>
                          <a:cs typeface="+mn-cs"/>
                        </a:rPr>
                        <a:t>(Fiscal 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tc>
                <a:tc>
                  <a:txBody>
                    <a:bodyPr/>
                    <a:lstStyle/>
                    <a:p>
                      <a:pPr marL="0" marR="0" algn="ctr">
                        <a:lnSpc>
                          <a:spcPct val="115000"/>
                        </a:lnSpc>
                        <a:spcBef>
                          <a:spcPts val="0"/>
                        </a:spcBef>
                        <a:spcAft>
                          <a:spcPts val="0"/>
                        </a:spcAft>
                      </a:pPr>
                      <a:r>
                        <a:rPr lang="en-US" sz="1600" kern="1200" dirty="0">
                          <a:effectLst/>
                        </a:rPr>
                        <a:t>Local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tc>
                <a:tc>
                  <a:txBody>
                    <a:bodyPr/>
                    <a:lstStyle/>
                    <a:p>
                      <a:pPr marL="0" marR="0" algn="ctr">
                        <a:lnSpc>
                          <a:spcPct val="115000"/>
                        </a:lnSpc>
                        <a:spcBef>
                          <a:spcPts val="0"/>
                        </a:spcBef>
                        <a:spcAft>
                          <a:spcPts val="0"/>
                        </a:spcAft>
                      </a:pPr>
                      <a:r>
                        <a:rPr lang="en-US" sz="1600" kern="1200" dirty="0">
                          <a:effectLst/>
                        </a:rPr>
                        <a:t>State and local funds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tc>
                <a:tc>
                  <a:txBody>
                    <a:bodyPr/>
                    <a:lstStyle/>
                    <a:p>
                      <a:pPr marL="0" marR="0" algn="ctr">
                        <a:lnSpc>
                          <a:spcPct val="115000"/>
                        </a:lnSpc>
                        <a:spcBef>
                          <a:spcPts val="0"/>
                        </a:spcBef>
                        <a:spcAft>
                          <a:spcPts val="0"/>
                        </a:spcAft>
                      </a:pPr>
                      <a:r>
                        <a:rPr lang="en-US" sz="1600" kern="1200" dirty="0">
                          <a:effectLst/>
                        </a:rPr>
                        <a:t>Local funds</a:t>
                      </a:r>
                      <a:endParaRPr lang="en-US" sz="1100" dirty="0">
                        <a:effectLst/>
                      </a:endParaRPr>
                    </a:p>
                    <a:p>
                      <a:pPr marL="0" marR="0" algn="ctr">
                        <a:lnSpc>
                          <a:spcPct val="115000"/>
                        </a:lnSpc>
                        <a:spcBef>
                          <a:spcPts val="0"/>
                        </a:spcBef>
                        <a:spcAft>
                          <a:spcPts val="0"/>
                        </a:spcAft>
                      </a:pPr>
                      <a:r>
                        <a:rPr lang="en-US" sz="1600" kern="1200" dirty="0">
                          <a:effectLst/>
                        </a:rPr>
                        <a:t>Per capita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tc>
                <a:tc>
                  <a:txBody>
                    <a:bodyPr/>
                    <a:lstStyle/>
                    <a:p>
                      <a:pPr marL="0" marR="0" algn="ctr">
                        <a:lnSpc>
                          <a:spcPct val="115000"/>
                        </a:lnSpc>
                        <a:spcBef>
                          <a:spcPts val="0"/>
                        </a:spcBef>
                        <a:spcAft>
                          <a:spcPts val="0"/>
                        </a:spcAft>
                      </a:pPr>
                      <a:r>
                        <a:rPr lang="en-US" sz="1600" kern="1200" dirty="0">
                          <a:effectLst/>
                        </a:rPr>
                        <a:t>State and local</a:t>
                      </a:r>
                      <a:endParaRPr lang="en-US" sz="1100" dirty="0">
                        <a:effectLst/>
                      </a:endParaRPr>
                    </a:p>
                    <a:p>
                      <a:pPr marL="0" marR="0" algn="ctr">
                        <a:lnSpc>
                          <a:spcPct val="115000"/>
                        </a:lnSpc>
                        <a:spcBef>
                          <a:spcPts val="0"/>
                        </a:spcBef>
                        <a:spcAft>
                          <a:spcPts val="0"/>
                        </a:spcAft>
                      </a:pPr>
                      <a:r>
                        <a:rPr lang="en-US" sz="1600" kern="1200" dirty="0">
                          <a:effectLst/>
                        </a:rPr>
                        <a:t>Per capita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96570">
                <a:tc>
                  <a:txBody>
                    <a:bodyPr/>
                    <a:lstStyle/>
                    <a:p>
                      <a:pPr marL="0" marR="0" algn="ctr">
                        <a:lnSpc>
                          <a:spcPct val="115000"/>
                        </a:lnSpc>
                        <a:spcBef>
                          <a:spcPts val="0"/>
                        </a:spcBef>
                        <a:spcAft>
                          <a:spcPts val="0"/>
                        </a:spcAft>
                      </a:pPr>
                      <a:r>
                        <a:rPr lang="en-US" sz="1600" kern="1200" dirty="0">
                          <a:effectLst/>
                        </a:rPr>
                        <a:t>2013–2014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15000"/>
                        </a:lnSpc>
                        <a:spcBef>
                          <a:spcPts val="0"/>
                        </a:spcBef>
                        <a:spcAft>
                          <a:spcPts val="0"/>
                        </a:spcAft>
                      </a:pPr>
                      <a:r>
                        <a:rPr lang="en-US" sz="1600" kern="1200" dirty="0">
                          <a:effectLst/>
                        </a:rPr>
                        <a:t>$500*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15000"/>
                        </a:lnSpc>
                        <a:spcBef>
                          <a:spcPts val="0"/>
                        </a:spcBef>
                        <a:spcAft>
                          <a:spcPts val="0"/>
                        </a:spcAft>
                      </a:pPr>
                      <a:r>
                        <a:rPr lang="en-US" sz="1800" b="1" kern="1200" dirty="0">
                          <a:effectLst/>
                        </a:rPr>
                        <a:t>$1,000*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15000"/>
                        </a:lnSpc>
                        <a:spcBef>
                          <a:spcPts val="0"/>
                        </a:spcBef>
                        <a:spcAft>
                          <a:spcPts val="0"/>
                        </a:spcAft>
                      </a:pPr>
                      <a:r>
                        <a:rPr lang="en-US" sz="1600" kern="1200" dirty="0">
                          <a:effectLst/>
                        </a:rPr>
                        <a:t>$50*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15000"/>
                        </a:lnSpc>
                        <a:spcBef>
                          <a:spcPts val="0"/>
                        </a:spcBef>
                        <a:spcAft>
                          <a:spcPts val="0"/>
                        </a:spcAft>
                      </a:pPr>
                      <a:r>
                        <a:rPr lang="en-US" sz="1800" b="1" kern="1200" dirty="0">
                          <a:effectLst/>
                        </a:rPr>
                        <a:t>$100*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01955">
                <a:tc>
                  <a:txBody>
                    <a:bodyPr/>
                    <a:lstStyle/>
                    <a:p>
                      <a:pPr marL="0" marR="0" algn="ctr">
                        <a:lnSpc>
                          <a:spcPct val="115000"/>
                        </a:lnSpc>
                        <a:spcBef>
                          <a:spcPts val="0"/>
                        </a:spcBef>
                        <a:spcAft>
                          <a:spcPts val="0"/>
                        </a:spcAft>
                      </a:pPr>
                      <a:r>
                        <a:rPr lang="en-US" sz="1600" kern="1200" dirty="0">
                          <a:effectLst/>
                        </a:rPr>
                        <a:t>2014–2015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15000"/>
                        </a:lnSpc>
                        <a:spcBef>
                          <a:spcPts val="0"/>
                        </a:spcBef>
                        <a:spcAft>
                          <a:spcPts val="0"/>
                        </a:spcAft>
                      </a:pPr>
                      <a:r>
                        <a:rPr lang="en-US" sz="1800" kern="1200" dirty="0">
                          <a:effectLst/>
                        </a:rPr>
                        <a:t> </a:t>
                      </a:r>
                      <a:r>
                        <a:rPr lang="en-US" sz="1800" b="1" kern="1200" dirty="0">
                          <a:effectLst/>
                        </a:rPr>
                        <a:t>$550*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15000"/>
                        </a:lnSpc>
                        <a:spcBef>
                          <a:spcPts val="0"/>
                        </a:spcBef>
                        <a:spcAft>
                          <a:spcPts val="0"/>
                        </a:spcAft>
                      </a:pPr>
                      <a:r>
                        <a:rPr lang="en-US" sz="1600" kern="1200" dirty="0">
                          <a:effectLst/>
                        </a:rPr>
                        <a:t> $900**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15000"/>
                        </a:lnSpc>
                        <a:spcBef>
                          <a:spcPts val="0"/>
                        </a:spcBef>
                        <a:spcAft>
                          <a:spcPts val="0"/>
                        </a:spcAft>
                      </a:pPr>
                      <a:r>
                        <a:rPr lang="en-US" sz="1800" b="1" kern="1200" dirty="0">
                          <a:effectLst/>
                        </a:rPr>
                        <a:t>$55*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15000"/>
                        </a:lnSpc>
                        <a:spcBef>
                          <a:spcPts val="0"/>
                        </a:spcBef>
                        <a:spcAft>
                          <a:spcPts val="0"/>
                        </a:spcAft>
                      </a:pPr>
                      <a:r>
                        <a:rPr lang="en-US" sz="1600" kern="1200" dirty="0">
                          <a:effectLst/>
                        </a:rPr>
                        <a:t> $90**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512570">
                <a:tc>
                  <a:txBody>
                    <a:bodyPr/>
                    <a:lstStyle/>
                    <a:p>
                      <a:pPr marL="0" marR="0" algn="ctr">
                        <a:lnSpc>
                          <a:spcPct val="115000"/>
                        </a:lnSpc>
                        <a:spcBef>
                          <a:spcPts val="0"/>
                        </a:spcBef>
                        <a:spcAft>
                          <a:spcPts val="0"/>
                        </a:spcAft>
                      </a:pPr>
                      <a:r>
                        <a:rPr lang="en-US" sz="1600" kern="1200" dirty="0">
                          <a:effectLst/>
                        </a:rPr>
                        <a:t>Amount to </a:t>
                      </a:r>
                      <a:r>
                        <a:rPr lang="en-US" sz="1600" kern="1200" dirty="0">
                          <a:solidFill>
                            <a:srgbClr val="FF0000"/>
                          </a:solidFill>
                          <a:effectLst/>
                        </a:rPr>
                        <a:t>expend</a:t>
                      </a:r>
                      <a:r>
                        <a:rPr lang="en-US" sz="1600" kern="1200" dirty="0">
                          <a:effectLst/>
                        </a:rPr>
                        <a:t> to meet compliance standard in 2015-2016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a:txBody>
                    <a:bodyPr/>
                    <a:lstStyle/>
                    <a:p>
                      <a:pPr marL="0" marR="0" algn="ctr">
                        <a:lnSpc>
                          <a:spcPct val="115000"/>
                        </a:lnSpc>
                        <a:spcBef>
                          <a:spcPts val="0"/>
                        </a:spcBef>
                        <a:spcAft>
                          <a:spcPts val="0"/>
                        </a:spcAft>
                      </a:pPr>
                      <a:r>
                        <a:rPr lang="en-US" sz="1800" b="1" kern="1200" dirty="0" smtClean="0">
                          <a:solidFill>
                            <a:srgbClr val="FF0000"/>
                          </a:solidFill>
                          <a:effectLst/>
                        </a:rPr>
                        <a:t>$550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b="1" kern="1200" dirty="0">
                          <a:solidFill>
                            <a:srgbClr val="FF0000"/>
                          </a:solidFill>
                          <a:effectLst/>
                        </a:rPr>
                        <a:t>$1,000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b="1" kern="1200" dirty="0">
                          <a:solidFill>
                            <a:srgbClr val="FF0000"/>
                          </a:solidFill>
                          <a:effectLst/>
                        </a:rPr>
                        <a:t>$55</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15000"/>
                        </a:lnSpc>
                        <a:spcBef>
                          <a:spcPts val="0"/>
                        </a:spcBef>
                        <a:spcAft>
                          <a:spcPts val="0"/>
                        </a:spcAft>
                      </a:pPr>
                      <a:r>
                        <a:rPr lang="en-US" sz="1800" b="1" kern="1200" dirty="0">
                          <a:solidFill>
                            <a:srgbClr val="FF0000"/>
                          </a:solidFill>
                          <a:effectLst/>
                        </a:rPr>
                        <a:t>$100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4640">
                <a:tc gridSpan="6">
                  <a:txBody>
                    <a:bodyPr/>
                    <a:lstStyle/>
                    <a:p>
                      <a:pPr marL="0" marR="0" algn="ctr">
                        <a:lnSpc>
                          <a:spcPct val="115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kern="1200" dirty="0">
                          <a:effectLst/>
                        </a:rPr>
                        <a:t>*= Met MOE      </a:t>
                      </a:r>
                      <a:r>
                        <a:rPr lang="en-US" sz="1600" b="0" kern="1200" dirty="0">
                          <a:effectLst/>
                        </a:rPr>
                        <a:t>**= Failed MOE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750" marR="3175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Rectangle 1" descr="Column Titles" title="Column Titles"/>
          <p:cNvSpPr>
            <a:spLocks noChangeArrowheads="1"/>
          </p:cNvSpPr>
          <p:nvPr/>
        </p:nvSpPr>
        <p:spPr bwMode="auto">
          <a:xfrm>
            <a:off x="830263" y="3048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000088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3" name="Title 2"/>
          <p:cNvSpPr>
            <a:spLocks noGrp="1"/>
          </p:cNvSpPr>
          <p:nvPr>
            <p:ph type="title"/>
          </p:nvPr>
        </p:nvSpPr>
        <p:spPr/>
        <p:txBody>
          <a:bodyPr>
            <a:noAutofit/>
          </a:bodyPr>
          <a:lstStyle/>
          <a:p>
            <a:r>
              <a:rPr lang="en-US" b="1" dirty="0" smtClean="0">
                <a:solidFill>
                  <a:srgbClr val="34278D"/>
                </a:solidFill>
              </a:rPr>
              <a:t>Legal Basis for Reducing MOE</a:t>
            </a:r>
            <a:endParaRPr lang="en-US" b="1" dirty="0">
              <a:solidFill>
                <a:srgbClr val="34278D"/>
              </a:solidFill>
            </a:endParaRPr>
          </a:p>
        </p:txBody>
      </p:sp>
      <p:sp>
        <p:nvSpPr>
          <p:cNvPr id="7" name="Content Placeholder 1"/>
          <p:cNvSpPr>
            <a:spLocks noGrp="1"/>
          </p:cNvSpPr>
          <p:nvPr>
            <p:ph idx="1"/>
          </p:nvPr>
        </p:nvSpPr>
        <p:spPr>
          <a:xfrm>
            <a:off x="457200" y="1295400"/>
            <a:ext cx="8229600" cy="4572000"/>
          </a:xfrm>
        </p:spPr>
        <p:txBody>
          <a:bodyPr/>
          <a:lstStyle/>
          <a:p>
            <a:pPr marL="576072" indent="-457200">
              <a:spcBef>
                <a:spcPts val="0"/>
              </a:spcBef>
              <a:spcAft>
                <a:spcPts val="0"/>
              </a:spcAft>
            </a:pPr>
            <a:r>
              <a:rPr lang="en-US" dirty="0" smtClean="0"/>
              <a:t>300.204 </a:t>
            </a:r>
            <a:r>
              <a:rPr lang="en-US" dirty="0"/>
              <a:t>–</a:t>
            </a:r>
            <a:r>
              <a:rPr lang="en-US" dirty="0" smtClean="0"/>
              <a:t> Exceptions </a:t>
            </a:r>
            <a:endParaRPr lang="en-US" dirty="0"/>
          </a:p>
          <a:p>
            <a:pPr marL="945960" lvl="1" indent="-571500">
              <a:spcBef>
                <a:spcPts val="600"/>
              </a:spcBef>
              <a:spcAft>
                <a:spcPts val="0"/>
              </a:spcAft>
            </a:pPr>
            <a:r>
              <a:rPr lang="en-US" sz="2800" dirty="0" smtClean="0"/>
              <a:t>Voluntary departure of personnel</a:t>
            </a:r>
          </a:p>
          <a:p>
            <a:pPr marL="945960" lvl="1" indent="-571500">
              <a:spcBef>
                <a:spcPts val="600"/>
              </a:spcBef>
              <a:spcAft>
                <a:spcPts val="0"/>
              </a:spcAft>
            </a:pPr>
            <a:r>
              <a:rPr lang="en-US" sz="2800" dirty="0" smtClean="0"/>
              <a:t>Decrease </a:t>
            </a:r>
            <a:r>
              <a:rPr lang="en-US" sz="2800" dirty="0"/>
              <a:t>in </a:t>
            </a:r>
            <a:r>
              <a:rPr lang="en-US" sz="2800" dirty="0" smtClean="0"/>
              <a:t>enrollment</a:t>
            </a:r>
          </a:p>
          <a:p>
            <a:pPr marL="945960" lvl="1" indent="-571500">
              <a:spcBef>
                <a:spcPts val="600"/>
              </a:spcBef>
              <a:spcAft>
                <a:spcPts val="0"/>
              </a:spcAft>
            </a:pPr>
            <a:r>
              <a:rPr lang="en-US" sz="2800" dirty="0"/>
              <a:t>Termination of an exceptionally costly program </a:t>
            </a:r>
            <a:endParaRPr lang="en-US" sz="2800" dirty="0" smtClean="0"/>
          </a:p>
          <a:p>
            <a:pPr marL="945960" lvl="1" indent="-571500">
              <a:spcBef>
                <a:spcPts val="600"/>
              </a:spcBef>
              <a:spcAft>
                <a:spcPts val="0"/>
              </a:spcAft>
            </a:pPr>
            <a:r>
              <a:rPr lang="en-US" sz="2800" dirty="0" smtClean="0"/>
              <a:t>Termination </a:t>
            </a:r>
            <a:r>
              <a:rPr lang="en-US" sz="2800" dirty="0"/>
              <a:t>of costly long-term </a:t>
            </a:r>
            <a:r>
              <a:rPr lang="en-US" sz="2800" dirty="0" smtClean="0"/>
              <a:t>purchases</a:t>
            </a:r>
          </a:p>
          <a:p>
            <a:pPr marL="945960" lvl="1" indent="-571500">
              <a:spcBef>
                <a:spcPts val="600"/>
              </a:spcBef>
              <a:spcAft>
                <a:spcPts val="0"/>
              </a:spcAft>
            </a:pPr>
            <a:r>
              <a:rPr lang="en-US" sz="2800" dirty="0" smtClean="0"/>
              <a:t>Assumption </a:t>
            </a:r>
            <a:r>
              <a:rPr lang="en-US" sz="2800" dirty="0"/>
              <a:t>of cost by the </a:t>
            </a:r>
            <a:r>
              <a:rPr lang="en-US" sz="2800" dirty="0" smtClean="0"/>
              <a:t>federal high </a:t>
            </a:r>
            <a:r>
              <a:rPr lang="en-US" sz="2800" dirty="0"/>
              <a:t>cost </a:t>
            </a:r>
            <a:r>
              <a:rPr lang="en-US" sz="2800" dirty="0" smtClean="0"/>
              <a:t>fund grant (Fund 226)</a:t>
            </a:r>
          </a:p>
          <a:p>
            <a:pPr marL="690372" indent="-571500">
              <a:spcBef>
                <a:spcPts val="0"/>
              </a:spcBef>
              <a:spcAft>
                <a:spcPts val="0"/>
              </a:spcAft>
            </a:pPr>
            <a:endParaRPr lang="en-US" dirty="0" smtClean="0"/>
          </a:p>
          <a:p>
            <a:pPr marL="576072" indent="-457200">
              <a:spcBef>
                <a:spcPts val="0"/>
              </a:spcBef>
              <a:spcAft>
                <a:spcPts val="0"/>
              </a:spcAft>
            </a:pPr>
            <a:r>
              <a:rPr lang="en-US" dirty="0" smtClean="0"/>
              <a:t>300.205 – Adjustment to Fiscal Effort</a:t>
            </a:r>
            <a:endParaRPr lang="en-US" dirty="0"/>
          </a:p>
          <a:p>
            <a:pPr marL="945960" lvl="1" indent="-571500">
              <a:spcBef>
                <a:spcPts val="0"/>
              </a:spcBef>
              <a:spcAft>
                <a:spcPts val="0"/>
              </a:spcAft>
            </a:pPr>
            <a:r>
              <a:rPr lang="en-US" sz="2800" dirty="0" smtClean="0"/>
              <a:t>MOE Voluntary Reduction</a:t>
            </a:r>
            <a:endParaRPr lang="en-US" sz="2800" dirty="0"/>
          </a:p>
          <a:p>
            <a:pPr marL="690372" indent="-571500"/>
            <a:endParaRPr lang="en-US" b="1" dirty="0"/>
          </a:p>
          <a:p>
            <a:pPr marL="690372" indent="-571500"/>
            <a:endParaRPr lang="en-US" b="1" dirty="0"/>
          </a:p>
          <a:p>
            <a:pPr marL="633222" indent="-514350">
              <a:buNone/>
            </a:pPr>
            <a:endParaRPr lang="en-US" sz="4400" b="1" dirty="0" smtClean="0"/>
          </a:p>
          <a:p>
            <a:pPr marL="633222" indent="-514350">
              <a:buNone/>
            </a:pPr>
            <a:endParaRPr lang="en-US" sz="4400" b="1" dirty="0" smtClean="0"/>
          </a:p>
          <a:p>
            <a:pPr marL="633222" indent="-514350"/>
            <a:endParaRPr lang="en-US" sz="1200" b="1" dirty="0" smtClean="0"/>
          </a:p>
        </p:txBody>
      </p:sp>
    </p:spTree>
    <p:extLst>
      <p:ext uri="{BB962C8B-B14F-4D97-AF65-F5344CB8AC3E}">
        <p14:creationId xmlns:p14="http://schemas.microsoft.com/office/powerpoint/2010/main" val="4073597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2" name="Title 1"/>
          <p:cNvSpPr>
            <a:spLocks noGrp="1"/>
          </p:cNvSpPr>
          <p:nvPr>
            <p:ph type="title"/>
          </p:nvPr>
        </p:nvSpPr>
        <p:spPr>
          <a:xfrm>
            <a:off x="457200" y="381000"/>
            <a:ext cx="8229600" cy="990600"/>
          </a:xfrm>
        </p:spPr>
        <p:txBody>
          <a:bodyPr>
            <a:normAutofit/>
          </a:bodyPr>
          <a:lstStyle/>
          <a:p>
            <a:r>
              <a:rPr lang="en-US" b="1" dirty="0" smtClean="0">
                <a:solidFill>
                  <a:srgbClr val="34278D"/>
                </a:solidFill>
              </a:rPr>
              <a:t>Compliance Review Process</a:t>
            </a:r>
            <a:endParaRPr lang="en-US" dirty="0">
              <a:solidFill>
                <a:srgbClr val="34278D"/>
              </a:solidFill>
            </a:endParaRPr>
          </a:p>
        </p:txBody>
      </p:sp>
      <p:sp>
        <p:nvSpPr>
          <p:cNvPr id="7" name="Content Placeholder 1"/>
          <p:cNvSpPr>
            <a:spLocks noGrp="1"/>
          </p:cNvSpPr>
          <p:nvPr>
            <p:ph idx="1"/>
          </p:nvPr>
        </p:nvSpPr>
        <p:spPr>
          <a:xfrm>
            <a:off x="457200" y="1371600"/>
            <a:ext cx="8229600" cy="4525962"/>
          </a:xfrm>
        </p:spPr>
        <p:txBody>
          <a:bodyPr/>
          <a:lstStyle/>
          <a:p>
            <a:pPr>
              <a:spcBef>
                <a:spcPts val="1200"/>
              </a:spcBef>
              <a:spcAft>
                <a:spcPts val="1200"/>
              </a:spcAft>
            </a:pPr>
            <a:r>
              <a:rPr lang="en-US" dirty="0" smtClean="0"/>
              <a:t>TEA performs a compliance review of </a:t>
            </a:r>
            <a:br>
              <a:rPr lang="en-US" dirty="0" smtClean="0"/>
            </a:br>
            <a:r>
              <a:rPr lang="en-US" dirty="0" smtClean="0"/>
              <a:t>IDEA-B </a:t>
            </a:r>
            <a:r>
              <a:rPr lang="en-US" dirty="0"/>
              <a:t>LEA </a:t>
            </a:r>
            <a:r>
              <a:rPr lang="en-US" dirty="0" smtClean="0"/>
              <a:t>MOE</a:t>
            </a:r>
          </a:p>
          <a:p>
            <a:pPr lvl="1"/>
            <a:r>
              <a:rPr lang="en-US" dirty="0"/>
              <a:t>Data sources </a:t>
            </a:r>
            <a:r>
              <a:rPr lang="en-US" dirty="0" smtClean="0"/>
              <a:t>include </a:t>
            </a:r>
            <a:r>
              <a:rPr lang="en-US" dirty="0"/>
              <a:t>PEIMS expenditures, SHARS Reimbursement Form data, Summary of Finance (SOF) data, and special education student count </a:t>
            </a:r>
            <a:r>
              <a:rPr lang="en-US" dirty="0" smtClean="0"/>
              <a:t>data.</a:t>
            </a:r>
          </a:p>
          <a:p>
            <a:pPr lvl="1"/>
            <a:r>
              <a:rPr lang="en-US" dirty="0" smtClean="0"/>
              <a:t>Review consists of three main processes:</a:t>
            </a:r>
          </a:p>
          <a:p>
            <a:pPr lvl="3">
              <a:buFont typeface="Wingdings" panose="05000000000000000000" pitchFamily="2" charset="2"/>
              <a:buChar char="v"/>
            </a:pPr>
            <a:r>
              <a:rPr lang="en-US" dirty="0" smtClean="0"/>
              <a:t>Preliminary results</a:t>
            </a:r>
          </a:p>
          <a:p>
            <a:pPr lvl="3">
              <a:buFont typeface="Wingdings" panose="05000000000000000000" pitchFamily="2" charset="2"/>
              <a:buChar char="v"/>
            </a:pPr>
            <a:r>
              <a:rPr lang="en-US" dirty="0" smtClean="0"/>
              <a:t>TEA review and evaluation of LEA responses</a:t>
            </a:r>
          </a:p>
          <a:p>
            <a:pPr lvl="3">
              <a:buFont typeface="Wingdings" panose="05000000000000000000" pitchFamily="2" charset="2"/>
              <a:buChar char="v"/>
            </a:pPr>
            <a:r>
              <a:rPr lang="en-US" dirty="0" smtClean="0"/>
              <a:t>Final results</a:t>
            </a:r>
          </a:p>
          <a:p>
            <a:pPr marL="914400" lvl="3" indent="0">
              <a:buNone/>
            </a:pPr>
            <a:endParaRPr lang="en-US" sz="3000" dirty="0"/>
          </a:p>
          <a:p>
            <a:endParaRPr lang="en-US" dirty="0" smtClean="0"/>
          </a:p>
        </p:txBody>
      </p:sp>
    </p:spTree>
    <p:extLst>
      <p:ext uri="{BB962C8B-B14F-4D97-AF65-F5344CB8AC3E}">
        <p14:creationId xmlns:p14="http://schemas.microsoft.com/office/powerpoint/2010/main" val="292309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2" name="Title 1"/>
          <p:cNvSpPr>
            <a:spLocks noGrp="1"/>
          </p:cNvSpPr>
          <p:nvPr>
            <p:ph type="title"/>
          </p:nvPr>
        </p:nvSpPr>
        <p:spPr>
          <a:xfrm>
            <a:off x="457200" y="381000"/>
            <a:ext cx="8229600" cy="990600"/>
          </a:xfrm>
        </p:spPr>
        <p:txBody>
          <a:bodyPr>
            <a:normAutofit/>
          </a:bodyPr>
          <a:lstStyle/>
          <a:p>
            <a:r>
              <a:rPr lang="en-US" b="1" dirty="0" smtClean="0">
                <a:solidFill>
                  <a:srgbClr val="34278D"/>
                </a:solidFill>
              </a:rPr>
              <a:t>Compliance Review Process</a:t>
            </a:r>
            <a:endParaRPr lang="en-US" dirty="0">
              <a:solidFill>
                <a:srgbClr val="34278D"/>
              </a:solidFill>
            </a:endParaRPr>
          </a:p>
        </p:txBody>
      </p:sp>
      <p:sp>
        <p:nvSpPr>
          <p:cNvPr id="7" name="Content Placeholder 1" descr="Flowchart handout" title="Flowchart handout"/>
          <p:cNvSpPr>
            <a:spLocks noGrp="1"/>
          </p:cNvSpPr>
          <p:nvPr>
            <p:ph idx="1"/>
          </p:nvPr>
        </p:nvSpPr>
        <p:spPr>
          <a:xfrm>
            <a:off x="457200" y="1371600"/>
            <a:ext cx="8229600" cy="4525962"/>
          </a:xfrm>
        </p:spPr>
        <p:txBody>
          <a:bodyPr/>
          <a:lstStyle/>
          <a:p>
            <a:pPr marL="914400" lvl="3" indent="0">
              <a:buNone/>
            </a:pPr>
            <a:endParaRPr lang="en-US" sz="3000" dirty="0"/>
          </a:p>
          <a:p>
            <a:endParaRPr lang="en-US" dirty="0" smtClean="0"/>
          </a:p>
        </p:txBody>
      </p:sp>
      <p:pic>
        <p:nvPicPr>
          <p:cNvPr id="3" name="Picture 2" title="Division Logo"/>
          <p:cNvPicPr>
            <a:picLocks noChangeAspect="1"/>
          </p:cNvPicPr>
          <p:nvPr/>
        </p:nvPicPr>
        <p:blipFill rotWithShape="1">
          <a:blip r:embed="rId4"/>
          <a:srcRect l="28750" t="23333" r="41667" b="14667"/>
          <a:stretch/>
        </p:blipFill>
        <p:spPr>
          <a:xfrm>
            <a:off x="4419600" y="1117854"/>
            <a:ext cx="4382213" cy="5740146"/>
          </a:xfrm>
          <a:prstGeom prst="rect">
            <a:avLst/>
          </a:prstGeom>
          <a:ln>
            <a:solidFill>
              <a:schemeClr val="tx1"/>
            </a:solidFill>
          </a:ln>
        </p:spPr>
      </p:pic>
      <p:sp>
        <p:nvSpPr>
          <p:cNvPr id="8" name="Content Placeholder 1"/>
          <p:cNvSpPr txBox="1">
            <a:spLocks noChangeAspect="1"/>
          </p:cNvSpPr>
          <p:nvPr/>
        </p:nvSpPr>
        <p:spPr bwMode="auto">
          <a:xfrm>
            <a:off x="457200" y="1295401"/>
            <a:ext cx="8115300" cy="4508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1" fontAlgn="base" hangingPunct="1">
              <a:spcBef>
                <a:spcPts val="400"/>
              </a:spcBef>
              <a:spcAft>
                <a:spcPct val="0"/>
              </a:spcAft>
              <a:buClr>
                <a:srgbClr val="34278D"/>
              </a:buClr>
              <a:buSzPct val="68000"/>
              <a:buFont typeface="Wingdings 3" pitchFamily="18" charset="2"/>
              <a:buChar char=""/>
              <a:defRPr sz="2800" kern="1200">
                <a:solidFill>
                  <a:schemeClr val="tx1"/>
                </a:solidFill>
                <a:latin typeface="Arial"/>
                <a:ea typeface="ＭＳ Ｐゴシック" pitchFamily="-105" charset="-128"/>
                <a:cs typeface="Arial"/>
              </a:defRPr>
            </a:lvl1pPr>
            <a:lvl2pPr marL="620713" indent="-228600" algn="l" rtl="0" eaLnBrk="1" fontAlgn="base" hangingPunct="1">
              <a:spcBef>
                <a:spcPts val="325"/>
              </a:spcBef>
              <a:spcAft>
                <a:spcPct val="0"/>
              </a:spcAft>
              <a:buClr>
                <a:srgbClr val="34278D"/>
              </a:buClr>
              <a:buFont typeface="Verdana" pitchFamily="34" charset="0"/>
              <a:buChar char="◦"/>
              <a:defRPr sz="2400" kern="1200">
                <a:solidFill>
                  <a:schemeClr val="tx1"/>
                </a:solidFill>
                <a:latin typeface="Arial"/>
                <a:ea typeface="ＭＳ Ｐゴシック" pitchFamily="-106" charset="-128"/>
                <a:cs typeface="Arial"/>
              </a:defRPr>
            </a:lvl2pPr>
            <a:lvl3pPr marL="858838" indent="-228600" algn="l" rtl="0" eaLnBrk="1" fontAlgn="base" hangingPunct="1">
              <a:spcBef>
                <a:spcPts val="350"/>
              </a:spcBef>
              <a:spcAft>
                <a:spcPct val="0"/>
              </a:spcAft>
              <a:buClr>
                <a:srgbClr val="34278D"/>
              </a:buClr>
              <a:buSzPct val="100000"/>
              <a:buFont typeface="Wingdings 2" pitchFamily="18" charset="2"/>
              <a:buChar char=""/>
              <a:defRPr sz="2300" kern="1200">
                <a:solidFill>
                  <a:schemeClr val="tx1"/>
                </a:solidFill>
                <a:latin typeface="Arial"/>
                <a:ea typeface="ＭＳ Ｐゴシック" pitchFamily="-106" charset="-128"/>
                <a:cs typeface="Arial"/>
              </a:defRPr>
            </a:lvl3pPr>
            <a:lvl4pPr marL="1143000" indent="-228600" algn="l" rtl="0" eaLnBrk="1" fontAlgn="base" hangingPunct="1">
              <a:spcBef>
                <a:spcPts val="350"/>
              </a:spcBef>
              <a:spcAft>
                <a:spcPct val="0"/>
              </a:spcAft>
              <a:buClr>
                <a:srgbClr val="34278D"/>
              </a:buClr>
              <a:buSzPct val="100000"/>
              <a:buFont typeface="Lucida Grande"/>
              <a:buChar char="╸"/>
              <a:defRPr sz="2200" kern="1200">
                <a:solidFill>
                  <a:schemeClr val="tx1"/>
                </a:solidFill>
                <a:latin typeface="Arial"/>
                <a:ea typeface="ＭＳ Ｐゴシック" pitchFamily="-106" charset="-128"/>
                <a:cs typeface="Arial"/>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ＭＳ Ｐゴシック" pitchFamily="-106"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576072" indent="-457200">
              <a:spcBef>
                <a:spcPts val="0"/>
              </a:spcBef>
              <a:spcAft>
                <a:spcPts val="0"/>
              </a:spcAft>
            </a:pPr>
            <a:r>
              <a:rPr lang="en-US" dirty="0" smtClean="0"/>
              <a:t>Flowchart handout</a:t>
            </a:r>
            <a:endParaRPr lang="en-US" sz="2800" dirty="0" smtClean="0"/>
          </a:p>
          <a:p>
            <a:pPr marL="690372" indent="-571500"/>
            <a:endParaRPr lang="en-US" b="1" dirty="0" smtClean="0"/>
          </a:p>
          <a:p>
            <a:pPr marL="690372" indent="-571500"/>
            <a:endParaRPr lang="en-US" b="1" dirty="0" smtClean="0"/>
          </a:p>
          <a:p>
            <a:pPr marL="633222" indent="-514350">
              <a:buFont typeface="Wingdings 3" pitchFamily="18" charset="2"/>
              <a:buNone/>
            </a:pPr>
            <a:endParaRPr lang="en-US" sz="4400" b="1" dirty="0" smtClean="0"/>
          </a:p>
          <a:p>
            <a:pPr marL="633222" indent="-514350">
              <a:buFont typeface="Wingdings 3" pitchFamily="18" charset="2"/>
              <a:buNone/>
            </a:pPr>
            <a:endParaRPr lang="en-US" sz="4400" b="1" dirty="0" smtClean="0"/>
          </a:p>
          <a:p>
            <a:pPr marL="633222" indent="-514350"/>
            <a:endParaRPr lang="en-US" sz="1200" b="1" dirty="0" smtClean="0"/>
          </a:p>
        </p:txBody>
      </p:sp>
    </p:spTree>
    <p:extLst>
      <p:ext uri="{BB962C8B-B14F-4D97-AF65-F5344CB8AC3E}">
        <p14:creationId xmlns:p14="http://schemas.microsoft.com/office/powerpoint/2010/main" val="3131979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Courier New" panose="02070309020205020404" pitchFamily="49" charset="0"/>
              <a:buChar char="o"/>
            </a:pPr>
            <a:r>
              <a:rPr lang="en-US" dirty="0" smtClean="0"/>
              <a:t>LEAs will be notified of the </a:t>
            </a:r>
            <a:r>
              <a:rPr lang="en-US" i="1" dirty="0"/>
              <a:t>preliminary</a:t>
            </a:r>
            <a:r>
              <a:rPr lang="en-US" dirty="0"/>
              <a:t> </a:t>
            </a:r>
            <a:r>
              <a:rPr lang="en-US" dirty="0" smtClean="0"/>
              <a:t/>
            </a:r>
            <a:br>
              <a:rPr lang="en-US" dirty="0" smtClean="0"/>
            </a:br>
            <a:r>
              <a:rPr lang="en-US" dirty="0" smtClean="0"/>
              <a:t>IDEA-B LEA </a:t>
            </a:r>
            <a:r>
              <a:rPr lang="en-US" dirty="0"/>
              <a:t>MOE results </a:t>
            </a:r>
            <a:r>
              <a:rPr lang="en-US" dirty="0" smtClean="0"/>
              <a:t>when they become available </a:t>
            </a:r>
            <a:r>
              <a:rPr lang="en-US" dirty="0"/>
              <a:t>in GFFC Reports and Data </a:t>
            </a:r>
            <a:r>
              <a:rPr lang="en-US" dirty="0" smtClean="0"/>
              <a:t>Collections via To </a:t>
            </a:r>
            <a:r>
              <a:rPr lang="en-US" dirty="0"/>
              <a:t>The Administrator Addressed (TTAA</a:t>
            </a:r>
            <a:r>
              <a:rPr lang="en-US" dirty="0" smtClean="0"/>
              <a:t>) notification.</a:t>
            </a:r>
            <a:endParaRPr lang="en-US" dirty="0"/>
          </a:p>
          <a:p>
            <a:pPr marL="630238" lvl="2" indent="0">
              <a:buNone/>
            </a:pPr>
            <a:r>
              <a:rPr lang="en-US" dirty="0"/>
              <a:t> </a:t>
            </a:r>
          </a:p>
          <a:p>
            <a:r>
              <a:rPr lang="en-US" dirty="0"/>
              <a:t>LEA reviews TEA </a:t>
            </a:r>
            <a:r>
              <a:rPr lang="en-US" i="1" dirty="0"/>
              <a:t>preliminary</a:t>
            </a:r>
            <a:r>
              <a:rPr lang="en-US" dirty="0"/>
              <a:t> IDEA-B LEA</a:t>
            </a:r>
            <a:br>
              <a:rPr lang="en-US" dirty="0"/>
            </a:br>
            <a:r>
              <a:rPr lang="en-US" dirty="0"/>
              <a:t>MOE </a:t>
            </a:r>
            <a:r>
              <a:rPr lang="en-US" dirty="0" smtClean="0"/>
              <a:t>results.</a:t>
            </a:r>
            <a:endParaRPr lang="en-US" dirty="0"/>
          </a:p>
          <a:p>
            <a:endParaRPr lang="en-US" dirty="0"/>
          </a:p>
        </p:txBody>
      </p:sp>
      <p:sp>
        <p:nvSpPr>
          <p:cNvPr id="3" name="Title 2"/>
          <p:cNvSpPr>
            <a:spLocks noGrp="1"/>
          </p:cNvSpPr>
          <p:nvPr>
            <p:ph type="title"/>
          </p:nvPr>
        </p:nvSpPr>
        <p:spPr/>
        <p:txBody>
          <a:bodyPr>
            <a:normAutofit fontScale="90000"/>
          </a:bodyPr>
          <a:lstStyle/>
          <a:p>
            <a:r>
              <a:rPr lang="en-US" b="1" dirty="0">
                <a:solidFill>
                  <a:srgbClr val="34278D"/>
                </a:solidFill>
              </a:rPr>
              <a:t>Compliance Review </a:t>
            </a:r>
            <a:r>
              <a:rPr lang="en-US" b="1" dirty="0" smtClean="0">
                <a:solidFill>
                  <a:srgbClr val="34278D"/>
                </a:solidFill>
              </a:rPr>
              <a:t>Process (continued)</a:t>
            </a:r>
            <a:endParaRPr lang="en-US" dirty="0"/>
          </a:p>
        </p:txBody>
      </p:sp>
    </p:spTree>
    <p:extLst>
      <p:ext uri="{BB962C8B-B14F-4D97-AF65-F5344CB8AC3E}">
        <p14:creationId xmlns:p14="http://schemas.microsoft.com/office/powerpoint/2010/main" val="3025111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2" name="Content Placeholder 1"/>
          <p:cNvSpPr>
            <a:spLocks noGrp="1"/>
          </p:cNvSpPr>
          <p:nvPr>
            <p:ph idx="1"/>
          </p:nvPr>
        </p:nvSpPr>
        <p:spPr>
          <a:xfrm>
            <a:off x="457200" y="1371600"/>
            <a:ext cx="8229600" cy="5029200"/>
          </a:xfrm>
        </p:spPr>
        <p:txBody>
          <a:bodyPr/>
          <a:lstStyle/>
          <a:p>
            <a:pPr>
              <a:spcBef>
                <a:spcPts val="1200"/>
              </a:spcBef>
            </a:pPr>
            <a:r>
              <a:rPr lang="en-US" dirty="0" smtClean="0"/>
              <a:t>Commissioner’s rules</a:t>
            </a:r>
            <a:endParaRPr lang="en-US" dirty="0"/>
          </a:p>
          <a:p>
            <a:pPr>
              <a:spcBef>
                <a:spcPts val="1200"/>
              </a:spcBef>
            </a:pPr>
            <a:r>
              <a:rPr lang="en-US" dirty="0" smtClean="0"/>
              <a:t>Eligibility standard</a:t>
            </a:r>
          </a:p>
          <a:p>
            <a:pPr>
              <a:spcBef>
                <a:spcPts val="1200"/>
              </a:spcBef>
            </a:pPr>
            <a:r>
              <a:rPr lang="en-US" dirty="0" smtClean="0"/>
              <a:t>Compliance standard</a:t>
            </a:r>
          </a:p>
          <a:p>
            <a:pPr>
              <a:spcBef>
                <a:spcPts val="1200"/>
              </a:spcBef>
            </a:pPr>
            <a:r>
              <a:rPr lang="en-US" dirty="0" smtClean="0"/>
              <a:t>Legal basis for reducing MOE</a:t>
            </a:r>
          </a:p>
          <a:p>
            <a:pPr>
              <a:spcBef>
                <a:spcPts val="1200"/>
              </a:spcBef>
            </a:pPr>
            <a:r>
              <a:rPr lang="en-US" dirty="0"/>
              <a:t>Compliance review </a:t>
            </a:r>
            <a:r>
              <a:rPr lang="en-US" dirty="0" smtClean="0"/>
              <a:t>process</a:t>
            </a:r>
          </a:p>
          <a:p>
            <a:pPr>
              <a:spcBef>
                <a:spcPts val="1200"/>
              </a:spcBef>
            </a:pPr>
            <a:r>
              <a:rPr lang="en-US" dirty="0" smtClean="0"/>
              <a:t>Enforcement</a:t>
            </a:r>
            <a:endParaRPr lang="en-US" dirty="0"/>
          </a:p>
          <a:p>
            <a:pPr>
              <a:spcBef>
                <a:spcPts val="1200"/>
              </a:spcBef>
            </a:pPr>
            <a:r>
              <a:rPr lang="en-US" dirty="0"/>
              <a:t>IDEA-B LEA MOE compliance review report</a:t>
            </a:r>
          </a:p>
          <a:p>
            <a:pPr>
              <a:spcBef>
                <a:spcPts val="1200"/>
              </a:spcBef>
            </a:pPr>
            <a:r>
              <a:rPr lang="en-US" dirty="0"/>
              <a:t>Contact and resource information</a:t>
            </a:r>
          </a:p>
          <a:p>
            <a:endParaRPr lang="en-US" dirty="0" smtClean="0"/>
          </a:p>
          <a:p>
            <a:endParaRPr lang="en-US" dirty="0"/>
          </a:p>
        </p:txBody>
      </p:sp>
      <p:sp>
        <p:nvSpPr>
          <p:cNvPr id="3" name="Title 2"/>
          <p:cNvSpPr>
            <a:spLocks noGrp="1"/>
          </p:cNvSpPr>
          <p:nvPr>
            <p:ph type="title"/>
          </p:nvPr>
        </p:nvSpPr>
        <p:spPr/>
        <p:txBody>
          <a:bodyPr>
            <a:normAutofit/>
          </a:bodyPr>
          <a:lstStyle/>
          <a:p>
            <a:r>
              <a:rPr lang="en-US" b="1" dirty="0" smtClean="0">
                <a:solidFill>
                  <a:srgbClr val="34278D"/>
                </a:solidFill>
              </a:rPr>
              <a:t>Topics</a:t>
            </a:r>
            <a:endParaRPr lang="en-US" b="1" dirty="0">
              <a:solidFill>
                <a:srgbClr val="34278D"/>
              </a:solidFill>
            </a:endParaRPr>
          </a:p>
        </p:txBody>
      </p:sp>
    </p:spTree>
    <p:extLst>
      <p:ext uri="{BB962C8B-B14F-4D97-AF65-F5344CB8AC3E}">
        <p14:creationId xmlns:p14="http://schemas.microsoft.com/office/powerpoint/2010/main" val="1935415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vision Logo.png" title="Division Logo"/>
          <p:cNvPicPr>
            <a:picLocks noChangeAspect="1"/>
          </p:cNvPicPr>
          <p:nvPr/>
        </p:nvPicPr>
        <p:blipFill>
          <a:blip r:embed="rId3" cstate="print"/>
          <a:stretch>
            <a:fillRect/>
          </a:stretch>
        </p:blipFill>
        <p:spPr>
          <a:xfrm>
            <a:off x="6324600" y="5562600"/>
            <a:ext cx="2818841" cy="1283673"/>
          </a:xfrm>
          <a:prstGeom prst="rect">
            <a:avLst/>
          </a:prstGeom>
        </p:spPr>
      </p:pic>
      <p:sp>
        <p:nvSpPr>
          <p:cNvPr id="2" name="Title 1"/>
          <p:cNvSpPr>
            <a:spLocks noGrp="1"/>
          </p:cNvSpPr>
          <p:nvPr>
            <p:ph type="title"/>
          </p:nvPr>
        </p:nvSpPr>
        <p:spPr>
          <a:xfrm>
            <a:off x="457200" y="381000"/>
            <a:ext cx="8229600" cy="990600"/>
          </a:xfrm>
        </p:spPr>
        <p:txBody>
          <a:bodyPr>
            <a:normAutofit fontScale="90000"/>
          </a:bodyPr>
          <a:lstStyle/>
          <a:p>
            <a:r>
              <a:rPr lang="en-US" b="1" dirty="0" smtClean="0">
                <a:solidFill>
                  <a:srgbClr val="34278D"/>
                </a:solidFill>
              </a:rPr>
              <a:t>Compliance Review Process (continued)</a:t>
            </a:r>
            <a:endParaRPr lang="en-US" dirty="0">
              <a:solidFill>
                <a:srgbClr val="34278D"/>
              </a:solidFill>
            </a:endParaRPr>
          </a:p>
        </p:txBody>
      </p:sp>
      <p:sp>
        <p:nvSpPr>
          <p:cNvPr id="7" name="Content Placeholder 1"/>
          <p:cNvSpPr>
            <a:spLocks noGrp="1"/>
          </p:cNvSpPr>
          <p:nvPr>
            <p:ph idx="1"/>
          </p:nvPr>
        </p:nvSpPr>
        <p:spPr>
          <a:xfrm>
            <a:off x="457200" y="1174622"/>
            <a:ext cx="8229600" cy="4525962"/>
          </a:xfrm>
        </p:spPr>
        <p:txBody>
          <a:bodyPr/>
          <a:lstStyle/>
          <a:p>
            <a:r>
              <a:rPr lang="en-US" dirty="0" smtClean="0"/>
              <a:t>If the LEA used TEA’s IDEA-B Calculation Tool, one of the following outcomes should apply:</a:t>
            </a:r>
          </a:p>
          <a:p>
            <a:pPr marL="849313" lvl="1" indent="-457200">
              <a:buFont typeface="+mj-lt"/>
              <a:buAutoNum type="arabicPeriod"/>
            </a:pPr>
            <a:r>
              <a:rPr lang="en-US" dirty="0" smtClean="0"/>
              <a:t>Preliminary </a:t>
            </a:r>
            <a:r>
              <a:rPr lang="en-US" dirty="0"/>
              <a:t>results </a:t>
            </a:r>
            <a:r>
              <a:rPr lang="en-US" dirty="0" smtClean="0"/>
              <a:t>matched.  LEA accepts </a:t>
            </a:r>
            <a:r>
              <a:rPr lang="en-US" dirty="0"/>
              <a:t>TEA results </a:t>
            </a:r>
            <a:r>
              <a:rPr lang="en-US" dirty="0" smtClean="0"/>
              <a:t>and does not submit federal exceptions, voluntary MOE reduction, or state reconsideration.  No </a:t>
            </a:r>
            <a:r>
              <a:rPr lang="en-US" dirty="0"/>
              <a:t>further action is </a:t>
            </a:r>
            <a:r>
              <a:rPr lang="en-US" dirty="0" smtClean="0"/>
              <a:t>required, </a:t>
            </a:r>
            <a:r>
              <a:rPr lang="en-US" dirty="0"/>
              <a:t>and the preliminary results </a:t>
            </a:r>
            <a:r>
              <a:rPr lang="en-US" dirty="0" smtClean="0"/>
              <a:t>become </a:t>
            </a:r>
            <a:r>
              <a:rPr lang="en-US" dirty="0"/>
              <a:t>the final </a:t>
            </a:r>
            <a:r>
              <a:rPr lang="en-US" dirty="0" smtClean="0"/>
              <a:t>results.</a:t>
            </a:r>
          </a:p>
          <a:p>
            <a:pPr marL="849313" lvl="1" indent="-457200">
              <a:buFont typeface="+mj-lt"/>
              <a:buAutoNum type="arabicPeriod"/>
            </a:pPr>
            <a:r>
              <a:rPr lang="en-US" dirty="0"/>
              <a:t>Preliminary results </a:t>
            </a:r>
            <a:r>
              <a:rPr lang="en-US" dirty="0" smtClean="0"/>
              <a:t>matched.  LEA submits federal exceptions</a:t>
            </a:r>
            <a:r>
              <a:rPr lang="en-US" dirty="0"/>
              <a:t>, voluntary MOE </a:t>
            </a:r>
            <a:r>
              <a:rPr lang="en-US" dirty="0" smtClean="0"/>
              <a:t>reduction, </a:t>
            </a:r>
            <a:r>
              <a:rPr lang="en-US" dirty="0"/>
              <a:t>or state reconsideration </a:t>
            </a:r>
            <a:r>
              <a:rPr lang="en-US" dirty="0" smtClean="0"/>
              <a:t>for the final calculation.</a:t>
            </a:r>
          </a:p>
          <a:p>
            <a:pPr marL="849313" lvl="1" indent="-457200">
              <a:buFont typeface="+mj-lt"/>
              <a:buAutoNum type="arabicPeriod"/>
            </a:pPr>
            <a:r>
              <a:rPr lang="en-US" dirty="0" smtClean="0"/>
              <a:t>Preliminary </a:t>
            </a:r>
            <a:r>
              <a:rPr lang="en-US" dirty="0"/>
              <a:t>results </a:t>
            </a:r>
            <a:r>
              <a:rPr lang="en-US" dirty="0" smtClean="0"/>
              <a:t>do not match. LEA recalculates. If </a:t>
            </a:r>
            <a:r>
              <a:rPr lang="en-US" dirty="0"/>
              <a:t>results still </a:t>
            </a:r>
            <a:r>
              <a:rPr lang="en-US" dirty="0" smtClean="0"/>
              <a:t>do </a:t>
            </a:r>
            <a:r>
              <a:rPr lang="en-US" dirty="0"/>
              <a:t>not </a:t>
            </a:r>
            <a:r>
              <a:rPr lang="en-US" dirty="0" smtClean="0"/>
              <a:t>match, LEA contacts </a:t>
            </a:r>
            <a:r>
              <a:rPr lang="en-US" dirty="0"/>
              <a:t>TEA </a:t>
            </a:r>
            <a:r>
              <a:rPr lang="en-US" dirty="0" smtClean="0"/>
              <a:t>to discuss </a:t>
            </a:r>
            <a:r>
              <a:rPr lang="en-US" dirty="0"/>
              <a:t>discrepancies and further </a:t>
            </a:r>
            <a:r>
              <a:rPr lang="en-US" dirty="0" smtClean="0"/>
              <a:t>action. </a:t>
            </a:r>
            <a:endParaRPr lang="en-US" dirty="0"/>
          </a:p>
          <a:p>
            <a:pPr marL="849313" lvl="1" indent="-457200">
              <a:buFont typeface="+mj-lt"/>
              <a:buAutoNum type="arabicPeriod"/>
            </a:pPr>
            <a:endParaRPr lang="en-US" sz="2000" dirty="0" smtClean="0"/>
          </a:p>
          <a:p>
            <a:pPr marL="623887" indent="-514350">
              <a:buFont typeface="+mj-lt"/>
              <a:buAutoNum type="arabicPeriod"/>
            </a:pPr>
            <a:endParaRPr lang="en-US" dirty="0"/>
          </a:p>
          <a:p>
            <a:pPr marL="849313" lvl="1" indent="-457200">
              <a:buFont typeface="+mj-lt"/>
              <a:buAutoNum type="arabicPeriod"/>
            </a:pPr>
            <a:endParaRPr lang="en-US" dirty="0" smtClean="0"/>
          </a:p>
          <a:p>
            <a:pPr marL="849313" lvl="1" indent="-457200">
              <a:buFont typeface="+mj-lt"/>
              <a:buAutoNum type="arabicPeriod"/>
            </a:pPr>
            <a:endParaRPr lang="en-US" dirty="0"/>
          </a:p>
          <a:p>
            <a:pPr marL="623887" indent="-514350">
              <a:buFont typeface="+mj-lt"/>
              <a:buAutoNum type="arabicPeriod"/>
            </a:pPr>
            <a:endParaRPr lang="en-US" dirty="0"/>
          </a:p>
        </p:txBody>
      </p:sp>
    </p:spTree>
    <p:extLst>
      <p:ext uri="{BB962C8B-B14F-4D97-AF65-F5344CB8AC3E}">
        <p14:creationId xmlns:p14="http://schemas.microsoft.com/office/powerpoint/2010/main" val="293132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b="1" dirty="0" smtClean="0">
                <a:solidFill>
                  <a:srgbClr val="34278D"/>
                </a:solidFill>
              </a:rPr>
              <a:t>Compliance Review Process (continued)</a:t>
            </a:r>
            <a:endParaRPr lang="en-US" dirty="0">
              <a:solidFill>
                <a:srgbClr val="34278D"/>
              </a:solidFill>
            </a:endParaRPr>
          </a:p>
        </p:txBody>
      </p:sp>
      <p:sp>
        <p:nvSpPr>
          <p:cNvPr id="7" name="Content Placeholder 1"/>
          <p:cNvSpPr>
            <a:spLocks noGrp="1"/>
          </p:cNvSpPr>
          <p:nvPr>
            <p:ph idx="1"/>
          </p:nvPr>
        </p:nvSpPr>
        <p:spPr>
          <a:xfrm>
            <a:off x="457200" y="1066800"/>
            <a:ext cx="8229600" cy="4525962"/>
          </a:xfrm>
        </p:spPr>
        <p:txBody>
          <a:bodyPr/>
          <a:lstStyle/>
          <a:p>
            <a:r>
              <a:rPr lang="en-US" dirty="0" smtClean="0"/>
              <a:t>Instead </a:t>
            </a:r>
            <a:r>
              <a:rPr lang="en-US" dirty="0"/>
              <a:t>of </a:t>
            </a:r>
            <a:r>
              <a:rPr lang="en-US" dirty="0" smtClean="0"/>
              <a:t>TEA’s </a:t>
            </a:r>
            <a:r>
              <a:rPr lang="en-US" dirty="0"/>
              <a:t>IDEA-B Calculation </a:t>
            </a:r>
            <a:r>
              <a:rPr lang="en-US" dirty="0" smtClean="0"/>
              <a:t>Tool, the LEA may choose to use a local methodology calculation.</a:t>
            </a:r>
          </a:p>
          <a:p>
            <a:r>
              <a:rPr lang="en-US" dirty="0" smtClean="0"/>
              <a:t>If so, the LEA</a:t>
            </a:r>
            <a:r>
              <a:rPr lang="en-US" dirty="0"/>
              <a:t> </a:t>
            </a:r>
            <a:r>
              <a:rPr lang="en-US" dirty="0" smtClean="0"/>
              <a:t>must </a:t>
            </a:r>
            <a:r>
              <a:rPr lang="en-US" dirty="0"/>
              <a:t>submit supporting documentation for </a:t>
            </a:r>
            <a:r>
              <a:rPr lang="en-US" dirty="0" smtClean="0"/>
              <a:t>its local methodology, which may also include federal exceptions</a:t>
            </a:r>
            <a:r>
              <a:rPr lang="en-US" dirty="0"/>
              <a:t>, voluntary MOE reduction, and state reconsideration </a:t>
            </a:r>
            <a:r>
              <a:rPr lang="en-US" dirty="0" smtClean="0"/>
              <a:t>for any of the four methods. </a:t>
            </a:r>
          </a:p>
          <a:p>
            <a:endParaRPr lang="en-US" dirty="0"/>
          </a:p>
          <a:p>
            <a:endParaRPr lang="en-US" dirty="0"/>
          </a:p>
          <a:p>
            <a:endParaRPr lang="en-US" dirty="0" smtClean="0"/>
          </a:p>
          <a:p>
            <a:endParaRPr lang="en-US" dirty="0"/>
          </a:p>
          <a:p>
            <a:endParaRPr lang="en-US" dirty="0"/>
          </a:p>
          <a:p>
            <a:endParaRPr lang="en-US" dirty="0"/>
          </a:p>
        </p:txBody>
      </p:sp>
      <p:pic>
        <p:nvPicPr>
          <p:cNvPr id="5" name="Picture 4" descr="Division Logo.png" title="Division Logo"/>
          <p:cNvPicPr>
            <a:picLocks noChangeAspect="1"/>
          </p:cNvPicPr>
          <p:nvPr/>
        </p:nvPicPr>
        <p:blipFill>
          <a:blip r:embed="rId3" cstate="print"/>
          <a:stretch>
            <a:fillRect/>
          </a:stretch>
        </p:blipFill>
        <p:spPr>
          <a:xfrm>
            <a:off x="6324600" y="5562600"/>
            <a:ext cx="2818841" cy="1283673"/>
          </a:xfrm>
          <a:prstGeom prst="rect">
            <a:avLst/>
          </a:prstGeom>
        </p:spPr>
      </p:pic>
    </p:spTree>
    <p:extLst>
      <p:ext uri="{BB962C8B-B14F-4D97-AF65-F5344CB8AC3E}">
        <p14:creationId xmlns:p14="http://schemas.microsoft.com/office/powerpoint/2010/main" val="1820108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vision Logo.png" title="Division Logo"/>
          <p:cNvPicPr>
            <a:picLocks noChangeAspect="1"/>
          </p:cNvPicPr>
          <p:nvPr/>
        </p:nvPicPr>
        <p:blipFill>
          <a:blip r:embed="rId3" cstate="print"/>
          <a:stretch>
            <a:fillRect/>
          </a:stretch>
        </p:blipFill>
        <p:spPr>
          <a:xfrm>
            <a:off x="6324600" y="5562600"/>
            <a:ext cx="2818841" cy="1283673"/>
          </a:xfrm>
          <a:prstGeom prst="rect">
            <a:avLst/>
          </a:prstGeom>
        </p:spPr>
      </p:pic>
      <p:sp>
        <p:nvSpPr>
          <p:cNvPr id="2" name="Title 1"/>
          <p:cNvSpPr>
            <a:spLocks noGrp="1"/>
          </p:cNvSpPr>
          <p:nvPr>
            <p:ph type="title"/>
          </p:nvPr>
        </p:nvSpPr>
        <p:spPr>
          <a:xfrm>
            <a:off x="457200" y="76200"/>
            <a:ext cx="8229600" cy="990600"/>
          </a:xfrm>
        </p:spPr>
        <p:txBody>
          <a:bodyPr>
            <a:normAutofit fontScale="90000"/>
          </a:bodyPr>
          <a:lstStyle/>
          <a:p>
            <a:r>
              <a:rPr lang="en-US" b="1" dirty="0" smtClean="0">
                <a:solidFill>
                  <a:srgbClr val="34278D"/>
                </a:solidFill>
              </a:rPr>
              <a:t>Compliance Review Process (continued)</a:t>
            </a:r>
            <a:endParaRPr lang="en-US" dirty="0">
              <a:solidFill>
                <a:srgbClr val="34278D"/>
              </a:solidFill>
            </a:endParaRPr>
          </a:p>
        </p:txBody>
      </p:sp>
      <p:sp>
        <p:nvSpPr>
          <p:cNvPr id="7" name="Content Placeholder 1"/>
          <p:cNvSpPr>
            <a:spLocks noGrp="1"/>
          </p:cNvSpPr>
          <p:nvPr>
            <p:ph idx="1"/>
          </p:nvPr>
        </p:nvSpPr>
        <p:spPr>
          <a:xfrm>
            <a:off x="457200" y="876300"/>
            <a:ext cx="8229600" cy="5600700"/>
          </a:xfrm>
        </p:spPr>
        <p:txBody>
          <a:bodyPr/>
          <a:lstStyle/>
          <a:p>
            <a:r>
              <a:rPr lang="en-US" dirty="0"/>
              <a:t>F</a:t>
            </a:r>
            <a:r>
              <a:rPr lang="en-US" dirty="0" smtClean="0"/>
              <a:t>or an LEA that submits federal exceptions</a:t>
            </a:r>
            <a:r>
              <a:rPr lang="en-US" dirty="0"/>
              <a:t>, voluntary MOE reduction, and state reconsideration </a:t>
            </a:r>
            <a:r>
              <a:rPr lang="en-US" dirty="0" smtClean="0"/>
              <a:t>during the </a:t>
            </a:r>
            <a:r>
              <a:rPr lang="en-US" i="1" dirty="0" smtClean="0"/>
              <a:t>preliminary</a:t>
            </a:r>
            <a:r>
              <a:rPr lang="en-US" dirty="0" smtClean="0"/>
              <a:t> results </a:t>
            </a:r>
            <a:r>
              <a:rPr lang="en-US" dirty="0"/>
              <a:t>process, TEA reviews and validates LEA responses with supporting documentation </a:t>
            </a:r>
            <a:r>
              <a:rPr lang="en-US" dirty="0" smtClean="0"/>
              <a:t>to be considered in the final results.</a:t>
            </a:r>
            <a:br>
              <a:rPr lang="en-US" dirty="0" smtClean="0"/>
            </a:br>
            <a:endParaRPr lang="en-US" sz="1600" dirty="0"/>
          </a:p>
          <a:p>
            <a:r>
              <a:rPr lang="en-US" dirty="0" smtClean="0"/>
              <a:t>TEA will issue a TTAA </a:t>
            </a:r>
            <a:r>
              <a:rPr lang="en-US" dirty="0"/>
              <a:t>notification of </a:t>
            </a:r>
            <a:r>
              <a:rPr lang="en-US" b="1" dirty="0"/>
              <a:t>final</a:t>
            </a:r>
            <a:r>
              <a:rPr lang="en-US" dirty="0"/>
              <a:t> </a:t>
            </a:r>
            <a:r>
              <a:rPr lang="en-US" dirty="0" smtClean="0"/>
              <a:t/>
            </a:r>
            <a:br>
              <a:rPr lang="en-US" dirty="0" smtClean="0"/>
            </a:br>
            <a:r>
              <a:rPr lang="en-US" dirty="0" smtClean="0"/>
              <a:t>IDEA-B </a:t>
            </a:r>
            <a:r>
              <a:rPr lang="en-US" dirty="0"/>
              <a:t>LEA MOE Compliance results and availability of </a:t>
            </a:r>
            <a:r>
              <a:rPr lang="en-US" dirty="0" smtClean="0"/>
              <a:t>the final </a:t>
            </a:r>
            <a:r>
              <a:rPr lang="en-US" dirty="0"/>
              <a:t>report in GFFC Reports and Data Collections</a:t>
            </a:r>
            <a:r>
              <a:rPr lang="en-US" dirty="0" smtClean="0"/>
              <a:t>.</a:t>
            </a:r>
            <a:br>
              <a:rPr lang="en-US" dirty="0" smtClean="0"/>
            </a:br>
            <a:endParaRPr lang="en-US" sz="1600" dirty="0" smtClean="0"/>
          </a:p>
          <a:p>
            <a:endParaRPr lang="en-US" dirty="0"/>
          </a:p>
          <a:p>
            <a:endParaRPr lang="en-US" dirty="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3979214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Notification to noncompliant LEAs will include information about the amount refund due</a:t>
            </a:r>
            <a:r>
              <a:rPr lang="en-US" dirty="0" smtClean="0"/>
              <a:t>.</a:t>
            </a:r>
          </a:p>
          <a:p>
            <a:endParaRPr lang="en-US" dirty="0" smtClean="0"/>
          </a:p>
          <a:p>
            <a:r>
              <a:rPr lang="en-US" dirty="0"/>
              <a:t>LEA should </a:t>
            </a:r>
            <a:r>
              <a:rPr lang="en-US" b="1" dirty="0" smtClean="0"/>
              <a:t>only </a:t>
            </a:r>
            <a:r>
              <a:rPr lang="en-US" dirty="0" smtClean="0"/>
              <a:t>send </a:t>
            </a:r>
            <a:r>
              <a:rPr lang="en-US" dirty="0"/>
              <a:t>refunds </a:t>
            </a:r>
            <a:r>
              <a:rPr lang="en-US" dirty="0" smtClean="0"/>
              <a:t>in response to a specific request from TEA</a:t>
            </a:r>
            <a:r>
              <a:rPr lang="en-US" dirty="0"/>
              <a:t>.</a:t>
            </a:r>
            <a:br>
              <a:rPr lang="en-US" dirty="0"/>
            </a:br>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b="1" dirty="0">
                <a:solidFill>
                  <a:srgbClr val="34278D"/>
                </a:solidFill>
              </a:rPr>
              <a:t>Compliance Review Process (</a:t>
            </a:r>
            <a:r>
              <a:rPr lang="en-US" b="1" dirty="0" smtClean="0">
                <a:solidFill>
                  <a:srgbClr val="34278D"/>
                </a:solidFill>
              </a:rPr>
              <a:t>continued)</a:t>
            </a:r>
            <a:endParaRPr lang="en-US" dirty="0"/>
          </a:p>
        </p:txBody>
      </p:sp>
    </p:spTree>
    <p:extLst>
      <p:ext uri="{BB962C8B-B14F-4D97-AF65-F5344CB8AC3E}">
        <p14:creationId xmlns:p14="http://schemas.microsoft.com/office/powerpoint/2010/main" val="669330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34278D"/>
                </a:solidFill>
              </a:rPr>
              <a:t>Enforcement</a:t>
            </a:r>
            <a:endParaRPr lang="en-US" b="1" dirty="0">
              <a:solidFill>
                <a:srgbClr val="34278D"/>
              </a:solidFill>
            </a:endParaRPr>
          </a:p>
        </p:txBody>
      </p:sp>
      <p:pic>
        <p:nvPicPr>
          <p:cNvPr id="4" name="Picture 3"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5" name="Content Placeholder 1"/>
          <p:cNvSpPr txBox="1">
            <a:spLocks/>
          </p:cNvSpPr>
          <p:nvPr/>
        </p:nvSpPr>
        <p:spPr bwMode="auto">
          <a:xfrm>
            <a:off x="457200" y="1417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1" fontAlgn="base" hangingPunct="1">
              <a:spcBef>
                <a:spcPts val="400"/>
              </a:spcBef>
              <a:spcAft>
                <a:spcPct val="0"/>
              </a:spcAft>
              <a:buClr>
                <a:srgbClr val="34278D"/>
              </a:buClr>
              <a:buSzPct val="68000"/>
              <a:buFont typeface="Wingdings 3" pitchFamily="18" charset="2"/>
              <a:buChar char=""/>
              <a:defRPr sz="2800" kern="1200">
                <a:solidFill>
                  <a:schemeClr val="tx1"/>
                </a:solidFill>
                <a:latin typeface="Arial"/>
                <a:ea typeface="ＭＳ Ｐゴシック" pitchFamily="-105" charset="-128"/>
                <a:cs typeface="Arial"/>
              </a:defRPr>
            </a:lvl1pPr>
            <a:lvl2pPr marL="620713" indent="-228600" algn="l" rtl="0" eaLnBrk="1" fontAlgn="base" hangingPunct="1">
              <a:spcBef>
                <a:spcPts val="325"/>
              </a:spcBef>
              <a:spcAft>
                <a:spcPct val="0"/>
              </a:spcAft>
              <a:buClr>
                <a:srgbClr val="34278D"/>
              </a:buClr>
              <a:buFont typeface="Verdana" pitchFamily="34" charset="0"/>
              <a:buChar char="◦"/>
              <a:defRPr sz="2400" kern="1200">
                <a:solidFill>
                  <a:schemeClr val="tx1"/>
                </a:solidFill>
                <a:latin typeface="Arial"/>
                <a:ea typeface="ＭＳ Ｐゴシック" pitchFamily="-106" charset="-128"/>
                <a:cs typeface="Arial"/>
              </a:defRPr>
            </a:lvl2pPr>
            <a:lvl3pPr marL="858838" indent="-228600" algn="l" rtl="0" eaLnBrk="1" fontAlgn="base" hangingPunct="1">
              <a:spcBef>
                <a:spcPts val="350"/>
              </a:spcBef>
              <a:spcAft>
                <a:spcPct val="0"/>
              </a:spcAft>
              <a:buClr>
                <a:srgbClr val="34278D"/>
              </a:buClr>
              <a:buSzPct val="100000"/>
              <a:buFont typeface="Wingdings 2" pitchFamily="18" charset="2"/>
              <a:buChar char=""/>
              <a:defRPr sz="2300" kern="1200">
                <a:solidFill>
                  <a:schemeClr val="tx1"/>
                </a:solidFill>
                <a:latin typeface="Arial"/>
                <a:ea typeface="ＭＳ Ｐゴシック" pitchFamily="-106" charset="-128"/>
                <a:cs typeface="Arial"/>
              </a:defRPr>
            </a:lvl3pPr>
            <a:lvl4pPr marL="1143000" indent="-228600" algn="l" rtl="0" eaLnBrk="1" fontAlgn="base" hangingPunct="1">
              <a:spcBef>
                <a:spcPts val="350"/>
              </a:spcBef>
              <a:spcAft>
                <a:spcPct val="0"/>
              </a:spcAft>
              <a:buClr>
                <a:srgbClr val="34278D"/>
              </a:buClr>
              <a:buSzPct val="100000"/>
              <a:buFont typeface="Lucida Grande"/>
              <a:buChar char="╸"/>
              <a:defRPr sz="2200" kern="1200">
                <a:solidFill>
                  <a:schemeClr val="tx1"/>
                </a:solidFill>
                <a:latin typeface="Arial"/>
                <a:ea typeface="ＭＳ Ｐゴシック" pitchFamily="-106" charset="-128"/>
                <a:cs typeface="Arial"/>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ＭＳ Ｐゴシック" pitchFamily="-106"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r>
              <a:rPr lang="en-US" dirty="0" smtClean="0"/>
              <a:t>TEA will issue an enforcement letter to the noncompliant LEAs requesting the refund due.</a:t>
            </a:r>
          </a:p>
          <a:p>
            <a:endParaRPr lang="en-US" dirty="0" smtClean="0"/>
          </a:p>
          <a:p>
            <a:r>
              <a:rPr lang="en-US" dirty="0" smtClean="0"/>
              <a:t>Payment must be made from non-federal funds.</a:t>
            </a:r>
            <a:br>
              <a:rPr lang="en-US" dirty="0" smtClean="0"/>
            </a:br>
            <a:r>
              <a:rPr lang="en-US" dirty="0" smtClean="0"/>
              <a:t> </a:t>
            </a:r>
          </a:p>
          <a:p>
            <a:r>
              <a:rPr lang="en-US" dirty="0" smtClean="0"/>
              <a:t>The LEA has 30 days </a:t>
            </a:r>
            <a:r>
              <a:rPr lang="en-US" dirty="0"/>
              <a:t>from date of </a:t>
            </a:r>
            <a:r>
              <a:rPr lang="en-US" dirty="0" smtClean="0"/>
              <a:t>TEA’s </a:t>
            </a:r>
            <a:r>
              <a:rPr lang="en-US" dirty="0"/>
              <a:t>enforcement </a:t>
            </a:r>
            <a:r>
              <a:rPr lang="en-US" dirty="0" smtClean="0"/>
              <a:t>letter to submit the refund amount.</a:t>
            </a:r>
          </a:p>
        </p:txBody>
      </p:sp>
    </p:spTree>
    <p:extLst>
      <p:ext uri="{BB962C8B-B14F-4D97-AF65-F5344CB8AC3E}">
        <p14:creationId xmlns:p14="http://schemas.microsoft.com/office/powerpoint/2010/main" val="1001552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3" name="Title 2"/>
          <p:cNvSpPr>
            <a:spLocks noGrp="1"/>
          </p:cNvSpPr>
          <p:nvPr>
            <p:ph type="title"/>
          </p:nvPr>
        </p:nvSpPr>
        <p:spPr>
          <a:xfrm>
            <a:off x="457200" y="0"/>
            <a:ext cx="8686800" cy="838200"/>
          </a:xfrm>
        </p:spPr>
        <p:txBody>
          <a:bodyPr>
            <a:normAutofit/>
          </a:bodyPr>
          <a:lstStyle/>
          <a:p>
            <a:r>
              <a:rPr lang="en-US" sz="3200" b="1" dirty="0" smtClean="0">
                <a:solidFill>
                  <a:srgbClr val="34278D"/>
                </a:solidFill>
              </a:rPr>
              <a:t>Preliminary Compliance Report Example</a:t>
            </a:r>
            <a:endParaRPr lang="en-US" sz="3200" b="1" dirty="0">
              <a:solidFill>
                <a:srgbClr val="34278D"/>
              </a:solidFill>
            </a:endParaRPr>
          </a:p>
        </p:txBody>
      </p:sp>
      <p:sp>
        <p:nvSpPr>
          <p:cNvPr id="8" name="Content Placeholder 1" descr="Sample Report" title="Sample Report"/>
          <p:cNvSpPr txBox="1">
            <a:spLocks/>
          </p:cNvSpPr>
          <p:nvPr/>
        </p:nvSpPr>
        <p:spPr bwMode="auto">
          <a:xfrm>
            <a:off x="457200" y="1417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1" fontAlgn="base" hangingPunct="1">
              <a:spcBef>
                <a:spcPts val="400"/>
              </a:spcBef>
              <a:spcAft>
                <a:spcPct val="0"/>
              </a:spcAft>
              <a:buClr>
                <a:srgbClr val="34278D"/>
              </a:buClr>
              <a:buSzPct val="68000"/>
              <a:buFont typeface="Wingdings 3" pitchFamily="18" charset="2"/>
              <a:buChar char=""/>
              <a:defRPr sz="2800" kern="1200">
                <a:solidFill>
                  <a:schemeClr val="tx1"/>
                </a:solidFill>
                <a:latin typeface="Arial"/>
                <a:ea typeface="ＭＳ Ｐゴシック" pitchFamily="-105" charset="-128"/>
                <a:cs typeface="Arial"/>
              </a:defRPr>
            </a:lvl1pPr>
            <a:lvl2pPr marL="620713" indent="-228600" algn="l" rtl="0" eaLnBrk="1" fontAlgn="base" hangingPunct="1">
              <a:spcBef>
                <a:spcPts val="325"/>
              </a:spcBef>
              <a:spcAft>
                <a:spcPct val="0"/>
              </a:spcAft>
              <a:buClr>
                <a:srgbClr val="34278D"/>
              </a:buClr>
              <a:buFont typeface="Verdana" pitchFamily="34" charset="0"/>
              <a:buChar char="◦"/>
              <a:defRPr sz="2400" kern="1200">
                <a:solidFill>
                  <a:schemeClr val="tx1"/>
                </a:solidFill>
                <a:latin typeface="Arial"/>
                <a:ea typeface="ＭＳ Ｐゴシック" pitchFamily="-106" charset="-128"/>
                <a:cs typeface="Arial"/>
              </a:defRPr>
            </a:lvl2pPr>
            <a:lvl3pPr marL="858838" indent="-228600" algn="l" rtl="0" eaLnBrk="1" fontAlgn="base" hangingPunct="1">
              <a:spcBef>
                <a:spcPts val="350"/>
              </a:spcBef>
              <a:spcAft>
                <a:spcPct val="0"/>
              </a:spcAft>
              <a:buClr>
                <a:srgbClr val="34278D"/>
              </a:buClr>
              <a:buSzPct val="100000"/>
              <a:buFont typeface="Wingdings 2" pitchFamily="18" charset="2"/>
              <a:buChar char=""/>
              <a:defRPr sz="2300" kern="1200">
                <a:solidFill>
                  <a:schemeClr val="tx1"/>
                </a:solidFill>
                <a:latin typeface="Arial"/>
                <a:ea typeface="ＭＳ Ｐゴシック" pitchFamily="-106" charset="-128"/>
                <a:cs typeface="Arial"/>
              </a:defRPr>
            </a:lvl3pPr>
            <a:lvl4pPr marL="1143000" indent="-228600" algn="l" rtl="0" eaLnBrk="1" fontAlgn="base" hangingPunct="1">
              <a:spcBef>
                <a:spcPts val="350"/>
              </a:spcBef>
              <a:spcAft>
                <a:spcPct val="0"/>
              </a:spcAft>
              <a:buClr>
                <a:srgbClr val="34278D"/>
              </a:buClr>
              <a:buSzPct val="100000"/>
              <a:buFont typeface="Lucida Grande"/>
              <a:buChar char="╸"/>
              <a:defRPr sz="2200" kern="1200">
                <a:solidFill>
                  <a:schemeClr val="tx1"/>
                </a:solidFill>
                <a:latin typeface="Arial"/>
                <a:ea typeface="ＭＳ Ｐゴシック" pitchFamily="-106" charset="-128"/>
                <a:cs typeface="Arial"/>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ＭＳ Ｐゴシック" pitchFamily="-106"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endParaRPr lang="en-US" dirty="0" smtClean="0"/>
          </a:p>
        </p:txBody>
      </p:sp>
      <p:pic>
        <p:nvPicPr>
          <p:cNvPr id="9" name="Picture 8" descr="Sample Report" title="Sample Report"/>
          <p:cNvPicPr>
            <a:picLocks noChangeAspect="1"/>
          </p:cNvPicPr>
          <p:nvPr/>
        </p:nvPicPr>
        <p:blipFill rotWithShape="1">
          <a:blip r:embed="rId4"/>
          <a:srcRect l="32500" t="14000" r="32500" b="36000"/>
          <a:stretch/>
        </p:blipFill>
        <p:spPr>
          <a:xfrm>
            <a:off x="1371600" y="800100"/>
            <a:ext cx="6784848" cy="6057900"/>
          </a:xfrm>
          <a:prstGeom prst="rect">
            <a:avLst/>
          </a:prstGeom>
          <a:ln>
            <a:solidFill>
              <a:schemeClr val="tx1"/>
            </a:solidFill>
          </a:ln>
        </p:spPr>
      </p:pic>
    </p:spTree>
    <p:extLst>
      <p:ext uri="{BB962C8B-B14F-4D97-AF65-F5344CB8AC3E}">
        <p14:creationId xmlns:p14="http://schemas.microsoft.com/office/powerpoint/2010/main" val="3026312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3" name="Title 2"/>
          <p:cNvSpPr>
            <a:spLocks noGrp="1"/>
          </p:cNvSpPr>
          <p:nvPr>
            <p:ph type="title"/>
          </p:nvPr>
        </p:nvSpPr>
        <p:spPr>
          <a:xfrm>
            <a:off x="152400" y="0"/>
            <a:ext cx="9144000" cy="838200"/>
          </a:xfrm>
        </p:spPr>
        <p:txBody>
          <a:bodyPr>
            <a:normAutofit/>
          </a:bodyPr>
          <a:lstStyle/>
          <a:p>
            <a:r>
              <a:rPr lang="en-US" sz="3200" b="1" dirty="0" smtClean="0">
                <a:solidFill>
                  <a:srgbClr val="34278D"/>
                </a:solidFill>
              </a:rPr>
              <a:t>Final Compliance Report Example – 1 of 2</a:t>
            </a:r>
            <a:endParaRPr lang="en-US" sz="3200" b="1" dirty="0">
              <a:solidFill>
                <a:srgbClr val="34278D"/>
              </a:solidFill>
            </a:endParaRPr>
          </a:p>
        </p:txBody>
      </p:sp>
      <p:pic>
        <p:nvPicPr>
          <p:cNvPr id="2" name="Picture 1" descr="Sample Report" title="Sample Report"/>
          <p:cNvPicPr>
            <a:picLocks noChangeAspect="1"/>
          </p:cNvPicPr>
          <p:nvPr/>
        </p:nvPicPr>
        <p:blipFill rotWithShape="1">
          <a:blip r:embed="rId4"/>
          <a:srcRect l="33333" t="14000" r="32500" b="35333"/>
          <a:stretch/>
        </p:blipFill>
        <p:spPr>
          <a:xfrm>
            <a:off x="1295400" y="795488"/>
            <a:ext cx="6623369" cy="6138712"/>
          </a:xfrm>
          <a:prstGeom prst="rect">
            <a:avLst/>
          </a:prstGeom>
          <a:ln>
            <a:solidFill>
              <a:schemeClr val="tx1"/>
            </a:solidFill>
          </a:ln>
        </p:spPr>
      </p:pic>
    </p:spTree>
    <p:extLst>
      <p:ext uri="{BB962C8B-B14F-4D97-AF65-F5344CB8AC3E}">
        <p14:creationId xmlns:p14="http://schemas.microsoft.com/office/powerpoint/2010/main" val="1661481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3" name="Title 2"/>
          <p:cNvSpPr>
            <a:spLocks noGrp="1"/>
          </p:cNvSpPr>
          <p:nvPr>
            <p:ph type="title"/>
          </p:nvPr>
        </p:nvSpPr>
        <p:spPr>
          <a:xfrm>
            <a:off x="152400" y="0"/>
            <a:ext cx="9144000" cy="838200"/>
          </a:xfrm>
        </p:spPr>
        <p:txBody>
          <a:bodyPr>
            <a:normAutofit/>
          </a:bodyPr>
          <a:lstStyle/>
          <a:p>
            <a:r>
              <a:rPr lang="en-US" sz="3200" b="1" dirty="0" smtClean="0">
                <a:solidFill>
                  <a:srgbClr val="34278D"/>
                </a:solidFill>
              </a:rPr>
              <a:t>Final Compliance Report Example – 2 of 2</a:t>
            </a:r>
            <a:endParaRPr lang="en-US" sz="3200" b="1" dirty="0">
              <a:solidFill>
                <a:srgbClr val="34278D"/>
              </a:solidFill>
            </a:endParaRPr>
          </a:p>
        </p:txBody>
      </p:sp>
      <p:pic>
        <p:nvPicPr>
          <p:cNvPr id="4" name="Picture 3" descr="Sample Report" title="Sample Report"/>
          <p:cNvPicPr>
            <a:picLocks noChangeAspect="1"/>
          </p:cNvPicPr>
          <p:nvPr/>
        </p:nvPicPr>
        <p:blipFill rotWithShape="1">
          <a:blip r:embed="rId4"/>
          <a:srcRect l="33333" t="13333" r="35417" b="48667"/>
          <a:stretch/>
        </p:blipFill>
        <p:spPr>
          <a:xfrm>
            <a:off x="1447800" y="1066800"/>
            <a:ext cx="6057900" cy="4604004"/>
          </a:xfrm>
          <a:prstGeom prst="rect">
            <a:avLst/>
          </a:prstGeom>
          <a:ln>
            <a:solidFill>
              <a:schemeClr val="tx1"/>
            </a:solidFill>
          </a:ln>
        </p:spPr>
      </p:pic>
    </p:spTree>
    <p:extLst>
      <p:ext uri="{BB962C8B-B14F-4D97-AF65-F5344CB8AC3E}">
        <p14:creationId xmlns:p14="http://schemas.microsoft.com/office/powerpoint/2010/main" val="3489037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Division of Federal Fiscal Compliance and </a:t>
            </a:r>
            <a:r>
              <a:rPr lang="en-US" dirty="0" smtClean="0"/>
              <a:t>Reporting</a:t>
            </a:r>
          </a:p>
          <a:p>
            <a:pPr lvl="1"/>
            <a:r>
              <a:rPr lang="en-US" sz="2800" dirty="0">
                <a:hlinkClick r:id="rId3"/>
              </a:rPr>
              <a:t>c</a:t>
            </a:r>
            <a:r>
              <a:rPr lang="en-US" sz="2800" dirty="0" smtClean="0">
                <a:hlinkClick r:id="rId3"/>
              </a:rPr>
              <a:t>ompliance@tea.texas.gov</a:t>
            </a:r>
            <a:endParaRPr lang="en-US" sz="2800" dirty="0" smtClean="0"/>
          </a:p>
          <a:p>
            <a:pPr lvl="1"/>
            <a:r>
              <a:rPr lang="en-US" sz="2800" dirty="0" smtClean="0"/>
              <a:t>(512) 463-9127</a:t>
            </a:r>
          </a:p>
          <a:p>
            <a:r>
              <a:rPr lang="en-US" dirty="0" smtClean="0"/>
              <a:t>IDEA-B LEA Maintenance of Effort page of TEA website</a:t>
            </a:r>
          </a:p>
          <a:p>
            <a:pPr lvl="1"/>
            <a:r>
              <a:rPr lang="en-US" dirty="0"/>
              <a:t>IDEA-B LEA MOE Guidance </a:t>
            </a:r>
            <a:r>
              <a:rPr lang="en-US" dirty="0" smtClean="0"/>
              <a:t>Handbook</a:t>
            </a:r>
          </a:p>
          <a:p>
            <a:pPr lvl="1"/>
            <a:r>
              <a:rPr lang="en-US" dirty="0"/>
              <a:t>IDEA-B LEA MOE Calculation Tool and </a:t>
            </a:r>
            <a:r>
              <a:rPr lang="en-US" dirty="0" smtClean="0"/>
              <a:t>Instructions </a:t>
            </a:r>
          </a:p>
          <a:p>
            <a:pPr lvl="1"/>
            <a:r>
              <a:rPr lang="en-US" dirty="0" smtClean="0"/>
              <a:t>Federal guidance</a:t>
            </a:r>
          </a:p>
        </p:txBody>
      </p:sp>
      <p:sp>
        <p:nvSpPr>
          <p:cNvPr id="3" name="Title 2"/>
          <p:cNvSpPr>
            <a:spLocks noGrp="1"/>
          </p:cNvSpPr>
          <p:nvPr>
            <p:ph type="title"/>
          </p:nvPr>
        </p:nvSpPr>
        <p:spPr/>
        <p:txBody>
          <a:bodyPr>
            <a:normAutofit/>
          </a:bodyPr>
          <a:lstStyle/>
          <a:p>
            <a:r>
              <a:rPr lang="en-US" b="1" dirty="0" smtClean="0">
                <a:solidFill>
                  <a:srgbClr val="34278D"/>
                </a:solidFill>
              </a:rPr>
              <a:t>Contact and Resource Information</a:t>
            </a:r>
            <a:endParaRPr lang="en-US" b="1" dirty="0">
              <a:solidFill>
                <a:srgbClr val="34278D"/>
              </a:solidFill>
            </a:endParaRPr>
          </a:p>
        </p:txBody>
      </p:sp>
      <p:pic>
        <p:nvPicPr>
          <p:cNvPr id="4" name="Picture 3" descr="Division Logo.png" title="Division Logo"/>
          <p:cNvPicPr>
            <a:picLocks noChangeAspect="1"/>
          </p:cNvPicPr>
          <p:nvPr/>
        </p:nvPicPr>
        <p:blipFill>
          <a:blip r:embed="rId4" cstate="print"/>
          <a:stretch>
            <a:fillRect/>
          </a:stretch>
        </p:blipFill>
        <p:spPr>
          <a:xfrm>
            <a:off x="5863894" y="5364271"/>
            <a:ext cx="3280106" cy="1493729"/>
          </a:xfrm>
          <a:prstGeom prst="rect">
            <a:avLst/>
          </a:prstGeom>
        </p:spPr>
      </p:pic>
    </p:spTree>
    <p:extLst>
      <p:ext uri="{BB962C8B-B14F-4D97-AF65-F5344CB8AC3E}">
        <p14:creationId xmlns:p14="http://schemas.microsoft.com/office/powerpoint/2010/main" val="3920910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84238"/>
            <a:ext cx="8229600" cy="4525962"/>
          </a:xfrm>
        </p:spPr>
        <p:txBody>
          <a:bodyPr/>
          <a:lstStyle/>
          <a:p>
            <a:r>
              <a:rPr lang="en-US" sz="1600" dirty="0" smtClean="0"/>
              <a:t>The </a:t>
            </a:r>
            <a:r>
              <a:rPr lang="en-US" sz="1600" dirty="0"/>
              <a:t>materials are copyrighted © and trademarked ™ as the property of the Texas Education Agency (TEA) and may not be reproduced without the express written permission of TEA, except under the following conditions:</a:t>
            </a:r>
          </a:p>
          <a:p>
            <a:pPr lvl="0"/>
            <a:r>
              <a:rPr lang="en-US" sz="1600" dirty="0"/>
              <a:t>Texas public school districts, charter schools, and Education Service Centers may reproduce and use copies of the Materials and Related Materials for the districts’ and schools’ educational use without obtaining permission from TEA.</a:t>
            </a:r>
          </a:p>
          <a:p>
            <a:pPr lvl="0"/>
            <a:r>
              <a:rPr lang="en-US" sz="1600" dirty="0"/>
              <a:t>Residents of the state of Texas may reproduce and use copies of the Materials and Related Materials for individual personal use only without obtaining written permission of TEA.</a:t>
            </a:r>
          </a:p>
          <a:p>
            <a:pPr lvl="0"/>
            <a:r>
              <a:rPr lang="en-US" sz="1600" dirty="0"/>
              <a:t>Any portion reproduced must be reproduced in its entirety and remain unedited, unaltered and unchanged in any way.</a:t>
            </a:r>
          </a:p>
          <a:p>
            <a:pPr lvl="0"/>
            <a:r>
              <a:rPr lang="en-US" sz="1600" dirty="0"/>
              <a:t>No monetary charge can be made for the reproduced materials or any document containing them; however, a reasonable charge to cover only the cost of reproduction and distribution may be charged.</a:t>
            </a:r>
          </a:p>
          <a:p>
            <a:r>
              <a:rPr lang="en-US" sz="1600" dirty="0"/>
              <a:t>Private entities or persons located in Texas that are not Texas public school districts, Texas Education Service Centers, or Texas charter schools or any entity, whether public or private, educational or non-educational, located outside the state of Texas MUST obtain written approval from TEA and will be required to enter into a license agreement that may involve the payment of a licensing fee or a royalty.</a:t>
            </a:r>
          </a:p>
          <a:p>
            <a:r>
              <a:rPr lang="en-US" sz="1600" dirty="0"/>
              <a:t>For information contact: Texas Education Agency, 1701 N. Congress Ave., </a:t>
            </a:r>
            <a:r>
              <a:rPr lang="en-US" sz="1600" dirty="0" smtClean="0"/>
              <a:t/>
            </a:r>
            <a:br>
              <a:rPr lang="en-US" sz="1600" dirty="0" smtClean="0"/>
            </a:br>
            <a:r>
              <a:rPr lang="en-US" sz="1600" dirty="0" smtClean="0"/>
              <a:t>Austin</a:t>
            </a:r>
            <a:r>
              <a:rPr lang="en-US" sz="1600" dirty="0"/>
              <a:t>, TX 78701-1494; email: </a:t>
            </a:r>
            <a:r>
              <a:rPr lang="en-US" sz="1600" dirty="0">
                <a:hlinkClick r:id="rId3"/>
              </a:rPr>
              <a:t>copyrights@tea.state.tx.us</a:t>
            </a:r>
            <a:r>
              <a:rPr lang="en-US" sz="1600" dirty="0"/>
              <a:t>. </a:t>
            </a:r>
          </a:p>
        </p:txBody>
      </p:sp>
      <p:sp>
        <p:nvSpPr>
          <p:cNvPr id="3" name="Title 2"/>
          <p:cNvSpPr>
            <a:spLocks noGrp="1"/>
          </p:cNvSpPr>
          <p:nvPr>
            <p:ph type="title"/>
          </p:nvPr>
        </p:nvSpPr>
        <p:spPr>
          <a:xfrm>
            <a:off x="457200" y="274638"/>
            <a:ext cx="8229600" cy="487362"/>
          </a:xfrm>
        </p:spPr>
        <p:txBody>
          <a:bodyPr>
            <a:normAutofit/>
          </a:bodyPr>
          <a:lstStyle/>
          <a:p>
            <a:r>
              <a:rPr lang="en-US" sz="1800" dirty="0"/>
              <a:t>Copyright © Notice.</a:t>
            </a:r>
          </a:p>
        </p:txBody>
      </p:sp>
    </p:spTree>
    <p:extLst>
      <p:ext uri="{BB962C8B-B14F-4D97-AF65-F5344CB8AC3E}">
        <p14:creationId xmlns:p14="http://schemas.microsoft.com/office/powerpoint/2010/main" val="309328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2" name="Title 1"/>
          <p:cNvSpPr>
            <a:spLocks noGrp="1"/>
          </p:cNvSpPr>
          <p:nvPr>
            <p:ph type="title"/>
          </p:nvPr>
        </p:nvSpPr>
        <p:spPr>
          <a:xfrm>
            <a:off x="457200" y="381000"/>
            <a:ext cx="8229600" cy="990600"/>
          </a:xfrm>
        </p:spPr>
        <p:txBody>
          <a:bodyPr>
            <a:normAutofit/>
          </a:bodyPr>
          <a:lstStyle/>
          <a:p>
            <a:r>
              <a:rPr lang="en-US" b="1" dirty="0" smtClean="0">
                <a:solidFill>
                  <a:srgbClr val="34278D"/>
                </a:solidFill>
              </a:rPr>
              <a:t>Commissioner Rules</a:t>
            </a:r>
            <a:endParaRPr lang="en-US" dirty="0">
              <a:solidFill>
                <a:srgbClr val="34278D"/>
              </a:solidFill>
            </a:endParaRPr>
          </a:p>
        </p:txBody>
      </p:sp>
      <p:sp>
        <p:nvSpPr>
          <p:cNvPr id="6" name="Content Placeholder 2"/>
          <p:cNvSpPr>
            <a:spLocks noGrp="1"/>
          </p:cNvSpPr>
          <p:nvPr>
            <p:ph idx="1"/>
          </p:nvPr>
        </p:nvSpPr>
        <p:spPr>
          <a:xfrm>
            <a:off x="457200" y="1524000"/>
            <a:ext cx="8229600" cy="5029200"/>
          </a:xfrm>
        </p:spPr>
        <p:txBody>
          <a:bodyPr>
            <a:normAutofit/>
          </a:bodyPr>
          <a:lstStyle/>
          <a:p>
            <a:pPr>
              <a:spcBef>
                <a:spcPts val="1200"/>
              </a:spcBef>
              <a:spcAft>
                <a:spcPts val="1200"/>
              </a:spcAft>
            </a:pPr>
            <a:r>
              <a:rPr lang="en-US" sz="3000" dirty="0" smtClean="0"/>
              <a:t>December 10, 2015 To The Administrator Addressed letter from TEA’s commissioner</a:t>
            </a:r>
          </a:p>
          <a:p>
            <a:pPr lvl="1">
              <a:spcBef>
                <a:spcPts val="1200"/>
              </a:spcBef>
              <a:spcAft>
                <a:spcPts val="1200"/>
              </a:spcAft>
            </a:pPr>
            <a:r>
              <a:rPr lang="en-US" sz="3000" b="1" dirty="0" smtClean="0"/>
              <a:t>Summary of finance (SOF) data </a:t>
            </a:r>
            <a:r>
              <a:rPr lang="en-US" sz="3000" dirty="0" smtClean="0"/>
              <a:t>– Use first September “Near Final” report.</a:t>
            </a:r>
          </a:p>
          <a:p>
            <a:pPr lvl="1">
              <a:spcBef>
                <a:spcPts val="1200"/>
              </a:spcBef>
              <a:spcAft>
                <a:spcPts val="1200"/>
              </a:spcAft>
            </a:pPr>
            <a:r>
              <a:rPr lang="en-US" sz="3000" b="1" dirty="0" smtClean="0"/>
              <a:t>Decrease in enrollment of children with disabilities </a:t>
            </a:r>
            <a:r>
              <a:rPr lang="en-US" sz="3000" dirty="0" smtClean="0"/>
              <a:t>– LEA now has flexibility to claim expenditures based on decrease</a:t>
            </a:r>
            <a:br>
              <a:rPr lang="en-US" sz="3000" dirty="0" smtClean="0"/>
            </a:br>
            <a:r>
              <a:rPr lang="en-US" sz="3000" dirty="0" smtClean="0"/>
              <a:t>of enrollment.</a:t>
            </a:r>
          </a:p>
          <a:p>
            <a:pPr marL="365125" lvl="1" indent="-255588">
              <a:spcBef>
                <a:spcPts val="1200"/>
              </a:spcBef>
              <a:spcAft>
                <a:spcPts val="1200"/>
              </a:spcAft>
              <a:buSzPct val="68000"/>
              <a:buFont typeface="Wingdings 3" pitchFamily="18" charset="2"/>
              <a:buChar char=""/>
            </a:pPr>
            <a:endParaRPr lang="en-US" sz="2800" dirty="0" smtClean="0"/>
          </a:p>
          <a:p>
            <a:pPr marL="365125" lvl="1" indent="-255588">
              <a:spcBef>
                <a:spcPts val="1200"/>
              </a:spcBef>
              <a:spcAft>
                <a:spcPts val="1200"/>
              </a:spcAft>
              <a:buSzPct val="68000"/>
              <a:buFont typeface="Wingdings 3" pitchFamily="18" charset="2"/>
              <a:buChar char=""/>
            </a:pPr>
            <a:endParaRPr lang="en-US" sz="2800" dirty="0"/>
          </a:p>
          <a:p>
            <a:pPr>
              <a:buNone/>
            </a:pPr>
            <a:endParaRPr lang="en-US" sz="2400" b="1" dirty="0" smtClean="0"/>
          </a:p>
          <a:p>
            <a:endParaRPr lang="en-US" sz="3600" b="1" dirty="0" smtClean="0"/>
          </a:p>
          <a:p>
            <a:endParaRPr lang="en-US" sz="3600" b="1" dirty="0" smtClean="0"/>
          </a:p>
          <a:p>
            <a:pPr algn="ctr">
              <a:buNone/>
            </a:pPr>
            <a:endParaRPr lang="en-US" sz="3600" b="1" dirty="0" smtClean="0"/>
          </a:p>
          <a:p>
            <a:pPr algn="ctr">
              <a:buNone/>
            </a:pPr>
            <a:endParaRPr lang="en-US" sz="4400" dirty="0" smtClean="0"/>
          </a:p>
        </p:txBody>
      </p:sp>
    </p:spTree>
    <p:extLst>
      <p:ext uri="{BB962C8B-B14F-4D97-AF65-F5344CB8AC3E}">
        <p14:creationId xmlns:p14="http://schemas.microsoft.com/office/powerpoint/2010/main" val="415172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2" name="Title 1"/>
          <p:cNvSpPr>
            <a:spLocks noGrp="1"/>
          </p:cNvSpPr>
          <p:nvPr>
            <p:ph type="title"/>
          </p:nvPr>
        </p:nvSpPr>
        <p:spPr>
          <a:xfrm>
            <a:off x="457200" y="381000"/>
            <a:ext cx="8229600" cy="990600"/>
          </a:xfrm>
        </p:spPr>
        <p:txBody>
          <a:bodyPr>
            <a:normAutofit/>
          </a:bodyPr>
          <a:lstStyle/>
          <a:p>
            <a:r>
              <a:rPr lang="en-US" b="1" dirty="0" smtClean="0">
                <a:solidFill>
                  <a:srgbClr val="34278D"/>
                </a:solidFill>
              </a:rPr>
              <a:t>Eligibility Standard </a:t>
            </a:r>
            <a:endParaRPr lang="en-US" dirty="0">
              <a:solidFill>
                <a:srgbClr val="34278D"/>
              </a:solidFill>
            </a:endParaRPr>
          </a:p>
        </p:txBody>
      </p:sp>
      <p:sp>
        <p:nvSpPr>
          <p:cNvPr id="6" name="Content Placeholder 2"/>
          <p:cNvSpPr>
            <a:spLocks noGrp="1"/>
          </p:cNvSpPr>
          <p:nvPr>
            <p:ph idx="1"/>
          </p:nvPr>
        </p:nvSpPr>
        <p:spPr>
          <a:xfrm>
            <a:off x="457200" y="1295400"/>
            <a:ext cx="8229600" cy="5257800"/>
          </a:xfrm>
        </p:spPr>
        <p:txBody>
          <a:bodyPr>
            <a:normAutofit/>
          </a:bodyPr>
          <a:lstStyle/>
          <a:p>
            <a:pPr>
              <a:spcBef>
                <a:spcPts val="1200"/>
              </a:spcBef>
              <a:spcAft>
                <a:spcPts val="1200"/>
              </a:spcAft>
            </a:pPr>
            <a:r>
              <a:rPr lang="en-US" dirty="0"/>
              <a:t>34 CFR </a:t>
            </a:r>
            <a:r>
              <a:rPr lang="en-US" dirty="0" smtClean="0"/>
              <a:t>300.203(a) </a:t>
            </a:r>
            <a:endParaRPr lang="en-US" dirty="0"/>
          </a:p>
          <a:p>
            <a:pPr>
              <a:spcBef>
                <a:spcPts val="1200"/>
              </a:spcBef>
              <a:spcAft>
                <a:spcPts val="1200"/>
              </a:spcAft>
            </a:pPr>
            <a:r>
              <a:rPr lang="en-US" dirty="0" smtClean="0"/>
              <a:t>Establishes eligibility for IDEA-B award for a fiscal year.</a:t>
            </a:r>
          </a:p>
          <a:p>
            <a:pPr marL="365125" lvl="1" indent="-255588">
              <a:spcBef>
                <a:spcPts val="1200"/>
              </a:spcBef>
              <a:spcAft>
                <a:spcPts val="1200"/>
              </a:spcAft>
              <a:buSzPct val="68000"/>
              <a:buFont typeface="Wingdings 3" pitchFamily="18" charset="2"/>
              <a:buChar char=""/>
            </a:pPr>
            <a:r>
              <a:rPr lang="en-US" sz="2800" dirty="0" smtClean="0"/>
              <a:t>LEA must </a:t>
            </a:r>
            <a:r>
              <a:rPr lang="en-US" sz="2800" b="1" dirty="0" smtClean="0">
                <a:solidFill>
                  <a:srgbClr val="FF0000"/>
                </a:solidFill>
              </a:rPr>
              <a:t>budget</a:t>
            </a:r>
            <a:r>
              <a:rPr lang="en-US" sz="2800" dirty="0" smtClean="0"/>
              <a:t> for the education of children with disabilities at least the same amount as the LEA spent from “most recent fiscal year for which information is available”</a:t>
            </a:r>
            <a:r>
              <a:rPr lang="en-US" sz="2800" b="1" dirty="0" smtClean="0"/>
              <a:t>.</a:t>
            </a:r>
          </a:p>
          <a:p>
            <a:pPr marL="365125" lvl="1" indent="-255588">
              <a:spcBef>
                <a:spcPts val="1200"/>
              </a:spcBef>
              <a:spcAft>
                <a:spcPts val="1200"/>
              </a:spcAft>
              <a:buSzPct val="68000"/>
              <a:buFont typeface="Wingdings 3" pitchFamily="18" charset="2"/>
              <a:buChar char=""/>
            </a:pPr>
            <a:r>
              <a:rPr lang="en-US" sz="2800" dirty="0" smtClean="0"/>
              <a:t>Most recent fiscal year means it must be</a:t>
            </a:r>
            <a:br>
              <a:rPr lang="en-US" sz="2800" dirty="0" smtClean="0"/>
            </a:br>
            <a:r>
              <a:rPr lang="en-US" sz="2800" dirty="0" smtClean="0"/>
              <a:t>audited and final data. </a:t>
            </a:r>
          </a:p>
          <a:p>
            <a:pPr marL="365125" lvl="1" indent="-255588">
              <a:spcBef>
                <a:spcPts val="1200"/>
              </a:spcBef>
              <a:spcAft>
                <a:spcPts val="1200"/>
              </a:spcAft>
              <a:buSzPct val="68000"/>
              <a:buFont typeface="Wingdings 3" pitchFamily="18" charset="2"/>
              <a:buChar char=""/>
            </a:pPr>
            <a:endParaRPr lang="en-US" sz="2800" dirty="0" smtClean="0"/>
          </a:p>
        </p:txBody>
      </p:sp>
    </p:spTree>
    <p:extLst>
      <p:ext uri="{BB962C8B-B14F-4D97-AF65-F5344CB8AC3E}">
        <p14:creationId xmlns:p14="http://schemas.microsoft.com/office/powerpoint/2010/main" val="3565990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2" name="Content Placeholder 1"/>
          <p:cNvSpPr>
            <a:spLocks noGrp="1"/>
          </p:cNvSpPr>
          <p:nvPr>
            <p:ph idx="1"/>
          </p:nvPr>
        </p:nvSpPr>
        <p:spPr/>
        <p:txBody>
          <a:bodyPr/>
          <a:lstStyle/>
          <a:p>
            <a:r>
              <a:rPr lang="en-US" b="1" dirty="0" smtClean="0">
                <a:solidFill>
                  <a:srgbClr val="FF0000"/>
                </a:solidFill>
              </a:rPr>
              <a:t>Budget</a:t>
            </a:r>
            <a:r>
              <a:rPr lang="en-US" dirty="0" smtClean="0"/>
              <a:t> at least the same amount, from at least </a:t>
            </a:r>
            <a:r>
              <a:rPr lang="en-US" b="1" u="sng" dirty="0" smtClean="0"/>
              <a:t>one</a:t>
            </a:r>
            <a:r>
              <a:rPr lang="en-US" dirty="0" smtClean="0"/>
              <a:t> of the following sources:</a:t>
            </a:r>
            <a:endParaRPr lang="en-US" dirty="0"/>
          </a:p>
          <a:p>
            <a:pPr marL="906463" lvl="1" indent="-514350">
              <a:spcBef>
                <a:spcPts val="1200"/>
              </a:spcBef>
              <a:buFont typeface="+mj-lt"/>
              <a:buAutoNum type="arabicPeriod"/>
            </a:pPr>
            <a:r>
              <a:rPr lang="en-US" sz="2800" dirty="0" smtClean="0"/>
              <a:t>Total amount of local funds only</a:t>
            </a:r>
          </a:p>
          <a:p>
            <a:pPr marL="906463" lvl="1" indent="-514350">
              <a:buFont typeface="+mj-lt"/>
              <a:buAutoNum type="arabicPeriod"/>
            </a:pPr>
            <a:r>
              <a:rPr lang="en-US" sz="2800" dirty="0" smtClean="0"/>
              <a:t>Total amount of combination of state and local funds</a:t>
            </a:r>
          </a:p>
          <a:p>
            <a:pPr marL="906463" lvl="1" indent="-514350">
              <a:buFont typeface="+mj-lt"/>
              <a:buAutoNum type="arabicPeriod"/>
            </a:pPr>
            <a:r>
              <a:rPr lang="en-US" sz="2800" dirty="0" smtClean="0"/>
              <a:t>Per capita amount of local funds</a:t>
            </a:r>
            <a:endParaRPr lang="en-US" sz="2800" i="1" dirty="0" smtClean="0"/>
          </a:p>
          <a:p>
            <a:pPr marL="906463" lvl="1" indent="-514350">
              <a:buFont typeface="+mj-lt"/>
              <a:buAutoNum type="arabicPeriod"/>
            </a:pPr>
            <a:r>
              <a:rPr lang="en-US" sz="2800" dirty="0" smtClean="0"/>
              <a:t>Per capita amount of combination of state and local funds</a:t>
            </a:r>
            <a:endParaRPr lang="en-US" sz="2800" i="1" dirty="0" smtClean="0"/>
          </a:p>
          <a:p>
            <a:endParaRPr lang="en-US" sz="3600" dirty="0"/>
          </a:p>
        </p:txBody>
      </p:sp>
      <p:sp>
        <p:nvSpPr>
          <p:cNvPr id="3" name="Title 2"/>
          <p:cNvSpPr>
            <a:spLocks noGrp="1"/>
          </p:cNvSpPr>
          <p:nvPr>
            <p:ph type="title"/>
          </p:nvPr>
        </p:nvSpPr>
        <p:spPr/>
        <p:txBody>
          <a:bodyPr>
            <a:normAutofit/>
          </a:bodyPr>
          <a:lstStyle/>
          <a:p>
            <a:r>
              <a:rPr lang="en-US" b="1" dirty="0">
                <a:solidFill>
                  <a:srgbClr val="34278D"/>
                </a:solidFill>
              </a:rPr>
              <a:t>Eligibility Standard </a:t>
            </a:r>
            <a:r>
              <a:rPr lang="en-US" b="1" dirty="0" smtClean="0">
                <a:solidFill>
                  <a:srgbClr val="34278D"/>
                </a:solidFill>
              </a:rPr>
              <a:t>(continued)</a:t>
            </a:r>
            <a:endParaRPr lang="en-US" b="1" dirty="0">
              <a:solidFill>
                <a:srgbClr val="34278D"/>
              </a:solidFill>
            </a:endParaRPr>
          </a:p>
        </p:txBody>
      </p:sp>
    </p:spTree>
    <p:extLst>
      <p:ext uri="{BB962C8B-B14F-4D97-AF65-F5344CB8AC3E}">
        <p14:creationId xmlns:p14="http://schemas.microsoft.com/office/powerpoint/2010/main" val="276051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3" name="Content Placeholder 2"/>
          <p:cNvSpPr>
            <a:spLocks noGrp="1"/>
          </p:cNvSpPr>
          <p:nvPr>
            <p:ph idx="1"/>
          </p:nvPr>
        </p:nvSpPr>
        <p:spPr>
          <a:xfrm>
            <a:off x="457200" y="1524000"/>
            <a:ext cx="8229600" cy="4648200"/>
          </a:xfrm>
        </p:spPr>
        <p:txBody>
          <a:bodyPr>
            <a:normAutofit/>
          </a:bodyPr>
          <a:lstStyle/>
          <a:p>
            <a:pPr>
              <a:spcBef>
                <a:spcPts val="1200"/>
              </a:spcBef>
              <a:spcAft>
                <a:spcPts val="1200"/>
              </a:spcAft>
            </a:pPr>
            <a:r>
              <a:rPr lang="en-US" sz="3000" dirty="0" smtClean="0"/>
              <a:t>Report </a:t>
            </a:r>
            <a:r>
              <a:rPr lang="en-US" sz="3000" b="1" dirty="0" smtClean="0">
                <a:solidFill>
                  <a:srgbClr val="FF0000"/>
                </a:solidFill>
              </a:rPr>
              <a:t>budgeted</a:t>
            </a:r>
            <a:r>
              <a:rPr lang="en-US" sz="3000" dirty="0" smtClean="0"/>
              <a:t> amount on the </a:t>
            </a:r>
            <a:r>
              <a:rPr lang="en-US" sz="3000" i="1" dirty="0" smtClean="0"/>
              <a:t>BS6016 – Fiscal Compliance Requirements </a:t>
            </a:r>
            <a:r>
              <a:rPr lang="en-US" sz="3000" dirty="0" smtClean="0"/>
              <a:t>schedule of </a:t>
            </a:r>
            <a:r>
              <a:rPr lang="en-US" sz="3000" i="1" dirty="0" smtClean="0"/>
              <a:t>Special Education Consolidated Grant Application </a:t>
            </a:r>
            <a:r>
              <a:rPr lang="en-US" sz="3000" dirty="0" smtClean="0"/>
              <a:t>for the next school year.</a:t>
            </a:r>
          </a:p>
          <a:p>
            <a:pPr>
              <a:buNone/>
            </a:pPr>
            <a:endParaRPr lang="en-US" sz="2400" b="1" dirty="0" smtClean="0"/>
          </a:p>
          <a:p>
            <a:endParaRPr lang="en-US" sz="3600" b="1" dirty="0" smtClean="0"/>
          </a:p>
          <a:p>
            <a:endParaRPr lang="en-US" sz="3600" b="1" dirty="0" smtClean="0"/>
          </a:p>
          <a:p>
            <a:pPr algn="ctr">
              <a:buNone/>
            </a:pPr>
            <a:endParaRPr lang="en-US" sz="3600" b="1" dirty="0" smtClean="0"/>
          </a:p>
          <a:p>
            <a:pPr algn="ctr">
              <a:buNone/>
            </a:pPr>
            <a:endParaRPr lang="en-US" sz="4400" dirty="0" smtClean="0"/>
          </a:p>
        </p:txBody>
      </p:sp>
      <p:sp>
        <p:nvSpPr>
          <p:cNvPr id="2" name="Title 1"/>
          <p:cNvSpPr>
            <a:spLocks noGrp="1"/>
          </p:cNvSpPr>
          <p:nvPr>
            <p:ph type="title"/>
          </p:nvPr>
        </p:nvSpPr>
        <p:spPr>
          <a:xfrm>
            <a:off x="457200" y="381000"/>
            <a:ext cx="8229600" cy="990600"/>
          </a:xfrm>
        </p:spPr>
        <p:txBody>
          <a:bodyPr>
            <a:normAutofit/>
          </a:bodyPr>
          <a:lstStyle/>
          <a:p>
            <a:r>
              <a:rPr lang="en-US" b="1" dirty="0" smtClean="0">
                <a:solidFill>
                  <a:srgbClr val="34278D"/>
                </a:solidFill>
              </a:rPr>
              <a:t>Eligibility Standard (continued)</a:t>
            </a:r>
            <a:endParaRPr lang="en-US" dirty="0">
              <a:solidFill>
                <a:srgbClr val="34278D"/>
              </a:solidFill>
            </a:endParaRPr>
          </a:p>
        </p:txBody>
      </p:sp>
      <p:pic>
        <p:nvPicPr>
          <p:cNvPr id="6" name="Picture 5" title="BS6016 Screen Shot"/>
          <p:cNvPicPr>
            <a:picLocks noChangeAspect="1"/>
          </p:cNvPicPr>
          <p:nvPr/>
        </p:nvPicPr>
        <p:blipFill rotWithShape="1">
          <a:blip r:embed="rId4"/>
          <a:srcRect l="3333" t="26000" r="3750" b="36666"/>
          <a:stretch/>
        </p:blipFill>
        <p:spPr>
          <a:xfrm>
            <a:off x="152400" y="3800816"/>
            <a:ext cx="8836184" cy="2218984"/>
          </a:xfrm>
          <a:prstGeom prst="rect">
            <a:avLst/>
          </a:prstGeom>
        </p:spPr>
      </p:pic>
      <p:sp>
        <p:nvSpPr>
          <p:cNvPr id="7" name="Rectangle 6" title="Highlight Budget entry cell"/>
          <p:cNvSpPr/>
          <p:nvPr/>
        </p:nvSpPr>
        <p:spPr>
          <a:xfrm>
            <a:off x="8074184" y="5791200"/>
            <a:ext cx="914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9899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3" name="Title 2"/>
          <p:cNvSpPr>
            <a:spLocks noGrp="1"/>
          </p:cNvSpPr>
          <p:nvPr>
            <p:ph type="title"/>
          </p:nvPr>
        </p:nvSpPr>
        <p:spPr/>
        <p:txBody>
          <a:bodyPr>
            <a:noAutofit/>
          </a:bodyPr>
          <a:lstStyle/>
          <a:p>
            <a:r>
              <a:rPr lang="en-US" b="1" dirty="0">
                <a:solidFill>
                  <a:srgbClr val="34278D"/>
                </a:solidFill>
              </a:rPr>
              <a:t>Eligibility </a:t>
            </a:r>
            <a:r>
              <a:rPr lang="en-US" b="1" dirty="0" smtClean="0">
                <a:solidFill>
                  <a:srgbClr val="34278D"/>
                </a:solidFill>
              </a:rPr>
              <a:t>Standard (continued)</a:t>
            </a:r>
            <a:endParaRPr lang="en-US" b="1" dirty="0">
              <a:solidFill>
                <a:srgbClr val="34278D"/>
              </a:solidFill>
            </a:endParaRPr>
          </a:p>
        </p:txBody>
      </p:sp>
      <p:sp>
        <p:nvSpPr>
          <p:cNvPr id="7" name="Content Placeholder 1"/>
          <p:cNvSpPr>
            <a:spLocks noGrp="1"/>
          </p:cNvSpPr>
          <p:nvPr>
            <p:ph idx="1"/>
          </p:nvPr>
        </p:nvSpPr>
        <p:spPr>
          <a:xfrm>
            <a:off x="457200" y="1447800"/>
            <a:ext cx="8229600" cy="4572000"/>
          </a:xfrm>
        </p:spPr>
        <p:txBody>
          <a:bodyPr/>
          <a:lstStyle/>
          <a:p>
            <a:r>
              <a:rPr lang="en-US" b="1" dirty="0" smtClean="0">
                <a:solidFill>
                  <a:srgbClr val="FF0000"/>
                </a:solidFill>
              </a:rPr>
              <a:t>Budget</a:t>
            </a:r>
            <a:r>
              <a:rPr lang="en-US" dirty="0" smtClean="0"/>
              <a:t> amount allows LEAs </a:t>
            </a:r>
            <a:r>
              <a:rPr lang="en-US" dirty="0"/>
              <a:t>to </a:t>
            </a:r>
            <a:r>
              <a:rPr lang="en-US" i="1" dirty="0"/>
              <a:t>consider</a:t>
            </a:r>
            <a:r>
              <a:rPr lang="en-US" dirty="0"/>
              <a:t> </a:t>
            </a:r>
            <a:r>
              <a:rPr lang="en-US" dirty="0" smtClean="0"/>
              <a:t>exceptions </a:t>
            </a:r>
            <a:r>
              <a:rPr lang="en-US" dirty="0"/>
              <a:t>and </a:t>
            </a:r>
            <a:r>
              <a:rPr lang="en-US" dirty="0" smtClean="0"/>
              <a:t>adjustment to fiscal effort the LEA:</a:t>
            </a:r>
            <a:endParaRPr lang="en-US" dirty="0"/>
          </a:p>
          <a:p>
            <a:pPr lvl="1">
              <a:spcBef>
                <a:spcPts val="1200"/>
              </a:spcBef>
            </a:pPr>
            <a:r>
              <a:rPr lang="en-US" dirty="0" smtClean="0"/>
              <a:t>“</a:t>
            </a:r>
            <a:r>
              <a:rPr lang="en-US" i="1" dirty="0" smtClean="0"/>
              <a:t>Took in the intervening </a:t>
            </a:r>
            <a:r>
              <a:rPr lang="en-US" i="1" dirty="0"/>
              <a:t>year, </a:t>
            </a:r>
            <a:r>
              <a:rPr lang="en-US" i="1" dirty="0" smtClean="0"/>
              <a:t>or </a:t>
            </a:r>
            <a:r>
              <a:rPr lang="en-US" i="1" dirty="0"/>
              <a:t>years between the most recent fiscal year for which </a:t>
            </a:r>
            <a:r>
              <a:rPr lang="en-US" i="1" dirty="0" smtClean="0"/>
              <a:t>information </a:t>
            </a:r>
            <a:r>
              <a:rPr lang="en-US" i="1" dirty="0"/>
              <a:t>is available, and the fiscal year for which the LEA is budgeting; and </a:t>
            </a:r>
          </a:p>
          <a:p>
            <a:pPr lvl="1">
              <a:spcBef>
                <a:spcPts val="1200"/>
              </a:spcBef>
            </a:pPr>
            <a:r>
              <a:rPr lang="en-US" i="1" dirty="0" smtClean="0"/>
              <a:t>Reasonably </a:t>
            </a:r>
            <a:r>
              <a:rPr lang="en-US" i="1" dirty="0"/>
              <a:t>expects to take in the </a:t>
            </a:r>
            <a:r>
              <a:rPr lang="en-US" i="1" dirty="0" smtClean="0"/>
              <a:t>fiscal year </a:t>
            </a:r>
            <a:r>
              <a:rPr lang="en-US" i="1" dirty="0"/>
              <a:t>for which the LEA is budgeting</a:t>
            </a:r>
            <a:r>
              <a:rPr lang="en-US" dirty="0" smtClean="0"/>
              <a:t>.”</a:t>
            </a:r>
            <a:endParaRPr lang="en-US" b="1" dirty="0" smtClean="0"/>
          </a:p>
          <a:p>
            <a:pPr marL="633222" indent="-514350">
              <a:buNone/>
            </a:pPr>
            <a:endParaRPr lang="en-US" sz="4400" b="1" dirty="0" smtClean="0"/>
          </a:p>
          <a:p>
            <a:pPr marL="633222" indent="-514350"/>
            <a:endParaRPr lang="en-US" sz="1200" b="1" dirty="0" smtClean="0"/>
          </a:p>
        </p:txBody>
      </p:sp>
    </p:spTree>
    <p:extLst>
      <p:ext uri="{BB962C8B-B14F-4D97-AF65-F5344CB8AC3E}">
        <p14:creationId xmlns:p14="http://schemas.microsoft.com/office/powerpoint/2010/main" val="1578180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2" name="Content Placeholder 1"/>
          <p:cNvSpPr>
            <a:spLocks noGrp="1"/>
          </p:cNvSpPr>
          <p:nvPr>
            <p:ph idx="1"/>
          </p:nvPr>
        </p:nvSpPr>
        <p:spPr/>
        <p:txBody>
          <a:bodyPr/>
          <a:lstStyle/>
          <a:p>
            <a:pPr marL="365125" lvl="1" indent="-255588">
              <a:spcBef>
                <a:spcPts val="1200"/>
              </a:spcBef>
              <a:spcAft>
                <a:spcPts val="1200"/>
              </a:spcAft>
              <a:buSzPct val="68000"/>
              <a:buFont typeface="Wingdings 3" pitchFamily="18" charset="2"/>
              <a:buChar char=""/>
            </a:pPr>
            <a:r>
              <a:rPr lang="en-US" sz="2800" dirty="0"/>
              <a:t>Subsequent years rule </a:t>
            </a:r>
            <a:r>
              <a:rPr lang="en-US" sz="2800" dirty="0" smtClean="0"/>
              <a:t>is applicable to the eligibility standard.</a:t>
            </a:r>
          </a:p>
          <a:p>
            <a:pPr marL="365125" lvl="1" indent="-255588">
              <a:spcBef>
                <a:spcPts val="1200"/>
              </a:spcBef>
              <a:spcAft>
                <a:spcPts val="1200"/>
              </a:spcAft>
              <a:buSzPct val="68000"/>
              <a:buFont typeface="Wingdings 3" pitchFamily="18" charset="2"/>
              <a:buChar char=""/>
            </a:pPr>
            <a:r>
              <a:rPr lang="en-US" sz="2800" dirty="0" smtClean="0"/>
              <a:t>Subsequent years rule means the comparison year the LEA goes back to is the last fiscal year the LEA met compliance for that source.</a:t>
            </a:r>
          </a:p>
          <a:p>
            <a:endParaRPr lang="en-US" sz="3600" dirty="0"/>
          </a:p>
        </p:txBody>
      </p:sp>
      <p:sp>
        <p:nvSpPr>
          <p:cNvPr id="3" name="Title 2"/>
          <p:cNvSpPr>
            <a:spLocks noGrp="1"/>
          </p:cNvSpPr>
          <p:nvPr>
            <p:ph type="title"/>
          </p:nvPr>
        </p:nvSpPr>
        <p:spPr/>
        <p:txBody>
          <a:bodyPr>
            <a:normAutofit/>
          </a:bodyPr>
          <a:lstStyle/>
          <a:p>
            <a:r>
              <a:rPr lang="en-US" b="1" dirty="0">
                <a:solidFill>
                  <a:srgbClr val="34278D"/>
                </a:solidFill>
              </a:rPr>
              <a:t>Eligibility Standard </a:t>
            </a:r>
            <a:r>
              <a:rPr lang="en-US" b="1" dirty="0" smtClean="0">
                <a:solidFill>
                  <a:srgbClr val="34278D"/>
                </a:solidFill>
              </a:rPr>
              <a:t>(continued)</a:t>
            </a:r>
            <a:endParaRPr lang="en-US" b="1" dirty="0">
              <a:solidFill>
                <a:srgbClr val="34278D"/>
              </a:solidFill>
            </a:endParaRPr>
          </a:p>
        </p:txBody>
      </p:sp>
    </p:spTree>
    <p:extLst>
      <p:ext uri="{BB962C8B-B14F-4D97-AF65-F5344CB8AC3E}">
        <p14:creationId xmlns:p14="http://schemas.microsoft.com/office/powerpoint/2010/main" val="2596870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vision Logo.png" title="Division Logo"/>
          <p:cNvPicPr>
            <a:picLocks noChangeAspect="1"/>
          </p:cNvPicPr>
          <p:nvPr/>
        </p:nvPicPr>
        <p:blipFill>
          <a:blip r:embed="rId3" cstate="print"/>
          <a:stretch>
            <a:fillRect/>
          </a:stretch>
        </p:blipFill>
        <p:spPr>
          <a:xfrm>
            <a:off x="5863894" y="5364271"/>
            <a:ext cx="3280106" cy="1493729"/>
          </a:xfrm>
          <a:prstGeom prst="rect">
            <a:avLst/>
          </a:prstGeom>
        </p:spPr>
      </p:pic>
      <p:sp>
        <p:nvSpPr>
          <p:cNvPr id="3" name="Title 2"/>
          <p:cNvSpPr>
            <a:spLocks noGrp="1"/>
          </p:cNvSpPr>
          <p:nvPr>
            <p:ph type="title"/>
          </p:nvPr>
        </p:nvSpPr>
        <p:spPr/>
        <p:txBody>
          <a:bodyPr>
            <a:normAutofit/>
          </a:bodyPr>
          <a:lstStyle/>
          <a:p>
            <a:r>
              <a:rPr lang="en-US" b="1" dirty="0" smtClean="0">
                <a:solidFill>
                  <a:srgbClr val="34278D"/>
                </a:solidFill>
              </a:rPr>
              <a:t>Eligibility Standard (continued)</a:t>
            </a:r>
            <a:endParaRPr lang="en-US" b="1" dirty="0">
              <a:solidFill>
                <a:srgbClr val="34278D"/>
              </a:solidFill>
            </a:endParaRPr>
          </a:p>
        </p:txBody>
      </p:sp>
      <p:sp>
        <p:nvSpPr>
          <p:cNvPr id="5" name="Content Placeholder 1"/>
          <p:cNvSpPr txBox="1">
            <a:spLocks/>
          </p:cNvSpPr>
          <p:nvPr/>
        </p:nvSpPr>
        <p:spPr bwMode="auto">
          <a:xfrm>
            <a:off x="457200" y="15240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1" fontAlgn="base" hangingPunct="1">
              <a:spcBef>
                <a:spcPts val="400"/>
              </a:spcBef>
              <a:spcAft>
                <a:spcPct val="0"/>
              </a:spcAft>
              <a:buClr>
                <a:srgbClr val="34278D"/>
              </a:buClr>
              <a:buSzPct val="68000"/>
              <a:buFont typeface="Wingdings 3" pitchFamily="18" charset="2"/>
              <a:buChar char=""/>
              <a:defRPr sz="2800" kern="1200">
                <a:solidFill>
                  <a:schemeClr val="tx1"/>
                </a:solidFill>
                <a:latin typeface="Arial"/>
                <a:ea typeface="ＭＳ Ｐゴシック" pitchFamily="-105" charset="-128"/>
                <a:cs typeface="Arial"/>
              </a:defRPr>
            </a:lvl1pPr>
            <a:lvl2pPr marL="620713" indent="-228600" algn="l" rtl="0" eaLnBrk="1" fontAlgn="base" hangingPunct="1">
              <a:spcBef>
                <a:spcPts val="325"/>
              </a:spcBef>
              <a:spcAft>
                <a:spcPct val="0"/>
              </a:spcAft>
              <a:buClr>
                <a:srgbClr val="34278D"/>
              </a:buClr>
              <a:buFont typeface="Verdana" pitchFamily="34" charset="0"/>
              <a:buChar char="◦"/>
              <a:defRPr sz="2400" kern="1200">
                <a:solidFill>
                  <a:schemeClr val="tx1"/>
                </a:solidFill>
                <a:latin typeface="Arial"/>
                <a:ea typeface="ＭＳ Ｐゴシック" pitchFamily="-106" charset="-128"/>
                <a:cs typeface="Arial"/>
              </a:defRPr>
            </a:lvl2pPr>
            <a:lvl3pPr marL="858838" indent="-228600" algn="l" rtl="0" eaLnBrk="1" fontAlgn="base" hangingPunct="1">
              <a:spcBef>
                <a:spcPts val="350"/>
              </a:spcBef>
              <a:spcAft>
                <a:spcPct val="0"/>
              </a:spcAft>
              <a:buClr>
                <a:srgbClr val="34278D"/>
              </a:buClr>
              <a:buSzPct val="100000"/>
              <a:buFont typeface="Wingdings 2" pitchFamily="18" charset="2"/>
              <a:buChar char=""/>
              <a:defRPr sz="2300" kern="1200">
                <a:solidFill>
                  <a:schemeClr val="tx1"/>
                </a:solidFill>
                <a:latin typeface="Arial"/>
                <a:ea typeface="ＭＳ Ｐゴシック" pitchFamily="-106" charset="-128"/>
                <a:cs typeface="Arial"/>
              </a:defRPr>
            </a:lvl3pPr>
            <a:lvl4pPr marL="1143000" indent="-228600" algn="l" rtl="0" eaLnBrk="1" fontAlgn="base" hangingPunct="1">
              <a:spcBef>
                <a:spcPts val="350"/>
              </a:spcBef>
              <a:spcAft>
                <a:spcPct val="0"/>
              </a:spcAft>
              <a:buClr>
                <a:srgbClr val="34278D"/>
              </a:buClr>
              <a:buSzPct val="100000"/>
              <a:buFont typeface="Lucida Grande"/>
              <a:buChar char="╸"/>
              <a:defRPr sz="2200" kern="1200">
                <a:solidFill>
                  <a:schemeClr val="tx1"/>
                </a:solidFill>
                <a:latin typeface="Arial"/>
                <a:ea typeface="ＭＳ Ｐゴシック" pitchFamily="-106" charset="-128"/>
                <a:cs typeface="Arial"/>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ＭＳ Ｐゴシック" pitchFamily="-106"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r>
              <a:rPr lang="en-US" dirty="0" smtClean="0"/>
              <a:t>Example of meeting eligibility standard:</a:t>
            </a:r>
          </a:p>
          <a:p>
            <a:pPr lvl="1">
              <a:spcBef>
                <a:spcPts val="1800"/>
              </a:spcBef>
              <a:spcAft>
                <a:spcPts val="0"/>
              </a:spcAft>
            </a:pPr>
            <a:r>
              <a:rPr lang="en-US" dirty="0" smtClean="0"/>
              <a:t>LEA wants to use the combination of state and local funds to meet eligibility standard for 2016-2017.</a:t>
            </a:r>
          </a:p>
          <a:p>
            <a:pPr lvl="1">
              <a:spcBef>
                <a:spcPts val="1200"/>
              </a:spcBef>
              <a:spcAft>
                <a:spcPts val="0"/>
              </a:spcAft>
            </a:pPr>
            <a:r>
              <a:rPr lang="en-US" dirty="0" smtClean="0"/>
              <a:t>LEA has information for 2014-2015, the most recent audited fiscal year for which information is available, but LEA failed to meet MOE in 2014-2015 using that method.</a:t>
            </a:r>
          </a:p>
          <a:p>
            <a:pPr lvl="1">
              <a:spcBef>
                <a:spcPts val="1200"/>
              </a:spcBef>
              <a:spcAft>
                <a:spcPts val="0"/>
              </a:spcAft>
            </a:pPr>
            <a:r>
              <a:rPr lang="en-US" dirty="0" smtClean="0"/>
              <a:t>LEA met MOE in 2013-2014 using that method.</a:t>
            </a:r>
          </a:p>
          <a:p>
            <a:pPr lvl="1">
              <a:spcBef>
                <a:spcPts val="1200"/>
              </a:spcBef>
              <a:spcAft>
                <a:spcPts val="0"/>
              </a:spcAft>
            </a:pPr>
            <a:r>
              <a:rPr lang="en-US" dirty="0" smtClean="0"/>
              <a:t>LEA must use 2013-2014 as comparison year if</a:t>
            </a:r>
            <a:br>
              <a:rPr lang="en-US" dirty="0" smtClean="0"/>
            </a:br>
            <a:r>
              <a:rPr lang="en-US" dirty="0" smtClean="0"/>
              <a:t>LEA wants to use this method.</a:t>
            </a:r>
          </a:p>
          <a:p>
            <a:endParaRPr lang="en-US" sz="3600" dirty="0"/>
          </a:p>
        </p:txBody>
      </p:sp>
    </p:spTree>
    <p:extLst>
      <p:ext uri="{BB962C8B-B14F-4D97-AF65-F5344CB8AC3E}">
        <p14:creationId xmlns:p14="http://schemas.microsoft.com/office/powerpoint/2010/main" val="16602413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PC templat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FPC template</Template>
  <TotalTime>0</TotalTime>
  <Words>1749</Words>
  <Application>Microsoft Office PowerPoint</Application>
  <PresentationFormat>On-screen Show (4:3)</PresentationFormat>
  <Paragraphs>277</Paragraphs>
  <Slides>29</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ＭＳ Ｐゴシック</vt:lpstr>
      <vt:lpstr>Arial</vt:lpstr>
      <vt:lpstr>Arial Narrow</vt:lpstr>
      <vt:lpstr>Calibri</vt:lpstr>
      <vt:lpstr>Courier New</vt:lpstr>
      <vt:lpstr>Lucida Grande</vt:lpstr>
      <vt:lpstr>Lucida Sans Unicode</vt:lpstr>
      <vt:lpstr>Times New Roman</vt:lpstr>
      <vt:lpstr>Verdana</vt:lpstr>
      <vt:lpstr>Wingdings</vt:lpstr>
      <vt:lpstr>Wingdings 2</vt:lpstr>
      <vt:lpstr>Wingdings 3</vt:lpstr>
      <vt:lpstr>FPC template</vt:lpstr>
      <vt:lpstr>IDEA-B LEA MOE </vt:lpstr>
      <vt:lpstr>Topics</vt:lpstr>
      <vt:lpstr>Commissioner Rules</vt:lpstr>
      <vt:lpstr>Eligibility Standard </vt:lpstr>
      <vt:lpstr>Eligibility Standard (continued)</vt:lpstr>
      <vt:lpstr>Eligibility Standard (continued)</vt:lpstr>
      <vt:lpstr>Eligibility Standard (continued)</vt:lpstr>
      <vt:lpstr>Eligibility Standard (continued)</vt:lpstr>
      <vt:lpstr>Eligibility Standard (continued)</vt:lpstr>
      <vt:lpstr>Eligibility Standard (continued)</vt:lpstr>
      <vt:lpstr>Compliance Standard</vt:lpstr>
      <vt:lpstr>Compliance Standard (continued)</vt:lpstr>
      <vt:lpstr>Compliance Standard (continued)</vt:lpstr>
      <vt:lpstr>Compliance standard (continued)</vt:lpstr>
      <vt:lpstr>Compliance Standard (continued)</vt:lpstr>
      <vt:lpstr>Legal Basis for Reducing MOE</vt:lpstr>
      <vt:lpstr>Compliance Review Process</vt:lpstr>
      <vt:lpstr>Compliance Review Process</vt:lpstr>
      <vt:lpstr>Compliance Review Process (continued)</vt:lpstr>
      <vt:lpstr>Compliance Review Process (continued)</vt:lpstr>
      <vt:lpstr>Compliance Review Process (continued)</vt:lpstr>
      <vt:lpstr>Compliance Review Process (continued)</vt:lpstr>
      <vt:lpstr>Compliance Review Process (continued)</vt:lpstr>
      <vt:lpstr>Enforcement</vt:lpstr>
      <vt:lpstr>Preliminary Compliance Report Example</vt:lpstr>
      <vt:lpstr>Final Compliance Report Example – 1 of 2</vt:lpstr>
      <vt:lpstr>Final Compliance Report Example – 2 of 2</vt:lpstr>
      <vt:lpstr>Contact and Resource Information</vt:lpstr>
      <vt:lpstr>Copyright © Notice.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2016-02-08T14:23:41Z</dcterms:created>
  <dcterms:modified xsi:type="dcterms:W3CDTF">2016-02-08T21:03:49Z</dcterms:modified>
</cp:coreProperties>
</file>