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45"/>
  </p:notesMasterIdLst>
  <p:handoutMasterIdLst>
    <p:handoutMasterId r:id="rId46"/>
  </p:handoutMasterIdLst>
  <p:sldIdLst>
    <p:sldId id="520" r:id="rId5"/>
    <p:sldId id="391" r:id="rId6"/>
    <p:sldId id="577" r:id="rId7"/>
    <p:sldId id="560" r:id="rId8"/>
    <p:sldId id="561" r:id="rId9"/>
    <p:sldId id="538" r:id="rId10"/>
    <p:sldId id="589" r:id="rId11"/>
    <p:sldId id="540" r:id="rId12"/>
    <p:sldId id="545" r:id="rId13"/>
    <p:sldId id="543" r:id="rId14"/>
    <p:sldId id="544" r:id="rId15"/>
    <p:sldId id="533" r:id="rId16"/>
    <p:sldId id="571" r:id="rId17"/>
    <p:sldId id="572" r:id="rId18"/>
    <p:sldId id="573" r:id="rId19"/>
    <p:sldId id="557" r:id="rId20"/>
    <p:sldId id="570" r:id="rId21"/>
    <p:sldId id="575" r:id="rId22"/>
    <p:sldId id="574" r:id="rId23"/>
    <p:sldId id="562" r:id="rId24"/>
    <p:sldId id="565" r:id="rId25"/>
    <p:sldId id="566" r:id="rId26"/>
    <p:sldId id="567" r:id="rId27"/>
    <p:sldId id="568" r:id="rId28"/>
    <p:sldId id="569" r:id="rId29"/>
    <p:sldId id="578" r:id="rId30"/>
    <p:sldId id="576" r:id="rId31"/>
    <p:sldId id="579" r:id="rId32"/>
    <p:sldId id="580" r:id="rId33"/>
    <p:sldId id="581" r:id="rId34"/>
    <p:sldId id="582" r:id="rId35"/>
    <p:sldId id="590" r:id="rId36"/>
    <p:sldId id="584" r:id="rId37"/>
    <p:sldId id="585" r:id="rId38"/>
    <p:sldId id="586" r:id="rId39"/>
    <p:sldId id="587" r:id="rId40"/>
    <p:sldId id="592" r:id="rId41"/>
    <p:sldId id="588" r:id="rId42"/>
    <p:sldId id="591" r:id="rId43"/>
    <p:sldId id="495" r:id="rId4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 Mara" initials="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78D"/>
    <a:srgbClr val="CCE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730" autoAdjust="0"/>
    <p:restoredTop sz="65747" autoAdjust="0"/>
  </p:normalViewPr>
  <p:slideViewPr>
    <p:cSldViewPr>
      <p:cViewPr varScale="1">
        <p:scale>
          <a:sx n="83" d="100"/>
          <a:sy n="83" d="100"/>
        </p:scale>
        <p:origin x="1968" y="90"/>
      </p:cViewPr>
      <p:guideLst>
        <p:guide orient="horz" pos="2160"/>
        <p:guide pos="2880"/>
      </p:guideLst>
    </p:cSldViewPr>
  </p:slideViewPr>
  <p:outlineViewPr>
    <p:cViewPr>
      <p:scale>
        <a:sx n="33" d="100"/>
        <a:sy n="33" d="100"/>
      </p:scale>
      <p:origin x="0" y="3034"/>
    </p:cViewPr>
  </p:outlineViewPr>
  <p:notesTextViewPr>
    <p:cViewPr>
      <p:scale>
        <a:sx n="100" d="100"/>
        <a:sy n="100" d="100"/>
      </p:scale>
      <p:origin x="0" y="0"/>
    </p:cViewPr>
  </p:notesTextViewPr>
  <p:sorterViewPr>
    <p:cViewPr varScale="1">
      <p:scale>
        <a:sx n="100" d="100"/>
        <a:sy n="100" d="100"/>
      </p:scale>
      <p:origin x="0" y="-3360"/>
    </p:cViewPr>
  </p:sorterViewPr>
  <p:notesViewPr>
    <p:cSldViewPr>
      <p:cViewPr varScale="1">
        <p:scale>
          <a:sx n="99" d="100"/>
          <a:sy n="99" d="100"/>
        </p:scale>
        <p:origin x="-3570"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972109" cy="464979"/>
          </a:xfrm>
          <a:prstGeom prst="rect">
            <a:avLst/>
          </a:prstGeom>
        </p:spPr>
        <p:txBody>
          <a:bodyPr vert="horz" lIns="89792" tIns="44895" rIns="89792" bIns="44895" rtlCol="0"/>
          <a:lstStyle>
            <a:lvl1pPr algn="l">
              <a:defRPr sz="1100"/>
            </a:lvl1pPr>
          </a:lstStyle>
          <a:p>
            <a:endParaRPr lang="en-US" dirty="0"/>
          </a:p>
        </p:txBody>
      </p:sp>
      <p:sp>
        <p:nvSpPr>
          <p:cNvPr id="3" name="Date Placeholder 2"/>
          <p:cNvSpPr>
            <a:spLocks noGrp="1"/>
          </p:cNvSpPr>
          <p:nvPr>
            <p:ph type="dt" sz="quarter" idx="1"/>
          </p:nvPr>
        </p:nvSpPr>
        <p:spPr>
          <a:xfrm>
            <a:off x="3884357" y="6"/>
            <a:ext cx="2972109" cy="464979"/>
          </a:xfrm>
          <a:prstGeom prst="rect">
            <a:avLst/>
          </a:prstGeom>
        </p:spPr>
        <p:txBody>
          <a:bodyPr vert="horz" lIns="89792" tIns="44895" rIns="89792" bIns="44895" rtlCol="0"/>
          <a:lstStyle>
            <a:lvl1pPr algn="r">
              <a:defRPr sz="1100"/>
            </a:lvl1pPr>
          </a:lstStyle>
          <a:p>
            <a:fld id="{881DFDD7-9F40-41B7-A0D1-D412925AB8A2}" type="datetimeFigureOut">
              <a:rPr lang="en-US" sz="900">
                <a:latin typeface="Arial Narrow" pitchFamily="34" charset="0"/>
              </a:rPr>
              <a:pPr/>
              <a:t>10/14/2016</a:t>
            </a:fld>
            <a:endParaRPr lang="en-US" sz="900" dirty="0">
              <a:latin typeface="Arial Narrow" pitchFamily="34" charset="0"/>
            </a:endParaRPr>
          </a:p>
        </p:txBody>
      </p:sp>
      <p:sp>
        <p:nvSpPr>
          <p:cNvPr id="4" name="Footer Placeholder 3"/>
          <p:cNvSpPr>
            <a:spLocks noGrp="1"/>
          </p:cNvSpPr>
          <p:nvPr>
            <p:ph type="ftr" sz="quarter" idx="2"/>
          </p:nvPr>
        </p:nvSpPr>
        <p:spPr>
          <a:xfrm>
            <a:off x="6" y="8829849"/>
            <a:ext cx="2972109" cy="464979"/>
          </a:xfrm>
          <a:prstGeom prst="rect">
            <a:avLst/>
          </a:prstGeom>
        </p:spPr>
        <p:txBody>
          <a:bodyPr vert="horz" lIns="89792" tIns="44895" rIns="89792" bIns="44895"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357" y="8829849"/>
            <a:ext cx="2972109" cy="464979"/>
          </a:xfrm>
          <a:prstGeom prst="rect">
            <a:avLst/>
          </a:prstGeom>
        </p:spPr>
        <p:txBody>
          <a:bodyPr vert="horz" lIns="89792" tIns="44895" rIns="89792" bIns="44895" rtlCol="0" anchor="b"/>
          <a:lstStyle>
            <a:lvl1pPr algn="r">
              <a:defRPr sz="1100"/>
            </a:lvl1pPr>
          </a:lstStyle>
          <a:p>
            <a:fld id="{12F645F3-FC53-47EA-90EA-C6ADB83474C1}" type="slidenum">
              <a:rPr lang="en-US" sz="900">
                <a:latin typeface="Arial Narrow" pitchFamily="34" charset="0"/>
              </a:rPr>
              <a:pPr/>
              <a:t>‹#›</a:t>
            </a:fld>
            <a:endParaRPr lang="en-US" sz="900" dirty="0">
              <a:latin typeface="Arial Narrow" pitchFamily="34" charset="0"/>
            </a:endParaRPr>
          </a:p>
        </p:txBody>
      </p:sp>
    </p:spTree>
    <p:extLst>
      <p:ext uri="{BB962C8B-B14F-4D97-AF65-F5344CB8AC3E}">
        <p14:creationId xmlns:p14="http://schemas.microsoft.com/office/powerpoint/2010/main" val="794847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972109" cy="464979"/>
          </a:xfrm>
          <a:prstGeom prst="rect">
            <a:avLst/>
          </a:prstGeom>
        </p:spPr>
        <p:txBody>
          <a:bodyPr vert="horz" lIns="89792" tIns="44895" rIns="89792" bIns="44895" rtlCol="0"/>
          <a:lstStyle>
            <a:lvl1pPr algn="l">
              <a:defRPr sz="1100"/>
            </a:lvl1pPr>
          </a:lstStyle>
          <a:p>
            <a:endParaRPr lang="en-US" dirty="0"/>
          </a:p>
        </p:txBody>
      </p:sp>
      <p:sp>
        <p:nvSpPr>
          <p:cNvPr id="3" name="Date Placeholder 2"/>
          <p:cNvSpPr>
            <a:spLocks noGrp="1"/>
          </p:cNvSpPr>
          <p:nvPr>
            <p:ph type="dt" idx="1"/>
          </p:nvPr>
        </p:nvSpPr>
        <p:spPr>
          <a:xfrm>
            <a:off x="3884357" y="6"/>
            <a:ext cx="2972109" cy="464979"/>
          </a:xfrm>
          <a:prstGeom prst="rect">
            <a:avLst/>
          </a:prstGeom>
        </p:spPr>
        <p:txBody>
          <a:bodyPr vert="horz" lIns="89792" tIns="44895" rIns="89792" bIns="44895" rtlCol="0"/>
          <a:lstStyle>
            <a:lvl1pPr algn="r">
              <a:defRPr sz="1100"/>
            </a:lvl1pPr>
          </a:lstStyle>
          <a:p>
            <a:fld id="{7A24A283-8F1A-408A-9A16-18E0BCA4F34D}" type="datetimeFigureOut">
              <a:rPr lang="en-US" smtClean="0"/>
              <a:pPr/>
              <a:t>10/14/2016</a:t>
            </a:fld>
            <a:endParaRPr lang="en-US" dirty="0"/>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89792" tIns="44895" rIns="89792" bIns="44895" rtlCol="0" anchor="ctr"/>
          <a:lstStyle/>
          <a:p>
            <a:endParaRPr lang="en-US" dirty="0"/>
          </a:p>
        </p:txBody>
      </p:sp>
      <p:sp>
        <p:nvSpPr>
          <p:cNvPr id="5" name="Notes Placeholder 4"/>
          <p:cNvSpPr>
            <a:spLocks noGrp="1"/>
          </p:cNvSpPr>
          <p:nvPr>
            <p:ph type="body" sz="quarter" idx="3"/>
          </p:nvPr>
        </p:nvSpPr>
        <p:spPr>
          <a:xfrm>
            <a:off x="686110" y="4416505"/>
            <a:ext cx="5485784" cy="4183221"/>
          </a:xfrm>
          <a:prstGeom prst="rect">
            <a:avLst/>
          </a:prstGeom>
        </p:spPr>
        <p:txBody>
          <a:bodyPr vert="horz" lIns="89792" tIns="44895" rIns="89792" bIns="448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29849"/>
            <a:ext cx="2972109" cy="464979"/>
          </a:xfrm>
          <a:prstGeom prst="rect">
            <a:avLst/>
          </a:prstGeom>
        </p:spPr>
        <p:txBody>
          <a:bodyPr vert="horz" lIns="89792" tIns="44895" rIns="89792" bIns="44895" rtlCol="0" anchor="b"/>
          <a:lstStyle>
            <a:lvl1pPr algn="l">
              <a:defRPr sz="1100"/>
            </a:lvl1pPr>
          </a:lstStyle>
          <a:p>
            <a:r>
              <a:rPr lang="en-US" dirty="0" smtClean="0"/>
              <a:t>(c) 2013 by the Texas Education Agency</a:t>
            </a:r>
            <a:endParaRPr lang="en-US" dirty="0"/>
          </a:p>
        </p:txBody>
      </p:sp>
      <p:sp>
        <p:nvSpPr>
          <p:cNvPr id="7" name="Slide Number Placeholder 6"/>
          <p:cNvSpPr>
            <a:spLocks noGrp="1"/>
          </p:cNvSpPr>
          <p:nvPr>
            <p:ph type="sldNum" sz="quarter" idx="5"/>
          </p:nvPr>
        </p:nvSpPr>
        <p:spPr>
          <a:xfrm>
            <a:off x="3884357" y="8829849"/>
            <a:ext cx="2972109" cy="464979"/>
          </a:xfrm>
          <a:prstGeom prst="rect">
            <a:avLst/>
          </a:prstGeom>
        </p:spPr>
        <p:txBody>
          <a:bodyPr vert="horz" lIns="89792" tIns="44895" rIns="89792" bIns="44895" rtlCol="0" anchor="b"/>
          <a:lstStyle>
            <a:lvl1pPr algn="r">
              <a:defRPr sz="1100"/>
            </a:lvl1pPr>
          </a:lstStyle>
          <a:p>
            <a:fld id="{5F4BE17C-832A-4779-94CB-12E1C8E6BC46}" type="slidenum">
              <a:rPr lang="en-US" smtClean="0"/>
              <a:pPr/>
              <a:t>‹#›</a:t>
            </a:fld>
            <a:endParaRPr lang="en-US" dirty="0"/>
          </a:p>
        </p:txBody>
      </p:sp>
    </p:spTree>
    <p:extLst>
      <p:ext uri="{BB962C8B-B14F-4D97-AF65-F5344CB8AC3E}">
        <p14:creationId xmlns:p14="http://schemas.microsoft.com/office/powerpoint/2010/main" val="29226173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353473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10</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171846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11</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15385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12</a:t>
            </a:fld>
            <a:endParaRPr lang="en-US" dirty="0"/>
          </a:p>
        </p:txBody>
      </p:sp>
    </p:spTree>
    <p:extLst>
      <p:ext uri="{BB962C8B-B14F-4D97-AF65-F5344CB8AC3E}">
        <p14:creationId xmlns:p14="http://schemas.microsoft.com/office/powerpoint/2010/main" val="198561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13</a:t>
            </a:fld>
            <a:endParaRPr lang="en-US" dirty="0"/>
          </a:p>
        </p:txBody>
      </p:sp>
    </p:spTree>
    <p:extLst>
      <p:ext uri="{BB962C8B-B14F-4D97-AF65-F5344CB8AC3E}">
        <p14:creationId xmlns:p14="http://schemas.microsoft.com/office/powerpoint/2010/main" val="309665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14</a:t>
            </a:fld>
            <a:endParaRPr lang="en-US" dirty="0"/>
          </a:p>
        </p:txBody>
      </p:sp>
    </p:spTree>
    <p:extLst>
      <p:ext uri="{BB962C8B-B14F-4D97-AF65-F5344CB8AC3E}">
        <p14:creationId xmlns:p14="http://schemas.microsoft.com/office/powerpoint/2010/main" val="383393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15</a:t>
            </a:fld>
            <a:endParaRPr lang="en-US" dirty="0"/>
          </a:p>
        </p:txBody>
      </p:sp>
    </p:spTree>
    <p:extLst>
      <p:ext uri="{BB962C8B-B14F-4D97-AF65-F5344CB8AC3E}">
        <p14:creationId xmlns:p14="http://schemas.microsoft.com/office/powerpoint/2010/main" val="1736432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16</a:t>
            </a:fld>
            <a:endParaRPr lang="en-US" dirty="0"/>
          </a:p>
        </p:txBody>
      </p:sp>
    </p:spTree>
    <p:extLst>
      <p:ext uri="{BB962C8B-B14F-4D97-AF65-F5344CB8AC3E}">
        <p14:creationId xmlns:p14="http://schemas.microsoft.com/office/powerpoint/2010/main" val="270934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17</a:t>
            </a:fld>
            <a:endParaRPr lang="en-US" dirty="0"/>
          </a:p>
        </p:txBody>
      </p:sp>
    </p:spTree>
    <p:extLst>
      <p:ext uri="{BB962C8B-B14F-4D97-AF65-F5344CB8AC3E}">
        <p14:creationId xmlns:p14="http://schemas.microsoft.com/office/powerpoint/2010/main" val="1687529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18</a:t>
            </a:fld>
            <a:endParaRPr lang="en-US" dirty="0"/>
          </a:p>
        </p:txBody>
      </p:sp>
    </p:spTree>
    <p:extLst>
      <p:ext uri="{BB962C8B-B14F-4D97-AF65-F5344CB8AC3E}">
        <p14:creationId xmlns:p14="http://schemas.microsoft.com/office/powerpoint/2010/main" val="282997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19</a:t>
            </a:fld>
            <a:endParaRPr lang="en-US" dirty="0"/>
          </a:p>
        </p:txBody>
      </p:sp>
    </p:spTree>
    <p:extLst>
      <p:ext uri="{BB962C8B-B14F-4D97-AF65-F5344CB8AC3E}">
        <p14:creationId xmlns:p14="http://schemas.microsoft.com/office/powerpoint/2010/main" val="246902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319821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20</a:t>
            </a:fld>
            <a:endParaRPr lang="en-US" dirty="0"/>
          </a:p>
        </p:txBody>
      </p:sp>
    </p:spTree>
    <p:extLst>
      <p:ext uri="{BB962C8B-B14F-4D97-AF65-F5344CB8AC3E}">
        <p14:creationId xmlns:p14="http://schemas.microsoft.com/office/powerpoint/2010/main" val="1882844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21</a:t>
            </a:fld>
            <a:endParaRPr lang="en-US" dirty="0"/>
          </a:p>
        </p:txBody>
      </p:sp>
    </p:spTree>
    <p:extLst>
      <p:ext uri="{BB962C8B-B14F-4D97-AF65-F5344CB8AC3E}">
        <p14:creationId xmlns:p14="http://schemas.microsoft.com/office/powerpoint/2010/main" val="92693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22</a:t>
            </a:fld>
            <a:endParaRPr lang="en-US" dirty="0"/>
          </a:p>
        </p:txBody>
      </p:sp>
    </p:spTree>
    <p:extLst>
      <p:ext uri="{BB962C8B-B14F-4D97-AF65-F5344CB8AC3E}">
        <p14:creationId xmlns:p14="http://schemas.microsoft.com/office/powerpoint/2010/main" val="705268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23</a:t>
            </a:fld>
            <a:endParaRPr lang="en-US" dirty="0"/>
          </a:p>
        </p:txBody>
      </p:sp>
    </p:spTree>
    <p:extLst>
      <p:ext uri="{BB962C8B-B14F-4D97-AF65-F5344CB8AC3E}">
        <p14:creationId xmlns:p14="http://schemas.microsoft.com/office/powerpoint/2010/main" val="165104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24</a:t>
            </a:fld>
            <a:endParaRPr lang="en-US" dirty="0"/>
          </a:p>
        </p:txBody>
      </p:sp>
    </p:spTree>
    <p:extLst>
      <p:ext uri="{BB962C8B-B14F-4D97-AF65-F5344CB8AC3E}">
        <p14:creationId xmlns:p14="http://schemas.microsoft.com/office/powerpoint/2010/main" val="1240595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25</a:t>
            </a:fld>
            <a:endParaRPr lang="en-US" dirty="0"/>
          </a:p>
        </p:txBody>
      </p:sp>
    </p:spTree>
    <p:extLst>
      <p:ext uri="{BB962C8B-B14F-4D97-AF65-F5344CB8AC3E}">
        <p14:creationId xmlns:p14="http://schemas.microsoft.com/office/powerpoint/2010/main" val="3675126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26</a:t>
            </a:fld>
            <a:endParaRPr lang="en-US" dirty="0"/>
          </a:p>
        </p:txBody>
      </p:sp>
    </p:spTree>
    <p:extLst>
      <p:ext uri="{BB962C8B-B14F-4D97-AF65-F5344CB8AC3E}">
        <p14:creationId xmlns:p14="http://schemas.microsoft.com/office/powerpoint/2010/main" val="4266918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27</a:t>
            </a:fld>
            <a:endParaRPr lang="en-US" dirty="0"/>
          </a:p>
        </p:txBody>
      </p:sp>
    </p:spTree>
    <p:extLst>
      <p:ext uri="{BB962C8B-B14F-4D97-AF65-F5344CB8AC3E}">
        <p14:creationId xmlns:p14="http://schemas.microsoft.com/office/powerpoint/2010/main" val="730341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28</a:t>
            </a:fld>
            <a:endParaRPr lang="en-US" dirty="0"/>
          </a:p>
        </p:txBody>
      </p:sp>
    </p:spTree>
    <p:extLst>
      <p:ext uri="{BB962C8B-B14F-4D97-AF65-F5344CB8AC3E}">
        <p14:creationId xmlns:p14="http://schemas.microsoft.com/office/powerpoint/2010/main" val="2125581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29</a:t>
            </a:fld>
            <a:endParaRPr lang="en-US" dirty="0"/>
          </a:p>
        </p:txBody>
      </p:sp>
    </p:spTree>
    <p:extLst>
      <p:ext uri="{BB962C8B-B14F-4D97-AF65-F5344CB8AC3E}">
        <p14:creationId xmlns:p14="http://schemas.microsoft.com/office/powerpoint/2010/main" val="330045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3766125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30</a:t>
            </a:fld>
            <a:endParaRPr lang="en-US" dirty="0"/>
          </a:p>
        </p:txBody>
      </p:sp>
    </p:spTree>
    <p:extLst>
      <p:ext uri="{BB962C8B-B14F-4D97-AF65-F5344CB8AC3E}">
        <p14:creationId xmlns:p14="http://schemas.microsoft.com/office/powerpoint/2010/main" val="335177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31</a:t>
            </a:fld>
            <a:endParaRPr lang="en-US" dirty="0"/>
          </a:p>
        </p:txBody>
      </p:sp>
    </p:spTree>
    <p:extLst>
      <p:ext uri="{BB962C8B-B14F-4D97-AF65-F5344CB8AC3E}">
        <p14:creationId xmlns:p14="http://schemas.microsoft.com/office/powerpoint/2010/main" val="4015336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32</a:t>
            </a:fld>
            <a:endParaRPr lang="en-US" dirty="0"/>
          </a:p>
        </p:txBody>
      </p:sp>
    </p:spTree>
    <p:extLst>
      <p:ext uri="{BB962C8B-B14F-4D97-AF65-F5344CB8AC3E}">
        <p14:creationId xmlns:p14="http://schemas.microsoft.com/office/powerpoint/2010/main" val="769932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33</a:t>
            </a:fld>
            <a:endParaRPr lang="en-US" dirty="0"/>
          </a:p>
        </p:txBody>
      </p:sp>
    </p:spTree>
    <p:extLst>
      <p:ext uri="{BB962C8B-B14F-4D97-AF65-F5344CB8AC3E}">
        <p14:creationId xmlns:p14="http://schemas.microsoft.com/office/powerpoint/2010/main" val="106638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34</a:t>
            </a:fld>
            <a:endParaRPr lang="en-US" dirty="0"/>
          </a:p>
        </p:txBody>
      </p:sp>
    </p:spTree>
    <p:extLst>
      <p:ext uri="{BB962C8B-B14F-4D97-AF65-F5344CB8AC3E}">
        <p14:creationId xmlns:p14="http://schemas.microsoft.com/office/powerpoint/2010/main" val="2769173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35</a:t>
            </a:fld>
            <a:endParaRPr lang="en-US" dirty="0"/>
          </a:p>
        </p:txBody>
      </p:sp>
    </p:spTree>
    <p:extLst>
      <p:ext uri="{BB962C8B-B14F-4D97-AF65-F5344CB8AC3E}">
        <p14:creationId xmlns:p14="http://schemas.microsoft.com/office/powerpoint/2010/main" val="328436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36</a:t>
            </a:fld>
            <a:endParaRPr lang="en-US" dirty="0"/>
          </a:p>
        </p:txBody>
      </p:sp>
    </p:spTree>
    <p:extLst>
      <p:ext uri="{BB962C8B-B14F-4D97-AF65-F5344CB8AC3E}">
        <p14:creationId xmlns:p14="http://schemas.microsoft.com/office/powerpoint/2010/main" val="1462998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37</a:t>
            </a:fld>
            <a:endParaRPr lang="en-US" dirty="0"/>
          </a:p>
        </p:txBody>
      </p:sp>
    </p:spTree>
    <p:extLst>
      <p:ext uri="{BB962C8B-B14F-4D97-AF65-F5344CB8AC3E}">
        <p14:creationId xmlns:p14="http://schemas.microsoft.com/office/powerpoint/2010/main" val="2660277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38</a:t>
            </a:fld>
            <a:endParaRPr lang="en-US" dirty="0"/>
          </a:p>
        </p:txBody>
      </p:sp>
    </p:spTree>
    <p:extLst>
      <p:ext uri="{BB962C8B-B14F-4D97-AF65-F5344CB8AC3E}">
        <p14:creationId xmlns:p14="http://schemas.microsoft.com/office/powerpoint/2010/main" val="2388542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39</a:t>
            </a:fld>
            <a:endParaRPr lang="en-US" dirty="0"/>
          </a:p>
        </p:txBody>
      </p:sp>
    </p:spTree>
    <p:extLst>
      <p:ext uri="{BB962C8B-B14F-4D97-AF65-F5344CB8AC3E}">
        <p14:creationId xmlns:p14="http://schemas.microsoft.com/office/powerpoint/2010/main" val="169555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4</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2314584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40</a:t>
            </a:fld>
            <a:endParaRPr lang="en-US" dirty="0"/>
          </a:p>
        </p:txBody>
      </p:sp>
    </p:spTree>
    <p:extLst>
      <p:ext uri="{BB962C8B-B14F-4D97-AF65-F5344CB8AC3E}">
        <p14:creationId xmlns:p14="http://schemas.microsoft.com/office/powerpoint/2010/main" val="417071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5</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307349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6</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406300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7</a:t>
            </a:fld>
            <a:endParaRPr lang="en-US" dirty="0"/>
          </a:p>
        </p:txBody>
      </p:sp>
    </p:spTree>
    <p:extLst>
      <p:ext uri="{BB962C8B-B14F-4D97-AF65-F5344CB8AC3E}">
        <p14:creationId xmlns:p14="http://schemas.microsoft.com/office/powerpoint/2010/main" val="328627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8</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194681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9</a:t>
            </a:fld>
            <a:endParaRPr lang="en-US" dirty="0"/>
          </a:p>
        </p:txBody>
      </p:sp>
      <p:sp>
        <p:nvSpPr>
          <p:cNvPr id="4" name="Footer Placeholder 3"/>
          <p:cNvSpPr>
            <a:spLocks noGrp="1"/>
          </p:cNvSpPr>
          <p:nvPr>
            <p:ph type="ftr" sz="quarter" idx="12"/>
          </p:nvPr>
        </p:nvSpPr>
        <p:spPr/>
        <p:txBody>
          <a:bodyPr/>
          <a:lstStyle/>
          <a:p>
            <a:r>
              <a:rPr lang="en-US" smtClean="0"/>
              <a:t>(c) 2013 by the Texas Education Agency</a:t>
            </a:r>
            <a:endParaRPr lang="en-US" dirty="0"/>
          </a:p>
        </p:txBody>
      </p:sp>
    </p:spTree>
    <p:extLst>
      <p:ext uri="{BB962C8B-B14F-4D97-AF65-F5344CB8AC3E}">
        <p14:creationId xmlns:p14="http://schemas.microsoft.com/office/powerpoint/2010/main" val="424814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0"/>
              <a:cs typeface="Arial" charset="0"/>
            </a:endParaRPr>
          </a:p>
        </p:txBody>
      </p:sp>
      <p:sp>
        <p:nvSpPr>
          <p:cNvPr id="9" name="Title 8"/>
          <p:cNvSpPr>
            <a:spLocks noGrp="1"/>
          </p:cNvSpPr>
          <p:nvPr>
            <p:ph type="ctrTitle"/>
          </p:nvPr>
        </p:nvSpPr>
        <p:spPr>
          <a:xfrm>
            <a:off x="1557615" y="1752601"/>
            <a:ext cx="6909421" cy="1829761"/>
          </a:xfrm>
        </p:spPr>
        <p:txBody>
          <a:bodyPr anchor="b"/>
          <a:lstStyle>
            <a:lvl1pPr algn="r">
              <a:defRPr sz="4800" b="1">
                <a:solidFill>
                  <a:srgbClr val="34278D"/>
                </a:solidFill>
                <a:effectLst>
                  <a:outerShdw blurRad="31750" dist="25400" dir="5400000" algn="tl" rotWithShape="0">
                    <a:srgbClr val="000000">
                      <a:alpha val="25000"/>
                    </a:srgbClr>
                  </a:outerShdw>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1541640" y="3611607"/>
            <a:ext cx="691656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defRPr sz="2300"/>
            </a:lvl3pPr>
            <a:lvl4pPr>
              <a:buSzPct val="100000"/>
              <a:buFont typeface="Lucida Grande"/>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Placeholder 8"/>
          <p:cNvSpPr>
            <a:spLocks noGrp="1"/>
          </p:cNvSpPr>
          <p:nvPr>
            <p:ph type="title"/>
          </p:nvPr>
        </p:nvSpPr>
        <p:spPr>
          <a:xfrm>
            <a:off x="457200" y="274638"/>
            <a:ext cx="8229600" cy="1143000"/>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marL="365760" marR="0" indent="-256032" algn="l" defTabSz="914400" rtl="0" eaLnBrk="1" fontAlgn="auto" latinLnBrk="0" hangingPunct="1">
              <a:lnSpc>
                <a:spcPct val="100000"/>
              </a:lnSpc>
              <a:spcBef>
                <a:spcPts val="400"/>
              </a:spcBef>
              <a:spcAft>
                <a:spcPts val="0"/>
              </a:spcAft>
              <a:buClr>
                <a:srgbClr val="34278D"/>
              </a:buClr>
              <a:buSzPct val="68000"/>
              <a:buFont typeface="Wingdings 3"/>
              <a:buChar char=""/>
              <a:tabLst/>
              <a:defRPr sz="2800">
                <a:solidFill>
                  <a:srgbClr val="0D0D0D"/>
                </a:solidFill>
              </a:defRPr>
            </a:lvl1pPr>
            <a:lvl2pPr marL="621792" marR="0" indent="-228600" algn="l" defTabSz="914400" rtl="0" eaLnBrk="1" fontAlgn="auto" latinLnBrk="0" hangingPunct="1">
              <a:lnSpc>
                <a:spcPct val="100000"/>
              </a:lnSpc>
              <a:spcBef>
                <a:spcPts val="324"/>
              </a:spcBef>
              <a:spcAft>
                <a:spcPts val="0"/>
              </a:spcAft>
              <a:buClr>
                <a:srgbClr val="34278D"/>
              </a:buClr>
              <a:buSzTx/>
              <a:buFont typeface="Verdana"/>
              <a:buChar char="◦"/>
              <a:tabLst/>
              <a:defRPr sz="2400">
                <a:solidFill>
                  <a:srgbClr val="0D0D0D"/>
                </a:solidFill>
              </a:defRPr>
            </a:lvl2pPr>
            <a:lvl3pPr marL="859536" marR="0" indent="-228600" algn="l" defTabSz="914400" rtl="0" eaLnBrk="1" fontAlgn="auto" latinLnBrk="0" hangingPunct="1">
              <a:lnSpc>
                <a:spcPct val="100000"/>
              </a:lnSpc>
              <a:spcBef>
                <a:spcPts val="350"/>
              </a:spcBef>
              <a:spcAft>
                <a:spcPts val="0"/>
              </a:spcAft>
              <a:buClr>
                <a:srgbClr val="34278D"/>
              </a:buClr>
              <a:buSzPct val="100000"/>
              <a:buFont typeface="Wingdings 2"/>
              <a:buChar char=""/>
              <a:tabLst/>
              <a:defRPr sz="2300">
                <a:solidFill>
                  <a:srgbClr val="0D0D0D"/>
                </a:solidFill>
              </a:defRPr>
            </a:lvl3pPr>
            <a:lvl4pPr marL="1143000" marR="0" indent="-228600" algn="l" defTabSz="914400" rtl="0" eaLnBrk="1" fontAlgn="auto" latinLnBrk="0" hangingPunct="1">
              <a:lnSpc>
                <a:spcPct val="100000"/>
              </a:lnSpc>
              <a:spcBef>
                <a:spcPts val="350"/>
              </a:spcBef>
              <a:spcAft>
                <a:spcPts val="0"/>
              </a:spcAft>
              <a:buClr>
                <a:srgbClr val="34278D"/>
              </a:buClr>
              <a:buSzTx/>
              <a:buFont typeface="Wingdings 2" charset="2"/>
              <a:buChar char="╸"/>
              <a:tabLst/>
              <a:defRPr sz="2200">
                <a:solidFill>
                  <a:srgbClr val="0D0D0D"/>
                </a:solidFill>
              </a:defRPr>
            </a:lvl4pPr>
            <a:lvl5pPr marL="1371600" marR="0" indent="-228600" algn="l" defTabSz="914400" rtl="0" eaLnBrk="1" fontAlgn="auto" latinLnBrk="0" hangingPunct="1">
              <a:lnSpc>
                <a:spcPct val="100000"/>
              </a:lnSpc>
              <a:spcBef>
                <a:spcPts val="350"/>
              </a:spcBef>
              <a:spcAft>
                <a:spcPts val="0"/>
              </a:spcAft>
              <a:buClr>
                <a:srgbClr val="DA1F28"/>
              </a:buClr>
              <a:buSzTx/>
              <a:buFont typeface="Wingdings 2"/>
              <a:buChar char=""/>
              <a:tabLst/>
              <a:defRPr sz="2000">
                <a:solidFill>
                  <a:srgbClr val="0D0D0D"/>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481328"/>
            <a:ext cx="4038600" cy="4525963"/>
          </a:xfrm>
        </p:spPr>
        <p:txBody>
          <a:bodyPr/>
          <a:lstStyle>
            <a:lvl1pPr marL="365760" marR="0" indent="-256032" algn="l" defTabSz="914400" rtl="0" eaLnBrk="1" fontAlgn="auto" latinLnBrk="0" hangingPunct="1">
              <a:lnSpc>
                <a:spcPct val="100000"/>
              </a:lnSpc>
              <a:spcBef>
                <a:spcPts val="400"/>
              </a:spcBef>
              <a:spcAft>
                <a:spcPts val="0"/>
              </a:spcAft>
              <a:buClr>
                <a:srgbClr val="34278D"/>
              </a:buClr>
              <a:buSzPct val="68000"/>
              <a:buFont typeface="Wingdings 3"/>
              <a:buChar char=""/>
              <a:tabLst/>
              <a:defRPr sz="2800">
                <a:solidFill>
                  <a:srgbClr val="0D0D0D"/>
                </a:solidFill>
              </a:defRPr>
            </a:lvl1pPr>
            <a:lvl2pPr marL="621792" marR="0" indent="-228600" algn="l" defTabSz="914400" rtl="0" eaLnBrk="1" fontAlgn="auto" latinLnBrk="0" hangingPunct="1">
              <a:lnSpc>
                <a:spcPct val="100000"/>
              </a:lnSpc>
              <a:spcBef>
                <a:spcPts val="324"/>
              </a:spcBef>
              <a:spcAft>
                <a:spcPts val="0"/>
              </a:spcAft>
              <a:buClr>
                <a:srgbClr val="34278D"/>
              </a:buClr>
              <a:buSzTx/>
              <a:buFont typeface="Verdana"/>
              <a:buChar char="◦"/>
              <a:tabLst/>
              <a:defRPr sz="2400">
                <a:solidFill>
                  <a:srgbClr val="0D0D0D"/>
                </a:solidFill>
              </a:defRPr>
            </a:lvl2pPr>
            <a:lvl3pPr marL="859536" marR="0" indent="-228600" algn="l" defTabSz="914400" rtl="0" eaLnBrk="1" fontAlgn="auto" latinLnBrk="0" hangingPunct="1">
              <a:lnSpc>
                <a:spcPct val="100000"/>
              </a:lnSpc>
              <a:spcBef>
                <a:spcPts val="350"/>
              </a:spcBef>
              <a:spcAft>
                <a:spcPts val="0"/>
              </a:spcAft>
              <a:buClr>
                <a:srgbClr val="34278D"/>
              </a:buClr>
              <a:buSzPct val="100000"/>
              <a:buFont typeface="Wingdings 2"/>
              <a:buChar char=""/>
              <a:tabLst/>
              <a:defRPr sz="2300">
                <a:solidFill>
                  <a:srgbClr val="0D0D0D"/>
                </a:solidFill>
              </a:defRPr>
            </a:lvl3pPr>
            <a:lvl4pPr marL="1143000" marR="0" indent="-228600" algn="l" defTabSz="914400" rtl="0" eaLnBrk="1" fontAlgn="auto" latinLnBrk="0" hangingPunct="1">
              <a:lnSpc>
                <a:spcPct val="100000"/>
              </a:lnSpc>
              <a:spcBef>
                <a:spcPts val="350"/>
              </a:spcBef>
              <a:spcAft>
                <a:spcPts val="0"/>
              </a:spcAft>
              <a:buClr>
                <a:srgbClr val="34278D"/>
              </a:buClr>
              <a:buSzTx/>
              <a:buFont typeface="Wingdings 2" charset="2"/>
              <a:buChar char="╸"/>
              <a:tabLst/>
              <a:defRPr sz="2200">
                <a:solidFill>
                  <a:srgbClr val="0D0D0D"/>
                </a:solidFill>
              </a:defRPr>
            </a:lvl4pPr>
            <a:lvl5pPr marL="1371600" marR="0" indent="-228600" algn="l" defTabSz="914400" rtl="0" eaLnBrk="1" fontAlgn="auto" latinLnBrk="0" hangingPunct="1">
              <a:lnSpc>
                <a:spcPct val="100000"/>
              </a:lnSpc>
              <a:spcBef>
                <a:spcPts val="350"/>
              </a:spcBef>
              <a:spcAft>
                <a:spcPts val="0"/>
              </a:spcAft>
              <a:buClr>
                <a:srgbClr val="DA1F28"/>
              </a:buClr>
              <a:buSzTx/>
              <a:buFont typeface="Wingdings 2"/>
              <a:buChar char=""/>
              <a:tabLst/>
              <a:defRPr sz="2000">
                <a:solidFill>
                  <a:srgbClr val="0D0D0D"/>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Title Placeholder 8"/>
          <p:cNvSpPr>
            <a:spLocks noGrp="1"/>
          </p:cNvSpPr>
          <p:nvPr>
            <p:ph type="title"/>
          </p:nvPr>
        </p:nvSpPr>
        <p:spPr>
          <a:xfrm>
            <a:off x="457200" y="274638"/>
            <a:ext cx="8229600" cy="1143000"/>
          </a:xfrm>
          <a:prstGeom prst="rect">
            <a:avLst/>
          </a:prstGeom>
        </p:spPr>
        <p:txBody>
          <a:bodyPr/>
          <a:lstStyle>
            <a:lvl1pPr>
              <a:defRPr>
                <a:solidFill>
                  <a:schemeClr val="bg2"/>
                </a:solidFill>
              </a:defRPr>
            </a:lvl1pPr>
          </a:lstStyle>
          <a:p>
            <a:pPr lvl="0"/>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2"/>
          <p:cNvSpPr>
            <a:spLocks noGrp="1"/>
          </p:cNvSpPr>
          <p:nvPr>
            <p:ph type="body" idx="2"/>
          </p:nvPr>
        </p:nvSpPr>
        <p:spPr>
          <a:xfrm>
            <a:off x="455083" y="5355102"/>
            <a:ext cx="8233834" cy="359898"/>
          </a:xfrm>
        </p:spPr>
        <p:txBody>
          <a:bodyPr/>
          <a:lstStyle>
            <a:lvl1pPr marL="0" indent="0" algn="r">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Title Placeholder 8"/>
          <p:cNvSpPr>
            <a:spLocks noGrp="1"/>
          </p:cNvSpPr>
          <p:nvPr>
            <p:ph type="title"/>
          </p:nvPr>
        </p:nvSpPr>
        <p:spPr>
          <a:xfrm>
            <a:off x="457200" y="274638"/>
            <a:ext cx="8229600" cy="1143000"/>
          </a:xfrm>
          <a:prstGeom prst="rect">
            <a:avLst/>
          </a:prstGeom>
        </p:spPr>
        <p:txBody>
          <a:bodyPr/>
          <a:lstStyle/>
          <a:p>
            <a:pPr lvl="0"/>
            <a:r>
              <a:rPr lang="en-US" smtClean="0"/>
              <a:t>Click to edit Master title style</a:t>
            </a:r>
            <a:endParaRPr lang="en-US" dirty="0"/>
          </a:p>
        </p:txBody>
      </p:sp>
      <p:sp>
        <p:nvSpPr>
          <p:cNvPr id="12" name="Content Placeholder 2"/>
          <p:cNvSpPr>
            <a:spLocks noGrp="1"/>
          </p:cNvSpPr>
          <p:nvPr>
            <p:ph idx="1"/>
          </p:nvPr>
        </p:nvSpPr>
        <p:spPr>
          <a:xfrm>
            <a:off x="457200" y="1481138"/>
            <a:ext cx="8229600" cy="3864050"/>
          </a:xfrm>
        </p:spPr>
        <p:txBody>
          <a:bodyPr/>
          <a:lstStyle>
            <a:lvl3pPr>
              <a:defRPr sz="2300"/>
            </a:lvl3pPr>
            <a:lvl4pPr>
              <a:buSzPct val="100000"/>
              <a:buFont typeface="Lucida Grande"/>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457200" y="274638"/>
            <a:ext cx="8229600" cy="1143000"/>
          </a:xfrm>
          <a:prstGeom prst="rect">
            <a:avLst/>
          </a:prstGeom>
        </p:spPr>
        <p:txBody>
          <a:bodyPr/>
          <a:lstStyle>
            <a:lvl1pPr>
              <a:defRPr>
                <a:solidFill>
                  <a:srgbClr val="464646"/>
                </a:solidFill>
              </a:defRPr>
            </a:lvl1pPr>
          </a:lstStyle>
          <a:p>
            <a:pPr lvl="0"/>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a:p>
        </p:txBody>
      </p:sp>
      <p:sp>
        <p:nvSpPr>
          <p:cNvPr id="102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kern="1200">
          <a:solidFill>
            <a:schemeClr val="tx2"/>
          </a:solidFill>
          <a:effectLst>
            <a:outerShdw blurRad="31750" dist="25400" dir="5400000" algn="tl" rotWithShape="0">
              <a:srgbClr val="000000">
                <a:alpha val="25000"/>
              </a:srgbClr>
            </a:outerShdw>
          </a:effectLst>
          <a:latin typeface="Arial"/>
          <a:ea typeface="ＭＳ Ｐゴシック" pitchFamily="-105" charset="-128"/>
          <a:cs typeface="Arial"/>
        </a:defRPr>
      </a:lvl1pPr>
      <a:lvl2pPr algn="l" rtl="0" eaLnBrk="1" fontAlgn="base" hangingPunct="1">
        <a:spcBef>
          <a:spcPct val="0"/>
        </a:spcBef>
        <a:spcAft>
          <a:spcPct val="0"/>
        </a:spcAft>
        <a:defRPr sz="3600">
          <a:solidFill>
            <a:schemeClr val="tx2"/>
          </a:solidFill>
          <a:latin typeface="Arial" pitchFamily="-105" charset="0"/>
          <a:ea typeface="ＭＳ Ｐゴシック" pitchFamily="-105" charset="-128"/>
          <a:cs typeface="Arial" pitchFamily="-105" charset="0"/>
        </a:defRPr>
      </a:lvl2pPr>
      <a:lvl3pPr algn="l" rtl="0" eaLnBrk="1" fontAlgn="base" hangingPunct="1">
        <a:spcBef>
          <a:spcPct val="0"/>
        </a:spcBef>
        <a:spcAft>
          <a:spcPct val="0"/>
        </a:spcAft>
        <a:defRPr sz="3600">
          <a:solidFill>
            <a:schemeClr val="tx2"/>
          </a:solidFill>
          <a:latin typeface="Arial" pitchFamily="-105" charset="0"/>
          <a:ea typeface="ＭＳ Ｐゴシック" pitchFamily="-105" charset="-128"/>
          <a:cs typeface="Arial" pitchFamily="-105" charset="0"/>
        </a:defRPr>
      </a:lvl3pPr>
      <a:lvl4pPr algn="l" rtl="0" eaLnBrk="1" fontAlgn="base" hangingPunct="1">
        <a:spcBef>
          <a:spcPct val="0"/>
        </a:spcBef>
        <a:spcAft>
          <a:spcPct val="0"/>
        </a:spcAft>
        <a:defRPr sz="3600">
          <a:solidFill>
            <a:schemeClr val="tx2"/>
          </a:solidFill>
          <a:latin typeface="Arial" pitchFamily="-105" charset="0"/>
          <a:ea typeface="ＭＳ Ｐゴシック" pitchFamily="-105" charset="-128"/>
          <a:cs typeface="Arial" pitchFamily="-105" charset="0"/>
        </a:defRPr>
      </a:lvl4pPr>
      <a:lvl5pPr algn="l" rtl="0" eaLnBrk="1" fontAlgn="base" hangingPunct="1">
        <a:spcBef>
          <a:spcPct val="0"/>
        </a:spcBef>
        <a:spcAft>
          <a:spcPct val="0"/>
        </a:spcAft>
        <a:defRPr sz="3600">
          <a:solidFill>
            <a:schemeClr val="tx2"/>
          </a:solidFill>
          <a:latin typeface="Arial" pitchFamily="-105" charset="0"/>
          <a:ea typeface="ＭＳ Ｐゴシック" pitchFamily="-105" charset="-128"/>
          <a:cs typeface="Arial" pitchFamily="-105"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p:titleStyle>
    <p:bodyStyle>
      <a:lvl1pPr marL="365125" indent="-255588" algn="l" rtl="0" eaLnBrk="1" fontAlgn="base" hangingPunct="1">
        <a:spcBef>
          <a:spcPts val="400"/>
        </a:spcBef>
        <a:spcAft>
          <a:spcPct val="0"/>
        </a:spcAft>
        <a:buClr>
          <a:srgbClr val="34278D"/>
        </a:buClr>
        <a:buSzPct val="68000"/>
        <a:buFont typeface="Wingdings 3" pitchFamily="18" charset="2"/>
        <a:buChar char=""/>
        <a:defRPr sz="2800" kern="1200">
          <a:solidFill>
            <a:schemeClr val="tx1"/>
          </a:solidFill>
          <a:latin typeface="Arial"/>
          <a:ea typeface="ＭＳ Ｐゴシック" pitchFamily="-105" charset="-128"/>
          <a:cs typeface="Arial"/>
        </a:defRPr>
      </a:lvl1pPr>
      <a:lvl2pPr marL="620713" indent="-228600" algn="l" rtl="0" eaLnBrk="1" fontAlgn="base" hangingPunct="1">
        <a:spcBef>
          <a:spcPts val="325"/>
        </a:spcBef>
        <a:spcAft>
          <a:spcPct val="0"/>
        </a:spcAft>
        <a:buClr>
          <a:srgbClr val="34278D"/>
        </a:buClr>
        <a:buFont typeface="Verdana" pitchFamily="34" charset="0"/>
        <a:buChar char="◦"/>
        <a:defRPr sz="2400" kern="1200">
          <a:solidFill>
            <a:schemeClr val="tx1"/>
          </a:solidFill>
          <a:latin typeface="Arial"/>
          <a:ea typeface="ＭＳ Ｐゴシック" pitchFamily="-106" charset="-128"/>
          <a:cs typeface="Arial"/>
        </a:defRPr>
      </a:lvl2pPr>
      <a:lvl3pPr marL="858838" indent="-228600" algn="l" rtl="0" eaLnBrk="1" fontAlgn="base" hangingPunct="1">
        <a:spcBef>
          <a:spcPts val="350"/>
        </a:spcBef>
        <a:spcAft>
          <a:spcPct val="0"/>
        </a:spcAft>
        <a:buClr>
          <a:srgbClr val="34278D"/>
        </a:buClr>
        <a:buSzPct val="100000"/>
        <a:buFont typeface="Wingdings 2" pitchFamily="18" charset="2"/>
        <a:buChar char=""/>
        <a:defRPr sz="2300" kern="1200">
          <a:solidFill>
            <a:schemeClr val="tx1"/>
          </a:solidFill>
          <a:latin typeface="Arial"/>
          <a:ea typeface="ＭＳ Ｐゴシック" pitchFamily="-106" charset="-128"/>
          <a:cs typeface="Arial"/>
        </a:defRPr>
      </a:lvl3pPr>
      <a:lvl4pPr marL="1143000" indent="-228600" algn="l" rtl="0" eaLnBrk="1" fontAlgn="base" hangingPunct="1">
        <a:spcBef>
          <a:spcPts val="350"/>
        </a:spcBef>
        <a:spcAft>
          <a:spcPct val="0"/>
        </a:spcAft>
        <a:buClr>
          <a:srgbClr val="34278D"/>
        </a:buClr>
        <a:buFont typeface="Wingdings 2" pitchFamily="18" charset="2"/>
        <a:buChar char="╸"/>
        <a:defRPr sz="2200" kern="1200">
          <a:solidFill>
            <a:schemeClr val="tx1"/>
          </a:solidFill>
          <a:latin typeface="Arial"/>
          <a:ea typeface="ＭＳ Ｐゴシック" pitchFamily="-106" charset="-128"/>
          <a:cs typeface="Arial"/>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ompliance@tea.texas.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tea.texas.gov/index4.aspx?id=25769803812&amp;menu_id=95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vision Logo.png"/>
          <p:cNvPicPr>
            <a:picLocks noChangeAspect="1"/>
          </p:cNvPicPr>
          <p:nvPr/>
        </p:nvPicPr>
        <p:blipFill>
          <a:blip r:embed="rId3" cstate="print"/>
          <a:stretch>
            <a:fillRect/>
          </a:stretch>
        </p:blipFill>
        <p:spPr>
          <a:xfrm>
            <a:off x="6171404" y="5504308"/>
            <a:ext cx="2972596" cy="1353692"/>
          </a:xfrm>
          <a:prstGeom prst="rect">
            <a:avLst/>
          </a:prstGeom>
        </p:spPr>
      </p:pic>
      <p:sp>
        <p:nvSpPr>
          <p:cNvPr id="3" name="Subtitle 2"/>
          <p:cNvSpPr>
            <a:spLocks noGrp="1"/>
          </p:cNvSpPr>
          <p:nvPr>
            <p:ph type="subTitle" idx="1"/>
          </p:nvPr>
        </p:nvSpPr>
        <p:spPr>
          <a:xfrm>
            <a:off x="304800" y="3048000"/>
            <a:ext cx="8610600" cy="2316271"/>
          </a:xfrm>
        </p:spPr>
        <p:txBody>
          <a:bodyPr>
            <a:normAutofit/>
          </a:bodyPr>
          <a:lstStyle/>
          <a:p>
            <a:pPr algn="ctr"/>
            <a:r>
              <a:rPr lang="en-US" sz="3000" b="1" dirty="0" smtClean="0">
                <a:solidFill>
                  <a:schemeClr val="tx1"/>
                </a:solidFill>
              </a:rPr>
              <a:t>TETN - October 2016</a:t>
            </a:r>
          </a:p>
          <a:p>
            <a:pPr algn="ctr"/>
            <a:endParaRPr lang="en-US" sz="3000" b="1" dirty="0" smtClean="0">
              <a:solidFill>
                <a:schemeClr val="tx1"/>
              </a:solidFill>
            </a:endParaRPr>
          </a:p>
          <a:p>
            <a:pPr algn="ctr"/>
            <a:r>
              <a:rPr lang="en-US" sz="3000" b="1" dirty="0" smtClean="0">
                <a:solidFill>
                  <a:schemeClr val="tx1"/>
                </a:solidFill>
              </a:rPr>
              <a:t>Federal Fiscal Compliance and Reporting</a:t>
            </a:r>
          </a:p>
          <a:p>
            <a:pPr algn="ctr"/>
            <a:r>
              <a:rPr lang="en-US" sz="3000" b="1" dirty="0" smtClean="0">
                <a:solidFill>
                  <a:schemeClr val="tx1"/>
                </a:solidFill>
              </a:rPr>
              <a:t>Texas </a:t>
            </a:r>
            <a:r>
              <a:rPr lang="en-US" sz="3000" b="1" dirty="0">
                <a:solidFill>
                  <a:schemeClr val="tx1"/>
                </a:solidFill>
              </a:rPr>
              <a:t>Education Agency (TEA)</a:t>
            </a:r>
          </a:p>
          <a:p>
            <a:pPr algn="ctr"/>
            <a:endParaRPr lang="en-US" sz="3000" dirty="0" smtClean="0">
              <a:solidFill>
                <a:schemeClr val="tx1"/>
              </a:solidFill>
            </a:endParaRPr>
          </a:p>
          <a:p>
            <a:pPr algn="ctr"/>
            <a:endParaRPr lang="en-US" sz="3300" b="1" dirty="0" smtClean="0">
              <a:solidFill>
                <a:schemeClr val="tx1"/>
              </a:solidFill>
            </a:endParaRPr>
          </a:p>
          <a:p>
            <a:pPr algn="ctr"/>
            <a:endParaRPr lang="en-US" sz="5900" b="1" dirty="0">
              <a:solidFill>
                <a:schemeClr val="tx1"/>
              </a:solidFill>
            </a:endParaRPr>
          </a:p>
          <a:p>
            <a:pPr algn="ctr"/>
            <a:endParaRPr lang="en-US" sz="5900" b="1" dirty="0">
              <a:solidFill>
                <a:schemeClr val="tx1"/>
              </a:solidFill>
            </a:endParaRPr>
          </a:p>
          <a:p>
            <a:pPr algn="ctr"/>
            <a:endParaRPr lang="en-US" sz="5900" b="1" dirty="0">
              <a:solidFill>
                <a:schemeClr val="tx1"/>
              </a:solidFill>
            </a:endParaRPr>
          </a:p>
          <a:p>
            <a:pPr algn="ctr"/>
            <a:endParaRPr lang="en-US" b="1" dirty="0" smtClean="0"/>
          </a:p>
        </p:txBody>
      </p:sp>
      <p:sp>
        <p:nvSpPr>
          <p:cNvPr id="2" name="Title 1"/>
          <p:cNvSpPr>
            <a:spLocks noGrp="1"/>
          </p:cNvSpPr>
          <p:nvPr>
            <p:ph type="ctrTitle"/>
          </p:nvPr>
        </p:nvSpPr>
        <p:spPr>
          <a:xfrm>
            <a:off x="762000" y="685800"/>
            <a:ext cx="7467600" cy="1905000"/>
          </a:xfrm>
        </p:spPr>
        <p:txBody>
          <a:bodyPr>
            <a:normAutofit/>
          </a:bodyPr>
          <a:lstStyle/>
          <a:p>
            <a:pPr algn="ctr"/>
            <a:r>
              <a:rPr lang="en-US" sz="5400" dirty="0" smtClean="0"/>
              <a:t>IDEA-B LEA MOE Calculation Tool </a:t>
            </a:r>
            <a:endParaRPr lang="en-US" sz="2700" dirty="0"/>
          </a:p>
        </p:txBody>
      </p:sp>
    </p:spTree>
    <p:extLst>
      <p:ext uri="{BB962C8B-B14F-4D97-AF65-F5344CB8AC3E}">
        <p14:creationId xmlns:p14="http://schemas.microsoft.com/office/powerpoint/2010/main" val="2596152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 Logo.png"/>
          <p:cNvPicPr>
            <a:picLocks noChangeAspect="1"/>
          </p:cNvPicPr>
          <p:nvPr/>
        </p:nvPicPr>
        <p:blipFill>
          <a:blip r:embed="rId3" cstate="print"/>
          <a:stretch>
            <a:fillRect/>
          </a:stretch>
        </p:blipFill>
        <p:spPr>
          <a:xfrm>
            <a:off x="6171404" y="5504308"/>
            <a:ext cx="2972596" cy="1353692"/>
          </a:xfrm>
          <a:prstGeom prst="rect">
            <a:avLst/>
          </a:prstGeom>
        </p:spPr>
      </p:pic>
      <p:sp>
        <p:nvSpPr>
          <p:cNvPr id="2" name="Content Placeholder 1"/>
          <p:cNvSpPr>
            <a:spLocks noGrp="1"/>
          </p:cNvSpPr>
          <p:nvPr>
            <p:ph idx="1"/>
          </p:nvPr>
        </p:nvSpPr>
        <p:spPr>
          <a:xfrm>
            <a:off x="457200" y="1676400"/>
            <a:ext cx="8229600" cy="5029200"/>
          </a:xfrm>
        </p:spPr>
        <p:txBody>
          <a:bodyPr/>
          <a:lstStyle/>
          <a:p>
            <a:pPr marL="136525" indent="0">
              <a:spcBef>
                <a:spcPts val="0"/>
              </a:spcBef>
              <a:buNone/>
            </a:pPr>
            <a:r>
              <a:rPr lang="en-US" sz="2400" b="1" dirty="0" smtClean="0"/>
              <a:t>Example:</a:t>
            </a:r>
            <a:r>
              <a:rPr lang="en-US" sz="2400" dirty="0" smtClean="0"/>
              <a:t> 2014-2015 IDEA-B LEA MOE Compliance Review, Test Method 2: State and Local Expenditures</a:t>
            </a:r>
          </a:p>
          <a:p>
            <a:pPr marL="136525" indent="0">
              <a:spcBef>
                <a:spcPts val="0"/>
              </a:spcBef>
              <a:buNone/>
            </a:pPr>
            <a:endParaRPr lang="en-US" dirty="0"/>
          </a:p>
          <a:p>
            <a:pPr marL="136525" indent="0">
              <a:spcBef>
                <a:spcPts val="0"/>
              </a:spcBef>
              <a:buNone/>
            </a:pPr>
            <a:endParaRPr lang="en-US" dirty="0" smtClean="0"/>
          </a:p>
          <a:p>
            <a:pPr marL="136525" indent="0">
              <a:spcBef>
                <a:spcPts val="0"/>
              </a:spcBef>
              <a:buNone/>
            </a:pPr>
            <a:endParaRPr lang="en-US" dirty="0"/>
          </a:p>
          <a:p>
            <a:pPr marL="136525" indent="0">
              <a:spcBef>
                <a:spcPts val="0"/>
              </a:spcBef>
              <a:buNone/>
            </a:pPr>
            <a:endParaRPr lang="en-US" dirty="0" smtClean="0"/>
          </a:p>
          <a:p>
            <a:pPr marL="136525" indent="0">
              <a:spcBef>
                <a:spcPts val="0"/>
              </a:spcBef>
              <a:buNone/>
            </a:pPr>
            <a:endParaRPr lang="en-US" dirty="0"/>
          </a:p>
          <a:p>
            <a:pPr marL="136525" indent="0">
              <a:spcBef>
                <a:spcPts val="0"/>
              </a:spcBef>
              <a:buNone/>
            </a:pPr>
            <a:endParaRPr lang="en-US" dirty="0" smtClean="0"/>
          </a:p>
          <a:p>
            <a:pPr marL="136525" indent="0">
              <a:spcBef>
                <a:spcPts val="0"/>
              </a:spcBef>
              <a:buNone/>
            </a:pPr>
            <a:r>
              <a:rPr lang="en-US" sz="2400" dirty="0" smtClean="0">
                <a:solidFill>
                  <a:srgbClr val="00B050"/>
                </a:solidFill>
              </a:rPr>
              <a:t>$30 is the “carry-forward” </a:t>
            </a:r>
            <a:r>
              <a:rPr lang="en-US" sz="2400" dirty="0" smtClean="0"/>
              <a:t>to be applied in determining preliminary 2015-2016 IDEA-B LEA MOE compliance review for Test 2.</a:t>
            </a:r>
            <a:endParaRPr lang="en-US" dirty="0"/>
          </a:p>
        </p:txBody>
      </p:sp>
      <p:sp>
        <p:nvSpPr>
          <p:cNvPr id="3" name="Title 2"/>
          <p:cNvSpPr>
            <a:spLocks noGrp="1"/>
          </p:cNvSpPr>
          <p:nvPr>
            <p:ph type="title"/>
          </p:nvPr>
        </p:nvSpPr>
        <p:spPr/>
        <p:txBody>
          <a:bodyPr>
            <a:normAutofit fontScale="90000"/>
          </a:bodyPr>
          <a:lstStyle/>
          <a:p>
            <a:pPr>
              <a:spcBef>
                <a:spcPts val="1200"/>
              </a:spcBef>
            </a:pPr>
            <a:r>
              <a:rPr lang="en-US" b="1" dirty="0" smtClean="0">
                <a:solidFill>
                  <a:srgbClr val="34278D"/>
                </a:solidFill>
              </a:rPr>
              <a:t>Amount of Cumulative Exceptions/ Adjustments, Intervening Years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3627929"/>
              </p:ext>
            </p:extLst>
          </p:nvPr>
        </p:nvGraphicFramePr>
        <p:xfrm>
          <a:off x="685800" y="2575560"/>
          <a:ext cx="7772400" cy="2377440"/>
        </p:xfrm>
        <a:graphic>
          <a:graphicData uri="http://schemas.openxmlformats.org/drawingml/2006/table">
            <a:tbl>
              <a:tblPr firstRow="1" bandRow="1">
                <a:tableStyleId>{5C22544A-7EE6-4342-B048-85BDC9FD1C3A}</a:tableStyleId>
              </a:tblPr>
              <a:tblGrid>
                <a:gridCol w="6781800"/>
                <a:gridCol w="990600"/>
              </a:tblGrid>
              <a:tr h="370840">
                <a:tc>
                  <a:txBody>
                    <a:bodyPr/>
                    <a:lstStyle/>
                    <a:p>
                      <a:r>
                        <a:rPr lang="en-US" sz="2000" b="0" dirty="0" smtClean="0">
                          <a:solidFill>
                            <a:srgbClr val="002060"/>
                          </a:solidFill>
                          <a:effectLst/>
                          <a:latin typeface="Arial" panose="020B0604020202020204" pitchFamily="34" charset="0"/>
                          <a:cs typeface="Arial" panose="020B0604020202020204" pitchFamily="34" charset="0"/>
                        </a:rPr>
                        <a:t>Original Level of Effort (2013-2014)</a:t>
                      </a:r>
                      <a:endParaRPr lang="en-US" sz="20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b="0" dirty="0" smtClean="0">
                          <a:solidFill>
                            <a:srgbClr val="002060"/>
                          </a:solidFill>
                          <a:effectLst/>
                          <a:latin typeface="Arial" panose="020B0604020202020204" pitchFamily="34" charset="0"/>
                          <a:cs typeface="Arial" panose="020B0604020202020204" pitchFamily="34" charset="0"/>
                        </a:rPr>
                        <a:t>$450</a:t>
                      </a:r>
                      <a:endParaRPr lang="en-US" sz="20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dirty="0" smtClean="0">
                          <a:solidFill>
                            <a:srgbClr val="002060"/>
                          </a:solidFill>
                          <a:effectLst/>
                          <a:latin typeface="Arial" panose="020B0604020202020204" pitchFamily="34" charset="0"/>
                          <a:cs typeface="Arial" panose="020B0604020202020204" pitchFamily="34" charset="0"/>
                        </a:rPr>
                        <a:t>Actual Level of Effort</a:t>
                      </a:r>
                      <a:r>
                        <a:rPr lang="en-US" sz="2000" baseline="0" dirty="0" smtClean="0">
                          <a:solidFill>
                            <a:srgbClr val="002060"/>
                          </a:solidFill>
                          <a:effectLst/>
                          <a:latin typeface="Arial" panose="020B0604020202020204" pitchFamily="34" charset="0"/>
                          <a:cs typeface="Arial" panose="020B0604020202020204" pitchFamily="34" charset="0"/>
                        </a:rPr>
                        <a:t> (2014-2015)</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$400</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dirty="0" smtClean="0">
                          <a:solidFill>
                            <a:srgbClr val="002060"/>
                          </a:solidFill>
                          <a:effectLst/>
                          <a:latin typeface="Arial" panose="020B0604020202020204" pitchFamily="34" charset="0"/>
                          <a:cs typeface="Arial" panose="020B0604020202020204" pitchFamily="34" charset="0"/>
                        </a:rPr>
                        <a:t>Variance (</a:t>
                      </a:r>
                      <a:r>
                        <a:rPr lang="en-US" sz="2000" baseline="0" dirty="0" smtClean="0">
                          <a:solidFill>
                            <a:srgbClr val="002060"/>
                          </a:solidFill>
                          <a:effectLst/>
                          <a:latin typeface="Arial" panose="020B0604020202020204" pitchFamily="34" charset="0"/>
                          <a:cs typeface="Arial" panose="020B0604020202020204" pitchFamily="34" charset="0"/>
                        </a:rPr>
                        <a:t>preliminary deficiency)</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FF0000"/>
                          </a:solidFill>
                          <a:effectLst/>
                          <a:latin typeface="Arial" panose="020B0604020202020204" pitchFamily="34" charset="0"/>
                          <a:cs typeface="Arial" panose="020B0604020202020204" pitchFamily="34" charset="0"/>
                        </a:rPr>
                        <a:t>$(50)</a:t>
                      </a:r>
                      <a:endParaRPr lang="en-US" sz="2000" dirty="0">
                        <a:solidFill>
                          <a:srgbClr val="FF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dirty="0" smtClean="0">
                          <a:solidFill>
                            <a:srgbClr val="002060"/>
                          </a:solidFill>
                          <a:effectLst/>
                          <a:latin typeface="Arial" panose="020B0604020202020204" pitchFamily="34" charset="0"/>
                          <a:cs typeface="Arial" panose="020B0604020202020204" pitchFamily="34" charset="0"/>
                        </a:rPr>
                        <a:t>Exceptions submitted by LEA and</a:t>
                      </a:r>
                      <a:r>
                        <a:rPr lang="en-US" sz="2000" baseline="0" dirty="0" smtClean="0">
                          <a:solidFill>
                            <a:srgbClr val="002060"/>
                          </a:solidFill>
                          <a:effectLst/>
                          <a:latin typeface="Arial" panose="020B0604020202020204" pitchFamily="34" charset="0"/>
                          <a:cs typeface="Arial" panose="020B0604020202020204" pitchFamily="34" charset="0"/>
                        </a:rPr>
                        <a:t> validated by TEA</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B050"/>
                          </a:solidFill>
                          <a:effectLst/>
                          <a:latin typeface="Arial" panose="020B0604020202020204" pitchFamily="34" charset="0"/>
                          <a:cs typeface="Arial" panose="020B0604020202020204" pitchFamily="34" charset="0"/>
                        </a:rPr>
                        <a:t>$30</a:t>
                      </a:r>
                      <a:endParaRPr lang="en-US" sz="2000" dirty="0">
                        <a:solidFill>
                          <a:srgbClr val="00B05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dirty="0" smtClean="0">
                          <a:solidFill>
                            <a:srgbClr val="002060"/>
                          </a:solidFill>
                          <a:effectLst/>
                          <a:latin typeface="Arial" panose="020B0604020202020204" pitchFamily="34" charset="0"/>
                          <a:cs typeface="Arial" panose="020B0604020202020204" pitchFamily="34" charset="0"/>
                        </a:rPr>
                        <a:t>Refund</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$20</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dirty="0" smtClean="0">
                          <a:solidFill>
                            <a:srgbClr val="002060"/>
                          </a:solidFill>
                          <a:effectLst/>
                          <a:latin typeface="Arial" panose="020B0604020202020204" pitchFamily="34" charset="0"/>
                          <a:cs typeface="Arial" panose="020B0604020202020204" pitchFamily="34" charset="0"/>
                        </a:rPr>
                        <a:t>Final</a:t>
                      </a:r>
                      <a:r>
                        <a:rPr lang="en-US" sz="2000" baseline="0" dirty="0" smtClean="0">
                          <a:solidFill>
                            <a:srgbClr val="002060"/>
                          </a:solidFill>
                          <a:effectLst/>
                          <a:latin typeface="Arial" panose="020B0604020202020204" pitchFamily="34" charset="0"/>
                          <a:cs typeface="Arial" panose="020B0604020202020204" pitchFamily="34" charset="0"/>
                        </a:rPr>
                        <a:t> Compliance Result</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“Fail"</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341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 Logo.png"/>
          <p:cNvPicPr>
            <a:picLocks noChangeAspect="1"/>
          </p:cNvPicPr>
          <p:nvPr/>
        </p:nvPicPr>
        <p:blipFill>
          <a:blip r:embed="rId3" cstate="print"/>
          <a:stretch>
            <a:fillRect/>
          </a:stretch>
        </p:blipFill>
        <p:spPr>
          <a:xfrm>
            <a:off x="6171404" y="5504308"/>
            <a:ext cx="2972596" cy="1353692"/>
          </a:xfrm>
          <a:prstGeom prst="rect">
            <a:avLst/>
          </a:prstGeom>
        </p:spPr>
      </p:pic>
      <p:sp>
        <p:nvSpPr>
          <p:cNvPr id="2" name="Content Placeholder 1"/>
          <p:cNvSpPr>
            <a:spLocks noGrp="1"/>
          </p:cNvSpPr>
          <p:nvPr>
            <p:ph idx="1"/>
          </p:nvPr>
        </p:nvSpPr>
        <p:spPr>
          <a:xfrm>
            <a:off x="457200" y="1752600"/>
            <a:ext cx="8229600" cy="5029200"/>
          </a:xfrm>
        </p:spPr>
        <p:txBody>
          <a:bodyPr/>
          <a:lstStyle/>
          <a:p>
            <a:pPr marL="136525" indent="0">
              <a:spcBef>
                <a:spcPts val="0"/>
              </a:spcBef>
              <a:buNone/>
            </a:pPr>
            <a:r>
              <a:rPr lang="en-US" sz="2400" dirty="0" smtClean="0"/>
              <a:t>Example continued for subsequent year:</a:t>
            </a:r>
            <a:br>
              <a:rPr lang="en-US" sz="2400" dirty="0" smtClean="0"/>
            </a:br>
            <a:r>
              <a:rPr lang="en-US" sz="2400" b="1" i="1" dirty="0" smtClean="0"/>
              <a:t>2015-2016</a:t>
            </a:r>
            <a:r>
              <a:rPr lang="en-US" sz="2400" dirty="0" smtClean="0"/>
              <a:t> </a:t>
            </a:r>
            <a:r>
              <a:rPr lang="en-US" sz="2400" dirty="0"/>
              <a:t>IDEA-B LEA MOE Compliance Review, Test Method 2: State and Local Expenditures</a:t>
            </a:r>
          </a:p>
          <a:p>
            <a:pPr marL="136525" indent="0">
              <a:spcBef>
                <a:spcPts val="0"/>
              </a:spcBef>
              <a:buNone/>
            </a:pPr>
            <a:endParaRPr lang="en-US" dirty="0" smtClean="0"/>
          </a:p>
          <a:p>
            <a:pPr marL="136525" indent="0">
              <a:spcBef>
                <a:spcPts val="0"/>
              </a:spcBef>
              <a:buNone/>
            </a:pPr>
            <a:endParaRPr lang="en-US" dirty="0"/>
          </a:p>
          <a:p>
            <a:pPr marL="136525" indent="0">
              <a:spcBef>
                <a:spcPts val="0"/>
              </a:spcBef>
              <a:buNone/>
            </a:pPr>
            <a:endParaRPr lang="en-US" dirty="0" smtClean="0"/>
          </a:p>
          <a:p>
            <a:pPr marL="136525" indent="0">
              <a:spcBef>
                <a:spcPts val="0"/>
              </a:spcBef>
              <a:buNone/>
            </a:pPr>
            <a:endParaRPr lang="en-US" dirty="0"/>
          </a:p>
          <a:p>
            <a:pPr marL="136525" indent="0">
              <a:spcBef>
                <a:spcPts val="0"/>
              </a:spcBef>
              <a:buNone/>
            </a:pPr>
            <a:endParaRPr lang="en-US" dirty="0" smtClean="0"/>
          </a:p>
          <a:p>
            <a:pPr marL="136525" indent="0">
              <a:spcBef>
                <a:spcPts val="1200"/>
              </a:spcBef>
              <a:buNone/>
            </a:pPr>
            <a:endParaRPr lang="en-US" dirty="0"/>
          </a:p>
        </p:txBody>
      </p:sp>
      <p:sp>
        <p:nvSpPr>
          <p:cNvPr id="3" name="Title 2"/>
          <p:cNvSpPr>
            <a:spLocks noGrp="1"/>
          </p:cNvSpPr>
          <p:nvPr>
            <p:ph type="title"/>
          </p:nvPr>
        </p:nvSpPr>
        <p:spPr/>
        <p:txBody>
          <a:bodyPr>
            <a:normAutofit fontScale="90000"/>
          </a:bodyPr>
          <a:lstStyle/>
          <a:p>
            <a:pPr>
              <a:spcBef>
                <a:spcPts val="1200"/>
              </a:spcBef>
            </a:pPr>
            <a:r>
              <a:rPr lang="en-US" b="1" dirty="0" smtClean="0">
                <a:solidFill>
                  <a:srgbClr val="34278D"/>
                </a:solidFill>
              </a:rPr>
              <a:t>Amount of Cumulative Exceptions/ Adjustments, Intervening Years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15914046"/>
              </p:ext>
            </p:extLst>
          </p:nvPr>
        </p:nvGraphicFramePr>
        <p:xfrm>
          <a:off x="609600" y="2941320"/>
          <a:ext cx="8229600" cy="3383280"/>
        </p:xfrm>
        <a:graphic>
          <a:graphicData uri="http://schemas.openxmlformats.org/drawingml/2006/table">
            <a:tbl>
              <a:tblPr firstRow="1" bandRow="1">
                <a:tableStyleId>{5C22544A-7EE6-4342-B048-85BDC9FD1C3A}</a:tableStyleId>
              </a:tblPr>
              <a:tblGrid>
                <a:gridCol w="4437529"/>
                <a:gridCol w="1290918"/>
                <a:gridCol w="1344706"/>
                <a:gridCol w="1156447"/>
              </a:tblGrid>
              <a:tr h="381000">
                <a:tc>
                  <a:txBody>
                    <a:bodyPr/>
                    <a:lstStyle/>
                    <a:p>
                      <a:endParaRPr lang="en-US" sz="20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0" dirty="0" smtClean="0">
                          <a:solidFill>
                            <a:srgbClr val="002060"/>
                          </a:solidFill>
                          <a:effectLst/>
                          <a:latin typeface="Arial" panose="020B0604020202020204" pitchFamily="34" charset="0"/>
                          <a:cs typeface="Arial" panose="020B0604020202020204" pitchFamily="34" charset="0"/>
                        </a:rPr>
                        <a:t>Example 1</a:t>
                      </a:r>
                      <a:endParaRPr lang="en-US" sz="16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rgbClr val="002060"/>
                          </a:solidFill>
                          <a:effectLst/>
                          <a:latin typeface="Arial" panose="020B0604020202020204" pitchFamily="34" charset="0"/>
                          <a:cs typeface="Arial" panose="020B0604020202020204" pitchFamily="34" charset="0"/>
                        </a:rPr>
                        <a:t>Example 2</a:t>
                      </a:r>
                      <a:endParaRPr lang="en-US" sz="16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smtClean="0">
                          <a:solidFill>
                            <a:srgbClr val="002060"/>
                          </a:solidFill>
                          <a:effectLst/>
                          <a:latin typeface="Arial" panose="020B0604020202020204" pitchFamily="34" charset="0"/>
                          <a:cs typeface="Arial" panose="020B0604020202020204" pitchFamily="34" charset="0"/>
                        </a:rPr>
                        <a:t>Example 3</a:t>
                      </a:r>
                      <a:endParaRPr lang="en-US" sz="16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b="0" dirty="0" smtClean="0">
                          <a:solidFill>
                            <a:srgbClr val="002060"/>
                          </a:solidFill>
                          <a:effectLst/>
                          <a:latin typeface="Arial" panose="020B0604020202020204" pitchFamily="34" charset="0"/>
                          <a:cs typeface="Arial" panose="020B0604020202020204" pitchFamily="34" charset="0"/>
                        </a:rPr>
                        <a:t>Original Level of Effort (2013-2014)</a:t>
                      </a:r>
                      <a:endParaRPr lang="en-US" sz="20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b="0" dirty="0" smtClean="0">
                          <a:solidFill>
                            <a:srgbClr val="002060"/>
                          </a:solidFill>
                          <a:effectLst/>
                          <a:latin typeface="Arial" panose="020B0604020202020204" pitchFamily="34" charset="0"/>
                          <a:cs typeface="Arial" panose="020B0604020202020204" pitchFamily="34" charset="0"/>
                        </a:rPr>
                        <a:t>$450</a:t>
                      </a:r>
                      <a:endParaRPr lang="en-US" sz="20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b="0" dirty="0" smtClean="0">
                          <a:solidFill>
                            <a:srgbClr val="002060"/>
                          </a:solidFill>
                          <a:effectLst/>
                          <a:latin typeface="Arial" panose="020B0604020202020204" pitchFamily="34" charset="0"/>
                          <a:cs typeface="Arial" panose="020B0604020202020204" pitchFamily="34" charset="0"/>
                        </a:rPr>
                        <a:t>$450</a:t>
                      </a:r>
                      <a:endParaRPr lang="en-US" sz="20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b="0" dirty="0" smtClean="0">
                          <a:solidFill>
                            <a:srgbClr val="002060"/>
                          </a:solidFill>
                          <a:effectLst/>
                          <a:latin typeface="Arial" panose="020B0604020202020204" pitchFamily="34" charset="0"/>
                          <a:cs typeface="Arial" panose="020B0604020202020204" pitchFamily="34" charset="0"/>
                        </a:rPr>
                        <a:t>$450</a:t>
                      </a:r>
                      <a:endParaRPr lang="en-US" sz="20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dirty="0" smtClean="0">
                          <a:solidFill>
                            <a:srgbClr val="002060"/>
                          </a:solidFill>
                          <a:effectLst/>
                          <a:latin typeface="Arial" panose="020B0604020202020204" pitchFamily="34" charset="0"/>
                          <a:cs typeface="Arial" panose="020B0604020202020204" pitchFamily="34" charset="0"/>
                        </a:rPr>
                        <a:t>Actual Level of Effort</a:t>
                      </a:r>
                      <a:r>
                        <a:rPr lang="en-US" sz="2000" baseline="0" dirty="0" smtClean="0">
                          <a:solidFill>
                            <a:srgbClr val="002060"/>
                          </a:solidFill>
                          <a:effectLst/>
                          <a:latin typeface="Arial" panose="020B0604020202020204" pitchFamily="34" charset="0"/>
                          <a:cs typeface="Arial" panose="020B0604020202020204" pitchFamily="34" charset="0"/>
                        </a:rPr>
                        <a:t> (</a:t>
                      </a:r>
                      <a:r>
                        <a:rPr lang="en-US" sz="2000" b="1" i="1" baseline="0" dirty="0" smtClean="0">
                          <a:solidFill>
                            <a:schemeClr val="tx1"/>
                          </a:solidFill>
                          <a:effectLst/>
                          <a:latin typeface="Arial" panose="020B0604020202020204" pitchFamily="34" charset="0"/>
                          <a:cs typeface="Arial" panose="020B0604020202020204" pitchFamily="34" charset="0"/>
                        </a:rPr>
                        <a:t>2015-2016</a:t>
                      </a:r>
                      <a:r>
                        <a:rPr lang="en-US" sz="2000" baseline="0" dirty="0" smtClean="0">
                          <a:solidFill>
                            <a:srgbClr val="002060"/>
                          </a:solidFill>
                          <a:effectLst/>
                          <a:latin typeface="Arial" panose="020B0604020202020204" pitchFamily="34" charset="0"/>
                          <a:cs typeface="Arial" panose="020B0604020202020204" pitchFamily="34" charset="0"/>
                        </a:rPr>
                        <a:t>)</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$420</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$450</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$410</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dirty="0" smtClean="0">
                          <a:solidFill>
                            <a:srgbClr val="002060"/>
                          </a:solidFill>
                          <a:effectLst/>
                          <a:latin typeface="Arial" panose="020B0604020202020204" pitchFamily="34" charset="0"/>
                          <a:cs typeface="Arial" panose="020B0604020202020204" pitchFamily="34" charset="0"/>
                        </a:rPr>
                        <a:t>Variance (negative only)/preliminary deficiency</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FF0000"/>
                          </a:solidFill>
                          <a:effectLst/>
                          <a:latin typeface="Arial" panose="020B0604020202020204" pitchFamily="34" charset="0"/>
                          <a:cs typeface="Arial" panose="020B0604020202020204" pitchFamily="34" charset="0"/>
                        </a:rPr>
                        <a:t>$(30)</a:t>
                      </a:r>
                      <a:endParaRPr lang="en-US" sz="2000" dirty="0">
                        <a:solidFill>
                          <a:srgbClr val="FF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rtl="0" eaLnBrk="1" latinLnBrk="0" hangingPunct="1"/>
                      <a:r>
                        <a:rPr kumimoji="0" lang="en-US" sz="2000" kern="1200" dirty="0" smtClean="0">
                          <a:solidFill>
                            <a:srgbClr val="002060"/>
                          </a:solidFill>
                          <a:effectLst/>
                          <a:latin typeface="Arial" panose="020B0604020202020204" pitchFamily="34" charset="0"/>
                          <a:ea typeface="+mn-ea"/>
                          <a:cs typeface="Arial" panose="020B0604020202020204" pitchFamily="34" charset="0"/>
                        </a:rPr>
                        <a:t>$0</a:t>
                      </a:r>
                      <a:endParaRPr kumimoji="0" lang="en-US" sz="2000" kern="1200" dirty="0">
                        <a:solidFill>
                          <a:srgbClr val="00206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rtl="0" eaLnBrk="1" latinLnBrk="0" hangingPunct="1"/>
                      <a:r>
                        <a:rPr kumimoji="0" lang="en-US" sz="2000" kern="1200" dirty="0" smtClean="0">
                          <a:solidFill>
                            <a:srgbClr val="FF0000"/>
                          </a:solidFill>
                          <a:effectLst/>
                          <a:latin typeface="Arial" panose="020B0604020202020204" pitchFamily="34" charset="0"/>
                          <a:ea typeface="+mn-ea"/>
                          <a:cs typeface="Arial" panose="020B0604020202020204" pitchFamily="34" charset="0"/>
                        </a:rPr>
                        <a:t>$(40)</a:t>
                      </a:r>
                      <a:endParaRPr kumimoji="0" lang="en-US" sz="2000" kern="1200" dirty="0">
                        <a:solidFill>
                          <a:srgbClr val="FF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algn="l" rtl="0" eaLnBrk="1" latinLnBrk="0" hangingPunct="1"/>
                      <a:r>
                        <a:rPr kumimoji="0" lang="en-US" sz="2000" kern="1200" dirty="0" smtClean="0">
                          <a:solidFill>
                            <a:srgbClr val="00B050"/>
                          </a:solidFill>
                          <a:effectLst/>
                          <a:latin typeface="Arial" panose="020B0604020202020204" pitchFamily="34" charset="0"/>
                          <a:ea typeface="+mn-ea"/>
                          <a:cs typeface="Arial" panose="020B0604020202020204" pitchFamily="34" charset="0"/>
                        </a:rPr>
                        <a:t>Amount of Cumulative Exceptions/ Adjustments, Intervening Years</a:t>
                      </a:r>
                      <a:endParaRPr kumimoji="0" lang="en-US" sz="2000" kern="1200" dirty="0">
                        <a:solidFill>
                          <a:srgbClr val="00B05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B050"/>
                          </a:solidFill>
                          <a:effectLst/>
                          <a:latin typeface="Arial" panose="020B0604020202020204" pitchFamily="34" charset="0"/>
                          <a:cs typeface="Arial" panose="020B0604020202020204" pitchFamily="34" charset="0"/>
                        </a:rPr>
                        <a:t>$30</a:t>
                      </a:r>
                      <a:endParaRPr lang="en-US" sz="2000" dirty="0">
                        <a:solidFill>
                          <a:srgbClr val="00B05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B050"/>
                          </a:solidFill>
                          <a:effectLst/>
                          <a:latin typeface="Arial" panose="020B0604020202020204" pitchFamily="34" charset="0"/>
                          <a:cs typeface="Arial" panose="020B0604020202020204" pitchFamily="34" charset="0"/>
                        </a:rPr>
                        <a:t>$30</a:t>
                      </a:r>
                      <a:endParaRPr lang="en-US" sz="2000" dirty="0">
                        <a:solidFill>
                          <a:srgbClr val="00B05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B050"/>
                          </a:solidFill>
                          <a:effectLst/>
                          <a:latin typeface="Arial" panose="020B0604020202020204" pitchFamily="34" charset="0"/>
                          <a:cs typeface="Arial" panose="020B0604020202020204" pitchFamily="34" charset="0"/>
                        </a:rPr>
                        <a:t>$30</a:t>
                      </a:r>
                      <a:endParaRPr lang="en-US" sz="2000" dirty="0">
                        <a:solidFill>
                          <a:srgbClr val="00B05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dirty="0" smtClean="0">
                          <a:solidFill>
                            <a:srgbClr val="002060"/>
                          </a:solidFill>
                          <a:effectLst/>
                          <a:latin typeface="Arial" panose="020B0604020202020204" pitchFamily="34" charset="0"/>
                          <a:cs typeface="Arial" panose="020B0604020202020204" pitchFamily="34" charset="0"/>
                        </a:rPr>
                        <a:t>Refund</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$0</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$0</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chemeClr val="tx1"/>
                          </a:solidFill>
                          <a:effectLst/>
                          <a:latin typeface="Arial" panose="020B0604020202020204" pitchFamily="34" charset="0"/>
                          <a:cs typeface="Arial" panose="020B0604020202020204" pitchFamily="34" charset="0"/>
                        </a:rPr>
                        <a:t>$10</a:t>
                      </a:r>
                      <a:endParaRPr lang="en-US" sz="2000" dirty="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000" dirty="0" smtClean="0">
                          <a:solidFill>
                            <a:srgbClr val="002060"/>
                          </a:solidFill>
                          <a:effectLst/>
                          <a:latin typeface="Arial" panose="020B0604020202020204" pitchFamily="34" charset="0"/>
                          <a:cs typeface="Arial" panose="020B0604020202020204" pitchFamily="34" charset="0"/>
                        </a:rPr>
                        <a:t>Preliminary</a:t>
                      </a:r>
                      <a:r>
                        <a:rPr lang="en-US" sz="2000" baseline="0" dirty="0" smtClean="0">
                          <a:solidFill>
                            <a:srgbClr val="002060"/>
                          </a:solidFill>
                          <a:effectLst/>
                          <a:latin typeface="Arial" panose="020B0604020202020204" pitchFamily="34" charset="0"/>
                          <a:cs typeface="Arial" panose="020B0604020202020204" pitchFamily="34" charset="0"/>
                        </a:rPr>
                        <a:t> compliance result</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“Pass”</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002060"/>
                          </a:solidFill>
                          <a:effectLst/>
                          <a:latin typeface="Arial" panose="020B0604020202020204" pitchFamily="34" charset="0"/>
                          <a:cs typeface="Arial" panose="020B0604020202020204" pitchFamily="34" charset="0"/>
                        </a:rPr>
                        <a:t>“Pass”</a:t>
                      </a:r>
                      <a:endParaRPr lang="en-US" sz="200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2000" dirty="0" smtClean="0">
                          <a:solidFill>
                            <a:srgbClr val="FF0000"/>
                          </a:solidFill>
                          <a:effectLst/>
                          <a:latin typeface="Arial" panose="020B0604020202020204" pitchFamily="34" charset="0"/>
                          <a:cs typeface="Arial" panose="020B0604020202020204" pitchFamily="34" charset="0"/>
                        </a:rPr>
                        <a:t>“Fail”</a:t>
                      </a:r>
                      <a:endParaRPr lang="en-US" sz="2000" dirty="0">
                        <a:solidFill>
                          <a:srgbClr val="FF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0250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smtClean="0">
                <a:solidFill>
                  <a:srgbClr val="34278D"/>
                </a:solidFill>
              </a:rPr>
              <a:t>Layout of Calculation Tool</a:t>
            </a:r>
            <a:endParaRPr lang="en-US" sz="4800" dirty="0"/>
          </a:p>
        </p:txBody>
      </p:sp>
      <p:pic>
        <p:nvPicPr>
          <p:cNvPr id="6" name="Picture 5" descr="Division Logo.png"/>
          <p:cNvPicPr>
            <a:picLocks noChangeAspect="1"/>
          </p:cNvPicPr>
          <p:nvPr/>
        </p:nvPicPr>
        <p:blipFill>
          <a:blip r:embed="rId3" cstate="print"/>
          <a:stretch>
            <a:fillRect/>
          </a:stretch>
        </p:blipFill>
        <p:spPr>
          <a:xfrm>
            <a:off x="5863894" y="5364271"/>
            <a:ext cx="3280106" cy="1493729"/>
          </a:xfrm>
          <a:prstGeom prst="rect">
            <a:avLst/>
          </a:prstGeom>
        </p:spPr>
      </p:pic>
      <p:sp>
        <p:nvSpPr>
          <p:cNvPr id="8" name="Content Placeholder 1"/>
          <p:cNvSpPr>
            <a:spLocks noGrp="1"/>
          </p:cNvSpPr>
          <p:nvPr>
            <p:ph idx="1"/>
          </p:nvPr>
        </p:nvSpPr>
        <p:spPr>
          <a:xfrm>
            <a:off x="457200" y="1676400"/>
            <a:ext cx="8229600" cy="5029200"/>
          </a:xfrm>
        </p:spPr>
        <p:txBody>
          <a:bodyPr/>
          <a:lstStyle/>
          <a:p>
            <a:pPr marL="593725" indent="-457200">
              <a:spcBef>
                <a:spcPts val="1200"/>
              </a:spcBef>
            </a:pPr>
            <a:r>
              <a:rPr lang="en-US" sz="3200" dirty="0" smtClean="0"/>
              <a:t>Excel spreadsheet with 3 tabs:</a:t>
            </a:r>
          </a:p>
          <a:p>
            <a:pPr marL="973138" lvl="1" indent="-406400">
              <a:spcBef>
                <a:spcPts val="1200"/>
              </a:spcBef>
              <a:buFont typeface="+mj-lt"/>
              <a:buAutoNum type="arabicPeriod"/>
            </a:pPr>
            <a:r>
              <a:rPr lang="en-US" sz="3200" dirty="0" smtClean="0"/>
              <a:t>Instructions </a:t>
            </a:r>
          </a:p>
          <a:p>
            <a:pPr marL="973138" lvl="1" indent="-406400">
              <a:spcBef>
                <a:spcPts val="1200"/>
              </a:spcBef>
              <a:buFont typeface="+mj-lt"/>
              <a:buAutoNum type="arabicPeriod"/>
            </a:pPr>
            <a:r>
              <a:rPr lang="en-US" sz="3200" b="1" dirty="0" smtClean="0"/>
              <a:t>IDEA-B LEA MOE</a:t>
            </a:r>
          </a:p>
          <a:p>
            <a:pPr marL="973138" lvl="1" indent="-406400">
              <a:spcBef>
                <a:spcPts val="1200"/>
              </a:spcBef>
              <a:buFont typeface="+mj-lt"/>
              <a:buAutoNum type="arabicPeriod"/>
            </a:pPr>
            <a:r>
              <a:rPr lang="en-US" sz="3200" dirty="0" smtClean="0"/>
              <a:t>Local Only (No Data Entry)</a:t>
            </a:r>
          </a:p>
          <a:p>
            <a:pPr marL="566738" lvl="1" indent="0">
              <a:spcBef>
                <a:spcPts val="1200"/>
              </a:spcBef>
              <a:buNone/>
            </a:pPr>
            <a:r>
              <a:rPr lang="en-US" dirty="0" smtClean="0"/>
              <a:t>(Note: tab 3 not included in the alternate tool)</a:t>
            </a:r>
          </a:p>
          <a:p>
            <a:pPr marL="593725" indent="-457200">
              <a:spcBef>
                <a:spcPts val="2400"/>
              </a:spcBef>
            </a:pPr>
            <a:r>
              <a:rPr lang="en-US" sz="3200" dirty="0" smtClean="0"/>
              <a:t>The 2</a:t>
            </a:r>
            <a:r>
              <a:rPr lang="en-US" sz="3200" baseline="30000" dirty="0" smtClean="0"/>
              <a:t>nd</a:t>
            </a:r>
            <a:r>
              <a:rPr lang="en-US" sz="3200" dirty="0" smtClean="0"/>
              <a:t> tab, IDEA-B LEA MOE, is only worksheet into which the LEA          enters data </a:t>
            </a:r>
          </a:p>
        </p:txBody>
      </p:sp>
    </p:spTree>
    <p:extLst>
      <p:ext uri="{BB962C8B-B14F-4D97-AF65-F5344CB8AC3E}">
        <p14:creationId xmlns:p14="http://schemas.microsoft.com/office/powerpoint/2010/main" val="235348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smtClean="0">
                <a:solidFill>
                  <a:srgbClr val="34278D"/>
                </a:solidFill>
              </a:rPr>
              <a:t>Layout of Calculation Tool</a:t>
            </a:r>
            <a:endParaRPr lang="en-US" sz="4000" dirty="0"/>
          </a:p>
        </p:txBody>
      </p:sp>
      <p:pic>
        <p:nvPicPr>
          <p:cNvPr id="6" name="Picture 5" descr="Division Logo.png"/>
          <p:cNvPicPr>
            <a:picLocks noChangeAspect="1"/>
          </p:cNvPicPr>
          <p:nvPr/>
        </p:nvPicPr>
        <p:blipFill>
          <a:blip r:embed="rId3" cstate="print"/>
          <a:stretch>
            <a:fillRect/>
          </a:stretch>
        </p:blipFill>
        <p:spPr>
          <a:xfrm>
            <a:off x="5863894" y="5364271"/>
            <a:ext cx="3280106" cy="1493729"/>
          </a:xfrm>
          <a:prstGeom prst="rect">
            <a:avLst/>
          </a:prstGeom>
        </p:spPr>
      </p:pic>
      <p:pic>
        <p:nvPicPr>
          <p:cNvPr id="5" name="Picture 4"/>
          <p:cNvPicPr>
            <a:picLocks noChangeAspect="1"/>
          </p:cNvPicPr>
          <p:nvPr/>
        </p:nvPicPr>
        <p:blipFill>
          <a:blip r:embed="rId4"/>
          <a:stretch>
            <a:fillRect/>
          </a:stretch>
        </p:blipFill>
        <p:spPr>
          <a:xfrm>
            <a:off x="914400" y="1703812"/>
            <a:ext cx="5772912" cy="5063032"/>
          </a:xfrm>
          <a:prstGeom prst="rect">
            <a:avLst/>
          </a:prstGeom>
          <a:ln>
            <a:solidFill>
              <a:schemeClr val="tx1">
                <a:lumMod val="50000"/>
                <a:lumOff val="50000"/>
              </a:schemeClr>
            </a:solidFill>
          </a:ln>
        </p:spPr>
      </p:pic>
      <p:sp>
        <p:nvSpPr>
          <p:cNvPr id="9" name="Content Placeholder 1"/>
          <p:cNvSpPr>
            <a:spLocks noGrp="1"/>
          </p:cNvSpPr>
          <p:nvPr>
            <p:ph idx="1"/>
          </p:nvPr>
        </p:nvSpPr>
        <p:spPr>
          <a:xfrm>
            <a:off x="457200" y="1143000"/>
            <a:ext cx="8229600" cy="5029200"/>
          </a:xfrm>
        </p:spPr>
        <p:txBody>
          <a:bodyPr/>
          <a:lstStyle/>
          <a:p>
            <a:pPr marL="593725" indent="-457200">
              <a:spcBef>
                <a:spcPts val="1200"/>
              </a:spcBef>
            </a:pPr>
            <a:r>
              <a:rPr lang="en-US" dirty="0" smtClean="0"/>
              <a:t>1</a:t>
            </a:r>
            <a:r>
              <a:rPr lang="en-US" baseline="30000" dirty="0" smtClean="0"/>
              <a:t>st</a:t>
            </a:r>
            <a:r>
              <a:rPr lang="en-US" dirty="0" smtClean="0"/>
              <a:t> tab – Instructions</a:t>
            </a:r>
          </a:p>
        </p:txBody>
      </p:sp>
      <p:sp>
        <p:nvSpPr>
          <p:cNvPr id="7" name="Oval 6"/>
          <p:cNvSpPr/>
          <p:nvPr/>
        </p:nvSpPr>
        <p:spPr>
          <a:xfrm>
            <a:off x="1524000" y="6477000"/>
            <a:ext cx="990600" cy="2898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163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smtClean="0">
                <a:solidFill>
                  <a:srgbClr val="34278D"/>
                </a:solidFill>
              </a:rPr>
              <a:t>Layout of Calculation Tool</a:t>
            </a:r>
            <a:endParaRPr lang="en-US" sz="4000" dirty="0"/>
          </a:p>
        </p:txBody>
      </p:sp>
      <p:pic>
        <p:nvPicPr>
          <p:cNvPr id="6" name="Picture 5" descr="Division Logo.png"/>
          <p:cNvPicPr>
            <a:picLocks noChangeAspect="1"/>
          </p:cNvPicPr>
          <p:nvPr/>
        </p:nvPicPr>
        <p:blipFill>
          <a:blip r:embed="rId3" cstate="print"/>
          <a:stretch>
            <a:fillRect/>
          </a:stretch>
        </p:blipFill>
        <p:spPr>
          <a:xfrm>
            <a:off x="5863894" y="5364271"/>
            <a:ext cx="3280106" cy="1493729"/>
          </a:xfrm>
          <a:prstGeom prst="rect">
            <a:avLst/>
          </a:prstGeom>
        </p:spPr>
      </p:pic>
      <p:sp>
        <p:nvSpPr>
          <p:cNvPr id="9" name="Content Placeholder 1"/>
          <p:cNvSpPr>
            <a:spLocks noGrp="1"/>
          </p:cNvSpPr>
          <p:nvPr>
            <p:ph idx="1"/>
          </p:nvPr>
        </p:nvSpPr>
        <p:spPr>
          <a:xfrm>
            <a:off x="457200" y="1143000"/>
            <a:ext cx="8229600" cy="5029200"/>
          </a:xfrm>
        </p:spPr>
        <p:txBody>
          <a:bodyPr/>
          <a:lstStyle/>
          <a:p>
            <a:pPr marL="593725" indent="-457200">
              <a:spcBef>
                <a:spcPts val="1200"/>
              </a:spcBef>
            </a:pPr>
            <a:r>
              <a:rPr lang="en-US" dirty="0" smtClean="0"/>
              <a:t>2nd tab – IDEA-B LEA MOE (for data entry)</a:t>
            </a:r>
          </a:p>
        </p:txBody>
      </p:sp>
      <p:pic>
        <p:nvPicPr>
          <p:cNvPr id="2" name="Picture 1"/>
          <p:cNvPicPr>
            <a:picLocks noChangeAspect="1"/>
          </p:cNvPicPr>
          <p:nvPr/>
        </p:nvPicPr>
        <p:blipFill>
          <a:blip r:embed="rId4"/>
          <a:stretch>
            <a:fillRect/>
          </a:stretch>
        </p:blipFill>
        <p:spPr>
          <a:xfrm>
            <a:off x="78105" y="1828800"/>
            <a:ext cx="8989695" cy="4857750"/>
          </a:xfrm>
          <a:prstGeom prst="rect">
            <a:avLst/>
          </a:prstGeom>
          <a:ln>
            <a:solidFill>
              <a:schemeClr val="tx1">
                <a:lumMod val="50000"/>
                <a:lumOff val="50000"/>
              </a:schemeClr>
            </a:solidFill>
          </a:ln>
        </p:spPr>
      </p:pic>
      <p:sp>
        <p:nvSpPr>
          <p:cNvPr id="7" name="Oval 6"/>
          <p:cNvSpPr/>
          <p:nvPr/>
        </p:nvSpPr>
        <p:spPr>
          <a:xfrm>
            <a:off x="1524000" y="6477000"/>
            <a:ext cx="990600" cy="2898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766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smtClean="0">
                <a:solidFill>
                  <a:srgbClr val="34278D"/>
                </a:solidFill>
              </a:rPr>
              <a:t>Layout of Calculation Tool</a:t>
            </a:r>
            <a:endParaRPr lang="en-US" sz="4000" dirty="0"/>
          </a:p>
        </p:txBody>
      </p:sp>
      <p:pic>
        <p:nvPicPr>
          <p:cNvPr id="6" name="Picture 5" descr="Division Logo.png"/>
          <p:cNvPicPr>
            <a:picLocks noChangeAspect="1"/>
          </p:cNvPicPr>
          <p:nvPr/>
        </p:nvPicPr>
        <p:blipFill>
          <a:blip r:embed="rId3" cstate="print"/>
          <a:stretch>
            <a:fillRect/>
          </a:stretch>
        </p:blipFill>
        <p:spPr>
          <a:xfrm>
            <a:off x="5863894" y="5364271"/>
            <a:ext cx="3280106" cy="1493729"/>
          </a:xfrm>
          <a:prstGeom prst="rect">
            <a:avLst/>
          </a:prstGeom>
        </p:spPr>
      </p:pic>
      <p:sp>
        <p:nvSpPr>
          <p:cNvPr id="9" name="Content Placeholder 1"/>
          <p:cNvSpPr>
            <a:spLocks noGrp="1"/>
          </p:cNvSpPr>
          <p:nvPr>
            <p:ph idx="1"/>
          </p:nvPr>
        </p:nvSpPr>
        <p:spPr>
          <a:xfrm>
            <a:off x="457200" y="1143000"/>
            <a:ext cx="8229600" cy="5029200"/>
          </a:xfrm>
        </p:spPr>
        <p:txBody>
          <a:bodyPr/>
          <a:lstStyle/>
          <a:p>
            <a:pPr marL="593725" indent="-457200">
              <a:spcBef>
                <a:spcPts val="1200"/>
              </a:spcBef>
            </a:pPr>
            <a:r>
              <a:rPr lang="en-US" dirty="0" smtClean="0"/>
              <a:t>3rd tab – </a:t>
            </a:r>
            <a:r>
              <a:rPr lang="en-US" sz="2400" dirty="0" smtClean="0"/>
              <a:t>Local Only (No Data Entry – not on alt tool))</a:t>
            </a:r>
          </a:p>
        </p:txBody>
      </p:sp>
      <p:pic>
        <p:nvPicPr>
          <p:cNvPr id="5" name="Picture 4"/>
          <p:cNvPicPr>
            <a:picLocks noChangeAspect="1"/>
          </p:cNvPicPr>
          <p:nvPr/>
        </p:nvPicPr>
        <p:blipFill>
          <a:blip r:embed="rId4"/>
          <a:stretch>
            <a:fillRect/>
          </a:stretch>
        </p:blipFill>
        <p:spPr>
          <a:xfrm>
            <a:off x="546735" y="1784985"/>
            <a:ext cx="8292465" cy="4920615"/>
          </a:xfrm>
          <a:prstGeom prst="rect">
            <a:avLst/>
          </a:prstGeom>
          <a:ln>
            <a:solidFill>
              <a:schemeClr val="tx1">
                <a:lumMod val="50000"/>
                <a:lumOff val="50000"/>
              </a:schemeClr>
            </a:solidFill>
          </a:ln>
        </p:spPr>
      </p:pic>
      <p:sp>
        <p:nvSpPr>
          <p:cNvPr id="7" name="Oval 6"/>
          <p:cNvSpPr/>
          <p:nvPr/>
        </p:nvSpPr>
        <p:spPr>
          <a:xfrm>
            <a:off x="2970047" y="6478763"/>
            <a:ext cx="1754353" cy="2268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solidFill>
                  <a:srgbClr val="34278D"/>
                </a:solidFill>
              </a:rPr>
              <a:t>Layout of Calculation Tool</a:t>
            </a:r>
            <a:br>
              <a:rPr lang="en-US" b="1" dirty="0">
                <a:solidFill>
                  <a:srgbClr val="34278D"/>
                </a:solidFill>
              </a:rPr>
            </a:br>
            <a:r>
              <a:rPr lang="en-US" b="1" dirty="0">
                <a:solidFill>
                  <a:srgbClr val="34278D"/>
                </a:solidFill>
              </a:rPr>
              <a:t>IDEA-B LEA MOE Tab</a:t>
            </a:r>
            <a:endParaRPr lang="en-US" dirty="0"/>
          </a:p>
        </p:txBody>
      </p:sp>
      <p:pic>
        <p:nvPicPr>
          <p:cNvPr id="6" name="Picture 5" descr="Division Logo.png"/>
          <p:cNvPicPr>
            <a:picLocks noChangeAspect="1"/>
          </p:cNvPicPr>
          <p:nvPr/>
        </p:nvPicPr>
        <p:blipFill>
          <a:blip r:embed="rId3" cstate="print"/>
          <a:stretch>
            <a:fillRect/>
          </a:stretch>
        </p:blipFill>
        <p:spPr>
          <a:xfrm>
            <a:off x="5863894" y="5364271"/>
            <a:ext cx="3280106" cy="1493729"/>
          </a:xfrm>
          <a:prstGeom prst="rect">
            <a:avLst/>
          </a:prstGeom>
        </p:spPr>
      </p:pic>
      <p:sp>
        <p:nvSpPr>
          <p:cNvPr id="8" name="Content Placeholder 1"/>
          <p:cNvSpPr>
            <a:spLocks noGrp="1"/>
          </p:cNvSpPr>
          <p:nvPr>
            <p:ph idx="1"/>
          </p:nvPr>
        </p:nvSpPr>
        <p:spPr>
          <a:xfrm>
            <a:off x="152400" y="1752600"/>
            <a:ext cx="8686800" cy="5029200"/>
          </a:xfrm>
        </p:spPr>
        <p:txBody>
          <a:bodyPr/>
          <a:lstStyle/>
          <a:p>
            <a:pPr marL="593725" indent="-457200">
              <a:spcBef>
                <a:spcPts val="1200"/>
              </a:spcBef>
            </a:pPr>
            <a:r>
              <a:rPr lang="en-US" sz="3200" dirty="0" smtClean="0"/>
              <a:t>IDEA-B LEA MOE tab has three sections:</a:t>
            </a:r>
          </a:p>
          <a:p>
            <a:pPr marL="1081088" lvl="1" indent="-457200">
              <a:spcBef>
                <a:spcPts val="1200"/>
              </a:spcBef>
            </a:pPr>
            <a:r>
              <a:rPr lang="en-US" sz="3200" dirty="0"/>
              <a:t>Page </a:t>
            </a:r>
            <a:r>
              <a:rPr lang="en-US" sz="3200" dirty="0" smtClean="0"/>
              <a:t>1: Summary Calculation, </a:t>
            </a:r>
          </a:p>
          <a:p>
            <a:pPr marL="1081088" lvl="1" indent="-457200">
              <a:spcBef>
                <a:spcPts val="1200"/>
              </a:spcBef>
            </a:pPr>
            <a:r>
              <a:rPr lang="en-US" sz="3200" dirty="0"/>
              <a:t>Page </a:t>
            </a:r>
            <a:r>
              <a:rPr lang="en-US" sz="3200" dirty="0" smtClean="0"/>
              <a:t>2: Last Compliant School Year, and </a:t>
            </a:r>
          </a:p>
          <a:p>
            <a:pPr marL="1081088" lvl="1" indent="-457200">
              <a:spcBef>
                <a:spcPts val="1200"/>
              </a:spcBef>
            </a:pPr>
            <a:r>
              <a:rPr lang="en-US" sz="3200" dirty="0"/>
              <a:t>Page </a:t>
            </a:r>
            <a:r>
              <a:rPr lang="en-US" sz="3200" dirty="0" smtClean="0"/>
              <a:t>3: Compliance Review School Year Info. </a:t>
            </a:r>
          </a:p>
          <a:p>
            <a:pPr marL="593725" indent="-457200">
              <a:spcBef>
                <a:spcPts val="2400"/>
              </a:spcBef>
            </a:pPr>
            <a:r>
              <a:rPr lang="en-US" sz="3200" dirty="0" smtClean="0"/>
              <a:t>Data entry required in each section     </a:t>
            </a:r>
            <a:r>
              <a:rPr lang="en-US" sz="3200" dirty="0"/>
              <a:t> </a:t>
            </a:r>
            <a:r>
              <a:rPr lang="en-US" sz="3200" dirty="0" smtClean="0"/>
              <a:t>   (i.e. page)</a:t>
            </a:r>
          </a:p>
        </p:txBody>
      </p:sp>
    </p:spTree>
    <p:extLst>
      <p:ext uri="{BB962C8B-B14F-4D97-AF65-F5344CB8AC3E}">
        <p14:creationId xmlns:p14="http://schemas.microsoft.com/office/powerpoint/2010/main" val="2602491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solidFill>
                  <a:srgbClr val="34278D"/>
                </a:solidFill>
              </a:rPr>
              <a:t>Layout of Calculation Tool</a:t>
            </a:r>
            <a:br>
              <a:rPr lang="en-US" b="1" dirty="0" smtClean="0">
                <a:solidFill>
                  <a:srgbClr val="34278D"/>
                </a:solidFill>
              </a:rPr>
            </a:br>
            <a:r>
              <a:rPr lang="en-US" b="1" dirty="0" smtClean="0">
                <a:solidFill>
                  <a:srgbClr val="34278D"/>
                </a:solidFill>
              </a:rPr>
              <a:t>IDEA-B LEA MOE Tab</a:t>
            </a:r>
            <a:endParaRPr lang="en-US" dirty="0"/>
          </a:p>
        </p:txBody>
      </p:sp>
      <p:pic>
        <p:nvPicPr>
          <p:cNvPr id="6" name="Picture 5" descr="Division Logo.png"/>
          <p:cNvPicPr>
            <a:picLocks noChangeAspect="1"/>
          </p:cNvPicPr>
          <p:nvPr/>
        </p:nvPicPr>
        <p:blipFill>
          <a:blip r:embed="rId3" cstate="print"/>
          <a:stretch>
            <a:fillRect/>
          </a:stretch>
        </p:blipFill>
        <p:spPr>
          <a:xfrm>
            <a:off x="5863894" y="5364271"/>
            <a:ext cx="3280106" cy="1493729"/>
          </a:xfrm>
          <a:prstGeom prst="rect">
            <a:avLst/>
          </a:prstGeom>
        </p:spPr>
      </p:pic>
      <p:pic>
        <p:nvPicPr>
          <p:cNvPr id="4" name="Picture 3"/>
          <p:cNvPicPr>
            <a:picLocks noChangeAspect="1"/>
          </p:cNvPicPr>
          <p:nvPr/>
        </p:nvPicPr>
        <p:blipFill>
          <a:blip r:embed="rId4"/>
          <a:stretch>
            <a:fillRect/>
          </a:stretch>
        </p:blipFill>
        <p:spPr>
          <a:xfrm>
            <a:off x="1171575" y="1998345"/>
            <a:ext cx="7058025" cy="4783455"/>
          </a:xfrm>
          <a:prstGeom prst="rect">
            <a:avLst/>
          </a:prstGeom>
          <a:ln>
            <a:solidFill>
              <a:schemeClr val="tx1">
                <a:lumMod val="50000"/>
                <a:lumOff val="50000"/>
              </a:schemeClr>
            </a:solidFill>
          </a:ln>
        </p:spPr>
      </p:pic>
      <p:sp>
        <p:nvSpPr>
          <p:cNvPr id="7" name="Content Placeholder 1"/>
          <p:cNvSpPr>
            <a:spLocks noGrp="1"/>
          </p:cNvSpPr>
          <p:nvPr>
            <p:ph idx="1"/>
          </p:nvPr>
        </p:nvSpPr>
        <p:spPr>
          <a:xfrm>
            <a:off x="457200" y="1447800"/>
            <a:ext cx="8229600" cy="5029200"/>
          </a:xfrm>
        </p:spPr>
        <p:txBody>
          <a:bodyPr/>
          <a:lstStyle/>
          <a:p>
            <a:pPr marL="593725" indent="-457200">
              <a:spcBef>
                <a:spcPts val="1200"/>
              </a:spcBef>
            </a:pPr>
            <a:r>
              <a:rPr lang="en-US" dirty="0" smtClean="0"/>
              <a:t>Summary Calculation, Page 1</a:t>
            </a:r>
          </a:p>
        </p:txBody>
      </p:sp>
      <p:sp>
        <p:nvSpPr>
          <p:cNvPr id="2" name="Oval 1"/>
          <p:cNvSpPr/>
          <p:nvPr/>
        </p:nvSpPr>
        <p:spPr>
          <a:xfrm>
            <a:off x="1295400" y="23622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10000" y="25146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95800" y="54864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03947" y="23622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929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solidFill>
                  <a:srgbClr val="34278D"/>
                </a:solidFill>
              </a:rPr>
              <a:t>Layout of Calculation Tool</a:t>
            </a:r>
            <a:br>
              <a:rPr lang="en-US" b="1" dirty="0">
                <a:solidFill>
                  <a:srgbClr val="34278D"/>
                </a:solidFill>
              </a:rPr>
            </a:br>
            <a:r>
              <a:rPr lang="en-US" b="1" dirty="0">
                <a:solidFill>
                  <a:srgbClr val="34278D"/>
                </a:solidFill>
              </a:rPr>
              <a:t>IDEA-B LEA MOE Tab</a:t>
            </a:r>
            <a:endParaRPr lang="en-US" dirty="0"/>
          </a:p>
        </p:txBody>
      </p:sp>
      <p:pic>
        <p:nvPicPr>
          <p:cNvPr id="6" name="Picture 5" descr="Division Logo.png"/>
          <p:cNvPicPr>
            <a:picLocks noChangeAspect="1"/>
          </p:cNvPicPr>
          <p:nvPr/>
        </p:nvPicPr>
        <p:blipFill>
          <a:blip r:embed="rId3" cstate="print"/>
          <a:stretch>
            <a:fillRect/>
          </a:stretch>
        </p:blipFill>
        <p:spPr>
          <a:xfrm>
            <a:off x="5863894" y="5364271"/>
            <a:ext cx="3280106" cy="1493729"/>
          </a:xfrm>
          <a:prstGeom prst="rect">
            <a:avLst/>
          </a:prstGeom>
        </p:spPr>
      </p:pic>
      <p:sp>
        <p:nvSpPr>
          <p:cNvPr id="7" name="Content Placeholder 1"/>
          <p:cNvSpPr>
            <a:spLocks noGrp="1"/>
          </p:cNvSpPr>
          <p:nvPr>
            <p:ph idx="1"/>
          </p:nvPr>
        </p:nvSpPr>
        <p:spPr>
          <a:xfrm>
            <a:off x="457200" y="1828800"/>
            <a:ext cx="8229600" cy="5029200"/>
          </a:xfrm>
        </p:spPr>
        <p:txBody>
          <a:bodyPr/>
          <a:lstStyle/>
          <a:p>
            <a:pPr marL="593725" indent="-457200">
              <a:spcBef>
                <a:spcPts val="1200"/>
              </a:spcBef>
            </a:pPr>
            <a:r>
              <a:rPr lang="en-US" dirty="0" smtClean="0"/>
              <a:t>Last Compliant Year Info, Page 2</a:t>
            </a:r>
          </a:p>
        </p:txBody>
      </p:sp>
      <p:pic>
        <p:nvPicPr>
          <p:cNvPr id="5" name="Picture 4"/>
          <p:cNvPicPr>
            <a:picLocks noChangeAspect="1"/>
          </p:cNvPicPr>
          <p:nvPr/>
        </p:nvPicPr>
        <p:blipFill>
          <a:blip r:embed="rId4"/>
          <a:stretch>
            <a:fillRect/>
          </a:stretch>
        </p:blipFill>
        <p:spPr>
          <a:xfrm>
            <a:off x="304800" y="2388489"/>
            <a:ext cx="8462201" cy="3402711"/>
          </a:xfrm>
          <a:prstGeom prst="rect">
            <a:avLst/>
          </a:prstGeom>
          <a:ln>
            <a:solidFill>
              <a:schemeClr val="tx1">
                <a:lumMod val="50000"/>
                <a:lumOff val="50000"/>
              </a:schemeClr>
            </a:solidFill>
          </a:ln>
        </p:spPr>
      </p:pic>
      <p:sp>
        <p:nvSpPr>
          <p:cNvPr id="2" name="Oval 1"/>
          <p:cNvSpPr/>
          <p:nvPr/>
        </p:nvSpPr>
        <p:spPr>
          <a:xfrm>
            <a:off x="2438400" y="4434630"/>
            <a:ext cx="2209800" cy="1356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710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solidFill>
                  <a:srgbClr val="34278D"/>
                </a:solidFill>
              </a:rPr>
              <a:t>Layout of Calculation Tool</a:t>
            </a:r>
            <a:br>
              <a:rPr lang="en-US" b="1" dirty="0">
                <a:solidFill>
                  <a:srgbClr val="34278D"/>
                </a:solidFill>
              </a:rPr>
            </a:br>
            <a:r>
              <a:rPr lang="en-US" b="1" dirty="0">
                <a:solidFill>
                  <a:srgbClr val="34278D"/>
                </a:solidFill>
              </a:rPr>
              <a:t>IDEA-B LEA MOE Tab</a:t>
            </a:r>
            <a:endParaRPr lang="en-US" dirty="0"/>
          </a:p>
        </p:txBody>
      </p:sp>
      <p:pic>
        <p:nvPicPr>
          <p:cNvPr id="6" name="Picture 5" descr="Division Logo.png"/>
          <p:cNvPicPr>
            <a:picLocks noChangeAspect="1"/>
          </p:cNvPicPr>
          <p:nvPr/>
        </p:nvPicPr>
        <p:blipFill>
          <a:blip r:embed="rId3" cstate="print"/>
          <a:stretch>
            <a:fillRect/>
          </a:stretch>
        </p:blipFill>
        <p:spPr>
          <a:xfrm>
            <a:off x="5863894" y="5364271"/>
            <a:ext cx="3280106" cy="1493729"/>
          </a:xfrm>
          <a:prstGeom prst="rect">
            <a:avLst/>
          </a:prstGeom>
        </p:spPr>
      </p:pic>
      <p:sp>
        <p:nvSpPr>
          <p:cNvPr id="7" name="Content Placeholder 1"/>
          <p:cNvSpPr>
            <a:spLocks noGrp="1"/>
          </p:cNvSpPr>
          <p:nvPr>
            <p:ph idx="1"/>
          </p:nvPr>
        </p:nvSpPr>
        <p:spPr>
          <a:xfrm>
            <a:off x="457200" y="1371600"/>
            <a:ext cx="8229600" cy="5029200"/>
          </a:xfrm>
        </p:spPr>
        <p:txBody>
          <a:bodyPr/>
          <a:lstStyle/>
          <a:p>
            <a:pPr marL="593725" indent="-457200">
              <a:spcBef>
                <a:spcPts val="1200"/>
              </a:spcBef>
            </a:pPr>
            <a:r>
              <a:rPr lang="en-US" dirty="0" smtClean="0"/>
              <a:t>Compliance Review School Year Info, Page 3</a:t>
            </a:r>
          </a:p>
        </p:txBody>
      </p:sp>
      <p:pic>
        <p:nvPicPr>
          <p:cNvPr id="2" name="Picture 1"/>
          <p:cNvPicPr>
            <a:picLocks noChangeAspect="1"/>
          </p:cNvPicPr>
          <p:nvPr/>
        </p:nvPicPr>
        <p:blipFill>
          <a:blip r:embed="rId4"/>
          <a:stretch>
            <a:fillRect/>
          </a:stretch>
        </p:blipFill>
        <p:spPr>
          <a:xfrm>
            <a:off x="1255395" y="1838325"/>
            <a:ext cx="6898005" cy="5019675"/>
          </a:xfrm>
          <a:prstGeom prst="rect">
            <a:avLst/>
          </a:prstGeom>
          <a:ln>
            <a:solidFill>
              <a:schemeClr val="tx1">
                <a:lumMod val="50000"/>
                <a:lumOff val="50000"/>
              </a:schemeClr>
            </a:solidFill>
          </a:ln>
        </p:spPr>
      </p:pic>
      <p:sp>
        <p:nvSpPr>
          <p:cNvPr id="4" name="Oval 3"/>
          <p:cNvSpPr/>
          <p:nvPr/>
        </p:nvSpPr>
        <p:spPr>
          <a:xfrm>
            <a:off x="5257800" y="3429000"/>
            <a:ext cx="2286000" cy="243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96000" y="5768340"/>
            <a:ext cx="1447800" cy="861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240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vision Logo.png"/>
          <p:cNvPicPr>
            <a:picLocks noChangeAspect="1"/>
          </p:cNvPicPr>
          <p:nvPr/>
        </p:nvPicPr>
        <p:blipFill>
          <a:blip r:embed="rId3" cstate="print"/>
          <a:stretch>
            <a:fillRect/>
          </a:stretch>
        </p:blipFill>
        <p:spPr>
          <a:xfrm>
            <a:off x="6171404" y="5504308"/>
            <a:ext cx="2972596" cy="1353692"/>
          </a:xfrm>
          <a:prstGeom prst="rect">
            <a:avLst/>
          </a:prstGeom>
        </p:spPr>
      </p:pic>
      <p:sp>
        <p:nvSpPr>
          <p:cNvPr id="2" name="Content Placeholder 1"/>
          <p:cNvSpPr>
            <a:spLocks noGrp="1"/>
          </p:cNvSpPr>
          <p:nvPr>
            <p:ph idx="1"/>
          </p:nvPr>
        </p:nvSpPr>
        <p:spPr>
          <a:xfrm>
            <a:off x="457200" y="1600200"/>
            <a:ext cx="8229600" cy="5029200"/>
          </a:xfrm>
        </p:spPr>
        <p:txBody>
          <a:bodyPr/>
          <a:lstStyle/>
          <a:p>
            <a:pPr>
              <a:spcBef>
                <a:spcPts val="1200"/>
              </a:spcBef>
            </a:pPr>
            <a:r>
              <a:rPr lang="en-US" sz="3200" dirty="0" smtClean="0"/>
              <a:t>Compliance Standard</a:t>
            </a:r>
          </a:p>
          <a:p>
            <a:pPr>
              <a:spcBef>
                <a:spcPts val="1200"/>
              </a:spcBef>
            </a:pPr>
            <a:r>
              <a:rPr lang="en-US" sz="3200" dirty="0" smtClean="0"/>
              <a:t>Subsequent Years Rule</a:t>
            </a:r>
          </a:p>
          <a:p>
            <a:pPr>
              <a:spcBef>
                <a:spcPts val="1200"/>
              </a:spcBef>
            </a:pPr>
            <a:r>
              <a:rPr lang="en-US" sz="3200" dirty="0" smtClean="0"/>
              <a:t>Original Required Level of Effort</a:t>
            </a:r>
          </a:p>
          <a:p>
            <a:pPr>
              <a:spcBef>
                <a:spcPts val="1200"/>
              </a:spcBef>
            </a:pPr>
            <a:r>
              <a:rPr lang="en-US" sz="3200" dirty="0" smtClean="0"/>
              <a:t>Actual Level of Effort</a:t>
            </a:r>
          </a:p>
          <a:p>
            <a:pPr>
              <a:spcBef>
                <a:spcPts val="1200"/>
              </a:spcBef>
            </a:pPr>
            <a:r>
              <a:rPr lang="en-US" sz="3200" dirty="0" smtClean="0"/>
              <a:t>Amount </a:t>
            </a:r>
            <a:r>
              <a:rPr lang="en-US" sz="3200" dirty="0"/>
              <a:t>of Cumulative Exceptions/Adjustments</a:t>
            </a:r>
            <a:r>
              <a:rPr lang="en-US" sz="3200" dirty="0" smtClean="0"/>
              <a:t>, Intervening Years</a:t>
            </a:r>
            <a:endParaRPr lang="en-US" sz="3200" dirty="0"/>
          </a:p>
        </p:txBody>
      </p:sp>
      <p:sp>
        <p:nvSpPr>
          <p:cNvPr id="3" name="Title 2"/>
          <p:cNvSpPr>
            <a:spLocks noGrp="1"/>
          </p:cNvSpPr>
          <p:nvPr>
            <p:ph type="title"/>
          </p:nvPr>
        </p:nvSpPr>
        <p:spPr/>
        <p:txBody>
          <a:bodyPr>
            <a:normAutofit/>
          </a:bodyPr>
          <a:lstStyle/>
          <a:p>
            <a:r>
              <a:rPr lang="en-US" sz="4800" b="1" dirty="0" smtClean="0">
                <a:solidFill>
                  <a:srgbClr val="34278D"/>
                </a:solidFill>
              </a:rPr>
              <a:t>Topics</a:t>
            </a:r>
            <a:endParaRPr lang="en-US" sz="4800" b="1" dirty="0">
              <a:solidFill>
                <a:srgbClr val="34278D"/>
              </a:solidFill>
            </a:endParaRPr>
          </a:p>
        </p:txBody>
      </p:sp>
    </p:spTree>
    <p:extLst>
      <p:ext uri="{BB962C8B-B14F-4D97-AF65-F5344CB8AC3E}">
        <p14:creationId xmlns:p14="http://schemas.microsoft.com/office/powerpoint/2010/main" val="1935415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34278D"/>
                </a:solidFill>
              </a:rPr>
              <a:t>Data Entry/Sources</a:t>
            </a:r>
            <a:r>
              <a:rPr lang="en-US" b="1" dirty="0">
                <a:solidFill>
                  <a:srgbClr val="34278D"/>
                </a:solidFill>
              </a:rPr>
              <a:t> </a:t>
            </a:r>
            <a:r>
              <a:rPr lang="en-US" b="1" dirty="0" smtClean="0">
                <a:solidFill>
                  <a:srgbClr val="34278D"/>
                </a:solidFill>
              </a:rPr>
              <a:t>for Calculation Tool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69770674"/>
              </p:ext>
            </p:extLst>
          </p:nvPr>
        </p:nvGraphicFramePr>
        <p:xfrm>
          <a:off x="609600" y="1447800"/>
          <a:ext cx="7924800" cy="4724400"/>
        </p:xfrm>
        <a:graphic>
          <a:graphicData uri="http://schemas.openxmlformats.org/drawingml/2006/table">
            <a:tbl>
              <a:tblPr firstRow="1" bandRow="1">
                <a:tableStyleId>{5C22544A-7EE6-4342-B048-85BDC9FD1C3A}</a:tableStyleId>
              </a:tblPr>
              <a:tblGrid>
                <a:gridCol w="3308412"/>
                <a:gridCol w="4616388"/>
              </a:tblGrid>
              <a:tr h="305693">
                <a:tc gridSpan="2">
                  <a:txBody>
                    <a:bodyPr/>
                    <a:lstStyle/>
                    <a:p>
                      <a:pPr algn="ct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IDEA-B LEA MOE tab</a:t>
                      </a:r>
                    </a:p>
                    <a:p>
                      <a:pPr algn="ct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Calculation, Page 1</a:t>
                      </a:r>
                      <a:endParaRPr lang="en-US" sz="24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0" lang="en-US" sz="24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5693">
                <a:tc>
                  <a:txBody>
                    <a:bodyPr/>
                    <a:lstStyle/>
                    <a:p>
                      <a:pPr algn="ctr"/>
                      <a:r>
                        <a:rPr lang="en-US" sz="20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Entry</a:t>
                      </a:r>
                      <a:endParaRPr lang="en-US" sz="20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b="0" kern="1200" baseline="0" dirty="0" smtClean="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Data Sources</a:t>
                      </a:r>
                      <a:endParaRPr kumimoji="0" lang="en-US" sz="20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21079">
                <a:tc>
                  <a:txBody>
                    <a:bodyPr/>
                    <a:lstStyle/>
                    <a:p>
                      <a:pPr marL="285750" lvl="0" indent="-285750">
                        <a:spcBef>
                          <a:spcPts val="600"/>
                        </a:spcBef>
                        <a:buFont typeface="Arial" panose="020B0604020202020204" pitchFamily="34" charset="0"/>
                        <a:buChar char="•"/>
                      </a:pPr>
                      <a:r>
                        <a:rPr lang="en-US" sz="1800" b="0" dirty="0" smtClean="0">
                          <a:solidFill>
                            <a:srgbClr val="002060"/>
                          </a:solidFill>
                          <a:effectLst/>
                          <a:latin typeface="Arial" panose="020B0604020202020204" pitchFamily="34" charset="0"/>
                          <a:cs typeface="Arial" panose="020B0604020202020204" pitchFamily="34" charset="0"/>
                        </a:rPr>
                        <a:t>LEA name</a:t>
                      </a:r>
                    </a:p>
                    <a:p>
                      <a:pPr marL="285750" lvl="0" indent="-285750">
                        <a:spcBef>
                          <a:spcPts val="600"/>
                        </a:spcBef>
                        <a:buFont typeface="Arial" panose="020B0604020202020204" pitchFamily="34" charset="0"/>
                        <a:buChar char="•"/>
                      </a:pPr>
                      <a:r>
                        <a:rPr lang="en-US" sz="1800" b="0" dirty="0" smtClean="0">
                          <a:solidFill>
                            <a:srgbClr val="002060"/>
                          </a:solidFill>
                          <a:effectLst/>
                          <a:latin typeface="Arial" panose="020B0604020202020204" pitchFamily="34" charset="0"/>
                          <a:cs typeface="Arial" panose="020B0604020202020204" pitchFamily="34" charset="0"/>
                        </a:rPr>
                        <a:t>LEA’s 6-digit CDN</a:t>
                      </a:r>
                    </a:p>
                    <a:p>
                      <a:pPr marL="285750" lvl="0" indent="-285750">
                        <a:spcBef>
                          <a:spcPts val="600"/>
                        </a:spcBef>
                        <a:buFont typeface="Arial" panose="020B0604020202020204" pitchFamily="34" charset="0"/>
                        <a:buChar char="•"/>
                      </a:pPr>
                      <a:r>
                        <a:rPr lang="en-US" sz="1800" b="0" dirty="0" smtClean="0">
                          <a:solidFill>
                            <a:srgbClr val="002060"/>
                          </a:solidFill>
                          <a:effectLst/>
                          <a:latin typeface="Arial" panose="020B0604020202020204" pitchFamily="34" charset="0"/>
                          <a:cs typeface="Arial" panose="020B0604020202020204" pitchFamily="34" charset="0"/>
                        </a:rPr>
                        <a:t>Compliance</a:t>
                      </a:r>
                      <a:r>
                        <a:rPr lang="en-US" sz="1800" b="0" baseline="0" dirty="0" smtClean="0">
                          <a:solidFill>
                            <a:srgbClr val="002060"/>
                          </a:solidFill>
                          <a:effectLst/>
                          <a:latin typeface="Arial" panose="020B0604020202020204" pitchFamily="34" charset="0"/>
                          <a:cs typeface="Arial" panose="020B0604020202020204" pitchFamily="34" charset="0"/>
                        </a:rPr>
                        <a:t> Review School Year</a:t>
                      </a:r>
                      <a:endParaRPr lang="en-US" sz="18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0" marR="0" lvl="1" indent="0" algn="l" defTabSz="914400" rtl="0" eaLnBrk="1" fontAlgn="auto" latinLnBrk="0" hangingPunct="1">
                        <a:lnSpc>
                          <a:spcPct val="100000"/>
                        </a:lnSpc>
                        <a:spcBef>
                          <a:spcPts val="1200"/>
                        </a:spcBef>
                        <a:spcAft>
                          <a:spcPts val="0"/>
                        </a:spcAft>
                        <a:buClrTx/>
                        <a:buSzTx/>
                        <a:buFontTx/>
                        <a:buNone/>
                        <a:tabLst/>
                        <a:defRPr/>
                      </a:pPr>
                      <a:endParaRPr lang="en-US" sz="1800" dirty="0" smtClean="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1282149">
                <a:tc>
                  <a:txBody>
                    <a:bodyPr/>
                    <a:lstStyle/>
                    <a:p>
                      <a:pPr marL="285750" lvl="0" indent="-285750">
                        <a:buFont typeface="Arial" panose="020B0604020202020204" pitchFamily="34" charset="0"/>
                        <a:buChar char="•"/>
                      </a:pPr>
                      <a:r>
                        <a:rPr lang="en-US" sz="1800" b="0" dirty="0" smtClean="0">
                          <a:solidFill>
                            <a:srgbClr val="002060"/>
                          </a:solidFill>
                          <a:effectLst/>
                          <a:latin typeface="Arial" panose="020B0604020202020204" pitchFamily="34" charset="0"/>
                          <a:cs typeface="Arial" panose="020B0604020202020204" pitchFamily="34" charset="0"/>
                        </a:rPr>
                        <a:t>Special</a:t>
                      </a:r>
                      <a:r>
                        <a:rPr lang="en-US" sz="1800" b="0" baseline="0" dirty="0" smtClean="0">
                          <a:solidFill>
                            <a:srgbClr val="002060"/>
                          </a:solidFill>
                          <a:effectLst/>
                          <a:latin typeface="Arial" panose="020B0604020202020204" pitchFamily="34" charset="0"/>
                          <a:cs typeface="Arial" panose="020B0604020202020204" pitchFamily="34" charset="0"/>
                        </a:rPr>
                        <a:t> Education Student Count – Compliance Review School Year</a:t>
                      </a:r>
                      <a:endParaRPr lang="en-US" sz="18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0" marR="0" lvl="1" indent="0" algn="l" defTabSz="914400" rtl="0" eaLnBrk="1" fontAlgn="auto" latinLnBrk="0" hangingPunct="1">
                        <a:lnSpc>
                          <a:spcPct val="100000"/>
                        </a:lnSpc>
                        <a:spcBef>
                          <a:spcPts val="1200"/>
                        </a:spcBef>
                        <a:spcAft>
                          <a:spcPts val="0"/>
                        </a:spcAft>
                        <a:buClrTx/>
                        <a:buSzTx/>
                        <a:buFontTx/>
                        <a:buNone/>
                        <a:tabLst/>
                        <a:defRPr/>
                      </a:pPr>
                      <a:r>
                        <a:rPr kumimoji="0" lang="en-US" sz="1800" b="0" kern="1200" baseline="0" dirty="0" smtClean="0">
                          <a:solidFill>
                            <a:srgbClr val="002060"/>
                          </a:solidFill>
                          <a:effectLst/>
                          <a:latin typeface="Arial" panose="020B0604020202020204" pitchFamily="34" charset="0"/>
                          <a:ea typeface="+mn-ea"/>
                          <a:cs typeface="Arial" panose="020B0604020202020204" pitchFamily="34" charset="0"/>
                        </a:rPr>
                        <a:t>PEIMS Fall Data Collection</a:t>
                      </a:r>
                    </a:p>
                    <a:p>
                      <a:pPr marL="50800" lvl="1" indent="0">
                        <a:spcBef>
                          <a:spcPts val="1200"/>
                        </a:spcBef>
                      </a:pPr>
                      <a:r>
                        <a:rPr lang="en-US" sz="1800" b="1" dirty="0" smtClean="0">
                          <a:solidFill>
                            <a:srgbClr val="002060"/>
                          </a:solidFill>
                          <a:latin typeface="Arial" pitchFamily="34" charset="0"/>
                          <a:cs typeface="Arial" pitchFamily="34" charset="0"/>
                        </a:rPr>
                        <a:t>PRF5D010</a:t>
                      </a:r>
                      <a:r>
                        <a:rPr lang="en-US" sz="1800" dirty="0" smtClean="0">
                          <a:solidFill>
                            <a:srgbClr val="002060"/>
                          </a:solidFill>
                          <a:latin typeface="Arial" pitchFamily="34" charset="0"/>
                          <a:cs typeface="Arial" pitchFamily="34" charset="0"/>
                        </a:rPr>
                        <a:t>, Special Education Child Counts by Funding Type</a:t>
                      </a:r>
                      <a:br>
                        <a:rPr lang="en-US" sz="1800" dirty="0" smtClean="0">
                          <a:solidFill>
                            <a:srgbClr val="002060"/>
                          </a:solidFill>
                          <a:latin typeface="Arial" pitchFamily="34" charset="0"/>
                          <a:cs typeface="Arial" pitchFamily="34" charset="0"/>
                        </a:rPr>
                      </a:br>
                      <a:r>
                        <a:rPr lang="en-US" sz="1800" b="1" dirty="0" smtClean="0">
                          <a:solidFill>
                            <a:srgbClr val="002060"/>
                          </a:solidFill>
                          <a:latin typeface="Arial" pitchFamily="34" charset="0"/>
                          <a:cs typeface="Arial" pitchFamily="34" charset="0"/>
                        </a:rPr>
                        <a:t>or</a:t>
                      </a:r>
                    </a:p>
                    <a:p>
                      <a:pPr marL="50800" lvl="1" indent="0"/>
                      <a:r>
                        <a:rPr lang="en-US" sz="1800" b="1" dirty="0" smtClean="0">
                          <a:solidFill>
                            <a:srgbClr val="002060"/>
                          </a:solidFill>
                          <a:latin typeface="Arial" pitchFamily="34" charset="0"/>
                          <a:cs typeface="Arial" pitchFamily="34" charset="0"/>
                        </a:rPr>
                        <a:t>PDM1-121-003</a:t>
                      </a:r>
                      <a:r>
                        <a:rPr lang="en-US" sz="1800" dirty="0" smtClean="0">
                          <a:solidFill>
                            <a:srgbClr val="002060"/>
                          </a:solidFill>
                          <a:latin typeface="Arial" pitchFamily="34" charset="0"/>
                          <a:cs typeface="Arial" pitchFamily="34" charset="0"/>
                        </a:rPr>
                        <a:t>, Special Education Students by Grade</a:t>
                      </a:r>
                      <a:br>
                        <a:rPr lang="en-US" sz="1800" dirty="0" smtClean="0">
                          <a:solidFill>
                            <a:srgbClr val="002060"/>
                          </a:solidFill>
                          <a:latin typeface="Arial" pitchFamily="34" charset="0"/>
                          <a:cs typeface="Arial" pitchFamily="34" charset="0"/>
                        </a:rPr>
                      </a:br>
                      <a:r>
                        <a:rPr lang="en-US" sz="1800" dirty="0" smtClean="0">
                          <a:solidFill>
                            <a:srgbClr val="002060"/>
                          </a:solidFill>
                          <a:latin typeface="Arial" pitchFamily="34" charset="0"/>
                          <a:cs typeface="Arial" pitchFamily="34" charset="0"/>
                        </a:rPr>
                        <a:t>and Instructional Setting and Funding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26286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rgbClr val="34278D"/>
                </a:solidFill>
              </a:rPr>
              <a:t>Data Entry/Sources for Calculation Tool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48452375"/>
              </p:ext>
            </p:extLst>
          </p:nvPr>
        </p:nvGraphicFramePr>
        <p:xfrm>
          <a:off x="609600" y="1447800"/>
          <a:ext cx="7924800" cy="5271715"/>
        </p:xfrm>
        <a:graphic>
          <a:graphicData uri="http://schemas.openxmlformats.org/drawingml/2006/table">
            <a:tbl>
              <a:tblPr firstRow="1" bandRow="1">
                <a:tableStyleId>{5C22544A-7EE6-4342-B048-85BDC9FD1C3A}</a:tableStyleId>
              </a:tblPr>
              <a:tblGrid>
                <a:gridCol w="4191000"/>
                <a:gridCol w="3733800"/>
              </a:tblGrid>
              <a:tr h="762000">
                <a:tc gridSpan="2">
                  <a:txBody>
                    <a:bodyPr/>
                    <a:lstStyle/>
                    <a:p>
                      <a:pPr algn="ct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IDEA-B LEA MOE tab</a:t>
                      </a:r>
                    </a:p>
                    <a:p>
                      <a:pPr algn="ctr"/>
                      <a:r>
                        <a:rPr lang="en-US" sz="24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Last Compliant School Year</a:t>
                      </a: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Page 2</a:t>
                      </a:r>
                      <a:endParaRPr lang="en-US" sz="24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0" lang="en-US" sz="24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6835">
                <a:tc>
                  <a:txBody>
                    <a:bodyPr/>
                    <a:lstStyle/>
                    <a:p>
                      <a:pPr algn="ctr"/>
                      <a:r>
                        <a:rPr lang="en-US" sz="20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Entry</a:t>
                      </a:r>
                      <a:endParaRPr lang="en-US" sz="20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b="0" kern="1200" baseline="0" dirty="0" smtClean="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Data Source</a:t>
                      </a:r>
                      <a:endParaRPr kumimoji="0" lang="en-US" sz="20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1739">
                <a:tc>
                  <a:txBody>
                    <a:bodyPr/>
                    <a:lstStyle/>
                    <a:p>
                      <a:pPr lvl="0"/>
                      <a:r>
                        <a:rPr lang="en-US" sz="1800" b="0" dirty="0" smtClean="0">
                          <a:solidFill>
                            <a:srgbClr val="002060"/>
                          </a:solidFill>
                          <a:effectLst/>
                          <a:latin typeface="Arial" panose="020B0604020202020204" pitchFamily="34" charset="0"/>
                          <a:cs typeface="Arial" panose="020B0604020202020204" pitchFamily="34" charset="0"/>
                        </a:rPr>
                        <a:t>Original</a:t>
                      </a:r>
                      <a:r>
                        <a:rPr lang="en-US" sz="1800" b="0" baseline="0" dirty="0" smtClean="0">
                          <a:solidFill>
                            <a:srgbClr val="002060"/>
                          </a:solidFill>
                          <a:effectLst/>
                          <a:latin typeface="Arial" panose="020B0604020202020204" pitchFamily="34" charset="0"/>
                          <a:cs typeface="Arial" panose="020B0604020202020204" pitchFamily="34" charset="0"/>
                        </a:rPr>
                        <a:t> Required Level of Effort for:</a:t>
                      </a:r>
                    </a:p>
                    <a:p>
                      <a:pPr marL="342900" lvl="0" indent="-342900">
                        <a:buFont typeface="Arial" panose="020B0604020202020204" pitchFamily="34" charset="0"/>
                        <a:buChar char="•"/>
                      </a:pPr>
                      <a:r>
                        <a:rPr lang="en-US" sz="1800" dirty="0" smtClean="0">
                          <a:solidFill>
                            <a:srgbClr val="002060"/>
                          </a:solidFill>
                          <a:latin typeface="Arial" pitchFamily="34" charset="0"/>
                          <a:cs typeface="Arial" pitchFamily="34" charset="0"/>
                        </a:rPr>
                        <a:t>Local only (Test 1) </a:t>
                      </a:r>
                    </a:p>
                    <a:p>
                      <a:pPr marL="342900" lvl="0" indent="-342900">
                        <a:buFont typeface="Arial" panose="020B0604020202020204" pitchFamily="34" charset="0"/>
                        <a:buChar char="•"/>
                      </a:pPr>
                      <a:r>
                        <a:rPr lang="en-US" sz="1800" dirty="0" smtClean="0">
                          <a:solidFill>
                            <a:srgbClr val="002060"/>
                          </a:solidFill>
                          <a:latin typeface="Arial" pitchFamily="34" charset="0"/>
                          <a:cs typeface="Arial" pitchFamily="34" charset="0"/>
                        </a:rPr>
                        <a:t>State and Local (Test 2)</a:t>
                      </a:r>
                    </a:p>
                    <a:p>
                      <a:pPr marL="342900" lvl="0" indent="-342900">
                        <a:buFont typeface="Arial" panose="020B0604020202020204" pitchFamily="34" charset="0"/>
                        <a:buChar char="•"/>
                      </a:pPr>
                      <a:r>
                        <a:rPr lang="en-US" sz="1800" dirty="0" smtClean="0">
                          <a:solidFill>
                            <a:srgbClr val="002060"/>
                          </a:solidFill>
                          <a:latin typeface="Arial" pitchFamily="34" charset="0"/>
                          <a:cs typeface="Arial" pitchFamily="34" charset="0"/>
                        </a:rPr>
                        <a:t>Per-Capita Local Only (Test 3)</a:t>
                      </a:r>
                    </a:p>
                    <a:p>
                      <a:pPr marL="342900" lvl="0" indent="-342900">
                        <a:buFont typeface="Arial" panose="020B0604020202020204" pitchFamily="34" charset="0"/>
                        <a:buChar char="•"/>
                      </a:pPr>
                      <a:r>
                        <a:rPr lang="en-US" sz="1800" dirty="0" smtClean="0">
                          <a:solidFill>
                            <a:srgbClr val="002060"/>
                          </a:solidFill>
                          <a:latin typeface="Arial" pitchFamily="34" charset="0"/>
                          <a:cs typeface="Arial" pitchFamily="34" charset="0"/>
                        </a:rPr>
                        <a:t>Per-Capita State and Local (Test 4)</a:t>
                      </a:r>
                    </a:p>
                    <a:p>
                      <a:pPr marL="0" lvl="0" indent="0">
                        <a:buFont typeface="Arial" panose="020B0604020202020204" pitchFamily="34" charset="0"/>
                        <a:buNone/>
                      </a:pPr>
                      <a:r>
                        <a:rPr lang="en-US" sz="1800" b="1" dirty="0" smtClean="0">
                          <a:solidFill>
                            <a:srgbClr val="002060"/>
                          </a:solidFill>
                          <a:latin typeface="Arial" pitchFamily="34" charset="0"/>
                          <a:cs typeface="Arial" pitchFamily="34" charset="0"/>
                        </a:rPr>
                        <a:t/>
                      </a:r>
                      <a:br>
                        <a:rPr lang="en-US" sz="1800" b="1" dirty="0" smtClean="0">
                          <a:solidFill>
                            <a:srgbClr val="002060"/>
                          </a:solidFill>
                          <a:latin typeface="Arial" pitchFamily="34" charset="0"/>
                          <a:cs typeface="Arial" pitchFamily="34" charset="0"/>
                        </a:rPr>
                      </a:br>
                      <a:r>
                        <a:rPr lang="en-US" sz="1800" b="1" dirty="0" smtClean="0">
                          <a:solidFill>
                            <a:srgbClr val="002060"/>
                          </a:solidFill>
                          <a:latin typeface="Arial" pitchFamily="34" charset="0"/>
                          <a:cs typeface="Arial" pitchFamily="34" charset="0"/>
                        </a:rPr>
                        <a:t>and</a:t>
                      </a:r>
                    </a:p>
                    <a:p>
                      <a:pPr lvl="0"/>
                      <a:r>
                        <a:rPr lang="en-US" sz="1800" b="0" baseline="0" dirty="0" smtClean="0">
                          <a:solidFill>
                            <a:srgbClr val="002060"/>
                          </a:solidFill>
                          <a:effectLst/>
                          <a:latin typeface="Arial" panose="020B0604020202020204" pitchFamily="34" charset="0"/>
                          <a:cs typeface="Arial" panose="020B0604020202020204" pitchFamily="34" charset="0"/>
                        </a:rPr>
                        <a:t/>
                      </a:r>
                      <a:br>
                        <a:rPr lang="en-US" sz="1800" b="0" baseline="0" dirty="0" smtClean="0">
                          <a:solidFill>
                            <a:srgbClr val="002060"/>
                          </a:solidFill>
                          <a:effectLst/>
                          <a:latin typeface="Arial" panose="020B0604020202020204" pitchFamily="34" charset="0"/>
                          <a:cs typeface="Arial" panose="020B0604020202020204" pitchFamily="34" charset="0"/>
                        </a:rPr>
                      </a:br>
                      <a:r>
                        <a:rPr lang="en-US" sz="1800" b="0" baseline="0" dirty="0" smtClean="0">
                          <a:solidFill>
                            <a:srgbClr val="002060"/>
                          </a:solidFill>
                          <a:effectLst/>
                          <a:latin typeface="Arial" panose="020B0604020202020204" pitchFamily="34" charset="0"/>
                          <a:cs typeface="Arial" panose="020B0604020202020204" pitchFamily="34" charset="0"/>
                        </a:rPr>
                        <a:t>Last Compliant School Year for:</a:t>
                      </a:r>
                    </a:p>
                    <a:p>
                      <a:pPr marL="342900" lvl="0" indent="-342900">
                        <a:buFont typeface="Arial" panose="020B0604020202020204" pitchFamily="34" charset="0"/>
                        <a:buChar char="•"/>
                      </a:pPr>
                      <a:r>
                        <a:rPr lang="en-US" sz="1800" dirty="0" smtClean="0">
                          <a:solidFill>
                            <a:srgbClr val="002060"/>
                          </a:solidFill>
                          <a:latin typeface="Arial" pitchFamily="34" charset="0"/>
                          <a:cs typeface="Arial" pitchFamily="34" charset="0"/>
                        </a:rPr>
                        <a:t>Local only (Test 1) </a:t>
                      </a:r>
                    </a:p>
                    <a:p>
                      <a:pPr marL="342900" lvl="0" indent="-342900">
                        <a:buFont typeface="Arial" panose="020B0604020202020204" pitchFamily="34" charset="0"/>
                        <a:buChar char="•"/>
                      </a:pPr>
                      <a:r>
                        <a:rPr lang="en-US" sz="1800" dirty="0" smtClean="0">
                          <a:solidFill>
                            <a:srgbClr val="002060"/>
                          </a:solidFill>
                          <a:latin typeface="Arial" pitchFamily="34" charset="0"/>
                          <a:cs typeface="Arial" pitchFamily="34" charset="0"/>
                        </a:rPr>
                        <a:t>State and Local (Test 2)</a:t>
                      </a:r>
                    </a:p>
                    <a:p>
                      <a:pPr marL="342900" lvl="0" indent="-342900">
                        <a:buFont typeface="Arial" panose="020B0604020202020204" pitchFamily="34" charset="0"/>
                        <a:buChar char="•"/>
                      </a:pPr>
                      <a:r>
                        <a:rPr lang="en-US" sz="1800" dirty="0" smtClean="0">
                          <a:solidFill>
                            <a:srgbClr val="002060"/>
                          </a:solidFill>
                          <a:latin typeface="Arial" pitchFamily="34" charset="0"/>
                          <a:cs typeface="Arial" pitchFamily="34" charset="0"/>
                        </a:rPr>
                        <a:t>Per-Capita Local Only (Test 3)</a:t>
                      </a:r>
                    </a:p>
                    <a:p>
                      <a:pPr marL="342900" lvl="0" indent="-342900">
                        <a:buFont typeface="Arial" panose="020B0604020202020204" pitchFamily="34" charset="0"/>
                        <a:buChar char="•"/>
                      </a:pPr>
                      <a:r>
                        <a:rPr lang="en-US" sz="1800" dirty="0" smtClean="0">
                          <a:solidFill>
                            <a:srgbClr val="002060"/>
                          </a:solidFill>
                          <a:latin typeface="Arial" pitchFamily="34" charset="0"/>
                          <a:cs typeface="Arial" pitchFamily="34" charset="0"/>
                        </a:rPr>
                        <a:t>Per-Capita State and Local (Test 4)</a:t>
                      </a:r>
                    </a:p>
                    <a:p>
                      <a:pPr marL="342900" lvl="0" indent="-342900">
                        <a:buFont typeface="Arial" panose="020B0604020202020204" pitchFamily="34" charset="0"/>
                        <a:buChar char="•"/>
                      </a:pPr>
                      <a:endParaRPr lang="en-US" sz="1800" dirty="0" smtClean="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0" marR="0" lvl="1" indent="0" algn="l" defTabSz="914400" rtl="0" eaLnBrk="1" fontAlgn="auto" latinLnBrk="0" hangingPunct="1">
                        <a:lnSpc>
                          <a:spcPct val="100000"/>
                        </a:lnSpc>
                        <a:spcBef>
                          <a:spcPts val="1200"/>
                        </a:spcBef>
                        <a:spcAft>
                          <a:spcPts val="0"/>
                        </a:spcAft>
                        <a:buClrTx/>
                        <a:buSzTx/>
                        <a:buFontTx/>
                        <a:buNone/>
                        <a:tabLst/>
                        <a:defRPr/>
                      </a:pPr>
                      <a:r>
                        <a:rPr lang="en-US" sz="1800" i="1" dirty="0" smtClean="0">
                          <a:solidFill>
                            <a:srgbClr val="002060"/>
                          </a:solidFill>
                          <a:latin typeface="Arial" panose="020B0604020202020204" pitchFamily="34" charset="0"/>
                          <a:cs typeface="Arial" panose="020B0604020202020204" pitchFamily="34" charset="0"/>
                        </a:rPr>
                        <a:t>FINAL</a:t>
                      </a:r>
                      <a:r>
                        <a:rPr lang="en-US" sz="1800" dirty="0" smtClean="0">
                          <a:solidFill>
                            <a:srgbClr val="002060"/>
                          </a:solidFill>
                          <a:latin typeface="Arial" panose="020B0604020202020204" pitchFamily="34" charset="0"/>
                          <a:cs typeface="Arial" panose="020B0604020202020204" pitchFamily="34" charset="0"/>
                        </a:rPr>
                        <a:t> IDEA-B LEA MOE Compliance Review of the prior compliance review school year</a:t>
                      </a:r>
                      <a:r>
                        <a:rPr lang="en-US" sz="1800" b="0" i="0" dirty="0" smtClean="0">
                          <a:solidFill>
                            <a:srgbClr val="002060"/>
                          </a:solidFill>
                          <a:latin typeface="Arial" panose="020B0604020202020204" pitchFamily="34" charset="0"/>
                          <a:cs typeface="Arial" panose="020B0604020202020204" pitchFamily="34" charset="0"/>
                        </a:rPr>
                        <a:t>.</a:t>
                      </a:r>
                      <a:r>
                        <a:rPr lang="en-US" sz="1800" b="1" i="1" baseline="0" dirty="0" smtClean="0">
                          <a:solidFill>
                            <a:srgbClr val="002060"/>
                          </a:solidFill>
                          <a:latin typeface="Arial" panose="020B0604020202020204" pitchFamily="34" charset="0"/>
                          <a:cs typeface="Arial" panose="020B0604020202020204" pitchFamily="34" charset="0"/>
                        </a:rPr>
                        <a:t> </a:t>
                      </a:r>
                      <a:br>
                        <a:rPr lang="en-US" sz="1800" b="1" i="1" baseline="0" dirty="0" smtClean="0">
                          <a:solidFill>
                            <a:srgbClr val="002060"/>
                          </a:solidFill>
                          <a:latin typeface="Arial" panose="020B0604020202020204" pitchFamily="34" charset="0"/>
                          <a:cs typeface="Arial" panose="020B0604020202020204" pitchFamily="34" charset="0"/>
                        </a:rPr>
                      </a:br>
                      <a:endParaRPr lang="en-US" sz="1800" b="1" i="1" baseline="0" dirty="0" smtClean="0">
                        <a:solidFill>
                          <a:srgbClr val="002060"/>
                        </a:solidFill>
                        <a:latin typeface="Arial" panose="020B0604020202020204" pitchFamily="34" charset="0"/>
                        <a:cs typeface="Arial" panose="020B0604020202020204" pitchFamily="34" charset="0"/>
                      </a:endParaRPr>
                    </a:p>
                    <a:p>
                      <a:pPr marL="50800" marR="0" lvl="1" indent="0" algn="l" defTabSz="914400" rtl="0" eaLnBrk="1" fontAlgn="auto" latinLnBrk="0" hangingPunct="1">
                        <a:lnSpc>
                          <a:spcPct val="100000"/>
                        </a:lnSpc>
                        <a:spcBef>
                          <a:spcPts val="1200"/>
                        </a:spcBef>
                        <a:spcAft>
                          <a:spcPts val="0"/>
                        </a:spcAft>
                        <a:buClrTx/>
                        <a:buSzTx/>
                        <a:buFontTx/>
                        <a:buNone/>
                        <a:tabLst/>
                        <a:defRPr/>
                      </a:pPr>
                      <a:r>
                        <a:rPr lang="en-US" sz="1800" b="0" i="0" baseline="0" dirty="0" smtClean="0">
                          <a:solidFill>
                            <a:srgbClr val="002060"/>
                          </a:solidFill>
                          <a:latin typeface="Arial" panose="020B0604020202020204" pitchFamily="34" charset="0"/>
                          <a:cs typeface="Arial" panose="020B0604020202020204" pitchFamily="34" charset="0"/>
                        </a:rPr>
                        <a:t>Use </a:t>
                      </a:r>
                      <a:r>
                        <a:rPr lang="en-US" sz="1800" b="0" i="0" dirty="0" smtClean="0">
                          <a:solidFill>
                            <a:srgbClr val="002060"/>
                          </a:solidFill>
                          <a:latin typeface="Arial" panose="020B0604020202020204" pitchFamily="34" charset="0"/>
                          <a:cs typeface="Arial" panose="020B0604020202020204" pitchFamily="34" charset="0"/>
                        </a:rPr>
                        <a:t>page 2,</a:t>
                      </a:r>
                      <a:r>
                        <a:rPr lang="en-US" sz="1800" b="0" i="0" baseline="0" dirty="0" smtClean="0">
                          <a:solidFill>
                            <a:srgbClr val="002060"/>
                          </a:solidFill>
                          <a:latin typeface="Arial" panose="020B0604020202020204" pitchFamily="34" charset="0"/>
                          <a:cs typeface="Arial" panose="020B0604020202020204" pitchFamily="34" charset="0"/>
                        </a:rPr>
                        <a:t> </a:t>
                      </a:r>
                      <a:r>
                        <a:rPr lang="en-US" sz="1800" b="0" i="0" dirty="0" smtClean="0">
                          <a:solidFill>
                            <a:srgbClr val="002060"/>
                          </a:solidFill>
                          <a:latin typeface="Arial" panose="020B0604020202020204" pitchFamily="34" charset="0"/>
                          <a:cs typeface="Arial" panose="020B0604020202020204" pitchFamily="34" charset="0"/>
                        </a:rPr>
                        <a:t>“Expenditure and Per-Capita Expenditure Report“.</a:t>
                      </a:r>
                      <a:br>
                        <a:rPr lang="en-US" sz="1800" b="0" i="0" dirty="0" smtClean="0">
                          <a:solidFill>
                            <a:srgbClr val="002060"/>
                          </a:solidFill>
                          <a:latin typeface="Arial" panose="020B0604020202020204" pitchFamily="34" charset="0"/>
                          <a:cs typeface="Arial" panose="020B0604020202020204" pitchFamily="34" charset="0"/>
                        </a:rPr>
                      </a:br>
                      <a:endParaRPr lang="en-US" sz="1800" b="0" i="0" dirty="0" smtClean="0">
                        <a:solidFill>
                          <a:srgbClr val="002060"/>
                        </a:solidFill>
                        <a:latin typeface="Arial" panose="020B0604020202020204" pitchFamily="34" charset="0"/>
                        <a:cs typeface="Arial" panose="020B0604020202020204" pitchFamily="34" charset="0"/>
                      </a:endParaRPr>
                    </a:p>
                    <a:p>
                      <a:pPr marL="50800" marR="0" lvl="1" indent="0" algn="l" defTabSz="914400" rtl="0" eaLnBrk="1" fontAlgn="auto" latinLnBrk="0" hangingPunct="1">
                        <a:lnSpc>
                          <a:spcPct val="100000"/>
                        </a:lnSpc>
                        <a:spcBef>
                          <a:spcPts val="1200"/>
                        </a:spcBef>
                        <a:spcAft>
                          <a:spcPts val="0"/>
                        </a:spcAft>
                        <a:buClrTx/>
                        <a:buSzTx/>
                        <a:buFontTx/>
                        <a:buNone/>
                        <a:tabLst/>
                        <a:defRPr/>
                      </a:pPr>
                      <a:endParaRPr kumimoji="0" lang="en-US" sz="1800" b="1" kern="1200" dirty="0" smtClean="0">
                        <a:solidFill>
                          <a:srgbClr val="00206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36911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rgbClr val="34278D"/>
                </a:solidFill>
              </a:rPr>
              <a:t>Data Entry/Sources for Calculation Tool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84921593"/>
              </p:ext>
            </p:extLst>
          </p:nvPr>
        </p:nvGraphicFramePr>
        <p:xfrm>
          <a:off x="609600" y="1447800"/>
          <a:ext cx="7924800" cy="4336774"/>
        </p:xfrm>
        <a:graphic>
          <a:graphicData uri="http://schemas.openxmlformats.org/drawingml/2006/table">
            <a:tbl>
              <a:tblPr firstRow="1" bandRow="1">
                <a:tableStyleId>{5C22544A-7EE6-4342-B048-85BDC9FD1C3A}</a:tableStyleId>
              </a:tblPr>
              <a:tblGrid>
                <a:gridCol w="4191000"/>
                <a:gridCol w="3733800"/>
              </a:tblGrid>
              <a:tr h="838200">
                <a:tc gridSpan="2">
                  <a:txBody>
                    <a:bodyPr/>
                    <a:lstStyle/>
                    <a:p>
                      <a:pPr algn="ct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IDEA-B LEA MOE tab</a:t>
                      </a:r>
                    </a:p>
                    <a:p>
                      <a:pPr algn="ctr"/>
                      <a:r>
                        <a:rPr lang="en-US" sz="24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Last Compliant School Year</a:t>
                      </a: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Page 2</a:t>
                      </a:r>
                      <a:endParaRPr lang="en-US" sz="24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0" lang="en-US" sz="24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6835">
                <a:tc>
                  <a:txBody>
                    <a:bodyPr/>
                    <a:lstStyle/>
                    <a:p>
                      <a:pPr algn="ctr"/>
                      <a:r>
                        <a:rPr lang="en-US" sz="20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Entry</a:t>
                      </a:r>
                      <a:endParaRPr lang="en-US" sz="20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b="0" kern="1200" baseline="0" dirty="0" smtClean="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Data Source</a:t>
                      </a:r>
                      <a:endParaRPr kumimoji="0" lang="en-US" sz="20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1739">
                <a:tc>
                  <a:txBody>
                    <a:bodyPr/>
                    <a:lstStyle/>
                    <a:p>
                      <a:pPr lvl="0"/>
                      <a:r>
                        <a:rPr lang="en-US" sz="1800" b="0" baseline="0" dirty="0" smtClean="0">
                          <a:solidFill>
                            <a:srgbClr val="002060"/>
                          </a:solidFill>
                          <a:effectLst/>
                          <a:latin typeface="Arial" panose="020B0604020202020204" pitchFamily="34" charset="0"/>
                          <a:cs typeface="Arial" panose="020B0604020202020204" pitchFamily="34" charset="0"/>
                        </a:rPr>
                        <a:t>Amount of Cumulative Exceptions/Adjustments, Intervening Years</a:t>
                      </a:r>
                      <a:endParaRPr lang="en-US" sz="1800" dirty="0" smtClean="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0" marR="0" lvl="1" indent="0" algn="l" defTabSz="914400" rtl="0" eaLnBrk="1" fontAlgn="auto" latinLnBrk="0" hangingPunct="1">
                        <a:lnSpc>
                          <a:spcPct val="100000"/>
                        </a:lnSpc>
                        <a:spcBef>
                          <a:spcPts val="1200"/>
                        </a:spcBef>
                        <a:spcAft>
                          <a:spcPts val="0"/>
                        </a:spcAft>
                        <a:buClrTx/>
                        <a:buSzTx/>
                        <a:buFontTx/>
                        <a:buNone/>
                        <a:tabLst/>
                        <a:defRPr/>
                      </a:pPr>
                      <a:r>
                        <a:rPr lang="en-US" sz="1800" i="1" dirty="0" smtClean="0">
                          <a:solidFill>
                            <a:srgbClr val="002060"/>
                          </a:solidFill>
                          <a:latin typeface="Arial" panose="020B0604020202020204" pitchFamily="34" charset="0"/>
                          <a:cs typeface="Arial" panose="020B0604020202020204" pitchFamily="34" charset="0"/>
                        </a:rPr>
                        <a:t>FINAL</a:t>
                      </a:r>
                      <a:r>
                        <a:rPr lang="en-US" sz="1800" dirty="0" smtClean="0">
                          <a:solidFill>
                            <a:srgbClr val="002060"/>
                          </a:solidFill>
                          <a:latin typeface="Arial" panose="020B0604020202020204" pitchFamily="34" charset="0"/>
                          <a:cs typeface="Arial" panose="020B0604020202020204" pitchFamily="34" charset="0"/>
                        </a:rPr>
                        <a:t> IDEA-B LEA MOE Compliance Review of the prior compliance review school year</a:t>
                      </a:r>
                      <a:r>
                        <a:rPr lang="en-US" sz="1800" b="0" i="0" dirty="0" smtClean="0">
                          <a:solidFill>
                            <a:srgbClr val="002060"/>
                          </a:solidFill>
                          <a:latin typeface="Arial" panose="020B0604020202020204" pitchFamily="34" charset="0"/>
                          <a:cs typeface="Arial" panose="020B0604020202020204" pitchFamily="34" charset="0"/>
                        </a:rPr>
                        <a:t>.</a:t>
                      </a:r>
                      <a:r>
                        <a:rPr lang="en-US" sz="1800" b="1" i="1" baseline="0" dirty="0" smtClean="0">
                          <a:solidFill>
                            <a:srgbClr val="002060"/>
                          </a:solidFill>
                          <a:latin typeface="Arial" panose="020B0604020202020204" pitchFamily="34" charset="0"/>
                          <a:cs typeface="Arial" panose="020B0604020202020204" pitchFamily="34" charset="0"/>
                        </a:rPr>
                        <a:t> </a:t>
                      </a:r>
                    </a:p>
                    <a:p>
                      <a:r>
                        <a:rPr lang="en-US" sz="1800" b="0" i="0" baseline="0" dirty="0" smtClean="0">
                          <a:solidFill>
                            <a:srgbClr val="002060"/>
                          </a:solidFill>
                          <a:latin typeface="Arial" panose="020B0604020202020204" pitchFamily="34" charset="0"/>
                          <a:cs typeface="Arial" panose="020B0604020202020204" pitchFamily="34" charset="0"/>
                        </a:rPr>
                        <a:t/>
                      </a:r>
                      <a:br>
                        <a:rPr lang="en-US" sz="1800" b="0" i="0" baseline="0" dirty="0" smtClean="0">
                          <a:solidFill>
                            <a:srgbClr val="002060"/>
                          </a:solidFill>
                          <a:latin typeface="Arial" panose="020B0604020202020204" pitchFamily="34" charset="0"/>
                          <a:cs typeface="Arial" panose="020B0604020202020204" pitchFamily="34" charset="0"/>
                        </a:rPr>
                      </a:br>
                      <a:r>
                        <a:rPr lang="en-US" sz="1800" b="0" i="0" baseline="0" dirty="0" smtClean="0">
                          <a:solidFill>
                            <a:srgbClr val="002060"/>
                          </a:solidFill>
                          <a:latin typeface="Arial" panose="020B0604020202020204" pitchFamily="34" charset="0"/>
                          <a:cs typeface="Arial" panose="020B0604020202020204" pitchFamily="34" charset="0"/>
                        </a:rPr>
                        <a:t>Use </a:t>
                      </a:r>
                      <a:r>
                        <a:rPr lang="en-US" sz="1800" b="0" i="0" dirty="0" smtClean="0">
                          <a:solidFill>
                            <a:srgbClr val="002060"/>
                          </a:solidFill>
                          <a:latin typeface="Arial" panose="020B0604020202020204" pitchFamily="34" charset="0"/>
                          <a:cs typeface="Arial" panose="020B0604020202020204" pitchFamily="34" charset="0"/>
                        </a:rPr>
                        <a:t>page 1</a:t>
                      </a:r>
                      <a:r>
                        <a:rPr kumimoji="0" lang="en-US" sz="1800" kern="1200" dirty="0" smtClean="0">
                          <a:solidFill>
                            <a:srgbClr val="002060"/>
                          </a:solidFill>
                          <a:latin typeface="Arial" panose="020B0604020202020204" pitchFamily="34" charset="0"/>
                          <a:ea typeface="+mn-ea"/>
                          <a:cs typeface="Arial" panose="020B0604020202020204" pitchFamily="34" charset="0"/>
                        </a:rPr>
                        <a:t>, line item “Total exceptions and/or adjustment to</a:t>
                      </a:r>
                    </a:p>
                    <a:p>
                      <a:r>
                        <a:rPr kumimoji="0" lang="en-US" sz="1800" kern="1200" dirty="0" smtClean="0">
                          <a:solidFill>
                            <a:srgbClr val="002060"/>
                          </a:solidFill>
                          <a:latin typeface="Arial" panose="020B0604020202020204" pitchFamily="34" charset="0"/>
                          <a:ea typeface="+mn-ea"/>
                          <a:cs typeface="Arial" panose="020B0604020202020204" pitchFamily="34" charset="0"/>
                        </a:rPr>
                        <a:t>fiscal effort validated by TEA.”</a:t>
                      </a:r>
                      <a:br>
                        <a:rPr kumimoji="0" lang="en-US" sz="1800" kern="1200" dirty="0" smtClean="0">
                          <a:solidFill>
                            <a:srgbClr val="002060"/>
                          </a:solidFill>
                          <a:latin typeface="Arial" panose="020B0604020202020204" pitchFamily="34" charset="0"/>
                          <a:ea typeface="+mn-ea"/>
                          <a:cs typeface="Arial" panose="020B0604020202020204" pitchFamily="34" charset="0"/>
                        </a:rPr>
                      </a:br>
                      <a:endParaRPr kumimoji="0" lang="en-US" sz="1800" kern="1200" dirty="0" smtClean="0">
                        <a:solidFill>
                          <a:srgbClr val="002060"/>
                        </a:solidFill>
                        <a:latin typeface="Arial" panose="020B0604020202020204" pitchFamily="34" charset="0"/>
                        <a:ea typeface="+mn-ea"/>
                        <a:cs typeface="Arial" panose="020B0604020202020204" pitchFamily="34" charset="0"/>
                      </a:endParaRPr>
                    </a:p>
                    <a:p>
                      <a:pPr marL="50800" marR="0" lvl="1" indent="0" algn="l" defTabSz="914400" rtl="0" eaLnBrk="1" fontAlgn="auto" latinLnBrk="0" hangingPunct="1">
                        <a:lnSpc>
                          <a:spcPct val="100000"/>
                        </a:lnSpc>
                        <a:spcBef>
                          <a:spcPts val="1200"/>
                        </a:spcBef>
                        <a:spcAft>
                          <a:spcPts val="0"/>
                        </a:spcAft>
                        <a:buClrTx/>
                        <a:buSzTx/>
                        <a:buFontTx/>
                        <a:buNone/>
                        <a:tabLst/>
                        <a:defRPr/>
                      </a:pPr>
                      <a:endParaRPr kumimoji="0" lang="en-US" sz="1800" b="1" kern="1200" dirty="0" smtClean="0">
                        <a:solidFill>
                          <a:srgbClr val="00206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34865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34278D"/>
                </a:solidFill>
              </a:rPr>
              <a:t>Data Entry/Sources for Calculation Tool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04140015"/>
              </p:ext>
            </p:extLst>
          </p:nvPr>
        </p:nvGraphicFramePr>
        <p:xfrm>
          <a:off x="609600" y="1447800"/>
          <a:ext cx="7924800" cy="4966915"/>
        </p:xfrm>
        <a:graphic>
          <a:graphicData uri="http://schemas.openxmlformats.org/drawingml/2006/table">
            <a:tbl>
              <a:tblPr firstRow="1" bandRow="1">
                <a:tableStyleId>{5C22544A-7EE6-4342-B048-85BDC9FD1C3A}</a:tableStyleId>
              </a:tblPr>
              <a:tblGrid>
                <a:gridCol w="3733800"/>
                <a:gridCol w="4191000"/>
              </a:tblGrid>
              <a:tr h="762000">
                <a:tc gridSpan="2">
                  <a:txBody>
                    <a:bodyPr/>
                    <a:lstStyle/>
                    <a:p>
                      <a:pPr algn="ct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IDEA-B LEA MOE tab</a:t>
                      </a:r>
                    </a:p>
                    <a:p>
                      <a:pPr algn="ctr"/>
                      <a:r>
                        <a:rPr lang="en-US" sz="24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Compliance Review School Year Information</a:t>
                      </a: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Page 3</a:t>
                      </a:r>
                      <a:endParaRPr lang="en-US" sz="24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0" lang="en-US" sz="24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6835">
                <a:tc>
                  <a:txBody>
                    <a:bodyPr/>
                    <a:lstStyle/>
                    <a:p>
                      <a:pPr algn="ctr"/>
                      <a:r>
                        <a:rPr lang="en-US" sz="20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Entry</a:t>
                      </a:r>
                      <a:endParaRPr lang="en-US" sz="20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b="0" kern="1200" baseline="0" dirty="0" smtClean="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Data Source</a:t>
                      </a:r>
                      <a:endParaRPr kumimoji="0" lang="en-US" sz="20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1739">
                <a:tc>
                  <a:txBody>
                    <a:bodyPr/>
                    <a:lstStyle/>
                    <a:p>
                      <a:pPr lvl="0"/>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Expenditures for specific function codes:</a:t>
                      </a:r>
                      <a:b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Fund Code 199 and/or 420</a:t>
                      </a:r>
                    </a:p>
                    <a:p>
                      <a:pPr marL="342900" lvl="0" indent="-342900">
                        <a:buFont typeface="Arial" panose="020B0604020202020204" pitchFamily="34" charset="0"/>
                        <a:buChar char="•"/>
                      </a:pP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Program Intent Code 23 and 33</a:t>
                      </a:r>
                      <a:endParaRPr lang="en-US" sz="1800" b="0" dirty="0">
                        <a:solidFill>
                          <a:srgbClr val="00206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0"/>
                        </a:spcBef>
                      </a:pP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PEIMS Mid-Year Data Collection:</a:t>
                      </a:r>
                      <a:b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r>
                      <a:b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8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PRF1D008</a:t>
                      </a:r>
                      <a: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Actual Compliance Report General Fund Unallocated</a:t>
                      </a:r>
                      <a:b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r>
                      <a:b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8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or</a:t>
                      </a: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b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r>
                      <a:b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8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PDM2-101-002</a:t>
                      </a: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TSDS PEIMS Actual Compliance Report, LEA-level Data/Unallocated Funds Only, Campuses: ALL</a:t>
                      </a:r>
                      <a:endParaRPr kumimoji="0" lang="en-US" sz="1800" b="0" i="0" u="none" strike="noStrike" kern="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50800" marR="0" lvl="1" indent="0" algn="l" defTabSz="914400" rtl="0" eaLnBrk="1" fontAlgn="auto" latinLnBrk="0" hangingPunct="1">
                        <a:lnSpc>
                          <a:spcPct val="100000"/>
                        </a:lnSpc>
                        <a:spcBef>
                          <a:spcPts val="1200"/>
                        </a:spcBef>
                        <a:spcAft>
                          <a:spcPts val="0"/>
                        </a:spcAft>
                        <a:buClrTx/>
                        <a:buSzTx/>
                        <a:buFontTx/>
                        <a:buNone/>
                        <a:tabLst/>
                        <a:defRPr/>
                      </a:pPr>
                      <a:endParaRPr kumimoji="0" lang="en-US" sz="1800" b="1" kern="1200" dirty="0" smtClean="0">
                        <a:solidFill>
                          <a:srgbClr val="00206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39818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rgbClr val="34278D"/>
                </a:solidFill>
              </a:rPr>
              <a:t>Data Entry/Sources for Calculation Tool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59048595"/>
              </p:ext>
            </p:extLst>
          </p:nvPr>
        </p:nvGraphicFramePr>
        <p:xfrm>
          <a:off x="609600" y="1447800"/>
          <a:ext cx="7924800" cy="4433515"/>
        </p:xfrm>
        <a:graphic>
          <a:graphicData uri="http://schemas.openxmlformats.org/drawingml/2006/table">
            <a:tbl>
              <a:tblPr firstRow="1" bandRow="1">
                <a:tableStyleId>{5C22544A-7EE6-4342-B048-85BDC9FD1C3A}</a:tableStyleId>
              </a:tblPr>
              <a:tblGrid>
                <a:gridCol w="3733800"/>
                <a:gridCol w="4191000"/>
              </a:tblGrid>
              <a:tr h="838200">
                <a:tc gridSpan="2">
                  <a:txBody>
                    <a:bodyPr/>
                    <a:lstStyle/>
                    <a:p>
                      <a:pPr algn="ct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IDEA-B LEA MOE tab</a:t>
                      </a:r>
                    </a:p>
                    <a:p>
                      <a:pPr algn="ctr"/>
                      <a:r>
                        <a:rPr lang="en-US" sz="24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Compliance Review School Year Information</a:t>
                      </a: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Page 3</a:t>
                      </a:r>
                      <a:endParaRPr lang="en-US" sz="24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0" lang="en-US" sz="24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6835">
                <a:tc>
                  <a:txBody>
                    <a:bodyPr/>
                    <a:lstStyle/>
                    <a:p>
                      <a:pPr algn="ctr"/>
                      <a:r>
                        <a:rPr lang="en-US" sz="20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Entry</a:t>
                      </a:r>
                      <a:endParaRPr lang="en-US" sz="20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b="0" kern="1200" baseline="0" dirty="0" smtClean="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Data Source</a:t>
                      </a:r>
                      <a:endParaRPr kumimoji="0" lang="en-US" sz="20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1739">
                <a:tc>
                  <a:txBody>
                    <a:bodyPr/>
                    <a:lstStyle/>
                    <a:p>
                      <a:pPr lvl="0"/>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Shared services arrangement expenditures paid on behalf of member LEA</a:t>
                      </a:r>
                      <a:b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pP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Fund Code 437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0"/>
                        </a:spcBef>
                      </a:pP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PEIMS Mid-Year Data Collection:</a:t>
                      </a:r>
                      <a: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r>
                      <a:b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b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8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PRFBD001</a:t>
                      </a:r>
                      <a: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Actual SSA Financial Summary by Fund and SSA Type</a:t>
                      </a:r>
                      <a:b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r>
                      <a:b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8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or</a:t>
                      </a:r>
                      <a:br>
                        <a:rPr kumimoji="0" lang="en-US" sz="18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br>
                        <a:rPr kumimoji="0" lang="en-US" sz="20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br>
                      <a:r>
                        <a:rPr kumimoji="0" lang="en-US" sz="18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PDM1-121-003</a:t>
                      </a:r>
                      <a:r>
                        <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Actual SSA Financial Summary by Fund and SSA Type</a:t>
                      </a:r>
                      <a:endParaRPr kumimoji="0" lang="en-US" sz="1800" b="0" i="0" u="none" strike="noStrike" kern="0" cap="none" spc="0" normalizeH="0" baseline="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50800" marR="0" lvl="1" indent="0" algn="l" defTabSz="914400" rtl="0" eaLnBrk="1" fontAlgn="auto" latinLnBrk="0" hangingPunct="1">
                        <a:lnSpc>
                          <a:spcPct val="100000"/>
                        </a:lnSpc>
                        <a:spcBef>
                          <a:spcPts val="1200"/>
                        </a:spcBef>
                        <a:spcAft>
                          <a:spcPts val="0"/>
                        </a:spcAft>
                        <a:buClrTx/>
                        <a:buSzTx/>
                        <a:buFontTx/>
                        <a:buNone/>
                        <a:tabLst/>
                        <a:defRPr/>
                      </a:pPr>
                      <a:endParaRPr kumimoji="0" lang="en-US" sz="1800" b="1" kern="1200" dirty="0" smtClean="0">
                        <a:solidFill>
                          <a:srgbClr val="00206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1128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rgbClr val="34278D"/>
                </a:solidFill>
              </a:rPr>
              <a:t>Data Entry/Sources for Calculation Tool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12751486"/>
              </p:ext>
            </p:extLst>
          </p:nvPr>
        </p:nvGraphicFramePr>
        <p:xfrm>
          <a:off x="609600" y="1447800"/>
          <a:ext cx="7924800" cy="4382398"/>
        </p:xfrm>
        <a:graphic>
          <a:graphicData uri="http://schemas.openxmlformats.org/drawingml/2006/table">
            <a:tbl>
              <a:tblPr firstRow="1" bandRow="1">
                <a:tableStyleId>{5C22544A-7EE6-4342-B048-85BDC9FD1C3A}</a:tableStyleId>
              </a:tblPr>
              <a:tblGrid>
                <a:gridCol w="3733800"/>
                <a:gridCol w="4191000"/>
              </a:tblGrid>
              <a:tr h="809567">
                <a:tc gridSpan="2">
                  <a:txBody>
                    <a:bodyPr/>
                    <a:lstStyle/>
                    <a:p>
                      <a:pPr algn="ct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IDEA-B LEA MOE tab</a:t>
                      </a:r>
                    </a:p>
                    <a:p>
                      <a:pPr algn="ctr"/>
                      <a:r>
                        <a:rPr lang="en-US" sz="24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Compliance Review School Year Information</a:t>
                      </a:r>
                      <a:r>
                        <a:rPr lang="en-US" sz="2400" b="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Page 3</a:t>
                      </a:r>
                      <a:endParaRPr lang="en-US" sz="24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0" lang="en-US" sz="24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792">
                <a:tc>
                  <a:txBody>
                    <a:bodyPr/>
                    <a:lstStyle/>
                    <a:p>
                      <a:pPr algn="ctr"/>
                      <a:r>
                        <a:rPr lang="en-US" sz="2000" b="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Entry</a:t>
                      </a:r>
                      <a:endParaRPr lang="en-US" sz="2000" b="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b="0" kern="1200" baseline="0" dirty="0" smtClean="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Data Source</a:t>
                      </a:r>
                      <a:endParaRPr kumimoji="0" lang="en-US" sz="2000" b="0" kern="1200" baseline="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6644">
                <a:tc>
                  <a:txBody>
                    <a:bodyPr/>
                    <a:lstStyle/>
                    <a:p>
                      <a:pPr marL="285750" indent="-285750" algn="l">
                        <a:buFont typeface="Arial" panose="020B0604020202020204" pitchFamily="34" charset="0"/>
                        <a:buChar char="•"/>
                      </a:pPr>
                      <a:r>
                        <a:rPr kumimoji="0" lang="en-US" sz="1800" b="0" i="0" u="none" strike="noStrike" kern="1200" baseline="0" dirty="0" smtClean="0">
                          <a:solidFill>
                            <a:srgbClr val="002060"/>
                          </a:solidFill>
                          <a:latin typeface="Arial" panose="020B0604020202020204" pitchFamily="34" charset="0"/>
                          <a:ea typeface="+mn-ea"/>
                          <a:cs typeface="Arial" panose="020B0604020202020204" pitchFamily="34" charset="0"/>
                        </a:rPr>
                        <a:t>SHARS reimbursement expended in special education</a:t>
                      </a:r>
                    </a:p>
                    <a:p>
                      <a:pPr algn="l"/>
                      <a:endParaRPr kumimoji="0" lang="en-US" sz="18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0" marR="0" lvl="1"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noProof="0" dirty="0" smtClean="0">
                          <a:solidFill>
                            <a:srgbClr val="002060"/>
                          </a:solidFill>
                          <a:effectLst/>
                          <a:latin typeface="Arial" panose="020B0604020202020204" pitchFamily="34" charset="0"/>
                          <a:ea typeface="+mn-ea"/>
                          <a:cs typeface="Arial" panose="020B0604020202020204" pitchFamily="34" charset="0"/>
                        </a:rPr>
                        <a:t>SHARS Reimbursement Report Form</a:t>
                      </a:r>
                      <a:endParaRPr kumimoji="0" lang="en-US" sz="1800" b="0" i="0" u="none" strike="noStrike" kern="1200" dirty="0" smtClean="0">
                        <a:solidFill>
                          <a:srgbClr val="00206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48798">
                <a:tc>
                  <a:txBody>
                    <a:bodyPr/>
                    <a:lstStyle/>
                    <a:p>
                      <a:pPr marL="285750" indent="-285750" algn="l" rtl="0" eaLnBrk="1" latinLnBrk="0" hangingPunct="1">
                        <a:buFont typeface="Arial" panose="020B0604020202020204" pitchFamily="34" charset="0"/>
                        <a:buChar char="•"/>
                      </a:pPr>
                      <a:r>
                        <a:rPr kumimoji="0" lang="en-US" sz="1800" b="0" i="0" u="none" strike="noStrike" kern="1200" baseline="0" dirty="0" smtClean="0">
                          <a:solidFill>
                            <a:srgbClr val="002060"/>
                          </a:solidFill>
                          <a:latin typeface="Arial" panose="020B0604020202020204" pitchFamily="34" charset="0"/>
                          <a:ea typeface="+mn-ea"/>
                          <a:cs typeface="Arial" panose="020B0604020202020204" pitchFamily="34" charset="0"/>
                        </a:rPr>
                        <a:t>Special Education Adjusted Allotment, </a:t>
                      </a:r>
                    </a:p>
                    <a:p>
                      <a:pPr marL="285750" indent="-285750" algn="l" rtl="0" eaLnBrk="1" latinLnBrk="0" hangingPunct="1">
                        <a:buFont typeface="Arial" panose="020B0604020202020204" pitchFamily="34" charset="0"/>
                        <a:buChar char="•"/>
                      </a:pPr>
                      <a:r>
                        <a:rPr kumimoji="0" lang="en-US" sz="1800" b="0" i="0" u="none" strike="noStrike" kern="1200" baseline="0" dirty="0" smtClean="0">
                          <a:solidFill>
                            <a:srgbClr val="002060"/>
                          </a:solidFill>
                          <a:latin typeface="Arial" panose="020B0604020202020204" pitchFamily="34" charset="0"/>
                          <a:ea typeface="+mn-ea"/>
                          <a:cs typeface="Arial" panose="020B0604020202020204" pitchFamily="34" charset="0"/>
                        </a:rPr>
                        <a:t>Total Tier I</a:t>
                      </a:r>
                    </a:p>
                    <a:p>
                      <a:pPr marL="285750" indent="-285750" algn="l" rtl="0" eaLnBrk="1" latinLnBrk="0" hangingPunct="1">
                        <a:buFont typeface="Arial" panose="020B0604020202020204" pitchFamily="34" charset="0"/>
                        <a:buChar char="•"/>
                      </a:pPr>
                      <a:r>
                        <a:rPr kumimoji="0" lang="en-US" sz="1800" b="0" i="0" u="none" strike="noStrike" kern="1200" baseline="0" dirty="0" smtClean="0">
                          <a:solidFill>
                            <a:srgbClr val="002060"/>
                          </a:solidFill>
                          <a:latin typeface="Arial" panose="020B0604020202020204" pitchFamily="34" charset="0"/>
                          <a:ea typeface="+mn-ea"/>
                          <a:cs typeface="Arial" panose="020B0604020202020204" pitchFamily="34" charset="0"/>
                        </a:rPr>
                        <a:t>Less Local Fund Assignment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0" marR="0" lvl="1" indent="0" algn="l" defTabSz="914400" rtl="0" eaLnBrk="1" fontAlgn="auto" latinLnBrk="0" hangingPunct="1">
                        <a:lnSpc>
                          <a:spcPct val="100000"/>
                        </a:lnSpc>
                        <a:spcBef>
                          <a:spcPts val="1200"/>
                        </a:spcBef>
                        <a:spcAft>
                          <a:spcPts val="0"/>
                        </a:spcAft>
                        <a:buClrTx/>
                        <a:buSzTx/>
                        <a:buFontTx/>
                        <a:buNone/>
                        <a:tabLst/>
                        <a:defRPr/>
                      </a:pPr>
                      <a:r>
                        <a:rPr lang="en-US" sz="1800" b="0" i="0" u="none" strike="noStrike" kern="1200" dirty="0" smtClean="0">
                          <a:solidFill>
                            <a:srgbClr val="002060"/>
                          </a:solidFill>
                          <a:effectLst/>
                          <a:latin typeface="Arial" panose="020B0604020202020204" pitchFamily="34" charset="0"/>
                          <a:ea typeface="+mn-ea"/>
                          <a:cs typeface="Arial" panose="020B0604020202020204" pitchFamily="34" charset="0"/>
                        </a:rPr>
                        <a:t>Summary of Finance (SOF), first "Near Final" payment cycle report,</a:t>
                      </a:r>
                      <a:r>
                        <a:rPr lang="en-US" sz="1800" b="0" dirty="0" smtClean="0">
                          <a:solidFill>
                            <a:srgbClr val="002060"/>
                          </a:solidFill>
                          <a:latin typeface="Arial" panose="020B0604020202020204" pitchFamily="34" charset="0"/>
                          <a:cs typeface="Arial" panose="020B0604020202020204" pitchFamily="34" charset="0"/>
                        </a:rPr>
                        <a:t> </a:t>
                      </a:r>
                      <a:r>
                        <a:rPr lang="en-US" sz="1800" b="0" i="0" u="none" strike="noStrike" kern="1200" dirty="0" smtClean="0">
                          <a:solidFill>
                            <a:srgbClr val="002060"/>
                          </a:solidFill>
                          <a:effectLst/>
                          <a:latin typeface="Arial" panose="020B0604020202020204" pitchFamily="34" charset="0"/>
                          <a:ea typeface="+mn-ea"/>
                          <a:cs typeface="Arial" panose="020B0604020202020204" pitchFamily="34" charset="0"/>
                        </a:rPr>
                        <a:t> LPE column</a:t>
                      </a:r>
                      <a:endParaRPr lang="en-US" sz="1800" b="0" dirty="0" smtClean="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21966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pic>
        <p:nvPicPr>
          <p:cNvPr id="17" name="Picture 16"/>
          <p:cNvPicPr>
            <a:picLocks noChangeAspect="1"/>
          </p:cNvPicPr>
          <p:nvPr/>
        </p:nvPicPr>
        <p:blipFill>
          <a:blip r:embed="rId3"/>
          <a:stretch>
            <a:fillRect/>
          </a:stretch>
        </p:blipFill>
        <p:spPr>
          <a:xfrm>
            <a:off x="5086350" y="1490091"/>
            <a:ext cx="3981450" cy="2396109"/>
          </a:xfrm>
          <a:prstGeom prst="rect">
            <a:avLst/>
          </a:prstGeom>
        </p:spPr>
      </p:pic>
      <p:pic>
        <p:nvPicPr>
          <p:cNvPr id="18" name="Picture 17"/>
          <p:cNvPicPr>
            <a:picLocks noChangeAspect="1"/>
          </p:cNvPicPr>
          <p:nvPr/>
        </p:nvPicPr>
        <p:blipFill>
          <a:blip r:embed="rId4"/>
          <a:stretch>
            <a:fillRect/>
          </a:stretch>
        </p:blipFill>
        <p:spPr>
          <a:xfrm>
            <a:off x="76200" y="3962400"/>
            <a:ext cx="8989886" cy="2452497"/>
          </a:xfrm>
          <a:prstGeom prst="rect">
            <a:avLst/>
          </a:prstGeom>
          <a:ln>
            <a:solidFill>
              <a:schemeClr val="tx1">
                <a:lumMod val="50000"/>
                <a:lumOff val="50000"/>
              </a:schemeClr>
            </a:solidFill>
          </a:ln>
        </p:spPr>
      </p:pic>
      <p:sp>
        <p:nvSpPr>
          <p:cNvPr id="19" name="Oval 18"/>
          <p:cNvSpPr/>
          <p:nvPr/>
        </p:nvSpPr>
        <p:spPr>
          <a:xfrm>
            <a:off x="7696200" y="5396103"/>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895600" y="4481703"/>
            <a:ext cx="1905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2486" y="5396103"/>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Callout 22"/>
          <p:cNvSpPr/>
          <p:nvPr/>
        </p:nvSpPr>
        <p:spPr>
          <a:xfrm>
            <a:off x="228600" y="1828800"/>
            <a:ext cx="4876800" cy="1689164"/>
          </a:xfrm>
          <a:prstGeom prst="rightArrowCallout">
            <a:avLst>
              <a:gd name="adj1" fmla="val 25000"/>
              <a:gd name="adj2" fmla="val 25000"/>
              <a:gd name="adj3" fmla="val 25000"/>
              <a:gd name="adj4" fmla="val 647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Reminder of Data Entry</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 Summary Calculation Page 1</a:t>
            </a:r>
            <a:endParaRPr lang="en-US" dirty="0"/>
          </a:p>
        </p:txBody>
      </p:sp>
      <p:sp>
        <p:nvSpPr>
          <p:cNvPr id="24" name="Oval 23"/>
          <p:cNvSpPr/>
          <p:nvPr/>
        </p:nvSpPr>
        <p:spPr>
          <a:xfrm>
            <a:off x="76200" y="41148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866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28599" y="2133600"/>
            <a:ext cx="8667941" cy="4563237"/>
          </a:xfrm>
          <a:prstGeom prst="rect">
            <a:avLst/>
          </a:prstGeom>
        </p:spPr>
      </p:pic>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sp>
        <p:nvSpPr>
          <p:cNvPr id="6" name="Down Arrow Callout 5"/>
          <p:cNvSpPr/>
          <p:nvPr/>
        </p:nvSpPr>
        <p:spPr>
          <a:xfrm>
            <a:off x="460829" y="1775619"/>
            <a:ext cx="2895600" cy="838200"/>
          </a:xfrm>
          <a:prstGeom prst="down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LEA Name</a:t>
            </a:r>
            <a:endParaRPr lang="en-US" dirty="0">
              <a:solidFill>
                <a:schemeClr val="tx1"/>
              </a:solidFill>
            </a:endParaRPr>
          </a:p>
        </p:txBody>
      </p:sp>
      <p:sp>
        <p:nvSpPr>
          <p:cNvPr id="7" name="Down Arrow Callout 6"/>
          <p:cNvSpPr/>
          <p:nvPr/>
        </p:nvSpPr>
        <p:spPr>
          <a:xfrm>
            <a:off x="5715000" y="1752600"/>
            <a:ext cx="3048000" cy="838200"/>
          </a:xfrm>
          <a:prstGeom prst="down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LEA 6-digit CDN</a:t>
            </a:r>
            <a:endParaRPr lang="en-US" dirty="0">
              <a:solidFill>
                <a:schemeClr val="tx1"/>
              </a:solidFill>
            </a:endParaRPr>
          </a:p>
        </p:txBody>
      </p:sp>
      <p:sp>
        <p:nvSpPr>
          <p:cNvPr id="9" name="Up Arrow Callout 8"/>
          <p:cNvSpPr/>
          <p:nvPr/>
        </p:nvSpPr>
        <p:spPr>
          <a:xfrm>
            <a:off x="2514600" y="2971800"/>
            <a:ext cx="3810000" cy="6858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Compliance Review School Year</a:t>
            </a:r>
            <a:endParaRPr lang="en-US" dirty="0">
              <a:solidFill>
                <a:schemeClr val="tx1"/>
              </a:solidFill>
            </a:endParaRPr>
          </a:p>
        </p:txBody>
      </p:sp>
      <p:sp>
        <p:nvSpPr>
          <p:cNvPr id="11" name="Down Arrow Callout 10"/>
          <p:cNvSpPr/>
          <p:nvPr/>
        </p:nvSpPr>
        <p:spPr>
          <a:xfrm>
            <a:off x="2590800" y="5486400"/>
            <a:ext cx="4800600" cy="1066800"/>
          </a:xfrm>
          <a:prstGeom prst="down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Special Ed Student Count</a:t>
            </a:r>
            <a:br>
              <a:rPr lang="en-US" dirty="0" smtClean="0">
                <a:solidFill>
                  <a:schemeClr val="tx1"/>
                </a:solidFill>
              </a:rPr>
            </a:br>
            <a:r>
              <a:rPr lang="en-US" b="1" dirty="0" smtClean="0">
                <a:solidFill>
                  <a:schemeClr val="tx1"/>
                </a:solidFill>
              </a:rPr>
              <a:t>Compliance Review SY</a:t>
            </a:r>
            <a:endParaRPr lang="en-US" b="1" dirty="0">
              <a:solidFill>
                <a:schemeClr val="tx1"/>
              </a:solidFill>
            </a:endParaRPr>
          </a:p>
        </p:txBody>
      </p:sp>
    </p:spTree>
    <p:extLst>
      <p:ext uri="{BB962C8B-B14F-4D97-AF65-F5344CB8AC3E}">
        <p14:creationId xmlns:p14="http://schemas.microsoft.com/office/powerpoint/2010/main" val="3949198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8036" r="10879"/>
          <a:stretch/>
        </p:blipFill>
        <p:spPr>
          <a:xfrm>
            <a:off x="457200" y="3730666"/>
            <a:ext cx="5186302" cy="3051134"/>
          </a:xfrm>
          <a:prstGeom prst="rect">
            <a:avLst/>
          </a:prstGeom>
          <a:ln>
            <a:solidFill>
              <a:schemeClr val="bg1">
                <a:lumMod val="75000"/>
              </a:schemeClr>
            </a:solidFill>
          </a:ln>
        </p:spPr>
      </p:pic>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sp>
        <p:nvSpPr>
          <p:cNvPr id="23" name="Right Arrow Callout 22"/>
          <p:cNvSpPr/>
          <p:nvPr/>
        </p:nvSpPr>
        <p:spPr>
          <a:xfrm>
            <a:off x="228600" y="1828800"/>
            <a:ext cx="4876800" cy="1689164"/>
          </a:xfrm>
          <a:prstGeom prst="rightArrowCallout">
            <a:avLst>
              <a:gd name="adj1" fmla="val 25000"/>
              <a:gd name="adj2" fmla="val 25000"/>
              <a:gd name="adj3" fmla="val 25000"/>
              <a:gd name="adj4" fmla="val 647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Reminder of Data Entry</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 Last Compliant School Year</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Page 2</a:t>
            </a:r>
            <a:endParaRPr lang="en-US" dirty="0"/>
          </a:p>
        </p:txBody>
      </p:sp>
      <p:pic>
        <p:nvPicPr>
          <p:cNvPr id="2" name="Picture 1"/>
          <p:cNvPicPr>
            <a:picLocks noChangeAspect="1"/>
          </p:cNvPicPr>
          <p:nvPr/>
        </p:nvPicPr>
        <p:blipFill>
          <a:blip r:embed="rId4"/>
          <a:stretch>
            <a:fillRect/>
          </a:stretch>
        </p:blipFill>
        <p:spPr>
          <a:xfrm>
            <a:off x="5105400" y="1443609"/>
            <a:ext cx="3966972" cy="2671191"/>
          </a:xfrm>
          <a:prstGeom prst="rect">
            <a:avLst/>
          </a:prstGeom>
        </p:spPr>
      </p:pic>
      <p:sp>
        <p:nvSpPr>
          <p:cNvPr id="5" name="Left Arrow Callout 4"/>
          <p:cNvSpPr/>
          <p:nvPr/>
        </p:nvSpPr>
        <p:spPr>
          <a:xfrm>
            <a:off x="5181600" y="5713943"/>
            <a:ext cx="2895600" cy="458257"/>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rPr>
              <a:t>Original Required Level of Effort</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14" name="Left Arrow Callout 13"/>
          <p:cNvSpPr/>
          <p:nvPr/>
        </p:nvSpPr>
        <p:spPr>
          <a:xfrm>
            <a:off x="5334000" y="5334000"/>
            <a:ext cx="2743200" cy="304800"/>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rPr>
              <a:t>Last Compliant SY</a:t>
            </a:r>
            <a:endParaRPr lang="en-US"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45559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pic>
        <p:nvPicPr>
          <p:cNvPr id="6" name="Picture 5"/>
          <p:cNvPicPr>
            <a:picLocks noChangeAspect="1"/>
          </p:cNvPicPr>
          <p:nvPr/>
        </p:nvPicPr>
        <p:blipFill>
          <a:blip r:embed="rId3"/>
          <a:stretch>
            <a:fillRect/>
          </a:stretch>
        </p:blipFill>
        <p:spPr>
          <a:xfrm>
            <a:off x="30861" y="1676400"/>
            <a:ext cx="9113139" cy="3374517"/>
          </a:xfrm>
          <a:prstGeom prst="rect">
            <a:avLst/>
          </a:prstGeom>
        </p:spPr>
      </p:pic>
      <p:pic>
        <p:nvPicPr>
          <p:cNvPr id="9" name="Picture 8"/>
          <p:cNvPicPr>
            <a:picLocks noChangeAspect="1"/>
          </p:cNvPicPr>
          <p:nvPr/>
        </p:nvPicPr>
        <p:blipFill rotWithShape="1">
          <a:blip r:embed="rId4"/>
          <a:srcRect t="44878" r="10879" b="18374"/>
          <a:stretch/>
        </p:blipFill>
        <p:spPr>
          <a:xfrm>
            <a:off x="1976498" y="5334000"/>
            <a:ext cx="5186302" cy="1219200"/>
          </a:xfrm>
          <a:prstGeom prst="rect">
            <a:avLst/>
          </a:prstGeom>
          <a:ln>
            <a:solidFill>
              <a:schemeClr val="bg1">
                <a:lumMod val="75000"/>
              </a:schemeClr>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3930922"/>
            <a:ext cx="260078" cy="26007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8522" y="6096000"/>
            <a:ext cx="260078" cy="26007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4235722"/>
            <a:ext cx="260078" cy="26007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0522" y="6096000"/>
            <a:ext cx="260078" cy="26007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4540522"/>
            <a:ext cx="260078" cy="26007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2522" y="6096000"/>
            <a:ext cx="260078" cy="260078"/>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4780302"/>
            <a:ext cx="260078" cy="260078"/>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522" y="6096000"/>
            <a:ext cx="260078" cy="26007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0890" y="3930921"/>
            <a:ext cx="251712" cy="23830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5781493"/>
            <a:ext cx="251712" cy="238307"/>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4191000"/>
            <a:ext cx="251712" cy="238307"/>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8888" y="5781493"/>
            <a:ext cx="251712" cy="238307"/>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4486093"/>
            <a:ext cx="251712" cy="238307"/>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5781493"/>
            <a:ext cx="251712" cy="238307"/>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4800600"/>
            <a:ext cx="251712" cy="238307"/>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2888" y="5781493"/>
            <a:ext cx="251712" cy="238307"/>
          </a:xfrm>
          <a:prstGeom prst="rect">
            <a:avLst/>
          </a:prstGeom>
        </p:spPr>
      </p:pic>
    </p:spTree>
    <p:extLst>
      <p:ext uri="{BB962C8B-B14F-4D97-AF65-F5344CB8AC3E}">
        <p14:creationId xmlns:p14="http://schemas.microsoft.com/office/powerpoint/2010/main" val="270196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vision Logo.png"/>
          <p:cNvPicPr>
            <a:picLocks noChangeAspect="1"/>
          </p:cNvPicPr>
          <p:nvPr/>
        </p:nvPicPr>
        <p:blipFill>
          <a:blip r:embed="rId3" cstate="print"/>
          <a:stretch>
            <a:fillRect/>
          </a:stretch>
        </p:blipFill>
        <p:spPr>
          <a:xfrm>
            <a:off x="6171404" y="5504308"/>
            <a:ext cx="2972596" cy="1353692"/>
          </a:xfrm>
          <a:prstGeom prst="rect">
            <a:avLst/>
          </a:prstGeom>
        </p:spPr>
      </p:pic>
      <p:sp>
        <p:nvSpPr>
          <p:cNvPr id="2" name="Content Placeholder 1"/>
          <p:cNvSpPr>
            <a:spLocks noGrp="1"/>
          </p:cNvSpPr>
          <p:nvPr>
            <p:ph idx="1"/>
          </p:nvPr>
        </p:nvSpPr>
        <p:spPr>
          <a:xfrm>
            <a:off x="457200" y="1295400"/>
            <a:ext cx="8229600" cy="5334000"/>
          </a:xfrm>
        </p:spPr>
        <p:txBody>
          <a:bodyPr/>
          <a:lstStyle/>
          <a:p>
            <a:pPr>
              <a:spcBef>
                <a:spcPts val="1200"/>
              </a:spcBef>
            </a:pPr>
            <a:r>
              <a:rPr lang="en-US" sz="3200" dirty="0" smtClean="0"/>
              <a:t>Layout </a:t>
            </a:r>
            <a:r>
              <a:rPr lang="en-US" sz="3200" dirty="0"/>
              <a:t>of IDEA-B LEA MOE </a:t>
            </a:r>
            <a:r>
              <a:rPr lang="en-US" sz="3200" dirty="0" smtClean="0"/>
              <a:t>Calculation Tool</a:t>
            </a:r>
            <a:endParaRPr lang="en-US" sz="3200" dirty="0"/>
          </a:p>
          <a:p>
            <a:pPr>
              <a:spcBef>
                <a:spcPts val="1200"/>
              </a:spcBef>
            </a:pPr>
            <a:r>
              <a:rPr lang="en-US" sz="3200" dirty="0"/>
              <a:t>Data Entry/Sources for </a:t>
            </a:r>
            <a:r>
              <a:rPr lang="en-US" sz="3200" dirty="0" smtClean="0"/>
              <a:t>Calculation Tool</a:t>
            </a:r>
          </a:p>
          <a:p>
            <a:pPr>
              <a:spcBef>
                <a:spcPts val="1200"/>
              </a:spcBef>
            </a:pPr>
            <a:r>
              <a:rPr lang="en-US" sz="3200" dirty="0" smtClean="0"/>
              <a:t>Example of Calculation Tool Completed</a:t>
            </a:r>
          </a:p>
          <a:p>
            <a:pPr>
              <a:spcBef>
                <a:spcPts val="1200"/>
              </a:spcBef>
            </a:pPr>
            <a:r>
              <a:rPr lang="en-US" sz="3200" dirty="0"/>
              <a:t>Example Alternate Calculation Tool – Charter Schools Only</a:t>
            </a:r>
          </a:p>
          <a:p>
            <a:pPr>
              <a:spcBef>
                <a:spcPts val="1200"/>
              </a:spcBef>
            </a:pPr>
            <a:r>
              <a:rPr lang="en-US" sz="3200" dirty="0" smtClean="0"/>
              <a:t>Summary</a:t>
            </a:r>
          </a:p>
          <a:p>
            <a:pPr>
              <a:spcBef>
                <a:spcPts val="1200"/>
              </a:spcBef>
            </a:pPr>
            <a:r>
              <a:rPr lang="en-US" sz="3200" dirty="0" smtClean="0"/>
              <a:t>Contact and Resource Information</a:t>
            </a:r>
            <a:endParaRPr lang="en-US" sz="3200" dirty="0"/>
          </a:p>
        </p:txBody>
      </p:sp>
      <p:sp>
        <p:nvSpPr>
          <p:cNvPr id="3" name="Title 2"/>
          <p:cNvSpPr>
            <a:spLocks noGrp="1"/>
          </p:cNvSpPr>
          <p:nvPr>
            <p:ph type="title"/>
          </p:nvPr>
        </p:nvSpPr>
        <p:spPr/>
        <p:txBody>
          <a:bodyPr>
            <a:normAutofit/>
          </a:bodyPr>
          <a:lstStyle/>
          <a:p>
            <a:r>
              <a:rPr lang="en-US" sz="4800" b="1" dirty="0" smtClean="0">
                <a:solidFill>
                  <a:srgbClr val="34278D"/>
                </a:solidFill>
              </a:rPr>
              <a:t>Topics (cont.)</a:t>
            </a:r>
            <a:endParaRPr lang="en-US" sz="4800" b="1" dirty="0">
              <a:solidFill>
                <a:srgbClr val="34278D"/>
              </a:solidFill>
            </a:endParaRPr>
          </a:p>
        </p:txBody>
      </p:sp>
    </p:spTree>
    <p:extLst>
      <p:ext uri="{BB962C8B-B14F-4D97-AF65-F5344CB8AC3E}">
        <p14:creationId xmlns:p14="http://schemas.microsoft.com/office/powerpoint/2010/main" val="2393486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6201" y="2971800"/>
            <a:ext cx="5334381" cy="3769233"/>
          </a:xfrm>
          <a:prstGeom prst="rect">
            <a:avLst/>
          </a:prstGeom>
          <a:ln>
            <a:solidFill>
              <a:schemeClr val="bg1">
                <a:lumMod val="85000"/>
              </a:schemeClr>
            </a:solidFill>
          </a:ln>
        </p:spPr>
      </p:pic>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sp>
        <p:nvSpPr>
          <p:cNvPr id="23" name="Right Arrow Callout 22"/>
          <p:cNvSpPr/>
          <p:nvPr/>
        </p:nvSpPr>
        <p:spPr>
          <a:xfrm>
            <a:off x="243840" y="1171194"/>
            <a:ext cx="4876800" cy="1689164"/>
          </a:xfrm>
          <a:prstGeom prst="rightArrowCallout">
            <a:avLst>
              <a:gd name="adj1" fmla="val 25000"/>
              <a:gd name="adj2" fmla="val 25000"/>
              <a:gd name="adj3" fmla="val 25000"/>
              <a:gd name="adj4" fmla="val 647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Reminder of Data Entry</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 Last Compliant </a:t>
            </a:r>
          </a:p>
          <a:p>
            <a:pPr algn="ctr"/>
            <a:r>
              <a:rPr lang="en-US" dirty="0" smtClean="0">
                <a:ln w="0"/>
                <a:solidFill>
                  <a:schemeClr val="tx1"/>
                </a:solidFill>
                <a:effectLst>
                  <a:outerShdw blurRad="38100" dist="19050" dir="2700000" algn="tl" rotWithShape="0">
                    <a:schemeClr val="dk1">
                      <a:alpha val="40000"/>
                    </a:schemeClr>
                  </a:outerShdw>
                </a:effectLst>
              </a:rPr>
              <a:t>School Year</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Page 2</a:t>
            </a:r>
            <a:endParaRPr lang="en-US" dirty="0"/>
          </a:p>
        </p:txBody>
      </p:sp>
      <p:pic>
        <p:nvPicPr>
          <p:cNvPr id="6" name="Picture 5"/>
          <p:cNvPicPr>
            <a:picLocks noChangeAspect="1"/>
          </p:cNvPicPr>
          <p:nvPr/>
        </p:nvPicPr>
        <p:blipFill>
          <a:blip r:embed="rId4"/>
          <a:stretch>
            <a:fillRect/>
          </a:stretch>
        </p:blipFill>
        <p:spPr>
          <a:xfrm>
            <a:off x="5105400" y="1511427"/>
            <a:ext cx="4019169" cy="2251615"/>
          </a:xfrm>
          <a:prstGeom prst="rect">
            <a:avLst/>
          </a:prstGeom>
        </p:spPr>
      </p:pic>
      <p:sp>
        <p:nvSpPr>
          <p:cNvPr id="10" name="Left Arrow Callout 9"/>
          <p:cNvSpPr/>
          <p:nvPr/>
        </p:nvSpPr>
        <p:spPr>
          <a:xfrm>
            <a:off x="4419600" y="5791200"/>
            <a:ext cx="4419600" cy="533400"/>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rPr>
              <a:t>Total exceptions and/or adjustment to fiscal effort validated by TEA</a:t>
            </a:r>
            <a:endParaRPr lang="en-US"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60826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5153025"/>
            <a:ext cx="7924800" cy="1476375"/>
          </a:xfrm>
          <a:prstGeom prst="rect">
            <a:avLst/>
          </a:prstGeom>
          <a:ln>
            <a:solidFill>
              <a:schemeClr val="bg1">
                <a:lumMod val="85000"/>
              </a:schemeClr>
            </a:solidFill>
          </a:ln>
        </p:spPr>
      </p:pic>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pic>
        <p:nvPicPr>
          <p:cNvPr id="2" name="Picture 1"/>
          <p:cNvPicPr>
            <a:picLocks noChangeAspect="1"/>
          </p:cNvPicPr>
          <p:nvPr/>
        </p:nvPicPr>
        <p:blipFill>
          <a:blip r:embed="rId4"/>
          <a:stretch>
            <a:fillRect/>
          </a:stretch>
        </p:blipFill>
        <p:spPr>
          <a:xfrm>
            <a:off x="37338" y="1447800"/>
            <a:ext cx="9106662" cy="3640074"/>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4322" y="4311922"/>
            <a:ext cx="260078" cy="260078"/>
          </a:xfrm>
          <a:prstGeom prst="rect">
            <a:avLst/>
          </a:prstGeom>
        </p:spPr>
      </p:pic>
      <p:sp>
        <p:nvSpPr>
          <p:cNvPr id="39" name="Oval 38"/>
          <p:cNvSpPr/>
          <p:nvPr/>
        </p:nvSpPr>
        <p:spPr>
          <a:xfrm>
            <a:off x="6081426" y="6248400"/>
            <a:ext cx="2192895" cy="44615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9949" y="5334000"/>
            <a:ext cx="260078" cy="260078"/>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4322" y="4572000"/>
            <a:ext cx="260078" cy="260078"/>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2174" y="5334000"/>
            <a:ext cx="260078" cy="260078"/>
          </a:xfrm>
          <a:prstGeom prst="rect">
            <a:avLst/>
          </a:prstGeom>
        </p:spPr>
      </p:pic>
    </p:spTree>
    <p:extLst>
      <p:ext uri="{BB962C8B-B14F-4D97-AF65-F5344CB8AC3E}">
        <p14:creationId xmlns:p14="http://schemas.microsoft.com/office/powerpoint/2010/main" val="4274417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sp>
        <p:nvSpPr>
          <p:cNvPr id="23" name="Right Arrow Callout 22"/>
          <p:cNvSpPr/>
          <p:nvPr/>
        </p:nvSpPr>
        <p:spPr>
          <a:xfrm>
            <a:off x="304800" y="1295400"/>
            <a:ext cx="4800600" cy="1219200"/>
          </a:xfrm>
          <a:prstGeom prst="rightArrowCallout">
            <a:avLst>
              <a:gd name="adj1" fmla="val 25000"/>
              <a:gd name="adj2" fmla="val 25000"/>
              <a:gd name="adj3" fmla="val 25000"/>
              <a:gd name="adj4" fmla="val 647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Compliance Review Schoo</a:t>
            </a:r>
            <a:r>
              <a:rPr lang="en-US" dirty="0">
                <a:ln w="0"/>
                <a:solidFill>
                  <a:schemeClr val="tx1"/>
                </a:solidFill>
                <a:effectLst>
                  <a:outerShdw blurRad="38100" dist="19050" dir="2700000" algn="tl" rotWithShape="0">
                    <a:schemeClr val="dk1">
                      <a:alpha val="40000"/>
                    </a:schemeClr>
                  </a:outerShdw>
                </a:effectLst>
              </a:rPr>
              <a:t>l</a:t>
            </a:r>
            <a:r>
              <a:rPr lang="en-US" dirty="0" smtClean="0">
                <a:ln w="0"/>
                <a:solidFill>
                  <a:schemeClr val="tx1"/>
                </a:solidFill>
                <a:effectLst>
                  <a:outerShdw blurRad="38100" dist="19050" dir="2700000" algn="tl" rotWithShape="0">
                    <a:schemeClr val="dk1">
                      <a:alpha val="40000"/>
                    </a:schemeClr>
                  </a:outerShdw>
                </a:effectLst>
              </a:rPr>
              <a:t> Year Information</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Page 3</a:t>
            </a:r>
            <a:endParaRPr lang="en-US" dirty="0"/>
          </a:p>
        </p:txBody>
      </p:sp>
      <p:pic>
        <p:nvPicPr>
          <p:cNvPr id="4" name="Picture 3"/>
          <p:cNvPicPr>
            <a:picLocks noChangeAspect="1"/>
          </p:cNvPicPr>
          <p:nvPr/>
        </p:nvPicPr>
        <p:blipFill>
          <a:blip r:embed="rId3"/>
          <a:stretch>
            <a:fillRect/>
          </a:stretch>
        </p:blipFill>
        <p:spPr>
          <a:xfrm>
            <a:off x="5105400" y="1143000"/>
            <a:ext cx="3974211" cy="2548128"/>
          </a:xfrm>
          <a:prstGeom prst="rect">
            <a:avLst/>
          </a:prstGeom>
        </p:spPr>
      </p:pic>
      <p:pic>
        <p:nvPicPr>
          <p:cNvPr id="2" name="Picture 1"/>
          <p:cNvPicPr>
            <a:picLocks noChangeAspect="1"/>
          </p:cNvPicPr>
          <p:nvPr/>
        </p:nvPicPr>
        <p:blipFill>
          <a:blip r:embed="rId4"/>
          <a:stretch>
            <a:fillRect/>
          </a:stretch>
        </p:blipFill>
        <p:spPr>
          <a:xfrm>
            <a:off x="381000" y="2615946"/>
            <a:ext cx="6167628" cy="4242054"/>
          </a:xfrm>
          <a:prstGeom prst="rect">
            <a:avLst/>
          </a:prstGeom>
          <a:ln>
            <a:solidFill>
              <a:schemeClr val="bg1">
                <a:lumMod val="85000"/>
              </a:schemeClr>
            </a:solidFill>
          </a:ln>
        </p:spPr>
      </p:pic>
    </p:spTree>
    <p:extLst>
      <p:ext uri="{BB962C8B-B14F-4D97-AF65-F5344CB8AC3E}">
        <p14:creationId xmlns:p14="http://schemas.microsoft.com/office/powerpoint/2010/main" val="3974105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sp>
        <p:nvSpPr>
          <p:cNvPr id="23" name="Right Arrow Callout 22"/>
          <p:cNvSpPr/>
          <p:nvPr/>
        </p:nvSpPr>
        <p:spPr>
          <a:xfrm>
            <a:off x="304800" y="1295400"/>
            <a:ext cx="4800600" cy="1219200"/>
          </a:xfrm>
          <a:prstGeom prst="rightArrowCallout">
            <a:avLst>
              <a:gd name="adj1" fmla="val 25000"/>
              <a:gd name="adj2" fmla="val 25000"/>
              <a:gd name="adj3" fmla="val 25000"/>
              <a:gd name="adj4" fmla="val 647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Compliance Review Schoo</a:t>
            </a:r>
            <a:r>
              <a:rPr lang="en-US" dirty="0">
                <a:ln w="0"/>
                <a:solidFill>
                  <a:schemeClr val="tx1"/>
                </a:solidFill>
                <a:effectLst>
                  <a:outerShdw blurRad="38100" dist="19050" dir="2700000" algn="tl" rotWithShape="0">
                    <a:schemeClr val="dk1">
                      <a:alpha val="40000"/>
                    </a:schemeClr>
                  </a:outerShdw>
                </a:effectLst>
              </a:rPr>
              <a:t>l</a:t>
            </a:r>
            <a:r>
              <a:rPr lang="en-US" dirty="0" smtClean="0">
                <a:ln w="0"/>
                <a:solidFill>
                  <a:schemeClr val="tx1"/>
                </a:solidFill>
                <a:effectLst>
                  <a:outerShdw blurRad="38100" dist="19050" dir="2700000" algn="tl" rotWithShape="0">
                    <a:schemeClr val="dk1">
                      <a:alpha val="40000"/>
                    </a:schemeClr>
                  </a:outerShdw>
                </a:effectLst>
              </a:rPr>
              <a:t> Year Information</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Page 3</a:t>
            </a:r>
            <a:endParaRPr lang="en-US" dirty="0"/>
          </a:p>
        </p:txBody>
      </p:sp>
      <p:pic>
        <p:nvPicPr>
          <p:cNvPr id="6" name="Picture 5"/>
          <p:cNvPicPr>
            <a:picLocks noChangeAspect="1"/>
          </p:cNvPicPr>
          <p:nvPr/>
        </p:nvPicPr>
        <p:blipFill>
          <a:blip r:embed="rId3"/>
          <a:stretch>
            <a:fillRect/>
          </a:stretch>
        </p:blipFill>
        <p:spPr>
          <a:xfrm>
            <a:off x="5105400" y="1143000"/>
            <a:ext cx="4068318" cy="2273046"/>
          </a:xfrm>
          <a:prstGeom prst="rect">
            <a:avLst/>
          </a:prstGeom>
        </p:spPr>
      </p:pic>
      <p:pic>
        <p:nvPicPr>
          <p:cNvPr id="2" name="Picture 1"/>
          <p:cNvPicPr>
            <a:picLocks noChangeAspect="1"/>
          </p:cNvPicPr>
          <p:nvPr/>
        </p:nvPicPr>
        <p:blipFill>
          <a:blip r:embed="rId4"/>
          <a:stretch>
            <a:fillRect/>
          </a:stretch>
        </p:blipFill>
        <p:spPr>
          <a:xfrm>
            <a:off x="91916" y="3581398"/>
            <a:ext cx="9052084" cy="2727484"/>
          </a:xfrm>
          <a:prstGeom prst="rect">
            <a:avLst/>
          </a:prstGeom>
          <a:ln>
            <a:solidFill>
              <a:schemeClr val="bg1">
                <a:lumMod val="85000"/>
              </a:schemeClr>
            </a:solidFill>
          </a:ln>
        </p:spPr>
      </p:pic>
    </p:spTree>
    <p:extLst>
      <p:ext uri="{BB962C8B-B14F-4D97-AF65-F5344CB8AC3E}">
        <p14:creationId xmlns:p14="http://schemas.microsoft.com/office/powerpoint/2010/main" val="2875714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sp>
        <p:nvSpPr>
          <p:cNvPr id="23" name="Right Arrow Callout 22"/>
          <p:cNvSpPr/>
          <p:nvPr/>
        </p:nvSpPr>
        <p:spPr>
          <a:xfrm>
            <a:off x="304800" y="1295400"/>
            <a:ext cx="4800600" cy="1219200"/>
          </a:xfrm>
          <a:prstGeom prst="rightArrowCallout">
            <a:avLst>
              <a:gd name="adj1" fmla="val 25000"/>
              <a:gd name="adj2" fmla="val 25000"/>
              <a:gd name="adj3" fmla="val 25000"/>
              <a:gd name="adj4" fmla="val 647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Compliance Review Schoo</a:t>
            </a:r>
            <a:r>
              <a:rPr lang="en-US" dirty="0">
                <a:ln w="0"/>
                <a:solidFill>
                  <a:schemeClr val="tx1"/>
                </a:solidFill>
                <a:effectLst>
                  <a:outerShdw blurRad="38100" dist="19050" dir="2700000" algn="tl" rotWithShape="0">
                    <a:schemeClr val="dk1">
                      <a:alpha val="40000"/>
                    </a:schemeClr>
                  </a:outerShdw>
                </a:effectLst>
              </a:rPr>
              <a:t>l</a:t>
            </a:r>
            <a:r>
              <a:rPr lang="en-US" dirty="0" smtClean="0">
                <a:ln w="0"/>
                <a:solidFill>
                  <a:schemeClr val="tx1"/>
                </a:solidFill>
                <a:effectLst>
                  <a:outerShdw blurRad="38100" dist="19050" dir="2700000" algn="tl" rotWithShape="0">
                    <a:schemeClr val="dk1">
                      <a:alpha val="40000"/>
                    </a:schemeClr>
                  </a:outerShdw>
                </a:effectLst>
              </a:rPr>
              <a:t> Year Information</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Page 3</a:t>
            </a:r>
            <a:endParaRPr lang="en-US" dirty="0"/>
          </a:p>
        </p:txBody>
      </p:sp>
      <p:pic>
        <p:nvPicPr>
          <p:cNvPr id="2" name="Picture 1"/>
          <p:cNvPicPr>
            <a:picLocks noChangeAspect="1"/>
          </p:cNvPicPr>
          <p:nvPr/>
        </p:nvPicPr>
        <p:blipFill rotWithShape="1">
          <a:blip r:embed="rId3"/>
          <a:srcRect b="49230"/>
          <a:stretch/>
        </p:blipFill>
        <p:spPr>
          <a:xfrm>
            <a:off x="5155311" y="1143001"/>
            <a:ext cx="3988689" cy="1143000"/>
          </a:xfrm>
          <a:prstGeom prst="rect">
            <a:avLst/>
          </a:prstGeom>
        </p:spPr>
      </p:pic>
      <p:pic>
        <p:nvPicPr>
          <p:cNvPr id="4" name="Picture 3"/>
          <p:cNvPicPr>
            <a:picLocks noChangeAspect="1"/>
          </p:cNvPicPr>
          <p:nvPr/>
        </p:nvPicPr>
        <p:blipFill>
          <a:blip r:embed="rId4"/>
          <a:stretch>
            <a:fillRect/>
          </a:stretch>
        </p:blipFill>
        <p:spPr>
          <a:xfrm>
            <a:off x="3954397" y="2362200"/>
            <a:ext cx="3349847" cy="4441127"/>
          </a:xfrm>
          <a:prstGeom prst="rect">
            <a:avLst/>
          </a:prstGeom>
          <a:ln>
            <a:solidFill>
              <a:schemeClr val="bg1">
                <a:lumMod val="85000"/>
              </a:schemeClr>
            </a:solidFill>
          </a:ln>
        </p:spPr>
      </p:pic>
    </p:spTree>
    <p:extLst>
      <p:ext uri="{BB962C8B-B14F-4D97-AF65-F5344CB8AC3E}">
        <p14:creationId xmlns:p14="http://schemas.microsoft.com/office/powerpoint/2010/main" val="388007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sp>
        <p:nvSpPr>
          <p:cNvPr id="23" name="Right Arrow Callout 22"/>
          <p:cNvSpPr/>
          <p:nvPr/>
        </p:nvSpPr>
        <p:spPr>
          <a:xfrm>
            <a:off x="304800" y="1295400"/>
            <a:ext cx="4800600" cy="1219200"/>
          </a:xfrm>
          <a:prstGeom prst="rightArrowCallout">
            <a:avLst>
              <a:gd name="adj1" fmla="val 25000"/>
              <a:gd name="adj2" fmla="val 25000"/>
              <a:gd name="adj3" fmla="val 25000"/>
              <a:gd name="adj4" fmla="val 6472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Compliance Review Schoo</a:t>
            </a:r>
            <a:r>
              <a:rPr lang="en-US" dirty="0">
                <a:ln w="0"/>
                <a:solidFill>
                  <a:schemeClr val="tx1"/>
                </a:solidFill>
                <a:effectLst>
                  <a:outerShdw blurRad="38100" dist="19050" dir="2700000" algn="tl" rotWithShape="0">
                    <a:schemeClr val="dk1">
                      <a:alpha val="40000"/>
                    </a:schemeClr>
                  </a:outerShdw>
                </a:effectLst>
              </a:rPr>
              <a:t>l</a:t>
            </a:r>
            <a:r>
              <a:rPr lang="en-US" dirty="0" smtClean="0">
                <a:ln w="0"/>
                <a:solidFill>
                  <a:schemeClr val="tx1"/>
                </a:solidFill>
                <a:effectLst>
                  <a:outerShdw blurRad="38100" dist="19050" dir="2700000" algn="tl" rotWithShape="0">
                    <a:schemeClr val="dk1">
                      <a:alpha val="40000"/>
                    </a:schemeClr>
                  </a:outerShdw>
                </a:effectLst>
              </a:rPr>
              <a:t> Year Information</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Page 3</a:t>
            </a:r>
            <a:endParaRPr lang="en-US" dirty="0"/>
          </a:p>
        </p:txBody>
      </p:sp>
      <p:pic>
        <p:nvPicPr>
          <p:cNvPr id="5" name="Picture 4"/>
          <p:cNvPicPr>
            <a:picLocks noChangeAspect="1"/>
          </p:cNvPicPr>
          <p:nvPr/>
        </p:nvPicPr>
        <p:blipFill>
          <a:blip r:embed="rId3"/>
          <a:stretch>
            <a:fillRect/>
          </a:stretch>
        </p:blipFill>
        <p:spPr>
          <a:xfrm>
            <a:off x="5133594" y="1752600"/>
            <a:ext cx="4010406" cy="1143762"/>
          </a:xfrm>
          <a:prstGeom prst="rect">
            <a:avLst/>
          </a:prstGeom>
        </p:spPr>
      </p:pic>
      <p:pic>
        <p:nvPicPr>
          <p:cNvPr id="7" name="Picture 6"/>
          <p:cNvPicPr>
            <a:picLocks noChangeAspect="1"/>
          </p:cNvPicPr>
          <p:nvPr/>
        </p:nvPicPr>
        <p:blipFill rotWithShape="1">
          <a:blip r:embed="rId4"/>
          <a:srcRect b="72923"/>
          <a:stretch/>
        </p:blipFill>
        <p:spPr>
          <a:xfrm>
            <a:off x="5155311" y="1143001"/>
            <a:ext cx="3988689" cy="609599"/>
          </a:xfrm>
          <a:prstGeom prst="rect">
            <a:avLst/>
          </a:prstGeom>
        </p:spPr>
      </p:pic>
      <p:pic>
        <p:nvPicPr>
          <p:cNvPr id="8" name="Picture 7"/>
          <p:cNvPicPr>
            <a:picLocks noChangeAspect="1"/>
          </p:cNvPicPr>
          <p:nvPr/>
        </p:nvPicPr>
        <p:blipFill>
          <a:blip r:embed="rId5"/>
          <a:stretch>
            <a:fillRect/>
          </a:stretch>
        </p:blipFill>
        <p:spPr>
          <a:xfrm>
            <a:off x="1202150" y="2364676"/>
            <a:ext cx="3827050" cy="4417124"/>
          </a:xfrm>
          <a:prstGeom prst="rect">
            <a:avLst/>
          </a:prstGeom>
          <a:ln>
            <a:solidFill>
              <a:schemeClr val="bg1">
                <a:lumMod val="85000"/>
              </a:schemeClr>
            </a:solidFill>
          </a:ln>
        </p:spPr>
      </p:pic>
    </p:spTree>
    <p:extLst>
      <p:ext uri="{BB962C8B-B14F-4D97-AF65-F5344CB8AC3E}">
        <p14:creationId xmlns:p14="http://schemas.microsoft.com/office/powerpoint/2010/main" val="2841700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34278D"/>
                </a:solidFill>
              </a:rPr>
              <a:t>Example Calculation Tool Completed</a:t>
            </a:r>
            <a:endParaRPr lang="en-US" dirty="0"/>
          </a:p>
        </p:txBody>
      </p:sp>
      <p:pic>
        <p:nvPicPr>
          <p:cNvPr id="2" name="Picture 1"/>
          <p:cNvPicPr>
            <a:picLocks noChangeAspect="1"/>
          </p:cNvPicPr>
          <p:nvPr/>
        </p:nvPicPr>
        <p:blipFill>
          <a:blip r:embed="rId3"/>
          <a:stretch>
            <a:fillRect/>
          </a:stretch>
        </p:blipFill>
        <p:spPr>
          <a:xfrm>
            <a:off x="457200" y="1064296"/>
            <a:ext cx="8220918" cy="5461246"/>
          </a:xfrm>
          <a:prstGeom prst="rect">
            <a:avLst/>
          </a:prstGeom>
        </p:spPr>
      </p:pic>
      <p:sp>
        <p:nvSpPr>
          <p:cNvPr id="6" name="Right Arrow 5"/>
          <p:cNvSpPr/>
          <p:nvPr/>
        </p:nvSpPr>
        <p:spPr>
          <a:xfrm>
            <a:off x="3581400" y="4191000"/>
            <a:ext cx="1828800" cy="533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Expenditures</a:t>
            </a:r>
            <a:endParaRPr lang="en-US" sz="1600" dirty="0">
              <a:solidFill>
                <a:schemeClr val="tx1"/>
              </a:solidFill>
            </a:endParaRPr>
          </a:p>
        </p:txBody>
      </p:sp>
      <p:sp>
        <p:nvSpPr>
          <p:cNvPr id="8" name="Right Arrow 7"/>
          <p:cNvSpPr/>
          <p:nvPr/>
        </p:nvSpPr>
        <p:spPr>
          <a:xfrm>
            <a:off x="3581400" y="4876800"/>
            <a:ext cx="1828800" cy="533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SSA on behalf</a:t>
            </a:r>
            <a:endParaRPr lang="en-US" sz="1600" dirty="0">
              <a:solidFill>
                <a:schemeClr val="tx1"/>
              </a:solidFill>
            </a:endParaRPr>
          </a:p>
        </p:txBody>
      </p:sp>
      <p:sp>
        <p:nvSpPr>
          <p:cNvPr id="9" name="Right Arrow 8"/>
          <p:cNvSpPr/>
          <p:nvPr/>
        </p:nvSpPr>
        <p:spPr>
          <a:xfrm flipH="1">
            <a:off x="7620000" y="6096000"/>
            <a:ext cx="978408" cy="5608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SOF</a:t>
            </a:r>
            <a:endParaRPr lang="en-US" sz="1600" dirty="0"/>
          </a:p>
        </p:txBody>
      </p:sp>
      <p:sp>
        <p:nvSpPr>
          <p:cNvPr id="17" name="Right Arrow 16"/>
          <p:cNvSpPr/>
          <p:nvPr/>
        </p:nvSpPr>
        <p:spPr>
          <a:xfrm flipH="1">
            <a:off x="7620000" y="5257800"/>
            <a:ext cx="990600" cy="533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SHARS</a:t>
            </a:r>
            <a:endParaRPr lang="en-US" sz="1600" dirty="0">
              <a:solidFill>
                <a:schemeClr val="tx1"/>
              </a:solidFill>
            </a:endParaRPr>
          </a:p>
        </p:txBody>
      </p:sp>
    </p:spTree>
    <p:extLst>
      <p:ext uri="{BB962C8B-B14F-4D97-AF65-F5344CB8AC3E}">
        <p14:creationId xmlns:p14="http://schemas.microsoft.com/office/powerpoint/2010/main" val="3744940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34278D"/>
                </a:solidFill>
              </a:rPr>
              <a:t>Example Calculation Tool Completed</a:t>
            </a:r>
            <a:endParaRPr lang="en-US" dirty="0"/>
          </a:p>
        </p:txBody>
      </p:sp>
      <p:pic>
        <p:nvPicPr>
          <p:cNvPr id="5" name="Picture 4"/>
          <p:cNvPicPr>
            <a:picLocks noChangeAspect="1"/>
          </p:cNvPicPr>
          <p:nvPr/>
        </p:nvPicPr>
        <p:blipFill>
          <a:blip r:embed="rId3"/>
          <a:stretch>
            <a:fillRect/>
          </a:stretch>
        </p:blipFill>
        <p:spPr>
          <a:xfrm>
            <a:off x="428625" y="1138237"/>
            <a:ext cx="8486775" cy="5643563"/>
          </a:xfrm>
          <a:prstGeom prst="rect">
            <a:avLst/>
          </a:prstGeom>
          <a:ln>
            <a:solidFill>
              <a:schemeClr val="tx1"/>
            </a:solidFill>
          </a:ln>
        </p:spPr>
      </p:pic>
    </p:spTree>
    <p:extLst>
      <p:ext uri="{BB962C8B-B14F-4D97-AF65-F5344CB8AC3E}">
        <p14:creationId xmlns:p14="http://schemas.microsoft.com/office/powerpoint/2010/main" val="316329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762000" y="1481137"/>
            <a:ext cx="7924800" cy="5311819"/>
          </a:xfrm>
          <a:prstGeom prst="rect">
            <a:avLst/>
          </a:prstGeom>
        </p:spPr>
      </p:pic>
      <p:sp>
        <p:nvSpPr>
          <p:cNvPr id="3" name="Title 2"/>
          <p:cNvSpPr>
            <a:spLocks noGrp="1"/>
          </p:cNvSpPr>
          <p:nvPr>
            <p:ph type="title"/>
          </p:nvPr>
        </p:nvSpPr>
        <p:spPr/>
        <p:txBody>
          <a:bodyPr>
            <a:normAutofit fontScale="90000"/>
          </a:bodyPr>
          <a:lstStyle/>
          <a:p>
            <a:r>
              <a:rPr lang="en-US" b="1" dirty="0">
                <a:solidFill>
                  <a:srgbClr val="34278D"/>
                </a:solidFill>
              </a:rPr>
              <a:t>Example </a:t>
            </a:r>
            <a:r>
              <a:rPr lang="en-US" b="1" dirty="0" smtClean="0">
                <a:solidFill>
                  <a:srgbClr val="34278D"/>
                </a:solidFill>
              </a:rPr>
              <a:t>Alternate Calculation Tool – Charter Schools Only</a:t>
            </a:r>
            <a:endParaRPr lang="en-US" dirty="0"/>
          </a:p>
        </p:txBody>
      </p:sp>
      <p:sp>
        <p:nvSpPr>
          <p:cNvPr id="7" name="Oval 6"/>
          <p:cNvSpPr/>
          <p:nvPr/>
        </p:nvSpPr>
        <p:spPr>
          <a:xfrm>
            <a:off x="5334000" y="6096000"/>
            <a:ext cx="2590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588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t>
            </a:r>
            <a:r>
              <a:rPr lang="en-US" dirty="0" smtClean="0"/>
              <a:t>evised tools are available on the IDEA-B LEA MOE webpage for use by LEAs to perform their own IDEA-B LEA MOE calculations:</a:t>
            </a:r>
          </a:p>
          <a:p>
            <a:pPr lvl="1"/>
            <a:r>
              <a:rPr lang="en-US" i="1" dirty="0" smtClean="0"/>
              <a:t>IDEA-B LEA MOE Calculation Tool </a:t>
            </a:r>
            <a:r>
              <a:rPr lang="en-US" dirty="0" smtClean="0"/>
              <a:t>– </a:t>
            </a:r>
          </a:p>
          <a:p>
            <a:pPr marL="392113" lvl="1" indent="0">
              <a:buNone/>
            </a:pPr>
            <a:r>
              <a:rPr lang="en-US" dirty="0"/>
              <a:t>	</a:t>
            </a:r>
            <a:r>
              <a:rPr lang="en-US" dirty="0" smtClean="0"/>
              <a:t>for school districts, and </a:t>
            </a:r>
          </a:p>
          <a:p>
            <a:pPr lvl="1"/>
            <a:r>
              <a:rPr lang="en-US" i="1" dirty="0" smtClean="0"/>
              <a:t>Alternate IDEA-B LEA MOE Calculation Tool </a:t>
            </a:r>
            <a:r>
              <a:rPr lang="en-US" dirty="0" smtClean="0"/>
              <a:t>– for charter schools that use Fund Code 199 for local only.</a:t>
            </a:r>
          </a:p>
          <a:p>
            <a:r>
              <a:rPr lang="en-US" dirty="0" smtClean="0"/>
              <a:t>LEA results should be compared to TEA’s preliminary IDEA-B LEA MOE compliance reviews in </a:t>
            </a:r>
            <a:r>
              <a:rPr lang="en-US" smtClean="0"/>
              <a:t>the spring.</a:t>
            </a:r>
            <a:endParaRPr lang="en-US" dirty="0"/>
          </a:p>
        </p:txBody>
      </p:sp>
      <p:sp>
        <p:nvSpPr>
          <p:cNvPr id="3" name="Title 2"/>
          <p:cNvSpPr>
            <a:spLocks noGrp="1"/>
          </p:cNvSpPr>
          <p:nvPr>
            <p:ph type="title"/>
          </p:nvPr>
        </p:nvSpPr>
        <p:spPr/>
        <p:txBody>
          <a:bodyPr/>
          <a:lstStyle/>
          <a:p>
            <a:r>
              <a:rPr lang="en-US" b="1" dirty="0" smtClean="0">
                <a:solidFill>
                  <a:srgbClr val="34278D"/>
                </a:solidFill>
              </a:rPr>
              <a:t>Summary</a:t>
            </a:r>
            <a:endParaRPr lang="en-US" dirty="0"/>
          </a:p>
        </p:txBody>
      </p:sp>
    </p:spTree>
    <p:extLst>
      <p:ext uri="{BB962C8B-B14F-4D97-AF65-F5344CB8AC3E}">
        <p14:creationId xmlns:p14="http://schemas.microsoft.com/office/powerpoint/2010/main" val="2131759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vision Logo.png"/>
          <p:cNvPicPr>
            <a:picLocks noChangeAspect="1"/>
          </p:cNvPicPr>
          <p:nvPr/>
        </p:nvPicPr>
        <p:blipFill>
          <a:blip r:embed="rId3" cstate="print"/>
          <a:stretch>
            <a:fillRect/>
          </a:stretch>
        </p:blipFill>
        <p:spPr>
          <a:xfrm>
            <a:off x="6171404" y="5504308"/>
            <a:ext cx="2972596" cy="1353692"/>
          </a:xfrm>
          <a:prstGeom prst="rect">
            <a:avLst/>
          </a:prstGeom>
        </p:spPr>
      </p:pic>
      <p:sp>
        <p:nvSpPr>
          <p:cNvPr id="2" name="Content Placeholder 1"/>
          <p:cNvSpPr>
            <a:spLocks noGrp="1"/>
          </p:cNvSpPr>
          <p:nvPr>
            <p:ph idx="1"/>
          </p:nvPr>
        </p:nvSpPr>
        <p:spPr>
          <a:xfrm>
            <a:off x="457200" y="1371600"/>
            <a:ext cx="8229600" cy="5029200"/>
          </a:xfrm>
        </p:spPr>
        <p:txBody>
          <a:bodyPr/>
          <a:lstStyle/>
          <a:p>
            <a:pPr>
              <a:spcBef>
                <a:spcPts val="1800"/>
              </a:spcBef>
            </a:pPr>
            <a:r>
              <a:rPr lang="en-US" dirty="0" smtClean="0"/>
              <a:t>34 CFR §300.203</a:t>
            </a:r>
          </a:p>
          <a:p>
            <a:pPr>
              <a:spcBef>
                <a:spcPts val="1800"/>
              </a:spcBef>
            </a:pPr>
            <a:r>
              <a:rPr lang="en-US" dirty="0" smtClean="0"/>
              <a:t>Expenditure test to determine whether an LEA met the requirement to maintain fiscal effort in a particular school year.</a:t>
            </a:r>
          </a:p>
          <a:p>
            <a:pPr>
              <a:spcBef>
                <a:spcPts val="1800"/>
              </a:spcBef>
            </a:pPr>
            <a:r>
              <a:rPr lang="en-US" dirty="0" smtClean="0"/>
              <a:t>Prohibits the reduction of expenditures, for the education of children with disabilities, below the level of expenditures made for the preceding school year, except for statutory exceptions and the adjustment to fiscal effort provision.</a:t>
            </a:r>
            <a:endParaRPr lang="en-US" dirty="0"/>
          </a:p>
        </p:txBody>
      </p:sp>
      <p:sp>
        <p:nvSpPr>
          <p:cNvPr id="3" name="Title 2"/>
          <p:cNvSpPr>
            <a:spLocks noGrp="1"/>
          </p:cNvSpPr>
          <p:nvPr>
            <p:ph type="title"/>
          </p:nvPr>
        </p:nvSpPr>
        <p:spPr/>
        <p:txBody>
          <a:bodyPr>
            <a:normAutofit/>
          </a:bodyPr>
          <a:lstStyle/>
          <a:p>
            <a:r>
              <a:rPr lang="en-US" sz="4800" b="1" dirty="0" smtClean="0">
                <a:solidFill>
                  <a:srgbClr val="34278D"/>
                </a:solidFill>
              </a:rPr>
              <a:t>Compliance Standard</a:t>
            </a:r>
            <a:endParaRPr lang="en-US" sz="4800" b="1" dirty="0">
              <a:solidFill>
                <a:srgbClr val="34278D"/>
              </a:solidFill>
            </a:endParaRPr>
          </a:p>
        </p:txBody>
      </p:sp>
    </p:spTree>
    <p:extLst>
      <p:ext uri="{BB962C8B-B14F-4D97-AF65-F5344CB8AC3E}">
        <p14:creationId xmlns:p14="http://schemas.microsoft.com/office/powerpoint/2010/main" val="1851922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sz="3600" dirty="0" smtClean="0"/>
              <a:t>Federal </a:t>
            </a:r>
            <a:r>
              <a:rPr lang="en-US" sz="3600" dirty="0"/>
              <a:t>Fiscal Compliance and </a:t>
            </a:r>
            <a:r>
              <a:rPr lang="en-US" sz="3600" dirty="0" smtClean="0"/>
              <a:t>Reporting Division</a:t>
            </a:r>
          </a:p>
          <a:p>
            <a:pPr lvl="1"/>
            <a:r>
              <a:rPr lang="en-US" sz="3600" dirty="0" smtClean="0">
                <a:hlinkClick r:id="rId3"/>
              </a:rPr>
              <a:t>Compliance@tea.texas.gov</a:t>
            </a:r>
            <a:endParaRPr lang="en-US" sz="3600" dirty="0" smtClean="0"/>
          </a:p>
          <a:p>
            <a:pPr lvl="1"/>
            <a:r>
              <a:rPr lang="en-US" sz="3600" dirty="0" smtClean="0"/>
              <a:t>Phone: 512-463-9127</a:t>
            </a:r>
          </a:p>
          <a:p>
            <a:pPr lvl="1"/>
            <a:endParaRPr lang="en-US" sz="3600" dirty="0"/>
          </a:p>
          <a:p>
            <a:r>
              <a:rPr lang="en-US" sz="3600" dirty="0" smtClean="0">
                <a:hlinkClick r:id="rId4"/>
              </a:rPr>
              <a:t>IDEA-B LEA MOE webpage</a:t>
            </a:r>
            <a:endParaRPr lang="en-US" sz="3600" dirty="0" smtClean="0"/>
          </a:p>
        </p:txBody>
      </p:sp>
      <p:sp>
        <p:nvSpPr>
          <p:cNvPr id="3" name="Title 2"/>
          <p:cNvSpPr>
            <a:spLocks noGrp="1"/>
          </p:cNvSpPr>
          <p:nvPr>
            <p:ph type="title"/>
          </p:nvPr>
        </p:nvSpPr>
        <p:spPr/>
        <p:txBody>
          <a:bodyPr>
            <a:noAutofit/>
          </a:bodyPr>
          <a:lstStyle/>
          <a:p>
            <a:r>
              <a:rPr lang="en-US" sz="3800" b="1" dirty="0" smtClean="0">
                <a:solidFill>
                  <a:srgbClr val="34278D"/>
                </a:solidFill>
              </a:rPr>
              <a:t>Contact and Resource Information</a:t>
            </a:r>
            <a:endParaRPr lang="en-US" sz="3800" b="1" dirty="0">
              <a:solidFill>
                <a:srgbClr val="34278D"/>
              </a:solidFill>
            </a:endParaRPr>
          </a:p>
        </p:txBody>
      </p:sp>
      <p:pic>
        <p:nvPicPr>
          <p:cNvPr id="4" name="Picture 3" descr="Division Logo.png"/>
          <p:cNvPicPr>
            <a:picLocks noChangeAspect="1"/>
          </p:cNvPicPr>
          <p:nvPr/>
        </p:nvPicPr>
        <p:blipFill>
          <a:blip r:embed="rId5" cstate="print"/>
          <a:stretch>
            <a:fillRect/>
          </a:stretch>
        </p:blipFill>
        <p:spPr>
          <a:xfrm>
            <a:off x="6019800" y="5410200"/>
            <a:ext cx="3124200" cy="1447800"/>
          </a:xfrm>
          <a:prstGeom prst="rect">
            <a:avLst/>
          </a:prstGeom>
        </p:spPr>
      </p:pic>
    </p:spTree>
    <p:extLst>
      <p:ext uri="{BB962C8B-B14F-4D97-AF65-F5344CB8AC3E}">
        <p14:creationId xmlns:p14="http://schemas.microsoft.com/office/powerpoint/2010/main" val="3920910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vision Logo.png"/>
          <p:cNvPicPr>
            <a:picLocks noChangeAspect="1"/>
          </p:cNvPicPr>
          <p:nvPr/>
        </p:nvPicPr>
        <p:blipFill>
          <a:blip r:embed="rId3" cstate="print"/>
          <a:stretch>
            <a:fillRect/>
          </a:stretch>
        </p:blipFill>
        <p:spPr>
          <a:xfrm>
            <a:off x="6171404" y="5504308"/>
            <a:ext cx="2972596" cy="1353692"/>
          </a:xfrm>
          <a:prstGeom prst="rect">
            <a:avLst/>
          </a:prstGeom>
        </p:spPr>
      </p:pic>
      <p:sp>
        <p:nvSpPr>
          <p:cNvPr id="2" name="Content Placeholder 1"/>
          <p:cNvSpPr>
            <a:spLocks noGrp="1"/>
          </p:cNvSpPr>
          <p:nvPr>
            <p:ph idx="1"/>
          </p:nvPr>
        </p:nvSpPr>
        <p:spPr>
          <a:xfrm>
            <a:off x="457200" y="1494156"/>
            <a:ext cx="8229600" cy="5029200"/>
          </a:xfrm>
        </p:spPr>
        <p:txBody>
          <a:bodyPr/>
          <a:lstStyle/>
          <a:p>
            <a:pPr>
              <a:spcBef>
                <a:spcPts val="1800"/>
              </a:spcBef>
            </a:pPr>
            <a:r>
              <a:rPr lang="en-US" sz="2600" dirty="0" smtClean="0"/>
              <a:t>Establishes the comparison year and the level of effort required in the subsequent school year following an MOE failure.</a:t>
            </a:r>
          </a:p>
          <a:p>
            <a:pPr>
              <a:spcBef>
                <a:spcPts val="1800"/>
              </a:spcBef>
            </a:pPr>
            <a:r>
              <a:rPr lang="en-US" sz="2600" dirty="0"/>
              <a:t>C</a:t>
            </a:r>
            <a:r>
              <a:rPr lang="en-US" sz="2600" dirty="0" smtClean="0"/>
              <a:t>omparison year is the “preceding </a:t>
            </a:r>
            <a:r>
              <a:rPr lang="en-US" sz="2600" dirty="0"/>
              <a:t>fiscal </a:t>
            </a:r>
            <a:r>
              <a:rPr lang="en-US" sz="2600" dirty="0" smtClean="0"/>
              <a:t>year”; however, the “subsequent years rule” clarifies that “preceding </a:t>
            </a:r>
            <a:r>
              <a:rPr lang="en-US" sz="2600" dirty="0"/>
              <a:t>fiscal year” </a:t>
            </a:r>
            <a:r>
              <a:rPr lang="en-US" sz="2600" dirty="0" smtClean="0"/>
              <a:t>means </a:t>
            </a:r>
            <a:r>
              <a:rPr lang="en-US" sz="2600" dirty="0"/>
              <a:t>the last fiscal </a:t>
            </a:r>
            <a:r>
              <a:rPr lang="en-US" sz="2600" dirty="0" smtClean="0"/>
              <a:t>year (school year) </a:t>
            </a:r>
            <a:r>
              <a:rPr lang="en-US" sz="2600" dirty="0"/>
              <a:t>in which the LEA met </a:t>
            </a:r>
            <a:r>
              <a:rPr lang="en-US" sz="2600" dirty="0" smtClean="0"/>
              <a:t>MOE.</a:t>
            </a:r>
          </a:p>
          <a:p>
            <a:pPr>
              <a:spcBef>
                <a:spcPts val="1800"/>
              </a:spcBef>
            </a:pPr>
            <a:r>
              <a:rPr lang="en-US" sz="2600" dirty="0" smtClean="0"/>
              <a:t>Based on this rule, the IDEA-B LEA MOE Calculation Tool compares “original required level of effort” to “actual level of effort.”</a:t>
            </a:r>
          </a:p>
          <a:p>
            <a:pPr>
              <a:spcBef>
                <a:spcPts val="1800"/>
              </a:spcBef>
            </a:pPr>
            <a:endParaRPr lang="en-US" dirty="0"/>
          </a:p>
        </p:txBody>
      </p:sp>
      <p:sp>
        <p:nvSpPr>
          <p:cNvPr id="3" name="Title 2"/>
          <p:cNvSpPr>
            <a:spLocks noGrp="1"/>
          </p:cNvSpPr>
          <p:nvPr>
            <p:ph type="title"/>
          </p:nvPr>
        </p:nvSpPr>
        <p:spPr/>
        <p:txBody>
          <a:bodyPr>
            <a:normAutofit/>
          </a:bodyPr>
          <a:lstStyle/>
          <a:p>
            <a:r>
              <a:rPr lang="en-US" sz="4800" b="1" dirty="0" smtClean="0">
                <a:solidFill>
                  <a:srgbClr val="34278D"/>
                </a:solidFill>
              </a:rPr>
              <a:t>Subsequent Years Rule</a:t>
            </a:r>
            <a:endParaRPr lang="en-US" sz="4800" b="1" dirty="0">
              <a:solidFill>
                <a:srgbClr val="34278D"/>
              </a:solidFill>
            </a:endParaRPr>
          </a:p>
        </p:txBody>
      </p:sp>
    </p:spTree>
    <p:extLst>
      <p:ext uri="{BB962C8B-B14F-4D97-AF65-F5344CB8AC3E}">
        <p14:creationId xmlns:p14="http://schemas.microsoft.com/office/powerpoint/2010/main" val="854055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59362"/>
          </a:xfrm>
        </p:spPr>
        <p:txBody>
          <a:bodyPr/>
          <a:lstStyle/>
          <a:p>
            <a:pPr marL="136525" indent="0">
              <a:spcBef>
                <a:spcPts val="1200"/>
              </a:spcBef>
              <a:buNone/>
            </a:pPr>
            <a:r>
              <a:rPr lang="en-US" dirty="0" smtClean="0"/>
              <a:t>“Original </a:t>
            </a:r>
            <a:r>
              <a:rPr lang="en-US" dirty="0"/>
              <a:t>Required Level of Effort” </a:t>
            </a:r>
            <a:r>
              <a:rPr lang="en-US" dirty="0" smtClean="0"/>
              <a:t>is the level of effort at which the LEA last established compliance (achieved a “Passing” result</a:t>
            </a:r>
            <a:r>
              <a:rPr lang="en-US" dirty="0"/>
              <a:t>) for each test </a:t>
            </a:r>
            <a:r>
              <a:rPr lang="en-US" dirty="0" smtClean="0"/>
              <a:t>method:</a:t>
            </a:r>
          </a:p>
          <a:p>
            <a:pPr marL="593725" indent="-457200">
              <a:spcBef>
                <a:spcPts val="1200"/>
              </a:spcBef>
            </a:pPr>
            <a:r>
              <a:rPr lang="en-US" dirty="0" smtClean="0"/>
              <a:t>Test 1: local only expenditures </a:t>
            </a:r>
          </a:p>
          <a:p>
            <a:pPr marL="593725" indent="-457200">
              <a:spcBef>
                <a:spcPts val="1200"/>
              </a:spcBef>
            </a:pPr>
            <a:r>
              <a:rPr lang="en-US" dirty="0" smtClean="0"/>
              <a:t>Test 2: state and local expenditures</a:t>
            </a:r>
          </a:p>
          <a:p>
            <a:pPr marL="593725" indent="-457200">
              <a:spcBef>
                <a:spcPts val="1200"/>
              </a:spcBef>
            </a:pPr>
            <a:r>
              <a:rPr lang="en-US" dirty="0" smtClean="0"/>
              <a:t>Test 3: local only per-capita </a:t>
            </a:r>
          </a:p>
          <a:p>
            <a:pPr marL="593725" indent="-457200">
              <a:spcBef>
                <a:spcPts val="1200"/>
              </a:spcBef>
            </a:pPr>
            <a:r>
              <a:rPr lang="en-US" dirty="0" smtClean="0"/>
              <a:t>Test 4: state and local per-capita</a:t>
            </a:r>
            <a:endParaRPr lang="en-US" dirty="0"/>
          </a:p>
        </p:txBody>
      </p:sp>
      <p:sp>
        <p:nvSpPr>
          <p:cNvPr id="3" name="Title 2"/>
          <p:cNvSpPr>
            <a:spLocks noGrp="1"/>
          </p:cNvSpPr>
          <p:nvPr>
            <p:ph type="title"/>
          </p:nvPr>
        </p:nvSpPr>
        <p:spPr/>
        <p:txBody>
          <a:bodyPr>
            <a:normAutofit/>
          </a:bodyPr>
          <a:lstStyle/>
          <a:p>
            <a:pPr>
              <a:spcBef>
                <a:spcPts val="1200"/>
              </a:spcBef>
            </a:pPr>
            <a:r>
              <a:rPr lang="en-US" sz="4000" b="1" dirty="0" smtClean="0">
                <a:solidFill>
                  <a:srgbClr val="34278D"/>
                </a:solidFill>
              </a:rPr>
              <a:t>Original Required Level of Effort</a:t>
            </a:r>
            <a:endParaRPr lang="en-US" sz="4000" dirty="0"/>
          </a:p>
        </p:txBody>
      </p:sp>
      <p:pic>
        <p:nvPicPr>
          <p:cNvPr id="5" name="Picture 4" descr="Division Logo.png"/>
          <p:cNvPicPr>
            <a:picLocks noChangeAspect="1"/>
          </p:cNvPicPr>
          <p:nvPr/>
        </p:nvPicPr>
        <p:blipFill>
          <a:blip r:embed="rId3" cstate="print"/>
          <a:stretch>
            <a:fillRect/>
          </a:stretch>
        </p:blipFill>
        <p:spPr>
          <a:xfrm>
            <a:off x="6324600" y="5504308"/>
            <a:ext cx="2819400" cy="1353692"/>
          </a:xfrm>
          <a:prstGeom prst="rect">
            <a:avLst/>
          </a:prstGeom>
        </p:spPr>
      </p:pic>
    </p:spTree>
    <p:extLst>
      <p:ext uri="{BB962C8B-B14F-4D97-AF65-F5344CB8AC3E}">
        <p14:creationId xmlns:p14="http://schemas.microsoft.com/office/powerpoint/2010/main" val="3522900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8036" r="10879"/>
          <a:stretch/>
        </p:blipFill>
        <p:spPr>
          <a:xfrm>
            <a:off x="304801" y="1752600"/>
            <a:ext cx="8534399" cy="4764899"/>
          </a:xfrm>
          <a:prstGeom prst="rect">
            <a:avLst/>
          </a:prstGeom>
          <a:ln>
            <a:solidFill>
              <a:schemeClr val="bg1">
                <a:lumMod val="75000"/>
              </a:schemeClr>
            </a:solidFill>
          </a:ln>
        </p:spPr>
      </p:pic>
      <p:sp>
        <p:nvSpPr>
          <p:cNvPr id="3" name="Title 2"/>
          <p:cNvSpPr>
            <a:spLocks noGrp="1"/>
          </p:cNvSpPr>
          <p:nvPr>
            <p:ph type="title"/>
          </p:nvPr>
        </p:nvSpPr>
        <p:spPr/>
        <p:txBody>
          <a:bodyPr>
            <a:normAutofit fontScale="90000"/>
          </a:bodyPr>
          <a:lstStyle/>
          <a:p>
            <a:r>
              <a:rPr lang="en-US" b="1" dirty="0" smtClean="0">
                <a:solidFill>
                  <a:srgbClr val="34278D"/>
                </a:solidFill>
              </a:rPr>
              <a:t>Original Required Level of Effort =</a:t>
            </a:r>
            <a:br>
              <a:rPr lang="en-US" b="1" dirty="0" smtClean="0">
                <a:solidFill>
                  <a:srgbClr val="34278D"/>
                </a:solidFill>
              </a:rPr>
            </a:br>
            <a:r>
              <a:rPr lang="en-US" b="1" dirty="0" smtClean="0">
                <a:solidFill>
                  <a:srgbClr val="34278D"/>
                </a:solidFill>
              </a:rPr>
              <a:t>Last Compliant SY Total Expenditures and Per-Capita Expenditure Amounts</a:t>
            </a:r>
            <a:endParaRPr lang="en-US" b="1" dirty="0">
              <a:solidFill>
                <a:srgbClr val="34278D"/>
              </a:solidFill>
            </a:endParaRPr>
          </a:p>
        </p:txBody>
      </p:sp>
      <p:sp>
        <p:nvSpPr>
          <p:cNvPr id="2" name="Oval 1"/>
          <p:cNvSpPr/>
          <p:nvPr/>
        </p:nvSpPr>
        <p:spPr>
          <a:xfrm>
            <a:off x="3352800" y="4876800"/>
            <a:ext cx="4800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02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029200"/>
          </a:xfrm>
        </p:spPr>
        <p:txBody>
          <a:bodyPr/>
          <a:lstStyle/>
          <a:p>
            <a:pPr marL="136525" indent="0">
              <a:spcBef>
                <a:spcPts val="1200"/>
              </a:spcBef>
              <a:buNone/>
            </a:pPr>
            <a:endParaRPr lang="en-US" dirty="0" smtClean="0"/>
          </a:p>
          <a:p>
            <a:pPr marL="136525" indent="0">
              <a:spcBef>
                <a:spcPts val="1200"/>
              </a:spcBef>
              <a:buNone/>
            </a:pPr>
            <a:r>
              <a:rPr lang="en-US" dirty="0" smtClean="0"/>
              <a:t>“Actual </a:t>
            </a:r>
            <a:r>
              <a:rPr lang="en-US" dirty="0"/>
              <a:t>Level of Effort” </a:t>
            </a:r>
            <a:r>
              <a:rPr lang="en-US" dirty="0" smtClean="0"/>
              <a:t>is the actual amount expended for each test method during the school year under compliance review.</a:t>
            </a:r>
          </a:p>
          <a:p>
            <a:pPr marL="593725" indent="-457200">
              <a:spcBef>
                <a:spcPts val="1200"/>
              </a:spcBef>
            </a:pPr>
            <a:r>
              <a:rPr lang="en-US" dirty="0" smtClean="0"/>
              <a:t>Test 1: local only expenditures </a:t>
            </a:r>
          </a:p>
          <a:p>
            <a:pPr marL="593725" indent="-457200">
              <a:spcBef>
                <a:spcPts val="1200"/>
              </a:spcBef>
            </a:pPr>
            <a:r>
              <a:rPr lang="en-US" dirty="0" smtClean="0"/>
              <a:t>Test 2: state and local expenditures</a:t>
            </a:r>
          </a:p>
          <a:p>
            <a:pPr marL="593725" indent="-457200">
              <a:spcBef>
                <a:spcPts val="1200"/>
              </a:spcBef>
            </a:pPr>
            <a:r>
              <a:rPr lang="en-US" dirty="0" smtClean="0"/>
              <a:t>Test 3: local only per-capita </a:t>
            </a:r>
          </a:p>
          <a:p>
            <a:pPr marL="593725" indent="-457200">
              <a:spcBef>
                <a:spcPts val="1200"/>
              </a:spcBef>
            </a:pPr>
            <a:r>
              <a:rPr lang="en-US" dirty="0" smtClean="0"/>
              <a:t>Test 4: state and local per-capita</a:t>
            </a:r>
            <a:endParaRPr lang="en-US" dirty="0"/>
          </a:p>
        </p:txBody>
      </p:sp>
      <p:sp>
        <p:nvSpPr>
          <p:cNvPr id="3" name="Title 2"/>
          <p:cNvSpPr>
            <a:spLocks noGrp="1"/>
          </p:cNvSpPr>
          <p:nvPr>
            <p:ph type="title"/>
          </p:nvPr>
        </p:nvSpPr>
        <p:spPr/>
        <p:txBody>
          <a:bodyPr>
            <a:normAutofit/>
          </a:bodyPr>
          <a:lstStyle/>
          <a:p>
            <a:pPr>
              <a:spcBef>
                <a:spcPts val="1200"/>
              </a:spcBef>
            </a:pPr>
            <a:r>
              <a:rPr lang="en-US" sz="4800" b="1" dirty="0" smtClean="0">
                <a:solidFill>
                  <a:srgbClr val="34278D"/>
                </a:solidFill>
              </a:rPr>
              <a:t>Actual Level of Effort</a:t>
            </a:r>
            <a:endParaRPr lang="en-US" sz="4800" dirty="0"/>
          </a:p>
        </p:txBody>
      </p:sp>
      <p:pic>
        <p:nvPicPr>
          <p:cNvPr id="5" name="Picture 4" descr="Division Logo.png"/>
          <p:cNvPicPr>
            <a:picLocks noChangeAspect="1"/>
          </p:cNvPicPr>
          <p:nvPr/>
        </p:nvPicPr>
        <p:blipFill>
          <a:blip r:embed="rId3" cstate="print"/>
          <a:stretch>
            <a:fillRect/>
          </a:stretch>
        </p:blipFill>
        <p:spPr>
          <a:xfrm>
            <a:off x="6324600" y="5504308"/>
            <a:ext cx="2819400" cy="1353692"/>
          </a:xfrm>
          <a:prstGeom prst="rect">
            <a:avLst/>
          </a:prstGeom>
        </p:spPr>
      </p:pic>
    </p:spTree>
    <p:extLst>
      <p:ext uri="{BB962C8B-B14F-4D97-AF65-F5344CB8AC3E}">
        <p14:creationId xmlns:p14="http://schemas.microsoft.com/office/powerpoint/2010/main" val="2767092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vision Logo.png"/>
          <p:cNvPicPr>
            <a:picLocks noChangeAspect="1"/>
          </p:cNvPicPr>
          <p:nvPr/>
        </p:nvPicPr>
        <p:blipFill>
          <a:blip r:embed="rId3" cstate="print"/>
          <a:stretch>
            <a:fillRect/>
          </a:stretch>
        </p:blipFill>
        <p:spPr>
          <a:xfrm>
            <a:off x="6171404" y="5504308"/>
            <a:ext cx="2972596" cy="1353692"/>
          </a:xfrm>
          <a:prstGeom prst="rect">
            <a:avLst/>
          </a:prstGeom>
        </p:spPr>
      </p:pic>
      <p:sp>
        <p:nvSpPr>
          <p:cNvPr id="2" name="Content Placeholder 1"/>
          <p:cNvSpPr>
            <a:spLocks noGrp="1"/>
          </p:cNvSpPr>
          <p:nvPr>
            <p:ph idx="1"/>
          </p:nvPr>
        </p:nvSpPr>
        <p:spPr>
          <a:xfrm>
            <a:off x="457200" y="1828800"/>
            <a:ext cx="8229600" cy="5029200"/>
          </a:xfrm>
        </p:spPr>
        <p:txBody>
          <a:bodyPr/>
          <a:lstStyle/>
          <a:p>
            <a:pPr marL="136525" indent="0">
              <a:spcBef>
                <a:spcPts val="1200"/>
              </a:spcBef>
              <a:buNone/>
            </a:pPr>
            <a:r>
              <a:rPr lang="en-US" dirty="0" smtClean="0"/>
              <a:t>“Amount of Cumulative Exceptions/Adjustments, Intervening Years” includes the exceptions </a:t>
            </a:r>
            <a:r>
              <a:rPr lang="en-US" dirty="0"/>
              <a:t>and/or </a:t>
            </a:r>
            <a:r>
              <a:rPr lang="en-US" dirty="0" smtClean="0"/>
              <a:t>adjustment to fiscal effort</a:t>
            </a:r>
            <a:r>
              <a:rPr lang="en-US" dirty="0" smtClean="0">
                <a:solidFill>
                  <a:schemeClr val="dk1"/>
                </a:solidFill>
                <a:latin typeface="Arial" panose="020B0604020202020204" pitchFamily="34" charset="0"/>
                <a:cs typeface="Arial" panose="020B0604020202020204" pitchFamily="34" charset="0"/>
              </a:rPr>
              <a:t> amounts that </a:t>
            </a:r>
            <a:r>
              <a:rPr lang="en-US" dirty="0">
                <a:solidFill>
                  <a:schemeClr val="dk1"/>
                </a:solidFill>
                <a:latin typeface="Arial" panose="020B0604020202020204" pitchFamily="34" charset="0"/>
                <a:cs typeface="Arial" panose="020B0604020202020204" pitchFamily="34" charset="0"/>
              </a:rPr>
              <a:t>the LEA submitted in an intervening </a:t>
            </a:r>
            <a:r>
              <a:rPr lang="en-US" dirty="0" smtClean="0">
                <a:solidFill>
                  <a:schemeClr val="dk1"/>
                </a:solidFill>
                <a:latin typeface="Arial" panose="020B0604020202020204" pitchFamily="34" charset="0"/>
                <a:cs typeface="Arial" panose="020B0604020202020204" pitchFamily="34" charset="0"/>
              </a:rPr>
              <a:t>year and were validated </a:t>
            </a:r>
            <a:r>
              <a:rPr lang="en-US" dirty="0">
                <a:solidFill>
                  <a:schemeClr val="dk1"/>
                </a:solidFill>
                <a:latin typeface="Arial" panose="020B0604020202020204" pitchFamily="34" charset="0"/>
                <a:cs typeface="Arial" panose="020B0604020202020204" pitchFamily="34" charset="0"/>
              </a:rPr>
              <a:t>by </a:t>
            </a:r>
            <a:r>
              <a:rPr lang="en-US" dirty="0" smtClean="0">
                <a:solidFill>
                  <a:schemeClr val="dk1"/>
                </a:solidFill>
                <a:latin typeface="Arial" panose="020B0604020202020204" pitchFamily="34" charset="0"/>
                <a:cs typeface="Arial" panose="020B0604020202020204" pitchFamily="34" charset="0"/>
              </a:rPr>
              <a:t>TEA, </a:t>
            </a:r>
            <a:r>
              <a:rPr lang="en-US" dirty="0">
                <a:solidFill>
                  <a:schemeClr val="dk1"/>
                </a:solidFill>
                <a:latin typeface="Arial" panose="020B0604020202020204" pitchFamily="34" charset="0"/>
                <a:cs typeface="Arial" panose="020B0604020202020204" pitchFamily="34" charset="0"/>
              </a:rPr>
              <a:t>but did not bring the LEA into compliance for a test method. </a:t>
            </a:r>
            <a:endParaRPr lang="en-US" dirty="0" smtClean="0">
              <a:solidFill>
                <a:schemeClr val="dk1"/>
              </a:solidFill>
              <a:latin typeface="Arial" panose="020B0604020202020204" pitchFamily="34" charset="0"/>
              <a:cs typeface="Arial" panose="020B0604020202020204" pitchFamily="34" charset="0"/>
            </a:endParaRPr>
          </a:p>
          <a:p>
            <a:pPr marL="593725" indent="-457200" fontAlgn="auto">
              <a:spcBef>
                <a:spcPts val="1200"/>
              </a:spcBef>
            </a:pPr>
            <a:r>
              <a:rPr lang="en-US" dirty="0" smtClean="0">
                <a:solidFill>
                  <a:schemeClr val="dk1"/>
                </a:solidFill>
                <a:latin typeface="Arial" panose="020B0604020202020204" pitchFamily="34" charset="0"/>
                <a:cs typeface="Arial" panose="020B0604020202020204" pitchFamily="34" charset="0"/>
              </a:rPr>
              <a:t>Becomes a “carry-forward” used in the next compliance review as demonstrated in the next example.</a:t>
            </a:r>
          </a:p>
          <a:p>
            <a:pPr marL="593725" indent="-457200" fontAlgn="auto"/>
            <a:endParaRPr lang="en-US" dirty="0" smtClean="0"/>
          </a:p>
        </p:txBody>
      </p:sp>
      <p:sp>
        <p:nvSpPr>
          <p:cNvPr id="3" name="Title 2"/>
          <p:cNvSpPr>
            <a:spLocks noGrp="1"/>
          </p:cNvSpPr>
          <p:nvPr>
            <p:ph type="title"/>
          </p:nvPr>
        </p:nvSpPr>
        <p:spPr/>
        <p:txBody>
          <a:bodyPr>
            <a:normAutofit fontScale="90000"/>
          </a:bodyPr>
          <a:lstStyle/>
          <a:p>
            <a:pPr>
              <a:spcBef>
                <a:spcPts val="1200"/>
              </a:spcBef>
            </a:pPr>
            <a:r>
              <a:rPr lang="en-US" b="1" dirty="0" smtClean="0">
                <a:solidFill>
                  <a:srgbClr val="34278D"/>
                </a:solidFill>
              </a:rPr>
              <a:t>Amount of Cumulative Exceptions/</a:t>
            </a:r>
            <a:br>
              <a:rPr lang="en-US" b="1" dirty="0" smtClean="0">
                <a:solidFill>
                  <a:srgbClr val="34278D"/>
                </a:solidFill>
              </a:rPr>
            </a:br>
            <a:r>
              <a:rPr lang="en-US" b="1" dirty="0" smtClean="0">
                <a:solidFill>
                  <a:srgbClr val="34278D"/>
                </a:solidFill>
              </a:rPr>
              <a:t>Adjustments, Intervening Years</a:t>
            </a:r>
            <a:endParaRPr lang="en-US" dirty="0"/>
          </a:p>
        </p:txBody>
      </p:sp>
    </p:spTree>
    <p:extLst>
      <p:ext uri="{BB962C8B-B14F-4D97-AF65-F5344CB8AC3E}">
        <p14:creationId xmlns:p14="http://schemas.microsoft.com/office/powerpoint/2010/main" val="1944248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PC templat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D9ADCBDB331C4BBF269E586F128C28" ma:contentTypeVersion="12" ma:contentTypeDescription="Create a new document." ma:contentTypeScope="" ma:versionID="e3336d13de519164eddd0ffadbbd0b12">
  <xsd:schema xmlns:xsd="http://www.w3.org/2001/XMLSchema" xmlns:xs="http://www.w3.org/2001/XMLSchema" xmlns:p="http://schemas.microsoft.com/office/2006/metadata/properties" xmlns:ns2="cb70489d-3054-4d43-b21e-b2d1d534959c" targetNamespace="http://schemas.microsoft.com/office/2006/metadata/properties" ma:root="true" ma:fieldsID="4580d3580e5c524e22cc1e35f3c72255" ns2:_="">
    <xsd:import namespace="cb70489d-3054-4d43-b21e-b2d1d534959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0489d-3054-4d43-b21e-b2d1d53495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C2E634-A524-4C44-922C-9D790944E560}">
  <ds:schemaRefs>
    <ds:schemaRef ds:uri="http://purl.org/dc/elements/1.1/"/>
    <ds:schemaRef ds:uri="http://purl.org/dc/dcmitype/"/>
    <ds:schemaRef ds:uri="cb70489d-3054-4d43-b21e-b2d1d534959c"/>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EA2FB52-F9B3-45A0-9CCB-BF10EAAE2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70489d-3054-4d43-b21e-b2d1d5349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976D9C-522A-4418-B26E-58F34ECB15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FPC template</Template>
  <TotalTime>12684</TotalTime>
  <Words>1640</Words>
  <Application>Microsoft Office PowerPoint</Application>
  <PresentationFormat>On-screen Show (4:3)</PresentationFormat>
  <Paragraphs>318</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Arial</vt:lpstr>
      <vt:lpstr>Arial Narrow</vt:lpstr>
      <vt:lpstr>Calibri</vt:lpstr>
      <vt:lpstr>Lucida Grande</vt:lpstr>
      <vt:lpstr>Lucida Sans Unicode</vt:lpstr>
      <vt:lpstr>Verdana</vt:lpstr>
      <vt:lpstr>Wingdings 2</vt:lpstr>
      <vt:lpstr>Wingdings 3</vt:lpstr>
      <vt:lpstr>FPC template</vt:lpstr>
      <vt:lpstr>IDEA-B LEA MOE Calculation Tool </vt:lpstr>
      <vt:lpstr>Topics</vt:lpstr>
      <vt:lpstr>Topics (cont.)</vt:lpstr>
      <vt:lpstr>Compliance Standard</vt:lpstr>
      <vt:lpstr>Subsequent Years Rule</vt:lpstr>
      <vt:lpstr>Original Required Level of Effort</vt:lpstr>
      <vt:lpstr>Original Required Level of Effort = Last Compliant SY Total Expenditures and Per-Capita Expenditure Amounts</vt:lpstr>
      <vt:lpstr>Actual Level of Effort</vt:lpstr>
      <vt:lpstr>Amount of Cumulative Exceptions/ Adjustments, Intervening Years</vt:lpstr>
      <vt:lpstr>Amount of Cumulative Exceptions/ Adjustments, Intervening Years</vt:lpstr>
      <vt:lpstr>Amount of Cumulative Exceptions/ Adjustments, Intervening Years</vt:lpstr>
      <vt:lpstr>Layout of Calculation Tool</vt:lpstr>
      <vt:lpstr>Layout of Calculation Tool</vt:lpstr>
      <vt:lpstr>Layout of Calculation Tool</vt:lpstr>
      <vt:lpstr>Layout of Calculation Tool</vt:lpstr>
      <vt:lpstr>Layout of Calculation Tool IDEA-B LEA MOE Tab</vt:lpstr>
      <vt:lpstr>Layout of Calculation Tool IDEA-B LEA MOE Tab</vt:lpstr>
      <vt:lpstr>Layout of Calculation Tool IDEA-B LEA MOE Tab</vt:lpstr>
      <vt:lpstr>Layout of Calculation Tool IDEA-B LEA MOE Tab</vt:lpstr>
      <vt:lpstr>Data Entry/Sources for Calculation Tool</vt:lpstr>
      <vt:lpstr>Data Entry/Sources for Calculation Tool</vt:lpstr>
      <vt:lpstr>Data Entry/Sources for Calculation Tool</vt:lpstr>
      <vt:lpstr>Data Entry/Sources for Calculation Tool</vt:lpstr>
      <vt:lpstr>Data Entry/Sources for Calculation Tool</vt:lpstr>
      <vt:lpstr>Data Entry/Sources for Calculation Tool</vt:lpstr>
      <vt:lpstr>Example Calculation Tool Completed</vt:lpstr>
      <vt:lpstr>Example Calculation Tool Completed</vt:lpstr>
      <vt:lpstr>Example Calculation Tool Completed</vt:lpstr>
      <vt:lpstr>Example Calculation Tool Completed</vt:lpstr>
      <vt:lpstr>Example Calculation Tool Completed</vt:lpstr>
      <vt:lpstr>Example Calculation Tool Completed</vt:lpstr>
      <vt:lpstr>Example Calculation Tool Completed</vt:lpstr>
      <vt:lpstr>Example Calculation Tool Completed</vt:lpstr>
      <vt:lpstr>Example Calculation Tool Completed</vt:lpstr>
      <vt:lpstr>Example Calculation Tool Completed</vt:lpstr>
      <vt:lpstr>Example Calculation Tool Completed</vt:lpstr>
      <vt:lpstr>Example Calculation Tool Completed</vt:lpstr>
      <vt:lpstr>Example Alternate Calculation Tool – Charter Schools Only</vt:lpstr>
      <vt:lpstr>Summary</vt:lpstr>
      <vt:lpstr>Contact and Resource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mash</dc:creator>
  <cp:lastModifiedBy>Watson, Cindy</cp:lastModifiedBy>
  <cp:revision>1288</cp:revision>
  <cp:lastPrinted>2016-10-12T18:10:31Z</cp:lastPrinted>
  <dcterms:created xsi:type="dcterms:W3CDTF">2012-04-19T15:06:27Z</dcterms:created>
  <dcterms:modified xsi:type="dcterms:W3CDTF">2016-10-14T19:57:36Z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0x01010007D9ADCBDB331C4BBF269E586F128C28</vt:lpwstr>
  </property>
</Properties>
</file>