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7" r:id="rId1"/>
  </p:sldMasterIdLst>
  <p:notesMasterIdLst>
    <p:notesMasterId r:id="rId60"/>
  </p:notesMasterIdLst>
  <p:handoutMasterIdLst>
    <p:handoutMasterId r:id="rId61"/>
  </p:handoutMasterIdLst>
  <p:sldIdLst>
    <p:sldId id="256" r:id="rId2"/>
    <p:sldId id="257" r:id="rId3"/>
    <p:sldId id="258" r:id="rId4"/>
    <p:sldId id="259" r:id="rId5"/>
    <p:sldId id="291" r:id="rId6"/>
    <p:sldId id="263" r:id="rId7"/>
    <p:sldId id="284" r:id="rId8"/>
    <p:sldId id="281" r:id="rId9"/>
    <p:sldId id="325" r:id="rId10"/>
    <p:sldId id="296" r:id="rId11"/>
    <p:sldId id="297" r:id="rId12"/>
    <p:sldId id="298" r:id="rId13"/>
    <p:sldId id="299" r:id="rId14"/>
    <p:sldId id="302" r:id="rId15"/>
    <p:sldId id="300" r:id="rId16"/>
    <p:sldId id="301" r:id="rId17"/>
    <p:sldId id="303" r:id="rId18"/>
    <p:sldId id="267" r:id="rId19"/>
    <p:sldId id="262" r:id="rId20"/>
    <p:sldId id="261" r:id="rId21"/>
    <p:sldId id="269" r:id="rId22"/>
    <p:sldId id="268" r:id="rId23"/>
    <p:sldId id="266" r:id="rId24"/>
    <p:sldId id="270" r:id="rId25"/>
    <p:sldId id="271" r:id="rId26"/>
    <p:sldId id="272" r:id="rId27"/>
    <p:sldId id="273" r:id="rId28"/>
    <p:sldId id="274" r:id="rId29"/>
    <p:sldId id="276" r:id="rId30"/>
    <p:sldId id="277" r:id="rId31"/>
    <p:sldId id="278" r:id="rId32"/>
    <p:sldId id="279" r:id="rId33"/>
    <p:sldId id="304" r:id="rId34"/>
    <p:sldId id="285" r:id="rId35"/>
    <p:sldId id="286" r:id="rId36"/>
    <p:sldId id="287" r:id="rId37"/>
    <p:sldId id="288" r:id="rId38"/>
    <p:sldId id="315" r:id="rId39"/>
    <p:sldId id="290" r:id="rId40"/>
    <p:sldId id="292" r:id="rId41"/>
    <p:sldId id="294" r:id="rId42"/>
    <p:sldId id="305" r:id="rId43"/>
    <p:sldId id="306" r:id="rId44"/>
    <p:sldId id="295" r:id="rId45"/>
    <p:sldId id="307" r:id="rId46"/>
    <p:sldId id="260" r:id="rId47"/>
    <p:sldId id="316" r:id="rId48"/>
    <p:sldId id="317" r:id="rId49"/>
    <p:sldId id="318" r:id="rId50"/>
    <p:sldId id="319" r:id="rId51"/>
    <p:sldId id="320" r:id="rId52"/>
    <p:sldId id="321" r:id="rId53"/>
    <p:sldId id="322" r:id="rId54"/>
    <p:sldId id="323" r:id="rId55"/>
    <p:sldId id="324" r:id="rId56"/>
    <p:sldId id="312" r:id="rId57"/>
    <p:sldId id="313" r:id="rId58"/>
    <p:sldId id="314" r:id="rId59"/>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92" d="100"/>
          <a:sy n="92" d="100"/>
        </p:scale>
        <p:origin x="456" y="90"/>
      </p:cViewPr>
      <p:guideLst/>
    </p:cSldViewPr>
  </p:slideViewPr>
  <p:notesTextViewPr>
    <p:cViewPr>
      <p:scale>
        <a:sx n="3" d="2"/>
        <a:sy n="3" d="2"/>
      </p:scale>
      <p:origin x="0" y="0"/>
    </p:cViewPr>
  </p:notesTextViewPr>
  <p:notesViewPr>
    <p:cSldViewPr snapToGrid="0">
      <p:cViewPr>
        <p:scale>
          <a:sx n="100" d="100"/>
          <a:sy n="100" d="100"/>
        </p:scale>
        <p:origin x="1604" y="-7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142" cy="465452"/>
          </a:xfrm>
          <a:prstGeom prst="rect">
            <a:avLst/>
          </a:prstGeom>
        </p:spPr>
        <p:txBody>
          <a:bodyPr vert="horz" lIns="91454" tIns="45727" rIns="91454" bIns="45727" rtlCol="0"/>
          <a:lstStyle>
            <a:lvl1pPr algn="l">
              <a:defRPr sz="1200"/>
            </a:lvl1pPr>
          </a:lstStyle>
          <a:p>
            <a:endParaRPr lang="en-US" dirty="0"/>
          </a:p>
        </p:txBody>
      </p:sp>
      <p:sp>
        <p:nvSpPr>
          <p:cNvPr id="3" name="Date Placeholder 2"/>
          <p:cNvSpPr>
            <a:spLocks noGrp="1"/>
          </p:cNvSpPr>
          <p:nvPr>
            <p:ph type="dt" sz="quarter" idx="1"/>
          </p:nvPr>
        </p:nvSpPr>
        <p:spPr>
          <a:xfrm>
            <a:off x="3957263" y="0"/>
            <a:ext cx="3026142" cy="465452"/>
          </a:xfrm>
          <a:prstGeom prst="rect">
            <a:avLst/>
          </a:prstGeom>
        </p:spPr>
        <p:txBody>
          <a:bodyPr vert="horz" lIns="91454" tIns="45727" rIns="91454" bIns="45727" rtlCol="0"/>
          <a:lstStyle>
            <a:lvl1pPr algn="r">
              <a:defRPr sz="1200"/>
            </a:lvl1pPr>
          </a:lstStyle>
          <a:p>
            <a:fld id="{4A0956D9-1D05-49C1-B728-6B82093FFD76}" type="datetimeFigureOut">
              <a:rPr lang="en-US" smtClean="0"/>
              <a:t>3/24/2015</a:t>
            </a:fld>
            <a:endParaRPr lang="en-US" dirty="0"/>
          </a:p>
        </p:txBody>
      </p:sp>
      <p:sp>
        <p:nvSpPr>
          <p:cNvPr id="4" name="Footer Placeholder 3"/>
          <p:cNvSpPr>
            <a:spLocks noGrp="1"/>
          </p:cNvSpPr>
          <p:nvPr>
            <p:ph type="ftr" sz="quarter" idx="2"/>
          </p:nvPr>
        </p:nvSpPr>
        <p:spPr>
          <a:xfrm>
            <a:off x="0" y="8818249"/>
            <a:ext cx="3026142" cy="465452"/>
          </a:xfrm>
          <a:prstGeom prst="rect">
            <a:avLst/>
          </a:prstGeom>
        </p:spPr>
        <p:txBody>
          <a:bodyPr vert="horz" lIns="91454" tIns="45727" rIns="91454" bIns="457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7263" y="8818249"/>
            <a:ext cx="3026142" cy="465452"/>
          </a:xfrm>
          <a:prstGeom prst="rect">
            <a:avLst/>
          </a:prstGeom>
        </p:spPr>
        <p:txBody>
          <a:bodyPr vert="horz" lIns="91454" tIns="45727" rIns="91454" bIns="45727" rtlCol="0" anchor="b"/>
          <a:lstStyle>
            <a:lvl1pPr algn="r">
              <a:defRPr sz="1200"/>
            </a:lvl1pPr>
          </a:lstStyle>
          <a:p>
            <a:fld id="{7C861617-5074-4B3D-928D-5EC508944E26}" type="slidenum">
              <a:rPr lang="en-US" smtClean="0"/>
              <a:t>‹#›</a:t>
            </a:fld>
            <a:endParaRPr lang="en-US" dirty="0"/>
          </a:p>
        </p:txBody>
      </p:sp>
    </p:spTree>
    <p:extLst>
      <p:ext uri="{BB962C8B-B14F-4D97-AF65-F5344CB8AC3E}">
        <p14:creationId xmlns:p14="http://schemas.microsoft.com/office/powerpoint/2010/main" val="4191964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44" tIns="46472" rIns="92944" bIns="46472" rtlCol="0"/>
          <a:lstStyle>
            <a:lvl1pPr algn="l">
              <a:defRPr sz="1200"/>
            </a:lvl1pPr>
          </a:lstStyle>
          <a:p>
            <a:endParaRPr lang="en-US" dirty="0"/>
          </a:p>
        </p:txBody>
      </p:sp>
      <p:sp>
        <p:nvSpPr>
          <p:cNvPr id="3" name="Date Placeholder 2"/>
          <p:cNvSpPr>
            <a:spLocks noGrp="1"/>
          </p:cNvSpPr>
          <p:nvPr>
            <p:ph type="dt" idx="1"/>
          </p:nvPr>
        </p:nvSpPr>
        <p:spPr>
          <a:xfrm>
            <a:off x="3956551" y="0"/>
            <a:ext cx="3026833" cy="465798"/>
          </a:xfrm>
          <a:prstGeom prst="rect">
            <a:avLst/>
          </a:prstGeom>
        </p:spPr>
        <p:txBody>
          <a:bodyPr vert="horz" lIns="92944" tIns="46472" rIns="92944" bIns="46472" rtlCol="0"/>
          <a:lstStyle>
            <a:lvl1pPr algn="r">
              <a:defRPr sz="1200"/>
            </a:lvl1pPr>
          </a:lstStyle>
          <a:p>
            <a:fld id="{3BCF874B-061E-4CC8-BA16-BE47AD216E41}" type="datetimeFigureOut">
              <a:rPr lang="en-US" smtClean="0"/>
              <a:t>3/24/2015</a:t>
            </a:fld>
            <a:endParaRPr lang="en-US" dirty="0"/>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2944" tIns="46472" rIns="92944" bIns="46472"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44" tIns="46472" rIns="92944" bIns="464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6"/>
            <a:ext cx="3026833" cy="465797"/>
          </a:xfrm>
          <a:prstGeom prst="rect">
            <a:avLst/>
          </a:prstGeom>
        </p:spPr>
        <p:txBody>
          <a:bodyPr vert="horz" lIns="92944" tIns="46472" rIns="92944" bIns="464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6"/>
            <a:ext cx="3026833" cy="465797"/>
          </a:xfrm>
          <a:prstGeom prst="rect">
            <a:avLst/>
          </a:prstGeom>
        </p:spPr>
        <p:txBody>
          <a:bodyPr vert="horz" lIns="92944" tIns="46472" rIns="92944" bIns="46472" rtlCol="0" anchor="b"/>
          <a:lstStyle>
            <a:lvl1pPr algn="r">
              <a:defRPr sz="1200"/>
            </a:lvl1pPr>
          </a:lstStyle>
          <a:p>
            <a:fld id="{9A81078E-4A82-493C-AF8E-D064AEDCF623}" type="slidenum">
              <a:rPr lang="en-US" smtClean="0"/>
              <a:t>‹#›</a:t>
            </a:fld>
            <a:endParaRPr lang="en-US" dirty="0"/>
          </a:p>
        </p:txBody>
      </p:sp>
    </p:spTree>
    <p:extLst>
      <p:ext uri="{BB962C8B-B14F-4D97-AF65-F5344CB8AC3E}">
        <p14:creationId xmlns:p14="http://schemas.microsoft.com/office/powerpoint/2010/main" val="1408915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1</a:t>
            </a:fld>
            <a:endParaRPr lang="en-US" dirty="0"/>
          </a:p>
        </p:txBody>
      </p:sp>
    </p:spTree>
    <p:extLst>
      <p:ext uri="{BB962C8B-B14F-4D97-AF65-F5344CB8AC3E}">
        <p14:creationId xmlns:p14="http://schemas.microsoft.com/office/powerpoint/2010/main" val="118537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want everyone to understand how we have been selecting districts for the selection / staging process.</a:t>
            </a:r>
          </a:p>
          <a:p>
            <a:endParaRPr lang="en-US" dirty="0"/>
          </a:p>
          <a:p>
            <a:r>
              <a:rPr lang="en-US" dirty="0" smtClean="0"/>
              <a:t>Under the consent decree, 30 districts per year were selected for on-site reviews.  The selection of these visits was calculated completely by RF Tracker.  Performance indicators that contributed to the selection were:  LRE, </a:t>
            </a:r>
            <a:r>
              <a:rPr lang="en-US" dirty="0" err="1" smtClean="0"/>
              <a:t>commen</a:t>
            </a:r>
            <a:r>
              <a:rPr lang="en-US" dirty="0" smtClean="0"/>
              <a:t> day, ESY, related services, certified/qualified staff, participation in state assessment (TAKS)</a:t>
            </a:r>
          </a:p>
          <a:p>
            <a:endParaRPr lang="en-US" dirty="0"/>
          </a:p>
          <a:p>
            <a:r>
              <a:rPr lang="en-US" dirty="0" smtClean="0"/>
              <a:t>All data collection relevant to the performance indicators and </a:t>
            </a:r>
            <a:r>
              <a:rPr lang="en-US" dirty="0" err="1" smtClean="0"/>
              <a:t>subindications</a:t>
            </a:r>
            <a:r>
              <a:rPr lang="en-US" dirty="0" smtClean="0"/>
              <a:t> were used to rank RF districts.  Ranking was based upon a 10 point weighting system that assigned 4 points to LRE and 1.2 to 2 points to each other performance indicator.</a:t>
            </a:r>
          </a:p>
          <a:p>
            <a:endParaRPr lang="en-US" dirty="0"/>
          </a:p>
          <a:p>
            <a:r>
              <a:rPr lang="en-US" dirty="0" smtClean="0"/>
              <a:t>RFT ranked districts by the total points earned.  The 30 districts with the least points were selected. (If we had already gone on a performance visit in the prior year, that district was skipped and moved up).</a:t>
            </a:r>
          </a:p>
          <a:p>
            <a:endParaRPr lang="en-US" dirty="0"/>
          </a:p>
          <a:p>
            <a:r>
              <a:rPr lang="en-US" dirty="0" smtClean="0"/>
              <a:t>Talk about now—In an attempt to align RFM with PBM went to a staging system.  Have had this for 3 year.  The selection has been one of the most continuous things about RF for past 3 years.  In response to districts suggestion, some changes were made this year.</a:t>
            </a:r>
            <a:endParaRPr lang="en-US" dirty="0"/>
          </a:p>
        </p:txBody>
      </p:sp>
      <p:sp>
        <p:nvSpPr>
          <p:cNvPr id="4" name="Slide Number Placeholder 3"/>
          <p:cNvSpPr>
            <a:spLocks noGrp="1"/>
          </p:cNvSpPr>
          <p:nvPr>
            <p:ph type="sldNum" sz="quarter" idx="10"/>
          </p:nvPr>
        </p:nvSpPr>
        <p:spPr/>
        <p:txBody>
          <a:bodyPr/>
          <a:lstStyle/>
          <a:p>
            <a:fld id="{9A81078E-4A82-493C-AF8E-D064AEDCF623}" type="slidenum">
              <a:rPr lang="en-US" smtClean="0"/>
              <a:t>10</a:t>
            </a:fld>
            <a:endParaRPr lang="en-US" dirty="0"/>
          </a:p>
        </p:txBody>
      </p:sp>
    </p:spTree>
    <p:extLst>
      <p:ext uri="{BB962C8B-B14F-4D97-AF65-F5344CB8AC3E}">
        <p14:creationId xmlns:p14="http://schemas.microsoft.com/office/powerpoint/2010/main" val="238510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Started by dividing RF districts into 3 categorizes—based on facilities within districts.</a:t>
            </a:r>
          </a:p>
        </p:txBody>
      </p:sp>
      <p:sp>
        <p:nvSpPr>
          <p:cNvPr id="4" name="Slide Number Placeholder 3"/>
          <p:cNvSpPr>
            <a:spLocks noGrp="1"/>
          </p:cNvSpPr>
          <p:nvPr>
            <p:ph type="sldNum" sz="quarter" idx="10"/>
          </p:nvPr>
        </p:nvSpPr>
        <p:spPr/>
        <p:txBody>
          <a:bodyPr/>
          <a:lstStyle/>
          <a:p>
            <a:fld id="{9A81078E-4A82-493C-AF8E-D064AEDCF623}" type="slidenum">
              <a:rPr lang="en-US" smtClean="0"/>
              <a:t>11</a:t>
            </a:fld>
            <a:endParaRPr lang="en-US" dirty="0"/>
          </a:p>
        </p:txBody>
      </p:sp>
    </p:spTree>
    <p:extLst>
      <p:ext uri="{BB962C8B-B14F-4D97-AF65-F5344CB8AC3E}">
        <p14:creationId xmlns:p14="http://schemas.microsoft.com/office/powerpoint/2010/main" val="2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12</a:t>
            </a:fld>
            <a:endParaRPr lang="en-US" dirty="0"/>
          </a:p>
        </p:txBody>
      </p:sp>
    </p:spTree>
    <p:extLst>
      <p:ext uri="{BB962C8B-B14F-4D97-AF65-F5344CB8AC3E}">
        <p14:creationId xmlns:p14="http://schemas.microsoft.com/office/powerpoint/2010/main" val="677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Only used 3 calculations from RFT this year.  </a:t>
            </a:r>
          </a:p>
          <a:p>
            <a:endParaRPr lang="en-US" sz="1400" dirty="0"/>
          </a:p>
          <a:p>
            <a:r>
              <a:rPr lang="en-US" sz="1400" dirty="0"/>
              <a:t>Converted to value scores because for indicators A and C, the ideal calculation for these would be a low number.</a:t>
            </a:r>
          </a:p>
          <a:p>
            <a:endParaRPr lang="en-US" sz="1400" dirty="0"/>
          </a:p>
        </p:txBody>
      </p:sp>
      <p:sp>
        <p:nvSpPr>
          <p:cNvPr id="4" name="Slide Number Placeholder 3"/>
          <p:cNvSpPr>
            <a:spLocks noGrp="1"/>
          </p:cNvSpPr>
          <p:nvPr>
            <p:ph type="sldNum" sz="quarter" idx="10"/>
          </p:nvPr>
        </p:nvSpPr>
        <p:spPr/>
        <p:txBody>
          <a:bodyPr/>
          <a:lstStyle/>
          <a:p>
            <a:fld id="{9A81078E-4A82-493C-AF8E-D064AEDCF623}" type="slidenum">
              <a:rPr lang="en-US" smtClean="0"/>
              <a:t>13</a:t>
            </a:fld>
            <a:endParaRPr lang="en-US" dirty="0"/>
          </a:p>
        </p:txBody>
      </p:sp>
    </p:spTree>
    <p:extLst>
      <p:ext uri="{BB962C8B-B14F-4D97-AF65-F5344CB8AC3E}">
        <p14:creationId xmlns:p14="http://schemas.microsoft.com/office/powerpoint/2010/main" val="368495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indicator B, the ideal calculation would be a high number.</a:t>
            </a:r>
          </a:p>
          <a:p>
            <a:endParaRPr lang="en-US" sz="1600" dirty="0"/>
          </a:p>
          <a:p>
            <a:r>
              <a:rPr lang="en-US" sz="1600" dirty="0"/>
              <a:t>Therefore, the higher the value points, the better a district was performing.</a:t>
            </a:r>
          </a:p>
          <a:p>
            <a:endParaRPr lang="en-US" sz="1600" dirty="0"/>
          </a:p>
        </p:txBody>
      </p:sp>
      <p:sp>
        <p:nvSpPr>
          <p:cNvPr id="4" name="Slide Number Placeholder 3"/>
          <p:cNvSpPr>
            <a:spLocks noGrp="1"/>
          </p:cNvSpPr>
          <p:nvPr>
            <p:ph type="sldNum" sz="quarter" idx="10"/>
          </p:nvPr>
        </p:nvSpPr>
        <p:spPr/>
        <p:txBody>
          <a:bodyPr/>
          <a:lstStyle/>
          <a:p>
            <a:fld id="{9A81078E-4A82-493C-AF8E-D064AEDCF623}" type="slidenum">
              <a:rPr lang="en-US" smtClean="0"/>
              <a:t>14</a:t>
            </a:fld>
            <a:endParaRPr lang="en-US" dirty="0"/>
          </a:p>
        </p:txBody>
      </p:sp>
    </p:spTree>
    <p:extLst>
      <p:ext uri="{BB962C8B-B14F-4D97-AF65-F5344CB8AC3E}">
        <p14:creationId xmlns:p14="http://schemas.microsoft.com/office/powerpoint/2010/main" val="268973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Value A, B, and C were added.   A data integrity value was given.  If district completed RFT last June on time, the district received 5 points.  If not, the district did not receive any points.</a:t>
            </a:r>
          </a:p>
          <a:p>
            <a:endParaRPr lang="en-US" sz="1600" dirty="0"/>
          </a:p>
          <a:p>
            <a:r>
              <a:rPr lang="en-US" sz="1600" dirty="0"/>
              <a:t>The total value points + data integrity points divided by 35 (the highest possible points available) = districts’  percentage points.</a:t>
            </a:r>
          </a:p>
        </p:txBody>
      </p:sp>
      <p:sp>
        <p:nvSpPr>
          <p:cNvPr id="4" name="Slide Number Placeholder 3"/>
          <p:cNvSpPr>
            <a:spLocks noGrp="1"/>
          </p:cNvSpPr>
          <p:nvPr>
            <p:ph type="sldNum" sz="quarter" idx="10"/>
          </p:nvPr>
        </p:nvSpPr>
        <p:spPr/>
        <p:txBody>
          <a:bodyPr/>
          <a:lstStyle/>
          <a:p>
            <a:fld id="{9A81078E-4A82-493C-AF8E-D064AEDCF623}" type="slidenum">
              <a:rPr lang="en-US" smtClean="0"/>
              <a:t>15</a:t>
            </a:fld>
            <a:endParaRPr lang="en-US" dirty="0"/>
          </a:p>
        </p:txBody>
      </p:sp>
    </p:spTree>
    <p:extLst>
      <p:ext uri="{BB962C8B-B14F-4D97-AF65-F5344CB8AC3E}">
        <p14:creationId xmlns:p14="http://schemas.microsoft.com/office/powerpoint/2010/main" val="2598786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163 districts had more than 5 students who met the 30 day filter.  </a:t>
            </a:r>
          </a:p>
          <a:p>
            <a:endParaRPr lang="en-US" sz="1600" dirty="0"/>
          </a:p>
          <a:p>
            <a:r>
              <a:rPr lang="en-US" sz="1600" dirty="0"/>
              <a:t>Breakdown of districts staged this year</a:t>
            </a:r>
          </a:p>
        </p:txBody>
      </p:sp>
      <p:sp>
        <p:nvSpPr>
          <p:cNvPr id="4" name="Slide Number Placeholder 3"/>
          <p:cNvSpPr>
            <a:spLocks noGrp="1"/>
          </p:cNvSpPr>
          <p:nvPr>
            <p:ph type="sldNum" sz="quarter" idx="10"/>
          </p:nvPr>
        </p:nvSpPr>
        <p:spPr/>
        <p:txBody>
          <a:bodyPr/>
          <a:lstStyle/>
          <a:p>
            <a:fld id="{9A81078E-4A82-493C-AF8E-D064AEDCF623}" type="slidenum">
              <a:rPr lang="en-US" smtClean="0"/>
              <a:t>16</a:t>
            </a:fld>
            <a:endParaRPr lang="en-US" dirty="0"/>
          </a:p>
        </p:txBody>
      </p:sp>
    </p:spTree>
    <p:extLst>
      <p:ext uri="{BB962C8B-B14F-4D97-AF65-F5344CB8AC3E}">
        <p14:creationId xmlns:p14="http://schemas.microsoft.com/office/powerpoint/2010/main" val="169080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Questions?</a:t>
            </a:r>
          </a:p>
          <a:p>
            <a:endParaRPr lang="en-US" sz="1800" dirty="0"/>
          </a:p>
          <a:p>
            <a:r>
              <a:rPr lang="en-US" sz="1800" dirty="0"/>
              <a:t>Depending on time---lunch or guiding principals</a:t>
            </a:r>
          </a:p>
          <a:p>
            <a:endParaRPr lang="en-US" sz="1800" dirty="0"/>
          </a:p>
          <a:p>
            <a:r>
              <a:rPr lang="en-US" sz="1800" dirty="0"/>
              <a:t>Lunch---1 ½ hours    places available</a:t>
            </a:r>
          </a:p>
        </p:txBody>
      </p:sp>
      <p:sp>
        <p:nvSpPr>
          <p:cNvPr id="4" name="Slide Number Placeholder 3"/>
          <p:cNvSpPr>
            <a:spLocks noGrp="1"/>
          </p:cNvSpPr>
          <p:nvPr>
            <p:ph type="sldNum" sz="quarter" idx="10"/>
          </p:nvPr>
        </p:nvSpPr>
        <p:spPr/>
        <p:txBody>
          <a:bodyPr/>
          <a:lstStyle/>
          <a:p>
            <a:fld id="{9A81078E-4A82-493C-AF8E-D064AEDCF623}" type="slidenum">
              <a:rPr lang="en-US" smtClean="0"/>
              <a:t>17</a:t>
            </a:fld>
            <a:endParaRPr lang="en-US" dirty="0"/>
          </a:p>
        </p:txBody>
      </p:sp>
    </p:spTree>
    <p:extLst>
      <p:ext uri="{BB962C8B-B14F-4D97-AF65-F5344CB8AC3E}">
        <p14:creationId xmlns:p14="http://schemas.microsoft.com/office/powerpoint/2010/main" val="411614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18</a:t>
            </a:fld>
            <a:endParaRPr lang="en-US" dirty="0"/>
          </a:p>
        </p:txBody>
      </p:sp>
    </p:spTree>
    <p:extLst>
      <p:ext uri="{BB962C8B-B14F-4D97-AF65-F5344CB8AC3E}">
        <p14:creationId xmlns:p14="http://schemas.microsoft.com/office/powerpoint/2010/main" val="13203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Last time  discussed what areas under the umbrella of RFM we wanted this group to discuss and make recommendations to the agency concerning.</a:t>
            </a:r>
          </a:p>
        </p:txBody>
      </p:sp>
      <p:sp>
        <p:nvSpPr>
          <p:cNvPr id="4" name="Slide Number Placeholder 3"/>
          <p:cNvSpPr>
            <a:spLocks noGrp="1"/>
          </p:cNvSpPr>
          <p:nvPr>
            <p:ph type="sldNum" sz="quarter" idx="10"/>
          </p:nvPr>
        </p:nvSpPr>
        <p:spPr/>
        <p:txBody>
          <a:bodyPr/>
          <a:lstStyle/>
          <a:p>
            <a:fld id="{DF48DC30-19A1-458F-9EF2-E95E53E28300}" type="slidenum">
              <a:rPr lang="en-US" smtClean="0"/>
              <a:pPr/>
              <a:t>19</a:t>
            </a:fld>
            <a:endParaRPr lang="en-US" dirty="0"/>
          </a:p>
        </p:txBody>
      </p:sp>
    </p:spTree>
    <p:extLst>
      <p:ext uri="{BB962C8B-B14F-4D97-AF65-F5344CB8AC3E}">
        <p14:creationId xmlns:p14="http://schemas.microsoft.com/office/powerpoint/2010/main" val="316316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a:t>
            </a:fld>
            <a:endParaRPr lang="en-US" dirty="0"/>
          </a:p>
        </p:txBody>
      </p:sp>
    </p:spTree>
    <p:extLst>
      <p:ext uri="{BB962C8B-B14F-4D97-AF65-F5344CB8AC3E}">
        <p14:creationId xmlns:p14="http://schemas.microsoft.com/office/powerpoint/2010/main" val="115624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What we discussed last meeting</a:t>
            </a:r>
          </a:p>
          <a:p>
            <a:endParaRPr lang="en-US" sz="1600" dirty="0"/>
          </a:p>
          <a:p>
            <a:r>
              <a:rPr lang="en-US" sz="1600" dirty="0"/>
              <a:t>By the next meeting, will work with the other agencies in attendance and try to give a definition to each type of facilities.  Will be one of the topics discussed in April</a:t>
            </a:r>
          </a:p>
          <a:p>
            <a:endParaRPr lang="en-US" sz="1600" dirty="0"/>
          </a:p>
          <a:p>
            <a:r>
              <a:rPr lang="en-US" sz="1600" dirty="0"/>
              <a:t>But today, we want to talk further about data systems</a:t>
            </a:r>
          </a:p>
        </p:txBody>
      </p:sp>
      <p:sp>
        <p:nvSpPr>
          <p:cNvPr id="4" name="Slide Number Placeholder 3"/>
          <p:cNvSpPr>
            <a:spLocks noGrp="1"/>
          </p:cNvSpPr>
          <p:nvPr>
            <p:ph type="sldNum" sz="quarter" idx="10"/>
          </p:nvPr>
        </p:nvSpPr>
        <p:spPr/>
        <p:txBody>
          <a:bodyPr/>
          <a:lstStyle/>
          <a:p>
            <a:fld id="{9A81078E-4A82-493C-AF8E-D064AEDCF623}" type="slidenum">
              <a:rPr lang="en-US" smtClean="0"/>
              <a:t>20</a:t>
            </a:fld>
            <a:endParaRPr lang="en-US" dirty="0"/>
          </a:p>
        </p:txBody>
      </p:sp>
    </p:spTree>
    <p:extLst>
      <p:ext uri="{BB962C8B-B14F-4D97-AF65-F5344CB8AC3E}">
        <p14:creationId xmlns:p14="http://schemas.microsoft.com/office/powerpoint/2010/main" val="409433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At this time the systems available to us are PEIMS and RF Tracker</a:t>
            </a:r>
          </a:p>
          <a:p>
            <a:endParaRPr lang="en-US" sz="1400" dirty="0"/>
          </a:p>
          <a:p>
            <a:r>
              <a:rPr lang="en-US" sz="1400" dirty="0"/>
              <a:t>You generated pros and cons for each and we will look at those again shortly.  </a:t>
            </a:r>
          </a:p>
          <a:p>
            <a:endParaRPr lang="en-US" sz="1400" dirty="0"/>
          </a:p>
          <a:p>
            <a:r>
              <a:rPr lang="en-US" sz="1400" dirty="0"/>
              <a:t>Down the road, there may be an opportunity to create a totally different system from PEIMS and RF Tracker, but due to resources at this time, we must use one of these to collect data concerning RF students and RF facilities.</a:t>
            </a:r>
          </a:p>
        </p:txBody>
      </p:sp>
      <p:sp>
        <p:nvSpPr>
          <p:cNvPr id="4" name="Slide Number Placeholder 3"/>
          <p:cNvSpPr>
            <a:spLocks noGrp="1"/>
          </p:cNvSpPr>
          <p:nvPr>
            <p:ph type="sldNum" sz="quarter" idx="10"/>
          </p:nvPr>
        </p:nvSpPr>
        <p:spPr/>
        <p:txBody>
          <a:bodyPr/>
          <a:lstStyle/>
          <a:p>
            <a:fld id="{9A81078E-4A82-493C-AF8E-D064AEDCF623}" type="slidenum">
              <a:rPr lang="en-US" smtClean="0"/>
              <a:t>21</a:t>
            </a:fld>
            <a:endParaRPr lang="en-US" dirty="0"/>
          </a:p>
        </p:txBody>
      </p:sp>
    </p:spTree>
    <p:extLst>
      <p:ext uri="{BB962C8B-B14F-4D97-AF65-F5344CB8AC3E}">
        <p14:creationId xmlns:p14="http://schemas.microsoft.com/office/powerpoint/2010/main" val="370519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want to begin this discussion with talking about RF Tracker.</a:t>
            </a:r>
          </a:p>
        </p:txBody>
      </p:sp>
      <p:sp>
        <p:nvSpPr>
          <p:cNvPr id="4" name="Slide Number Placeholder 3"/>
          <p:cNvSpPr>
            <a:spLocks noGrp="1"/>
          </p:cNvSpPr>
          <p:nvPr>
            <p:ph type="sldNum" sz="quarter" idx="10"/>
          </p:nvPr>
        </p:nvSpPr>
        <p:spPr/>
        <p:txBody>
          <a:bodyPr/>
          <a:lstStyle/>
          <a:p>
            <a:fld id="{9A81078E-4A82-493C-AF8E-D064AEDCF623}" type="slidenum">
              <a:rPr lang="en-US" smtClean="0"/>
              <a:t>22</a:t>
            </a:fld>
            <a:endParaRPr lang="en-US" dirty="0"/>
          </a:p>
        </p:txBody>
      </p:sp>
    </p:spTree>
    <p:extLst>
      <p:ext uri="{BB962C8B-B14F-4D97-AF65-F5344CB8AC3E}">
        <p14:creationId xmlns:p14="http://schemas.microsoft.com/office/powerpoint/2010/main" val="170821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23</a:t>
            </a:fld>
            <a:endParaRPr lang="en-US" dirty="0"/>
          </a:p>
        </p:txBody>
      </p:sp>
    </p:spTree>
    <p:extLst>
      <p:ext uri="{BB962C8B-B14F-4D97-AF65-F5344CB8AC3E}">
        <p14:creationId xmlns:p14="http://schemas.microsoft.com/office/powerpoint/2010/main" val="169842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All of these </a:t>
            </a:r>
            <a:r>
              <a:rPr lang="en-US" sz="1600" dirty="0" err="1"/>
              <a:t>subindicators</a:t>
            </a:r>
            <a:r>
              <a:rPr lang="en-US" sz="1600" dirty="0"/>
              <a:t> contributed to calculations from RFT to rank districts under the consent decree.  </a:t>
            </a:r>
          </a:p>
          <a:p>
            <a:endParaRPr lang="en-US" sz="1600" dirty="0"/>
          </a:p>
          <a:p>
            <a:r>
              <a:rPr lang="en-US" sz="1600" dirty="0"/>
              <a:t>Now we only utilize the ones in bright green.</a:t>
            </a:r>
          </a:p>
        </p:txBody>
      </p:sp>
      <p:sp>
        <p:nvSpPr>
          <p:cNvPr id="4" name="Slide Number Placeholder 3"/>
          <p:cNvSpPr>
            <a:spLocks noGrp="1"/>
          </p:cNvSpPr>
          <p:nvPr>
            <p:ph type="sldNum" sz="quarter" idx="10"/>
          </p:nvPr>
        </p:nvSpPr>
        <p:spPr/>
        <p:txBody>
          <a:bodyPr/>
          <a:lstStyle/>
          <a:p>
            <a:fld id="{9A81078E-4A82-493C-AF8E-D064AEDCF623}" type="slidenum">
              <a:rPr lang="en-US" smtClean="0"/>
              <a:t>24</a:t>
            </a:fld>
            <a:endParaRPr lang="en-US" dirty="0"/>
          </a:p>
        </p:txBody>
      </p:sp>
    </p:spTree>
    <p:extLst>
      <p:ext uri="{BB962C8B-B14F-4D97-AF65-F5344CB8AC3E}">
        <p14:creationId xmlns:p14="http://schemas.microsoft.com/office/powerpoint/2010/main" val="309593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25</a:t>
            </a:fld>
            <a:endParaRPr lang="en-US" dirty="0"/>
          </a:p>
        </p:txBody>
      </p:sp>
    </p:spTree>
    <p:extLst>
      <p:ext uri="{BB962C8B-B14F-4D97-AF65-F5344CB8AC3E}">
        <p14:creationId xmlns:p14="http://schemas.microsoft.com/office/powerpoint/2010/main" val="221521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26</a:t>
            </a:fld>
            <a:endParaRPr lang="en-US" dirty="0"/>
          </a:p>
        </p:txBody>
      </p:sp>
    </p:spTree>
    <p:extLst>
      <p:ext uri="{BB962C8B-B14F-4D97-AF65-F5344CB8AC3E}">
        <p14:creationId xmlns:p14="http://schemas.microsoft.com/office/powerpoint/2010/main" val="73230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27</a:t>
            </a:fld>
            <a:endParaRPr lang="en-US" dirty="0"/>
          </a:p>
        </p:txBody>
      </p:sp>
    </p:spTree>
    <p:extLst>
      <p:ext uri="{BB962C8B-B14F-4D97-AF65-F5344CB8AC3E}">
        <p14:creationId xmlns:p14="http://schemas.microsoft.com/office/powerpoint/2010/main" val="57162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28</a:t>
            </a:fld>
            <a:endParaRPr lang="en-US" dirty="0"/>
          </a:p>
        </p:txBody>
      </p:sp>
    </p:spTree>
    <p:extLst>
      <p:ext uri="{BB962C8B-B14F-4D97-AF65-F5344CB8AC3E}">
        <p14:creationId xmlns:p14="http://schemas.microsoft.com/office/powerpoint/2010/main" val="1811699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29</a:t>
            </a:fld>
            <a:endParaRPr lang="en-US" dirty="0"/>
          </a:p>
        </p:txBody>
      </p:sp>
    </p:spTree>
    <p:extLst>
      <p:ext uri="{BB962C8B-B14F-4D97-AF65-F5344CB8AC3E}">
        <p14:creationId xmlns:p14="http://schemas.microsoft.com/office/powerpoint/2010/main" val="244681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a:t>
            </a:fld>
            <a:endParaRPr lang="en-US" dirty="0"/>
          </a:p>
        </p:txBody>
      </p:sp>
    </p:spTree>
    <p:extLst>
      <p:ext uri="{BB962C8B-B14F-4D97-AF65-F5344CB8AC3E}">
        <p14:creationId xmlns:p14="http://schemas.microsoft.com/office/powerpoint/2010/main" val="809129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30</a:t>
            </a:fld>
            <a:endParaRPr lang="en-US" dirty="0"/>
          </a:p>
        </p:txBody>
      </p:sp>
    </p:spTree>
    <p:extLst>
      <p:ext uri="{BB962C8B-B14F-4D97-AF65-F5344CB8AC3E}">
        <p14:creationId xmlns:p14="http://schemas.microsoft.com/office/powerpoint/2010/main" val="2493891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31</a:t>
            </a:fld>
            <a:endParaRPr lang="en-US" dirty="0"/>
          </a:p>
        </p:txBody>
      </p:sp>
    </p:spTree>
    <p:extLst>
      <p:ext uri="{BB962C8B-B14F-4D97-AF65-F5344CB8AC3E}">
        <p14:creationId xmlns:p14="http://schemas.microsoft.com/office/powerpoint/2010/main" val="4211269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32</a:t>
            </a:fld>
            <a:endParaRPr lang="en-US" dirty="0"/>
          </a:p>
        </p:txBody>
      </p:sp>
    </p:spTree>
    <p:extLst>
      <p:ext uri="{BB962C8B-B14F-4D97-AF65-F5344CB8AC3E}">
        <p14:creationId xmlns:p14="http://schemas.microsoft.com/office/powerpoint/2010/main" val="1054863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33</a:t>
            </a:fld>
            <a:endParaRPr lang="en-US" dirty="0"/>
          </a:p>
        </p:txBody>
      </p:sp>
    </p:spTree>
    <p:extLst>
      <p:ext uri="{BB962C8B-B14F-4D97-AF65-F5344CB8AC3E}">
        <p14:creationId xmlns:p14="http://schemas.microsoft.com/office/powerpoint/2010/main" val="2237946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34</a:t>
            </a:fld>
            <a:endParaRPr lang="en-US" dirty="0"/>
          </a:p>
        </p:txBody>
      </p:sp>
    </p:spTree>
    <p:extLst>
      <p:ext uri="{BB962C8B-B14F-4D97-AF65-F5344CB8AC3E}">
        <p14:creationId xmlns:p14="http://schemas.microsoft.com/office/powerpoint/2010/main" val="2706267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35</a:t>
            </a:fld>
            <a:endParaRPr lang="en-US" dirty="0"/>
          </a:p>
        </p:txBody>
      </p:sp>
    </p:spTree>
    <p:extLst>
      <p:ext uri="{BB962C8B-B14F-4D97-AF65-F5344CB8AC3E}">
        <p14:creationId xmlns:p14="http://schemas.microsoft.com/office/powerpoint/2010/main" val="28459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36</a:t>
            </a:fld>
            <a:endParaRPr lang="en-US" dirty="0"/>
          </a:p>
        </p:txBody>
      </p:sp>
    </p:spTree>
    <p:extLst>
      <p:ext uri="{BB962C8B-B14F-4D97-AF65-F5344CB8AC3E}">
        <p14:creationId xmlns:p14="http://schemas.microsoft.com/office/powerpoint/2010/main" val="936639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37</a:t>
            </a:fld>
            <a:endParaRPr lang="en-US" dirty="0"/>
          </a:p>
        </p:txBody>
      </p:sp>
    </p:spTree>
    <p:extLst>
      <p:ext uri="{BB962C8B-B14F-4D97-AF65-F5344CB8AC3E}">
        <p14:creationId xmlns:p14="http://schemas.microsoft.com/office/powerpoint/2010/main" val="3217513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38</a:t>
            </a:fld>
            <a:endParaRPr lang="en-US" dirty="0"/>
          </a:p>
        </p:txBody>
      </p:sp>
    </p:spTree>
    <p:extLst>
      <p:ext uri="{BB962C8B-B14F-4D97-AF65-F5344CB8AC3E}">
        <p14:creationId xmlns:p14="http://schemas.microsoft.com/office/powerpoint/2010/main" val="3496567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39</a:t>
            </a:fld>
            <a:endParaRPr lang="en-US" dirty="0"/>
          </a:p>
        </p:txBody>
      </p:sp>
    </p:spTree>
    <p:extLst>
      <p:ext uri="{BB962C8B-B14F-4D97-AF65-F5344CB8AC3E}">
        <p14:creationId xmlns:p14="http://schemas.microsoft.com/office/powerpoint/2010/main" val="369113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a:t>
            </a:fld>
            <a:endParaRPr lang="en-US" dirty="0"/>
          </a:p>
        </p:txBody>
      </p:sp>
    </p:spTree>
    <p:extLst>
      <p:ext uri="{BB962C8B-B14F-4D97-AF65-F5344CB8AC3E}">
        <p14:creationId xmlns:p14="http://schemas.microsoft.com/office/powerpoint/2010/main" val="1205898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40</a:t>
            </a:fld>
            <a:endParaRPr lang="en-US" dirty="0"/>
          </a:p>
        </p:txBody>
      </p:sp>
    </p:spTree>
    <p:extLst>
      <p:ext uri="{BB962C8B-B14F-4D97-AF65-F5344CB8AC3E}">
        <p14:creationId xmlns:p14="http://schemas.microsoft.com/office/powerpoint/2010/main" val="220901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41</a:t>
            </a:fld>
            <a:endParaRPr lang="en-US" dirty="0"/>
          </a:p>
        </p:txBody>
      </p:sp>
    </p:spTree>
    <p:extLst>
      <p:ext uri="{BB962C8B-B14F-4D97-AF65-F5344CB8AC3E}">
        <p14:creationId xmlns:p14="http://schemas.microsoft.com/office/powerpoint/2010/main" val="2467862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42</a:t>
            </a:fld>
            <a:endParaRPr lang="en-US" dirty="0"/>
          </a:p>
        </p:txBody>
      </p:sp>
    </p:spTree>
    <p:extLst>
      <p:ext uri="{BB962C8B-B14F-4D97-AF65-F5344CB8AC3E}">
        <p14:creationId xmlns:p14="http://schemas.microsoft.com/office/powerpoint/2010/main" val="1914947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43</a:t>
            </a:fld>
            <a:endParaRPr lang="en-US" dirty="0"/>
          </a:p>
        </p:txBody>
      </p:sp>
    </p:spTree>
    <p:extLst>
      <p:ext uri="{BB962C8B-B14F-4D97-AF65-F5344CB8AC3E}">
        <p14:creationId xmlns:p14="http://schemas.microsoft.com/office/powerpoint/2010/main" val="4085464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44</a:t>
            </a:fld>
            <a:endParaRPr lang="en-US" dirty="0"/>
          </a:p>
        </p:txBody>
      </p:sp>
    </p:spTree>
    <p:extLst>
      <p:ext uri="{BB962C8B-B14F-4D97-AF65-F5344CB8AC3E}">
        <p14:creationId xmlns:p14="http://schemas.microsoft.com/office/powerpoint/2010/main" val="4064532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45</a:t>
            </a:fld>
            <a:endParaRPr lang="en-US" dirty="0"/>
          </a:p>
        </p:txBody>
      </p:sp>
    </p:spTree>
    <p:extLst>
      <p:ext uri="{BB962C8B-B14F-4D97-AF65-F5344CB8AC3E}">
        <p14:creationId xmlns:p14="http://schemas.microsoft.com/office/powerpoint/2010/main" val="1425369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46</a:t>
            </a:fld>
            <a:endParaRPr lang="en-US" dirty="0"/>
          </a:p>
        </p:txBody>
      </p:sp>
    </p:spTree>
    <p:extLst>
      <p:ext uri="{BB962C8B-B14F-4D97-AF65-F5344CB8AC3E}">
        <p14:creationId xmlns:p14="http://schemas.microsoft.com/office/powerpoint/2010/main" val="946877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47</a:t>
            </a:fld>
            <a:endParaRPr lang="en-US" dirty="0"/>
          </a:p>
        </p:txBody>
      </p:sp>
    </p:spTree>
    <p:extLst>
      <p:ext uri="{BB962C8B-B14F-4D97-AF65-F5344CB8AC3E}">
        <p14:creationId xmlns:p14="http://schemas.microsoft.com/office/powerpoint/2010/main" val="4285069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48</a:t>
            </a:fld>
            <a:endParaRPr lang="en-US" dirty="0"/>
          </a:p>
        </p:txBody>
      </p:sp>
    </p:spTree>
    <p:extLst>
      <p:ext uri="{BB962C8B-B14F-4D97-AF65-F5344CB8AC3E}">
        <p14:creationId xmlns:p14="http://schemas.microsoft.com/office/powerpoint/2010/main" val="1738374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49</a:t>
            </a:fld>
            <a:endParaRPr lang="en-US" dirty="0"/>
          </a:p>
        </p:txBody>
      </p:sp>
    </p:spTree>
    <p:extLst>
      <p:ext uri="{BB962C8B-B14F-4D97-AF65-F5344CB8AC3E}">
        <p14:creationId xmlns:p14="http://schemas.microsoft.com/office/powerpoint/2010/main" val="49238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a:t>
            </a:fld>
            <a:endParaRPr lang="en-US" dirty="0"/>
          </a:p>
        </p:txBody>
      </p:sp>
    </p:spTree>
    <p:extLst>
      <p:ext uri="{BB962C8B-B14F-4D97-AF65-F5344CB8AC3E}">
        <p14:creationId xmlns:p14="http://schemas.microsoft.com/office/powerpoint/2010/main" val="1849447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50</a:t>
            </a:fld>
            <a:endParaRPr lang="en-US" dirty="0"/>
          </a:p>
        </p:txBody>
      </p:sp>
    </p:spTree>
    <p:extLst>
      <p:ext uri="{BB962C8B-B14F-4D97-AF65-F5344CB8AC3E}">
        <p14:creationId xmlns:p14="http://schemas.microsoft.com/office/powerpoint/2010/main" val="907782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51</a:t>
            </a:fld>
            <a:endParaRPr lang="en-US" dirty="0"/>
          </a:p>
        </p:txBody>
      </p:sp>
    </p:spTree>
    <p:extLst>
      <p:ext uri="{BB962C8B-B14F-4D97-AF65-F5344CB8AC3E}">
        <p14:creationId xmlns:p14="http://schemas.microsoft.com/office/powerpoint/2010/main" val="3217954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52</a:t>
            </a:fld>
            <a:endParaRPr lang="en-US" dirty="0"/>
          </a:p>
        </p:txBody>
      </p:sp>
    </p:spTree>
    <p:extLst>
      <p:ext uri="{BB962C8B-B14F-4D97-AF65-F5344CB8AC3E}">
        <p14:creationId xmlns:p14="http://schemas.microsoft.com/office/powerpoint/2010/main" val="2022056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53</a:t>
            </a:fld>
            <a:endParaRPr lang="en-US" dirty="0"/>
          </a:p>
        </p:txBody>
      </p:sp>
    </p:spTree>
    <p:extLst>
      <p:ext uri="{BB962C8B-B14F-4D97-AF65-F5344CB8AC3E}">
        <p14:creationId xmlns:p14="http://schemas.microsoft.com/office/powerpoint/2010/main" val="3523877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54</a:t>
            </a:fld>
            <a:endParaRPr lang="en-US" dirty="0"/>
          </a:p>
        </p:txBody>
      </p:sp>
    </p:spTree>
    <p:extLst>
      <p:ext uri="{BB962C8B-B14F-4D97-AF65-F5344CB8AC3E}">
        <p14:creationId xmlns:p14="http://schemas.microsoft.com/office/powerpoint/2010/main" val="2508054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55</a:t>
            </a:fld>
            <a:endParaRPr lang="en-US" dirty="0"/>
          </a:p>
        </p:txBody>
      </p:sp>
    </p:spTree>
    <p:extLst>
      <p:ext uri="{BB962C8B-B14F-4D97-AF65-F5344CB8AC3E}">
        <p14:creationId xmlns:p14="http://schemas.microsoft.com/office/powerpoint/2010/main" val="4081082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56</a:t>
            </a:fld>
            <a:endParaRPr lang="en-US" dirty="0"/>
          </a:p>
        </p:txBody>
      </p:sp>
    </p:spTree>
    <p:extLst>
      <p:ext uri="{BB962C8B-B14F-4D97-AF65-F5344CB8AC3E}">
        <p14:creationId xmlns:p14="http://schemas.microsoft.com/office/powerpoint/2010/main" val="1720929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57</a:t>
            </a:fld>
            <a:endParaRPr lang="en-US" dirty="0"/>
          </a:p>
        </p:txBody>
      </p:sp>
    </p:spTree>
    <p:extLst>
      <p:ext uri="{BB962C8B-B14F-4D97-AF65-F5344CB8AC3E}">
        <p14:creationId xmlns:p14="http://schemas.microsoft.com/office/powerpoint/2010/main" val="2091729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58</a:t>
            </a:fld>
            <a:endParaRPr lang="en-US" dirty="0"/>
          </a:p>
        </p:txBody>
      </p:sp>
    </p:spTree>
    <p:extLst>
      <p:ext uri="{BB962C8B-B14F-4D97-AF65-F5344CB8AC3E}">
        <p14:creationId xmlns:p14="http://schemas.microsoft.com/office/powerpoint/2010/main" val="264416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morning we want to take some time to talk about the system as it is now.  In the general feedback last time, some mentioned that they would like a little more background into how the system is now.  Starting this afternoon and tomorrow, we will be asking the group to provide recommendations to modifying the current system and we want everyone to fully understand how it works at this time.</a:t>
            </a:r>
          </a:p>
          <a:p>
            <a:endParaRPr lang="en-US" sz="1600" dirty="0"/>
          </a:p>
          <a:p>
            <a:r>
              <a:rPr lang="en-US" sz="1600" dirty="0"/>
              <a:t>This morning, we will take time to walk through a year in RFM –both for the agency and for a district.  Debbie Roybal is helping me with this and providing information about what her district –Denton ISD—does.</a:t>
            </a:r>
          </a:p>
        </p:txBody>
      </p:sp>
      <p:sp>
        <p:nvSpPr>
          <p:cNvPr id="4" name="Slide Number Placeholder 3"/>
          <p:cNvSpPr>
            <a:spLocks noGrp="1"/>
          </p:cNvSpPr>
          <p:nvPr>
            <p:ph type="sldNum" sz="quarter" idx="10"/>
          </p:nvPr>
        </p:nvSpPr>
        <p:spPr/>
        <p:txBody>
          <a:bodyPr/>
          <a:lstStyle/>
          <a:p>
            <a:fld id="{9A81078E-4A82-493C-AF8E-D064AEDCF623}" type="slidenum">
              <a:rPr lang="en-US" smtClean="0"/>
              <a:t>6</a:t>
            </a:fld>
            <a:endParaRPr lang="en-US" dirty="0"/>
          </a:p>
        </p:txBody>
      </p:sp>
    </p:spTree>
    <p:extLst>
      <p:ext uri="{BB962C8B-B14F-4D97-AF65-F5344CB8AC3E}">
        <p14:creationId xmlns:p14="http://schemas.microsoft.com/office/powerpoint/2010/main" val="214398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Starting in April---right where we are almost now.</a:t>
            </a:r>
          </a:p>
        </p:txBody>
      </p:sp>
      <p:sp>
        <p:nvSpPr>
          <p:cNvPr id="4" name="Slide Number Placeholder 3"/>
          <p:cNvSpPr>
            <a:spLocks noGrp="1"/>
          </p:cNvSpPr>
          <p:nvPr>
            <p:ph type="sldNum" sz="quarter" idx="10"/>
          </p:nvPr>
        </p:nvSpPr>
        <p:spPr/>
        <p:txBody>
          <a:bodyPr/>
          <a:lstStyle/>
          <a:p>
            <a:fld id="{9A81078E-4A82-493C-AF8E-D064AEDCF623}" type="slidenum">
              <a:rPr lang="en-US" smtClean="0"/>
              <a:t>7</a:t>
            </a:fld>
            <a:endParaRPr lang="en-US" dirty="0"/>
          </a:p>
        </p:txBody>
      </p:sp>
    </p:spTree>
    <p:extLst>
      <p:ext uri="{BB962C8B-B14F-4D97-AF65-F5344CB8AC3E}">
        <p14:creationId xmlns:p14="http://schemas.microsoft.com/office/powerpoint/2010/main" val="123353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8</a:t>
            </a:fld>
            <a:endParaRPr lang="en-US" dirty="0"/>
          </a:p>
        </p:txBody>
      </p:sp>
    </p:spTree>
    <p:extLst>
      <p:ext uri="{BB962C8B-B14F-4D97-AF65-F5344CB8AC3E}">
        <p14:creationId xmlns:p14="http://schemas.microsoft.com/office/powerpoint/2010/main" val="3728292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078E-4A82-493C-AF8E-D064AEDCF623}" type="slidenum">
              <a:rPr lang="en-US" smtClean="0"/>
              <a:t>9</a:t>
            </a:fld>
            <a:endParaRPr lang="en-US" dirty="0"/>
          </a:p>
        </p:txBody>
      </p:sp>
    </p:spTree>
    <p:extLst>
      <p:ext uri="{BB962C8B-B14F-4D97-AF65-F5344CB8AC3E}">
        <p14:creationId xmlns:p14="http://schemas.microsoft.com/office/powerpoint/2010/main" val="257349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662F9CD-83EB-4BC1-AAB3-DE3267B3F1CC}" type="datetime1">
              <a:rPr lang="en-US" smtClean="0"/>
              <a:t>3/24/2015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DCBAE6-985A-45BB-AAC5-33F31F6244DA}" type="datetime1">
              <a:rPr lang="en-US" smtClean="0"/>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891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24D05C-504E-4F9E-B10B-F6556AC222F2}" type="datetime1">
              <a:rPr lang="en-US" smtClean="0"/>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808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E5033-5934-4DAD-A8CF-3AE0F3C9E5B1}" type="datetime1">
              <a:rPr lang="en-US" smtClean="0"/>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549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0F0DF-57E6-4DEE-93B7-B62F75BC9B65}" type="datetime1">
              <a:rPr lang="en-US" smtClean="0"/>
              <a:t>3/24/2015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7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7C1A0-A66A-4687-84DB-8CED98AE3AD6}" type="datetime1">
              <a:rPr lang="en-US" smtClean="0"/>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859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CA8F12-651A-4D0A-A00E-440876BC53A7}" type="datetime1">
              <a:rPr lang="en-US" smtClean="0"/>
              <a:t>3/24/2015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2962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A4C66-D625-45DB-BD6E-C8DD6FE73F8F}" type="datetime1">
              <a:rPr lang="en-US" smtClean="0"/>
              <a:t>3/24/2015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190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DD31-D1EE-4DC0-AB73-0DE92A890B47}" type="datetime1">
              <a:rPr lang="en-US" smtClean="0"/>
              <a:t>3/24/2015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454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69C76-E869-41E9-8BF5-17B73135C552}" type="datetime1">
              <a:rPr lang="en-US" smtClean="0"/>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353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EDDE1-3000-4258-8CD4-202A75797513}" type="datetime1">
              <a:rPr lang="en-US" smtClean="0"/>
              <a:t>3/24/2015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618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CA6B254-6C41-43A9-95B0-73A6B7567EA9}" type="datetime1">
              <a:rPr lang="en-US" smtClean="0"/>
              <a:t>3/24/2015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830191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Residential Facility Monitoring</a:t>
            </a:r>
            <a:endParaRPr lang="en-US" dirty="0"/>
          </a:p>
        </p:txBody>
      </p:sp>
      <p:sp>
        <p:nvSpPr>
          <p:cNvPr id="3" name="Subtitle 2"/>
          <p:cNvSpPr>
            <a:spLocks noGrp="1"/>
          </p:cNvSpPr>
          <p:nvPr>
            <p:ph type="subTitle" idx="1"/>
          </p:nvPr>
        </p:nvSpPr>
        <p:spPr/>
        <p:txBody>
          <a:bodyPr>
            <a:noAutofit/>
          </a:bodyPr>
          <a:lstStyle/>
          <a:p>
            <a:r>
              <a:rPr lang="en-US" sz="4400" dirty="0" smtClean="0"/>
              <a:t>Informal Workgroup</a:t>
            </a:r>
          </a:p>
          <a:p>
            <a:r>
              <a:rPr lang="en-US" sz="4400" dirty="0" smtClean="0"/>
              <a:t>March 24-25, 2015</a:t>
            </a:r>
            <a:endParaRPr lang="en-US" sz="44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11759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5442"/>
            <a:ext cx="9875520" cy="948905"/>
          </a:xfrm>
        </p:spPr>
        <p:txBody>
          <a:bodyPr/>
          <a:lstStyle/>
          <a:p>
            <a:r>
              <a:rPr lang="en-US" dirty="0" smtClean="0">
                <a:solidFill>
                  <a:srgbClr val="FF0000"/>
                </a:solidFill>
              </a:rPr>
              <a:t>Staging</a:t>
            </a:r>
            <a:r>
              <a:rPr lang="en-US" dirty="0" smtClean="0"/>
              <a:t> </a:t>
            </a:r>
            <a:r>
              <a:rPr lang="en-US" dirty="0" smtClean="0">
                <a:solidFill>
                  <a:srgbClr val="FF0000"/>
                </a:solidFill>
              </a:rPr>
              <a:t>Process</a:t>
            </a:r>
            <a:endParaRPr lang="en-US" dirty="0">
              <a:solidFill>
                <a:srgbClr val="FF0000"/>
              </a:solidFill>
            </a:endParaRPr>
          </a:p>
        </p:txBody>
      </p:sp>
      <p:sp>
        <p:nvSpPr>
          <p:cNvPr id="3" name="Content Placeholder 2"/>
          <p:cNvSpPr>
            <a:spLocks noGrp="1"/>
          </p:cNvSpPr>
          <p:nvPr>
            <p:ph idx="1"/>
          </p:nvPr>
        </p:nvSpPr>
        <p:spPr>
          <a:xfrm>
            <a:off x="379562" y="1285335"/>
            <a:ext cx="11455880" cy="5141343"/>
          </a:xfrm>
        </p:spPr>
        <p:txBody>
          <a:bodyPr>
            <a:normAutofit fontScale="92500" lnSpcReduction="10000"/>
          </a:bodyPr>
          <a:lstStyle/>
          <a:p>
            <a:pPr>
              <a:buFont typeface="Wingdings" panose="05000000000000000000" pitchFamily="2" charset="2"/>
              <a:buChar char="v"/>
            </a:pPr>
            <a:r>
              <a:rPr lang="en-US" dirty="0" smtClean="0"/>
              <a:t>Students who reside in the RF for less than 30 days are not counting in calculation</a:t>
            </a:r>
          </a:p>
          <a:p>
            <a:pPr>
              <a:buFont typeface="Wingdings" panose="05000000000000000000" pitchFamily="2" charset="2"/>
              <a:buChar char="v"/>
            </a:pPr>
            <a:r>
              <a:rPr lang="en-US" dirty="0" smtClean="0"/>
              <a:t>District with less than 6 students who contribute to the calculations are not staged.</a:t>
            </a:r>
          </a:p>
          <a:p>
            <a:pPr marL="45720" indent="0" algn="ctr">
              <a:buNone/>
            </a:pPr>
            <a:r>
              <a:rPr lang="en-US" dirty="0" smtClean="0"/>
              <a:t>****************</a:t>
            </a:r>
          </a:p>
          <a:p>
            <a:pPr marL="45720" indent="0" algn="ctr">
              <a:buNone/>
            </a:pPr>
            <a:r>
              <a:rPr lang="en-US" sz="3500" dirty="0" smtClean="0"/>
              <a:t>For </a:t>
            </a:r>
            <a:r>
              <a:rPr lang="en-US" sz="3500" dirty="0"/>
              <a:t>2014-2015 </a:t>
            </a:r>
            <a:r>
              <a:rPr lang="en-US" sz="3500" dirty="0" smtClean="0"/>
              <a:t>Staging</a:t>
            </a:r>
          </a:p>
          <a:p>
            <a:r>
              <a:rPr lang="en-US" dirty="0" smtClean="0"/>
              <a:t>Calculations are obtained from RF Tracker on  3 indicators used</a:t>
            </a:r>
          </a:p>
          <a:p>
            <a:pPr lvl="4"/>
            <a:r>
              <a:rPr lang="en-US" sz="2000" dirty="0" smtClean="0"/>
              <a:t>% of students in settings of 01, 02, 30, 43, 44, 84, 85, 94, 95, 96</a:t>
            </a:r>
          </a:p>
          <a:p>
            <a:pPr lvl="4"/>
            <a:r>
              <a:rPr lang="en-US" sz="2000" dirty="0" smtClean="0"/>
              <a:t>% of RF students receiving a full school day</a:t>
            </a:r>
          </a:p>
          <a:p>
            <a:pPr lvl="4"/>
            <a:r>
              <a:rPr lang="en-US" sz="2000" dirty="0" smtClean="0"/>
              <a:t>% of RF students receiving less than half school day</a:t>
            </a:r>
          </a:p>
          <a:p>
            <a:r>
              <a:rPr lang="en-US" sz="2600" dirty="0" smtClean="0"/>
              <a:t>Categorized district:</a:t>
            </a:r>
          </a:p>
          <a:p>
            <a:pPr lvl="4"/>
            <a:r>
              <a:rPr lang="en-US" sz="2000" dirty="0"/>
              <a:t>1</a:t>
            </a:r>
            <a:r>
              <a:rPr lang="en-US" sz="2000" dirty="0" smtClean="0"/>
              <a:t>= All facilities served by the district met the definition/students prevented from leaving </a:t>
            </a:r>
          </a:p>
          <a:p>
            <a:pPr lvl="4"/>
            <a:r>
              <a:rPr lang="en-US" sz="2000" dirty="0"/>
              <a:t>2</a:t>
            </a:r>
            <a:r>
              <a:rPr lang="en-US" sz="2000" dirty="0" smtClean="0"/>
              <a:t>= None of facilities served by district met the definition/students NOT prevented from leaving </a:t>
            </a:r>
          </a:p>
          <a:p>
            <a:pPr lvl="4"/>
            <a:r>
              <a:rPr lang="en-US" sz="2000" dirty="0" smtClean="0"/>
              <a:t>3=Had both types of facilities</a:t>
            </a:r>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92305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53642" y="-465826"/>
            <a:ext cx="5888434" cy="7047881"/>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79298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80294" y="445399"/>
            <a:ext cx="7804263" cy="6015786"/>
          </a:xfrm>
          <a:prstGeom prst="rect">
            <a:avLst/>
          </a:prstGeom>
        </p:spPr>
      </p:pic>
      <p:sp>
        <p:nvSpPr>
          <p:cNvPr id="3" name="TextBox 2"/>
          <p:cNvSpPr txBox="1"/>
          <p:nvPr/>
        </p:nvSpPr>
        <p:spPr>
          <a:xfrm>
            <a:off x="327804" y="1276709"/>
            <a:ext cx="3545456" cy="2677656"/>
          </a:xfrm>
          <a:prstGeom prst="rect">
            <a:avLst/>
          </a:prstGeom>
          <a:noFill/>
        </p:spPr>
        <p:txBody>
          <a:bodyPr wrap="square" rtlCol="0">
            <a:spAutoFit/>
          </a:bodyPr>
          <a:lstStyle/>
          <a:p>
            <a:r>
              <a:rPr lang="en-US" sz="2800" dirty="0" smtClean="0"/>
              <a:t>Districts who only</a:t>
            </a:r>
          </a:p>
          <a:p>
            <a:r>
              <a:rPr lang="en-US" sz="2800" dirty="0"/>
              <a:t>h</a:t>
            </a:r>
            <a:r>
              <a:rPr lang="en-US" sz="2800" dirty="0" smtClean="0"/>
              <a:t>ad RFs that </a:t>
            </a:r>
          </a:p>
          <a:p>
            <a:r>
              <a:rPr lang="en-US" sz="2800" dirty="0"/>
              <a:t>p</a:t>
            </a:r>
            <a:r>
              <a:rPr lang="en-US" sz="2800" dirty="0" smtClean="0"/>
              <a:t>revented students </a:t>
            </a:r>
          </a:p>
          <a:p>
            <a:r>
              <a:rPr lang="en-US" sz="2800" dirty="0" smtClean="0"/>
              <a:t>from leaving were </a:t>
            </a:r>
          </a:p>
          <a:p>
            <a:r>
              <a:rPr lang="en-US" sz="2800" dirty="0" smtClean="0"/>
              <a:t>put into a pool for</a:t>
            </a:r>
          </a:p>
          <a:p>
            <a:r>
              <a:rPr lang="en-US" sz="2800" dirty="0"/>
              <a:t>c</a:t>
            </a:r>
            <a:r>
              <a:rPr lang="en-US" sz="2800" dirty="0" smtClean="0"/>
              <a:t>yclical monitoring.</a:t>
            </a:r>
            <a:endParaRPr lang="en-US" sz="2800" dirty="0"/>
          </a:p>
        </p:txBody>
      </p:sp>
      <p:sp>
        <p:nvSpPr>
          <p:cNvPr id="5" name="Slide Number Placeholder 4"/>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6384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6833" y="78377"/>
            <a:ext cx="13820775" cy="6563133"/>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85930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3000" y="330200"/>
            <a:ext cx="9875520" cy="1007533"/>
          </a:xfrm>
        </p:spPr>
        <p:txBody>
          <a:bodyPr>
            <a:normAutofit/>
          </a:bodyPr>
          <a:lstStyle/>
          <a:p>
            <a:r>
              <a:rPr lang="en-US" sz="3600" dirty="0" smtClean="0"/>
              <a:t>Conversion of RFT Calculations to Value Points</a:t>
            </a:r>
            <a:endParaRPr lang="en-US" sz="3600" dirty="0"/>
          </a:p>
        </p:txBody>
      </p:sp>
      <p:sp>
        <p:nvSpPr>
          <p:cNvPr id="12" name="Text Placeholder 11"/>
          <p:cNvSpPr>
            <a:spLocks noGrp="1"/>
          </p:cNvSpPr>
          <p:nvPr>
            <p:ph type="body" idx="1"/>
          </p:nvPr>
        </p:nvSpPr>
        <p:spPr>
          <a:xfrm>
            <a:off x="1143000" y="1083733"/>
            <a:ext cx="4754880" cy="660400"/>
          </a:xfrm>
        </p:spPr>
        <p:txBody>
          <a:bodyPr/>
          <a:lstStyle/>
          <a:p>
            <a:r>
              <a:rPr lang="en-US" u="sng" dirty="0" smtClean="0"/>
              <a:t>For indicators A and C</a:t>
            </a:r>
            <a:endParaRPr lang="en-US" u="sng" dirty="0"/>
          </a:p>
        </p:txBody>
      </p:sp>
      <p:sp>
        <p:nvSpPr>
          <p:cNvPr id="13" name="Content Placeholder 12"/>
          <p:cNvSpPr>
            <a:spLocks noGrp="1"/>
          </p:cNvSpPr>
          <p:nvPr>
            <p:ph sz="half" idx="2"/>
          </p:nvPr>
        </p:nvSpPr>
        <p:spPr>
          <a:xfrm>
            <a:off x="1143000" y="1744133"/>
            <a:ext cx="4754880" cy="4360630"/>
          </a:xfrm>
        </p:spPr>
        <p:txBody>
          <a:bodyPr>
            <a:normAutofit lnSpcReduction="10000"/>
          </a:bodyPr>
          <a:lstStyle/>
          <a:p>
            <a:r>
              <a:rPr lang="en-US" sz="1800" dirty="0" smtClean="0"/>
              <a:t>99-100% = 0 points</a:t>
            </a:r>
          </a:p>
          <a:p>
            <a:r>
              <a:rPr lang="en-US" sz="1800" dirty="0"/>
              <a:t>g</a:t>
            </a:r>
            <a:r>
              <a:rPr lang="en-US" sz="1800" dirty="0" smtClean="0"/>
              <a:t>reater than 89, but less than 99 = 1</a:t>
            </a:r>
          </a:p>
          <a:p>
            <a:r>
              <a:rPr lang="en-US" sz="1800" dirty="0"/>
              <a:t>greater than </a:t>
            </a:r>
            <a:r>
              <a:rPr lang="en-US" sz="1800" dirty="0" smtClean="0"/>
              <a:t>79, </a:t>
            </a:r>
            <a:r>
              <a:rPr lang="en-US" sz="1800" dirty="0"/>
              <a:t>but less than </a:t>
            </a:r>
            <a:r>
              <a:rPr lang="en-US" sz="1800" dirty="0" smtClean="0"/>
              <a:t>89 </a:t>
            </a:r>
            <a:r>
              <a:rPr lang="en-US" sz="1800" dirty="0"/>
              <a:t>= </a:t>
            </a:r>
            <a:r>
              <a:rPr lang="en-US" sz="1800" dirty="0" smtClean="0"/>
              <a:t>2</a:t>
            </a:r>
            <a:endParaRPr lang="en-US" sz="1800" dirty="0"/>
          </a:p>
          <a:p>
            <a:r>
              <a:rPr lang="en-US" sz="1800" dirty="0"/>
              <a:t>greater than </a:t>
            </a:r>
            <a:r>
              <a:rPr lang="en-US" sz="1800" dirty="0" smtClean="0"/>
              <a:t>69</a:t>
            </a:r>
            <a:r>
              <a:rPr lang="en-US" sz="1800" dirty="0"/>
              <a:t>, but less than </a:t>
            </a:r>
            <a:r>
              <a:rPr lang="en-US" sz="1800" dirty="0" smtClean="0"/>
              <a:t>79 </a:t>
            </a:r>
            <a:r>
              <a:rPr lang="en-US" sz="1800" dirty="0"/>
              <a:t>= </a:t>
            </a:r>
            <a:r>
              <a:rPr lang="en-US" sz="1800" dirty="0" smtClean="0"/>
              <a:t>3</a:t>
            </a:r>
            <a:endParaRPr lang="en-US" sz="1800" dirty="0"/>
          </a:p>
          <a:p>
            <a:r>
              <a:rPr lang="en-US" sz="1800" dirty="0"/>
              <a:t>greater than </a:t>
            </a:r>
            <a:r>
              <a:rPr lang="en-US" sz="1800" dirty="0" smtClean="0"/>
              <a:t>59</a:t>
            </a:r>
            <a:r>
              <a:rPr lang="en-US" sz="1800" dirty="0"/>
              <a:t>, but less than </a:t>
            </a:r>
            <a:r>
              <a:rPr lang="en-US" sz="1800" dirty="0" smtClean="0"/>
              <a:t>69 </a:t>
            </a:r>
            <a:r>
              <a:rPr lang="en-US" sz="1800" dirty="0"/>
              <a:t>= </a:t>
            </a:r>
            <a:r>
              <a:rPr lang="en-US" sz="1800" dirty="0" smtClean="0"/>
              <a:t>4</a:t>
            </a:r>
            <a:endParaRPr lang="en-US" sz="1800" dirty="0"/>
          </a:p>
          <a:p>
            <a:r>
              <a:rPr lang="en-US" sz="1800" dirty="0"/>
              <a:t>greater than </a:t>
            </a:r>
            <a:r>
              <a:rPr lang="en-US" sz="1800" dirty="0" smtClean="0"/>
              <a:t>49</a:t>
            </a:r>
            <a:r>
              <a:rPr lang="en-US" sz="1800" dirty="0"/>
              <a:t>, but less than </a:t>
            </a:r>
            <a:r>
              <a:rPr lang="en-US" sz="1800" dirty="0" smtClean="0"/>
              <a:t>59 </a:t>
            </a:r>
            <a:r>
              <a:rPr lang="en-US" sz="1800" dirty="0"/>
              <a:t>= </a:t>
            </a:r>
            <a:r>
              <a:rPr lang="en-US" sz="1800" dirty="0" smtClean="0"/>
              <a:t>5</a:t>
            </a:r>
            <a:endParaRPr lang="en-US" sz="1800" dirty="0"/>
          </a:p>
          <a:p>
            <a:r>
              <a:rPr lang="en-US" sz="1800" dirty="0" smtClean="0"/>
              <a:t>greater </a:t>
            </a:r>
            <a:r>
              <a:rPr lang="en-US" sz="1800" dirty="0"/>
              <a:t>than </a:t>
            </a:r>
            <a:r>
              <a:rPr lang="en-US" sz="1800" dirty="0" smtClean="0"/>
              <a:t>39</a:t>
            </a:r>
            <a:r>
              <a:rPr lang="en-US" sz="1800" dirty="0"/>
              <a:t>, but less than </a:t>
            </a:r>
            <a:r>
              <a:rPr lang="en-US" sz="1800" dirty="0" smtClean="0"/>
              <a:t>49 </a:t>
            </a:r>
            <a:r>
              <a:rPr lang="en-US" sz="1800" dirty="0"/>
              <a:t>= </a:t>
            </a:r>
            <a:r>
              <a:rPr lang="en-US" sz="1800" dirty="0" smtClean="0"/>
              <a:t>6</a:t>
            </a:r>
            <a:endParaRPr lang="en-US" sz="1800" dirty="0"/>
          </a:p>
          <a:p>
            <a:r>
              <a:rPr lang="en-US" sz="1800" dirty="0" smtClean="0"/>
              <a:t>greater </a:t>
            </a:r>
            <a:r>
              <a:rPr lang="en-US" sz="1800" dirty="0"/>
              <a:t>than </a:t>
            </a:r>
            <a:r>
              <a:rPr lang="en-US" sz="1800" dirty="0" smtClean="0"/>
              <a:t>29</a:t>
            </a:r>
            <a:r>
              <a:rPr lang="en-US" sz="1800" dirty="0"/>
              <a:t>, but less than </a:t>
            </a:r>
            <a:r>
              <a:rPr lang="en-US" sz="1800" dirty="0" smtClean="0"/>
              <a:t>39 </a:t>
            </a:r>
            <a:r>
              <a:rPr lang="en-US" sz="1800" dirty="0"/>
              <a:t>= </a:t>
            </a:r>
            <a:r>
              <a:rPr lang="en-US" sz="1800" dirty="0" smtClean="0"/>
              <a:t>7</a:t>
            </a:r>
          </a:p>
          <a:p>
            <a:r>
              <a:rPr lang="en-US" sz="1800" dirty="0"/>
              <a:t>greater than </a:t>
            </a:r>
            <a:r>
              <a:rPr lang="en-US" sz="1800" dirty="0" smtClean="0"/>
              <a:t>19</a:t>
            </a:r>
            <a:r>
              <a:rPr lang="en-US" sz="1800" dirty="0"/>
              <a:t>, but less than </a:t>
            </a:r>
            <a:r>
              <a:rPr lang="en-US" sz="1800" dirty="0" smtClean="0"/>
              <a:t>29 </a:t>
            </a:r>
            <a:r>
              <a:rPr lang="en-US" sz="1800" dirty="0"/>
              <a:t>= 8</a:t>
            </a:r>
            <a:endParaRPr lang="en-US" sz="1800" dirty="0" smtClean="0"/>
          </a:p>
          <a:p>
            <a:r>
              <a:rPr lang="en-US" sz="1800" dirty="0"/>
              <a:t>g</a:t>
            </a:r>
            <a:r>
              <a:rPr lang="en-US" sz="1800" dirty="0" smtClean="0"/>
              <a:t>reater than 9, but less than 19 = 9	</a:t>
            </a:r>
          </a:p>
          <a:p>
            <a:r>
              <a:rPr lang="en-US" sz="1800" dirty="0"/>
              <a:t>l</a:t>
            </a:r>
            <a:r>
              <a:rPr lang="en-US" sz="1800" dirty="0" smtClean="0"/>
              <a:t>ess than 9 = 10</a:t>
            </a:r>
            <a:endParaRPr lang="en-US" sz="1800" dirty="0"/>
          </a:p>
          <a:p>
            <a:endParaRPr lang="en-US" sz="1800" dirty="0" smtClean="0"/>
          </a:p>
          <a:p>
            <a:pPr marL="45720" indent="0">
              <a:buNone/>
            </a:pPr>
            <a:endParaRPr lang="en-US" sz="1800" dirty="0" smtClean="0"/>
          </a:p>
          <a:p>
            <a:pPr marL="45720" indent="0">
              <a:buNone/>
            </a:pPr>
            <a:endParaRPr lang="en-US" sz="1800" dirty="0"/>
          </a:p>
          <a:p>
            <a:endParaRPr lang="en-US" sz="1800" dirty="0"/>
          </a:p>
        </p:txBody>
      </p:sp>
      <p:sp>
        <p:nvSpPr>
          <p:cNvPr id="14" name="Text Placeholder 13"/>
          <p:cNvSpPr>
            <a:spLocks noGrp="1"/>
          </p:cNvSpPr>
          <p:nvPr>
            <p:ph type="body" sz="quarter" idx="3"/>
          </p:nvPr>
        </p:nvSpPr>
        <p:spPr>
          <a:xfrm>
            <a:off x="6263640" y="1083733"/>
            <a:ext cx="4754880" cy="584200"/>
          </a:xfrm>
        </p:spPr>
        <p:txBody>
          <a:bodyPr/>
          <a:lstStyle/>
          <a:p>
            <a:r>
              <a:rPr lang="en-US" u="sng" dirty="0" smtClean="0"/>
              <a:t>For indicator B</a:t>
            </a:r>
            <a:endParaRPr lang="en-US" u="sng" dirty="0"/>
          </a:p>
        </p:txBody>
      </p:sp>
      <p:sp>
        <p:nvSpPr>
          <p:cNvPr id="15" name="Content Placeholder 14"/>
          <p:cNvSpPr>
            <a:spLocks noGrp="1"/>
          </p:cNvSpPr>
          <p:nvPr>
            <p:ph sz="quarter" idx="4"/>
          </p:nvPr>
        </p:nvSpPr>
        <p:spPr>
          <a:xfrm>
            <a:off x="5969000" y="1744133"/>
            <a:ext cx="4995333" cy="4360630"/>
          </a:xfrm>
        </p:spPr>
        <p:txBody>
          <a:bodyPr>
            <a:normAutofit lnSpcReduction="10000"/>
          </a:bodyPr>
          <a:lstStyle/>
          <a:p>
            <a:r>
              <a:rPr lang="en-US" sz="1800" dirty="0"/>
              <a:t>99-100% = </a:t>
            </a:r>
            <a:r>
              <a:rPr lang="en-US" sz="1800" dirty="0" smtClean="0"/>
              <a:t>10 </a:t>
            </a:r>
            <a:r>
              <a:rPr lang="en-US" sz="1800" dirty="0"/>
              <a:t>points</a:t>
            </a:r>
          </a:p>
          <a:p>
            <a:r>
              <a:rPr lang="en-US" sz="1800" dirty="0"/>
              <a:t>greater than 89, but less than 99 = </a:t>
            </a:r>
            <a:r>
              <a:rPr lang="en-US" sz="1800" dirty="0" smtClean="0"/>
              <a:t>9</a:t>
            </a:r>
            <a:endParaRPr lang="en-US" sz="1800" dirty="0"/>
          </a:p>
          <a:p>
            <a:r>
              <a:rPr lang="en-US" sz="1800" dirty="0"/>
              <a:t>greater than 79, but less than 89 = </a:t>
            </a:r>
            <a:r>
              <a:rPr lang="en-US" sz="1800" dirty="0" smtClean="0"/>
              <a:t>8</a:t>
            </a:r>
            <a:endParaRPr lang="en-US" sz="1800" dirty="0"/>
          </a:p>
          <a:p>
            <a:r>
              <a:rPr lang="en-US" sz="1800" dirty="0"/>
              <a:t>greater than 69, but less than 79 = </a:t>
            </a:r>
            <a:r>
              <a:rPr lang="en-US" sz="1800" dirty="0" smtClean="0"/>
              <a:t>7</a:t>
            </a:r>
            <a:endParaRPr lang="en-US" sz="1800" dirty="0"/>
          </a:p>
          <a:p>
            <a:r>
              <a:rPr lang="en-US" sz="1800" dirty="0"/>
              <a:t>greater than 59, but less than 69 = </a:t>
            </a:r>
            <a:r>
              <a:rPr lang="en-US" sz="1800" dirty="0" smtClean="0"/>
              <a:t>6</a:t>
            </a:r>
            <a:endParaRPr lang="en-US" sz="1800" dirty="0"/>
          </a:p>
          <a:p>
            <a:r>
              <a:rPr lang="en-US" sz="1800" dirty="0"/>
              <a:t>greater than 49, but less than 59 = 5</a:t>
            </a:r>
          </a:p>
          <a:p>
            <a:r>
              <a:rPr lang="en-US" sz="1800" dirty="0"/>
              <a:t>greater than 39, but less than 49 = </a:t>
            </a:r>
            <a:r>
              <a:rPr lang="en-US" sz="1800" dirty="0" smtClean="0"/>
              <a:t>4</a:t>
            </a:r>
            <a:endParaRPr lang="en-US" sz="1800" dirty="0"/>
          </a:p>
          <a:p>
            <a:r>
              <a:rPr lang="en-US" sz="1800" dirty="0"/>
              <a:t>greater than 29, but less than 39 = </a:t>
            </a:r>
            <a:r>
              <a:rPr lang="en-US" sz="1800" dirty="0" smtClean="0"/>
              <a:t>3</a:t>
            </a:r>
            <a:endParaRPr lang="en-US" sz="1800" dirty="0"/>
          </a:p>
          <a:p>
            <a:r>
              <a:rPr lang="en-US" sz="1800" dirty="0"/>
              <a:t>greater than 19, but less than 29 = </a:t>
            </a:r>
            <a:r>
              <a:rPr lang="en-US" sz="1800" dirty="0" smtClean="0"/>
              <a:t>2</a:t>
            </a:r>
            <a:endParaRPr lang="en-US" sz="1800" dirty="0"/>
          </a:p>
          <a:p>
            <a:r>
              <a:rPr lang="en-US" sz="1800" dirty="0"/>
              <a:t>greater than 9, but less than 19 = </a:t>
            </a:r>
            <a:r>
              <a:rPr lang="en-US" sz="1800" dirty="0" smtClean="0"/>
              <a:t>1</a:t>
            </a:r>
            <a:r>
              <a:rPr lang="en-US" sz="1800" dirty="0"/>
              <a:t>	</a:t>
            </a:r>
          </a:p>
          <a:p>
            <a:r>
              <a:rPr lang="en-US" sz="1800" dirty="0"/>
              <a:t>less than 9 = </a:t>
            </a:r>
            <a:r>
              <a:rPr lang="en-US" sz="1800" dirty="0" smtClean="0"/>
              <a:t>0</a:t>
            </a:r>
            <a:endParaRPr lang="en-US" sz="1800" dirty="0"/>
          </a:p>
          <a:p>
            <a:endParaRPr lang="en-US" sz="1800" dirty="0" smtClean="0"/>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42573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271462"/>
            <a:ext cx="13461999" cy="6315075"/>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394180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4425" y="504825"/>
            <a:ext cx="9963150" cy="584835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50438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62" y="271462"/>
            <a:ext cx="12187238" cy="6315075"/>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58899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599"/>
            <a:ext cx="9875520" cy="4665133"/>
          </a:xfrm>
        </p:spPr>
        <p:txBody>
          <a:bodyPr>
            <a:normAutofit/>
          </a:bodyPr>
          <a:lstStyle/>
          <a:p>
            <a:pPr algn="ctr"/>
            <a:r>
              <a:rPr lang="en-US" sz="6600" dirty="0" smtClean="0"/>
              <a:t>Guiding Principals</a:t>
            </a:r>
            <a:endParaRPr lang="en-US" sz="6600" dirty="0"/>
          </a:p>
        </p:txBody>
      </p:sp>
      <p:sp>
        <p:nvSpPr>
          <p:cNvPr id="3" name="Slide Number Placeholder 2"/>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044476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s1.mm.bing.net/th?id=HN.608005011203622144&amp;pid=1.7"/>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9183"/>
            <a:ext cx="8610600" cy="5714999"/>
          </a:xfrm>
          <a:prstGeom prst="rect">
            <a:avLst/>
          </a:prstGeom>
          <a:noFill/>
          <a:ln>
            <a:noFill/>
          </a:ln>
        </p:spPr>
      </p:pic>
      <p:sp>
        <p:nvSpPr>
          <p:cNvPr id="3" name="Rectangle 2"/>
          <p:cNvSpPr/>
          <p:nvPr/>
        </p:nvSpPr>
        <p:spPr>
          <a:xfrm>
            <a:off x="3984686" y="1437382"/>
            <a:ext cx="4222631"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rgbClr val="FF0000"/>
                </a:solidFill>
                <a:effectLst>
                  <a:outerShdw blurRad="80000" dist="40000" dir="5040000" algn="tl">
                    <a:srgbClr val="000000">
                      <a:alpha val="30000"/>
                    </a:srgbClr>
                  </a:outerShdw>
                </a:effectLst>
              </a:rPr>
              <a:t>How Do We Build a </a:t>
            </a:r>
          </a:p>
          <a:p>
            <a:pPr algn="ctr"/>
            <a:r>
              <a:rPr lang="en-US" sz="3200" b="1" dirty="0">
                <a:ln w="11430"/>
                <a:solidFill>
                  <a:srgbClr val="FF0000"/>
                </a:solidFill>
                <a:effectLst>
                  <a:outerShdw blurRad="80000" dist="40000" dir="5040000" algn="tl">
                    <a:srgbClr val="000000">
                      <a:alpha val="30000"/>
                    </a:srgbClr>
                  </a:outerShdw>
                </a:effectLst>
              </a:rPr>
              <a:t>Monitoring System</a:t>
            </a:r>
          </a:p>
        </p:txBody>
      </p:sp>
      <p:sp>
        <p:nvSpPr>
          <p:cNvPr id="4" name="TextBox 3"/>
          <p:cNvSpPr txBox="1"/>
          <p:nvPr/>
        </p:nvSpPr>
        <p:spPr>
          <a:xfrm>
            <a:off x="3276600" y="2438401"/>
            <a:ext cx="5334000" cy="923330"/>
          </a:xfrm>
          <a:prstGeom prst="rect">
            <a:avLst/>
          </a:prstGeom>
          <a:noFill/>
        </p:spPr>
        <p:txBody>
          <a:bodyPr wrap="square" rtlCol="0">
            <a:spAutoFit/>
          </a:bodyPr>
          <a:lstStyle/>
          <a:p>
            <a:pPr algn="ctr"/>
            <a:r>
              <a:rPr lang="en-US" b="1" dirty="0">
                <a:solidFill>
                  <a:srgbClr val="FF0000"/>
                </a:solidFill>
                <a:effectLst>
                  <a:outerShdw blurRad="50800" dist="38100" dir="5400000" algn="t" rotWithShape="0">
                    <a:schemeClr val="bg1">
                      <a:alpha val="40000"/>
                    </a:schemeClr>
                  </a:outerShdw>
                </a:effectLst>
              </a:rPr>
              <a:t>to Effectively Measure </a:t>
            </a:r>
            <a:r>
              <a:rPr lang="en-US" b="1" dirty="0" smtClean="0">
                <a:solidFill>
                  <a:srgbClr val="FF0000"/>
                </a:solidFill>
                <a:effectLst>
                  <a:outerShdw blurRad="50800" dist="38100" dir="5400000" algn="t" rotWithShape="0">
                    <a:schemeClr val="bg1">
                      <a:alpha val="40000"/>
                    </a:schemeClr>
                  </a:outerShdw>
                </a:effectLst>
              </a:rPr>
              <a:t>The Characteristics of an Appropriate Education for Students with Disabilities Residing in RFs?</a:t>
            </a:r>
            <a:endParaRPr lang="en-US" b="1" dirty="0">
              <a:solidFill>
                <a:srgbClr val="FF0000"/>
              </a:solidFill>
              <a:effectLst>
                <a:outerShdw blurRad="50800" dist="38100" dir="5400000" algn="t" rotWithShape="0">
                  <a:schemeClr val="bg1">
                    <a:alpha val="40000"/>
                  </a:schemeClr>
                </a:outerShdw>
              </a:effectLst>
            </a:endParaRPr>
          </a:p>
        </p:txBody>
      </p:sp>
      <p:sp>
        <p:nvSpPr>
          <p:cNvPr id="5" name="TextBox 4"/>
          <p:cNvSpPr txBox="1"/>
          <p:nvPr/>
        </p:nvSpPr>
        <p:spPr>
          <a:xfrm>
            <a:off x="2590801" y="3853935"/>
            <a:ext cx="2769815" cy="400110"/>
          </a:xfrm>
          <a:prstGeom prst="rect">
            <a:avLst/>
          </a:prstGeom>
          <a:noFill/>
          <a:ln w="28575">
            <a:solidFill>
              <a:schemeClr val="tx1"/>
            </a:solidFill>
          </a:ln>
        </p:spPr>
        <p:txBody>
          <a:bodyPr wrap="square" rtlCol="0">
            <a:spAutoFit/>
          </a:bodyPr>
          <a:lstStyle/>
          <a:p>
            <a:pPr algn="ctr"/>
            <a:r>
              <a:rPr lang="en-US" sz="2000" b="1" dirty="0">
                <a:latin typeface="Arial" panose="020B0604020202020204" pitchFamily="34" charset="0"/>
                <a:cs typeface="Arial" panose="020B0604020202020204" pitchFamily="34" charset="0"/>
              </a:rPr>
              <a:t>Types of Facilities</a:t>
            </a:r>
          </a:p>
        </p:txBody>
      </p:sp>
      <p:sp>
        <p:nvSpPr>
          <p:cNvPr id="6" name="TextBox 5"/>
          <p:cNvSpPr txBox="1"/>
          <p:nvPr/>
        </p:nvSpPr>
        <p:spPr>
          <a:xfrm>
            <a:off x="2680307" y="4710036"/>
            <a:ext cx="2590800" cy="40011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Arial" panose="020B0604020202020204" pitchFamily="34" charset="0"/>
                <a:cs typeface="Arial" panose="020B0604020202020204" pitchFamily="34" charset="0"/>
              </a:rPr>
              <a:t>Data System</a:t>
            </a:r>
          </a:p>
        </p:txBody>
      </p:sp>
      <p:sp>
        <p:nvSpPr>
          <p:cNvPr id="7" name="TextBox 6"/>
          <p:cNvSpPr txBox="1"/>
          <p:nvPr/>
        </p:nvSpPr>
        <p:spPr>
          <a:xfrm>
            <a:off x="6781800" y="4695110"/>
            <a:ext cx="2133600" cy="707886"/>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Arial" panose="020B0604020202020204" pitchFamily="34" charset="0"/>
                <a:cs typeface="Arial" panose="020B0604020202020204" pitchFamily="34" charset="0"/>
              </a:rPr>
              <a:t>Selection Criteria</a:t>
            </a:r>
          </a:p>
        </p:txBody>
      </p:sp>
      <p:sp>
        <p:nvSpPr>
          <p:cNvPr id="8" name="TextBox 7"/>
          <p:cNvSpPr txBox="1"/>
          <p:nvPr/>
        </p:nvSpPr>
        <p:spPr>
          <a:xfrm flipH="1">
            <a:off x="6781801" y="3878288"/>
            <a:ext cx="2116413" cy="40011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Arial" panose="020B0604020202020204" pitchFamily="34" charset="0"/>
                <a:cs typeface="Arial" panose="020B0604020202020204" pitchFamily="34" charset="0"/>
              </a:rPr>
              <a:t>Indicators</a:t>
            </a:r>
          </a:p>
        </p:txBody>
      </p:sp>
      <p:sp>
        <p:nvSpPr>
          <p:cNvPr id="10" name="TextBox 9"/>
          <p:cNvSpPr txBox="1"/>
          <p:nvPr/>
        </p:nvSpPr>
        <p:spPr>
          <a:xfrm>
            <a:off x="6781800" y="5661957"/>
            <a:ext cx="2133600" cy="40011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Arial" panose="020B0604020202020204" pitchFamily="34" charset="0"/>
                <a:cs typeface="Arial" panose="020B0604020202020204" pitchFamily="34" charset="0"/>
              </a:rPr>
              <a:t>Interventions</a:t>
            </a:r>
          </a:p>
        </p:txBody>
      </p:sp>
      <p:sp>
        <p:nvSpPr>
          <p:cNvPr id="11" name="Slide Number Placeholder 10"/>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057591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pPr lvl="0"/>
            <a:r>
              <a:rPr lang="en-US" sz="3200" dirty="0"/>
              <a:t>Review information related to the RF monitoring system</a:t>
            </a:r>
          </a:p>
          <a:p>
            <a:pPr lvl="0"/>
            <a:r>
              <a:rPr lang="en-US" sz="3200" dirty="0"/>
              <a:t>Ensure that the agency meets its ongoing obligation to have a monitoring system that addresses the unique circumstances of students with disabilities residing in residential facilities</a:t>
            </a:r>
          </a:p>
          <a:p>
            <a:pPr lvl="0"/>
            <a:r>
              <a:rPr lang="en-US" sz="3200" dirty="0"/>
              <a:t>Advise the agency on revisions for improvements to the RF monitoring system</a:t>
            </a:r>
          </a:p>
        </p:txBody>
      </p:sp>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80075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ts1.mm.bing.net/th?id=HN.608005011203622144&amp;pid=1.7"/>
          <p:cNvPicPr/>
          <p:nvPr/>
        </p:nvPicPr>
        <p:blipFill>
          <a:blip r:embed="rId3">
            <a:extLst>
              <a:ext uri="{28A0092B-C50C-407E-A947-70E740481C1C}">
                <a14:useLocalDpi xmlns:a14="http://schemas.microsoft.com/office/drawing/2010/main" val="0"/>
              </a:ext>
            </a:extLst>
          </a:blip>
          <a:srcRect/>
          <a:stretch>
            <a:fillRect/>
          </a:stretch>
        </p:blipFill>
        <p:spPr bwMode="auto">
          <a:xfrm>
            <a:off x="2075688" y="800350"/>
            <a:ext cx="8610600" cy="5714999"/>
          </a:xfrm>
          <a:prstGeom prst="rect">
            <a:avLst/>
          </a:prstGeom>
          <a:noFill/>
          <a:ln>
            <a:noFill/>
          </a:ln>
        </p:spPr>
      </p:pic>
      <p:sp>
        <p:nvSpPr>
          <p:cNvPr id="14" name="TextBox 13"/>
          <p:cNvSpPr txBox="1"/>
          <p:nvPr/>
        </p:nvSpPr>
        <p:spPr>
          <a:xfrm>
            <a:off x="1216152" y="4480560"/>
            <a:ext cx="4562856" cy="584775"/>
          </a:xfrm>
          <a:prstGeom prst="rect">
            <a:avLst/>
          </a:prstGeom>
          <a:noFill/>
          <a:ln w="28575">
            <a:solidFill>
              <a:schemeClr val="tx1"/>
            </a:solidFill>
          </a:ln>
        </p:spPr>
        <p:txBody>
          <a:bodyPr wrap="square" rtlCol="0">
            <a:spAutoFit/>
          </a:bodyPr>
          <a:lstStyle/>
          <a:p>
            <a:r>
              <a:rPr lang="en-US" sz="3200" b="1" dirty="0" smtClean="0"/>
              <a:t>Types of Facilities</a:t>
            </a:r>
            <a:endParaRPr lang="en-US" sz="3200" b="1" dirty="0"/>
          </a:p>
        </p:txBody>
      </p:sp>
      <p:sp>
        <p:nvSpPr>
          <p:cNvPr id="15" name="TextBox 14"/>
          <p:cNvSpPr txBox="1"/>
          <p:nvPr/>
        </p:nvSpPr>
        <p:spPr>
          <a:xfrm>
            <a:off x="6926580" y="4549253"/>
            <a:ext cx="3264408" cy="584775"/>
          </a:xfrm>
          <a:prstGeom prst="rect">
            <a:avLst/>
          </a:prstGeom>
          <a:noFill/>
          <a:ln w="28575">
            <a:solidFill>
              <a:schemeClr val="tx1"/>
            </a:solidFill>
          </a:ln>
        </p:spPr>
        <p:txBody>
          <a:bodyPr wrap="square" rtlCol="0">
            <a:spAutoFit/>
          </a:bodyPr>
          <a:lstStyle/>
          <a:p>
            <a:r>
              <a:rPr lang="en-US" sz="3200" b="1" dirty="0" smtClean="0"/>
              <a:t>Data Systems</a:t>
            </a:r>
            <a:endParaRPr lang="en-US" sz="3200" b="1" dirty="0"/>
          </a:p>
        </p:txBody>
      </p:sp>
      <p:sp>
        <p:nvSpPr>
          <p:cNvPr id="17" name="Rectangle 16"/>
          <p:cNvSpPr/>
          <p:nvPr/>
        </p:nvSpPr>
        <p:spPr>
          <a:xfrm>
            <a:off x="3038856" y="1271016"/>
            <a:ext cx="6278880" cy="1077218"/>
          </a:xfrm>
          <a:prstGeom prst="rect">
            <a:avLst/>
          </a:prstGeom>
        </p:spPr>
        <p:txBody>
          <a:bodyPr wrap="square">
            <a:spAutoFit/>
          </a:bodyPr>
          <a:lstStyle/>
          <a:p>
            <a:pPr algn="ctr"/>
            <a:r>
              <a:rPr lang="en-US" sz="3200" b="1" dirty="0">
                <a:ln w="11430"/>
                <a:solidFill>
                  <a:srgbClr val="FF0000"/>
                </a:solidFill>
                <a:effectLst>
                  <a:outerShdw blurRad="80000" dist="40000" dir="5040000" algn="tl">
                    <a:srgbClr val="000000">
                      <a:alpha val="30000"/>
                    </a:srgbClr>
                  </a:outerShdw>
                </a:effectLst>
              </a:rPr>
              <a:t>How Do We Build a </a:t>
            </a:r>
          </a:p>
          <a:p>
            <a:pPr algn="ctr"/>
            <a:r>
              <a:rPr lang="en-US" sz="3200" b="1" dirty="0">
                <a:ln w="11430"/>
                <a:solidFill>
                  <a:srgbClr val="FF0000"/>
                </a:solidFill>
                <a:effectLst>
                  <a:outerShdw blurRad="80000" dist="40000" dir="5040000" algn="tl">
                    <a:srgbClr val="000000">
                      <a:alpha val="30000"/>
                    </a:srgbClr>
                  </a:outerShdw>
                </a:effectLst>
              </a:rPr>
              <a:t>Monitoring System</a:t>
            </a:r>
          </a:p>
        </p:txBody>
      </p:sp>
      <p:sp>
        <p:nvSpPr>
          <p:cNvPr id="18" name="TextBox 17"/>
          <p:cNvSpPr txBox="1"/>
          <p:nvPr/>
        </p:nvSpPr>
        <p:spPr>
          <a:xfrm>
            <a:off x="3200400" y="2450592"/>
            <a:ext cx="5907024" cy="707886"/>
          </a:xfrm>
          <a:prstGeom prst="rect">
            <a:avLst/>
          </a:prstGeom>
          <a:noFill/>
        </p:spPr>
        <p:txBody>
          <a:bodyPr wrap="square" rtlCol="0">
            <a:spAutoFit/>
          </a:bodyPr>
          <a:lstStyle/>
          <a:p>
            <a:pPr algn="ctr"/>
            <a:r>
              <a:rPr lang="en-US" sz="2000" b="1" dirty="0" smtClean="0">
                <a:solidFill>
                  <a:srgbClr val="FF0000"/>
                </a:solidFill>
              </a:rPr>
              <a:t>To effectively measure the characteristics</a:t>
            </a:r>
          </a:p>
          <a:p>
            <a:pPr algn="ctr"/>
            <a:r>
              <a:rPr lang="en-US" sz="2000" b="1" dirty="0">
                <a:solidFill>
                  <a:srgbClr val="FF0000"/>
                </a:solidFill>
              </a:rPr>
              <a:t>o</a:t>
            </a:r>
            <a:r>
              <a:rPr lang="en-US" sz="2000" b="1" dirty="0" smtClean="0">
                <a:solidFill>
                  <a:srgbClr val="FF0000"/>
                </a:solidFill>
              </a:rPr>
              <a:t>f students with disabilities residing in RFs?</a:t>
            </a:r>
            <a:endParaRPr lang="en-US" sz="2000" b="1" dirty="0">
              <a:solidFill>
                <a:srgbClr val="FF0000"/>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414312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ts1.mm.bing.net/th?id=HN.608005011203622144&amp;pid=1.7"/>
          <p:cNvPicPr/>
          <p:nvPr/>
        </p:nvPicPr>
        <p:blipFill>
          <a:blip r:embed="rId3">
            <a:extLst>
              <a:ext uri="{28A0092B-C50C-407E-A947-70E740481C1C}">
                <a14:useLocalDpi xmlns:a14="http://schemas.microsoft.com/office/drawing/2010/main" val="0"/>
              </a:ext>
            </a:extLst>
          </a:blip>
          <a:srcRect/>
          <a:stretch>
            <a:fillRect/>
          </a:stretch>
        </p:blipFill>
        <p:spPr bwMode="auto">
          <a:xfrm>
            <a:off x="1527048" y="402653"/>
            <a:ext cx="9052560" cy="6171883"/>
          </a:xfrm>
          <a:prstGeom prst="rect">
            <a:avLst/>
          </a:prstGeom>
          <a:noFill/>
          <a:ln>
            <a:noFill/>
          </a:ln>
        </p:spPr>
      </p:pic>
      <p:sp>
        <p:nvSpPr>
          <p:cNvPr id="12" name="Rectangle 11"/>
          <p:cNvSpPr/>
          <p:nvPr/>
        </p:nvSpPr>
        <p:spPr>
          <a:xfrm>
            <a:off x="3776472" y="1244783"/>
            <a:ext cx="4370832"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FF0000"/>
                </a:solidFill>
                <a:effectLst>
                  <a:outerShdw blurRad="80000" dist="40000" dir="5040000" algn="tl">
                    <a:srgbClr val="000000">
                      <a:alpha val="30000"/>
                    </a:srgbClr>
                  </a:outerShdw>
                </a:effectLst>
              </a:rPr>
              <a:t>How Do We Build a </a:t>
            </a:r>
          </a:p>
          <a:p>
            <a:pPr algn="ctr"/>
            <a:r>
              <a:rPr lang="en-US" sz="3200" b="1" dirty="0" smtClean="0">
                <a:ln w="11430"/>
                <a:solidFill>
                  <a:srgbClr val="FF0000"/>
                </a:solidFill>
                <a:effectLst>
                  <a:outerShdw blurRad="80000" dist="40000" dir="5040000" algn="tl">
                    <a:srgbClr val="000000">
                      <a:alpha val="30000"/>
                    </a:srgbClr>
                  </a:outerShdw>
                </a:effectLst>
              </a:rPr>
              <a:t>Monitoring System</a:t>
            </a:r>
            <a:endParaRPr lang="en-US" sz="3200" b="1" dirty="0">
              <a:ln w="11430"/>
              <a:solidFill>
                <a:srgbClr val="FF0000"/>
              </a:solidFill>
              <a:effectLst>
                <a:outerShdw blurRad="80000" dist="40000" dir="5040000" algn="tl">
                  <a:srgbClr val="000000">
                    <a:alpha val="30000"/>
                  </a:srgbClr>
                </a:outerShdw>
              </a:effectLst>
            </a:endParaRPr>
          </a:p>
        </p:txBody>
      </p:sp>
      <p:sp>
        <p:nvSpPr>
          <p:cNvPr id="13" name="TextBox 12"/>
          <p:cNvSpPr txBox="1"/>
          <p:nvPr/>
        </p:nvSpPr>
        <p:spPr>
          <a:xfrm>
            <a:off x="3429000" y="2448818"/>
            <a:ext cx="5458968" cy="923330"/>
          </a:xfrm>
          <a:prstGeom prst="rect">
            <a:avLst/>
          </a:prstGeom>
          <a:noFill/>
        </p:spPr>
        <p:txBody>
          <a:bodyPr wrap="square" rtlCol="0">
            <a:spAutoFit/>
          </a:bodyPr>
          <a:lstStyle/>
          <a:p>
            <a:pPr algn="ctr"/>
            <a:r>
              <a:rPr lang="en-US" b="1" dirty="0" smtClean="0">
                <a:solidFill>
                  <a:srgbClr val="FF0000"/>
                </a:solidFill>
                <a:effectLst>
                  <a:outerShdw blurRad="50800" dist="38100" dir="5400000" algn="t" rotWithShape="0">
                    <a:schemeClr val="bg1">
                      <a:alpha val="40000"/>
                    </a:schemeClr>
                  </a:outerShdw>
                </a:effectLst>
              </a:rPr>
              <a:t>to </a:t>
            </a:r>
            <a:r>
              <a:rPr lang="en-US" b="1" dirty="0">
                <a:solidFill>
                  <a:srgbClr val="FF0000"/>
                </a:solidFill>
                <a:effectLst>
                  <a:outerShdw blurRad="50800" dist="38100" dir="5400000" algn="t" rotWithShape="0">
                    <a:schemeClr val="bg1">
                      <a:alpha val="40000"/>
                    </a:schemeClr>
                  </a:outerShdw>
                </a:effectLst>
              </a:rPr>
              <a:t>e</a:t>
            </a:r>
            <a:r>
              <a:rPr lang="en-US" b="1" dirty="0" smtClean="0">
                <a:solidFill>
                  <a:srgbClr val="FF0000"/>
                </a:solidFill>
                <a:effectLst>
                  <a:outerShdw blurRad="50800" dist="38100" dir="5400000" algn="t" rotWithShape="0">
                    <a:schemeClr val="bg1">
                      <a:alpha val="40000"/>
                    </a:schemeClr>
                  </a:outerShdw>
                </a:effectLst>
              </a:rPr>
              <a:t>ffectively </a:t>
            </a:r>
            <a:r>
              <a:rPr lang="en-US" b="1" dirty="0">
                <a:solidFill>
                  <a:srgbClr val="FF0000"/>
                </a:solidFill>
                <a:effectLst>
                  <a:outerShdw blurRad="50800" dist="38100" dir="5400000" algn="t" rotWithShape="0">
                    <a:schemeClr val="bg1">
                      <a:alpha val="40000"/>
                    </a:schemeClr>
                  </a:outerShdw>
                </a:effectLst>
              </a:rPr>
              <a:t>m</a:t>
            </a:r>
            <a:r>
              <a:rPr lang="en-US" b="1" dirty="0" smtClean="0">
                <a:solidFill>
                  <a:srgbClr val="FF0000"/>
                </a:solidFill>
                <a:effectLst>
                  <a:outerShdw blurRad="50800" dist="38100" dir="5400000" algn="t" rotWithShape="0">
                    <a:schemeClr val="bg1">
                      <a:alpha val="40000"/>
                    </a:schemeClr>
                  </a:outerShdw>
                </a:effectLst>
              </a:rPr>
              <a:t>easure the characteristics of an appropriate education for students with disabilities residing in RFs?</a:t>
            </a:r>
            <a:endParaRPr lang="en-US" b="1" dirty="0">
              <a:solidFill>
                <a:srgbClr val="FF0000"/>
              </a:solidFill>
              <a:effectLst>
                <a:outerShdw blurRad="50800" dist="38100" dir="5400000" algn="t" rotWithShape="0">
                  <a:schemeClr val="bg1">
                    <a:alpha val="40000"/>
                  </a:schemeClr>
                </a:outerShdw>
              </a:effectLst>
            </a:endParaRPr>
          </a:p>
        </p:txBody>
      </p:sp>
      <p:sp>
        <p:nvSpPr>
          <p:cNvPr id="15" name="TextBox 14"/>
          <p:cNvSpPr txBox="1"/>
          <p:nvPr/>
        </p:nvSpPr>
        <p:spPr>
          <a:xfrm>
            <a:off x="1527048" y="4705528"/>
            <a:ext cx="3072383" cy="58477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latin typeface="Arial" panose="020B0604020202020204" pitchFamily="34" charset="0"/>
                <a:cs typeface="Arial" panose="020B0604020202020204" pitchFamily="34" charset="0"/>
              </a:rPr>
              <a:t>Data Systems</a:t>
            </a:r>
            <a:endParaRPr lang="en-US" sz="3200" b="1" dirty="0">
              <a:latin typeface="Arial" panose="020B0604020202020204" pitchFamily="34" charset="0"/>
              <a:cs typeface="Arial" panose="020B0604020202020204" pitchFamily="34" charset="0"/>
            </a:endParaRPr>
          </a:p>
        </p:txBody>
      </p:sp>
      <p:sp>
        <p:nvSpPr>
          <p:cNvPr id="2" name="TextBox 1"/>
          <p:cNvSpPr txBox="1"/>
          <p:nvPr/>
        </p:nvSpPr>
        <p:spPr>
          <a:xfrm>
            <a:off x="6784848" y="4705528"/>
            <a:ext cx="4264116" cy="584775"/>
          </a:xfrm>
          <a:prstGeom prst="rect">
            <a:avLst/>
          </a:prstGeom>
          <a:noFill/>
          <a:ln w="28575">
            <a:solidFill>
              <a:schemeClr val="tx1"/>
            </a:solidFill>
          </a:ln>
        </p:spPr>
        <p:txBody>
          <a:bodyPr wrap="none" rtlCol="0">
            <a:spAutoFit/>
          </a:bodyPr>
          <a:lstStyle/>
          <a:p>
            <a:r>
              <a:rPr lang="en-US" sz="3200" b="1" dirty="0" smtClean="0">
                <a:latin typeface="Arial" panose="020B0604020202020204" pitchFamily="34" charset="0"/>
                <a:cs typeface="Arial" panose="020B0604020202020204" pitchFamily="34" charset="0"/>
              </a:rPr>
              <a:t>PEIMS vs RF Tracker</a:t>
            </a:r>
            <a:endParaRPr lang="en-US" sz="3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76202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70560"/>
          </a:xfrm>
        </p:spPr>
        <p:txBody>
          <a:bodyPr>
            <a:normAutofit fontScale="90000"/>
          </a:bodyPr>
          <a:lstStyle/>
          <a:p>
            <a:pPr algn="ctr"/>
            <a:r>
              <a:rPr lang="en-US" i="1" dirty="0" smtClean="0"/>
              <a:t>RF Tracker</a:t>
            </a:r>
            <a:endParaRPr lang="en-US" i="1" dirty="0"/>
          </a:p>
        </p:txBody>
      </p:sp>
      <p:sp>
        <p:nvSpPr>
          <p:cNvPr id="3" name="Content Placeholder 2"/>
          <p:cNvSpPr>
            <a:spLocks noGrp="1"/>
          </p:cNvSpPr>
          <p:nvPr>
            <p:ph idx="1"/>
          </p:nvPr>
        </p:nvSpPr>
        <p:spPr>
          <a:xfrm>
            <a:off x="1143000" y="1197864"/>
            <a:ext cx="9872871" cy="4898136"/>
          </a:xfrm>
        </p:spPr>
        <p:txBody>
          <a:bodyPr>
            <a:normAutofit/>
          </a:bodyPr>
          <a:lstStyle/>
          <a:p>
            <a:r>
              <a:rPr lang="en-US" sz="2400" dirty="0" smtClean="0"/>
              <a:t>Through the consent decree, TEA was tasked with developing a separate data collection system for </a:t>
            </a:r>
            <a:r>
              <a:rPr lang="en-US" sz="2400" dirty="0"/>
              <a:t>R</a:t>
            </a:r>
            <a:r>
              <a:rPr lang="en-US" sz="2400" dirty="0" smtClean="0"/>
              <a:t>F students to be completed by January 31, 2006.</a:t>
            </a:r>
          </a:p>
          <a:p>
            <a:r>
              <a:rPr lang="en-US" sz="2400" dirty="0" smtClean="0"/>
              <a:t>The data collection system was used to :</a:t>
            </a:r>
          </a:p>
          <a:p>
            <a:pPr lvl="2"/>
            <a:r>
              <a:rPr lang="en-US" sz="2200" dirty="0" smtClean="0"/>
              <a:t>Identify all school districts, including charter schools, serving RF students;</a:t>
            </a:r>
          </a:p>
          <a:p>
            <a:pPr lvl="2"/>
            <a:r>
              <a:rPr lang="en-US" sz="2200" dirty="0" smtClean="0"/>
              <a:t>Identify all RF districts in which any RF students were educated at the RF facility;</a:t>
            </a:r>
          </a:p>
          <a:p>
            <a:pPr lvl="2"/>
            <a:r>
              <a:rPr lang="en-US" sz="2200" dirty="0" smtClean="0"/>
              <a:t>Identify all RF district in which any RF students were educated in school district settings with only other RF students; and</a:t>
            </a:r>
          </a:p>
          <a:p>
            <a:pPr lvl="2"/>
            <a:r>
              <a:rPr lang="en-US" sz="2200" dirty="0" smtClean="0"/>
              <a:t>Categorize all </a:t>
            </a:r>
            <a:r>
              <a:rPr lang="en-US" sz="2200" dirty="0"/>
              <a:t>R</a:t>
            </a:r>
            <a:r>
              <a:rPr lang="en-US" sz="2200" dirty="0" smtClean="0"/>
              <a:t>F districts by size of RF population (small= less than 30 RF students; medium= 31-80 RF students; large= more than 80 RF students).  Was used in the selection process for RF districts to receive on-site visits</a:t>
            </a:r>
            <a:endParaRPr lang="en-US" sz="2200"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3353471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432816"/>
          </a:xfrm>
        </p:spPr>
        <p:txBody>
          <a:bodyPr>
            <a:normAutofit/>
          </a:bodyPr>
          <a:lstStyle/>
          <a:p>
            <a:r>
              <a:rPr lang="en-US" sz="2000" dirty="0" smtClean="0"/>
              <a:t>RF Tracker</a:t>
            </a:r>
            <a:endParaRPr lang="en-US" sz="2000" dirty="0"/>
          </a:p>
        </p:txBody>
      </p:sp>
      <p:sp>
        <p:nvSpPr>
          <p:cNvPr id="3" name="Content Placeholder 2"/>
          <p:cNvSpPr>
            <a:spLocks noGrp="1"/>
          </p:cNvSpPr>
          <p:nvPr>
            <p:ph idx="1"/>
          </p:nvPr>
        </p:nvSpPr>
        <p:spPr>
          <a:xfrm>
            <a:off x="1143000" y="1335024"/>
            <a:ext cx="9872871" cy="4760976"/>
          </a:xfrm>
        </p:spPr>
        <p:txBody>
          <a:bodyPr/>
          <a:lstStyle/>
          <a:p>
            <a:r>
              <a:rPr lang="en-US" sz="2800" dirty="0"/>
              <a:t>The consent decree </a:t>
            </a:r>
            <a:r>
              <a:rPr lang="en-US" sz="2800" dirty="0" smtClean="0"/>
              <a:t>included </a:t>
            </a:r>
            <a:r>
              <a:rPr lang="en-US" sz="2800" dirty="0"/>
              <a:t>indicators and sub-indicators that </a:t>
            </a:r>
            <a:r>
              <a:rPr lang="en-US" sz="2800" dirty="0" smtClean="0"/>
              <a:t>would be used to </a:t>
            </a:r>
            <a:r>
              <a:rPr lang="en-US" sz="2800" dirty="0"/>
              <a:t>measure a district’s performance.  </a:t>
            </a:r>
            <a:endParaRPr lang="en-US" sz="2800" dirty="0" smtClean="0"/>
          </a:p>
          <a:p>
            <a:r>
              <a:rPr lang="en-US" sz="2800" dirty="0" smtClean="0"/>
              <a:t>The indicators were:</a:t>
            </a:r>
          </a:p>
          <a:p>
            <a:pPr lvl="2"/>
            <a:r>
              <a:rPr lang="en-US" sz="2400" dirty="0" smtClean="0"/>
              <a:t>Least restrictive environment</a:t>
            </a:r>
          </a:p>
          <a:p>
            <a:pPr lvl="2"/>
            <a:r>
              <a:rPr lang="en-US" sz="2400" dirty="0" smtClean="0"/>
              <a:t>Commensurate school day</a:t>
            </a:r>
          </a:p>
          <a:p>
            <a:pPr lvl="2"/>
            <a:r>
              <a:rPr lang="en-US" sz="2400" dirty="0" smtClean="0"/>
              <a:t>ESY services</a:t>
            </a:r>
          </a:p>
          <a:p>
            <a:pPr lvl="2"/>
            <a:r>
              <a:rPr lang="en-US" sz="2400" dirty="0" smtClean="0"/>
              <a:t>Certified and </a:t>
            </a:r>
            <a:r>
              <a:rPr lang="en-US" sz="2400" dirty="0"/>
              <a:t>q</a:t>
            </a:r>
            <a:r>
              <a:rPr lang="en-US" sz="2400" dirty="0" smtClean="0"/>
              <a:t>ualified staff</a:t>
            </a:r>
          </a:p>
          <a:p>
            <a:pPr lvl="2"/>
            <a:r>
              <a:rPr lang="en-US" sz="2400" dirty="0" smtClean="0"/>
              <a:t>Rate of Participation in State Assessment (TAKS)</a:t>
            </a:r>
          </a:p>
          <a:p>
            <a:pPr lvl="2"/>
            <a:r>
              <a:rPr lang="en-US" sz="2400" dirty="0" smtClean="0"/>
              <a:t>Related Services</a:t>
            </a:r>
            <a:endParaRPr lang="en-US" sz="2400" dirty="0"/>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2631778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256" y="521208"/>
            <a:ext cx="10488168" cy="5574792"/>
          </a:xfrm>
        </p:spPr>
        <p:txBody>
          <a:bodyPr>
            <a:normAutofit fontScale="92500" lnSpcReduction="10000"/>
          </a:bodyPr>
          <a:lstStyle/>
          <a:p>
            <a:pPr marL="45720" indent="0">
              <a:buNone/>
            </a:pPr>
            <a:r>
              <a:rPr lang="en-US" sz="2400" u="sng" dirty="0" smtClean="0"/>
              <a:t>LRE</a:t>
            </a:r>
          </a:p>
          <a:p>
            <a:r>
              <a:rPr lang="en-US" sz="2000" u="sng" dirty="0" smtClean="0">
                <a:solidFill>
                  <a:srgbClr val="00B050"/>
                </a:solidFill>
              </a:rPr>
              <a:t>% RF students in “separate school” settings (e.g., separate campus or RF setting)</a:t>
            </a:r>
          </a:p>
          <a:p>
            <a:r>
              <a:rPr lang="en-US" sz="2000" u="sng" dirty="0" smtClean="0">
                <a:solidFill>
                  <a:srgbClr val="00B050"/>
                </a:solidFill>
              </a:rPr>
              <a:t>% RF students in hospital, homebound, and state school setting</a:t>
            </a:r>
          </a:p>
          <a:p>
            <a:r>
              <a:rPr lang="en-US" sz="2000" u="sng" dirty="0" smtClean="0">
                <a:solidFill>
                  <a:srgbClr val="00B050"/>
                </a:solidFill>
              </a:rPr>
              <a:t>% RF students in self-contained classes</a:t>
            </a:r>
          </a:p>
          <a:p>
            <a:r>
              <a:rPr lang="en-US" sz="2000" u="sng" dirty="0" smtClean="0"/>
              <a:t># RF students moved to more restrictive settings during the school year </a:t>
            </a:r>
          </a:p>
          <a:p>
            <a:r>
              <a:rPr lang="en-US" sz="2000" u="sng" dirty="0" smtClean="0"/>
              <a:t># RF students moved to less restrictive settings during the school year</a:t>
            </a:r>
          </a:p>
          <a:p>
            <a:pPr marL="45720" indent="0">
              <a:buNone/>
            </a:pPr>
            <a:endParaRPr lang="en-US" sz="2000" u="sng" dirty="0"/>
          </a:p>
          <a:p>
            <a:pPr marL="45720" indent="0">
              <a:buNone/>
            </a:pPr>
            <a:r>
              <a:rPr lang="en-US" sz="2400" u="sng" dirty="0" smtClean="0"/>
              <a:t>Commensurate School Day</a:t>
            </a:r>
            <a:endParaRPr lang="en-US" sz="2400" dirty="0" smtClean="0"/>
          </a:p>
          <a:p>
            <a:r>
              <a:rPr lang="en-US" sz="2000" u="sng" dirty="0" smtClean="0">
                <a:solidFill>
                  <a:srgbClr val="00B050"/>
                </a:solidFill>
              </a:rPr>
              <a:t># minutes in district’s school day for non-disabled, full-time students</a:t>
            </a:r>
          </a:p>
          <a:p>
            <a:r>
              <a:rPr lang="en-US" sz="2000" u="sng" dirty="0" smtClean="0">
                <a:solidFill>
                  <a:srgbClr val="00B050"/>
                </a:solidFill>
              </a:rPr>
              <a:t># minutes in the school day for each RF student</a:t>
            </a:r>
          </a:p>
          <a:p>
            <a:r>
              <a:rPr lang="en-US" sz="2000" u="sng" dirty="0" smtClean="0">
                <a:solidFill>
                  <a:srgbClr val="00B050"/>
                </a:solidFill>
              </a:rPr>
              <a:t>% and # RF students receiving a full school day</a:t>
            </a:r>
          </a:p>
          <a:p>
            <a:r>
              <a:rPr lang="en-US" sz="2000" u="sng" dirty="0" smtClean="0"/>
              <a:t>% and # RF students receiving more than a half school day, but less than a full school day</a:t>
            </a:r>
          </a:p>
          <a:p>
            <a:r>
              <a:rPr lang="en-US" sz="2000" u="sng" dirty="0" smtClean="0">
                <a:solidFill>
                  <a:srgbClr val="00B050"/>
                </a:solidFill>
              </a:rPr>
              <a:t>% and# RF students receiving less than half of the full school day</a:t>
            </a:r>
            <a:endParaRPr lang="en-US" sz="2000" u="sng" dirty="0">
              <a:solidFill>
                <a:srgbClr val="00B050"/>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393713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85216"/>
            <a:ext cx="10241280" cy="5760720"/>
          </a:xfrm>
        </p:spPr>
        <p:txBody>
          <a:bodyPr>
            <a:normAutofit fontScale="85000" lnSpcReduction="10000"/>
          </a:bodyPr>
          <a:lstStyle/>
          <a:p>
            <a:r>
              <a:rPr lang="en-US" sz="2400" u="sng" dirty="0" smtClean="0"/>
              <a:t>ESY Services</a:t>
            </a:r>
            <a:endParaRPr lang="en-US" sz="2400" dirty="0" smtClean="0"/>
          </a:p>
          <a:p>
            <a:r>
              <a:rPr lang="en-US" sz="2000" u="sng" dirty="0" smtClean="0"/>
              <a:t>% and # RF students receiving ESY services</a:t>
            </a:r>
          </a:p>
          <a:p>
            <a:r>
              <a:rPr lang="en-US" sz="2000" u="sng" dirty="0" smtClean="0"/>
              <a:t>% and # RF students receiving more than 8 weeks of ESY services</a:t>
            </a:r>
          </a:p>
          <a:p>
            <a:r>
              <a:rPr lang="en-US" sz="2000" u="sng" dirty="0" smtClean="0"/>
              <a:t>% and # RF students receiving between 6 and 8 weeks of ESY services</a:t>
            </a:r>
          </a:p>
          <a:p>
            <a:r>
              <a:rPr lang="en-US" sz="2000" u="sng" dirty="0"/>
              <a:t>%</a:t>
            </a:r>
            <a:r>
              <a:rPr lang="en-US" sz="2000" u="sng" dirty="0" smtClean="0"/>
              <a:t> and # RF students receiving ESY services 4-5 days per week</a:t>
            </a:r>
          </a:p>
          <a:p>
            <a:r>
              <a:rPr lang="en-US" sz="2000" u="sng" dirty="0" smtClean="0"/>
              <a:t>% and # RF students receiving ESY services 3 days per week</a:t>
            </a:r>
          </a:p>
          <a:p>
            <a:r>
              <a:rPr lang="en-US" sz="2000" u="sng" dirty="0" smtClean="0"/>
              <a:t>% and # RF students receiving ESY services less than 3 days per week</a:t>
            </a:r>
          </a:p>
          <a:p>
            <a:r>
              <a:rPr lang="en-US" sz="2000" u="sng" dirty="0" smtClean="0"/>
              <a:t>% and # RF students receiving ESY services more than 3 contact hours per day</a:t>
            </a:r>
          </a:p>
          <a:p>
            <a:r>
              <a:rPr lang="en-US" sz="2000" u="sng" dirty="0"/>
              <a:t>% and # RF students receiving ESY </a:t>
            </a:r>
            <a:r>
              <a:rPr lang="en-US" sz="2000" u="sng" dirty="0" smtClean="0"/>
              <a:t>services less than 3 contact hours per day</a:t>
            </a:r>
          </a:p>
          <a:p>
            <a:r>
              <a:rPr lang="en-US" sz="2000" u="sng" dirty="0"/>
              <a:t>% and # RF students receiving ESY </a:t>
            </a:r>
            <a:r>
              <a:rPr lang="en-US" sz="2000" u="sng" dirty="0" smtClean="0"/>
              <a:t>instruction and related services</a:t>
            </a:r>
          </a:p>
          <a:p>
            <a:r>
              <a:rPr lang="en-US" sz="2000" u="sng" dirty="0"/>
              <a:t>% and # RF students receiving ESY </a:t>
            </a:r>
            <a:r>
              <a:rPr lang="en-US" sz="2000" u="sng" dirty="0" smtClean="0"/>
              <a:t>instruction only</a:t>
            </a:r>
          </a:p>
          <a:p>
            <a:r>
              <a:rPr lang="en-US" sz="2000" u="sng" dirty="0"/>
              <a:t>% and # RF students receiving ESY </a:t>
            </a:r>
            <a:r>
              <a:rPr lang="en-US" sz="2000" u="sng" dirty="0" smtClean="0"/>
              <a:t>related services only</a:t>
            </a:r>
          </a:p>
          <a:p>
            <a:r>
              <a:rPr lang="en-US" sz="2000" u="sng" dirty="0"/>
              <a:t>% and # RF students receiving ESY </a:t>
            </a:r>
            <a:r>
              <a:rPr lang="en-US" sz="2000" u="sng" dirty="0" smtClean="0"/>
              <a:t>services in “separate school” setting</a:t>
            </a:r>
          </a:p>
          <a:p>
            <a:r>
              <a:rPr lang="en-US" sz="2000" u="sng" dirty="0"/>
              <a:t>% and # RF students receiving ESY </a:t>
            </a:r>
            <a:r>
              <a:rPr lang="en-US" sz="2000" u="sng" dirty="0" smtClean="0"/>
              <a:t>services in hospital, homebound, and state school settings</a:t>
            </a:r>
          </a:p>
          <a:p>
            <a:r>
              <a:rPr lang="en-US" sz="2000" u="sng" dirty="0"/>
              <a:t>% and # RF students receiving ESY </a:t>
            </a:r>
            <a:r>
              <a:rPr lang="en-US" sz="2000" u="sng" dirty="0" smtClean="0"/>
              <a:t>services in self-contained classes</a:t>
            </a:r>
          </a:p>
          <a:p>
            <a:pPr marL="45720" indent="0">
              <a:buNone/>
            </a:pPr>
            <a:endParaRPr lang="en-US" sz="2000" u="sng" dirty="0" smtClean="0"/>
          </a:p>
          <a:p>
            <a:endParaRPr lang="en-US" sz="2000" u="sng" dirty="0"/>
          </a:p>
        </p:txBody>
      </p:sp>
      <p:sp>
        <p:nvSpPr>
          <p:cNvPr id="5" name="Slide Number Placeholder 4"/>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369667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49808"/>
            <a:ext cx="10515600" cy="5346192"/>
          </a:xfrm>
        </p:spPr>
        <p:txBody>
          <a:bodyPr>
            <a:normAutofit/>
          </a:bodyPr>
          <a:lstStyle/>
          <a:p>
            <a:r>
              <a:rPr lang="en-US" sz="2400" u="sng" dirty="0" smtClean="0"/>
              <a:t>Certified and qualified staff</a:t>
            </a:r>
          </a:p>
          <a:p>
            <a:r>
              <a:rPr lang="en-US" sz="2000" dirty="0" smtClean="0"/>
              <a:t># and % of teachers, paraprofessionals, and related services personnel providing  instructional and/or related services to RF student either in local school district or at the RF, who are considered highly qualified, certified, and/or licensed in accordance with NCLB, IDEA, and applicable state licensing and certification requirements</a:t>
            </a:r>
          </a:p>
          <a:p>
            <a:endParaRPr lang="en-US" sz="2000" dirty="0"/>
          </a:p>
          <a:p>
            <a:r>
              <a:rPr lang="en-US" sz="2400" u="sng" dirty="0" smtClean="0"/>
              <a:t>Participation in TAKS   </a:t>
            </a:r>
            <a:r>
              <a:rPr lang="en-US" sz="2000" b="1" dirty="0">
                <a:solidFill>
                  <a:schemeClr val="accent2">
                    <a:lumMod val="75000"/>
                  </a:schemeClr>
                </a:solidFill>
              </a:rPr>
              <a:t>(This information was collected from PEIMS</a:t>
            </a:r>
            <a:r>
              <a:rPr lang="en-US" sz="2000" b="1" dirty="0" smtClean="0">
                <a:solidFill>
                  <a:schemeClr val="accent2">
                    <a:lumMod val="75000"/>
                  </a:schemeClr>
                </a:solidFill>
              </a:rPr>
              <a:t>)</a:t>
            </a:r>
            <a:endParaRPr lang="en-US" sz="2000" u="sng" dirty="0" smtClean="0">
              <a:solidFill>
                <a:schemeClr val="accent2">
                  <a:lumMod val="75000"/>
                </a:schemeClr>
              </a:solidFill>
            </a:endParaRPr>
          </a:p>
          <a:p>
            <a:r>
              <a:rPr lang="en-US" sz="2000" dirty="0" smtClean="0"/>
              <a:t>% and # RF students taking TAKS compared to % and # of non-RF students receiving special education services taking TAKS</a:t>
            </a:r>
          </a:p>
          <a:p>
            <a:r>
              <a:rPr lang="en-US" sz="2000" dirty="0" smtClean="0"/>
              <a:t>% and # RF students by disability category taking TAKS compared to % and # of non-RF students receiving special education services taking TAKS</a:t>
            </a:r>
          </a:p>
          <a:p>
            <a:pPr marL="45720" indent="0">
              <a:buNone/>
            </a:pPr>
            <a:r>
              <a:rPr lang="en-US" sz="2000" b="1" dirty="0"/>
              <a:t> </a:t>
            </a:r>
            <a:r>
              <a:rPr lang="en-US" sz="2000" b="1" dirty="0" smtClean="0"/>
              <a:t>                </a:t>
            </a:r>
            <a:endParaRPr lang="en-US" sz="2000" b="1" dirty="0"/>
          </a:p>
        </p:txBody>
      </p:sp>
      <p:sp>
        <p:nvSpPr>
          <p:cNvPr id="5" name="Slide Number Placeholder 4"/>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3885069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04" y="722376"/>
            <a:ext cx="10927080" cy="5705856"/>
          </a:xfrm>
        </p:spPr>
        <p:txBody>
          <a:bodyPr>
            <a:normAutofit fontScale="92500" lnSpcReduction="20000"/>
          </a:bodyPr>
          <a:lstStyle/>
          <a:p>
            <a:r>
              <a:rPr lang="en-US" sz="2400" u="sng" dirty="0" smtClean="0"/>
              <a:t>Related Services</a:t>
            </a:r>
            <a:endParaRPr lang="en-US" sz="2400" dirty="0" smtClean="0"/>
          </a:p>
          <a:p>
            <a:r>
              <a:rPr lang="en-US" sz="2000" dirty="0" smtClean="0"/>
              <a:t># RF students with orthopedic disabilities, other health impairments, or multiple disabilities</a:t>
            </a:r>
          </a:p>
          <a:p>
            <a:r>
              <a:rPr lang="en-US" sz="2000" dirty="0" smtClean="0"/>
              <a:t># RF students receiving direct physical and/or occupational therapy services</a:t>
            </a:r>
          </a:p>
          <a:p>
            <a:r>
              <a:rPr lang="en-US" sz="2000" dirty="0" smtClean="0"/>
              <a:t># minutes per day of direct physical and/or occupational therapy</a:t>
            </a:r>
          </a:p>
          <a:p>
            <a:r>
              <a:rPr lang="en-US" sz="2000" dirty="0" smtClean="0"/>
              <a:t># RF students with speech/language disabilities</a:t>
            </a:r>
          </a:p>
          <a:p>
            <a:r>
              <a:rPr lang="en-US" sz="2000" dirty="0" smtClean="0"/>
              <a:t># RF students receiving direct speech therapy</a:t>
            </a:r>
          </a:p>
          <a:p>
            <a:r>
              <a:rPr lang="en-US" sz="2000" dirty="0" smtClean="0"/>
              <a:t># of minutes per week of direct speech therapy</a:t>
            </a:r>
          </a:p>
          <a:p>
            <a:r>
              <a:rPr lang="en-US" sz="2000" dirty="0" smtClean="0"/>
              <a:t># RF students with emotional/behavioral disabilities, autism, and traumatic brain injury</a:t>
            </a:r>
          </a:p>
          <a:p>
            <a:r>
              <a:rPr lang="en-US" sz="2000" dirty="0" smtClean="0"/>
              <a:t># RF students receiving direct social work services, psychological services, or school counseling services</a:t>
            </a:r>
          </a:p>
          <a:p>
            <a:r>
              <a:rPr lang="en-US" sz="2000" dirty="0" smtClean="0"/>
              <a:t># of minutes per week of direct social work services, psychological services, or school counseling services</a:t>
            </a:r>
          </a:p>
          <a:p>
            <a:r>
              <a:rPr lang="en-US" sz="2000" dirty="0" smtClean="0"/>
              <a:t>Total # of students with orthopedic disabilities, other health impairments, or multiple disabilities compared to the number of full time equivalent physical therapists and number of FTE occupational therapists, whether employed or contracted</a:t>
            </a:r>
          </a:p>
          <a:p>
            <a:r>
              <a:rPr lang="en-US" sz="2000" dirty="0" smtClean="0"/>
              <a:t>Total # of students with speech/language disabilities compared to the number of FTE speech therapists, whether employed or contracted.</a:t>
            </a:r>
          </a:p>
          <a:p>
            <a:endParaRPr lang="en-US" sz="2000" u="sng" dirty="0"/>
          </a:p>
        </p:txBody>
      </p:sp>
      <p:sp>
        <p:nvSpPr>
          <p:cNvPr id="5" name="Slide Number Placeholder 4"/>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3482221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167442"/>
          </a:xfrm>
        </p:spPr>
        <p:txBody>
          <a:bodyPr/>
          <a:lstStyle/>
          <a:p>
            <a:r>
              <a:rPr lang="en-US" dirty="0" smtClean="0"/>
              <a:t>Implications of sub-indicators</a:t>
            </a:r>
            <a:endParaRPr lang="en-US" dirty="0"/>
          </a:p>
        </p:txBody>
      </p:sp>
      <p:sp>
        <p:nvSpPr>
          <p:cNvPr id="3" name="Content Placeholder 2"/>
          <p:cNvSpPr>
            <a:spLocks noGrp="1"/>
          </p:cNvSpPr>
          <p:nvPr>
            <p:ph idx="1"/>
          </p:nvPr>
        </p:nvSpPr>
        <p:spPr>
          <a:xfrm>
            <a:off x="1143000" y="1708030"/>
            <a:ext cx="9872871" cy="4387970"/>
          </a:xfrm>
        </p:spPr>
        <p:txBody>
          <a:bodyPr>
            <a:normAutofit lnSpcReduction="10000"/>
          </a:bodyPr>
          <a:lstStyle/>
          <a:p>
            <a:r>
              <a:rPr lang="en-US" sz="3600" dirty="0" smtClean="0"/>
              <a:t>More information was collected in RF Tracker</a:t>
            </a:r>
          </a:p>
          <a:p>
            <a:pPr lvl="1"/>
            <a:r>
              <a:rPr lang="en-US" sz="2400" dirty="0" smtClean="0"/>
              <a:t>District Maintenance page included the number of FTEs for OTs, PTs, STs</a:t>
            </a:r>
          </a:p>
          <a:p>
            <a:pPr lvl="1"/>
            <a:r>
              <a:rPr lang="en-US" sz="2400" dirty="0" smtClean="0"/>
              <a:t>Information about certified/qualified teachers</a:t>
            </a:r>
          </a:p>
          <a:p>
            <a:pPr lvl="1"/>
            <a:r>
              <a:rPr lang="en-US" sz="2400" dirty="0" smtClean="0"/>
              <a:t>ESY information that included the type of services and the time</a:t>
            </a:r>
          </a:p>
          <a:p>
            <a:pPr lvl="1"/>
            <a:r>
              <a:rPr lang="en-US" sz="2400" dirty="0" smtClean="0"/>
              <a:t>Related services information concerning the amount of time for each DIRECT related service</a:t>
            </a:r>
          </a:p>
          <a:p>
            <a:pPr marL="274320" lvl="1" indent="0">
              <a:buNone/>
            </a:pPr>
            <a:endParaRPr lang="en-US" sz="2400" dirty="0" smtClean="0"/>
          </a:p>
          <a:p>
            <a:pPr lvl="1"/>
            <a:r>
              <a:rPr lang="en-US" sz="3600" dirty="0" smtClean="0"/>
              <a:t>More of RF Tracker data used in calculations for selection of districts</a:t>
            </a:r>
          </a:p>
          <a:p>
            <a:pPr lvl="2"/>
            <a:endParaRPr lang="en-US" dirty="0"/>
          </a:p>
          <a:p>
            <a:pPr marL="548640" lvl="2" indent="0">
              <a:buNone/>
            </a:pPr>
            <a:endParaRPr lang="en-US" dirty="0" smtClean="0"/>
          </a:p>
          <a:p>
            <a:pPr lvl="2"/>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05443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RF Tracker Calculations and Data</a:t>
            </a:r>
            <a:endParaRPr lang="en-US" dirty="0"/>
          </a:p>
        </p:txBody>
      </p:sp>
      <p:sp>
        <p:nvSpPr>
          <p:cNvPr id="3" name="Content Placeholder 2"/>
          <p:cNvSpPr>
            <a:spLocks noGrp="1"/>
          </p:cNvSpPr>
          <p:nvPr>
            <p:ph idx="1"/>
          </p:nvPr>
        </p:nvSpPr>
        <p:spPr>
          <a:xfrm>
            <a:off x="1143000" y="2404532"/>
            <a:ext cx="9872871" cy="3691467"/>
          </a:xfrm>
        </p:spPr>
        <p:txBody>
          <a:bodyPr>
            <a:normAutofit/>
          </a:bodyPr>
          <a:lstStyle/>
          <a:p>
            <a:pPr>
              <a:buFont typeface="Wingdings" panose="05000000000000000000" pitchFamily="2" charset="2"/>
              <a:buChar char="ü"/>
            </a:pPr>
            <a:r>
              <a:rPr lang="en-US" sz="2800" dirty="0" smtClean="0"/>
              <a:t>As results of agreements with plaintiffs during the consent decree</a:t>
            </a:r>
          </a:p>
          <a:p>
            <a:pPr>
              <a:buFont typeface="Wingdings" panose="05000000000000000000" pitchFamily="2" charset="2"/>
              <a:buChar char="ü"/>
            </a:pPr>
            <a:r>
              <a:rPr lang="en-US" sz="2800" dirty="0" smtClean="0"/>
              <a:t>As results of what we saw during a visit vs what was reflected in RFT</a:t>
            </a:r>
          </a:p>
          <a:p>
            <a:pPr>
              <a:buFont typeface="Wingdings" panose="05000000000000000000" pitchFamily="2" charset="2"/>
              <a:buChar char="ü"/>
            </a:pPr>
            <a:r>
              <a:rPr lang="en-US" sz="2800" dirty="0" smtClean="0"/>
              <a:t>As a results of expiration of the consent decree with adopting rule TAC §97.1072</a:t>
            </a:r>
          </a:p>
          <a:p>
            <a:pPr marL="45720" indent="0">
              <a:buNone/>
            </a:pPr>
            <a:endParaRPr lang="en-US" sz="2800"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38697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lvl="0"/>
            <a:r>
              <a:rPr lang="en-US" sz="3200" dirty="0"/>
              <a:t>Participants will gain an understanding of the purpose, history and litigation of the RF monitoring system.</a:t>
            </a:r>
          </a:p>
          <a:p>
            <a:r>
              <a:rPr lang="en-US" sz="3200" dirty="0"/>
              <a:t>Participants will provide recommendations on revisions to the RF monitoring system.</a:t>
            </a:r>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052392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1752"/>
            <a:ext cx="9875520" cy="841248"/>
          </a:xfrm>
        </p:spPr>
        <p:txBody>
          <a:bodyPr/>
          <a:lstStyle/>
          <a:p>
            <a:r>
              <a:rPr lang="en-US" dirty="0" smtClean="0"/>
              <a:t>Things to Remember About RFT</a:t>
            </a:r>
            <a:endParaRPr lang="en-US" dirty="0"/>
          </a:p>
        </p:txBody>
      </p:sp>
      <p:sp>
        <p:nvSpPr>
          <p:cNvPr id="3" name="Content Placeholder 2"/>
          <p:cNvSpPr>
            <a:spLocks noGrp="1"/>
          </p:cNvSpPr>
          <p:nvPr>
            <p:ph idx="1"/>
          </p:nvPr>
        </p:nvSpPr>
        <p:spPr>
          <a:xfrm>
            <a:off x="1143000" y="1207007"/>
            <a:ext cx="10337800" cy="5278459"/>
          </a:xfrm>
        </p:spPr>
        <p:txBody>
          <a:bodyPr>
            <a:normAutofit/>
          </a:bodyPr>
          <a:lstStyle/>
          <a:p>
            <a:r>
              <a:rPr lang="en-US" sz="2400" dirty="0" smtClean="0"/>
              <a:t>Collects some data that is not collected in any other agency system</a:t>
            </a:r>
          </a:p>
          <a:p>
            <a:pPr lvl="2"/>
            <a:r>
              <a:rPr lang="en-US" sz="2200" dirty="0" smtClean="0"/>
              <a:t>Facility where student resides</a:t>
            </a:r>
          </a:p>
          <a:p>
            <a:pPr lvl="2"/>
            <a:r>
              <a:rPr lang="en-US" sz="2200" dirty="0" smtClean="0"/>
              <a:t>Identifies facilities in each district and whether students are prevented from leaving or not</a:t>
            </a:r>
          </a:p>
          <a:p>
            <a:pPr lvl="2"/>
            <a:r>
              <a:rPr lang="en-US" sz="2200" dirty="0" smtClean="0"/>
              <a:t>Students who have  surrogate parents</a:t>
            </a:r>
          </a:p>
          <a:p>
            <a:pPr lvl="2"/>
            <a:r>
              <a:rPr lang="en-US" sz="2200" dirty="0" smtClean="0"/>
              <a:t>Length of individual student’s school day</a:t>
            </a:r>
          </a:p>
          <a:p>
            <a:r>
              <a:rPr lang="en-US" sz="2400" dirty="0"/>
              <a:t>Does not require district to enter data into a</a:t>
            </a:r>
            <a:r>
              <a:rPr lang="en-US" sz="2400" dirty="0" smtClean="0"/>
              <a:t> </a:t>
            </a:r>
            <a:r>
              <a:rPr lang="en-US" sz="2400" dirty="0"/>
              <a:t>system each time </a:t>
            </a:r>
            <a:r>
              <a:rPr lang="en-US" sz="2400" dirty="0" smtClean="0"/>
              <a:t>an element </a:t>
            </a:r>
            <a:r>
              <a:rPr lang="en-US" sz="2400" dirty="0"/>
              <a:t>changes.  </a:t>
            </a:r>
            <a:r>
              <a:rPr lang="en-US" sz="2400" dirty="0" smtClean="0"/>
              <a:t>Collects student data only at 2 times--</a:t>
            </a:r>
          </a:p>
          <a:p>
            <a:pPr lvl="2"/>
            <a:r>
              <a:rPr lang="en-US" sz="2200" dirty="0" smtClean="0"/>
              <a:t>At the beginning of the year or when student enters the RF</a:t>
            </a:r>
          </a:p>
          <a:p>
            <a:pPr lvl="2"/>
            <a:r>
              <a:rPr lang="en-US" sz="2200" dirty="0" smtClean="0"/>
              <a:t>At the time student leaves the RF or as of date for end of year collection</a:t>
            </a:r>
          </a:p>
          <a:p>
            <a:pPr lvl="2"/>
            <a:r>
              <a:rPr lang="en-US" sz="2200" dirty="0" smtClean="0">
                <a:solidFill>
                  <a:srgbClr val="FF0000"/>
                </a:solidFill>
              </a:rPr>
              <a:t>Information that affects selection for interventions is withdrawal/end of year data.</a:t>
            </a:r>
          </a:p>
          <a:p>
            <a:endParaRPr lang="en-US" dirty="0" smtClean="0">
              <a:solidFill>
                <a:srgbClr val="FF0000"/>
              </a:solidFill>
            </a:endParaRPr>
          </a:p>
          <a:p>
            <a:pPr lvl="2"/>
            <a:endParaRPr lang="en-US" dirty="0">
              <a:solidFill>
                <a:srgbClr val="FF0000"/>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424520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304800"/>
          </a:xfrm>
        </p:spPr>
        <p:txBody>
          <a:bodyPr>
            <a:normAutofit fontScale="90000"/>
          </a:bodyPr>
          <a:lstStyle/>
          <a:p>
            <a:r>
              <a:rPr lang="en-US" sz="1800" dirty="0" smtClean="0"/>
              <a:t>RF Tracker</a:t>
            </a:r>
            <a:endParaRPr lang="en-US" sz="1800" dirty="0"/>
          </a:p>
        </p:txBody>
      </p:sp>
      <p:sp>
        <p:nvSpPr>
          <p:cNvPr id="3" name="Content Placeholder 2"/>
          <p:cNvSpPr>
            <a:spLocks noGrp="1"/>
          </p:cNvSpPr>
          <p:nvPr>
            <p:ph idx="1"/>
          </p:nvPr>
        </p:nvSpPr>
        <p:spPr>
          <a:xfrm>
            <a:off x="1143000" y="1109133"/>
            <a:ext cx="9872871" cy="5198534"/>
          </a:xfrm>
        </p:spPr>
        <p:txBody>
          <a:bodyPr>
            <a:normAutofit lnSpcReduction="10000"/>
          </a:bodyPr>
          <a:lstStyle/>
          <a:p>
            <a:r>
              <a:rPr lang="en-US" sz="2400" dirty="0" smtClean="0"/>
              <a:t>Retains each year’s data so district can access past years of data, if needed</a:t>
            </a:r>
          </a:p>
          <a:p>
            <a:r>
              <a:rPr lang="en-US" sz="2400" dirty="0" smtClean="0"/>
              <a:t>Uses the student’s social security number to access the student in PEIMS--- the </a:t>
            </a:r>
            <a:r>
              <a:rPr lang="en-US" sz="2400" dirty="0"/>
              <a:t>most precise way </a:t>
            </a:r>
            <a:r>
              <a:rPr lang="en-US" sz="2400" dirty="0" smtClean="0"/>
              <a:t>to make sure the district has gotten the right “John Smith”.  Social security number is now masked, with only the last 4 digits seen.</a:t>
            </a:r>
          </a:p>
          <a:p>
            <a:r>
              <a:rPr lang="en-US" sz="2400" dirty="0" smtClean="0"/>
              <a:t>Information collected throughout the 9 years of RFM implementation has been streamlined</a:t>
            </a:r>
          </a:p>
          <a:p>
            <a:r>
              <a:rPr lang="en-US" sz="2400" dirty="0" smtClean="0"/>
              <a:t>System produces reports of student data</a:t>
            </a:r>
          </a:p>
          <a:p>
            <a:r>
              <a:rPr lang="en-US" sz="2400" dirty="0" smtClean="0"/>
              <a:t>Access to data is immediate</a:t>
            </a:r>
          </a:p>
          <a:p>
            <a:r>
              <a:rPr lang="en-US" sz="2400" dirty="0" smtClean="0"/>
              <a:t>Selection for interventions for the year is dependent on student information that was collected the previous year.</a:t>
            </a:r>
          </a:p>
          <a:p>
            <a:r>
              <a:rPr lang="en-US" sz="2400" dirty="0" smtClean="0"/>
              <a:t>Can make changes more easily because we own the system</a:t>
            </a:r>
          </a:p>
          <a:p>
            <a:pPr marL="45720" indent="0">
              <a:buNone/>
            </a:pPr>
            <a:endParaRPr lang="en-US" sz="2400" dirty="0" smtClean="0"/>
          </a:p>
          <a:p>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481876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RF Monitoring look like if RF Tracker is not utilized?</a:t>
            </a:r>
            <a:endParaRPr lang="en-US" dirty="0"/>
          </a:p>
        </p:txBody>
      </p:sp>
      <p:sp>
        <p:nvSpPr>
          <p:cNvPr id="3" name="Content Placeholder 2"/>
          <p:cNvSpPr>
            <a:spLocks noGrp="1"/>
          </p:cNvSpPr>
          <p:nvPr>
            <p:ph idx="1"/>
          </p:nvPr>
        </p:nvSpPr>
        <p:spPr>
          <a:xfrm>
            <a:off x="1143000" y="2057400"/>
            <a:ext cx="9872871" cy="4361688"/>
          </a:xfrm>
        </p:spPr>
        <p:txBody>
          <a:bodyPr>
            <a:normAutofit/>
          </a:bodyPr>
          <a:lstStyle/>
          <a:p>
            <a:r>
              <a:rPr lang="en-US" sz="2400" dirty="0" smtClean="0"/>
              <a:t>Would not have data on current students </a:t>
            </a:r>
          </a:p>
          <a:p>
            <a:r>
              <a:rPr lang="en-US" sz="2400" dirty="0" smtClean="0"/>
              <a:t>Would not be able to collect the data that no other agency system collects</a:t>
            </a:r>
          </a:p>
          <a:p>
            <a:r>
              <a:rPr lang="en-US" sz="2400" dirty="0" smtClean="0"/>
              <a:t>Selection for interventions would be based on data from 2 years past; </a:t>
            </a:r>
          </a:p>
          <a:p>
            <a:r>
              <a:rPr lang="en-US" sz="2400" dirty="0" smtClean="0"/>
              <a:t>Would not be able to track the movement of students from setting to setting and other changes for RF students</a:t>
            </a:r>
          </a:p>
          <a:p>
            <a:r>
              <a:rPr lang="en-US" sz="2400" dirty="0" smtClean="0"/>
              <a:t>Making changes to the system would be more difficult and a longer process--- the decision to make the changes could be rejected</a:t>
            </a:r>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309170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965200"/>
          </a:xfrm>
        </p:spPr>
        <p:txBody>
          <a:bodyPr/>
          <a:lstStyle/>
          <a:p>
            <a:r>
              <a:rPr lang="en-US" dirty="0" smtClean="0"/>
              <a:t>Recommendation Needed:</a:t>
            </a:r>
            <a:endParaRPr lang="en-US" dirty="0"/>
          </a:p>
        </p:txBody>
      </p:sp>
      <p:sp>
        <p:nvSpPr>
          <p:cNvPr id="3" name="Content Placeholder 2"/>
          <p:cNvSpPr>
            <a:spLocks noGrp="1"/>
          </p:cNvSpPr>
          <p:nvPr>
            <p:ph idx="1"/>
          </p:nvPr>
        </p:nvSpPr>
        <p:spPr>
          <a:xfrm>
            <a:off x="1143000" y="1388534"/>
            <a:ext cx="9872871" cy="4715933"/>
          </a:xfrm>
        </p:spPr>
        <p:txBody>
          <a:bodyPr>
            <a:normAutofit/>
          </a:bodyPr>
          <a:lstStyle/>
          <a:p>
            <a:pPr marL="45720" indent="0">
              <a:buNone/>
            </a:pPr>
            <a:r>
              <a:rPr lang="en-US" sz="5400" dirty="0" smtClean="0">
                <a:solidFill>
                  <a:srgbClr val="FF0000"/>
                </a:solidFill>
              </a:rPr>
              <a:t>Should </a:t>
            </a:r>
            <a:r>
              <a:rPr lang="en-US" sz="5400" i="1" dirty="0" smtClean="0">
                <a:solidFill>
                  <a:srgbClr val="FF0000"/>
                </a:solidFill>
              </a:rPr>
              <a:t>RF Tracker </a:t>
            </a:r>
            <a:r>
              <a:rPr lang="en-US" sz="5400" dirty="0" smtClean="0">
                <a:solidFill>
                  <a:srgbClr val="FF0000"/>
                </a:solidFill>
              </a:rPr>
              <a:t>continue to be used to collect data concerning RF students and facilities?</a:t>
            </a:r>
            <a:endParaRPr lang="en-US" sz="54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402" y="3750733"/>
            <a:ext cx="3389487" cy="2542115"/>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6531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5004816"/>
          </a:xfrm>
        </p:spPr>
        <p:txBody>
          <a:bodyPr>
            <a:normAutofit/>
          </a:bodyPr>
          <a:lstStyle/>
          <a:p>
            <a:pPr algn="ctr"/>
            <a:r>
              <a:rPr lang="en-US" sz="6000" dirty="0" smtClean="0"/>
              <a:t>Pros and Cons of</a:t>
            </a:r>
            <a:br>
              <a:rPr lang="en-US" sz="6000" dirty="0" smtClean="0"/>
            </a:br>
            <a:r>
              <a:rPr lang="en-US" sz="6000" dirty="0" smtClean="0"/>
              <a:t>PEIMS</a:t>
            </a:r>
            <a:br>
              <a:rPr lang="en-US" sz="6000" dirty="0" smtClean="0"/>
            </a:br>
            <a:r>
              <a:rPr lang="en-US" sz="6000" dirty="0" smtClean="0"/>
              <a:t>and </a:t>
            </a:r>
            <a:br>
              <a:rPr lang="en-US" sz="6000" dirty="0" smtClean="0"/>
            </a:br>
            <a:r>
              <a:rPr lang="en-US" sz="6000" dirty="0" smtClean="0"/>
              <a:t>RF Tracker</a:t>
            </a:r>
            <a:endParaRPr lang="en-US" sz="6000" dirty="0"/>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3743493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609600"/>
            <a:ext cx="10497312" cy="1146048"/>
          </a:xfrm>
        </p:spPr>
        <p:txBody>
          <a:bodyPr>
            <a:normAutofit fontScale="90000"/>
          </a:bodyPr>
          <a:lstStyle/>
          <a:p>
            <a:r>
              <a:rPr lang="en-US" dirty="0" smtClean="0"/>
              <a:t>Activity---</a:t>
            </a:r>
            <a:r>
              <a:rPr lang="en-US" dirty="0" smtClean="0">
                <a:solidFill>
                  <a:srgbClr val="FF0000"/>
                </a:solidFill>
              </a:rPr>
              <a:t>Is more data needed in RF Tracker?</a:t>
            </a:r>
            <a:endParaRPr lang="en-US" dirty="0">
              <a:solidFill>
                <a:srgbClr val="FF0000"/>
              </a:solidFill>
            </a:endParaRPr>
          </a:p>
        </p:txBody>
      </p:sp>
      <p:sp>
        <p:nvSpPr>
          <p:cNvPr id="3" name="Content Placeholder 2"/>
          <p:cNvSpPr>
            <a:spLocks noGrp="1"/>
          </p:cNvSpPr>
          <p:nvPr>
            <p:ph idx="1"/>
          </p:nvPr>
        </p:nvSpPr>
        <p:spPr>
          <a:xfrm>
            <a:off x="603504" y="1651000"/>
            <a:ext cx="11000232" cy="4749800"/>
          </a:xfrm>
        </p:spPr>
        <p:txBody>
          <a:bodyPr>
            <a:normAutofit fontScale="92500"/>
          </a:bodyPr>
          <a:lstStyle/>
          <a:p>
            <a:r>
              <a:rPr lang="en-US" sz="4000" dirty="0" smtClean="0"/>
              <a:t>Choose a member of the group to be the scribe.</a:t>
            </a:r>
          </a:p>
          <a:p>
            <a:r>
              <a:rPr lang="en-US" sz="4000" dirty="0" smtClean="0"/>
              <a:t>In your group, discuss what changes are needed to RF Tracker if we continue to use it .</a:t>
            </a:r>
          </a:p>
          <a:p>
            <a:r>
              <a:rPr lang="en-US" sz="4000" dirty="0" smtClean="0"/>
              <a:t>Record recommendations on chart tablet</a:t>
            </a:r>
          </a:p>
          <a:p>
            <a:r>
              <a:rPr lang="en-US" sz="4000" dirty="0" smtClean="0"/>
              <a:t>Each group will report out.  TEA may ask  clarifying questions to understand exactly what is recommended.</a:t>
            </a:r>
          </a:p>
          <a:p>
            <a:endParaRPr lang="en-US" sz="4000" dirty="0"/>
          </a:p>
        </p:txBody>
      </p:sp>
      <p:sp>
        <p:nvSpPr>
          <p:cNvPr id="6" name="Slide Number Placeholder 5"/>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3837202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1088136"/>
            <a:ext cx="9872871" cy="5007864"/>
          </a:xfrm>
        </p:spPr>
        <p:txBody>
          <a:bodyPr>
            <a:normAutofit/>
          </a:bodyPr>
          <a:lstStyle/>
          <a:p>
            <a:pPr marL="45720" indent="0">
              <a:buNone/>
            </a:pPr>
            <a:r>
              <a:rPr lang="en-US" sz="4000" dirty="0">
                <a:solidFill>
                  <a:srgbClr val="FF0000"/>
                </a:solidFill>
              </a:rPr>
              <a:t>If some or all of these changes </a:t>
            </a:r>
            <a:r>
              <a:rPr lang="en-US" sz="4000" dirty="0" smtClean="0">
                <a:solidFill>
                  <a:srgbClr val="FF0000"/>
                </a:solidFill>
              </a:rPr>
              <a:t>can </a:t>
            </a:r>
            <a:r>
              <a:rPr lang="en-US" sz="4000" dirty="0">
                <a:solidFill>
                  <a:srgbClr val="FF0000"/>
                </a:solidFill>
              </a:rPr>
              <a:t>be incorporated into RF Tracker, should it be used to collect data for RF Monitoring?</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371" y="2908873"/>
            <a:ext cx="6405500" cy="3187127"/>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280391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320"/>
            <a:ext cx="9875520" cy="2258568"/>
          </a:xfrm>
        </p:spPr>
        <p:txBody>
          <a:bodyPr>
            <a:normAutofit/>
          </a:bodyPr>
          <a:lstStyle/>
          <a:p>
            <a:r>
              <a:rPr lang="en-US" dirty="0" smtClean="0"/>
              <a:t>Characteristics of an Appropriate Education for Students with Disabilities</a:t>
            </a:r>
            <a:br>
              <a:rPr lang="en-US" dirty="0" smtClean="0"/>
            </a:br>
            <a:r>
              <a:rPr lang="en-US" dirty="0" smtClean="0"/>
              <a:t>Residing in an RF</a:t>
            </a:r>
            <a:endParaRPr lang="en-US" dirty="0"/>
          </a:p>
        </p:txBody>
      </p:sp>
      <p:sp>
        <p:nvSpPr>
          <p:cNvPr id="3" name="Content Placeholder 2"/>
          <p:cNvSpPr>
            <a:spLocks noGrp="1"/>
          </p:cNvSpPr>
          <p:nvPr>
            <p:ph idx="1"/>
          </p:nvPr>
        </p:nvSpPr>
        <p:spPr>
          <a:xfrm>
            <a:off x="420625" y="2441448"/>
            <a:ext cx="6204462" cy="3654552"/>
          </a:xfrm>
        </p:spPr>
        <p:txBody>
          <a:bodyPr>
            <a:normAutofit lnSpcReduction="10000"/>
          </a:bodyPr>
          <a:lstStyle/>
          <a:p>
            <a:pPr marL="45720" indent="0">
              <a:buNone/>
            </a:pPr>
            <a:r>
              <a:rPr lang="en-US" sz="3200" dirty="0" smtClean="0">
                <a:solidFill>
                  <a:srgbClr val="FF0000"/>
                </a:solidFill>
              </a:rPr>
              <a:t>Homework Assignment:</a:t>
            </a:r>
          </a:p>
          <a:p>
            <a:pPr marL="45720" indent="0">
              <a:buNone/>
            </a:pPr>
            <a:r>
              <a:rPr lang="en-US" sz="3200" dirty="0" smtClean="0"/>
              <a:t>Take the handout with you tonight.  Read and study.  </a:t>
            </a:r>
          </a:p>
          <a:p>
            <a:pPr marL="45720" indent="0">
              <a:buNone/>
            </a:pPr>
            <a:r>
              <a:rPr lang="en-US" sz="3200" dirty="0" smtClean="0"/>
              <a:t>Begin thinking about how effective special education programs demonstrate implementation of these characteristics?</a:t>
            </a:r>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422" y="2667911"/>
            <a:ext cx="4872617" cy="3016898"/>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053169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0229" y="1567543"/>
            <a:ext cx="10615748" cy="923330"/>
          </a:xfrm>
          <a:prstGeom prst="rect">
            <a:avLst/>
          </a:prstGeom>
          <a:noFill/>
        </p:spPr>
        <p:txBody>
          <a:bodyPr wrap="square" rtlCol="0">
            <a:spAutoFit/>
          </a:bodyPr>
          <a:lstStyle/>
          <a:p>
            <a:pPr algn="ctr"/>
            <a:r>
              <a:rPr lang="en-US" sz="5400" dirty="0">
                <a:solidFill>
                  <a:srgbClr val="7030A0"/>
                </a:solidFill>
              </a:rPr>
              <a:t>Questions and Reflections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740" y="2541016"/>
            <a:ext cx="4749460" cy="345919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4100467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Wednesday</a:t>
            </a:r>
            <a:endParaRPr lang="en-US" dirty="0"/>
          </a:p>
        </p:txBody>
      </p:sp>
      <p:sp>
        <p:nvSpPr>
          <p:cNvPr id="5" name="Subtitle 4"/>
          <p:cNvSpPr>
            <a:spLocks noGrp="1"/>
          </p:cNvSpPr>
          <p:nvPr>
            <p:ph type="subTitle" idx="1"/>
          </p:nvPr>
        </p:nvSpPr>
        <p:spPr/>
        <p:txBody>
          <a:bodyPr>
            <a:normAutofit/>
          </a:bodyPr>
          <a:lstStyle/>
          <a:p>
            <a:r>
              <a:rPr lang="en-US" sz="5400" dirty="0" smtClean="0"/>
              <a:t>March 25, 2015</a:t>
            </a:r>
            <a:endParaRPr lang="en-US" sz="54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115641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and Responsibilities</a:t>
            </a:r>
            <a:endParaRPr lang="en-US" dirty="0"/>
          </a:p>
        </p:txBody>
      </p:sp>
      <p:sp>
        <p:nvSpPr>
          <p:cNvPr id="5" name="Text Placeholder 4"/>
          <p:cNvSpPr>
            <a:spLocks noGrp="1"/>
          </p:cNvSpPr>
          <p:nvPr>
            <p:ph type="body" idx="1"/>
          </p:nvPr>
        </p:nvSpPr>
        <p:spPr>
          <a:xfrm>
            <a:off x="1143000" y="1645921"/>
            <a:ext cx="4754880" cy="786384"/>
          </a:xfrm>
        </p:spPr>
        <p:txBody>
          <a:bodyPr/>
          <a:lstStyle/>
          <a:p>
            <a:r>
              <a:rPr lang="en-US" dirty="0" smtClean="0"/>
              <a:t>Stakeholder Member</a:t>
            </a:r>
            <a:endParaRPr lang="en-US" dirty="0"/>
          </a:p>
        </p:txBody>
      </p:sp>
      <p:sp>
        <p:nvSpPr>
          <p:cNvPr id="6" name="Content Placeholder 5"/>
          <p:cNvSpPr>
            <a:spLocks noGrp="1"/>
          </p:cNvSpPr>
          <p:nvPr>
            <p:ph sz="half" idx="2"/>
          </p:nvPr>
        </p:nvSpPr>
        <p:spPr>
          <a:xfrm>
            <a:off x="1143000" y="2322576"/>
            <a:ext cx="4754880" cy="3782187"/>
          </a:xfrm>
        </p:spPr>
        <p:txBody>
          <a:bodyPr>
            <a:normAutofit lnSpcReduction="10000"/>
          </a:bodyPr>
          <a:lstStyle/>
          <a:p>
            <a:pPr lvl="0"/>
            <a:r>
              <a:rPr lang="en-US" dirty="0"/>
              <a:t>Serve as a stakeholder member of the group</a:t>
            </a:r>
          </a:p>
          <a:p>
            <a:pPr lvl="0"/>
            <a:r>
              <a:rPr lang="en-US" dirty="0"/>
              <a:t>Represent an identified perspective to the group</a:t>
            </a:r>
          </a:p>
          <a:p>
            <a:pPr lvl="0"/>
            <a:r>
              <a:rPr lang="en-US" dirty="0"/>
              <a:t>Participate in discussion and provide feedback related to review of information, effectiveness of proposed activities and recommendations for the future</a:t>
            </a:r>
          </a:p>
          <a:p>
            <a:r>
              <a:rPr lang="en-US" dirty="0"/>
              <a:t>Follow meeting guidelines</a:t>
            </a:r>
          </a:p>
        </p:txBody>
      </p:sp>
      <p:sp>
        <p:nvSpPr>
          <p:cNvPr id="7" name="Text Placeholder 6"/>
          <p:cNvSpPr>
            <a:spLocks noGrp="1"/>
          </p:cNvSpPr>
          <p:nvPr>
            <p:ph type="body" sz="quarter" idx="3"/>
          </p:nvPr>
        </p:nvSpPr>
        <p:spPr>
          <a:xfrm>
            <a:off x="6269173" y="1645920"/>
            <a:ext cx="4754880" cy="594360"/>
          </a:xfrm>
        </p:spPr>
        <p:txBody>
          <a:bodyPr/>
          <a:lstStyle/>
          <a:p>
            <a:r>
              <a:rPr lang="en-US" dirty="0" smtClean="0"/>
              <a:t>Texas Education Agency Staff</a:t>
            </a:r>
            <a:endParaRPr lang="en-US" dirty="0"/>
          </a:p>
        </p:txBody>
      </p:sp>
      <p:sp>
        <p:nvSpPr>
          <p:cNvPr id="8" name="Content Placeholder 7"/>
          <p:cNvSpPr>
            <a:spLocks noGrp="1"/>
          </p:cNvSpPr>
          <p:nvPr>
            <p:ph sz="quarter" idx="4"/>
          </p:nvPr>
        </p:nvSpPr>
        <p:spPr>
          <a:xfrm>
            <a:off x="6263640" y="2322576"/>
            <a:ext cx="4754880" cy="3383280"/>
          </a:xfrm>
        </p:spPr>
        <p:txBody>
          <a:bodyPr/>
          <a:lstStyle/>
          <a:p>
            <a:pPr lvl="0"/>
            <a:r>
              <a:rPr lang="en-US" dirty="0"/>
              <a:t>Serve as resource to the stakeholders</a:t>
            </a:r>
          </a:p>
          <a:p>
            <a:pPr lvl="0"/>
            <a:r>
              <a:rPr lang="en-US" dirty="0"/>
              <a:t>Follow meeting guidelines</a:t>
            </a:r>
          </a:p>
          <a:p>
            <a:r>
              <a:rPr lang="en-US" dirty="0"/>
              <a:t>Facilitate the process</a:t>
            </a:r>
          </a:p>
        </p:txBody>
      </p:sp>
      <p:sp>
        <p:nvSpPr>
          <p:cNvPr id="3" name="Slide Number Placeholder 2"/>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860475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921" y="265176"/>
            <a:ext cx="9116568" cy="6025896"/>
          </a:xfrm>
        </p:spPr>
      </p:pic>
      <p:sp>
        <p:nvSpPr>
          <p:cNvPr id="3" name="Slide Number Placeholder 2"/>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4223461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monitor routinely?</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4994" y="2225992"/>
            <a:ext cx="2495550" cy="3686175"/>
          </a:xfrm>
        </p:spPr>
      </p:pic>
      <p:sp>
        <p:nvSpPr>
          <p:cNvPr id="13" name="TextBox 12"/>
          <p:cNvSpPr txBox="1"/>
          <p:nvPr/>
        </p:nvSpPr>
        <p:spPr>
          <a:xfrm>
            <a:off x="4868333" y="1965960"/>
            <a:ext cx="7260673" cy="707886"/>
          </a:xfrm>
          <a:prstGeom prst="rect">
            <a:avLst/>
          </a:prstGeom>
          <a:noFill/>
        </p:spPr>
        <p:txBody>
          <a:bodyPr wrap="square" rtlCol="0">
            <a:spAutoFit/>
          </a:bodyPr>
          <a:lstStyle/>
          <a:p>
            <a:r>
              <a:rPr lang="en-US" sz="2000" dirty="0" smtClean="0"/>
              <a:t>Health---check blood pressure, temperature, have well </a:t>
            </a:r>
          </a:p>
          <a:p>
            <a:r>
              <a:rPr lang="en-US" sz="2000" dirty="0"/>
              <a:t> </a:t>
            </a:r>
            <a:r>
              <a:rPr lang="en-US" sz="2000" dirty="0" smtClean="0"/>
              <a:t>     checks, run tests, check weight, etc.</a:t>
            </a:r>
            <a:endParaRPr lang="en-US" sz="2000" dirty="0"/>
          </a:p>
        </p:txBody>
      </p:sp>
      <p:sp>
        <p:nvSpPr>
          <p:cNvPr id="14" name="TextBox 13"/>
          <p:cNvSpPr txBox="1"/>
          <p:nvPr/>
        </p:nvSpPr>
        <p:spPr>
          <a:xfrm>
            <a:off x="4868334" y="2861733"/>
            <a:ext cx="6657944" cy="707886"/>
          </a:xfrm>
          <a:prstGeom prst="rect">
            <a:avLst/>
          </a:prstGeom>
          <a:noFill/>
        </p:spPr>
        <p:txBody>
          <a:bodyPr wrap="square" rtlCol="0">
            <a:spAutoFit/>
          </a:bodyPr>
          <a:lstStyle/>
          <a:p>
            <a:r>
              <a:rPr lang="en-US" sz="2000" dirty="0" smtClean="0"/>
              <a:t>Condition of your car---check tire pressure, </a:t>
            </a:r>
          </a:p>
          <a:p>
            <a:r>
              <a:rPr lang="en-US" sz="2000" dirty="0"/>
              <a:t> </a:t>
            </a:r>
            <a:r>
              <a:rPr lang="en-US" sz="2000" dirty="0" smtClean="0"/>
              <a:t>     change filters, run diagnostician tests, etc</a:t>
            </a:r>
            <a:endParaRPr lang="en-US" sz="2000" dirty="0"/>
          </a:p>
        </p:txBody>
      </p:sp>
      <p:sp>
        <p:nvSpPr>
          <p:cNvPr id="15" name="TextBox 14"/>
          <p:cNvSpPr txBox="1"/>
          <p:nvPr/>
        </p:nvSpPr>
        <p:spPr>
          <a:xfrm>
            <a:off x="5046133" y="3757506"/>
            <a:ext cx="6375400" cy="1015663"/>
          </a:xfrm>
          <a:prstGeom prst="rect">
            <a:avLst/>
          </a:prstGeom>
          <a:noFill/>
        </p:spPr>
        <p:txBody>
          <a:bodyPr wrap="square" rtlCol="0">
            <a:spAutoFit/>
          </a:bodyPr>
          <a:lstStyle/>
          <a:p>
            <a:r>
              <a:rPr lang="en-US" sz="2000" dirty="0" smtClean="0"/>
              <a:t>Finances---bank account, stocks, 401K/retirement</a:t>
            </a:r>
          </a:p>
          <a:p>
            <a:r>
              <a:rPr lang="en-US" sz="2000" dirty="0"/>
              <a:t> </a:t>
            </a:r>
            <a:r>
              <a:rPr lang="en-US" sz="2000" dirty="0" smtClean="0"/>
              <a:t>        plans, etc</a:t>
            </a:r>
          </a:p>
          <a:p>
            <a:r>
              <a:rPr lang="en-US" sz="2000" dirty="0"/>
              <a:t> </a:t>
            </a:r>
            <a:r>
              <a:rPr lang="en-US" sz="2000" dirty="0" smtClean="0"/>
              <a:t>              </a:t>
            </a:r>
            <a:endParaRPr lang="en-US" sz="2000" dirty="0"/>
          </a:p>
        </p:txBody>
      </p:sp>
      <p:sp>
        <p:nvSpPr>
          <p:cNvPr id="16" name="TextBox 15"/>
          <p:cNvSpPr txBox="1"/>
          <p:nvPr/>
        </p:nvSpPr>
        <p:spPr>
          <a:xfrm flipH="1">
            <a:off x="4100544" y="4665133"/>
            <a:ext cx="7566522" cy="1015663"/>
          </a:xfrm>
          <a:prstGeom prst="rect">
            <a:avLst/>
          </a:prstGeom>
          <a:noFill/>
        </p:spPr>
        <p:txBody>
          <a:bodyPr wrap="square" rtlCol="0">
            <a:spAutoFit/>
          </a:bodyPr>
          <a:lstStyle/>
          <a:p>
            <a:r>
              <a:rPr lang="en-US" sz="3000" dirty="0">
                <a:solidFill>
                  <a:srgbClr val="FF0000"/>
                </a:solidFill>
              </a:rPr>
              <a:t>C</a:t>
            </a:r>
            <a:r>
              <a:rPr lang="en-US" sz="3000" dirty="0" smtClean="0">
                <a:solidFill>
                  <a:srgbClr val="FF0000"/>
                </a:solidFill>
              </a:rPr>
              <a:t>oncrete indicators that can be observe, provide evidence, measured, etc.</a:t>
            </a:r>
            <a:endParaRPr lang="en-US" sz="3000" dirty="0">
              <a:solidFill>
                <a:srgbClr val="FF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41</a:t>
            </a:fld>
            <a:endParaRPr lang="en-US" dirty="0"/>
          </a:p>
        </p:txBody>
      </p:sp>
    </p:spTree>
    <p:extLst>
      <p:ext uri="{BB962C8B-B14F-4D97-AF65-F5344CB8AC3E}">
        <p14:creationId xmlns:p14="http://schemas.microsoft.com/office/powerpoint/2010/main" val="6951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6" y="1380066"/>
            <a:ext cx="3285067" cy="32850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31" y="769366"/>
            <a:ext cx="1221400" cy="1221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436534"/>
            <a:ext cx="1255266" cy="12552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0533" y="971465"/>
            <a:ext cx="1593933" cy="1593933"/>
          </a:xfrm>
          <a:prstGeom prst="rect">
            <a:avLst/>
          </a:prstGeom>
        </p:spPr>
      </p:pic>
      <p:sp>
        <p:nvSpPr>
          <p:cNvPr id="11" name="TextBox 10"/>
          <p:cNvSpPr txBox="1"/>
          <p:nvPr/>
        </p:nvSpPr>
        <p:spPr>
          <a:xfrm>
            <a:off x="4690533" y="3249361"/>
            <a:ext cx="6934200" cy="2831544"/>
          </a:xfrm>
          <a:prstGeom prst="rect">
            <a:avLst/>
          </a:prstGeom>
          <a:noFill/>
        </p:spPr>
        <p:txBody>
          <a:bodyPr wrap="square" rtlCol="0">
            <a:spAutoFit/>
          </a:bodyPr>
          <a:lstStyle/>
          <a:p>
            <a:r>
              <a:rPr lang="en-US" sz="4000" dirty="0">
                <a:solidFill>
                  <a:schemeClr val="accent1">
                    <a:lumMod val="75000"/>
                  </a:schemeClr>
                </a:solidFill>
              </a:rPr>
              <a:t>We’ve determined the pieces or characteristics of</a:t>
            </a:r>
          </a:p>
          <a:p>
            <a:r>
              <a:rPr lang="en-US" sz="4000" dirty="0" smtClean="0">
                <a:solidFill>
                  <a:schemeClr val="accent1">
                    <a:lumMod val="75000"/>
                  </a:schemeClr>
                </a:solidFill>
              </a:rPr>
              <a:t>an </a:t>
            </a:r>
            <a:r>
              <a:rPr lang="en-US" sz="4000" dirty="0">
                <a:solidFill>
                  <a:schemeClr val="accent1">
                    <a:lumMod val="75000"/>
                  </a:schemeClr>
                </a:solidFill>
              </a:rPr>
              <a:t>appropriate education for RF students.</a:t>
            </a:r>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42</a:t>
            </a:fld>
            <a:endParaRPr lang="en-US" dirty="0"/>
          </a:p>
        </p:txBody>
      </p:sp>
    </p:spTree>
    <p:extLst>
      <p:ext uri="{BB962C8B-B14F-4D97-AF65-F5344CB8AC3E}">
        <p14:creationId xmlns:p14="http://schemas.microsoft.com/office/powerpoint/2010/main" val="3838525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8133" y="609600"/>
            <a:ext cx="10498667" cy="5689600"/>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solidFill>
                  <a:srgbClr val="FF0000"/>
                </a:solidFill>
                <a:latin typeface="+mn-lt"/>
              </a:rPr>
              <a:t>Now </a:t>
            </a:r>
            <a:r>
              <a:rPr lang="en-US" sz="3200" dirty="0">
                <a:solidFill>
                  <a:srgbClr val="FF0000"/>
                </a:solidFill>
                <a:latin typeface="+mn-lt"/>
              </a:rPr>
              <a:t>how will we </a:t>
            </a:r>
            <a:r>
              <a:rPr lang="en-US" sz="3200" u="sng" dirty="0">
                <a:solidFill>
                  <a:srgbClr val="FF0000"/>
                </a:solidFill>
                <a:latin typeface="+mn-lt"/>
              </a:rPr>
              <a:t>monitor</a:t>
            </a:r>
            <a:r>
              <a:rPr lang="en-US" sz="3200" dirty="0">
                <a:solidFill>
                  <a:srgbClr val="FF0000"/>
                </a:solidFill>
                <a:latin typeface="+mn-lt"/>
              </a:rPr>
              <a:t> </a:t>
            </a:r>
            <a:r>
              <a:rPr lang="en-US" sz="3200" dirty="0" smtClean="0">
                <a:solidFill>
                  <a:srgbClr val="FF0000"/>
                </a:solidFill>
                <a:latin typeface="+mn-lt"/>
              </a:rPr>
              <a:t>these pieces </a:t>
            </a:r>
            <a:r>
              <a:rPr lang="en-US" sz="3200" dirty="0">
                <a:solidFill>
                  <a:srgbClr val="FF0000"/>
                </a:solidFill>
                <a:latin typeface="+mn-lt"/>
              </a:rPr>
              <a:t>to determine if students are receiving </a:t>
            </a:r>
            <a:r>
              <a:rPr lang="en-US" sz="3200" dirty="0" smtClean="0">
                <a:solidFill>
                  <a:srgbClr val="FF0000"/>
                </a:solidFill>
                <a:latin typeface="+mn-lt"/>
              </a:rPr>
              <a:t>that appropriate </a:t>
            </a:r>
            <a:r>
              <a:rPr lang="en-US" sz="3200" dirty="0">
                <a:solidFill>
                  <a:srgbClr val="FF0000"/>
                </a:solidFill>
                <a:latin typeface="+mn-lt"/>
              </a:rPr>
              <a:t>education</a:t>
            </a:r>
            <a:r>
              <a:rPr lang="en-US" sz="3200" dirty="0" smtClean="0">
                <a:solidFill>
                  <a:srgbClr val="FF0000"/>
                </a:solidFill>
                <a:latin typeface="+mn-lt"/>
              </a:rPr>
              <a:t>?</a:t>
            </a:r>
            <a:r>
              <a:rPr lang="en-US" sz="3200" dirty="0" smtClean="0">
                <a:latin typeface="+mn-lt"/>
              </a:rPr>
              <a:t> </a:t>
            </a:r>
            <a:r>
              <a:rPr lang="en-US" sz="3200" dirty="0" smtClean="0">
                <a:solidFill>
                  <a:srgbClr val="FF0000"/>
                </a:solidFill>
                <a:latin typeface="+mn-lt"/>
              </a:rPr>
              <a:t>What will those concrete indicators be?</a:t>
            </a:r>
            <a:br>
              <a:rPr lang="en-US" sz="3200" dirty="0" smtClean="0">
                <a:solidFill>
                  <a:srgbClr val="FF0000"/>
                </a:solidFill>
                <a:latin typeface="+mn-lt"/>
              </a:rPr>
            </a:br>
            <a:r>
              <a:rPr lang="en-US" sz="3200" dirty="0" smtClean="0">
                <a:solidFill>
                  <a:srgbClr val="FF0000"/>
                </a:solidFill>
                <a:latin typeface="+mn-lt"/>
              </a:rPr>
              <a:t/>
            </a:r>
            <a:br>
              <a:rPr lang="en-US" sz="3200" dirty="0" smtClean="0">
                <a:solidFill>
                  <a:srgbClr val="FF0000"/>
                </a:solidFill>
                <a:latin typeface="+mn-lt"/>
              </a:rPr>
            </a:br>
            <a:r>
              <a:rPr lang="en-US" sz="3200" dirty="0" smtClean="0">
                <a:latin typeface="+mn-lt"/>
              </a:rPr>
              <a:t>       “observable, measurable, provides evidence”  </a:t>
            </a:r>
            <a:endParaRPr lang="en-US" sz="3200" dirty="0">
              <a:latin typeface="+mn-lt"/>
            </a:endParaRPr>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33" y="609600"/>
            <a:ext cx="4479123" cy="29606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768683"/>
            <a:ext cx="2802466" cy="2218618"/>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43</a:t>
            </a:fld>
            <a:endParaRPr lang="en-US" dirty="0"/>
          </a:p>
        </p:txBody>
      </p:sp>
    </p:spTree>
    <p:extLst>
      <p:ext uri="{BB962C8B-B14F-4D97-AF65-F5344CB8AC3E}">
        <p14:creationId xmlns:p14="http://schemas.microsoft.com/office/powerpoint/2010/main" val="334164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609600"/>
            <a:ext cx="10696787" cy="1356360"/>
          </a:xfrm>
        </p:spPr>
        <p:txBody>
          <a:bodyPr>
            <a:normAutofit fontScale="90000"/>
          </a:bodyPr>
          <a:lstStyle/>
          <a:p>
            <a:pPr marL="45720" indent="0"/>
            <a:r>
              <a:rPr lang="en-US" dirty="0" smtClean="0"/>
              <a:t/>
            </a:r>
            <a:br>
              <a:rPr lang="en-US" dirty="0" smtClean="0"/>
            </a:br>
            <a:r>
              <a:rPr lang="en-US" dirty="0" smtClean="0"/>
              <a:t>How </a:t>
            </a:r>
            <a:r>
              <a:rPr lang="en-US" dirty="0"/>
              <a:t>do we  </a:t>
            </a:r>
            <a:r>
              <a:rPr lang="en-US" dirty="0" smtClean="0"/>
              <a:t>monitor these characteristics </a:t>
            </a:r>
            <a:r>
              <a:rPr lang="en-US" dirty="0"/>
              <a:t>under </a:t>
            </a:r>
            <a:r>
              <a:rPr lang="en-US" dirty="0" smtClean="0"/>
              <a:t>the </a:t>
            </a:r>
            <a:r>
              <a:rPr lang="en-US" dirty="0"/>
              <a:t>current system?</a:t>
            </a:r>
            <a:br>
              <a:rPr lang="en-US" dirty="0"/>
            </a:br>
            <a:endParaRPr lang="en-US" dirty="0"/>
          </a:p>
        </p:txBody>
      </p:sp>
      <p:pic>
        <p:nvPicPr>
          <p:cNvPr id="4" name="Picture 3"/>
          <p:cNvPicPr>
            <a:picLocks noChangeAspect="1"/>
          </p:cNvPicPr>
          <p:nvPr/>
        </p:nvPicPr>
        <p:blipFill>
          <a:blip r:embed="rId3"/>
          <a:stretch>
            <a:fillRect/>
          </a:stretch>
        </p:blipFill>
        <p:spPr>
          <a:xfrm>
            <a:off x="7331484" y="1413933"/>
            <a:ext cx="3883250" cy="4962313"/>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1457271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609600"/>
            <a:ext cx="9875520" cy="821268"/>
          </a:xfrm>
        </p:spPr>
        <p:txBody>
          <a:bodyPr>
            <a:normAutofit/>
          </a:bodyPr>
          <a:lstStyle/>
          <a:p>
            <a:r>
              <a:rPr lang="en-US" dirty="0" smtClean="0"/>
              <a:t>Group Activity</a:t>
            </a:r>
            <a:endParaRPr lang="en-US" dirty="0"/>
          </a:p>
        </p:txBody>
      </p:sp>
      <p:sp>
        <p:nvSpPr>
          <p:cNvPr id="6" name="Content Placeholder 5"/>
          <p:cNvSpPr>
            <a:spLocks noGrp="1"/>
          </p:cNvSpPr>
          <p:nvPr>
            <p:ph idx="1"/>
          </p:nvPr>
        </p:nvSpPr>
        <p:spPr>
          <a:xfrm>
            <a:off x="533401" y="1430868"/>
            <a:ext cx="10913532" cy="4665131"/>
          </a:xfrm>
        </p:spPr>
        <p:txBody>
          <a:bodyPr>
            <a:normAutofit/>
          </a:bodyPr>
          <a:lstStyle/>
          <a:p>
            <a:r>
              <a:rPr lang="en-US" sz="3600" dirty="0" smtClean="0"/>
              <a:t>Brainstorm what other ways we can monitor the implementation of these characteristics?</a:t>
            </a:r>
          </a:p>
          <a:p>
            <a:r>
              <a:rPr lang="en-US" sz="3600" dirty="0" smtClean="0"/>
              <a:t>Record recommendations on chart tablet.</a:t>
            </a:r>
          </a:p>
          <a:p>
            <a:r>
              <a:rPr lang="en-US" sz="3600" dirty="0" smtClean="0"/>
              <a:t>Each group will report out.  TEA </a:t>
            </a:r>
          </a:p>
          <a:p>
            <a:pPr marL="45720" indent="0">
              <a:buNone/>
            </a:pPr>
            <a:r>
              <a:rPr lang="en-US" sz="3600" dirty="0" smtClean="0"/>
              <a:t>will ask clarifying questions, </a:t>
            </a:r>
          </a:p>
          <a:p>
            <a:pPr marL="45720" indent="0">
              <a:buNone/>
            </a:pPr>
            <a:r>
              <a:rPr lang="en-US" sz="3600" dirty="0" smtClean="0"/>
              <a:t>if needed.</a:t>
            </a:r>
            <a:endParaRPr lang="en-US"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720" y="3059717"/>
            <a:ext cx="2336800" cy="342574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45</a:t>
            </a:fld>
            <a:endParaRPr lang="en-US" dirty="0"/>
          </a:p>
        </p:txBody>
      </p:sp>
    </p:spTree>
    <p:extLst>
      <p:ext uri="{BB962C8B-B14F-4D97-AF65-F5344CB8AC3E}">
        <p14:creationId xmlns:p14="http://schemas.microsoft.com/office/powerpoint/2010/main" val="3212711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ts1.mm.bing.net/th?id=HN.608005011203622144&amp;pid=1.7"/>
          <p:cNvPicPr/>
          <p:nvPr/>
        </p:nvPicPr>
        <p:blipFill>
          <a:blip r:embed="rId3">
            <a:extLst>
              <a:ext uri="{28A0092B-C50C-407E-A947-70E740481C1C}">
                <a14:useLocalDpi xmlns:a14="http://schemas.microsoft.com/office/drawing/2010/main" val="0"/>
              </a:ext>
            </a:extLst>
          </a:blip>
          <a:srcRect/>
          <a:stretch>
            <a:fillRect/>
          </a:stretch>
        </p:blipFill>
        <p:spPr bwMode="auto">
          <a:xfrm>
            <a:off x="1527048" y="402653"/>
            <a:ext cx="9052560" cy="6171883"/>
          </a:xfrm>
          <a:prstGeom prst="rect">
            <a:avLst/>
          </a:prstGeom>
          <a:noFill/>
          <a:ln>
            <a:noFill/>
          </a:ln>
        </p:spPr>
      </p:pic>
      <p:sp>
        <p:nvSpPr>
          <p:cNvPr id="12" name="Rectangle 11"/>
          <p:cNvSpPr/>
          <p:nvPr/>
        </p:nvSpPr>
        <p:spPr>
          <a:xfrm>
            <a:off x="3776472" y="1244783"/>
            <a:ext cx="4370832"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FF0000"/>
                </a:solidFill>
                <a:effectLst>
                  <a:outerShdw blurRad="80000" dist="40000" dir="5040000" algn="tl">
                    <a:srgbClr val="000000">
                      <a:alpha val="30000"/>
                    </a:srgbClr>
                  </a:outerShdw>
                </a:effectLst>
              </a:rPr>
              <a:t>How Do We Build a </a:t>
            </a:r>
          </a:p>
          <a:p>
            <a:pPr algn="ctr"/>
            <a:r>
              <a:rPr lang="en-US" sz="3200" b="1" dirty="0" smtClean="0">
                <a:ln w="11430"/>
                <a:solidFill>
                  <a:srgbClr val="FF0000"/>
                </a:solidFill>
                <a:effectLst>
                  <a:outerShdw blurRad="80000" dist="40000" dir="5040000" algn="tl">
                    <a:srgbClr val="000000">
                      <a:alpha val="30000"/>
                    </a:srgbClr>
                  </a:outerShdw>
                </a:effectLst>
              </a:rPr>
              <a:t>Monitoring System</a:t>
            </a:r>
            <a:endParaRPr lang="en-US" sz="3200" b="1" dirty="0">
              <a:ln w="11430"/>
              <a:solidFill>
                <a:srgbClr val="FF0000"/>
              </a:solidFill>
              <a:effectLst>
                <a:outerShdw blurRad="80000" dist="40000" dir="5040000" algn="tl">
                  <a:srgbClr val="000000">
                    <a:alpha val="30000"/>
                  </a:srgbClr>
                </a:outerShdw>
              </a:effectLst>
            </a:endParaRPr>
          </a:p>
        </p:txBody>
      </p:sp>
      <p:sp>
        <p:nvSpPr>
          <p:cNvPr id="13" name="TextBox 12"/>
          <p:cNvSpPr txBox="1"/>
          <p:nvPr/>
        </p:nvSpPr>
        <p:spPr>
          <a:xfrm>
            <a:off x="3429000" y="2448818"/>
            <a:ext cx="5458968" cy="923330"/>
          </a:xfrm>
          <a:prstGeom prst="rect">
            <a:avLst/>
          </a:prstGeom>
          <a:noFill/>
        </p:spPr>
        <p:txBody>
          <a:bodyPr wrap="square" rtlCol="0">
            <a:spAutoFit/>
          </a:bodyPr>
          <a:lstStyle/>
          <a:p>
            <a:pPr algn="ctr"/>
            <a:r>
              <a:rPr lang="en-US" b="1" dirty="0" smtClean="0">
                <a:solidFill>
                  <a:srgbClr val="FF0000"/>
                </a:solidFill>
                <a:effectLst>
                  <a:outerShdw blurRad="50800" dist="38100" dir="5400000" algn="t" rotWithShape="0">
                    <a:schemeClr val="bg1">
                      <a:alpha val="40000"/>
                    </a:schemeClr>
                  </a:outerShdw>
                </a:effectLst>
              </a:rPr>
              <a:t>to </a:t>
            </a:r>
            <a:r>
              <a:rPr lang="en-US" b="1" dirty="0">
                <a:solidFill>
                  <a:srgbClr val="FF0000"/>
                </a:solidFill>
                <a:effectLst>
                  <a:outerShdw blurRad="50800" dist="38100" dir="5400000" algn="t" rotWithShape="0">
                    <a:schemeClr val="bg1">
                      <a:alpha val="40000"/>
                    </a:schemeClr>
                  </a:outerShdw>
                </a:effectLst>
              </a:rPr>
              <a:t>e</a:t>
            </a:r>
            <a:r>
              <a:rPr lang="en-US" b="1" dirty="0" smtClean="0">
                <a:solidFill>
                  <a:srgbClr val="FF0000"/>
                </a:solidFill>
                <a:effectLst>
                  <a:outerShdw blurRad="50800" dist="38100" dir="5400000" algn="t" rotWithShape="0">
                    <a:schemeClr val="bg1">
                      <a:alpha val="40000"/>
                    </a:schemeClr>
                  </a:outerShdw>
                </a:effectLst>
              </a:rPr>
              <a:t>ffectively </a:t>
            </a:r>
            <a:r>
              <a:rPr lang="en-US" b="1" dirty="0">
                <a:solidFill>
                  <a:srgbClr val="FF0000"/>
                </a:solidFill>
                <a:effectLst>
                  <a:outerShdw blurRad="50800" dist="38100" dir="5400000" algn="t" rotWithShape="0">
                    <a:schemeClr val="bg1">
                      <a:alpha val="40000"/>
                    </a:schemeClr>
                  </a:outerShdw>
                </a:effectLst>
              </a:rPr>
              <a:t>m</a:t>
            </a:r>
            <a:r>
              <a:rPr lang="en-US" b="1" dirty="0" smtClean="0">
                <a:solidFill>
                  <a:srgbClr val="FF0000"/>
                </a:solidFill>
                <a:effectLst>
                  <a:outerShdw blurRad="50800" dist="38100" dir="5400000" algn="t" rotWithShape="0">
                    <a:schemeClr val="bg1">
                      <a:alpha val="40000"/>
                    </a:schemeClr>
                  </a:outerShdw>
                </a:effectLst>
              </a:rPr>
              <a:t>easure the characteristics of an appropriate education for students with disabilities residing in RFs?</a:t>
            </a:r>
            <a:endParaRPr lang="en-US" b="1" dirty="0">
              <a:solidFill>
                <a:srgbClr val="FF0000"/>
              </a:solidFill>
              <a:effectLst>
                <a:outerShdw blurRad="50800" dist="38100" dir="5400000" algn="t" rotWithShape="0">
                  <a:schemeClr val="bg1">
                    <a:alpha val="40000"/>
                  </a:schemeClr>
                </a:outerShdw>
              </a:effectLst>
            </a:endParaRPr>
          </a:p>
        </p:txBody>
      </p:sp>
      <p:sp>
        <p:nvSpPr>
          <p:cNvPr id="15" name="TextBox 14"/>
          <p:cNvSpPr txBox="1"/>
          <p:nvPr/>
        </p:nvSpPr>
        <p:spPr>
          <a:xfrm>
            <a:off x="1278468" y="3888706"/>
            <a:ext cx="3320964" cy="1261884"/>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Data Systems</a:t>
            </a:r>
          </a:p>
          <a:p>
            <a:pPr algn="ctr"/>
            <a:r>
              <a:rPr lang="en-US" sz="1600" b="1" dirty="0" smtClean="0">
                <a:latin typeface="Arial" panose="020B0604020202020204" pitchFamily="34" charset="0"/>
                <a:cs typeface="Arial" panose="020B0604020202020204" pitchFamily="34" charset="0"/>
              </a:rPr>
              <a:t>Looked at RF Tracker and made recommendations on other information could be added</a:t>
            </a:r>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a:off x="7078133" y="5526795"/>
            <a:ext cx="3401568" cy="52322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Selection Criteria</a:t>
            </a:r>
            <a:endParaRPr lang="en-US" sz="2800" b="1"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flipH="1">
            <a:off x="7213600" y="3657600"/>
            <a:ext cx="4080932" cy="150810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rgbClr val="FF0000"/>
                </a:solidFill>
                <a:latin typeface="Arial" panose="020B0604020202020204" pitchFamily="34" charset="0"/>
                <a:cs typeface="Arial" panose="020B0604020202020204" pitchFamily="34" charset="0"/>
              </a:rPr>
              <a:t>Indicators</a:t>
            </a:r>
          </a:p>
          <a:p>
            <a:pPr algn="ctr"/>
            <a:r>
              <a:rPr lang="en-US" sz="1600" b="1" dirty="0" smtClean="0">
                <a:solidFill>
                  <a:schemeClr val="tx1"/>
                </a:solidFill>
                <a:latin typeface="Arial" panose="020B0604020202020204" pitchFamily="34" charset="0"/>
                <a:cs typeface="Arial" panose="020B0604020202020204" pitchFamily="34" charset="0"/>
              </a:rPr>
              <a:t>Reviewed what indicators RFM currently uses; then brainstormed what other ways could used to determine if students receiving FAPE </a:t>
            </a:r>
            <a:endParaRPr lang="en-US" sz="16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46</a:t>
            </a:fld>
            <a:endParaRPr lang="en-US" dirty="0"/>
          </a:p>
        </p:txBody>
      </p:sp>
    </p:spTree>
    <p:extLst>
      <p:ext uri="{BB962C8B-B14F-4D97-AF65-F5344CB8AC3E}">
        <p14:creationId xmlns:p14="http://schemas.microsoft.com/office/powerpoint/2010/main" val="37975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01133"/>
          </a:xfrm>
        </p:spPr>
        <p:txBody>
          <a:bodyPr>
            <a:normAutofit fontScale="90000"/>
          </a:bodyPr>
          <a:lstStyle/>
          <a:p>
            <a:r>
              <a:rPr lang="en-US" dirty="0" smtClean="0"/>
              <a:t>Changes to </a:t>
            </a:r>
            <a:r>
              <a:rPr lang="en-US" dirty="0"/>
              <a:t>S</a:t>
            </a:r>
            <a:r>
              <a:rPr lang="en-US" dirty="0" smtClean="0"/>
              <a:t>election Criteria for 2014</a:t>
            </a:r>
            <a:endParaRPr lang="en-US" dirty="0"/>
          </a:p>
        </p:txBody>
      </p:sp>
      <p:sp>
        <p:nvSpPr>
          <p:cNvPr id="3" name="Content Placeholder 2"/>
          <p:cNvSpPr>
            <a:spLocks noGrp="1"/>
          </p:cNvSpPr>
          <p:nvPr>
            <p:ph idx="1"/>
          </p:nvPr>
        </p:nvSpPr>
        <p:spPr>
          <a:xfrm>
            <a:off x="423334" y="1278467"/>
            <a:ext cx="11184466" cy="5122333"/>
          </a:xfrm>
        </p:spPr>
        <p:txBody>
          <a:bodyPr>
            <a:normAutofit/>
          </a:bodyPr>
          <a:lstStyle/>
          <a:p>
            <a:r>
              <a:rPr lang="en-US" sz="2400" dirty="0" smtClean="0"/>
              <a:t>Categorized districts by facilities:</a:t>
            </a:r>
          </a:p>
          <a:p>
            <a:pPr lvl="2"/>
            <a:r>
              <a:rPr lang="en-US" sz="2400" dirty="0" smtClean="0"/>
              <a:t>Only have facilities that prevent students from leaving</a:t>
            </a:r>
          </a:p>
          <a:p>
            <a:pPr lvl="2"/>
            <a:r>
              <a:rPr lang="en-US" sz="2400" dirty="0" smtClean="0"/>
              <a:t>Only have facilities that DO NOT prevent students from leaving</a:t>
            </a:r>
          </a:p>
          <a:p>
            <a:pPr lvl="2"/>
            <a:r>
              <a:rPr lang="en-US" sz="2400" dirty="0" smtClean="0"/>
              <a:t>Have both types of facilities</a:t>
            </a:r>
          </a:p>
          <a:p>
            <a:r>
              <a:rPr lang="en-US" sz="2400" dirty="0" smtClean="0"/>
              <a:t>For district that have only facilities that prevent students from leaving, the districts were moved to a cyclical  monitoring system.</a:t>
            </a:r>
          </a:p>
          <a:p>
            <a:r>
              <a:rPr lang="en-US" sz="2400" dirty="0" smtClean="0"/>
              <a:t>Added values to RFT calculations because the desired % of students in a full day should be a large number while students served in more restrictive environment and % of students with less than ½ school day should be small number</a:t>
            </a:r>
          </a:p>
          <a:p>
            <a:r>
              <a:rPr lang="en-US" sz="2400" dirty="0" smtClean="0"/>
              <a:t>Did not include RFT calculations for related services</a:t>
            </a:r>
          </a:p>
          <a:p>
            <a:r>
              <a:rPr lang="en-US" sz="2400" dirty="0" smtClean="0"/>
              <a:t>Removed the factors for having a new facility and continuing noncompliance</a:t>
            </a:r>
          </a:p>
          <a:p>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319882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53642" y="-465826"/>
            <a:ext cx="5888434" cy="7047881"/>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2771235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80294" y="445399"/>
            <a:ext cx="7804263" cy="6015786"/>
          </a:xfrm>
          <a:prstGeom prst="rect">
            <a:avLst/>
          </a:prstGeom>
        </p:spPr>
      </p:pic>
      <p:sp>
        <p:nvSpPr>
          <p:cNvPr id="3" name="TextBox 2"/>
          <p:cNvSpPr txBox="1"/>
          <p:nvPr/>
        </p:nvSpPr>
        <p:spPr>
          <a:xfrm>
            <a:off x="327804" y="1276709"/>
            <a:ext cx="3545456" cy="2677656"/>
          </a:xfrm>
          <a:prstGeom prst="rect">
            <a:avLst/>
          </a:prstGeom>
          <a:noFill/>
        </p:spPr>
        <p:txBody>
          <a:bodyPr wrap="square" rtlCol="0">
            <a:spAutoFit/>
          </a:bodyPr>
          <a:lstStyle/>
          <a:p>
            <a:r>
              <a:rPr lang="en-US" sz="2800" dirty="0" smtClean="0"/>
              <a:t>Districts who only</a:t>
            </a:r>
          </a:p>
          <a:p>
            <a:r>
              <a:rPr lang="en-US" sz="2800" dirty="0"/>
              <a:t>h</a:t>
            </a:r>
            <a:r>
              <a:rPr lang="en-US" sz="2800" dirty="0" smtClean="0"/>
              <a:t>ad RFs that </a:t>
            </a:r>
          </a:p>
          <a:p>
            <a:r>
              <a:rPr lang="en-US" sz="2800" dirty="0"/>
              <a:t>p</a:t>
            </a:r>
            <a:r>
              <a:rPr lang="en-US" sz="2800" dirty="0" smtClean="0"/>
              <a:t>revented students </a:t>
            </a:r>
          </a:p>
          <a:p>
            <a:r>
              <a:rPr lang="en-US" sz="2800" dirty="0" smtClean="0"/>
              <a:t>from leaving were </a:t>
            </a:r>
          </a:p>
          <a:p>
            <a:r>
              <a:rPr lang="en-US" sz="2800" dirty="0" smtClean="0"/>
              <a:t>put into a pool for</a:t>
            </a:r>
          </a:p>
          <a:p>
            <a:r>
              <a:rPr lang="en-US" sz="2800" dirty="0"/>
              <a:t>c</a:t>
            </a:r>
            <a:r>
              <a:rPr lang="en-US" sz="2800" dirty="0" smtClean="0"/>
              <a:t>yclical monitoring.</a:t>
            </a:r>
            <a:endParaRPr lang="en-US" sz="2800" dirty="0"/>
          </a:p>
        </p:txBody>
      </p:sp>
      <p:sp>
        <p:nvSpPr>
          <p:cNvPr id="5" name="Slide Number Placeholder 4"/>
          <p:cNvSpPr>
            <a:spLocks noGrp="1"/>
          </p:cNvSpPr>
          <p:nvPr>
            <p:ph type="sldNum" sz="quarter" idx="12"/>
          </p:nvPr>
        </p:nvSpPr>
        <p:spPr/>
        <p:txBody>
          <a:bodyPr/>
          <a:lstStyle/>
          <a:p>
            <a:fld id="{4FAB73BC-B049-4115-A692-8D63A059BFB8}" type="slidenum">
              <a:rPr lang="en-US" smtClean="0"/>
              <a:t>49</a:t>
            </a:fld>
            <a:endParaRPr lang="en-US" dirty="0"/>
          </a:p>
        </p:txBody>
      </p:sp>
    </p:spTree>
    <p:extLst>
      <p:ext uri="{BB962C8B-B14F-4D97-AF65-F5344CB8AC3E}">
        <p14:creationId xmlns:p14="http://schemas.microsoft.com/office/powerpoint/2010/main" val="217115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a:t>
            </a:r>
            <a:endParaRPr lang="en-US" dirty="0"/>
          </a:p>
        </p:txBody>
      </p:sp>
      <p:sp>
        <p:nvSpPr>
          <p:cNvPr id="3" name="Subtitle 2"/>
          <p:cNvSpPr>
            <a:spLocks noGrp="1"/>
          </p:cNvSpPr>
          <p:nvPr>
            <p:ph type="subTitle" idx="1"/>
          </p:nvPr>
        </p:nvSpPr>
        <p:spPr/>
        <p:txBody>
          <a:bodyPr>
            <a:normAutofit/>
          </a:bodyPr>
          <a:lstStyle/>
          <a:p>
            <a:r>
              <a:rPr lang="en-US" sz="4800" dirty="0" smtClean="0"/>
              <a:t>March 24, 2015</a:t>
            </a:r>
            <a:endParaRPr lang="en-US" sz="48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798065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6833" y="78377"/>
            <a:ext cx="13820775" cy="6563133"/>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1567919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43000" y="330200"/>
            <a:ext cx="9875520" cy="1007533"/>
          </a:xfrm>
        </p:spPr>
        <p:txBody>
          <a:bodyPr>
            <a:normAutofit/>
          </a:bodyPr>
          <a:lstStyle/>
          <a:p>
            <a:r>
              <a:rPr lang="en-US" sz="3600" dirty="0" smtClean="0"/>
              <a:t>Conversion of RFT Calculations to Value Points</a:t>
            </a:r>
            <a:endParaRPr lang="en-US" sz="3600" dirty="0"/>
          </a:p>
        </p:txBody>
      </p:sp>
      <p:sp>
        <p:nvSpPr>
          <p:cNvPr id="12" name="Text Placeholder 11"/>
          <p:cNvSpPr>
            <a:spLocks noGrp="1"/>
          </p:cNvSpPr>
          <p:nvPr>
            <p:ph type="body" idx="1"/>
          </p:nvPr>
        </p:nvSpPr>
        <p:spPr>
          <a:xfrm>
            <a:off x="1143000" y="1083733"/>
            <a:ext cx="4754880" cy="660400"/>
          </a:xfrm>
        </p:spPr>
        <p:txBody>
          <a:bodyPr/>
          <a:lstStyle/>
          <a:p>
            <a:r>
              <a:rPr lang="en-US" u="sng" dirty="0" smtClean="0"/>
              <a:t>For indicators A and C</a:t>
            </a:r>
            <a:endParaRPr lang="en-US" u="sng" dirty="0"/>
          </a:p>
        </p:txBody>
      </p:sp>
      <p:sp>
        <p:nvSpPr>
          <p:cNvPr id="13" name="Content Placeholder 12"/>
          <p:cNvSpPr>
            <a:spLocks noGrp="1"/>
          </p:cNvSpPr>
          <p:nvPr>
            <p:ph sz="half" idx="2"/>
          </p:nvPr>
        </p:nvSpPr>
        <p:spPr>
          <a:xfrm>
            <a:off x="1143000" y="1744133"/>
            <a:ext cx="4754880" cy="4360630"/>
          </a:xfrm>
        </p:spPr>
        <p:txBody>
          <a:bodyPr>
            <a:normAutofit lnSpcReduction="10000"/>
          </a:bodyPr>
          <a:lstStyle/>
          <a:p>
            <a:r>
              <a:rPr lang="en-US" sz="1800" dirty="0" smtClean="0"/>
              <a:t>99-100% = 0 points</a:t>
            </a:r>
          </a:p>
          <a:p>
            <a:r>
              <a:rPr lang="en-US" sz="1800" dirty="0"/>
              <a:t>g</a:t>
            </a:r>
            <a:r>
              <a:rPr lang="en-US" sz="1800" dirty="0" smtClean="0"/>
              <a:t>reater than 89, but less than 99 = 1</a:t>
            </a:r>
          </a:p>
          <a:p>
            <a:r>
              <a:rPr lang="en-US" sz="1800" dirty="0"/>
              <a:t>greater than </a:t>
            </a:r>
            <a:r>
              <a:rPr lang="en-US" sz="1800" dirty="0" smtClean="0"/>
              <a:t>79, </a:t>
            </a:r>
            <a:r>
              <a:rPr lang="en-US" sz="1800" dirty="0"/>
              <a:t>but less than </a:t>
            </a:r>
            <a:r>
              <a:rPr lang="en-US" sz="1800" dirty="0" smtClean="0"/>
              <a:t>89 </a:t>
            </a:r>
            <a:r>
              <a:rPr lang="en-US" sz="1800" dirty="0"/>
              <a:t>= </a:t>
            </a:r>
            <a:r>
              <a:rPr lang="en-US" sz="1800" dirty="0" smtClean="0"/>
              <a:t>2</a:t>
            </a:r>
            <a:endParaRPr lang="en-US" sz="1800" dirty="0"/>
          </a:p>
          <a:p>
            <a:r>
              <a:rPr lang="en-US" sz="1800" dirty="0"/>
              <a:t>greater than </a:t>
            </a:r>
            <a:r>
              <a:rPr lang="en-US" sz="1800" dirty="0" smtClean="0"/>
              <a:t>69</a:t>
            </a:r>
            <a:r>
              <a:rPr lang="en-US" sz="1800" dirty="0"/>
              <a:t>, but less than </a:t>
            </a:r>
            <a:r>
              <a:rPr lang="en-US" sz="1800" dirty="0" smtClean="0"/>
              <a:t>79 </a:t>
            </a:r>
            <a:r>
              <a:rPr lang="en-US" sz="1800" dirty="0"/>
              <a:t>= </a:t>
            </a:r>
            <a:r>
              <a:rPr lang="en-US" sz="1800" dirty="0" smtClean="0"/>
              <a:t>3</a:t>
            </a:r>
            <a:endParaRPr lang="en-US" sz="1800" dirty="0"/>
          </a:p>
          <a:p>
            <a:r>
              <a:rPr lang="en-US" sz="1800" dirty="0"/>
              <a:t>greater than </a:t>
            </a:r>
            <a:r>
              <a:rPr lang="en-US" sz="1800" dirty="0" smtClean="0"/>
              <a:t>59</a:t>
            </a:r>
            <a:r>
              <a:rPr lang="en-US" sz="1800" dirty="0"/>
              <a:t>, but less than </a:t>
            </a:r>
            <a:r>
              <a:rPr lang="en-US" sz="1800" dirty="0" smtClean="0"/>
              <a:t>69 </a:t>
            </a:r>
            <a:r>
              <a:rPr lang="en-US" sz="1800" dirty="0"/>
              <a:t>= </a:t>
            </a:r>
            <a:r>
              <a:rPr lang="en-US" sz="1800" dirty="0" smtClean="0"/>
              <a:t>4</a:t>
            </a:r>
            <a:endParaRPr lang="en-US" sz="1800" dirty="0"/>
          </a:p>
          <a:p>
            <a:r>
              <a:rPr lang="en-US" sz="1800" dirty="0"/>
              <a:t>greater than </a:t>
            </a:r>
            <a:r>
              <a:rPr lang="en-US" sz="1800" dirty="0" smtClean="0"/>
              <a:t>49</a:t>
            </a:r>
            <a:r>
              <a:rPr lang="en-US" sz="1800" dirty="0"/>
              <a:t>, but less than </a:t>
            </a:r>
            <a:r>
              <a:rPr lang="en-US" sz="1800" dirty="0" smtClean="0"/>
              <a:t>59 </a:t>
            </a:r>
            <a:r>
              <a:rPr lang="en-US" sz="1800" dirty="0"/>
              <a:t>= </a:t>
            </a:r>
            <a:r>
              <a:rPr lang="en-US" sz="1800" dirty="0" smtClean="0"/>
              <a:t>5</a:t>
            </a:r>
            <a:endParaRPr lang="en-US" sz="1800" dirty="0"/>
          </a:p>
          <a:p>
            <a:r>
              <a:rPr lang="en-US" sz="1800" dirty="0" smtClean="0"/>
              <a:t>greater </a:t>
            </a:r>
            <a:r>
              <a:rPr lang="en-US" sz="1800" dirty="0"/>
              <a:t>than </a:t>
            </a:r>
            <a:r>
              <a:rPr lang="en-US" sz="1800" dirty="0" smtClean="0"/>
              <a:t>39</a:t>
            </a:r>
            <a:r>
              <a:rPr lang="en-US" sz="1800" dirty="0"/>
              <a:t>, but less than </a:t>
            </a:r>
            <a:r>
              <a:rPr lang="en-US" sz="1800" dirty="0" smtClean="0"/>
              <a:t>49 </a:t>
            </a:r>
            <a:r>
              <a:rPr lang="en-US" sz="1800" dirty="0"/>
              <a:t>= </a:t>
            </a:r>
            <a:r>
              <a:rPr lang="en-US" sz="1800" dirty="0" smtClean="0"/>
              <a:t>6</a:t>
            </a:r>
            <a:endParaRPr lang="en-US" sz="1800" dirty="0"/>
          </a:p>
          <a:p>
            <a:r>
              <a:rPr lang="en-US" sz="1800" dirty="0" smtClean="0"/>
              <a:t>greater </a:t>
            </a:r>
            <a:r>
              <a:rPr lang="en-US" sz="1800" dirty="0"/>
              <a:t>than </a:t>
            </a:r>
            <a:r>
              <a:rPr lang="en-US" sz="1800" dirty="0" smtClean="0"/>
              <a:t>29</a:t>
            </a:r>
            <a:r>
              <a:rPr lang="en-US" sz="1800" dirty="0"/>
              <a:t>, but less than </a:t>
            </a:r>
            <a:r>
              <a:rPr lang="en-US" sz="1800" dirty="0" smtClean="0"/>
              <a:t>39 </a:t>
            </a:r>
            <a:r>
              <a:rPr lang="en-US" sz="1800" dirty="0"/>
              <a:t>= </a:t>
            </a:r>
            <a:r>
              <a:rPr lang="en-US" sz="1800" dirty="0" smtClean="0"/>
              <a:t>7</a:t>
            </a:r>
          </a:p>
          <a:p>
            <a:r>
              <a:rPr lang="en-US" sz="1800" dirty="0"/>
              <a:t>greater than </a:t>
            </a:r>
            <a:r>
              <a:rPr lang="en-US" sz="1800" dirty="0" smtClean="0"/>
              <a:t>19</a:t>
            </a:r>
            <a:r>
              <a:rPr lang="en-US" sz="1800" dirty="0"/>
              <a:t>, but less than </a:t>
            </a:r>
            <a:r>
              <a:rPr lang="en-US" sz="1800" dirty="0" smtClean="0"/>
              <a:t>29 </a:t>
            </a:r>
            <a:r>
              <a:rPr lang="en-US" sz="1800" dirty="0"/>
              <a:t>= 8</a:t>
            </a:r>
            <a:endParaRPr lang="en-US" sz="1800" dirty="0" smtClean="0"/>
          </a:p>
          <a:p>
            <a:r>
              <a:rPr lang="en-US" sz="1800" dirty="0"/>
              <a:t>g</a:t>
            </a:r>
            <a:r>
              <a:rPr lang="en-US" sz="1800" dirty="0" smtClean="0"/>
              <a:t>reater than 9, but less than 19 = 9	</a:t>
            </a:r>
          </a:p>
          <a:p>
            <a:r>
              <a:rPr lang="en-US" sz="1800" dirty="0"/>
              <a:t>l</a:t>
            </a:r>
            <a:r>
              <a:rPr lang="en-US" sz="1800" dirty="0" smtClean="0"/>
              <a:t>ess than 9 = 10</a:t>
            </a:r>
            <a:endParaRPr lang="en-US" sz="1800" dirty="0"/>
          </a:p>
          <a:p>
            <a:endParaRPr lang="en-US" sz="1800" dirty="0" smtClean="0"/>
          </a:p>
          <a:p>
            <a:pPr marL="45720" indent="0">
              <a:buNone/>
            </a:pPr>
            <a:endParaRPr lang="en-US" sz="1800" dirty="0" smtClean="0"/>
          </a:p>
          <a:p>
            <a:pPr marL="45720" indent="0">
              <a:buNone/>
            </a:pPr>
            <a:endParaRPr lang="en-US" sz="1800" dirty="0"/>
          </a:p>
          <a:p>
            <a:endParaRPr lang="en-US" sz="1800" dirty="0"/>
          </a:p>
        </p:txBody>
      </p:sp>
      <p:sp>
        <p:nvSpPr>
          <p:cNvPr id="14" name="Text Placeholder 13"/>
          <p:cNvSpPr>
            <a:spLocks noGrp="1"/>
          </p:cNvSpPr>
          <p:nvPr>
            <p:ph type="body" sz="quarter" idx="3"/>
          </p:nvPr>
        </p:nvSpPr>
        <p:spPr>
          <a:xfrm>
            <a:off x="6263640" y="1083733"/>
            <a:ext cx="4754880" cy="584200"/>
          </a:xfrm>
        </p:spPr>
        <p:txBody>
          <a:bodyPr/>
          <a:lstStyle/>
          <a:p>
            <a:r>
              <a:rPr lang="en-US" u="sng" dirty="0" smtClean="0"/>
              <a:t>For indicator B</a:t>
            </a:r>
            <a:endParaRPr lang="en-US" u="sng" dirty="0"/>
          </a:p>
        </p:txBody>
      </p:sp>
      <p:sp>
        <p:nvSpPr>
          <p:cNvPr id="15" name="Content Placeholder 14"/>
          <p:cNvSpPr>
            <a:spLocks noGrp="1"/>
          </p:cNvSpPr>
          <p:nvPr>
            <p:ph sz="quarter" idx="4"/>
          </p:nvPr>
        </p:nvSpPr>
        <p:spPr>
          <a:xfrm>
            <a:off x="5969000" y="1744133"/>
            <a:ext cx="4995333" cy="4360630"/>
          </a:xfrm>
        </p:spPr>
        <p:txBody>
          <a:bodyPr>
            <a:normAutofit lnSpcReduction="10000"/>
          </a:bodyPr>
          <a:lstStyle/>
          <a:p>
            <a:r>
              <a:rPr lang="en-US" sz="1800" dirty="0"/>
              <a:t>99-100% = </a:t>
            </a:r>
            <a:r>
              <a:rPr lang="en-US" sz="1800" dirty="0" smtClean="0"/>
              <a:t>10 </a:t>
            </a:r>
            <a:r>
              <a:rPr lang="en-US" sz="1800" dirty="0"/>
              <a:t>points</a:t>
            </a:r>
          </a:p>
          <a:p>
            <a:r>
              <a:rPr lang="en-US" sz="1800" dirty="0"/>
              <a:t>greater than 89, but less than 99 = </a:t>
            </a:r>
            <a:r>
              <a:rPr lang="en-US" sz="1800" dirty="0" smtClean="0"/>
              <a:t>9</a:t>
            </a:r>
            <a:endParaRPr lang="en-US" sz="1800" dirty="0"/>
          </a:p>
          <a:p>
            <a:r>
              <a:rPr lang="en-US" sz="1800" dirty="0"/>
              <a:t>greater than 79, but less than 89 = </a:t>
            </a:r>
            <a:r>
              <a:rPr lang="en-US" sz="1800" dirty="0" smtClean="0"/>
              <a:t>8</a:t>
            </a:r>
            <a:endParaRPr lang="en-US" sz="1800" dirty="0"/>
          </a:p>
          <a:p>
            <a:r>
              <a:rPr lang="en-US" sz="1800" dirty="0"/>
              <a:t>greater than 69, but less than 79 = </a:t>
            </a:r>
            <a:r>
              <a:rPr lang="en-US" sz="1800" dirty="0" smtClean="0"/>
              <a:t>7</a:t>
            </a:r>
            <a:endParaRPr lang="en-US" sz="1800" dirty="0"/>
          </a:p>
          <a:p>
            <a:r>
              <a:rPr lang="en-US" sz="1800" dirty="0"/>
              <a:t>greater than 59, but less than 69 = </a:t>
            </a:r>
            <a:r>
              <a:rPr lang="en-US" sz="1800" dirty="0" smtClean="0"/>
              <a:t>6</a:t>
            </a:r>
            <a:endParaRPr lang="en-US" sz="1800" dirty="0"/>
          </a:p>
          <a:p>
            <a:r>
              <a:rPr lang="en-US" sz="1800" dirty="0"/>
              <a:t>greater than 49, but less than 59 = 5</a:t>
            </a:r>
          </a:p>
          <a:p>
            <a:r>
              <a:rPr lang="en-US" sz="1800" dirty="0"/>
              <a:t>greater than 39, but less than 49 = </a:t>
            </a:r>
            <a:r>
              <a:rPr lang="en-US" sz="1800" dirty="0" smtClean="0"/>
              <a:t>4</a:t>
            </a:r>
            <a:endParaRPr lang="en-US" sz="1800" dirty="0"/>
          </a:p>
          <a:p>
            <a:r>
              <a:rPr lang="en-US" sz="1800" dirty="0"/>
              <a:t>greater than 29, but less than 39 = </a:t>
            </a:r>
            <a:r>
              <a:rPr lang="en-US" sz="1800" dirty="0" smtClean="0"/>
              <a:t>3</a:t>
            </a:r>
            <a:endParaRPr lang="en-US" sz="1800" dirty="0"/>
          </a:p>
          <a:p>
            <a:r>
              <a:rPr lang="en-US" sz="1800" dirty="0"/>
              <a:t>greater than 19, but less than 29 = </a:t>
            </a:r>
            <a:r>
              <a:rPr lang="en-US" sz="1800" dirty="0" smtClean="0"/>
              <a:t>2</a:t>
            </a:r>
            <a:endParaRPr lang="en-US" sz="1800" dirty="0"/>
          </a:p>
          <a:p>
            <a:r>
              <a:rPr lang="en-US" sz="1800" dirty="0"/>
              <a:t>greater than 9, but less than 19 = </a:t>
            </a:r>
            <a:r>
              <a:rPr lang="en-US" sz="1800" dirty="0" smtClean="0"/>
              <a:t>1</a:t>
            </a:r>
            <a:r>
              <a:rPr lang="en-US" sz="1800" dirty="0"/>
              <a:t>	</a:t>
            </a:r>
          </a:p>
          <a:p>
            <a:r>
              <a:rPr lang="en-US" sz="1800" dirty="0"/>
              <a:t>less than 9 = </a:t>
            </a:r>
            <a:r>
              <a:rPr lang="en-US" sz="1800" dirty="0" smtClean="0"/>
              <a:t>0</a:t>
            </a:r>
            <a:endParaRPr lang="en-US" sz="1800" dirty="0"/>
          </a:p>
          <a:p>
            <a:endParaRPr lang="en-US" sz="1800" dirty="0" smtClean="0"/>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51</a:t>
            </a:fld>
            <a:endParaRPr lang="en-US" dirty="0"/>
          </a:p>
        </p:txBody>
      </p:sp>
    </p:spTree>
    <p:extLst>
      <p:ext uri="{BB962C8B-B14F-4D97-AF65-F5344CB8AC3E}">
        <p14:creationId xmlns:p14="http://schemas.microsoft.com/office/powerpoint/2010/main" val="3119229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271462"/>
            <a:ext cx="13461999" cy="6315075"/>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52</a:t>
            </a:fld>
            <a:endParaRPr lang="en-US" dirty="0"/>
          </a:p>
        </p:txBody>
      </p:sp>
    </p:spTree>
    <p:extLst>
      <p:ext uri="{BB962C8B-B14F-4D97-AF65-F5344CB8AC3E}">
        <p14:creationId xmlns:p14="http://schemas.microsoft.com/office/powerpoint/2010/main" val="9356646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4425" y="504825"/>
            <a:ext cx="9963150" cy="5848350"/>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3433510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350" y="-66675"/>
            <a:ext cx="11925300" cy="6991350"/>
          </a:xfrm>
          <a:prstGeom prst="rect">
            <a:avLst/>
          </a:prstGeom>
        </p:spPr>
      </p:pic>
      <p:sp>
        <p:nvSpPr>
          <p:cNvPr id="3" name="TextBox 2"/>
          <p:cNvSpPr txBox="1"/>
          <p:nvPr/>
        </p:nvSpPr>
        <p:spPr>
          <a:xfrm rot="20003776">
            <a:off x="597073" y="1337179"/>
            <a:ext cx="3320980" cy="369332"/>
          </a:xfrm>
          <a:prstGeom prst="rect">
            <a:avLst/>
          </a:prstGeom>
          <a:noFill/>
        </p:spPr>
        <p:txBody>
          <a:bodyPr wrap="square" rtlCol="0">
            <a:spAutoFit/>
          </a:bodyPr>
          <a:lstStyle/>
          <a:p>
            <a:r>
              <a:rPr lang="en-US" dirty="0" smtClean="0"/>
              <a:t>RFT Facility Information</a:t>
            </a:r>
          </a:p>
        </p:txBody>
      </p:sp>
      <p:sp>
        <p:nvSpPr>
          <p:cNvPr id="4" name="Oval 3"/>
          <p:cNvSpPr/>
          <p:nvPr/>
        </p:nvSpPr>
        <p:spPr>
          <a:xfrm>
            <a:off x="270933" y="4377267"/>
            <a:ext cx="5994399" cy="1947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54</a:t>
            </a:fld>
            <a:endParaRPr lang="en-US" dirty="0"/>
          </a:p>
        </p:txBody>
      </p:sp>
    </p:spTree>
    <p:extLst>
      <p:ext uri="{BB962C8B-B14F-4D97-AF65-F5344CB8AC3E}">
        <p14:creationId xmlns:p14="http://schemas.microsoft.com/office/powerpoint/2010/main" val="11210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23825"/>
            <a:ext cx="7696200" cy="6734175"/>
          </a:xfrm>
          <a:prstGeom prst="rect">
            <a:avLst/>
          </a:prstGeom>
        </p:spPr>
      </p:pic>
      <p:pic>
        <p:nvPicPr>
          <p:cNvPr id="4" name="Picture 3"/>
          <p:cNvPicPr>
            <a:picLocks noChangeAspect="1"/>
          </p:cNvPicPr>
          <p:nvPr/>
        </p:nvPicPr>
        <p:blipFill>
          <a:blip r:embed="rId4"/>
          <a:stretch>
            <a:fillRect/>
          </a:stretch>
        </p:blipFill>
        <p:spPr>
          <a:xfrm>
            <a:off x="8061325" y="1131887"/>
            <a:ext cx="3638550" cy="2257425"/>
          </a:xfrm>
          <a:prstGeom prst="rect">
            <a:avLst/>
          </a:prstGeom>
        </p:spPr>
      </p:pic>
      <p:sp>
        <p:nvSpPr>
          <p:cNvPr id="5" name="Oval 4"/>
          <p:cNvSpPr/>
          <p:nvPr/>
        </p:nvSpPr>
        <p:spPr>
          <a:xfrm>
            <a:off x="2438400" y="1464734"/>
            <a:ext cx="2311400" cy="296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8733" y="2650067"/>
            <a:ext cx="4766734" cy="739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1800" y="5715000"/>
            <a:ext cx="1634067"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t>55</a:t>
            </a:fld>
            <a:endParaRPr lang="en-US" dirty="0"/>
          </a:p>
        </p:txBody>
      </p:sp>
      <p:sp>
        <p:nvSpPr>
          <p:cNvPr id="3" name="TextBox 2"/>
          <p:cNvSpPr txBox="1"/>
          <p:nvPr/>
        </p:nvSpPr>
        <p:spPr>
          <a:xfrm>
            <a:off x="8823960" y="4754880"/>
            <a:ext cx="1806905" cy="400110"/>
          </a:xfrm>
          <a:prstGeom prst="rect">
            <a:avLst/>
          </a:prstGeom>
          <a:noFill/>
        </p:spPr>
        <p:txBody>
          <a:bodyPr wrap="none" rtlCol="0">
            <a:spAutoFit/>
          </a:bodyPr>
          <a:lstStyle/>
          <a:p>
            <a:r>
              <a:rPr lang="en-US" sz="2000" dirty="0" smtClean="0"/>
              <a:t>Student Data</a:t>
            </a:r>
            <a:endParaRPr lang="en-US" sz="2000" dirty="0"/>
          </a:p>
        </p:txBody>
      </p:sp>
    </p:spTree>
    <p:extLst>
      <p:ext uri="{BB962C8B-B14F-4D97-AF65-F5344CB8AC3E}">
        <p14:creationId xmlns:p14="http://schemas.microsoft.com/office/powerpoint/2010/main" val="34672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65667"/>
            <a:ext cx="9872871" cy="6045200"/>
          </a:xfrm>
        </p:spPr>
        <p:txBody>
          <a:bodyPr>
            <a:normAutofit/>
          </a:bodyPr>
          <a:lstStyle/>
          <a:p>
            <a:pPr marL="45720" indent="0">
              <a:buNone/>
            </a:pPr>
            <a:r>
              <a:rPr lang="en-US" sz="2800" dirty="0" smtClean="0"/>
              <a:t>Homework</a:t>
            </a:r>
          </a:p>
          <a:p>
            <a:r>
              <a:rPr lang="en-US" sz="2800" dirty="0"/>
              <a:t>T</a:t>
            </a:r>
            <a:r>
              <a:rPr lang="en-US" sz="2800" dirty="0" smtClean="0"/>
              <a:t>hinking about what has been recommended as changes to RFT and how the selection criteria was changed for 2014</a:t>
            </a:r>
          </a:p>
          <a:p>
            <a:r>
              <a:rPr lang="en-US" sz="2800" dirty="0" smtClean="0"/>
              <a:t>Make recommendations concerning </a:t>
            </a:r>
            <a:r>
              <a:rPr lang="en-US" sz="2800" dirty="0" smtClean="0">
                <a:solidFill>
                  <a:srgbClr val="FF0000"/>
                </a:solidFill>
              </a:rPr>
              <a:t>what changes in the selection criteria do you recommend?</a:t>
            </a:r>
          </a:p>
          <a:p>
            <a:r>
              <a:rPr lang="en-US" sz="2800" dirty="0" smtClean="0"/>
              <a:t>Mail the handout in the attached envelope</a:t>
            </a:r>
            <a:r>
              <a:rPr lang="en-US" sz="2800" dirty="0"/>
              <a:t> </a:t>
            </a:r>
            <a:r>
              <a:rPr lang="en-US" sz="2800" dirty="0" smtClean="0"/>
              <a:t>to the agency or send your response by email by </a:t>
            </a:r>
            <a:r>
              <a:rPr lang="en-US" sz="2800" b="1" dirty="0" smtClean="0">
                <a:solidFill>
                  <a:srgbClr val="FF0000"/>
                </a:solidFill>
              </a:rPr>
              <a:t>April 1</a:t>
            </a:r>
            <a:r>
              <a:rPr lang="en-US" sz="2800" dirty="0" smtClean="0">
                <a:solidFill>
                  <a:srgbClr val="FF0000"/>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332" y="4399860"/>
            <a:ext cx="2029145" cy="20291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344" y="4399811"/>
            <a:ext cx="1924789" cy="1924789"/>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56</a:t>
            </a:fld>
            <a:endParaRPr lang="en-US" dirty="0"/>
          </a:p>
        </p:txBody>
      </p:sp>
    </p:spTree>
    <p:extLst>
      <p:ext uri="{BB962C8B-B14F-4D97-AF65-F5344CB8AC3E}">
        <p14:creationId xmlns:p14="http://schemas.microsoft.com/office/powerpoint/2010/main" val="9294473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62000"/>
          </a:xfrm>
        </p:spPr>
        <p:txBody>
          <a:bodyPr/>
          <a:lstStyle/>
          <a:p>
            <a:r>
              <a:rPr lang="en-US" dirty="0" smtClean="0"/>
              <a:t>Reminders</a:t>
            </a:r>
            <a:endParaRPr lang="en-US" dirty="0"/>
          </a:p>
        </p:txBody>
      </p:sp>
      <p:sp>
        <p:nvSpPr>
          <p:cNvPr id="3" name="Content Placeholder 2"/>
          <p:cNvSpPr>
            <a:spLocks noGrp="1"/>
          </p:cNvSpPr>
          <p:nvPr>
            <p:ph idx="1"/>
          </p:nvPr>
        </p:nvSpPr>
        <p:spPr>
          <a:xfrm>
            <a:off x="1143000" y="1447800"/>
            <a:ext cx="9872871" cy="4648200"/>
          </a:xfrm>
        </p:spPr>
        <p:txBody>
          <a:bodyPr>
            <a:normAutofit/>
          </a:bodyPr>
          <a:lstStyle/>
          <a:p>
            <a:r>
              <a:rPr lang="en-US" sz="2800" dirty="0" smtClean="0"/>
              <a:t>Complete your vouchers and return in the other enclosed envelope.</a:t>
            </a:r>
            <a:r>
              <a:rPr lang="en-US" sz="2800" dirty="0"/>
              <a:t> </a:t>
            </a:r>
            <a:r>
              <a:rPr lang="en-US" sz="2800" i="1" dirty="0" smtClean="0"/>
              <a:t>See Melissa’s checklist so that you can be repaid asap!</a:t>
            </a:r>
          </a:p>
          <a:p>
            <a:r>
              <a:rPr lang="en-US" sz="2800" dirty="0" smtClean="0"/>
              <a:t>Next meeting is April 29 and 30.  We would like to have </a:t>
            </a:r>
            <a:r>
              <a:rPr lang="en-US" sz="2800" b="1" dirty="0" smtClean="0"/>
              <a:t>2 full days </a:t>
            </a:r>
            <a:r>
              <a:rPr lang="en-US" sz="2800" dirty="0" smtClean="0"/>
              <a:t>for this meeting.  Plan to be back at ESC 13 at 10:00 on the 29</a:t>
            </a:r>
            <a:r>
              <a:rPr lang="en-US" sz="2800" baseline="30000" dirty="0" smtClean="0"/>
              <a:t>th</a:t>
            </a:r>
            <a:r>
              <a:rPr lang="en-US" sz="2800" dirty="0" smtClean="0"/>
              <a:t> and stay until 5:00 on the 30</a:t>
            </a:r>
            <a:r>
              <a:rPr lang="en-US" sz="2800" baseline="30000" dirty="0" smtClean="0"/>
              <a:t>th</a:t>
            </a:r>
            <a:r>
              <a:rPr lang="en-US" sz="2800" dirty="0" smtClean="0"/>
              <a:t>.</a:t>
            </a:r>
          </a:p>
          <a:p>
            <a:r>
              <a:rPr lang="en-US" sz="2800" dirty="0" smtClean="0"/>
              <a:t>We appreciate you making the commitment and taking your valuable time in helping us with this endeavor!</a:t>
            </a:r>
            <a:endParaRPr lang="en-US" sz="2800" dirty="0"/>
          </a:p>
          <a:p>
            <a:endParaRPr lang="en-US" sz="2800" dirty="0"/>
          </a:p>
        </p:txBody>
      </p:sp>
      <p:sp>
        <p:nvSpPr>
          <p:cNvPr id="6" name="Slide Number Placeholder 5"/>
          <p:cNvSpPr>
            <a:spLocks noGrp="1"/>
          </p:cNvSpPr>
          <p:nvPr>
            <p:ph type="sldNum" sz="quarter" idx="12"/>
          </p:nvPr>
        </p:nvSpPr>
        <p:spPr/>
        <p:txBody>
          <a:bodyPr/>
          <a:lstStyle/>
          <a:p>
            <a:fld id="{4FAB73BC-B049-4115-A692-8D63A059BFB8}" type="slidenum">
              <a:rPr lang="en-US" smtClean="0"/>
              <a:t>57</a:t>
            </a:fld>
            <a:endParaRPr lang="en-US" dirty="0"/>
          </a:p>
        </p:txBody>
      </p:sp>
    </p:spTree>
    <p:extLst>
      <p:ext uri="{BB962C8B-B14F-4D97-AF65-F5344CB8AC3E}">
        <p14:creationId xmlns:p14="http://schemas.microsoft.com/office/powerpoint/2010/main" val="999475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1752600"/>
            <a:ext cx="5909733" cy="3416320"/>
          </a:xfrm>
          <a:prstGeom prst="rect">
            <a:avLst/>
          </a:prstGeom>
          <a:noFill/>
        </p:spPr>
        <p:txBody>
          <a:bodyPr wrap="square" rtlCol="0">
            <a:spAutoFit/>
          </a:bodyPr>
          <a:lstStyle/>
          <a:p>
            <a:pPr algn="ctr"/>
            <a:r>
              <a:rPr lang="en-US" sz="7200" dirty="0" smtClean="0">
                <a:solidFill>
                  <a:schemeClr val="accent5">
                    <a:lumMod val="50000"/>
                  </a:schemeClr>
                </a:solidFill>
              </a:rPr>
              <a:t>Questions </a:t>
            </a:r>
          </a:p>
          <a:p>
            <a:pPr algn="ctr"/>
            <a:r>
              <a:rPr lang="en-US" sz="7200" dirty="0" smtClean="0">
                <a:solidFill>
                  <a:schemeClr val="accent5">
                    <a:lumMod val="50000"/>
                  </a:schemeClr>
                </a:solidFill>
              </a:rPr>
              <a:t>and </a:t>
            </a:r>
          </a:p>
          <a:p>
            <a:pPr algn="ctr"/>
            <a:r>
              <a:rPr lang="en-US" sz="7200" dirty="0" smtClean="0">
                <a:solidFill>
                  <a:schemeClr val="accent5">
                    <a:lumMod val="50000"/>
                  </a:schemeClr>
                </a:solidFill>
              </a:rPr>
              <a:t>Reflections</a:t>
            </a:r>
            <a:endParaRPr lang="en-US" sz="7200" dirty="0">
              <a:solidFill>
                <a:schemeClr val="accent5">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34" y="694267"/>
            <a:ext cx="243840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267" y="2616199"/>
            <a:ext cx="3225800" cy="38100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58</a:t>
            </a:fld>
            <a:endParaRPr lang="en-US" dirty="0"/>
          </a:p>
        </p:txBody>
      </p:sp>
    </p:spTree>
    <p:extLst>
      <p:ext uri="{BB962C8B-B14F-4D97-AF65-F5344CB8AC3E}">
        <p14:creationId xmlns:p14="http://schemas.microsoft.com/office/powerpoint/2010/main" val="426204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Through a Year in RF Monitoring</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382" y="1421892"/>
            <a:ext cx="6430937" cy="4823203"/>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129901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2789691"/>
              </p:ext>
            </p:extLst>
          </p:nvPr>
        </p:nvGraphicFramePr>
        <p:xfrm>
          <a:off x="228600" y="274321"/>
          <a:ext cx="11731752" cy="6219762"/>
        </p:xfrm>
        <a:graphic>
          <a:graphicData uri="http://schemas.openxmlformats.org/drawingml/2006/table">
            <a:tbl>
              <a:tblPr firstRow="1" bandRow="1">
                <a:tableStyleId>{5C22544A-7EE6-4342-B048-85BDC9FD1C3A}</a:tableStyleId>
              </a:tblPr>
              <a:tblGrid>
                <a:gridCol w="1879796"/>
                <a:gridCol w="9851956"/>
              </a:tblGrid>
              <a:tr h="380772">
                <a:tc gridSpan="2">
                  <a:txBody>
                    <a:bodyPr/>
                    <a:lstStyle/>
                    <a:p>
                      <a:pPr algn="ctr"/>
                      <a:r>
                        <a:rPr lang="en-US" dirty="0" smtClean="0">
                          <a:solidFill>
                            <a:schemeClr val="tx1"/>
                          </a:solidFill>
                        </a:rPr>
                        <a:t>TEA</a:t>
                      </a:r>
                      <a:endParaRPr lang="en-US" dirty="0">
                        <a:solidFill>
                          <a:schemeClr val="tx1"/>
                        </a:solidFill>
                      </a:endParaRPr>
                    </a:p>
                  </a:txBody>
                  <a:tcPr/>
                </a:tc>
                <a:tc hMerge="1">
                  <a:txBody>
                    <a:bodyPr/>
                    <a:lstStyle/>
                    <a:p>
                      <a:endParaRPr lang="en-US" dirty="0"/>
                    </a:p>
                  </a:txBody>
                  <a:tcPr/>
                </a:tc>
              </a:tr>
              <a:tr h="1588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April</a:t>
                      </a:r>
                      <a:endParaRPr lang="en-US" dirty="0" smtClean="0">
                        <a:solidFill>
                          <a:schemeClr val="tx1"/>
                        </a:solidFill>
                      </a:endParaRPr>
                    </a:p>
                  </a:txBody>
                  <a:tcPr/>
                </a:tc>
                <a:tc>
                  <a:txBody>
                    <a:bodyPr/>
                    <a:lstStyle/>
                    <a:p>
                      <a:pPr marL="285750" indent="-285750">
                        <a:buFont typeface="Arial" panose="020B0604020202020204" pitchFamily="34" charset="0"/>
                        <a:buChar char="•"/>
                      </a:pPr>
                      <a:r>
                        <a:rPr lang="en-US" dirty="0" smtClean="0"/>
                        <a:t>Post</a:t>
                      </a:r>
                      <a:r>
                        <a:rPr lang="en-US" baseline="0" dirty="0" smtClean="0"/>
                        <a:t> TAA letter to website informing district of the end of year collection for RF Tracker</a:t>
                      </a:r>
                    </a:p>
                    <a:p>
                      <a:pPr marL="285750" indent="-285750">
                        <a:buFont typeface="Arial" panose="020B0604020202020204" pitchFamily="34" charset="0"/>
                        <a:buChar char="•"/>
                      </a:pPr>
                      <a:r>
                        <a:rPr lang="en-US" baseline="0" dirty="0" smtClean="0"/>
                        <a:t>Special Education Monitoring TETN will review end of year collection requirements for RFT with districts and ESCs Continued on-site visits and desk reviews that include RF</a:t>
                      </a:r>
                    </a:p>
                    <a:p>
                      <a:pPr marL="285750" indent="-285750">
                        <a:buFont typeface="Arial" panose="020B0604020202020204" pitchFamily="34" charset="0"/>
                        <a:buChar char="•"/>
                      </a:pPr>
                      <a:r>
                        <a:rPr lang="en-US" baseline="0" dirty="0" smtClean="0"/>
                        <a:t>Continue on-site visits and desk reviews that include RFM</a:t>
                      </a:r>
                    </a:p>
                    <a:p>
                      <a:pPr marL="285750" indent="-285750">
                        <a:buFont typeface="Arial" panose="020B0604020202020204" pitchFamily="34" charset="0"/>
                        <a:buChar char="•"/>
                      </a:pPr>
                      <a:r>
                        <a:rPr lang="en-US" baseline="0" dirty="0" smtClean="0"/>
                        <a:t>Staff available for questions and concerns about RFM and RFT</a:t>
                      </a:r>
                      <a:endParaRPr lang="en-US" baseline="0" dirty="0" smtClean="0">
                        <a:solidFill>
                          <a:schemeClr val="tx1"/>
                        </a:solidFill>
                      </a:endParaRPr>
                    </a:p>
                  </a:txBody>
                  <a:tcPr/>
                </a:tc>
              </a:tr>
              <a:tr h="6663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May</a:t>
                      </a:r>
                    </a:p>
                  </a:txBody>
                  <a:tcPr/>
                </a:tc>
                <a:tc>
                  <a:txBody>
                    <a:bodyPr/>
                    <a:lstStyle/>
                    <a:p>
                      <a:pPr marL="285750" indent="-285750">
                        <a:buFont typeface="Arial" panose="020B0604020202020204" pitchFamily="34" charset="0"/>
                        <a:buChar char="•"/>
                      </a:pPr>
                      <a:r>
                        <a:rPr lang="en-US" baseline="0" dirty="0" smtClean="0"/>
                        <a:t>Continue on-site visits and desk reviews that include RFM</a:t>
                      </a:r>
                    </a:p>
                    <a:p>
                      <a:pPr marL="285750" indent="-285750">
                        <a:buFont typeface="Arial" panose="020B0604020202020204" pitchFamily="34" charset="0"/>
                        <a:buChar char="•"/>
                      </a:pPr>
                      <a:r>
                        <a:rPr lang="en-US" baseline="0" dirty="0" smtClean="0"/>
                        <a:t>Staff available for questions and concerns about RFM and RFT</a:t>
                      </a:r>
                    </a:p>
                  </a:txBody>
                  <a:tcPr/>
                </a:tc>
              </a:tr>
              <a:tr h="1523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June</a:t>
                      </a:r>
                    </a:p>
                  </a:txBody>
                  <a:tcPr/>
                </a:tc>
                <a:tc>
                  <a:txBody>
                    <a:bodyPr/>
                    <a:lstStyle/>
                    <a:p>
                      <a:pPr marL="285750" indent="-285750">
                        <a:buFont typeface="Arial" panose="020B0604020202020204" pitchFamily="34" charset="0"/>
                        <a:buChar char="•"/>
                      </a:pPr>
                      <a:r>
                        <a:rPr lang="en-US" baseline="0" dirty="0" smtClean="0"/>
                        <a:t>After RFT closes at midnight of June 5, TEA staff review each district in RFT to determine if end of year data has been completed</a:t>
                      </a:r>
                    </a:p>
                    <a:p>
                      <a:pPr marL="285750" indent="-285750">
                        <a:buFont typeface="Arial" panose="020B0604020202020204" pitchFamily="34" charset="0"/>
                        <a:buChar char="•"/>
                      </a:pPr>
                      <a:r>
                        <a:rPr lang="en-US" baseline="0" dirty="0" smtClean="0"/>
                        <a:t>Contact districts who have not completed RFT; </a:t>
                      </a:r>
                    </a:p>
                    <a:p>
                      <a:pPr marL="285750" indent="-285750">
                        <a:buFont typeface="Arial" panose="020B0604020202020204" pitchFamily="34" charset="0"/>
                        <a:buChar char="•"/>
                      </a:pPr>
                      <a:r>
                        <a:rPr lang="en-US" baseline="0" dirty="0" smtClean="0"/>
                        <a:t>Reopen RFT for those district needed to complete data entry</a:t>
                      </a:r>
                    </a:p>
                    <a:p>
                      <a:pPr marL="285750" indent="-285750">
                        <a:buFont typeface="Arial" panose="020B0604020202020204" pitchFamily="34" charset="0"/>
                        <a:buChar char="•"/>
                      </a:pPr>
                      <a:r>
                        <a:rPr lang="en-US" baseline="0" dirty="0" smtClean="0"/>
                        <a:t>Continue monitoring the completion of RFT until all districts have finished</a:t>
                      </a:r>
                    </a:p>
                  </a:txBody>
                  <a:tcPr/>
                </a:tc>
              </a:tr>
              <a:tr h="956095">
                <a:tc>
                  <a:txBody>
                    <a:bodyPr/>
                    <a:lstStyle/>
                    <a:p>
                      <a:pPr algn="ctr"/>
                      <a:r>
                        <a:rPr lang="en-US" dirty="0" smtClean="0"/>
                        <a:t>July</a:t>
                      </a:r>
                      <a:endParaRPr lang="en-US" dirty="0"/>
                    </a:p>
                  </a:txBody>
                  <a:tcPr/>
                </a:tc>
                <a:tc>
                  <a:txBody>
                    <a:bodyPr/>
                    <a:lstStyle/>
                    <a:p>
                      <a:pPr marL="285750" indent="-285750">
                        <a:buFont typeface="Arial" panose="020B0604020202020204" pitchFamily="34" charset="0"/>
                        <a:buChar char="•"/>
                      </a:pPr>
                      <a:r>
                        <a:rPr lang="en-US" baseline="0" dirty="0" smtClean="0">
                          <a:solidFill>
                            <a:srgbClr val="FF0000"/>
                          </a:solidFill>
                        </a:rPr>
                        <a:t>Beginning running reports to determine staging</a:t>
                      </a:r>
                    </a:p>
                    <a:p>
                      <a:pPr marL="285750" indent="-285750">
                        <a:buFont typeface="Arial" panose="020B0604020202020204" pitchFamily="34" charset="0"/>
                        <a:buChar char="•"/>
                      </a:pPr>
                      <a:r>
                        <a:rPr lang="en-US" baseline="0" dirty="0" smtClean="0"/>
                        <a:t>Make any revision, if needed, to intervention documents or guidance documents</a:t>
                      </a:r>
                    </a:p>
                  </a:txBody>
                  <a:tcPr/>
                </a:tc>
              </a:tr>
              <a:tr h="956095">
                <a:tc>
                  <a:txBody>
                    <a:bodyPr/>
                    <a:lstStyle/>
                    <a:p>
                      <a:pPr algn="ctr"/>
                      <a:r>
                        <a:rPr lang="en-US" dirty="0" smtClean="0"/>
                        <a:t>August</a:t>
                      </a:r>
                      <a:endParaRPr lang="en-US" dirty="0"/>
                    </a:p>
                  </a:txBody>
                  <a:tcPr/>
                </a:tc>
                <a:tc>
                  <a:txBody>
                    <a:bodyPr/>
                    <a:lstStyle/>
                    <a:p>
                      <a:pPr marL="285750" indent="-285750">
                        <a:buFont typeface="Arial" panose="020B0604020202020204" pitchFamily="34" charset="0"/>
                        <a:buChar char="•"/>
                      </a:pPr>
                      <a:r>
                        <a:rPr lang="en-US" baseline="0" dirty="0" smtClean="0"/>
                        <a:t>Train ESC staff on changes or revision to RFM</a:t>
                      </a:r>
                    </a:p>
                    <a:p>
                      <a:pPr marL="285750" indent="-285750">
                        <a:buFont typeface="Arial" panose="020B0604020202020204" pitchFamily="34" charset="0"/>
                        <a:buChar char="•"/>
                      </a:pPr>
                      <a:r>
                        <a:rPr lang="en-US" baseline="0" dirty="0" smtClean="0">
                          <a:solidFill>
                            <a:srgbClr val="FF0000"/>
                          </a:solidFill>
                        </a:rPr>
                        <a:t>Continue working on staging/selection</a:t>
                      </a:r>
                    </a:p>
                  </a:txBody>
                  <a:tcP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53102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7555449"/>
              </p:ext>
            </p:extLst>
          </p:nvPr>
        </p:nvGraphicFramePr>
        <p:xfrm>
          <a:off x="246888" y="-1"/>
          <a:ext cx="11594592" cy="7227624"/>
        </p:xfrm>
        <a:graphic>
          <a:graphicData uri="http://schemas.openxmlformats.org/drawingml/2006/table">
            <a:tbl>
              <a:tblPr firstRow="1" bandRow="1">
                <a:tableStyleId>{5C22544A-7EE6-4342-B048-85BDC9FD1C3A}</a:tableStyleId>
              </a:tblPr>
              <a:tblGrid>
                <a:gridCol w="2813576"/>
                <a:gridCol w="8781016"/>
              </a:tblGrid>
              <a:tr h="484550">
                <a:tc>
                  <a:txBody>
                    <a:bodyPr/>
                    <a:lstStyle/>
                    <a:p>
                      <a:pPr algn="ctr"/>
                      <a:endParaRPr lang="en-US" dirty="0"/>
                    </a:p>
                  </a:txBody>
                  <a:tcPr/>
                </a:tc>
                <a:tc>
                  <a:txBody>
                    <a:bodyPr/>
                    <a:lstStyle/>
                    <a:p>
                      <a:endParaRPr lang="en-US" dirty="0"/>
                    </a:p>
                  </a:txBody>
                  <a:tcPr/>
                </a:tc>
              </a:tr>
              <a:tr h="691058">
                <a:tc>
                  <a:txBody>
                    <a:bodyPr/>
                    <a:lstStyle/>
                    <a:p>
                      <a:pPr algn="ctr"/>
                      <a:r>
                        <a:rPr lang="en-US" dirty="0" smtClean="0"/>
                        <a:t>September</a:t>
                      </a:r>
                      <a:endParaRPr lang="en-US" dirty="0"/>
                    </a:p>
                  </a:txBody>
                  <a:tcPr/>
                </a:tc>
                <a:tc>
                  <a:txBody>
                    <a:bodyPr/>
                    <a:lstStyle/>
                    <a:p>
                      <a:pPr marL="285750" indent="-285750">
                        <a:buFont typeface="Arial" panose="020B0604020202020204" pitchFamily="34" charset="0"/>
                        <a:buChar char="•"/>
                      </a:pPr>
                      <a:r>
                        <a:rPr lang="en-US" dirty="0" smtClean="0">
                          <a:solidFill>
                            <a:srgbClr val="FF0000"/>
                          </a:solidFill>
                        </a:rPr>
                        <a:t>Complete staging process with development</a:t>
                      </a:r>
                      <a:r>
                        <a:rPr lang="en-US" baseline="0" dirty="0" smtClean="0">
                          <a:solidFill>
                            <a:srgbClr val="FF0000"/>
                          </a:solidFill>
                        </a:rPr>
                        <a:t> of individual district’s rubric for staging</a:t>
                      </a:r>
                      <a:endParaRPr lang="en-US" dirty="0" smtClean="0">
                        <a:solidFill>
                          <a:srgbClr val="FF0000"/>
                        </a:solidFill>
                      </a:endParaRPr>
                    </a:p>
                    <a:p>
                      <a:pPr marL="285750" indent="-285750">
                        <a:buFont typeface="Arial" panose="020B0604020202020204" pitchFamily="34" charset="0"/>
                        <a:buChar char="•"/>
                      </a:pPr>
                      <a:r>
                        <a:rPr lang="en-US" dirty="0" smtClean="0"/>
                        <a:t>SPED Monitoring TETN reviews beginning of 2015-2016 RFM and data collection for RFT</a:t>
                      </a:r>
                      <a:endParaRPr lang="en-US" dirty="0"/>
                    </a:p>
                  </a:txBody>
                  <a:tcPr/>
                </a:tc>
              </a:tr>
              <a:tr h="691058">
                <a:tc>
                  <a:txBody>
                    <a:bodyPr/>
                    <a:lstStyle/>
                    <a:p>
                      <a:pPr algn="ctr"/>
                      <a:r>
                        <a:rPr lang="en-US" dirty="0" smtClean="0"/>
                        <a:t>October</a:t>
                      </a:r>
                      <a:endParaRPr lang="en-US" dirty="0"/>
                    </a:p>
                  </a:txBody>
                  <a:tcPr/>
                </a:tc>
                <a:tc>
                  <a:txBody>
                    <a:bodyPr/>
                    <a:lstStyle/>
                    <a:p>
                      <a:pPr marL="285750" indent="-285750">
                        <a:buFont typeface="Arial" panose="020B0604020202020204" pitchFamily="34" charset="0"/>
                        <a:buChar char="•"/>
                      </a:pPr>
                      <a:r>
                        <a:rPr lang="en-US" dirty="0" smtClean="0"/>
                        <a:t>Staging is posted in ISAM</a:t>
                      </a:r>
                    </a:p>
                    <a:p>
                      <a:pPr marL="285750" indent="-285750">
                        <a:buFont typeface="Arial" panose="020B0604020202020204" pitchFamily="34" charset="0"/>
                        <a:buChar char="•"/>
                      </a:pPr>
                      <a:r>
                        <a:rPr lang="en-US" dirty="0" smtClean="0"/>
                        <a:t>Staff available for questions concerning RFM and RFT</a:t>
                      </a:r>
                      <a:endParaRPr lang="en-US" dirty="0"/>
                    </a:p>
                  </a:txBody>
                  <a:tcPr/>
                </a:tc>
              </a:tr>
              <a:tr h="987224">
                <a:tc>
                  <a:txBody>
                    <a:bodyPr/>
                    <a:lstStyle/>
                    <a:p>
                      <a:pPr algn="ctr"/>
                      <a:r>
                        <a:rPr lang="en-US" dirty="0" smtClean="0"/>
                        <a:t>November</a:t>
                      </a:r>
                      <a:endParaRPr lang="en-US" dirty="0"/>
                    </a:p>
                  </a:txBody>
                  <a:tcPr/>
                </a:tc>
                <a:tc>
                  <a:txBody>
                    <a:bodyPr/>
                    <a:lstStyle/>
                    <a:p>
                      <a:pPr marL="285750" indent="-285750">
                        <a:buFont typeface="Arial" panose="020B0604020202020204" pitchFamily="34" charset="0"/>
                        <a:buChar char="•"/>
                      </a:pPr>
                      <a:r>
                        <a:rPr lang="en-US" dirty="0" smtClean="0"/>
                        <a:t>On-site visits and reviews of improvement plans that include RFM begin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Staff available for questions concerning RFM and RFT</a:t>
                      </a:r>
                    </a:p>
                  </a:txBody>
                  <a:tcPr/>
                </a:tc>
              </a:tr>
              <a:tr h="987224">
                <a:tc>
                  <a:txBody>
                    <a:bodyPr/>
                    <a:lstStyle/>
                    <a:p>
                      <a:pPr algn="ctr"/>
                      <a:r>
                        <a:rPr lang="en-US" dirty="0" smtClean="0"/>
                        <a:t>December</a:t>
                      </a:r>
                      <a:endParaRPr lang="en-US" dirty="0"/>
                    </a:p>
                  </a:txBody>
                  <a:tcPr/>
                </a:tc>
                <a:tc>
                  <a:txBody>
                    <a:bodyPr/>
                    <a:lstStyle/>
                    <a:p>
                      <a:pPr marL="285750" indent="-285750">
                        <a:buFont typeface="Arial" panose="020B0604020202020204" pitchFamily="34" charset="0"/>
                        <a:buChar char="•"/>
                      </a:pPr>
                      <a:r>
                        <a:rPr lang="en-US" dirty="0" smtClean="0"/>
                        <a:t>On-site visits and reviews of improvement plans that include RFM begin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Staff available for questions concerning RFM and RFT</a:t>
                      </a:r>
                    </a:p>
                  </a:txBody>
                  <a:tcPr/>
                </a:tc>
              </a:tr>
              <a:tr h="987224">
                <a:tc>
                  <a:txBody>
                    <a:bodyPr/>
                    <a:lstStyle/>
                    <a:p>
                      <a:pPr algn="ctr"/>
                      <a:r>
                        <a:rPr lang="en-US" dirty="0" smtClean="0"/>
                        <a:t>January</a:t>
                      </a:r>
                      <a:endParaRPr lang="en-US" dirty="0"/>
                    </a:p>
                  </a:txBody>
                  <a:tcPr/>
                </a:tc>
                <a:tc>
                  <a:txBody>
                    <a:bodyPr/>
                    <a:lstStyle/>
                    <a:p>
                      <a:pPr marL="285750" indent="-285750">
                        <a:buFont typeface="Arial" panose="020B0604020202020204" pitchFamily="34" charset="0"/>
                        <a:buChar char="•"/>
                      </a:pPr>
                      <a:r>
                        <a:rPr lang="en-US" dirty="0" smtClean="0"/>
                        <a:t>On-site visits and reviews of improvement plans that include RFM begin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Staff available for questions concerning RFM and RFT</a:t>
                      </a:r>
                    </a:p>
                  </a:txBody>
                  <a:tcPr/>
                </a:tc>
              </a:tr>
              <a:tr h="987224">
                <a:tc>
                  <a:txBody>
                    <a:bodyPr/>
                    <a:lstStyle/>
                    <a:p>
                      <a:pPr algn="ctr"/>
                      <a:r>
                        <a:rPr lang="en-US" dirty="0" smtClean="0"/>
                        <a:t>February</a:t>
                      </a:r>
                      <a:endParaRPr lang="en-US" dirty="0"/>
                    </a:p>
                  </a:txBody>
                  <a:tcPr/>
                </a:tc>
                <a:tc>
                  <a:txBody>
                    <a:bodyPr/>
                    <a:lstStyle/>
                    <a:p>
                      <a:pPr marL="285750" indent="-285750">
                        <a:buFont typeface="Arial" panose="020B0604020202020204" pitchFamily="34" charset="0"/>
                        <a:buChar char="•"/>
                      </a:pPr>
                      <a:r>
                        <a:rPr lang="en-US" dirty="0" smtClean="0"/>
                        <a:t>On-site visits and reviews of improvement plans that include RFM begin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Staff available for questions concerning RFM and RFT</a:t>
                      </a:r>
                    </a:p>
                  </a:txBody>
                  <a:tcPr/>
                </a:tc>
              </a:tr>
              <a:tr h="907964">
                <a:tc>
                  <a:txBody>
                    <a:bodyPr/>
                    <a:lstStyle/>
                    <a:p>
                      <a:pPr algn="ctr"/>
                      <a:r>
                        <a:rPr lang="en-US" dirty="0" smtClean="0"/>
                        <a:t>March</a:t>
                      </a:r>
                      <a:endParaRPr lang="en-US" dirty="0"/>
                    </a:p>
                  </a:txBody>
                  <a:tcPr/>
                </a:tc>
                <a:tc>
                  <a:txBody>
                    <a:bodyPr/>
                    <a:lstStyle/>
                    <a:p>
                      <a:pPr marL="285750" indent="-285750">
                        <a:buFont typeface="Arial" panose="020B0604020202020204" pitchFamily="34" charset="0"/>
                        <a:buChar char="•"/>
                      </a:pPr>
                      <a:r>
                        <a:rPr lang="en-US" dirty="0" smtClean="0"/>
                        <a:t>On-site visits and reviews of improvement plans that include RFM begin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Staff available for questions concerning RFM and RFT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txBody>
                  <a:tcP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65954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1295399"/>
            <a:ext cx="5132917" cy="51329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915" y="3513667"/>
            <a:ext cx="2133540" cy="2847424"/>
          </a:xfrm>
          <a:prstGeom prst="rect">
            <a:avLst/>
          </a:prstGeom>
        </p:spPr>
      </p:pic>
      <p:sp>
        <p:nvSpPr>
          <p:cNvPr id="7" name="TextBox 6"/>
          <p:cNvSpPr txBox="1"/>
          <p:nvPr/>
        </p:nvSpPr>
        <p:spPr>
          <a:xfrm>
            <a:off x="6282267" y="1837267"/>
            <a:ext cx="5556329" cy="1200329"/>
          </a:xfrm>
          <a:prstGeom prst="rect">
            <a:avLst/>
          </a:prstGeom>
          <a:noFill/>
        </p:spPr>
        <p:txBody>
          <a:bodyPr wrap="none" rtlCol="0">
            <a:spAutoFit/>
          </a:bodyPr>
          <a:lstStyle/>
          <a:p>
            <a:r>
              <a:rPr lang="en-US" sz="3600" dirty="0" smtClean="0"/>
              <a:t>A District’s Yearly Walk </a:t>
            </a:r>
          </a:p>
          <a:p>
            <a:r>
              <a:rPr lang="en-US" sz="3600" dirty="0" smtClean="0"/>
              <a:t>Through RF Monitoring</a:t>
            </a:r>
            <a:endParaRPr lang="en-US" sz="3600" dirty="0"/>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25875235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4">
      <a:majorFont>
        <a:latin typeface="Mead Bold"/>
        <a:ea typeface=""/>
        <a:cs typeface=""/>
      </a:majorFont>
      <a:minorFont>
        <a:latin typeface="Comic Sans M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1270</TotalTime>
  <Words>3748</Words>
  <Application>Microsoft Office PowerPoint</Application>
  <PresentationFormat>Widescreen</PresentationFormat>
  <Paragraphs>498</Paragraphs>
  <Slides>58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Comic Sans MS</vt:lpstr>
      <vt:lpstr>Corbel</vt:lpstr>
      <vt:lpstr>Mead Bold</vt:lpstr>
      <vt:lpstr>Wingdings</vt:lpstr>
      <vt:lpstr>Basis</vt:lpstr>
      <vt:lpstr>Residential Facility Monitoring</vt:lpstr>
      <vt:lpstr>Purpose</vt:lpstr>
      <vt:lpstr>Results</vt:lpstr>
      <vt:lpstr>Roles and Responsibilities</vt:lpstr>
      <vt:lpstr>Tuesday</vt:lpstr>
      <vt:lpstr>Walking Through a Year in RF Monitoring</vt:lpstr>
      <vt:lpstr>PowerPoint Presentation</vt:lpstr>
      <vt:lpstr>PowerPoint Presentation</vt:lpstr>
      <vt:lpstr>PowerPoint Presentation</vt:lpstr>
      <vt:lpstr>Staging Process</vt:lpstr>
      <vt:lpstr>PowerPoint Presentation</vt:lpstr>
      <vt:lpstr>PowerPoint Presentation</vt:lpstr>
      <vt:lpstr>PowerPoint Presentation</vt:lpstr>
      <vt:lpstr>Conversion of RFT Calculations to Value Points</vt:lpstr>
      <vt:lpstr>PowerPoint Presentation</vt:lpstr>
      <vt:lpstr>PowerPoint Presentation</vt:lpstr>
      <vt:lpstr>PowerPoint Presentation</vt:lpstr>
      <vt:lpstr>Guiding Principals</vt:lpstr>
      <vt:lpstr>PowerPoint Presentation</vt:lpstr>
      <vt:lpstr>PowerPoint Presentation</vt:lpstr>
      <vt:lpstr>PowerPoint Presentation</vt:lpstr>
      <vt:lpstr>RF Tracker</vt:lpstr>
      <vt:lpstr>RF Tracker</vt:lpstr>
      <vt:lpstr>PowerPoint Presentation</vt:lpstr>
      <vt:lpstr>PowerPoint Presentation</vt:lpstr>
      <vt:lpstr>PowerPoint Presentation</vt:lpstr>
      <vt:lpstr>PowerPoint Presentation</vt:lpstr>
      <vt:lpstr>Implications of sub-indicators</vt:lpstr>
      <vt:lpstr>Revisions to RF Tracker Calculations and Data</vt:lpstr>
      <vt:lpstr>Things to Remember About RFT</vt:lpstr>
      <vt:lpstr>RF Tracker</vt:lpstr>
      <vt:lpstr>What would RF Monitoring look like if RF Tracker is not utilized?</vt:lpstr>
      <vt:lpstr>Recommendation Needed:</vt:lpstr>
      <vt:lpstr>Pros and Cons of PEIMS and  RF Tracker</vt:lpstr>
      <vt:lpstr>Activity---Is more data needed in RF Tracker?</vt:lpstr>
      <vt:lpstr>PowerPoint Presentation</vt:lpstr>
      <vt:lpstr>Characteristics of an Appropriate Education for Students with Disabilities Residing in an RF</vt:lpstr>
      <vt:lpstr>PowerPoint Presentation</vt:lpstr>
      <vt:lpstr>Wednesday</vt:lpstr>
      <vt:lpstr>PowerPoint Presentation</vt:lpstr>
      <vt:lpstr>What do we monitor routinely?</vt:lpstr>
      <vt:lpstr>PowerPoint Presentation</vt:lpstr>
      <vt:lpstr>      Now how will we monitor these pieces to determine if students are receiving that appropriate education? What will those concrete indicators be?         “observable, measurable, provides evidence”  </vt:lpstr>
      <vt:lpstr> How do we  monitor these characteristics under the current system? </vt:lpstr>
      <vt:lpstr>Group Activity</vt:lpstr>
      <vt:lpstr>PowerPoint Presentation</vt:lpstr>
      <vt:lpstr>Changes to Selection Criteria for 2014</vt:lpstr>
      <vt:lpstr>PowerPoint Presentation</vt:lpstr>
      <vt:lpstr>PowerPoint Presentation</vt:lpstr>
      <vt:lpstr>PowerPoint Presentation</vt:lpstr>
      <vt:lpstr>Conversion of RFT Calculations to Value Points</vt:lpstr>
      <vt:lpstr>PowerPoint Presentation</vt:lpstr>
      <vt:lpstr>PowerPoint Presentation</vt:lpstr>
      <vt:lpstr>PowerPoint Presentation</vt:lpstr>
      <vt:lpstr>PowerPoint Presentation</vt:lpstr>
      <vt:lpstr>PowerPoint Presentation</vt:lpstr>
      <vt:lpstr>Reminders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Facility Monitoring</dc:title>
  <dc:creator>Struve, Judy</dc:creator>
  <cp:lastModifiedBy>teauser</cp:lastModifiedBy>
  <cp:revision>102</cp:revision>
  <cp:lastPrinted>2015-03-23T22:38:07Z</cp:lastPrinted>
  <dcterms:created xsi:type="dcterms:W3CDTF">2015-03-16T21:46:13Z</dcterms:created>
  <dcterms:modified xsi:type="dcterms:W3CDTF">2015-03-24T13:36:48Z</dcterms:modified>
</cp:coreProperties>
</file>