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9" r:id="rId1"/>
  </p:sldMasterIdLst>
  <p:notesMasterIdLst>
    <p:notesMasterId r:id="rId108"/>
  </p:notesMasterIdLst>
  <p:handoutMasterIdLst>
    <p:handoutMasterId r:id="rId109"/>
  </p:handoutMasterIdLst>
  <p:sldIdLst>
    <p:sldId id="1344" r:id="rId2"/>
    <p:sldId id="1345" r:id="rId3"/>
    <p:sldId id="1401" r:id="rId4"/>
    <p:sldId id="1399" r:id="rId5"/>
    <p:sldId id="1400" r:id="rId6"/>
    <p:sldId id="1405" r:id="rId7"/>
    <p:sldId id="1337" r:id="rId8"/>
    <p:sldId id="1335" r:id="rId9"/>
    <p:sldId id="1338" r:id="rId10"/>
    <p:sldId id="1436" r:id="rId11"/>
    <p:sldId id="1340" r:id="rId12"/>
    <p:sldId id="1341" r:id="rId13"/>
    <p:sldId id="1421" r:id="rId14"/>
    <p:sldId id="1407" r:id="rId15"/>
    <p:sldId id="1411" r:id="rId16"/>
    <p:sldId id="1342" r:id="rId17"/>
    <p:sldId id="1422" r:id="rId18"/>
    <p:sldId id="1343" r:id="rId19"/>
    <p:sldId id="1408" r:id="rId20"/>
    <p:sldId id="1410" r:id="rId21"/>
    <p:sldId id="1409" r:id="rId22"/>
    <p:sldId id="1346" r:id="rId23"/>
    <p:sldId id="1347" r:id="rId24"/>
    <p:sldId id="1413" r:id="rId25"/>
    <p:sldId id="1414" r:id="rId26"/>
    <p:sldId id="1412" r:id="rId27"/>
    <p:sldId id="1418" r:id="rId28"/>
    <p:sldId id="1355" r:id="rId29"/>
    <p:sldId id="1354" r:id="rId30"/>
    <p:sldId id="1356" r:id="rId31"/>
    <p:sldId id="1357" r:id="rId32"/>
    <p:sldId id="1358" r:id="rId33"/>
    <p:sldId id="1423" r:id="rId34"/>
    <p:sldId id="1424" r:id="rId35"/>
    <p:sldId id="1427" r:id="rId36"/>
    <p:sldId id="1426" r:id="rId37"/>
    <p:sldId id="1429" r:id="rId38"/>
    <p:sldId id="1384" r:id="rId39"/>
    <p:sldId id="1430" r:id="rId40"/>
    <p:sldId id="1428" r:id="rId41"/>
    <p:sldId id="1431" r:id="rId42"/>
    <p:sldId id="1432" r:id="rId43"/>
    <p:sldId id="1433" r:id="rId44"/>
    <p:sldId id="1388" r:id="rId45"/>
    <p:sldId id="1434" r:id="rId46"/>
    <p:sldId id="1506" r:id="rId47"/>
    <p:sldId id="1404" r:id="rId48"/>
    <p:sldId id="1435" r:id="rId49"/>
    <p:sldId id="1461" r:id="rId50"/>
    <p:sldId id="1440" r:id="rId51"/>
    <p:sldId id="1438" r:id="rId52"/>
    <p:sldId id="1442" r:id="rId53"/>
    <p:sldId id="1443" r:id="rId54"/>
    <p:sldId id="1446" r:id="rId55"/>
    <p:sldId id="1448" r:id="rId56"/>
    <p:sldId id="1449" r:id="rId57"/>
    <p:sldId id="1451" r:id="rId58"/>
    <p:sldId id="1452" r:id="rId59"/>
    <p:sldId id="1453" r:id="rId60"/>
    <p:sldId id="1454" r:id="rId61"/>
    <p:sldId id="1456" r:id="rId62"/>
    <p:sldId id="1457" r:id="rId63"/>
    <p:sldId id="1365" r:id="rId64"/>
    <p:sldId id="1459" r:id="rId65"/>
    <p:sldId id="1366" r:id="rId66"/>
    <p:sldId id="1460" r:id="rId67"/>
    <p:sldId id="1367" r:id="rId68"/>
    <p:sldId id="1507" r:id="rId69"/>
    <p:sldId id="1464" r:id="rId70"/>
    <p:sldId id="1368" r:id="rId71"/>
    <p:sldId id="1494" r:id="rId72"/>
    <p:sldId id="1465" r:id="rId73"/>
    <p:sldId id="1492" r:id="rId74"/>
    <p:sldId id="1467" r:id="rId75"/>
    <p:sldId id="1468" r:id="rId76"/>
    <p:sldId id="1495" r:id="rId77"/>
    <p:sldId id="1469" r:id="rId78"/>
    <p:sldId id="1493" r:id="rId79"/>
    <p:sldId id="1472" r:id="rId80"/>
    <p:sldId id="1473" r:id="rId81"/>
    <p:sldId id="1496" r:id="rId82"/>
    <p:sldId id="1474" r:id="rId83"/>
    <p:sldId id="1475" r:id="rId84"/>
    <p:sldId id="1476" r:id="rId85"/>
    <p:sldId id="1477" r:id="rId86"/>
    <p:sldId id="1497" r:id="rId87"/>
    <p:sldId id="1478" r:id="rId88"/>
    <p:sldId id="1479" r:id="rId89"/>
    <p:sldId id="1480" r:id="rId90"/>
    <p:sldId id="1498" r:id="rId91"/>
    <p:sldId id="1499" r:id="rId92"/>
    <p:sldId id="1463" r:id="rId93"/>
    <p:sldId id="1501" r:id="rId94"/>
    <p:sldId id="1377" r:id="rId95"/>
    <p:sldId id="1378" r:id="rId96"/>
    <p:sldId id="1379" r:id="rId97"/>
    <p:sldId id="1502" r:id="rId98"/>
    <p:sldId id="1374" r:id="rId99"/>
    <p:sldId id="1483" r:id="rId100"/>
    <p:sldId id="1481" r:id="rId101"/>
    <p:sldId id="1505" r:id="rId102"/>
    <p:sldId id="1482" r:id="rId103"/>
    <p:sldId id="1398" r:id="rId104"/>
    <p:sldId id="1503" r:id="rId105"/>
    <p:sldId id="1504" r:id="rId106"/>
    <p:sldId id="1491" r:id="rId107"/>
  </p:sldIdLst>
  <p:sldSz cx="24377650" cy="13716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321">
          <p15:clr>
            <a:srgbClr val="A4A3A4"/>
          </p15:clr>
        </p15:guide>
        <p15:guide id="2" pos="76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0081C6"/>
    <a:srgbClr val="303842"/>
    <a:srgbClr val="000000"/>
    <a:srgbClr val="E8EDF2"/>
    <a:srgbClr val="00B0F0"/>
    <a:srgbClr val="CCD5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60332" autoAdjust="0"/>
  </p:normalViewPr>
  <p:slideViewPr>
    <p:cSldViewPr snapToGrid="0" snapToObjects="1">
      <p:cViewPr varScale="1">
        <p:scale>
          <a:sx n="35" d="100"/>
          <a:sy n="35" d="100"/>
        </p:scale>
        <p:origin x="1920" y="96"/>
      </p:cViewPr>
      <p:guideLst>
        <p:guide orient="horz" pos="4321"/>
        <p:guide pos="7675"/>
      </p:guideLst>
    </p:cSldViewPr>
  </p:slideViewPr>
  <p:notesTextViewPr>
    <p:cViewPr>
      <p:scale>
        <a:sx n="100" d="100"/>
        <a:sy n="100" d="100"/>
      </p:scale>
      <p:origin x="0" y="0"/>
    </p:cViewPr>
  </p:notesTextViewPr>
  <p:sorterViewPr>
    <p:cViewPr>
      <p:scale>
        <a:sx n="24" d="100"/>
        <a:sy n="24" d="100"/>
      </p:scale>
      <p:origin x="0" y="0"/>
    </p:cViewPr>
  </p:sorterViewPr>
  <p:notesViewPr>
    <p:cSldViewPr snapToGrid="0" snapToObjects="1">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FD2F1-1F67-4E33-B46A-1B58161188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8F0D45C-112C-4830-AE8A-77F5EE50FE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931B962-7CF7-4F3E-A525-B3974FFA2E45}" type="datetimeFigureOut">
              <a:rPr lang="en-US"/>
              <a:pPr>
                <a:defRPr/>
              </a:pPr>
              <a:t>9/11/2017</a:t>
            </a:fld>
            <a:endParaRPr lang="en-US" dirty="0"/>
          </a:p>
        </p:txBody>
      </p:sp>
      <p:sp>
        <p:nvSpPr>
          <p:cNvPr id="4" name="Footer Placeholder 3">
            <a:extLst>
              <a:ext uri="{FF2B5EF4-FFF2-40B4-BE49-F238E27FC236}">
                <a16:creationId xmlns:a16="http://schemas.microsoft.com/office/drawing/2014/main" id="{7D14E3AE-9F07-4F8C-903E-B3D0E8E490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D5632649-C5BC-462C-9CC7-74600FD824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1C1F864-50D4-43CC-8A5A-96C6092854AA}"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8BE97A-B7C3-4E66-A811-4C6D5815D2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Calibri Light"/>
                <a:ea typeface="+mn-ea"/>
              </a:defRPr>
            </a:lvl1pPr>
          </a:lstStyle>
          <a:p>
            <a:pPr>
              <a:defRPr/>
            </a:pPr>
            <a:endParaRPr lang="en-US"/>
          </a:p>
        </p:txBody>
      </p:sp>
      <p:sp>
        <p:nvSpPr>
          <p:cNvPr id="3" name="Date Placeholder 2">
            <a:extLst>
              <a:ext uri="{FF2B5EF4-FFF2-40B4-BE49-F238E27FC236}">
                <a16:creationId xmlns:a16="http://schemas.microsoft.com/office/drawing/2014/main" id="{ACB4929D-D941-44FD-868D-595B826570C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Calibri Light" panose="020F0302020204030204" pitchFamily="34" charset="0"/>
              </a:defRPr>
            </a:lvl1pPr>
          </a:lstStyle>
          <a:p>
            <a:pPr>
              <a:defRPr/>
            </a:pPr>
            <a:fld id="{DC0316A1-96AC-4EF7-ADB2-8F0D0537EECE}" type="datetimeFigureOut">
              <a:rPr lang="en-US" altLang="en-US"/>
              <a:pPr>
                <a:defRPr/>
              </a:pPr>
              <a:t>9/11/2017</a:t>
            </a:fld>
            <a:endParaRPr lang="en-US" altLang="en-US" dirty="0"/>
          </a:p>
        </p:txBody>
      </p:sp>
      <p:sp>
        <p:nvSpPr>
          <p:cNvPr id="4" name="Slide Image Placeholder 3">
            <a:extLst>
              <a:ext uri="{FF2B5EF4-FFF2-40B4-BE49-F238E27FC236}">
                <a16:creationId xmlns:a16="http://schemas.microsoft.com/office/drawing/2014/main" id="{7E7A1A40-B067-451C-8410-76D9166BF1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2B73A70-A6E4-4373-9FB9-2EC5100D414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7D036401-2348-46E6-9AF3-D3CC9858AC5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Calibri Light"/>
                <a:ea typeface="+mn-ea"/>
              </a:defRPr>
            </a:lvl1pPr>
          </a:lstStyle>
          <a:p>
            <a:pPr>
              <a:defRPr/>
            </a:pPr>
            <a:endParaRPr lang="en-US"/>
          </a:p>
        </p:txBody>
      </p:sp>
      <p:sp>
        <p:nvSpPr>
          <p:cNvPr id="7" name="Slide Number Placeholder 6">
            <a:extLst>
              <a:ext uri="{FF2B5EF4-FFF2-40B4-BE49-F238E27FC236}">
                <a16:creationId xmlns:a16="http://schemas.microsoft.com/office/drawing/2014/main" id="{41C88666-234E-42A7-A490-C8F5AD09548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Calibri Light" panose="020F0302020204030204" pitchFamily="34" charset="0"/>
              </a:defRPr>
            </a:lvl1pPr>
          </a:lstStyle>
          <a:p>
            <a:pPr>
              <a:defRPr/>
            </a:pPr>
            <a:fld id="{6275F84E-26DC-480E-8465-2680A0D3AD5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Calibri Light"/>
        <a:ea typeface="MS PGothic" panose="020B0600070205080204" pitchFamily="34" charset="-128"/>
        <a:cs typeface="+mn-cs"/>
      </a:defRPr>
    </a:lvl1pPr>
    <a:lvl2pPr marL="912813" algn="l" defTabSz="912813" rtl="0" eaLnBrk="0" fontAlgn="base" hangingPunct="0">
      <a:spcBef>
        <a:spcPct val="30000"/>
      </a:spcBef>
      <a:spcAft>
        <a:spcPct val="0"/>
      </a:spcAft>
      <a:defRPr sz="1200" kern="1200">
        <a:solidFill>
          <a:schemeClr val="tx1"/>
        </a:solidFill>
        <a:latin typeface="Calibri Light"/>
        <a:ea typeface="MS PGothic" panose="020B0600070205080204" pitchFamily="34" charset="-128"/>
        <a:cs typeface="+mn-cs"/>
      </a:defRPr>
    </a:lvl2pPr>
    <a:lvl3pPr marL="1827213" algn="l" defTabSz="912813" rtl="0" eaLnBrk="0" fontAlgn="base" hangingPunct="0">
      <a:spcBef>
        <a:spcPct val="30000"/>
      </a:spcBef>
      <a:spcAft>
        <a:spcPct val="0"/>
      </a:spcAft>
      <a:defRPr sz="1200" kern="1200">
        <a:solidFill>
          <a:schemeClr val="tx1"/>
        </a:solidFill>
        <a:latin typeface="Calibri Light"/>
        <a:ea typeface="MS PGothic" panose="020B0600070205080204" pitchFamily="34" charset="-128"/>
        <a:cs typeface="+mn-cs"/>
      </a:defRPr>
    </a:lvl3pPr>
    <a:lvl4pPr marL="2741613" algn="l" defTabSz="912813" rtl="0" eaLnBrk="0" fontAlgn="base" hangingPunct="0">
      <a:spcBef>
        <a:spcPct val="30000"/>
      </a:spcBef>
      <a:spcAft>
        <a:spcPct val="0"/>
      </a:spcAft>
      <a:defRPr sz="1200" kern="1200">
        <a:solidFill>
          <a:schemeClr val="tx1"/>
        </a:solidFill>
        <a:latin typeface="Calibri Light"/>
        <a:ea typeface="MS PGothic" panose="020B0600070205080204" pitchFamily="34" charset="-128"/>
        <a:cs typeface="+mn-cs"/>
      </a:defRPr>
    </a:lvl4pPr>
    <a:lvl5pPr marL="3656013" algn="l" defTabSz="912813" rtl="0" eaLnBrk="0" fontAlgn="base" hangingPunct="0">
      <a:spcBef>
        <a:spcPct val="30000"/>
      </a:spcBef>
      <a:spcAft>
        <a:spcPct val="0"/>
      </a:spcAft>
      <a:defRPr sz="1200" kern="1200">
        <a:solidFill>
          <a:schemeClr val="tx1"/>
        </a:solidFill>
        <a:latin typeface="Calibri Light"/>
        <a:ea typeface="MS PGothic" panose="020B0600070205080204" pitchFamily="34" charset="-128"/>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E4A9D9F-2A35-420F-AA84-8CE1F4DC14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2C6E26C-2340-4F4E-B670-42C727BB6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Clr>
                <a:srgbClr val="000000"/>
              </a:buClr>
              <a:buSzPct val="25000"/>
            </a:pPr>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spcBef>
                <a:spcPct val="0"/>
              </a:spcBef>
            </a:pPr>
            <a:endParaRPr lang="en-US" altLang="en-US">
              <a:latin typeface="Calibri Light" panose="020F0302020204030204" pitchFamily="34" charset="0"/>
            </a:endParaRPr>
          </a:p>
          <a:p>
            <a:pPr eaLnBrk="1" hangingPunct="1">
              <a:spcBef>
                <a:spcPct val="0"/>
              </a:spcBef>
            </a:pPr>
            <a:r>
              <a:rPr lang="en-US" altLang="en-US">
                <a:latin typeface="Calibri Light" panose="020F0302020204030204" pitchFamily="34" charset="0"/>
              </a:rPr>
              <a:t>Welcome to the Systemic Data Analysis Module for IR1 and IR2 campuses.</a:t>
            </a:r>
          </a:p>
        </p:txBody>
      </p:sp>
      <p:sp>
        <p:nvSpPr>
          <p:cNvPr id="20484" name="Slide Number Placeholder 3">
            <a:extLst>
              <a:ext uri="{FF2B5EF4-FFF2-40B4-BE49-F238E27FC236}">
                <a16:creationId xmlns:a16="http://schemas.microsoft.com/office/drawing/2014/main" id="{17C66106-412D-4AB8-A881-675CDDAE52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7374788-D876-4280-83B7-059CDA3BA67D}" type="slidenum">
              <a:rPr lang="en-US" altLang="en-US" smtClean="0">
                <a:latin typeface="Calibri Light" panose="020F0302020204030204" pitchFamily="34" charset="0"/>
                <a:ea typeface="MS PGothic" panose="020B0600070205080204" pitchFamily="34" charset="-128"/>
              </a:rPr>
              <a:pPr fontAlgn="base">
                <a:spcBef>
                  <a:spcPct val="0"/>
                </a:spcBef>
                <a:spcAft>
                  <a:spcPct val="0"/>
                </a:spcAft>
              </a:pPr>
              <a:t>1</a:t>
            </a:fld>
            <a:endParaRPr lang="en-US" altLang="en-US">
              <a:latin typeface="Calibri Light" panose="020F0302020204030204" pitchFamily="34" charset="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B6A4C6EC-1178-4AAD-9CB7-27743CE1F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B5D36D2-927E-4856-9615-62646ABFB3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Please get out handout #1-A graphic from Love, et al’s Data Coach’s Guide to Learning for All Students.  This graphic illustrates the competencies of a data coach.  Each competency is further defined in the handout.  </a:t>
            </a:r>
          </a:p>
        </p:txBody>
      </p:sp>
      <p:sp>
        <p:nvSpPr>
          <p:cNvPr id="38916" name="Slide Number Placeholder 3">
            <a:extLst>
              <a:ext uri="{FF2B5EF4-FFF2-40B4-BE49-F238E27FC236}">
                <a16:creationId xmlns:a16="http://schemas.microsoft.com/office/drawing/2014/main" id="{D89641C9-0E0D-4EF2-A2E6-F1AF68AD01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C531B1-4584-46C4-82C9-30359B86DF30}" type="slidenum">
              <a:rPr lang="en-US" altLang="en-US" smtClean="0">
                <a:latin typeface="Calibri Light" panose="020F0302020204030204" pitchFamily="34" charset="0"/>
              </a:rPr>
              <a:pPr fontAlgn="base">
                <a:spcBef>
                  <a:spcPct val="0"/>
                </a:spcBef>
                <a:spcAft>
                  <a:spcPct val="0"/>
                </a:spcAft>
              </a:pPr>
              <a:t>10</a:t>
            </a:fld>
            <a:endParaRPr lang="en-US" altLang="en-US">
              <a:latin typeface="Calibri Light" panose="020F030202020403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4" name="Shape 1949">
            <a:extLst>
              <a:ext uri="{FF2B5EF4-FFF2-40B4-BE49-F238E27FC236}">
                <a16:creationId xmlns:a16="http://schemas.microsoft.com/office/drawing/2014/main" id="{4F1328C6-DE40-48A8-8528-66E450B23AF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950" name="Shape 1950">
            <a:extLst>
              <a:ext uri="{FF2B5EF4-FFF2-40B4-BE49-F238E27FC236}">
                <a16:creationId xmlns:a16="http://schemas.microsoft.com/office/drawing/2014/main" id="{80A85884-DED4-457C-989F-C592D95C965C}"/>
              </a:ext>
            </a:extLst>
          </p:cNvPr>
          <p:cNvSpPr txBox="1">
            <a:spLocks noGrp="1"/>
          </p:cNvSpPr>
          <p:nvPr>
            <p:ph type="body" idx="1"/>
          </p:nvPr>
        </p:nvSpPr>
        <p:spPr>
          <a:ln/>
        </p:spPr>
        <p:txBody>
          <a:bodyPr lIns="91325" tIns="45650" rIns="91325" bIns="45650" anchor="t" anchorCtr="0">
            <a:noAutofit/>
          </a:bodyPr>
          <a:lstStyle/>
          <a:p>
            <a:pPr>
              <a:spcBef>
                <a:spcPts val="0"/>
              </a:spcBef>
              <a:buClr>
                <a:schemeClr val="dk1"/>
              </a:buClr>
              <a:buSzPct val="25000"/>
              <a:buFont typeface="Calibri"/>
              <a:buNone/>
              <a:defRPr/>
            </a:pPr>
            <a:r>
              <a:rPr lang="en" sz="1000" b="1" dirty="0">
                <a:solidFill>
                  <a:schemeClr val="dk1"/>
                </a:solidFill>
                <a:latin typeface="Calibri"/>
                <a:ea typeface="Calibri"/>
                <a:cs typeface="Calibri"/>
                <a:sym typeface="Calibri"/>
              </a:rPr>
              <a:t>Presenter Talking Points:</a:t>
            </a:r>
          </a:p>
          <a:p>
            <a:pPr>
              <a:spcBef>
                <a:spcPts val="0"/>
              </a:spcBef>
              <a:buClr>
                <a:schemeClr val="dk1"/>
              </a:buClr>
              <a:buFont typeface="Arial"/>
              <a:buNone/>
              <a:defRPr/>
            </a:pPr>
            <a:endParaRPr sz="1000" dirty="0">
              <a:solidFill>
                <a:schemeClr val="dk1"/>
              </a:solidFill>
              <a:latin typeface="Calibri"/>
              <a:ea typeface="Calibri"/>
              <a:cs typeface="Calibri"/>
              <a:sym typeface="Calibri"/>
            </a:endParaRPr>
          </a:p>
          <a:p>
            <a:pPr marL="165100"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Once the your team has a clear picture of your current performance, you will</a:t>
            </a:r>
            <a:r>
              <a:rPr lang="en" sz="1000" i="1" dirty="0">
                <a:solidFill>
                  <a:schemeClr val="dk1"/>
                </a:solidFill>
                <a:latin typeface="Calibri"/>
                <a:ea typeface="Calibri"/>
                <a:cs typeface="Calibri"/>
                <a:sym typeface="Calibri"/>
              </a:rPr>
              <a:t> create 2-5 problems statements based on high leverage areas for which a significant gap between current performance and future is identified </a:t>
            </a:r>
          </a:p>
          <a:p>
            <a:pPr marL="165100" indent="-171450">
              <a:spcBef>
                <a:spcPts val="0"/>
              </a:spcBef>
              <a:buClr>
                <a:schemeClr val="dk1"/>
              </a:buClr>
              <a:buFont typeface="Arial"/>
              <a:buNone/>
              <a:defRPr/>
            </a:pPr>
            <a:endParaRPr sz="1000" i="1" dirty="0">
              <a:solidFill>
                <a:schemeClr val="dk1"/>
              </a:solidFill>
              <a:latin typeface="Calibri"/>
              <a:ea typeface="Calibri"/>
              <a:cs typeface="Calibri"/>
              <a:sym typeface="Calibri"/>
            </a:endParaRPr>
          </a:p>
          <a:p>
            <a:pPr marL="165100"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A problem statement is an objectively describes WHAT the data indicates about the campus’s current performance</a:t>
            </a:r>
          </a:p>
          <a:p>
            <a:pPr marL="622300" lvl="1"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The team further examines the causal factor for the problem statement, or WHY the problem is occurring, during the need assessment process at which time  the campus conducts a root cause analysis. </a:t>
            </a:r>
          </a:p>
          <a:p>
            <a:pPr marL="165100"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Problem statements will also very likely be rooted in student performance data, however it is not required that all problem statements are rooted in STAAR data. </a:t>
            </a:r>
          </a:p>
          <a:p>
            <a:pPr marL="622300" lvl="1"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It’s important to note if a gap exists, based on the data, in culture or climate on a campus, a problem statement can reflect this gap as well.</a:t>
            </a:r>
          </a:p>
          <a:p>
            <a:pPr marL="165100" indent="-171450">
              <a:spcBef>
                <a:spcPts val="0"/>
              </a:spcBef>
              <a:buClr>
                <a:schemeClr val="dk1"/>
              </a:buClr>
              <a:buSzPct val="25000"/>
              <a:buFontTx/>
              <a:buChar char="•"/>
              <a:defRPr/>
            </a:pPr>
            <a:r>
              <a:rPr lang="en" sz="1000" dirty="0">
                <a:solidFill>
                  <a:schemeClr val="dk1"/>
                </a:solidFill>
                <a:latin typeface="Calibri"/>
                <a:ea typeface="Calibri"/>
                <a:cs typeface="Calibri"/>
                <a:sym typeface="Calibri"/>
              </a:rPr>
              <a:t>Let’s take a closer look at the element of a well written problem statement</a:t>
            </a:r>
          </a:p>
          <a:p>
            <a:pPr>
              <a:spcBef>
                <a:spcPts val="0"/>
              </a:spcBef>
              <a:spcAft>
                <a:spcPts val="0"/>
              </a:spcAft>
              <a:buClr>
                <a:srgbClr val="000000"/>
              </a:buClr>
              <a:buFont typeface="Calibri"/>
              <a:buNone/>
              <a:defRPr/>
            </a:pPr>
            <a:endParaRPr sz="1000" b="1" dirty="0">
              <a:latin typeface="Calibri"/>
              <a:ea typeface="Calibri"/>
              <a:cs typeface="Calibri"/>
              <a:sym typeface="Calibri"/>
            </a:endParaRPr>
          </a:p>
          <a:p>
            <a:pPr>
              <a:spcBef>
                <a:spcPts val="0"/>
              </a:spcBef>
              <a:spcAft>
                <a:spcPts val="0"/>
              </a:spcAft>
              <a:buClr>
                <a:srgbClr val="000000"/>
              </a:buClr>
              <a:buSzPct val="25000"/>
              <a:buFont typeface="Calibri"/>
              <a:buNone/>
              <a:defRPr/>
            </a:pPr>
            <a:r>
              <a:rPr lang="en" sz="1000" b="1" dirty="0">
                <a:solidFill>
                  <a:srgbClr val="000000"/>
                </a:solidFill>
                <a:latin typeface="Calibri"/>
                <a:ea typeface="Calibri"/>
                <a:cs typeface="Calibri"/>
                <a:sym typeface="Calibri"/>
              </a:rPr>
              <a:t>Presenter Talking Points:</a:t>
            </a:r>
          </a:p>
          <a:p>
            <a:pPr>
              <a:spcBef>
                <a:spcPts val="0"/>
              </a:spcBef>
              <a:spcAft>
                <a:spcPts val="0"/>
              </a:spcAft>
              <a:buClr>
                <a:schemeClr val="dk1"/>
              </a:buClr>
              <a:buFont typeface="Arial"/>
              <a:buNone/>
              <a:defRPr/>
            </a:pPr>
            <a:endParaRPr sz="1000" dirty="0">
              <a:solidFill>
                <a:schemeClr val="dk1"/>
              </a:solidFill>
              <a:latin typeface="Calibri"/>
              <a:ea typeface="Calibri"/>
              <a:cs typeface="Calibri"/>
              <a:sym typeface="Calibri"/>
            </a:endParaRPr>
          </a:p>
          <a:p>
            <a:pPr marL="165100" indent="-171450">
              <a:spcBef>
                <a:spcPts val="0"/>
              </a:spcBef>
              <a:spcAft>
                <a:spcPts val="0"/>
              </a:spcAft>
              <a:buClr>
                <a:schemeClr val="dk1"/>
              </a:buClr>
              <a:buSzPct val="25000"/>
              <a:buFont typeface="Arial"/>
              <a:buChar char="•"/>
              <a:defRPr/>
            </a:pPr>
            <a:r>
              <a:rPr lang="en" sz="1000" dirty="0">
                <a:solidFill>
                  <a:schemeClr val="dk1"/>
                </a:solidFill>
                <a:latin typeface="Calibri"/>
                <a:ea typeface="Calibri"/>
                <a:cs typeface="Calibri"/>
                <a:sym typeface="Calibri"/>
              </a:rPr>
              <a:t>REMEMBER the problem statements identified and recorded within the template should be concise and objective statements that reflect the currents state according to the data. </a:t>
            </a:r>
          </a:p>
          <a:p>
            <a:pPr marL="165100" indent="-171450">
              <a:spcBef>
                <a:spcPts val="0"/>
              </a:spcBef>
              <a:spcAft>
                <a:spcPts val="0"/>
              </a:spcAft>
              <a:buClr>
                <a:schemeClr val="dk1"/>
              </a:buClr>
              <a:buSzPct val="25000"/>
              <a:buFont typeface="Arial"/>
              <a:buChar char="•"/>
              <a:defRPr/>
            </a:pPr>
            <a:r>
              <a:rPr lang="en" sz="1000" dirty="0">
                <a:solidFill>
                  <a:schemeClr val="dk1"/>
                </a:solidFill>
                <a:latin typeface="Calibri"/>
                <a:ea typeface="Calibri"/>
                <a:cs typeface="Calibri"/>
                <a:sym typeface="Calibri"/>
              </a:rPr>
              <a:t>these statements do not assign causation as to why a gap in the data exists or solutions to the problems. These statements clearly articulate the campus’ current performance</a:t>
            </a:r>
          </a:p>
          <a:p>
            <a:pPr marL="165100" indent="-171450">
              <a:spcBef>
                <a:spcPts val="0"/>
              </a:spcBef>
              <a:spcAft>
                <a:spcPts val="0"/>
              </a:spcAft>
              <a:buClr>
                <a:schemeClr val="dk1"/>
              </a:buClr>
              <a:buSzPct val="25000"/>
              <a:buFont typeface="Arial"/>
              <a:buChar char="•"/>
              <a:defRPr/>
            </a:pPr>
            <a:r>
              <a:rPr lang="en" sz="1000" dirty="0">
                <a:solidFill>
                  <a:schemeClr val="dk1"/>
                </a:solidFill>
                <a:latin typeface="Calibri"/>
                <a:ea typeface="Calibri"/>
                <a:cs typeface="Calibri"/>
                <a:sym typeface="Calibri"/>
              </a:rPr>
              <a:t>Essentially problem statements capture there “where you are” compared to “where you want to be.”</a:t>
            </a:r>
          </a:p>
          <a:p>
            <a:pPr marL="165100" indent="-171450">
              <a:spcBef>
                <a:spcPts val="0"/>
              </a:spcBef>
              <a:spcAft>
                <a:spcPts val="0"/>
              </a:spcAft>
              <a:buClr>
                <a:schemeClr val="dk1"/>
              </a:buClr>
              <a:buSzPct val="25000"/>
              <a:buFont typeface="Arial"/>
              <a:buChar char="•"/>
              <a:defRPr/>
            </a:pPr>
            <a:r>
              <a:rPr lang="en" sz="1000" dirty="0">
                <a:solidFill>
                  <a:schemeClr val="dk1"/>
                </a:solidFill>
                <a:latin typeface="Calibri"/>
                <a:ea typeface="Calibri"/>
                <a:cs typeface="Calibri"/>
                <a:sym typeface="Calibri"/>
              </a:rPr>
              <a:t>Before beginning any planning or needs assessment, it is important to have a true picture of what the problems are as the foundation for your planning.</a:t>
            </a:r>
          </a:p>
          <a:p>
            <a:pPr>
              <a:spcBef>
                <a:spcPts val="0"/>
              </a:spcBef>
              <a:spcAft>
                <a:spcPts val="0"/>
              </a:spcAft>
              <a:buClr>
                <a:schemeClr val="dk1"/>
              </a:buClr>
              <a:buFont typeface="Arial"/>
              <a:buNone/>
              <a:defRPr/>
            </a:pPr>
            <a:endParaRPr sz="1000" b="1" dirty="0">
              <a:solidFill>
                <a:schemeClr val="dk1"/>
              </a:solidFill>
              <a:latin typeface="Calibri"/>
              <a:ea typeface="Calibri"/>
              <a:cs typeface="Calibri"/>
              <a:sym typeface="Calibri"/>
            </a:endParaRPr>
          </a:p>
          <a:p>
            <a:pPr>
              <a:spcBef>
                <a:spcPts val="0"/>
              </a:spcBef>
              <a:spcAft>
                <a:spcPts val="0"/>
              </a:spcAft>
              <a:buClr>
                <a:schemeClr val="dk1"/>
              </a:buClr>
              <a:buFont typeface="Arial"/>
              <a:buNone/>
              <a:defRPr/>
            </a:pPr>
            <a:endParaRPr sz="1000" dirty="0">
              <a:solidFill>
                <a:schemeClr val="dk1"/>
              </a:solidFill>
              <a:latin typeface="Calibri"/>
              <a:ea typeface="Calibri"/>
              <a:cs typeface="Calibri"/>
              <a:sym typeface="Calibri"/>
            </a:endParaRPr>
          </a:p>
          <a:p>
            <a:pPr>
              <a:spcBef>
                <a:spcPts val="0"/>
              </a:spcBef>
              <a:buClr>
                <a:schemeClr val="dk1"/>
              </a:buClr>
              <a:buFont typeface="Arial"/>
              <a:buNone/>
              <a:defRPr/>
            </a:pPr>
            <a:endParaRPr sz="1000" dirty="0">
              <a:solidFill>
                <a:schemeClr val="dk1"/>
              </a:solidFill>
              <a:latin typeface="Calibri"/>
              <a:ea typeface="Calibri"/>
              <a:cs typeface="Calibri"/>
              <a:sym typeface="Calibri"/>
            </a:endParaRPr>
          </a:p>
        </p:txBody>
      </p:sp>
      <p:sp>
        <p:nvSpPr>
          <p:cNvPr id="223236" name="Shape 1951">
            <a:extLst>
              <a:ext uri="{FF2B5EF4-FFF2-40B4-BE49-F238E27FC236}">
                <a16:creationId xmlns:a16="http://schemas.microsoft.com/office/drawing/2014/main" id="{3B59F51D-3936-406A-B786-A38FDB26B1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5" tIns="45650" rIns="91325" bIns="4565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
                <a:srgbClr val="000000"/>
              </a:buClr>
              <a:buSzPct val="25000"/>
              <a:buFont typeface="Calibri" panose="020F0502020204030204" pitchFamily="34" charset="0"/>
              <a:buNone/>
            </a:pPr>
            <a:fld id="{7ECF517D-8EE6-492E-B746-5085C55A47A7}" type="slidenum">
              <a:rPr lang="en-US" altLang="en-US" smtClean="0">
                <a:solidFill>
                  <a:srgbClr val="000000"/>
                </a:solidFill>
                <a:cs typeface="Calibri" panose="020F0502020204030204" pitchFamily="34" charset="0"/>
                <a:sym typeface="Calibri" panose="020F0502020204030204" pitchFamily="34" charset="0"/>
              </a:rPr>
              <a:pPr fontAlgn="base">
                <a:spcBef>
                  <a:spcPct val="0"/>
                </a:spcBef>
                <a:spcAft>
                  <a:spcPct val="0"/>
                </a:spcAft>
                <a:buClr>
                  <a:srgbClr val="000000"/>
                </a:buClr>
                <a:buSzPct val="25000"/>
                <a:buFont typeface="Calibri" panose="020F0502020204030204" pitchFamily="34" charset="0"/>
                <a:buNone/>
              </a:pPr>
              <a:t>100</a:t>
            </a:fld>
            <a:endParaRPr lang="en-US" altLang="en-US">
              <a:solidFill>
                <a:srgbClr val="000000"/>
              </a:solidFill>
              <a:cs typeface="Calibri" panose="020F0502020204030204" pitchFamily="34" charset="0"/>
              <a:sym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84A83E2E-D57C-4159-9AD1-B5C0D51FE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a:extLst>
              <a:ext uri="{FF2B5EF4-FFF2-40B4-BE49-F238E27FC236}">
                <a16:creationId xmlns:a16="http://schemas.microsoft.com/office/drawing/2014/main" id="{80431ECC-0F63-4456-AECE-2E2707BB0AC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Handout #9 is a problem statement checklist. Use this to ensure that your problem statement is well-written. </a:t>
            </a:r>
          </a:p>
        </p:txBody>
      </p:sp>
      <p:sp>
        <p:nvSpPr>
          <p:cNvPr id="225284" name="Slide Number Placeholder 3">
            <a:extLst>
              <a:ext uri="{FF2B5EF4-FFF2-40B4-BE49-F238E27FC236}">
                <a16:creationId xmlns:a16="http://schemas.microsoft.com/office/drawing/2014/main" id="{33ADDF5B-74B2-4CF3-9591-F2861EE80C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74DA738-E876-4983-8422-FF60B959B54C}" type="slidenum">
              <a:rPr lang="en-US" altLang="en-US" smtClean="0">
                <a:latin typeface="Calibri Light" panose="020F0302020204030204" pitchFamily="34" charset="0"/>
              </a:rPr>
              <a:pPr fontAlgn="base">
                <a:spcBef>
                  <a:spcPct val="0"/>
                </a:spcBef>
                <a:spcAft>
                  <a:spcPct val="0"/>
                </a:spcAft>
              </a:pPr>
              <a:t>101</a:t>
            </a:fld>
            <a:endParaRPr lang="en-US" altLang="en-US">
              <a:latin typeface="Calibri Light" panose="020F030202020403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30" name="Shape 1955">
            <a:extLst>
              <a:ext uri="{FF2B5EF4-FFF2-40B4-BE49-F238E27FC236}">
                <a16:creationId xmlns:a16="http://schemas.microsoft.com/office/drawing/2014/main" id="{49FD7E05-EFCF-4203-A386-D39610A4CA5C}"/>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27331" name="Shape 1956">
            <a:extLst>
              <a:ext uri="{FF2B5EF4-FFF2-40B4-BE49-F238E27FC236}">
                <a16:creationId xmlns:a16="http://schemas.microsoft.com/office/drawing/2014/main" id="{109A9A2E-F69D-4753-ACD1-10E327A73C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5" tIns="45650" rIns="91325" bIns="45650" numCol="1" anchor="t" anchorCtr="0" compatLnSpc="1">
            <a:prstTxWarp prst="textNoShape">
              <a:avLst/>
            </a:prstTxWarp>
          </a:bodyPr>
          <a:lstStyle/>
          <a:p>
            <a:pPr>
              <a:spcBef>
                <a:spcPct val="0"/>
              </a:spcBef>
              <a:buClr>
                <a:srgbClr val="000000"/>
              </a:buClr>
              <a:buSzPct val="25000"/>
              <a:buFont typeface="Calibri" panose="020F0502020204030204" pitchFamily="34" charset="0"/>
              <a:buNone/>
            </a:pPr>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Presenter Talking Points:</a:t>
            </a:r>
          </a:p>
          <a:p>
            <a:pPr>
              <a:lnSpc>
                <a:spcPct val="115000"/>
              </a:lnSpc>
              <a:spcBef>
                <a:spcPct val="0"/>
              </a:spcBef>
              <a:buClr>
                <a:srgbClr val="000000"/>
              </a:buClr>
            </a:pPr>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15000"/>
              </a:lnSpc>
              <a:spcBef>
                <a:spcPct val="0"/>
              </a:spcBef>
              <a:buClr>
                <a:srgbClr val="000000"/>
              </a:buClr>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Problem statements should be:</a:t>
            </a:r>
          </a:p>
          <a:p>
            <a:pPr>
              <a:lnSpc>
                <a:spcPct val="115000"/>
              </a:lnSpc>
              <a:spcBef>
                <a:spcPct val="0"/>
              </a:spcBef>
              <a:buClr>
                <a:srgbClr val="000000"/>
              </a:buClr>
            </a:pPr>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15000"/>
              </a:lnSpc>
              <a:spcBef>
                <a:spcPct val="0"/>
              </a:spcBef>
              <a:buClr>
                <a:srgbClr val="000000"/>
              </a:buClr>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&lt;read each criteria&gt;</a:t>
            </a:r>
          </a:p>
        </p:txBody>
      </p:sp>
      <p:sp>
        <p:nvSpPr>
          <p:cNvPr id="227332" name="Shape 1957">
            <a:extLst>
              <a:ext uri="{FF2B5EF4-FFF2-40B4-BE49-F238E27FC236}">
                <a16:creationId xmlns:a16="http://schemas.microsoft.com/office/drawing/2014/main" id="{8622BF7F-DB3E-4098-BE24-F04238BA4C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5" tIns="45650" rIns="91325" bIns="4565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
                <a:srgbClr val="000000"/>
              </a:buClr>
              <a:buSzPct val="25000"/>
              <a:buFont typeface="Calibri" panose="020F0502020204030204" pitchFamily="34" charset="0"/>
              <a:buNone/>
            </a:pPr>
            <a:fld id="{9506F1AD-3279-4540-898E-09833C9C6D68}" type="slidenum">
              <a:rPr lang="en-US" altLang="en-US" smtClean="0">
                <a:solidFill>
                  <a:srgbClr val="000000"/>
                </a:solidFill>
                <a:cs typeface="Calibri" panose="020F0502020204030204" pitchFamily="34" charset="0"/>
                <a:sym typeface="Calibri" panose="020F0502020204030204" pitchFamily="34" charset="0"/>
              </a:rPr>
              <a:pPr fontAlgn="base">
                <a:spcBef>
                  <a:spcPct val="0"/>
                </a:spcBef>
                <a:spcAft>
                  <a:spcPct val="0"/>
                </a:spcAft>
                <a:buClr>
                  <a:srgbClr val="000000"/>
                </a:buClr>
                <a:buSzPct val="25000"/>
                <a:buFont typeface="Calibri" panose="020F0502020204030204" pitchFamily="34" charset="0"/>
                <a:buNone/>
              </a:pPr>
              <a:t>102</a:t>
            </a:fld>
            <a:endParaRPr lang="en-US" altLang="en-US">
              <a:solidFill>
                <a:srgbClr val="000000"/>
              </a:solidFill>
              <a:cs typeface="Calibri" panose="020F0502020204030204" pitchFamily="34" charset="0"/>
              <a:sym typeface="Calibri" panose="020F0502020204030204" pitchFamily="34" charset="0"/>
            </a:endParaRPr>
          </a:p>
        </p:txBody>
      </p:sp>
      <p:sp>
        <p:nvSpPr>
          <p:cNvPr id="227333" name="Shape 1958">
            <a:extLst>
              <a:ext uri="{FF2B5EF4-FFF2-40B4-BE49-F238E27FC236}">
                <a16:creationId xmlns:a16="http://schemas.microsoft.com/office/drawing/2014/main" id="{6B138075-11DE-4463-A2EB-0E36EB77269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0" tIns="45650" rIns="91300" bIns="4565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
                <a:srgbClr val="000000"/>
              </a:buClr>
              <a:buFont typeface="Arial" panose="020B0604020202020204" pitchFamily="34" charset="0"/>
              <a:buNone/>
            </a:pPr>
            <a:endParaRPr lang="en-US" altLang="en-US">
              <a:solidFill>
                <a:srgbClr val="000000"/>
              </a:solidFill>
              <a:cs typeface="Calibri" panose="020F0502020204030204" pitchFamily="34" charset="0"/>
              <a:sym typeface="Calibri" panose="020F050202020403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E55D73D1-EC0D-4E2A-BA8B-F5925D7700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03123131-DFE4-42A3-A1CB-C1A8370117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b="1">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altLang="en-US">
                <a:solidFill>
                  <a:srgbClr val="000000"/>
                </a:solidFill>
                <a:latin typeface="Arial" panose="020B0604020202020204" pitchFamily="34" charset="0"/>
                <a:cs typeface="Arial" panose="020B0604020202020204" pitchFamily="34" charset="0"/>
                <a:sym typeface="Arial" panose="020B0604020202020204" pitchFamily="34" charset="0"/>
              </a:rPr>
              <a:t>Looking ahead to the next module, we will take our problem statements and begin to understand the root causes for the problems we identified.  </a:t>
            </a:r>
          </a:p>
        </p:txBody>
      </p:sp>
      <p:sp>
        <p:nvSpPr>
          <p:cNvPr id="229380" name="Slide Number Placeholder 3">
            <a:extLst>
              <a:ext uri="{FF2B5EF4-FFF2-40B4-BE49-F238E27FC236}">
                <a16:creationId xmlns:a16="http://schemas.microsoft.com/office/drawing/2014/main" id="{81160B13-4B3B-4A21-AD75-773987BFE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BFEBB0-41C7-4F67-B39F-C9D5A0AB1525}" type="slidenum">
              <a:rPr lang="en-US" altLang="en-US" smtClean="0">
                <a:latin typeface="Calibri Light" panose="020F0302020204030204" pitchFamily="34" charset="0"/>
              </a:rPr>
              <a:pPr fontAlgn="base">
                <a:spcBef>
                  <a:spcPct val="0"/>
                </a:spcBef>
                <a:spcAft>
                  <a:spcPct val="0"/>
                </a:spcAft>
              </a:pPr>
              <a:t>103</a:t>
            </a:fld>
            <a:endParaRPr lang="en-US" altLang="en-US">
              <a:latin typeface="Calibri Light" panose="020F03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F404A483-5319-4EDB-BAFB-5DF40DE43A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a:extLst>
              <a:ext uri="{FF2B5EF4-FFF2-40B4-BE49-F238E27FC236}">
                <a16:creationId xmlns:a16="http://schemas.microsoft.com/office/drawing/2014/main" id="{4DE065FD-CD5F-4DB0-84A6-DA5E464775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sz="1000" b="1">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1000">
                <a:solidFill>
                  <a:srgbClr val="000000"/>
                </a:solidFill>
                <a:latin typeface="Arial" panose="020B0604020202020204" pitchFamily="34" charset="0"/>
                <a:cs typeface="Arial" panose="020B0604020202020204" pitchFamily="34" charset="0"/>
                <a:sym typeface="Arial" panose="020B0604020202020204" pitchFamily="34" charset="0"/>
              </a:rPr>
              <a:t>Remember our graphic organizer will come in handy because the demographic, perceptual, and process data will provide insights into why we are seeing issues with student learning.  </a:t>
            </a:r>
          </a:p>
          <a:p>
            <a:endParaRPr lang="en-US" altLang="en-US" sz="1000">
              <a:latin typeface="Calibri Light" panose="020F0302020204030204" pitchFamily="34" charset="0"/>
            </a:endParaRPr>
          </a:p>
        </p:txBody>
      </p:sp>
      <p:sp>
        <p:nvSpPr>
          <p:cNvPr id="231428" name="Slide Number Placeholder 3">
            <a:extLst>
              <a:ext uri="{FF2B5EF4-FFF2-40B4-BE49-F238E27FC236}">
                <a16:creationId xmlns:a16="http://schemas.microsoft.com/office/drawing/2014/main" id="{61312B9C-6056-4499-9191-EBB75E80E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A31B64-6F1D-480A-B5ED-EFD2DAB881DD}" type="slidenum">
              <a:rPr lang="en-US" altLang="en-US" smtClean="0">
                <a:latin typeface="Calibri Light" panose="020F0302020204030204" pitchFamily="34" charset="0"/>
              </a:rPr>
              <a:pPr fontAlgn="base">
                <a:spcBef>
                  <a:spcPct val="0"/>
                </a:spcBef>
                <a:spcAft>
                  <a:spcPct val="0"/>
                </a:spcAft>
              </a:pPr>
              <a:t>104</a:t>
            </a:fld>
            <a:endParaRPr lang="en-US" altLang="en-US">
              <a:latin typeface="Calibri Light" panose="020F030202020403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A70A6165-F787-49B9-84B9-9169210B3F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a:extLst>
              <a:ext uri="{FF2B5EF4-FFF2-40B4-BE49-F238E27FC236}">
                <a16:creationId xmlns:a16="http://schemas.microsoft.com/office/drawing/2014/main" id="{2F087B7E-0455-4EEA-87A4-F941BA9B557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As we wrap up, we want to credit these works for much of the content within this module </a:t>
            </a:r>
          </a:p>
          <a:p>
            <a:pPr>
              <a:defRPr/>
            </a:pPr>
            <a:r>
              <a:rPr lang="en-US" altLang="en-US" sz="1000" dirty="0">
                <a:latin typeface="+mn-lt"/>
              </a:rPr>
              <a:t>and encourage you to pick them up to augment your data analysis process.</a:t>
            </a:r>
          </a:p>
          <a:p>
            <a:pPr>
              <a:defRPr/>
            </a:pPr>
            <a:endParaRPr lang="en-US" altLang="en-US" sz="1000" dirty="0">
              <a:latin typeface="+mn-lt"/>
            </a:endParaRPr>
          </a:p>
          <a:p>
            <a:pPr>
              <a:defRPr/>
            </a:pPr>
            <a:endParaRPr lang="en-US" altLang="en-US" sz="1000" dirty="0">
              <a:latin typeface="+mn-lt"/>
            </a:endParaRPr>
          </a:p>
        </p:txBody>
      </p:sp>
      <p:sp>
        <p:nvSpPr>
          <p:cNvPr id="233476" name="Slide Number Placeholder 3">
            <a:extLst>
              <a:ext uri="{FF2B5EF4-FFF2-40B4-BE49-F238E27FC236}">
                <a16:creationId xmlns:a16="http://schemas.microsoft.com/office/drawing/2014/main" id="{95E3829D-6D86-4187-892F-099746CE0F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2D283C-12C5-4BA5-ABE0-B427375E3D68}" type="slidenum">
              <a:rPr lang="en-US" altLang="en-US" smtClean="0">
                <a:latin typeface="Calibri Light" panose="020F0302020204030204" pitchFamily="34" charset="0"/>
              </a:rPr>
              <a:pPr fontAlgn="base">
                <a:spcBef>
                  <a:spcPct val="0"/>
                </a:spcBef>
                <a:spcAft>
                  <a:spcPct val="0"/>
                </a:spcAft>
              </a:pPr>
              <a:t>105</a:t>
            </a:fld>
            <a:endParaRPr lang="en-US" altLang="en-US">
              <a:latin typeface="Calibri Light" panose="020F030202020403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9349BBAD-C254-4BCB-A1F5-E83047B722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a:extLst>
              <a:ext uri="{FF2B5EF4-FFF2-40B4-BE49-F238E27FC236}">
                <a16:creationId xmlns:a16="http://schemas.microsoft.com/office/drawing/2014/main" id="{B9F5A085-AE8F-402B-9C65-3E057AC9B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a:latin typeface="Calibri Light" panose="020F0302020204030204" pitchFamily="34" charset="0"/>
              </a:rPr>
              <a:t>This concludes the Data Analysis Module.</a:t>
            </a:r>
          </a:p>
          <a:p>
            <a:pPr eaLnBrk="1" hangingPunct="1">
              <a:spcBef>
                <a:spcPct val="0"/>
              </a:spcBef>
            </a:pPr>
            <a:endParaRPr lang="en-US" altLang="en-US" sz="1000">
              <a:latin typeface="Calibri Light" panose="020F0302020204030204" pitchFamily="34" charset="0"/>
            </a:endParaRPr>
          </a:p>
          <a:p>
            <a:pPr eaLnBrk="1" hangingPunct="1">
              <a:spcBef>
                <a:spcPct val="0"/>
              </a:spcBef>
            </a:pPr>
            <a:r>
              <a:rPr lang="en-US" altLang="en-US" sz="1000">
                <a:latin typeface="Calibri Light" panose="020F0302020204030204" pitchFamily="34" charset="0"/>
              </a:rPr>
              <a:t>TEA consultants will be assigned to campuses in September, and in the meantime, you can contact the Division of School Improvement for any additional assistance. Although there is much work to be done this year, the intentional learning and coordinated support around interventions will help campuses create positive, sustainable change. We look forward to working with you to improve student outcomes on your campus!</a:t>
            </a:r>
          </a:p>
          <a:p>
            <a:pPr eaLnBrk="1" hangingPunct="1">
              <a:spcBef>
                <a:spcPct val="0"/>
              </a:spcBef>
            </a:pPr>
            <a:endParaRPr lang="en-US" altLang="en-US" sz="1000">
              <a:latin typeface="Calibri Light" panose="020F0302020204030204" pitchFamily="34" charset="0"/>
            </a:endParaRPr>
          </a:p>
        </p:txBody>
      </p:sp>
      <p:sp>
        <p:nvSpPr>
          <p:cNvPr id="235524" name="Slide Number Placeholder 3">
            <a:extLst>
              <a:ext uri="{FF2B5EF4-FFF2-40B4-BE49-F238E27FC236}">
                <a16:creationId xmlns:a16="http://schemas.microsoft.com/office/drawing/2014/main" id="{1E2C2F57-C1EB-44C6-96E9-90798B6244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8702E4-8335-4242-8A61-E74AC6CF7666}" type="slidenum">
              <a:rPr lang="en-US" altLang="en-US" smtClean="0">
                <a:latin typeface="Calibri Light" panose="020F0302020204030204" pitchFamily="34" charset="0"/>
              </a:rPr>
              <a:pPr fontAlgn="base">
                <a:spcBef>
                  <a:spcPct val="0"/>
                </a:spcBef>
                <a:spcAft>
                  <a:spcPct val="0"/>
                </a:spcAft>
              </a:pPr>
              <a:t>106</a:t>
            </a:fld>
            <a:endParaRPr lang="en-US" altLang="en-US">
              <a:latin typeface="Calibri Light" panose="020F03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F1367DB-232E-4BE2-8081-4552019424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265C6E6-A485-4CBD-B4D3-309CD4FC137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b="1" dirty="0">
                <a:solidFill>
                  <a:schemeClr val="dk1"/>
                </a:solidFill>
                <a:latin typeface="Arial"/>
                <a:ea typeface="Arial"/>
                <a:cs typeface="Arial"/>
                <a:sym typeface="Arial"/>
              </a:rPr>
              <a:t>Presenter Talking Points:</a:t>
            </a:r>
          </a:p>
          <a:p>
            <a:pPr eaLnBrk="1" hangingPunct="1">
              <a:defRPr/>
            </a:pPr>
            <a:endParaRPr lang="en-US" altLang="en-US" dirty="0">
              <a:latin typeface="Calibri Light" panose="020F0302020204030204" pitchFamily="34" charset="0"/>
            </a:endParaRPr>
          </a:p>
          <a:p>
            <a:pPr eaLnBrk="1" hangingPunct="1">
              <a:defRPr/>
            </a:pPr>
            <a:r>
              <a:rPr lang="en-US" altLang="en-US" dirty="0">
                <a:latin typeface="Calibri Light" panose="020F0302020204030204" pitchFamily="34" charset="0"/>
              </a:rPr>
              <a:t>“</a:t>
            </a:r>
            <a:r>
              <a:rPr lang="en-US" altLang="en-US" i="1" dirty="0">
                <a:latin typeface="Calibri Light" panose="020F0302020204030204" pitchFamily="34" charset="0"/>
              </a:rPr>
              <a:t>Data Coaches</a:t>
            </a:r>
            <a:r>
              <a:rPr lang="en-US" altLang="en-US" dirty="0">
                <a:latin typeface="Calibri Light" panose="020F0302020204030204" pitchFamily="34" charset="0"/>
              </a:rPr>
              <a:t> are education leaders (teacher-leaders, instructional coaches, building administrators, or district staff) who guide Data Teams through the process of collaborative inquiry and influence the culture of schools to be ones in which data are used continuously, collaboratively, and effectively to improve teaching and learning.  Their role is to engage others in making sense of and responding to data in ways that improve learning for all students.  They facilitate the work of Data Teams, build capacity to use data well, and sustain the improvement process.” (Love et al., 2008, p.20)</a:t>
            </a:r>
          </a:p>
          <a:p>
            <a:pPr eaLnBrk="1" hangingPunct="1">
              <a:defRPr/>
            </a:pPr>
            <a:r>
              <a:rPr lang="en-US" altLang="en-US" dirty="0">
                <a:latin typeface="Calibri Light" panose="020F0302020204030204" pitchFamily="34" charset="0"/>
              </a:rPr>
              <a:t> </a:t>
            </a:r>
          </a:p>
          <a:p>
            <a:pPr eaLnBrk="1" hangingPunct="1">
              <a:defRPr/>
            </a:pPr>
            <a:r>
              <a:rPr lang="en-US" altLang="en-US" dirty="0">
                <a:latin typeface="Calibri Light" panose="020F0302020204030204" pitchFamily="34" charset="0"/>
              </a:rPr>
              <a:t>In the Data Coach’s Guide to Learning for All, the data coach competencies are organized into 3 categories: </a:t>
            </a:r>
          </a:p>
          <a:p>
            <a:pPr marL="342900" indent="-342900" eaLnBrk="1" hangingPunct="1">
              <a:buFont typeface="Arial" panose="020B0604020202020204" pitchFamily="34" charset="0"/>
              <a:buChar char="•"/>
              <a:defRPr/>
            </a:pPr>
            <a:r>
              <a:rPr lang="en-US" altLang="en-US" dirty="0">
                <a:latin typeface="Calibri Light" panose="020F0302020204030204" pitchFamily="34" charset="0"/>
              </a:rPr>
              <a:t>“Modeling and spreading </a:t>
            </a:r>
            <a:r>
              <a:rPr lang="en-US" altLang="en-US" i="1" dirty="0">
                <a:latin typeface="Calibri Light" panose="020F0302020204030204" pitchFamily="34" charset="0"/>
              </a:rPr>
              <a:t>data literacy</a:t>
            </a:r>
            <a:r>
              <a:rPr lang="en-US" altLang="en-US" dirty="0">
                <a:latin typeface="Calibri Light" panose="020F0302020204030204" pitchFamily="34" charset="0"/>
              </a:rPr>
              <a:t> among all members of the Data Team”</a:t>
            </a:r>
          </a:p>
          <a:p>
            <a:pPr marL="342900" indent="-342900" eaLnBrk="1" hangingPunct="1">
              <a:buFont typeface="Arial" panose="020B0604020202020204" pitchFamily="34" charset="0"/>
              <a:buChar char="•"/>
              <a:defRPr/>
            </a:pPr>
            <a:r>
              <a:rPr lang="en-US" altLang="en-US" dirty="0">
                <a:latin typeface="Calibri Light" panose="020F0302020204030204" pitchFamily="34" charset="0"/>
              </a:rPr>
              <a:t>“</a:t>
            </a:r>
            <a:r>
              <a:rPr lang="en-US" altLang="en-US" dirty="0" err="1">
                <a:latin typeface="Calibri Light" panose="020F0302020204030204" pitchFamily="34" charset="0"/>
              </a:rPr>
              <a:t>Conven</a:t>
            </a:r>
            <a:r>
              <a:rPr lang="en-US" altLang="en-US" dirty="0">
                <a:latin typeface="Calibri Light" panose="020F0302020204030204" pitchFamily="34" charset="0"/>
              </a:rPr>
              <a:t>(</a:t>
            </a:r>
            <a:r>
              <a:rPr lang="en-US" altLang="en-US" dirty="0" err="1">
                <a:latin typeface="Calibri Light" panose="020F0302020204030204" pitchFamily="34" charset="0"/>
              </a:rPr>
              <a:t>ing</a:t>
            </a:r>
            <a:r>
              <a:rPr lang="en-US" altLang="en-US" dirty="0">
                <a:latin typeface="Calibri Light" panose="020F0302020204030204" pitchFamily="34" charset="0"/>
              </a:rPr>
              <a:t>) the Data Teams, plan(</a:t>
            </a:r>
            <a:r>
              <a:rPr lang="en-US" altLang="en-US" dirty="0" err="1">
                <a:latin typeface="Calibri Light" panose="020F0302020204030204" pitchFamily="34" charset="0"/>
              </a:rPr>
              <a:t>ning</a:t>
            </a:r>
            <a:r>
              <a:rPr lang="en-US" altLang="en-US" dirty="0">
                <a:latin typeface="Calibri Light" panose="020F0302020204030204" pitchFamily="34" charset="0"/>
              </a:rPr>
              <a:t>) team meetings, facilitate(</a:t>
            </a:r>
            <a:r>
              <a:rPr lang="en-US" altLang="en-US" dirty="0" err="1">
                <a:latin typeface="Calibri Light" panose="020F0302020204030204" pitchFamily="34" charset="0"/>
              </a:rPr>
              <a:t>ing</a:t>
            </a:r>
            <a:r>
              <a:rPr lang="en-US" altLang="en-US" dirty="0">
                <a:latin typeface="Calibri Light" panose="020F0302020204030204" pitchFamily="34" charset="0"/>
              </a:rPr>
              <a:t>) the process of Data-Driven Dialogue, and </a:t>
            </a:r>
            <a:r>
              <a:rPr lang="en-US" altLang="en-US" dirty="0" err="1">
                <a:latin typeface="Calibri Light" panose="020F0302020204030204" pitchFamily="34" charset="0"/>
              </a:rPr>
              <a:t>guid</a:t>
            </a:r>
            <a:r>
              <a:rPr lang="en-US" altLang="en-US" dirty="0">
                <a:latin typeface="Calibri Light" panose="020F0302020204030204" pitchFamily="34" charset="0"/>
              </a:rPr>
              <a:t>(</a:t>
            </a:r>
            <a:r>
              <a:rPr lang="en-US" altLang="en-US" dirty="0" err="1">
                <a:latin typeface="Calibri Light" panose="020F0302020204030204" pitchFamily="34" charset="0"/>
              </a:rPr>
              <a:t>ing</a:t>
            </a:r>
            <a:r>
              <a:rPr lang="en-US" altLang="en-US" dirty="0">
                <a:latin typeface="Calibri Light" panose="020F0302020204030204" pitchFamily="34" charset="0"/>
              </a:rPr>
              <a:t>) the team through collaborative inquiry”</a:t>
            </a:r>
          </a:p>
          <a:p>
            <a:pPr marL="342900" indent="-342900" eaLnBrk="1" hangingPunct="1">
              <a:buFont typeface="Arial" panose="020B0604020202020204" pitchFamily="34" charset="0"/>
              <a:buChar char="•"/>
              <a:defRPr/>
            </a:pPr>
            <a:r>
              <a:rPr lang="en-US" altLang="en-US" dirty="0">
                <a:latin typeface="Calibri Light" panose="020F0302020204030204" pitchFamily="34" charset="0"/>
              </a:rPr>
              <a:t>“</a:t>
            </a:r>
            <a:r>
              <a:rPr lang="en-US" altLang="en-US" dirty="0" err="1">
                <a:latin typeface="Calibri Light" panose="020F0302020204030204" pitchFamily="34" charset="0"/>
              </a:rPr>
              <a:t>provid</a:t>
            </a:r>
            <a:r>
              <a:rPr lang="en-US" altLang="en-US" dirty="0">
                <a:latin typeface="Calibri Light" panose="020F0302020204030204" pitchFamily="34" charset="0"/>
              </a:rPr>
              <a:t>(</a:t>
            </a:r>
            <a:r>
              <a:rPr lang="en-US" altLang="en-US" dirty="0" err="1">
                <a:latin typeface="Calibri Light" panose="020F0302020204030204" pitchFamily="34" charset="0"/>
              </a:rPr>
              <a:t>ing</a:t>
            </a:r>
            <a:r>
              <a:rPr lang="en-US" altLang="en-US" dirty="0">
                <a:latin typeface="Calibri Light" panose="020F0302020204030204" pitchFamily="34" charset="0"/>
              </a:rPr>
              <a:t>) leadership for sustainability of the practice of collaborative inquiry to continuously enhance student learning.” (Love et al., 2008, pp.35-37)</a:t>
            </a:r>
          </a:p>
          <a:p>
            <a:pPr eaLnBrk="1" hangingPunct="1">
              <a:defRPr/>
            </a:pPr>
            <a:r>
              <a:rPr lang="en-US" altLang="en-US" dirty="0">
                <a:latin typeface="Calibri Light" panose="020F0302020204030204" pitchFamily="34" charset="0"/>
              </a:rPr>
              <a:t> </a:t>
            </a:r>
          </a:p>
          <a:p>
            <a:pPr eaLnBrk="1" hangingPunct="1">
              <a:defRPr/>
            </a:pPr>
            <a:r>
              <a:rPr lang="en-US" altLang="en-US" sz="7200" b="1" dirty="0">
                <a:solidFill>
                  <a:srgbClr val="C00000"/>
                </a:solidFill>
                <a:latin typeface="Calibri Light" panose="020F0302020204030204" pitchFamily="34" charset="0"/>
              </a:rPr>
              <a:t>TO-DO: create handout from </a:t>
            </a:r>
            <a:r>
              <a:rPr lang="en-US" altLang="en-US" sz="7200" b="1" dirty="0" err="1">
                <a:solidFill>
                  <a:srgbClr val="C00000"/>
                </a:solidFill>
                <a:latin typeface="Calibri Light" panose="020F0302020204030204" pitchFamily="34" charset="0"/>
              </a:rPr>
              <a:t>pg</a:t>
            </a:r>
            <a:r>
              <a:rPr lang="en-US" altLang="en-US" sz="7200" b="1" dirty="0">
                <a:solidFill>
                  <a:srgbClr val="C00000"/>
                </a:solidFill>
                <a:latin typeface="Calibri Light" panose="020F0302020204030204" pitchFamily="34" charset="0"/>
              </a:rPr>
              <a:t> 36-37</a:t>
            </a:r>
          </a:p>
        </p:txBody>
      </p:sp>
      <p:sp>
        <p:nvSpPr>
          <p:cNvPr id="40964" name="Slide Number Placeholder 3">
            <a:extLst>
              <a:ext uri="{FF2B5EF4-FFF2-40B4-BE49-F238E27FC236}">
                <a16:creationId xmlns:a16="http://schemas.microsoft.com/office/drawing/2014/main" id="{D5CF5E76-D33A-443B-B0AD-A99296C133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D9B2931-1064-4B08-867B-EA5A01EF2818}" type="slidenum">
              <a:rPr lang="en-US" altLang="en-US" smtClean="0">
                <a:latin typeface="Calibri Light" panose="020F0302020204030204" pitchFamily="34" charset="0"/>
              </a:rPr>
              <a:pPr fontAlgn="base">
                <a:spcBef>
                  <a:spcPct val="0"/>
                </a:spcBef>
                <a:spcAft>
                  <a:spcPct val="0"/>
                </a:spcAft>
              </a:pPr>
              <a:t>11</a:t>
            </a:fld>
            <a:endParaRPr lang="en-US" altLang="en-US">
              <a:latin typeface="Calibri Light" panose="020F03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0157C1F-88F4-408E-BC5E-5E6C91369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D676417-B664-467F-BD05-57799243F62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When selecting Data Coaches, look for someone with the authority to play the coach role and to lead Data Teams: Data Coaches can only operate if their role is officially sanctioned and they have the authority, time and legitimacy to convene and lead Data Teams.  </a:t>
            </a:r>
          </a:p>
          <a:p>
            <a:pPr eaLnBrk="1" hangingPunct="1">
              <a:defRPr/>
            </a:pPr>
            <a:endParaRPr lang="en-US" altLang="en-US" sz="1000" dirty="0">
              <a:latin typeface="+mn-lt"/>
            </a:endParaRPr>
          </a:p>
          <a:p>
            <a:pPr eaLnBrk="1" hangingPunct="1">
              <a:defRPr/>
            </a:pPr>
            <a:r>
              <a:rPr lang="en-US" altLang="en-US" sz="1000" dirty="0">
                <a:latin typeface="+mn-lt"/>
              </a:rPr>
              <a:t>Often instructional, assessment, school improvement coaches or coordinators, principals or assistant principals, or team leaders become Data Coaches.</a:t>
            </a:r>
          </a:p>
          <a:p>
            <a:pPr marL="171450" indent="-171450" eaLnBrk="1" hangingPunct="1">
              <a:buFont typeface="Arial" panose="020B0604020202020204" pitchFamily="34" charset="0"/>
              <a:buChar char="•"/>
              <a:defRPr/>
            </a:pPr>
            <a:r>
              <a:rPr lang="en-US" altLang="en-US" sz="1000" dirty="0">
                <a:latin typeface="+mn-lt"/>
              </a:rPr>
              <a:t>demonstrates leadership in instructional improvement—either as an effective and collaborative teacher, an instructional coach, or an administrator who garners the respect of others and is an instructional leader.</a:t>
            </a:r>
          </a:p>
          <a:p>
            <a:pPr marL="171450" indent="-171450" eaLnBrk="1" hangingPunct="1">
              <a:buFont typeface="Arial" panose="020B0604020202020204" pitchFamily="34" charset="0"/>
              <a:buChar char="•"/>
              <a:defRPr/>
            </a:pPr>
            <a:r>
              <a:rPr lang="en-US" altLang="en-US" sz="1000" dirty="0">
                <a:latin typeface="+mn-lt"/>
              </a:rPr>
              <a:t>is a skilled collaborator and team facilitator.</a:t>
            </a:r>
          </a:p>
          <a:p>
            <a:pPr eaLnBrk="1" hangingPunct="1">
              <a:defRPr/>
            </a:pPr>
            <a:endParaRPr lang="en-US" altLang="en-US" sz="1000" dirty="0">
              <a:latin typeface="+mn-lt"/>
            </a:endParaRPr>
          </a:p>
          <a:p>
            <a:pPr eaLnBrk="1" hangingPunct="1">
              <a:defRPr/>
            </a:pPr>
            <a:r>
              <a:rPr lang="en-US" altLang="en-US" sz="1000" dirty="0">
                <a:latin typeface="+mn-lt"/>
              </a:rPr>
              <a:t>(Love et al., 2008, p. 39)</a:t>
            </a:r>
          </a:p>
          <a:p>
            <a:pPr eaLnBrk="1"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p:txBody>
      </p:sp>
      <p:sp>
        <p:nvSpPr>
          <p:cNvPr id="43012" name="Slide Number Placeholder 3">
            <a:extLst>
              <a:ext uri="{FF2B5EF4-FFF2-40B4-BE49-F238E27FC236}">
                <a16:creationId xmlns:a16="http://schemas.microsoft.com/office/drawing/2014/main" id="{EC173D9A-52CF-4C51-9ACB-7BBC0E321E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3B985E-EF79-4CAB-A9B2-0719573D00BC}" type="slidenum">
              <a:rPr lang="en-US" altLang="en-US" smtClean="0">
                <a:latin typeface="Calibri Light" panose="020F0302020204030204" pitchFamily="34" charset="0"/>
              </a:rPr>
              <a:pPr fontAlgn="base">
                <a:spcBef>
                  <a:spcPct val="0"/>
                </a:spcBef>
                <a:spcAft>
                  <a:spcPct val="0"/>
                </a:spcAft>
              </a:pPr>
              <a:t>12</a:t>
            </a:fld>
            <a:endParaRPr lang="en-US" altLang="en-US">
              <a:latin typeface="Calibri Light" panose="020F03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92E5642-23CE-4734-AEA1-09CD20C824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50339C7-11BD-47F8-810C-28771AE99FD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The role calls for people who are passionate about equity, and using data to ensure learning for all students.</a:t>
            </a:r>
          </a:p>
          <a:p>
            <a:pPr eaLnBrk="1" hangingPunct="1">
              <a:defRPr/>
            </a:pPr>
            <a:endParaRPr lang="en-US" altLang="en-US" sz="1000" dirty="0">
              <a:latin typeface="+mn-lt"/>
            </a:endParaRPr>
          </a:p>
          <a:p>
            <a:pPr marL="171450" indent="-171450" eaLnBrk="1" hangingPunct="1">
              <a:buFont typeface="Arial" panose="020B0604020202020204" pitchFamily="34" charset="0"/>
              <a:buChar char="•"/>
              <a:defRPr/>
            </a:pPr>
            <a:r>
              <a:rPr lang="en-US" altLang="en-US" sz="1000" dirty="0">
                <a:latin typeface="+mn-lt"/>
              </a:rPr>
              <a:t>has basic knowledge of school data and assessments: Data Coaches do not need to be experts in statistics or complex data management systems, but they should know the basics of interpreting results and not be afraid of data.  Basic knowledge of Excel is a plus.</a:t>
            </a:r>
          </a:p>
          <a:p>
            <a:pPr marL="171450" indent="-171450" eaLnBrk="1" hangingPunct="1">
              <a:buFont typeface="Arial" panose="020B0604020202020204" pitchFamily="34" charset="0"/>
              <a:buChar char="•"/>
              <a:defRPr/>
            </a:pPr>
            <a:r>
              <a:rPr lang="en-US" altLang="en-US" sz="1000" dirty="0">
                <a:latin typeface="+mn-lt"/>
              </a:rPr>
              <a:t>has a willingness to take risks, make mistakes, and continuously learn.</a:t>
            </a:r>
          </a:p>
          <a:p>
            <a:pPr eaLnBrk="1" hangingPunct="1">
              <a:defRPr/>
            </a:pPr>
            <a:endParaRPr lang="en-US" altLang="en-US" sz="1000" dirty="0">
              <a:latin typeface="+mn-lt"/>
            </a:endParaRPr>
          </a:p>
          <a:p>
            <a:pPr eaLnBrk="1" hangingPunct="1">
              <a:defRPr/>
            </a:pPr>
            <a:r>
              <a:rPr lang="en-US" altLang="en-US" sz="1000" dirty="0">
                <a:latin typeface="+mn-lt"/>
              </a:rPr>
              <a:t>(Love et al., 2008, p. 39)</a:t>
            </a:r>
          </a:p>
          <a:p>
            <a:pPr eaLnBrk="1"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p:txBody>
      </p:sp>
      <p:sp>
        <p:nvSpPr>
          <p:cNvPr id="45060" name="Slide Number Placeholder 3">
            <a:extLst>
              <a:ext uri="{FF2B5EF4-FFF2-40B4-BE49-F238E27FC236}">
                <a16:creationId xmlns:a16="http://schemas.microsoft.com/office/drawing/2014/main" id="{070E7424-6D43-4960-8D26-EEE38A661E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2D4476-8761-4BED-8CB5-F51A8F1D96AA}" type="slidenum">
              <a:rPr lang="en-US" altLang="en-US" smtClean="0">
                <a:latin typeface="Calibri Light" panose="020F0302020204030204" pitchFamily="34" charset="0"/>
              </a:rPr>
              <a:pPr fontAlgn="base">
                <a:spcBef>
                  <a:spcPct val="0"/>
                </a:spcBef>
                <a:spcAft>
                  <a:spcPct val="0"/>
                </a:spcAft>
              </a:pPr>
              <a:t>13</a:t>
            </a:fld>
            <a:endParaRPr lang="en-US" altLang="en-US">
              <a:latin typeface="Calibri Light" panose="020F03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CDB27F3-386F-4C8F-99A2-3E79CB479B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5113388-CFDD-4752-8BC9-D7B2453B3C4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discuss the staff member that would be the best data coach using the guidance provided through the handout and the module thus far.  </a:t>
            </a:r>
          </a:p>
        </p:txBody>
      </p:sp>
      <p:sp>
        <p:nvSpPr>
          <p:cNvPr id="47108" name="Slide Number Placeholder 3">
            <a:extLst>
              <a:ext uri="{FF2B5EF4-FFF2-40B4-BE49-F238E27FC236}">
                <a16:creationId xmlns:a16="http://schemas.microsoft.com/office/drawing/2014/main" id="{01D400F4-59EB-45DE-9DCD-F1E2DAA4AF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F9531B-5D64-4CE1-9654-FE4548D32416}" type="slidenum">
              <a:rPr lang="en-US" altLang="en-US" smtClean="0">
                <a:latin typeface="Calibri Light" panose="020F0302020204030204" pitchFamily="34" charset="0"/>
              </a:rPr>
              <a:pPr fontAlgn="base">
                <a:spcBef>
                  <a:spcPct val="0"/>
                </a:spcBef>
                <a:spcAft>
                  <a:spcPct val="0"/>
                </a:spcAft>
              </a:pPr>
              <a:t>14</a:t>
            </a:fld>
            <a:endParaRPr lang="en-US" altLang="en-US">
              <a:latin typeface="Calibri Light" panose="020F03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E2ECF7C-1979-4262-8C29-9BE168DD4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EC03E45-1C1E-4365-86B0-9127542C5AB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get out handout #2-the official guidance on CLTs and CITs</a:t>
            </a:r>
          </a:p>
        </p:txBody>
      </p:sp>
      <p:sp>
        <p:nvSpPr>
          <p:cNvPr id="49156" name="Slide Number Placeholder 3">
            <a:extLst>
              <a:ext uri="{FF2B5EF4-FFF2-40B4-BE49-F238E27FC236}">
                <a16:creationId xmlns:a16="http://schemas.microsoft.com/office/drawing/2014/main" id="{C8334570-831D-4F0F-9EEC-5E9240CA3B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7B9A7D-9413-4F3B-835A-1B1C4128092A}" type="slidenum">
              <a:rPr lang="en-US" altLang="en-US" smtClean="0">
                <a:latin typeface="Calibri Light" panose="020F0302020204030204" pitchFamily="34" charset="0"/>
              </a:rPr>
              <a:pPr fontAlgn="base">
                <a:spcBef>
                  <a:spcPct val="0"/>
                </a:spcBef>
                <a:spcAft>
                  <a:spcPct val="0"/>
                </a:spcAft>
              </a:pPr>
              <a:t>15</a:t>
            </a:fld>
            <a:endParaRPr lang="en-US" altLang="en-US">
              <a:latin typeface="Calibri Light" panose="020F03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FED4DFC-D4D4-41EB-B4E9-D379D22B17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D7835392-D47A-486D-9A5B-D2A697F8552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Here the research best practices, aligns well with the TAIS process.  </a:t>
            </a:r>
          </a:p>
          <a:p>
            <a:pPr eaLnBrk="1" hangingPunct="1">
              <a:defRPr/>
            </a:pPr>
            <a:endParaRPr lang="en-US" altLang="en-US" sz="1000" dirty="0">
              <a:latin typeface="+mn-lt"/>
            </a:endParaRPr>
          </a:p>
          <a:p>
            <a:pPr eaLnBrk="1" hangingPunct="1">
              <a:defRPr/>
            </a:pPr>
            <a:r>
              <a:rPr lang="en-US" altLang="en-US" sz="1000" dirty="0">
                <a:latin typeface="+mn-lt"/>
              </a:rPr>
              <a:t>According to Love, et al.: A Data Team is a group of teacher and building administrators, typically from four to eight members, who work together to use data and improve student learning at the school level.  Data teams can take different forms. Representatives are often from each grade level or content areas. Look for people who are the opinion leaders and reflect different perspectives an can be ambassadors to others for the project.  (Love et al, Pg. 40) </a:t>
            </a:r>
          </a:p>
          <a:p>
            <a:pPr eaLnBrk="1" hangingPunct="1">
              <a:defRPr/>
            </a:pPr>
            <a:endParaRPr lang="en-US" altLang="en-US" sz="1000" dirty="0">
              <a:latin typeface="+mn-lt"/>
            </a:endParaRPr>
          </a:p>
          <a:p>
            <a:pPr eaLnBrk="1" hangingPunct="1">
              <a:defRPr/>
            </a:pPr>
            <a:r>
              <a:rPr lang="en-US" altLang="en-US" sz="1000" dirty="0">
                <a:latin typeface="+mn-lt"/>
              </a:rPr>
              <a:t>Campuses can fulfill these requirements by including the CLT and CIT on their data team.</a:t>
            </a:r>
          </a:p>
          <a:p>
            <a:pPr eaLnBrk="1" hangingPunct="1">
              <a:defRPr/>
            </a:pPr>
            <a:endParaRPr lang="en-US" altLang="en-US" sz="1000" b="1" dirty="0">
              <a:latin typeface="+mn-lt"/>
            </a:endParaRPr>
          </a:p>
          <a:p>
            <a:pPr eaLnBrk="1" hangingPunct="1">
              <a:defRPr/>
            </a:pPr>
            <a:r>
              <a:rPr lang="en-US" altLang="en-US" sz="1000" dirty="0">
                <a:latin typeface="+mn-lt"/>
              </a:rPr>
              <a:t>The campus leadership team (CLT) will consist of a campus principal and administrator as well as representatives from: Content area department chairs (secondary) Grade‐level or content teams (elementary) Counseling department Content area coaches/facilitators Bilingual/English as a second language (BE/ESL) education program Special Education (SPED) program Career and Technical Education (CTE) program</a:t>
            </a:r>
            <a:endParaRPr lang="en-US" altLang="en-US" sz="1000" b="1" dirty="0">
              <a:latin typeface="+mn-lt"/>
            </a:endParaRPr>
          </a:p>
          <a:p>
            <a:pPr eaLnBrk="1" hangingPunct="1">
              <a:defRPr/>
            </a:pPr>
            <a:endParaRPr lang="en-US" altLang="en-US" sz="1000" dirty="0">
              <a:latin typeface="+mn-lt"/>
            </a:endParaRPr>
          </a:p>
          <a:p>
            <a:pPr eaLnBrk="1" hangingPunct="1">
              <a:defRPr/>
            </a:pPr>
            <a:r>
              <a:rPr lang="en-US" altLang="en-US" sz="1000" dirty="0">
                <a:latin typeface="+mn-lt"/>
              </a:rPr>
              <a:t>The CIT=PSP and DCSI</a:t>
            </a:r>
          </a:p>
          <a:p>
            <a:pPr eaLnBrk="1" hangingPunct="1">
              <a:defRPr/>
            </a:pPr>
            <a:endParaRPr lang="en-US" altLang="en-US" sz="1000" dirty="0">
              <a:latin typeface="+mn-lt"/>
            </a:endParaRPr>
          </a:p>
          <a:p>
            <a:pPr eaLnBrk="1" hangingPunct="1">
              <a:defRPr/>
            </a:pPr>
            <a:r>
              <a:rPr lang="en-US" altLang="en-US" sz="1000" b="1" dirty="0">
                <a:latin typeface="+mn-lt"/>
              </a:rPr>
              <a:t>MAKE HANDOUT #2:</a:t>
            </a:r>
          </a:p>
          <a:p>
            <a:pPr eaLnBrk="1" hangingPunct="1">
              <a:defRPr/>
            </a:pPr>
            <a:r>
              <a:rPr lang="en-US" altLang="en-US" sz="1000" dirty="0">
                <a:latin typeface="+mn-lt"/>
              </a:rPr>
              <a:t>CLT roles and responsibilities: file:///C:/Users/bcarpenter/Downloads/ACCT_CLT_Job_Description_14.pdf</a:t>
            </a:r>
          </a:p>
          <a:p>
            <a:pPr eaLnBrk="1" hangingPunct="1">
              <a:defRPr/>
            </a:pPr>
            <a:endParaRPr lang="en-US" altLang="en-US" sz="1000" dirty="0">
              <a:latin typeface="+mn-lt"/>
            </a:endParaRPr>
          </a:p>
          <a:p>
            <a:pPr eaLnBrk="1" hangingPunct="1">
              <a:defRPr/>
            </a:pPr>
            <a:r>
              <a:rPr lang="en-US" altLang="en-US" sz="1000" dirty="0">
                <a:latin typeface="+mn-lt"/>
              </a:rPr>
              <a:t>CIT: file:///C:/Users/bcarpenter/Downloads/ACCT_Campus%20Intervention%20Team%20Procedures_15.pdf</a:t>
            </a:r>
          </a:p>
          <a:p>
            <a:pPr eaLnBrk="1" hangingPunct="1">
              <a:defRPr/>
            </a:pPr>
            <a:r>
              <a:rPr lang="en-US" altLang="en-US" sz="1000" dirty="0">
                <a:latin typeface="+mn-lt"/>
              </a:rPr>
              <a:t>PSP &amp; DCSI</a:t>
            </a:r>
          </a:p>
        </p:txBody>
      </p:sp>
      <p:sp>
        <p:nvSpPr>
          <p:cNvPr id="51204" name="Slide Number Placeholder 3">
            <a:extLst>
              <a:ext uri="{FF2B5EF4-FFF2-40B4-BE49-F238E27FC236}">
                <a16:creationId xmlns:a16="http://schemas.microsoft.com/office/drawing/2014/main" id="{AAD36E6D-3DAB-4F78-86A3-D20131BE89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2B914B-7900-4FD4-BA1C-019C01584CE3}" type="slidenum">
              <a:rPr lang="en-US" altLang="en-US" smtClean="0">
                <a:latin typeface="Calibri Light" panose="020F0302020204030204" pitchFamily="34" charset="0"/>
              </a:rPr>
              <a:pPr fontAlgn="base">
                <a:spcBef>
                  <a:spcPct val="0"/>
                </a:spcBef>
                <a:spcAft>
                  <a:spcPct val="0"/>
                </a:spcAft>
              </a:pPr>
              <a:t>16</a:t>
            </a:fld>
            <a:endParaRPr lang="en-US" altLang="en-US">
              <a:latin typeface="Calibri Light" panose="020F03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2FD1377-9687-4DBD-886C-3365B252E6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D6BEFE2-4412-439B-B6D0-2E5CFE265B48}"/>
              </a:ext>
            </a:extLst>
          </p:cNvPr>
          <p:cNvSpPr>
            <a:spLocks noGrp="1"/>
          </p:cNvSpPr>
          <p:nvPr>
            <p:ph type="body" idx="1"/>
          </p:nvPr>
        </p:nvSpPr>
        <p:spPr/>
        <p:txBody>
          <a:bodyPr/>
          <a:lstStyle/>
          <a:p>
            <a:pPr eaLnBrk="1" hangingPunct="1">
              <a:buFont typeface="Arial" panose="020B0604020202020204" pitchFamily="34" charset="0"/>
              <a:buNone/>
              <a:defRPr/>
            </a:pPr>
            <a:r>
              <a:rPr lang="en-US" b="1" dirty="0">
                <a:solidFill>
                  <a:schemeClr val="dk1"/>
                </a:solidFill>
                <a:latin typeface="Arial"/>
                <a:ea typeface="Arial"/>
                <a:cs typeface="Arial"/>
                <a:sym typeface="Arial"/>
              </a:rPr>
              <a:t>Presenter Talking Points:</a:t>
            </a:r>
          </a:p>
          <a:p>
            <a:pPr eaLnBrk="1" hangingPunct="1">
              <a:buFont typeface="Arial" panose="020B0604020202020204" pitchFamily="34" charset="0"/>
              <a:buNone/>
              <a:defRPr/>
            </a:pPr>
            <a:endParaRPr lang="en-US" dirty="0"/>
          </a:p>
          <a:p>
            <a:pPr eaLnBrk="1" hangingPunct="1">
              <a:buFont typeface="Arial" panose="020B0604020202020204" pitchFamily="34" charset="0"/>
              <a:buNone/>
              <a:defRPr/>
            </a:pPr>
            <a:r>
              <a:rPr lang="en-US" dirty="0"/>
              <a:t>Now that we have accounted for various roles and stakeholder perspectives on the data team, we turn to the responsibilities of the data team.  </a:t>
            </a:r>
          </a:p>
          <a:p>
            <a:pPr eaLnBrk="1" hangingPunct="1">
              <a:buFont typeface="Arial" panose="020B0604020202020204" pitchFamily="34" charset="0"/>
              <a:buNone/>
              <a:defRPr/>
            </a:pPr>
            <a:endParaRPr lang="en-US" dirty="0"/>
          </a:p>
          <a:p>
            <a:pPr eaLnBrk="1" hangingPunct="1">
              <a:buFont typeface="Arial" panose="020B0604020202020204" pitchFamily="34" charset="0"/>
              <a:buNone/>
              <a:defRPr/>
            </a:pPr>
            <a:r>
              <a:rPr lang="en-US" dirty="0"/>
              <a:t>According to Love, et al. the data team shall be responsible for:</a:t>
            </a:r>
          </a:p>
          <a:p>
            <a:pPr marL="342900" indent="-342900" eaLnBrk="1" hangingPunct="1">
              <a:buFont typeface="Arial" panose="020B0604020202020204" pitchFamily="34" charset="0"/>
              <a:buChar char="•"/>
              <a:defRPr/>
            </a:pPr>
            <a:r>
              <a:rPr lang="en-US" dirty="0"/>
              <a:t>Collecting and analyzing a variety of types of school data</a:t>
            </a:r>
          </a:p>
          <a:p>
            <a:pPr marL="342900" indent="-342900" eaLnBrk="1" hangingPunct="1">
              <a:buFont typeface="Arial" panose="020B0604020202020204" pitchFamily="34" charset="0"/>
              <a:buChar char="•"/>
              <a:defRPr/>
            </a:pPr>
            <a:r>
              <a:rPr lang="en-US" dirty="0"/>
              <a:t>Developing or adapting common assessment instruments</a:t>
            </a:r>
          </a:p>
          <a:p>
            <a:pPr marL="342900" indent="-342900" eaLnBrk="1" hangingPunct="1">
              <a:buFont typeface="Arial" panose="020B0604020202020204" pitchFamily="34" charset="0"/>
              <a:buChar char="•"/>
              <a:defRPr/>
            </a:pPr>
            <a:r>
              <a:rPr lang="en-US" dirty="0"/>
              <a:t>Committing to norms of collaboration </a:t>
            </a:r>
          </a:p>
          <a:p>
            <a:pPr marL="342900" indent="-342900" eaLnBrk="1" hangingPunct="1">
              <a:buFont typeface="Arial" panose="020B0604020202020204" pitchFamily="34" charset="0"/>
              <a:buChar char="•"/>
              <a:defRPr/>
            </a:pPr>
            <a:r>
              <a:rPr lang="en-US" dirty="0"/>
              <a:t>Consulting research to investigate problems, causes, and best practices</a:t>
            </a:r>
          </a:p>
          <a:p>
            <a:pPr marL="342900" indent="-342900" eaLnBrk="1" hangingPunct="1">
              <a:buFont typeface="Arial" panose="020B0604020202020204" pitchFamily="34" charset="0"/>
              <a:buChar char="•"/>
              <a:defRPr/>
            </a:pPr>
            <a:r>
              <a:rPr lang="en-US" dirty="0"/>
              <a:t>Developing data-supported action plans (this will be covered in another module)</a:t>
            </a:r>
          </a:p>
          <a:p>
            <a:pPr marL="342900" indent="-342900" eaLnBrk="1" hangingPunct="1">
              <a:buFont typeface="Arial" panose="020B0604020202020204" pitchFamily="34" charset="0"/>
              <a:buChar char="•"/>
              <a:defRPr/>
            </a:pPr>
            <a:r>
              <a:rPr lang="en-US" dirty="0"/>
              <a:t>Communicating with staff and key stakeholders about the findings and plans </a:t>
            </a:r>
          </a:p>
          <a:p>
            <a:pPr marL="342900" indent="-342900" eaLnBrk="1" hangingPunct="1">
              <a:buFont typeface="Arial" panose="020B0604020202020204" pitchFamily="34" charset="0"/>
              <a:buChar char="•"/>
              <a:defRPr/>
            </a:pPr>
            <a:endParaRPr lang="en-US" dirty="0"/>
          </a:p>
          <a:p>
            <a:pPr eaLnBrk="1" hangingPunct="1">
              <a:buFont typeface="Arial" panose="020B0604020202020204" pitchFamily="34" charset="0"/>
              <a:buNone/>
              <a:defRPr/>
            </a:pPr>
            <a:r>
              <a:rPr lang="en-US" dirty="0"/>
              <a:t>(pg. 41)</a:t>
            </a:r>
          </a:p>
          <a:p>
            <a:pPr marL="342900" indent="-342900" eaLnBrk="1" hangingPunct="1">
              <a:buFont typeface="Arial" panose="020B0604020202020204" pitchFamily="34" charset="0"/>
              <a:buChar char="•"/>
              <a:defRPr/>
            </a:pPr>
            <a:endParaRPr lang="en-US" dirty="0"/>
          </a:p>
        </p:txBody>
      </p:sp>
      <p:sp>
        <p:nvSpPr>
          <p:cNvPr id="53252" name="Slide Number Placeholder 3">
            <a:extLst>
              <a:ext uri="{FF2B5EF4-FFF2-40B4-BE49-F238E27FC236}">
                <a16:creationId xmlns:a16="http://schemas.microsoft.com/office/drawing/2014/main" id="{7CFB63CA-DD05-4D0D-B230-F0991BFCD4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D4EEBE-86B1-475F-983E-8807ED8D625B}" type="slidenum">
              <a:rPr lang="en-US" altLang="en-US" smtClean="0">
                <a:latin typeface="Calibri Light" panose="020F0302020204030204" pitchFamily="34" charset="0"/>
              </a:rPr>
              <a:pPr fontAlgn="base">
                <a:spcBef>
                  <a:spcPct val="0"/>
                </a:spcBef>
                <a:spcAft>
                  <a:spcPct val="0"/>
                </a:spcAft>
              </a:pPr>
              <a:t>17</a:t>
            </a:fld>
            <a:endParaRPr lang="en-US" altLang="en-US">
              <a:latin typeface="Calibri Light" panose="020F03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DD343DC-F767-4BD3-B431-650ADBA629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23242-AA44-454D-853C-0F60CC8A2728}"/>
              </a:ext>
            </a:extLst>
          </p:cNvPr>
          <p:cNvSpPr>
            <a:spLocks noGrp="1"/>
          </p:cNvSpPr>
          <p:nvPr>
            <p:ph type="body" idx="1"/>
          </p:nvPr>
        </p:nvSpPr>
        <p:spPr/>
        <p:txBody>
          <a:bodyPr/>
          <a:lstStyle/>
          <a:p>
            <a:pPr eaLnBrk="1" hangingPunct="1">
              <a:buFont typeface="Arial" panose="020B0604020202020204" pitchFamily="34" charset="0"/>
              <a:buNone/>
              <a:defRPr/>
            </a:pPr>
            <a:r>
              <a:rPr lang="en-US" sz="1000" b="1" dirty="0">
                <a:solidFill>
                  <a:schemeClr val="dk1"/>
                </a:solidFill>
                <a:latin typeface="+mn-lt"/>
                <a:ea typeface="Arial"/>
                <a:cs typeface="Arial"/>
                <a:sym typeface="Arial"/>
              </a:rPr>
              <a:t>Presenter Talking Points:</a:t>
            </a:r>
          </a:p>
          <a:p>
            <a:pPr eaLnBrk="1" hangingPunct="1">
              <a:buFont typeface="Arial" panose="020B0604020202020204" pitchFamily="34" charset="0"/>
              <a:buNone/>
              <a:defRPr/>
            </a:pPr>
            <a:endParaRPr lang="en-US" sz="1000" dirty="0">
              <a:latin typeface="+mn-lt"/>
            </a:endParaRPr>
          </a:p>
          <a:p>
            <a:pPr marL="342900" indent="-342900" eaLnBrk="1" hangingPunct="1">
              <a:buFont typeface="Arial" panose="020B0604020202020204" pitchFamily="34" charset="0"/>
              <a:buChar char="•"/>
              <a:defRPr/>
            </a:pPr>
            <a:r>
              <a:rPr lang="en-US" sz="1000" dirty="0">
                <a:latin typeface="+mn-lt"/>
              </a:rPr>
              <a:t>Overseeing the implementation of the plan (this will be covered in another module)</a:t>
            </a:r>
          </a:p>
          <a:p>
            <a:pPr marL="342900" indent="-342900" eaLnBrk="1" hangingPunct="1">
              <a:buFont typeface="Arial" panose="020B0604020202020204" pitchFamily="34" charset="0"/>
              <a:buChar char="•"/>
              <a:defRPr/>
            </a:pPr>
            <a:r>
              <a:rPr lang="en-US" sz="1000" dirty="0">
                <a:latin typeface="+mn-lt"/>
              </a:rPr>
              <a:t>Sharing successes and challenges from their own classrooms and/or at the school level</a:t>
            </a:r>
          </a:p>
          <a:p>
            <a:pPr marL="342900" indent="-342900" eaLnBrk="1" hangingPunct="1">
              <a:buFont typeface="Arial" panose="020B0604020202020204" pitchFamily="34" charset="0"/>
              <a:buChar char="•"/>
              <a:defRPr/>
            </a:pPr>
            <a:r>
              <a:rPr lang="en-US" sz="1000" dirty="0">
                <a:latin typeface="+mn-lt"/>
              </a:rPr>
              <a:t>Engaging a broader group of stakeholders to gain their input, involvement and commitment</a:t>
            </a:r>
          </a:p>
          <a:p>
            <a:pPr marL="342900" indent="-342900" eaLnBrk="1" hangingPunct="1">
              <a:buFont typeface="Arial" panose="020B0604020202020204" pitchFamily="34" charset="0"/>
              <a:buChar char="•"/>
              <a:defRPr/>
            </a:pPr>
            <a:r>
              <a:rPr lang="en-US" sz="1000" dirty="0">
                <a:latin typeface="+mn-lt"/>
              </a:rPr>
              <a:t>Coordinating with other school or district leaders</a:t>
            </a:r>
          </a:p>
          <a:p>
            <a:pPr marL="342900" indent="-342900" eaLnBrk="1" hangingPunct="1">
              <a:buFont typeface="Arial" panose="020B0604020202020204" pitchFamily="34" charset="0"/>
              <a:buChar char="•"/>
              <a:defRPr/>
            </a:pPr>
            <a:r>
              <a:rPr lang="en-US" sz="1000" dirty="0">
                <a:latin typeface="+mn-lt"/>
              </a:rPr>
              <a:t>Developing their knowledge and skills in data literacy and collaborative inquiry; content knowledge; cultural proficiency; and leadership</a:t>
            </a:r>
          </a:p>
          <a:p>
            <a:pPr eaLnBrk="1" hangingPunct="1">
              <a:buFont typeface="Arial" panose="020B0604020202020204" pitchFamily="34" charset="0"/>
              <a:buNone/>
              <a:defRPr/>
            </a:pPr>
            <a:r>
              <a:rPr lang="en-US" sz="1000" dirty="0">
                <a:latin typeface="+mn-lt"/>
              </a:rPr>
              <a:t>(pg. 41)</a:t>
            </a:r>
          </a:p>
          <a:p>
            <a:pPr marL="342900" indent="-342900" eaLnBrk="1" hangingPunct="1">
              <a:buFont typeface="Arial" panose="020B0604020202020204" pitchFamily="34" charset="0"/>
              <a:buChar char="•"/>
              <a:defRPr/>
            </a:pPr>
            <a:endParaRPr lang="en-US" dirty="0"/>
          </a:p>
        </p:txBody>
      </p:sp>
      <p:sp>
        <p:nvSpPr>
          <p:cNvPr id="55300" name="Slide Number Placeholder 3">
            <a:extLst>
              <a:ext uri="{FF2B5EF4-FFF2-40B4-BE49-F238E27FC236}">
                <a16:creationId xmlns:a16="http://schemas.microsoft.com/office/drawing/2014/main" id="{70BC9B0C-CBCF-44CC-9DFE-8CD5D1E4BA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C43563-6D4D-45B7-8938-F0222E808AE7}" type="slidenum">
              <a:rPr lang="en-US" altLang="en-US" smtClean="0">
                <a:latin typeface="Calibri Light" panose="020F0302020204030204" pitchFamily="34" charset="0"/>
              </a:rPr>
              <a:pPr fontAlgn="base">
                <a:spcBef>
                  <a:spcPct val="0"/>
                </a:spcBef>
                <a:spcAft>
                  <a:spcPct val="0"/>
                </a:spcAft>
              </a:pPr>
              <a:t>18</a:t>
            </a:fld>
            <a:endParaRPr lang="en-US" altLang="en-US">
              <a:latin typeface="Calibri Light" panose="020F03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EAFBFE2-9914-4551-90B7-8917F792C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485667F-71E3-4FFC-B364-4F02965FD9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Handout #3 outlines different school stakeholders, ways that the data team can engage with that type of stakeholder, and that stakeholders role in data analysis for the campus.</a:t>
            </a:r>
          </a:p>
        </p:txBody>
      </p:sp>
      <p:sp>
        <p:nvSpPr>
          <p:cNvPr id="57348" name="Slide Number Placeholder 3">
            <a:extLst>
              <a:ext uri="{FF2B5EF4-FFF2-40B4-BE49-F238E27FC236}">
                <a16:creationId xmlns:a16="http://schemas.microsoft.com/office/drawing/2014/main" id="{A7CCA580-1AE6-4938-ABEE-126D76AD0B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B8911F1-BF24-4C42-8052-6BDA8F0DB603}" type="slidenum">
              <a:rPr lang="en-US" altLang="en-US" smtClean="0">
                <a:latin typeface="Calibri Light" panose="020F0302020204030204" pitchFamily="34" charset="0"/>
              </a:rPr>
              <a:pPr fontAlgn="base">
                <a:spcBef>
                  <a:spcPct val="0"/>
                </a:spcBef>
                <a:spcAft>
                  <a:spcPct val="0"/>
                </a:spcAft>
              </a:pPr>
              <a:t>19</a:t>
            </a:fld>
            <a:endParaRPr lang="en-US" altLang="en-US">
              <a:latin typeface="Calibri Light" panose="020F03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99F1CA3-AFDD-4C9C-B0A9-DFFD0C8329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39D9C02E-6C9B-4DE1-BC8D-4D9356FD50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The goal of this training is for all participants to learn the </a:t>
            </a:r>
            <a:r>
              <a:rPr lang="pt-BR" altLang="en-US">
                <a:solidFill>
                  <a:srgbClr val="303942"/>
                </a:solidFill>
                <a:latin typeface="Lato Regular" charset="0"/>
              </a:rPr>
              <a:t>who, what, when, and how of data analysis for continuous school improvement.</a:t>
            </a:r>
          </a:p>
          <a:p>
            <a:pPr eaLnBrk="1" hangingPunct="1"/>
            <a:endParaRPr lang="en-US" altLang="en-US">
              <a:latin typeface="Calibri Light" panose="020F0302020204030204" pitchFamily="34" charset="0"/>
            </a:endParaRPr>
          </a:p>
        </p:txBody>
      </p:sp>
      <p:sp>
        <p:nvSpPr>
          <p:cNvPr id="22532" name="Slide Number Placeholder 3">
            <a:extLst>
              <a:ext uri="{FF2B5EF4-FFF2-40B4-BE49-F238E27FC236}">
                <a16:creationId xmlns:a16="http://schemas.microsoft.com/office/drawing/2014/main" id="{CAC59960-150D-4FB0-9077-56A8C54A7A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782D60-6A65-4AE8-A899-03F5457B39E4}" type="slidenum">
              <a:rPr lang="en-US" altLang="en-US" smtClean="0">
                <a:latin typeface="Calibri Light" panose="020F0302020204030204" pitchFamily="34" charset="0"/>
              </a:rPr>
              <a:pPr fontAlgn="base">
                <a:spcBef>
                  <a:spcPct val="0"/>
                </a:spcBef>
                <a:spcAft>
                  <a:spcPct val="0"/>
                </a:spcAft>
              </a:pPr>
              <a:t>2</a:t>
            </a:fld>
            <a:endParaRPr lang="en-US" altLang="en-US">
              <a:latin typeface="Calibri Light" panose="020F03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294BE942-FE64-41B2-8130-9C0EB55F2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0551DB03-DEEE-4585-9122-C249A4787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Each stakeholder in your school community can provide invaluable data from their perspective.  Capturing data from a diverse set of stakeholders will allow you to paint a more complete picture of the campus using data.  </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Resource from Love, et al (pg 31-32)</a:t>
            </a:r>
          </a:p>
          <a:p>
            <a:pPr eaLnBrk="1" hangingPunct="1"/>
            <a:endParaRPr lang="en-US" altLang="en-US">
              <a:latin typeface="Calibri Light" panose="020F0302020204030204" pitchFamily="34" charset="0"/>
            </a:endParaRPr>
          </a:p>
        </p:txBody>
      </p:sp>
      <p:sp>
        <p:nvSpPr>
          <p:cNvPr id="59396" name="Slide Number Placeholder 3">
            <a:extLst>
              <a:ext uri="{FF2B5EF4-FFF2-40B4-BE49-F238E27FC236}">
                <a16:creationId xmlns:a16="http://schemas.microsoft.com/office/drawing/2014/main" id="{A0F1390B-0D6C-4611-B06E-CA7D392F1D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B8C6AC-4A5C-4D79-99EA-ECDE5665EC5B}" type="slidenum">
              <a:rPr lang="en-US" altLang="en-US" smtClean="0">
                <a:latin typeface="Calibri Light" panose="020F0302020204030204" pitchFamily="34" charset="0"/>
              </a:rPr>
              <a:pPr fontAlgn="base">
                <a:spcBef>
                  <a:spcPct val="0"/>
                </a:spcBef>
                <a:spcAft>
                  <a:spcPct val="0"/>
                </a:spcAft>
              </a:pPr>
              <a:t>20</a:t>
            </a:fld>
            <a:endParaRPr lang="en-US" altLang="en-US">
              <a:latin typeface="Calibri Light" panose="020F03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B8DC6A5-A3F5-409C-9DC4-8A1FCDD88E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4B883156-916B-4C9A-A5DA-BD7E48B4996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a:defRPr/>
            </a:pPr>
            <a:endParaRPr lang="en-US" altLang="en-US" sz="1000" dirty="0">
              <a:latin typeface="+mn-lt"/>
            </a:endParaRPr>
          </a:p>
          <a:p>
            <a:pPr>
              <a:defRPr/>
            </a:pPr>
            <a:r>
              <a:rPr lang="en-US" altLang="en-US" sz="1000" dirty="0">
                <a:latin typeface="+mn-lt"/>
              </a:rPr>
              <a:t>Please pause the presentation to identify other data team members and to plan for stakeholder involvement </a:t>
            </a:r>
          </a:p>
          <a:p>
            <a:pPr>
              <a:defRPr/>
            </a:pPr>
            <a:endParaRPr lang="en-US" altLang="en-US" sz="1000" dirty="0">
              <a:latin typeface="+mn-lt"/>
            </a:endParaRPr>
          </a:p>
          <a:p>
            <a:pPr>
              <a:defRPr/>
            </a:pPr>
            <a:endParaRPr lang="en-US" altLang="en-US" sz="1000" dirty="0">
              <a:latin typeface="+mn-lt"/>
            </a:endParaRPr>
          </a:p>
        </p:txBody>
      </p:sp>
      <p:sp>
        <p:nvSpPr>
          <p:cNvPr id="61444" name="Slide Number Placeholder 3">
            <a:extLst>
              <a:ext uri="{FF2B5EF4-FFF2-40B4-BE49-F238E27FC236}">
                <a16:creationId xmlns:a16="http://schemas.microsoft.com/office/drawing/2014/main" id="{E74FA201-F83B-4D74-B035-0AFC6355CF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4A4E47-4B9B-4560-A943-26713567321F}" type="slidenum">
              <a:rPr lang="en-US" altLang="en-US" smtClean="0">
                <a:latin typeface="Calibri Light" panose="020F0302020204030204" pitchFamily="34" charset="0"/>
              </a:rPr>
              <a:pPr fontAlgn="base">
                <a:spcBef>
                  <a:spcPct val="0"/>
                </a:spcBef>
                <a:spcAft>
                  <a:spcPct val="0"/>
                </a:spcAft>
              </a:pPr>
              <a:t>21</a:t>
            </a:fld>
            <a:endParaRPr lang="en-US" altLang="en-US">
              <a:latin typeface="Calibri Light" panose="020F03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444F738-2F54-4160-8ADF-0BCC105835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860D7FA-F117-41E6-B704-AAFE9C2F84C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solidFill>
                  <a:srgbClr val="000000"/>
                </a:solidFill>
                <a:latin typeface="Arial" panose="020B0604020202020204" pitchFamily="34" charset="0"/>
                <a:cs typeface="Arial" panose="020B0604020202020204" pitchFamily="34" charset="0"/>
                <a:sym typeface="Arial" panose="020B0604020202020204" pitchFamily="34" charset="0"/>
              </a:rPr>
              <a:t>Next section of the Data Analysis module deals with how the Data Team should approach data and discuss data; or </a:t>
            </a:r>
            <a:r>
              <a:rPr lang="en-US" altLang="en-US" sz="1000" i="1" dirty="0">
                <a:latin typeface="+mn-lt"/>
              </a:rPr>
              <a:t>what are the team’s data analysis norms</a:t>
            </a:r>
            <a:r>
              <a:rPr lang="en-US" altLang="en-US" sz="1000" dirty="0">
                <a:latin typeface="+mn-lt"/>
              </a:rPr>
              <a:t>?</a:t>
            </a:r>
          </a:p>
          <a:p>
            <a:pPr eaLnBrk="1" hangingPunct="1">
              <a:defRPr/>
            </a:pPr>
            <a:endParaRPr lang="en-US" altLang="en-US" dirty="0">
              <a:latin typeface="Calibri Light" panose="020F0302020204030204" pitchFamily="34" charset="0"/>
            </a:endParaRPr>
          </a:p>
        </p:txBody>
      </p:sp>
      <p:sp>
        <p:nvSpPr>
          <p:cNvPr id="63492" name="Slide Number Placeholder 3">
            <a:extLst>
              <a:ext uri="{FF2B5EF4-FFF2-40B4-BE49-F238E27FC236}">
                <a16:creationId xmlns:a16="http://schemas.microsoft.com/office/drawing/2014/main" id="{44150F66-EB89-44F2-B1B1-CB9C4F25A1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121BC1-EBDD-4D85-A4C3-6F3105E168FF}" type="slidenum">
              <a:rPr lang="en-US" altLang="en-US" smtClean="0">
                <a:latin typeface="Calibri Light" panose="020F0302020204030204" pitchFamily="34" charset="0"/>
              </a:rPr>
              <a:pPr fontAlgn="base">
                <a:spcBef>
                  <a:spcPct val="0"/>
                </a:spcBef>
                <a:spcAft>
                  <a:spcPct val="0"/>
                </a:spcAft>
              </a:pPr>
              <a:t>22</a:t>
            </a:fld>
            <a:endParaRPr lang="en-US" altLang="en-US">
              <a:latin typeface="Calibri Light" panose="020F03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49C38EBF-92B9-4C1D-9AF6-345D0CD46A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4A868E4-817A-4ADF-B9DA-B75086CE677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sz="1000" b="1" dirty="0">
                <a:solidFill>
                  <a:schemeClr val="dk1"/>
                </a:solidFill>
                <a:latin typeface="+mn-lt"/>
                <a:ea typeface="Arial"/>
                <a:cs typeface="Arial"/>
                <a:sym typeface="Arial"/>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Each time the data team comes together, they should use the same protocol for looking at data.  This content originates from Lipton &amp; Wellman’s process for data-driven dialogue, which was adapted by Love et al in the Data Coach’s Guide.</a:t>
            </a:r>
          </a:p>
          <a:p>
            <a:pPr eaLnBrk="1" hangingPunct="1">
              <a:defRPr/>
            </a:pPr>
            <a:endParaRPr lang="en-US" altLang="en-US" sz="1000" dirty="0">
              <a:latin typeface="+mn-lt"/>
            </a:endParaRPr>
          </a:p>
          <a:p>
            <a:pPr eaLnBrk="1" hangingPunct="1">
              <a:defRPr/>
            </a:pPr>
            <a:r>
              <a:rPr lang="en-US" altLang="en-US" sz="1000" dirty="0">
                <a:latin typeface="+mn-lt"/>
              </a:rPr>
              <a:t>Data team meetings can be divided into the following agenda sections:</a:t>
            </a:r>
          </a:p>
          <a:p>
            <a:pPr eaLnBrk="1" hangingPunct="1">
              <a:defRPr/>
            </a:pPr>
            <a:endParaRPr lang="en-US" altLang="en-US" sz="1000" dirty="0">
              <a:latin typeface="+mn-lt"/>
            </a:endParaRPr>
          </a:p>
          <a:p>
            <a:pPr marL="457200" indent="-457200" eaLnBrk="1" hangingPunct="1">
              <a:buFontTx/>
              <a:buAutoNum type="arabicParenR"/>
              <a:defRPr/>
            </a:pPr>
            <a:r>
              <a:rPr lang="en-US" altLang="en-US" sz="1000" dirty="0">
                <a:latin typeface="+mn-lt"/>
              </a:rPr>
              <a:t>Predict (aka activate prior knowledge)</a:t>
            </a:r>
          </a:p>
          <a:p>
            <a:pPr marL="457200" indent="-457200" eaLnBrk="1" hangingPunct="1">
              <a:buFontTx/>
              <a:buAutoNum type="arabicParenR"/>
              <a:defRPr/>
            </a:pPr>
            <a:r>
              <a:rPr lang="en-US" altLang="en-US" sz="1000" dirty="0">
                <a:latin typeface="+mn-lt"/>
              </a:rPr>
              <a:t>Go Visual (aka display the data)</a:t>
            </a:r>
          </a:p>
          <a:p>
            <a:pPr marL="457200" indent="-457200" eaLnBrk="1" hangingPunct="1">
              <a:buFontTx/>
              <a:buAutoNum type="arabicParenR"/>
              <a:defRPr/>
            </a:pPr>
            <a:r>
              <a:rPr lang="en-US" altLang="en-US" sz="1000" dirty="0">
                <a:latin typeface="+mn-lt"/>
              </a:rPr>
              <a:t>Observe (what does the data say?)</a:t>
            </a:r>
          </a:p>
          <a:p>
            <a:pPr marL="457200" indent="-457200" eaLnBrk="1" hangingPunct="1">
              <a:buFontTx/>
              <a:buAutoNum type="arabicParenR"/>
              <a:defRPr/>
            </a:pPr>
            <a:r>
              <a:rPr lang="en-US" altLang="en-US" sz="1000" dirty="0">
                <a:latin typeface="+mn-lt"/>
              </a:rPr>
              <a:t>Infer/Question (what does the data mean?)</a:t>
            </a:r>
          </a:p>
          <a:p>
            <a:pPr marL="457200" indent="-457200" eaLnBrk="1" hangingPunct="1">
              <a:buFontTx/>
              <a:buAutoNum type="arabicParenR"/>
              <a:defRPr/>
            </a:pPr>
            <a:endParaRPr lang="en-US" altLang="en-US" sz="1000" dirty="0">
              <a:latin typeface="+mn-lt"/>
            </a:endParaRPr>
          </a:p>
          <a:p>
            <a:pPr eaLnBrk="1" hangingPunct="1">
              <a:defRPr/>
            </a:pPr>
            <a:r>
              <a:rPr lang="en-US" altLang="en-US" sz="1000" dirty="0">
                <a:latin typeface="+mn-lt"/>
              </a:rPr>
              <a:t>Once we have some data inferences, then we can prioritize the problems that we uncovered through data analysis and craft some problem statements (more on that to come later)</a:t>
            </a:r>
          </a:p>
          <a:p>
            <a:pPr marL="457200" indent="-457200" eaLnBrk="1" hangingPunct="1">
              <a:buFontTx/>
              <a:buAutoNum type="arabicParenR"/>
              <a:defRPr/>
            </a:pPr>
            <a:endParaRPr lang="en-US" altLang="en-US" sz="1000" dirty="0">
              <a:latin typeface="+mn-lt"/>
            </a:endParaRPr>
          </a:p>
          <a:p>
            <a:pPr eaLnBrk="1" hangingPunct="1">
              <a:defRPr/>
            </a:pPr>
            <a:r>
              <a:rPr lang="en-US" altLang="en-US" sz="1000" dirty="0">
                <a:latin typeface="+mn-lt"/>
              </a:rPr>
              <a:t>Let’s spend some time thinking through the elements of each phase of the Data Team’s way of approaching data analysis…</a:t>
            </a:r>
          </a:p>
        </p:txBody>
      </p:sp>
      <p:sp>
        <p:nvSpPr>
          <p:cNvPr id="65540" name="Slide Number Placeholder 3">
            <a:extLst>
              <a:ext uri="{FF2B5EF4-FFF2-40B4-BE49-F238E27FC236}">
                <a16:creationId xmlns:a16="http://schemas.microsoft.com/office/drawing/2014/main" id="{CED19891-DAB3-45D3-9852-6B48AA0E7F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2322B4-8946-4C76-B1E4-620469C50CB8}" type="slidenum">
              <a:rPr lang="en-US" altLang="en-US" smtClean="0">
                <a:latin typeface="Calibri Light" panose="020F0302020204030204" pitchFamily="34" charset="0"/>
              </a:rPr>
              <a:pPr fontAlgn="base">
                <a:spcBef>
                  <a:spcPct val="0"/>
                </a:spcBef>
                <a:spcAft>
                  <a:spcPct val="0"/>
                </a:spcAft>
              </a:pPr>
              <a:t>23</a:t>
            </a:fld>
            <a:endParaRPr lang="en-US" altLang="en-US">
              <a:latin typeface="Calibri Light" panose="020F03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079C1F0-4F12-47E9-83BA-26BF226BB8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046AEA8-9087-4AE5-A736-3EBFBDCC934C}"/>
              </a:ext>
            </a:extLst>
          </p:cNvPr>
          <p:cNvSpPr>
            <a:spLocks noGrp="1"/>
          </p:cNvSpPr>
          <p:nvPr>
            <p:ph type="body" idx="1"/>
          </p:nvPr>
        </p:nvSpPr>
        <p:spPr/>
        <p:txBody>
          <a:bodyPr/>
          <a:lstStyle/>
          <a:p>
            <a:pPr eaLnBrk="1" fontAlgn="ctr" hangingPunct="1">
              <a:buFont typeface="Arial" panose="020B0604020202020204" pitchFamily="34" charset="0"/>
              <a:buNone/>
              <a:defRPr/>
            </a:pPr>
            <a:r>
              <a:rPr lang="en-US" sz="1000" b="1" dirty="0">
                <a:solidFill>
                  <a:schemeClr val="dk1"/>
                </a:solidFill>
                <a:latin typeface="+mn-lt"/>
                <a:ea typeface="Arial"/>
                <a:cs typeface="Arial"/>
                <a:sym typeface="Arial"/>
              </a:rPr>
              <a:t>Presenter Talking Points:</a:t>
            </a:r>
            <a:endParaRPr lang="en-US" sz="1000" dirty="0">
              <a:latin typeface="+mn-lt"/>
            </a:endParaRPr>
          </a:p>
          <a:p>
            <a:pPr marL="342900" indent="-342900" eaLnBrk="1" fontAlgn="ctr" hangingPunct="1">
              <a:buFont typeface="Arial" panose="020B0604020202020204" pitchFamily="34" charset="0"/>
              <a:buChar char="•"/>
              <a:defRPr/>
            </a:pPr>
            <a:endParaRPr lang="en-US" sz="1000" dirty="0">
              <a:latin typeface="+mn-lt"/>
            </a:endParaRPr>
          </a:p>
          <a:p>
            <a:pPr eaLnBrk="1" fontAlgn="ctr" hangingPunct="1">
              <a:buFont typeface="Arial" panose="020B0604020202020204" pitchFamily="34" charset="0"/>
              <a:buNone/>
              <a:defRPr/>
            </a:pPr>
            <a:r>
              <a:rPr lang="en-US" sz="1000" dirty="0">
                <a:latin typeface="+mn-lt"/>
              </a:rPr>
              <a:t>Click one: Don't skip this phase!  The prediction phase is an opportunity for the Data Team to get excited about and ready to learn from the data.  </a:t>
            </a:r>
          </a:p>
          <a:p>
            <a:pPr eaLnBrk="1" fontAlgn="ctr" hangingPunct="1">
              <a:buFont typeface="Arial" panose="020B0604020202020204" pitchFamily="34" charset="0"/>
              <a:buNone/>
              <a:defRPr/>
            </a:pPr>
            <a:endParaRPr lang="en-US" sz="1000" dirty="0">
              <a:latin typeface="+mn-lt"/>
            </a:endParaRPr>
          </a:p>
          <a:p>
            <a:pPr eaLnBrk="1" fontAlgn="ctr" hangingPunct="1">
              <a:buFont typeface="Arial" panose="020B0604020202020204" pitchFamily="34" charset="0"/>
              <a:buNone/>
              <a:defRPr/>
            </a:pPr>
            <a:r>
              <a:rPr lang="en-US" sz="1000" dirty="0">
                <a:latin typeface="+mn-lt"/>
              </a:rPr>
              <a:t>Click two: Think of this as the anticipatory set, or “priming the pump”.  </a:t>
            </a:r>
          </a:p>
          <a:p>
            <a:pPr eaLnBrk="1" fontAlgn="ctr" hangingPunct="1">
              <a:buFont typeface="Arial" panose="020B0604020202020204" pitchFamily="34" charset="0"/>
              <a:buNone/>
              <a:defRPr/>
            </a:pPr>
            <a:endParaRPr lang="en-US" sz="1000" dirty="0">
              <a:latin typeface="+mn-lt"/>
            </a:endParaRPr>
          </a:p>
          <a:p>
            <a:pPr eaLnBrk="1" fontAlgn="ctr" hangingPunct="1">
              <a:buFont typeface="Arial" panose="020B0604020202020204" pitchFamily="34" charset="0"/>
              <a:buNone/>
              <a:defRPr/>
            </a:pPr>
            <a:r>
              <a:rPr lang="en-US" sz="1000" dirty="0">
                <a:latin typeface="+mn-lt"/>
              </a:rPr>
              <a:t>Click three: Making predictions about the data raises participants' awareness about the assumptions they have that influence their interpretations of the data.  By articulating assumptions, they can more easily set them aside and examine the data more objectively.</a:t>
            </a:r>
          </a:p>
          <a:p>
            <a:pPr eaLnBrk="1" fontAlgn="ctr" hangingPunct="1">
              <a:buFont typeface="Arial" panose="020B0604020202020204" pitchFamily="34" charset="0"/>
              <a:buNone/>
              <a:defRPr/>
            </a:pPr>
            <a:endParaRPr lang="en-US" dirty="0"/>
          </a:p>
          <a:p>
            <a:pPr eaLnBrk="1" hangingPunct="1">
              <a:defRPr/>
            </a:pPr>
            <a:endParaRPr lang="en-US" dirty="0"/>
          </a:p>
          <a:p>
            <a:pPr>
              <a:defRPr/>
            </a:pPr>
            <a:endParaRPr lang="en-US" dirty="0"/>
          </a:p>
        </p:txBody>
      </p:sp>
      <p:sp>
        <p:nvSpPr>
          <p:cNvPr id="67588" name="Slide Number Placeholder 3">
            <a:extLst>
              <a:ext uri="{FF2B5EF4-FFF2-40B4-BE49-F238E27FC236}">
                <a16:creationId xmlns:a16="http://schemas.microsoft.com/office/drawing/2014/main" id="{B403DC93-63CD-48E2-B6A8-57601AE43B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5C5B4D-5004-4C06-A49C-0320D7CA5A5B}" type="slidenum">
              <a:rPr lang="en-US" altLang="en-US" smtClean="0">
                <a:latin typeface="Calibri Light" panose="020F0302020204030204" pitchFamily="34" charset="0"/>
              </a:rPr>
              <a:pPr fontAlgn="base">
                <a:spcBef>
                  <a:spcPct val="0"/>
                </a:spcBef>
                <a:spcAft>
                  <a:spcPct val="0"/>
                </a:spcAft>
              </a:pPr>
              <a:t>24</a:t>
            </a:fld>
            <a:endParaRPr lang="en-US" altLang="en-US">
              <a:latin typeface="Calibri Light" panose="020F03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263CF97-2B71-4047-AD8B-00E5004929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1C30618F-CE99-4626-9905-EBAE9C53D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Here are some sentence starters that one might expect to overhear during the prediction phase of a data team meeting.</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I predict…</a:t>
            </a:r>
          </a:p>
          <a:p>
            <a:pPr eaLnBrk="1" fontAlgn="ctr" hangingPunct="1"/>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a:p>
            <a:endParaRPr lang="en-US" altLang="en-US">
              <a:latin typeface="Calibri Light" panose="020F0302020204030204" pitchFamily="34" charset="0"/>
            </a:endParaRPr>
          </a:p>
        </p:txBody>
      </p:sp>
      <p:sp>
        <p:nvSpPr>
          <p:cNvPr id="69636" name="Slide Number Placeholder 3">
            <a:extLst>
              <a:ext uri="{FF2B5EF4-FFF2-40B4-BE49-F238E27FC236}">
                <a16:creationId xmlns:a16="http://schemas.microsoft.com/office/drawing/2014/main" id="{F6B351CF-D255-4FAE-8E74-998C0318B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22EC16-53B7-4694-ADB1-28A1080F1368}" type="slidenum">
              <a:rPr lang="en-US" altLang="en-US" smtClean="0">
                <a:latin typeface="Calibri Light" panose="020F0302020204030204" pitchFamily="34" charset="0"/>
              </a:rPr>
              <a:pPr fontAlgn="base">
                <a:spcBef>
                  <a:spcPct val="0"/>
                </a:spcBef>
                <a:spcAft>
                  <a:spcPct val="0"/>
                </a:spcAft>
              </a:pPr>
              <a:t>25</a:t>
            </a:fld>
            <a:endParaRPr lang="en-US" altLang="en-US">
              <a:latin typeface="Calibri Light" panose="020F03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CAF8E62E-8438-4E99-86AE-A35B26C237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0E8AA80B-0C53-4116-BCA3-8F4117AA89A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a:defRPr/>
            </a:pPr>
            <a:endParaRPr lang="en-US" altLang="en-US" sz="1000" dirty="0">
              <a:latin typeface="+mn-lt"/>
            </a:endParaRPr>
          </a:p>
          <a:p>
            <a:pPr>
              <a:defRPr/>
            </a:pPr>
            <a:r>
              <a:rPr lang="en-US" altLang="en-US" sz="1000" dirty="0">
                <a:latin typeface="+mn-lt"/>
              </a:rPr>
              <a:t>Please pause the presentation and engage in prediction with your data team about your campus’s demographic data.</a:t>
            </a:r>
          </a:p>
          <a:p>
            <a:pPr>
              <a:defRPr/>
            </a:pPr>
            <a:endParaRPr lang="en-US" altLang="en-US" sz="1000" dirty="0">
              <a:latin typeface="+mn-lt"/>
            </a:endParaRPr>
          </a:p>
          <a:p>
            <a:pPr>
              <a:defRPr/>
            </a:pPr>
            <a:r>
              <a:rPr lang="en-US" altLang="en-US" sz="1000" dirty="0">
                <a:latin typeface="+mn-lt"/>
              </a:rPr>
              <a:t>Here are some questions to get you started… (See slide)</a:t>
            </a:r>
          </a:p>
          <a:p>
            <a:pPr>
              <a:defRPr/>
            </a:pPr>
            <a:endParaRPr lang="en-US" altLang="en-US" sz="1000" dirty="0">
              <a:latin typeface="+mn-lt"/>
            </a:endParaRPr>
          </a:p>
          <a:p>
            <a:pPr>
              <a:defRPr/>
            </a:pPr>
            <a:r>
              <a:rPr lang="en-US" altLang="en-US" sz="1000" dirty="0">
                <a:solidFill>
                  <a:schemeClr val="bg1"/>
                </a:solidFill>
                <a:latin typeface="+mn-lt"/>
              </a:rPr>
              <a:t>Document your predictions on chart paper.  Be sure to identify any assumptions that may influence interpretations of the data.</a:t>
            </a:r>
            <a:endParaRPr lang="en-US" altLang="en-US" sz="1000" dirty="0">
              <a:latin typeface="+mn-lt"/>
            </a:endParaRPr>
          </a:p>
        </p:txBody>
      </p:sp>
      <p:sp>
        <p:nvSpPr>
          <p:cNvPr id="71684" name="Slide Number Placeholder 3">
            <a:extLst>
              <a:ext uri="{FF2B5EF4-FFF2-40B4-BE49-F238E27FC236}">
                <a16:creationId xmlns:a16="http://schemas.microsoft.com/office/drawing/2014/main" id="{57760A04-3D9B-4DD1-A60E-F15977D56B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1FCC58-E505-41B3-83D2-35E215BF22D3}" type="slidenum">
              <a:rPr lang="en-US" altLang="en-US" smtClean="0">
                <a:latin typeface="Calibri Light" panose="020F0302020204030204" pitchFamily="34" charset="0"/>
              </a:rPr>
              <a:pPr fontAlgn="base">
                <a:spcBef>
                  <a:spcPct val="0"/>
                </a:spcBef>
                <a:spcAft>
                  <a:spcPct val="0"/>
                </a:spcAft>
              </a:pPr>
              <a:t>26</a:t>
            </a:fld>
            <a:endParaRPr lang="en-US" altLang="en-US">
              <a:latin typeface="Calibri Light" panose="020F03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7593FCC-8528-44B5-9220-56BB03FE06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211AF1-9F90-4014-9259-E7AB513B8713}"/>
              </a:ext>
            </a:extLst>
          </p:cNvPr>
          <p:cNvSpPr>
            <a:spLocks noGrp="1"/>
          </p:cNvSpPr>
          <p:nvPr>
            <p:ph type="body" idx="1"/>
          </p:nvPr>
        </p:nvSpPr>
        <p:spPr/>
        <p:txBody>
          <a:bodyPr/>
          <a:lstStyle/>
          <a:p>
            <a:pPr eaLnBrk="1" fontAlgn="ctr" hangingPunct="1">
              <a:buFont typeface="Arial" panose="020B0604020202020204" pitchFamily="34" charset="0"/>
              <a:buNone/>
              <a:defRPr/>
            </a:pPr>
            <a:r>
              <a:rPr lang="en-US" sz="1000" b="1" dirty="0">
                <a:latin typeface="+mn-lt"/>
                <a:ea typeface="Arial"/>
                <a:cs typeface="Arial"/>
                <a:sym typeface="Arial"/>
              </a:rPr>
              <a:t>Presenter Talking Points:</a:t>
            </a:r>
            <a:endParaRPr lang="en-US" sz="1000" dirty="0">
              <a:latin typeface="+mn-lt"/>
            </a:endParaRPr>
          </a:p>
          <a:p>
            <a:pPr marL="342900" indent="-342900" eaLnBrk="1" fontAlgn="ctr" hangingPunct="1">
              <a:buFont typeface="Arial" panose="020B0604020202020204" pitchFamily="34" charset="0"/>
              <a:buChar char="•"/>
              <a:defRPr/>
            </a:pPr>
            <a:endParaRPr lang="en-US" sz="1000" dirty="0">
              <a:latin typeface="+mn-lt"/>
            </a:endParaRPr>
          </a:p>
          <a:p>
            <a:pPr eaLnBrk="1" fontAlgn="ctr" hangingPunct="1">
              <a:buFont typeface="Arial" panose="020B0604020202020204" pitchFamily="34" charset="0"/>
              <a:buNone/>
              <a:defRPr/>
            </a:pPr>
            <a:r>
              <a:rPr lang="en-US" sz="1000" dirty="0">
                <a:latin typeface="+mn-lt"/>
              </a:rPr>
              <a:t>During this phase the Data Team works to visualize the data through graphs and charts.</a:t>
            </a:r>
          </a:p>
          <a:p>
            <a:pPr eaLnBrk="1" fontAlgn="ctr" hangingPunct="1">
              <a:buFont typeface="Arial" panose="020B0604020202020204" pitchFamily="34" charset="0"/>
              <a:buNone/>
              <a:defRPr/>
            </a:pPr>
            <a:endParaRPr lang="en-US" sz="1000" dirty="0">
              <a:latin typeface="+mn-lt"/>
            </a:endParaRPr>
          </a:p>
          <a:p>
            <a:pPr eaLnBrk="1" fontAlgn="ctr" hangingPunct="1">
              <a:buFont typeface="Arial" panose="020B0604020202020204" pitchFamily="34" charset="0"/>
              <a:buNone/>
              <a:defRPr/>
            </a:pPr>
            <a:r>
              <a:rPr lang="en-US" sz="1000" dirty="0">
                <a:latin typeface="+mn-lt"/>
              </a:rPr>
              <a:t>When possible, make these charts by hand because this fosters a sense of group ownership in the data, the visualization process helps us to make sense of the data, and it physically engages our bodies and brains in the work of analysis</a:t>
            </a:r>
          </a:p>
          <a:p>
            <a:pPr eaLnBrk="1" fontAlgn="ctr" hangingPunct="1">
              <a:buFont typeface="Arial" panose="020B0604020202020204" pitchFamily="34" charset="0"/>
              <a:buNone/>
              <a:defRPr/>
            </a:pPr>
            <a:endParaRPr lang="en-US" sz="1000" dirty="0">
              <a:latin typeface="+mn-lt"/>
            </a:endParaRPr>
          </a:p>
          <a:p>
            <a:pPr eaLnBrk="1" fontAlgn="ctr" hangingPunct="1">
              <a:buFont typeface="Arial" panose="020B0604020202020204" pitchFamily="34" charset="0"/>
              <a:buNone/>
              <a:defRPr/>
            </a:pPr>
            <a:r>
              <a:rPr lang="en-US" sz="1000" dirty="0">
                <a:latin typeface="+mn-lt"/>
              </a:rPr>
              <a:t>Let’s take at some of the ways to visualize different types of data for different purposes…</a:t>
            </a:r>
          </a:p>
          <a:p>
            <a:pPr eaLnBrk="1" fontAlgn="ctr" hangingPunct="1">
              <a:buFont typeface="Arial" panose="020B0604020202020204" pitchFamily="34" charset="0"/>
              <a:buNone/>
              <a:defRPr/>
            </a:pPr>
            <a:endParaRPr lang="en-US" dirty="0"/>
          </a:p>
          <a:p>
            <a:pPr eaLnBrk="1" hangingPunct="1">
              <a:defRPr/>
            </a:pPr>
            <a:endParaRPr lang="en-US" dirty="0"/>
          </a:p>
          <a:p>
            <a:pPr>
              <a:defRPr/>
            </a:pPr>
            <a:endParaRPr lang="en-US" dirty="0"/>
          </a:p>
        </p:txBody>
      </p:sp>
      <p:sp>
        <p:nvSpPr>
          <p:cNvPr id="73732" name="Slide Number Placeholder 3">
            <a:extLst>
              <a:ext uri="{FF2B5EF4-FFF2-40B4-BE49-F238E27FC236}">
                <a16:creationId xmlns:a16="http://schemas.microsoft.com/office/drawing/2014/main" id="{2E21E325-E711-4EA7-9134-6289C47E07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490EC1-F4C7-4A46-B14F-23BE10751B3A}" type="slidenum">
              <a:rPr lang="en-US" altLang="en-US" smtClean="0">
                <a:latin typeface="Calibri Light" panose="020F0302020204030204" pitchFamily="34" charset="0"/>
              </a:rPr>
              <a:pPr fontAlgn="base">
                <a:spcBef>
                  <a:spcPct val="0"/>
                </a:spcBef>
                <a:spcAft>
                  <a:spcPct val="0"/>
                </a:spcAft>
              </a:pPr>
              <a:t>27</a:t>
            </a:fld>
            <a:endParaRPr lang="en-US" altLang="en-US">
              <a:latin typeface="Calibri Light" panose="020F03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DD05E4E-1165-4FE0-89E9-3EACFC51DE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8B0E9B5-F6C5-41BD-B2D4-54F1BD4844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Pie graphs are:</a:t>
            </a:r>
          </a:p>
          <a:p>
            <a:pPr>
              <a:defRPr/>
            </a:pPr>
            <a:endParaRPr lang="en-US" altLang="en-US" sz="1000" dirty="0">
              <a:latin typeface="+mn-lt"/>
            </a:endParaRPr>
          </a:p>
          <a:p>
            <a:pPr>
              <a:defRPr/>
            </a:pPr>
            <a:r>
              <a:rPr lang="en-US" altLang="en-US" sz="1000" dirty="0">
                <a:latin typeface="+mn-lt"/>
              </a:rPr>
              <a:t>&lt;read slide&gt;</a:t>
            </a:r>
          </a:p>
          <a:p>
            <a:pPr>
              <a:defRPr/>
            </a:pPr>
            <a:endParaRPr lang="en-US" altLang="en-US" sz="1000" dirty="0">
              <a:latin typeface="+mn-lt"/>
            </a:endParaRPr>
          </a:p>
          <a:p>
            <a:pPr>
              <a:defRPr/>
            </a:pPr>
            <a:r>
              <a:rPr lang="en-US" altLang="en-US" sz="1000" dirty="0">
                <a:latin typeface="+mn-lt"/>
              </a:rPr>
              <a:t>From Lipton &amp; Wellman, 2004 (pg. 63) and Bernhardt, 2004 (pg. 195)</a:t>
            </a:r>
          </a:p>
          <a:p>
            <a:pPr>
              <a:defRPr/>
            </a:pPr>
            <a:endParaRPr lang="en-US" altLang="en-US" dirty="0">
              <a:latin typeface="Calibri Light" panose="020F0302020204030204" pitchFamily="34" charset="0"/>
            </a:endParaRPr>
          </a:p>
        </p:txBody>
      </p:sp>
      <p:sp>
        <p:nvSpPr>
          <p:cNvPr id="75780" name="Slide Number Placeholder 3">
            <a:extLst>
              <a:ext uri="{FF2B5EF4-FFF2-40B4-BE49-F238E27FC236}">
                <a16:creationId xmlns:a16="http://schemas.microsoft.com/office/drawing/2014/main" id="{0AC0A09D-6627-4B68-942D-AF134925DB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A0E82E2-D82B-4919-A32C-2E8082EA1458}" type="slidenum">
              <a:rPr lang="en-US" altLang="en-US" smtClean="0">
                <a:latin typeface="Calibri Light" panose="020F0302020204030204" pitchFamily="34" charset="0"/>
              </a:rPr>
              <a:pPr fontAlgn="base">
                <a:spcBef>
                  <a:spcPct val="0"/>
                </a:spcBef>
                <a:spcAft>
                  <a:spcPct val="0"/>
                </a:spcAft>
              </a:pPr>
              <a:t>28</a:t>
            </a:fld>
            <a:endParaRPr lang="en-US" altLang="en-US">
              <a:latin typeface="Calibri Light" panose="020F03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1BF4952-F162-4730-8BA3-F89E5FED22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AA967DF3-A34C-4C2B-BAB5-E6541EECCFE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Bar graphs are:</a:t>
            </a:r>
          </a:p>
          <a:p>
            <a:pPr>
              <a:defRPr/>
            </a:pPr>
            <a:endParaRPr lang="en-US" altLang="en-US" sz="1000" dirty="0">
              <a:latin typeface="+mn-lt"/>
            </a:endParaRPr>
          </a:p>
          <a:p>
            <a:pPr>
              <a:defRPr/>
            </a:pPr>
            <a:r>
              <a:rPr lang="en-US" altLang="en-US" sz="1000" dirty="0">
                <a:latin typeface="+mn-lt"/>
              </a:rPr>
              <a:t>&lt;read slide&gt;</a:t>
            </a:r>
          </a:p>
          <a:p>
            <a:pPr>
              <a:defRPr/>
            </a:pPr>
            <a:endParaRPr lang="en-US" altLang="en-US" sz="1000" dirty="0">
              <a:latin typeface="+mn-lt"/>
            </a:endParaRPr>
          </a:p>
          <a:p>
            <a:pPr>
              <a:defRPr/>
            </a:pPr>
            <a:r>
              <a:rPr lang="en-US" altLang="en-US" sz="1000" dirty="0">
                <a:latin typeface="+mn-lt"/>
              </a:rPr>
              <a:t>From Lipton &amp; Wellman, 2004 (pg. 63) and Bernhardt, 2004 (pg. 195)</a:t>
            </a:r>
          </a:p>
          <a:p>
            <a:pPr>
              <a:defRPr/>
            </a:pPr>
            <a:endParaRPr lang="en-US" altLang="en-US" dirty="0">
              <a:latin typeface="Calibri Light" panose="020F0302020204030204" pitchFamily="34" charset="0"/>
            </a:endParaRPr>
          </a:p>
        </p:txBody>
      </p:sp>
      <p:sp>
        <p:nvSpPr>
          <p:cNvPr id="77828" name="Slide Number Placeholder 3">
            <a:extLst>
              <a:ext uri="{FF2B5EF4-FFF2-40B4-BE49-F238E27FC236}">
                <a16:creationId xmlns:a16="http://schemas.microsoft.com/office/drawing/2014/main" id="{A23BAA6A-84D1-48F6-9E7B-930AAE6724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E86617A-1BF7-4BB4-ABF4-226E5B9CFADF}" type="slidenum">
              <a:rPr lang="en-US" altLang="en-US" smtClean="0">
                <a:latin typeface="Calibri Light" panose="020F0302020204030204" pitchFamily="34" charset="0"/>
              </a:rPr>
              <a:pPr fontAlgn="base">
                <a:spcBef>
                  <a:spcPct val="0"/>
                </a:spcBef>
                <a:spcAft>
                  <a:spcPct val="0"/>
                </a:spcAft>
              </a:pPr>
              <a:t>29</a:t>
            </a:fld>
            <a:endParaRPr lang="en-US" altLang="en-US">
              <a:latin typeface="Calibri Light" panose="020F03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688435B-341B-4581-B956-6CE7559214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F419610-263C-4ED8-A1BE-DF06AF2A2CD6}"/>
              </a:ext>
            </a:extLst>
          </p:cNvPr>
          <p:cNvSpPr>
            <a:spLocks noGrp="1"/>
          </p:cNvSpPr>
          <p:nvPr>
            <p:ph type="body" idx="1"/>
          </p:nvPr>
        </p:nvSpPr>
        <p:spPr/>
        <p:txBody>
          <a:bodyPr/>
          <a:lstStyle/>
          <a:p>
            <a:pPr>
              <a:defRPr/>
            </a:pPr>
            <a:r>
              <a:rPr lang="en-US" sz="1000" b="1" dirty="0">
                <a:solidFill>
                  <a:schemeClr val="dk1"/>
                </a:solidFill>
                <a:latin typeface="+mn-lt"/>
                <a:ea typeface="Arial"/>
                <a:cs typeface="Arial"/>
                <a:sym typeface="Arial"/>
              </a:rPr>
              <a:t>Presenter Talking Points:</a:t>
            </a:r>
          </a:p>
          <a:p>
            <a:pPr>
              <a:defRPr/>
            </a:pPr>
            <a:endParaRPr lang="en-US" sz="1000" dirty="0">
              <a:latin typeface="+mn-lt"/>
            </a:endParaRPr>
          </a:p>
          <a:p>
            <a:pPr>
              <a:defRPr/>
            </a:pPr>
            <a:r>
              <a:rPr lang="en-US" sz="1000" dirty="0">
                <a:latin typeface="+mn-lt"/>
              </a:rPr>
              <a:t>In this module we will:</a:t>
            </a:r>
          </a:p>
          <a:p>
            <a:pPr>
              <a:defRPr/>
            </a:pPr>
            <a:r>
              <a:rPr lang="en-US" sz="1000" dirty="0">
                <a:solidFill>
                  <a:srgbClr val="303942"/>
                </a:solidFill>
                <a:effectLst>
                  <a:outerShdw blurRad="38100" dist="38100" dir="2700000" algn="tl">
                    <a:srgbClr val="000000">
                      <a:alpha val="43137"/>
                    </a:srgbClr>
                  </a:outerShdw>
                </a:effectLst>
                <a:latin typeface="+mn-lt"/>
              </a:rPr>
              <a:t>1. Review visioning </a:t>
            </a:r>
            <a:r>
              <a:rPr lang="en-US" sz="1000" dirty="0">
                <a:solidFill>
                  <a:srgbClr val="303942"/>
                </a:solidFill>
                <a:latin typeface="+mn-lt"/>
              </a:rPr>
              <a:t>and discuss implications for data analysis</a:t>
            </a:r>
          </a:p>
          <a:p>
            <a:pPr>
              <a:defRPr/>
            </a:pPr>
            <a:r>
              <a:rPr lang="en-US" sz="1000" dirty="0">
                <a:solidFill>
                  <a:srgbClr val="303942"/>
                </a:solidFill>
                <a:effectLst>
                  <a:outerShdw blurRad="38100" dist="38100" dir="2700000" algn="tl">
                    <a:srgbClr val="000000">
                      <a:alpha val="43137"/>
                    </a:srgbClr>
                  </a:outerShdw>
                </a:effectLst>
                <a:latin typeface="+mn-lt"/>
              </a:rPr>
              <a:t>2. Cover roles, responsibilities, and traits of data coaches and data team members.  Establish some norms for how the data team will look at data.  Here we draw heavily from Wellman &amp; Lipton’s book on Data-Driven Dialogue</a:t>
            </a:r>
          </a:p>
          <a:p>
            <a:pPr>
              <a:defRPr/>
            </a:pPr>
            <a:r>
              <a:rPr lang="en-US" sz="1000" dirty="0">
                <a:solidFill>
                  <a:srgbClr val="303942"/>
                </a:solidFill>
                <a:effectLst>
                  <a:outerShdw blurRad="38100" dist="38100" dir="2700000" algn="tl">
                    <a:srgbClr val="000000">
                      <a:alpha val="43137"/>
                    </a:srgbClr>
                  </a:outerShdw>
                </a:effectLst>
                <a:latin typeface="+mn-lt"/>
              </a:rPr>
              <a:t>3. Give guidance on the types of data to collect.  In this section, we bring in research from Victoria Bernhardt’s book on Data Analysis for Continuous School Improvement.</a:t>
            </a:r>
          </a:p>
          <a:p>
            <a:pPr>
              <a:defRPr/>
            </a:pPr>
            <a:r>
              <a:rPr lang="en-US" sz="1000" dirty="0">
                <a:solidFill>
                  <a:srgbClr val="303942"/>
                </a:solidFill>
                <a:effectLst>
                  <a:outerShdw blurRad="38100" dist="38100" dir="2700000" algn="tl">
                    <a:srgbClr val="000000">
                      <a:alpha val="43137"/>
                    </a:srgbClr>
                  </a:outerShdw>
                </a:effectLst>
                <a:latin typeface="+mn-lt"/>
              </a:rPr>
              <a:t>4. Next, we look at when to collect different types of data throughout the year with guidance from Love et. </a:t>
            </a:r>
            <a:r>
              <a:rPr lang="en-US" sz="1000" dirty="0" err="1">
                <a:solidFill>
                  <a:srgbClr val="303942"/>
                </a:solidFill>
                <a:effectLst>
                  <a:outerShdw blurRad="38100" dist="38100" dir="2700000" algn="tl">
                    <a:srgbClr val="000000">
                      <a:alpha val="43137"/>
                    </a:srgbClr>
                  </a:outerShdw>
                </a:effectLst>
                <a:latin typeface="+mn-lt"/>
              </a:rPr>
              <a:t>al’s</a:t>
            </a:r>
            <a:r>
              <a:rPr lang="en-US" sz="1000" dirty="0">
                <a:solidFill>
                  <a:srgbClr val="303942"/>
                </a:solidFill>
                <a:effectLst>
                  <a:outerShdw blurRad="38100" dist="38100" dir="2700000" algn="tl">
                    <a:srgbClr val="000000">
                      <a:alpha val="43137"/>
                    </a:srgbClr>
                  </a:outerShdw>
                </a:effectLst>
                <a:latin typeface="+mn-lt"/>
              </a:rPr>
              <a:t> book: the Data Coach’s Guide to Improving Learning for All Students</a:t>
            </a:r>
            <a:endParaRPr lang="en-US" sz="1000" dirty="0">
              <a:latin typeface="+mn-lt"/>
            </a:endParaRPr>
          </a:p>
          <a:p>
            <a:pPr>
              <a:defRPr/>
            </a:pPr>
            <a:r>
              <a:rPr lang="en-US" sz="1000" dirty="0">
                <a:latin typeface="+mn-lt"/>
              </a:rPr>
              <a:t>5. The next section of the module will cover a process for analyzing STAAR and benchmark assessment data…this process also came from the Data Coach’s guide</a:t>
            </a:r>
          </a:p>
          <a:p>
            <a:pPr>
              <a:defRPr/>
            </a:pPr>
            <a:r>
              <a:rPr lang="en-US" sz="1000" dirty="0">
                <a:latin typeface="+mn-lt"/>
              </a:rPr>
              <a:t>6. Then we will take the product of our data analysis work to produce a problem statement.</a:t>
            </a:r>
          </a:p>
          <a:p>
            <a:pPr>
              <a:defRPr/>
            </a:pPr>
            <a:r>
              <a:rPr lang="en-US" sz="1000" dirty="0">
                <a:latin typeface="+mn-lt"/>
              </a:rPr>
              <a:t>7. Finally, we will preview the Needs Assessment work ahead in the next module which will pick up where this module leaves off—with problem statements.  </a:t>
            </a:r>
            <a:endParaRPr lang="en-US" sz="1000" dirty="0">
              <a:solidFill>
                <a:srgbClr val="303942"/>
              </a:solidFill>
              <a:effectLst>
                <a:outerShdw blurRad="38100" dist="38100" dir="2700000" algn="tl">
                  <a:srgbClr val="000000">
                    <a:alpha val="43137"/>
                  </a:srgbClr>
                </a:outerShdw>
              </a:effectLst>
              <a:latin typeface="+mn-lt"/>
            </a:endParaRPr>
          </a:p>
          <a:p>
            <a:pPr>
              <a:defRPr/>
            </a:pPr>
            <a:endParaRPr lang="en-US" dirty="0">
              <a:solidFill>
                <a:srgbClr val="303942"/>
              </a:solidFill>
              <a:effectLst>
                <a:outerShdw blurRad="38100" dist="38100" dir="2700000" algn="tl">
                  <a:srgbClr val="000000">
                    <a:alpha val="43137"/>
                  </a:srgbClr>
                </a:outerShdw>
              </a:effectLst>
              <a:latin typeface="Lato Regular"/>
            </a:endParaRPr>
          </a:p>
          <a:p>
            <a:pPr>
              <a:defRPr/>
            </a:pPr>
            <a:endParaRPr lang="en-US" dirty="0">
              <a:solidFill>
                <a:srgbClr val="303942"/>
              </a:solidFill>
              <a:effectLst>
                <a:outerShdw blurRad="38100" dist="38100" dir="2700000" algn="tl">
                  <a:srgbClr val="000000">
                    <a:alpha val="43137"/>
                  </a:srgbClr>
                </a:outerShdw>
              </a:effectLst>
              <a:latin typeface="Lato Regular"/>
            </a:endParaRPr>
          </a:p>
        </p:txBody>
      </p:sp>
      <p:sp>
        <p:nvSpPr>
          <p:cNvPr id="24580" name="Slide Number Placeholder 3">
            <a:extLst>
              <a:ext uri="{FF2B5EF4-FFF2-40B4-BE49-F238E27FC236}">
                <a16:creationId xmlns:a16="http://schemas.microsoft.com/office/drawing/2014/main" id="{C43CDD9E-430E-4DFE-BFC2-E7201A7B9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BBCC69-A989-44DC-B8AD-F6DFD5BBB345}" type="slidenum">
              <a:rPr lang="en-US" altLang="en-US" smtClean="0">
                <a:latin typeface="Calibri Light" panose="020F0302020204030204" pitchFamily="34" charset="0"/>
              </a:rPr>
              <a:pPr fontAlgn="base">
                <a:spcBef>
                  <a:spcPct val="0"/>
                </a:spcBef>
                <a:spcAft>
                  <a:spcPct val="0"/>
                </a:spcAft>
              </a:pPr>
              <a:t>3</a:t>
            </a:fld>
            <a:endParaRPr lang="en-US" altLang="en-US">
              <a:latin typeface="Calibri Light" panose="020F03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1710835F-A84E-44B9-8830-C6BB04E83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7777367-56C9-445D-8C6B-422E370B3D2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Line graphs are:</a:t>
            </a:r>
          </a:p>
          <a:p>
            <a:pPr>
              <a:defRPr/>
            </a:pPr>
            <a:endParaRPr lang="en-US" altLang="en-US" sz="1000" dirty="0">
              <a:latin typeface="+mn-lt"/>
            </a:endParaRPr>
          </a:p>
          <a:p>
            <a:pPr>
              <a:defRPr/>
            </a:pPr>
            <a:r>
              <a:rPr lang="en-US" altLang="en-US" sz="1000" dirty="0">
                <a:latin typeface="+mn-lt"/>
              </a:rPr>
              <a:t>&lt;read slide&gt;</a:t>
            </a:r>
          </a:p>
          <a:p>
            <a:pPr>
              <a:defRPr/>
            </a:pPr>
            <a:endParaRPr lang="en-US" altLang="en-US" sz="1000" dirty="0">
              <a:latin typeface="+mn-lt"/>
            </a:endParaRPr>
          </a:p>
          <a:p>
            <a:pPr>
              <a:defRPr/>
            </a:pPr>
            <a:r>
              <a:rPr lang="en-US" altLang="en-US" sz="1000" dirty="0">
                <a:latin typeface="+mn-lt"/>
              </a:rPr>
              <a:t>From Lipton &amp; Wellman, 2004 (pg. 63) and Bernhardt, 2004 (pg. 195)</a:t>
            </a:r>
          </a:p>
          <a:p>
            <a:pPr>
              <a:defRPr/>
            </a:pPr>
            <a:endParaRPr lang="en-US" altLang="en-US" dirty="0">
              <a:latin typeface="Calibri Light" panose="020F0302020204030204" pitchFamily="34" charset="0"/>
            </a:endParaRPr>
          </a:p>
        </p:txBody>
      </p:sp>
      <p:sp>
        <p:nvSpPr>
          <p:cNvPr id="79876" name="Slide Number Placeholder 3">
            <a:extLst>
              <a:ext uri="{FF2B5EF4-FFF2-40B4-BE49-F238E27FC236}">
                <a16:creationId xmlns:a16="http://schemas.microsoft.com/office/drawing/2014/main" id="{388546B1-5057-49D9-AE0C-CB2B17A927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C1CBE9-B852-47B2-AE4F-7E8F697F2509}" type="slidenum">
              <a:rPr lang="en-US" altLang="en-US" smtClean="0">
                <a:latin typeface="Calibri Light" panose="020F0302020204030204" pitchFamily="34" charset="0"/>
              </a:rPr>
              <a:pPr fontAlgn="base">
                <a:spcBef>
                  <a:spcPct val="0"/>
                </a:spcBef>
                <a:spcAft>
                  <a:spcPct val="0"/>
                </a:spcAft>
              </a:pPr>
              <a:t>30</a:t>
            </a:fld>
            <a:endParaRPr lang="en-US" altLang="en-US">
              <a:latin typeface="Calibri Light" panose="020F03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6BB0380-D8C7-46A0-8928-564A3ED20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1579F059-600A-4905-A692-BA86C149C91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Scatter plots are:</a:t>
            </a:r>
          </a:p>
          <a:p>
            <a:pPr>
              <a:defRPr/>
            </a:pPr>
            <a:endParaRPr lang="en-US" altLang="en-US" sz="1000" dirty="0">
              <a:latin typeface="+mn-lt"/>
            </a:endParaRPr>
          </a:p>
          <a:p>
            <a:pPr>
              <a:defRPr/>
            </a:pPr>
            <a:r>
              <a:rPr lang="en-US" altLang="en-US" sz="1000" dirty="0">
                <a:latin typeface="+mn-lt"/>
              </a:rPr>
              <a:t>&lt;read slide&gt;</a:t>
            </a:r>
          </a:p>
          <a:p>
            <a:pPr>
              <a:defRPr/>
            </a:pPr>
            <a:endParaRPr lang="en-US" altLang="en-US" sz="1000" dirty="0">
              <a:latin typeface="+mn-lt"/>
            </a:endParaRPr>
          </a:p>
          <a:p>
            <a:pPr>
              <a:defRPr/>
            </a:pPr>
            <a:r>
              <a:rPr lang="en-US" altLang="en-US" sz="1000" dirty="0">
                <a:latin typeface="+mn-lt"/>
              </a:rPr>
              <a:t>From Lipton &amp; Wellman, 2004 (pg. 63) and Bernhardt, 2004 (pg. 195)</a:t>
            </a:r>
          </a:p>
          <a:p>
            <a:pPr>
              <a:defRPr/>
            </a:pPr>
            <a:endParaRPr lang="en-US" altLang="en-US" dirty="0">
              <a:latin typeface="Calibri Light" panose="020F0302020204030204" pitchFamily="34" charset="0"/>
            </a:endParaRPr>
          </a:p>
        </p:txBody>
      </p:sp>
      <p:sp>
        <p:nvSpPr>
          <p:cNvPr id="81924" name="Slide Number Placeholder 3">
            <a:extLst>
              <a:ext uri="{FF2B5EF4-FFF2-40B4-BE49-F238E27FC236}">
                <a16:creationId xmlns:a16="http://schemas.microsoft.com/office/drawing/2014/main" id="{7D3C5475-E385-400A-8C1D-592B5668B0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5B1359-BCB0-4CB7-A212-558B9E06BB3F}" type="slidenum">
              <a:rPr lang="en-US" altLang="en-US" smtClean="0">
                <a:latin typeface="Calibri Light" panose="020F0302020204030204" pitchFamily="34" charset="0"/>
              </a:rPr>
              <a:pPr fontAlgn="base">
                <a:spcBef>
                  <a:spcPct val="0"/>
                </a:spcBef>
                <a:spcAft>
                  <a:spcPct val="0"/>
                </a:spcAft>
              </a:pPr>
              <a:t>31</a:t>
            </a:fld>
            <a:endParaRPr lang="en-US" altLang="en-US">
              <a:latin typeface="Calibri Light" panose="020F03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C7EFDB0-025A-4FA9-9766-53547EE153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5C15C5DB-A492-4C7A-9F64-DCC93AE6B7A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Box and whisker plots:</a:t>
            </a:r>
          </a:p>
          <a:p>
            <a:pPr>
              <a:defRPr/>
            </a:pPr>
            <a:endParaRPr lang="en-US" altLang="en-US" sz="1000" dirty="0">
              <a:latin typeface="+mn-lt"/>
            </a:endParaRPr>
          </a:p>
          <a:p>
            <a:pPr>
              <a:defRPr/>
            </a:pPr>
            <a:r>
              <a:rPr lang="en-US" altLang="en-US" sz="1000" dirty="0">
                <a:latin typeface="+mn-lt"/>
              </a:rPr>
              <a:t>&lt;read slide&gt;</a:t>
            </a:r>
          </a:p>
          <a:p>
            <a:pPr>
              <a:defRPr/>
            </a:pPr>
            <a:endParaRPr lang="en-US" altLang="en-US" sz="1000" dirty="0">
              <a:latin typeface="+mn-lt"/>
            </a:endParaRPr>
          </a:p>
          <a:p>
            <a:pPr>
              <a:defRPr/>
            </a:pPr>
            <a:r>
              <a:rPr lang="en-US" altLang="en-US" sz="1000" dirty="0">
                <a:latin typeface="+mn-lt"/>
              </a:rPr>
              <a:t>The image on the left zooms in one </a:t>
            </a:r>
            <a:r>
              <a:rPr lang="en-US" altLang="en-US" sz="1000" dirty="0" err="1">
                <a:latin typeface="+mn-lt"/>
              </a:rPr>
              <a:t>one</a:t>
            </a:r>
            <a:r>
              <a:rPr lang="en-US" altLang="en-US" sz="1000" dirty="0">
                <a:latin typeface="+mn-lt"/>
              </a:rPr>
              <a:t> box/whisker to explain the components.  The top mark and bottom mark delineate the highest/lowest values in the data set.  The box maps out the distribution of scores, diving them into quartiles.</a:t>
            </a:r>
          </a:p>
          <a:p>
            <a:pPr>
              <a:defRPr/>
            </a:pPr>
            <a:endParaRPr lang="en-US" altLang="en-US" sz="1000" dirty="0">
              <a:latin typeface="+mn-lt"/>
            </a:endParaRPr>
          </a:p>
          <a:p>
            <a:pPr>
              <a:defRPr/>
            </a:pPr>
            <a:r>
              <a:rPr lang="en-US" altLang="en-US" sz="1000" dirty="0">
                <a:latin typeface="+mn-lt"/>
              </a:rPr>
              <a:t>The image on the right shows a full example of a box and whisker plot</a:t>
            </a:r>
          </a:p>
          <a:p>
            <a:pPr>
              <a:defRPr/>
            </a:pPr>
            <a:endParaRPr lang="en-US" altLang="en-US" sz="1000" dirty="0">
              <a:latin typeface="+mn-lt"/>
            </a:endParaRPr>
          </a:p>
          <a:p>
            <a:pPr>
              <a:defRPr/>
            </a:pPr>
            <a:r>
              <a:rPr lang="en-US" altLang="en-US" sz="1000" dirty="0">
                <a:latin typeface="+mn-lt"/>
              </a:rPr>
              <a:t>From Lipton &amp; Wellman, 2004 (pg. 63) and Bernhardt, 2004 (pg. 195)</a:t>
            </a:r>
          </a:p>
          <a:p>
            <a:pPr>
              <a:defRPr/>
            </a:pPr>
            <a:endParaRPr lang="en-US" altLang="en-US" sz="1000" dirty="0">
              <a:latin typeface="+mn-lt"/>
            </a:endParaRPr>
          </a:p>
          <a:p>
            <a:pPr>
              <a:defRPr/>
            </a:pPr>
            <a:endParaRPr lang="en-US" altLang="en-US" sz="1000" dirty="0">
              <a:latin typeface="+mn-lt"/>
            </a:endParaRPr>
          </a:p>
        </p:txBody>
      </p:sp>
      <p:sp>
        <p:nvSpPr>
          <p:cNvPr id="83972" name="Slide Number Placeholder 3">
            <a:extLst>
              <a:ext uri="{FF2B5EF4-FFF2-40B4-BE49-F238E27FC236}">
                <a16:creationId xmlns:a16="http://schemas.microsoft.com/office/drawing/2014/main" id="{E597FBA8-7275-49DB-B1E7-873B3E7910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2263A1-F08C-4F72-B271-2ED77996FF4D}" type="slidenum">
              <a:rPr lang="en-US" altLang="en-US" smtClean="0">
                <a:latin typeface="Calibri Light" panose="020F0302020204030204" pitchFamily="34" charset="0"/>
              </a:rPr>
              <a:pPr fontAlgn="base">
                <a:spcBef>
                  <a:spcPct val="0"/>
                </a:spcBef>
                <a:spcAft>
                  <a:spcPct val="0"/>
                </a:spcAft>
              </a:pPr>
              <a:t>32</a:t>
            </a:fld>
            <a:endParaRPr lang="en-US" altLang="en-US">
              <a:latin typeface="Calibri Light" panose="020F03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59472A5-DDAA-4690-8A65-8CFE906865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430FED3D-1D47-4BD2-8FA0-C724649A829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begin the process of visualizing your campus’ demographic data on chart paper.  Be sure to use at least 3 different types of the graphs discussed.</a:t>
            </a:r>
          </a:p>
          <a:p>
            <a:pPr>
              <a:defRPr/>
            </a:pPr>
            <a:endParaRPr lang="en-US" altLang="en-US" dirty="0">
              <a:latin typeface="Calibri Light" panose="020F0302020204030204" pitchFamily="34" charset="0"/>
            </a:endParaRPr>
          </a:p>
          <a:p>
            <a:pPr>
              <a:defRPr/>
            </a:pPr>
            <a:endParaRPr lang="en-US" altLang="en-US" dirty="0">
              <a:latin typeface="Calibri Light" panose="020F0302020204030204" pitchFamily="34" charset="0"/>
            </a:endParaRPr>
          </a:p>
        </p:txBody>
      </p:sp>
      <p:sp>
        <p:nvSpPr>
          <p:cNvPr id="86020" name="Slide Number Placeholder 3">
            <a:extLst>
              <a:ext uri="{FF2B5EF4-FFF2-40B4-BE49-F238E27FC236}">
                <a16:creationId xmlns:a16="http://schemas.microsoft.com/office/drawing/2014/main" id="{C7B98E3D-AB91-4FC4-A8EF-54F1289C5B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F1FF8A-DDC6-4412-9B21-9303954C95FD}" type="slidenum">
              <a:rPr lang="en-US" altLang="en-US" smtClean="0">
                <a:latin typeface="Calibri Light" panose="020F0302020204030204" pitchFamily="34" charset="0"/>
              </a:rPr>
              <a:pPr fontAlgn="base">
                <a:spcBef>
                  <a:spcPct val="0"/>
                </a:spcBef>
                <a:spcAft>
                  <a:spcPct val="0"/>
                </a:spcAft>
              </a:pPr>
              <a:t>33</a:t>
            </a:fld>
            <a:endParaRPr lang="en-US" altLang="en-US">
              <a:latin typeface="Calibri Light" panose="020F03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61563E7-EB47-40F0-B2DE-7B060E765F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A604C519-C4AB-4660-B48D-9274950F88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a:p>
            <a:pPr eaLnBrk="1" fontAlgn="ctr" hangingPunct="1"/>
            <a:r>
              <a:rPr lang="en-US" altLang="en-US">
                <a:solidFill>
                  <a:schemeClr val="bg1"/>
                </a:solidFill>
                <a:latin typeface="Lato Regular" charset="0"/>
              </a:rPr>
              <a:t>Once data is displayed, teams are ready for the observation phase of dialogue…this is the most difficult phase of Data-Driven Dialogue.  The data team must try to remove any assumptions and only look at what the data is saying.  </a:t>
            </a:r>
          </a:p>
          <a:p>
            <a:pPr eaLnBrk="1" fontAlgn="ctr" hangingPunct="1"/>
            <a:endParaRPr lang="en-US" altLang="en-US">
              <a:solidFill>
                <a:schemeClr val="bg1"/>
              </a:solidFill>
              <a:latin typeface="Lato Regular" charset="0"/>
            </a:endParaRPr>
          </a:p>
          <a:p>
            <a:pPr eaLnBrk="1" fontAlgn="ctr" hangingPunct="1"/>
            <a:r>
              <a:rPr lang="en-US" altLang="en-US">
                <a:solidFill>
                  <a:schemeClr val="bg1"/>
                </a:solidFill>
                <a:latin typeface="Lato Regular" charset="0"/>
              </a:rPr>
              <a:t>During this phase, RESIST EXPLORATION and do not attempt to understand WHY the data says what it does. </a:t>
            </a:r>
          </a:p>
          <a:p>
            <a:pPr eaLnBrk="1" fontAlgn="ctr" hangingPunct="1"/>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a:p>
            <a:endParaRPr lang="en-US" altLang="en-US">
              <a:latin typeface="Calibri Light" panose="020F0302020204030204" pitchFamily="34" charset="0"/>
            </a:endParaRPr>
          </a:p>
        </p:txBody>
      </p:sp>
      <p:sp>
        <p:nvSpPr>
          <p:cNvPr id="88068" name="Slide Number Placeholder 3">
            <a:extLst>
              <a:ext uri="{FF2B5EF4-FFF2-40B4-BE49-F238E27FC236}">
                <a16:creationId xmlns:a16="http://schemas.microsoft.com/office/drawing/2014/main" id="{28B43603-FCB9-4521-A117-18BB8A9462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E8113A-9436-4920-A28B-6AF75AD2DB3E}" type="slidenum">
              <a:rPr lang="en-US" altLang="en-US" smtClean="0">
                <a:latin typeface="Calibri Light" panose="020F0302020204030204" pitchFamily="34" charset="0"/>
              </a:rPr>
              <a:pPr fontAlgn="base">
                <a:spcBef>
                  <a:spcPct val="0"/>
                </a:spcBef>
                <a:spcAft>
                  <a:spcPct val="0"/>
                </a:spcAft>
              </a:pPr>
              <a:t>34</a:t>
            </a:fld>
            <a:endParaRPr lang="en-US" altLang="en-US">
              <a:latin typeface="Calibri Light" panose="020F03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CF5C886-227D-46BF-B241-848F73C329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112956B0-EA2C-451F-BA07-FE47A72F16D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fontAlgn="ctr" hangingPunct="1">
              <a:defRPr/>
            </a:pPr>
            <a:r>
              <a:rPr lang="en-US" altLang="en-US" sz="1000" dirty="0">
                <a:solidFill>
                  <a:schemeClr val="bg1"/>
                </a:solidFill>
                <a:latin typeface="+mn-lt"/>
              </a:rPr>
              <a:t>During this phase we try to identify trends and look for surprising insights in the data.</a:t>
            </a:r>
          </a:p>
          <a:p>
            <a:pPr eaLnBrk="1" fontAlgn="ctr" hangingPunct="1">
              <a:defRPr/>
            </a:pPr>
            <a:endParaRPr lang="en-US" altLang="en-US" sz="1000" dirty="0">
              <a:solidFill>
                <a:schemeClr val="bg1"/>
              </a:solidFill>
              <a:latin typeface="+mn-lt"/>
            </a:endParaRPr>
          </a:p>
          <a:p>
            <a:pPr eaLnBrk="1" fontAlgn="ctr" hangingPunct="1">
              <a:defRPr/>
            </a:pPr>
            <a:r>
              <a:rPr lang="en-US" altLang="en-US" sz="1000" dirty="0">
                <a:solidFill>
                  <a:schemeClr val="bg1"/>
                </a:solidFill>
                <a:latin typeface="+mn-lt"/>
              </a:rPr>
              <a:t>After observing the data, note what question still remain and how you might answer those questions.</a:t>
            </a:r>
          </a:p>
          <a:p>
            <a:pPr eaLnBrk="1" fontAlgn="ctr"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a:p>
            <a:pPr>
              <a:defRPr/>
            </a:pPr>
            <a:endParaRPr lang="en-US" altLang="en-US" dirty="0">
              <a:latin typeface="Calibri Light" panose="020F0302020204030204" pitchFamily="34" charset="0"/>
            </a:endParaRPr>
          </a:p>
        </p:txBody>
      </p:sp>
      <p:sp>
        <p:nvSpPr>
          <p:cNvPr id="90116" name="Slide Number Placeholder 3">
            <a:extLst>
              <a:ext uri="{FF2B5EF4-FFF2-40B4-BE49-F238E27FC236}">
                <a16:creationId xmlns:a16="http://schemas.microsoft.com/office/drawing/2014/main" id="{2E841F68-B7F6-42F9-9212-EFC0D61AFC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6EB7C6-A1AF-46E6-9E24-8B3029F0D166}" type="slidenum">
              <a:rPr lang="en-US" altLang="en-US" smtClean="0">
                <a:latin typeface="Calibri Light" panose="020F0302020204030204" pitchFamily="34" charset="0"/>
              </a:rPr>
              <a:pPr fontAlgn="base">
                <a:spcBef>
                  <a:spcPct val="0"/>
                </a:spcBef>
                <a:spcAft>
                  <a:spcPct val="0"/>
                </a:spcAft>
              </a:pPr>
              <a:t>35</a:t>
            </a:fld>
            <a:endParaRPr lang="en-US" altLang="en-US">
              <a:latin typeface="Calibri Light" panose="020F03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386541F2-47EF-43F3-B391-3F62BA4429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127D08A4-BF5E-4D79-B71F-F0A0660F09D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fontAlgn="ctr" hangingPunct="1">
              <a:defRPr/>
            </a:pPr>
            <a:r>
              <a:rPr lang="en-US" altLang="en-US" sz="1000" dirty="0">
                <a:solidFill>
                  <a:schemeClr val="bg1"/>
                </a:solidFill>
                <a:latin typeface="+mn-lt"/>
              </a:rPr>
              <a:t>If one were to listen in on the data team during this phase, they might also overhear the following…</a:t>
            </a:r>
          </a:p>
          <a:p>
            <a:pPr eaLnBrk="1" fontAlgn="ctr" hangingPunct="1">
              <a:defRPr/>
            </a:pPr>
            <a:endParaRPr lang="en-US" altLang="en-US" sz="1000" dirty="0">
              <a:solidFill>
                <a:schemeClr val="bg1"/>
              </a:solidFill>
              <a:latin typeface="+mn-lt"/>
            </a:endParaRPr>
          </a:p>
          <a:p>
            <a:pPr eaLnBrk="1" fontAlgn="ctr" hangingPunct="1">
              <a:defRPr/>
            </a:pPr>
            <a:r>
              <a:rPr lang="en-US" altLang="en-US" sz="1000" dirty="0">
                <a:solidFill>
                  <a:schemeClr val="bg1"/>
                </a:solidFill>
                <a:latin typeface="+mn-lt"/>
              </a:rPr>
              <a:t>&lt;read slide&gt;</a:t>
            </a:r>
          </a:p>
          <a:p>
            <a:pPr eaLnBrk="1" fontAlgn="ctr"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a:p>
            <a:pPr>
              <a:defRPr/>
            </a:pPr>
            <a:endParaRPr lang="en-US" altLang="en-US" dirty="0">
              <a:latin typeface="Calibri Light" panose="020F0302020204030204" pitchFamily="34" charset="0"/>
            </a:endParaRPr>
          </a:p>
        </p:txBody>
      </p:sp>
      <p:sp>
        <p:nvSpPr>
          <p:cNvPr id="92164" name="Slide Number Placeholder 3">
            <a:extLst>
              <a:ext uri="{FF2B5EF4-FFF2-40B4-BE49-F238E27FC236}">
                <a16:creationId xmlns:a16="http://schemas.microsoft.com/office/drawing/2014/main" id="{FBF5CC86-5F8C-4277-B8D6-7CC18C9D56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BC3C3A-A9E0-4DE5-AD7A-51431E129406}" type="slidenum">
              <a:rPr lang="en-US" altLang="en-US" smtClean="0">
                <a:latin typeface="Calibri Light" panose="020F0302020204030204" pitchFamily="34" charset="0"/>
              </a:rPr>
              <a:pPr fontAlgn="base">
                <a:spcBef>
                  <a:spcPct val="0"/>
                </a:spcBef>
                <a:spcAft>
                  <a:spcPct val="0"/>
                </a:spcAft>
              </a:pPr>
              <a:t>36</a:t>
            </a:fld>
            <a:endParaRPr lang="en-US" altLang="en-US">
              <a:latin typeface="Calibri Light" panose="020F03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1C4D899-C748-4C36-B965-033F58C848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E624FA34-C84C-4F85-B693-682F813A215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have handy Handout #4 which outlines criteria for quality data observations.</a:t>
            </a:r>
          </a:p>
        </p:txBody>
      </p:sp>
      <p:sp>
        <p:nvSpPr>
          <p:cNvPr id="94212" name="Slide Number Placeholder 3">
            <a:extLst>
              <a:ext uri="{FF2B5EF4-FFF2-40B4-BE49-F238E27FC236}">
                <a16:creationId xmlns:a16="http://schemas.microsoft.com/office/drawing/2014/main" id="{458FDDD7-7312-43A5-BF25-26EEE801D2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91FBAF-3CA8-407C-804E-34D6534AF0E5}" type="slidenum">
              <a:rPr lang="en-US" altLang="en-US" smtClean="0">
                <a:latin typeface="Calibri Light" panose="020F0302020204030204" pitchFamily="34" charset="0"/>
              </a:rPr>
              <a:pPr fontAlgn="base">
                <a:spcBef>
                  <a:spcPct val="0"/>
                </a:spcBef>
                <a:spcAft>
                  <a:spcPct val="0"/>
                </a:spcAft>
              </a:pPr>
              <a:t>37</a:t>
            </a:fld>
            <a:endParaRPr lang="en-US" altLang="en-US">
              <a:latin typeface="Calibri Light" panose="020F03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3C977A08-3B90-4766-9B32-E6A0B11766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67DCE69-AC7F-4BD5-88DD-A007A608F42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This slide mirrors handout #4.  Once data observations are recorded, use these questions to assess the quality of data observations.  These observations will be turned into data inferences in the next phase so it is important that they are solid moving forward. </a:t>
            </a:r>
          </a:p>
          <a:p>
            <a:pPr eaLnBrk="1" hangingPunct="1">
              <a:defRPr/>
            </a:pPr>
            <a:endParaRPr lang="en-US" altLang="en-US" sz="1000" dirty="0">
              <a:latin typeface="+mn-lt"/>
            </a:endParaRPr>
          </a:p>
          <a:p>
            <a:pPr eaLnBrk="1" hangingPunct="1">
              <a:defRPr/>
            </a:pPr>
            <a:r>
              <a:rPr lang="en-US" altLang="en-US" sz="1000" dirty="0">
                <a:latin typeface="+mn-lt"/>
              </a:rPr>
              <a:t>&lt;Read questions&gt;</a:t>
            </a:r>
          </a:p>
          <a:p>
            <a:pPr eaLnBrk="1" hangingPunct="1">
              <a:defRPr/>
            </a:pPr>
            <a:endParaRPr lang="en-US" altLang="en-US" sz="1000" dirty="0">
              <a:latin typeface="+mn-lt"/>
            </a:endParaRPr>
          </a:p>
          <a:p>
            <a:pPr eaLnBrk="1" hangingPunct="1">
              <a:defRPr/>
            </a:pPr>
            <a:r>
              <a:rPr lang="en-US" altLang="en-US" sz="1000" dirty="0">
                <a:latin typeface="+mn-lt"/>
              </a:rPr>
              <a:t>Love et al. (2003, pg. 76)</a:t>
            </a:r>
          </a:p>
          <a:p>
            <a:pPr eaLnBrk="1" hangingPunct="1">
              <a:defRPr/>
            </a:pPr>
            <a:endParaRPr lang="en-US" altLang="en-US" dirty="0">
              <a:latin typeface="Calibri Light" panose="020F0302020204030204" pitchFamily="34" charset="0"/>
            </a:endParaRPr>
          </a:p>
        </p:txBody>
      </p:sp>
      <p:sp>
        <p:nvSpPr>
          <p:cNvPr id="96260" name="Slide Number Placeholder 3">
            <a:extLst>
              <a:ext uri="{FF2B5EF4-FFF2-40B4-BE49-F238E27FC236}">
                <a16:creationId xmlns:a16="http://schemas.microsoft.com/office/drawing/2014/main" id="{A641D268-7DE5-4CA9-B1FA-29932E14BC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C8E3EA-8A55-441A-B6CE-E84E484A681C}" type="slidenum">
              <a:rPr lang="en-US" altLang="en-US" smtClean="0">
                <a:latin typeface="Calibri Light" panose="020F0302020204030204" pitchFamily="34" charset="0"/>
              </a:rPr>
              <a:pPr fontAlgn="base">
                <a:spcBef>
                  <a:spcPct val="0"/>
                </a:spcBef>
                <a:spcAft>
                  <a:spcPct val="0"/>
                </a:spcAft>
              </a:pPr>
              <a:t>38</a:t>
            </a:fld>
            <a:endParaRPr lang="en-US" altLang="en-US">
              <a:latin typeface="Calibri Light" panose="020F03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D9E69C1C-DFA3-49FE-A018-568BA3BF1D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CF1741CC-4103-440A-B8C5-4BC52B056A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Here is an example of a rough data observation and a refined data observation.</a:t>
            </a:r>
          </a:p>
        </p:txBody>
      </p:sp>
      <p:sp>
        <p:nvSpPr>
          <p:cNvPr id="98308" name="Slide Number Placeholder 3">
            <a:extLst>
              <a:ext uri="{FF2B5EF4-FFF2-40B4-BE49-F238E27FC236}">
                <a16:creationId xmlns:a16="http://schemas.microsoft.com/office/drawing/2014/main" id="{ED9B7B82-2EE8-48B9-A037-D7A1CEC6CA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B56F31-8168-49B0-8E8B-87347778F789}" type="slidenum">
              <a:rPr lang="en-US" altLang="en-US" smtClean="0">
                <a:latin typeface="Calibri Light" panose="020F0302020204030204" pitchFamily="34" charset="0"/>
              </a:rPr>
              <a:pPr fontAlgn="base">
                <a:spcBef>
                  <a:spcPct val="0"/>
                </a:spcBef>
                <a:spcAft>
                  <a:spcPct val="0"/>
                </a:spcAft>
              </a:pPr>
              <a:t>39</a:t>
            </a:fld>
            <a:endParaRPr lang="en-US" altLang="en-US">
              <a:latin typeface="Calibri Light" panose="020F03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6C8A99A-9FE6-4457-8569-EF8ADC0B83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0422C671-04D7-4E56-A376-E51DE2B68F0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Before we begin, please gather the following materials.  You will need them in the course of the module.</a:t>
            </a:r>
          </a:p>
          <a:p>
            <a:pPr>
              <a:defRPr/>
            </a:pPr>
            <a:endParaRPr lang="en-US" altLang="en-US" dirty="0">
              <a:latin typeface="Calibri Light" panose="020F0302020204030204" pitchFamily="34" charset="0"/>
            </a:endParaRPr>
          </a:p>
          <a:p>
            <a:pPr>
              <a:defRPr/>
            </a:pPr>
            <a:endParaRPr lang="en-US" altLang="en-US" dirty="0">
              <a:latin typeface="Calibri Light" panose="020F0302020204030204" pitchFamily="34" charset="0"/>
            </a:endParaRPr>
          </a:p>
        </p:txBody>
      </p:sp>
      <p:sp>
        <p:nvSpPr>
          <p:cNvPr id="26628" name="Slide Number Placeholder 3">
            <a:extLst>
              <a:ext uri="{FF2B5EF4-FFF2-40B4-BE49-F238E27FC236}">
                <a16:creationId xmlns:a16="http://schemas.microsoft.com/office/drawing/2014/main" id="{9475993F-EB61-4A0B-B4E6-98A844A65C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EC1FB7-321B-47B9-BC86-6E9D6FF7FC10}" type="slidenum">
              <a:rPr lang="en-US" altLang="en-US" smtClean="0">
                <a:latin typeface="Calibri Light" panose="020F0302020204030204" pitchFamily="34" charset="0"/>
              </a:rPr>
              <a:pPr fontAlgn="base">
                <a:spcBef>
                  <a:spcPct val="0"/>
                </a:spcBef>
                <a:spcAft>
                  <a:spcPct val="0"/>
                </a:spcAft>
              </a:pPr>
              <a:t>4</a:t>
            </a:fld>
            <a:endParaRPr lang="en-US" altLang="en-US">
              <a:latin typeface="Calibri Light" panose="020F03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DD933620-EC54-4D79-99F5-01402EB97E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68796143-2CD7-49F1-AB7C-4C2E89B6E81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record data observations of the campus’ demographic data on chart paper.  </a:t>
            </a:r>
          </a:p>
          <a:p>
            <a:pPr>
              <a:defRPr/>
            </a:pPr>
            <a:endParaRPr lang="en-US" altLang="en-US" sz="1000" dirty="0">
              <a:latin typeface="+mn-lt"/>
            </a:endParaRPr>
          </a:p>
          <a:p>
            <a:pPr>
              <a:defRPr/>
            </a:pPr>
            <a:r>
              <a:rPr lang="en-US" altLang="en-US" sz="1000" dirty="0">
                <a:latin typeface="+mn-lt"/>
              </a:rPr>
              <a:t>Be sure to give each team member time to collect their own thoughts and formulate their own data observations.  Then discuss as a group and arrive at 1 set of observations.</a:t>
            </a:r>
          </a:p>
          <a:p>
            <a:pPr>
              <a:defRPr/>
            </a:pPr>
            <a:endParaRPr lang="en-US" altLang="en-US" dirty="0">
              <a:latin typeface="Calibri Light" panose="020F0302020204030204" pitchFamily="34" charset="0"/>
            </a:endParaRPr>
          </a:p>
        </p:txBody>
      </p:sp>
      <p:sp>
        <p:nvSpPr>
          <p:cNvPr id="100356" name="Slide Number Placeholder 3">
            <a:extLst>
              <a:ext uri="{FF2B5EF4-FFF2-40B4-BE49-F238E27FC236}">
                <a16:creationId xmlns:a16="http://schemas.microsoft.com/office/drawing/2014/main" id="{2D8E5177-3EBF-45D2-8BAB-595831A761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B4554E-4531-45A1-9387-7C9C3214856E}" type="slidenum">
              <a:rPr lang="en-US" altLang="en-US" smtClean="0">
                <a:latin typeface="Calibri Light" panose="020F0302020204030204" pitchFamily="34" charset="0"/>
              </a:rPr>
              <a:pPr fontAlgn="base">
                <a:spcBef>
                  <a:spcPct val="0"/>
                </a:spcBef>
                <a:spcAft>
                  <a:spcPct val="0"/>
                </a:spcAft>
              </a:pPr>
              <a:t>40</a:t>
            </a:fld>
            <a:endParaRPr lang="en-US" altLang="en-US">
              <a:latin typeface="Calibri Light" panose="020F03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7F3741C1-420B-47FF-801F-3B3FE9BCD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6AAFFBE2-F1F9-452B-AF33-66B3C8401CF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hangingPunct="1">
              <a:defRPr/>
            </a:pPr>
            <a:r>
              <a:rPr lang="en-US" altLang="en-US" sz="1000" dirty="0">
                <a:latin typeface="+mn-lt"/>
              </a:rPr>
              <a:t>During this phase, we try to make sense of our data observations.  This is the fun part…feel free to try to explain the data…but BE OPEN TO MANY POSSIBLE EXPLANATIONS.  Locking in on one explanation may result in tunnel vision and a misunderstanding of the problem.</a:t>
            </a:r>
          </a:p>
          <a:p>
            <a:pPr eaLnBrk="1" fontAlgn="ctr" hangingPunct="1">
              <a:defRPr/>
            </a:pPr>
            <a:endParaRPr lang="en-US" altLang="en-US" sz="1000" dirty="0">
              <a:latin typeface="+mn-lt"/>
            </a:endParaRPr>
          </a:p>
          <a:p>
            <a:pPr eaLnBrk="1" hangingPunct="1">
              <a:defRPr/>
            </a:pPr>
            <a:endParaRPr lang="en-US" altLang="en-US" sz="1000" dirty="0">
              <a:latin typeface="+mn-lt"/>
            </a:endParaRPr>
          </a:p>
          <a:p>
            <a:pPr>
              <a:defRPr/>
            </a:pPr>
            <a:r>
              <a:rPr lang="en-US" altLang="en-US" sz="1000" dirty="0">
                <a:latin typeface="+mn-lt"/>
              </a:rPr>
              <a:t>By Love et al (2003, pg. 76)</a:t>
            </a:r>
          </a:p>
          <a:p>
            <a:pPr>
              <a:defRPr/>
            </a:pPr>
            <a:endParaRPr lang="en-US" altLang="en-US" dirty="0">
              <a:latin typeface="Calibri Light" panose="020F0302020204030204" pitchFamily="34" charset="0"/>
            </a:endParaRPr>
          </a:p>
        </p:txBody>
      </p:sp>
      <p:sp>
        <p:nvSpPr>
          <p:cNvPr id="102404" name="Slide Number Placeholder 3">
            <a:extLst>
              <a:ext uri="{FF2B5EF4-FFF2-40B4-BE49-F238E27FC236}">
                <a16:creationId xmlns:a16="http://schemas.microsoft.com/office/drawing/2014/main" id="{B2567FAE-CCDE-447A-9108-098BE7D519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D1F07D-02A6-451D-B5B5-5DF46EA7A6C3}" type="slidenum">
              <a:rPr lang="en-US" altLang="en-US" smtClean="0">
                <a:latin typeface="Calibri Light" panose="020F0302020204030204" pitchFamily="34" charset="0"/>
              </a:rPr>
              <a:pPr fontAlgn="base">
                <a:spcBef>
                  <a:spcPct val="0"/>
                </a:spcBef>
                <a:spcAft>
                  <a:spcPct val="0"/>
                </a:spcAft>
              </a:pPr>
              <a:t>41</a:t>
            </a:fld>
            <a:endParaRPr lang="en-US" altLang="en-US">
              <a:latin typeface="Calibri Light" panose="020F03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C0C9DCA-22F1-40F1-8DB2-492DAA26C0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AC566CF-5F1F-491C-87B1-C2159737C83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fontAlgn="ctr" hangingPunct="1">
              <a:defRPr/>
            </a:pPr>
            <a:r>
              <a:rPr lang="en-US" altLang="en-US" sz="1000" dirty="0">
                <a:latin typeface="+mn-lt"/>
              </a:rPr>
              <a:t>Be sure to think through what the data could mean, what are the implications beyond the data, and what questions remain.</a:t>
            </a:r>
          </a:p>
          <a:p>
            <a:pPr eaLnBrk="1" hangingPunct="1">
              <a:defRPr/>
            </a:pPr>
            <a:endParaRPr lang="en-US" altLang="en-US" sz="1000" dirty="0">
              <a:latin typeface="+mn-lt"/>
            </a:endParaRPr>
          </a:p>
          <a:p>
            <a:pPr>
              <a:defRPr/>
            </a:pPr>
            <a:r>
              <a:rPr lang="en-US" altLang="en-US" sz="1000" dirty="0">
                <a:latin typeface="+mn-lt"/>
              </a:rPr>
              <a:t>By Love et al (2003, pg. 76)</a:t>
            </a:r>
          </a:p>
          <a:p>
            <a:pPr>
              <a:defRPr/>
            </a:pPr>
            <a:endParaRPr lang="en-US" altLang="en-US" dirty="0">
              <a:latin typeface="Calibri Light" panose="020F0302020204030204" pitchFamily="34" charset="0"/>
            </a:endParaRPr>
          </a:p>
        </p:txBody>
      </p:sp>
      <p:sp>
        <p:nvSpPr>
          <p:cNvPr id="104452" name="Slide Number Placeholder 3">
            <a:extLst>
              <a:ext uri="{FF2B5EF4-FFF2-40B4-BE49-F238E27FC236}">
                <a16:creationId xmlns:a16="http://schemas.microsoft.com/office/drawing/2014/main" id="{523AD97A-029C-46DD-8BD7-B31E8F7CE0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A1DCDB-B7EF-48A3-B388-9D821E938721}" type="slidenum">
              <a:rPr lang="en-US" altLang="en-US" smtClean="0">
                <a:latin typeface="Calibri Light" panose="020F0302020204030204" pitchFamily="34" charset="0"/>
              </a:rPr>
              <a:pPr fontAlgn="base">
                <a:spcBef>
                  <a:spcPct val="0"/>
                </a:spcBef>
                <a:spcAft>
                  <a:spcPct val="0"/>
                </a:spcAft>
              </a:pPr>
              <a:t>42</a:t>
            </a:fld>
            <a:endParaRPr lang="en-US" altLang="en-US">
              <a:latin typeface="Calibri Light" panose="020F03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BE0EAE1E-F749-4291-A34F-5EC28CC93F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00856120-3925-4D56-BD64-0EC777A3D57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fontAlgn="ctr" hangingPunct="1">
              <a:defRPr/>
            </a:pPr>
            <a:r>
              <a:rPr lang="en-US" altLang="en-US" sz="1000" dirty="0">
                <a:solidFill>
                  <a:schemeClr val="bg1"/>
                </a:solidFill>
                <a:latin typeface="+mn-lt"/>
              </a:rPr>
              <a:t>If one were to listen in on the data team during this phase, they might also overhear the following…</a:t>
            </a:r>
          </a:p>
          <a:p>
            <a:pPr eaLnBrk="1" fontAlgn="ctr" hangingPunct="1">
              <a:defRPr/>
            </a:pPr>
            <a:endParaRPr lang="en-US" altLang="en-US" sz="1000" dirty="0">
              <a:solidFill>
                <a:schemeClr val="bg1"/>
              </a:solidFill>
              <a:latin typeface="+mn-lt"/>
            </a:endParaRPr>
          </a:p>
          <a:p>
            <a:pPr eaLnBrk="1" fontAlgn="ctr" hangingPunct="1">
              <a:defRPr/>
            </a:pPr>
            <a:r>
              <a:rPr lang="en-US" altLang="en-US" sz="1000" dirty="0">
                <a:solidFill>
                  <a:schemeClr val="bg1"/>
                </a:solidFill>
                <a:latin typeface="+mn-lt"/>
              </a:rPr>
              <a:t>&lt;read slide&gt;</a:t>
            </a:r>
          </a:p>
          <a:p>
            <a:pPr eaLnBrk="1" fontAlgn="ctr" hangingPunct="1">
              <a:defRPr/>
            </a:pPr>
            <a:endParaRPr lang="en-US" altLang="en-US" sz="1000" dirty="0">
              <a:solidFill>
                <a:schemeClr val="bg1"/>
              </a:solidFill>
              <a:latin typeface="+mn-lt"/>
            </a:endParaRPr>
          </a:p>
          <a:p>
            <a:pPr eaLnBrk="1" fontAlgn="ctr" hangingPunct="1">
              <a:defRPr/>
            </a:pPr>
            <a:r>
              <a:rPr lang="en-US" altLang="en-US" sz="1000" dirty="0">
                <a:latin typeface="+mn-lt"/>
              </a:rPr>
              <a:t>By Love et al (2003, pg. 76)</a:t>
            </a:r>
          </a:p>
          <a:p>
            <a:pPr eaLnBrk="1" fontAlgn="ctr" hangingPunct="1">
              <a:defRPr/>
            </a:pPr>
            <a:endParaRPr lang="en-US" altLang="en-US" dirty="0">
              <a:solidFill>
                <a:schemeClr val="bg1"/>
              </a:solidFill>
              <a:latin typeface="Lato Regular" charset="0"/>
            </a:endParaRPr>
          </a:p>
          <a:p>
            <a:pPr eaLnBrk="1" hangingPunct="1">
              <a:defRPr/>
            </a:pPr>
            <a:endParaRPr lang="en-US" altLang="en-US" dirty="0">
              <a:latin typeface="Calibri Light" panose="020F0302020204030204" pitchFamily="34" charset="0"/>
            </a:endParaRPr>
          </a:p>
        </p:txBody>
      </p:sp>
      <p:sp>
        <p:nvSpPr>
          <p:cNvPr id="106500" name="Slide Number Placeholder 3">
            <a:extLst>
              <a:ext uri="{FF2B5EF4-FFF2-40B4-BE49-F238E27FC236}">
                <a16:creationId xmlns:a16="http://schemas.microsoft.com/office/drawing/2014/main" id="{EBA67E36-968B-4D8F-A394-6753638686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B1C95D-08CA-45CC-81FD-66A06A5A324D}" type="slidenum">
              <a:rPr lang="en-US" altLang="en-US" smtClean="0">
                <a:latin typeface="Calibri Light" panose="020F0302020204030204" pitchFamily="34" charset="0"/>
              </a:rPr>
              <a:pPr fontAlgn="base">
                <a:spcBef>
                  <a:spcPct val="0"/>
                </a:spcBef>
                <a:spcAft>
                  <a:spcPct val="0"/>
                </a:spcAft>
              </a:pPr>
              <a:t>43</a:t>
            </a:fld>
            <a:endParaRPr lang="en-US" altLang="en-US">
              <a:latin typeface="Calibri Light" panose="020F03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BA8FCA70-C1DA-4E38-8B61-AC62F06AB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DF05B80E-97EE-488D-9881-14F1C80ED59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hangingPunct="1">
              <a:defRPr/>
            </a:pPr>
            <a:r>
              <a:rPr lang="en-US" altLang="en-US" sz="1000" dirty="0">
                <a:solidFill>
                  <a:srgbClr val="000000"/>
                </a:solidFill>
                <a:latin typeface="+mn-lt"/>
                <a:cs typeface="Arial" panose="020B0604020202020204" pitchFamily="34" charset="0"/>
                <a:sym typeface="Arial" panose="020B0604020202020204" pitchFamily="34" charset="0"/>
              </a:rPr>
              <a:t>Here are a couple of examples of how to turn data observations into inferences/questions.</a:t>
            </a:r>
          </a:p>
          <a:p>
            <a:pPr eaLnBrk="1" hangingPunct="1">
              <a:defRPr/>
            </a:pPr>
            <a:endParaRPr lang="en-US" altLang="en-US" sz="1000" dirty="0">
              <a:latin typeface="+mn-lt"/>
            </a:endParaRPr>
          </a:p>
          <a:p>
            <a:pPr eaLnBrk="1" hangingPunct="1">
              <a:defRPr/>
            </a:pPr>
            <a:r>
              <a:rPr lang="en-US" altLang="en-US" sz="1000" dirty="0">
                <a:latin typeface="+mn-lt"/>
              </a:rPr>
              <a:t>Love et al (2003, pg. 76)</a:t>
            </a:r>
          </a:p>
          <a:p>
            <a:pPr eaLnBrk="1" hangingPunct="1">
              <a:defRPr/>
            </a:pPr>
            <a:endParaRPr lang="en-US" altLang="en-US" dirty="0">
              <a:latin typeface="Calibri Light" panose="020F0302020204030204" pitchFamily="34" charset="0"/>
            </a:endParaRPr>
          </a:p>
        </p:txBody>
      </p:sp>
      <p:sp>
        <p:nvSpPr>
          <p:cNvPr id="108548" name="Slide Number Placeholder 3">
            <a:extLst>
              <a:ext uri="{FF2B5EF4-FFF2-40B4-BE49-F238E27FC236}">
                <a16:creationId xmlns:a16="http://schemas.microsoft.com/office/drawing/2014/main" id="{444D1D7F-3E31-4481-A963-E0B49E3C6C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1991E9-A675-4455-96C3-5A89405C46E1}" type="slidenum">
              <a:rPr lang="en-US" altLang="en-US" smtClean="0">
                <a:latin typeface="Calibri Light" panose="020F0302020204030204" pitchFamily="34" charset="0"/>
              </a:rPr>
              <a:pPr fontAlgn="base">
                <a:spcBef>
                  <a:spcPct val="0"/>
                </a:spcBef>
                <a:spcAft>
                  <a:spcPct val="0"/>
                </a:spcAft>
              </a:pPr>
              <a:t>44</a:t>
            </a:fld>
            <a:endParaRPr lang="en-US" altLang="en-US">
              <a:latin typeface="Calibri Light" panose="020F03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4B4A5731-EC9A-4ABA-8D43-49308CC5E2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673E4A18-93CF-493C-A9D7-DC6FE192AA9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record data inferences based on your team’s data observations on chart paper.  </a:t>
            </a:r>
          </a:p>
          <a:p>
            <a:pPr>
              <a:defRPr/>
            </a:pPr>
            <a:endParaRPr lang="en-US" altLang="en-US" sz="1000" dirty="0">
              <a:latin typeface="+mn-lt"/>
            </a:endParaRPr>
          </a:p>
          <a:p>
            <a:pPr>
              <a:defRPr/>
            </a:pPr>
            <a:r>
              <a:rPr lang="en-US" altLang="en-US" sz="1000" dirty="0">
                <a:latin typeface="+mn-lt"/>
              </a:rPr>
              <a:t>Be sure to give each team member time to collect their own thoughts and formulate their own questions/inferences.  Then discuss as a group and arrive at 1 set of questions/inferences.</a:t>
            </a:r>
          </a:p>
          <a:p>
            <a:pPr>
              <a:defRPr/>
            </a:pPr>
            <a:endParaRPr lang="en-US" altLang="en-US" dirty="0">
              <a:latin typeface="Calibri Light" panose="020F0302020204030204" pitchFamily="34" charset="0"/>
            </a:endParaRPr>
          </a:p>
        </p:txBody>
      </p:sp>
      <p:sp>
        <p:nvSpPr>
          <p:cNvPr id="110596" name="Slide Number Placeholder 3">
            <a:extLst>
              <a:ext uri="{FF2B5EF4-FFF2-40B4-BE49-F238E27FC236}">
                <a16:creationId xmlns:a16="http://schemas.microsoft.com/office/drawing/2014/main" id="{D870937F-42AD-432B-890F-9ED58C3BD0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B33557-3C1D-4E27-B7D2-29574E075E7C}" type="slidenum">
              <a:rPr lang="en-US" altLang="en-US" smtClean="0">
                <a:latin typeface="Calibri Light" panose="020F0302020204030204" pitchFamily="34" charset="0"/>
              </a:rPr>
              <a:pPr fontAlgn="base">
                <a:spcBef>
                  <a:spcPct val="0"/>
                </a:spcBef>
                <a:spcAft>
                  <a:spcPct val="0"/>
                </a:spcAft>
              </a:pPr>
              <a:t>45</a:t>
            </a:fld>
            <a:endParaRPr lang="en-US" altLang="en-US">
              <a:latin typeface="Calibri Light" panose="020F03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AED7E30-0BE1-48EB-805E-25D68FA50F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0D184336-CC1B-4B1D-B2D5-8E96320EB23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hangingPunct="1">
              <a:defRPr/>
            </a:pPr>
            <a:r>
              <a:rPr lang="en-US" altLang="en-US" sz="1000" dirty="0">
                <a:solidFill>
                  <a:srgbClr val="000000"/>
                </a:solidFill>
                <a:latin typeface="+mn-lt"/>
                <a:cs typeface="Arial" panose="020B0604020202020204" pitchFamily="34" charset="0"/>
                <a:sym typeface="Arial" panose="020B0604020202020204" pitchFamily="34" charset="0"/>
              </a:rPr>
              <a:t>Now that we understand the way that the data team will approach and examine data, let’s talk about what data they should be looking at.  </a:t>
            </a:r>
          </a:p>
          <a:p>
            <a:pPr eaLnBrk="1" hangingPunct="1">
              <a:defRPr/>
            </a:pPr>
            <a:endParaRPr lang="en-US" altLang="en-US" sz="1000" dirty="0">
              <a:latin typeface="+mn-lt"/>
            </a:endParaRPr>
          </a:p>
          <a:p>
            <a:pPr eaLnBrk="1" hangingPunct="1">
              <a:defRPr/>
            </a:pPr>
            <a:r>
              <a:rPr lang="en-US" altLang="en-US" sz="1000" dirty="0">
                <a:latin typeface="+mn-lt"/>
              </a:rPr>
              <a:t>In other words, how should the data team select and organize data?</a:t>
            </a:r>
          </a:p>
          <a:p>
            <a:pPr eaLnBrk="1" hangingPunct="1">
              <a:defRPr/>
            </a:pPr>
            <a:endParaRPr lang="en-US" altLang="en-US" dirty="0">
              <a:latin typeface="Calibri Light" panose="020F0302020204030204" pitchFamily="34" charset="0"/>
            </a:endParaRPr>
          </a:p>
        </p:txBody>
      </p:sp>
      <p:sp>
        <p:nvSpPr>
          <p:cNvPr id="112644" name="Slide Number Placeholder 3">
            <a:extLst>
              <a:ext uri="{FF2B5EF4-FFF2-40B4-BE49-F238E27FC236}">
                <a16:creationId xmlns:a16="http://schemas.microsoft.com/office/drawing/2014/main" id="{95389216-9631-4EFB-B5C8-78B5DF90D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5D7BF7A-0DD3-4305-BFFD-F0C08242AB9A}" type="slidenum">
              <a:rPr lang="en-US" altLang="en-US" smtClean="0">
                <a:latin typeface="Calibri Light" panose="020F0302020204030204" pitchFamily="34" charset="0"/>
              </a:rPr>
              <a:pPr fontAlgn="base">
                <a:spcBef>
                  <a:spcPct val="0"/>
                </a:spcBef>
                <a:spcAft>
                  <a:spcPct val="0"/>
                </a:spcAft>
              </a:pPr>
              <a:t>46</a:t>
            </a:fld>
            <a:endParaRPr lang="en-US" altLang="en-US">
              <a:latin typeface="Calibri Light" panose="020F03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1586">
            <a:extLst>
              <a:ext uri="{FF2B5EF4-FFF2-40B4-BE49-F238E27FC236}">
                <a16:creationId xmlns:a16="http://schemas.microsoft.com/office/drawing/2014/main" id="{0ECDF603-1BB2-4EFE-AC88-651548B8EBF2}"/>
              </a:ext>
            </a:extLst>
          </p:cNvPr>
          <p:cNvSpPr>
            <a:spLocks noGrp="1" noRot="1" noChangeAspect="1" noTextEdit="1"/>
          </p:cNvSpPr>
          <p:nvPr>
            <p:ph type="sldImg" idx="2"/>
          </p:nvPr>
        </p:nvSpPr>
        <p:spPr bwMode="auto">
          <a:xfrm>
            <a:off x="407988" y="696913"/>
            <a:ext cx="6194425" cy="34861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4691" name="Shape 1587">
            <a:extLst>
              <a:ext uri="{FF2B5EF4-FFF2-40B4-BE49-F238E27FC236}">
                <a16:creationId xmlns:a16="http://schemas.microsoft.com/office/drawing/2014/main" id="{4849CD0E-4A45-4608-A2B0-04A305C554DE}"/>
              </a:ext>
            </a:extLst>
          </p:cNvPr>
          <p:cNvSpPr>
            <a:spLocks noGrp="1"/>
          </p:cNvSpPr>
          <p:nvPr>
            <p:ph type="body"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buClr>
                <a:srgbClr val="000000"/>
              </a:buClr>
              <a:buSzPct val="25000"/>
              <a:buFont typeface="Calibri" panose="020F0502020204030204" pitchFamily="34" charset="0"/>
              <a:buNone/>
            </a:pPr>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Presenter Talking Points:</a:t>
            </a:r>
          </a:p>
          <a:p>
            <a:pPr>
              <a:spcBef>
                <a:spcPct val="0"/>
              </a:spcBef>
              <a:buClr>
                <a:srgbClr val="000000"/>
              </a:buClr>
              <a:buSzPct val="25000"/>
            </a:pPr>
            <a:endPar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15000"/>
              </a:lnSpc>
              <a:spcBef>
                <a:spcPct val="0"/>
              </a:spcBef>
              <a:buClr>
                <a:srgbClr val="000000"/>
              </a:buClr>
              <a:buSzPct val="25000"/>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Within the support systems of the Texas are the critical success factors. The concept is to define tangible, achievable, and measurable CSFs around which decisions are made. The CSFs serve as key focus areas for improvement at the school level.</a:t>
            </a:r>
          </a:p>
          <a:p>
            <a:pPr>
              <a:lnSpc>
                <a:spcPct val="115000"/>
              </a:lnSpc>
              <a:spcBef>
                <a:spcPct val="0"/>
              </a:spcBef>
              <a:buClr>
                <a:srgbClr val="000000"/>
              </a:buClr>
              <a:buSzPct val="25000"/>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The CSFs are grounded in evidence-based research and have been found to be key elements for campus and cross-district improvement efforts.  Campus data should be collected and organized according to the CSFs in order to monitor the systems that exist within each CSF.</a:t>
            </a:r>
          </a:p>
          <a:p>
            <a:pPr>
              <a:lnSpc>
                <a:spcPct val="115000"/>
              </a:lnSpc>
              <a:spcBef>
                <a:spcPct val="0"/>
              </a:spcBef>
              <a:buClr>
                <a:srgbClr val="000000"/>
              </a:buClr>
              <a:buSzPct val="25000"/>
            </a:pPr>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15000"/>
              </a:lnSpc>
              <a:spcBef>
                <a:spcPct val="0"/>
              </a:spcBef>
              <a:buClr>
                <a:srgbClr val="000000"/>
              </a:buClr>
              <a:buSzPct val="25000"/>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Within each CSF, we want to be sure to collect data that will paint a complete picture of the campus.  For this we will now pull in some guidance from Victoria Bernhardt’s Data Analysis for Continuous School Improvement.  </a:t>
            </a:r>
          </a:p>
          <a:p>
            <a:pPr>
              <a:lnSpc>
                <a:spcPct val="115000"/>
              </a:lnSpc>
              <a:spcBef>
                <a:spcPct val="0"/>
              </a:spcBef>
              <a:buClr>
                <a:srgbClr val="000000"/>
              </a:buClr>
              <a:buSzPct val="25000"/>
            </a:pPr>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lnSpc>
                <a:spcPct val="115000"/>
              </a:lnSpc>
              <a:spcBef>
                <a:spcPct val="0"/>
              </a:spcBef>
              <a:buClr>
                <a:srgbClr val="000000"/>
              </a:buClr>
              <a:buSzPct val="25000"/>
            </a:pP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Next we will introduce the types of data that the campuses should be collecting within each CSF.  Then, later on in the module, we will introduce a graphic organizer to help campuses manage this process. </a:t>
            </a:r>
          </a:p>
          <a:p>
            <a:pPr>
              <a:spcBef>
                <a:spcPct val="0"/>
              </a:spcBef>
              <a:buClr>
                <a:srgbClr val="000000"/>
              </a:buClr>
              <a:buSzPct val="25000"/>
            </a:pPr>
            <a:endParaRPr lang="en-US" altLang="en-US" sz="10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4692" name="Shape 1588">
            <a:extLst>
              <a:ext uri="{FF2B5EF4-FFF2-40B4-BE49-F238E27FC236}">
                <a16:creationId xmlns:a16="http://schemas.microsoft.com/office/drawing/2014/main" id="{17EAAF33-A405-4F1D-8FF2-5F3C80FACD7C}"/>
              </a:ext>
            </a:extLst>
          </p:cNvPr>
          <p:cNvSpPr>
            <a:spLocks noGrp="1"/>
          </p:cNvSpPr>
          <p:nvPr>
            <p:ph type="sldNum" sz="quarter" idx="5"/>
          </p:nvPr>
        </p:nvSpPr>
        <p:spPr bwMode="auto">
          <a:xfrm>
            <a:off x="3970338" y="8829675"/>
            <a:ext cx="3038475"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5" tIns="46575" rIns="93175" bIns="4657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buClr>
                <a:srgbClr val="000000"/>
              </a:buClr>
              <a:buSzPct val="25000"/>
              <a:buFont typeface="Calibri" panose="020F0502020204030204" pitchFamily="34" charset="0"/>
              <a:buNone/>
            </a:pPr>
            <a:fld id="{789FB890-DB5B-4D53-A906-3D921114303E}" type="slidenum">
              <a:rPr lang="en-US" altLang="en-US" smtClean="0">
                <a:solidFill>
                  <a:srgbClr val="000000"/>
                </a:solidFill>
                <a:cs typeface="Calibri" panose="020F0502020204030204" pitchFamily="34" charset="0"/>
                <a:sym typeface="Calibri" panose="020F0502020204030204" pitchFamily="34" charset="0"/>
              </a:rPr>
              <a:pPr fontAlgn="base">
                <a:spcBef>
                  <a:spcPct val="0"/>
                </a:spcBef>
                <a:spcAft>
                  <a:spcPct val="0"/>
                </a:spcAft>
                <a:buClr>
                  <a:srgbClr val="000000"/>
                </a:buClr>
                <a:buSzPct val="25000"/>
                <a:buFont typeface="Calibri" panose="020F0502020204030204" pitchFamily="34" charset="0"/>
                <a:buNone/>
              </a:pPr>
              <a:t>47</a:t>
            </a:fld>
            <a:endParaRPr lang="en-US" altLang="en-US">
              <a:solidFill>
                <a:srgbClr val="000000"/>
              </a:solidFill>
              <a:cs typeface="Calibri" panose="020F0502020204030204" pitchFamily="34" charset="0"/>
              <a:sym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8C243E4-1928-46B0-B66D-2BC5BA9C83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9872133F-4340-4491-B6F2-A082BC2AD7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Presenter Talking Points:</a:t>
            </a:r>
          </a:p>
          <a:p>
            <a:endPar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Bernhardt organizes campus data into 4 types or measures:</a:t>
            </a:r>
          </a:p>
          <a:p>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Click one: </a:t>
            </a: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Demographic data</a:t>
            </a:r>
          </a:p>
          <a:p>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Click two: </a:t>
            </a: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Process data</a:t>
            </a:r>
          </a:p>
          <a:p>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Click three: </a:t>
            </a: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Perception data</a:t>
            </a:r>
          </a:p>
          <a:p>
            <a:r>
              <a:rPr lang="en-US" altLang="en-US" sz="1000" b="1">
                <a:solidFill>
                  <a:srgbClr val="000000"/>
                </a:solidFill>
                <a:latin typeface="Calibri" panose="020F0502020204030204" pitchFamily="34" charset="0"/>
                <a:cs typeface="Calibri" panose="020F0502020204030204" pitchFamily="34" charset="0"/>
                <a:sym typeface="Calibri" panose="020F0502020204030204" pitchFamily="34" charset="0"/>
              </a:rPr>
              <a:t>Click four: </a:t>
            </a:r>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Student learning data</a:t>
            </a:r>
          </a:p>
          <a:p>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As educators we are probably the most comfortable analyzing student learning data. This makes good sense—it’s tempting to zero in and spend our time and resources reviewing only student learning data.  Student learning data is evidence of the content mastered by students, collected through different types of assessment.  So student learning data can point to a problem in student learning outcomes.  However, the root cause of a problem with student learning may be due to problems with systems in your school related to professional development or teacher support.  Other possible roots causes of student learning problems may point to problems with culture or climate at the campus or district level.  This is a key idea that we will revisit in the next module in the TAIS series—Needs Assessment.</a:t>
            </a:r>
          </a:p>
          <a:p>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In short, we uncover the root causes of student learning problems by collecting data in each of Bernhardt’s multiple measures…you may even want to consider dedicating one wall in your team’s Data Room to each of the measures of data.  </a:t>
            </a:r>
          </a:p>
          <a:p>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Final click: animates the whole graphic to emphasize comprehensive data collection.</a:t>
            </a:r>
          </a:p>
          <a:p>
            <a:endPar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endParaRPr>
          </a:p>
          <a:p>
            <a:r>
              <a:rPr lang="en-US" altLang="en-US" sz="1000">
                <a:solidFill>
                  <a:srgbClr val="000000"/>
                </a:solidFill>
                <a:latin typeface="Calibri" panose="020F0502020204030204" pitchFamily="34" charset="0"/>
                <a:cs typeface="Calibri" panose="020F0502020204030204" pitchFamily="34" charset="0"/>
                <a:sym typeface="Calibri" panose="020F0502020204030204" pitchFamily="34" charset="0"/>
              </a:rPr>
              <a:t>Let’s take a closer look at each of Bernhardt’s Measures of Data.</a:t>
            </a:r>
          </a:p>
          <a:p>
            <a:endParaRPr lang="en-US" altLang="en-US" sz="1000">
              <a:latin typeface="Calibri Light" panose="020F0302020204030204" pitchFamily="34" charset="0"/>
            </a:endParaRPr>
          </a:p>
        </p:txBody>
      </p:sp>
      <p:sp>
        <p:nvSpPr>
          <p:cNvPr id="116740" name="Slide Number Placeholder 3">
            <a:extLst>
              <a:ext uri="{FF2B5EF4-FFF2-40B4-BE49-F238E27FC236}">
                <a16:creationId xmlns:a16="http://schemas.microsoft.com/office/drawing/2014/main" id="{9A53E682-0FE7-40C3-B31A-757EE08D9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B5EAEE-1B5C-4A5E-ABF5-5E3866E8C9A9}" type="slidenum">
              <a:rPr lang="en-US" altLang="en-US" smtClean="0">
                <a:latin typeface="Calibri Light" panose="020F0302020204030204" pitchFamily="34" charset="0"/>
              </a:rPr>
              <a:pPr fontAlgn="base">
                <a:spcBef>
                  <a:spcPct val="0"/>
                </a:spcBef>
                <a:spcAft>
                  <a:spcPct val="0"/>
                </a:spcAft>
              </a:pPr>
              <a:t>48</a:t>
            </a:fld>
            <a:endParaRPr lang="en-US" altLang="en-US">
              <a:latin typeface="Calibri Light" panose="020F03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B7BA6BE4-F299-4A9F-8A81-694CD8A80E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095FDF25-73FE-4EA4-92C5-06FD6F6C984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Handout #5 is a resource provided by Bernhardt that illustrates the types of data that can result from layering different types of data on top of each other.  It may be helpful to print and post this graphic, displayed prominently in the Data Room to aid in data analysis. </a:t>
            </a:r>
          </a:p>
          <a:p>
            <a:pPr>
              <a:defRPr/>
            </a:pPr>
            <a:endParaRPr lang="en-US" altLang="en-US" sz="1000" dirty="0">
              <a:latin typeface="+mn-lt"/>
            </a:endParaRPr>
          </a:p>
        </p:txBody>
      </p:sp>
      <p:sp>
        <p:nvSpPr>
          <p:cNvPr id="118788" name="Slide Number Placeholder 3">
            <a:extLst>
              <a:ext uri="{FF2B5EF4-FFF2-40B4-BE49-F238E27FC236}">
                <a16:creationId xmlns:a16="http://schemas.microsoft.com/office/drawing/2014/main" id="{D46DD9B6-70A9-4470-9261-65D21B1A2F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60F80E-3BBD-48E1-BC36-2D73250ABD02}" type="slidenum">
              <a:rPr lang="en-US" altLang="en-US" smtClean="0">
                <a:latin typeface="Calibri Light" panose="020F0302020204030204" pitchFamily="34" charset="0"/>
              </a:rPr>
              <a:pPr fontAlgn="base">
                <a:spcBef>
                  <a:spcPct val="0"/>
                </a:spcBef>
                <a:spcAft>
                  <a:spcPct val="0"/>
                </a:spcAft>
              </a:pPr>
              <a:t>49</a:t>
            </a:fld>
            <a:endParaRPr lang="en-US" altLang="en-US">
              <a:latin typeface="Calibri Light" panose="020F03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81E183E5-C4D8-4740-B530-D8750B730F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3A16B48-2847-4AB0-9EB0-DE82BB6F04A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Whenever you see this graphic, it will cue you to get out the appropriate handout for the section or activity ahead.</a:t>
            </a:r>
          </a:p>
        </p:txBody>
      </p:sp>
      <p:sp>
        <p:nvSpPr>
          <p:cNvPr id="28676" name="Slide Number Placeholder 3">
            <a:extLst>
              <a:ext uri="{FF2B5EF4-FFF2-40B4-BE49-F238E27FC236}">
                <a16:creationId xmlns:a16="http://schemas.microsoft.com/office/drawing/2014/main" id="{CDE79EF9-C3BA-49E5-A5D3-38D7A65F29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F67F65-6493-46E6-9524-43BEE26C13C7}" type="slidenum">
              <a:rPr lang="en-US" altLang="en-US" smtClean="0">
                <a:latin typeface="Calibri Light" panose="020F0302020204030204" pitchFamily="34" charset="0"/>
              </a:rPr>
              <a:pPr fontAlgn="base">
                <a:spcBef>
                  <a:spcPct val="0"/>
                </a:spcBef>
                <a:spcAft>
                  <a:spcPct val="0"/>
                </a:spcAft>
              </a:pPr>
              <a:t>5</a:t>
            </a:fld>
            <a:endParaRPr lang="en-US" altLang="en-US">
              <a:latin typeface="Calibri Light" panose="020F03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AFA83C-C8CC-4DC5-B952-A836D2FBDE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11EBF12F-2ED2-4D29-98D7-CA90F55F56F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hangingPunct="1">
              <a:defRPr/>
            </a:pPr>
            <a:r>
              <a:rPr lang="en-US" altLang="en-US" sz="1000" dirty="0">
                <a:latin typeface="+mn-lt"/>
              </a:rPr>
              <a:t>It is helpful to begin demographic data analysis with a school data profile.  A data profile displays from the general to the specific and systematically describes the context of the school by highlighting patterns and trends over time.</a:t>
            </a:r>
          </a:p>
          <a:p>
            <a:pPr eaLnBrk="1" hangingPunct="1">
              <a:defRPr/>
            </a:pPr>
            <a:endParaRPr lang="en-US" altLang="en-US" sz="1000" dirty="0">
              <a:latin typeface="+mn-lt"/>
            </a:endParaRPr>
          </a:p>
          <a:p>
            <a:pPr eaLnBrk="1" hangingPunct="1">
              <a:defRPr/>
            </a:pPr>
            <a:r>
              <a:rPr lang="en-US" altLang="en-US" sz="1000" dirty="0">
                <a:latin typeface="+mn-lt"/>
              </a:rPr>
              <a:t>The demographic data profile should paint the picture of your school using the data from the inventory on handout #5, among others.</a:t>
            </a:r>
          </a:p>
          <a:p>
            <a:pPr eaLnBrk="1" hangingPunct="1">
              <a:defRPr/>
            </a:pPr>
            <a:endParaRPr lang="en-US" altLang="en-US" sz="1000" dirty="0">
              <a:latin typeface="+mn-lt"/>
            </a:endParaRPr>
          </a:p>
          <a:p>
            <a:pPr eaLnBrk="1" hangingPunct="1">
              <a:defRPr/>
            </a:pPr>
            <a:r>
              <a:rPr lang="en-US" altLang="en-US" sz="1000" dirty="0">
                <a:latin typeface="+mn-lt"/>
              </a:rPr>
              <a:t>Identifying demographic trends help staff predict and plan for the future, as well as understand all other measure.</a:t>
            </a:r>
          </a:p>
          <a:p>
            <a:pPr eaLnBrk="1" fontAlgn="ctr" hangingPunct="1">
              <a:defRPr/>
            </a:pPr>
            <a:endParaRPr lang="en-US" altLang="en-US" dirty="0">
              <a:latin typeface="Calibri Light" panose="020F0302020204030204" pitchFamily="34" charset="0"/>
            </a:endParaRPr>
          </a:p>
        </p:txBody>
      </p:sp>
      <p:sp>
        <p:nvSpPr>
          <p:cNvPr id="120836" name="Slide Number Placeholder 3">
            <a:extLst>
              <a:ext uri="{FF2B5EF4-FFF2-40B4-BE49-F238E27FC236}">
                <a16:creationId xmlns:a16="http://schemas.microsoft.com/office/drawing/2014/main" id="{C5234300-80E1-4E57-8237-56C1EE99B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988DC2-4F18-44BC-B054-ED2C94FE1090}" type="slidenum">
              <a:rPr lang="en-US" altLang="en-US" smtClean="0">
                <a:latin typeface="Calibri Light" panose="020F0302020204030204" pitchFamily="34" charset="0"/>
              </a:rPr>
              <a:pPr fontAlgn="base">
                <a:spcBef>
                  <a:spcPct val="0"/>
                </a:spcBef>
                <a:spcAft>
                  <a:spcPct val="0"/>
                </a:spcAft>
              </a:pPr>
              <a:t>50</a:t>
            </a:fld>
            <a:endParaRPr lang="en-US" altLang="en-US">
              <a:latin typeface="Calibri Light" panose="020F03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D36B2C8-B8B6-4F55-AE08-51CD3FB31D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89AC6790-1AAB-4CAB-8FC0-D0B8FB1FA76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have handy Handout #6 which outlines the Demographic and School Data Inventory.  This is the same list of data that you gathered as part of the required materials for this Data Analysis Module.  </a:t>
            </a:r>
          </a:p>
        </p:txBody>
      </p:sp>
      <p:sp>
        <p:nvSpPr>
          <p:cNvPr id="122884" name="Slide Number Placeholder 3">
            <a:extLst>
              <a:ext uri="{FF2B5EF4-FFF2-40B4-BE49-F238E27FC236}">
                <a16:creationId xmlns:a16="http://schemas.microsoft.com/office/drawing/2014/main" id="{C7311004-C7CA-4A91-9BF5-3E9AB2ED1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D63DC2-4AA2-46B1-9CB8-D66A13336E94}" type="slidenum">
              <a:rPr lang="en-US" altLang="en-US" smtClean="0">
                <a:latin typeface="Calibri Light" panose="020F0302020204030204" pitchFamily="34" charset="0"/>
              </a:rPr>
              <a:pPr fontAlgn="base">
                <a:spcBef>
                  <a:spcPct val="0"/>
                </a:spcBef>
                <a:spcAft>
                  <a:spcPct val="0"/>
                </a:spcAft>
              </a:pPr>
              <a:t>51</a:t>
            </a:fld>
            <a:endParaRPr lang="en-US" altLang="en-US">
              <a:latin typeface="Calibri Light" panose="020F03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481E82F4-9CB0-40DE-9E1C-6EF8FBB0AD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4BDC8247-4FD0-48BA-ACE4-D93B322D898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create a visual data profile for your campus.  Some campuses have software that enables them to print demographic data in chart form.  If this is the case on your campus and you don’t wish to recreate them on chart paper, use this time to organize those print outs into a data profile that paints the picture from general to specific.  It can be helpful to “publish” this profile in a binder and keep it handy in the data room for all Data Team meetings.  </a:t>
            </a:r>
          </a:p>
          <a:p>
            <a:pPr>
              <a:defRPr/>
            </a:pPr>
            <a:endParaRPr lang="en-US" altLang="en-US" sz="1000" dirty="0">
              <a:latin typeface="+mn-lt"/>
            </a:endParaRPr>
          </a:p>
        </p:txBody>
      </p:sp>
      <p:sp>
        <p:nvSpPr>
          <p:cNvPr id="124932" name="Slide Number Placeholder 3">
            <a:extLst>
              <a:ext uri="{FF2B5EF4-FFF2-40B4-BE49-F238E27FC236}">
                <a16:creationId xmlns:a16="http://schemas.microsoft.com/office/drawing/2014/main" id="{7DAF5912-2024-4689-B746-5880E8BA3E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A4E161-F042-4E16-BD61-95287D8A4E2A}" type="slidenum">
              <a:rPr lang="en-US" altLang="en-US" smtClean="0">
                <a:latin typeface="Calibri Light" panose="020F0302020204030204" pitchFamily="34" charset="0"/>
              </a:rPr>
              <a:pPr fontAlgn="base">
                <a:spcBef>
                  <a:spcPct val="0"/>
                </a:spcBef>
                <a:spcAft>
                  <a:spcPct val="0"/>
                </a:spcAft>
              </a:pPr>
              <a:t>52</a:t>
            </a:fld>
            <a:endParaRPr lang="en-US" altLang="en-US">
              <a:latin typeface="Calibri Light" panose="020F03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3AF63957-650D-4586-A12E-2D592FF15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34EE659B-AE15-4C4D-8EA8-31346A7B06E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Before Click:  We all know that person who wears the same expression no matter what they are thinking and feeling.  In truth, it’s hard to know what </a:t>
            </a:r>
            <a:r>
              <a:rPr lang="en-US" altLang="en-US" sz="1000" i="1" dirty="0">
                <a:latin typeface="+mn-lt"/>
              </a:rPr>
              <a:t>anyone</a:t>
            </a:r>
            <a:r>
              <a:rPr lang="en-US" altLang="en-US" sz="1000" dirty="0">
                <a:latin typeface="+mn-lt"/>
              </a:rPr>
              <a:t> is really thinking and feeling unless we ask them.</a:t>
            </a:r>
          </a:p>
          <a:p>
            <a:pPr eaLnBrk="1" fontAlgn="ctr" hangingPunct="1">
              <a:defRPr/>
            </a:pPr>
            <a:endParaRPr lang="en-US" altLang="en-US" sz="1000" dirty="0">
              <a:latin typeface="+mn-lt"/>
            </a:endParaRPr>
          </a:p>
          <a:p>
            <a:pPr eaLnBrk="1" fontAlgn="ctr" hangingPunct="1">
              <a:defRPr/>
            </a:pPr>
            <a:r>
              <a:rPr lang="en-US" altLang="en-US" sz="1000" dirty="0">
                <a:latin typeface="+mn-lt"/>
              </a:rPr>
              <a:t>Click: This problem gets at the importance of collecting perceptual data.  We want to know what school stakeholders and thinking and feeling because… &lt;continue to next slide&gt;</a:t>
            </a:r>
          </a:p>
          <a:p>
            <a:pPr eaLnBrk="1" fontAlgn="ctr" hangingPunct="1">
              <a:defRPr/>
            </a:pPr>
            <a:endParaRPr lang="en-US" altLang="en-US" sz="1000" dirty="0">
              <a:latin typeface="+mn-lt"/>
            </a:endParaRPr>
          </a:p>
          <a:p>
            <a:pPr eaLnBrk="1" fontAlgn="ctr" hangingPunct="1">
              <a:defRPr/>
            </a:pPr>
            <a:r>
              <a:rPr lang="en-US" altLang="en-US" sz="1000" dirty="0">
                <a:latin typeface="+mn-lt"/>
              </a:rPr>
              <a:t>(Bernhardt, 2004, pg. 21.)</a:t>
            </a:r>
          </a:p>
          <a:p>
            <a:pPr eaLnBrk="1" fontAlgn="ctr" hangingPunct="1">
              <a:defRPr/>
            </a:pPr>
            <a:endParaRPr lang="en-US" altLang="en-US" sz="1000" dirty="0">
              <a:latin typeface="+mn-lt"/>
            </a:endParaRPr>
          </a:p>
          <a:p>
            <a:pPr eaLnBrk="1" fontAlgn="ctr" hangingPunct="1">
              <a:defRPr/>
            </a:pPr>
            <a:endParaRPr lang="en-US" altLang="en-US" sz="1000" dirty="0">
              <a:latin typeface="+mn-lt"/>
            </a:endParaRP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p:txBody>
      </p:sp>
      <p:sp>
        <p:nvSpPr>
          <p:cNvPr id="126980" name="Slide Number Placeholder 3">
            <a:extLst>
              <a:ext uri="{FF2B5EF4-FFF2-40B4-BE49-F238E27FC236}">
                <a16:creationId xmlns:a16="http://schemas.microsoft.com/office/drawing/2014/main" id="{14C451B8-A57A-4164-BBE0-03B934B31D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FE816E-952E-4944-9482-EE7E8AB14F41}" type="slidenum">
              <a:rPr lang="en-US" altLang="en-US" smtClean="0">
                <a:latin typeface="Calibri Light" panose="020F0302020204030204" pitchFamily="34" charset="0"/>
              </a:rPr>
              <a:pPr fontAlgn="base">
                <a:spcBef>
                  <a:spcPct val="0"/>
                </a:spcBef>
                <a:spcAft>
                  <a:spcPct val="0"/>
                </a:spcAft>
              </a:pPr>
              <a:t>53</a:t>
            </a:fld>
            <a:endParaRPr lang="en-US" altLang="en-US">
              <a:latin typeface="Calibri Light" panose="020F03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D0A7E4B-D54B-4833-90CE-5ACC4A2B76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1F4475CD-14C7-456B-B3E4-989C58B07AD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…We know from Maslow’s hierarchy that it is difficult for student learning to take place unless the bottom layers of the hierarchy are satisfied.  The campus culture and climate must feel physically and emotionally safe. The school community should also provide a sense of belonging.  </a:t>
            </a:r>
          </a:p>
          <a:p>
            <a:pPr eaLnBrk="1" fontAlgn="ctr" hangingPunct="1">
              <a:defRPr/>
            </a:pPr>
            <a:endParaRPr lang="en-US" altLang="en-US" sz="1000" dirty="0">
              <a:latin typeface="+mn-lt"/>
            </a:endParaRPr>
          </a:p>
          <a:p>
            <a:pPr eaLnBrk="1" fontAlgn="ctr" hangingPunct="1">
              <a:defRPr/>
            </a:pPr>
            <a:r>
              <a:rPr lang="en-US" altLang="en-US" sz="1000" dirty="0">
                <a:latin typeface="+mn-lt"/>
              </a:rPr>
              <a:t>We assess the our campus culture and climate through perceptual data collection instruments such as questionnaires, interviews, and focus groups.  </a:t>
            </a:r>
          </a:p>
        </p:txBody>
      </p:sp>
      <p:sp>
        <p:nvSpPr>
          <p:cNvPr id="129028" name="Slide Number Placeholder 3">
            <a:extLst>
              <a:ext uri="{FF2B5EF4-FFF2-40B4-BE49-F238E27FC236}">
                <a16:creationId xmlns:a16="http://schemas.microsoft.com/office/drawing/2014/main" id="{D729DEC3-4B92-412A-9771-785396F53E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CB4123-E78A-4FB0-8202-E58C09FBA0AF}" type="slidenum">
              <a:rPr lang="en-US" altLang="en-US" smtClean="0">
                <a:latin typeface="Calibri Light" panose="020F0302020204030204" pitchFamily="34" charset="0"/>
              </a:rPr>
              <a:pPr fontAlgn="base">
                <a:spcBef>
                  <a:spcPct val="0"/>
                </a:spcBef>
                <a:spcAft>
                  <a:spcPct val="0"/>
                </a:spcAft>
              </a:pPr>
              <a:t>54</a:t>
            </a:fld>
            <a:endParaRPr lang="en-US" altLang="en-US">
              <a:latin typeface="Calibri Light" panose="020F03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4ABEE613-B121-4F52-8716-E846E17811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60BEAAA-5E52-4F99-B0A1-595EEF4B6C42}"/>
              </a:ext>
            </a:extLst>
          </p:cNvPr>
          <p:cNvSpPr>
            <a:spLocks noGrp="1"/>
          </p:cNvSpPr>
          <p:nvPr>
            <p:ph type="body" idx="1"/>
          </p:nvPr>
        </p:nvSpPr>
        <p:spPr/>
        <p:txBody>
          <a:bodyPr/>
          <a:lstStyle/>
          <a:p>
            <a:pPr eaLnBrk="1" fontAlgn="ctr" hangingPunct="1">
              <a:buFont typeface="Arial" panose="020B0604020202020204" pitchFamily="34" charset="0"/>
              <a:buNone/>
              <a:defRPr/>
            </a:pPr>
            <a:r>
              <a:rPr lang="en-US" b="1" dirty="0">
                <a:solidFill>
                  <a:schemeClr val="dk1"/>
                </a:solidFill>
                <a:latin typeface="Arial"/>
                <a:ea typeface="Arial"/>
                <a:cs typeface="Arial"/>
                <a:sym typeface="Arial"/>
              </a:rPr>
              <a:t>Presenter Talking Points:</a:t>
            </a:r>
          </a:p>
          <a:p>
            <a:pPr eaLnBrk="1" fontAlgn="ctr" hangingPunct="1">
              <a:buFont typeface="Arial" panose="020B0604020202020204" pitchFamily="34" charset="0"/>
              <a:buNone/>
              <a:defRPr/>
            </a:pPr>
            <a:endParaRPr lang="en-US" b="1" dirty="0">
              <a:solidFill>
                <a:schemeClr val="dk1"/>
              </a:solidFill>
              <a:latin typeface="Arial"/>
              <a:cs typeface="Arial"/>
              <a:sym typeface="Arial"/>
            </a:endParaRPr>
          </a:p>
          <a:p>
            <a:pPr eaLnBrk="1" fontAlgn="ctr" hangingPunct="1">
              <a:buFont typeface="Arial" panose="020B0604020202020204" pitchFamily="34" charset="0"/>
              <a:buNone/>
              <a:defRPr/>
            </a:pPr>
            <a:r>
              <a:rPr lang="en-US" altLang="en-US" dirty="0">
                <a:latin typeface="Calibri Light" panose="020F0302020204030204" pitchFamily="34" charset="0"/>
              </a:rPr>
              <a:t>When assessing perceptions, f</a:t>
            </a:r>
            <a:r>
              <a:rPr lang="en-US" altLang="en-US" dirty="0">
                <a:latin typeface="Lato Regular" charset="0"/>
              </a:rPr>
              <a:t>irst ensure that you do not already have the data you want somewhere else.  </a:t>
            </a:r>
          </a:p>
          <a:p>
            <a:pPr eaLnBrk="1" fontAlgn="ctr" hangingPunct="1">
              <a:buFont typeface="Arial" panose="020B0604020202020204" pitchFamily="34" charset="0"/>
              <a:buNone/>
              <a:defRPr/>
            </a:pPr>
            <a:endParaRPr lang="en-US" altLang="en-US" dirty="0">
              <a:latin typeface="Lato Regular" charset="0"/>
            </a:endParaRPr>
          </a:p>
          <a:p>
            <a:pPr eaLnBrk="1" fontAlgn="ctr" hangingPunct="1">
              <a:buFont typeface="Arial" panose="020B0604020202020204" pitchFamily="34" charset="0"/>
              <a:buNone/>
              <a:defRPr/>
            </a:pPr>
            <a:r>
              <a:rPr lang="en-US" altLang="en-US" dirty="0">
                <a:latin typeface="Lato Regular" charset="0"/>
              </a:rPr>
              <a:t>If you do not have the data you need, </a:t>
            </a:r>
            <a:r>
              <a:rPr lang="en-US" altLang="en-US" b="1" dirty="0">
                <a:effectLst>
                  <a:outerShdw blurRad="38100" dist="38100" dir="2700000" algn="tl">
                    <a:srgbClr val="000000">
                      <a:alpha val="43137"/>
                    </a:srgbClr>
                  </a:outerShdw>
                </a:effectLst>
                <a:latin typeface="Calibri Light" panose="020F0302020204030204" pitchFamily="34" charset="0"/>
              </a:rPr>
              <a:t>be targeted and purposeful</a:t>
            </a:r>
            <a:r>
              <a:rPr lang="en-US" altLang="en-US" dirty="0">
                <a:latin typeface="Calibri Light" panose="020F0302020204030204" pitchFamily="34" charset="0"/>
              </a:rPr>
              <a:t>--t</a:t>
            </a:r>
            <a:r>
              <a:rPr lang="en-US" altLang="en-US" dirty="0">
                <a:latin typeface="Lato Regular" charset="0"/>
              </a:rPr>
              <a:t>reat each question as a scientific instrument to collect a specific piece of data.  Begin with the purpose of the survey, questionnaire, or focus group.  Then, design questions that are meant to capture that data. Do not include any questions that are extraneous to the purpose of the questions.</a:t>
            </a:r>
          </a:p>
          <a:p>
            <a:pPr eaLnBrk="1" fontAlgn="ctr" hangingPunct="1">
              <a:buFont typeface="Arial" panose="020B0604020202020204" pitchFamily="34" charset="0"/>
              <a:buNone/>
              <a:defRPr/>
            </a:pPr>
            <a:endParaRPr lang="en-US" altLang="en-US" dirty="0">
              <a:latin typeface="Lato Regular" charset="0"/>
            </a:endParaRPr>
          </a:p>
          <a:p>
            <a:pPr eaLnBrk="1" fontAlgn="ctr" hangingPunct="1">
              <a:buFont typeface="Arial" panose="020B0604020202020204" pitchFamily="34" charset="0"/>
              <a:buNone/>
              <a:defRPr/>
            </a:pPr>
            <a:r>
              <a:rPr lang="en-US" altLang="en-US" dirty="0">
                <a:latin typeface="Lato Regular" charset="0"/>
              </a:rPr>
              <a:t>Next, think about how the information will be used, by whom, and when.  This will help determine the format of the questions.  Questions can be </a:t>
            </a:r>
            <a:r>
              <a:rPr lang="en-US" altLang="en-US" sz="4400" dirty="0">
                <a:latin typeface="Lato Regular" charset="0"/>
              </a:rPr>
              <a:t>open-ended, multiple-choice, rank order, rated on a scale, yes-no, etc. </a:t>
            </a:r>
          </a:p>
          <a:p>
            <a:pPr eaLnBrk="1" fontAlgn="ctr" hangingPunct="1">
              <a:buFont typeface="Arial" panose="020B0604020202020204" pitchFamily="34" charset="0"/>
              <a:buNone/>
              <a:defRPr/>
            </a:pPr>
            <a:endParaRPr lang="en-US" altLang="en-US" sz="4400" dirty="0">
              <a:latin typeface="Lato Regular" charset="0"/>
            </a:endParaRPr>
          </a:p>
          <a:p>
            <a:pPr eaLnBrk="1" fontAlgn="ctr" hangingPunct="1">
              <a:buFont typeface="Arial" panose="020B0604020202020204" pitchFamily="34" charset="0"/>
              <a:buNone/>
              <a:defRPr/>
            </a:pPr>
            <a:r>
              <a:rPr lang="en-US" altLang="en-US" sz="4400" dirty="0">
                <a:latin typeface="Lato Regular" charset="0"/>
              </a:rPr>
              <a:t>Finally, determine the participants…who has the information that you want and how will you reach them?</a:t>
            </a:r>
            <a:endParaRPr lang="en-US" altLang="en-US" dirty="0">
              <a:latin typeface="Lato Regular" charset="0"/>
            </a:endParaRPr>
          </a:p>
          <a:p>
            <a:pPr eaLnBrk="1" fontAlgn="ctr" hangingPunct="1">
              <a:buFont typeface="Arial" panose="020B0604020202020204" pitchFamily="34" charset="0"/>
              <a:buNone/>
              <a:defRPr/>
            </a:pPr>
            <a:endParaRPr lang="en-US" altLang="en-US" dirty="0">
              <a:latin typeface="Lato Regular" charset="0"/>
            </a:endParaRPr>
          </a:p>
        </p:txBody>
      </p:sp>
      <p:sp>
        <p:nvSpPr>
          <p:cNvPr id="131076" name="Slide Number Placeholder 3">
            <a:extLst>
              <a:ext uri="{FF2B5EF4-FFF2-40B4-BE49-F238E27FC236}">
                <a16:creationId xmlns:a16="http://schemas.microsoft.com/office/drawing/2014/main" id="{9145D4DA-1DA2-419A-9B31-7B25989B0B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79ADF3-C033-47EA-B782-0FCEBF948429}" type="slidenum">
              <a:rPr lang="en-US" altLang="en-US" smtClean="0">
                <a:latin typeface="Calibri Light" panose="020F0302020204030204" pitchFamily="34" charset="0"/>
              </a:rPr>
              <a:pPr fontAlgn="base">
                <a:spcBef>
                  <a:spcPct val="0"/>
                </a:spcBef>
                <a:spcAft>
                  <a:spcPct val="0"/>
                </a:spcAft>
              </a:pPr>
              <a:t>55</a:t>
            </a:fld>
            <a:endParaRPr lang="en-US" altLang="en-US">
              <a:latin typeface="Calibri Light" panose="020F03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FBDDC55A-988C-41B4-B1BF-D703BAF0AE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B5294596-D867-45DB-8FBD-CE7D7CBDA1F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Collecting perceptual data requires time and resources.  Your local ESC can help you collect perceptual data by conducting a MAPSS visit. </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During a MAPSS visit, a team of experts will:</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-Conduct interviews with a full range of stakeholders including students, teachers, parents, counselors, and administrators.</a:t>
            </a:r>
          </a:p>
          <a:p>
            <a:pPr eaLnBrk="1" fontAlgn="ctr" hangingPunct="1">
              <a:defRPr/>
            </a:pPr>
            <a:endParaRPr lang="en-US" altLang="en-US" sz="1000" dirty="0">
              <a:latin typeface="+mn-lt"/>
            </a:endParaRPr>
          </a:p>
          <a:p>
            <a:pPr eaLnBrk="1" fontAlgn="ctr" hangingPunct="1">
              <a:defRPr/>
            </a:pPr>
            <a:r>
              <a:rPr lang="en-US" altLang="en-US" sz="1000" dirty="0">
                <a:latin typeface="+mn-lt"/>
              </a:rPr>
              <a:t>-Administer surveys to capture the overlapping viewpoints of students, teachers, and parents regarding school initiatives and practices.</a:t>
            </a:r>
          </a:p>
          <a:p>
            <a:pPr eaLnBrk="1" fontAlgn="ctr" hangingPunct="1">
              <a:defRPr/>
            </a:pPr>
            <a:endParaRPr lang="en-US" altLang="en-US" sz="1000" dirty="0">
              <a:latin typeface="+mn-lt"/>
            </a:endParaRPr>
          </a:p>
          <a:p>
            <a:pPr eaLnBrk="1" fontAlgn="ctr" hangingPunct="1">
              <a:defRPr/>
            </a:pPr>
            <a:r>
              <a:rPr lang="en-US" altLang="en-US" sz="1000" dirty="0">
                <a:latin typeface="+mn-lt"/>
              </a:rPr>
              <a:t>-Conduct classroom observations visits to collect data regarding instructional strategies, engagement, learning opportunities and classroom climate.</a:t>
            </a:r>
          </a:p>
          <a:p>
            <a:pPr eaLnBrk="1" fontAlgn="ctr" hangingPunct="1">
              <a:defRPr/>
            </a:pPr>
            <a:endParaRPr lang="en-US" altLang="en-US" sz="1000" dirty="0">
              <a:latin typeface="+mn-lt"/>
            </a:endParaRPr>
          </a:p>
          <a:p>
            <a:pPr eaLnBrk="1" fontAlgn="ctr" hangingPunct="1">
              <a:defRPr/>
            </a:pPr>
            <a:r>
              <a:rPr lang="en-US" altLang="en-US" sz="1000" dirty="0">
                <a:latin typeface="+mn-lt"/>
              </a:rPr>
              <a:t>-And review administrative records and communications to stakeholders to gain a more comprehensive understanding of the school environment.</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After the visit, the MAPSS team packages their findings in report highlighting strengths on the campus and outline areas for growth with a set of recommended actions—that will become very useful during the Improvement Planning phase of the TAIS process.  Handout #6, is a condensed sample MAPSS report.  </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MAPSS visits can benefit low and high-performing schools alike because of the rich data that it yields. TTIPS campuses and previous TTIPS campuses received MAPPS visits through the grant.  Leaders of these campuses should dig out these resources as rich sources of historical data for the campus.</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p:txBody>
      </p:sp>
      <p:sp>
        <p:nvSpPr>
          <p:cNvPr id="133124" name="Slide Number Placeholder 3">
            <a:extLst>
              <a:ext uri="{FF2B5EF4-FFF2-40B4-BE49-F238E27FC236}">
                <a16:creationId xmlns:a16="http://schemas.microsoft.com/office/drawing/2014/main" id="{D8503DE1-D10A-4240-B5D3-803E60CC4C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A7B27C1-C2D8-4441-899E-514ECA35ABC6}" type="slidenum">
              <a:rPr lang="en-US" altLang="en-US" smtClean="0">
                <a:latin typeface="Calibri Light" panose="020F0302020204030204" pitchFamily="34" charset="0"/>
              </a:rPr>
              <a:pPr fontAlgn="base">
                <a:spcBef>
                  <a:spcPct val="0"/>
                </a:spcBef>
                <a:spcAft>
                  <a:spcPct val="0"/>
                </a:spcAft>
              </a:pPr>
              <a:t>56</a:t>
            </a:fld>
            <a:endParaRPr lang="en-US" altLang="en-US">
              <a:latin typeface="Calibri Light" panose="020F03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8ECD1407-6C67-4A2B-82F8-AA4FE1D5F3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25501AB3-775A-46FF-9F81-B81F6E931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Please pause the presentation, and inventory all of the perceptual data that is collected on your campus.  </a:t>
            </a:r>
          </a:p>
          <a:p>
            <a:endParaRPr lang="en-US" altLang="en-US">
              <a:latin typeface="Calibri Light" panose="020F0302020204030204" pitchFamily="34" charset="0"/>
            </a:endParaRPr>
          </a:p>
          <a:p>
            <a:r>
              <a:rPr lang="en-US" altLang="en-US">
                <a:latin typeface="Calibri Light" panose="020F0302020204030204" pitchFamily="34" charset="0"/>
              </a:rPr>
              <a:t>If you determine that you will need to collect additional perceptual data in order to understand your campus culture or climate, discuss with your data team whether a MAPSS visit would be beneficial to your campus.  </a:t>
            </a:r>
          </a:p>
          <a:p>
            <a:endParaRPr lang="en-US" altLang="en-US">
              <a:latin typeface="Calibri Light" panose="020F0302020204030204" pitchFamily="34" charset="0"/>
            </a:endParaRPr>
          </a:p>
          <a:p>
            <a:endParaRPr lang="en-US" altLang="en-US">
              <a:latin typeface="Calibri Light" panose="020F0302020204030204" pitchFamily="34" charset="0"/>
            </a:endParaRPr>
          </a:p>
        </p:txBody>
      </p:sp>
      <p:sp>
        <p:nvSpPr>
          <p:cNvPr id="135172" name="Slide Number Placeholder 3">
            <a:extLst>
              <a:ext uri="{FF2B5EF4-FFF2-40B4-BE49-F238E27FC236}">
                <a16:creationId xmlns:a16="http://schemas.microsoft.com/office/drawing/2014/main" id="{167EBE1B-18EE-486B-8911-69AC73A420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158C97-3F45-4F4F-BC36-49D7992A3A45}" type="slidenum">
              <a:rPr lang="en-US" altLang="en-US" smtClean="0">
                <a:latin typeface="Calibri Light" panose="020F0302020204030204" pitchFamily="34" charset="0"/>
              </a:rPr>
              <a:pPr fontAlgn="base">
                <a:spcBef>
                  <a:spcPct val="0"/>
                </a:spcBef>
                <a:spcAft>
                  <a:spcPct val="0"/>
                </a:spcAft>
              </a:pPr>
              <a:t>57</a:t>
            </a:fld>
            <a:endParaRPr lang="en-US" altLang="en-US">
              <a:latin typeface="Calibri Light" panose="020F03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9C3CFB2-A12B-435D-8D84-DA2FD6BB78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6A85DFCA-B8B8-49FD-816A-07730A1704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School processes and systems are the organized actions on your campus that work to ultimately improve student learning outcomes—whether they are instructional process, student behavioral processes, parent outreach programs, etc.  The systems on your campus are the only things that you directly control.  By carefully designing, implementing, and monitoring your campus systems you will instill the habits and customs that lead to a healthy culture and student success.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(Bernhardt, 2004, pg. 21.)</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p:txBody>
      </p:sp>
      <p:sp>
        <p:nvSpPr>
          <p:cNvPr id="137220" name="Slide Number Placeholder 3">
            <a:extLst>
              <a:ext uri="{FF2B5EF4-FFF2-40B4-BE49-F238E27FC236}">
                <a16:creationId xmlns:a16="http://schemas.microsoft.com/office/drawing/2014/main" id="{938133A1-360B-4F5E-8D0C-F426A9E04F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41F6E16-671E-42D7-AA78-F5FDBC9D2DED}" type="slidenum">
              <a:rPr lang="en-US" altLang="en-US" smtClean="0">
                <a:latin typeface="Calibri Light" panose="020F0302020204030204" pitchFamily="34" charset="0"/>
              </a:rPr>
              <a:pPr fontAlgn="base">
                <a:spcBef>
                  <a:spcPct val="0"/>
                </a:spcBef>
                <a:spcAft>
                  <a:spcPct val="0"/>
                </a:spcAft>
              </a:pPr>
              <a:t>58</a:t>
            </a:fld>
            <a:endParaRPr lang="en-US" altLang="en-US">
              <a:latin typeface="Calibri Light" panose="020F03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F2259C51-7A5B-438F-8BD7-8BA053908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CE120001-5CBD-40AE-91C6-8DCA42450E8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a:defRPr/>
            </a:pPr>
            <a:endParaRPr lang="en-US" altLang="en-US" sz="1000" dirty="0">
              <a:latin typeface="+mn-lt"/>
            </a:endParaRPr>
          </a:p>
          <a:p>
            <a:pPr>
              <a:defRPr/>
            </a:pPr>
            <a:r>
              <a:rPr lang="en-US" altLang="en-US" sz="1000" dirty="0">
                <a:latin typeface="+mn-lt"/>
              </a:rPr>
              <a:t>Each system should be designed to first focus on short-term changes in our target population dealing with knowledge, skills, attitudes, etc.  </a:t>
            </a:r>
          </a:p>
          <a:p>
            <a:pPr>
              <a:defRPr/>
            </a:pPr>
            <a:endParaRPr lang="en-US" altLang="en-US" sz="1000" dirty="0">
              <a:latin typeface="+mn-lt"/>
            </a:endParaRPr>
          </a:p>
          <a:p>
            <a:pPr>
              <a:defRPr/>
            </a:pPr>
            <a:r>
              <a:rPr lang="en-US" altLang="en-US" sz="1000" dirty="0">
                <a:latin typeface="+mn-lt"/>
              </a:rPr>
              <a:t>Those changes in knowledge/skills lead to Intermediate outcomes, or changes in behavior of target population.  </a:t>
            </a:r>
          </a:p>
          <a:p>
            <a:pPr>
              <a:defRPr/>
            </a:pPr>
            <a:endParaRPr lang="en-US" altLang="en-US" sz="1000" dirty="0">
              <a:latin typeface="+mn-lt"/>
            </a:endParaRPr>
          </a:p>
          <a:p>
            <a:pPr>
              <a:defRPr/>
            </a:pPr>
            <a:r>
              <a:rPr lang="en-US" altLang="en-US" sz="1000" dirty="0">
                <a:latin typeface="+mn-lt"/>
              </a:rPr>
              <a:t>Those changes in behavior result in some large environmental or institutional change.  We call those long-term outcomes.  </a:t>
            </a:r>
          </a:p>
          <a:p>
            <a:pPr>
              <a:defRPr/>
            </a:pPr>
            <a:endParaRPr lang="en-US" altLang="en-US" sz="1000" dirty="0">
              <a:latin typeface="+mn-lt"/>
            </a:endParaRPr>
          </a:p>
          <a:p>
            <a:pPr>
              <a:defRPr/>
            </a:pPr>
            <a:r>
              <a:rPr lang="en-US" altLang="en-US" sz="1000" b="1" dirty="0">
                <a:latin typeface="+mn-lt"/>
              </a:rPr>
              <a:t>Click one: </a:t>
            </a:r>
          </a:p>
          <a:p>
            <a:pPr>
              <a:defRPr/>
            </a:pPr>
            <a:r>
              <a:rPr lang="en-US" altLang="en-US" sz="1000" dirty="0">
                <a:latin typeface="+mn-lt"/>
              </a:rPr>
              <a:t>We should put metrics around each of kinds of outcomes in order measure the health of our system. </a:t>
            </a:r>
          </a:p>
          <a:p>
            <a:pPr>
              <a:defRPr/>
            </a:pPr>
            <a:r>
              <a:rPr lang="en-US" altLang="en-US" sz="1000" dirty="0">
                <a:latin typeface="+mn-lt"/>
              </a:rPr>
              <a:t>Think of a PBIS system on a campus.  In order to create a more positive school climate, the PBIS system must first work to change the knowledge, skills, and attitudes of school staff.  Staff must first learn the expectations, structures, and resources that will help them to change the way that they deal with behavior issues.</a:t>
            </a:r>
          </a:p>
          <a:p>
            <a:pPr>
              <a:defRPr/>
            </a:pPr>
            <a:endParaRPr lang="en-US" altLang="en-US" sz="1000" dirty="0">
              <a:latin typeface="+mn-lt"/>
            </a:endParaRPr>
          </a:p>
          <a:p>
            <a:pPr>
              <a:defRPr/>
            </a:pPr>
            <a:r>
              <a:rPr lang="en-US" altLang="en-US" sz="1000" dirty="0">
                <a:latin typeface="+mn-lt"/>
              </a:rPr>
              <a:t>Once the staff has the knowledge and skills necessary to implement PBIS, then staff will positively reinforce student behavior.  The end result of a healthy PBIS system is that the campus has a more positive climate. The campus can not only measure the end result…it must first verify that knowledge, skills, and attitudes have appropriately changed, followed by changes in behavior which will lead to the desired result of the PBIS system.</a:t>
            </a:r>
          </a:p>
        </p:txBody>
      </p:sp>
      <p:sp>
        <p:nvSpPr>
          <p:cNvPr id="139268" name="Slide Number Placeholder 3">
            <a:extLst>
              <a:ext uri="{FF2B5EF4-FFF2-40B4-BE49-F238E27FC236}">
                <a16:creationId xmlns:a16="http://schemas.microsoft.com/office/drawing/2014/main" id="{180AF045-5B2E-4AA4-A460-F483E237AB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178A76-4953-43B1-98F3-C4CA6A63D2F1}" type="slidenum">
              <a:rPr lang="en-US" altLang="en-US" smtClean="0">
                <a:latin typeface="Calibri Light" panose="020F0302020204030204" pitchFamily="34" charset="0"/>
              </a:rPr>
              <a:pPr fontAlgn="base">
                <a:spcBef>
                  <a:spcPct val="0"/>
                </a:spcBef>
                <a:spcAft>
                  <a:spcPct val="0"/>
                </a:spcAft>
              </a:pPr>
              <a:t>59</a:t>
            </a:fld>
            <a:endParaRPr lang="en-US" altLang="en-US">
              <a:latin typeface="Calibri Light" panose="020F03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8755504-AB30-46F5-8E32-5150ADD4D9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47F4682E-A189-47EE-ADC4-DB8251A76E2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There will also be times throughout this module when your team should pause the presentation in order to process and discuss the data analysis content and how you can apply your ideas to your work.</a:t>
            </a:r>
          </a:p>
          <a:p>
            <a:pPr>
              <a:defRPr/>
            </a:pPr>
            <a:endParaRPr lang="en-US" altLang="en-US" sz="1000" dirty="0">
              <a:latin typeface="+mn-lt"/>
            </a:endParaRPr>
          </a:p>
          <a:p>
            <a:pPr>
              <a:defRPr/>
            </a:pPr>
            <a:r>
              <a:rPr lang="en-US" altLang="en-US" sz="1000" dirty="0">
                <a:latin typeface="+mn-lt"/>
              </a:rPr>
              <a:t>This slide will let you know when it is time to think and discuss the content with your team.  Before entering into group discussion with the team, be sure to give each participant time to collect their thoughts.  This will make the discussion more fruitful.</a:t>
            </a:r>
          </a:p>
        </p:txBody>
      </p:sp>
      <p:sp>
        <p:nvSpPr>
          <p:cNvPr id="30724" name="Slide Number Placeholder 3">
            <a:extLst>
              <a:ext uri="{FF2B5EF4-FFF2-40B4-BE49-F238E27FC236}">
                <a16:creationId xmlns:a16="http://schemas.microsoft.com/office/drawing/2014/main" id="{DDA84B04-1FC6-4B29-984E-B04BF7C715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66DCDA-2EB1-4815-A4DB-1B6073E050DF}" type="slidenum">
              <a:rPr lang="en-US" altLang="en-US" smtClean="0">
                <a:latin typeface="Calibri Light" panose="020F0302020204030204" pitchFamily="34" charset="0"/>
              </a:rPr>
              <a:pPr fontAlgn="base">
                <a:spcBef>
                  <a:spcPct val="0"/>
                </a:spcBef>
                <a:spcAft>
                  <a:spcPct val="0"/>
                </a:spcAft>
              </a:pPr>
              <a:t>6</a:t>
            </a:fld>
            <a:endParaRPr lang="en-US" altLang="en-US">
              <a:latin typeface="Calibri Light" panose="020F03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967783B9-AE07-4B0C-B176-EE877C40E4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CA705E6E-AA72-4B6C-A14F-61BF9DA2C18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Here are some additional guiding questions to help assess your school systems.</a:t>
            </a:r>
          </a:p>
          <a:p>
            <a:pPr eaLnBrk="1" fontAlgn="ctr" hangingPunct="1">
              <a:defRPr/>
            </a:pPr>
            <a:endParaRPr lang="en-US" altLang="en-US" sz="1000"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n-lt"/>
                <a:cs typeface="Arial" panose="020B0604020202020204" pitchFamily="34" charset="0"/>
                <a:sym typeface="Arial" panose="020B0604020202020204" pitchFamily="34" charset="0"/>
              </a:rPr>
              <a:t>&lt;Read questions&gt;</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r>
              <a:rPr lang="en-US" altLang="en-US" sz="1000" dirty="0">
                <a:latin typeface="+mn-lt"/>
              </a:rPr>
              <a:t>(Bernhardt, 2004, pg. 21.)</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p:txBody>
      </p:sp>
      <p:sp>
        <p:nvSpPr>
          <p:cNvPr id="141316" name="Slide Number Placeholder 3">
            <a:extLst>
              <a:ext uri="{FF2B5EF4-FFF2-40B4-BE49-F238E27FC236}">
                <a16:creationId xmlns:a16="http://schemas.microsoft.com/office/drawing/2014/main" id="{28327644-C72B-43E7-8328-14F0F3ECB7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AC5413-7884-40A7-80B7-5CCACB292D9D}" type="slidenum">
              <a:rPr lang="en-US" altLang="en-US" smtClean="0">
                <a:latin typeface="Calibri Light" panose="020F0302020204030204" pitchFamily="34" charset="0"/>
              </a:rPr>
              <a:pPr fontAlgn="base">
                <a:spcBef>
                  <a:spcPct val="0"/>
                </a:spcBef>
                <a:spcAft>
                  <a:spcPct val="0"/>
                </a:spcAft>
              </a:pPr>
              <a:t>60</a:t>
            </a:fld>
            <a:endParaRPr lang="en-US" altLang="en-US">
              <a:latin typeface="Calibri Light" panose="020F03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B3D4D311-4C00-4398-A1F0-82CDF1A746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a:extLst>
              <a:ext uri="{FF2B5EF4-FFF2-40B4-BE49-F238E27FC236}">
                <a16:creationId xmlns:a16="http://schemas.microsoft.com/office/drawing/2014/main" id="{D5C1B1EB-2D55-4185-935A-D88BAC45CED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inventory all of the perceptual data that is collected on your campus.  </a:t>
            </a:r>
          </a:p>
          <a:p>
            <a:pPr>
              <a:defRPr/>
            </a:pPr>
            <a:endParaRPr lang="en-US" altLang="en-US" sz="1000" dirty="0">
              <a:latin typeface="+mn-lt"/>
            </a:endParaRPr>
          </a:p>
          <a:p>
            <a:pPr>
              <a:defRPr/>
            </a:pPr>
            <a:r>
              <a:rPr lang="en-US" altLang="en-US" sz="1000" dirty="0">
                <a:latin typeface="+mn-lt"/>
              </a:rPr>
              <a:t>How do you know that your systems are changing:</a:t>
            </a:r>
          </a:p>
          <a:p>
            <a:pPr>
              <a:defRPr/>
            </a:pPr>
            <a:endParaRPr lang="en-US" altLang="en-US" sz="1000" dirty="0">
              <a:latin typeface="+mn-lt"/>
            </a:endParaRPr>
          </a:p>
          <a:p>
            <a:pPr>
              <a:defRPr/>
            </a:pPr>
            <a:r>
              <a:rPr lang="en-US" altLang="en-US" sz="1000" dirty="0">
                <a:latin typeface="+mn-lt"/>
              </a:rPr>
              <a:t>-knowledge, skills, attitudes?</a:t>
            </a:r>
          </a:p>
          <a:p>
            <a:pPr>
              <a:defRPr/>
            </a:pPr>
            <a:r>
              <a:rPr lang="en-US" altLang="en-US" sz="1000" dirty="0">
                <a:latin typeface="+mn-lt"/>
              </a:rPr>
              <a:t>-behaviors?</a:t>
            </a:r>
          </a:p>
          <a:p>
            <a:pPr>
              <a:defRPr/>
            </a:pPr>
            <a:r>
              <a:rPr lang="en-US" altLang="en-US" sz="1000" dirty="0">
                <a:latin typeface="+mn-lt"/>
              </a:rPr>
              <a:t>-and achieving their overall purpose?</a:t>
            </a:r>
          </a:p>
          <a:p>
            <a:pPr>
              <a:defRPr/>
            </a:pPr>
            <a:endParaRPr lang="en-US" altLang="en-US" sz="1000" dirty="0">
              <a:latin typeface="+mn-lt"/>
            </a:endParaRPr>
          </a:p>
          <a:p>
            <a:pPr>
              <a:defRPr/>
            </a:pPr>
            <a:endParaRPr lang="en-US" altLang="en-US" sz="1000" dirty="0">
              <a:latin typeface="+mn-lt"/>
            </a:endParaRPr>
          </a:p>
          <a:p>
            <a:pPr>
              <a:defRPr/>
            </a:pPr>
            <a:endParaRPr lang="en-US" altLang="en-US" sz="1000" dirty="0">
              <a:latin typeface="+mn-lt"/>
            </a:endParaRPr>
          </a:p>
        </p:txBody>
      </p:sp>
      <p:sp>
        <p:nvSpPr>
          <p:cNvPr id="143364" name="Slide Number Placeholder 3">
            <a:extLst>
              <a:ext uri="{FF2B5EF4-FFF2-40B4-BE49-F238E27FC236}">
                <a16:creationId xmlns:a16="http://schemas.microsoft.com/office/drawing/2014/main" id="{8B3391E1-DE5C-4042-A895-9FDD08D9BD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DE273B-FE3C-48E3-915D-FAF983DBE07E}" type="slidenum">
              <a:rPr lang="en-US" altLang="en-US" smtClean="0">
                <a:latin typeface="Calibri Light" panose="020F0302020204030204" pitchFamily="34" charset="0"/>
              </a:rPr>
              <a:pPr fontAlgn="base">
                <a:spcBef>
                  <a:spcPct val="0"/>
                </a:spcBef>
                <a:spcAft>
                  <a:spcPct val="0"/>
                </a:spcAft>
              </a:pPr>
              <a:t>61</a:t>
            </a:fld>
            <a:endParaRPr lang="en-US" altLang="en-US">
              <a:latin typeface="Calibri Light" panose="020F03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C84E99B2-9746-446A-B513-47CFB45CA4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a:extLst>
              <a:ext uri="{FF2B5EF4-FFF2-40B4-BE49-F238E27FC236}">
                <a16:creationId xmlns:a16="http://schemas.microsoft.com/office/drawing/2014/main" id="{FA0F69ED-558C-40D5-B9E2-952DF8622AB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j-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j-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j-lt"/>
                <a:cs typeface="Arial" panose="020B0604020202020204" pitchFamily="34" charset="0"/>
                <a:sym typeface="Arial" panose="020B0604020202020204" pitchFamily="34" charset="0"/>
              </a:rPr>
              <a:t>The final type of data from Bernhardt is student learning data.  As mentioned, this is the type data that most campuses are most comfortable with.  </a:t>
            </a:r>
          </a:p>
          <a:p>
            <a:pPr eaLnBrk="1" fontAlgn="ctr" hangingPunct="1">
              <a:defRPr/>
            </a:pPr>
            <a:endParaRPr lang="en-US" altLang="en-US" sz="1000" dirty="0">
              <a:solidFill>
                <a:srgbClr val="000000"/>
              </a:solidFill>
              <a:latin typeface="+mj-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j-lt"/>
                <a:cs typeface="Arial" panose="020B0604020202020204" pitchFamily="34" charset="0"/>
                <a:sym typeface="Arial" panose="020B0604020202020204" pitchFamily="34" charset="0"/>
              </a:rPr>
              <a:t>Here are some student learning data sources.  The next section of this module will look at when to collect different types of data, followed by a section that will give a process for drilling down into STAAR and benchmark data. </a:t>
            </a:r>
          </a:p>
          <a:p>
            <a:pPr eaLnBrk="1" fontAlgn="ctr" hangingPunct="1">
              <a:defRPr/>
            </a:pPr>
            <a:endPar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fontAlgn="ctr" hangingPunct="1">
              <a:defRPr/>
            </a:pPr>
            <a:r>
              <a:rPr lang="en-US" altLang="en-US" dirty="0">
                <a:latin typeface="Calibri Light" panose="020F0302020204030204" pitchFamily="34" charset="0"/>
              </a:rPr>
              <a:t>(Bernhardt, 2004, pg. 21.)</a:t>
            </a:r>
          </a:p>
          <a:p>
            <a:pPr eaLnBrk="1" fontAlgn="ctr" hangingPunct="1">
              <a:defRPr/>
            </a:pPr>
            <a:endPar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fontAlgn="ctr" hangingPunct="1">
              <a:defRPr/>
            </a:pPr>
            <a:endParaRPr lang="en-US" altLang="en-US"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5412" name="Slide Number Placeholder 3">
            <a:extLst>
              <a:ext uri="{FF2B5EF4-FFF2-40B4-BE49-F238E27FC236}">
                <a16:creationId xmlns:a16="http://schemas.microsoft.com/office/drawing/2014/main" id="{C819F75F-8B14-47A2-9FA8-FE9FC10BE0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491B92-B8CE-4C85-B31F-FED0217B765C}" type="slidenum">
              <a:rPr lang="en-US" altLang="en-US" smtClean="0">
                <a:latin typeface="Calibri Light" panose="020F0302020204030204" pitchFamily="34" charset="0"/>
              </a:rPr>
              <a:pPr fontAlgn="base">
                <a:spcBef>
                  <a:spcPct val="0"/>
                </a:spcBef>
                <a:spcAft>
                  <a:spcPct val="0"/>
                </a:spcAft>
              </a:pPr>
              <a:t>62</a:t>
            </a:fld>
            <a:endParaRPr lang="en-US" altLang="en-US">
              <a:latin typeface="Calibri Light" panose="020F03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61D3D471-DAEE-41A3-AD60-16903A0BD8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EA687726-7188-4167-A065-37C3FE0910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Now that we know the types of data we should collect, when do we collect it?</a:t>
            </a:r>
          </a:p>
        </p:txBody>
      </p:sp>
      <p:sp>
        <p:nvSpPr>
          <p:cNvPr id="147460" name="Slide Number Placeholder 3">
            <a:extLst>
              <a:ext uri="{FF2B5EF4-FFF2-40B4-BE49-F238E27FC236}">
                <a16:creationId xmlns:a16="http://schemas.microsoft.com/office/drawing/2014/main" id="{0976505A-7AB8-4950-A132-D658D1C55E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C14970B-BFA1-484F-B7D3-4DAB4DC633F6}" type="slidenum">
              <a:rPr lang="en-US" altLang="en-US" smtClean="0">
                <a:latin typeface="Calibri Light" panose="020F0302020204030204" pitchFamily="34" charset="0"/>
              </a:rPr>
              <a:pPr fontAlgn="base">
                <a:spcBef>
                  <a:spcPct val="0"/>
                </a:spcBef>
                <a:spcAft>
                  <a:spcPct val="0"/>
                </a:spcAft>
              </a:pPr>
              <a:t>63</a:t>
            </a:fld>
            <a:endParaRPr lang="en-US" altLang="en-US">
              <a:latin typeface="Calibri Light" panose="020F03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B44B4147-6C9E-49BE-9352-30F4303C1E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a:extLst>
              <a:ext uri="{FF2B5EF4-FFF2-40B4-BE49-F238E27FC236}">
                <a16:creationId xmlns:a16="http://schemas.microsoft.com/office/drawing/2014/main" id="{5C1D8869-0C04-4557-9835-200F651BBB1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Handout #7 is a resource provided by Bernhardt that illustrates the types of data that can result from layering different types of data on top of each other.  It may be helpful to print and post this graphic, displayed prominently in the Data Room to aid in data analysis. </a:t>
            </a:r>
          </a:p>
          <a:p>
            <a:pPr>
              <a:defRPr/>
            </a:pPr>
            <a:endParaRPr lang="en-US" altLang="en-US" sz="1000" dirty="0">
              <a:latin typeface="+mn-lt"/>
            </a:endParaRPr>
          </a:p>
        </p:txBody>
      </p:sp>
      <p:sp>
        <p:nvSpPr>
          <p:cNvPr id="149508" name="Slide Number Placeholder 3">
            <a:extLst>
              <a:ext uri="{FF2B5EF4-FFF2-40B4-BE49-F238E27FC236}">
                <a16:creationId xmlns:a16="http://schemas.microsoft.com/office/drawing/2014/main" id="{3FEE32D8-20BB-4D12-98F2-8FFE60C8C5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177168-6900-463C-AC53-B1B79FB873A0}" type="slidenum">
              <a:rPr lang="en-US" altLang="en-US" smtClean="0">
                <a:latin typeface="Calibri Light" panose="020F0302020204030204" pitchFamily="34" charset="0"/>
              </a:rPr>
              <a:pPr fontAlgn="base">
                <a:spcBef>
                  <a:spcPct val="0"/>
                </a:spcBef>
                <a:spcAft>
                  <a:spcPct val="0"/>
                </a:spcAft>
              </a:pPr>
              <a:t>64</a:t>
            </a:fld>
            <a:endParaRPr lang="en-US" altLang="en-US">
              <a:latin typeface="Calibri Light" panose="020F03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6F8FFDA-56F7-44FE-A43F-6CD6BED31A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a:extLst>
              <a:ext uri="{FF2B5EF4-FFF2-40B4-BE49-F238E27FC236}">
                <a16:creationId xmlns:a16="http://schemas.microsoft.com/office/drawing/2014/main" id="{B1251F8B-7DC4-4B28-998A-4D0F76870A1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Team should spend the most time throughout the year looking at formative classroom assessment data.  STAAR and benchmark tests should not overshadow all other data sources but they can provide powerful insight into student learning needs.  Examine this data annually.</a:t>
            </a:r>
          </a:p>
          <a:p>
            <a:pPr eaLnBrk="1" hangingPunct="1">
              <a:defRPr/>
            </a:pPr>
            <a:endParaRPr lang="en-US" altLang="en-US" sz="1000" dirty="0">
              <a:latin typeface="+mn-lt"/>
            </a:endParaRPr>
          </a:p>
          <a:p>
            <a:pPr eaLnBrk="1" hangingPunct="1">
              <a:defRPr/>
            </a:pPr>
            <a:r>
              <a:rPr lang="en-US" altLang="en-US" sz="1000" dirty="0">
                <a:latin typeface="+mn-lt"/>
              </a:rPr>
              <a:t>&lt;Continue reading the types and frequencies of data collection for the entire pyramid&gt;</a:t>
            </a:r>
          </a:p>
          <a:p>
            <a:pPr eaLnBrk="1" hangingPunct="1">
              <a:defRPr/>
            </a:pPr>
            <a:endParaRPr lang="en-US" altLang="en-US" dirty="0">
              <a:latin typeface="Calibri Light" panose="020F0302020204030204" pitchFamily="34" charset="0"/>
            </a:endParaRPr>
          </a:p>
        </p:txBody>
      </p:sp>
      <p:sp>
        <p:nvSpPr>
          <p:cNvPr id="151556" name="Slide Number Placeholder 3">
            <a:extLst>
              <a:ext uri="{FF2B5EF4-FFF2-40B4-BE49-F238E27FC236}">
                <a16:creationId xmlns:a16="http://schemas.microsoft.com/office/drawing/2014/main" id="{D7B42188-8718-42F6-8033-F23267F9D8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3CE4B9-9E0D-4594-90C7-DC8BCB3DF28B}" type="slidenum">
              <a:rPr lang="en-US" altLang="en-US" smtClean="0">
                <a:latin typeface="Calibri Light" panose="020F0302020204030204" pitchFamily="34" charset="0"/>
              </a:rPr>
              <a:pPr fontAlgn="base">
                <a:spcBef>
                  <a:spcPct val="0"/>
                </a:spcBef>
                <a:spcAft>
                  <a:spcPct val="0"/>
                </a:spcAft>
              </a:pPr>
              <a:t>65</a:t>
            </a:fld>
            <a:endParaRPr lang="en-US" altLang="en-US">
              <a:latin typeface="Calibri Light" panose="020F03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3B076F5A-4615-4D6D-9879-CC3DA576BE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31D0FCEE-8AD8-446F-9DCA-07FCC3D9BF9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Please pause the presentation and take stock of WHEN you collect various types of data.  Using the guidance from Love, et al. determine if the campus needs to revise when data is collected. </a:t>
            </a:r>
          </a:p>
          <a:p>
            <a:pPr>
              <a:defRPr/>
            </a:pPr>
            <a:endParaRPr lang="en-US" altLang="en-US" dirty="0">
              <a:latin typeface="Calibri Light" panose="020F0302020204030204" pitchFamily="34" charset="0"/>
            </a:endParaRPr>
          </a:p>
          <a:p>
            <a:pPr>
              <a:defRPr/>
            </a:pPr>
            <a:endParaRPr lang="en-US" altLang="en-US" dirty="0">
              <a:latin typeface="Calibri Light" panose="020F0302020204030204" pitchFamily="34" charset="0"/>
            </a:endParaRPr>
          </a:p>
        </p:txBody>
      </p:sp>
      <p:sp>
        <p:nvSpPr>
          <p:cNvPr id="153604" name="Slide Number Placeholder 3">
            <a:extLst>
              <a:ext uri="{FF2B5EF4-FFF2-40B4-BE49-F238E27FC236}">
                <a16:creationId xmlns:a16="http://schemas.microsoft.com/office/drawing/2014/main" id="{AF653950-47FE-40AE-9B12-E66D3787EB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B9BBB1-8799-4B28-AC6D-FA8AC8CAE579}" type="slidenum">
              <a:rPr lang="en-US" altLang="en-US" smtClean="0">
                <a:latin typeface="Calibri Light" panose="020F0302020204030204" pitchFamily="34" charset="0"/>
              </a:rPr>
              <a:pPr fontAlgn="base">
                <a:spcBef>
                  <a:spcPct val="0"/>
                </a:spcBef>
                <a:spcAft>
                  <a:spcPct val="0"/>
                </a:spcAft>
              </a:pPr>
              <a:t>66</a:t>
            </a:fld>
            <a:endParaRPr lang="en-US" altLang="en-US">
              <a:latin typeface="Calibri Light" panose="020F03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D26DE0F0-A165-4C3A-BF35-0C364D7CEB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22ED6DE1-B587-4DAA-90EB-4E7FE78159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a:latin typeface="Calibri Light" panose="020F0302020204030204" pitchFamily="34" charset="0"/>
            </a:endParaRPr>
          </a:p>
          <a:p>
            <a:pPr eaLnBrk="1" hangingPunct="1"/>
            <a:r>
              <a:rPr lang="en-US" altLang="en-US">
                <a:latin typeface="Calibri Light" panose="020F0302020204030204" pitchFamily="34" charset="0"/>
              </a:rPr>
              <a:t>This is a process to analyze STAAR and benchmark assessment data from Love, et al. (2008)</a:t>
            </a:r>
          </a:p>
          <a:p>
            <a:pPr eaLnBrk="1" hangingPunct="1"/>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a:p>
            <a:pPr eaLnBrk="1" hangingPunct="1"/>
            <a:endParaRPr lang="en-US" altLang="en-US">
              <a:latin typeface="Calibri Light" panose="020F0302020204030204" pitchFamily="34" charset="0"/>
            </a:endParaRPr>
          </a:p>
        </p:txBody>
      </p:sp>
      <p:sp>
        <p:nvSpPr>
          <p:cNvPr id="155652" name="Slide Number Placeholder 3">
            <a:extLst>
              <a:ext uri="{FF2B5EF4-FFF2-40B4-BE49-F238E27FC236}">
                <a16:creationId xmlns:a16="http://schemas.microsoft.com/office/drawing/2014/main" id="{AC6B87B0-82FE-4F28-848C-771FF29115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CBA9D0-93D1-44D1-A111-DA59525AAA89}" type="slidenum">
              <a:rPr lang="en-US" altLang="en-US" smtClean="0">
                <a:latin typeface="Calibri Light" panose="020F0302020204030204" pitchFamily="34" charset="0"/>
              </a:rPr>
              <a:pPr fontAlgn="base">
                <a:spcBef>
                  <a:spcPct val="0"/>
                </a:spcBef>
                <a:spcAft>
                  <a:spcPct val="0"/>
                </a:spcAft>
              </a:pPr>
              <a:t>67</a:t>
            </a:fld>
            <a:endParaRPr lang="en-US" altLang="en-US">
              <a:latin typeface="Calibri Light" panose="020F03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8EBFE642-A122-45E0-B356-BFC053A447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CC02EFC-0D75-4D7A-8784-8E3E01440A3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sz="1000" b="1" dirty="0">
                <a:solidFill>
                  <a:schemeClr val="dk1"/>
                </a:solidFill>
                <a:latin typeface="+mn-lt"/>
                <a:ea typeface="Arial"/>
                <a:cs typeface="Arial"/>
                <a:sym typeface="Arial"/>
              </a:rPr>
              <a:t>Presenter Talking Points:</a:t>
            </a:r>
          </a:p>
          <a:p>
            <a:pPr eaLnBrk="1" hangingPunct="1">
              <a:defRPr/>
            </a:pPr>
            <a:r>
              <a:rPr lang="en-US" altLang="en-US" sz="1000" dirty="0">
                <a:latin typeface="Calibri Light" panose="020F0302020204030204" pitchFamily="34" charset="0"/>
              </a:rPr>
              <a:t>Remember that in each level of the drill-down the team should engage in data-driven dialogue.  These phases will guide the analysis at each level.  </a:t>
            </a:r>
          </a:p>
        </p:txBody>
      </p:sp>
      <p:sp>
        <p:nvSpPr>
          <p:cNvPr id="157700" name="Slide Number Placeholder 3">
            <a:extLst>
              <a:ext uri="{FF2B5EF4-FFF2-40B4-BE49-F238E27FC236}">
                <a16:creationId xmlns:a16="http://schemas.microsoft.com/office/drawing/2014/main" id="{57EB86F6-ACF4-419A-8692-1F2F04FE4E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44672C4-6026-4D93-90FE-85CDD7937B10}" type="slidenum">
              <a:rPr lang="en-US" altLang="en-US" smtClean="0">
                <a:solidFill>
                  <a:srgbClr val="000000"/>
                </a:solidFill>
                <a:latin typeface="Calibri Light" panose="020F0302020204030204" pitchFamily="34" charset="0"/>
              </a:rPr>
              <a:pPr fontAlgn="base">
                <a:spcBef>
                  <a:spcPct val="0"/>
                </a:spcBef>
                <a:spcAft>
                  <a:spcPct val="0"/>
                </a:spcAft>
              </a:pPr>
              <a:t>68</a:t>
            </a:fld>
            <a:endParaRPr lang="en-US" altLang="en-US">
              <a:solidFill>
                <a:srgbClr val="000000"/>
              </a:solidFill>
              <a:latin typeface="Calibri Light" panose="020F03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32EA63AF-C0E3-41F5-AECE-83508E125D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12990255-CA4C-48AD-86F5-3C3ED1FA4C3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As we walk through each level of analysis we will explain:</a:t>
            </a:r>
          </a:p>
          <a:p>
            <a:pPr eaLnBrk="1" hangingPunct="1">
              <a:defRPr/>
            </a:pPr>
            <a:endParaRPr lang="en-US" altLang="en-US" sz="1000" dirty="0">
              <a:latin typeface="+mn-lt"/>
            </a:endParaRPr>
          </a:p>
          <a:p>
            <a:pPr eaLnBrk="1" hangingPunct="1">
              <a:defRPr/>
            </a:pPr>
            <a:r>
              <a:rPr lang="en-US" altLang="en-US" sz="1000" b="1" dirty="0">
                <a:latin typeface="+mn-lt"/>
              </a:rPr>
              <a:t>Click one: </a:t>
            </a:r>
            <a:r>
              <a:rPr lang="en-US" altLang="en-US" sz="1000" dirty="0">
                <a:latin typeface="+mn-lt"/>
              </a:rPr>
              <a:t>The purpose of this level of analysis</a:t>
            </a:r>
          </a:p>
          <a:p>
            <a:pPr eaLnBrk="1" hangingPunct="1">
              <a:defRPr/>
            </a:pPr>
            <a:r>
              <a:rPr lang="en-US" altLang="en-US" sz="1000" b="1" dirty="0">
                <a:latin typeface="+mn-lt"/>
              </a:rPr>
              <a:t>Click two: </a:t>
            </a:r>
            <a:r>
              <a:rPr lang="en-US" altLang="en-US" sz="1000" dirty="0">
                <a:latin typeface="+mn-lt"/>
              </a:rPr>
              <a:t>The data you will need to have to complete this level of analysis</a:t>
            </a:r>
          </a:p>
          <a:p>
            <a:pPr eaLnBrk="1" hangingPunct="1">
              <a:defRPr/>
            </a:pPr>
            <a:r>
              <a:rPr lang="en-US" altLang="en-US" sz="1000" b="1" dirty="0">
                <a:latin typeface="+mn-lt"/>
              </a:rPr>
              <a:t>Click three:  </a:t>
            </a:r>
            <a:r>
              <a:rPr lang="en-US" altLang="en-US" sz="1000" dirty="0">
                <a:latin typeface="+mn-lt"/>
              </a:rPr>
              <a:t>Key questions to address in this level of analysis</a:t>
            </a:r>
          </a:p>
          <a:p>
            <a:pPr eaLnBrk="1" hangingPunct="1">
              <a:defRPr/>
            </a:pPr>
            <a:r>
              <a:rPr lang="en-US" altLang="en-US" sz="1000" b="1" dirty="0">
                <a:latin typeface="+mn-lt"/>
              </a:rPr>
              <a:t>Click four:</a:t>
            </a:r>
            <a:r>
              <a:rPr lang="en-US" altLang="en-US" sz="1000" dirty="0">
                <a:latin typeface="+mn-lt"/>
              </a:rPr>
              <a:t> Some tips for maximizing the DDD during this phase of analysis</a:t>
            </a:r>
          </a:p>
          <a:p>
            <a:pPr eaLnBrk="1" hangingPunct="1">
              <a:defRPr/>
            </a:pPr>
            <a:r>
              <a:rPr lang="en-US" altLang="en-US" sz="1000" b="1" dirty="0">
                <a:latin typeface="+mn-lt"/>
              </a:rPr>
              <a:t>Click five: </a:t>
            </a:r>
            <a:r>
              <a:rPr lang="en-US" altLang="en-US" sz="1000" dirty="0">
                <a:latin typeface="+mn-lt"/>
              </a:rPr>
              <a:t>What you will need to have completed before moving to the next level of analysis</a:t>
            </a:r>
          </a:p>
        </p:txBody>
      </p:sp>
      <p:sp>
        <p:nvSpPr>
          <p:cNvPr id="159748" name="Slide Number Placeholder 3">
            <a:extLst>
              <a:ext uri="{FF2B5EF4-FFF2-40B4-BE49-F238E27FC236}">
                <a16:creationId xmlns:a16="http://schemas.microsoft.com/office/drawing/2014/main" id="{98AC2B94-30BB-46C6-8C81-CE8FEB6AFE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FFDA9A-5D27-4056-85C1-447CFC724AC9}" type="slidenum">
              <a:rPr lang="en-US" altLang="en-US" smtClean="0">
                <a:latin typeface="Calibri Light" panose="020F0302020204030204" pitchFamily="34" charset="0"/>
              </a:rPr>
              <a:pPr fontAlgn="base">
                <a:spcBef>
                  <a:spcPct val="0"/>
                </a:spcBef>
                <a:spcAft>
                  <a:spcPct val="0"/>
                </a:spcAft>
              </a:pPr>
              <a:t>69</a:t>
            </a:fld>
            <a:endParaRPr lang="en-US" altLang="en-US">
              <a:latin typeface="Calibri Light" panose="020F03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46322D4E-7D7F-495E-88B2-D8A6176CBE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370B128-72C7-4634-962E-A1485170549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Before viewing this module, participants should have already viewed and completed the TAIS Visioning module (http://ecampus.esc13.net/show_class_info.html?classid=36110).  The data analysis process builds from the vision you created.  </a:t>
            </a:r>
          </a:p>
          <a:p>
            <a:pPr eaLnBrk="1" hangingPunct="1">
              <a:defRPr/>
            </a:pPr>
            <a:endParaRPr lang="en-US" altLang="en-US" sz="1000" dirty="0">
              <a:latin typeface="+mn-lt"/>
            </a:endParaRPr>
          </a:p>
          <a:p>
            <a:pPr eaLnBrk="1" hangingPunct="1">
              <a:defRPr/>
            </a:pPr>
            <a:r>
              <a:rPr lang="en-US" altLang="en-US" sz="1000" dirty="0">
                <a:latin typeface="+mn-lt"/>
              </a:rPr>
              <a:t>The vision that you craft will inform the data that you collect, and the data that you collect will inform the strategies and actions that you take in pursuit of your vision.  For more on this, let’s take a look at an example.</a:t>
            </a:r>
          </a:p>
        </p:txBody>
      </p:sp>
      <p:sp>
        <p:nvSpPr>
          <p:cNvPr id="32772" name="Slide Number Placeholder 3">
            <a:extLst>
              <a:ext uri="{FF2B5EF4-FFF2-40B4-BE49-F238E27FC236}">
                <a16:creationId xmlns:a16="http://schemas.microsoft.com/office/drawing/2014/main" id="{24D53266-E2D0-48CC-A4EC-DA24869ADE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5CCF7F-B520-4572-836E-8A0706538BBF}" type="slidenum">
              <a:rPr lang="en-US" altLang="en-US" smtClean="0">
                <a:latin typeface="Calibri Light" panose="020F0302020204030204" pitchFamily="34" charset="0"/>
              </a:rPr>
              <a:pPr fontAlgn="base">
                <a:spcBef>
                  <a:spcPct val="0"/>
                </a:spcBef>
                <a:spcAft>
                  <a:spcPct val="0"/>
                </a:spcAft>
              </a:pPr>
              <a:t>7</a:t>
            </a:fld>
            <a:endParaRPr lang="en-US" altLang="en-US">
              <a:latin typeface="Calibri Light" panose="020F03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F26A9A24-A79D-489E-9B2F-25998D7609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18C9EA1A-D479-4657-8BFD-7F2A8F9FDA9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a:t>
            </a:r>
            <a:r>
              <a:rPr lang="en-US" altLang="en-US" sz="1000" dirty="0">
                <a:solidFill>
                  <a:srgbClr val="000000"/>
                </a:solidFill>
                <a:latin typeface="+mn-lt"/>
                <a:cs typeface="Arial" panose="020B0604020202020204" pitchFamily="34" charset="0"/>
                <a:sym typeface="Arial" panose="020B0604020202020204" pitchFamily="34" charset="0"/>
              </a:rPr>
              <a:t>Points:</a:t>
            </a:r>
          </a:p>
          <a:p>
            <a:pPr eaLnBrk="1" hangingPunct="1">
              <a:defRPr/>
            </a:pPr>
            <a:endParaRPr lang="en-US" altLang="en-US" sz="1000" dirty="0">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Aggregated data provides the big-picture information about the school.  During this phase we: </a:t>
            </a:r>
          </a:p>
          <a:p>
            <a:pPr eaLnBrk="1" hangingPunct="1">
              <a:defRPr/>
            </a:pPr>
            <a:endParaRPr lang="en-US" sz="1000" dirty="0">
              <a:solidFill>
                <a:schemeClr val="bg1"/>
              </a:solidFill>
              <a:effectLst>
                <a:outerShdw blurRad="38100" dist="38100" dir="2700000" algn="tl">
                  <a:srgbClr val="000000">
                    <a:alpha val="43137"/>
                  </a:srgbClr>
                </a:outerShdw>
              </a:effectLst>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&lt;read slide&gt; </a:t>
            </a:r>
          </a:p>
          <a:p>
            <a:pPr eaLnBrk="1" hangingPunct="1">
              <a:defRPr/>
            </a:pPr>
            <a:endParaRPr lang="en-US" altLang="en-US" sz="1000" dirty="0">
              <a:latin typeface="+mn-lt"/>
            </a:endParaRPr>
          </a:p>
          <a:p>
            <a:pPr eaLnBrk="1" hangingPunct="1">
              <a:defRPr/>
            </a:pPr>
            <a:endParaRPr lang="en-US" altLang="en-US" sz="1000" dirty="0">
              <a:latin typeface="+mn-lt"/>
            </a:endParaRPr>
          </a:p>
        </p:txBody>
      </p:sp>
      <p:sp>
        <p:nvSpPr>
          <p:cNvPr id="161796" name="Slide Number Placeholder 3">
            <a:extLst>
              <a:ext uri="{FF2B5EF4-FFF2-40B4-BE49-F238E27FC236}">
                <a16:creationId xmlns:a16="http://schemas.microsoft.com/office/drawing/2014/main" id="{C79DB457-7B5C-436E-87E0-20EDA7D071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DF4025-4456-466D-A5C5-BF6EEF794582}" type="slidenum">
              <a:rPr lang="en-US" altLang="en-US" smtClean="0">
                <a:latin typeface="Calibri Light" panose="020F0302020204030204" pitchFamily="34" charset="0"/>
              </a:rPr>
              <a:pPr fontAlgn="base">
                <a:spcBef>
                  <a:spcPct val="0"/>
                </a:spcBef>
                <a:spcAft>
                  <a:spcPct val="0"/>
                </a:spcAft>
              </a:pPr>
              <a:t>70</a:t>
            </a:fld>
            <a:endParaRPr lang="en-US" altLang="en-US">
              <a:latin typeface="Calibri Light" panose="020F03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D708DBE9-CDE0-4FB6-BE48-46A89B2BAF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7C1C4A67-6725-45FC-92C5-E46C9DD63C0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You will need:</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63844" name="Slide Number Placeholder 3">
            <a:extLst>
              <a:ext uri="{FF2B5EF4-FFF2-40B4-BE49-F238E27FC236}">
                <a16:creationId xmlns:a16="http://schemas.microsoft.com/office/drawing/2014/main" id="{45601727-E454-4DDF-A0AA-669946DE91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7F755E-7F36-4A74-BDC8-42D3199523DE}" type="slidenum">
              <a:rPr lang="en-US" altLang="en-US" smtClean="0">
                <a:latin typeface="Calibri Light" panose="020F0302020204030204" pitchFamily="34" charset="0"/>
              </a:rPr>
              <a:pPr fontAlgn="base">
                <a:spcBef>
                  <a:spcPct val="0"/>
                </a:spcBef>
                <a:spcAft>
                  <a:spcPct val="0"/>
                </a:spcAft>
              </a:pPr>
              <a:t>71</a:t>
            </a:fld>
            <a:endParaRPr lang="en-US" altLang="en-US">
              <a:latin typeface="Calibri Light" panose="020F03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FE883BDC-0EFB-4666-8DCE-E16491A7E2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B4485930-1E9F-48A3-B8B5-B3F6B4C2ACA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fontAlgn="ctr" hangingPunct="1">
              <a:defRPr/>
            </a:pPr>
            <a:r>
              <a:rPr lang="en-US" altLang="en-US" sz="1000" dirty="0">
                <a:latin typeface="+mn-lt"/>
              </a:rPr>
              <a:t>In this phase of analysis we explore the following questions:</a:t>
            </a:r>
          </a:p>
          <a:p>
            <a:pPr eaLnBrk="1" fontAlgn="ctr" hangingPunct="1">
              <a:defRPr/>
            </a:pPr>
            <a:endParaRPr lang="en-US" altLang="en-US" sz="1000" dirty="0">
              <a:latin typeface="+mn-lt"/>
            </a:endParaRPr>
          </a:p>
          <a:p>
            <a:pPr eaLnBrk="1" fontAlgn="ctr"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165892" name="Slide Number Placeholder 3">
            <a:extLst>
              <a:ext uri="{FF2B5EF4-FFF2-40B4-BE49-F238E27FC236}">
                <a16:creationId xmlns:a16="http://schemas.microsoft.com/office/drawing/2014/main" id="{7A0E3DCE-67D0-42EB-A04E-0AE2AFF1A3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0CA9953-993A-4ADA-B49C-8024F35BC4AB}" type="slidenum">
              <a:rPr lang="en-US" altLang="en-US" smtClean="0">
                <a:latin typeface="Calibri Light" panose="020F0302020204030204" pitchFamily="34" charset="0"/>
              </a:rPr>
              <a:pPr fontAlgn="base">
                <a:spcBef>
                  <a:spcPct val="0"/>
                </a:spcBef>
                <a:spcAft>
                  <a:spcPct val="0"/>
                </a:spcAft>
              </a:pPr>
              <a:t>72</a:t>
            </a:fld>
            <a:endParaRPr lang="en-US" altLang="en-US">
              <a:latin typeface="Calibri Light" panose="020F03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293D16F8-A9E9-4B6A-B5D2-4E9BB2DCC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C7839B72-361C-48F7-A6B1-911AC66A8A9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During DDD be sure to: </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67940" name="Slide Number Placeholder 3">
            <a:extLst>
              <a:ext uri="{FF2B5EF4-FFF2-40B4-BE49-F238E27FC236}">
                <a16:creationId xmlns:a16="http://schemas.microsoft.com/office/drawing/2014/main" id="{EAC8BE00-F65E-47C6-8165-4DBA646A09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EB0846-9D5A-45CA-B025-3113EEB388EA}" type="slidenum">
              <a:rPr lang="en-US" altLang="en-US" smtClean="0">
                <a:latin typeface="Calibri Light" panose="020F0302020204030204" pitchFamily="34" charset="0"/>
              </a:rPr>
              <a:pPr fontAlgn="base">
                <a:spcBef>
                  <a:spcPct val="0"/>
                </a:spcBef>
                <a:spcAft>
                  <a:spcPct val="0"/>
                </a:spcAft>
              </a:pPr>
              <a:t>73</a:t>
            </a:fld>
            <a:endParaRPr lang="en-US" altLang="en-US">
              <a:latin typeface="Calibri Light" panose="020F03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E96AEB15-FE38-4121-A82F-A49216694D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B7D0129D-D655-443B-ACE4-3D08297D256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Before moving to the next level of analysis be sure you have completed:</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69988" name="Slide Number Placeholder 3">
            <a:extLst>
              <a:ext uri="{FF2B5EF4-FFF2-40B4-BE49-F238E27FC236}">
                <a16:creationId xmlns:a16="http://schemas.microsoft.com/office/drawing/2014/main" id="{F7A3171E-BB9E-4692-83B9-F31988CFEF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3ED5C8-22D5-4615-BA7C-F469080D54B7}" type="slidenum">
              <a:rPr lang="en-US" altLang="en-US" smtClean="0">
                <a:latin typeface="Calibri Light" panose="020F0302020204030204" pitchFamily="34" charset="0"/>
              </a:rPr>
              <a:pPr fontAlgn="base">
                <a:spcBef>
                  <a:spcPct val="0"/>
                </a:spcBef>
                <a:spcAft>
                  <a:spcPct val="0"/>
                </a:spcAft>
              </a:pPr>
              <a:t>74</a:t>
            </a:fld>
            <a:endParaRPr lang="en-US" altLang="en-US">
              <a:latin typeface="Calibri Light" panose="020F03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ACE53B3C-64AE-46F3-A45F-FAB4FBBEE4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DEAF7FD4-02A1-40BF-A185-59DC33892F3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Disaggregated data helps us to see how different student groups are performing.</a:t>
            </a:r>
          </a:p>
          <a:p>
            <a:pPr eaLnBrk="1" hangingPunct="1">
              <a:defRPr/>
            </a:pPr>
            <a:endParaRPr lang="en-US" altLang="en-US" sz="1000" dirty="0">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During this phase we: </a:t>
            </a:r>
          </a:p>
          <a:p>
            <a:pPr eaLnBrk="1" hangingPunct="1">
              <a:defRPr/>
            </a:pPr>
            <a:endParaRPr lang="en-US" sz="1000" dirty="0">
              <a:solidFill>
                <a:schemeClr val="bg1"/>
              </a:solidFill>
              <a:effectLst>
                <a:outerShdw blurRad="38100" dist="38100" dir="2700000" algn="tl">
                  <a:srgbClr val="000000">
                    <a:alpha val="43137"/>
                  </a:srgbClr>
                </a:outerShdw>
              </a:effectLst>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&lt;read slide&gt; </a:t>
            </a:r>
          </a:p>
          <a:p>
            <a:pPr eaLnBrk="1" hangingPunct="1">
              <a:defRPr/>
            </a:pPr>
            <a:endParaRPr lang="en-US" altLang="en-US" dirty="0">
              <a:latin typeface="Calibri Light" panose="020F0302020204030204" pitchFamily="34" charset="0"/>
            </a:endParaRPr>
          </a:p>
        </p:txBody>
      </p:sp>
      <p:sp>
        <p:nvSpPr>
          <p:cNvPr id="172036" name="Slide Number Placeholder 3">
            <a:extLst>
              <a:ext uri="{FF2B5EF4-FFF2-40B4-BE49-F238E27FC236}">
                <a16:creationId xmlns:a16="http://schemas.microsoft.com/office/drawing/2014/main" id="{5AD83CE5-20E1-4B2D-9886-473607675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F95C1B7-3A01-4B46-9CF2-E5D4C5BEFB7C}" type="slidenum">
              <a:rPr lang="en-US" altLang="en-US" smtClean="0">
                <a:latin typeface="Calibri Light" panose="020F0302020204030204" pitchFamily="34" charset="0"/>
              </a:rPr>
              <a:pPr fontAlgn="base">
                <a:spcBef>
                  <a:spcPct val="0"/>
                </a:spcBef>
                <a:spcAft>
                  <a:spcPct val="0"/>
                </a:spcAft>
              </a:pPr>
              <a:t>75</a:t>
            </a:fld>
            <a:endParaRPr lang="en-US" altLang="en-US">
              <a:latin typeface="Calibri Light" panose="020F03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583C9BCB-9660-45D7-94C1-4B3F72B1B0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D1E1D5B2-CDE6-44E8-B96F-2C22A6E29CE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You will need:</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74084" name="Slide Number Placeholder 3">
            <a:extLst>
              <a:ext uri="{FF2B5EF4-FFF2-40B4-BE49-F238E27FC236}">
                <a16:creationId xmlns:a16="http://schemas.microsoft.com/office/drawing/2014/main" id="{7B84FB16-DC1C-4FFC-ACA4-A8EB5708FC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0F39602-9AD8-412A-82A9-094D95E9759A}" type="slidenum">
              <a:rPr lang="en-US" altLang="en-US" smtClean="0">
                <a:latin typeface="Calibri Light" panose="020F0302020204030204" pitchFamily="34" charset="0"/>
              </a:rPr>
              <a:pPr fontAlgn="base">
                <a:spcBef>
                  <a:spcPct val="0"/>
                </a:spcBef>
                <a:spcAft>
                  <a:spcPct val="0"/>
                </a:spcAft>
              </a:pPr>
              <a:t>76</a:t>
            </a:fld>
            <a:endParaRPr lang="en-US" altLang="en-US">
              <a:latin typeface="Calibri Light" panose="020F03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69FA9CCE-0E7B-41EA-89AF-915C70F2C3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a:extLst>
              <a:ext uri="{FF2B5EF4-FFF2-40B4-BE49-F238E27FC236}">
                <a16:creationId xmlns:a16="http://schemas.microsoft.com/office/drawing/2014/main" id="{7A5766FF-AA75-44F2-BD04-29255DF5EA6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fontAlgn="ctr" hangingPunct="1">
              <a:defRPr/>
            </a:pPr>
            <a:r>
              <a:rPr lang="en-US" altLang="en-US" sz="1000" dirty="0">
                <a:latin typeface="+mn-lt"/>
              </a:rPr>
              <a:t>In this phase of analysis we explore the following questions:</a:t>
            </a:r>
          </a:p>
          <a:p>
            <a:pPr eaLnBrk="1" fontAlgn="ctr" hangingPunct="1">
              <a:defRPr/>
            </a:pPr>
            <a:endParaRPr lang="en-US" altLang="en-US" sz="1000" dirty="0">
              <a:latin typeface="+mn-lt"/>
            </a:endParaRPr>
          </a:p>
          <a:p>
            <a:pPr eaLnBrk="1" fontAlgn="ctr"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p:txBody>
      </p:sp>
      <p:sp>
        <p:nvSpPr>
          <p:cNvPr id="176132" name="Slide Number Placeholder 3">
            <a:extLst>
              <a:ext uri="{FF2B5EF4-FFF2-40B4-BE49-F238E27FC236}">
                <a16:creationId xmlns:a16="http://schemas.microsoft.com/office/drawing/2014/main" id="{138855CF-3A0D-400D-8452-1967AEC87C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DF4796-70C4-44FC-9372-5702E5069107}" type="slidenum">
              <a:rPr lang="en-US" altLang="en-US" smtClean="0">
                <a:latin typeface="Calibri Light" panose="020F0302020204030204" pitchFamily="34" charset="0"/>
              </a:rPr>
              <a:pPr fontAlgn="base">
                <a:spcBef>
                  <a:spcPct val="0"/>
                </a:spcBef>
                <a:spcAft>
                  <a:spcPct val="0"/>
                </a:spcAft>
              </a:pPr>
              <a:t>77</a:t>
            </a:fld>
            <a:endParaRPr lang="en-US" altLang="en-US">
              <a:latin typeface="Calibri Light" panose="020F030202020403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3A5724D-FC1A-4502-976C-E0B0BC2861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a:extLst>
              <a:ext uri="{FF2B5EF4-FFF2-40B4-BE49-F238E27FC236}">
                <a16:creationId xmlns:a16="http://schemas.microsoft.com/office/drawing/2014/main" id="{F0ADBDAF-A56C-462D-A081-CA1B44199DA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During DDD: </a:t>
            </a:r>
          </a:p>
          <a:p>
            <a:pPr eaLnBrk="1" hangingPunct="1">
              <a:defRPr/>
            </a:pPr>
            <a:endParaRPr lang="en-US" altLang="en-US" sz="1000" dirty="0">
              <a:latin typeface="+mn-lt"/>
            </a:endParaRPr>
          </a:p>
          <a:p>
            <a:pPr eaLnBrk="1"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178180" name="Slide Number Placeholder 3">
            <a:extLst>
              <a:ext uri="{FF2B5EF4-FFF2-40B4-BE49-F238E27FC236}">
                <a16:creationId xmlns:a16="http://schemas.microsoft.com/office/drawing/2014/main" id="{0FED2DA3-E9B8-4043-ADCD-33FE3742A4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7D01D1-0255-4996-B215-BA7F41D79CF5}" type="slidenum">
              <a:rPr lang="en-US" altLang="en-US" smtClean="0">
                <a:latin typeface="Calibri Light" panose="020F0302020204030204" pitchFamily="34" charset="0"/>
              </a:rPr>
              <a:pPr fontAlgn="base">
                <a:spcBef>
                  <a:spcPct val="0"/>
                </a:spcBef>
                <a:spcAft>
                  <a:spcPct val="0"/>
                </a:spcAft>
              </a:pPr>
              <a:t>78</a:t>
            </a:fld>
            <a:endParaRPr lang="en-US" altLang="en-US">
              <a:latin typeface="Calibri Light" panose="020F03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E139AD21-6218-4077-87F0-DC5509A44D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a:extLst>
              <a:ext uri="{FF2B5EF4-FFF2-40B4-BE49-F238E27FC236}">
                <a16:creationId xmlns:a16="http://schemas.microsoft.com/office/drawing/2014/main" id="{2BEEC3DB-98B8-4C52-AEA0-5EECDBB1436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Before moving to the next level of analysis be sure you have completed:</a:t>
            </a:r>
          </a:p>
          <a:p>
            <a:pPr eaLnBrk="1" hangingPunct="1">
              <a:defRPr/>
            </a:pPr>
            <a:endParaRPr lang="en-US" altLang="en-US" sz="1000" dirty="0">
              <a:latin typeface="+mn-lt"/>
            </a:endParaRPr>
          </a:p>
          <a:p>
            <a:pPr eaLnBrk="1"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180228" name="Slide Number Placeholder 3">
            <a:extLst>
              <a:ext uri="{FF2B5EF4-FFF2-40B4-BE49-F238E27FC236}">
                <a16:creationId xmlns:a16="http://schemas.microsoft.com/office/drawing/2014/main" id="{CCC223E9-D82A-4E2F-9BBB-5DFFA03282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E81167-1571-475C-92B0-6345C35CF4C7}" type="slidenum">
              <a:rPr lang="en-US" altLang="en-US" smtClean="0">
                <a:latin typeface="Calibri Light" panose="020F0302020204030204" pitchFamily="34" charset="0"/>
              </a:rPr>
              <a:pPr fontAlgn="base">
                <a:spcBef>
                  <a:spcPct val="0"/>
                </a:spcBef>
                <a:spcAft>
                  <a:spcPct val="0"/>
                </a:spcAft>
              </a:pPr>
              <a:t>79</a:t>
            </a:fld>
            <a:endParaRPr lang="en-US" altLang="en-US">
              <a:latin typeface="Calibri Light" panose="020F03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83242F9-694D-49E2-925A-0BC9E31A26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EEEF311-6DA4-42AB-8E3C-B75514C8B5C1}"/>
              </a:ext>
            </a:extLst>
          </p:cNvPr>
          <p:cNvSpPr>
            <a:spLocks noGrp="1"/>
          </p:cNvSpPr>
          <p:nvPr>
            <p:ph type="body" idx="1"/>
          </p:nvPr>
        </p:nvSpPr>
        <p:spPr/>
        <p:txBody>
          <a:bodyPr/>
          <a:lstStyle/>
          <a:p>
            <a:pPr>
              <a:defRPr/>
            </a:pPr>
            <a:r>
              <a:rPr lang="en-US" sz="1000" b="1" dirty="0">
                <a:solidFill>
                  <a:schemeClr val="dk1"/>
                </a:solidFill>
                <a:latin typeface="+mn-lt"/>
                <a:ea typeface="Arial"/>
                <a:cs typeface="Arial"/>
                <a:sym typeface="Arial"/>
              </a:rPr>
              <a:t>Presenter Talking Points:</a:t>
            </a:r>
          </a:p>
          <a:p>
            <a:pPr>
              <a:defRPr/>
            </a:pPr>
            <a:endParaRPr lang="en-US" sz="1000" dirty="0">
              <a:latin typeface="+mn-lt"/>
            </a:endParaRPr>
          </a:p>
          <a:p>
            <a:pPr>
              <a:defRPr/>
            </a:pPr>
            <a:r>
              <a:rPr lang="en-US" sz="1000" dirty="0">
                <a:latin typeface="+mn-lt"/>
              </a:rPr>
              <a:t>Slide opens: Example HS has a vision to become a school of 21</a:t>
            </a:r>
            <a:r>
              <a:rPr lang="en-US" sz="1000" baseline="30000" dirty="0">
                <a:latin typeface="+mn-lt"/>
              </a:rPr>
              <a:t>st</a:t>
            </a:r>
            <a:r>
              <a:rPr lang="en-US" sz="1000" dirty="0">
                <a:latin typeface="+mn-lt"/>
              </a:rPr>
              <a:t> century leaders…but they have work to do before realizing this vision.</a:t>
            </a:r>
          </a:p>
          <a:p>
            <a:pPr>
              <a:defRPr/>
            </a:pPr>
            <a:endParaRPr lang="en-US" sz="1000" dirty="0">
              <a:latin typeface="+mn-lt"/>
            </a:endParaRPr>
          </a:p>
          <a:p>
            <a:pPr>
              <a:defRPr/>
            </a:pPr>
            <a:r>
              <a:rPr lang="en-US" sz="1000" dirty="0">
                <a:latin typeface="+mn-lt"/>
              </a:rPr>
              <a:t>Click one: In pursuit of that vision, example HS will engage in a strategy of using mentors from the community to coach and develop students’ leadership abilities through an elective course. </a:t>
            </a:r>
          </a:p>
          <a:p>
            <a:pPr>
              <a:defRPr/>
            </a:pPr>
            <a:endParaRPr lang="en-US" sz="1000" dirty="0">
              <a:latin typeface="+mn-lt"/>
            </a:endParaRPr>
          </a:p>
          <a:p>
            <a:pPr>
              <a:defRPr/>
            </a:pPr>
            <a:r>
              <a:rPr lang="en-US" sz="1000" dirty="0">
                <a:latin typeface="+mn-lt"/>
              </a:rPr>
              <a:t>Click two: All campus actions, including the community mentorship strategy, should contribute towards the realization of the vision.  The campus’ data collection will revolve around this strategy.</a:t>
            </a:r>
          </a:p>
          <a:p>
            <a:pPr>
              <a:defRPr/>
            </a:pPr>
            <a:endParaRPr lang="en-US" sz="1000" dirty="0">
              <a:latin typeface="+mn-lt"/>
            </a:endParaRPr>
          </a:p>
          <a:p>
            <a:pPr>
              <a:defRPr/>
            </a:pPr>
            <a:r>
              <a:rPr lang="en-US" sz="1000" dirty="0">
                <a:latin typeface="+mn-lt"/>
              </a:rPr>
              <a:t>The data team will analyze data to make sure that those responsible for taking action are properly prepared.</a:t>
            </a:r>
          </a:p>
          <a:p>
            <a:pPr>
              <a:defRPr/>
            </a:pPr>
            <a:endParaRPr lang="en-US" sz="1000" dirty="0">
              <a:latin typeface="+mn-lt"/>
            </a:endParaRPr>
          </a:p>
          <a:p>
            <a:pPr>
              <a:defRPr/>
            </a:pPr>
            <a:r>
              <a:rPr lang="en-US" sz="1000" dirty="0">
                <a:latin typeface="+mn-lt"/>
              </a:rPr>
              <a:t>Once the data has confirmed that the training has been carried out with fidelity, the data team will check to see that the mentorship program is being implemented as intended.</a:t>
            </a:r>
          </a:p>
          <a:p>
            <a:pPr>
              <a:defRPr/>
            </a:pPr>
            <a:endParaRPr lang="en-US" sz="1000" dirty="0">
              <a:latin typeface="+mn-lt"/>
            </a:endParaRPr>
          </a:p>
          <a:p>
            <a:pPr>
              <a:defRPr/>
            </a:pPr>
            <a:r>
              <a:rPr lang="en-US" sz="1000" dirty="0">
                <a:latin typeface="+mn-lt"/>
              </a:rPr>
              <a:t>Finally, data must be collected on the student outcomes resulting from the strategy.  In this case, the school plans to assess the leadership skills through team exercises.</a:t>
            </a:r>
          </a:p>
          <a:p>
            <a:pPr>
              <a:defRPr/>
            </a:pPr>
            <a:endParaRPr lang="en-US" sz="1000" dirty="0">
              <a:latin typeface="+mn-lt"/>
            </a:endParaRPr>
          </a:p>
          <a:p>
            <a:pPr>
              <a:defRPr/>
            </a:pPr>
            <a:r>
              <a:rPr lang="en-US" sz="1000" dirty="0">
                <a:latin typeface="+mn-lt"/>
              </a:rPr>
              <a:t>The student outcomes won’t change unless the strategy has been implemented with fidelity, and the strategy can’t be implemented unless the people responsible are properly trained.</a:t>
            </a:r>
          </a:p>
          <a:p>
            <a:pPr>
              <a:defRPr/>
            </a:pPr>
            <a:endParaRPr lang="en-US" sz="1000" dirty="0">
              <a:latin typeface="+mn-lt"/>
            </a:endParaRPr>
          </a:p>
          <a:p>
            <a:pPr>
              <a:defRPr/>
            </a:pPr>
            <a:r>
              <a:rPr lang="en-US" sz="1000" dirty="0">
                <a:latin typeface="+mn-lt"/>
              </a:rPr>
              <a:t>Data must be collected every step of the way to enable course corrections in pursuit of the vision.</a:t>
            </a:r>
          </a:p>
          <a:p>
            <a:pPr>
              <a:defRPr/>
            </a:pPr>
            <a:endParaRPr lang="en-US" sz="1000" dirty="0">
              <a:latin typeface="+mn-lt"/>
            </a:endParaRPr>
          </a:p>
          <a:p>
            <a:pPr>
              <a:defRPr/>
            </a:pPr>
            <a:r>
              <a:rPr lang="en-US" sz="1000" dirty="0">
                <a:latin typeface="+mn-lt"/>
              </a:rPr>
              <a:t>It is important to think about the </a:t>
            </a:r>
          </a:p>
          <a:p>
            <a:pPr>
              <a:defRPr/>
            </a:pPr>
            <a:endParaRPr lang="en-US" sz="1000" dirty="0">
              <a:latin typeface="+mn-lt"/>
            </a:endParaRPr>
          </a:p>
          <a:p>
            <a:pPr>
              <a:defRPr/>
            </a:pPr>
            <a:endParaRPr lang="en-US" sz="1000" dirty="0">
              <a:latin typeface="+mn-lt"/>
            </a:endParaRPr>
          </a:p>
          <a:p>
            <a:pPr>
              <a:defRPr/>
            </a:pPr>
            <a:r>
              <a:rPr lang="en-US" sz="1000" dirty="0">
                <a:latin typeface="+mn-lt"/>
              </a:rPr>
              <a:t>Group activity:</a:t>
            </a:r>
          </a:p>
          <a:p>
            <a:pPr marL="457200" indent="-457200">
              <a:buFontTx/>
              <a:buAutoNum type="arabicParenR"/>
              <a:defRPr/>
            </a:pPr>
            <a:r>
              <a:rPr lang="en-US" sz="1000" dirty="0">
                <a:latin typeface="+mn-lt"/>
              </a:rPr>
              <a:t>In the example above, how should the vision determine the data that the school collects/analyzes?</a:t>
            </a:r>
          </a:p>
          <a:p>
            <a:pPr marL="457200" indent="-457200">
              <a:buFontTx/>
              <a:buAutoNum type="arabicParenR"/>
              <a:defRPr/>
            </a:pPr>
            <a:r>
              <a:rPr lang="en-US" sz="1000" dirty="0">
                <a:latin typeface="+mn-lt"/>
              </a:rPr>
              <a:t>Put yourself in this school’s data team…what are some possible data metrics, or ways to measure, the campus vision?</a:t>
            </a:r>
          </a:p>
          <a:p>
            <a:pPr marL="457200" indent="-457200">
              <a:buFontTx/>
              <a:buAutoNum type="arabicParenR"/>
              <a:defRPr/>
            </a:pPr>
            <a:r>
              <a:rPr lang="en-US" sz="1000" dirty="0">
                <a:latin typeface="+mn-lt"/>
              </a:rPr>
              <a:t>Define some metrics for your own school vision.  How would you collect this data?</a:t>
            </a:r>
          </a:p>
          <a:p>
            <a:pPr marL="457200" indent="-457200">
              <a:buFontTx/>
              <a:buAutoNum type="arabicParenR"/>
              <a:defRPr/>
            </a:pPr>
            <a:endParaRPr lang="en-US" sz="1000" dirty="0">
              <a:latin typeface="+mn-lt"/>
            </a:endParaRPr>
          </a:p>
        </p:txBody>
      </p:sp>
      <p:sp>
        <p:nvSpPr>
          <p:cNvPr id="34820" name="Slide Number Placeholder 3">
            <a:extLst>
              <a:ext uri="{FF2B5EF4-FFF2-40B4-BE49-F238E27FC236}">
                <a16:creationId xmlns:a16="http://schemas.microsoft.com/office/drawing/2014/main" id="{9745C58F-9206-4CC5-A453-8B93FC3421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27BA10-035E-40BE-9350-36AC3B94BFBA}" type="slidenum">
              <a:rPr lang="en-US" altLang="en-US" smtClean="0">
                <a:latin typeface="Calibri Light" panose="020F0302020204030204" pitchFamily="34" charset="0"/>
              </a:rPr>
              <a:pPr fontAlgn="base">
                <a:spcBef>
                  <a:spcPct val="0"/>
                </a:spcBef>
                <a:spcAft>
                  <a:spcPct val="0"/>
                </a:spcAft>
              </a:pPr>
              <a:t>8</a:t>
            </a:fld>
            <a:endParaRPr lang="en-US" altLang="en-US">
              <a:latin typeface="Calibri Light" panose="020F03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6BD479E2-82C2-46BE-9744-3C39602CD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BF0536CC-B1BE-4030-A743-FC83CE2FA7E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Aggregated and disaggregated data help you understand how students achieve in the overall content area, and strand data help you understand which specific areas within the content are weaker or stronger than others. </a:t>
            </a:r>
          </a:p>
          <a:p>
            <a:pPr eaLnBrk="1" hangingPunct="1">
              <a:defRPr/>
            </a:pPr>
            <a:endParaRPr lang="en-US" altLang="en-US" sz="1000" dirty="0">
              <a:latin typeface="+mn-lt"/>
            </a:endParaRPr>
          </a:p>
          <a:p>
            <a:pPr eaLnBrk="1" hangingPunct="1">
              <a:defRPr/>
            </a:pPr>
            <a:r>
              <a:rPr lang="en-US" altLang="en-US" sz="1000" dirty="0">
                <a:latin typeface="+mn-lt"/>
              </a:rPr>
              <a:t>For example, in math-common strands include algebra, geometry, number sense, patterns, etc.</a:t>
            </a:r>
          </a:p>
          <a:p>
            <a:pPr eaLnBrk="1" hangingPunct="1">
              <a:defRPr/>
            </a:pPr>
            <a:endParaRPr lang="en-US" altLang="en-US" sz="1000" dirty="0">
              <a:latin typeface="+mn-lt"/>
            </a:endParaRPr>
          </a:p>
        </p:txBody>
      </p:sp>
      <p:sp>
        <p:nvSpPr>
          <p:cNvPr id="182276" name="Slide Number Placeholder 3">
            <a:extLst>
              <a:ext uri="{FF2B5EF4-FFF2-40B4-BE49-F238E27FC236}">
                <a16:creationId xmlns:a16="http://schemas.microsoft.com/office/drawing/2014/main" id="{92124EE0-C066-4279-961A-50D197F124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D7ABF0-E254-4BC1-BB54-D9AD4BDDA925}" type="slidenum">
              <a:rPr lang="en-US" altLang="en-US" smtClean="0">
                <a:latin typeface="Calibri Light" panose="020F0302020204030204" pitchFamily="34" charset="0"/>
              </a:rPr>
              <a:pPr fontAlgn="base">
                <a:spcBef>
                  <a:spcPct val="0"/>
                </a:spcBef>
                <a:spcAft>
                  <a:spcPct val="0"/>
                </a:spcAft>
              </a:pPr>
              <a:t>80</a:t>
            </a:fld>
            <a:endParaRPr lang="en-US" altLang="en-US">
              <a:latin typeface="Calibri Light" panose="020F030202020403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A746A2E9-F627-4754-AED6-B5D6A81FAC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a:extLst>
              <a:ext uri="{FF2B5EF4-FFF2-40B4-BE49-F238E27FC236}">
                <a16:creationId xmlns:a16="http://schemas.microsoft.com/office/drawing/2014/main" id="{832F64F4-56E8-4D89-B2B4-0A0BACF9AA9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You will need:</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84324" name="Slide Number Placeholder 3">
            <a:extLst>
              <a:ext uri="{FF2B5EF4-FFF2-40B4-BE49-F238E27FC236}">
                <a16:creationId xmlns:a16="http://schemas.microsoft.com/office/drawing/2014/main" id="{D8E49C0E-693D-4341-88B5-F595B978E1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C415FE-0DED-4D44-B5C4-34D1FF8437B2}" type="slidenum">
              <a:rPr lang="en-US" altLang="en-US" smtClean="0">
                <a:latin typeface="Calibri Light" panose="020F0302020204030204" pitchFamily="34" charset="0"/>
              </a:rPr>
              <a:pPr fontAlgn="base">
                <a:spcBef>
                  <a:spcPct val="0"/>
                </a:spcBef>
                <a:spcAft>
                  <a:spcPct val="0"/>
                </a:spcAft>
              </a:pPr>
              <a:t>81</a:t>
            </a:fld>
            <a:endParaRPr lang="en-US" altLang="en-US">
              <a:latin typeface="Calibri Light" panose="020F030202020403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5620FF65-7413-40F6-A0B2-AAF7484C7B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2A9F41EB-30E1-40FF-B152-70DEB1BBEB7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dirty="0">
              <a:latin typeface="+mn-lt"/>
            </a:endParaRPr>
          </a:p>
          <a:p>
            <a:pPr eaLnBrk="1" fontAlgn="ctr" hangingPunct="1">
              <a:defRPr/>
            </a:pPr>
            <a:r>
              <a:rPr lang="en-US" altLang="en-US" sz="1000" dirty="0">
                <a:latin typeface="+mn-lt"/>
              </a:rPr>
              <a:t>In this phase of analysis we explore the following questions:</a:t>
            </a:r>
          </a:p>
          <a:p>
            <a:pPr eaLnBrk="1" fontAlgn="ctr" hangingPunct="1">
              <a:defRPr/>
            </a:pPr>
            <a:endParaRPr lang="en-US" altLang="en-US" sz="1000" dirty="0">
              <a:latin typeface="+mn-lt"/>
            </a:endParaRPr>
          </a:p>
          <a:p>
            <a:pPr eaLnBrk="1" fontAlgn="ctr"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186372" name="Slide Number Placeholder 3">
            <a:extLst>
              <a:ext uri="{FF2B5EF4-FFF2-40B4-BE49-F238E27FC236}">
                <a16:creationId xmlns:a16="http://schemas.microsoft.com/office/drawing/2014/main" id="{A88A65B8-ED63-49BC-8650-445A8A6457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707750-0F15-4FF6-B6FE-C8F97D238C9F}" type="slidenum">
              <a:rPr lang="en-US" altLang="en-US" smtClean="0">
                <a:latin typeface="Calibri Light" panose="020F0302020204030204" pitchFamily="34" charset="0"/>
              </a:rPr>
              <a:pPr fontAlgn="base">
                <a:spcBef>
                  <a:spcPct val="0"/>
                </a:spcBef>
                <a:spcAft>
                  <a:spcPct val="0"/>
                </a:spcAft>
              </a:pPr>
              <a:t>82</a:t>
            </a:fld>
            <a:endParaRPr lang="en-US" altLang="en-US">
              <a:latin typeface="Calibri Light" panose="020F03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3C614CC7-38C2-4630-BD5E-371CAC1B45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E1115D42-29CA-4FA2-B10F-D90F2861066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endParaRPr lang="en-US" altLang="en-US" sz="1000" dirty="0">
              <a:latin typeface="+mn-lt"/>
            </a:endParaRPr>
          </a:p>
          <a:p>
            <a:pPr eaLnBrk="1" hangingPunct="1">
              <a:defRPr/>
            </a:pPr>
            <a:endParaRPr lang="en-US" altLang="en-US" sz="1000" dirty="0">
              <a:latin typeface="+mn-lt"/>
            </a:endParaRPr>
          </a:p>
          <a:p>
            <a:pPr eaLnBrk="1" hangingPunct="1">
              <a:defRPr/>
            </a:pPr>
            <a:r>
              <a:rPr lang="en-US" altLang="en-US" sz="1000" dirty="0">
                <a:latin typeface="+mn-lt"/>
              </a:rPr>
              <a:t>&lt;Read slide&gt;</a:t>
            </a:r>
          </a:p>
          <a:p>
            <a:pPr eaLnBrk="1" hangingPunct="1">
              <a:defRPr/>
            </a:pPr>
            <a:r>
              <a:rPr lang="en-US" altLang="en-US" dirty="0">
                <a:latin typeface="Calibri Light" panose="020F0302020204030204" pitchFamily="34" charset="0"/>
              </a:rPr>
              <a:t> </a:t>
            </a:r>
          </a:p>
        </p:txBody>
      </p:sp>
      <p:sp>
        <p:nvSpPr>
          <p:cNvPr id="188420" name="Slide Number Placeholder 3">
            <a:extLst>
              <a:ext uri="{FF2B5EF4-FFF2-40B4-BE49-F238E27FC236}">
                <a16:creationId xmlns:a16="http://schemas.microsoft.com/office/drawing/2014/main" id="{9487C6B6-54B7-4E48-BB21-C548B1EA33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0FA2AF-57EF-4E03-BDB2-BE85F1121953}" type="slidenum">
              <a:rPr lang="en-US" altLang="en-US" smtClean="0">
                <a:latin typeface="Calibri Light" panose="020F0302020204030204" pitchFamily="34" charset="0"/>
              </a:rPr>
              <a:pPr fontAlgn="base">
                <a:spcBef>
                  <a:spcPct val="0"/>
                </a:spcBef>
                <a:spcAft>
                  <a:spcPct val="0"/>
                </a:spcAft>
              </a:pPr>
              <a:t>83</a:t>
            </a:fld>
            <a:endParaRPr lang="en-US" altLang="en-US">
              <a:latin typeface="Calibri Light" panose="020F030202020403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286E1449-AC24-4B39-B88A-7008BF0DF4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1C61D41F-E214-479C-884F-205D1FC1D0A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Before moving to the next level of analysis be sure you have:</a:t>
            </a:r>
          </a:p>
          <a:p>
            <a:pPr eaLnBrk="1" hangingPunct="1">
              <a:defRPr/>
            </a:pPr>
            <a:endParaRPr lang="en-US" altLang="en-US" sz="1000" dirty="0">
              <a:latin typeface="+mn-lt"/>
            </a:endParaRPr>
          </a:p>
          <a:p>
            <a:pPr eaLnBrk="1"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190468" name="Slide Number Placeholder 3">
            <a:extLst>
              <a:ext uri="{FF2B5EF4-FFF2-40B4-BE49-F238E27FC236}">
                <a16:creationId xmlns:a16="http://schemas.microsoft.com/office/drawing/2014/main" id="{AB01FFFC-94A5-46B9-A895-C8D8D6E4EC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F5DED9-5E00-4F18-8D8D-856C869491C6}" type="slidenum">
              <a:rPr lang="en-US" altLang="en-US" smtClean="0">
                <a:latin typeface="Calibri Light" panose="020F0302020204030204" pitchFamily="34" charset="0"/>
              </a:rPr>
              <a:pPr fontAlgn="base">
                <a:spcBef>
                  <a:spcPct val="0"/>
                </a:spcBef>
                <a:spcAft>
                  <a:spcPct val="0"/>
                </a:spcAft>
              </a:pPr>
              <a:t>84</a:t>
            </a:fld>
            <a:endParaRPr lang="en-US" altLang="en-US">
              <a:latin typeface="Calibri Light" panose="020F030202020403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7E2DBB61-375F-4EFA-8E94-DA944FA867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DCF6EAC4-D4EF-4394-BF99-BD407068B91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Item analysis helps us understand what in particular students are and aren’t learning</a:t>
            </a:r>
          </a:p>
          <a:p>
            <a:pPr eaLnBrk="1" hangingPunct="1">
              <a:defRPr/>
            </a:pPr>
            <a:endParaRPr lang="en-US" sz="1000" dirty="0">
              <a:solidFill>
                <a:schemeClr val="bg1"/>
              </a:solidFill>
              <a:effectLst>
                <a:outerShdw blurRad="38100" dist="38100" dir="2700000" algn="tl">
                  <a:srgbClr val="000000">
                    <a:alpha val="43137"/>
                  </a:srgbClr>
                </a:outerShdw>
              </a:effectLst>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During this phase we will:</a:t>
            </a:r>
          </a:p>
          <a:p>
            <a:pPr eaLnBrk="1" hangingPunct="1">
              <a:defRPr/>
            </a:pPr>
            <a:endParaRPr lang="en-US" sz="1000" dirty="0">
              <a:solidFill>
                <a:schemeClr val="bg1"/>
              </a:solidFill>
              <a:effectLst>
                <a:outerShdw blurRad="38100" dist="38100" dir="2700000" algn="tl">
                  <a:srgbClr val="000000">
                    <a:alpha val="43137"/>
                  </a:srgbClr>
                </a:outerShdw>
              </a:effectLst>
              <a:latin typeface="+mn-lt"/>
            </a:endParaRPr>
          </a:p>
          <a:p>
            <a:pPr eaLnBrk="1" hangingPunct="1">
              <a:defRPr/>
            </a:pPr>
            <a:r>
              <a:rPr lang="en-US" sz="1000" dirty="0">
                <a:solidFill>
                  <a:schemeClr val="bg1"/>
                </a:solidFill>
                <a:effectLst>
                  <a:outerShdw blurRad="38100" dist="38100" dir="2700000" algn="tl">
                    <a:srgbClr val="000000">
                      <a:alpha val="43137"/>
                    </a:srgbClr>
                  </a:outerShdw>
                </a:effectLst>
                <a:latin typeface="+mn-lt"/>
              </a:rPr>
              <a:t>&lt;read slide&gt; </a:t>
            </a:r>
          </a:p>
          <a:p>
            <a:pPr eaLnBrk="1" hangingPunct="1">
              <a:defRPr/>
            </a:pPr>
            <a:endParaRPr lang="en-US" altLang="en-US" dirty="0">
              <a:latin typeface="Calibri Light" panose="020F0302020204030204" pitchFamily="34" charset="0"/>
            </a:endParaRPr>
          </a:p>
        </p:txBody>
      </p:sp>
      <p:sp>
        <p:nvSpPr>
          <p:cNvPr id="192516" name="Slide Number Placeholder 3">
            <a:extLst>
              <a:ext uri="{FF2B5EF4-FFF2-40B4-BE49-F238E27FC236}">
                <a16:creationId xmlns:a16="http://schemas.microsoft.com/office/drawing/2014/main" id="{E9DFF6B1-CDA9-4054-8DB7-EC07953051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E78117-87AF-4D5F-8BFE-FB95BEF3AAFA}" type="slidenum">
              <a:rPr lang="en-US" altLang="en-US" smtClean="0">
                <a:latin typeface="Calibri Light" panose="020F0302020204030204" pitchFamily="34" charset="0"/>
              </a:rPr>
              <a:pPr fontAlgn="base">
                <a:spcBef>
                  <a:spcPct val="0"/>
                </a:spcBef>
                <a:spcAft>
                  <a:spcPct val="0"/>
                </a:spcAft>
              </a:pPr>
              <a:t>85</a:t>
            </a:fld>
            <a:endParaRPr lang="en-US" altLang="en-US">
              <a:latin typeface="Calibri Light" panose="020F03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7AEC3DCA-D37C-4EB3-B234-5D90DF7A10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BA325515-05EB-4DF2-8D42-C413A3C8F68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You will need:</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94564" name="Slide Number Placeholder 3">
            <a:extLst>
              <a:ext uri="{FF2B5EF4-FFF2-40B4-BE49-F238E27FC236}">
                <a16:creationId xmlns:a16="http://schemas.microsoft.com/office/drawing/2014/main" id="{27FF6963-5B3D-4E32-ADD3-9AE5C679A5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F038C06-A3DE-4DFB-8083-7C0612039067}" type="slidenum">
              <a:rPr lang="en-US" altLang="en-US" smtClean="0">
                <a:latin typeface="Calibri Light" panose="020F0302020204030204" pitchFamily="34" charset="0"/>
              </a:rPr>
              <a:pPr fontAlgn="base">
                <a:spcBef>
                  <a:spcPct val="0"/>
                </a:spcBef>
                <a:spcAft>
                  <a:spcPct val="0"/>
                </a:spcAft>
              </a:pPr>
              <a:t>86</a:t>
            </a:fld>
            <a:endParaRPr lang="en-US" altLang="en-US">
              <a:latin typeface="Calibri Light" panose="020F03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C2A804D8-2694-4EFB-AC80-A8FFB84CEF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AF032F70-FBCF-4288-96D0-CB9DC57CA67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fontAlgn="ctr" hangingPunct="1">
              <a:defRPr/>
            </a:pPr>
            <a:r>
              <a:rPr lang="en-US" altLang="en-US" sz="1000" dirty="0">
                <a:latin typeface="+mn-lt"/>
              </a:rPr>
              <a:t>In this phase of analysis we explore the following questions:</a:t>
            </a:r>
          </a:p>
          <a:p>
            <a:pPr eaLnBrk="1" fontAlgn="ctr" hangingPunct="1">
              <a:defRPr/>
            </a:pPr>
            <a:endParaRPr lang="en-US" altLang="en-US" sz="1000" dirty="0">
              <a:latin typeface="+mn-lt"/>
            </a:endParaRPr>
          </a:p>
          <a:p>
            <a:pPr eaLnBrk="1" fontAlgn="ctr"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a:p>
            <a:pPr eaLnBrk="1" hangingPunct="1">
              <a:defRPr/>
            </a:pPr>
            <a:endParaRPr lang="en-US" altLang="en-US" dirty="0">
              <a:latin typeface="Calibri Light" panose="020F0302020204030204" pitchFamily="34" charset="0"/>
            </a:endParaRPr>
          </a:p>
        </p:txBody>
      </p:sp>
      <p:sp>
        <p:nvSpPr>
          <p:cNvPr id="196612" name="Slide Number Placeholder 3">
            <a:extLst>
              <a:ext uri="{FF2B5EF4-FFF2-40B4-BE49-F238E27FC236}">
                <a16:creationId xmlns:a16="http://schemas.microsoft.com/office/drawing/2014/main" id="{ADB13E0F-6BA6-4737-B05C-95CFDCF37E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ACB5468-4A59-4B13-B521-86B44DEE5DCA}" type="slidenum">
              <a:rPr lang="en-US" altLang="en-US" smtClean="0">
                <a:latin typeface="Calibri Light" panose="020F0302020204030204" pitchFamily="34" charset="0"/>
              </a:rPr>
              <a:pPr fontAlgn="base">
                <a:spcBef>
                  <a:spcPct val="0"/>
                </a:spcBef>
                <a:spcAft>
                  <a:spcPct val="0"/>
                </a:spcAft>
              </a:pPr>
              <a:t>87</a:t>
            </a:fld>
            <a:endParaRPr lang="en-US" altLang="en-US">
              <a:latin typeface="Calibri Light" panose="020F03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5FC076EC-BF23-4C7E-829F-06CF5B6A05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69B23F76-3254-47C8-BA3C-6F063903256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hangingPunct="1">
              <a:defRPr/>
            </a:pPr>
            <a:r>
              <a:rPr lang="en-US" altLang="en-US" sz="1000" dirty="0">
                <a:latin typeface="+mn-lt"/>
              </a:rPr>
              <a:t> During DDD, be sure to:</a:t>
            </a:r>
          </a:p>
          <a:p>
            <a:pPr eaLnBrk="1" hangingPunct="1">
              <a:defRPr/>
            </a:pPr>
            <a:endParaRPr lang="en-US" altLang="en-US" sz="1000" dirty="0">
              <a:latin typeface="+mn-lt"/>
            </a:endParaRPr>
          </a:p>
          <a:p>
            <a:pPr eaLnBrk="1" hangingPunct="1">
              <a:defRPr/>
            </a:pPr>
            <a:r>
              <a:rPr lang="en-US" altLang="en-US" sz="1000" dirty="0">
                <a:latin typeface="+mn-lt"/>
              </a:rPr>
              <a:t>&lt;read slide&gt;</a:t>
            </a:r>
          </a:p>
        </p:txBody>
      </p:sp>
      <p:sp>
        <p:nvSpPr>
          <p:cNvPr id="198660" name="Slide Number Placeholder 3">
            <a:extLst>
              <a:ext uri="{FF2B5EF4-FFF2-40B4-BE49-F238E27FC236}">
                <a16:creationId xmlns:a16="http://schemas.microsoft.com/office/drawing/2014/main" id="{47BE2F30-9BF0-45C4-BCC6-D5C5F38262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A2C671-53B6-49A1-B592-2A2A586DB2D4}" type="slidenum">
              <a:rPr lang="en-US" altLang="en-US" smtClean="0">
                <a:latin typeface="Calibri Light" panose="020F0302020204030204" pitchFamily="34" charset="0"/>
              </a:rPr>
              <a:pPr fontAlgn="base">
                <a:spcBef>
                  <a:spcPct val="0"/>
                </a:spcBef>
                <a:spcAft>
                  <a:spcPct val="0"/>
                </a:spcAft>
              </a:pPr>
              <a:t>88</a:t>
            </a:fld>
            <a:endParaRPr lang="en-US" altLang="en-US">
              <a:latin typeface="Calibri Light" panose="020F030202020403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38015226-AB96-47EA-9178-BD601F4D6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677B595A-56E5-4153-84D8-1109401CA5D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r>
              <a:rPr lang="en-US" altLang="en-US" sz="1000" dirty="0">
                <a:latin typeface="+mn-lt"/>
              </a:rPr>
              <a:t> </a:t>
            </a:r>
          </a:p>
          <a:p>
            <a:pPr eaLnBrk="1" hangingPunct="1">
              <a:defRPr/>
            </a:pPr>
            <a:r>
              <a:rPr lang="en-US" altLang="en-US" sz="1000" dirty="0">
                <a:latin typeface="+mn-lt"/>
              </a:rPr>
              <a:t>Before moving on from item analysis, be sure you have</a:t>
            </a:r>
          </a:p>
          <a:p>
            <a:pPr eaLnBrk="1" hangingPunct="1">
              <a:defRPr/>
            </a:pPr>
            <a:endParaRPr lang="en-US" altLang="en-US" sz="1000" dirty="0">
              <a:latin typeface="+mn-lt"/>
            </a:endParaRPr>
          </a:p>
          <a:p>
            <a:pPr eaLnBrk="1" hangingPunct="1">
              <a:defRPr/>
            </a:pPr>
            <a:r>
              <a:rPr lang="en-US" altLang="en-US" sz="1000" dirty="0">
                <a:latin typeface="+mn-lt"/>
              </a:rPr>
              <a:t>&lt;read slide&gt;</a:t>
            </a:r>
          </a:p>
          <a:p>
            <a:pPr eaLnBrk="1" hangingPunct="1">
              <a:defRPr/>
            </a:pPr>
            <a:endParaRPr lang="en-US" altLang="en-US" dirty="0">
              <a:latin typeface="Calibri Light" panose="020F0302020204030204" pitchFamily="34" charset="0"/>
            </a:endParaRPr>
          </a:p>
        </p:txBody>
      </p:sp>
      <p:sp>
        <p:nvSpPr>
          <p:cNvPr id="200708" name="Slide Number Placeholder 3">
            <a:extLst>
              <a:ext uri="{FF2B5EF4-FFF2-40B4-BE49-F238E27FC236}">
                <a16:creationId xmlns:a16="http://schemas.microsoft.com/office/drawing/2014/main" id="{6360B45F-2E8A-46AD-8EC5-A69D96C18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472079-84CF-454C-933C-5FAA96FA69A6}" type="slidenum">
              <a:rPr lang="en-US" altLang="en-US" smtClean="0">
                <a:latin typeface="Calibri Light" panose="020F0302020204030204" pitchFamily="34" charset="0"/>
              </a:rPr>
              <a:pPr fontAlgn="base">
                <a:spcBef>
                  <a:spcPct val="0"/>
                </a:spcBef>
                <a:spcAft>
                  <a:spcPct val="0"/>
                </a:spcAft>
              </a:pPr>
              <a:t>89</a:t>
            </a:fld>
            <a:endParaRPr lang="en-US" altLang="en-US">
              <a:latin typeface="Calibri Light" panose="020F03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55606B4-D704-4518-A5D7-4A0F3BF2D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C5148D3-CC4F-4BE1-923C-60B1AF614FB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t>On to the next section of the module.  We will cover WHO will collect and analyze the data?</a:t>
            </a:r>
          </a:p>
          <a:p>
            <a:pPr eaLnBrk="1" hangingPunct="1">
              <a:defRPr/>
            </a:pPr>
            <a:endParaRPr lang="en-US" altLang="en-US" sz="1000" dirty="0">
              <a:latin typeface="+mn-lt"/>
            </a:endParaRPr>
          </a:p>
          <a:p>
            <a:pPr>
              <a:defRPr/>
            </a:pPr>
            <a:r>
              <a:rPr lang="en-US" altLang="en-US" sz="1000" dirty="0">
                <a:latin typeface="+mn-lt"/>
              </a:rPr>
              <a:t>We will help you build the campus Data Team and answer:</a:t>
            </a:r>
          </a:p>
          <a:p>
            <a:pPr>
              <a:defRPr/>
            </a:pPr>
            <a:r>
              <a:rPr lang="en-US" altLang="en-US" sz="1000" dirty="0">
                <a:latin typeface="+mn-lt"/>
              </a:rPr>
              <a:t>	-What are the traits of a data coach?</a:t>
            </a:r>
          </a:p>
          <a:p>
            <a:pPr>
              <a:defRPr/>
            </a:pPr>
            <a:r>
              <a:rPr lang="en-US" altLang="en-US" sz="1000" dirty="0">
                <a:latin typeface="+mn-lt"/>
              </a:rPr>
              <a:t>	-Who else should be on the team?</a:t>
            </a:r>
          </a:p>
          <a:p>
            <a:pPr>
              <a:defRPr/>
            </a:pPr>
            <a:r>
              <a:rPr lang="en-US" altLang="en-US" sz="1000" dirty="0">
                <a:latin typeface="+mn-lt"/>
              </a:rPr>
              <a:t>	-How can we involve other stakeholders?</a:t>
            </a:r>
          </a:p>
        </p:txBody>
      </p:sp>
      <p:sp>
        <p:nvSpPr>
          <p:cNvPr id="36868" name="Slide Number Placeholder 3">
            <a:extLst>
              <a:ext uri="{FF2B5EF4-FFF2-40B4-BE49-F238E27FC236}">
                <a16:creationId xmlns:a16="http://schemas.microsoft.com/office/drawing/2014/main" id="{5DB23445-2548-4884-8702-808A773299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0DC8B1-07D9-4C6A-8CB4-FD24F44D5E8C}" type="slidenum">
              <a:rPr lang="en-US" altLang="en-US" smtClean="0">
                <a:latin typeface="Calibri Light" panose="020F0302020204030204" pitchFamily="34" charset="0"/>
              </a:rPr>
              <a:pPr fontAlgn="base">
                <a:spcBef>
                  <a:spcPct val="0"/>
                </a:spcBef>
                <a:spcAft>
                  <a:spcPct val="0"/>
                </a:spcAft>
              </a:pPr>
              <a:t>9</a:t>
            </a:fld>
            <a:endParaRPr lang="en-US" altLang="en-US">
              <a:latin typeface="Calibri Light" panose="020F030202020403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67F79264-F3B5-4C37-A050-BCEE04646B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70851883-694D-4151-A3ED-E745476CFBC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n-lt"/>
              <a:cs typeface="Arial" panose="020B0604020202020204" pitchFamily="34" charset="0"/>
              <a:sym typeface="Arial" panose="020B0604020202020204" pitchFamily="34" charset="0"/>
            </a:endParaRPr>
          </a:p>
          <a:p>
            <a:pPr eaLnBrk="1" hangingPunct="1">
              <a:defRPr/>
            </a:pPr>
            <a:r>
              <a:rPr lang="en-US" altLang="en-US" sz="1000" dirty="0">
                <a:latin typeface="+mn-lt"/>
              </a:rPr>
              <a:t>Once you have collected inferences for each level of analysis, take time to confirm your findings with student work samples.  If you cannot confirm the findings, with other sources of student work, think of possible explanations why the data is conflicting.</a:t>
            </a:r>
            <a:endParaRPr lang="en-US" altLang="en-US" sz="1000" b="1" dirty="0">
              <a:solidFill>
                <a:srgbClr val="000000"/>
              </a:solidFill>
              <a:latin typeface="+mn-lt"/>
              <a:cs typeface="Arial" panose="020B0604020202020204" pitchFamily="34" charset="0"/>
              <a:sym typeface="Arial" panose="020B0604020202020204" pitchFamily="34" charset="0"/>
            </a:endParaRPr>
          </a:p>
        </p:txBody>
      </p:sp>
      <p:sp>
        <p:nvSpPr>
          <p:cNvPr id="202756" name="Slide Number Placeholder 3">
            <a:extLst>
              <a:ext uri="{FF2B5EF4-FFF2-40B4-BE49-F238E27FC236}">
                <a16:creationId xmlns:a16="http://schemas.microsoft.com/office/drawing/2014/main" id="{18EC3CE2-4AF8-42AF-AA9E-2681F2352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9E7871-F2B1-445E-BC0F-E0CEC060C01B}" type="slidenum">
              <a:rPr lang="en-US" altLang="en-US" smtClean="0">
                <a:latin typeface="Calibri Light" panose="020F0302020204030204" pitchFamily="34" charset="0"/>
              </a:rPr>
              <a:pPr fontAlgn="base">
                <a:spcBef>
                  <a:spcPct val="0"/>
                </a:spcBef>
                <a:spcAft>
                  <a:spcPct val="0"/>
                </a:spcAft>
              </a:pPr>
              <a:t>90</a:t>
            </a:fld>
            <a:endParaRPr lang="en-US" altLang="en-US">
              <a:latin typeface="Calibri Light" panose="020F03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B14AFB8D-5786-4128-A553-3299B5422D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93ABA198-06F2-4921-9652-BEFA761F9C4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defRPr/>
            </a:pPr>
            <a:r>
              <a:rPr lang="en-US" altLang="en-US" sz="1000" b="1" dirty="0">
                <a:solidFill>
                  <a:srgbClr val="000000"/>
                </a:solidFill>
                <a:latin typeface="+mj-lt"/>
                <a:cs typeface="Arial" panose="020B0604020202020204" pitchFamily="34" charset="0"/>
                <a:sym typeface="Arial" panose="020B0604020202020204" pitchFamily="34" charset="0"/>
              </a:rPr>
              <a:t>Presenter Talking Points:</a:t>
            </a:r>
          </a:p>
          <a:p>
            <a:pPr eaLnBrk="1" fontAlgn="ctr" hangingPunct="1">
              <a:defRPr/>
            </a:pPr>
            <a:endParaRPr lang="en-US" altLang="en-US" sz="1000" b="1" dirty="0">
              <a:solidFill>
                <a:srgbClr val="000000"/>
              </a:solidFill>
              <a:latin typeface="+mj-lt"/>
              <a:cs typeface="Arial" panose="020B0604020202020204" pitchFamily="34" charset="0"/>
              <a:sym typeface="Arial" panose="020B0604020202020204" pitchFamily="34" charset="0"/>
            </a:endParaRPr>
          </a:p>
          <a:p>
            <a:pPr eaLnBrk="1" fontAlgn="ctr" hangingPunct="1">
              <a:defRPr/>
            </a:pPr>
            <a:r>
              <a:rPr lang="en-US" altLang="en-US" sz="1000" dirty="0">
                <a:solidFill>
                  <a:srgbClr val="000000"/>
                </a:solidFill>
                <a:latin typeface="+mj-lt"/>
                <a:cs typeface="Arial" panose="020B0604020202020204" pitchFamily="34" charset="0"/>
                <a:sym typeface="Arial" panose="020B0604020202020204" pitchFamily="34" charset="0"/>
              </a:rPr>
              <a:t>As mentioned, we must analyze other sources of data aside from STAAR and benchmarks.  You can use the same drill down process that was used to look at the STAAR/benchmark data to analyze other types of student learning data.</a:t>
            </a:r>
          </a:p>
        </p:txBody>
      </p:sp>
      <p:sp>
        <p:nvSpPr>
          <p:cNvPr id="204804" name="Slide Number Placeholder 3">
            <a:extLst>
              <a:ext uri="{FF2B5EF4-FFF2-40B4-BE49-F238E27FC236}">
                <a16:creationId xmlns:a16="http://schemas.microsoft.com/office/drawing/2014/main" id="{F3051C29-5ADF-479B-9905-56F81B58AE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21F73D-FB94-4AC6-A3A3-0D341D6E8BFB}" type="slidenum">
              <a:rPr lang="en-US" altLang="en-US" smtClean="0">
                <a:latin typeface="Calibri Light" panose="020F0302020204030204" pitchFamily="34" charset="0"/>
              </a:rPr>
              <a:pPr fontAlgn="base">
                <a:spcBef>
                  <a:spcPct val="0"/>
                </a:spcBef>
                <a:spcAft>
                  <a:spcPct val="0"/>
                </a:spcAft>
              </a:pPr>
              <a:t>91</a:t>
            </a:fld>
            <a:endParaRPr lang="en-US" altLang="en-US">
              <a:latin typeface="Calibri Light" panose="020F030202020403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828EB0F6-82C6-47D9-A485-A05EEFED6B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E336F961-F733-4B7C-86F5-5A704732BB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pPr eaLnBrk="1" hangingPunct="1"/>
            <a:endParaRPr lang="en-US" altLang="en-US" b="1">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r>
              <a:rPr lang="en-US" altLang="en-US">
                <a:latin typeface="Calibri Light" panose="020F0302020204030204" pitchFamily="34" charset="0"/>
              </a:rPr>
              <a:t>Now that we have covered the who, what, when, and how of data analysis.  Let’s look at a tool to help us synthesize and organize our data inferences.  </a:t>
            </a:r>
          </a:p>
        </p:txBody>
      </p:sp>
      <p:sp>
        <p:nvSpPr>
          <p:cNvPr id="206852" name="Slide Number Placeholder 3">
            <a:extLst>
              <a:ext uri="{FF2B5EF4-FFF2-40B4-BE49-F238E27FC236}">
                <a16:creationId xmlns:a16="http://schemas.microsoft.com/office/drawing/2014/main" id="{85D3979B-D135-45E0-B1CA-ED8F31785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F5F364-0C3D-40FF-B4FE-744BFC948F8C}" type="slidenum">
              <a:rPr lang="en-US" altLang="en-US" smtClean="0">
                <a:latin typeface="Calibri Light" panose="020F0302020204030204" pitchFamily="34" charset="0"/>
              </a:rPr>
              <a:pPr fontAlgn="base">
                <a:spcBef>
                  <a:spcPct val="0"/>
                </a:spcBef>
                <a:spcAft>
                  <a:spcPct val="0"/>
                </a:spcAft>
              </a:pPr>
              <a:t>92</a:t>
            </a:fld>
            <a:endParaRPr lang="en-US" altLang="en-US">
              <a:latin typeface="Calibri Light" panose="020F03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C2757C67-8AB6-42D9-A1DA-2EE61DC3A8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EF0C278B-F46A-4FD6-8AAD-F633D98CAF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Handout #8 is the Data Synthesis Graphic Organizer</a:t>
            </a:r>
          </a:p>
        </p:txBody>
      </p:sp>
      <p:sp>
        <p:nvSpPr>
          <p:cNvPr id="208900" name="Slide Number Placeholder 3">
            <a:extLst>
              <a:ext uri="{FF2B5EF4-FFF2-40B4-BE49-F238E27FC236}">
                <a16:creationId xmlns:a16="http://schemas.microsoft.com/office/drawing/2014/main" id="{EB9BB006-608E-4FED-8230-A031FCC652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0FB4B9-395C-4F29-9950-571CBA7F9E67}" type="slidenum">
              <a:rPr lang="en-US" altLang="en-US" smtClean="0">
                <a:latin typeface="Calibri Light" panose="020F0302020204030204" pitchFamily="34" charset="0"/>
              </a:rPr>
              <a:pPr fontAlgn="base">
                <a:spcBef>
                  <a:spcPct val="0"/>
                </a:spcBef>
                <a:spcAft>
                  <a:spcPct val="0"/>
                </a:spcAft>
              </a:pPr>
              <a:t>93</a:t>
            </a:fld>
            <a:endParaRPr lang="en-US" altLang="en-US">
              <a:latin typeface="Calibri Light" panose="020F030202020403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0F1E7B53-6095-4A08-A210-B3EFA48292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a:extLst>
              <a:ext uri="{FF2B5EF4-FFF2-40B4-BE49-F238E27FC236}">
                <a16:creationId xmlns:a16="http://schemas.microsoft.com/office/drawing/2014/main" id="{03A857B1-0D8E-4FF0-BD10-27B5EDE3C5E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Across the top we have Bernhardt’s four measures of data.  We will want to capture data inferences within each type of data (demographic, perceptual, process, and student-learning) for each of the CSFs.  Within student-learning data, there is space for inferences at each level of analysis from the drill down process.</a:t>
            </a:r>
          </a:p>
          <a:p>
            <a:pPr>
              <a:defRPr/>
            </a:pPr>
            <a:endParaRPr lang="en-US" altLang="en-US" sz="1000" dirty="0">
              <a:latin typeface="+mn-lt"/>
            </a:endParaRPr>
          </a:p>
          <a:p>
            <a:pPr>
              <a:defRPr/>
            </a:pPr>
            <a:r>
              <a:rPr lang="en-US" altLang="en-US" sz="1000" dirty="0">
                <a:latin typeface="+mn-lt"/>
              </a:rPr>
              <a:t>Now let’s look at a practical example of how the data team might tackle filling out the graphic organizer.</a:t>
            </a:r>
          </a:p>
        </p:txBody>
      </p:sp>
      <p:sp>
        <p:nvSpPr>
          <p:cNvPr id="210948" name="Slide Number Placeholder 3">
            <a:extLst>
              <a:ext uri="{FF2B5EF4-FFF2-40B4-BE49-F238E27FC236}">
                <a16:creationId xmlns:a16="http://schemas.microsoft.com/office/drawing/2014/main" id="{CE876CE2-C771-4E47-BBDD-7F2C355E3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17F4F0-D3A9-44C9-B248-B83F2CFEFFBE}" type="slidenum">
              <a:rPr lang="en-US" altLang="en-US" smtClean="0">
                <a:latin typeface="Calibri Light" panose="020F0302020204030204" pitchFamily="34" charset="0"/>
              </a:rPr>
              <a:pPr fontAlgn="base">
                <a:spcBef>
                  <a:spcPct val="0"/>
                </a:spcBef>
                <a:spcAft>
                  <a:spcPct val="0"/>
                </a:spcAft>
              </a:pPr>
              <a:t>94</a:t>
            </a:fld>
            <a:endParaRPr lang="en-US" altLang="en-US">
              <a:latin typeface="Calibri Light" panose="020F030202020403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40F41E2F-01AC-46D7-BAA4-915C3173A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D3806A31-48EF-453F-915C-9ED6784CCD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The Data Coach may call a meeting to tackle the data analysis process for all of CSF1.</a:t>
            </a:r>
          </a:p>
        </p:txBody>
      </p:sp>
      <p:sp>
        <p:nvSpPr>
          <p:cNvPr id="212996" name="Slide Number Placeholder 3">
            <a:extLst>
              <a:ext uri="{FF2B5EF4-FFF2-40B4-BE49-F238E27FC236}">
                <a16:creationId xmlns:a16="http://schemas.microsoft.com/office/drawing/2014/main" id="{9B368777-958C-4152-8ECC-0D3086B1DB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CAF0BFE-FF90-4C76-89E7-61381DB54AF1}" type="slidenum">
              <a:rPr lang="en-US" altLang="en-US" smtClean="0">
                <a:latin typeface="Calibri Light" panose="020F0302020204030204" pitchFamily="34" charset="0"/>
              </a:rPr>
              <a:pPr fontAlgn="base">
                <a:spcBef>
                  <a:spcPct val="0"/>
                </a:spcBef>
                <a:spcAft>
                  <a:spcPct val="0"/>
                </a:spcAft>
              </a:pPr>
              <a:t>95</a:t>
            </a:fld>
            <a:endParaRPr lang="en-US" altLang="en-US">
              <a:latin typeface="Calibri Light" panose="020F030202020403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52BEBB1B-B89F-4F59-BCEE-0A9DD72DC7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1299E5A1-1ECF-4A9C-A1DD-395CFEF863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solidFill>
                  <a:srgbClr val="000000"/>
                </a:solidFill>
                <a:latin typeface="Arial" panose="020B0604020202020204" pitchFamily="34" charset="0"/>
                <a:cs typeface="Arial" panose="020B0604020202020204" pitchFamily="34" charset="0"/>
                <a:sym typeface="Arial" panose="020B0604020202020204" pitchFamily="34" charset="0"/>
              </a:rPr>
              <a:t>Presenter Talking Points:</a:t>
            </a:r>
          </a:p>
          <a:p>
            <a:endParaRPr lang="en-US" altLang="en-US">
              <a:latin typeface="Calibri Light" panose="020F0302020204030204" pitchFamily="34" charset="0"/>
            </a:endParaRPr>
          </a:p>
          <a:p>
            <a:r>
              <a:rPr lang="en-US" altLang="en-US">
                <a:latin typeface="Calibri Light" panose="020F0302020204030204" pitchFamily="34" charset="0"/>
              </a:rPr>
              <a:t>The agenda will be broken down into the 4 phases, or Bernhardt’s 4 measures of data within CSF1.</a:t>
            </a:r>
          </a:p>
          <a:p>
            <a:endParaRPr lang="en-US" altLang="en-US">
              <a:latin typeface="Calibri Light" panose="020F0302020204030204" pitchFamily="34" charset="0"/>
            </a:endParaRPr>
          </a:p>
          <a:p>
            <a:r>
              <a:rPr lang="en-US" altLang="en-US">
                <a:latin typeface="Calibri Light" panose="020F0302020204030204" pitchFamily="34" charset="0"/>
              </a:rPr>
              <a:t>Remember for each step to Predict, Go Visual, Observe and Infer</a:t>
            </a:r>
          </a:p>
        </p:txBody>
      </p:sp>
      <p:sp>
        <p:nvSpPr>
          <p:cNvPr id="215044" name="Slide Number Placeholder 3">
            <a:extLst>
              <a:ext uri="{FF2B5EF4-FFF2-40B4-BE49-F238E27FC236}">
                <a16:creationId xmlns:a16="http://schemas.microsoft.com/office/drawing/2014/main" id="{ECB5A296-8678-4A2B-8955-77C647AF65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A1ADFFD-30B2-4900-8FAC-483EB011C5CC}" type="slidenum">
              <a:rPr lang="en-US" altLang="en-US" smtClean="0">
                <a:latin typeface="Calibri Light" panose="020F0302020204030204" pitchFamily="34" charset="0"/>
              </a:rPr>
              <a:pPr fontAlgn="base">
                <a:spcBef>
                  <a:spcPct val="0"/>
                </a:spcBef>
                <a:spcAft>
                  <a:spcPct val="0"/>
                </a:spcAft>
              </a:pPr>
              <a:t>96</a:t>
            </a:fld>
            <a:endParaRPr lang="en-US" altLang="en-US">
              <a:latin typeface="Calibri Light" panose="020F030202020403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1EDEDE46-5E06-4308-AEA9-D7046CD15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a:extLst>
              <a:ext uri="{FF2B5EF4-FFF2-40B4-BE49-F238E27FC236}">
                <a16:creationId xmlns:a16="http://schemas.microsoft.com/office/drawing/2014/main" id="{82B5A741-F66F-48D9-87B0-BAC620B5183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At the conclusion of the first meeting, the graphic organizer should be filled out as seen here…with data inferences for each measure of data/CSF.</a:t>
            </a:r>
          </a:p>
          <a:p>
            <a:pPr>
              <a:defRPr/>
            </a:pPr>
            <a:endParaRPr lang="en-US" altLang="en-US" sz="1000" dirty="0">
              <a:latin typeface="+mn-lt"/>
            </a:endParaRPr>
          </a:p>
          <a:p>
            <a:pPr>
              <a:defRPr/>
            </a:pPr>
            <a:r>
              <a:rPr lang="en-US" altLang="en-US" sz="1000" dirty="0">
                <a:latin typeface="+mn-lt"/>
              </a:rPr>
              <a:t>Once the graphic organizer is complete, we are ready to craft problem statements…which is the end-result of the data analysis process.  </a:t>
            </a:r>
          </a:p>
        </p:txBody>
      </p:sp>
      <p:sp>
        <p:nvSpPr>
          <p:cNvPr id="217092" name="Slide Number Placeholder 3">
            <a:extLst>
              <a:ext uri="{FF2B5EF4-FFF2-40B4-BE49-F238E27FC236}">
                <a16:creationId xmlns:a16="http://schemas.microsoft.com/office/drawing/2014/main" id="{0B090E8A-B435-45FB-8E8A-491B14D346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D31975E-A3E9-4CBF-ABC4-A03A9C4CF3FE}" type="slidenum">
              <a:rPr lang="en-US" altLang="en-US" smtClean="0">
                <a:latin typeface="Calibri Light" panose="020F0302020204030204" pitchFamily="34" charset="0"/>
              </a:rPr>
              <a:pPr fontAlgn="base">
                <a:spcBef>
                  <a:spcPct val="0"/>
                </a:spcBef>
                <a:spcAft>
                  <a:spcPct val="0"/>
                </a:spcAft>
              </a:pPr>
              <a:t>97</a:t>
            </a:fld>
            <a:endParaRPr lang="en-US" altLang="en-US">
              <a:latin typeface="Calibri Light" panose="020F030202020403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DC9B9B97-DD46-4FBA-8CF4-6C45D6EF36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a:extLst>
              <a:ext uri="{FF2B5EF4-FFF2-40B4-BE49-F238E27FC236}">
                <a16:creationId xmlns:a16="http://schemas.microsoft.com/office/drawing/2014/main" id="{ECE3EC9A-8A1F-4D5F-A486-2204E8085A4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eaLnBrk="1" hangingPunct="1">
              <a:defRPr/>
            </a:pPr>
            <a:endParaRPr lang="en-US" altLang="en-US" sz="1000" dirty="0">
              <a:latin typeface="+mn-lt"/>
            </a:endParaRPr>
          </a:p>
          <a:p>
            <a:pPr eaLnBrk="1" hangingPunct="1">
              <a:defRPr/>
            </a:pPr>
            <a:r>
              <a:rPr lang="en-US" altLang="en-US" sz="1000" dirty="0">
                <a:latin typeface="+mn-lt"/>
              </a:rPr>
              <a:t>Drawing conclusions based on the data—identifying the problem.</a:t>
            </a:r>
          </a:p>
          <a:p>
            <a:pPr eaLnBrk="1" hangingPunct="1">
              <a:defRPr/>
            </a:pPr>
            <a:endParaRPr lang="en-US" altLang="en-US" sz="1000" dirty="0">
              <a:latin typeface="+mn-lt"/>
            </a:endParaRPr>
          </a:p>
          <a:p>
            <a:pPr eaLnBrk="1" hangingPunct="1">
              <a:defRPr/>
            </a:pPr>
            <a:r>
              <a:rPr lang="en-US" altLang="en-US" sz="1000" dirty="0">
                <a:latin typeface="+mn-lt"/>
              </a:rPr>
              <a:t>Outcome: the data team…</a:t>
            </a:r>
          </a:p>
          <a:p>
            <a:pPr eaLnBrk="1" fontAlgn="ctr" hangingPunct="1">
              <a:defRPr/>
            </a:pPr>
            <a:r>
              <a:rPr lang="en-US" altLang="en-US" sz="1000" dirty="0">
                <a:latin typeface="+mn-lt"/>
              </a:rPr>
              <a:t>Uses all data sources to articulate a clear problem statement and goal</a:t>
            </a:r>
          </a:p>
          <a:p>
            <a:pPr eaLnBrk="1" hangingPunct="1">
              <a:defRPr/>
            </a:pPr>
            <a:endParaRPr lang="en-US" altLang="en-US" sz="1000" dirty="0">
              <a:latin typeface="+mn-lt"/>
            </a:endParaRPr>
          </a:p>
          <a:p>
            <a:pPr eaLnBrk="1" hangingPunct="1">
              <a:defRPr/>
            </a:pPr>
            <a:endParaRPr lang="en-US" altLang="en-US" sz="1000" dirty="0">
              <a:latin typeface="+mn-lt"/>
            </a:endParaRPr>
          </a:p>
          <a:p>
            <a:pPr eaLnBrk="1" hangingPunct="1">
              <a:defRPr/>
            </a:pPr>
            <a:r>
              <a:rPr lang="en-US" altLang="en-US" sz="1000" dirty="0">
                <a:latin typeface="+mn-lt"/>
              </a:rPr>
              <a:t>Will use TCDSS resources:</a:t>
            </a:r>
          </a:p>
          <a:p>
            <a:pPr eaLnBrk="1" hangingPunct="1">
              <a:defRPr/>
            </a:pPr>
            <a:br>
              <a:rPr lang="en-US" altLang="en-US" sz="1000" dirty="0">
                <a:latin typeface="+mn-lt"/>
              </a:rPr>
            </a:br>
            <a:r>
              <a:rPr lang="en-US" altLang="en-US" sz="1000" dirty="0">
                <a:latin typeface="+mn-lt"/>
              </a:rPr>
              <a:t>-problem statement checklist</a:t>
            </a:r>
          </a:p>
        </p:txBody>
      </p:sp>
      <p:sp>
        <p:nvSpPr>
          <p:cNvPr id="219140" name="Slide Number Placeholder 3">
            <a:extLst>
              <a:ext uri="{FF2B5EF4-FFF2-40B4-BE49-F238E27FC236}">
                <a16:creationId xmlns:a16="http://schemas.microsoft.com/office/drawing/2014/main" id="{00365FCA-D8A1-48D3-B072-5617D48AB1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7E5094-6DE2-4D27-9C73-245C3C6A7536}" type="slidenum">
              <a:rPr lang="en-US" altLang="en-US" smtClean="0">
                <a:latin typeface="Calibri Light" panose="020F0302020204030204" pitchFamily="34" charset="0"/>
              </a:rPr>
              <a:pPr fontAlgn="base">
                <a:spcBef>
                  <a:spcPct val="0"/>
                </a:spcBef>
                <a:spcAft>
                  <a:spcPct val="0"/>
                </a:spcAft>
              </a:pPr>
              <a:t>98</a:t>
            </a:fld>
            <a:endParaRPr lang="en-US" altLang="en-US">
              <a:latin typeface="Calibri Light" panose="020F030202020403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63597998-60BC-421A-A8DA-254831CE1C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a:extLst>
              <a:ext uri="{FF2B5EF4-FFF2-40B4-BE49-F238E27FC236}">
                <a16:creationId xmlns:a16="http://schemas.microsoft.com/office/drawing/2014/main" id="{F1F0B56F-1D29-426E-BAE3-82CA188C883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b="1" dirty="0">
                <a:solidFill>
                  <a:srgbClr val="000000"/>
                </a:solidFill>
                <a:latin typeface="+mn-lt"/>
                <a:cs typeface="Arial" panose="020B0604020202020204" pitchFamily="34" charset="0"/>
                <a:sym typeface="Arial" panose="020B0604020202020204" pitchFamily="34" charset="0"/>
              </a:rPr>
              <a:t>Presenter Talking Points:</a:t>
            </a:r>
          </a:p>
          <a:p>
            <a:pPr>
              <a:defRPr/>
            </a:pPr>
            <a:endParaRPr lang="en-US" altLang="en-US" sz="1000" dirty="0">
              <a:latin typeface="+mn-lt"/>
            </a:endParaRPr>
          </a:p>
          <a:p>
            <a:pPr>
              <a:defRPr/>
            </a:pPr>
            <a:r>
              <a:rPr lang="en-US" altLang="en-US" sz="1000" dirty="0">
                <a:latin typeface="+mn-lt"/>
              </a:rPr>
              <a:t>Our graphic organizer can be very helpful when crafting problem statements.</a:t>
            </a:r>
          </a:p>
          <a:p>
            <a:pPr>
              <a:defRPr/>
            </a:pPr>
            <a:endParaRPr lang="en-US" altLang="en-US" sz="1000" dirty="0">
              <a:latin typeface="+mn-lt"/>
            </a:endParaRPr>
          </a:p>
          <a:p>
            <a:pPr>
              <a:defRPr/>
            </a:pPr>
            <a:r>
              <a:rPr lang="en-US" altLang="en-US" sz="1000" u="sng" dirty="0">
                <a:latin typeface="+mn-lt"/>
              </a:rPr>
              <a:t>Click: “Needs Assessment”</a:t>
            </a:r>
          </a:p>
          <a:p>
            <a:pPr>
              <a:defRPr/>
            </a:pPr>
            <a:r>
              <a:rPr lang="en-US" altLang="en-US" sz="1000" dirty="0">
                <a:latin typeface="+mn-lt"/>
              </a:rPr>
              <a:t>Recall that our demographic, perceptual and process data will help us during the Needs Assessment portion of our TAIS journey.</a:t>
            </a:r>
          </a:p>
          <a:p>
            <a:pPr>
              <a:defRPr/>
            </a:pPr>
            <a:endParaRPr lang="en-US" altLang="en-US" sz="1000" dirty="0">
              <a:latin typeface="+mn-lt"/>
            </a:endParaRPr>
          </a:p>
          <a:p>
            <a:pPr>
              <a:defRPr/>
            </a:pPr>
            <a:r>
              <a:rPr lang="en-US" altLang="en-US" sz="1000" u="sng" dirty="0">
                <a:latin typeface="+mn-lt"/>
              </a:rPr>
              <a:t>Click: “Problem Statement”</a:t>
            </a:r>
          </a:p>
          <a:p>
            <a:pPr>
              <a:defRPr/>
            </a:pPr>
            <a:r>
              <a:rPr lang="en-US" altLang="en-US" sz="1000" dirty="0">
                <a:latin typeface="+mn-lt"/>
              </a:rPr>
              <a:t>Problem statements should come from our data inferences in student learning.</a:t>
            </a:r>
          </a:p>
          <a:p>
            <a:pPr>
              <a:defRPr/>
            </a:pPr>
            <a:endParaRPr lang="en-US" altLang="en-US" sz="1000" u="sng" dirty="0">
              <a:latin typeface="+mn-lt"/>
            </a:endParaRPr>
          </a:p>
          <a:p>
            <a:pPr>
              <a:defRPr/>
            </a:pPr>
            <a:endParaRPr lang="en-US" altLang="en-US" sz="1000" dirty="0">
              <a:latin typeface="+mn-lt"/>
            </a:endParaRPr>
          </a:p>
        </p:txBody>
      </p:sp>
      <p:sp>
        <p:nvSpPr>
          <p:cNvPr id="221188" name="Slide Number Placeholder 3">
            <a:extLst>
              <a:ext uri="{FF2B5EF4-FFF2-40B4-BE49-F238E27FC236}">
                <a16:creationId xmlns:a16="http://schemas.microsoft.com/office/drawing/2014/main" id="{884468DF-F593-495B-B557-BCB1FD6217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B761F7-90F3-4673-878A-1A16B93808E4}" type="slidenum">
              <a:rPr lang="en-US" altLang="en-US" smtClean="0">
                <a:latin typeface="Calibri Light" panose="020F0302020204030204" pitchFamily="34" charset="0"/>
              </a:rPr>
              <a:pPr fontAlgn="base">
                <a:spcBef>
                  <a:spcPct val="0"/>
                </a:spcBef>
                <a:spcAft>
                  <a:spcPct val="0"/>
                </a:spcAft>
              </a:pPr>
              <a:t>99</a:t>
            </a:fld>
            <a:endParaRPr lang="en-US" altLang="en-US">
              <a:latin typeface="Calibri Light" panose="020F03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57A22B1-FE93-4EB5-B8C9-FDC0977F1F0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ECF2A0D-8F4C-4943-9DFA-B6D5AB49BA2C}"/>
              </a:ext>
            </a:extLst>
          </p:cNvPr>
          <p:cNvSpPr>
            <a:spLocks noGrp="1"/>
          </p:cNvSpPr>
          <p:nvPr>
            <p:ph type="ftr" sz="quarter" idx="11"/>
          </p:nvPr>
        </p:nvSpPr>
        <p:spPr/>
        <p:txBody>
          <a:bodyPr/>
          <a:lstStyle>
            <a:lvl1pPr>
              <a:defRPr/>
            </a:lvl1pPr>
          </a:lstStyle>
          <a:p>
            <a:pPr>
              <a:defRPr/>
            </a:pPr>
            <a:r>
              <a:rPr lang="en-US"/>
              <a:t>9/11/17</a:t>
            </a:r>
          </a:p>
        </p:txBody>
      </p:sp>
    </p:spTree>
    <p:extLst>
      <p:ext uri="{BB962C8B-B14F-4D97-AF65-F5344CB8AC3E}">
        <p14:creationId xmlns:p14="http://schemas.microsoft.com/office/powerpoint/2010/main" val="171095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06E930-B08A-4E8A-98F1-AF24F8549FD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E07CCA9-1916-4B26-89F9-EB45E429A466}"/>
              </a:ext>
            </a:extLst>
          </p:cNvPr>
          <p:cNvSpPr>
            <a:spLocks noGrp="1"/>
          </p:cNvSpPr>
          <p:nvPr>
            <p:ph type="ftr" sz="quarter" idx="11"/>
          </p:nvPr>
        </p:nvSpPr>
        <p:spPr/>
        <p:txBody>
          <a:bodyPr/>
          <a:lstStyle>
            <a:lvl1pPr>
              <a:defRPr/>
            </a:lvl1pPr>
          </a:lstStyle>
          <a:p>
            <a:pPr>
              <a:defRPr/>
            </a:pPr>
            <a:r>
              <a:rPr lang="en-US"/>
              <a:t>9/11/17</a:t>
            </a:r>
          </a:p>
        </p:txBody>
      </p:sp>
      <p:sp>
        <p:nvSpPr>
          <p:cNvPr id="6" name="Slide Number Placeholder 5">
            <a:extLst>
              <a:ext uri="{FF2B5EF4-FFF2-40B4-BE49-F238E27FC236}">
                <a16:creationId xmlns:a16="http://schemas.microsoft.com/office/drawing/2014/main" id="{EE140998-7705-4BDF-AFF4-145DA9C4386F}"/>
              </a:ext>
            </a:extLst>
          </p:cNvPr>
          <p:cNvSpPr>
            <a:spLocks noGrp="1"/>
          </p:cNvSpPr>
          <p:nvPr>
            <p:ph type="sldNum" sz="quarter" idx="12"/>
          </p:nvPr>
        </p:nvSpPr>
        <p:spPr/>
        <p:txBody>
          <a:bodyPr/>
          <a:lstStyle>
            <a:lvl1pPr>
              <a:defRPr/>
            </a:lvl1pPr>
          </a:lstStyle>
          <a:p>
            <a:pPr>
              <a:defRPr/>
            </a:pPr>
            <a:fld id="{DAE28593-F01E-424A-A7C8-5FA60B2DD5AA}" type="slidenum">
              <a:rPr lang="en-US" altLang="en-US"/>
              <a:pPr>
                <a:defRPr/>
              </a:pPr>
              <a:t>‹#›</a:t>
            </a:fld>
            <a:endParaRPr lang="en-US" altLang="en-US" dirty="0"/>
          </a:p>
        </p:txBody>
      </p:sp>
    </p:spTree>
    <p:extLst>
      <p:ext uri="{BB962C8B-B14F-4D97-AF65-F5344CB8AC3E}">
        <p14:creationId xmlns:p14="http://schemas.microsoft.com/office/powerpoint/2010/main" val="2897640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00F646D-2135-42A9-9912-E63868636B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99F8DF5-82AE-4124-8FC2-6ED0A5E99534}"/>
              </a:ext>
            </a:extLst>
          </p:cNvPr>
          <p:cNvSpPr>
            <a:spLocks noGrp="1"/>
          </p:cNvSpPr>
          <p:nvPr>
            <p:ph type="ftr" sz="quarter" idx="11"/>
          </p:nvPr>
        </p:nvSpPr>
        <p:spPr/>
        <p:txBody>
          <a:bodyPr/>
          <a:lstStyle>
            <a:lvl1pPr>
              <a:defRPr/>
            </a:lvl1pPr>
          </a:lstStyle>
          <a:p>
            <a:pPr>
              <a:defRPr/>
            </a:pPr>
            <a:r>
              <a:rPr lang="en-US"/>
              <a:t>9/11/17</a:t>
            </a:r>
          </a:p>
        </p:txBody>
      </p:sp>
      <p:sp>
        <p:nvSpPr>
          <p:cNvPr id="6" name="Slide Number Placeholder 5">
            <a:extLst>
              <a:ext uri="{FF2B5EF4-FFF2-40B4-BE49-F238E27FC236}">
                <a16:creationId xmlns:a16="http://schemas.microsoft.com/office/drawing/2014/main" id="{B886CF97-AEAF-4179-B6BC-2DD557DB216D}"/>
              </a:ext>
            </a:extLst>
          </p:cNvPr>
          <p:cNvSpPr>
            <a:spLocks noGrp="1"/>
          </p:cNvSpPr>
          <p:nvPr>
            <p:ph type="sldNum" sz="quarter" idx="12"/>
          </p:nvPr>
        </p:nvSpPr>
        <p:spPr/>
        <p:txBody>
          <a:bodyPr/>
          <a:lstStyle>
            <a:lvl1pPr>
              <a:defRPr/>
            </a:lvl1pPr>
          </a:lstStyle>
          <a:p>
            <a:pPr>
              <a:defRPr/>
            </a:pPr>
            <a:fld id="{B2545A0B-A950-4FA4-9DDE-FFFC9034A61C}" type="slidenum">
              <a:rPr lang="en-US" altLang="en-US"/>
              <a:pPr>
                <a:defRPr/>
              </a:pPr>
              <a:t>‹#›</a:t>
            </a:fld>
            <a:endParaRPr lang="en-US" altLang="en-US" dirty="0"/>
          </a:p>
        </p:txBody>
      </p:sp>
    </p:spTree>
    <p:extLst>
      <p:ext uri="{BB962C8B-B14F-4D97-AF65-F5344CB8AC3E}">
        <p14:creationId xmlns:p14="http://schemas.microsoft.com/office/powerpoint/2010/main" val="396803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6" y="0"/>
            <a:ext cx="24377651" cy="13716000"/>
          </a:xfrm>
          <a:effectLst/>
        </p:spPr>
        <p:txBody>
          <a:bodyPr rtlCol="0">
            <a:normAutofit/>
          </a:bodyPr>
          <a:lstStyle>
            <a:lvl1pPr marL="0" indent="0">
              <a:buNone/>
              <a:defRPr sz="420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15862721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p:cNvSpPr>
          <p:nvPr>
            <p:ph type="pic" sz="quarter" idx="13"/>
          </p:nvPr>
        </p:nvSpPr>
        <p:spPr>
          <a:xfrm>
            <a:off x="0" y="-1"/>
            <a:ext cx="24399930" cy="13716001"/>
          </a:xfrm>
        </p:spPr>
        <p:txBody>
          <a:bodyPr rtlCol="0">
            <a:normAutofit/>
          </a:bodyPr>
          <a:lstStyle>
            <a:lvl1pPr marL="0" indent="0">
              <a:buNone/>
              <a:defRPr sz="3200">
                <a:latin typeface="Calibri Light"/>
                <a:cs typeface="Calibri Light"/>
              </a:defRPr>
            </a:lvl1pPr>
          </a:lstStyle>
          <a:p>
            <a:pPr lvl="0"/>
            <a:endParaRPr lang="id-ID" noProof="0" dirty="0"/>
          </a:p>
        </p:txBody>
      </p:sp>
    </p:spTree>
    <p:extLst>
      <p:ext uri="{BB962C8B-B14F-4D97-AF65-F5344CB8AC3E}">
        <p14:creationId xmlns:p14="http://schemas.microsoft.com/office/powerpoint/2010/main" val="253636691"/>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with-picture">
    <p:spTree>
      <p:nvGrpSpPr>
        <p:cNvPr id="1" name=""/>
        <p:cNvGrpSpPr/>
        <p:nvPr/>
      </p:nvGrpSpPr>
      <p:grpSpPr>
        <a:xfrm>
          <a:off x="0" y="0"/>
          <a:ext cx="0" cy="0"/>
          <a:chOff x="0" y="0"/>
          <a:chExt cx="0" cy="0"/>
        </a:xfrm>
      </p:grpSpPr>
      <p:sp>
        <p:nvSpPr>
          <p:cNvPr id="2" name="Freeform 38">
            <a:extLst>
              <a:ext uri="{FF2B5EF4-FFF2-40B4-BE49-F238E27FC236}">
                <a16:creationId xmlns:a16="http://schemas.microsoft.com/office/drawing/2014/main" id="{216757CC-E208-4502-B4FE-0048A55416AB}"/>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 name="Freeform 38">
            <a:extLst>
              <a:ext uri="{FF2B5EF4-FFF2-40B4-BE49-F238E27FC236}">
                <a16:creationId xmlns:a16="http://schemas.microsoft.com/office/drawing/2014/main" id="{48B0AA84-5A47-421D-B8A5-27F7BF3AB17D}"/>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73595811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68667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ptop Project">
    <p:spTree>
      <p:nvGrpSpPr>
        <p:cNvPr id="1" name=""/>
        <p:cNvGrpSpPr/>
        <p:nvPr/>
      </p:nvGrpSpPr>
      <p:grpSpPr>
        <a:xfrm>
          <a:off x="0" y="0"/>
          <a:ext cx="0" cy="0"/>
          <a:chOff x="0" y="0"/>
          <a:chExt cx="0" cy="0"/>
        </a:xfrm>
      </p:grpSpPr>
      <p:sp>
        <p:nvSpPr>
          <p:cNvPr id="3" name="Freeform 38">
            <a:extLst>
              <a:ext uri="{FF2B5EF4-FFF2-40B4-BE49-F238E27FC236}">
                <a16:creationId xmlns:a16="http://schemas.microsoft.com/office/drawing/2014/main" id="{AFB574C2-8B9B-4BD1-9E79-62E39C1A21E0}"/>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 name="Freeform 38">
            <a:extLst>
              <a:ext uri="{FF2B5EF4-FFF2-40B4-BE49-F238E27FC236}">
                <a16:creationId xmlns:a16="http://schemas.microsoft.com/office/drawing/2014/main" id="{6FD04DAD-C215-4987-879E-A09AE51DE588}"/>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Picture Placeholder 9"/>
          <p:cNvSpPr>
            <a:spLocks noGrp="1"/>
          </p:cNvSpPr>
          <p:nvPr>
            <p:ph type="pic" sz="quarter" idx="11"/>
          </p:nvPr>
        </p:nvSpPr>
        <p:spPr>
          <a:xfrm>
            <a:off x="14565321" y="5002448"/>
            <a:ext cx="6697751" cy="4170304"/>
          </a:xfrm>
        </p:spPr>
        <p:txBody>
          <a:bodyPr rtlCol="0">
            <a:normAutofit/>
          </a:bodyPr>
          <a:lstStyle>
            <a:lvl1pPr marL="0" indent="0">
              <a:buNone/>
              <a:defRPr sz="2000">
                <a:solidFill>
                  <a:schemeClr val="tx1">
                    <a:lumMod val="50000"/>
                    <a:lumOff val="50000"/>
                  </a:schemeClr>
                </a:solidFill>
              </a:defRPr>
            </a:lvl1pPr>
          </a:lstStyle>
          <a:p>
            <a:pPr lvl="0"/>
            <a:endParaRPr lang="en-US" noProof="0" dirty="0"/>
          </a:p>
        </p:txBody>
      </p:sp>
    </p:spTree>
    <p:extLst>
      <p:ext uri="{BB962C8B-B14F-4D97-AF65-F5344CB8AC3E}">
        <p14:creationId xmlns:p14="http://schemas.microsoft.com/office/powerpoint/2010/main" val="285308844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pp Design 04">
    <p:spTree>
      <p:nvGrpSpPr>
        <p:cNvPr id="1" name=""/>
        <p:cNvGrpSpPr/>
        <p:nvPr/>
      </p:nvGrpSpPr>
      <p:grpSpPr>
        <a:xfrm>
          <a:off x="0" y="0"/>
          <a:ext cx="0" cy="0"/>
          <a:chOff x="0" y="0"/>
          <a:chExt cx="0" cy="0"/>
        </a:xfrm>
      </p:grpSpPr>
      <p:sp>
        <p:nvSpPr>
          <p:cNvPr id="5" name="Freeform 38">
            <a:extLst>
              <a:ext uri="{FF2B5EF4-FFF2-40B4-BE49-F238E27FC236}">
                <a16:creationId xmlns:a16="http://schemas.microsoft.com/office/drawing/2014/main" id="{1F73497B-6C4F-44D6-8B48-8306A2FE05CC}"/>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 name="Freeform 38">
            <a:extLst>
              <a:ext uri="{FF2B5EF4-FFF2-40B4-BE49-F238E27FC236}">
                <a16:creationId xmlns:a16="http://schemas.microsoft.com/office/drawing/2014/main" id="{92957870-C589-45D3-9C11-FF6A4EB93ABB}"/>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Picture Placeholder 16"/>
          <p:cNvSpPr>
            <a:spLocks noGrp="1"/>
          </p:cNvSpPr>
          <p:nvPr>
            <p:ph type="pic" sz="quarter" idx="14"/>
          </p:nvPr>
        </p:nvSpPr>
        <p:spPr>
          <a:xfrm>
            <a:off x="3466624" y="5433034"/>
            <a:ext cx="1481328" cy="4244366"/>
          </a:xfrm>
        </p:spPr>
        <p:txBody>
          <a:bodyPr rtlCol="0">
            <a:normAutofit/>
          </a:bodyPr>
          <a:lstStyle>
            <a:lvl1pPr marL="0" indent="0">
              <a:buNone/>
              <a:defRPr sz="1400"/>
            </a:lvl1pPr>
          </a:lstStyle>
          <a:p>
            <a:pPr lvl="0"/>
            <a:endParaRPr lang="en-US" noProof="0" dirty="0"/>
          </a:p>
        </p:txBody>
      </p:sp>
      <p:sp>
        <p:nvSpPr>
          <p:cNvPr id="15" name="Picture Placeholder 16"/>
          <p:cNvSpPr>
            <a:spLocks noGrp="1"/>
          </p:cNvSpPr>
          <p:nvPr>
            <p:ph type="pic" sz="quarter" idx="13"/>
          </p:nvPr>
        </p:nvSpPr>
        <p:spPr>
          <a:xfrm>
            <a:off x="8605595" y="5433034"/>
            <a:ext cx="1567105" cy="4244366"/>
          </a:xfrm>
        </p:spPr>
        <p:txBody>
          <a:bodyPr rtlCol="0">
            <a:normAutofit/>
          </a:bodyPr>
          <a:lstStyle>
            <a:lvl1pPr marL="0" indent="0">
              <a:buNone/>
              <a:defRPr sz="1400"/>
            </a:lvl1pPr>
          </a:lstStyle>
          <a:p>
            <a:pPr lvl="0"/>
            <a:endParaRPr lang="en-US" noProof="0" dirty="0"/>
          </a:p>
        </p:txBody>
      </p:sp>
      <p:sp>
        <p:nvSpPr>
          <p:cNvPr id="17" name="Picture Placeholder 16"/>
          <p:cNvSpPr>
            <a:spLocks noGrp="1"/>
          </p:cNvSpPr>
          <p:nvPr>
            <p:ph type="pic" sz="quarter" idx="10"/>
          </p:nvPr>
        </p:nvSpPr>
        <p:spPr>
          <a:xfrm>
            <a:off x="5290574" y="4971515"/>
            <a:ext cx="3024869" cy="5480585"/>
          </a:xfrm>
        </p:spPr>
        <p:txBody>
          <a:bodyPr rtlCol="0">
            <a:normAutofit/>
          </a:bodyPr>
          <a:lstStyle>
            <a:lvl1pPr marL="0" indent="0">
              <a:buNone/>
              <a:defRPr sz="1400"/>
            </a:lvl1pPr>
          </a:lstStyle>
          <a:p>
            <a:pPr lvl="0"/>
            <a:endParaRPr lang="en-US" noProof="0" dirty="0"/>
          </a:p>
        </p:txBody>
      </p:sp>
    </p:spTree>
    <p:extLst>
      <p:ext uri="{BB962C8B-B14F-4D97-AF65-F5344CB8AC3E}">
        <p14:creationId xmlns:p14="http://schemas.microsoft.com/office/powerpoint/2010/main" val="163361142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_features">
    <p:spTree>
      <p:nvGrpSpPr>
        <p:cNvPr id="1" name=""/>
        <p:cNvGrpSpPr/>
        <p:nvPr/>
      </p:nvGrpSpPr>
      <p:grpSpPr>
        <a:xfrm>
          <a:off x="0" y="0"/>
          <a:ext cx="0" cy="0"/>
          <a:chOff x="0" y="0"/>
          <a:chExt cx="0" cy="0"/>
        </a:xfrm>
      </p:grpSpPr>
      <p:sp>
        <p:nvSpPr>
          <p:cNvPr id="4" name="Freeform 38">
            <a:extLst>
              <a:ext uri="{FF2B5EF4-FFF2-40B4-BE49-F238E27FC236}">
                <a16:creationId xmlns:a16="http://schemas.microsoft.com/office/drawing/2014/main" id="{D5F89FB4-3E36-45E5-89A1-1BAD944EECFD}"/>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 name="Freeform 38">
            <a:extLst>
              <a:ext uri="{FF2B5EF4-FFF2-40B4-BE49-F238E27FC236}">
                <a16:creationId xmlns:a16="http://schemas.microsoft.com/office/drawing/2014/main" id="{A3326FD2-E28B-48AF-A490-750C92BD0762}"/>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Picture Placeholder 2"/>
          <p:cNvSpPr>
            <a:spLocks noGrp="1"/>
          </p:cNvSpPr>
          <p:nvPr>
            <p:ph type="pic" sz="quarter" idx="13"/>
          </p:nvPr>
        </p:nvSpPr>
        <p:spPr>
          <a:xfrm>
            <a:off x="-5" y="-1"/>
            <a:ext cx="24377655" cy="6460437"/>
          </a:xfrm>
        </p:spPr>
        <p:txBody>
          <a:bodyPr rtlCol="0">
            <a:normAutofit/>
          </a:bodyPr>
          <a:lstStyle>
            <a:lvl1pPr marL="0" indent="0">
              <a:buNone/>
              <a:defRPr sz="2000">
                <a:latin typeface="Calibri Light"/>
                <a:cs typeface="Calibri Light"/>
              </a:defRPr>
            </a:lvl1pPr>
          </a:lstStyle>
          <a:p>
            <a:pPr lvl="0"/>
            <a:endParaRPr lang="en-US" noProof="0" dirty="0"/>
          </a:p>
        </p:txBody>
      </p:sp>
      <p:sp>
        <p:nvSpPr>
          <p:cNvPr id="31" name="Picture Placeholder 2"/>
          <p:cNvSpPr>
            <a:spLocks noGrp="1" noChangeAspect="1"/>
          </p:cNvSpPr>
          <p:nvPr>
            <p:ph type="pic" sz="quarter" idx="11"/>
          </p:nvPr>
        </p:nvSpPr>
        <p:spPr>
          <a:xfrm>
            <a:off x="3070977" y="2466755"/>
            <a:ext cx="4720487" cy="8450345"/>
          </a:xfrm>
        </p:spPr>
        <p:txBody>
          <a:bodyPr rtlCol="0">
            <a:normAutofit/>
          </a:bodyPr>
          <a:lstStyle>
            <a:lvl1pPr marL="0" indent="0">
              <a:buNone/>
              <a:defRPr sz="2000">
                <a:latin typeface="Calibri Light"/>
                <a:cs typeface="Calibri Light"/>
              </a:defRPr>
            </a:lvl1pPr>
          </a:lstStyle>
          <a:p>
            <a:pPr lvl="0"/>
            <a:endParaRPr lang="en-US" noProof="0" dirty="0"/>
          </a:p>
        </p:txBody>
      </p:sp>
    </p:spTree>
    <p:extLst>
      <p:ext uri="{BB962C8B-B14F-4D97-AF65-F5344CB8AC3E}">
        <p14:creationId xmlns:p14="http://schemas.microsoft.com/office/powerpoint/2010/main" val="317632538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evices_laptop2_project">
    <p:spTree>
      <p:nvGrpSpPr>
        <p:cNvPr id="1" name=""/>
        <p:cNvGrpSpPr/>
        <p:nvPr/>
      </p:nvGrpSpPr>
      <p:grpSpPr>
        <a:xfrm>
          <a:off x="0" y="0"/>
          <a:ext cx="0" cy="0"/>
          <a:chOff x="0" y="0"/>
          <a:chExt cx="0" cy="0"/>
        </a:xfrm>
      </p:grpSpPr>
      <p:sp>
        <p:nvSpPr>
          <p:cNvPr id="3" name="Freeform 38">
            <a:extLst>
              <a:ext uri="{FF2B5EF4-FFF2-40B4-BE49-F238E27FC236}">
                <a16:creationId xmlns:a16="http://schemas.microsoft.com/office/drawing/2014/main" id="{27EEBE2C-074B-4801-A3A1-EE1E43F0DB2E}"/>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 name="Freeform 38">
            <a:extLst>
              <a:ext uri="{FF2B5EF4-FFF2-40B4-BE49-F238E27FC236}">
                <a16:creationId xmlns:a16="http://schemas.microsoft.com/office/drawing/2014/main" id="{2A344856-DCDC-4D44-AF2A-B1F155968009}"/>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Picture Placeholder 2"/>
          <p:cNvSpPr>
            <a:spLocks noGrp="1" noChangeAspect="1"/>
          </p:cNvSpPr>
          <p:nvPr>
            <p:ph type="pic" sz="quarter" idx="11"/>
          </p:nvPr>
        </p:nvSpPr>
        <p:spPr>
          <a:xfrm>
            <a:off x="9093939" y="6205678"/>
            <a:ext cx="5990496" cy="3710009"/>
          </a:xfrm>
        </p:spPr>
        <p:txBody>
          <a:bodyPr rtlCol="0">
            <a:normAutofit/>
          </a:bodyPr>
          <a:lstStyle>
            <a:lvl1pPr marL="0" indent="0">
              <a:buNone/>
              <a:defRPr sz="2000">
                <a:latin typeface="Calibri Light"/>
                <a:cs typeface="Calibri Light"/>
              </a:defRPr>
            </a:lvl1pPr>
          </a:lstStyle>
          <a:p>
            <a:pPr lvl="0"/>
            <a:endParaRPr lang="en-US" noProof="0" dirty="0"/>
          </a:p>
        </p:txBody>
      </p:sp>
    </p:spTree>
    <p:extLst>
      <p:ext uri="{BB962C8B-B14F-4D97-AF65-F5344CB8AC3E}">
        <p14:creationId xmlns:p14="http://schemas.microsoft.com/office/powerpoint/2010/main" val="2047320542"/>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DF722-4984-4833-BF2F-B8888F61BF7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892101C-9DC1-448C-9B6F-8ABF910EC33B}"/>
              </a:ext>
            </a:extLst>
          </p:cNvPr>
          <p:cNvSpPr>
            <a:spLocks noGrp="1"/>
          </p:cNvSpPr>
          <p:nvPr>
            <p:ph type="ftr" sz="quarter" idx="11"/>
          </p:nvPr>
        </p:nvSpPr>
        <p:spPr/>
        <p:txBody>
          <a:bodyPr/>
          <a:lstStyle>
            <a:lvl1pPr>
              <a:defRPr/>
            </a:lvl1pPr>
          </a:lstStyle>
          <a:p>
            <a:pPr>
              <a:defRPr/>
            </a:pPr>
            <a:r>
              <a:rPr lang="en-US"/>
              <a:t>9/11/17</a:t>
            </a:r>
          </a:p>
        </p:txBody>
      </p:sp>
      <p:sp>
        <p:nvSpPr>
          <p:cNvPr id="6" name="Slide Number Placeholder 5">
            <a:extLst>
              <a:ext uri="{FF2B5EF4-FFF2-40B4-BE49-F238E27FC236}">
                <a16:creationId xmlns:a16="http://schemas.microsoft.com/office/drawing/2014/main" id="{5371DAFA-7E5E-4D16-9F86-6C595F892F5E}"/>
              </a:ext>
            </a:extLst>
          </p:cNvPr>
          <p:cNvSpPr>
            <a:spLocks noGrp="1"/>
          </p:cNvSpPr>
          <p:nvPr>
            <p:ph type="sldNum" sz="quarter" idx="12"/>
          </p:nvPr>
        </p:nvSpPr>
        <p:spPr/>
        <p:txBody>
          <a:bodyPr/>
          <a:lstStyle>
            <a:lvl1pPr>
              <a:defRPr/>
            </a:lvl1pPr>
          </a:lstStyle>
          <a:p>
            <a:pPr>
              <a:defRPr/>
            </a:pPr>
            <a:fld id="{FFE1A015-55A5-4A7B-AB2E-0602FCB723A4}" type="slidenum">
              <a:rPr lang="en-US" altLang="en-US"/>
              <a:pPr>
                <a:defRPr/>
              </a:pPr>
              <a:t>‹#›</a:t>
            </a:fld>
            <a:endParaRPr lang="en-US" altLang="en-US" dirty="0"/>
          </a:p>
        </p:txBody>
      </p:sp>
    </p:spTree>
    <p:extLst>
      <p:ext uri="{BB962C8B-B14F-4D97-AF65-F5344CB8AC3E}">
        <p14:creationId xmlns:p14="http://schemas.microsoft.com/office/powerpoint/2010/main" val="1899326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am-Support">
    <p:spTree>
      <p:nvGrpSpPr>
        <p:cNvPr id="1" name=""/>
        <p:cNvGrpSpPr/>
        <p:nvPr/>
      </p:nvGrpSpPr>
      <p:grpSpPr>
        <a:xfrm>
          <a:off x="0" y="0"/>
          <a:ext cx="0" cy="0"/>
          <a:chOff x="0" y="0"/>
          <a:chExt cx="0" cy="0"/>
        </a:xfrm>
      </p:grpSpPr>
      <p:sp>
        <p:nvSpPr>
          <p:cNvPr id="9" name="Freeform 38">
            <a:extLst>
              <a:ext uri="{FF2B5EF4-FFF2-40B4-BE49-F238E27FC236}">
                <a16:creationId xmlns:a16="http://schemas.microsoft.com/office/drawing/2014/main" id="{7569DD57-59A5-4726-95EE-403C40C324CD}"/>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38">
            <a:extLst>
              <a:ext uri="{FF2B5EF4-FFF2-40B4-BE49-F238E27FC236}">
                <a16:creationId xmlns:a16="http://schemas.microsoft.com/office/drawing/2014/main" id="{E88C94D9-DC77-4958-94FD-4DA1C16B15B3}"/>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Picture Placeholder 13"/>
          <p:cNvSpPr>
            <a:spLocks noGrp="1" noChangeAspect="1"/>
          </p:cNvSpPr>
          <p:nvPr>
            <p:ph type="pic" sz="quarter" idx="10"/>
          </p:nvPr>
        </p:nvSpPr>
        <p:spPr>
          <a:xfrm>
            <a:off x="2735617" y="3206029"/>
            <a:ext cx="2519228" cy="2517622"/>
          </a:xfrm>
          <a:prstGeom prst="ellipse">
            <a:avLst/>
          </a:prstGeom>
        </p:spPr>
        <p:txBody>
          <a:bodyPr rtlCol="0">
            <a:noAutofit/>
          </a:bodyPr>
          <a:lstStyle>
            <a:lvl1pPr marL="0" indent="0">
              <a:lnSpc>
                <a:spcPct val="130000"/>
              </a:lnSpc>
              <a:buNone/>
              <a:defRPr sz="2400" baseline="0"/>
            </a:lvl1pPr>
          </a:lstStyle>
          <a:p>
            <a:pPr lvl="0"/>
            <a:r>
              <a:rPr lang="en-US" noProof="0" dirty="0"/>
              <a:t>Drag picture to placeholder or click icon to add</a:t>
            </a:r>
          </a:p>
        </p:txBody>
      </p:sp>
      <p:sp>
        <p:nvSpPr>
          <p:cNvPr id="75" name="Picture Placeholder 13"/>
          <p:cNvSpPr>
            <a:spLocks noGrp="1" noChangeAspect="1"/>
          </p:cNvSpPr>
          <p:nvPr>
            <p:ph type="pic" sz="quarter" idx="11"/>
          </p:nvPr>
        </p:nvSpPr>
        <p:spPr>
          <a:xfrm>
            <a:off x="8266908" y="3185107"/>
            <a:ext cx="2519228" cy="2517622"/>
          </a:xfrm>
          <a:prstGeom prst="ellipse">
            <a:avLst/>
          </a:prstGeom>
        </p:spPr>
        <p:txBody>
          <a:bodyPr rtlCol="0">
            <a:normAutofit/>
          </a:bodyPr>
          <a:lstStyle>
            <a:lvl1pPr marL="0" indent="0">
              <a:lnSpc>
                <a:spcPct val="130000"/>
              </a:lnSpc>
              <a:buNone/>
              <a:defRPr sz="2400"/>
            </a:lvl1pPr>
          </a:lstStyle>
          <a:p>
            <a:pPr lvl="0"/>
            <a:r>
              <a:rPr lang="en-US" noProof="0" dirty="0"/>
              <a:t>Drag picture to placeholder or click icon to add</a:t>
            </a:r>
          </a:p>
        </p:txBody>
      </p:sp>
      <p:sp>
        <p:nvSpPr>
          <p:cNvPr id="76" name="Picture Placeholder 13"/>
          <p:cNvSpPr>
            <a:spLocks noGrp="1" noChangeAspect="1"/>
          </p:cNvSpPr>
          <p:nvPr>
            <p:ph type="pic" sz="quarter" idx="12"/>
          </p:nvPr>
        </p:nvSpPr>
        <p:spPr>
          <a:xfrm>
            <a:off x="13676411" y="3218013"/>
            <a:ext cx="2519228" cy="2517622"/>
          </a:xfrm>
          <a:prstGeom prst="ellipse">
            <a:avLst/>
          </a:prstGeom>
        </p:spPr>
        <p:txBody>
          <a:bodyPr rtlCol="0">
            <a:normAutofit/>
          </a:bodyPr>
          <a:lstStyle>
            <a:lvl1pPr marL="0" marR="0" indent="0" algn="l" defTabSz="1828434" rtl="0" eaLnBrk="1" fontAlgn="auto" latinLnBrk="0" hangingPunct="1">
              <a:lnSpc>
                <a:spcPct val="130000"/>
              </a:lnSpc>
              <a:spcBef>
                <a:spcPts val="2000"/>
              </a:spcBef>
              <a:spcAft>
                <a:spcPts val="0"/>
              </a:spcAft>
              <a:buClrTx/>
              <a:buSzTx/>
              <a:buFont typeface="Arial" panose="020B0604020202020204" pitchFamily="34" charset="0"/>
              <a:buNone/>
              <a:tabLst/>
              <a:defRPr sz="2400"/>
            </a:lvl1pPr>
          </a:lstStyle>
          <a:p>
            <a:pPr lvl="0"/>
            <a:r>
              <a:rPr lang="en-US" noProof="0" dirty="0"/>
              <a:t>Drag picture to placeholder or click icon to add</a:t>
            </a:r>
          </a:p>
        </p:txBody>
      </p:sp>
      <p:sp>
        <p:nvSpPr>
          <p:cNvPr id="77" name="Picture Placeholder 13"/>
          <p:cNvSpPr>
            <a:spLocks noGrp="1" noChangeAspect="1"/>
          </p:cNvSpPr>
          <p:nvPr>
            <p:ph type="pic" sz="quarter" idx="13"/>
          </p:nvPr>
        </p:nvSpPr>
        <p:spPr>
          <a:xfrm>
            <a:off x="19123672" y="3218013"/>
            <a:ext cx="2519228" cy="2517622"/>
          </a:xfrm>
          <a:prstGeom prst="ellipse">
            <a:avLst/>
          </a:prstGeom>
        </p:spPr>
        <p:txBody>
          <a:bodyPr rtlCol="0">
            <a:normAutofit/>
          </a:bodyPr>
          <a:lstStyle>
            <a:lvl1pPr marL="0" marR="0" indent="0" algn="l" defTabSz="1828434" rtl="0" eaLnBrk="1" fontAlgn="auto" latinLnBrk="0" hangingPunct="1">
              <a:lnSpc>
                <a:spcPct val="130000"/>
              </a:lnSpc>
              <a:spcBef>
                <a:spcPts val="2000"/>
              </a:spcBef>
              <a:spcAft>
                <a:spcPts val="0"/>
              </a:spcAft>
              <a:buClrTx/>
              <a:buSzTx/>
              <a:buFont typeface="Arial" panose="020B0604020202020204" pitchFamily="34" charset="0"/>
              <a:buNone/>
              <a:tabLst/>
              <a:defRPr sz="2400"/>
            </a:lvl1pPr>
          </a:lstStyle>
          <a:p>
            <a:pPr lvl="0"/>
            <a:r>
              <a:rPr lang="en-US" noProof="0" dirty="0"/>
              <a:t>Drag picture to placeholder or click icon to add</a:t>
            </a:r>
          </a:p>
        </p:txBody>
      </p:sp>
      <p:sp>
        <p:nvSpPr>
          <p:cNvPr id="78" name="Picture Placeholder 13"/>
          <p:cNvSpPr>
            <a:spLocks noGrp="1" noChangeAspect="1"/>
          </p:cNvSpPr>
          <p:nvPr>
            <p:ph type="pic" sz="quarter" idx="14"/>
          </p:nvPr>
        </p:nvSpPr>
        <p:spPr>
          <a:xfrm>
            <a:off x="16424238" y="8108515"/>
            <a:ext cx="2519228" cy="2517622"/>
          </a:xfrm>
          <a:prstGeom prst="ellipse">
            <a:avLst/>
          </a:prstGeom>
        </p:spPr>
        <p:txBody>
          <a:bodyPr rtlCol="0">
            <a:normAutofit/>
          </a:bodyPr>
          <a:lstStyle>
            <a:lvl1pPr>
              <a:lnSpc>
                <a:spcPct val="130000"/>
              </a:lnSpc>
              <a:defRPr sz="2400"/>
            </a:lvl1pPr>
          </a:lstStyle>
          <a:p>
            <a:pPr lvl="0"/>
            <a:r>
              <a:rPr lang="en-US" noProof="0" dirty="0"/>
              <a:t>Drag picture to placeholder or click icon to add</a:t>
            </a:r>
          </a:p>
        </p:txBody>
      </p:sp>
      <p:sp>
        <p:nvSpPr>
          <p:cNvPr id="79" name="Picture Placeholder 13"/>
          <p:cNvSpPr>
            <a:spLocks noGrp="1" noChangeAspect="1"/>
          </p:cNvSpPr>
          <p:nvPr>
            <p:ph type="pic" sz="quarter" idx="15"/>
          </p:nvPr>
        </p:nvSpPr>
        <p:spPr>
          <a:xfrm>
            <a:off x="10996206" y="8108515"/>
            <a:ext cx="2519228" cy="2517622"/>
          </a:xfrm>
          <a:prstGeom prst="ellipse">
            <a:avLst/>
          </a:prstGeom>
        </p:spPr>
        <p:txBody>
          <a:bodyPr rtlCol="0">
            <a:normAutofit/>
          </a:bodyPr>
          <a:lstStyle>
            <a:lvl1pPr marL="0" marR="0" indent="0" algn="l" defTabSz="1828434" rtl="0" eaLnBrk="1" fontAlgn="auto" latinLnBrk="0" hangingPunct="1">
              <a:lnSpc>
                <a:spcPct val="130000"/>
              </a:lnSpc>
              <a:spcBef>
                <a:spcPts val="2000"/>
              </a:spcBef>
              <a:spcAft>
                <a:spcPts val="0"/>
              </a:spcAft>
              <a:buClrTx/>
              <a:buSzTx/>
              <a:buFont typeface="Arial" panose="020B0604020202020204" pitchFamily="34" charset="0"/>
              <a:buNone/>
              <a:tabLst/>
              <a:defRPr sz="2400"/>
            </a:lvl1pPr>
          </a:lstStyle>
          <a:p>
            <a:pPr lvl="0"/>
            <a:r>
              <a:rPr lang="en-US" noProof="0" dirty="0"/>
              <a:t>Drag picture to placeholder or click icon to add</a:t>
            </a:r>
          </a:p>
        </p:txBody>
      </p:sp>
      <p:sp>
        <p:nvSpPr>
          <p:cNvPr id="80" name="Picture Placeholder 13"/>
          <p:cNvSpPr>
            <a:spLocks noGrp="1" noChangeAspect="1"/>
          </p:cNvSpPr>
          <p:nvPr>
            <p:ph type="pic" sz="quarter" idx="16"/>
          </p:nvPr>
        </p:nvSpPr>
        <p:spPr>
          <a:xfrm>
            <a:off x="5510708" y="8080093"/>
            <a:ext cx="2519228" cy="2517622"/>
          </a:xfrm>
          <a:prstGeom prst="ellipse">
            <a:avLst/>
          </a:prstGeom>
        </p:spPr>
        <p:txBody>
          <a:bodyPr rtlCol="0">
            <a:normAutofit/>
          </a:bodyPr>
          <a:lstStyle>
            <a:lvl1pPr marL="0" marR="0" indent="0" algn="l" defTabSz="1828434" rtl="0" eaLnBrk="1" fontAlgn="auto" latinLnBrk="0" hangingPunct="1">
              <a:lnSpc>
                <a:spcPct val="130000"/>
              </a:lnSpc>
              <a:spcBef>
                <a:spcPts val="2000"/>
              </a:spcBef>
              <a:spcAft>
                <a:spcPts val="0"/>
              </a:spcAft>
              <a:buClrTx/>
              <a:buSzTx/>
              <a:buFont typeface="Arial" panose="020B0604020202020204" pitchFamily="34" charset="0"/>
              <a:buNone/>
              <a:tabLst/>
              <a:defRPr sz="2400"/>
            </a:lvl1pPr>
          </a:lstStyle>
          <a:p>
            <a:pPr lvl="0"/>
            <a:r>
              <a:rPr lang="en-US" noProof="0" dirty="0"/>
              <a:t>Drag picture to placeholder or click icon to add</a:t>
            </a:r>
          </a:p>
        </p:txBody>
      </p:sp>
    </p:spTree>
    <p:extLst>
      <p:ext uri="{BB962C8B-B14F-4D97-AF65-F5344CB8AC3E}">
        <p14:creationId xmlns:p14="http://schemas.microsoft.com/office/powerpoint/2010/main" val="361005182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03_app">
    <p:spTree>
      <p:nvGrpSpPr>
        <p:cNvPr id="1" name=""/>
        <p:cNvGrpSpPr/>
        <p:nvPr/>
      </p:nvGrpSpPr>
      <p:grpSpPr>
        <a:xfrm>
          <a:off x="0" y="0"/>
          <a:ext cx="0" cy="0"/>
          <a:chOff x="0" y="0"/>
          <a:chExt cx="0" cy="0"/>
        </a:xfrm>
      </p:grpSpPr>
      <p:sp>
        <p:nvSpPr>
          <p:cNvPr id="3" name="Freeform 38">
            <a:extLst>
              <a:ext uri="{FF2B5EF4-FFF2-40B4-BE49-F238E27FC236}">
                <a16:creationId xmlns:a16="http://schemas.microsoft.com/office/drawing/2014/main" id="{D6FB28DC-8CE6-42CE-86EB-92DDFFAC5FFC}"/>
              </a:ext>
            </a:extLst>
          </p:cNvPr>
          <p:cNvSpPr>
            <a:spLocks noChangeArrowheads="1"/>
          </p:cNvSpPr>
          <p:nvPr userDrawn="1"/>
        </p:nvSpPr>
        <p:spPr bwMode="auto">
          <a:xfrm>
            <a:off x="21956713" y="13038138"/>
            <a:ext cx="125412"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 name="Freeform 38">
            <a:extLst>
              <a:ext uri="{FF2B5EF4-FFF2-40B4-BE49-F238E27FC236}">
                <a16:creationId xmlns:a16="http://schemas.microsoft.com/office/drawing/2014/main" id="{81252525-A61D-47C6-B01B-E2C2B6FCB4F1}"/>
              </a:ext>
            </a:extLst>
          </p:cNvPr>
          <p:cNvSpPr>
            <a:spLocks noChangeArrowheads="1"/>
          </p:cNvSpPr>
          <p:nvPr userDrawn="1"/>
        </p:nvSpPr>
        <p:spPr bwMode="auto">
          <a:xfrm flipH="1">
            <a:off x="22364700" y="13038138"/>
            <a:ext cx="125413" cy="217487"/>
          </a:xfrm>
          <a:custGeom>
            <a:avLst/>
            <a:gdLst>
              <a:gd name="T0" fmla="*/ 2147483646 w 133"/>
              <a:gd name="T1" fmla="*/ 2147483646 h 231"/>
              <a:gd name="T2" fmla="*/ 2147483646 w 133"/>
              <a:gd name="T3" fmla="*/ 2147483646 h 231"/>
              <a:gd name="T4" fmla="*/ 2147483646 w 133"/>
              <a:gd name="T5" fmla="*/ 2147483646 h 231"/>
              <a:gd name="T6" fmla="*/ 2147483646 w 133"/>
              <a:gd name="T7" fmla="*/ 2147483646 h 231"/>
              <a:gd name="T8" fmla="*/ 0 w 133"/>
              <a:gd name="T9" fmla="*/ 2147483646 h 231"/>
              <a:gd name="T10" fmla="*/ 0 w 133"/>
              <a:gd name="T11" fmla="*/ 2147483646 h 231"/>
              <a:gd name="T12" fmla="*/ 2147483646 w 133"/>
              <a:gd name="T13" fmla="*/ 2147483646 h 231"/>
              <a:gd name="T14" fmla="*/ 2147483646 w 133"/>
              <a:gd name="T15" fmla="*/ 2147483646 h 231"/>
              <a:gd name="T16" fmla="*/ 2147483646 w 133"/>
              <a:gd name="T17" fmla="*/ 2147483646 h 231"/>
              <a:gd name="T18" fmla="*/ 2147483646 w 133"/>
              <a:gd name="T19" fmla="*/ 2147483646 h 231"/>
              <a:gd name="T20" fmla="*/ 2147483646 w 133"/>
              <a:gd name="T21" fmla="*/ 2147483646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Picture Placeholder 2"/>
          <p:cNvSpPr>
            <a:spLocks noGrp="1" noChangeAspect="1"/>
          </p:cNvSpPr>
          <p:nvPr>
            <p:ph type="pic" sz="quarter" idx="13"/>
          </p:nvPr>
        </p:nvSpPr>
        <p:spPr>
          <a:xfrm>
            <a:off x="-6" y="-1"/>
            <a:ext cx="24377652" cy="6460436"/>
          </a:xfrm>
        </p:spPr>
        <p:txBody>
          <a:bodyPr rtlCol="0">
            <a:normAutofit/>
          </a:bodyPr>
          <a:lstStyle>
            <a:lvl1pPr marL="0" indent="0">
              <a:buNone/>
              <a:defRPr sz="2000">
                <a:latin typeface="Raleway Light"/>
                <a:cs typeface="Raleway Light"/>
              </a:defRPr>
            </a:lvl1pPr>
          </a:lstStyle>
          <a:p>
            <a:pPr lvl="0"/>
            <a:endParaRPr lang="en-US" noProof="0" dirty="0"/>
          </a:p>
        </p:txBody>
      </p:sp>
    </p:spTree>
    <p:extLst>
      <p:ext uri="{BB962C8B-B14F-4D97-AF65-F5344CB8AC3E}">
        <p14:creationId xmlns:p14="http://schemas.microsoft.com/office/powerpoint/2010/main" val="54409638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reak-2">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0" y="-26736"/>
            <a:ext cx="24404390" cy="13836316"/>
          </a:xfrm>
          <a:prstGeom prst="rect">
            <a:avLst/>
          </a:prstGeom>
        </p:spPr>
        <p:txBody>
          <a:bodyPr rtlCol="0">
            <a:normAutofit/>
          </a:bodyPr>
          <a:lstStyle>
            <a:lvl1pPr marL="0" indent="0">
              <a:buNone/>
              <a:defRPr sz="2000">
                <a:solidFill>
                  <a:schemeClr val="bg1"/>
                </a:solidFill>
                <a:latin typeface="Raleway Light"/>
                <a:cs typeface="Raleway Light"/>
              </a:defRPr>
            </a:lvl1pPr>
          </a:lstStyle>
          <a:p>
            <a:pPr lvl="0"/>
            <a:endParaRPr lang="id-ID" noProof="0" dirty="0"/>
          </a:p>
        </p:txBody>
      </p:sp>
    </p:spTree>
    <p:extLst>
      <p:ext uri="{BB962C8B-B14F-4D97-AF65-F5344CB8AC3E}">
        <p14:creationId xmlns:p14="http://schemas.microsoft.com/office/powerpoint/2010/main" val="26049345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848798"/>
      </p:ext>
    </p:extLst>
  </p:cSld>
  <p:clrMapOvr>
    <a:masterClrMapping/>
  </p:clrMapOvr>
  <p:transition spd="slow" advClick="0" advTm="300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2B85B6-62BC-449B-AD87-C2F75B7C02B5}"/>
              </a:ext>
            </a:extLst>
          </p:cNvPr>
          <p:cNvSpPr/>
          <p:nvPr userDrawn="1"/>
        </p:nvSpPr>
        <p:spPr>
          <a:xfrm>
            <a:off x="0" y="0"/>
            <a:ext cx="24377650" cy="13716000"/>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635" dirty="0"/>
          </a:p>
        </p:txBody>
      </p:sp>
    </p:spTree>
    <p:extLst>
      <p:ext uri="{BB962C8B-B14F-4D97-AF65-F5344CB8AC3E}">
        <p14:creationId xmlns:p14="http://schemas.microsoft.com/office/powerpoint/2010/main" val="2223324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andscape Picture Placeholder">
    <p:spTree>
      <p:nvGrpSpPr>
        <p:cNvPr id="1" name=""/>
        <p:cNvGrpSpPr/>
        <p:nvPr/>
      </p:nvGrpSpPr>
      <p:grpSpPr>
        <a:xfrm>
          <a:off x="0" y="0"/>
          <a:ext cx="0" cy="0"/>
          <a:chOff x="0" y="0"/>
          <a:chExt cx="0" cy="0"/>
        </a:xfrm>
      </p:grpSpPr>
      <p:sp>
        <p:nvSpPr>
          <p:cNvPr id="3" name="Freeform 38">
            <a:extLst>
              <a:ext uri="{FF2B5EF4-FFF2-40B4-BE49-F238E27FC236}">
                <a16:creationId xmlns:a16="http://schemas.microsoft.com/office/drawing/2014/main" id="{C8AC3ED9-5376-46CE-8F15-B46C06C97EA9}"/>
              </a:ext>
            </a:extLst>
          </p:cNvPr>
          <p:cNvSpPr>
            <a:spLocks noChangeArrowheads="1"/>
          </p:cNvSpPr>
          <p:nvPr userDrawn="1"/>
        </p:nvSpPr>
        <p:spPr bwMode="auto">
          <a:xfrm>
            <a:off x="21956713" y="13038138"/>
            <a:ext cx="125412" cy="217487"/>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pPr>
              <a:defRPr/>
            </a:pPr>
            <a:endParaRPr lang="en-US" sz="3599" dirty="0"/>
          </a:p>
        </p:txBody>
      </p:sp>
      <p:sp>
        <p:nvSpPr>
          <p:cNvPr id="4" name="Freeform 38">
            <a:extLst>
              <a:ext uri="{FF2B5EF4-FFF2-40B4-BE49-F238E27FC236}">
                <a16:creationId xmlns:a16="http://schemas.microsoft.com/office/drawing/2014/main" id="{B190ED0A-0602-4733-A887-76B03AADB8F2}"/>
              </a:ext>
            </a:extLst>
          </p:cNvPr>
          <p:cNvSpPr>
            <a:spLocks noChangeArrowheads="1"/>
          </p:cNvSpPr>
          <p:nvPr userDrawn="1"/>
        </p:nvSpPr>
        <p:spPr bwMode="auto">
          <a:xfrm flipH="1">
            <a:off x="22364700" y="13038138"/>
            <a:ext cx="125413" cy="217487"/>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bg1"/>
          </a:solidFill>
          <a:ln>
            <a:noFill/>
          </a:ln>
          <a:effectLst/>
          <a:extLst/>
        </p:spPr>
        <p:txBody>
          <a:bodyPr wrap="none" anchor="ctr"/>
          <a:lstStyle/>
          <a:p>
            <a:pPr>
              <a:defRPr/>
            </a:pPr>
            <a:endParaRPr lang="en-US" sz="3599" dirty="0"/>
          </a:p>
        </p:txBody>
      </p:sp>
      <p:sp>
        <p:nvSpPr>
          <p:cNvPr id="6" name="Picture Placeholder 5"/>
          <p:cNvSpPr>
            <a:spLocks noGrp="1"/>
          </p:cNvSpPr>
          <p:nvPr>
            <p:ph type="pic" sz="quarter" idx="13"/>
          </p:nvPr>
        </p:nvSpPr>
        <p:spPr>
          <a:xfrm>
            <a:off x="0" y="3943350"/>
            <a:ext cx="24377650" cy="5676900"/>
          </a:xfrm>
        </p:spPr>
        <p:txBody>
          <a:bodyPr rtlCol="0">
            <a:normAutofit/>
          </a:bodyPr>
          <a:lstStyle/>
          <a:p>
            <a:pPr lvl="0"/>
            <a:endParaRPr lang="id-ID" noProof="0"/>
          </a:p>
        </p:txBody>
      </p:sp>
    </p:spTree>
    <p:extLst>
      <p:ext uri="{BB962C8B-B14F-4D97-AF65-F5344CB8AC3E}">
        <p14:creationId xmlns:p14="http://schemas.microsoft.com/office/powerpoint/2010/main" val="3532423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720EC1-AA1D-4D8F-BC70-7138096E6EA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CD536DA-6A02-4271-866A-EC0582733A79}"/>
              </a:ext>
            </a:extLst>
          </p:cNvPr>
          <p:cNvSpPr>
            <a:spLocks noGrp="1"/>
          </p:cNvSpPr>
          <p:nvPr>
            <p:ph type="ftr" sz="quarter" idx="11"/>
          </p:nvPr>
        </p:nvSpPr>
        <p:spPr/>
        <p:txBody>
          <a:bodyPr/>
          <a:lstStyle>
            <a:lvl1pPr>
              <a:defRPr/>
            </a:lvl1pPr>
          </a:lstStyle>
          <a:p>
            <a:pPr>
              <a:defRPr/>
            </a:pPr>
            <a:r>
              <a:rPr lang="en-US"/>
              <a:t>9/11/17</a:t>
            </a:r>
          </a:p>
        </p:txBody>
      </p:sp>
      <p:sp>
        <p:nvSpPr>
          <p:cNvPr id="6" name="Slide Number Placeholder 5">
            <a:extLst>
              <a:ext uri="{FF2B5EF4-FFF2-40B4-BE49-F238E27FC236}">
                <a16:creationId xmlns:a16="http://schemas.microsoft.com/office/drawing/2014/main" id="{92146DAF-F805-4D07-9E3A-E29694118D09}"/>
              </a:ext>
            </a:extLst>
          </p:cNvPr>
          <p:cNvSpPr>
            <a:spLocks noGrp="1"/>
          </p:cNvSpPr>
          <p:nvPr>
            <p:ph type="sldNum" sz="quarter" idx="12"/>
          </p:nvPr>
        </p:nvSpPr>
        <p:spPr/>
        <p:txBody>
          <a:bodyPr/>
          <a:lstStyle>
            <a:lvl1pPr>
              <a:defRPr/>
            </a:lvl1pPr>
          </a:lstStyle>
          <a:p>
            <a:pPr>
              <a:defRPr/>
            </a:pPr>
            <a:fld id="{E67060B1-CBF8-4369-9134-EE2676020B7E}" type="slidenum">
              <a:rPr lang="en-US" altLang="en-US"/>
              <a:pPr>
                <a:defRPr/>
              </a:pPr>
              <a:t>‹#›</a:t>
            </a:fld>
            <a:endParaRPr lang="en-US" altLang="en-US" dirty="0"/>
          </a:p>
        </p:txBody>
      </p:sp>
    </p:spTree>
    <p:extLst>
      <p:ext uri="{BB962C8B-B14F-4D97-AF65-F5344CB8AC3E}">
        <p14:creationId xmlns:p14="http://schemas.microsoft.com/office/powerpoint/2010/main" val="4270612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8FD8115-699D-4D3A-9C9E-14989F240DC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C473D8A-FCEF-4F31-AEDA-D211A3A2C460}"/>
              </a:ext>
            </a:extLst>
          </p:cNvPr>
          <p:cNvSpPr>
            <a:spLocks noGrp="1"/>
          </p:cNvSpPr>
          <p:nvPr>
            <p:ph type="ftr" sz="quarter" idx="11"/>
          </p:nvPr>
        </p:nvSpPr>
        <p:spPr/>
        <p:txBody>
          <a:bodyPr/>
          <a:lstStyle>
            <a:lvl1pPr>
              <a:defRPr/>
            </a:lvl1pPr>
          </a:lstStyle>
          <a:p>
            <a:pPr>
              <a:defRPr/>
            </a:pPr>
            <a:r>
              <a:rPr lang="en-US"/>
              <a:t>9/11/17</a:t>
            </a:r>
          </a:p>
        </p:txBody>
      </p:sp>
      <p:sp>
        <p:nvSpPr>
          <p:cNvPr id="7" name="Slide Number Placeholder 5">
            <a:extLst>
              <a:ext uri="{FF2B5EF4-FFF2-40B4-BE49-F238E27FC236}">
                <a16:creationId xmlns:a16="http://schemas.microsoft.com/office/drawing/2014/main" id="{16235161-8617-4C0A-B8F3-18DCC8730341}"/>
              </a:ext>
            </a:extLst>
          </p:cNvPr>
          <p:cNvSpPr>
            <a:spLocks noGrp="1"/>
          </p:cNvSpPr>
          <p:nvPr>
            <p:ph type="sldNum" sz="quarter" idx="12"/>
          </p:nvPr>
        </p:nvSpPr>
        <p:spPr/>
        <p:txBody>
          <a:bodyPr/>
          <a:lstStyle>
            <a:lvl1pPr>
              <a:defRPr/>
            </a:lvl1pPr>
          </a:lstStyle>
          <a:p>
            <a:pPr>
              <a:defRPr/>
            </a:pPr>
            <a:fld id="{221F598A-2D0E-46E8-A9D0-501A0A05D6CD}" type="slidenum">
              <a:rPr lang="en-US" altLang="en-US"/>
              <a:pPr>
                <a:defRPr/>
              </a:pPr>
              <a:t>‹#›</a:t>
            </a:fld>
            <a:endParaRPr lang="en-US" altLang="en-US" dirty="0"/>
          </a:p>
        </p:txBody>
      </p:sp>
    </p:spTree>
    <p:extLst>
      <p:ext uri="{BB962C8B-B14F-4D97-AF65-F5344CB8AC3E}">
        <p14:creationId xmlns:p14="http://schemas.microsoft.com/office/powerpoint/2010/main" val="350997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18BBF4F-75B6-4A01-949B-3D65E66B2897}"/>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6ECF23C-4802-438E-BD09-080681A6718D}"/>
              </a:ext>
            </a:extLst>
          </p:cNvPr>
          <p:cNvSpPr>
            <a:spLocks noGrp="1"/>
          </p:cNvSpPr>
          <p:nvPr>
            <p:ph type="ftr" sz="quarter" idx="11"/>
          </p:nvPr>
        </p:nvSpPr>
        <p:spPr/>
        <p:txBody>
          <a:bodyPr/>
          <a:lstStyle>
            <a:lvl1pPr>
              <a:defRPr/>
            </a:lvl1pPr>
          </a:lstStyle>
          <a:p>
            <a:pPr>
              <a:defRPr/>
            </a:pPr>
            <a:r>
              <a:rPr lang="en-US"/>
              <a:t>9/11/17</a:t>
            </a:r>
          </a:p>
        </p:txBody>
      </p:sp>
      <p:sp>
        <p:nvSpPr>
          <p:cNvPr id="9" name="Slide Number Placeholder 5">
            <a:extLst>
              <a:ext uri="{FF2B5EF4-FFF2-40B4-BE49-F238E27FC236}">
                <a16:creationId xmlns:a16="http://schemas.microsoft.com/office/drawing/2014/main" id="{7786FF85-2CE7-412E-B402-CA2612DB4EA0}"/>
              </a:ext>
            </a:extLst>
          </p:cNvPr>
          <p:cNvSpPr>
            <a:spLocks noGrp="1"/>
          </p:cNvSpPr>
          <p:nvPr>
            <p:ph type="sldNum" sz="quarter" idx="12"/>
          </p:nvPr>
        </p:nvSpPr>
        <p:spPr/>
        <p:txBody>
          <a:bodyPr/>
          <a:lstStyle>
            <a:lvl1pPr>
              <a:defRPr/>
            </a:lvl1pPr>
          </a:lstStyle>
          <a:p>
            <a:pPr>
              <a:defRPr/>
            </a:pPr>
            <a:fld id="{3F35CEB7-CA37-4B66-8E9F-F521554F9DE9}" type="slidenum">
              <a:rPr lang="en-US" altLang="en-US"/>
              <a:pPr>
                <a:defRPr/>
              </a:pPr>
              <a:t>‹#›</a:t>
            </a:fld>
            <a:endParaRPr lang="en-US" altLang="en-US" dirty="0"/>
          </a:p>
        </p:txBody>
      </p:sp>
    </p:spTree>
    <p:extLst>
      <p:ext uri="{BB962C8B-B14F-4D97-AF65-F5344CB8AC3E}">
        <p14:creationId xmlns:p14="http://schemas.microsoft.com/office/powerpoint/2010/main" val="192134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6FFB621-8C99-4233-A2F8-45B849945C2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9937C35-2249-4148-B803-DE188F172B5B}"/>
              </a:ext>
            </a:extLst>
          </p:cNvPr>
          <p:cNvSpPr>
            <a:spLocks noGrp="1"/>
          </p:cNvSpPr>
          <p:nvPr>
            <p:ph type="ftr" sz="quarter" idx="11"/>
          </p:nvPr>
        </p:nvSpPr>
        <p:spPr/>
        <p:txBody>
          <a:bodyPr/>
          <a:lstStyle>
            <a:lvl1pPr>
              <a:defRPr/>
            </a:lvl1pPr>
          </a:lstStyle>
          <a:p>
            <a:pPr>
              <a:defRPr/>
            </a:pPr>
            <a:r>
              <a:rPr lang="en-US"/>
              <a:t>9/11/17</a:t>
            </a:r>
          </a:p>
        </p:txBody>
      </p:sp>
      <p:sp>
        <p:nvSpPr>
          <p:cNvPr id="5" name="Slide Number Placeholder 5">
            <a:extLst>
              <a:ext uri="{FF2B5EF4-FFF2-40B4-BE49-F238E27FC236}">
                <a16:creationId xmlns:a16="http://schemas.microsoft.com/office/drawing/2014/main" id="{C98691C9-7705-4E2E-8DD8-FCD66D65B12D}"/>
              </a:ext>
            </a:extLst>
          </p:cNvPr>
          <p:cNvSpPr>
            <a:spLocks noGrp="1"/>
          </p:cNvSpPr>
          <p:nvPr>
            <p:ph type="sldNum" sz="quarter" idx="12"/>
          </p:nvPr>
        </p:nvSpPr>
        <p:spPr/>
        <p:txBody>
          <a:bodyPr/>
          <a:lstStyle>
            <a:lvl1pPr>
              <a:defRPr/>
            </a:lvl1pPr>
          </a:lstStyle>
          <a:p>
            <a:pPr>
              <a:defRPr/>
            </a:pPr>
            <a:fld id="{3341DFFC-7299-4C34-B1D1-3783BF03B85E}" type="slidenum">
              <a:rPr lang="en-US" altLang="en-US"/>
              <a:pPr>
                <a:defRPr/>
              </a:pPr>
              <a:t>‹#›</a:t>
            </a:fld>
            <a:endParaRPr lang="en-US" altLang="en-US" dirty="0"/>
          </a:p>
        </p:txBody>
      </p:sp>
    </p:spTree>
    <p:extLst>
      <p:ext uri="{BB962C8B-B14F-4D97-AF65-F5344CB8AC3E}">
        <p14:creationId xmlns:p14="http://schemas.microsoft.com/office/powerpoint/2010/main" val="99175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E03EB8-0427-418C-A8D7-0B793389241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7FFE240D-8F30-4764-B284-85E59C140BDC}"/>
              </a:ext>
            </a:extLst>
          </p:cNvPr>
          <p:cNvSpPr>
            <a:spLocks noGrp="1"/>
          </p:cNvSpPr>
          <p:nvPr>
            <p:ph type="ftr" sz="quarter" idx="11"/>
          </p:nvPr>
        </p:nvSpPr>
        <p:spPr/>
        <p:txBody>
          <a:bodyPr/>
          <a:lstStyle>
            <a:lvl1pPr>
              <a:defRPr/>
            </a:lvl1pPr>
          </a:lstStyle>
          <a:p>
            <a:pPr>
              <a:defRPr/>
            </a:pPr>
            <a:r>
              <a:rPr lang="en-US"/>
              <a:t>9/11/17</a:t>
            </a:r>
          </a:p>
        </p:txBody>
      </p:sp>
      <p:sp>
        <p:nvSpPr>
          <p:cNvPr id="4" name="Slide Number Placeholder 5">
            <a:extLst>
              <a:ext uri="{FF2B5EF4-FFF2-40B4-BE49-F238E27FC236}">
                <a16:creationId xmlns:a16="http://schemas.microsoft.com/office/drawing/2014/main" id="{FD20561B-2A3C-441F-826E-DE33BBE2F0B3}"/>
              </a:ext>
            </a:extLst>
          </p:cNvPr>
          <p:cNvSpPr>
            <a:spLocks noGrp="1"/>
          </p:cNvSpPr>
          <p:nvPr>
            <p:ph type="sldNum" sz="quarter" idx="12"/>
          </p:nvPr>
        </p:nvSpPr>
        <p:spPr/>
        <p:txBody>
          <a:bodyPr/>
          <a:lstStyle>
            <a:lvl1pPr>
              <a:defRPr/>
            </a:lvl1pPr>
          </a:lstStyle>
          <a:p>
            <a:pPr>
              <a:defRPr/>
            </a:pPr>
            <a:fld id="{5D6876B5-6B9F-4511-8032-09C6B5AF9044}" type="slidenum">
              <a:rPr lang="en-US" altLang="en-US"/>
              <a:pPr>
                <a:defRPr/>
              </a:pPr>
              <a:t>‹#›</a:t>
            </a:fld>
            <a:endParaRPr lang="en-US" altLang="en-US" dirty="0"/>
          </a:p>
        </p:txBody>
      </p:sp>
    </p:spTree>
    <p:extLst>
      <p:ext uri="{BB962C8B-B14F-4D97-AF65-F5344CB8AC3E}">
        <p14:creationId xmlns:p14="http://schemas.microsoft.com/office/powerpoint/2010/main" val="89706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3">
            <a:extLst>
              <a:ext uri="{FF2B5EF4-FFF2-40B4-BE49-F238E27FC236}">
                <a16:creationId xmlns:a16="http://schemas.microsoft.com/office/drawing/2014/main" id="{093D1D7D-8A13-4455-9012-9B9E234BE2F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29A1215-EE91-4D5D-8279-D38CC1F19F01}"/>
              </a:ext>
            </a:extLst>
          </p:cNvPr>
          <p:cNvSpPr>
            <a:spLocks noGrp="1"/>
          </p:cNvSpPr>
          <p:nvPr>
            <p:ph type="ftr" sz="quarter" idx="11"/>
          </p:nvPr>
        </p:nvSpPr>
        <p:spPr/>
        <p:txBody>
          <a:bodyPr/>
          <a:lstStyle>
            <a:lvl1pPr>
              <a:defRPr/>
            </a:lvl1pPr>
          </a:lstStyle>
          <a:p>
            <a:pPr>
              <a:defRPr/>
            </a:pPr>
            <a:r>
              <a:rPr lang="en-US"/>
              <a:t>9/11/17</a:t>
            </a:r>
          </a:p>
        </p:txBody>
      </p:sp>
      <p:sp>
        <p:nvSpPr>
          <p:cNvPr id="7" name="Slide Number Placeholder 5">
            <a:extLst>
              <a:ext uri="{FF2B5EF4-FFF2-40B4-BE49-F238E27FC236}">
                <a16:creationId xmlns:a16="http://schemas.microsoft.com/office/drawing/2014/main" id="{6D9A67EE-7027-42D3-BBE5-AEA42022BDF7}"/>
              </a:ext>
            </a:extLst>
          </p:cNvPr>
          <p:cNvSpPr>
            <a:spLocks noGrp="1"/>
          </p:cNvSpPr>
          <p:nvPr>
            <p:ph type="sldNum" sz="quarter" idx="12"/>
          </p:nvPr>
        </p:nvSpPr>
        <p:spPr/>
        <p:txBody>
          <a:bodyPr/>
          <a:lstStyle>
            <a:lvl1pPr>
              <a:defRPr/>
            </a:lvl1pPr>
          </a:lstStyle>
          <a:p>
            <a:pPr>
              <a:defRPr/>
            </a:pPr>
            <a:fld id="{DD7DEEB4-0128-4A41-9506-C64650BF85D9}" type="slidenum">
              <a:rPr lang="en-US" altLang="en-US"/>
              <a:pPr>
                <a:defRPr/>
              </a:pPr>
              <a:t>‹#›</a:t>
            </a:fld>
            <a:endParaRPr lang="en-US" altLang="en-US" dirty="0"/>
          </a:p>
        </p:txBody>
      </p:sp>
    </p:spTree>
    <p:extLst>
      <p:ext uri="{BB962C8B-B14F-4D97-AF65-F5344CB8AC3E}">
        <p14:creationId xmlns:p14="http://schemas.microsoft.com/office/powerpoint/2010/main" val="1345708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rtlCol="0">
            <a:normAutofit/>
          </a:bodyPr>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pPr lvl="0"/>
            <a:r>
              <a:rPr lang="en-US" noProof="0" dirty="0"/>
              <a:t>Click icon to add picture</a:t>
            </a:r>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Edit Master text styles</a:t>
            </a:r>
          </a:p>
        </p:txBody>
      </p:sp>
      <p:sp>
        <p:nvSpPr>
          <p:cNvPr id="5" name="Date Placeholder 3">
            <a:extLst>
              <a:ext uri="{FF2B5EF4-FFF2-40B4-BE49-F238E27FC236}">
                <a16:creationId xmlns:a16="http://schemas.microsoft.com/office/drawing/2014/main" id="{1809F312-C2DA-4805-8D46-E44B4465229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A149DB8-ED5D-4D2D-810A-1542043A6738}"/>
              </a:ext>
            </a:extLst>
          </p:cNvPr>
          <p:cNvSpPr>
            <a:spLocks noGrp="1"/>
          </p:cNvSpPr>
          <p:nvPr>
            <p:ph type="ftr" sz="quarter" idx="11"/>
          </p:nvPr>
        </p:nvSpPr>
        <p:spPr/>
        <p:txBody>
          <a:bodyPr/>
          <a:lstStyle>
            <a:lvl1pPr>
              <a:defRPr/>
            </a:lvl1pPr>
          </a:lstStyle>
          <a:p>
            <a:pPr>
              <a:defRPr/>
            </a:pPr>
            <a:r>
              <a:rPr lang="en-US"/>
              <a:t>9/11/17</a:t>
            </a:r>
          </a:p>
        </p:txBody>
      </p:sp>
      <p:sp>
        <p:nvSpPr>
          <p:cNvPr id="7" name="Slide Number Placeholder 5">
            <a:extLst>
              <a:ext uri="{FF2B5EF4-FFF2-40B4-BE49-F238E27FC236}">
                <a16:creationId xmlns:a16="http://schemas.microsoft.com/office/drawing/2014/main" id="{CCBFDCD2-898C-4FB3-82CD-1DDC4CC2D1F3}"/>
              </a:ext>
            </a:extLst>
          </p:cNvPr>
          <p:cNvSpPr>
            <a:spLocks noGrp="1"/>
          </p:cNvSpPr>
          <p:nvPr>
            <p:ph type="sldNum" sz="quarter" idx="12"/>
          </p:nvPr>
        </p:nvSpPr>
        <p:spPr/>
        <p:txBody>
          <a:bodyPr/>
          <a:lstStyle>
            <a:lvl1pPr>
              <a:defRPr/>
            </a:lvl1pPr>
          </a:lstStyle>
          <a:p>
            <a:pPr>
              <a:defRPr/>
            </a:pPr>
            <a:fld id="{8A73671C-6483-4564-B289-02AD9D66D0D2}" type="slidenum">
              <a:rPr lang="en-US" altLang="en-US"/>
              <a:pPr>
                <a:defRPr/>
              </a:pPr>
              <a:t>‹#›</a:t>
            </a:fld>
            <a:endParaRPr lang="en-US" altLang="en-US" dirty="0"/>
          </a:p>
        </p:txBody>
      </p:sp>
    </p:spTree>
    <p:extLst>
      <p:ext uri="{BB962C8B-B14F-4D97-AF65-F5344CB8AC3E}">
        <p14:creationId xmlns:p14="http://schemas.microsoft.com/office/powerpoint/2010/main" val="129955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DAAF46-1F46-4F0A-9B02-476FC132A2DD}"/>
              </a:ext>
            </a:extLst>
          </p:cNvPr>
          <p:cNvSpPr>
            <a:spLocks noGrp="1"/>
          </p:cNvSpPr>
          <p:nvPr>
            <p:ph type="title"/>
          </p:nvPr>
        </p:nvSpPr>
        <p:spPr bwMode="auto">
          <a:xfrm>
            <a:off x="1676400" y="730250"/>
            <a:ext cx="2102485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3531AE0-8DF1-48E5-9135-7226351A35EC}"/>
              </a:ext>
            </a:extLst>
          </p:cNvPr>
          <p:cNvSpPr>
            <a:spLocks noGrp="1"/>
          </p:cNvSpPr>
          <p:nvPr>
            <p:ph type="body" idx="1"/>
          </p:nvPr>
        </p:nvSpPr>
        <p:spPr bwMode="auto">
          <a:xfrm>
            <a:off x="1676400" y="3651250"/>
            <a:ext cx="21024850" cy="870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B5F09A1-69DF-430A-9077-C474779F69D4}"/>
              </a:ext>
            </a:extLst>
          </p:cNvPr>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eaLnBrk="1" fontAlgn="auto" hangingPunct="1">
              <a:spcBef>
                <a:spcPts val="0"/>
              </a:spcBef>
              <a:spcAft>
                <a:spcPts val="0"/>
              </a:spcAft>
              <a:defRPr sz="2399">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DC8783DC-0387-4F3D-99CE-C80ED91A081B}"/>
              </a:ext>
            </a:extLst>
          </p:cNvPr>
          <p:cNvSpPr>
            <a:spLocks noGrp="1"/>
          </p:cNvSpPr>
          <p:nvPr>
            <p:ph type="ftr" sz="quarter" idx="3"/>
          </p:nvPr>
        </p:nvSpPr>
        <p:spPr>
          <a:xfrm>
            <a:off x="8075613" y="12712700"/>
            <a:ext cx="8226425" cy="730250"/>
          </a:xfrm>
          <a:prstGeom prst="rect">
            <a:avLst/>
          </a:prstGeom>
        </p:spPr>
        <p:txBody>
          <a:bodyPr vert="horz" lIns="91440" tIns="45720" rIns="91440" bIns="45720" rtlCol="0" anchor="ctr"/>
          <a:lstStyle>
            <a:lvl1pPr algn="ctr" eaLnBrk="1" fontAlgn="auto" hangingPunct="1">
              <a:spcBef>
                <a:spcPts val="0"/>
              </a:spcBef>
              <a:spcAft>
                <a:spcPts val="0"/>
              </a:spcAft>
              <a:defRPr sz="2399">
                <a:solidFill>
                  <a:schemeClr val="tx1">
                    <a:tint val="75000"/>
                  </a:schemeClr>
                </a:solidFill>
                <a:latin typeface="+mn-lt"/>
              </a:defRPr>
            </a:lvl1pPr>
          </a:lstStyle>
          <a:p>
            <a:pPr>
              <a:defRPr/>
            </a:pPr>
            <a:r>
              <a:rPr lang="en-US"/>
              <a:t>9/11/17</a:t>
            </a:r>
          </a:p>
        </p:txBody>
      </p:sp>
      <p:sp>
        <p:nvSpPr>
          <p:cNvPr id="6" name="Slide Number Placeholder 5">
            <a:extLst>
              <a:ext uri="{FF2B5EF4-FFF2-40B4-BE49-F238E27FC236}">
                <a16:creationId xmlns:a16="http://schemas.microsoft.com/office/drawing/2014/main" id="{5E481F75-E1F3-481E-BBFC-5C4AF182D332}"/>
              </a:ext>
            </a:extLst>
          </p:cNvPr>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eaLnBrk="1" fontAlgn="auto" hangingPunct="1">
              <a:spcBef>
                <a:spcPts val="0"/>
              </a:spcBef>
              <a:spcAft>
                <a:spcPts val="0"/>
              </a:spcAft>
              <a:defRPr sz="2399">
                <a:solidFill>
                  <a:schemeClr val="tx1">
                    <a:tint val="75000"/>
                  </a:schemeClr>
                </a:solidFill>
                <a:latin typeface="+mn-lt"/>
              </a:defRPr>
            </a:lvl1pPr>
          </a:lstStyle>
          <a:p>
            <a:pPr>
              <a:defRPr/>
            </a:pPr>
            <a:fld id="{E2DEF882-649A-490F-8074-34323713F45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300"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1" r:id="rId12"/>
    <p:sldLayoutId id="2147484302" r:id="rId13"/>
    <p:sldLayoutId id="2147484303" r:id="rId14"/>
    <p:sldLayoutId id="2147484304" r:id="rId15"/>
    <p:sldLayoutId id="2147484305" r:id="rId16"/>
    <p:sldLayoutId id="2147484306" r:id="rId17"/>
    <p:sldLayoutId id="2147484307" r:id="rId18"/>
    <p:sldLayoutId id="2147484308" r:id="rId19"/>
    <p:sldLayoutId id="2147484309" r:id="rId20"/>
    <p:sldLayoutId id="2147484310" r:id="rId21"/>
    <p:sldLayoutId id="2147484311" r:id="rId22"/>
    <p:sldLayoutId id="2147484312" r:id="rId23"/>
    <p:sldLayoutId id="2147484313" r:id="rId24"/>
    <p:sldLayoutId id="2147484314" r:id="rId25"/>
  </p:sldLayoutIdLst>
  <p:hf sldNum="0" hdr="0" dt="0"/>
  <p:txStyles>
    <p:titleStyle>
      <a:lvl1pPr algn="l" defTabSz="1827213" rtl="0" eaLnBrk="0" fontAlgn="base" hangingPunct="0">
        <a:lnSpc>
          <a:spcPct val="90000"/>
        </a:lnSpc>
        <a:spcBef>
          <a:spcPct val="0"/>
        </a:spcBef>
        <a:spcAft>
          <a:spcPct val="0"/>
        </a:spcAft>
        <a:defRPr sz="8700" kern="1200">
          <a:solidFill>
            <a:schemeClr val="tx1"/>
          </a:solidFill>
          <a:latin typeface="+mj-lt"/>
          <a:ea typeface="+mj-ea"/>
          <a:cs typeface="+mj-cs"/>
        </a:defRPr>
      </a:lvl1pPr>
      <a:lvl2pPr algn="l" defTabSz="1827213" rtl="0" eaLnBrk="0" fontAlgn="base" hangingPunct="0">
        <a:lnSpc>
          <a:spcPct val="90000"/>
        </a:lnSpc>
        <a:spcBef>
          <a:spcPct val="0"/>
        </a:spcBef>
        <a:spcAft>
          <a:spcPct val="0"/>
        </a:spcAft>
        <a:defRPr sz="8700">
          <a:solidFill>
            <a:schemeClr val="tx1"/>
          </a:solidFill>
          <a:latin typeface="Calibri Light" panose="020F0302020204030204" pitchFamily="34" charset="0"/>
        </a:defRPr>
      </a:lvl2pPr>
      <a:lvl3pPr algn="l" defTabSz="1827213" rtl="0" eaLnBrk="0" fontAlgn="base" hangingPunct="0">
        <a:lnSpc>
          <a:spcPct val="90000"/>
        </a:lnSpc>
        <a:spcBef>
          <a:spcPct val="0"/>
        </a:spcBef>
        <a:spcAft>
          <a:spcPct val="0"/>
        </a:spcAft>
        <a:defRPr sz="8700">
          <a:solidFill>
            <a:schemeClr val="tx1"/>
          </a:solidFill>
          <a:latin typeface="Calibri Light" panose="020F0302020204030204" pitchFamily="34" charset="0"/>
        </a:defRPr>
      </a:lvl3pPr>
      <a:lvl4pPr algn="l" defTabSz="1827213" rtl="0" eaLnBrk="0" fontAlgn="base" hangingPunct="0">
        <a:lnSpc>
          <a:spcPct val="90000"/>
        </a:lnSpc>
        <a:spcBef>
          <a:spcPct val="0"/>
        </a:spcBef>
        <a:spcAft>
          <a:spcPct val="0"/>
        </a:spcAft>
        <a:defRPr sz="8700">
          <a:solidFill>
            <a:schemeClr val="tx1"/>
          </a:solidFill>
          <a:latin typeface="Calibri Light" panose="020F0302020204030204" pitchFamily="34" charset="0"/>
        </a:defRPr>
      </a:lvl4pPr>
      <a:lvl5pPr algn="l" defTabSz="1827213" rtl="0" eaLnBrk="0" fontAlgn="base" hangingPunct="0">
        <a:lnSpc>
          <a:spcPct val="90000"/>
        </a:lnSpc>
        <a:spcBef>
          <a:spcPct val="0"/>
        </a:spcBef>
        <a:spcAft>
          <a:spcPct val="0"/>
        </a:spcAft>
        <a:defRPr sz="8700">
          <a:solidFill>
            <a:schemeClr val="tx1"/>
          </a:solidFill>
          <a:latin typeface="Calibri Light" panose="020F0302020204030204" pitchFamily="34" charset="0"/>
        </a:defRPr>
      </a:lvl5pPr>
      <a:lvl6pPr marL="457200" algn="l" defTabSz="1827213" rtl="0" fontAlgn="base">
        <a:lnSpc>
          <a:spcPct val="90000"/>
        </a:lnSpc>
        <a:spcBef>
          <a:spcPct val="0"/>
        </a:spcBef>
        <a:spcAft>
          <a:spcPct val="0"/>
        </a:spcAft>
        <a:defRPr sz="8700">
          <a:solidFill>
            <a:schemeClr val="tx1"/>
          </a:solidFill>
          <a:latin typeface="Calibri Light" panose="020F0302020204030204" pitchFamily="34" charset="0"/>
        </a:defRPr>
      </a:lvl6pPr>
      <a:lvl7pPr marL="914400" algn="l" defTabSz="1827213" rtl="0" fontAlgn="base">
        <a:lnSpc>
          <a:spcPct val="90000"/>
        </a:lnSpc>
        <a:spcBef>
          <a:spcPct val="0"/>
        </a:spcBef>
        <a:spcAft>
          <a:spcPct val="0"/>
        </a:spcAft>
        <a:defRPr sz="8700">
          <a:solidFill>
            <a:schemeClr val="tx1"/>
          </a:solidFill>
          <a:latin typeface="Calibri Light" panose="020F0302020204030204" pitchFamily="34" charset="0"/>
        </a:defRPr>
      </a:lvl7pPr>
      <a:lvl8pPr marL="1371600" algn="l" defTabSz="1827213" rtl="0" fontAlgn="base">
        <a:lnSpc>
          <a:spcPct val="90000"/>
        </a:lnSpc>
        <a:spcBef>
          <a:spcPct val="0"/>
        </a:spcBef>
        <a:spcAft>
          <a:spcPct val="0"/>
        </a:spcAft>
        <a:defRPr sz="8700">
          <a:solidFill>
            <a:schemeClr val="tx1"/>
          </a:solidFill>
          <a:latin typeface="Calibri Light" panose="020F0302020204030204" pitchFamily="34" charset="0"/>
        </a:defRPr>
      </a:lvl8pPr>
      <a:lvl9pPr marL="1828800" algn="l" defTabSz="1827213" rtl="0" fontAlgn="base">
        <a:lnSpc>
          <a:spcPct val="90000"/>
        </a:lnSpc>
        <a:spcBef>
          <a:spcPct val="0"/>
        </a:spcBef>
        <a:spcAft>
          <a:spcPct val="0"/>
        </a:spcAft>
        <a:defRPr sz="8700">
          <a:solidFill>
            <a:schemeClr val="tx1"/>
          </a:solidFill>
          <a:latin typeface="Calibri Light" panose="020F0302020204030204" pitchFamily="34" charset="0"/>
        </a:defRPr>
      </a:lvl9pPr>
    </p:titleStyle>
    <p:bodyStyle>
      <a:lvl1pPr marL="455613" indent="-455613" algn="l" defTabSz="1827213" rtl="0" eaLnBrk="0" fontAlgn="base" hangingPunct="0">
        <a:lnSpc>
          <a:spcPct val="90000"/>
        </a:lnSpc>
        <a:spcBef>
          <a:spcPts val="2000"/>
        </a:spcBef>
        <a:spcAft>
          <a:spcPct val="0"/>
        </a:spcAft>
        <a:buFont typeface="Arial" panose="020B0604020202020204" pitchFamily="34" charset="0"/>
        <a:buChar char="•"/>
        <a:defRPr sz="5500" kern="1200">
          <a:solidFill>
            <a:schemeClr val="tx1"/>
          </a:solidFill>
          <a:latin typeface="+mn-lt"/>
          <a:ea typeface="+mn-ea"/>
          <a:cs typeface="+mn-cs"/>
        </a:defRPr>
      </a:lvl1pPr>
      <a:lvl2pPr marL="1370013" indent="-455613" algn="l" defTabSz="1827213" rtl="0" eaLnBrk="0" fontAlgn="base" hangingPunct="0">
        <a:lnSpc>
          <a:spcPct val="90000"/>
        </a:lnSpc>
        <a:spcBef>
          <a:spcPts val="1000"/>
        </a:spcBef>
        <a:spcAft>
          <a:spcPct val="0"/>
        </a:spcAft>
        <a:buFont typeface="Arial" panose="020B0604020202020204" pitchFamily="34" charset="0"/>
        <a:buChar char="•"/>
        <a:defRPr sz="4700" kern="1200">
          <a:solidFill>
            <a:schemeClr val="tx1"/>
          </a:solidFill>
          <a:latin typeface="+mn-lt"/>
          <a:ea typeface="+mn-ea"/>
          <a:cs typeface="+mn-cs"/>
        </a:defRPr>
      </a:lvl2pPr>
      <a:lvl3pPr marL="2284413" indent="-455613" algn="l" defTabSz="1827213" rtl="0" eaLnBrk="0" fontAlgn="base" hangingPunct="0">
        <a:lnSpc>
          <a:spcPct val="90000"/>
        </a:lnSpc>
        <a:spcBef>
          <a:spcPts val="1000"/>
        </a:spcBef>
        <a:spcAft>
          <a:spcPct val="0"/>
        </a:spcAft>
        <a:buFont typeface="Arial" panose="020B0604020202020204" pitchFamily="34" charset="0"/>
        <a:buChar char="•"/>
        <a:defRPr sz="3900" kern="1200">
          <a:solidFill>
            <a:schemeClr val="tx1"/>
          </a:solidFill>
          <a:latin typeface="+mn-lt"/>
          <a:ea typeface="+mn-ea"/>
          <a:cs typeface="+mn-cs"/>
        </a:defRPr>
      </a:lvl3pPr>
      <a:lvl4pPr marL="3198813" indent="-455613" algn="l" defTabSz="1827213" rtl="0" eaLnBrk="0" fontAlgn="base" hangingPunct="0">
        <a:lnSpc>
          <a:spcPct val="90000"/>
        </a:lnSpc>
        <a:spcBef>
          <a:spcPts val="1000"/>
        </a:spcBef>
        <a:spcAft>
          <a:spcPct val="0"/>
        </a:spcAft>
        <a:buFont typeface="Arial" panose="020B0604020202020204" pitchFamily="34" charset="0"/>
        <a:buChar char="•"/>
        <a:defRPr sz="3500" kern="1200">
          <a:solidFill>
            <a:schemeClr val="tx1"/>
          </a:solidFill>
          <a:latin typeface="+mn-lt"/>
          <a:ea typeface="+mn-ea"/>
          <a:cs typeface="+mn-cs"/>
        </a:defRPr>
      </a:lvl4pPr>
      <a:lvl5pPr marL="4113213" indent="-455613" algn="l" defTabSz="1827213" rtl="0" eaLnBrk="0" fontAlgn="base" hangingPunct="0">
        <a:lnSpc>
          <a:spcPct val="90000"/>
        </a:lnSpc>
        <a:spcBef>
          <a:spcPts val="1000"/>
        </a:spcBef>
        <a:spcAft>
          <a:spcPct val="0"/>
        </a:spcAft>
        <a:buFont typeface="Arial" panose="020B0604020202020204" pitchFamily="34" charset="0"/>
        <a:buChar char="•"/>
        <a:defRPr sz="3500"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6.xml"/><Relationship Id="rId1" Type="http://schemas.openxmlformats.org/officeDocument/2006/relationships/slideLayout" Target="../slideLayouts/slideLayout2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7.png"/><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2.xml"/><Relationship Id="rId4" Type="http://schemas.openxmlformats.org/officeDocument/2006/relationships/image" Target="../media/image34.jpe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2.xml"/><Relationship Id="rId4" Type="http://schemas.openxmlformats.org/officeDocument/2006/relationships/image" Target="../media/image35.jpeg"/></Relationships>
</file>

<file path=ppt/slides/_rels/slide9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8412F99-4D7B-4778-A819-113B7AC4B9CD}"/>
              </a:ext>
            </a:extLst>
          </p:cNvPr>
          <p:cNvSpPr/>
          <p:nvPr/>
        </p:nvSpPr>
        <p:spPr>
          <a:xfrm>
            <a:off x="0" y="-269875"/>
            <a:ext cx="24377650" cy="13716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anchor="ctr"/>
          <a:lstStyle/>
          <a:p>
            <a:pPr algn="ctr" defTabSz="1828434" eaLnBrk="1" fontAlgn="auto" hangingPunct="1">
              <a:spcBef>
                <a:spcPts val="0"/>
              </a:spcBef>
              <a:spcAft>
                <a:spcPts val="0"/>
              </a:spcAft>
              <a:defRPr/>
            </a:pPr>
            <a:endParaRPr lang="en-US" dirty="0"/>
          </a:p>
        </p:txBody>
      </p:sp>
      <p:grpSp>
        <p:nvGrpSpPr>
          <p:cNvPr id="19459" name="Group 1">
            <a:extLst>
              <a:ext uri="{FF2B5EF4-FFF2-40B4-BE49-F238E27FC236}">
                <a16:creationId xmlns:a16="http://schemas.microsoft.com/office/drawing/2014/main" id="{39C248F4-D3A8-4AD9-8FC9-50AA200AC037}"/>
              </a:ext>
            </a:extLst>
          </p:cNvPr>
          <p:cNvGrpSpPr>
            <a:grpSpLocks/>
          </p:cNvGrpSpPr>
          <p:nvPr/>
        </p:nvGrpSpPr>
        <p:grpSpPr bwMode="auto">
          <a:xfrm>
            <a:off x="1862138" y="5262563"/>
            <a:ext cx="20742275" cy="3192462"/>
            <a:chOff x="1861868" y="5170023"/>
            <a:chExt cx="20743144" cy="3193164"/>
          </a:xfrm>
        </p:grpSpPr>
        <p:sp>
          <p:nvSpPr>
            <p:cNvPr id="39940" name="TextBox 32">
              <a:extLst>
                <a:ext uri="{FF2B5EF4-FFF2-40B4-BE49-F238E27FC236}">
                  <a16:creationId xmlns:a16="http://schemas.microsoft.com/office/drawing/2014/main" id="{8ADB83A9-EAFF-415B-9842-15CA4E4C7271}"/>
                </a:ext>
              </a:extLst>
            </p:cNvPr>
            <p:cNvSpPr txBox="1">
              <a:spLocks noChangeArrowheads="1"/>
            </p:cNvSpPr>
            <p:nvPr/>
          </p:nvSpPr>
          <p:spPr bwMode="auto">
            <a:xfrm>
              <a:off x="1861868" y="5170023"/>
              <a:ext cx="20743144" cy="186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rgbClr val="303942"/>
                  </a:solidFill>
                  <a:effectLst>
                    <a:outerShdw blurRad="38100" dist="38100" dir="2700000" algn="tl">
                      <a:srgbClr val="000000">
                        <a:alpha val="43137"/>
                      </a:srgbClr>
                    </a:outerShdw>
                  </a:effectLst>
                  <a:latin typeface="Lato Regular" charset="0"/>
                </a:rPr>
                <a:t>TAIS Systemic Data Analysis</a:t>
              </a:r>
              <a:endParaRPr lang="id-ID" altLang="en-US" sz="115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9463" name="Group 64">
              <a:extLst>
                <a:ext uri="{FF2B5EF4-FFF2-40B4-BE49-F238E27FC236}">
                  <a16:creationId xmlns:a16="http://schemas.microsoft.com/office/drawing/2014/main" id="{C89BEE83-101C-40DE-AF59-03127708C3CE}"/>
                </a:ext>
              </a:extLst>
            </p:cNvPr>
            <p:cNvGrpSpPr>
              <a:grpSpLocks/>
            </p:cNvGrpSpPr>
            <p:nvPr/>
          </p:nvGrpSpPr>
          <p:grpSpPr bwMode="auto">
            <a:xfrm>
              <a:off x="8922106" y="8207739"/>
              <a:ext cx="6108192" cy="155448"/>
              <a:chOff x="1775295" y="2020905"/>
              <a:chExt cx="2696845" cy="45719"/>
            </a:xfrm>
          </p:grpSpPr>
          <p:sp>
            <p:nvSpPr>
              <p:cNvPr id="67" name="Rectangle 66">
                <a:extLst>
                  <a:ext uri="{FF2B5EF4-FFF2-40B4-BE49-F238E27FC236}">
                    <a16:creationId xmlns:a16="http://schemas.microsoft.com/office/drawing/2014/main" id="{F6908BA5-4C5C-444A-A721-D55352D20DA6}"/>
                  </a:ext>
                </a:extLst>
              </p:cNvPr>
              <p:cNvSpPr/>
              <p:nvPr/>
            </p:nvSpPr>
            <p:spPr>
              <a:xfrm flipV="1">
                <a:off x="1775149" y="2020858"/>
                <a:ext cx="540418" cy="45766"/>
              </a:xfrm>
              <a:prstGeom prst="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68" name="Rectangle 67">
                <a:extLst>
                  <a:ext uri="{FF2B5EF4-FFF2-40B4-BE49-F238E27FC236}">
                    <a16:creationId xmlns:a16="http://schemas.microsoft.com/office/drawing/2014/main" id="{BECDF838-942F-4E92-928B-443A2A6AE82D}"/>
                  </a:ext>
                </a:extLst>
              </p:cNvPr>
              <p:cNvSpPr/>
              <p:nvPr/>
            </p:nvSpPr>
            <p:spPr>
              <a:xfrm flipV="1">
                <a:off x="2314165" y="2020858"/>
                <a:ext cx="540418" cy="45766"/>
              </a:xfrm>
              <a:prstGeom prst="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69" name="Rectangle 68">
                <a:extLst>
                  <a:ext uri="{FF2B5EF4-FFF2-40B4-BE49-F238E27FC236}">
                    <a16:creationId xmlns:a16="http://schemas.microsoft.com/office/drawing/2014/main" id="{29F2F75C-2BE6-454D-A0DC-364DA48E6A17}"/>
                  </a:ext>
                </a:extLst>
              </p:cNvPr>
              <p:cNvSpPr/>
              <p:nvPr/>
            </p:nvSpPr>
            <p:spPr>
              <a:xfrm flipV="1">
                <a:off x="2853181" y="2020858"/>
                <a:ext cx="540418" cy="45766"/>
              </a:xfrm>
              <a:prstGeom prst="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70" name="Rectangle 69">
                <a:extLst>
                  <a:ext uri="{FF2B5EF4-FFF2-40B4-BE49-F238E27FC236}">
                    <a16:creationId xmlns:a16="http://schemas.microsoft.com/office/drawing/2014/main" id="{92BE9756-C248-43DA-B85D-5E231FF787D5}"/>
                  </a:ext>
                </a:extLst>
              </p:cNvPr>
              <p:cNvSpPr/>
              <p:nvPr/>
            </p:nvSpPr>
            <p:spPr>
              <a:xfrm flipV="1">
                <a:off x="3392898" y="2020858"/>
                <a:ext cx="540418" cy="45766"/>
              </a:xfrm>
              <a:prstGeom prst="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71" name="Rectangle 70">
                <a:extLst>
                  <a:ext uri="{FF2B5EF4-FFF2-40B4-BE49-F238E27FC236}">
                    <a16:creationId xmlns:a16="http://schemas.microsoft.com/office/drawing/2014/main" id="{E747BE2E-90A1-4766-B400-6FC69749AEE3}"/>
                  </a:ext>
                </a:extLst>
              </p:cNvPr>
              <p:cNvSpPr/>
              <p:nvPr/>
            </p:nvSpPr>
            <p:spPr>
              <a:xfrm flipV="1">
                <a:off x="3931914" y="2020858"/>
                <a:ext cx="540418" cy="45766"/>
              </a:xfrm>
              <a:prstGeom prst="rect">
                <a:avLst/>
              </a:prstGeom>
              <a:solidFill>
                <a:srgbClr val="3039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rgbClr val="303942"/>
                  </a:solidFill>
                  <a:latin typeface="Calibri Light"/>
                </a:endParaRPr>
              </a:p>
            </p:txBody>
          </p:sp>
        </p:grpSp>
      </p:grpSp>
      <p:pic>
        <p:nvPicPr>
          <p:cNvPr id="19460" name="Shape 192">
            <a:extLst>
              <a:ext uri="{FF2B5EF4-FFF2-40B4-BE49-F238E27FC236}">
                <a16:creationId xmlns:a16="http://schemas.microsoft.com/office/drawing/2014/main" id="{F45D03EC-24BE-413C-BACF-80BBDC353CC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a:extLst>
              <a:ext uri="{FF2B5EF4-FFF2-40B4-BE49-F238E27FC236}">
                <a16:creationId xmlns:a16="http://schemas.microsoft.com/office/drawing/2014/main" id="{F8D07650-17CC-4864-B5AE-A60AA6EFECA9}"/>
              </a:ext>
            </a:extLst>
          </p:cNvPr>
          <p:cNvSpPr txBox="1">
            <a:spLocks noChangeArrowheads="1"/>
          </p:cNvSpPr>
          <p:nvPr/>
        </p:nvSpPr>
        <p:spPr bwMode="auto">
          <a:xfrm>
            <a:off x="392113" y="13063538"/>
            <a:ext cx="40147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t>9/11/17</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5">
            <a:extLst>
              <a:ext uri="{FF2B5EF4-FFF2-40B4-BE49-F238E27FC236}">
                <a16:creationId xmlns:a16="http://schemas.microsoft.com/office/drawing/2014/main" id="{F46D3899-82F3-470A-85E2-896F33701374}"/>
              </a:ext>
            </a:extLst>
          </p:cNvPr>
          <p:cNvGrpSpPr>
            <a:grpSpLocks/>
          </p:cNvGrpSpPr>
          <p:nvPr/>
        </p:nvGrpSpPr>
        <p:grpSpPr bwMode="auto">
          <a:xfrm>
            <a:off x="5210175" y="703263"/>
            <a:ext cx="13957300" cy="12009437"/>
            <a:chOff x="6823651" y="3769678"/>
            <a:chExt cx="10393064" cy="8943023"/>
          </a:xfrm>
        </p:grpSpPr>
        <p:pic>
          <p:nvPicPr>
            <p:cNvPr id="14" name="Picture 2" descr="https://upload.wikimedia.org/wikipedia/commons/thumb/7/7e/Essay.svg/2000px-Essay.svg.png">
              <a:extLst>
                <a:ext uri="{FF2B5EF4-FFF2-40B4-BE49-F238E27FC236}">
                  <a16:creationId xmlns:a16="http://schemas.microsoft.com/office/drawing/2014/main" id="{947D8FBF-0A85-494C-A13B-BFF5D785C96C}"/>
                </a:ext>
              </a:extLst>
            </p:cNvPr>
            <p:cNvPicPr>
              <a:picLocks noChangeAspect="1" noChangeArrowheads="1"/>
            </p:cNvPicPr>
            <p:nvPr/>
          </p:nvPicPr>
          <p:blipFill>
            <a:blip r:embed="rId3"/>
            <a:srcRect/>
            <a:stretch>
              <a:fillRect/>
            </a:stretch>
          </p:blipFill>
          <p:spPr bwMode="auto">
            <a:xfrm>
              <a:off x="8462048" y="3769678"/>
              <a:ext cx="7453170" cy="89430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3FF61EAB-6FDB-41BD-AA45-3A49212353DB}"/>
                </a:ext>
              </a:extLst>
            </p:cNvPr>
            <p:cNvSpPr/>
            <p:nvPr/>
          </p:nvSpPr>
          <p:spPr>
            <a:xfrm>
              <a:off x="6823651" y="4663004"/>
              <a:ext cx="10393064" cy="2056771"/>
            </a:xfrm>
            <a:prstGeom prst="roundRect">
              <a:avLst/>
            </a:prstGeom>
            <a:solidFill>
              <a:schemeClr val="bg1"/>
            </a:solidFill>
            <a:ln w="76200">
              <a:solidFill>
                <a:srgbClr val="303942"/>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ounded Rectangle 1">
              <a:extLst>
                <a:ext uri="{FF2B5EF4-FFF2-40B4-BE49-F238E27FC236}">
                  <a16:creationId xmlns:a16="http://schemas.microsoft.com/office/drawing/2014/main" id="{61F3FD18-3EBA-46A5-A1A5-1788023792BF}"/>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#1</a:t>
              </a:r>
            </a:p>
          </p:txBody>
        </p:sp>
      </p:grpSp>
      <p:pic>
        <p:nvPicPr>
          <p:cNvPr id="37891" name="Shape 192">
            <a:extLst>
              <a:ext uri="{FF2B5EF4-FFF2-40B4-BE49-F238E27FC236}">
                <a16:creationId xmlns:a16="http://schemas.microsoft.com/office/drawing/2014/main" id="{3C19491F-4F30-4EFF-8524-7584D7FD3DF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680D11F4-F91B-4C4F-A7A8-6CCC9AF95DEF}"/>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994BCB-4576-4CB8-9BD0-0731E7669358}"/>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53" name="Shape 1953">
            <a:extLst>
              <a:ext uri="{FF2B5EF4-FFF2-40B4-BE49-F238E27FC236}">
                <a16:creationId xmlns:a16="http://schemas.microsoft.com/office/drawing/2014/main" id="{BF835BD8-9851-4AD4-A858-BFBA9C48982F}"/>
              </a:ext>
            </a:extLst>
          </p:cNvPr>
          <p:cNvPicPr preferRelativeResize="0"/>
          <p:nvPr/>
        </p:nvPicPr>
        <p:blipFill rotWithShape="1">
          <a:blip r:embed="rId3">
            <a:alphaModFix/>
          </a:blip>
          <a:srcRect/>
          <a:stretch/>
        </p:blipFill>
        <p:spPr>
          <a:xfrm>
            <a:off x="2160239" y="2961260"/>
            <a:ext cx="20057171" cy="8615171"/>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pic>
      <p:grpSp>
        <p:nvGrpSpPr>
          <p:cNvPr id="222214" name="Group 15">
            <a:extLst>
              <a:ext uri="{FF2B5EF4-FFF2-40B4-BE49-F238E27FC236}">
                <a16:creationId xmlns:a16="http://schemas.microsoft.com/office/drawing/2014/main" id="{237007D6-16A4-42D0-90E2-AC7A6AF55D67}"/>
              </a:ext>
            </a:extLst>
          </p:cNvPr>
          <p:cNvGrpSpPr>
            <a:grpSpLocks/>
          </p:cNvGrpSpPr>
          <p:nvPr/>
        </p:nvGrpSpPr>
        <p:grpSpPr bwMode="auto">
          <a:xfrm>
            <a:off x="1477963" y="504825"/>
            <a:ext cx="21156612" cy="2270125"/>
            <a:chOff x="1520498" y="511491"/>
            <a:chExt cx="21156613" cy="2269057"/>
          </a:xfrm>
        </p:grpSpPr>
        <p:sp>
          <p:nvSpPr>
            <p:cNvPr id="4" name="TextBox 74">
              <a:extLst>
                <a:ext uri="{FF2B5EF4-FFF2-40B4-BE49-F238E27FC236}">
                  <a16:creationId xmlns:a16="http://schemas.microsoft.com/office/drawing/2014/main" id="{98DF2FEA-3339-487E-B4D9-DF702CE0F78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Identifying Problem Statements</a:t>
              </a:r>
            </a:p>
          </p:txBody>
        </p:sp>
        <p:grpSp>
          <p:nvGrpSpPr>
            <p:cNvPr id="222217" name="Group 77">
              <a:extLst>
                <a:ext uri="{FF2B5EF4-FFF2-40B4-BE49-F238E27FC236}">
                  <a16:creationId xmlns:a16="http://schemas.microsoft.com/office/drawing/2014/main" id="{8E3B98A7-EAC2-44FF-BAC3-AF2E7D45FC5C}"/>
                </a:ext>
              </a:extLst>
            </p:cNvPr>
            <p:cNvGrpSpPr>
              <a:grpSpLocks/>
            </p:cNvGrpSpPr>
            <p:nvPr/>
          </p:nvGrpSpPr>
          <p:grpSpPr bwMode="auto">
            <a:xfrm>
              <a:off x="10842298" y="1977534"/>
              <a:ext cx="2278063" cy="72985"/>
              <a:chOff x="1775572" y="2020974"/>
              <a:chExt cx="3020604" cy="45615"/>
            </a:xfrm>
          </p:grpSpPr>
          <p:sp>
            <p:nvSpPr>
              <p:cNvPr id="7" name="Rectangle 6">
                <a:extLst>
                  <a:ext uri="{FF2B5EF4-FFF2-40B4-BE49-F238E27FC236}">
                    <a16:creationId xmlns:a16="http://schemas.microsoft.com/office/drawing/2014/main" id="{CB6B1D14-1DDB-4D61-B250-4514326FAA9C}"/>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 name="Rectangle 7">
                <a:extLst>
                  <a:ext uri="{FF2B5EF4-FFF2-40B4-BE49-F238E27FC236}">
                    <a16:creationId xmlns:a16="http://schemas.microsoft.com/office/drawing/2014/main" id="{108B3365-BA19-4AD4-9BE0-8A22FF35D32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9" name="Rectangle 8">
                <a:extLst>
                  <a:ext uri="{FF2B5EF4-FFF2-40B4-BE49-F238E27FC236}">
                    <a16:creationId xmlns:a16="http://schemas.microsoft.com/office/drawing/2014/main" id="{6E7969F8-EE75-4D9E-8C34-D7C6BFC74640}"/>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0" name="Rectangle 9">
                <a:extLst>
                  <a:ext uri="{FF2B5EF4-FFF2-40B4-BE49-F238E27FC236}">
                    <a16:creationId xmlns:a16="http://schemas.microsoft.com/office/drawing/2014/main" id="{F7DB75F6-A2AB-493C-8410-DFDFC106015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1" name="Rectangle 10">
                <a:extLst>
                  <a:ext uri="{FF2B5EF4-FFF2-40B4-BE49-F238E27FC236}">
                    <a16:creationId xmlns:a16="http://schemas.microsoft.com/office/drawing/2014/main" id="{E2502434-E6C4-40D8-9E7F-2FC3A495DFCC}"/>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6" name="TextBox 5">
              <a:extLst>
                <a:ext uri="{FF2B5EF4-FFF2-40B4-BE49-F238E27FC236}">
                  <a16:creationId xmlns:a16="http://schemas.microsoft.com/office/drawing/2014/main" id="{6F00DFD0-34F2-4418-8500-800392910D45}"/>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 name="Footer Placeholder 1">
            <a:extLst>
              <a:ext uri="{FF2B5EF4-FFF2-40B4-BE49-F238E27FC236}">
                <a16:creationId xmlns:a16="http://schemas.microsoft.com/office/drawing/2014/main" id="{79F29114-619E-4B80-9C91-CD0785EC94DA}"/>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Shape 192">
            <a:extLst>
              <a:ext uri="{FF2B5EF4-FFF2-40B4-BE49-F238E27FC236}">
                <a16:creationId xmlns:a16="http://schemas.microsoft.com/office/drawing/2014/main" id="{9D813782-AC86-4ED1-ACBE-8DF82B1AE5E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F2CF1EA1-A15F-4967-AA70-B4143624B16F}"/>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FBBA1DFA-D327-4CA1-A819-FCB12AC8F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49E04749-FB0E-4E7C-9E2F-CF347F035F13}"/>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6E99B0A0-12C2-41D2-B45F-A1707E980BF0}"/>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#9</a:t>
              </a:r>
            </a:p>
          </p:txBody>
        </p:sp>
      </p:grpSp>
      <p:sp>
        <p:nvSpPr>
          <p:cNvPr id="2" name="Footer Placeholder 1">
            <a:extLst>
              <a:ext uri="{FF2B5EF4-FFF2-40B4-BE49-F238E27FC236}">
                <a16:creationId xmlns:a16="http://schemas.microsoft.com/office/drawing/2014/main" id="{C2C37C1A-A97B-4332-A5FA-96DBAE2A20FA}"/>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60" name="Shape 1960">
            <a:extLst>
              <a:ext uri="{FF2B5EF4-FFF2-40B4-BE49-F238E27FC236}">
                <a16:creationId xmlns:a16="http://schemas.microsoft.com/office/drawing/2014/main" id="{02A5DF2E-B198-4393-AF67-641947D76949}"/>
              </a:ext>
            </a:extLst>
          </p:cNvPr>
          <p:cNvGraphicFramePr/>
          <p:nvPr/>
        </p:nvGraphicFramePr>
        <p:xfrm>
          <a:off x="1947863" y="3065463"/>
          <a:ext cx="20686712" cy="10125075"/>
        </p:xfrm>
        <a:graphic>
          <a:graphicData uri="http://schemas.openxmlformats.org/drawingml/2006/table">
            <a:tbl>
              <a:tblPr>
                <a:noFill/>
              </a:tblPr>
              <a:tblGrid>
                <a:gridCol w="15910057">
                  <a:extLst>
                    <a:ext uri="{9D8B030D-6E8A-4147-A177-3AD203B41FA5}">
                      <a16:colId xmlns:a16="http://schemas.microsoft.com/office/drawing/2014/main" val="20000"/>
                    </a:ext>
                  </a:extLst>
                </a:gridCol>
                <a:gridCol w="4776655">
                  <a:extLst>
                    <a:ext uri="{9D8B030D-6E8A-4147-A177-3AD203B41FA5}">
                      <a16:colId xmlns:a16="http://schemas.microsoft.com/office/drawing/2014/main" val="20001"/>
                    </a:ext>
                  </a:extLst>
                </a:gridCol>
              </a:tblGrid>
              <a:tr h="1341152">
                <a:tc>
                  <a:txBody>
                    <a:bodyPr/>
                    <a:lstStyle/>
                    <a:p>
                      <a:pPr marL="0" marR="0" lvl="0" indent="0" algn="ctr" defTabSz="1828343" rtl="0" eaLnBrk="1" latinLnBrk="0" hangingPunct="1">
                        <a:lnSpc>
                          <a:spcPct val="100000"/>
                        </a:lnSpc>
                        <a:spcBef>
                          <a:spcPts val="0"/>
                        </a:spcBef>
                        <a:spcAft>
                          <a:spcPts val="0"/>
                        </a:spcAft>
                        <a:buClr>
                          <a:srgbClr val="000000"/>
                        </a:buClr>
                        <a:buSzPct val="25000"/>
                        <a:buFont typeface="Calibri"/>
                        <a:buNone/>
                      </a:pPr>
                      <a:r>
                        <a:rPr lang="en" sz="8000" b="1" kern="1200" dirty="0">
                          <a:solidFill>
                            <a:schemeClr val="lt1"/>
                          </a:solidFill>
                          <a:effectLst>
                            <a:outerShdw blurRad="38100" dist="38100" dir="2700000" algn="tl">
                              <a:srgbClr val="000000">
                                <a:alpha val="43137"/>
                              </a:srgbClr>
                            </a:outerShdw>
                          </a:effectLst>
                          <a:latin typeface="Lato Regular"/>
                          <a:ea typeface="+mn-ea"/>
                          <a:cs typeface="+mn-cs"/>
                          <a:sym typeface="Calibri"/>
                        </a:rPr>
                        <a:t>Criteria</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81C6"/>
                    </a:solidFill>
                  </a:tcPr>
                </a:tc>
                <a:tc>
                  <a:txBody>
                    <a:bodyPr/>
                    <a:lstStyle/>
                    <a:p>
                      <a:pPr marL="0" marR="0" lvl="0" indent="0" algn="ctr" defTabSz="1828343" rtl="0" eaLnBrk="1" latinLnBrk="0" hangingPunct="1">
                        <a:lnSpc>
                          <a:spcPct val="100000"/>
                        </a:lnSpc>
                        <a:spcBef>
                          <a:spcPts val="0"/>
                        </a:spcBef>
                        <a:spcAft>
                          <a:spcPts val="0"/>
                        </a:spcAft>
                        <a:buClr>
                          <a:srgbClr val="000000"/>
                        </a:buClr>
                        <a:buSzPct val="25000"/>
                        <a:buFont typeface="Calibri"/>
                        <a:buNone/>
                      </a:pPr>
                      <a:r>
                        <a:rPr lang="en" sz="8000" b="1" kern="1200" dirty="0">
                          <a:solidFill>
                            <a:schemeClr val="lt1"/>
                          </a:solidFill>
                          <a:effectLst>
                            <a:outerShdw blurRad="38100" dist="38100" dir="2700000" algn="tl">
                              <a:srgbClr val="000000">
                                <a:alpha val="43137"/>
                              </a:srgbClr>
                            </a:outerShdw>
                          </a:effectLst>
                          <a:latin typeface="Lato Regular"/>
                          <a:ea typeface="+mn-ea"/>
                          <a:cs typeface="+mn-cs"/>
                          <a:sym typeface="Calibri"/>
                        </a:rPr>
                        <a:t>Y/N</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81C6"/>
                    </a:solidFill>
                  </a:tcPr>
                </a:tc>
                <a:extLst>
                  <a:ext uri="{0D108BD9-81ED-4DB2-BD59-A6C34878D82A}">
                    <a16:rowId xmlns:a16="http://schemas.microsoft.com/office/drawing/2014/main" val="10000"/>
                  </a:ext>
                </a:extLst>
              </a:tr>
              <a:tr h="1026495">
                <a:tc>
                  <a:txBody>
                    <a:bodyPr/>
                    <a:lstStyle/>
                    <a:p>
                      <a:pPr marL="0" marR="0" lvl="0" indent="0" algn="l" rtl="0">
                        <a:lnSpc>
                          <a:spcPct val="100000"/>
                        </a:lnSpc>
                        <a:spcBef>
                          <a:spcPts val="0"/>
                        </a:spcBef>
                        <a:spcAft>
                          <a:spcPts val="0"/>
                        </a:spcAft>
                        <a:buClr>
                          <a:srgbClr val="000000"/>
                        </a:buClr>
                        <a:buSzPct val="25000"/>
                        <a:buFont typeface="Calibri"/>
                        <a:buNone/>
                      </a:pPr>
                      <a:r>
                        <a:rPr lang="en" sz="6500" u="none" strike="noStrike" cap="none" dirty="0">
                          <a:latin typeface="Lato Regular"/>
                          <a:ea typeface="Calibri"/>
                          <a:cs typeface="Calibri"/>
                          <a:sym typeface="Calibri"/>
                        </a:rPr>
                        <a:t>Substantiated by facts/data</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dirty="0">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1"/>
                  </a:ext>
                </a:extLst>
              </a:tr>
              <a:tr h="1026495">
                <a:tc>
                  <a:txBody>
                    <a:bodyPr/>
                    <a:lstStyle/>
                    <a:p>
                      <a:pPr marL="0" marR="0" lvl="0" indent="0" algn="l" rtl="0">
                        <a:lnSpc>
                          <a:spcPct val="100000"/>
                        </a:lnSpc>
                        <a:spcBef>
                          <a:spcPts val="0"/>
                        </a:spcBef>
                        <a:spcAft>
                          <a:spcPts val="0"/>
                        </a:spcAft>
                        <a:buClr>
                          <a:srgbClr val="000000"/>
                        </a:buClr>
                        <a:buSzPct val="25000"/>
                        <a:buFont typeface="Calibri"/>
                        <a:buNone/>
                      </a:pPr>
                      <a:r>
                        <a:rPr lang="en" sz="6500" u="none" strike="noStrike" cap="none" dirty="0">
                          <a:latin typeface="Lato Regular"/>
                          <a:ea typeface="Calibri"/>
                          <a:cs typeface="Calibri"/>
                          <a:sym typeface="Calibri"/>
                        </a:rPr>
                        <a:t>Written objectively</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2"/>
                  </a:ext>
                </a:extLst>
              </a:tr>
              <a:tr h="1026495">
                <a:tc>
                  <a:txBody>
                    <a:bodyPr/>
                    <a:lstStyle/>
                    <a:p>
                      <a:pPr marL="0" marR="0" lvl="0" indent="0" algn="l" rtl="0">
                        <a:lnSpc>
                          <a:spcPct val="100000"/>
                        </a:lnSpc>
                        <a:spcBef>
                          <a:spcPts val="0"/>
                        </a:spcBef>
                        <a:spcAft>
                          <a:spcPts val="0"/>
                        </a:spcAft>
                        <a:buClr>
                          <a:srgbClr val="000000"/>
                        </a:buClr>
                        <a:buSzPct val="25000"/>
                        <a:buFont typeface="Calibri"/>
                        <a:buNone/>
                      </a:pPr>
                      <a:r>
                        <a:rPr lang="en" sz="6500" u="none" strike="noStrike" cap="none" dirty="0">
                          <a:latin typeface="Lato Regular"/>
                          <a:ea typeface="Calibri"/>
                          <a:cs typeface="Calibri"/>
                          <a:sym typeface="Calibri"/>
                        </a:rPr>
                        <a:t>Uses concise language</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3"/>
                  </a:ext>
                </a:extLst>
              </a:tr>
              <a:tr h="1403395">
                <a:tc>
                  <a:txBody>
                    <a:bodyPr/>
                    <a:lstStyle/>
                    <a:p>
                      <a:pPr marL="0" marR="0" lvl="0" indent="0" algn="l" rtl="0">
                        <a:lnSpc>
                          <a:spcPct val="100000"/>
                        </a:lnSpc>
                        <a:spcBef>
                          <a:spcPts val="0"/>
                        </a:spcBef>
                        <a:spcAft>
                          <a:spcPts val="0"/>
                        </a:spcAft>
                        <a:buClr>
                          <a:srgbClr val="000000"/>
                        </a:buClr>
                        <a:buSzPct val="25000"/>
                        <a:buFont typeface="Calibri"/>
                        <a:buNone/>
                      </a:pPr>
                      <a:r>
                        <a:rPr lang="en" sz="6500" b="0" i="0" u="none" strike="noStrike" cap="none" dirty="0">
                          <a:solidFill>
                            <a:srgbClr val="000000"/>
                          </a:solidFill>
                          <a:latin typeface="Lato Regular"/>
                          <a:ea typeface="Calibri"/>
                          <a:cs typeface="Calibri"/>
                          <a:sym typeface="Calibri"/>
                        </a:rPr>
                        <a:t>Includes specific details </a:t>
                      </a:r>
                      <a:r>
                        <a:rPr lang="en" sz="4300" b="0" i="0" u="none" strike="noStrike" cap="none" dirty="0">
                          <a:solidFill>
                            <a:srgbClr val="000000"/>
                          </a:solidFill>
                          <a:latin typeface="Lato Regular"/>
                          <a:ea typeface="Calibri"/>
                          <a:cs typeface="Calibri"/>
                          <a:sym typeface="Calibri"/>
                        </a:rPr>
                        <a:t>(who, what, when, where)</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4"/>
                  </a:ext>
                </a:extLst>
              </a:tr>
              <a:tr h="1637274">
                <a:tc>
                  <a:txBody>
                    <a:bodyPr/>
                    <a:lstStyle/>
                    <a:p>
                      <a:pPr marL="0" marR="0" lvl="0" indent="0" algn="l" rtl="0">
                        <a:lnSpc>
                          <a:spcPct val="100000"/>
                        </a:lnSpc>
                        <a:spcBef>
                          <a:spcPts val="0"/>
                        </a:spcBef>
                        <a:spcAft>
                          <a:spcPts val="0"/>
                        </a:spcAft>
                        <a:buClr>
                          <a:srgbClr val="000000"/>
                        </a:buClr>
                        <a:buSzPct val="25000"/>
                        <a:buFont typeface="Calibri"/>
                        <a:buNone/>
                      </a:pPr>
                      <a:r>
                        <a:rPr lang="en" sz="6500" u="none" strike="noStrike" cap="none" dirty="0">
                          <a:latin typeface="Lato Regular"/>
                          <a:ea typeface="Calibri"/>
                          <a:cs typeface="Calibri"/>
                          <a:sym typeface="Calibri"/>
                        </a:rPr>
                        <a:t>Focuses on a single, manageable  issue</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5"/>
                  </a:ext>
                </a:extLst>
              </a:tr>
              <a:tr h="1026495">
                <a:tc>
                  <a:txBody>
                    <a:bodyPr/>
                    <a:lstStyle/>
                    <a:p>
                      <a:pPr marL="0" marR="0" lvl="0" indent="0" algn="l" rtl="0">
                        <a:lnSpc>
                          <a:spcPct val="100000"/>
                        </a:lnSpc>
                        <a:spcBef>
                          <a:spcPts val="0"/>
                        </a:spcBef>
                        <a:spcAft>
                          <a:spcPts val="0"/>
                        </a:spcAft>
                        <a:buClr>
                          <a:srgbClr val="000000"/>
                        </a:buClr>
                        <a:buSzPct val="25000"/>
                        <a:buFont typeface="Calibri"/>
                        <a:buNone/>
                      </a:pPr>
                      <a:r>
                        <a:rPr lang="en" sz="6500" u="none" strike="noStrike" cap="none" dirty="0">
                          <a:latin typeface="Lato Regular"/>
                          <a:ea typeface="Calibri"/>
                          <a:cs typeface="Calibri"/>
                          <a:sym typeface="Calibri"/>
                        </a:rPr>
                        <a:t>Has relevance to our campus</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6"/>
                  </a:ext>
                </a:extLst>
              </a:tr>
              <a:tr h="1637274">
                <a:tc>
                  <a:txBody>
                    <a:bodyPr/>
                    <a:lstStyle/>
                    <a:p>
                      <a:pPr marL="0" marR="0" lvl="0" indent="0" algn="l" rtl="0">
                        <a:lnSpc>
                          <a:spcPct val="100000"/>
                        </a:lnSpc>
                        <a:spcBef>
                          <a:spcPts val="0"/>
                        </a:spcBef>
                        <a:spcAft>
                          <a:spcPts val="0"/>
                        </a:spcAft>
                        <a:buClr>
                          <a:srgbClr val="000000"/>
                        </a:buClr>
                        <a:buSzPct val="25000"/>
                        <a:buFont typeface="Calibri"/>
                        <a:buNone/>
                      </a:pPr>
                      <a:r>
                        <a:rPr lang="en" sz="6500" b="0" i="0" u="none" strike="noStrike" cap="none" dirty="0">
                          <a:solidFill>
                            <a:srgbClr val="000000"/>
                          </a:solidFill>
                          <a:latin typeface="Lato Regular"/>
                          <a:ea typeface="Calibri"/>
                          <a:cs typeface="Calibri"/>
                          <a:sym typeface="Calibri"/>
                        </a:rPr>
                        <a:t>Avoids causation or assigning solutions</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tc>
                  <a:txBody>
                    <a:bodyPr/>
                    <a:lstStyle/>
                    <a:p>
                      <a:pPr marL="0" marR="0" lvl="0" indent="0" algn="l" rtl="0">
                        <a:lnSpc>
                          <a:spcPct val="100000"/>
                        </a:lnSpc>
                        <a:spcBef>
                          <a:spcPts val="0"/>
                        </a:spcBef>
                        <a:spcAft>
                          <a:spcPts val="0"/>
                        </a:spcAft>
                        <a:buClr>
                          <a:srgbClr val="000000"/>
                        </a:buClr>
                        <a:buSzPct val="25000"/>
                        <a:buFont typeface="Calibri"/>
                        <a:buNone/>
                      </a:pPr>
                      <a:r>
                        <a:rPr lang="en" sz="1900" u="none" strike="noStrike" cap="none" dirty="0">
                          <a:latin typeface="Calibri"/>
                          <a:ea typeface="Calibri"/>
                          <a:cs typeface="Calibri"/>
                          <a:sym typeface="Calibri"/>
                        </a:rPr>
                        <a:t> </a:t>
                      </a:r>
                    </a:p>
                  </a:txBody>
                  <a:tcPr marL="164942" marR="164942" marT="0" marB="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8EDF2"/>
                    </a:solidFill>
                  </a:tcPr>
                </a:tc>
                <a:extLst>
                  <a:ext uri="{0D108BD9-81ED-4DB2-BD59-A6C34878D82A}">
                    <a16:rowId xmlns:a16="http://schemas.microsoft.com/office/drawing/2014/main" val="10007"/>
                  </a:ext>
                </a:extLst>
              </a:tr>
            </a:tbl>
          </a:graphicData>
        </a:graphic>
      </p:graphicFrame>
      <p:grpSp>
        <p:nvGrpSpPr>
          <p:cNvPr id="226335" name="Group 15">
            <a:extLst>
              <a:ext uri="{FF2B5EF4-FFF2-40B4-BE49-F238E27FC236}">
                <a16:creationId xmlns:a16="http://schemas.microsoft.com/office/drawing/2014/main" id="{8FA7265B-4404-4061-8B6D-0464C1F27761}"/>
              </a:ext>
            </a:extLst>
          </p:cNvPr>
          <p:cNvGrpSpPr>
            <a:grpSpLocks/>
          </p:cNvGrpSpPr>
          <p:nvPr/>
        </p:nvGrpSpPr>
        <p:grpSpPr bwMode="auto">
          <a:xfrm>
            <a:off x="1477963" y="504825"/>
            <a:ext cx="21156612" cy="2270125"/>
            <a:chOff x="1520498" y="511491"/>
            <a:chExt cx="21156613" cy="2269057"/>
          </a:xfrm>
        </p:grpSpPr>
        <p:sp>
          <p:nvSpPr>
            <p:cNvPr id="6" name="TextBox 74">
              <a:extLst>
                <a:ext uri="{FF2B5EF4-FFF2-40B4-BE49-F238E27FC236}">
                  <a16:creationId xmlns:a16="http://schemas.microsoft.com/office/drawing/2014/main" id="{AF243B13-122D-45F0-AF9C-E823A8FB471C}"/>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Identifying Problem Statements</a:t>
              </a:r>
            </a:p>
          </p:txBody>
        </p:sp>
        <p:grpSp>
          <p:nvGrpSpPr>
            <p:cNvPr id="226338" name="Group 77">
              <a:extLst>
                <a:ext uri="{FF2B5EF4-FFF2-40B4-BE49-F238E27FC236}">
                  <a16:creationId xmlns:a16="http://schemas.microsoft.com/office/drawing/2014/main" id="{E25D22E1-8D40-4DD7-8F7F-76EDB3385620}"/>
                </a:ext>
              </a:extLst>
            </p:cNvPr>
            <p:cNvGrpSpPr>
              <a:grpSpLocks/>
            </p:cNvGrpSpPr>
            <p:nvPr/>
          </p:nvGrpSpPr>
          <p:grpSpPr bwMode="auto">
            <a:xfrm>
              <a:off x="10842298" y="1977534"/>
              <a:ext cx="2278063" cy="72985"/>
              <a:chOff x="1775572" y="2020974"/>
              <a:chExt cx="3020604" cy="45615"/>
            </a:xfrm>
          </p:grpSpPr>
          <p:sp>
            <p:nvSpPr>
              <p:cNvPr id="9" name="Rectangle 8">
                <a:extLst>
                  <a:ext uri="{FF2B5EF4-FFF2-40B4-BE49-F238E27FC236}">
                    <a16:creationId xmlns:a16="http://schemas.microsoft.com/office/drawing/2014/main" id="{263DA796-7C0A-4446-8EA6-02C1D77FD21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0" name="Rectangle 9">
                <a:extLst>
                  <a:ext uri="{FF2B5EF4-FFF2-40B4-BE49-F238E27FC236}">
                    <a16:creationId xmlns:a16="http://schemas.microsoft.com/office/drawing/2014/main" id="{0E4624E6-CCFD-4331-AE83-16CBBA2C934E}"/>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1" name="Rectangle 10">
                <a:extLst>
                  <a:ext uri="{FF2B5EF4-FFF2-40B4-BE49-F238E27FC236}">
                    <a16:creationId xmlns:a16="http://schemas.microsoft.com/office/drawing/2014/main" id="{2856E179-EF74-4CDC-92D8-F07B750AD093}"/>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2" name="Rectangle 11">
                <a:extLst>
                  <a:ext uri="{FF2B5EF4-FFF2-40B4-BE49-F238E27FC236}">
                    <a16:creationId xmlns:a16="http://schemas.microsoft.com/office/drawing/2014/main" id="{A44F494B-B371-4D60-9D66-D16EBA4A7AEA}"/>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 name="Rectangle 12">
                <a:extLst>
                  <a:ext uri="{FF2B5EF4-FFF2-40B4-BE49-F238E27FC236}">
                    <a16:creationId xmlns:a16="http://schemas.microsoft.com/office/drawing/2014/main" id="{5A403C88-CA5F-4F64-B350-D9A651389D2F}"/>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 name="TextBox 7">
              <a:extLst>
                <a:ext uri="{FF2B5EF4-FFF2-40B4-BE49-F238E27FC236}">
                  <a16:creationId xmlns:a16="http://schemas.microsoft.com/office/drawing/2014/main" id="{0F80A40D-0BA9-4331-8456-1CDE57E2294D}"/>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 name="Footer Placeholder 1">
            <a:extLst>
              <a:ext uri="{FF2B5EF4-FFF2-40B4-BE49-F238E27FC236}">
                <a16:creationId xmlns:a16="http://schemas.microsoft.com/office/drawing/2014/main" id="{4EB2B794-09F1-48B7-ADBE-BFCD232B1586}"/>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Placeholder 1">
            <a:extLst>
              <a:ext uri="{FF2B5EF4-FFF2-40B4-BE49-F238E27FC236}">
                <a16:creationId xmlns:a16="http://schemas.microsoft.com/office/drawing/2014/main" id="{9FD398B9-56B2-43E6-9EB2-9B7CF58634F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626" b="11626"/>
          <a:stretch>
            <a:fillRect/>
          </a:stretch>
        </p:blipFill>
        <p:spPr>
          <a:xfrm>
            <a:off x="-414338" y="-165100"/>
            <a:ext cx="25015826" cy="13716000"/>
          </a:xfrm>
        </p:spPr>
      </p:pic>
      <p:sp>
        <p:nvSpPr>
          <p:cNvPr id="128" name="Rectangle 127">
            <a:extLst>
              <a:ext uri="{FF2B5EF4-FFF2-40B4-BE49-F238E27FC236}">
                <a16:creationId xmlns:a16="http://schemas.microsoft.com/office/drawing/2014/main" id="{0E59DDC4-DCCF-454C-A815-8E9B825D1451}"/>
              </a:ext>
            </a:extLst>
          </p:cNvPr>
          <p:cNvSpPr>
            <a:spLocks/>
          </p:cNvSpPr>
          <p:nvPr/>
        </p:nvSpPr>
        <p:spPr>
          <a:xfrm>
            <a:off x="-685800" y="-165100"/>
            <a:ext cx="25287288" cy="13844588"/>
          </a:xfrm>
          <a:prstGeom prst="rect">
            <a:avLst/>
          </a:prstGeom>
          <a:solidFill>
            <a:srgbClr val="19232E">
              <a:alpha val="7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13" name="Group 12">
            <a:extLst>
              <a:ext uri="{FF2B5EF4-FFF2-40B4-BE49-F238E27FC236}">
                <a16:creationId xmlns:a16="http://schemas.microsoft.com/office/drawing/2014/main" id="{EF596A3F-BFC4-4C07-8606-232A5CCE9471}"/>
              </a:ext>
            </a:extLst>
          </p:cNvPr>
          <p:cNvGrpSpPr>
            <a:grpSpLocks/>
          </p:cNvGrpSpPr>
          <p:nvPr/>
        </p:nvGrpSpPr>
        <p:grpSpPr bwMode="auto">
          <a:xfrm>
            <a:off x="754063" y="4959350"/>
            <a:ext cx="23604537" cy="2062163"/>
            <a:chOff x="467833" y="4959288"/>
            <a:chExt cx="23604279" cy="2061550"/>
          </a:xfrm>
        </p:grpSpPr>
        <p:sp>
          <p:nvSpPr>
            <p:cNvPr id="14" name="TextBox 87">
              <a:extLst>
                <a:ext uri="{FF2B5EF4-FFF2-40B4-BE49-F238E27FC236}">
                  <a16:creationId xmlns:a16="http://schemas.microsoft.com/office/drawing/2014/main" id="{BC724C8D-2196-4016-86E8-1AD586B7CD9C}"/>
                </a:ext>
              </a:extLst>
            </p:cNvPr>
            <p:cNvSpPr txBox="1">
              <a:spLocks noChangeArrowheads="1"/>
            </p:cNvSpPr>
            <p:nvPr/>
          </p:nvSpPr>
          <p:spPr bwMode="auto">
            <a:xfrm>
              <a:off x="467833" y="4959288"/>
              <a:ext cx="23604279" cy="18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Preview Needs Assessment</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5" name="Rectangle 14">
              <a:extLst>
                <a:ext uri="{FF2B5EF4-FFF2-40B4-BE49-F238E27FC236}">
                  <a16:creationId xmlns:a16="http://schemas.microsoft.com/office/drawing/2014/main" id="{19853A42-D3BC-46D9-A3E2-49955A1BC7D6}"/>
                </a:ext>
              </a:extLst>
            </p:cNvPr>
            <p:cNvSpPr/>
            <p:nvPr/>
          </p:nvSpPr>
          <p:spPr bwMode="auto">
            <a:xfrm flipV="1">
              <a:off x="10742021" y="6947835"/>
              <a:ext cx="407983" cy="73003"/>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6" name="Rectangle 15">
              <a:extLst>
                <a:ext uri="{FF2B5EF4-FFF2-40B4-BE49-F238E27FC236}">
                  <a16:creationId xmlns:a16="http://schemas.microsoft.com/office/drawing/2014/main" id="{5559953B-A7B8-4C68-9937-05BE76AEC8E7}"/>
                </a:ext>
              </a:extLst>
            </p:cNvPr>
            <p:cNvSpPr/>
            <p:nvPr/>
          </p:nvSpPr>
          <p:spPr bwMode="auto">
            <a:xfrm flipV="1">
              <a:off x="11205566" y="6947835"/>
              <a:ext cx="407983" cy="7300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7" name="Rectangle 16">
              <a:extLst>
                <a:ext uri="{FF2B5EF4-FFF2-40B4-BE49-F238E27FC236}">
                  <a16:creationId xmlns:a16="http://schemas.microsoft.com/office/drawing/2014/main" id="{F27928A9-09CF-4C0C-B71A-B3141FFCF4B2}"/>
                </a:ext>
              </a:extLst>
            </p:cNvPr>
            <p:cNvSpPr/>
            <p:nvPr/>
          </p:nvSpPr>
          <p:spPr bwMode="auto">
            <a:xfrm flipV="1">
              <a:off x="11684985" y="6947835"/>
              <a:ext cx="407983" cy="73003"/>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B6688AF3-AC3C-4D39-B872-FD97B58012AC}"/>
                </a:ext>
              </a:extLst>
            </p:cNvPr>
            <p:cNvSpPr/>
            <p:nvPr/>
          </p:nvSpPr>
          <p:spPr bwMode="auto">
            <a:xfrm flipV="1">
              <a:off x="12148530" y="6947835"/>
              <a:ext cx="407983" cy="73003"/>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8BEE5A20-26C9-4AD9-99FC-EDD9D06BF4F5}"/>
                </a:ext>
              </a:extLst>
            </p:cNvPr>
            <p:cNvSpPr/>
            <p:nvPr/>
          </p:nvSpPr>
          <p:spPr bwMode="auto">
            <a:xfrm flipV="1">
              <a:off x="12613662" y="6947835"/>
              <a:ext cx="406396" cy="73003"/>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1442449-E8B1-4275-846B-2C81A3AC763F}"/>
              </a:ext>
            </a:extLst>
          </p:cNvPr>
          <p:cNvGraphicFramePr>
            <a:graphicFrameLocks noGrp="1"/>
          </p:cNvGraphicFramePr>
          <p:nvPr/>
        </p:nvGraphicFramePr>
        <p:xfrm>
          <a:off x="0" y="0"/>
          <a:ext cx="24377650" cy="17191038"/>
        </p:xfrm>
        <a:graphic>
          <a:graphicData uri="http://schemas.openxmlformats.org/drawingml/2006/table">
            <a:tbl>
              <a:tblPr firstRow="1" bandRow="1">
                <a:tableStyleId>{5C22544A-7EE6-4342-B048-85BDC9FD1C3A}</a:tableStyleId>
              </a:tblPr>
              <a:tblGrid>
                <a:gridCol w="4767944">
                  <a:extLst>
                    <a:ext uri="{9D8B030D-6E8A-4147-A177-3AD203B41FA5}">
                      <a16:colId xmlns:a16="http://schemas.microsoft.com/office/drawing/2014/main" val="20000"/>
                    </a:ext>
                  </a:extLst>
                </a:gridCol>
                <a:gridCol w="4780638">
                  <a:extLst>
                    <a:ext uri="{9D8B030D-6E8A-4147-A177-3AD203B41FA5}">
                      <a16:colId xmlns:a16="http://schemas.microsoft.com/office/drawing/2014/main" val="20001"/>
                    </a:ext>
                  </a:extLst>
                </a:gridCol>
                <a:gridCol w="4069448">
                  <a:extLst>
                    <a:ext uri="{9D8B030D-6E8A-4147-A177-3AD203B41FA5}">
                      <a16:colId xmlns:a16="http://schemas.microsoft.com/office/drawing/2014/main" val="20002"/>
                    </a:ext>
                  </a:extLst>
                </a:gridCol>
                <a:gridCol w="4584429">
                  <a:extLst>
                    <a:ext uri="{9D8B030D-6E8A-4147-A177-3AD203B41FA5}">
                      <a16:colId xmlns:a16="http://schemas.microsoft.com/office/drawing/2014/main" val="20003"/>
                    </a:ext>
                  </a:extLst>
                </a:gridCol>
                <a:gridCol w="3122656">
                  <a:extLst>
                    <a:ext uri="{9D8B030D-6E8A-4147-A177-3AD203B41FA5}">
                      <a16:colId xmlns:a16="http://schemas.microsoft.com/office/drawing/2014/main" val="20004"/>
                    </a:ext>
                  </a:extLst>
                </a:gridCol>
                <a:gridCol w="3052535">
                  <a:extLst>
                    <a:ext uri="{9D8B030D-6E8A-4147-A177-3AD203B41FA5}">
                      <a16:colId xmlns:a16="http://schemas.microsoft.com/office/drawing/2014/main" val="20005"/>
                    </a:ext>
                  </a:extLst>
                </a:gridCol>
              </a:tblGrid>
              <a:tr h="3932054">
                <a:tc rowSpan="2">
                  <a:txBody>
                    <a:bodyPr/>
                    <a:lstStyle/>
                    <a:p>
                      <a:pPr algn="ctr"/>
                      <a:endParaRPr lang="en-US" sz="3600" dirty="0">
                        <a:latin typeface="Lato Regular"/>
                      </a:endParaRPr>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latin typeface="Lato Regular"/>
                        </a:rPr>
                        <a:t> </a:t>
                      </a:r>
                      <a:r>
                        <a:rPr lang="en-US" sz="5400" dirty="0">
                          <a:effectLst>
                            <a:outerShdw blurRad="38100" dist="38100" dir="2700000" algn="tl">
                              <a:srgbClr val="000000">
                                <a:alpha val="43137"/>
                              </a:srgbClr>
                            </a:outerShdw>
                          </a:effectLst>
                          <a:latin typeface="Lato Regular"/>
                        </a:rPr>
                        <a:t>Demographic</a:t>
                      </a:r>
                    </a:p>
                    <a:p>
                      <a:pPr algn="ctr"/>
                      <a:r>
                        <a:rPr lang="en-US" sz="3200" dirty="0">
                          <a:latin typeface="Lato Regular"/>
                        </a:rPr>
                        <a:t>(Enrollment,</a:t>
                      </a:r>
                      <a:r>
                        <a:rPr lang="en-US" sz="3200" baseline="0" dirty="0">
                          <a:latin typeface="Lato Regular"/>
                        </a:rPr>
                        <a:t> attendance, dropout rate, ethnicity, gender, grade-level)</a:t>
                      </a:r>
                    </a:p>
                    <a:p>
                      <a:pPr algn="ctr"/>
                      <a:endParaRPr lang="en-US" sz="3200" baseline="0" dirty="0">
                        <a:latin typeface="Lato Regular"/>
                      </a:endParaRPr>
                    </a:p>
                    <a:p>
                      <a:pPr algn="ctr"/>
                      <a:endParaRPr lang="en-US" sz="3200" baseline="0" dirty="0">
                        <a:latin typeface="Lato Regular"/>
                      </a:endParaRPr>
                    </a:p>
                  </a:txBody>
                  <a:tcPr marT="45722" marB="45722">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Perceptual</a:t>
                      </a:r>
                    </a:p>
                    <a:p>
                      <a:pPr algn="ctr"/>
                      <a:r>
                        <a:rPr lang="en-US" sz="3200" dirty="0">
                          <a:latin typeface="Lato Regular"/>
                        </a:rPr>
                        <a:t>(Perceptions</a:t>
                      </a:r>
                      <a:r>
                        <a:rPr lang="en-US" sz="3200" baseline="0" dirty="0">
                          <a:latin typeface="Lato Regular"/>
                        </a:rPr>
                        <a:t> of learning environment, values, beliefs, attitudes, observations)</a:t>
                      </a:r>
                    </a:p>
                  </a:txBody>
                  <a:tcPr marT="45722" marB="45722">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Process</a:t>
                      </a:r>
                      <a:endParaRPr lang="en-US" sz="7200" dirty="0">
                        <a:effectLst>
                          <a:outerShdw blurRad="38100" dist="38100" dir="2700000" algn="tl">
                            <a:srgbClr val="000000">
                              <a:alpha val="43137"/>
                            </a:srgbClr>
                          </a:outerShdw>
                        </a:effectLst>
                        <a:latin typeface="Lato Regular"/>
                      </a:endParaRPr>
                    </a:p>
                    <a:p>
                      <a:pPr algn="ctr"/>
                      <a:r>
                        <a:rPr lang="en-US" sz="3200" b="1" kern="1200" baseline="0" dirty="0">
                          <a:solidFill>
                            <a:schemeClr val="lt1"/>
                          </a:solidFill>
                          <a:latin typeface="Lato Regular"/>
                          <a:ea typeface="+mn-ea"/>
                          <a:cs typeface="+mn-cs"/>
                        </a:rPr>
                        <a:t>(Description of school processes and procedures)</a:t>
                      </a:r>
                    </a:p>
                    <a:p>
                      <a:pPr algn="ctr"/>
                      <a:endParaRPr lang="en-US" sz="3200" b="1" kern="1200" baseline="0" dirty="0">
                        <a:solidFill>
                          <a:schemeClr val="lt1"/>
                        </a:solidFill>
                        <a:latin typeface="Lato Regular"/>
                        <a:ea typeface="+mn-ea"/>
                        <a:cs typeface="+mn-cs"/>
                      </a:endParaRPr>
                    </a:p>
                    <a:p>
                      <a:pPr algn="ctr"/>
                      <a:endParaRPr lang="en-US" sz="3200" dirty="0">
                        <a:latin typeface="Lato Regular"/>
                      </a:endParaRPr>
                    </a:p>
                  </a:txBody>
                  <a:tcPr marT="45722" marB="45722">
                    <a:solidFill>
                      <a:srgbClr val="0081C6"/>
                    </a:solidFill>
                  </a:tcPr>
                </a:tc>
                <a:tc gridSpan="2">
                  <a:txBody>
                    <a:bodyPr/>
                    <a:lstStyle/>
                    <a:p>
                      <a:pPr algn="ctr"/>
                      <a:r>
                        <a:rPr lang="en-US" sz="5400" dirty="0">
                          <a:effectLst>
                            <a:outerShdw blurRad="38100" dist="38100" dir="2700000" algn="tl">
                              <a:srgbClr val="000000">
                                <a:alpha val="43137"/>
                              </a:srgbClr>
                            </a:outerShdw>
                          </a:effectLst>
                          <a:latin typeface="Lato Regular"/>
                        </a:rPr>
                        <a:t>Student-Learning</a:t>
                      </a:r>
                    </a:p>
                    <a:p>
                      <a:pPr algn="ctr"/>
                      <a:r>
                        <a:rPr lang="en-US" sz="3200" dirty="0">
                          <a:latin typeface="Lato Regular"/>
                        </a:rPr>
                        <a:t>(Standardized tests,</a:t>
                      </a:r>
                      <a:r>
                        <a:rPr lang="en-US" sz="3200" baseline="0" dirty="0">
                          <a:latin typeface="Lato Regular"/>
                        </a:rPr>
                        <a:t> teacher observations of abilities, authentic assessments)</a:t>
                      </a:r>
                    </a:p>
                    <a:p>
                      <a:pPr algn="ctr"/>
                      <a:endParaRPr lang="en-US" sz="3200" baseline="0" dirty="0">
                        <a:latin typeface="Lato Regular"/>
                      </a:endParaRPr>
                    </a:p>
                    <a:p>
                      <a:pPr algn="ctr"/>
                      <a:endParaRPr lang="en-US" sz="3200" dirty="0">
                        <a:latin typeface="Lato Regular"/>
                      </a:endParaRPr>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0"/>
                  </a:ext>
                </a:extLst>
              </a:tr>
              <a:tr h="1554533">
                <a:tc vMerge="1">
                  <a:txBody>
                    <a:bodyPr/>
                    <a:lstStyle/>
                    <a:p>
                      <a:endParaRPr lang="en-US"/>
                    </a:p>
                  </a:txBody>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aseline="0" dirty="0">
                          <a:solidFill>
                            <a:schemeClr val="bg1"/>
                          </a:solidFill>
                          <a:latin typeface="Lato Regular"/>
                        </a:rPr>
                        <a:t>*Examined 2-4 times/year</a:t>
                      </a:r>
                      <a:endParaRPr lang="en-US" sz="3200" dirty="0">
                        <a:solidFill>
                          <a:schemeClr val="bg1"/>
                        </a:solidFill>
                        <a:latin typeface="Lato Regular"/>
                      </a:endParaRPr>
                    </a:p>
                    <a:p>
                      <a:pPr algn="ctr"/>
                      <a:endParaRPr lang="en-US" sz="3200" dirty="0">
                        <a:latin typeface="Lato Regular"/>
                      </a:endParaRP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*Examined 2-4 times/year</a:t>
                      </a: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txBody>
                  <a:tcPr marT="45722" marB="45722">
                    <a:solidFill>
                      <a:srgbClr val="0081C6"/>
                    </a:solidFill>
                  </a:tcPr>
                </a:tc>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p>
                      <a:pPr algn="ctr"/>
                      <a:endParaRPr lang="en-US" sz="3200" dirty="0">
                        <a:latin typeface="Lato Regular"/>
                      </a:endParaRPr>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1"/>
                  </a:ext>
                </a:extLst>
              </a:tr>
              <a:tr h="640084">
                <a:tc rowSpan="5">
                  <a:txBody>
                    <a:bodyPr/>
                    <a:lstStyle/>
                    <a:p>
                      <a:pPr algn="ctr"/>
                      <a:r>
                        <a:rPr lang="en-US" sz="8000" dirty="0">
                          <a:solidFill>
                            <a:srgbClr val="303942"/>
                          </a:solidFill>
                          <a:latin typeface="Lato Regular"/>
                        </a:rPr>
                        <a:t>CSF 1</a:t>
                      </a:r>
                    </a:p>
                  </a:txBody>
                  <a:tcPr marT="45722" marB="45722"/>
                </a:tc>
                <a:tc rowSpan="5">
                  <a:txBody>
                    <a:bodyPr/>
                    <a:lstStyle/>
                    <a:p>
                      <a:pPr algn="ctr"/>
                      <a:endParaRPr lang="en-US" sz="5400" b="1" dirty="0">
                        <a:solidFill>
                          <a:srgbClr val="303942"/>
                        </a:solidFill>
                        <a:latin typeface="Lato Regular"/>
                      </a:endParaRPr>
                    </a:p>
                  </a:txBody>
                  <a:tcPr marT="45722" marB="45722"/>
                </a:tc>
                <a:tc rowSpan="5">
                  <a:txBody>
                    <a:bodyPr/>
                    <a:lstStyle/>
                    <a:p>
                      <a:pPr algn="ctr"/>
                      <a:endParaRPr lang="en-US" sz="5400" dirty="0">
                        <a:solidFill>
                          <a:srgbClr val="303942"/>
                        </a:solidFill>
                        <a:latin typeface="Lato Regular"/>
                      </a:endParaRPr>
                    </a:p>
                  </a:txBody>
                  <a:tcPr marT="45722" marB="45722"/>
                </a:tc>
                <a:tc rowSpan="5">
                  <a:txBody>
                    <a:bodyPr/>
                    <a:lstStyle/>
                    <a:p>
                      <a:endParaRPr lang="en-US" sz="3600" dirty="0">
                        <a:solidFill>
                          <a:srgbClr val="303942"/>
                        </a:solidFill>
                        <a:latin typeface="Lato Regular"/>
                      </a:endParaRPr>
                    </a:p>
                  </a:txBody>
                  <a:tcPr marT="45722" marB="45722"/>
                </a:tc>
                <a:tc>
                  <a:txBody>
                    <a:bodyPr/>
                    <a:lstStyle/>
                    <a:p>
                      <a:r>
                        <a:rPr lang="en-US" sz="3600" dirty="0">
                          <a:solidFill>
                            <a:srgbClr val="303942"/>
                          </a:solidFill>
                          <a:latin typeface="Lato Regular"/>
                        </a:rPr>
                        <a:t>Aggregate</a:t>
                      </a:r>
                    </a:p>
                  </a:txBody>
                  <a:tcPr marT="45722" marB="45722"/>
                </a:tc>
                <a:tc>
                  <a:txBody>
                    <a:bodyPr/>
                    <a:lstStyle/>
                    <a:p>
                      <a:endParaRPr lang="en-US" sz="3600" b="1" dirty="0">
                        <a:solidFill>
                          <a:srgbClr val="303942"/>
                        </a:solidFill>
                        <a:latin typeface="Lato Regular"/>
                      </a:endParaRPr>
                    </a:p>
                  </a:txBody>
                  <a:tcPr marT="45722" marB="45722"/>
                </a:tc>
                <a:extLst>
                  <a:ext uri="{0D108BD9-81ED-4DB2-BD59-A6C34878D82A}">
                    <a16:rowId xmlns:a16="http://schemas.microsoft.com/office/drawing/2014/main" val="1000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2" marB="45722"/>
                </a:tc>
                <a:extLst>
                  <a:ext uri="{0D108BD9-81ED-4DB2-BD59-A6C34878D82A}">
                    <a16:rowId xmlns:a16="http://schemas.microsoft.com/office/drawing/2014/main" val="1000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2" marB="45722"/>
                </a:tc>
                <a:extLst>
                  <a:ext uri="{0D108BD9-81ED-4DB2-BD59-A6C34878D82A}">
                    <a16:rowId xmlns:a16="http://schemas.microsoft.com/office/drawing/2014/main" val="1000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2" marB="45722"/>
                </a:tc>
                <a:extLst>
                  <a:ext uri="{0D108BD9-81ED-4DB2-BD59-A6C34878D82A}">
                    <a16:rowId xmlns:a16="http://schemas.microsoft.com/office/drawing/2014/main" val="1000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2" marB="45722"/>
                </a:tc>
                <a:extLst>
                  <a:ext uri="{0D108BD9-81ED-4DB2-BD59-A6C34878D82A}">
                    <a16:rowId xmlns:a16="http://schemas.microsoft.com/office/drawing/2014/main" val="10006"/>
                  </a:ext>
                </a:extLst>
              </a:tr>
              <a:tr h="640084">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8000" dirty="0">
                          <a:solidFill>
                            <a:srgbClr val="303942"/>
                          </a:solidFill>
                          <a:latin typeface="Lato Regular"/>
                        </a:rPr>
                        <a:t>CSF 2</a:t>
                      </a:r>
                    </a:p>
                  </a:txBody>
                  <a:tcPr marT="45722" marB="45722"/>
                </a:tc>
                <a:tc rowSpan="5">
                  <a:txBody>
                    <a:bodyPr/>
                    <a:lstStyle/>
                    <a:p>
                      <a:endParaRPr lang="en-US" sz="3600" dirty="0">
                        <a:solidFill>
                          <a:srgbClr val="303942"/>
                        </a:solidFill>
                        <a:latin typeface="Lato Regular"/>
                      </a:endParaRPr>
                    </a:p>
                  </a:txBody>
                  <a:tcPr marT="45722" marB="45722"/>
                </a:tc>
                <a:tc rowSpan="5">
                  <a:txBody>
                    <a:bodyPr/>
                    <a:lstStyle/>
                    <a:p>
                      <a:endParaRPr lang="en-US" sz="3600" dirty="0">
                        <a:solidFill>
                          <a:srgbClr val="303942"/>
                        </a:solidFill>
                        <a:latin typeface="Lato Regular"/>
                      </a:endParaRPr>
                    </a:p>
                  </a:txBody>
                  <a:tcPr marT="45722" marB="45722"/>
                </a:tc>
                <a:tc rowSpan="5">
                  <a:txBody>
                    <a:bodyPr/>
                    <a:lstStyle/>
                    <a:p>
                      <a:endParaRPr lang="en-US" sz="3600" dirty="0">
                        <a:solidFill>
                          <a:srgbClr val="303942"/>
                        </a:solidFill>
                        <a:latin typeface="Lato Regular"/>
                      </a:endParaRPr>
                    </a:p>
                  </a:txBody>
                  <a:tcPr marT="45722" marB="45722"/>
                </a:tc>
                <a:tc>
                  <a:txBody>
                    <a:bodyPr/>
                    <a:lstStyle/>
                    <a:p>
                      <a:r>
                        <a:rPr lang="en-US" sz="3600" dirty="0">
                          <a:solidFill>
                            <a:srgbClr val="303942"/>
                          </a:solidFill>
                          <a:latin typeface="Lato Regular"/>
                        </a:rPr>
                        <a:t>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7"/>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8"/>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9"/>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0"/>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1"/>
                  </a:ext>
                </a:extLst>
              </a:tr>
              <a:tr h="640084">
                <a:tc rowSpan="5">
                  <a:txBody>
                    <a:bodyPr/>
                    <a:lstStyle/>
                    <a:p>
                      <a:pPr algn="ctr"/>
                      <a:r>
                        <a:rPr lang="en-US" sz="8000" dirty="0">
                          <a:solidFill>
                            <a:srgbClr val="303942"/>
                          </a:solidFill>
                          <a:latin typeface="Lato Regular"/>
                        </a:rPr>
                        <a:t>CSF 3</a:t>
                      </a: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a:txBody>
                    <a:bodyPr/>
                    <a:lstStyle/>
                    <a:p>
                      <a:r>
                        <a:rPr lang="en-US" sz="3600" dirty="0">
                          <a:solidFill>
                            <a:srgbClr val="303942"/>
                          </a:solidFill>
                          <a:latin typeface="Lato Regular"/>
                        </a:rPr>
                        <a:t>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lnB w="12700" cap="flat" cmpd="sng" algn="ctr">
                      <a:solidFill>
                        <a:schemeClr val="tx1"/>
                      </a:solidFill>
                      <a:prstDash val="solid"/>
                      <a:round/>
                      <a:headEnd type="none" w="med" len="med"/>
                      <a:tailEnd type="none" w="med" len="med"/>
                    </a:lnB>
                  </a:tcPr>
                </a:tc>
                <a:tc>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93">
                <a:tc>
                  <a:txBody>
                    <a:bodyPr/>
                    <a:lstStyle/>
                    <a:p>
                      <a:pPr algn="ctr"/>
                      <a:r>
                        <a:rPr lang="en-US" sz="6600" dirty="0">
                          <a:solidFill>
                            <a:srgbClr val="303942"/>
                          </a:solidFill>
                          <a:latin typeface="Lato Regular"/>
                        </a:rPr>
                        <a:t>Problem Statements: </a:t>
                      </a:r>
                    </a:p>
                  </a:txBody>
                  <a:tcPr marT="45722" marB="45722">
                    <a:lnT w="12700" cap="flat" cmpd="sng" algn="ctr">
                      <a:solidFill>
                        <a:schemeClr val="tx1"/>
                      </a:solidFill>
                      <a:prstDash val="solid"/>
                      <a:round/>
                      <a:headEnd type="none" w="med" len="med"/>
                      <a:tailEnd type="none" w="med" len="med"/>
                    </a:lnT>
                  </a:tcPr>
                </a:tc>
                <a:tc gridSpan="5">
                  <a:txBody>
                    <a:bodyPr/>
                    <a:lstStyle/>
                    <a:p>
                      <a:endParaRPr lang="en-US" sz="3600" dirty="0">
                        <a:solidFill>
                          <a:srgbClr val="303942"/>
                        </a:solidFill>
                        <a:latin typeface="Lato Regular"/>
                      </a:endParaRPr>
                    </a:p>
                  </a:txBody>
                  <a:tcPr marT="45722" marB="45722">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7"/>
                  </a:ext>
                </a:extLst>
              </a:tr>
            </a:tbl>
          </a:graphicData>
        </a:graphic>
      </p:graphicFrame>
      <p:sp>
        <p:nvSpPr>
          <p:cNvPr id="6" name="Rectangle 5">
            <a:extLst>
              <a:ext uri="{FF2B5EF4-FFF2-40B4-BE49-F238E27FC236}">
                <a16:creationId xmlns:a16="http://schemas.microsoft.com/office/drawing/2014/main" id="{06160567-FACE-4B2F-B418-1D1611F3CF78}"/>
              </a:ext>
            </a:extLst>
          </p:cNvPr>
          <p:cNvSpPr/>
          <p:nvPr/>
        </p:nvSpPr>
        <p:spPr>
          <a:xfrm>
            <a:off x="5027613" y="5492750"/>
            <a:ext cx="13195300" cy="3200400"/>
          </a:xfrm>
          <a:prstGeom prst="rect">
            <a:avLst/>
          </a:prstGeom>
          <a:solidFill>
            <a:schemeClr val="accent1">
              <a:lumMod val="20000"/>
              <a:lumOff val="80000"/>
              <a:alpha val="84000"/>
            </a:schemeClr>
          </a:solidFill>
          <a:ln w="762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TextBox 6">
            <a:extLst>
              <a:ext uri="{FF2B5EF4-FFF2-40B4-BE49-F238E27FC236}">
                <a16:creationId xmlns:a16="http://schemas.microsoft.com/office/drawing/2014/main" id="{D08A0089-D272-45CD-8CC5-D2471D3C4805}"/>
              </a:ext>
            </a:extLst>
          </p:cNvPr>
          <p:cNvSpPr txBox="1"/>
          <p:nvPr/>
        </p:nvSpPr>
        <p:spPr>
          <a:xfrm>
            <a:off x="1566863" y="6370638"/>
            <a:ext cx="20116800" cy="1446212"/>
          </a:xfrm>
          <a:prstGeom prst="rect">
            <a:avLst/>
          </a:prstGeom>
          <a:noFill/>
        </p:spPr>
        <p:txBody>
          <a:bodyPr>
            <a:spAutoFit/>
          </a:bodyPr>
          <a:lstStyle/>
          <a:p>
            <a:pPr algn="ctr" eaLnBrk="1" fontAlgn="auto" hangingPunct="1">
              <a:spcBef>
                <a:spcPts val="0"/>
              </a:spcBef>
              <a:spcAft>
                <a:spcPts val="0"/>
              </a:spcAft>
              <a:defRPr/>
            </a:pPr>
            <a:r>
              <a:rPr lang="en-US" sz="8800" b="1" dirty="0">
                <a:solidFill>
                  <a:srgbClr val="303942"/>
                </a:solidFill>
                <a:effectLst>
                  <a:outerShdw blurRad="38100" dist="38100" dir="2700000" algn="tl">
                    <a:srgbClr val="000000">
                      <a:alpha val="43137"/>
                    </a:srgbClr>
                  </a:outerShdw>
                </a:effectLst>
                <a:latin typeface="Lato Regular"/>
              </a:rPr>
              <a:t>Needs Assessment</a:t>
            </a:r>
          </a:p>
        </p:txBody>
      </p:sp>
      <p:sp>
        <p:nvSpPr>
          <p:cNvPr id="8" name="Rectangle 7">
            <a:extLst>
              <a:ext uri="{FF2B5EF4-FFF2-40B4-BE49-F238E27FC236}">
                <a16:creationId xmlns:a16="http://schemas.microsoft.com/office/drawing/2014/main" id="{24EFE06D-4EE1-44D8-955A-5A3FFC7BDA8E}"/>
              </a:ext>
            </a:extLst>
          </p:cNvPr>
          <p:cNvSpPr/>
          <p:nvPr/>
        </p:nvSpPr>
        <p:spPr>
          <a:xfrm>
            <a:off x="18222913" y="5492750"/>
            <a:ext cx="6307137" cy="3200400"/>
          </a:xfrm>
          <a:prstGeom prst="rect">
            <a:avLst/>
          </a:prstGeom>
          <a:solidFill>
            <a:schemeClr val="accent1">
              <a:lumMod val="20000"/>
              <a:lumOff val="80000"/>
              <a:alpha val="84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v</a:t>
            </a:r>
          </a:p>
        </p:txBody>
      </p:sp>
      <p:sp>
        <p:nvSpPr>
          <p:cNvPr id="9" name="TextBox 8">
            <a:extLst>
              <a:ext uri="{FF2B5EF4-FFF2-40B4-BE49-F238E27FC236}">
                <a16:creationId xmlns:a16="http://schemas.microsoft.com/office/drawing/2014/main" id="{FA5F470A-2AEF-48B5-86F5-774C40398CB5}"/>
              </a:ext>
            </a:extLst>
          </p:cNvPr>
          <p:cNvSpPr txBox="1"/>
          <p:nvPr/>
        </p:nvSpPr>
        <p:spPr>
          <a:xfrm>
            <a:off x="16568738" y="5816600"/>
            <a:ext cx="9615487" cy="2554288"/>
          </a:xfrm>
          <a:prstGeom prst="rect">
            <a:avLst/>
          </a:prstGeom>
          <a:noFill/>
        </p:spPr>
        <p:txBody>
          <a:bodyPr>
            <a:spAutoFit/>
          </a:bodyPr>
          <a:lstStyle/>
          <a:p>
            <a:pPr algn="ctr" eaLnBrk="1" fontAlgn="auto" hangingPunct="1">
              <a:spcBef>
                <a:spcPts val="0"/>
              </a:spcBef>
              <a:spcAft>
                <a:spcPts val="0"/>
              </a:spcAft>
              <a:defRPr/>
            </a:pPr>
            <a:r>
              <a:rPr lang="en-US" sz="8000" b="1" dirty="0">
                <a:solidFill>
                  <a:srgbClr val="303942"/>
                </a:solidFill>
                <a:effectLst>
                  <a:outerShdw blurRad="38100" dist="38100" dir="2700000" algn="tl">
                    <a:srgbClr val="000000">
                      <a:alpha val="43137"/>
                    </a:srgbClr>
                  </a:outerShdw>
                </a:effectLst>
                <a:latin typeface="Lato Regular"/>
              </a:rPr>
              <a:t>Problem </a:t>
            </a:r>
          </a:p>
          <a:p>
            <a:pPr algn="ctr" eaLnBrk="1" fontAlgn="auto" hangingPunct="1">
              <a:spcBef>
                <a:spcPts val="0"/>
              </a:spcBef>
              <a:spcAft>
                <a:spcPts val="0"/>
              </a:spcAft>
              <a:defRPr/>
            </a:pPr>
            <a:r>
              <a:rPr lang="en-US" sz="8000" b="1" dirty="0">
                <a:solidFill>
                  <a:srgbClr val="303942"/>
                </a:solidFill>
                <a:effectLst>
                  <a:outerShdw blurRad="38100" dist="38100" dir="2700000" algn="tl">
                    <a:srgbClr val="000000">
                      <a:alpha val="43137"/>
                    </a:srgbClr>
                  </a:outerShdw>
                </a:effectLst>
                <a:latin typeface="Lato Regular"/>
              </a:rPr>
              <a:t>Statement</a:t>
            </a:r>
          </a:p>
        </p:txBody>
      </p:sp>
      <p:sp>
        <p:nvSpPr>
          <p:cNvPr id="2" name="Footer Placeholder 1">
            <a:extLst>
              <a:ext uri="{FF2B5EF4-FFF2-40B4-BE49-F238E27FC236}">
                <a16:creationId xmlns:a16="http://schemas.microsoft.com/office/drawing/2014/main" id="{72395532-9D99-4891-8278-F0AA8D096978}"/>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38F20A-6FA8-4A10-AA33-BFD1B8C4B1CA}"/>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5" name="Group 4">
            <a:extLst>
              <a:ext uri="{FF2B5EF4-FFF2-40B4-BE49-F238E27FC236}">
                <a16:creationId xmlns:a16="http://schemas.microsoft.com/office/drawing/2014/main" id="{28C19FE6-BEAB-4BDD-B594-B59422FC30E9}"/>
              </a:ext>
            </a:extLst>
          </p:cNvPr>
          <p:cNvGrpSpPr>
            <a:grpSpLocks/>
          </p:cNvGrpSpPr>
          <p:nvPr/>
        </p:nvGrpSpPr>
        <p:grpSpPr bwMode="auto">
          <a:xfrm>
            <a:off x="1697038" y="504825"/>
            <a:ext cx="20937537" cy="2249488"/>
            <a:chOff x="1739573" y="511491"/>
            <a:chExt cx="20937538" cy="2248915"/>
          </a:xfrm>
        </p:grpSpPr>
        <p:sp>
          <p:nvSpPr>
            <p:cNvPr id="6" name="TextBox 74">
              <a:extLst>
                <a:ext uri="{FF2B5EF4-FFF2-40B4-BE49-F238E27FC236}">
                  <a16:creationId xmlns:a16="http://schemas.microsoft.com/office/drawing/2014/main" id="{09C86D40-7078-4317-9EEF-7978BBE2E3D6}"/>
                </a:ext>
              </a:extLst>
            </p:cNvPr>
            <p:cNvSpPr txBox="1">
              <a:spLocks noChangeArrowheads="1"/>
            </p:cNvSpPr>
            <p:nvPr/>
          </p:nvSpPr>
          <p:spPr bwMode="auto">
            <a:xfrm>
              <a:off x="1739573" y="511491"/>
              <a:ext cx="20937538" cy="14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effectLst>
                    <a:outerShdw blurRad="38100" dist="38100" dir="2700000" algn="tl">
                      <a:srgbClr val="000000">
                        <a:alpha val="43137"/>
                      </a:srgbClr>
                    </a:outerShdw>
                  </a:effectLst>
                  <a:latin typeface="Lato Regular" charset="0"/>
                </a:rPr>
                <a:t>References</a:t>
              </a:r>
              <a:endParaRPr lang="id-ID" altLang="en-US" sz="8800" b="1" cap="small" dirty="0">
                <a:effectLst>
                  <a:outerShdw blurRad="38100" dist="38100" dir="2700000" algn="tl">
                    <a:srgbClr val="000000">
                      <a:alpha val="43137"/>
                    </a:srgbClr>
                  </a:outerShdw>
                </a:effectLst>
                <a:latin typeface="Lato Regular" charset="0"/>
              </a:endParaRPr>
            </a:p>
          </p:txBody>
        </p:sp>
        <p:grpSp>
          <p:nvGrpSpPr>
            <p:cNvPr id="232458" name="Group 77">
              <a:extLst>
                <a:ext uri="{FF2B5EF4-FFF2-40B4-BE49-F238E27FC236}">
                  <a16:creationId xmlns:a16="http://schemas.microsoft.com/office/drawing/2014/main" id="{9CA01A13-1CD6-4552-B2A7-C251D1F21FF8}"/>
                </a:ext>
              </a:extLst>
            </p:cNvPr>
            <p:cNvGrpSpPr>
              <a:grpSpLocks/>
            </p:cNvGrpSpPr>
            <p:nvPr/>
          </p:nvGrpSpPr>
          <p:grpSpPr bwMode="auto">
            <a:xfrm>
              <a:off x="10842298" y="1977534"/>
              <a:ext cx="2278063" cy="72985"/>
              <a:chOff x="1775572" y="2020974"/>
              <a:chExt cx="3020604" cy="45615"/>
            </a:xfrm>
          </p:grpSpPr>
          <p:sp>
            <p:nvSpPr>
              <p:cNvPr id="9" name="Rectangle 8">
                <a:extLst>
                  <a:ext uri="{FF2B5EF4-FFF2-40B4-BE49-F238E27FC236}">
                    <a16:creationId xmlns:a16="http://schemas.microsoft.com/office/drawing/2014/main" id="{FB301202-25CE-479A-AED5-7AFE714D73F7}"/>
                  </a:ext>
                </a:extLst>
              </p:cNvPr>
              <p:cNvSpPr/>
              <p:nvPr/>
            </p:nvSpPr>
            <p:spPr>
              <a:xfrm flipV="1">
                <a:off x="1775572" y="2021245"/>
                <a:ext cx="540972" cy="45628"/>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0" name="Rectangle 9">
                <a:extLst>
                  <a:ext uri="{FF2B5EF4-FFF2-40B4-BE49-F238E27FC236}">
                    <a16:creationId xmlns:a16="http://schemas.microsoft.com/office/drawing/2014/main" id="{3DCC021F-E964-4CB4-8150-E32B9F4EF1E7}"/>
                  </a:ext>
                </a:extLst>
              </p:cNvPr>
              <p:cNvSpPr/>
              <p:nvPr/>
            </p:nvSpPr>
            <p:spPr>
              <a:xfrm flipV="1">
                <a:off x="2390217" y="2021245"/>
                <a:ext cx="540972" cy="4562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1" name="Rectangle 10">
                <a:extLst>
                  <a:ext uri="{FF2B5EF4-FFF2-40B4-BE49-F238E27FC236}">
                    <a16:creationId xmlns:a16="http://schemas.microsoft.com/office/drawing/2014/main" id="{E32DA480-0F07-4787-8E27-6C52F60B5688}"/>
                  </a:ext>
                </a:extLst>
              </p:cNvPr>
              <p:cNvSpPr/>
              <p:nvPr/>
            </p:nvSpPr>
            <p:spPr>
              <a:xfrm flipV="1">
                <a:off x="3025912" y="2021245"/>
                <a:ext cx="540972" cy="45628"/>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2" name="Rectangle 11">
                <a:extLst>
                  <a:ext uri="{FF2B5EF4-FFF2-40B4-BE49-F238E27FC236}">
                    <a16:creationId xmlns:a16="http://schemas.microsoft.com/office/drawing/2014/main" id="{4F9460E7-FB9F-4EEC-8434-2C2200B4DC59}"/>
                  </a:ext>
                </a:extLst>
              </p:cNvPr>
              <p:cNvSpPr/>
              <p:nvPr/>
            </p:nvSpPr>
            <p:spPr>
              <a:xfrm flipV="1">
                <a:off x="3640558" y="2021245"/>
                <a:ext cx="540972" cy="45628"/>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 name="Rectangle 12">
                <a:extLst>
                  <a:ext uri="{FF2B5EF4-FFF2-40B4-BE49-F238E27FC236}">
                    <a16:creationId xmlns:a16="http://schemas.microsoft.com/office/drawing/2014/main" id="{4AFABBB9-70EA-4353-9D9B-6B1FF3C7AE6B}"/>
                  </a:ext>
                </a:extLst>
              </p:cNvPr>
              <p:cNvSpPr/>
              <p:nvPr/>
            </p:nvSpPr>
            <p:spPr>
              <a:xfrm flipV="1">
                <a:off x="4257307" y="2021245"/>
                <a:ext cx="538867" cy="45628"/>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 name="TextBox 7">
              <a:extLst>
                <a:ext uri="{FF2B5EF4-FFF2-40B4-BE49-F238E27FC236}">
                  <a16:creationId xmlns:a16="http://schemas.microsoft.com/office/drawing/2014/main" id="{572C83D3-2FAF-4457-921D-736EF5ED41EE}"/>
                </a:ext>
              </a:extLst>
            </p:cNvPr>
            <p:cNvSpPr txBox="1"/>
            <p:nvPr/>
          </p:nvSpPr>
          <p:spPr>
            <a:xfrm>
              <a:off x="1739573" y="2082716"/>
              <a:ext cx="20937538" cy="677690"/>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232454" name="Shape 192">
            <a:extLst>
              <a:ext uri="{FF2B5EF4-FFF2-40B4-BE49-F238E27FC236}">
                <a16:creationId xmlns:a16="http://schemas.microsoft.com/office/drawing/2014/main" id="{DFB95386-4BE2-4E12-B1AA-EAF5AC177ED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AC8F1C0-A836-4437-B65F-937084382370}"/>
              </a:ext>
            </a:extLst>
          </p:cNvPr>
          <p:cNvSpPr txBox="1"/>
          <p:nvPr/>
        </p:nvSpPr>
        <p:spPr>
          <a:xfrm>
            <a:off x="1158875" y="3152775"/>
            <a:ext cx="22012275" cy="10002838"/>
          </a:xfrm>
          <a:prstGeom prst="rect">
            <a:avLst/>
          </a:prstGeom>
          <a:noFill/>
        </p:spPr>
        <p:txBody>
          <a:bodyPr>
            <a:spAutoFit/>
          </a:bodyPr>
          <a:lstStyle/>
          <a:p>
            <a:pPr marL="742950" indent="-742950" eaLnBrk="1" fontAlgn="auto" hangingPunct="1">
              <a:spcBef>
                <a:spcPts val="0"/>
              </a:spcBef>
              <a:spcAft>
                <a:spcPts val="0"/>
              </a:spcAft>
              <a:buFontTx/>
              <a:buAutoNum type="arabicPeriod"/>
              <a:defRPr/>
            </a:pPr>
            <a:r>
              <a:rPr lang="en-US" sz="5400" b="1" dirty="0">
                <a:solidFill>
                  <a:schemeClr val="bg1"/>
                </a:solidFill>
                <a:effectLst>
                  <a:outerShdw blurRad="38100" dist="38100" dir="2700000" algn="tl">
                    <a:srgbClr val="000000">
                      <a:alpha val="43137"/>
                    </a:srgbClr>
                  </a:outerShdw>
                </a:effectLst>
                <a:latin typeface="Lato Regular"/>
              </a:rPr>
              <a:t>Bernhardt, V. (2004). Data Analysis for Continuous School Improvement. London: Routledge.</a:t>
            </a:r>
          </a:p>
          <a:p>
            <a:pPr marL="742950" indent="-742950" eaLnBrk="1" fontAlgn="auto" hangingPunct="1">
              <a:spcBef>
                <a:spcPts val="0"/>
              </a:spcBef>
              <a:spcAft>
                <a:spcPts val="0"/>
              </a:spcAft>
              <a:buFontTx/>
              <a:buAutoNum type="arabicPeriod"/>
              <a:defRPr/>
            </a:pPr>
            <a:endParaRPr lang="en-US" sz="5400" b="1" dirty="0">
              <a:solidFill>
                <a:schemeClr val="bg1"/>
              </a:solidFill>
              <a:effectLst>
                <a:outerShdw blurRad="38100" dist="38100" dir="2700000" algn="tl">
                  <a:srgbClr val="000000">
                    <a:alpha val="43137"/>
                  </a:srgbClr>
                </a:outerShdw>
              </a:effectLst>
              <a:latin typeface="Lato Regular"/>
            </a:endParaRPr>
          </a:p>
          <a:p>
            <a:pPr marL="742950" indent="-742950" eaLnBrk="1" fontAlgn="auto" hangingPunct="1">
              <a:spcBef>
                <a:spcPts val="0"/>
              </a:spcBef>
              <a:spcAft>
                <a:spcPts val="0"/>
              </a:spcAft>
              <a:buFontTx/>
              <a:buAutoNum type="arabicPeriod"/>
              <a:defRPr/>
            </a:pPr>
            <a:r>
              <a:rPr lang="en-US" sz="5400" b="1" dirty="0">
                <a:solidFill>
                  <a:schemeClr val="bg1"/>
                </a:solidFill>
                <a:effectLst>
                  <a:outerShdw blurRad="38100" dist="38100" dir="2700000" algn="tl">
                    <a:srgbClr val="000000">
                      <a:alpha val="43137"/>
                    </a:srgbClr>
                  </a:outerShdw>
                </a:effectLst>
                <a:latin typeface="Lato Regular"/>
              </a:rPr>
              <a:t>Lipton, L., &amp; Wellman, B. (2004). Data-Driven Dialogue A Facilitator's Guide to Collaborative Inquiry. Arlington, MA : </a:t>
            </a:r>
            <a:r>
              <a:rPr lang="en-US" sz="5400" b="1" dirty="0" err="1">
                <a:solidFill>
                  <a:schemeClr val="bg1"/>
                </a:solidFill>
                <a:effectLst>
                  <a:outerShdw blurRad="38100" dist="38100" dir="2700000" algn="tl">
                    <a:srgbClr val="000000">
                      <a:alpha val="43137"/>
                    </a:srgbClr>
                  </a:outerShdw>
                </a:effectLst>
                <a:latin typeface="Lato Regular"/>
              </a:rPr>
              <a:t>Miravia</a:t>
            </a:r>
            <a:r>
              <a:rPr lang="en-US" sz="5400" b="1" dirty="0">
                <a:solidFill>
                  <a:schemeClr val="bg1"/>
                </a:solidFill>
                <a:effectLst>
                  <a:outerShdw blurRad="38100" dist="38100" dir="2700000" algn="tl">
                    <a:srgbClr val="000000">
                      <a:alpha val="43137"/>
                    </a:srgbClr>
                  </a:outerShdw>
                </a:effectLst>
                <a:latin typeface="Lato Regular"/>
              </a:rPr>
              <a:t>.</a:t>
            </a:r>
          </a:p>
          <a:p>
            <a:pPr marL="742950" indent="-742950" eaLnBrk="1" fontAlgn="auto" hangingPunct="1">
              <a:spcBef>
                <a:spcPts val="0"/>
              </a:spcBef>
              <a:spcAft>
                <a:spcPts val="0"/>
              </a:spcAft>
              <a:buFontTx/>
              <a:buAutoNum type="arabicPeriod"/>
              <a:defRPr/>
            </a:pPr>
            <a:endParaRPr lang="en-US" sz="5400" b="1" dirty="0">
              <a:solidFill>
                <a:schemeClr val="bg1"/>
              </a:solidFill>
              <a:effectLst>
                <a:outerShdw blurRad="38100" dist="38100" dir="2700000" algn="tl">
                  <a:srgbClr val="000000">
                    <a:alpha val="43137"/>
                  </a:srgbClr>
                </a:outerShdw>
              </a:effectLst>
              <a:latin typeface="Lato Regular"/>
            </a:endParaRPr>
          </a:p>
          <a:p>
            <a:pPr marL="742950" indent="-742950" eaLnBrk="1" fontAlgn="auto" hangingPunct="1">
              <a:spcBef>
                <a:spcPts val="0"/>
              </a:spcBef>
              <a:spcAft>
                <a:spcPts val="0"/>
              </a:spcAft>
              <a:buFontTx/>
              <a:buAutoNum type="arabicPeriod"/>
              <a:defRPr/>
            </a:pPr>
            <a:r>
              <a:rPr lang="en-US" sz="5400" b="1" dirty="0">
                <a:solidFill>
                  <a:schemeClr val="bg1"/>
                </a:solidFill>
                <a:effectLst>
                  <a:outerShdw blurRad="38100" dist="38100" dir="2700000" algn="tl">
                    <a:srgbClr val="000000">
                      <a:alpha val="43137"/>
                    </a:srgbClr>
                  </a:outerShdw>
                </a:effectLst>
                <a:latin typeface="Lato Regular"/>
              </a:rPr>
              <a:t>Love, N., Stiles, K. E., </a:t>
            </a:r>
            <a:r>
              <a:rPr lang="en-US" sz="5400" b="1" dirty="0" err="1">
                <a:solidFill>
                  <a:schemeClr val="bg1"/>
                </a:solidFill>
                <a:effectLst>
                  <a:outerShdw blurRad="38100" dist="38100" dir="2700000" algn="tl">
                    <a:srgbClr val="000000">
                      <a:alpha val="43137"/>
                    </a:srgbClr>
                  </a:outerShdw>
                </a:effectLst>
                <a:latin typeface="Lato Regular"/>
              </a:rPr>
              <a:t>Mundry</a:t>
            </a:r>
            <a:r>
              <a:rPr lang="en-US" sz="5400" b="1" dirty="0">
                <a:solidFill>
                  <a:schemeClr val="bg1"/>
                </a:solidFill>
                <a:effectLst>
                  <a:outerShdw blurRad="38100" dist="38100" dir="2700000" algn="tl">
                    <a:srgbClr val="000000">
                      <a:alpha val="43137"/>
                    </a:srgbClr>
                  </a:outerShdw>
                </a:effectLst>
                <a:latin typeface="Lato Regular"/>
              </a:rPr>
              <a:t>, S., &amp; </a:t>
            </a:r>
            <a:r>
              <a:rPr lang="en-US" sz="5400" b="1" dirty="0" err="1">
                <a:solidFill>
                  <a:schemeClr val="bg1"/>
                </a:solidFill>
                <a:effectLst>
                  <a:outerShdw blurRad="38100" dist="38100" dir="2700000" algn="tl">
                    <a:srgbClr val="000000">
                      <a:alpha val="43137"/>
                    </a:srgbClr>
                  </a:outerShdw>
                </a:effectLst>
                <a:latin typeface="Lato Regular"/>
              </a:rPr>
              <a:t>DiRanna</a:t>
            </a:r>
            <a:r>
              <a:rPr lang="en-US" sz="5400" b="1" dirty="0">
                <a:solidFill>
                  <a:schemeClr val="bg1"/>
                </a:solidFill>
                <a:effectLst>
                  <a:outerShdw blurRad="38100" dist="38100" dir="2700000" algn="tl">
                    <a:srgbClr val="000000">
                      <a:alpha val="43137"/>
                    </a:srgbClr>
                  </a:outerShdw>
                </a:effectLst>
                <a:latin typeface="Lato Regular"/>
              </a:rPr>
              <a:t>, K. (2008). The Data Coach's Guide to Improving Learning for All Students. London: Corwin Press.</a:t>
            </a:r>
          </a:p>
          <a:p>
            <a:pPr marL="742950" indent="-742950" eaLnBrk="1" fontAlgn="auto" hangingPunct="1">
              <a:spcBef>
                <a:spcPts val="0"/>
              </a:spcBef>
              <a:spcAft>
                <a:spcPts val="0"/>
              </a:spcAft>
              <a:buFontTx/>
              <a:buAutoNum type="arabicPeriod"/>
              <a:defRPr/>
            </a:pPr>
            <a:endParaRPr lang="en-US" sz="4000" b="1" dirty="0">
              <a:solidFill>
                <a:schemeClr val="bg1"/>
              </a:solidFill>
              <a:effectLst>
                <a:outerShdw blurRad="38100" dist="38100" dir="2700000" algn="tl">
                  <a:srgbClr val="000000">
                    <a:alpha val="43137"/>
                  </a:srgbClr>
                </a:outerShdw>
              </a:effectLst>
              <a:latin typeface="Lato Regular"/>
            </a:endParaRPr>
          </a:p>
          <a:p>
            <a:pPr eaLnBrk="1" fontAlgn="auto" hangingPunct="1">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latin typeface="Lato Regular"/>
            </a:endParaRPr>
          </a:p>
          <a:p>
            <a:pPr marL="742950" indent="-742950" eaLnBrk="1" fontAlgn="auto" hangingPunct="1">
              <a:spcBef>
                <a:spcPts val="0"/>
              </a:spcBef>
              <a:spcAft>
                <a:spcPts val="0"/>
              </a:spcAft>
              <a:buFontTx/>
              <a:buAutoNum type="arabicPeriod"/>
              <a:defRPr/>
            </a:pPr>
            <a:endParaRPr lang="en-US" sz="3200" b="1" dirty="0">
              <a:solidFill>
                <a:schemeClr val="bg1"/>
              </a:solidFill>
              <a:effectLst>
                <a:outerShdw blurRad="38100" dist="38100" dir="2700000" algn="tl">
                  <a:srgbClr val="000000">
                    <a:alpha val="43137"/>
                  </a:srgbClr>
                </a:outerShdw>
              </a:effectLst>
              <a:latin typeface="Lato Regular"/>
            </a:endParaRPr>
          </a:p>
        </p:txBody>
      </p:sp>
      <p:sp>
        <p:nvSpPr>
          <p:cNvPr id="2" name="Footer Placeholder 1">
            <a:extLst>
              <a:ext uri="{FF2B5EF4-FFF2-40B4-BE49-F238E27FC236}">
                <a16:creationId xmlns:a16="http://schemas.microsoft.com/office/drawing/2014/main" id="{0F8F1267-130D-4ABE-A593-F5D5B9D5A846}"/>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F642BD6-CBED-4FCB-8150-5453D135F902}"/>
              </a:ext>
            </a:extLst>
          </p:cNvPr>
          <p:cNvSpPr/>
          <p:nvPr/>
        </p:nvSpPr>
        <p:spPr>
          <a:xfrm>
            <a:off x="17463" y="3216202"/>
            <a:ext cx="24377649" cy="7136112"/>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TextBox 16">
            <a:extLst>
              <a:ext uri="{FF2B5EF4-FFF2-40B4-BE49-F238E27FC236}">
                <a16:creationId xmlns:a16="http://schemas.microsoft.com/office/drawing/2014/main" id="{55EABDB2-3792-4829-B61B-79D7744A39DC}"/>
              </a:ext>
            </a:extLst>
          </p:cNvPr>
          <p:cNvSpPr txBox="1">
            <a:spLocks noChangeArrowheads="1"/>
          </p:cNvSpPr>
          <p:nvPr/>
        </p:nvSpPr>
        <p:spPr bwMode="auto">
          <a:xfrm>
            <a:off x="9201150" y="12250738"/>
            <a:ext cx="420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600">
                <a:solidFill>
                  <a:schemeClr val="tx2"/>
                </a:solidFill>
                <a:latin typeface="Raleway"/>
                <a:ea typeface="Tahoma" panose="020B0604030504040204" pitchFamily="34" charset="0"/>
                <a:cs typeface="Raleway"/>
              </a:rPr>
              <a:t>512-463-5226</a:t>
            </a:r>
            <a:endParaRPr lang="en-JM" altLang="en-US" sz="2600">
              <a:solidFill>
                <a:schemeClr val="tx2"/>
              </a:solidFill>
              <a:latin typeface="Raleway"/>
              <a:ea typeface="Tahoma" panose="020B0604030504040204" pitchFamily="34" charset="0"/>
              <a:cs typeface="Raleway"/>
            </a:endParaRPr>
          </a:p>
        </p:txBody>
      </p:sp>
      <p:sp>
        <p:nvSpPr>
          <p:cNvPr id="18" name="TextBox 17">
            <a:extLst>
              <a:ext uri="{FF2B5EF4-FFF2-40B4-BE49-F238E27FC236}">
                <a16:creationId xmlns:a16="http://schemas.microsoft.com/office/drawing/2014/main" id="{D7D3173C-D24E-4D4E-8023-4B925CABFDD8}"/>
              </a:ext>
            </a:extLst>
          </p:cNvPr>
          <p:cNvSpPr txBox="1">
            <a:spLocks noChangeArrowheads="1"/>
          </p:cNvSpPr>
          <p:nvPr/>
        </p:nvSpPr>
        <p:spPr bwMode="auto">
          <a:xfrm>
            <a:off x="8761413" y="11499850"/>
            <a:ext cx="4640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600">
                <a:solidFill>
                  <a:schemeClr val="tx2"/>
                </a:solidFill>
                <a:latin typeface="Raleway"/>
                <a:ea typeface="Tahoma" panose="020B0604030504040204" pitchFamily="34" charset="0"/>
                <a:cs typeface="Raleway"/>
              </a:rPr>
              <a:t>SIDivision@tea.texas.gov</a:t>
            </a:r>
            <a:endParaRPr lang="en-JM" altLang="en-US" sz="2600">
              <a:solidFill>
                <a:schemeClr val="tx2"/>
              </a:solidFill>
              <a:latin typeface="Raleway"/>
              <a:ea typeface="Tahoma" panose="020B0604030504040204" pitchFamily="34" charset="0"/>
              <a:cs typeface="Raleway"/>
            </a:endParaRPr>
          </a:p>
        </p:txBody>
      </p:sp>
      <p:sp>
        <p:nvSpPr>
          <p:cNvPr id="19" name="Freeform 27">
            <a:extLst>
              <a:ext uri="{FF2B5EF4-FFF2-40B4-BE49-F238E27FC236}">
                <a16:creationId xmlns:a16="http://schemas.microsoft.com/office/drawing/2014/main" id="{C68280B9-2976-4866-B692-8AE27F57FBF5}"/>
              </a:ext>
            </a:extLst>
          </p:cNvPr>
          <p:cNvSpPr>
            <a:spLocks noEditPoints="1"/>
          </p:cNvSpPr>
          <p:nvPr/>
        </p:nvSpPr>
        <p:spPr bwMode="auto">
          <a:xfrm>
            <a:off x="13646150" y="11688763"/>
            <a:ext cx="501650" cy="298450"/>
          </a:xfrm>
          <a:custGeom>
            <a:avLst/>
            <a:gdLst>
              <a:gd name="T0" fmla="*/ 0 w 229"/>
              <a:gd name="T1" fmla="*/ 0 h 137"/>
              <a:gd name="T2" fmla="*/ 0 w 229"/>
              <a:gd name="T3" fmla="*/ 3 h 137"/>
              <a:gd name="T4" fmla="*/ 0 w 229"/>
              <a:gd name="T5" fmla="*/ 134 h 137"/>
              <a:gd name="T6" fmla="*/ 0 w 229"/>
              <a:gd name="T7" fmla="*/ 137 h 137"/>
              <a:gd name="T8" fmla="*/ 229 w 229"/>
              <a:gd name="T9" fmla="*/ 137 h 137"/>
              <a:gd name="T10" fmla="*/ 229 w 229"/>
              <a:gd name="T11" fmla="*/ 134 h 137"/>
              <a:gd name="T12" fmla="*/ 229 w 229"/>
              <a:gd name="T13" fmla="*/ 3 h 137"/>
              <a:gd name="T14" fmla="*/ 229 w 229"/>
              <a:gd name="T15" fmla="*/ 0 h 137"/>
              <a:gd name="T16" fmla="*/ 0 w 229"/>
              <a:gd name="T17" fmla="*/ 0 h 137"/>
              <a:gd name="T18" fmla="*/ 209 w 229"/>
              <a:gd name="T19" fmla="*/ 121 h 137"/>
              <a:gd name="T20" fmla="*/ 153 w 229"/>
              <a:gd name="T21" fmla="*/ 69 h 137"/>
              <a:gd name="T22" fmla="*/ 209 w 229"/>
              <a:gd name="T23" fmla="*/ 16 h 137"/>
              <a:gd name="T24" fmla="*/ 209 w 229"/>
              <a:gd name="T25" fmla="*/ 121 h 137"/>
              <a:gd name="T26" fmla="*/ 16 w 229"/>
              <a:gd name="T27" fmla="*/ 16 h 137"/>
              <a:gd name="T28" fmla="*/ 72 w 229"/>
              <a:gd name="T29" fmla="*/ 69 h 137"/>
              <a:gd name="T30" fmla="*/ 16 w 229"/>
              <a:gd name="T31" fmla="*/ 121 h 137"/>
              <a:gd name="T32" fmla="*/ 16 w 229"/>
              <a:gd name="T33" fmla="*/ 16 h 137"/>
              <a:gd name="T34" fmla="*/ 42 w 229"/>
              <a:gd name="T35" fmla="*/ 121 h 137"/>
              <a:gd name="T36" fmla="*/ 88 w 229"/>
              <a:gd name="T37" fmla="*/ 78 h 137"/>
              <a:gd name="T38" fmla="*/ 117 w 229"/>
              <a:gd name="T39" fmla="*/ 108 h 137"/>
              <a:gd name="T40" fmla="*/ 144 w 229"/>
              <a:gd name="T41" fmla="*/ 78 h 137"/>
              <a:gd name="T42" fmla="*/ 190 w 229"/>
              <a:gd name="T43" fmla="*/ 121 h 137"/>
              <a:gd name="T44" fmla="*/ 42 w 229"/>
              <a:gd name="T45" fmla="*/ 121 h 137"/>
              <a:gd name="T46" fmla="*/ 134 w 229"/>
              <a:gd name="T47" fmla="*/ 69 h 137"/>
              <a:gd name="T48" fmla="*/ 117 w 229"/>
              <a:gd name="T49" fmla="*/ 85 h 137"/>
              <a:gd name="T50" fmla="*/ 101 w 229"/>
              <a:gd name="T51" fmla="*/ 69 h 137"/>
              <a:gd name="T52" fmla="*/ 88 w 229"/>
              <a:gd name="T53" fmla="*/ 59 h 137"/>
              <a:gd name="T54" fmla="*/ 42 w 229"/>
              <a:gd name="T55" fmla="*/ 16 h 137"/>
              <a:gd name="T56" fmla="*/ 190 w 229"/>
              <a:gd name="T57" fmla="*/ 16 h 137"/>
              <a:gd name="T58" fmla="*/ 144 w 229"/>
              <a:gd name="T59" fmla="*/ 59 h 137"/>
              <a:gd name="T60" fmla="*/ 134 w 229"/>
              <a:gd name="T61" fmla="*/ 6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9" h="137">
                <a:moveTo>
                  <a:pt x="0" y="0"/>
                </a:moveTo>
                <a:lnTo>
                  <a:pt x="0" y="3"/>
                </a:lnTo>
                <a:lnTo>
                  <a:pt x="0" y="134"/>
                </a:lnTo>
                <a:lnTo>
                  <a:pt x="0" y="137"/>
                </a:lnTo>
                <a:lnTo>
                  <a:pt x="229" y="137"/>
                </a:lnTo>
                <a:lnTo>
                  <a:pt x="229" y="134"/>
                </a:lnTo>
                <a:lnTo>
                  <a:pt x="229" y="3"/>
                </a:lnTo>
                <a:lnTo>
                  <a:pt x="229" y="0"/>
                </a:lnTo>
                <a:lnTo>
                  <a:pt x="0" y="0"/>
                </a:lnTo>
                <a:close/>
                <a:moveTo>
                  <a:pt x="209" y="121"/>
                </a:moveTo>
                <a:lnTo>
                  <a:pt x="153" y="69"/>
                </a:lnTo>
                <a:lnTo>
                  <a:pt x="209" y="16"/>
                </a:lnTo>
                <a:lnTo>
                  <a:pt x="209" y="121"/>
                </a:lnTo>
                <a:close/>
                <a:moveTo>
                  <a:pt x="16" y="16"/>
                </a:moveTo>
                <a:lnTo>
                  <a:pt x="72" y="69"/>
                </a:lnTo>
                <a:lnTo>
                  <a:pt x="16" y="121"/>
                </a:lnTo>
                <a:lnTo>
                  <a:pt x="16" y="16"/>
                </a:lnTo>
                <a:close/>
                <a:moveTo>
                  <a:pt x="42" y="121"/>
                </a:moveTo>
                <a:lnTo>
                  <a:pt x="88" y="78"/>
                </a:lnTo>
                <a:lnTo>
                  <a:pt x="117" y="108"/>
                </a:lnTo>
                <a:lnTo>
                  <a:pt x="144" y="78"/>
                </a:lnTo>
                <a:lnTo>
                  <a:pt x="190" y="121"/>
                </a:lnTo>
                <a:lnTo>
                  <a:pt x="42" y="121"/>
                </a:lnTo>
                <a:close/>
                <a:moveTo>
                  <a:pt x="134" y="69"/>
                </a:moveTo>
                <a:lnTo>
                  <a:pt x="117" y="85"/>
                </a:lnTo>
                <a:lnTo>
                  <a:pt x="101" y="69"/>
                </a:lnTo>
                <a:lnTo>
                  <a:pt x="88" y="59"/>
                </a:lnTo>
                <a:lnTo>
                  <a:pt x="42" y="16"/>
                </a:lnTo>
                <a:lnTo>
                  <a:pt x="190" y="16"/>
                </a:lnTo>
                <a:lnTo>
                  <a:pt x="144" y="59"/>
                </a:lnTo>
                <a:lnTo>
                  <a:pt x="134" y="69"/>
                </a:lnTo>
                <a:close/>
              </a:path>
            </a:pathLst>
          </a:custGeom>
          <a:solidFill>
            <a:schemeClr val="accent1"/>
          </a:solidFill>
          <a:ln>
            <a:noFill/>
          </a:ln>
          <a:extLst/>
        </p:spPr>
        <p:txBody>
          <a:bodyPr lIns="182843" tIns="91422" rIns="182843" bIns="91422"/>
          <a:lstStyle/>
          <a:p>
            <a:pPr>
              <a:defRPr/>
            </a:pPr>
            <a:endParaRPr lang="id-ID" sz="3599">
              <a:solidFill>
                <a:schemeClr val="tx2"/>
              </a:solidFill>
            </a:endParaRPr>
          </a:p>
        </p:txBody>
      </p:sp>
      <p:sp>
        <p:nvSpPr>
          <p:cNvPr id="20" name="Freeform 130">
            <a:extLst>
              <a:ext uri="{FF2B5EF4-FFF2-40B4-BE49-F238E27FC236}">
                <a16:creationId xmlns:a16="http://schemas.microsoft.com/office/drawing/2014/main" id="{4F3DBFE1-D929-4EDE-8462-02F02EBD310B}"/>
              </a:ext>
            </a:extLst>
          </p:cNvPr>
          <p:cNvSpPr>
            <a:spLocks noEditPoints="1"/>
          </p:cNvSpPr>
          <p:nvPr/>
        </p:nvSpPr>
        <p:spPr bwMode="auto">
          <a:xfrm>
            <a:off x="13611225" y="10772775"/>
            <a:ext cx="571500" cy="571500"/>
          </a:xfrm>
          <a:custGeom>
            <a:avLst/>
            <a:gdLst>
              <a:gd name="T0" fmla="*/ 0 w 67"/>
              <a:gd name="T1" fmla="*/ 34 h 67"/>
              <a:gd name="T2" fmla="*/ 67 w 67"/>
              <a:gd name="T3" fmla="*/ 34 h 67"/>
              <a:gd name="T4" fmla="*/ 34 w 67"/>
              <a:gd name="T5" fmla="*/ 63 h 67"/>
              <a:gd name="T6" fmla="*/ 34 w 67"/>
              <a:gd name="T7" fmla="*/ 49 h 67"/>
              <a:gd name="T8" fmla="*/ 35 w 67"/>
              <a:gd name="T9" fmla="*/ 63 h 67"/>
              <a:gd name="T10" fmla="*/ 26 w 67"/>
              <a:gd name="T11" fmla="*/ 62 h 67"/>
              <a:gd name="T12" fmla="*/ 19 w 67"/>
              <a:gd name="T13" fmla="*/ 53 h 67"/>
              <a:gd name="T14" fmla="*/ 4 w 67"/>
              <a:gd name="T15" fmla="*/ 32 h 67"/>
              <a:gd name="T16" fmla="*/ 17 w 67"/>
              <a:gd name="T17" fmla="*/ 19 h 67"/>
              <a:gd name="T18" fmla="*/ 4 w 67"/>
              <a:gd name="T19" fmla="*/ 32 h 67"/>
              <a:gd name="T20" fmla="*/ 46 w 67"/>
              <a:gd name="T21" fmla="*/ 17 h 67"/>
              <a:gd name="T22" fmla="*/ 22 w 67"/>
              <a:gd name="T23" fmla="*/ 17 h 67"/>
              <a:gd name="T24" fmla="*/ 35 w 67"/>
              <a:gd name="T25" fmla="*/ 4 h 67"/>
              <a:gd name="T26" fmla="*/ 54 w 67"/>
              <a:gd name="T27" fmla="*/ 12 h 67"/>
              <a:gd name="T28" fmla="*/ 43 w 67"/>
              <a:gd name="T29" fmla="*/ 5 h 67"/>
              <a:gd name="T30" fmla="*/ 13 w 67"/>
              <a:gd name="T31" fmla="*/ 12 h 67"/>
              <a:gd name="T32" fmla="*/ 18 w 67"/>
              <a:gd name="T33" fmla="*/ 15 h 67"/>
              <a:gd name="T34" fmla="*/ 34 w 67"/>
              <a:gd name="T35" fmla="*/ 23 h 67"/>
              <a:gd name="T36" fmla="*/ 50 w 67"/>
              <a:gd name="T37" fmla="*/ 32 h 67"/>
              <a:gd name="T38" fmla="*/ 20 w 67"/>
              <a:gd name="T39" fmla="*/ 20 h 67"/>
              <a:gd name="T40" fmla="*/ 48 w 67"/>
              <a:gd name="T41" fmla="*/ 47 h 67"/>
              <a:gd name="T42" fmla="*/ 21 w 67"/>
              <a:gd name="T43" fmla="*/ 47 h 67"/>
              <a:gd name="T44" fmla="*/ 50 w 67"/>
              <a:gd name="T45" fmla="*/ 36 h 67"/>
              <a:gd name="T46" fmla="*/ 54 w 67"/>
              <a:gd name="T47" fmla="*/ 55 h 67"/>
              <a:gd name="T48" fmla="*/ 50 w 67"/>
              <a:gd name="T49" fmla="*/ 53 h 67"/>
              <a:gd name="T50" fmla="*/ 54 w 67"/>
              <a:gd name="T51" fmla="*/ 36 h 67"/>
              <a:gd name="T52" fmla="*/ 57 w 67"/>
              <a:gd name="T53" fmla="*/ 52 h 67"/>
              <a:gd name="T54" fmla="*/ 54 w 67"/>
              <a:gd name="T55" fmla="*/ 32 h 67"/>
              <a:gd name="T56" fmla="*/ 57 w 67"/>
              <a:gd name="T57" fmla="*/ 15 h 67"/>
              <a:gd name="T58" fmla="*/ 54 w 67"/>
              <a:gd name="T59" fmla="*/ 32 h 67"/>
              <a:gd name="T60" fmla="*/ 14 w 67"/>
              <a:gd name="T61" fmla="*/ 36 h 67"/>
              <a:gd name="T62" fmla="*/ 11 w 67"/>
              <a:gd name="T63"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7">
                <a:moveTo>
                  <a:pt x="34" y="0"/>
                </a:moveTo>
                <a:cubicBezTo>
                  <a:pt x="15" y="0"/>
                  <a:pt x="0" y="15"/>
                  <a:pt x="0" y="34"/>
                </a:cubicBezTo>
                <a:cubicBezTo>
                  <a:pt x="0" y="52"/>
                  <a:pt x="15" y="67"/>
                  <a:pt x="34" y="67"/>
                </a:cubicBezTo>
                <a:cubicBezTo>
                  <a:pt x="52" y="67"/>
                  <a:pt x="67" y="52"/>
                  <a:pt x="67" y="34"/>
                </a:cubicBezTo>
                <a:cubicBezTo>
                  <a:pt x="67" y="15"/>
                  <a:pt x="52" y="0"/>
                  <a:pt x="34" y="0"/>
                </a:cubicBezTo>
                <a:close/>
                <a:moveTo>
                  <a:pt x="34" y="63"/>
                </a:moveTo>
                <a:cubicBezTo>
                  <a:pt x="29" y="60"/>
                  <a:pt x="25" y="56"/>
                  <a:pt x="22" y="51"/>
                </a:cubicBezTo>
                <a:cubicBezTo>
                  <a:pt x="26" y="50"/>
                  <a:pt x="30" y="49"/>
                  <a:pt x="34" y="49"/>
                </a:cubicBezTo>
                <a:cubicBezTo>
                  <a:pt x="38" y="49"/>
                  <a:pt x="42" y="50"/>
                  <a:pt x="46" y="51"/>
                </a:cubicBezTo>
                <a:cubicBezTo>
                  <a:pt x="43" y="56"/>
                  <a:pt x="40" y="60"/>
                  <a:pt x="35" y="63"/>
                </a:cubicBezTo>
                <a:cubicBezTo>
                  <a:pt x="35" y="63"/>
                  <a:pt x="34" y="63"/>
                  <a:pt x="34" y="63"/>
                </a:cubicBezTo>
                <a:close/>
                <a:moveTo>
                  <a:pt x="26" y="62"/>
                </a:moveTo>
                <a:cubicBezTo>
                  <a:pt x="21" y="61"/>
                  <a:pt x="17" y="59"/>
                  <a:pt x="13" y="55"/>
                </a:cubicBezTo>
                <a:cubicBezTo>
                  <a:pt x="15" y="54"/>
                  <a:pt x="17" y="53"/>
                  <a:pt x="19" y="53"/>
                </a:cubicBezTo>
                <a:cubicBezTo>
                  <a:pt x="21" y="56"/>
                  <a:pt x="23" y="60"/>
                  <a:pt x="26" y="62"/>
                </a:cubicBezTo>
                <a:close/>
                <a:moveTo>
                  <a:pt x="4" y="32"/>
                </a:moveTo>
                <a:cubicBezTo>
                  <a:pt x="4" y="25"/>
                  <a:pt x="7" y="19"/>
                  <a:pt x="10" y="15"/>
                </a:cubicBezTo>
                <a:cubicBezTo>
                  <a:pt x="12" y="16"/>
                  <a:pt x="14" y="18"/>
                  <a:pt x="17" y="19"/>
                </a:cubicBezTo>
                <a:cubicBezTo>
                  <a:pt x="15" y="23"/>
                  <a:pt x="14" y="27"/>
                  <a:pt x="14" y="32"/>
                </a:cubicBezTo>
                <a:lnTo>
                  <a:pt x="4" y="32"/>
                </a:lnTo>
                <a:close/>
                <a:moveTo>
                  <a:pt x="35" y="4"/>
                </a:moveTo>
                <a:cubicBezTo>
                  <a:pt x="40" y="7"/>
                  <a:pt x="44" y="12"/>
                  <a:pt x="46" y="17"/>
                </a:cubicBezTo>
                <a:cubicBezTo>
                  <a:pt x="42" y="18"/>
                  <a:pt x="38" y="19"/>
                  <a:pt x="34" y="19"/>
                </a:cubicBezTo>
                <a:cubicBezTo>
                  <a:pt x="30" y="19"/>
                  <a:pt x="26" y="18"/>
                  <a:pt x="22" y="17"/>
                </a:cubicBezTo>
                <a:cubicBezTo>
                  <a:pt x="25" y="11"/>
                  <a:pt x="29" y="7"/>
                  <a:pt x="34" y="4"/>
                </a:cubicBezTo>
                <a:cubicBezTo>
                  <a:pt x="34" y="4"/>
                  <a:pt x="35" y="4"/>
                  <a:pt x="35" y="4"/>
                </a:cubicBezTo>
                <a:close/>
                <a:moveTo>
                  <a:pt x="43" y="5"/>
                </a:moveTo>
                <a:cubicBezTo>
                  <a:pt x="47" y="7"/>
                  <a:pt x="51" y="9"/>
                  <a:pt x="54" y="12"/>
                </a:cubicBezTo>
                <a:cubicBezTo>
                  <a:pt x="53" y="13"/>
                  <a:pt x="52" y="14"/>
                  <a:pt x="50" y="15"/>
                </a:cubicBezTo>
                <a:cubicBezTo>
                  <a:pt x="48" y="11"/>
                  <a:pt x="46" y="8"/>
                  <a:pt x="43" y="5"/>
                </a:cubicBezTo>
                <a:close/>
                <a:moveTo>
                  <a:pt x="18" y="15"/>
                </a:moveTo>
                <a:cubicBezTo>
                  <a:pt x="16" y="14"/>
                  <a:pt x="15" y="13"/>
                  <a:pt x="13" y="12"/>
                </a:cubicBezTo>
                <a:cubicBezTo>
                  <a:pt x="17" y="8"/>
                  <a:pt x="21" y="6"/>
                  <a:pt x="26" y="5"/>
                </a:cubicBezTo>
                <a:cubicBezTo>
                  <a:pt x="23" y="8"/>
                  <a:pt x="20" y="11"/>
                  <a:pt x="18" y="15"/>
                </a:cubicBezTo>
                <a:close/>
                <a:moveTo>
                  <a:pt x="20" y="20"/>
                </a:moveTo>
                <a:cubicBezTo>
                  <a:pt x="25" y="22"/>
                  <a:pt x="29" y="23"/>
                  <a:pt x="34" y="23"/>
                </a:cubicBezTo>
                <a:cubicBezTo>
                  <a:pt x="39" y="23"/>
                  <a:pt x="44" y="22"/>
                  <a:pt x="48" y="20"/>
                </a:cubicBezTo>
                <a:cubicBezTo>
                  <a:pt x="49" y="24"/>
                  <a:pt x="50" y="28"/>
                  <a:pt x="50" y="32"/>
                </a:cubicBezTo>
                <a:cubicBezTo>
                  <a:pt x="18" y="32"/>
                  <a:pt x="18" y="32"/>
                  <a:pt x="18" y="32"/>
                </a:cubicBezTo>
                <a:cubicBezTo>
                  <a:pt x="18" y="28"/>
                  <a:pt x="19" y="24"/>
                  <a:pt x="20" y="20"/>
                </a:cubicBezTo>
                <a:close/>
                <a:moveTo>
                  <a:pt x="50" y="36"/>
                </a:moveTo>
                <a:cubicBezTo>
                  <a:pt x="50" y="40"/>
                  <a:pt x="49" y="44"/>
                  <a:pt x="48" y="47"/>
                </a:cubicBezTo>
                <a:cubicBezTo>
                  <a:pt x="43" y="46"/>
                  <a:pt x="39" y="45"/>
                  <a:pt x="34" y="45"/>
                </a:cubicBezTo>
                <a:cubicBezTo>
                  <a:pt x="29" y="45"/>
                  <a:pt x="25" y="46"/>
                  <a:pt x="21" y="47"/>
                </a:cubicBezTo>
                <a:cubicBezTo>
                  <a:pt x="19" y="44"/>
                  <a:pt x="18" y="40"/>
                  <a:pt x="18" y="36"/>
                </a:cubicBezTo>
                <a:lnTo>
                  <a:pt x="50" y="36"/>
                </a:lnTo>
                <a:close/>
                <a:moveTo>
                  <a:pt x="50" y="53"/>
                </a:moveTo>
                <a:cubicBezTo>
                  <a:pt x="51" y="53"/>
                  <a:pt x="53" y="54"/>
                  <a:pt x="54" y="55"/>
                </a:cubicBezTo>
                <a:cubicBezTo>
                  <a:pt x="51" y="58"/>
                  <a:pt x="47" y="60"/>
                  <a:pt x="43" y="62"/>
                </a:cubicBezTo>
                <a:cubicBezTo>
                  <a:pt x="46" y="59"/>
                  <a:pt x="48" y="56"/>
                  <a:pt x="50" y="53"/>
                </a:cubicBezTo>
                <a:close/>
                <a:moveTo>
                  <a:pt x="51" y="49"/>
                </a:moveTo>
                <a:cubicBezTo>
                  <a:pt x="53" y="45"/>
                  <a:pt x="54" y="40"/>
                  <a:pt x="54" y="36"/>
                </a:cubicBezTo>
                <a:cubicBezTo>
                  <a:pt x="63" y="36"/>
                  <a:pt x="63" y="36"/>
                  <a:pt x="63" y="36"/>
                </a:cubicBezTo>
                <a:cubicBezTo>
                  <a:pt x="63" y="42"/>
                  <a:pt x="61" y="48"/>
                  <a:pt x="57" y="52"/>
                </a:cubicBezTo>
                <a:cubicBezTo>
                  <a:pt x="55" y="51"/>
                  <a:pt x="53" y="50"/>
                  <a:pt x="51" y="49"/>
                </a:cubicBezTo>
                <a:close/>
                <a:moveTo>
                  <a:pt x="54" y="32"/>
                </a:moveTo>
                <a:cubicBezTo>
                  <a:pt x="54" y="27"/>
                  <a:pt x="53" y="23"/>
                  <a:pt x="52" y="19"/>
                </a:cubicBezTo>
                <a:cubicBezTo>
                  <a:pt x="54" y="18"/>
                  <a:pt x="55" y="17"/>
                  <a:pt x="57" y="15"/>
                </a:cubicBezTo>
                <a:cubicBezTo>
                  <a:pt x="61" y="20"/>
                  <a:pt x="63" y="25"/>
                  <a:pt x="63" y="32"/>
                </a:cubicBezTo>
                <a:lnTo>
                  <a:pt x="54" y="32"/>
                </a:lnTo>
                <a:close/>
                <a:moveTo>
                  <a:pt x="4" y="36"/>
                </a:moveTo>
                <a:cubicBezTo>
                  <a:pt x="14" y="36"/>
                  <a:pt x="14" y="36"/>
                  <a:pt x="14" y="36"/>
                </a:cubicBezTo>
                <a:cubicBezTo>
                  <a:pt x="14" y="40"/>
                  <a:pt x="15" y="45"/>
                  <a:pt x="17" y="49"/>
                </a:cubicBezTo>
                <a:cubicBezTo>
                  <a:pt x="15" y="50"/>
                  <a:pt x="13" y="51"/>
                  <a:pt x="11" y="53"/>
                </a:cubicBezTo>
                <a:cubicBezTo>
                  <a:pt x="7" y="48"/>
                  <a:pt x="4" y="42"/>
                  <a:pt x="4" y="36"/>
                </a:cubicBezTo>
                <a:close/>
              </a:path>
            </a:pathLst>
          </a:custGeom>
          <a:solidFill>
            <a:schemeClr val="accent1"/>
          </a:solidFill>
          <a:ln>
            <a:noFill/>
          </a:ln>
          <a:extLst/>
        </p:spPr>
        <p:txBody>
          <a:bodyPr lIns="182843" tIns="91422" rIns="182843" bIns="91422"/>
          <a:lstStyle/>
          <a:p>
            <a:pPr>
              <a:defRPr/>
            </a:pPr>
            <a:endParaRPr lang="id-ID" sz="3599">
              <a:solidFill>
                <a:schemeClr val="tx2"/>
              </a:solidFill>
            </a:endParaRPr>
          </a:p>
        </p:txBody>
      </p:sp>
      <p:sp>
        <p:nvSpPr>
          <p:cNvPr id="21" name="TextBox 20">
            <a:extLst>
              <a:ext uri="{FF2B5EF4-FFF2-40B4-BE49-F238E27FC236}">
                <a16:creationId xmlns:a16="http://schemas.microsoft.com/office/drawing/2014/main" id="{38E4A4DD-BFBC-4549-8CA8-138E5EAA7FEA}"/>
              </a:ext>
            </a:extLst>
          </p:cNvPr>
          <p:cNvSpPr txBox="1">
            <a:spLocks noChangeArrowheads="1"/>
          </p:cNvSpPr>
          <p:nvPr/>
        </p:nvSpPr>
        <p:spPr bwMode="auto">
          <a:xfrm>
            <a:off x="6732588" y="10782300"/>
            <a:ext cx="66690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en-JM" altLang="en-US" sz="2600">
                <a:solidFill>
                  <a:schemeClr val="tx2"/>
                </a:solidFill>
                <a:latin typeface="Raleway"/>
                <a:ea typeface="Raleway"/>
                <a:cs typeface="Raleway"/>
              </a:rPr>
              <a:t>http://tea.texas.gov/schoolimprovement/</a:t>
            </a:r>
          </a:p>
        </p:txBody>
      </p:sp>
      <p:sp>
        <p:nvSpPr>
          <p:cNvPr id="46" name="Freeform 76">
            <a:extLst>
              <a:ext uri="{FF2B5EF4-FFF2-40B4-BE49-F238E27FC236}">
                <a16:creationId xmlns:a16="http://schemas.microsoft.com/office/drawing/2014/main" id="{012E5B43-800B-47E4-91E7-42489F6EF848}"/>
              </a:ext>
            </a:extLst>
          </p:cNvPr>
          <p:cNvSpPr>
            <a:spLocks noChangeArrowheads="1"/>
          </p:cNvSpPr>
          <p:nvPr/>
        </p:nvSpPr>
        <p:spPr bwMode="auto">
          <a:xfrm>
            <a:off x="13742988" y="12282488"/>
            <a:ext cx="336550" cy="585787"/>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1"/>
          </a:solidFill>
          <a:ln>
            <a:noFill/>
          </a:ln>
          <a:effectLst/>
          <a:extLst/>
        </p:spPr>
        <p:txBody>
          <a:bodyPr wrap="none" anchor="ctr"/>
          <a:lstStyle/>
          <a:p>
            <a:pPr>
              <a:defRPr/>
            </a:pPr>
            <a:endParaRPr lang="en-US" sz="3599" dirty="0"/>
          </a:p>
        </p:txBody>
      </p:sp>
      <p:pic>
        <p:nvPicPr>
          <p:cNvPr id="11" name="Picture Placeholder 10">
            <a:extLst>
              <a:ext uri="{FF2B5EF4-FFF2-40B4-BE49-F238E27FC236}">
                <a16:creationId xmlns:a16="http://schemas.microsoft.com/office/drawing/2014/main" id="{AECC0716-D68A-482E-A56C-0E755FCFDCA9}"/>
              </a:ext>
            </a:extLst>
          </p:cNvPr>
          <p:cNvPicPr>
            <a:picLocks noGrp="1" noChangeAspect="1"/>
          </p:cNvPicPr>
          <p:nvPr>
            <p:ph type="pic" sz="quarter" idx="13"/>
          </p:nvPr>
        </p:nvPicPr>
        <p:blipFill>
          <a:blip r:embed="rId3"/>
          <a:srcRect t="29301" b="29301"/>
          <a:stretch>
            <a:fillRect/>
          </a:stretch>
        </p:blipFill>
        <p:spPr>
          <a:effectLst>
            <a:outerShdw blurRad="292100" dist="139700" dir="2700000" algn="tl" rotWithShape="0">
              <a:srgbClr val="333333">
                <a:alpha val="65000"/>
              </a:srgbClr>
            </a:outerShdw>
          </a:effectLst>
        </p:spPr>
      </p:pic>
      <p:pic>
        <p:nvPicPr>
          <p:cNvPr id="234508" name="Shape 192">
            <a:extLst>
              <a:ext uri="{FF2B5EF4-FFF2-40B4-BE49-F238E27FC236}">
                <a16:creationId xmlns:a16="http://schemas.microsoft.com/office/drawing/2014/main" id="{EDDB3078-EBF1-443F-AA32-5D1C311EAF3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7838" y="12249150"/>
            <a:ext cx="17922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4509" name="Group 15">
            <a:extLst>
              <a:ext uri="{FF2B5EF4-FFF2-40B4-BE49-F238E27FC236}">
                <a16:creationId xmlns:a16="http://schemas.microsoft.com/office/drawing/2014/main" id="{DF0B129B-5466-4203-AA1D-BA15DD9A3171}"/>
              </a:ext>
            </a:extLst>
          </p:cNvPr>
          <p:cNvGrpSpPr>
            <a:grpSpLocks/>
          </p:cNvGrpSpPr>
          <p:nvPr/>
        </p:nvGrpSpPr>
        <p:grpSpPr bwMode="auto">
          <a:xfrm>
            <a:off x="1477963" y="504825"/>
            <a:ext cx="21156612" cy="2270125"/>
            <a:chOff x="1520498" y="511491"/>
            <a:chExt cx="21156613" cy="2269057"/>
          </a:xfrm>
        </p:grpSpPr>
        <p:sp>
          <p:nvSpPr>
            <p:cNvPr id="27" name="TextBox 74">
              <a:extLst>
                <a:ext uri="{FF2B5EF4-FFF2-40B4-BE49-F238E27FC236}">
                  <a16:creationId xmlns:a16="http://schemas.microsoft.com/office/drawing/2014/main" id="{864E18C2-0B67-4C5E-AD73-7DBDB5C96D7C}"/>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Contact Us</a:t>
              </a:r>
            </a:p>
          </p:txBody>
        </p:sp>
        <p:grpSp>
          <p:nvGrpSpPr>
            <p:cNvPr id="234511" name="Group 77">
              <a:extLst>
                <a:ext uri="{FF2B5EF4-FFF2-40B4-BE49-F238E27FC236}">
                  <a16:creationId xmlns:a16="http://schemas.microsoft.com/office/drawing/2014/main" id="{93E8C6D0-A4D0-458F-9A07-1FB7C655A9CA}"/>
                </a:ext>
              </a:extLst>
            </p:cNvPr>
            <p:cNvGrpSpPr>
              <a:grpSpLocks/>
            </p:cNvGrpSpPr>
            <p:nvPr/>
          </p:nvGrpSpPr>
          <p:grpSpPr bwMode="auto">
            <a:xfrm>
              <a:off x="10842298" y="1977534"/>
              <a:ext cx="2278063" cy="72985"/>
              <a:chOff x="1775572" y="2020974"/>
              <a:chExt cx="3020604" cy="45615"/>
            </a:xfrm>
          </p:grpSpPr>
          <p:sp>
            <p:nvSpPr>
              <p:cNvPr id="30" name="Rectangle 29">
                <a:extLst>
                  <a:ext uri="{FF2B5EF4-FFF2-40B4-BE49-F238E27FC236}">
                    <a16:creationId xmlns:a16="http://schemas.microsoft.com/office/drawing/2014/main" id="{7E80EADF-7330-4414-88B1-0F8CA2E7DFF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1" name="Rectangle 30">
                <a:extLst>
                  <a:ext uri="{FF2B5EF4-FFF2-40B4-BE49-F238E27FC236}">
                    <a16:creationId xmlns:a16="http://schemas.microsoft.com/office/drawing/2014/main" id="{F5535C15-A72E-481F-A640-2E45D5CC5113}"/>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2" name="Rectangle 31">
                <a:extLst>
                  <a:ext uri="{FF2B5EF4-FFF2-40B4-BE49-F238E27FC236}">
                    <a16:creationId xmlns:a16="http://schemas.microsoft.com/office/drawing/2014/main" id="{4F90EDC6-D1A2-4067-AC45-384697D0A464}"/>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3" name="Rectangle 32">
                <a:extLst>
                  <a:ext uri="{FF2B5EF4-FFF2-40B4-BE49-F238E27FC236}">
                    <a16:creationId xmlns:a16="http://schemas.microsoft.com/office/drawing/2014/main" id="{8EA09297-B88C-47F6-B479-2DEEE2E8E5FE}"/>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25781F40-77D6-45BB-8462-F771ED70C22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9" name="TextBox 28">
              <a:extLst>
                <a:ext uri="{FF2B5EF4-FFF2-40B4-BE49-F238E27FC236}">
                  <a16:creationId xmlns:a16="http://schemas.microsoft.com/office/drawing/2014/main" id="{93020BB0-B2FD-461E-9210-A71547052BBD}"/>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advTm="3371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4">
            <a:extLst>
              <a:ext uri="{FF2B5EF4-FFF2-40B4-BE49-F238E27FC236}">
                <a16:creationId xmlns:a16="http://schemas.microsoft.com/office/drawing/2014/main" id="{42C7ECD1-7A7B-4B68-ADB8-49C325599643}"/>
              </a:ext>
            </a:extLst>
          </p:cNvPr>
          <p:cNvGrpSpPr>
            <a:grpSpLocks/>
          </p:cNvGrpSpPr>
          <p:nvPr/>
        </p:nvGrpSpPr>
        <p:grpSpPr bwMode="auto">
          <a:xfrm>
            <a:off x="7243763" y="2825750"/>
            <a:ext cx="9890125" cy="10206038"/>
            <a:chOff x="7015846" y="2825750"/>
            <a:chExt cx="9888538" cy="10206038"/>
          </a:xfrm>
        </p:grpSpPr>
        <p:sp>
          <p:nvSpPr>
            <p:cNvPr id="2" name="Oval 1">
              <a:extLst>
                <a:ext uri="{FF2B5EF4-FFF2-40B4-BE49-F238E27FC236}">
                  <a16:creationId xmlns:a16="http://schemas.microsoft.com/office/drawing/2014/main" id="{67B16D08-373B-44E3-9F29-F0B6DD781207}"/>
                </a:ext>
              </a:extLst>
            </p:cNvPr>
            <p:cNvSpPr/>
            <p:nvPr/>
          </p:nvSpPr>
          <p:spPr>
            <a:xfrm>
              <a:off x="10829996" y="6953250"/>
              <a:ext cx="2404677" cy="24034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Oval 18">
              <a:extLst>
                <a:ext uri="{FF2B5EF4-FFF2-40B4-BE49-F238E27FC236}">
                  <a16:creationId xmlns:a16="http://schemas.microsoft.com/office/drawing/2014/main" id="{21583B21-BEB5-49F2-B967-5FE636C0B340}"/>
                </a:ext>
              </a:extLst>
            </p:cNvPr>
            <p:cNvSpPr/>
            <p:nvPr/>
          </p:nvSpPr>
          <p:spPr>
            <a:xfrm>
              <a:off x="8976093" y="5089525"/>
              <a:ext cx="6039469" cy="60404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Oval 19">
              <a:extLst>
                <a:ext uri="{FF2B5EF4-FFF2-40B4-BE49-F238E27FC236}">
                  <a16:creationId xmlns:a16="http://schemas.microsoft.com/office/drawing/2014/main" id="{196E427E-109D-4008-AD54-728A0F03AF54}"/>
                </a:ext>
              </a:extLst>
            </p:cNvPr>
            <p:cNvSpPr/>
            <p:nvPr/>
          </p:nvSpPr>
          <p:spPr>
            <a:xfrm>
              <a:off x="7015846" y="3200400"/>
              <a:ext cx="9831397" cy="98313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Box 2">
              <a:extLst>
                <a:ext uri="{FF2B5EF4-FFF2-40B4-BE49-F238E27FC236}">
                  <a16:creationId xmlns:a16="http://schemas.microsoft.com/office/drawing/2014/main" id="{C2336F9A-2005-4038-BA26-59B6913BF830}"/>
                </a:ext>
              </a:extLst>
            </p:cNvPr>
            <p:cNvSpPr txBox="1"/>
            <p:nvPr/>
          </p:nvSpPr>
          <p:spPr>
            <a:xfrm>
              <a:off x="11014116" y="7678738"/>
              <a:ext cx="1963423" cy="954087"/>
            </a:xfrm>
            <a:prstGeom prst="rect">
              <a:avLst/>
            </a:prstGeom>
            <a:noFill/>
          </p:spPr>
          <p:txBody>
            <a:bodyPr>
              <a:spAutoFit/>
            </a:bodyPr>
            <a:lstStyle/>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mn-lt"/>
                </a:rPr>
                <a:t>Use Data</a:t>
              </a:r>
            </a:p>
            <a:p>
              <a:pPr algn="ctr" eaLnBrk="1" fontAlgn="auto" hangingPunct="1">
                <a:spcBef>
                  <a:spcPts val="0"/>
                </a:spcBef>
                <a:spcAft>
                  <a:spcPts val="0"/>
                </a:spcAft>
                <a:defRPr/>
              </a:pPr>
              <a:r>
                <a:rPr lang="en-US" sz="2800" b="1" dirty="0">
                  <a:effectLst>
                    <a:outerShdw blurRad="38100" dist="38100" dir="2700000" algn="tl">
                      <a:srgbClr val="000000">
                        <a:alpha val="43137"/>
                      </a:srgbClr>
                    </a:outerShdw>
                  </a:effectLst>
                  <a:latin typeface="+mn-lt"/>
                </a:rPr>
                <a:t>Literacy</a:t>
              </a:r>
            </a:p>
          </p:txBody>
        </p:sp>
        <p:sp>
          <p:nvSpPr>
            <p:cNvPr id="39953" name="TextBox 20">
              <a:extLst>
                <a:ext uri="{FF2B5EF4-FFF2-40B4-BE49-F238E27FC236}">
                  <a16:creationId xmlns:a16="http://schemas.microsoft.com/office/drawing/2014/main" id="{6DFEA27B-D67A-42F6-860A-FBF88BE07F2D}"/>
                </a:ext>
              </a:extLst>
            </p:cNvPr>
            <p:cNvSpPr txBox="1">
              <a:spLocks noChangeArrowheads="1"/>
            </p:cNvSpPr>
            <p:nvPr/>
          </p:nvSpPr>
          <p:spPr bwMode="auto">
            <a:xfrm>
              <a:off x="10300384" y="5695950"/>
              <a:ext cx="1963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Build Data Teams</a:t>
              </a:r>
            </a:p>
          </p:txBody>
        </p:sp>
        <p:sp>
          <p:nvSpPr>
            <p:cNvPr id="39954" name="TextBox 21">
              <a:extLst>
                <a:ext uri="{FF2B5EF4-FFF2-40B4-BE49-F238E27FC236}">
                  <a16:creationId xmlns:a16="http://schemas.microsoft.com/office/drawing/2014/main" id="{4A59A849-CB2D-4868-8F8A-B54F84600245}"/>
                </a:ext>
              </a:extLst>
            </p:cNvPr>
            <p:cNvSpPr txBox="1">
              <a:spLocks noChangeArrowheads="1"/>
            </p:cNvSpPr>
            <p:nvPr/>
          </p:nvSpPr>
          <p:spPr bwMode="auto">
            <a:xfrm>
              <a:off x="9019271" y="6788150"/>
              <a:ext cx="1963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Lead Data Experiences</a:t>
              </a:r>
            </a:p>
          </p:txBody>
        </p:sp>
        <p:sp>
          <p:nvSpPr>
            <p:cNvPr id="39955" name="TextBox 22">
              <a:extLst>
                <a:ext uri="{FF2B5EF4-FFF2-40B4-BE49-F238E27FC236}">
                  <a16:creationId xmlns:a16="http://schemas.microsoft.com/office/drawing/2014/main" id="{FAAD5BBA-1E8B-460A-B9E0-E805C043469D}"/>
                </a:ext>
              </a:extLst>
            </p:cNvPr>
            <p:cNvSpPr txBox="1">
              <a:spLocks noChangeArrowheads="1"/>
            </p:cNvSpPr>
            <p:nvPr/>
          </p:nvSpPr>
          <p:spPr bwMode="auto">
            <a:xfrm>
              <a:off x="8998634" y="8394700"/>
              <a:ext cx="19637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Develop Team Data Literacy</a:t>
              </a:r>
            </a:p>
          </p:txBody>
        </p:sp>
        <p:sp>
          <p:nvSpPr>
            <p:cNvPr id="39956" name="TextBox 23">
              <a:extLst>
                <a:ext uri="{FF2B5EF4-FFF2-40B4-BE49-F238E27FC236}">
                  <a16:creationId xmlns:a16="http://schemas.microsoft.com/office/drawing/2014/main" id="{593CC0D3-DFBB-441D-9A57-4AE7F7325B20}"/>
                </a:ext>
              </a:extLst>
            </p:cNvPr>
            <p:cNvSpPr txBox="1">
              <a:spLocks noChangeArrowheads="1"/>
            </p:cNvSpPr>
            <p:nvPr/>
          </p:nvSpPr>
          <p:spPr bwMode="auto">
            <a:xfrm>
              <a:off x="10752821" y="9578975"/>
              <a:ext cx="19637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Facilitate Data-Driven Dialogue</a:t>
              </a:r>
            </a:p>
          </p:txBody>
        </p:sp>
        <p:sp>
          <p:nvSpPr>
            <p:cNvPr id="39957" name="TextBox 24">
              <a:extLst>
                <a:ext uri="{FF2B5EF4-FFF2-40B4-BE49-F238E27FC236}">
                  <a16:creationId xmlns:a16="http://schemas.microsoft.com/office/drawing/2014/main" id="{3C156FC5-D479-4D1F-804A-751BD6D0C4DA}"/>
                </a:ext>
              </a:extLst>
            </p:cNvPr>
            <p:cNvSpPr txBox="1">
              <a:spLocks noChangeArrowheads="1"/>
            </p:cNvSpPr>
            <p:nvPr/>
          </p:nvSpPr>
          <p:spPr bwMode="auto">
            <a:xfrm>
              <a:off x="13165821" y="7466013"/>
              <a:ext cx="19637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Focus on Equity</a:t>
              </a:r>
            </a:p>
          </p:txBody>
        </p:sp>
        <p:sp>
          <p:nvSpPr>
            <p:cNvPr id="39958" name="TextBox 25">
              <a:extLst>
                <a:ext uri="{FF2B5EF4-FFF2-40B4-BE49-F238E27FC236}">
                  <a16:creationId xmlns:a16="http://schemas.microsoft.com/office/drawing/2014/main" id="{7BCCCA17-6F83-4DD5-B72E-9FCDBC20C96E}"/>
                </a:ext>
              </a:extLst>
            </p:cNvPr>
            <p:cNvSpPr txBox="1">
              <a:spLocks noChangeArrowheads="1"/>
            </p:cNvSpPr>
            <p:nvPr/>
          </p:nvSpPr>
          <p:spPr bwMode="auto">
            <a:xfrm>
              <a:off x="12737196" y="8807450"/>
              <a:ext cx="1962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Assess and Respond in Context</a:t>
              </a:r>
            </a:p>
          </p:txBody>
        </p:sp>
        <p:sp>
          <p:nvSpPr>
            <p:cNvPr id="39959" name="TextBox 26">
              <a:extLst>
                <a:ext uri="{FF2B5EF4-FFF2-40B4-BE49-F238E27FC236}">
                  <a16:creationId xmlns:a16="http://schemas.microsoft.com/office/drawing/2014/main" id="{3025CFB4-11F6-4B35-A8CB-D6CBF615F705}"/>
                </a:ext>
              </a:extLst>
            </p:cNvPr>
            <p:cNvSpPr txBox="1">
              <a:spLocks noChangeArrowheads="1"/>
            </p:cNvSpPr>
            <p:nvPr/>
          </p:nvSpPr>
          <p:spPr bwMode="auto">
            <a:xfrm>
              <a:off x="12167284" y="5591175"/>
              <a:ext cx="22463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Support Norms of Collaboration</a:t>
              </a:r>
            </a:p>
          </p:txBody>
        </p:sp>
        <p:sp>
          <p:nvSpPr>
            <p:cNvPr id="4" name="Rectangle 3">
              <a:extLst>
                <a:ext uri="{FF2B5EF4-FFF2-40B4-BE49-F238E27FC236}">
                  <a16:creationId xmlns:a16="http://schemas.microsoft.com/office/drawing/2014/main" id="{854C9010-C01F-4011-ACA3-9F1D9C11A2DD}"/>
                </a:ext>
              </a:extLst>
            </p:cNvPr>
            <p:cNvSpPr/>
            <p:nvPr/>
          </p:nvSpPr>
          <p:spPr>
            <a:xfrm>
              <a:off x="10958563" y="4818063"/>
              <a:ext cx="1853902" cy="739775"/>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TextBox 27">
              <a:extLst>
                <a:ext uri="{FF2B5EF4-FFF2-40B4-BE49-F238E27FC236}">
                  <a16:creationId xmlns:a16="http://schemas.microsoft.com/office/drawing/2014/main" id="{01DCF1AE-3DF0-494D-90DE-99213F4FEF74}"/>
                </a:ext>
              </a:extLst>
            </p:cNvPr>
            <p:cNvSpPr txBox="1"/>
            <p:nvPr/>
          </p:nvSpPr>
          <p:spPr>
            <a:xfrm>
              <a:off x="10941103" y="4841875"/>
              <a:ext cx="1965010" cy="646113"/>
            </a:xfrm>
            <a:prstGeom prst="rect">
              <a:avLst/>
            </a:prstGeom>
            <a:noFill/>
          </p:spPr>
          <p:txBody>
            <a:bodyPr>
              <a:spAutoFit/>
            </a:bodyPr>
            <a:lstStyle/>
            <a:p>
              <a:pPr algn="ctr" eaLnBrk="1" fontAlgn="auto" hangingPunct="1">
                <a:spcBef>
                  <a:spcPts val="0"/>
                </a:spcBef>
                <a:spcAft>
                  <a:spcPts val="0"/>
                </a:spcAft>
                <a:defRPr/>
              </a:pPr>
              <a:r>
                <a:rPr lang="en-US" sz="3600" b="1" dirty="0">
                  <a:effectLst>
                    <a:outerShdw blurRad="38100" dist="38100" dir="2700000" algn="tl">
                      <a:srgbClr val="000000">
                        <a:alpha val="43137"/>
                      </a:srgbClr>
                    </a:outerShdw>
                  </a:effectLst>
                  <a:latin typeface="+mn-lt"/>
                </a:rPr>
                <a:t>Facilitate</a:t>
              </a:r>
            </a:p>
          </p:txBody>
        </p:sp>
        <p:grpSp>
          <p:nvGrpSpPr>
            <p:cNvPr id="39962" name="Group 4">
              <a:extLst>
                <a:ext uri="{FF2B5EF4-FFF2-40B4-BE49-F238E27FC236}">
                  <a16:creationId xmlns:a16="http://schemas.microsoft.com/office/drawing/2014/main" id="{D99A2AD3-88A5-482F-AF86-CAD751249B7B}"/>
                </a:ext>
              </a:extLst>
            </p:cNvPr>
            <p:cNvGrpSpPr>
              <a:grpSpLocks/>
            </p:cNvGrpSpPr>
            <p:nvPr/>
          </p:nvGrpSpPr>
          <p:grpSpPr bwMode="auto">
            <a:xfrm>
              <a:off x="10571846" y="2825750"/>
              <a:ext cx="2757488" cy="1222375"/>
              <a:chOff x="7048664" y="3536949"/>
              <a:chExt cx="2216718" cy="1221914"/>
            </a:xfrm>
          </p:grpSpPr>
          <p:sp>
            <p:nvSpPr>
              <p:cNvPr id="29" name="Rectangle 28">
                <a:extLst>
                  <a:ext uri="{FF2B5EF4-FFF2-40B4-BE49-F238E27FC236}">
                    <a16:creationId xmlns:a16="http://schemas.microsoft.com/office/drawing/2014/main" id="{7880812C-E776-42ED-8B7C-BD5E93E6A261}"/>
                  </a:ext>
                </a:extLst>
              </p:cNvPr>
              <p:cNvSpPr/>
              <p:nvPr/>
            </p:nvSpPr>
            <p:spPr>
              <a:xfrm>
                <a:off x="7402925" y="3536949"/>
                <a:ext cx="1522233" cy="1001335"/>
              </a:xfrm>
              <a:prstGeom prst="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TextBox 29">
                <a:extLst>
                  <a:ext uri="{FF2B5EF4-FFF2-40B4-BE49-F238E27FC236}">
                    <a16:creationId xmlns:a16="http://schemas.microsoft.com/office/drawing/2014/main" id="{FA2E9B7D-381B-40C2-959F-F0288B27D53E}"/>
                  </a:ext>
                </a:extLst>
              </p:cNvPr>
              <p:cNvSpPr txBox="1"/>
              <p:nvPr/>
            </p:nvSpPr>
            <p:spPr>
              <a:xfrm>
                <a:off x="7048205" y="3559166"/>
                <a:ext cx="2217638" cy="1199697"/>
              </a:xfrm>
              <a:prstGeom prst="rect">
                <a:avLst/>
              </a:prstGeom>
              <a:noFill/>
            </p:spPr>
            <p:txBody>
              <a:bodyPr>
                <a:spAutoFit/>
              </a:bodyPr>
              <a:lstStyle/>
              <a:p>
                <a:pPr algn="ctr" eaLnBrk="1" fontAlgn="auto" hangingPunct="1">
                  <a:spcBef>
                    <a:spcPts val="0"/>
                  </a:spcBef>
                  <a:spcAft>
                    <a:spcPts val="0"/>
                  </a:spcAft>
                  <a:defRPr/>
                </a:pPr>
                <a:r>
                  <a:rPr lang="en-US" sz="3600" b="1" dirty="0">
                    <a:effectLst>
                      <a:outerShdw blurRad="38100" dist="38100" dir="2700000" algn="tl">
                        <a:srgbClr val="000000">
                          <a:alpha val="43137"/>
                        </a:srgbClr>
                      </a:outerShdw>
                    </a:effectLst>
                    <a:latin typeface="+mn-lt"/>
                  </a:rPr>
                  <a:t>Lead for Sustainability</a:t>
                </a:r>
              </a:p>
            </p:txBody>
          </p:sp>
        </p:grpSp>
        <p:sp>
          <p:nvSpPr>
            <p:cNvPr id="39963" name="TextBox 30">
              <a:extLst>
                <a:ext uri="{FF2B5EF4-FFF2-40B4-BE49-F238E27FC236}">
                  <a16:creationId xmlns:a16="http://schemas.microsoft.com/office/drawing/2014/main" id="{70BA7D43-23C4-4BCE-8DDE-76A026A682ED}"/>
                </a:ext>
              </a:extLst>
            </p:cNvPr>
            <p:cNvSpPr txBox="1">
              <a:spLocks noChangeArrowheads="1"/>
            </p:cNvSpPr>
            <p:nvPr/>
          </p:nvSpPr>
          <p:spPr bwMode="auto">
            <a:xfrm>
              <a:off x="7306359" y="6262688"/>
              <a:ext cx="1962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Understand Systems</a:t>
              </a:r>
            </a:p>
          </p:txBody>
        </p:sp>
        <p:sp>
          <p:nvSpPr>
            <p:cNvPr id="39964" name="TextBox 31">
              <a:extLst>
                <a:ext uri="{FF2B5EF4-FFF2-40B4-BE49-F238E27FC236}">
                  <a16:creationId xmlns:a16="http://schemas.microsoft.com/office/drawing/2014/main" id="{1D08FCA2-92E2-495B-B51D-3718A4B91AF6}"/>
                </a:ext>
              </a:extLst>
            </p:cNvPr>
            <p:cNvSpPr txBox="1">
              <a:spLocks noChangeArrowheads="1"/>
            </p:cNvSpPr>
            <p:nvPr/>
          </p:nvSpPr>
          <p:spPr bwMode="auto">
            <a:xfrm>
              <a:off x="7033309" y="842010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Build Broad Support</a:t>
              </a:r>
            </a:p>
          </p:txBody>
        </p:sp>
        <p:sp>
          <p:nvSpPr>
            <p:cNvPr id="39965" name="TextBox 32">
              <a:extLst>
                <a:ext uri="{FF2B5EF4-FFF2-40B4-BE49-F238E27FC236}">
                  <a16:creationId xmlns:a16="http://schemas.microsoft.com/office/drawing/2014/main" id="{1B1D4D1C-2C02-4B59-8EA3-5AEC73C11FBC}"/>
                </a:ext>
              </a:extLst>
            </p:cNvPr>
            <p:cNvSpPr txBox="1">
              <a:spLocks noChangeArrowheads="1"/>
            </p:cNvSpPr>
            <p:nvPr/>
          </p:nvSpPr>
          <p:spPr bwMode="auto">
            <a:xfrm>
              <a:off x="8187421" y="10175875"/>
              <a:ext cx="19621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Develop Powerful Habits of Mind</a:t>
              </a:r>
            </a:p>
          </p:txBody>
        </p:sp>
        <p:sp>
          <p:nvSpPr>
            <p:cNvPr id="39966" name="TextBox 33">
              <a:extLst>
                <a:ext uri="{FF2B5EF4-FFF2-40B4-BE49-F238E27FC236}">
                  <a16:creationId xmlns:a16="http://schemas.microsoft.com/office/drawing/2014/main" id="{F2EDF953-181D-41E1-B77C-0B1E14821CC0}"/>
                </a:ext>
              </a:extLst>
            </p:cNvPr>
            <p:cNvSpPr txBox="1">
              <a:spLocks noChangeArrowheads="1"/>
            </p:cNvSpPr>
            <p:nvPr/>
          </p:nvSpPr>
          <p:spPr bwMode="auto">
            <a:xfrm>
              <a:off x="10730596" y="11368088"/>
              <a:ext cx="24352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Support a Comprehensive Data System</a:t>
              </a:r>
            </a:p>
          </p:txBody>
        </p:sp>
        <p:sp>
          <p:nvSpPr>
            <p:cNvPr id="39967" name="TextBox 34">
              <a:extLst>
                <a:ext uri="{FF2B5EF4-FFF2-40B4-BE49-F238E27FC236}">
                  <a16:creationId xmlns:a16="http://schemas.microsoft.com/office/drawing/2014/main" id="{69F37493-3B22-495D-A151-FC8F33056D69}"/>
                </a:ext>
              </a:extLst>
            </p:cNvPr>
            <p:cNvSpPr txBox="1">
              <a:spLocks noChangeArrowheads="1"/>
            </p:cNvSpPr>
            <p:nvPr/>
          </p:nvSpPr>
          <p:spPr bwMode="auto">
            <a:xfrm>
              <a:off x="13610321" y="10625138"/>
              <a:ext cx="1962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Keep the Vision Alive</a:t>
              </a:r>
            </a:p>
          </p:txBody>
        </p:sp>
        <p:sp>
          <p:nvSpPr>
            <p:cNvPr id="39968" name="TextBox 35">
              <a:extLst>
                <a:ext uri="{FF2B5EF4-FFF2-40B4-BE49-F238E27FC236}">
                  <a16:creationId xmlns:a16="http://schemas.microsoft.com/office/drawing/2014/main" id="{977AC14C-A850-4D0D-8141-B47A11ADB9EB}"/>
                </a:ext>
              </a:extLst>
            </p:cNvPr>
            <p:cNvSpPr txBox="1">
              <a:spLocks noChangeArrowheads="1"/>
            </p:cNvSpPr>
            <p:nvPr/>
          </p:nvSpPr>
          <p:spPr bwMode="auto">
            <a:xfrm>
              <a:off x="14942234" y="8480425"/>
              <a:ext cx="1962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Influence School Culture</a:t>
              </a:r>
            </a:p>
          </p:txBody>
        </p:sp>
        <p:sp>
          <p:nvSpPr>
            <p:cNvPr id="39969" name="TextBox 36">
              <a:extLst>
                <a:ext uri="{FF2B5EF4-FFF2-40B4-BE49-F238E27FC236}">
                  <a16:creationId xmlns:a16="http://schemas.microsoft.com/office/drawing/2014/main" id="{700F2667-8197-49D3-B66F-6AC8F89352CC}"/>
                </a:ext>
              </a:extLst>
            </p:cNvPr>
            <p:cNvSpPr txBox="1">
              <a:spLocks noChangeArrowheads="1"/>
            </p:cNvSpPr>
            <p:nvPr/>
          </p:nvSpPr>
          <p:spPr bwMode="auto">
            <a:xfrm>
              <a:off x="13278534" y="4319588"/>
              <a:ext cx="1962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Ensure Learning for All</a:t>
              </a:r>
            </a:p>
          </p:txBody>
        </p:sp>
        <p:sp>
          <p:nvSpPr>
            <p:cNvPr id="39970" name="TextBox 37">
              <a:extLst>
                <a:ext uri="{FF2B5EF4-FFF2-40B4-BE49-F238E27FC236}">
                  <a16:creationId xmlns:a16="http://schemas.microsoft.com/office/drawing/2014/main" id="{7EBE31F1-6BF7-4ECB-873F-53C4311C2FE0}"/>
                </a:ext>
              </a:extLst>
            </p:cNvPr>
            <p:cNvSpPr txBox="1">
              <a:spLocks noChangeArrowheads="1"/>
            </p:cNvSpPr>
            <p:nvPr/>
          </p:nvSpPr>
          <p:spPr bwMode="auto">
            <a:xfrm>
              <a:off x="14764434" y="6154738"/>
              <a:ext cx="19621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Apply Change Theory</a:t>
              </a:r>
            </a:p>
          </p:txBody>
        </p:sp>
        <p:sp>
          <p:nvSpPr>
            <p:cNvPr id="39971" name="TextBox 38">
              <a:extLst>
                <a:ext uri="{FF2B5EF4-FFF2-40B4-BE49-F238E27FC236}">
                  <a16:creationId xmlns:a16="http://schemas.microsoft.com/office/drawing/2014/main" id="{FF3FAC69-15F4-4B16-95DE-3479F976AD23}"/>
                </a:ext>
              </a:extLst>
            </p:cNvPr>
            <p:cNvSpPr txBox="1">
              <a:spLocks noChangeArrowheads="1"/>
            </p:cNvSpPr>
            <p:nvPr/>
          </p:nvSpPr>
          <p:spPr bwMode="auto">
            <a:xfrm>
              <a:off x="8476346" y="4344988"/>
              <a:ext cx="24860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a:t>Institutionalize Collaborative Inquiry</a:t>
              </a:r>
            </a:p>
          </p:txBody>
        </p:sp>
      </p:grpSp>
      <p:grpSp>
        <p:nvGrpSpPr>
          <p:cNvPr id="40" name="Group 39">
            <a:extLst>
              <a:ext uri="{FF2B5EF4-FFF2-40B4-BE49-F238E27FC236}">
                <a16:creationId xmlns:a16="http://schemas.microsoft.com/office/drawing/2014/main" id="{57FCB9AC-35AE-4D33-8F0C-68BECF127096}"/>
              </a:ext>
            </a:extLst>
          </p:cNvPr>
          <p:cNvGrpSpPr>
            <a:grpSpLocks/>
          </p:cNvGrpSpPr>
          <p:nvPr/>
        </p:nvGrpSpPr>
        <p:grpSpPr bwMode="auto">
          <a:xfrm>
            <a:off x="1477963" y="504825"/>
            <a:ext cx="21156612" cy="2270125"/>
            <a:chOff x="1520498" y="511491"/>
            <a:chExt cx="21156613" cy="2269057"/>
          </a:xfrm>
        </p:grpSpPr>
        <p:sp>
          <p:nvSpPr>
            <p:cNvPr id="41" name="TextBox 74">
              <a:extLst>
                <a:ext uri="{FF2B5EF4-FFF2-40B4-BE49-F238E27FC236}">
                  <a16:creationId xmlns:a16="http://schemas.microsoft.com/office/drawing/2014/main" id="{BACFF94B-F2C6-47FD-B7C4-E2E8E127846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effectLst>
                    <a:outerShdw blurRad="38100" dist="38100" dir="2700000" algn="tl">
                      <a:srgbClr val="000000">
                        <a:alpha val="43137"/>
                      </a:srgbClr>
                    </a:outerShdw>
                  </a:effectLst>
                  <a:latin typeface="Lato Regular" charset="0"/>
                </a:rPr>
                <a:t>Data Coach Competencies</a:t>
              </a:r>
              <a:endParaRPr lang="id-ID" altLang="en-US" sz="8800" b="1" cap="small" dirty="0">
                <a:effectLst>
                  <a:outerShdw blurRad="38100" dist="38100" dir="2700000" algn="tl">
                    <a:srgbClr val="000000">
                      <a:alpha val="43137"/>
                    </a:srgbClr>
                  </a:outerShdw>
                </a:effectLst>
                <a:latin typeface="Lato Regular" charset="0"/>
              </a:endParaRPr>
            </a:p>
          </p:txBody>
        </p:sp>
        <p:grpSp>
          <p:nvGrpSpPr>
            <p:cNvPr id="39942" name="Group 77">
              <a:extLst>
                <a:ext uri="{FF2B5EF4-FFF2-40B4-BE49-F238E27FC236}">
                  <a16:creationId xmlns:a16="http://schemas.microsoft.com/office/drawing/2014/main" id="{8594CC6A-66AC-4242-89E1-3F617D8382A7}"/>
                </a:ext>
              </a:extLst>
            </p:cNvPr>
            <p:cNvGrpSpPr>
              <a:grpSpLocks/>
            </p:cNvGrpSpPr>
            <p:nvPr/>
          </p:nvGrpSpPr>
          <p:grpSpPr bwMode="auto">
            <a:xfrm>
              <a:off x="10842298" y="1977534"/>
              <a:ext cx="2278063" cy="72985"/>
              <a:chOff x="1775572" y="2020974"/>
              <a:chExt cx="3020604" cy="45615"/>
            </a:xfrm>
          </p:grpSpPr>
          <p:sp>
            <p:nvSpPr>
              <p:cNvPr id="44" name="Rectangle 43">
                <a:extLst>
                  <a:ext uri="{FF2B5EF4-FFF2-40B4-BE49-F238E27FC236}">
                    <a16:creationId xmlns:a16="http://schemas.microsoft.com/office/drawing/2014/main" id="{3AADC6B8-EC61-4BAE-BBE6-4F1A04FF06D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5" name="Rectangle 44">
                <a:extLst>
                  <a:ext uri="{FF2B5EF4-FFF2-40B4-BE49-F238E27FC236}">
                    <a16:creationId xmlns:a16="http://schemas.microsoft.com/office/drawing/2014/main" id="{FD640ACE-E5CB-4393-BAFD-532C143FE5A2}"/>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6" name="Rectangle 45">
                <a:extLst>
                  <a:ext uri="{FF2B5EF4-FFF2-40B4-BE49-F238E27FC236}">
                    <a16:creationId xmlns:a16="http://schemas.microsoft.com/office/drawing/2014/main" id="{E0A53C24-E99E-4582-945C-0EB2413CF14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7" name="Rectangle 46">
                <a:extLst>
                  <a:ext uri="{FF2B5EF4-FFF2-40B4-BE49-F238E27FC236}">
                    <a16:creationId xmlns:a16="http://schemas.microsoft.com/office/drawing/2014/main" id="{7106645B-0C41-4D2D-A6E0-D67650475057}"/>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8" name="Rectangle 47">
                <a:extLst>
                  <a:ext uri="{FF2B5EF4-FFF2-40B4-BE49-F238E27FC236}">
                    <a16:creationId xmlns:a16="http://schemas.microsoft.com/office/drawing/2014/main" id="{98FC29B1-7CDB-4CD6-B316-5B8F065C9A07}"/>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3" name="TextBox 42">
              <a:extLst>
                <a:ext uri="{FF2B5EF4-FFF2-40B4-BE49-F238E27FC236}">
                  <a16:creationId xmlns:a16="http://schemas.microsoft.com/office/drawing/2014/main" id="{1CE68C88-EC4D-419E-8792-46A2FDE48B9A}"/>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39940" name="Shape 192">
            <a:extLst>
              <a:ext uri="{FF2B5EF4-FFF2-40B4-BE49-F238E27FC236}">
                <a16:creationId xmlns:a16="http://schemas.microsoft.com/office/drawing/2014/main" id="{94ABB863-FDA4-4079-A3B6-2B39D7C978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48058E4-3017-4717-A606-BF0A2DAFFFF2}"/>
              </a:ext>
            </a:extLst>
          </p:cNvPr>
          <p:cNvGrpSpPr>
            <a:grpSpLocks/>
          </p:cNvGrpSpPr>
          <p:nvPr/>
        </p:nvGrpSpPr>
        <p:grpSpPr bwMode="auto">
          <a:xfrm>
            <a:off x="1477963" y="504825"/>
            <a:ext cx="21156612" cy="2270125"/>
            <a:chOff x="1520498" y="511491"/>
            <a:chExt cx="21156613" cy="2269057"/>
          </a:xfrm>
        </p:grpSpPr>
        <p:sp>
          <p:nvSpPr>
            <p:cNvPr id="14" name="TextBox 74">
              <a:extLst>
                <a:ext uri="{FF2B5EF4-FFF2-40B4-BE49-F238E27FC236}">
                  <a16:creationId xmlns:a16="http://schemas.microsoft.com/office/drawing/2014/main" id="{E262FBB2-9B27-489C-AF30-640B20066F9A}"/>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Coach</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41993" name="Group 77">
              <a:extLst>
                <a:ext uri="{FF2B5EF4-FFF2-40B4-BE49-F238E27FC236}">
                  <a16:creationId xmlns:a16="http://schemas.microsoft.com/office/drawing/2014/main" id="{FE86B00C-3E9D-49B8-B780-09EF0E5B171D}"/>
                </a:ext>
              </a:extLst>
            </p:cNvPr>
            <p:cNvGrpSpPr>
              <a:grpSpLocks/>
            </p:cNvGrpSpPr>
            <p:nvPr/>
          </p:nvGrpSpPr>
          <p:grpSpPr bwMode="auto">
            <a:xfrm>
              <a:off x="10842298" y="1977534"/>
              <a:ext cx="2278063" cy="72985"/>
              <a:chOff x="1775572" y="2020974"/>
              <a:chExt cx="3020604" cy="45615"/>
            </a:xfrm>
          </p:grpSpPr>
          <p:sp>
            <p:nvSpPr>
              <p:cNvPr id="17" name="Rectangle 16">
                <a:extLst>
                  <a:ext uri="{FF2B5EF4-FFF2-40B4-BE49-F238E27FC236}">
                    <a16:creationId xmlns:a16="http://schemas.microsoft.com/office/drawing/2014/main" id="{4787C499-686A-4D26-B0D5-1072BC853E8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6D6EBF7B-4863-4FEB-A19D-59273878200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9" name="Rectangle 18">
                <a:extLst>
                  <a:ext uri="{FF2B5EF4-FFF2-40B4-BE49-F238E27FC236}">
                    <a16:creationId xmlns:a16="http://schemas.microsoft.com/office/drawing/2014/main" id="{7A1BA2EE-F834-4BD3-84CE-BB55CB43A11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0" name="Rectangle 19">
                <a:extLst>
                  <a:ext uri="{FF2B5EF4-FFF2-40B4-BE49-F238E27FC236}">
                    <a16:creationId xmlns:a16="http://schemas.microsoft.com/office/drawing/2014/main" id="{93BD2AA0-3353-4A20-9E80-20562DC02419}"/>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71B2C703-82D4-4A31-BBF2-B9AAC5A2B7DB}"/>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6" name="TextBox 15">
              <a:extLst>
                <a:ext uri="{FF2B5EF4-FFF2-40B4-BE49-F238E27FC236}">
                  <a16:creationId xmlns:a16="http://schemas.microsoft.com/office/drawing/2014/main" id="{11B38079-5AF0-407E-A4A6-45D8FE8B71D4}"/>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41987" name="Shape 192">
            <a:extLst>
              <a:ext uri="{FF2B5EF4-FFF2-40B4-BE49-F238E27FC236}">
                <a16:creationId xmlns:a16="http://schemas.microsoft.com/office/drawing/2014/main" id="{6B25AFAD-DEF0-4759-9AD6-8616B6E1FE5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EF95A7E5-018F-452B-90E6-1DC86D608E94}"/>
              </a:ext>
            </a:extLst>
          </p:cNvPr>
          <p:cNvSpPr/>
          <p:nvPr/>
        </p:nvSpPr>
        <p:spPr>
          <a:xfrm>
            <a:off x="16669" y="323305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E943932-2377-4DFC-B5FC-457B7672ABBF}"/>
              </a:ext>
            </a:extLst>
          </p:cNvPr>
          <p:cNvSpPr txBox="1">
            <a:spLocks noChangeArrowheads="1"/>
          </p:cNvSpPr>
          <p:nvPr/>
        </p:nvSpPr>
        <p:spPr bwMode="auto">
          <a:xfrm>
            <a:off x="2198688" y="3908425"/>
            <a:ext cx="199040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chemeClr val="bg1"/>
                </a:solidFill>
                <a:latin typeface="Lato Regular" charset="0"/>
              </a:rPr>
              <a:t>Must be given the authority by school or district to fulfill coach role </a:t>
            </a:r>
          </a:p>
          <a:p>
            <a:pPr eaLnBrk="1" hangingPunct="1">
              <a:buFont typeface="Arial" panose="020B0604020202020204" pitchFamily="34" charset="0"/>
              <a:buChar char="•"/>
            </a:pPr>
            <a:endParaRPr lang="en-US" altLang="en-US" sz="5400">
              <a:solidFill>
                <a:schemeClr val="bg1"/>
              </a:solidFill>
              <a:latin typeface="Lato Regular" charset="0"/>
            </a:endParaRPr>
          </a:p>
          <a:p>
            <a:pPr eaLnBrk="1" hangingPunct="1">
              <a:buFont typeface="Arial" panose="020B0604020202020204" pitchFamily="34" charset="0"/>
              <a:buChar char="•"/>
            </a:pPr>
            <a:r>
              <a:rPr lang="en-US" altLang="en-US" sz="5400">
                <a:solidFill>
                  <a:schemeClr val="bg1"/>
                </a:solidFill>
                <a:latin typeface="Lato Regular" charset="0"/>
              </a:rPr>
              <a:t>Often data coaches are: </a:t>
            </a:r>
          </a:p>
          <a:p>
            <a:pPr lvl="1" eaLnBrk="1" hangingPunct="1">
              <a:buFont typeface="Courier New" panose="02070309020205020404" pitchFamily="49" charset="0"/>
              <a:buChar char="o"/>
            </a:pPr>
            <a:r>
              <a:rPr lang="en-US" altLang="en-US" sz="5400">
                <a:solidFill>
                  <a:schemeClr val="bg1"/>
                </a:solidFill>
                <a:latin typeface="Lato Regular" charset="0"/>
              </a:rPr>
              <a:t>Instructional, assessment, school improvement coaches or coordinators</a:t>
            </a:r>
          </a:p>
          <a:p>
            <a:pPr lvl="1" eaLnBrk="1" hangingPunct="1">
              <a:buFont typeface="Courier New" panose="02070309020205020404" pitchFamily="49" charset="0"/>
              <a:buChar char="o"/>
            </a:pPr>
            <a:r>
              <a:rPr lang="en-US" altLang="en-US" sz="5400">
                <a:solidFill>
                  <a:schemeClr val="bg1"/>
                </a:solidFill>
                <a:latin typeface="Lato Regular" charset="0"/>
              </a:rPr>
              <a:t>Principals, assistant principals, or team leaders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2">
            <a:extLst>
              <a:ext uri="{FF2B5EF4-FFF2-40B4-BE49-F238E27FC236}">
                <a16:creationId xmlns:a16="http://schemas.microsoft.com/office/drawing/2014/main" id="{300B8425-7522-4269-8A96-0F3347EED88E}"/>
              </a:ext>
            </a:extLst>
          </p:cNvPr>
          <p:cNvGrpSpPr>
            <a:grpSpLocks/>
          </p:cNvGrpSpPr>
          <p:nvPr/>
        </p:nvGrpSpPr>
        <p:grpSpPr bwMode="auto">
          <a:xfrm>
            <a:off x="1477963" y="504825"/>
            <a:ext cx="21156612" cy="2270125"/>
            <a:chOff x="1520498" y="511491"/>
            <a:chExt cx="21156613" cy="2269057"/>
          </a:xfrm>
        </p:grpSpPr>
        <p:sp>
          <p:nvSpPr>
            <p:cNvPr id="14" name="TextBox 74">
              <a:extLst>
                <a:ext uri="{FF2B5EF4-FFF2-40B4-BE49-F238E27FC236}">
                  <a16:creationId xmlns:a16="http://schemas.microsoft.com/office/drawing/2014/main" id="{6EAB1B8F-8CE9-4C7E-86AE-BB23E543BE89}"/>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Coach Traits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44041" name="Group 77">
              <a:extLst>
                <a:ext uri="{FF2B5EF4-FFF2-40B4-BE49-F238E27FC236}">
                  <a16:creationId xmlns:a16="http://schemas.microsoft.com/office/drawing/2014/main" id="{D77BF999-46D1-4B4C-96A6-9DE659325090}"/>
                </a:ext>
              </a:extLst>
            </p:cNvPr>
            <p:cNvGrpSpPr>
              <a:grpSpLocks/>
            </p:cNvGrpSpPr>
            <p:nvPr/>
          </p:nvGrpSpPr>
          <p:grpSpPr bwMode="auto">
            <a:xfrm>
              <a:off x="10842298" y="1977534"/>
              <a:ext cx="2278063" cy="72985"/>
              <a:chOff x="1775572" y="2020974"/>
              <a:chExt cx="3020604" cy="45615"/>
            </a:xfrm>
          </p:grpSpPr>
          <p:sp>
            <p:nvSpPr>
              <p:cNvPr id="17" name="Rectangle 16">
                <a:extLst>
                  <a:ext uri="{FF2B5EF4-FFF2-40B4-BE49-F238E27FC236}">
                    <a16:creationId xmlns:a16="http://schemas.microsoft.com/office/drawing/2014/main" id="{55D1AF07-8189-42CB-A6DB-23409C8679A1}"/>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FC0346DC-83AA-4738-B991-65E7951A7F6C}"/>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9" name="Rectangle 18">
                <a:extLst>
                  <a:ext uri="{FF2B5EF4-FFF2-40B4-BE49-F238E27FC236}">
                    <a16:creationId xmlns:a16="http://schemas.microsoft.com/office/drawing/2014/main" id="{721C00D4-8452-478D-A99B-6E3087F67B68}"/>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0" name="Rectangle 19">
                <a:extLst>
                  <a:ext uri="{FF2B5EF4-FFF2-40B4-BE49-F238E27FC236}">
                    <a16:creationId xmlns:a16="http://schemas.microsoft.com/office/drawing/2014/main" id="{1DF2B92D-1D95-42EC-8457-1CA350E8858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7794BCD5-2C56-4644-A00A-F39558AB1C31}"/>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6" name="TextBox 15">
              <a:extLst>
                <a:ext uri="{FF2B5EF4-FFF2-40B4-BE49-F238E27FC236}">
                  <a16:creationId xmlns:a16="http://schemas.microsoft.com/office/drawing/2014/main" id="{D1049F7C-EFB0-4BFA-9FE2-B626B0A5C8E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44035" name="Shape 192">
            <a:extLst>
              <a:ext uri="{FF2B5EF4-FFF2-40B4-BE49-F238E27FC236}">
                <a16:creationId xmlns:a16="http://schemas.microsoft.com/office/drawing/2014/main" id="{A3DB0918-A113-4A32-A14F-DB8956422DD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13F1E3F0-2F41-47A9-B3AF-EB0C8D151CE4}"/>
              </a:ext>
            </a:extLst>
          </p:cNvPr>
          <p:cNvSpPr/>
          <p:nvPr/>
        </p:nvSpPr>
        <p:spPr>
          <a:xfrm>
            <a:off x="16669" y="3233056"/>
            <a:ext cx="24377649" cy="8892683"/>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2C1ADC4A-FA8D-450A-B6B3-748E732DE19D}"/>
              </a:ext>
            </a:extLst>
          </p:cNvPr>
          <p:cNvSpPr txBox="1">
            <a:spLocks noChangeArrowheads="1"/>
          </p:cNvSpPr>
          <p:nvPr/>
        </p:nvSpPr>
        <p:spPr bwMode="auto">
          <a:xfrm>
            <a:off x="17463" y="3325813"/>
            <a:ext cx="24360187" cy="821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914400" indent="-4572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buFont typeface="Arial" panose="020B0604020202020204" pitchFamily="34" charset="0"/>
              <a:buChar char="•"/>
              <a:defRPr/>
            </a:pPr>
            <a:r>
              <a:rPr lang="en-US" sz="4800" dirty="0">
                <a:solidFill>
                  <a:schemeClr val="bg1"/>
                </a:solidFill>
                <a:latin typeface="Lato Regular"/>
              </a:rPr>
              <a:t>Demonstrates leadership</a:t>
            </a:r>
          </a:p>
          <a:p>
            <a:pPr lvl="1" eaLnBrk="1" fontAlgn="auto" hangingPunct="1">
              <a:spcBef>
                <a:spcPts val="0"/>
              </a:spcBef>
              <a:spcAft>
                <a:spcPts val="0"/>
              </a:spcAft>
              <a:buFont typeface="Courier New" panose="02070309020205020404" pitchFamily="49" charset="0"/>
              <a:buChar char="o"/>
              <a:defRPr/>
            </a:pPr>
            <a:r>
              <a:rPr lang="en-US" sz="4800" dirty="0">
                <a:solidFill>
                  <a:schemeClr val="bg1"/>
                </a:solidFill>
                <a:latin typeface="Lato Regular"/>
              </a:rPr>
              <a:t>Instructional leader</a:t>
            </a:r>
          </a:p>
          <a:p>
            <a:pPr lvl="1" eaLnBrk="1" fontAlgn="auto" hangingPunct="1">
              <a:spcBef>
                <a:spcPts val="0"/>
              </a:spcBef>
              <a:spcAft>
                <a:spcPts val="0"/>
              </a:spcAft>
              <a:buFont typeface="Courier New" panose="02070309020205020404" pitchFamily="49" charset="0"/>
              <a:buChar char="o"/>
              <a:defRPr/>
            </a:pPr>
            <a:r>
              <a:rPr lang="en-US" sz="4800" dirty="0">
                <a:solidFill>
                  <a:schemeClr val="bg1"/>
                </a:solidFill>
                <a:latin typeface="Lato Regular"/>
              </a:rPr>
              <a:t>Garners respect of others</a:t>
            </a:r>
          </a:p>
          <a:p>
            <a:pPr lvl="1" eaLnBrk="1" fontAlgn="auto" hangingPunct="1">
              <a:spcBef>
                <a:spcPts val="0"/>
              </a:spcBef>
              <a:spcAft>
                <a:spcPts val="0"/>
              </a:spcAft>
              <a:buFont typeface="Courier New" panose="02070309020205020404" pitchFamily="49" charset="0"/>
              <a:buChar char="o"/>
              <a:defRPr/>
            </a:pPr>
            <a:r>
              <a:rPr lang="en-US" sz="4800" dirty="0">
                <a:solidFill>
                  <a:schemeClr val="bg1"/>
                </a:solidFill>
                <a:latin typeface="Lato Regular"/>
              </a:rPr>
              <a:t>Skilled collaborator and facilitator</a:t>
            </a:r>
          </a:p>
          <a:p>
            <a:pPr eaLnBrk="1" hangingPunct="1">
              <a:buFont typeface="Arial" panose="020B0604020202020204" pitchFamily="34" charset="0"/>
              <a:buChar char="•"/>
              <a:defRPr/>
            </a:pPr>
            <a:r>
              <a:rPr lang="en-US" altLang="en-US" sz="4800" dirty="0">
                <a:solidFill>
                  <a:schemeClr val="bg1"/>
                </a:solidFill>
                <a:latin typeface="Lato Regular" charset="0"/>
              </a:rPr>
              <a:t>Champion of school’s core values</a:t>
            </a:r>
          </a:p>
          <a:p>
            <a:pPr eaLnBrk="1" hangingPunct="1">
              <a:buFont typeface="Arial" panose="020B0604020202020204" pitchFamily="34" charset="0"/>
              <a:buChar char="•"/>
              <a:defRPr/>
            </a:pPr>
            <a:r>
              <a:rPr lang="en-US" altLang="en-US" sz="4800" dirty="0">
                <a:solidFill>
                  <a:schemeClr val="bg1"/>
                </a:solidFill>
                <a:latin typeface="Lato Regular" charset="0"/>
              </a:rPr>
              <a:t>Has basic knowledge of school data and assessments</a:t>
            </a:r>
          </a:p>
          <a:p>
            <a:pPr eaLnBrk="1" hangingPunct="1">
              <a:buFont typeface="Arial" panose="020B0604020202020204" pitchFamily="34" charset="0"/>
              <a:buChar char="•"/>
              <a:defRPr/>
            </a:pPr>
            <a:r>
              <a:rPr lang="en-US" altLang="en-US" sz="4800" dirty="0">
                <a:solidFill>
                  <a:schemeClr val="bg1"/>
                </a:solidFill>
                <a:latin typeface="Lato Regular" charset="0"/>
              </a:rPr>
              <a:t>Should be comfortable with data and know the basics of interpreting results</a:t>
            </a:r>
          </a:p>
          <a:p>
            <a:pPr marL="1143000" lvl="1" indent="-685800" eaLnBrk="1" hangingPunct="1">
              <a:buFont typeface="Courier New" panose="02070309020205020404" pitchFamily="49" charset="0"/>
              <a:buChar char="o"/>
              <a:defRPr/>
            </a:pPr>
            <a:r>
              <a:rPr lang="en-US" altLang="en-US" sz="4800" dirty="0">
                <a:solidFill>
                  <a:schemeClr val="bg1"/>
                </a:solidFill>
                <a:latin typeface="Lato Regular" charset="0"/>
              </a:rPr>
              <a:t>Doesn’t need to be an expert in statistics or complex data management    </a:t>
            </a:r>
          </a:p>
          <a:p>
            <a:pPr marL="457200" lvl="1" indent="0" eaLnBrk="1" hangingPunct="1">
              <a:defRPr/>
            </a:pPr>
            <a:r>
              <a:rPr lang="en-US" altLang="en-US" sz="4800" dirty="0">
                <a:solidFill>
                  <a:schemeClr val="bg1"/>
                </a:solidFill>
                <a:latin typeface="Lato Regular" charset="0"/>
              </a:rPr>
              <a:t>    systems</a:t>
            </a:r>
          </a:p>
          <a:p>
            <a:pPr marL="1143000" lvl="1" indent="-685800" eaLnBrk="1" hangingPunct="1">
              <a:buFont typeface="Courier New" panose="02070309020205020404" pitchFamily="49" charset="0"/>
              <a:buChar char="o"/>
              <a:defRPr/>
            </a:pPr>
            <a:r>
              <a:rPr lang="en-US" altLang="en-US" sz="4800" dirty="0">
                <a:solidFill>
                  <a:schemeClr val="bg1"/>
                </a:solidFill>
                <a:latin typeface="Lato Regular" charset="0"/>
              </a:rPr>
              <a:t>Basic knowledge of Excel is beneficial</a:t>
            </a:r>
          </a:p>
          <a:p>
            <a:pPr eaLnBrk="1" hangingPunct="1">
              <a:buFont typeface="Arial" panose="020B0604020202020204" pitchFamily="34" charset="0"/>
              <a:buChar char="•"/>
              <a:defRPr/>
            </a:pPr>
            <a:r>
              <a:rPr lang="en-US" altLang="en-US" sz="4800" dirty="0">
                <a:solidFill>
                  <a:schemeClr val="bg1"/>
                </a:solidFill>
                <a:latin typeface="Lato Regular" charset="0"/>
              </a:rPr>
              <a:t>Is willing to take risks, make mistakes, and continuously learn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4B4777D-0707-421D-B8DA-A3B164F1BD48}"/>
              </a:ext>
            </a:extLst>
          </p:cNvPr>
          <p:cNvSpPr/>
          <p:nvPr/>
        </p:nvSpPr>
        <p:spPr>
          <a:xfrm>
            <a:off x="3492500" y="8509000"/>
            <a:ext cx="2889250" cy="288766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 name="Group 1">
            <a:extLst>
              <a:ext uri="{FF2B5EF4-FFF2-40B4-BE49-F238E27FC236}">
                <a16:creationId xmlns:a16="http://schemas.microsoft.com/office/drawing/2014/main" id="{5E1EC928-8155-4D28-A4CE-2F85E7B8C030}"/>
              </a:ext>
            </a:extLst>
          </p:cNvPr>
          <p:cNvGrpSpPr>
            <a:grpSpLocks/>
          </p:cNvGrpSpPr>
          <p:nvPr/>
        </p:nvGrpSpPr>
        <p:grpSpPr bwMode="auto">
          <a:xfrm>
            <a:off x="2851150" y="8642350"/>
            <a:ext cx="4130675" cy="3871913"/>
            <a:chOff x="3762771" y="8959948"/>
            <a:chExt cx="2655310" cy="2488723"/>
          </a:xfrm>
        </p:grpSpPr>
        <p:sp>
          <p:nvSpPr>
            <p:cNvPr id="69" name="Freeform 7">
              <a:extLst>
                <a:ext uri="{FF2B5EF4-FFF2-40B4-BE49-F238E27FC236}">
                  <a16:creationId xmlns:a16="http://schemas.microsoft.com/office/drawing/2014/main" id="{9B7A7FD3-0C42-4274-98D5-6F9F29E76D9D}"/>
                </a:ext>
              </a:extLst>
            </p:cNvPr>
            <p:cNvSpPr>
              <a:spLocks noEditPoints="1"/>
            </p:cNvSpPr>
            <p:nvPr/>
          </p:nvSpPr>
          <p:spPr bwMode="auto">
            <a:xfrm>
              <a:off x="4267284" y="8959948"/>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A543143E-8D46-4E04-B595-E8FAE1A4F0AE}"/>
                </a:ext>
              </a:extLst>
            </p:cNvPr>
            <p:cNvSpPr txBox="1"/>
            <p:nvPr/>
          </p:nvSpPr>
          <p:spPr>
            <a:xfrm>
              <a:off x="3762771" y="10677259"/>
              <a:ext cx="2655310" cy="771412"/>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grpSp>
        <p:nvGrpSpPr>
          <p:cNvPr id="21" name="Group 20">
            <a:extLst>
              <a:ext uri="{FF2B5EF4-FFF2-40B4-BE49-F238E27FC236}">
                <a16:creationId xmlns:a16="http://schemas.microsoft.com/office/drawing/2014/main" id="{2793ADD1-5B02-43F4-AC89-90197FB82765}"/>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35FA2D11-215F-4C41-B21F-3FF8107C1470}"/>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6104" name="Group 2">
              <a:extLst>
                <a:ext uri="{FF2B5EF4-FFF2-40B4-BE49-F238E27FC236}">
                  <a16:creationId xmlns:a16="http://schemas.microsoft.com/office/drawing/2014/main" id="{BB9CDF73-E312-4818-8C76-98D6A00C87BA}"/>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252811B7-0081-423F-9DE3-E5A3DBAD379F}"/>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815A370B-410B-4A37-BF35-DBF494B2B072}"/>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4814F23B-675E-4476-8158-8FA205B753FD}"/>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12FBEB9E-8FB2-44E2-A748-ED1D392A884B}"/>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002EFBE5-C79D-4DA8-8961-78336398C75B}"/>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998D5470-9C47-4D68-8080-F928E29C9CF7}"/>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F421FCDE-DF9D-4994-A59E-4814DE0C31B4}"/>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6097" name="Group 3">
              <a:extLst>
                <a:ext uri="{FF2B5EF4-FFF2-40B4-BE49-F238E27FC236}">
                  <a16:creationId xmlns:a16="http://schemas.microsoft.com/office/drawing/2014/main" id="{29E2A65C-A152-4479-946D-17A3BA7569C4}"/>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ED377E13-0A5B-4861-8857-EA7758CC8AFC}"/>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46101" name="Oval 5">
                <a:extLst>
                  <a:ext uri="{FF2B5EF4-FFF2-40B4-BE49-F238E27FC236}">
                    <a16:creationId xmlns:a16="http://schemas.microsoft.com/office/drawing/2014/main" id="{07D4509D-8E68-4DA8-B259-97D772345379}"/>
                  </a:ext>
                </a:extLst>
              </p:cNvPr>
              <p:cNvSpPr>
                <a:spLocks noChangeArrowheads="1"/>
              </p:cNvSpPr>
              <p:nvPr/>
            </p:nvSpPr>
            <p:spPr bwMode="auto">
              <a:xfrm>
                <a:off x="19264621" y="9860743"/>
                <a:ext cx="93274" cy="93298"/>
              </a:xfrm>
              <a:prstGeom prst="ellipse">
                <a:avLst/>
              </a:prstGeom>
              <a:solidFill>
                <a:srgbClr val="CCD5E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id-ID" altLang="en-US"/>
              </a:p>
            </p:txBody>
          </p:sp>
          <p:sp>
            <p:nvSpPr>
              <p:cNvPr id="92" name="TextBox 91">
                <a:extLst>
                  <a:ext uri="{FF2B5EF4-FFF2-40B4-BE49-F238E27FC236}">
                    <a16:creationId xmlns:a16="http://schemas.microsoft.com/office/drawing/2014/main" id="{41766EFA-9476-4810-9B10-C960C2CA2857}"/>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46086" name="Shape 192">
            <a:extLst>
              <a:ext uri="{FF2B5EF4-FFF2-40B4-BE49-F238E27FC236}">
                <a16:creationId xmlns:a16="http://schemas.microsoft.com/office/drawing/2014/main" id="{2747E13E-40B2-45B2-B815-8DA3AFBAB45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0D445D0A-EE2B-4E1A-932F-84C2A084A488}"/>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F83FE6E4-4AA7-415A-A6E7-964CA0B73B29}"/>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2009D95D-E2D0-4AE0-BE63-A9A1AB291932}"/>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46088" name="Picture Placeholder 22">
            <a:extLst>
              <a:ext uri="{FF2B5EF4-FFF2-40B4-BE49-F238E27FC236}">
                <a16:creationId xmlns:a16="http://schemas.microsoft.com/office/drawing/2014/main" id="{1E31CA1E-14F2-4F77-B933-FCCF058AB17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24E734D6-A97E-4DC0-BE75-C6F7325B7ED0}"/>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4111E752-7855-45CC-B1BC-1EBA32361860}"/>
              </a:ext>
            </a:extLst>
          </p:cNvPr>
          <p:cNvSpPr txBox="1"/>
          <p:nvPr/>
        </p:nvSpPr>
        <p:spPr>
          <a:xfrm>
            <a:off x="2759075" y="1857375"/>
            <a:ext cx="19132550" cy="3632200"/>
          </a:xfrm>
          <a:prstGeom prst="rect">
            <a:avLst/>
          </a:prstGeom>
          <a:noFill/>
        </p:spPr>
        <p:txBody>
          <a:bodyPr>
            <a:spAutoFit/>
          </a:bodyPr>
          <a:lstStyle/>
          <a:p>
            <a:pPr algn="ctr" eaLnBrk="1" fontAlgn="auto" hangingPunct="1">
              <a:spcBef>
                <a:spcPts val="0"/>
              </a:spcBef>
              <a:spcAft>
                <a:spcPts val="0"/>
              </a:spcAft>
              <a:defRPr/>
            </a:pPr>
            <a:r>
              <a:rPr lang="en-US" sz="11500" b="1" dirty="0">
                <a:solidFill>
                  <a:schemeClr val="bg1"/>
                </a:solidFill>
                <a:effectLst>
                  <a:outerShdw blurRad="50800" dist="38100" dir="2700000" algn="tl" rotWithShape="0">
                    <a:prstClr val="black">
                      <a:alpha val="40000"/>
                    </a:prstClr>
                  </a:outerShdw>
                </a:effectLst>
                <a:latin typeface="Lato Regular"/>
              </a:rPr>
              <a:t>Discuss who should be your campus Data Coach.</a:t>
            </a:r>
          </a:p>
        </p:txBody>
      </p:sp>
      <p:sp>
        <p:nvSpPr>
          <p:cNvPr id="38" name="AutoShape 73">
            <a:extLst>
              <a:ext uri="{FF2B5EF4-FFF2-40B4-BE49-F238E27FC236}">
                <a16:creationId xmlns:a16="http://schemas.microsoft.com/office/drawing/2014/main" id="{D1E5FF3E-912A-464E-B09A-1EA749B40804}"/>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5">
            <a:extLst>
              <a:ext uri="{FF2B5EF4-FFF2-40B4-BE49-F238E27FC236}">
                <a16:creationId xmlns:a16="http://schemas.microsoft.com/office/drawing/2014/main" id="{8AF2C222-E2D6-4907-8990-8F39FDA06332}"/>
              </a:ext>
            </a:extLst>
          </p:cNvPr>
          <p:cNvGrpSpPr>
            <a:grpSpLocks/>
          </p:cNvGrpSpPr>
          <p:nvPr/>
        </p:nvGrpSpPr>
        <p:grpSpPr bwMode="auto">
          <a:xfrm>
            <a:off x="5210175" y="703263"/>
            <a:ext cx="13957300" cy="12009437"/>
            <a:chOff x="6823651" y="3769678"/>
            <a:chExt cx="10393064" cy="8943023"/>
          </a:xfrm>
        </p:grpSpPr>
        <p:pic>
          <p:nvPicPr>
            <p:cNvPr id="14" name="Picture 2" descr="https://upload.wikimedia.org/wikipedia/commons/thumb/7/7e/Essay.svg/2000px-Essay.svg.png">
              <a:extLst>
                <a:ext uri="{FF2B5EF4-FFF2-40B4-BE49-F238E27FC236}">
                  <a16:creationId xmlns:a16="http://schemas.microsoft.com/office/drawing/2014/main" id="{1A8EE170-953C-4321-A8FE-2971BA9C3F0C}"/>
                </a:ext>
              </a:extLst>
            </p:cNvPr>
            <p:cNvPicPr>
              <a:picLocks noChangeAspect="1" noChangeArrowheads="1"/>
            </p:cNvPicPr>
            <p:nvPr/>
          </p:nvPicPr>
          <p:blipFill>
            <a:blip r:embed="rId3"/>
            <a:srcRect/>
            <a:stretch>
              <a:fillRect/>
            </a:stretch>
          </p:blipFill>
          <p:spPr bwMode="auto">
            <a:xfrm>
              <a:off x="8462048" y="3769678"/>
              <a:ext cx="7453170" cy="89430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5903DD11-FE40-408F-A576-0B50351F8735}"/>
                </a:ext>
              </a:extLst>
            </p:cNvPr>
            <p:cNvSpPr/>
            <p:nvPr/>
          </p:nvSpPr>
          <p:spPr>
            <a:xfrm>
              <a:off x="6823651" y="4663004"/>
              <a:ext cx="10393064" cy="2056771"/>
            </a:xfrm>
            <a:prstGeom prst="roundRect">
              <a:avLst/>
            </a:prstGeom>
            <a:solidFill>
              <a:schemeClr val="bg1"/>
            </a:solidFill>
            <a:ln w="76200">
              <a:solidFill>
                <a:srgbClr val="303942"/>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ounded Rectangle 1">
              <a:extLst>
                <a:ext uri="{FF2B5EF4-FFF2-40B4-BE49-F238E27FC236}">
                  <a16:creationId xmlns:a16="http://schemas.microsoft.com/office/drawing/2014/main" id="{620080EE-5B93-46A5-BE2A-C3EF2AD4FE32}"/>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#2</a:t>
              </a:r>
            </a:p>
          </p:txBody>
        </p:sp>
      </p:grpSp>
      <p:pic>
        <p:nvPicPr>
          <p:cNvPr id="48131" name="Shape 192">
            <a:extLst>
              <a:ext uri="{FF2B5EF4-FFF2-40B4-BE49-F238E27FC236}">
                <a16:creationId xmlns:a16="http://schemas.microsoft.com/office/drawing/2014/main" id="{CBB9AE05-713B-4094-9691-7115AF6B245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CADDDD46-8340-402D-9E2A-E5A27E4FA8EB}"/>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5DFFC2E-0575-44B6-84B2-D879700B965A}"/>
              </a:ext>
            </a:extLst>
          </p:cNvPr>
          <p:cNvSpPr/>
          <p:nvPr/>
        </p:nvSpPr>
        <p:spPr>
          <a:xfrm>
            <a:off x="16669" y="323305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5BF7BC03-5BD0-4EBF-8997-09C8BE3BE654}"/>
              </a:ext>
            </a:extLst>
          </p:cNvPr>
          <p:cNvSpPr/>
          <p:nvPr/>
        </p:nvSpPr>
        <p:spPr>
          <a:xfrm>
            <a:off x="4295775" y="5227638"/>
            <a:ext cx="5337175" cy="4445000"/>
          </a:xfrm>
          <a:prstGeom prst="rect">
            <a:avLst/>
          </a:prstGeom>
          <a:solidFill>
            <a:schemeClr val="bg1"/>
          </a:solidFill>
          <a:ln w="76200">
            <a:solidFill>
              <a:srgbClr val="1485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55" name="TextBox 11">
            <a:extLst>
              <a:ext uri="{FF2B5EF4-FFF2-40B4-BE49-F238E27FC236}">
                <a16:creationId xmlns:a16="http://schemas.microsoft.com/office/drawing/2014/main" id="{CA03D5E3-955E-4C11-95A2-D8350C95EC2F}"/>
              </a:ext>
            </a:extLst>
          </p:cNvPr>
          <p:cNvSpPr txBox="1">
            <a:spLocks noChangeArrowheads="1"/>
          </p:cNvSpPr>
          <p:nvPr/>
        </p:nvSpPr>
        <p:spPr bwMode="auto">
          <a:xfrm>
            <a:off x="5186363" y="10028238"/>
            <a:ext cx="355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Principal &amp; Assistant Principal(s)</a:t>
            </a:r>
          </a:p>
        </p:txBody>
      </p:sp>
      <p:sp>
        <p:nvSpPr>
          <p:cNvPr id="49156" name="TextBox 13">
            <a:extLst>
              <a:ext uri="{FF2B5EF4-FFF2-40B4-BE49-F238E27FC236}">
                <a16:creationId xmlns:a16="http://schemas.microsoft.com/office/drawing/2014/main" id="{ECB28F06-181E-40DE-856D-15086EA8BCC0}"/>
              </a:ext>
            </a:extLst>
          </p:cNvPr>
          <p:cNvSpPr txBox="1">
            <a:spLocks noChangeArrowheads="1"/>
          </p:cNvSpPr>
          <p:nvPr/>
        </p:nvSpPr>
        <p:spPr bwMode="auto">
          <a:xfrm>
            <a:off x="5186363" y="3905250"/>
            <a:ext cx="3556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Department Chairs, Grade-Level, or Content Leads</a:t>
            </a:r>
          </a:p>
        </p:txBody>
      </p:sp>
      <p:sp>
        <p:nvSpPr>
          <p:cNvPr id="49157" name="TextBox 14">
            <a:extLst>
              <a:ext uri="{FF2B5EF4-FFF2-40B4-BE49-F238E27FC236}">
                <a16:creationId xmlns:a16="http://schemas.microsoft.com/office/drawing/2014/main" id="{892C316A-AAD5-4702-BC83-3AC9EE133AF3}"/>
              </a:ext>
            </a:extLst>
          </p:cNvPr>
          <p:cNvSpPr txBox="1">
            <a:spLocks noChangeArrowheads="1"/>
          </p:cNvSpPr>
          <p:nvPr/>
        </p:nvSpPr>
        <p:spPr bwMode="auto">
          <a:xfrm rot="-5400000">
            <a:off x="1465263" y="6850063"/>
            <a:ext cx="355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Department Chairs, Grade-Level, or Content Leads</a:t>
            </a:r>
          </a:p>
        </p:txBody>
      </p:sp>
      <p:sp>
        <p:nvSpPr>
          <p:cNvPr id="49158" name="TextBox 15">
            <a:extLst>
              <a:ext uri="{FF2B5EF4-FFF2-40B4-BE49-F238E27FC236}">
                <a16:creationId xmlns:a16="http://schemas.microsoft.com/office/drawing/2014/main" id="{5F2AB8EA-43CF-4567-92C2-488088088D75}"/>
              </a:ext>
            </a:extLst>
          </p:cNvPr>
          <p:cNvSpPr txBox="1">
            <a:spLocks noChangeArrowheads="1"/>
          </p:cNvSpPr>
          <p:nvPr/>
        </p:nvSpPr>
        <p:spPr bwMode="auto">
          <a:xfrm rot="5400000">
            <a:off x="8650287" y="7121526"/>
            <a:ext cx="35544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Bilingual/ESL, SPED, and CTE Coordinators</a:t>
            </a:r>
          </a:p>
        </p:txBody>
      </p:sp>
      <p:sp>
        <p:nvSpPr>
          <p:cNvPr id="49159" name="TextBox 16">
            <a:extLst>
              <a:ext uri="{FF2B5EF4-FFF2-40B4-BE49-F238E27FC236}">
                <a16:creationId xmlns:a16="http://schemas.microsoft.com/office/drawing/2014/main" id="{AFA851E7-109B-43E7-87D8-13C4ACAAB492}"/>
              </a:ext>
            </a:extLst>
          </p:cNvPr>
          <p:cNvSpPr txBox="1">
            <a:spLocks noChangeArrowheads="1"/>
          </p:cNvSpPr>
          <p:nvPr/>
        </p:nvSpPr>
        <p:spPr bwMode="auto">
          <a:xfrm>
            <a:off x="5186363" y="6391275"/>
            <a:ext cx="355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rgbClr val="303942"/>
                </a:solidFill>
                <a:latin typeface="Lato Regular" charset="0"/>
              </a:rPr>
              <a:t>Campus </a:t>
            </a:r>
          </a:p>
          <a:p>
            <a:pPr algn="ctr" eaLnBrk="1" hangingPunct="1"/>
            <a:r>
              <a:rPr lang="en-US" altLang="en-US" sz="3600" b="1">
                <a:solidFill>
                  <a:srgbClr val="303942"/>
                </a:solidFill>
                <a:latin typeface="Lato Regular" charset="0"/>
              </a:rPr>
              <a:t>Leadership </a:t>
            </a:r>
          </a:p>
          <a:p>
            <a:pPr algn="ctr" eaLnBrk="1" hangingPunct="1"/>
            <a:r>
              <a:rPr lang="en-US" altLang="en-US" sz="3600" b="1">
                <a:solidFill>
                  <a:srgbClr val="303942"/>
                </a:solidFill>
                <a:latin typeface="Lato Regular" charset="0"/>
              </a:rPr>
              <a:t>Team </a:t>
            </a:r>
          </a:p>
          <a:p>
            <a:pPr algn="ctr" eaLnBrk="1" hangingPunct="1"/>
            <a:r>
              <a:rPr lang="en-US" altLang="en-US" sz="3600" b="1">
                <a:solidFill>
                  <a:srgbClr val="303942"/>
                </a:solidFill>
                <a:latin typeface="Lato Regular" charset="0"/>
              </a:rPr>
              <a:t>(CLT)</a:t>
            </a:r>
          </a:p>
        </p:txBody>
      </p:sp>
      <p:sp>
        <p:nvSpPr>
          <p:cNvPr id="19" name="Isosceles Triangle 18">
            <a:extLst>
              <a:ext uri="{FF2B5EF4-FFF2-40B4-BE49-F238E27FC236}">
                <a16:creationId xmlns:a16="http://schemas.microsoft.com/office/drawing/2014/main" id="{5FADA967-759C-461E-9186-9D951DB06151}"/>
              </a:ext>
            </a:extLst>
          </p:cNvPr>
          <p:cNvSpPr/>
          <p:nvPr/>
        </p:nvSpPr>
        <p:spPr>
          <a:xfrm>
            <a:off x="15414625" y="4960938"/>
            <a:ext cx="5372100" cy="4978400"/>
          </a:xfrm>
          <a:prstGeom prst="triangle">
            <a:avLst/>
          </a:prstGeom>
          <a:solidFill>
            <a:schemeClr val="bg1"/>
          </a:solidFill>
          <a:ln w="76200">
            <a:solidFill>
              <a:srgbClr val="CCD5E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61" name="TextBox 20">
            <a:extLst>
              <a:ext uri="{FF2B5EF4-FFF2-40B4-BE49-F238E27FC236}">
                <a16:creationId xmlns:a16="http://schemas.microsoft.com/office/drawing/2014/main" id="{FBE1ABB4-4095-4FDB-BA19-35CF3131EAD3}"/>
              </a:ext>
            </a:extLst>
          </p:cNvPr>
          <p:cNvSpPr txBox="1">
            <a:spLocks noChangeArrowheads="1"/>
          </p:cNvSpPr>
          <p:nvPr/>
        </p:nvSpPr>
        <p:spPr bwMode="auto">
          <a:xfrm>
            <a:off x="16322675" y="7123113"/>
            <a:ext cx="355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rgbClr val="303942"/>
                </a:solidFill>
                <a:latin typeface="Lato Regular" charset="0"/>
              </a:rPr>
              <a:t>Campus </a:t>
            </a:r>
          </a:p>
          <a:p>
            <a:pPr algn="ctr" eaLnBrk="1" hangingPunct="1"/>
            <a:r>
              <a:rPr lang="en-US" altLang="en-US" sz="3600" b="1">
                <a:solidFill>
                  <a:srgbClr val="303942"/>
                </a:solidFill>
                <a:latin typeface="Lato Regular" charset="0"/>
              </a:rPr>
              <a:t>Intervention</a:t>
            </a:r>
          </a:p>
          <a:p>
            <a:pPr algn="ctr" eaLnBrk="1" hangingPunct="1"/>
            <a:r>
              <a:rPr lang="en-US" altLang="en-US" sz="3600" b="1">
                <a:solidFill>
                  <a:srgbClr val="303942"/>
                </a:solidFill>
                <a:latin typeface="Lato Regular" charset="0"/>
              </a:rPr>
              <a:t>Team </a:t>
            </a:r>
          </a:p>
          <a:p>
            <a:pPr algn="ctr" eaLnBrk="1" hangingPunct="1"/>
            <a:r>
              <a:rPr lang="en-US" altLang="en-US" sz="3600" b="1">
                <a:solidFill>
                  <a:srgbClr val="303942"/>
                </a:solidFill>
                <a:latin typeface="Lato Regular" charset="0"/>
              </a:rPr>
              <a:t>(CIT)</a:t>
            </a:r>
          </a:p>
        </p:txBody>
      </p:sp>
      <p:sp>
        <p:nvSpPr>
          <p:cNvPr id="49162" name="TextBox 21">
            <a:extLst>
              <a:ext uri="{FF2B5EF4-FFF2-40B4-BE49-F238E27FC236}">
                <a16:creationId xmlns:a16="http://schemas.microsoft.com/office/drawing/2014/main" id="{D6334E19-5808-4CC9-AE3F-D0F7711507D1}"/>
              </a:ext>
            </a:extLst>
          </p:cNvPr>
          <p:cNvSpPr txBox="1">
            <a:spLocks noChangeArrowheads="1"/>
          </p:cNvSpPr>
          <p:nvPr/>
        </p:nvSpPr>
        <p:spPr bwMode="auto">
          <a:xfrm rot="-3641953">
            <a:off x="14252575" y="6918325"/>
            <a:ext cx="3554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Professional Service Provider (PSP)</a:t>
            </a:r>
          </a:p>
        </p:txBody>
      </p:sp>
      <p:sp>
        <p:nvSpPr>
          <p:cNvPr id="49163" name="TextBox 22">
            <a:extLst>
              <a:ext uri="{FF2B5EF4-FFF2-40B4-BE49-F238E27FC236}">
                <a16:creationId xmlns:a16="http://schemas.microsoft.com/office/drawing/2014/main" id="{03A43C2C-AEBE-46BE-A67F-0E19336640A3}"/>
              </a:ext>
            </a:extLst>
          </p:cNvPr>
          <p:cNvSpPr txBox="1">
            <a:spLocks noChangeArrowheads="1"/>
          </p:cNvSpPr>
          <p:nvPr/>
        </p:nvSpPr>
        <p:spPr bwMode="auto">
          <a:xfrm rot="3688538">
            <a:off x="18542000" y="6732588"/>
            <a:ext cx="355441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chemeClr val="bg1"/>
                </a:solidFill>
                <a:latin typeface="Lato Regular" charset="0"/>
              </a:rPr>
              <a:t>District Coordinator of School Improvement (DCSI)</a:t>
            </a:r>
          </a:p>
        </p:txBody>
      </p:sp>
      <p:grpSp>
        <p:nvGrpSpPr>
          <p:cNvPr id="34" name="Group 33">
            <a:extLst>
              <a:ext uri="{FF2B5EF4-FFF2-40B4-BE49-F238E27FC236}">
                <a16:creationId xmlns:a16="http://schemas.microsoft.com/office/drawing/2014/main" id="{9D51E828-FD59-47C8-9B3F-7691C69F3447}"/>
              </a:ext>
            </a:extLst>
          </p:cNvPr>
          <p:cNvGrpSpPr>
            <a:grpSpLocks/>
          </p:cNvGrpSpPr>
          <p:nvPr/>
        </p:nvGrpSpPr>
        <p:grpSpPr bwMode="auto">
          <a:xfrm>
            <a:off x="1477963" y="504825"/>
            <a:ext cx="21156612" cy="2270125"/>
            <a:chOff x="1520498" y="511491"/>
            <a:chExt cx="21156613" cy="2269057"/>
          </a:xfrm>
        </p:grpSpPr>
        <p:sp>
          <p:nvSpPr>
            <p:cNvPr id="35" name="TextBox 74">
              <a:extLst>
                <a:ext uri="{FF2B5EF4-FFF2-40B4-BE49-F238E27FC236}">
                  <a16:creationId xmlns:a16="http://schemas.microsoft.com/office/drawing/2014/main" id="{810C7808-411F-41ED-9B92-056F4A5855B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Organizing a Data Team</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50197" name="Group 77">
              <a:extLst>
                <a:ext uri="{FF2B5EF4-FFF2-40B4-BE49-F238E27FC236}">
                  <a16:creationId xmlns:a16="http://schemas.microsoft.com/office/drawing/2014/main" id="{5FB25143-22D0-41FE-88B8-528BA091ECEE}"/>
                </a:ext>
              </a:extLst>
            </p:cNvPr>
            <p:cNvGrpSpPr>
              <a:grpSpLocks/>
            </p:cNvGrpSpPr>
            <p:nvPr/>
          </p:nvGrpSpPr>
          <p:grpSpPr bwMode="auto">
            <a:xfrm>
              <a:off x="10842298" y="1977534"/>
              <a:ext cx="2278063" cy="72985"/>
              <a:chOff x="1775572" y="2020974"/>
              <a:chExt cx="3020604" cy="45615"/>
            </a:xfrm>
          </p:grpSpPr>
          <p:sp>
            <p:nvSpPr>
              <p:cNvPr id="38" name="Rectangle 37">
                <a:extLst>
                  <a:ext uri="{FF2B5EF4-FFF2-40B4-BE49-F238E27FC236}">
                    <a16:creationId xmlns:a16="http://schemas.microsoft.com/office/drawing/2014/main" id="{A8127C92-ED46-4B48-96E7-DD02635E771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17A7CE53-D17A-40B4-A584-AAB7E7FFC4E5}"/>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0" name="Rectangle 39">
                <a:extLst>
                  <a:ext uri="{FF2B5EF4-FFF2-40B4-BE49-F238E27FC236}">
                    <a16:creationId xmlns:a16="http://schemas.microsoft.com/office/drawing/2014/main" id="{139F8D08-A664-4E80-B613-84ABD971ECD0}"/>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1" name="Rectangle 40">
                <a:extLst>
                  <a:ext uri="{FF2B5EF4-FFF2-40B4-BE49-F238E27FC236}">
                    <a16:creationId xmlns:a16="http://schemas.microsoft.com/office/drawing/2014/main" id="{F0711003-5021-482F-8B74-894B1AB9F77C}"/>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2" name="Rectangle 41">
                <a:extLst>
                  <a:ext uri="{FF2B5EF4-FFF2-40B4-BE49-F238E27FC236}">
                    <a16:creationId xmlns:a16="http://schemas.microsoft.com/office/drawing/2014/main" id="{E83A114B-8186-42C7-9B02-1A4E11B8EF3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7" name="TextBox 36">
              <a:extLst>
                <a:ext uri="{FF2B5EF4-FFF2-40B4-BE49-F238E27FC236}">
                  <a16:creationId xmlns:a16="http://schemas.microsoft.com/office/drawing/2014/main" id="{7CF0915C-99BD-4D4F-B253-F148647C5A26}"/>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50192" name="Shape 192">
            <a:extLst>
              <a:ext uri="{FF2B5EF4-FFF2-40B4-BE49-F238E27FC236}">
                <a16:creationId xmlns:a16="http://schemas.microsoft.com/office/drawing/2014/main" id="{08B2E4C1-D9ED-4729-A0FD-19F8594ED6A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a:extLst>
              <a:ext uri="{FF2B5EF4-FFF2-40B4-BE49-F238E27FC236}">
                <a16:creationId xmlns:a16="http://schemas.microsoft.com/office/drawing/2014/main" id="{451D716A-164F-49DE-A964-5759C1F10252}"/>
              </a:ext>
            </a:extLst>
          </p:cNvPr>
          <p:cNvSpPr/>
          <p:nvPr/>
        </p:nvSpPr>
        <p:spPr>
          <a:xfrm>
            <a:off x="11838508" y="6059148"/>
            <a:ext cx="2366442" cy="2127929"/>
          </a:xfrm>
          <a:prstGeom prst="mathPlus">
            <a:avLst/>
          </a:prstGeom>
          <a:solidFill>
            <a:srgbClr val="CCD5EA"/>
          </a:solidFill>
          <a:ln w="7620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156"/>
                                        </p:tgtEl>
                                        <p:attrNameLst>
                                          <p:attrName>style.visibility</p:attrName>
                                        </p:attrNameLst>
                                      </p:cBhvr>
                                      <p:to>
                                        <p:strVal val="visible"/>
                                      </p:to>
                                    </p:set>
                                    <p:animEffect transition="in" filter="fade">
                                      <p:cBhvr>
                                        <p:cTn id="15" dur="500"/>
                                        <p:tgtEl>
                                          <p:spTgt spid="491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157"/>
                                        </p:tgtEl>
                                        <p:attrNameLst>
                                          <p:attrName>style.visibility</p:attrName>
                                        </p:attrNameLst>
                                      </p:cBhvr>
                                      <p:to>
                                        <p:strVal val="visible"/>
                                      </p:to>
                                    </p:set>
                                    <p:animEffect transition="in" filter="fade">
                                      <p:cBhvr>
                                        <p:cTn id="18" dur="500"/>
                                        <p:tgtEl>
                                          <p:spTgt spid="491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155"/>
                                        </p:tgtEl>
                                        <p:attrNameLst>
                                          <p:attrName>style.visibility</p:attrName>
                                        </p:attrNameLst>
                                      </p:cBhvr>
                                      <p:to>
                                        <p:strVal val="visible"/>
                                      </p:to>
                                    </p:set>
                                    <p:animEffect transition="in" filter="fade">
                                      <p:cBhvr>
                                        <p:cTn id="21" dur="500"/>
                                        <p:tgtEl>
                                          <p:spTgt spid="4915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159"/>
                                        </p:tgtEl>
                                        <p:attrNameLst>
                                          <p:attrName>style.visibility</p:attrName>
                                        </p:attrNameLst>
                                      </p:cBhvr>
                                      <p:to>
                                        <p:strVal val="visible"/>
                                      </p:to>
                                    </p:set>
                                    <p:animEffect transition="in" filter="fade">
                                      <p:cBhvr>
                                        <p:cTn id="24" dur="500"/>
                                        <p:tgtEl>
                                          <p:spTgt spid="491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9158"/>
                                        </p:tgtEl>
                                        <p:attrNameLst>
                                          <p:attrName>style.visibility</p:attrName>
                                        </p:attrNameLst>
                                      </p:cBhvr>
                                      <p:to>
                                        <p:strVal val="visible"/>
                                      </p:to>
                                    </p:set>
                                    <p:animEffect transition="in" filter="fade">
                                      <p:cBhvr>
                                        <p:cTn id="27" dur="500"/>
                                        <p:tgtEl>
                                          <p:spTgt spid="491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162"/>
                                        </p:tgtEl>
                                        <p:attrNameLst>
                                          <p:attrName>style.visibility</p:attrName>
                                        </p:attrNameLst>
                                      </p:cBhvr>
                                      <p:to>
                                        <p:strVal val="visible"/>
                                      </p:to>
                                    </p:set>
                                    <p:animEffect transition="in" filter="fade">
                                      <p:cBhvr>
                                        <p:cTn id="35" dur="500"/>
                                        <p:tgtEl>
                                          <p:spTgt spid="491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163"/>
                                        </p:tgtEl>
                                        <p:attrNameLst>
                                          <p:attrName>style.visibility</p:attrName>
                                        </p:attrNameLst>
                                      </p:cBhvr>
                                      <p:to>
                                        <p:strVal val="visible"/>
                                      </p:to>
                                    </p:set>
                                    <p:animEffect transition="in" filter="fade">
                                      <p:cBhvr>
                                        <p:cTn id="38" dur="500"/>
                                        <p:tgtEl>
                                          <p:spTgt spid="4916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9161"/>
                                        </p:tgtEl>
                                        <p:attrNameLst>
                                          <p:attrName>style.visibility</p:attrName>
                                        </p:attrNameLst>
                                      </p:cBhvr>
                                      <p:to>
                                        <p:strVal val="visible"/>
                                      </p:to>
                                    </p:set>
                                    <p:animEffect transition="in" filter="fade">
                                      <p:cBhvr>
                                        <p:cTn id="44"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155" grpId="0"/>
      <p:bldP spid="49156" grpId="0"/>
      <p:bldP spid="49157" grpId="0"/>
      <p:bldP spid="49158" grpId="0"/>
      <p:bldP spid="49159" grpId="0"/>
      <p:bldP spid="19" grpId="0" animBg="1"/>
      <p:bldP spid="49161" grpId="0"/>
      <p:bldP spid="49162" grpId="0"/>
      <p:bldP spid="491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14E64E-A43B-4069-8803-6460B90750F7}"/>
              </a:ext>
            </a:extLst>
          </p:cNvPr>
          <p:cNvSpPr/>
          <p:nvPr/>
        </p:nvSpPr>
        <p:spPr>
          <a:xfrm>
            <a:off x="-38100" y="304051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02" name="Rectangle 3">
            <a:extLst>
              <a:ext uri="{FF2B5EF4-FFF2-40B4-BE49-F238E27FC236}">
                <a16:creationId xmlns:a16="http://schemas.microsoft.com/office/drawing/2014/main" id="{15EEDCEA-43CB-41AB-B604-AEBBBFB77B66}"/>
              </a:ext>
            </a:extLst>
          </p:cNvPr>
          <p:cNvSpPr>
            <a:spLocks noChangeArrowheads="1"/>
          </p:cNvSpPr>
          <p:nvPr/>
        </p:nvSpPr>
        <p:spPr bwMode="auto">
          <a:xfrm>
            <a:off x="655638" y="3981450"/>
            <a:ext cx="231013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chemeClr val="bg1"/>
                </a:solidFill>
                <a:latin typeface="Lato Regular" charset="0"/>
              </a:rPr>
              <a:t>Collecting and analyzing a variety of types of school data</a:t>
            </a:r>
          </a:p>
          <a:p>
            <a:pPr eaLnBrk="1" hangingPunct="1">
              <a:buFont typeface="Arial" panose="020B0604020202020204" pitchFamily="34" charset="0"/>
              <a:buChar char="•"/>
            </a:pPr>
            <a:r>
              <a:rPr lang="en-US" altLang="en-US" sz="5400">
                <a:solidFill>
                  <a:schemeClr val="bg1"/>
                </a:solidFill>
                <a:latin typeface="Lato Regular" charset="0"/>
              </a:rPr>
              <a:t>Developing or adapting common assessment instruments</a:t>
            </a:r>
          </a:p>
          <a:p>
            <a:pPr eaLnBrk="1" hangingPunct="1">
              <a:buFont typeface="Arial" panose="020B0604020202020204" pitchFamily="34" charset="0"/>
              <a:buChar char="•"/>
            </a:pPr>
            <a:r>
              <a:rPr lang="en-US" altLang="en-US" sz="5400">
                <a:solidFill>
                  <a:schemeClr val="bg1"/>
                </a:solidFill>
                <a:latin typeface="Lato Regular" charset="0"/>
              </a:rPr>
              <a:t>Committing to norms of collaboration </a:t>
            </a:r>
          </a:p>
          <a:p>
            <a:pPr eaLnBrk="1" hangingPunct="1">
              <a:buFont typeface="Arial" panose="020B0604020202020204" pitchFamily="34" charset="0"/>
              <a:buChar char="•"/>
            </a:pPr>
            <a:r>
              <a:rPr lang="en-US" altLang="en-US" sz="5400">
                <a:solidFill>
                  <a:schemeClr val="bg1"/>
                </a:solidFill>
                <a:latin typeface="Lato Regular" charset="0"/>
              </a:rPr>
              <a:t>Consulting research to investigate problems, causes, and best practices</a:t>
            </a:r>
          </a:p>
          <a:p>
            <a:pPr eaLnBrk="1" hangingPunct="1">
              <a:buFont typeface="Arial" panose="020B0604020202020204" pitchFamily="34" charset="0"/>
              <a:buChar char="•"/>
            </a:pPr>
            <a:r>
              <a:rPr lang="en-US" altLang="en-US" sz="5400">
                <a:solidFill>
                  <a:schemeClr val="bg1"/>
                </a:solidFill>
                <a:latin typeface="Lato Regular" charset="0"/>
              </a:rPr>
              <a:t>Developing data-supported action plans (this will be covered in another module)</a:t>
            </a:r>
          </a:p>
          <a:p>
            <a:pPr eaLnBrk="1" hangingPunct="1">
              <a:buFont typeface="Arial" panose="020B0604020202020204" pitchFamily="34" charset="0"/>
              <a:buChar char="•"/>
            </a:pPr>
            <a:r>
              <a:rPr lang="en-US" altLang="en-US" sz="5400">
                <a:solidFill>
                  <a:schemeClr val="bg1"/>
                </a:solidFill>
                <a:latin typeface="Lato Regular" charset="0"/>
              </a:rPr>
              <a:t>Communicating with staff and key stakeholders about the findings and plans </a:t>
            </a:r>
          </a:p>
        </p:txBody>
      </p:sp>
      <p:grpSp>
        <p:nvGrpSpPr>
          <p:cNvPr id="14" name="Group 13">
            <a:extLst>
              <a:ext uri="{FF2B5EF4-FFF2-40B4-BE49-F238E27FC236}">
                <a16:creationId xmlns:a16="http://schemas.microsoft.com/office/drawing/2014/main" id="{441F09CC-FD86-4426-9B2E-F7C402612A64}"/>
              </a:ext>
            </a:extLst>
          </p:cNvPr>
          <p:cNvGrpSpPr>
            <a:grpSpLocks/>
          </p:cNvGrpSpPr>
          <p:nvPr/>
        </p:nvGrpSpPr>
        <p:grpSpPr bwMode="auto">
          <a:xfrm>
            <a:off x="1477963" y="504825"/>
            <a:ext cx="21156612" cy="2270125"/>
            <a:chOff x="1520498" y="511491"/>
            <a:chExt cx="21156613" cy="2269057"/>
          </a:xfrm>
        </p:grpSpPr>
        <p:sp>
          <p:nvSpPr>
            <p:cNvPr id="15" name="TextBox 74">
              <a:extLst>
                <a:ext uri="{FF2B5EF4-FFF2-40B4-BE49-F238E27FC236}">
                  <a16:creationId xmlns:a16="http://schemas.microsoft.com/office/drawing/2014/main" id="{BA19BEF6-E96E-4C57-9912-E3E78BB9184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Team Responsibilities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52233" name="Group 77">
              <a:extLst>
                <a:ext uri="{FF2B5EF4-FFF2-40B4-BE49-F238E27FC236}">
                  <a16:creationId xmlns:a16="http://schemas.microsoft.com/office/drawing/2014/main" id="{C0C85F62-E005-4A6E-8D87-43ABE3E1A4AD}"/>
                </a:ext>
              </a:extLst>
            </p:cNvPr>
            <p:cNvGrpSpPr>
              <a:grpSpLocks/>
            </p:cNvGrpSpPr>
            <p:nvPr/>
          </p:nvGrpSpPr>
          <p:grpSpPr bwMode="auto">
            <a:xfrm>
              <a:off x="10842298" y="1977534"/>
              <a:ext cx="2278063" cy="72985"/>
              <a:chOff x="1775572" y="2020974"/>
              <a:chExt cx="3020604" cy="45615"/>
            </a:xfrm>
          </p:grpSpPr>
          <p:sp>
            <p:nvSpPr>
              <p:cNvPr id="18" name="Rectangle 17">
                <a:extLst>
                  <a:ext uri="{FF2B5EF4-FFF2-40B4-BE49-F238E27FC236}">
                    <a16:creationId xmlns:a16="http://schemas.microsoft.com/office/drawing/2014/main" id="{6A4D64E0-71B9-4ACB-A49C-738F96E9CCF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782E26F5-1802-48F8-9569-7A89B5830895}"/>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0" name="Rectangle 19">
                <a:extLst>
                  <a:ext uri="{FF2B5EF4-FFF2-40B4-BE49-F238E27FC236}">
                    <a16:creationId xmlns:a16="http://schemas.microsoft.com/office/drawing/2014/main" id="{9310572B-71D5-4582-91F0-B1391610C0D8}"/>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DC1F5E5E-C484-4EBC-8FD6-7DFF3FBF82AE}"/>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2" name="Rectangle 21">
                <a:extLst>
                  <a:ext uri="{FF2B5EF4-FFF2-40B4-BE49-F238E27FC236}">
                    <a16:creationId xmlns:a16="http://schemas.microsoft.com/office/drawing/2014/main" id="{18339882-7A12-4DD8-8CE5-5C3EC41784B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7" name="TextBox 16">
              <a:extLst>
                <a:ext uri="{FF2B5EF4-FFF2-40B4-BE49-F238E27FC236}">
                  <a16:creationId xmlns:a16="http://schemas.microsoft.com/office/drawing/2014/main" id="{03DE34F3-B2F7-4931-80F2-37518867A30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52231" name="Shape 192">
            <a:extLst>
              <a:ext uri="{FF2B5EF4-FFF2-40B4-BE49-F238E27FC236}">
                <a16:creationId xmlns:a16="http://schemas.microsoft.com/office/drawing/2014/main" id="{9F4AED39-0F99-4D4E-93C7-460742798F4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2"/>
                                        </p:tgtEl>
                                        <p:attrNameLst>
                                          <p:attrName>style.visibility</p:attrName>
                                        </p:attrNameLst>
                                      </p:cBhvr>
                                      <p:to>
                                        <p:strVal val="visible"/>
                                      </p:to>
                                    </p:set>
                                    <p:animEffect transition="in" filter="fade">
                                      <p:cBhvr>
                                        <p:cTn id="12"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E0BE29-CCEA-4567-A64D-1E55EF04ADDA}"/>
              </a:ext>
            </a:extLst>
          </p:cNvPr>
          <p:cNvSpPr/>
          <p:nvPr/>
        </p:nvSpPr>
        <p:spPr>
          <a:xfrm>
            <a:off x="-38100" y="304051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02" name="Rectangle 3">
            <a:extLst>
              <a:ext uri="{FF2B5EF4-FFF2-40B4-BE49-F238E27FC236}">
                <a16:creationId xmlns:a16="http://schemas.microsoft.com/office/drawing/2014/main" id="{718ED3D9-3816-49AF-8F90-851B5A5DBE75}"/>
              </a:ext>
            </a:extLst>
          </p:cNvPr>
          <p:cNvSpPr>
            <a:spLocks noChangeArrowheads="1"/>
          </p:cNvSpPr>
          <p:nvPr/>
        </p:nvSpPr>
        <p:spPr bwMode="auto">
          <a:xfrm>
            <a:off x="576263" y="3441700"/>
            <a:ext cx="23668037" cy="757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Char char="•"/>
            </a:pPr>
            <a:r>
              <a:rPr lang="en-US" altLang="en-US" sz="5400">
                <a:solidFill>
                  <a:schemeClr val="bg1"/>
                </a:solidFill>
                <a:latin typeface="Lato Regular" charset="0"/>
              </a:rPr>
              <a:t>Oversees the implementation of the plan (this will be covered in another module)</a:t>
            </a:r>
          </a:p>
          <a:p>
            <a:pPr eaLnBrk="1" hangingPunct="1">
              <a:buFont typeface="Arial" panose="020B0604020202020204" pitchFamily="34" charset="0"/>
              <a:buChar char="•"/>
            </a:pPr>
            <a:r>
              <a:rPr lang="en-US" altLang="en-US" sz="5400">
                <a:solidFill>
                  <a:schemeClr val="bg1"/>
                </a:solidFill>
                <a:latin typeface="Lato Regular" charset="0"/>
              </a:rPr>
              <a:t>Shares successes and challenges from their own classrooms and/or at the school level</a:t>
            </a:r>
          </a:p>
          <a:p>
            <a:pPr eaLnBrk="1" hangingPunct="1">
              <a:buFont typeface="Arial" panose="020B0604020202020204" pitchFamily="34" charset="0"/>
              <a:buChar char="•"/>
            </a:pPr>
            <a:r>
              <a:rPr lang="en-US" altLang="en-US" sz="5400">
                <a:solidFill>
                  <a:schemeClr val="bg1"/>
                </a:solidFill>
                <a:latin typeface="Lato Regular" charset="0"/>
              </a:rPr>
              <a:t>Engages a broader group of stakeholders to gain their input, involvement and commitment</a:t>
            </a:r>
          </a:p>
          <a:p>
            <a:pPr eaLnBrk="1" hangingPunct="1">
              <a:buFont typeface="Arial" panose="020B0604020202020204" pitchFamily="34" charset="0"/>
              <a:buChar char="•"/>
            </a:pPr>
            <a:r>
              <a:rPr lang="en-US" altLang="en-US" sz="5400">
                <a:solidFill>
                  <a:schemeClr val="bg1"/>
                </a:solidFill>
                <a:latin typeface="Lato Regular" charset="0"/>
              </a:rPr>
              <a:t>Coordinates with other school or district leaders</a:t>
            </a:r>
          </a:p>
          <a:p>
            <a:pPr eaLnBrk="1" hangingPunct="1">
              <a:buFont typeface="Arial" panose="020B0604020202020204" pitchFamily="34" charset="0"/>
              <a:buChar char="•"/>
            </a:pPr>
            <a:r>
              <a:rPr lang="en-US" altLang="en-US" sz="5400">
                <a:solidFill>
                  <a:schemeClr val="bg1"/>
                </a:solidFill>
                <a:latin typeface="Lato Regular" charset="0"/>
              </a:rPr>
              <a:t>Continues to develop their knowledge and skills in data literacy and collaborative inquiry; content knowledge; cultural proficiency; and leadership</a:t>
            </a:r>
          </a:p>
        </p:txBody>
      </p:sp>
      <p:grpSp>
        <p:nvGrpSpPr>
          <p:cNvPr id="14" name="Group 13">
            <a:extLst>
              <a:ext uri="{FF2B5EF4-FFF2-40B4-BE49-F238E27FC236}">
                <a16:creationId xmlns:a16="http://schemas.microsoft.com/office/drawing/2014/main" id="{DE64CC5D-BDBA-448D-9F00-5C9CE8DCF67B}"/>
              </a:ext>
            </a:extLst>
          </p:cNvPr>
          <p:cNvGrpSpPr>
            <a:grpSpLocks/>
          </p:cNvGrpSpPr>
          <p:nvPr/>
        </p:nvGrpSpPr>
        <p:grpSpPr bwMode="auto">
          <a:xfrm>
            <a:off x="1477963" y="504825"/>
            <a:ext cx="21156612" cy="2270125"/>
            <a:chOff x="1520498" y="511491"/>
            <a:chExt cx="21156613" cy="2269057"/>
          </a:xfrm>
        </p:grpSpPr>
        <p:sp>
          <p:nvSpPr>
            <p:cNvPr id="15" name="TextBox 74">
              <a:extLst>
                <a:ext uri="{FF2B5EF4-FFF2-40B4-BE49-F238E27FC236}">
                  <a16:creationId xmlns:a16="http://schemas.microsoft.com/office/drawing/2014/main" id="{07BBCA8A-F543-4217-A385-806A1EC0744C}"/>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Team Responsibilities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54281" name="Group 77">
              <a:extLst>
                <a:ext uri="{FF2B5EF4-FFF2-40B4-BE49-F238E27FC236}">
                  <a16:creationId xmlns:a16="http://schemas.microsoft.com/office/drawing/2014/main" id="{8295DA9D-9515-4E0D-96D7-E4AD4E2BDD79}"/>
                </a:ext>
              </a:extLst>
            </p:cNvPr>
            <p:cNvGrpSpPr>
              <a:grpSpLocks/>
            </p:cNvGrpSpPr>
            <p:nvPr/>
          </p:nvGrpSpPr>
          <p:grpSpPr bwMode="auto">
            <a:xfrm>
              <a:off x="10842298" y="1977534"/>
              <a:ext cx="2278063" cy="72985"/>
              <a:chOff x="1775572" y="2020974"/>
              <a:chExt cx="3020604" cy="45615"/>
            </a:xfrm>
          </p:grpSpPr>
          <p:sp>
            <p:nvSpPr>
              <p:cNvPr id="18" name="Rectangle 17">
                <a:extLst>
                  <a:ext uri="{FF2B5EF4-FFF2-40B4-BE49-F238E27FC236}">
                    <a16:creationId xmlns:a16="http://schemas.microsoft.com/office/drawing/2014/main" id="{F00CB5AB-6F4B-49EB-83C8-8CD8CC68DD48}"/>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692EB4EA-AD2C-4A3C-AD17-51064F82F713}"/>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0" name="Rectangle 19">
                <a:extLst>
                  <a:ext uri="{FF2B5EF4-FFF2-40B4-BE49-F238E27FC236}">
                    <a16:creationId xmlns:a16="http://schemas.microsoft.com/office/drawing/2014/main" id="{148DF5D5-F88B-464F-A153-DF6CDE8E7553}"/>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B0B0D38E-E0CB-4FA2-A31D-EA2969B193AA}"/>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2" name="Rectangle 21">
                <a:extLst>
                  <a:ext uri="{FF2B5EF4-FFF2-40B4-BE49-F238E27FC236}">
                    <a16:creationId xmlns:a16="http://schemas.microsoft.com/office/drawing/2014/main" id="{1165A2EE-B791-4B57-AC8F-DF6A4B4FE0A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7" name="TextBox 16">
              <a:extLst>
                <a:ext uri="{FF2B5EF4-FFF2-40B4-BE49-F238E27FC236}">
                  <a16:creationId xmlns:a16="http://schemas.microsoft.com/office/drawing/2014/main" id="{8CBEC5D8-1078-4375-A30E-F509AA0BB25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54279" name="Shape 192">
            <a:extLst>
              <a:ext uri="{FF2B5EF4-FFF2-40B4-BE49-F238E27FC236}">
                <a16:creationId xmlns:a16="http://schemas.microsoft.com/office/drawing/2014/main" id="{7BB03415-55D1-4F56-9A1A-014238D45EC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2"/>
                                        </p:tgtEl>
                                        <p:attrNameLst>
                                          <p:attrName>style.visibility</p:attrName>
                                        </p:attrNameLst>
                                      </p:cBhvr>
                                      <p:to>
                                        <p:strVal val="visible"/>
                                      </p:to>
                                    </p:set>
                                    <p:animEffect transition="in" filter="fade">
                                      <p:cBhvr>
                                        <p:cTn id="12"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Shape 192">
            <a:extLst>
              <a:ext uri="{FF2B5EF4-FFF2-40B4-BE49-F238E27FC236}">
                <a16:creationId xmlns:a16="http://schemas.microsoft.com/office/drawing/2014/main" id="{29074D20-3407-4DE1-B3CF-DEB64CD9DF1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2E97B56F-847D-45F2-A43F-60BD7DD4FEAF}"/>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30387440-60D4-4BE0-B4EA-033EF11DC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D479560E-5ED3-4C48-AB23-0DA547F9D07E}"/>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EC5F2780-C151-4933-9E17-31EC429B4ADB}"/>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#3</a:t>
              </a:r>
            </a:p>
          </p:txBody>
        </p:sp>
      </p:grpSp>
      <p:sp>
        <p:nvSpPr>
          <p:cNvPr id="2" name="Footer Placeholder 1">
            <a:extLst>
              <a:ext uri="{FF2B5EF4-FFF2-40B4-BE49-F238E27FC236}">
                <a16:creationId xmlns:a16="http://schemas.microsoft.com/office/drawing/2014/main" id="{16E2758F-169D-4E3B-A0B2-0295C5C627FC}"/>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230E8BF9-740B-49DB-A9EF-1DD82A237C02}"/>
              </a:ext>
            </a:extLst>
          </p:cNvPr>
          <p:cNvSpPr>
            <a:spLocks noChangeAspect="1"/>
          </p:cNvSpPr>
          <p:nvPr/>
        </p:nvSpPr>
        <p:spPr>
          <a:xfrm>
            <a:off x="0" y="0"/>
            <a:ext cx="24399875" cy="13716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latin typeface="Calibri Light"/>
            </a:endParaRPr>
          </a:p>
        </p:txBody>
      </p:sp>
      <p:grpSp>
        <p:nvGrpSpPr>
          <p:cNvPr id="54" name="Group 53">
            <a:extLst>
              <a:ext uri="{FF2B5EF4-FFF2-40B4-BE49-F238E27FC236}">
                <a16:creationId xmlns:a16="http://schemas.microsoft.com/office/drawing/2014/main" id="{655BF2B3-699C-4419-9EB4-6CC95B4716AC}"/>
              </a:ext>
            </a:extLst>
          </p:cNvPr>
          <p:cNvGrpSpPr>
            <a:grpSpLocks/>
          </p:cNvGrpSpPr>
          <p:nvPr/>
        </p:nvGrpSpPr>
        <p:grpSpPr bwMode="auto">
          <a:xfrm>
            <a:off x="8566150" y="4002088"/>
            <a:ext cx="7292975" cy="6022975"/>
            <a:chOff x="4517221" y="2682505"/>
            <a:chExt cx="7028976" cy="5802508"/>
          </a:xfrm>
          <a:effectLst>
            <a:outerShdw blurRad="50800" dist="38100" dir="2700000" algn="tl" rotWithShape="0">
              <a:prstClr val="black">
                <a:alpha val="40000"/>
              </a:prstClr>
            </a:outerShdw>
          </a:effectLst>
        </p:grpSpPr>
        <p:sp>
          <p:nvSpPr>
            <p:cNvPr id="56" name="Freeform 18">
              <a:extLst>
                <a:ext uri="{FF2B5EF4-FFF2-40B4-BE49-F238E27FC236}">
                  <a16:creationId xmlns:a16="http://schemas.microsoft.com/office/drawing/2014/main" id="{EE460417-9290-4779-AA1C-CF00797AFB50}"/>
                </a:ext>
              </a:extLst>
            </p:cNvPr>
            <p:cNvSpPr>
              <a:spLocks/>
            </p:cNvSpPr>
            <p:nvPr/>
          </p:nvSpPr>
          <p:spPr bwMode="auto">
            <a:xfrm>
              <a:off x="4607493" y="2795680"/>
              <a:ext cx="6938704" cy="5689333"/>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chemeClr val="accent3">
                <a:lumMod val="50000"/>
              </a:schemeClr>
            </a:solidFill>
            <a:ln>
              <a:noFill/>
            </a:ln>
            <a:effectLst/>
          </p:spPr>
          <p:txBody>
            <a:bodyPr/>
            <a:lstStyle/>
            <a:p>
              <a:pPr defTabSz="1828434" eaLnBrk="1" fontAlgn="auto" hangingPunct="1">
                <a:spcBef>
                  <a:spcPts val="0"/>
                </a:spcBef>
                <a:spcAft>
                  <a:spcPts val="0"/>
                </a:spcAft>
                <a:defRPr/>
              </a:pPr>
              <a:endParaRPr lang="id-ID" dirty="0">
                <a:latin typeface="Calibri Light"/>
              </a:endParaRPr>
            </a:p>
          </p:txBody>
        </p:sp>
        <p:sp>
          <p:nvSpPr>
            <p:cNvPr id="57" name="Freeform 19">
              <a:extLst>
                <a:ext uri="{FF2B5EF4-FFF2-40B4-BE49-F238E27FC236}">
                  <a16:creationId xmlns:a16="http://schemas.microsoft.com/office/drawing/2014/main" id="{55717704-D8D0-4DF1-A5CD-611A1A674861}"/>
                </a:ext>
              </a:extLst>
            </p:cNvPr>
            <p:cNvSpPr>
              <a:spLocks/>
            </p:cNvSpPr>
            <p:nvPr/>
          </p:nvSpPr>
          <p:spPr bwMode="auto">
            <a:xfrm>
              <a:off x="4517221" y="2682505"/>
              <a:ext cx="6938704" cy="5689333"/>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F16038"/>
            </a:solidFill>
            <a:ln>
              <a:noFill/>
            </a:ln>
            <a:effectLst/>
          </p:spPr>
          <p:txBody>
            <a:bodyPr/>
            <a:lstStyle/>
            <a:p>
              <a:pPr defTabSz="1828434" eaLnBrk="1" fontAlgn="auto" hangingPunct="1">
                <a:spcBef>
                  <a:spcPts val="0"/>
                </a:spcBef>
                <a:spcAft>
                  <a:spcPts val="0"/>
                </a:spcAft>
                <a:defRPr/>
              </a:pPr>
              <a:endParaRPr lang="id-ID" dirty="0">
                <a:latin typeface="Calibri Light"/>
              </a:endParaRPr>
            </a:p>
          </p:txBody>
        </p:sp>
        <p:sp>
          <p:nvSpPr>
            <p:cNvPr id="58" name="Freeform 20">
              <a:extLst>
                <a:ext uri="{FF2B5EF4-FFF2-40B4-BE49-F238E27FC236}">
                  <a16:creationId xmlns:a16="http://schemas.microsoft.com/office/drawing/2014/main" id="{5CAB3255-4C24-44F2-9FE6-50FE69384671}"/>
                </a:ext>
              </a:extLst>
            </p:cNvPr>
            <p:cNvSpPr>
              <a:spLocks/>
            </p:cNvSpPr>
            <p:nvPr/>
          </p:nvSpPr>
          <p:spPr bwMode="auto">
            <a:xfrm>
              <a:off x="5175136" y="3222379"/>
              <a:ext cx="5624405" cy="4611113"/>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chemeClr val="bg1">
                <a:lumMod val="95000"/>
              </a:schemeClr>
            </a:solidFill>
            <a:ln>
              <a:noFill/>
            </a:ln>
            <a:effectLst/>
          </p:spPr>
          <p:txBody>
            <a:bodyPr/>
            <a:lstStyle/>
            <a:p>
              <a:pPr defTabSz="1828434" eaLnBrk="1" fontAlgn="auto" hangingPunct="1">
                <a:spcBef>
                  <a:spcPts val="0"/>
                </a:spcBef>
                <a:spcAft>
                  <a:spcPts val="0"/>
                </a:spcAft>
                <a:defRPr/>
              </a:pPr>
              <a:endParaRPr lang="id-ID" dirty="0">
                <a:latin typeface="Calibri Light"/>
              </a:endParaRPr>
            </a:p>
          </p:txBody>
        </p:sp>
        <p:sp>
          <p:nvSpPr>
            <p:cNvPr id="15379" name="Freeform 21">
              <a:extLst>
                <a:ext uri="{FF2B5EF4-FFF2-40B4-BE49-F238E27FC236}">
                  <a16:creationId xmlns:a16="http://schemas.microsoft.com/office/drawing/2014/main" id="{5DADB2EC-7733-4CB7-9B42-E9136187F88C}"/>
                </a:ext>
              </a:extLst>
            </p:cNvPr>
            <p:cNvSpPr>
              <a:spLocks/>
            </p:cNvSpPr>
            <p:nvPr/>
          </p:nvSpPr>
          <p:spPr bwMode="auto">
            <a:xfrm>
              <a:off x="5542344" y="3523670"/>
              <a:ext cx="4888459" cy="4005473"/>
            </a:xfrm>
            <a:custGeom>
              <a:avLst/>
              <a:gdLst>
                <a:gd name="T0" fmla="*/ 2147483646 w 1301"/>
                <a:gd name="T1" fmla="*/ 2147483646 h 1066"/>
                <a:gd name="T2" fmla="*/ 2147483646 w 1301"/>
                <a:gd name="T3" fmla="*/ 2147483646 h 1066"/>
                <a:gd name="T4" fmla="*/ 1115365234 w 1301"/>
                <a:gd name="T5" fmla="*/ 2147483646 h 1066"/>
                <a:gd name="T6" fmla="*/ 2147483646 w 1301"/>
                <a:gd name="T7" fmla="*/ 0 h 1066"/>
                <a:gd name="T8" fmla="*/ 2147483646 w 1301"/>
                <a:gd name="T9" fmla="*/ 2147483646 h 10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rgbClr val="303942"/>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dirty="0">
                <a:latin typeface="+mn-lt"/>
              </a:endParaRPr>
            </a:p>
          </p:txBody>
        </p:sp>
        <p:sp>
          <p:nvSpPr>
            <p:cNvPr id="60" name="Freeform 22">
              <a:extLst>
                <a:ext uri="{FF2B5EF4-FFF2-40B4-BE49-F238E27FC236}">
                  <a16:creationId xmlns:a16="http://schemas.microsoft.com/office/drawing/2014/main" id="{9A8B7A21-7307-4171-8460-AB6A34070F6B}"/>
                </a:ext>
              </a:extLst>
            </p:cNvPr>
            <p:cNvSpPr>
              <a:spLocks/>
            </p:cNvSpPr>
            <p:nvPr/>
          </p:nvSpPr>
          <p:spPr bwMode="auto">
            <a:xfrm>
              <a:off x="6048785" y="3933547"/>
              <a:ext cx="3874046" cy="3185720"/>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sp>
          <p:nvSpPr>
            <p:cNvPr id="61" name="Freeform 23">
              <a:extLst>
                <a:ext uri="{FF2B5EF4-FFF2-40B4-BE49-F238E27FC236}">
                  <a16:creationId xmlns:a16="http://schemas.microsoft.com/office/drawing/2014/main" id="{13737B77-C79C-4169-8059-19F2BF8871A7}"/>
                </a:ext>
              </a:extLst>
            </p:cNvPr>
            <p:cNvSpPr>
              <a:spLocks/>
            </p:cNvSpPr>
            <p:nvPr/>
          </p:nvSpPr>
          <p:spPr bwMode="auto">
            <a:xfrm>
              <a:off x="6466484" y="4268483"/>
              <a:ext cx="3040178" cy="2517377"/>
            </a:xfrm>
            <a:custGeom>
              <a:avLst/>
              <a:gdLst>
                <a:gd name="T0" fmla="*/ 2147483647 w 809"/>
                <a:gd name="T1" fmla="*/ 2147483647 h 670"/>
                <a:gd name="T2" fmla="*/ 2147483647 w 809"/>
                <a:gd name="T3" fmla="*/ 2147483647 h 670"/>
                <a:gd name="T4" fmla="*/ 706053692 w 809"/>
                <a:gd name="T5" fmla="*/ 2147483647 h 670"/>
                <a:gd name="T6" fmla="*/ 2147483647 w 809"/>
                <a:gd name="T7" fmla="*/ 0 h 670"/>
                <a:gd name="T8" fmla="*/ 2147483647 w 809"/>
                <a:gd name="T9" fmla="*/ 2147483647 h 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rgbClr val="F16038"/>
            </a:solidFill>
            <a:ln>
              <a:noFill/>
            </a:ln>
            <a:effectLst/>
            <a:extLst>
              <a:ext uri="{91240B29-F687-4f45-9708-019B960494DF}"/>
            </a:extLst>
          </p:spPr>
          <p:txBody>
            <a:bodyPr/>
            <a:lstStyle/>
            <a:p>
              <a:pPr defTabSz="1828434" eaLnBrk="1" fontAlgn="auto" hangingPunct="1">
                <a:spcBef>
                  <a:spcPts val="0"/>
                </a:spcBef>
                <a:spcAft>
                  <a:spcPts val="0"/>
                </a:spcAft>
                <a:defRPr/>
              </a:pPr>
              <a:endParaRPr lang="en-US" dirty="0">
                <a:latin typeface="Calibri Light"/>
              </a:endParaRPr>
            </a:p>
          </p:txBody>
        </p:sp>
        <p:sp>
          <p:nvSpPr>
            <p:cNvPr id="62" name="Freeform 24">
              <a:extLst>
                <a:ext uri="{FF2B5EF4-FFF2-40B4-BE49-F238E27FC236}">
                  <a16:creationId xmlns:a16="http://schemas.microsoft.com/office/drawing/2014/main" id="{DFAC0BEC-477B-4017-9EF9-308C1CA32D9A}"/>
                </a:ext>
              </a:extLst>
            </p:cNvPr>
            <p:cNvSpPr>
              <a:spLocks/>
            </p:cNvSpPr>
            <p:nvPr/>
          </p:nvSpPr>
          <p:spPr bwMode="auto">
            <a:xfrm>
              <a:off x="6876533" y="4595772"/>
              <a:ext cx="2220080" cy="1862798"/>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chemeClr val="bg1">
                <a:lumMod val="95000"/>
              </a:schemeClr>
            </a:solidFill>
            <a:ln>
              <a:noFill/>
            </a:ln>
            <a:effectLst/>
          </p:spPr>
          <p:txBody>
            <a:bodyPr/>
            <a:lstStyle/>
            <a:p>
              <a:pPr defTabSz="1828434" eaLnBrk="1" fontAlgn="auto" hangingPunct="1">
                <a:spcBef>
                  <a:spcPts val="0"/>
                </a:spcBef>
                <a:spcAft>
                  <a:spcPts val="0"/>
                </a:spcAft>
                <a:defRPr/>
              </a:pPr>
              <a:endParaRPr lang="id-ID" dirty="0">
                <a:latin typeface="Calibri Light"/>
              </a:endParaRPr>
            </a:p>
          </p:txBody>
        </p:sp>
        <p:sp>
          <p:nvSpPr>
            <p:cNvPr id="63" name="Freeform 25">
              <a:extLst>
                <a:ext uri="{FF2B5EF4-FFF2-40B4-BE49-F238E27FC236}">
                  <a16:creationId xmlns:a16="http://schemas.microsoft.com/office/drawing/2014/main" id="{E8B0E2A5-29BB-4B11-B55C-F69DB0955F7B}"/>
                </a:ext>
              </a:extLst>
            </p:cNvPr>
            <p:cNvSpPr>
              <a:spLocks/>
            </p:cNvSpPr>
            <p:nvPr/>
          </p:nvSpPr>
          <p:spPr bwMode="auto">
            <a:xfrm>
              <a:off x="7453357" y="5091295"/>
              <a:ext cx="1069493" cy="876341"/>
            </a:xfrm>
            <a:custGeom>
              <a:avLst/>
              <a:gdLst>
                <a:gd name="T0" fmla="*/ 2147483647 w 284"/>
                <a:gd name="T1" fmla="*/ 1640787129 h 233"/>
                <a:gd name="T2" fmla="*/ 1556731602 w 284"/>
                <a:gd name="T3" fmla="*/ 2147483647 h 233"/>
                <a:gd name="T4" fmla="*/ 240586682 w 284"/>
                <a:gd name="T5" fmla="*/ 1640787129 h 233"/>
                <a:gd name="T6" fmla="*/ 2147483647 w 284"/>
                <a:gd name="T7" fmla="*/ 0 h 233"/>
                <a:gd name="T8" fmla="*/ 2147483647 w 284"/>
                <a:gd name="T9" fmla="*/ 1640787129 h 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rgbClr val="00B0F0"/>
            </a:solidFill>
            <a:ln>
              <a:noFill/>
            </a:ln>
            <a:effectLst/>
            <a:scene3d>
              <a:camera prst="orthographicFront">
                <a:rot lat="0" lon="0" rev="0"/>
              </a:camera>
              <a:lightRig rig="contrasting" dir="t">
                <a:rot lat="0" lon="0" rev="7800000"/>
              </a:lightRig>
            </a:scene3d>
            <a:sp3d>
              <a:bevelT w="139700" h="139700"/>
            </a:sp3d>
            <a:extLst>
              <a:ext uri="{91240B29-F687-4f45-9708-019B960494DF}"/>
            </a:extLst>
          </p:spPr>
          <p:txBody>
            <a:bodyPr/>
            <a:lstStyle/>
            <a:p>
              <a:pPr defTabSz="1828434" eaLnBrk="1" fontAlgn="auto" hangingPunct="1">
                <a:spcBef>
                  <a:spcPts val="0"/>
                </a:spcBef>
                <a:spcAft>
                  <a:spcPts val="0"/>
                </a:spcAft>
                <a:defRPr/>
              </a:pPr>
              <a:endParaRPr lang="en-US" dirty="0">
                <a:latin typeface="Calibri Light"/>
              </a:endParaRPr>
            </a:p>
          </p:txBody>
        </p:sp>
      </p:grpSp>
      <p:grpSp>
        <p:nvGrpSpPr>
          <p:cNvPr id="104" name="Group 103">
            <a:extLst>
              <a:ext uri="{FF2B5EF4-FFF2-40B4-BE49-F238E27FC236}">
                <a16:creationId xmlns:a16="http://schemas.microsoft.com/office/drawing/2014/main" id="{D730EEB9-7781-46FC-8C8B-2FFF0FE522CF}"/>
              </a:ext>
            </a:extLst>
          </p:cNvPr>
          <p:cNvGrpSpPr/>
          <p:nvPr/>
        </p:nvGrpSpPr>
        <p:grpSpPr>
          <a:xfrm>
            <a:off x="9011024" y="3747829"/>
            <a:ext cx="3168831" cy="3227917"/>
            <a:chOff x="6076950" y="2566001"/>
            <a:chExt cx="3076576" cy="3133124"/>
          </a:xfrm>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105" name="Freeform 21">
              <a:extLst>
                <a:ext uri="{FF2B5EF4-FFF2-40B4-BE49-F238E27FC236}">
                  <a16:creationId xmlns:a16="http://schemas.microsoft.com/office/drawing/2014/main" id="{FBD0609C-BE47-488F-9E6B-79CDEB9FB758}"/>
                </a:ext>
              </a:extLst>
            </p:cNvPr>
            <p:cNvSpPr>
              <a:spLocks/>
            </p:cNvSpPr>
            <p:nvPr/>
          </p:nvSpPr>
          <p:spPr bwMode="auto">
            <a:xfrm>
              <a:off x="8840788" y="5375275"/>
              <a:ext cx="312738" cy="323850"/>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ffectLst/>
            <a:sp3d>
              <a:bevelT w="139700" h="139700"/>
            </a:sp3d>
            <a:extLst>
              <a:ext uri="{91240B29-F687-4f45-9708-019B960494DF}"/>
            </a:extLst>
          </p:spPr>
          <p:txBody>
            <a:bodyPr/>
            <a:lstStyle/>
            <a:p>
              <a:pPr defTabSz="1828434" eaLnBrk="1" fontAlgn="auto" hangingPunct="1">
                <a:spcBef>
                  <a:spcPts val="0"/>
                </a:spcBef>
                <a:spcAft>
                  <a:spcPts val="0"/>
                </a:spcAft>
                <a:defRPr/>
              </a:pPr>
              <a:endParaRPr lang="id-ID" dirty="0">
                <a:latin typeface="Calibri Light"/>
              </a:endParaRPr>
            </a:p>
          </p:txBody>
        </p:sp>
        <p:sp>
          <p:nvSpPr>
            <p:cNvPr id="106" name="Freeform 22">
              <a:extLst>
                <a:ext uri="{FF2B5EF4-FFF2-40B4-BE49-F238E27FC236}">
                  <a16:creationId xmlns:a16="http://schemas.microsoft.com/office/drawing/2014/main" id="{72E78318-EC9B-429A-BC75-8C31B7CEE301}"/>
                </a:ext>
              </a:extLst>
            </p:cNvPr>
            <p:cNvSpPr>
              <a:spLocks/>
            </p:cNvSpPr>
            <p:nvPr/>
          </p:nvSpPr>
          <p:spPr bwMode="auto">
            <a:xfrm>
              <a:off x="8129589" y="4606925"/>
              <a:ext cx="782638" cy="90328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chemeClr val="accent5"/>
            </a:solidFill>
            <a:ln>
              <a:noFill/>
            </a:ln>
            <a:effectLst/>
            <a:sp3d>
              <a:bevelT w="139700" h="139700"/>
            </a:sp3d>
            <a:extLst>
              <a:ext uri="{91240B29-F687-4f45-9708-019B960494DF}"/>
            </a:extLst>
          </p:spPr>
          <p:txBody>
            <a:bodyPr/>
            <a:lstStyle/>
            <a:p>
              <a:pPr defTabSz="1828434" eaLnBrk="1" fontAlgn="auto" hangingPunct="1">
                <a:spcBef>
                  <a:spcPts val="0"/>
                </a:spcBef>
                <a:spcAft>
                  <a:spcPts val="0"/>
                </a:spcAft>
                <a:defRPr/>
              </a:pPr>
              <a:endParaRPr lang="id-ID" dirty="0">
                <a:latin typeface="Calibri Light"/>
              </a:endParaRPr>
            </a:p>
          </p:txBody>
        </p:sp>
        <p:sp>
          <p:nvSpPr>
            <p:cNvPr id="107" name="Freeform 23">
              <a:extLst>
                <a:ext uri="{FF2B5EF4-FFF2-40B4-BE49-F238E27FC236}">
                  <a16:creationId xmlns:a16="http://schemas.microsoft.com/office/drawing/2014/main" id="{4384D7C3-A60A-4A83-B83C-42E97F5DC6EA}"/>
                </a:ext>
              </a:extLst>
            </p:cNvPr>
            <p:cNvSpPr>
              <a:spLocks/>
            </p:cNvSpPr>
            <p:nvPr/>
          </p:nvSpPr>
          <p:spPr bwMode="auto">
            <a:xfrm>
              <a:off x="8113713" y="4592638"/>
              <a:ext cx="219075" cy="34925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ffectLst/>
            <a:sp3d>
              <a:bevelT w="139700" h="139700"/>
            </a:sp3d>
            <a:extLst>
              <a:ext uri="{91240B29-F687-4f45-9708-019B960494DF}"/>
            </a:extLst>
          </p:spPr>
          <p:txBody>
            <a:bodyPr/>
            <a:lstStyle/>
            <a:p>
              <a:pPr defTabSz="1828434" eaLnBrk="1" fontAlgn="auto" hangingPunct="1">
                <a:spcBef>
                  <a:spcPts val="0"/>
                </a:spcBef>
                <a:spcAft>
                  <a:spcPts val="0"/>
                </a:spcAft>
                <a:defRPr/>
              </a:pPr>
              <a:endParaRPr lang="id-ID" dirty="0">
                <a:latin typeface="Calibri Light"/>
              </a:endParaRPr>
            </a:p>
          </p:txBody>
        </p:sp>
        <p:sp>
          <p:nvSpPr>
            <p:cNvPr id="108" name="Freeform 24">
              <a:extLst>
                <a:ext uri="{FF2B5EF4-FFF2-40B4-BE49-F238E27FC236}">
                  <a16:creationId xmlns:a16="http://schemas.microsoft.com/office/drawing/2014/main" id="{A84665DC-DCEB-4C1A-99CE-66E70880B18B}"/>
                </a:ext>
              </a:extLst>
            </p:cNvPr>
            <p:cNvSpPr>
              <a:spLocks/>
            </p:cNvSpPr>
            <p:nvPr/>
          </p:nvSpPr>
          <p:spPr bwMode="auto">
            <a:xfrm>
              <a:off x="6076950" y="3233738"/>
              <a:ext cx="754063" cy="647700"/>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bg1">
                <a:lumMod val="65000"/>
              </a:schemeClr>
            </a:solidFill>
            <a:ln>
              <a:noFill/>
            </a:ln>
            <a:effectLst/>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sp>
          <p:nvSpPr>
            <p:cNvPr id="109" name="Freeform 25">
              <a:extLst>
                <a:ext uri="{FF2B5EF4-FFF2-40B4-BE49-F238E27FC236}">
                  <a16:creationId xmlns:a16="http://schemas.microsoft.com/office/drawing/2014/main" id="{4135F373-C85F-476C-A8C3-8BB52BA7ACB4}"/>
                </a:ext>
              </a:extLst>
            </p:cNvPr>
            <p:cNvSpPr>
              <a:spLocks/>
            </p:cNvSpPr>
            <p:nvPr/>
          </p:nvSpPr>
          <p:spPr bwMode="auto">
            <a:xfrm>
              <a:off x="6634163" y="2638425"/>
              <a:ext cx="279400" cy="73025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bg1">
                <a:lumMod val="65000"/>
              </a:schemeClr>
            </a:solidFill>
            <a:ln>
              <a:noFill/>
            </a:ln>
            <a:effectLst/>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sp>
          <p:nvSpPr>
            <p:cNvPr id="110" name="Freeform 26">
              <a:extLst>
                <a:ext uri="{FF2B5EF4-FFF2-40B4-BE49-F238E27FC236}">
                  <a16:creationId xmlns:a16="http://schemas.microsoft.com/office/drawing/2014/main" id="{4471C31C-05C1-4C1D-ABF5-653F13834929}"/>
                </a:ext>
              </a:extLst>
            </p:cNvPr>
            <p:cNvSpPr>
              <a:spLocks/>
            </p:cNvSpPr>
            <p:nvPr/>
          </p:nvSpPr>
          <p:spPr bwMode="auto">
            <a:xfrm>
              <a:off x="6291263" y="3296039"/>
              <a:ext cx="803275" cy="974725"/>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303942"/>
            </a:solidFill>
            <a:ln>
              <a:noFill/>
            </a:ln>
            <a:effectLst/>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sp>
          <p:nvSpPr>
            <p:cNvPr id="117" name="Freeform 27">
              <a:extLst>
                <a:ext uri="{FF2B5EF4-FFF2-40B4-BE49-F238E27FC236}">
                  <a16:creationId xmlns:a16="http://schemas.microsoft.com/office/drawing/2014/main" id="{4AFAA123-5F08-4D22-BE3E-C55B7BFE31A4}"/>
                </a:ext>
              </a:extLst>
            </p:cNvPr>
            <p:cNvSpPr>
              <a:spLocks/>
            </p:cNvSpPr>
            <p:nvPr/>
          </p:nvSpPr>
          <p:spPr bwMode="auto">
            <a:xfrm>
              <a:off x="6692301" y="2566001"/>
              <a:ext cx="763588" cy="1065212"/>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303942"/>
            </a:solidFill>
            <a:ln>
              <a:noFill/>
            </a:ln>
            <a:effectLst/>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sp>
          <p:nvSpPr>
            <p:cNvPr id="118" name="Freeform 28">
              <a:extLst>
                <a:ext uri="{FF2B5EF4-FFF2-40B4-BE49-F238E27FC236}">
                  <a16:creationId xmlns:a16="http://schemas.microsoft.com/office/drawing/2014/main" id="{C6398B12-4AA5-4793-9FEF-8F3A3CDEA207}"/>
                </a:ext>
              </a:extLst>
            </p:cNvPr>
            <p:cNvSpPr>
              <a:spLocks/>
            </p:cNvSpPr>
            <p:nvPr/>
          </p:nvSpPr>
          <p:spPr bwMode="auto">
            <a:xfrm>
              <a:off x="6826250" y="3368675"/>
              <a:ext cx="1438275" cy="147637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5"/>
            </a:solidFill>
            <a:ln>
              <a:noFill/>
            </a:ln>
            <a:effectLst/>
            <a:sp3d>
              <a:bevelT w="139700" h="139700"/>
            </a:sp3d>
          </p:spPr>
          <p:txBody>
            <a:bodyPr/>
            <a:lstStyle/>
            <a:p>
              <a:pPr defTabSz="1828434" eaLnBrk="1" fontAlgn="auto" hangingPunct="1">
                <a:spcBef>
                  <a:spcPts val="0"/>
                </a:spcBef>
                <a:spcAft>
                  <a:spcPts val="0"/>
                </a:spcAft>
                <a:defRPr/>
              </a:pPr>
              <a:endParaRPr lang="id-ID" dirty="0">
                <a:latin typeface="Calibri Light"/>
              </a:endParaRPr>
            </a:p>
          </p:txBody>
        </p:sp>
      </p:grpSp>
      <p:sp>
        <p:nvSpPr>
          <p:cNvPr id="119" name="TextBox 118">
            <a:extLst>
              <a:ext uri="{FF2B5EF4-FFF2-40B4-BE49-F238E27FC236}">
                <a16:creationId xmlns:a16="http://schemas.microsoft.com/office/drawing/2014/main" id="{7500F3E8-E6FF-4001-9AE5-2A7D976106DF}"/>
              </a:ext>
            </a:extLst>
          </p:cNvPr>
          <p:cNvSpPr txBox="1">
            <a:spLocks noChangeArrowheads="1"/>
          </p:cNvSpPr>
          <p:nvPr/>
        </p:nvSpPr>
        <p:spPr bwMode="auto">
          <a:xfrm>
            <a:off x="2686050" y="10409238"/>
            <a:ext cx="1899285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lnSpc>
                <a:spcPct val="130000"/>
              </a:lnSpc>
              <a:spcBef>
                <a:spcPts val="0"/>
              </a:spcBef>
              <a:spcAft>
                <a:spcPts val="0"/>
              </a:spcAft>
              <a:defRPr/>
            </a:pPr>
            <a:r>
              <a:rPr lang="pt-BR" altLang="en-US" sz="5400" b="1" dirty="0">
                <a:solidFill>
                  <a:srgbClr val="303942"/>
                </a:solidFill>
                <a:effectLst>
                  <a:outerShdw blurRad="38100" dist="38100" dir="2700000" algn="tl">
                    <a:srgbClr val="000000">
                      <a:alpha val="43137"/>
                    </a:srgbClr>
                  </a:outerShdw>
                </a:effectLst>
                <a:latin typeface="Lato Regular"/>
                <a:cs typeface="Calibri Light" panose="020F0302020204030204" pitchFamily="34" charset="0"/>
              </a:rPr>
              <a:t>Participants will learn the </a:t>
            </a:r>
            <a:r>
              <a:rPr lang="pt-BR" altLang="en-US" sz="5400" b="1" u="sng" dirty="0">
                <a:solidFill>
                  <a:srgbClr val="303942"/>
                </a:solidFill>
                <a:effectLst>
                  <a:outerShdw blurRad="38100" dist="38100" dir="2700000" algn="tl">
                    <a:srgbClr val="000000">
                      <a:alpha val="43137"/>
                    </a:srgbClr>
                  </a:outerShdw>
                </a:effectLst>
                <a:latin typeface="Lato Regular"/>
                <a:cs typeface="Calibri Light" panose="020F0302020204030204" pitchFamily="34" charset="0"/>
              </a:rPr>
              <a:t>who, what, when, and how </a:t>
            </a:r>
            <a:r>
              <a:rPr lang="pt-BR" altLang="en-US" sz="5400" b="1" dirty="0">
                <a:solidFill>
                  <a:srgbClr val="303942"/>
                </a:solidFill>
                <a:effectLst>
                  <a:outerShdw blurRad="38100" dist="38100" dir="2700000" algn="tl">
                    <a:srgbClr val="000000">
                      <a:alpha val="43137"/>
                    </a:srgbClr>
                  </a:outerShdw>
                </a:effectLst>
                <a:latin typeface="Lato Regular"/>
                <a:cs typeface="Calibri Light" panose="020F0302020204030204" pitchFamily="34" charset="0"/>
              </a:rPr>
              <a:t>of data analysis for continuous school improvement.</a:t>
            </a:r>
          </a:p>
          <a:p>
            <a:pPr eaLnBrk="1" fontAlgn="auto" hangingPunct="1">
              <a:lnSpc>
                <a:spcPct val="130000"/>
              </a:lnSpc>
              <a:spcBef>
                <a:spcPts val="0"/>
              </a:spcBef>
              <a:spcAft>
                <a:spcPts val="0"/>
              </a:spcAft>
              <a:defRPr/>
            </a:pPr>
            <a:endParaRPr lang="en-US" altLang="en-US" sz="2200" dirty="0">
              <a:latin typeface="Calibri Light" panose="020F0302020204030204" pitchFamily="34" charset="0"/>
              <a:cs typeface="Calibri Light" panose="020F0302020204030204" pitchFamily="34" charset="0"/>
            </a:endParaRPr>
          </a:p>
        </p:txBody>
      </p:sp>
      <p:grpSp>
        <p:nvGrpSpPr>
          <p:cNvPr id="47" name="Group 46">
            <a:extLst>
              <a:ext uri="{FF2B5EF4-FFF2-40B4-BE49-F238E27FC236}">
                <a16:creationId xmlns:a16="http://schemas.microsoft.com/office/drawing/2014/main" id="{BF781982-F4CE-4365-9BBB-EC8E8C19D9E3}"/>
              </a:ext>
            </a:extLst>
          </p:cNvPr>
          <p:cNvGrpSpPr>
            <a:grpSpLocks/>
          </p:cNvGrpSpPr>
          <p:nvPr/>
        </p:nvGrpSpPr>
        <p:grpSpPr bwMode="auto">
          <a:xfrm>
            <a:off x="1477963" y="504825"/>
            <a:ext cx="21156612" cy="2270125"/>
            <a:chOff x="1520498" y="511491"/>
            <a:chExt cx="21156613" cy="2269057"/>
          </a:xfrm>
        </p:grpSpPr>
        <p:sp>
          <p:nvSpPr>
            <p:cNvPr id="48" name="TextBox 74">
              <a:extLst>
                <a:ext uri="{FF2B5EF4-FFF2-40B4-BE49-F238E27FC236}">
                  <a16:creationId xmlns:a16="http://schemas.microsoft.com/office/drawing/2014/main" id="{5D584E54-8B08-48A5-BE8D-72F2DED5A29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Goals and Objectives </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21513" name="Group 77">
              <a:extLst>
                <a:ext uri="{FF2B5EF4-FFF2-40B4-BE49-F238E27FC236}">
                  <a16:creationId xmlns:a16="http://schemas.microsoft.com/office/drawing/2014/main" id="{E1F89EC5-D6CC-4E21-9D38-40A2EC37CCEE}"/>
                </a:ext>
              </a:extLst>
            </p:cNvPr>
            <p:cNvGrpSpPr>
              <a:grpSpLocks/>
            </p:cNvGrpSpPr>
            <p:nvPr/>
          </p:nvGrpSpPr>
          <p:grpSpPr bwMode="auto">
            <a:xfrm>
              <a:off x="10842298" y="1977534"/>
              <a:ext cx="2278063" cy="72985"/>
              <a:chOff x="1775572" y="2020974"/>
              <a:chExt cx="3020604" cy="45615"/>
            </a:xfrm>
          </p:grpSpPr>
          <p:sp>
            <p:nvSpPr>
              <p:cNvPr id="51" name="Rectangle 50">
                <a:extLst>
                  <a:ext uri="{FF2B5EF4-FFF2-40B4-BE49-F238E27FC236}">
                    <a16:creationId xmlns:a16="http://schemas.microsoft.com/office/drawing/2014/main" id="{44002403-3774-45BF-BD5A-52F65511502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2" name="Rectangle 51">
                <a:extLst>
                  <a:ext uri="{FF2B5EF4-FFF2-40B4-BE49-F238E27FC236}">
                    <a16:creationId xmlns:a16="http://schemas.microsoft.com/office/drawing/2014/main" id="{59BD86A3-CF3A-41E0-B1F3-11758422D3DD}"/>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53" name="Rectangle 52">
                <a:extLst>
                  <a:ext uri="{FF2B5EF4-FFF2-40B4-BE49-F238E27FC236}">
                    <a16:creationId xmlns:a16="http://schemas.microsoft.com/office/drawing/2014/main" id="{0750D29A-0ED8-42AC-AFB3-F9956CFA7FD7}"/>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5" name="Rectangle 54">
                <a:extLst>
                  <a:ext uri="{FF2B5EF4-FFF2-40B4-BE49-F238E27FC236}">
                    <a16:creationId xmlns:a16="http://schemas.microsoft.com/office/drawing/2014/main" id="{6C19D5B8-BAD0-435F-8F6D-DE6DABD796E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9" name="Rectangle 58">
                <a:extLst>
                  <a:ext uri="{FF2B5EF4-FFF2-40B4-BE49-F238E27FC236}">
                    <a16:creationId xmlns:a16="http://schemas.microsoft.com/office/drawing/2014/main" id="{DCEA8BC2-5D66-476A-93E9-C263DC50E471}"/>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50" name="TextBox 49">
              <a:extLst>
                <a:ext uri="{FF2B5EF4-FFF2-40B4-BE49-F238E27FC236}">
                  <a16:creationId xmlns:a16="http://schemas.microsoft.com/office/drawing/2014/main" id="{D16BB909-2709-4CAE-AF6A-15454D3A057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21511" name="Shape 192">
            <a:extLst>
              <a:ext uri="{FF2B5EF4-FFF2-40B4-BE49-F238E27FC236}">
                <a16:creationId xmlns:a16="http://schemas.microsoft.com/office/drawing/2014/main" id="{9F4B25A1-F65C-43E8-9E01-A8BF8283D0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nodeType="afterGroup">
                            <p:stCondLst>
                              <p:cond delay="500"/>
                            </p:stCondLst>
                            <p:childTnLst>
                              <p:par>
                                <p:cTn id="9" presetID="37"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900" decel="100000" fill="hold"/>
                                        <p:tgtEl>
                                          <p:spTgt spid="5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par>
                          <p:cTn id="15" fill="hold" nodeType="afterGroup">
                            <p:stCondLst>
                              <p:cond delay="1500"/>
                            </p:stCondLst>
                            <p:childTnLst>
                              <p:par>
                                <p:cTn id="16" presetID="2" presetClass="entr" presetSubtype="9" fill="hold" nodeType="afterEffect">
                                  <p:stCondLst>
                                    <p:cond delay="0"/>
                                  </p:stCondLst>
                                  <p:childTnLst>
                                    <p:set>
                                      <p:cBhvr>
                                        <p:cTn id="17" dur="1" fill="hold">
                                          <p:stCondLst>
                                            <p:cond delay="0"/>
                                          </p:stCondLst>
                                        </p:cTn>
                                        <p:tgtEl>
                                          <p:spTgt spid="104"/>
                                        </p:tgtEl>
                                        <p:attrNameLst>
                                          <p:attrName>style.visibility</p:attrName>
                                        </p:attrNameLst>
                                      </p:cBhvr>
                                      <p:to>
                                        <p:strVal val="visible"/>
                                      </p:to>
                                    </p:set>
                                    <p:anim calcmode="lin" valueType="num">
                                      <p:cBhvr additive="base">
                                        <p:cTn id="18" dur="500" fill="hold"/>
                                        <p:tgtEl>
                                          <p:spTgt spid="104"/>
                                        </p:tgtEl>
                                        <p:attrNameLst>
                                          <p:attrName>ppt_x</p:attrName>
                                        </p:attrNameLst>
                                      </p:cBhvr>
                                      <p:tavLst>
                                        <p:tav tm="0">
                                          <p:val>
                                            <p:strVal val="0-#ppt_w/2"/>
                                          </p:val>
                                        </p:tav>
                                        <p:tav tm="100000">
                                          <p:val>
                                            <p:strVal val="#ppt_x"/>
                                          </p:val>
                                        </p:tav>
                                      </p:tavLst>
                                    </p:anim>
                                    <p:anim calcmode="lin" valueType="num">
                                      <p:cBhvr additive="base">
                                        <p:cTn id="19" dur="500" fill="hold"/>
                                        <p:tgtEl>
                                          <p:spTgt spid="104"/>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wipe(left)">
                                      <p:cBhvr>
                                        <p:cTn id="2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9642F3-BEB6-477F-BB55-7FF60D2B3110}"/>
              </a:ext>
            </a:extLst>
          </p:cNvPr>
          <p:cNvSpPr/>
          <p:nvPr/>
        </p:nvSpPr>
        <p:spPr>
          <a:xfrm>
            <a:off x="16669" y="323305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 name="Group 18">
            <a:extLst>
              <a:ext uri="{FF2B5EF4-FFF2-40B4-BE49-F238E27FC236}">
                <a16:creationId xmlns:a16="http://schemas.microsoft.com/office/drawing/2014/main" id="{9CF38DD7-CB0A-474B-A666-D0FC291BA741}"/>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F8664E0F-A0D0-4BDF-BD27-364474074A01}"/>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Stakeholder Support in Data Analysis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58379" name="Group 77">
              <a:extLst>
                <a:ext uri="{FF2B5EF4-FFF2-40B4-BE49-F238E27FC236}">
                  <a16:creationId xmlns:a16="http://schemas.microsoft.com/office/drawing/2014/main" id="{F4E7A81B-2C92-442C-972A-B4ED40E8AB9A}"/>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9CD37A58-5694-423A-BF00-EA5EA7BED4CE}"/>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A31F80A0-6E44-468B-B19E-EC78217D6915}"/>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C9E0B34B-93D3-4411-95DA-D41C8C6A91D7}"/>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CE00128E-F476-46AB-8E6A-2258BE93FBF0}"/>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5E22ECC4-DD8F-4540-9A72-D40E288A3F1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53F201EF-1016-4F47-A031-603E0241F5CB}"/>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6" name="Rounded Rectangle 5">
            <a:extLst>
              <a:ext uri="{FF2B5EF4-FFF2-40B4-BE49-F238E27FC236}">
                <a16:creationId xmlns:a16="http://schemas.microsoft.com/office/drawing/2014/main" id="{AAC42154-FFDE-434D-A265-7CC2DAC90E69}"/>
              </a:ext>
            </a:extLst>
          </p:cNvPr>
          <p:cNvSpPr/>
          <p:nvPr/>
        </p:nvSpPr>
        <p:spPr>
          <a:xfrm>
            <a:off x="4683361" y="3614954"/>
            <a:ext cx="14933139" cy="7747841"/>
          </a:xfrm>
          <a:prstGeom prst="roundRect">
            <a:avLst/>
          </a:prstGeom>
          <a:solidFill>
            <a:schemeClr val="bg1"/>
          </a:solidFill>
          <a:ln w="76200">
            <a:solidFill>
              <a:schemeClr val="tx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53B8659A-D613-4A70-B498-C3B0AB095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499" y="3806917"/>
            <a:ext cx="14500865" cy="7363916"/>
          </a:xfrm>
          <a:prstGeom prst="roundRect">
            <a:avLst/>
          </a:prstGeom>
          <a:ln w="12700">
            <a:noFill/>
          </a:ln>
          <a:effectLst/>
          <a:scene3d>
            <a:camera prst="orthographicFront">
              <a:rot lat="0" lon="0" rev="0"/>
            </a:camera>
            <a:lightRig rig="contrasting" dir="t">
              <a:rot lat="0" lon="0" rev="7800000"/>
            </a:lightRig>
          </a:scene3d>
          <a:sp3d>
            <a:bevelT w="139700" h="139700"/>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F37E768-9C84-4682-8C6F-7187159B38E7}"/>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5BDDCDD5-6BC0-4DA4-9D90-6F7A482BC12E}"/>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0443" name="Group 2">
              <a:extLst>
                <a:ext uri="{FF2B5EF4-FFF2-40B4-BE49-F238E27FC236}">
                  <a16:creationId xmlns:a16="http://schemas.microsoft.com/office/drawing/2014/main" id="{81C6240A-41C4-4569-B77D-C94D1FCE4B6E}"/>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62FFC71A-1BBD-4875-8EE8-7FEE54878C35}"/>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5AF61426-B665-474B-9FC9-8C3D6D4A1332}"/>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D15C6A8B-C3C4-405B-900D-6BD00669B634}"/>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F91926B9-B49E-4F04-ABE5-634ACD1AA509}"/>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1BA31F7F-4BA1-42DF-B023-1E77673EF90A}"/>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984E7CFE-FF2E-4261-B55A-D645C43377FD}"/>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C90F9ABE-3486-45F5-8258-11E37C157819}"/>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0437" name="Group 3">
              <a:extLst>
                <a:ext uri="{FF2B5EF4-FFF2-40B4-BE49-F238E27FC236}">
                  <a16:creationId xmlns:a16="http://schemas.microsoft.com/office/drawing/2014/main" id="{BB65A8A7-2B54-4B2C-A312-4BBA9D30AB09}"/>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47E88A12-A812-4D12-B5F2-EE7C3AE9BA2A}"/>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6EB67FFA-C22E-46A6-893E-70BEBC47BDF3}"/>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60420" name="Shape 192">
            <a:extLst>
              <a:ext uri="{FF2B5EF4-FFF2-40B4-BE49-F238E27FC236}">
                <a16:creationId xmlns:a16="http://schemas.microsoft.com/office/drawing/2014/main" id="{16739115-42B7-48DA-AB97-806479B10F6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7ED2846-59AD-4C63-95B1-33797DB7D1D1}"/>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1FFCF695-6B91-4065-95C6-479953139629}"/>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430AC425-9536-4CCB-85B8-62E7677AE07C}"/>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B24D7A0C-028E-43B3-A25F-CF73F7B16005}"/>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EB879251-38D2-4BD3-B15C-E117EDB47813}"/>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88116FB1-9884-4648-B5C1-0D7ACD2C2E51}"/>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8E3BFAF7-A654-4B13-BBBD-EB51518F9603}"/>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60422" name="Picture Placeholder 22">
            <a:extLst>
              <a:ext uri="{FF2B5EF4-FFF2-40B4-BE49-F238E27FC236}">
                <a16:creationId xmlns:a16="http://schemas.microsoft.com/office/drawing/2014/main" id="{EAF57BA2-85C6-4BDF-9146-4BE3718D8ACA}"/>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15A6B382-1B0B-4B5C-9B42-6B2C8AD3C8FB}"/>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8FF32D9C-6819-423A-9511-A7DB7256DCCD}"/>
              </a:ext>
            </a:extLst>
          </p:cNvPr>
          <p:cNvSpPr txBox="1"/>
          <p:nvPr/>
        </p:nvSpPr>
        <p:spPr>
          <a:xfrm>
            <a:off x="2716213" y="1419225"/>
            <a:ext cx="19132550" cy="4156075"/>
          </a:xfrm>
          <a:prstGeom prst="rect">
            <a:avLst/>
          </a:prstGeom>
          <a:noFill/>
        </p:spPr>
        <p:txBody>
          <a:bodyPr>
            <a:spAutoFit/>
          </a:bodyPr>
          <a:lstStyle/>
          <a:p>
            <a:pPr algn="ctr" eaLnBrk="1" fontAlgn="auto" hangingPunct="1">
              <a:spcBef>
                <a:spcPts val="0"/>
              </a:spcBef>
              <a:spcAft>
                <a:spcPts val="0"/>
              </a:spcAft>
              <a:defRPr/>
            </a:pPr>
            <a:r>
              <a:rPr lang="en-US" sz="8800" b="1" dirty="0">
                <a:solidFill>
                  <a:schemeClr val="bg1"/>
                </a:solidFill>
                <a:effectLst>
                  <a:outerShdw blurRad="50800" dist="38100" dir="2700000" algn="tl" rotWithShape="0">
                    <a:prstClr val="black">
                      <a:alpha val="40000"/>
                    </a:prstClr>
                  </a:outerShdw>
                </a:effectLst>
                <a:latin typeface="Lato Regular"/>
              </a:rPr>
              <a:t>Identify other members of data team &amp; plan for stakeholder involvement in data analysis.</a:t>
            </a:r>
          </a:p>
        </p:txBody>
      </p:sp>
      <p:sp>
        <p:nvSpPr>
          <p:cNvPr id="31" name="AutoShape 73">
            <a:extLst>
              <a:ext uri="{FF2B5EF4-FFF2-40B4-BE49-F238E27FC236}">
                <a16:creationId xmlns:a16="http://schemas.microsoft.com/office/drawing/2014/main" id="{906A77CD-9DA2-43C9-A8A4-D14F4D3D9103}"/>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Placeholder 11">
            <a:extLst>
              <a:ext uri="{FF2B5EF4-FFF2-40B4-BE49-F238E27FC236}">
                <a16:creationId xmlns:a16="http://schemas.microsoft.com/office/drawing/2014/main" id="{4620BC6D-512F-4C6E-801D-8898EB9D85B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40" b="7840"/>
          <a:stretch>
            <a:fillRect/>
          </a:stretch>
        </p:blipFill>
        <p:spPr>
          <a:xfrm>
            <a:off x="0" y="0"/>
            <a:ext cx="24399875" cy="13716000"/>
          </a:xfrm>
        </p:spPr>
      </p:pic>
      <p:sp>
        <p:nvSpPr>
          <p:cNvPr id="128" name="Rectangle 127">
            <a:extLst>
              <a:ext uri="{FF2B5EF4-FFF2-40B4-BE49-F238E27FC236}">
                <a16:creationId xmlns:a16="http://schemas.microsoft.com/office/drawing/2014/main" id="{A9110D45-7EAE-4F10-9DF6-4F507535E34A}"/>
              </a:ext>
            </a:extLst>
          </p:cNvPr>
          <p:cNvSpPr>
            <a:spLocks/>
          </p:cNvSpPr>
          <p:nvPr/>
        </p:nvSpPr>
        <p:spPr>
          <a:xfrm>
            <a:off x="-57150" y="0"/>
            <a:ext cx="24434800" cy="13844588"/>
          </a:xfrm>
          <a:prstGeom prst="rect">
            <a:avLst/>
          </a:prstGeom>
          <a:solidFill>
            <a:srgbClr val="19232E">
              <a:alpha val="77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62468" name="Group 12">
            <a:extLst>
              <a:ext uri="{FF2B5EF4-FFF2-40B4-BE49-F238E27FC236}">
                <a16:creationId xmlns:a16="http://schemas.microsoft.com/office/drawing/2014/main" id="{0D69BD8C-C499-4D6F-AB13-3545FAB83507}"/>
              </a:ext>
            </a:extLst>
          </p:cNvPr>
          <p:cNvGrpSpPr>
            <a:grpSpLocks/>
          </p:cNvGrpSpPr>
          <p:nvPr/>
        </p:nvGrpSpPr>
        <p:grpSpPr bwMode="auto">
          <a:xfrm>
            <a:off x="4503738" y="4959350"/>
            <a:ext cx="15290800" cy="2062163"/>
            <a:chOff x="4463996" y="4959288"/>
            <a:chExt cx="15290800" cy="2061550"/>
          </a:xfrm>
        </p:grpSpPr>
        <p:sp>
          <p:nvSpPr>
            <p:cNvPr id="14" name="TextBox 87">
              <a:extLst>
                <a:ext uri="{FF2B5EF4-FFF2-40B4-BE49-F238E27FC236}">
                  <a16:creationId xmlns:a16="http://schemas.microsoft.com/office/drawing/2014/main" id="{CCDD9DE3-7E82-44C1-B9AC-1D5966233670}"/>
                </a:ext>
              </a:extLst>
            </p:cNvPr>
            <p:cNvSpPr txBox="1">
              <a:spLocks noChangeArrowheads="1"/>
            </p:cNvSpPr>
            <p:nvPr/>
          </p:nvSpPr>
          <p:spPr bwMode="auto">
            <a:xfrm>
              <a:off x="4463996" y="4959288"/>
              <a:ext cx="15290800" cy="18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Data Team Norms</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5" name="Rectangle 14">
              <a:extLst>
                <a:ext uri="{FF2B5EF4-FFF2-40B4-BE49-F238E27FC236}">
                  <a16:creationId xmlns:a16="http://schemas.microsoft.com/office/drawing/2014/main" id="{00FF2B3E-311C-477B-A9E9-1D0DF426AFA1}"/>
                </a:ext>
              </a:extLst>
            </p:cNvPr>
            <p:cNvSpPr/>
            <p:nvPr/>
          </p:nvSpPr>
          <p:spPr bwMode="auto">
            <a:xfrm flipV="1">
              <a:off x="10742558" y="6947835"/>
              <a:ext cx="407988" cy="73003"/>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6" name="Rectangle 15">
              <a:extLst>
                <a:ext uri="{FF2B5EF4-FFF2-40B4-BE49-F238E27FC236}">
                  <a16:creationId xmlns:a16="http://schemas.microsoft.com/office/drawing/2014/main" id="{B22C361C-F2EB-435C-B90F-A7D11120C769}"/>
                </a:ext>
              </a:extLst>
            </p:cNvPr>
            <p:cNvSpPr/>
            <p:nvPr/>
          </p:nvSpPr>
          <p:spPr bwMode="auto">
            <a:xfrm flipV="1">
              <a:off x="11206108" y="6947835"/>
              <a:ext cx="407988" cy="7300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7" name="Rectangle 16">
              <a:extLst>
                <a:ext uri="{FF2B5EF4-FFF2-40B4-BE49-F238E27FC236}">
                  <a16:creationId xmlns:a16="http://schemas.microsoft.com/office/drawing/2014/main" id="{ECAC1966-D8C8-4919-AA7C-FBF4422D877E}"/>
                </a:ext>
              </a:extLst>
            </p:cNvPr>
            <p:cNvSpPr/>
            <p:nvPr/>
          </p:nvSpPr>
          <p:spPr bwMode="auto">
            <a:xfrm flipV="1">
              <a:off x="11685533" y="6947835"/>
              <a:ext cx="407988" cy="73003"/>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2D182A61-3DAD-4D4F-B50D-2E255F855748}"/>
                </a:ext>
              </a:extLst>
            </p:cNvPr>
            <p:cNvSpPr/>
            <p:nvPr/>
          </p:nvSpPr>
          <p:spPr bwMode="auto">
            <a:xfrm flipV="1">
              <a:off x="12149083" y="6947835"/>
              <a:ext cx="407988" cy="73003"/>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5401B2F8-C769-4E1B-88C8-5D9922DCC2D9}"/>
                </a:ext>
              </a:extLst>
            </p:cNvPr>
            <p:cNvSpPr/>
            <p:nvPr/>
          </p:nvSpPr>
          <p:spPr bwMode="auto">
            <a:xfrm flipV="1">
              <a:off x="12614221" y="6947835"/>
              <a:ext cx="406400" cy="73003"/>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72CF7D2A-7539-4E42-8D21-7612BF5D2F7C}"/>
              </a:ext>
            </a:extLst>
          </p:cNvPr>
          <p:cNvSpPr txBox="1">
            <a:spLocks/>
          </p:cNvSpPr>
          <p:nvPr/>
        </p:nvSpPr>
        <p:spPr>
          <a:xfrm>
            <a:off x="16265525" y="7558088"/>
            <a:ext cx="4552950" cy="4918075"/>
          </a:xfrm>
          <a:prstGeom prst="rect">
            <a:avLst/>
          </a:prstGeom>
          <a:ln>
            <a:solidFill>
              <a:schemeClr val="tx1"/>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chemeClr val="tx2"/>
                </a:solidFill>
                <a:latin typeface="Raleway"/>
                <a:cs typeface="Raleway"/>
              </a:rPr>
              <a:t>Infer/Question:</a:t>
            </a:r>
          </a:p>
          <a:p>
            <a:pPr fontAlgn="auto">
              <a:lnSpc>
                <a:spcPct val="120000"/>
              </a:lnSpc>
              <a:spcAft>
                <a:spcPts val="0"/>
              </a:spcAft>
              <a:defRPr/>
            </a:pPr>
            <a:r>
              <a:rPr lang="en-US" sz="2400" dirty="0">
                <a:latin typeface="Raleway Light"/>
                <a:cs typeface="Raleway Light"/>
              </a:rPr>
              <a:t>What inferences and explanations can we draw?</a:t>
            </a:r>
          </a:p>
          <a:p>
            <a:pPr fontAlgn="auto">
              <a:lnSpc>
                <a:spcPct val="120000"/>
              </a:lnSpc>
              <a:spcAft>
                <a:spcPts val="0"/>
              </a:spcAft>
              <a:defRPr/>
            </a:pPr>
            <a:r>
              <a:rPr lang="en-US" sz="2400" dirty="0">
                <a:latin typeface="Raleway Light"/>
                <a:cs typeface="Raleway Light"/>
              </a:rPr>
              <a:t>What questions are we asking?</a:t>
            </a:r>
          </a:p>
          <a:p>
            <a:pPr fontAlgn="auto">
              <a:lnSpc>
                <a:spcPct val="120000"/>
              </a:lnSpc>
              <a:spcAft>
                <a:spcPts val="0"/>
              </a:spcAft>
              <a:defRPr/>
            </a:pPr>
            <a:r>
              <a:rPr lang="en-US" sz="2400" dirty="0">
                <a:latin typeface="Raleway Light"/>
                <a:cs typeface="Raleway Light"/>
              </a:rPr>
              <a:t>What data could confirm our explanations?</a:t>
            </a:r>
          </a:p>
          <a:p>
            <a:pPr fontAlgn="auto">
              <a:lnSpc>
                <a:spcPct val="120000"/>
              </a:lnSpc>
              <a:spcAft>
                <a:spcPts val="0"/>
              </a:spcAft>
              <a:defRPr/>
            </a:pPr>
            <a:r>
              <a:rPr lang="en-US" sz="2400" dirty="0">
                <a:latin typeface="Raleway Light"/>
                <a:cs typeface="Raleway Light"/>
              </a:rPr>
              <a:t>What tentative conclusions can we draw?</a:t>
            </a:r>
          </a:p>
        </p:txBody>
      </p:sp>
      <p:sp>
        <p:nvSpPr>
          <p:cNvPr id="22" name="Subtitle 2">
            <a:extLst>
              <a:ext uri="{FF2B5EF4-FFF2-40B4-BE49-F238E27FC236}">
                <a16:creationId xmlns:a16="http://schemas.microsoft.com/office/drawing/2014/main" id="{8265DC0F-EF35-495A-9ED2-70C0654399C4}"/>
              </a:ext>
            </a:extLst>
          </p:cNvPr>
          <p:cNvSpPr txBox="1">
            <a:spLocks/>
          </p:cNvSpPr>
          <p:nvPr/>
        </p:nvSpPr>
        <p:spPr>
          <a:xfrm>
            <a:off x="2222500" y="7558088"/>
            <a:ext cx="4733925" cy="4918075"/>
          </a:xfrm>
          <a:prstGeom prst="rect">
            <a:avLst/>
          </a:prstGeom>
          <a:ln>
            <a:solidFill>
              <a:srgbClr val="0081C6"/>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chemeClr val="tx2"/>
                </a:solidFill>
                <a:latin typeface="Raleway"/>
                <a:cs typeface="Raleway"/>
              </a:rPr>
              <a:t>Predict:</a:t>
            </a:r>
          </a:p>
          <a:p>
            <a:pPr marL="0" indent="0" fontAlgn="auto">
              <a:lnSpc>
                <a:spcPct val="120000"/>
              </a:lnSpc>
              <a:spcAft>
                <a:spcPts val="0"/>
              </a:spcAft>
              <a:buFont typeface="Arial"/>
              <a:buNone/>
              <a:defRPr/>
            </a:pPr>
            <a:r>
              <a:rPr lang="en-US" sz="2400" dirty="0">
                <a:solidFill>
                  <a:srgbClr val="303942"/>
                </a:solidFill>
                <a:latin typeface="Raleway Light"/>
                <a:cs typeface="Raleway Light"/>
              </a:rPr>
              <a:t>Surfacing experiences, possibilities, and expectations.</a:t>
            </a:r>
          </a:p>
          <a:p>
            <a:pPr fontAlgn="auto">
              <a:lnSpc>
                <a:spcPct val="120000"/>
              </a:lnSpc>
              <a:spcAft>
                <a:spcPts val="0"/>
              </a:spcAft>
              <a:defRPr/>
            </a:pPr>
            <a:r>
              <a:rPr lang="en-US" sz="2400" dirty="0">
                <a:solidFill>
                  <a:srgbClr val="303942"/>
                </a:solidFill>
                <a:latin typeface="Raleway Light"/>
                <a:cs typeface="Raleway Light"/>
              </a:rPr>
              <a:t>What are our assumptions?</a:t>
            </a:r>
          </a:p>
          <a:p>
            <a:pPr fontAlgn="auto">
              <a:lnSpc>
                <a:spcPct val="120000"/>
              </a:lnSpc>
              <a:spcAft>
                <a:spcPts val="0"/>
              </a:spcAft>
              <a:defRPr/>
            </a:pPr>
            <a:r>
              <a:rPr lang="en-US" sz="2400" dirty="0">
                <a:solidFill>
                  <a:srgbClr val="303942"/>
                </a:solidFill>
                <a:latin typeface="Raleway Light"/>
                <a:cs typeface="Raleway Light"/>
              </a:rPr>
              <a:t>What are some predictions we are making?</a:t>
            </a:r>
          </a:p>
          <a:p>
            <a:pPr fontAlgn="auto">
              <a:lnSpc>
                <a:spcPct val="120000"/>
              </a:lnSpc>
              <a:spcAft>
                <a:spcPts val="0"/>
              </a:spcAft>
              <a:defRPr/>
            </a:pPr>
            <a:r>
              <a:rPr lang="en-US" sz="2400" dirty="0">
                <a:solidFill>
                  <a:srgbClr val="303942"/>
                </a:solidFill>
                <a:latin typeface="Raleway Light"/>
                <a:cs typeface="Raleway Light"/>
              </a:rPr>
              <a:t>What are some questions we are asking?</a:t>
            </a:r>
          </a:p>
          <a:p>
            <a:pPr fontAlgn="auto">
              <a:lnSpc>
                <a:spcPct val="120000"/>
              </a:lnSpc>
              <a:spcAft>
                <a:spcPts val="0"/>
              </a:spcAft>
              <a:defRPr/>
            </a:pPr>
            <a:r>
              <a:rPr lang="en-US" sz="2400" dirty="0">
                <a:solidFill>
                  <a:srgbClr val="303942"/>
                </a:solidFill>
                <a:latin typeface="Raleway Light"/>
                <a:cs typeface="Raleway Light"/>
              </a:rPr>
              <a:t>What can we learn?</a:t>
            </a:r>
          </a:p>
        </p:txBody>
      </p:sp>
      <p:grpSp>
        <p:nvGrpSpPr>
          <p:cNvPr id="42" name="Group 41">
            <a:extLst>
              <a:ext uri="{FF2B5EF4-FFF2-40B4-BE49-F238E27FC236}">
                <a16:creationId xmlns:a16="http://schemas.microsoft.com/office/drawing/2014/main" id="{993DDF0B-57A2-4AB3-969D-FD8DDA06288F}"/>
              </a:ext>
            </a:extLst>
          </p:cNvPr>
          <p:cNvGrpSpPr/>
          <p:nvPr/>
        </p:nvGrpSpPr>
        <p:grpSpPr>
          <a:xfrm>
            <a:off x="2233154" y="5289209"/>
            <a:ext cx="5681018" cy="2269246"/>
            <a:chOff x="2233154" y="5289209"/>
            <a:chExt cx="5681018" cy="2269246"/>
          </a:xfrm>
          <a:solidFill>
            <a:srgbClr val="0081C6"/>
          </a:solidFill>
          <a:effectLst>
            <a:outerShdw blurRad="50800" dist="38100" dir="2700000" algn="tl" rotWithShape="0">
              <a:prstClr val="black">
                <a:alpha val="40000"/>
              </a:prstClr>
            </a:outerShdw>
          </a:effectLst>
        </p:grpSpPr>
        <p:sp>
          <p:nvSpPr>
            <p:cNvPr id="19" name="Freeform 1">
              <a:extLst>
                <a:ext uri="{FF2B5EF4-FFF2-40B4-BE49-F238E27FC236}">
                  <a16:creationId xmlns:a16="http://schemas.microsoft.com/office/drawing/2014/main" id="{C415A5AD-2319-455D-BBAE-6C78C3B4EFB0}"/>
                </a:ext>
              </a:extLst>
            </p:cNvPr>
            <p:cNvSpPr>
              <a:spLocks noChangeArrowheads="1"/>
            </p:cNvSpPr>
            <p:nvPr/>
          </p:nvSpPr>
          <p:spPr bwMode="auto">
            <a:xfrm>
              <a:off x="2233154"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scene3d>
              <a:camera prst="orthographicFront">
                <a:rot lat="0" lon="0" rev="0"/>
              </a:camera>
              <a:lightRig rig="contrasting" dir="t">
                <a:rot lat="0" lon="0" rev="7800000"/>
              </a:lightRig>
            </a:scene3d>
            <a:sp3d>
              <a:bevelT w="139700" h="139700"/>
            </a:sp3d>
            <a:extLst/>
          </p:spPr>
          <p:txBody>
            <a:bodyPr wrap="none" lIns="243785" tIns="121892" rIns="243785" bIns="121892" anchor="ctr"/>
            <a:lstStyle/>
            <a:p>
              <a:pPr eaLnBrk="1" fontAlgn="auto" hangingPunct="1">
                <a:spcBef>
                  <a:spcPts val="0"/>
                </a:spcBef>
                <a:spcAft>
                  <a:spcPts val="0"/>
                </a:spcAft>
                <a:defRPr/>
              </a:pPr>
              <a:endParaRPr lang="en-US" dirty="0">
                <a:latin typeface="Raleway Light"/>
              </a:endParaRPr>
            </a:p>
          </p:txBody>
        </p:sp>
        <p:sp>
          <p:nvSpPr>
            <p:cNvPr id="2" name="Cloud 1">
              <a:extLst>
                <a:ext uri="{FF2B5EF4-FFF2-40B4-BE49-F238E27FC236}">
                  <a16:creationId xmlns:a16="http://schemas.microsoft.com/office/drawing/2014/main" id="{26B2605E-9A17-4295-917A-36AB28898B39}"/>
                </a:ext>
              </a:extLst>
            </p:cNvPr>
            <p:cNvSpPr/>
            <p:nvPr/>
          </p:nvSpPr>
          <p:spPr>
            <a:xfrm>
              <a:off x="4657096" y="5607173"/>
              <a:ext cx="1913861" cy="816659"/>
            </a:xfrm>
            <a:prstGeom prst="cloud">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0BA523C5-2179-452C-AB4A-DF92EB33CB4F}"/>
                </a:ext>
              </a:extLst>
            </p:cNvPr>
            <p:cNvSpPr/>
            <p:nvPr/>
          </p:nvSpPr>
          <p:spPr>
            <a:xfrm>
              <a:off x="4784649" y="642383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a:extLst>
                <a:ext uri="{FF2B5EF4-FFF2-40B4-BE49-F238E27FC236}">
                  <a16:creationId xmlns:a16="http://schemas.microsoft.com/office/drawing/2014/main" id="{03DD825E-3110-4CD5-AA9B-A8B924DEABFB}"/>
                </a:ext>
              </a:extLst>
            </p:cNvPr>
            <p:cNvSpPr/>
            <p:nvPr/>
          </p:nvSpPr>
          <p:spPr>
            <a:xfrm>
              <a:off x="4469219" y="670382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Oval 27">
              <a:extLst>
                <a:ext uri="{FF2B5EF4-FFF2-40B4-BE49-F238E27FC236}">
                  <a16:creationId xmlns:a16="http://schemas.microsoft.com/office/drawing/2014/main" id="{EF72DF56-6DE4-4D8B-9F4B-00AE844D36EE}"/>
                </a:ext>
              </a:extLst>
            </p:cNvPr>
            <p:cNvSpPr/>
            <p:nvPr/>
          </p:nvSpPr>
          <p:spPr>
            <a:xfrm>
              <a:off x="4128979" y="6980267"/>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23" name="Subtitle 2">
            <a:extLst>
              <a:ext uri="{FF2B5EF4-FFF2-40B4-BE49-F238E27FC236}">
                <a16:creationId xmlns:a16="http://schemas.microsoft.com/office/drawing/2014/main" id="{381AA4A4-3F9B-415A-A366-D2E5AF402AE6}"/>
              </a:ext>
            </a:extLst>
          </p:cNvPr>
          <p:cNvSpPr txBox="1">
            <a:spLocks/>
          </p:cNvSpPr>
          <p:nvPr/>
        </p:nvSpPr>
        <p:spPr>
          <a:xfrm>
            <a:off x="6956425" y="7558088"/>
            <a:ext cx="4700588" cy="4918075"/>
          </a:xfrm>
          <a:prstGeom prst="rect">
            <a:avLst/>
          </a:prstGeom>
          <a:ln>
            <a:solidFill>
              <a:schemeClr val="accent1">
                <a:lumMod val="60000"/>
                <a:lumOff val="40000"/>
              </a:schemeClr>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chemeClr val="tx2"/>
                </a:solidFill>
                <a:latin typeface="Raleway"/>
                <a:cs typeface="Raleway"/>
              </a:rPr>
              <a:t>Go Visual:</a:t>
            </a:r>
          </a:p>
          <a:p>
            <a:pPr marL="0" indent="0" algn="just" fontAlgn="auto">
              <a:lnSpc>
                <a:spcPct val="120000"/>
              </a:lnSpc>
              <a:spcAft>
                <a:spcPts val="0"/>
              </a:spcAft>
              <a:buFont typeface="Arial"/>
              <a:buNone/>
              <a:defRPr/>
            </a:pPr>
            <a:r>
              <a:rPr lang="en-US" sz="2400" dirty="0">
                <a:solidFill>
                  <a:srgbClr val="303942"/>
                </a:solidFill>
                <a:latin typeface="Raleway Light"/>
                <a:cs typeface="Raleway Light"/>
              </a:rPr>
              <a:t>Display data with:</a:t>
            </a:r>
          </a:p>
          <a:p>
            <a:pPr algn="just" fontAlgn="auto">
              <a:lnSpc>
                <a:spcPct val="120000"/>
              </a:lnSpc>
              <a:spcAft>
                <a:spcPts val="0"/>
              </a:spcAft>
              <a:defRPr/>
            </a:pPr>
            <a:r>
              <a:rPr lang="en-US" sz="2400" dirty="0">
                <a:solidFill>
                  <a:srgbClr val="303942"/>
                </a:solidFill>
                <a:latin typeface="Raleway Light"/>
                <a:cs typeface="Raleway Light"/>
              </a:rPr>
              <a:t>Pie graphs</a:t>
            </a:r>
          </a:p>
          <a:p>
            <a:pPr algn="just" fontAlgn="auto">
              <a:lnSpc>
                <a:spcPct val="120000"/>
              </a:lnSpc>
              <a:spcAft>
                <a:spcPts val="0"/>
              </a:spcAft>
              <a:defRPr/>
            </a:pPr>
            <a:r>
              <a:rPr lang="en-US" sz="2400" dirty="0">
                <a:solidFill>
                  <a:srgbClr val="303942"/>
                </a:solidFill>
                <a:latin typeface="Raleway Light"/>
                <a:cs typeface="Raleway Light"/>
              </a:rPr>
              <a:t>Bar graphs</a:t>
            </a:r>
          </a:p>
          <a:p>
            <a:pPr algn="just" fontAlgn="auto">
              <a:lnSpc>
                <a:spcPct val="120000"/>
              </a:lnSpc>
              <a:spcAft>
                <a:spcPts val="0"/>
              </a:spcAft>
              <a:defRPr/>
            </a:pPr>
            <a:r>
              <a:rPr lang="en-US" sz="2400" dirty="0">
                <a:solidFill>
                  <a:srgbClr val="303942"/>
                </a:solidFill>
                <a:latin typeface="Raleway Light"/>
                <a:cs typeface="Raleway Light"/>
              </a:rPr>
              <a:t>Line graphs</a:t>
            </a:r>
          </a:p>
          <a:p>
            <a:pPr algn="just" fontAlgn="auto">
              <a:lnSpc>
                <a:spcPct val="120000"/>
              </a:lnSpc>
              <a:spcAft>
                <a:spcPts val="0"/>
              </a:spcAft>
              <a:defRPr/>
            </a:pPr>
            <a:r>
              <a:rPr lang="en-US" sz="2400" dirty="0">
                <a:solidFill>
                  <a:srgbClr val="303942"/>
                </a:solidFill>
                <a:latin typeface="Raleway Light"/>
                <a:cs typeface="Raleway Light"/>
              </a:rPr>
              <a:t>Scatter plots</a:t>
            </a:r>
          </a:p>
          <a:p>
            <a:pPr algn="just" fontAlgn="auto">
              <a:lnSpc>
                <a:spcPct val="120000"/>
              </a:lnSpc>
              <a:spcAft>
                <a:spcPts val="0"/>
              </a:spcAft>
              <a:defRPr/>
            </a:pPr>
            <a:r>
              <a:rPr lang="en-US" sz="2400" dirty="0">
                <a:solidFill>
                  <a:srgbClr val="303942"/>
                </a:solidFill>
                <a:latin typeface="Raleway Light"/>
                <a:cs typeface="Raleway Light"/>
              </a:rPr>
              <a:t>Box and whisker plots</a:t>
            </a:r>
          </a:p>
        </p:txBody>
      </p:sp>
      <p:grpSp>
        <p:nvGrpSpPr>
          <p:cNvPr id="43" name="Group 42">
            <a:extLst>
              <a:ext uri="{FF2B5EF4-FFF2-40B4-BE49-F238E27FC236}">
                <a16:creationId xmlns:a16="http://schemas.microsoft.com/office/drawing/2014/main" id="{5CC667AD-9358-4577-ADD9-2C986B2230EB}"/>
              </a:ext>
            </a:extLst>
          </p:cNvPr>
          <p:cNvGrpSpPr/>
          <p:nvPr/>
        </p:nvGrpSpPr>
        <p:grpSpPr>
          <a:xfrm>
            <a:off x="6957091" y="5289209"/>
            <a:ext cx="5681018" cy="2269246"/>
            <a:chOff x="6957091" y="5289209"/>
            <a:chExt cx="5681018" cy="2269246"/>
          </a:xfrm>
          <a:solidFill>
            <a:srgbClr val="00B0F0"/>
          </a:solidFill>
          <a:effectLst>
            <a:outerShdw blurRad="50800" dist="38100" dir="2700000" algn="tl" rotWithShape="0">
              <a:prstClr val="black">
                <a:alpha val="40000"/>
              </a:prstClr>
            </a:outerShdw>
          </a:effectLst>
        </p:grpSpPr>
        <p:sp>
          <p:nvSpPr>
            <p:cNvPr id="20" name="Freeform 2">
              <a:extLst>
                <a:ext uri="{FF2B5EF4-FFF2-40B4-BE49-F238E27FC236}">
                  <a16:creationId xmlns:a16="http://schemas.microsoft.com/office/drawing/2014/main" id="{B301A46E-0C5B-4702-8F60-2283DE898CFC}"/>
                </a:ext>
              </a:extLst>
            </p:cNvPr>
            <p:cNvSpPr>
              <a:spLocks noChangeArrowheads="1"/>
            </p:cNvSpPr>
            <p:nvPr/>
          </p:nvSpPr>
          <p:spPr bwMode="auto">
            <a:xfrm>
              <a:off x="6957091"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latin typeface="Raleway Light"/>
              </a:endParaRPr>
            </a:p>
          </p:txBody>
        </p:sp>
        <p:grpSp>
          <p:nvGrpSpPr>
            <p:cNvPr id="29" name="Group 28">
              <a:extLst>
                <a:ext uri="{FF2B5EF4-FFF2-40B4-BE49-F238E27FC236}">
                  <a16:creationId xmlns:a16="http://schemas.microsoft.com/office/drawing/2014/main" id="{7EF4542F-91AC-4ADD-8A61-C167EC6DF258}"/>
                </a:ext>
              </a:extLst>
            </p:cNvPr>
            <p:cNvGrpSpPr/>
            <p:nvPr/>
          </p:nvGrpSpPr>
          <p:grpSpPr>
            <a:xfrm>
              <a:off x="9083421" y="5694741"/>
              <a:ext cx="1488411" cy="1394436"/>
              <a:chOff x="5093968" y="2078204"/>
              <a:chExt cx="488901" cy="458033"/>
            </a:xfrm>
            <a:grpFill/>
          </p:grpSpPr>
          <p:sp>
            <p:nvSpPr>
              <p:cNvPr id="30" name="AutoShape 110">
                <a:extLst>
                  <a:ext uri="{FF2B5EF4-FFF2-40B4-BE49-F238E27FC236}">
                    <a16:creationId xmlns:a16="http://schemas.microsoft.com/office/drawing/2014/main" id="{D018DA29-2EE8-4AE7-8307-7326D9061D26}"/>
                  </a:ext>
                </a:extLst>
              </p:cNvPr>
              <p:cNvSpPr>
                <a:spLocks/>
              </p:cNvSpPr>
              <p:nvPr/>
            </p:nvSpPr>
            <p:spPr bwMode="auto">
              <a:xfrm>
                <a:off x="5155710" y="2139108"/>
                <a:ext cx="365425"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mn-lt"/>
                </a:endParaRPr>
              </a:p>
            </p:txBody>
          </p:sp>
          <p:sp>
            <p:nvSpPr>
              <p:cNvPr id="31" name="AutoShape 111">
                <a:extLst>
                  <a:ext uri="{FF2B5EF4-FFF2-40B4-BE49-F238E27FC236}">
                    <a16:creationId xmlns:a16="http://schemas.microsoft.com/office/drawing/2014/main" id="{1CA20E18-4A26-431B-BC65-94EFE20EC3FA}"/>
                  </a:ext>
                </a:extLst>
              </p:cNvPr>
              <p:cNvSpPr>
                <a:spLocks/>
              </p:cNvSpPr>
              <p:nvPr/>
            </p:nvSpPr>
            <p:spPr bwMode="auto">
              <a:xfrm>
                <a:off x="5093968" y="2078204"/>
                <a:ext cx="488901" cy="4580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mn-lt"/>
                </a:endParaRPr>
              </a:p>
            </p:txBody>
          </p:sp>
        </p:grpSp>
      </p:grpSp>
      <p:sp>
        <p:nvSpPr>
          <p:cNvPr id="24" name="Subtitle 2">
            <a:extLst>
              <a:ext uri="{FF2B5EF4-FFF2-40B4-BE49-F238E27FC236}">
                <a16:creationId xmlns:a16="http://schemas.microsoft.com/office/drawing/2014/main" id="{17D1508A-5FEC-4122-A0CE-5FE7B32F3693}"/>
              </a:ext>
            </a:extLst>
          </p:cNvPr>
          <p:cNvSpPr txBox="1">
            <a:spLocks/>
          </p:cNvSpPr>
          <p:nvPr/>
        </p:nvSpPr>
        <p:spPr>
          <a:xfrm>
            <a:off x="11691938" y="7558088"/>
            <a:ext cx="4552950" cy="4918075"/>
          </a:xfrm>
          <a:prstGeom prst="rect">
            <a:avLst/>
          </a:prstGeom>
          <a:ln>
            <a:solidFill>
              <a:schemeClr val="tx2">
                <a:lumMod val="60000"/>
                <a:lumOff val="40000"/>
              </a:schemeClr>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chemeClr val="tx2"/>
                </a:solidFill>
                <a:latin typeface="Raleway"/>
                <a:cs typeface="Raleway"/>
              </a:rPr>
              <a:t>Observe:</a:t>
            </a:r>
          </a:p>
          <a:p>
            <a:pPr fontAlgn="auto">
              <a:lnSpc>
                <a:spcPct val="120000"/>
              </a:lnSpc>
              <a:spcAft>
                <a:spcPts val="0"/>
              </a:spcAft>
              <a:defRPr/>
            </a:pPr>
            <a:r>
              <a:rPr lang="en-US" sz="2400" dirty="0">
                <a:solidFill>
                  <a:srgbClr val="303942"/>
                </a:solidFill>
                <a:latin typeface="Raleway Light"/>
                <a:cs typeface="Raleway Light"/>
              </a:rPr>
              <a:t>What important points pop out?</a:t>
            </a:r>
          </a:p>
          <a:p>
            <a:pPr fontAlgn="auto">
              <a:lnSpc>
                <a:spcPct val="120000"/>
              </a:lnSpc>
              <a:spcAft>
                <a:spcPts val="0"/>
              </a:spcAft>
              <a:defRPr/>
            </a:pPr>
            <a:r>
              <a:rPr lang="en-US" sz="2400" dirty="0">
                <a:solidFill>
                  <a:srgbClr val="303942"/>
                </a:solidFill>
                <a:latin typeface="Raleway Light"/>
                <a:cs typeface="Raleway Light"/>
              </a:rPr>
              <a:t>What patterns/trends emerge?</a:t>
            </a:r>
          </a:p>
          <a:p>
            <a:pPr fontAlgn="auto">
              <a:lnSpc>
                <a:spcPct val="120000"/>
              </a:lnSpc>
              <a:spcAft>
                <a:spcPts val="0"/>
              </a:spcAft>
              <a:defRPr/>
            </a:pPr>
            <a:r>
              <a:rPr lang="en-US" sz="2400" dirty="0">
                <a:solidFill>
                  <a:srgbClr val="303942"/>
                </a:solidFill>
                <a:latin typeface="Raleway Light"/>
                <a:cs typeface="Raleway Light"/>
              </a:rPr>
              <a:t>What is surprising?</a:t>
            </a:r>
          </a:p>
          <a:p>
            <a:pPr fontAlgn="auto">
              <a:lnSpc>
                <a:spcPct val="120000"/>
              </a:lnSpc>
              <a:spcAft>
                <a:spcPts val="0"/>
              </a:spcAft>
              <a:defRPr/>
            </a:pPr>
            <a:r>
              <a:rPr lang="en-US" sz="2400" dirty="0">
                <a:solidFill>
                  <a:srgbClr val="303942"/>
                </a:solidFill>
                <a:latin typeface="Raleway Light"/>
                <a:cs typeface="Raleway Light"/>
              </a:rPr>
              <a:t>What have we not explored?</a:t>
            </a:r>
          </a:p>
          <a:p>
            <a:pPr algn="ctr" fontAlgn="auto">
              <a:lnSpc>
                <a:spcPct val="120000"/>
              </a:lnSpc>
              <a:spcAft>
                <a:spcPts val="0"/>
              </a:spcAft>
              <a:defRPr/>
            </a:pPr>
            <a:endParaRPr lang="en-US" sz="2400" dirty="0">
              <a:solidFill>
                <a:srgbClr val="303942"/>
              </a:solidFill>
              <a:latin typeface="Raleway Light"/>
              <a:cs typeface="Raleway Light"/>
            </a:endParaRPr>
          </a:p>
          <a:p>
            <a:pPr algn="just" fontAlgn="auto">
              <a:lnSpc>
                <a:spcPct val="120000"/>
              </a:lnSpc>
              <a:spcAft>
                <a:spcPts val="0"/>
              </a:spcAft>
              <a:defRPr/>
            </a:pPr>
            <a:endParaRPr lang="en-US" sz="2400" dirty="0">
              <a:solidFill>
                <a:srgbClr val="303942"/>
              </a:solidFill>
              <a:latin typeface="Raleway Light"/>
              <a:cs typeface="Raleway Light"/>
            </a:endParaRPr>
          </a:p>
        </p:txBody>
      </p:sp>
      <p:grpSp>
        <p:nvGrpSpPr>
          <p:cNvPr id="44" name="Group 43">
            <a:extLst>
              <a:ext uri="{FF2B5EF4-FFF2-40B4-BE49-F238E27FC236}">
                <a16:creationId xmlns:a16="http://schemas.microsoft.com/office/drawing/2014/main" id="{97B19783-7C72-40AA-93CC-6598FCD2B18C}"/>
              </a:ext>
            </a:extLst>
          </p:cNvPr>
          <p:cNvGrpSpPr/>
          <p:nvPr/>
        </p:nvGrpSpPr>
        <p:grpSpPr>
          <a:xfrm>
            <a:off x="11677768" y="5289209"/>
            <a:ext cx="5681018" cy="2269246"/>
            <a:chOff x="11677768" y="5289209"/>
            <a:chExt cx="5681018" cy="2269246"/>
          </a:xfrm>
          <a:solidFill>
            <a:srgbClr val="CCD5EA"/>
          </a:solidFill>
          <a:effectLst>
            <a:outerShdw blurRad="50800" dist="38100" dir="2700000" algn="tl" rotWithShape="0">
              <a:prstClr val="black">
                <a:alpha val="40000"/>
              </a:prstClr>
            </a:outerShdw>
          </a:effectLst>
        </p:grpSpPr>
        <p:sp>
          <p:nvSpPr>
            <p:cNvPr id="25" name="Freeform 1">
              <a:extLst>
                <a:ext uri="{FF2B5EF4-FFF2-40B4-BE49-F238E27FC236}">
                  <a16:creationId xmlns:a16="http://schemas.microsoft.com/office/drawing/2014/main" id="{D07C2D06-F520-443D-8D95-971DF73EE665}"/>
                </a:ext>
              </a:extLst>
            </p:cNvPr>
            <p:cNvSpPr>
              <a:spLocks noChangeArrowheads="1"/>
            </p:cNvSpPr>
            <p:nvPr/>
          </p:nvSpPr>
          <p:spPr bwMode="auto">
            <a:xfrm>
              <a:off x="11677768"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latin typeface="Raleway Light"/>
              </a:endParaRPr>
            </a:p>
          </p:txBody>
        </p:sp>
        <p:grpSp>
          <p:nvGrpSpPr>
            <p:cNvPr id="36" name="Group 35">
              <a:extLst>
                <a:ext uri="{FF2B5EF4-FFF2-40B4-BE49-F238E27FC236}">
                  <a16:creationId xmlns:a16="http://schemas.microsoft.com/office/drawing/2014/main" id="{2378B3DD-3246-4883-8D04-A1E3BC81DA8C}"/>
                </a:ext>
              </a:extLst>
            </p:cNvPr>
            <p:cNvGrpSpPr/>
            <p:nvPr/>
          </p:nvGrpSpPr>
          <p:grpSpPr>
            <a:xfrm>
              <a:off x="13511904" y="5694741"/>
              <a:ext cx="2171919" cy="1361169"/>
              <a:chOff x="1188595" y="3116076"/>
              <a:chExt cx="487233" cy="305355"/>
            </a:xfrm>
            <a:grpFill/>
          </p:grpSpPr>
          <p:sp>
            <p:nvSpPr>
              <p:cNvPr id="37" name="AutoShape 105">
                <a:extLst>
                  <a:ext uri="{FF2B5EF4-FFF2-40B4-BE49-F238E27FC236}">
                    <a16:creationId xmlns:a16="http://schemas.microsoft.com/office/drawing/2014/main" id="{5187C8EC-DAFF-4269-8D55-75F5CDD5ABE4}"/>
                  </a:ext>
                </a:extLst>
              </p:cNvPr>
              <p:cNvSpPr>
                <a:spLocks/>
              </p:cNvSpPr>
              <p:nvPr/>
            </p:nvSpPr>
            <p:spPr bwMode="auto">
              <a:xfrm>
                <a:off x="1188595" y="3116076"/>
                <a:ext cx="487233" cy="3053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mn-lt"/>
                </a:endParaRPr>
              </a:p>
            </p:txBody>
          </p:sp>
          <p:sp>
            <p:nvSpPr>
              <p:cNvPr id="38" name="AutoShape 106">
                <a:extLst>
                  <a:ext uri="{FF2B5EF4-FFF2-40B4-BE49-F238E27FC236}">
                    <a16:creationId xmlns:a16="http://schemas.microsoft.com/office/drawing/2014/main" id="{32E04F07-CC22-478E-8C7D-D12D1C45EADE}"/>
                  </a:ext>
                </a:extLst>
              </p:cNvPr>
              <p:cNvSpPr>
                <a:spLocks/>
              </p:cNvSpPr>
              <p:nvPr/>
            </p:nvSpPr>
            <p:spPr bwMode="auto">
              <a:xfrm>
                <a:off x="1371308" y="3207851"/>
                <a:ext cx="69247" cy="68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mn-lt"/>
                </a:endParaRPr>
              </a:p>
            </p:txBody>
          </p:sp>
          <p:sp>
            <p:nvSpPr>
              <p:cNvPr id="39" name="AutoShape 107">
                <a:extLst>
                  <a:ext uri="{FF2B5EF4-FFF2-40B4-BE49-F238E27FC236}">
                    <a16:creationId xmlns:a16="http://schemas.microsoft.com/office/drawing/2014/main" id="{DA56DDD5-BF5B-4A51-9863-4EEC9E3568F5}"/>
                  </a:ext>
                </a:extLst>
              </p:cNvPr>
              <p:cNvSpPr>
                <a:spLocks/>
              </p:cNvSpPr>
              <p:nvPr/>
            </p:nvSpPr>
            <p:spPr bwMode="auto">
              <a:xfrm>
                <a:off x="1325418" y="3161963"/>
                <a:ext cx="213581" cy="2135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mn-lt"/>
                </a:endParaRPr>
              </a:p>
            </p:txBody>
          </p:sp>
        </p:grpSp>
      </p:grpSp>
      <p:grpSp>
        <p:nvGrpSpPr>
          <p:cNvPr id="45" name="Group 44">
            <a:extLst>
              <a:ext uri="{FF2B5EF4-FFF2-40B4-BE49-F238E27FC236}">
                <a16:creationId xmlns:a16="http://schemas.microsoft.com/office/drawing/2014/main" id="{1D26DFC8-1A29-4C11-B609-45DF06D5862A}"/>
              </a:ext>
            </a:extLst>
          </p:cNvPr>
          <p:cNvGrpSpPr/>
          <p:nvPr/>
        </p:nvGrpSpPr>
        <p:grpSpPr>
          <a:xfrm>
            <a:off x="16405144" y="5289209"/>
            <a:ext cx="5681018" cy="2269246"/>
            <a:chOff x="16405144" y="5289209"/>
            <a:chExt cx="5681018" cy="2269246"/>
          </a:xfrm>
          <a:solidFill>
            <a:srgbClr val="303942"/>
          </a:solidFill>
          <a:effectLst>
            <a:outerShdw blurRad="50800" dist="38100" dir="2700000" algn="tl" rotWithShape="0">
              <a:prstClr val="black">
                <a:alpha val="40000"/>
              </a:prstClr>
            </a:outerShdw>
          </a:effectLst>
        </p:grpSpPr>
        <p:sp>
          <p:nvSpPr>
            <p:cNvPr id="21" name="Freeform 2">
              <a:extLst>
                <a:ext uri="{FF2B5EF4-FFF2-40B4-BE49-F238E27FC236}">
                  <a16:creationId xmlns:a16="http://schemas.microsoft.com/office/drawing/2014/main" id="{35241F3B-0AE7-46CE-B176-834068F37E07}"/>
                </a:ext>
              </a:extLst>
            </p:cNvPr>
            <p:cNvSpPr>
              <a:spLocks noChangeArrowheads="1"/>
            </p:cNvSpPr>
            <p:nvPr/>
          </p:nvSpPr>
          <p:spPr bwMode="auto">
            <a:xfrm>
              <a:off x="16405144"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latin typeface="Raleway Light"/>
              </a:endParaRPr>
            </a:p>
          </p:txBody>
        </p:sp>
        <p:sp>
          <p:nvSpPr>
            <p:cNvPr id="5" name="Rectangle 4">
              <a:extLst>
                <a:ext uri="{FF2B5EF4-FFF2-40B4-BE49-F238E27FC236}">
                  <a16:creationId xmlns:a16="http://schemas.microsoft.com/office/drawing/2014/main" id="{9B23CF2D-459B-4AB2-BB4A-67D7F9DF34A5}"/>
                </a:ext>
              </a:extLst>
            </p:cNvPr>
            <p:cNvSpPr/>
            <p:nvPr/>
          </p:nvSpPr>
          <p:spPr>
            <a:xfrm>
              <a:off x="18710658" y="5321387"/>
              <a:ext cx="1011815" cy="2215991"/>
            </a:xfrm>
            <a:prstGeom prst="rect">
              <a:avLst/>
            </a:prstGeom>
            <a:noFill/>
            <a:ln>
              <a:noFill/>
            </a:ln>
          </p:spPr>
          <p:txBody>
            <a:bodyPr wrap="none">
              <a:spAutoFit/>
            </a:bodyPr>
            <a:lstStyle/>
            <a:p>
              <a:pPr algn="ctr" eaLnBrk="1" fontAlgn="auto" hangingPunct="1">
                <a:spcBef>
                  <a:spcPts val="0"/>
                </a:spcBef>
                <a:spcAft>
                  <a:spcPts val="0"/>
                </a:spcAft>
                <a:defRPr/>
              </a:pPr>
              <a:r>
                <a:rPr lang="en-US" sz="13800" b="1" spc="50" dirty="0">
                  <a:ln w="0">
                    <a:solidFill>
                      <a:schemeClr val="bg1"/>
                    </a:solidFill>
                  </a:ln>
                  <a:solidFill>
                    <a:schemeClr val="bg1"/>
                  </a:solidFill>
                  <a:effectLst>
                    <a:innerShdw blurRad="63500" dist="50800" dir="13500000">
                      <a:srgbClr val="000000">
                        <a:alpha val="50000"/>
                      </a:srgbClr>
                    </a:innerShdw>
                  </a:effectLst>
                  <a:latin typeface="+mn-lt"/>
                </a:rPr>
                <a:t>?</a:t>
              </a:r>
              <a:endParaRPr lang="en-US" sz="5400" b="1" spc="50" dirty="0">
                <a:ln w="0">
                  <a:solidFill>
                    <a:schemeClr val="bg1"/>
                  </a:solidFill>
                </a:ln>
                <a:solidFill>
                  <a:schemeClr val="bg1"/>
                </a:solidFill>
                <a:effectLst>
                  <a:glow rad="38100">
                    <a:schemeClr val="accent1">
                      <a:alpha val="40000"/>
                    </a:schemeClr>
                  </a:glow>
                </a:effectLst>
                <a:latin typeface="+mn-lt"/>
              </a:endParaRPr>
            </a:p>
          </p:txBody>
        </p:sp>
      </p:grpSp>
      <p:grpSp>
        <p:nvGrpSpPr>
          <p:cNvPr id="49" name="Group 48">
            <a:extLst>
              <a:ext uri="{FF2B5EF4-FFF2-40B4-BE49-F238E27FC236}">
                <a16:creationId xmlns:a16="http://schemas.microsoft.com/office/drawing/2014/main" id="{E8308742-61B7-4FF9-A9DA-5173ABF50676}"/>
              </a:ext>
            </a:extLst>
          </p:cNvPr>
          <p:cNvGrpSpPr>
            <a:grpSpLocks/>
          </p:cNvGrpSpPr>
          <p:nvPr/>
        </p:nvGrpSpPr>
        <p:grpSpPr bwMode="auto">
          <a:xfrm>
            <a:off x="1477963" y="504825"/>
            <a:ext cx="21156612" cy="2270125"/>
            <a:chOff x="1520498" y="511491"/>
            <a:chExt cx="21156613" cy="2269057"/>
          </a:xfrm>
        </p:grpSpPr>
        <p:sp>
          <p:nvSpPr>
            <p:cNvPr id="50" name="TextBox 74">
              <a:extLst>
                <a:ext uri="{FF2B5EF4-FFF2-40B4-BE49-F238E27FC236}">
                  <a16:creationId xmlns:a16="http://schemas.microsoft.com/office/drawing/2014/main" id="{7D3E95B3-3A76-4AFD-B3DA-633A80EB96A8}"/>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Data-Driven Dialogue (DDD)</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64525" name="Group 77">
              <a:extLst>
                <a:ext uri="{FF2B5EF4-FFF2-40B4-BE49-F238E27FC236}">
                  <a16:creationId xmlns:a16="http://schemas.microsoft.com/office/drawing/2014/main" id="{DA8930A7-86A9-4A97-ACF1-9E20085CAC19}"/>
                </a:ext>
              </a:extLst>
            </p:cNvPr>
            <p:cNvGrpSpPr>
              <a:grpSpLocks/>
            </p:cNvGrpSpPr>
            <p:nvPr/>
          </p:nvGrpSpPr>
          <p:grpSpPr bwMode="auto">
            <a:xfrm>
              <a:off x="10842298" y="1977534"/>
              <a:ext cx="2278063" cy="72985"/>
              <a:chOff x="1775572" y="2020974"/>
              <a:chExt cx="3020604" cy="45615"/>
            </a:xfrm>
          </p:grpSpPr>
          <p:sp>
            <p:nvSpPr>
              <p:cNvPr id="53" name="Rectangle 52">
                <a:extLst>
                  <a:ext uri="{FF2B5EF4-FFF2-40B4-BE49-F238E27FC236}">
                    <a16:creationId xmlns:a16="http://schemas.microsoft.com/office/drawing/2014/main" id="{A1DE45A3-5437-4254-945E-55E70EA4DD3B}"/>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4" name="Rectangle 53">
                <a:extLst>
                  <a:ext uri="{FF2B5EF4-FFF2-40B4-BE49-F238E27FC236}">
                    <a16:creationId xmlns:a16="http://schemas.microsoft.com/office/drawing/2014/main" id="{D06569C3-56CF-4E63-BA56-2FE6305B5B5B}"/>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55" name="Rectangle 54">
                <a:extLst>
                  <a:ext uri="{FF2B5EF4-FFF2-40B4-BE49-F238E27FC236}">
                    <a16:creationId xmlns:a16="http://schemas.microsoft.com/office/drawing/2014/main" id="{A5FACFDF-54E3-4521-B83B-80831A9FE23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6" name="Rectangle 55">
                <a:extLst>
                  <a:ext uri="{FF2B5EF4-FFF2-40B4-BE49-F238E27FC236}">
                    <a16:creationId xmlns:a16="http://schemas.microsoft.com/office/drawing/2014/main" id="{DD6AF68C-DA70-4D11-9899-5C3AB5C09211}"/>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7" name="Rectangle 56">
                <a:extLst>
                  <a:ext uri="{FF2B5EF4-FFF2-40B4-BE49-F238E27FC236}">
                    <a16:creationId xmlns:a16="http://schemas.microsoft.com/office/drawing/2014/main" id="{AD44EC69-65A9-4BD9-BFE5-91AF8C4AD5C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52" name="TextBox 51">
              <a:extLst>
                <a:ext uri="{FF2B5EF4-FFF2-40B4-BE49-F238E27FC236}">
                  <a16:creationId xmlns:a16="http://schemas.microsoft.com/office/drawing/2014/main" id="{85E32A9C-61FD-4B87-BBCD-E1FE1AB95E1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64523" name="Shape 192">
            <a:extLst>
              <a:ext uri="{FF2B5EF4-FFF2-40B4-BE49-F238E27FC236}">
                <a16:creationId xmlns:a16="http://schemas.microsoft.com/office/drawing/2014/main" id="{1AB0A1AB-F7C8-4E3D-96B1-AD8B3FEE8A4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9C66C63-5F1C-4D4B-8A4E-0C8792F1627F}"/>
              </a:ext>
            </a:extLst>
          </p:cNvPr>
          <p:cNvPicPr>
            <a:picLocks noGrp="1" noChangeAspect="1"/>
          </p:cNvPicPr>
          <p:nvPr>
            <p:ph type="pic" sz="quarter" idx="10"/>
          </p:nvPr>
        </p:nvPicPr>
        <p:blipFill>
          <a:blip r:embed="rId3"/>
          <a:srcRect t="7419" b="7419"/>
          <a:stretch>
            <a:fillRect/>
          </a:stretch>
        </p:blipFill>
        <p:spPr>
          <a:xfrm>
            <a:off x="9209088" y="2805113"/>
            <a:ext cx="15143162" cy="8429625"/>
          </a:xfrm>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8AA004B0-0AC7-4F3F-A875-E54BF18974D9}"/>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TextBox 28">
            <a:extLst>
              <a:ext uri="{FF2B5EF4-FFF2-40B4-BE49-F238E27FC236}">
                <a16:creationId xmlns:a16="http://schemas.microsoft.com/office/drawing/2014/main" id="{56917305-8F60-475D-ACE1-5D5708467123}"/>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grpSp>
        <p:nvGrpSpPr>
          <p:cNvPr id="166923" name="Group 166922">
            <a:extLst>
              <a:ext uri="{FF2B5EF4-FFF2-40B4-BE49-F238E27FC236}">
                <a16:creationId xmlns:a16="http://schemas.microsoft.com/office/drawing/2014/main" id="{C2893308-7DCD-4189-BBBD-B5786F03DAD3}"/>
              </a:ext>
            </a:extLst>
          </p:cNvPr>
          <p:cNvGrpSpPr>
            <a:grpSpLocks/>
          </p:cNvGrpSpPr>
          <p:nvPr/>
        </p:nvGrpSpPr>
        <p:grpSpPr bwMode="auto">
          <a:xfrm>
            <a:off x="14916150" y="7924800"/>
            <a:ext cx="4003675" cy="2255838"/>
            <a:chOff x="14916878" y="7924800"/>
            <a:chExt cx="4003226" cy="2256590"/>
          </a:xfrm>
        </p:grpSpPr>
        <p:cxnSp>
          <p:nvCxnSpPr>
            <p:cNvPr id="50" name="Straight Connector 49">
              <a:extLst>
                <a:ext uri="{FF2B5EF4-FFF2-40B4-BE49-F238E27FC236}">
                  <a16:creationId xmlns:a16="http://schemas.microsoft.com/office/drawing/2014/main" id="{5AAF366D-F901-43A0-9F54-2881129EA471}"/>
                </a:ext>
              </a:extLst>
            </p:cNvPr>
            <p:cNvCxnSpPr/>
            <p:nvPr/>
          </p:nvCxnSpPr>
          <p:spPr>
            <a:xfrm flipV="1">
              <a:off x="14916878" y="8199530"/>
              <a:ext cx="1325414" cy="149274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3BA2D7-C7FD-4F3F-B1FB-41B63DEA9633}"/>
                </a:ext>
              </a:extLst>
            </p:cNvPr>
            <p:cNvCxnSpPr/>
            <p:nvPr/>
          </p:nvCxnSpPr>
          <p:spPr>
            <a:xfrm>
              <a:off x="16302611" y="8199530"/>
              <a:ext cx="549213" cy="164519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18C1D820-DBD2-490E-9634-F74CB6273C73}"/>
                </a:ext>
              </a:extLst>
            </p:cNvPr>
            <p:cNvSpPr/>
            <p:nvPr/>
          </p:nvSpPr>
          <p:spPr>
            <a:xfrm>
              <a:off x="16028858" y="7924800"/>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3" name="Straight Connector 52">
              <a:extLst>
                <a:ext uri="{FF2B5EF4-FFF2-40B4-BE49-F238E27FC236}">
                  <a16:creationId xmlns:a16="http://schemas.microsoft.com/office/drawing/2014/main" id="{7E7700C4-37C6-48C2-9681-238332997AF6}"/>
                </a:ext>
              </a:extLst>
            </p:cNvPr>
            <p:cNvCxnSpPr/>
            <p:nvPr/>
          </p:nvCxnSpPr>
          <p:spPr>
            <a:xfrm flipH="1">
              <a:off x="16896269" y="8552072"/>
              <a:ext cx="574611" cy="130853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76AE9931-27B3-4D6D-92AC-349A5B709C62}"/>
                </a:ext>
              </a:extLst>
            </p:cNvPr>
            <p:cNvSpPr/>
            <p:nvPr/>
          </p:nvSpPr>
          <p:spPr>
            <a:xfrm>
              <a:off x="16577498" y="9632750"/>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5" name="Straight Connector 54">
              <a:extLst>
                <a:ext uri="{FF2B5EF4-FFF2-40B4-BE49-F238E27FC236}">
                  <a16:creationId xmlns:a16="http://schemas.microsoft.com/office/drawing/2014/main" id="{EDC43421-40DD-4FB4-B99F-805FBDB9DF8B}"/>
                </a:ext>
              </a:extLst>
            </p:cNvPr>
            <p:cNvCxnSpPr/>
            <p:nvPr/>
          </p:nvCxnSpPr>
          <p:spPr>
            <a:xfrm>
              <a:off x="17508975" y="8518723"/>
              <a:ext cx="549213" cy="76225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BE0A87E4-26AD-4FB9-9963-D2ABCD9F6821}"/>
                </a:ext>
              </a:extLst>
            </p:cNvPr>
            <p:cNvSpPr/>
            <p:nvPr/>
          </p:nvSpPr>
          <p:spPr>
            <a:xfrm>
              <a:off x="17216498" y="8322642"/>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Connector 56">
              <a:extLst>
                <a:ext uri="{FF2B5EF4-FFF2-40B4-BE49-F238E27FC236}">
                  <a16:creationId xmlns:a16="http://schemas.microsoft.com/office/drawing/2014/main" id="{F75C532B-5819-4C6C-BB8B-F2BCA9F49634}"/>
                </a:ext>
              </a:extLst>
            </p:cNvPr>
            <p:cNvCxnSpPr/>
            <p:nvPr/>
          </p:nvCxnSpPr>
          <p:spPr>
            <a:xfrm flipV="1">
              <a:off x="18085173" y="8301163"/>
              <a:ext cx="834931" cy="995694"/>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8" name="Oval 57">
              <a:extLst>
                <a:ext uri="{FF2B5EF4-FFF2-40B4-BE49-F238E27FC236}">
                  <a16:creationId xmlns:a16="http://schemas.microsoft.com/office/drawing/2014/main" id="{D99A44D9-670A-40B1-85F4-5025B8D04B48}"/>
                </a:ext>
              </a:extLst>
            </p:cNvPr>
            <p:cNvSpPr/>
            <p:nvPr/>
          </p:nvSpPr>
          <p:spPr>
            <a:xfrm>
              <a:off x="17765138" y="9066699"/>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66568" name="Shape 192">
            <a:extLst>
              <a:ext uri="{FF2B5EF4-FFF2-40B4-BE49-F238E27FC236}">
                <a16:creationId xmlns:a16="http://schemas.microsoft.com/office/drawing/2014/main" id="{A067B60A-F366-4534-B1E7-F644082D8B1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4" name="TextBox 166923">
            <a:extLst>
              <a:ext uri="{FF2B5EF4-FFF2-40B4-BE49-F238E27FC236}">
                <a16:creationId xmlns:a16="http://schemas.microsoft.com/office/drawing/2014/main" id="{25D99468-28AF-43A8-8E2F-046F2160E9C8}"/>
              </a:ext>
            </a:extLst>
          </p:cNvPr>
          <p:cNvSpPr txBox="1">
            <a:spLocks noChangeArrowheads="1"/>
          </p:cNvSpPr>
          <p:nvPr/>
        </p:nvSpPr>
        <p:spPr bwMode="auto">
          <a:xfrm>
            <a:off x="531813" y="1339850"/>
            <a:ext cx="8726487" cy="1043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indent="0">
              <a:defRPr/>
            </a:pPr>
            <a:r>
              <a:rPr lang="en-US" altLang="en-US" sz="9600" b="1" dirty="0">
                <a:solidFill>
                  <a:schemeClr val="bg1"/>
                </a:solidFill>
                <a:latin typeface="Lato Regular" charset="0"/>
              </a:rPr>
              <a:t>Don’t skip!</a:t>
            </a:r>
          </a:p>
          <a:p>
            <a:pPr>
              <a:buFont typeface="Arial" panose="020B0604020202020204" pitchFamily="34" charset="0"/>
              <a:buChar char="•"/>
              <a:defRPr/>
            </a:pPr>
            <a:endParaRPr lang="en-US" altLang="en-US" sz="9600" dirty="0">
              <a:solidFill>
                <a:schemeClr val="bg1"/>
              </a:solidFill>
              <a:latin typeface="Lato Regular" charset="0"/>
            </a:endParaRPr>
          </a:p>
          <a:p>
            <a:pPr lvl="1">
              <a:buFont typeface="Arial" panose="020B0604020202020204" pitchFamily="34" charset="0"/>
              <a:buChar char="•"/>
              <a:defRPr/>
            </a:pPr>
            <a:r>
              <a:rPr lang="en-US" altLang="en-US" sz="9600" dirty="0">
                <a:solidFill>
                  <a:schemeClr val="bg1"/>
                </a:solidFill>
                <a:latin typeface="Lato Regular" charset="0"/>
              </a:rPr>
              <a:t>Anticipatory set</a:t>
            </a:r>
          </a:p>
          <a:p>
            <a:pPr lvl="1">
              <a:buFont typeface="Arial" panose="020B0604020202020204" pitchFamily="34" charset="0"/>
              <a:buChar char="•"/>
              <a:defRPr/>
            </a:pPr>
            <a:endParaRPr lang="en-US" altLang="en-US" sz="9600" dirty="0">
              <a:solidFill>
                <a:schemeClr val="bg1"/>
              </a:solidFill>
              <a:latin typeface="Lato Regular" charset="0"/>
            </a:endParaRPr>
          </a:p>
          <a:p>
            <a:pPr lvl="1">
              <a:buFont typeface="Arial" panose="020B0604020202020204" pitchFamily="34" charset="0"/>
              <a:buChar char="•"/>
              <a:defRPr/>
            </a:pPr>
            <a:r>
              <a:rPr lang="en-US" altLang="en-US" sz="9600" dirty="0">
                <a:solidFill>
                  <a:schemeClr val="bg1"/>
                </a:solidFill>
                <a:latin typeface="Lato Regular" charset="0"/>
              </a:rPr>
              <a:t>Identify assumptions</a:t>
            </a:r>
          </a:p>
        </p:txBody>
      </p:sp>
      <p:grpSp>
        <p:nvGrpSpPr>
          <p:cNvPr id="77" name="Group 76">
            <a:extLst>
              <a:ext uri="{FF2B5EF4-FFF2-40B4-BE49-F238E27FC236}">
                <a16:creationId xmlns:a16="http://schemas.microsoft.com/office/drawing/2014/main" id="{B17C6F69-5978-4FB4-A95A-C1F9F232DC62}"/>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0C8CBA81-F9F9-4553-AF45-EF0C890730D2}"/>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1: Predict</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66572" name="Group 77">
              <a:extLst>
                <a:ext uri="{FF2B5EF4-FFF2-40B4-BE49-F238E27FC236}">
                  <a16:creationId xmlns:a16="http://schemas.microsoft.com/office/drawing/2014/main" id="{C930A787-A4E8-4F3F-B6CE-AE65DC285F0C}"/>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533176B6-11C0-4469-B39F-F207BA26671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1AD3AA35-2647-44BC-A17F-9DC34BB1706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453358F7-BDEE-42F6-92FB-AE4A43DC934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1838ED74-1DFF-4BA6-9ACC-69133DD89D8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C569E179-067F-4290-ABF4-648766E0654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78B5E836-52AE-4548-8D75-6F47BB00C19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Effect transition="in" filter="fade">
                                      <p:cBhvr>
                                        <p:cTn id="14" dur="500"/>
                                        <p:tgtEl>
                                          <p:spTgt spid="166923"/>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6924">
                                            <p:txEl>
                                              <p:pRg st="0" end="0"/>
                                            </p:txEl>
                                          </p:spTgt>
                                        </p:tgtEl>
                                        <p:attrNameLst>
                                          <p:attrName>style.visibility</p:attrName>
                                        </p:attrNameLst>
                                      </p:cBhvr>
                                      <p:to>
                                        <p:strVal val="visible"/>
                                      </p:to>
                                    </p:set>
                                    <p:animEffect transition="in" filter="fade">
                                      <p:cBhvr>
                                        <p:cTn id="22" dur="500"/>
                                        <p:tgtEl>
                                          <p:spTgt spid="16692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6924">
                                            <p:txEl>
                                              <p:pRg st="2" end="2"/>
                                            </p:txEl>
                                          </p:spTgt>
                                        </p:tgtEl>
                                        <p:attrNameLst>
                                          <p:attrName>style.visibility</p:attrName>
                                        </p:attrNameLst>
                                      </p:cBhvr>
                                      <p:to>
                                        <p:strVal val="visible"/>
                                      </p:to>
                                    </p:set>
                                    <p:animEffect transition="in" filter="fade">
                                      <p:cBhvr>
                                        <p:cTn id="27" dur="500"/>
                                        <p:tgtEl>
                                          <p:spTgt spid="16692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6924">
                                            <p:txEl>
                                              <p:pRg st="4" end="4"/>
                                            </p:txEl>
                                          </p:spTgt>
                                        </p:tgtEl>
                                        <p:attrNameLst>
                                          <p:attrName>style.visibility</p:attrName>
                                        </p:attrNameLst>
                                      </p:cBhvr>
                                      <p:to>
                                        <p:strVal val="visible"/>
                                      </p:to>
                                    </p:set>
                                    <p:animEffect transition="in" filter="fade">
                                      <p:cBhvr>
                                        <p:cTn id="32" dur="500"/>
                                        <p:tgtEl>
                                          <p:spTgt spid="1669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C6EE5D7-DD4D-472B-BD75-ABFED2355C45}"/>
              </a:ext>
            </a:extLst>
          </p:cNvPr>
          <p:cNvPicPr>
            <a:picLocks noGrp="1" noChangeAspect="1"/>
          </p:cNvPicPr>
          <p:nvPr>
            <p:ph type="pic" sz="quarter" idx="10"/>
          </p:nvPr>
        </p:nvPicPr>
        <p:blipFill>
          <a:blip r:embed="rId3"/>
          <a:srcRect t="7419" b="7419"/>
          <a:stretch>
            <a:fillRect/>
          </a:stretch>
        </p:blipFill>
        <p:spPr>
          <a:xfrm>
            <a:off x="9209088" y="2805113"/>
            <a:ext cx="15143162" cy="8429625"/>
          </a:xfrm>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953FFACD-0386-40CF-9C6B-26141D5AFC5C}"/>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8614" name="TextBox 28">
            <a:extLst>
              <a:ext uri="{FF2B5EF4-FFF2-40B4-BE49-F238E27FC236}">
                <a16:creationId xmlns:a16="http://schemas.microsoft.com/office/drawing/2014/main" id="{AE3836C8-E022-499D-BEE6-2037728C8A02}"/>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68615" name="Shape 192">
            <a:extLst>
              <a:ext uri="{FF2B5EF4-FFF2-40B4-BE49-F238E27FC236}">
                <a16:creationId xmlns:a16="http://schemas.microsoft.com/office/drawing/2014/main" id="{B93C69A2-E243-4021-8674-8F6BF54A849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6" name="Group 76">
            <a:extLst>
              <a:ext uri="{FF2B5EF4-FFF2-40B4-BE49-F238E27FC236}">
                <a16:creationId xmlns:a16="http://schemas.microsoft.com/office/drawing/2014/main" id="{99289018-668C-4498-A147-A003BB6BE4E7}"/>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85CF6558-74A8-429B-BC14-0426CE1B24D8}"/>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1: Predict</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68637" name="Group 77">
              <a:extLst>
                <a:ext uri="{FF2B5EF4-FFF2-40B4-BE49-F238E27FC236}">
                  <a16:creationId xmlns:a16="http://schemas.microsoft.com/office/drawing/2014/main" id="{AC74F470-19D9-4AA2-9D2F-BE322119DC87}"/>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1CC43C8F-25D5-4E51-AB84-BE42D3924AE8}"/>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E4E16039-BB21-455F-B1A9-3C063B8BDD19}"/>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02EBC0CD-0FEB-481F-B281-FC459564C95D}"/>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6E16F941-D409-4AD1-BBCC-953031209FCE}"/>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0F0C73C9-9A6B-4386-B5DE-3865EB9B7B8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71829086-375A-4A65-A3B4-CEE2E3E6852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19" name="TextBox 18">
            <a:extLst>
              <a:ext uri="{FF2B5EF4-FFF2-40B4-BE49-F238E27FC236}">
                <a16:creationId xmlns:a16="http://schemas.microsoft.com/office/drawing/2014/main" id="{3B0156F8-0CE8-4C42-9FB5-A628CF14CDE9}"/>
              </a:ext>
            </a:extLst>
          </p:cNvPr>
          <p:cNvSpPr txBox="1">
            <a:spLocks noChangeArrowheads="1"/>
          </p:cNvSpPr>
          <p:nvPr/>
        </p:nvSpPr>
        <p:spPr bwMode="auto">
          <a:xfrm>
            <a:off x="700088" y="3938588"/>
            <a:ext cx="8947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r>
              <a:rPr lang="en-US" altLang="en-US" sz="6000">
                <a:solidFill>
                  <a:schemeClr val="bg1"/>
                </a:solidFill>
                <a:latin typeface="Lato Regular" charset="0"/>
              </a:rPr>
              <a:t>“I predict…”</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assume…”</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wonder…”</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am expecting to see…”</a:t>
            </a:r>
            <a:endParaRPr lang="en-US" altLang="en-US" sz="6000">
              <a:solidFill>
                <a:schemeClr val="bg1"/>
              </a:solidFill>
            </a:endParaRPr>
          </a:p>
        </p:txBody>
      </p:sp>
      <p:grpSp>
        <p:nvGrpSpPr>
          <p:cNvPr id="20" name="Group 19">
            <a:extLst>
              <a:ext uri="{FF2B5EF4-FFF2-40B4-BE49-F238E27FC236}">
                <a16:creationId xmlns:a16="http://schemas.microsoft.com/office/drawing/2014/main" id="{1D8CDCE2-D9D1-494C-AA8E-8E5004779A46}"/>
              </a:ext>
            </a:extLst>
          </p:cNvPr>
          <p:cNvGrpSpPr>
            <a:grpSpLocks/>
          </p:cNvGrpSpPr>
          <p:nvPr/>
        </p:nvGrpSpPr>
        <p:grpSpPr bwMode="auto">
          <a:xfrm>
            <a:off x="14946313" y="7970838"/>
            <a:ext cx="4003675" cy="2255837"/>
            <a:chOff x="14916878" y="7924800"/>
            <a:chExt cx="4003226" cy="2256590"/>
          </a:xfrm>
        </p:grpSpPr>
        <p:cxnSp>
          <p:nvCxnSpPr>
            <p:cNvPr id="21" name="Straight Connector 20">
              <a:extLst>
                <a:ext uri="{FF2B5EF4-FFF2-40B4-BE49-F238E27FC236}">
                  <a16:creationId xmlns:a16="http://schemas.microsoft.com/office/drawing/2014/main" id="{D83BE6EB-1CC0-45D2-A1EE-D68AE057CCD8}"/>
                </a:ext>
              </a:extLst>
            </p:cNvPr>
            <p:cNvCxnSpPr/>
            <p:nvPr/>
          </p:nvCxnSpPr>
          <p:spPr>
            <a:xfrm flipV="1">
              <a:off x="14916878" y="8199529"/>
              <a:ext cx="1325413" cy="149274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C71930-AF9E-4AC3-929F-E0A372BC8E6F}"/>
                </a:ext>
              </a:extLst>
            </p:cNvPr>
            <p:cNvCxnSpPr/>
            <p:nvPr/>
          </p:nvCxnSpPr>
          <p:spPr>
            <a:xfrm>
              <a:off x="16302610" y="8199529"/>
              <a:ext cx="549213" cy="164519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6068C7DF-A7B6-4E1C-B794-341DAC82B597}"/>
                </a:ext>
              </a:extLst>
            </p:cNvPr>
            <p:cNvSpPr/>
            <p:nvPr/>
          </p:nvSpPr>
          <p:spPr>
            <a:xfrm>
              <a:off x="16028858" y="7924800"/>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Straight Connector 23">
              <a:extLst>
                <a:ext uri="{FF2B5EF4-FFF2-40B4-BE49-F238E27FC236}">
                  <a16:creationId xmlns:a16="http://schemas.microsoft.com/office/drawing/2014/main" id="{832DBCF6-B056-4A67-8C10-7A8566A9AE1C}"/>
                </a:ext>
              </a:extLst>
            </p:cNvPr>
            <p:cNvCxnSpPr/>
            <p:nvPr/>
          </p:nvCxnSpPr>
          <p:spPr>
            <a:xfrm flipH="1">
              <a:off x="16896268" y="8552071"/>
              <a:ext cx="574611" cy="130853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DE396BA-2FF2-43FC-A4E5-7308DA540867}"/>
                </a:ext>
              </a:extLst>
            </p:cNvPr>
            <p:cNvSpPr/>
            <p:nvPr/>
          </p:nvSpPr>
          <p:spPr>
            <a:xfrm>
              <a:off x="16577498" y="9632750"/>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6" name="Straight Connector 25">
              <a:extLst>
                <a:ext uri="{FF2B5EF4-FFF2-40B4-BE49-F238E27FC236}">
                  <a16:creationId xmlns:a16="http://schemas.microsoft.com/office/drawing/2014/main" id="{D1AF3653-53F8-499A-98E8-6825B83893D1}"/>
                </a:ext>
              </a:extLst>
            </p:cNvPr>
            <p:cNvCxnSpPr/>
            <p:nvPr/>
          </p:nvCxnSpPr>
          <p:spPr>
            <a:xfrm>
              <a:off x="17508974" y="8518723"/>
              <a:ext cx="549213" cy="76225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88EB57B-1C09-4259-A35D-8735EE5968F6}"/>
                </a:ext>
              </a:extLst>
            </p:cNvPr>
            <p:cNvSpPr/>
            <p:nvPr/>
          </p:nvSpPr>
          <p:spPr>
            <a:xfrm>
              <a:off x="17216498" y="8322642"/>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Connector 27">
              <a:extLst>
                <a:ext uri="{FF2B5EF4-FFF2-40B4-BE49-F238E27FC236}">
                  <a16:creationId xmlns:a16="http://schemas.microsoft.com/office/drawing/2014/main" id="{EBF1A8B8-08B0-4C0C-8698-9340B00FB8C3}"/>
                </a:ext>
              </a:extLst>
            </p:cNvPr>
            <p:cNvCxnSpPr/>
            <p:nvPr/>
          </p:nvCxnSpPr>
          <p:spPr>
            <a:xfrm flipV="1">
              <a:off x="18085173" y="8301163"/>
              <a:ext cx="834931" cy="995695"/>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9" name="Oval 28">
              <a:extLst>
                <a:ext uri="{FF2B5EF4-FFF2-40B4-BE49-F238E27FC236}">
                  <a16:creationId xmlns:a16="http://schemas.microsoft.com/office/drawing/2014/main" id="{27767CD5-A054-44DE-94B7-E2D72A05DE1A}"/>
                </a:ext>
              </a:extLst>
            </p:cNvPr>
            <p:cNvSpPr/>
            <p:nvPr/>
          </p:nvSpPr>
          <p:spPr>
            <a:xfrm>
              <a:off x="17765138" y="9066699"/>
              <a:ext cx="548640" cy="548640"/>
            </a:xfrm>
            <a:prstGeom prst="ellipse">
              <a:avLst/>
            </a:prstGeom>
            <a:solidFill>
              <a:srgbClr val="F16038"/>
            </a:solidFill>
            <a:ln>
              <a:noFill/>
            </a:ln>
            <a:effectLst>
              <a:glow rad="63500">
                <a:schemeClr val="accent1">
                  <a:satMod val="175000"/>
                  <a:alpha val="40000"/>
                </a:schemeClr>
              </a:glow>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D53D55A-1283-440B-A27D-01C17FB6E141}"/>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F6CC0061-C23A-4484-BAB7-6B30DF805E93}"/>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0683" name="Group 2">
              <a:extLst>
                <a:ext uri="{FF2B5EF4-FFF2-40B4-BE49-F238E27FC236}">
                  <a16:creationId xmlns:a16="http://schemas.microsoft.com/office/drawing/2014/main" id="{3028A779-A9E2-43E1-8025-8E0DD83400D4}"/>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83E1587B-3C7B-40CE-A280-E3AF839F5818}"/>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548D7E90-0AE5-41A6-8A07-7A9B4B25D7CE}"/>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33CC8951-D762-417E-B0E1-6E08323130FB}"/>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2067C6A7-C7D5-4B3A-92BA-E42AB02A790C}"/>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79811870-2048-4889-9A46-9F6010EA4A4A}"/>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0BCB7EA7-84A6-4AFE-9B40-71116FACF418}"/>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A1D3BC12-4649-4427-8095-56990C8DD203}"/>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70677" name="Group 3">
              <a:extLst>
                <a:ext uri="{FF2B5EF4-FFF2-40B4-BE49-F238E27FC236}">
                  <a16:creationId xmlns:a16="http://schemas.microsoft.com/office/drawing/2014/main" id="{EF357CD0-9B74-484A-BD01-030340FC5A7A}"/>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18CD128E-7B09-42FE-BD2C-DBDF271256B3}"/>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BB474274-2374-401E-9494-BA0E08BE26FB}"/>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70660" name="Shape 192">
            <a:extLst>
              <a:ext uri="{FF2B5EF4-FFF2-40B4-BE49-F238E27FC236}">
                <a16:creationId xmlns:a16="http://schemas.microsoft.com/office/drawing/2014/main" id="{10871890-A764-4218-9F88-C7A079F7012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88FB5890-88E5-45A2-A425-EFDBAC4A6C0B}"/>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916ADF75-4AC9-4F82-A897-CA526F61E43F}"/>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4B6D26EB-9B02-442C-BEB4-D24444F9E2B1}"/>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0116A441-39D8-4954-AAF4-AA8D91F304E0}"/>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072D71E1-2380-4757-93AB-92D7CD5C5818}"/>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FB105CB8-0475-47CC-B54C-E564366E4FFE}"/>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430F5C4F-776C-4B59-869A-0AD3A86E2EB1}"/>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70662" name="Picture Placeholder 22">
            <a:extLst>
              <a:ext uri="{FF2B5EF4-FFF2-40B4-BE49-F238E27FC236}">
                <a16:creationId xmlns:a16="http://schemas.microsoft.com/office/drawing/2014/main" id="{9EC06B70-6FB4-44F9-8CC2-0F81ECDF4CB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B836B6EE-2A0F-4562-B09E-4F2C82E21713}"/>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9F405BF9-1A12-4D4C-956D-7B8E5D7C5823}"/>
              </a:ext>
            </a:extLst>
          </p:cNvPr>
          <p:cNvSpPr txBox="1"/>
          <p:nvPr/>
        </p:nvSpPr>
        <p:spPr>
          <a:xfrm>
            <a:off x="2132013" y="1071563"/>
            <a:ext cx="20040600" cy="6986587"/>
          </a:xfrm>
          <a:prstGeom prst="rect">
            <a:avLst/>
          </a:prstGeom>
          <a:noFill/>
        </p:spPr>
        <p:txBody>
          <a:bodyPr>
            <a:spAutoFit/>
          </a:bodyPr>
          <a:lstStyle/>
          <a:p>
            <a:pPr marL="571500" indent="-5715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What do you predict the patterns in total enrollment in our school will be over the last five years? In our district? </a:t>
            </a:r>
          </a:p>
          <a:p>
            <a:pPr marL="571500" indent="-571500" eaLnBrk="1" hangingPunct="1">
              <a:lnSpc>
                <a:spcPct val="90000"/>
              </a:lnSpc>
              <a:buFont typeface="Arial" panose="020B0604020202020204" pitchFamily="34" charset="0"/>
              <a:buChar char="•"/>
              <a:defRPr/>
            </a:pPr>
            <a:endParaRPr lang="en-US" altLang="en-US" sz="4000" b="1" dirty="0">
              <a:solidFill>
                <a:schemeClr val="bg1"/>
              </a:solidFill>
              <a:effectLst>
                <a:outerShdw blurRad="38100" dist="38100" dir="2700000" algn="tl">
                  <a:srgbClr val="000000">
                    <a:alpha val="43137"/>
                  </a:srgbClr>
                </a:outerShdw>
              </a:effectLst>
              <a:latin typeface="Lato Regular" charset="0"/>
            </a:endParaRPr>
          </a:p>
          <a:p>
            <a:pPr marL="571500" indent="-5715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What do you predict the patterns over the last five years will be in enrollment by race/ethnicity? Language? Economic status? Mobility? Educational status? </a:t>
            </a:r>
          </a:p>
          <a:p>
            <a:pPr marL="571500" indent="-571500" eaLnBrk="1" hangingPunct="1">
              <a:lnSpc>
                <a:spcPct val="90000"/>
              </a:lnSpc>
              <a:buFont typeface="Arial" panose="020B0604020202020204" pitchFamily="34" charset="0"/>
              <a:buChar char="•"/>
              <a:defRPr/>
            </a:pPr>
            <a:endParaRPr lang="en-US" altLang="en-US" sz="4000" b="1" dirty="0">
              <a:solidFill>
                <a:schemeClr val="bg1"/>
              </a:solidFill>
              <a:effectLst>
                <a:outerShdw blurRad="38100" dist="38100" dir="2700000" algn="tl">
                  <a:srgbClr val="000000">
                    <a:alpha val="43137"/>
                  </a:srgbClr>
                </a:outerShdw>
              </a:effectLst>
              <a:latin typeface="Lato Regular" charset="0"/>
            </a:endParaRPr>
          </a:p>
          <a:p>
            <a:pPr marL="571500" indent="-5715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How will the school’s demographic patterns compare to the district’s? </a:t>
            </a:r>
          </a:p>
          <a:p>
            <a:pPr marL="571500" indent="-571500" eaLnBrk="1" hangingPunct="1">
              <a:lnSpc>
                <a:spcPct val="90000"/>
              </a:lnSpc>
              <a:buFont typeface="Arial" panose="020B0604020202020204" pitchFamily="34" charset="0"/>
              <a:buChar char="•"/>
              <a:defRPr/>
            </a:pPr>
            <a:endParaRPr lang="en-US" altLang="en-US" sz="4000" b="1" dirty="0">
              <a:solidFill>
                <a:schemeClr val="bg1"/>
              </a:solidFill>
              <a:effectLst>
                <a:outerShdw blurRad="38100" dist="38100" dir="2700000" algn="tl">
                  <a:srgbClr val="000000">
                    <a:alpha val="43137"/>
                  </a:srgbClr>
                </a:outerShdw>
              </a:effectLst>
              <a:latin typeface="Lato Regular" charset="0"/>
            </a:endParaRPr>
          </a:p>
          <a:p>
            <a:pPr marL="571500" indent="-5715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What do you predict the composition of the faculty is? How will their composition compare to that of the student body?</a:t>
            </a:r>
          </a:p>
          <a:p>
            <a:pPr algn="ctr" eaLnBrk="1" fontAlgn="auto" hangingPunct="1">
              <a:spcBef>
                <a:spcPts val="0"/>
              </a:spcBef>
              <a:spcAft>
                <a:spcPts val="0"/>
              </a:spcAft>
              <a:defRPr/>
            </a:pP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F591454E-BFBD-4578-AFA5-79BFE9F63E1B}"/>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DE7BDE-3FFE-4DC6-B641-C20D411CE036}"/>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2709" name="Shape 192">
            <a:extLst>
              <a:ext uri="{FF2B5EF4-FFF2-40B4-BE49-F238E27FC236}">
                <a16:creationId xmlns:a16="http://schemas.microsoft.com/office/drawing/2014/main" id="{3BE2A62C-A69B-4590-8C7B-0D7B2805AB0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4" name="TextBox 166923">
            <a:extLst>
              <a:ext uri="{FF2B5EF4-FFF2-40B4-BE49-F238E27FC236}">
                <a16:creationId xmlns:a16="http://schemas.microsoft.com/office/drawing/2014/main" id="{FD12F920-7927-4629-865B-C7C767FB7E04}"/>
              </a:ext>
            </a:extLst>
          </p:cNvPr>
          <p:cNvSpPr txBox="1"/>
          <p:nvPr/>
        </p:nvSpPr>
        <p:spPr>
          <a:xfrm>
            <a:off x="522288" y="2724150"/>
            <a:ext cx="9129712" cy="8402638"/>
          </a:xfrm>
          <a:prstGeom prst="rect">
            <a:avLst/>
          </a:prstGeom>
          <a:noFill/>
        </p:spPr>
        <p:txBody>
          <a:bodyPr>
            <a:spAutoFit/>
          </a:bodyPr>
          <a:lstStyle/>
          <a:p>
            <a:pPr>
              <a:defRPr/>
            </a:pPr>
            <a:r>
              <a:rPr lang="en-US" sz="6000" b="1" dirty="0">
                <a:solidFill>
                  <a:schemeClr val="bg1"/>
                </a:solidFill>
                <a:effectLst>
                  <a:outerShdw blurRad="38100" dist="38100" dir="2700000" algn="tl">
                    <a:srgbClr val="000000">
                      <a:alpha val="43137"/>
                    </a:srgbClr>
                  </a:outerShdw>
                </a:effectLst>
                <a:latin typeface="Lato Regular"/>
              </a:rPr>
              <a:t>Hand drawing  graphs fosters:</a:t>
            </a:r>
          </a:p>
          <a:p>
            <a:pPr>
              <a:defRPr/>
            </a:pPr>
            <a:endParaRPr lang="en-US" sz="6000" b="1" dirty="0">
              <a:solidFill>
                <a:schemeClr val="bg1"/>
              </a:solidFill>
              <a:effectLst>
                <a:outerShdw blurRad="38100" dist="38100" dir="2700000" algn="tl">
                  <a:srgbClr val="000000">
                    <a:alpha val="43137"/>
                  </a:srgbClr>
                </a:outerShdw>
              </a:effectLst>
              <a:latin typeface="Lato Regular"/>
            </a:endParaRPr>
          </a:p>
          <a:p>
            <a:pPr marL="1314450" lvl="1" indent="-85725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Group ownership</a:t>
            </a:r>
          </a:p>
          <a:p>
            <a:pPr marL="1314450" lvl="1" indent="-857250">
              <a:buFont typeface="Arial" panose="020B0604020202020204" pitchFamily="34" charset="0"/>
              <a:buChar char="•"/>
              <a:defRPr/>
            </a:pPr>
            <a:endParaRPr lang="en-US" sz="6000" b="1" dirty="0">
              <a:solidFill>
                <a:schemeClr val="bg1"/>
              </a:solidFill>
              <a:effectLst>
                <a:outerShdw blurRad="38100" dist="38100" dir="2700000" algn="tl">
                  <a:srgbClr val="000000">
                    <a:alpha val="43137"/>
                  </a:srgbClr>
                </a:outerShdw>
              </a:effectLst>
              <a:latin typeface="Lato Regular"/>
            </a:endParaRPr>
          </a:p>
          <a:p>
            <a:pPr marL="1314450" lvl="1" indent="-85725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Sense making</a:t>
            </a:r>
          </a:p>
          <a:p>
            <a:pPr marL="1314450" lvl="1" indent="-857250">
              <a:buFont typeface="Arial" panose="020B0604020202020204" pitchFamily="34" charset="0"/>
              <a:buChar char="•"/>
              <a:defRPr/>
            </a:pPr>
            <a:endParaRPr lang="en-US" sz="6000" b="1" dirty="0">
              <a:solidFill>
                <a:schemeClr val="bg1"/>
              </a:solidFill>
              <a:effectLst>
                <a:outerShdw blurRad="38100" dist="38100" dir="2700000" algn="tl">
                  <a:srgbClr val="000000">
                    <a:alpha val="43137"/>
                  </a:srgbClr>
                </a:outerShdw>
              </a:effectLst>
              <a:latin typeface="Lato Regular"/>
            </a:endParaRPr>
          </a:p>
          <a:p>
            <a:pPr marL="1314450" lvl="1" indent="-85725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Engagement</a:t>
            </a:r>
          </a:p>
          <a:p>
            <a:pPr marL="285750" indent="-285750">
              <a:buFont typeface="Arial" panose="020B0604020202020204" pitchFamily="34" charset="0"/>
              <a:buChar char="•"/>
              <a:defRPr/>
            </a:pPr>
            <a:endParaRPr lang="en-US" sz="6000" b="1" dirty="0">
              <a:solidFill>
                <a:schemeClr val="bg1"/>
              </a:solidFill>
              <a:effectLst>
                <a:outerShdw blurRad="38100" dist="38100" dir="2700000" algn="tl">
                  <a:srgbClr val="000000">
                    <a:alpha val="43137"/>
                  </a:srgbClr>
                </a:outerShdw>
              </a:effectLst>
              <a:latin typeface="Lato Regular"/>
            </a:endParaRPr>
          </a:p>
        </p:txBody>
      </p:sp>
      <p:grpSp>
        <p:nvGrpSpPr>
          <p:cNvPr id="77" name="Group 76">
            <a:extLst>
              <a:ext uri="{FF2B5EF4-FFF2-40B4-BE49-F238E27FC236}">
                <a16:creationId xmlns:a16="http://schemas.microsoft.com/office/drawing/2014/main" id="{60AD6174-4CF0-489F-8AC6-F06F9A0A2F1F}"/>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62BE9C54-4DA2-4F7D-8705-D891507AB85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2: Go Visual</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72714" name="Group 77">
              <a:extLst>
                <a:ext uri="{FF2B5EF4-FFF2-40B4-BE49-F238E27FC236}">
                  <a16:creationId xmlns:a16="http://schemas.microsoft.com/office/drawing/2014/main" id="{3E3727E9-3B2E-423B-A786-786CD311E025}"/>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71D55F63-210C-4B93-848F-D4D4039EC03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C0764667-5DB9-46BE-AF6B-B72FC90540A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7BA026BA-97F2-4BEC-9B0B-6EB238DC996C}"/>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D5C9788B-487A-4244-A100-B18F90F14FD4}"/>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72795D7D-9200-4777-BED6-CE8E6295FB0C}"/>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FF485AFE-DCF3-415E-A69B-729CA420BDEE}"/>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18" name="Rectangle 17">
            <a:extLst>
              <a:ext uri="{FF2B5EF4-FFF2-40B4-BE49-F238E27FC236}">
                <a16:creationId xmlns:a16="http://schemas.microsoft.com/office/drawing/2014/main" id="{CF478454-C1DB-4A64-9E17-43108B836473}"/>
              </a:ext>
            </a:extLst>
          </p:cNvPr>
          <p:cNvSpPr/>
          <p:nvPr/>
        </p:nvSpPr>
        <p:spPr>
          <a:xfrm>
            <a:off x="9652000" y="2849563"/>
            <a:ext cx="14730413" cy="9223375"/>
          </a:xfrm>
          <a:prstGeom prst="rect">
            <a:avLst/>
          </a:prstGeom>
          <a:blipFill rotWithShape="1">
            <a:blip r:embed="rId4">
              <a:extLst/>
            </a:blip>
            <a:stretch>
              <a:fillRect/>
            </a:stretch>
          </a:blipFill>
          <a:effectLst>
            <a:outerShdw blurRad="50800" dist="38100" dir="2700000" algn="tl" rotWithShape="0">
              <a:prstClr val="black">
                <a:alpha val="40000"/>
              </a:prstClr>
            </a:outerShdw>
          </a:effectLst>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66924"/>
                                        </p:tgtEl>
                                        <p:attrNameLst>
                                          <p:attrName>style.visibility</p:attrName>
                                        </p:attrNameLst>
                                      </p:cBhvr>
                                      <p:to>
                                        <p:strVal val="visible"/>
                                      </p:to>
                                    </p:set>
                                    <p:anim calcmode="lin" valueType="num">
                                      <p:cBhvr additive="base">
                                        <p:cTn id="11" dur="500" fill="hold"/>
                                        <p:tgtEl>
                                          <p:spTgt spid="166924"/>
                                        </p:tgtEl>
                                        <p:attrNameLst>
                                          <p:attrName>ppt_x</p:attrName>
                                        </p:attrNameLst>
                                      </p:cBhvr>
                                      <p:tavLst>
                                        <p:tav tm="0">
                                          <p:val>
                                            <p:strVal val="0-#ppt_w/2"/>
                                          </p:val>
                                        </p:tav>
                                        <p:tav tm="100000">
                                          <p:val>
                                            <p:strVal val="#ppt_x"/>
                                          </p:val>
                                        </p:tav>
                                      </p:tavLst>
                                    </p:anim>
                                    <p:anim calcmode="lin" valueType="num">
                                      <p:cBhvr additive="base">
                                        <p:cTn id="12" dur="500" fill="hold"/>
                                        <p:tgtEl>
                                          <p:spTgt spid="166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4">
            <a:extLst>
              <a:ext uri="{FF2B5EF4-FFF2-40B4-BE49-F238E27FC236}">
                <a16:creationId xmlns:a16="http://schemas.microsoft.com/office/drawing/2014/main" id="{24FAA1A5-CAA2-44A8-A9D9-9C8FC301169A}"/>
              </a:ext>
            </a:extLst>
          </p:cNvPr>
          <p:cNvGraphicFramePr>
            <a:graphicFrameLocks/>
          </p:cNvGraphicFramePr>
          <p:nvPr/>
        </p:nvGraphicFramePr>
        <p:xfrm>
          <a:off x="12150725" y="2946400"/>
          <a:ext cx="10121900" cy="10272713"/>
        </p:xfrm>
        <a:graphic>
          <a:graphicData uri="http://schemas.openxmlformats.org/presentationml/2006/ole">
            <mc:AlternateContent xmlns:mc="http://schemas.openxmlformats.org/markup-compatibility/2006">
              <mc:Choice xmlns:v="urn:schemas-microsoft-com:vml" Requires="v">
                <p:oleObj spid="_x0000_s74769" name="Chart" r:id="rId4" imgW="10126334" imgH="10278747" progId="Excel.Chart.8">
                  <p:embed/>
                </p:oleObj>
              </mc:Choice>
              <mc:Fallback>
                <p:oleObj name="Chart" r:id="rId4" imgW="10126334" imgH="10278747" progId="Excel.Chart.8">
                  <p:embed/>
                  <p:pic>
                    <p:nvPicPr>
                      <p:cNvPr id="0"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0725" y="2946400"/>
                        <a:ext cx="10121900" cy="1027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Group 21">
            <a:extLst>
              <a:ext uri="{FF2B5EF4-FFF2-40B4-BE49-F238E27FC236}">
                <a16:creationId xmlns:a16="http://schemas.microsoft.com/office/drawing/2014/main" id="{8CA7098E-2E8A-4DE6-87A8-F1253C8A5096}"/>
              </a:ext>
            </a:extLst>
          </p:cNvPr>
          <p:cNvGrpSpPr>
            <a:grpSpLocks/>
          </p:cNvGrpSpPr>
          <p:nvPr/>
        </p:nvGrpSpPr>
        <p:grpSpPr bwMode="auto">
          <a:xfrm>
            <a:off x="6742113" y="512763"/>
            <a:ext cx="21156612" cy="2270125"/>
            <a:chOff x="1520498" y="511491"/>
            <a:chExt cx="21156613" cy="2269057"/>
          </a:xfrm>
        </p:grpSpPr>
        <p:sp>
          <p:nvSpPr>
            <p:cNvPr id="23" name="TextBox 74">
              <a:extLst>
                <a:ext uri="{FF2B5EF4-FFF2-40B4-BE49-F238E27FC236}">
                  <a16:creationId xmlns:a16="http://schemas.microsoft.com/office/drawing/2014/main" id="{7827A15F-8DFD-4DC1-9738-8636594725E9}"/>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Go Visual: Pie Graphs</a:t>
              </a:r>
            </a:p>
          </p:txBody>
        </p:sp>
        <p:grpSp>
          <p:nvGrpSpPr>
            <p:cNvPr id="74762" name="Group 77">
              <a:extLst>
                <a:ext uri="{FF2B5EF4-FFF2-40B4-BE49-F238E27FC236}">
                  <a16:creationId xmlns:a16="http://schemas.microsoft.com/office/drawing/2014/main" id="{9309EC21-85E7-4A22-85F1-6D8C367B4244}"/>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CC3AB995-0358-4C13-8FD5-558074B4F84E}"/>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2FFC3848-CE42-4EBD-A20C-D8A02F76B402}"/>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8" name="Rectangle 27">
                <a:extLst>
                  <a:ext uri="{FF2B5EF4-FFF2-40B4-BE49-F238E27FC236}">
                    <a16:creationId xmlns:a16="http://schemas.microsoft.com/office/drawing/2014/main" id="{1CEA0055-2E5A-4B4D-ABC0-5A6F12338ABB}"/>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9" name="Rectangle 28">
                <a:extLst>
                  <a:ext uri="{FF2B5EF4-FFF2-40B4-BE49-F238E27FC236}">
                    <a16:creationId xmlns:a16="http://schemas.microsoft.com/office/drawing/2014/main" id="{F597DD12-242E-4B16-92F5-664E12D8312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0" name="Rectangle 29">
                <a:extLst>
                  <a:ext uri="{FF2B5EF4-FFF2-40B4-BE49-F238E27FC236}">
                    <a16:creationId xmlns:a16="http://schemas.microsoft.com/office/drawing/2014/main" id="{A081DC53-F6C2-4668-8A89-B833EF4E3C7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33104913-06A0-4A8A-A299-BDA2CFE1A7EB}"/>
                </a:ext>
              </a:extLst>
            </p:cNvPr>
            <p:cNvSpPr txBox="1"/>
            <p:nvPr/>
          </p:nvSpPr>
          <p:spPr>
            <a:xfrm>
              <a:off x="1520498" y="2103004"/>
              <a:ext cx="20937538" cy="677544"/>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13" name="Rectangle 12">
            <a:extLst>
              <a:ext uri="{FF2B5EF4-FFF2-40B4-BE49-F238E27FC236}">
                <a16:creationId xmlns:a16="http://schemas.microsoft.com/office/drawing/2014/main" id="{E18A189B-ECDE-406C-906A-11EF3173461A}"/>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2A0A06A9-E854-4D1B-9D3E-AF3069FE3D33}"/>
              </a:ext>
            </a:extLst>
          </p:cNvPr>
          <p:cNvSpPr>
            <a:spLocks noChangeArrowheads="1"/>
          </p:cNvSpPr>
          <p:nvPr/>
        </p:nvSpPr>
        <p:spPr bwMode="auto">
          <a:xfrm>
            <a:off x="547688" y="2498725"/>
            <a:ext cx="8829675" cy="840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Recommended to stress </a:t>
            </a:r>
            <a:r>
              <a:rPr lang="en-US" altLang="en-US" sz="6000" b="1" dirty="0">
                <a:solidFill>
                  <a:schemeClr val="accent3">
                    <a:lumMod val="40000"/>
                    <a:lumOff val="60000"/>
                  </a:schemeClr>
                </a:solidFill>
                <a:effectLst>
                  <a:outerShdw blurRad="38100" dist="38100" dir="2700000" algn="tl">
                    <a:srgbClr val="000000">
                      <a:alpha val="43137"/>
                    </a:srgbClr>
                  </a:outerShdw>
                </a:effectLst>
                <a:latin typeface="Lato Regular" charset="0"/>
              </a:rPr>
              <a:t>proportions or percentages </a:t>
            </a:r>
            <a:r>
              <a:rPr lang="en-US" altLang="en-US" sz="6000" b="1" dirty="0">
                <a:solidFill>
                  <a:schemeClr val="bg1"/>
                </a:solidFill>
                <a:effectLst>
                  <a:outerShdw blurRad="38100" dist="38100" dir="2700000" algn="tl">
                    <a:srgbClr val="000000">
                      <a:alpha val="43137"/>
                    </a:srgbClr>
                  </a:outerShdw>
                </a:effectLst>
                <a:latin typeface="Lato Regular" charset="0"/>
              </a:rPr>
              <a:t>of a population.</a:t>
            </a:r>
          </a:p>
          <a:p>
            <a:pPr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Great for displaying the proportion of a school’s enrollment for one year.</a:t>
            </a:r>
          </a:p>
        </p:txBody>
      </p:sp>
      <p:pic>
        <p:nvPicPr>
          <p:cNvPr id="74760" name="Shape 192">
            <a:extLst>
              <a:ext uri="{FF2B5EF4-FFF2-40B4-BE49-F238E27FC236}">
                <a16:creationId xmlns:a16="http://schemas.microsoft.com/office/drawing/2014/main" id="{12676C84-8E78-4C97-9521-8F37DA3A13B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nodeType="afterGroup">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Chart 4">
            <a:extLst>
              <a:ext uri="{FF2B5EF4-FFF2-40B4-BE49-F238E27FC236}">
                <a16:creationId xmlns:a16="http://schemas.microsoft.com/office/drawing/2014/main" id="{9CB757BC-F579-40EA-A5F4-505955702FB0}"/>
              </a:ext>
            </a:extLst>
          </p:cNvPr>
          <p:cNvGraphicFramePr>
            <a:graphicFrameLocks/>
          </p:cNvGraphicFramePr>
          <p:nvPr/>
        </p:nvGraphicFramePr>
        <p:xfrm>
          <a:off x="11258550" y="2759075"/>
          <a:ext cx="11107738" cy="10272713"/>
        </p:xfrm>
        <a:graphic>
          <a:graphicData uri="http://schemas.openxmlformats.org/presentationml/2006/ole">
            <mc:AlternateContent xmlns:mc="http://schemas.openxmlformats.org/markup-compatibility/2006">
              <mc:Choice xmlns:v="urn:schemas-microsoft-com:vml" Requires="v">
                <p:oleObj spid="_x0000_s76816" name="Chart" r:id="rId4" imgW="8769165" imgH="6375575" progId="Excel.Chart.8">
                  <p:embed/>
                </p:oleObj>
              </mc:Choice>
              <mc:Fallback>
                <p:oleObj name="Chart" r:id="rId4" imgW="8769165" imgH="6375575" progId="Excel.Chart.8">
                  <p:embed/>
                  <p:pic>
                    <p:nvPicPr>
                      <p:cNvPr id="0"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8550" y="2759075"/>
                        <a:ext cx="11107738" cy="1027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2" name="Group 21">
            <a:extLst>
              <a:ext uri="{FF2B5EF4-FFF2-40B4-BE49-F238E27FC236}">
                <a16:creationId xmlns:a16="http://schemas.microsoft.com/office/drawing/2014/main" id="{6AF0DC67-73CC-4E94-BF33-9C86B4F727D6}"/>
              </a:ext>
            </a:extLst>
          </p:cNvPr>
          <p:cNvGrpSpPr>
            <a:grpSpLocks/>
          </p:cNvGrpSpPr>
          <p:nvPr/>
        </p:nvGrpSpPr>
        <p:grpSpPr bwMode="auto">
          <a:xfrm>
            <a:off x="6343650" y="0"/>
            <a:ext cx="21156613" cy="2270125"/>
            <a:chOff x="1520498" y="511491"/>
            <a:chExt cx="21156613" cy="2269057"/>
          </a:xfrm>
        </p:grpSpPr>
        <p:sp>
          <p:nvSpPr>
            <p:cNvPr id="23" name="TextBox 74">
              <a:extLst>
                <a:ext uri="{FF2B5EF4-FFF2-40B4-BE49-F238E27FC236}">
                  <a16:creationId xmlns:a16="http://schemas.microsoft.com/office/drawing/2014/main" id="{6831909E-BD88-4165-9C02-FE56BF91084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Go Visual: Bar Graphs</a:t>
              </a:r>
            </a:p>
          </p:txBody>
        </p:sp>
        <p:grpSp>
          <p:nvGrpSpPr>
            <p:cNvPr id="76809" name="Group 77">
              <a:extLst>
                <a:ext uri="{FF2B5EF4-FFF2-40B4-BE49-F238E27FC236}">
                  <a16:creationId xmlns:a16="http://schemas.microsoft.com/office/drawing/2014/main" id="{A1BAFBDD-2661-4A91-B85D-F3CDA981F2A6}"/>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5E9C4778-195D-46AC-B69C-DA5F1E37BEE4}"/>
                  </a:ext>
                </a:extLst>
              </p:cNvPr>
              <p:cNvSpPr/>
              <p:nvPr/>
            </p:nvSpPr>
            <p:spPr>
              <a:xfrm flipV="1">
                <a:off x="1775572" y="2021047"/>
                <a:ext cx="540973"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FE3312A6-33AE-49F7-A576-164E60AEA8C2}"/>
                  </a:ext>
                </a:extLst>
              </p:cNvPr>
              <p:cNvSpPr/>
              <p:nvPr/>
            </p:nvSpPr>
            <p:spPr>
              <a:xfrm flipV="1">
                <a:off x="2390217" y="2021047"/>
                <a:ext cx="540973"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8" name="Rectangle 27">
                <a:extLst>
                  <a:ext uri="{FF2B5EF4-FFF2-40B4-BE49-F238E27FC236}">
                    <a16:creationId xmlns:a16="http://schemas.microsoft.com/office/drawing/2014/main" id="{625D6E4F-616F-4AEE-842F-897AB17AF1E0}"/>
                  </a:ext>
                </a:extLst>
              </p:cNvPr>
              <p:cNvSpPr/>
              <p:nvPr/>
            </p:nvSpPr>
            <p:spPr>
              <a:xfrm flipV="1">
                <a:off x="3025912" y="2021047"/>
                <a:ext cx="540973"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9" name="Rectangle 28">
                <a:extLst>
                  <a:ext uri="{FF2B5EF4-FFF2-40B4-BE49-F238E27FC236}">
                    <a16:creationId xmlns:a16="http://schemas.microsoft.com/office/drawing/2014/main" id="{DD1301DF-3182-4DF6-BB73-B19FCB6EF5D7}"/>
                  </a:ext>
                </a:extLst>
              </p:cNvPr>
              <p:cNvSpPr/>
              <p:nvPr/>
            </p:nvSpPr>
            <p:spPr>
              <a:xfrm flipV="1">
                <a:off x="3640558" y="2021047"/>
                <a:ext cx="540973"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0" name="Rectangle 29">
                <a:extLst>
                  <a:ext uri="{FF2B5EF4-FFF2-40B4-BE49-F238E27FC236}">
                    <a16:creationId xmlns:a16="http://schemas.microsoft.com/office/drawing/2014/main" id="{8A5B2F27-6694-4EF2-A18E-ADD4E73C76C3}"/>
                  </a:ext>
                </a:extLst>
              </p:cNvPr>
              <p:cNvSpPr/>
              <p:nvPr/>
            </p:nvSpPr>
            <p:spPr>
              <a:xfrm flipV="1">
                <a:off x="4257309"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089DD0AD-0F85-4899-9FFB-84A8D1D9672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13" name="Rectangle 12">
            <a:extLst>
              <a:ext uri="{FF2B5EF4-FFF2-40B4-BE49-F238E27FC236}">
                <a16:creationId xmlns:a16="http://schemas.microsoft.com/office/drawing/2014/main" id="{A14B157F-F5E0-4CA5-9E53-E0FA8019A5B7}"/>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17E0B603-C88C-452E-93C8-A1AAF581942A}"/>
              </a:ext>
            </a:extLst>
          </p:cNvPr>
          <p:cNvSpPr>
            <a:spLocks noChangeArrowheads="1"/>
          </p:cNvSpPr>
          <p:nvPr/>
        </p:nvSpPr>
        <p:spPr bwMode="auto">
          <a:xfrm>
            <a:off x="300038" y="1720850"/>
            <a:ext cx="9047162" cy="1034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Recommended for descriptive data.</a:t>
            </a:r>
          </a:p>
          <a:p>
            <a:pPr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Can be used to </a:t>
            </a:r>
            <a:r>
              <a:rPr lang="en-US" altLang="en-US" sz="6000" b="1" dirty="0">
                <a:solidFill>
                  <a:schemeClr val="accent3">
                    <a:lumMod val="40000"/>
                    <a:lumOff val="60000"/>
                  </a:schemeClr>
                </a:solidFill>
                <a:effectLst>
                  <a:outerShdw blurRad="38100" dist="38100" dir="2700000" algn="tl">
                    <a:srgbClr val="000000">
                      <a:alpha val="43137"/>
                    </a:srgbClr>
                  </a:outerShdw>
                </a:effectLst>
                <a:latin typeface="Lato Regular" charset="0"/>
              </a:rPr>
              <a:t>display comparisons, rankings, and change over time. </a:t>
            </a:r>
          </a:p>
          <a:p>
            <a:pPr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Stacked bars show the elements that comprise the total</a:t>
            </a:r>
            <a:r>
              <a:rPr lang="en-US" altLang="en-US" sz="6600" b="1" dirty="0">
                <a:solidFill>
                  <a:schemeClr val="bg1"/>
                </a:solidFill>
                <a:effectLst>
                  <a:outerShdw blurRad="38100" dist="38100" dir="2700000" algn="tl">
                    <a:srgbClr val="000000">
                      <a:alpha val="43137"/>
                    </a:srgbClr>
                  </a:outerShdw>
                </a:effectLst>
                <a:latin typeface="Lato Regular"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nodeType="afterGroup">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E5CD833-2CAD-4391-AA0F-370ECFE812D7}"/>
              </a:ext>
            </a:extLst>
          </p:cNvPr>
          <p:cNvSpPr txBox="1"/>
          <p:nvPr/>
        </p:nvSpPr>
        <p:spPr>
          <a:xfrm>
            <a:off x="1697038" y="3257550"/>
            <a:ext cx="22010687" cy="9324975"/>
          </a:xfrm>
          <a:prstGeom prst="rect">
            <a:avLst/>
          </a:prstGeom>
          <a:noFill/>
        </p:spPr>
        <p:txBody>
          <a:bodyPr>
            <a:spAutoFit/>
          </a:bodyPr>
          <a:lstStyle/>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1.  Review Visioning</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Implications for data analysis</a:t>
            </a:r>
          </a:p>
          <a:p>
            <a:pPr marL="457200" indent="-457200" eaLnBrk="1" fontAlgn="auto" hangingPunct="1">
              <a:spcBef>
                <a:spcPts val="0"/>
              </a:spcBef>
              <a:spcAft>
                <a:spcPts val="0"/>
              </a:spcAft>
              <a:buFontTx/>
              <a:buAutoNum type="arabicPeriod" startAt="2"/>
              <a:defRPr/>
            </a:pPr>
            <a:r>
              <a:rPr lang="en-US" sz="2400" b="1" dirty="0">
                <a:solidFill>
                  <a:srgbClr val="F16038"/>
                </a:solidFill>
                <a:effectLst>
                  <a:outerShdw blurRad="38100" dist="38100" dir="2700000" algn="tl">
                    <a:srgbClr val="000000">
                      <a:alpha val="43137"/>
                    </a:srgbClr>
                  </a:outerShdw>
                </a:effectLst>
                <a:latin typeface="Lato Regular"/>
              </a:rPr>
              <a:t>WHO--</a:t>
            </a:r>
            <a:r>
              <a:rPr lang="en-US" sz="2400" b="1" dirty="0">
                <a:solidFill>
                  <a:srgbClr val="303942"/>
                </a:solidFill>
                <a:effectLst>
                  <a:outerShdw blurRad="38100" dist="38100" dir="2700000" algn="tl">
                    <a:srgbClr val="000000">
                      <a:alpha val="43137"/>
                    </a:srgbClr>
                  </a:outerShdw>
                </a:effectLst>
                <a:latin typeface="Lato Regular"/>
              </a:rPr>
              <a:t>Build the Data Team</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Choosing a data coach</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Who else should be on the team?</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Determine CIT/CLT roles/responsibilities</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Establish Data Team Norms </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Review Guidelines </a:t>
            </a:r>
            <a:r>
              <a:rPr lang="en-US" sz="2400" dirty="0">
                <a:solidFill>
                  <a:srgbClr val="303942"/>
                </a:solidFill>
                <a:latin typeface="Lato Regular"/>
              </a:rPr>
              <a:t>for Data-Driven Dialogue (Wellman &amp; Lipton, 2003)</a:t>
            </a:r>
          </a:p>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3. </a:t>
            </a:r>
            <a:r>
              <a:rPr lang="en-US" sz="2400" b="1" dirty="0">
                <a:solidFill>
                  <a:srgbClr val="F16038"/>
                </a:solidFill>
                <a:effectLst>
                  <a:outerShdw blurRad="38100" dist="38100" dir="2700000" algn="tl">
                    <a:srgbClr val="000000">
                      <a:alpha val="43137"/>
                    </a:srgbClr>
                  </a:outerShdw>
                </a:effectLst>
                <a:latin typeface="Lato Regular"/>
              </a:rPr>
              <a:t>WHAT--</a:t>
            </a:r>
            <a:r>
              <a:rPr lang="en-US" sz="2400" b="1" dirty="0">
                <a:solidFill>
                  <a:srgbClr val="303942"/>
                </a:solidFill>
                <a:effectLst>
                  <a:outerShdw blurRad="38100" dist="38100" dir="2700000" algn="tl">
                    <a:srgbClr val="000000">
                      <a:alpha val="43137"/>
                    </a:srgbClr>
                  </a:outerShdw>
                </a:effectLst>
                <a:latin typeface="Lato Regular"/>
              </a:rPr>
              <a:t>Select the Right Data to Analyze</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Reference past TAIS guidance</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Review Collecting </a:t>
            </a:r>
            <a:r>
              <a:rPr lang="en-US" sz="2400" dirty="0">
                <a:solidFill>
                  <a:srgbClr val="303942"/>
                </a:solidFill>
                <a:latin typeface="Lato Regular"/>
              </a:rPr>
              <a:t>Multiple Measures of Data (Bernhardt, 2013)</a:t>
            </a:r>
          </a:p>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4. </a:t>
            </a:r>
            <a:r>
              <a:rPr lang="en-US" sz="2400" b="1" dirty="0">
                <a:solidFill>
                  <a:srgbClr val="F16038"/>
                </a:solidFill>
                <a:effectLst>
                  <a:outerShdw blurRad="38100" dist="38100" dir="2700000" algn="tl">
                    <a:srgbClr val="000000">
                      <a:alpha val="43137"/>
                    </a:srgbClr>
                  </a:outerShdw>
                </a:effectLst>
                <a:latin typeface="Lato Regular"/>
              </a:rPr>
              <a:t>WHEN--</a:t>
            </a:r>
            <a:r>
              <a:rPr lang="en-US" sz="2400" b="1" dirty="0">
                <a:solidFill>
                  <a:srgbClr val="303942"/>
                </a:solidFill>
                <a:effectLst>
                  <a:outerShdw blurRad="38100" dist="38100" dir="2700000" algn="tl">
                    <a:srgbClr val="000000">
                      <a:alpha val="43137"/>
                    </a:srgbClr>
                  </a:outerShdw>
                </a:effectLst>
                <a:latin typeface="Lato Regular"/>
              </a:rPr>
              <a:t>Schedule Data Collection</a:t>
            </a:r>
          </a:p>
          <a:p>
            <a:pPr marL="800100" lvl="1" indent="-342900" eaLnBrk="1" fontAlgn="auto" hangingPunct="1">
              <a:spcBef>
                <a:spcPts val="0"/>
              </a:spcBef>
              <a:spcAft>
                <a:spcPts val="0"/>
              </a:spcAft>
              <a:buFont typeface="Arial" panose="020B0604020202020204" pitchFamily="34" charset="0"/>
              <a:buChar char="•"/>
              <a:defRPr/>
            </a:pPr>
            <a:r>
              <a:rPr lang="en-US" sz="2400" dirty="0">
                <a:latin typeface="Lato Regular"/>
              </a:rPr>
              <a:t>	Review </a:t>
            </a:r>
            <a:r>
              <a:rPr lang="en-US" sz="2400" dirty="0">
                <a:solidFill>
                  <a:srgbClr val="303942"/>
                </a:solidFill>
                <a:latin typeface="Lato Regular"/>
              </a:rPr>
              <a:t>Data Collection Pyramid (Love, et al., 2008)</a:t>
            </a:r>
          </a:p>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5. </a:t>
            </a:r>
            <a:r>
              <a:rPr lang="en-US" sz="2400" b="1" dirty="0">
                <a:solidFill>
                  <a:srgbClr val="F16038"/>
                </a:solidFill>
                <a:effectLst>
                  <a:outerShdw blurRad="38100" dist="38100" dir="2700000" algn="tl">
                    <a:srgbClr val="000000">
                      <a:alpha val="43137"/>
                    </a:srgbClr>
                  </a:outerShdw>
                </a:effectLst>
                <a:latin typeface="Lato Regular"/>
              </a:rPr>
              <a:t>HOW--</a:t>
            </a:r>
            <a:r>
              <a:rPr lang="en-US" sz="2400" b="1" dirty="0">
                <a:solidFill>
                  <a:srgbClr val="303942"/>
                </a:solidFill>
                <a:effectLst>
                  <a:outerShdw blurRad="38100" dist="38100" dir="2700000" algn="tl">
                    <a:srgbClr val="000000">
                      <a:alpha val="43137"/>
                    </a:srgbClr>
                  </a:outerShdw>
                </a:effectLst>
                <a:latin typeface="Lato Regular"/>
              </a:rPr>
              <a:t>Analyze the Data (Love, et al., 2008)</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Level 1 drill-down of assessment/benchmark data Aggregate analysis</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Level 2 drill-down of assessment/benchmark data: Disaggregate analysis</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Level 3 drill-down of assessment/benchmark data: Strand analysis</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Level 4 drill-down of assessment/benchmark data: Item analysis</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Triangulation of data</a:t>
            </a:r>
          </a:p>
          <a:p>
            <a:pPr marL="800100" lvl="1" indent="-342900" eaLnBrk="1" fontAlgn="auto" hangingPunct="1">
              <a:spcBef>
                <a:spcPts val="0"/>
              </a:spcBef>
              <a:spcAft>
                <a:spcPts val="0"/>
              </a:spcAft>
              <a:buFont typeface="Arial" panose="020B0604020202020204" pitchFamily="34" charset="0"/>
              <a:buChar char="•"/>
              <a:defRPr/>
            </a:pPr>
            <a:r>
              <a:rPr lang="en-US" sz="2400" dirty="0">
                <a:solidFill>
                  <a:srgbClr val="303942"/>
                </a:solidFill>
                <a:latin typeface="Lato Regular"/>
              </a:rPr>
              <a:t>	Data Synthesis Tool</a:t>
            </a:r>
          </a:p>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6. Identify a Problem Statement </a:t>
            </a:r>
          </a:p>
          <a:p>
            <a:pPr eaLnBrk="1" fontAlgn="auto" hangingPunct="1">
              <a:spcBef>
                <a:spcPts val="0"/>
              </a:spcBef>
              <a:spcAft>
                <a:spcPts val="0"/>
              </a:spcAft>
              <a:defRPr/>
            </a:pPr>
            <a:r>
              <a:rPr lang="en-US" sz="2400" b="1" dirty="0">
                <a:solidFill>
                  <a:srgbClr val="303942"/>
                </a:solidFill>
                <a:effectLst>
                  <a:outerShdw blurRad="38100" dist="38100" dir="2700000" algn="tl">
                    <a:srgbClr val="000000">
                      <a:alpha val="43137"/>
                    </a:srgbClr>
                  </a:outerShdw>
                </a:effectLst>
                <a:latin typeface="Lato Regular"/>
              </a:rPr>
              <a:t>7. Preview Needs Assessment</a:t>
            </a:r>
          </a:p>
          <a:p>
            <a:pPr marL="1143000" lvl="1" indent="-685800" eaLnBrk="1" fontAlgn="auto" hangingPunct="1">
              <a:spcBef>
                <a:spcPts val="0"/>
              </a:spcBef>
              <a:spcAft>
                <a:spcPts val="0"/>
              </a:spcAft>
              <a:buFont typeface="Arial" panose="020B0604020202020204" pitchFamily="34" charset="0"/>
              <a:buChar char="•"/>
              <a:defRPr/>
            </a:pPr>
            <a:endParaRPr lang="en-US" sz="2400" dirty="0">
              <a:solidFill>
                <a:srgbClr val="303942"/>
              </a:solidFill>
              <a:latin typeface="Lato Regular"/>
            </a:endParaRPr>
          </a:p>
          <a:p>
            <a:pPr eaLnBrk="1" fontAlgn="auto" hangingPunct="1">
              <a:spcBef>
                <a:spcPts val="0"/>
              </a:spcBef>
              <a:spcAft>
                <a:spcPts val="0"/>
              </a:spcAft>
              <a:defRPr/>
            </a:pPr>
            <a:endParaRPr lang="en-US" sz="4800" b="1" dirty="0">
              <a:solidFill>
                <a:srgbClr val="303942"/>
              </a:solidFill>
              <a:effectLst>
                <a:outerShdw blurRad="38100" dist="38100" dir="2700000" algn="tl">
                  <a:srgbClr val="000000">
                    <a:alpha val="43137"/>
                  </a:srgbClr>
                </a:outerShdw>
              </a:effectLst>
              <a:latin typeface="Lato Regular"/>
            </a:endParaRPr>
          </a:p>
        </p:txBody>
      </p:sp>
      <p:pic>
        <p:nvPicPr>
          <p:cNvPr id="23555" name="Shape 192">
            <a:extLst>
              <a:ext uri="{FF2B5EF4-FFF2-40B4-BE49-F238E27FC236}">
                <a16:creationId xmlns:a16="http://schemas.microsoft.com/office/drawing/2014/main" id="{6A8241E4-FB91-4372-A4F4-8388AA3EFA7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47">
            <a:extLst>
              <a:ext uri="{FF2B5EF4-FFF2-40B4-BE49-F238E27FC236}">
                <a16:creationId xmlns:a16="http://schemas.microsoft.com/office/drawing/2014/main" id="{0BD25EB6-8286-44C9-9522-B362EDADAB5F}"/>
              </a:ext>
            </a:extLst>
          </p:cNvPr>
          <p:cNvGrpSpPr>
            <a:grpSpLocks/>
          </p:cNvGrpSpPr>
          <p:nvPr/>
        </p:nvGrpSpPr>
        <p:grpSpPr bwMode="auto">
          <a:xfrm>
            <a:off x="1697038" y="504825"/>
            <a:ext cx="20937537" cy="2249488"/>
            <a:chOff x="1739573" y="511491"/>
            <a:chExt cx="20937538" cy="2248915"/>
          </a:xfrm>
        </p:grpSpPr>
        <p:sp>
          <p:nvSpPr>
            <p:cNvPr id="49" name="TextBox 74">
              <a:extLst>
                <a:ext uri="{FF2B5EF4-FFF2-40B4-BE49-F238E27FC236}">
                  <a16:creationId xmlns:a16="http://schemas.microsoft.com/office/drawing/2014/main" id="{493FE69B-790F-47CC-B7FF-4D65082F8567}"/>
                </a:ext>
              </a:extLst>
            </p:cNvPr>
            <p:cNvSpPr txBox="1">
              <a:spLocks noChangeArrowheads="1"/>
            </p:cNvSpPr>
            <p:nvPr/>
          </p:nvSpPr>
          <p:spPr bwMode="auto">
            <a:xfrm>
              <a:off x="1739573" y="511491"/>
              <a:ext cx="20937538" cy="14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effectLst>
                    <a:outerShdw blurRad="38100" dist="38100" dir="2700000" algn="tl">
                      <a:srgbClr val="000000">
                        <a:alpha val="43137"/>
                      </a:srgbClr>
                    </a:outerShdw>
                  </a:effectLst>
                  <a:latin typeface="Lato Regular" charset="0"/>
                </a:rPr>
                <a:t>Agenda</a:t>
              </a:r>
              <a:endParaRPr lang="id-ID" altLang="en-US" sz="8800" b="1" cap="small" dirty="0">
                <a:effectLst>
                  <a:outerShdw blurRad="38100" dist="38100" dir="2700000" algn="tl">
                    <a:srgbClr val="000000">
                      <a:alpha val="43137"/>
                    </a:srgbClr>
                  </a:outerShdw>
                </a:effectLst>
                <a:latin typeface="Lato Regular" charset="0"/>
              </a:endParaRPr>
            </a:p>
          </p:txBody>
        </p:sp>
        <p:grpSp>
          <p:nvGrpSpPr>
            <p:cNvPr id="23559" name="Group 77">
              <a:extLst>
                <a:ext uri="{FF2B5EF4-FFF2-40B4-BE49-F238E27FC236}">
                  <a16:creationId xmlns:a16="http://schemas.microsoft.com/office/drawing/2014/main" id="{A4A50A29-F5DC-4B7A-81BD-59A41613DBBA}"/>
                </a:ext>
              </a:extLst>
            </p:cNvPr>
            <p:cNvGrpSpPr>
              <a:grpSpLocks/>
            </p:cNvGrpSpPr>
            <p:nvPr/>
          </p:nvGrpSpPr>
          <p:grpSpPr bwMode="auto">
            <a:xfrm>
              <a:off x="10842298" y="1977534"/>
              <a:ext cx="2278063" cy="72985"/>
              <a:chOff x="1775572" y="2020974"/>
              <a:chExt cx="3020604" cy="45615"/>
            </a:xfrm>
          </p:grpSpPr>
          <p:sp>
            <p:nvSpPr>
              <p:cNvPr id="52" name="Rectangle 51">
                <a:extLst>
                  <a:ext uri="{FF2B5EF4-FFF2-40B4-BE49-F238E27FC236}">
                    <a16:creationId xmlns:a16="http://schemas.microsoft.com/office/drawing/2014/main" id="{7E886133-3F77-46BB-9493-834B7E581478}"/>
                  </a:ext>
                </a:extLst>
              </p:cNvPr>
              <p:cNvSpPr/>
              <p:nvPr/>
            </p:nvSpPr>
            <p:spPr>
              <a:xfrm flipV="1">
                <a:off x="1775572" y="2021245"/>
                <a:ext cx="540972" cy="45628"/>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3" name="Rectangle 52">
                <a:extLst>
                  <a:ext uri="{FF2B5EF4-FFF2-40B4-BE49-F238E27FC236}">
                    <a16:creationId xmlns:a16="http://schemas.microsoft.com/office/drawing/2014/main" id="{183F27FC-364A-4709-ACF5-F9AAEE4A4455}"/>
                  </a:ext>
                </a:extLst>
              </p:cNvPr>
              <p:cNvSpPr/>
              <p:nvPr/>
            </p:nvSpPr>
            <p:spPr>
              <a:xfrm flipV="1">
                <a:off x="2390217" y="2021245"/>
                <a:ext cx="540972" cy="4562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54" name="Rectangle 53">
                <a:extLst>
                  <a:ext uri="{FF2B5EF4-FFF2-40B4-BE49-F238E27FC236}">
                    <a16:creationId xmlns:a16="http://schemas.microsoft.com/office/drawing/2014/main" id="{BB875D30-C9AB-4E34-AA1B-D691EEBB1B53}"/>
                  </a:ext>
                </a:extLst>
              </p:cNvPr>
              <p:cNvSpPr/>
              <p:nvPr/>
            </p:nvSpPr>
            <p:spPr>
              <a:xfrm flipV="1">
                <a:off x="3025912" y="2021245"/>
                <a:ext cx="540972" cy="45628"/>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5" name="Rectangle 54">
                <a:extLst>
                  <a:ext uri="{FF2B5EF4-FFF2-40B4-BE49-F238E27FC236}">
                    <a16:creationId xmlns:a16="http://schemas.microsoft.com/office/drawing/2014/main" id="{8FC873AD-9C99-4A8A-B13E-2BDE25ABD0A8}"/>
                  </a:ext>
                </a:extLst>
              </p:cNvPr>
              <p:cNvSpPr/>
              <p:nvPr/>
            </p:nvSpPr>
            <p:spPr>
              <a:xfrm flipV="1">
                <a:off x="3640558" y="2021245"/>
                <a:ext cx="540972" cy="45628"/>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6" name="Rectangle 55">
                <a:extLst>
                  <a:ext uri="{FF2B5EF4-FFF2-40B4-BE49-F238E27FC236}">
                    <a16:creationId xmlns:a16="http://schemas.microsoft.com/office/drawing/2014/main" id="{AA95B9A0-644E-4784-A7E0-BE5F44A98770}"/>
                  </a:ext>
                </a:extLst>
              </p:cNvPr>
              <p:cNvSpPr/>
              <p:nvPr/>
            </p:nvSpPr>
            <p:spPr>
              <a:xfrm flipV="1">
                <a:off x="4257307" y="2021245"/>
                <a:ext cx="538867" cy="45628"/>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51" name="TextBox 50">
              <a:extLst>
                <a:ext uri="{FF2B5EF4-FFF2-40B4-BE49-F238E27FC236}">
                  <a16:creationId xmlns:a16="http://schemas.microsoft.com/office/drawing/2014/main" id="{81C640AA-6B6B-457F-8736-B5724AFD2966}"/>
                </a:ext>
              </a:extLst>
            </p:cNvPr>
            <p:cNvSpPr txBox="1"/>
            <p:nvPr/>
          </p:nvSpPr>
          <p:spPr>
            <a:xfrm>
              <a:off x="1739573" y="2082716"/>
              <a:ext cx="20937538" cy="677690"/>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 name="Footer Placeholder 1">
            <a:extLst>
              <a:ext uri="{FF2B5EF4-FFF2-40B4-BE49-F238E27FC236}">
                <a16:creationId xmlns:a16="http://schemas.microsoft.com/office/drawing/2014/main" id="{A1299000-38CB-480F-AC98-8B3FC007E18C}"/>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8" end="8"/>
                                            </p:txEl>
                                          </p:spTgt>
                                        </p:tgtEl>
                                        <p:attrNameLst>
                                          <p:attrName>style.visibility</p:attrName>
                                        </p:attrNameLst>
                                      </p:cBhvr>
                                      <p:to>
                                        <p:strVal val="visible"/>
                                      </p:to>
                                    </p:set>
                                    <p:animEffect transition="in" filter="fade">
                                      <p:cBhvr>
                                        <p:cTn id="34" dur="500"/>
                                        <p:tgtEl>
                                          <p:spTgt spid="16">
                                            <p:txEl>
                                              <p:pRg st="8" end="8"/>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fade">
                                      <p:cBhvr>
                                        <p:cTn id="39" dur="500"/>
                                        <p:tgtEl>
                                          <p:spTgt spid="16">
                                            <p:txEl>
                                              <p:pRg st="9" end="9"/>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10" end="10"/>
                                            </p:txEl>
                                          </p:spTgt>
                                        </p:tgtEl>
                                        <p:attrNameLst>
                                          <p:attrName>style.visibility</p:attrName>
                                        </p:attrNameLst>
                                      </p:cBhvr>
                                      <p:to>
                                        <p:strVal val="visible"/>
                                      </p:to>
                                    </p:set>
                                    <p:animEffect transition="in" filter="fade">
                                      <p:cBhvr>
                                        <p:cTn id="44" dur="500"/>
                                        <p:tgtEl>
                                          <p:spTgt spid="16">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xEl>
                                              <p:pRg st="11" end="11"/>
                                            </p:txEl>
                                          </p:spTgt>
                                        </p:tgtEl>
                                        <p:attrNameLst>
                                          <p:attrName>style.visibility</p:attrName>
                                        </p:attrNameLst>
                                      </p:cBhvr>
                                      <p:to>
                                        <p:strVal val="visible"/>
                                      </p:to>
                                    </p:set>
                                    <p:animEffect transition="in" filter="fade">
                                      <p:cBhvr>
                                        <p:cTn id="47" dur="500"/>
                                        <p:tgtEl>
                                          <p:spTgt spid="16">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xEl>
                                              <p:pRg st="12" end="12"/>
                                            </p:txEl>
                                          </p:spTgt>
                                        </p:tgtEl>
                                        <p:attrNameLst>
                                          <p:attrName>style.visibility</p:attrName>
                                        </p:attrNameLst>
                                      </p:cBhvr>
                                      <p:to>
                                        <p:strVal val="visible"/>
                                      </p:to>
                                    </p:set>
                                    <p:animEffect transition="in" filter="fade">
                                      <p:cBhvr>
                                        <p:cTn id="50" dur="500"/>
                                        <p:tgtEl>
                                          <p:spTgt spid="16">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xEl>
                                              <p:pRg st="13" end="13"/>
                                            </p:txEl>
                                          </p:spTgt>
                                        </p:tgtEl>
                                        <p:attrNameLst>
                                          <p:attrName>style.visibility</p:attrName>
                                        </p:attrNameLst>
                                      </p:cBhvr>
                                      <p:to>
                                        <p:strVal val="visible"/>
                                      </p:to>
                                    </p:set>
                                    <p:animEffect transition="in" filter="fade">
                                      <p:cBhvr>
                                        <p:cTn id="53" dur="500"/>
                                        <p:tgtEl>
                                          <p:spTgt spid="16">
                                            <p:txEl>
                                              <p:pRg st="13" end="1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xEl>
                                              <p:pRg st="14" end="14"/>
                                            </p:txEl>
                                          </p:spTgt>
                                        </p:tgtEl>
                                        <p:attrNameLst>
                                          <p:attrName>style.visibility</p:attrName>
                                        </p:attrNameLst>
                                      </p:cBhvr>
                                      <p:to>
                                        <p:strVal val="visible"/>
                                      </p:to>
                                    </p:set>
                                    <p:animEffect transition="in" filter="fade">
                                      <p:cBhvr>
                                        <p:cTn id="56" dur="500"/>
                                        <p:tgtEl>
                                          <p:spTgt spid="16">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xEl>
                                              <p:pRg st="15" end="15"/>
                                            </p:txEl>
                                          </p:spTgt>
                                        </p:tgtEl>
                                        <p:attrNameLst>
                                          <p:attrName>style.visibility</p:attrName>
                                        </p:attrNameLst>
                                      </p:cBhvr>
                                      <p:to>
                                        <p:strVal val="visible"/>
                                      </p:to>
                                    </p:set>
                                    <p:animEffect transition="in" filter="fade">
                                      <p:cBhvr>
                                        <p:cTn id="59" dur="500"/>
                                        <p:tgtEl>
                                          <p:spTgt spid="16">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6">
                                            <p:txEl>
                                              <p:pRg st="16" end="16"/>
                                            </p:txEl>
                                          </p:spTgt>
                                        </p:tgtEl>
                                        <p:attrNameLst>
                                          <p:attrName>style.visibility</p:attrName>
                                        </p:attrNameLst>
                                      </p:cBhvr>
                                      <p:to>
                                        <p:strVal val="visible"/>
                                      </p:to>
                                    </p:set>
                                    <p:animEffect transition="in" filter="fade">
                                      <p:cBhvr>
                                        <p:cTn id="62" dur="500"/>
                                        <p:tgtEl>
                                          <p:spTgt spid="16">
                                            <p:txEl>
                                              <p:pRg st="16" end="1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xEl>
                                              <p:pRg st="17" end="17"/>
                                            </p:txEl>
                                          </p:spTgt>
                                        </p:tgtEl>
                                        <p:attrNameLst>
                                          <p:attrName>style.visibility</p:attrName>
                                        </p:attrNameLst>
                                      </p:cBhvr>
                                      <p:to>
                                        <p:strVal val="visible"/>
                                      </p:to>
                                    </p:set>
                                    <p:animEffect transition="in" filter="fade">
                                      <p:cBhvr>
                                        <p:cTn id="65" dur="500"/>
                                        <p:tgtEl>
                                          <p:spTgt spid="16">
                                            <p:txEl>
                                              <p:pRg st="17" end="1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6">
                                            <p:txEl>
                                              <p:pRg st="18" end="18"/>
                                            </p:txEl>
                                          </p:spTgt>
                                        </p:tgtEl>
                                        <p:attrNameLst>
                                          <p:attrName>style.visibility</p:attrName>
                                        </p:attrNameLst>
                                      </p:cBhvr>
                                      <p:to>
                                        <p:strVal val="visible"/>
                                      </p:to>
                                    </p:set>
                                    <p:animEffect transition="in" filter="fade">
                                      <p:cBhvr>
                                        <p:cTn id="68" dur="500"/>
                                        <p:tgtEl>
                                          <p:spTgt spid="16">
                                            <p:txEl>
                                              <p:pRg st="18" end="18"/>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xEl>
                                              <p:pRg st="19" end="19"/>
                                            </p:txEl>
                                          </p:spTgt>
                                        </p:tgtEl>
                                        <p:attrNameLst>
                                          <p:attrName>style.visibility</p:attrName>
                                        </p:attrNameLst>
                                      </p:cBhvr>
                                      <p:to>
                                        <p:strVal val="visible"/>
                                      </p:to>
                                    </p:set>
                                    <p:animEffect transition="in" filter="fade">
                                      <p:cBhvr>
                                        <p:cTn id="71" dur="500"/>
                                        <p:tgtEl>
                                          <p:spTgt spid="16">
                                            <p:txEl>
                                              <p:pRg st="19" end="19"/>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6">
                                            <p:txEl>
                                              <p:pRg st="20" end="20"/>
                                            </p:txEl>
                                          </p:spTgt>
                                        </p:tgtEl>
                                        <p:attrNameLst>
                                          <p:attrName>style.visibility</p:attrName>
                                        </p:attrNameLst>
                                      </p:cBhvr>
                                      <p:to>
                                        <p:strVal val="visible"/>
                                      </p:to>
                                    </p:set>
                                    <p:animEffect transition="in" filter="fade">
                                      <p:cBhvr>
                                        <p:cTn id="74" dur="500"/>
                                        <p:tgtEl>
                                          <p:spTgt spid="16">
                                            <p:txEl>
                                              <p:pRg st="20" end="2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xEl>
                                              <p:pRg st="21" end="21"/>
                                            </p:txEl>
                                          </p:spTgt>
                                        </p:tgtEl>
                                        <p:attrNameLst>
                                          <p:attrName>style.visibility</p:attrName>
                                        </p:attrNameLst>
                                      </p:cBhvr>
                                      <p:to>
                                        <p:strVal val="visible"/>
                                      </p:to>
                                    </p:set>
                                    <p:animEffect transition="in" filter="fade">
                                      <p:cBhvr>
                                        <p:cTn id="77" dur="500"/>
                                        <p:tgtEl>
                                          <p:spTgt spid="16">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44F856-7759-4186-B52E-A78CAA926608}"/>
              </a:ext>
            </a:extLst>
          </p:cNvPr>
          <p:cNvSpPr/>
          <p:nvPr/>
        </p:nvSpPr>
        <p:spPr>
          <a:xfrm>
            <a:off x="13944600" y="3313113"/>
            <a:ext cx="1730375" cy="681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B947411-AEC8-44BD-A523-CE02C44C44AB}"/>
              </a:ext>
            </a:extLst>
          </p:cNvPr>
          <p:cNvSpPr/>
          <p:nvPr/>
        </p:nvSpPr>
        <p:spPr>
          <a:xfrm>
            <a:off x="15674975" y="3313113"/>
            <a:ext cx="1730375" cy="681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AFBEA268-0D84-4F00-8277-351C5E11B2D7}"/>
              </a:ext>
            </a:extLst>
          </p:cNvPr>
          <p:cNvSpPr/>
          <p:nvPr/>
        </p:nvSpPr>
        <p:spPr>
          <a:xfrm>
            <a:off x="19135725" y="3313113"/>
            <a:ext cx="1731963" cy="681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Rectangle 23">
            <a:extLst>
              <a:ext uri="{FF2B5EF4-FFF2-40B4-BE49-F238E27FC236}">
                <a16:creationId xmlns:a16="http://schemas.microsoft.com/office/drawing/2014/main" id="{908EDABF-37FD-4C7D-B0B0-E261821700F0}"/>
              </a:ext>
            </a:extLst>
          </p:cNvPr>
          <p:cNvSpPr/>
          <p:nvPr/>
        </p:nvSpPr>
        <p:spPr>
          <a:xfrm>
            <a:off x="17405350" y="3313113"/>
            <a:ext cx="1730375" cy="6810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854" name="TextBox 2">
            <a:extLst>
              <a:ext uri="{FF2B5EF4-FFF2-40B4-BE49-F238E27FC236}">
                <a16:creationId xmlns:a16="http://schemas.microsoft.com/office/drawing/2014/main" id="{41D08E1A-48A0-44D6-9D8E-72DEB6DA8A5B}"/>
              </a:ext>
            </a:extLst>
          </p:cNvPr>
          <p:cNvSpPr txBox="1">
            <a:spLocks noChangeArrowheads="1"/>
          </p:cNvSpPr>
          <p:nvPr/>
        </p:nvSpPr>
        <p:spPr bwMode="auto">
          <a:xfrm rot="5400000">
            <a:off x="13550901" y="10821987"/>
            <a:ext cx="24241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I feel I belong at school</a:t>
            </a:r>
          </a:p>
        </p:txBody>
      </p:sp>
      <p:sp>
        <p:nvSpPr>
          <p:cNvPr id="78855" name="TextBox 24">
            <a:extLst>
              <a:ext uri="{FF2B5EF4-FFF2-40B4-BE49-F238E27FC236}">
                <a16:creationId xmlns:a16="http://schemas.microsoft.com/office/drawing/2014/main" id="{2C0D66E8-DCB0-4F77-83AF-42E3554DE0F2}"/>
              </a:ext>
            </a:extLst>
          </p:cNvPr>
          <p:cNvSpPr txBox="1">
            <a:spLocks noChangeArrowheads="1"/>
          </p:cNvSpPr>
          <p:nvPr/>
        </p:nvSpPr>
        <p:spPr bwMode="auto">
          <a:xfrm rot="5400000">
            <a:off x="15062995" y="10822781"/>
            <a:ext cx="24241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I feel safe at school</a:t>
            </a:r>
          </a:p>
        </p:txBody>
      </p:sp>
      <p:sp>
        <p:nvSpPr>
          <p:cNvPr id="78856" name="TextBox 25">
            <a:extLst>
              <a:ext uri="{FF2B5EF4-FFF2-40B4-BE49-F238E27FC236}">
                <a16:creationId xmlns:a16="http://schemas.microsoft.com/office/drawing/2014/main" id="{8909D173-E8A9-48C1-A9B7-363E2CFF3C39}"/>
              </a:ext>
            </a:extLst>
          </p:cNvPr>
          <p:cNvSpPr txBox="1">
            <a:spLocks noChangeArrowheads="1"/>
          </p:cNvSpPr>
          <p:nvPr/>
        </p:nvSpPr>
        <p:spPr bwMode="auto">
          <a:xfrm rot="5400000">
            <a:off x="17059276" y="10728325"/>
            <a:ext cx="24241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Adults at school care about me</a:t>
            </a:r>
          </a:p>
        </p:txBody>
      </p:sp>
      <p:sp>
        <p:nvSpPr>
          <p:cNvPr id="78857" name="TextBox 26">
            <a:extLst>
              <a:ext uri="{FF2B5EF4-FFF2-40B4-BE49-F238E27FC236}">
                <a16:creationId xmlns:a16="http://schemas.microsoft.com/office/drawing/2014/main" id="{139E283F-150A-442C-A6B9-B4D8A67E8386}"/>
              </a:ext>
            </a:extLst>
          </p:cNvPr>
          <p:cNvSpPr txBox="1">
            <a:spLocks noChangeArrowheads="1"/>
          </p:cNvSpPr>
          <p:nvPr/>
        </p:nvSpPr>
        <p:spPr bwMode="auto">
          <a:xfrm rot="5400000">
            <a:off x="18870613" y="10728325"/>
            <a:ext cx="2424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a:t>Adults at school believe in me</a:t>
            </a:r>
          </a:p>
        </p:txBody>
      </p:sp>
      <p:cxnSp>
        <p:nvCxnSpPr>
          <p:cNvPr id="28" name="Straight Connector 27">
            <a:extLst>
              <a:ext uri="{FF2B5EF4-FFF2-40B4-BE49-F238E27FC236}">
                <a16:creationId xmlns:a16="http://schemas.microsoft.com/office/drawing/2014/main" id="{EF533E83-2364-4F97-8CB5-87E4369A222F}"/>
              </a:ext>
            </a:extLst>
          </p:cNvPr>
          <p:cNvCxnSpPr/>
          <p:nvPr/>
        </p:nvCxnSpPr>
        <p:spPr>
          <a:xfrm>
            <a:off x="13944600" y="4675188"/>
            <a:ext cx="6923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EA23B3-2310-4590-875E-397985041009}"/>
              </a:ext>
            </a:extLst>
          </p:cNvPr>
          <p:cNvCxnSpPr/>
          <p:nvPr/>
        </p:nvCxnSpPr>
        <p:spPr>
          <a:xfrm>
            <a:off x="13916025" y="6035675"/>
            <a:ext cx="6924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F55C2A-FA4C-429F-9BF4-6B4AE48DAC3E}"/>
              </a:ext>
            </a:extLst>
          </p:cNvPr>
          <p:cNvCxnSpPr/>
          <p:nvPr/>
        </p:nvCxnSpPr>
        <p:spPr>
          <a:xfrm>
            <a:off x="13916025" y="7396163"/>
            <a:ext cx="69246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EA556E-8096-4542-8CD0-5AA34113A31C}"/>
              </a:ext>
            </a:extLst>
          </p:cNvPr>
          <p:cNvCxnSpPr/>
          <p:nvPr/>
        </p:nvCxnSpPr>
        <p:spPr>
          <a:xfrm>
            <a:off x="13944600" y="8756650"/>
            <a:ext cx="6923088" cy="0"/>
          </a:xfrm>
          <a:prstGeom prst="line">
            <a:avLst/>
          </a:prstGeom>
        </p:spPr>
        <p:style>
          <a:lnRef idx="1">
            <a:schemeClr val="accent1"/>
          </a:lnRef>
          <a:fillRef idx="0">
            <a:schemeClr val="accent1"/>
          </a:fillRef>
          <a:effectRef idx="0">
            <a:schemeClr val="accent1"/>
          </a:effectRef>
          <a:fontRef idx="minor">
            <a:schemeClr val="tx1"/>
          </a:fontRef>
        </p:style>
      </p:cxnSp>
      <p:sp>
        <p:nvSpPr>
          <p:cNvPr id="78862" name="TextBox 6">
            <a:extLst>
              <a:ext uri="{FF2B5EF4-FFF2-40B4-BE49-F238E27FC236}">
                <a16:creationId xmlns:a16="http://schemas.microsoft.com/office/drawing/2014/main" id="{4B6ADF34-4674-43A4-96B8-D0D67F7B8498}"/>
              </a:ext>
            </a:extLst>
          </p:cNvPr>
          <p:cNvSpPr txBox="1">
            <a:spLocks noChangeArrowheads="1"/>
          </p:cNvSpPr>
          <p:nvPr/>
        </p:nvSpPr>
        <p:spPr bwMode="auto">
          <a:xfrm>
            <a:off x="21175663" y="3644900"/>
            <a:ext cx="1455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5: Strongly Agree</a:t>
            </a:r>
          </a:p>
        </p:txBody>
      </p:sp>
      <p:sp>
        <p:nvSpPr>
          <p:cNvPr id="78863" name="TextBox 31">
            <a:extLst>
              <a:ext uri="{FF2B5EF4-FFF2-40B4-BE49-F238E27FC236}">
                <a16:creationId xmlns:a16="http://schemas.microsoft.com/office/drawing/2014/main" id="{2941EBCE-9902-4559-8184-DF7F0973B83F}"/>
              </a:ext>
            </a:extLst>
          </p:cNvPr>
          <p:cNvSpPr txBox="1">
            <a:spLocks noChangeArrowheads="1"/>
          </p:cNvSpPr>
          <p:nvPr/>
        </p:nvSpPr>
        <p:spPr bwMode="auto">
          <a:xfrm>
            <a:off x="21202650" y="5091113"/>
            <a:ext cx="145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4: Agree</a:t>
            </a:r>
          </a:p>
        </p:txBody>
      </p:sp>
      <p:sp>
        <p:nvSpPr>
          <p:cNvPr id="78864" name="TextBox 33">
            <a:extLst>
              <a:ext uri="{FF2B5EF4-FFF2-40B4-BE49-F238E27FC236}">
                <a16:creationId xmlns:a16="http://schemas.microsoft.com/office/drawing/2014/main" id="{DA25D84B-AE1B-4D8C-9B57-0E4AE1C0406B}"/>
              </a:ext>
            </a:extLst>
          </p:cNvPr>
          <p:cNvSpPr txBox="1">
            <a:spLocks noChangeArrowheads="1"/>
          </p:cNvSpPr>
          <p:nvPr/>
        </p:nvSpPr>
        <p:spPr bwMode="auto">
          <a:xfrm>
            <a:off x="21175663" y="6516688"/>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3: Neutral</a:t>
            </a:r>
          </a:p>
        </p:txBody>
      </p:sp>
      <p:sp>
        <p:nvSpPr>
          <p:cNvPr id="78865" name="TextBox 34">
            <a:extLst>
              <a:ext uri="{FF2B5EF4-FFF2-40B4-BE49-F238E27FC236}">
                <a16:creationId xmlns:a16="http://schemas.microsoft.com/office/drawing/2014/main" id="{EF4F68B6-3761-4A15-9847-604BCBB4C3BD}"/>
              </a:ext>
            </a:extLst>
          </p:cNvPr>
          <p:cNvSpPr txBox="1">
            <a:spLocks noChangeArrowheads="1"/>
          </p:cNvSpPr>
          <p:nvPr/>
        </p:nvSpPr>
        <p:spPr bwMode="auto">
          <a:xfrm>
            <a:off x="21175663" y="8008938"/>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2. Disagree</a:t>
            </a:r>
          </a:p>
        </p:txBody>
      </p:sp>
      <p:sp>
        <p:nvSpPr>
          <p:cNvPr id="78866" name="TextBox 35">
            <a:extLst>
              <a:ext uri="{FF2B5EF4-FFF2-40B4-BE49-F238E27FC236}">
                <a16:creationId xmlns:a16="http://schemas.microsoft.com/office/drawing/2014/main" id="{ED125E64-7C3F-4ED0-B035-4B550A9DB216}"/>
              </a:ext>
            </a:extLst>
          </p:cNvPr>
          <p:cNvSpPr txBox="1">
            <a:spLocks noChangeArrowheads="1"/>
          </p:cNvSpPr>
          <p:nvPr/>
        </p:nvSpPr>
        <p:spPr bwMode="auto">
          <a:xfrm>
            <a:off x="21175663" y="9464675"/>
            <a:ext cx="14557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1. Strongly Disagree</a:t>
            </a:r>
          </a:p>
        </p:txBody>
      </p:sp>
      <p:cxnSp>
        <p:nvCxnSpPr>
          <p:cNvPr id="9" name="Straight Connector 8">
            <a:extLst>
              <a:ext uri="{FF2B5EF4-FFF2-40B4-BE49-F238E27FC236}">
                <a16:creationId xmlns:a16="http://schemas.microsoft.com/office/drawing/2014/main" id="{4440D1CD-FAB9-46DD-A63F-1BA5723D782C}"/>
              </a:ext>
            </a:extLst>
          </p:cNvPr>
          <p:cNvCxnSpPr/>
          <p:nvPr/>
        </p:nvCxnSpPr>
        <p:spPr>
          <a:xfrm>
            <a:off x="14809788" y="3644900"/>
            <a:ext cx="1730375" cy="16462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67E8187-3791-4BFF-87FB-EC7BD6F49C8F}"/>
              </a:ext>
            </a:extLst>
          </p:cNvPr>
          <p:cNvCxnSpPr/>
          <p:nvPr/>
        </p:nvCxnSpPr>
        <p:spPr>
          <a:xfrm flipH="1">
            <a:off x="16540163" y="5257800"/>
            <a:ext cx="18764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D20897-9022-4E17-9E8B-A39F22B70FE1}"/>
              </a:ext>
            </a:extLst>
          </p:cNvPr>
          <p:cNvCxnSpPr/>
          <p:nvPr/>
        </p:nvCxnSpPr>
        <p:spPr>
          <a:xfrm flipH="1" flipV="1">
            <a:off x="18407063" y="5268913"/>
            <a:ext cx="1449387" cy="13652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2BBDF137-8CF2-4274-9D20-880D76162EDB}"/>
              </a:ext>
            </a:extLst>
          </p:cNvPr>
          <p:cNvSpPr/>
          <p:nvPr/>
        </p:nvSpPr>
        <p:spPr>
          <a:xfrm>
            <a:off x="14536738" y="3459163"/>
            <a:ext cx="425450" cy="381000"/>
          </a:xfrm>
          <a:prstGeom prst="ellipse">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Oval 41">
            <a:extLst>
              <a:ext uri="{FF2B5EF4-FFF2-40B4-BE49-F238E27FC236}">
                <a16:creationId xmlns:a16="http://schemas.microsoft.com/office/drawing/2014/main" id="{38604AA7-A4A0-47E5-B841-193F04140B93}"/>
              </a:ext>
            </a:extLst>
          </p:cNvPr>
          <p:cNvSpPr/>
          <p:nvPr/>
        </p:nvSpPr>
        <p:spPr>
          <a:xfrm>
            <a:off x="16325850" y="5091113"/>
            <a:ext cx="423863" cy="381000"/>
          </a:xfrm>
          <a:prstGeom prst="ellipse">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Oval 42">
            <a:extLst>
              <a:ext uri="{FF2B5EF4-FFF2-40B4-BE49-F238E27FC236}">
                <a16:creationId xmlns:a16="http://schemas.microsoft.com/office/drawing/2014/main" id="{D4752B75-95CF-470C-91A7-58B46BD5278A}"/>
              </a:ext>
            </a:extLst>
          </p:cNvPr>
          <p:cNvSpPr/>
          <p:nvPr/>
        </p:nvSpPr>
        <p:spPr>
          <a:xfrm>
            <a:off x="18137188" y="5097463"/>
            <a:ext cx="423862" cy="381000"/>
          </a:xfrm>
          <a:prstGeom prst="ellipse">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Oval 43">
            <a:extLst>
              <a:ext uri="{FF2B5EF4-FFF2-40B4-BE49-F238E27FC236}">
                <a16:creationId xmlns:a16="http://schemas.microsoft.com/office/drawing/2014/main" id="{57D34150-A8CF-454E-81E0-9C40D3D71805}"/>
              </a:ext>
            </a:extLst>
          </p:cNvPr>
          <p:cNvSpPr/>
          <p:nvPr/>
        </p:nvSpPr>
        <p:spPr>
          <a:xfrm>
            <a:off x="19724688" y="6535738"/>
            <a:ext cx="425450" cy="381000"/>
          </a:xfrm>
          <a:prstGeom prst="ellipse">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6" name="Straight Connector 45">
            <a:extLst>
              <a:ext uri="{FF2B5EF4-FFF2-40B4-BE49-F238E27FC236}">
                <a16:creationId xmlns:a16="http://schemas.microsoft.com/office/drawing/2014/main" id="{D23462F9-9123-414E-81F3-6B52BA7A7C18}"/>
              </a:ext>
            </a:extLst>
          </p:cNvPr>
          <p:cNvCxnSpPr/>
          <p:nvPr/>
        </p:nvCxnSpPr>
        <p:spPr>
          <a:xfrm flipV="1">
            <a:off x="14727238" y="4022725"/>
            <a:ext cx="1776412" cy="1387475"/>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9" name="Straight Connector 48">
            <a:extLst>
              <a:ext uri="{FF2B5EF4-FFF2-40B4-BE49-F238E27FC236}">
                <a16:creationId xmlns:a16="http://schemas.microsoft.com/office/drawing/2014/main" id="{8C8582A1-D6B5-4761-A42C-F178ED4C43C1}"/>
              </a:ext>
            </a:extLst>
          </p:cNvPr>
          <p:cNvCxnSpPr/>
          <p:nvPr/>
        </p:nvCxnSpPr>
        <p:spPr>
          <a:xfrm flipH="1" flipV="1">
            <a:off x="16481425" y="4049713"/>
            <a:ext cx="1846263" cy="2541587"/>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2" name="Straight Connector 51">
            <a:extLst>
              <a:ext uri="{FF2B5EF4-FFF2-40B4-BE49-F238E27FC236}">
                <a16:creationId xmlns:a16="http://schemas.microsoft.com/office/drawing/2014/main" id="{DDF00925-C566-4C88-95EF-4B2FA58273EF}"/>
              </a:ext>
            </a:extLst>
          </p:cNvPr>
          <p:cNvCxnSpPr/>
          <p:nvPr/>
        </p:nvCxnSpPr>
        <p:spPr>
          <a:xfrm flipH="1">
            <a:off x="18327688" y="5410200"/>
            <a:ext cx="1609725" cy="1181100"/>
          </a:xfrm>
          <a:prstGeom prst="line">
            <a:avLst/>
          </a:prstGeom>
          <a:ln/>
        </p:spPr>
        <p:style>
          <a:lnRef idx="3">
            <a:schemeClr val="accent4"/>
          </a:lnRef>
          <a:fillRef idx="0">
            <a:schemeClr val="accent4"/>
          </a:fillRef>
          <a:effectRef idx="2">
            <a:schemeClr val="accent4"/>
          </a:effectRef>
          <a:fontRef idx="minor">
            <a:schemeClr val="tx1"/>
          </a:fontRef>
        </p:style>
      </p:cxnSp>
      <p:sp>
        <p:nvSpPr>
          <p:cNvPr id="56" name="Rectangle 55">
            <a:extLst>
              <a:ext uri="{FF2B5EF4-FFF2-40B4-BE49-F238E27FC236}">
                <a16:creationId xmlns:a16="http://schemas.microsoft.com/office/drawing/2014/main" id="{E958F994-61A0-4AE8-ACA5-3718CEA0B836}"/>
              </a:ext>
            </a:extLst>
          </p:cNvPr>
          <p:cNvSpPr/>
          <p:nvPr/>
        </p:nvSpPr>
        <p:spPr>
          <a:xfrm>
            <a:off x="14673263" y="5299075"/>
            <a:ext cx="209550" cy="209550"/>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7" name="Rectangle 56">
            <a:extLst>
              <a:ext uri="{FF2B5EF4-FFF2-40B4-BE49-F238E27FC236}">
                <a16:creationId xmlns:a16="http://schemas.microsoft.com/office/drawing/2014/main" id="{4A19C3C9-89C9-4728-95CE-81E7F3309F6E}"/>
              </a:ext>
            </a:extLst>
          </p:cNvPr>
          <p:cNvSpPr/>
          <p:nvPr/>
        </p:nvSpPr>
        <p:spPr>
          <a:xfrm>
            <a:off x="16370300" y="3962400"/>
            <a:ext cx="209550" cy="209550"/>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8" name="Rectangle 57">
            <a:extLst>
              <a:ext uri="{FF2B5EF4-FFF2-40B4-BE49-F238E27FC236}">
                <a16:creationId xmlns:a16="http://schemas.microsoft.com/office/drawing/2014/main" id="{B00AC1E4-1DA9-4449-80CB-7ECE84408309}"/>
              </a:ext>
            </a:extLst>
          </p:cNvPr>
          <p:cNvSpPr/>
          <p:nvPr/>
        </p:nvSpPr>
        <p:spPr>
          <a:xfrm>
            <a:off x="18230850" y="6469063"/>
            <a:ext cx="209550" cy="209550"/>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9" name="Rectangle 58">
            <a:extLst>
              <a:ext uri="{FF2B5EF4-FFF2-40B4-BE49-F238E27FC236}">
                <a16:creationId xmlns:a16="http://schemas.microsoft.com/office/drawing/2014/main" id="{7F32F59A-EC67-46DA-942D-811A2D20BE39}"/>
              </a:ext>
            </a:extLst>
          </p:cNvPr>
          <p:cNvSpPr/>
          <p:nvPr/>
        </p:nvSpPr>
        <p:spPr>
          <a:xfrm>
            <a:off x="19888200" y="5287963"/>
            <a:ext cx="209550" cy="209550"/>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0" name="Straight Connector 59">
            <a:extLst>
              <a:ext uri="{FF2B5EF4-FFF2-40B4-BE49-F238E27FC236}">
                <a16:creationId xmlns:a16="http://schemas.microsoft.com/office/drawing/2014/main" id="{278B7F4F-A335-4F75-B8BE-450219BF54A6}"/>
              </a:ext>
            </a:extLst>
          </p:cNvPr>
          <p:cNvCxnSpPr/>
          <p:nvPr/>
        </p:nvCxnSpPr>
        <p:spPr>
          <a:xfrm flipV="1">
            <a:off x="14646275" y="5768975"/>
            <a:ext cx="1828800" cy="1090613"/>
          </a:xfrm>
          <a:prstGeom prst="line">
            <a:avLst/>
          </a:prstGeom>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CC0A0165-D050-44D2-83CD-8E3153EE9C64}"/>
              </a:ext>
            </a:extLst>
          </p:cNvPr>
          <p:cNvCxnSpPr/>
          <p:nvPr/>
        </p:nvCxnSpPr>
        <p:spPr>
          <a:xfrm flipV="1">
            <a:off x="16484600" y="4076700"/>
            <a:ext cx="1860550" cy="1658938"/>
          </a:xfrm>
          <a:prstGeom prst="line">
            <a:avLst/>
          </a:prstGeom>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BAE4F409-84AF-4FF9-8521-4B8439239004}"/>
              </a:ext>
            </a:extLst>
          </p:cNvPr>
          <p:cNvCxnSpPr/>
          <p:nvPr/>
        </p:nvCxnSpPr>
        <p:spPr>
          <a:xfrm flipV="1">
            <a:off x="18372138" y="4067175"/>
            <a:ext cx="1516062" cy="9525"/>
          </a:xfrm>
          <a:prstGeom prst="line">
            <a:avLst/>
          </a:prstGeom>
          <a:ln/>
        </p:spPr>
        <p:style>
          <a:lnRef idx="3">
            <a:schemeClr val="dk1"/>
          </a:lnRef>
          <a:fillRef idx="0">
            <a:schemeClr val="dk1"/>
          </a:fillRef>
          <a:effectRef idx="2">
            <a:schemeClr val="dk1"/>
          </a:effectRef>
          <a:fontRef idx="minor">
            <a:schemeClr val="tx1"/>
          </a:fontRef>
        </p:style>
      </p:cxnSp>
      <p:sp>
        <p:nvSpPr>
          <p:cNvPr id="68" name="Isosceles Triangle 67">
            <a:extLst>
              <a:ext uri="{FF2B5EF4-FFF2-40B4-BE49-F238E27FC236}">
                <a16:creationId xmlns:a16="http://schemas.microsoft.com/office/drawing/2014/main" id="{E526CEFD-06F0-4D2A-9902-422F08AA6725}"/>
              </a:ext>
            </a:extLst>
          </p:cNvPr>
          <p:cNvSpPr/>
          <p:nvPr/>
        </p:nvSpPr>
        <p:spPr>
          <a:xfrm>
            <a:off x="14514513" y="6673850"/>
            <a:ext cx="230187" cy="263525"/>
          </a:xfrm>
          <a:prstGeom prst="triangle">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Isosceles Triangle 68">
            <a:extLst>
              <a:ext uri="{FF2B5EF4-FFF2-40B4-BE49-F238E27FC236}">
                <a16:creationId xmlns:a16="http://schemas.microsoft.com/office/drawing/2014/main" id="{9A8A46DF-BCA4-43D5-B54F-2329C2359EA0}"/>
              </a:ext>
            </a:extLst>
          </p:cNvPr>
          <p:cNvSpPr/>
          <p:nvPr/>
        </p:nvSpPr>
        <p:spPr>
          <a:xfrm>
            <a:off x="16389350" y="5627688"/>
            <a:ext cx="228600" cy="263525"/>
          </a:xfrm>
          <a:prstGeom prst="triangle">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0" name="Isosceles Triangle 69">
            <a:extLst>
              <a:ext uri="{FF2B5EF4-FFF2-40B4-BE49-F238E27FC236}">
                <a16:creationId xmlns:a16="http://schemas.microsoft.com/office/drawing/2014/main" id="{301A3210-3320-4139-8AC0-2C69C9BD56D4}"/>
              </a:ext>
            </a:extLst>
          </p:cNvPr>
          <p:cNvSpPr/>
          <p:nvPr/>
        </p:nvSpPr>
        <p:spPr>
          <a:xfrm>
            <a:off x="18248313" y="3951288"/>
            <a:ext cx="228600" cy="263525"/>
          </a:xfrm>
          <a:prstGeom prst="triangle">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 name="Isosceles Triangle 70">
            <a:extLst>
              <a:ext uri="{FF2B5EF4-FFF2-40B4-BE49-F238E27FC236}">
                <a16:creationId xmlns:a16="http://schemas.microsoft.com/office/drawing/2014/main" id="{A51F54C6-EE27-4D6D-9686-FD16B1D49227}"/>
              </a:ext>
            </a:extLst>
          </p:cNvPr>
          <p:cNvSpPr/>
          <p:nvPr/>
        </p:nvSpPr>
        <p:spPr>
          <a:xfrm>
            <a:off x="19818350" y="3932238"/>
            <a:ext cx="228600" cy="263525"/>
          </a:xfrm>
          <a:prstGeom prst="triangle">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2" name="Oval 71">
            <a:extLst>
              <a:ext uri="{FF2B5EF4-FFF2-40B4-BE49-F238E27FC236}">
                <a16:creationId xmlns:a16="http://schemas.microsoft.com/office/drawing/2014/main" id="{4B788F36-CF61-4991-ABFD-377415C7B693}"/>
              </a:ext>
            </a:extLst>
          </p:cNvPr>
          <p:cNvSpPr/>
          <p:nvPr/>
        </p:nvSpPr>
        <p:spPr>
          <a:xfrm>
            <a:off x="14908213" y="13025438"/>
            <a:ext cx="423862" cy="381000"/>
          </a:xfrm>
          <a:prstGeom prst="ellipse">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889" name="TextBox 72">
            <a:extLst>
              <a:ext uri="{FF2B5EF4-FFF2-40B4-BE49-F238E27FC236}">
                <a16:creationId xmlns:a16="http://schemas.microsoft.com/office/drawing/2014/main" id="{643BF4BF-6E0B-43A0-A3A5-C34C1B081F76}"/>
              </a:ext>
            </a:extLst>
          </p:cNvPr>
          <p:cNvSpPr txBox="1">
            <a:spLocks noChangeArrowheads="1"/>
          </p:cNvSpPr>
          <p:nvPr/>
        </p:nvSpPr>
        <p:spPr bwMode="auto">
          <a:xfrm>
            <a:off x="17337088" y="13015913"/>
            <a:ext cx="145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=Black  </a:t>
            </a:r>
          </a:p>
        </p:txBody>
      </p:sp>
      <p:sp>
        <p:nvSpPr>
          <p:cNvPr id="74" name="Rectangle 73">
            <a:extLst>
              <a:ext uri="{FF2B5EF4-FFF2-40B4-BE49-F238E27FC236}">
                <a16:creationId xmlns:a16="http://schemas.microsoft.com/office/drawing/2014/main" id="{1BA29ABE-0C79-4AB3-BA6A-57DE254A985A}"/>
              </a:ext>
            </a:extLst>
          </p:cNvPr>
          <p:cNvSpPr/>
          <p:nvPr/>
        </p:nvSpPr>
        <p:spPr>
          <a:xfrm>
            <a:off x="16940213" y="13019088"/>
            <a:ext cx="361950" cy="361950"/>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8891" name="TextBox 74">
            <a:extLst>
              <a:ext uri="{FF2B5EF4-FFF2-40B4-BE49-F238E27FC236}">
                <a16:creationId xmlns:a16="http://schemas.microsoft.com/office/drawing/2014/main" id="{717A52A6-CEF1-48D9-A429-6E7915E40711}"/>
              </a:ext>
            </a:extLst>
          </p:cNvPr>
          <p:cNvSpPr txBox="1">
            <a:spLocks noChangeArrowheads="1"/>
          </p:cNvSpPr>
          <p:nvPr/>
        </p:nvSpPr>
        <p:spPr bwMode="auto">
          <a:xfrm>
            <a:off x="15309850" y="13025438"/>
            <a:ext cx="1455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=White  </a:t>
            </a:r>
          </a:p>
        </p:txBody>
      </p:sp>
      <p:sp>
        <p:nvSpPr>
          <p:cNvPr id="76" name="Isosceles Triangle 75">
            <a:extLst>
              <a:ext uri="{FF2B5EF4-FFF2-40B4-BE49-F238E27FC236}">
                <a16:creationId xmlns:a16="http://schemas.microsoft.com/office/drawing/2014/main" id="{7C415BB3-B966-41D2-BD13-944F8E1194F3}"/>
              </a:ext>
            </a:extLst>
          </p:cNvPr>
          <p:cNvSpPr/>
          <p:nvPr/>
        </p:nvSpPr>
        <p:spPr>
          <a:xfrm>
            <a:off x="18557875" y="12973050"/>
            <a:ext cx="373063" cy="430213"/>
          </a:xfrm>
          <a:prstGeom prst="triangle">
            <a:avLst/>
          </a:prstGeom>
          <a:solidFill>
            <a:srgbClr val="3039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893" name="TextBox 76">
            <a:extLst>
              <a:ext uri="{FF2B5EF4-FFF2-40B4-BE49-F238E27FC236}">
                <a16:creationId xmlns:a16="http://schemas.microsoft.com/office/drawing/2014/main" id="{04B7403E-27A0-41B9-BE35-8D6ECBF7EEC9}"/>
              </a:ext>
            </a:extLst>
          </p:cNvPr>
          <p:cNvSpPr txBox="1">
            <a:spLocks noChangeArrowheads="1"/>
          </p:cNvSpPr>
          <p:nvPr/>
        </p:nvSpPr>
        <p:spPr bwMode="auto">
          <a:xfrm>
            <a:off x="14338300" y="2460625"/>
            <a:ext cx="6153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t>Avg. Student Response by Ethnicity</a:t>
            </a:r>
          </a:p>
        </p:txBody>
      </p:sp>
      <p:sp>
        <p:nvSpPr>
          <p:cNvPr id="78894" name="TextBox 77">
            <a:extLst>
              <a:ext uri="{FF2B5EF4-FFF2-40B4-BE49-F238E27FC236}">
                <a16:creationId xmlns:a16="http://schemas.microsoft.com/office/drawing/2014/main" id="{54660F90-F9F9-4298-A9A3-B32433623769}"/>
              </a:ext>
            </a:extLst>
          </p:cNvPr>
          <p:cNvSpPr txBox="1">
            <a:spLocks noChangeArrowheads="1"/>
          </p:cNvSpPr>
          <p:nvPr/>
        </p:nvSpPr>
        <p:spPr bwMode="auto">
          <a:xfrm>
            <a:off x="18940463" y="13006388"/>
            <a:ext cx="145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=Hispanic  </a:t>
            </a:r>
          </a:p>
        </p:txBody>
      </p:sp>
      <p:grpSp>
        <p:nvGrpSpPr>
          <p:cNvPr id="80" name="Group 79">
            <a:extLst>
              <a:ext uri="{FF2B5EF4-FFF2-40B4-BE49-F238E27FC236}">
                <a16:creationId xmlns:a16="http://schemas.microsoft.com/office/drawing/2014/main" id="{260743ED-EA13-4712-93DA-750AF7336A0B}"/>
              </a:ext>
            </a:extLst>
          </p:cNvPr>
          <p:cNvGrpSpPr>
            <a:grpSpLocks/>
          </p:cNvGrpSpPr>
          <p:nvPr/>
        </p:nvGrpSpPr>
        <p:grpSpPr bwMode="auto">
          <a:xfrm>
            <a:off x="6831013" y="307975"/>
            <a:ext cx="21156612" cy="2270125"/>
            <a:chOff x="1520498" y="511491"/>
            <a:chExt cx="21156613" cy="2269057"/>
          </a:xfrm>
        </p:grpSpPr>
        <p:sp>
          <p:nvSpPr>
            <p:cNvPr id="81" name="TextBox 74">
              <a:extLst>
                <a:ext uri="{FF2B5EF4-FFF2-40B4-BE49-F238E27FC236}">
                  <a16:creationId xmlns:a16="http://schemas.microsoft.com/office/drawing/2014/main" id="{3B9A1988-E1FC-4556-BB19-DB70B7A919B8}"/>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Go Visual: Line Graphs</a:t>
              </a:r>
            </a:p>
          </p:txBody>
        </p:sp>
        <p:grpSp>
          <p:nvGrpSpPr>
            <p:cNvPr id="78901" name="Group 77">
              <a:extLst>
                <a:ext uri="{FF2B5EF4-FFF2-40B4-BE49-F238E27FC236}">
                  <a16:creationId xmlns:a16="http://schemas.microsoft.com/office/drawing/2014/main" id="{E8602ADD-5260-4E49-A04D-73A2E964E93B}"/>
                </a:ext>
              </a:extLst>
            </p:cNvPr>
            <p:cNvGrpSpPr>
              <a:grpSpLocks/>
            </p:cNvGrpSpPr>
            <p:nvPr/>
          </p:nvGrpSpPr>
          <p:grpSpPr bwMode="auto">
            <a:xfrm>
              <a:off x="10842298" y="1977534"/>
              <a:ext cx="2278063" cy="72985"/>
              <a:chOff x="1775572" y="2020974"/>
              <a:chExt cx="3020604" cy="45615"/>
            </a:xfrm>
          </p:grpSpPr>
          <p:sp>
            <p:nvSpPr>
              <p:cNvPr id="84" name="Rectangle 83">
                <a:extLst>
                  <a:ext uri="{FF2B5EF4-FFF2-40B4-BE49-F238E27FC236}">
                    <a16:creationId xmlns:a16="http://schemas.microsoft.com/office/drawing/2014/main" id="{7772DBC7-B2AC-41D1-9F09-77EEB1A54D0E}"/>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C0B5E7F8-0D37-4DE8-87A1-22146AE8B84B}"/>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6" name="Rectangle 85">
                <a:extLst>
                  <a:ext uri="{FF2B5EF4-FFF2-40B4-BE49-F238E27FC236}">
                    <a16:creationId xmlns:a16="http://schemas.microsoft.com/office/drawing/2014/main" id="{939A742D-8D1A-4921-A7F7-A22CEF54D876}"/>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7" name="Rectangle 86">
                <a:extLst>
                  <a:ext uri="{FF2B5EF4-FFF2-40B4-BE49-F238E27FC236}">
                    <a16:creationId xmlns:a16="http://schemas.microsoft.com/office/drawing/2014/main" id="{EB48EA6A-55CF-44D9-B07B-61FF5C01B33D}"/>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8" name="Rectangle 87">
                <a:extLst>
                  <a:ext uri="{FF2B5EF4-FFF2-40B4-BE49-F238E27FC236}">
                    <a16:creationId xmlns:a16="http://schemas.microsoft.com/office/drawing/2014/main" id="{6007768E-FFA4-414B-AC7D-A303B47AA951}"/>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3" name="TextBox 82">
              <a:extLst>
                <a:ext uri="{FF2B5EF4-FFF2-40B4-BE49-F238E27FC236}">
                  <a16:creationId xmlns:a16="http://schemas.microsoft.com/office/drawing/2014/main" id="{B8AB7E3C-2733-4373-A71D-4CFCE5062E5E}"/>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61" name="Rectangle 60">
            <a:extLst>
              <a:ext uri="{FF2B5EF4-FFF2-40B4-BE49-F238E27FC236}">
                <a16:creationId xmlns:a16="http://schemas.microsoft.com/office/drawing/2014/main" id="{F4D1C16D-AE6A-4389-A7F3-9AA4B6BA8755}"/>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377A62DF-19AE-4189-AADE-67DC7AF25594}"/>
              </a:ext>
            </a:extLst>
          </p:cNvPr>
          <p:cNvSpPr>
            <a:spLocks noChangeArrowheads="1"/>
          </p:cNvSpPr>
          <p:nvPr/>
        </p:nvSpPr>
        <p:spPr bwMode="auto">
          <a:xfrm>
            <a:off x="222250" y="3065463"/>
            <a:ext cx="9424988" cy="748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57250" indent="-8572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6000" b="1" dirty="0">
                <a:solidFill>
                  <a:schemeClr val="accent3">
                    <a:lumMod val="40000"/>
                    <a:lumOff val="60000"/>
                  </a:schemeClr>
                </a:solidFill>
                <a:effectLst>
                  <a:outerShdw blurRad="38100" dist="38100" dir="2700000" algn="tl">
                    <a:srgbClr val="000000">
                      <a:alpha val="43137"/>
                    </a:srgbClr>
                  </a:outerShdw>
                </a:effectLst>
                <a:latin typeface="Lato Regular" charset="0"/>
              </a:rPr>
              <a:t>Display trends or comparisons.</a:t>
            </a:r>
          </a:p>
          <a:p>
            <a:pPr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Great for displaying how different subgroups responded to items on a questionnaire.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par>
                          <p:cTn id="8" fill="hold" nodeType="afterGroup">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Chart 4">
            <a:extLst>
              <a:ext uri="{FF2B5EF4-FFF2-40B4-BE49-F238E27FC236}">
                <a16:creationId xmlns:a16="http://schemas.microsoft.com/office/drawing/2014/main" id="{431F70AF-6A4E-458D-BAF7-C9CE5EC1A091}"/>
              </a:ext>
            </a:extLst>
          </p:cNvPr>
          <p:cNvGraphicFramePr>
            <a:graphicFrameLocks/>
          </p:cNvGraphicFramePr>
          <p:nvPr/>
        </p:nvGraphicFramePr>
        <p:xfrm>
          <a:off x="11582400" y="2817813"/>
          <a:ext cx="10121900" cy="10274300"/>
        </p:xfrm>
        <a:graphic>
          <a:graphicData uri="http://schemas.openxmlformats.org/presentationml/2006/ole">
            <mc:AlternateContent xmlns:mc="http://schemas.openxmlformats.org/markup-compatibility/2006">
              <mc:Choice xmlns:v="urn:schemas-microsoft-com:vml" Requires="v">
                <p:oleObj spid="_x0000_s80939" name="Chart" r:id="rId4" imgW="10126334" imgH="10278747" progId="Excel.Chart.8">
                  <p:embed/>
                </p:oleObj>
              </mc:Choice>
              <mc:Fallback>
                <p:oleObj name="Chart" r:id="rId4" imgW="10126334" imgH="10278747" progId="Excel.Chart.8">
                  <p:embed/>
                  <p:pic>
                    <p:nvPicPr>
                      <p:cNvPr id="0"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2400" y="2817813"/>
                        <a:ext cx="10121900" cy="1027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899" name="TextBox 1">
            <a:extLst>
              <a:ext uri="{FF2B5EF4-FFF2-40B4-BE49-F238E27FC236}">
                <a16:creationId xmlns:a16="http://schemas.microsoft.com/office/drawing/2014/main" id="{B2836D0A-DD1C-4DE4-A368-AF78DB9AB066}"/>
              </a:ext>
            </a:extLst>
          </p:cNvPr>
          <p:cNvSpPr txBox="1">
            <a:spLocks noChangeArrowheads="1"/>
          </p:cNvSpPr>
          <p:nvPr/>
        </p:nvSpPr>
        <p:spPr bwMode="auto">
          <a:xfrm>
            <a:off x="13363575" y="3079750"/>
            <a:ext cx="850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0" name="TextBox 1">
            <a:extLst>
              <a:ext uri="{FF2B5EF4-FFF2-40B4-BE49-F238E27FC236}">
                <a16:creationId xmlns:a16="http://schemas.microsoft.com/office/drawing/2014/main" id="{0DC9B2A3-ED07-43A6-A1E2-96E838269F81}"/>
              </a:ext>
            </a:extLst>
          </p:cNvPr>
          <p:cNvSpPr txBox="1">
            <a:spLocks noChangeArrowheads="1"/>
          </p:cNvSpPr>
          <p:nvPr/>
        </p:nvSpPr>
        <p:spPr bwMode="auto">
          <a:xfrm>
            <a:off x="13044488" y="3405188"/>
            <a:ext cx="85090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1" name="TextBox 1">
            <a:extLst>
              <a:ext uri="{FF2B5EF4-FFF2-40B4-BE49-F238E27FC236}">
                <a16:creationId xmlns:a16="http://schemas.microsoft.com/office/drawing/2014/main" id="{CCB82294-9DA8-414A-9CA1-B71F9DC82383}"/>
              </a:ext>
            </a:extLst>
          </p:cNvPr>
          <p:cNvSpPr txBox="1">
            <a:spLocks noChangeArrowheads="1"/>
          </p:cNvSpPr>
          <p:nvPr/>
        </p:nvSpPr>
        <p:spPr bwMode="auto">
          <a:xfrm>
            <a:off x="13547725" y="4162425"/>
            <a:ext cx="850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2" name="TextBox 1">
            <a:extLst>
              <a:ext uri="{FF2B5EF4-FFF2-40B4-BE49-F238E27FC236}">
                <a16:creationId xmlns:a16="http://schemas.microsoft.com/office/drawing/2014/main" id="{2309EDD4-B572-4351-9BE8-A50A5D30E441}"/>
              </a:ext>
            </a:extLst>
          </p:cNvPr>
          <p:cNvSpPr txBox="1">
            <a:spLocks noChangeArrowheads="1"/>
          </p:cNvSpPr>
          <p:nvPr/>
        </p:nvSpPr>
        <p:spPr bwMode="auto">
          <a:xfrm>
            <a:off x="13122275" y="5635625"/>
            <a:ext cx="8509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3" name="TextBox 1">
            <a:extLst>
              <a:ext uri="{FF2B5EF4-FFF2-40B4-BE49-F238E27FC236}">
                <a16:creationId xmlns:a16="http://schemas.microsoft.com/office/drawing/2014/main" id="{96A756F6-9303-4C5B-BF23-BE74E043BCB2}"/>
              </a:ext>
            </a:extLst>
          </p:cNvPr>
          <p:cNvSpPr txBox="1">
            <a:spLocks noChangeArrowheads="1"/>
          </p:cNvSpPr>
          <p:nvPr/>
        </p:nvSpPr>
        <p:spPr bwMode="auto">
          <a:xfrm>
            <a:off x="16359188" y="2900363"/>
            <a:ext cx="850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4" name="TextBox 1">
            <a:extLst>
              <a:ext uri="{FF2B5EF4-FFF2-40B4-BE49-F238E27FC236}">
                <a16:creationId xmlns:a16="http://schemas.microsoft.com/office/drawing/2014/main" id="{1C66E9A1-142A-43D1-87F9-828180698BC2}"/>
              </a:ext>
            </a:extLst>
          </p:cNvPr>
          <p:cNvSpPr txBox="1">
            <a:spLocks noChangeArrowheads="1"/>
          </p:cNvSpPr>
          <p:nvPr/>
        </p:nvSpPr>
        <p:spPr bwMode="auto">
          <a:xfrm>
            <a:off x="14660563" y="3640138"/>
            <a:ext cx="8509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5" name="TextBox 1">
            <a:extLst>
              <a:ext uri="{FF2B5EF4-FFF2-40B4-BE49-F238E27FC236}">
                <a16:creationId xmlns:a16="http://schemas.microsoft.com/office/drawing/2014/main" id="{25A6757B-CCE9-4D2D-8809-128DBB392F2C}"/>
              </a:ext>
            </a:extLst>
          </p:cNvPr>
          <p:cNvSpPr txBox="1">
            <a:spLocks noChangeArrowheads="1"/>
          </p:cNvSpPr>
          <p:nvPr/>
        </p:nvSpPr>
        <p:spPr bwMode="auto">
          <a:xfrm>
            <a:off x="14860588" y="4162425"/>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6" name="TextBox 1">
            <a:extLst>
              <a:ext uri="{FF2B5EF4-FFF2-40B4-BE49-F238E27FC236}">
                <a16:creationId xmlns:a16="http://schemas.microsoft.com/office/drawing/2014/main" id="{702D98FB-5552-4273-913C-63460A3E30EC}"/>
              </a:ext>
            </a:extLst>
          </p:cNvPr>
          <p:cNvSpPr txBox="1">
            <a:spLocks noChangeArrowheads="1"/>
          </p:cNvSpPr>
          <p:nvPr/>
        </p:nvSpPr>
        <p:spPr bwMode="auto">
          <a:xfrm>
            <a:off x="14679613" y="4591050"/>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7" name="TextBox 1">
            <a:extLst>
              <a:ext uri="{FF2B5EF4-FFF2-40B4-BE49-F238E27FC236}">
                <a16:creationId xmlns:a16="http://schemas.microsoft.com/office/drawing/2014/main" id="{AB341B4A-3FE5-44F3-B650-9C3A3B110FA9}"/>
              </a:ext>
            </a:extLst>
          </p:cNvPr>
          <p:cNvSpPr txBox="1">
            <a:spLocks noChangeArrowheads="1"/>
          </p:cNvSpPr>
          <p:nvPr/>
        </p:nvSpPr>
        <p:spPr bwMode="auto">
          <a:xfrm>
            <a:off x="16217900" y="4200525"/>
            <a:ext cx="48418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8" name="TextBox 1">
            <a:extLst>
              <a:ext uri="{FF2B5EF4-FFF2-40B4-BE49-F238E27FC236}">
                <a16:creationId xmlns:a16="http://schemas.microsoft.com/office/drawing/2014/main" id="{BFF842C5-7C28-4B1D-802E-21DA500280B2}"/>
              </a:ext>
            </a:extLst>
          </p:cNvPr>
          <p:cNvSpPr txBox="1">
            <a:spLocks noChangeArrowheads="1"/>
          </p:cNvSpPr>
          <p:nvPr/>
        </p:nvSpPr>
        <p:spPr bwMode="auto">
          <a:xfrm>
            <a:off x="17421225" y="4997450"/>
            <a:ext cx="48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09" name="TextBox 1">
            <a:extLst>
              <a:ext uri="{FF2B5EF4-FFF2-40B4-BE49-F238E27FC236}">
                <a16:creationId xmlns:a16="http://schemas.microsoft.com/office/drawing/2014/main" id="{8BBB6293-DFF8-4EB1-A77A-CFAC81E5A0FC}"/>
              </a:ext>
            </a:extLst>
          </p:cNvPr>
          <p:cNvSpPr txBox="1">
            <a:spLocks noChangeArrowheads="1"/>
          </p:cNvSpPr>
          <p:nvPr/>
        </p:nvSpPr>
        <p:spPr bwMode="auto">
          <a:xfrm>
            <a:off x="15968663" y="4743450"/>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0" name="TextBox 1">
            <a:extLst>
              <a:ext uri="{FF2B5EF4-FFF2-40B4-BE49-F238E27FC236}">
                <a16:creationId xmlns:a16="http://schemas.microsoft.com/office/drawing/2014/main" id="{78224968-5C97-4AF6-854E-BF75BA94B7E9}"/>
              </a:ext>
            </a:extLst>
          </p:cNvPr>
          <p:cNvSpPr txBox="1">
            <a:spLocks noChangeArrowheads="1"/>
          </p:cNvSpPr>
          <p:nvPr/>
        </p:nvSpPr>
        <p:spPr bwMode="auto">
          <a:xfrm>
            <a:off x="16446500" y="5643563"/>
            <a:ext cx="4857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1" name="TextBox 1">
            <a:extLst>
              <a:ext uri="{FF2B5EF4-FFF2-40B4-BE49-F238E27FC236}">
                <a16:creationId xmlns:a16="http://schemas.microsoft.com/office/drawing/2014/main" id="{4D11BABD-98D1-47B4-99D6-2B0A9E31BC0C}"/>
              </a:ext>
            </a:extLst>
          </p:cNvPr>
          <p:cNvSpPr txBox="1">
            <a:spLocks noChangeArrowheads="1"/>
          </p:cNvSpPr>
          <p:nvPr/>
        </p:nvSpPr>
        <p:spPr bwMode="auto">
          <a:xfrm>
            <a:off x="16778288" y="6049963"/>
            <a:ext cx="4984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2" name="TextBox 1">
            <a:extLst>
              <a:ext uri="{FF2B5EF4-FFF2-40B4-BE49-F238E27FC236}">
                <a16:creationId xmlns:a16="http://schemas.microsoft.com/office/drawing/2014/main" id="{D21A1C27-6BD1-40D6-B0EA-2173DF71FC15}"/>
              </a:ext>
            </a:extLst>
          </p:cNvPr>
          <p:cNvSpPr txBox="1">
            <a:spLocks noChangeArrowheads="1"/>
          </p:cNvSpPr>
          <p:nvPr/>
        </p:nvSpPr>
        <p:spPr bwMode="auto">
          <a:xfrm>
            <a:off x="15959138" y="5976938"/>
            <a:ext cx="4857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3" name="TextBox 1">
            <a:extLst>
              <a:ext uri="{FF2B5EF4-FFF2-40B4-BE49-F238E27FC236}">
                <a16:creationId xmlns:a16="http://schemas.microsoft.com/office/drawing/2014/main" id="{3ECC4517-3406-4A88-9A21-1A431A6F1D6A}"/>
              </a:ext>
            </a:extLst>
          </p:cNvPr>
          <p:cNvSpPr txBox="1">
            <a:spLocks noChangeArrowheads="1"/>
          </p:cNvSpPr>
          <p:nvPr/>
        </p:nvSpPr>
        <p:spPr bwMode="auto">
          <a:xfrm>
            <a:off x="16300450" y="6202363"/>
            <a:ext cx="4841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4" name="TextBox 1">
            <a:extLst>
              <a:ext uri="{FF2B5EF4-FFF2-40B4-BE49-F238E27FC236}">
                <a16:creationId xmlns:a16="http://schemas.microsoft.com/office/drawing/2014/main" id="{D8146527-DF84-4F7B-969E-84C1EC5EC004}"/>
              </a:ext>
            </a:extLst>
          </p:cNvPr>
          <p:cNvSpPr txBox="1">
            <a:spLocks noChangeArrowheads="1"/>
          </p:cNvSpPr>
          <p:nvPr/>
        </p:nvSpPr>
        <p:spPr bwMode="auto">
          <a:xfrm>
            <a:off x="15012988" y="4314825"/>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5" name="TextBox 1">
            <a:extLst>
              <a:ext uri="{FF2B5EF4-FFF2-40B4-BE49-F238E27FC236}">
                <a16:creationId xmlns:a16="http://schemas.microsoft.com/office/drawing/2014/main" id="{D57D3782-2A94-40EE-9235-C1430A0F03AF}"/>
              </a:ext>
            </a:extLst>
          </p:cNvPr>
          <p:cNvSpPr txBox="1">
            <a:spLocks noChangeArrowheads="1"/>
          </p:cNvSpPr>
          <p:nvPr/>
        </p:nvSpPr>
        <p:spPr bwMode="auto">
          <a:xfrm>
            <a:off x="19261138" y="6380163"/>
            <a:ext cx="48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6" name="TextBox 1">
            <a:extLst>
              <a:ext uri="{FF2B5EF4-FFF2-40B4-BE49-F238E27FC236}">
                <a16:creationId xmlns:a16="http://schemas.microsoft.com/office/drawing/2014/main" id="{075F0C5C-DA82-4D7E-BA3D-8C071D1CC167}"/>
              </a:ext>
            </a:extLst>
          </p:cNvPr>
          <p:cNvSpPr txBox="1">
            <a:spLocks noChangeArrowheads="1"/>
          </p:cNvSpPr>
          <p:nvPr/>
        </p:nvSpPr>
        <p:spPr bwMode="auto">
          <a:xfrm>
            <a:off x="19265900" y="6900863"/>
            <a:ext cx="4857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7" name="TextBox 1">
            <a:extLst>
              <a:ext uri="{FF2B5EF4-FFF2-40B4-BE49-F238E27FC236}">
                <a16:creationId xmlns:a16="http://schemas.microsoft.com/office/drawing/2014/main" id="{05EB20C5-3BDB-420B-9DDB-EBD5CBCC780B}"/>
              </a:ext>
            </a:extLst>
          </p:cNvPr>
          <p:cNvSpPr txBox="1">
            <a:spLocks noChangeArrowheads="1"/>
          </p:cNvSpPr>
          <p:nvPr/>
        </p:nvSpPr>
        <p:spPr bwMode="auto">
          <a:xfrm>
            <a:off x="19232563" y="8162925"/>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8" name="TextBox 1">
            <a:extLst>
              <a:ext uri="{FF2B5EF4-FFF2-40B4-BE49-F238E27FC236}">
                <a16:creationId xmlns:a16="http://schemas.microsoft.com/office/drawing/2014/main" id="{DCFCFBED-67C1-4E19-9242-30D569BB8384}"/>
              </a:ext>
            </a:extLst>
          </p:cNvPr>
          <p:cNvSpPr txBox="1">
            <a:spLocks noChangeArrowheads="1"/>
          </p:cNvSpPr>
          <p:nvPr/>
        </p:nvSpPr>
        <p:spPr bwMode="auto">
          <a:xfrm>
            <a:off x="19508788" y="7532688"/>
            <a:ext cx="48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19" name="TextBox 1">
            <a:extLst>
              <a:ext uri="{FF2B5EF4-FFF2-40B4-BE49-F238E27FC236}">
                <a16:creationId xmlns:a16="http://schemas.microsoft.com/office/drawing/2014/main" id="{8E010E80-83D5-4EAA-AA2A-843AE550380A}"/>
              </a:ext>
            </a:extLst>
          </p:cNvPr>
          <p:cNvSpPr txBox="1">
            <a:spLocks noChangeArrowheads="1"/>
          </p:cNvSpPr>
          <p:nvPr/>
        </p:nvSpPr>
        <p:spPr bwMode="auto">
          <a:xfrm>
            <a:off x="17767300" y="7532688"/>
            <a:ext cx="48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0" name="TextBox 1">
            <a:extLst>
              <a:ext uri="{FF2B5EF4-FFF2-40B4-BE49-F238E27FC236}">
                <a16:creationId xmlns:a16="http://schemas.microsoft.com/office/drawing/2014/main" id="{27466011-93F7-4477-9DAA-B8910EAA64EC}"/>
              </a:ext>
            </a:extLst>
          </p:cNvPr>
          <p:cNvSpPr txBox="1">
            <a:spLocks noChangeArrowheads="1"/>
          </p:cNvSpPr>
          <p:nvPr/>
        </p:nvSpPr>
        <p:spPr bwMode="auto">
          <a:xfrm>
            <a:off x="15165388" y="4467225"/>
            <a:ext cx="485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1" name="TextBox 1">
            <a:extLst>
              <a:ext uri="{FF2B5EF4-FFF2-40B4-BE49-F238E27FC236}">
                <a16:creationId xmlns:a16="http://schemas.microsoft.com/office/drawing/2014/main" id="{FBA5384F-82E4-4366-A005-74BE1067610E}"/>
              </a:ext>
            </a:extLst>
          </p:cNvPr>
          <p:cNvSpPr txBox="1">
            <a:spLocks noChangeArrowheads="1"/>
          </p:cNvSpPr>
          <p:nvPr/>
        </p:nvSpPr>
        <p:spPr bwMode="auto">
          <a:xfrm>
            <a:off x="18013363" y="3611563"/>
            <a:ext cx="803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2" name="TextBox 1">
            <a:extLst>
              <a:ext uri="{FF2B5EF4-FFF2-40B4-BE49-F238E27FC236}">
                <a16:creationId xmlns:a16="http://schemas.microsoft.com/office/drawing/2014/main" id="{105850A8-5608-415C-9488-7524C6659AE0}"/>
              </a:ext>
            </a:extLst>
          </p:cNvPr>
          <p:cNvSpPr txBox="1">
            <a:spLocks noChangeArrowheads="1"/>
          </p:cNvSpPr>
          <p:nvPr/>
        </p:nvSpPr>
        <p:spPr bwMode="auto">
          <a:xfrm>
            <a:off x="20577175" y="9510713"/>
            <a:ext cx="8032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3" name="TextBox 1">
            <a:extLst>
              <a:ext uri="{FF2B5EF4-FFF2-40B4-BE49-F238E27FC236}">
                <a16:creationId xmlns:a16="http://schemas.microsoft.com/office/drawing/2014/main" id="{02E93AAA-E97F-40A3-8F24-E58CD68D851B}"/>
              </a:ext>
            </a:extLst>
          </p:cNvPr>
          <p:cNvSpPr txBox="1">
            <a:spLocks noChangeArrowheads="1"/>
          </p:cNvSpPr>
          <p:nvPr/>
        </p:nvSpPr>
        <p:spPr bwMode="auto">
          <a:xfrm>
            <a:off x="20313650" y="9023350"/>
            <a:ext cx="803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4" name="TextBox 1">
            <a:extLst>
              <a:ext uri="{FF2B5EF4-FFF2-40B4-BE49-F238E27FC236}">
                <a16:creationId xmlns:a16="http://schemas.microsoft.com/office/drawing/2014/main" id="{2CE41A80-9FB3-4439-8024-FFE1EA735943}"/>
              </a:ext>
            </a:extLst>
          </p:cNvPr>
          <p:cNvSpPr txBox="1">
            <a:spLocks noChangeArrowheads="1"/>
          </p:cNvSpPr>
          <p:nvPr/>
        </p:nvSpPr>
        <p:spPr bwMode="auto">
          <a:xfrm>
            <a:off x="20577175" y="8699500"/>
            <a:ext cx="803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a:solidFill>
                  <a:srgbClr val="0F6FC6"/>
                </a:solidFill>
              </a:rPr>
              <a:t>.</a:t>
            </a:r>
            <a:endParaRPr lang="en-US" altLang="en-US" sz="1100">
              <a:solidFill>
                <a:srgbClr val="0F6FC6"/>
              </a:solidFill>
            </a:endParaRPr>
          </a:p>
        </p:txBody>
      </p:sp>
      <p:sp>
        <p:nvSpPr>
          <p:cNvPr id="80925" name="TextBox 48">
            <a:extLst>
              <a:ext uri="{FF2B5EF4-FFF2-40B4-BE49-F238E27FC236}">
                <a16:creationId xmlns:a16="http://schemas.microsoft.com/office/drawing/2014/main" id="{839B8B22-99AC-4DF3-91F5-1F4355BBB3C5}"/>
              </a:ext>
            </a:extLst>
          </p:cNvPr>
          <p:cNvSpPr txBox="1">
            <a:spLocks noChangeArrowheads="1"/>
          </p:cNvSpPr>
          <p:nvPr/>
        </p:nvSpPr>
        <p:spPr bwMode="auto">
          <a:xfrm>
            <a:off x="12279313" y="2362200"/>
            <a:ext cx="8818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t>Correlation </a:t>
            </a:r>
            <a:r>
              <a:rPr lang="en-US" altLang="en-US" sz="3200" b="1">
                <a:solidFill>
                  <a:srgbClr val="00B0F0"/>
                </a:solidFill>
              </a:rPr>
              <a:t>Between </a:t>
            </a:r>
            <a:r>
              <a:rPr lang="en-US" altLang="en-US" sz="3200" b="1"/>
              <a:t>Test Scores and Absences</a:t>
            </a:r>
          </a:p>
        </p:txBody>
      </p:sp>
      <p:grpSp>
        <p:nvGrpSpPr>
          <p:cNvPr id="50" name="Group 49">
            <a:extLst>
              <a:ext uri="{FF2B5EF4-FFF2-40B4-BE49-F238E27FC236}">
                <a16:creationId xmlns:a16="http://schemas.microsoft.com/office/drawing/2014/main" id="{90ABCDBB-6C60-49F0-83FA-21358AE83796}"/>
              </a:ext>
            </a:extLst>
          </p:cNvPr>
          <p:cNvGrpSpPr>
            <a:grpSpLocks/>
          </p:cNvGrpSpPr>
          <p:nvPr/>
        </p:nvGrpSpPr>
        <p:grpSpPr bwMode="auto">
          <a:xfrm>
            <a:off x="6450013" y="114300"/>
            <a:ext cx="21156612" cy="2270125"/>
            <a:chOff x="1520498" y="511491"/>
            <a:chExt cx="21156613" cy="2269057"/>
          </a:xfrm>
        </p:grpSpPr>
        <p:sp>
          <p:nvSpPr>
            <p:cNvPr id="51" name="TextBox 74">
              <a:extLst>
                <a:ext uri="{FF2B5EF4-FFF2-40B4-BE49-F238E27FC236}">
                  <a16:creationId xmlns:a16="http://schemas.microsoft.com/office/drawing/2014/main" id="{C83A1907-0A7C-4574-83D5-05D8A74D328D}"/>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Go Visual: Scatter Plot</a:t>
              </a:r>
            </a:p>
          </p:txBody>
        </p:sp>
        <p:grpSp>
          <p:nvGrpSpPr>
            <p:cNvPr id="80932" name="Group 77">
              <a:extLst>
                <a:ext uri="{FF2B5EF4-FFF2-40B4-BE49-F238E27FC236}">
                  <a16:creationId xmlns:a16="http://schemas.microsoft.com/office/drawing/2014/main" id="{9CD7CDB9-544C-4B0C-ABAE-2BD3F68D8A29}"/>
                </a:ext>
              </a:extLst>
            </p:cNvPr>
            <p:cNvGrpSpPr>
              <a:grpSpLocks/>
            </p:cNvGrpSpPr>
            <p:nvPr/>
          </p:nvGrpSpPr>
          <p:grpSpPr bwMode="auto">
            <a:xfrm>
              <a:off x="10842298" y="1977534"/>
              <a:ext cx="2278063" cy="72985"/>
              <a:chOff x="1775572" y="2020974"/>
              <a:chExt cx="3020604" cy="45615"/>
            </a:xfrm>
          </p:grpSpPr>
          <p:sp>
            <p:nvSpPr>
              <p:cNvPr id="54" name="Rectangle 53">
                <a:extLst>
                  <a:ext uri="{FF2B5EF4-FFF2-40B4-BE49-F238E27FC236}">
                    <a16:creationId xmlns:a16="http://schemas.microsoft.com/office/drawing/2014/main" id="{2CE193AA-31E6-446C-B447-9F24D2D4D802}"/>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5" name="Rectangle 54">
                <a:extLst>
                  <a:ext uri="{FF2B5EF4-FFF2-40B4-BE49-F238E27FC236}">
                    <a16:creationId xmlns:a16="http://schemas.microsoft.com/office/drawing/2014/main" id="{E8BF4BB9-9C92-4EE7-9005-1223F628718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56" name="Rectangle 55">
                <a:extLst>
                  <a:ext uri="{FF2B5EF4-FFF2-40B4-BE49-F238E27FC236}">
                    <a16:creationId xmlns:a16="http://schemas.microsoft.com/office/drawing/2014/main" id="{CC9ECF2B-5720-4DB3-9D28-7B32C367A14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7" name="Rectangle 56">
                <a:extLst>
                  <a:ext uri="{FF2B5EF4-FFF2-40B4-BE49-F238E27FC236}">
                    <a16:creationId xmlns:a16="http://schemas.microsoft.com/office/drawing/2014/main" id="{79CD482F-D320-495F-9E30-A647EBE19CC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8" name="Rectangle 57">
                <a:extLst>
                  <a:ext uri="{FF2B5EF4-FFF2-40B4-BE49-F238E27FC236}">
                    <a16:creationId xmlns:a16="http://schemas.microsoft.com/office/drawing/2014/main" id="{45347140-3D0D-4E77-B721-A2B916AD12E1}"/>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53" name="TextBox 52">
              <a:extLst>
                <a:ext uri="{FF2B5EF4-FFF2-40B4-BE49-F238E27FC236}">
                  <a16:creationId xmlns:a16="http://schemas.microsoft.com/office/drawing/2014/main" id="{24F0509B-BC51-4B0C-8F4F-CB1715BD91E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40" name="Rectangle 39">
            <a:extLst>
              <a:ext uri="{FF2B5EF4-FFF2-40B4-BE49-F238E27FC236}">
                <a16:creationId xmlns:a16="http://schemas.microsoft.com/office/drawing/2014/main" id="{32B2C9AA-C21E-4D69-AB28-EBA79E1A6F19}"/>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29BAE279-843F-46D3-9840-B5574A75B3E0}"/>
              </a:ext>
            </a:extLst>
          </p:cNvPr>
          <p:cNvSpPr>
            <a:spLocks noChangeArrowheads="1"/>
          </p:cNvSpPr>
          <p:nvPr/>
        </p:nvSpPr>
        <p:spPr bwMode="auto">
          <a:xfrm>
            <a:off x="66675" y="2405063"/>
            <a:ext cx="9097963" cy="923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6600" b="1" dirty="0">
                <a:solidFill>
                  <a:schemeClr val="bg1"/>
                </a:solidFill>
                <a:effectLst>
                  <a:outerShdw blurRad="38100" dist="38100" dir="2700000" algn="tl">
                    <a:srgbClr val="000000">
                      <a:alpha val="43137"/>
                    </a:srgbClr>
                  </a:outerShdw>
                </a:effectLst>
                <a:latin typeface="Lato Regular" charset="0"/>
              </a:rPr>
              <a:t>Similar to line graph but displays </a:t>
            </a:r>
            <a:r>
              <a:rPr lang="en-US" altLang="en-US" sz="6600" b="1" dirty="0">
                <a:solidFill>
                  <a:schemeClr val="accent3">
                    <a:lumMod val="40000"/>
                    <a:lumOff val="60000"/>
                  </a:schemeClr>
                </a:solidFill>
                <a:effectLst>
                  <a:outerShdw blurRad="38100" dist="38100" dir="2700000" algn="tl">
                    <a:srgbClr val="000000">
                      <a:alpha val="43137"/>
                    </a:srgbClr>
                  </a:outerShdw>
                </a:effectLst>
                <a:latin typeface="Lato Regular" charset="0"/>
              </a:rPr>
              <a:t>relationship between 2 variables.</a:t>
            </a:r>
          </a:p>
          <a:p>
            <a:pPr eaLnBrk="1" fontAlgn="ctr" hangingPunct="1">
              <a:buFont typeface="Arial" panose="020B0604020202020204" pitchFamily="34" charset="0"/>
              <a:buChar char="•"/>
              <a:defRPr/>
            </a:pPr>
            <a:endParaRPr lang="en-US" altLang="en-US" sz="66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600" b="1" dirty="0">
                <a:solidFill>
                  <a:schemeClr val="bg1"/>
                </a:solidFill>
                <a:effectLst>
                  <a:outerShdw blurRad="38100" dist="38100" dir="2700000" algn="tl">
                    <a:srgbClr val="000000">
                      <a:alpha val="43137"/>
                    </a:srgbClr>
                  </a:outerShdw>
                </a:effectLst>
                <a:latin typeface="Lato Regular" charset="0"/>
              </a:rPr>
              <a:t>Indicates correlation and comparisons, at one point in time, or over time.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nodeType="afterGroup">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298B17-30E2-49C1-AB53-CB227613A985}"/>
              </a:ext>
            </a:extLst>
          </p:cNvPr>
          <p:cNvSpPr/>
          <p:nvPr/>
        </p:nvSpPr>
        <p:spPr>
          <a:xfrm>
            <a:off x="11730038" y="4906963"/>
            <a:ext cx="2317750" cy="3530600"/>
          </a:xfrm>
          <a:prstGeom prst="rect">
            <a:avLst/>
          </a:prstGeom>
          <a:solidFill>
            <a:srgbClr val="ABABA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Connector 3">
            <a:extLst>
              <a:ext uri="{FF2B5EF4-FFF2-40B4-BE49-F238E27FC236}">
                <a16:creationId xmlns:a16="http://schemas.microsoft.com/office/drawing/2014/main" id="{31ECBC97-A55B-4E2A-B8B3-6096FD5D2488}"/>
              </a:ext>
            </a:extLst>
          </p:cNvPr>
          <p:cNvCxnSpPr/>
          <p:nvPr/>
        </p:nvCxnSpPr>
        <p:spPr>
          <a:xfrm>
            <a:off x="12879388" y="4119563"/>
            <a:ext cx="0" cy="5338762"/>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C46124B-4614-45BD-B856-DCB47C12C448}"/>
              </a:ext>
            </a:extLst>
          </p:cNvPr>
          <p:cNvCxnSpPr/>
          <p:nvPr/>
        </p:nvCxnSpPr>
        <p:spPr>
          <a:xfrm flipH="1">
            <a:off x="11050588" y="6650038"/>
            <a:ext cx="3678237" cy="0"/>
          </a:xfrm>
          <a:prstGeom prst="line">
            <a:avLst/>
          </a:prstGeom>
        </p:spPr>
        <p:style>
          <a:lnRef idx="1">
            <a:schemeClr val="dk1"/>
          </a:lnRef>
          <a:fillRef idx="0">
            <a:schemeClr val="dk1"/>
          </a:fillRef>
          <a:effectRef idx="0">
            <a:schemeClr val="dk1"/>
          </a:effectRef>
          <a:fontRef idx="minor">
            <a:schemeClr val="tx1"/>
          </a:fontRef>
        </p:style>
      </p:cxnSp>
      <p:sp>
        <p:nvSpPr>
          <p:cNvPr id="82949" name="TextBox 50">
            <a:extLst>
              <a:ext uri="{FF2B5EF4-FFF2-40B4-BE49-F238E27FC236}">
                <a16:creationId xmlns:a16="http://schemas.microsoft.com/office/drawing/2014/main" id="{51FC1A20-CDD9-40BB-BAC5-99505E014825}"/>
              </a:ext>
            </a:extLst>
          </p:cNvPr>
          <p:cNvSpPr txBox="1">
            <a:spLocks noChangeArrowheads="1"/>
          </p:cNvSpPr>
          <p:nvPr/>
        </p:nvSpPr>
        <p:spPr bwMode="auto">
          <a:xfrm>
            <a:off x="12161838" y="3641725"/>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Max value</a:t>
            </a:r>
          </a:p>
        </p:txBody>
      </p:sp>
      <p:sp>
        <p:nvSpPr>
          <p:cNvPr id="82950" name="TextBox 51">
            <a:extLst>
              <a:ext uri="{FF2B5EF4-FFF2-40B4-BE49-F238E27FC236}">
                <a16:creationId xmlns:a16="http://schemas.microsoft.com/office/drawing/2014/main" id="{C4B8316A-8BDF-4236-BB72-9EF80DF27644}"/>
              </a:ext>
            </a:extLst>
          </p:cNvPr>
          <p:cNvSpPr txBox="1">
            <a:spLocks noChangeArrowheads="1"/>
          </p:cNvSpPr>
          <p:nvPr/>
        </p:nvSpPr>
        <p:spPr bwMode="auto">
          <a:xfrm>
            <a:off x="12304713" y="9442450"/>
            <a:ext cx="145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Min value</a:t>
            </a:r>
          </a:p>
        </p:txBody>
      </p:sp>
      <p:sp>
        <p:nvSpPr>
          <p:cNvPr id="82951" name="TextBox 52">
            <a:extLst>
              <a:ext uri="{FF2B5EF4-FFF2-40B4-BE49-F238E27FC236}">
                <a16:creationId xmlns:a16="http://schemas.microsoft.com/office/drawing/2014/main" id="{745C8087-3565-4BE7-9ED4-2D5057512B25}"/>
              </a:ext>
            </a:extLst>
          </p:cNvPr>
          <p:cNvSpPr txBox="1">
            <a:spLocks noChangeArrowheads="1"/>
          </p:cNvSpPr>
          <p:nvPr/>
        </p:nvSpPr>
        <p:spPr bwMode="auto">
          <a:xfrm>
            <a:off x="12112625" y="4567238"/>
            <a:ext cx="1998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t>Upper  Quartile</a:t>
            </a:r>
          </a:p>
        </p:txBody>
      </p:sp>
      <p:sp>
        <p:nvSpPr>
          <p:cNvPr id="82952" name="TextBox 53">
            <a:extLst>
              <a:ext uri="{FF2B5EF4-FFF2-40B4-BE49-F238E27FC236}">
                <a16:creationId xmlns:a16="http://schemas.microsoft.com/office/drawing/2014/main" id="{35B7FABF-2163-4B98-A518-361C303FE7F5}"/>
              </a:ext>
            </a:extLst>
          </p:cNvPr>
          <p:cNvSpPr txBox="1">
            <a:spLocks noChangeArrowheads="1"/>
          </p:cNvSpPr>
          <p:nvPr/>
        </p:nvSpPr>
        <p:spPr bwMode="auto">
          <a:xfrm>
            <a:off x="12091988" y="8458200"/>
            <a:ext cx="19986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t>Lower  Quartile</a:t>
            </a:r>
          </a:p>
        </p:txBody>
      </p:sp>
      <p:sp>
        <p:nvSpPr>
          <p:cNvPr id="82953" name="TextBox 54">
            <a:extLst>
              <a:ext uri="{FF2B5EF4-FFF2-40B4-BE49-F238E27FC236}">
                <a16:creationId xmlns:a16="http://schemas.microsoft.com/office/drawing/2014/main" id="{021244A7-5835-4E51-A054-F0672449815A}"/>
              </a:ext>
            </a:extLst>
          </p:cNvPr>
          <p:cNvSpPr txBox="1">
            <a:spLocks noChangeArrowheads="1"/>
          </p:cNvSpPr>
          <p:nvPr/>
        </p:nvSpPr>
        <p:spPr bwMode="auto">
          <a:xfrm>
            <a:off x="14622463" y="5695950"/>
            <a:ext cx="1998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t>Median</a:t>
            </a:r>
          </a:p>
        </p:txBody>
      </p:sp>
      <p:cxnSp>
        <p:nvCxnSpPr>
          <p:cNvPr id="9" name="Straight Arrow Connector 8">
            <a:extLst>
              <a:ext uri="{FF2B5EF4-FFF2-40B4-BE49-F238E27FC236}">
                <a16:creationId xmlns:a16="http://schemas.microsoft.com/office/drawing/2014/main" id="{2B662D4E-AAB5-42BA-8714-84447D32A7E0}"/>
              </a:ext>
            </a:extLst>
          </p:cNvPr>
          <p:cNvCxnSpPr>
            <a:stCxn id="82953" idx="1"/>
          </p:cNvCxnSpPr>
          <p:nvPr/>
        </p:nvCxnSpPr>
        <p:spPr>
          <a:xfrm flipH="1">
            <a:off x="13031788" y="5895975"/>
            <a:ext cx="1590675" cy="58420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82955" name="Picture 10">
            <a:extLst>
              <a:ext uri="{FF2B5EF4-FFF2-40B4-BE49-F238E27FC236}">
                <a16:creationId xmlns:a16="http://schemas.microsoft.com/office/drawing/2014/main" id="{82781C35-FC57-46CB-B72F-3AA5D7113D31}"/>
              </a:ext>
            </a:extLst>
          </p:cNvPr>
          <p:cNvPicPr>
            <a:picLocks noChangeAspect="1"/>
          </p:cNvPicPr>
          <p:nvPr/>
        </p:nvPicPr>
        <p:blipFill>
          <a:blip r:embed="rId3">
            <a:extLst>
              <a:ext uri="{28A0092B-C50C-407E-A947-70E740481C1C}">
                <a14:useLocalDpi xmlns:a14="http://schemas.microsoft.com/office/drawing/2010/main" val="0"/>
              </a:ext>
            </a:extLst>
          </a:blip>
          <a:srcRect r="17619"/>
          <a:stretch>
            <a:fillRect/>
          </a:stretch>
        </p:blipFill>
        <p:spPr bwMode="auto">
          <a:xfrm>
            <a:off x="16656050" y="4460875"/>
            <a:ext cx="55086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TextBox 21">
            <a:extLst>
              <a:ext uri="{FF2B5EF4-FFF2-40B4-BE49-F238E27FC236}">
                <a16:creationId xmlns:a16="http://schemas.microsoft.com/office/drawing/2014/main" id="{964BEAC8-0FF8-4869-AFFD-1F0A30346B17}"/>
              </a:ext>
            </a:extLst>
          </p:cNvPr>
          <p:cNvSpPr txBox="1">
            <a:spLocks noChangeArrowheads="1"/>
          </p:cNvSpPr>
          <p:nvPr/>
        </p:nvSpPr>
        <p:spPr bwMode="auto">
          <a:xfrm>
            <a:off x="12585700" y="3625850"/>
            <a:ext cx="2036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t>__</a:t>
            </a:r>
          </a:p>
        </p:txBody>
      </p:sp>
      <p:sp>
        <p:nvSpPr>
          <p:cNvPr id="82957" name="TextBox 56">
            <a:extLst>
              <a:ext uri="{FF2B5EF4-FFF2-40B4-BE49-F238E27FC236}">
                <a16:creationId xmlns:a16="http://schemas.microsoft.com/office/drawing/2014/main" id="{5FAC0227-6511-4273-BC1D-EC2D50018AB3}"/>
              </a:ext>
            </a:extLst>
          </p:cNvPr>
          <p:cNvSpPr txBox="1">
            <a:spLocks noChangeArrowheads="1"/>
          </p:cNvSpPr>
          <p:nvPr/>
        </p:nvSpPr>
        <p:spPr bwMode="auto">
          <a:xfrm>
            <a:off x="12585700" y="8990013"/>
            <a:ext cx="2036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a:t>__</a:t>
            </a:r>
          </a:p>
        </p:txBody>
      </p:sp>
      <p:sp>
        <p:nvSpPr>
          <p:cNvPr id="82958" name="TextBox 57">
            <a:extLst>
              <a:ext uri="{FF2B5EF4-FFF2-40B4-BE49-F238E27FC236}">
                <a16:creationId xmlns:a16="http://schemas.microsoft.com/office/drawing/2014/main" id="{EA7D80C6-F4C2-4D4F-BDB2-F0F218A977A9}"/>
              </a:ext>
            </a:extLst>
          </p:cNvPr>
          <p:cNvSpPr txBox="1">
            <a:spLocks noChangeArrowheads="1"/>
          </p:cNvSpPr>
          <p:nvPr/>
        </p:nvSpPr>
        <p:spPr bwMode="auto">
          <a:xfrm>
            <a:off x="17767300" y="8759825"/>
            <a:ext cx="1457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Fresh.</a:t>
            </a:r>
          </a:p>
        </p:txBody>
      </p:sp>
      <p:sp>
        <p:nvSpPr>
          <p:cNvPr id="82959" name="TextBox 58">
            <a:extLst>
              <a:ext uri="{FF2B5EF4-FFF2-40B4-BE49-F238E27FC236}">
                <a16:creationId xmlns:a16="http://schemas.microsoft.com/office/drawing/2014/main" id="{11968DBA-1E86-41A7-86AE-03B3C97515F4}"/>
              </a:ext>
            </a:extLst>
          </p:cNvPr>
          <p:cNvSpPr txBox="1">
            <a:spLocks noChangeArrowheads="1"/>
          </p:cNvSpPr>
          <p:nvPr/>
        </p:nvSpPr>
        <p:spPr bwMode="auto">
          <a:xfrm>
            <a:off x="18842038" y="8782050"/>
            <a:ext cx="1457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Soph.</a:t>
            </a:r>
          </a:p>
        </p:txBody>
      </p:sp>
      <p:sp>
        <p:nvSpPr>
          <p:cNvPr id="82960" name="TextBox 59">
            <a:extLst>
              <a:ext uri="{FF2B5EF4-FFF2-40B4-BE49-F238E27FC236}">
                <a16:creationId xmlns:a16="http://schemas.microsoft.com/office/drawing/2014/main" id="{279429A6-1BD1-4394-87E8-9CBC0FFDDA12}"/>
              </a:ext>
            </a:extLst>
          </p:cNvPr>
          <p:cNvSpPr txBox="1">
            <a:spLocks noChangeArrowheads="1"/>
          </p:cNvSpPr>
          <p:nvPr/>
        </p:nvSpPr>
        <p:spPr bwMode="auto">
          <a:xfrm>
            <a:off x="20159663" y="8759825"/>
            <a:ext cx="1457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t>Jr.</a:t>
            </a:r>
          </a:p>
        </p:txBody>
      </p:sp>
      <p:sp>
        <p:nvSpPr>
          <p:cNvPr id="82961" name="TextBox 60">
            <a:extLst>
              <a:ext uri="{FF2B5EF4-FFF2-40B4-BE49-F238E27FC236}">
                <a16:creationId xmlns:a16="http://schemas.microsoft.com/office/drawing/2014/main" id="{7FF31622-2233-446C-9238-6301F37E8F03}"/>
              </a:ext>
            </a:extLst>
          </p:cNvPr>
          <p:cNvSpPr txBox="1">
            <a:spLocks noChangeArrowheads="1"/>
          </p:cNvSpPr>
          <p:nvPr/>
        </p:nvSpPr>
        <p:spPr bwMode="auto">
          <a:xfrm>
            <a:off x="20799425" y="8766175"/>
            <a:ext cx="145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b="1"/>
              <a:t>Sr.</a:t>
            </a:r>
          </a:p>
        </p:txBody>
      </p:sp>
      <p:sp>
        <p:nvSpPr>
          <p:cNvPr id="82962" name="TextBox 62">
            <a:extLst>
              <a:ext uri="{FF2B5EF4-FFF2-40B4-BE49-F238E27FC236}">
                <a16:creationId xmlns:a16="http://schemas.microsoft.com/office/drawing/2014/main" id="{F9CDA201-0CC0-4E64-8480-5BB97ADC254E}"/>
              </a:ext>
            </a:extLst>
          </p:cNvPr>
          <p:cNvSpPr txBox="1">
            <a:spLocks noChangeArrowheads="1"/>
          </p:cNvSpPr>
          <p:nvPr/>
        </p:nvSpPr>
        <p:spPr bwMode="auto">
          <a:xfrm>
            <a:off x="17730788" y="4194175"/>
            <a:ext cx="443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b="1"/>
              <a:t>Distribution of Absences by Grade Level</a:t>
            </a:r>
          </a:p>
        </p:txBody>
      </p:sp>
      <p:grpSp>
        <p:nvGrpSpPr>
          <p:cNvPr id="64" name="Group 63">
            <a:extLst>
              <a:ext uri="{FF2B5EF4-FFF2-40B4-BE49-F238E27FC236}">
                <a16:creationId xmlns:a16="http://schemas.microsoft.com/office/drawing/2014/main" id="{35BE1439-45CA-4C30-B6A2-35F5CE68B62B}"/>
              </a:ext>
            </a:extLst>
          </p:cNvPr>
          <p:cNvGrpSpPr>
            <a:grpSpLocks/>
          </p:cNvGrpSpPr>
          <p:nvPr/>
        </p:nvGrpSpPr>
        <p:grpSpPr bwMode="auto">
          <a:xfrm>
            <a:off x="6373813" y="52388"/>
            <a:ext cx="21156612" cy="2270125"/>
            <a:chOff x="1520498" y="511491"/>
            <a:chExt cx="21156613" cy="2269057"/>
          </a:xfrm>
        </p:grpSpPr>
        <p:sp>
          <p:nvSpPr>
            <p:cNvPr id="65" name="TextBox 74">
              <a:extLst>
                <a:ext uri="{FF2B5EF4-FFF2-40B4-BE49-F238E27FC236}">
                  <a16:creationId xmlns:a16="http://schemas.microsoft.com/office/drawing/2014/main" id="{9B9C68E0-25B7-491B-A4C9-31EC5A005520}"/>
                </a:ext>
              </a:extLst>
            </p:cNvPr>
            <p:cNvSpPr txBox="1">
              <a:spLocks noChangeArrowheads="1"/>
            </p:cNvSpPr>
            <p:nvPr/>
          </p:nvSpPr>
          <p:spPr bwMode="auto">
            <a:xfrm>
              <a:off x="1739573" y="511491"/>
              <a:ext cx="20937538" cy="119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7200" b="1" cap="small" dirty="0">
                  <a:solidFill>
                    <a:srgbClr val="303942"/>
                  </a:solidFill>
                  <a:effectLst>
                    <a:outerShdw blurRad="38100" dist="38100" dir="2700000" algn="tl">
                      <a:srgbClr val="000000">
                        <a:alpha val="43137"/>
                      </a:srgbClr>
                    </a:outerShdw>
                  </a:effectLst>
                  <a:latin typeface="Lato Regular" charset="0"/>
                </a:rPr>
                <a:t>Go Visual: Box &amp; Whisker Plots</a:t>
              </a:r>
            </a:p>
          </p:txBody>
        </p:sp>
        <p:grpSp>
          <p:nvGrpSpPr>
            <p:cNvPr id="82969" name="Group 77">
              <a:extLst>
                <a:ext uri="{FF2B5EF4-FFF2-40B4-BE49-F238E27FC236}">
                  <a16:creationId xmlns:a16="http://schemas.microsoft.com/office/drawing/2014/main" id="{A1CCA487-2B0D-4848-8258-7AF08E87F4BC}"/>
                </a:ext>
              </a:extLst>
            </p:cNvPr>
            <p:cNvGrpSpPr>
              <a:grpSpLocks/>
            </p:cNvGrpSpPr>
            <p:nvPr/>
          </p:nvGrpSpPr>
          <p:grpSpPr bwMode="auto">
            <a:xfrm>
              <a:off x="10842298" y="1977534"/>
              <a:ext cx="2278063" cy="72985"/>
              <a:chOff x="1775572" y="2020974"/>
              <a:chExt cx="3020604" cy="45615"/>
            </a:xfrm>
          </p:grpSpPr>
          <p:sp>
            <p:nvSpPr>
              <p:cNvPr id="68" name="Rectangle 67">
                <a:extLst>
                  <a:ext uri="{FF2B5EF4-FFF2-40B4-BE49-F238E27FC236}">
                    <a16:creationId xmlns:a16="http://schemas.microsoft.com/office/drawing/2014/main" id="{0614AFE7-84AE-47E7-8AD1-EAB0CF129A1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69" name="Rectangle 68">
                <a:extLst>
                  <a:ext uri="{FF2B5EF4-FFF2-40B4-BE49-F238E27FC236}">
                    <a16:creationId xmlns:a16="http://schemas.microsoft.com/office/drawing/2014/main" id="{493D7DDA-BF49-4B14-88D3-83CD0D95B54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70" name="Rectangle 69">
                <a:extLst>
                  <a:ext uri="{FF2B5EF4-FFF2-40B4-BE49-F238E27FC236}">
                    <a16:creationId xmlns:a16="http://schemas.microsoft.com/office/drawing/2014/main" id="{1236AEF8-AE82-4206-A3EE-2F93C9E77D67}"/>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71" name="Rectangle 70">
                <a:extLst>
                  <a:ext uri="{FF2B5EF4-FFF2-40B4-BE49-F238E27FC236}">
                    <a16:creationId xmlns:a16="http://schemas.microsoft.com/office/drawing/2014/main" id="{417D7BE1-38ED-418C-B64A-A2902C51FCFA}"/>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72" name="Rectangle 71">
                <a:extLst>
                  <a:ext uri="{FF2B5EF4-FFF2-40B4-BE49-F238E27FC236}">
                    <a16:creationId xmlns:a16="http://schemas.microsoft.com/office/drawing/2014/main" id="{3A135ABF-DE61-49BE-BAC4-D7A19A46A2A2}"/>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67" name="TextBox 66">
              <a:extLst>
                <a:ext uri="{FF2B5EF4-FFF2-40B4-BE49-F238E27FC236}">
                  <a16:creationId xmlns:a16="http://schemas.microsoft.com/office/drawing/2014/main" id="{261DBE23-2926-420E-87A6-28CA16F1FE82}"/>
                </a:ext>
              </a:extLst>
            </p:cNvPr>
            <p:cNvSpPr txBox="1"/>
            <p:nvPr/>
          </p:nvSpPr>
          <p:spPr>
            <a:xfrm>
              <a:off x="1520498" y="2103004"/>
              <a:ext cx="20937538" cy="677544"/>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9" name="Rectangle 28">
            <a:extLst>
              <a:ext uri="{FF2B5EF4-FFF2-40B4-BE49-F238E27FC236}">
                <a16:creationId xmlns:a16="http://schemas.microsoft.com/office/drawing/2014/main" id="{CD6FF0F2-1031-4ACD-B98A-87969E09A965}"/>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a:extLst>
              <a:ext uri="{FF2B5EF4-FFF2-40B4-BE49-F238E27FC236}">
                <a16:creationId xmlns:a16="http://schemas.microsoft.com/office/drawing/2014/main" id="{FBAD487B-63CA-401A-B28D-6CFBD56FC874}"/>
              </a:ext>
            </a:extLst>
          </p:cNvPr>
          <p:cNvSpPr>
            <a:spLocks noChangeArrowheads="1"/>
          </p:cNvSpPr>
          <p:nvPr/>
        </p:nvSpPr>
        <p:spPr bwMode="auto">
          <a:xfrm>
            <a:off x="258763" y="1525588"/>
            <a:ext cx="8891587" cy="1024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Turn raw data into the “shape” of the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score distribution </a:t>
            </a:r>
            <a:r>
              <a:rPr lang="en-US" altLang="en-US" sz="6000" b="1" dirty="0">
                <a:solidFill>
                  <a:schemeClr val="bg1"/>
                </a:solidFill>
                <a:effectLst>
                  <a:outerShdw blurRad="38100" dist="38100" dir="2700000" algn="tl">
                    <a:srgbClr val="000000">
                      <a:alpha val="43137"/>
                    </a:srgbClr>
                  </a:outerShdw>
                </a:effectLst>
                <a:latin typeface="Lato Regular" charset="0"/>
              </a:rPr>
              <a:t>for ease of visual interpretation.</a:t>
            </a:r>
          </a:p>
          <a:p>
            <a:pPr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The boxes display the distribution of scores, while the whiskers indicate the range above and below the media.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nodeType="afterGroup">
                            <p:stCondLst>
                              <p:cond delay="500"/>
                            </p:stCondLst>
                            <p:childTnLst>
                              <p:par>
                                <p:cTn id="9" presetID="2" presetClass="entr" presetSubtype="8" decel="100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55BFBBA-B8CF-46C0-9C40-2CE46546E5AD}"/>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15C1B8D8-252F-4E74-B80C-53321319AB75}"/>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85019" name="Group 2">
              <a:extLst>
                <a:ext uri="{FF2B5EF4-FFF2-40B4-BE49-F238E27FC236}">
                  <a16:creationId xmlns:a16="http://schemas.microsoft.com/office/drawing/2014/main" id="{D6A4A2B7-2D6E-4C12-BD85-5FCCCD6E1BA3}"/>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1CF7AD1B-C209-479C-A3D4-4B8553C84E5D}"/>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77C1FF04-CFA3-471F-8F04-36F020F36199}"/>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FBFA8A47-92D5-40E1-92C0-78E1674BCBB1}"/>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CD3FE3C1-447B-42EA-B7AB-EA543FBF89D1}"/>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F7FA15CA-D6A5-4EE4-B62C-8999AA453B0B}"/>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87B5371D-BCCE-4E0F-AEAD-E7D056A70993}"/>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08824FC3-DA1C-4BC5-B5C5-35AD1621A35D}"/>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85013" name="Group 3">
              <a:extLst>
                <a:ext uri="{FF2B5EF4-FFF2-40B4-BE49-F238E27FC236}">
                  <a16:creationId xmlns:a16="http://schemas.microsoft.com/office/drawing/2014/main" id="{55DBD22D-4988-4FBD-8773-F72FE37B7147}"/>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DD583FC0-A7F8-44EC-9A5E-F29775A24F91}"/>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351196E8-3E5C-45F6-8F06-80A9B5CFD4B6}"/>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84996" name="Shape 192">
            <a:extLst>
              <a:ext uri="{FF2B5EF4-FFF2-40B4-BE49-F238E27FC236}">
                <a16:creationId xmlns:a16="http://schemas.microsoft.com/office/drawing/2014/main" id="{7C0D17E4-698B-4E01-87F5-A73EA7CD4C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7BFE5F32-BF80-42A1-8F31-3388F00EE71F}"/>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5DFCB877-9EEA-4C0E-903F-696C27242BAA}"/>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209C4219-62BB-4229-9C9F-78908709CFBC}"/>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DDAD4A2B-E381-4CE9-AEEB-7CA5F1D54D84}"/>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7865F573-0D75-4CF4-ACC5-B9C0F8AE98A4}"/>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F0CE5451-8C1A-4E2A-BB8B-7313F1F5C595}"/>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E47985E8-2AD3-42AD-8FC8-50D229712796}"/>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84998" name="Picture Placeholder 22">
            <a:extLst>
              <a:ext uri="{FF2B5EF4-FFF2-40B4-BE49-F238E27FC236}">
                <a16:creationId xmlns:a16="http://schemas.microsoft.com/office/drawing/2014/main" id="{4A450B2C-5B90-436A-9E3A-62A3AE82158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FE58C140-E9C1-463D-B02B-DCD11AB46343}"/>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8B0A4FC8-FB9F-4AFA-86E6-5F0D496EB733}"/>
              </a:ext>
            </a:extLst>
          </p:cNvPr>
          <p:cNvSpPr txBox="1"/>
          <p:nvPr/>
        </p:nvSpPr>
        <p:spPr>
          <a:xfrm>
            <a:off x="2716213" y="1439863"/>
            <a:ext cx="19132550" cy="5102225"/>
          </a:xfrm>
          <a:prstGeom prst="rect">
            <a:avLst/>
          </a:prstGeom>
          <a:noFill/>
        </p:spPr>
        <p:txBody>
          <a:bodyPr>
            <a:spAutoFit/>
          </a:bodyPr>
          <a:lstStyle/>
          <a:p>
            <a:pPr algn="ctr" eaLnBrk="1" hangingPunct="1">
              <a:lnSpc>
                <a:spcPct val="90000"/>
              </a:lnSpc>
              <a:defRPr/>
            </a:pPr>
            <a:r>
              <a:rPr lang="en-US" altLang="en-US" sz="8800" b="1" dirty="0">
                <a:solidFill>
                  <a:schemeClr val="bg1"/>
                </a:solidFill>
                <a:effectLst>
                  <a:outerShdw blurRad="38100" dist="38100" dir="2700000" algn="tl">
                    <a:srgbClr val="000000">
                      <a:alpha val="43137"/>
                    </a:srgbClr>
                  </a:outerShdw>
                </a:effectLst>
                <a:latin typeface="Lato Regular" charset="0"/>
              </a:rPr>
              <a:t>Visualize 3 pieces of campus demographic data using different charts/graph types.</a:t>
            </a:r>
          </a:p>
          <a:p>
            <a:pPr algn="ctr" eaLnBrk="1" fontAlgn="auto" hangingPunct="1">
              <a:spcBef>
                <a:spcPts val="0"/>
              </a:spcBef>
              <a:spcAft>
                <a:spcPts val="0"/>
              </a:spcAft>
              <a:defRPr/>
            </a:pP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B1A1B145-6AA5-4BE2-A9B3-4DCF832209BC}"/>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Placeholder 3">
            <a:extLst>
              <a:ext uri="{FF2B5EF4-FFF2-40B4-BE49-F238E27FC236}">
                <a16:creationId xmlns:a16="http://schemas.microsoft.com/office/drawing/2014/main" id="{91B0E248-4599-43F5-BB3A-EC4F86DF6DE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9" r="9038"/>
          <a:stretch>
            <a:fillRect/>
          </a:stretch>
        </p:blipFill>
        <p:spPr>
          <a:xfrm>
            <a:off x="9618663" y="2951163"/>
            <a:ext cx="14722475" cy="9145587"/>
          </a:xfrm>
        </p:spPr>
      </p:pic>
      <p:sp>
        <p:nvSpPr>
          <p:cNvPr id="17" name="Rectangle 16">
            <a:extLst>
              <a:ext uri="{FF2B5EF4-FFF2-40B4-BE49-F238E27FC236}">
                <a16:creationId xmlns:a16="http://schemas.microsoft.com/office/drawing/2014/main" id="{7887576C-4809-4A52-AE99-FDA3BD93512F}"/>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7046" name="TextBox 28">
            <a:extLst>
              <a:ext uri="{FF2B5EF4-FFF2-40B4-BE49-F238E27FC236}">
                <a16:creationId xmlns:a16="http://schemas.microsoft.com/office/drawing/2014/main" id="{BF299158-1C94-4CA4-B962-6BB91992CD11}"/>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87047" name="Shape 192">
            <a:extLst>
              <a:ext uri="{FF2B5EF4-FFF2-40B4-BE49-F238E27FC236}">
                <a16:creationId xmlns:a16="http://schemas.microsoft.com/office/drawing/2014/main" id="{C737C148-8BEA-495D-8392-37E6BBF6AA6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2399DC1F-F6A5-425D-B3E4-C1B8C59F15AE}"/>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8AB8473F-A347-4822-A1F0-650454B9AFAD}"/>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3: Observe</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87051" name="Group 77">
              <a:extLst>
                <a:ext uri="{FF2B5EF4-FFF2-40B4-BE49-F238E27FC236}">
                  <a16:creationId xmlns:a16="http://schemas.microsoft.com/office/drawing/2014/main" id="{6251F19B-517B-437C-9F95-63A9CCB79623}"/>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8A643368-F178-4CCA-86A3-EBFB064DA83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CF62E446-DE86-44A8-8826-CF46DE1A5D4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3D52F732-6178-4659-A65D-341801D1EBD5}"/>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58C8D659-F8E3-4122-BAC9-1838083D2BF8}"/>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BE36AFDC-121C-424B-97A8-FE78B58BF92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CD75EC4F-A57A-4591-81B0-42CBD975B168}"/>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7A565CA8-6B10-4059-A437-D9C6F09B97AE}"/>
              </a:ext>
            </a:extLst>
          </p:cNvPr>
          <p:cNvSpPr txBox="1">
            <a:spLocks noChangeArrowheads="1"/>
          </p:cNvSpPr>
          <p:nvPr/>
        </p:nvSpPr>
        <p:spPr bwMode="auto">
          <a:xfrm>
            <a:off x="582613" y="522288"/>
            <a:ext cx="8947150" cy="1086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buFont typeface="Arial" panose="020B0604020202020204" pitchFamily="34" charset="0"/>
              <a:buChar char="•"/>
            </a:pPr>
            <a:r>
              <a:rPr lang="en-US" altLang="en-US" sz="6000">
                <a:solidFill>
                  <a:schemeClr val="bg1"/>
                </a:solidFill>
                <a:latin typeface="Lato Regular" charset="0"/>
              </a:rPr>
              <a:t>Set aside assumptions and focus only on what is in the data.</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buFont typeface="Arial" panose="020B0604020202020204" pitchFamily="34" charset="0"/>
              <a:buChar char="•"/>
            </a:pPr>
            <a:r>
              <a:rPr lang="en-US" altLang="en-US" sz="6000">
                <a:solidFill>
                  <a:schemeClr val="bg1"/>
                </a:solidFill>
                <a:latin typeface="Lato Regular" charset="0"/>
              </a:rPr>
              <a:t>Resist exploration and discovery.</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buFont typeface="Arial" panose="020B0604020202020204" pitchFamily="34" charset="0"/>
              <a:buChar char="•"/>
            </a:pPr>
            <a:r>
              <a:rPr lang="en-US" altLang="en-US" sz="6000">
                <a:solidFill>
                  <a:schemeClr val="bg1"/>
                </a:solidFill>
                <a:latin typeface="Lato Regular" charset="0"/>
              </a:rPr>
              <a:t>Note important points that jump out from the data.</a:t>
            </a:r>
          </a:p>
          <a:p>
            <a:endParaRPr lang="en-US" altLang="en-US" sz="400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Placeholder 3">
            <a:extLst>
              <a:ext uri="{FF2B5EF4-FFF2-40B4-BE49-F238E27FC236}">
                <a16:creationId xmlns:a16="http://schemas.microsoft.com/office/drawing/2014/main" id="{551FD0AB-F8E3-4DB2-9E85-9E29241C6CF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9" r="369"/>
          <a:stretch>
            <a:fillRect/>
          </a:stretch>
        </p:blipFill>
        <p:spPr>
          <a:xfrm>
            <a:off x="9618663" y="2951163"/>
            <a:ext cx="16130587" cy="9145587"/>
          </a:xfrm>
        </p:spPr>
      </p:pic>
      <p:sp>
        <p:nvSpPr>
          <p:cNvPr id="17" name="Rectangle 16">
            <a:extLst>
              <a:ext uri="{FF2B5EF4-FFF2-40B4-BE49-F238E27FC236}">
                <a16:creationId xmlns:a16="http://schemas.microsoft.com/office/drawing/2014/main" id="{2BFE009B-F9EC-4469-895A-26BE67C72C62}"/>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9094" name="TextBox 28">
            <a:extLst>
              <a:ext uri="{FF2B5EF4-FFF2-40B4-BE49-F238E27FC236}">
                <a16:creationId xmlns:a16="http://schemas.microsoft.com/office/drawing/2014/main" id="{45556614-4D13-46B8-A689-06BFC3DF8247}"/>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89095" name="Shape 192">
            <a:extLst>
              <a:ext uri="{FF2B5EF4-FFF2-40B4-BE49-F238E27FC236}">
                <a16:creationId xmlns:a16="http://schemas.microsoft.com/office/drawing/2014/main" id="{5AD23FEF-FB17-40A8-8866-4A8A106260B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C90C9132-1A1E-45DB-8CF3-689538A1DD24}"/>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AF57F0AE-51CA-4392-AC7E-557D08ED9FC5}"/>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3: Observe</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89099" name="Group 77">
              <a:extLst>
                <a:ext uri="{FF2B5EF4-FFF2-40B4-BE49-F238E27FC236}">
                  <a16:creationId xmlns:a16="http://schemas.microsoft.com/office/drawing/2014/main" id="{BFADD29D-8AEF-489F-8F7C-925B546FFC19}"/>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7C6F036E-6D4A-4891-8420-BABC8C05FCB1}"/>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8E48BCAD-2751-4762-9528-51E5FAEB71E4}"/>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C557B96D-4A4A-4D12-A72A-B100EC1B389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63F5296C-C3F0-4416-92D3-167C48599209}"/>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D4ABD220-4FB5-4A11-8743-E9ADE342A1DD}"/>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F4ABA4B0-1536-451F-A4C3-8948B87341A0}"/>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0635F730-8C6E-480F-8D63-8084DE949D53}"/>
              </a:ext>
            </a:extLst>
          </p:cNvPr>
          <p:cNvSpPr txBox="1">
            <a:spLocks noChangeArrowheads="1"/>
          </p:cNvSpPr>
          <p:nvPr/>
        </p:nvSpPr>
        <p:spPr bwMode="auto">
          <a:xfrm>
            <a:off x="669925" y="2136775"/>
            <a:ext cx="8948738" cy="99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857250" indent="-857250" eaLnBrk="1" fontAlgn="ctr" hangingPunct="1">
              <a:buFont typeface="Arial" panose="020B0604020202020204" pitchFamily="34" charset="0"/>
              <a:buChar char="•"/>
              <a:defRPr/>
            </a:pPr>
            <a:r>
              <a:rPr lang="en-US" altLang="en-US" sz="6000" dirty="0">
                <a:solidFill>
                  <a:schemeClr val="bg1"/>
                </a:solidFill>
                <a:latin typeface="Lato Regular" charset="0"/>
              </a:rPr>
              <a:t>What patterns or trends are emerging?</a:t>
            </a: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r>
              <a:rPr lang="en-US" altLang="en-US" sz="6000" dirty="0">
                <a:solidFill>
                  <a:schemeClr val="bg1"/>
                </a:solidFill>
                <a:latin typeface="Lato Regular" charset="0"/>
              </a:rPr>
              <a:t>What is surprising or unexpected?</a:t>
            </a: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r>
              <a:rPr lang="en-US" altLang="en-US" sz="6000" dirty="0">
                <a:solidFill>
                  <a:schemeClr val="bg1"/>
                </a:solidFill>
                <a:latin typeface="Lato Regular" charset="0"/>
              </a:rPr>
              <a:t>What questions do we have now?</a:t>
            </a: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r>
              <a:rPr lang="en-US" altLang="en-US" sz="6000" dirty="0">
                <a:solidFill>
                  <a:schemeClr val="bg1"/>
                </a:solidFill>
                <a:latin typeface="Lato Regular" charset="0"/>
              </a:rPr>
              <a:t>How can we find out?</a:t>
            </a:r>
          </a:p>
          <a:p>
            <a:pPr>
              <a:defRPr/>
            </a:pPr>
            <a:endParaRPr lang="en-US" altLang="en-US" sz="4000"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Placeholder 3">
            <a:extLst>
              <a:ext uri="{FF2B5EF4-FFF2-40B4-BE49-F238E27FC236}">
                <a16:creationId xmlns:a16="http://schemas.microsoft.com/office/drawing/2014/main" id="{1B0184B0-3679-4B67-B740-8AD8B23A516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69" r="369"/>
          <a:stretch>
            <a:fillRect/>
          </a:stretch>
        </p:blipFill>
        <p:spPr>
          <a:xfrm>
            <a:off x="9618663" y="2951163"/>
            <a:ext cx="16130587" cy="9145587"/>
          </a:xfrm>
        </p:spPr>
      </p:pic>
      <p:sp>
        <p:nvSpPr>
          <p:cNvPr id="17" name="Rectangle 16">
            <a:extLst>
              <a:ext uri="{FF2B5EF4-FFF2-40B4-BE49-F238E27FC236}">
                <a16:creationId xmlns:a16="http://schemas.microsoft.com/office/drawing/2014/main" id="{0B025C13-9AF0-4588-85A9-8F518B88A53D}"/>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1142" name="TextBox 28">
            <a:extLst>
              <a:ext uri="{FF2B5EF4-FFF2-40B4-BE49-F238E27FC236}">
                <a16:creationId xmlns:a16="http://schemas.microsoft.com/office/drawing/2014/main" id="{B8062FA3-5506-4BEF-BCED-771CC38DE942}"/>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91143" name="Shape 192">
            <a:extLst>
              <a:ext uri="{FF2B5EF4-FFF2-40B4-BE49-F238E27FC236}">
                <a16:creationId xmlns:a16="http://schemas.microsoft.com/office/drawing/2014/main" id="{FF3B3C9F-E7C1-4C50-B646-F077B787A47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C140C1D3-AC9E-42F5-805D-6D68E2FEE603}"/>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5E522E64-DEC9-483D-BE74-4D4311E5575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3: Observe</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91147" name="Group 77">
              <a:extLst>
                <a:ext uri="{FF2B5EF4-FFF2-40B4-BE49-F238E27FC236}">
                  <a16:creationId xmlns:a16="http://schemas.microsoft.com/office/drawing/2014/main" id="{DAE9E9CC-38F3-41C1-A8B1-D40620480F17}"/>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1BBEB524-BA56-4521-B31F-8AF5A9EB5AE7}"/>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61FAD375-29FE-47E2-B7F9-A11D8F7017C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EC8FB3C4-BC78-4A7E-8512-CC20BFB3C1F4}"/>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789546BE-C95F-435A-99A1-3FD61BB60A0C}"/>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A6121084-ADF0-416A-9C3C-E204A3A0750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CF19D8DD-21F2-4569-AE43-BEB2F2883D2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92E81191-E146-4780-A76B-D9F6C165029E}"/>
              </a:ext>
            </a:extLst>
          </p:cNvPr>
          <p:cNvSpPr txBox="1">
            <a:spLocks noChangeArrowheads="1"/>
          </p:cNvSpPr>
          <p:nvPr/>
        </p:nvSpPr>
        <p:spPr bwMode="auto">
          <a:xfrm>
            <a:off x="700088" y="3613150"/>
            <a:ext cx="8947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r>
              <a:rPr lang="en-US" altLang="en-US" sz="6000">
                <a:solidFill>
                  <a:schemeClr val="bg1"/>
                </a:solidFill>
                <a:latin typeface="Lato Regular" charset="0"/>
              </a:rPr>
              <a:t>“I notice that…”</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see that…”</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am struck by…”</a:t>
            </a:r>
          </a:p>
          <a:p>
            <a:pPr eaLnBrk="1" fontAlgn="ctr" hangingPunct="1">
              <a:buFont typeface="Arial" panose="020B0604020202020204" pitchFamily="34" charset="0"/>
              <a:buChar char="•"/>
            </a:pPr>
            <a:endParaRPr lang="en-US" altLang="en-US" sz="6000">
              <a:solidFill>
                <a:schemeClr val="bg1"/>
              </a:solidFill>
              <a:latin typeface="Lato Regular" charset="0"/>
            </a:endParaRPr>
          </a:p>
          <a:p>
            <a:pPr eaLnBrk="1" fontAlgn="ctr" hangingPunct="1"/>
            <a:r>
              <a:rPr lang="en-US" altLang="en-US" sz="6000">
                <a:solidFill>
                  <a:schemeClr val="bg1"/>
                </a:solidFill>
                <a:latin typeface="Lato Regular" charset="0"/>
              </a:rPr>
              <a:t>“I am surprised that…”</a:t>
            </a:r>
            <a:endParaRPr lang="en-US" altLang="en-US" sz="600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Shape 192">
            <a:extLst>
              <a:ext uri="{FF2B5EF4-FFF2-40B4-BE49-F238E27FC236}">
                <a16:creationId xmlns:a16="http://schemas.microsoft.com/office/drawing/2014/main" id="{737FB828-D412-49C3-BAB5-4BFB718699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8E4CF679-9ED0-4914-8949-E80BD3662EB8}"/>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EAEDC40B-F7F8-45C3-B34D-C467B2167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C47A762C-9C1A-4209-BED1-3B38CAF7F9A1}"/>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63D8C919-F1E4-4E43-A7AD-B7C9022E769E}"/>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#4</a:t>
              </a:r>
            </a:p>
          </p:txBody>
        </p:sp>
      </p:grpSp>
      <p:sp>
        <p:nvSpPr>
          <p:cNvPr id="2" name="Footer Placeholder 1">
            <a:extLst>
              <a:ext uri="{FF2B5EF4-FFF2-40B4-BE49-F238E27FC236}">
                <a16:creationId xmlns:a16="http://schemas.microsoft.com/office/drawing/2014/main" id="{E48BBDA3-D6E8-4F73-8753-F5F2685C2FD5}"/>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BD96F0-765A-476C-830C-67C064207092}"/>
              </a:ext>
            </a:extLst>
          </p:cNvPr>
          <p:cNvSpPr/>
          <p:nvPr/>
        </p:nvSpPr>
        <p:spPr>
          <a:xfrm>
            <a:off x="16669" y="3233057"/>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066" name="Rectangle 1">
            <a:extLst>
              <a:ext uri="{FF2B5EF4-FFF2-40B4-BE49-F238E27FC236}">
                <a16:creationId xmlns:a16="http://schemas.microsoft.com/office/drawing/2014/main" id="{74B726B5-D248-4590-96FA-8E2A6BE07870}"/>
              </a:ext>
            </a:extLst>
          </p:cNvPr>
          <p:cNvSpPr>
            <a:spLocks noChangeArrowheads="1"/>
          </p:cNvSpPr>
          <p:nvPr/>
        </p:nvSpPr>
        <p:spPr bwMode="auto">
          <a:xfrm>
            <a:off x="1928813" y="3460750"/>
            <a:ext cx="20486687" cy="806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Does each statement communicate a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single idea </a:t>
            </a:r>
            <a:r>
              <a:rPr lang="en-US" altLang="en-US" sz="5400" b="1" dirty="0">
                <a:solidFill>
                  <a:schemeClr val="bg1"/>
                </a:solidFill>
                <a:effectLst>
                  <a:outerShdw blurRad="38100" dist="38100" dir="2700000" algn="tl">
                    <a:srgbClr val="000000">
                      <a:alpha val="43137"/>
                    </a:srgbClr>
                  </a:outerShdw>
                </a:effectLst>
                <a:latin typeface="Lato Regular" charset="0"/>
              </a:rPr>
              <a:t>about student performance?</a:t>
            </a:r>
          </a:p>
          <a:p>
            <a:pPr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Are statements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short and clear</a:t>
            </a:r>
            <a:r>
              <a:rPr lang="en-US" altLang="en-US" sz="5400" b="1" dirty="0">
                <a:solidFill>
                  <a:schemeClr val="bg1"/>
                </a:solidFill>
                <a:effectLst>
                  <a:outerShdw blurRad="38100" dist="38100" dir="2700000" algn="tl">
                    <a:srgbClr val="000000">
                      <a:alpha val="43137"/>
                    </a:srgbClr>
                  </a:outerShdw>
                </a:effectLst>
                <a:latin typeface="Lato Regular" charset="0"/>
              </a:rPr>
              <a:t>?</a:t>
            </a:r>
          </a:p>
          <a:p>
            <a:pPr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Do the statements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incorporate numbers</a:t>
            </a:r>
            <a:r>
              <a:rPr lang="en-US" altLang="en-US" sz="5400" b="1" dirty="0">
                <a:solidFill>
                  <a:schemeClr val="bg1"/>
                </a:solidFill>
                <a:effectLst>
                  <a:outerShdw blurRad="38100" dist="38100" dir="2700000" algn="tl">
                    <a:srgbClr val="000000">
                      <a:alpha val="43137"/>
                    </a:srgbClr>
                  </a:outerShdw>
                </a:effectLst>
                <a:latin typeface="Lato Regular" charset="0"/>
              </a:rPr>
              <a:t>?</a:t>
            </a:r>
          </a:p>
          <a:p>
            <a:pPr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Do the statements focus on just those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direct and observable facts</a:t>
            </a:r>
            <a:r>
              <a:rPr lang="en-US" altLang="en-US" sz="5400" b="1" dirty="0">
                <a:solidFill>
                  <a:schemeClr val="bg1"/>
                </a:solidFill>
                <a:effectLst>
                  <a:outerShdw blurRad="38100" dist="38100" dir="2700000" algn="tl">
                    <a:srgbClr val="000000">
                      <a:alpha val="43137"/>
                    </a:srgbClr>
                  </a:outerShdw>
                </a:effectLst>
                <a:latin typeface="Lato Regular" charset="0"/>
              </a:rPr>
              <a:t> that are contained in the data,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without interpretation or inference</a:t>
            </a:r>
            <a:r>
              <a:rPr lang="en-US" altLang="en-US" sz="5400" b="1" dirty="0">
                <a:solidFill>
                  <a:schemeClr val="bg1"/>
                </a:solidFill>
                <a:effectLst>
                  <a:outerShdw blurRad="38100" dist="38100" dir="2700000" algn="tl">
                    <a:srgbClr val="000000">
                      <a:alpha val="43137"/>
                    </a:srgbClr>
                  </a:outerShdw>
                </a:effectLst>
                <a:latin typeface="Lato Regular" charset="0"/>
              </a:rPr>
              <a:t>?</a:t>
            </a:r>
          </a:p>
          <a:p>
            <a:pPr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Do the statements use relevant data concepts, such as </a:t>
            </a:r>
            <a:r>
              <a:rPr lang="en-US" altLang="en-US" sz="5400" b="1" dirty="0">
                <a:solidFill>
                  <a:schemeClr val="accent3">
                    <a:lumMod val="60000"/>
                    <a:lumOff val="40000"/>
                  </a:schemeClr>
                </a:solidFill>
                <a:effectLst>
                  <a:outerShdw blurRad="38100" dist="38100" dir="2700000" algn="tl">
                    <a:srgbClr val="000000">
                      <a:alpha val="43137"/>
                    </a:srgbClr>
                  </a:outerShdw>
                </a:effectLst>
                <a:latin typeface="Lato Regular" charset="0"/>
              </a:rPr>
              <a:t>mean, median, mode, range, or distribution</a:t>
            </a:r>
            <a:r>
              <a:rPr lang="en-US" altLang="en-US" sz="5400" b="1" dirty="0">
                <a:solidFill>
                  <a:schemeClr val="bg1"/>
                </a:solidFill>
                <a:effectLst>
                  <a:outerShdw blurRad="38100" dist="38100" dir="2700000" algn="tl">
                    <a:srgbClr val="000000">
                      <a:alpha val="43137"/>
                    </a:srgbClr>
                  </a:outerShdw>
                </a:effectLst>
                <a:latin typeface="Lato Regular" charset="0"/>
              </a:rPr>
              <a:t>?</a:t>
            </a:r>
          </a:p>
          <a:p>
            <a:pPr eaLnBrk="1" fontAlgn="ctr" hangingPunct="1">
              <a:buFont typeface="Arial" panose="020B0604020202020204" pitchFamily="34" charset="0"/>
              <a:buChar char="•"/>
              <a:defRPr/>
            </a:pPr>
            <a:endParaRPr lang="en-US" altLang="en-US" sz="3200" b="1" dirty="0">
              <a:effectLst>
                <a:outerShdw blurRad="38100" dist="38100" dir="2700000" algn="tl">
                  <a:srgbClr val="000000">
                    <a:alpha val="43137"/>
                  </a:srgbClr>
                </a:outerShdw>
              </a:effectLst>
              <a:latin typeface="Lato Regular" charset="0"/>
            </a:endParaRPr>
          </a:p>
        </p:txBody>
      </p:sp>
      <p:grpSp>
        <p:nvGrpSpPr>
          <p:cNvPr id="19" name="Group 18">
            <a:extLst>
              <a:ext uri="{FF2B5EF4-FFF2-40B4-BE49-F238E27FC236}">
                <a16:creationId xmlns:a16="http://schemas.microsoft.com/office/drawing/2014/main" id="{D75E956E-4B0F-4355-BD9D-27C8C724F084}"/>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DD0CD5D7-930C-45FA-ACD5-2CFADA20575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Observation Criteria</a:t>
              </a:r>
            </a:p>
          </p:txBody>
        </p:sp>
        <p:grpSp>
          <p:nvGrpSpPr>
            <p:cNvPr id="95241" name="Group 77">
              <a:extLst>
                <a:ext uri="{FF2B5EF4-FFF2-40B4-BE49-F238E27FC236}">
                  <a16:creationId xmlns:a16="http://schemas.microsoft.com/office/drawing/2014/main" id="{5FE95545-6999-4FED-B521-8AC5120A3434}"/>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CBCB1458-E037-4409-8858-AA07FB34A49F}"/>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0FDD0B0E-38E5-4A95-91BB-4E10EFA99A9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7079D4AD-A2BB-47CB-BAA2-E678BEAA59B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F04C4A37-2BD5-4B1D-A79D-AB14B70A153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F52FEC87-5809-4BF4-AD5B-34A5B306294A}"/>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33195BC2-96C7-4A84-88F3-8777F1DD7288}"/>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95239" name="Shape 192">
            <a:extLst>
              <a:ext uri="{FF2B5EF4-FFF2-40B4-BE49-F238E27FC236}">
                <a16:creationId xmlns:a16="http://schemas.microsoft.com/office/drawing/2014/main" id="{66634233-0F1B-4C9D-A6D1-9BAF5FD6E5B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066"/>
                                        </p:tgtEl>
                                        <p:attrNameLst>
                                          <p:attrName>style.visibility</p:attrName>
                                        </p:attrNameLst>
                                      </p:cBhvr>
                                      <p:to>
                                        <p:strVal val="visible"/>
                                      </p:to>
                                    </p:set>
                                    <p:animEffect transition="in" filter="fade">
                                      <p:cBhvr>
                                        <p:cTn id="12" dur="500"/>
                                        <p:tgtEl>
                                          <p:spTgt spid="88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D5CDF0F-A573-4B61-ACC4-7AE5FDC44367}"/>
              </a:ext>
            </a:extLst>
          </p:cNvPr>
          <p:cNvGraphicFramePr>
            <a:graphicFrameLocks noGrp="1"/>
          </p:cNvGraphicFramePr>
          <p:nvPr/>
        </p:nvGraphicFramePr>
        <p:xfrm>
          <a:off x="1190625" y="3130550"/>
          <a:ext cx="22439313" cy="8990013"/>
        </p:xfrm>
        <a:graphic>
          <a:graphicData uri="http://schemas.openxmlformats.org/drawingml/2006/table">
            <a:tbl>
              <a:tblPr firstRow="1" bandRow="1">
                <a:tableStyleId>{5C22544A-7EE6-4342-B048-85BDC9FD1C3A}</a:tableStyleId>
              </a:tblPr>
              <a:tblGrid>
                <a:gridCol w="11219657">
                  <a:extLst>
                    <a:ext uri="{9D8B030D-6E8A-4147-A177-3AD203B41FA5}">
                      <a16:colId xmlns:a16="http://schemas.microsoft.com/office/drawing/2014/main" val="20000"/>
                    </a:ext>
                  </a:extLst>
                </a:gridCol>
                <a:gridCol w="11219657">
                  <a:extLst>
                    <a:ext uri="{9D8B030D-6E8A-4147-A177-3AD203B41FA5}">
                      <a16:colId xmlns:a16="http://schemas.microsoft.com/office/drawing/2014/main" val="20001"/>
                    </a:ext>
                  </a:extLst>
                </a:gridCol>
              </a:tblGrid>
              <a:tr h="3143775">
                <a:tc>
                  <a:txBody>
                    <a:bodyPr/>
                    <a:lstStyle/>
                    <a:p>
                      <a:pPr algn="ctr"/>
                      <a:r>
                        <a:rPr lang="en-US" sz="9900" dirty="0">
                          <a:latin typeface="Lato Regular"/>
                        </a:rPr>
                        <a:t>Rough Observation</a:t>
                      </a:r>
                      <a:r>
                        <a:rPr lang="en-US" sz="9900" baseline="0" dirty="0">
                          <a:latin typeface="Lato Regular"/>
                        </a:rPr>
                        <a:t> </a:t>
                      </a:r>
                      <a:endParaRPr lang="en-US" sz="9900" dirty="0">
                        <a:latin typeface="Lato Regular"/>
                      </a:endParaRPr>
                    </a:p>
                  </a:txBody>
                  <a:tcPr marL="126253" marR="126253" marT="63119" marB="63119">
                    <a:solidFill>
                      <a:srgbClr val="0081C6"/>
                    </a:solidFill>
                  </a:tcPr>
                </a:tc>
                <a:tc>
                  <a:txBody>
                    <a:bodyPr/>
                    <a:lstStyle/>
                    <a:p>
                      <a:pPr algn="ctr"/>
                      <a:r>
                        <a:rPr lang="en-US" sz="9900" dirty="0">
                          <a:latin typeface="Lato Regular"/>
                        </a:rPr>
                        <a:t>Refined</a:t>
                      </a:r>
                      <a:r>
                        <a:rPr lang="en-US" sz="9900" baseline="0" dirty="0">
                          <a:latin typeface="Lato Regular"/>
                        </a:rPr>
                        <a:t> Observation</a:t>
                      </a:r>
                      <a:endParaRPr lang="en-US" sz="9900" dirty="0">
                        <a:latin typeface="Lato Regular"/>
                      </a:endParaRPr>
                    </a:p>
                  </a:txBody>
                  <a:tcPr marL="126253" marR="126253" marT="63119" marB="63119">
                    <a:solidFill>
                      <a:srgbClr val="0081C6"/>
                    </a:solidFill>
                  </a:tcPr>
                </a:tc>
                <a:extLst>
                  <a:ext uri="{0D108BD9-81ED-4DB2-BD59-A6C34878D82A}">
                    <a16:rowId xmlns:a16="http://schemas.microsoft.com/office/drawing/2014/main" val="10000"/>
                  </a:ext>
                </a:extLst>
              </a:tr>
              <a:tr h="5846238">
                <a:tc>
                  <a:txBody>
                    <a:bodyPr/>
                    <a:lstStyle/>
                    <a:p>
                      <a:pPr algn="l"/>
                      <a:r>
                        <a:rPr lang="en-US" sz="7200" dirty="0">
                          <a:solidFill>
                            <a:srgbClr val="303942"/>
                          </a:solidFill>
                          <a:latin typeface="Lato Regular"/>
                        </a:rPr>
                        <a:t>We have more Latino/a</a:t>
                      </a:r>
                      <a:r>
                        <a:rPr lang="en-US" sz="7200" baseline="0" dirty="0">
                          <a:solidFill>
                            <a:srgbClr val="303942"/>
                          </a:solidFill>
                          <a:latin typeface="Lato Regular"/>
                        </a:rPr>
                        <a:t> students than we did last year.</a:t>
                      </a:r>
                      <a:endParaRPr lang="en-US" sz="7200" dirty="0">
                        <a:solidFill>
                          <a:srgbClr val="303942"/>
                        </a:solidFill>
                        <a:latin typeface="Lato Regular"/>
                      </a:endParaRPr>
                    </a:p>
                  </a:txBody>
                  <a:tcPr marL="126253" marR="126253" marT="63119" marB="63119"/>
                </a:tc>
                <a:tc>
                  <a:txBody>
                    <a:bodyPr/>
                    <a:lstStyle/>
                    <a:p>
                      <a:pPr algn="l"/>
                      <a:r>
                        <a:rPr lang="en-US" sz="7200" dirty="0">
                          <a:solidFill>
                            <a:srgbClr val="303942"/>
                          </a:solidFill>
                          <a:latin typeface="Lato Regular"/>
                        </a:rPr>
                        <a:t>Our Latino/a</a:t>
                      </a:r>
                      <a:r>
                        <a:rPr lang="en-US" sz="7200" baseline="0" dirty="0">
                          <a:solidFill>
                            <a:srgbClr val="303942"/>
                          </a:solidFill>
                          <a:latin typeface="Lato Regular"/>
                        </a:rPr>
                        <a:t> population increased from 10% in 2015 to 30% of the total student population in 2016.</a:t>
                      </a:r>
                      <a:endParaRPr lang="en-US" sz="7200" dirty="0">
                        <a:solidFill>
                          <a:srgbClr val="303942"/>
                        </a:solidFill>
                        <a:latin typeface="Lato Regular"/>
                      </a:endParaRPr>
                    </a:p>
                  </a:txBody>
                  <a:tcPr marL="126253" marR="126253" marT="63119" marB="63119"/>
                </a:tc>
                <a:extLst>
                  <a:ext uri="{0D108BD9-81ED-4DB2-BD59-A6C34878D82A}">
                    <a16:rowId xmlns:a16="http://schemas.microsoft.com/office/drawing/2014/main" val="10001"/>
                  </a:ext>
                </a:extLst>
              </a:tr>
            </a:tbl>
          </a:graphicData>
        </a:graphic>
      </p:graphicFrame>
      <p:grpSp>
        <p:nvGrpSpPr>
          <p:cNvPr id="19" name="Group 18">
            <a:extLst>
              <a:ext uri="{FF2B5EF4-FFF2-40B4-BE49-F238E27FC236}">
                <a16:creationId xmlns:a16="http://schemas.microsoft.com/office/drawing/2014/main" id="{44B4B9FE-E11D-4F7F-A987-52A97F411BF2}"/>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75199200-1888-49B3-BE5A-BD8706196442}"/>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Activity: Assessing Observations</a:t>
              </a:r>
            </a:p>
          </p:txBody>
        </p:sp>
        <p:grpSp>
          <p:nvGrpSpPr>
            <p:cNvPr id="97296" name="Group 77">
              <a:extLst>
                <a:ext uri="{FF2B5EF4-FFF2-40B4-BE49-F238E27FC236}">
                  <a16:creationId xmlns:a16="http://schemas.microsoft.com/office/drawing/2014/main" id="{6FEEC7EE-D804-405D-A73E-4FFBC9C65775}"/>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F01241D4-93C0-4D42-940D-5D21970C043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9B774F60-54DF-4586-8897-0E3DE86BB55E}"/>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FBDA5576-8064-4496-B857-59D5CD2D161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BB696984-97FB-4690-AEE4-DB6753478E8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1B804399-F9EB-4EA1-9762-47E47DD5046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957ABC09-AE90-4428-9194-1EED5061973A}"/>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97294" name="Shape 192">
            <a:extLst>
              <a:ext uri="{FF2B5EF4-FFF2-40B4-BE49-F238E27FC236}">
                <a16:creationId xmlns:a16="http://schemas.microsoft.com/office/drawing/2014/main" id="{22F98F3D-9AD3-470F-8D0E-DDD246E2CFF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99B5AEC-59FB-4D76-8BF0-116954B90202}"/>
              </a:ext>
            </a:extLst>
          </p:cNvPr>
          <p:cNvGrpSpPr>
            <a:grpSpLocks/>
          </p:cNvGrpSpPr>
          <p:nvPr/>
        </p:nvGrpSpPr>
        <p:grpSpPr bwMode="auto">
          <a:xfrm>
            <a:off x="1697038" y="504825"/>
            <a:ext cx="20937537" cy="2249488"/>
            <a:chOff x="1739573" y="511491"/>
            <a:chExt cx="20937538" cy="2248915"/>
          </a:xfrm>
        </p:grpSpPr>
        <p:sp>
          <p:nvSpPr>
            <p:cNvPr id="6" name="TextBox 74">
              <a:extLst>
                <a:ext uri="{FF2B5EF4-FFF2-40B4-BE49-F238E27FC236}">
                  <a16:creationId xmlns:a16="http://schemas.microsoft.com/office/drawing/2014/main" id="{5909A144-0857-4940-8EB8-98FF3E19E534}"/>
                </a:ext>
              </a:extLst>
            </p:cNvPr>
            <p:cNvSpPr txBox="1">
              <a:spLocks noChangeArrowheads="1"/>
            </p:cNvSpPr>
            <p:nvPr/>
          </p:nvSpPr>
          <p:spPr bwMode="auto">
            <a:xfrm>
              <a:off x="1739573" y="511491"/>
              <a:ext cx="20937538" cy="14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effectLst>
                    <a:outerShdw blurRad="38100" dist="38100" dir="2700000" algn="tl">
                      <a:srgbClr val="000000">
                        <a:alpha val="43137"/>
                      </a:srgbClr>
                    </a:outerShdw>
                  </a:effectLst>
                  <a:latin typeface="Lato Regular" charset="0"/>
                </a:rPr>
                <a:t>Materials/Resources</a:t>
              </a:r>
              <a:endParaRPr lang="id-ID" altLang="en-US" sz="8800" b="1" cap="small" dirty="0">
                <a:effectLst>
                  <a:outerShdw blurRad="38100" dist="38100" dir="2700000" algn="tl">
                    <a:srgbClr val="000000">
                      <a:alpha val="43137"/>
                    </a:srgbClr>
                  </a:outerShdw>
                </a:effectLst>
                <a:latin typeface="Lato Regular" charset="0"/>
              </a:endParaRPr>
            </a:p>
          </p:txBody>
        </p:sp>
        <p:grpSp>
          <p:nvGrpSpPr>
            <p:cNvPr id="25607" name="Group 77">
              <a:extLst>
                <a:ext uri="{FF2B5EF4-FFF2-40B4-BE49-F238E27FC236}">
                  <a16:creationId xmlns:a16="http://schemas.microsoft.com/office/drawing/2014/main" id="{F52C06A1-01A2-4368-AFF4-A02326C018E1}"/>
                </a:ext>
              </a:extLst>
            </p:cNvPr>
            <p:cNvGrpSpPr>
              <a:grpSpLocks/>
            </p:cNvGrpSpPr>
            <p:nvPr/>
          </p:nvGrpSpPr>
          <p:grpSpPr bwMode="auto">
            <a:xfrm>
              <a:off x="10842298" y="1977534"/>
              <a:ext cx="2278063" cy="72985"/>
              <a:chOff x="1775572" y="2020974"/>
              <a:chExt cx="3020604" cy="45615"/>
            </a:xfrm>
          </p:grpSpPr>
          <p:sp>
            <p:nvSpPr>
              <p:cNvPr id="9" name="Rectangle 8">
                <a:extLst>
                  <a:ext uri="{FF2B5EF4-FFF2-40B4-BE49-F238E27FC236}">
                    <a16:creationId xmlns:a16="http://schemas.microsoft.com/office/drawing/2014/main" id="{AA895599-D39F-4AB9-938A-2ED912BA67C0}"/>
                  </a:ext>
                </a:extLst>
              </p:cNvPr>
              <p:cNvSpPr/>
              <p:nvPr/>
            </p:nvSpPr>
            <p:spPr>
              <a:xfrm flipV="1">
                <a:off x="1775572" y="2021245"/>
                <a:ext cx="540972" cy="45628"/>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0" name="Rectangle 9">
                <a:extLst>
                  <a:ext uri="{FF2B5EF4-FFF2-40B4-BE49-F238E27FC236}">
                    <a16:creationId xmlns:a16="http://schemas.microsoft.com/office/drawing/2014/main" id="{2F8A27BA-56F9-4069-BA65-BAF3334DC38E}"/>
                  </a:ext>
                </a:extLst>
              </p:cNvPr>
              <p:cNvSpPr/>
              <p:nvPr/>
            </p:nvSpPr>
            <p:spPr>
              <a:xfrm flipV="1">
                <a:off x="2390217" y="2021245"/>
                <a:ext cx="540972" cy="4562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1" name="Rectangle 10">
                <a:extLst>
                  <a:ext uri="{FF2B5EF4-FFF2-40B4-BE49-F238E27FC236}">
                    <a16:creationId xmlns:a16="http://schemas.microsoft.com/office/drawing/2014/main" id="{E613F97F-EF64-4FF6-BD88-299D1A70B4C2}"/>
                  </a:ext>
                </a:extLst>
              </p:cNvPr>
              <p:cNvSpPr/>
              <p:nvPr/>
            </p:nvSpPr>
            <p:spPr>
              <a:xfrm flipV="1">
                <a:off x="3025912" y="2021245"/>
                <a:ext cx="540972" cy="45628"/>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2" name="Rectangle 11">
                <a:extLst>
                  <a:ext uri="{FF2B5EF4-FFF2-40B4-BE49-F238E27FC236}">
                    <a16:creationId xmlns:a16="http://schemas.microsoft.com/office/drawing/2014/main" id="{19600B0E-BF40-4DDA-A2A1-E39A5D46A008}"/>
                  </a:ext>
                </a:extLst>
              </p:cNvPr>
              <p:cNvSpPr/>
              <p:nvPr/>
            </p:nvSpPr>
            <p:spPr>
              <a:xfrm flipV="1">
                <a:off x="3640558" y="2021245"/>
                <a:ext cx="540972" cy="45628"/>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 name="Rectangle 12">
                <a:extLst>
                  <a:ext uri="{FF2B5EF4-FFF2-40B4-BE49-F238E27FC236}">
                    <a16:creationId xmlns:a16="http://schemas.microsoft.com/office/drawing/2014/main" id="{1D4454B9-4A00-4BEC-AE57-BD63F3D4E447}"/>
                  </a:ext>
                </a:extLst>
              </p:cNvPr>
              <p:cNvSpPr/>
              <p:nvPr/>
            </p:nvSpPr>
            <p:spPr>
              <a:xfrm flipV="1">
                <a:off x="4257307" y="2021245"/>
                <a:ext cx="538867" cy="45628"/>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 name="TextBox 7">
              <a:extLst>
                <a:ext uri="{FF2B5EF4-FFF2-40B4-BE49-F238E27FC236}">
                  <a16:creationId xmlns:a16="http://schemas.microsoft.com/office/drawing/2014/main" id="{B0D410F4-E9F1-48B5-9E21-F38EC4C3A0B1}"/>
                </a:ext>
              </a:extLst>
            </p:cNvPr>
            <p:cNvSpPr txBox="1"/>
            <p:nvPr/>
          </p:nvSpPr>
          <p:spPr>
            <a:xfrm>
              <a:off x="1739573" y="2082716"/>
              <a:ext cx="20937538" cy="677690"/>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25603" name="Shape 192">
            <a:extLst>
              <a:ext uri="{FF2B5EF4-FFF2-40B4-BE49-F238E27FC236}">
                <a16:creationId xmlns:a16="http://schemas.microsoft.com/office/drawing/2014/main" id="{A5FDF5D4-F27F-490A-9596-C57155D9DC1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3EC1520F-363D-41B2-82C7-499A64CB71F7}"/>
              </a:ext>
            </a:extLst>
          </p:cNvPr>
          <p:cNvSpPr txBox="1"/>
          <p:nvPr/>
        </p:nvSpPr>
        <p:spPr>
          <a:xfrm>
            <a:off x="1200150" y="2786063"/>
            <a:ext cx="22012275" cy="8402637"/>
          </a:xfrm>
          <a:prstGeom prst="rect">
            <a:avLst/>
          </a:prstGeom>
          <a:noFill/>
        </p:spPr>
        <p:txBody>
          <a:bodyPr>
            <a:spAutoFit/>
          </a:bodyPr>
          <a:lstStyle/>
          <a:p>
            <a:pPr marL="742950" indent="-742950" eaLnBrk="1" fontAlgn="auto" hangingPunct="1">
              <a:spcBef>
                <a:spcPts val="0"/>
              </a:spcBef>
              <a:spcAft>
                <a:spcPts val="0"/>
              </a:spcAft>
              <a:buFontTx/>
              <a:buAutoNum type="arabicPeriod"/>
              <a:defRPr/>
            </a:pPr>
            <a:r>
              <a:rPr lang="en-US" sz="2800" b="1" dirty="0">
                <a:solidFill>
                  <a:srgbClr val="303942"/>
                </a:solidFill>
                <a:effectLst>
                  <a:outerShdw blurRad="38100" dist="38100" dir="2700000" algn="tl">
                    <a:srgbClr val="000000">
                      <a:alpha val="43137"/>
                    </a:srgbClr>
                  </a:outerShdw>
                </a:effectLst>
                <a:latin typeface="Lato Regular"/>
              </a:rPr>
              <a:t>Facilitator Guide and Handouts (available on School Improvement website)</a:t>
            </a:r>
          </a:p>
          <a:p>
            <a:pPr marL="742950" indent="-742950" eaLnBrk="1" fontAlgn="auto" hangingPunct="1">
              <a:spcBef>
                <a:spcPts val="0"/>
              </a:spcBef>
              <a:spcAft>
                <a:spcPts val="0"/>
              </a:spcAft>
              <a:buFontTx/>
              <a:buAutoNum type="arabicPeriod"/>
              <a:defRPr/>
            </a:pPr>
            <a:r>
              <a:rPr lang="en-US" sz="2800" b="1" dirty="0">
                <a:solidFill>
                  <a:srgbClr val="303942"/>
                </a:solidFill>
                <a:effectLst>
                  <a:outerShdw blurRad="38100" dist="38100" dir="2700000" algn="tl">
                    <a:srgbClr val="000000">
                      <a:alpha val="43137"/>
                    </a:srgbClr>
                  </a:outerShdw>
                </a:effectLst>
                <a:latin typeface="Lato Regular"/>
              </a:rPr>
              <a:t>Data Room with wall space to display charts </a:t>
            </a:r>
          </a:p>
          <a:p>
            <a:pPr marL="742950" indent="-742950" eaLnBrk="1" fontAlgn="auto" hangingPunct="1">
              <a:spcBef>
                <a:spcPts val="0"/>
              </a:spcBef>
              <a:spcAft>
                <a:spcPts val="0"/>
              </a:spcAft>
              <a:buFontTx/>
              <a:buAutoNum type="arabicPeriod"/>
              <a:defRPr/>
            </a:pPr>
            <a:r>
              <a:rPr lang="en-US" sz="2800" b="1" dirty="0">
                <a:solidFill>
                  <a:srgbClr val="303942"/>
                </a:solidFill>
                <a:effectLst>
                  <a:outerShdw blurRad="38100" dist="38100" dir="2700000" algn="tl">
                    <a:srgbClr val="000000">
                      <a:alpha val="43137"/>
                    </a:srgbClr>
                  </a:outerShdw>
                </a:effectLst>
                <a:latin typeface="Lato Regular"/>
              </a:rPr>
              <a:t>Chart paper</a:t>
            </a:r>
          </a:p>
          <a:p>
            <a:pPr marL="742950" indent="-742950" eaLnBrk="1" fontAlgn="auto" hangingPunct="1">
              <a:spcBef>
                <a:spcPts val="0"/>
              </a:spcBef>
              <a:spcAft>
                <a:spcPts val="0"/>
              </a:spcAft>
              <a:buFontTx/>
              <a:buAutoNum type="arabicPeriod"/>
              <a:defRPr/>
            </a:pPr>
            <a:r>
              <a:rPr lang="en-US" sz="2800" b="1" dirty="0">
                <a:solidFill>
                  <a:srgbClr val="303942"/>
                </a:solidFill>
                <a:effectLst>
                  <a:outerShdw blurRad="38100" dist="38100" dir="2700000" algn="tl">
                    <a:srgbClr val="000000">
                      <a:alpha val="43137"/>
                    </a:srgbClr>
                  </a:outerShdw>
                </a:effectLst>
                <a:latin typeface="Lato Regular"/>
              </a:rPr>
              <a:t>Markers</a:t>
            </a:r>
          </a:p>
          <a:p>
            <a:pPr marL="742950" indent="-742950" eaLnBrk="1" fontAlgn="auto" hangingPunct="1">
              <a:spcBef>
                <a:spcPts val="0"/>
              </a:spcBef>
              <a:spcAft>
                <a:spcPts val="0"/>
              </a:spcAft>
              <a:buFontTx/>
              <a:buAutoNum type="arabicPeriod"/>
              <a:defRPr/>
            </a:pPr>
            <a:r>
              <a:rPr lang="en-US" sz="2800" b="1" dirty="0">
                <a:solidFill>
                  <a:srgbClr val="303942"/>
                </a:solidFill>
                <a:effectLst>
                  <a:outerShdw blurRad="38100" dist="38100" dir="2700000" algn="tl">
                    <a:srgbClr val="000000">
                      <a:alpha val="43137"/>
                    </a:srgbClr>
                  </a:outerShdw>
                </a:effectLst>
                <a:latin typeface="Lato Regular"/>
              </a:rPr>
              <a:t>Campus Demographic Data:</a:t>
            </a:r>
          </a:p>
          <a:p>
            <a:pPr marL="914400" lvl="1" indent="-457200" eaLnBrk="1" fontAlgn="auto" hangingPunct="1">
              <a:spcBef>
                <a:spcPts val="0"/>
              </a:spcBef>
              <a:spcAft>
                <a:spcPts val="0"/>
              </a:spcAft>
              <a:buFont typeface="Arial" panose="020B0604020202020204" pitchFamily="34" charset="0"/>
              <a:buChar char="•"/>
              <a:defRPr/>
            </a:pPr>
            <a:r>
              <a:rPr lang="en-US" sz="2800" b="1" i="1" dirty="0">
                <a:solidFill>
                  <a:srgbClr val="303942"/>
                </a:solidFill>
                <a:latin typeface="Lato Regular"/>
              </a:rPr>
              <a:t>Student Data</a:t>
            </a:r>
          </a:p>
          <a:p>
            <a:pPr marL="1371600" lvl="2" indent="-457200" eaLnBrk="1" fontAlgn="auto" hangingPunct="1">
              <a:spcBef>
                <a:spcPts val="0"/>
              </a:spcBef>
              <a:spcAft>
                <a:spcPts val="0"/>
              </a:spcAft>
              <a:buFont typeface="Arial" panose="020B0604020202020204" pitchFamily="34" charset="0"/>
              <a:buChar char="•"/>
              <a:defRPr/>
            </a:pPr>
            <a:r>
              <a:rPr lang="en-US" altLang="en-US" sz="2800" dirty="0">
                <a:latin typeface="Lato Regular"/>
              </a:rPr>
              <a:t>Total student enrollment in the school for 5 years</a:t>
            </a:r>
          </a:p>
          <a:p>
            <a:pPr marL="1371600" lvl="2" indent="-457200" eaLnBrk="1" fontAlgn="ctr" hangingPunct="1">
              <a:buFont typeface="Arial" panose="020B0604020202020204" pitchFamily="34" charset="0"/>
              <a:buChar char="•"/>
              <a:defRPr/>
            </a:pPr>
            <a:r>
              <a:rPr lang="en-US" altLang="en-US" sz="2800" dirty="0">
                <a:latin typeface="Lato Regular"/>
              </a:rPr>
              <a:t>Student enrollment disaggregated by gender, race/ethnicity, economic status, language, educational needs, and mobility for five years for the school and the district, including both numbers and percentages</a:t>
            </a:r>
          </a:p>
          <a:p>
            <a:pPr marL="1371600" lvl="2" indent="-457200" eaLnBrk="1" fontAlgn="ctr" hangingPunct="1">
              <a:buFont typeface="Arial" panose="020B0604020202020204" pitchFamily="34" charset="0"/>
              <a:buChar char="•"/>
              <a:defRPr/>
            </a:pPr>
            <a:r>
              <a:rPr lang="en-US" altLang="en-US" sz="2800" dirty="0">
                <a:latin typeface="Lato Regular"/>
              </a:rPr>
              <a:t>Dropout, attendance, suspension, and retention numbers and percentages</a:t>
            </a:r>
          </a:p>
          <a:p>
            <a:pPr marL="914400" lvl="1" indent="-457200" eaLnBrk="1" fontAlgn="ctr" hangingPunct="1">
              <a:buFont typeface="Arial" panose="020B0604020202020204" pitchFamily="34" charset="0"/>
              <a:buChar char="•"/>
              <a:defRPr/>
            </a:pPr>
            <a:r>
              <a:rPr lang="en-US" altLang="en-US" sz="2800" b="1" i="1" dirty="0">
                <a:latin typeface="Lato Regular"/>
              </a:rPr>
              <a:t>Teacher Data</a:t>
            </a:r>
          </a:p>
          <a:p>
            <a:pPr marL="1371600" lvl="2" indent="-457200" eaLnBrk="1" fontAlgn="ctr" hangingPunct="1">
              <a:buFont typeface="Arial" panose="020B0604020202020204" pitchFamily="34" charset="0"/>
              <a:buChar char="•"/>
              <a:defRPr/>
            </a:pPr>
            <a:r>
              <a:rPr lang="en-US" altLang="en-US" sz="2800" dirty="0">
                <a:latin typeface="Lato Regular"/>
              </a:rPr>
              <a:t>Number of teachers in the school</a:t>
            </a:r>
          </a:p>
          <a:p>
            <a:pPr marL="1371600" lvl="2" indent="-457200" eaLnBrk="1" fontAlgn="ctr" hangingPunct="1">
              <a:buFont typeface="Arial" panose="020B0604020202020204" pitchFamily="34" charset="0"/>
              <a:buChar char="•"/>
              <a:defRPr/>
            </a:pPr>
            <a:r>
              <a:rPr lang="en-US" altLang="en-US" sz="2800" dirty="0">
                <a:latin typeface="Lato Regular"/>
              </a:rPr>
              <a:t>Average years of experience of teachers in the school</a:t>
            </a:r>
          </a:p>
          <a:p>
            <a:pPr marL="1371600" lvl="2" indent="-457200" eaLnBrk="1" fontAlgn="ctr" hangingPunct="1">
              <a:buFont typeface="Arial" panose="020B0604020202020204" pitchFamily="34" charset="0"/>
              <a:buChar char="•"/>
              <a:defRPr/>
            </a:pPr>
            <a:r>
              <a:rPr lang="en-US" altLang="en-US" sz="2800" dirty="0">
                <a:latin typeface="Lato Regular"/>
              </a:rPr>
              <a:t>Percentage of teachers who are certified in their field </a:t>
            </a:r>
          </a:p>
          <a:p>
            <a:pPr marL="1371600" lvl="2" indent="-457200" eaLnBrk="1" fontAlgn="ctr" hangingPunct="1">
              <a:buFont typeface="Arial" panose="020B0604020202020204" pitchFamily="34" charset="0"/>
              <a:buChar char="•"/>
              <a:defRPr/>
            </a:pPr>
            <a:r>
              <a:rPr lang="en-US" altLang="en-US" sz="2800" dirty="0">
                <a:latin typeface="Lato Regular"/>
              </a:rPr>
              <a:t>Teacher population in the school disaggregated by gender and race/ethnicity (for past 5 years, if possible)</a:t>
            </a:r>
          </a:p>
          <a:p>
            <a:pPr marL="914400" lvl="1" indent="-457200" eaLnBrk="1" fontAlgn="ctr" hangingPunct="1">
              <a:buFont typeface="Arial" panose="020B0604020202020204" pitchFamily="34" charset="0"/>
              <a:buChar char="•"/>
              <a:defRPr/>
            </a:pPr>
            <a:r>
              <a:rPr lang="en-US" altLang="en-US" sz="2800" b="1" i="1" dirty="0">
                <a:latin typeface="Lato Regular"/>
              </a:rPr>
              <a:t>Stakeholder Data</a:t>
            </a:r>
          </a:p>
          <a:p>
            <a:pPr marL="1371600" lvl="2" indent="-457200" eaLnBrk="1" fontAlgn="ctr" hangingPunct="1">
              <a:buFont typeface="Arial" panose="020B0604020202020204" pitchFamily="34" charset="0"/>
              <a:buChar char="•"/>
              <a:defRPr/>
            </a:pPr>
            <a:r>
              <a:rPr lang="en-US" altLang="en-US" sz="2800" dirty="0">
                <a:latin typeface="Lato Regular"/>
              </a:rPr>
              <a:t>Features of the community, for example, mean income, level of education</a:t>
            </a:r>
          </a:p>
          <a:p>
            <a:pPr lvl="1" eaLnBrk="1" fontAlgn="auto" hangingPunct="1">
              <a:spcBef>
                <a:spcPts val="0"/>
              </a:spcBef>
              <a:spcAft>
                <a:spcPts val="0"/>
              </a:spcAft>
              <a:defRPr/>
            </a:pPr>
            <a:endParaRPr lang="en-US" sz="3200" b="1" dirty="0">
              <a:solidFill>
                <a:srgbClr val="303942"/>
              </a:solidFill>
              <a:effectLst>
                <a:outerShdw blurRad="38100" dist="38100" dir="2700000" algn="tl">
                  <a:srgbClr val="000000">
                    <a:alpha val="43137"/>
                  </a:srgbClr>
                </a:outerShdw>
              </a:effectLst>
              <a:latin typeface="Lato Regular"/>
            </a:endParaRPr>
          </a:p>
          <a:p>
            <a:pPr marL="742950" indent="-742950" eaLnBrk="1" fontAlgn="auto" hangingPunct="1">
              <a:spcBef>
                <a:spcPts val="0"/>
              </a:spcBef>
              <a:spcAft>
                <a:spcPts val="0"/>
              </a:spcAft>
              <a:buFontTx/>
              <a:buAutoNum type="arabicPeriod"/>
              <a:defRPr/>
            </a:pPr>
            <a:endParaRPr lang="en-US" sz="3200" b="1" dirty="0">
              <a:solidFill>
                <a:srgbClr val="303942"/>
              </a:solidFill>
              <a:effectLst>
                <a:outerShdw blurRad="38100" dist="38100" dir="2700000" algn="tl">
                  <a:srgbClr val="000000">
                    <a:alpha val="43137"/>
                  </a:srgbClr>
                </a:outerShdw>
              </a:effectLst>
              <a:latin typeface="Lato Regular"/>
            </a:endParaRPr>
          </a:p>
        </p:txBody>
      </p:sp>
      <p:sp>
        <p:nvSpPr>
          <p:cNvPr id="2" name="Footer Placeholder 1">
            <a:extLst>
              <a:ext uri="{FF2B5EF4-FFF2-40B4-BE49-F238E27FC236}">
                <a16:creationId xmlns:a16="http://schemas.microsoft.com/office/drawing/2014/main" id="{86641AF9-8728-416E-AF74-5AC6CC6DAD4F}"/>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Effect transition="in" filter="fade">
                                      <p:cBhvr>
                                        <p:cTn id="23" dur="500"/>
                                        <p:tgtEl>
                                          <p:spTgt spid="16">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500"/>
                                        <p:tgtEl>
                                          <p:spTgt spid="1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animEffect transition="in" filter="fade">
                                      <p:cBhvr>
                                        <p:cTn id="29" dur="500"/>
                                        <p:tgtEl>
                                          <p:spTgt spid="16">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fade">
                                      <p:cBhvr>
                                        <p:cTn id="32" dur="500"/>
                                        <p:tgtEl>
                                          <p:spTgt spid="1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Effect transition="in" filter="fade">
                                      <p:cBhvr>
                                        <p:cTn id="35" dur="500"/>
                                        <p:tgtEl>
                                          <p:spTgt spid="16">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xEl>
                                              <p:pRg st="8" end="8"/>
                                            </p:txEl>
                                          </p:spTgt>
                                        </p:tgtEl>
                                        <p:attrNameLst>
                                          <p:attrName>style.visibility</p:attrName>
                                        </p:attrNameLst>
                                      </p:cBhvr>
                                      <p:to>
                                        <p:strVal val="visible"/>
                                      </p:to>
                                    </p:set>
                                    <p:animEffect transition="in" filter="fade">
                                      <p:cBhvr>
                                        <p:cTn id="38" dur="500"/>
                                        <p:tgtEl>
                                          <p:spTgt spid="16">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xEl>
                                              <p:pRg st="9" end="9"/>
                                            </p:txEl>
                                          </p:spTgt>
                                        </p:tgtEl>
                                        <p:attrNameLst>
                                          <p:attrName>style.visibility</p:attrName>
                                        </p:attrNameLst>
                                      </p:cBhvr>
                                      <p:to>
                                        <p:strVal val="visible"/>
                                      </p:to>
                                    </p:set>
                                    <p:animEffect transition="in" filter="fade">
                                      <p:cBhvr>
                                        <p:cTn id="41" dur="500"/>
                                        <p:tgtEl>
                                          <p:spTgt spid="16">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xEl>
                                              <p:pRg st="10" end="10"/>
                                            </p:txEl>
                                          </p:spTgt>
                                        </p:tgtEl>
                                        <p:attrNameLst>
                                          <p:attrName>style.visibility</p:attrName>
                                        </p:attrNameLst>
                                      </p:cBhvr>
                                      <p:to>
                                        <p:strVal val="visible"/>
                                      </p:to>
                                    </p:set>
                                    <p:animEffect transition="in" filter="fade">
                                      <p:cBhvr>
                                        <p:cTn id="44" dur="500"/>
                                        <p:tgtEl>
                                          <p:spTgt spid="16">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xEl>
                                              <p:pRg st="11" end="11"/>
                                            </p:txEl>
                                          </p:spTgt>
                                        </p:tgtEl>
                                        <p:attrNameLst>
                                          <p:attrName>style.visibility</p:attrName>
                                        </p:attrNameLst>
                                      </p:cBhvr>
                                      <p:to>
                                        <p:strVal val="visible"/>
                                      </p:to>
                                    </p:set>
                                    <p:animEffect transition="in" filter="fade">
                                      <p:cBhvr>
                                        <p:cTn id="47" dur="500"/>
                                        <p:tgtEl>
                                          <p:spTgt spid="16">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xEl>
                                              <p:pRg st="12" end="12"/>
                                            </p:txEl>
                                          </p:spTgt>
                                        </p:tgtEl>
                                        <p:attrNameLst>
                                          <p:attrName>style.visibility</p:attrName>
                                        </p:attrNameLst>
                                      </p:cBhvr>
                                      <p:to>
                                        <p:strVal val="visible"/>
                                      </p:to>
                                    </p:set>
                                    <p:animEffect transition="in" filter="fade">
                                      <p:cBhvr>
                                        <p:cTn id="50" dur="500"/>
                                        <p:tgtEl>
                                          <p:spTgt spid="16">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xEl>
                                              <p:pRg st="13" end="13"/>
                                            </p:txEl>
                                          </p:spTgt>
                                        </p:tgtEl>
                                        <p:attrNameLst>
                                          <p:attrName>style.visibility</p:attrName>
                                        </p:attrNameLst>
                                      </p:cBhvr>
                                      <p:to>
                                        <p:strVal val="visible"/>
                                      </p:to>
                                    </p:set>
                                    <p:animEffect transition="in" filter="fade">
                                      <p:cBhvr>
                                        <p:cTn id="53" dur="500"/>
                                        <p:tgtEl>
                                          <p:spTgt spid="16">
                                            <p:txEl>
                                              <p:pRg st="13" end="1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6">
                                            <p:txEl>
                                              <p:pRg st="14" end="14"/>
                                            </p:txEl>
                                          </p:spTgt>
                                        </p:tgtEl>
                                        <p:attrNameLst>
                                          <p:attrName>style.visibility</p:attrName>
                                        </p:attrNameLst>
                                      </p:cBhvr>
                                      <p:to>
                                        <p:strVal val="visible"/>
                                      </p:to>
                                    </p:set>
                                    <p:animEffect transition="in" filter="fade">
                                      <p:cBhvr>
                                        <p:cTn id="56" dur="500"/>
                                        <p:tgtEl>
                                          <p:spTgt spid="16">
                                            <p:txEl>
                                              <p:pRg st="14" end="1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xEl>
                                              <p:pRg st="15" end="15"/>
                                            </p:txEl>
                                          </p:spTgt>
                                        </p:tgtEl>
                                        <p:attrNameLst>
                                          <p:attrName>style.visibility</p:attrName>
                                        </p:attrNameLst>
                                      </p:cBhvr>
                                      <p:to>
                                        <p:strVal val="visible"/>
                                      </p:to>
                                    </p:set>
                                    <p:animEffect transition="in" filter="fade">
                                      <p:cBhvr>
                                        <p:cTn id="59" dur="500"/>
                                        <p:tgtEl>
                                          <p:spTgt spid="1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A9C851B-C190-4DB5-B574-8996A8FADADC}"/>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591C3E08-F649-43B2-A43B-8AA416B4F6BE}"/>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9355" name="Group 2">
              <a:extLst>
                <a:ext uri="{FF2B5EF4-FFF2-40B4-BE49-F238E27FC236}">
                  <a16:creationId xmlns:a16="http://schemas.microsoft.com/office/drawing/2014/main" id="{4234EA0C-EEBE-45A1-B104-E600DFE20EA2}"/>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C5874B31-2FA4-4D4C-9CED-F3109A14F129}"/>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B59F757A-8A37-4B16-BFE7-F101C02AD88B}"/>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C66A6A42-6547-4E14-8A66-0F335DEFFC0A}"/>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F9FE3D78-ED41-49E6-9FAD-DC9A371CAFDF}"/>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76BD7154-2C30-46E2-9445-CF0E4BCA4DBE}"/>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073749AC-6297-45E2-B88D-C697B27E8549}"/>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62E895A8-3867-4183-9280-43B3EAA69E3D}"/>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9349" name="Group 3">
              <a:extLst>
                <a:ext uri="{FF2B5EF4-FFF2-40B4-BE49-F238E27FC236}">
                  <a16:creationId xmlns:a16="http://schemas.microsoft.com/office/drawing/2014/main" id="{5235EEE2-352A-49A5-A159-3110F0E0460D}"/>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0183576D-985F-4C68-9073-E38BC01FED54}"/>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DAA309B8-478A-4F11-BF06-0592B9968AB4}"/>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99332" name="Shape 192">
            <a:extLst>
              <a:ext uri="{FF2B5EF4-FFF2-40B4-BE49-F238E27FC236}">
                <a16:creationId xmlns:a16="http://schemas.microsoft.com/office/drawing/2014/main" id="{812002B7-B6DE-4031-B8BD-C7EF39BE25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9D60EB9-B842-42F2-8895-60C8214AF741}"/>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AD02B46B-4494-4C12-B377-12D56D81B208}"/>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506D6F7C-FB70-44E7-94B7-22FA4021BB1F}"/>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00312C31-B5C9-46B4-B9A9-750D63D2EABA}"/>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CB1E6EF5-B9C4-4544-BD83-53444972B6B3}"/>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7310C7C3-CE02-4608-A827-39CD6BE9B7B2}"/>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F981338C-69A9-4BC4-8624-3C61EE530A20}"/>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99334" name="Picture Placeholder 22">
            <a:extLst>
              <a:ext uri="{FF2B5EF4-FFF2-40B4-BE49-F238E27FC236}">
                <a16:creationId xmlns:a16="http://schemas.microsoft.com/office/drawing/2014/main" id="{C53AF54D-E59A-411B-95D6-9A9605EB963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7C5CE019-3950-4E90-952E-4F3D70C3BA47}"/>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A7260659-AE4D-4907-BFEF-1D3F7E958F36}"/>
              </a:ext>
            </a:extLst>
          </p:cNvPr>
          <p:cNvSpPr txBox="1"/>
          <p:nvPr/>
        </p:nvSpPr>
        <p:spPr>
          <a:xfrm>
            <a:off x="1735138" y="2554288"/>
            <a:ext cx="21096287" cy="3108325"/>
          </a:xfrm>
          <a:prstGeom prst="rect">
            <a:avLst/>
          </a:prstGeom>
          <a:noFill/>
        </p:spPr>
        <p:txBody>
          <a:bodyPr>
            <a:spAutoFit/>
          </a:bodyPr>
          <a:lstStyle/>
          <a:p>
            <a:pPr marL="1143000" indent="-11430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For the demographic data that you “visualized” record data observations.</a:t>
            </a:r>
          </a:p>
          <a:p>
            <a:pPr marL="1143000" indent="-1143000" eaLnBrk="1" hangingPunct="1">
              <a:lnSpc>
                <a:spcPct val="90000"/>
              </a:lnSpc>
              <a:buFont typeface="Arial" panose="020B0604020202020204" pitchFamily="34" charset="0"/>
              <a:buChar char="•"/>
              <a:defRPr/>
            </a:pPr>
            <a:endParaRPr lang="en-US" altLang="en-US" sz="4000" b="1" dirty="0">
              <a:solidFill>
                <a:schemeClr val="bg1"/>
              </a:solidFill>
              <a:effectLst>
                <a:outerShdw blurRad="38100" dist="38100" dir="2700000" algn="tl">
                  <a:srgbClr val="000000">
                    <a:alpha val="43137"/>
                  </a:srgbClr>
                </a:outerShdw>
              </a:effectLst>
              <a:latin typeface="Lato Regular" charset="0"/>
            </a:endParaRPr>
          </a:p>
          <a:p>
            <a:pPr marL="1143000" indent="-1143000" eaLnBrk="1" hangingPunct="1">
              <a:lnSpc>
                <a:spcPct val="90000"/>
              </a:lnSpc>
              <a:buFont typeface="Arial" panose="020B0604020202020204" pitchFamily="34" charset="0"/>
              <a:buChar char="•"/>
              <a:defRPr/>
            </a:pPr>
            <a:r>
              <a:rPr lang="en-US" altLang="en-US" sz="4000" b="1" dirty="0">
                <a:solidFill>
                  <a:schemeClr val="bg1"/>
                </a:solidFill>
                <a:effectLst>
                  <a:outerShdw blurRad="38100" dist="38100" dir="2700000" algn="tl">
                    <a:srgbClr val="000000">
                      <a:alpha val="43137"/>
                    </a:srgbClr>
                  </a:outerShdw>
                </a:effectLst>
                <a:latin typeface="Lato Regular" charset="0"/>
              </a:rPr>
              <a:t>Assess and edit your data observations using the criteria on Handout #4.</a:t>
            </a:r>
          </a:p>
          <a:p>
            <a:pPr algn="ctr" eaLnBrk="1" fontAlgn="auto" hangingPunct="1">
              <a:spcBef>
                <a:spcPts val="0"/>
              </a:spcBef>
              <a:spcAft>
                <a:spcPts val="0"/>
              </a:spcAft>
              <a:defRPr/>
            </a:pP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B56FE4C8-5118-4C5E-ACCC-1B3CDD138489}"/>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F9A018-524C-4CEE-9336-982154D1D7D8}"/>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1381" name="TextBox 28">
            <a:extLst>
              <a:ext uri="{FF2B5EF4-FFF2-40B4-BE49-F238E27FC236}">
                <a16:creationId xmlns:a16="http://schemas.microsoft.com/office/drawing/2014/main" id="{EC6FBCBB-C64C-479B-BFA9-B44839A2200C}"/>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101382" name="Shape 192">
            <a:extLst>
              <a:ext uri="{FF2B5EF4-FFF2-40B4-BE49-F238E27FC236}">
                <a16:creationId xmlns:a16="http://schemas.microsoft.com/office/drawing/2014/main" id="{EEF0FFA2-1E2F-4CED-8046-42404E5F118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CECE9D33-F12E-41D2-BC12-A89D8EB47A62}"/>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A2178B7C-7C72-403D-BC87-95368696FDB0}"/>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4: Infer/Question</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01387" name="Group 77">
              <a:extLst>
                <a:ext uri="{FF2B5EF4-FFF2-40B4-BE49-F238E27FC236}">
                  <a16:creationId xmlns:a16="http://schemas.microsoft.com/office/drawing/2014/main" id="{1F47ECD3-C979-4305-8E79-333EB0A65168}"/>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2CF2E9D5-C627-4591-A550-67D3C5812A7A}"/>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72556F6F-2E67-4DBC-9ACF-DDE0AB71FCDF}"/>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A84EC903-6875-4055-B86C-E6975075CB5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B7118EC1-3E84-466E-9A47-3CB76CA342B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0668F888-06CC-4AF1-84B2-2998DFBEEB6C}"/>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593C480F-A548-4903-B766-10192576D2B7}"/>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6B3EFDE5-C0D4-4963-89E1-28395C88F267}"/>
              </a:ext>
            </a:extLst>
          </p:cNvPr>
          <p:cNvSpPr txBox="1"/>
          <p:nvPr/>
        </p:nvSpPr>
        <p:spPr>
          <a:xfrm>
            <a:off x="184150" y="381000"/>
            <a:ext cx="9280525" cy="12095163"/>
          </a:xfrm>
          <a:prstGeom prst="rect">
            <a:avLst/>
          </a:prstGeom>
          <a:noFill/>
        </p:spPr>
        <p:txBody>
          <a:bodyPr>
            <a:spAutoFit/>
          </a:bodyPr>
          <a:lstStyle/>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Participants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generate interpretations </a:t>
            </a:r>
            <a:r>
              <a:rPr lang="en-US" altLang="en-US" sz="6000" b="1" dirty="0">
                <a:solidFill>
                  <a:schemeClr val="bg1"/>
                </a:solidFill>
                <a:effectLst>
                  <a:outerShdw blurRad="38100" dist="38100" dir="2700000" algn="tl">
                    <a:srgbClr val="000000">
                      <a:alpha val="43137"/>
                    </a:srgbClr>
                  </a:outerShdw>
                </a:effectLst>
                <a:latin typeface="Lato Regular" charset="0"/>
              </a:rPr>
              <a:t>for the results they observed.</a:t>
            </a: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Tap into prior knowledge and assumptions to generate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many possible explanations</a:t>
            </a:r>
            <a:r>
              <a:rPr lang="en-US" altLang="en-US" sz="6000" b="1" dirty="0">
                <a:solidFill>
                  <a:schemeClr val="bg1"/>
                </a:solidFill>
                <a:effectLst>
                  <a:outerShdw blurRad="38100" dist="38100" dir="2700000" algn="tl">
                    <a:srgbClr val="000000">
                      <a:alpha val="43137"/>
                    </a:srgbClr>
                  </a:outerShdw>
                </a:effectLst>
                <a:latin typeface="Lato Regular" charset="0"/>
              </a:rPr>
              <a:t>.</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Clr>
                <a:schemeClr val="bg1"/>
              </a:buClr>
              <a:buFont typeface="Arial" panose="020B0604020202020204" pitchFamily="34" charset="0"/>
              <a:buChar char="•"/>
              <a:defRPr/>
            </a:pP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Be open </a:t>
            </a:r>
            <a:r>
              <a:rPr lang="en-US" altLang="en-US" sz="6000" b="1" dirty="0">
                <a:solidFill>
                  <a:schemeClr val="bg1"/>
                </a:solidFill>
                <a:effectLst>
                  <a:outerShdw blurRad="38100" dist="38100" dir="2700000" algn="tl">
                    <a:srgbClr val="000000">
                      <a:alpha val="43137"/>
                    </a:srgbClr>
                  </a:outerShdw>
                </a:effectLst>
                <a:latin typeface="Lato Regular" charset="0"/>
              </a:rPr>
              <a:t>to multiple possible explanations.</a:t>
            </a:r>
          </a:p>
        </p:txBody>
      </p:sp>
      <p:pic>
        <p:nvPicPr>
          <p:cNvPr id="190466" name="Picture 2" descr="https://cdn.lynda.com/course/477451/477451-636198978267245657-16x9.jpg">
            <a:extLst>
              <a:ext uri="{FF2B5EF4-FFF2-40B4-BE49-F238E27FC236}">
                <a16:creationId xmlns:a16="http://schemas.microsoft.com/office/drawing/2014/main" id="{7605778A-DF02-4547-8A16-4CFB0E4503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460" y="3089937"/>
            <a:ext cx="14756929" cy="8217547"/>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FDB611-1C6E-4370-BFE1-5F73848CBFD0}"/>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3429" name="TextBox 28">
            <a:extLst>
              <a:ext uri="{FF2B5EF4-FFF2-40B4-BE49-F238E27FC236}">
                <a16:creationId xmlns:a16="http://schemas.microsoft.com/office/drawing/2014/main" id="{1ACEA894-C315-4F82-A273-6CB864A77505}"/>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103430" name="Shape 192">
            <a:extLst>
              <a:ext uri="{FF2B5EF4-FFF2-40B4-BE49-F238E27FC236}">
                <a16:creationId xmlns:a16="http://schemas.microsoft.com/office/drawing/2014/main" id="{43E15327-B598-48DC-87E2-9B75E2590F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F3E3E721-337D-4129-BF53-48BBF37FAC51}"/>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DFDF91F3-9FA0-46F5-BBA0-E836DEF38BB1}"/>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4: Infer/Question</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03435" name="Group 77">
              <a:extLst>
                <a:ext uri="{FF2B5EF4-FFF2-40B4-BE49-F238E27FC236}">
                  <a16:creationId xmlns:a16="http://schemas.microsoft.com/office/drawing/2014/main" id="{F3E29D8E-1C1A-4596-9FFD-75A7467A2C2C}"/>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B3C2265D-5474-4B80-A663-197A3DFFA7DC}"/>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BC1623C6-83E2-4F4F-A40F-363784F20E98}"/>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D53B18D7-194F-4FA3-8870-B331F2C0DFBC}"/>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A7679A1C-DE3F-4574-BD04-FAB29BEDD274}"/>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A81499DE-31A5-4958-B9F9-EBB1BCF14528}"/>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8C5740F5-33E5-4B98-A369-01602A322804}"/>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7F232EED-9F19-4994-99C3-9EB9917FE264}"/>
              </a:ext>
            </a:extLst>
          </p:cNvPr>
          <p:cNvSpPr txBox="1"/>
          <p:nvPr/>
        </p:nvSpPr>
        <p:spPr>
          <a:xfrm>
            <a:off x="444500" y="-69850"/>
            <a:ext cx="8786813" cy="11726863"/>
          </a:xfrm>
          <a:prstGeom prst="rect">
            <a:avLst/>
          </a:prstGeom>
          <a:noFill/>
        </p:spPr>
        <p:txBody>
          <a:bodyPr>
            <a:spAutoFit/>
          </a:bodyPr>
          <a:lstStyle/>
          <a:p>
            <a:pPr eaLnBrk="1" fontAlgn="ctr" hangingPunct="1">
              <a:buFont typeface="Arial" panose="020B0604020202020204" pitchFamily="34" charset="0"/>
              <a:buChar char="•"/>
              <a:defRPr/>
            </a:pPr>
            <a:endParaRPr lang="en-US" altLang="en-US" sz="54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What are some inferences about these data? </a:t>
            </a:r>
          </a:p>
          <a:p>
            <a:pPr marL="857250" indent="-857250" eaLnBrk="1" fontAlgn="ctr" hangingPunct="1">
              <a:buFont typeface="Arial" panose="020B0604020202020204" pitchFamily="34" charset="0"/>
              <a:buChar char="•"/>
              <a:defRPr/>
            </a:pPr>
            <a:endParaRPr lang="en-US" altLang="en-US" sz="54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What are some implications to consider as we prepare to look at student-learning and other data about our school?</a:t>
            </a:r>
          </a:p>
          <a:p>
            <a:pPr marL="857250" indent="-857250" eaLnBrk="1" fontAlgn="ctr" hangingPunct="1">
              <a:buFont typeface="Arial" panose="020B0604020202020204" pitchFamily="34" charset="0"/>
              <a:buChar char="•"/>
              <a:defRPr/>
            </a:pPr>
            <a:endParaRPr lang="en-US" altLang="en-US" sz="54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5400" b="1" dirty="0">
                <a:solidFill>
                  <a:schemeClr val="bg1"/>
                </a:solidFill>
                <a:effectLst>
                  <a:outerShdw blurRad="38100" dist="38100" dir="2700000" algn="tl">
                    <a:srgbClr val="000000">
                      <a:alpha val="43137"/>
                    </a:srgbClr>
                  </a:outerShdw>
                </a:effectLst>
                <a:latin typeface="Lato Regular" charset="0"/>
              </a:rPr>
              <a:t>What questions do we have now?</a:t>
            </a:r>
          </a:p>
        </p:txBody>
      </p:sp>
      <p:pic>
        <p:nvPicPr>
          <p:cNvPr id="19" name="Picture 2" descr="https://cdn.lynda.com/course/477451/477451-636198978267245657-16x9.jpg">
            <a:extLst>
              <a:ext uri="{FF2B5EF4-FFF2-40B4-BE49-F238E27FC236}">
                <a16:creationId xmlns:a16="http://schemas.microsoft.com/office/drawing/2014/main" id="{C772FE67-E369-4DDB-A676-DAE508AEB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460" y="3089937"/>
            <a:ext cx="14756929" cy="8217547"/>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9A90F5-6E47-4B43-B23E-55DB9FEE1799}"/>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5477" name="TextBox 28">
            <a:extLst>
              <a:ext uri="{FF2B5EF4-FFF2-40B4-BE49-F238E27FC236}">
                <a16:creationId xmlns:a16="http://schemas.microsoft.com/office/drawing/2014/main" id="{40FC3569-B38B-4E4E-B618-BE5B376DEDB6}"/>
              </a:ext>
            </a:extLst>
          </p:cNvPr>
          <p:cNvSpPr txBox="1">
            <a:spLocks noChangeArrowheads="1"/>
          </p:cNvSpPr>
          <p:nvPr/>
        </p:nvSpPr>
        <p:spPr bwMode="auto">
          <a:xfrm>
            <a:off x="15592425" y="16311563"/>
            <a:ext cx="1176178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3" tIns="91422" rIns="182843" bIns="91422">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pPr>
            <a:r>
              <a:rPr lang="en-US" altLang="en-US" sz="2400">
                <a:solidFill>
                  <a:schemeClr val="bg1"/>
                </a:solidFill>
                <a:latin typeface="Lato Regular" charset="0"/>
                <a:ea typeface="Raleway Light"/>
                <a:cs typeface="Raleway Light"/>
              </a:rPr>
              <a:t>Creativity is the key to success in the future, and primary education.</a:t>
            </a:r>
          </a:p>
        </p:txBody>
      </p:sp>
      <p:pic>
        <p:nvPicPr>
          <p:cNvPr id="105478" name="Shape 192">
            <a:extLst>
              <a:ext uri="{FF2B5EF4-FFF2-40B4-BE49-F238E27FC236}">
                <a16:creationId xmlns:a16="http://schemas.microsoft.com/office/drawing/2014/main" id="{526A023B-14BD-4EB3-B155-D998CF4792C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D6A55C25-806D-49E2-93D5-012FA7B0898A}"/>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D7402A91-DCE0-447F-B4FF-731E52ABFB6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4: Infer/Question</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05483" name="Group 77">
              <a:extLst>
                <a:ext uri="{FF2B5EF4-FFF2-40B4-BE49-F238E27FC236}">
                  <a16:creationId xmlns:a16="http://schemas.microsoft.com/office/drawing/2014/main" id="{9FD25E43-6074-4AA8-A7C0-1E225472D0D4}"/>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D7992E95-C379-4F4A-AAC3-9E4DFEEF5248}"/>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BD84C4CE-131C-44C1-845C-E9A5BADEAB3D}"/>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36E91D07-5B29-4CDA-880A-D16303E89E9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353F64D8-01E1-4818-B0B4-CD0A174A023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C8D36200-5E33-4338-A06A-166BBCFDA735}"/>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FA1F68F3-2C00-4C73-B29F-B6CE462E37F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E78732C7-9662-4A36-A2C8-CAABCBFDA448}"/>
              </a:ext>
            </a:extLst>
          </p:cNvPr>
          <p:cNvSpPr txBox="1"/>
          <p:nvPr/>
        </p:nvSpPr>
        <p:spPr>
          <a:xfrm>
            <a:off x="312738" y="1282700"/>
            <a:ext cx="8612187" cy="9232900"/>
          </a:xfrm>
          <a:prstGeom prst="rect">
            <a:avLst/>
          </a:prstGeom>
          <a:noFill/>
        </p:spPr>
        <p:txBody>
          <a:bodyPr>
            <a:spAutoFit/>
          </a:bodyPr>
          <a:lstStyle/>
          <a:p>
            <a:pPr eaLnBrk="1" fontAlgn="ctr" hangingPunct="1">
              <a:defRPr/>
            </a:pPr>
            <a:r>
              <a:rPr lang="en-US" altLang="en-US" sz="6600" b="1" dirty="0">
                <a:solidFill>
                  <a:schemeClr val="bg1"/>
                </a:solidFill>
                <a:effectLst>
                  <a:outerShdw blurRad="38100" dist="38100" dir="2700000" algn="tl">
                    <a:srgbClr val="000000">
                      <a:alpha val="43137"/>
                    </a:srgbClr>
                  </a:outerShdw>
                </a:effectLst>
                <a:latin typeface="Lato Regular" charset="0"/>
              </a:rPr>
              <a:t>“A possible explanation could be…”</a:t>
            </a:r>
          </a:p>
          <a:p>
            <a:pPr eaLnBrk="1" fontAlgn="ctr" hangingPunct="1">
              <a:buFont typeface="Arial" panose="020B0604020202020204" pitchFamily="34" charset="0"/>
              <a:buChar char="•"/>
              <a:defRPr/>
            </a:pPr>
            <a:endParaRPr lang="en-US" altLang="en-US" sz="6600" b="1" dirty="0">
              <a:solidFill>
                <a:schemeClr val="bg1"/>
              </a:solidFill>
              <a:effectLst>
                <a:outerShdw blurRad="38100" dist="38100" dir="2700000" algn="tl">
                  <a:srgbClr val="000000">
                    <a:alpha val="43137"/>
                  </a:srgbClr>
                </a:outerShdw>
              </a:effectLst>
              <a:latin typeface="Lato Regular" charset="0"/>
            </a:endParaRPr>
          </a:p>
          <a:p>
            <a:pPr eaLnBrk="1" fontAlgn="ctr" hangingPunct="1">
              <a:defRPr/>
            </a:pPr>
            <a:r>
              <a:rPr lang="en-US" altLang="en-US" sz="6600" b="1" dirty="0">
                <a:solidFill>
                  <a:schemeClr val="bg1"/>
                </a:solidFill>
                <a:effectLst>
                  <a:outerShdw blurRad="38100" dist="38100" dir="2700000" algn="tl">
                    <a:srgbClr val="000000">
                      <a:alpha val="43137"/>
                    </a:srgbClr>
                  </a:outerShdw>
                </a:effectLst>
                <a:latin typeface="Lato Regular" charset="0"/>
              </a:rPr>
              <a:t>“That may be because…”</a:t>
            </a:r>
          </a:p>
          <a:p>
            <a:pPr eaLnBrk="1" fontAlgn="ctr" hangingPunct="1">
              <a:buFont typeface="Arial" panose="020B0604020202020204" pitchFamily="34" charset="0"/>
              <a:buChar char="•"/>
              <a:defRPr/>
            </a:pPr>
            <a:endParaRPr lang="en-US" altLang="en-US" sz="6600" b="1" dirty="0">
              <a:solidFill>
                <a:schemeClr val="bg1"/>
              </a:solidFill>
              <a:effectLst>
                <a:outerShdw blurRad="38100" dist="38100" dir="2700000" algn="tl">
                  <a:srgbClr val="000000">
                    <a:alpha val="43137"/>
                  </a:srgbClr>
                </a:outerShdw>
              </a:effectLst>
              <a:latin typeface="Lato Regular" charset="0"/>
            </a:endParaRPr>
          </a:p>
          <a:p>
            <a:pPr eaLnBrk="1" fontAlgn="ctr" hangingPunct="1">
              <a:defRPr/>
            </a:pPr>
            <a:r>
              <a:rPr lang="en-US" altLang="en-US" sz="6600" b="1" dirty="0">
                <a:solidFill>
                  <a:schemeClr val="bg1"/>
                </a:solidFill>
                <a:effectLst>
                  <a:outerShdw blurRad="38100" dist="38100" dir="2700000" algn="tl">
                    <a:srgbClr val="000000">
                      <a:alpha val="43137"/>
                    </a:srgbClr>
                  </a:outerShdw>
                </a:effectLst>
                <a:latin typeface="Lato Regular" charset="0"/>
              </a:rPr>
              <a:t>“A question I have now is…”</a:t>
            </a:r>
          </a:p>
        </p:txBody>
      </p:sp>
      <p:pic>
        <p:nvPicPr>
          <p:cNvPr id="18" name="Picture 2" descr="https://cdn.lynda.com/course/477451/477451-636198978267245657-16x9.jpg">
            <a:extLst>
              <a:ext uri="{FF2B5EF4-FFF2-40B4-BE49-F238E27FC236}">
                <a16:creationId xmlns:a16="http://schemas.microsoft.com/office/drawing/2014/main" id="{85F1B13A-9875-4AFD-91AA-EAA2235A1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7460" y="3089937"/>
            <a:ext cx="14756929" cy="8217547"/>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0360684C-2D47-4B1E-92B4-279708A56CB8}"/>
              </a:ext>
            </a:extLst>
          </p:cNvPr>
          <p:cNvGraphicFramePr>
            <a:graphicFrameLocks noGrp="1"/>
          </p:cNvGraphicFramePr>
          <p:nvPr/>
        </p:nvGraphicFramePr>
        <p:xfrm>
          <a:off x="1350963" y="3062288"/>
          <a:ext cx="22118637" cy="8304212"/>
        </p:xfrm>
        <a:graphic>
          <a:graphicData uri="http://schemas.openxmlformats.org/drawingml/2006/table">
            <a:tbl>
              <a:tblPr firstRow="1" bandRow="1">
                <a:tableStyleId>{5C22544A-7EE6-4342-B048-85BDC9FD1C3A}</a:tableStyleId>
              </a:tblPr>
              <a:tblGrid>
                <a:gridCol w="11059319">
                  <a:extLst>
                    <a:ext uri="{9D8B030D-6E8A-4147-A177-3AD203B41FA5}">
                      <a16:colId xmlns:a16="http://schemas.microsoft.com/office/drawing/2014/main" val="20000"/>
                    </a:ext>
                  </a:extLst>
                </a:gridCol>
                <a:gridCol w="11059319">
                  <a:extLst>
                    <a:ext uri="{9D8B030D-6E8A-4147-A177-3AD203B41FA5}">
                      <a16:colId xmlns:a16="http://schemas.microsoft.com/office/drawing/2014/main" val="20001"/>
                    </a:ext>
                  </a:extLst>
                </a:gridCol>
              </a:tblGrid>
              <a:tr h="3290351">
                <a:tc>
                  <a:txBody>
                    <a:bodyPr/>
                    <a:lstStyle/>
                    <a:p>
                      <a:pPr algn="ctr"/>
                      <a:r>
                        <a:rPr lang="en-US" sz="8800" dirty="0">
                          <a:latin typeface="Lato Regular"/>
                        </a:rPr>
                        <a:t>Observations</a:t>
                      </a:r>
                      <a:r>
                        <a:rPr lang="en-US" sz="8800" baseline="0" dirty="0">
                          <a:latin typeface="Lato Regular"/>
                        </a:rPr>
                        <a:t> of Demographic Data</a:t>
                      </a:r>
                      <a:endParaRPr lang="en-US" sz="8800" dirty="0">
                        <a:latin typeface="Lato Regular"/>
                      </a:endParaRPr>
                    </a:p>
                  </a:txBody>
                  <a:tcPr marL="106510" marR="106510" marT="53249" marB="53249">
                    <a:solidFill>
                      <a:srgbClr val="0081C6"/>
                    </a:solidFill>
                  </a:tcPr>
                </a:tc>
                <a:tc>
                  <a:txBody>
                    <a:bodyPr/>
                    <a:lstStyle/>
                    <a:p>
                      <a:pPr algn="ctr"/>
                      <a:r>
                        <a:rPr lang="en-US" sz="8800" dirty="0">
                          <a:latin typeface="Lato Regular"/>
                        </a:rPr>
                        <a:t>Inferences</a:t>
                      </a:r>
                      <a:r>
                        <a:rPr lang="en-US" sz="8800" baseline="0" dirty="0">
                          <a:latin typeface="Lato Regular"/>
                        </a:rPr>
                        <a:t> or </a:t>
                      </a:r>
                      <a:r>
                        <a:rPr lang="en-US" sz="8800" dirty="0">
                          <a:latin typeface="Lato Regular"/>
                        </a:rPr>
                        <a:t>Questions</a:t>
                      </a:r>
                    </a:p>
                  </a:txBody>
                  <a:tcPr marL="106510" marR="106510" marT="53249" marB="53249">
                    <a:solidFill>
                      <a:srgbClr val="0081C6"/>
                    </a:solidFill>
                  </a:tcPr>
                </a:tc>
                <a:extLst>
                  <a:ext uri="{0D108BD9-81ED-4DB2-BD59-A6C34878D82A}">
                    <a16:rowId xmlns:a16="http://schemas.microsoft.com/office/drawing/2014/main" val="10000"/>
                  </a:ext>
                </a:extLst>
              </a:tr>
              <a:tr h="2976982">
                <a:tc>
                  <a:txBody>
                    <a:bodyPr/>
                    <a:lstStyle/>
                    <a:p>
                      <a:r>
                        <a:rPr lang="en-US" sz="5400" kern="1200" dirty="0">
                          <a:solidFill>
                            <a:srgbClr val="303942"/>
                          </a:solidFill>
                          <a:latin typeface="Lato Regular"/>
                          <a:ea typeface="+mn-ea"/>
                          <a:cs typeface="+mn-cs"/>
                        </a:rPr>
                        <a:t>Our mobility rate increased 10% in the last year.</a:t>
                      </a:r>
                    </a:p>
                  </a:txBody>
                  <a:tcPr marL="106510" marR="106510" marT="53249" marB="53249">
                    <a:solidFill>
                      <a:srgbClr val="CCD5EA"/>
                    </a:solidFill>
                  </a:tcPr>
                </a:tc>
                <a:tc>
                  <a:txBody>
                    <a:bodyPr/>
                    <a:lstStyle/>
                    <a:p>
                      <a:pPr marL="0" algn="l" defTabSz="1828343" rtl="0" eaLnBrk="1" latinLnBrk="0" hangingPunct="1"/>
                      <a:r>
                        <a:rPr lang="en-US" sz="5400" kern="1200" dirty="0">
                          <a:solidFill>
                            <a:srgbClr val="303942"/>
                          </a:solidFill>
                          <a:latin typeface="Lato Regular"/>
                          <a:ea typeface="+mn-ea"/>
                          <a:cs typeface="+mn-cs"/>
                        </a:rPr>
                        <a:t>Why are so many students leaving our school?  Are they choosing to go to other schools in the district?</a:t>
                      </a:r>
                    </a:p>
                  </a:txBody>
                  <a:tcPr marL="106510" marR="106510" marT="53249" marB="53249">
                    <a:solidFill>
                      <a:srgbClr val="CCD5EA"/>
                    </a:solidFill>
                  </a:tcPr>
                </a:tc>
                <a:extLst>
                  <a:ext uri="{0D108BD9-81ED-4DB2-BD59-A6C34878D82A}">
                    <a16:rowId xmlns:a16="http://schemas.microsoft.com/office/drawing/2014/main" val="10001"/>
                  </a:ext>
                </a:extLst>
              </a:tr>
              <a:tr h="2036879">
                <a:tc>
                  <a:txBody>
                    <a:bodyPr/>
                    <a:lstStyle/>
                    <a:p>
                      <a:r>
                        <a:rPr lang="en-US" sz="5400" kern="1200" dirty="0">
                          <a:solidFill>
                            <a:srgbClr val="303942"/>
                          </a:solidFill>
                          <a:latin typeface="Lato Regular"/>
                          <a:ea typeface="+mn-ea"/>
                          <a:cs typeface="+mn-cs"/>
                        </a:rPr>
                        <a:t>This year our free-and-reduced lunch rate went down by 10%</a:t>
                      </a:r>
                    </a:p>
                  </a:txBody>
                  <a:tcPr marL="106510" marR="106510" marT="53249" marB="53249"/>
                </a:tc>
                <a:tc>
                  <a:txBody>
                    <a:bodyPr/>
                    <a:lstStyle/>
                    <a:p>
                      <a:r>
                        <a:rPr lang="en-US" sz="5400" kern="1200" dirty="0">
                          <a:solidFill>
                            <a:srgbClr val="303942"/>
                          </a:solidFill>
                          <a:latin typeface="Lato Regular"/>
                          <a:ea typeface="+mn-ea"/>
                          <a:cs typeface="+mn-cs"/>
                        </a:rPr>
                        <a:t>Is that accurate?  Are we getting all qualified students signed up?</a:t>
                      </a:r>
                    </a:p>
                  </a:txBody>
                  <a:tcPr marL="106510" marR="106510" marT="53249" marB="53249"/>
                </a:tc>
                <a:extLst>
                  <a:ext uri="{0D108BD9-81ED-4DB2-BD59-A6C34878D82A}">
                    <a16:rowId xmlns:a16="http://schemas.microsoft.com/office/drawing/2014/main" val="10002"/>
                  </a:ext>
                </a:extLst>
              </a:tr>
            </a:tbl>
          </a:graphicData>
        </a:graphic>
      </p:graphicFrame>
      <p:grpSp>
        <p:nvGrpSpPr>
          <p:cNvPr id="21" name="Group 20">
            <a:extLst>
              <a:ext uri="{FF2B5EF4-FFF2-40B4-BE49-F238E27FC236}">
                <a16:creationId xmlns:a16="http://schemas.microsoft.com/office/drawing/2014/main" id="{BE2625BC-CF53-43CA-8E84-638464C194C2}"/>
              </a:ext>
            </a:extLst>
          </p:cNvPr>
          <p:cNvGrpSpPr>
            <a:grpSpLocks/>
          </p:cNvGrpSpPr>
          <p:nvPr/>
        </p:nvGrpSpPr>
        <p:grpSpPr bwMode="auto">
          <a:xfrm>
            <a:off x="1477963" y="504825"/>
            <a:ext cx="21156612" cy="2270125"/>
            <a:chOff x="1520498" y="511491"/>
            <a:chExt cx="21156613" cy="2269057"/>
          </a:xfrm>
        </p:grpSpPr>
        <p:sp>
          <p:nvSpPr>
            <p:cNvPr id="22" name="TextBox 74">
              <a:extLst>
                <a:ext uri="{FF2B5EF4-FFF2-40B4-BE49-F238E27FC236}">
                  <a16:creationId xmlns:a16="http://schemas.microsoft.com/office/drawing/2014/main" id="{622AD171-7401-4208-93BA-334A7EB93E55}"/>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Phase 4: Infer/Question</a:t>
              </a:r>
            </a:p>
          </p:txBody>
        </p:sp>
        <p:grpSp>
          <p:nvGrpSpPr>
            <p:cNvPr id="107539" name="Group 77">
              <a:extLst>
                <a:ext uri="{FF2B5EF4-FFF2-40B4-BE49-F238E27FC236}">
                  <a16:creationId xmlns:a16="http://schemas.microsoft.com/office/drawing/2014/main" id="{8056628D-499A-4BE3-8478-FC8CDE9D57B9}"/>
                </a:ext>
              </a:extLst>
            </p:cNvPr>
            <p:cNvGrpSpPr>
              <a:grpSpLocks/>
            </p:cNvGrpSpPr>
            <p:nvPr/>
          </p:nvGrpSpPr>
          <p:grpSpPr bwMode="auto">
            <a:xfrm>
              <a:off x="10842298" y="1977534"/>
              <a:ext cx="2278063" cy="72985"/>
              <a:chOff x="1775572" y="2020974"/>
              <a:chExt cx="3020604" cy="45615"/>
            </a:xfrm>
          </p:grpSpPr>
          <p:sp>
            <p:nvSpPr>
              <p:cNvPr id="25" name="Rectangle 24">
                <a:extLst>
                  <a:ext uri="{FF2B5EF4-FFF2-40B4-BE49-F238E27FC236}">
                    <a16:creationId xmlns:a16="http://schemas.microsoft.com/office/drawing/2014/main" id="{C7A22F17-F017-4E05-B636-157A69BFC020}"/>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B3A6C65C-6855-460E-B83E-B3FC415A0553}"/>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7" name="Rectangle 26">
                <a:extLst>
                  <a:ext uri="{FF2B5EF4-FFF2-40B4-BE49-F238E27FC236}">
                    <a16:creationId xmlns:a16="http://schemas.microsoft.com/office/drawing/2014/main" id="{807887F7-6A1C-40FC-BDBE-C7EEE25FACA2}"/>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8" name="Rectangle 27">
                <a:extLst>
                  <a:ext uri="{FF2B5EF4-FFF2-40B4-BE49-F238E27FC236}">
                    <a16:creationId xmlns:a16="http://schemas.microsoft.com/office/drawing/2014/main" id="{61559CC8-3913-4C8A-B90E-9348D3C3CD85}"/>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9" name="Rectangle 28">
                <a:extLst>
                  <a:ext uri="{FF2B5EF4-FFF2-40B4-BE49-F238E27FC236}">
                    <a16:creationId xmlns:a16="http://schemas.microsoft.com/office/drawing/2014/main" id="{E8EB7455-529D-4D04-A710-D3E8DE36B075}"/>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4" name="TextBox 23">
              <a:extLst>
                <a:ext uri="{FF2B5EF4-FFF2-40B4-BE49-F238E27FC236}">
                  <a16:creationId xmlns:a16="http://schemas.microsoft.com/office/drawing/2014/main" id="{4B4FACED-5AB5-4468-901C-65331EEC884F}"/>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07537" name="Shape 192">
            <a:extLst>
              <a:ext uri="{FF2B5EF4-FFF2-40B4-BE49-F238E27FC236}">
                <a16:creationId xmlns:a16="http://schemas.microsoft.com/office/drawing/2014/main" id="{4C496502-259D-4990-A373-94AC148FF8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1A83A83-7B8D-4802-B305-F72D3385603C}"/>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1E96EF9C-6F01-495C-BCF3-C2555996EF02}"/>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9595" name="Group 2">
              <a:extLst>
                <a:ext uri="{FF2B5EF4-FFF2-40B4-BE49-F238E27FC236}">
                  <a16:creationId xmlns:a16="http://schemas.microsoft.com/office/drawing/2014/main" id="{626D0BE6-8A8B-41B9-A2BE-CC91A2052A76}"/>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BD0702B0-BDC9-4195-8917-E0CD494F3AD4}"/>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AE0496C1-B9A7-47B5-9EF5-A0FBD053D210}"/>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8D667521-5D0C-4EB0-997B-1843E1C04248}"/>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51023E05-6CFF-4283-BED6-9327A0A615B4}"/>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AD48B6C8-EABA-433D-9183-11CC2786BE93}"/>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A9A8C9AF-5B18-4201-8A66-CE78C2AA5D80}"/>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E57B2AFF-C140-42B1-B193-AFB70CBCADE6}"/>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9589" name="Group 3">
              <a:extLst>
                <a:ext uri="{FF2B5EF4-FFF2-40B4-BE49-F238E27FC236}">
                  <a16:creationId xmlns:a16="http://schemas.microsoft.com/office/drawing/2014/main" id="{631127FA-5218-4E31-B269-39023EF3DA36}"/>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81CE7C72-69B3-4407-BE6A-500C39F79EE3}"/>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EF4CAF2D-6A0B-4730-AA98-64A251A97A74}"/>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109572" name="Shape 192">
            <a:extLst>
              <a:ext uri="{FF2B5EF4-FFF2-40B4-BE49-F238E27FC236}">
                <a16:creationId xmlns:a16="http://schemas.microsoft.com/office/drawing/2014/main" id="{8027527E-4195-4639-92DB-B3E40C1A06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54A183F0-160D-45C0-BBE6-B2223034297A}"/>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C1D2F7FA-F51F-4BF9-AE7E-234FEF87693F}"/>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A47757D4-B80A-42DC-92D1-DB05F94D0255}"/>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23E716DD-4E8D-4D5C-939F-505A08DAD503}"/>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E3F4B752-FF4A-422B-8E98-D8514474A1AE}"/>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7DFB9018-7B27-49D4-A253-9BB1C7324ED1}"/>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2E6913DC-D623-4E31-926E-AA7AB8D43172}"/>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09574" name="Picture Placeholder 22">
            <a:extLst>
              <a:ext uri="{FF2B5EF4-FFF2-40B4-BE49-F238E27FC236}">
                <a16:creationId xmlns:a16="http://schemas.microsoft.com/office/drawing/2014/main" id="{17A82E4A-493F-428B-B92F-27296AA99C8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834E0D12-8D30-4457-A323-CA14F92BD19D}"/>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35D223B7-74F7-4FCC-848F-7EA5A5C1F2D2}"/>
              </a:ext>
            </a:extLst>
          </p:cNvPr>
          <p:cNvSpPr txBox="1"/>
          <p:nvPr/>
        </p:nvSpPr>
        <p:spPr>
          <a:xfrm>
            <a:off x="2136775" y="1844675"/>
            <a:ext cx="20539075" cy="4105275"/>
          </a:xfrm>
          <a:prstGeom prst="rect">
            <a:avLst/>
          </a:prstGeom>
          <a:noFill/>
        </p:spPr>
        <p:txBody>
          <a:bodyPr>
            <a:spAutoFit/>
          </a:bodyPr>
          <a:lstStyle/>
          <a:p>
            <a:pPr algn="ctr" eaLnBrk="1" hangingPunct="1">
              <a:lnSpc>
                <a:spcPct val="90000"/>
              </a:lnSpc>
              <a:defRPr/>
            </a:pPr>
            <a:r>
              <a:rPr lang="en-US" altLang="en-US" sz="9600" b="1" dirty="0">
                <a:solidFill>
                  <a:schemeClr val="bg1"/>
                </a:solidFill>
                <a:effectLst>
                  <a:outerShdw blurRad="38100" dist="38100" dir="2700000" algn="tl">
                    <a:srgbClr val="000000">
                      <a:alpha val="43137"/>
                    </a:srgbClr>
                  </a:outerShdw>
                </a:effectLst>
                <a:latin typeface="Lato Regular" charset="0"/>
              </a:rPr>
              <a:t>Turn your data observations into data inferences/questions.</a:t>
            </a:r>
            <a:endParaRPr lang="en-US" altLang="en-US" sz="11500" b="1" dirty="0">
              <a:solidFill>
                <a:schemeClr val="bg1"/>
              </a:solidFill>
              <a:effectLst>
                <a:outerShdw blurRad="38100" dist="38100" dir="2700000" algn="tl">
                  <a:srgbClr val="000000">
                    <a:alpha val="43137"/>
                  </a:srgbClr>
                </a:outerShdw>
              </a:effectLst>
              <a:latin typeface="Lato Regular" charset="0"/>
            </a:endParaRPr>
          </a:p>
          <a:p>
            <a:pPr algn="ctr" eaLnBrk="1" fontAlgn="auto" hangingPunct="1">
              <a:spcBef>
                <a:spcPts val="0"/>
              </a:spcBef>
              <a:spcAft>
                <a:spcPts val="0"/>
              </a:spcAft>
              <a:defRPr/>
            </a:pP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B0D71A5C-9A15-4752-8430-054E93FA1C5E}"/>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Placeholder 14">
            <a:extLst>
              <a:ext uri="{FF2B5EF4-FFF2-40B4-BE49-F238E27FC236}">
                <a16:creationId xmlns:a16="http://schemas.microsoft.com/office/drawing/2014/main" id="{E43ECBF6-6479-4B97-B2CB-C3ED87A7845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 b="8"/>
          <a:stretch>
            <a:fillRect/>
          </a:stretch>
        </p:blipFill>
        <p:spPr>
          <a:xfrm>
            <a:off x="0" y="0"/>
            <a:ext cx="24399875" cy="13716000"/>
          </a:xfrm>
        </p:spPr>
      </p:pic>
      <p:sp>
        <p:nvSpPr>
          <p:cNvPr id="128" name="Rectangle 127">
            <a:extLst>
              <a:ext uri="{FF2B5EF4-FFF2-40B4-BE49-F238E27FC236}">
                <a16:creationId xmlns:a16="http://schemas.microsoft.com/office/drawing/2014/main" id="{869F3C12-D803-439D-A396-D9B8EA7BF951}"/>
              </a:ext>
            </a:extLst>
          </p:cNvPr>
          <p:cNvSpPr>
            <a:spLocks/>
          </p:cNvSpPr>
          <p:nvPr/>
        </p:nvSpPr>
        <p:spPr>
          <a:xfrm>
            <a:off x="-57150" y="-128588"/>
            <a:ext cx="24434800" cy="13844588"/>
          </a:xfrm>
          <a:prstGeom prst="rect">
            <a:avLst/>
          </a:prstGeom>
          <a:solidFill>
            <a:srgbClr val="19232E">
              <a:alpha val="66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13" name="Group 12">
            <a:extLst>
              <a:ext uri="{FF2B5EF4-FFF2-40B4-BE49-F238E27FC236}">
                <a16:creationId xmlns:a16="http://schemas.microsoft.com/office/drawing/2014/main" id="{ABA8E41E-B81E-4A45-ABCA-16EDB1EF1C36}"/>
              </a:ext>
            </a:extLst>
          </p:cNvPr>
          <p:cNvGrpSpPr>
            <a:grpSpLocks/>
          </p:cNvGrpSpPr>
          <p:nvPr/>
        </p:nvGrpSpPr>
        <p:grpSpPr bwMode="auto">
          <a:xfrm>
            <a:off x="1300163" y="3425825"/>
            <a:ext cx="21551900" cy="5400675"/>
            <a:chOff x="-34605" y="3426040"/>
            <a:chExt cx="21552066" cy="5399444"/>
          </a:xfrm>
        </p:grpSpPr>
        <p:sp>
          <p:nvSpPr>
            <p:cNvPr id="14" name="TextBox 87">
              <a:extLst>
                <a:ext uri="{FF2B5EF4-FFF2-40B4-BE49-F238E27FC236}">
                  <a16:creationId xmlns:a16="http://schemas.microsoft.com/office/drawing/2014/main" id="{9C804675-52CF-4BA4-8358-A2CF9371EA66}"/>
                </a:ext>
              </a:extLst>
            </p:cNvPr>
            <p:cNvSpPr txBox="1">
              <a:spLocks noChangeArrowheads="1"/>
            </p:cNvSpPr>
            <p:nvPr/>
          </p:nvSpPr>
          <p:spPr bwMode="auto">
            <a:xfrm>
              <a:off x="-34605" y="3426040"/>
              <a:ext cx="21552066" cy="539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rgbClr val="F16038"/>
                  </a:solidFill>
                  <a:effectLst>
                    <a:outerShdw blurRad="38100" dist="38100" dir="2700000" algn="tl">
                      <a:srgbClr val="000000">
                        <a:alpha val="43137"/>
                      </a:srgbClr>
                    </a:outerShdw>
                  </a:effectLst>
                  <a:latin typeface="Lato Regular"/>
                  <a:cs typeface="Calibri" panose="020F0502020204030204" pitchFamily="34" charset="0"/>
                </a:rPr>
                <a:t>“WHAT”</a:t>
              </a:r>
            </a:p>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selecting the right data</a:t>
              </a:r>
            </a:p>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to analyze</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5" name="Rectangle 14">
              <a:extLst>
                <a:ext uri="{FF2B5EF4-FFF2-40B4-BE49-F238E27FC236}">
                  <a16:creationId xmlns:a16="http://schemas.microsoft.com/office/drawing/2014/main" id="{6272A9C9-924C-4D84-9AD4-3838A1C03D04}"/>
                </a:ext>
              </a:extLst>
            </p:cNvPr>
            <p:cNvSpPr/>
            <p:nvPr/>
          </p:nvSpPr>
          <p:spPr bwMode="auto">
            <a:xfrm flipV="1">
              <a:off x="10741428" y="6947900"/>
              <a:ext cx="407990" cy="73008"/>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6" name="Rectangle 15">
              <a:extLst>
                <a:ext uri="{FF2B5EF4-FFF2-40B4-BE49-F238E27FC236}">
                  <a16:creationId xmlns:a16="http://schemas.microsoft.com/office/drawing/2014/main" id="{DBA1C6B7-3C15-4AB4-8BF4-C799CE52A3DF}"/>
                </a:ext>
              </a:extLst>
            </p:cNvPr>
            <p:cNvSpPr/>
            <p:nvPr/>
          </p:nvSpPr>
          <p:spPr bwMode="auto">
            <a:xfrm flipV="1">
              <a:off x="11204982" y="6947900"/>
              <a:ext cx="407990" cy="7300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7" name="Rectangle 16">
              <a:extLst>
                <a:ext uri="{FF2B5EF4-FFF2-40B4-BE49-F238E27FC236}">
                  <a16:creationId xmlns:a16="http://schemas.microsoft.com/office/drawing/2014/main" id="{DD991BBA-6E31-4DFC-8357-3DAD881707CC}"/>
                </a:ext>
              </a:extLst>
            </p:cNvPr>
            <p:cNvSpPr/>
            <p:nvPr/>
          </p:nvSpPr>
          <p:spPr bwMode="auto">
            <a:xfrm flipV="1">
              <a:off x="11685997" y="6947900"/>
              <a:ext cx="407991" cy="73008"/>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EC81F450-49C7-4377-90DE-00EF05716FE2}"/>
                </a:ext>
              </a:extLst>
            </p:cNvPr>
            <p:cNvSpPr/>
            <p:nvPr/>
          </p:nvSpPr>
          <p:spPr bwMode="auto">
            <a:xfrm flipV="1">
              <a:off x="12149551" y="6947900"/>
              <a:ext cx="407991" cy="73008"/>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EBAD4EF3-6E71-43F5-BF30-01F24D80A756}"/>
                </a:ext>
              </a:extLst>
            </p:cNvPr>
            <p:cNvSpPr/>
            <p:nvPr/>
          </p:nvSpPr>
          <p:spPr bwMode="auto">
            <a:xfrm flipV="1">
              <a:off x="12614692" y="6947900"/>
              <a:ext cx="406403" cy="73008"/>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AFD357-CCA1-4EBD-96DD-B5FC315927DA}"/>
              </a:ext>
            </a:extLst>
          </p:cNvPr>
          <p:cNvSpPr/>
          <p:nvPr/>
        </p:nvSpPr>
        <p:spPr>
          <a:xfrm>
            <a:off x="16669" y="1665514"/>
            <a:ext cx="24377649" cy="10189029"/>
          </a:xfrm>
          <a:prstGeom prst="rect">
            <a:avLst/>
          </a:prstGeom>
          <a:solidFill>
            <a:srgbClr val="303942">
              <a:alpha val="57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3669" name="Shape 1590">
            <a:extLst>
              <a:ext uri="{FF2B5EF4-FFF2-40B4-BE49-F238E27FC236}">
                <a16:creationId xmlns:a16="http://schemas.microsoft.com/office/drawing/2014/main" id="{B8C7B863-FEE3-4FC4-AF7D-8BD41AE04DFE}"/>
              </a:ext>
            </a:extLst>
          </p:cNvPr>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204825" y="2292350"/>
            <a:ext cx="9248775" cy="9131300"/>
          </a:xfrm>
        </p:spPr>
      </p:pic>
      <p:sp>
        <p:nvSpPr>
          <p:cNvPr id="1591" name="Shape 1591">
            <a:extLst>
              <a:ext uri="{FF2B5EF4-FFF2-40B4-BE49-F238E27FC236}">
                <a16:creationId xmlns:a16="http://schemas.microsoft.com/office/drawing/2014/main" id="{1BFBEF76-96FD-4AFA-AEFE-8D47F4A2C542}"/>
              </a:ext>
            </a:extLst>
          </p:cNvPr>
          <p:cNvSpPr txBox="1"/>
          <p:nvPr/>
        </p:nvSpPr>
        <p:spPr>
          <a:xfrm>
            <a:off x="1797050" y="581025"/>
            <a:ext cx="10893425" cy="12553950"/>
          </a:xfrm>
          <a:prstGeom prst="rect">
            <a:avLst/>
          </a:prstGeom>
          <a:noFill/>
          <a:ln>
            <a:noFill/>
          </a:ln>
        </p:spPr>
        <p:txBody>
          <a:bodyPr lIns="243737" tIns="121835" rIns="243737" bIns="121835"/>
          <a:lstStyle/>
          <a:p>
            <a:pPr algn="ctr" eaLnBrk="1" fontAlgn="auto" hangingPunct="1">
              <a:spcBef>
                <a:spcPts val="0"/>
              </a:spcBef>
              <a:spcAft>
                <a:spcPts val="0"/>
              </a:spcAft>
              <a:buClr>
                <a:srgbClr val="DAE5F1"/>
              </a:buClr>
              <a:buSzPct val="25000"/>
              <a:defRPr/>
            </a:pPr>
            <a:r>
              <a:rPr lang="en-US" sz="79980" b="1" dirty="0">
                <a:solidFill>
                  <a:srgbClr val="DAE5F1"/>
                </a:solidFill>
                <a:latin typeface="Droid Sans Mono"/>
                <a:ea typeface="Droid Sans Mono"/>
                <a:cs typeface="Droid Sans Mono"/>
                <a:sym typeface="Droid Sans Mono"/>
              </a:rPr>
              <a:t>7</a:t>
            </a:r>
          </a:p>
        </p:txBody>
      </p:sp>
      <p:sp>
        <p:nvSpPr>
          <p:cNvPr id="1592" name="Shape 1592">
            <a:extLst>
              <a:ext uri="{FF2B5EF4-FFF2-40B4-BE49-F238E27FC236}">
                <a16:creationId xmlns:a16="http://schemas.microsoft.com/office/drawing/2014/main" id="{8ED42ED3-EF7E-4119-A190-BE83D7914A3D}"/>
              </a:ext>
            </a:extLst>
          </p:cNvPr>
          <p:cNvSpPr txBox="1"/>
          <p:nvPr/>
        </p:nvSpPr>
        <p:spPr>
          <a:xfrm>
            <a:off x="-387350" y="6443663"/>
            <a:ext cx="14347825" cy="1722437"/>
          </a:xfrm>
          <a:prstGeom prst="rect">
            <a:avLst/>
          </a:prstGeom>
          <a:noFill/>
          <a:ln>
            <a:noFill/>
          </a:ln>
        </p:spPr>
        <p:txBody>
          <a:bodyPr lIns="243737" tIns="121835" rIns="243737" bIns="121835"/>
          <a:lstStyle/>
          <a:p>
            <a:pPr algn="ctr" eaLnBrk="1" fontAlgn="auto" hangingPunct="1">
              <a:spcBef>
                <a:spcPts val="0"/>
              </a:spcBef>
              <a:spcAft>
                <a:spcPts val="0"/>
              </a:spcAft>
              <a:buClr>
                <a:srgbClr val="000000"/>
              </a:buClr>
              <a:buSzPct val="25000"/>
              <a:defRPr/>
            </a:pPr>
            <a:r>
              <a:rPr lang="en-US" sz="8000" b="1" dirty="0">
                <a:solidFill>
                  <a:srgbClr val="000000"/>
                </a:solidFill>
                <a:effectLst>
                  <a:outerShdw blurRad="38100" dist="38100" dir="2700000" algn="tl">
                    <a:srgbClr val="000000">
                      <a:alpha val="43137"/>
                    </a:srgbClr>
                  </a:outerShdw>
                </a:effectLst>
                <a:latin typeface="Lato Regular"/>
                <a:ea typeface="Calibri"/>
                <a:cs typeface="Calibri"/>
                <a:sym typeface="Calibri"/>
              </a:rPr>
              <a:t>Critical Success Factors</a:t>
            </a:r>
          </a:p>
        </p:txBody>
      </p:sp>
      <p:sp>
        <p:nvSpPr>
          <p:cNvPr id="2" name="Footer Placeholder 1">
            <a:extLst>
              <a:ext uri="{FF2B5EF4-FFF2-40B4-BE49-F238E27FC236}">
                <a16:creationId xmlns:a16="http://schemas.microsoft.com/office/drawing/2014/main" id="{4A8590F2-06B1-4B35-BB01-8F29B933BE23}"/>
              </a:ext>
            </a:extLst>
          </p:cNvPr>
          <p:cNvSpPr>
            <a:spLocks noGrp="1"/>
          </p:cNvSpPr>
          <p:nvPr>
            <p:ph type="ftr" sz="quarter" idx="11"/>
          </p:nvPr>
        </p:nvSpPr>
        <p:spPr/>
        <p:txBody>
          <a:bodyPr/>
          <a:lstStyle/>
          <a:p>
            <a:pPr>
              <a:defRPr/>
            </a:pPr>
            <a:r>
              <a:rPr lang="en-US"/>
              <a:t>9/11/17</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17FF3914-D381-44EE-BBDF-FE8C305DB2EC}"/>
              </a:ext>
            </a:extLst>
          </p:cNvPr>
          <p:cNvGrpSpPr>
            <a:grpSpLocks/>
          </p:cNvGrpSpPr>
          <p:nvPr/>
        </p:nvGrpSpPr>
        <p:grpSpPr bwMode="auto">
          <a:xfrm>
            <a:off x="1477963" y="504825"/>
            <a:ext cx="21156612" cy="2270125"/>
            <a:chOff x="1520498" y="511491"/>
            <a:chExt cx="21156613" cy="2269057"/>
          </a:xfrm>
        </p:grpSpPr>
        <p:sp>
          <p:nvSpPr>
            <p:cNvPr id="39" name="TextBox 74">
              <a:extLst>
                <a:ext uri="{FF2B5EF4-FFF2-40B4-BE49-F238E27FC236}">
                  <a16:creationId xmlns:a16="http://schemas.microsoft.com/office/drawing/2014/main" id="{567D5132-140C-4198-A509-56653375D5DE}"/>
                </a:ext>
              </a:extLst>
            </p:cNvPr>
            <p:cNvSpPr txBox="1">
              <a:spLocks noChangeArrowheads="1"/>
            </p:cNvSpPr>
            <p:nvPr/>
          </p:nvSpPr>
          <p:spPr bwMode="auto">
            <a:xfrm>
              <a:off x="1739573" y="511491"/>
              <a:ext cx="20937538" cy="132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000" b="1" cap="small" dirty="0">
                  <a:solidFill>
                    <a:srgbClr val="303942"/>
                  </a:solidFill>
                  <a:effectLst>
                    <a:outerShdw blurRad="38100" dist="38100" dir="2700000" algn="tl">
                      <a:srgbClr val="000000">
                        <a:alpha val="43137"/>
                      </a:srgbClr>
                    </a:outerShdw>
                  </a:effectLst>
                  <a:latin typeface="Lato Regular" charset="0"/>
                </a:rPr>
                <a:t>Bernhardt’s Multiple Measures of Data</a:t>
              </a:r>
            </a:p>
          </p:txBody>
        </p:sp>
        <p:grpSp>
          <p:nvGrpSpPr>
            <p:cNvPr id="115763" name="Group 77">
              <a:extLst>
                <a:ext uri="{FF2B5EF4-FFF2-40B4-BE49-F238E27FC236}">
                  <a16:creationId xmlns:a16="http://schemas.microsoft.com/office/drawing/2014/main" id="{EBF9665D-6585-47D3-A390-D02E6B2D77DA}"/>
                </a:ext>
              </a:extLst>
            </p:cNvPr>
            <p:cNvGrpSpPr>
              <a:grpSpLocks/>
            </p:cNvGrpSpPr>
            <p:nvPr/>
          </p:nvGrpSpPr>
          <p:grpSpPr bwMode="auto">
            <a:xfrm>
              <a:off x="10842298" y="1977534"/>
              <a:ext cx="2278063" cy="72985"/>
              <a:chOff x="1775572" y="2020974"/>
              <a:chExt cx="3020604" cy="45615"/>
            </a:xfrm>
          </p:grpSpPr>
          <p:sp>
            <p:nvSpPr>
              <p:cNvPr id="42" name="Rectangle 41">
                <a:extLst>
                  <a:ext uri="{FF2B5EF4-FFF2-40B4-BE49-F238E27FC236}">
                    <a16:creationId xmlns:a16="http://schemas.microsoft.com/office/drawing/2014/main" id="{BEE782A4-539B-4E92-8493-1C5A3CDC0C5B}"/>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8F35C828-1E38-473F-B6DD-642B97874E96}"/>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4" name="Rectangle 43">
                <a:extLst>
                  <a:ext uri="{FF2B5EF4-FFF2-40B4-BE49-F238E27FC236}">
                    <a16:creationId xmlns:a16="http://schemas.microsoft.com/office/drawing/2014/main" id="{B89928F7-EEDF-4289-BF6A-AA1B99E8CF5F}"/>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5" name="Rectangle 44">
                <a:extLst>
                  <a:ext uri="{FF2B5EF4-FFF2-40B4-BE49-F238E27FC236}">
                    <a16:creationId xmlns:a16="http://schemas.microsoft.com/office/drawing/2014/main" id="{46B966A3-028D-44DF-A0D6-BF54738D30F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6" name="Rectangle 45">
                <a:extLst>
                  <a:ext uri="{FF2B5EF4-FFF2-40B4-BE49-F238E27FC236}">
                    <a16:creationId xmlns:a16="http://schemas.microsoft.com/office/drawing/2014/main" id="{2022AD89-F44A-4C54-B65D-77B4AD84D20B}"/>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1" name="TextBox 40">
              <a:extLst>
                <a:ext uri="{FF2B5EF4-FFF2-40B4-BE49-F238E27FC236}">
                  <a16:creationId xmlns:a16="http://schemas.microsoft.com/office/drawing/2014/main" id="{0366C349-3864-43EE-9699-5D30751265F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21" name="Group 20">
            <a:extLst>
              <a:ext uri="{FF2B5EF4-FFF2-40B4-BE49-F238E27FC236}">
                <a16:creationId xmlns:a16="http://schemas.microsoft.com/office/drawing/2014/main" id="{4CCA76FC-C799-4BBC-BC62-3A3C632E5C80}"/>
              </a:ext>
            </a:extLst>
          </p:cNvPr>
          <p:cNvGrpSpPr>
            <a:grpSpLocks/>
          </p:cNvGrpSpPr>
          <p:nvPr/>
        </p:nvGrpSpPr>
        <p:grpSpPr bwMode="auto">
          <a:xfrm>
            <a:off x="1585913" y="3989388"/>
            <a:ext cx="10453687" cy="5710237"/>
            <a:chOff x="1585499" y="3989744"/>
            <a:chExt cx="10454538" cy="5710010"/>
          </a:xfrm>
        </p:grpSpPr>
        <p:sp>
          <p:nvSpPr>
            <p:cNvPr id="60" name="Flowchart: Connector 59">
              <a:extLst>
                <a:ext uri="{FF2B5EF4-FFF2-40B4-BE49-F238E27FC236}">
                  <a16:creationId xmlns:a16="http://schemas.microsoft.com/office/drawing/2014/main" id="{EB82F7F3-554B-4C97-8394-3B664531BEF8}"/>
                </a:ext>
              </a:extLst>
            </p:cNvPr>
            <p:cNvSpPr/>
            <p:nvPr/>
          </p:nvSpPr>
          <p:spPr>
            <a:xfrm>
              <a:off x="7598666" y="5258383"/>
              <a:ext cx="4441371" cy="4441371"/>
            </a:xfrm>
            <a:prstGeom prst="flowChartConnector">
              <a:avLst/>
            </a:prstGeom>
            <a:solidFill>
              <a:srgbClr val="CCD5EA">
                <a:alpha val="38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5755" name="Group 6">
              <a:extLst>
                <a:ext uri="{FF2B5EF4-FFF2-40B4-BE49-F238E27FC236}">
                  <a16:creationId xmlns:a16="http://schemas.microsoft.com/office/drawing/2014/main" id="{42D0CD8C-9480-4AE2-A05D-D690C8771F57}"/>
                </a:ext>
              </a:extLst>
            </p:cNvPr>
            <p:cNvGrpSpPr>
              <a:grpSpLocks/>
            </p:cNvGrpSpPr>
            <p:nvPr/>
          </p:nvGrpSpPr>
          <p:grpSpPr bwMode="auto">
            <a:xfrm>
              <a:off x="1585499" y="3989744"/>
              <a:ext cx="5726571" cy="1998232"/>
              <a:chOff x="1324243" y="3989744"/>
              <a:chExt cx="5726571" cy="1998232"/>
            </a:xfrm>
          </p:grpSpPr>
          <p:grpSp>
            <p:nvGrpSpPr>
              <p:cNvPr id="115756" name="Group 67">
                <a:extLst>
                  <a:ext uri="{FF2B5EF4-FFF2-40B4-BE49-F238E27FC236}">
                    <a16:creationId xmlns:a16="http://schemas.microsoft.com/office/drawing/2014/main" id="{4194A06F-B8B8-470F-A123-DFC11FDDC8C2}"/>
                  </a:ext>
                </a:extLst>
              </p:cNvPr>
              <p:cNvGrpSpPr>
                <a:grpSpLocks/>
              </p:cNvGrpSpPr>
              <p:nvPr/>
            </p:nvGrpSpPr>
            <p:grpSpPr bwMode="auto">
              <a:xfrm>
                <a:off x="1324243" y="3989744"/>
                <a:ext cx="5726571" cy="1998232"/>
                <a:chOff x="1324243" y="3989744"/>
                <a:chExt cx="5726571" cy="1998232"/>
              </a:xfrm>
            </p:grpSpPr>
            <p:sp>
              <p:nvSpPr>
                <p:cNvPr id="23" name="TextBox 22">
                  <a:extLst>
                    <a:ext uri="{FF2B5EF4-FFF2-40B4-BE49-F238E27FC236}">
                      <a16:creationId xmlns:a16="http://schemas.microsoft.com/office/drawing/2014/main" id="{7887B6D3-1AC6-4A3B-A203-A04C6B2DE77C}"/>
                    </a:ext>
                  </a:extLst>
                </p:cNvPr>
                <p:cNvSpPr txBox="1"/>
                <p:nvPr/>
              </p:nvSpPr>
              <p:spPr>
                <a:xfrm>
                  <a:off x="3146841" y="4316756"/>
                  <a:ext cx="3903980" cy="1600137"/>
                </a:xfrm>
                <a:prstGeom prst="rect">
                  <a:avLst/>
                </a:prstGeom>
                <a:noFill/>
              </p:spPr>
              <p:txBody>
                <a:bodyPr lIns="0" tIns="121892" rIns="0" bIns="0">
                  <a:spAutoFit/>
                </a:bodyPr>
                <a:lstStyle/>
                <a:p>
                  <a:pPr algn="ctr">
                    <a:defRPr/>
                  </a:pPr>
                  <a:r>
                    <a:rPr lang="en-US" sz="4800" b="1" dirty="0">
                      <a:solidFill>
                        <a:srgbClr val="303942"/>
                      </a:solidFill>
                      <a:effectLst>
                        <a:outerShdw blurRad="38100" dist="38100" dir="2700000" algn="tl">
                          <a:srgbClr val="000000">
                            <a:alpha val="43137"/>
                          </a:srgbClr>
                        </a:outerShdw>
                      </a:effectLst>
                      <a:latin typeface="Lato Regular"/>
                      <a:cs typeface="Lato Regular"/>
                    </a:rPr>
                    <a:t>Process </a:t>
                  </a:r>
                </a:p>
                <a:p>
                  <a:pPr algn="ctr">
                    <a:defRPr/>
                  </a:pPr>
                  <a:r>
                    <a:rPr lang="en-US" sz="4800" b="1" dirty="0">
                      <a:solidFill>
                        <a:srgbClr val="303942"/>
                      </a:solidFill>
                      <a:effectLst>
                        <a:outerShdw blurRad="38100" dist="38100" dir="2700000" algn="tl">
                          <a:srgbClr val="000000">
                            <a:alpha val="43137"/>
                          </a:srgbClr>
                        </a:outerShdw>
                      </a:effectLst>
                      <a:latin typeface="Lato Regular"/>
                      <a:cs typeface="Lato Regular"/>
                    </a:rPr>
                    <a:t>Data</a:t>
                  </a:r>
                </a:p>
              </p:txBody>
            </p:sp>
            <p:sp>
              <p:nvSpPr>
                <p:cNvPr id="22" name="Flowchart: Alternate Process 21">
                  <a:extLst>
                    <a:ext uri="{FF2B5EF4-FFF2-40B4-BE49-F238E27FC236}">
                      <a16:creationId xmlns:a16="http://schemas.microsoft.com/office/drawing/2014/main" id="{66E24789-DD74-4FC1-BECA-A6A10D0BAAC6}"/>
                    </a:ext>
                  </a:extLst>
                </p:cNvPr>
                <p:cNvSpPr/>
                <p:nvPr/>
              </p:nvSpPr>
              <p:spPr>
                <a:xfrm>
                  <a:off x="1324243" y="3989744"/>
                  <a:ext cx="1997711" cy="1998232"/>
                </a:xfrm>
                <a:prstGeom prst="flowChartAlternateProcess">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85" tIns="121892" rIns="243785" bIns="121892" anchor="ctr"/>
                <a:lstStyle/>
                <a:p>
                  <a:pPr algn="ctr">
                    <a:defRPr/>
                  </a:pPr>
                  <a:endParaRPr lang="en-US" dirty="0"/>
                </a:p>
              </p:txBody>
            </p:sp>
          </p:grpSp>
          <p:grpSp>
            <p:nvGrpSpPr>
              <p:cNvPr id="72" name="Group 71">
                <a:extLst>
                  <a:ext uri="{FF2B5EF4-FFF2-40B4-BE49-F238E27FC236}">
                    <a16:creationId xmlns:a16="http://schemas.microsoft.com/office/drawing/2014/main" id="{AF5D5063-AF48-41A8-B61F-A0C2EB63A513}"/>
                  </a:ext>
                </a:extLst>
              </p:cNvPr>
              <p:cNvGrpSpPr/>
              <p:nvPr/>
            </p:nvGrpSpPr>
            <p:grpSpPr>
              <a:xfrm>
                <a:off x="1660023" y="4316477"/>
                <a:ext cx="1309245" cy="1294606"/>
                <a:chOff x="4036046" y="1047588"/>
                <a:chExt cx="522268" cy="517659"/>
              </a:xfrm>
              <a:solidFill>
                <a:schemeClr val="bg1"/>
              </a:solidFill>
            </p:grpSpPr>
            <p:sp>
              <p:nvSpPr>
                <p:cNvPr id="73" name="AutoShape 123">
                  <a:extLst>
                    <a:ext uri="{FF2B5EF4-FFF2-40B4-BE49-F238E27FC236}">
                      <a16:creationId xmlns:a16="http://schemas.microsoft.com/office/drawing/2014/main" id="{004295CA-4846-4088-9DC8-5EACA630CB8F}"/>
                    </a:ext>
                  </a:extLst>
                </p:cNvPr>
                <p:cNvSpPr>
                  <a:spLocks/>
                </p:cNvSpPr>
                <p:nvPr/>
              </p:nvSpPr>
              <p:spPr bwMode="auto">
                <a:xfrm>
                  <a:off x="4036046" y="1047588"/>
                  <a:ext cx="522268" cy="5176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74" name="AutoShape 124">
                  <a:extLst>
                    <a:ext uri="{FF2B5EF4-FFF2-40B4-BE49-F238E27FC236}">
                      <a16:creationId xmlns:a16="http://schemas.microsoft.com/office/drawing/2014/main" id="{918AEA33-892C-402F-8CFB-F7449A0576A1}"/>
                    </a:ext>
                  </a:extLst>
                </p:cNvPr>
                <p:cNvSpPr>
                  <a:spLocks/>
                </p:cNvSpPr>
                <p:nvPr/>
              </p:nvSpPr>
              <p:spPr bwMode="auto">
                <a:xfrm>
                  <a:off x="4178401" y="1203094"/>
                  <a:ext cx="240301" cy="240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75" name="AutoShape 125">
                  <a:extLst>
                    <a:ext uri="{FF2B5EF4-FFF2-40B4-BE49-F238E27FC236}">
                      <a16:creationId xmlns:a16="http://schemas.microsoft.com/office/drawing/2014/main" id="{EA33DB11-F9A2-40AD-928D-C5D898A7AF75}"/>
                    </a:ext>
                  </a:extLst>
                </p:cNvPr>
                <p:cNvSpPr>
                  <a:spLocks/>
                </p:cNvSpPr>
                <p:nvPr/>
              </p:nvSpPr>
              <p:spPr bwMode="auto">
                <a:xfrm>
                  <a:off x="4224853" y="1247553"/>
                  <a:ext cx="151384" cy="1513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grpSp>
      <p:grpSp>
        <p:nvGrpSpPr>
          <p:cNvPr id="29" name="Group 28">
            <a:extLst>
              <a:ext uri="{FF2B5EF4-FFF2-40B4-BE49-F238E27FC236}">
                <a16:creationId xmlns:a16="http://schemas.microsoft.com/office/drawing/2014/main" id="{9047B06B-2AAE-4451-9188-BADEC400248A}"/>
              </a:ext>
            </a:extLst>
          </p:cNvPr>
          <p:cNvGrpSpPr>
            <a:grpSpLocks/>
          </p:cNvGrpSpPr>
          <p:nvPr/>
        </p:nvGrpSpPr>
        <p:grpSpPr bwMode="auto">
          <a:xfrm>
            <a:off x="1739900" y="7181850"/>
            <a:ext cx="12284075" cy="4441825"/>
            <a:chOff x="1739218" y="7182045"/>
            <a:chExt cx="12284664" cy="4441371"/>
          </a:xfrm>
        </p:grpSpPr>
        <p:sp>
          <p:nvSpPr>
            <p:cNvPr id="61" name="Flowchart: Connector 60">
              <a:extLst>
                <a:ext uri="{FF2B5EF4-FFF2-40B4-BE49-F238E27FC236}">
                  <a16:creationId xmlns:a16="http://schemas.microsoft.com/office/drawing/2014/main" id="{77010253-2FB6-4B66-97D8-0665F310A5EB}"/>
                </a:ext>
              </a:extLst>
            </p:cNvPr>
            <p:cNvSpPr/>
            <p:nvPr/>
          </p:nvSpPr>
          <p:spPr>
            <a:xfrm>
              <a:off x="9582511" y="7182045"/>
              <a:ext cx="4441371" cy="4441371"/>
            </a:xfrm>
            <a:prstGeom prst="flowChartConnector">
              <a:avLst/>
            </a:prstGeom>
            <a:solidFill>
              <a:srgbClr val="F16038">
                <a:alpha val="38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5745" name="Group 10">
              <a:extLst>
                <a:ext uri="{FF2B5EF4-FFF2-40B4-BE49-F238E27FC236}">
                  <a16:creationId xmlns:a16="http://schemas.microsoft.com/office/drawing/2014/main" id="{9E13976E-8DB3-4A04-B80E-CEFCC9CE1D69}"/>
                </a:ext>
              </a:extLst>
            </p:cNvPr>
            <p:cNvGrpSpPr>
              <a:grpSpLocks/>
            </p:cNvGrpSpPr>
            <p:nvPr/>
          </p:nvGrpSpPr>
          <p:grpSpPr bwMode="auto">
            <a:xfrm>
              <a:off x="1739218" y="7840376"/>
              <a:ext cx="6068790" cy="2563371"/>
              <a:chOff x="1477962" y="7840376"/>
              <a:chExt cx="6068790" cy="2563371"/>
            </a:xfrm>
          </p:grpSpPr>
          <p:grpSp>
            <p:nvGrpSpPr>
              <p:cNvPr id="115746" name="Group 7">
                <a:extLst>
                  <a:ext uri="{FF2B5EF4-FFF2-40B4-BE49-F238E27FC236}">
                    <a16:creationId xmlns:a16="http://schemas.microsoft.com/office/drawing/2014/main" id="{F6D231B0-4751-4EA3-BF0A-CE148C769695}"/>
                  </a:ext>
                </a:extLst>
              </p:cNvPr>
              <p:cNvGrpSpPr>
                <a:grpSpLocks/>
              </p:cNvGrpSpPr>
              <p:nvPr/>
            </p:nvGrpSpPr>
            <p:grpSpPr bwMode="auto">
              <a:xfrm>
                <a:off x="1477962" y="7840376"/>
                <a:ext cx="6068790" cy="2563371"/>
                <a:chOff x="1477962" y="7840376"/>
                <a:chExt cx="6068790" cy="2563371"/>
              </a:xfrm>
            </p:grpSpPr>
            <p:sp>
              <p:nvSpPr>
                <p:cNvPr id="80" name="Flowchart: Alternate Process 79">
                  <a:extLst>
                    <a:ext uri="{FF2B5EF4-FFF2-40B4-BE49-F238E27FC236}">
                      <a16:creationId xmlns:a16="http://schemas.microsoft.com/office/drawing/2014/main" id="{34A2B906-F883-4A82-B6EB-8C397310940B}"/>
                    </a:ext>
                  </a:extLst>
                </p:cNvPr>
                <p:cNvSpPr/>
                <p:nvPr/>
              </p:nvSpPr>
              <p:spPr>
                <a:xfrm>
                  <a:off x="1477962" y="7840376"/>
                  <a:ext cx="1997711" cy="1998232"/>
                </a:xfrm>
                <a:prstGeom prst="flowChartAlternateProcess">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85" tIns="121892" rIns="243785" bIns="121892" anchor="ctr"/>
                <a:lstStyle/>
                <a:p>
                  <a:pPr algn="ctr">
                    <a:defRPr/>
                  </a:pPr>
                  <a:endParaRPr lang="en-US" dirty="0"/>
                </a:p>
              </p:txBody>
            </p:sp>
            <p:sp>
              <p:nvSpPr>
                <p:cNvPr id="25" name="TextBox 24">
                  <a:extLst>
                    <a:ext uri="{FF2B5EF4-FFF2-40B4-BE49-F238E27FC236}">
                      <a16:creationId xmlns:a16="http://schemas.microsoft.com/office/drawing/2014/main" id="{187243C7-E73F-452A-92E4-6F2BCBCE50DC}"/>
                    </a:ext>
                  </a:extLst>
                </p:cNvPr>
                <p:cNvSpPr txBox="1"/>
                <p:nvPr/>
              </p:nvSpPr>
              <p:spPr>
                <a:xfrm>
                  <a:off x="2630542" y="8064605"/>
                  <a:ext cx="4916724" cy="2339736"/>
                </a:xfrm>
                <a:prstGeom prst="rect">
                  <a:avLst/>
                </a:prstGeom>
                <a:noFill/>
              </p:spPr>
              <p:txBody>
                <a:bodyPr lIns="0" tIns="121892" rIns="0" bIns="0">
                  <a:spAutoFit/>
                </a:bodyPr>
                <a:lstStyle/>
                <a:p>
                  <a:pPr algn="ctr">
                    <a:defRPr/>
                  </a:pPr>
                  <a:r>
                    <a:rPr lang="en-US" sz="4800" b="1" dirty="0">
                      <a:solidFill>
                        <a:srgbClr val="303942"/>
                      </a:solidFill>
                      <a:effectLst>
                        <a:outerShdw blurRad="38100" dist="38100" dir="2700000" algn="tl">
                          <a:srgbClr val="000000">
                            <a:alpha val="43137"/>
                          </a:srgbClr>
                        </a:outerShdw>
                      </a:effectLst>
                      <a:latin typeface="Lato Regular"/>
                      <a:cs typeface="Lato Regular"/>
                    </a:rPr>
                    <a:t>Student</a:t>
                  </a:r>
                </a:p>
                <a:p>
                  <a:pPr algn="ctr">
                    <a:defRPr/>
                  </a:pPr>
                  <a:r>
                    <a:rPr lang="en-US" sz="4800" b="1" dirty="0">
                      <a:solidFill>
                        <a:srgbClr val="303942"/>
                      </a:solidFill>
                      <a:effectLst>
                        <a:outerShdw blurRad="38100" dist="38100" dir="2700000" algn="tl">
                          <a:srgbClr val="000000">
                            <a:alpha val="43137"/>
                          </a:srgbClr>
                        </a:outerShdw>
                      </a:effectLst>
                      <a:latin typeface="Lato Regular"/>
                      <a:cs typeface="Lato Regular"/>
                    </a:rPr>
                    <a:t>Learning</a:t>
                  </a:r>
                </a:p>
                <a:p>
                  <a:pPr>
                    <a:defRPr/>
                  </a:pPr>
                  <a:endParaRPr lang="en-US" sz="4800" b="1" dirty="0">
                    <a:solidFill>
                      <a:srgbClr val="303942"/>
                    </a:solidFill>
                    <a:effectLst>
                      <a:outerShdw blurRad="38100" dist="38100" dir="2700000" algn="tl">
                        <a:srgbClr val="000000">
                          <a:alpha val="43137"/>
                        </a:srgbClr>
                      </a:outerShdw>
                    </a:effectLst>
                    <a:latin typeface="Lato Regular"/>
                    <a:cs typeface="Lato Regular"/>
                  </a:endParaRPr>
                </a:p>
              </p:txBody>
            </p:sp>
          </p:grpSp>
          <p:grpSp>
            <p:nvGrpSpPr>
              <p:cNvPr id="76" name="Group 75">
                <a:extLst>
                  <a:ext uri="{FF2B5EF4-FFF2-40B4-BE49-F238E27FC236}">
                    <a16:creationId xmlns:a16="http://schemas.microsoft.com/office/drawing/2014/main" id="{70FCFD58-44A3-46CC-9354-C338FA31A66F}"/>
                  </a:ext>
                </a:extLst>
              </p:cNvPr>
              <p:cNvGrpSpPr/>
              <p:nvPr/>
            </p:nvGrpSpPr>
            <p:grpSpPr>
              <a:xfrm>
                <a:off x="1821581" y="8329332"/>
                <a:ext cx="1266565" cy="1106627"/>
                <a:chOff x="6134344" y="2073196"/>
                <a:chExt cx="488901" cy="427164"/>
              </a:xfrm>
              <a:solidFill>
                <a:schemeClr val="bg1"/>
              </a:solidFill>
            </p:grpSpPr>
            <p:sp>
              <p:nvSpPr>
                <p:cNvPr id="77" name="AutoShape 43">
                  <a:extLst>
                    <a:ext uri="{FF2B5EF4-FFF2-40B4-BE49-F238E27FC236}">
                      <a16:creationId xmlns:a16="http://schemas.microsoft.com/office/drawing/2014/main" id="{AD21CBD0-DDDF-4122-8221-2357CFD917B5}"/>
                    </a:ext>
                  </a:extLst>
                </p:cNvPr>
                <p:cNvSpPr>
                  <a:spLocks/>
                </p:cNvSpPr>
                <p:nvPr/>
              </p:nvSpPr>
              <p:spPr bwMode="auto">
                <a:xfrm>
                  <a:off x="6134344" y="2073196"/>
                  <a:ext cx="488901" cy="3512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951" y="9367"/>
                      </a:moveTo>
                      <a:cubicBezTo>
                        <a:pt x="10901" y="9383"/>
                        <a:pt x="10851" y="9391"/>
                        <a:pt x="10800" y="9391"/>
                      </a:cubicBezTo>
                      <a:cubicBezTo>
                        <a:pt x="10748" y="9391"/>
                        <a:pt x="10698" y="9383"/>
                        <a:pt x="10648" y="9367"/>
                      </a:cubicBezTo>
                      <a:lnTo>
                        <a:pt x="1873" y="6550"/>
                      </a:lnTo>
                      <a:cubicBezTo>
                        <a:pt x="1566" y="6452"/>
                        <a:pt x="1349" y="6072"/>
                        <a:pt x="1349" y="5634"/>
                      </a:cubicBezTo>
                      <a:cubicBezTo>
                        <a:pt x="1349" y="5197"/>
                        <a:pt x="1566" y="4817"/>
                        <a:pt x="1873" y="4719"/>
                      </a:cubicBezTo>
                      <a:lnTo>
                        <a:pt x="10648" y="1902"/>
                      </a:lnTo>
                      <a:cubicBezTo>
                        <a:pt x="10698" y="1886"/>
                        <a:pt x="10748" y="1878"/>
                        <a:pt x="10800" y="1878"/>
                      </a:cubicBezTo>
                      <a:cubicBezTo>
                        <a:pt x="10851" y="1878"/>
                        <a:pt x="10901" y="1886"/>
                        <a:pt x="10951" y="1902"/>
                      </a:cubicBezTo>
                      <a:lnTo>
                        <a:pt x="19726" y="4719"/>
                      </a:lnTo>
                      <a:cubicBezTo>
                        <a:pt x="20033" y="4817"/>
                        <a:pt x="20249" y="5197"/>
                        <a:pt x="20249" y="5634"/>
                      </a:cubicBezTo>
                      <a:cubicBezTo>
                        <a:pt x="20249" y="6072"/>
                        <a:pt x="20033" y="6452"/>
                        <a:pt x="19726" y="6550"/>
                      </a:cubicBezTo>
                      <a:cubicBezTo>
                        <a:pt x="19726" y="6550"/>
                        <a:pt x="10951" y="9367"/>
                        <a:pt x="10951" y="9367"/>
                      </a:cubicBezTo>
                      <a:close/>
                      <a:moveTo>
                        <a:pt x="16874" y="16904"/>
                      </a:moveTo>
                      <a:cubicBezTo>
                        <a:pt x="16874" y="17942"/>
                        <a:pt x="14849" y="19721"/>
                        <a:pt x="10800" y="19721"/>
                      </a:cubicBezTo>
                      <a:cubicBezTo>
                        <a:pt x="6749" y="19721"/>
                        <a:pt x="4724" y="17942"/>
                        <a:pt x="4724" y="16904"/>
                      </a:cubicBezTo>
                      <a:lnTo>
                        <a:pt x="4724" y="9394"/>
                      </a:lnTo>
                      <a:lnTo>
                        <a:pt x="10353" y="11200"/>
                      </a:lnTo>
                      <a:cubicBezTo>
                        <a:pt x="10501" y="11246"/>
                        <a:pt x="10651" y="11269"/>
                        <a:pt x="10800" y="11269"/>
                      </a:cubicBezTo>
                      <a:cubicBezTo>
                        <a:pt x="10949" y="11269"/>
                        <a:pt x="11098" y="11246"/>
                        <a:pt x="11255" y="11198"/>
                      </a:cubicBezTo>
                      <a:lnTo>
                        <a:pt x="16874" y="9394"/>
                      </a:lnTo>
                      <a:cubicBezTo>
                        <a:pt x="16874" y="9394"/>
                        <a:pt x="16874" y="16904"/>
                        <a:pt x="16874" y="16904"/>
                      </a:cubicBezTo>
                      <a:close/>
                      <a:moveTo>
                        <a:pt x="21600" y="5634"/>
                      </a:moveTo>
                      <a:cubicBezTo>
                        <a:pt x="21600" y="4314"/>
                        <a:pt x="20954" y="3185"/>
                        <a:pt x="20030" y="2888"/>
                      </a:cubicBezTo>
                      <a:lnTo>
                        <a:pt x="11246" y="68"/>
                      </a:lnTo>
                      <a:cubicBezTo>
                        <a:pt x="11098" y="22"/>
                        <a:pt x="10949" y="0"/>
                        <a:pt x="10800" y="0"/>
                      </a:cubicBezTo>
                      <a:cubicBezTo>
                        <a:pt x="10651" y="0"/>
                        <a:pt x="10501" y="22"/>
                        <a:pt x="10344" y="71"/>
                      </a:cubicBezTo>
                      <a:lnTo>
                        <a:pt x="1570" y="2888"/>
                      </a:lnTo>
                      <a:cubicBezTo>
                        <a:pt x="645" y="3185"/>
                        <a:pt x="0" y="4314"/>
                        <a:pt x="0" y="5634"/>
                      </a:cubicBezTo>
                      <a:cubicBezTo>
                        <a:pt x="0" y="6955"/>
                        <a:pt x="645" y="8084"/>
                        <a:pt x="1569" y="8380"/>
                      </a:cubicBezTo>
                      <a:lnTo>
                        <a:pt x="3374" y="8960"/>
                      </a:lnTo>
                      <a:lnTo>
                        <a:pt x="3374" y="16904"/>
                      </a:lnTo>
                      <a:cubicBezTo>
                        <a:pt x="3374" y="19397"/>
                        <a:pt x="5425" y="21600"/>
                        <a:pt x="10800" y="21600"/>
                      </a:cubicBezTo>
                      <a:cubicBezTo>
                        <a:pt x="16174" y="21600"/>
                        <a:pt x="18224" y="19397"/>
                        <a:pt x="18224" y="16904"/>
                      </a:cubicBezTo>
                      <a:lnTo>
                        <a:pt x="18224" y="8960"/>
                      </a:lnTo>
                      <a:lnTo>
                        <a:pt x="20030" y="8380"/>
                      </a:lnTo>
                      <a:cubicBezTo>
                        <a:pt x="20954" y="8084"/>
                        <a:pt x="21600" y="6955"/>
                        <a:pt x="21600" y="5634"/>
                      </a:cubicBez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78" name="AutoShape 44">
                  <a:extLst>
                    <a:ext uri="{FF2B5EF4-FFF2-40B4-BE49-F238E27FC236}">
                      <a16:creationId xmlns:a16="http://schemas.microsoft.com/office/drawing/2014/main" id="{95A90768-D4E0-42C1-98E7-AAF2E5C6039F}"/>
                    </a:ext>
                  </a:extLst>
                </p:cNvPr>
                <p:cNvSpPr>
                  <a:spLocks/>
                </p:cNvSpPr>
                <p:nvPr/>
              </p:nvSpPr>
              <p:spPr bwMode="auto">
                <a:xfrm>
                  <a:off x="6577358" y="2225877"/>
                  <a:ext cx="30035" cy="1676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19636"/>
                      </a:lnTo>
                      <a:cubicBezTo>
                        <a:pt x="0" y="20721"/>
                        <a:pt x="4841" y="21599"/>
                        <a:pt x="10800" y="21599"/>
                      </a:cubicBezTo>
                      <a:cubicBezTo>
                        <a:pt x="16758" y="21599"/>
                        <a:pt x="21600" y="20721"/>
                        <a:pt x="21600" y="19636"/>
                      </a:cubicBezTo>
                      <a:lnTo>
                        <a:pt x="21600" y="1963"/>
                      </a:lnTo>
                      <a:cubicBezTo>
                        <a:pt x="21600" y="878"/>
                        <a:pt x="16758" y="0"/>
                        <a:pt x="10800" y="0"/>
                      </a:cubicBezTo>
                      <a:cubicBezTo>
                        <a:pt x="4841" y="0"/>
                        <a:pt x="0" y="878"/>
                        <a:pt x="0" y="1963"/>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79" name="AutoShape 45">
                  <a:extLst>
                    <a:ext uri="{FF2B5EF4-FFF2-40B4-BE49-F238E27FC236}">
                      <a16:creationId xmlns:a16="http://schemas.microsoft.com/office/drawing/2014/main" id="{BEA3A91B-0F3F-432F-8702-788050F25E9F}"/>
                    </a:ext>
                  </a:extLst>
                </p:cNvPr>
                <p:cNvSpPr>
                  <a:spLocks/>
                </p:cNvSpPr>
                <p:nvPr/>
              </p:nvSpPr>
              <p:spPr bwMode="auto">
                <a:xfrm>
                  <a:off x="6561506" y="2408587"/>
                  <a:ext cx="61739" cy="917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10427"/>
                        <a:pt x="0" y="14400"/>
                      </a:cubicBezTo>
                      <a:cubicBezTo>
                        <a:pt x="0" y="18372"/>
                        <a:pt x="4838" y="21599"/>
                        <a:pt x="10800" y="21599"/>
                      </a:cubicBezTo>
                      <a:cubicBezTo>
                        <a:pt x="16761" y="21599"/>
                        <a:pt x="21600" y="18372"/>
                        <a:pt x="21600" y="14400"/>
                      </a:cubicBezTo>
                      <a:cubicBezTo>
                        <a:pt x="21600" y="10427"/>
                        <a:pt x="16761" y="0"/>
                        <a:pt x="1080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grpSp>
      <p:grpSp>
        <p:nvGrpSpPr>
          <p:cNvPr id="36" name="Group 35">
            <a:extLst>
              <a:ext uri="{FF2B5EF4-FFF2-40B4-BE49-F238E27FC236}">
                <a16:creationId xmlns:a16="http://schemas.microsoft.com/office/drawing/2014/main" id="{A24AEF16-CDD6-46CF-8B74-3483498AA748}"/>
              </a:ext>
            </a:extLst>
          </p:cNvPr>
          <p:cNvGrpSpPr>
            <a:grpSpLocks/>
          </p:cNvGrpSpPr>
          <p:nvPr/>
        </p:nvGrpSpPr>
        <p:grpSpPr bwMode="auto">
          <a:xfrm>
            <a:off x="9567863" y="3292475"/>
            <a:ext cx="13716000" cy="4441825"/>
            <a:chOff x="9567543" y="3292271"/>
            <a:chExt cx="13717000" cy="4441371"/>
          </a:xfrm>
        </p:grpSpPr>
        <p:sp>
          <p:nvSpPr>
            <p:cNvPr id="6" name="Flowchart: Connector 5">
              <a:extLst>
                <a:ext uri="{FF2B5EF4-FFF2-40B4-BE49-F238E27FC236}">
                  <a16:creationId xmlns:a16="http://schemas.microsoft.com/office/drawing/2014/main" id="{0A1F53FB-5AD4-4737-99BC-64A1B329389A}"/>
                </a:ext>
              </a:extLst>
            </p:cNvPr>
            <p:cNvSpPr/>
            <p:nvPr/>
          </p:nvSpPr>
          <p:spPr>
            <a:xfrm>
              <a:off x="9567543" y="3292271"/>
              <a:ext cx="4441371" cy="4441371"/>
            </a:xfrm>
            <a:prstGeom prst="flowChartConnector">
              <a:avLst/>
            </a:prstGeom>
            <a:solidFill>
              <a:srgbClr val="0081C6">
                <a:alpha val="38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5734" name="Group 9">
              <a:extLst>
                <a:ext uri="{FF2B5EF4-FFF2-40B4-BE49-F238E27FC236}">
                  <a16:creationId xmlns:a16="http://schemas.microsoft.com/office/drawing/2014/main" id="{5B4DB470-37F0-4121-97F5-A19B454587B4}"/>
                </a:ext>
              </a:extLst>
            </p:cNvPr>
            <p:cNvGrpSpPr>
              <a:grpSpLocks/>
            </p:cNvGrpSpPr>
            <p:nvPr/>
          </p:nvGrpSpPr>
          <p:grpSpPr bwMode="auto">
            <a:xfrm>
              <a:off x="16531544" y="3989744"/>
              <a:ext cx="6752999" cy="1998232"/>
              <a:chOff x="16531544" y="3989744"/>
              <a:chExt cx="6752999" cy="1998232"/>
            </a:xfrm>
          </p:grpSpPr>
          <p:sp>
            <p:nvSpPr>
              <p:cNvPr id="26" name="TextBox 25">
                <a:extLst>
                  <a:ext uri="{FF2B5EF4-FFF2-40B4-BE49-F238E27FC236}">
                    <a16:creationId xmlns:a16="http://schemas.microsoft.com/office/drawing/2014/main" id="{E7C8A04E-F8FA-4D9C-977D-22320BC101D5}"/>
                  </a:ext>
                </a:extLst>
              </p:cNvPr>
              <p:cNvSpPr txBox="1"/>
              <p:nvPr/>
            </p:nvSpPr>
            <p:spPr>
              <a:xfrm>
                <a:off x="18940827" y="4444679"/>
                <a:ext cx="4343716" cy="861925"/>
              </a:xfrm>
              <a:prstGeom prst="rect">
                <a:avLst/>
              </a:prstGeom>
              <a:noFill/>
            </p:spPr>
            <p:txBody>
              <a:bodyPr lIns="0" tIns="121892" rIns="0" bIns="0">
                <a:spAutoFit/>
              </a:bodyPr>
              <a:lstStyle/>
              <a:p>
                <a:pPr>
                  <a:defRPr/>
                </a:pPr>
                <a:r>
                  <a:rPr lang="en-US" sz="4800" b="1" dirty="0">
                    <a:solidFill>
                      <a:srgbClr val="303942"/>
                    </a:solidFill>
                    <a:effectLst>
                      <a:outerShdw blurRad="38100" dist="38100" dir="2700000" algn="tl">
                        <a:srgbClr val="000000">
                          <a:alpha val="43137"/>
                        </a:srgbClr>
                      </a:outerShdw>
                    </a:effectLst>
                    <a:latin typeface="Lato Regular"/>
                    <a:cs typeface="Lato Regular"/>
                  </a:rPr>
                  <a:t>Demographics</a:t>
                </a:r>
              </a:p>
            </p:txBody>
          </p:sp>
          <p:sp>
            <p:nvSpPr>
              <p:cNvPr id="81" name="Flowchart: Alternate Process 80">
                <a:extLst>
                  <a:ext uri="{FF2B5EF4-FFF2-40B4-BE49-F238E27FC236}">
                    <a16:creationId xmlns:a16="http://schemas.microsoft.com/office/drawing/2014/main" id="{DC897331-912D-44DF-93DF-A05F6EF91261}"/>
                  </a:ext>
                </a:extLst>
              </p:cNvPr>
              <p:cNvSpPr/>
              <p:nvPr/>
            </p:nvSpPr>
            <p:spPr>
              <a:xfrm>
                <a:off x="16531544" y="3989744"/>
                <a:ext cx="1997711" cy="1998232"/>
              </a:xfrm>
              <a:prstGeom prst="flowChartAlternateProcess">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85" tIns="121892" rIns="243785" bIns="121892" anchor="ctr"/>
              <a:lstStyle/>
              <a:p>
                <a:pPr algn="ctr">
                  <a:defRPr/>
                </a:pPr>
                <a:endParaRPr lang="en-US" dirty="0"/>
              </a:p>
            </p:txBody>
          </p:sp>
          <p:sp>
            <p:nvSpPr>
              <p:cNvPr id="63" name="Freeform 11">
                <a:extLst>
                  <a:ext uri="{FF2B5EF4-FFF2-40B4-BE49-F238E27FC236}">
                    <a16:creationId xmlns:a16="http://schemas.microsoft.com/office/drawing/2014/main" id="{8ED841EF-5E6A-40A3-86C7-B6C3DACCCE98}"/>
                  </a:ext>
                </a:extLst>
              </p:cNvPr>
              <p:cNvSpPr>
                <a:spLocks noEditPoints="1"/>
              </p:cNvSpPr>
              <p:nvPr/>
            </p:nvSpPr>
            <p:spPr bwMode="auto">
              <a:xfrm>
                <a:off x="16976883" y="4314718"/>
                <a:ext cx="1026338" cy="1157710"/>
              </a:xfrm>
              <a:custGeom>
                <a:avLst/>
                <a:gdLst/>
                <a:ahLst/>
                <a:cxnLst>
                  <a:cxn ang="0">
                    <a:pos x="192" y="0"/>
                  </a:cxn>
                  <a:cxn ang="0">
                    <a:pos x="214" y="13"/>
                  </a:cxn>
                  <a:cxn ang="0">
                    <a:pos x="227" y="35"/>
                  </a:cxn>
                  <a:cxn ang="0">
                    <a:pos x="227" y="53"/>
                  </a:cxn>
                  <a:cxn ang="0">
                    <a:pos x="214" y="77"/>
                  </a:cxn>
                  <a:cxn ang="0">
                    <a:pos x="192" y="88"/>
                  </a:cxn>
                  <a:cxn ang="0">
                    <a:pos x="174" y="88"/>
                  </a:cxn>
                  <a:cxn ang="0">
                    <a:pos x="152" y="77"/>
                  </a:cxn>
                  <a:cxn ang="0">
                    <a:pos x="139" y="53"/>
                  </a:cxn>
                  <a:cxn ang="0">
                    <a:pos x="139" y="35"/>
                  </a:cxn>
                  <a:cxn ang="0">
                    <a:pos x="152" y="13"/>
                  </a:cxn>
                  <a:cxn ang="0">
                    <a:pos x="174" y="0"/>
                  </a:cxn>
                  <a:cxn ang="0">
                    <a:pos x="98" y="13"/>
                  </a:cxn>
                  <a:cxn ang="0">
                    <a:pos x="111" y="14"/>
                  </a:cxn>
                  <a:cxn ang="0">
                    <a:pos x="126" y="27"/>
                  </a:cxn>
                  <a:cxn ang="0">
                    <a:pos x="131" y="46"/>
                  </a:cxn>
                  <a:cxn ang="0">
                    <a:pos x="127" y="59"/>
                  </a:cxn>
                  <a:cxn ang="0">
                    <a:pos x="116" y="74"/>
                  </a:cxn>
                  <a:cxn ang="0">
                    <a:pos x="98" y="79"/>
                  </a:cxn>
                  <a:cxn ang="0">
                    <a:pos x="85" y="77"/>
                  </a:cxn>
                  <a:cxn ang="0">
                    <a:pos x="70" y="64"/>
                  </a:cxn>
                  <a:cxn ang="0">
                    <a:pos x="65" y="46"/>
                  </a:cxn>
                  <a:cxn ang="0">
                    <a:pos x="66" y="33"/>
                  </a:cxn>
                  <a:cxn ang="0">
                    <a:pos x="79" y="18"/>
                  </a:cxn>
                  <a:cxn ang="0">
                    <a:pos x="98" y="13"/>
                  </a:cxn>
                  <a:cxn ang="0">
                    <a:pos x="33" y="22"/>
                  </a:cxn>
                  <a:cxn ang="0">
                    <a:pos x="55" y="37"/>
                  </a:cxn>
                  <a:cxn ang="0">
                    <a:pos x="55" y="55"/>
                  </a:cxn>
                  <a:cxn ang="0">
                    <a:pos x="33" y="70"/>
                  </a:cxn>
                  <a:cxn ang="0">
                    <a:pos x="15" y="63"/>
                  </a:cxn>
                  <a:cxn ang="0">
                    <a:pos x="9" y="46"/>
                  </a:cxn>
                  <a:cxn ang="0">
                    <a:pos x="24" y="24"/>
                  </a:cxn>
                  <a:cxn ang="0">
                    <a:pos x="250" y="281"/>
                  </a:cxn>
                  <a:cxn ang="0">
                    <a:pos x="50" y="222"/>
                  </a:cxn>
                  <a:cxn ang="0">
                    <a:pos x="0" y="107"/>
                  </a:cxn>
                  <a:cxn ang="0">
                    <a:pos x="0" y="100"/>
                  </a:cxn>
                  <a:cxn ang="0">
                    <a:pos x="9" y="83"/>
                  </a:cxn>
                  <a:cxn ang="0">
                    <a:pos x="26" y="74"/>
                  </a:cxn>
                  <a:cxn ang="0">
                    <a:pos x="44" y="75"/>
                  </a:cxn>
                  <a:cxn ang="0">
                    <a:pos x="66" y="98"/>
                  </a:cxn>
                  <a:cxn ang="0">
                    <a:pos x="81" y="88"/>
                  </a:cxn>
                  <a:cxn ang="0">
                    <a:pos x="98" y="85"/>
                  </a:cxn>
                  <a:cxn ang="0">
                    <a:pos x="135" y="103"/>
                  </a:cxn>
                  <a:cxn ang="0">
                    <a:pos x="152" y="107"/>
                  </a:cxn>
                  <a:cxn ang="0">
                    <a:pos x="185" y="98"/>
                  </a:cxn>
                  <a:cxn ang="0">
                    <a:pos x="209" y="103"/>
                  </a:cxn>
                  <a:cxn ang="0">
                    <a:pos x="237" y="125"/>
                  </a:cxn>
                  <a:cxn ang="0">
                    <a:pos x="250" y="161"/>
                  </a:cxn>
                </a:cxnLst>
                <a:rect l="0" t="0" r="r" b="b"/>
                <a:pathLst>
                  <a:path w="250" h="281">
                    <a:moveTo>
                      <a:pt x="183" y="0"/>
                    </a:moveTo>
                    <a:lnTo>
                      <a:pt x="183" y="0"/>
                    </a:lnTo>
                    <a:lnTo>
                      <a:pt x="192" y="0"/>
                    </a:lnTo>
                    <a:lnTo>
                      <a:pt x="202" y="3"/>
                    </a:lnTo>
                    <a:lnTo>
                      <a:pt x="209" y="7"/>
                    </a:lnTo>
                    <a:lnTo>
                      <a:pt x="214" y="13"/>
                    </a:lnTo>
                    <a:lnTo>
                      <a:pt x="220" y="20"/>
                    </a:lnTo>
                    <a:lnTo>
                      <a:pt x="226" y="27"/>
                    </a:lnTo>
                    <a:lnTo>
                      <a:pt x="227" y="35"/>
                    </a:lnTo>
                    <a:lnTo>
                      <a:pt x="229" y="44"/>
                    </a:lnTo>
                    <a:lnTo>
                      <a:pt x="229" y="44"/>
                    </a:lnTo>
                    <a:lnTo>
                      <a:pt x="227" y="53"/>
                    </a:lnTo>
                    <a:lnTo>
                      <a:pt x="226" y="63"/>
                    </a:lnTo>
                    <a:lnTo>
                      <a:pt x="220" y="70"/>
                    </a:lnTo>
                    <a:lnTo>
                      <a:pt x="214" y="77"/>
                    </a:lnTo>
                    <a:lnTo>
                      <a:pt x="209" y="83"/>
                    </a:lnTo>
                    <a:lnTo>
                      <a:pt x="202" y="87"/>
                    </a:lnTo>
                    <a:lnTo>
                      <a:pt x="192" y="88"/>
                    </a:lnTo>
                    <a:lnTo>
                      <a:pt x="183" y="90"/>
                    </a:lnTo>
                    <a:lnTo>
                      <a:pt x="183" y="90"/>
                    </a:lnTo>
                    <a:lnTo>
                      <a:pt x="174" y="88"/>
                    </a:lnTo>
                    <a:lnTo>
                      <a:pt x="166" y="87"/>
                    </a:lnTo>
                    <a:lnTo>
                      <a:pt x="157" y="83"/>
                    </a:lnTo>
                    <a:lnTo>
                      <a:pt x="152" y="77"/>
                    </a:lnTo>
                    <a:lnTo>
                      <a:pt x="146" y="70"/>
                    </a:lnTo>
                    <a:lnTo>
                      <a:pt x="140" y="63"/>
                    </a:lnTo>
                    <a:lnTo>
                      <a:pt x="139" y="53"/>
                    </a:lnTo>
                    <a:lnTo>
                      <a:pt x="139" y="44"/>
                    </a:lnTo>
                    <a:lnTo>
                      <a:pt x="139" y="44"/>
                    </a:lnTo>
                    <a:lnTo>
                      <a:pt x="139" y="35"/>
                    </a:lnTo>
                    <a:lnTo>
                      <a:pt x="140" y="27"/>
                    </a:lnTo>
                    <a:lnTo>
                      <a:pt x="146" y="20"/>
                    </a:lnTo>
                    <a:lnTo>
                      <a:pt x="152" y="13"/>
                    </a:lnTo>
                    <a:lnTo>
                      <a:pt x="157" y="7"/>
                    </a:lnTo>
                    <a:lnTo>
                      <a:pt x="166" y="3"/>
                    </a:lnTo>
                    <a:lnTo>
                      <a:pt x="174" y="0"/>
                    </a:lnTo>
                    <a:lnTo>
                      <a:pt x="183" y="0"/>
                    </a:lnTo>
                    <a:lnTo>
                      <a:pt x="183" y="0"/>
                    </a:lnTo>
                    <a:close/>
                    <a:moveTo>
                      <a:pt x="98" y="13"/>
                    </a:moveTo>
                    <a:lnTo>
                      <a:pt x="98" y="13"/>
                    </a:lnTo>
                    <a:lnTo>
                      <a:pt x="103" y="13"/>
                    </a:lnTo>
                    <a:lnTo>
                      <a:pt x="111" y="14"/>
                    </a:lnTo>
                    <a:lnTo>
                      <a:pt x="116" y="18"/>
                    </a:lnTo>
                    <a:lnTo>
                      <a:pt x="120" y="22"/>
                    </a:lnTo>
                    <a:lnTo>
                      <a:pt x="126" y="27"/>
                    </a:lnTo>
                    <a:lnTo>
                      <a:pt x="127" y="33"/>
                    </a:lnTo>
                    <a:lnTo>
                      <a:pt x="129" y="38"/>
                    </a:lnTo>
                    <a:lnTo>
                      <a:pt x="131" y="46"/>
                    </a:lnTo>
                    <a:lnTo>
                      <a:pt x="131" y="46"/>
                    </a:lnTo>
                    <a:lnTo>
                      <a:pt x="129" y="53"/>
                    </a:lnTo>
                    <a:lnTo>
                      <a:pt x="127" y="59"/>
                    </a:lnTo>
                    <a:lnTo>
                      <a:pt x="126" y="64"/>
                    </a:lnTo>
                    <a:lnTo>
                      <a:pt x="120" y="70"/>
                    </a:lnTo>
                    <a:lnTo>
                      <a:pt x="116" y="74"/>
                    </a:lnTo>
                    <a:lnTo>
                      <a:pt x="111" y="77"/>
                    </a:lnTo>
                    <a:lnTo>
                      <a:pt x="103" y="79"/>
                    </a:lnTo>
                    <a:lnTo>
                      <a:pt x="98" y="79"/>
                    </a:lnTo>
                    <a:lnTo>
                      <a:pt x="98" y="79"/>
                    </a:lnTo>
                    <a:lnTo>
                      <a:pt x="90" y="79"/>
                    </a:lnTo>
                    <a:lnTo>
                      <a:pt x="85" y="77"/>
                    </a:lnTo>
                    <a:lnTo>
                      <a:pt x="79" y="74"/>
                    </a:lnTo>
                    <a:lnTo>
                      <a:pt x="74" y="70"/>
                    </a:lnTo>
                    <a:lnTo>
                      <a:pt x="70" y="64"/>
                    </a:lnTo>
                    <a:lnTo>
                      <a:pt x="66" y="59"/>
                    </a:lnTo>
                    <a:lnTo>
                      <a:pt x="65" y="53"/>
                    </a:lnTo>
                    <a:lnTo>
                      <a:pt x="65" y="46"/>
                    </a:lnTo>
                    <a:lnTo>
                      <a:pt x="65" y="46"/>
                    </a:lnTo>
                    <a:lnTo>
                      <a:pt x="65" y="38"/>
                    </a:lnTo>
                    <a:lnTo>
                      <a:pt x="66" y="33"/>
                    </a:lnTo>
                    <a:lnTo>
                      <a:pt x="70" y="27"/>
                    </a:lnTo>
                    <a:lnTo>
                      <a:pt x="74" y="22"/>
                    </a:lnTo>
                    <a:lnTo>
                      <a:pt x="79" y="18"/>
                    </a:lnTo>
                    <a:lnTo>
                      <a:pt x="85" y="14"/>
                    </a:lnTo>
                    <a:lnTo>
                      <a:pt x="90" y="13"/>
                    </a:lnTo>
                    <a:lnTo>
                      <a:pt x="98" y="13"/>
                    </a:lnTo>
                    <a:lnTo>
                      <a:pt x="98" y="13"/>
                    </a:lnTo>
                    <a:close/>
                    <a:moveTo>
                      <a:pt x="33" y="22"/>
                    </a:moveTo>
                    <a:lnTo>
                      <a:pt x="33" y="22"/>
                    </a:lnTo>
                    <a:lnTo>
                      <a:pt x="42" y="24"/>
                    </a:lnTo>
                    <a:lnTo>
                      <a:pt x="50" y="27"/>
                    </a:lnTo>
                    <a:lnTo>
                      <a:pt x="55" y="37"/>
                    </a:lnTo>
                    <a:lnTo>
                      <a:pt x="57" y="46"/>
                    </a:lnTo>
                    <a:lnTo>
                      <a:pt x="57" y="46"/>
                    </a:lnTo>
                    <a:lnTo>
                      <a:pt x="55" y="55"/>
                    </a:lnTo>
                    <a:lnTo>
                      <a:pt x="50" y="63"/>
                    </a:lnTo>
                    <a:lnTo>
                      <a:pt x="42" y="68"/>
                    </a:lnTo>
                    <a:lnTo>
                      <a:pt x="33" y="70"/>
                    </a:lnTo>
                    <a:lnTo>
                      <a:pt x="33" y="70"/>
                    </a:lnTo>
                    <a:lnTo>
                      <a:pt x="24" y="68"/>
                    </a:lnTo>
                    <a:lnTo>
                      <a:pt x="15" y="63"/>
                    </a:lnTo>
                    <a:lnTo>
                      <a:pt x="11" y="55"/>
                    </a:lnTo>
                    <a:lnTo>
                      <a:pt x="9" y="46"/>
                    </a:lnTo>
                    <a:lnTo>
                      <a:pt x="9" y="46"/>
                    </a:lnTo>
                    <a:lnTo>
                      <a:pt x="11" y="37"/>
                    </a:lnTo>
                    <a:lnTo>
                      <a:pt x="15" y="27"/>
                    </a:lnTo>
                    <a:lnTo>
                      <a:pt x="24" y="24"/>
                    </a:lnTo>
                    <a:lnTo>
                      <a:pt x="33" y="22"/>
                    </a:lnTo>
                    <a:lnTo>
                      <a:pt x="33" y="22"/>
                    </a:lnTo>
                    <a:close/>
                    <a:moveTo>
                      <a:pt x="250" y="281"/>
                    </a:moveTo>
                    <a:lnTo>
                      <a:pt x="120" y="281"/>
                    </a:lnTo>
                    <a:lnTo>
                      <a:pt x="120" y="222"/>
                    </a:lnTo>
                    <a:lnTo>
                      <a:pt x="50" y="222"/>
                    </a:lnTo>
                    <a:lnTo>
                      <a:pt x="50" y="172"/>
                    </a:lnTo>
                    <a:lnTo>
                      <a:pt x="0" y="172"/>
                    </a:lnTo>
                    <a:lnTo>
                      <a:pt x="0" y="107"/>
                    </a:lnTo>
                    <a:lnTo>
                      <a:pt x="0" y="107"/>
                    </a:lnTo>
                    <a:lnTo>
                      <a:pt x="0" y="107"/>
                    </a:lnTo>
                    <a:lnTo>
                      <a:pt x="0" y="100"/>
                    </a:lnTo>
                    <a:lnTo>
                      <a:pt x="2" y="94"/>
                    </a:lnTo>
                    <a:lnTo>
                      <a:pt x="5" y="88"/>
                    </a:lnTo>
                    <a:lnTo>
                      <a:pt x="9" y="83"/>
                    </a:lnTo>
                    <a:lnTo>
                      <a:pt x="15" y="79"/>
                    </a:lnTo>
                    <a:lnTo>
                      <a:pt x="20" y="75"/>
                    </a:lnTo>
                    <a:lnTo>
                      <a:pt x="26" y="74"/>
                    </a:lnTo>
                    <a:lnTo>
                      <a:pt x="33" y="74"/>
                    </a:lnTo>
                    <a:lnTo>
                      <a:pt x="33" y="74"/>
                    </a:lnTo>
                    <a:lnTo>
                      <a:pt x="44" y="75"/>
                    </a:lnTo>
                    <a:lnTo>
                      <a:pt x="53" y="81"/>
                    </a:lnTo>
                    <a:lnTo>
                      <a:pt x="61" y="88"/>
                    </a:lnTo>
                    <a:lnTo>
                      <a:pt x="66" y="98"/>
                    </a:lnTo>
                    <a:lnTo>
                      <a:pt x="66" y="98"/>
                    </a:lnTo>
                    <a:lnTo>
                      <a:pt x="72" y="92"/>
                    </a:lnTo>
                    <a:lnTo>
                      <a:pt x="81" y="88"/>
                    </a:lnTo>
                    <a:lnTo>
                      <a:pt x="89" y="87"/>
                    </a:lnTo>
                    <a:lnTo>
                      <a:pt x="98" y="85"/>
                    </a:lnTo>
                    <a:lnTo>
                      <a:pt x="98" y="85"/>
                    </a:lnTo>
                    <a:lnTo>
                      <a:pt x="113" y="88"/>
                    </a:lnTo>
                    <a:lnTo>
                      <a:pt x="124" y="94"/>
                    </a:lnTo>
                    <a:lnTo>
                      <a:pt x="135" y="103"/>
                    </a:lnTo>
                    <a:lnTo>
                      <a:pt x="142" y="114"/>
                    </a:lnTo>
                    <a:lnTo>
                      <a:pt x="142" y="114"/>
                    </a:lnTo>
                    <a:lnTo>
                      <a:pt x="152" y="107"/>
                    </a:lnTo>
                    <a:lnTo>
                      <a:pt x="161" y="101"/>
                    </a:lnTo>
                    <a:lnTo>
                      <a:pt x="172" y="100"/>
                    </a:lnTo>
                    <a:lnTo>
                      <a:pt x="185" y="98"/>
                    </a:lnTo>
                    <a:lnTo>
                      <a:pt x="185" y="98"/>
                    </a:lnTo>
                    <a:lnTo>
                      <a:pt x="198" y="100"/>
                    </a:lnTo>
                    <a:lnTo>
                      <a:pt x="209" y="103"/>
                    </a:lnTo>
                    <a:lnTo>
                      <a:pt x="220" y="109"/>
                    </a:lnTo>
                    <a:lnTo>
                      <a:pt x="229" y="116"/>
                    </a:lnTo>
                    <a:lnTo>
                      <a:pt x="237" y="125"/>
                    </a:lnTo>
                    <a:lnTo>
                      <a:pt x="244" y="137"/>
                    </a:lnTo>
                    <a:lnTo>
                      <a:pt x="248" y="148"/>
                    </a:lnTo>
                    <a:lnTo>
                      <a:pt x="250" y="161"/>
                    </a:lnTo>
                    <a:lnTo>
                      <a:pt x="250" y="161"/>
                    </a:lnTo>
                    <a:lnTo>
                      <a:pt x="250" y="281"/>
                    </a:lnTo>
                    <a:close/>
                  </a:path>
                </a:pathLst>
              </a:custGeom>
              <a:solidFill>
                <a:schemeClr val="bg1"/>
              </a:solidFill>
              <a:ln w="9525">
                <a:noFill/>
                <a:round/>
                <a:headEnd/>
                <a:tailEnd/>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lIns="121920" tIns="60960" rIns="121920" bIns="60960"/>
              <a:lstStyle/>
              <a:p>
                <a:pPr>
                  <a:defRPr/>
                </a:pPr>
                <a:endParaRPr lang="en-US" sz="2400" dirty="0">
                  <a:solidFill>
                    <a:srgbClr val="7F7F7F"/>
                  </a:solidFill>
                </a:endParaRPr>
              </a:p>
            </p:txBody>
          </p:sp>
        </p:grpSp>
      </p:grpSp>
      <p:grpSp>
        <p:nvGrpSpPr>
          <p:cNvPr id="35" name="Group 34">
            <a:extLst>
              <a:ext uri="{FF2B5EF4-FFF2-40B4-BE49-F238E27FC236}">
                <a16:creationId xmlns:a16="http://schemas.microsoft.com/office/drawing/2014/main" id="{6B7EFC9A-5FB8-4A85-9D9E-E8BD286C0D86}"/>
              </a:ext>
            </a:extLst>
          </p:cNvPr>
          <p:cNvGrpSpPr>
            <a:grpSpLocks/>
          </p:cNvGrpSpPr>
          <p:nvPr/>
        </p:nvGrpSpPr>
        <p:grpSpPr bwMode="auto">
          <a:xfrm>
            <a:off x="11498263" y="5216525"/>
            <a:ext cx="13377862" cy="4622800"/>
            <a:chOff x="11498440" y="5215933"/>
            <a:chExt cx="13377119" cy="4622675"/>
          </a:xfrm>
        </p:grpSpPr>
        <p:sp>
          <p:nvSpPr>
            <p:cNvPr id="59" name="Flowchart: Connector 58">
              <a:extLst>
                <a:ext uri="{FF2B5EF4-FFF2-40B4-BE49-F238E27FC236}">
                  <a16:creationId xmlns:a16="http://schemas.microsoft.com/office/drawing/2014/main" id="{4AA7FD05-5227-415A-B6EB-4BEDAA428278}"/>
                </a:ext>
              </a:extLst>
            </p:cNvPr>
            <p:cNvSpPr/>
            <p:nvPr/>
          </p:nvSpPr>
          <p:spPr>
            <a:xfrm>
              <a:off x="11498440" y="5215933"/>
              <a:ext cx="4441371" cy="4441371"/>
            </a:xfrm>
            <a:prstGeom prst="flowChartConnector">
              <a:avLst/>
            </a:prstGeom>
            <a:solidFill>
              <a:srgbClr val="00B0F0">
                <a:alpha val="38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5723" name="Group 8">
              <a:extLst>
                <a:ext uri="{FF2B5EF4-FFF2-40B4-BE49-F238E27FC236}">
                  <a16:creationId xmlns:a16="http://schemas.microsoft.com/office/drawing/2014/main" id="{7C2B42DC-7603-43B4-8397-ECC217991BC0}"/>
                </a:ext>
              </a:extLst>
            </p:cNvPr>
            <p:cNvGrpSpPr>
              <a:grpSpLocks/>
            </p:cNvGrpSpPr>
            <p:nvPr/>
          </p:nvGrpSpPr>
          <p:grpSpPr bwMode="auto">
            <a:xfrm>
              <a:off x="16587917" y="7840376"/>
              <a:ext cx="8287642" cy="1998232"/>
              <a:chOff x="16587917" y="7840376"/>
              <a:chExt cx="8287642" cy="1998232"/>
            </a:xfrm>
          </p:grpSpPr>
          <p:sp>
            <p:nvSpPr>
              <p:cNvPr id="28" name="TextBox 27">
                <a:extLst>
                  <a:ext uri="{FF2B5EF4-FFF2-40B4-BE49-F238E27FC236}">
                    <a16:creationId xmlns:a16="http://schemas.microsoft.com/office/drawing/2014/main" id="{D7645693-E1C8-4A5D-A132-C6DE173CAFE0}"/>
                  </a:ext>
                </a:extLst>
              </p:cNvPr>
              <p:cNvSpPr txBox="1"/>
              <p:nvPr/>
            </p:nvSpPr>
            <p:spPr>
              <a:xfrm>
                <a:off x="19154527" y="8360686"/>
                <a:ext cx="5721032" cy="861989"/>
              </a:xfrm>
              <a:prstGeom prst="rect">
                <a:avLst/>
              </a:prstGeom>
              <a:noFill/>
            </p:spPr>
            <p:txBody>
              <a:bodyPr lIns="0" tIns="121892" rIns="0" bIns="0">
                <a:spAutoFit/>
              </a:bodyPr>
              <a:lstStyle/>
              <a:p>
                <a:pPr>
                  <a:defRPr/>
                </a:pPr>
                <a:r>
                  <a:rPr lang="en-US" sz="4800" b="1" dirty="0">
                    <a:solidFill>
                      <a:srgbClr val="303942"/>
                    </a:solidFill>
                    <a:effectLst>
                      <a:outerShdw blurRad="38100" dist="38100" dir="2700000" algn="tl">
                        <a:srgbClr val="000000">
                          <a:alpha val="43137"/>
                        </a:srgbClr>
                      </a:outerShdw>
                    </a:effectLst>
                    <a:latin typeface="Lato Regular"/>
                    <a:cs typeface="Lato Regular"/>
                  </a:rPr>
                  <a:t>Perceptions</a:t>
                </a:r>
              </a:p>
            </p:txBody>
          </p:sp>
          <p:sp>
            <p:nvSpPr>
              <p:cNvPr id="82" name="Flowchart: Alternate Process 81">
                <a:extLst>
                  <a:ext uri="{FF2B5EF4-FFF2-40B4-BE49-F238E27FC236}">
                    <a16:creationId xmlns:a16="http://schemas.microsoft.com/office/drawing/2014/main" id="{463BB500-C3EE-4C98-AC66-F1D411F68DB5}"/>
                  </a:ext>
                </a:extLst>
              </p:cNvPr>
              <p:cNvSpPr/>
              <p:nvPr/>
            </p:nvSpPr>
            <p:spPr>
              <a:xfrm>
                <a:off x="16587917" y="7840376"/>
                <a:ext cx="1997711" cy="1998232"/>
              </a:xfrm>
              <a:prstGeom prst="flowChartAlternateProcess">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243785" tIns="121892" rIns="243785" bIns="121892" anchor="ctr"/>
              <a:lstStyle/>
              <a:p>
                <a:pPr algn="ctr">
                  <a:defRPr/>
                </a:pPr>
                <a:endParaRPr lang="en-US" dirty="0"/>
              </a:p>
            </p:txBody>
          </p:sp>
          <p:sp>
            <p:nvSpPr>
              <p:cNvPr id="62" name="AutoShape 86">
                <a:extLst>
                  <a:ext uri="{FF2B5EF4-FFF2-40B4-BE49-F238E27FC236}">
                    <a16:creationId xmlns:a16="http://schemas.microsoft.com/office/drawing/2014/main" id="{051C8938-2D36-4211-8D6D-077900834BAF}"/>
                  </a:ext>
                </a:extLst>
              </p:cNvPr>
              <p:cNvSpPr>
                <a:spLocks/>
              </p:cNvSpPr>
              <p:nvPr/>
            </p:nvSpPr>
            <p:spPr bwMode="auto">
              <a:xfrm>
                <a:off x="16933530" y="8194671"/>
                <a:ext cx="1312452" cy="1279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grpSp>
      </p:grpSp>
      <p:pic>
        <p:nvPicPr>
          <p:cNvPr id="115719" name="Shape 192">
            <a:extLst>
              <a:ext uri="{FF2B5EF4-FFF2-40B4-BE49-F238E27FC236}">
                <a16:creationId xmlns:a16="http://schemas.microsoft.com/office/drawing/2014/main" id="{3CE63B89-1BD0-4701-9389-852E159171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36"/>
                                        </p:tgtEl>
                                      </p:cBhvr>
                                    </p:animEffect>
                                    <p:animScale>
                                      <p:cBhvr>
                                        <p:cTn id="25" dur="250" autoRev="1" fill="hold"/>
                                        <p:tgtEl>
                                          <p:spTgt spid="36"/>
                                        </p:tgtEl>
                                      </p:cBhvr>
                                      <p:by x="105000" y="105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21"/>
                                        </p:tgtEl>
                                      </p:cBhvr>
                                    </p:animEffect>
                                    <p:animScale>
                                      <p:cBhvr>
                                        <p:cTn id="30" dur="250" autoRev="1" fill="hold"/>
                                        <p:tgtEl>
                                          <p:spTgt spid="21"/>
                                        </p:tgtEl>
                                      </p:cBhvr>
                                      <p:by x="105000" y="105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5"/>
                                        </p:tgtEl>
                                      </p:cBhvr>
                                    </p:animEffect>
                                    <p:animScale>
                                      <p:cBhvr>
                                        <p:cTn id="35" dur="250" autoRev="1" fill="hold"/>
                                        <p:tgtEl>
                                          <p:spTgt spid="35"/>
                                        </p:tgtEl>
                                      </p:cBhvr>
                                      <p:by x="105000" y="105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29"/>
                                        </p:tgtEl>
                                      </p:cBhvr>
                                    </p:animEffect>
                                    <p:animScale>
                                      <p:cBhvr>
                                        <p:cTn id="40" dur="250" autoRev="1" fill="hold"/>
                                        <p:tgtEl>
                                          <p:spTgt spid="29"/>
                                        </p:tgtEl>
                                      </p:cBhvr>
                                      <p:by x="105000" y="105000"/>
                                    </p:animScale>
                                  </p:childTnLst>
                                </p:cTn>
                              </p:par>
                            </p:childTnLst>
                          </p:cTn>
                        </p:par>
                      </p:childTnLst>
                    </p:cTn>
                  </p:par>
                  <p:par>
                    <p:cTn id="41" fill="hold" nodeType="clickPar">
                      <p:stCondLst>
                        <p:cond delay="indefinite"/>
                      </p:stCondLst>
                      <p:childTnLst>
                        <p:par>
                          <p:cTn id="42" fill="hold" nodeType="withGroup">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21"/>
                                        </p:tgtEl>
                                      </p:cBhvr>
                                    </p:animEffect>
                                    <p:animScale>
                                      <p:cBhvr>
                                        <p:cTn id="45" dur="250" autoRev="1" fill="hold"/>
                                        <p:tgtEl>
                                          <p:spTgt spid="21"/>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36"/>
                                        </p:tgtEl>
                                      </p:cBhvr>
                                    </p:animEffect>
                                    <p:animScale>
                                      <p:cBhvr>
                                        <p:cTn id="48" dur="250" autoRev="1" fill="hold"/>
                                        <p:tgtEl>
                                          <p:spTgt spid="36"/>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35"/>
                                        </p:tgtEl>
                                      </p:cBhvr>
                                    </p:animEffect>
                                    <p:animScale>
                                      <p:cBhvr>
                                        <p:cTn id="51" dur="250" autoRev="1" fill="hold"/>
                                        <p:tgtEl>
                                          <p:spTgt spid="35"/>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29"/>
                                        </p:tgtEl>
                                      </p:cBhvr>
                                    </p:animEffect>
                                    <p:animScale>
                                      <p:cBhvr>
                                        <p:cTn id="54"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Shape 192">
            <a:extLst>
              <a:ext uri="{FF2B5EF4-FFF2-40B4-BE49-F238E27FC236}">
                <a16:creationId xmlns:a16="http://schemas.microsoft.com/office/drawing/2014/main" id="{16E18243-4272-4F47-AA23-60704144E4A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08674412-8BDC-4D06-B466-D33A4E754A56}"/>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D6064A0D-BDC4-4D8A-B58C-6EE82A865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AFE201E1-729F-4071-827A-23C1C5577A1E}"/>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910B9456-0132-44F4-8766-5A975EDA463A}"/>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#5</a:t>
              </a:r>
            </a:p>
          </p:txBody>
        </p:sp>
      </p:grpSp>
      <p:sp>
        <p:nvSpPr>
          <p:cNvPr id="2" name="Footer Placeholder 1">
            <a:extLst>
              <a:ext uri="{FF2B5EF4-FFF2-40B4-BE49-F238E27FC236}">
                <a16:creationId xmlns:a16="http://schemas.microsoft.com/office/drawing/2014/main" id="{513C245C-AA7D-40A6-A40F-EFF50D56D45A}"/>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6990F4C-1F3B-4D35-BD00-F7B281E5D20B}"/>
              </a:ext>
            </a:extLst>
          </p:cNvPr>
          <p:cNvGrpSpPr>
            <a:grpSpLocks/>
          </p:cNvGrpSpPr>
          <p:nvPr/>
        </p:nvGrpSpPr>
        <p:grpSpPr bwMode="auto">
          <a:xfrm>
            <a:off x="1719263" y="504825"/>
            <a:ext cx="20939125" cy="2249488"/>
            <a:chOff x="1739573" y="511491"/>
            <a:chExt cx="20937538" cy="2248915"/>
          </a:xfrm>
        </p:grpSpPr>
        <p:sp>
          <p:nvSpPr>
            <p:cNvPr id="6" name="TextBox 74">
              <a:extLst>
                <a:ext uri="{FF2B5EF4-FFF2-40B4-BE49-F238E27FC236}">
                  <a16:creationId xmlns:a16="http://schemas.microsoft.com/office/drawing/2014/main" id="{2D6AF94C-B66A-445E-8E41-C2467A9B1F33}"/>
                </a:ext>
              </a:extLst>
            </p:cNvPr>
            <p:cNvSpPr txBox="1">
              <a:spLocks noChangeArrowheads="1"/>
            </p:cNvSpPr>
            <p:nvPr/>
          </p:nvSpPr>
          <p:spPr bwMode="auto">
            <a:xfrm>
              <a:off x="1739573" y="511491"/>
              <a:ext cx="20937538" cy="144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effectLst>
                    <a:outerShdw blurRad="38100" dist="38100" dir="2700000" algn="tl">
                      <a:srgbClr val="000000">
                        <a:alpha val="43137"/>
                      </a:srgbClr>
                    </a:outerShdw>
                  </a:effectLst>
                  <a:latin typeface="Lato Regular" charset="0"/>
                </a:rPr>
                <a:t>Handout Alert </a:t>
              </a:r>
              <a:endParaRPr lang="id-ID" altLang="en-US" sz="8800" b="1" cap="small" dirty="0">
                <a:effectLst>
                  <a:outerShdw blurRad="38100" dist="38100" dir="2700000" algn="tl">
                    <a:srgbClr val="000000">
                      <a:alpha val="43137"/>
                    </a:srgbClr>
                  </a:outerShdw>
                </a:effectLst>
                <a:latin typeface="Lato Regular" charset="0"/>
              </a:endParaRPr>
            </a:p>
          </p:txBody>
        </p:sp>
        <p:grpSp>
          <p:nvGrpSpPr>
            <p:cNvPr id="27662" name="Group 77">
              <a:extLst>
                <a:ext uri="{FF2B5EF4-FFF2-40B4-BE49-F238E27FC236}">
                  <a16:creationId xmlns:a16="http://schemas.microsoft.com/office/drawing/2014/main" id="{1B0907D6-540A-44EC-9C04-D5A4B5952DE2}"/>
                </a:ext>
              </a:extLst>
            </p:cNvPr>
            <p:cNvGrpSpPr>
              <a:grpSpLocks/>
            </p:cNvGrpSpPr>
            <p:nvPr/>
          </p:nvGrpSpPr>
          <p:grpSpPr bwMode="auto">
            <a:xfrm>
              <a:off x="10842298" y="1977534"/>
              <a:ext cx="2278063" cy="72985"/>
              <a:chOff x="1775572" y="2020974"/>
              <a:chExt cx="3020604" cy="45615"/>
            </a:xfrm>
          </p:grpSpPr>
          <p:sp>
            <p:nvSpPr>
              <p:cNvPr id="9" name="Rectangle 8">
                <a:extLst>
                  <a:ext uri="{FF2B5EF4-FFF2-40B4-BE49-F238E27FC236}">
                    <a16:creationId xmlns:a16="http://schemas.microsoft.com/office/drawing/2014/main" id="{A9610951-7587-47D8-9116-E2713FF5BE72}"/>
                  </a:ext>
                </a:extLst>
              </p:cNvPr>
              <p:cNvSpPr/>
              <p:nvPr/>
            </p:nvSpPr>
            <p:spPr>
              <a:xfrm flipV="1">
                <a:off x="1774657" y="2021245"/>
                <a:ext cx="540930" cy="45628"/>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0" name="Rectangle 9">
                <a:extLst>
                  <a:ext uri="{FF2B5EF4-FFF2-40B4-BE49-F238E27FC236}">
                    <a16:creationId xmlns:a16="http://schemas.microsoft.com/office/drawing/2014/main" id="{7D2EAD99-4860-4848-95D0-2CCC5F874FD0}"/>
                  </a:ext>
                </a:extLst>
              </p:cNvPr>
              <p:cNvSpPr/>
              <p:nvPr/>
            </p:nvSpPr>
            <p:spPr>
              <a:xfrm flipV="1">
                <a:off x="2389256" y="2021245"/>
                <a:ext cx="540930" cy="4562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1" name="Rectangle 10">
                <a:extLst>
                  <a:ext uri="{FF2B5EF4-FFF2-40B4-BE49-F238E27FC236}">
                    <a16:creationId xmlns:a16="http://schemas.microsoft.com/office/drawing/2014/main" id="{EE61A972-053E-4F7B-9881-636476F861C5}"/>
                  </a:ext>
                </a:extLst>
              </p:cNvPr>
              <p:cNvSpPr/>
              <p:nvPr/>
            </p:nvSpPr>
            <p:spPr>
              <a:xfrm flipV="1">
                <a:off x="3024903" y="2021245"/>
                <a:ext cx="543036" cy="45628"/>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2" name="Rectangle 11">
                <a:extLst>
                  <a:ext uri="{FF2B5EF4-FFF2-40B4-BE49-F238E27FC236}">
                    <a16:creationId xmlns:a16="http://schemas.microsoft.com/office/drawing/2014/main" id="{D5222696-2FCC-47A9-8C42-D461E2B62FB1}"/>
                  </a:ext>
                </a:extLst>
              </p:cNvPr>
              <p:cNvSpPr/>
              <p:nvPr/>
            </p:nvSpPr>
            <p:spPr>
              <a:xfrm flipV="1">
                <a:off x="3641605" y="2021245"/>
                <a:ext cx="540932" cy="45628"/>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 name="Rectangle 12">
                <a:extLst>
                  <a:ext uri="{FF2B5EF4-FFF2-40B4-BE49-F238E27FC236}">
                    <a16:creationId xmlns:a16="http://schemas.microsoft.com/office/drawing/2014/main" id="{855A24AC-5C65-40DD-B49C-7FC83E1BFCDD}"/>
                  </a:ext>
                </a:extLst>
              </p:cNvPr>
              <p:cNvSpPr/>
              <p:nvPr/>
            </p:nvSpPr>
            <p:spPr>
              <a:xfrm flipV="1">
                <a:off x="4258310" y="2021245"/>
                <a:ext cx="538826" cy="45628"/>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 name="TextBox 7">
              <a:extLst>
                <a:ext uri="{FF2B5EF4-FFF2-40B4-BE49-F238E27FC236}">
                  <a16:creationId xmlns:a16="http://schemas.microsoft.com/office/drawing/2014/main" id="{D8C978AD-F0C1-4450-8B20-6A012B5938B9}"/>
                </a:ext>
              </a:extLst>
            </p:cNvPr>
            <p:cNvSpPr txBox="1"/>
            <p:nvPr/>
          </p:nvSpPr>
          <p:spPr>
            <a:xfrm>
              <a:off x="1739573" y="2082716"/>
              <a:ext cx="20937538" cy="677690"/>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26627" name="Group 15">
            <a:extLst>
              <a:ext uri="{FF2B5EF4-FFF2-40B4-BE49-F238E27FC236}">
                <a16:creationId xmlns:a16="http://schemas.microsoft.com/office/drawing/2014/main" id="{9293D8C1-C0CF-4B53-A923-5B322BFBB024}"/>
              </a:ext>
            </a:extLst>
          </p:cNvPr>
          <p:cNvGrpSpPr>
            <a:grpSpLocks/>
          </p:cNvGrpSpPr>
          <p:nvPr/>
        </p:nvGrpSpPr>
        <p:grpSpPr bwMode="auto">
          <a:xfrm>
            <a:off x="6992938" y="3770313"/>
            <a:ext cx="10391775" cy="8942387"/>
            <a:chOff x="6823651" y="3769678"/>
            <a:chExt cx="10393064" cy="8943023"/>
          </a:xfrm>
        </p:grpSpPr>
        <p:pic>
          <p:nvPicPr>
            <p:cNvPr id="14" name="Picture 2" descr="https://upload.wikimedia.org/wikipedia/commons/thumb/7/7e/Essay.svg/2000px-Essay.svg.png">
              <a:extLst>
                <a:ext uri="{FF2B5EF4-FFF2-40B4-BE49-F238E27FC236}">
                  <a16:creationId xmlns:a16="http://schemas.microsoft.com/office/drawing/2014/main" id="{6EB266B8-7709-41C1-B816-B5CA16D7495F}"/>
                </a:ext>
              </a:extLst>
            </p:cNvPr>
            <p:cNvPicPr>
              <a:picLocks noChangeAspect="1" noChangeArrowheads="1"/>
            </p:cNvPicPr>
            <p:nvPr/>
          </p:nvPicPr>
          <p:blipFill>
            <a:blip r:embed="rId3"/>
            <a:srcRect/>
            <a:stretch>
              <a:fillRect/>
            </a:stretch>
          </p:blipFill>
          <p:spPr bwMode="auto">
            <a:xfrm>
              <a:off x="8462154" y="3769678"/>
              <a:ext cx="7452649" cy="89430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839E1FC3-B094-4176-A92B-61B69CDE7DAE}"/>
                </a:ext>
              </a:extLst>
            </p:cNvPr>
            <p:cNvSpPr/>
            <p:nvPr/>
          </p:nvSpPr>
          <p:spPr>
            <a:xfrm>
              <a:off x="6823651" y="4663004"/>
              <a:ext cx="10393064" cy="2056771"/>
            </a:xfrm>
            <a:prstGeom prst="roundRect">
              <a:avLst/>
            </a:prstGeom>
            <a:solidFill>
              <a:schemeClr val="bg1"/>
            </a:solidFill>
            <a:ln w="76200">
              <a:solidFill>
                <a:srgbClr val="303942"/>
              </a:solidFill>
            </a:ln>
            <a:effectLst>
              <a:glow rad="63500">
                <a:schemeClr val="accent4">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Rounded Rectangle 1">
              <a:extLst>
                <a:ext uri="{FF2B5EF4-FFF2-40B4-BE49-F238E27FC236}">
                  <a16:creationId xmlns:a16="http://schemas.microsoft.com/office/drawing/2014/main" id="{8A38A587-5EB0-42BD-A0C7-30EDA5BDDEE9}"/>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a:t>
              </a:r>
            </a:p>
          </p:txBody>
        </p:sp>
      </p:grpSp>
      <p:pic>
        <p:nvPicPr>
          <p:cNvPr id="27652" name="Shape 192">
            <a:extLst>
              <a:ext uri="{FF2B5EF4-FFF2-40B4-BE49-F238E27FC236}">
                <a16:creationId xmlns:a16="http://schemas.microsoft.com/office/drawing/2014/main" id="{E01C1860-DC14-451C-B43A-D98F1E68282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4F834B3F-DE11-494F-AD80-EFF78F984403}"/>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6627"/>
                                        </p:tgtEl>
                                        <p:attrNameLst>
                                          <p:attrName>style.visibility</p:attrName>
                                        </p:attrNameLst>
                                      </p:cBhvr>
                                      <p:to>
                                        <p:strVal val="visible"/>
                                      </p:to>
                                    </p:set>
                                    <p:animEffect transition="in" filter="fade">
                                      <p:cBhvr>
                                        <p:cTn id="11"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Placeholder 8">
            <a:extLst>
              <a:ext uri="{FF2B5EF4-FFF2-40B4-BE49-F238E27FC236}">
                <a16:creationId xmlns:a16="http://schemas.microsoft.com/office/drawing/2014/main" id="{D0EA87E8-D39C-4974-9A38-186600B39D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719" b="14719"/>
          <a:stretch>
            <a:fillRect/>
          </a:stretch>
        </p:blipFill>
        <p:spPr>
          <a:xfrm>
            <a:off x="9620250" y="3498850"/>
            <a:ext cx="14757400" cy="6943725"/>
          </a:xfrm>
        </p:spPr>
      </p:pic>
      <p:sp>
        <p:nvSpPr>
          <p:cNvPr id="17" name="Rectangle 16">
            <a:extLst>
              <a:ext uri="{FF2B5EF4-FFF2-40B4-BE49-F238E27FC236}">
                <a16:creationId xmlns:a16="http://schemas.microsoft.com/office/drawing/2014/main" id="{7BF14E51-2FCC-430E-A938-155E51E1384C}"/>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19814" name="Shape 192">
            <a:extLst>
              <a:ext uri="{FF2B5EF4-FFF2-40B4-BE49-F238E27FC236}">
                <a16:creationId xmlns:a16="http://schemas.microsoft.com/office/drawing/2014/main" id="{A961A88A-303B-4686-8F0A-F9E917626C4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815" name="Group 76">
            <a:extLst>
              <a:ext uri="{FF2B5EF4-FFF2-40B4-BE49-F238E27FC236}">
                <a16:creationId xmlns:a16="http://schemas.microsoft.com/office/drawing/2014/main" id="{1407A1D1-FB8D-4F58-AAD3-15569EA62500}"/>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04B15072-1E15-4602-B999-5B8689FD23A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Demographic Data </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19822" name="Group 77">
              <a:extLst>
                <a:ext uri="{FF2B5EF4-FFF2-40B4-BE49-F238E27FC236}">
                  <a16:creationId xmlns:a16="http://schemas.microsoft.com/office/drawing/2014/main" id="{3955C5BE-7283-4ECD-AE2E-71E61AB62B73}"/>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0E34B78F-A4B5-4D18-94D9-B90F67AC2E6C}"/>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E6D7A050-241D-4233-B114-EB686D3F4FFE}"/>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C27D8A71-AFF6-4712-B5DE-87AA27A17009}"/>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A4BB768D-1CC7-40C5-B6A0-F16394A32787}"/>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87682397-420E-4BDC-8A2B-B05175D82F7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7572CD2A-0969-41CE-A139-7F2827DD327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66E4CB07-670F-4825-816A-F93E9726F7B1}"/>
              </a:ext>
            </a:extLst>
          </p:cNvPr>
          <p:cNvSpPr txBox="1"/>
          <p:nvPr/>
        </p:nvSpPr>
        <p:spPr>
          <a:xfrm>
            <a:off x="336550" y="996950"/>
            <a:ext cx="8948738" cy="11788775"/>
          </a:xfrm>
          <a:prstGeom prst="rect">
            <a:avLst/>
          </a:prstGeom>
          <a:noFill/>
        </p:spPr>
        <p:txBody>
          <a:bodyPr>
            <a:spAutoFit/>
          </a:bodyPr>
          <a:lstStyle/>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Begin with a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campus data profile</a:t>
            </a:r>
            <a:r>
              <a:rPr lang="en-US" altLang="en-US" sz="6000" b="1" dirty="0">
                <a:solidFill>
                  <a:schemeClr val="bg1"/>
                </a:solidFill>
                <a:effectLst>
                  <a:outerShdw blurRad="38100" dist="38100" dir="2700000" algn="tl">
                    <a:srgbClr val="000000">
                      <a:alpha val="43137"/>
                    </a:srgbClr>
                  </a:outerShdw>
                </a:effectLst>
                <a:latin typeface="Lato Regular" charset="0"/>
              </a:rPr>
              <a:t>.</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Display data from the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general to the specific</a:t>
            </a:r>
            <a:r>
              <a:rPr lang="en-US" altLang="en-US" sz="6000" b="1" dirty="0">
                <a:solidFill>
                  <a:schemeClr val="bg1"/>
                </a:solidFill>
                <a:effectLst>
                  <a:outerShdw blurRad="38100" dist="38100" dir="2700000" algn="tl">
                    <a:srgbClr val="000000">
                      <a:alpha val="43137"/>
                    </a:srgbClr>
                  </a:outerShdw>
                </a:effectLst>
                <a:latin typeface="Lato Regular" charset="0"/>
              </a:rPr>
              <a:t>.</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Systematically describes the context of the school by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highlighting patterns and trends over time</a:t>
            </a:r>
            <a:r>
              <a:rPr lang="en-US" altLang="en-US" sz="6000" b="1" dirty="0">
                <a:solidFill>
                  <a:schemeClr val="bg1"/>
                </a:solidFill>
                <a:effectLst>
                  <a:outerShdw blurRad="38100" dist="38100" dir="2700000" algn="tl">
                    <a:srgbClr val="000000">
                      <a:alpha val="43137"/>
                    </a:srgbClr>
                  </a:outerShdw>
                </a:effectLst>
                <a:latin typeface="Lato Regular" charset="0"/>
              </a:rPr>
              <a:t>.</a:t>
            </a:r>
          </a:p>
          <a:p>
            <a:pPr>
              <a:defRPr/>
            </a:pPr>
            <a:endParaRPr lang="en-US" sz="4000" dirty="0">
              <a:solidFill>
                <a:schemeClr val="bg1"/>
              </a:solidFill>
            </a:endParaRPr>
          </a:p>
        </p:txBody>
      </p:sp>
      <p:sp>
        <p:nvSpPr>
          <p:cNvPr id="12" name="Isosceles Triangle 11">
            <a:extLst>
              <a:ext uri="{FF2B5EF4-FFF2-40B4-BE49-F238E27FC236}">
                <a16:creationId xmlns:a16="http://schemas.microsoft.com/office/drawing/2014/main" id="{71402D93-0B5E-4DFB-952B-504276813408}"/>
              </a:ext>
            </a:extLst>
          </p:cNvPr>
          <p:cNvSpPr/>
          <p:nvPr/>
        </p:nvSpPr>
        <p:spPr>
          <a:xfrm rot="10800000">
            <a:off x="15311438" y="6967538"/>
            <a:ext cx="2836862" cy="2446337"/>
          </a:xfrm>
          <a:prstGeom prst="triangle">
            <a:avLst/>
          </a:prstGeom>
          <a:solidFill>
            <a:srgbClr val="292A2D"/>
          </a:solidFill>
          <a:ln w="57150">
            <a:solidFill>
              <a:srgbClr val="0081C6"/>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818" name="TextBox 12">
            <a:extLst>
              <a:ext uri="{FF2B5EF4-FFF2-40B4-BE49-F238E27FC236}">
                <a16:creationId xmlns:a16="http://schemas.microsoft.com/office/drawing/2014/main" id="{FE03065C-9D21-4488-8BB5-34D31B5D7261}"/>
              </a:ext>
            </a:extLst>
          </p:cNvPr>
          <p:cNvSpPr txBox="1">
            <a:spLocks noChangeArrowheads="1"/>
          </p:cNvSpPr>
          <p:nvPr/>
        </p:nvSpPr>
        <p:spPr bwMode="auto">
          <a:xfrm>
            <a:off x="15371763" y="6456363"/>
            <a:ext cx="269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a:solidFill>
                  <a:schemeClr val="bg1"/>
                </a:solidFill>
                <a:latin typeface="Arial" panose="020B0604020202020204" pitchFamily="34" charset="0"/>
                <a:cs typeface="Arial" panose="020B0604020202020204" pitchFamily="34" charset="0"/>
              </a:rPr>
              <a:t>General</a:t>
            </a:r>
            <a:r>
              <a:rPr lang="en-US" altLang="en-US" sz="2000">
                <a:solidFill>
                  <a:schemeClr val="bg1"/>
                </a:solidFill>
              </a:rPr>
              <a:t> </a:t>
            </a:r>
          </a:p>
        </p:txBody>
      </p:sp>
      <p:sp>
        <p:nvSpPr>
          <p:cNvPr id="119819" name="TextBox 25">
            <a:extLst>
              <a:ext uri="{FF2B5EF4-FFF2-40B4-BE49-F238E27FC236}">
                <a16:creationId xmlns:a16="http://schemas.microsoft.com/office/drawing/2014/main" id="{DC5858E0-255A-40FE-B3AA-E3DFF0B5FA78}"/>
              </a:ext>
            </a:extLst>
          </p:cNvPr>
          <p:cNvSpPr txBox="1">
            <a:spLocks noChangeArrowheads="1"/>
          </p:cNvSpPr>
          <p:nvPr/>
        </p:nvSpPr>
        <p:spPr bwMode="auto">
          <a:xfrm>
            <a:off x="15408275" y="9528175"/>
            <a:ext cx="2697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000">
                <a:solidFill>
                  <a:schemeClr val="bg1"/>
                </a:solidFill>
                <a:latin typeface="Arial" panose="020B0604020202020204" pitchFamily="34" charset="0"/>
                <a:cs typeface="Arial" panose="020B0604020202020204" pitchFamily="34" charset="0"/>
              </a:rPr>
              <a:t>Specific</a:t>
            </a:r>
            <a:r>
              <a:rPr lang="en-US" altLang="en-US">
                <a:solidFill>
                  <a:schemeClr val="bg1"/>
                </a:solidFill>
              </a:rPr>
              <a:t> </a:t>
            </a:r>
          </a:p>
        </p:txBody>
      </p:sp>
      <p:sp>
        <p:nvSpPr>
          <p:cNvPr id="27" name="TextBox 26">
            <a:extLst>
              <a:ext uri="{FF2B5EF4-FFF2-40B4-BE49-F238E27FC236}">
                <a16:creationId xmlns:a16="http://schemas.microsoft.com/office/drawing/2014/main" id="{81446C78-84D5-49E6-9F65-E96DDFA7EEDA}"/>
              </a:ext>
            </a:extLst>
          </p:cNvPr>
          <p:cNvSpPr txBox="1"/>
          <p:nvPr/>
        </p:nvSpPr>
        <p:spPr>
          <a:xfrm>
            <a:off x="13866813" y="5757863"/>
            <a:ext cx="5722937" cy="585787"/>
          </a:xfrm>
          <a:prstGeom prst="rect">
            <a:avLst/>
          </a:prstGeom>
          <a:noFill/>
        </p:spPr>
        <p:txBody>
          <a:bodyPr>
            <a:spAutoFit/>
          </a:bodyPr>
          <a:lstStyle/>
          <a:p>
            <a:pPr algn="ctr">
              <a:defRPr/>
            </a:pPr>
            <a:r>
              <a:rPr lang="en-US" sz="3200" b="1" dirty="0">
                <a:solidFill>
                  <a:srgbClr val="0081C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Demographic  Data Profile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Shape 192">
            <a:extLst>
              <a:ext uri="{FF2B5EF4-FFF2-40B4-BE49-F238E27FC236}">
                <a16:creationId xmlns:a16="http://schemas.microsoft.com/office/drawing/2014/main" id="{AA99C1C1-7F4F-40DF-81C3-29B6A4A702E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D1442377-10C5-4BE2-9C8E-B7EA0901E9E6}"/>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BD7ABDED-768E-411D-AC02-0EE71778C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B7319CE4-C7AE-49EC-954C-E92A07CD7898}"/>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E961AF44-1EE6-4110-AA6E-987059B239B3}"/>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#6</a:t>
              </a:r>
            </a:p>
          </p:txBody>
        </p:sp>
      </p:grpSp>
      <p:sp>
        <p:nvSpPr>
          <p:cNvPr id="2" name="Footer Placeholder 1">
            <a:extLst>
              <a:ext uri="{FF2B5EF4-FFF2-40B4-BE49-F238E27FC236}">
                <a16:creationId xmlns:a16="http://schemas.microsoft.com/office/drawing/2014/main" id="{4FC97FCA-5800-444D-B008-6F39C3F479FA}"/>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1EF3465-3FAC-4833-8E1E-9955498B47FE}"/>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1524BD00-957C-4D46-9490-102EDE0FD426}"/>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3931" name="Group 2">
              <a:extLst>
                <a:ext uri="{FF2B5EF4-FFF2-40B4-BE49-F238E27FC236}">
                  <a16:creationId xmlns:a16="http://schemas.microsoft.com/office/drawing/2014/main" id="{6700CA56-B533-44A2-BC87-03AA65BEDEC6}"/>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90A0C7BE-8BE3-441A-BBC1-C380595768F1}"/>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1042BBB9-13C1-4204-9B44-A9FDB2053354}"/>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F38EB4F1-108F-4E94-94A7-CBC4867007A7}"/>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F4895CEE-F74C-4880-9BFC-0F6DC6F47F1A}"/>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04AE7D5A-0627-4130-B651-A5D08CC30736}"/>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3EA19A31-F883-4919-AA1D-99A2B89B215D}"/>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432885C8-78EF-4F7A-A7E3-155AA8E24715}"/>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3925" name="Group 3">
              <a:extLst>
                <a:ext uri="{FF2B5EF4-FFF2-40B4-BE49-F238E27FC236}">
                  <a16:creationId xmlns:a16="http://schemas.microsoft.com/office/drawing/2014/main" id="{9ABC9CF0-87B1-4A54-9793-B0372A90C8E9}"/>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21BF5E04-A132-4F22-A2C0-9918803DBA54}"/>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E982AD0A-913F-441C-BBCD-17CF70F4F58F}"/>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123908" name="Shape 192">
            <a:extLst>
              <a:ext uri="{FF2B5EF4-FFF2-40B4-BE49-F238E27FC236}">
                <a16:creationId xmlns:a16="http://schemas.microsoft.com/office/drawing/2014/main" id="{7C380C18-7401-48BD-B01A-05106233B8E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090D3977-5069-48DA-978F-6837AC3DDD3E}"/>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6DE273D6-F81D-4735-8026-E8208A19B973}"/>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9480BDAF-192B-4440-8F8C-D354655777FD}"/>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BF79261C-33AD-4447-AFE2-966594505E50}"/>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1A098D70-5A93-4F2A-924A-0D3BC2968A44}"/>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4504E836-2FC8-4D50-ABE3-6C2F6A1131CE}"/>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94580E9A-9463-48EE-B385-B2B351BDF7E2}"/>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23910" name="Picture Placeholder 22">
            <a:extLst>
              <a:ext uri="{FF2B5EF4-FFF2-40B4-BE49-F238E27FC236}">
                <a16:creationId xmlns:a16="http://schemas.microsoft.com/office/drawing/2014/main" id="{D8FA903F-5AD1-4FC6-B92D-1C78EA3DDC59}"/>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B928B7FA-F075-45EB-A161-E6ADE974E641}"/>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AEF812AC-9ADC-4B8A-8867-632EB6CA7012}"/>
              </a:ext>
            </a:extLst>
          </p:cNvPr>
          <p:cNvSpPr txBox="1"/>
          <p:nvPr/>
        </p:nvSpPr>
        <p:spPr>
          <a:xfrm>
            <a:off x="2136775" y="1844675"/>
            <a:ext cx="20539075" cy="2751138"/>
          </a:xfrm>
          <a:prstGeom prst="rect">
            <a:avLst/>
          </a:prstGeom>
          <a:noFill/>
        </p:spPr>
        <p:txBody>
          <a:bodyPr>
            <a:spAutoFit/>
          </a:bodyPr>
          <a:lstStyle/>
          <a:p>
            <a:pPr algn="ctr" eaLnBrk="1" hangingPunct="1">
              <a:lnSpc>
                <a:spcPct val="90000"/>
              </a:lnSpc>
              <a:defRPr/>
            </a:pPr>
            <a:r>
              <a:rPr lang="en-US" altLang="en-US" sz="9600" b="1" dirty="0">
                <a:solidFill>
                  <a:schemeClr val="bg1"/>
                </a:solidFill>
                <a:effectLst>
                  <a:outerShdw blurRad="38100" dist="38100" dir="2700000" algn="tl">
                    <a:srgbClr val="000000">
                      <a:alpha val="43137"/>
                    </a:srgbClr>
                  </a:outerShdw>
                </a:effectLst>
                <a:latin typeface="Lato Regular" charset="0"/>
              </a:rPr>
              <a:t>Create a demographic data profile for your campus.</a:t>
            </a: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D26C899B-8C09-4DF2-9849-AFE493A4CAFF}"/>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89D7C3-3588-4DCA-B74A-BA0A3BCB33F6}"/>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25957" name="Shape 192">
            <a:extLst>
              <a:ext uri="{FF2B5EF4-FFF2-40B4-BE49-F238E27FC236}">
                <a16:creationId xmlns:a16="http://schemas.microsoft.com/office/drawing/2014/main" id="{2C3AA5C2-960C-4C2E-B32D-8ECEA0F1953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oup 76">
            <a:extLst>
              <a:ext uri="{FF2B5EF4-FFF2-40B4-BE49-F238E27FC236}">
                <a16:creationId xmlns:a16="http://schemas.microsoft.com/office/drawing/2014/main" id="{3EB634EE-CAFB-4A1F-8477-C208D6A23B88}"/>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4854480D-4F17-4B30-8101-A0BBC4BC2801}"/>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Perceptual Data </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25977" name="Group 77">
              <a:extLst>
                <a:ext uri="{FF2B5EF4-FFF2-40B4-BE49-F238E27FC236}">
                  <a16:creationId xmlns:a16="http://schemas.microsoft.com/office/drawing/2014/main" id="{F6DD55C6-884E-4387-B453-05AB69B83BCD}"/>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911F9AA2-7401-4A59-87C9-1A6599105BA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6A09EFEC-4886-4885-82B4-276E778791DC}"/>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AC8C230B-83B9-407F-9D37-729CD1DD3CB7}"/>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B360C41E-CE7C-4D92-8153-875E0F532E4E}"/>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29121622-9DEA-4545-A7F5-AA861A38CB1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E0D1CFF4-6083-4476-A525-A0EDAF6BDC7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A479CB2E-7802-4B3F-881E-77AD92069876}"/>
              </a:ext>
            </a:extLst>
          </p:cNvPr>
          <p:cNvSpPr txBox="1"/>
          <p:nvPr/>
        </p:nvSpPr>
        <p:spPr>
          <a:xfrm>
            <a:off x="407988" y="2984500"/>
            <a:ext cx="8947150" cy="6462713"/>
          </a:xfrm>
          <a:prstGeom prst="rect">
            <a:avLst/>
          </a:prstGeom>
          <a:noFill/>
        </p:spPr>
        <p:txBody>
          <a:bodyPr>
            <a:spAutoFit/>
          </a:bodyPr>
          <a:lstStyle/>
          <a:p>
            <a:pPr algn="ctr"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algn="ctr" eaLnBrk="1" fontAlgn="ctr" hangingPunct="1">
              <a:defRPr/>
            </a:pPr>
            <a:r>
              <a:rPr lang="en-US" altLang="en-US" sz="6000" b="1" dirty="0">
                <a:solidFill>
                  <a:schemeClr val="bg1"/>
                </a:solidFill>
                <a:effectLst>
                  <a:outerShdw blurRad="38100" dist="38100" dir="2700000" algn="tl">
                    <a:srgbClr val="000000">
                      <a:alpha val="43137"/>
                    </a:srgbClr>
                  </a:outerShdw>
                </a:effectLst>
                <a:latin typeface="Lato Regular" charset="0"/>
              </a:rPr>
              <a:t>Perceptual data can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reveal the thoughts, feelings, values, and beliefs </a:t>
            </a:r>
            <a:r>
              <a:rPr lang="en-US" altLang="en-US" sz="6000" b="1" dirty="0">
                <a:solidFill>
                  <a:schemeClr val="bg1"/>
                </a:solidFill>
                <a:effectLst>
                  <a:outerShdw blurRad="38100" dist="38100" dir="2700000" algn="tl">
                    <a:srgbClr val="000000">
                      <a:alpha val="43137"/>
                    </a:srgbClr>
                  </a:outerShdw>
                </a:effectLst>
                <a:latin typeface="Lato Regular" charset="0"/>
              </a:rPr>
              <a:t>of stakeholders in the school.</a:t>
            </a:r>
          </a:p>
          <a:p>
            <a:pPr marL="685800" indent="-685800" eaLnBrk="1" fontAlgn="ctr" hangingPunct="1">
              <a:buFont typeface="Arial" panose="020B0604020202020204" pitchFamily="34" charset="0"/>
              <a:buChar char="•"/>
              <a:defRPr/>
            </a:pPr>
            <a:endParaRPr lang="en-US" altLang="en-US" sz="5400" dirty="0">
              <a:solidFill>
                <a:schemeClr val="bg1"/>
              </a:solidFill>
              <a:latin typeface="Lato Regular" charset="0"/>
            </a:endParaRPr>
          </a:p>
        </p:txBody>
      </p:sp>
      <p:pic>
        <p:nvPicPr>
          <p:cNvPr id="211970" name="Picture 2" descr="https://upload.wikimedia.org/wikipedia/commons/1/14/Tim_Duncan.jpg">
            <a:extLst>
              <a:ext uri="{FF2B5EF4-FFF2-40B4-BE49-F238E27FC236}">
                <a16:creationId xmlns:a16="http://schemas.microsoft.com/office/drawing/2014/main" id="{B8CDDAE5-425D-4BF4-A7B7-2D6BD7A0D7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0759259" y="299850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1/14/Tim_Duncan.jpg">
            <a:extLst>
              <a:ext uri="{FF2B5EF4-FFF2-40B4-BE49-F238E27FC236}">
                <a16:creationId xmlns:a16="http://schemas.microsoft.com/office/drawing/2014/main" id="{B3298BC7-8E93-4E27-BE11-7CF137121C2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4109068" y="299850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2" name="Picture 2" descr="https://upload.wikimedia.org/wikipedia/commons/1/14/Tim_Duncan.jpg">
            <a:extLst>
              <a:ext uri="{FF2B5EF4-FFF2-40B4-BE49-F238E27FC236}">
                <a16:creationId xmlns:a16="http://schemas.microsoft.com/office/drawing/2014/main" id="{FF9390E6-2EED-4494-A6E4-3ADDD321663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7458877" y="299850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3" name="Picture 2" descr="https://upload.wikimedia.org/wikipedia/commons/1/14/Tim_Duncan.jpg">
            <a:extLst>
              <a:ext uri="{FF2B5EF4-FFF2-40B4-BE49-F238E27FC236}">
                <a16:creationId xmlns:a16="http://schemas.microsoft.com/office/drawing/2014/main" id="{A15986BA-5D05-4C3E-B5D5-66734555738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20808685" y="299850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2" descr="https://upload.wikimedia.org/wikipedia/commons/1/14/Tim_Duncan.jpg">
            <a:extLst>
              <a:ext uri="{FF2B5EF4-FFF2-40B4-BE49-F238E27FC236}">
                <a16:creationId xmlns:a16="http://schemas.microsoft.com/office/drawing/2014/main" id="{D28B0784-51D1-4A77-B904-D849A23E60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0793701" y="760809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1/14/Tim_Duncan.jpg">
            <a:extLst>
              <a:ext uri="{FF2B5EF4-FFF2-40B4-BE49-F238E27FC236}">
                <a16:creationId xmlns:a16="http://schemas.microsoft.com/office/drawing/2014/main" id="{BEAF6A6C-F69D-4D68-B994-F211E2B9BB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4132029" y="760809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2" descr="https://upload.wikimedia.org/wikipedia/commons/1/14/Tim_Duncan.jpg">
            <a:extLst>
              <a:ext uri="{FF2B5EF4-FFF2-40B4-BE49-F238E27FC236}">
                <a16:creationId xmlns:a16="http://schemas.microsoft.com/office/drawing/2014/main" id="{8CDAAFE3-5635-44D0-BC0F-ABD31950A5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17470357" y="760809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2" descr="https://upload.wikimedia.org/wikipedia/commons/1/14/Tim_Duncan.jpg">
            <a:extLst>
              <a:ext uri="{FF2B5EF4-FFF2-40B4-BE49-F238E27FC236}">
                <a16:creationId xmlns:a16="http://schemas.microsoft.com/office/drawing/2014/main" id="{4DB7794C-D420-4A66-88CC-CA308324A1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20" r="15749" b="48796"/>
          <a:stretch/>
        </p:blipFill>
        <p:spPr bwMode="auto">
          <a:xfrm>
            <a:off x="20808685" y="7608098"/>
            <a:ext cx="2935117" cy="3461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B26406-F407-4BF5-8648-DD667A9C8BF2}"/>
              </a:ext>
            </a:extLst>
          </p:cNvPr>
          <p:cNvSpPr txBox="1"/>
          <p:nvPr/>
        </p:nvSpPr>
        <p:spPr>
          <a:xfrm>
            <a:off x="10253663" y="6459538"/>
            <a:ext cx="3827462" cy="769937"/>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Happy</a:t>
            </a:r>
          </a:p>
        </p:txBody>
      </p:sp>
      <p:sp>
        <p:nvSpPr>
          <p:cNvPr id="29" name="TextBox 28">
            <a:extLst>
              <a:ext uri="{FF2B5EF4-FFF2-40B4-BE49-F238E27FC236}">
                <a16:creationId xmlns:a16="http://schemas.microsoft.com/office/drawing/2014/main" id="{9F83A619-25AC-4DD1-8BB8-F378C893B865}"/>
              </a:ext>
            </a:extLst>
          </p:cNvPr>
          <p:cNvSpPr txBox="1"/>
          <p:nvPr/>
        </p:nvSpPr>
        <p:spPr>
          <a:xfrm>
            <a:off x="13449300" y="6500813"/>
            <a:ext cx="3827463" cy="769937"/>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Sad</a:t>
            </a:r>
          </a:p>
        </p:txBody>
      </p:sp>
      <p:sp>
        <p:nvSpPr>
          <p:cNvPr id="30" name="TextBox 29">
            <a:extLst>
              <a:ext uri="{FF2B5EF4-FFF2-40B4-BE49-F238E27FC236}">
                <a16:creationId xmlns:a16="http://schemas.microsoft.com/office/drawing/2014/main" id="{61E5E8A5-BDFF-487B-9F8F-2BBE3C7957AA}"/>
              </a:ext>
            </a:extLst>
          </p:cNvPr>
          <p:cNvSpPr txBox="1"/>
          <p:nvPr/>
        </p:nvSpPr>
        <p:spPr>
          <a:xfrm>
            <a:off x="16889413" y="6500813"/>
            <a:ext cx="3827462" cy="769937"/>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Confused</a:t>
            </a:r>
          </a:p>
        </p:txBody>
      </p:sp>
      <p:sp>
        <p:nvSpPr>
          <p:cNvPr id="31" name="TextBox 30">
            <a:extLst>
              <a:ext uri="{FF2B5EF4-FFF2-40B4-BE49-F238E27FC236}">
                <a16:creationId xmlns:a16="http://schemas.microsoft.com/office/drawing/2014/main" id="{D1E7D634-7FAB-4D2D-A23E-0C330B4D237A}"/>
              </a:ext>
            </a:extLst>
          </p:cNvPr>
          <p:cNvSpPr txBox="1"/>
          <p:nvPr/>
        </p:nvSpPr>
        <p:spPr>
          <a:xfrm>
            <a:off x="10183813" y="11404600"/>
            <a:ext cx="3825875" cy="768350"/>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Hopeful</a:t>
            </a:r>
          </a:p>
        </p:txBody>
      </p:sp>
      <p:sp>
        <p:nvSpPr>
          <p:cNvPr id="32" name="TextBox 31">
            <a:extLst>
              <a:ext uri="{FF2B5EF4-FFF2-40B4-BE49-F238E27FC236}">
                <a16:creationId xmlns:a16="http://schemas.microsoft.com/office/drawing/2014/main" id="{1AB9830E-50C3-4D4E-AEC5-A1A6811A5F0E}"/>
              </a:ext>
            </a:extLst>
          </p:cNvPr>
          <p:cNvSpPr txBox="1"/>
          <p:nvPr/>
        </p:nvSpPr>
        <p:spPr>
          <a:xfrm>
            <a:off x="13541375" y="11423650"/>
            <a:ext cx="3827463" cy="769938"/>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Ecstatic</a:t>
            </a:r>
          </a:p>
        </p:txBody>
      </p:sp>
      <p:sp>
        <p:nvSpPr>
          <p:cNvPr id="33" name="TextBox 32">
            <a:extLst>
              <a:ext uri="{FF2B5EF4-FFF2-40B4-BE49-F238E27FC236}">
                <a16:creationId xmlns:a16="http://schemas.microsoft.com/office/drawing/2014/main" id="{FB5CEB69-FE2B-412A-A1E8-801194ABAC6B}"/>
              </a:ext>
            </a:extLst>
          </p:cNvPr>
          <p:cNvSpPr txBox="1"/>
          <p:nvPr/>
        </p:nvSpPr>
        <p:spPr>
          <a:xfrm>
            <a:off x="20259675" y="6519863"/>
            <a:ext cx="3825875" cy="769937"/>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Tired</a:t>
            </a:r>
          </a:p>
        </p:txBody>
      </p:sp>
      <p:sp>
        <p:nvSpPr>
          <p:cNvPr id="34" name="TextBox 33">
            <a:extLst>
              <a:ext uri="{FF2B5EF4-FFF2-40B4-BE49-F238E27FC236}">
                <a16:creationId xmlns:a16="http://schemas.microsoft.com/office/drawing/2014/main" id="{A5386A6A-F0E7-4608-B3AB-8C0BDCD6F3E6}"/>
              </a:ext>
            </a:extLst>
          </p:cNvPr>
          <p:cNvSpPr txBox="1"/>
          <p:nvPr/>
        </p:nvSpPr>
        <p:spPr>
          <a:xfrm>
            <a:off x="16900525" y="11372850"/>
            <a:ext cx="3827463" cy="769938"/>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Disgusted</a:t>
            </a:r>
          </a:p>
        </p:txBody>
      </p:sp>
      <p:sp>
        <p:nvSpPr>
          <p:cNvPr id="35" name="TextBox 34">
            <a:extLst>
              <a:ext uri="{FF2B5EF4-FFF2-40B4-BE49-F238E27FC236}">
                <a16:creationId xmlns:a16="http://schemas.microsoft.com/office/drawing/2014/main" id="{FBA09C72-D88C-4626-9ACC-3E01D976E8AD}"/>
              </a:ext>
            </a:extLst>
          </p:cNvPr>
          <p:cNvSpPr txBox="1"/>
          <p:nvPr/>
        </p:nvSpPr>
        <p:spPr>
          <a:xfrm>
            <a:off x="20259675" y="11388725"/>
            <a:ext cx="3825875" cy="768350"/>
          </a:xfrm>
          <a:prstGeom prst="rect">
            <a:avLst/>
          </a:prstGeom>
          <a:noFill/>
        </p:spPr>
        <p:txBody>
          <a:bodyPr>
            <a:spAutoFit/>
          </a:bodyPr>
          <a:lstStyle/>
          <a:p>
            <a:pPr algn="ctr">
              <a:defRPr/>
            </a:pPr>
            <a:r>
              <a:rPr lang="en-US" sz="4400" b="1" dirty="0">
                <a:effectLst>
                  <a:outerShdw blurRad="38100" dist="38100" dir="2700000" algn="tl">
                    <a:srgbClr val="000000">
                      <a:alpha val="43137"/>
                    </a:srgbClr>
                  </a:outerShdw>
                </a:effectLst>
                <a:latin typeface="Lato Regular"/>
              </a:rPr>
              <a:t>Proud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400762-F94B-4A3C-9B56-263E7BFFB594}"/>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28005" name="Shape 192">
            <a:extLst>
              <a:ext uri="{FF2B5EF4-FFF2-40B4-BE49-F238E27FC236}">
                <a16:creationId xmlns:a16="http://schemas.microsoft.com/office/drawing/2014/main" id="{B94AE1AA-A0F4-425A-B836-91E03A7A1ED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 name="Group 76">
            <a:extLst>
              <a:ext uri="{FF2B5EF4-FFF2-40B4-BE49-F238E27FC236}">
                <a16:creationId xmlns:a16="http://schemas.microsoft.com/office/drawing/2014/main" id="{86933634-AAE8-411E-8E7C-AAD3610A2B10}"/>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1F8C2E02-5062-4357-B0CA-48B042F08EF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Perceptual Data </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28012" name="Group 77">
              <a:extLst>
                <a:ext uri="{FF2B5EF4-FFF2-40B4-BE49-F238E27FC236}">
                  <a16:creationId xmlns:a16="http://schemas.microsoft.com/office/drawing/2014/main" id="{4FD47B43-6322-427A-91B6-9AC3C0A6D538}"/>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B7763384-0722-4B7E-B939-BA3F1318AA03}"/>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EEDD402C-7761-4746-8335-470DD65F0009}"/>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B827FEBD-038A-4B1B-8953-C5D9F85D1C72}"/>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623532C8-BC54-45D5-8CF1-69FC65342757}"/>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145BABAB-4BAB-4F1F-A212-4CBC2625175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A38A1ECF-50D0-4F42-A5CF-C6B12B358D68}"/>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EA042F58-E11F-414F-9117-A4A5665A8B85}"/>
              </a:ext>
            </a:extLst>
          </p:cNvPr>
          <p:cNvSpPr txBox="1"/>
          <p:nvPr/>
        </p:nvSpPr>
        <p:spPr>
          <a:xfrm>
            <a:off x="469900" y="1044575"/>
            <a:ext cx="8948738" cy="9324975"/>
          </a:xfrm>
          <a:prstGeom prst="rect">
            <a:avLst/>
          </a:prstGeom>
          <a:noFill/>
        </p:spPr>
        <p:txBody>
          <a:bodyPr>
            <a:spAutoFit/>
          </a:bodyPr>
          <a:lstStyle/>
          <a:p>
            <a:pPr marL="685800" indent="-68580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685800" indent="-68580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Student learning depends on a positive school climate.</a:t>
            </a:r>
          </a:p>
          <a:p>
            <a:pPr marL="685800" indent="-68580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We assess climate through questionnaires, interviews, and focus groups.</a:t>
            </a:r>
          </a:p>
        </p:txBody>
      </p:sp>
      <p:pic>
        <p:nvPicPr>
          <p:cNvPr id="226306" name="Picture 2" descr="https://media.licdn.com/mpr/mpr/AAEAAQAAAAAAAAqEAAAAJDk4YzY2YjM4LTQ0NWUtNDJhYS04YmE4LTQ0NWRkNzA5MjIzZQ.jpg">
            <a:extLst>
              <a:ext uri="{FF2B5EF4-FFF2-40B4-BE49-F238E27FC236}">
                <a16:creationId xmlns:a16="http://schemas.microsoft.com/office/drawing/2014/main" id="{D1A7D734-A3F2-45DE-9C44-024613528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0350" y="2935288"/>
            <a:ext cx="10482263" cy="943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rapezoid 1">
            <a:extLst>
              <a:ext uri="{FF2B5EF4-FFF2-40B4-BE49-F238E27FC236}">
                <a16:creationId xmlns:a16="http://schemas.microsoft.com/office/drawing/2014/main" id="{34DEF29E-2733-47AE-AC5A-75BE46EDA21E}"/>
              </a:ext>
            </a:extLst>
          </p:cNvPr>
          <p:cNvSpPr/>
          <p:nvPr/>
        </p:nvSpPr>
        <p:spPr>
          <a:xfrm>
            <a:off x="14368463" y="6627813"/>
            <a:ext cx="5365750" cy="1185862"/>
          </a:xfrm>
          <a:prstGeom prst="trapezoid">
            <a:avLst>
              <a:gd name="adj" fmla="val 55533"/>
            </a:avLst>
          </a:prstGeom>
          <a:noFill/>
          <a:ln w="762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rapezoid 35">
            <a:extLst>
              <a:ext uri="{FF2B5EF4-FFF2-40B4-BE49-F238E27FC236}">
                <a16:creationId xmlns:a16="http://schemas.microsoft.com/office/drawing/2014/main" id="{74CCC37E-40EE-4170-B963-94AAACD70E87}"/>
              </a:ext>
            </a:extLst>
          </p:cNvPr>
          <p:cNvSpPr/>
          <p:nvPr/>
        </p:nvSpPr>
        <p:spPr>
          <a:xfrm>
            <a:off x="11920538" y="7813675"/>
            <a:ext cx="10252075" cy="4310063"/>
          </a:xfrm>
          <a:prstGeom prst="trapezoid">
            <a:avLst>
              <a:gd name="adj" fmla="val 56799"/>
            </a:avLst>
          </a:prstGeom>
          <a:noFill/>
          <a:ln w="76200">
            <a:solidFill>
              <a:srgbClr val="F1603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226306"/>
                                        </p:tgtEl>
                                        <p:attrNameLst>
                                          <p:attrName>style.visibility</p:attrName>
                                        </p:attrNameLst>
                                      </p:cBhvr>
                                      <p:to>
                                        <p:strVal val="visible"/>
                                      </p:to>
                                    </p:set>
                                    <p:animEffect transition="in" filter="fade">
                                      <p:cBhvr>
                                        <p:cTn id="17" dur="500"/>
                                        <p:tgtEl>
                                          <p:spTgt spid="226306"/>
                                        </p:tgtEl>
                                      </p:cBhvr>
                                    </p:animEffect>
                                  </p:childTnLst>
                                </p:cTn>
                              </p:par>
                            </p:childTnLst>
                          </p:cTn>
                        </p:par>
                        <p:par>
                          <p:cTn id="18" fill="hold" nodeType="afterGroup">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6" presetClass="emph" presetSubtype="0" fill="hold" nodeType="withEffect">
                                  <p:stCondLst>
                                    <p:cond delay="0"/>
                                  </p:stCondLst>
                                  <p:childTnLst>
                                    <p:animEffect transition="out" filter="fade">
                                      <p:cBhvr>
                                        <p:cTn id="24" dur="500" tmFilter="0, 0; .2, .5; .8, .5; 1, 0"/>
                                        <p:tgtEl>
                                          <p:spTgt spid="2"/>
                                        </p:tgtEl>
                                      </p:cBhvr>
                                    </p:animEffect>
                                    <p:animScale>
                                      <p:cBhvr>
                                        <p:cTn id="25" dur="250" autoRev="1" fill="hold"/>
                                        <p:tgtEl>
                                          <p:spTgt spid="2"/>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6"/>
                                        </p:tgtEl>
                                      </p:cBhvr>
                                    </p:animEffect>
                                    <p:animScale>
                                      <p:cBhvr>
                                        <p:cTn id="28"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C8413B1-635C-4DC5-B569-A7EE00958426}"/>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30053" name="Shape 192">
            <a:extLst>
              <a:ext uri="{FF2B5EF4-FFF2-40B4-BE49-F238E27FC236}">
                <a16:creationId xmlns:a16="http://schemas.microsoft.com/office/drawing/2014/main" id="{99A5A340-5B13-4F79-A1D2-5A3994A64CB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EDA81D-FC56-43E6-BA95-83E4C638B39E}"/>
              </a:ext>
            </a:extLst>
          </p:cNvPr>
          <p:cNvSpPr txBox="1"/>
          <p:nvPr/>
        </p:nvSpPr>
        <p:spPr>
          <a:xfrm>
            <a:off x="222250" y="623888"/>
            <a:ext cx="9202738" cy="15049500"/>
          </a:xfrm>
          <a:prstGeom prst="rect">
            <a:avLst/>
          </a:prstGeom>
          <a:noFill/>
        </p:spPr>
        <p:txBody>
          <a:bodyPr>
            <a:spAutoFit/>
          </a:bodyPr>
          <a:lstStyle/>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Ensure you don’t already have the data.</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Be </a:t>
            </a:r>
            <a:r>
              <a:rPr lang="en-US" altLang="en-US" sz="6000" b="1" dirty="0">
                <a:solidFill>
                  <a:schemeClr val="accent3">
                    <a:lumMod val="60000"/>
                    <a:lumOff val="40000"/>
                  </a:schemeClr>
                </a:solidFill>
                <a:effectLst>
                  <a:outerShdw blurRad="38100" dist="38100" dir="2700000" algn="tl">
                    <a:srgbClr val="000000">
                      <a:alpha val="43137"/>
                    </a:srgbClr>
                  </a:outerShdw>
                </a:effectLst>
                <a:latin typeface="Lato Regular" charset="0"/>
              </a:rPr>
              <a:t>targeted and purposeful </a:t>
            </a:r>
            <a:r>
              <a:rPr lang="en-US" altLang="en-US" sz="6000" b="1" dirty="0">
                <a:solidFill>
                  <a:schemeClr val="bg1"/>
                </a:solidFill>
                <a:effectLst>
                  <a:outerShdw blurRad="38100" dist="38100" dir="2700000" algn="tl">
                    <a:srgbClr val="000000">
                      <a:alpha val="43137"/>
                    </a:srgbClr>
                  </a:outerShdw>
                </a:effectLst>
                <a:latin typeface="Lato Regular" charset="0"/>
              </a:rPr>
              <a:t>with questions.</a:t>
            </a:r>
          </a:p>
          <a:p>
            <a:pPr eaLnBrk="1" fontAlgn="ctr" hangingPunct="1">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Begin with the end in mind…what do you want to know?</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Target the right participants.</a:t>
            </a: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endParaRPr lang="en-US" altLang="en-US" sz="7200" dirty="0">
              <a:solidFill>
                <a:schemeClr val="bg1"/>
              </a:solidFill>
              <a:latin typeface="Lato Regular" charset="0"/>
            </a:endParaRPr>
          </a:p>
        </p:txBody>
      </p:sp>
      <p:pic>
        <p:nvPicPr>
          <p:cNvPr id="130055" name="Picture Placeholder 1">
            <a:extLst>
              <a:ext uri="{FF2B5EF4-FFF2-40B4-BE49-F238E27FC236}">
                <a16:creationId xmlns:a16="http://schemas.microsoft.com/office/drawing/2014/main" id="{2BF4A703-956B-49C6-838E-B4778F3A3BB7}"/>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269" b="8269"/>
          <a:stretch>
            <a:fillRect/>
          </a:stretch>
        </p:blipFill>
        <p:spPr>
          <a:xfrm>
            <a:off x="9647238" y="3149600"/>
            <a:ext cx="14757400" cy="8150225"/>
          </a:xfrm>
        </p:spPr>
      </p:pic>
      <p:grpSp>
        <p:nvGrpSpPr>
          <p:cNvPr id="130056" name="Group 17">
            <a:extLst>
              <a:ext uri="{FF2B5EF4-FFF2-40B4-BE49-F238E27FC236}">
                <a16:creationId xmlns:a16="http://schemas.microsoft.com/office/drawing/2014/main" id="{7593B150-C344-46E7-8F69-ED4253279F45}"/>
              </a:ext>
            </a:extLst>
          </p:cNvPr>
          <p:cNvGrpSpPr>
            <a:grpSpLocks/>
          </p:cNvGrpSpPr>
          <p:nvPr/>
        </p:nvGrpSpPr>
        <p:grpSpPr bwMode="auto">
          <a:xfrm>
            <a:off x="6548438" y="301625"/>
            <a:ext cx="21156612" cy="2270125"/>
            <a:chOff x="1520498" y="511491"/>
            <a:chExt cx="21156613" cy="2269057"/>
          </a:xfrm>
        </p:grpSpPr>
        <p:sp>
          <p:nvSpPr>
            <p:cNvPr id="19" name="TextBox 74">
              <a:extLst>
                <a:ext uri="{FF2B5EF4-FFF2-40B4-BE49-F238E27FC236}">
                  <a16:creationId xmlns:a16="http://schemas.microsoft.com/office/drawing/2014/main" id="{CC757A9D-E3E9-4D3E-94F0-F44843243875}"/>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Assessing Perceptions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30058" name="Group 77">
              <a:extLst>
                <a:ext uri="{FF2B5EF4-FFF2-40B4-BE49-F238E27FC236}">
                  <a16:creationId xmlns:a16="http://schemas.microsoft.com/office/drawing/2014/main" id="{CE7A7370-DAF4-44BC-8AB7-67D9D9834414}"/>
                </a:ext>
              </a:extLst>
            </p:cNvPr>
            <p:cNvGrpSpPr>
              <a:grpSpLocks/>
            </p:cNvGrpSpPr>
            <p:nvPr/>
          </p:nvGrpSpPr>
          <p:grpSpPr bwMode="auto">
            <a:xfrm>
              <a:off x="10842298" y="1977534"/>
              <a:ext cx="2278063" cy="72985"/>
              <a:chOff x="1775572" y="2020974"/>
              <a:chExt cx="3020604" cy="45615"/>
            </a:xfrm>
          </p:grpSpPr>
          <p:sp>
            <p:nvSpPr>
              <p:cNvPr id="22" name="Rectangle 21">
                <a:extLst>
                  <a:ext uri="{FF2B5EF4-FFF2-40B4-BE49-F238E27FC236}">
                    <a16:creationId xmlns:a16="http://schemas.microsoft.com/office/drawing/2014/main" id="{2E14FEB3-63D8-45E7-853B-4DA9EF9E348A}"/>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3" name="Rectangle 22">
                <a:extLst>
                  <a:ext uri="{FF2B5EF4-FFF2-40B4-BE49-F238E27FC236}">
                    <a16:creationId xmlns:a16="http://schemas.microsoft.com/office/drawing/2014/main" id="{B3309511-B52B-4414-8197-26350EDD556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4" name="Rectangle 23">
                <a:extLst>
                  <a:ext uri="{FF2B5EF4-FFF2-40B4-BE49-F238E27FC236}">
                    <a16:creationId xmlns:a16="http://schemas.microsoft.com/office/drawing/2014/main" id="{2645372C-2A40-4F62-893D-5869F7DBFF2B}"/>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5" name="Rectangle 24">
                <a:extLst>
                  <a:ext uri="{FF2B5EF4-FFF2-40B4-BE49-F238E27FC236}">
                    <a16:creationId xmlns:a16="http://schemas.microsoft.com/office/drawing/2014/main" id="{ED26E732-35F8-4510-BB46-ECDF5B052DD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C7BE8B5A-5A3F-4802-88B5-9227357B53C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1" name="TextBox 20">
              <a:extLst>
                <a:ext uri="{FF2B5EF4-FFF2-40B4-BE49-F238E27FC236}">
                  <a16:creationId xmlns:a16="http://schemas.microsoft.com/office/drawing/2014/main" id="{2611604F-A5EF-4512-97E0-F2715480F2E9}"/>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6E302A8-1F73-416F-AA5C-EB6964BF14A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72" b="1672"/>
          <a:stretch>
            <a:fillRect/>
          </a:stretch>
        </p:blipFill>
        <p:spPr>
          <a:xfrm>
            <a:off x="9620250" y="3113088"/>
            <a:ext cx="14757400" cy="8023225"/>
          </a:xfrm>
        </p:spPr>
      </p:pic>
      <p:sp>
        <p:nvSpPr>
          <p:cNvPr id="17" name="Rectangle 16">
            <a:extLst>
              <a:ext uri="{FF2B5EF4-FFF2-40B4-BE49-F238E27FC236}">
                <a16:creationId xmlns:a16="http://schemas.microsoft.com/office/drawing/2014/main" id="{6155FCD2-36FC-4601-9CFB-20884D66DA90}"/>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32102" name="Shape 192">
            <a:extLst>
              <a:ext uri="{FF2B5EF4-FFF2-40B4-BE49-F238E27FC236}">
                <a16:creationId xmlns:a16="http://schemas.microsoft.com/office/drawing/2014/main" id="{12647BD5-FA61-464A-8AD8-0B2512A7968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9B14D67-71FB-4B86-BF49-5FD0E07EE4BA}"/>
              </a:ext>
            </a:extLst>
          </p:cNvPr>
          <p:cNvSpPr txBox="1"/>
          <p:nvPr/>
        </p:nvSpPr>
        <p:spPr>
          <a:xfrm>
            <a:off x="319088" y="744538"/>
            <a:ext cx="8894762" cy="15049500"/>
          </a:xfrm>
          <a:prstGeom prst="rect">
            <a:avLst/>
          </a:prstGeom>
          <a:noFill/>
        </p:spPr>
        <p:txBody>
          <a:bodyPr>
            <a:spAutoFit/>
          </a:bodyPr>
          <a:lstStyle/>
          <a:p>
            <a:pPr marL="571500" indent="-571500" eaLnBrk="1" fontAlgn="ctr" hangingPunct="1">
              <a:buClr>
                <a:schemeClr val="bg1"/>
              </a:buClr>
              <a:buFont typeface="Arial" panose="020B0604020202020204" pitchFamily="34" charset="0"/>
              <a:buChar char="•"/>
              <a:defRPr/>
            </a:pPr>
            <a:r>
              <a:rPr lang="en-US" altLang="en-US" sz="4200" b="1" dirty="0">
                <a:solidFill>
                  <a:schemeClr val="accent3">
                    <a:lumMod val="60000"/>
                    <a:lumOff val="40000"/>
                  </a:schemeClr>
                </a:solidFill>
                <a:effectLst>
                  <a:outerShdw blurRad="38100" dist="38100" dir="2700000" algn="tl">
                    <a:srgbClr val="000000">
                      <a:alpha val="43137"/>
                    </a:srgbClr>
                  </a:outerShdw>
                </a:effectLst>
                <a:latin typeface="Lato Regular" charset="0"/>
              </a:rPr>
              <a:t>Interviews</a:t>
            </a:r>
            <a:r>
              <a:rPr lang="en-US" altLang="en-US" sz="4200" b="1" dirty="0">
                <a:solidFill>
                  <a:schemeClr val="bg1"/>
                </a:solidFill>
                <a:effectLst>
                  <a:outerShdw blurRad="38100" dist="38100" dir="2700000" algn="tl">
                    <a:srgbClr val="000000">
                      <a:alpha val="43137"/>
                    </a:srgbClr>
                  </a:outerShdw>
                </a:effectLst>
                <a:latin typeface="Lato Regular" charset="0"/>
              </a:rPr>
              <a:t> and </a:t>
            </a:r>
            <a:r>
              <a:rPr lang="en-US" altLang="en-US" sz="4200" b="1" dirty="0">
                <a:solidFill>
                  <a:schemeClr val="accent3">
                    <a:lumMod val="60000"/>
                    <a:lumOff val="40000"/>
                  </a:schemeClr>
                </a:solidFill>
                <a:effectLst>
                  <a:outerShdw blurRad="38100" dist="38100" dir="2700000" algn="tl">
                    <a:srgbClr val="000000">
                      <a:alpha val="43137"/>
                    </a:srgbClr>
                  </a:outerShdw>
                </a:effectLst>
                <a:latin typeface="Lato Regular" charset="0"/>
              </a:rPr>
              <a:t>focus groups </a:t>
            </a:r>
            <a:r>
              <a:rPr lang="en-US" altLang="en-US" sz="4200" b="1" dirty="0">
                <a:solidFill>
                  <a:schemeClr val="bg1"/>
                </a:solidFill>
                <a:effectLst>
                  <a:outerShdw blurRad="38100" dist="38100" dir="2700000" algn="tl">
                    <a:srgbClr val="000000">
                      <a:alpha val="43137"/>
                    </a:srgbClr>
                  </a:outerShdw>
                </a:effectLst>
                <a:latin typeface="Lato Regular" charset="0"/>
              </a:rPr>
              <a:t>with students, teachers, parents, counselors, and administrators.</a:t>
            </a:r>
          </a:p>
          <a:p>
            <a:pPr marL="571500" indent="-571500" eaLnBrk="1" fontAlgn="ctr" hangingPunct="1">
              <a:buClr>
                <a:schemeClr val="bg1"/>
              </a:buClr>
              <a:buFont typeface="Arial" panose="020B0604020202020204" pitchFamily="34" charset="0"/>
              <a:buChar char="•"/>
              <a:defRPr/>
            </a:pPr>
            <a:endParaRPr lang="en-US" altLang="en-US" sz="4200" b="1" dirty="0">
              <a:solidFill>
                <a:schemeClr val="bg1"/>
              </a:solidFill>
              <a:effectLst>
                <a:outerShdw blurRad="38100" dist="38100" dir="2700000" algn="tl">
                  <a:srgbClr val="000000">
                    <a:alpha val="43137"/>
                  </a:srgbClr>
                </a:outerShdw>
              </a:effectLst>
              <a:latin typeface="Lato Regular" charset="0"/>
            </a:endParaRPr>
          </a:p>
          <a:p>
            <a:pPr marL="571500" indent="-571500" eaLnBrk="1" fontAlgn="ctr" hangingPunct="1">
              <a:buClr>
                <a:schemeClr val="bg1"/>
              </a:buClr>
              <a:buFont typeface="Arial" panose="020B0604020202020204" pitchFamily="34" charset="0"/>
              <a:buChar char="•"/>
              <a:defRPr/>
            </a:pPr>
            <a:r>
              <a:rPr lang="en-US" altLang="en-US" sz="4200" b="1" dirty="0">
                <a:solidFill>
                  <a:schemeClr val="accent3">
                    <a:lumMod val="60000"/>
                    <a:lumOff val="40000"/>
                  </a:schemeClr>
                </a:solidFill>
                <a:effectLst>
                  <a:outerShdw blurRad="38100" dist="38100" dir="2700000" algn="tl">
                    <a:srgbClr val="000000">
                      <a:alpha val="43137"/>
                    </a:srgbClr>
                  </a:outerShdw>
                </a:effectLst>
                <a:latin typeface="Lato Regular" charset="0"/>
              </a:rPr>
              <a:t>Surveys</a:t>
            </a:r>
            <a:r>
              <a:rPr lang="en-US" altLang="en-US" sz="4200" b="1" dirty="0">
                <a:solidFill>
                  <a:schemeClr val="bg1"/>
                </a:solidFill>
                <a:effectLst>
                  <a:outerShdw blurRad="38100" dist="38100" dir="2700000" algn="tl">
                    <a:srgbClr val="000000">
                      <a:alpha val="43137"/>
                    </a:srgbClr>
                  </a:outerShdw>
                </a:effectLst>
                <a:latin typeface="Lato Regular" charset="0"/>
              </a:rPr>
              <a:t> of students, teachers, and parents regarding school initiatives and practices.</a:t>
            </a:r>
          </a:p>
          <a:p>
            <a:pPr marL="571500" indent="-571500" eaLnBrk="1" fontAlgn="ctr" hangingPunct="1">
              <a:buClr>
                <a:schemeClr val="bg1"/>
              </a:buClr>
              <a:buFont typeface="Arial" panose="020B0604020202020204" pitchFamily="34" charset="0"/>
              <a:buChar char="•"/>
              <a:defRPr/>
            </a:pPr>
            <a:endParaRPr lang="en-US" altLang="en-US" sz="4200" b="1" dirty="0">
              <a:solidFill>
                <a:schemeClr val="bg1"/>
              </a:solidFill>
              <a:effectLst>
                <a:outerShdw blurRad="38100" dist="38100" dir="2700000" algn="tl">
                  <a:srgbClr val="000000">
                    <a:alpha val="43137"/>
                  </a:srgbClr>
                </a:outerShdw>
              </a:effectLst>
              <a:latin typeface="Lato Regular" charset="0"/>
            </a:endParaRPr>
          </a:p>
          <a:p>
            <a:pPr marL="571500" indent="-571500" eaLnBrk="1" fontAlgn="ctr" hangingPunct="1">
              <a:buClr>
                <a:schemeClr val="bg1"/>
              </a:buClr>
              <a:buFont typeface="Arial" panose="020B0604020202020204" pitchFamily="34" charset="0"/>
              <a:buChar char="•"/>
              <a:defRPr/>
            </a:pPr>
            <a:r>
              <a:rPr lang="en-US" altLang="en-US" sz="4200" b="1" dirty="0">
                <a:solidFill>
                  <a:schemeClr val="accent3">
                    <a:lumMod val="60000"/>
                    <a:lumOff val="40000"/>
                  </a:schemeClr>
                </a:solidFill>
                <a:effectLst>
                  <a:outerShdw blurRad="38100" dist="38100" dir="2700000" algn="tl">
                    <a:srgbClr val="000000">
                      <a:alpha val="43137"/>
                    </a:srgbClr>
                  </a:outerShdw>
                </a:effectLst>
                <a:latin typeface="Lato Regular" charset="0"/>
              </a:rPr>
              <a:t>Classroom </a:t>
            </a:r>
            <a:r>
              <a:rPr lang="en-US" altLang="en-US" sz="4200" b="1" dirty="0">
                <a:solidFill>
                  <a:schemeClr val="accent3">
                    <a:lumMod val="60000"/>
                    <a:lumOff val="40000"/>
                  </a:schemeClr>
                </a:solidFill>
                <a:latin typeface="Lato Regular" charset="0"/>
              </a:rPr>
              <a:t>observations</a:t>
            </a:r>
            <a:r>
              <a:rPr lang="en-US" altLang="en-US" sz="4200" b="1" dirty="0">
                <a:solidFill>
                  <a:srgbClr val="F16038"/>
                </a:solidFill>
                <a:latin typeface="Lato Regular" charset="0"/>
              </a:rPr>
              <a:t> </a:t>
            </a:r>
            <a:r>
              <a:rPr lang="en-US" altLang="en-US" sz="4200" b="1" dirty="0">
                <a:solidFill>
                  <a:schemeClr val="bg1"/>
                </a:solidFill>
                <a:effectLst>
                  <a:outerShdw blurRad="38100" dist="38100" dir="2700000" algn="tl">
                    <a:srgbClr val="000000">
                      <a:alpha val="43137"/>
                    </a:srgbClr>
                  </a:outerShdw>
                </a:effectLst>
                <a:latin typeface="Lato Regular" charset="0"/>
              </a:rPr>
              <a:t>to gauge instructional strategies, engagement, learning opportunities and classroom climate.</a:t>
            </a:r>
          </a:p>
          <a:p>
            <a:pPr marL="571500" indent="-571500" eaLnBrk="1" fontAlgn="ctr" hangingPunct="1">
              <a:buClr>
                <a:schemeClr val="bg1"/>
              </a:buClr>
              <a:buFont typeface="Arial" panose="020B0604020202020204" pitchFamily="34" charset="0"/>
              <a:buChar char="•"/>
              <a:defRPr/>
            </a:pPr>
            <a:endParaRPr lang="en-US" altLang="en-US" sz="4200" b="1" dirty="0">
              <a:solidFill>
                <a:schemeClr val="bg1"/>
              </a:solidFill>
              <a:effectLst>
                <a:outerShdw blurRad="38100" dist="38100" dir="2700000" algn="tl">
                  <a:srgbClr val="000000">
                    <a:alpha val="43137"/>
                  </a:srgbClr>
                </a:outerShdw>
              </a:effectLst>
              <a:latin typeface="Lato Regular" charset="0"/>
            </a:endParaRPr>
          </a:p>
          <a:p>
            <a:pPr marL="571500" indent="-571500" eaLnBrk="1" fontAlgn="ctr" hangingPunct="1">
              <a:buClr>
                <a:schemeClr val="bg1"/>
              </a:buClr>
              <a:buFont typeface="Arial" panose="020B0604020202020204" pitchFamily="34" charset="0"/>
              <a:buChar char="•"/>
              <a:defRPr/>
            </a:pPr>
            <a:r>
              <a:rPr lang="en-US" altLang="en-US" sz="4200" b="1" dirty="0">
                <a:solidFill>
                  <a:schemeClr val="accent3">
                    <a:lumMod val="60000"/>
                    <a:lumOff val="40000"/>
                  </a:schemeClr>
                </a:solidFill>
                <a:effectLst>
                  <a:outerShdw blurRad="38100" dist="38100" dir="2700000" algn="tl">
                    <a:srgbClr val="000000">
                      <a:alpha val="43137"/>
                    </a:srgbClr>
                  </a:outerShdw>
                </a:effectLst>
                <a:latin typeface="Lato Regular" charset="0"/>
              </a:rPr>
              <a:t>Document review </a:t>
            </a:r>
            <a:r>
              <a:rPr lang="en-US" altLang="en-US" sz="4200" b="1" dirty="0">
                <a:solidFill>
                  <a:schemeClr val="bg1"/>
                </a:solidFill>
                <a:effectLst>
                  <a:outerShdw blurRad="38100" dist="38100" dir="2700000" algn="tl">
                    <a:srgbClr val="000000">
                      <a:alpha val="43137"/>
                    </a:srgbClr>
                  </a:outerShdw>
                </a:effectLst>
                <a:latin typeface="Lato Regular" charset="0"/>
              </a:rPr>
              <a:t>of administrative records and communications to stakeholders.</a:t>
            </a:r>
          </a:p>
          <a:p>
            <a:pPr marL="857250" indent="-857250" eaLnBrk="1" fontAlgn="ctr" hangingPunct="1">
              <a:buFont typeface="Arial" panose="020B0604020202020204" pitchFamily="34" charset="0"/>
              <a:buChar char="•"/>
              <a:defRPr/>
            </a:pPr>
            <a:endParaRPr lang="en-US" altLang="en-US" sz="4200" dirty="0">
              <a:solidFill>
                <a:schemeClr val="bg1"/>
              </a:solidFill>
              <a:latin typeface="Lato Regular" charset="0"/>
            </a:endParaRPr>
          </a:p>
          <a:p>
            <a:pPr marL="857250" indent="-857250" eaLnBrk="1" fontAlgn="ctr" hangingPunct="1">
              <a:buFont typeface="Arial" panose="020B0604020202020204" pitchFamily="34" charset="0"/>
              <a:buChar char="•"/>
              <a:defRPr/>
            </a:pPr>
            <a:endParaRPr lang="en-US" altLang="en-US" sz="6000" dirty="0">
              <a:solidFill>
                <a:schemeClr val="bg1"/>
              </a:solidFill>
              <a:latin typeface="Lato Regular" charset="0"/>
            </a:endParaRPr>
          </a:p>
          <a:p>
            <a:pPr marL="857250" indent="-857250" eaLnBrk="1" fontAlgn="ctr" hangingPunct="1">
              <a:buFont typeface="Arial" panose="020B0604020202020204" pitchFamily="34" charset="0"/>
              <a:buChar char="•"/>
              <a:defRPr/>
            </a:pPr>
            <a:endParaRPr lang="en-US" altLang="en-US" sz="7200" dirty="0">
              <a:solidFill>
                <a:schemeClr val="bg1"/>
              </a:solidFill>
              <a:latin typeface="Lato Regular" charset="0"/>
            </a:endParaRPr>
          </a:p>
        </p:txBody>
      </p:sp>
      <p:grpSp>
        <p:nvGrpSpPr>
          <p:cNvPr id="18" name="Group 17">
            <a:extLst>
              <a:ext uri="{FF2B5EF4-FFF2-40B4-BE49-F238E27FC236}">
                <a16:creationId xmlns:a16="http://schemas.microsoft.com/office/drawing/2014/main" id="{2E1C3BAE-693D-490C-9DB0-FAAA705C94B0}"/>
              </a:ext>
            </a:extLst>
          </p:cNvPr>
          <p:cNvGrpSpPr>
            <a:grpSpLocks/>
          </p:cNvGrpSpPr>
          <p:nvPr/>
        </p:nvGrpSpPr>
        <p:grpSpPr bwMode="auto">
          <a:xfrm>
            <a:off x="6548438" y="301625"/>
            <a:ext cx="21156612" cy="2270125"/>
            <a:chOff x="1520498" y="511491"/>
            <a:chExt cx="21156613" cy="2269057"/>
          </a:xfrm>
        </p:grpSpPr>
        <p:sp>
          <p:nvSpPr>
            <p:cNvPr id="19" name="TextBox 74">
              <a:extLst>
                <a:ext uri="{FF2B5EF4-FFF2-40B4-BE49-F238E27FC236}">
                  <a16:creationId xmlns:a16="http://schemas.microsoft.com/office/drawing/2014/main" id="{0BB571C5-1FD4-4EC6-8A1F-424388277F92}"/>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Assessing Perceptions</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32106" name="Group 77">
              <a:extLst>
                <a:ext uri="{FF2B5EF4-FFF2-40B4-BE49-F238E27FC236}">
                  <a16:creationId xmlns:a16="http://schemas.microsoft.com/office/drawing/2014/main" id="{3B93A5F9-C7BF-4C86-9AD4-842B7CB631FE}"/>
                </a:ext>
              </a:extLst>
            </p:cNvPr>
            <p:cNvGrpSpPr>
              <a:grpSpLocks/>
            </p:cNvGrpSpPr>
            <p:nvPr/>
          </p:nvGrpSpPr>
          <p:grpSpPr bwMode="auto">
            <a:xfrm>
              <a:off x="10842298" y="1977534"/>
              <a:ext cx="2278063" cy="72985"/>
              <a:chOff x="1775572" y="2020974"/>
              <a:chExt cx="3020604" cy="45615"/>
            </a:xfrm>
          </p:grpSpPr>
          <p:sp>
            <p:nvSpPr>
              <p:cNvPr id="22" name="Rectangle 21">
                <a:extLst>
                  <a:ext uri="{FF2B5EF4-FFF2-40B4-BE49-F238E27FC236}">
                    <a16:creationId xmlns:a16="http://schemas.microsoft.com/office/drawing/2014/main" id="{46FB3091-B00B-43B1-A4ED-C16118ABDAB5}"/>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3" name="Rectangle 22">
                <a:extLst>
                  <a:ext uri="{FF2B5EF4-FFF2-40B4-BE49-F238E27FC236}">
                    <a16:creationId xmlns:a16="http://schemas.microsoft.com/office/drawing/2014/main" id="{BFE19BAC-814C-4E04-85F1-AC1B12C81A2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4" name="Rectangle 23">
                <a:extLst>
                  <a:ext uri="{FF2B5EF4-FFF2-40B4-BE49-F238E27FC236}">
                    <a16:creationId xmlns:a16="http://schemas.microsoft.com/office/drawing/2014/main" id="{DAFD91CC-13C2-4FC6-AA70-92864A31C4C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5" name="Rectangle 24">
                <a:extLst>
                  <a:ext uri="{FF2B5EF4-FFF2-40B4-BE49-F238E27FC236}">
                    <a16:creationId xmlns:a16="http://schemas.microsoft.com/office/drawing/2014/main" id="{E474F9E6-38FA-4710-B0FE-05ACB0EC7B31}"/>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609697AA-03A0-4FD5-9B80-1D09625EA887}"/>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1" name="TextBox 20">
              <a:extLst>
                <a:ext uri="{FF2B5EF4-FFF2-40B4-BE49-F238E27FC236}">
                  <a16:creationId xmlns:a16="http://schemas.microsoft.com/office/drawing/2014/main" id="{74AC7024-2957-40B1-8FF4-7B8C999BEAD6}"/>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FB1EB82-0349-4E5A-9401-61E5AAD9554B}"/>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38773958-368C-43E7-88A5-197F00E8AEA7}"/>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34171" name="Group 2">
              <a:extLst>
                <a:ext uri="{FF2B5EF4-FFF2-40B4-BE49-F238E27FC236}">
                  <a16:creationId xmlns:a16="http://schemas.microsoft.com/office/drawing/2014/main" id="{43F85BF9-0D81-49A7-A1A5-DC34BFA78120}"/>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EFBA98CD-B854-425F-B160-8AD7573A0983}"/>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93151003-3246-4435-B575-DF71331EF199}"/>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982B6C9B-D6A1-4F29-A385-8AECB2500931}"/>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3D5732C7-75D1-4419-8CD4-317C62F759BE}"/>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D99FABC7-C160-4509-A658-87A59286B4FC}"/>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9BF7D145-C334-4780-8647-6D360327116B}"/>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2E26C91C-CAF6-422A-A437-79CA3CE8E5CE}"/>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34165" name="Group 3">
              <a:extLst>
                <a:ext uri="{FF2B5EF4-FFF2-40B4-BE49-F238E27FC236}">
                  <a16:creationId xmlns:a16="http://schemas.microsoft.com/office/drawing/2014/main" id="{D0804867-CFD7-48BC-8C07-011EE4870BE7}"/>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B595B312-AD02-473D-87E9-E665C974A39D}"/>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EE341968-CCEA-48CA-91B9-65BFBCBAA932}"/>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134148" name="Shape 192">
            <a:extLst>
              <a:ext uri="{FF2B5EF4-FFF2-40B4-BE49-F238E27FC236}">
                <a16:creationId xmlns:a16="http://schemas.microsoft.com/office/drawing/2014/main" id="{8551B223-C17B-4A97-BCE0-18912C5F289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AFBF9DD6-0672-4C8B-8BBB-88C2B279BD66}"/>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D3DFCF0E-F8FA-4707-B72F-9A1B89FA3F0A}"/>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231FA9E2-5532-4840-B9F9-61FFC43662CF}"/>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152E11F1-C1EB-4D93-B6B3-75533DBEDC5A}"/>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636C4122-0296-42A5-8D4C-D6CE7C38E6DE}"/>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F8A4EF9B-5FBE-4CA5-BE06-094AFFE7AE24}"/>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5085D532-676C-48D8-A7D8-D18264C34B45}"/>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34150" name="Picture Placeholder 22">
            <a:extLst>
              <a:ext uri="{FF2B5EF4-FFF2-40B4-BE49-F238E27FC236}">
                <a16:creationId xmlns:a16="http://schemas.microsoft.com/office/drawing/2014/main" id="{0FC24C3C-4BCD-4181-90CF-6D6C9954740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B31A5DF2-ADFA-4DB1-B1C4-AA06D0E52158}"/>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BEB2A229-162F-4EA5-AC1E-36EBCE1B4632}"/>
              </a:ext>
            </a:extLst>
          </p:cNvPr>
          <p:cNvSpPr txBox="1"/>
          <p:nvPr/>
        </p:nvSpPr>
        <p:spPr>
          <a:xfrm>
            <a:off x="2136775" y="376238"/>
            <a:ext cx="20539075" cy="6740525"/>
          </a:xfrm>
          <a:prstGeom prst="rect">
            <a:avLst/>
          </a:prstGeom>
          <a:noFill/>
        </p:spPr>
        <p:txBody>
          <a:bodyPr>
            <a:spAutoFit/>
          </a:bodyPr>
          <a:lstStyle/>
          <a:p>
            <a:pPr algn="ctr" eaLnBrk="1" hangingPunct="1">
              <a:lnSpc>
                <a:spcPct val="90000"/>
              </a:lnSpc>
              <a:defRPr/>
            </a:pPr>
            <a:r>
              <a:rPr lang="en-US" altLang="en-US" sz="9600" b="1" dirty="0">
                <a:solidFill>
                  <a:schemeClr val="bg1"/>
                </a:solidFill>
                <a:effectLst>
                  <a:outerShdw blurRad="38100" dist="38100" dir="2700000" algn="tl">
                    <a:srgbClr val="000000">
                      <a:alpha val="43137"/>
                    </a:srgbClr>
                  </a:outerShdw>
                </a:effectLst>
                <a:latin typeface="Lato Regular" charset="0"/>
              </a:rPr>
              <a:t>Create a perceptual data inventory.  If your campus is lacking in perceptual data, consider contacting your local ESC to schedule a MAPSS visit. </a:t>
            </a: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776F8510-7093-483C-959B-A4F101CE0118}"/>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Placeholder 3">
            <a:extLst>
              <a:ext uri="{FF2B5EF4-FFF2-40B4-BE49-F238E27FC236}">
                <a16:creationId xmlns:a16="http://schemas.microsoft.com/office/drawing/2014/main" id="{3D24D40D-BC99-4287-92A0-4F45B4F7E4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1" b="10181"/>
          <a:stretch>
            <a:fillRect/>
          </a:stretch>
        </p:blipFill>
        <p:spPr>
          <a:xfrm>
            <a:off x="9647238" y="3298825"/>
            <a:ext cx="14757400" cy="7837488"/>
          </a:xfrm>
        </p:spPr>
      </p:pic>
      <p:sp>
        <p:nvSpPr>
          <p:cNvPr id="17" name="Rectangle 16">
            <a:extLst>
              <a:ext uri="{FF2B5EF4-FFF2-40B4-BE49-F238E27FC236}">
                <a16:creationId xmlns:a16="http://schemas.microsoft.com/office/drawing/2014/main" id="{D722BB00-790D-42C8-BE70-CEA6A540AA0C}"/>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36198" name="Shape 192">
            <a:extLst>
              <a:ext uri="{FF2B5EF4-FFF2-40B4-BE49-F238E27FC236}">
                <a16:creationId xmlns:a16="http://schemas.microsoft.com/office/drawing/2014/main" id="{8AED97BC-6493-4C28-8445-20179748FDE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9" name="Group 76">
            <a:extLst>
              <a:ext uri="{FF2B5EF4-FFF2-40B4-BE49-F238E27FC236}">
                <a16:creationId xmlns:a16="http://schemas.microsoft.com/office/drawing/2014/main" id="{646FCDB7-A605-42AA-BE02-6B093D598B73}"/>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5F691FE8-48F3-4154-BF82-14294770D00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Process Data </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36202" name="Group 77">
              <a:extLst>
                <a:ext uri="{FF2B5EF4-FFF2-40B4-BE49-F238E27FC236}">
                  <a16:creationId xmlns:a16="http://schemas.microsoft.com/office/drawing/2014/main" id="{1830E4F8-9DCD-48FB-A31C-3316B714BB9E}"/>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E76A08F2-A469-4A37-AB68-CB3B7235F7AA}"/>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58220801-97EF-45EA-B24F-06EBA8126C3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4C8E935D-C764-4C7D-9702-21A71C9B8575}"/>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E8F71C47-626A-4DAC-95E4-5D0455E6C0DB}"/>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F576A491-0416-48B6-A5F6-CECA26162BA4}"/>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B6472009-F9F5-455B-8E74-27868A76F260}"/>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71631254-4C87-448E-BBB5-F0B2D6471008}"/>
              </a:ext>
            </a:extLst>
          </p:cNvPr>
          <p:cNvSpPr txBox="1"/>
          <p:nvPr/>
        </p:nvSpPr>
        <p:spPr>
          <a:xfrm>
            <a:off x="349250" y="1749425"/>
            <a:ext cx="8948738" cy="10248900"/>
          </a:xfrm>
          <a:prstGeom prst="rect">
            <a:avLst/>
          </a:prstGeom>
          <a:noFill/>
        </p:spPr>
        <p:txBody>
          <a:bodyPr>
            <a:spAutoFit/>
          </a:bodyPr>
          <a:lstStyle/>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The only type of data that we </a:t>
            </a:r>
            <a:r>
              <a:rPr lang="en-US" altLang="en-US" sz="5500" b="1" dirty="0">
                <a:solidFill>
                  <a:schemeClr val="accent3">
                    <a:lumMod val="60000"/>
                    <a:lumOff val="40000"/>
                  </a:schemeClr>
                </a:solidFill>
                <a:effectLst>
                  <a:outerShdw blurRad="38100" dist="38100" dir="2700000" algn="tl">
                    <a:srgbClr val="000000">
                      <a:alpha val="43137"/>
                    </a:srgbClr>
                  </a:outerShdw>
                </a:effectLst>
                <a:latin typeface="Lato Regular" charset="0"/>
              </a:rPr>
              <a:t>directly control</a:t>
            </a:r>
            <a:r>
              <a:rPr lang="en-US" altLang="en-US" sz="5500" b="1" dirty="0">
                <a:solidFill>
                  <a:schemeClr val="bg1"/>
                </a:solidFill>
                <a:effectLst>
                  <a:outerShdw blurRad="38100" dist="38100" dir="2700000" algn="tl">
                    <a:srgbClr val="000000">
                      <a:alpha val="43137"/>
                    </a:srgbClr>
                  </a:outerShdw>
                </a:effectLst>
                <a:latin typeface="Lato Regular" charset="0"/>
              </a:rPr>
              <a:t>.</a:t>
            </a:r>
          </a:p>
          <a:p>
            <a:pPr marL="685800" indent="-685800" eaLnBrk="1" fontAlgn="ctr" hangingPunct="1">
              <a:buFont typeface="Arial" panose="020B0604020202020204" pitchFamily="34" charset="0"/>
              <a:buChar char="•"/>
              <a:defRPr/>
            </a:pPr>
            <a:endParaRPr lang="en-US" altLang="en-US" sz="55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School systems </a:t>
            </a:r>
            <a:r>
              <a:rPr lang="en-US" altLang="en-US" sz="5500" b="1" dirty="0">
                <a:solidFill>
                  <a:schemeClr val="accent3">
                    <a:lumMod val="60000"/>
                    <a:lumOff val="40000"/>
                  </a:schemeClr>
                </a:solidFill>
                <a:effectLst>
                  <a:outerShdw blurRad="38100" dist="38100" dir="2700000" algn="tl">
                    <a:srgbClr val="000000">
                      <a:alpha val="43137"/>
                    </a:srgbClr>
                  </a:outerShdw>
                </a:effectLst>
                <a:latin typeface="Lato Regular" charset="0"/>
              </a:rPr>
              <a:t>produce school and classroom results </a:t>
            </a:r>
            <a:r>
              <a:rPr lang="en-US" altLang="en-US" sz="5500" b="1" dirty="0">
                <a:solidFill>
                  <a:schemeClr val="bg1"/>
                </a:solidFill>
                <a:effectLst>
                  <a:outerShdw blurRad="38100" dist="38100" dir="2700000" algn="tl">
                    <a:srgbClr val="000000">
                      <a:alpha val="43137"/>
                    </a:srgbClr>
                  </a:outerShdw>
                </a:effectLst>
                <a:latin typeface="Lato Regular" charset="0"/>
              </a:rPr>
              <a:t>and realize the school vision.</a:t>
            </a:r>
          </a:p>
          <a:p>
            <a:pPr marL="685800" indent="-685800" eaLnBrk="1" fontAlgn="ctr" hangingPunct="1">
              <a:buFont typeface="Arial" panose="020B0604020202020204" pitchFamily="34" charset="0"/>
              <a:buChar char="•"/>
              <a:defRPr/>
            </a:pPr>
            <a:endParaRPr lang="en-US" altLang="en-US" sz="55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Processes </a:t>
            </a:r>
            <a:r>
              <a:rPr lang="en-US" altLang="en-US" sz="5500" b="1" dirty="0">
                <a:solidFill>
                  <a:schemeClr val="accent3">
                    <a:lumMod val="60000"/>
                    <a:lumOff val="40000"/>
                  </a:schemeClr>
                </a:solidFill>
                <a:effectLst>
                  <a:outerShdw blurRad="38100" dist="38100" dir="2700000" algn="tl">
                    <a:srgbClr val="000000">
                      <a:alpha val="43137"/>
                    </a:srgbClr>
                  </a:outerShdw>
                </a:effectLst>
                <a:latin typeface="Lato Regular" charset="0"/>
              </a:rPr>
              <a:t>instill habits and customs </a:t>
            </a:r>
            <a:r>
              <a:rPr lang="en-US" altLang="en-US" sz="5500" b="1" dirty="0">
                <a:solidFill>
                  <a:schemeClr val="bg1"/>
                </a:solidFill>
                <a:effectLst>
                  <a:outerShdw blurRad="38100" dist="38100" dir="2700000" algn="tl">
                    <a:srgbClr val="000000">
                      <a:alpha val="43137"/>
                    </a:srgbClr>
                  </a:outerShdw>
                </a:effectLst>
                <a:latin typeface="Lato Regular" charset="0"/>
              </a:rPr>
              <a:t>to produce culture.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C34532-EBE7-4A92-8093-64CF7C37D8C6}"/>
              </a:ext>
            </a:extLst>
          </p:cNvPr>
          <p:cNvGrpSpPr>
            <a:grpSpLocks/>
          </p:cNvGrpSpPr>
          <p:nvPr/>
        </p:nvGrpSpPr>
        <p:grpSpPr bwMode="auto">
          <a:xfrm>
            <a:off x="11031538" y="7011988"/>
            <a:ext cx="1328737" cy="2328862"/>
            <a:chOff x="5386388" y="3490913"/>
            <a:chExt cx="879476" cy="1541463"/>
          </a:xfrm>
        </p:grpSpPr>
        <p:sp>
          <p:nvSpPr>
            <p:cNvPr id="5" name="Freeform 5">
              <a:extLst>
                <a:ext uri="{FF2B5EF4-FFF2-40B4-BE49-F238E27FC236}">
                  <a16:creationId xmlns:a16="http://schemas.microsoft.com/office/drawing/2014/main" id="{D370DFA2-C214-4E65-B7D1-2DCB40B7A9FC}"/>
                </a:ext>
              </a:extLst>
            </p:cNvPr>
            <p:cNvSpPr>
              <a:spLocks/>
            </p:cNvSpPr>
            <p:nvPr/>
          </p:nvSpPr>
          <p:spPr bwMode="auto">
            <a:xfrm>
              <a:off x="5805636" y="3727333"/>
              <a:ext cx="44131" cy="965648"/>
            </a:xfrm>
            <a:custGeom>
              <a:avLst/>
              <a:gdLst>
                <a:gd name="T0" fmla="*/ 18 w 28"/>
                <a:gd name="T1" fmla="*/ 0 h 608"/>
                <a:gd name="T2" fmla="*/ 9 w 28"/>
                <a:gd name="T3" fmla="*/ 0 h 608"/>
                <a:gd name="T4" fmla="*/ 0 w 28"/>
                <a:gd name="T5" fmla="*/ 608 h 608"/>
                <a:gd name="T6" fmla="*/ 28 w 28"/>
                <a:gd name="T7" fmla="*/ 608 h 608"/>
                <a:gd name="T8" fmla="*/ 18 w 28"/>
                <a:gd name="T9" fmla="*/ 0 h 608"/>
              </a:gdLst>
              <a:ahLst/>
              <a:cxnLst>
                <a:cxn ang="0">
                  <a:pos x="T0" y="T1"/>
                </a:cxn>
                <a:cxn ang="0">
                  <a:pos x="T2" y="T3"/>
                </a:cxn>
                <a:cxn ang="0">
                  <a:pos x="T4" y="T5"/>
                </a:cxn>
                <a:cxn ang="0">
                  <a:pos x="T6" y="T7"/>
                </a:cxn>
                <a:cxn ang="0">
                  <a:pos x="T8" y="T9"/>
                </a:cxn>
              </a:cxnLst>
              <a:rect l="0" t="0" r="r" b="b"/>
              <a:pathLst>
                <a:path w="28" h="608">
                  <a:moveTo>
                    <a:pt x="18" y="0"/>
                  </a:moveTo>
                  <a:lnTo>
                    <a:pt x="9" y="0"/>
                  </a:lnTo>
                  <a:lnTo>
                    <a:pt x="0" y="608"/>
                  </a:lnTo>
                  <a:lnTo>
                    <a:pt x="28" y="608"/>
                  </a:lnTo>
                  <a:lnTo>
                    <a:pt x="18" y="0"/>
                  </a:ln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6" name="Freeform 6">
              <a:extLst>
                <a:ext uri="{FF2B5EF4-FFF2-40B4-BE49-F238E27FC236}">
                  <a16:creationId xmlns:a16="http://schemas.microsoft.com/office/drawing/2014/main" id="{EFA72D9F-CC08-4F15-82C2-00685F8A96A9}"/>
                </a:ext>
              </a:extLst>
            </p:cNvPr>
            <p:cNvSpPr>
              <a:spLocks/>
            </p:cNvSpPr>
            <p:nvPr/>
          </p:nvSpPr>
          <p:spPr bwMode="auto">
            <a:xfrm>
              <a:off x="5816144" y="4056221"/>
              <a:ext cx="214353" cy="131345"/>
            </a:xfrm>
            <a:custGeom>
              <a:avLst/>
              <a:gdLst>
                <a:gd name="T0" fmla="*/ 8 w 135"/>
                <a:gd name="T1" fmla="*/ 83 h 83"/>
                <a:gd name="T2" fmla="*/ 0 w 135"/>
                <a:gd name="T3" fmla="*/ 69 h 83"/>
                <a:gd name="T4" fmla="*/ 131 w 135"/>
                <a:gd name="T5" fmla="*/ 0 h 83"/>
                <a:gd name="T6" fmla="*/ 135 w 135"/>
                <a:gd name="T7" fmla="*/ 6 h 83"/>
                <a:gd name="T8" fmla="*/ 8 w 135"/>
                <a:gd name="T9" fmla="*/ 83 h 83"/>
              </a:gdLst>
              <a:ahLst/>
              <a:cxnLst>
                <a:cxn ang="0">
                  <a:pos x="T0" y="T1"/>
                </a:cxn>
                <a:cxn ang="0">
                  <a:pos x="T2" y="T3"/>
                </a:cxn>
                <a:cxn ang="0">
                  <a:pos x="T4" y="T5"/>
                </a:cxn>
                <a:cxn ang="0">
                  <a:pos x="T6" y="T7"/>
                </a:cxn>
                <a:cxn ang="0">
                  <a:pos x="T8" y="T9"/>
                </a:cxn>
              </a:cxnLst>
              <a:rect l="0" t="0" r="r" b="b"/>
              <a:pathLst>
                <a:path w="135" h="83">
                  <a:moveTo>
                    <a:pt x="8" y="83"/>
                  </a:moveTo>
                  <a:lnTo>
                    <a:pt x="0" y="69"/>
                  </a:lnTo>
                  <a:lnTo>
                    <a:pt x="131" y="0"/>
                  </a:lnTo>
                  <a:lnTo>
                    <a:pt x="135" y="6"/>
                  </a:lnTo>
                  <a:lnTo>
                    <a:pt x="8" y="83"/>
                  </a:ln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7" name="Freeform 7">
              <a:extLst>
                <a:ext uri="{FF2B5EF4-FFF2-40B4-BE49-F238E27FC236}">
                  <a16:creationId xmlns:a16="http://schemas.microsoft.com/office/drawing/2014/main" id="{155EB1A7-1A88-4DFC-B9B5-1717095FF7FF}"/>
                </a:ext>
              </a:extLst>
            </p:cNvPr>
            <p:cNvSpPr>
              <a:spLocks/>
            </p:cNvSpPr>
            <p:nvPr/>
          </p:nvSpPr>
          <p:spPr bwMode="auto">
            <a:xfrm>
              <a:off x="5942234" y="3881795"/>
              <a:ext cx="323630" cy="282654"/>
            </a:xfrm>
            <a:custGeom>
              <a:avLst/>
              <a:gdLst>
                <a:gd name="T0" fmla="*/ 102 w 168"/>
                <a:gd name="T1" fmla="*/ 115 h 146"/>
                <a:gd name="T2" fmla="*/ 1 w 168"/>
                <a:gd name="T3" fmla="*/ 117 h 146"/>
                <a:gd name="T4" fmla="*/ 53 w 168"/>
                <a:gd name="T5" fmla="*/ 31 h 146"/>
                <a:gd name="T6" fmla="*/ 168 w 168"/>
                <a:gd name="T7" fmla="*/ 20 h 146"/>
                <a:gd name="T8" fmla="*/ 102 w 168"/>
                <a:gd name="T9" fmla="*/ 115 h 146"/>
              </a:gdLst>
              <a:ahLst/>
              <a:cxnLst>
                <a:cxn ang="0">
                  <a:pos x="T0" y="T1"/>
                </a:cxn>
                <a:cxn ang="0">
                  <a:pos x="T2" y="T3"/>
                </a:cxn>
                <a:cxn ang="0">
                  <a:pos x="T4" y="T5"/>
                </a:cxn>
                <a:cxn ang="0">
                  <a:pos x="T6" y="T7"/>
                </a:cxn>
                <a:cxn ang="0">
                  <a:pos x="T8" y="T9"/>
                </a:cxn>
              </a:cxnLst>
              <a:rect l="0" t="0" r="r" b="b"/>
              <a:pathLst>
                <a:path w="168" h="146">
                  <a:moveTo>
                    <a:pt x="102" y="115"/>
                  </a:moveTo>
                  <a:cubicBezTo>
                    <a:pt x="48" y="146"/>
                    <a:pt x="1" y="117"/>
                    <a:pt x="1" y="117"/>
                  </a:cubicBezTo>
                  <a:cubicBezTo>
                    <a:pt x="1" y="117"/>
                    <a:pt x="0" y="62"/>
                    <a:pt x="53" y="31"/>
                  </a:cubicBezTo>
                  <a:cubicBezTo>
                    <a:pt x="107" y="0"/>
                    <a:pt x="168" y="20"/>
                    <a:pt x="168" y="20"/>
                  </a:cubicBezTo>
                  <a:cubicBezTo>
                    <a:pt x="168" y="20"/>
                    <a:pt x="155" y="84"/>
                    <a:pt x="102" y="115"/>
                  </a:cubicBez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8" name="Freeform 8">
              <a:extLst>
                <a:ext uri="{FF2B5EF4-FFF2-40B4-BE49-F238E27FC236}">
                  <a16:creationId xmlns:a16="http://schemas.microsoft.com/office/drawing/2014/main" id="{D7C02DC9-01A1-4DB0-88B0-2AC5B3B20D35}"/>
                </a:ext>
              </a:extLst>
            </p:cNvPr>
            <p:cNvSpPr>
              <a:spLocks/>
            </p:cNvSpPr>
            <p:nvPr/>
          </p:nvSpPr>
          <p:spPr bwMode="auto">
            <a:xfrm>
              <a:off x="5943285" y="3920673"/>
              <a:ext cx="322579" cy="243776"/>
            </a:xfrm>
            <a:custGeom>
              <a:avLst/>
              <a:gdLst>
                <a:gd name="T0" fmla="*/ 167 w 167"/>
                <a:gd name="T1" fmla="*/ 0 h 126"/>
                <a:gd name="T2" fmla="*/ 101 w 167"/>
                <a:gd name="T3" fmla="*/ 95 h 126"/>
                <a:gd name="T4" fmla="*/ 0 w 167"/>
                <a:gd name="T5" fmla="*/ 97 h 126"/>
                <a:gd name="T6" fmla="*/ 167 w 167"/>
                <a:gd name="T7" fmla="*/ 0 h 126"/>
              </a:gdLst>
              <a:ahLst/>
              <a:cxnLst>
                <a:cxn ang="0">
                  <a:pos x="T0" y="T1"/>
                </a:cxn>
                <a:cxn ang="0">
                  <a:pos x="T2" y="T3"/>
                </a:cxn>
                <a:cxn ang="0">
                  <a:pos x="T4" y="T5"/>
                </a:cxn>
                <a:cxn ang="0">
                  <a:pos x="T6" y="T7"/>
                </a:cxn>
              </a:cxnLst>
              <a:rect l="0" t="0" r="r" b="b"/>
              <a:pathLst>
                <a:path w="167" h="126">
                  <a:moveTo>
                    <a:pt x="167" y="0"/>
                  </a:moveTo>
                  <a:cubicBezTo>
                    <a:pt x="167" y="0"/>
                    <a:pt x="154" y="64"/>
                    <a:pt x="101" y="95"/>
                  </a:cubicBezTo>
                  <a:cubicBezTo>
                    <a:pt x="47" y="126"/>
                    <a:pt x="0" y="97"/>
                    <a:pt x="0" y="97"/>
                  </a:cubicBezTo>
                  <a:lnTo>
                    <a:pt x="167" y="0"/>
                  </a:ln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 name="Freeform 9">
              <a:extLst>
                <a:ext uri="{FF2B5EF4-FFF2-40B4-BE49-F238E27FC236}">
                  <a16:creationId xmlns:a16="http://schemas.microsoft.com/office/drawing/2014/main" id="{A9A3AAF3-E960-4BF1-9069-95AD8C7ACB59}"/>
                </a:ext>
              </a:extLst>
            </p:cNvPr>
            <p:cNvSpPr>
              <a:spLocks/>
            </p:cNvSpPr>
            <p:nvPr/>
          </p:nvSpPr>
          <p:spPr bwMode="auto">
            <a:xfrm>
              <a:off x="5624908" y="4301048"/>
              <a:ext cx="211201" cy="131345"/>
            </a:xfrm>
            <a:custGeom>
              <a:avLst/>
              <a:gdLst>
                <a:gd name="T0" fmla="*/ 125 w 133"/>
                <a:gd name="T1" fmla="*/ 83 h 83"/>
                <a:gd name="T2" fmla="*/ 133 w 133"/>
                <a:gd name="T3" fmla="*/ 69 h 83"/>
                <a:gd name="T4" fmla="*/ 2 w 133"/>
                <a:gd name="T5" fmla="*/ 0 h 83"/>
                <a:gd name="T6" fmla="*/ 0 w 133"/>
                <a:gd name="T7" fmla="*/ 6 h 83"/>
                <a:gd name="T8" fmla="*/ 125 w 133"/>
                <a:gd name="T9" fmla="*/ 83 h 83"/>
              </a:gdLst>
              <a:ahLst/>
              <a:cxnLst>
                <a:cxn ang="0">
                  <a:pos x="T0" y="T1"/>
                </a:cxn>
                <a:cxn ang="0">
                  <a:pos x="T2" y="T3"/>
                </a:cxn>
                <a:cxn ang="0">
                  <a:pos x="T4" y="T5"/>
                </a:cxn>
                <a:cxn ang="0">
                  <a:pos x="T6" y="T7"/>
                </a:cxn>
                <a:cxn ang="0">
                  <a:pos x="T8" y="T9"/>
                </a:cxn>
              </a:cxnLst>
              <a:rect l="0" t="0" r="r" b="b"/>
              <a:pathLst>
                <a:path w="133" h="83">
                  <a:moveTo>
                    <a:pt x="125" y="83"/>
                  </a:moveTo>
                  <a:lnTo>
                    <a:pt x="133" y="69"/>
                  </a:lnTo>
                  <a:lnTo>
                    <a:pt x="2" y="0"/>
                  </a:lnTo>
                  <a:lnTo>
                    <a:pt x="0" y="6"/>
                  </a:lnTo>
                  <a:lnTo>
                    <a:pt x="125" y="83"/>
                  </a:ln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10" name="Freeform 10">
              <a:extLst>
                <a:ext uri="{FF2B5EF4-FFF2-40B4-BE49-F238E27FC236}">
                  <a16:creationId xmlns:a16="http://schemas.microsoft.com/office/drawing/2014/main" id="{EBAE125A-CB10-4373-BD72-75DCDA6A9431}"/>
                </a:ext>
              </a:extLst>
            </p:cNvPr>
            <p:cNvSpPr>
              <a:spLocks/>
            </p:cNvSpPr>
            <p:nvPr/>
          </p:nvSpPr>
          <p:spPr bwMode="auto">
            <a:xfrm>
              <a:off x="5386388" y="4127673"/>
              <a:ext cx="325732" cy="280552"/>
            </a:xfrm>
            <a:custGeom>
              <a:avLst/>
              <a:gdLst>
                <a:gd name="T0" fmla="*/ 66 w 169"/>
                <a:gd name="T1" fmla="*/ 115 h 146"/>
                <a:gd name="T2" fmla="*/ 168 w 169"/>
                <a:gd name="T3" fmla="*/ 118 h 146"/>
                <a:gd name="T4" fmla="*/ 115 w 169"/>
                <a:gd name="T5" fmla="*/ 31 h 146"/>
                <a:gd name="T6" fmla="*/ 0 w 169"/>
                <a:gd name="T7" fmla="*/ 21 h 146"/>
                <a:gd name="T8" fmla="*/ 66 w 169"/>
                <a:gd name="T9" fmla="*/ 115 h 146"/>
              </a:gdLst>
              <a:ahLst/>
              <a:cxnLst>
                <a:cxn ang="0">
                  <a:pos x="T0" y="T1"/>
                </a:cxn>
                <a:cxn ang="0">
                  <a:pos x="T2" y="T3"/>
                </a:cxn>
                <a:cxn ang="0">
                  <a:pos x="T4" y="T5"/>
                </a:cxn>
                <a:cxn ang="0">
                  <a:pos x="T6" y="T7"/>
                </a:cxn>
                <a:cxn ang="0">
                  <a:pos x="T8" y="T9"/>
                </a:cxn>
              </a:cxnLst>
              <a:rect l="0" t="0" r="r" b="b"/>
              <a:pathLst>
                <a:path w="169" h="146">
                  <a:moveTo>
                    <a:pt x="66" y="115"/>
                  </a:moveTo>
                  <a:cubicBezTo>
                    <a:pt x="120" y="146"/>
                    <a:pt x="168" y="118"/>
                    <a:pt x="168" y="118"/>
                  </a:cubicBezTo>
                  <a:cubicBezTo>
                    <a:pt x="168" y="118"/>
                    <a:pt x="169" y="62"/>
                    <a:pt x="115" y="31"/>
                  </a:cubicBezTo>
                  <a:cubicBezTo>
                    <a:pt x="61" y="0"/>
                    <a:pt x="0" y="21"/>
                    <a:pt x="0" y="21"/>
                  </a:cubicBezTo>
                  <a:cubicBezTo>
                    <a:pt x="0" y="21"/>
                    <a:pt x="13" y="84"/>
                    <a:pt x="66" y="115"/>
                  </a:cubicBez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11" name="Freeform 11">
              <a:extLst>
                <a:ext uri="{FF2B5EF4-FFF2-40B4-BE49-F238E27FC236}">
                  <a16:creationId xmlns:a16="http://schemas.microsoft.com/office/drawing/2014/main" id="{E7D1FD80-ECD2-4E30-BF80-05655ADE47CC}"/>
                </a:ext>
              </a:extLst>
            </p:cNvPr>
            <p:cNvSpPr>
              <a:spLocks/>
            </p:cNvSpPr>
            <p:nvPr/>
          </p:nvSpPr>
          <p:spPr bwMode="auto">
            <a:xfrm>
              <a:off x="5386388" y="4167602"/>
              <a:ext cx="323630" cy="240623"/>
            </a:xfrm>
            <a:custGeom>
              <a:avLst/>
              <a:gdLst>
                <a:gd name="T0" fmla="*/ 0 w 168"/>
                <a:gd name="T1" fmla="*/ 0 h 125"/>
                <a:gd name="T2" fmla="*/ 66 w 168"/>
                <a:gd name="T3" fmla="*/ 94 h 125"/>
                <a:gd name="T4" fmla="*/ 168 w 168"/>
                <a:gd name="T5" fmla="*/ 97 h 125"/>
                <a:gd name="T6" fmla="*/ 0 w 168"/>
                <a:gd name="T7" fmla="*/ 0 h 125"/>
              </a:gdLst>
              <a:ahLst/>
              <a:cxnLst>
                <a:cxn ang="0">
                  <a:pos x="T0" y="T1"/>
                </a:cxn>
                <a:cxn ang="0">
                  <a:pos x="T2" y="T3"/>
                </a:cxn>
                <a:cxn ang="0">
                  <a:pos x="T4" y="T5"/>
                </a:cxn>
                <a:cxn ang="0">
                  <a:pos x="T6" y="T7"/>
                </a:cxn>
              </a:cxnLst>
              <a:rect l="0" t="0" r="r" b="b"/>
              <a:pathLst>
                <a:path w="168" h="125">
                  <a:moveTo>
                    <a:pt x="0" y="0"/>
                  </a:moveTo>
                  <a:cubicBezTo>
                    <a:pt x="0" y="0"/>
                    <a:pt x="13" y="63"/>
                    <a:pt x="66" y="94"/>
                  </a:cubicBezTo>
                  <a:cubicBezTo>
                    <a:pt x="120" y="125"/>
                    <a:pt x="168" y="97"/>
                    <a:pt x="168" y="97"/>
                  </a:cubicBezTo>
                  <a:lnTo>
                    <a:pt x="0" y="0"/>
                  </a:ln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12" name="Oval 12">
              <a:extLst>
                <a:ext uri="{FF2B5EF4-FFF2-40B4-BE49-F238E27FC236}">
                  <a16:creationId xmlns:a16="http://schemas.microsoft.com/office/drawing/2014/main" id="{571730ED-FDD4-4711-B301-E0B4CF2751F0}"/>
                </a:ext>
              </a:extLst>
            </p:cNvPr>
            <p:cNvSpPr>
              <a:spLocks noChangeArrowheads="1"/>
            </p:cNvSpPr>
            <p:nvPr/>
          </p:nvSpPr>
          <p:spPr bwMode="auto">
            <a:xfrm>
              <a:off x="5734185" y="3490913"/>
              <a:ext cx="185983" cy="371969"/>
            </a:xfrm>
            <a:prstGeom prst="ellipse">
              <a:avLst/>
            </a:pr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13" name="Freeform 13">
              <a:extLst>
                <a:ext uri="{FF2B5EF4-FFF2-40B4-BE49-F238E27FC236}">
                  <a16:creationId xmlns:a16="http://schemas.microsoft.com/office/drawing/2014/main" id="{D8167DDD-3239-4309-A734-91E284D2CD06}"/>
                </a:ext>
              </a:extLst>
            </p:cNvPr>
            <p:cNvSpPr>
              <a:spLocks/>
            </p:cNvSpPr>
            <p:nvPr/>
          </p:nvSpPr>
          <p:spPr bwMode="auto">
            <a:xfrm>
              <a:off x="5827702" y="3490913"/>
              <a:ext cx="92466" cy="371969"/>
            </a:xfrm>
            <a:custGeom>
              <a:avLst/>
              <a:gdLst>
                <a:gd name="T0" fmla="*/ 0 w 48"/>
                <a:gd name="T1" fmla="*/ 0 h 193"/>
                <a:gd name="T2" fmla="*/ 48 w 48"/>
                <a:gd name="T3" fmla="*/ 104 h 193"/>
                <a:gd name="T4" fmla="*/ 0 w 48"/>
                <a:gd name="T5" fmla="*/ 193 h 193"/>
                <a:gd name="T6" fmla="*/ 0 w 48"/>
                <a:gd name="T7" fmla="*/ 0 h 193"/>
              </a:gdLst>
              <a:ahLst/>
              <a:cxnLst>
                <a:cxn ang="0">
                  <a:pos x="T0" y="T1"/>
                </a:cxn>
                <a:cxn ang="0">
                  <a:pos x="T2" y="T3"/>
                </a:cxn>
                <a:cxn ang="0">
                  <a:pos x="T4" y="T5"/>
                </a:cxn>
                <a:cxn ang="0">
                  <a:pos x="T6" y="T7"/>
                </a:cxn>
              </a:cxnLst>
              <a:rect l="0" t="0" r="r" b="b"/>
              <a:pathLst>
                <a:path w="48" h="193">
                  <a:moveTo>
                    <a:pt x="0" y="0"/>
                  </a:moveTo>
                  <a:cubicBezTo>
                    <a:pt x="0" y="0"/>
                    <a:pt x="48" y="42"/>
                    <a:pt x="48" y="104"/>
                  </a:cubicBezTo>
                  <a:cubicBezTo>
                    <a:pt x="48" y="166"/>
                    <a:pt x="0" y="193"/>
                    <a:pt x="0" y="193"/>
                  </a:cubicBezTo>
                  <a:lnTo>
                    <a:pt x="0" y="0"/>
                  </a:ln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14" name="Freeform 14">
              <a:extLst>
                <a:ext uri="{FF2B5EF4-FFF2-40B4-BE49-F238E27FC236}">
                  <a16:creationId xmlns:a16="http://schemas.microsoft.com/office/drawing/2014/main" id="{56528748-190F-4391-A6CB-6BA2B4B06181}"/>
                </a:ext>
              </a:extLst>
            </p:cNvPr>
            <p:cNvSpPr>
              <a:spLocks/>
            </p:cNvSpPr>
            <p:nvPr/>
          </p:nvSpPr>
          <p:spPr bwMode="auto">
            <a:xfrm>
              <a:off x="5394794" y="4557433"/>
              <a:ext cx="862664" cy="474943"/>
            </a:xfrm>
            <a:custGeom>
              <a:avLst/>
              <a:gdLst>
                <a:gd name="T0" fmla="*/ 372 w 448"/>
                <a:gd name="T1" fmla="*/ 77 h 246"/>
                <a:gd name="T2" fmla="*/ 285 w 448"/>
                <a:gd name="T3" fmla="*/ 15 h 246"/>
                <a:gd name="T4" fmla="*/ 224 w 448"/>
                <a:gd name="T5" fmla="*/ 38 h 246"/>
                <a:gd name="T6" fmla="*/ 156 w 448"/>
                <a:gd name="T7" fmla="*/ 0 h 246"/>
                <a:gd name="T8" fmla="*/ 78 w 448"/>
                <a:gd name="T9" fmla="*/ 63 h 246"/>
                <a:gd name="T10" fmla="*/ 0 w 448"/>
                <a:gd name="T11" fmla="*/ 154 h 246"/>
                <a:gd name="T12" fmla="*/ 92 w 448"/>
                <a:gd name="T13" fmla="*/ 246 h 246"/>
                <a:gd name="T14" fmla="*/ 371 w 448"/>
                <a:gd name="T15" fmla="*/ 231 h 246"/>
                <a:gd name="T16" fmla="*/ 448 w 448"/>
                <a:gd name="T17" fmla="*/ 154 h 246"/>
                <a:gd name="T18" fmla="*/ 372 w 448"/>
                <a:gd name="T19" fmla="*/ 7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246">
                  <a:moveTo>
                    <a:pt x="372" y="77"/>
                  </a:moveTo>
                  <a:cubicBezTo>
                    <a:pt x="359" y="41"/>
                    <a:pt x="325" y="15"/>
                    <a:pt x="285" y="15"/>
                  </a:cubicBezTo>
                  <a:cubicBezTo>
                    <a:pt x="262" y="15"/>
                    <a:pt x="240" y="24"/>
                    <a:pt x="224" y="38"/>
                  </a:cubicBezTo>
                  <a:cubicBezTo>
                    <a:pt x="210" y="15"/>
                    <a:pt x="185" y="0"/>
                    <a:pt x="156" y="0"/>
                  </a:cubicBezTo>
                  <a:cubicBezTo>
                    <a:pt x="118" y="0"/>
                    <a:pt x="86" y="27"/>
                    <a:pt x="78" y="63"/>
                  </a:cubicBezTo>
                  <a:cubicBezTo>
                    <a:pt x="34" y="70"/>
                    <a:pt x="0" y="108"/>
                    <a:pt x="0" y="154"/>
                  </a:cubicBezTo>
                  <a:cubicBezTo>
                    <a:pt x="0" y="205"/>
                    <a:pt x="41" y="246"/>
                    <a:pt x="92" y="246"/>
                  </a:cubicBezTo>
                  <a:cubicBezTo>
                    <a:pt x="143" y="246"/>
                    <a:pt x="344" y="231"/>
                    <a:pt x="371" y="231"/>
                  </a:cubicBezTo>
                  <a:cubicBezTo>
                    <a:pt x="413" y="231"/>
                    <a:pt x="448" y="196"/>
                    <a:pt x="448" y="154"/>
                  </a:cubicBezTo>
                  <a:cubicBezTo>
                    <a:pt x="448" y="112"/>
                    <a:pt x="414" y="78"/>
                    <a:pt x="372" y="77"/>
                  </a:cubicBez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grpSp>
      <p:grpSp>
        <p:nvGrpSpPr>
          <p:cNvPr id="15" name="Group 14">
            <a:extLst>
              <a:ext uri="{FF2B5EF4-FFF2-40B4-BE49-F238E27FC236}">
                <a16:creationId xmlns:a16="http://schemas.microsoft.com/office/drawing/2014/main" id="{4F43A005-4E17-40A2-BA13-3CDFE1A19634}"/>
              </a:ext>
            </a:extLst>
          </p:cNvPr>
          <p:cNvGrpSpPr>
            <a:grpSpLocks/>
          </p:cNvGrpSpPr>
          <p:nvPr/>
        </p:nvGrpSpPr>
        <p:grpSpPr bwMode="auto">
          <a:xfrm>
            <a:off x="14776450" y="3492500"/>
            <a:ext cx="3859213" cy="5775325"/>
            <a:chOff x="7289801" y="1239838"/>
            <a:chExt cx="2554288" cy="3822700"/>
          </a:xfrm>
        </p:grpSpPr>
        <p:sp>
          <p:nvSpPr>
            <p:cNvPr id="16" name="Freeform 15">
              <a:extLst>
                <a:ext uri="{FF2B5EF4-FFF2-40B4-BE49-F238E27FC236}">
                  <a16:creationId xmlns:a16="http://schemas.microsoft.com/office/drawing/2014/main" id="{E3E6FDCF-3F83-4EA6-B825-9FE781A172F4}"/>
                </a:ext>
              </a:extLst>
            </p:cNvPr>
            <p:cNvSpPr>
              <a:spLocks/>
            </p:cNvSpPr>
            <p:nvPr/>
          </p:nvSpPr>
          <p:spPr bwMode="auto">
            <a:xfrm>
              <a:off x="8553811" y="2511269"/>
              <a:ext cx="850028" cy="506471"/>
            </a:xfrm>
            <a:custGeom>
              <a:avLst/>
              <a:gdLst>
                <a:gd name="T0" fmla="*/ 532 w 536"/>
                <a:gd name="T1" fmla="*/ 0 h 319"/>
                <a:gd name="T2" fmla="*/ 536 w 536"/>
                <a:gd name="T3" fmla="*/ 7 h 319"/>
                <a:gd name="T4" fmla="*/ 14 w 536"/>
                <a:gd name="T5" fmla="*/ 319 h 319"/>
                <a:gd name="T6" fmla="*/ 0 w 536"/>
                <a:gd name="T7" fmla="*/ 296 h 319"/>
                <a:gd name="T8" fmla="*/ 532 w 536"/>
                <a:gd name="T9" fmla="*/ 0 h 319"/>
              </a:gdLst>
              <a:ahLst/>
              <a:cxnLst>
                <a:cxn ang="0">
                  <a:pos x="T0" y="T1"/>
                </a:cxn>
                <a:cxn ang="0">
                  <a:pos x="T2" y="T3"/>
                </a:cxn>
                <a:cxn ang="0">
                  <a:pos x="T4" y="T5"/>
                </a:cxn>
                <a:cxn ang="0">
                  <a:pos x="T6" y="T7"/>
                </a:cxn>
                <a:cxn ang="0">
                  <a:pos x="T8" y="T9"/>
                </a:cxn>
              </a:cxnLst>
              <a:rect l="0" t="0" r="r" b="b"/>
              <a:pathLst>
                <a:path w="536" h="319">
                  <a:moveTo>
                    <a:pt x="532" y="0"/>
                  </a:moveTo>
                  <a:lnTo>
                    <a:pt x="536" y="7"/>
                  </a:lnTo>
                  <a:lnTo>
                    <a:pt x="14" y="319"/>
                  </a:lnTo>
                  <a:lnTo>
                    <a:pt x="0" y="296"/>
                  </a:lnTo>
                  <a:lnTo>
                    <a:pt x="532" y="0"/>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17" name="Freeform 16">
              <a:extLst>
                <a:ext uri="{FF2B5EF4-FFF2-40B4-BE49-F238E27FC236}">
                  <a16:creationId xmlns:a16="http://schemas.microsoft.com/office/drawing/2014/main" id="{CE9F9046-BBF5-4CCD-9A33-7546C44BC31A}"/>
                </a:ext>
              </a:extLst>
            </p:cNvPr>
            <p:cNvSpPr>
              <a:spLocks/>
            </p:cNvSpPr>
            <p:nvPr/>
          </p:nvSpPr>
          <p:spPr bwMode="auto">
            <a:xfrm>
              <a:off x="9001416" y="2508117"/>
              <a:ext cx="25217" cy="235372"/>
            </a:xfrm>
            <a:custGeom>
              <a:avLst/>
              <a:gdLst>
                <a:gd name="T0" fmla="*/ 0 w 16"/>
                <a:gd name="T1" fmla="*/ 148 h 148"/>
                <a:gd name="T2" fmla="*/ 16 w 16"/>
                <a:gd name="T3" fmla="*/ 148 h 148"/>
                <a:gd name="T4" fmla="*/ 11 w 16"/>
                <a:gd name="T5" fmla="*/ 0 h 148"/>
                <a:gd name="T6" fmla="*/ 5 w 16"/>
                <a:gd name="T7" fmla="*/ 0 h 148"/>
                <a:gd name="T8" fmla="*/ 0 w 16"/>
                <a:gd name="T9" fmla="*/ 148 h 148"/>
              </a:gdLst>
              <a:ahLst/>
              <a:cxnLst>
                <a:cxn ang="0">
                  <a:pos x="T0" y="T1"/>
                </a:cxn>
                <a:cxn ang="0">
                  <a:pos x="T2" y="T3"/>
                </a:cxn>
                <a:cxn ang="0">
                  <a:pos x="T4" y="T5"/>
                </a:cxn>
                <a:cxn ang="0">
                  <a:pos x="T6" y="T7"/>
                </a:cxn>
                <a:cxn ang="0">
                  <a:pos x="T8" y="T9"/>
                </a:cxn>
              </a:cxnLst>
              <a:rect l="0" t="0" r="r" b="b"/>
              <a:pathLst>
                <a:path w="16" h="148">
                  <a:moveTo>
                    <a:pt x="0" y="148"/>
                  </a:moveTo>
                  <a:lnTo>
                    <a:pt x="16" y="148"/>
                  </a:lnTo>
                  <a:lnTo>
                    <a:pt x="11" y="0"/>
                  </a:lnTo>
                  <a:lnTo>
                    <a:pt x="5" y="0"/>
                  </a:lnTo>
                  <a:lnTo>
                    <a:pt x="0" y="148"/>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18" name="Oval 17">
              <a:extLst>
                <a:ext uri="{FF2B5EF4-FFF2-40B4-BE49-F238E27FC236}">
                  <a16:creationId xmlns:a16="http://schemas.microsoft.com/office/drawing/2014/main" id="{B09C92A9-AAD3-4075-B690-617A046225B6}"/>
                </a:ext>
              </a:extLst>
            </p:cNvPr>
            <p:cNvSpPr>
              <a:spLocks noChangeArrowheads="1"/>
            </p:cNvSpPr>
            <p:nvPr/>
          </p:nvSpPr>
          <p:spPr bwMode="auto">
            <a:xfrm>
              <a:off x="8920510" y="2233866"/>
              <a:ext cx="187027" cy="373024"/>
            </a:xfrm>
            <a:prstGeom prst="ellipse">
              <a:avLst/>
            </a:pr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19" name="Freeform 18">
              <a:extLst>
                <a:ext uri="{FF2B5EF4-FFF2-40B4-BE49-F238E27FC236}">
                  <a16:creationId xmlns:a16="http://schemas.microsoft.com/office/drawing/2014/main" id="{B56B6610-D140-4099-8015-CACAD0072129}"/>
                </a:ext>
              </a:extLst>
            </p:cNvPr>
            <p:cNvSpPr>
              <a:spLocks/>
            </p:cNvSpPr>
            <p:nvPr/>
          </p:nvSpPr>
          <p:spPr bwMode="auto">
            <a:xfrm>
              <a:off x="8920510" y="2233866"/>
              <a:ext cx="91413" cy="373024"/>
            </a:xfrm>
            <a:custGeom>
              <a:avLst/>
              <a:gdLst>
                <a:gd name="T0" fmla="*/ 48 w 48"/>
                <a:gd name="T1" fmla="*/ 0 h 194"/>
                <a:gd name="T2" fmla="*/ 0 w 48"/>
                <a:gd name="T3" fmla="*/ 105 h 194"/>
                <a:gd name="T4" fmla="*/ 48 w 48"/>
                <a:gd name="T5" fmla="*/ 194 h 194"/>
                <a:gd name="T6" fmla="*/ 48 w 48"/>
                <a:gd name="T7" fmla="*/ 0 h 194"/>
              </a:gdLst>
              <a:ahLst/>
              <a:cxnLst>
                <a:cxn ang="0">
                  <a:pos x="T0" y="T1"/>
                </a:cxn>
                <a:cxn ang="0">
                  <a:pos x="T2" y="T3"/>
                </a:cxn>
                <a:cxn ang="0">
                  <a:pos x="T4" y="T5"/>
                </a:cxn>
                <a:cxn ang="0">
                  <a:pos x="T6" y="T7"/>
                </a:cxn>
              </a:cxnLst>
              <a:rect l="0" t="0" r="r" b="b"/>
              <a:pathLst>
                <a:path w="48" h="194">
                  <a:moveTo>
                    <a:pt x="48" y="0"/>
                  </a:moveTo>
                  <a:cubicBezTo>
                    <a:pt x="48" y="0"/>
                    <a:pt x="0" y="43"/>
                    <a:pt x="0" y="105"/>
                  </a:cubicBezTo>
                  <a:cubicBezTo>
                    <a:pt x="0" y="167"/>
                    <a:pt x="48" y="194"/>
                    <a:pt x="48" y="194"/>
                  </a:cubicBezTo>
                  <a:lnTo>
                    <a:pt x="48" y="0"/>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20" name="Freeform 19">
              <a:extLst>
                <a:ext uri="{FF2B5EF4-FFF2-40B4-BE49-F238E27FC236}">
                  <a16:creationId xmlns:a16="http://schemas.microsoft.com/office/drawing/2014/main" id="{3BB574D2-8DF3-44CB-89EA-E21FBDA01291}"/>
                </a:ext>
              </a:extLst>
            </p:cNvPr>
            <p:cNvSpPr>
              <a:spLocks/>
            </p:cNvSpPr>
            <p:nvPr/>
          </p:nvSpPr>
          <p:spPr bwMode="auto">
            <a:xfrm>
              <a:off x="9280906" y="2358908"/>
              <a:ext cx="324671" cy="281606"/>
            </a:xfrm>
            <a:custGeom>
              <a:avLst/>
              <a:gdLst>
                <a:gd name="T0" fmla="*/ 54 w 169"/>
                <a:gd name="T1" fmla="*/ 31 h 146"/>
                <a:gd name="T2" fmla="*/ 1 w 169"/>
                <a:gd name="T3" fmla="*/ 117 h 146"/>
                <a:gd name="T4" fmla="*/ 103 w 169"/>
                <a:gd name="T5" fmla="*/ 115 h 146"/>
                <a:gd name="T6" fmla="*/ 169 w 169"/>
                <a:gd name="T7" fmla="*/ 20 h 146"/>
                <a:gd name="T8" fmla="*/ 54 w 169"/>
                <a:gd name="T9" fmla="*/ 31 h 146"/>
              </a:gdLst>
              <a:ahLst/>
              <a:cxnLst>
                <a:cxn ang="0">
                  <a:pos x="T0" y="T1"/>
                </a:cxn>
                <a:cxn ang="0">
                  <a:pos x="T2" y="T3"/>
                </a:cxn>
                <a:cxn ang="0">
                  <a:pos x="T4" y="T5"/>
                </a:cxn>
                <a:cxn ang="0">
                  <a:pos x="T6" y="T7"/>
                </a:cxn>
                <a:cxn ang="0">
                  <a:pos x="T8" y="T9"/>
                </a:cxn>
              </a:cxnLst>
              <a:rect l="0" t="0" r="r" b="b"/>
              <a:pathLst>
                <a:path w="169" h="146">
                  <a:moveTo>
                    <a:pt x="54" y="31"/>
                  </a:moveTo>
                  <a:cubicBezTo>
                    <a:pt x="0" y="62"/>
                    <a:pt x="1" y="117"/>
                    <a:pt x="1" y="117"/>
                  </a:cubicBezTo>
                  <a:cubicBezTo>
                    <a:pt x="1" y="117"/>
                    <a:pt x="49" y="146"/>
                    <a:pt x="103" y="115"/>
                  </a:cubicBezTo>
                  <a:cubicBezTo>
                    <a:pt x="156" y="84"/>
                    <a:pt x="169" y="20"/>
                    <a:pt x="169" y="20"/>
                  </a:cubicBezTo>
                  <a:cubicBezTo>
                    <a:pt x="169" y="20"/>
                    <a:pt x="108" y="0"/>
                    <a:pt x="54" y="31"/>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21" name="Freeform 20">
              <a:extLst>
                <a:ext uri="{FF2B5EF4-FFF2-40B4-BE49-F238E27FC236}">
                  <a16:creationId xmlns:a16="http://schemas.microsoft.com/office/drawing/2014/main" id="{F42A956B-5AB5-401E-99F9-CAC2A83A2F1B}"/>
                </a:ext>
              </a:extLst>
            </p:cNvPr>
            <p:cNvSpPr>
              <a:spLocks/>
            </p:cNvSpPr>
            <p:nvPr/>
          </p:nvSpPr>
          <p:spPr bwMode="auto">
            <a:xfrm>
              <a:off x="9280906" y="2358908"/>
              <a:ext cx="324671" cy="225915"/>
            </a:xfrm>
            <a:custGeom>
              <a:avLst/>
              <a:gdLst>
                <a:gd name="T0" fmla="*/ 169 w 169"/>
                <a:gd name="T1" fmla="*/ 20 h 117"/>
                <a:gd name="T2" fmla="*/ 54 w 169"/>
                <a:gd name="T3" fmla="*/ 31 h 117"/>
                <a:gd name="T4" fmla="*/ 1 w 169"/>
                <a:gd name="T5" fmla="*/ 117 h 117"/>
                <a:gd name="T6" fmla="*/ 169 w 169"/>
                <a:gd name="T7" fmla="*/ 20 h 117"/>
              </a:gdLst>
              <a:ahLst/>
              <a:cxnLst>
                <a:cxn ang="0">
                  <a:pos x="T0" y="T1"/>
                </a:cxn>
                <a:cxn ang="0">
                  <a:pos x="T2" y="T3"/>
                </a:cxn>
                <a:cxn ang="0">
                  <a:pos x="T4" y="T5"/>
                </a:cxn>
                <a:cxn ang="0">
                  <a:pos x="T6" y="T7"/>
                </a:cxn>
              </a:cxnLst>
              <a:rect l="0" t="0" r="r" b="b"/>
              <a:pathLst>
                <a:path w="169" h="117">
                  <a:moveTo>
                    <a:pt x="169" y="20"/>
                  </a:moveTo>
                  <a:cubicBezTo>
                    <a:pt x="169" y="20"/>
                    <a:pt x="108" y="0"/>
                    <a:pt x="54" y="31"/>
                  </a:cubicBezTo>
                  <a:cubicBezTo>
                    <a:pt x="0" y="62"/>
                    <a:pt x="1" y="117"/>
                    <a:pt x="1" y="117"/>
                  </a:cubicBezTo>
                  <a:lnTo>
                    <a:pt x="169" y="2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22" name="Freeform 21">
              <a:extLst>
                <a:ext uri="{FF2B5EF4-FFF2-40B4-BE49-F238E27FC236}">
                  <a16:creationId xmlns:a16="http://schemas.microsoft.com/office/drawing/2014/main" id="{89D2CA05-D08A-41DE-B47E-5763CF2DA455}"/>
                </a:ext>
              </a:extLst>
            </p:cNvPr>
            <p:cNvSpPr>
              <a:spLocks/>
            </p:cNvSpPr>
            <p:nvPr/>
          </p:nvSpPr>
          <p:spPr bwMode="auto">
            <a:xfrm>
              <a:off x="8547507" y="3446454"/>
              <a:ext cx="1094845" cy="655680"/>
            </a:xfrm>
            <a:custGeom>
              <a:avLst/>
              <a:gdLst>
                <a:gd name="T0" fmla="*/ 685 w 690"/>
                <a:gd name="T1" fmla="*/ 0 h 413"/>
                <a:gd name="T2" fmla="*/ 690 w 690"/>
                <a:gd name="T3" fmla="*/ 8 h 413"/>
                <a:gd name="T4" fmla="*/ 24 w 690"/>
                <a:gd name="T5" fmla="*/ 413 h 413"/>
                <a:gd name="T6" fmla="*/ 0 w 690"/>
                <a:gd name="T7" fmla="*/ 379 h 413"/>
                <a:gd name="T8" fmla="*/ 685 w 690"/>
                <a:gd name="T9" fmla="*/ 0 h 413"/>
              </a:gdLst>
              <a:ahLst/>
              <a:cxnLst>
                <a:cxn ang="0">
                  <a:pos x="T0" y="T1"/>
                </a:cxn>
                <a:cxn ang="0">
                  <a:pos x="T2" y="T3"/>
                </a:cxn>
                <a:cxn ang="0">
                  <a:pos x="T4" y="T5"/>
                </a:cxn>
                <a:cxn ang="0">
                  <a:pos x="T6" y="T7"/>
                </a:cxn>
                <a:cxn ang="0">
                  <a:pos x="T8" y="T9"/>
                </a:cxn>
              </a:cxnLst>
              <a:rect l="0" t="0" r="r" b="b"/>
              <a:pathLst>
                <a:path w="690" h="413">
                  <a:moveTo>
                    <a:pt x="685" y="0"/>
                  </a:moveTo>
                  <a:lnTo>
                    <a:pt x="690" y="8"/>
                  </a:lnTo>
                  <a:lnTo>
                    <a:pt x="24" y="413"/>
                  </a:lnTo>
                  <a:lnTo>
                    <a:pt x="0" y="379"/>
                  </a:lnTo>
                  <a:lnTo>
                    <a:pt x="685" y="0"/>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23" name="Freeform 22">
              <a:extLst>
                <a:ext uri="{FF2B5EF4-FFF2-40B4-BE49-F238E27FC236}">
                  <a16:creationId xmlns:a16="http://schemas.microsoft.com/office/drawing/2014/main" id="{68374756-4470-41BB-B19F-05281D22BB55}"/>
                </a:ext>
              </a:extLst>
            </p:cNvPr>
            <p:cNvSpPr>
              <a:spLocks/>
            </p:cNvSpPr>
            <p:nvPr/>
          </p:nvSpPr>
          <p:spPr bwMode="auto">
            <a:xfrm>
              <a:off x="9128552" y="3562039"/>
              <a:ext cx="25217" cy="181783"/>
            </a:xfrm>
            <a:custGeom>
              <a:avLst/>
              <a:gdLst>
                <a:gd name="T0" fmla="*/ 0 w 16"/>
                <a:gd name="T1" fmla="*/ 114 h 114"/>
                <a:gd name="T2" fmla="*/ 16 w 16"/>
                <a:gd name="T3" fmla="*/ 114 h 114"/>
                <a:gd name="T4" fmla="*/ 11 w 16"/>
                <a:gd name="T5" fmla="*/ 0 h 114"/>
                <a:gd name="T6" fmla="*/ 5 w 16"/>
                <a:gd name="T7" fmla="*/ 0 h 114"/>
                <a:gd name="T8" fmla="*/ 0 w 16"/>
                <a:gd name="T9" fmla="*/ 114 h 114"/>
              </a:gdLst>
              <a:ahLst/>
              <a:cxnLst>
                <a:cxn ang="0">
                  <a:pos x="T0" y="T1"/>
                </a:cxn>
                <a:cxn ang="0">
                  <a:pos x="T2" y="T3"/>
                </a:cxn>
                <a:cxn ang="0">
                  <a:pos x="T4" y="T5"/>
                </a:cxn>
                <a:cxn ang="0">
                  <a:pos x="T6" y="T7"/>
                </a:cxn>
                <a:cxn ang="0">
                  <a:pos x="T8" y="T9"/>
                </a:cxn>
              </a:cxnLst>
              <a:rect l="0" t="0" r="r" b="b"/>
              <a:pathLst>
                <a:path w="16" h="114">
                  <a:moveTo>
                    <a:pt x="0" y="114"/>
                  </a:moveTo>
                  <a:lnTo>
                    <a:pt x="16" y="114"/>
                  </a:lnTo>
                  <a:lnTo>
                    <a:pt x="11" y="0"/>
                  </a:lnTo>
                  <a:lnTo>
                    <a:pt x="5" y="0"/>
                  </a:lnTo>
                  <a:lnTo>
                    <a:pt x="0" y="114"/>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24" name="Oval 23">
              <a:extLst>
                <a:ext uri="{FF2B5EF4-FFF2-40B4-BE49-F238E27FC236}">
                  <a16:creationId xmlns:a16="http://schemas.microsoft.com/office/drawing/2014/main" id="{43315ACD-340A-45D8-9E52-83F19A7EA3E0}"/>
                </a:ext>
              </a:extLst>
            </p:cNvPr>
            <p:cNvSpPr>
              <a:spLocks noChangeArrowheads="1"/>
            </p:cNvSpPr>
            <p:nvPr/>
          </p:nvSpPr>
          <p:spPr bwMode="auto">
            <a:xfrm>
              <a:off x="9047647" y="3287788"/>
              <a:ext cx="187027" cy="373023"/>
            </a:xfrm>
            <a:prstGeom prst="ellipse">
              <a:avLst/>
            </a:pr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25" name="Freeform 24">
              <a:extLst>
                <a:ext uri="{FF2B5EF4-FFF2-40B4-BE49-F238E27FC236}">
                  <a16:creationId xmlns:a16="http://schemas.microsoft.com/office/drawing/2014/main" id="{331312E4-7E92-4484-9890-EF0E1D04806F}"/>
                </a:ext>
              </a:extLst>
            </p:cNvPr>
            <p:cNvSpPr>
              <a:spLocks/>
            </p:cNvSpPr>
            <p:nvPr/>
          </p:nvSpPr>
          <p:spPr bwMode="auto">
            <a:xfrm>
              <a:off x="9047647" y="3287788"/>
              <a:ext cx="94564" cy="373023"/>
            </a:xfrm>
            <a:custGeom>
              <a:avLst/>
              <a:gdLst>
                <a:gd name="T0" fmla="*/ 49 w 49"/>
                <a:gd name="T1" fmla="*/ 0 h 194"/>
                <a:gd name="T2" fmla="*/ 0 w 49"/>
                <a:gd name="T3" fmla="*/ 105 h 194"/>
                <a:gd name="T4" fmla="*/ 49 w 49"/>
                <a:gd name="T5" fmla="*/ 194 h 194"/>
                <a:gd name="T6" fmla="*/ 49 w 49"/>
                <a:gd name="T7" fmla="*/ 0 h 194"/>
              </a:gdLst>
              <a:ahLst/>
              <a:cxnLst>
                <a:cxn ang="0">
                  <a:pos x="T0" y="T1"/>
                </a:cxn>
                <a:cxn ang="0">
                  <a:pos x="T2" y="T3"/>
                </a:cxn>
                <a:cxn ang="0">
                  <a:pos x="T4" y="T5"/>
                </a:cxn>
                <a:cxn ang="0">
                  <a:pos x="T6" y="T7"/>
                </a:cxn>
              </a:cxnLst>
              <a:rect l="0" t="0" r="r" b="b"/>
              <a:pathLst>
                <a:path w="49" h="194">
                  <a:moveTo>
                    <a:pt x="49" y="0"/>
                  </a:moveTo>
                  <a:cubicBezTo>
                    <a:pt x="49" y="0"/>
                    <a:pt x="0" y="43"/>
                    <a:pt x="0" y="105"/>
                  </a:cubicBezTo>
                  <a:cubicBezTo>
                    <a:pt x="0" y="167"/>
                    <a:pt x="49" y="194"/>
                    <a:pt x="49" y="194"/>
                  </a:cubicBezTo>
                  <a:lnTo>
                    <a:pt x="49" y="0"/>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26" name="Freeform 25">
              <a:extLst>
                <a:ext uri="{FF2B5EF4-FFF2-40B4-BE49-F238E27FC236}">
                  <a16:creationId xmlns:a16="http://schemas.microsoft.com/office/drawing/2014/main" id="{3EC083B0-3638-4F92-853B-E635174C2D27}"/>
                </a:ext>
              </a:extLst>
            </p:cNvPr>
            <p:cNvSpPr>
              <a:spLocks/>
            </p:cNvSpPr>
            <p:nvPr/>
          </p:nvSpPr>
          <p:spPr bwMode="auto">
            <a:xfrm>
              <a:off x="8793374" y="3672370"/>
              <a:ext cx="78803" cy="231169"/>
            </a:xfrm>
            <a:custGeom>
              <a:avLst/>
              <a:gdLst>
                <a:gd name="T0" fmla="*/ 34 w 50"/>
                <a:gd name="T1" fmla="*/ 146 h 146"/>
                <a:gd name="T2" fmla="*/ 50 w 50"/>
                <a:gd name="T3" fmla="*/ 142 h 146"/>
                <a:gd name="T4" fmla="*/ 7 w 50"/>
                <a:gd name="T5" fmla="*/ 0 h 146"/>
                <a:gd name="T6" fmla="*/ 0 w 50"/>
                <a:gd name="T7" fmla="*/ 3 h 146"/>
                <a:gd name="T8" fmla="*/ 34 w 50"/>
                <a:gd name="T9" fmla="*/ 146 h 146"/>
              </a:gdLst>
              <a:ahLst/>
              <a:cxnLst>
                <a:cxn ang="0">
                  <a:pos x="T0" y="T1"/>
                </a:cxn>
                <a:cxn ang="0">
                  <a:pos x="T2" y="T3"/>
                </a:cxn>
                <a:cxn ang="0">
                  <a:pos x="T4" y="T5"/>
                </a:cxn>
                <a:cxn ang="0">
                  <a:pos x="T6" y="T7"/>
                </a:cxn>
                <a:cxn ang="0">
                  <a:pos x="T8" y="T9"/>
                </a:cxn>
              </a:cxnLst>
              <a:rect l="0" t="0" r="r" b="b"/>
              <a:pathLst>
                <a:path w="50" h="146">
                  <a:moveTo>
                    <a:pt x="34" y="146"/>
                  </a:moveTo>
                  <a:lnTo>
                    <a:pt x="50" y="142"/>
                  </a:lnTo>
                  <a:lnTo>
                    <a:pt x="7" y="0"/>
                  </a:lnTo>
                  <a:lnTo>
                    <a:pt x="0" y="3"/>
                  </a:lnTo>
                  <a:lnTo>
                    <a:pt x="34" y="146"/>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27" name="Freeform 26">
              <a:extLst>
                <a:ext uri="{FF2B5EF4-FFF2-40B4-BE49-F238E27FC236}">
                  <a16:creationId xmlns:a16="http://schemas.microsoft.com/office/drawing/2014/main" id="{5768C846-E0CB-4F28-9367-A7CFA48683D9}"/>
                </a:ext>
              </a:extLst>
            </p:cNvPr>
            <p:cNvSpPr>
              <a:spLocks/>
            </p:cNvSpPr>
            <p:nvPr/>
          </p:nvSpPr>
          <p:spPr bwMode="auto">
            <a:xfrm>
              <a:off x="8657832" y="3406525"/>
              <a:ext cx="243766" cy="360414"/>
            </a:xfrm>
            <a:custGeom>
              <a:avLst/>
              <a:gdLst>
                <a:gd name="T0" fmla="*/ 16 w 126"/>
                <a:gd name="T1" fmla="*/ 114 h 187"/>
                <a:gd name="T2" fmla="*/ 86 w 126"/>
                <a:gd name="T3" fmla="*/ 187 h 187"/>
                <a:gd name="T4" fmla="*/ 110 w 126"/>
                <a:gd name="T5" fmla="*/ 89 h 187"/>
                <a:gd name="T6" fmla="*/ 36 w 126"/>
                <a:gd name="T7" fmla="*/ 0 h 187"/>
                <a:gd name="T8" fmla="*/ 16 w 126"/>
                <a:gd name="T9" fmla="*/ 114 h 187"/>
              </a:gdLst>
              <a:ahLst/>
              <a:cxnLst>
                <a:cxn ang="0">
                  <a:pos x="T0" y="T1"/>
                </a:cxn>
                <a:cxn ang="0">
                  <a:pos x="T2" y="T3"/>
                </a:cxn>
                <a:cxn ang="0">
                  <a:pos x="T4" y="T5"/>
                </a:cxn>
                <a:cxn ang="0">
                  <a:pos x="T6" y="T7"/>
                </a:cxn>
                <a:cxn ang="0">
                  <a:pos x="T8" y="T9"/>
                </a:cxn>
              </a:cxnLst>
              <a:rect l="0" t="0" r="r" b="b"/>
              <a:pathLst>
                <a:path w="126" h="187">
                  <a:moveTo>
                    <a:pt x="16" y="114"/>
                  </a:moveTo>
                  <a:cubicBezTo>
                    <a:pt x="32" y="174"/>
                    <a:pt x="86" y="187"/>
                    <a:pt x="86" y="187"/>
                  </a:cubicBezTo>
                  <a:cubicBezTo>
                    <a:pt x="86" y="187"/>
                    <a:pt x="126" y="149"/>
                    <a:pt x="110" y="89"/>
                  </a:cubicBezTo>
                  <a:cubicBezTo>
                    <a:pt x="94" y="29"/>
                    <a:pt x="36" y="0"/>
                    <a:pt x="36" y="0"/>
                  </a:cubicBezTo>
                  <a:cubicBezTo>
                    <a:pt x="36" y="0"/>
                    <a:pt x="0" y="54"/>
                    <a:pt x="16" y="114"/>
                  </a:cubicBez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28" name="Freeform 27">
              <a:extLst>
                <a:ext uri="{FF2B5EF4-FFF2-40B4-BE49-F238E27FC236}">
                  <a16:creationId xmlns:a16="http://schemas.microsoft.com/office/drawing/2014/main" id="{47ED4526-D75B-4ACB-B16A-58B421A242FF}"/>
                </a:ext>
              </a:extLst>
            </p:cNvPr>
            <p:cNvSpPr>
              <a:spLocks/>
            </p:cNvSpPr>
            <p:nvPr/>
          </p:nvSpPr>
          <p:spPr bwMode="auto">
            <a:xfrm>
              <a:off x="8657832" y="3406525"/>
              <a:ext cx="167064" cy="360414"/>
            </a:xfrm>
            <a:custGeom>
              <a:avLst/>
              <a:gdLst>
                <a:gd name="T0" fmla="*/ 36 w 86"/>
                <a:gd name="T1" fmla="*/ 0 h 187"/>
                <a:gd name="T2" fmla="*/ 16 w 86"/>
                <a:gd name="T3" fmla="*/ 114 h 187"/>
                <a:gd name="T4" fmla="*/ 86 w 86"/>
                <a:gd name="T5" fmla="*/ 187 h 187"/>
                <a:gd name="T6" fmla="*/ 36 w 86"/>
                <a:gd name="T7" fmla="*/ 0 h 187"/>
              </a:gdLst>
              <a:ahLst/>
              <a:cxnLst>
                <a:cxn ang="0">
                  <a:pos x="T0" y="T1"/>
                </a:cxn>
                <a:cxn ang="0">
                  <a:pos x="T2" y="T3"/>
                </a:cxn>
                <a:cxn ang="0">
                  <a:pos x="T4" y="T5"/>
                </a:cxn>
                <a:cxn ang="0">
                  <a:pos x="T6" y="T7"/>
                </a:cxn>
              </a:cxnLst>
              <a:rect l="0" t="0" r="r" b="b"/>
              <a:pathLst>
                <a:path w="86" h="187">
                  <a:moveTo>
                    <a:pt x="36" y="0"/>
                  </a:moveTo>
                  <a:cubicBezTo>
                    <a:pt x="36" y="0"/>
                    <a:pt x="0" y="54"/>
                    <a:pt x="16" y="114"/>
                  </a:cubicBezTo>
                  <a:cubicBezTo>
                    <a:pt x="32" y="174"/>
                    <a:pt x="86" y="187"/>
                    <a:pt x="86" y="187"/>
                  </a:cubicBezTo>
                  <a:lnTo>
                    <a:pt x="36" y="0"/>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29" name="Freeform 28">
              <a:extLst>
                <a:ext uri="{FF2B5EF4-FFF2-40B4-BE49-F238E27FC236}">
                  <a16:creationId xmlns:a16="http://schemas.microsoft.com/office/drawing/2014/main" id="{6DF51A2D-BC20-4C2D-82B1-859C2F6D65C8}"/>
                </a:ext>
              </a:extLst>
            </p:cNvPr>
            <p:cNvSpPr>
              <a:spLocks/>
            </p:cNvSpPr>
            <p:nvPr/>
          </p:nvSpPr>
          <p:spPr bwMode="auto">
            <a:xfrm>
              <a:off x="8969894" y="3824731"/>
              <a:ext cx="177570" cy="178631"/>
            </a:xfrm>
            <a:custGeom>
              <a:avLst/>
              <a:gdLst>
                <a:gd name="T0" fmla="*/ 0 w 112"/>
                <a:gd name="T1" fmla="*/ 12 h 113"/>
                <a:gd name="T2" fmla="*/ 12 w 112"/>
                <a:gd name="T3" fmla="*/ 0 h 113"/>
                <a:gd name="T4" fmla="*/ 112 w 112"/>
                <a:gd name="T5" fmla="*/ 108 h 113"/>
                <a:gd name="T6" fmla="*/ 107 w 112"/>
                <a:gd name="T7" fmla="*/ 113 h 113"/>
                <a:gd name="T8" fmla="*/ 0 w 112"/>
                <a:gd name="T9" fmla="*/ 12 h 113"/>
              </a:gdLst>
              <a:ahLst/>
              <a:cxnLst>
                <a:cxn ang="0">
                  <a:pos x="T0" y="T1"/>
                </a:cxn>
                <a:cxn ang="0">
                  <a:pos x="T2" y="T3"/>
                </a:cxn>
                <a:cxn ang="0">
                  <a:pos x="T4" y="T5"/>
                </a:cxn>
                <a:cxn ang="0">
                  <a:pos x="T6" y="T7"/>
                </a:cxn>
                <a:cxn ang="0">
                  <a:pos x="T8" y="T9"/>
                </a:cxn>
              </a:cxnLst>
              <a:rect l="0" t="0" r="r" b="b"/>
              <a:pathLst>
                <a:path w="112" h="113">
                  <a:moveTo>
                    <a:pt x="0" y="12"/>
                  </a:moveTo>
                  <a:lnTo>
                    <a:pt x="12" y="0"/>
                  </a:lnTo>
                  <a:lnTo>
                    <a:pt x="112" y="108"/>
                  </a:lnTo>
                  <a:lnTo>
                    <a:pt x="107" y="113"/>
                  </a:lnTo>
                  <a:lnTo>
                    <a:pt x="0" y="12"/>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30" name="Freeform 29">
              <a:extLst>
                <a:ext uri="{FF2B5EF4-FFF2-40B4-BE49-F238E27FC236}">
                  <a16:creationId xmlns:a16="http://schemas.microsoft.com/office/drawing/2014/main" id="{54FB7948-1C04-4EF2-9341-990FEEDF92D1}"/>
                </a:ext>
              </a:extLst>
            </p:cNvPr>
            <p:cNvSpPr>
              <a:spLocks/>
            </p:cNvSpPr>
            <p:nvPr/>
          </p:nvSpPr>
          <p:spPr bwMode="auto">
            <a:xfrm>
              <a:off x="9045546" y="3902488"/>
              <a:ext cx="301555" cy="299470"/>
            </a:xfrm>
            <a:custGeom>
              <a:avLst/>
              <a:gdLst>
                <a:gd name="T0" fmla="*/ 44 w 157"/>
                <a:gd name="T1" fmla="*/ 113 h 156"/>
                <a:gd name="T2" fmla="*/ 16 w 157"/>
                <a:gd name="T3" fmla="*/ 15 h 156"/>
                <a:gd name="T4" fmla="*/ 113 w 157"/>
                <a:gd name="T5" fmla="*/ 44 h 156"/>
                <a:gd name="T6" fmla="*/ 153 w 157"/>
                <a:gd name="T7" fmla="*/ 152 h 156"/>
                <a:gd name="T8" fmla="*/ 44 w 157"/>
                <a:gd name="T9" fmla="*/ 113 h 156"/>
              </a:gdLst>
              <a:ahLst/>
              <a:cxnLst>
                <a:cxn ang="0">
                  <a:pos x="T0" y="T1"/>
                </a:cxn>
                <a:cxn ang="0">
                  <a:pos x="T2" y="T3"/>
                </a:cxn>
                <a:cxn ang="0">
                  <a:pos x="T4" y="T5"/>
                </a:cxn>
                <a:cxn ang="0">
                  <a:pos x="T6" y="T7"/>
                </a:cxn>
                <a:cxn ang="0">
                  <a:pos x="T8" y="T9"/>
                </a:cxn>
              </a:cxnLst>
              <a:rect l="0" t="0" r="r" b="b"/>
              <a:pathLst>
                <a:path w="157" h="156">
                  <a:moveTo>
                    <a:pt x="44" y="113"/>
                  </a:moveTo>
                  <a:cubicBezTo>
                    <a:pt x="0" y="69"/>
                    <a:pt x="16" y="15"/>
                    <a:pt x="16" y="15"/>
                  </a:cubicBezTo>
                  <a:cubicBezTo>
                    <a:pt x="16" y="15"/>
                    <a:pt x="69" y="0"/>
                    <a:pt x="113" y="44"/>
                  </a:cubicBezTo>
                  <a:cubicBezTo>
                    <a:pt x="157" y="88"/>
                    <a:pt x="153" y="152"/>
                    <a:pt x="153" y="152"/>
                  </a:cubicBezTo>
                  <a:cubicBezTo>
                    <a:pt x="153" y="152"/>
                    <a:pt x="88" y="156"/>
                    <a:pt x="44" y="113"/>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31" name="Freeform 30">
              <a:extLst>
                <a:ext uri="{FF2B5EF4-FFF2-40B4-BE49-F238E27FC236}">
                  <a16:creationId xmlns:a16="http://schemas.microsoft.com/office/drawing/2014/main" id="{55F09102-E4D1-474B-AEBA-E38D04360906}"/>
                </a:ext>
              </a:extLst>
            </p:cNvPr>
            <p:cNvSpPr>
              <a:spLocks/>
            </p:cNvSpPr>
            <p:nvPr/>
          </p:nvSpPr>
          <p:spPr bwMode="auto">
            <a:xfrm>
              <a:off x="9045546" y="3930859"/>
              <a:ext cx="295251" cy="271099"/>
            </a:xfrm>
            <a:custGeom>
              <a:avLst/>
              <a:gdLst>
                <a:gd name="T0" fmla="*/ 153 w 153"/>
                <a:gd name="T1" fmla="*/ 137 h 141"/>
                <a:gd name="T2" fmla="*/ 44 w 153"/>
                <a:gd name="T3" fmla="*/ 98 h 141"/>
                <a:gd name="T4" fmla="*/ 16 w 153"/>
                <a:gd name="T5" fmla="*/ 0 h 141"/>
                <a:gd name="T6" fmla="*/ 153 w 153"/>
                <a:gd name="T7" fmla="*/ 137 h 141"/>
              </a:gdLst>
              <a:ahLst/>
              <a:cxnLst>
                <a:cxn ang="0">
                  <a:pos x="T0" y="T1"/>
                </a:cxn>
                <a:cxn ang="0">
                  <a:pos x="T2" y="T3"/>
                </a:cxn>
                <a:cxn ang="0">
                  <a:pos x="T4" y="T5"/>
                </a:cxn>
                <a:cxn ang="0">
                  <a:pos x="T6" y="T7"/>
                </a:cxn>
              </a:cxnLst>
              <a:rect l="0" t="0" r="r" b="b"/>
              <a:pathLst>
                <a:path w="153" h="141">
                  <a:moveTo>
                    <a:pt x="153" y="137"/>
                  </a:moveTo>
                  <a:cubicBezTo>
                    <a:pt x="153" y="137"/>
                    <a:pt x="88" y="141"/>
                    <a:pt x="44" y="98"/>
                  </a:cubicBezTo>
                  <a:cubicBezTo>
                    <a:pt x="0" y="54"/>
                    <a:pt x="16" y="0"/>
                    <a:pt x="16" y="0"/>
                  </a:cubicBezTo>
                  <a:lnTo>
                    <a:pt x="153" y="137"/>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32" name="Freeform 31">
              <a:extLst>
                <a:ext uri="{FF2B5EF4-FFF2-40B4-BE49-F238E27FC236}">
                  <a16:creationId xmlns:a16="http://schemas.microsoft.com/office/drawing/2014/main" id="{BE9FC5A3-EB76-4CFC-990F-52921A24EA6D}"/>
                </a:ext>
              </a:extLst>
            </p:cNvPr>
            <p:cNvSpPr>
              <a:spLocks/>
            </p:cNvSpPr>
            <p:nvPr/>
          </p:nvSpPr>
          <p:spPr bwMode="auto">
            <a:xfrm>
              <a:off x="9518367" y="3294093"/>
              <a:ext cx="325722" cy="282657"/>
            </a:xfrm>
            <a:custGeom>
              <a:avLst/>
              <a:gdLst>
                <a:gd name="T0" fmla="*/ 54 w 169"/>
                <a:gd name="T1" fmla="*/ 31 h 146"/>
                <a:gd name="T2" fmla="*/ 1 w 169"/>
                <a:gd name="T3" fmla="*/ 117 h 146"/>
                <a:gd name="T4" fmla="*/ 102 w 169"/>
                <a:gd name="T5" fmla="*/ 115 h 146"/>
                <a:gd name="T6" fmla="*/ 169 w 169"/>
                <a:gd name="T7" fmla="*/ 21 h 146"/>
                <a:gd name="T8" fmla="*/ 54 w 169"/>
                <a:gd name="T9" fmla="*/ 31 h 146"/>
              </a:gdLst>
              <a:ahLst/>
              <a:cxnLst>
                <a:cxn ang="0">
                  <a:pos x="T0" y="T1"/>
                </a:cxn>
                <a:cxn ang="0">
                  <a:pos x="T2" y="T3"/>
                </a:cxn>
                <a:cxn ang="0">
                  <a:pos x="T4" y="T5"/>
                </a:cxn>
                <a:cxn ang="0">
                  <a:pos x="T6" y="T7"/>
                </a:cxn>
                <a:cxn ang="0">
                  <a:pos x="T8" y="T9"/>
                </a:cxn>
              </a:cxnLst>
              <a:rect l="0" t="0" r="r" b="b"/>
              <a:pathLst>
                <a:path w="169" h="146">
                  <a:moveTo>
                    <a:pt x="54" y="31"/>
                  </a:moveTo>
                  <a:cubicBezTo>
                    <a:pt x="0" y="62"/>
                    <a:pt x="1" y="117"/>
                    <a:pt x="1" y="117"/>
                  </a:cubicBezTo>
                  <a:cubicBezTo>
                    <a:pt x="1" y="117"/>
                    <a:pt x="49" y="146"/>
                    <a:pt x="102" y="115"/>
                  </a:cubicBezTo>
                  <a:cubicBezTo>
                    <a:pt x="156" y="84"/>
                    <a:pt x="169" y="21"/>
                    <a:pt x="169" y="21"/>
                  </a:cubicBezTo>
                  <a:cubicBezTo>
                    <a:pt x="169" y="21"/>
                    <a:pt x="108" y="0"/>
                    <a:pt x="54" y="31"/>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33" name="Freeform 32">
              <a:extLst>
                <a:ext uri="{FF2B5EF4-FFF2-40B4-BE49-F238E27FC236}">
                  <a16:creationId xmlns:a16="http://schemas.microsoft.com/office/drawing/2014/main" id="{F2920961-1C18-4B24-B9A2-DB45009C57B8}"/>
                </a:ext>
              </a:extLst>
            </p:cNvPr>
            <p:cNvSpPr>
              <a:spLocks/>
            </p:cNvSpPr>
            <p:nvPr/>
          </p:nvSpPr>
          <p:spPr bwMode="auto">
            <a:xfrm>
              <a:off x="9518367" y="3294093"/>
              <a:ext cx="325722" cy="225915"/>
            </a:xfrm>
            <a:custGeom>
              <a:avLst/>
              <a:gdLst>
                <a:gd name="T0" fmla="*/ 169 w 169"/>
                <a:gd name="T1" fmla="*/ 21 h 117"/>
                <a:gd name="T2" fmla="*/ 54 w 169"/>
                <a:gd name="T3" fmla="*/ 31 h 117"/>
                <a:gd name="T4" fmla="*/ 1 w 169"/>
                <a:gd name="T5" fmla="*/ 117 h 117"/>
                <a:gd name="T6" fmla="*/ 169 w 169"/>
                <a:gd name="T7" fmla="*/ 21 h 117"/>
              </a:gdLst>
              <a:ahLst/>
              <a:cxnLst>
                <a:cxn ang="0">
                  <a:pos x="T0" y="T1"/>
                </a:cxn>
                <a:cxn ang="0">
                  <a:pos x="T2" y="T3"/>
                </a:cxn>
                <a:cxn ang="0">
                  <a:pos x="T4" y="T5"/>
                </a:cxn>
                <a:cxn ang="0">
                  <a:pos x="T6" y="T7"/>
                </a:cxn>
              </a:cxnLst>
              <a:rect l="0" t="0" r="r" b="b"/>
              <a:pathLst>
                <a:path w="169" h="117">
                  <a:moveTo>
                    <a:pt x="169" y="21"/>
                  </a:moveTo>
                  <a:cubicBezTo>
                    <a:pt x="169" y="21"/>
                    <a:pt x="108" y="0"/>
                    <a:pt x="54" y="31"/>
                  </a:cubicBezTo>
                  <a:cubicBezTo>
                    <a:pt x="0" y="62"/>
                    <a:pt x="1" y="117"/>
                    <a:pt x="1" y="117"/>
                  </a:cubicBezTo>
                  <a:lnTo>
                    <a:pt x="169" y="21"/>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34" name="Freeform 33">
              <a:extLst>
                <a:ext uri="{FF2B5EF4-FFF2-40B4-BE49-F238E27FC236}">
                  <a16:creationId xmlns:a16="http://schemas.microsoft.com/office/drawing/2014/main" id="{B24CA11B-0DA8-4C4A-9851-6DD5F0F81008}"/>
                </a:ext>
              </a:extLst>
            </p:cNvPr>
            <p:cNvSpPr>
              <a:spLocks/>
            </p:cNvSpPr>
            <p:nvPr/>
          </p:nvSpPr>
          <p:spPr bwMode="auto">
            <a:xfrm>
              <a:off x="7491538" y="3082888"/>
              <a:ext cx="1093794" cy="652528"/>
            </a:xfrm>
            <a:custGeom>
              <a:avLst/>
              <a:gdLst>
                <a:gd name="T0" fmla="*/ 4 w 689"/>
                <a:gd name="T1" fmla="*/ 0 h 411"/>
                <a:gd name="T2" fmla="*/ 0 w 689"/>
                <a:gd name="T3" fmla="*/ 7 h 411"/>
                <a:gd name="T4" fmla="*/ 665 w 689"/>
                <a:gd name="T5" fmla="*/ 411 h 411"/>
                <a:gd name="T6" fmla="*/ 689 w 689"/>
                <a:gd name="T7" fmla="*/ 377 h 411"/>
                <a:gd name="T8" fmla="*/ 4 w 689"/>
                <a:gd name="T9" fmla="*/ 0 h 411"/>
              </a:gdLst>
              <a:ahLst/>
              <a:cxnLst>
                <a:cxn ang="0">
                  <a:pos x="T0" y="T1"/>
                </a:cxn>
                <a:cxn ang="0">
                  <a:pos x="T2" y="T3"/>
                </a:cxn>
                <a:cxn ang="0">
                  <a:pos x="T4" y="T5"/>
                </a:cxn>
                <a:cxn ang="0">
                  <a:pos x="T6" y="T7"/>
                </a:cxn>
                <a:cxn ang="0">
                  <a:pos x="T8" y="T9"/>
                </a:cxn>
              </a:cxnLst>
              <a:rect l="0" t="0" r="r" b="b"/>
              <a:pathLst>
                <a:path w="689" h="411">
                  <a:moveTo>
                    <a:pt x="4" y="0"/>
                  </a:moveTo>
                  <a:lnTo>
                    <a:pt x="0" y="7"/>
                  </a:lnTo>
                  <a:lnTo>
                    <a:pt x="665" y="411"/>
                  </a:lnTo>
                  <a:lnTo>
                    <a:pt x="689" y="377"/>
                  </a:lnTo>
                  <a:lnTo>
                    <a:pt x="4" y="0"/>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35" name="Freeform 34">
              <a:extLst>
                <a:ext uri="{FF2B5EF4-FFF2-40B4-BE49-F238E27FC236}">
                  <a16:creationId xmlns:a16="http://schemas.microsoft.com/office/drawing/2014/main" id="{3FADC055-E700-44B6-ACCA-04E701D36A97}"/>
                </a:ext>
              </a:extLst>
            </p:cNvPr>
            <p:cNvSpPr>
              <a:spLocks/>
            </p:cNvSpPr>
            <p:nvPr/>
          </p:nvSpPr>
          <p:spPr bwMode="auto">
            <a:xfrm>
              <a:off x="7979070" y="3198473"/>
              <a:ext cx="26268" cy="181783"/>
            </a:xfrm>
            <a:custGeom>
              <a:avLst/>
              <a:gdLst>
                <a:gd name="T0" fmla="*/ 17 w 17"/>
                <a:gd name="T1" fmla="*/ 114 h 114"/>
                <a:gd name="T2" fmla="*/ 0 w 17"/>
                <a:gd name="T3" fmla="*/ 114 h 114"/>
                <a:gd name="T4" fmla="*/ 5 w 17"/>
                <a:gd name="T5" fmla="*/ 0 h 114"/>
                <a:gd name="T6" fmla="*/ 12 w 17"/>
                <a:gd name="T7" fmla="*/ 0 h 114"/>
                <a:gd name="T8" fmla="*/ 17 w 17"/>
                <a:gd name="T9" fmla="*/ 114 h 114"/>
              </a:gdLst>
              <a:ahLst/>
              <a:cxnLst>
                <a:cxn ang="0">
                  <a:pos x="T0" y="T1"/>
                </a:cxn>
                <a:cxn ang="0">
                  <a:pos x="T2" y="T3"/>
                </a:cxn>
                <a:cxn ang="0">
                  <a:pos x="T4" y="T5"/>
                </a:cxn>
                <a:cxn ang="0">
                  <a:pos x="T6" y="T7"/>
                </a:cxn>
                <a:cxn ang="0">
                  <a:pos x="T8" y="T9"/>
                </a:cxn>
              </a:cxnLst>
              <a:rect l="0" t="0" r="r" b="b"/>
              <a:pathLst>
                <a:path w="17" h="114">
                  <a:moveTo>
                    <a:pt x="17" y="114"/>
                  </a:moveTo>
                  <a:lnTo>
                    <a:pt x="0" y="114"/>
                  </a:lnTo>
                  <a:lnTo>
                    <a:pt x="5" y="0"/>
                  </a:lnTo>
                  <a:lnTo>
                    <a:pt x="12" y="0"/>
                  </a:lnTo>
                  <a:lnTo>
                    <a:pt x="17" y="114"/>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36" name="Oval 35">
              <a:extLst>
                <a:ext uri="{FF2B5EF4-FFF2-40B4-BE49-F238E27FC236}">
                  <a16:creationId xmlns:a16="http://schemas.microsoft.com/office/drawing/2014/main" id="{1CD6B440-E526-4520-AAEC-E6ED02A562F6}"/>
                </a:ext>
              </a:extLst>
            </p:cNvPr>
            <p:cNvSpPr>
              <a:spLocks noChangeArrowheads="1"/>
            </p:cNvSpPr>
            <p:nvPr/>
          </p:nvSpPr>
          <p:spPr bwMode="auto">
            <a:xfrm>
              <a:off x="7898165" y="2922121"/>
              <a:ext cx="188078" cy="371972"/>
            </a:xfrm>
            <a:prstGeom prst="ellipse">
              <a:avLst/>
            </a:pr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37" name="Freeform 36">
              <a:extLst>
                <a:ext uri="{FF2B5EF4-FFF2-40B4-BE49-F238E27FC236}">
                  <a16:creationId xmlns:a16="http://schemas.microsoft.com/office/drawing/2014/main" id="{432092FD-4805-4448-98F0-AD0E042BABBC}"/>
                </a:ext>
              </a:extLst>
            </p:cNvPr>
            <p:cNvSpPr>
              <a:spLocks/>
            </p:cNvSpPr>
            <p:nvPr/>
          </p:nvSpPr>
          <p:spPr bwMode="auto">
            <a:xfrm>
              <a:off x="7992730" y="2922121"/>
              <a:ext cx="93513" cy="371972"/>
            </a:xfrm>
            <a:custGeom>
              <a:avLst/>
              <a:gdLst>
                <a:gd name="T0" fmla="*/ 0 w 49"/>
                <a:gd name="T1" fmla="*/ 0 h 193"/>
                <a:gd name="T2" fmla="*/ 49 w 49"/>
                <a:gd name="T3" fmla="*/ 105 h 193"/>
                <a:gd name="T4" fmla="*/ 0 w 49"/>
                <a:gd name="T5" fmla="*/ 193 h 193"/>
                <a:gd name="T6" fmla="*/ 0 w 49"/>
                <a:gd name="T7" fmla="*/ 0 h 193"/>
              </a:gdLst>
              <a:ahLst/>
              <a:cxnLst>
                <a:cxn ang="0">
                  <a:pos x="T0" y="T1"/>
                </a:cxn>
                <a:cxn ang="0">
                  <a:pos x="T2" y="T3"/>
                </a:cxn>
                <a:cxn ang="0">
                  <a:pos x="T4" y="T5"/>
                </a:cxn>
                <a:cxn ang="0">
                  <a:pos x="T6" y="T7"/>
                </a:cxn>
              </a:cxnLst>
              <a:rect l="0" t="0" r="r" b="b"/>
              <a:pathLst>
                <a:path w="49" h="193">
                  <a:moveTo>
                    <a:pt x="0" y="0"/>
                  </a:moveTo>
                  <a:cubicBezTo>
                    <a:pt x="0" y="0"/>
                    <a:pt x="49" y="43"/>
                    <a:pt x="49" y="105"/>
                  </a:cubicBezTo>
                  <a:cubicBezTo>
                    <a:pt x="49" y="166"/>
                    <a:pt x="0" y="193"/>
                    <a:pt x="0" y="193"/>
                  </a:cubicBezTo>
                  <a:lnTo>
                    <a:pt x="0" y="0"/>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38" name="Freeform 37">
              <a:extLst>
                <a:ext uri="{FF2B5EF4-FFF2-40B4-BE49-F238E27FC236}">
                  <a16:creationId xmlns:a16="http://schemas.microsoft.com/office/drawing/2014/main" id="{C64EEDAF-1A83-4E75-82EA-9FD6E0285703}"/>
                </a:ext>
              </a:extLst>
            </p:cNvPr>
            <p:cNvSpPr>
              <a:spLocks/>
            </p:cNvSpPr>
            <p:nvPr/>
          </p:nvSpPr>
          <p:spPr bwMode="auto">
            <a:xfrm>
              <a:off x="8261713" y="3308804"/>
              <a:ext cx="77753" cy="231169"/>
            </a:xfrm>
            <a:custGeom>
              <a:avLst/>
              <a:gdLst>
                <a:gd name="T0" fmla="*/ 16 w 49"/>
                <a:gd name="T1" fmla="*/ 146 h 146"/>
                <a:gd name="T2" fmla="*/ 0 w 49"/>
                <a:gd name="T3" fmla="*/ 141 h 146"/>
                <a:gd name="T4" fmla="*/ 43 w 49"/>
                <a:gd name="T5" fmla="*/ 0 h 146"/>
                <a:gd name="T6" fmla="*/ 49 w 49"/>
                <a:gd name="T7" fmla="*/ 1 h 146"/>
                <a:gd name="T8" fmla="*/ 16 w 49"/>
                <a:gd name="T9" fmla="*/ 146 h 146"/>
              </a:gdLst>
              <a:ahLst/>
              <a:cxnLst>
                <a:cxn ang="0">
                  <a:pos x="T0" y="T1"/>
                </a:cxn>
                <a:cxn ang="0">
                  <a:pos x="T2" y="T3"/>
                </a:cxn>
                <a:cxn ang="0">
                  <a:pos x="T4" y="T5"/>
                </a:cxn>
                <a:cxn ang="0">
                  <a:pos x="T6" y="T7"/>
                </a:cxn>
                <a:cxn ang="0">
                  <a:pos x="T8" y="T9"/>
                </a:cxn>
              </a:cxnLst>
              <a:rect l="0" t="0" r="r" b="b"/>
              <a:pathLst>
                <a:path w="49" h="146">
                  <a:moveTo>
                    <a:pt x="16" y="146"/>
                  </a:moveTo>
                  <a:lnTo>
                    <a:pt x="0" y="141"/>
                  </a:lnTo>
                  <a:lnTo>
                    <a:pt x="43" y="0"/>
                  </a:lnTo>
                  <a:lnTo>
                    <a:pt x="49" y="1"/>
                  </a:lnTo>
                  <a:lnTo>
                    <a:pt x="16" y="146"/>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39" name="Freeform 38">
              <a:extLst>
                <a:ext uri="{FF2B5EF4-FFF2-40B4-BE49-F238E27FC236}">
                  <a16:creationId xmlns:a16="http://schemas.microsoft.com/office/drawing/2014/main" id="{AF5E28CC-BA24-4383-B564-4ED4136493A2}"/>
                </a:ext>
              </a:extLst>
            </p:cNvPr>
            <p:cNvSpPr>
              <a:spLocks/>
            </p:cNvSpPr>
            <p:nvPr/>
          </p:nvSpPr>
          <p:spPr bwMode="auto">
            <a:xfrm>
              <a:off x="8232293" y="3041908"/>
              <a:ext cx="243766" cy="360414"/>
            </a:xfrm>
            <a:custGeom>
              <a:avLst/>
              <a:gdLst>
                <a:gd name="T0" fmla="*/ 110 w 126"/>
                <a:gd name="T1" fmla="*/ 114 h 187"/>
                <a:gd name="T2" fmla="*/ 40 w 126"/>
                <a:gd name="T3" fmla="*/ 187 h 187"/>
                <a:gd name="T4" fmla="*/ 16 w 126"/>
                <a:gd name="T5" fmla="*/ 89 h 187"/>
                <a:gd name="T6" fmla="*/ 90 w 126"/>
                <a:gd name="T7" fmla="*/ 0 h 187"/>
                <a:gd name="T8" fmla="*/ 110 w 126"/>
                <a:gd name="T9" fmla="*/ 114 h 187"/>
              </a:gdLst>
              <a:ahLst/>
              <a:cxnLst>
                <a:cxn ang="0">
                  <a:pos x="T0" y="T1"/>
                </a:cxn>
                <a:cxn ang="0">
                  <a:pos x="T2" y="T3"/>
                </a:cxn>
                <a:cxn ang="0">
                  <a:pos x="T4" y="T5"/>
                </a:cxn>
                <a:cxn ang="0">
                  <a:pos x="T6" y="T7"/>
                </a:cxn>
                <a:cxn ang="0">
                  <a:pos x="T8" y="T9"/>
                </a:cxn>
              </a:cxnLst>
              <a:rect l="0" t="0" r="r" b="b"/>
              <a:pathLst>
                <a:path w="126" h="187">
                  <a:moveTo>
                    <a:pt x="110" y="114"/>
                  </a:moveTo>
                  <a:cubicBezTo>
                    <a:pt x="94" y="174"/>
                    <a:pt x="40" y="187"/>
                    <a:pt x="40" y="187"/>
                  </a:cubicBezTo>
                  <a:cubicBezTo>
                    <a:pt x="40" y="187"/>
                    <a:pt x="0" y="148"/>
                    <a:pt x="16" y="89"/>
                  </a:cubicBezTo>
                  <a:cubicBezTo>
                    <a:pt x="32" y="29"/>
                    <a:pt x="90" y="0"/>
                    <a:pt x="90" y="0"/>
                  </a:cubicBezTo>
                  <a:cubicBezTo>
                    <a:pt x="90" y="0"/>
                    <a:pt x="126" y="54"/>
                    <a:pt x="110" y="114"/>
                  </a:cubicBez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40" name="Freeform 39">
              <a:extLst>
                <a:ext uri="{FF2B5EF4-FFF2-40B4-BE49-F238E27FC236}">
                  <a16:creationId xmlns:a16="http://schemas.microsoft.com/office/drawing/2014/main" id="{90955E34-62D3-4EA3-B4B4-84DEA5B9B242}"/>
                </a:ext>
              </a:extLst>
            </p:cNvPr>
            <p:cNvSpPr>
              <a:spLocks/>
            </p:cNvSpPr>
            <p:nvPr/>
          </p:nvSpPr>
          <p:spPr bwMode="auto">
            <a:xfrm>
              <a:off x="8310045" y="3041908"/>
              <a:ext cx="166013" cy="360414"/>
            </a:xfrm>
            <a:custGeom>
              <a:avLst/>
              <a:gdLst>
                <a:gd name="T0" fmla="*/ 50 w 86"/>
                <a:gd name="T1" fmla="*/ 0 h 187"/>
                <a:gd name="T2" fmla="*/ 70 w 86"/>
                <a:gd name="T3" fmla="*/ 114 h 187"/>
                <a:gd name="T4" fmla="*/ 0 w 86"/>
                <a:gd name="T5" fmla="*/ 187 h 187"/>
                <a:gd name="T6" fmla="*/ 50 w 86"/>
                <a:gd name="T7" fmla="*/ 0 h 187"/>
              </a:gdLst>
              <a:ahLst/>
              <a:cxnLst>
                <a:cxn ang="0">
                  <a:pos x="T0" y="T1"/>
                </a:cxn>
                <a:cxn ang="0">
                  <a:pos x="T2" y="T3"/>
                </a:cxn>
                <a:cxn ang="0">
                  <a:pos x="T4" y="T5"/>
                </a:cxn>
                <a:cxn ang="0">
                  <a:pos x="T6" y="T7"/>
                </a:cxn>
              </a:cxnLst>
              <a:rect l="0" t="0" r="r" b="b"/>
              <a:pathLst>
                <a:path w="86" h="187">
                  <a:moveTo>
                    <a:pt x="50" y="0"/>
                  </a:moveTo>
                  <a:cubicBezTo>
                    <a:pt x="50" y="0"/>
                    <a:pt x="86" y="54"/>
                    <a:pt x="70" y="114"/>
                  </a:cubicBezTo>
                  <a:cubicBezTo>
                    <a:pt x="54" y="174"/>
                    <a:pt x="0" y="187"/>
                    <a:pt x="0" y="187"/>
                  </a:cubicBezTo>
                  <a:lnTo>
                    <a:pt x="50" y="0"/>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41" name="Freeform 40">
              <a:extLst>
                <a:ext uri="{FF2B5EF4-FFF2-40B4-BE49-F238E27FC236}">
                  <a16:creationId xmlns:a16="http://schemas.microsoft.com/office/drawing/2014/main" id="{91628735-5C81-4E71-BE1D-DD04224AA488}"/>
                </a:ext>
              </a:extLst>
            </p:cNvPr>
            <p:cNvSpPr>
              <a:spLocks/>
            </p:cNvSpPr>
            <p:nvPr/>
          </p:nvSpPr>
          <p:spPr bwMode="auto">
            <a:xfrm>
              <a:off x="7671211" y="3275179"/>
              <a:ext cx="164962" cy="109280"/>
            </a:xfrm>
            <a:custGeom>
              <a:avLst/>
              <a:gdLst>
                <a:gd name="T0" fmla="*/ 104 w 104"/>
                <a:gd name="T1" fmla="*/ 15 h 69"/>
                <a:gd name="T2" fmla="*/ 97 w 104"/>
                <a:gd name="T3" fmla="*/ 0 h 69"/>
                <a:gd name="T4" fmla="*/ 0 w 104"/>
                <a:gd name="T5" fmla="*/ 63 h 69"/>
                <a:gd name="T6" fmla="*/ 4 w 104"/>
                <a:gd name="T7" fmla="*/ 69 h 69"/>
                <a:gd name="T8" fmla="*/ 104 w 104"/>
                <a:gd name="T9" fmla="*/ 15 h 69"/>
              </a:gdLst>
              <a:ahLst/>
              <a:cxnLst>
                <a:cxn ang="0">
                  <a:pos x="T0" y="T1"/>
                </a:cxn>
                <a:cxn ang="0">
                  <a:pos x="T2" y="T3"/>
                </a:cxn>
                <a:cxn ang="0">
                  <a:pos x="T4" y="T5"/>
                </a:cxn>
                <a:cxn ang="0">
                  <a:pos x="T6" y="T7"/>
                </a:cxn>
                <a:cxn ang="0">
                  <a:pos x="T8" y="T9"/>
                </a:cxn>
              </a:cxnLst>
              <a:rect l="0" t="0" r="r" b="b"/>
              <a:pathLst>
                <a:path w="104" h="69">
                  <a:moveTo>
                    <a:pt x="104" y="15"/>
                  </a:moveTo>
                  <a:lnTo>
                    <a:pt x="97" y="0"/>
                  </a:lnTo>
                  <a:lnTo>
                    <a:pt x="0" y="63"/>
                  </a:lnTo>
                  <a:lnTo>
                    <a:pt x="4" y="69"/>
                  </a:lnTo>
                  <a:lnTo>
                    <a:pt x="104" y="15"/>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42" name="Freeform 41">
              <a:extLst>
                <a:ext uri="{FF2B5EF4-FFF2-40B4-BE49-F238E27FC236}">
                  <a16:creationId xmlns:a16="http://schemas.microsoft.com/office/drawing/2014/main" id="{83CBE088-2EE6-4692-833D-B499160D6110}"/>
                </a:ext>
              </a:extLst>
            </p:cNvPr>
            <p:cNvSpPr>
              <a:spLocks/>
            </p:cNvSpPr>
            <p:nvPr/>
          </p:nvSpPr>
          <p:spPr bwMode="auto">
            <a:xfrm>
              <a:off x="7435851" y="3278331"/>
              <a:ext cx="323620" cy="280556"/>
            </a:xfrm>
            <a:custGeom>
              <a:avLst/>
              <a:gdLst>
                <a:gd name="T0" fmla="*/ 115 w 168"/>
                <a:gd name="T1" fmla="*/ 115 h 146"/>
                <a:gd name="T2" fmla="*/ 167 w 168"/>
                <a:gd name="T3" fmla="*/ 29 h 146"/>
                <a:gd name="T4" fmla="*/ 66 w 168"/>
                <a:gd name="T5" fmla="*/ 31 h 146"/>
                <a:gd name="T6" fmla="*/ 0 w 168"/>
                <a:gd name="T7" fmla="*/ 126 h 146"/>
                <a:gd name="T8" fmla="*/ 115 w 168"/>
                <a:gd name="T9" fmla="*/ 115 h 146"/>
              </a:gdLst>
              <a:ahLst/>
              <a:cxnLst>
                <a:cxn ang="0">
                  <a:pos x="T0" y="T1"/>
                </a:cxn>
                <a:cxn ang="0">
                  <a:pos x="T2" y="T3"/>
                </a:cxn>
                <a:cxn ang="0">
                  <a:pos x="T4" y="T5"/>
                </a:cxn>
                <a:cxn ang="0">
                  <a:pos x="T6" y="T7"/>
                </a:cxn>
                <a:cxn ang="0">
                  <a:pos x="T8" y="T9"/>
                </a:cxn>
              </a:cxnLst>
              <a:rect l="0" t="0" r="r" b="b"/>
              <a:pathLst>
                <a:path w="168" h="146">
                  <a:moveTo>
                    <a:pt x="115" y="115"/>
                  </a:moveTo>
                  <a:cubicBezTo>
                    <a:pt x="168" y="84"/>
                    <a:pt x="167" y="29"/>
                    <a:pt x="167" y="29"/>
                  </a:cubicBezTo>
                  <a:cubicBezTo>
                    <a:pt x="167" y="29"/>
                    <a:pt x="120" y="0"/>
                    <a:pt x="66" y="31"/>
                  </a:cubicBezTo>
                  <a:cubicBezTo>
                    <a:pt x="12" y="62"/>
                    <a:pt x="0" y="126"/>
                    <a:pt x="0" y="126"/>
                  </a:cubicBezTo>
                  <a:cubicBezTo>
                    <a:pt x="0" y="126"/>
                    <a:pt x="61" y="146"/>
                    <a:pt x="115" y="115"/>
                  </a:cubicBez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43" name="Freeform 42">
              <a:extLst>
                <a:ext uri="{FF2B5EF4-FFF2-40B4-BE49-F238E27FC236}">
                  <a16:creationId xmlns:a16="http://schemas.microsoft.com/office/drawing/2014/main" id="{581E0BDE-CF0A-4042-A6C6-D107ABE325EA}"/>
                </a:ext>
              </a:extLst>
            </p:cNvPr>
            <p:cNvSpPr>
              <a:spLocks/>
            </p:cNvSpPr>
            <p:nvPr/>
          </p:nvSpPr>
          <p:spPr bwMode="auto">
            <a:xfrm>
              <a:off x="7435851" y="3334022"/>
              <a:ext cx="323620" cy="224865"/>
            </a:xfrm>
            <a:custGeom>
              <a:avLst/>
              <a:gdLst>
                <a:gd name="T0" fmla="*/ 0 w 168"/>
                <a:gd name="T1" fmla="*/ 97 h 117"/>
                <a:gd name="T2" fmla="*/ 115 w 168"/>
                <a:gd name="T3" fmla="*/ 86 h 117"/>
                <a:gd name="T4" fmla="*/ 167 w 168"/>
                <a:gd name="T5" fmla="*/ 0 h 117"/>
                <a:gd name="T6" fmla="*/ 0 w 168"/>
                <a:gd name="T7" fmla="*/ 97 h 117"/>
              </a:gdLst>
              <a:ahLst/>
              <a:cxnLst>
                <a:cxn ang="0">
                  <a:pos x="T0" y="T1"/>
                </a:cxn>
                <a:cxn ang="0">
                  <a:pos x="T2" y="T3"/>
                </a:cxn>
                <a:cxn ang="0">
                  <a:pos x="T4" y="T5"/>
                </a:cxn>
                <a:cxn ang="0">
                  <a:pos x="T6" y="T7"/>
                </a:cxn>
              </a:cxnLst>
              <a:rect l="0" t="0" r="r" b="b"/>
              <a:pathLst>
                <a:path w="168" h="117">
                  <a:moveTo>
                    <a:pt x="0" y="97"/>
                  </a:moveTo>
                  <a:cubicBezTo>
                    <a:pt x="0" y="97"/>
                    <a:pt x="61" y="117"/>
                    <a:pt x="115" y="86"/>
                  </a:cubicBezTo>
                  <a:cubicBezTo>
                    <a:pt x="168" y="55"/>
                    <a:pt x="167" y="0"/>
                    <a:pt x="167" y="0"/>
                  </a:cubicBezTo>
                  <a:lnTo>
                    <a:pt x="0" y="97"/>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44" name="Freeform 43">
              <a:extLst>
                <a:ext uri="{FF2B5EF4-FFF2-40B4-BE49-F238E27FC236}">
                  <a16:creationId xmlns:a16="http://schemas.microsoft.com/office/drawing/2014/main" id="{2A8DCB67-F0E4-4856-A744-45C94EBEA047}"/>
                </a:ext>
              </a:extLst>
            </p:cNvPr>
            <p:cNvSpPr>
              <a:spLocks/>
            </p:cNvSpPr>
            <p:nvPr/>
          </p:nvSpPr>
          <p:spPr bwMode="auto">
            <a:xfrm>
              <a:off x="7289801" y="2930527"/>
              <a:ext cx="323620" cy="280555"/>
            </a:xfrm>
            <a:custGeom>
              <a:avLst/>
              <a:gdLst>
                <a:gd name="T0" fmla="*/ 115 w 168"/>
                <a:gd name="T1" fmla="*/ 31 h 146"/>
                <a:gd name="T2" fmla="*/ 167 w 168"/>
                <a:gd name="T3" fmla="*/ 117 h 146"/>
                <a:gd name="T4" fmla="*/ 66 w 168"/>
                <a:gd name="T5" fmla="*/ 115 h 146"/>
                <a:gd name="T6" fmla="*/ 0 w 168"/>
                <a:gd name="T7" fmla="*/ 20 h 146"/>
                <a:gd name="T8" fmla="*/ 115 w 168"/>
                <a:gd name="T9" fmla="*/ 31 h 146"/>
              </a:gdLst>
              <a:ahLst/>
              <a:cxnLst>
                <a:cxn ang="0">
                  <a:pos x="T0" y="T1"/>
                </a:cxn>
                <a:cxn ang="0">
                  <a:pos x="T2" y="T3"/>
                </a:cxn>
                <a:cxn ang="0">
                  <a:pos x="T4" y="T5"/>
                </a:cxn>
                <a:cxn ang="0">
                  <a:pos x="T6" y="T7"/>
                </a:cxn>
                <a:cxn ang="0">
                  <a:pos x="T8" y="T9"/>
                </a:cxn>
              </a:cxnLst>
              <a:rect l="0" t="0" r="r" b="b"/>
              <a:pathLst>
                <a:path w="168" h="146">
                  <a:moveTo>
                    <a:pt x="115" y="31"/>
                  </a:moveTo>
                  <a:cubicBezTo>
                    <a:pt x="168" y="62"/>
                    <a:pt x="167" y="117"/>
                    <a:pt x="167" y="117"/>
                  </a:cubicBezTo>
                  <a:cubicBezTo>
                    <a:pt x="167" y="117"/>
                    <a:pt x="120" y="146"/>
                    <a:pt x="66" y="115"/>
                  </a:cubicBezTo>
                  <a:cubicBezTo>
                    <a:pt x="13" y="84"/>
                    <a:pt x="0" y="20"/>
                    <a:pt x="0" y="20"/>
                  </a:cubicBezTo>
                  <a:cubicBezTo>
                    <a:pt x="0" y="20"/>
                    <a:pt x="61" y="0"/>
                    <a:pt x="115" y="31"/>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45" name="Freeform 44">
              <a:extLst>
                <a:ext uri="{FF2B5EF4-FFF2-40B4-BE49-F238E27FC236}">
                  <a16:creationId xmlns:a16="http://schemas.microsoft.com/office/drawing/2014/main" id="{F46C2AB9-BC89-4F05-9854-5ACAC15B148E}"/>
                </a:ext>
              </a:extLst>
            </p:cNvPr>
            <p:cNvSpPr>
              <a:spLocks/>
            </p:cNvSpPr>
            <p:nvPr/>
          </p:nvSpPr>
          <p:spPr bwMode="auto">
            <a:xfrm>
              <a:off x="7289801" y="2930527"/>
              <a:ext cx="323620" cy="225915"/>
            </a:xfrm>
            <a:custGeom>
              <a:avLst/>
              <a:gdLst>
                <a:gd name="T0" fmla="*/ 0 w 168"/>
                <a:gd name="T1" fmla="*/ 20 h 117"/>
                <a:gd name="T2" fmla="*/ 115 w 168"/>
                <a:gd name="T3" fmla="*/ 31 h 117"/>
                <a:gd name="T4" fmla="*/ 167 w 168"/>
                <a:gd name="T5" fmla="*/ 117 h 117"/>
                <a:gd name="T6" fmla="*/ 0 w 168"/>
                <a:gd name="T7" fmla="*/ 20 h 117"/>
              </a:gdLst>
              <a:ahLst/>
              <a:cxnLst>
                <a:cxn ang="0">
                  <a:pos x="T0" y="T1"/>
                </a:cxn>
                <a:cxn ang="0">
                  <a:pos x="T2" y="T3"/>
                </a:cxn>
                <a:cxn ang="0">
                  <a:pos x="T4" y="T5"/>
                </a:cxn>
                <a:cxn ang="0">
                  <a:pos x="T6" y="T7"/>
                </a:cxn>
              </a:cxnLst>
              <a:rect l="0" t="0" r="r" b="b"/>
              <a:pathLst>
                <a:path w="168" h="117">
                  <a:moveTo>
                    <a:pt x="0" y="20"/>
                  </a:moveTo>
                  <a:cubicBezTo>
                    <a:pt x="0" y="20"/>
                    <a:pt x="61" y="0"/>
                    <a:pt x="115" y="31"/>
                  </a:cubicBezTo>
                  <a:cubicBezTo>
                    <a:pt x="168" y="62"/>
                    <a:pt x="167" y="117"/>
                    <a:pt x="167" y="117"/>
                  </a:cubicBezTo>
                  <a:lnTo>
                    <a:pt x="0" y="2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46" name="Freeform 45">
              <a:extLst>
                <a:ext uri="{FF2B5EF4-FFF2-40B4-BE49-F238E27FC236}">
                  <a16:creationId xmlns:a16="http://schemas.microsoft.com/office/drawing/2014/main" id="{69D68C74-2D31-43C8-A89B-D0BCC3BCA69C}"/>
                </a:ext>
              </a:extLst>
            </p:cNvPr>
            <p:cNvSpPr>
              <a:spLocks/>
            </p:cNvSpPr>
            <p:nvPr/>
          </p:nvSpPr>
          <p:spPr bwMode="auto">
            <a:xfrm>
              <a:off x="7731101" y="2168718"/>
              <a:ext cx="848978" cy="506471"/>
            </a:xfrm>
            <a:custGeom>
              <a:avLst/>
              <a:gdLst>
                <a:gd name="T0" fmla="*/ 0 w 535"/>
                <a:gd name="T1" fmla="*/ 7 h 319"/>
                <a:gd name="T2" fmla="*/ 3 w 535"/>
                <a:gd name="T3" fmla="*/ 0 h 319"/>
                <a:gd name="T4" fmla="*/ 535 w 535"/>
                <a:gd name="T5" fmla="*/ 296 h 319"/>
                <a:gd name="T6" fmla="*/ 521 w 535"/>
                <a:gd name="T7" fmla="*/ 319 h 319"/>
                <a:gd name="T8" fmla="*/ 0 w 535"/>
                <a:gd name="T9" fmla="*/ 7 h 319"/>
              </a:gdLst>
              <a:ahLst/>
              <a:cxnLst>
                <a:cxn ang="0">
                  <a:pos x="T0" y="T1"/>
                </a:cxn>
                <a:cxn ang="0">
                  <a:pos x="T2" y="T3"/>
                </a:cxn>
                <a:cxn ang="0">
                  <a:pos x="T4" y="T5"/>
                </a:cxn>
                <a:cxn ang="0">
                  <a:pos x="T6" y="T7"/>
                </a:cxn>
                <a:cxn ang="0">
                  <a:pos x="T8" y="T9"/>
                </a:cxn>
              </a:cxnLst>
              <a:rect l="0" t="0" r="r" b="b"/>
              <a:pathLst>
                <a:path w="535" h="319">
                  <a:moveTo>
                    <a:pt x="0" y="7"/>
                  </a:moveTo>
                  <a:lnTo>
                    <a:pt x="3" y="0"/>
                  </a:lnTo>
                  <a:lnTo>
                    <a:pt x="535" y="296"/>
                  </a:lnTo>
                  <a:lnTo>
                    <a:pt x="521" y="319"/>
                  </a:lnTo>
                  <a:lnTo>
                    <a:pt x="0" y="7"/>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47" name="Freeform 46">
              <a:extLst>
                <a:ext uri="{FF2B5EF4-FFF2-40B4-BE49-F238E27FC236}">
                  <a16:creationId xmlns:a16="http://schemas.microsoft.com/office/drawing/2014/main" id="{DF426562-CA35-4232-B9E5-9BC4B281A64E}"/>
                </a:ext>
              </a:extLst>
            </p:cNvPr>
            <p:cNvSpPr>
              <a:spLocks/>
            </p:cNvSpPr>
            <p:nvPr/>
          </p:nvSpPr>
          <p:spPr bwMode="auto">
            <a:xfrm>
              <a:off x="7917078" y="2384126"/>
              <a:ext cx="212244" cy="132397"/>
            </a:xfrm>
            <a:custGeom>
              <a:avLst/>
              <a:gdLst>
                <a:gd name="T0" fmla="*/ 134 w 134"/>
                <a:gd name="T1" fmla="*/ 14 h 83"/>
                <a:gd name="T2" fmla="*/ 126 w 134"/>
                <a:gd name="T3" fmla="*/ 0 h 83"/>
                <a:gd name="T4" fmla="*/ 0 w 134"/>
                <a:gd name="T5" fmla="*/ 77 h 83"/>
                <a:gd name="T6" fmla="*/ 4 w 134"/>
                <a:gd name="T7" fmla="*/ 83 h 83"/>
                <a:gd name="T8" fmla="*/ 134 w 134"/>
                <a:gd name="T9" fmla="*/ 14 h 83"/>
              </a:gdLst>
              <a:ahLst/>
              <a:cxnLst>
                <a:cxn ang="0">
                  <a:pos x="T0" y="T1"/>
                </a:cxn>
                <a:cxn ang="0">
                  <a:pos x="T2" y="T3"/>
                </a:cxn>
                <a:cxn ang="0">
                  <a:pos x="T4" y="T5"/>
                </a:cxn>
                <a:cxn ang="0">
                  <a:pos x="T6" y="T7"/>
                </a:cxn>
                <a:cxn ang="0">
                  <a:pos x="T8" y="T9"/>
                </a:cxn>
              </a:cxnLst>
              <a:rect l="0" t="0" r="r" b="b"/>
              <a:pathLst>
                <a:path w="134" h="83">
                  <a:moveTo>
                    <a:pt x="134" y="14"/>
                  </a:moveTo>
                  <a:lnTo>
                    <a:pt x="126" y="0"/>
                  </a:lnTo>
                  <a:lnTo>
                    <a:pt x="0" y="77"/>
                  </a:lnTo>
                  <a:lnTo>
                    <a:pt x="4" y="83"/>
                  </a:lnTo>
                  <a:lnTo>
                    <a:pt x="134" y="14"/>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48" name="Freeform 47">
              <a:extLst>
                <a:ext uri="{FF2B5EF4-FFF2-40B4-BE49-F238E27FC236}">
                  <a16:creationId xmlns:a16="http://schemas.microsoft.com/office/drawing/2014/main" id="{0FADE1B2-8B0B-479D-BB53-227A204A8521}"/>
                </a:ext>
              </a:extLst>
            </p:cNvPr>
            <p:cNvSpPr>
              <a:spLocks/>
            </p:cNvSpPr>
            <p:nvPr/>
          </p:nvSpPr>
          <p:spPr bwMode="auto">
            <a:xfrm>
              <a:off x="7681718" y="2408294"/>
              <a:ext cx="323620" cy="280556"/>
            </a:xfrm>
            <a:custGeom>
              <a:avLst/>
              <a:gdLst>
                <a:gd name="T0" fmla="*/ 115 w 168"/>
                <a:gd name="T1" fmla="*/ 115 h 146"/>
                <a:gd name="T2" fmla="*/ 167 w 168"/>
                <a:gd name="T3" fmla="*/ 28 h 146"/>
                <a:gd name="T4" fmla="*/ 66 w 168"/>
                <a:gd name="T5" fmla="*/ 31 h 146"/>
                <a:gd name="T6" fmla="*/ 0 w 168"/>
                <a:gd name="T7" fmla="*/ 125 h 146"/>
                <a:gd name="T8" fmla="*/ 115 w 168"/>
                <a:gd name="T9" fmla="*/ 115 h 146"/>
              </a:gdLst>
              <a:ahLst/>
              <a:cxnLst>
                <a:cxn ang="0">
                  <a:pos x="T0" y="T1"/>
                </a:cxn>
                <a:cxn ang="0">
                  <a:pos x="T2" y="T3"/>
                </a:cxn>
                <a:cxn ang="0">
                  <a:pos x="T4" y="T5"/>
                </a:cxn>
                <a:cxn ang="0">
                  <a:pos x="T6" y="T7"/>
                </a:cxn>
                <a:cxn ang="0">
                  <a:pos x="T8" y="T9"/>
                </a:cxn>
              </a:cxnLst>
              <a:rect l="0" t="0" r="r" b="b"/>
              <a:pathLst>
                <a:path w="168" h="146">
                  <a:moveTo>
                    <a:pt x="115" y="115"/>
                  </a:moveTo>
                  <a:cubicBezTo>
                    <a:pt x="168" y="84"/>
                    <a:pt x="167" y="28"/>
                    <a:pt x="167" y="28"/>
                  </a:cubicBezTo>
                  <a:cubicBezTo>
                    <a:pt x="167" y="28"/>
                    <a:pt x="120" y="0"/>
                    <a:pt x="66" y="31"/>
                  </a:cubicBezTo>
                  <a:cubicBezTo>
                    <a:pt x="12" y="62"/>
                    <a:pt x="0" y="125"/>
                    <a:pt x="0" y="125"/>
                  </a:cubicBezTo>
                  <a:cubicBezTo>
                    <a:pt x="0" y="125"/>
                    <a:pt x="61" y="146"/>
                    <a:pt x="115" y="115"/>
                  </a:cubicBez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49" name="Freeform 48">
              <a:extLst>
                <a:ext uri="{FF2B5EF4-FFF2-40B4-BE49-F238E27FC236}">
                  <a16:creationId xmlns:a16="http://schemas.microsoft.com/office/drawing/2014/main" id="{D2C7F0D6-1C74-4543-9759-213C40374C54}"/>
                </a:ext>
              </a:extLst>
            </p:cNvPr>
            <p:cNvSpPr>
              <a:spLocks/>
            </p:cNvSpPr>
            <p:nvPr/>
          </p:nvSpPr>
          <p:spPr bwMode="auto">
            <a:xfrm>
              <a:off x="7681718" y="2461883"/>
              <a:ext cx="323620" cy="226966"/>
            </a:xfrm>
            <a:custGeom>
              <a:avLst/>
              <a:gdLst>
                <a:gd name="T0" fmla="*/ 0 w 168"/>
                <a:gd name="T1" fmla="*/ 97 h 118"/>
                <a:gd name="T2" fmla="*/ 115 w 168"/>
                <a:gd name="T3" fmla="*/ 87 h 118"/>
                <a:gd name="T4" fmla="*/ 167 w 168"/>
                <a:gd name="T5" fmla="*/ 0 h 118"/>
                <a:gd name="T6" fmla="*/ 0 w 168"/>
                <a:gd name="T7" fmla="*/ 97 h 118"/>
              </a:gdLst>
              <a:ahLst/>
              <a:cxnLst>
                <a:cxn ang="0">
                  <a:pos x="T0" y="T1"/>
                </a:cxn>
                <a:cxn ang="0">
                  <a:pos x="T2" y="T3"/>
                </a:cxn>
                <a:cxn ang="0">
                  <a:pos x="T4" y="T5"/>
                </a:cxn>
                <a:cxn ang="0">
                  <a:pos x="T6" y="T7"/>
                </a:cxn>
              </a:cxnLst>
              <a:rect l="0" t="0" r="r" b="b"/>
              <a:pathLst>
                <a:path w="168" h="118">
                  <a:moveTo>
                    <a:pt x="0" y="97"/>
                  </a:moveTo>
                  <a:cubicBezTo>
                    <a:pt x="0" y="97"/>
                    <a:pt x="61" y="118"/>
                    <a:pt x="115" y="87"/>
                  </a:cubicBezTo>
                  <a:cubicBezTo>
                    <a:pt x="168" y="56"/>
                    <a:pt x="167" y="0"/>
                    <a:pt x="167" y="0"/>
                  </a:cubicBezTo>
                  <a:lnTo>
                    <a:pt x="0" y="97"/>
                  </a:ln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50" name="Freeform 49">
              <a:extLst>
                <a:ext uri="{FF2B5EF4-FFF2-40B4-BE49-F238E27FC236}">
                  <a16:creationId xmlns:a16="http://schemas.microsoft.com/office/drawing/2014/main" id="{C3BD4847-1A60-44D7-80BB-A2014CB87F51}"/>
                </a:ext>
              </a:extLst>
            </p:cNvPr>
            <p:cNvSpPr>
              <a:spLocks/>
            </p:cNvSpPr>
            <p:nvPr/>
          </p:nvSpPr>
          <p:spPr bwMode="auto">
            <a:xfrm>
              <a:off x="8320553" y="2287456"/>
              <a:ext cx="26268" cy="235372"/>
            </a:xfrm>
            <a:custGeom>
              <a:avLst/>
              <a:gdLst>
                <a:gd name="T0" fmla="*/ 17 w 17"/>
                <a:gd name="T1" fmla="*/ 148 h 148"/>
                <a:gd name="T2" fmla="*/ 0 w 17"/>
                <a:gd name="T3" fmla="*/ 148 h 148"/>
                <a:gd name="T4" fmla="*/ 5 w 17"/>
                <a:gd name="T5" fmla="*/ 0 h 148"/>
                <a:gd name="T6" fmla="*/ 12 w 17"/>
                <a:gd name="T7" fmla="*/ 0 h 148"/>
                <a:gd name="T8" fmla="*/ 17 w 17"/>
                <a:gd name="T9" fmla="*/ 148 h 148"/>
              </a:gdLst>
              <a:ahLst/>
              <a:cxnLst>
                <a:cxn ang="0">
                  <a:pos x="T0" y="T1"/>
                </a:cxn>
                <a:cxn ang="0">
                  <a:pos x="T2" y="T3"/>
                </a:cxn>
                <a:cxn ang="0">
                  <a:pos x="T4" y="T5"/>
                </a:cxn>
                <a:cxn ang="0">
                  <a:pos x="T6" y="T7"/>
                </a:cxn>
                <a:cxn ang="0">
                  <a:pos x="T8" y="T9"/>
                </a:cxn>
              </a:cxnLst>
              <a:rect l="0" t="0" r="r" b="b"/>
              <a:pathLst>
                <a:path w="17" h="148">
                  <a:moveTo>
                    <a:pt x="17" y="148"/>
                  </a:moveTo>
                  <a:lnTo>
                    <a:pt x="0" y="148"/>
                  </a:lnTo>
                  <a:lnTo>
                    <a:pt x="5" y="0"/>
                  </a:lnTo>
                  <a:lnTo>
                    <a:pt x="12" y="0"/>
                  </a:lnTo>
                  <a:lnTo>
                    <a:pt x="17" y="148"/>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51" name="Oval 50">
              <a:extLst>
                <a:ext uri="{FF2B5EF4-FFF2-40B4-BE49-F238E27FC236}">
                  <a16:creationId xmlns:a16="http://schemas.microsoft.com/office/drawing/2014/main" id="{E0AFDA19-8C95-4963-AFF2-C7C881140F33}"/>
                </a:ext>
              </a:extLst>
            </p:cNvPr>
            <p:cNvSpPr>
              <a:spLocks noChangeArrowheads="1"/>
            </p:cNvSpPr>
            <p:nvPr/>
          </p:nvSpPr>
          <p:spPr bwMode="auto">
            <a:xfrm>
              <a:off x="8239647" y="2011103"/>
              <a:ext cx="184926" cy="373024"/>
            </a:xfrm>
            <a:prstGeom prst="ellipse">
              <a:avLst/>
            </a:pr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52" name="Freeform 51">
              <a:extLst>
                <a:ext uri="{FF2B5EF4-FFF2-40B4-BE49-F238E27FC236}">
                  <a16:creationId xmlns:a16="http://schemas.microsoft.com/office/drawing/2014/main" id="{E3AE242C-54C3-4847-A19B-5AC7F5EB31F4}"/>
                </a:ext>
              </a:extLst>
            </p:cNvPr>
            <p:cNvSpPr>
              <a:spLocks/>
            </p:cNvSpPr>
            <p:nvPr/>
          </p:nvSpPr>
          <p:spPr bwMode="auto">
            <a:xfrm>
              <a:off x="8333161" y="2011103"/>
              <a:ext cx="91412" cy="373024"/>
            </a:xfrm>
            <a:custGeom>
              <a:avLst/>
              <a:gdLst>
                <a:gd name="T0" fmla="*/ 0 w 48"/>
                <a:gd name="T1" fmla="*/ 0 h 193"/>
                <a:gd name="T2" fmla="*/ 48 w 48"/>
                <a:gd name="T3" fmla="*/ 105 h 193"/>
                <a:gd name="T4" fmla="*/ 0 w 48"/>
                <a:gd name="T5" fmla="*/ 193 h 193"/>
                <a:gd name="T6" fmla="*/ 0 w 48"/>
                <a:gd name="T7" fmla="*/ 0 h 193"/>
              </a:gdLst>
              <a:ahLst/>
              <a:cxnLst>
                <a:cxn ang="0">
                  <a:pos x="T0" y="T1"/>
                </a:cxn>
                <a:cxn ang="0">
                  <a:pos x="T2" y="T3"/>
                </a:cxn>
                <a:cxn ang="0">
                  <a:pos x="T4" y="T5"/>
                </a:cxn>
                <a:cxn ang="0">
                  <a:pos x="T6" y="T7"/>
                </a:cxn>
              </a:cxnLst>
              <a:rect l="0" t="0" r="r" b="b"/>
              <a:pathLst>
                <a:path w="48" h="193">
                  <a:moveTo>
                    <a:pt x="0" y="0"/>
                  </a:moveTo>
                  <a:cubicBezTo>
                    <a:pt x="0" y="0"/>
                    <a:pt x="48" y="43"/>
                    <a:pt x="48" y="105"/>
                  </a:cubicBezTo>
                  <a:cubicBezTo>
                    <a:pt x="48" y="166"/>
                    <a:pt x="0" y="193"/>
                    <a:pt x="0" y="193"/>
                  </a:cubicBezTo>
                  <a:lnTo>
                    <a:pt x="0" y="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53" name="Freeform 52">
              <a:extLst>
                <a:ext uri="{FF2B5EF4-FFF2-40B4-BE49-F238E27FC236}">
                  <a16:creationId xmlns:a16="http://schemas.microsoft.com/office/drawing/2014/main" id="{87CB4829-9AB8-4365-93FB-E90C69DE0290}"/>
                </a:ext>
              </a:extLst>
            </p:cNvPr>
            <p:cNvSpPr>
              <a:spLocks/>
            </p:cNvSpPr>
            <p:nvPr/>
          </p:nvSpPr>
          <p:spPr bwMode="auto">
            <a:xfrm>
              <a:off x="7528314" y="2016357"/>
              <a:ext cx="323620" cy="280555"/>
            </a:xfrm>
            <a:custGeom>
              <a:avLst/>
              <a:gdLst>
                <a:gd name="T0" fmla="*/ 66 w 168"/>
                <a:gd name="T1" fmla="*/ 115 h 146"/>
                <a:gd name="T2" fmla="*/ 167 w 168"/>
                <a:gd name="T3" fmla="*/ 117 h 146"/>
                <a:gd name="T4" fmla="*/ 115 w 168"/>
                <a:gd name="T5" fmla="*/ 31 h 146"/>
                <a:gd name="T6" fmla="*/ 0 w 168"/>
                <a:gd name="T7" fmla="*/ 20 h 146"/>
                <a:gd name="T8" fmla="*/ 66 w 168"/>
                <a:gd name="T9" fmla="*/ 115 h 146"/>
              </a:gdLst>
              <a:ahLst/>
              <a:cxnLst>
                <a:cxn ang="0">
                  <a:pos x="T0" y="T1"/>
                </a:cxn>
                <a:cxn ang="0">
                  <a:pos x="T2" y="T3"/>
                </a:cxn>
                <a:cxn ang="0">
                  <a:pos x="T4" y="T5"/>
                </a:cxn>
                <a:cxn ang="0">
                  <a:pos x="T6" y="T7"/>
                </a:cxn>
                <a:cxn ang="0">
                  <a:pos x="T8" y="T9"/>
                </a:cxn>
              </a:cxnLst>
              <a:rect l="0" t="0" r="r" b="b"/>
              <a:pathLst>
                <a:path w="168" h="146">
                  <a:moveTo>
                    <a:pt x="66" y="115"/>
                  </a:moveTo>
                  <a:cubicBezTo>
                    <a:pt x="120" y="146"/>
                    <a:pt x="167" y="117"/>
                    <a:pt x="167" y="117"/>
                  </a:cubicBezTo>
                  <a:cubicBezTo>
                    <a:pt x="167" y="117"/>
                    <a:pt x="168" y="62"/>
                    <a:pt x="115" y="31"/>
                  </a:cubicBezTo>
                  <a:cubicBezTo>
                    <a:pt x="61" y="0"/>
                    <a:pt x="0" y="20"/>
                    <a:pt x="0" y="20"/>
                  </a:cubicBezTo>
                  <a:cubicBezTo>
                    <a:pt x="0" y="20"/>
                    <a:pt x="12" y="84"/>
                    <a:pt x="66" y="115"/>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54" name="Freeform 53">
              <a:extLst>
                <a:ext uri="{FF2B5EF4-FFF2-40B4-BE49-F238E27FC236}">
                  <a16:creationId xmlns:a16="http://schemas.microsoft.com/office/drawing/2014/main" id="{F9BCBB95-92AE-4EE0-A935-89BEB1F7B3AC}"/>
                </a:ext>
              </a:extLst>
            </p:cNvPr>
            <p:cNvSpPr>
              <a:spLocks/>
            </p:cNvSpPr>
            <p:nvPr/>
          </p:nvSpPr>
          <p:spPr bwMode="auto">
            <a:xfrm>
              <a:off x="7528314" y="2054185"/>
              <a:ext cx="321519" cy="242727"/>
            </a:xfrm>
            <a:custGeom>
              <a:avLst/>
              <a:gdLst>
                <a:gd name="T0" fmla="*/ 0 w 167"/>
                <a:gd name="T1" fmla="*/ 0 h 126"/>
                <a:gd name="T2" fmla="*/ 66 w 167"/>
                <a:gd name="T3" fmla="*/ 95 h 126"/>
                <a:gd name="T4" fmla="*/ 167 w 167"/>
                <a:gd name="T5" fmla="*/ 97 h 126"/>
                <a:gd name="T6" fmla="*/ 0 w 167"/>
                <a:gd name="T7" fmla="*/ 0 h 126"/>
              </a:gdLst>
              <a:ahLst/>
              <a:cxnLst>
                <a:cxn ang="0">
                  <a:pos x="T0" y="T1"/>
                </a:cxn>
                <a:cxn ang="0">
                  <a:pos x="T2" y="T3"/>
                </a:cxn>
                <a:cxn ang="0">
                  <a:pos x="T4" y="T5"/>
                </a:cxn>
                <a:cxn ang="0">
                  <a:pos x="T6" y="T7"/>
                </a:cxn>
              </a:cxnLst>
              <a:rect l="0" t="0" r="r" b="b"/>
              <a:pathLst>
                <a:path w="167" h="126">
                  <a:moveTo>
                    <a:pt x="0" y="0"/>
                  </a:moveTo>
                  <a:cubicBezTo>
                    <a:pt x="0" y="0"/>
                    <a:pt x="12" y="64"/>
                    <a:pt x="66" y="95"/>
                  </a:cubicBezTo>
                  <a:cubicBezTo>
                    <a:pt x="120" y="126"/>
                    <a:pt x="167" y="97"/>
                    <a:pt x="167" y="97"/>
                  </a:cubicBezTo>
                  <a:lnTo>
                    <a:pt x="0" y="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55" name="Freeform 54">
              <a:extLst>
                <a:ext uri="{FF2B5EF4-FFF2-40B4-BE49-F238E27FC236}">
                  <a16:creationId xmlns:a16="http://schemas.microsoft.com/office/drawing/2014/main" id="{143A5320-6B00-4FDD-98D4-522E3C1A58D6}"/>
                </a:ext>
              </a:extLst>
            </p:cNvPr>
            <p:cNvSpPr>
              <a:spLocks/>
            </p:cNvSpPr>
            <p:nvPr/>
          </p:nvSpPr>
          <p:spPr bwMode="auto">
            <a:xfrm>
              <a:off x="8518087" y="1476262"/>
              <a:ext cx="91412" cy="3378224"/>
            </a:xfrm>
            <a:custGeom>
              <a:avLst/>
              <a:gdLst>
                <a:gd name="T0" fmla="*/ 37 w 57"/>
                <a:gd name="T1" fmla="*/ 0 h 2128"/>
                <a:gd name="T2" fmla="*/ 19 w 57"/>
                <a:gd name="T3" fmla="*/ 0 h 2128"/>
                <a:gd name="T4" fmla="*/ 0 w 57"/>
                <a:gd name="T5" fmla="*/ 2128 h 2128"/>
                <a:gd name="T6" fmla="*/ 57 w 57"/>
                <a:gd name="T7" fmla="*/ 2128 h 2128"/>
                <a:gd name="T8" fmla="*/ 37 w 57"/>
                <a:gd name="T9" fmla="*/ 0 h 2128"/>
              </a:gdLst>
              <a:ahLst/>
              <a:cxnLst>
                <a:cxn ang="0">
                  <a:pos x="T0" y="T1"/>
                </a:cxn>
                <a:cxn ang="0">
                  <a:pos x="T2" y="T3"/>
                </a:cxn>
                <a:cxn ang="0">
                  <a:pos x="T4" y="T5"/>
                </a:cxn>
                <a:cxn ang="0">
                  <a:pos x="T6" y="T7"/>
                </a:cxn>
                <a:cxn ang="0">
                  <a:pos x="T8" y="T9"/>
                </a:cxn>
              </a:cxnLst>
              <a:rect l="0" t="0" r="r" b="b"/>
              <a:pathLst>
                <a:path w="57" h="2128">
                  <a:moveTo>
                    <a:pt x="37" y="0"/>
                  </a:moveTo>
                  <a:lnTo>
                    <a:pt x="19" y="0"/>
                  </a:lnTo>
                  <a:lnTo>
                    <a:pt x="0" y="2128"/>
                  </a:lnTo>
                  <a:lnTo>
                    <a:pt x="57" y="2128"/>
                  </a:lnTo>
                  <a:lnTo>
                    <a:pt x="37" y="0"/>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56" name="Freeform 55">
              <a:extLst>
                <a:ext uri="{FF2B5EF4-FFF2-40B4-BE49-F238E27FC236}">
                  <a16:creationId xmlns:a16="http://schemas.microsoft.com/office/drawing/2014/main" id="{6573EABD-BC97-42A9-B793-0866657B20C5}"/>
                </a:ext>
              </a:extLst>
            </p:cNvPr>
            <p:cNvSpPr>
              <a:spLocks/>
            </p:cNvSpPr>
            <p:nvPr/>
          </p:nvSpPr>
          <p:spPr bwMode="auto">
            <a:xfrm>
              <a:off x="8553811" y="1649638"/>
              <a:ext cx="212244" cy="133448"/>
            </a:xfrm>
            <a:custGeom>
              <a:avLst/>
              <a:gdLst>
                <a:gd name="T0" fmla="*/ 8 w 134"/>
                <a:gd name="T1" fmla="*/ 84 h 84"/>
                <a:gd name="T2" fmla="*/ 0 w 134"/>
                <a:gd name="T3" fmla="*/ 69 h 84"/>
                <a:gd name="T4" fmla="*/ 131 w 134"/>
                <a:gd name="T5" fmla="*/ 0 h 84"/>
                <a:gd name="T6" fmla="*/ 134 w 134"/>
                <a:gd name="T7" fmla="*/ 6 h 84"/>
                <a:gd name="T8" fmla="*/ 8 w 134"/>
                <a:gd name="T9" fmla="*/ 84 h 84"/>
              </a:gdLst>
              <a:ahLst/>
              <a:cxnLst>
                <a:cxn ang="0">
                  <a:pos x="T0" y="T1"/>
                </a:cxn>
                <a:cxn ang="0">
                  <a:pos x="T2" y="T3"/>
                </a:cxn>
                <a:cxn ang="0">
                  <a:pos x="T4" y="T5"/>
                </a:cxn>
                <a:cxn ang="0">
                  <a:pos x="T6" y="T7"/>
                </a:cxn>
                <a:cxn ang="0">
                  <a:pos x="T8" y="T9"/>
                </a:cxn>
              </a:cxnLst>
              <a:rect l="0" t="0" r="r" b="b"/>
              <a:pathLst>
                <a:path w="134" h="84">
                  <a:moveTo>
                    <a:pt x="8" y="84"/>
                  </a:moveTo>
                  <a:lnTo>
                    <a:pt x="0" y="69"/>
                  </a:lnTo>
                  <a:lnTo>
                    <a:pt x="131" y="0"/>
                  </a:lnTo>
                  <a:lnTo>
                    <a:pt x="134" y="6"/>
                  </a:lnTo>
                  <a:lnTo>
                    <a:pt x="8" y="84"/>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57" name="Freeform 56">
              <a:extLst>
                <a:ext uri="{FF2B5EF4-FFF2-40B4-BE49-F238E27FC236}">
                  <a16:creationId xmlns:a16="http://schemas.microsoft.com/office/drawing/2014/main" id="{C63F8229-3666-4F43-AB3D-6C3D462D3DE4}"/>
                </a:ext>
              </a:extLst>
            </p:cNvPr>
            <p:cNvSpPr>
              <a:spLocks/>
            </p:cNvSpPr>
            <p:nvPr/>
          </p:nvSpPr>
          <p:spPr bwMode="auto">
            <a:xfrm>
              <a:off x="8677796" y="1476262"/>
              <a:ext cx="323620" cy="281606"/>
            </a:xfrm>
            <a:custGeom>
              <a:avLst/>
              <a:gdLst>
                <a:gd name="T0" fmla="*/ 102 w 168"/>
                <a:gd name="T1" fmla="*/ 115 h 146"/>
                <a:gd name="T2" fmla="*/ 1 w 168"/>
                <a:gd name="T3" fmla="*/ 118 h 146"/>
                <a:gd name="T4" fmla="*/ 53 w 168"/>
                <a:gd name="T5" fmla="*/ 31 h 146"/>
                <a:gd name="T6" fmla="*/ 168 w 168"/>
                <a:gd name="T7" fmla="*/ 21 h 146"/>
                <a:gd name="T8" fmla="*/ 102 w 168"/>
                <a:gd name="T9" fmla="*/ 115 h 146"/>
              </a:gdLst>
              <a:ahLst/>
              <a:cxnLst>
                <a:cxn ang="0">
                  <a:pos x="T0" y="T1"/>
                </a:cxn>
                <a:cxn ang="0">
                  <a:pos x="T2" y="T3"/>
                </a:cxn>
                <a:cxn ang="0">
                  <a:pos x="T4" y="T5"/>
                </a:cxn>
                <a:cxn ang="0">
                  <a:pos x="T6" y="T7"/>
                </a:cxn>
                <a:cxn ang="0">
                  <a:pos x="T8" y="T9"/>
                </a:cxn>
              </a:cxnLst>
              <a:rect l="0" t="0" r="r" b="b"/>
              <a:pathLst>
                <a:path w="168" h="146">
                  <a:moveTo>
                    <a:pt x="102" y="115"/>
                  </a:moveTo>
                  <a:cubicBezTo>
                    <a:pt x="48" y="146"/>
                    <a:pt x="1" y="118"/>
                    <a:pt x="1" y="118"/>
                  </a:cubicBezTo>
                  <a:cubicBezTo>
                    <a:pt x="1" y="118"/>
                    <a:pt x="0" y="62"/>
                    <a:pt x="53" y="31"/>
                  </a:cubicBezTo>
                  <a:cubicBezTo>
                    <a:pt x="107" y="0"/>
                    <a:pt x="168" y="21"/>
                    <a:pt x="168" y="21"/>
                  </a:cubicBezTo>
                  <a:cubicBezTo>
                    <a:pt x="168" y="21"/>
                    <a:pt x="156" y="84"/>
                    <a:pt x="102" y="115"/>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58" name="Freeform 57">
              <a:extLst>
                <a:ext uri="{FF2B5EF4-FFF2-40B4-BE49-F238E27FC236}">
                  <a16:creationId xmlns:a16="http://schemas.microsoft.com/office/drawing/2014/main" id="{635AEB57-9D12-4CF4-8B25-EEC7F9D08B5F}"/>
                </a:ext>
              </a:extLst>
            </p:cNvPr>
            <p:cNvSpPr>
              <a:spLocks/>
            </p:cNvSpPr>
            <p:nvPr/>
          </p:nvSpPr>
          <p:spPr bwMode="auto">
            <a:xfrm>
              <a:off x="8680947" y="1517241"/>
              <a:ext cx="320468" cy="240627"/>
            </a:xfrm>
            <a:custGeom>
              <a:avLst/>
              <a:gdLst>
                <a:gd name="T0" fmla="*/ 167 w 167"/>
                <a:gd name="T1" fmla="*/ 0 h 125"/>
                <a:gd name="T2" fmla="*/ 101 w 167"/>
                <a:gd name="T3" fmla="*/ 94 h 125"/>
                <a:gd name="T4" fmla="*/ 0 w 167"/>
                <a:gd name="T5" fmla="*/ 97 h 125"/>
                <a:gd name="T6" fmla="*/ 167 w 167"/>
                <a:gd name="T7" fmla="*/ 0 h 125"/>
              </a:gdLst>
              <a:ahLst/>
              <a:cxnLst>
                <a:cxn ang="0">
                  <a:pos x="T0" y="T1"/>
                </a:cxn>
                <a:cxn ang="0">
                  <a:pos x="T2" y="T3"/>
                </a:cxn>
                <a:cxn ang="0">
                  <a:pos x="T4" y="T5"/>
                </a:cxn>
                <a:cxn ang="0">
                  <a:pos x="T6" y="T7"/>
                </a:cxn>
              </a:cxnLst>
              <a:rect l="0" t="0" r="r" b="b"/>
              <a:pathLst>
                <a:path w="167" h="125">
                  <a:moveTo>
                    <a:pt x="167" y="0"/>
                  </a:moveTo>
                  <a:cubicBezTo>
                    <a:pt x="167" y="0"/>
                    <a:pt x="155" y="63"/>
                    <a:pt x="101" y="94"/>
                  </a:cubicBezTo>
                  <a:cubicBezTo>
                    <a:pt x="47" y="125"/>
                    <a:pt x="0" y="97"/>
                    <a:pt x="0" y="97"/>
                  </a:cubicBezTo>
                  <a:lnTo>
                    <a:pt x="167" y="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59" name="Freeform 58">
              <a:extLst>
                <a:ext uri="{FF2B5EF4-FFF2-40B4-BE49-F238E27FC236}">
                  <a16:creationId xmlns:a16="http://schemas.microsoft.com/office/drawing/2014/main" id="{39FCE972-78C4-40F6-9A5A-C12CB1FAF584}"/>
                </a:ext>
              </a:extLst>
            </p:cNvPr>
            <p:cNvSpPr>
              <a:spLocks/>
            </p:cNvSpPr>
            <p:nvPr/>
          </p:nvSpPr>
          <p:spPr bwMode="auto">
            <a:xfrm>
              <a:off x="8359429" y="1817761"/>
              <a:ext cx="213295" cy="133448"/>
            </a:xfrm>
            <a:custGeom>
              <a:avLst/>
              <a:gdLst>
                <a:gd name="T0" fmla="*/ 125 w 134"/>
                <a:gd name="T1" fmla="*/ 84 h 84"/>
                <a:gd name="T2" fmla="*/ 134 w 134"/>
                <a:gd name="T3" fmla="*/ 70 h 84"/>
                <a:gd name="T4" fmla="*/ 4 w 134"/>
                <a:gd name="T5" fmla="*/ 0 h 84"/>
                <a:gd name="T6" fmla="*/ 0 w 134"/>
                <a:gd name="T7" fmla="*/ 6 h 84"/>
                <a:gd name="T8" fmla="*/ 125 w 134"/>
                <a:gd name="T9" fmla="*/ 84 h 84"/>
              </a:gdLst>
              <a:ahLst/>
              <a:cxnLst>
                <a:cxn ang="0">
                  <a:pos x="T0" y="T1"/>
                </a:cxn>
                <a:cxn ang="0">
                  <a:pos x="T2" y="T3"/>
                </a:cxn>
                <a:cxn ang="0">
                  <a:pos x="T4" y="T5"/>
                </a:cxn>
                <a:cxn ang="0">
                  <a:pos x="T6" y="T7"/>
                </a:cxn>
                <a:cxn ang="0">
                  <a:pos x="T8" y="T9"/>
                </a:cxn>
              </a:cxnLst>
              <a:rect l="0" t="0" r="r" b="b"/>
              <a:pathLst>
                <a:path w="134" h="84">
                  <a:moveTo>
                    <a:pt x="125" y="84"/>
                  </a:moveTo>
                  <a:lnTo>
                    <a:pt x="134" y="70"/>
                  </a:lnTo>
                  <a:lnTo>
                    <a:pt x="4" y="0"/>
                  </a:lnTo>
                  <a:lnTo>
                    <a:pt x="0" y="6"/>
                  </a:lnTo>
                  <a:lnTo>
                    <a:pt x="125" y="84"/>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60" name="Freeform 59">
              <a:extLst>
                <a:ext uri="{FF2B5EF4-FFF2-40B4-BE49-F238E27FC236}">
                  <a16:creationId xmlns:a16="http://schemas.microsoft.com/office/drawing/2014/main" id="{24595200-8224-4D66-AA9A-055298776D3E}"/>
                </a:ext>
              </a:extLst>
            </p:cNvPr>
            <p:cNvSpPr>
              <a:spLocks/>
            </p:cNvSpPr>
            <p:nvPr/>
          </p:nvSpPr>
          <p:spPr bwMode="auto">
            <a:xfrm>
              <a:off x="8123018" y="1644385"/>
              <a:ext cx="325722" cy="281606"/>
            </a:xfrm>
            <a:custGeom>
              <a:avLst/>
              <a:gdLst>
                <a:gd name="T0" fmla="*/ 67 w 169"/>
                <a:gd name="T1" fmla="*/ 115 h 146"/>
                <a:gd name="T2" fmla="*/ 168 w 169"/>
                <a:gd name="T3" fmla="*/ 118 h 146"/>
                <a:gd name="T4" fmla="*/ 115 w 169"/>
                <a:gd name="T5" fmla="*/ 31 h 146"/>
                <a:gd name="T6" fmla="*/ 0 w 169"/>
                <a:gd name="T7" fmla="*/ 21 h 146"/>
                <a:gd name="T8" fmla="*/ 67 w 169"/>
                <a:gd name="T9" fmla="*/ 115 h 146"/>
              </a:gdLst>
              <a:ahLst/>
              <a:cxnLst>
                <a:cxn ang="0">
                  <a:pos x="T0" y="T1"/>
                </a:cxn>
                <a:cxn ang="0">
                  <a:pos x="T2" y="T3"/>
                </a:cxn>
                <a:cxn ang="0">
                  <a:pos x="T4" y="T5"/>
                </a:cxn>
                <a:cxn ang="0">
                  <a:pos x="T6" y="T7"/>
                </a:cxn>
                <a:cxn ang="0">
                  <a:pos x="T8" y="T9"/>
                </a:cxn>
              </a:cxnLst>
              <a:rect l="0" t="0" r="r" b="b"/>
              <a:pathLst>
                <a:path w="169" h="146">
                  <a:moveTo>
                    <a:pt x="67" y="115"/>
                  </a:moveTo>
                  <a:cubicBezTo>
                    <a:pt x="120" y="146"/>
                    <a:pt x="168" y="118"/>
                    <a:pt x="168" y="118"/>
                  </a:cubicBezTo>
                  <a:cubicBezTo>
                    <a:pt x="168" y="118"/>
                    <a:pt x="169" y="62"/>
                    <a:pt x="115" y="31"/>
                  </a:cubicBezTo>
                  <a:cubicBezTo>
                    <a:pt x="62" y="0"/>
                    <a:pt x="0" y="21"/>
                    <a:pt x="0" y="21"/>
                  </a:cubicBezTo>
                  <a:cubicBezTo>
                    <a:pt x="0" y="21"/>
                    <a:pt x="13" y="85"/>
                    <a:pt x="67" y="115"/>
                  </a:cubicBezTo>
                  <a:close/>
                </a:path>
              </a:pathLst>
            </a:cu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61" name="Freeform 60">
              <a:extLst>
                <a:ext uri="{FF2B5EF4-FFF2-40B4-BE49-F238E27FC236}">
                  <a16:creationId xmlns:a16="http://schemas.microsoft.com/office/drawing/2014/main" id="{6C731B8C-2A11-47A7-BE88-924842E76C0C}"/>
                </a:ext>
              </a:extLst>
            </p:cNvPr>
            <p:cNvSpPr>
              <a:spLocks/>
            </p:cNvSpPr>
            <p:nvPr/>
          </p:nvSpPr>
          <p:spPr bwMode="auto">
            <a:xfrm>
              <a:off x="8123018" y="1684314"/>
              <a:ext cx="323620" cy="241677"/>
            </a:xfrm>
            <a:custGeom>
              <a:avLst/>
              <a:gdLst>
                <a:gd name="T0" fmla="*/ 0 w 168"/>
                <a:gd name="T1" fmla="*/ 0 h 125"/>
                <a:gd name="T2" fmla="*/ 67 w 168"/>
                <a:gd name="T3" fmla="*/ 94 h 125"/>
                <a:gd name="T4" fmla="*/ 168 w 168"/>
                <a:gd name="T5" fmla="*/ 97 h 125"/>
                <a:gd name="T6" fmla="*/ 0 w 168"/>
                <a:gd name="T7" fmla="*/ 0 h 125"/>
              </a:gdLst>
              <a:ahLst/>
              <a:cxnLst>
                <a:cxn ang="0">
                  <a:pos x="T0" y="T1"/>
                </a:cxn>
                <a:cxn ang="0">
                  <a:pos x="T2" y="T3"/>
                </a:cxn>
                <a:cxn ang="0">
                  <a:pos x="T4" y="T5"/>
                </a:cxn>
                <a:cxn ang="0">
                  <a:pos x="T6" y="T7"/>
                </a:cxn>
              </a:cxnLst>
              <a:rect l="0" t="0" r="r" b="b"/>
              <a:pathLst>
                <a:path w="168" h="125">
                  <a:moveTo>
                    <a:pt x="0" y="0"/>
                  </a:moveTo>
                  <a:cubicBezTo>
                    <a:pt x="0" y="0"/>
                    <a:pt x="13" y="64"/>
                    <a:pt x="67" y="94"/>
                  </a:cubicBezTo>
                  <a:cubicBezTo>
                    <a:pt x="120" y="125"/>
                    <a:pt x="168" y="97"/>
                    <a:pt x="168" y="97"/>
                  </a:cubicBezTo>
                  <a:lnTo>
                    <a:pt x="0" y="0"/>
                  </a:ln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sp>
          <p:nvSpPr>
            <p:cNvPr id="62" name="Oval 61">
              <a:extLst>
                <a:ext uri="{FF2B5EF4-FFF2-40B4-BE49-F238E27FC236}">
                  <a16:creationId xmlns:a16="http://schemas.microsoft.com/office/drawing/2014/main" id="{787ACCFE-5CFA-4FDC-AE60-B94AD99AFDEF}"/>
                </a:ext>
              </a:extLst>
            </p:cNvPr>
            <p:cNvSpPr>
              <a:spLocks noChangeArrowheads="1"/>
            </p:cNvSpPr>
            <p:nvPr/>
          </p:nvSpPr>
          <p:spPr bwMode="auto">
            <a:xfrm>
              <a:off x="8469754" y="1239838"/>
              <a:ext cx="187027" cy="371972"/>
            </a:xfrm>
            <a:prstGeom prst="ellipse">
              <a:avLst/>
            </a:prstGeom>
            <a:solidFill>
              <a:schemeClr val="accent6"/>
            </a:solidFill>
            <a:ln>
              <a:noFill/>
            </a:ln>
          </p:spPr>
          <p:txBody>
            <a:bodyPr lIns="167164" tIns="83582" rIns="167164" bIns="83582"/>
            <a:lstStyle/>
            <a:p>
              <a:pPr>
                <a:defRPr/>
              </a:pPr>
              <a:endParaRPr lang="en-US" sz="6635" dirty="0">
                <a:latin typeface="Source Sans Pro" charset="0"/>
              </a:endParaRPr>
            </a:p>
          </p:txBody>
        </p:sp>
        <p:sp>
          <p:nvSpPr>
            <p:cNvPr id="63" name="Freeform 62">
              <a:extLst>
                <a:ext uri="{FF2B5EF4-FFF2-40B4-BE49-F238E27FC236}">
                  <a16:creationId xmlns:a16="http://schemas.microsoft.com/office/drawing/2014/main" id="{439889BC-6A8F-4AFA-9609-D169A51A3664}"/>
                </a:ext>
              </a:extLst>
            </p:cNvPr>
            <p:cNvSpPr>
              <a:spLocks/>
            </p:cNvSpPr>
            <p:nvPr/>
          </p:nvSpPr>
          <p:spPr bwMode="auto">
            <a:xfrm>
              <a:off x="8564318" y="1239838"/>
              <a:ext cx="92463" cy="371972"/>
            </a:xfrm>
            <a:custGeom>
              <a:avLst/>
              <a:gdLst>
                <a:gd name="T0" fmla="*/ 0 w 48"/>
                <a:gd name="T1" fmla="*/ 0 h 193"/>
                <a:gd name="T2" fmla="*/ 48 w 48"/>
                <a:gd name="T3" fmla="*/ 105 h 193"/>
                <a:gd name="T4" fmla="*/ 0 w 48"/>
                <a:gd name="T5" fmla="*/ 193 h 193"/>
                <a:gd name="T6" fmla="*/ 0 w 48"/>
                <a:gd name="T7" fmla="*/ 0 h 193"/>
              </a:gdLst>
              <a:ahLst/>
              <a:cxnLst>
                <a:cxn ang="0">
                  <a:pos x="T0" y="T1"/>
                </a:cxn>
                <a:cxn ang="0">
                  <a:pos x="T2" y="T3"/>
                </a:cxn>
                <a:cxn ang="0">
                  <a:pos x="T4" y="T5"/>
                </a:cxn>
                <a:cxn ang="0">
                  <a:pos x="T6" y="T7"/>
                </a:cxn>
              </a:cxnLst>
              <a:rect l="0" t="0" r="r" b="b"/>
              <a:pathLst>
                <a:path w="48" h="193">
                  <a:moveTo>
                    <a:pt x="0" y="0"/>
                  </a:moveTo>
                  <a:cubicBezTo>
                    <a:pt x="0" y="0"/>
                    <a:pt x="48" y="43"/>
                    <a:pt x="48" y="105"/>
                  </a:cubicBezTo>
                  <a:cubicBezTo>
                    <a:pt x="48" y="167"/>
                    <a:pt x="0" y="193"/>
                    <a:pt x="0" y="193"/>
                  </a:cubicBezTo>
                  <a:lnTo>
                    <a:pt x="0" y="0"/>
                  </a:lnTo>
                  <a:close/>
                </a:path>
              </a:pathLst>
            </a:custGeom>
            <a:solidFill>
              <a:schemeClr val="accent3">
                <a:lumMod val="75000"/>
              </a:schemeClr>
            </a:solidFill>
            <a:ln>
              <a:noFill/>
            </a:ln>
          </p:spPr>
          <p:txBody>
            <a:bodyPr lIns="167164" tIns="83582" rIns="167164" bIns="83582"/>
            <a:lstStyle/>
            <a:p>
              <a:pPr>
                <a:defRPr/>
              </a:pPr>
              <a:endParaRPr lang="en-US" sz="6635" dirty="0">
                <a:latin typeface="Source Sans Pro" charset="0"/>
              </a:endParaRPr>
            </a:p>
          </p:txBody>
        </p:sp>
        <p:sp>
          <p:nvSpPr>
            <p:cNvPr id="64" name="Freeform 63">
              <a:extLst>
                <a:ext uri="{FF2B5EF4-FFF2-40B4-BE49-F238E27FC236}">
                  <a16:creationId xmlns:a16="http://schemas.microsoft.com/office/drawing/2014/main" id="{BA48CC9A-1ED7-4E56-875E-41B9016EC4D9}"/>
                </a:ext>
              </a:extLst>
            </p:cNvPr>
            <p:cNvSpPr>
              <a:spLocks/>
            </p:cNvSpPr>
            <p:nvPr/>
          </p:nvSpPr>
          <p:spPr bwMode="auto">
            <a:xfrm>
              <a:off x="8762903" y="2874836"/>
              <a:ext cx="344634" cy="332043"/>
            </a:xfrm>
            <a:custGeom>
              <a:avLst/>
              <a:gdLst>
                <a:gd name="T0" fmla="*/ 89 w 179"/>
                <a:gd name="T1" fmla="*/ 172 h 172"/>
                <a:gd name="T2" fmla="*/ 0 w 179"/>
                <a:gd name="T3" fmla="*/ 82 h 172"/>
                <a:gd name="T4" fmla="*/ 89 w 179"/>
                <a:gd name="T5" fmla="*/ 18 h 172"/>
                <a:gd name="T6" fmla="*/ 179 w 179"/>
                <a:gd name="T7" fmla="*/ 82 h 172"/>
                <a:gd name="T8" fmla="*/ 89 w 179"/>
                <a:gd name="T9" fmla="*/ 172 h 172"/>
              </a:gdLst>
              <a:ahLst/>
              <a:cxnLst>
                <a:cxn ang="0">
                  <a:pos x="T0" y="T1"/>
                </a:cxn>
                <a:cxn ang="0">
                  <a:pos x="T2" y="T3"/>
                </a:cxn>
                <a:cxn ang="0">
                  <a:pos x="T4" y="T5"/>
                </a:cxn>
                <a:cxn ang="0">
                  <a:pos x="T6" y="T7"/>
                </a:cxn>
                <a:cxn ang="0">
                  <a:pos x="T8" y="T9"/>
                </a:cxn>
              </a:cxnLst>
              <a:rect l="0" t="0" r="r" b="b"/>
              <a:pathLst>
                <a:path w="179" h="172">
                  <a:moveTo>
                    <a:pt x="89" y="172"/>
                  </a:moveTo>
                  <a:cubicBezTo>
                    <a:pt x="40" y="172"/>
                    <a:pt x="0" y="144"/>
                    <a:pt x="0" y="82"/>
                  </a:cubicBezTo>
                  <a:cubicBezTo>
                    <a:pt x="0" y="35"/>
                    <a:pt x="33" y="0"/>
                    <a:pt x="89" y="18"/>
                  </a:cubicBezTo>
                  <a:cubicBezTo>
                    <a:pt x="146" y="0"/>
                    <a:pt x="179" y="35"/>
                    <a:pt x="179" y="82"/>
                  </a:cubicBezTo>
                  <a:cubicBezTo>
                    <a:pt x="179" y="144"/>
                    <a:pt x="139" y="172"/>
                    <a:pt x="89" y="172"/>
                  </a:cubicBezTo>
                  <a:close/>
                </a:path>
              </a:pathLst>
            </a:custGeom>
            <a:solidFill>
              <a:srgbClr val="C00000"/>
            </a:solidFill>
            <a:ln>
              <a:noFill/>
            </a:ln>
          </p:spPr>
          <p:txBody>
            <a:bodyPr lIns="167164" tIns="83582" rIns="167164" bIns="83582"/>
            <a:lstStyle/>
            <a:p>
              <a:pPr>
                <a:defRPr/>
              </a:pPr>
              <a:endParaRPr lang="en-US" sz="6635" dirty="0">
                <a:latin typeface="Source Sans Pro" charset="0"/>
              </a:endParaRPr>
            </a:p>
          </p:txBody>
        </p:sp>
        <p:sp>
          <p:nvSpPr>
            <p:cNvPr id="65" name="Freeform 64">
              <a:extLst>
                <a:ext uri="{FF2B5EF4-FFF2-40B4-BE49-F238E27FC236}">
                  <a16:creationId xmlns:a16="http://schemas.microsoft.com/office/drawing/2014/main" id="{2C81A76A-0407-47AC-9B65-3D0AE947E34A}"/>
                </a:ext>
              </a:extLst>
            </p:cNvPr>
            <p:cNvSpPr>
              <a:spLocks/>
            </p:cNvSpPr>
            <p:nvPr/>
          </p:nvSpPr>
          <p:spPr bwMode="auto">
            <a:xfrm>
              <a:off x="8921561" y="2778165"/>
              <a:ext cx="24166" cy="154463"/>
            </a:xfrm>
            <a:custGeom>
              <a:avLst/>
              <a:gdLst>
                <a:gd name="T0" fmla="*/ 15 w 15"/>
                <a:gd name="T1" fmla="*/ 0 h 97"/>
                <a:gd name="T2" fmla="*/ 0 w 15"/>
                <a:gd name="T3" fmla="*/ 0 h 97"/>
                <a:gd name="T4" fmla="*/ 2 w 15"/>
                <a:gd name="T5" fmla="*/ 97 h 97"/>
                <a:gd name="T6" fmla="*/ 14 w 15"/>
                <a:gd name="T7" fmla="*/ 97 h 97"/>
                <a:gd name="T8" fmla="*/ 15 w 15"/>
                <a:gd name="T9" fmla="*/ 0 h 97"/>
              </a:gdLst>
              <a:ahLst/>
              <a:cxnLst>
                <a:cxn ang="0">
                  <a:pos x="T0" y="T1"/>
                </a:cxn>
                <a:cxn ang="0">
                  <a:pos x="T2" y="T3"/>
                </a:cxn>
                <a:cxn ang="0">
                  <a:pos x="T4" y="T5"/>
                </a:cxn>
                <a:cxn ang="0">
                  <a:pos x="T6" y="T7"/>
                </a:cxn>
                <a:cxn ang="0">
                  <a:pos x="T8" y="T9"/>
                </a:cxn>
              </a:cxnLst>
              <a:rect l="0" t="0" r="r" b="b"/>
              <a:pathLst>
                <a:path w="15" h="97">
                  <a:moveTo>
                    <a:pt x="15" y="0"/>
                  </a:moveTo>
                  <a:lnTo>
                    <a:pt x="0" y="0"/>
                  </a:lnTo>
                  <a:lnTo>
                    <a:pt x="2" y="97"/>
                  </a:lnTo>
                  <a:lnTo>
                    <a:pt x="14" y="97"/>
                  </a:lnTo>
                  <a:lnTo>
                    <a:pt x="15" y="0"/>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66" name="Freeform 65">
              <a:extLst>
                <a:ext uri="{FF2B5EF4-FFF2-40B4-BE49-F238E27FC236}">
                  <a16:creationId xmlns:a16="http://schemas.microsoft.com/office/drawing/2014/main" id="{153ECFCD-1E97-4314-A902-6B761272828C}"/>
                </a:ext>
              </a:extLst>
            </p:cNvPr>
            <p:cNvSpPr>
              <a:spLocks/>
            </p:cNvSpPr>
            <p:nvPr/>
          </p:nvSpPr>
          <p:spPr bwMode="auto">
            <a:xfrm>
              <a:off x="7877151" y="3506348"/>
              <a:ext cx="344634" cy="328891"/>
            </a:xfrm>
            <a:custGeom>
              <a:avLst/>
              <a:gdLst>
                <a:gd name="T0" fmla="*/ 89 w 179"/>
                <a:gd name="T1" fmla="*/ 171 h 171"/>
                <a:gd name="T2" fmla="*/ 0 w 179"/>
                <a:gd name="T3" fmla="*/ 82 h 171"/>
                <a:gd name="T4" fmla="*/ 89 w 179"/>
                <a:gd name="T5" fmla="*/ 18 h 171"/>
                <a:gd name="T6" fmla="*/ 179 w 179"/>
                <a:gd name="T7" fmla="*/ 82 h 171"/>
                <a:gd name="T8" fmla="*/ 89 w 179"/>
                <a:gd name="T9" fmla="*/ 171 h 171"/>
              </a:gdLst>
              <a:ahLst/>
              <a:cxnLst>
                <a:cxn ang="0">
                  <a:pos x="T0" y="T1"/>
                </a:cxn>
                <a:cxn ang="0">
                  <a:pos x="T2" y="T3"/>
                </a:cxn>
                <a:cxn ang="0">
                  <a:pos x="T4" y="T5"/>
                </a:cxn>
                <a:cxn ang="0">
                  <a:pos x="T6" y="T7"/>
                </a:cxn>
                <a:cxn ang="0">
                  <a:pos x="T8" y="T9"/>
                </a:cxn>
              </a:cxnLst>
              <a:rect l="0" t="0" r="r" b="b"/>
              <a:pathLst>
                <a:path w="179" h="171">
                  <a:moveTo>
                    <a:pt x="89" y="171"/>
                  </a:moveTo>
                  <a:cubicBezTo>
                    <a:pt x="40" y="171"/>
                    <a:pt x="0" y="143"/>
                    <a:pt x="0" y="82"/>
                  </a:cubicBezTo>
                  <a:cubicBezTo>
                    <a:pt x="0" y="35"/>
                    <a:pt x="33" y="0"/>
                    <a:pt x="89" y="18"/>
                  </a:cubicBezTo>
                  <a:cubicBezTo>
                    <a:pt x="145" y="0"/>
                    <a:pt x="179" y="35"/>
                    <a:pt x="179" y="82"/>
                  </a:cubicBezTo>
                  <a:cubicBezTo>
                    <a:pt x="179" y="143"/>
                    <a:pt x="138" y="171"/>
                    <a:pt x="89" y="171"/>
                  </a:cubicBezTo>
                  <a:close/>
                </a:path>
              </a:pathLst>
            </a:custGeom>
            <a:solidFill>
              <a:srgbClr val="C00000"/>
            </a:solidFill>
            <a:ln>
              <a:noFill/>
            </a:ln>
          </p:spPr>
          <p:txBody>
            <a:bodyPr lIns="167164" tIns="83582" rIns="167164" bIns="83582"/>
            <a:lstStyle/>
            <a:p>
              <a:pPr>
                <a:defRPr/>
              </a:pPr>
              <a:endParaRPr lang="en-US" sz="6635" dirty="0">
                <a:latin typeface="Source Sans Pro" charset="0"/>
              </a:endParaRPr>
            </a:p>
          </p:txBody>
        </p:sp>
        <p:sp>
          <p:nvSpPr>
            <p:cNvPr id="67" name="Freeform 66">
              <a:extLst>
                <a:ext uri="{FF2B5EF4-FFF2-40B4-BE49-F238E27FC236}">
                  <a16:creationId xmlns:a16="http://schemas.microsoft.com/office/drawing/2014/main" id="{AB76E78E-3B55-4462-97A5-260FD9721BAF}"/>
                </a:ext>
              </a:extLst>
            </p:cNvPr>
            <p:cNvSpPr>
              <a:spLocks/>
            </p:cNvSpPr>
            <p:nvPr/>
          </p:nvSpPr>
          <p:spPr bwMode="auto">
            <a:xfrm>
              <a:off x="8035809" y="3409678"/>
              <a:ext cx="24167" cy="152361"/>
            </a:xfrm>
            <a:custGeom>
              <a:avLst/>
              <a:gdLst>
                <a:gd name="T0" fmla="*/ 15 w 15"/>
                <a:gd name="T1" fmla="*/ 0 h 96"/>
                <a:gd name="T2" fmla="*/ 0 w 15"/>
                <a:gd name="T3" fmla="*/ 0 h 96"/>
                <a:gd name="T4" fmla="*/ 2 w 15"/>
                <a:gd name="T5" fmla="*/ 96 h 96"/>
                <a:gd name="T6" fmla="*/ 14 w 15"/>
                <a:gd name="T7" fmla="*/ 96 h 96"/>
                <a:gd name="T8" fmla="*/ 15 w 15"/>
                <a:gd name="T9" fmla="*/ 0 h 96"/>
              </a:gdLst>
              <a:ahLst/>
              <a:cxnLst>
                <a:cxn ang="0">
                  <a:pos x="T0" y="T1"/>
                </a:cxn>
                <a:cxn ang="0">
                  <a:pos x="T2" y="T3"/>
                </a:cxn>
                <a:cxn ang="0">
                  <a:pos x="T4" y="T5"/>
                </a:cxn>
                <a:cxn ang="0">
                  <a:pos x="T6" y="T7"/>
                </a:cxn>
                <a:cxn ang="0">
                  <a:pos x="T8" y="T9"/>
                </a:cxn>
              </a:cxnLst>
              <a:rect l="0" t="0" r="r" b="b"/>
              <a:pathLst>
                <a:path w="15" h="96">
                  <a:moveTo>
                    <a:pt x="15" y="0"/>
                  </a:moveTo>
                  <a:lnTo>
                    <a:pt x="0" y="0"/>
                  </a:lnTo>
                  <a:lnTo>
                    <a:pt x="2" y="96"/>
                  </a:lnTo>
                  <a:lnTo>
                    <a:pt x="14" y="96"/>
                  </a:lnTo>
                  <a:lnTo>
                    <a:pt x="15" y="0"/>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68" name="Freeform 67">
              <a:extLst>
                <a:ext uri="{FF2B5EF4-FFF2-40B4-BE49-F238E27FC236}">
                  <a16:creationId xmlns:a16="http://schemas.microsoft.com/office/drawing/2014/main" id="{A12A37BE-E5F8-44C9-B247-F2B7AC5934AB}"/>
                </a:ext>
              </a:extLst>
            </p:cNvPr>
            <p:cNvSpPr>
              <a:spLocks/>
            </p:cNvSpPr>
            <p:nvPr/>
          </p:nvSpPr>
          <p:spPr bwMode="auto">
            <a:xfrm>
              <a:off x="8038961" y="2544894"/>
              <a:ext cx="344634" cy="332043"/>
            </a:xfrm>
            <a:custGeom>
              <a:avLst/>
              <a:gdLst>
                <a:gd name="T0" fmla="*/ 89 w 179"/>
                <a:gd name="T1" fmla="*/ 172 h 172"/>
                <a:gd name="T2" fmla="*/ 0 w 179"/>
                <a:gd name="T3" fmla="*/ 82 h 172"/>
                <a:gd name="T4" fmla="*/ 89 w 179"/>
                <a:gd name="T5" fmla="*/ 18 h 172"/>
                <a:gd name="T6" fmla="*/ 179 w 179"/>
                <a:gd name="T7" fmla="*/ 82 h 172"/>
                <a:gd name="T8" fmla="*/ 89 w 179"/>
                <a:gd name="T9" fmla="*/ 172 h 172"/>
              </a:gdLst>
              <a:ahLst/>
              <a:cxnLst>
                <a:cxn ang="0">
                  <a:pos x="T0" y="T1"/>
                </a:cxn>
                <a:cxn ang="0">
                  <a:pos x="T2" y="T3"/>
                </a:cxn>
                <a:cxn ang="0">
                  <a:pos x="T4" y="T5"/>
                </a:cxn>
                <a:cxn ang="0">
                  <a:pos x="T6" y="T7"/>
                </a:cxn>
                <a:cxn ang="0">
                  <a:pos x="T8" y="T9"/>
                </a:cxn>
              </a:cxnLst>
              <a:rect l="0" t="0" r="r" b="b"/>
              <a:pathLst>
                <a:path w="179" h="172">
                  <a:moveTo>
                    <a:pt x="89" y="172"/>
                  </a:moveTo>
                  <a:cubicBezTo>
                    <a:pt x="40" y="172"/>
                    <a:pt x="0" y="144"/>
                    <a:pt x="0" y="82"/>
                  </a:cubicBezTo>
                  <a:cubicBezTo>
                    <a:pt x="0" y="35"/>
                    <a:pt x="33" y="0"/>
                    <a:pt x="89" y="18"/>
                  </a:cubicBezTo>
                  <a:cubicBezTo>
                    <a:pt x="146" y="0"/>
                    <a:pt x="179" y="35"/>
                    <a:pt x="179" y="82"/>
                  </a:cubicBezTo>
                  <a:cubicBezTo>
                    <a:pt x="179" y="144"/>
                    <a:pt x="139" y="172"/>
                    <a:pt x="89" y="172"/>
                  </a:cubicBezTo>
                  <a:close/>
                </a:path>
              </a:pathLst>
            </a:custGeom>
            <a:solidFill>
              <a:srgbClr val="C00000"/>
            </a:solidFill>
            <a:ln>
              <a:noFill/>
            </a:ln>
          </p:spPr>
          <p:txBody>
            <a:bodyPr lIns="167164" tIns="83582" rIns="167164" bIns="83582"/>
            <a:lstStyle/>
            <a:p>
              <a:pPr>
                <a:defRPr/>
              </a:pPr>
              <a:endParaRPr lang="en-US" sz="6635" dirty="0">
                <a:latin typeface="Source Sans Pro" charset="0"/>
              </a:endParaRPr>
            </a:p>
          </p:txBody>
        </p:sp>
        <p:sp>
          <p:nvSpPr>
            <p:cNvPr id="69" name="Freeform 68">
              <a:extLst>
                <a:ext uri="{FF2B5EF4-FFF2-40B4-BE49-F238E27FC236}">
                  <a16:creationId xmlns:a16="http://schemas.microsoft.com/office/drawing/2014/main" id="{A925A363-5D8B-4B22-A3AC-03F0DFC63C21}"/>
                </a:ext>
              </a:extLst>
            </p:cNvPr>
            <p:cNvSpPr>
              <a:spLocks/>
            </p:cNvSpPr>
            <p:nvPr/>
          </p:nvSpPr>
          <p:spPr bwMode="auto">
            <a:xfrm>
              <a:off x="8197619" y="2449274"/>
              <a:ext cx="25217" cy="154463"/>
            </a:xfrm>
            <a:custGeom>
              <a:avLst/>
              <a:gdLst>
                <a:gd name="T0" fmla="*/ 16 w 16"/>
                <a:gd name="T1" fmla="*/ 0 h 97"/>
                <a:gd name="T2" fmla="*/ 0 w 16"/>
                <a:gd name="T3" fmla="*/ 0 h 97"/>
                <a:gd name="T4" fmla="*/ 2 w 16"/>
                <a:gd name="T5" fmla="*/ 97 h 97"/>
                <a:gd name="T6" fmla="*/ 14 w 16"/>
                <a:gd name="T7" fmla="*/ 97 h 97"/>
                <a:gd name="T8" fmla="*/ 16 w 16"/>
                <a:gd name="T9" fmla="*/ 0 h 97"/>
              </a:gdLst>
              <a:ahLst/>
              <a:cxnLst>
                <a:cxn ang="0">
                  <a:pos x="T0" y="T1"/>
                </a:cxn>
                <a:cxn ang="0">
                  <a:pos x="T2" y="T3"/>
                </a:cxn>
                <a:cxn ang="0">
                  <a:pos x="T4" y="T5"/>
                </a:cxn>
                <a:cxn ang="0">
                  <a:pos x="T6" y="T7"/>
                </a:cxn>
                <a:cxn ang="0">
                  <a:pos x="T8" y="T9"/>
                </a:cxn>
              </a:cxnLst>
              <a:rect l="0" t="0" r="r" b="b"/>
              <a:pathLst>
                <a:path w="16" h="97">
                  <a:moveTo>
                    <a:pt x="16" y="0"/>
                  </a:moveTo>
                  <a:lnTo>
                    <a:pt x="0" y="0"/>
                  </a:lnTo>
                  <a:lnTo>
                    <a:pt x="2" y="97"/>
                  </a:lnTo>
                  <a:lnTo>
                    <a:pt x="14" y="97"/>
                  </a:lnTo>
                  <a:lnTo>
                    <a:pt x="16" y="0"/>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70" name="Freeform 69">
              <a:extLst>
                <a:ext uri="{FF2B5EF4-FFF2-40B4-BE49-F238E27FC236}">
                  <a16:creationId xmlns:a16="http://schemas.microsoft.com/office/drawing/2014/main" id="{0893D314-BCBB-4D72-BA9E-5C66E0A0FD77}"/>
                </a:ext>
              </a:extLst>
            </p:cNvPr>
            <p:cNvSpPr>
              <a:spLocks/>
            </p:cNvSpPr>
            <p:nvPr/>
          </p:nvSpPr>
          <p:spPr bwMode="auto">
            <a:xfrm>
              <a:off x="9261993" y="3670269"/>
              <a:ext cx="343583" cy="332043"/>
            </a:xfrm>
            <a:custGeom>
              <a:avLst/>
              <a:gdLst>
                <a:gd name="T0" fmla="*/ 90 w 179"/>
                <a:gd name="T1" fmla="*/ 172 h 172"/>
                <a:gd name="T2" fmla="*/ 0 w 179"/>
                <a:gd name="T3" fmla="*/ 82 h 172"/>
                <a:gd name="T4" fmla="*/ 90 w 179"/>
                <a:gd name="T5" fmla="*/ 18 h 172"/>
                <a:gd name="T6" fmla="*/ 179 w 179"/>
                <a:gd name="T7" fmla="*/ 82 h 172"/>
                <a:gd name="T8" fmla="*/ 90 w 179"/>
                <a:gd name="T9" fmla="*/ 172 h 172"/>
              </a:gdLst>
              <a:ahLst/>
              <a:cxnLst>
                <a:cxn ang="0">
                  <a:pos x="T0" y="T1"/>
                </a:cxn>
                <a:cxn ang="0">
                  <a:pos x="T2" y="T3"/>
                </a:cxn>
                <a:cxn ang="0">
                  <a:pos x="T4" y="T5"/>
                </a:cxn>
                <a:cxn ang="0">
                  <a:pos x="T6" y="T7"/>
                </a:cxn>
                <a:cxn ang="0">
                  <a:pos x="T8" y="T9"/>
                </a:cxn>
              </a:cxnLst>
              <a:rect l="0" t="0" r="r" b="b"/>
              <a:pathLst>
                <a:path w="179" h="172">
                  <a:moveTo>
                    <a:pt x="90" y="172"/>
                  </a:moveTo>
                  <a:cubicBezTo>
                    <a:pt x="40" y="172"/>
                    <a:pt x="0" y="144"/>
                    <a:pt x="0" y="82"/>
                  </a:cubicBezTo>
                  <a:cubicBezTo>
                    <a:pt x="0" y="35"/>
                    <a:pt x="33" y="0"/>
                    <a:pt x="90" y="18"/>
                  </a:cubicBezTo>
                  <a:cubicBezTo>
                    <a:pt x="146" y="0"/>
                    <a:pt x="179" y="35"/>
                    <a:pt x="179" y="82"/>
                  </a:cubicBezTo>
                  <a:cubicBezTo>
                    <a:pt x="179" y="144"/>
                    <a:pt x="139" y="172"/>
                    <a:pt x="90" y="172"/>
                  </a:cubicBezTo>
                  <a:close/>
                </a:path>
              </a:pathLst>
            </a:custGeom>
            <a:solidFill>
              <a:srgbClr val="C00000"/>
            </a:solidFill>
            <a:ln>
              <a:noFill/>
            </a:ln>
          </p:spPr>
          <p:txBody>
            <a:bodyPr lIns="167164" tIns="83582" rIns="167164" bIns="83582"/>
            <a:lstStyle/>
            <a:p>
              <a:pPr>
                <a:defRPr/>
              </a:pPr>
              <a:endParaRPr lang="en-US" sz="6635" dirty="0">
                <a:latin typeface="Source Sans Pro" charset="0"/>
              </a:endParaRPr>
            </a:p>
          </p:txBody>
        </p:sp>
        <p:sp>
          <p:nvSpPr>
            <p:cNvPr id="71" name="Freeform 70">
              <a:extLst>
                <a:ext uri="{FF2B5EF4-FFF2-40B4-BE49-F238E27FC236}">
                  <a16:creationId xmlns:a16="http://schemas.microsoft.com/office/drawing/2014/main" id="{2FD3A534-D880-41CA-B8A2-B6FCD86800FD}"/>
                </a:ext>
              </a:extLst>
            </p:cNvPr>
            <p:cNvSpPr>
              <a:spLocks/>
            </p:cNvSpPr>
            <p:nvPr/>
          </p:nvSpPr>
          <p:spPr bwMode="auto">
            <a:xfrm>
              <a:off x="9421702" y="3573598"/>
              <a:ext cx="24166" cy="153412"/>
            </a:xfrm>
            <a:custGeom>
              <a:avLst/>
              <a:gdLst>
                <a:gd name="T0" fmla="*/ 15 w 15"/>
                <a:gd name="T1" fmla="*/ 0 h 97"/>
                <a:gd name="T2" fmla="*/ 0 w 15"/>
                <a:gd name="T3" fmla="*/ 0 h 97"/>
                <a:gd name="T4" fmla="*/ 2 w 15"/>
                <a:gd name="T5" fmla="*/ 97 h 97"/>
                <a:gd name="T6" fmla="*/ 14 w 15"/>
                <a:gd name="T7" fmla="*/ 97 h 97"/>
                <a:gd name="T8" fmla="*/ 15 w 15"/>
                <a:gd name="T9" fmla="*/ 0 h 97"/>
              </a:gdLst>
              <a:ahLst/>
              <a:cxnLst>
                <a:cxn ang="0">
                  <a:pos x="T0" y="T1"/>
                </a:cxn>
                <a:cxn ang="0">
                  <a:pos x="T2" y="T3"/>
                </a:cxn>
                <a:cxn ang="0">
                  <a:pos x="T4" y="T5"/>
                </a:cxn>
                <a:cxn ang="0">
                  <a:pos x="T6" y="T7"/>
                </a:cxn>
                <a:cxn ang="0">
                  <a:pos x="T8" y="T9"/>
                </a:cxn>
              </a:cxnLst>
              <a:rect l="0" t="0" r="r" b="b"/>
              <a:pathLst>
                <a:path w="15" h="97">
                  <a:moveTo>
                    <a:pt x="15" y="0"/>
                  </a:moveTo>
                  <a:lnTo>
                    <a:pt x="0" y="0"/>
                  </a:lnTo>
                  <a:lnTo>
                    <a:pt x="2" y="97"/>
                  </a:lnTo>
                  <a:lnTo>
                    <a:pt x="14" y="97"/>
                  </a:lnTo>
                  <a:lnTo>
                    <a:pt x="15" y="0"/>
                  </a:lnTo>
                  <a:close/>
                </a:path>
              </a:pathLst>
            </a:custGeom>
            <a:solidFill>
              <a:schemeClr val="accent3"/>
            </a:solidFill>
            <a:ln>
              <a:noFill/>
            </a:ln>
          </p:spPr>
          <p:txBody>
            <a:bodyPr lIns="167164" tIns="83582" rIns="167164" bIns="83582"/>
            <a:lstStyle/>
            <a:p>
              <a:pPr>
                <a:defRPr/>
              </a:pPr>
              <a:endParaRPr lang="en-US" sz="6635" dirty="0">
                <a:latin typeface="Source Sans Pro" charset="0"/>
              </a:endParaRPr>
            </a:p>
          </p:txBody>
        </p:sp>
        <p:sp>
          <p:nvSpPr>
            <p:cNvPr id="72" name="Freeform 71">
              <a:extLst>
                <a:ext uri="{FF2B5EF4-FFF2-40B4-BE49-F238E27FC236}">
                  <a16:creationId xmlns:a16="http://schemas.microsoft.com/office/drawing/2014/main" id="{BFF342E8-8321-4118-A107-6716A1DEA2D3}"/>
                </a:ext>
              </a:extLst>
            </p:cNvPr>
            <p:cNvSpPr>
              <a:spLocks/>
            </p:cNvSpPr>
            <p:nvPr/>
          </p:nvSpPr>
          <p:spPr bwMode="auto">
            <a:xfrm>
              <a:off x="8123018" y="4611758"/>
              <a:ext cx="862637" cy="450780"/>
            </a:xfrm>
            <a:custGeom>
              <a:avLst/>
              <a:gdLst>
                <a:gd name="T0" fmla="*/ 371 w 448"/>
                <a:gd name="T1" fmla="*/ 65 h 234"/>
                <a:gd name="T2" fmla="*/ 371 w 448"/>
                <a:gd name="T3" fmla="*/ 65 h 234"/>
                <a:gd name="T4" fmla="*/ 289 w 448"/>
                <a:gd name="T5" fmla="*/ 15 h 234"/>
                <a:gd name="T6" fmla="*/ 228 w 448"/>
                <a:gd name="T7" fmla="*/ 38 h 234"/>
                <a:gd name="T8" fmla="*/ 161 w 448"/>
                <a:gd name="T9" fmla="*/ 0 h 234"/>
                <a:gd name="T10" fmla="*/ 86 w 448"/>
                <a:gd name="T11" fmla="*/ 50 h 234"/>
                <a:gd name="T12" fmla="*/ 0 w 448"/>
                <a:gd name="T13" fmla="*/ 142 h 234"/>
                <a:gd name="T14" fmla="*/ 92 w 448"/>
                <a:gd name="T15" fmla="*/ 234 h 234"/>
                <a:gd name="T16" fmla="*/ 371 w 448"/>
                <a:gd name="T17" fmla="*/ 219 h 234"/>
                <a:gd name="T18" fmla="*/ 448 w 448"/>
                <a:gd name="T19" fmla="*/ 142 h 234"/>
                <a:gd name="T20" fmla="*/ 371 w 448"/>
                <a:gd name="T21" fmla="*/ 6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234">
                  <a:moveTo>
                    <a:pt x="371" y="65"/>
                  </a:moveTo>
                  <a:cubicBezTo>
                    <a:pt x="371" y="65"/>
                    <a:pt x="371" y="65"/>
                    <a:pt x="371" y="65"/>
                  </a:cubicBezTo>
                  <a:cubicBezTo>
                    <a:pt x="355" y="36"/>
                    <a:pt x="325" y="15"/>
                    <a:pt x="289" y="15"/>
                  </a:cubicBezTo>
                  <a:cubicBezTo>
                    <a:pt x="266" y="15"/>
                    <a:pt x="245" y="24"/>
                    <a:pt x="228" y="38"/>
                  </a:cubicBezTo>
                  <a:cubicBezTo>
                    <a:pt x="214" y="15"/>
                    <a:pt x="189" y="0"/>
                    <a:pt x="161" y="0"/>
                  </a:cubicBezTo>
                  <a:cubicBezTo>
                    <a:pt x="127" y="0"/>
                    <a:pt x="98" y="21"/>
                    <a:pt x="86" y="50"/>
                  </a:cubicBezTo>
                  <a:cubicBezTo>
                    <a:pt x="38" y="53"/>
                    <a:pt x="0" y="93"/>
                    <a:pt x="0" y="142"/>
                  </a:cubicBezTo>
                  <a:cubicBezTo>
                    <a:pt x="0" y="193"/>
                    <a:pt x="41" y="234"/>
                    <a:pt x="92" y="234"/>
                  </a:cubicBezTo>
                  <a:cubicBezTo>
                    <a:pt x="138" y="234"/>
                    <a:pt x="349" y="219"/>
                    <a:pt x="371" y="219"/>
                  </a:cubicBezTo>
                  <a:cubicBezTo>
                    <a:pt x="413" y="219"/>
                    <a:pt x="448" y="184"/>
                    <a:pt x="448" y="142"/>
                  </a:cubicBezTo>
                  <a:cubicBezTo>
                    <a:pt x="448" y="100"/>
                    <a:pt x="413" y="65"/>
                    <a:pt x="371" y="65"/>
                  </a:cubicBezTo>
                  <a:close/>
                </a:path>
              </a:pathLst>
            </a:custGeom>
            <a:solidFill>
              <a:srgbClr val="F16038"/>
            </a:solidFill>
            <a:ln>
              <a:noFill/>
            </a:ln>
          </p:spPr>
          <p:txBody>
            <a:bodyPr lIns="167164" tIns="83582" rIns="167164" bIns="83582"/>
            <a:lstStyle/>
            <a:p>
              <a:pPr>
                <a:defRPr/>
              </a:pPr>
              <a:endParaRPr lang="en-US" sz="6635" dirty="0">
                <a:latin typeface="Source Sans Pro" charset="0"/>
              </a:endParaRPr>
            </a:p>
          </p:txBody>
        </p:sp>
      </p:grpSp>
      <p:sp>
        <p:nvSpPr>
          <p:cNvPr id="73" name="Freeform 72">
            <a:extLst>
              <a:ext uri="{FF2B5EF4-FFF2-40B4-BE49-F238E27FC236}">
                <a16:creationId xmlns:a16="http://schemas.microsoft.com/office/drawing/2014/main" id="{0D438C97-111E-4C3D-AA1B-EFE5FEAB4634}"/>
              </a:ext>
            </a:extLst>
          </p:cNvPr>
          <p:cNvSpPr>
            <a:spLocks/>
          </p:cNvSpPr>
          <p:nvPr/>
        </p:nvSpPr>
        <p:spPr bwMode="auto">
          <a:xfrm>
            <a:off x="3986213" y="8885238"/>
            <a:ext cx="15433675" cy="4273550"/>
          </a:xfrm>
          <a:custGeom>
            <a:avLst/>
            <a:gdLst>
              <a:gd name="T0" fmla="*/ 970 w 4384"/>
              <a:gd name="T1" fmla="*/ 47 h 1087"/>
              <a:gd name="T2" fmla="*/ 934 w 4384"/>
              <a:gd name="T3" fmla="*/ 11 h 1087"/>
              <a:gd name="T4" fmla="*/ 920 w 4384"/>
              <a:gd name="T5" fmla="*/ 14 h 1087"/>
              <a:gd name="T6" fmla="*/ 887 w 4384"/>
              <a:gd name="T7" fmla="*/ 0 h 1087"/>
              <a:gd name="T8" fmla="*/ 839 w 4384"/>
              <a:gd name="T9" fmla="*/ 47 h 1087"/>
              <a:gd name="T10" fmla="*/ 839 w 4384"/>
              <a:gd name="T11" fmla="*/ 104 h 1087"/>
              <a:gd name="T12" fmla="*/ 760 w 4384"/>
              <a:gd name="T13" fmla="*/ 183 h 1087"/>
              <a:gd name="T14" fmla="*/ 681 w 4384"/>
              <a:gd name="T15" fmla="*/ 104 h 1087"/>
              <a:gd name="T16" fmla="*/ 681 w 4384"/>
              <a:gd name="T17" fmla="*/ 47 h 1087"/>
              <a:gd name="T18" fmla="*/ 634 w 4384"/>
              <a:gd name="T19" fmla="*/ 0 h 1087"/>
              <a:gd name="T20" fmla="*/ 600 w 4384"/>
              <a:gd name="T21" fmla="*/ 14 h 1087"/>
              <a:gd name="T22" fmla="*/ 586 w 4384"/>
              <a:gd name="T23" fmla="*/ 11 h 1087"/>
              <a:gd name="T24" fmla="*/ 550 w 4384"/>
              <a:gd name="T25" fmla="*/ 47 h 1087"/>
              <a:gd name="T26" fmla="*/ 0 w 4384"/>
              <a:gd name="T27" fmla="*/ 47 h 1087"/>
              <a:gd name="T28" fmla="*/ 0 w 4384"/>
              <a:gd name="T29" fmla="*/ 1087 h 1087"/>
              <a:gd name="T30" fmla="*/ 4384 w 4384"/>
              <a:gd name="T31" fmla="*/ 1087 h 1087"/>
              <a:gd name="T32" fmla="*/ 4384 w 4384"/>
              <a:gd name="T33" fmla="*/ 47 h 1087"/>
              <a:gd name="T34" fmla="*/ 970 w 4384"/>
              <a:gd name="T35" fmla="*/ 47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4" h="1087">
                <a:moveTo>
                  <a:pt x="970" y="47"/>
                </a:moveTo>
                <a:cubicBezTo>
                  <a:pt x="970" y="27"/>
                  <a:pt x="954" y="11"/>
                  <a:pt x="934" y="11"/>
                </a:cubicBezTo>
                <a:cubicBezTo>
                  <a:pt x="929" y="11"/>
                  <a:pt x="924" y="12"/>
                  <a:pt x="920" y="14"/>
                </a:cubicBezTo>
                <a:cubicBezTo>
                  <a:pt x="912" y="5"/>
                  <a:pt x="900" y="0"/>
                  <a:pt x="887" y="0"/>
                </a:cubicBezTo>
                <a:cubicBezTo>
                  <a:pt x="860" y="0"/>
                  <a:pt x="839" y="21"/>
                  <a:pt x="839" y="47"/>
                </a:cubicBezTo>
                <a:cubicBezTo>
                  <a:pt x="839" y="104"/>
                  <a:pt x="839" y="104"/>
                  <a:pt x="839" y="104"/>
                </a:cubicBezTo>
                <a:cubicBezTo>
                  <a:pt x="839" y="148"/>
                  <a:pt x="804" y="183"/>
                  <a:pt x="760" y="183"/>
                </a:cubicBezTo>
                <a:cubicBezTo>
                  <a:pt x="716" y="183"/>
                  <a:pt x="681" y="148"/>
                  <a:pt x="681" y="104"/>
                </a:cubicBezTo>
                <a:cubicBezTo>
                  <a:pt x="681" y="47"/>
                  <a:pt x="681" y="47"/>
                  <a:pt x="681" y="47"/>
                </a:cubicBezTo>
                <a:cubicBezTo>
                  <a:pt x="681" y="21"/>
                  <a:pt x="660" y="0"/>
                  <a:pt x="634" y="0"/>
                </a:cubicBezTo>
                <a:cubicBezTo>
                  <a:pt x="620" y="0"/>
                  <a:pt x="608" y="5"/>
                  <a:pt x="600" y="14"/>
                </a:cubicBezTo>
                <a:cubicBezTo>
                  <a:pt x="596" y="12"/>
                  <a:pt x="591" y="11"/>
                  <a:pt x="586" y="11"/>
                </a:cubicBezTo>
                <a:cubicBezTo>
                  <a:pt x="566" y="11"/>
                  <a:pt x="550" y="27"/>
                  <a:pt x="550" y="47"/>
                </a:cubicBezTo>
                <a:cubicBezTo>
                  <a:pt x="0" y="47"/>
                  <a:pt x="0" y="47"/>
                  <a:pt x="0" y="47"/>
                </a:cubicBezTo>
                <a:cubicBezTo>
                  <a:pt x="0" y="1087"/>
                  <a:pt x="0" y="1087"/>
                  <a:pt x="0" y="1087"/>
                </a:cubicBezTo>
                <a:cubicBezTo>
                  <a:pt x="4384" y="1087"/>
                  <a:pt x="4384" y="1087"/>
                  <a:pt x="4384" y="1087"/>
                </a:cubicBezTo>
                <a:cubicBezTo>
                  <a:pt x="4384" y="47"/>
                  <a:pt x="4384" y="47"/>
                  <a:pt x="4384" y="47"/>
                </a:cubicBezTo>
                <a:lnTo>
                  <a:pt x="970" y="47"/>
                </a:lnTo>
                <a:close/>
              </a:path>
            </a:pathLst>
          </a:custGeom>
          <a:solidFill>
            <a:schemeClr val="accent4">
              <a:alpha val="15000"/>
            </a:schemeClr>
          </a:solidFill>
          <a:ln>
            <a:noFill/>
          </a:ln>
        </p:spPr>
        <p:txBody>
          <a:bodyPr lIns="167164" tIns="83582" rIns="167164" bIns="83582"/>
          <a:lstStyle/>
          <a:p>
            <a:pPr>
              <a:defRPr/>
            </a:pPr>
            <a:endParaRPr lang="en-US" sz="6635" dirty="0">
              <a:latin typeface="Source Sans Pro" charset="0"/>
            </a:endParaRPr>
          </a:p>
        </p:txBody>
      </p:sp>
      <p:grpSp>
        <p:nvGrpSpPr>
          <p:cNvPr id="74" name="Group 73">
            <a:extLst>
              <a:ext uri="{FF2B5EF4-FFF2-40B4-BE49-F238E27FC236}">
                <a16:creationId xmlns:a16="http://schemas.microsoft.com/office/drawing/2014/main" id="{3173313F-3351-45EA-895B-E820D53BD6D4}"/>
              </a:ext>
            </a:extLst>
          </p:cNvPr>
          <p:cNvGrpSpPr>
            <a:grpSpLocks/>
          </p:cNvGrpSpPr>
          <p:nvPr/>
        </p:nvGrpSpPr>
        <p:grpSpPr bwMode="auto">
          <a:xfrm>
            <a:off x="6477000" y="7399338"/>
            <a:ext cx="403225" cy="2139950"/>
            <a:chOff x="2971801" y="3941763"/>
            <a:chExt cx="220663" cy="1169988"/>
          </a:xfrm>
        </p:grpSpPr>
        <p:sp>
          <p:nvSpPr>
            <p:cNvPr id="75" name="Freeform 73">
              <a:extLst>
                <a:ext uri="{FF2B5EF4-FFF2-40B4-BE49-F238E27FC236}">
                  <a16:creationId xmlns:a16="http://schemas.microsoft.com/office/drawing/2014/main" id="{1080E178-453B-4CE7-B74E-366756BD691A}"/>
                </a:ext>
              </a:extLst>
            </p:cNvPr>
            <p:cNvSpPr>
              <a:spLocks/>
            </p:cNvSpPr>
            <p:nvPr/>
          </p:nvSpPr>
          <p:spPr bwMode="auto">
            <a:xfrm>
              <a:off x="3030876" y="4546719"/>
              <a:ext cx="126838" cy="153626"/>
            </a:xfrm>
            <a:custGeom>
              <a:avLst/>
              <a:gdLst>
                <a:gd name="T0" fmla="*/ 55 w 66"/>
                <a:gd name="T1" fmla="*/ 52 h 80"/>
                <a:gd name="T2" fmla="*/ 13 w 66"/>
                <a:gd name="T3" fmla="*/ 79 h 80"/>
                <a:gd name="T4" fmla="*/ 11 w 66"/>
                <a:gd name="T5" fmla="*/ 29 h 80"/>
                <a:gd name="T6" fmla="*/ 53 w 66"/>
                <a:gd name="T7" fmla="*/ 1 h 80"/>
                <a:gd name="T8" fmla="*/ 55 w 66"/>
                <a:gd name="T9" fmla="*/ 52 h 80"/>
              </a:gdLst>
              <a:ahLst/>
              <a:cxnLst>
                <a:cxn ang="0">
                  <a:pos x="T0" y="T1"/>
                </a:cxn>
                <a:cxn ang="0">
                  <a:pos x="T2" y="T3"/>
                </a:cxn>
                <a:cxn ang="0">
                  <a:pos x="T4" y="T5"/>
                </a:cxn>
                <a:cxn ang="0">
                  <a:pos x="T6" y="T7"/>
                </a:cxn>
                <a:cxn ang="0">
                  <a:pos x="T8" y="T9"/>
                </a:cxn>
              </a:cxnLst>
              <a:rect l="0" t="0" r="r" b="b"/>
              <a:pathLst>
                <a:path w="66" h="80">
                  <a:moveTo>
                    <a:pt x="55" y="52"/>
                  </a:moveTo>
                  <a:cubicBezTo>
                    <a:pt x="44" y="73"/>
                    <a:pt x="15" y="80"/>
                    <a:pt x="13" y="79"/>
                  </a:cubicBezTo>
                  <a:cubicBezTo>
                    <a:pt x="10" y="78"/>
                    <a:pt x="0" y="50"/>
                    <a:pt x="11" y="29"/>
                  </a:cubicBezTo>
                  <a:cubicBezTo>
                    <a:pt x="22" y="7"/>
                    <a:pt x="51" y="0"/>
                    <a:pt x="53" y="1"/>
                  </a:cubicBezTo>
                  <a:cubicBezTo>
                    <a:pt x="56" y="3"/>
                    <a:pt x="66" y="30"/>
                    <a:pt x="55" y="52"/>
                  </a:cubicBezTo>
                  <a:close/>
                </a:path>
              </a:pathLst>
            </a:custGeom>
            <a:solidFill>
              <a:srgbClr val="0081C6"/>
            </a:solidFill>
            <a:ln>
              <a:noFill/>
            </a:ln>
          </p:spPr>
          <p:txBody>
            <a:bodyPr lIns="167164" tIns="83582" rIns="167164" bIns="83582"/>
            <a:lstStyle/>
            <a:p>
              <a:pPr>
                <a:defRPr/>
              </a:pPr>
              <a:endParaRPr lang="en-US" sz="6635" dirty="0">
                <a:latin typeface="Source Sans Pro" charset="0"/>
              </a:endParaRPr>
            </a:p>
          </p:txBody>
        </p:sp>
        <p:sp>
          <p:nvSpPr>
            <p:cNvPr id="76" name="Freeform 74">
              <a:extLst>
                <a:ext uri="{FF2B5EF4-FFF2-40B4-BE49-F238E27FC236}">
                  <a16:creationId xmlns:a16="http://schemas.microsoft.com/office/drawing/2014/main" id="{F4859267-1777-4B45-BE81-5B3EE0E5E23B}"/>
                </a:ext>
              </a:extLst>
            </p:cNvPr>
            <p:cNvSpPr>
              <a:spLocks/>
            </p:cNvSpPr>
            <p:nvPr/>
          </p:nvSpPr>
          <p:spPr bwMode="auto">
            <a:xfrm>
              <a:off x="3056070" y="4548455"/>
              <a:ext cx="101644" cy="151890"/>
            </a:xfrm>
            <a:custGeom>
              <a:avLst/>
              <a:gdLst>
                <a:gd name="T0" fmla="*/ 40 w 53"/>
                <a:gd name="T1" fmla="*/ 0 h 79"/>
                <a:gd name="T2" fmla="*/ 42 w 53"/>
                <a:gd name="T3" fmla="*/ 51 h 79"/>
                <a:gd name="T4" fmla="*/ 0 w 53"/>
                <a:gd name="T5" fmla="*/ 78 h 79"/>
                <a:gd name="T6" fmla="*/ 40 w 53"/>
                <a:gd name="T7" fmla="*/ 0 h 79"/>
              </a:gdLst>
              <a:ahLst/>
              <a:cxnLst>
                <a:cxn ang="0">
                  <a:pos x="T0" y="T1"/>
                </a:cxn>
                <a:cxn ang="0">
                  <a:pos x="T2" y="T3"/>
                </a:cxn>
                <a:cxn ang="0">
                  <a:pos x="T4" y="T5"/>
                </a:cxn>
                <a:cxn ang="0">
                  <a:pos x="T6" y="T7"/>
                </a:cxn>
              </a:cxnLst>
              <a:rect l="0" t="0" r="r" b="b"/>
              <a:pathLst>
                <a:path w="53" h="79">
                  <a:moveTo>
                    <a:pt x="40" y="0"/>
                  </a:moveTo>
                  <a:cubicBezTo>
                    <a:pt x="43" y="2"/>
                    <a:pt x="53" y="29"/>
                    <a:pt x="42" y="51"/>
                  </a:cubicBezTo>
                  <a:cubicBezTo>
                    <a:pt x="31" y="72"/>
                    <a:pt x="2" y="79"/>
                    <a:pt x="0" y="78"/>
                  </a:cubicBezTo>
                  <a:lnTo>
                    <a:pt x="40" y="0"/>
                  </a:lnTo>
                  <a:close/>
                </a:path>
              </a:pathLst>
            </a:custGeom>
            <a:solidFill>
              <a:schemeClr val="accent1">
                <a:lumMod val="75000"/>
              </a:schemeClr>
            </a:solidFill>
            <a:ln>
              <a:noFill/>
            </a:ln>
          </p:spPr>
          <p:txBody>
            <a:bodyPr lIns="167164" tIns="83582" rIns="167164" bIns="83582"/>
            <a:lstStyle/>
            <a:p>
              <a:pPr>
                <a:defRPr/>
              </a:pPr>
              <a:endParaRPr lang="en-US" sz="6635" dirty="0">
                <a:latin typeface="Source Sans Pro" charset="0"/>
              </a:endParaRPr>
            </a:p>
          </p:txBody>
        </p:sp>
        <p:sp>
          <p:nvSpPr>
            <p:cNvPr id="77" name="Oval 75">
              <a:extLst>
                <a:ext uri="{FF2B5EF4-FFF2-40B4-BE49-F238E27FC236}">
                  <a16:creationId xmlns:a16="http://schemas.microsoft.com/office/drawing/2014/main" id="{22BA40DD-916D-4F14-9C6E-8C4D32C1F8F7}"/>
                </a:ext>
              </a:extLst>
            </p:cNvPr>
            <p:cNvSpPr>
              <a:spLocks noChangeArrowheads="1"/>
            </p:cNvSpPr>
            <p:nvPr/>
          </p:nvSpPr>
          <p:spPr bwMode="auto">
            <a:xfrm>
              <a:off x="3043039" y="3941763"/>
              <a:ext cx="95563" cy="170117"/>
            </a:xfrm>
            <a:prstGeom prst="ellipse">
              <a:avLst/>
            </a:prstGeom>
            <a:solidFill>
              <a:schemeClr val="accent1"/>
            </a:solidFill>
            <a:ln>
              <a:noFill/>
            </a:ln>
          </p:spPr>
          <p:txBody>
            <a:bodyPr lIns="167164" tIns="83582" rIns="167164" bIns="83582"/>
            <a:lstStyle/>
            <a:p>
              <a:pPr>
                <a:defRPr/>
              </a:pPr>
              <a:endParaRPr lang="en-US" sz="6635" dirty="0">
                <a:latin typeface="Source Sans Pro" charset="0"/>
              </a:endParaRPr>
            </a:p>
          </p:txBody>
        </p:sp>
        <p:sp>
          <p:nvSpPr>
            <p:cNvPr id="78" name="Freeform 76">
              <a:extLst>
                <a:ext uri="{FF2B5EF4-FFF2-40B4-BE49-F238E27FC236}">
                  <a16:creationId xmlns:a16="http://schemas.microsoft.com/office/drawing/2014/main" id="{B8B8094F-82C3-43E5-83DD-F36CFAD7E3A8}"/>
                </a:ext>
              </a:extLst>
            </p:cNvPr>
            <p:cNvSpPr>
              <a:spLocks/>
            </p:cNvSpPr>
            <p:nvPr/>
          </p:nvSpPr>
          <p:spPr bwMode="auto">
            <a:xfrm>
              <a:off x="3089083" y="3941763"/>
              <a:ext cx="49519" cy="170117"/>
            </a:xfrm>
            <a:custGeom>
              <a:avLst/>
              <a:gdLst>
                <a:gd name="T0" fmla="*/ 0 w 25"/>
                <a:gd name="T1" fmla="*/ 0 h 88"/>
                <a:gd name="T2" fmla="*/ 25 w 25"/>
                <a:gd name="T3" fmla="*/ 44 h 88"/>
                <a:gd name="T4" fmla="*/ 0 w 25"/>
                <a:gd name="T5" fmla="*/ 88 h 88"/>
                <a:gd name="T6" fmla="*/ 0 w 25"/>
                <a:gd name="T7" fmla="*/ 0 h 88"/>
              </a:gdLst>
              <a:ahLst/>
              <a:cxnLst>
                <a:cxn ang="0">
                  <a:pos x="T0" y="T1"/>
                </a:cxn>
                <a:cxn ang="0">
                  <a:pos x="T2" y="T3"/>
                </a:cxn>
                <a:cxn ang="0">
                  <a:pos x="T4" y="T5"/>
                </a:cxn>
                <a:cxn ang="0">
                  <a:pos x="T6" y="T7"/>
                </a:cxn>
              </a:cxnLst>
              <a:rect l="0" t="0" r="r" b="b"/>
              <a:pathLst>
                <a:path w="25" h="88">
                  <a:moveTo>
                    <a:pt x="0" y="0"/>
                  </a:moveTo>
                  <a:cubicBezTo>
                    <a:pt x="3" y="0"/>
                    <a:pt x="25" y="20"/>
                    <a:pt x="25" y="44"/>
                  </a:cubicBezTo>
                  <a:cubicBezTo>
                    <a:pt x="25" y="68"/>
                    <a:pt x="3" y="88"/>
                    <a:pt x="0" y="88"/>
                  </a:cubicBezTo>
                  <a:lnTo>
                    <a:pt x="0" y="0"/>
                  </a:lnTo>
                  <a:close/>
                </a:path>
              </a:pathLst>
            </a:custGeom>
            <a:solidFill>
              <a:srgbClr val="0081C6"/>
            </a:solidFill>
            <a:ln>
              <a:noFill/>
            </a:ln>
          </p:spPr>
          <p:txBody>
            <a:bodyPr lIns="167164" tIns="83582" rIns="167164" bIns="83582"/>
            <a:lstStyle/>
            <a:p>
              <a:pPr>
                <a:defRPr/>
              </a:pPr>
              <a:endParaRPr lang="en-US" sz="6635" dirty="0">
                <a:latin typeface="Source Sans Pro" charset="0"/>
              </a:endParaRPr>
            </a:p>
          </p:txBody>
        </p:sp>
        <p:sp>
          <p:nvSpPr>
            <p:cNvPr id="79" name="Freeform 77">
              <a:extLst>
                <a:ext uri="{FF2B5EF4-FFF2-40B4-BE49-F238E27FC236}">
                  <a16:creationId xmlns:a16="http://schemas.microsoft.com/office/drawing/2014/main" id="{E5A19A3B-8545-465A-AB94-6EA2401E6C19}"/>
                </a:ext>
              </a:extLst>
            </p:cNvPr>
            <p:cNvSpPr>
              <a:spLocks/>
            </p:cNvSpPr>
            <p:nvPr/>
          </p:nvSpPr>
          <p:spPr bwMode="auto">
            <a:xfrm>
              <a:off x="3077789" y="4977219"/>
              <a:ext cx="114675" cy="120644"/>
            </a:xfrm>
            <a:custGeom>
              <a:avLst/>
              <a:gdLst>
                <a:gd name="T0" fmla="*/ 46 w 59"/>
                <a:gd name="T1" fmla="*/ 45 h 63"/>
                <a:gd name="T2" fmla="*/ 6 w 59"/>
                <a:gd name="T3" fmla="*/ 61 h 63"/>
                <a:gd name="T4" fmla="*/ 13 w 59"/>
                <a:gd name="T5" fmla="*/ 19 h 63"/>
                <a:gd name="T6" fmla="*/ 53 w 59"/>
                <a:gd name="T7" fmla="*/ 2 h 63"/>
                <a:gd name="T8" fmla="*/ 46 w 59"/>
                <a:gd name="T9" fmla="*/ 45 h 63"/>
              </a:gdLst>
              <a:ahLst/>
              <a:cxnLst>
                <a:cxn ang="0">
                  <a:pos x="T0" y="T1"/>
                </a:cxn>
                <a:cxn ang="0">
                  <a:pos x="T2" y="T3"/>
                </a:cxn>
                <a:cxn ang="0">
                  <a:pos x="T4" y="T5"/>
                </a:cxn>
                <a:cxn ang="0">
                  <a:pos x="T6" y="T7"/>
                </a:cxn>
                <a:cxn ang="0">
                  <a:pos x="T8" y="T9"/>
                </a:cxn>
              </a:cxnLst>
              <a:rect l="0" t="0" r="r" b="b"/>
              <a:pathLst>
                <a:path w="59" h="63">
                  <a:moveTo>
                    <a:pt x="46" y="45"/>
                  </a:moveTo>
                  <a:cubicBezTo>
                    <a:pt x="33" y="61"/>
                    <a:pt x="8" y="63"/>
                    <a:pt x="6" y="61"/>
                  </a:cubicBezTo>
                  <a:cubicBezTo>
                    <a:pt x="4" y="60"/>
                    <a:pt x="0" y="35"/>
                    <a:pt x="13" y="19"/>
                  </a:cubicBezTo>
                  <a:cubicBezTo>
                    <a:pt x="26" y="2"/>
                    <a:pt x="51" y="0"/>
                    <a:pt x="53" y="2"/>
                  </a:cubicBezTo>
                  <a:cubicBezTo>
                    <a:pt x="55" y="4"/>
                    <a:pt x="59" y="28"/>
                    <a:pt x="46" y="45"/>
                  </a:cubicBezTo>
                  <a:close/>
                </a:path>
              </a:pathLst>
            </a:custGeom>
            <a:solidFill>
              <a:schemeClr val="accent1"/>
            </a:solidFill>
            <a:ln>
              <a:noFill/>
            </a:ln>
          </p:spPr>
          <p:txBody>
            <a:bodyPr lIns="167164" tIns="83582" rIns="167164" bIns="83582"/>
            <a:lstStyle/>
            <a:p>
              <a:pPr>
                <a:defRPr/>
              </a:pPr>
              <a:endParaRPr lang="en-US" sz="6635" dirty="0">
                <a:latin typeface="Source Sans Pro" charset="0"/>
              </a:endParaRPr>
            </a:p>
          </p:txBody>
        </p:sp>
        <p:sp>
          <p:nvSpPr>
            <p:cNvPr id="80" name="Freeform 78">
              <a:extLst>
                <a:ext uri="{FF2B5EF4-FFF2-40B4-BE49-F238E27FC236}">
                  <a16:creationId xmlns:a16="http://schemas.microsoft.com/office/drawing/2014/main" id="{C8C7B16B-280F-46C2-997F-BB5F4455796F}"/>
                </a:ext>
              </a:extLst>
            </p:cNvPr>
            <p:cNvSpPr>
              <a:spLocks/>
            </p:cNvSpPr>
            <p:nvPr/>
          </p:nvSpPr>
          <p:spPr bwMode="auto">
            <a:xfrm>
              <a:off x="3089083" y="4979824"/>
              <a:ext cx="103381" cy="118040"/>
            </a:xfrm>
            <a:custGeom>
              <a:avLst/>
              <a:gdLst>
                <a:gd name="T0" fmla="*/ 47 w 53"/>
                <a:gd name="T1" fmla="*/ 0 h 61"/>
                <a:gd name="T2" fmla="*/ 40 w 53"/>
                <a:gd name="T3" fmla="*/ 43 h 61"/>
                <a:gd name="T4" fmla="*/ 0 w 53"/>
                <a:gd name="T5" fmla="*/ 59 h 61"/>
                <a:gd name="T6" fmla="*/ 47 w 53"/>
                <a:gd name="T7" fmla="*/ 0 h 61"/>
              </a:gdLst>
              <a:ahLst/>
              <a:cxnLst>
                <a:cxn ang="0">
                  <a:pos x="T0" y="T1"/>
                </a:cxn>
                <a:cxn ang="0">
                  <a:pos x="T2" y="T3"/>
                </a:cxn>
                <a:cxn ang="0">
                  <a:pos x="T4" y="T5"/>
                </a:cxn>
                <a:cxn ang="0">
                  <a:pos x="T6" y="T7"/>
                </a:cxn>
              </a:cxnLst>
              <a:rect l="0" t="0" r="r" b="b"/>
              <a:pathLst>
                <a:path w="53" h="61">
                  <a:moveTo>
                    <a:pt x="47" y="0"/>
                  </a:moveTo>
                  <a:cubicBezTo>
                    <a:pt x="49" y="2"/>
                    <a:pt x="53" y="26"/>
                    <a:pt x="40" y="43"/>
                  </a:cubicBezTo>
                  <a:cubicBezTo>
                    <a:pt x="27" y="59"/>
                    <a:pt x="2" y="61"/>
                    <a:pt x="0" y="59"/>
                  </a:cubicBezTo>
                  <a:lnTo>
                    <a:pt x="47" y="0"/>
                  </a:lnTo>
                  <a:close/>
                </a:path>
              </a:pathLst>
            </a:custGeom>
            <a:solidFill>
              <a:srgbClr val="0081C6"/>
            </a:solidFill>
            <a:ln>
              <a:noFill/>
            </a:ln>
          </p:spPr>
          <p:txBody>
            <a:bodyPr lIns="167164" tIns="83582" rIns="167164" bIns="83582"/>
            <a:lstStyle/>
            <a:p>
              <a:pPr>
                <a:defRPr/>
              </a:pPr>
              <a:endParaRPr lang="en-US" sz="6635" dirty="0">
                <a:latin typeface="Source Sans Pro" charset="0"/>
              </a:endParaRPr>
            </a:p>
          </p:txBody>
        </p:sp>
        <p:sp>
          <p:nvSpPr>
            <p:cNvPr id="81" name="Freeform 79">
              <a:extLst>
                <a:ext uri="{FF2B5EF4-FFF2-40B4-BE49-F238E27FC236}">
                  <a16:creationId xmlns:a16="http://schemas.microsoft.com/office/drawing/2014/main" id="{42DA4CC0-E98B-41B8-BC46-1E06834EDA15}"/>
                </a:ext>
              </a:extLst>
            </p:cNvPr>
            <p:cNvSpPr>
              <a:spLocks/>
            </p:cNvSpPr>
            <p:nvPr/>
          </p:nvSpPr>
          <p:spPr bwMode="auto">
            <a:xfrm>
              <a:off x="2971801" y="4991107"/>
              <a:ext cx="114675" cy="120644"/>
            </a:xfrm>
            <a:custGeom>
              <a:avLst/>
              <a:gdLst>
                <a:gd name="T0" fmla="*/ 13 w 59"/>
                <a:gd name="T1" fmla="*/ 44 h 62"/>
                <a:gd name="T2" fmla="*/ 6 w 59"/>
                <a:gd name="T3" fmla="*/ 2 h 62"/>
                <a:gd name="T4" fmla="*/ 46 w 59"/>
                <a:gd name="T5" fmla="*/ 18 h 62"/>
                <a:gd name="T6" fmla="*/ 54 w 59"/>
                <a:gd name="T7" fmla="*/ 60 h 62"/>
                <a:gd name="T8" fmla="*/ 13 w 59"/>
                <a:gd name="T9" fmla="*/ 44 h 62"/>
              </a:gdLst>
              <a:ahLst/>
              <a:cxnLst>
                <a:cxn ang="0">
                  <a:pos x="T0" y="T1"/>
                </a:cxn>
                <a:cxn ang="0">
                  <a:pos x="T2" y="T3"/>
                </a:cxn>
                <a:cxn ang="0">
                  <a:pos x="T4" y="T5"/>
                </a:cxn>
                <a:cxn ang="0">
                  <a:pos x="T6" y="T7"/>
                </a:cxn>
                <a:cxn ang="0">
                  <a:pos x="T8" y="T9"/>
                </a:cxn>
              </a:cxnLst>
              <a:rect l="0" t="0" r="r" b="b"/>
              <a:pathLst>
                <a:path w="59" h="62">
                  <a:moveTo>
                    <a:pt x="13" y="44"/>
                  </a:moveTo>
                  <a:cubicBezTo>
                    <a:pt x="0" y="28"/>
                    <a:pt x="4" y="4"/>
                    <a:pt x="6" y="2"/>
                  </a:cubicBezTo>
                  <a:cubicBezTo>
                    <a:pt x="8" y="0"/>
                    <a:pt x="33" y="2"/>
                    <a:pt x="46" y="18"/>
                  </a:cubicBezTo>
                  <a:cubicBezTo>
                    <a:pt x="59" y="34"/>
                    <a:pt x="56" y="59"/>
                    <a:pt x="54" y="60"/>
                  </a:cubicBezTo>
                  <a:cubicBezTo>
                    <a:pt x="52" y="62"/>
                    <a:pt x="27" y="60"/>
                    <a:pt x="13" y="44"/>
                  </a:cubicBezTo>
                  <a:close/>
                </a:path>
              </a:pathLst>
            </a:custGeom>
            <a:solidFill>
              <a:schemeClr val="accent1"/>
            </a:solidFill>
            <a:ln>
              <a:noFill/>
            </a:ln>
          </p:spPr>
          <p:txBody>
            <a:bodyPr lIns="167164" tIns="83582" rIns="167164" bIns="83582"/>
            <a:lstStyle/>
            <a:p>
              <a:pPr>
                <a:defRPr/>
              </a:pPr>
              <a:endParaRPr lang="en-US" sz="6635" dirty="0">
                <a:latin typeface="Source Sans Pro" charset="0"/>
              </a:endParaRPr>
            </a:p>
          </p:txBody>
        </p:sp>
        <p:sp>
          <p:nvSpPr>
            <p:cNvPr id="82" name="Freeform 80">
              <a:extLst>
                <a:ext uri="{FF2B5EF4-FFF2-40B4-BE49-F238E27FC236}">
                  <a16:creationId xmlns:a16="http://schemas.microsoft.com/office/drawing/2014/main" id="{B63ED4CC-BB11-428D-9C70-784C7876EE1C}"/>
                </a:ext>
              </a:extLst>
            </p:cNvPr>
            <p:cNvSpPr>
              <a:spLocks/>
            </p:cNvSpPr>
            <p:nvPr/>
          </p:nvSpPr>
          <p:spPr bwMode="auto">
            <a:xfrm>
              <a:off x="2971801" y="4995447"/>
              <a:ext cx="105119" cy="116304"/>
            </a:xfrm>
            <a:custGeom>
              <a:avLst/>
              <a:gdLst>
                <a:gd name="T0" fmla="*/ 54 w 54"/>
                <a:gd name="T1" fmla="*/ 58 h 60"/>
                <a:gd name="T2" fmla="*/ 13 w 54"/>
                <a:gd name="T3" fmla="*/ 42 h 60"/>
                <a:gd name="T4" fmla="*/ 6 w 54"/>
                <a:gd name="T5" fmla="*/ 0 h 60"/>
                <a:gd name="T6" fmla="*/ 54 w 54"/>
                <a:gd name="T7" fmla="*/ 58 h 60"/>
              </a:gdLst>
              <a:ahLst/>
              <a:cxnLst>
                <a:cxn ang="0">
                  <a:pos x="T0" y="T1"/>
                </a:cxn>
                <a:cxn ang="0">
                  <a:pos x="T2" y="T3"/>
                </a:cxn>
                <a:cxn ang="0">
                  <a:pos x="T4" y="T5"/>
                </a:cxn>
                <a:cxn ang="0">
                  <a:pos x="T6" y="T7"/>
                </a:cxn>
              </a:cxnLst>
              <a:rect l="0" t="0" r="r" b="b"/>
              <a:pathLst>
                <a:path w="54" h="60">
                  <a:moveTo>
                    <a:pt x="54" y="58"/>
                  </a:moveTo>
                  <a:cubicBezTo>
                    <a:pt x="52" y="60"/>
                    <a:pt x="27" y="58"/>
                    <a:pt x="13" y="42"/>
                  </a:cubicBezTo>
                  <a:cubicBezTo>
                    <a:pt x="0" y="26"/>
                    <a:pt x="4" y="2"/>
                    <a:pt x="6" y="0"/>
                  </a:cubicBezTo>
                  <a:lnTo>
                    <a:pt x="54" y="58"/>
                  </a:lnTo>
                  <a:close/>
                </a:path>
              </a:pathLst>
            </a:custGeom>
            <a:solidFill>
              <a:srgbClr val="0081C6"/>
            </a:solidFill>
            <a:ln>
              <a:noFill/>
            </a:ln>
          </p:spPr>
          <p:txBody>
            <a:bodyPr lIns="167164" tIns="83582" rIns="167164" bIns="83582"/>
            <a:lstStyle/>
            <a:p>
              <a:pPr>
                <a:defRPr/>
              </a:pPr>
              <a:endParaRPr lang="en-US" sz="6635" dirty="0">
                <a:latin typeface="Source Sans Pro" charset="0"/>
              </a:endParaRPr>
            </a:p>
          </p:txBody>
        </p:sp>
      </p:grpSp>
      <p:grpSp>
        <p:nvGrpSpPr>
          <p:cNvPr id="83" name="Group 82">
            <a:extLst>
              <a:ext uri="{FF2B5EF4-FFF2-40B4-BE49-F238E27FC236}">
                <a16:creationId xmlns:a16="http://schemas.microsoft.com/office/drawing/2014/main" id="{B817DB58-EDE7-4A70-8E52-36CD9020BD7C}"/>
              </a:ext>
            </a:extLst>
          </p:cNvPr>
          <p:cNvGrpSpPr>
            <a:grpSpLocks/>
          </p:cNvGrpSpPr>
          <p:nvPr/>
        </p:nvGrpSpPr>
        <p:grpSpPr bwMode="auto">
          <a:xfrm>
            <a:off x="1035050" y="6508750"/>
            <a:ext cx="5929313" cy="812800"/>
            <a:chOff x="-5527" y="3454401"/>
            <a:chExt cx="3244028" cy="444500"/>
          </a:xfrm>
        </p:grpSpPr>
        <p:sp>
          <p:nvSpPr>
            <p:cNvPr id="84" name="Rectangle 83">
              <a:extLst>
                <a:ext uri="{FF2B5EF4-FFF2-40B4-BE49-F238E27FC236}">
                  <a16:creationId xmlns:a16="http://schemas.microsoft.com/office/drawing/2014/main" id="{B170438E-B8C4-4C8A-8BE5-7F5A297E5210}"/>
                </a:ext>
              </a:extLst>
            </p:cNvPr>
            <p:cNvSpPr>
              <a:spLocks noChangeArrowheads="1"/>
            </p:cNvSpPr>
            <p:nvPr/>
          </p:nvSpPr>
          <p:spPr bwMode="auto">
            <a:xfrm>
              <a:off x="2811175" y="3588098"/>
              <a:ext cx="349156" cy="171029"/>
            </a:xfrm>
            <a:prstGeom prst="rect">
              <a:avLst/>
            </a:prstGeom>
            <a:solidFill>
              <a:schemeClr val="accent1">
                <a:lumMod val="75000"/>
              </a:schemeClr>
            </a:solidFill>
            <a:ln>
              <a:noFill/>
            </a:ln>
          </p:spPr>
          <p:txBody>
            <a:bodyPr lIns="167164" tIns="83582" rIns="167164" bIns="83582"/>
            <a:lstStyle/>
            <a:p>
              <a:pPr>
                <a:defRPr/>
              </a:pPr>
              <a:endParaRPr lang="en-US" sz="6635" dirty="0">
                <a:latin typeface="Source Sans Pro" charset="0"/>
              </a:endParaRPr>
            </a:p>
          </p:txBody>
        </p:sp>
        <p:sp>
          <p:nvSpPr>
            <p:cNvPr id="85" name="Freeform 84">
              <a:extLst>
                <a:ext uri="{FF2B5EF4-FFF2-40B4-BE49-F238E27FC236}">
                  <a16:creationId xmlns:a16="http://schemas.microsoft.com/office/drawing/2014/main" id="{835A3D54-214C-4D4A-8B6D-954B50F2BE06}"/>
                </a:ext>
              </a:extLst>
            </p:cNvPr>
            <p:cNvSpPr>
              <a:spLocks/>
            </p:cNvSpPr>
            <p:nvPr/>
          </p:nvSpPr>
          <p:spPr bwMode="auto">
            <a:xfrm>
              <a:off x="3046552" y="3615012"/>
              <a:ext cx="155470" cy="283889"/>
            </a:xfrm>
            <a:custGeom>
              <a:avLst/>
              <a:gdLst>
                <a:gd name="T0" fmla="*/ 81 w 81"/>
                <a:gd name="T1" fmla="*/ 11 h 148"/>
                <a:gd name="T2" fmla="*/ 56 w 81"/>
                <a:gd name="T3" fmla="*/ 144 h 148"/>
                <a:gd name="T4" fmla="*/ 30 w 81"/>
                <a:gd name="T5" fmla="*/ 147 h 148"/>
                <a:gd name="T6" fmla="*/ 5 w 81"/>
                <a:gd name="T7" fmla="*/ 99 h 148"/>
                <a:gd name="T8" fmla="*/ 24 w 81"/>
                <a:gd name="T9" fmla="*/ 0 h 148"/>
                <a:gd name="T10" fmla="*/ 81 w 81"/>
                <a:gd name="T11" fmla="*/ 11 h 148"/>
              </a:gdLst>
              <a:ahLst/>
              <a:cxnLst>
                <a:cxn ang="0">
                  <a:pos x="T0" y="T1"/>
                </a:cxn>
                <a:cxn ang="0">
                  <a:pos x="T2" y="T3"/>
                </a:cxn>
                <a:cxn ang="0">
                  <a:pos x="T4" y="T5"/>
                </a:cxn>
                <a:cxn ang="0">
                  <a:pos x="T6" y="T7"/>
                </a:cxn>
                <a:cxn ang="0">
                  <a:pos x="T8" y="T9"/>
                </a:cxn>
                <a:cxn ang="0">
                  <a:pos x="T10" y="T11"/>
                </a:cxn>
              </a:cxnLst>
              <a:rect l="0" t="0" r="r" b="b"/>
              <a:pathLst>
                <a:path w="81" h="148">
                  <a:moveTo>
                    <a:pt x="81" y="11"/>
                  </a:moveTo>
                  <a:cubicBezTo>
                    <a:pt x="56" y="144"/>
                    <a:pt x="56" y="144"/>
                    <a:pt x="56" y="144"/>
                  </a:cubicBezTo>
                  <a:cubicBezTo>
                    <a:pt x="48" y="147"/>
                    <a:pt x="39" y="148"/>
                    <a:pt x="30" y="147"/>
                  </a:cubicBezTo>
                  <a:cubicBezTo>
                    <a:pt x="8" y="142"/>
                    <a:pt x="0" y="122"/>
                    <a:pt x="5" y="99"/>
                  </a:cubicBezTo>
                  <a:cubicBezTo>
                    <a:pt x="24" y="0"/>
                    <a:pt x="24" y="0"/>
                    <a:pt x="24" y="0"/>
                  </a:cubicBezTo>
                  <a:lnTo>
                    <a:pt x="81" y="11"/>
                  </a:lnTo>
                  <a:close/>
                </a:path>
              </a:pathLst>
            </a:custGeom>
            <a:solidFill>
              <a:schemeClr val="accent1">
                <a:lumMod val="75000"/>
              </a:schemeClr>
            </a:solidFill>
            <a:ln>
              <a:noFill/>
            </a:ln>
          </p:spPr>
          <p:txBody>
            <a:bodyPr lIns="167164" tIns="83582" rIns="167164" bIns="83582"/>
            <a:lstStyle/>
            <a:p>
              <a:pPr>
                <a:defRPr/>
              </a:pPr>
              <a:endParaRPr lang="en-US" sz="6635" dirty="0">
                <a:latin typeface="Source Sans Pro" charset="0"/>
              </a:endParaRPr>
            </a:p>
          </p:txBody>
        </p:sp>
        <p:sp>
          <p:nvSpPr>
            <p:cNvPr id="86" name="Freeform 85">
              <a:extLst>
                <a:ext uri="{FF2B5EF4-FFF2-40B4-BE49-F238E27FC236}">
                  <a16:creationId xmlns:a16="http://schemas.microsoft.com/office/drawing/2014/main" id="{E2D64F0D-A0E1-4BD9-948D-F38C3B1F410B}"/>
                </a:ext>
              </a:extLst>
            </p:cNvPr>
            <p:cNvSpPr>
              <a:spLocks/>
            </p:cNvSpPr>
            <p:nvPr/>
          </p:nvSpPr>
          <p:spPr bwMode="auto">
            <a:xfrm>
              <a:off x="2962303" y="3590703"/>
              <a:ext cx="174578" cy="287362"/>
            </a:xfrm>
            <a:custGeom>
              <a:avLst/>
              <a:gdLst>
                <a:gd name="T0" fmla="*/ 90 w 90"/>
                <a:gd name="T1" fmla="*/ 16 h 149"/>
                <a:gd name="T2" fmla="*/ 54 w 90"/>
                <a:gd name="T3" fmla="*/ 146 h 149"/>
                <a:gd name="T4" fmla="*/ 28 w 90"/>
                <a:gd name="T5" fmla="*/ 147 h 149"/>
                <a:gd name="T6" fmla="*/ 6 w 90"/>
                <a:gd name="T7" fmla="*/ 97 h 149"/>
                <a:gd name="T8" fmla="*/ 33 w 90"/>
                <a:gd name="T9" fmla="*/ 0 h 149"/>
                <a:gd name="T10" fmla="*/ 90 w 90"/>
                <a:gd name="T11" fmla="*/ 16 h 149"/>
              </a:gdLst>
              <a:ahLst/>
              <a:cxnLst>
                <a:cxn ang="0">
                  <a:pos x="T0" y="T1"/>
                </a:cxn>
                <a:cxn ang="0">
                  <a:pos x="T2" y="T3"/>
                </a:cxn>
                <a:cxn ang="0">
                  <a:pos x="T4" y="T5"/>
                </a:cxn>
                <a:cxn ang="0">
                  <a:pos x="T6" y="T7"/>
                </a:cxn>
                <a:cxn ang="0">
                  <a:pos x="T8" y="T9"/>
                </a:cxn>
                <a:cxn ang="0">
                  <a:pos x="T10" y="T11"/>
                </a:cxn>
              </a:cxnLst>
              <a:rect l="0" t="0" r="r" b="b"/>
              <a:pathLst>
                <a:path w="90" h="149">
                  <a:moveTo>
                    <a:pt x="90" y="16"/>
                  </a:moveTo>
                  <a:cubicBezTo>
                    <a:pt x="54" y="146"/>
                    <a:pt x="54" y="146"/>
                    <a:pt x="54" y="146"/>
                  </a:cubicBezTo>
                  <a:cubicBezTo>
                    <a:pt x="46" y="149"/>
                    <a:pt x="37" y="149"/>
                    <a:pt x="28" y="147"/>
                  </a:cubicBezTo>
                  <a:cubicBezTo>
                    <a:pt x="6" y="140"/>
                    <a:pt x="0" y="119"/>
                    <a:pt x="6" y="97"/>
                  </a:cubicBezTo>
                  <a:cubicBezTo>
                    <a:pt x="33" y="0"/>
                    <a:pt x="33" y="0"/>
                    <a:pt x="33" y="0"/>
                  </a:cubicBezTo>
                  <a:lnTo>
                    <a:pt x="90" y="16"/>
                  </a:lnTo>
                  <a:close/>
                </a:path>
              </a:pathLst>
            </a:custGeom>
            <a:solidFill>
              <a:schemeClr val="accent1">
                <a:lumMod val="75000"/>
              </a:schemeClr>
            </a:solidFill>
            <a:ln>
              <a:noFill/>
            </a:ln>
          </p:spPr>
          <p:txBody>
            <a:bodyPr lIns="167164" tIns="83582" rIns="167164" bIns="83582"/>
            <a:lstStyle/>
            <a:p>
              <a:pPr>
                <a:defRPr/>
              </a:pPr>
              <a:endParaRPr lang="en-US" sz="6635" dirty="0">
                <a:latin typeface="Source Sans Pro" charset="0"/>
              </a:endParaRPr>
            </a:p>
          </p:txBody>
        </p:sp>
        <p:sp>
          <p:nvSpPr>
            <p:cNvPr id="87" name="Freeform 86">
              <a:extLst>
                <a:ext uri="{FF2B5EF4-FFF2-40B4-BE49-F238E27FC236}">
                  <a16:creationId xmlns:a16="http://schemas.microsoft.com/office/drawing/2014/main" id="{44788236-7787-451E-8784-9317A0A7A09C}"/>
                </a:ext>
              </a:extLst>
            </p:cNvPr>
            <p:cNvSpPr>
              <a:spLocks/>
            </p:cNvSpPr>
            <p:nvPr/>
          </p:nvSpPr>
          <p:spPr bwMode="auto">
            <a:xfrm>
              <a:off x="2522817" y="3487391"/>
              <a:ext cx="715684" cy="382861"/>
            </a:xfrm>
            <a:custGeom>
              <a:avLst/>
              <a:gdLst>
                <a:gd name="T0" fmla="*/ 106 w 372"/>
                <a:gd name="T1" fmla="*/ 182 h 199"/>
                <a:gd name="T2" fmla="*/ 31 w 372"/>
                <a:gd name="T3" fmla="*/ 149 h 199"/>
                <a:gd name="T4" fmla="*/ 0 w 372"/>
                <a:gd name="T5" fmla="*/ 149 h 199"/>
                <a:gd name="T6" fmla="*/ 0 w 372"/>
                <a:gd name="T7" fmla="*/ 0 h 199"/>
                <a:gd name="T8" fmla="*/ 307 w 372"/>
                <a:gd name="T9" fmla="*/ 0 h 199"/>
                <a:gd name="T10" fmla="*/ 372 w 372"/>
                <a:gd name="T11" fmla="*/ 61 h 199"/>
                <a:gd name="T12" fmla="*/ 372 w 372"/>
                <a:gd name="T13" fmla="*/ 192 h 199"/>
                <a:gd name="T14" fmla="*/ 348 w 372"/>
                <a:gd name="T15" fmla="*/ 199 h 199"/>
                <a:gd name="T16" fmla="*/ 313 w 372"/>
                <a:gd name="T17" fmla="*/ 158 h 199"/>
                <a:gd name="T18" fmla="*/ 313 w 372"/>
                <a:gd name="T19" fmla="*/ 98 h 199"/>
                <a:gd name="T20" fmla="*/ 288 w 372"/>
                <a:gd name="T21" fmla="*/ 76 h 199"/>
                <a:gd name="T22" fmla="*/ 238 w 372"/>
                <a:gd name="T23" fmla="*/ 75 h 199"/>
                <a:gd name="T24" fmla="*/ 203 w 372"/>
                <a:gd name="T25" fmla="*/ 75 h 199"/>
                <a:gd name="T26" fmla="*/ 172 w 372"/>
                <a:gd name="T27" fmla="*/ 105 h 199"/>
                <a:gd name="T28" fmla="*/ 178 w 372"/>
                <a:gd name="T29" fmla="*/ 123 h 199"/>
                <a:gd name="T30" fmla="*/ 252 w 372"/>
                <a:gd name="T31" fmla="*/ 123 h 199"/>
                <a:gd name="T32" fmla="*/ 294 w 372"/>
                <a:gd name="T33" fmla="*/ 157 h 199"/>
                <a:gd name="T34" fmla="*/ 286 w 372"/>
                <a:gd name="T35" fmla="*/ 182 h 199"/>
                <a:gd name="T36" fmla="*/ 106 w 372"/>
                <a:gd name="T37" fmla="*/ 18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199">
                  <a:moveTo>
                    <a:pt x="106" y="182"/>
                  </a:moveTo>
                  <a:cubicBezTo>
                    <a:pt x="77" y="182"/>
                    <a:pt x="55" y="149"/>
                    <a:pt x="31" y="149"/>
                  </a:cubicBezTo>
                  <a:cubicBezTo>
                    <a:pt x="6" y="149"/>
                    <a:pt x="0" y="149"/>
                    <a:pt x="0" y="149"/>
                  </a:cubicBezTo>
                  <a:cubicBezTo>
                    <a:pt x="0" y="0"/>
                    <a:pt x="0" y="0"/>
                    <a:pt x="0" y="0"/>
                  </a:cubicBezTo>
                  <a:cubicBezTo>
                    <a:pt x="307" y="0"/>
                    <a:pt x="307" y="0"/>
                    <a:pt x="307" y="0"/>
                  </a:cubicBezTo>
                  <a:cubicBezTo>
                    <a:pt x="348" y="0"/>
                    <a:pt x="372" y="21"/>
                    <a:pt x="372" y="61"/>
                  </a:cubicBezTo>
                  <a:cubicBezTo>
                    <a:pt x="372" y="192"/>
                    <a:pt x="372" y="192"/>
                    <a:pt x="372" y="192"/>
                  </a:cubicBezTo>
                  <a:cubicBezTo>
                    <a:pt x="365" y="197"/>
                    <a:pt x="357" y="199"/>
                    <a:pt x="348" y="199"/>
                  </a:cubicBezTo>
                  <a:cubicBezTo>
                    <a:pt x="325" y="199"/>
                    <a:pt x="313" y="181"/>
                    <a:pt x="313" y="158"/>
                  </a:cubicBezTo>
                  <a:cubicBezTo>
                    <a:pt x="313" y="98"/>
                    <a:pt x="313" y="98"/>
                    <a:pt x="313" y="98"/>
                  </a:cubicBezTo>
                  <a:cubicBezTo>
                    <a:pt x="313" y="82"/>
                    <a:pt x="304" y="76"/>
                    <a:pt x="288" y="76"/>
                  </a:cubicBezTo>
                  <a:cubicBezTo>
                    <a:pt x="277" y="76"/>
                    <a:pt x="238" y="75"/>
                    <a:pt x="238" y="75"/>
                  </a:cubicBezTo>
                  <a:cubicBezTo>
                    <a:pt x="203" y="75"/>
                    <a:pt x="203" y="75"/>
                    <a:pt x="203" y="75"/>
                  </a:cubicBezTo>
                  <a:cubicBezTo>
                    <a:pt x="186" y="75"/>
                    <a:pt x="172" y="89"/>
                    <a:pt x="172" y="105"/>
                  </a:cubicBezTo>
                  <a:cubicBezTo>
                    <a:pt x="172" y="112"/>
                    <a:pt x="175" y="118"/>
                    <a:pt x="178" y="123"/>
                  </a:cubicBezTo>
                  <a:cubicBezTo>
                    <a:pt x="252" y="123"/>
                    <a:pt x="252" y="123"/>
                    <a:pt x="252" y="123"/>
                  </a:cubicBezTo>
                  <a:cubicBezTo>
                    <a:pt x="275" y="123"/>
                    <a:pt x="294" y="134"/>
                    <a:pt x="294" y="157"/>
                  </a:cubicBezTo>
                  <a:cubicBezTo>
                    <a:pt x="294" y="166"/>
                    <a:pt x="291" y="175"/>
                    <a:pt x="286" y="182"/>
                  </a:cubicBezTo>
                  <a:lnTo>
                    <a:pt x="106" y="182"/>
                  </a:ln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88" name="Rectangle 87">
              <a:extLst>
                <a:ext uri="{FF2B5EF4-FFF2-40B4-BE49-F238E27FC236}">
                  <a16:creationId xmlns:a16="http://schemas.microsoft.com/office/drawing/2014/main" id="{FAC010D7-C178-44F3-B31A-A23CE1F52D83}"/>
                </a:ext>
              </a:extLst>
            </p:cNvPr>
            <p:cNvSpPr>
              <a:spLocks noChangeArrowheads="1"/>
            </p:cNvSpPr>
            <p:nvPr/>
          </p:nvSpPr>
          <p:spPr bwMode="auto">
            <a:xfrm>
              <a:off x="-5527" y="3454401"/>
              <a:ext cx="2566560" cy="349002"/>
            </a:xfrm>
            <a:prstGeom prst="rect">
              <a:avLst/>
            </a:prstGeom>
            <a:solidFill>
              <a:srgbClr val="0081C6"/>
            </a:solidFill>
            <a:ln>
              <a:noFill/>
            </a:ln>
          </p:spPr>
          <p:txBody>
            <a:bodyPr lIns="167164" tIns="83582" rIns="167164" bIns="83582"/>
            <a:lstStyle/>
            <a:p>
              <a:pPr>
                <a:defRPr/>
              </a:pPr>
              <a:endParaRPr lang="en-US" sz="6635" dirty="0">
                <a:latin typeface="Source Sans Pro" charset="0"/>
              </a:endParaRPr>
            </a:p>
          </p:txBody>
        </p:sp>
        <p:sp>
          <p:nvSpPr>
            <p:cNvPr id="89" name="Rectangle 88">
              <a:extLst>
                <a:ext uri="{FF2B5EF4-FFF2-40B4-BE49-F238E27FC236}">
                  <a16:creationId xmlns:a16="http://schemas.microsoft.com/office/drawing/2014/main" id="{985B846A-6F74-45E6-B4D6-931EC2520582}"/>
                </a:ext>
              </a:extLst>
            </p:cNvPr>
            <p:cNvSpPr>
              <a:spLocks noChangeArrowheads="1"/>
            </p:cNvSpPr>
            <p:nvPr/>
          </p:nvSpPr>
          <p:spPr bwMode="auto">
            <a:xfrm>
              <a:off x="-5527" y="3713982"/>
              <a:ext cx="2566560" cy="90289"/>
            </a:xfrm>
            <a:prstGeom prst="rect">
              <a:avLst/>
            </a:pr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0" name="Freeform 89">
              <a:extLst>
                <a:ext uri="{FF2B5EF4-FFF2-40B4-BE49-F238E27FC236}">
                  <a16:creationId xmlns:a16="http://schemas.microsoft.com/office/drawing/2014/main" id="{28A06B33-051D-4C4A-B858-232F6B8A7872}"/>
                </a:ext>
              </a:extLst>
            </p:cNvPr>
            <p:cNvSpPr>
              <a:spLocks/>
            </p:cNvSpPr>
            <p:nvPr/>
          </p:nvSpPr>
          <p:spPr bwMode="auto">
            <a:xfrm>
              <a:off x="2956223" y="3797326"/>
              <a:ext cx="92935" cy="41672"/>
            </a:xfrm>
            <a:custGeom>
              <a:avLst/>
              <a:gdLst>
                <a:gd name="T0" fmla="*/ 49 w 49"/>
                <a:gd name="T1" fmla="*/ 21 h 21"/>
                <a:gd name="T2" fmla="*/ 14 w 49"/>
                <a:gd name="T3" fmla="*/ 0 h 21"/>
                <a:gd name="T4" fmla="*/ 0 w 49"/>
                <a:gd name="T5" fmla="*/ 21 h 21"/>
                <a:gd name="T6" fmla="*/ 49 w 49"/>
                <a:gd name="T7" fmla="*/ 21 h 21"/>
              </a:gdLst>
              <a:ahLst/>
              <a:cxnLst>
                <a:cxn ang="0">
                  <a:pos x="T0" y="T1"/>
                </a:cxn>
                <a:cxn ang="0">
                  <a:pos x="T2" y="T3"/>
                </a:cxn>
                <a:cxn ang="0">
                  <a:pos x="T4" y="T5"/>
                </a:cxn>
                <a:cxn ang="0">
                  <a:pos x="T6" y="T7"/>
                </a:cxn>
              </a:cxnLst>
              <a:rect l="0" t="0" r="r" b="b"/>
              <a:pathLst>
                <a:path w="49" h="21">
                  <a:moveTo>
                    <a:pt x="49" y="21"/>
                  </a:moveTo>
                  <a:cubicBezTo>
                    <a:pt x="49" y="7"/>
                    <a:pt x="31" y="0"/>
                    <a:pt x="14" y="0"/>
                  </a:cubicBezTo>
                  <a:cubicBezTo>
                    <a:pt x="3" y="0"/>
                    <a:pt x="0" y="11"/>
                    <a:pt x="0" y="21"/>
                  </a:cubicBezTo>
                  <a:lnTo>
                    <a:pt x="49" y="21"/>
                  </a:lnTo>
                  <a:close/>
                </a:path>
              </a:pathLst>
            </a:custGeom>
            <a:solidFill>
              <a:schemeClr val="accent1">
                <a:lumMod val="75000"/>
              </a:schemeClr>
            </a:solidFill>
            <a:ln>
              <a:noFill/>
            </a:ln>
          </p:spPr>
          <p:txBody>
            <a:bodyPr lIns="167164" tIns="83582" rIns="167164" bIns="83582"/>
            <a:lstStyle/>
            <a:p>
              <a:pPr>
                <a:defRPr/>
              </a:pPr>
              <a:endParaRPr lang="en-US" sz="6635" dirty="0">
                <a:latin typeface="Source Sans Pro" charset="0"/>
              </a:endParaRPr>
            </a:p>
          </p:txBody>
        </p:sp>
      </p:grpSp>
      <p:grpSp>
        <p:nvGrpSpPr>
          <p:cNvPr id="91" name="Group 90">
            <a:extLst>
              <a:ext uri="{FF2B5EF4-FFF2-40B4-BE49-F238E27FC236}">
                <a16:creationId xmlns:a16="http://schemas.microsoft.com/office/drawing/2014/main" id="{D2FD2E37-1736-4428-938B-96920AA655EE}"/>
              </a:ext>
            </a:extLst>
          </p:cNvPr>
          <p:cNvGrpSpPr>
            <a:grpSpLocks/>
          </p:cNvGrpSpPr>
          <p:nvPr/>
        </p:nvGrpSpPr>
        <p:grpSpPr bwMode="auto">
          <a:xfrm>
            <a:off x="8975725" y="4994275"/>
            <a:ext cx="2360613" cy="2047875"/>
            <a:chOff x="4044951" y="2359026"/>
            <a:chExt cx="1562099" cy="1355725"/>
          </a:xfrm>
        </p:grpSpPr>
        <p:sp>
          <p:nvSpPr>
            <p:cNvPr id="92" name="Freeform 88">
              <a:extLst>
                <a:ext uri="{FF2B5EF4-FFF2-40B4-BE49-F238E27FC236}">
                  <a16:creationId xmlns:a16="http://schemas.microsoft.com/office/drawing/2014/main" id="{BDC01657-23D9-4340-9D5C-EB7CAF61FEDE}"/>
                </a:ext>
              </a:extLst>
            </p:cNvPr>
            <p:cNvSpPr>
              <a:spLocks/>
            </p:cNvSpPr>
            <p:nvPr/>
          </p:nvSpPr>
          <p:spPr bwMode="auto">
            <a:xfrm>
              <a:off x="5280343" y="3173512"/>
              <a:ext cx="146020" cy="409870"/>
            </a:xfrm>
            <a:custGeom>
              <a:avLst/>
              <a:gdLst>
                <a:gd name="T0" fmla="*/ 71 w 76"/>
                <a:gd name="T1" fmla="*/ 101 h 213"/>
                <a:gd name="T2" fmla="*/ 33 w 76"/>
                <a:gd name="T3" fmla="*/ 1 h 213"/>
                <a:gd name="T4" fmla="*/ 0 w 76"/>
                <a:gd name="T5" fmla="*/ 86 h 213"/>
                <a:gd name="T6" fmla="*/ 6 w 76"/>
                <a:gd name="T7" fmla="*/ 139 h 213"/>
                <a:gd name="T8" fmla="*/ 54 w 76"/>
                <a:gd name="T9" fmla="*/ 213 h 213"/>
                <a:gd name="T10" fmla="*/ 71 w 76"/>
                <a:gd name="T11" fmla="*/ 101 h 213"/>
              </a:gdLst>
              <a:ahLst/>
              <a:cxnLst>
                <a:cxn ang="0">
                  <a:pos x="T0" y="T1"/>
                </a:cxn>
                <a:cxn ang="0">
                  <a:pos x="T2" y="T3"/>
                </a:cxn>
                <a:cxn ang="0">
                  <a:pos x="T4" y="T5"/>
                </a:cxn>
                <a:cxn ang="0">
                  <a:pos x="T6" y="T7"/>
                </a:cxn>
                <a:cxn ang="0">
                  <a:pos x="T8" y="T9"/>
                </a:cxn>
                <a:cxn ang="0">
                  <a:pos x="T10" y="T11"/>
                </a:cxn>
              </a:cxnLst>
              <a:rect l="0" t="0" r="r" b="b"/>
              <a:pathLst>
                <a:path w="76" h="213">
                  <a:moveTo>
                    <a:pt x="71" y="101"/>
                  </a:moveTo>
                  <a:cubicBezTo>
                    <a:pt x="65" y="40"/>
                    <a:pt x="39" y="0"/>
                    <a:pt x="33" y="1"/>
                  </a:cubicBezTo>
                  <a:cubicBezTo>
                    <a:pt x="31" y="1"/>
                    <a:pt x="0" y="86"/>
                    <a:pt x="0" y="86"/>
                  </a:cubicBezTo>
                  <a:cubicBezTo>
                    <a:pt x="6" y="139"/>
                    <a:pt x="6" y="139"/>
                    <a:pt x="6" y="139"/>
                  </a:cubicBezTo>
                  <a:cubicBezTo>
                    <a:pt x="6" y="139"/>
                    <a:pt x="52" y="213"/>
                    <a:pt x="54" y="213"/>
                  </a:cubicBezTo>
                  <a:cubicBezTo>
                    <a:pt x="60" y="212"/>
                    <a:pt x="76" y="169"/>
                    <a:pt x="71" y="101"/>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3" name="Freeform 89">
              <a:extLst>
                <a:ext uri="{FF2B5EF4-FFF2-40B4-BE49-F238E27FC236}">
                  <a16:creationId xmlns:a16="http://schemas.microsoft.com/office/drawing/2014/main" id="{1566A82D-2C32-43B3-A900-2FC66EA85463}"/>
                </a:ext>
              </a:extLst>
            </p:cNvPr>
            <p:cNvSpPr>
              <a:spLocks noEditPoints="1"/>
            </p:cNvSpPr>
            <p:nvPr/>
          </p:nvSpPr>
          <p:spPr bwMode="auto">
            <a:xfrm>
              <a:off x="4044951" y="2359026"/>
              <a:ext cx="1245897" cy="1355725"/>
            </a:xfrm>
            <a:custGeom>
              <a:avLst/>
              <a:gdLst>
                <a:gd name="T0" fmla="*/ 4 w 647"/>
                <a:gd name="T1" fmla="*/ 246 h 704"/>
                <a:gd name="T2" fmla="*/ 26 w 647"/>
                <a:gd name="T3" fmla="*/ 425 h 704"/>
                <a:gd name="T4" fmla="*/ 127 w 647"/>
                <a:gd name="T5" fmla="*/ 607 h 704"/>
                <a:gd name="T6" fmla="*/ 347 w 647"/>
                <a:gd name="T7" fmla="*/ 635 h 704"/>
                <a:gd name="T8" fmla="*/ 348 w 647"/>
                <a:gd name="T9" fmla="*/ 635 h 704"/>
                <a:gd name="T10" fmla="*/ 350 w 647"/>
                <a:gd name="T11" fmla="*/ 631 h 704"/>
                <a:gd name="T12" fmla="*/ 647 w 647"/>
                <a:gd name="T13" fmla="*/ 562 h 704"/>
                <a:gd name="T14" fmla="*/ 641 w 647"/>
                <a:gd name="T15" fmla="*/ 509 h 704"/>
                <a:gd name="T16" fmla="*/ 414 w 647"/>
                <a:gd name="T17" fmla="*/ 536 h 704"/>
                <a:gd name="T18" fmla="*/ 519 w 647"/>
                <a:gd name="T19" fmla="*/ 355 h 704"/>
                <a:gd name="T20" fmla="*/ 269 w 647"/>
                <a:gd name="T21" fmla="*/ 167 h 704"/>
                <a:gd name="T22" fmla="*/ 188 w 647"/>
                <a:gd name="T23" fmla="*/ 26 h 704"/>
                <a:gd name="T24" fmla="*/ 44 w 647"/>
                <a:gd name="T25" fmla="*/ 57 h 704"/>
                <a:gd name="T26" fmla="*/ 4 w 647"/>
                <a:gd name="T27" fmla="*/ 246 h 704"/>
                <a:gd name="T28" fmla="*/ 60 w 647"/>
                <a:gd name="T29" fmla="*/ 123 h 704"/>
                <a:gd name="T30" fmla="*/ 121 w 647"/>
                <a:gd name="T31" fmla="*/ 64 h 704"/>
                <a:gd name="T32" fmla="*/ 223 w 647"/>
                <a:gd name="T33" fmla="*/ 166 h 704"/>
                <a:gd name="T34" fmla="*/ 233 w 647"/>
                <a:gd name="T35" fmla="*/ 183 h 704"/>
                <a:gd name="T36" fmla="*/ 233 w 647"/>
                <a:gd name="T37" fmla="*/ 184 h 704"/>
                <a:gd name="T38" fmla="*/ 75 w 647"/>
                <a:gd name="T39" fmla="*/ 353 h 704"/>
                <a:gd name="T40" fmla="*/ 60 w 647"/>
                <a:gd name="T41" fmla="*/ 123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704">
                  <a:moveTo>
                    <a:pt x="4" y="246"/>
                  </a:moveTo>
                  <a:cubicBezTo>
                    <a:pt x="7" y="305"/>
                    <a:pt x="7" y="372"/>
                    <a:pt x="26" y="425"/>
                  </a:cubicBezTo>
                  <a:cubicBezTo>
                    <a:pt x="0" y="489"/>
                    <a:pt x="51" y="550"/>
                    <a:pt x="127" y="607"/>
                  </a:cubicBezTo>
                  <a:cubicBezTo>
                    <a:pt x="211" y="670"/>
                    <a:pt x="293" y="704"/>
                    <a:pt x="347" y="635"/>
                  </a:cubicBezTo>
                  <a:cubicBezTo>
                    <a:pt x="348" y="635"/>
                    <a:pt x="348" y="635"/>
                    <a:pt x="348" y="635"/>
                  </a:cubicBezTo>
                  <a:cubicBezTo>
                    <a:pt x="350" y="631"/>
                    <a:pt x="350" y="631"/>
                    <a:pt x="350" y="631"/>
                  </a:cubicBezTo>
                  <a:cubicBezTo>
                    <a:pt x="647" y="562"/>
                    <a:pt x="647" y="562"/>
                    <a:pt x="647" y="562"/>
                  </a:cubicBezTo>
                  <a:cubicBezTo>
                    <a:pt x="641" y="509"/>
                    <a:pt x="641" y="509"/>
                    <a:pt x="641" y="509"/>
                  </a:cubicBezTo>
                  <a:cubicBezTo>
                    <a:pt x="414" y="536"/>
                    <a:pt x="414" y="536"/>
                    <a:pt x="414" y="536"/>
                  </a:cubicBezTo>
                  <a:cubicBezTo>
                    <a:pt x="519" y="355"/>
                    <a:pt x="519" y="355"/>
                    <a:pt x="519" y="355"/>
                  </a:cubicBezTo>
                  <a:cubicBezTo>
                    <a:pt x="269" y="167"/>
                    <a:pt x="269" y="167"/>
                    <a:pt x="269" y="167"/>
                  </a:cubicBezTo>
                  <a:cubicBezTo>
                    <a:pt x="264" y="108"/>
                    <a:pt x="243" y="55"/>
                    <a:pt x="188" y="26"/>
                  </a:cubicBezTo>
                  <a:cubicBezTo>
                    <a:pt x="138" y="0"/>
                    <a:pt x="76" y="9"/>
                    <a:pt x="44" y="57"/>
                  </a:cubicBezTo>
                  <a:cubicBezTo>
                    <a:pt x="8" y="110"/>
                    <a:pt x="0" y="184"/>
                    <a:pt x="4" y="246"/>
                  </a:cubicBezTo>
                  <a:close/>
                  <a:moveTo>
                    <a:pt x="60" y="123"/>
                  </a:moveTo>
                  <a:cubicBezTo>
                    <a:pt x="71" y="95"/>
                    <a:pt x="92" y="69"/>
                    <a:pt x="121" y="64"/>
                  </a:cubicBezTo>
                  <a:cubicBezTo>
                    <a:pt x="174" y="53"/>
                    <a:pt x="227" y="116"/>
                    <a:pt x="223" y="166"/>
                  </a:cubicBezTo>
                  <a:cubicBezTo>
                    <a:pt x="223" y="174"/>
                    <a:pt x="227" y="180"/>
                    <a:pt x="233" y="183"/>
                  </a:cubicBezTo>
                  <a:cubicBezTo>
                    <a:pt x="233" y="184"/>
                    <a:pt x="233" y="184"/>
                    <a:pt x="233" y="184"/>
                  </a:cubicBezTo>
                  <a:cubicBezTo>
                    <a:pt x="75" y="353"/>
                    <a:pt x="75" y="353"/>
                    <a:pt x="75" y="353"/>
                  </a:cubicBezTo>
                  <a:cubicBezTo>
                    <a:pt x="51" y="313"/>
                    <a:pt x="40" y="173"/>
                    <a:pt x="60" y="123"/>
                  </a:cubicBez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94" name="Freeform 90">
              <a:extLst>
                <a:ext uri="{FF2B5EF4-FFF2-40B4-BE49-F238E27FC236}">
                  <a16:creationId xmlns:a16="http://schemas.microsoft.com/office/drawing/2014/main" id="{D53B26B8-C4AC-4D64-90D0-0B85E9526D8A}"/>
                </a:ext>
              </a:extLst>
            </p:cNvPr>
            <p:cNvSpPr>
              <a:spLocks/>
            </p:cNvSpPr>
            <p:nvPr/>
          </p:nvSpPr>
          <p:spPr bwMode="auto">
            <a:xfrm>
              <a:off x="5045030" y="3362683"/>
              <a:ext cx="53576" cy="133470"/>
            </a:xfrm>
            <a:custGeom>
              <a:avLst/>
              <a:gdLst>
                <a:gd name="T0" fmla="*/ 9 w 34"/>
                <a:gd name="T1" fmla="*/ 84 h 84"/>
                <a:gd name="T2" fmla="*/ 0 w 34"/>
                <a:gd name="T3" fmla="*/ 2 h 84"/>
                <a:gd name="T4" fmla="*/ 24 w 34"/>
                <a:gd name="T5" fmla="*/ 0 h 84"/>
                <a:gd name="T6" fmla="*/ 34 w 34"/>
                <a:gd name="T7" fmla="*/ 79 h 84"/>
                <a:gd name="T8" fmla="*/ 9 w 34"/>
                <a:gd name="T9" fmla="*/ 84 h 84"/>
              </a:gdLst>
              <a:ahLst/>
              <a:cxnLst>
                <a:cxn ang="0">
                  <a:pos x="T0" y="T1"/>
                </a:cxn>
                <a:cxn ang="0">
                  <a:pos x="T2" y="T3"/>
                </a:cxn>
                <a:cxn ang="0">
                  <a:pos x="T4" y="T5"/>
                </a:cxn>
                <a:cxn ang="0">
                  <a:pos x="T6" y="T7"/>
                </a:cxn>
                <a:cxn ang="0">
                  <a:pos x="T8" y="T9"/>
                </a:cxn>
              </a:cxnLst>
              <a:rect l="0" t="0" r="r" b="b"/>
              <a:pathLst>
                <a:path w="34" h="84">
                  <a:moveTo>
                    <a:pt x="9" y="84"/>
                  </a:moveTo>
                  <a:lnTo>
                    <a:pt x="0" y="2"/>
                  </a:lnTo>
                  <a:lnTo>
                    <a:pt x="24" y="0"/>
                  </a:lnTo>
                  <a:lnTo>
                    <a:pt x="34" y="79"/>
                  </a:lnTo>
                  <a:lnTo>
                    <a:pt x="9" y="84"/>
                  </a:ln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5" name="Freeform 91">
              <a:extLst>
                <a:ext uri="{FF2B5EF4-FFF2-40B4-BE49-F238E27FC236}">
                  <a16:creationId xmlns:a16="http://schemas.microsoft.com/office/drawing/2014/main" id="{8610922C-3C6A-4943-96D9-C9BDECF949BE}"/>
                </a:ext>
              </a:extLst>
            </p:cNvPr>
            <p:cNvSpPr>
              <a:spLocks noEditPoints="1"/>
            </p:cNvSpPr>
            <p:nvPr/>
          </p:nvSpPr>
          <p:spPr bwMode="auto">
            <a:xfrm>
              <a:off x="4044951" y="2359026"/>
              <a:ext cx="747958" cy="1163402"/>
            </a:xfrm>
            <a:custGeom>
              <a:avLst/>
              <a:gdLst>
                <a:gd name="T0" fmla="*/ 123 w 388"/>
                <a:gd name="T1" fmla="*/ 604 h 604"/>
                <a:gd name="T2" fmla="*/ 388 w 388"/>
                <a:gd name="T3" fmla="*/ 256 h 604"/>
                <a:gd name="T4" fmla="*/ 269 w 388"/>
                <a:gd name="T5" fmla="*/ 167 h 604"/>
                <a:gd name="T6" fmla="*/ 188 w 388"/>
                <a:gd name="T7" fmla="*/ 26 h 604"/>
                <a:gd name="T8" fmla="*/ 44 w 388"/>
                <a:gd name="T9" fmla="*/ 57 h 604"/>
                <a:gd name="T10" fmla="*/ 4 w 388"/>
                <a:gd name="T11" fmla="*/ 246 h 604"/>
                <a:gd name="T12" fmla="*/ 26 w 388"/>
                <a:gd name="T13" fmla="*/ 425 h 604"/>
                <a:gd name="T14" fmla="*/ 123 w 388"/>
                <a:gd name="T15" fmla="*/ 604 h 604"/>
                <a:gd name="T16" fmla="*/ 233 w 388"/>
                <a:gd name="T17" fmla="*/ 184 h 604"/>
                <a:gd name="T18" fmla="*/ 75 w 388"/>
                <a:gd name="T19" fmla="*/ 353 h 604"/>
                <a:gd name="T20" fmla="*/ 60 w 388"/>
                <a:gd name="T21" fmla="*/ 123 h 604"/>
                <a:gd name="T22" fmla="*/ 121 w 388"/>
                <a:gd name="T23" fmla="*/ 64 h 604"/>
                <a:gd name="T24" fmla="*/ 223 w 388"/>
                <a:gd name="T25" fmla="*/ 166 h 604"/>
                <a:gd name="T26" fmla="*/ 233 w 388"/>
                <a:gd name="T27" fmla="*/ 183 h 604"/>
                <a:gd name="T28" fmla="*/ 233 w 388"/>
                <a:gd name="T29" fmla="*/ 18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604">
                  <a:moveTo>
                    <a:pt x="123" y="604"/>
                  </a:moveTo>
                  <a:cubicBezTo>
                    <a:pt x="388" y="256"/>
                    <a:pt x="388" y="256"/>
                    <a:pt x="388" y="256"/>
                  </a:cubicBezTo>
                  <a:cubicBezTo>
                    <a:pt x="269" y="167"/>
                    <a:pt x="269" y="167"/>
                    <a:pt x="269" y="167"/>
                  </a:cubicBezTo>
                  <a:cubicBezTo>
                    <a:pt x="264" y="108"/>
                    <a:pt x="243" y="55"/>
                    <a:pt x="188" y="26"/>
                  </a:cubicBezTo>
                  <a:cubicBezTo>
                    <a:pt x="138" y="0"/>
                    <a:pt x="76" y="9"/>
                    <a:pt x="44" y="57"/>
                  </a:cubicBezTo>
                  <a:cubicBezTo>
                    <a:pt x="8" y="110"/>
                    <a:pt x="0" y="184"/>
                    <a:pt x="4" y="246"/>
                  </a:cubicBezTo>
                  <a:cubicBezTo>
                    <a:pt x="7" y="305"/>
                    <a:pt x="7" y="372"/>
                    <a:pt x="26" y="425"/>
                  </a:cubicBezTo>
                  <a:cubicBezTo>
                    <a:pt x="0" y="488"/>
                    <a:pt x="50" y="548"/>
                    <a:pt x="123" y="604"/>
                  </a:cubicBezTo>
                  <a:close/>
                  <a:moveTo>
                    <a:pt x="233" y="184"/>
                  </a:moveTo>
                  <a:cubicBezTo>
                    <a:pt x="75" y="353"/>
                    <a:pt x="75" y="353"/>
                    <a:pt x="75" y="353"/>
                  </a:cubicBezTo>
                  <a:cubicBezTo>
                    <a:pt x="51" y="313"/>
                    <a:pt x="40" y="173"/>
                    <a:pt x="60" y="123"/>
                  </a:cubicBezTo>
                  <a:cubicBezTo>
                    <a:pt x="71" y="95"/>
                    <a:pt x="92" y="69"/>
                    <a:pt x="121" y="64"/>
                  </a:cubicBezTo>
                  <a:cubicBezTo>
                    <a:pt x="174" y="53"/>
                    <a:pt x="227" y="116"/>
                    <a:pt x="223" y="166"/>
                  </a:cubicBezTo>
                  <a:cubicBezTo>
                    <a:pt x="223" y="174"/>
                    <a:pt x="227" y="180"/>
                    <a:pt x="233" y="183"/>
                  </a:cubicBezTo>
                  <a:cubicBezTo>
                    <a:pt x="233" y="184"/>
                    <a:pt x="233" y="184"/>
                    <a:pt x="233" y="184"/>
                  </a:cubicBezTo>
                  <a:close/>
                </a:path>
              </a:pathLst>
            </a:custGeom>
            <a:solidFill>
              <a:srgbClr val="303942"/>
            </a:solidFill>
            <a:ln>
              <a:noFill/>
            </a:ln>
          </p:spPr>
          <p:txBody>
            <a:bodyPr lIns="167164" tIns="83582" rIns="167164" bIns="83582"/>
            <a:lstStyle/>
            <a:p>
              <a:pPr>
                <a:defRPr/>
              </a:pPr>
              <a:endParaRPr lang="en-US" sz="6635" dirty="0">
                <a:latin typeface="Source Sans Pro" charset="0"/>
              </a:endParaRPr>
            </a:p>
          </p:txBody>
        </p:sp>
        <p:sp>
          <p:nvSpPr>
            <p:cNvPr id="96" name="Freeform 92">
              <a:extLst>
                <a:ext uri="{FF2B5EF4-FFF2-40B4-BE49-F238E27FC236}">
                  <a16:creationId xmlns:a16="http://schemas.microsoft.com/office/drawing/2014/main" id="{34F64EFC-DB5A-4187-9D24-982931EEDE20}"/>
                </a:ext>
              </a:extLst>
            </p:cNvPr>
            <p:cNvSpPr>
              <a:spLocks/>
            </p:cNvSpPr>
            <p:nvPr/>
          </p:nvSpPr>
          <p:spPr bwMode="auto">
            <a:xfrm>
              <a:off x="5426363" y="3360581"/>
              <a:ext cx="85090" cy="53598"/>
            </a:xfrm>
            <a:custGeom>
              <a:avLst/>
              <a:gdLst>
                <a:gd name="T0" fmla="*/ 28 w 44"/>
                <a:gd name="T1" fmla="*/ 28 h 28"/>
                <a:gd name="T2" fmla="*/ 44 w 44"/>
                <a:gd name="T3" fmla="*/ 14 h 28"/>
                <a:gd name="T4" fmla="*/ 28 w 44"/>
                <a:gd name="T5" fmla="*/ 0 h 28"/>
                <a:gd name="T6" fmla="*/ 0 w 44"/>
                <a:gd name="T7" fmla="*/ 14 h 28"/>
                <a:gd name="T8" fmla="*/ 28 w 44"/>
                <a:gd name="T9" fmla="*/ 28 h 28"/>
              </a:gdLst>
              <a:ahLst/>
              <a:cxnLst>
                <a:cxn ang="0">
                  <a:pos x="T0" y="T1"/>
                </a:cxn>
                <a:cxn ang="0">
                  <a:pos x="T2" y="T3"/>
                </a:cxn>
                <a:cxn ang="0">
                  <a:pos x="T4" y="T5"/>
                </a:cxn>
                <a:cxn ang="0">
                  <a:pos x="T6" y="T7"/>
                </a:cxn>
                <a:cxn ang="0">
                  <a:pos x="T8" y="T9"/>
                </a:cxn>
              </a:cxnLst>
              <a:rect l="0" t="0" r="r" b="b"/>
              <a:pathLst>
                <a:path w="44" h="28">
                  <a:moveTo>
                    <a:pt x="28" y="28"/>
                  </a:moveTo>
                  <a:cubicBezTo>
                    <a:pt x="38" y="28"/>
                    <a:pt x="44" y="23"/>
                    <a:pt x="44" y="14"/>
                  </a:cubicBezTo>
                  <a:cubicBezTo>
                    <a:pt x="44" y="5"/>
                    <a:pt x="38" y="0"/>
                    <a:pt x="28" y="0"/>
                  </a:cubicBezTo>
                  <a:cubicBezTo>
                    <a:pt x="13" y="0"/>
                    <a:pt x="0" y="14"/>
                    <a:pt x="0" y="14"/>
                  </a:cubicBezTo>
                  <a:cubicBezTo>
                    <a:pt x="0" y="14"/>
                    <a:pt x="13" y="28"/>
                    <a:pt x="28" y="28"/>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7" name="Freeform 93">
              <a:extLst>
                <a:ext uri="{FF2B5EF4-FFF2-40B4-BE49-F238E27FC236}">
                  <a16:creationId xmlns:a16="http://schemas.microsoft.com/office/drawing/2014/main" id="{91BB932D-7251-4383-B438-D5F2E1900DC0}"/>
                </a:ext>
              </a:extLst>
            </p:cNvPr>
            <p:cNvSpPr>
              <a:spLocks/>
            </p:cNvSpPr>
            <p:nvPr/>
          </p:nvSpPr>
          <p:spPr bwMode="auto">
            <a:xfrm>
              <a:off x="5416909" y="3227110"/>
              <a:ext cx="77737" cy="71465"/>
            </a:xfrm>
            <a:custGeom>
              <a:avLst/>
              <a:gdLst>
                <a:gd name="T0" fmla="*/ 31 w 40"/>
                <a:gd name="T1" fmla="*/ 28 h 37"/>
                <a:gd name="T2" fmla="*/ 35 w 40"/>
                <a:gd name="T3" fmla="*/ 7 h 37"/>
                <a:gd name="T4" fmla="*/ 14 w 40"/>
                <a:gd name="T5" fmla="*/ 6 h 37"/>
                <a:gd name="T6" fmla="*/ 0 w 40"/>
                <a:gd name="T7" fmla="*/ 34 h 37"/>
                <a:gd name="T8" fmla="*/ 31 w 40"/>
                <a:gd name="T9" fmla="*/ 28 h 37"/>
              </a:gdLst>
              <a:ahLst/>
              <a:cxnLst>
                <a:cxn ang="0">
                  <a:pos x="T0" y="T1"/>
                </a:cxn>
                <a:cxn ang="0">
                  <a:pos x="T2" y="T3"/>
                </a:cxn>
                <a:cxn ang="0">
                  <a:pos x="T4" y="T5"/>
                </a:cxn>
                <a:cxn ang="0">
                  <a:pos x="T6" y="T7"/>
                </a:cxn>
                <a:cxn ang="0">
                  <a:pos x="T8" y="T9"/>
                </a:cxn>
              </a:cxnLst>
              <a:rect l="0" t="0" r="r" b="b"/>
              <a:pathLst>
                <a:path w="40" h="37">
                  <a:moveTo>
                    <a:pt x="31" y="28"/>
                  </a:moveTo>
                  <a:cubicBezTo>
                    <a:pt x="38" y="22"/>
                    <a:pt x="40" y="15"/>
                    <a:pt x="35" y="7"/>
                  </a:cubicBezTo>
                  <a:cubicBezTo>
                    <a:pt x="29" y="0"/>
                    <a:pt x="21" y="0"/>
                    <a:pt x="14" y="6"/>
                  </a:cubicBezTo>
                  <a:cubicBezTo>
                    <a:pt x="1" y="15"/>
                    <a:pt x="0" y="34"/>
                    <a:pt x="0" y="34"/>
                  </a:cubicBezTo>
                  <a:cubicBezTo>
                    <a:pt x="0" y="34"/>
                    <a:pt x="18" y="37"/>
                    <a:pt x="31" y="28"/>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8" name="Freeform 94">
              <a:extLst>
                <a:ext uri="{FF2B5EF4-FFF2-40B4-BE49-F238E27FC236}">
                  <a16:creationId xmlns:a16="http://schemas.microsoft.com/office/drawing/2014/main" id="{B521737A-9F1E-439A-8467-DDE999D570D1}"/>
                </a:ext>
              </a:extLst>
            </p:cNvPr>
            <p:cNvSpPr>
              <a:spLocks/>
            </p:cNvSpPr>
            <p:nvPr/>
          </p:nvSpPr>
          <p:spPr bwMode="auto">
            <a:xfrm>
              <a:off x="5446323" y="3435198"/>
              <a:ext cx="77737" cy="71465"/>
            </a:xfrm>
            <a:custGeom>
              <a:avLst/>
              <a:gdLst>
                <a:gd name="T0" fmla="*/ 31 w 40"/>
                <a:gd name="T1" fmla="*/ 9 h 37"/>
                <a:gd name="T2" fmla="*/ 35 w 40"/>
                <a:gd name="T3" fmla="*/ 30 h 37"/>
                <a:gd name="T4" fmla="*/ 14 w 40"/>
                <a:gd name="T5" fmla="*/ 32 h 37"/>
                <a:gd name="T6" fmla="*/ 0 w 40"/>
                <a:gd name="T7" fmla="*/ 4 h 37"/>
                <a:gd name="T8" fmla="*/ 31 w 40"/>
                <a:gd name="T9" fmla="*/ 9 h 37"/>
              </a:gdLst>
              <a:ahLst/>
              <a:cxnLst>
                <a:cxn ang="0">
                  <a:pos x="T0" y="T1"/>
                </a:cxn>
                <a:cxn ang="0">
                  <a:pos x="T2" y="T3"/>
                </a:cxn>
                <a:cxn ang="0">
                  <a:pos x="T4" y="T5"/>
                </a:cxn>
                <a:cxn ang="0">
                  <a:pos x="T6" y="T7"/>
                </a:cxn>
                <a:cxn ang="0">
                  <a:pos x="T8" y="T9"/>
                </a:cxn>
              </a:cxnLst>
              <a:rect l="0" t="0" r="r" b="b"/>
              <a:pathLst>
                <a:path w="40" h="37">
                  <a:moveTo>
                    <a:pt x="31" y="9"/>
                  </a:moveTo>
                  <a:cubicBezTo>
                    <a:pt x="38" y="15"/>
                    <a:pt x="40" y="23"/>
                    <a:pt x="35" y="30"/>
                  </a:cubicBezTo>
                  <a:cubicBezTo>
                    <a:pt x="29" y="37"/>
                    <a:pt x="21" y="37"/>
                    <a:pt x="14" y="32"/>
                  </a:cubicBezTo>
                  <a:cubicBezTo>
                    <a:pt x="1" y="23"/>
                    <a:pt x="0" y="4"/>
                    <a:pt x="0" y="4"/>
                  </a:cubicBezTo>
                  <a:cubicBezTo>
                    <a:pt x="0" y="4"/>
                    <a:pt x="18" y="0"/>
                    <a:pt x="31" y="9"/>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99" name="Freeform 95">
              <a:extLst>
                <a:ext uri="{FF2B5EF4-FFF2-40B4-BE49-F238E27FC236}">
                  <a16:creationId xmlns:a16="http://schemas.microsoft.com/office/drawing/2014/main" id="{EAFFB0BA-848B-4737-A853-D23677887B67}"/>
                </a:ext>
              </a:extLst>
            </p:cNvPr>
            <p:cNvSpPr>
              <a:spLocks/>
            </p:cNvSpPr>
            <p:nvPr/>
          </p:nvSpPr>
          <p:spPr bwMode="auto">
            <a:xfrm>
              <a:off x="5520909" y="3418383"/>
              <a:ext cx="86141" cy="64108"/>
            </a:xfrm>
            <a:custGeom>
              <a:avLst/>
              <a:gdLst>
                <a:gd name="T0" fmla="*/ 31 w 45"/>
                <a:gd name="T1" fmla="*/ 5 h 34"/>
                <a:gd name="T2" fmla="*/ 42 w 45"/>
                <a:gd name="T3" fmla="*/ 23 h 34"/>
                <a:gd name="T4" fmla="*/ 23 w 45"/>
                <a:gd name="T5" fmla="*/ 32 h 34"/>
                <a:gd name="T6" fmla="*/ 0 w 45"/>
                <a:gd name="T7" fmla="*/ 10 h 34"/>
                <a:gd name="T8" fmla="*/ 31 w 45"/>
                <a:gd name="T9" fmla="*/ 5 h 34"/>
              </a:gdLst>
              <a:ahLst/>
              <a:cxnLst>
                <a:cxn ang="0">
                  <a:pos x="T0" y="T1"/>
                </a:cxn>
                <a:cxn ang="0">
                  <a:pos x="T2" y="T3"/>
                </a:cxn>
                <a:cxn ang="0">
                  <a:pos x="T4" y="T5"/>
                </a:cxn>
                <a:cxn ang="0">
                  <a:pos x="T6" y="T7"/>
                </a:cxn>
                <a:cxn ang="0">
                  <a:pos x="T8" y="T9"/>
                </a:cxn>
              </a:cxnLst>
              <a:rect l="0" t="0" r="r" b="b"/>
              <a:pathLst>
                <a:path w="45" h="34">
                  <a:moveTo>
                    <a:pt x="31" y="5"/>
                  </a:moveTo>
                  <a:cubicBezTo>
                    <a:pt x="40" y="7"/>
                    <a:pt x="45" y="14"/>
                    <a:pt x="42" y="23"/>
                  </a:cubicBezTo>
                  <a:cubicBezTo>
                    <a:pt x="39" y="31"/>
                    <a:pt x="32" y="34"/>
                    <a:pt x="23" y="32"/>
                  </a:cubicBezTo>
                  <a:cubicBezTo>
                    <a:pt x="8" y="27"/>
                    <a:pt x="0" y="10"/>
                    <a:pt x="0" y="10"/>
                  </a:cubicBezTo>
                  <a:cubicBezTo>
                    <a:pt x="0" y="10"/>
                    <a:pt x="16" y="0"/>
                    <a:pt x="31" y="5"/>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sp>
          <p:nvSpPr>
            <p:cNvPr id="100" name="Freeform 96">
              <a:extLst>
                <a:ext uri="{FF2B5EF4-FFF2-40B4-BE49-F238E27FC236}">
                  <a16:creationId xmlns:a16="http://schemas.microsoft.com/office/drawing/2014/main" id="{61F6671B-6CD8-4087-B812-C3E6BA1C5D56}"/>
                </a:ext>
              </a:extLst>
            </p:cNvPr>
            <p:cNvSpPr>
              <a:spLocks/>
            </p:cNvSpPr>
            <p:nvPr/>
          </p:nvSpPr>
          <p:spPr bwMode="auto">
            <a:xfrm>
              <a:off x="5520909" y="3274403"/>
              <a:ext cx="86141" cy="65159"/>
            </a:xfrm>
            <a:custGeom>
              <a:avLst/>
              <a:gdLst>
                <a:gd name="T0" fmla="*/ 31 w 45"/>
                <a:gd name="T1" fmla="*/ 29 h 34"/>
                <a:gd name="T2" fmla="*/ 42 w 45"/>
                <a:gd name="T3" fmla="*/ 11 h 34"/>
                <a:gd name="T4" fmla="*/ 23 w 45"/>
                <a:gd name="T5" fmla="*/ 2 h 34"/>
                <a:gd name="T6" fmla="*/ 0 w 45"/>
                <a:gd name="T7" fmla="*/ 24 h 34"/>
                <a:gd name="T8" fmla="*/ 31 w 45"/>
                <a:gd name="T9" fmla="*/ 29 h 34"/>
              </a:gdLst>
              <a:ahLst/>
              <a:cxnLst>
                <a:cxn ang="0">
                  <a:pos x="T0" y="T1"/>
                </a:cxn>
                <a:cxn ang="0">
                  <a:pos x="T2" y="T3"/>
                </a:cxn>
                <a:cxn ang="0">
                  <a:pos x="T4" y="T5"/>
                </a:cxn>
                <a:cxn ang="0">
                  <a:pos x="T6" y="T7"/>
                </a:cxn>
                <a:cxn ang="0">
                  <a:pos x="T8" y="T9"/>
                </a:cxn>
              </a:cxnLst>
              <a:rect l="0" t="0" r="r" b="b"/>
              <a:pathLst>
                <a:path w="45" h="34">
                  <a:moveTo>
                    <a:pt x="31" y="29"/>
                  </a:moveTo>
                  <a:cubicBezTo>
                    <a:pt x="40" y="27"/>
                    <a:pt x="45" y="20"/>
                    <a:pt x="42" y="11"/>
                  </a:cubicBezTo>
                  <a:cubicBezTo>
                    <a:pt x="39" y="3"/>
                    <a:pt x="32" y="0"/>
                    <a:pt x="23" y="2"/>
                  </a:cubicBezTo>
                  <a:cubicBezTo>
                    <a:pt x="8" y="7"/>
                    <a:pt x="0" y="24"/>
                    <a:pt x="0" y="24"/>
                  </a:cubicBezTo>
                  <a:cubicBezTo>
                    <a:pt x="0" y="24"/>
                    <a:pt x="16" y="34"/>
                    <a:pt x="31" y="29"/>
                  </a:cubicBezTo>
                  <a:close/>
                </a:path>
              </a:pathLst>
            </a:custGeom>
            <a:solidFill>
              <a:srgbClr val="CCD5EA"/>
            </a:solidFill>
            <a:ln>
              <a:noFill/>
            </a:ln>
          </p:spPr>
          <p:txBody>
            <a:bodyPr lIns="167164" tIns="83582" rIns="167164" bIns="83582"/>
            <a:lstStyle/>
            <a:p>
              <a:pPr>
                <a:defRPr/>
              </a:pPr>
              <a:endParaRPr lang="en-US" sz="6635" dirty="0">
                <a:latin typeface="Source Sans Pro" charset="0"/>
              </a:endParaRPr>
            </a:p>
          </p:txBody>
        </p:sp>
      </p:grpSp>
      <p:sp>
        <p:nvSpPr>
          <p:cNvPr id="101" name="Freeform 72">
            <a:extLst>
              <a:ext uri="{FF2B5EF4-FFF2-40B4-BE49-F238E27FC236}">
                <a16:creationId xmlns:a16="http://schemas.microsoft.com/office/drawing/2014/main" id="{E716DEFB-376A-480A-8606-F572A33E2521}"/>
              </a:ext>
            </a:extLst>
          </p:cNvPr>
          <p:cNvSpPr>
            <a:spLocks/>
          </p:cNvSpPr>
          <p:nvPr/>
        </p:nvSpPr>
        <p:spPr bwMode="auto">
          <a:xfrm>
            <a:off x="19419888" y="9080500"/>
            <a:ext cx="3933825" cy="4083050"/>
          </a:xfrm>
          <a:prstGeom prst="rect">
            <a:avLst/>
          </a:prstGeom>
          <a:solidFill>
            <a:schemeClr val="accent4">
              <a:alpha val="15000"/>
            </a:schemeClr>
          </a:solidFill>
          <a:ln w="9525">
            <a:noFill/>
            <a:round/>
            <a:headEnd/>
            <a:tailEnd/>
          </a:ln>
        </p:spPr>
        <p:txBody>
          <a:bodyPr lIns="167164" tIns="83582" rIns="167164" bIns="83582"/>
          <a:lstStyle/>
          <a:p>
            <a:pPr>
              <a:defRPr/>
            </a:pPr>
            <a:endParaRPr lang="en-US" sz="6635" dirty="0">
              <a:latin typeface="Source Sans Pro" charset="0"/>
            </a:endParaRPr>
          </a:p>
        </p:txBody>
      </p:sp>
      <p:sp>
        <p:nvSpPr>
          <p:cNvPr id="102" name="Freeform 72">
            <a:extLst>
              <a:ext uri="{FF2B5EF4-FFF2-40B4-BE49-F238E27FC236}">
                <a16:creationId xmlns:a16="http://schemas.microsoft.com/office/drawing/2014/main" id="{49E61928-A0ED-46B1-BCCB-31E903744CC8}"/>
              </a:ext>
            </a:extLst>
          </p:cNvPr>
          <p:cNvSpPr>
            <a:spLocks/>
          </p:cNvSpPr>
          <p:nvPr/>
        </p:nvSpPr>
        <p:spPr bwMode="auto">
          <a:xfrm>
            <a:off x="1035050" y="9074150"/>
            <a:ext cx="2951163" cy="4083050"/>
          </a:xfrm>
          <a:prstGeom prst="rect">
            <a:avLst/>
          </a:prstGeom>
          <a:solidFill>
            <a:schemeClr val="accent4">
              <a:alpha val="15000"/>
            </a:schemeClr>
          </a:solidFill>
          <a:ln w="9525">
            <a:noFill/>
            <a:round/>
            <a:headEnd/>
            <a:tailEnd/>
          </a:ln>
        </p:spPr>
        <p:txBody>
          <a:bodyPr lIns="167164" tIns="83582" rIns="167164" bIns="83582"/>
          <a:lstStyle/>
          <a:p>
            <a:pPr>
              <a:defRPr/>
            </a:pPr>
            <a:endParaRPr lang="en-US" sz="6635" dirty="0">
              <a:latin typeface="Source Sans Pro" charset="0"/>
            </a:endParaRPr>
          </a:p>
        </p:txBody>
      </p:sp>
      <p:grpSp>
        <p:nvGrpSpPr>
          <p:cNvPr id="103" name="Group 102">
            <a:extLst>
              <a:ext uri="{FF2B5EF4-FFF2-40B4-BE49-F238E27FC236}">
                <a16:creationId xmlns:a16="http://schemas.microsoft.com/office/drawing/2014/main" id="{AFAA6383-E11D-40EA-95E1-8BB993AD329D}"/>
              </a:ext>
            </a:extLst>
          </p:cNvPr>
          <p:cNvGrpSpPr>
            <a:grpSpLocks/>
          </p:cNvGrpSpPr>
          <p:nvPr/>
        </p:nvGrpSpPr>
        <p:grpSpPr bwMode="auto">
          <a:xfrm>
            <a:off x="4514850" y="9690100"/>
            <a:ext cx="4368800" cy="1312863"/>
            <a:chOff x="1130109" y="5072656"/>
            <a:chExt cx="2389605" cy="548482"/>
          </a:xfrm>
        </p:grpSpPr>
        <p:grpSp>
          <p:nvGrpSpPr>
            <p:cNvPr id="138286" name="Group 103">
              <a:extLst>
                <a:ext uri="{FF2B5EF4-FFF2-40B4-BE49-F238E27FC236}">
                  <a16:creationId xmlns:a16="http://schemas.microsoft.com/office/drawing/2014/main" id="{A387AA48-6579-4DED-8EDE-913E09D8C67F}"/>
                </a:ext>
              </a:extLst>
            </p:cNvPr>
            <p:cNvGrpSpPr>
              <a:grpSpLocks/>
            </p:cNvGrpSpPr>
            <p:nvPr/>
          </p:nvGrpSpPr>
          <p:grpSpPr bwMode="auto">
            <a:xfrm>
              <a:off x="1130109" y="5134745"/>
              <a:ext cx="2389605" cy="486393"/>
              <a:chOff x="6571442" y="2101177"/>
              <a:chExt cx="2389605" cy="486393"/>
            </a:xfrm>
          </p:grpSpPr>
          <p:sp>
            <p:nvSpPr>
              <p:cNvPr id="106" name="Rounded Rectangle 105">
                <a:extLst>
                  <a:ext uri="{FF2B5EF4-FFF2-40B4-BE49-F238E27FC236}">
                    <a16:creationId xmlns:a16="http://schemas.microsoft.com/office/drawing/2014/main" id="{D091FCDD-6EEE-4076-8B15-83CBB0E86393}"/>
                  </a:ext>
                </a:extLst>
              </p:cNvPr>
              <p:cNvSpPr/>
              <p:nvPr/>
            </p:nvSpPr>
            <p:spPr>
              <a:xfrm>
                <a:off x="6571442" y="2101431"/>
                <a:ext cx="2389605" cy="486139"/>
              </a:xfrm>
              <a:prstGeom prst="round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635"/>
              </a:p>
            </p:txBody>
          </p:sp>
          <p:sp>
            <p:nvSpPr>
              <p:cNvPr id="107" name="TextBox 106">
                <a:extLst>
                  <a:ext uri="{FF2B5EF4-FFF2-40B4-BE49-F238E27FC236}">
                    <a16:creationId xmlns:a16="http://schemas.microsoft.com/office/drawing/2014/main" id="{C148EB17-8C88-4D3B-ACAB-CF7BBA6A3A7D}"/>
                  </a:ext>
                </a:extLst>
              </p:cNvPr>
              <p:cNvSpPr txBox="1"/>
              <p:nvPr/>
            </p:nvSpPr>
            <p:spPr>
              <a:xfrm>
                <a:off x="6709504" y="2192292"/>
                <a:ext cx="2145608" cy="367423"/>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1) Knowledge, Skills, Attitudes</a:t>
                </a:r>
              </a:p>
            </p:txBody>
          </p:sp>
        </p:grpSp>
        <p:sp>
          <p:nvSpPr>
            <p:cNvPr id="105" name="Oval 104">
              <a:extLst>
                <a:ext uri="{FF2B5EF4-FFF2-40B4-BE49-F238E27FC236}">
                  <a16:creationId xmlns:a16="http://schemas.microsoft.com/office/drawing/2014/main" id="{A54BDAF5-2B48-43BF-BF45-32623525C33D}"/>
                </a:ext>
              </a:extLst>
            </p:cNvPr>
            <p:cNvSpPr>
              <a:spLocks noChangeAspect="1"/>
            </p:cNvSpPr>
            <p:nvPr/>
          </p:nvSpPr>
          <p:spPr>
            <a:xfrm>
              <a:off x="2264129" y="5072656"/>
              <a:ext cx="121564" cy="122032"/>
            </a:xfrm>
            <a:prstGeom prst="ellipse">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388"/>
            </a:p>
          </p:txBody>
        </p:sp>
      </p:grpSp>
      <p:grpSp>
        <p:nvGrpSpPr>
          <p:cNvPr id="109" name="Group 108">
            <a:extLst>
              <a:ext uri="{FF2B5EF4-FFF2-40B4-BE49-F238E27FC236}">
                <a16:creationId xmlns:a16="http://schemas.microsoft.com/office/drawing/2014/main" id="{C699B6DF-325B-47FC-8468-58292B35BA23}"/>
              </a:ext>
            </a:extLst>
          </p:cNvPr>
          <p:cNvGrpSpPr>
            <a:grpSpLocks/>
          </p:cNvGrpSpPr>
          <p:nvPr/>
        </p:nvGrpSpPr>
        <p:grpSpPr bwMode="auto">
          <a:xfrm>
            <a:off x="9493250" y="9690100"/>
            <a:ext cx="4403725" cy="1404938"/>
            <a:chOff x="1130109" y="5072656"/>
            <a:chExt cx="2408763" cy="556246"/>
          </a:xfrm>
        </p:grpSpPr>
        <p:grpSp>
          <p:nvGrpSpPr>
            <p:cNvPr id="138282" name="Group 109">
              <a:extLst>
                <a:ext uri="{FF2B5EF4-FFF2-40B4-BE49-F238E27FC236}">
                  <a16:creationId xmlns:a16="http://schemas.microsoft.com/office/drawing/2014/main" id="{338C5098-C924-4173-A57B-9AF0BDFB1990}"/>
                </a:ext>
              </a:extLst>
            </p:cNvPr>
            <p:cNvGrpSpPr>
              <a:grpSpLocks/>
            </p:cNvGrpSpPr>
            <p:nvPr/>
          </p:nvGrpSpPr>
          <p:grpSpPr bwMode="auto">
            <a:xfrm>
              <a:off x="1130109" y="5134745"/>
              <a:ext cx="2408763" cy="494157"/>
              <a:chOff x="6571442" y="2101177"/>
              <a:chExt cx="2408763" cy="494157"/>
            </a:xfrm>
          </p:grpSpPr>
          <p:sp>
            <p:nvSpPr>
              <p:cNvPr id="112" name="Rounded Rectangle 111">
                <a:extLst>
                  <a:ext uri="{FF2B5EF4-FFF2-40B4-BE49-F238E27FC236}">
                    <a16:creationId xmlns:a16="http://schemas.microsoft.com/office/drawing/2014/main" id="{93B0A390-9D6B-4895-ABAF-57C7F9316DF9}"/>
                  </a:ext>
                </a:extLst>
              </p:cNvPr>
              <p:cNvSpPr/>
              <p:nvPr/>
            </p:nvSpPr>
            <p:spPr>
              <a:xfrm>
                <a:off x="6571442" y="2101312"/>
                <a:ext cx="2389660" cy="494022"/>
              </a:xfrm>
              <a:prstGeom prst="round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635"/>
              </a:p>
            </p:txBody>
          </p:sp>
          <p:sp>
            <p:nvSpPr>
              <p:cNvPr id="113" name="TextBox 112">
                <a:extLst>
                  <a:ext uri="{FF2B5EF4-FFF2-40B4-BE49-F238E27FC236}">
                    <a16:creationId xmlns:a16="http://schemas.microsoft.com/office/drawing/2014/main" id="{6F094DAD-CED3-495F-9985-6F697D14F408}"/>
                  </a:ext>
                </a:extLst>
              </p:cNvPr>
              <p:cNvSpPr txBox="1"/>
              <p:nvPr/>
            </p:nvSpPr>
            <p:spPr>
              <a:xfrm>
                <a:off x="6622674" y="2249016"/>
                <a:ext cx="2357531" cy="192958"/>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2) Individual Behaviors</a:t>
                </a:r>
              </a:p>
            </p:txBody>
          </p:sp>
        </p:grpSp>
        <p:sp>
          <p:nvSpPr>
            <p:cNvPr id="111" name="Oval 110">
              <a:extLst>
                <a:ext uri="{FF2B5EF4-FFF2-40B4-BE49-F238E27FC236}">
                  <a16:creationId xmlns:a16="http://schemas.microsoft.com/office/drawing/2014/main" id="{4D7F0EF4-3FC5-4AD6-8499-8DA2BB847DDC}"/>
                </a:ext>
              </a:extLst>
            </p:cNvPr>
            <p:cNvSpPr>
              <a:spLocks noChangeAspect="1"/>
            </p:cNvSpPr>
            <p:nvPr/>
          </p:nvSpPr>
          <p:spPr>
            <a:xfrm>
              <a:off x="2264155" y="5072656"/>
              <a:ext cx="121567" cy="121934"/>
            </a:xfrm>
            <a:prstGeom prst="ellipse">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388"/>
            </a:p>
          </p:txBody>
        </p:sp>
      </p:grpSp>
      <p:grpSp>
        <p:nvGrpSpPr>
          <p:cNvPr id="115" name="Group 114">
            <a:extLst>
              <a:ext uri="{FF2B5EF4-FFF2-40B4-BE49-F238E27FC236}">
                <a16:creationId xmlns:a16="http://schemas.microsoft.com/office/drawing/2014/main" id="{A3ED4F12-AF9D-418C-B2C1-EBA719BD35EB}"/>
              </a:ext>
            </a:extLst>
          </p:cNvPr>
          <p:cNvGrpSpPr>
            <a:grpSpLocks/>
          </p:cNvGrpSpPr>
          <p:nvPr/>
        </p:nvGrpSpPr>
        <p:grpSpPr bwMode="auto">
          <a:xfrm>
            <a:off x="14531975" y="9690100"/>
            <a:ext cx="4368800" cy="1414463"/>
            <a:chOff x="1130109" y="5072656"/>
            <a:chExt cx="2389605" cy="556248"/>
          </a:xfrm>
        </p:grpSpPr>
        <p:grpSp>
          <p:nvGrpSpPr>
            <p:cNvPr id="138278" name="Group 115">
              <a:extLst>
                <a:ext uri="{FF2B5EF4-FFF2-40B4-BE49-F238E27FC236}">
                  <a16:creationId xmlns:a16="http://schemas.microsoft.com/office/drawing/2014/main" id="{2A0472B6-E625-4CF3-9DC4-F703BB55AD8F}"/>
                </a:ext>
              </a:extLst>
            </p:cNvPr>
            <p:cNvGrpSpPr>
              <a:grpSpLocks/>
            </p:cNvGrpSpPr>
            <p:nvPr/>
          </p:nvGrpSpPr>
          <p:grpSpPr bwMode="auto">
            <a:xfrm>
              <a:off x="1130109" y="5134744"/>
              <a:ext cx="2389605" cy="494160"/>
              <a:chOff x="6571442" y="2101176"/>
              <a:chExt cx="2389605" cy="494160"/>
            </a:xfrm>
          </p:grpSpPr>
          <p:sp>
            <p:nvSpPr>
              <p:cNvPr id="118" name="Rounded Rectangle 117">
                <a:extLst>
                  <a:ext uri="{FF2B5EF4-FFF2-40B4-BE49-F238E27FC236}">
                    <a16:creationId xmlns:a16="http://schemas.microsoft.com/office/drawing/2014/main" id="{7AECBF91-1ED4-41C8-A032-D248D42B40E2}"/>
                  </a:ext>
                </a:extLst>
              </p:cNvPr>
              <p:cNvSpPr/>
              <p:nvPr/>
            </p:nvSpPr>
            <p:spPr>
              <a:xfrm>
                <a:off x="6571442" y="2100894"/>
                <a:ext cx="2389605" cy="494442"/>
              </a:xfrm>
              <a:prstGeom prst="roundRect">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635"/>
              </a:p>
            </p:txBody>
          </p:sp>
          <p:sp>
            <p:nvSpPr>
              <p:cNvPr id="119" name="TextBox 118">
                <a:extLst>
                  <a:ext uri="{FF2B5EF4-FFF2-40B4-BE49-F238E27FC236}">
                    <a16:creationId xmlns:a16="http://schemas.microsoft.com/office/drawing/2014/main" id="{20151591-B36D-4D23-9EE5-66EE0FD60936}"/>
                  </a:ext>
                </a:extLst>
              </p:cNvPr>
              <p:cNvSpPr txBox="1"/>
              <p:nvPr/>
            </p:nvSpPr>
            <p:spPr>
              <a:xfrm>
                <a:off x="6705163" y="2190168"/>
                <a:ext cx="2145609" cy="346484"/>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3) Large-Scale Environmental Change</a:t>
                </a:r>
              </a:p>
            </p:txBody>
          </p:sp>
        </p:grpSp>
        <p:sp>
          <p:nvSpPr>
            <p:cNvPr id="117" name="Oval 116">
              <a:extLst>
                <a:ext uri="{FF2B5EF4-FFF2-40B4-BE49-F238E27FC236}">
                  <a16:creationId xmlns:a16="http://schemas.microsoft.com/office/drawing/2014/main" id="{610FD0A9-80B1-4AEC-BFB1-1B06CD7D18CE}"/>
                </a:ext>
              </a:extLst>
            </p:cNvPr>
            <p:cNvSpPr>
              <a:spLocks noChangeAspect="1"/>
            </p:cNvSpPr>
            <p:nvPr/>
          </p:nvSpPr>
          <p:spPr>
            <a:xfrm>
              <a:off x="2264129" y="5072656"/>
              <a:ext cx="121564" cy="121738"/>
            </a:xfrm>
            <a:prstGeom prst="ellipse">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388"/>
            </a:p>
          </p:txBody>
        </p:sp>
      </p:grpSp>
      <p:grpSp>
        <p:nvGrpSpPr>
          <p:cNvPr id="120" name="Group 119">
            <a:extLst>
              <a:ext uri="{FF2B5EF4-FFF2-40B4-BE49-F238E27FC236}">
                <a16:creationId xmlns:a16="http://schemas.microsoft.com/office/drawing/2014/main" id="{E419F8CA-B892-45C7-B218-1206CDB0FC06}"/>
              </a:ext>
            </a:extLst>
          </p:cNvPr>
          <p:cNvGrpSpPr>
            <a:grpSpLocks/>
          </p:cNvGrpSpPr>
          <p:nvPr/>
        </p:nvGrpSpPr>
        <p:grpSpPr bwMode="auto">
          <a:xfrm>
            <a:off x="1477963" y="504825"/>
            <a:ext cx="21156612" cy="2270125"/>
            <a:chOff x="1520498" y="511491"/>
            <a:chExt cx="21156613" cy="2269057"/>
          </a:xfrm>
        </p:grpSpPr>
        <p:sp>
          <p:nvSpPr>
            <p:cNvPr id="121" name="TextBox 74">
              <a:extLst>
                <a:ext uri="{FF2B5EF4-FFF2-40B4-BE49-F238E27FC236}">
                  <a16:creationId xmlns:a16="http://schemas.microsoft.com/office/drawing/2014/main" id="{C7CEB0D7-BB30-4AEC-9400-2893189AD337}"/>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Assessing School Processes</a:t>
              </a:r>
            </a:p>
          </p:txBody>
        </p:sp>
        <p:grpSp>
          <p:nvGrpSpPr>
            <p:cNvPr id="138271" name="Group 77">
              <a:extLst>
                <a:ext uri="{FF2B5EF4-FFF2-40B4-BE49-F238E27FC236}">
                  <a16:creationId xmlns:a16="http://schemas.microsoft.com/office/drawing/2014/main" id="{CAE09113-7B6D-4E56-9D3A-1F43FBCD0E69}"/>
                </a:ext>
              </a:extLst>
            </p:cNvPr>
            <p:cNvGrpSpPr>
              <a:grpSpLocks/>
            </p:cNvGrpSpPr>
            <p:nvPr/>
          </p:nvGrpSpPr>
          <p:grpSpPr bwMode="auto">
            <a:xfrm>
              <a:off x="10842298" y="1977534"/>
              <a:ext cx="2278063" cy="72985"/>
              <a:chOff x="1775572" y="2020974"/>
              <a:chExt cx="3020604" cy="45615"/>
            </a:xfrm>
          </p:grpSpPr>
          <p:sp>
            <p:nvSpPr>
              <p:cNvPr id="127" name="Rectangle 126">
                <a:extLst>
                  <a:ext uri="{FF2B5EF4-FFF2-40B4-BE49-F238E27FC236}">
                    <a16:creationId xmlns:a16="http://schemas.microsoft.com/office/drawing/2014/main" id="{23A9D171-DAEB-4B87-964D-110A369165A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28" name="Rectangle 127">
                <a:extLst>
                  <a:ext uri="{FF2B5EF4-FFF2-40B4-BE49-F238E27FC236}">
                    <a16:creationId xmlns:a16="http://schemas.microsoft.com/office/drawing/2014/main" id="{CB84821F-FA73-4B7A-A7B7-45C6E9FE69A1}"/>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29" name="Rectangle 128">
                <a:extLst>
                  <a:ext uri="{FF2B5EF4-FFF2-40B4-BE49-F238E27FC236}">
                    <a16:creationId xmlns:a16="http://schemas.microsoft.com/office/drawing/2014/main" id="{F2CDE6AD-906D-48D9-ABB0-CE5CD150CA5D}"/>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0" name="Rectangle 129">
                <a:extLst>
                  <a:ext uri="{FF2B5EF4-FFF2-40B4-BE49-F238E27FC236}">
                    <a16:creationId xmlns:a16="http://schemas.microsoft.com/office/drawing/2014/main" id="{3878B9E0-1D68-417A-B64D-5D077BF24E0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31" name="Rectangle 130">
                <a:extLst>
                  <a:ext uri="{FF2B5EF4-FFF2-40B4-BE49-F238E27FC236}">
                    <a16:creationId xmlns:a16="http://schemas.microsoft.com/office/drawing/2014/main" id="{D6B58A73-2468-46A7-9234-C676F0B4CDE2}"/>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25" name="TextBox 124">
              <a:extLst>
                <a:ext uri="{FF2B5EF4-FFF2-40B4-BE49-F238E27FC236}">
                  <a16:creationId xmlns:a16="http://schemas.microsoft.com/office/drawing/2014/main" id="{DE090930-9578-4267-B8A2-09C2721FEA7B}"/>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144" name="Group 143">
            <a:extLst>
              <a:ext uri="{FF2B5EF4-FFF2-40B4-BE49-F238E27FC236}">
                <a16:creationId xmlns:a16="http://schemas.microsoft.com/office/drawing/2014/main" id="{BC8B6AB6-50EE-4B65-BE5A-5D9DA03FD6CC}"/>
              </a:ext>
            </a:extLst>
          </p:cNvPr>
          <p:cNvGrpSpPr>
            <a:grpSpLocks/>
          </p:cNvGrpSpPr>
          <p:nvPr/>
        </p:nvGrpSpPr>
        <p:grpSpPr bwMode="auto">
          <a:xfrm>
            <a:off x="4568825" y="10621963"/>
            <a:ext cx="17967325" cy="2312987"/>
            <a:chOff x="4569408" y="10622010"/>
            <a:chExt cx="17966405" cy="2313393"/>
          </a:xfrm>
        </p:grpSpPr>
        <p:grpSp>
          <p:nvGrpSpPr>
            <p:cNvPr id="138255" name="Group 1">
              <a:extLst>
                <a:ext uri="{FF2B5EF4-FFF2-40B4-BE49-F238E27FC236}">
                  <a16:creationId xmlns:a16="http://schemas.microsoft.com/office/drawing/2014/main" id="{5EC1AC94-6023-4663-B7A4-44CC629E3533}"/>
                </a:ext>
              </a:extLst>
            </p:cNvPr>
            <p:cNvGrpSpPr>
              <a:grpSpLocks/>
            </p:cNvGrpSpPr>
            <p:nvPr/>
          </p:nvGrpSpPr>
          <p:grpSpPr bwMode="auto">
            <a:xfrm>
              <a:off x="4569408" y="10751667"/>
              <a:ext cx="4290938" cy="1894856"/>
              <a:chOff x="4569408" y="10826609"/>
              <a:chExt cx="4290938" cy="1894856"/>
            </a:xfrm>
          </p:grpSpPr>
          <p:pic>
            <p:nvPicPr>
              <p:cNvPr id="132" name="Picture 2" descr="Ruler, Straight Edge, Maths, Tool, School, Draw">
                <a:extLst>
                  <a:ext uri="{FF2B5EF4-FFF2-40B4-BE49-F238E27FC236}">
                    <a16:creationId xmlns:a16="http://schemas.microsoft.com/office/drawing/2014/main" id="{9258F81B-3D85-4035-BE3E-BD491EAEF62B}"/>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41940">
                <a:off x="4569408" y="10826609"/>
                <a:ext cx="4290938" cy="1894856"/>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id="{5EB7A07B-3637-484B-8C37-606498EB9E14}"/>
                  </a:ext>
                </a:extLst>
              </p:cNvPr>
              <p:cNvSpPr txBox="1"/>
              <p:nvPr/>
            </p:nvSpPr>
            <p:spPr>
              <a:xfrm>
                <a:off x="4767836" y="11505131"/>
                <a:ext cx="3922511" cy="485860"/>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Measure</a:t>
                </a:r>
              </a:p>
            </p:txBody>
          </p:sp>
        </p:grpSp>
        <p:grpSp>
          <p:nvGrpSpPr>
            <p:cNvPr id="138256" name="Group 2">
              <a:extLst>
                <a:ext uri="{FF2B5EF4-FFF2-40B4-BE49-F238E27FC236}">
                  <a16:creationId xmlns:a16="http://schemas.microsoft.com/office/drawing/2014/main" id="{8C71114B-7C22-4CA9-A854-8EF86C630C39}"/>
                </a:ext>
              </a:extLst>
            </p:cNvPr>
            <p:cNvGrpSpPr>
              <a:grpSpLocks/>
            </p:cNvGrpSpPr>
            <p:nvPr/>
          </p:nvGrpSpPr>
          <p:grpSpPr bwMode="auto">
            <a:xfrm>
              <a:off x="9587722" y="10754337"/>
              <a:ext cx="4290938" cy="1894856"/>
              <a:chOff x="9587722" y="10829279"/>
              <a:chExt cx="4290938" cy="1894856"/>
            </a:xfrm>
          </p:grpSpPr>
          <p:pic>
            <p:nvPicPr>
              <p:cNvPr id="133" name="Picture 2" descr="Ruler, Straight Edge, Maths, Tool, School, Draw">
                <a:extLst>
                  <a:ext uri="{FF2B5EF4-FFF2-40B4-BE49-F238E27FC236}">
                    <a16:creationId xmlns:a16="http://schemas.microsoft.com/office/drawing/2014/main" id="{A1703E1B-490C-450D-9396-FF017935CE6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41940">
                <a:off x="9587722" y="10829279"/>
                <a:ext cx="4290938" cy="1894856"/>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EA9F8C37-31EE-4017-BC8A-A196F042D526}"/>
                  </a:ext>
                </a:extLst>
              </p:cNvPr>
              <p:cNvSpPr txBox="1"/>
              <p:nvPr/>
            </p:nvSpPr>
            <p:spPr>
              <a:xfrm>
                <a:off x="9780904" y="11460673"/>
                <a:ext cx="3922511" cy="487449"/>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Measure</a:t>
                </a:r>
              </a:p>
            </p:txBody>
          </p:sp>
        </p:grpSp>
        <p:grpSp>
          <p:nvGrpSpPr>
            <p:cNvPr id="138257" name="Group 107">
              <a:extLst>
                <a:ext uri="{FF2B5EF4-FFF2-40B4-BE49-F238E27FC236}">
                  <a16:creationId xmlns:a16="http://schemas.microsoft.com/office/drawing/2014/main" id="{3F98A742-2E22-4798-ABEA-9855E0736003}"/>
                </a:ext>
              </a:extLst>
            </p:cNvPr>
            <p:cNvGrpSpPr>
              <a:grpSpLocks/>
            </p:cNvGrpSpPr>
            <p:nvPr/>
          </p:nvGrpSpPr>
          <p:grpSpPr bwMode="auto">
            <a:xfrm>
              <a:off x="14606037" y="10706796"/>
              <a:ext cx="4290938" cy="1894856"/>
              <a:chOff x="14606037" y="10781738"/>
              <a:chExt cx="4290938" cy="1894856"/>
            </a:xfrm>
          </p:grpSpPr>
          <p:pic>
            <p:nvPicPr>
              <p:cNvPr id="134" name="Picture 2" descr="Ruler, Straight Edge, Maths, Tool, School, Draw">
                <a:extLst>
                  <a:ext uri="{FF2B5EF4-FFF2-40B4-BE49-F238E27FC236}">
                    <a16:creationId xmlns:a16="http://schemas.microsoft.com/office/drawing/2014/main" id="{00EFF143-1762-496C-8881-69A1F65543DE}"/>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41940">
                <a:off x="14606037" y="10781738"/>
                <a:ext cx="4290938" cy="1894856"/>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70ADF951-C258-4CF2-B8B0-2522E799DFC7}"/>
                  </a:ext>
                </a:extLst>
              </p:cNvPr>
              <p:cNvSpPr txBox="1"/>
              <p:nvPr/>
            </p:nvSpPr>
            <p:spPr>
              <a:xfrm>
                <a:off x="14725713" y="11436857"/>
                <a:ext cx="3920924" cy="487448"/>
              </a:xfrm>
              <a:prstGeom prst="rect">
                <a:avLst/>
              </a:prstGeom>
              <a:noFill/>
            </p:spPr>
            <p:txBody>
              <a:bodyPr>
                <a:spAutoFit/>
              </a:bodyPr>
              <a:lstStyle/>
              <a:p>
                <a:pPr algn="ctr">
                  <a:defRPr/>
                </a:pPr>
                <a:r>
                  <a:rPr lang="en-US" sz="2559" b="1" dirty="0">
                    <a:effectLst>
                      <a:outerShdw blurRad="38100" dist="38100" dir="2700000" algn="tl">
                        <a:srgbClr val="000000">
                          <a:alpha val="43137"/>
                        </a:srgbClr>
                      </a:outerShdw>
                    </a:effectLst>
                    <a:latin typeface="Lato Regular"/>
                    <a:ea typeface="Roboto Light" charset="0"/>
                    <a:cs typeface="Roboto Light" charset="0"/>
                  </a:rPr>
                  <a:t>Measure</a:t>
                </a:r>
              </a:p>
            </p:txBody>
          </p:sp>
        </p:grpSp>
        <p:sp>
          <p:nvSpPr>
            <p:cNvPr id="114" name="Plus 113">
              <a:extLst>
                <a:ext uri="{FF2B5EF4-FFF2-40B4-BE49-F238E27FC236}">
                  <a16:creationId xmlns:a16="http://schemas.microsoft.com/office/drawing/2014/main" id="{B9055EF1-9329-4DB0-84FE-1C04896F76E1}"/>
                </a:ext>
              </a:extLst>
            </p:cNvPr>
            <p:cNvSpPr/>
            <p:nvPr/>
          </p:nvSpPr>
          <p:spPr>
            <a:xfrm>
              <a:off x="8952272" y="11411135"/>
              <a:ext cx="452414" cy="485860"/>
            </a:xfrm>
            <a:prstGeom prst="mathPlus">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8" name="Plus 137">
              <a:extLst>
                <a:ext uri="{FF2B5EF4-FFF2-40B4-BE49-F238E27FC236}">
                  <a16:creationId xmlns:a16="http://schemas.microsoft.com/office/drawing/2014/main" id="{807EC7C9-6624-44F7-BB18-DA3BFEBFDDED}"/>
                </a:ext>
              </a:extLst>
            </p:cNvPr>
            <p:cNvSpPr/>
            <p:nvPr/>
          </p:nvSpPr>
          <p:spPr>
            <a:xfrm>
              <a:off x="13998675" y="11471471"/>
              <a:ext cx="452415" cy="485860"/>
            </a:xfrm>
            <a:prstGeom prst="mathPlus">
              <a:avLst/>
            </a:prstGeom>
            <a:solidFill>
              <a:srgbClr val="0081C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9" name="Equal 138">
              <a:extLst>
                <a:ext uri="{FF2B5EF4-FFF2-40B4-BE49-F238E27FC236}">
                  <a16:creationId xmlns:a16="http://schemas.microsoft.com/office/drawing/2014/main" id="{7C2251A3-0EA2-458F-8637-375C14F2B798}"/>
                </a:ext>
              </a:extLst>
            </p:cNvPr>
            <p:cNvSpPr/>
            <p:nvPr/>
          </p:nvSpPr>
          <p:spPr>
            <a:xfrm>
              <a:off x="19032380" y="11373029"/>
              <a:ext cx="428603" cy="48586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40" name="Group 139">
              <a:extLst>
                <a:ext uri="{FF2B5EF4-FFF2-40B4-BE49-F238E27FC236}">
                  <a16:creationId xmlns:a16="http://schemas.microsoft.com/office/drawing/2014/main" id="{90FEA62D-4891-40A7-9FF5-F6C69504DC64}"/>
                </a:ext>
              </a:extLst>
            </p:cNvPr>
            <p:cNvGrpSpPr/>
            <p:nvPr/>
          </p:nvGrpSpPr>
          <p:grpSpPr>
            <a:xfrm>
              <a:off x="19897726" y="10622010"/>
              <a:ext cx="2638087" cy="2313393"/>
              <a:chOff x="1188595" y="124265"/>
              <a:chExt cx="488068" cy="427997"/>
            </a:xfrm>
            <a:solidFill>
              <a:srgbClr val="303942"/>
            </a:solidFill>
          </p:grpSpPr>
          <p:sp>
            <p:nvSpPr>
              <p:cNvPr id="141" name="AutoShape 147">
                <a:extLst>
                  <a:ext uri="{FF2B5EF4-FFF2-40B4-BE49-F238E27FC236}">
                    <a16:creationId xmlns:a16="http://schemas.microsoft.com/office/drawing/2014/main" id="{EE7A3A64-5F2C-4712-96B4-37F3B9469BEF}"/>
                  </a:ext>
                </a:extLst>
              </p:cNvPr>
              <p:cNvSpPr>
                <a:spLocks/>
              </p:cNvSpPr>
              <p:nvPr/>
            </p:nvSpPr>
            <p:spPr bwMode="auto">
              <a:xfrm>
                <a:off x="1188595" y="124265"/>
                <a:ext cx="488068" cy="427997"/>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142" name="AutoShape 148">
                <a:extLst>
                  <a:ext uri="{FF2B5EF4-FFF2-40B4-BE49-F238E27FC236}">
                    <a16:creationId xmlns:a16="http://schemas.microsoft.com/office/drawing/2014/main" id="{002B1B20-8D5E-4B4F-9F00-4C9953451687}"/>
                  </a:ext>
                </a:extLst>
              </p:cNvPr>
              <p:cNvSpPr>
                <a:spLocks/>
              </p:cNvSpPr>
              <p:nvPr/>
            </p:nvSpPr>
            <p:spPr bwMode="auto">
              <a:xfrm>
                <a:off x="1264514" y="201020"/>
                <a:ext cx="72584" cy="725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pic>
          <p:nvPicPr>
            <p:cNvPr id="229382" name="Picture 6" descr="https://s-media-cache-ak0.pinimg.com/originals/49/d9/5b/49d95bbe86e8e588aec5a06bff741f0d.png">
              <a:extLst>
                <a:ext uri="{FF2B5EF4-FFF2-40B4-BE49-F238E27FC236}">
                  <a16:creationId xmlns:a16="http://schemas.microsoft.com/office/drawing/2014/main" id="{4B0EC8DD-46E2-4744-916D-DBF25BDABB31}"/>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35885" y="11889565"/>
              <a:ext cx="961768" cy="679249"/>
            </a:xfrm>
            <a:prstGeom prst="rect">
              <a:avLst/>
            </a:prstGeom>
            <a:noFill/>
            <a:extLst>
              <a:ext uri="{909E8E84-426E-40DD-AFC4-6F175D3DCCD1}">
                <a14:hiddenFill xmlns:a14="http://schemas.microsoft.com/office/drawing/2010/main">
                  <a:solidFill>
                    <a:srgbClr val="FFFFFF"/>
                  </a:solidFill>
                </a14:hiddenFill>
              </a:ext>
            </a:extLst>
          </p:spPr>
        </p:pic>
        <p:sp>
          <p:nvSpPr>
            <p:cNvPr id="143" name="TextBox 142">
              <a:extLst>
                <a:ext uri="{FF2B5EF4-FFF2-40B4-BE49-F238E27FC236}">
                  <a16:creationId xmlns:a16="http://schemas.microsoft.com/office/drawing/2014/main" id="{E7564AC7-D3F3-4E7E-A0DE-54640577C078}"/>
                </a:ext>
              </a:extLst>
            </p:cNvPr>
            <p:cNvSpPr txBox="1"/>
            <p:nvPr/>
          </p:nvSpPr>
          <p:spPr>
            <a:xfrm>
              <a:off x="20435659" y="11214251"/>
              <a:ext cx="1554082" cy="830409"/>
            </a:xfrm>
            <a:prstGeom prst="rect">
              <a:avLst/>
            </a:prstGeom>
            <a:noFill/>
          </p:spPr>
          <p:txBody>
            <a:bodyPr>
              <a:spAutoFit/>
            </a:bodyPr>
            <a:lstStyle/>
            <a:p>
              <a:pPr algn="ctr">
                <a:defRPr/>
              </a:pPr>
              <a:r>
                <a:rPr lang="en-US" sz="2400" b="1" dirty="0">
                  <a:effectLst>
                    <a:outerShdw blurRad="38100" dist="38100" dir="2700000" algn="tl">
                      <a:srgbClr val="000000">
                        <a:alpha val="43137"/>
                      </a:srgbClr>
                    </a:outerShdw>
                  </a:effectLst>
                  <a:latin typeface="Lato Regular"/>
                </a:rPr>
                <a:t>System Health</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0-#ppt_w/2"/>
                                          </p:val>
                                        </p:tav>
                                        <p:tav tm="100000">
                                          <p:val>
                                            <p:strVal val="#ppt_x"/>
                                          </p:val>
                                        </p:tav>
                                      </p:tavLst>
                                    </p:anim>
                                    <p:anim calcmode="lin" valueType="num">
                                      <p:cBhvr additive="base">
                                        <p:cTn id="8" dur="1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1500" fill="hold"/>
                                        <p:tgtEl>
                                          <p:spTgt spid="91"/>
                                        </p:tgtEl>
                                        <p:attrNameLst>
                                          <p:attrName>ppt_x</p:attrName>
                                        </p:attrNameLst>
                                      </p:cBhvr>
                                      <p:tavLst>
                                        <p:tav tm="0">
                                          <p:val>
                                            <p:strVal val="0-#ppt_w/2"/>
                                          </p:val>
                                        </p:tav>
                                        <p:tav tm="100000">
                                          <p:val>
                                            <p:strVal val="#ppt_x"/>
                                          </p:val>
                                        </p:tav>
                                      </p:tavLst>
                                    </p:anim>
                                    <p:anim calcmode="lin" valueType="num">
                                      <p:cBhvr additive="base">
                                        <p:cTn id="16" dur="1500" fill="hold"/>
                                        <p:tgtEl>
                                          <p:spTgt spid="91"/>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25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1500" fill="hold"/>
                                        <p:tgtEl>
                                          <p:spTgt spid="83"/>
                                        </p:tgtEl>
                                        <p:attrNameLst>
                                          <p:attrName>ppt_x</p:attrName>
                                        </p:attrNameLst>
                                      </p:cBhvr>
                                      <p:tavLst>
                                        <p:tav tm="0">
                                          <p:val>
                                            <p:strVal val="0-#ppt_w/2"/>
                                          </p:val>
                                        </p:tav>
                                        <p:tav tm="100000">
                                          <p:val>
                                            <p:strVal val="#ppt_x"/>
                                          </p:val>
                                        </p:tav>
                                      </p:tavLst>
                                    </p:anim>
                                    <p:anim calcmode="lin" valueType="num">
                                      <p:cBhvr additive="base">
                                        <p:cTn id="20" dur="1500" fill="hold"/>
                                        <p:tgtEl>
                                          <p:spTgt spid="83"/>
                                        </p:tgtEl>
                                        <p:attrNameLst>
                                          <p:attrName>ppt_y</p:attrName>
                                        </p:attrNameLst>
                                      </p:cBhvr>
                                      <p:tavLst>
                                        <p:tav tm="0">
                                          <p:val>
                                            <p:strVal val="#ppt_y"/>
                                          </p:val>
                                        </p:tav>
                                        <p:tav tm="100000">
                                          <p:val>
                                            <p:strVal val="#ppt_y"/>
                                          </p:val>
                                        </p:tav>
                                      </p:tavLst>
                                    </p:anim>
                                  </p:childTnLst>
                                </p:cTn>
                              </p:par>
                              <p:par>
                                <p:cTn id="21" presetID="22" presetClass="entr" presetSubtype="1" fill="hold" nodeType="withEffect">
                                  <p:stCondLst>
                                    <p:cond delay="2250"/>
                                  </p:stCondLst>
                                  <p:childTnLst>
                                    <p:set>
                                      <p:cBhvr>
                                        <p:cTn id="22" dur="1" fill="hold">
                                          <p:stCondLst>
                                            <p:cond delay="0"/>
                                          </p:stCondLst>
                                        </p:cTn>
                                        <p:tgtEl>
                                          <p:spTgt spid="74"/>
                                        </p:tgtEl>
                                        <p:attrNameLst>
                                          <p:attrName>style.visibility</p:attrName>
                                        </p:attrNameLst>
                                      </p:cBhvr>
                                      <p:to>
                                        <p:strVal val="visible"/>
                                      </p:to>
                                    </p:set>
                                    <p:animEffect transition="in" filter="wipe(up)">
                                      <p:cBhvr>
                                        <p:cTn id="23" dur="750"/>
                                        <p:tgtEl>
                                          <p:spTgt spid="74"/>
                                        </p:tgtEl>
                                      </p:cBhvr>
                                    </p:animEffect>
                                  </p:childTnLst>
                                </p:cTn>
                              </p:par>
                              <p:par>
                                <p:cTn id="24" presetID="2" presetClass="entr" presetSubtype="4" decel="50000" fill="hold" nodeType="with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1500" fill="hold"/>
                                        <p:tgtEl>
                                          <p:spTgt spid="103"/>
                                        </p:tgtEl>
                                        <p:attrNameLst>
                                          <p:attrName>ppt_x</p:attrName>
                                        </p:attrNameLst>
                                      </p:cBhvr>
                                      <p:tavLst>
                                        <p:tav tm="0">
                                          <p:val>
                                            <p:strVal val="#ppt_x"/>
                                          </p:val>
                                        </p:tav>
                                        <p:tav tm="100000">
                                          <p:val>
                                            <p:strVal val="#ppt_x"/>
                                          </p:val>
                                        </p:tav>
                                      </p:tavLst>
                                    </p:anim>
                                    <p:anim calcmode="lin" valueType="num">
                                      <p:cBhvr additive="base">
                                        <p:cTn id="27" dur="1500" fill="hold"/>
                                        <p:tgtEl>
                                          <p:spTgt spid="103"/>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500"/>
                                  </p:stCondLst>
                                  <p:childTnLst>
                                    <p:set>
                                      <p:cBhvr>
                                        <p:cTn id="29" dur="1" fill="hold">
                                          <p:stCondLst>
                                            <p:cond delay="0"/>
                                          </p:stCondLst>
                                        </p:cTn>
                                        <p:tgtEl>
                                          <p:spTgt spid="109"/>
                                        </p:tgtEl>
                                        <p:attrNameLst>
                                          <p:attrName>style.visibility</p:attrName>
                                        </p:attrNameLst>
                                      </p:cBhvr>
                                      <p:to>
                                        <p:strVal val="visible"/>
                                      </p:to>
                                    </p:set>
                                    <p:anim calcmode="lin" valueType="num">
                                      <p:cBhvr additive="base">
                                        <p:cTn id="30" dur="1500" fill="hold"/>
                                        <p:tgtEl>
                                          <p:spTgt spid="109"/>
                                        </p:tgtEl>
                                        <p:attrNameLst>
                                          <p:attrName>ppt_x</p:attrName>
                                        </p:attrNameLst>
                                      </p:cBhvr>
                                      <p:tavLst>
                                        <p:tav tm="0">
                                          <p:val>
                                            <p:strVal val="#ppt_x"/>
                                          </p:val>
                                        </p:tav>
                                        <p:tav tm="100000">
                                          <p:val>
                                            <p:strVal val="#ppt_x"/>
                                          </p:val>
                                        </p:tav>
                                      </p:tavLst>
                                    </p:anim>
                                    <p:anim calcmode="lin" valueType="num">
                                      <p:cBhvr additive="base">
                                        <p:cTn id="31" dur="1500" fill="hold"/>
                                        <p:tgtEl>
                                          <p:spTgt spid="109"/>
                                        </p:tgtEl>
                                        <p:attrNameLst>
                                          <p:attrName>ppt_y</p:attrName>
                                        </p:attrNameLst>
                                      </p:cBhvr>
                                      <p:tavLst>
                                        <p:tav tm="0">
                                          <p:val>
                                            <p:strVal val="1+#ppt_h/2"/>
                                          </p:val>
                                        </p:tav>
                                        <p:tav tm="100000">
                                          <p:val>
                                            <p:strVal val="#ppt_y"/>
                                          </p:val>
                                        </p:tav>
                                      </p:tavLst>
                                    </p:anim>
                                  </p:childTnLst>
                                </p:cTn>
                              </p:par>
                              <p:par>
                                <p:cTn id="32" presetID="2" presetClass="entr" presetSubtype="4" decel="50000" fill="hold" nodeType="withEffect">
                                  <p:stCondLst>
                                    <p:cond delay="1000"/>
                                  </p:stCondLst>
                                  <p:childTnLst>
                                    <p:set>
                                      <p:cBhvr>
                                        <p:cTn id="33" dur="1" fill="hold">
                                          <p:stCondLst>
                                            <p:cond delay="0"/>
                                          </p:stCondLst>
                                        </p:cTn>
                                        <p:tgtEl>
                                          <p:spTgt spid="115"/>
                                        </p:tgtEl>
                                        <p:attrNameLst>
                                          <p:attrName>style.visibility</p:attrName>
                                        </p:attrNameLst>
                                      </p:cBhvr>
                                      <p:to>
                                        <p:strVal val="visible"/>
                                      </p:to>
                                    </p:set>
                                    <p:anim calcmode="lin" valueType="num">
                                      <p:cBhvr additive="base">
                                        <p:cTn id="34" dur="1500" fill="hold"/>
                                        <p:tgtEl>
                                          <p:spTgt spid="115"/>
                                        </p:tgtEl>
                                        <p:attrNameLst>
                                          <p:attrName>ppt_x</p:attrName>
                                        </p:attrNameLst>
                                      </p:cBhvr>
                                      <p:tavLst>
                                        <p:tav tm="0">
                                          <p:val>
                                            <p:strVal val="#ppt_x"/>
                                          </p:val>
                                        </p:tav>
                                        <p:tav tm="100000">
                                          <p:val>
                                            <p:strVal val="#ppt_x"/>
                                          </p:val>
                                        </p:tav>
                                      </p:tavLst>
                                    </p:anim>
                                    <p:anim calcmode="lin" valueType="num">
                                      <p:cBhvr additive="base">
                                        <p:cTn id="35" dur="1500" fill="hold"/>
                                        <p:tgtEl>
                                          <p:spTgt spid="115"/>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fade">
                                      <p:cBhvr>
                                        <p:cTn id="38" dur="500"/>
                                        <p:tgtEl>
                                          <p:spTgt spid="1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4"/>
                                        </p:tgtEl>
                                        <p:attrNameLst>
                                          <p:attrName>style.visibility</p:attrName>
                                        </p:attrNameLst>
                                      </p:cBhvr>
                                      <p:to>
                                        <p:strVal val="visible"/>
                                      </p:to>
                                    </p:set>
                                    <p:animEffect transition="in" filter="fade">
                                      <p:cBhvr>
                                        <p:cTn id="43"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82418A96-8555-49EF-AF1E-1B151880D3DB}"/>
              </a:ext>
            </a:extLst>
          </p:cNvPr>
          <p:cNvSpPr/>
          <p:nvPr/>
        </p:nvSpPr>
        <p:spPr>
          <a:xfrm>
            <a:off x="3492500" y="8509000"/>
            <a:ext cx="2889250" cy="288766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 name="Group 1">
            <a:extLst>
              <a:ext uri="{FF2B5EF4-FFF2-40B4-BE49-F238E27FC236}">
                <a16:creationId xmlns:a16="http://schemas.microsoft.com/office/drawing/2014/main" id="{D6984584-2B59-4829-8FD9-FF9406860B13}"/>
              </a:ext>
            </a:extLst>
          </p:cNvPr>
          <p:cNvGrpSpPr>
            <a:grpSpLocks/>
          </p:cNvGrpSpPr>
          <p:nvPr/>
        </p:nvGrpSpPr>
        <p:grpSpPr bwMode="auto">
          <a:xfrm>
            <a:off x="2851150" y="8642350"/>
            <a:ext cx="4130675" cy="3871913"/>
            <a:chOff x="3762771" y="8959948"/>
            <a:chExt cx="2655310" cy="2488723"/>
          </a:xfrm>
        </p:grpSpPr>
        <p:sp>
          <p:nvSpPr>
            <p:cNvPr id="69" name="Freeform 7">
              <a:extLst>
                <a:ext uri="{FF2B5EF4-FFF2-40B4-BE49-F238E27FC236}">
                  <a16:creationId xmlns:a16="http://schemas.microsoft.com/office/drawing/2014/main" id="{F57AF217-27BC-4850-AF87-679E0B389954}"/>
                </a:ext>
              </a:extLst>
            </p:cNvPr>
            <p:cNvSpPr>
              <a:spLocks noEditPoints="1"/>
            </p:cNvSpPr>
            <p:nvPr/>
          </p:nvSpPr>
          <p:spPr bwMode="auto">
            <a:xfrm>
              <a:off x="4267284" y="8959948"/>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C6FEBC17-FCEB-469B-AF50-CA10B287D780}"/>
                </a:ext>
              </a:extLst>
            </p:cNvPr>
            <p:cNvSpPr txBox="1"/>
            <p:nvPr/>
          </p:nvSpPr>
          <p:spPr>
            <a:xfrm>
              <a:off x="3762771" y="10677259"/>
              <a:ext cx="2655310" cy="771412"/>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grpSp>
        <p:nvGrpSpPr>
          <p:cNvPr id="21" name="Group 20">
            <a:extLst>
              <a:ext uri="{FF2B5EF4-FFF2-40B4-BE49-F238E27FC236}">
                <a16:creationId xmlns:a16="http://schemas.microsoft.com/office/drawing/2014/main" id="{389FFEFF-E752-452A-9AAE-98890737CE25}"/>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7569A5CB-ECCB-4234-B541-00A2B771E634}"/>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9719" name="Group 2">
              <a:extLst>
                <a:ext uri="{FF2B5EF4-FFF2-40B4-BE49-F238E27FC236}">
                  <a16:creationId xmlns:a16="http://schemas.microsoft.com/office/drawing/2014/main" id="{7049A8EB-33A5-40BA-9FE0-749A11768566}"/>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1EC65BDD-9098-4447-8F71-17F7F7CD8266}"/>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12B294D9-9FB9-4946-8E23-F58779296FDD}"/>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82923429-2C0C-4372-9935-F2B40AFC5185}"/>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DC265A8D-EBEF-4D84-B26F-1AF7E5500781}"/>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8214E24F-1203-4FFA-9880-EA49BBE1253A}"/>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29D2EEB3-D33A-4A52-8107-3A761F2277D1}"/>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4AF88563-1C30-4F12-96AE-1AFC976E886F}"/>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9713" name="Group 3">
              <a:extLst>
                <a:ext uri="{FF2B5EF4-FFF2-40B4-BE49-F238E27FC236}">
                  <a16:creationId xmlns:a16="http://schemas.microsoft.com/office/drawing/2014/main" id="{1F7B3E7F-F1CC-4902-82AD-EEC07BB7EC19}"/>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6BE7C5AF-ED24-49DB-9792-8C02B8F08CB1}"/>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8B4C85A8-C4AD-4FDA-AD6C-A3E3048BEC93}"/>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29702" name="Shape 192">
            <a:extLst>
              <a:ext uri="{FF2B5EF4-FFF2-40B4-BE49-F238E27FC236}">
                <a16:creationId xmlns:a16="http://schemas.microsoft.com/office/drawing/2014/main" id="{46E1E1D8-EF95-4F9F-AD07-6B6EC59C6F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84ACAEDB-D8EB-4D58-93F5-26564BB805F9}"/>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A726F47C-3582-4E9D-BFD1-572F27375F8F}"/>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99EEEA9E-CDF3-46D0-9572-11BF08928795}"/>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pic>
        <p:nvPicPr>
          <p:cNvPr id="29704" name="Picture Placeholder 22">
            <a:extLst>
              <a:ext uri="{FF2B5EF4-FFF2-40B4-BE49-F238E27FC236}">
                <a16:creationId xmlns:a16="http://schemas.microsoft.com/office/drawing/2014/main" id="{FA1F51C2-F95C-465F-B255-787F9FF7D0A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6AFFD494-2E0A-4869-9DDE-71829EE36C12}"/>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C6DE5E68-9947-489E-B128-D7002936E1EF}"/>
              </a:ext>
            </a:extLst>
          </p:cNvPr>
          <p:cNvSpPr txBox="1"/>
          <p:nvPr/>
        </p:nvSpPr>
        <p:spPr>
          <a:xfrm>
            <a:off x="2566988" y="1825625"/>
            <a:ext cx="19132550" cy="1862138"/>
          </a:xfrm>
          <a:prstGeom prst="rect">
            <a:avLst/>
          </a:prstGeom>
          <a:noFill/>
        </p:spPr>
        <p:txBody>
          <a:bodyPr>
            <a:spAutoFit/>
          </a:bodyPr>
          <a:lstStyle/>
          <a:p>
            <a:pPr algn="ctr" eaLnBrk="1" fontAlgn="auto" hangingPunct="1">
              <a:spcBef>
                <a:spcPts val="0"/>
              </a:spcBef>
              <a:spcAft>
                <a:spcPts val="0"/>
              </a:spcAft>
              <a:defRPr/>
            </a:pPr>
            <a:r>
              <a:rPr lang="en-US" sz="11500" b="1" dirty="0">
                <a:solidFill>
                  <a:schemeClr val="bg1"/>
                </a:solidFill>
                <a:effectLst>
                  <a:outerShdw blurRad="50800" dist="38100" dir="2700000" algn="tl" rotWithShape="0">
                    <a:prstClr val="black">
                      <a:alpha val="40000"/>
                    </a:prstClr>
                  </a:outerShdw>
                </a:effectLst>
                <a:latin typeface="Lato Regular"/>
              </a:rPr>
              <a:t>Discussion Prompt</a:t>
            </a:r>
          </a:p>
        </p:txBody>
      </p:sp>
      <p:sp>
        <p:nvSpPr>
          <p:cNvPr id="89" name="AutoShape 73">
            <a:extLst>
              <a:ext uri="{FF2B5EF4-FFF2-40B4-BE49-F238E27FC236}">
                <a16:creationId xmlns:a16="http://schemas.microsoft.com/office/drawing/2014/main" id="{3AC1113D-985C-48C9-9F61-1C60D2FBA7FE}"/>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Placeholder 3">
            <a:extLst>
              <a:ext uri="{FF2B5EF4-FFF2-40B4-BE49-F238E27FC236}">
                <a16:creationId xmlns:a16="http://schemas.microsoft.com/office/drawing/2014/main" id="{7F65B702-3FEE-4F64-AF08-5DB136168D0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181" b="10181"/>
          <a:stretch>
            <a:fillRect/>
          </a:stretch>
        </p:blipFill>
        <p:spPr>
          <a:xfrm>
            <a:off x="9647238" y="3298825"/>
            <a:ext cx="14757400" cy="7837488"/>
          </a:xfrm>
        </p:spPr>
      </p:pic>
      <p:sp>
        <p:nvSpPr>
          <p:cNvPr id="17" name="Rectangle 16">
            <a:extLst>
              <a:ext uri="{FF2B5EF4-FFF2-40B4-BE49-F238E27FC236}">
                <a16:creationId xmlns:a16="http://schemas.microsoft.com/office/drawing/2014/main" id="{B043BED3-4F7A-48D4-ACFD-11C2B6D3340F}"/>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40294" name="Shape 192">
            <a:extLst>
              <a:ext uri="{FF2B5EF4-FFF2-40B4-BE49-F238E27FC236}">
                <a16:creationId xmlns:a16="http://schemas.microsoft.com/office/drawing/2014/main" id="{5D6B7E75-A8B8-4F99-809A-9802B7BA303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0295" name="Group 76">
            <a:extLst>
              <a:ext uri="{FF2B5EF4-FFF2-40B4-BE49-F238E27FC236}">
                <a16:creationId xmlns:a16="http://schemas.microsoft.com/office/drawing/2014/main" id="{F3D9BC4F-37FD-4BBE-AF2E-C5BB9BC1258D}"/>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99011073-47C6-49E7-AA72-B6079C83BA00}"/>
                </a:ext>
              </a:extLst>
            </p:cNvPr>
            <p:cNvSpPr txBox="1">
              <a:spLocks noChangeArrowheads="1"/>
            </p:cNvSpPr>
            <p:nvPr/>
          </p:nvSpPr>
          <p:spPr bwMode="auto">
            <a:xfrm>
              <a:off x="1739573" y="511491"/>
              <a:ext cx="20937538" cy="132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000" b="1" cap="small" dirty="0">
                  <a:solidFill>
                    <a:srgbClr val="303942"/>
                  </a:solidFill>
                  <a:effectLst>
                    <a:outerShdw blurRad="38100" dist="38100" dir="2700000" algn="tl">
                      <a:srgbClr val="000000">
                        <a:alpha val="43137"/>
                      </a:srgbClr>
                    </a:outerShdw>
                  </a:effectLst>
                  <a:latin typeface="Lato Regular" charset="0"/>
                </a:rPr>
                <a:t>Assessing School Processes </a:t>
              </a:r>
              <a:endParaRPr lang="id-ID" altLang="en-US" sz="80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40298" name="Group 77">
              <a:extLst>
                <a:ext uri="{FF2B5EF4-FFF2-40B4-BE49-F238E27FC236}">
                  <a16:creationId xmlns:a16="http://schemas.microsoft.com/office/drawing/2014/main" id="{715E123B-176D-4EA5-8A30-356C5F2DA708}"/>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9EDA4D88-98BC-4837-9FAF-A1FB1AAC2CB5}"/>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45E6FAA3-11D2-4389-8ED5-2FFA2D2111A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62D23D4F-105B-415A-8655-807DCFF91A5F}"/>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F19362FE-9F3D-4495-B664-4B9E5BCEFF35}"/>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7926F158-36F0-4BD6-8A7E-89063354AC9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16EBEF42-F275-433B-A744-E031D17E1199}"/>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08F56821-C675-4420-BBC8-1D1C0328D0D0}"/>
              </a:ext>
            </a:extLst>
          </p:cNvPr>
          <p:cNvSpPr txBox="1"/>
          <p:nvPr/>
        </p:nvSpPr>
        <p:spPr>
          <a:xfrm>
            <a:off x="349250" y="1749425"/>
            <a:ext cx="8948738" cy="11095038"/>
          </a:xfrm>
          <a:prstGeom prst="rect">
            <a:avLst/>
          </a:prstGeom>
          <a:noFill/>
        </p:spPr>
        <p:txBody>
          <a:bodyPr>
            <a:spAutoFit/>
          </a:bodyPr>
          <a:lstStyle/>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Is the process/program effective at achieving its intended purpose?</a:t>
            </a:r>
          </a:p>
          <a:p>
            <a:pPr marL="685800" indent="-685800" eaLnBrk="1" fontAlgn="ctr" hangingPunct="1">
              <a:buFont typeface="Arial" panose="020B0604020202020204" pitchFamily="34" charset="0"/>
              <a:buChar char="•"/>
              <a:defRPr/>
            </a:pPr>
            <a:endParaRPr lang="en-US" altLang="en-US" sz="55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How do you know?</a:t>
            </a:r>
          </a:p>
          <a:p>
            <a:pPr marL="685800" indent="-685800" eaLnBrk="1" fontAlgn="ctr" hangingPunct="1">
              <a:buFont typeface="Arial" panose="020B0604020202020204" pitchFamily="34" charset="0"/>
              <a:buChar char="•"/>
              <a:defRPr/>
            </a:pPr>
            <a:endParaRPr lang="en-US" altLang="en-US" sz="55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Is there a better program/process to achieve the intended result?</a:t>
            </a:r>
          </a:p>
          <a:p>
            <a:pPr marL="685800" indent="-685800" eaLnBrk="1" fontAlgn="ctr" hangingPunct="1">
              <a:buFont typeface="Arial" panose="020B0604020202020204" pitchFamily="34" charset="0"/>
              <a:buChar char="•"/>
              <a:defRPr/>
            </a:pPr>
            <a:endParaRPr lang="en-US" altLang="en-US" sz="5500" b="1" dirty="0">
              <a:solidFill>
                <a:schemeClr val="bg1"/>
              </a:solidFill>
              <a:effectLst>
                <a:outerShdw blurRad="38100" dist="38100" dir="2700000" algn="tl">
                  <a:srgbClr val="000000">
                    <a:alpha val="43137"/>
                  </a:srgbClr>
                </a:outerShdw>
              </a:effectLst>
              <a:latin typeface="Lato Regular" charset="0"/>
            </a:endParaRPr>
          </a:p>
          <a:p>
            <a:pPr marL="685800" indent="-685800" eaLnBrk="1" fontAlgn="ctr" hangingPunct="1">
              <a:buFont typeface="Arial" panose="020B0604020202020204" pitchFamily="34" charset="0"/>
              <a:buChar char="•"/>
              <a:defRPr/>
            </a:pPr>
            <a:r>
              <a:rPr lang="en-US" altLang="en-US" sz="5500" b="1" dirty="0">
                <a:solidFill>
                  <a:schemeClr val="bg1"/>
                </a:solidFill>
                <a:effectLst>
                  <a:outerShdw blurRad="38100" dist="38100" dir="2700000" algn="tl">
                    <a:srgbClr val="000000">
                      <a:alpha val="43137"/>
                    </a:srgbClr>
                  </a:outerShdw>
                </a:effectLst>
                <a:latin typeface="Lato Regular" charset="0"/>
              </a:rPr>
              <a:t>Is the program/process aligned with the vision?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3CCEAB1-BFD0-4C93-9E62-262C97CEED41}"/>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DF26F0F3-D5D6-407E-8156-A0EC52BA6405}"/>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42363" name="Group 2">
              <a:extLst>
                <a:ext uri="{FF2B5EF4-FFF2-40B4-BE49-F238E27FC236}">
                  <a16:creationId xmlns:a16="http://schemas.microsoft.com/office/drawing/2014/main" id="{BE4A5C7C-B4C6-4041-AA70-2B0D5A9AC5D1}"/>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993E4C45-2844-4821-9B60-7295B5AFF010}"/>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5C628A88-83E9-4CFF-822C-5AE37AC2C169}"/>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72EC67E9-0644-4433-BA57-DEDB16910271}"/>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927B428D-E6FA-4523-A80F-CFCFB8415266}"/>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F050FBDD-512C-49D1-B8E4-28DD90968D68}"/>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EDB07AA2-A739-40D1-BE1A-3F7097E40B9A}"/>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DEFBA8CA-FEAC-4D09-9AC0-18A748819F3E}"/>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42357" name="Group 3">
              <a:extLst>
                <a:ext uri="{FF2B5EF4-FFF2-40B4-BE49-F238E27FC236}">
                  <a16:creationId xmlns:a16="http://schemas.microsoft.com/office/drawing/2014/main" id="{D8A16BB9-77C4-4A97-B599-4252CF169137}"/>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4224EB4C-8E0E-43E4-BE78-1571ED76B34B}"/>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4A172AD6-D23F-4970-9EE8-36AA263730AA}"/>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142340" name="Shape 192">
            <a:extLst>
              <a:ext uri="{FF2B5EF4-FFF2-40B4-BE49-F238E27FC236}">
                <a16:creationId xmlns:a16="http://schemas.microsoft.com/office/drawing/2014/main" id="{4F350B75-3DCE-47EE-9875-F5AC1F05981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50C7903-CB5E-49F1-B997-3F26A2DE7174}"/>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47FFC74A-0696-4DF0-B9E5-4497CB990805}"/>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AAD8A4B1-7D59-41AC-9354-95009EDB86E2}"/>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A4200336-3111-48E3-A00A-783DFAACFB38}"/>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AE0DEABD-CD8C-49EE-9645-8E49301C064E}"/>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184030A9-1C7F-4687-AA41-00D2267F84DC}"/>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CD8F4940-1333-4B48-B7D7-F1504CCEA314}"/>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42342" name="Picture Placeholder 22">
            <a:extLst>
              <a:ext uri="{FF2B5EF4-FFF2-40B4-BE49-F238E27FC236}">
                <a16:creationId xmlns:a16="http://schemas.microsoft.com/office/drawing/2014/main" id="{86E3AF08-D5BB-48C3-847E-9DBF80C5EC5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EBDDB5EB-9F3F-47A8-BD79-8E9A72122DB6}"/>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E480E36E-3CFC-406B-966A-4B7C07BB0DDD}"/>
              </a:ext>
            </a:extLst>
          </p:cNvPr>
          <p:cNvSpPr txBox="1"/>
          <p:nvPr/>
        </p:nvSpPr>
        <p:spPr>
          <a:xfrm>
            <a:off x="2273300" y="1751013"/>
            <a:ext cx="20540663" cy="2752725"/>
          </a:xfrm>
          <a:prstGeom prst="rect">
            <a:avLst/>
          </a:prstGeom>
          <a:noFill/>
        </p:spPr>
        <p:txBody>
          <a:bodyPr>
            <a:spAutoFit/>
          </a:bodyPr>
          <a:lstStyle/>
          <a:p>
            <a:pPr algn="ctr" eaLnBrk="1" hangingPunct="1">
              <a:lnSpc>
                <a:spcPct val="90000"/>
              </a:lnSpc>
              <a:defRPr/>
            </a:pPr>
            <a:r>
              <a:rPr lang="en-US" altLang="en-US" sz="9600" b="1" dirty="0">
                <a:solidFill>
                  <a:schemeClr val="bg1"/>
                </a:solidFill>
                <a:effectLst>
                  <a:outerShdw blurRad="38100" dist="38100" dir="2700000" algn="tl">
                    <a:srgbClr val="000000">
                      <a:alpha val="43137"/>
                    </a:srgbClr>
                  </a:outerShdw>
                </a:effectLst>
                <a:latin typeface="Lato Regular" charset="0"/>
              </a:rPr>
              <a:t>Create a data inventory for the processes on your campus.</a:t>
            </a: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41753694-4081-4654-8388-0D451E42296B}"/>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0248B6E-9F95-4723-B08D-16F199406A6D}"/>
              </a:ext>
            </a:extLst>
          </p:cNvPr>
          <p:cNvPicPr>
            <a:picLocks noGrp="1" noChangeAspect="1"/>
          </p:cNvPicPr>
          <p:nvPr>
            <p:ph type="pic" sz="quarter" idx="10"/>
          </p:nvPr>
        </p:nvPicPr>
        <p:blipFill>
          <a:blip r:embed="rId3"/>
          <a:srcRect l="794" r="794"/>
          <a:stretch>
            <a:fillRect/>
          </a:stretch>
        </p:blipFill>
        <p:spPr>
          <a:xfrm>
            <a:off x="9647238" y="3049588"/>
            <a:ext cx="14795500" cy="8388350"/>
          </a:xfrm>
          <a:effectLst>
            <a:outerShdw blurRad="190500" algn="tl" rotWithShape="0">
              <a:srgbClr val="000000">
                <a:alpha val="70000"/>
              </a:srgbClr>
            </a:outerShdw>
          </a:effectLst>
        </p:spPr>
      </p:pic>
      <p:sp>
        <p:nvSpPr>
          <p:cNvPr id="17" name="Rectangle 16">
            <a:extLst>
              <a:ext uri="{FF2B5EF4-FFF2-40B4-BE49-F238E27FC236}">
                <a16:creationId xmlns:a16="http://schemas.microsoft.com/office/drawing/2014/main" id="{0A52C4F1-61F1-4552-B65B-03552964BDCE}"/>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44390" name="Shape 192">
            <a:extLst>
              <a:ext uri="{FF2B5EF4-FFF2-40B4-BE49-F238E27FC236}">
                <a16:creationId xmlns:a16="http://schemas.microsoft.com/office/drawing/2014/main" id="{CFF18F10-F84A-4FBE-A0CC-B554276B6E5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4391" name="Group 76">
            <a:extLst>
              <a:ext uri="{FF2B5EF4-FFF2-40B4-BE49-F238E27FC236}">
                <a16:creationId xmlns:a16="http://schemas.microsoft.com/office/drawing/2014/main" id="{C384C1BA-7F11-492A-9AE3-A89BF858D078}"/>
              </a:ext>
            </a:extLst>
          </p:cNvPr>
          <p:cNvGrpSpPr>
            <a:grpSpLocks/>
          </p:cNvGrpSpPr>
          <p:nvPr/>
        </p:nvGrpSpPr>
        <p:grpSpPr bwMode="auto">
          <a:xfrm>
            <a:off x="6548438" y="301625"/>
            <a:ext cx="21156612" cy="2270125"/>
            <a:chOff x="1520498" y="511491"/>
            <a:chExt cx="21156613" cy="2269057"/>
          </a:xfrm>
        </p:grpSpPr>
        <p:sp>
          <p:nvSpPr>
            <p:cNvPr id="78" name="TextBox 74">
              <a:extLst>
                <a:ext uri="{FF2B5EF4-FFF2-40B4-BE49-F238E27FC236}">
                  <a16:creationId xmlns:a16="http://schemas.microsoft.com/office/drawing/2014/main" id="{FC3715D2-F8C1-49AC-BCAC-5F8C5888F108}"/>
                </a:ext>
              </a:extLst>
            </p:cNvPr>
            <p:cNvSpPr txBox="1">
              <a:spLocks noChangeArrowheads="1"/>
            </p:cNvSpPr>
            <p:nvPr/>
          </p:nvSpPr>
          <p:spPr bwMode="auto">
            <a:xfrm>
              <a:off x="1739573" y="511491"/>
              <a:ext cx="20937538" cy="132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000" b="1" cap="small" dirty="0">
                  <a:solidFill>
                    <a:srgbClr val="303942"/>
                  </a:solidFill>
                  <a:effectLst>
                    <a:outerShdw blurRad="38100" dist="38100" dir="2700000" algn="tl">
                      <a:srgbClr val="000000">
                        <a:alpha val="43137"/>
                      </a:srgbClr>
                    </a:outerShdw>
                  </a:effectLst>
                  <a:latin typeface="Lato Regular" charset="0"/>
                </a:rPr>
                <a:t>Student Learning Data</a:t>
              </a:r>
              <a:endParaRPr lang="id-ID" altLang="en-US" sz="80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44394" name="Group 77">
              <a:extLst>
                <a:ext uri="{FF2B5EF4-FFF2-40B4-BE49-F238E27FC236}">
                  <a16:creationId xmlns:a16="http://schemas.microsoft.com/office/drawing/2014/main" id="{AA89FF0D-5482-41BD-A599-23532AD9E346}"/>
                </a:ext>
              </a:extLst>
            </p:cNvPr>
            <p:cNvGrpSpPr>
              <a:grpSpLocks/>
            </p:cNvGrpSpPr>
            <p:nvPr/>
          </p:nvGrpSpPr>
          <p:grpSpPr bwMode="auto">
            <a:xfrm>
              <a:off x="10842298" y="1977534"/>
              <a:ext cx="2278063" cy="72985"/>
              <a:chOff x="1775572" y="2020974"/>
              <a:chExt cx="3020604" cy="45615"/>
            </a:xfrm>
          </p:grpSpPr>
          <p:sp>
            <p:nvSpPr>
              <p:cNvPr id="81" name="Rectangle 80">
                <a:extLst>
                  <a:ext uri="{FF2B5EF4-FFF2-40B4-BE49-F238E27FC236}">
                    <a16:creationId xmlns:a16="http://schemas.microsoft.com/office/drawing/2014/main" id="{A144652B-A4AE-49A2-9CD2-2FB8204B6538}"/>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2" name="Rectangle 81">
                <a:extLst>
                  <a:ext uri="{FF2B5EF4-FFF2-40B4-BE49-F238E27FC236}">
                    <a16:creationId xmlns:a16="http://schemas.microsoft.com/office/drawing/2014/main" id="{FAF71796-7DC7-43F4-AF35-2E96CD15176C}"/>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83" name="Rectangle 82">
                <a:extLst>
                  <a:ext uri="{FF2B5EF4-FFF2-40B4-BE49-F238E27FC236}">
                    <a16:creationId xmlns:a16="http://schemas.microsoft.com/office/drawing/2014/main" id="{607B8CB1-773C-4D93-BB17-D4FC0E4B79C2}"/>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4" name="Rectangle 83">
                <a:extLst>
                  <a:ext uri="{FF2B5EF4-FFF2-40B4-BE49-F238E27FC236}">
                    <a16:creationId xmlns:a16="http://schemas.microsoft.com/office/drawing/2014/main" id="{C32F8E28-8A2D-45F6-980F-E81927BA065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85" name="Rectangle 84">
                <a:extLst>
                  <a:ext uri="{FF2B5EF4-FFF2-40B4-BE49-F238E27FC236}">
                    <a16:creationId xmlns:a16="http://schemas.microsoft.com/office/drawing/2014/main" id="{7B5F0728-B4EB-4EA4-98CA-F009A4DD7912}"/>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80" name="TextBox 79">
              <a:extLst>
                <a:ext uri="{FF2B5EF4-FFF2-40B4-BE49-F238E27FC236}">
                  <a16:creationId xmlns:a16="http://schemas.microsoft.com/office/drawing/2014/main" id="{DB1803C5-9D8F-4380-8728-6B2B63CBA9D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763E72E2-1EC6-4ABA-8CE3-8DA3526BEC09}"/>
              </a:ext>
            </a:extLst>
          </p:cNvPr>
          <p:cNvSpPr txBox="1"/>
          <p:nvPr/>
        </p:nvSpPr>
        <p:spPr>
          <a:xfrm>
            <a:off x="469900" y="1489075"/>
            <a:ext cx="8948738" cy="10987088"/>
          </a:xfrm>
          <a:prstGeom prst="rect">
            <a:avLst/>
          </a:prstGeom>
          <a:noFill/>
        </p:spPr>
        <p:txBody>
          <a:bodyPr>
            <a:spAutoFit/>
          </a:bodyPr>
          <a:lstStyle/>
          <a:p>
            <a:pPr eaLnBrk="1" fontAlgn="ctr" hangingPunct="1">
              <a:defRPr/>
            </a:pPr>
            <a:r>
              <a:rPr lang="en-US" altLang="en-US" sz="5400" b="1" i="1" dirty="0">
                <a:solidFill>
                  <a:schemeClr val="accent3">
                    <a:lumMod val="60000"/>
                    <a:lumOff val="40000"/>
                  </a:schemeClr>
                </a:solidFill>
                <a:effectLst>
                  <a:outerShdw blurRad="38100" dist="38100" dir="2700000" algn="tl">
                    <a:srgbClr val="000000">
                      <a:alpha val="43137"/>
                    </a:srgbClr>
                  </a:outerShdw>
                </a:effectLst>
                <a:latin typeface="Lato Regular" charset="0"/>
              </a:rPr>
              <a:t>Sources: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Standardized tests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Norm-referenced tests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Criterion-referenced measures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Authentic assessments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Teacher-made tests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Teacher-assigned grades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Performance assessments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Standards-based assessments</a:t>
            </a:r>
          </a:p>
          <a:p>
            <a:pPr marL="1143000" lvl="1" indent="-685800" eaLnBrk="1" fontAlgn="ctr" hangingPunct="1">
              <a:buFont typeface="Arial" panose="020B0604020202020204" pitchFamily="34" charset="0"/>
              <a:buChar char="•"/>
              <a:defRPr/>
            </a:pPr>
            <a:r>
              <a:rPr lang="en-US" altLang="en-US" sz="5000" b="1" dirty="0">
                <a:solidFill>
                  <a:schemeClr val="bg1"/>
                </a:solidFill>
                <a:effectLst>
                  <a:outerShdw blurRad="38100" dist="38100" dir="2700000" algn="tl">
                    <a:srgbClr val="000000">
                      <a:alpha val="43137"/>
                    </a:srgbClr>
                  </a:outerShdw>
                </a:effectLst>
                <a:latin typeface="Lato Regular" charset="0"/>
              </a:rPr>
              <a:t>Graduation data</a:t>
            </a:r>
          </a:p>
          <a:p>
            <a:pPr marL="1143000" lvl="1" indent="-685800" eaLnBrk="1" fontAlgn="ctr" hangingPunct="1">
              <a:buFont typeface="Courier New" panose="02070309020205020404" pitchFamily="49" charset="0"/>
              <a:buChar char="o"/>
              <a:defRPr/>
            </a:pPr>
            <a:endParaRPr lang="en-US" altLang="en-US" sz="5400" b="1" dirty="0">
              <a:solidFill>
                <a:schemeClr val="bg1"/>
              </a:solidFill>
              <a:effectLst>
                <a:outerShdw blurRad="38100" dist="38100" dir="2700000" algn="tl">
                  <a:srgbClr val="000000">
                    <a:alpha val="43137"/>
                  </a:srgbClr>
                </a:outerShdw>
              </a:effectLst>
              <a:latin typeface="Lato Regular"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Placeholder 3">
            <a:extLst>
              <a:ext uri="{FF2B5EF4-FFF2-40B4-BE49-F238E27FC236}">
                <a16:creationId xmlns:a16="http://schemas.microsoft.com/office/drawing/2014/main" id="{08FEA496-956D-434F-978E-22BC467FFBE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3" b="253"/>
          <a:stretch>
            <a:fillRect/>
          </a:stretch>
        </p:blipFill>
        <p:spPr>
          <a:xfrm>
            <a:off x="0" y="0"/>
            <a:ext cx="24399875" cy="13716000"/>
          </a:xfrm>
        </p:spPr>
      </p:pic>
      <p:sp>
        <p:nvSpPr>
          <p:cNvPr id="128" name="Rectangle 127">
            <a:extLst>
              <a:ext uri="{FF2B5EF4-FFF2-40B4-BE49-F238E27FC236}">
                <a16:creationId xmlns:a16="http://schemas.microsoft.com/office/drawing/2014/main" id="{4EEFDBDB-756D-42BF-A8FF-A82A7D7FDFDD}"/>
              </a:ext>
            </a:extLst>
          </p:cNvPr>
          <p:cNvSpPr>
            <a:spLocks/>
          </p:cNvSpPr>
          <p:nvPr/>
        </p:nvSpPr>
        <p:spPr>
          <a:xfrm>
            <a:off x="-57150" y="-65088"/>
            <a:ext cx="24434800" cy="13844588"/>
          </a:xfrm>
          <a:prstGeom prst="rect">
            <a:avLst/>
          </a:prstGeom>
          <a:solidFill>
            <a:srgbClr val="19232E">
              <a:alpha val="8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13" name="Group 12">
            <a:extLst>
              <a:ext uri="{FF2B5EF4-FFF2-40B4-BE49-F238E27FC236}">
                <a16:creationId xmlns:a16="http://schemas.microsoft.com/office/drawing/2014/main" id="{53D62749-C719-4741-84FE-A3E523028E71}"/>
              </a:ext>
            </a:extLst>
          </p:cNvPr>
          <p:cNvGrpSpPr>
            <a:grpSpLocks/>
          </p:cNvGrpSpPr>
          <p:nvPr/>
        </p:nvGrpSpPr>
        <p:grpSpPr bwMode="auto">
          <a:xfrm>
            <a:off x="1916113" y="6011863"/>
            <a:ext cx="20937537" cy="1539875"/>
            <a:chOff x="1739573" y="511491"/>
            <a:chExt cx="20937538" cy="1539028"/>
          </a:xfrm>
        </p:grpSpPr>
        <p:sp>
          <p:nvSpPr>
            <p:cNvPr id="14" name="TextBox 74">
              <a:extLst>
                <a:ext uri="{FF2B5EF4-FFF2-40B4-BE49-F238E27FC236}">
                  <a16:creationId xmlns:a16="http://schemas.microsoft.com/office/drawing/2014/main" id="{6F23767A-DF40-4184-B109-8D5876B1F234}"/>
                </a:ext>
              </a:extLst>
            </p:cNvPr>
            <p:cNvSpPr txBox="1">
              <a:spLocks noChangeArrowheads="1"/>
            </p:cNvSpPr>
            <p:nvPr/>
          </p:nvSpPr>
          <p:spPr bwMode="auto">
            <a:xfrm>
              <a:off x="1739573" y="511491"/>
              <a:ext cx="20937538" cy="144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F16038"/>
                  </a:solidFill>
                  <a:effectLst>
                    <a:outerShdw blurRad="38100" dist="38100" dir="2700000" algn="tl">
                      <a:srgbClr val="000000">
                        <a:alpha val="43137"/>
                      </a:srgbClr>
                    </a:outerShdw>
                  </a:effectLst>
                  <a:latin typeface="Lato Regular" charset="0"/>
                </a:rPr>
                <a:t>WHEN</a:t>
              </a:r>
              <a:r>
                <a:rPr lang="en-US" altLang="en-US" sz="8800" b="1" cap="small" dirty="0">
                  <a:solidFill>
                    <a:schemeClr val="bg1"/>
                  </a:solidFill>
                  <a:effectLst>
                    <a:outerShdw blurRad="38100" dist="38100" dir="2700000" algn="tl">
                      <a:srgbClr val="000000">
                        <a:alpha val="43137"/>
                      </a:srgbClr>
                    </a:outerShdw>
                  </a:effectLst>
                  <a:latin typeface="Lato Regular" charset="0"/>
                </a:rPr>
                <a:t> to Collect Data</a:t>
              </a:r>
            </a:p>
          </p:txBody>
        </p:sp>
        <p:grpSp>
          <p:nvGrpSpPr>
            <p:cNvPr id="146438" name="Group 77">
              <a:extLst>
                <a:ext uri="{FF2B5EF4-FFF2-40B4-BE49-F238E27FC236}">
                  <a16:creationId xmlns:a16="http://schemas.microsoft.com/office/drawing/2014/main" id="{1DB2B18E-F8FA-4A18-82BE-8377F4F9FCD0}"/>
                </a:ext>
              </a:extLst>
            </p:cNvPr>
            <p:cNvGrpSpPr>
              <a:grpSpLocks/>
            </p:cNvGrpSpPr>
            <p:nvPr/>
          </p:nvGrpSpPr>
          <p:grpSpPr bwMode="auto">
            <a:xfrm>
              <a:off x="10842298" y="1977534"/>
              <a:ext cx="2278063" cy="72985"/>
              <a:chOff x="1775572" y="2020974"/>
              <a:chExt cx="3020604" cy="45615"/>
            </a:xfrm>
          </p:grpSpPr>
          <p:sp>
            <p:nvSpPr>
              <p:cNvPr id="17" name="Rectangle 16">
                <a:extLst>
                  <a:ext uri="{FF2B5EF4-FFF2-40B4-BE49-F238E27FC236}">
                    <a16:creationId xmlns:a16="http://schemas.microsoft.com/office/drawing/2014/main" id="{A4A19CD4-2943-48F8-86BF-5B20B28C23BB}"/>
                  </a:ext>
                </a:extLst>
              </p:cNvPr>
              <p:cNvSpPr/>
              <p:nvPr/>
            </p:nvSpPr>
            <p:spPr>
              <a:xfrm flipV="1">
                <a:off x="1775572" y="2020974"/>
                <a:ext cx="540972" cy="45615"/>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7B07B046-EE32-43E9-91F9-6F37A4ED66DC}"/>
                  </a:ext>
                </a:extLst>
              </p:cNvPr>
              <p:cNvSpPr/>
              <p:nvPr/>
            </p:nvSpPr>
            <p:spPr>
              <a:xfrm flipV="1">
                <a:off x="2390217" y="2020974"/>
                <a:ext cx="540972" cy="45615"/>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9" name="Rectangle 18">
                <a:extLst>
                  <a:ext uri="{FF2B5EF4-FFF2-40B4-BE49-F238E27FC236}">
                    <a16:creationId xmlns:a16="http://schemas.microsoft.com/office/drawing/2014/main" id="{EE8A4E2B-9EA1-4D5C-90B0-72C249EEFE15}"/>
                  </a:ext>
                </a:extLst>
              </p:cNvPr>
              <p:cNvSpPr/>
              <p:nvPr/>
            </p:nvSpPr>
            <p:spPr>
              <a:xfrm flipV="1">
                <a:off x="3025912" y="2020974"/>
                <a:ext cx="540972" cy="45615"/>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0" name="Rectangle 19">
                <a:extLst>
                  <a:ext uri="{FF2B5EF4-FFF2-40B4-BE49-F238E27FC236}">
                    <a16:creationId xmlns:a16="http://schemas.microsoft.com/office/drawing/2014/main" id="{FEB33B6A-173A-47A5-8DC5-41E2245A4B24}"/>
                  </a:ext>
                </a:extLst>
              </p:cNvPr>
              <p:cNvSpPr/>
              <p:nvPr/>
            </p:nvSpPr>
            <p:spPr>
              <a:xfrm flipV="1">
                <a:off x="3640558" y="2020974"/>
                <a:ext cx="540972" cy="45615"/>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660F26C5-6D2A-48B2-98AA-3D8C259C6143}"/>
                  </a:ext>
                </a:extLst>
              </p:cNvPr>
              <p:cNvSpPr/>
              <p:nvPr/>
            </p:nvSpPr>
            <p:spPr>
              <a:xfrm flipV="1">
                <a:off x="4257307" y="2020974"/>
                <a:ext cx="538867" cy="45615"/>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Shape 192">
            <a:extLst>
              <a:ext uri="{FF2B5EF4-FFF2-40B4-BE49-F238E27FC236}">
                <a16:creationId xmlns:a16="http://schemas.microsoft.com/office/drawing/2014/main" id="{7D5994A2-66D2-4E39-A85D-DCA4FD8FFDB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BFC0756F-2447-4FBA-9621-75300939D325}"/>
              </a:ext>
            </a:extLst>
          </p:cNvPr>
          <p:cNvGrpSpPr>
            <a:grpSpLocks/>
          </p:cNvGrpSpPr>
          <p:nvPr/>
        </p:nvGrpSpPr>
        <p:grpSpPr bwMode="auto">
          <a:xfrm>
            <a:off x="5210175" y="7032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ADFE160B-C3DE-4972-8628-F86D97625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E98C46FA-9144-4D02-9B9A-2DFDF89FF9C1}"/>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2713FE64-2B22-4B34-9BFB-BC9CAC9B2D4C}"/>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#7</a:t>
              </a:r>
            </a:p>
          </p:txBody>
        </p:sp>
      </p:grpSp>
      <p:sp>
        <p:nvSpPr>
          <p:cNvPr id="2" name="Footer Placeholder 1">
            <a:extLst>
              <a:ext uri="{FF2B5EF4-FFF2-40B4-BE49-F238E27FC236}">
                <a16:creationId xmlns:a16="http://schemas.microsoft.com/office/drawing/2014/main" id="{676A63E0-6084-42F8-BBA4-D8C48E1A1A6A}"/>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394E824-90A6-435D-9FCA-C8AFC242A9A0}"/>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1A8A4493-BEAB-45D9-B02A-90FC07F8AB7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Collection Pyramid</a:t>
              </a:r>
            </a:p>
          </p:txBody>
        </p:sp>
        <p:grpSp>
          <p:nvGrpSpPr>
            <p:cNvPr id="150535" name="Group 77">
              <a:extLst>
                <a:ext uri="{FF2B5EF4-FFF2-40B4-BE49-F238E27FC236}">
                  <a16:creationId xmlns:a16="http://schemas.microsoft.com/office/drawing/2014/main" id="{D0E1D3B8-9A05-4A30-85EB-38A925FCA6BE}"/>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FBEBF298-6343-4957-A8FD-EDD347DBDE1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DE661A53-5FA5-4E05-B70C-2E7E8120C95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53416B16-08B9-474E-BB07-D05C6B039CFE}"/>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A8FE360B-198D-4BBC-8060-C22690F1098E}"/>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FD68CDCE-94A2-4A19-A296-A242D712BDB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DD100C28-5AEF-4103-9C15-4951A4FEA500}"/>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50531" name="Shape 192">
            <a:extLst>
              <a:ext uri="{FF2B5EF4-FFF2-40B4-BE49-F238E27FC236}">
                <a16:creationId xmlns:a16="http://schemas.microsoft.com/office/drawing/2014/main" id="{F1023F6A-F4DE-48AF-B441-08C5139B5D7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2" descr="https://lead21ssms.files.wordpress.com/2013/09/2927949715_7120b9fd4a.jpg">
            <a:extLst>
              <a:ext uri="{FF2B5EF4-FFF2-40B4-BE49-F238E27FC236}">
                <a16:creationId xmlns:a16="http://schemas.microsoft.com/office/drawing/2014/main" id="{9BAD39A3-DB21-41DE-AF07-A14021C3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2919413"/>
            <a:ext cx="13100050" cy="1055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26E1FD6-D827-4ABB-A86F-F00ACBD637A6}"/>
              </a:ext>
            </a:extLst>
          </p:cNvPr>
          <p:cNvSpPr/>
          <p:nvPr/>
        </p:nvSpPr>
        <p:spPr>
          <a:xfrm>
            <a:off x="3001963" y="2774950"/>
            <a:ext cx="6596062" cy="8048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2882"/>
                                        </p:tgtEl>
                                        <p:attrNameLst>
                                          <p:attrName>style.visibility</p:attrName>
                                        </p:attrNameLst>
                                      </p:cBhvr>
                                      <p:to>
                                        <p:strVal val="visible"/>
                                      </p:to>
                                    </p:set>
                                    <p:animEffect transition="in" filter="fade">
                                      <p:cBhvr>
                                        <p:cTn id="11"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17DBB78-9BCA-4105-B323-8D25339C70E0}"/>
              </a:ext>
            </a:extLst>
          </p:cNvPr>
          <p:cNvGrpSpPr>
            <a:grpSpLocks/>
          </p:cNvGrpSpPr>
          <p:nvPr/>
        </p:nvGrpSpPr>
        <p:grpSpPr bwMode="auto">
          <a:xfrm>
            <a:off x="10399713" y="8507413"/>
            <a:ext cx="4160837" cy="3983037"/>
            <a:chOff x="10399273" y="8507289"/>
            <a:chExt cx="4161912" cy="3983714"/>
          </a:xfrm>
        </p:grpSpPr>
        <p:sp>
          <p:nvSpPr>
            <p:cNvPr id="87" name="Oval 86">
              <a:extLst>
                <a:ext uri="{FF2B5EF4-FFF2-40B4-BE49-F238E27FC236}">
                  <a16:creationId xmlns:a16="http://schemas.microsoft.com/office/drawing/2014/main" id="{1EF82722-A3CF-49B9-9F7E-CF443AE5446C}"/>
                </a:ext>
              </a:extLst>
            </p:cNvPr>
            <p:cNvSpPr/>
            <p:nvPr/>
          </p:nvSpPr>
          <p:spPr>
            <a:xfrm>
              <a:off x="11018558" y="8507289"/>
              <a:ext cx="2886821" cy="2888153"/>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52603" name="Group 2">
              <a:extLst>
                <a:ext uri="{FF2B5EF4-FFF2-40B4-BE49-F238E27FC236}">
                  <a16:creationId xmlns:a16="http://schemas.microsoft.com/office/drawing/2014/main" id="{C97804C7-A855-4557-AE07-10899EDB2B78}"/>
                </a:ext>
              </a:extLst>
            </p:cNvPr>
            <p:cNvGrpSpPr>
              <a:grpSpLocks/>
            </p:cNvGrpSpPr>
            <p:nvPr/>
          </p:nvGrpSpPr>
          <p:grpSpPr bwMode="auto">
            <a:xfrm>
              <a:off x="10399273" y="8638172"/>
              <a:ext cx="4161912" cy="3852831"/>
              <a:chOff x="11017160" y="8969123"/>
              <a:chExt cx="2655310" cy="2461966"/>
            </a:xfrm>
          </p:grpSpPr>
          <p:sp>
            <p:nvSpPr>
              <p:cNvPr id="73" name="Freeform 9">
                <a:extLst>
                  <a:ext uri="{FF2B5EF4-FFF2-40B4-BE49-F238E27FC236}">
                    <a16:creationId xmlns:a16="http://schemas.microsoft.com/office/drawing/2014/main" id="{4ECA8770-4C4B-477E-AA20-4E9ED3C28D6B}"/>
                  </a:ext>
                </a:extLst>
              </p:cNvPr>
              <p:cNvSpPr>
                <a:spLocks noEditPoints="1"/>
              </p:cNvSpPr>
              <p:nvPr/>
            </p:nvSpPr>
            <p:spPr bwMode="auto">
              <a:xfrm>
                <a:off x="11495115" y="8969123"/>
                <a:ext cx="1673674" cy="167411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F16038"/>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grpSp>
            <p:nvGrpSpPr>
              <p:cNvPr id="74" name="Group 73">
                <a:extLst>
                  <a:ext uri="{FF2B5EF4-FFF2-40B4-BE49-F238E27FC236}">
                    <a16:creationId xmlns:a16="http://schemas.microsoft.com/office/drawing/2014/main" id="{87742C23-C71F-4534-8D07-ADBE105DECE2}"/>
                  </a:ext>
                </a:extLst>
              </p:cNvPr>
              <p:cNvGrpSpPr/>
              <p:nvPr/>
            </p:nvGrpSpPr>
            <p:grpSpPr>
              <a:xfrm>
                <a:off x="11977709" y="9346223"/>
                <a:ext cx="640287" cy="917486"/>
                <a:chOff x="3741341" y="1604128"/>
                <a:chExt cx="341313" cy="488950"/>
              </a:xfrm>
              <a:solidFill>
                <a:schemeClr val="accent3"/>
              </a:solidFill>
            </p:grpSpPr>
            <p:sp>
              <p:nvSpPr>
                <p:cNvPr id="75" name="Freeform 15">
                  <a:extLst>
                    <a:ext uri="{FF2B5EF4-FFF2-40B4-BE49-F238E27FC236}">
                      <a16:creationId xmlns:a16="http://schemas.microsoft.com/office/drawing/2014/main" id="{C7CD3547-0416-45ED-95A2-19E2A3A761CF}"/>
                    </a:ext>
                  </a:extLst>
                </p:cNvPr>
                <p:cNvSpPr>
                  <a:spLocks noEditPoints="1"/>
                </p:cNvSpPr>
                <p:nvPr/>
              </p:nvSpPr>
              <p:spPr bwMode="auto">
                <a:xfrm>
                  <a:off x="3741341" y="1604128"/>
                  <a:ext cx="341313" cy="488950"/>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F16038"/>
                </a:solidFill>
                <a:ln>
                  <a:noFill/>
                </a:ln>
                <a:effectLst>
                  <a:outerShdw blurRad="50800" dist="38100" dir="2700000" algn="tl" rotWithShape="0">
                    <a:prstClr val="black">
                      <a:alpha val="40000"/>
                    </a:prstClr>
                  </a:outerShdw>
                </a:effectLst>
                <a:extLst>
                  <a:ext uri="{91240B29-F687-4f45-9708-019B960494DF}"/>
                </a:extLst>
              </p:spPr>
              <p:txBody>
                <a:bodyPr/>
                <a:lstStyle/>
                <a:p>
                  <a:pPr eaLnBrk="1" fontAlgn="auto" hangingPunct="1">
                    <a:spcBef>
                      <a:spcPts val="0"/>
                    </a:spcBef>
                    <a:spcAft>
                      <a:spcPts val="0"/>
                    </a:spcAft>
                    <a:defRPr/>
                  </a:pPr>
                  <a:endParaRPr lang="id-ID">
                    <a:latin typeface="+mn-lt"/>
                  </a:endParaRPr>
                </a:p>
              </p:txBody>
            </p:sp>
            <p:sp>
              <p:nvSpPr>
                <p:cNvPr id="76" name="Freeform 16">
                  <a:extLst>
                    <a:ext uri="{FF2B5EF4-FFF2-40B4-BE49-F238E27FC236}">
                      <a16:creationId xmlns:a16="http://schemas.microsoft.com/office/drawing/2014/main" id="{7F7E4247-E9A2-4D28-8B36-84693B108460}"/>
                    </a:ext>
                  </a:extLst>
                </p:cNvPr>
                <p:cNvSpPr>
                  <a:spLocks/>
                </p:cNvSpPr>
                <p:nvPr/>
              </p:nvSpPr>
              <p:spPr bwMode="auto">
                <a:xfrm>
                  <a:off x="3819128" y="1733976"/>
                  <a:ext cx="101600" cy="100013"/>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extLst>
              </p:spPr>
              <p:txBody>
                <a:bodyPr/>
                <a:lstStyle/>
                <a:p>
                  <a:pPr eaLnBrk="1" fontAlgn="auto" hangingPunct="1">
                    <a:spcBef>
                      <a:spcPts val="0"/>
                    </a:spcBef>
                    <a:spcAft>
                      <a:spcPts val="0"/>
                    </a:spcAft>
                    <a:defRPr/>
                  </a:pPr>
                  <a:endParaRPr lang="id-ID">
                    <a:latin typeface="+mn-lt"/>
                  </a:endParaRPr>
                </a:p>
              </p:txBody>
            </p:sp>
          </p:grpSp>
          <p:sp>
            <p:nvSpPr>
              <p:cNvPr id="86" name="TextBox 85">
                <a:extLst>
                  <a:ext uri="{FF2B5EF4-FFF2-40B4-BE49-F238E27FC236}">
                    <a16:creationId xmlns:a16="http://schemas.microsoft.com/office/drawing/2014/main" id="{19A651BE-00DC-45F1-8868-D420DA6A153E}"/>
                  </a:ext>
                </a:extLst>
              </p:cNvPr>
              <p:cNvSpPr txBox="1"/>
              <p:nvPr/>
            </p:nvSpPr>
            <p:spPr>
              <a:xfrm>
                <a:off x="11017160" y="10664061"/>
                <a:ext cx="2655310" cy="76702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Think</a:t>
                </a:r>
                <a:endParaRPr lang="en-US" sz="4200" b="1" dirty="0">
                  <a:solidFill>
                    <a:srgbClr val="303942"/>
                  </a:solidFill>
                  <a:effectLst>
                    <a:outerShdw blurRad="38100" dist="38100" dir="2700000" algn="tl">
                      <a:srgbClr val="000000">
                        <a:alpha val="43137"/>
                      </a:srgbClr>
                    </a:outerShdw>
                  </a:effectLst>
                  <a:latin typeface="Lato Regular"/>
                  <a:cs typeface="Lato Regular"/>
                </a:endParaRPr>
              </a:p>
            </p:txBody>
          </p:sp>
        </p:grpSp>
      </p:grpSp>
      <p:grpSp>
        <p:nvGrpSpPr>
          <p:cNvPr id="20" name="Group 19">
            <a:extLst>
              <a:ext uri="{FF2B5EF4-FFF2-40B4-BE49-F238E27FC236}">
                <a16:creationId xmlns:a16="http://schemas.microsoft.com/office/drawing/2014/main" id="{1C6EC38A-7C86-4992-BB47-C8A097B1EF52}"/>
              </a:ext>
            </a:extLst>
          </p:cNvPr>
          <p:cNvGrpSpPr>
            <a:grpSpLocks/>
          </p:cNvGrpSpPr>
          <p:nvPr/>
        </p:nvGrpSpPr>
        <p:grpSpPr bwMode="auto">
          <a:xfrm>
            <a:off x="17978438" y="8477250"/>
            <a:ext cx="4005262" cy="3948113"/>
            <a:chOff x="17977990" y="8476676"/>
            <a:chExt cx="4005391" cy="3948847"/>
          </a:xfrm>
        </p:grpSpPr>
        <p:sp>
          <p:nvSpPr>
            <p:cNvPr id="88" name="Oval 87">
              <a:extLst>
                <a:ext uri="{FF2B5EF4-FFF2-40B4-BE49-F238E27FC236}">
                  <a16:creationId xmlns:a16="http://schemas.microsoft.com/office/drawing/2014/main" id="{6A37C76B-6411-4D2D-8080-07254B2196DA}"/>
                </a:ext>
              </a:extLst>
            </p:cNvPr>
            <p:cNvSpPr/>
            <p:nvPr/>
          </p:nvSpPr>
          <p:spPr>
            <a:xfrm>
              <a:off x="18471718" y="8476676"/>
              <a:ext cx="2887756" cy="2888200"/>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52597" name="Group 3">
              <a:extLst>
                <a:ext uri="{FF2B5EF4-FFF2-40B4-BE49-F238E27FC236}">
                  <a16:creationId xmlns:a16="http://schemas.microsoft.com/office/drawing/2014/main" id="{B4A21736-C0BC-42E0-95F6-B3BC6E582D67}"/>
                </a:ext>
              </a:extLst>
            </p:cNvPr>
            <p:cNvGrpSpPr>
              <a:grpSpLocks/>
            </p:cNvGrpSpPr>
            <p:nvPr/>
          </p:nvGrpSpPr>
          <p:grpSpPr bwMode="auto">
            <a:xfrm>
              <a:off x="17977990" y="8641160"/>
              <a:ext cx="4005391" cy="3784363"/>
              <a:chOff x="17973445" y="8969785"/>
              <a:chExt cx="2655310" cy="2508783"/>
            </a:xfrm>
          </p:grpSpPr>
          <p:sp>
            <p:nvSpPr>
              <p:cNvPr id="77" name="Freeform 6">
                <a:extLst>
                  <a:ext uri="{FF2B5EF4-FFF2-40B4-BE49-F238E27FC236}">
                    <a16:creationId xmlns:a16="http://schemas.microsoft.com/office/drawing/2014/main" id="{2DD4C518-D2FC-4847-9875-1A265CA93A61}"/>
                  </a:ext>
                </a:extLst>
              </p:cNvPr>
              <p:cNvSpPr>
                <a:spLocks noEditPoints="1"/>
              </p:cNvSpPr>
              <p:nvPr/>
            </p:nvSpPr>
            <p:spPr bwMode="auto">
              <a:xfrm>
                <a:off x="18419619" y="8969785"/>
                <a:ext cx="1673674" cy="1677444"/>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CCD5EA"/>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92" name="TextBox 91">
                <a:extLst>
                  <a:ext uri="{FF2B5EF4-FFF2-40B4-BE49-F238E27FC236}">
                    <a16:creationId xmlns:a16="http://schemas.microsoft.com/office/drawing/2014/main" id="{02AD61DB-EB29-4D46-BB01-529EB4E968F4}"/>
                  </a:ext>
                </a:extLst>
              </p:cNvPr>
              <p:cNvSpPr txBox="1"/>
              <p:nvPr/>
            </p:nvSpPr>
            <p:spPr>
              <a:xfrm>
                <a:off x="17973445" y="10682800"/>
                <a:ext cx="2655310" cy="795768"/>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Discuss</a:t>
                </a:r>
              </a:p>
            </p:txBody>
          </p:sp>
        </p:grpSp>
      </p:grpSp>
      <p:pic>
        <p:nvPicPr>
          <p:cNvPr id="152580" name="Shape 192">
            <a:extLst>
              <a:ext uri="{FF2B5EF4-FFF2-40B4-BE49-F238E27FC236}">
                <a16:creationId xmlns:a16="http://schemas.microsoft.com/office/drawing/2014/main" id="{C1510F41-EBDC-42E3-9E21-6FC19E0BE6C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F878A12A-EABA-4054-8C22-B43982B3EA6A}"/>
              </a:ext>
            </a:extLst>
          </p:cNvPr>
          <p:cNvGrpSpPr>
            <a:grpSpLocks/>
          </p:cNvGrpSpPr>
          <p:nvPr/>
        </p:nvGrpSpPr>
        <p:grpSpPr bwMode="auto">
          <a:xfrm>
            <a:off x="2851150" y="8509000"/>
            <a:ext cx="4130675" cy="4005263"/>
            <a:chOff x="2850387" y="8508282"/>
            <a:chExt cx="4132081" cy="4006184"/>
          </a:xfrm>
        </p:grpSpPr>
        <p:sp>
          <p:nvSpPr>
            <p:cNvPr id="19" name="Oval 18">
              <a:extLst>
                <a:ext uri="{FF2B5EF4-FFF2-40B4-BE49-F238E27FC236}">
                  <a16:creationId xmlns:a16="http://schemas.microsoft.com/office/drawing/2014/main" id="{C975167B-8A6B-4A89-8F01-066590E7418B}"/>
                </a:ext>
              </a:extLst>
            </p:cNvPr>
            <p:cNvSpPr/>
            <p:nvPr/>
          </p:nvSpPr>
          <p:spPr>
            <a:xfrm>
              <a:off x="3491955" y="8508282"/>
              <a:ext cx="2888646" cy="2888327"/>
            </a:xfrm>
            <a:prstGeom prst="ellipse">
              <a:avLst/>
            </a:prstGeom>
            <a:solidFill>
              <a:schemeClr val="bg1"/>
            </a:solidFill>
            <a:ln w="762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9" name="Freeform 7">
              <a:extLst>
                <a:ext uri="{FF2B5EF4-FFF2-40B4-BE49-F238E27FC236}">
                  <a16:creationId xmlns:a16="http://schemas.microsoft.com/office/drawing/2014/main" id="{B8F14A8F-7A58-4DF8-98FB-9714C7E1EBC3}"/>
                </a:ext>
              </a:extLst>
            </p:cNvPr>
            <p:cNvSpPr>
              <a:spLocks noEditPoints="1"/>
            </p:cNvSpPr>
            <p:nvPr/>
          </p:nvSpPr>
          <p:spPr bwMode="auto">
            <a:xfrm>
              <a:off x="3635489" y="8641620"/>
              <a:ext cx="2604501" cy="2605180"/>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0081C6"/>
            </a:solidFill>
            <a:ln w="19050">
              <a:noFill/>
            </a:ln>
            <a:effectLst/>
            <a:scene3d>
              <a:camera prst="orthographicFront">
                <a:rot lat="0" lon="0" rev="0"/>
              </a:camera>
              <a:lightRig rig="contrasting" dir="t">
                <a:rot lat="0" lon="0" rev="7800000"/>
              </a:lightRig>
            </a:scene3d>
            <a:sp3d>
              <a:bevelT w="139700" h="139700"/>
            </a:sp3d>
          </p:spPr>
          <p:txBody>
            <a:bodyPr lIns="182843" tIns="91422" rIns="182843" bIns="91422"/>
            <a:lstStyle/>
            <a:p>
              <a:pPr eaLnBrk="1" fontAlgn="auto" hangingPunct="1">
                <a:spcBef>
                  <a:spcPts val="0"/>
                </a:spcBef>
                <a:spcAft>
                  <a:spcPts val="0"/>
                </a:spcAft>
                <a:defRPr/>
              </a:pPr>
              <a:endParaRPr lang="id-ID">
                <a:latin typeface="+mn-lt"/>
              </a:endParaRPr>
            </a:p>
          </p:txBody>
        </p:sp>
        <p:sp>
          <p:nvSpPr>
            <p:cNvPr id="83" name="TextBox 82">
              <a:extLst>
                <a:ext uri="{FF2B5EF4-FFF2-40B4-BE49-F238E27FC236}">
                  <a16:creationId xmlns:a16="http://schemas.microsoft.com/office/drawing/2014/main" id="{2A462E80-21F6-4609-A3C1-3B7420BAA2E5}"/>
                </a:ext>
              </a:extLst>
            </p:cNvPr>
            <p:cNvSpPr txBox="1"/>
            <p:nvPr/>
          </p:nvSpPr>
          <p:spPr>
            <a:xfrm>
              <a:off x="2850387" y="11314040"/>
              <a:ext cx="4132081" cy="1200426"/>
            </a:xfrm>
            <a:prstGeom prst="rect">
              <a:avLst/>
            </a:prstGeom>
            <a:noFill/>
          </p:spPr>
          <p:txBody>
            <a:bodyPr lIns="182843" tIns="91422" rIns="182843" bIns="91422">
              <a:spAutoFit/>
            </a:bodyPr>
            <a:lstStyle/>
            <a:p>
              <a:pPr algn="ctr" eaLnBrk="1" fontAlgn="auto" hangingPunct="1">
                <a:spcBef>
                  <a:spcPts val="0"/>
                </a:spcBef>
                <a:spcAft>
                  <a:spcPts val="0"/>
                </a:spcAft>
                <a:defRPr/>
              </a:pPr>
              <a:r>
                <a:rPr lang="en-US" sz="6600" b="1" dirty="0">
                  <a:solidFill>
                    <a:srgbClr val="303942"/>
                  </a:solidFill>
                  <a:effectLst>
                    <a:outerShdw blurRad="38100" dist="38100" dir="2700000" algn="tl">
                      <a:srgbClr val="000000">
                        <a:alpha val="43137"/>
                      </a:srgbClr>
                    </a:outerShdw>
                  </a:effectLst>
                  <a:latin typeface="Lato Regular"/>
                  <a:cs typeface="Lato Regular"/>
                </a:rPr>
                <a:t>Pause</a:t>
              </a:r>
            </a:p>
          </p:txBody>
        </p:sp>
        <p:grpSp>
          <p:nvGrpSpPr>
            <p:cNvPr id="18" name="Group 17">
              <a:extLst>
                <a:ext uri="{FF2B5EF4-FFF2-40B4-BE49-F238E27FC236}">
                  <a16:creationId xmlns:a16="http://schemas.microsoft.com/office/drawing/2014/main" id="{5FA3F476-9C8E-4FC7-976E-093B19279B0B}"/>
                </a:ext>
              </a:extLst>
            </p:cNvPr>
            <p:cNvGrpSpPr/>
            <p:nvPr/>
          </p:nvGrpSpPr>
          <p:grpSpPr>
            <a:xfrm>
              <a:off x="4447682" y="9545915"/>
              <a:ext cx="914801" cy="866258"/>
              <a:chOff x="979714" y="9609616"/>
              <a:chExt cx="914801" cy="866258"/>
            </a:xfrm>
            <a:solidFill>
              <a:srgbClr val="0081C6"/>
            </a:solidFill>
            <a:effectLst>
              <a:outerShdw blurRad="50800" dist="38100" dir="2700000" algn="tl" rotWithShape="0">
                <a:prstClr val="black">
                  <a:alpha val="40000"/>
                </a:prstClr>
              </a:outerShdw>
            </a:effectLst>
          </p:grpSpPr>
          <p:sp>
            <p:nvSpPr>
              <p:cNvPr id="17" name="Rounded Rectangle 16">
                <a:extLst>
                  <a:ext uri="{FF2B5EF4-FFF2-40B4-BE49-F238E27FC236}">
                    <a16:creationId xmlns:a16="http://schemas.microsoft.com/office/drawing/2014/main" id="{C6529F4C-FDF1-4CE6-93C1-0C0D639C2588}"/>
                  </a:ext>
                </a:extLst>
              </p:cNvPr>
              <p:cNvSpPr/>
              <p:nvPr/>
            </p:nvSpPr>
            <p:spPr>
              <a:xfrm>
                <a:off x="979714"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Rounded Rectangle 58">
                <a:extLst>
                  <a:ext uri="{FF2B5EF4-FFF2-40B4-BE49-F238E27FC236}">
                    <a16:creationId xmlns:a16="http://schemas.microsoft.com/office/drawing/2014/main" id="{34AD3730-072B-4343-9738-346BD9E50F0A}"/>
                  </a:ext>
                </a:extLst>
              </p:cNvPr>
              <p:cNvSpPr/>
              <p:nvPr/>
            </p:nvSpPr>
            <p:spPr>
              <a:xfrm>
                <a:off x="1535286" y="9609616"/>
                <a:ext cx="359229" cy="866258"/>
              </a:xfrm>
              <a:prstGeom prst="roundRect">
                <a:avLst/>
              </a:prstGeom>
              <a:grpFill/>
              <a:ln w="12700">
                <a:solidFill>
                  <a:srgbClr val="3039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pic>
        <p:nvPicPr>
          <p:cNvPr id="152582" name="Picture Placeholder 22">
            <a:extLst>
              <a:ext uri="{FF2B5EF4-FFF2-40B4-BE49-F238E27FC236}">
                <a16:creationId xmlns:a16="http://schemas.microsoft.com/office/drawing/2014/main" id="{51AE3BC6-1A84-4739-A0D4-3678FCD49C0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401" t="-121" r="401" b="30128"/>
          <a:stretch>
            <a:fillRect/>
          </a:stretch>
        </p:blipFill>
        <p:spPr>
          <a:xfrm>
            <a:off x="-76200" y="0"/>
            <a:ext cx="24418925" cy="7412038"/>
          </a:xfrm>
        </p:spPr>
      </p:pic>
      <p:sp>
        <p:nvSpPr>
          <p:cNvPr id="61" name="Rectangle 60">
            <a:extLst>
              <a:ext uri="{FF2B5EF4-FFF2-40B4-BE49-F238E27FC236}">
                <a16:creationId xmlns:a16="http://schemas.microsoft.com/office/drawing/2014/main" id="{13A02DAE-97CD-4650-A946-182BB9CF7974}"/>
              </a:ext>
            </a:extLst>
          </p:cNvPr>
          <p:cNvSpPr/>
          <p:nvPr/>
        </p:nvSpPr>
        <p:spPr>
          <a:xfrm>
            <a:off x="-193285" y="-155875"/>
            <a:ext cx="24570935" cy="7600450"/>
          </a:xfrm>
          <a:prstGeom prst="rect">
            <a:avLst/>
          </a:prstGeom>
          <a:solidFill>
            <a:srgbClr val="303942">
              <a:alpha val="90000"/>
            </a:srgb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eaLnBrk="1" fontAlgn="auto" hangingPunct="1">
              <a:spcBef>
                <a:spcPts val="0"/>
              </a:spcBef>
              <a:spcAft>
                <a:spcPts val="0"/>
              </a:spcAft>
              <a:defRPr/>
            </a:pPr>
            <a:endParaRPr lang="en-US" dirty="0"/>
          </a:p>
        </p:txBody>
      </p:sp>
      <p:sp>
        <p:nvSpPr>
          <p:cNvPr id="27" name="TextBox 26">
            <a:extLst>
              <a:ext uri="{FF2B5EF4-FFF2-40B4-BE49-F238E27FC236}">
                <a16:creationId xmlns:a16="http://schemas.microsoft.com/office/drawing/2014/main" id="{A05B5A2F-6E36-483C-ADB3-57A3AD52A7BC}"/>
              </a:ext>
            </a:extLst>
          </p:cNvPr>
          <p:cNvSpPr txBox="1"/>
          <p:nvPr/>
        </p:nvSpPr>
        <p:spPr>
          <a:xfrm>
            <a:off x="2273300" y="1751013"/>
            <a:ext cx="20540663" cy="4081462"/>
          </a:xfrm>
          <a:prstGeom prst="rect">
            <a:avLst/>
          </a:prstGeom>
          <a:noFill/>
        </p:spPr>
        <p:txBody>
          <a:bodyPr>
            <a:spAutoFit/>
          </a:bodyPr>
          <a:lstStyle/>
          <a:p>
            <a:pPr algn="ctr" eaLnBrk="1" hangingPunct="1">
              <a:lnSpc>
                <a:spcPct val="90000"/>
              </a:lnSpc>
              <a:defRPr/>
            </a:pPr>
            <a:r>
              <a:rPr lang="en-US" altLang="en-US" sz="9600" b="1" dirty="0">
                <a:solidFill>
                  <a:schemeClr val="bg1"/>
                </a:solidFill>
                <a:effectLst>
                  <a:outerShdw blurRad="38100" dist="38100" dir="2700000" algn="tl">
                    <a:srgbClr val="000000">
                      <a:alpha val="43137"/>
                    </a:srgbClr>
                  </a:outerShdw>
                </a:effectLst>
                <a:latin typeface="Lato Regular" charset="0"/>
              </a:rPr>
              <a:t>Analyze current campus data collection practices to determine their appropriate frequency.</a:t>
            </a:r>
            <a:endParaRPr lang="en-US" sz="8800" b="1" dirty="0">
              <a:solidFill>
                <a:schemeClr val="bg1"/>
              </a:solidFill>
              <a:effectLst>
                <a:outerShdw blurRad="50800" dist="38100" dir="2700000" algn="tl" rotWithShape="0">
                  <a:prstClr val="black">
                    <a:alpha val="40000"/>
                  </a:prstClr>
                </a:outerShdw>
              </a:effectLst>
              <a:latin typeface="Lato Regular"/>
            </a:endParaRPr>
          </a:p>
        </p:txBody>
      </p:sp>
      <p:sp>
        <p:nvSpPr>
          <p:cNvPr id="31" name="AutoShape 73">
            <a:extLst>
              <a:ext uri="{FF2B5EF4-FFF2-40B4-BE49-F238E27FC236}">
                <a16:creationId xmlns:a16="http://schemas.microsoft.com/office/drawing/2014/main" id="{17F59717-5355-4B1A-8B1D-FC72DB4D17F0}"/>
              </a:ext>
            </a:extLst>
          </p:cNvPr>
          <p:cNvSpPr>
            <a:spLocks/>
          </p:cNvSpPr>
          <p:nvPr/>
        </p:nvSpPr>
        <p:spPr bwMode="auto">
          <a:xfrm>
            <a:off x="19302408" y="9317643"/>
            <a:ext cx="1356553" cy="1322801"/>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rgbClr val="CCD5EA"/>
          </a:solidFill>
          <a:ln>
            <a:noFill/>
          </a:ln>
          <a:effectLst/>
          <a:scene3d>
            <a:camera prst="orthographicFront">
              <a:rot lat="0" lon="0" rev="0"/>
            </a:camera>
            <a:lightRig rig="contrasting" dir="t">
              <a:rot lat="0" lon="0" rev="7800000"/>
            </a:lightRig>
          </a:scene3d>
          <a:sp3d>
            <a:bevelT w="139700" h="139700"/>
          </a:sp3d>
          <a:extLst/>
        </p:spPr>
        <p:txBody>
          <a:bodyPr lIns="19048" tIns="19048" rIns="19048" bIns="19048" anchor="ctr"/>
          <a:lstStyle/>
          <a:p>
            <a:pPr defTabSz="171416" eaLnBrk="1" fontAlgn="auto" hangingPunct="1">
              <a:spcBef>
                <a:spcPts val="0"/>
              </a:spcBef>
              <a:spcAft>
                <a:spcPts val="0"/>
              </a:spcAft>
              <a:defRPr/>
            </a:pPr>
            <a:endParaRPr lang="es-ES" sz="1100">
              <a:solidFill>
                <a:srgbClr val="44CEB9"/>
              </a:solidFill>
              <a:effectLst>
                <a:outerShdw blurRad="38100" dist="38100" dir="2700000" algn="tl">
                  <a:srgbClr val="000000"/>
                </a:outerShdw>
              </a:effectLst>
              <a:latin typeface="Gill Sans" charset="0"/>
              <a:cs typeface="Gill Sans"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Placeholder 10">
            <a:extLst>
              <a:ext uri="{FF2B5EF4-FFF2-40B4-BE49-F238E27FC236}">
                <a16:creationId xmlns:a16="http://schemas.microsoft.com/office/drawing/2014/main" id="{BA7AFE49-36D3-426A-A981-729607CC614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937" r="3937"/>
          <a:stretch>
            <a:fillRect/>
          </a:stretch>
        </p:blipFill>
        <p:spPr>
          <a:xfrm>
            <a:off x="0" y="0"/>
            <a:ext cx="24399875" cy="13716000"/>
          </a:xfrm>
        </p:spPr>
      </p:pic>
      <p:sp>
        <p:nvSpPr>
          <p:cNvPr id="128" name="Rectangle 127">
            <a:extLst>
              <a:ext uri="{FF2B5EF4-FFF2-40B4-BE49-F238E27FC236}">
                <a16:creationId xmlns:a16="http://schemas.microsoft.com/office/drawing/2014/main" id="{6573650C-0A33-43BF-A392-04F68D2B75F0}"/>
              </a:ext>
            </a:extLst>
          </p:cNvPr>
          <p:cNvSpPr>
            <a:spLocks/>
          </p:cNvSpPr>
          <p:nvPr/>
        </p:nvSpPr>
        <p:spPr>
          <a:xfrm>
            <a:off x="-60325" y="-128588"/>
            <a:ext cx="24434800" cy="13844588"/>
          </a:xfrm>
          <a:prstGeom prst="rect">
            <a:avLst/>
          </a:prstGeom>
          <a:solidFill>
            <a:srgbClr val="19232E">
              <a:alpha val="8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pic>
        <p:nvPicPr>
          <p:cNvPr id="154628" name="Shape 192">
            <a:extLst>
              <a:ext uri="{FF2B5EF4-FFF2-40B4-BE49-F238E27FC236}">
                <a16:creationId xmlns:a16="http://schemas.microsoft.com/office/drawing/2014/main" id="{FC4E3384-84A0-4402-9236-9B738C8AABA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1A7D3BAD-FD31-4034-AE31-35F6D893D035}"/>
              </a:ext>
            </a:extLst>
          </p:cNvPr>
          <p:cNvGrpSpPr>
            <a:grpSpLocks/>
          </p:cNvGrpSpPr>
          <p:nvPr/>
        </p:nvGrpSpPr>
        <p:grpSpPr bwMode="auto">
          <a:xfrm>
            <a:off x="1916113" y="6011863"/>
            <a:ext cx="20937537" cy="1539875"/>
            <a:chOff x="1739573" y="511491"/>
            <a:chExt cx="20937538" cy="1539028"/>
          </a:xfrm>
        </p:grpSpPr>
        <p:sp>
          <p:nvSpPr>
            <p:cNvPr id="15" name="TextBox 74">
              <a:extLst>
                <a:ext uri="{FF2B5EF4-FFF2-40B4-BE49-F238E27FC236}">
                  <a16:creationId xmlns:a16="http://schemas.microsoft.com/office/drawing/2014/main" id="{5F4E1FC6-EE5C-4694-9E1D-CAE082AAEE79}"/>
                </a:ext>
              </a:extLst>
            </p:cNvPr>
            <p:cNvSpPr txBox="1">
              <a:spLocks noChangeArrowheads="1"/>
            </p:cNvSpPr>
            <p:nvPr/>
          </p:nvSpPr>
          <p:spPr bwMode="auto">
            <a:xfrm>
              <a:off x="1739573" y="511491"/>
              <a:ext cx="20937538" cy="119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7200" b="1" cap="small" dirty="0">
                  <a:solidFill>
                    <a:schemeClr val="bg1"/>
                  </a:solidFill>
                  <a:effectLst>
                    <a:outerShdw blurRad="38100" dist="38100" dir="2700000" algn="tl">
                      <a:srgbClr val="000000">
                        <a:alpha val="43137"/>
                      </a:srgbClr>
                    </a:outerShdw>
                  </a:effectLst>
                  <a:latin typeface="Lato Regular" charset="0"/>
                </a:rPr>
                <a:t>Drilling Down into STAAR or Benchmark Data</a:t>
              </a:r>
            </a:p>
          </p:txBody>
        </p:sp>
        <p:grpSp>
          <p:nvGrpSpPr>
            <p:cNvPr id="154631" name="Group 77">
              <a:extLst>
                <a:ext uri="{FF2B5EF4-FFF2-40B4-BE49-F238E27FC236}">
                  <a16:creationId xmlns:a16="http://schemas.microsoft.com/office/drawing/2014/main" id="{0E52C7DC-7E9D-4CA9-939A-B12098384852}"/>
                </a:ext>
              </a:extLst>
            </p:cNvPr>
            <p:cNvGrpSpPr>
              <a:grpSpLocks/>
            </p:cNvGrpSpPr>
            <p:nvPr/>
          </p:nvGrpSpPr>
          <p:grpSpPr bwMode="auto">
            <a:xfrm>
              <a:off x="10842298" y="1977534"/>
              <a:ext cx="2278063" cy="72985"/>
              <a:chOff x="1775572" y="2020974"/>
              <a:chExt cx="3020604" cy="45615"/>
            </a:xfrm>
          </p:grpSpPr>
          <p:sp>
            <p:nvSpPr>
              <p:cNvPr id="17" name="Rectangle 16">
                <a:extLst>
                  <a:ext uri="{FF2B5EF4-FFF2-40B4-BE49-F238E27FC236}">
                    <a16:creationId xmlns:a16="http://schemas.microsoft.com/office/drawing/2014/main" id="{065D2A19-16C3-4123-B6F0-AE0AF60CD431}"/>
                  </a:ext>
                </a:extLst>
              </p:cNvPr>
              <p:cNvSpPr/>
              <p:nvPr/>
            </p:nvSpPr>
            <p:spPr>
              <a:xfrm flipV="1">
                <a:off x="1775572" y="2020974"/>
                <a:ext cx="540972" cy="45615"/>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64D613B0-497A-41C4-A279-4E6DFEAF30BC}"/>
                  </a:ext>
                </a:extLst>
              </p:cNvPr>
              <p:cNvSpPr/>
              <p:nvPr/>
            </p:nvSpPr>
            <p:spPr>
              <a:xfrm flipV="1">
                <a:off x="2390217" y="2020974"/>
                <a:ext cx="540972" cy="45615"/>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9" name="Rectangle 18">
                <a:extLst>
                  <a:ext uri="{FF2B5EF4-FFF2-40B4-BE49-F238E27FC236}">
                    <a16:creationId xmlns:a16="http://schemas.microsoft.com/office/drawing/2014/main" id="{9248FF51-B314-48FF-B983-1DCDBAFFBD6F}"/>
                  </a:ext>
                </a:extLst>
              </p:cNvPr>
              <p:cNvSpPr/>
              <p:nvPr/>
            </p:nvSpPr>
            <p:spPr>
              <a:xfrm flipV="1">
                <a:off x="3025912" y="2020974"/>
                <a:ext cx="540972" cy="45615"/>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0" name="Rectangle 19">
                <a:extLst>
                  <a:ext uri="{FF2B5EF4-FFF2-40B4-BE49-F238E27FC236}">
                    <a16:creationId xmlns:a16="http://schemas.microsoft.com/office/drawing/2014/main" id="{BCD1C83E-791A-4DD1-8EA9-00B7C2F24BCC}"/>
                  </a:ext>
                </a:extLst>
              </p:cNvPr>
              <p:cNvSpPr/>
              <p:nvPr/>
            </p:nvSpPr>
            <p:spPr>
              <a:xfrm flipV="1">
                <a:off x="3640558" y="2020974"/>
                <a:ext cx="540972" cy="45615"/>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A6E9DDE0-116C-4671-BFA9-F808393BF1F7}"/>
                  </a:ext>
                </a:extLst>
              </p:cNvPr>
              <p:cNvSpPr/>
              <p:nvPr/>
            </p:nvSpPr>
            <p:spPr>
              <a:xfrm flipV="1">
                <a:off x="4257307" y="2020974"/>
                <a:ext cx="538867" cy="45615"/>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a:extLst>
              <a:ext uri="{FF2B5EF4-FFF2-40B4-BE49-F238E27FC236}">
                <a16:creationId xmlns:a16="http://schemas.microsoft.com/office/drawing/2014/main" id="{A8521D7F-6AD4-4C85-84CA-F1176B746952}"/>
              </a:ext>
            </a:extLst>
          </p:cNvPr>
          <p:cNvSpPr txBox="1">
            <a:spLocks/>
          </p:cNvSpPr>
          <p:nvPr/>
        </p:nvSpPr>
        <p:spPr>
          <a:xfrm>
            <a:off x="16265525" y="7558088"/>
            <a:ext cx="4552950" cy="4918075"/>
          </a:xfrm>
          <a:prstGeom prst="rect">
            <a:avLst/>
          </a:prstGeom>
          <a:ln>
            <a:solidFill>
              <a:schemeClr val="tx1"/>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rgbClr val="5E5E5E"/>
                </a:solidFill>
                <a:latin typeface="Raleway"/>
                <a:cs typeface="Raleway"/>
              </a:rPr>
              <a:t>Infer/Question:</a:t>
            </a:r>
          </a:p>
          <a:p>
            <a:pPr fontAlgn="auto">
              <a:lnSpc>
                <a:spcPct val="120000"/>
              </a:lnSpc>
              <a:spcAft>
                <a:spcPts val="0"/>
              </a:spcAft>
              <a:defRPr/>
            </a:pPr>
            <a:r>
              <a:rPr lang="en-US" sz="2400" dirty="0">
                <a:solidFill>
                  <a:srgbClr val="000000"/>
                </a:solidFill>
                <a:latin typeface="Raleway Light"/>
                <a:cs typeface="Raleway Light"/>
              </a:rPr>
              <a:t>What inferences and explanations can we draw?</a:t>
            </a:r>
          </a:p>
          <a:p>
            <a:pPr fontAlgn="auto">
              <a:lnSpc>
                <a:spcPct val="120000"/>
              </a:lnSpc>
              <a:spcAft>
                <a:spcPts val="0"/>
              </a:spcAft>
              <a:defRPr/>
            </a:pPr>
            <a:r>
              <a:rPr lang="en-US" sz="2400" dirty="0">
                <a:solidFill>
                  <a:srgbClr val="000000"/>
                </a:solidFill>
                <a:latin typeface="Raleway Light"/>
                <a:cs typeface="Raleway Light"/>
              </a:rPr>
              <a:t>What questions are we asking?</a:t>
            </a:r>
          </a:p>
          <a:p>
            <a:pPr fontAlgn="auto">
              <a:lnSpc>
                <a:spcPct val="120000"/>
              </a:lnSpc>
              <a:spcAft>
                <a:spcPts val="0"/>
              </a:spcAft>
              <a:defRPr/>
            </a:pPr>
            <a:r>
              <a:rPr lang="en-US" sz="2400" dirty="0">
                <a:solidFill>
                  <a:srgbClr val="000000"/>
                </a:solidFill>
                <a:latin typeface="Raleway Light"/>
                <a:cs typeface="Raleway Light"/>
              </a:rPr>
              <a:t>What data could confirm our explanations?</a:t>
            </a:r>
          </a:p>
          <a:p>
            <a:pPr fontAlgn="auto">
              <a:lnSpc>
                <a:spcPct val="120000"/>
              </a:lnSpc>
              <a:spcAft>
                <a:spcPts val="0"/>
              </a:spcAft>
              <a:defRPr/>
            </a:pPr>
            <a:r>
              <a:rPr lang="en-US" sz="2400" dirty="0">
                <a:solidFill>
                  <a:srgbClr val="000000"/>
                </a:solidFill>
                <a:latin typeface="Raleway Light"/>
                <a:cs typeface="Raleway Light"/>
              </a:rPr>
              <a:t>What tentative conclusions can we draw?</a:t>
            </a:r>
          </a:p>
        </p:txBody>
      </p:sp>
      <p:sp>
        <p:nvSpPr>
          <p:cNvPr id="22" name="Subtitle 2">
            <a:extLst>
              <a:ext uri="{FF2B5EF4-FFF2-40B4-BE49-F238E27FC236}">
                <a16:creationId xmlns:a16="http://schemas.microsoft.com/office/drawing/2014/main" id="{904FF7DB-764B-4E93-A92A-B3132F5010C4}"/>
              </a:ext>
            </a:extLst>
          </p:cNvPr>
          <p:cNvSpPr txBox="1">
            <a:spLocks/>
          </p:cNvSpPr>
          <p:nvPr/>
        </p:nvSpPr>
        <p:spPr>
          <a:xfrm>
            <a:off x="2222500" y="7558088"/>
            <a:ext cx="4733925" cy="4918075"/>
          </a:xfrm>
          <a:prstGeom prst="rect">
            <a:avLst/>
          </a:prstGeom>
          <a:ln>
            <a:solidFill>
              <a:srgbClr val="0081C6"/>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rgbClr val="5E5E5E"/>
                </a:solidFill>
                <a:latin typeface="Raleway"/>
                <a:cs typeface="Raleway"/>
              </a:rPr>
              <a:t>Predict:</a:t>
            </a:r>
          </a:p>
          <a:p>
            <a:pPr marL="0" indent="0" fontAlgn="auto">
              <a:lnSpc>
                <a:spcPct val="120000"/>
              </a:lnSpc>
              <a:spcAft>
                <a:spcPts val="0"/>
              </a:spcAft>
              <a:buFont typeface="Arial"/>
              <a:buNone/>
              <a:defRPr/>
            </a:pPr>
            <a:r>
              <a:rPr lang="en-US" sz="2400" dirty="0">
                <a:solidFill>
                  <a:srgbClr val="303942"/>
                </a:solidFill>
                <a:latin typeface="Raleway Light"/>
                <a:cs typeface="Raleway Light"/>
              </a:rPr>
              <a:t>Surfacing experiences, possibilities, and expectations.</a:t>
            </a:r>
          </a:p>
          <a:p>
            <a:pPr fontAlgn="auto">
              <a:lnSpc>
                <a:spcPct val="120000"/>
              </a:lnSpc>
              <a:spcAft>
                <a:spcPts val="0"/>
              </a:spcAft>
              <a:defRPr/>
            </a:pPr>
            <a:r>
              <a:rPr lang="en-US" sz="2400" dirty="0">
                <a:solidFill>
                  <a:srgbClr val="303942"/>
                </a:solidFill>
                <a:latin typeface="Raleway Light"/>
                <a:cs typeface="Raleway Light"/>
              </a:rPr>
              <a:t>What are our assumptions?</a:t>
            </a:r>
          </a:p>
          <a:p>
            <a:pPr fontAlgn="auto">
              <a:lnSpc>
                <a:spcPct val="120000"/>
              </a:lnSpc>
              <a:spcAft>
                <a:spcPts val="0"/>
              </a:spcAft>
              <a:defRPr/>
            </a:pPr>
            <a:r>
              <a:rPr lang="en-US" sz="2400" dirty="0">
                <a:solidFill>
                  <a:srgbClr val="303942"/>
                </a:solidFill>
                <a:latin typeface="Raleway Light"/>
                <a:cs typeface="Raleway Light"/>
              </a:rPr>
              <a:t>What are some predictions we are making?</a:t>
            </a:r>
          </a:p>
          <a:p>
            <a:pPr fontAlgn="auto">
              <a:lnSpc>
                <a:spcPct val="120000"/>
              </a:lnSpc>
              <a:spcAft>
                <a:spcPts val="0"/>
              </a:spcAft>
              <a:defRPr/>
            </a:pPr>
            <a:r>
              <a:rPr lang="en-US" sz="2400" dirty="0">
                <a:solidFill>
                  <a:srgbClr val="303942"/>
                </a:solidFill>
                <a:latin typeface="Raleway Light"/>
                <a:cs typeface="Raleway Light"/>
              </a:rPr>
              <a:t>What are some questions we are asking?</a:t>
            </a:r>
          </a:p>
          <a:p>
            <a:pPr fontAlgn="auto">
              <a:lnSpc>
                <a:spcPct val="120000"/>
              </a:lnSpc>
              <a:spcAft>
                <a:spcPts val="0"/>
              </a:spcAft>
              <a:defRPr/>
            </a:pPr>
            <a:r>
              <a:rPr lang="en-US" sz="2400" dirty="0">
                <a:solidFill>
                  <a:srgbClr val="303942"/>
                </a:solidFill>
                <a:latin typeface="Raleway Light"/>
                <a:cs typeface="Raleway Light"/>
              </a:rPr>
              <a:t>What can we learn?</a:t>
            </a:r>
          </a:p>
        </p:txBody>
      </p:sp>
      <p:grpSp>
        <p:nvGrpSpPr>
          <p:cNvPr id="42" name="Group 41">
            <a:extLst>
              <a:ext uri="{FF2B5EF4-FFF2-40B4-BE49-F238E27FC236}">
                <a16:creationId xmlns:a16="http://schemas.microsoft.com/office/drawing/2014/main" id="{C36A8994-58E7-4FBC-9EC2-41EBCCDC90B2}"/>
              </a:ext>
            </a:extLst>
          </p:cNvPr>
          <p:cNvGrpSpPr/>
          <p:nvPr/>
        </p:nvGrpSpPr>
        <p:grpSpPr>
          <a:xfrm>
            <a:off x="2233154" y="5289209"/>
            <a:ext cx="5681018" cy="2269246"/>
            <a:chOff x="2233154" y="5289209"/>
            <a:chExt cx="5681018" cy="2269246"/>
          </a:xfrm>
          <a:solidFill>
            <a:srgbClr val="0081C6"/>
          </a:solidFill>
          <a:effectLst>
            <a:outerShdw blurRad="50800" dist="38100" dir="2700000" algn="tl" rotWithShape="0">
              <a:prstClr val="black">
                <a:alpha val="40000"/>
              </a:prstClr>
            </a:outerShdw>
          </a:effectLst>
        </p:grpSpPr>
        <p:sp>
          <p:nvSpPr>
            <p:cNvPr id="19" name="Freeform 1">
              <a:extLst>
                <a:ext uri="{FF2B5EF4-FFF2-40B4-BE49-F238E27FC236}">
                  <a16:creationId xmlns:a16="http://schemas.microsoft.com/office/drawing/2014/main" id="{99324063-FEB1-42F2-940B-5A4B69C9DC6C}"/>
                </a:ext>
              </a:extLst>
            </p:cNvPr>
            <p:cNvSpPr>
              <a:spLocks noChangeArrowheads="1"/>
            </p:cNvSpPr>
            <p:nvPr/>
          </p:nvSpPr>
          <p:spPr bwMode="auto">
            <a:xfrm>
              <a:off x="2233154"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scene3d>
              <a:camera prst="orthographicFront">
                <a:rot lat="0" lon="0" rev="0"/>
              </a:camera>
              <a:lightRig rig="contrasting" dir="t">
                <a:rot lat="0" lon="0" rev="7800000"/>
              </a:lightRig>
            </a:scene3d>
            <a:sp3d>
              <a:bevelT w="139700" h="139700"/>
            </a:sp3d>
            <a:extLst/>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sp>
          <p:nvSpPr>
            <p:cNvPr id="2" name="Cloud 1">
              <a:extLst>
                <a:ext uri="{FF2B5EF4-FFF2-40B4-BE49-F238E27FC236}">
                  <a16:creationId xmlns:a16="http://schemas.microsoft.com/office/drawing/2014/main" id="{386A6B6E-6BC3-4C48-A3C2-11C0508EA7D3}"/>
                </a:ext>
              </a:extLst>
            </p:cNvPr>
            <p:cNvSpPr/>
            <p:nvPr/>
          </p:nvSpPr>
          <p:spPr>
            <a:xfrm>
              <a:off x="4657096" y="5607173"/>
              <a:ext cx="1913861" cy="816659"/>
            </a:xfrm>
            <a:prstGeom prst="cloud">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Oval 2">
              <a:extLst>
                <a:ext uri="{FF2B5EF4-FFF2-40B4-BE49-F238E27FC236}">
                  <a16:creationId xmlns:a16="http://schemas.microsoft.com/office/drawing/2014/main" id="{2B17ECA3-522F-4A31-A29D-5498008319B5}"/>
                </a:ext>
              </a:extLst>
            </p:cNvPr>
            <p:cNvSpPr/>
            <p:nvPr/>
          </p:nvSpPr>
          <p:spPr>
            <a:xfrm>
              <a:off x="4784649" y="642383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7" name="Oval 26">
              <a:extLst>
                <a:ext uri="{FF2B5EF4-FFF2-40B4-BE49-F238E27FC236}">
                  <a16:creationId xmlns:a16="http://schemas.microsoft.com/office/drawing/2014/main" id="{F164FCBC-A74F-46B1-B218-45098DF12E3B}"/>
                </a:ext>
              </a:extLst>
            </p:cNvPr>
            <p:cNvSpPr/>
            <p:nvPr/>
          </p:nvSpPr>
          <p:spPr>
            <a:xfrm>
              <a:off x="4469219" y="670382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8" name="Oval 27">
              <a:extLst>
                <a:ext uri="{FF2B5EF4-FFF2-40B4-BE49-F238E27FC236}">
                  <a16:creationId xmlns:a16="http://schemas.microsoft.com/office/drawing/2014/main" id="{6D302562-0BD1-4025-BB90-31F62AB9DE8C}"/>
                </a:ext>
              </a:extLst>
            </p:cNvPr>
            <p:cNvSpPr/>
            <p:nvPr/>
          </p:nvSpPr>
          <p:spPr>
            <a:xfrm>
              <a:off x="4128979" y="6980267"/>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sp>
        <p:nvSpPr>
          <p:cNvPr id="23" name="Subtitle 2">
            <a:extLst>
              <a:ext uri="{FF2B5EF4-FFF2-40B4-BE49-F238E27FC236}">
                <a16:creationId xmlns:a16="http://schemas.microsoft.com/office/drawing/2014/main" id="{F3628D7B-10F9-40DE-BACF-FF9E0E6D8483}"/>
              </a:ext>
            </a:extLst>
          </p:cNvPr>
          <p:cNvSpPr txBox="1">
            <a:spLocks/>
          </p:cNvSpPr>
          <p:nvPr/>
        </p:nvSpPr>
        <p:spPr>
          <a:xfrm>
            <a:off x="6956425" y="7558088"/>
            <a:ext cx="4700588" cy="4918075"/>
          </a:xfrm>
          <a:prstGeom prst="rect">
            <a:avLst/>
          </a:prstGeom>
          <a:ln>
            <a:solidFill>
              <a:schemeClr val="accent1">
                <a:lumMod val="60000"/>
                <a:lumOff val="40000"/>
              </a:schemeClr>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rgbClr val="5E5E5E"/>
                </a:solidFill>
                <a:latin typeface="Raleway"/>
                <a:cs typeface="Raleway"/>
              </a:rPr>
              <a:t>Go Visual:</a:t>
            </a:r>
          </a:p>
          <a:p>
            <a:pPr marL="0" indent="0" algn="just" fontAlgn="auto">
              <a:lnSpc>
                <a:spcPct val="120000"/>
              </a:lnSpc>
              <a:spcAft>
                <a:spcPts val="0"/>
              </a:spcAft>
              <a:buFont typeface="Arial"/>
              <a:buNone/>
              <a:defRPr/>
            </a:pPr>
            <a:r>
              <a:rPr lang="en-US" sz="2400" dirty="0">
                <a:solidFill>
                  <a:srgbClr val="303942"/>
                </a:solidFill>
                <a:latin typeface="Raleway Light"/>
                <a:cs typeface="Raleway Light"/>
              </a:rPr>
              <a:t>Display data with:</a:t>
            </a:r>
          </a:p>
          <a:p>
            <a:pPr algn="just" fontAlgn="auto">
              <a:lnSpc>
                <a:spcPct val="120000"/>
              </a:lnSpc>
              <a:spcAft>
                <a:spcPts val="0"/>
              </a:spcAft>
              <a:defRPr/>
            </a:pPr>
            <a:r>
              <a:rPr lang="en-US" sz="2400" dirty="0">
                <a:solidFill>
                  <a:srgbClr val="303942"/>
                </a:solidFill>
                <a:latin typeface="Raleway Light"/>
                <a:cs typeface="Raleway Light"/>
              </a:rPr>
              <a:t>Pie graphs</a:t>
            </a:r>
          </a:p>
          <a:p>
            <a:pPr algn="just" fontAlgn="auto">
              <a:lnSpc>
                <a:spcPct val="120000"/>
              </a:lnSpc>
              <a:spcAft>
                <a:spcPts val="0"/>
              </a:spcAft>
              <a:defRPr/>
            </a:pPr>
            <a:r>
              <a:rPr lang="en-US" sz="2400" dirty="0">
                <a:solidFill>
                  <a:srgbClr val="303942"/>
                </a:solidFill>
                <a:latin typeface="Raleway Light"/>
                <a:cs typeface="Raleway Light"/>
              </a:rPr>
              <a:t>Bar graphs</a:t>
            </a:r>
          </a:p>
          <a:p>
            <a:pPr algn="just" fontAlgn="auto">
              <a:lnSpc>
                <a:spcPct val="120000"/>
              </a:lnSpc>
              <a:spcAft>
                <a:spcPts val="0"/>
              </a:spcAft>
              <a:defRPr/>
            </a:pPr>
            <a:r>
              <a:rPr lang="en-US" sz="2400" dirty="0">
                <a:solidFill>
                  <a:srgbClr val="303942"/>
                </a:solidFill>
                <a:latin typeface="Raleway Light"/>
                <a:cs typeface="Raleway Light"/>
              </a:rPr>
              <a:t>Line graphs</a:t>
            </a:r>
          </a:p>
          <a:p>
            <a:pPr algn="just" fontAlgn="auto">
              <a:lnSpc>
                <a:spcPct val="120000"/>
              </a:lnSpc>
              <a:spcAft>
                <a:spcPts val="0"/>
              </a:spcAft>
              <a:defRPr/>
            </a:pPr>
            <a:r>
              <a:rPr lang="en-US" sz="2400" dirty="0">
                <a:solidFill>
                  <a:srgbClr val="303942"/>
                </a:solidFill>
                <a:latin typeface="Raleway Light"/>
                <a:cs typeface="Raleway Light"/>
              </a:rPr>
              <a:t>Scatter plots</a:t>
            </a:r>
          </a:p>
          <a:p>
            <a:pPr algn="just" fontAlgn="auto">
              <a:lnSpc>
                <a:spcPct val="120000"/>
              </a:lnSpc>
              <a:spcAft>
                <a:spcPts val="0"/>
              </a:spcAft>
              <a:defRPr/>
            </a:pPr>
            <a:r>
              <a:rPr lang="en-US" sz="2400" dirty="0">
                <a:solidFill>
                  <a:srgbClr val="303942"/>
                </a:solidFill>
                <a:latin typeface="Raleway Light"/>
                <a:cs typeface="Raleway Light"/>
              </a:rPr>
              <a:t>Box and whisker plots</a:t>
            </a:r>
          </a:p>
        </p:txBody>
      </p:sp>
      <p:grpSp>
        <p:nvGrpSpPr>
          <p:cNvPr id="43" name="Group 42">
            <a:extLst>
              <a:ext uri="{FF2B5EF4-FFF2-40B4-BE49-F238E27FC236}">
                <a16:creationId xmlns:a16="http://schemas.microsoft.com/office/drawing/2014/main" id="{9C8C98AC-340D-45BF-BFFD-3723C534E383}"/>
              </a:ext>
            </a:extLst>
          </p:cNvPr>
          <p:cNvGrpSpPr/>
          <p:nvPr/>
        </p:nvGrpSpPr>
        <p:grpSpPr>
          <a:xfrm>
            <a:off x="6957091" y="5289209"/>
            <a:ext cx="5681018" cy="2269246"/>
            <a:chOff x="6957091" y="5289209"/>
            <a:chExt cx="5681018" cy="2269246"/>
          </a:xfrm>
          <a:solidFill>
            <a:srgbClr val="00B0F0"/>
          </a:solidFill>
          <a:effectLst>
            <a:outerShdw blurRad="50800" dist="38100" dir="2700000" algn="tl" rotWithShape="0">
              <a:prstClr val="black">
                <a:alpha val="40000"/>
              </a:prstClr>
            </a:outerShdw>
          </a:effectLst>
        </p:grpSpPr>
        <p:sp>
          <p:nvSpPr>
            <p:cNvPr id="20" name="Freeform 2">
              <a:extLst>
                <a:ext uri="{FF2B5EF4-FFF2-40B4-BE49-F238E27FC236}">
                  <a16:creationId xmlns:a16="http://schemas.microsoft.com/office/drawing/2014/main" id="{AB1D431C-A74F-4C42-AB0B-515A5D5599B4}"/>
                </a:ext>
              </a:extLst>
            </p:cNvPr>
            <p:cNvSpPr>
              <a:spLocks noChangeArrowheads="1"/>
            </p:cNvSpPr>
            <p:nvPr/>
          </p:nvSpPr>
          <p:spPr bwMode="auto">
            <a:xfrm>
              <a:off x="6957091"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grpSp>
          <p:nvGrpSpPr>
            <p:cNvPr id="29" name="Group 28">
              <a:extLst>
                <a:ext uri="{FF2B5EF4-FFF2-40B4-BE49-F238E27FC236}">
                  <a16:creationId xmlns:a16="http://schemas.microsoft.com/office/drawing/2014/main" id="{DFB778AC-F91C-4545-9367-5215BCB9E0A0}"/>
                </a:ext>
              </a:extLst>
            </p:cNvPr>
            <p:cNvGrpSpPr/>
            <p:nvPr/>
          </p:nvGrpSpPr>
          <p:grpSpPr>
            <a:xfrm>
              <a:off x="9083421" y="5694741"/>
              <a:ext cx="1488411" cy="1394436"/>
              <a:chOff x="5093968" y="2078204"/>
              <a:chExt cx="488901" cy="458033"/>
            </a:xfrm>
            <a:grpFill/>
          </p:grpSpPr>
          <p:sp>
            <p:nvSpPr>
              <p:cNvPr id="30" name="AutoShape 110">
                <a:extLst>
                  <a:ext uri="{FF2B5EF4-FFF2-40B4-BE49-F238E27FC236}">
                    <a16:creationId xmlns:a16="http://schemas.microsoft.com/office/drawing/2014/main" id="{DCDCAA24-8943-4150-9A36-03793B1896D6}"/>
                  </a:ext>
                </a:extLst>
              </p:cNvPr>
              <p:cNvSpPr>
                <a:spLocks/>
              </p:cNvSpPr>
              <p:nvPr/>
            </p:nvSpPr>
            <p:spPr bwMode="auto">
              <a:xfrm>
                <a:off x="5155710" y="2139108"/>
                <a:ext cx="365425"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31" name="AutoShape 111">
                <a:extLst>
                  <a:ext uri="{FF2B5EF4-FFF2-40B4-BE49-F238E27FC236}">
                    <a16:creationId xmlns:a16="http://schemas.microsoft.com/office/drawing/2014/main" id="{E1B5A0C4-14F8-425D-932D-13195B852EFC}"/>
                  </a:ext>
                </a:extLst>
              </p:cNvPr>
              <p:cNvSpPr>
                <a:spLocks/>
              </p:cNvSpPr>
              <p:nvPr/>
            </p:nvSpPr>
            <p:spPr bwMode="auto">
              <a:xfrm>
                <a:off x="5093968" y="2078204"/>
                <a:ext cx="488901" cy="4580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grpSp>
      </p:grpSp>
      <p:sp>
        <p:nvSpPr>
          <p:cNvPr id="24" name="Subtitle 2">
            <a:extLst>
              <a:ext uri="{FF2B5EF4-FFF2-40B4-BE49-F238E27FC236}">
                <a16:creationId xmlns:a16="http://schemas.microsoft.com/office/drawing/2014/main" id="{E857664B-D13D-4B8E-8827-4F1A1F6FBCE3}"/>
              </a:ext>
            </a:extLst>
          </p:cNvPr>
          <p:cNvSpPr txBox="1">
            <a:spLocks/>
          </p:cNvSpPr>
          <p:nvPr/>
        </p:nvSpPr>
        <p:spPr>
          <a:xfrm>
            <a:off x="11691938" y="7558088"/>
            <a:ext cx="4552950" cy="4918075"/>
          </a:xfrm>
          <a:prstGeom prst="rect">
            <a:avLst/>
          </a:prstGeom>
          <a:ln>
            <a:solidFill>
              <a:schemeClr val="tx2">
                <a:lumMod val="60000"/>
                <a:lumOff val="40000"/>
              </a:schemeClr>
            </a:solidFill>
          </a:ln>
        </p:spPr>
        <p:txBody>
          <a:bodyPr lIns="243785" tIns="121892" rIns="243785" bIns="121892"/>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lnSpc>
                <a:spcPct val="120000"/>
              </a:lnSpc>
              <a:spcAft>
                <a:spcPts val="0"/>
              </a:spcAft>
              <a:buFont typeface="Arial"/>
              <a:buNone/>
              <a:defRPr/>
            </a:pPr>
            <a:r>
              <a:rPr lang="en-US" sz="3000" b="1" dirty="0">
                <a:solidFill>
                  <a:srgbClr val="5E5E5E"/>
                </a:solidFill>
                <a:latin typeface="Raleway"/>
                <a:cs typeface="Raleway"/>
              </a:rPr>
              <a:t>Observe:</a:t>
            </a:r>
          </a:p>
          <a:p>
            <a:pPr fontAlgn="auto">
              <a:lnSpc>
                <a:spcPct val="120000"/>
              </a:lnSpc>
              <a:spcAft>
                <a:spcPts val="0"/>
              </a:spcAft>
              <a:defRPr/>
            </a:pPr>
            <a:r>
              <a:rPr lang="en-US" sz="2400" dirty="0">
                <a:solidFill>
                  <a:srgbClr val="303942"/>
                </a:solidFill>
                <a:latin typeface="Raleway Light"/>
                <a:cs typeface="Raleway Light"/>
              </a:rPr>
              <a:t>What important points pop out?</a:t>
            </a:r>
          </a:p>
          <a:p>
            <a:pPr fontAlgn="auto">
              <a:lnSpc>
                <a:spcPct val="120000"/>
              </a:lnSpc>
              <a:spcAft>
                <a:spcPts val="0"/>
              </a:spcAft>
              <a:defRPr/>
            </a:pPr>
            <a:r>
              <a:rPr lang="en-US" sz="2400" dirty="0">
                <a:solidFill>
                  <a:srgbClr val="303942"/>
                </a:solidFill>
                <a:latin typeface="Raleway Light"/>
                <a:cs typeface="Raleway Light"/>
              </a:rPr>
              <a:t>What patterns/trends emerge?</a:t>
            </a:r>
          </a:p>
          <a:p>
            <a:pPr fontAlgn="auto">
              <a:lnSpc>
                <a:spcPct val="120000"/>
              </a:lnSpc>
              <a:spcAft>
                <a:spcPts val="0"/>
              </a:spcAft>
              <a:defRPr/>
            </a:pPr>
            <a:r>
              <a:rPr lang="en-US" sz="2400" dirty="0">
                <a:solidFill>
                  <a:srgbClr val="303942"/>
                </a:solidFill>
                <a:latin typeface="Raleway Light"/>
                <a:cs typeface="Raleway Light"/>
              </a:rPr>
              <a:t>What is surprising?</a:t>
            </a:r>
          </a:p>
          <a:p>
            <a:pPr fontAlgn="auto">
              <a:lnSpc>
                <a:spcPct val="120000"/>
              </a:lnSpc>
              <a:spcAft>
                <a:spcPts val="0"/>
              </a:spcAft>
              <a:defRPr/>
            </a:pPr>
            <a:r>
              <a:rPr lang="en-US" sz="2400" dirty="0">
                <a:solidFill>
                  <a:srgbClr val="303942"/>
                </a:solidFill>
                <a:latin typeface="Raleway Light"/>
                <a:cs typeface="Raleway Light"/>
              </a:rPr>
              <a:t>What have we not explored?</a:t>
            </a:r>
          </a:p>
          <a:p>
            <a:pPr algn="ctr" fontAlgn="auto">
              <a:lnSpc>
                <a:spcPct val="120000"/>
              </a:lnSpc>
              <a:spcAft>
                <a:spcPts val="0"/>
              </a:spcAft>
              <a:defRPr/>
            </a:pPr>
            <a:endParaRPr lang="en-US" sz="2400" dirty="0">
              <a:solidFill>
                <a:srgbClr val="303942"/>
              </a:solidFill>
              <a:latin typeface="Raleway Light"/>
              <a:cs typeface="Raleway Light"/>
            </a:endParaRPr>
          </a:p>
          <a:p>
            <a:pPr algn="just" fontAlgn="auto">
              <a:lnSpc>
                <a:spcPct val="120000"/>
              </a:lnSpc>
              <a:spcAft>
                <a:spcPts val="0"/>
              </a:spcAft>
              <a:defRPr/>
            </a:pPr>
            <a:endParaRPr lang="en-US" sz="2400" dirty="0">
              <a:solidFill>
                <a:srgbClr val="303942"/>
              </a:solidFill>
              <a:latin typeface="Raleway Light"/>
              <a:cs typeface="Raleway Light"/>
            </a:endParaRPr>
          </a:p>
        </p:txBody>
      </p:sp>
      <p:grpSp>
        <p:nvGrpSpPr>
          <p:cNvPr id="44" name="Group 43">
            <a:extLst>
              <a:ext uri="{FF2B5EF4-FFF2-40B4-BE49-F238E27FC236}">
                <a16:creationId xmlns:a16="http://schemas.microsoft.com/office/drawing/2014/main" id="{BA34E81F-4960-4F7C-9AA6-B8DC828287B1}"/>
              </a:ext>
            </a:extLst>
          </p:cNvPr>
          <p:cNvGrpSpPr/>
          <p:nvPr/>
        </p:nvGrpSpPr>
        <p:grpSpPr>
          <a:xfrm>
            <a:off x="11677768" y="5289209"/>
            <a:ext cx="5681018" cy="2269246"/>
            <a:chOff x="11677768" y="5289209"/>
            <a:chExt cx="5681018" cy="2269246"/>
          </a:xfrm>
          <a:solidFill>
            <a:srgbClr val="CCD5EA"/>
          </a:solidFill>
          <a:effectLst>
            <a:outerShdw blurRad="50800" dist="38100" dir="2700000" algn="tl" rotWithShape="0">
              <a:prstClr val="black">
                <a:alpha val="40000"/>
              </a:prstClr>
            </a:outerShdw>
          </a:effectLst>
        </p:grpSpPr>
        <p:sp>
          <p:nvSpPr>
            <p:cNvPr id="25" name="Freeform 1">
              <a:extLst>
                <a:ext uri="{FF2B5EF4-FFF2-40B4-BE49-F238E27FC236}">
                  <a16:creationId xmlns:a16="http://schemas.microsoft.com/office/drawing/2014/main" id="{4716526A-AF22-47B3-98A7-D9EF914F4CE9}"/>
                </a:ext>
              </a:extLst>
            </p:cNvPr>
            <p:cNvSpPr>
              <a:spLocks noChangeArrowheads="1"/>
            </p:cNvSpPr>
            <p:nvPr/>
          </p:nvSpPr>
          <p:spPr bwMode="auto">
            <a:xfrm>
              <a:off x="11677768"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grpSp>
          <p:nvGrpSpPr>
            <p:cNvPr id="36" name="Group 35">
              <a:extLst>
                <a:ext uri="{FF2B5EF4-FFF2-40B4-BE49-F238E27FC236}">
                  <a16:creationId xmlns:a16="http://schemas.microsoft.com/office/drawing/2014/main" id="{B0C58C5A-7455-404B-B769-DF388F4E71BB}"/>
                </a:ext>
              </a:extLst>
            </p:cNvPr>
            <p:cNvGrpSpPr/>
            <p:nvPr/>
          </p:nvGrpSpPr>
          <p:grpSpPr>
            <a:xfrm>
              <a:off x="13511904" y="5694741"/>
              <a:ext cx="2171919" cy="1361169"/>
              <a:chOff x="1188595" y="3116076"/>
              <a:chExt cx="487233" cy="305355"/>
            </a:xfrm>
            <a:grpFill/>
          </p:grpSpPr>
          <p:sp>
            <p:nvSpPr>
              <p:cNvPr id="37" name="AutoShape 105">
                <a:extLst>
                  <a:ext uri="{FF2B5EF4-FFF2-40B4-BE49-F238E27FC236}">
                    <a16:creationId xmlns:a16="http://schemas.microsoft.com/office/drawing/2014/main" id="{1A3EF825-83D2-4346-BE8C-02DC40ADF2E8}"/>
                  </a:ext>
                </a:extLst>
              </p:cNvPr>
              <p:cNvSpPr>
                <a:spLocks/>
              </p:cNvSpPr>
              <p:nvPr/>
            </p:nvSpPr>
            <p:spPr bwMode="auto">
              <a:xfrm>
                <a:off x="1188595" y="3116076"/>
                <a:ext cx="487233" cy="3053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38" name="AutoShape 106">
                <a:extLst>
                  <a:ext uri="{FF2B5EF4-FFF2-40B4-BE49-F238E27FC236}">
                    <a16:creationId xmlns:a16="http://schemas.microsoft.com/office/drawing/2014/main" id="{70D0F20A-33CA-4655-AA21-1E10F129E3D2}"/>
                  </a:ext>
                </a:extLst>
              </p:cNvPr>
              <p:cNvSpPr>
                <a:spLocks/>
              </p:cNvSpPr>
              <p:nvPr/>
            </p:nvSpPr>
            <p:spPr bwMode="auto">
              <a:xfrm>
                <a:off x="1371308" y="3207851"/>
                <a:ext cx="69247" cy="68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39" name="AutoShape 107">
                <a:extLst>
                  <a:ext uri="{FF2B5EF4-FFF2-40B4-BE49-F238E27FC236}">
                    <a16:creationId xmlns:a16="http://schemas.microsoft.com/office/drawing/2014/main" id="{45FB6CB1-424B-44B0-98B9-D553072250E0}"/>
                  </a:ext>
                </a:extLst>
              </p:cNvPr>
              <p:cNvSpPr>
                <a:spLocks/>
              </p:cNvSpPr>
              <p:nvPr/>
            </p:nvSpPr>
            <p:spPr bwMode="auto">
              <a:xfrm>
                <a:off x="1325418" y="3161963"/>
                <a:ext cx="213581" cy="2135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grpSp>
      </p:grpSp>
      <p:grpSp>
        <p:nvGrpSpPr>
          <p:cNvPr id="45" name="Group 44">
            <a:extLst>
              <a:ext uri="{FF2B5EF4-FFF2-40B4-BE49-F238E27FC236}">
                <a16:creationId xmlns:a16="http://schemas.microsoft.com/office/drawing/2014/main" id="{18DBD429-AA32-4B68-8A03-8659AC209BA3}"/>
              </a:ext>
            </a:extLst>
          </p:cNvPr>
          <p:cNvGrpSpPr/>
          <p:nvPr/>
        </p:nvGrpSpPr>
        <p:grpSpPr>
          <a:xfrm>
            <a:off x="16405144" y="5289209"/>
            <a:ext cx="5681018" cy="2269246"/>
            <a:chOff x="16405144" y="5289209"/>
            <a:chExt cx="5681018" cy="2269246"/>
          </a:xfrm>
          <a:solidFill>
            <a:srgbClr val="303942"/>
          </a:solidFill>
          <a:effectLst>
            <a:outerShdw blurRad="50800" dist="38100" dir="2700000" algn="tl" rotWithShape="0">
              <a:prstClr val="black">
                <a:alpha val="40000"/>
              </a:prstClr>
            </a:outerShdw>
          </a:effectLst>
        </p:grpSpPr>
        <p:sp>
          <p:nvSpPr>
            <p:cNvPr id="21" name="Freeform 2">
              <a:extLst>
                <a:ext uri="{FF2B5EF4-FFF2-40B4-BE49-F238E27FC236}">
                  <a16:creationId xmlns:a16="http://schemas.microsoft.com/office/drawing/2014/main" id="{285A8B8C-8D00-479A-B212-EA740C525632}"/>
                </a:ext>
              </a:extLst>
            </p:cNvPr>
            <p:cNvSpPr>
              <a:spLocks noChangeArrowheads="1"/>
            </p:cNvSpPr>
            <p:nvPr/>
          </p:nvSpPr>
          <p:spPr bwMode="auto">
            <a:xfrm>
              <a:off x="16405144"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sp>
          <p:nvSpPr>
            <p:cNvPr id="5" name="Rectangle 4">
              <a:extLst>
                <a:ext uri="{FF2B5EF4-FFF2-40B4-BE49-F238E27FC236}">
                  <a16:creationId xmlns:a16="http://schemas.microsoft.com/office/drawing/2014/main" id="{1D13D3E5-2534-4894-BDBA-16FA7F08B7BC}"/>
                </a:ext>
              </a:extLst>
            </p:cNvPr>
            <p:cNvSpPr/>
            <p:nvPr/>
          </p:nvSpPr>
          <p:spPr>
            <a:xfrm>
              <a:off x="18710658" y="5321387"/>
              <a:ext cx="1011815" cy="2215991"/>
            </a:xfrm>
            <a:prstGeom prst="rect">
              <a:avLst/>
            </a:prstGeom>
            <a:noFill/>
            <a:ln>
              <a:noFill/>
            </a:ln>
          </p:spPr>
          <p:txBody>
            <a:bodyPr wrap="none">
              <a:spAutoFit/>
            </a:bodyPr>
            <a:lstStyle/>
            <a:p>
              <a:pPr algn="ctr" eaLnBrk="1" fontAlgn="auto" hangingPunct="1">
                <a:spcBef>
                  <a:spcPts val="0"/>
                </a:spcBef>
                <a:spcAft>
                  <a:spcPts val="0"/>
                </a:spcAft>
                <a:defRPr/>
              </a:pPr>
              <a:r>
                <a:rPr lang="en-US" sz="13800" b="1" spc="50" dirty="0">
                  <a:ln w="0">
                    <a:solidFill>
                      <a:prstClr val="white"/>
                    </a:solidFill>
                  </a:ln>
                  <a:solidFill>
                    <a:prstClr val="white"/>
                  </a:solidFill>
                  <a:effectLst>
                    <a:innerShdw blurRad="63500" dist="50800" dir="13500000">
                      <a:srgbClr val="000000">
                        <a:alpha val="50000"/>
                      </a:srgbClr>
                    </a:innerShdw>
                  </a:effectLst>
                  <a:latin typeface="Calibri" panose="020F0502020204030204"/>
                </a:rPr>
                <a:t>?</a:t>
              </a:r>
              <a:endParaRPr lang="en-US" sz="5400" b="1" spc="50" dirty="0">
                <a:ln w="0">
                  <a:solidFill>
                    <a:prstClr val="white"/>
                  </a:solidFill>
                </a:ln>
                <a:solidFill>
                  <a:prstClr val="white"/>
                </a:solidFill>
                <a:effectLst>
                  <a:glow rad="38100">
                    <a:srgbClr val="418AB3">
                      <a:alpha val="40000"/>
                    </a:srgbClr>
                  </a:glow>
                </a:effectLst>
                <a:latin typeface="Calibri" panose="020F0502020204030204"/>
              </a:endParaRPr>
            </a:p>
          </p:txBody>
        </p:sp>
      </p:grpSp>
      <p:grpSp>
        <p:nvGrpSpPr>
          <p:cNvPr id="49" name="Group 48">
            <a:extLst>
              <a:ext uri="{FF2B5EF4-FFF2-40B4-BE49-F238E27FC236}">
                <a16:creationId xmlns:a16="http://schemas.microsoft.com/office/drawing/2014/main" id="{37F98582-A497-4F3B-BDF9-B774917C9A7D}"/>
              </a:ext>
            </a:extLst>
          </p:cNvPr>
          <p:cNvGrpSpPr>
            <a:grpSpLocks/>
          </p:cNvGrpSpPr>
          <p:nvPr/>
        </p:nvGrpSpPr>
        <p:grpSpPr bwMode="auto">
          <a:xfrm>
            <a:off x="1477963" y="504825"/>
            <a:ext cx="21156612" cy="2270125"/>
            <a:chOff x="1520498" y="511491"/>
            <a:chExt cx="21156613" cy="2269057"/>
          </a:xfrm>
        </p:grpSpPr>
        <p:sp>
          <p:nvSpPr>
            <p:cNvPr id="50" name="TextBox 74">
              <a:extLst>
                <a:ext uri="{FF2B5EF4-FFF2-40B4-BE49-F238E27FC236}">
                  <a16:creationId xmlns:a16="http://schemas.microsoft.com/office/drawing/2014/main" id="{6CA60905-A3B5-47C3-A636-7E59101F4B3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Data-Driven Dialogue (DDD)</a:t>
              </a:r>
              <a:endParaRPr lang="id-ID" altLang="en-US" sz="8800" b="1" cap="small" dirty="0">
                <a:solidFill>
                  <a:srgbClr val="303942"/>
                </a:solidFill>
                <a:effectLst>
                  <a:outerShdw blurRad="38100" dist="38100" dir="2700000" algn="tl">
                    <a:srgbClr val="000000">
                      <a:alpha val="43137"/>
                    </a:srgbClr>
                  </a:outerShdw>
                </a:effectLst>
                <a:latin typeface="Lato Regular" charset="0"/>
              </a:endParaRPr>
            </a:p>
          </p:txBody>
        </p:sp>
        <p:grpSp>
          <p:nvGrpSpPr>
            <p:cNvPr id="156685" name="Group 77">
              <a:extLst>
                <a:ext uri="{FF2B5EF4-FFF2-40B4-BE49-F238E27FC236}">
                  <a16:creationId xmlns:a16="http://schemas.microsoft.com/office/drawing/2014/main" id="{A2F827A3-5D81-4391-A62A-E73C89DA88FD}"/>
                </a:ext>
              </a:extLst>
            </p:cNvPr>
            <p:cNvGrpSpPr>
              <a:grpSpLocks/>
            </p:cNvGrpSpPr>
            <p:nvPr/>
          </p:nvGrpSpPr>
          <p:grpSpPr bwMode="auto">
            <a:xfrm>
              <a:off x="10842298" y="1977534"/>
              <a:ext cx="2278063" cy="72985"/>
              <a:chOff x="1775572" y="2020974"/>
              <a:chExt cx="3020604" cy="45615"/>
            </a:xfrm>
          </p:grpSpPr>
          <p:sp>
            <p:nvSpPr>
              <p:cNvPr id="53" name="Rectangle 52">
                <a:extLst>
                  <a:ext uri="{FF2B5EF4-FFF2-40B4-BE49-F238E27FC236}">
                    <a16:creationId xmlns:a16="http://schemas.microsoft.com/office/drawing/2014/main" id="{208E96A0-0D63-41BB-9FD5-EE5EA1B6558C}"/>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prstClr val="white"/>
                  </a:solidFill>
                  <a:latin typeface="Calibri Light"/>
                </a:endParaRPr>
              </a:p>
            </p:txBody>
          </p:sp>
          <p:sp>
            <p:nvSpPr>
              <p:cNvPr id="54" name="Rectangle 53">
                <a:extLst>
                  <a:ext uri="{FF2B5EF4-FFF2-40B4-BE49-F238E27FC236}">
                    <a16:creationId xmlns:a16="http://schemas.microsoft.com/office/drawing/2014/main" id="{1DAF9339-E0BE-4573-B414-678F174EC51F}"/>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rgbClr val="000000"/>
                  </a:solidFill>
                  <a:latin typeface="Calibri Light"/>
                </a:endParaRPr>
              </a:p>
            </p:txBody>
          </p:sp>
          <p:sp>
            <p:nvSpPr>
              <p:cNvPr id="55" name="Rectangle 54">
                <a:extLst>
                  <a:ext uri="{FF2B5EF4-FFF2-40B4-BE49-F238E27FC236}">
                    <a16:creationId xmlns:a16="http://schemas.microsoft.com/office/drawing/2014/main" id="{3AF6D8B6-5F8F-4DEC-9A0A-C3F2F0554420}"/>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prstClr val="white"/>
                  </a:solidFill>
                  <a:latin typeface="Calibri Light"/>
                </a:endParaRPr>
              </a:p>
            </p:txBody>
          </p:sp>
          <p:sp>
            <p:nvSpPr>
              <p:cNvPr id="56" name="Rectangle 55">
                <a:extLst>
                  <a:ext uri="{FF2B5EF4-FFF2-40B4-BE49-F238E27FC236}">
                    <a16:creationId xmlns:a16="http://schemas.microsoft.com/office/drawing/2014/main" id="{7C83AAC2-71C3-4379-A322-C905A431C6B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prstClr val="white"/>
                  </a:solidFill>
                  <a:latin typeface="Calibri Light"/>
                </a:endParaRPr>
              </a:p>
            </p:txBody>
          </p:sp>
          <p:sp>
            <p:nvSpPr>
              <p:cNvPr id="57" name="Rectangle 56">
                <a:extLst>
                  <a:ext uri="{FF2B5EF4-FFF2-40B4-BE49-F238E27FC236}">
                    <a16:creationId xmlns:a16="http://schemas.microsoft.com/office/drawing/2014/main" id="{F34262DC-4BEF-4545-A613-657D62F16DC4}"/>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prstClr val="white"/>
                  </a:solidFill>
                  <a:latin typeface="Calibri Light"/>
                </a:endParaRPr>
              </a:p>
            </p:txBody>
          </p:sp>
        </p:grpSp>
        <p:sp>
          <p:nvSpPr>
            <p:cNvPr id="156686" name="TextBox 51">
              <a:extLst>
                <a:ext uri="{FF2B5EF4-FFF2-40B4-BE49-F238E27FC236}">
                  <a16:creationId xmlns:a16="http://schemas.microsoft.com/office/drawing/2014/main" id="{CFBB72A1-CDA9-460D-A3EA-DD80EFC5C9AC}"/>
                </a:ext>
              </a:extLst>
            </p:cNvPr>
            <p:cNvSpPr txBox="1">
              <a:spLocks noChangeArrowheads="1"/>
            </p:cNvSpPr>
            <p:nvPr/>
          </p:nvSpPr>
          <p:spPr bwMode="auto">
            <a:xfrm>
              <a:off x="1520498" y="2103005"/>
              <a:ext cx="20937538" cy="67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827213">
                <a:lnSpc>
                  <a:spcPct val="90000"/>
                </a:lnSpc>
                <a:spcBef>
                  <a:spcPts val="2000"/>
                </a:spcBef>
                <a:buFont typeface="Arial" panose="020B0604020202020204" pitchFamily="34" charset="0"/>
                <a:buChar char="•"/>
                <a:defRPr sz="5500">
                  <a:solidFill>
                    <a:schemeClr val="tx1"/>
                  </a:solidFill>
                  <a:latin typeface="Calibri" panose="020F0502020204030204" pitchFamily="34" charset="0"/>
                </a:defRPr>
              </a:lvl1pPr>
              <a:lvl2pPr marL="742950" indent="-285750" defTabSz="1827213">
                <a:lnSpc>
                  <a:spcPct val="90000"/>
                </a:lnSpc>
                <a:spcBef>
                  <a:spcPts val="1000"/>
                </a:spcBef>
                <a:buFont typeface="Arial" panose="020B0604020202020204" pitchFamily="34" charset="0"/>
                <a:buChar char="•"/>
                <a:defRPr sz="4700">
                  <a:solidFill>
                    <a:schemeClr val="tx1"/>
                  </a:solidFill>
                  <a:latin typeface="Calibri" panose="020F0502020204030204" pitchFamily="34" charset="0"/>
                </a:defRPr>
              </a:lvl2pPr>
              <a:lvl3pPr marL="1143000" indent="-228600" defTabSz="1827213">
                <a:lnSpc>
                  <a:spcPct val="90000"/>
                </a:lnSpc>
                <a:spcBef>
                  <a:spcPts val="1000"/>
                </a:spcBef>
                <a:buFont typeface="Arial" panose="020B0604020202020204" pitchFamily="34" charset="0"/>
                <a:buChar char="•"/>
                <a:defRPr sz="3900">
                  <a:solidFill>
                    <a:schemeClr val="tx1"/>
                  </a:solidFill>
                  <a:latin typeface="Calibri" panose="020F0502020204030204" pitchFamily="34" charset="0"/>
                </a:defRPr>
              </a:lvl3pPr>
              <a:lvl4pPr marL="1600200" indent="-228600" defTabSz="1827213">
                <a:lnSpc>
                  <a:spcPct val="90000"/>
                </a:lnSpc>
                <a:spcBef>
                  <a:spcPts val="1000"/>
                </a:spcBef>
                <a:buFont typeface="Arial" panose="020B0604020202020204" pitchFamily="34" charset="0"/>
                <a:buChar char="•"/>
                <a:defRPr sz="3500">
                  <a:solidFill>
                    <a:schemeClr val="tx1"/>
                  </a:solidFill>
                  <a:latin typeface="Calibri" panose="020F0502020204030204" pitchFamily="34" charset="0"/>
                </a:defRPr>
              </a:lvl4pPr>
              <a:lvl5pPr marL="2057400" indent="-228600" defTabSz="1827213">
                <a:lnSpc>
                  <a:spcPct val="90000"/>
                </a:lnSpc>
                <a:spcBef>
                  <a:spcPts val="1000"/>
                </a:spcBef>
                <a:buFont typeface="Arial" panose="020B0604020202020204" pitchFamily="34" charset="0"/>
                <a:buChar char="•"/>
                <a:defRPr sz="3500">
                  <a:solidFill>
                    <a:schemeClr val="tx1"/>
                  </a:solidFill>
                  <a:latin typeface="Calibri" panose="020F0502020204030204" pitchFamily="34" charset="0"/>
                </a:defRPr>
              </a:lvl5pPr>
              <a:lvl6pPr marL="2514600" indent="-228600" defTabSz="1827213" eaLnBrk="0" fontAlgn="base" hangingPunct="0">
                <a:lnSpc>
                  <a:spcPct val="90000"/>
                </a:lnSpc>
                <a:spcBef>
                  <a:spcPts val="1000"/>
                </a:spcBef>
                <a:spcAft>
                  <a:spcPct val="0"/>
                </a:spcAft>
                <a:buFont typeface="Arial" panose="020B0604020202020204" pitchFamily="34" charset="0"/>
                <a:buChar char="•"/>
                <a:defRPr sz="3500">
                  <a:solidFill>
                    <a:schemeClr val="tx1"/>
                  </a:solidFill>
                  <a:latin typeface="Calibri" panose="020F0502020204030204" pitchFamily="34" charset="0"/>
                </a:defRPr>
              </a:lvl6pPr>
              <a:lvl7pPr marL="2971800" indent="-228600" defTabSz="1827213" eaLnBrk="0" fontAlgn="base" hangingPunct="0">
                <a:lnSpc>
                  <a:spcPct val="90000"/>
                </a:lnSpc>
                <a:spcBef>
                  <a:spcPts val="1000"/>
                </a:spcBef>
                <a:spcAft>
                  <a:spcPct val="0"/>
                </a:spcAft>
                <a:buFont typeface="Arial" panose="020B0604020202020204" pitchFamily="34" charset="0"/>
                <a:buChar char="•"/>
                <a:defRPr sz="3500">
                  <a:solidFill>
                    <a:schemeClr val="tx1"/>
                  </a:solidFill>
                  <a:latin typeface="Calibri" panose="020F0502020204030204" pitchFamily="34" charset="0"/>
                </a:defRPr>
              </a:lvl7pPr>
              <a:lvl8pPr marL="3429000" indent="-228600" defTabSz="1827213" eaLnBrk="0" fontAlgn="base" hangingPunct="0">
                <a:lnSpc>
                  <a:spcPct val="90000"/>
                </a:lnSpc>
                <a:spcBef>
                  <a:spcPts val="1000"/>
                </a:spcBef>
                <a:spcAft>
                  <a:spcPct val="0"/>
                </a:spcAft>
                <a:buFont typeface="Arial" panose="020B0604020202020204" pitchFamily="34" charset="0"/>
                <a:buChar char="•"/>
                <a:defRPr sz="3500">
                  <a:solidFill>
                    <a:schemeClr val="tx1"/>
                  </a:solidFill>
                  <a:latin typeface="Calibri" panose="020F0502020204030204" pitchFamily="34" charset="0"/>
                </a:defRPr>
              </a:lvl8pPr>
              <a:lvl9pPr marL="3886200" indent="-228600" defTabSz="1827213" eaLnBrk="0" fontAlgn="base" hangingPunct="0">
                <a:lnSpc>
                  <a:spcPct val="90000"/>
                </a:lnSpc>
                <a:spcBef>
                  <a:spcPts val="1000"/>
                </a:spcBef>
                <a:spcAft>
                  <a:spcPct val="0"/>
                </a:spcAft>
                <a:buFont typeface="Arial" panose="020B0604020202020204" pitchFamily="34" charset="0"/>
                <a:buChar char="•"/>
                <a:defRPr sz="35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800">
                  <a:solidFill>
                    <a:srgbClr val="BFBFBF"/>
                  </a:solidFill>
                  <a:latin typeface="Calibri Light" panose="020F0302020204030204" pitchFamily="34" charset="0"/>
                  <a:cs typeface="Calibri Light" panose="020F0302020204030204" pitchFamily="34" charset="0"/>
                </a:rPr>
                <a:t>Systemic Data Analysis</a:t>
              </a:r>
              <a:endParaRPr lang="id-ID" altLang="en-US" sz="3800">
                <a:solidFill>
                  <a:srgbClr val="418AB3"/>
                </a:solidFill>
                <a:latin typeface="Calibri Light" panose="020F0302020204030204" pitchFamily="34" charset="0"/>
                <a:cs typeface="Calibri Light" panose="020F0302020204030204" pitchFamily="34" charset="0"/>
              </a:endParaRPr>
            </a:p>
          </p:txBody>
        </p:sp>
      </p:grpSp>
      <p:pic>
        <p:nvPicPr>
          <p:cNvPr id="156683" name="Shape 192">
            <a:extLst>
              <a:ext uri="{FF2B5EF4-FFF2-40B4-BE49-F238E27FC236}">
                <a16:creationId xmlns:a16="http://schemas.microsoft.com/office/drawing/2014/main" id="{A57E63F3-1250-4491-A390-3655D5583DA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Effect transition="in" filter="fade">
                                      <p:cBhvr>
                                        <p:cTn id="34" dur="500"/>
                                        <p:tgtEl>
                                          <p:spTgt spid="4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2" grpId="0" animBg="1"/>
      <p:bldP spid="23"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C7221D53-579E-4472-BB0D-8D09B08D082A}"/>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A67ABABF-32D3-499C-AA09-594723B43C8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Drill Down Overview</a:t>
              </a:r>
            </a:p>
          </p:txBody>
        </p:sp>
        <p:grpSp>
          <p:nvGrpSpPr>
            <p:cNvPr id="158762" name="Group 77">
              <a:extLst>
                <a:ext uri="{FF2B5EF4-FFF2-40B4-BE49-F238E27FC236}">
                  <a16:creationId xmlns:a16="http://schemas.microsoft.com/office/drawing/2014/main" id="{776050F7-B830-4979-9998-BB1FB104A678}"/>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7A69C751-CD50-4935-B535-FEDE9607B05B}"/>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36DD6337-17D3-4DFB-B583-ABE7FE3DC6F0}"/>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F3516B10-B9D2-4013-84CB-E179248338D4}"/>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2EFD4752-8D65-416D-9FD7-6887EA4C24E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B4E0FDF6-6E7F-4C3B-923A-697CC71B61DC}"/>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B1AA83F0-4162-4E8C-9987-526EE809053B}"/>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58723" name="Shape 192">
            <a:extLst>
              <a:ext uri="{FF2B5EF4-FFF2-40B4-BE49-F238E27FC236}">
                <a16:creationId xmlns:a16="http://schemas.microsoft.com/office/drawing/2014/main" id="{E50308F5-B53B-4052-9272-06F1514B0C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332514CD-ACA7-497D-8C84-2A72190F598E}"/>
              </a:ext>
            </a:extLst>
          </p:cNvPr>
          <p:cNvGrpSpPr>
            <a:grpSpLocks/>
          </p:cNvGrpSpPr>
          <p:nvPr/>
        </p:nvGrpSpPr>
        <p:grpSpPr bwMode="auto">
          <a:xfrm>
            <a:off x="2155825" y="2747963"/>
            <a:ext cx="8056563" cy="1730375"/>
            <a:chOff x="2155371" y="3151413"/>
            <a:chExt cx="8056564" cy="1730829"/>
          </a:xfrm>
        </p:grpSpPr>
        <p:grpSp>
          <p:nvGrpSpPr>
            <p:cNvPr id="158753" name="Group 10">
              <a:extLst>
                <a:ext uri="{FF2B5EF4-FFF2-40B4-BE49-F238E27FC236}">
                  <a16:creationId xmlns:a16="http://schemas.microsoft.com/office/drawing/2014/main" id="{03CFC573-F4DF-41EA-96D8-6F3992D2F649}"/>
                </a:ext>
              </a:extLst>
            </p:cNvPr>
            <p:cNvGrpSpPr>
              <a:grpSpLocks/>
            </p:cNvGrpSpPr>
            <p:nvPr/>
          </p:nvGrpSpPr>
          <p:grpSpPr bwMode="auto">
            <a:xfrm>
              <a:off x="2155371" y="3151413"/>
              <a:ext cx="8056564" cy="1730829"/>
              <a:chOff x="2155371" y="3151413"/>
              <a:chExt cx="8056564" cy="1730829"/>
            </a:xfrm>
          </p:grpSpPr>
          <p:sp>
            <p:nvSpPr>
              <p:cNvPr id="3" name="Rounded Rectangle 2">
                <a:extLst>
                  <a:ext uri="{FF2B5EF4-FFF2-40B4-BE49-F238E27FC236}">
                    <a16:creationId xmlns:a16="http://schemas.microsoft.com/office/drawing/2014/main" id="{B6FB9181-F515-488C-8822-C373E296E40A}"/>
                  </a:ext>
                </a:extLst>
              </p:cNvPr>
              <p:cNvSpPr/>
              <p:nvPr/>
            </p:nvSpPr>
            <p:spPr>
              <a:xfrm>
                <a:off x="2155371" y="3151413"/>
                <a:ext cx="1730829" cy="1730829"/>
              </a:xfrm>
              <a:prstGeom prst="round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FE790687-85E4-42B6-A6D9-1DF3E69C90D0}"/>
                  </a:ext>
                </a:extLst>
              </p:cNvPr>
              <p:cNvSpPr txBox="1"/>
              <p:nvPr/>
            </p:nvSpPr>
            <p:spPr>
              <a:xfrm>
                <a:off x="4311196" y="3554744"/>
                <a:ext cx="5900739" cy="924167"/>
              </a:xfrm>
              <a:prstGeom prst="rect">
                <a:avLst/>
              </a:prstGeom>
              <a:noFill/>
            </p:spPr>
            <p:txBody>
              <a:bodyPr>
                <a:spAutoFit/>
              </a:bodyPr>
              <a:lstStyle/>
              <a:p>
                <a:pPr>
                  <a:defRPr/>
                </a:pPr>
                <a:r>
                  <a:rPr lang="en-US" sz="5400" b="1" dirty="0">
                    <a:solidFill>
                      <a:srgbClr val="000000"/>
                    </a:solidFill>
                    <a:effectLst>
                      <a:outerShdw blurRad="38100" dist="38100" dir="2700000" algn="tl">
                        <a:srgbClr val="000000">
                          <a:alpha val="43137"/>
                        </a:srgbClr>
                      </a:outerShdw>
                    </a:effectLst>
                    <a:latin typeface="Lato Regular"/>
                  </a:rPr>
                  <a:t>Purpose</a:t>
                </a:r>
              </a:p>
            </p:txBody>
          </p:sp>
        </p:grpSp>
        <p:sp>
          <p:nvSpPr>
            <p:cNvPr id="35" name="AutoShape 139">
              <a:extLst>
                <a:ext uri="{FF2B5EF4-FFF2-40B4-BE49-F238E27FC236}">
                  <a16:creationId xmlns:a16="http://schemas.microsoft.com/office/drawing/2014/main" id="{E5AE828F-327F-4DC6-BE40-6EBCA698A3FF}"/>
                </a:ext>
              </a:extLst>
            </p:cNvPr>
            <p:cNvSpPr>
              <a:spLocks/>
            </p:cNvSpPr>
            <p:nvPr/>
          </p:nvSpPr>
          <p:spPr bwMode="auto">
            <a:xfrm>
              <a:off x="2497796" y="3444207"/>
              <a:ext cx="1067117" cy="1034286"/>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nvGrpSpPr>
          <p:cNvPr id="10" name="Group 9">
            <a:extLst>
              <a:ext uri="{FF2B5EF4-FFF2-40B4-BE49-F238E27FC236}">
                <a16:creationId xmlns:a16="http://schemas.microsoft.com/office/drawing/2014/main" id="{44EF7E20-E126-46C2-B361-C54AE4CF732C}"/>
              </a:ext>
            </a:extLst>
          </p:cNvPr>
          <p:cNvGrpSpPr>
            <a:grpSpLocks/>
          </p:cNvGrpSpPr>
          <p:nvPr/>
        </p:nvGrpSpPr>
        <p:grpSpPr bwMode="auto">
          <a:xfrm>
            <a:off x="2155825" y="6954838"/>
            <a:ext cx="8056563" cy="1862137"/>
            <a:chOff x="2155371" y="5417954"/>
            <a:chExt cx="8056564" cy="1862048"/>
          </a:xfrm>
        </p:grpSpPr>
        <p:grpSp>
          <p:nvGrpSpPr>
            <p:cNvPr id="158747" name="Group 17">
              <a:extLst>
                <a:ext uri="{FF2B5EF4-FFF2-40B4-BE49-F238E27FC236}">
                  <a16:creationId xmlns:a16="http://schemas.microsoft.com/office/drawing/2014/main" id="{5187D0E5-C75C-4C67-9397-EFEC818D38E4}"/>
                </a:ext>
              </a:extLst>
            </p:cNvPr>
            <p:cNvGrpSpPr>
              <a:grpSpLocks/>
            </p:cNvGrpSpPr>
            <p:nvPr/>
          </p:nvGrpSpPr>
          <p:grpSpPr bwMode="auto">
            <a:xfrm>
              <a:off x="2155371" y="5483564"/>
              <a:ext cx="8056564" cy="1730829"/>
              <a:chOff x="2155371" y="5483564"/>
              <a:chExt cx="8056564" cy="1730829"/>
            </a:xfrm>
          </p:grpSpPr>
          <p:sp>
            <p:nvSpPr>
              <p:cNvPr id="21" name="Flowchart: Connector 20">
                <a:extLst>
                  <a:ext uri="{FF2B5EF4-FFF2-40B4-BE49-F238E27FC236}">
                    <a16:creationId xmlns:a16="http://schemas.microsoft.com/office/drawing/2014/main" id="{69ED4C64-1448-4637-963F-049FC0E321C1}"/>
                  </a:ext>
                </a:extLst>
              </p:cNvPr>
              <p:cNvSpPr/>
              <p:nvPr/>
            </p:nvSpPr>
            <p:spPr>
              <a:xfrm>
                <a:off x="2155371" y="5483564"/>
                <a:ext cx="1730829" cy="1730829"/>
              </a:xfrm>
              <a:prstGeom prst="round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27">
                <a:extLst>
                  <a:ext uri="{FF2B5EF4-FFF2-40B4-BE49-F238E27FC236}">
                    <a16:creationId xmlns:a16="http://schemas.microsoft.com/office/drawing/2014/main" id="{72387551-CDEF-4D60-AD4E-152874088D5D}"/>
                  </a:ext>
                </a:extLst>
              </p:cNvPr>
              <p:cNvSpPr txBox="1"/>
              <p:nvPr/>
            </p:nvSpPr>
            <p:spPr>
              <a:xfrm>
                <a:off x="4311196" y="5886244"/>
                <a:ext cx="5900739" cy="1022301"/>
              </a:xfrm>
              <a:prstGeom prst="roundRect">
                <a:avLst/>
              </a:prstGeom>
              <a:noFill/>
            </p:spPr>
            <p:txBody>
              <a:bodyPr>
                <a:spAutoFit/>
              </a:bodyPr>
              <a:lstStyle/>
              <a:p>
                <a:pPr>
                  <a:defRPr/>
                </a:pPr>
                <a:r>
                  <a:rPr lang="en-US" sz="5400" b="1" dirty="0">
                    <a:solidFill>
                      <a:srgbClr val="000000"/>
                    </a:solidFill>
                    <a:effectLst>
                      <a:outerShdw blurRad="38100" dist="38100" dir="2700000" algn="tl">
                        <a:srgbClr val="000000">
                          <a:alpha val="43137"/>
                        </a:srgbClr>
                      </a:outerShdw>
                    </a:effectLst>
                    <a:latin typeface="Lato Regular"/>
                  </a:rPr>
                  <a:t>Key Questions</a:t>
                </a:r>
              </a:p>
            </p:txBody>
          </p:sp>
        </p:grpSp>
        <p:sp>
          <p:nvSpPr>
            <p:cNvPr id="7" name="Rectangle 6">
              <a:extLst>
                <a:ext uri="{FF2B5EF4-FFF2-40B4-BE49-F238E27FC236}">
                  <a16:creationId xmlns:a16="http://schemas.microsoft.com/office/drawing/2014/main" id="{A78834C8-F7BD-4C50-87A9-E3841FDF576B}"/>
                </a:ext>
              </a:extLst>
            </p:cNvPr>
            <p:cNvSpPr/>
            <p:nvPr/>
          </p:nvSpPr>
          <p:spPr>
            <a:xfrm>
              <a:off x="2460171" y="5417954"/>
              <a:ext cx="1141413" cy="1862048"/>
            </a:xfrm>
            <a:prstGeom prst="rect">
              <a:avLst/>
            </a:prstGeom>
            <a:noFill/>
            <a:ln>
              <a:noFill/>
            </a:ln>
          </p:spPr>
          <p:txBody>
            <a:bodyPr>
              <a:spAutoFit/>
            </a:bodyPr>
            <a:lstStyle/>
            <a:p>
              <a:pPr algn="ctr">
                <a:defRPr/>
              </a:pPr>
              <a:r>
                <a:rPr lang="en-US" sz="11500" b="1" dirty="0">
                  <a:ln w="6600">
                    <a:noFill/>
                    <a:prstDash val="solid"/>
                  </a:ln>
                  <a:solidFill>
                    <a:srgbClr val="FFFFFF"/>
                  </a:solidFill>
                  <a:effectLst>
                    <a:outerShdw dist="38100" dir="2700000" algn="tl" rotWithShape="0">
                      <a:schemeClr val="accent2"/>
                    </a:outerShdw>
                  </a:effectLst>
                </a:rPr>
                <a:t>?</a:t>
              </a:r>
            </a:p>
          </p:txBody>
        </p:sp>
      </p:grpSp>
      <p:grpSp>
        <p:nvGrpSpPr>
          <p:cNvPr id="5" name="Group 4">
            <a:extLst>
              <a:ext uri="{FF2B5EF4-FFF2-40B4-BE49-F238E27FC236}">
                <a16:creationId xmlns:a16="http://schemas.microsoft.com/office/drawing/2014/main" id="{FF774E67-EB39-4A9B-9CE0-3B7F80AC6063}"/>
              </a:ext>
            </a:extLst>
          </p:cNvPr>
          <p:cNvGrpSpPr>
            <a:grpSpLocks/>
          </p:cNvGrpSpPr>
          <p:nvPr/>
        </p:nvGrpSpPr>
        <p:grpSpPr bwMode="auto">
          <a:xfrm>
            <a:off x="2155825" y="9188450"/>
            <a:ext cx="19005550" cy="1731963"/>
            <a:chOff x="2155371" y="7747565"/>
            <a:chExt cx="19006459" cy="1730829"/>
          </a:xfrm>
        </p:grpSpPr>
        <p:grpSp>
          <p:nvGrpSpPr>
            <p:cNvPr id="158741" name="Group 28">
              <a:extLst>
                <a:ext uri="{FF2B5EF4-FFF2-40B4-BE49-F238E27FC236}">
                  <a16:creationId xmlns:a16="http://schemas.microsoft.com/office/drawing/2014/main" id="{6E2F6505-37B9-45B5-B49D-F5C47B500749}"/>
                </a:ext>
              </a:extLst>
            </p:cNvPr>
            <p:cNvGrpSpPr>
              <a:grpSpLocks/>
            </p:cNvGrpSpPr>
            <p:nvPr/>
          </p:nvGrpSpPr>
          <p:grpSpPr bwMode="auto">
            <a:xfrm>
              <a:off x="2155371" y="7747565"/>
              <a:ext cx="19006459" cy="1730829"/>
              <a:chOff x="2155371" y="5483564"/>
              <a:chExt cx="19006459" cy="1730829"/>
            </a:xfrm>
          </p:grpSpPr>
          <p:sp>
            <p:nvSpPr>
              <p:cNvPr id="30" name="Flowchart: Connector 29">
                <a:extLst>
                  <a:ext uri="{FF2B5EF4-FFF2-40B4-BE49-F238E27FC236}">
                    <a16:creationId xmlns:a16="http://schemas.microsoft.com/office/drawing/2014/main" id="{08CCE0FE-ADA3-4FB0-98FC-7B810CD0A316}"/>
                  </a:ext>
                </a:extLst>
              </p:cNvPr>
              <p:cNvSpPr/>
              <p:nvPr/>
            </p:nvSpPr>
            <p:spPr>
              <a:xfrm>
                <a:off x="2155371" y="5483564"/>
                <a:ext cx="1730829" cy="1730829"/>
              </a:xfrm>
              <a:prstGeom prst="round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TextBox 30">
                <a:extLst>
                  <a:ext uri="{FF2B5EF4-FFF2-40B4-BE49-F238E27FC236}">
                    <a16:creationId xmlns:a16="http://schemas.microsoft.com/office/drawing/2014/main" id="{C4EDB2BC-F593-4AF7-924D-A8C9923B0884}"/>
                  </a:ext>
                </a:extLst>
              </p:cNvPr>
              <p:cNvSpPr txBox="1"/>
              <p:nvPr/>
            </p:nvSpPr>
            <p:spPr>
              <a:xfrm>
                <a:off x="4311299" y="5838931"/>
                <a:ext cx="16850531" cy="1020095"/>
              </a:xfrm>
              <a:prstGeom prst="roundRect">
                <a:avLst/>
              </a:prstGeom>
              <a:noFill/>
            </p:spPr>
            <p:txBody>
              <a:bodyPr>
                <a:spAutoFit/>
              </a:bodyPr>
              <a:lstStyle/>
              <a:p>
                <a:pPr>
                  <a:defRPr/>
                </a:pPr>
                <a:r>
                  <a:rPr lang="en-US" sz="5400" b="1" dirty="0">
                    <a:solidFill>
                      <a:srgbClr val="000000"/>
                    </a:solidFill>
                    <a:effectLst>
                      <a:outerShdw blurRad="38100" dist="38100" dir="2700000" algn="tl">
                        <a:srgbClr val="000000">
                          <a:alpha val="43137"/>
                        </a:srgbClr>
                      </a:outerShdw>
                    </a:effectLst>
                    <a:latin typeface="Lato Regular"/>
                  </a:rPr>
                  <a:t>Data-Driven Dialogue (DDD) Tip</a:t>
                </a:r>
              </a:p>
            </p:txBody>
          </p:sp>
        </p:grpSp>
        <p:grpSp>
          <p:nvGrpSpPr>
            <p:cNvPr id="46" name="Group 45">
              <a:extLst>
                <a:ext uri="{FF2B5EF4-FFF2-40B4-BE49-F238E27FC236}">
                  <a16:creationId xmlns:a16="http://schemas.microsoft.com/office/drawing/2014/main" id="{BE452E72-E48B-4F49-B8CA-1F93A29423A4}"/>
                </a:ext>
              </a:extLst>
            </p:cNvPr>
            <p:cNvGrpSpPr/>
            <p:nvPr/>
          </p:nvGrpSpPr>
          <p:grpSpPr>
            <a:xfrm>
              <a:off x="2497796" y="8102201"/>
              <a:ext cx="1109985" cy="1108092"/>
              <a:chOff x="2164728" y="1071199"/>
              <a:chExt cx="488901" cy="488067"/>
            </a:xfrm>
            <a:solidFill>
              <a:schemeClr val="bg1"/>
            </a:solidFill>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47" name="AutoShape 128">
                <a:extLst>
                  <a:ext uri="{FF2B5EF4-FFF2-40B4-BE49-F238E27FC236}">
                    <a16:creationId xmlns:a16="http://schemas.microsoft.com/office/drawing/2014/main" id="{E3ACB72F-27AF-47AF-BF89-42857FAB1071}"/>
                  </a:ext>
                </a:extLst>
              </p:cNvPr>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48" name="AutoShape 129">
                <a:extLst>
                  <a:ext uri="{FF2B5EF4-FFF2-40B4-BE49-F238E27FC236}">
                    <a16:creationId xmlns:a16="http://schemas.microsoft.com/office/drawing/2014/main" id="{4F1564DD-8B57-4FBE-8EFE-98B3FFAF5223}"/>
                  </a:ext>
                </a:extLst>
              </p:cNvPr>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grpSp>
        <p:nvGrpSpPr>
          <p:cNvPr id="2" name="Group 1">
            <a:extLst>
              <a:ext uri="{FF2B5EF4-FFF2-40B4-BE49-F238E27FC236}">
                <a16:creationId xmlns:a16="http://schemas.microsoft.com/office/drawing/2014/main" id="{65353EA3-D2F6-4A4D-B932-82376A4BD1A4}"/>
              </a:ext>
            </a:extLst>
          </p:cNvPr>
          <p:cNvGrpSpPr>
            <a:grpSpLocks/>
          </p:cNvGrpSpPr>
          <p:nvPr/>
        </p:nvGrpSpPr>
        <p:grpSpPr bwMode="auto">
          <a:xfrm>
            <a:off x="2155825" y="11291888"/>
            <a:ext cx="8056563" cy="1731962"/>
            <a:chOff x="2155371" y="9953650"/>
            <a:chExt cx="8056564" cy="1730829"/>
          </a:xfrm>
        </p:grpSpPr>
        <p:grpSp>
          <p:nvGrpSpPr>
            <p:cNvPr id="158735" name="Group 31">
              <a:extLst>
                <a:ext uri="{FF2B5EF4-FFF2-40B4-BE49-F238E27FC236}">
                  <a16:creationId xmlns:a16="http://schemas.microsoft.com/office/drawing/2014/main" id="{D8306B71-72CA-4903-9A9D-275FA1FA6C08}"/>
                </a:ext>
              </a:extLst>
            </p:cNvPr>
            <p:cNvGrpSpPr>
              <a:grpSpLocks/>
            </p:cNvGrpSpPr>
            <p:nvPr/>
          </p:nvGrpSpPr>
          <p:grpSpPr bwMode="auto">
            <a:xfrm>
              <a:off x="2155371" y="9953650"/>
              <a:ext cx="8056564" cy="1730829"/>
              <a:chOff x="2155371" y="5483564"/>
              <a:chExt cx="8056564" cy="1730829"/>
            </a:xfrm>
          </p:grpSpPr>
          <p:sp>
            <p:nvSpPr>
              <p:cNvPr id="33" name="Flowchart: Connector 32">
                <a:extLst>
                  <a:ext uri="{FF2B5EF4-FFF2-40B4-BE49-F238E27FC236}">
                    <a16:creationId xmlns:a16="http://schemas.microsoft.com/office/drawing/2014/main" id="{F44DB5B5-BB2B-428B-B989-EB02CAF81E7D}"/>
                  </a:ext>
                </a:extLst>
              </p:cNvPr>
              <p:cNvSpPr/>
              <p:nvPr/>
            </p:nvSpPr>
            <p:spPr>
              <a:xfrm>
                <a:off x="2155371" y="5483564"/>
                <a:ext cx="1730829" cy="1730829"/>
              </a:xfrm>
              <a:prstGeom prst="round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3">
                <a:extLst>
                  <a:ext uri="{FF2B5EF4-FFF2-40B4-BE49-F238E27FC236}">
                    <a16:creationId xmlns:a16="http://schemas.microsoft.com/office/drawing/2014/main" id="{E8D2350C-2FCC-4FAB-9D32-1DBE912D5B9D}"/>
                  </a:ext>
                </a:extLst>
              </p:cNvPr>
              <p:cNvSpPr txBox="1"/>
              <p:nvPr/>
            </p:nvSpPr>
            <p:spPr>
              <a:xfrm>
                <a:off x="4311196" y="5886525"/>
                <a:ext cx="5900739" cy="1021681"/>
              </a:xfrm>
              <a:prstGeom prst="roundRect">
                <a:avLst/>
              </a:prstGeom>
              <a:noFill/>
            </p:spPr>
            <p:txBody>
              <a:bodyPr>
                <a:spAutoFit/>
              </a:bodyPr>
              <a:lstStyle/>
              <a:p>
                <a:pPr>
                  <a:defRPr/>
                </a:pPr>
                <a:r>
                  <a:rPr lang="en-US" sz="5400" b="1" dirty="0">
                    <a:solidFill>
                      <a:srgbClr val="000000"/>
                    </a:solidFill>
                    <a:effectLst>
                      <a:outerShdw blurRad="38100" dist="38100" dir="2700000" algn="tl">
                        <a:srgbClr val="000000">
                          <a:alpha val="43137"/>
                        </a:srgbClr>
                      </a:outerShdw>
                    </a:effectLst>
                    <a:latin typeface="Lato Regular"/>
                  </a:rPr>
                  <a:t>Level Check</a:t>
                </a:r>
              </a:p>
            </p:txBody>
          </p:sp>
        </p:grpSp>
        <p:sp>
          <p:nvSpPr>
            <p:cNvPr id="36" name="TextBox 35">
              <a:extLst>
                <a:ext uri="{FF2B5EF4-FFF2-40B4-BE49-F238E27FC236}">
                  <a16:creationId xmlns:a16="http://schemas.microsoft.com/office/drawing/2014/main" id="{27DE82A1-E3B5-44E4-BE52-524897CC0E90}"/>
                </a:ext>
              </a:extLst>
            </p:cNvPr>
            <p:cNvSpPr txBox="1"/>
            <p:nvPr/>
          </p:nvSpPr>
          <p:spPr>
            <a:xfrm>
              <a:off x="2410959" y="10063115"/>
              <a:ext cx="2114550" cy="1570597"/>
            </a:xfrm>
            <a:prstGeom prst="rect">
              <a:avLst/>
            </a:prstGeom>
            <a:noFill/>
          </p:spPr>
          <p:txBody>
            <a:bodyPr>
              <a:spAutoFit/>
            </a:bodyPr>
            <a:lstStyle/>
            <a:p>
              <a:pPr>
                <a:defRPr/>
              </a:pPr>
              <a:r>
                <a:rPr lang="en-US" sz="96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200" b="1" dirty="0">
                <a:solidFill>
                  <a:schemeClr val="bg1"/>
                </a:solidFill>
                <a:effectLst>
                  <a:outerShdw blurRad="38100" dist="38100" dir="2700000" algn="tl">
                    <a:srgbClr val="000000">
                      <a:alpha val="43137"/>
                    </a:srgbClr>
                  </a:outerShdw>
                </a:effectLst>
              </a:endParaRPr>
            </a:p>
          </p:txBody>
        </p:sp>
      </p:grpSp>
      <p:grpSp>
        <p:nvGrpSpPr>
          <p:cNvPr id="6" name="Group 5">
            <a:extLst>
              <a:ext uri="{FF2B5EF4-FFF2-40B4-BE49-F238E27FC236}">
                <a16:creationId xmlns:a16="http://schemas.microsoft.com/office/drawing/2014/main" id="{2143820A-07EE-4D68-B884-936FC78AAC14}"/>
              </a:ext>
            </a:extLst>
          </p:cNvPr>
          <p:cNvGrpSpPr>
            <a:grpSpLocks/>
          </p:cNvGrpSpPr>
          <p:nvPr/>
        </p:nvGrpSpPr>
        <p:grpSpPr bwMode="auto">
          <a:xfrm>
            <a:off x="2155825" y="4851400"/>
            <a:ext cx="8056563" cy="1730375"/>
            <a:chOff x="2155371" y="4851014"/>
            <a:chExt cx="8056564" cy="1730829"/>
          </a:xfrm>
        </p:grpSpPr>
        <p:grpSp>
          <p:nvGrpSpPr>
            <p:cNvPr id="158729" name="Group 37">
              <a:extLst>
                <a:ext uri="{FF2B5EF4-FFF2-40B4-BE49-F238E27FC236}">
                  <a16:creationId xmlns:a16="http://schemas.microsoft.com/office/drawing/2014/main" id="{AF92E06A-57C8-40E6-AB9A-AB8562F5D21F}"/>
                </a:ext>
              </a:extLst>
            </p:cNvPr>
            <p:cNvGrpSpPr>
              <a:grpSpLocks/>
            </p:cNvGrpSpPr>
            <p:nvPr/>
          </p:nvGrpSpPr>
          <p:grpSpPr bwMode="auto">
            <a:xfrm>
              <a:off x="2155371" y="4851014"/>
              <a:ext cx="8056564" cy="1730829"/>
              <a:chOff x="2155371" y="3151413"/>
              <a:chExt cx="8056564" cy="1730829"/>
            </a:xfrm>
          </p:grpSpPr>
          <p:sp>
            <p:nvSpPr>
              <p:cNvPr id="40" name="Rounded Rectangle 39">
                <a:extLst>
                  <a:ext uri="{FF2B5EF4-FFF2-40B4-BE49-F238E27FC236}">
                    <a16:creationId xmlns:a16="http://schemas.microsoft.com/office/drawing/2014/main" id="{6079EBB9-641A-47D8-B7FE-BFBB20CDD46B}"/>
                  </a:ext>
                </a:extLst>
              </p:cNvPr>
              <p:cNvSpPr/>
              <p:nvPr/>
            </p:nvSpPr>
            <p:spPr>
              <a:xfrm>
                <a:off x="2155371" y="3151413"/>
                <a:ext cx="1730829" cy="1730829"/>
              </a:xfrm>
              <a:prstGeom prst="roundRect">
                <a:avLst/>
              </a:prstGeom>
              <a:solidFill>
                <a:srgbClr val="3038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TextBox 40">
                <a:extLst>
                  <a:ext uri="{FF2B5EF4-FFF2-40B4-BE49-F238E27FC236}">
                    <a16:creationId xmlns:a16="http://schemas.microsoft.com/office/drawing/2014/main" id="{FACDD2F2-31FF-49B8-BD8C-23AF1F3BC7FD}"/>
                  </a:ext>
                </a:extLst>
              </p:cNvPr>
              <p:cNvSpPr txBox="1"/>
              <p:nvPr/>
            </p:nvSpPr>
            <p:spPr>
              <a:xfrm>
                <a:off x="4311196" y="3554744"/>
                <a:ext cx="5900739" cy="924167"/>
              </a:xfrm>
              <a:prstGeom prst="rect">
                <a:avLst/>
              </a:prstGeom>
              <a:noFill/>
            </p:spPr>
            <p:txBody>
              <a:bodyPr>
                <a:spAutoFit/>
              </a:bodyPr>
              <a:lstStyle/>
              <a:p>
                <a:pPr>
                  <a:defRPr/>
                </a:pPr>
                <a:r>
                  <a:rPr lang="en-US" sz="5400" b="1" dirty="0">
                    <a:solidFill>
                      <a:srgbClr val="000000"/>
                    </a:solidFill>
                    <a:effectLst>
                      <a:outerShdw blurRad="38100" dist="38100" dir="2700000" algn="tl">
                        <a:srgbClr val="000000">
                          <a:alpha val="43137"/>
                        </a:srgbClr>
                      </a:outerShdw>
                    </a:effectLst>
                    <a:latin typeface="Lato Regular"/>
                  </a:rPr>
                  <a:t>Data to examine</a:t>
                </a:r>
              </a:p>
            </p:txBody>
          </p:sp>
        </p:grpSp>
        <p:grpSp>
          <p:nvGrpSpPr>
            <p:cNvPr id="49" name="Group 48">
              <a:extLst>
                <a:ext uri="{FF2B5EF4-FFF2-40B4-BE49-F238E27FC236}">
                  <a16:creationId xmlns:a16="http://schemas.microsoft.com/office/drawing/2014/main" id="{CAA1CF46-48C5-4B64-BFA6-8A9E5F326128}"/>
                </a:ext>
              </a:extLst>
            </p:cNvPr>
            <p:cNvGrpSpPr/>
            <p:nvPr/>
          </p:nvGrpSpPr>
          <p:grpSpPr>
            <a:xfrm>
              <a:off x="2463872" y="5215045"/>
              <a:ext cx="1089733" cy="1089733"/>
              <a:chOff x="3141697" y="1071199"/>
              <a:chExt cx="488067" cy="488067"/>
            </a:xfrm>
            <a:solidFill>
              <a:schemeClr val="bg1"/>
            </a:solidFill>
          </p:grpSpPr>
          <p:sp>
            <p:nvSpPr>
              <p:cNvPr id="50" name="AutoShape 126">
                <a:extLst>
                  <a:ext uri="{FF2B5EF4-FFF2-40B4-BE49-F238E27FC236}">
                    <a16:creationId xmlns:a16="http://schemas.microsoft.com/office/drawing/2014/main" id="{3FCBBF28-E201-483E-9C51-66FD3BA302B1}"/>
                  </a:ext>
                </a:extLst>
              </p:cNvPr>
              <p:cNvSpPr>
                <a:spLocks/>
              </p:cNvSpPr>
              <p:nvPr/>
            </p:nvSpPr>
            <p:spPr bwMode="auto">
              <a:xfrm>
                <a:off x="3141697"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51" name="AutoShape 127">
                <a:extLst>
                  <a:ext uri="{FF2B5EF4-FFF2-40B4-BE49-F238E27FC236}">
                    <a16:creationId xmlns:a16="http://schemas.microsoft.com/office/drawing/2014/main" id="{FD432E9F-20BA-49E2-BBBE-F4C53ECEADC5}"/>
                  </a:ext>
                </a:extLst>
              </p:cNvPr>
              <p:cNvSpPr>
                <a:spLocks/>
              </p:cNvSpPr>
              <p:nvPr/>
            </p:nvSpPr>
            <p:spPr bwMode="auto">
              <a:xfrm>
                <a:off x="3339426" y="1147122"/>
                <a:ext cx="1151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942">
            <a:alpha val="98822"/>
          </a:srgbClr>
        </a:solidFill>
        <a:effectLst/>
      </p:bgPr>
    </p:bg>
    <p:spTree>
      <p:nvGrpSpPr>
        <p:cNvPr id="1" name=""/>
        <p:cNvGrpSpPr/>
        <p:nvPr/>
      </p:nvGrpSpPr>
      <p:grpSpPr>
        <a:xfrm>
          <a:off x="0" y="0"/>
          <a:ext cx="0" cy="0"/>
          <a:chOff x="0" y="0"/>
          <a:chExt cx="0" cy="0"/>
        </a:xfrm>
      </p:grpSpPr>
      <p:pic>
        <p:nvPicPr>
          <p:cNvPr id="31746" name="Picture Placeholder 5">
            <a:extLst>
              <a:ext uri="{FF2B5EF4-FFF2-40B4-BE49-F238E27FC236}">
                <a16:creationId xmlns:a16="http://schemas.microsoft.com/office/drawing/2014/main" id="{F6C812C9-ADBF-4799-970E-C55691FD17A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 b="8"/>
          <a:stretch>
            <a:fillRect/>
          </a:stretch>
        </p:blipFill>
        <p:spPr>
          <a:xfrm>
            <a:off x="0" y="0"/>
            <a:ext cx="24399875" cy="13716000"/>
          </a:xfrm>
        </p:spPr>
      </p:pic>
      <p:sp>
        <p:nvSpPr>
          <p:cNvPr id="128" name="Rectangle 127">
            <a:extLst>
              <a:ext uri="{FF2B5EF4-FFF2-40B4-BE49-F238E27FC236}">
                <a16:creationId xmlns:a16="http://schemas.microsoft.com/office/drawing/2014/main" id="{681F55EC-5FEF-43AB-89F1-41FC422A5FE6}"/>
              </a:ext>
            </a:extLst>
          </p:cNvPr>
          <p:cNvSpPr>
            <a:spLocks/>
          </p:cNvSpPr>
          <p:nvPr/>
        </p:nvSpPr>
        <p:spPr>
          <a:xfrm>
            <a:off x="-17463" y="-101600"/>
            <a:ext cx="24434801" cy="13844588"/>
          </a:xfrm>
          <a:prstGeom prst="rect">
            <a:avLst/>
          </a:prstGeom>
          <a:solidFill>
            <a:srgbClr val="303942">
              <a:alpha val="5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7" name="Group 6">
            <a:extLst>
              <a:ext uri="{FF2B5EF4-FFF2-40B4-BE49-F238E27FC236}">
                <a16:creationId xmlns:a16="http://schemas.microsoft.com/office/drawing/2014/main" id="{6D164036-0A33-404D-AE29-DF65A47F1618}"/>
              </a:ext>
            </a:extLst>
          </p:cNvPr>
          <p:cNvGrpSpPr>
            <a:grpSpLocks/>
          </p:cNvGrpSpPr>
          <p:nvPr/>
        </p:nvGrpSpPr>
        <p:grpSpPr bwMode="auto">
          <a:xfrm>
            <a:off x="4464050" y="5318125"/>
            <a:ext cx="15290800" cy="2062163"/>
            <a:chOff x="4463996" y="4959288"/>
            <a:chExt cx="15290800" cy="2061550"/>
          </a:xfrm>
        </p:grpSpPr>
        <p:sp>
          <p:nvSpPr>
            <p:cNvPr id="40965" name="TextBox 87">
              <a:extLst>
                <a:ext uri="{FF2B5EF4-FFF2-40B4-BE49-F238E27FC236}">
                  <a16:creationId xmlns:a16="http://schemas.microsoft.com/office/drawing/2014/main" id="{8C92D39C-41F6-4596-AF68-5C1032A8FA35}"/>
                </a:ext>
              </a:extLst>
            </p:cNvPr>
            <p:cNvSpPr txBox="1">
              <a:spLocks noChangeArrowheads="1"/>
            </p:cNvSpPr>
            <p:nvPr/>
          </p:nvSpPr>
          <p:spPr bwMode="auto">
            <a:xfrm>
              <a:off x="4463996" y="4959288"/>
              <a:ext cx="15290800" cy="18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Review Visioning</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8" name="Rectangle 17">
              <a:extLst>
                <a:ext uri="{FF2B5EF4-FFF2-40B4-BE49-F238E27FC236}">
                  <a16:creationId xmlns:a16="http://schemas.microsoft.com/office/drawing/2014/main" id="{DE5AF50E-E3C1-4F98-8CBF-FADB3F66EA60}"/>
                </a:ext>
              </a:extLst>
            </p:cNvPr>
            <p:cNvSpPr/>
            <p:nvPr/>
          </p:nvSpPr>
          <p:spPr bwMode="auto">
            <a:xfrm flipV="1">
              <a:off x="10742559" y="6947835"/>
              <a:ext cx="407987" cy="73003"/>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E302C879-460D-411F-A2E6-495035F1E8DC}"/>
                </a:ext>
              </a:extLst>
            </p:cNvPr>
            <p:cNvSpPr/>
            <p:nvPr/>
          </p:nvSpPr>
          <p:spPr bwMode="auto">
            <a:xfrm flipV="1">
              <a:off x="11206109" y="6947835"/>
              <a:ext cx="407987" cy="7300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0" name="Rectangle 19">
              <a:extLst>
                <a:ext uri="{FF2B5EF4-FFF2-40B4-BE49-F238E27FC236}">
                  <a16:creationId xmlns:a16="http://schemas.microsoft.com/office/drawing/2014/main" id="{5F00E046-9401-467D-BF62-AAF3B9234847}"/>
                </a:ext>
              </a:extLst>
            </p:cNvPr>
            <p:cNvSpPr/>
            <p:nvPr/>
          </p:nvSpPr>
          <p:spPr bwMode="auto">
            <a:xfrm flipV="1">
              <a:off x="11685534" y="6947835"/>
              <a:ext cx="407987" cy="73003"/>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BCC56ECC-F72B-49F5-B072-DB987AA65F10}"/>
                </a:ext>
              </a:extLst>
            </p:cNvPr>
            <p:cNvSpPr/>
            <p:nvPr/>
          </p:nvSpPr>
          <p:spPr bwMode="auto">
            <a:xfrm flipV="1">
              <a:off x="12149084" y="6947835"/>
              <a:ext cx="407987" cy="73003"/>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2" name="Rectangle 21">
              <a:extLst>
                <a:ext uri="{FF2B5EF4-FFF2-40B4-BE49-F238E27FC236}">
                  <a16:creationId xmlns:a16="http://schemas.microsoft.com/office/drawing/2014/main" id="{E7F265F8-C7F9-4632-82E5-E1FD8A06EE82}"/>
                </a:ext>
              </a:extLst>
            </p:cNvPr>
            <p:cNvSpPr/>
            <p:nvPr/>
          </p:nvSpPr>
          <p:spPr bwMode="auto">
            <a:xfrm flipV="1">
              <a:off x="12614221" y="6947835"/>
              <a:ext cx="406400" cy="73003"/>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67C40AC-4814-4C72-83DF-430A8A82552C}"/>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 name="Group 18">
            <a:extLst>
              <a:ext uri="{FF2B5EF4-FFF2-40B4-BE49-F238E27FC236}">
                <a16:creationId xmlns:a16="http://schemas.microsoft.com/office/drawing/2014/main" id="{EF353EC1-8BF9-46FD-8B39-8DD4BC03B5AA}"/>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18D72071-3859-4A8D-9E41-C0F8DB44479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Aggregate-Level Analysis</a:t>
              </a:r>
            </a:p>
          </p:txBody>
        </p:sp>
        <p:grpSp>
          <p:nvGrpSpPr>
            <p:cNvPr id="160782" name="Group 77">
              <a:extLst>
                <a:ext uri="{FF2B5EF4-FFF2-40B4-BE49-F238E27FC236}">
                  <a16:creationId xmlns:a16="http://schemas.microsoft.com/office/drawing/2014/main" id="{0E74306D-F8E7-448F-8E0C-D8ADD9846960}"/>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16DD0DC9-E314-4D89-A72B-7165B323CC25}"/>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61037D3C-C194-4F23-AF7C-3835CB74D6F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E6AB8EFE-9DE2-4260-9150-8037996FE54A}"/>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6BFD30B9-352C-4A66-825B-8A3B36CAEEC5}"/>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4625B8DC-BC82-404F-9059-38440AC19C1A}"/>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324651FD-AE7D-408A-9E99-1DA3A32F5E63}"/>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60774" name="Shape 192">
            <a:extLst>
              <a:ext uri="{FF2B5EF4-FFF2-40B4-BE49-F238E27FC236}">
                <a16:creationId xmlns:a16="http://schemas.microsoft.com/office/drawing/2014/main" id="{F0F3F5E3-D63A-46C4-B302-1751B914C79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0775" name="Group 2">
            <a:extLst>
              <a:ext uri="{FF2B5EF4-FFF2-40B4-BE49-F238E27FC236}">
                <a16:creationId xmlns:a16="http://schemas.microsoft.com/office/drawing/2014/main" id="{EF39540C-1D19-4E21-A81F-872A4FE86912}"/>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1B8B9CBE-35DE-4CDC-A95B-F9145E29C005}"/>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a:extLst>
                <a:ext uri="{FF2B5EF4-FFF2-40B4-BE49-F238E27FC236}">
                  <a16:creationId xmlns:a16="http://schemas.microsoft.com/office/drawing/2014/main" id="{D8DCB37A-C80D-434C-9607-F4974D1B0F7F}"/>
                </a:ext>
              </a:extLst>
            </p:cNvPr>
            <p:cNvGrpSpPr/>
            <p:nvPr/>
          </p:nvGrpSpPr>
          <p:grpSpPr>
            <a:xfrm>
              <a:off x="1043360" y="4030838"/>
              <a:ext cx="5946938" cy="6988630"/>
              <a:chOff x="1435245" y="3307751"/>
              <a:chExt cx="5946938" cy="698863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60D6D9B0-3F7C-4170-AF30-1804B7581B35}"/>
                  </a:ext>
                </a:extLst>
              </p:cNvPr>
              <p:cNvGrpSpPr/>
              <p:nvPr/>
            </p:nvGrpSpPr>
            <p:grpSpPr>
              <a:xfrm rot="16200000">
                <a:off x="914399" y="3828597"/>
                <a:ext cx="6988630" cy="5946938"/>
                <a:chOff x="914399" y="3828597"/>
                <a:chExt cx="6988630" cy="5946938"/>
              </a:xfrm>
            </p:grpSpPr>
            <p:sp>
              <p:nvSpPr>
                <p:cNvPr id="13" name="Rounded Rectangle 12">
                  <a:extLst>
                    <a:ext uri="{FF2B5EF4-FFF2-40B4-BE49-F238E27FC236}">
                      <a16:creationId xmlns:a16="http://schemas.microsoft.com/office/drawing/2014/main" id="{A7B97F9F-AA88-4D9E-9CE8-CA5241E2F44C}"/>
                    </a:ext>
                  </a:extLst>
                </p:cNvPr>
                <p:cNvSpPr/>
                <p:nvPr/>
              </p:nvSpPr>
              <p:spPr>
                <a:xfrm>
                  <a:off x="914399" y="3828597"/>
                  <a:ext cx="6988630" cy="5837918"/>
                </a:xfrm>
                <a:prstGeom prst="round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EF2FEE2A-177C-498F-B3A5-7C183F735B6D}"/>
                    </a:ext>
                  </a:extLst>
                </p:cNvPr>
                <p:cNvSpPr txBox="1"/>
                <p:nvPr/>
              </p:nvSpPr>
              <p:spPr>
                <a:xfrm rot="5400000">
                  <a:off x="4032817" y="6163219"/>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Purpose</a:t>
                  </a:r>
                </a:p>
              </p:txBody>
            </p:sp>
          </p:grpSp>
          <p:sp>
            <p:nvSpPr>
              <p:cNvPr id="15" name="AutoShape 139">
                <a:extLst>
                  <a:ext uri="{FF2B5EF4-FFF2-40B4-BE49-F238E27FC236}">
                    <a16:creationId xmlns:a16="http://schemas.microsoft.com/office/drawing/2014/main" id="{5C5EC16C-0054-40C2-A751-CEC95DB57581}"/>
                  </a:ext>
                </a:extLst>
              </p:cNvPr>
              <p:cNvSpPr>
                <a:spLocks/>
              </p:cNvSpPr>
              <p:nvPr/>
            </p:nvSpPr>
            <p:spPr bwMode="auto">
              <a:xfrm>
                <a:off x="2061287" y="5146983"/>
                <a:ext cx="4585834" cy="444474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w="76200">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sp>
        <p:nvSpPr>
          <p:cNvPr id="4" name="TextBox 3">
            <a:extLst>
              <a:ext uri="{FF2B5EF4-FFF2-40B4-BE49-F238E27FC236}">
                <a16:creationId xmlns:a16="http://schemas.microsoft.com/office/drawing/2014/main" id="{6686288B-8754-417A-B55E-F359AE745235}"/>
              </a:ext>
            </a:extLst>
          </p:cNvPr>
          <p:cNvSpPr txBox="1"/>
          <p:nvPr/>
        </p:nvSpPr>
        <p:spPr>
          <a:xfrm>
            <a:off x="7772400" y="4238625"/>
            <a:ext cx="15741650" cy="6464300"/>
          </a:xfrm>
          <a:prstGeom prst="rect">
            <a:avLst/>
          </a:prstGeom>
          <a:noFill/>
        </p:spPr>
        <p:txBody>
          <a:bodyPr>
            <a:spAutoFit/>
          </a:bodyPr>
          <a:lstStyle/>
          <a:p>
            <a:pPr algn="ctr">
              <a:defRPr/>
            </a:pPr>
            <a:r>
              <a:rPr lang="en-US" sz="6000" b="1" dirty="0">
                <a:solidFill>
                  <a:schemeClr val="bg1"/>
                </a:solidFill>
                <a:effectLst>
                  <a:outerShdw blurRad="38100" dist="38100" dir="2700000" algn="tl">
                    <a:srgbClr val="000000">
                      <a:alpha val="43137"/>
                    </a:srgbClr>
                  </a:outerShdw>
                </a:effectLst>
                <a:latin typeface="Lato Regular"/>
              </a:rPr>
              <a:t>Engage in data-driven dialogue to analyze state assessment or benchmark data to identify trends or patterns in the % of students at the school, district, and state levels who are at and above proficiency over time.</a:t>
            </a:r>
          </a:p>
          <a:p>
            <a:pPr>
              <a:defRPr/>
            </a:pPr>
            <a:r>
              <a:rPr lang="en-US" sz="5400" b="1" dirty="0">
                <a:solidFill>
                  <a:schemeClr val="bg1"/>
                </a:solidFill>
                <a:effectLst>
                  <a:outerShdw blurRad="38100" dist="38100" dir="2700000" algn="tl">
                    <a:srgbClr val="000000">
                      <a:alpha val="43137"/>
                    </a:srgbClr>
                  </a:outerShdw>
                </a:effectLst>
                <a:latin typeface="Lato Regular"/>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2FF8C38-BB0A-4F56-A1B2-9BE012DF2DA9}"/>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 name="Group 18">
            <a:extLst>
              <a:ext uri="{FF2B5EF4-FFF2-40B4-BE49-F238E27FC236}">
                <a16:creationId xmlns:a16="http://schemas.microsoft.com/office/drawing/2014/main" id="{B05C8420-F81E-4CF8-9764-324A77DAEC03}"/>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E36C5271-C097-4B89-938E-D326ED41A5E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Aggregate-Level Analysis</a:t>
              </a:r>
            </a:p>
          </p:txBody>
        </p:sp>
        <p:grpSp>
          <p:nvGrpSpPr>
            <p:cNvPr id="162835" name="Group 77">
              <a:extLst>
                <a:ext uri="{FF2B5EF4-FFF2-40B4-BE49-F238E27FC236}">
                  <a16:creationId xmlns:a16="http://schemas.microsoft.com/office/drawing/2014/main" id="{C4A29D01-469A-4F04-A045-B8B26BC943BB}"/>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40534B80-BCE1-48F3-9879-717C494CEEF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F7DDD3CF-1090-42A4-A7D3-A4C92B78673D}"/>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A88EB6AA-5754-44D8-ADDB-37B77A0A4FB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D14800AA-FA5B-4839-B52F-E57BD8E0F21D}"/>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F2CFA44A-C25D-48DF-A29D-AA7DA356E4C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3D9B093A-9A6F-43D8-925B-9A03D16700B7}"/>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62822" name="Shape 192">
            <a:extLst>
              <a:ext uri="{FF2B5EF4-FFF2-40B4-BE49-F238E27FC236}">
                <a16:creationId xmlns:a16="http://schemas.microsoft.com/office/drawing/2014/main" id="{A2731073-F91D-45A1-A84F-F49F547577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2823" name="Group 2">
            <a:extLst>
              <a:ext uri="{FF2B5EF4-FFF2-40B4-BE49-F238E27FC236}">
                <a16:creationId xmlns:a16="http://schemas.microsoft.com/office/drawing/2014/main" id="{248869F5-6AFA-4286-8617-582521A79F20}"/>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8D69EC22-84FE-4B54-A178-D28E8A06C20B}"/>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62829" name="Group 11">
              <a:extLst>
                <a:ext uri="{FF2B5EF4-FFF2-40B4-BE49-F238E27FC236}">
                  <a16:creationId xmlns:a16="http://schemas.microsoft.com/office/drawing/2014/main" id="{ECBEEC39-5D6B-4063-9247-9110FB0B9CCE}"/>
                </a:ext>
              </a:extLst>
            </p:cNvPr>
            <p:cNvGrpSpPr>
              <a:grpSpLocks/>
            </p:cNvGrpSpPr>
            <p:nvPr/>
          </p:nvGrpSpPr>
          <p:grpSpPr bwMode="auto">
            <a:xfrm rot="-5400000">
              <a:off x="522515" y="4551684"/>
              <a:ext cx="6988630" cy="5946939"/>
              <a:chOff x="914399" y="3828597"/>
              <a:chExt cx="6988630" cy="5946939"/>
            </a:xfrm>
          </p:grpSpPr>
          <p:sp>
            <p:nvSpPr>
              <p:cNvPr id="13" name="Rounded Rectangle 12">
                <a:extLst>
                  <a:ext uri="{FF2B5EF4-FFF2-40B4-BE49-F238E27FC236}">
                    <a16:creationId xmlns:a16="http://schemas.microsoft.com/office/drawing/2014/main" id="{CED2215C-14F3-444F-92D7-67F765F176A7}"/>
                  </a:ext>
                </a:extLst>
              </p:cNvPr>
              <p:cNvSpPr/>
              <p:nvPr/>
            </p:nvSpPr>
            <p:spPr>
              <a:xfrm>
                <a:off x="914399" y="3828597"/>
                <a:ext cx="6988630" cy="5837918"/>
              </a:xfrm>
              <a:prstGeom prst="roundRect">
                <a:avLst/>
              </a:prstGeom>
              <a:solidFill>
                <a:srgbClr val="3038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97BA8E99-21C0-4506-B1BB-905A5D20D02C}"/>
                  </a:ext>
                </a:extLst>
              </p:cNvPr>
              <p:cNvSpPr txBox="1"/>
              <p:nvPr/>
            </p:nvSpPr>
            <p:spPr>
              <a:xfrm rot="5400000">
                <a:off x="3417264" y="5547667"/>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Data to Examine</a:t>
                </a:r>
              </a:p>
            </p:txBody>
          </p:sp>
        </p:grpSp>
      </p:grpSp>
      <p:sp>
        <p:nvSpPr>
          <p:cNvPr id="4" name="TextBox 3">
            <a:extLst>
              <a:ext uri="{FF2B5EF4-FFF2-40B4-BE49-F238E27FC236}">
                <a16:creationId xmlns:a16="http://schemas.microsoft.com/office/drawing/2014/main" id="{ACF79D81-8BCB-4327-BD8A-29F8BD9B4762}"/>
              </a:ext>
            </a:extLst>
          </p:cNvPr>
          <p:cNvSpPr txBox="1"/>
          <p:nvPr/>
        </p:nvSpPr>
        <p:spPr>
          <a:xfrm>
            <a:off x="7870825" y="4238625"/>
            <a:ext cx="15740063" cy="5170488"/>
          </a:xfrm>
          <a:prstGeom prst="rect">
            <a:avLst/>
          </a:prstGeom>
          <a:noFill/>
        </p:spPr>
        <p:txBody>
          <a:bodyPr>
            <a:spAutoFit/>
          </a:bodyPr>
          <a:lstStyle/>
          <a:p>
            <a:pPr algn="ctr">
              <a:defRPr/>
            </a:pPr>
            <a:r>
              <a:rPr lang="en-US" sz="6600" b="1" dirty="0">
                <a:solidFill>
                  <a:schemeClr val="bg1"/>
                </a:solidFill>
                <a:effectLst>
                  <a:outerShdw blurRad="38100" dist="38100" dir="2700000" algn="tl">
                    <a:srgbClr val="000000">
                      <a:alpha val="43137"/>
                    </a:srgbClr>
                  </a:outerShdw>
                </a:effectLst>
                <a:latin typeface="Lato Regular"/>
              </a:rPr>
              <a:t>Three or more years of aggregated STAAR or benchmark for the school, similar schools (if available), district, and state in the content areas and grade levels under consideration.</a:t>
            </a:r>
          </a:p>
        </p:txBody>
      </p:sp>
      <p:grpSp>
        <p:nvGrpSpPr>
          <p:cNvPr id="21" name="Group 20">
            <a:extLst>
              <a:ext uri="{FF2B5EF4-FFF2-40B4-BE49-F238E27FC236}">
                <a16:creationId xmlns:a16="http://schemas.microsoft.com/office/drawing/2014/main" id="{2922C3E7-D8CB-4915-BB6A-55546E385A37}"/>
              </a:ext>
            </a:extLst>
          </p:cNvPr>
          <p:cNvGrpSpPr/>
          <p:nvPr/>
        </p:nvGrpSpPr>
        <p:grpSpPr>
          <a:xfrm>
            <a:off x="2111471" y="6739439"/>
            <a:ext cx="3445962" cy="3445962"/>
            <a:chOff x="3141697" y="1071199"/>
            <a:chExt cx="488067" cy="488067"/>
          </a:xfrm>
          <a:solidFill>
            <a:schemeClr val="bg1"/>
          </a:solidFill>
        </p:grpSpPr>
        <p:sp>
          <p:nvSpPr>
            <p:cNvPr id="29" name="AutoShape 126">
              <a:extLst>
                <a:ext uri="{FF2B5EF4-FFF2-40B4-BE49-F238E27FC236}">
                  <a16:creationId xmlns:a16="http://schemas.microsoft.com/office/drawing/2014/main" id="{2CB059E1-B62A-45D0-829C-BC2F770E7D27}"/>
                </a:ext>
              </a:extLst>
            </p:cNvPr>
            <p:cNvSpPr>
              <a:spLocks/>
            </p:cNvSpPr>
            <p:nvPr/>
          </p:nvSpPr>
          <p:spPr bwMode="auto">
            <a:xfrm>
              <a:off x="3141697"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31" name="AutoShape 127">
              <a:extLst>
                <a:ext uri="{FF2B5EF4-FFF2-40B4-BE49-F238E27FC236}">
                  <a16:creationId xmlns:a16="http://schemas.microsoft.com/office/drawing/2014/main" id="{AF4FE7F0-57CF-4F62-AADF-3FD7A211B412}"/>
                </a:ext>
              </a:extLst>
            </p:cNvPr>
            <p:cNvSpPr>
              <a:spLocks/>
            </p:cNvSpPr>
            <p:nvPr/>
          </p:nvSpPr>
          <p:spPr bwMode="auto">
            <a:xfrm>
              <a:off x="3339426" y="1147122"/>
              <a:ext cx="1151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67783A3-68DD-4E78-9FFB-9D640B228BA7}"/>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 name="Group 18">
            <a:extLst>
              <a:ext uri="{FF2B5EF4-FFF2-40B4-BE49-F238E27FC236}">
                <a16:creationId xmlns:a16="http://schemas.microsoft.com/office/drawing/2014/main" id="{AE0A88F1-3530-4991-9118-76F3B1CE793B}"/>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EB9D604C-30BC-4764-8548-7534CFA051A2}"/>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Aggregate-Level Analysis</a:t>
              </a:r>
            </a:p>
          </p:txBody>
        </p:sp>
        <p:grpSp>
          <p:nvGrpSpPr>
            <p:cNvPr id="164884" name="Group 77">
              <a:extLst>
                <a:ext uri="{FF2B5EF4-FFF2-40B4-BE49-F238E27FC236}">
                  <a16:creationId xmlns:a16="http://schemas.microsoft.com/office/drawing/2014/main" id="{666E2140-F2C0-4D90-B12A-9FD32EBA7B24}"/>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AEFE6C86-DEA7-492D-9520-33165E4E5D3B}"/>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78DDE7FD-1001-4681-B3F5-3247C0B75BEE}"/>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36127615-F376-4171-ABA8-848ACABDCE30}"/>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1F4D32FF-5A4F-4E57-8ADF-8B82DE19F75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C64CCAD3-8177-49EE-9A9C-346ACD80E90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CF9CCC99-620E-4996-B176-446973E66371}"/>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64870" name="Shape 192">
            <a:extLst>
              <a:ext uri="{FF2B5EF4-FFF2-40B4-BE49-F238E27FC236}">
                <a16:creationId xmlns:a16="http://schemas.microsoft.com/office/drawing/2014/main" id="{D15A1979-2126-487C-B9CC-9E970CCBCEA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7D5F69F-0BF3-4E18-86F4-AF792627FA18}"/>
              </a:ext>
            </a:extLst>
          </p:cNvPr>
          <p:cNvSpPr txBox="1"/>
          <p:nvPr/>
        </p:nvSpPr>
        <p:spPr>
          <a:xfrm>
            <a:off x="7835900" y="3422650"/>
            <a:ext cx="15740063" cy="8401050"/>
          </a:xfrm>
          <a:prstGeom prst="rect">
            <a:avLst/>
          </a:prstGeom>
          <a:noFill/>
        </p:spPr>
        <p:txBody>
          <a:bodyPr>
            <a:spAutoFit/>
          </a:bodyPr>
          <a:lstStyle/>
          <a:p>
            <a:pPr marL="857250" indent="-85725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How do our students perform in comparison to students at similar schools and at the district and state levels?</a:t>
            </a:r>
          </a:p>
          <a:p>
            <a:pPr marL="857250" indent="-857250">
              <a:buFont typeface="Arial" panose="020B0604020202020204" pitchFamily="34" charset="0"/>
              <a:buChar char="•"/>
              <a:defRPr/>
            </a:pPr>
            <a:endParaRPr lang="en-US" sz="5400" b="1" dirty="0">
              <a:solidFill>
                <a:schemeClr val="bg1"/>
              </a:solidFill>
              <a:effectLst>
                <a:outerShdw blurRad="38100" dist="38100" dir="2700000" algn="tl">
                  <a:srgbClr val="000000">
                    <a:alpha val="43137"/>
                  </a:srgbClr>
                </a:outerShdw>
              </a:effectLst>
              <a:latin typeface="Lato Regular"/>
            </a:endParaRPr>
          </a:p>
          <a:p>
            <a:pPr marL="857250" indent="-85725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What trends over time in student performance do we observe?</a:t>
            </a:r>
          </a:p>
          <a:p>
            <a:pPr marL="857250" indent="-857250">
              <a:buFont typeface="Arial" panose="020B0604020202020204" pitchFamily="34" charset="0"/>
              <a:buChar char="•"/>
              <a:defRPr/>
            </a:pPr>
            <a:endParaRPr lang="en-US" sz="5400" b="1" dirty="0">
              <a:solidFill>
                <a:schemeClr val="bg1"/>
              </a:solidFill>
              <a:effectLst>
                <a:outerShdw blurRad="38100" dist="38100" dir="2700000" algn="tl">
                  <a:srgbClr val="000000">
                    <a:alpha val="43137"/>
                  </a:srgbClr>
                </a:outerShdw>
              </a:effectLst>
              <a:latin typeface="Lato Regular"/>
            </a:endParaRPr>
          </a:p>
          <a:p>
            <a:pPr marL="857250" indent="-85725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To what extent are we meeting our student's needs through our school systems?</a:t>
            </a:r>
          </a:p>
          <a:p>
            <a:pPr marL="857250" indent="-857250">
              <a:buFont typeface="Arial" panose="020B0604020202020204" pitchFamily="34" charset="0"/>
              <a:buChar char="•"/>
              <a:defRPr/>
            </a:pPr>
            <a:endParaRPr lang="en-US" sz="5400" b="1" dirty="0">
              <a:solidFill>
                <a:schemeClr val="bg1"/>
              </a:solidFill>
              <a:effectLst>
                <a:outerShdw blurRad="38100" dist="38100" dir="2700000" algn="tl">
                  <a:srgbClr val="000000">
                    <a:alpha val="43137"/>
                  </a:srgbClr>
                </a:outerShdw>
              </a:effectLst>
              <a:latin typeface="Lato Regular"/>
            </a:endParaRPr>
          </a:p>
        </p:txBody>
      </p:sp>
      <p:grpSp>
        <p:nvGrpSpPr>
          <p:cNvPr id="164872" name="Group 5">
            <a:extLst>
              <a:ext uri="{FF2B5EF4-FFF2-40B4-BE49-F238E27FC236}">
                <a16:creationId xmlns:a16="http://schemas.microsoft.com/office/drawing/2014/main" id="{38356FE5-70AC-48FC-91A6-656A8DC4C11A}"/>
              </a:ext>
            </a:extLst>
          </p:cNvPr>
          <p:cNvGrpSpPr>
            <a:grpSpLocks/>
          </p:cNvGrpSpPr>
          <p:nvPr/>
        </p:nvGrpSpPr>
        <p:grpSpPr bwMode="auto">
          <a:xfrm>
            <a:off x="850900" y="3422650"/>
            <a:ext cx="6369050" cy="7824788"/>
            <a:chOff x="777909" y="3395294"/>
            <a:chExt cx="6368817" cy="7824652"/>
          </a:xfrm>
        </p:grpSpPr>
        <p:grpSp>
          <p:nvGrpSpPr>
            <p:cNvPr id="164873" name="Group 2">
              <a:extLst>
                <a:ext uri="{FF2B5EF4-FFF2-40B4-BE49-F238E27FC236}">
                  <a16:creationId xmlns:a16="http://schemas.microsoft.com/office/drawing/2014/main" id="{32F6DD70-7224-4B41-A117-5727683250C7}"/>
                </a:ext>
              </a:extLst>
            </p:cNvPr>
            <p:cNvGrpSpPr>
              <a:grpSpLocks/>
            </p:cNvGrpSpPr>
            <p:nvPr/>
          </p:nvGrpSpPr>
          <p:grpSpPr bwMode="auto">
            <a:xfrm>
              <a:off x="777909" y="3395294"/>
              <a:ext cx="6368817" cy="7624175"/>
              <a:chOff x="777910" y="3741779"/>
              <a:chExt cx="6368817" cy="7624175"/>
            </a:xfrm>
          </p:grpSpPr>
          <p:sp>
            <p:nvSpPr>
              <p:cNvPr id="28" name="Rounded Rectangle 27">
                <a:extLst>
                  <a:ext uri="{FF2B5EF4-FFF2-40B4-BE49-F238E27FC236}">
                    <a16:creationId xmlns:a16="http://schemas.microsoft.com/office/drawing/2014/main" id="{FB76532C-9C49-4C16-84F7-8BDBAFB87EEA}"/>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64878" name="Group 11">
                <a:extLst>
                  <a:ext uri="{FF2B5EF4-FFF2-40B4-BE49-F238E27FC236}">
                    <a16:creationId xmlns:a16="http://schemas.microsoft.com/office/drawing/2014/main" id="{022B5558-EE8D-4338-AE68-A2967A151B5D}"/>
                  </a:ext>
                </a:extLst>
              </p:cNvPr>
              <p:cNvGrpSpPr>
                <a:grpSpLocks/>
              </p:cNvGrpSpPr>
              <p:nvPr/>
            </p:nvGrpSpPr>
            <p:grpSpPr bwMode="auto">
              <a:xfrm rot="-5400000">
                <a:off x="522520" y="4551684"/>
                <a:ext cx="6988630" cy="5946944"/>
                <a:chOff x="914399" y="3828597"/>
                <a:chExt cx="6988630" cy="5946944"/>
              </a:xfrm>
            </p:grpSpPr>
            <p:sp>
              <p:nvSpPr>
                <p:cNvPr id="13" name="Rounded Rectangle 12">
                  <a:extLst>
                    <a:ext uri="{FF2B5EF4-FFF2-40B4-BE49-F238E27FC236}">
                      <a16:creationId xmlns:a16="http://schemas.microsoft.com/office/drawing/2014/main" id="{3FF432B7-0699-4752-BC77-4AB210C81ED9}"/>
                    </a:ext>
                  </a:extLst>
                </p:cNvPr>
                <p:cNvSpPr/>
                <p:nvPr/>
              </p:nvSpPr>
              <p:spPr>
                <a:xfrm>
                  <a:off x="914399" y="3828597"/>
                  <a:ext cx="6988630" cy="5837918"/>
                </a:xfrm>
                <a:prstGeom prst="round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3A76C497-F2F1-47E6-802A-8FE04E3CE279}"/>
                    </a:ext>
                  </a:extLst>
                </p:cNvPr>
                <p:cNvSpPr txBox="1"/>
                <p:nvPr/>
              </p:nvSpPr>
              <p:spPr>
                <a:xfrm rot="5400000">
                  <a:off x="3417263" y="5547672"/>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Key Questions</a:t>
                  </a:r>
                </a:p>
              </p:txBody>
            </p:sp>
          </p:grpSp>
        </p:grpSp>
        <p:sp>
          <p:nvSpPr>
            <p:cNvPr id="5" name="TextBox 4">
              <a:extLst>
                <a:ext uri="{FF2B5EF4-FFF2-40B4-BE49-F238E27FC236}">
                  <a16:creationId xmlns:a16="http://schemas.microsoft.com/office/drawing/2014/main" id="{60B3C6E8-5E27-4D63-928E-C31C63AA53D8}"/>
                </a:ext>
              </a:extLst>
            </p:cNvPr>
            <p:cNvSpPr txBox="1"/>
            <p:nvPr/>
          </p:nvSpPr>
          <p:spPr>
            <a:xfrm>
              <a:off x="1549884" y="5556857"/>
              <a:ext cx="4824866" cy="5663089"/>
            </a:xfrm>
            <a:prstGeom prst="rect">
              <a:avLst/>
            </a:prstGeom>
            <a:noFill/>
          </p:spPr>
          <p:txBody>
            <a:bodyPr>
              <a:spAutoFit/>
            </a:bodyPr>
            <a:lstStyle/>
            <a:p>
              <a:pPr algn="ctr">
                <a:defRPr/>
              </a:pPr>
              <a:r>
                <a:rPr lang="en-US" sz="34400" b="1" dirty="0">
                  <a:ln w="38100">
                    <a:solidFill>
                      <a:srgbClr val="000000"/>
                    </a:solidFill>
                  </a:ln>
                  <a:solidFill>
                    <a:schemeClr val="bg1"/>
                  </a:solidFill>
                  <a:effectLst>
                    <a:outerShdw blurRad="38100" dist="38100" dir="2700000" algn="tl">
                      <a:srgbClr val="000000">
                        <a:alpha val="43137"/>
                      </a:srgbClr>
                    </a:outerShdw>
                  </a:effectLst>
                  <a:latin typeface="Lato Regular"/>
                </a:rPr>
                <a:t>?</a:t>
              </a:r>
            </a:p>
            <a:p>
              <a:pPr>
                <a:defRPr/>
              </a:pPr>
              <a:endParaRPr lang="en-US"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494EF0C-82D8-44F2-BD44-FEB95A0740F7}"/>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6917" name="Shape 192">
            <a:extLst>
              <a:ext uri="{FF2B5EF4-FFF2-40B4-BE49-F238E27FC236}">
                <a16:creationId xmlns:a16="http://schemas.microsoft.com/office/drawing/2014/main" id="{5D288401-01F2-4E85-AD87-DA0FFE08BC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8" name="Group 2">
            <a:extLst>
              <a:ext uri="{FF2B5EF4-FFF2-40B4-BE49-F238E27FC236}">
                <a16:creationId xmlns:a16="http://schemas.microsoft.com/office/drawing/2014/main" id="{490BE08A-B322-49D6-97CE-409AC2553FEB}"/>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7597B0A5-56D0-4237-9885-A3EBAE2F9DFD}"/>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66934" name="Group 11">
              <a:extLst>
                <a:ext uri="{FF2B5EF4-FFF2-40B4-BE49-F238E27FC236}">
                  <a16:creationId xmlns:a16="http://schemas.microsoft.com/office/drawing/2014/main" id="{8C58E0C5-D7EE-4F7C-8985-7A8FE5A18920}"/>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4914A410-C895-465A-96E7-91FC0ABC471F}"/>
                  </a:ext>
                </a:extLst>
              </p:cNvPr>
              <p:cNvSpPr/>
              <p:nvPr/>
            </p:nvSpPr>
            <p:spPr>
              <a:xfrm>
                <a:off x="914399" y="3828597"/>
                <a:ext cx="6988630" cy="5837918"/>
              </a:xfrm>
              <a:prstGeom prst="round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B1F21D9B-250E-402D-B3A2-43783D0031B7}"/>
                  </a:ext>
                </a:extLst>
              </p:cNvPr>
              <p:cNvSpPr txBox="1"/>
              <p:nvPr/>
            </p:nvSpPr>
            <p:spPr>
              <a:xfrm rot="5400000">
                <a:off x="4032816" y="6163226"/>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DDD Tip</a:t>
                </a:r>
              </a:p>
            </p:txBody>
          </p:sp>
        </p:grpSp>
      </p:grpSp>
      <p:grpSp>
        <p:nvGrpSpPr>
          <p:cNvPr id="29" name="Group 28">
            <a:extLst>
              <a:ext uri="{FF2B5EF4-FFF2-40B4-BE49-F238E27FC236}">
                <a16:creationId xmlns:a16="http://schemas.microsoft.com/office/drawing/2014/main" id="{387E9B29-2327-49C4-B46F-8881259B6F17}"/>
              </a:ext>
            </a:extLst>
          </p:cNvPr>
          <p:cNvGrpSpPr>
            <a:grpSpLocks/>
          </p:cNvGrpSpPr>
          <p:nvPr/>
        </p:nvGrpSpPr>
        <p:grpSpPr bwMode="auto">
          <a:xfrm>
            <a:off x="1477963" y="504825"/>
            <a:ext cx="21156612" cy="2270125"/>
            <a:chOff x="1520498" y="511491"/>
            <a:chExt cx="21156613" cy="2269057"/>
          </a:xfrm>
        </p:grpSpPr>
        <p:sp>
          <p:nvSpPr>
            <p:cNvPr id="39" name="TextBox 74">
              <a:extLst>
                <a:ext uri="{FF2B5EF4-FFF2-40B4-BE49-F238E27FC236}">
                  <a16:creationId xmlns:a16="http://schemas.microsoft.com/office/drawing/2014/main" id="{32ED5615-6C48-4F2E-A71A-DB55684F100C}"/>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66924" name="Group 77">
              <a:extLst>
                <a:ext uri="{FF2B5EF4-FFF2-40B4-BE49-F238E27FC236}">
                  <a16:creationId xmlns:a16="http://schemas.microsoft.com/office/drawing/2014/main" id="{4913EB2E-DC3E-498B-835A-0D2DBCD48429}"/>
                </a:ext>
              </a:extLst>
            </p:cNvPr>
            <p:cNvGrpSpPr>
              <a:grpSpLocks/>
            </p:cNvGrpSpPr>
            <p:nvPr/>
          </p:nvGrpSpPr>
          <p:grpSpPr bwMode="auto">
            <a:xfrm>
              <a:off x="10842298" y="1977534"/>
              <a:ext cx="2278063" cy="72985"/>
              <a:chOff x="1775572" y="2020974"/>
              <a:chExt cx="3020604" cy="45615"/>
            </a:xfrm>
          </p:grpSpPr>
          <p:sp>
            <p:nvSpPr>
              <p:cNvPr id="42" name="Rectangle 41">
                <a:extLst>
                  <a:ext uri="{FF2B5EF4-FFF2-40B4-BE49-F238E27FC236}">
                    <a16:creationId xmlns:a16="http://schemas.microsoft.com/office/drawing/2014/main" id="{E07AA059-A956-4592-AF69-1B79CC947FF0}"/>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4B5A52F7-385E-4519-8244-3B643908EF7C}"/>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4" name="Rectangle 43">
                <a:extLst>
                  <a:ext uri="{FF2B5EF4-FFF2-40B4-BE49-F238E27FC236}">
                    <a16:creationId xmlns:a16="http://schemas.microsoft.com/office/drawing/2014/main" id="{B47808EA-2A91-4276-A590-ACF667F51D3D}"/>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5" name="Rectangle 44">
                <a:extLst>
                  <a:ext uri="{FF2B5EF4-FFF2-40B4-BE49-F238E27FC236}">
                    <a16:creationId xmlns:a16="http://schemas.microsoft.com/office/drawing/2014/main" id="{F77E8A1E-C994-4E5C-B0AB-06FB1770A25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6" name="Rectangle 45">
                <a:extLst>
                  <a:ext uri="{FF2B5EF4-FFF2-40B4-BE49-F238E27FC236}">
                    <a16:creationId xmlns:a16="http://schemas.microsoft.com/office/drawing/2014/main" id="{0A097E81-A024-4169-A560-03D84F19C425}"/>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1" name="TextBox 40">
              <a:extLst>
                <a:ext uri="{FF2B5EF4-FFF2-40B4-BE49-F238E27FC236}">
                  <a16:creationId xmlns:a16="http://schemas.microsoft.com/office/drawing/2014/main" id="{F0657542-8F45-4082-A44B-9BFE8B17DCB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47" name="Group 46">
            <a:extLst>
              <a:ext uri="{FF2B5EF4-FFF2-40B4-BE49-F238E27FC236}">
                <a16:creationId xmlns:a16="http://schemas.microsoft.com/office/drawing/2014/main" id="{42488B1D-4459-43A1-9714-820BBC238E83}"/>
              </a:ext>
            </a:extLst>
          </p:cNvPr>
          <p:cNvGrpSpPr/>
          <p:nvPr/>
        </p:nvGrpSpPr>
        <p:grpSpPr>
          <a:xfrm>
            <a:off x="2000491" y="5759556"/>
            <a:ext cx="4143936" cy="4136869"/>
            <a:chOff x="2164728" y="1071199"/>
            <a:chExt cx="488901" cy="488067"/>
          </a:xfrm>
          <a:solidFill>
            <a:schemeClr val="bg1"/>
          </a:solidFill>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48" name="AutoShape 128">
              <a:extLst>
                <a:ext uri="{FF2B5EF4-FFF2-40B4-BE49-F238E27FC236}">
                  <a16:creationId xmlns:a16="http://schemas.microsoft.com/office/drawing/2014/main" id="{0A891BAA-76EB-4D02-96C0-217EA86F1F30}"/>
                </a:ext>
              </a:extLst>
            </p:cNvPr>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49" name="AutoShape 129">
              <a:extLst>
                <a:ext uri="{FF2B5EF4-FFF2-40B4-BE49-F238E27FC236}">
                  <a16:creationId xmlns:a16="http://schemas.microsoft.com/office/drawing/2014/main" id="{5479049B-D707-4764-8C0C-003AB3725370}"/>
                </a:ext>
              </a:extLst>
            </p:cNvPr>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sp>
        <p:nvSpPr>
          <p:cNvPr id="22" name="TextBox 21">
            <a:extLst>
              <a:ext uri="{FF2B5EF4-FFF2-40B4-BE49-F238E27FC236}">
                <a16:creationId xmlns:a16="http://schemas.microsoft.com/office/drawing/2014/main" id="{E8D1424E-1985-4D51-86DC-C84812F8B6B3}"/>
              </a:ext>
            </a:extLst>
          </p:cNvPr>
          <p:cNvSpPr txBox="1"/>
          <p:nvPr/>
        </p:nvSpPr>
        <p:spPr>
          <a:xfrm>
            <a:off x="7623175" y="3643313"/>
            <a:ext cx="15740063" cy="3786187"/>
          </a:xfrm>
          <a:prstGeom prst="rect">
            <a:avLst/>
          </a:prstGeom>
          <a:noFill/>
        </p:spPr>
        <p:txBody>
          <a:bodyPr>
            <a:spAutoFit/>
          </a:bodyPr>
          <a:lstStyle/>
          <a:p>
            <a:pPr algn="ctr">
              <a:defRPr/>
            </a:pPr>
            <a:r>
              <a:rPr lang="en-US" sz="8000" b="1" dirty="0">
                <a:solidFill>
                  <a:schemeClr val="bg1"/>
                </a:solidFill>
                <a:effectLst>
                  <a:outerShdw blurRad="38100" dist="38100" dir="2700000" algn="tl">
                    <a:srgbClr val="000000">
                      <a:alpha val="43137"/>
                    </a:srgbClr>
                  </a:outerShdw>
                </a:effectLst>
                <a:latin typeface="Lato Regular"/>
              </a:rPr>
              <a:t>Display the distribution of test scores around the “cut points” to: </a:t>
            </a:r>
          </a:p>
        </p:txBody>
      </p:sp>
      <p:sp>
        <p:nvSpPr>
          <p:cNvPr id="23" name="TextBox 22">
            <a:extLst>
              <a:ext uri="{FF2B5EF4-FFF2-40B4-BE49-F238E27FC236}">
                <a16:creationId xmlns:a16="http://schemas.microsoft.com/office/drawing/2014/main" id="{59F342C1-43DC-46BC-A483-CE561898EBA9}"/>
              </a:ext>
            </a:extLst>
          </p:cNvPr>
          <p:cNvSpPr txBox="1"/>
          <p:nvPr/>
        </p:nvSpPr>
        <p:spPr>
          <a:xfrm>
            <a:off x="7775575" y="7529513"/>
            <a:ext cx="15740063" cy="3170237"/>
          </a:xfrm>
          <a:prstGeom prst="rect">
            <a:avLst/>
          </a:prstGeom>
          <a:noFill/>
        </p:spPr>
        <p:txBody>
          <a:bodyPr>
            <a:spAutoFit/>
          </a:bodyPr>
          <a:lstStyle/>
          <a:p>
            <a:pPr marL="1143000" indent="-1143000">
              <a:buFont typeface="Arial" panose="020B0604020202020204" pitchFamily="34" charset="0"/>
              <a:buChar char="•"/>
              <a:defRPr/>
            </a:pPr>
            <a:r>
              <a:rPr lang="en-US" sz="4000" dirty="0">
                <a:solidFill>
                  <a:schemeClr val="bg1"/>
                </a:solidFill>
                <a:effectLst>
                  <a:outerShdw blurRad="38100" dist="38100" dir="2700000" algn="tl">
                    <a:srgbClr val="000000">
                      <a:alpha val="43137"/>
                    </a:srgbClr>
                  </a:outerShdw>
                </a:effectLst>
                <a:latin typeface="Lato Regular"/>
              </a:rPr>
              <a:t>Compare the performance of our students to those at similar schools at the district and state levels.</a:t>
            </a:r>
          </a:p>
          <a:p>
            <a:pPr marL="1143000" indent="-1143000">
              <a:buFont typeface="Arial" panose="020B0604020202020204" pitchFamily="34" charset="0"/>
              <a:buChar char="•"/>
              <a:defRPr/>
            </a:pPr>
            <a:r>
              <a:rPr lang="en-US" sz="4000" dirty="0">
                <a:solidFill>
                  <a:schemeClr val="bg1"/>
                </a:solidFill>
                <a:effectLst>
                  <a:outerShdw blurRad="38100" dist="38100" dir="2700000" algn="tl">
                    <a:srgbClr val="000000">
                      <a:alpha val="43137"/>
                    </a:srgbClr>
                  </a:outerShdw>
                </a:effectLst>
                <a:latin typeface="Lato Regular"/>
              </a:rPr>
              <a:t>Identify trends over time in student performance.</a:t>
            </a:r>
          </a:p>
          <a:p>
            <a:pPr marL="1143000" indent="-1143000">
              <a:buFont typeface="Arial" panose="020B0604020202020204" pitchFamily="34" charset="0"/>
              <a:buChar char="•"/>
              <a:defRPr/>
            </a:pPr>
            <a:r>
              <a:rPr lang="en-US" sz="4000" dirty="0">
                <a:solidFill>
                  <a:schemeClr val="bg1"/>
                </a:solidFill>
                <a:effectLst>
                  <a:outerShdw blurRad="38100" dist="38100" dir="2700000" algn="tl">
                    <a:srgbClr val="000000">
                      <a:alpha val="43137"/>
                    </a:srgbClr>
                  </a:outerShdw>
                </a:effectLst>
                <a:latin typeface="Lato Regular"/>
              </a:rPr>
              <a:t>Identify strengths and weaknesses in grade levels and content areas.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D9BD0AE-24A6-43F6-91B0-135D25873802}"/>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 name="Group 18">
            <a:extLst>
              <a:ext uri="{FF2B5EF4-FFF2-40B4-BE49-F238E27FC236}">
                <a16:creationId xmlns:a16="http://schemas.microsoft.com/office/drawing/2014/main" id="{22AB707C-D2C2-45E1-BFFF-46FD6619EC5C}"/>
              </a:ext>
            </a:extLst>
          </p:cNvPr>
          <p:cNvGrpSpPr>
            <a:grpSpLocks/>
          </p:cNvGrpSpPr>
          <p:nvPr/>
        </p:nvGrpSpPr>
        <p:grpSpPr bwMode="auto">
          <a:xfrm>
            <a:off x="1477963" y="504825"/>
            <a:ext cx="21156612" cy="2270125"/>
            <a:chOff x="1520498" y="511491"/>
            <a:chExt cx="21156613" cy="2269057"/>
          </a:xfrm>
        </p:grpSpPr>
        <p:sp>
          <p:nvSpPr>
            <p:cNvPr id="20" name="TextBox 74">
              <a:extLst>
                <a:ext uri="{FF2B5EF4-FFF2-40B4-BE49-F238E27FC236}">
                  <a16:creationId xmlns:a16="http://schemas.microsoft.com/office/drawing/2014/main" id="{E51A0E37-042A-44DF-B101-EBF37C7FFD3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Aggregate-Level Analysis</a:t>
              </a:r>
            </a:p>
          </p:txBody>
        </p:sp>
        <p:grpSp>
          <p:nvGrpSpPr>
            <p:cNvPr id="168979" name="Group 77">
              <a:extLst>
                <a:ext uri="{FF2B5EF4-FFF2-40B4-BE49-F238E27FC236}">
                  <a16:creationId xmlns:a16="http://schemas.microsoft.com/office/drawing/2014/main" id="{FF9242AE-6860-4DA3-9D6F-38A46CB4524C}"/>
                </a:ext>
              </a:extLst>
            </p:cNvPr>
            <p:cNvGrpSpPr>
              <a:grpSpLocks/>
            </p:cNvGrpSpPr>
            <p:nvPr/>
          </p:nvGrpSpPr>
          <p:grpSpPr bwMode="auto">
            <a:xfrm>
              <a:off x="10842298" y="1977534"/>
              <a:ext cx="2278063" cy="72985"/>
              <a:chOff x="1775572" y="2020974"/>
              <a:chExt cx="3020604" cy="45615"/>
            </a:xfrm>
          </p:grpSpPr>
          <p:sp>
            <p:nvSpPr>
              <p:cNvPr id="23" name="Rectangle 22">
                <a:extLst>
                  <a:ext uri="{FF2B5EF4-FFF2-40B4-BE49-F238E27FC236}">
                    <a16:creationId xmlns:a16="http://schemas.microsoft.com/office/drawing/2014/main" id="{6D4AB3DF-7C5A-4388-AC79-637B845075B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C94DFF53-976B-43CC-965E-FB62C80029FC}"/>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5" name="Rectangle 24">
                <a:extLst>
                  <a:ext uri="{FF2B5EF4-FFF2-40B4-BE49-F238E27FC236}">
                    <a16:creationId xmlns:a16="http://schemas.microsoft.com/office/drawing/2014/main" id="{EE16E1A3-847E-48F2-AB86-95F861D72C48}"/>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6" name="Rectangle 25">
                <a:extLst>
                  <a:ext uri="{FF2B5EF4-FFF2-40B4-BE49-F238E27FC236}">
                    <a16:creationId xmlns:a16="http://schemas.microsoft.com/office/drawing/2014/main" id="{C9EBAF88-2E9E-41AA-BAE5-64B1FF5F88EC}"/>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FB1B971A-E213-4CA3-9615-46FD2A6FF082}"/>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2" name="TextBox 21">
              <a:extLst>
                <a:ext uri="{FF2B5EF4-FFF2-40B4-BE49-F238E27FC236}">
                  <a16:creationId xmlns:a16="http://schemas.microsoft.com/office/drawing/2014/main" id="{60E3E6D6-C709-48D3-81D6-D8FB0CFAC2D5}"/>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168966" name="Shape 192">
            <a:extLst>
              <a:ext uri="{FF2B5EF4-FFF2-40B4-BE49-F238E27FC236}">
                <a16:creationId xmlns:a16="http://schemas.microsoft.com/office/drawing/2014/main" id="{64315B87-A4D3-4F82-B43E-DABD224BA93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A96AE9A-FFA1-4E5B-A8E7-44C27F7541B7}"/>
              </a:ext>
            </a:extLst>
          </p:cNvPr>
          <p:cNvSpPr txBox="1"/>
          <p:nvPr/>
        </p:nvSpPr>
        <p:spPr>
          <a:xfrm>
            <a:off x="8174038" y="3711575"/>
            <a:ext cx="14709775" cy="6740525"/>
          </a:xfrm>
          <a:prstGeom prst="rect">
            <a:avLst/>
          </a:prstGeom>
          <a:noFill/>
        </p:spPr>
        <p:txBody>
          <a:bodyPr>
            <a:spAutoFit/>
          </a:bodyPr>
          <a:lstStyle/>
          <a:p>
            <a:pPr algn="ctr">
              <a:defRPr/>
            </a:pPr>
            <a:r>
              <a:rPr lang="en-US" sz="7200" b="1" dirty="0">
                <a:solidFill>
                  <a:schemeClr val="bg1"/>
                </a:solidFill>
                <a:effectLst>
                  <a:outerShdw blurRad="38100" dist="38100" dir="2700000" algn="tl">
                    <a:srgbClr val="000000">
                      <a:alpha val="43137"/>
                    </a:srgbClr>
                  </a:outerShdw>
                </a:effectLst>
                <a:latin typeface="Lato Regular"/>
              </a:rPr>
              <a:t>Charts that capture predictions, visual representations of data, observations, and inferences</a:t>
            </a:r>
          </a:p>
          <a:p>
            <a:pPr algn="ctr">
              <a:defRPr/>
            </a:pPr>
            <a:r>
              <a:rPr lang="en-US" sz="7200" b="1" dirty="0">
                <a:solidFill>
                  <a:schemeClr val="bg1"/>
                </a:solidFill>
                <a:effectLst>
                  <a:outerShdw blurRad="38100" dist="38100" dir="2700000" algn="tl">
                    <a:srgbClr val="000000">
                      <a:alpha val="43137"/>
                    </a:srgbClr>
                  </a:outerShdw>
                </a:effectLst>
                <a:latin typeface="Lato Regular"/>
              </a:rPr>
              <a:t>that speak to a </a:t>
            </a:r>
            <a:r>
              <a:rPr lang="en-US" sz="7200" b="1" dirty="0">
                <a:solidFill>
                  <a:schemeClr val="accent3">
                    <a:lumMod val="60000"/>
                    <a:lumOff val="40000"/>
                  </a:schemeClr>
                </a:solidFill>
                <a:effectLst>
                  <a:outerShdw blurRad="38100" dist="38100" dir="2700000" algn="tl">
                    <a:srgbClr val="000000">
                      <a:alpha val="43137"/>
                    </a:srgbClr>
                  </a:outerShdw>
                </a:effectLst>
                <a:latin typeface="Lato Regular"/>
              </a:rPr>
              <a:t>content areas and specific grade levels that are most in need of improvement</a:t>
            </a:r>
            <a:r>
              <a:rPr lang="en-US" sz="7200" b="1" dirty="0">
                <a:solidFill>
                  <a:schemeClr val="bg1"/>
                </a:solidFill>
                <a:effectLst>
                  <a:outerShdw blurRad="38100" dist="38100" dir="2700000" algn="tl">
                    <a:srgbClr val="000000">
                      <a:alpha val="43137"/>
                    </a:srgbClr>
                  </a:outerShdw>
                </a:effectLst>
                <a:latin typeface="Lato Regular"/>
              </a:rPr>
              <a:t>. </a:t>
            </a:r>
          </a:p>
        </p:txBody>
      </p:sp>
      <p:grpSp>
        <p:nvGrpSpPr>
          <p:cNvPr id="168968" name="Group 2">
            <a:extLst>
              <a:ext uri="{FF2B5EF4-FFF2-40B4-BE49-F238E27FC236}">
                <a16:creationId xmlns:a16="http://schemas.microsoft.com/office/drawing/2014/main" id="{3C3D8872-5FAF-47EF-A45D-F7BD6B2C934D}"/>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295E76FA-976D-45B3-9240-C31ECE680E4B}"/>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68973" name="Group 11">
              <a:extLst>
                <a:ext uri="{FF2B5EF4-FFF2-40B4-BE49-F238E27FC236}">
                  <a16:creationId xmlns:a16="http://schemas.microsoft.com/office/drawing/2014/main" id="{035FEB91-3B71-49B1-8447-16806F016DA1}"/>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29925D0C-E031-4A69-BFA8-C9ACB081A307}"/>
                  </a:ext>
                </a:extLst>
              </p:cNvPr>
              <p:cNvSpPr/>
              <p:nvPr/>
            </p:nvSpPr>
            <p:spPr>
              <a:xfrm>
                <a:off x="914399" y="3828597"/>
                <a:ext cx="6988630" cy="5837918"/>
              </a:xfrm>
              <a:prstGeom prst="round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CDC2B14A-1D63-4D4B-B6FE-7EECD2DE3DA5}"/>
                  </a:ext>
                </a:extLst>
              </p:cNvPr>
              <p:cNvSpPr txBox="1"/>
              <p:nvPr/>
            </p:nvSpPr>
            <p:spPr>
              <a:xfrm rot="5400000">
                <a:off x="3417263" y="5547673"/>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Level </a:t>
                </a:r>
              </a:p>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Check</a:t>
                </a:r>
              </a:p>
            </p:txBody>
          </p:sp>
        </p:grpSp>
      </p:grpSp>
      <p:sp>
        <p:nvSpPr>
          <p:cNvPr id="2" name="TextBox 1">
            <a:extLst>
              <a:ext uri="{FF2B5EF4-FFF2-40B4-BE49-F238E27FC236}">
                <a16:creationId xmlns:a16="http://schemas.microsoft.com/office/drawing/2014/main" id="{02214BF4-77F6-49F4-A85B-9E04C81CCFAA}"/>
              </a:ext>
            </a:extLst>
          </p:cNvPr>
          <p:cNvSpPr txBox="1"/>
          <p:nvPr/>
        </p:nvSpPr>
        <p:spPr>
          <a:xfrm>
            <a:off x="2381250" y="6080125"/>
            <a:ext cx="4324350" cy="4508500"/>
          </a:xfrm>
          <a:prstGeom prst="rect">
            <a:avLst/>
          </a:prstGeom>
          <a:noFill/>
        </p:spPr>
        <p:txBody>
          <a:bodyPr>
            <a:spAutoFit/>
          </a:bodyPr>
          <a:lstStyle/>
          <a:p>
            <a:pPr>
              <a:defRPr/>
            </a:pPr>
            <a:r>
              <a:rPr lang="en-US" sz="287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4231662-10FB-4DC1-8BD4-1D71AFAC8E88}"/>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1013" name="Shape 192">
            <a:extLst>
              <a:ext uri="{FF2B5EF4-FFF2-40B4-BE49-F238E27FC236}">
                <a16:creationId xmlns:a16="http://schemas.microsoft.com/office/drawing/2014/main" id="{37B7B6F9-46A3-4D41-8E07-56C17E9DA64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014" name="Group 2">
            <a:extLst>
              <a:ext uri="{FF2B5EF4-FFF2-40B4-BE49-F238E27FC236}">
                <a16:creationId xmlns:a16="http://schemas.microsoft.com/office/drawing/2014/main" id="{E1059F83-B6F7-42C9-BE59-D81CC7657401}"/>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AB4B8705-F39C-45E4-8EF4-8132D21E2C9D}"/>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1">
              <a:extLst>
                <a:ext uri="{FF2B5EF4-FFF2-40B4-BE49-F238E27FC236}">
                  <a16:creationId xmlns:a16="http://schemas.microsoft.com/office/drawing/2014/main" id="{7129B786-30E9-40E7-83E0-C9AFB5E8A6FF}"/>
                </a:ext>
              </a:extLst>
            </p:cNvPr>
            <p:cNvGrpSpPr/>
            <p:nvPr/>
          </p:nvGrpSpPr>
          <p:grpSpPr>
            <a:xfrm>
              <a:off x="1043360" y="4030838"/>
              <a:ext cx="5946938" cy="6988630"/>
              <a:chOff x="1435245" y="3307751"/>
              <a:chExt cx="5946938" cy="698863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A2710326-B66D-4F05-8889-2F6AE4CDBE43}"/>
                  </a:ext>
                </a:extLst>
              </p:cNvPr>
              <p:cNvGrpSpPr/>
              <p:nvPr/>
            </p:nvGrpSpPr>
            <p:grpSpPr>
              <a:xfrm rot="16200000">
                <a:off x="914399" y="3828597"/>
                <a:ext cx="6988630" cy="5946938"/>
                <a:chOff x="914399" y="3828597"/>
                <a:chExt cx="6988630" cy="5946938"/>
              </a:xfrm>
            </p:grpSpPr>
            <p:sp>
              <p:nvSpPr>
                <p:cNvPr id="13" name="Rounded Rectangle 12">
                  <a:extLst>
                    <a:ext uri="{FF2B5EF4-FFF2-40B4-BE49-F238E27FC236}">
                      <a16:creationId xmlns:a16="http://schemas.microsoft.com/office/drawing/2014/main" id="{2C7530BA-AAC6-449B-9C48-51B4E8523BCA}"/>
                    </a:ext>
                  </a:extLst>
                </p:cNvPr>
                <p:cNvSpPr/>
                <p:nvPr/>
              </p:nvSpPr>
              <p:spPr>
                <a:xfrm>
                  <a:off x="914399" y="3828597"/>
                  <a:ext cx="6988630" cy="5837918"/>
                </a:xfrm>
                <a:prstGeom prst="round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7272084C-F6BE-49A4-BFDC-BFAF810E9F04}"/>
                    </a:ext>
                  </a:extLst>
                </p:cNvPr>
                <p:cNvSpPr txBox="1"/>
                <p:nvPr/>
              </p:nvSpPr>
              <p:spPr>
                <a:xfrm rot="5400000">
                  <a:off x="4032817" y="6163219"/>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Purpose</a:t>
                  </a:r>
                </a:p>
              </p:txBody>
            </p:sp>
          </p:grpSp>
          <p:sp>
            <p:nvSpPr>
              <p:cNvPr id="15" name="AutoShape 139">
                <a:extLst>
                  <a:ext uri="{FF2B5EF4-FFF2-40B4-BE49-F238E27FC236}">
                    <a16:creationId xmlns:a16="http://schemas.microsoft.com/office/drawing/2014/main" id="{7E415046-2ABE-4D60-A49D-2F85AB8645A3}"/>
                  </a:ext>
                </a:extLst>
              </p:cNvPr>
              <p:cNvSpPr>
                <a:spLocks/>
              </p:cNvSpPr>
              <p:nvPr/>
            </p:nvSpPr>
            <p:spPr bwMode="auto">
              <a:xfrm>
                <a:off x="2061287" y="5146983"/>
                <a:ext cx="4585834" cy="444474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w="76200">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grpSp>
        <p:nvGrpSpPr>
          <p:cNvPr id="21" name="Group 20">
            <a:extLst>
              <a:ext uri="{FF2B5EF4-FFF2-40B4-BE49-F238E27FC236}">
                <a16:creationId xmlns:a16="http://schemas.microsoft.com/office/drawing/2014/main" id="{1A98AE5B-AB7C-45BE-9BA6-A3E56235F670}"/>
              </a:ext>
            </a:extLst>
          </p:cNvPr>
          <p:cNvGrpSpPr>
            <a:grpSpLocks/>
          </p:cNvGrpSpPr>
          <p:nvPr/>
        </p:nvGrpSpPr>
        <p:grpSpPr bwMode="auto">
          <a:xfrm>
            <a:off x="1477963" y="504825"/>
            <a:ext cx="21156612" cy="2270125"/>
            <a:chOff x="1520498" y="511491"/>
            <a:chExt cx="21156613" cy="2269057"/>
          </a:xfrm>
        </p:grpSpPr>
        <p:sp>
          <p:nvSpPr>
            <p:cNvPr id="29" name="TextBox 74">
              <a:extLst>
                <a:ext uri="{FF2B5EF4-FFF2-40B4-BE49-F238E27FC236}">
                  <a16:creationId xmlns:a16="http://schemas.microsoft.com/office/drawing/2014/main" id="{1A96AF50-3E67-4819-86E5-5DDD3D6674E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71018" name="Group 77">
              <a:extLst>
                <a:ext uri="{FF2B5EF4-FFF2-40B4-BE49-F238E27FC236}">
                  <a16:creationId xmlns:a16="http://schemas.microsoft.com/office/drawing/2014/main" id="{8CFA11C1-3811-4C9C-A269-8EE17B1954AA}"/>
                </a:ext>
              </a:extLst>
            </p:cNvPr>
            <p:cNvGrpSpPr>
              <a:grpSpLocks/>
            </p:cNvGrpSpPr>
            <p:nvPr/>
          </p:nvGrpSpPr>
          <p:grpSpPr bwMode="auto">
            <a:xfrm>
              <a:off x="10842298" y="1977534"/>
              <a:ext cx="2278063" cy="72985"/>
              <a:chOff x="1775572" y="2020974"/>
              <a:chExt cx="3020604" cy="45615"/>
            </a:xfrm>
          </p:grpSpPr>
          <p:sp>
            <p:nvSpPr>
              <p:cNvPr id="33" name="Rectangle 32">
                <a:extLst>
                  <a:ext uri="{FF2B5EF4-FFF2-40B4-BE49-F238E27FC236}">
                    <a16:creationId xmlns:a16="http://schemas.microsoft.com/office/drawing/2014/main" id="{4152A44D-8AE4-495E-B402-13B04215BBA1}"/>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4" name="Rectangle 33">
                <a:extLst>
                  <a:ext uri="{FF2B5EF4-FFF2-40B4-BE49-F238E27FC236}">
                    <a16:creationId xmlns:a16="http://schemas.microsoft.com/office/drawing/2014/main" id="{122BD408-1B76-4205-8B09-09B2FD04B8A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5" name="Rectangle 34">
                <a:extLst>
                  <a:ext uri="{FF2B5EF4-FFF2-40B4-BE49-F238E27FC236}">
                    <a16:creationId xmlns:a16="http://schemas.microsoft.com/office/drawing/2014/main" id="{C9797516-F3B5-44B4-A0A0-042E9A3A0A47}"/>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6" name="Rectangle 35">
                <a:extLst>
                  <a:ext uri="{FF2B5EF4-FFF2-40B4-BE49-F238E27FC236}">
                    <a16:creationId xmlns:a16="http://schemas.microsoft.com/office/drawing/2014/main" id="{7E33FEC8-9EF4-4403-A620-E843D5A0F047}"/>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47CCED6D-58A9-4AFF-BBE6-26375958BEFE}"/>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2" name="TextBox 31">
              <a:extLst>
                <a:ext uri="{FF2B5EF4-FFF2-40B4-BE49-F238E27FC236}">
                  <a16:creationId xmlns:a16="http://schemas.microsoft.com/office/drawing/2014/main" id="{CD5AC181-E068-40EE-A900-0881E96B0693}"/>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5" name="TextBox 4">
            <a:extLst>
              <a:ext uri="{FF2B5EF4-FFF2-40B4-BE49-F238E27FC236}">
                <a16:creationId xmlns:a16="http://schemas.microsoft.com/office/drawing/2014/main" id="{5FE6FC92-67E6-4DFB-A7CD-E806CBCFE27D}"/>
              </a:ext>
            </a:extLst>
          </p:cNvPr>
          <p:cNvSpPr txBox="1"/>
          <p:nvPr/>
        </p:nvSpPr>
        <p:spPr>
          <a:xfrm>
            <a:off x="8370888" y="4024313"/>
            <a:ext cx="14800262" cy="6186487"/>
          </a:xfrm>
          <a:prstGeom prst="rect">
            <a:avLst/>
          </a:prstGeom>
          <a:noFill/>
        </p:spPr>
        <p:txBody>
          <a:bodyPr>
            <a:spAutoFit/>
          </a:bodyPr>
          <a:lstStyle/>
          <a:p>
            <a:pPr algn="ctr">
              <a:defRPr/>
            </a:pPr>
            <a:r>
              <a:rPr lang="en-US" altLang="en-US" sz="5400" b="1" dirty="0">
                <a:solidFill>
                  <a:schemeClr val="bg1"/>
                </a:solidFill>
                <a:effectLst>
                  <a:outerShdw blurRad="38100" dist="38100" dir="2700000" algn="tl">
                    <a:srgbClr val="000000">
                      <a:alpha val="43137"/>
                    </a:srgbClr>
                  </a:outerShdw>
                </a:effectLst>
                <a:latin typeface="Lato Regular"/>
              </a:rPr>
              <a:t>Identify trends or patterns in the percentage of students within different student populations at the school who are at and above proficiency; identify any achievement gaps between students of different races/ethnicities, genders, economic and educational status, and language.</a:t>
            </a:r>
          </a:p>
          <a:p>
            <a:pPr>
              <a:defRPr/>
            </a:pPr>
            <a:endParaRPr lang="en-US" b="1" dirty="0">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018E9AD-57B5-4B83-8A63-7A4444657EE0}"/>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3061" name="Shape 192">
            <a:extLst>
              <a:ext uri="{FF2B5EF4-FFF2-40B4-BE49-F238E27FC236}">
                <a16:creationId xmlns:a16="http://schemas.microsoft.com/office/drawing/2014/main" id="{E619FB24-F2F4-48A5-B21F-BD02BE850EE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3062" name="Group 2">
            <a:extLst>
              <a:ext uri="{FF2B5EF4-FFF2-40B4-BE49-F238E27FC236}">
                <a16:creationId xmlns:a16="http://schemas.microsoft.com/office/drawing/2014/main" id="{91EB66D3-D8F8-44AF-8FEA-736EA14A36AB}"/>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5516E880-3EFA-48DA-BA92-C8D3D3BF5532}"/>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73077" name="Group 11">
              <a:extLst>
                <a:ext uri="{FF2B5EF4-FFF2-40B4-BE49-F238E27FC236}">
                  <a16:creationId xmlns:a16="http://schemas.microsoft.com/office/drawing/2014/main" id="{CA503860-942A-4F2D-8D73-A151B2F03984}"/>
                </a:ext>
              </a:extLst>
            </p:cNvPr>
            <p:cNvGrpSpPr>
              <a:grpSpLocks/>
            </p:cNvGrpSpPr>
            <p:nvPr/>
          </p:nvGrpSpPr>
          <p:grpSpPr bwMode="auto">
            <a:xfrm rot="-5400000">
              <a:off x="522515" y="4551684"/>
              <a:ext cx="6988630" cy="5946939"/>
              <a:chOff x="914399" y="3828597"/>
              <a:chExt cx="6988630" cy="5946939"/>
            </a:xfrm>
          </p:grpSpPr>
          <p:sp>
            <p:nvSpPr>
              <p:cNvPr id="13" name="Rounded Rectangle 12">
                <a:extLst>
                  <a:ext uri="{FF2B5EF4-FFF2-40B4-BE49-F238E27FC236}">
                    <a16:creationId xmlns:a16="http://schemas.microsoft.com/office/drawing/2014/main" id="{A5687D9A-9ABF-4787-AA96-857AD48E34D8}"/>
                  </a:ext>
                </a:extLst>
              </p:cNvPr>
              <p:cNvSpPr/>
              <p:nvPr/>
            </p:nvSpPr>
            <p:spPr>
              <a:xfrm>
                <a:off x="914399" y="3828597"/>
                <a:ext cx="6988630" cy="5837918"/>
              </a:xfrm>
              <a:prstGeom prst="roundRect">
                <a:avLst/>
              </a:prstGeom>
              <a:solidFill>
                <a:srgbClr val="3038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3F65B30-DB0D-4EA9-808A-16DC7D1A2469}"/>
                  </a:ext>
                </a:extLst>
              </p:cNvPr>
              <p:cNvSpPr txBox="1"/>
              <p:nvPr/>
            </p:nvSpPr>
            <p:spPr>
              <a:xfrm rot="5400000">
                <a:off x="3417264" y="5547667"/>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Data to Examine</a:t>
                </a:r>
              </a:p>
            </p:txBody>
          </p:sp>
        </p:grpSp>
      </p:grpSp>
      <p:sp>
        <p:nvSpPr>
          <p:cNvPr id="4" name="TextBox 3">
            <a:extLst>
              <a:ext uri="{FF2B5EF4-FFF2-40B4-BE49-F238E27FC236}">
                <a16:creationId xmlns:a16="http://schemas.microsoft.com/office/drawing/2014/main" id="{EC28C0D8-943F-44AA-8923-A6B9446FD485}"/>
              </a:ext>
            </a:extLst>
          </p:cNvPr>
          <p:cNvSpPr txBox="1"/>
          <p:nvPr/>
        </p:nvSpPr>
        <p:spPr>
          <a:xfrm>
            <a:off x="7900988" y="3578225"/>
            <a:ext cx="15740062" cy="7200900"/>
          </a:xfrm>
          <a:prstGeom prst="rect">
            <a:avLst/>
          </a:prstGeom>
          <a:noFill/>
        </p:spPr>
        <p:txBody>
          <a:bodyPr>
            <a:spAutoFit/>
          </a:bodyPr>
          <a:lstStyle/>
          <a:p>
            <a:pPr algn="ctr">
              <a:defRPr/>
            </a:pPr>
            <a:r>
              <a:rPr lang="en-US" sz="6600" b="1" dirty="0">
                <a:solidFill>
                  <a:schemeClr val="bg1"/>
                </a:solidFill>
                <a:effectLst>
                  <a:outerShdw blurRad="38100" dist="38100" dir="2700000" algn="tl">
                    <a:srgbClr val="000000">
                      <a:alpha val="43137"/>
                    </a:srgbClr>
                  </a:outerShdw>
                </a:effectLst>
                <a:latin typeface="Lato Regular"/>
              </a:rPr>
              <a:t>Three or more years of aggregated STAAR or benchmark for the school, similar schools (if availably), district, and state in the content areas and grade levels under consideration, disaggregated by all relevant student populations.</a:t>
            </a:r>
          </a:p>
        </p:txBody>
      </p:sp>
      <p:grpSp>
        <p:nvGrpSpPr>
          <p:cNvPr id="21" name="Group 20">
            <a:extLst>
              <a:ext uri="{FF2B5EF4-FFF2-40B4-BE49-F238E27FC236}">
                <a16:creationId xmlns:a16="http://schemas.microsoft.com/office/drawing/2014/main" id="{894FD134-6D96-404D-859A-9D9614D59D4D}"/>
              </a:ext>
            </a:extLst>
          </p:cNvPr>
          <p:cNvGrpSpPr/>
          <p:nvPr/>
        </p:nvGrpSpPr>
        <p:grpSpPr>
          <a:xfrm>
            <a:off x="2111471" y="6739439"/>
            <a:ext cx="3445962" cy="3445962"/>
            <a:chOff x="3141697" y="1071199"/>
            <a:chExt cx="488067" cy="488067"/>
          </a:xfrm>
          <a:solidFill>
            <a:schemeClr val="bg1"/>
          </a:solidFill>
        </p:grpSpPr>
        <p:sp>
          <p:nvSpPr>
            <p:cNvPr id="29" name="AutoShape 126">
              <a:extLst>
                <a:ext uri="{FF2B5EF4-FFF2-40B4-BE49-F238E27FC236}">
                  <a16:creationId xmlns:a16="http://schemas.microsoft.com/office/drawing/2014/main" id="{AEF2F3DB-0DAC-4832-ADC7-BD2F2AFCC5B2}"/>
                </a:ext>
              </a:extLst>
            </p:cNvPr>
            <p:cNvSpPr>
              <a:spLocks/>
            </p:cNvSpPr>
            <p:nvPr/>
          </p:nvSpPr>
          <p:spPr bwMode="auto">
            <a:xfrm>
              <a:off x="3141697"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31" name="AutoShape 127">
              <a:extLst>
                <a:ext uri="{FF2B5EF4-FFF2-40B4-BE49-F238E27FC236}">
                  <a16:creationId xmlns:a16="http://schemas.microsoft.com/office/drawing/2014/main" id="{5741BFDA-1AE2-489F-8143-17F42D549C62}"/>
                </a:ext>
              </a:extLst>
            </p:cNvPr>
            <p:cNvSpPr>
              <a:spLocks/>
            </p:cNvSpPr>
            <p:nvPr/>
          </p:nvSpPr>
          <p:spPr bwMode="auto">
            <a:xfrm>
              <a:off x="3339426" y="1147122"/>
              <a:ext cx="1151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nvGrpSpPr>
          <p:cNvPr id="32" name="Group 31">
            <a:extLst>
              <a:ext uri="{FF2B5EF4-FFF2-40B4-BE49-F238E27FC236}">
                <a16:creationId xmlns:a16="http://schemas.microsoft.com/office/drawing/2014/main" id="{958F2B95-9938-424F-8FA1-9D0FF8AC1E80}"/>
              </a:ext>
            </a:extLst>
          </p:cNvPr>
          <p:cNvGrpSpPr>
            <a:grpSpLocks/>
          </p:cNvGrpSpPr>
          <p:nvPr/>
        </p:nvGrpSpPr>
        <p:grpSpPr bwMode="auto">
          <a:xfrm>
            <a:off x="1477963" y="504825"/>
            <a:ext cx="21156612" cy="2270125"/>
            <a:chOff x="1520498" y="511491"/>
            <a:chExt cx="21156613" cy="2269057"/>
          </a:xfrm>
        </p:grpSpPr>
        <p:sp>
          <p:nvSpPr>
            <p:cNvPr id="33" name="TextBox 74">
              <a:extLst>
                <a:ext uri="{FF2B5EF4-FFF2-40B4-BE49-F238E27FC236}">
                  <a16:creationId xmlns:a16="http://schemas.microsoft.com/office/drawing/2014/main" id="{148C8E98-06E9-4A77-809A-56C93C09F8F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73067" name="Group 77">
              <a:extLst>
                <a:ext uri="{FF2B5EF4-FFF2-40B4-BE49-F238E27FC236}">
                  <a16:creationId xmlns:a16="http://schemas.microsoft.com/office/drawing/2014/main" id="{B5ED6BE6-5FA3-44F4-9D0A-0BCDEE005F23}"/>
                </a:ext>
              </a:extLst>
            </p:cNvPr>
            <p:cNvGrpSpPr>
              <a:grpSpLocks/>
            </p:cNvGrpSpPr>
            <p:nvPr/>
          </p:nvGrpSpPr>
          <p:grpSpPr bwMode="auto">
            <a:xfrm>
              <a:off x="10842298" y="1977534"/>
              <a:ext cx="2278063" cy="72985"/>
              <a:chOff x="1775572" y="2020974"/>
              <a:chExt cx="3020604" cy="45615"/>
            </a:xfrm>
          </p:grpSpPr>
          <p:sp>
            <p:nvSpPr>
              <p:cNvPr id="36" name="Rectangle 35">
                <a:extLst>
                  <a:ext uri="{FF2B5EF4-FFF2-40B4-BE49-F238E27FC236}">
                    <a16:creationId xmlns:a16="http://schemas.microsoft.com/office/drawing/2014/main" id="{9D2FEE5C-08BB-4276-B982-2B9135644181}"/>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19E24012-AD11-49FD-81BD-6D018AFA3096}"/>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8" name="Rectangle 37">
                <a:extLst>
                  <a:ext uri="{FF2B5EF4-FFF2-40B4-BE49-F238E27FC236}">
                    <a16:creationId xmlns:a16="http://schemas.microsoft.com/office/drawing/2014/main" id="{5AF12518-FDC9-45F7-A222-A1058248D603}"/>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A36E2233-439F-4560-8338-7680C9C47DC0}"/>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0" name="Rectangle 39">
                <a:extLst>
                  <a:ext uri="{FF2B5EF4-FFF2-40B4-BE49-F238E27FC236}">
                    <a16:creationId xmlns:a16="http://schemas.microsoft.com/office/drawing/2014/main" id="{58CEBA3D-FF06-40C0-964A-DE9A7CC40C76}"/>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5" name="TextBox 34">
              <a:extLst>
                <a:ext uri="{FF2B5EF4-FFF2-40B4-BE49-F238E27FC236}">
                  <a16:creationId xmlns:a16="http://schemas.microsoft.com/office/drawing/2014/main" id="{3D4CC75D-4A5F-4814-BEDD-50A563EAACB6}"/>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C3EB45-DC25-4A86-929F-F6C35B198EE2}"/>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5109" name="Shape 192">
            <a:extLst>
              <a:ext uri="{FF2B5EF4-FFF2-40B4-BE49-F238E27FC236}">
                <a16:creationId xmlns:a16="http://schemas.microsoft.com/office/drawing/2014/main" id="{2A5930D3-6C57-49EE-A2FB-357AA0EBF2A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0B68D1F-2682-4BD2-A139-E558C52281F3}"/>
              </a:ext>
            </a:extLst>
          </p:cNvPr>
          <p:cNvSpPr txBox="1"/>
          <p:nvPr/>
        </p:nvSpPr>
        <p:spPr>
          <a:xfrm>
            <a:off x="7681913" y="3968750"/>
            <a:ext cx="15740062" cy="6740525"/>
          </a:xfrm>
          <a:prstGeom prst="rect">
            <a:avLst/>
          </a:prstGeom>
          <a:noFill/>
        </p:spPr>
        <p:txBody>
          <a:bodyPr>
            <a:spAutoFit/>
          </a:bodyPr>
          <a:lstStyle/>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How do different groups of students perform?</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Are there achievement gaps between different groups of students?</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To what extent have these achievement gaps changed over time?</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How can we better serve all of the students in our school?</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To what extent do these data reflect our core values about student learning?</a:t>
            </a:r>
          </a:p>
        </p:txBody>
      </p:sp>
      <p:grpSp>
        <p:nvGrpSpPr>
          <p:cNvPr id="175111" name="Group 5">
            <a:extLst>
              <a:ext uri="{FF2B5EF4-FFF2-40B4-BE49-F238E27FC236}">
                <a16:creationId xmlns:a16="http://schemas.microsoft.com/office/drawing/2014/main" id="{9ED9783E-2644-4C9C-8F96-B286B482B68F}"/>
              </a:ext>
            </a:extLst>
          </p:cNvPr>
          <p:cNvGrpSpPr>
            <a:grpSpLocks/>
          </p:cNvGrpSpPr>
          <p:nvPr/>
        </p:nvGrpSpPr>
        <p:grpSpPr bwMode="auto">
          <a:xfrm>
            <a:off x="850900" y="3422650"/>
            <a:ext cx="6369050" cy="7824788"/>
            <a:chOff x="777909" y="3395294"/>
            <a:chExt cx="6368817" cy="7824652"/>
          </a:xfrm>
        </p:grpSpPr>
        <p:grpSp>
          <p:nvGrpSpPr>
            <p:cNvPr id="175121" name="Group 2">
              <a:extLst>
                <a:ext uri="{FF2B5EF4-FFF2-40B4-BE49-F238E27FC236}">
                  <a16:creationId xmlns:a16="http://schemas.microsoft.com/office/drawing/2014/main" id="{F6E51A2B-8713-4018-865F-65B5434E08BB}"/>
                </a:ext>
              </a:extLst>
            </p:cNvPr>
            <p:cNvGrpSpPr>
              <a:grpSpLocks/>
            </p:cNvGrpSpPr>
            <p:nvPr/>
          </p:nvGrpSpPr>
          <p:grpSpPr bwMode="auto">
            <a:xfrm>
              <a:off x="777909" y="3395294"/>
              <a:ext cx="6368817" cy="7624175"/>
              <a:chOff x="777910" y="3741779"/>
              <a:chExt cx="6368817" cy="7624175"/>
            </a:xfrm>
          </p:grpSpPr>
          <p:sp>
            <p:nvSpPr>
              <p:cNvPr id="28" name="Rounded Rectangle 27">
                <a:extLst>
                  <a:ext uri="{FF2B5EF4-FFF2-40B4-BE49-F238E27FC236}">
                    <a16:creationId xmlns:a16="http://schemas.microsoft.com/office/drawing/2014/main" id="{3FC61636-4847-476B-99CB-82A23EF0DB3C}"/>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75126" name="Group 11">
                <a:extLst>
                  <a:ext uri="{FF2B5EF4-FFF2-40B4-BE49-F238E27FC236}">
                    <a16:creationId xmlns:a16="http://schemas.microsoft.com/office/drawing/2014/main" id="{3E78B25C-195F-4820-A94B-5F6EED20A5EA}"/>
                  </a:ext>
                </a:extLst>
              </p:cNvPr>
              <p:cNvGrpSpPr>
                <a:grpSpLocks/>
              </p:cNvGrpSpPr>
              <p:nvPr/>
            </p:nvGrpSpPr>
            <p:grpSpPr bwMode="auto">
              <a:xfrm rot="-5400000">
                <a:off x="522520" y="4551684"/>
                <a:ext cx="6988630" cy="5946944"/>
                <a:chOff x="914399" y="3828597"/>
                <a:chExt cx="6988630" cy="5946944"/>
              </a:xfrm>
            </p:grpSpPr>
            <p:sp>
              <p:nvSpPr>
                <p:cNvPr id="13" name="Rounded Rectangle 12">
                  <a:extLst>
                    <a:ext uri="{FF2B5EF4-FFF2-40B4-BE49-F238E27FC236}">
                      <a16:creationId xmlns:a16="http://schemas.microsoft.com/office/drawing/2014/main" id="{EB76E887-EACD-4713-B2C8-79C028DF93BF}"/>
                    </a:ext>
                  </a:extLst>
                </p:cNvPr>
                <p:cNvSpPr/>
                <p:nvPr/>
              </p:nvSpPr>
              <p:spPr>
                <a:xfrm>
                  <a:off x="914399" y="3828597"/>
                  <a:ext cx="6988630" cy="5837918"/>
                </a:xfrm>
                <a:prstGeom prst="round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93FBD2C1-FD7A-4856-A71A-C3C5791FC84E}"/>
                    </a:ext>
                  </a:extLst>
                </p:cNvPr>
                <p:cNvSpPr txBox="1"/>
                <p:nvPr/>
              </p:nvSpPr>
              <p:spPr>
                <a:xfrm rot="5400000">
                  <a:off x="3417263" y="5547672"/>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Key Questions</a:t>
                  </a:r>
                </a:p>
              </p:txBody>
            </p:sp>
          </p:grpSp>
        </p:grpSp>
        <p:sp>
          <p:nvSpPr>
            <p:cNvPr id="5" name="TextBox 4">
              <a:extLst>
                <a:ext uri="{FF2B5EF4-FFF2-40B4-BE49-F238E27FC236}">
                  <a16:creationId xmlns:a16="http://schemas.microsoft.com/office/drawing/2014/main" id="{1305FA33-15AB-4F30-9976-2D3A6679DED4}"/>
                </a:ext>
              </a:extLst>
            </p:cNvPr>
            <p:cNvSpPr txBox="1"/>
            <p:nvPr/>
          </p:nvSpPr>
          <p:spPr>
            <a:xfrm>
              <a:off x="1549884" y="5556857"/>
              <a:ext cx="4824866" cy="5663089"/>
            </a:xfrm>
            <a:prstGeom prst="rect">
              <a:avLst/>
            </a:prstGeom>
            <a:noFill/>
          </p:spPr>
          <p:txBody>
            <a:bodyPr>
              <a:spAutoFit/>
            </a:bodyPr>
            <a:lstStyle/>
            <a:p>
              <a:pPr algn="ctr">
                <a:defRPr/>
              </a:pPr>
              <a:r>
                <a:rPr lang="en-US" sz="34400" b="1" dirty="0">
                  <a:ln w="38100">
                    <a:solidFill>
                      <a:srgbClr val="000000"/>
                    </a:solidFill>
                  </a:ln>
                  <a:solidFill>
                    <a:schemeClr val="bg1"/>
                  </a:solidFill>
                  <a:effectLst>
                    <a:outerShdw blurRad="38100" dist="38100" dir="2700000" algn="tl">
                      <a:srgbClr val="000000">
                        <a:alpha val="43137"/>
                      </a:srgbClr>
                    </a:outerShdw>
                  </a:effectLst>
                  <a:latin typeface="Lato Regular"/>
                </a:rPr>
                <a:t>?</a:t>
              </a:r>
            </a:p>
            <a:p>
              <a:pPr>
                <a:defRPr/>
              </a:pPr>
              <a:endParaRPr lang="en-US" dirty="0"/>
            </a:p>
          </p:txBody>
        </p:sp>
      </p:grpSp>
      <p:grpSp>
        <p:nvGrpSpPr>
          <p:cNvPr id="21" name="Group 20">
            <a:extLst>
              <a:ext uri="{FF2B5EF4-FFF2-40B4-BE49-F238E27FC236}">
                <a16:creationId xmlns:a16="http://schemas.microsoft.com/office/drawing/2014/main" id="{ABA47D50-9D5D-47E9-BEA7-64BB98500FE3}"/>
              </a:ext>
            </a:extLst>
          </p:cNvPr>
          <p:cNvGrpSpPr>
            <a:grpSpLocks/>
          </p:cNvGrpSpPr>
          <p:nvPr/>
        </p:nvGrpSpPr>
        <p:grpSpPr bwMode="auto">
          <a:xfrm>
            <a:off x="1477963" y="504825"/>
            <a:ext cx="21156612" cy="2270125"/>
            <a:chOff x="1520498" y="511491"/>
            <a:chExt cx="21156613" cy="2269057"/>
          </a:xfrm>
        </p:grpSpPr>
        <p:sp>
          <p:nvSpPr>
            <p:cNvPr id="29" name="TextBox 74">
              <a:extLst>
                <a:ext uri="{FF2B5EF4-FFF2-40B4-BE49-F238E27FC236}">
                  <a16:creationId xmlns:a16="http://schemas.microsoft.com/office/drawing/2014/main" id="{3C484C8A-01E5-4B43-A1C3-388A6F4610E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75114" name="Group 77">
              <a:extLst>
                <a:ext uri="{FF2B5EF4-FFF2-40B4-BE49-F238E27FC236}">
                  <a16:creationId xmlns:a16="http://schemas.microsoft.com/office/drawing/2014/main" id="{1DF77B99-0631-4277-95A0-55076E1AA877}"/>
                </a:ext>
              </a:extLst>
            </p:cNvPr>
            <p:cNvGrpSpPr>
              <a:grpSpLocks/>
            </p:cNvGrpSpPr>
            <p:nvPr/>
          </p:nvGrpSpPr>
          <p:grpSpPr bwMode="auto">
            <a:xfrm>
              <a:off x="10842298" y="1977534"/>
              <a:ext cx="2278063" cy="72985"/>
              <a:chOff x="1775572" y="2020974"/>
              <a:chExt cx="3020604" cy="45615"/>
            </a:xfrm>
          </p:grpSpPr>
          <p:sp>
            <p:nvSpPr>
              <p:cNvPr id="33" name="Rectangle 32">
                <a:extLst>
                  <a:ext uri="{FF2B5EF4-FFF2-40B4-BE49-F238E27FC236}">
                    <a16:creationId xmlns:a16="http://schemas.microsoft.com/office/drawing/2014/main" id="{C90507BB-E371-4734-B963-569CA32B878E}"/>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4" name="Rectangle 33">
                <a:extLst>
                  <a:ext uri="{FF2B5EF4-FFF2-40B4-BE49-F238E27FC236}">
                    <a16:creationId xmlns:a16="http://schemas.microsoft.com/office/drawing/2014/main" id="{B6E14017-6BDC-4A85-BB26-DB0FDF3F52DB}"/>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5" name="Rectangle 34">
                <a:extLst>
                  <a:ext uri="{FF2B5EF4-FFF2-40B4-BE49-F238E27FC236}">
                    <a16:creationId xmlns:a16="http://schemas.microsoft.com/office/drawing/2014/main" id="{2D6DE809-30AC-473B-8786-4175915209D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6" name="Rectangle 35">
                <a:extLst>
                  <a:ext uri="{FF2B5EF4-FFF2-40B4-BE49-F238E27FC236}">
                    <a16:creationId xmlns:a16="http://schemas.microsoft.com/office/drawing/2014/main" id="{712DDC57-91A5-4966-977A-5F8166112A01}"/>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3B6E83C4-1F66-4C80-9183-A332574A2565}"/>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2" name="TextBox 31">
              <a:extLst>
                <a:ext uri="{FF2B5EF4-FFF2-40B4-BE49-F238E27FC236}">
                  <a16:creationId xmlns:a16="http://schemas.microsoft.com/office/drawing/2014/main" id="{685EC586-D3DD-4CB7-9DDF-A9F5C3E3298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16807CD-E08E-47D4-A787-078A73B3F2C2}"/>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7157" name="Shape 192">
            <a:extLst>
              <a:ext uri="{FF2B5EF4-FFF2-40B4-BE49-F238E27FC236}">
                <a16:creationId xmlns:a16="http://schemas.microsoft.com/office/drawing/2014/main" id="{CB2A8B7D-D094-40E3-AF76-1863B0BA24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158" name="Group 2">
            <a:extLst>
              <a:ext uri="{FF2B5EF4-FFF2-40B4-BE49-F238E27FC236}">
                <a16:creationId xmlns:a16="http://schemas.microsoft.com/office/drawing/2014/main" id="{20B8FB96-2585-42BE-B0D4-56A458D64C41}"/>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0AB65A9A-4DFD-435E-A6C3-18E07FFC9E96}"/>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77173" name="Group 11">
              <a:extLst>
                <a:ext uri="{FF2B5EF4-FFF2-40B4-BE49-F238E27FC236}">
                  <a16:creationId xmlns:a16="http://schemas.microsoft.com/office/drawing/2014/main" id="{AA3B1193-7B1D-4205-BA85-6589D6426924}"/>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F943EEB7-2A16-45D8-AD64-9CEF562A19DD}"/>
                  </a:ext>
                </a:extLst>
              </p:cNvPr>
              <p:cNvSpPr/>
              <p:nvPr/>
            </p:nvSpPr>
            <p:spPr>
              <a:xfrm>
                <a:off x="914399" y="3828597"/>
                <a:ext cx="6988630" cy="5837918"/>
              </a:xfrm>
              <a:prstGeom prst="round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D2B364BA-8619-44A7-8DFF-4BD8C6B0D288}"/>
                  </a:ext>
                </a:extLst>
              </p:cNvPr>
              <p:cNvSpPr txBox="1"/>
              <p:nvPr/>
            </p:nvSpPr>
            <p:spPr>
              <a:xfrm rot="5400000">
                <a:off x="4032816" y="6163226"/>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DDD Tip</a:t>
                </a:r>
              </a:p>
            </p:txBody>
          </p:sp>
        </p:grpSp>
      </p:grpSp>
      <p:grpSp>
        <p:nvGrpSpPr>
          <p:cNvPr id="29" name="Group 28">
            <a:extLst>
              <a:ext uri="{FF2B5EF4-FFF2-40B4-BE49-F238E27FC236}">
                <a16:creationId xmlns:a16="http://schemas.microsoft.com/office/drawing/2014/main" id="{CED7774E-E71F-4297-91D0-E7A78B6AA5ED}"/>
              </a:ext>
            </a:extLst>
          </p:cNvPr>
          <p:cNvGrpSpPr>
            <a:grpSpLocks/>
          </p:cNvGrpSpPr>
          <p:nvPr/>
        </p:nvGrpSpPr>
        <p:grpSpPr bwMode="auto">
          <a:xfrm>
            <a:off x="1477963" y="504825"/>
            <a:ext cx="21156612" cy="2270125"/>
            <a:chOff x="1520498" y="511491"/>
            <a:chExt cx="21156613" cy="2269057"/>
          </a:xfrm>
        </p:grpSpPr>
        <p:sp>
          <p:nvSpPr>
            <p:cNvPr id="39" name="TextBox 74">
              <a:extLst>
                <a:ext uri="{FF2B5EF4-FFF2-40B4-BE49-F238E27FC236}">
                  <a16:creationId xmlns:a16="http://schemas.microsoft.com/office/drawing/2014/main" id="{FA761526-7825-4AA5-B0A2-1153A8557519}"/>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77163" name="Group 77">
              <a:extLst>
                <a:ext uri="{FF2B5EF4-FFF2-40B4-BE49-F238E27FC236}">
                  <a16:creationId xmlns:a16="http://schemas.microsoft.com/office/drawing/2014/main" id="{4A48580C-2A4C-41D9-994B-3AE7F1BBBCF0}"/>
                </a:ext>
              </a:extLst>
            </p:cNvPr>
            <p:cNvGrpSpPr>
              <a:grpSpLocks/>
            </p:cNvGrpSpPr>
            <p:nvPr/>
          </p:nvGrpSpPr>
          <p:grpSpPr bwMode="auto">
            <a:xfrm>
              <a:off x="10842298" y="1977534"/>
              <a:ext cx="2278063" cy="72985"/>
              <a:chOff x="1775572" y="2020974"/>
              <a:chExt cx="3020604" cy="45615"/>
            </a:xfrm>
          </p:grpSpPr>
          <p:sp>
            <p:nvSpPr>
              <p:cNvPr id="42" name="Rectangle 41">
                <a:extLst>
                  <a:ext uri="{FF2B5EF4-FFF2-40B4-BE49-F238E27FC236}">
                    <a16:creationId xmlns:a16="http://schemas.microsoft.com/office/drawing/2014/main" id="{249ACE33-A632-4D18-8F5B-BB6849C86BD7}"/>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D113A0A6-D4C8-4D64-A4A3-F4D920D28541}"/>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4" name="Rectangle 43">
                <a:extLst>
                  <a:ext uri="{FF2B5EF4-FFF2-40B4-BE49-F238E27FC236}">
                    <a16:creationId xmlns:a16="http://schemas.microsoft.com/office/drawing/2014/main" id="{8A01F67A-6F55-433F-A4BF-10863B9B59CB}"/>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5" name="Rectangle 44">
                <a:extLst>
                  <a:ext uri="{FF2B5EF4-FFF2-40B4-BE49-F238E27FC236}">
                    <a16:creationId xmlns:a16="http://schemas.microsoft.com/office/drawing/2014/main" id="{14B96465-4B6B-4D73-9D50-C830972FC49D}"/>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6" name="Rectangle 45">
                <a:extLst>
                  <a:ext uri="{FF2B5EF4-FFF2-40B4-BE49-F238E27FC236}">
                    <a16:creationId xmlns:a16="http://schemas.microsoft.com/office/drawing/2014/main" id="{AA869582-1C2A-41B2-B7D9-D97FDE37783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1" name="TextBox 40">
              <a:extLst>
                <a:ext uri="{FF2B5EF4-FFF2-40B4-BE49-F238E27FC236}">
                  <a16:creationId xmlns:a16="http://schemas.microsoft.com/office/drawing/2014/main" id="{CB453138-30CC-4BEF-B8E9-FA072CB7BC6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47" name="Group 46">
            <a:extLst>
              <a:ext uri="{FF2B5EF4-FFF2-40B4-BE49-F238E27FC236}">
                <a16:creationId xmlns:a16="http://schemas.microsoft.com/office/drawing/2014/main" id="{6F37DE46-703B-4A44-BCD5-A992FFD348DC}"/>
              </a:ext>
            </a:extLst>
          </p:cNvPr>
          <p:cNvGrpSpPr/>
          <p:nvPr/>
        </p:nvGrpSpPr>
        <p:grpSpPr>
          <a:xfrm>
            <a:off x="2000491" y="5759556"/>
            <a:ext cx="4143936" cy="4136869"/>
            <a:chOff x="2164728" y="1071199"/>
            <a:chExt cx="488901" cy="488067"/>
          </a:xfrm>
          <a:solidFill>
            <a:schemeClr val="bg1"/>
          </a:solidFill>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48" name="AutoShape 128">
              <a:extLst>
                <a:ext uri="{FF2B5EF4-FFF2-40B4-BE49-F238E27FC236}">
                  <a16:creationId xmlns:a16="http://schemas.microsoft.com/office/drawing/2014/main" id="{1BDFEEFC-65CD-4C10-825F-545E78FE4D52}"/>
                </a:ext>
              </a:extLst>
            </p:cNvPr>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49" name="AutoShape 129">
              <a:extLst>
                <a:ext uri="{FF2B5EF4-FFF2-40B4-BE49-F238E27FC236}">
                  <a16:creationId xmlns:a16="http://schemas.microsoft.com/office/drawing/2014/main" id="{CF053A07-8616-43A2-B012-46655C2E7CBD}"/>
                </a:ext>
              </a:extLst>
            </p:cNvPr>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sp>
        <p:nvSpPr>
          <p:cNvPr id="23" name="TextBox 22">
            <a:extLst>
              <a:ext uri="{FF2B5EF4-FFF2-40B4-BE49-F238E27FC236}">
                <a16:creationId xmlns:a16="http://schemas.microsoft.com/office/drawing/2014/main" id="{EEDD16D7-5E93-4D1C-A334-C6BAB199003F}"/>
              </a:ext>
            </a:extLst>
          </p:cNvPr>
          <p:cNvSpPr txBox="1"/>
          <p:nvPr/>
        </p:nvSpPr>
        <p:spPr>
          <a:xfrm>
            <a:off x="7716838" y="4389438"/>
            <a:ext cx="15740062" cy="5632450"/>
          </a:xfrm>
          <a:prstGeom prst="rect">
            <a:avLst/>
          </a:prstGeom>
          <a:noFill/>
        </p:spPr>
        <p:txBody>
          <a:bodyPr>
            <a:spAutoFit/>
          </a:bodyPr>
          <a:lstStyle/>
          <a:p>
            <a:pPr algn="ctr">
              <a:defRPr/>
            </a:pPr>
            <a:r>
              <a:rPr lang="en-US" sz="6000" b="1" dirty="0">
                <a:solidFill>
                  <a:schemeClr val="bg1"/>
                </a:solidFill>
                <a:effectLst>
                  <a:outerShdw blurRad="38100" dist="38100" dir="2700000" algn="tl">
                    <a:srgbClr val="000000">
                      <a:alpha val="43137"/>
                    </a:srgbClr>
                  </a:outerShdw>
                </a:effectLst>
                <a:latin typeface="Lato Regular"/>
              </a:rPr>
              <a:t>Be careful to avoid dialogue that points to demographic data as the explanation for student-learning problems, rather than using those data to see where changes are needed in the school’s practices or policies.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6875E10-94F0-42C6-84DD-2F0B732D3FEF}"/>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9205" name="Shape 192">
            <a:extLst>
              <a:ext uri="{FF2B5EF4-FFF2-40B4-BE49-F238E27FC236}">
                <a16:creationId xmlns:a16="http://schemas.microsoft.com/office/drawing/2014/main" id="{1B971596-B957-4E5A-8BF9-62F8B08173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9206" name="Group 2">
            <a:extLst>
              <a:ext uri="{FF2B5EF4-FFF2-40B4-BE49-F238E27FC236}">
                <a16:creationId xmlns:a16="http://schemas.microsoft.com/office/drawing/2014/main" id="{73FC26C7-38F8-4BDD-8758-8CFB009CC051}"/>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B471CFF6-0766-4756-992A-C2C4E2AB779B}"/>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a:extLst>
                <a:ext uri="{FF2B5EF4-FFF2-40B4-BE49-F238E27FC236}">
                  <a16:creationId xmlns:a16="http://schemas.microsoft.com/office/drawing/2014/main" id="{246346FA-4B36-4653-B7D9-915F3710CA4B}"/>
                </a:ext>
              </a:extLst>
            </p:cNvPr>
            <p:cNvSpPr/>
            <p:nvPr/>
          </p:nvSpPr>
          <p:spPr>
            <a:xfrm rot="16200000">
              <a:off x="468008" y="4606198"/>
              <a:ext cx="6988630" cy="5837918"/>
            </a:xfrm>
            <a:prstGeom prst="round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9" name="Group 28">
            <a:extLst>
              <a:ext uri="{FF2B5EF4-FFF2-40B4-BE49-F238E27FC236}">
                <a16:creationId xmlns:a16="http://schemas.microsoft.com/office/drawing/2014/main" id="{59F5C247-91D6-458C-AE83-B0882372BD54}"/>
              </a:ext>
            </a:extLst>
          </p:cNvPr>
          <p:cNvGrpSpPr>
            <a:grpSpLocks/>
          </p:cNvGrpSpPr>
          <p:nvPr/>
        </p:nvGrpSpPr>
        <p:grpSpPr bwMode="auto">
          <a:xfrm>
            <a:off x="1477963" y="504825"/>
            <a:ext cx="21156612" cy="2270125"/>
            <a:chOff x="1520498" y="511491"/>
            <a:chExt cx="21156613" cy="2269057"/>
          </a:xfrm>
        </p:grpSpPr>
        <p:sp>
          <p:nvSpPr>
            <p:cNvPr id="31" name="TextBox 74">
              <a:extLst>
                <a:ext uri="{FF2B5EF4-FFF2-40B4-BE49-F238E27FC236}">
                  <a16:creationId xmlns:a16="http://schemas.microsoft.com/office/drawing/2014/main" id="{4F1AC7DD-3500-4AD7-8189-EF0C89C9D0E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Disaggregate Level Analysis</a:t>
              </a:r>
            </a:p>
          </p:txBody>
        </p:sp>
        <p:grpSp>
          <p:nvGrpSpPr>
            <p:cNvPr id="179212" name="Group 77">
              <a:extLst>
                <a:ext uri="{FF2B5EF4-FFF2-40B4-BE49-F238E27FC236}">
                  <a16:creationId xmlns:a16="http://schemas.microsoft.com/office/drawing/2014/main" id="{121DF6C3-B2D7-42F4-B63A-B1E09AC6EB3D}"/>
                </a:ext>
              </a:extLst>
            </p:cNvPr>
            <p:cNvGrpSpPr>
              <a:grpSpLocks/>
            </p:cNvGrpSpPr>
            <p:nvPr/>
          </p:nvGrpSpPr>
          <p:grpSpPr bwMode="auto">
            <a:xfrm>
              <a:off x="10842298" y="1977534"/>
              <a:ext cx="2278063" cy="72985"/>
              <a:chOff x="1775572" y="2020974"/>
              <a:chExt cx="3020604" cy="45615"/>
            </a:xfrm>
          </p:grpSpPr>
          <p:sp>
            <p:nvSpPr>
              <p:cNvPr id="34" name="Rectangle 33">
                <a:extLst>
                  <a:ext uri="{FF2B5EF4-FFF2-40B4-BE49-F238E27FC236}">
                    <a16:creationId xmlns:a16="http://schemas.microsoft.com/office/drawing/2014/main" id="{623B5F4E-30FE-4DE3-A812-2A0C89B487DD}"/>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5" name="Rectangle 34">
                <a:extLst>
                  <a:ext uri="{FF2B5EF4-FFF2-40B4-BE49-F238E27FC236}">
                    <a16:creationId xmlns:a16="http://schemas.microsoft.com/office/drawing/2014/main" id="{3BBFAD7B-6A26-4083-8CA5-6AA3EBE8431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6" name="Rectangle 35">
                <a:extLst>
                  <a:ext uri="{FF2B5EF4-FFF2-40B4-BE49-F238E27FC236}">
                    <a16:creationId xmlns:a16="http://schemas.microsoft.com/office/drawing/2014/main" id="{DE944CD3-11C0-4C74-9ED0-9A07E677239A}"/>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4DF8E771-9B10-40EE-9EBA-75474E67A52A}"/>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8" name="Rectangle 37">
                <a:extLst>
                  <a:ext uri="{FF2B5EF4-FFF2-40B4-BE49-F238E27FC236}">
                    <a16:creationId xmlns:a16="http://schemas.microsoft.com/office/drawing/2014/main" id="{C3904D83-FFC2-4F13-A0BD-6CC6C72E713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3" name="TextBox 32">
              <a:extLst>
                <a:ext uri="{FF2B5EF4-FFF2-40B4-BE49-F238E27FC236}">
                  <a16:creationId xmlns:a16="http://schemas.microsoft.com/office/drawing/2014/main" id="{97514D92-5A36-49EA-8348-8E6A540F7B8B}"/>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42" name="TextBox 41">
            <a:extLst>
              <a:ext uri="{FF2B5EF4-FFF2-40B4-BE49-F238E27FC236}">
                <a16:creationId xmlns:a16="http://schemas.microsoft.com/office/drawing/2014/main" id="{40E8C3E7-9802-40F9-A659-099CCCD5507F}"/>
              </a:ext>
            </a:extLst>
          </p:cNvPr>
          <p:cNvSpPr txBox="1"/>
          <p:nvPr/>
        </p:nvSpPr>
        <p:spPr>
          <a:xfrm>
            <a:off x="7924800" y="4081463"/>
            <a:ext cx="15741650" cy="6248400"/>
          </a:xfrm>
          <a:prstGeom prst="rect">
            <a:avLst/>
          </a:prstGeom>
          <a:noFill/>
        </p:spPr>
        <p:txBody>
          <a:bodyPr>
            <a:spAutoFit/>
          </a:bodyPr>
          <a:lstStyle/>
          <a:p>
            <a:pPr algn="ctr">
              <a:defRPr/>
            </a:pPr>
            <a:r>
              <a:rPr lang="en-US" sz="8000" b="1" dirty="0">
                <a:solidFill>
                  <a:schemeClr val="bg1"/>
                </a:solidFill>
                <a:effectLst>
                  <a:outerShdw blurRad="38100" dist="38100" dir="2700000" algn="tl">
                    <a:srgbClr val="000000">
                      <a:alpha val="43137"/>
                    </a:srgbClr>
                  </a:outerShdw>
                </a:effectLst>
                <a:latin typeface="Lato Regular"/>
              </a:rPr>
              <a:t>Charts that capture predictions, visual representations of data, observations, and inferences</a:t>
            </a:r>
          </a:p>
          <a:p>
            <a:pPr algn="ctr">
              <a:defRPr/>
            </a:pPr>
            <a:r>
              <a:rPr lang="en-US" sz="8000" b="1" dirty="0">
                <a:solidFill>
                  <a:schemeClr val="bg1"/>
                </a:solidFill>
                <a:effectLst>
                  <a:outerShdw blurRad="38100" dist="38100" dir="2700000" algn="tl">
                    <a:srgbClr val="000000">
                      <a:alpha val="43137"/>
                    </a:srgbClr>
                  </a:outerShdw>
                </a:effectLst>
                <a:latin typeface="Lato Regular"/>
              </a:rPr>
              <a:t> that speak to </a:t>
            </a:r>
            <a:r>
              <a:rPr lang="en-US" sz="8000" b="1" dirty="0">
                <a:solidFill>
                  <a:schemeClr val="accent3">
                    <a:lumMod val="60000"/>
                    <a:lumOff val="40000"/>
                  </a:schemeClr>
                </a:solidFill>
                <a:effectLst>
                  <a:outerShdw blurRad="38100" dist="38100" dir="2700000" algn="tl">
                    <a:srgbClr val="000000">
                      <a:alpha val="43137"/>
                    </a:srgbClr>
                  </a:outerShdw>
                </a:effectLst>
                <a:latin typeface="Lato Regular"/>
              </a:rPr>
              <a:t>gaps between student groups</a:t>
            </a:r>
            <a:r>
              <a:rPr lang="en-US" sz="8000" b="1" dirty="0">
                <a:solidFill>
                  <a:schemeClr val="bg1"/>
                </a:solidFill>
                <a:effectLst>
                  <a:outerShdw blurRad="38100" dist="38100" dir="2700000" algn="tl">
                    <a:srgbClr val="000000">
                      <a:alpha val="43137"/>
                    </a:srgbClr>
                  </a:outerShdw>
                </a:effectLst>
                <a:latin typeface="Lato Regular"/>
              </a:rPr>
              <a:t>.</a:t>
            </a:r>
          </a:p>
        </p:txBody>
      </p:sp>
      <p:sp>
        <p:nvSpPr>
          <p:cNvPr id="23" name="TextBox 22">
            <a:extLst>
              <a:ext uri="{FF2B5EF4-FFF2-40B4-BE49-F238E27FC236}">
                <a16:creationId xmlns:a16="http://schemas.microsoft.com/office/drawing/2014/main" id="{C1377012-E854-4AD9-8017-9167D3599C1A}"/>
              </a:ext>
            </a:extLst>
          </p:cNvPr>
          <p:cNvSpPr txBox="1"/>
          <p:nvPr/>
        </p:nvSpPr>
        <p:spPr>
          <a:xfrm>
            <a:off x="2381250" y="6080125"/>
            <a:ext cx="4324350" cy="4508500"/>
          </a:xfrm>
          <a:prstGeom prst="rect">
            <a:avLst/>
          </a:prstGeom>
          <a:noFill/>
        </p:spPr>
        <p:txBody>
          <a:bodyPr>
            <a:spAutoFit/>
          </a:bodyPr>
          <a:lstStyle/>
          <a:p>
            <a:pPr>
              <a:defRPr/>
            </a:pPr>
            <a:r>
              <a:rPr lang="en-US" sz="287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2800"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279F6CA2-9C1C-4524-90C9-F1BF5B512A1C}"/>
              </a:ext>
            </a:extLst>
          </p:cNvPr>
          <p:cNvSpPr txBox="1"/>
          <p:nvPr/>
        </p:nvSpPr>
        <p:spPr>
          <a:xfrm>
            <a:off x="1162819" y="3969011"/>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Level</a:t>
            </a:r>
          </a:p>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Check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a:extLst>
              <a:ext uri="{FF2B5EF4-FFF2-40B4-BE49-F238E27FC236}">
                <a16:creationId xmlns:a16="http://schemas.microsoft.com/office/drawing/2014/main" id="{9F531CED-49CE-4FC9-AB5C-DC0850C51DF6}"/>
              </a:ext>
            </a:extLst>
          </p:cNvPr>
          <p:cNvSpPr/>
          <p:nvPr/>
        </p:nvSpPr>
        <p:spPr>
          <a:xfrm>
            <a:off x="6861175" y="6867525"/>
            <a:ext cx="5240338" cy="877888"/>
          </a:xfrm>
          <a:prstGeom prst="round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 name="Rounded Rectangle 60">
            <a:extLst>
              <a:ext uri="{FF2B5EF4-FFF2-40B4-BE49-F238E27FC236}">
                <a16:creationId xmlns:a16="http://schemas.microsoft.com/office/drawing/2014/main" id="{82C87212-961A-465D-95D6-5A50237A7958}"/>
              </a:ext>
            </a:extLst>
          </p:cNvPr>
          <p:cNvSpPr/>
          <p:nvPr/>
        </p:nvSpPr>
        <p:spPr>
          <a:xfrm>
            <a:off x="12003088" y="6783388"/>
            <a:ext cx="5240337" cy="876300"/>
          </a:xfrm>
          <a:prstGeom prst="round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3796" name="Picture 5">
            <a:extLst>
              <a:ext uri="{FF2B5EF4-FFF2-40B4-BE49-F238E27FC236}">
                <a16:creationId xmlns:a16="http://schemas.microsoft.com/office/drawing/2014/main" id="{F309A336-978C-4D3E-B0AF-AECBB65BC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20583525" cy="137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0FD3CE09-CE97-4547-AF20-CCDF2B260011}"/>
              </a:ext>
            </a:extLst>
          </p:cNvPr>
          <p:cNvPicPr>
            <a:picLocks noChangeAspect="1"/>
          </p:cNvPicPr>
          <p:nvPr/>
        </p:nvPicPr>
        <p:blipFill>
          <a:blip r:embed="rId4">
            <a:extLst>
              <a:ext uri="{28A0092B-C50C-407E-A947-70E740481C1C}">
                <a14:useLocalDpi xmlns:a14="http://schemas.microsoft.com/office/drawing/2010/main" val="0"/>
              </a:ext>
            </a:extLst>
          </a:blip>
          <a:srcRect l="42593"/>
          <a:stretch>
            <a:fillRect/>
          </a:stretch>
        </p:blipFill>
        <p:spPr bwMode="auto">
          <a:xfrm>
            <a:off x="12639675" y="-6350"/>
            <a:ext cx="11858625" cy="137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502ECBB-E5BC-4F3F-97EA-6589672FDF73}"/>
              </a:ext>
            </a:extLst>
          </p:cNvPr>
          <p:cNvPicPr>
            <a:picLocks noChangeAspect="1"/>
          </p:cNvPicPr>
          <p:nvPr/>
        </p:nvPicPr>
        <p:blipFill>
          <a:blip r:embed="rId5"/>
          <a:stretch>
            <a:fillRect/>
          </a:stretch>
        </p:blipFill>
        <p:spPr>
          <a:xfrm>
            <a:off x="2125663" y="1785938"/>
            <a:ext cx="4222750" cy="765651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0532D2A-CDD3-4CAC-9CF9-BB84B29C3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94583" y="1417168"/>
            <a:ext cx="4521545" cy="8197702"/>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1" name="Rectangle 10">
            <a:extLst>
              <a:ext uri="{FF2B5EF4-FFF2-40B4-BE49-F238E27FC236}">
                <a16:creationId xmlns:a16="http://schemas.microsoft.com/office/drawing/2014/main" id="{94C38C74-A543-46C6-AE7F-1E287EEA957E}"/>
              </a:ext>
            </a:extLst>
          </p:cNvPr>
          <p:cNvSpPr/>
          <p:nvPr/>
        </p:nvSpPr>
        <p:spPr>
          <a:xfrm>
            <a:off x="-192088" y="9888538"/>
            <a:ext cx="681038" cy="3429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CBC66657-63C6-4838-954A-900B95A54CE3}"/>
              </a:ext>
            </a:extLst>
          </p:cNvPr>
          <p:cNvSpPr/>
          <p:nvPr/>
        </p:nvSpPr>
        <p:spPr>
          <a:xfrm>
            <a:off x="104775" y="10163175"/>
            <a:ext cx="241300" cy="187325"/>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7670B9D6-DBFD-4DE8-8C24-5D4A33572BBA}"/>
              </a:ext>
            </a:extLst>
          </p:cNvPr>
          <p:cNvSpPr/>
          <p:nvPr/>
        </p:nvSpPr>
        <p:spPr>
          <a:xfrm>
            <a:off x="225425" y="9520238"/>
            <a:ext cx="679450" cy="531812"/>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234D138C-FD7E-4E6A-B0D9-21AF4EDABAAC}"/>
              </a:ext>
            </a:extLst>
          </p:cNvPr>
          <p:cNvSpPr/>
          <p:nvPr/>
        </p:nvSpPr>
        <p:spPr>
          <a:xfrm>
            <a:off x="1784350" y="8913813"/>
            <a:ext cx="681038" cy="531812"/>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Rectangle 15">
            <a:extLst>
              <a:ext uri="{FF2B5EF4-FFF2-40B4-BE49-F238E27FC236}">
                <a16:creationId xmlns:a16="http://schemas.microsoft.com/office/drawing/2014/main" id="{A7FEE4A8-212E-4655-9768-74ED44DA45CE}"/>
              </a:ext>
            </a:extLst>
          </p:cNvPr>
          <p:cNvSpPr/>
          <p:nvPr/>
        </p:nvSpPr>
        <p:spPr>
          <a:xfrm>
            <a:off x="21872575" y="8926513"/>
            <a:ext cx="679450" cy="531812"/>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7C5BF46E-6FDC-4163-82C2-3C9C46D7F968}"/>
              </a:ext>
            </a:extLst>
          </p:cNvPr>
          <p:cNvSpPr/>
          <p:nvPr/>
        </p:nvSpPr>
        <p:spPr>
          <a:xfrm>
            <a:off x="22140863" y="8926513"/>
            <a:ext cx="679450" cy="531812"/>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ounded Rectangle 17">
            <a:extLst>
              <a:ext uri="{FF2B5EF4-FFF2-40B4-BE49-F238E27FC236}">
                <a16:creationId xmlns:a16="http://schemas.microsoft.com/office/drawing/2014/main" id="{089CAD43-BB1C-49D5-8440-353E3CED49F7}"/>
              </a:ext>
            </a:extLst>
          </p:cNvPr>
          <p:cNvSpPr/>
          <p:nvPr/>
        </p:nvSpPr>
        <p:spPr>
          <a:xfrm>
            <a:off x="23696613" y="9785350"/>
            <a:ext cx="681037" cy="531813"/>
          </a:xfrm>
          <a:prstGeom prst="round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D2E4A53A-2662-4BC3-B280-B040300DBA0E}"/>
              </a:ext>
            </a:extLst>
          </p:cNvPr>
          <p:cNvSpPr/>
          <p:nvPr/>
        </p:nvSpPr>
        <p:spPr>
          <a:xfrm>
            <a:off x="23469600" y="9520238"/>
            <a:ext cx="681038" cy="531812"/>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a:extLst>
              <a:ext uri="{FF2B5EF4-FFF2-40B4-BE49-F238E27FC236}">
                <a16:creationId xmlns:a16="http://schemas.microsoft.com/office/drawing/2014/main" id="{77FC786B-6523-493F-BA9D-669ECEBF66CA}"/>
              </a:ext>
            </a:extLst>
          </p:cNvPr>
          <p:cNvSpPr/>
          <p:nvPr/>
        </p:nvSpPr>
        <p:spPr>
          <a:xfrm>
            <a:off x="23420388" y="9451975"/>
            <a:ext cx="679450" cy="531813"/>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ectangle 20">
            <a:extLst>
              <a:ext uri="{FF2B5EF4-FFF2-40B4-BE49-F238E27FC236}">
                <a16:creationId xmlns:a16="http://schemas.microsoft.com/office/drawing/2014/main" id="{5166E442-BE93-46F7-AF80-F9B5B60E110E}"/>
              </a:ext>
            </a:extLst>
          </p:cNvPr>
          <p:cNvSpPr/>
          <p:nvPr/>
        </p:nvSpPr>
        <p:spPr>
          <a:xfrm>
            <a:off x="1439863" y="8988425"/>
            <a:ext cx="681037" cy="531813"/>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FDC7BB82-C4DA-46A8-9BB2-30AA4A34FEEE}"/>
              </a:ext>
            </a:extLst>
          </p:cNvPr>
          <p:cNvSpPr/>
          <p:nvPr/>
        </p:nvSpPr>
        <p:spPr>
          <a:xfrm>
            <a:off x="1890713" y="9244013"/>
            <a:ext cx="190500" cy="34925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5874A517-2A9A-471E-8C30-ACDBE2D844F3}"/>
              </a:ext>
            </a:extLst>
          </p:cNvPr>
          <p:cNvSpPr/>
          <p:nvPr/>
        </p:nvSpPr>
        <p:spPr>
          <a:xfrm>
            <a:off x="2020888" y="9158288"/>
            <a:ext cx="190500" cy="34925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Rectangle 23">
            <a:extLst>
              <a:ext uri="{FF2B5EF4-FFF2-40B4-BE49-F238E27FC236}">
                <a16:creationId xmlns:a16="http://schemas.microsoft.com/office/drawing/2014/main" id="{5CDCDD85-0F36-451E-AA8A-BB730FEE426E}"/>
              </a:ext>
            </a:extLst>
          </p:cNvPr>
          <p:cNvSpPr/>
          <p:nvPr/>
        </p:nvSpPr>
        <p:spPr>
          <a:xfrm>
            <a:off x="2197100" y="9107488"/>
            <a:ext cx="192088" cy="34925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ectangle 24">
            <a:extLst>
              <a:ext uri="{FF2B5EF4-FFF2-40B4-BE49-F238E27FC236}">
                <a16:creationId xmlns:a16="http://schemas.microsoft.com/office/drawing/2014/main" id="{095E8420-9C70-4D63-ABE7-07F276C61600}"/>
              </a:ext>
            </a:extLst>
          </p:cNvPr>
          <p:cNvSpPr/>
          <p:nvPr/>
        </p:nvSpPr>
        <p:spPr>
          <a:xfrm>
            <a:off x="-15875" y="10221913"/>
            <a:ext cx="241300" cy="187325"/>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ectangle 25">
            <a:extLst>
              <a:ext uri="{FF2B5EF4-FFF2-40B4-BE49-F238E27FC236}">
                <a16:creationId xmlns:a16="http://schemas.microsoft.com/office/drawing/2014/main" id="{551AF9C0-5A11-44BB-9E51-E8EDBA286668}"/>
              </a:ext>
            </a:extLst>
          </p:cNvPr>
          <p:cNvSpPr/>
          <p:nvPr/>
        </p:nvSpPr>
        <p:spPr>
          <a:xfrm>
            <a:off x="176213" y="10109200"/>
            <a:ext cx="241300" cy="188913"/>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02D9CF4A-5537-438A-B3BA-E463BD61E755}"/>
              </a:ext>
            </a:extLst>
          </p:cNvPr>
          <p:cNvSpPr/>
          <p:nvPr/>
        </p:nvSpPr>
        <p:spPr>
          <a:xfrm>
            <a:off x="320675" y="9977438"/>
            <a:ext cx="239713" cy="187325"/>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Rectangle 27">
            <a:extLst>
              <a:ext uri="{FF2B5EF4-FFF2-40B4-BE49-F238E27FC236}">
                <a16:creationId xmlns:a16="http://schemas.microsoft.com/office/drawing/2014/main" id="{50A8FF8B-C63F-47BF-BF9E-8EF34B351D88}"/>
              </a:ext>
            </a:extLst>
          </p:cNvPr>
          <p:cNvSpPr/>
          <p:nvPr/>
        </p:nvSpPr>
        <p:spPr>
          <a:xfrm>
            <a:off x="415925" y="9944100"/>
            <a:ext cx="239713" cy="187325"/>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Rectangle 28">
            <a:extLst>
              <a:ext uri="{FF2B5EF4-FFF2-40B4-BE49-F238E27FC236}">
                <a16:creationId xmlns:a16="http://schemas.microsoft.com/office/drawing/2014/main" id="{71D08D29-C2F7-450B-AABB-CFDB9AA51DDA}"/>
              </a:ext>
            </a:extLst>
          </p:cNvPr>
          <p:cNvSpPr/>
          <p:nvPr/>
        </p:nvSpPr>
        <p:spPr>
          <a:xfrm>
            <a:off x="471488" y="9909175"/>
            <a:ext cx="241300" cy="188913"/>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Rectangle 29">
            <a:extLst>
              <a:ext uri="{FF2B5EF4-FFF2-40B4-BE49-F238E27FC236}">
                <a16:creationId xmlns:a16="http://schemas.microsoft.com/office/drawing/2014/main" id="{FA96540C-CB67-4A86-AB21-F0C3760760F4}"/>
              </a:ext>
            </a:extLst>
          </p:cNvPr>
          <p:cNvSpPr/>
          <p:nvPr/>
        </p:nvSpPr>
        <p:spPr>
          <a:xfrm>
            <a:off x="719138" y="9786938"/>
            <a:ext cx="239712" cy="1778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 name="Rectangle 30">
            <a:extLst>
              <a:ext uri="{FF2B5EF4-FFF2-40B4-BE49-F238E27FC236}">
                <a16:creationId xmlns:a16="http://schemas.microsoft.com/office/drawing/2014/main" id="{994E3327-02D0-4634-883A-3D2A2E83B331}"/>
              </a:ext>
            </a:extLst>
          </p:cNvPr>
          <p:cNvSpPr/>
          <p:nvPr/>
        </p:nvSpPr>
        <p:spPr>
          <a:xfrm>
            <a:off x="-101600" y="10271125"/>
            <a:ext cx="241300" cy="176213"/>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 name="Rectangle 31">
            <a:extLst>
              <a:ext uri="{FF2B5EF4-FFF2-40B4-BE49-F238E27FC236}">
                <a16:creationId xmlns:a16="http://schemas.microsoft.com/office/drawing/2014/main" id="{F86E3E73-58EB-4CEB-B89B-39BE63484AD2}"/>
              </a:ext>
            </a:extLst>
          </p:cNvPr>
          <p:cNvSpPr/>
          <p:nvPr/>
        </p:nvSpPr>
        <p:spPr>
          <a:xfrm>
            <a:off x="22212300" y="9378950"/>
            <a:ext cx="239713" cy="1778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32">
            <a:extLst>
              <a:ext uri="{FF2B5EF4-FFF2-40B4-BE49-F238E27FC236}">
                <a16:creationId xmlns:a16="http://schemas.microsoft.com/office/drawing/2014/main" id="{8FE6C7ED-793E-4C11-9AE7-4724A06DCE2E}"/>
              </a:ext>
            </a:extLst>
          </p:cNvPr>
          <p:cNvSpPr/>
          <p:nvPr/>
        </p:nvSpPr>
        <p:spPr>
          <a:xfrm>
            <a:off x="21971000" y="9317038"/>
            <a:ext cx="241300" cy="1778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Rectangle 33">
            <a:extLst>
              <a:ext uri="{FF2B5EF4-FFF2-40B4-BE49-F238E27FC236}">
                <a16:creationId xmlns:a16="http://schemas.microsoft.com/office/drawing/2014/main" id="{EF8B48B9-A098-4BF2-8742-43E9C12BB3AC}"/>
              </a:ext>
            </a:extLst>
          </p:cNvPr>
          <p:cNvSpPr/>
          <p:nvPr/>
        </p:nvSpPr>
        <p:spPr>
          <a:xfrm>
            <a:off x="22293263" y="9464675"/>
            <a:ext cx="241300" cy="1270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Rectangle 34">
            <a:extLst>
              <a:ext uri="{FF2B5EF4-FFF2-40B4-BE49-F238E27FC236}">
                <a16:creationId xmlns:a16="http://schemas.microsoft.com/office/drawing/2014/main" id="{2D9AAC90-A577-4D5A-8DCA-F1124CCAA5D3}"/>
              </a:ext>
            </a:extLst>
          </p:cNvPr>
          <p:cNvSpPr/>
          <p:nvPr/>
        </p:nvSpPr>
        <p:spPr>
          <a:xfrm>
            <a:off x="22039263" y="9391650"/>
            <a:ext cx="241300" cy="128588"/>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 name="Rectangle 35">
            <a:extLst>
              <a:ext uri="{FF2B5EF4-FFF2-40B4-BE49-F238E27FC236}">
                <a16:creationId xmlns:a16="http://schemas.microsoft.com/office/drawing/2014/main" id="{D4B2B57E-E625-4FB4-B5EC-44F85361988A}"/>
              </a:ext>
            </a:extLst>
          </p:cNvPr>
          <p:cNvSpPr/>
          <p:nvPr/>
        </p:nvSpPr>
        <p:spPr>
          <a:xfrm>
            <a:off x="24257000" y="10350500"/>
            <a:ext cx="241300" cy="127000"/>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7" name="Rectangle 36">
            <a:extLst>
              <a:ext uri="{FF2B5EF4-FFF2-40B4-BE49-F238E27FC236}">
                <a16:creationId xmlns:a16="http://schemas.microsoft.com/office/drawing/2014/main" id="{75B4044A-CD1E-4CB2-9F42-6955F0B78AC7}"/>
              </a:ext>
            </a:extLst>
          </p:cNvPr>
          <p:cNvSpPr/>
          <p:nvPr/>
        </p:nvSpPr>
        <p:spPr>
          <a:xfrm>
            <a:off x="23993475" y="10231438"/>
            <a:ext cx="241300" cy="128587"/>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a:extLst>
              <a:ext uri="{FF2B5EF4-FFF2-40B4-BE49-F238E27FC236}">
                <a16:creationId xmlns:a16="http://schemas.microsoft.com/office/drawing/2014/main" id="{3B56F834-CEE6-4CCD-B7DF-545F66EECB80}"/>
              </a:ext>
            </a:extLst>
          </p:cNvPr>
          <p:cNvSpPr/>
          <p:nvPr/>
        </p:nvSpPr>
        <p:spPr>
          <a:xfrm>
            <a:off x="24028400" y="10282238"/>
            <a:ext cx="349250" cy="109537"/>
          </a:xfrm>
          <a:prstGeom prst="rect">
            <a:avLst/>
          </a:prstGeom>
          <a:solidFill>
            <a:srgbClr val="B1D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 name="Rectangle 42">
            <a:extLst>
              <a:ext uri="{FF2B5EF4-FFF2-40B4-BE49-F238E27FC236}">
                <a16:creationId xmlns:a16="http://schemas.microsoft.com/office/drawing/2014/main" id="{474C21B8-B137-416B-AD09-62E8F58B4D9A}"/>
              </a:ext>
            </a:extLst>
          </p:cNvPr>
          <p:cNvSpPr/>
          <p:nvPr/>
        </p:nvSpPr>
        <p:spPr>
          <a:xfrm>
            <a:off x="6714580" y="8229600"/>
            <a:ext cx="10914201" cy="2615609"/>
          </a:xfrm>
          <a:custGeom>
            <a:avLst/>
            <a:gdLst>
              <a:gd name="connsiteX0" fmla="*/ 0 w 10914201"/>
              <a:gd name="connsiteY0" fmla="*/ 0 h 2275366"/>
              <a:gd name="connsiteX1" fmla="*/ 10914201 w 10914201"/>
              <a:gd name="connsiteY1" fmla="*/ 0 h 2275366"/>
              <a:gd name="connsiteX2" fmla="*/ 10914201 w 10914201"/>
              <a:gd name="connsiteY2" fmla="*/ 2275366 h 2275366"/>
              <a:gd name="connsiteX3" fmla="*/ 0 w 10914201"/>
              <a:gd name="connsiteY3" fmla="*/ 2275366 h 2275366"/>
              <a:gd name="connsiteX4" fmla="*/ 0 w 10914201"/>
              <a:gd name="connsiteY4" fmla="*/ 0 h 2275366"/>
              <a:gd name="connsiteX0" fmla="*/ 240632 w 10914201"/>
              <a:gd name="connsiteY0" fmla="*/ 192505 h 2275366"/>
              <a:gd name="connsiteX1" fmla="*/ 10914201 w 10914201"/>
              <a:gd name="connsiteY1" fmla="*/ 0 h 2275366"/>
              <a:gd name="connsiteX2" fmla="*/ 10914201 w 10914201"/>
              <a:gd name="connsiteY2" fmla="*/ 2275366 h 2275366"/>
              <a:gd name="connsiteX3" fmla="*/ 0 w 10914201"/>
              <a:gd name="connsiteY3" fmla="*/ 2275366 h 2275366"/>
              <a:gd name="connsiteX4" fmla="*/ 240632 w 10914201"/>
              <a:gd name="connsiteY4" fmla="*/ 192505 h 2275366"/>
              <a:gd name="connsiteX0" fmla="*/ 240632 w 10914201"/>
              <a:gd name="connsiteY0" fmla="*/ 0 h 2082861"/>
              <a:gd name="connsiteX1" fmla="*/ 10657528 w 10914201"/>
              <a:gd name="connsiteY1" fmla="*/ 32084 h 2082861"/>
              <a:gd name="connsiteX2" fmla="*/ 10914201 w 10914201"/>
              <a:gd name="connsiteY2" fmla="*/ 2082861 h 2082861"/>
              <a:gd name="connsiteX3" fmla="*/ 0 w 10914201"/>
              <a:gd name="connsiteY3" fmla="*/ 2082861 h 2082861"/>
              <a:gd name="connsiteX4" fmla="*/ 240632 w 10914201"/>
              <a:gd name="connsiteY4" fmla="*/ 0 h 2082861"/>
              <a:gd name="connsiteX0" fmla="*/ 433137 w 10914201"/>
              <a:gd name="connsiteY0" fmla="*/ 118797 h 2050777"/>
              <a:gd name="connsiteX1" fmla="*/ 10657528 w 10914201"/>
              <a:gd name="connsiteY1" fmla="*/ 0 h 2050777"/>
              <a:gd name="connsiteX2" fmla="*/ 10914201 w 10914201"/>
              <a:gd name="connsiteY2" fmla="*/ 2050777 h 2050777"/>
              <a:gd name="connsiteX3" fmla="*/ 0 w 10914201"/>
              <a:gd name="connsiteY3" fmla="*/ 2050777 h 2050777"/>
              <a:gd name="connsiteX4" fmla="*/ 433137 w 10914201"/>
              <a:gd name="connsiteY4" fmla="*/ 118797 h 2050777"/>
              <a:gd name="connsiteX0" fmla="*/ 433137 w 10914201"/>
              <a:gd name="connsiteY0" fmla="*/ 28269 h 1960249"/>
              <a:gd name="connsiteX1" fmla="*/ 10336686 w 10914201"/>
              <a:gd name="connsiteY1" fmla="*/ 0 h 1960249"/>
              <a:gd name="connsiteX2" fmla="*/ 10914201 w 10914201"/>
              <a:gd name="connsiteY2" fmla="*/ 1960249 h 1960249"/>
              <a:gd name="connsiteX3" fmla="*/ 0 w 10914201"/>
              <a:gd name="connsiteY3" fmla="*/ 1960249 h 1960249"/>
              <a:gd name="connsiteX4" fmla="*/ 433137 w 10914201"/>
              <a:gd name="connsiteY4" fmla="*/ 28269 h 196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201" h="1960249">
                <a:moveTo>
                  <a:pt x="433137" y="28269"/>
                </a:moveTo>
                <a:lnTo>
                  <a:pt x="10336686" y="0"/>
                </a:lnTo>
                <a:lnTo>
                  <a:pt x="10914201" y="1960249"/>
                </a:lnTo>
                <a:lnTo>
                  <a:pt x="0" y="1960249"/>
                </a:lnTo>
                <a:lnTo>
                  <a:pt x="433137" y="28269"/>
                </a:lnTo>
                <a:close/>
              </a:path>
            </a:pathLst>
          </a:custGeom>
          <a:solidFill>
            <a:srgbClr val="303942"/>
          </a:solidFill>
          <a:ln w="571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 name="Flowchart: Terminator 43">
            <a:extLst>
              <a:ext uri="{FF2B5EF4-FFF2-40B4-BE49-F238E27FC236}">
                <a16:creationId xmlns:a16="http://schemas.microsoft.com/office/drawing/2014/main" id="{2988B1D5-8316-4835-84B8-F8D30E6D9991}"/>
              </a:ext>
            </a:extLst>
          </p:cNvPr>
          <p:cNvSpPr/>
          <p:nvPr/>
        </p:nvSpPr>
        <p:spPr>
          <a:xfrm>
            <a:off x="7527925" y="9317038"/>
            <a:ext cx="8994775" cy="2655887"/>
          </a:xfrm>
          <a:prstGeom prst="flowChartTerminator">
            <a:avLst/>
          </a:prstGeom>
          <a:solidFill>
            <a:srgbClr val="C0DF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 name="Rectangle 44">
            <a:extLst>
              <a:ext uri="{FF2B5EF4-FFF2-40B4-BE49-F238E27FC236}">
                <a16:creationId xmlns:a16="http://schemas.microsoft.com/office/drawing/2014/main" id="{99E82559-EADA-4C66-91C2-6267D7AAEC6F}"/>
              </a:ext>
            </a:extLst>
          </p:cNvPr>
          <p:cNvSpPr/>
          <p:nvPr/>
        </p:nvSpPr>
        <p:spPr>
          <a:xfrm>
            <a:off x="7697788" y="11041063"/>
            <a:ext cx="1166812" cy="931862"/>
          </a:xfrm>
          <a:custGeom>
            <a:avLst/>
            <a:gdLst>
              <a:gd name="connsiteX0" fmla="*/ 0 w 1166064"/>
              <a:gd name="connsiteY0" fmla="*/ 0 h 931827"/>
              <a:gd name="connsiteX1" fmla="*/ 1166064 w 1166064"/>
              <a:gd name="connsiteY1" fmla="*/ 0 h 931827"/>
              <a:gd name="connsiteX2" fmla="*/ 1166064 w 1166064"/>
              <a:gd name="connsiteY2" fmla="*/ 931827 h 931827"/>
              <a:gd name="connsiteX3" fmla="*/ 0 w 1166064"/>
              <a:gd name="connsiteY3" fmla="*/ 931827 h 931827"/>
              <a:gd name="connsiteX4" fmla="*/ 0 w 1166064"/>
              <a:gd name="connsiteY4" fmla="*/ 0 h 931827"/>
              <a:gd name="connsiteX0" fmla="*/ 0 w 1166064"/>
              <a:gd name="connsiteY0" fmla="*/ 0 h 931827"/>
              <a:gd name="connsiteX1" fmla="*/ 1166064 w 1166064"/>
              <a:gd name="connsiteY1" fmla="*/ 0 h 931827"/>
              <a:gd name="connsiteX2" fmla="*/ 1166064 w 1166064"/>
              <a:gd name="connsiteY2" fmla="*/ 931827 h 931827"/>
              <a:gd name="connsiteX3" fmla="*/ 106326 w 1166064"/>
              <a:gd name="connsiteY3" fmla="*/ 719175 h 931827"/>
              <a:gd name="connsiteX4" fmla="*/ 0 w 1166064"/>
              <a:gd name="connsiteY4" fmla="*/ 0 h 931827"/>
              <a:gd name="connsiteX0" fmla="*/ 0 w 1166064"/>
              <a:gd name="connsiteY0" fmla="*/ 0 h 931827"/>
              <a:gd name="connsiteX1" fmla="*/ 1166064 w 1166064"/>
              <a:gd name="connsiteY1" fmla="*/ 0 h 931827"/>
              <a:gd name="connsiteX2" fmla="*/ 1166064 w 1166064"/>
              <a:gd name="connsiteY2" fmla="*/ 931827 h 931827"/>
              <a:gd name="connsiteX3" fmla="*/ 297712 w 1166064"/>
              <a:gd name="connsiteY3" fmla="*/ 697910 h 931827"/>
              <a:gd name="connsiteX4" fmla="*/ 0 w 1166064"/>
              <a:gd name="connsiteY4" fmla="*/ 0 h 931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064" h="931827">
                <a:moveTo>
                  <a:pt x="0" y="0"/>
                </a:moveTo>
                <a:lnTo>
                  <a:pt x="1166064" y="0"/>
                </a:lnTo>
                <a:lnTo>
                  <a:pt x="1166064" y="931827"/>
                </a:lnTo>
                <a:lnTo>
                  <a:pt x="297712" y="697910"/>
                </a:lnTo>
                <a:lnTo>
                  <a:pt x="0" y="0"/>
                </a:lnTo>
                <a:close/>
              </a:path>
            </a:pathLst>
          </a:custGeom>
          <a:solidFill>
            <a:srgbClr val="C0DF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 name="Rectangle 45">
            <a:extLst>
              <a:ext uri="{FF2B5EF4-FFF2-40B4-BE49-F238E27FC236}">
                <a16:creationId xmlns:a16="http://schemas.microsoft.com/office/drawing/2014/main" id="{EF692816-B7E2-4E20-A20F-2701051D9537}"/>
              </a:ext>
            </a:extLst>
          </p:cNvPr>
          <p:cNvSpPr/>
          <p:nvPr/>
        </p:nvSpPr>
        <p:spPr>
          <a:xfrm>
            <a:off x="15619413" y="11041063"/>
            <a:ext cx="876300" cy="414337"/>
          </a:xfrm>
          <a:prstGeom prst="rect">
            <a:avLst/>
          </a:prstGeom>
          <a:solidFill>
            <a:srgbClr val="B2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7" name="Rectangle 46">
            <a:extLst>
              <a:ext uri="{FF2B5EF4-FFF2-40B4-BE49-F238E27FC236}">
                <a16:creationId xmlns:a16="http://schemas.microsoft.com/office/drawing/2014/main" id="{BE48966C-BF4B-436A-B9A4-0D751A1690CA}"/>
              </a:ext>
            </a:extLst>
          </p:cNvPr>
          <p:cNvSpPr/>
          <p:nvPr/>
        </p:nvSpPr>
        <p:spPr>
          <a:xfrm>
            <a:off x="15619413" y="10780713"/>
            <a:ext cx="838200" cy="776287"/>
          </a:xfrm>
          <a:prstGeom prst="rect">
            <a:avLst/>
          </a:prstGeom>
          <a:solidFill>
            <a:srgbClr val="C0DF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 name="Rectangle 47">
            <a:extLst>
              <a:ext uri="{FF2B5EF4-FFF2-40B4-BE49-F238E27FC236}">
                <a16:creationId xmlns:a16="http://schemas.microsoft.com/office/drawing/2014/main" id="{86FC66AF-2B84-4160-9048-270E0BFEFD77}"/>
              </a:ext>
            </a:extLst>
          </p:cNvPr>
          <p:cNvSpPr/>
          <p:nvPr/>
        </p:nvSpPr>
        <p:spPr>
          <a:xfrm>
            <a:off x="15547975" y="11320463"/>
            <a:ext cx="876300" cy="414337"/>
          </a:xfrm>
          <a:prstGeom prst="rect">
            <a:avLst/>
          </a:prstGeom>
          <a:solidFill>
            <a:srgbClr val="C0DF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 name="Rectangle 48">
            <a:extLst>
              <a:ext uri="{FF2B5EF4-FFF2-40B4-BE49-F238E27FC236}">
                <a16:creationId xmlns:a16="http://schemas.microsoft.com/office/drawing/2014/main" id="{0F3CE11C-5F8C-45E2-BF39-D5028733018F}"/>
              </a:ext>
            </a:extLst>
          </p:cNvPr>
          <p:cNvSpPr/>
          <p:nvPr/>
        </p:nvSpPr>
        <p:spPr>
          <a:xfrm>
            <a:off x="15303500" y="11541125"/>
            <a:ext cx="1120775" cy="371475"/>
          </a:xfrm>
          <a:prstGeom prst="rect">
            <a:avLst/>
          </a:prstGeom>
          <a:solidFill>
            <a:srgbClr val="C0DF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 name="Rectangle 50">
            <a:extLst>
              <a:ext uri="{FF2B5EF4-FFF2-40B4-BE49-F238E27FC236}">
                <a16:creationId xmlns:a16="http://schemas.microsoft.com/office/drawing/2014/main" id="{8BBB3D0F-BD8C-4A0D-A1C5-957CD487BC6A}"/>
              </a:ext>
            </a:extLst>
          </p:cNvPr>
          <p:cNvSpPr/>
          <p:nvPr/>
        </p:nvSpPr>
        <p:spPr>
          <a:xfrm>
            <a:off x="8269288" y="11925300"/>
            <a:ext cx="457200" cy="228600"/>
          </a:xfrm>
          <a:prstGeom prst="rect">
            <a:avLst/>
          </a:prstGeom>
          <a:solidFill>
            <a:srgbClr val="647C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Rectangle 51">
            <a:extLst>
              <a:ext uri="{FF2B5EF4-FFF2-40B4-BE49-F238E27FC236}">
                <a16:creationId xmlns:a16="http://schemas.microsoft.com/office/drawing/2014/main" id="{2C38A0E2-EB64-464F-81CA-261F524CA435}"/>
              </a:ext>
            </a:extLst>
          </p:cNvPr>
          <p:cNvSpPr/>
          <p:nvPr/>
        </p:nvSpPr>
        <p:spPr>
          <a:xfrm>
            <a:off x="8650288" y="11949113"/>
            <a:ext cx="457200" cy="228600"/>
          </a:xfrm>
          <a:prstGeom prst="rect">
            <a:avLst/>
          </a:prstGeom>
          <a:solidFill>
            <a:srgbClr val="647C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 name="Rectangle 52">
            <a:extLst>
              <a:ext uri="{FF2B5EF4-FFF2-40B4-BE49-F238E27FC236}">
                <a16:creationId xmlns:a16="http://schemas.microsoft.com/office/drawing/2014/main" id="{DB2F385F-B945-48C6-A314-286C70C1DE82}"/>
              </a:ext>
            </a:extLst>
          </p:cNvPr>
          <p:cNvSpPr/>
          <p:nvPr/>
        </p:nvSpPr>
        <p:spPr>
          <a:xfrm>
            <a:off x="9461500" y="11960225"/>
            <a:ext cx="457200" cy="228600"/>
          </a:xfrm>
          <a:prstGeom prst="rect">
            <a:avLst/>
          </a:prstGeom>
          <a:solidFill>
            <a:srgbClr val="647C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Rectangle 53">
            <a:extLst>
              <a:ext uri="{FF2B5EF4-FFF2-40B4-BE49-F238E27FC236}">
                <a16:creationId xmlns:a16="http://schemas.microsoft.com/office/drawing/2014/main" id="{BC3A53E9-6BDC-445B-8C07-4DA8988C07E4}"/>
              </a:ext>
            </a:extLst>
          </p:cNvPr>
          <p:cNvSpPr/>
          <p:nvPr/>
        </p:nvSpPr>
        <p:spPr>
          <a:xfrm>
            <a:off x="10058400" y="11949113"/>
            <a:ext cx="457200" cy="228600"/>
          </a:xfrm>
          <a:prstGeom prst="rect">
            <a:avLst/>
          </a:prstGeom>
          <a:solidFill>
            <a:srgbClr val="647C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5" name="Rectangle 54">
            <a:extLst>
              <a:ext uri="{FF2B5EF4-FFF2-40B4-BE49-F238E27FC236}">
                <a16:creationId xmlns:a16="http://schemas.microsoft.com/office/drawing/2014/main" id="{17368506-4D2B-4479-8FD0-D31F8B52BE99}"/>
              </a:ext>
            </a:extLst>
          </p:cNvPr>
          <p:cNvSpPr/>
          <p:nvPr/>
        </p:nvSpPr>
        <p:spPr>
          <a:xfrm>
            <a:off x="7558088" y="11874500"/>
            <a:ext cx="457200" cy="228600"/>
          </a:xfrm>
          <a:prstGeom prst="rect">
            <a:avLst/>
          </a:prstGeom>
          <a:solidFill>
            <a:srgbClr val="0D0D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8" name="TextBox 57">
            <a:extLst>
              <a:ext uri="{FF2B5EF4-FFF2-40B4-BE49-F238E27FC236}">
                <a16:creationId xmlns:a16="http://schemas.microsoft.com/office/drawing/2014/main" id="{05EDB749-1D59-4638-BABD-C87BBA759662}"/>
              </a:ext>
            </a:extLst>
          </p:cNvPr>
          <p:cNvSpPr txBox="1"/>
          <p:nvPr/>
        </p:nvSpPr>
        <p:spPr>
          <a:xfrm>
            <a:off x="6997700" y="8428038"/>
            <a:ext cx="9882188" cy="708025"/>
          </a:xfrm>
          <a:prstGeom prst="rect">
            <a:avLst/>
          </a:prstGeom>
          <a:noFill/>
        </p:spPr>
        <p:txBody>
          <a:bodyPr>
            <a:spAutoFit/>
          </a:bodyPr>
          <a:lstStyle/>
          <a:p>
            <a:pPr algn="ctr" eaLnBrk="1" fontAlgn="auto" hangingPunct="1">
              <a:spcBef>
                <a:spcPts val="0"/>
              </a:spcBef>
              <a:spcAft>
                <a:spcPts val="0"/>
              </a:spcAft>
              <a:defRPr/>
            </a:pPr>
            <a:r>
              <a:rPr lang="en-US" sz="4000" b="1" dirty="0">
                <a:solidFill>
                  <a:schemeClr val="bg1"/>
                </a:solidFill>
                <a:effectLst>
                  <a:outerShdw blurRad="38100" dist="38100" dir="2700000" algn="tl">
                    <a:srgbClr val="000000">
                      <a:alpha val="43137"/>
                    </a:srgbClr>
                  </a:outerShdw>
                </a:effectLst>
                <a:latin typeface="Lato Regular"/>
              </a:rPr>
              <a:t>Strategy #1: </a:t>
            </a:r>
            <a:r>
              <a:rPr lang="en-US" sz="4000" dirty="0">
                <a:solidFill>
                  <a:schemeClr val="bg1"/>
                </a:solidFill>
                <a:effectLst>
                  <a:outerShdw blurRad="38100" dist="38100" dir="2700000" algn="tl">
                    <a:srgbClr val="000000">
                      <a:alpha val="43137"/>
                    </a:srgbClr>
                  </a:outerShdw>
                </a:effectLst>
                <a:latin typeface="Lato Regular"/>
              </a:rPr>
              <a:t>Community Mentorship</a:t>
            </a:r>
          </a:p>
        </p:txBody>
      </p:sp>
      <p:pic>
        <p:nvPicPr>
          <p:cNvPr id="86018" name="Picture 2" descr="Ruler, Straight Edge, Maths, Tool, School, Draw">
            <a:extLst>
              <a:ext uri="{FF2B5EF4-FFF2-40B4-BE49-F238E27FC236}">
                <a16:creationId xmlns:a16="http://schemas.microsoft.com/office/drawing/2014/main" id="{F629E1B9-BC2B-426B-877B-641329269479}"/>
              </a:ext>
            </a:extLst>
          </p:cNvPr>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41940">
            <a:off x="6887511" y="3002906"/>
            <a:ext cx="10374951" cy="4581525"/>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AEB1A977-36D2-45BE-82AC-415BC914080F}"/>
              </a:ext>
            </a:extLst>
          </p:cNvPr>
          <p:cNvSpPr txBox="1"/>
          <p:nvPr/>
        </p:nvSpPr>
        <p:spPr>
          <a:xfrm>
            <a:off x="6772275" y="4699000"/>
            <a:ext cx="9882188" cy="1200150"/>
          </a:xfrm>
          <a:prstGeom prst="rect">
            <a:avLst/>
          </a:prstGeom>
          <a:noFill/>
        </p:spPr>
        <p:txBody>
          <a:bodyPr>
            <a:spAutoFit/>
          </a:bodyPr>
          <a:lstStyle/>
          <a:p>
            <a:pPr algn="ctr" eaLnBrk="1" fontAlgn="auto" hangingPunct="1">
              <a:spcBef>
                <a:spcPts val="0"/>
              </a:spcBef>
              <a:spcAft>
                <a:spcPts val="0"/>
              </a:spcAft>
              <a:defRPr/>
            </a:pPr>
            <a:r>
              <a:rPr lang="en-US" sz="7200" b="1" dirty="0">
                <a:solidFill>
                  <a:schemeClr val="bg1"/>
                </a:solidFill>
                <a:effectLst>
                  <a:outerShdw blurRad="38100" dist="38100" dir="2700000" algn="tl">
                    <a:srgbClr val="000000">
                      <a:alpha val="43137"/>
                    </a:srgbClr>
                  </a:outerShdw>
                </a:effectLst>
                <a:latin typeface="Lato Regular"/>
              </a:rPr>
              <a:t>Vision-Driven Data</a:t>
            </a:r>
          </a:p>
        </p:txBody>
      </p:sp>
      <p:sp>
        <p:nvSpPr>
          <p:cNvPr id="59" name="Down Arrow 58">
            <a:extLst>
              <a:ext uri="{FF2B5EF4-FFF2-40B4-BE49-F238E27FC236}">
                <a16:creationId xmlns:a16="http://schemas.microsoft.com/office/drawing/2014/main" id="{5C44AAE8-B62B-4FFF-936C-F6C8F5467896}"/>
              </a:ext>
            </a:extLst>
          </p:cNvPr>
          <p:cNvSpPr/>
          <p:nvPr/>
        </p:nvSpPr>
        <p:spPr>
          <a:xfrm>
            <a:off x="6480175" y="6137275"/>
            <a:ext cx="3673475" cy="1897063"/>
          </a:xfrm>
          <a:prstGeom prst="downArrow">
            <a:avLst/>
          </a:prstGeom>
          <a:solidFill>
            <a:srgbClr val="C00000">
              <a:alpha val="6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9" name="Down Arrow 68">
            <a:extLst>
              <a:ext uri="{FF2B5EF4-FFF2-40B4-BE49-F238E27FC236}">
                <a16:creationId xmlns:a16="http://schemas.microsoft.com/office/drawing/2014/main" id="{8122B801-3807-41A7-BD90-A5B0AB94FE84}"/>
              </a:ext>
            </a:extLst>
          </p:cNvPr>
          <p:cNvSpPr/>
          <p:nvPr/>
        </p:nvSpPr>
        <p:spPr>
          <a:xfrm>
            <a:off x="13884275" y="6137275"/>
            <a:ext cx="3671888" cy="1897063"/>
          </a:xfrm>
          <a:prstGeom prst="downArrow">
            <a:avLst/>
          </a:prstGeom>
          <a:solidFill>
            <a:srgbClr val="C00000">
              <a:alpha val="6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6017" name="TextBox 86016">
            <a:extLst>
              <a:ext uri="{FF2B5EF4-FFF2-40B4-BE49-F238E27FC236}">
                <a16:creationId xmlns:a16="http://schemas.microsoft.com/office/drawing/2014/main" id="{DB2E6795-14B6-42AB-80E8-E64EC45D15B0}"/>
              </a:ext>
            </a:extLst>
          </p:cNvPr>
          <p:cNvSpPr txBox="1"/>
          <p:nvPr/>
        </p:nvSpPr>
        <p:spPr>
          <a:xfrm>
            <a:off x="6251575" y="6280150"/>
            <a:ext cx="3927475" cy="1754188"/>
          </a:xfrm>
          <a:prstGeom prst="rect">
            <a:avLst/>
          </a:prstGeom>
          <a:noFill/>
        </p:spPr>
        <p:txBody>
          <a:bodyPr>
            <a:spAutoFit/>
          </a:bodyPr>
          <a:lstStyle/>
          <a:p>
            <a:pPr algn="ctr" eaLnBrk="1" fontAlgn="auto" hangingPunct="1">
              <a:spcBef>
                <a:spcPts val="0"/>
              </a:spcBef>
              <a:spcAft>
                <a:spcPts val="0"/>
              </a:spcAft>
              <a:defRPr/>
            </a:pPr>
            <a:r>
              <a:rPr lang="en-US" sz="2700" b="1" dirty="0">
                <a:solidFill>
                  <a:schemeClr val="bg1"/>
                </a:solidFill>
                <a:effectLst>
                  <a:outerShdw blurRad="38100" dist="38100" dir="2700000" algn="tl">
                    <a:srgbClr val="000000">
                      <a:alpha val="43137"/>
                    </a:srgbClr>
                  </a:outerShdw>
                </a:effectLst>
                <a:latin typeface="Lato Regular"/>
              </a:rPr>
              <a:t>1.</a:t>
            </a:r>
          </a:p>
          <a:p>
            <a:pPr algn="ctr" eaLnBrk="1" fontAlgn="auto" hangingPunct="1">
              <a:spcBef>
                <a:spcPts val="0"/>
              </a:spcBef>
              <a:spcAft>
                <a:spcPts val="0"/>
              </a:spcAft>
              <a:defRPr/>
            </a:pPr>
            <a:r>
              <a:rPr lang="en-US" sz="2700" b="1" dirty="0">
                <a:solidFill>
                  <a:schemeClr val="bg1"/>
                </a:solidFill>
                <a:effectLst>
                  <a:outerShdw blurRad="38100" dist="38100" dir="2700000" algn="tl">
                    <a:srgbClr val="000000">
                      <a:alpha val="43137"/>
                    </a:srgbClr>
                  </a:outerShdw>
                </a:effectLst>
                <a:latin typeface="Lato Regular"/>
              </a:rPr>
              <a:t>Mentor </a:t>
            </a:r>
          </a:p>
          <a:p>
            <a:pPr algn="ctr" eaLnBrk="1" fontAlgn="auto" hangingPunct="1">
              <a:spcBef>
                <a:spcPts val="0"/>
              </a:spcBef>
              <a:spcAft>
                <a:spcPts val="0"/>
              </a:spcAft>
              <a:defRPr/>
            </a:pPr>
            <a:r>
              <a:rPr lang="en-US" sz="2700" b="1" dirty="0">
                <a:solidFill>
                  <a:schemeClr val="bg1"/>
                </a:solidFill>
                <a:effectLst>
                  <a:outerShdw blurRad="38100" dist="38100" dir="2700000" algn="tl">
                    <a:srgbClr val="000000">
                      <a:alpha val="43137"/>
                    </a:srgbClr>
                  </a:outerShdw>
                </a:effectLst>
                <a:latin typeface="Lato Regular"/>
              </a:rPr>
              <a:t>Training</a:t>
            </a:r>
          </a:p>
          <a:p>
            <a:pPr eaLnBrk="1" fontAlgn="auto" hangingPunct="1">
              <a:spcBef>
                <a:spcPts val="0"/>
              </a:spcBef>
              <a:spcAft>
                <a:spcPts val="0"/>
              </a:spcAft>
              <a:defRPr/>
            </a:pPr>
            <a:endParaRPr lang="en-US" sz="2700" dirty="0">
              <a:latin typeface="+mn-lt"/>
            </a:endParaRPr>
          </a:p>
        </p:txBody>
      </p:sp>
      <p:sp>
        <p:nvSpPr>
          <p:cNvPr id="62" name="TextBox 61">
            <a:extLst>
              <a:ext uri="{FF2B5EF4-FFF2-40B4-BE49-F238E27FC236}">
                <a16:creationId xmlns:a16="http://schemas.microsoft.com/office/drawing/2014/main" id="{4C1E2C2B-E3B6-4934-939F-4C1870C4A64B}"/>
              </a:ext>
            </a:extLst>
          </p:cNvPr>
          <p:cNvSpPr txBox="1"/>
          <p:nvPr/>
        </p:nvSpPr>
        <p:spPr>
          <a:xfrm>
            <a:off x="12158663" y="6318250"/>
            <a:ext cx="7123112" cy="1292225"/>
          </a:xfrm>
          <a:prstGeom prst="rect">
            <a:avLst/>
          </a:prstGeom>
          <a:noFill/>
        </p:spPr>
        <p:txBody>
          <a:bodyPr>
            <a:spAutoFit/>
          </a:bodyPr>
          <a:lstStyle/>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3.</a:t>
            </a:r>
          </a:p>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Student </a:t>
            </a:r>
          </a:p>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Outcomes</a:t>
            </a:r>
          </a:p>
        </p:txBody>
      </p:sp>
      <p:sp>
        <p:nvSpPr>
          <p:cNvPr id="82" name="Down Arrow 81">
            <a:extLst>
              <a:ext uri="{FF2B5EF4-FFF2-40B4-BE49-F238E27FC236}">
                <a16:creationId xmlns:a16="http://schemas.microsoft.com/office/drawing/2014/main" id="{54C779B2-E7A0-497F-906D-0C41744D787A}"/>
              </a:ext>
            </a:extLst>
          </p:cNvPr>
          <p:cNvSpPr/>
          <p:nvPr/>
        </p:nvSpPr>
        <p:spPr>
          <a:xfrm>
            <a:off x="10120313" y="6137275"/>
            <a:ext cx="3673475" cy="1897063"/>
          </a:xfrm>
          <a:prstGeom prst="downArrow">
            <a:avLst/>
          </a:prstGeom>
          <a:solidFill>
            <a:srgbClr val="C00000">
              <a:alpha val="60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3" name="TextBox 82">
            <a:extLst>
              <a:ext uri="{FF2B5EF4-FFF2-40B4-BE49-F238E27FC236}">
                <a16:creationId xmlns:a16="http://schemas.microsoft.com/office/drawing/2014/main" id="{32FE8971-5421-4774-A718-6ADE7CA8A737}"/>
              </a:ext>
            </a:extLst>
          </p:cNvPr>
          <p:cNvSpPr txBox="1"/>
          <p:nvPr/>
        </p:nvSpPr>
        <p:spPr>
          <a:xfrm>
            <a:off x="10001250" y="6248400"/>
            <a:ext cx="3927475" cy="1692275"/>
          </a:xfrm>
          <a:prstGeom prst="rect">
            <a:avLst/>
          </a:prstGeom>
          <a:noFill/>
        </p:spPr>
        <p:txBody>
          <a:bodyPr>
            <a:spAutoFit/>
          </a:bodyPr>
          <a:lstStyle/>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2. </a:t>
            </a:r>
          </a:p>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Strategy</a:t>
            </a:r>
          </a:p>
          <a:p>
            <a:pPr algn="ctr" eaLnBrk="1" fontAlgn="auto" hangingPunct="1">
              <a:spcBef>
                <a:spcPts val="0"/>
              </a:spcBef>
              <a:spcAft>
                <a:spcPts val="0"/>
              </a:spcAft>
              <a:defRPr/>
            </a:pPr>
            <a:r>
              <a:rPr lang="en-US" sz="2600" b="1" dirty="0">
                <a:solidFill>
                  <a:schemeClr val="bg1"/>
                </a:solidFill>
                <a:effectLst>
                  <a:outerShdw blurRad="38100" dist="38100" dir="2700000" algn="tl">
                    <a:srgbClr val="000000">
                      <a:alpha val="43137"/>
                    </a:srgbClr>
                  </a:outerShdw>
                </a:effectLst>
                <a:latin typeface="Lato Regular"/>
              </a:rPr>
              <a:t>Implementation</a:t>
            </a:r>
          </a:p>
          <a:p>
            <a:pPr eaLnBrk="1" fontAlgn="auto" hangingPunct="1">
              <a:spcBef>
                <a:spcPts val="0"/>
              </a:spcBef>
              <a:spcAft>
                <a:spcPts val="0"/>
              </a:spcAft>
              <a:defRPr/>
            </a:pPr>
            <a:endParaRPr lang="en-US" sz="2600" dirty="0">
              <a:latin typeface="+mn-lt"/>
            </a:endParaRPr>
          </a:p>
        </p:txBody>
      </p:sp>
      <p:sp>
        <p:nvSpPr>
          <p:cNvPr id="86019" name="Rounded Rectangle 86018">
            <a:extLst>
              <a:ext uri="{FF2B5EF4-FFF2-40B4-BE49-F238E27FC236}">
                <a16:creationId xmlns:a16="http://schemas.microsoft.com/office/drawing/2014/main" id="{B7C07ED1-DCBA-47C7-B5AE-09116C2EA0AC}"/>
              </a:ext>
            </a:extLst>
          </p:cNvPr>
          <p:cNvSpPr/>
          <p:nvPr/>
        </p:nvSpPr>
        <p:spPr>
          <a:xfrm>
            <a:off x="1924050" y="9277350"/>
            <a:ext cx="4554538" cy="3578225"/>
          </a:xfrm>
          <a:prstGeom prst="roundRect">
            <a:avLst/>
          </a:prstGeom>
          <a:solidFill>
            <a:schemeClr val="bg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Rounded Rectangle 38">
            <a:extLst>
              <a:ext uri="{FF2B5EF4-FFF2-40B4-BE49-F238E27FC236}">
                <a16:creationId xmlns:a16="http://schemas.microsoft.com/office/drawing/2014/main" id="{C4767ACA-9E08-4B1C-9DAD-8BFC8A868353}"/>
              </a:ext>
            </a:extLst>
          </p:cNvPr>
          <p:cNvSpPr/>
          <p:nvPr/>
        </p:nvSpPr>
        <p:spPr>
          <a:xfrm>
            <a:off x="2082631" y="9441711"/>
            <a:ext cx="4222454" cy="3270990"/>
          </a:xfrm>
          <a:prstGeom prst="roundRect">
            <a:avLst/>
          </a:prstGeom>
          <a:solidFill>
            <a:srgbClr val="0081C6"/>
          </a:solidFill>
          <a:ln w="571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 name="TextBox 39">
            <a:extLst>
              <a:ext uri="{FF2B5EF4-FFF2-40B4-BE49-F238E27FC236}">
                <a16:creationId xmlns:a16="http://schemas.microsoft.com/office/drawing/2014/main" id="{464B33D0-F7D9-49B9-BE5D-62C9A4186558}"/>
              </a:ext>
            </a:extLst>
          </p:cNvPr>
          <p:cNvSpPr txBox="1"/>
          <p:nvPr/>
        </p:nvSpPr>
        <p:spPr>
          <a:xfrm>
            <a:off x="1943100" y="9769475"/>
            <a:ext cx="4430713" cy="2308225"/>
          </a:xfrm>
          <a:prstGeom prst="rect">
            <a:avLst/>
          </a:prstGeom>
          <a:noFill/>
        </p:spPr>
        <p:txBody>
          <a:bodyPr>
            <a:spAutoFit/>
          </a:bodyPr>
          <a:lstStyle/>
          <a:p>
            <a:pPr algn="ctr" eaLnBrk="1" fontAlgn="auto" hangingPunct="1">
              <a:spcBef>
                <a:spcPts val="0"/>
              </a:spcBef>
              <a:spcAft>
                <a:spcPts val="0"/>
              </a:spcAft>
              <a:defRPr/>
            </a:pPr>
            <a:r>
              <a:rPr lang="en-US" sz="4800" dirty="0">
                <a:solidFill>
                  <a:srgbClr val="FFFF00"/>
                </a:solidFill>
                <a:effectLst>
                  <a:outerShdw blurRad="38100" dist="38100" dir="2700000" algn="tl">
                    <a:srgbClr val="000000">
                      <a:alpha val="43137"/>
                    </a:srgbClr>
                  </a:outerShdw>
                </a:effectLst>
                <a:latin typeface="Lato Regular"/>
              </a:rPr>
              <a:t>Current Campus</a:t>
            </a:r>
          </a:p>
          <a:p>
            <a:pPr algn="ctr" eaLnBrk="1" fontAlgn="auto" hangingPunct="1">
              <a:spcBef>
                <a:spcPts val="0"/>
              </a:spcBef>
              <a:spcAft>
                <a:spcPts val="0"/>
              </a:spcAft>
              <a:defRPr/>
            </a:pPr>
            <a:r>
              <a:rPr lang="en-US" sz="4800" dirty="0">
                <a:solidFill>
                  <a:srgbClr val="FFFF00"/>
                </a:solidFill>
                <a:effectLst>
                  <a:outerShdw blurRad="38100" dist="38100" dir="2700000" algn="tl">
                    <a:srgbClr val="000000">
                      <a:alpha val="43137"/>
                    </a:srgbClr>
                  </a:outerShdw>
                </a:effectLst>
                <a:latin typeface="Lato Regular"/>
              </a:rPr>
              <a:t>State</a:t>
            </a:r>
          </a:p>
        </p:txBody>
      </p:sp>
      <p:sp>
        <p:nvSpPr>
          <p:cNvPr id="85" name="Rounded Rectangle 84">
            <a:extLst>
              <a:ext uri="{FF2B5EF4-FFF2-40B4-BE49-F238E27FC236}">
                <a16:creationId xmlns:a16="http://schemas.microsoft.com/office/drawing/2014/main" id="{FF42F908-E67E-45F7-B9BC-18583D3D21FA}"/>
              </a:ext>
            </a:extLst>
          </p:cNvPr>
          <p:cNvSpPr/>
          <p:nvPr/>
        </p:nvSpPr>
        <p:spPr>
          <a:xfrm>
            <a:off x="17883188" y="9309100"/>
            <a:ext cx="5102225" cy="3917950"/>
          </a:xfrm>
          <a:prstGeom prst="roundRect">
            <a:avLst/>
          </a:prstGeom>
          <a:solidFill>
            <a:schemeClr val="bg1"/>
          </a:solidFill>
          <a:ln w="571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ounded Rectangle 40">
            <a:extLst>
              <a:ext uri="{FF2B5EF4-FFF2-40B4-BE49-F238E27FC236}">
                <a16:creationId xmlns:a16="http://schemas.microsoft.com/office/drawing/2014/main" id="{EA705518-C8C1-4158-B4B7-999DA3EB5EA4}"/>
              </a:ext>
            </a:extLst>
          </p:cNvPr>
          <p:cNvSpPr/>
          <p:nvPr/>
        </p:nvSpPr>
        <p:spPr>
          <a:xfrm>
            <a:off x="18052053" y="9484003"/>
            <a:ext cx="4748976" cy="3594044"/>
          </a:xfrm>
          <a:prstGeom prst="roundRect">
            <a:avLst/>
          </a:prstGeom>
          <a:solidFill>
            <a:srgbClr val="F16038"/>
          </a:solidFill>
          <a:ln w="571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TextBox 41">
            <a:extLst>
              <a:ext uri="{FF2B5EF4-FFF2-40B4-BE49-F238E27FC236}">
                <a16:creationId xmlns:a16="http://schemas.microsoft.com/office/drawing/2014/main" id="{6E136940-C191-4473-8A57-64D4C2E6AA87}"/>
              </a:ext>
            </a:extLst>
          </p:cNvPr>
          <p:cNvSpPr txBox="1"/>
          <p:nvPr/>
        </p:nvSpPr>
        <p:spPr>
          <a:xfrm>
            <a:off x="18183647" y="9749763"/>
            <a:ext cx="4430675" cy="3231654"/>
          </a:xfrm>
          <a:prstGeom prst="rect">
            <a:avLst/>
          </a:prstGeom>
          <a:noFill/>
          <a:ln>
            <a:noFill/>
          </a:ln>
          <a:effectLst/>
          <a:scene3d>
            <a:camera prst="orthographicFront">
              <a:rot lat="0" lon="0" rev="0"/>
            </a:camera>
            <a:lightRig rig="contrasting" dir="t">
              <a:rot lat="0" lon="0" rev="7800000"/>
            </a:lightRig>
          </a:scene3d>
          <a:sp3d>
            <a:bevelT w="139700" h="139700"/>
          </a:sp3d>
        </p:spPr>
        <p:txBody>
          <a:bodyPr>
            <a:spAutoFit/>
          </a:bodyPr>
          <a:lstStyle/>
          <a:p>
            <a:pPr algn="ctr" eaLnBrk="1" fontAlgn="auto" hangingPunct="1">
              <a:spcBef>
                <a:spcPts val="0"/>
              </a:spcBef>
              <a:spcAft>
                <a:spcPts val="0"/>
              </a:spcAft>
              <a:defRPr/>
            </a:pPr>
            <a:r>
              <a:rPr lang="en-US" sz="6000" b="1" dirty="0">
                <a:solidFill>
                  <a:schemeClr val="bg1"/>
                </a:solidFill>
                <a:effectLst>
                  <a:outerShdw blurRad="38100" dist="38100" dir="2700000" algn="tl">
                    <a:srgbClr val="000000">
                      <a:alpha val="43137"/>
                    </a:srgbClr>
                  </a:outerShdw>
                </a:effectLst>
                <a:latin typeface="Lato Regular"/>
              </a:rPr>
              <a:t>Vision: </a:t>
            </a:r>
            <a:r>
              <a:rPr lang="en-US" sz="4800" dirty="0">
                <a:solidFill>
                  <a:schemeClr val="bg1"/>
                </a:solidFill>
                <a:effectLst>
                  <a:outerShdw blurRad="38100" dist="38100" dir="2700000" algn="tl">
                    <a:srgbClr val="000000">
                      <a:alpha val="43137"/>
                    </a:srgbClr>
                  </a:outerShdw>
                </a:effectLst>
                <a:latin typeface="Lato Regular"/>
              </a:rPr>
              <a:t>School of 21</a:t>
            </a:r>
            <a:r>
              <a:rPr lang="en-US" sz="4800" baseline="30000" dirty="0">
                <a:solidFill>
                  <a:schemeClr val="bg1"/>
                </a:solidFill>
                <a:effectLst>
                  <a:outerShdw blurRad="38100" dist="38100" dir="2700000" algn="tl">
                    <a:srgbClr val="000000">
                      <a:alpha val="43137"/>
                    </a:srgbClr>
                  </a:outerShdw>
                </a:effectLst>
                <a:latin typeface="Lato Regular"/>
              </a:rPr>
              <a:t>st</a:t>
            </a:r>
            <a:r>
              <a:rPr lang="en-US" sz="4800" dirty="0">
                <a:solidFill>
                  <a:schemeClr val="bg1"/>
                </a:solidFill>
                <a:effectLst>
                  <a:outerShdw blurRad="38100" dist="38100" dir="2700000" algn="tl">
                    <a:srgbClr val="000000">
                      <a:alpha val="43137"/>
                    </a:srgbClr>
                  </a:outerShdw>
                </a:effectLst>
                <a:latin typeface="Lato Regular"/>
              </a:rPr>
              <a:t> Century Leaders</a:t>
            </a:r>
          </a:p>
        </p:txBody>
      </p:sp>
      <p:sp>
        <p:nvSpPr>
          <p:cNvPr id="2" name="Footer Placeholder 1">
            <a:extLst>
              <a:ext uri="{FF2B5EF4-FFF2-40B4-BE49-F238E27FC236}">
                <a16:creationId xmlns:a16="http://schemas.microsoft.com/office/drawing/2014/main" id="{67965AA4-5446-43EF-AEAD-B305973CCEF1}"/>
              </a:ext>
            </a:extLst>
          </p:cNvPr>
          <p:cNvSpPr>
            <a:spLocks noGrp="1"/>
          </p:cNvSpPr>
          <p:nvPr>
            <p:ph type="ftr" sz="quarter" idx="11"/>
          </p:nvPr>
        </p:nvSpPr>
        <p:spPr/>
        <p:txBody>
          <a:bodyPr/>
          <a:lstStyle/>
          <a:p>
            <a:pPr>
              <a:defRPr/>
            </a:pPr>
            <a:r>
              <a:rPr lang="en-US"/>
              <a:t>9/11/17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017"/>
                                        </p:tgtEl>
                                        <p:attrNameLst>
                                          <p:attrName>style.visibility</p:attrName>
                                        </p:attrNameLst>
                                      </p:cBhvr>
                                      <p:to>
                                        <p:strVal val="visible"/>
                                      </p:to>
                                    </p:set>
                                    <p:animEffect transition="in" filter="fade">
                                      <p:cBhvr>
                                        <p:cTn id="15" dur="500"/>
                                        <p:tgtEl>
                                          <p:spTgt spid="860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fade">
                                      <p:cBhvr>
                                        <p:cTn id="21" dur="500"/>
                                        <p:tgtEl>
                                          <p:spTgt spid="8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nodeType="withEffect">
                                  <p:stCondLst>
                                    <p:cond delay="0"/>
                                  </p:stCondLst>
                                  <p:childTnLst>
                                    <p:set>
                                      <p:cBhvr>
                                        <p:cTn id="35" dur="1" fill="hold">
                                          <p:stCondLst>
                                            <p:cond delay="0"/>
                                          </p:stCondLst>
                                        </p:cTn>
                                        <p:tgtEl>
                                          <p:spTgt spid="86018"/>
                                        </p:tgtEl>
                                        <p:attrNameLst>
                                          <p:attrName>style.visibility</p:attrName>
                                        </p:attrNameLst>
                                      </p:cBhvr>
                                      <p:to>
                                        <p:strVal val="visible"/>
                                      </p:to>
                                    </p:set>
                                    <p:animEffect transition="in" filter="fade">
                                      <p:cBhvr>
                                        <p:cTn id="36" dur="500"/>
                                        <p:tgtEl>
                                          <p:spTgt spid="86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59" grpId="0" animBg="1"/>
      <p:bldP spid="69" grpId="0" animBg="1"/>
      <p:bldP spid="86017" grpId="0"/>
      <p:bldP spid="62" grpId="0"/>
      <p:bldP spid="82" grpId="0" animBg="1"/>
      <p:bldP spid="8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7185AAA-CE31-40AB-9666-57C0B08FEE29}"/>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1253" name="Shape 192">
            <a:extLst>
              <a:ext uri="{FF2B5EF4-FFF2-40B4-BE49-F238E27FC236}">
                <a16:creationId xmlns:a16="http://schemas.microsoft.com/office/drawing/2014/main" id="{99E3C3DE-909F-402D-B6A5-5120D00EC5B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1254" name="Group 2">
            <a:extLst>
              <a:ext uri="{FF2B5EF4-FFF2-40B4-BE49-F238E27FC236}">
                <a16:creationId xmlns:a16="http://schemas.microsoft.com/office/drawing/2014/main" id="{3EC02ADD-DD4A-436A-BB48-E38B8643709A}"/>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4C746A2B-9858-42C0-A24D-C08EF9ADF5F5}"/>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1">
              <a:extLst>
                <a:ext uri="{FF2B5EF4-FFF2-40B4-BE49-F238E27FC236}">
                  <a16:creationId xmlns:a16="http://schemas.microsoft.com/office/drawing/2014/main" id="{A48FC364-493E-4288-91DE-37DD121F7C26}"/>
                </a:ext>
              </a:extLst>
            </p:cNvPr>
            <p:cNvGrpSpPr/>
            <p:nvPr/>
          </p:nvGrpSpPr>
          <p:grpSpPr>
            <a:xfrm>
              <a:off x="1043360" y="4030838"/>
              <a:ext cx="5946938" cy="6988630"/>
              <a:chOff x="1435245" y="3307751"/>
              <a:chExt cx="5946938" cy="698863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F6F4B47F-4931-4F35-A42F-6C6067F8E9FD}"/>
                  </a:ext>
                </a:extLst>
              </p:cNvPr>
              <p:cNvGrpSpPr/>
              <p:nvPr/>
            </p:nvGrpSpPr>
            <p:grpSpPr>
              <a:xfrm rot="16200000">
                <a:off x="914399" y="3828597"/>
                <a:ext cx="6988630" cy="5946938"/>
                <a:chOff x="914399" y="3828597"/>
                <a:chExt cx="6988630" cy="5946938"/>
              </a:xfrm>
            </p:grpSpPr>
            <p:sp>
              <p:nvSpPr>
                <p:cNvPr id="13" name="Rounded Rectangle 12">
                  <a:extLst>
                    <a:ext uri="{FF2B5EF4-FFF2-40B4-BE49-F238E27FC236}">
                      <a16:creationId xmlns:a16="http://schemas.microsoft.com/office/drawing/2014/main" id="{430EEE4C-CFB7-4D60-B3F4-48684CDE3345}"/>
                    </a:ext>
                  </a:extLst>
                </p:cNvPr>
                <p:cNvSpPr/>
                <p:nvPr/>
              </p:nvSpPr>
              <p:spPr>
                <a:xfrm>
                  <a:off x="914399" y="3828597"/>
                  <a:ext cx="6988630" cy="5837918"/>
                </a:xfrm>
                <a:prstGeom prst="round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9103CEE6-D210-4E7C-B8FC-C81DF4191894}"/>
                    </a:ext>
                  </a:extLst>
                </p:cNvPr>
                <p:cNvSpPr txBox="1"/>
                <p:nvPr/>
              </p:nvSpPr>
              <p:spPr>
                <a:xfrm rot="5400000">
                  <a:off x="4032817" y="6163219"/>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Purpose</a:t>
                  </a:r>
                </a:p>
              </p:txBody>
            </p:sp>
          </p:grpSp>
          <p:sp>
            <p:nvSpPr>
              <p:cNvPr id="15" name="AutoShape 139">
                <a:extLst>
                  <a:ext uri="{FF2B5EF4-FFF2-40B4-BE49-F238E27FC236}">
                    <a16:creationId xmlns:a16="http://schemas.microsoft.com/office/drawing/2014/main" id="{0A28F67E-DC27-4F00-A703-5DA4984CA309}"/>
                  </a:ext>
                </a:extLst>
              </p:cNvPr>
              <p:cNvSpPr>
                <a:spLocks/>
              </p:cNvSpPr>
              <p:nvPr/>
            </p:nvSpPr>
            <p:spPr bwMode="auto">
              <a:xfrm>
                <a:off x="2061287" y="5146983"/>
                <a:ext cx="4585834" cy="444474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w="76200">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grpSp>
        <p:nvGrpSpPr>
          <p:cNvPr id="22" name="Group 21">
            <a:extLst>
              <a:ext uri="{FF2B5EF4-FFF2-40B4-BE49-F238E27FC236}">
                <a16:creationId xmlns:a16="http://schemas.microsoft.com/office/drawing/2014/main" id="{740D9DDD-FE5D-4187-9E8B-46F04C3B9526}"/>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9F9741F4-6A44-4965-9D7C-95CDCCE91028}"/>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81258" name="Group 77">
              <a:extLst>
                <a:ext uri="{FF2B5EF4-FFF2-40B4-BE49-F238E27FC236}">
                  <a16:creationId xmlns:a16="http://schemas.microsoft.com/office/drawing/2014/main" id="{AB859801-FAF3-42DC-BD1F-82A4AB53CBCC}"/>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80E97EEE-DF28-4878-BDF9-F5C0992BE6B4}"/>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89980759-6E95-4FBC-A3CC-AE2E5D096B48}"/>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8" name="Rectangle 37">
                <a:extLst>
                  <a:ext uri="{FF2B5EF4-FFF2-40B4-BE49-F238E27FC236}">
                    <a16:creationId xmlns:a16="http://schemas.microsoft.com/office/drawing/2014/main" id="{F1A462C3-D34F-433B-A5E5-3861C84BA09D}"/>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0E950715-19CB-4210-ACB6-D299E9175A1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0" name="Rectangle 39">
                <a:extLst>
                  <a:ext uri="{FF2B5EF4-FFF2-40B4-BE49-F238E27FC236}">
                    <a16:creationId xmlns:a16="http://schemas.microsoft.com/office/drawing/2014/main" id="{FFF417FF-9189-48C0-9190-251F487B89B2}"/>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AD608055-C7FC-4AEC-9187-3680996ED33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1" name="TextBox 20">
            <a:extLst>
              <a:ext uri="{FF2B5EF4-FFF2-40B4-BE49-F238E27FC236}">
                <a16:creationId xmlns:a16="http://schemas.microsoft.com/office/drawing/2014/main" id="{9C86D2C8-737C-4011-BFE3-C7009B27484B}"/>
              </a:ext>
            </a:extLst>
          </p:cNvPr>
          <p:cNvSpPr txBox="1"/>
          <p:nvPr/>
        </p:nvSpPr>
        <p:spPr>
          <a:xfrm>
            <a:off x="7870825" y="3675063"/>
            <a:ext cx="15740063" cy="7570787"/>
          </a:xfrm>
          <a:prstGeom prst="rect">
            <a:avLst/>
          </a:prstGeom>
          <a:noFill/>
        </p:spPr>
        <p:txBody>
          <a:bodyPr>
            <a:spAutoFit/>
          </a:bodyPr>
          <a:lstStyle/>
          <a:p>
            <a:pPr algn="ctr">
              <a:defRPr/>
            </a:pPr>
            <a:r>
              <a:rPr lang="en-US" sz="5400" b="1" dirty="0">
                <a:solidFill>
                  <a:schemeClr val="bg1"/>
                </a:solidFill>
                <a:effectLst>
                  <a:outerShdw blurRad="38100" dist="38100" dir="2700000" algn="tl">
                    <a:srgbClr val="000000">
                      <a:alpha val="43137"/>
                    </a:srgbClr>
                  </a:outerShdw>
                </a:effectLst>
                <a:latin typeface="Lato Regular"/>
              </a:rPr>
              <a:t>Examine student performance on content strands within a discipline or subject area to determine relative strengths and weaknesses in relation to the standards.</a:t>
            </a:r>
          </a:p>
          <a:p>
            <a:pPr algn="ctr">
              <a:defRPr/>
            </a:pPr>
            <a:endParaRPr lang="en-US" sz="5400" b="1" dirty="0">
              <a:solidFill>
                <a:schemeClr val="bg1"/>
              </a:solidFill>
              <a:effectLst>
                <a:outerShdw blurRad="38100" dist="38100" dir="2700000" algn="tl">
                  <a:srgbClr val="000000">
                    <a:alpha val="43137"/>
                  </a:srgbClr>
                </a:outerShdw>
              </a:effectLst>
              <a:latin typeface="Lato Regular"/>
            </a:endParaRPr>
          </a:p>
          <a:p>
            <a:pPr algn="ctr">
              <a:defRPr/>
            </a:pPr>
            <a:r>
              <a:rPr lang="en-US" sz="5400" b="1" dirty="0">
                <a:solidFill>
                  <a:schemeClr val="bg1"/>
                </a:solidFill>
                <a:effectLst>
                  <a:outerShdw blurRad="38100" dist="38100" dir="2700000" algn="tl">
                    <a:srgbClr val="000000">
                      <a:alpha val="43137"/>
                    </a:srgbClr>
                  </a:outerShdw>
                </a:effectLst>
                <a:latin typeface="Lato Regular"/>
              </a:rPr>
              <a:t>Strand-level data are student performance results that have been separated into groups of concepts or skills that fall into a common domain.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B1B4C16-D839-450A-B8BF-CC272548D809}"/>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3301" name="Shape 192">
            <a:extLst>
              <a:ext uri="{FF2B5EF4-FFF2-40B4-BE49-F238E27FC236}">
                <a16:creationId xmlns:a16="http://schemas.microsoft.com/office/drawing/2014/main" id="{CCC2DA65-2112-4BC0-9A3B-53327AFB702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302" name="Group 2">
            <a:extLst>
              <a:ext uri="{FF2B5EF4-FFF2-40B4-BE49-F238E27FC236}">
                <a16:creationId xmlns:a16="http://schemas.microsoft.com/office/drawing/2014/main" id="{A3C8614A-D5CD-45AB-A4F1-C17DA9085123}"/>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E444B59A-F16E-49F6-8599-2E02A1605C2C}"/>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83317" name="Group 11">
              <a:extLst>
                <a:ext uri="{FF2B5EF4-FFF2-40B4-BE49-F238E27FC236}">
                  <a16:creationId xmlns:a16="http://schemas.microsoft.com/office/drawing/2014/main" id="{639229B9-9B85-4297-B0BB-A4C11A566C91}"/>
                </a:ext>
              </a:extLst>
            </p:cNvPr>
            <p:cNvGrpSpPr>
              <a:grpSpLocks/>
            </p:cNvGrpSpPr>
            <p:nvPr/>
          </p:nvGrpSpPr>
          <p:grpSpPr bwMode="auto">
            <a:xfrm rot="-5400000">
              <a:off x="522515" y="4551684"/>
              <a:ext cx="6988630" cy="5946939"/>
              <a:chOff x="914399" y="3828597"/>
              <a:chExt cx="6988630" cy="5946939"/>
            </a:xfrm>
          </p:grpSpPr>
          <p:sp>
            <p:nvSpPr>
              <p:cNvPr id="13" name="Rounded Rectangle 12">
                <a:extLst>
                  <a:ext uri="{FF2B5EF4-FFF2-40B4-BE49-F238E27FC236}">
                    <a16:creationId xmlns:a16="http://schemas.microsoft.com/office/drawing/2014/main" id="{D53856C1-5AE6-43D6-B2F3-66633E4F469F}"/>
                  </a:ext>
                </a:extLst>
              </p:cNvPr>
              <p:cNvSpPr/>
              <p:nvPr/>
            </p:nvSpPr>
            <p:spPr>
              <a:xfrm>
                <a:off x="914399" y="3828597"/>
                <a:ext cx="6988630" cy="5837918"/>
              </a:xfrm>
              <a:prstGeom prst="roundRect">
                <a:avLst/>
              </a:prstGeom>
              <a:solidFill>
                <a:srgbClr val="3038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F31C7F6C-46DC-4935-B303-74FBCF5154DF}"/>
                  </a:ext>
                </a:extLst>
              </p:cNvPr>
              <p:cNvSpPr txBox="1"/>
              <p:nvPr/>
            </p:nvSpPr>
            <p:spPr>
              <a:xfrm rot="5400000">
                <a:off x="3417264" y="5547667"/>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Data to Examine</a:t>
                </a:r>
              </a:p>
            </p:txBody>
          </p:sp>
        </p:grpSp>
      </p:grpSp>
      <p:sp>
        <p:nvSpPr>
          <p:cNvPr id="4" name="TextBox 3">
            <a:extLst>
              <a:ext uri="{FF2B5EF4-FFF2-40B4-BE49-F238E27FC236}">
                <a16:creationId xmlns:a16="http://schemas.microsoft.com/office/drawing/2014/main" id="{EC01CFFA-7261-4D3C-8750-3C0B2872E015}"/>
              </a:ext>
            </a:extLst>
          </p:cNvPr>
          <p:cNvSpPr txBox="1"/>
          <p:nvPr/>
        </p:nvSpPr>
        <p:spPr>
          <a:xfrm>
            <a:off x="7900988" y="3578225"/>
            <a:ext cx="15740062" cy="7200900"/>
          </a:xfrm>
          <a:prstGeom prst="rect">
            <a:avLst/>
          </a:prstGeom>
          <a:noFill/>
        </p:spPr>
        <p:txBody>
          <a:bodyPr>
            <a:spAutoFit/>
          </a:bodyPr>
          <a:lstStyle/>
          <a:p>
            <a:pPr algn="ctr">
              <a:defRPr/>
            </a:pPr>
            <a:r>
              <a:rPr lang="en-US" sz="6600" b="1" dirty="0">
                <a:solidFill>
                  <a:schemeClr val="bg1"/>
                </a:solidFill>
                <a:effectLst>
                  <a:outerShdw blurRad="38100" dist="38100" dir="2700000" algn="tl">
                    <a:srgbClr val="000000">
                      <a:alpha val="43137"/>
                    </a:srgbClr>
                  </a:outerShdw>
                </a:effectLst>
                <a:latin typeface="Lato Regular"/>
              </a:rPr>
              <a:t>Three or more years of aggregated STAAR or benchmark for the school, similar schools (if availably), district, and state in the content areas and grade levels under consideration, accompanying standards and state test information on strands.</a:t>
            </a:r>
          </a:p>
        </p:txBody>
      </p:sp>
      <p:grpSp>
        <p:nvGrpSpPr>
          <p:cNvPr id="21" name="Group 20">
            <a:extLst>
              <a:ext uri="{FF2B5EF4-FFF2-40B4-BE49-F238E27FC236}">
                <a16:creationId xmlns:a16="http://schemas.microsoft.com/office/drawing/2014/main" id="{DEEB7944-C92E-4375-AE0A-ECD63A731B03}"/>
              </a:ext>
            </a:extLst>
          </p:cNvPr>
          <p:cNvGrpSpPr/>
          <p:nvPr/>
        </p:nvGrpSpPr>
        <p:grpSpPr>
          <a:xfrm>
            <a:off x="2111471" y="6739439"/>
            <a:ext cx="3445962" cy="3445962"/>
            <a:chOff x="3141697" y="1071199"/>
            <a:chExt cx="488067" cy="488067"/>
          </a:xfrm>
          <a:solidFill>
            <a:schemeClr val="bg1"/>
          </a:solidFill>
        </p:grpSpPr>
        <p:sp>
          <p:nvSpPr>
            <p:cNvPr id="29" name="AutoShape 126">
              <a:extLst>
                <a:ext uri="{FF2B5EF4-FFF2-40B4-BE49-F238E27FC236}">
                  <a16:creationId xmlns:a16="http://schemas.microsoft.com/office/drawing/2014/main" id="{CD8C771D-5E83-41A9-87F9-6134DC0DE6BA}"/>
                </a:ext>
              </a:extLst>
            </p:cNvPr>
            <p:cNvSpPr>
              <a:spLocks/>
            </p:cNvSpPr>
            <p:nvPr/>
          </p:nvSpPr>
          <p:spPr bwMode="auto">
            <a:xfrm>
              <a:off x="3141697"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31" name="AutoShape 127">
              <a:extLst>
                <a:ext uri="{FF2B5EF4-FFF2-40B4-BE49-F238E27FC236}">
                  <a16:creationId xmlns:a16="http://schemas.microsoft.com/office/drawing/2014/main" id="{8389BD73-06F1-4594-9DB7-4C63F7021FAA}"/>
                </a:ext>
              </a:extLst>
            </p:cNvPr>
            <p:cNvSpPr>
              <a:spLocks/>
            </p:cNvSpPr>
            <p:nvPr/>
          </p:nvSpPr>
          <p:spPr bwMode="auto">
            <a:xfrm>
              <a:off x="3339426" y="1147122"/>
              <a:ext cx="1151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nvGrpSpPr>
          <p:cNvPr id="22" name="Group 21">
            <a:extLst>
              <a:ext uri="{FF2B5EF4-FFF2-40B4-BE49-F238E27FC236}">
                <a16:creationId xmlns:a16="http://schemas.microsoft.com/office/drawing/2014/main" id="{2B756748-02CB-403E-9A2B-5DDB14DED82E}"/>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95A5F0DF-BF07-4E43-B6A0-1DD7500F5A28}"/>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83307" name="Group 77">
              <a:extLst>
                <a:ext uri="{FF2B5EF4-FFF2-40B4-BE49-F238E27FC236}">
                  <a16:creationId xmlns:a16="http://schemas.microsoft.com/office/drawing/2014/main" id="{C3B5FEA8-7126-4E7F-9A1F-62C6283EEB99}"/>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C646FD54-AF46-47D1-A80A-D799A98B2DB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53D8DEB4-45D3-478B-B471-F4C128AE3302}"/>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1" name="Rectangle 40">
                <a:extLst>
                  <a:ext uri="{FF2B5EF4-FFF2-40B4-BE49-F238E27FC236}">
                    <a16:creationId xmlns:a16="http://schemas.microsoft.com/office/drawing/2014/main" id="{9CF807CF-3E94-4C0E-B311-E5F89142B8D4}"/>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2" name="Rectangle 41">
                <a:extLst>
                  <a:ext uri="{FF2B5EF4-FFF2-40B4-BE49-F238E27FC236}">
                    <a16:creationId xmlns:a16="http://schemas.microsoft.com/office/drawing/2014/main" id="{F9C1196E-BB95-4F11-9035-8818A509B22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A102D318-E7DE-4B85-AC51-15C3FADA9548}"/>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F5A12052-E433-4CEC-8972-CAAB34BC5D5C}"/>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C8BE3AA-BFC7-4FAC-B7A6-A482EE58E3D5}"/>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5349" name="Shape 192">
            <a:extLst>
              <a:ext uri="{FF2B5EF4-FFF2-40B4-BE49-F238E27FC236}">
                <a16:creationId xmlns:a16="http://schemas.microsoft.com/office/drawing/2014/main" id="{A14C4471-7BBE-4D89-8198-FE463EA95E0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1D7312-B529-4FF1-8484-2F022B817CBE}"/>
              </a:ext>
            </a:extLst>
          </p:cNvPr>
          <p:cNvSpPr txBox="1"/>
          <p:nvPr/>
        </p:nvSpPr>
        <p:spPr>
          <a:xfrm>
            <a:off x="7726363" y="3157538"/>
            <a:ext cx="15741650" cy="8216900"/>
          </a:xfrm>
          <a:prstGeom prst="rect">
            <a:avLst/>
          </a:prstGeom>
          <a:noFill/>
        </p:spPr>
        <p:txBody>
          <a:bodyPr>
            <a:spAutoFit/>
          </a:bodyPr>
          <a:lstStyle/>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specific content are students learning and/or not learning well?</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strands are assessed within the discipline and grade level that you are investigating?</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learning outcomes or standards are included within the strand that you are focusing on?</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How many items appear on the test within each strand?</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How are the items weighted, scored, and compiled?</a:t>
            </a:r>
          </a:p>
        </p:txBody>
      </p:sp>
      <p:grpSp>
        <p:nvGrpSpPr>
          <p:cNvPr id="185351" name="Group 5">
            <a:extLst>
              <a:ext uri="{FF2B5EF4-FFF2-40B4-BE49-F238E27FC236}">
                <a16:creationId xmlns:a16="http://schemas.microsoft.com/office/drawing/2014/main" id="{D02883D7-DDAE-4C11-8168-3BD084B16543}"/>
              </a:ext>
            </a:extLst>
          </p:cNvPr>
          <p:cNvGrpSpPr>
            <a:grpSpLocks/>
          </p:cNvGrpSpPr>
          <p:nvPr/>
        </p:nvGrpSpPr>
        <p:grpSpPr bwMode="auto">
          <a:xfrm>
            <a:off x="850900" y="3422650"/>
            <a:ext cx="6369050" cy="7824788"/>
            <a:chOff x="777909" y="3395294"/>
            <a:chExt cx="6368817" cy="7824652"/>
          </a:xfrm>
        </p:grpSpPr>
        <p:grpSp>
          <p:nvGrpSpPr>
            <p:cNvPr id="185361" name="Group 2">
              <a:extLst>
                <a:ext uri="{FF2B5EF4-FFF2-40B4-BE49-F238E27FC236}">
                  <a16:creationId xmlns:a16="http://schemas.microsoft.com/office/drawing/2014/main" id="{80FF5760-BA0F-4835-865E-179D26EAE145}"/>
                </a:ext>
              </a:extLst>
            </p:cNvPr>
            <p:cNvGrpSpPr>
              <a:grpSpLocks/>
            </p:cNvGrpSpPr>
            <p:nvPr/>
          </p:nvGrpSpPr>
          <p:grpSpPr bwMode="auto">
            <a:xfrm>
              <a:off x="777909" y="3395294"/>
              <a:ext cx="6368817" cy="7624175"/>
              <a:chOff x="777910" y="3741779"/>
              <a:chExt cx="6368817" cy="7624175"/>
            </a:xfrm>
          </p:grpSpPr>
          <p:sp>
            <p:nvSpPr>
              <p:cNvPr id="28" name="Rounded Rectangle 27">
                <a:extLst>
                  <a:ext uri="{FF2B5EF4-FFF2-40B4-BE49-F238E27FC236}">
                    <a16:creationId xmlns:a16="http://schemas.microsoft.com/office/drawing/2014/main" id="{2743C674-274C-476C-B926-033DFC9153D5}"/>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85366" name="Group 11">
                <a:extLst>
                  <a:ext uri="{FF2B5EF4-FFF2-40B4-BE49-F238E27FC236}">
                    <a16:creationId xmlns:a16="http://schemas.microsoft.com/office/drawing/2014/main" id="{32263B23-FD20-4863-AE9A-FF116E768D7E}"/>
                  </a:ext>
                </a:extLst>
              </p:cNvPr>
              <p:cNvGrpSpPr>
                <a:grpSpLocks/>
              </p:cNvGrpSpPr>
              <p:nvPr/>
            </p:nvGrpSpPr>
            <p:grpSpPr bwMode="auto">
              <a:xfrm rot="-5400000">
                <a:off x="522520" y="4551684"/>
                <a:ext cx="6988630" cy="5946944"/>
                <a:chOff x="914399" y="3828597"/>
                <a:chExt cx="6988630" cy="5946944"/>
              </a:xfrm>
            </p:grpSpPr>
            <p:sp>
              <p:nvSpPr>
                <p:cNvPr id="13" name="Rounded Rectangle 12">
                  <a:extLst>
                    <a:ext uri="{FF2B5EF4-FFF2-40B4-BE49-F238E27FC236}">
                      <a16:creationId xmlns:a16="http://schemas.microsoft.com/office/drawing/2014/main" id="{2AA2AD54-B555-4840-B5DB-81E83DD5B15D}"/>
                    </a:ext>
                  </a:extLst>
                </p:cNvPr>
                <p:cNvSpPr/>
                <p:nvPr/>
              </p:nvSpPr>
              <p:spPr>
                <a:xfrm>
                  <a:off x="914399" y="3828597"/>
                  <a:ext cx="6988630" cy="5837918"/>
                </a:xfrm>
                <a:prstGeom prst="round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D96EDFC6-B339-49B4-831F-55F7DA7D179E}"/>
                    </a:ext>
                  </a:extLst>
                </p:cNvPr>
                <p:cNvSpPr txBox="1"/>
                <p:nvPr/>
              </p:nvSpPr>
              <p:spPr>
                <a:xfrm rot="5400000">
                  <a:off x="3417263" y="5547672"/>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Key Questions</a:t>
                  </a:r>
                </a:p>
              </p:txBody>
            </p:sp>
          </p:grpSp>
        </p:grpSp>
        <p:sp>
          <p:nvSpPr>
            <p:cNvPr id="5" name="TextBox 4">
              <a:extLst>
                <a:ext uri="{FF2B5EF4-FFF2-40B4-BE49-F238E27FC236}">
                  <a16:creationId xmlns:a16="http://schemas.microsoft.com/office/drawing/2014/main" id="{035A5702-3F7C-4912-AE7C-FEFC2E39EBBA}"/>
                </a:ext>
              </a:extLst>
            </p:cNvPr>
            <p:cNvSpPr txBox="1"/>
            <p:nvPr/>
          </p:nvSpPr>
          <p:spPr>
            <a:xfrm>
              <a:off x="1549884" y="5556857"/>
              <a:ext cx="4824866" cy="5663089"/>
            </a:xfrm>
            <a:prstGeom prst="rect">
              <a:avLst/>
            </a:prstGeom>
            <a:noFill/>
          </p:spPr>
          <p:txBody>
            <a:bodyPr>
              <a:spAutoFit/>
            </a:bodyPr>
            <a:lstStyle/>
            <a:p>
              <a:pPr algn="ctr">
                <a:defRPr/>
              </a:pPr>
              <a:r>
                <a:rPr lang="en-US" sz="34400" b="1" dirty="0">
                  <a:ln w="38100">
                    <a:solidFill>
                      <a:srgbClr val="000000"/>
                    </a:solidFill>
                  </a:ln>
                  <a:solidFill>
                    <a:schemeClr val="bg1"/>
                  </a:solidFill>
                  <a:effectLst>
                    <a:outerShdw blurRad="38100" dist="38100" dir="2700000" algn="tl">
                      <a:srgbClr val="000000">
                        <a:alpha val="43137"/>
                      </a:srgbClr>
                    </a:outerShdw>
                  </a:effectLst>
                  <a:latin typeface="Lato Regular"/>
                </a:rPr>
                <a:t>?</a:t>
              </a:r>
            </a:p>
            <a:p>
              <a:pPr>
                <a:defRPr/>
              </a:pPr>
              <a:endParaRPr lang="en-US" dirty="0"/>
            </a:p>
          </p:txBody>
        </p:sp>
      </p:grpSp>
      <p:grpSp>
        <p:nvGrpSpPr>
          <p:cNvPr id="22" name="Group 21">
            <a:extLst>
              <a:ext uri="{FF2B5EF4-FFF2-40B4-BE49-F238E27FC236}">
                <a16:creationId xmlns:a16="http://schemas.microsoft.com/office/drawing/2014/main" id="{4A479744-63E9-4974-A3C4-6E6893945C3C}"/>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B32F3B73-9200-414A-BBA8-78F29E737241}"/>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85354" name="Group 77">
              <a:extLst>
                <a:ext uri="{FF2B5EF4-FFF2-40B4-BE49-F238E27FC236}">
                  <a16:creationId xmlns:a16="http://schemas.microsoft.com/office/drawing/2014/main" id="{9137E9BA-4AEC-4AED-823B-1B38F46FFA6C}"/>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FC3C638F-FAF6-44C3-B771-9AC15B49F73A}"/>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97AD0191-BA04-4B44-A776-66284CEE14EB}"/>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8" name="Rectangle 37">
                <a:extLst>
                  <a:ext uri="{FF2B5EF4-FFF2-40B4-BE49-F238E27FC236}">
                    <a16:creationId xmlns:a16="http://schemas.microsoft.com/office/drawing/2014/main" id="{213B3587-0F4F-40B8-9813-BDAD578BF17F}"/>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BCD70085-9CD1-4317-8D6F-8729D3CD6D26}"/>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0" name="Rectangle 39">
                <a:extLst>
                  <a:ext uri="{FF2B5EF4-FFF2-40B4-BE49-F238E27FC236}">
                    <a16:creationId xmlns:a16="http://schemas.microsoft.com/office/drawing/2014/main" id="{2FD040D7-8A51-4C69-B355-56E964BA4D7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D1346A7C-7010-48EF-9BD0-04FA10D122C4}"/>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EAB0619-286B-4A7C-A63B-C3F07F2CDB7D}"/>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7397" name="Shape 192">
            <a:extLst>
              <a:ext uri="{FF2B5EF4-FFF2-40B4-BE49-F238E27FC236}">
                <a16:creationId xmlns:a16="http://schemas.microsoft.com/office/drawing/2014/main" id="{11CFE99C-0267-438B-B00F-B3686CB18FB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7398" name="Group 2">
            <a:extLst>
              <a:ext uri="{FF2B5EF4-FFF2-40B4-BE49-F238E27FC236}">
                <a16:creationId xmlns:a16="http://schemas.microsoft.com/office/drawing/2014/main" id="{66BD039F-4B16-4B06-A816-213695353A63}"/>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6A5E0A21-1848-46F3-9704-EFB92FF5E4E7}"/>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87413" name="Group 11">
              <a:extLst>
                <a:ext uri="{FF2B5EF4-FFF2-40B4-BE49-F238E27FC236}">
                  <a16:creationId xmlns:a16="http://schemas.microsoft.com/office/drawing/2014/main" id="{28EB973E-18F0-42F0-A093-D2E904B8AE68}"/>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92FC51E2-CB90-4985-B0DE-F9BC0228291C}"/>
                  </a:ext>
                </a:extLst>
              </p:cNvPr>
              <p:cNvSpPr/>
              <p:nvPr/>
            </p:nvSpPr>
            <p:spPr>
              <a:xfrm>
                <a:off x="914399" y="3828597"/>
                <a:ext cx="6988630" cy="5837918"/>
              </a:xfrm>
              <a:prstGeom prst="round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CE44B074-CE66-440A-8EFA-EED43BF1AAF9}"/>
                  </a:ext>
                </a:extLst>
              </p:cNvPr>
              <p:cNvSpPr txBox="1"/>
              <p:nvPr/>
            </p:nvSpPr>
            <p:spPr>
              <a:xfrm rot="5400000">
                <a:off x="4032816" y="6163226"/>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DDD Tip</a:t>
                </a:r>
              </a:p>
            </p:txBody>
          </p:sp>
        </p:grpSp>
      </p:grpSp>
      <p:grpSp>
        <p:nvGrpSpPr>
          <p:cNvPr id="26" name="Group 25">
            <a:extLst>
              <a:ext uri="{FF2B5EF4-FFF2-40B4-BE49-F238E27FC236}">
                <a16:creationId xmlns:a16="http://schemas.microsoft.com/office/drawing/2014/main" id="{1A90B418-B797-44BA-945C-03CB6C7C1E44}"/>
              </a:ext>
            </a:extLst>
          </p:cNvPr>
          <p:cNvGrpSpPr>
            <a:grpSpLocks/>
          </p:cNvGrpSpPr>
          <p:nvPr/>
        </p:nvGrpSpPr>
        <p:grpSpPr bwMode="auto">
          <a:xfrm>
            <a:off x="1477963" y="504825"/>
            <a:ext cx="21156612" cy="2270125"/>
            <a:chOff x="1520498" y="511491"/>
            <a:chExt cx="21156613" cy="2269057"/>
          </a:xfrm>
        </p:grpSpPr>
        <p:sp>
          <p:nvSpPr>
            <p:cNvPr id="27" name="TextBox 74">
              <a:extLst>
                <a:ext uri="{FF2B5EF4-FFF2-40B4-BE49-F238E27FC236}">
                  <a16:creationId xmlns:a16="http://schemas.microsoft.com/office/drawing/2014/main" id="{367B6380-7D25-4D8B-8AE2-93FA082D3BEF}"/>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87403" name="Group 77">
              <a:extLst>
                <a:ext uri="{FF2B5EF4-FFF2-40B4-BE49-F238E27FC236}">
                  <a16:creationId xmlns:a16="http://schemas.microsoft.com/office/drawing/2014/main" id="{1DCFFB70-5E10-4B44-BD67-A9FF98243B86}"/>
                </a:ext>
              </a:extLst>
            </p:cNvPr>
            <p:cNvGrpSpPr>
              <a:grpSpLocks/>
            </p:cNvGrpSpPr>
            <p:nvPr/>
          </p:nvGrpSpPr>
          <p:grpSpPr bwMode="auto">
            <a:xfrm>
              <a:off x="10842298" y="1977534"/>
              <a:ext cx="2278063" cy="72985"/>
              <a:chOff x="1775572" y="2020974"/>
              <a:chExt cx="3020604" cy="45615"/>
            </a:xfrm>
          </p:grpSpPr>
          <p:sp>
            <p:nvSpPr>
              <p:cNvPr id="48" name="Rectangle 47">
                <a:extLst>
                  <a:ext uri="{FF2B5EF4-FFF2-40B4-BE49-F238E27FC236}">
                    <a16:creationId xmlns:a16="http://schemas.microsoft.com/office/drawing/2014/main" id="{2B29EEA1-1ABE-43E5-9F5F-ADAC668A044B}"/>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9" name="Rectangle 48">
                <a:extLst>
                  <a:ext uri="{FF2B5EF4-FFF2-40B4-BE49-F238E27FC236}">
                    <a16:creationId xmlns:a16="http://schemas.microsoft.com/office/drawing/2014/main" id="{F8160E81-7660-4BE2-9232-CDB891F14AAE}"/>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50" name="Rectangle 49">
                <a:extLst>
                  <a:ext uri="{FF2B5EF4-FFF2-40B4-BE49-F238E27FC236}">
                    <a16:creationId xmlns:a16="http://schemas.microsoft.com/office/drawing/2014/main" id="{6B7825FC-4C7C-409C-A58E-D4696661BB5C}"/>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1" name="Rectangle 50">
                <a:extLst>
                  <a:ext uri="{FF2B5EF4-FFF2-40B4-BE49-F238E27FC236}">
                    <a16:creationId xmlns:a16="http://schemas.microsoft.com/office/drawing/2014/main" id="{048A6A95-EA11-4728-AE42-B4D4F0F7544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52" name="Rectangle 51">
                <a:extLst>
                  <a:ext uri="{FF2B5EF4-FFF2-40B4-BE49-F238E27FC236}">
                    <a16:creationId xmlns:a16="http://schemas.microsoft.com/office/drawing/2014/main" id="{26D3F496-5769-4693-9837-AFC848D8B799}"/>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7" name="TextBox 46">
              <a:extLst>
                <a:ext uri="{FF2B5EF4-FFF2-40B4-BE49-F238E27FC236}">
                  <a16:creationId xmlns:a16="http://schemas.microsoft.com/office/drawing/2014/main" id="{545F44AF-8B4C-468E-AFA7-4E2F8B4DE56D}"/>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53" name="Group 52">
            <a:extLst>
              <a:ext uri="{FF2B5EF4-FFF2-40B4-BE49-F238E27FC236}">
                <a16:creationId xmlns:a16="http://schemas.microsoft.com/office/drawing/2014/main" id="{17545A6F-7620-4251-A954-9FB41C9D0F07}"/>
              </a:ext>
            </a:extLst>
          </p:cNvPr>
          <p:cNvGrpSpPr/>
          <p:nvPr/>
        </p:nvGrpSpPr>
        <p:grpSpPr>
          <a:xfrm>
            <a:off x="2000491" y="5759556"/>
            <a:ext cx="4143936" cy="4136869"/>
            <a:chOff x="2164728" y="1071199"/>
            <a:chExt cx="488901" cy="488067"/>
          </a:xfrm>
          <a:solidFill>
            <a:schemeClr val="bg1"/>
          </a:solidFill>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54" name="AutoShape 128">
              <a:extLst>
                <a:ext uri="{FF2B5EF4-FFF2-40B4-BE49-F238E27FC236}">
                  <a16:creationId xmlns:a16="http://schemas.microsoft.com/office/drawing/2014/main" id="{8648C3D5-CFB0-48A3-9A00-44B69DB374D9}"/>
                </a:ext>
              </a:extLst>
            </p:cNvPr>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55" name="AutoShape 129">
              <a:extLst>
                <a:ext uri="{FF2B5EF4-FFF2-40B4-BE49-F238E27FC236}">
                  <a16:creationId xmlns:a16="http://schemas.microsoft.com/office/drawing/2014/main" id="{8EEE6E6F-507D-4115-88C6-3490328CC042}"/>
                </a:ext>
              </a:extLst>
            </p:cNvPr>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sp>
        <p:nvSpPr>
          <p:cNvPr id="21" name="TextBox 20">
            <a:extLst>
              <a:ext uri="{FF2B5EF4-FFF2-40B4-BE49-F238E27FC236}">
                <a16:creationId xmlns:a16="http://schemas.microsoft.com/office/drawing/2014/main" id="{8B455C54-49AD-4E26-9928-AEDC8F90BB89}"/>
              </a:ext>
            </a:extLst>
          </p:cNvPr>
          <p:cNvSpPr txBox="1"/>
          <p:nvPr/>
        </p:nvSpPr>
        <p:spPr>
          <a:xfrm>
            <a:off x="7870825" y="3987800"/>
            <a:ext cx="15740063" cy="5908675"/>
          </a:xfrm>
          <a:prstGeom prst="rect">
            <a:avLst/>
          </a:prstGeom>
          <a:noFill/>
        </p:spPr>
        <p:txBody>
          <a:bodyPr>
            <a:spAutoFit/>
          </a:bodyPr>
          <a:lstStyle/>
          <a:p>
            <a:pPr marL="685800" indent="-68580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While creating graphic representations of students’ proficiency in each strand area, use bar graphs to display multiple years of strand data.</a:t>
            </a:r>
          </a:p>
          <a:p>
            <a:pPr marL="685800" indent="-68580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Avoid blaming students or teachers and focus on how systems can improve student achievement within each strand.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EC986D4-5EC0-419E-A28B-E6B5C8BBBF65}"/>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89445" name="Shape 192">
            <a:extLst>
              <a:ext uri="{FF2B5EF4-FFF2-40B4-BE49-F238E27FC236}">
                <a16:creationId xmlns:a16="http://schemas.microsoft.com/office/drawing/2014/main" id="{E55BF963-B070-47F7-93F5-FF51A1B166D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B356B89-96A1-4EA7-91DD-A0CC5F0C5893}"/>
              </a:ext>
            </a:extLst>
          </p:cNvPr>
          <p:cNvSpPr txBox="1"/>
          <p:nvPr/>
        </p:nvSpPr>
        <p:spPr>
          <a:xfrm>
            <a:off x="7648575" y="3395663"/>
            <a:ext cx="16125825" cy="7478712"/>
          </a:xfrm>
          <a:prstGeom prst="rect">
            <a:avLst/>
          </a:prstGeom>
          <a:noFill/>
        </p:spPr>
        <p:txBody>
          <a:bodyPr>
            <a:spAutoFit/>
          </a:bodyPr>
          <a:lstStyle/>
          <a:p>
            <a:pPr marL="857250" indent="-85725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Synthesized each strand area aligned with the learning standards and the number of items on the test for each strand.</a:t>
            </a:r>
          </a:p>
          <a:p>
            <a:pPr marL="857250" indent="-85725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Charts that capture predictions, visual data representations, observations and inferences regarding </a:t>
            </a:r>
            <a:r>
              <a:rPr lang="en-US" sz="6000" b="1" dirty="0">
                <a:solidFill>
                  <a:srgbClr val="FFC000"/>
                </a:solidFill>
                <a:effectLst>
                  <a:outerShdw blurRad="38100" dist="38100" dir="2700000" algn="tl">
                    <a:srgbClr val="000000">
                      <a:alpha val="43137"/>
                    </a:srgbClr>
                  </a:outerShdw>
                </a:effectLst>
                <a:latin typeface="Lato Regular"/>
              </a:rPr>
              <a:t>strengths/weakness that exist within strands</a:t>
            </a:r>
            <a:r>
              <a:rPr lang="en-US" sz="6000" b="1" dirty="0">
                <a:solidFill>
                  <a:schemeClr val="bg1"/>
                </a:solidFill>
                <a:effectLst>
                  <a:outerShdw blurRad="38100" dist="38100" dir="2700000" algn="tl">
                    <a:srgbClr val="000000">
                      <a:alpha val="43137"/>
                    </a:srgbClr>
                  </a:outerShdw>
                </a:effectLst>
                <a:latin typeface="Lato Regular"/>
              </a:rPr>
              <a:t>.</a:t>
            </a:r>
          </a:p>
        </p:txBody>
      </p:sp>
      <p:grpSp>
        <p:nvGrpSpPr>
          <p:cNvPr id="189447" name="Group 2">
            <a:extLst>
              <a:ext uri="{FF2B5EF4-FFF2-40B4-BE49-F238E27FC236}">
                <a16:creationId xmlns:a16="http://schemas.microsoft.com/office/drawing/2014/main" id="{5C4765FC-4030-4BB9-8E82-09D20BA27C3D}"/>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92872D7C-B70C-4EEB-A221-99C94BBD152B}"/>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89461" name="Group 11">
              <a:extLst>
                <a:ext uri="{FF2B5EF4-FFF2-40B4-BE49-F238E27FC236}">
                  <a16:creationId xmlns:a16="http://schemas.microsoft.com/office/drawing/2014/main" id="{F5E2FA71-8946-4C84-8AC4-79E4753F6D6B}"/>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7D3D4D74-7A8D-4F2F-B064-559A0933E83B}"/>
                  </a:ext>
                </a:extLst>
              </p:cNvPr>
              <p:cNvSpPr/>
              <p:nvPr/>
            </p:nvSpPr>
            <p:spPr>
              <a:xfrm>
                <a:off x="914399" y="3828597"/>
                <a:ext cx="6988630" cy="5837918"/>
              </a:xfrm>
              <a:prstGeom prst="round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CECF5387-2FB1-4DA5-A1A7-6BBB24C844DA}"/>
                  </a:ext>
                </a:extLst>
              </p:cNvPr>
              <p:cNvSpPr txBox="1"/>
              <p:nvPr/>
            </p:nvSpPr>
            <p:spPr>
              <a:xfrm rot="5400000">
                <a:off x="3417263" y="5547673"/>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Level</a:t>
                </a:r>
              </a:p>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Check</a:t>
                </a:r>
              </a:p>
            </p:txBody>
          </p:sp>
        </p:grpSp>
      </p:grpSp>
      <p:grpSp>
        <p:nvGrpSpPr>
          <p:cNvPr id="22" name="Group 21">
            <a:extLst>
              <a:ext uri="{FF2B5EF4-FFF2-40B4-BE49-F238E27FC236}">
                <a16:creationId xmlns:a16="http://schemas.microsoft.com/office/drawing/2014/main" id="{DBA3E9E9-7D13-4A7D-B64C-CFC6FC782C4B}"/>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D2CE14A1-07DC-4A8D-8A89-39D7D4E0C49E}"/>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89451" name="Group 77">
              <a:extLst>
                <a:ext uri="{FF2B5EF4-FFF2-40B4-BE49-F238E27FC236}">
                  <a16:creationId xmlns:a16="http://schemas.microsoft.com/office/drawing/2014/main" id="{510BBEFF-7E17-42D2-B211-0EC7EC70659C}"/>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7377D348-E996-467E-81BC-DCE2571D8026}"/>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E3CDFEBD-1EE8-4DB2-B8FB-B3597A32A55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2" name="Rectangle 41">
                <a:extLst>
                  <a:ext uri="{FF2B5EF4-FFF2-40B4-BE49-F238E27FC236}">
                    <a16:creationId xmlns:a16="http://schemas.microsoft.com/office/drawing/2014/main" id="{63C95D8C-FC16-4DAD-9EF3-2F70FEB54AA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7BCE207A-10D5-4DD6-AEE1-EC4D9EA62A9B}"/>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4" name="Rectangle 43">
                <a:extLst>
                  <a:ext uri="{FF2B5EF4-FFF2-40B4-BE49-F238E27FC236}">
                    <a16:creationId xmlns:a16="http://schemas.microsoft.com/office/drawing/2014/main" id="{0A79B940-9109-483C-8BD3-7195E92C1FE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585A6683-871E-4564-8C1A-A41D0CAF31A3}"/>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9" name="TextBox 28">
            <a:extLst>
              <a:ext uri="{FF2B5EF4-FFF2-40B4-BE49-F238E27FC236}">
                <a16:creationId xmlns:a16="http://schemas.microsoft.com/office/drawing/2014/main" id="{2B27DF29-96EE-4C6A-9DF1-CADA6794AD25}"/>
              </a:ext>
            </a:extLst>
          </p:cNvPr>
          <p:cNvSpPr txBox="1"/>
          <p:nvPr/>
        </p:nvSpPr>
        <p:spPr>
          <a:xfrm>
            <a:off x="2381250" y="6080125"/>
            <a:ext cx="4324350" cy="4508500"/>
          </a:xfrm>
          <a:prstGeom prst="rect">
            <a:avLst/>
          </a:prstGeom>
          <a:noFill/>
        </p:spPr>
        <p:txBody>
          <a:bodyPr>
            <a:spAutoFit/>
          </a:bodyPr>
          <a:lstStyle/>
          <a:p>
            <a:pPr>
              <a:defRPr/>
            </a:pPr>
            <a:r>
              <a:rPr lang="en-US" sz="287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15E147A-8222-4CFE-8401-95390D2C6091}"/>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1493" name="Shape 192">
            <a:extLst>
              <a:ext uri="{FF2B5EF4-FFF2-40B4-BE49-F238E27FC236}">
                <a16:creationId xmlns:a16="http://schemas.microsoft.com/office/drawing/2014/main" id="{C8F25928-616E-432E-B92E-A24A2977ED7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494" name="Group 2">
            <a:extLst>
              <a:ext uri="{FF2B5EF4-FFF2-40B4-BE49-F238E27FC236}">
                <a16:creationId xmlns:a16="http://schemas.microsoft.com/office/drawing/2014/main" id="{E7145A2E-44A6-4AF2-925A-99AD25EBDBC0}"/>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9C3179DA-3832-44C0-A453-0375E6CB1CD3}"/>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1">
              <a:extLst>
                <a:ext uri="{FF2B5EF4-FFF2-40B4-BE49-F238E27FC236}">
                  <a16:creationId xmlns:a16="http://schemas.microsoft.com/office/drawing/2014/main" id="{216488CC-BC6A-4D6F-BC55-E413034ED1BF}"/>
                </a:ext>
              </a:extLst>
            </p:cNvPr>
            <p:cNvGrpSpPr/>
            <p:nvPr/>
          </p:nvGrpSpPr>
          <p:grpSpPr>
            <a:xfrm>
              <a:off x="1043360" y="4030838"/>
              <a:ext cx="5946938" cy="6988630"/>
              <a:chOff x="1435245" y="3307751"/>
              <a:chExt cx="5946938" cy="6988630"/>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5201CCC2-2FEA-4958-A1A3-465EA04EF69F}"/>
                  </a:ext>
                </a:extLst>
              </p:cNvPr>
              <p:cNvGrpSpPr/>
              <p:nvPr/>
            </p:nvGrpSpPr>
            <p:grpSpPr>
              <a:xfrm rot="16200000">
                <a:off x="914399" y="3828597"/>
                <a:ext cx="6988630" cy="5946938"/>
                <a:chOff x="914399" y="3828597"/>
                <a:chExt cx="6988630" cy="5946938"/>
              </a:xfrm>
            </p:grpSpPr>
            <p:sp>
              <p:nvSpPr>
                <p:cNvPr id="13" name="Rounded Rectangle 12">
                  <a:extLst>
                    <a:ext uri="{FF2B5EF4-FFF2-40B4-BE49-F238E27FC236}">
                      <a16:creationId xmlns:a16="http://schemas.microsoft.com/office/drawing/2014/main" id="{A3FE1AF9-2B78-4C19-8926-6618E48294EF}"/>
                    </a:ext>
                  </a:extLst>
                </p:cNvPr>
                <p:cNvSpPr/>
                <p:nvPr/>
              </p:nvSpPr>
              <p:spPr>
                <a:xfrm>
                  <a:off x="914399" y="3828597"/>
                  <a:ext cx="6988630" cy="5837918"/>
                </a:xfrm>
                <a:prstGeom prst="roundRect">
                  <a:avLst/>
                </a:prstGeom>
                <a:solidFill>
                  <a:srgbClr val="0081C6"/>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FABF4882-52A1-49DF-8820-644953362A4A}"/>
                    </a:ext>
                  </a:extLst>
                </p:cNvPr>
                <p:cNvSpPr txBox="1"/>
                <p:nvPr/>
              </p:nvSpPr>
              <p:spPr>
                <a:xfrm rot="5400000">
                  <a:off x="4032817" y="6163219"/>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Purpose</a:t>
                  </a:r>
                </a:p>
              </p:txBody>
            </p:sp>
          </p:grpSp>
          <p:sp>
            <p:nvSpPr>
              <p:cNvPr id="15" name="AutoShape 139">
                <a:extLst>
                  <a:ext uri="{FF2B5EF4-FFF2-40B4-BE49-F238E27FC236}">
                    <a16:creationId xmlns:a16="http://schemas.microsoft.com/office/drawing/2014/main" id="{9134E3E5-E494-4598-B8B5-B919EAF66432}"/>
                  </a:ext>
                </a:extLst>
              </p:cNvPr>
              <p:cNvSpPr>
                <a:spLocks/>
              </p:cNvSpPr>
              <p:nvPr/>
            </p:nvSpPr>
            <p:spPr bwMode="auto">
              <a:xfrm>
                <a:off x="2061287" y="5146983"/>
                <a:ext cx="4585834" cy="4444745"/>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w="76200">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sp>
        <p:nvSpPr>
          <p:cNvPr id="191495" name="TextBox 4">
            <a:extLst>
              <a:ext uri="{FF2B5EF4-FFF2-40B4-BE49-F238E27FC236}">
                <a16:creationId xmlns:a16="http://schemas.microsoft.com/office/drawing/2014/main" id="{4EB8F486-B9AF-4ECD-A110-F3C75C0A8077}"/>
              </a:ext>
            </a:extLst>
          </p:cNvPr>
          <p:cNvSpPr txBox="1">
            <a:spLocks noChangeArrowheads="1"/>
          </p:cNvSpPr>
          <p:nvPr/>
        </p:nvSpPr>
        <p:spPr bwMode="auto">
          <a:xfrm>
            <a:off x="8148638" y="3606800"/>
            <a:ext cx="14800262"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6600">
                <a:solidFill>
                  <a:schemeClr val="bg1"/>
                </a:solidFill>
                <a:latin typeface="Lato Regular" charset="0"/>
              </a:rPr>
              <a:t>Engage in DDD to analyze state CRT data to identify student performance on individual test items, including the percentage of items answered correctly, distractor patterns, and content/skills contained in frequently missed items. </a:t>
            </a:r>
            <a:endParaRPr lang="en-US" altLang="en-US" sz="2400"/>
          </a:p>
        </p:txBody>
      </p:sp>
      <p:grpSp>
        <p:nvGrpSpPr>
          <p:cNvPr id="22" name="Group 21">
            <a:extLst>
              <a:ext uri="{FF2B5EF4-FFF2-40B4-BE49-F238E27FC236}">
                <a16:creationId xmlns:a16="http://schemas.microsoft.com/office/drawing/2014/main" id="{461C61BF-28FB-489F-B3DC-1FC750EDD3E8}"/>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2246457D-0A3C-47EF-B477-6F78F7A0AB82}"/>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Item-Level Analysis</a:t>
              </a:r>
            </a:p>
          </p:txBody>
        </p:sp>
        <p:grpSp>
          <p:nvGrpSpPr>
            <p:cNvPr id="191498" name="Group 77">
              <a:extLst>
                <a:ext uri="{FF2B5EF4-FFF2-40B4-BE49-F238E27FC236}">
                  <a16:creationId xmlns:a16="http://schemas.microsoft.com/office/drawing/2014/main" id="{A0E80F89-D2CF-400B-8817-87A9766EEFD7}"/>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C736D8CE-6184-48E0-81F2-B8A2D8663885}"/>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9DAD81E3-1E04-4F16-A278-A32FF42E8EA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8" name="Rectangle 37">
                <a:extLst>
                  <a:ext uri="{FF2B5EF4-FFF2-40B4-BE49-F238E27FC236}">
                    <a16:creationId xmlns:a16="http://schemas.microsoft.com/office/drawing/2014/main" id="{B7C8B451-BFAA-45EE-802B-0F6AACF77A5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9" name="Rectangle 38">
                <a:extLst>
                  <a:ext uri="{FF2B5EF4-FFF2-40B4-BE49-F238E27FC236}">
                    <a16:creationId xmlns:a16="http://schemas.microsoft.com/office/drawing/2014/main" id="{21196ABE-FF64-4D17-BC15-54FE4004150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0" name="Rectangle 39">
                <a:extLst>
                  <a:ext uri="{FF2B5EF4-FFF2-40B4-BE49-F238E27FC236}">
                    <a16:creationId xmlns:a16="http://schemas.microsoft.com/office/drawing/2014/main" id="{A7DD0480-2D7D-4918-8178-4FD34B64387F}"/>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2C72F8DD-7548-4E6C-8B37-5FD065CA866D}"/>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0DF741B-CBDF-4C57-91AF-A9445B29EEFA}"/>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3541" name="Shape 192">
            <a:extLst>
              <a:ext uri="{FF2B5EF4-FFF2-40B4-BE49-F238E27FC236}">
                <a16:creationId xmlns:a16="http://schemas.microsoft.com/office/drawing/2014/main" id="{91734E4F-C8B1-401A-99E6-F4D761FE8C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3542" name="Group 2">
            <a:extLst>
              <a:ext uri="{FF2B5EF4-FFF2-40B4-BE49-F238E27FC236}">
                <a16:creationId xmlns:a16="http://schemas.microsoft.com/office/drawing/2014/main" id="{AF3801FC-2AA5-4A68-82A2-F0FF71158C15}"/>
              </a:ext>
            </a:extLst>
          </p:cNvPr>
          <p:cNvGrpSpPr>
            <a:grpSpLocks/>
          </p:cNvGrpSpPr>
          <p:nvPr/>
        </p:nvGrpSpPr>
        <p:grpSpPr bwMode="auto">
          <a:xfrm>
            <a:off x="777875" y="3395663"/>
            <a:ext cx="6369050" cy="7623175"/>
            <a:chOff x="777910" y="3741779"/>
            <a:chExt cx="6368817" cy="7624175"/>
          </a:xfrm>
        </p:grpSpPr>
        <p:sp>
          <p:nvSpPr>
            <p:cNvPr id="28" name="Rounded Rectangle 27">
              <a:extLst>
                <a:ext uri="{FF2B5EF4-FFF2-40B4-BE49-F238E27FC236}">
                  <a16:creationId xmlns:a16="http://schemas.microsoft.com/office/drawing/2014/main" id="{12EA57D3-BF99-4B16-80B2-B417D2106FF7}"/>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3557" name="Group 11">
              <a:extLst>
                <a:ext uri="{FF2B5EF4-FFF2-40B4-BE49-F238E27FC236}">
                  <a16:creationId xmlns:a16="http://schemas.microsoft.com/office/drawing/2014/main" id="{9302D082-7C44-4438-9B06-538D56DAADFA}"/>
                </a:ext>
              </a:extLst>
            </p:cNvPr>
            <p:cNvGrpSpPr>
              <a:grpSpLocks/>
            </p:cNvGrpSpPr>
            <p:nvPr/>
          </p:nvGrpSpPr>
          <p:grpSpPr bwMode="auto">
            <a:xfrm rot="-5400000">
              <a:off x="522515" y="4551684"/>
              <a:ext cx="6988630" cy="5946939"/>
              <a:chOff x="914399" y="3828597"/>
              <a:chExt cx="6988630" cy="5946939"/>
            </a:xfrm>
          </p:grpSpPr>
          <p:sp>
            <p:nvSpPr>
              <p:cNvPr id="13" name="Rounded Rectangle 12">
                <a:extLst>
                  <a:ext uri="{FF2B5EF4-FFF2-40B4-BE49-F238E27FC236}">
                    <a16:creationId xmlns:a16="http://schemas.microsoft.com/office/drawing/2014/main" id="{8C54BAF8-34A1-4B6D-8FA2-7ED3573970E7}"/>
                  </a:ext>
                </a:extLst>
              </p:cNvPr>
              <p:cNvSpPr/>
              <p:nvPr/>
            </p:nvSpPr>
            <p:spPr>
              <a:xfrm>
                <a:off x="914399" y="3828597"/>
                <a:ext cx="6988630" cy="5837918"/>
              </a:xfrm>
              <a:prstGeom prst="roundRect">
                <a:avLst/>
              </a:prstGeom>
              <a:solidFill>
                <a:srgbClr val="303842"/>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B531E7F2-517A-448E-933C-8A6B2A0D70FD}"/>
                  </a:ext>
                </a:extLst>
              </p:cNvPr>
              <p:cNvSpPr txBox="1"/>
              <p:nvPr/>
            </p:nvSpPr>
            <p:spPr>
              <a:xfrm rot="5400000">
                <a:off x="3417264" y="5547667"/>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Data to Examine</a:t>
                </a:r>
              </a:p>
            </p:txBody>
          </p:sp>
        </p:grpSp>
      </p:grpSp>
      <p:sp>
        <p:nvSpPr>
          <p:cNvPr id="4" name="TextBox 3">
            <a:extLst>
              <a:ext uri="{FF2B5EF4-FFF2-40B4-BE49-F238E27FC236}">
                <a16:creationId xmlns:a16="http://schemas.microsoft.com/office/drawing/2014/main" id="{C0DF1E81-D5EA-4193-989B-D01DE7E9EA3B}"/>
              </a:ext>
            </a:extLst>
          </p:cNvPr>
          <p:cNvSpPr txBox="1"/>
          <p:nvPr/>
        </p:nvSpPr>
        <p:spPr>
          <a:xfrm>
            <a:off x="7751763" y="4362450"/>
            <a:ext cx="15740062" cy="5632450"/>
          </a:xfrm>
          <a:prstGeom prst="rect">
            <a:avLst/>
          </a:prstGeom>
          <a:noFill/>
        </p:spPr>
        <p:txBody>
          <a:bodyPr>
            <a:spAutoFit/>
          </a:bodyPr>
          <a:lstStyle/>
          <a:p>
            <a:pPr algn="ctr">
              <a:defRPr/>
            </a:pPr>
            <a:r>
              <a:rPr lang="en-US" sz="7200" b="1" dirty="0">
                <a:solidFill>
                  <a:schemeClr val="bg1"/>
                </a:solidFill>
                <a:effectLst>
                  <a:outerShdw blurRad="38100" dist="38100" dir="2700000" algn="tl">
                    <a:srgbClr val="000000">
                      <a:alpha val="43137"/>
                    </a:srgbClr>
                  </a:outerShdw>
                </a:effectLst>
                <a:latin typeface="Lato Regular"/>
              </a:rPr>
              <a:t>Most recent year of item-level data for the content areas and grand levels under consideration; released test items; standards; and state test information on items.</a:t>
            </a:r>
          </a:p>
        </p:txBody>
      </p:sp>
      <p:grpSp>
        <p:nvGrpSpPr>
          <p:cNvPr id="21" name="Group 20">
            <a:extLst>
              <a:ext uri="{FF2B5EF4-FFF2-40B4-BE49-F238E27FC236}">
                <a16:creationId xmlns:a16="http://schemas.microsoft.com/office/drawing/2014/main" id="{C210A6B0-71FC-4BD0-82DA-48062D8A48C3}"/>
              </a:ext>
            </a:extLst>
          </p:cNvPr>
          <p:cNvGrpSpPr/>
          <p:nvPr/>
        </p:nvGrpSpPr>
        <p:grpSpPr>
          <a:xfrm>
            <a:off x="2111471" y="6739439"/>
            <a:ext cx="3445962" cy="3445962"/>
            <a:chOff x="3141697" y="1071199"/>
            <a:chExt cx="488067" cy="488067"/>
          </a:xfrm>
          <a:solidFill>
            <a:schemeClr val="bg1"/>
          </a:solidFill>
        </p:grpSpPr>
        <p:sp>
          <p:nvSpPr>
            <p:cNvPr id="29" name="AutoShape 126">
              <a:extLst>
                <a:ext uri="{FF2B5EF4-FFF2-40B4-BE49-F238E27FC236}">
                  <a16:creationId xmlns:a16="http://schemas.microsoft.com/office/drawing/2014/main" id="{944FD20F-AB2E-413E-92BD-6CB10EA27A72}"/>
                </a:ext>
              </a:extLst>
            </p:cNvPr>
            <p:cNvSpPr>
              <a:spLocks/>
            </p:cNvSpPr>
            <p:nvPr/>
          </p:nvSpPr>
          <p:spPr bwMode="auto">
            <a:xfrm>
              <a:off x="3141697" y="1071199"/>
              <a:ext cx="488067"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31" name="AutoShape 127">
              <a:extLst>
                <a:ext uri="{FF2B5EF4-FFF2-40B4-BE49-F238E27FC236}">
                  <a16:creationId xmlns:a16="http://schemas.microsoft.com/office/drawing/2014/main" id="{8DC43542-BEF2-405C-8993-38749F62A130}"/>
                </a:ext>
              </a:extLst>
            </p:cNvPr>
            <p:cNvSpPr>
              <a:spLocks/>
            </p:cNvSpPr>
            <p:nvPr/>
          </p:nvSpPr>
          <p:spPr bwMode="auto">
            <a:xfrm>
              <a:off x="3339426" y="1147122"/>
              <a:ext cx="115133" cy="114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grpSp>
        <p:nvGrpSpPr>
          <p:cNvPr id="22" name="Group 21">
            <a:extLst>
              <a:ext uri="{FF2B5EF4-FFF2-40B4-BE49-F238E27FC236}">
                <a16:creationId xmlns:a16="http://schemas.microsoft.com/office/drawing/2014/main" id="{8A9E945D-349E-44B5-8E0E-CD92A6E8F98A}"/>
              </a:ext>
            </a:extLst>
          </p:cNvPr>
          <p:cNvGrpSpPr>
            <a:grpSpLocks/>
          </p:cNvGrpSpPr>
          <p:nvPr/>
        </p:nvGrpSpPr>
        <p:grpSpPr bwMode="auto">
          <a:xfrm>
            <a:off x="1477963" y="504825"/>
            <a:ext cx="21156612" cy="2270125"/>
            <a:chOff x="1520498" y="511491"/>
            <a:chExt cx="21156613" cy="2269057"/>
          </a:xfrm>
        </p:grpSpPr>
        <p:sp>
          <p:nvSpPr>
            <p:cNvPr id="23" name="TextBox 74">
              <a:extLst>
                <a:ext uri="{FF2B5EF4-FFF2-40B4-BE49-F238E27FC236}">
                  <a16:creationId xmlns:a16="http://schemas.microsoft.com/office/drawing/2014/main" id="{4D2881CE-D43E-41A7-BDD0-234795DF93C6}"/>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Strand-Level Analysis</a:t>
              </a:r>
            </a:p>
          </p:txBody>
        </p:sp>
        <p:grpSp>
          <p:nvGrpSpPr>
            <p:cNvPr id="193547" name="Group 77">
              <a:extLst>
                <a:ext uri="{FF2B5EF4-FFF2-40B4-BE49-F238E27FC236}">
                  <a16:creationId xmlns:a16="http://schemas.microsoft.com/office/drawing/2014/main" id="{B5191DCE-D470-4F87-9144-714B1B7CDE6B}"/>
                </a:ext>
              </a:extLst>
            </p:cNvPr>
            <p:cNvGrpSpPr>
              <a:grpSpLocks/>
            </p:cNvGrpSpPr>
            <p:nvPr/>
          </p:nvGrpSpPr>
          <p:grpSpPr bwMode="auto">
            <a:xfrm>
              <a:off x="10842298" y="1977534"/>
              <a:ext cx="2278063" cy="72985"/>
              <a:chOff x="1775572" y="2020974"/>
              <a:chExt cx="3020604" cy="45615"/>
            </a:xfrm>
          </p:grpSpPr>
          <p:sp>
            <p:nvSpPr>
              <p:cNvPr id="26" name="Rectangle 25">
                <a:extLst>
                  <a:ext uri="{FF2B5EF4-FFF2-40B4-BE49-F238E27FC236}">
                    <a16:creationId xmlns:a16="http://schemas.microsoft.com/office/drawing/2014/main" id="{21AF6CD8-51AA-48CE-890B-63D6A67580A8}"/>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7" name="Rectangle 26">
                <a:extLst>
                  <a:ext uri="{FF2B5EF4-FFF2-40B4-BE49-F238E27FC236}">
                    <a16:creationId xmlns:a16="http://schemas.microsoft.com/office/drawing/2014/main" id="{216AB6BC-318B-4E1F-8DEB-AD71472D1281}"/>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1" name="Rectangle 40">
                <a:extLst>
                  <a:ext uri="{FF2B5EF4-FFF2-40B4-BE49-F238E27FC236}">
                    <a16:creationId xmlns:a16="http://schemas.microsoft.com/office/drawing/2014/main" id="{9D539A98-07AF-46A5-B671-BE82D1D6528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2" name="Rectangle 41">
                <a:extLst>
                  <a:ext uri="{FF2B5EF4-FFF2-40B4-BE49-F238E27FC236}">
                    <a16:creationId xmlns:a16="http://schemas.microsoft.com/office/drawing/2014/main" id="{B003476F-A94C-432A-BE71-0F082942E6F0}"/>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3" name="Rectangle 42">
                <a:extLst>
                  <a:ext uri="{FF2B5EF4-FFF2-40B4-BE49-F238E27FC236}">
                    <a16:creationId xmlns:a16="http://schemas.microsoft.com/office/drawing/2014/main" id="{D95E66F4-9612-4345-A8EA-FFCCC46706F3}"/>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5" name="TextBox 24">
              <a:extLst>
                <a:ext uri="{FF2B5EF4-FFF2-40B4-BE49-F238E27FC236}">
                  <a16:creationId xmlns:a16="http://schemas.microsoft.com/office/drawing/2014/main" id="{70F30250-B485-4608-985F-8541A9FB50E9}"/>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1503BE-79D5-4495-BE83-8F430D9F7C07}"/>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5589" name="Shape 192">
            <a:extLst>
              <a:ext uri="{FF2B5EF4-FFF2-40B4-BE49-F238E27FC236}">
                <a16:creationId xmlns:a16="http://schemas.microsoft.com/office/drawing/2014/main" id="{D834B980-9D9A-4F2C-96CA-1A959D05A99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05D1493-0BB2-4C56-A55C-456594CFED25}"/>
              </a:ext>
            </a:extLst>
          </p:cNvPr>
          <p:cNvSpPr txBox="1"/>
          <p:nvPr/>
        </p:nvSpPr>
        <p:spPr>
          <a:xfrm>
            <a:off x="7726363" y="3570288"/>
            <a:ext cx="15741650" cy="8218487"/>
          </a:xfrm>
          <a:prstGeom prst="rect">
            <a:avLst/>
          </a:prstGeom>
          <a:noFill/>
        </p:spPr>
        <p:txBody>
          <a:bodyPr>
            <a:spAutoFit/>
          </a:bodyPr>
          <a:lstStyle/>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kinds of items are on the test? In what strands? At what level of difficulty?</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knowledge, skills, and concepts are required for students to be successful with a particular item?</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What specific skills and understandings are our student’s strengths? Which pose difficulties for them?</a:t>
            </a:r>
          </a:p>
          <a:p>
            <a:pPr marL="1143000" indent="-1143000">
              <a:buFont typeface="Arial" panose="020B0604020202020204" pitchFamily="34" charset="0"/>
              <a:buChar char="•"/>
              <a:defRPr/>
            </a:pPr>
            <a:r>
              <a:rPr lang="en-US" sz="4800" b="1" dirty="0">
                <a:solidFill>
                  <a:schemeClr val="bg1"/>
                </a:solidFill>
                <a:effectLst>
                  <a:outerShdw blurRad="38100" dist="38100" dir="2700000" algn="tl">
                    <a:srgbClr val="000000">
                      <a:alpha val="43137"/>
                    </a:srgbClr>
                  </a:outerShdw>
                </a:effectLst>
                <a:latin typeface="Lato Regular"/>
              </a:rPr>
              <a:t>For which items are student frequently giving the same incorrect answer?</a:t>
            </a:r>
          </a:p>
          <a:p>
            <a:pPr>
              <a:defRPr/>
            </a:pPr>
            <a:endParaRPr lang="en-US" sz="4800" b="1" dirty="0">
              <a:solidFill>
                <a:schemeClr val="bg1"/>
              </a:solidFill>
              <a:effectLst>
                <a:outerShdw blurRad="38100" dist="38100" dir="2700000" algn="tl">
                  <a:srgbClr val="000000">
                    <a:alpha val="43137"/>
                  </a:srgbClr>
                </a:outerShdw>
              </a:effectLst>
              <a:latin typeface="Lato Regular"/>
            </a:endParaRPr>
          </a:p>
        </p:txBody>
      </p:sp>
      <p:grpSp>
        <p:nvGrpSpPr>
          <p:cNvPr id="195591" name="Group 5">
            <a:extLst>
              <a:ext uri="{FF2B5EF4-FFF2-40B4-BE49-F238E27FC236}">
                <a16:creationId xmlns:a16="http://schemas.microsoft.com/office/drawing/2014/main" id="{23248977-1AB2-424C-907A-A552F00AE7D0}"/>
              </a:ext>
            </a:extLst>
          </p:cNvPr>
          <p:cNvGrpSpPr>
            <a:grpSpLocks/>
          </p:cNvGrpSpPr>
          <p:nvPr/>
        </p:nvGrpSpPr>
        <p:grpSpPr bwMode="auto">
          <a:xfrm>
            <a:off x="850900" y="3422650"/>
            <a:ext cx="6369050" cy="7824788"/>
            <a:chOff x="777909" y="3395294"/>
            <a:chExt cx="6368817" cy="7824652"/>
          </a:xfrm>
        </p:grpSpPr>
        <p:grpSp>
          <p:nvGrpSpPr>
            <p:cNvPr id="195601" name="Group 2">
              <a:extLst>
                <a:ext uri="{FF2B5EF4-FFF2-40B4-BE49-F238E27FC236}">
                  <a16:creationId xmlns:a16="http://schemas.microsoft.com/office/drawing/2014/main" id="{8BE01C29-3881-4089-93F6-AEA6ADDD8F31}"/>
                </a:ext>
              </a:extLst>
            </p:cNvPr>
            <p:cNvGrpSpPr>
              <a:grpSpLocks/>
            </p:cNvGrpSpPr>
            <p:nvPr/>
          </p:nvGrpSpPr>
          <p:grpSpPr bwMode="auto">
            <a:xfrm>
              <a:off x="777909" y="3395294"/>
              <a:ext cx="6368817" cy="7624175"/>
              <a:chOff x="777910" y="3741779"/>
              <a:chExt cx="6368817" cy="7624175"/>
            </a:xfrm>
          </p:grpSpPr>
          <p:sp>
            <p:nvSpPr>
              <p:cNvPr id="28" name="Rounded Rectangle 27">
                <a:extLst>
                  <a:ext uri="{FF2B5EF4-FFF2-40B4-BE49-F238E27FC236}">
                    <a16:creationId xmlns:a16="http://schemas.microsoft.com/office/drawing/2014/main" id="{E6944FDB-95D7-4198-93AD-6BEF0C599BF8}"/>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95606" name="Group 11">
                <a:extLst>
                  <a:ext uri="{FF2B5EF4-FFF2-40B4-BE49-F238E27FC236}">
                    <a16:creationId xmlns:a16="http://schemas.microsoft.com/office/drawing/2014/main" id="{B69CF52A-3CD0-4C8F-895D-2862844F2E94}"/>
                  </a:ext>
                </a:extLst>
              </p:cNvPr>
              <p:cNvGrpSpPr>
                <a:grpSpLocks/>
              </p:cNvGrpSpPr>
              <p:nvPr/>
            </p:nvGrpSpPr>
            <p:grpSpPr bwMode="auto">
              <a:xfrm rot="-5400000">
                <a:off x="522520" y="4551684"/>
                <a:ext cx="6988630" cy="5946944"/>
                <a:chOff x="914399" y="3828597"/>
                <a:chExt cx="6988630" cy="5946944"/>
              </a:xfrm>
            </p:grpSpPr>
            <p:sp>
              <p:nvSpPr>
                <p:cNvPr id="13" name="Rounded Rectangle 12">
                  <a:extLst>
                    <a:ext uri="{FF2B5EF4-FFF2-40B4-BE49-F238E27FC236}">
                      <a16:creationId xmlns:a16="http://schemas.microsoft.com/office/drawing/2014/main" id="{DC19071D-9BD3-4E98-8F9B-22FE931FBD18}"/>
                    </a:ext>
                  </a:extLst>
                </p:cNvPr>
                <p:cNvSpPr/>
                <p:nvPr/>
              </p:nvSpPr>
              <p:spPr>
                <a:xfrm>
                  <a:off x="914399" y="3828597"/>
                  <a:ext cx="6988630" cy="5837918"/>
                </a:xfrm>
                <a:prstGeom prst="roundRect">
                  <a:avLst/>
                </a:prstGeom>
                <a:solidFill>
                  <a:srgbClr val="00B0F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DBF93F6D-E4DD-4BE1-B832-78AFA774EDE5}"/>
                    </a:ext>
                  </a:extLst>
                </p:cNvPr>
                <p:cNvSpPr txBox="1"/>
                <p:nvPr/>
              </p:nvSpPr>
              <p:spPr>
                <a:xfrm rot="5400000">
                  <a:off x="3417263" y="5547672"/>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Key Questions</a:t>
                  </a:r>
                </a:p>
              </p:txBody>
            </p:sp>
          </p:grpSp>
        </p:grpSp>
        <p:sp>
          <p:nvSpPr>
            <p:cNvPr id="5" name="TextBox 4">
              <a:extLst>
                <a:ext uri="{FF2B5EF4-FFF2-40B4-BE49-F238E27FC236}">
                  <a16:creationId xmlns:a16="http://schemas.microsoft.com/office/drawing/2014/main" id="{85D167D7-8ECB-4AB7-8979-0053F8923B7E}"/>
                </a:ext>
              </a:extLst>
            </p:cNvPr>
            <p:cNvSpPr txBox="1"/>
            <p:nvPr/>
          </p:nvSpPr>
          <p:spPr>
            <a:xfrm>
              <a:off x="1549884" y="5556857"/>
              <a:ext cx="4824866" cy="5663089"/>
            </a:xfrm>
            <a:prstGeom prst="rect">
              <a:avLst/>
            </a:prstGeom>
            <a:noFill/>
          </p:spPr>
          <p:txBody>
            <a:bodyPr>
              <a:spAutoFit/>
            </a:bodyPr>
            <a:lstStyle/>
            <a:p>
              <a:pPr algn="ctr">
                <a:defRPr/>
              </a:pPr>
              <a:r>
                <a:rPr lang="en-US" sz="34400" b="1" dirty="0">
                  <a:ln w="38100">
                    <a:solidFill>
                      <a:srgbClr val="000000"/>
                    </a:solidFill>
                  </a:ln>
                  <a:solidFill>
                    <a:schemeClr val="bg1"/>
                  </a:solidFill>
                  <a:effectLst>
                    <a:outerShdw blurRad="38100" dist="38100" dir="2700000" algn="tl">
                      <a:srgbClr val="000000">
                        <a:alpha val="43137"/>
                      </a:srgbClr>
                    </a:outerShdw>
                  </a:effectLst>
                  <a:latin typeface="Lato Regular"/>
                </a:rPr>
                <a:t>?</a:t>
              </a:r>
            </a:p>
            <a:p>
              <a:pPr>
                <a:defRPr/>
              </a:pPr>
              <a:endParaRPr lang="en-US" dirty="0"/>
            </a:p>
          </p:txBody>
        </p:sp>
      </p:grpSp>
      <p:grpSp>
        <p:nvGrpSpPr>
          <p:cNvPr id="21" name="Group 20">
            <a:extLst>
              <a:ext uri="{FF2B5EF4-FFF2-40B4-BE49-F238E27FC236}">
                <a16:creationId xmlns:a16="http://schemas.microsoft.com/office/drawing/2014/main" id="{1778079D-8268-4AE8-8824-9A56E5FA509D}"/>
              </a:ext>
            </a:extLst>
          </p:cNvPr>
          <p:cNvGrpSpPr>
            <a:grpSpLocks/>
          </p:cNvGrpSpPr>
          <p:nvPr/>
        </p:nvGrpSpPr>
        <p:grpSpPr bwMode="auto">
          <a:xfrm>
            <a:off x="1477963" y="504825"/>
            <a:ext cx="21156612" cy="2270125"/>
            <a:chOff x="1520498" y="511491"/>
            <a:chExt cx="21156613" cy="2269057"/>
          </a:xfrm>
        </p:grpSpPr>
        <p:sp>
          <p:nvSpPr>
            <p:cNvPr id="29" name="TextBox 74">
              <a:extLst>
                <a:ext uri="{FF2B5EF4-FFF2-40B4-BE49-F238E27FC236}">
                  <a16:creationId xmlns:a16="http://schemas.microsoft.com/office/drawing/2014/main" id="{B1E05029-1C74-493E-B28D-3B7A137F1AB5}"/>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Item-Level Analysis</a:t>
              </a:r>
            </a:p>
          </p:txBody>
        </p:sp>
        <p:grpSp>
          <p:nvGrpSpPr>
            <p:cNvPr id="195594" name="Group 77">
              <a:extLst>
                <a:ext uri="{FF2B5EF4-FFF2-40B4-BE49-F238E27FC236}">
                  <a16:creationId xmlns:a16="http://schemas.microsoft.com/office/drawing/2014/main" id="{CACDAC46-1B17-4EDC-97F2-8DF5B3F02C48}"/>
                </a:ext>
              </a:extLst>
            </p:cNvPr>
            <p:cNvGrpSpPr>
              <a:grpSpLocks/>
            </p:cNvGrpSpPr>
            <p:nvPr/>
          </p:nvGrpSpPr>
          <p:grpSpPr bwMode="auto">
            <a:xfrm>
              <a:off x="10842298" y="1977534"/>
              <a:ext cx="2278063" cy="72985"/>
              <a:chOff x="1775572" y="2020974"/>
              <a:chExt cx="3020604" cy="45615"/>
            </a:xfrm>
          </p:grpSpPr>
          <p:sp>
            <p:nvSpPr>
              <p:cNvPr id="33" name="Rectangle 32">
                <a:extLst>
                  <a:ext uri="{FF2B5EF4-FFF2-40B4-BE49-F238E27FC236}">
                    <a16:creationId xmlns:a16="http://schemas.microsoft.com/office/drawing/2014/main" id="{47EEF538-DFDC-4EB7-BAE2-5E50C1D5F223}"/>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4" name="Rectangle 33">
                <a:extLst>
                  <a:ext uri="{FF2B5EF4-FFF2-40B4-BE49-F238E27FC236}">
                    <a16:creationId xmlns:a16="http://schemas.microsoft.com/office/drawing/2014/main" id="{5CD4D878-91A6-4424-B593-B59D09C9F683}"/>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5" name="Rectangle 34">
                <a:extLst>
                  <a:ext uri="{FF2B5EF4-FFF2-40B4-BE49-F238E27FC236}">
                    <a16:creationId xmlns:a16="http://schemas.microsoft.com/office/drawing/2014/main" id="{1ED16B10-8333-4126-B527-ED3D5F9E78C2}"/>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6" name="Rectangle 35">
                <a:extLst>
                  <a:ext uri="{FF2B5EF4-FFF2-40B4-BE49-F238E27FC236}">
                    <a16:creationId xmlns:a16="http://schemas.microsoft.com/office/drawing/2014/main" id="{CB1A663E-9EF8-4D03-AEBD-2EC6F9089B52}"/>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124AA76B-1120-43D3-ADFD-69414D8F959C}"/>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2" name="TextBox 31">
              <a:extLst>
                <a:ext uri="{FF2B5EF4-FFF2-40B4-BE49-F238E27FC236}">
                  <a16:creationId xmlns:a16="http://schemas.microsoft.com/office/drawing/2014/main" id="{B84FBD49-0328-479F-9D03-2CB208B963D2}"/>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B4CA4D-95D8-4E5C-BC68-7494B39001C2}"/>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7637" name="Shape 192">
            <a:extLst>
              <a:ext uri="{FF2B5EF4-FFF2-40B4-BE49-F238E27FC236}">
                <a16:creationId xmlns:a16="http://schemas.microsoft.com/office/drawing/2014/main" id="{77960B1B-00F2-4425-80CA-A9D6F7064F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638" name="Group 2">
            <a:extLst>
              <a:ext uri="{FF2B5EF4-FFF2-40B4-BE49-F238E27FC236}">
                <a16:creationId xmlns:a16="http://schemas.microsoft.com/office/drawing/2014/main" id="{754F1248-42AA-43D1-B4BA-EB6683D68C7E}"/>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093F6429-74E9-4B87-B6EF-98DB7BC70C49}"/>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97653" name="Group 11">
              <a:extLst>
                <a:ext uri="{FF2B5EF4-FFF2-40B4-BE49-F238E27FC236}">
                  <a16:creationId xmlns:a16="http://schemas.microsoft.com/office/drawing/2014/main" id="{2466FB69-9F2C-40EA-9B54-A02720B08409}"/>
                </a:ext>
              </a:extLst>
            </p:cNvPr>
            <p:cNvGrpSpPr>
              <a:grpSpLocks/>
            </p:cNvGrpSpPr>
            <p:nvPr/>
          </p:nvGrpSpPr>
          <p:grpSpPr bwMode="auto">
            <a:xfrm rot="-5400000">
              <a:off x="522521" y="4551684"/>
              <a:ext cx="6988630" cy="5946945"/>
              <a:chOff x="914399" y="3828597"/>
              <a:chExt cx="6988630" cy="5946945"/>
            </a:xfrm>
          </p:grpSpPr>
          <p:sp>
            <p:nvSpPr>
              <p:cNvPr id="13" name="Rounded Rectangle 12">
                <a:extLst>
                  <a:ext uri="{FF2B5EF4-FFF2-40B4-BE49-F238E27FC236}">
                    <a16:creationId xmlns:a16="http://schemas.microsoft.com/office/drawing/2014/main" id="{967C4F7F-5D87-4728-9018-BCCA75B65E58}"/>
                  </a:ext>
                </a:extLst>
              </p:cNvPr>
              <p:cNvSpPr/>
              <p:nvPr/>
            </p:nvSpPr>
            <p:spPr>
              <a:xfrm>
                <a:off x="914399" y="3828597"/>
                <a:ext cx="6988630" cy="5837918"/>
              </a:xfrm>
              <a:prstGeom prst="roundRect">
                <a:avLst/>
              </a:prstGeom>
              <a:solidFill>
                <a:srgbClr val="F16038"/>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13">
                <a:extLst>
                  <a:ext uri="{FF2B5EF4-FFF2-40B4-BE49-F238E27FC236}">
                    <a16:creationId xmlns:a16="http://schemas.microsoft.com/office/drawing/2014/main" id="{D35F09CD-6891-4D3D-A374-4DF726BD62D1}"/>
                  </a:ext>
                </a:extLst>
              </p:cNvPr>
              <p:cNvSpPr txBox="1"/>
              <p:nvPr/>
            </p:nvSpPr>
            <p:spPr>
              <a:xfrm rot="5400000">
                <a:off x="4032816" y="6163226"/>
                <a:ext cx="5901192" cy="1323439"/>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DDD Tip</a:t>
                </a:r>
              </a:p>
            </p:txBody>
          </p:sp>
        </p:grpSp>
      </p:grpSp>
      <p:grpSp>
        <p:nvGrpSpPr>
          <p:cNvPr id="25" name="Group 24">
            <a:extLst>
              <a:ext uri="{FF2B5EF4-FFF2-40B4-BE49-F238E27FC236}">
                <a16:creationId xmlns:a16="http://schemas.microsoft.com/office/drawing/2014/main" id="{8A11F8AD-A2BF-4A3F-A1A4-11B5EB2E3E29}"/>
              </a:ext>
            </a:extLst>
          </p:cNvPr>
          <p:cNvGrpSpPr>
            <a:grpSpLocks/>
          </p:cNvGrpSpPr>
          <p:nvPr/>
        </p:nvGrpSpPr>
        <p:grpSpPr bwMode="auto">
          <a:xfrm>
            <a:off x="1477963" y="504825"/>
            <a:ext cx="21156612" cy="2270125"/>
            <a:chOff x="1520498" y="511491"/>
            <a:chExt cx="21156613" cy="2269057"/>
          </a:xfrm>
        </p:grpSpPr>
        <p:sp>
          <p:nvSpPr>
            <p:cNvPr id="29" name="TextBox 74">
              <a:extLst>
                <a:ext uri="{FF2B5EF4-FFF2-40B4-BE49-F238E27FC236}">
                  <a16:creationId xmlns:a16="http://schemas.microsoft.com/office/drawing/2014/main" id="{85C24DBE-2899-4110-8E61-8F4D4A21179B}"/>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Item-Level Analysis</a:t>
              </a:r>
            </a:p>
          </p:txBody>
        </p:sp>
        <p:grpSp>
          <p:nvGrpSpPr>
            <p:cNvPr id="197643" name="Group 77">
              <a:extLst>
                <a:ext uri="{FF2B5EF4-FFF2-40B4-BE49-F238E27FC236}">
                  <a16:creationId xmlns:a16="http://schemas.microsoft.com/office/drawing/2014/main" id="{798CED3D-9EE8-48EB-BDF9-D43D6B9C6022}"/>
                </a:ext>
              </a:extLst>
            </p:cNvPr>
            <p:cNvGrpSpPr>
              <a:grpSpLocks/>
            </p:cNvGrpSpPr>
            <p:nvPr/>
          </p:nvGrpSpPr>
          <p:grpSpPr bwMode="auto">
            <a:xfrm>
              <a:off x="10842298" y="1977534"/>
              <a:ext cx="2278063" cy="72985"/>
              <a:chOff x="1775572" y="2020974"/>
              <a:chExt cx="3020604" cy="45615"/>
            </a:xfrm>
          </p:grpSpPr>
          <p:sp>
            <p:nvSpPr>
              <p:cNvPr id="41" name="Rectangle 40">
                <a:extLst>
                  <a:ext uri="{FF2B5EF4-FFF2-40B4-BE49-F238E27FC236}">
                    <a16:creationId xmlns:a16="http://schemas.microsoft.com/office/drawing/2014/main" id="{341438DC-DA68-4DA0-8496-087AB70F6671}"/>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2" name="Rectangle 41">
                <a:extLst>
                  <a:ext uri="{FF2B5EF4-FFF2-40B4-BE49-F238E27FC236}">
                    <a16:creationId xmlns:a16="http://schemas.microsoft.com/office/drawing/2014/main" id="{A3652548-278A-4FB1-A60B-FF1C2DD7AD87}"/>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43" name="Rectangle 42">
                <a:extLst>
                  <a:ext uri="{FF2B5EF4-FFF2-40B4-BE49-F238E27FC236}">
                    <a16:creationId xmlns:a16="http://schemas.microsoft.com/office/drawing/2014/main" id="{103D6AF9-BBDC-4390-BF7B-56469B173382}"/>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4" name="Rectangle 43">
                <a:extLst>
                  <a:ext uri="{FF2B5EF4-FFF2-40B4-BE49-F238E27FC236}">
                    <a16:creationId xmlns:a16="http://schemas.microsoft.com/office/drawing/2014/main" id="{31F2F7EC-0A36-4DFE-8638-6ECB30BF9A93}"/>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45" name="Rectangle 44">
                <a:extLst>
                  <a:ext uri="{FF2B5EF4-FFF2-40B4-BE49-F238E27FC236}">
                    <a16:creationId xmlns:a16="http://schemas.microsoft.com/office/drawing/2014/main" id="{4AA80707-D615-4D8D-A562-574BB3924BBF}"/>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40" name="TextBox 39">
              <a:extLst>
                <a:ext uri="{FF2B5EF4-FFF2-40B4-BE49-F238E27FC236}">
                  <a16:creationId xmlns:a16="http://schemas.microsoft.com/office/drawing/2014/main" id="{F02D899E-784B-4B78-83F1-43A38DD805BE}"/>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grpSp>
        <p:nvGrpSpPr>
          <p:cNvPr id="46" name="Group 45">
            <a:extLst>
              <a:ext uri="{FF2B5EF4-FFF2-40B4-BE49-F238E27FC236}">
                <a16:creationId xmlns:a16="http://schemas.microsoft.com/office/drawing/2014/main" id="{CF152EA4-71C0-4C31-80CC-58DE6A93622C}"/>
              </a:ext>
            </a:extLst>
          </p:cNvPr>
          <p:cNvGrpSpPr/>
          <p:nvPr/>
        </p:nvGrpSpPr>
        <p:grpSpPr>
          <a:xfrm>
            <a:off x="2000491" y="5759556"/>
            <a:ext cx="4143936" cy="4136869"/>
            <a:chOff x="2164728" y="1071199"/>
            <a:chExt cx="488901" cy="488067"/>
          </a:xfrm>
          <a:solidFill>
            <a:schemeClr val="bg1"/>
          </a:solidFill>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p:grpSpPr>
        <p:sp>
          <p:nvSpPr>
            <p:cNvPr id="53" name="AutoShape 128">
              <a:extLst>
                <a:ext uri="{FF2B5EF4-FFF2-40B4-BE49-F238E27FC236}">
                  <a16:creationId xmlns:a16="http://schemas.microsoft.com/office/drawing/2014/main" id="{FD6CA6D6-AAD5-41E8-A0AC-DF57233B2B99}"/>
                </a:ext>
              </a:extLst>
            </p:cNvPr>
            <p:cNvSpPr>
              <a:spLocks/>
            </p:cNvSpPr>
            <p:nvPr/>
          </p:nvSpPr>
          <p:spPr bwMode="auto">
            <a:xfrm>
              <a:off x="2164728" y="1071199"/>
              <a:ext cx="488901" cy="4880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sp>
          <p:nvSpPr>
            <p:cNvPr id="54" name="AutoShape 129">
              <a:extLst>
                <a:ext uri="{FF2B5EF4-FFF2-40B4-BE49-F238E27FC236}">
                  <a16:creationId xmlns:a16="http://schemas.microsoft.com/office/drawing/2014/main" id="{3D5FA901-A4F8-46F2-B4A7-23FBC338A687}"/>
                </a:ext>
              </a:extLst>
            </p:cNvPr>
            <p:cNvSpPr>
              <a:spLocks/>
            </p:cNvSpPr>
            <p:nvPr/>
          </p:nvSpPr>
          <p:spPr bwMode="auto">
            <a:xfrm>
              <a:off x="2470082" y="1132103"/>
              <a:ext cx="121808" cy="121808"/>
            </a:xfrm>
            <a:custGeom>
              <a:avLst/>
              <a:gdLst>
                <a:gd name="T0" fmla="*/ 10800 w 21600"/>
                <a:gd name="T1" fmla="+- 0 10800 134"/>
                <a:gd name="T2" fmla="*/ 10800 h 21333"/>
                <a:gd name="T3" fmla="*/ 10800 w 21600"/>
                <a:gd name="T4" fmla="+- 0 10800 134"/>
                <a:gd name="T5" fmla="*/ 10800 h 21333"/>
                <a:gd name="T6" fmla="*/ 10800 w 21600"/>
                <a:gd name="T7" fmla="+- 0 10800 134"/>
                <a:gd name="T8" fmla="*/ 10800 h 21333"/>
                <a:gd name="T9" fmla="*/ 10800 w 21600"/>
                <a:gd name="T10" fmla="+- 0 10800 134"/>
                <a:gd name="T11" fmla="*/ 10800 h 21333"/>
              </a:gdLst>
              <a:ahLst/>
              <a:cxnLst>
                <a:cxn ang="0">
                  <a:pos x="T0" y="T2"/>
                </a:cxn>
                <a:cxn ang="0">
                  <a:pos x="T3" y="T5"/>
                </a:cxn>
                <a:cxn ang="0">
                  <a:pos x="T6" y="T8"/>
                </a:cxn>
                <a:cxn ang="0">
                  <a:pos x="T9" y="T11"/>
                </a:cxn>
              </a:cxnLst>
              <a:rect l="0" t="0" r="r" b="b"/>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grpFill/>
            <a:ln>
              <a:noFill/>
            </a:ln>
            <a:effectLst/>
            <a:sp3d>
              <a:bevelT w="139700" h="139700"/>
            </a:sp3d>
            <a:extLst>
              <a:ext uri="{91240B29-F687-4f45-9708-019B960494DF}"/>
              <a:ext uri="{AF507438-7753-43e0-B8FC-AC1667EBCBE1}"/>
            </a:extLst>
          </p:spPr>
          <p:txBody>
            <a:bodyPr lIns="50800" tIns="50800" rIns="50800" bIns="50800" anchor="ctr"/>
            <a:lstStyle/>
            <a:p>
              <a:pPr defTabSz="609585">
                <a:defRPr/>
              </a:pPr>
              <a:endParaRPr lang="en-US" sz="4000" dirty="0">
                <a:solidFill>
                  <a:srgbClr val="FFFFFF"/>
                </a:solidFill>
                <a:effectLst>
                  <a:outerShdw blurRad="38100" dist="38100" dir="2700000" algn="tl">
                    <a:srgbClr val="000000"/>
                  </a:outerShdw>
                </a:effectLst>
              </a:endParaRPr>
            </a:p>
          </p:txBody>
        </p:sp>
      </p:grpSp>
      <p:sp>
        <p:nvSpPr>
          <p:cNvPr id="21" name="TextBox 20">
            <a:extLst>
              <a:ext uri="{FF2B5EF4-FFF2-40B4-BE49-F238E27FC236}">
                <a16:creationId xmlns:a16="http://schemas.microsoft.com/office/drawing/2014/main" id="{9F08089E-5144-43E9-BB0E-284994F0C4A6}"/>
              </a:ext>
            </a:extLst>
          </p:cNvPr>
          <p:cNvSpPr txBox="1"/>
          <p:nvPr/>
        </p:nvSpPr>
        <p:spPr>
          <a:xfrm>
            <a:off x="7726363" y="3776663"/>
            <a:ext cx="15741650" cy="6740525"/>
          </a:xfrm>
          <a:prstGeom prst="rect">
            <a:avLst/>
          </a:prstGeom>
          <a:noFill/>
        </p:spPr>
        <p:txBody>
          <a:bodyPr>
            <a:spAutoFit/>
          </a:bodyPr>
          <a:lstStyle/>
          <a:p>
            <a:pPr marL="914400" indent="-91440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Look at the percentage of items answered correctly.</a:t>
            </a:r>
          </a:p>
          <a:p>
            <a:pPr marL="914400" indent="-91440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Analyze items to identify distractor patterns—patterns in students’ choice of incorrect responses.</a:t>
            </a:r>
          </a:p>
          <a:p>
            <a:pPr marL="914400" indent="-914400">
              <a:buFont typeface="Arial" panose="020B0604020202020204" pitchFamily="34" charset="0"/>
              <a:buChar char="•"/>
              <a:defRPr/>
            </a:pPr>
            <a:r>
              <a:rPr lang="en-US" sz="5400" b="1" dirty="0">
                <a:solidFill>
                  <a:schemeClr val="bg1"/>
                </a:solidFill>
                <a:effectLst>
                  <a:outerShdw blurRad="38100" dist="38100" dir="2700000" algn="tl">
                    <a:srgbClr val="000000">
                      <a:alpha val="43137"/>
                    </a:srgbClr>
                  </a:outerShdw>
                </a:effectLst>
                <a:latin typeface="Lato Regular"/>
              </a:rPr>
              <a:t>Investigate individual test items to discern the knowledge, skills, and concepts that are being assessed.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FBEA592-8E72-470E-ACAD-479AD371C79A}"/>
              </a:ext>
            </a:extLst>
          </p:cNvPr>
          <p:cNvSpPr/>
          <p:nvPr/>
        </p:nvSpPr>
        <p:spPr>
          <a:xfrm>
            <a:off x="17463" y="2954945"/>
            <a:ext cx="24377649" cy="862148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9685" name="Shape 192">
            <a:extLst>
              <a:ext uri="{FF2B5EF4-FFF2-40B4-BE49-F238E27FC236}">
                <a16:creationId xmlns:a16="http://schemas.microsoft.com/office/drawing/2014/main" id="{DCF6C60A-5D14-4D32-BA72-DE531747B4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86" name="Group 2">
            <a:extLst>
              <a:ext uri="{FF2B5EF4-FFF2-40B4-BE49-F238E27FC236}">
                <a16:creationId xmlns:a16="http://schemas.microsoft.com/office/drawing/2014/main" id="{5CA8DB4A-EB37-4976-A9D0-DF391FA22C55}"/>
              </a:ext>
            </a:extLst>
          </p:cNvPr>
          <p:cNvGrpSpPr>
            <a:grpSpLocks/>
          </p:cNvGrpSpPr>
          <p:nvPr/>
        </p:nvGrpSpPr>
        <p:grpSpPr bwMode="auto">
          <a:xfrm>
            <a:off x="850900" y="3422650"/>
            <a:ext cx="6369050" cy="7623175"/>
            <a:chOff x="777910" y="3741779"/>
            <a:chExt cx="6368817" cy="7624175"/>
          </a:xfrm>
        </p:grpSpPr>
        <p:sp>
          <p:nvSpPr>
            <p:cNvPr id="28" name="Rounded Rectangle 27">
              <a:extLst>
                <a:ext uri="{FF2B5EF4-FFF2-40B4-BE49-F238E27FC236}">
                  <a16:creationId xmlns:a16="http://schemas.microsoft.com/office/drawing/2014/main" id="{5F1617CB-C9BC-4328-B8A6-56E81D770C86}"/>
                </a:ext>
              </a:extLst>
            </p:cNvPr>
            <p:cNvSpPr/>
            <p:nvPr/>
          </p:nvSpPr>
          <p:spPr>
            <a:xfrm rot="16200000">
              <a:off x="150231" y="4369458"/>
              <a:ext cx="7624175" cy="6368817"/>
            </a:xfrm>
            <a:prstGeom prst="roundRect">
              <a:avLst/>
            </a:prstGeom>
            <a:solidFill>
              <a:schemeClr val="bg1"/>
            </a:solidFill>
            <a:ln w="76200">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a:extLst>
                <a:ext uri="{FF2B5EF4-FFF2-40B4-BE49-F238E27FC236}">
                  <a16:creationId xmlns:a16="http://schemas.microsoft.com/office/drawing/2014/main" id="{8D2B413A-56C0-4FC3-AD7A-A92985DD7E9B}"/>
                </a:ext>
              </a:extLst>
            </p:cNvPr>
            <p:cNvSpPr/>
            <p:nvPr/>
          </p:nvSpPr>
          <p:spPr>
            <a:xfrm rot="16200000">
              <a:off x="468008" y="4606198"/>
              <a:ext cx="6988630" cy="5837918"/>
            </a:xfrm>
            <a:prstGeom prst="roundRect">
              <a:avLst/>
            </a:prstGeom>
            <a:solidFill>
              <a:srgbClr val="CCD5E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9" name="Group 28">
            <a:extLst>
              <a:ext uri="{FF2B5EF4-FFF2-40B4-BE49-F238E27FC236}">
                <a16:creationId xmlns:a16="http://schemas.microsoft.com/office/drawing/2014/main" id="{46923481-533D-4E1D-BE55-B8E812129DF5}"/>
              </a:ext>
            </a:extLst>
          </p:cNvPr>
          <p:cNvGrpSpPr>
            <a:grpSpLocks/>
          </p:cNvGrpSpPr>
          <p:nvPr/>
        </p:nvGrpSpPr>
        <p:grpSpPr bwMode="auto">
          <a:xfrm>
            <a:off x="1477963" y="504825"/>
            <a:ext cx="21156612" cy="2270125"/>
            <a:chOff x="1520498" y="511491"/>
            <a:chExt cx="21156613" cy="2269057"/>
          </a:xfrm>
        </p:grpSpPr>
        <p:sp>
          <p:nvSpPr>
            <p:cNvPr id="31" name="TextBox 74">
              <a:extLst>
                <a:ext uri="{FF2B5EF4-FFF2-40B4-BE49-F238E27FC236}">
                  <a16:creationId xmlns:a16="http://schemas.microsoft.com/office/drawing/2014/main" id="{246F3520-B13A-4704-955D-8C6165E6E37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Item-Level Analysis</a:t>
              </a:r>
            </a:p>
          </p:txBody>
        </p:sp>
        <p:grpSp>
          <p:nvGrpSpPr>
            <p:cNvPr id="199692" name="Group 77">
              <a:extLst>
                <a:ext uri="{FF2B5EF4-FFF2-40B4-BE49-F238E27FC236}">
                  <a16:creationId xmlns:a16="http://schemas.microsoft.com/office/drawing/2014/main" id="{9B15CCF1-3AB4-42EA-9326-C0903F6969C2}"/>
                </a:ext>
              </a:extLst>
            </p:cNvPr>
            <p:cNvGrpSpPr>
              <a:grpSpLocks/>
            </p:cNvGrpSpPr>
            <p:nvPr/>
          </p:nvGrpSpPr>
          <p:grpSpPr bwMode="auto">
            <a:xfrm>
              <a:off x="10842298" y="1977534"/>
              <a:ext cx="2278063" cy="72985"/>
              <a:chOff x="1775572" y="2020974"/>
              <a:chExt cx="3020604" cy="45615"/>
            </a:xfrm>
          </p:grpSpPr>
          <p:sp>
            <p:nvSpPr>
              <p:cNvPr id="34" name="Rectangle 33">
                <a:extLst>
                  <a:ext uri="{FF2B5EF4-FFF2-40B4-BE49-F238E27FC236}">
                    <a16:creationId xmlns:a16="http://schemas.microsoft.com/office/drawing/2014/main" id="{A6867BA7-538A-4BA9-8D73-F5365304F117}"/>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5" name="Rectangle 34">
                <a:extLst>
                  <a:ext uri="{FF2B5EF4-FFF2-40B4-BE49-F238E27FC236}">
                    <a16:creationId xmlns:a16="http://schemas.microsoft.com/office/drawing/2014/main" id="{2C8FE015-588E-4A8F-97D4-6B8FBF11CA2A}"/>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6" name="Rectangle 35">
                <a:extLst>
                  <a:ext uri="{FF2B5EF4-FFF2-40B4-BE49-F238E27FC236}">
                    <a16:creationId xmlns:a16="http://schemas.microsoft.com/office/drawing/2014/main" id="{E68CF5D5-198F-45D3-8CB0-B6A2574D463D}"/>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7" name="Rectangle 36">
                <a:extLst>
                  <a:ext uri="{FF2B5EF4-FFF2-40B4-BE49-F238E27FC236}">
                    <a16:creationId xmlns:a16="http://schemas.microsoft.com/office/drawing/2014/main" id="{3C960418-1380-4900-BCD4-01A87FD4F2BC}"/>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8" name="Rectangle 37">
                <a:extLst>
                  <a:ext uri="{FF2B5EF4-FFF2-40B4-BE49-F238E27FC236}">
                    <a16:creationId xmlns:a16="http://schemas.microsoft.com/office/drawing/2014/main" id="{A807DBFD-8001-4763-B467-95CBB558090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33" name="TextBox 32">
              <a:extLst>
                <a:ext uri="{FF2B5EF4-FFF2-40B4-BE49-F238E27FC236}">
                  <a16:creationId xmlns:a16="http://schemas.microsoft.com/office/drawing/2014/main" id="{551F6214-2678-416B-85B4-302390DF6A97}"/>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
        <p:nvSpPr>
          <p:cNvPr id="23" name="TextBox 22">
            <a:extLst>
              <a:ext uri="{FF2B5EF4-FFF2-40B4-BE49-F238E27FC236}">
                <a16:creationId xmlns:a16="http://schemas.microsoft.com/office/drawing/2014/main" id="{B28D7F86-F0B5-427F-97E6-85B718F07447}"/>
              </a:ext>
            </a:extLst>
          </p:cNvPr>
          <p:cNvSpPr txBox="1"/>
          <p:nvPr/>
        </p:nvSpPr>
        <p:spPr>
          <a:xfrm>
            <a:off x="2381250" y="6080125"/>
            <a:ext cx="4324350" cy="4508500"/>
          </a:xfrm>
          <a:prstGeom prst="rect">
            <a:avLst/>
          </a:prstGeom>
          <a:noFill/>
        </p:spPr>
        <p:txBody>
          <a:bodyPr>
            <a:spAutoFit/>
          </a:bodyPr>
          <a:lstStyle/>
          <a:p>
            <a:pPr>
              <a:defRPr/>
            </a:pPr>
            <a:r>
              <a:rPr lang="en-US" sz="287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2800"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B4FFF378-C3F2-4913-8E10-D3BF8B26B43D}"/>
              </a:ext>
            </a:extLst>
          </p:cNvPr>
          <p:cNvSpPr txBox="1"/>
          <p:nvPr/>
        </p:nvSpPr>
        <p:spPr>
          <a:xfrm>
            <a:off x="1162819" y="3969011"/>
            <a:ext cx="5901192" cy="2554545"/>
          </a:xfrm>
          <a:prstGeom prst="rect">
            <a:avLst/>
          </a:prstGeom>
          <a:noFill/>
        </p:spPr>
        <p:txBody>
          <a:bodyPr>
            <a:spAutoFit/>
          </a:bodyPr>
          <a:lstStyle/>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Level</a:t>
            </a:r>
          </a:p>
          <a:p>
            <a:pPr algn="ctr">
              <a:defRPr/>
            </a:pPr>
            <a:r>
              <a:rPr lang="en-US" sz="8000" b="1" dirty="0">
                <a:ln w="38100">
                  <a:solidFill>
                    <a:srgbClr val="000000"/>
                  </a:solidFill>
                </a:ln>
                <a:solidFill>
                  <a:schemeClr val="bg1"/>
                </a:solidFill>
                <a:effectLst>
                  <a:outerShdw blurRad="38100" dist="38100" dir="2700000" algn="tl">
                    <a:srgbClr val="000000">
                      <a:alpha val="43137"/>
                    </a:srgbClr>
                  </a:outerShdw>
                </a:effectLst>
                <a:latin typeface="Lato Regular"/>
              </a:rPr>
              <a:t>Check</a:t>
            </a:r>
          </a:p>
        </p:txBody>
      </p:sp>
      <p:sp>
        <p:nvSpPr>
          <p:cNvPr id="25" name="TextBox 24">
            <a:extLst>
              <a:ext uri="{FF2B5EF4-FFF2-40B4-BE49-F238E27FC236}">
                <a16:creationId xmlns:a16="http://schemas.microsoft.com/office/drawing/2014/main" id="{20B03823-08D7-4640-8C85-60C927F9CE7F}"/>
              </a:ext>
            </a:extLst>
          </p:cNvPr>
          <p:cNvSpPr txBox="1"/>
          <p:nvPr/>
        </p:nvSpPr>
        <p:spPr>
          <a:xfrm>
            <a:off x="7970838" y="3776663"/>
            <a:ext cx="15740062" cy="12588875"/>
          </a:xfrm>
          <a:prstGeom prst="rect">
            <a:avLst/>
          </a:prstGeom>
          <a:noFill/>
        </p:spPr>
        <p:txBody>
          <a:bodyPr>
            <a:spAutoFit/>
          </a:bodyPr>
          <a:lstStyle/>
          <a:p>
            <a:pPr marL="1143000" indent="-114300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Charts that capture predictions, visual representations of data, observations, and inferences that speak to </a:t>
            </a:r>
            <a:r>
              <a:rPr lang="en-US" sz="6000" b="1" dirty="0">
                <a:solidFill>
                  <a:srgbClr val="FFC000"/>
                </a:solidFill>
                <a:effectLst>
                  <a:outerShdw blurRad="38100" dist="38100" dir="2700000" algn="tl">
                    <a:srgbClr val="000000">
                      <a:alpha val="43137"/>
                    </a:srgbClr>
                  </a:outerShdw>
                </a:effectLst>
                <a:latin typeface="Lato Regular"/>
              </a:rPr>
              <a:t>patterns in items answered incorrect answers</a:t>
            </a:r>
            <a:r>
              <a:rPr lang="en-US" sz="6000" b="1" dirty="0">
                <a:solidFill>
                  <a:schemeClr val="bg1"/>
                </a:solidFill>
                <a:effectLst>
                  <a:outerShdw blurRad="38100" dist="38100" dir="2700000" algn="tl">
                    <a:srgbClr val="000000">
                      <a:alpha val="43137"/>
                    </a:srgbClr>
                  </a:outerShdw>
                </a:effectLst>
                <a:latin typeface="Lato Regular"/>
              </a:rPr>
              <a:t>.</a:t>
            </a:r>
          </a:p>
          <a:p>
            <a:pPr marL="1143000" indent="-1143000">
              <a:buFont typeface="Arial" panose="020B0604020202020204" pitchFamily="34" charset="0"/>
              <a:buChar char="•"/>
              <a:defRPr/>
            </a:pPr>
            <a:r>
              <a:rPr lang="en-US" sz="6000" b="1" dirty="0">
                <a:solidFill>
                  <a:schemeClr val="bg1"/>
                </a:solidFill>
                <a:effectLst>
                  <a:outerShdw blurRad="38100" dist="38100" dir="2700000" algn="tl">
                    <a:srgbClr val="000000">
                      <a:alpha val="43137"/>
                    </a:srgbClr>
                  </a:outerShdw>
                </a:effectLst>
                <a:latin typeface="Lato Regular"/>
              </a:rPr>
              <a:t>Captured </a:t>
            </a:r>
            <a:r>
              <a:rPr lang="en-US" sz="6000" b="1" dirty="0">
                <a:solidFill>
                  <a:srgbClr val="FFC000"/>
                </a:solidFill>
                <a:effectLst>
                  <a:outerShdw blurRad="38100" dist="38100" dir="2700000" algn="tl">
                    <a:srgbClr val="000000">
                      <a:alpha val="43137"/>
                    </a:srgbClr>
                  </a:outerShdw>
                </a:effectLst>
                <a:latin typeface="Lato Regular"/>
              </a:rPr>
              <a:t>knowledge, skills, and concepts </a:t>
            </a:r>
            <a:r>
              <a:rPr lang="en-US" sz="6000" b="1" dirty="0">
                <a:solidFill>
                  <a:schemeClr val="bg1"/>
                </a:solidFill>
                <a:effectLst>
                  <a:outerShdw blurRad="38100" dist="38100" dir="2700000" algn="tl">
                    <a:srgbClr val="000000">
                      <a:alpha val="43137"/>
                    </a:srgbClr>
                  </a:outerShdw>
                </a:effectLst>
                <a:latin typeface="Lato Regular"/>
              </a:rPr>
              <a:t>behind commonly missed items.</a:t>
            </a:r>
          </a:p>
          <a:p>
            <a:pPr marL="1143000" indent="-1143000">
              <a:buFont typeface="Arial" panose="020B0604020202020204" pitchFamily="34" charset="0"/>
              <a:buChar char="•"/>
              <a:defRPr/>
            </a:pPr>
            <a:endParaRPr lang="en-US" sz="7200" b="1" dirty="0">
              <a:solidFill>
                <a:schemeClr val="bg1"/>
              </a:solidFill>
              <a:effectLst>
                <a:outerShdw blurRad="38100" dist="38100" dir="2700000" algn="tl">
                  <a:srgbClr val="000000">
                    <a:alpha val="43137"/>
                  </a:srgbClr>
                </a:outerShdw>
              </a:effectLst>
              <a:latin typeface="Lato Regular"/>
            </a:endParaRPr>
          </a:p>
          <a:p>
            <a:pPr marL="1143000" indent="-1143000">
              <a:buFont typeface="Arial" panose="020B0604020202020204" pitchFamily="34" charset="0"/>
              <a:buChar char="•"/>
              <a:defRPr/>
            </a:pPr>
            <a:endParaRPr lang="en-US" sz="8000" b="1" dirty="0">
              <a:solidFill>
                <a:schemeClr val="bg1"/>
              </a:solidFill>
              <a:effectLst>
                <a:outerShdw blurRad="38100" dist="38100" dir="2700000" algn="tl">
                  <a:srgbClr val="000000">
                    <a:alpha val="43137"/>
                  </a:srgbClr>
                </a:outerShdw>
              </a:effectLst>
              <a:latin typeface="Lato Regular"/>
            </a:endParaRPr>
          </a:p>
          <a:p>
            <a:pPr marL="1143000" indent="-1143000">
              <a:buFont typeface="Arial" panose="020B0604020202020204" pitchFamily="34" charset="0"/>
              <a:buChar char="•"/>
              <a:defRPr/>
            </a:pPr>
            <a:endParaRPr lang="en-US" sz="8000" b="1" dirty="0">
              <a:solidFill>
                <a:schemeClr val="bg1"/>
              </a:solidFill>
              <a:effectLst>
                <a:outerShdw blurRad="38100" dist="38100" dir="2700000" algn="tl">
                  <a:srgbClr val="000000">
                    <a:alpha val="43137"/>
                  </a:srgbClr>
                </a:outerShdw>
              </a:effectLst>
              <a:latin typeface="Lato Regular"/>
            </a:endParaRPr>
          </a:p>
          <a:p>
            <a:pPr>
              <a:defRPr/>
            </a:pPr>
            <a:endParaRPr lang="en-US" sz="8000" b="1" dirty="0">
              <a:solidFill>
                <a:schemeClr val="bg1"/>
              </a:solidFill>
              <a:effectLst>
                <a:outerShdw blurRad="38100" dist="38100" dir="2700000" algn="tl">
                  <a:srgbClr val="000000">
                    <a:alpha val="43137"/>
                  </a:srgbClr>
                </a:outerShdw>
              </a:effectLst>
              <a:latin typeface="Lato Regular"/>
            </a:endParaRPr>
          </a:p>
          <a:p>
            <a:pPr>
              <a:defRPr/>
            </a:pPr>
            <a:endParaRPr lang="en-US" sz="8000" b="1" dirty="0">
              <a:solidFill>
                <a:schemeClr val="bg1"/>
              </a:solidFill>
              <a:effectLst>
                <a:outerShdw blurRad="38100" dist="38100" dir="2700000" algn="tl">
                  <a:srgbClr val="000000">
                    <a:alpha val="43137"/>
                  </a:srgbClr>
                </a:outerShdw>
              </a:effectLst>
              <a:latin typeface="Lato Regular"/>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Placeholder 4">
            <a:extLst>
              <a:ext uri="{FF2B5EF4-FFF2-40B4-BE49-F238E27FC236}">
                <a16:creationId xmlns:a16="http://schemas.microsoft.com/office/drawing/2014/main" id="{EB5767DD-3265-4474-BDE3-558C3D43F91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8" b="8"/>
          <a:stretch>
            <a:fillRect/>
          </a:stretch>
        </p:blipFill>
        <p:spPr>
          <a:xfrm>
            <a:off x="0" y="0"/>
            <a:ext cx="24399875" cy="13716000"/>
          </a:xfrm>
        </p:spPr>
      </p:pic>
      <p:sp>
        <p:nvSpPr>
          <p:cNvPr id="128" name="Rectangle 127">
            <a:extLst>
              <a:ext uri="{FF2B5EF4-FFF2-40B4-BE49-F238E27FC236}">
                <a16:creationId xmlns:a16="http://schemas.microsoft.com/office/drawing/2014/main" id="{B9DD161A-9CFE-4049-BA49-7FE57CE54221}"/>
              </a:ext>
            </a:extLst>
          </p:cNvPr>
          <p:cNvSpPr>
            <a:spLocks/>
          </p:cNvSpPr>
          <p:nvPr/>
        </p:nvSpPr>
        <p:spPr>
          <a:xfrm>
            <a:off x="-57150" y="0"/>
            <a:ext cx="24434800" cy="13844588"/>
          </a:xfrm>
          <a:prstGeom prst="rect">
            <a:avLst/>
          </a:prstGeom>
          <a:solidFill>
            <a:srgbClr val="19232E">
              <a:alpha val="24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35844" name="Group 17">
            <a:extLst>
              <a:ext uri="{FF2B5EF4-FFF2-40B4-BE49-F238E27FC236}">
                <a16:creationId xmlns:a16="http://schemas.microsoft.com/office/drawing/2014/main" id="{4278B699-F898-4837-A0AE-5C075D2E384F}"/>
              </a:ext>
            </a:extLst>
          </p:cNvPr>
          <p:cNvGrpSpPr>
            <a:grpSpLocks/>
          </p:cNvGrpSpPr>
          <p:nvPr/>
        </p:nvGrpSpPr>
        <p:grpSpPr bwMode="auto">
          <a:xfrm>
            <a:off x="-57150" y="5672138"/>
            <a:ext cx="24434800" cy="3632200"/>
            <a:chOff x="4463996" y="4959288"/>
            <a:chExt cx="15290800" cy="3633481"/>
          </a:xfrm>
        </p:grpSpPr>
        <p:sp>
          <p:nvSpPr>
            <p:cNvPr id="19" name="TextBox 87">
              <a:extLst>
                <a:ext uri="{FF2B5EF4-FFF2-40B4-BE49-F238E27FC236}">
                  <a16:creationId xmlns:a16="http://schemas.microsoft.com/office/drawing/2014/main" id="{51E148D4-1F47-4267-BA36-241D0E7A8895}"/>
                </a:ext>
              </a:extLst>
            </p:cNvPr>
            <p:cNvSpPr txBox="1">
              <a:spLocks noChangeArrowheads="1"/>
            </p:cNvSpPr>
            <p:nvPr/>
          </p:nvSpPr>
          <p:spPr bwMode="auto">
            <a:xfrm>
              <a:off x="4463996" y="4959288"/>
              <a:ext cx="15290800" cy="363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Building the Data Team</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20" name="Rectangle 19">
              <a:extLst>
                <a:ext uri="{FF2B5EF4-FFF2-40B4-BE49-F238E27FC236}">
                  <a16:creationId xmlns:a16="http://schemas.microsoft.com/office/drawing/2014/main" id="{C73CD4D5-3CCD-453B-A375-955D5EEC0F68}"/>
                </a:ext>
              </a:extLst>
            </p:cNvPr>
            <p:cNvSpPr/>
            <p:nvPr/>
          </p:nvSpPr>
          <p:spPr bwMode="auto">
            <a:xfrm flipV="1">
              <a:off x="10742443" y="6947539"/>
              <a:ext cx="408298" cy="73051"/>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8BEB92F9-2B11-41F4-88FA-EBAFF4877470}"/>
                </a:ext>
              </a:extLst>
            </p:cNvPr>
            <p:cNvSpPr/>
            <p:nvPr/>
          </p:nvSpPr>
          <p:spPr bwMode="auto">
            <a:xfrm flipV="1">
              <a:off x="11206373" y="6947539"/>
              <a:ext cx="407304" cy="7305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2" name="Rectangle 21">
              <a:extLst>
                <a:ext uri="{FF2B5EF4-FFF2-40B4-BE49-F238E27FC236}">
                  <a16:creationId xmlns:a16="http://schemas.microsoft.com/office/drawing/2014/main" id="{0574A7CE-3A63-4E76-A5F9-C0E88E0CC497}"/>
                </a:ext>
              </a:extLst>
            </p:cNvPr>
            <p:cNvSpPr/>
            <p:nvPr/>
          </p:nvSpPr>
          <p:spPr bwMode="auto">
            <a:xfrm flipV="1">
              <a:off x="11685204" y="6947539"/>
              <a:ext cx="408297" cy="73051"/>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3" name="Rectangle 22">
              <a:extLst>
                <a:ext uri="{FF2B5EF4-FFF2-40B4-BE49-F238E27FC236}">
                  <a16:creationId xmlns:a16="http://schemas.microsoft.com/office/drawing/2014/main" id="{AF7DFB68-0F22-4CD0-AE9B-A5F0F8752638}"/>
                </a:ext>
              </a:extLst>
            </p:cNvPr>
            <p:cNvSpPr/>
            <p:nvPr/>
          </p:nvSpPr>
          <p:spPr bwMode="auto">
            <a:xfrm flipV="1">
              <a:off x="12149133" y="6947539"/>
              <a:ext cx="408298" cy="73051"/>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5EE037FB-8920-4077-BD5C-4ECBA479DCA6}"/>
                </a:ext>
              </a:extLst>
            </p:cNvPr>
            <p:cNvSpPr/>
            <p:nvPr/>
          </p:nvSpPr>
          <p:spPr bwMode="auto">
            <a:xfrm flipV="1">
              <a:off x="12614056" y="6947539"/>
              <a:ext cx="406311" cy="73051"/>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1" name="TextBox 87">
            <a:extLst>
              <a:ext uri="{FF2B5EF4-FFF2-40B4-BE49-F238E27FC236}">
                <a16:creationId xmlns:a16="http://schemas.microsoft.com/office/drawing/2014/main" id="{AB513939-304A-4CA1-83D5-A2B58FA2B071}"/>
              </a:ext>
            </a:extLst>
          </p:cNvPr>
          <p:cNvSpPr txBox="1">
            <a:spLocks noChangeArrowheads="1"/>
          </p:cNvSpPr>
          <p:nvPr/>
        </p:nvSpPr>
        <p:spPr bwMode="auto">
          <a:xfrm>
            <a:off x="-57150" y="3567113"/>
            <a:ext cx="244348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rgbClr val="F16038"/>
                </a:solidFill>
                <a:effectLst>
                  <a:outerShdw blurRad="38100" dist="38100" dir="2700000" algn="tl">
                    <a:srgbClr val="000000">
                      <a:alpha val="43137"/>
                    </a:srgbClr>
                  </a:outerShdw>
                </a:effectLst>
                <a:latin typeface="Lato Regular"/>
                <a:cs typeface="Calibri" panose="020F0502020204030204" pitchFamily="34" charset="0"/>
              </a:rPr>
              <a:t>“Who?”</a:t>
            </a:r>
            <a:endParaRPr lang="id-ID" altLang="en-US" sz="11500" b="1" cap="small" dirty="0">
              <a:solidFill>
                <a:srgbClr val="F16038"/>
              </a:solidFill>
              <a:effectLst>
                <a:outerShdw blurRad="38100" dist="38100" dir="2700000" algn="tl">
                  <a:srgbClr val="000000">
                    <a:alpha val="43137"/>
                  </a:srgbClr>
                </a:outerShdw>
              </a:effectLst>
              <a:latin typeface="Lato Regular"/>
              <a:cs typeface="Calibri" panose="020F0502020204030204" pitchFamily="34" charset="0"/>
            </a:endParaRPr>
          </a:p>
        </p:txBody>
      </p:sp>
    </p:spTree>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276D410-99DB-40AD-84FB-09242C1278BD}"/>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1733" name="Shape 192">
            <a:extLst>
              <a:ext uri="{FF2B5EF4-FFF2-40B4-BE49-F238E27FC236}">
                <a16:creationId xmlns:a16="http://schemas.microsoft.com/office/drawing/2014/main" id="{1C85F1E2-D913-4365-873C-93877C87E15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BD572FA-EEE5-4A88-A2E9-F0B799A256B9}"/>
              </a:ext>
            </a:extLst>
          </p:cNvPr>
          <p:cNvSpPr txBox="1"/>
          <p:nvPr/>
        </p:nvSpPr>
        <p:spPr>
          <a:xfrm>
            <a:off x="349250" y="2436813"/>
            <a:ext cx="8948738" cy="8401050"/>
          </a:xfrm>
          <a:prstGeom prst="rect">
            <a:avLst/>
          </a:prstGeom>
          <a:noFill/>
        </p:spPr>
        <p:txBody>
          <a:bodyPr>
            <a:spAutoFit/>
          </a:bodyPr>
          <a:lstStyle/>
          <a:p>
            <a:pPr algn="ctr" eaLnBrk="1" fontAlgn="ctr" hangingPunct="1">
              <a:defRPr/>
            </a:pPr>
            <a:r>
              <a:rPr lang="en-US" altLang="en-US" sz="6000" b="1" dirty="0">
                <a:solidFill>
                  <a:schemeClr val="bg1"/>
                </a:solidFill>
                <a:effectLst>
                  <a:outerShdw blurRad="38100" dist="38100" dir="2700000" algn="tl">
                    <a:srgbClr val="000000">
                      <a:alpha val="43137"/>
                    </a:srgbClr>
                  </a:outerShdw>
                </a:effectLst>
                <a:latin typeface="Lato Regular" charset="0"/>
              </a:rPr>
              <a:t>Are the observations that surfaced in STAAR/benchmark analysis validated by student work samples? </a:t>
            </a:r>
          </a:p>
          <a:p>
            <a:pPr algn="ctr" eaLnBrk="1" fontAlgn="ctr" hangingPunct="1">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algn="ctr" eaLnBrk="1" fontAlgn="ctr" hangingPunct="1">
              <a:defRPr/>
            </a:pPr>
            <a:r>
              <a:rPr lang="en-US" altLang="en-US" sz="6000" b="1" dirty="0">
                <a:solidFill>
                  <a:schemeClr val="bg1"/>
                </a:solidFill>
                <a:effectLst>
                  <a:outerShdw blurRad="38100" dist="38100" dir="2700000" algn="tl">
                    <a:srgbClr val="000000">
                      <a:alpha val="43137"/>
                    </a:srgbClr>
                  </a:outerShdw>
                </a:effectLst>
                <a:latin typeface="Lato Regular" charset="0"/>
              </a:rPr>
              <a:t>If not, how do we explain the data findings?</a:t>
            </a:r>
          </a:p>
        </p:txBody>
      </p:sp>
      <p:pic>
        <p:nvPicPr>
          <p:cNvPr id="201735" name="Picture Placeholder 2">
            <a:extLst>
              <a:ext uri="{FF2B5EF4-FFF2-40B4-BE49-F238E27FC236}">
                <a16:creationId xmlns:a16="http://schemas.microsoft.com/office/drawing/2014/main" id="{0E1AECF5-BB57-4A46-A0B8-5020B10C347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9146" b="9146"/>
          <a:stretch>
            <a:fillRect/>
          </a:stretch>
        </p:blipFill>
        <p:spPr>
          <a:xfrm>
            <a:off x="9647238" y="3503613"/>
            <a:ext cx="14730412" cy="8026400"/>
          </a:xfrm>
        </p:spPr>
      </p:pic>
      <p:grpSp>
        <p:nvGrpSpPr>
          <p:cNvPr id="16" name="Group 15">
            <a:extLst>
              <a:ext uri="{FF2B5EF4-FFF2-40B4-BE49-F238E27FC236}">
                <a16:creationId xmlns:a16="http://schemas.microsoft.com/office/drawing/2014/main" id="{CB96FB03-2053-4BF8-A72A-5A0A509B5FD4}"/>
              </a:ext>
            </a:extLst>
          </p:cNvPr>
          <p:cNvGrpSpPr>
            <a:grpSpLocks/>
          </p:cNvGrpSpPr>
          <p:nvPr/>
        </p:nvGrpSpPr>
        <p:grpSpPr bwMode="auto">
          <a:xfrm>
            <a:off x="9809163" y="908050"/>
            <a:ext cx="14144625" cy="1866900"/>
            <a:chOff x="1520498" y="913890"/>
            <a:chExt cx="21141531" cy="1866658"/>
          </a:xfrm>
        </p:grpSpPr>
        <p:sp>
          <p:nvSpPr>
            <p:cNvPr id="18" name="TextBox 74">
              <a:extLst>
                <a:ext uri="{FF2B5EF4-FFF2-40B4-BE49-F238E27FC236}">
                  <a16:creationId xmlns:a16="http://schemas.microsoft.com/office/drawing/2014/main" id="{E3EF4B0A-E73C-4A26-88BB-874C50A6C287}"/>
                </a:ext>
              </a:extLst>
            </p:cNvPr>
            <p:cNvSpPr txBox="1">
              <a:spLocks noChangeArrowheads="1"/>
            </p:cNvSpPr>
            <p:nvPr/>
          </p:nvSpPr>
          <p:spPr bwMode="auto">
            <a:xfrm>
              <a:off x="1724558" y="913890"/>
              <a:ext cx="20937471" cy="92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5400" b="1" cap="small" dirty="0">
                  <a:solidFill>
                    <a:srgbClr val="303942"/>
                  </a:solidFill>
                  <a:effectLst>
                    <a:outerShdw blurRad="38100" dist="38100" dir="2700000" algn="tl">
                      <a:srgbClr val="000000">
                        <a:alpha val="43137"/>
                      </a:srgbClr>
                    </a:outerShdw>
                  </a:effectLst>
                  <a:latin typeface="Lato Regular" charset="0"/>
                </a:rPr>
                <a:t>Triangulate Findings with Student Work</a:t>
              </a:r>
            </a:p>
          </p:txBody>
        </p:sp>
        <p:grpSp>
          <p:nvGrpSpPr>
            <p:cNvPr id="201738" name="Group 77">
              <a:extLst>
                <a:ext uri="{FF2B5EF4-FFF2-40B4-BE49-F238E27FC236}">
                  <a16:creationId xmlns:a16="http://schemas.microsoft.com/office/drawing/2014/main" id="{511EEC87-EADB-479C-9550-67183088AAC3}"/>
                </a:ext>
              </a:extLst>
            </p:cNvPr>
            <p:cNvGrpSpPr>
              <a:grpSpLocks/>
            </p:cNvGrpSpPr>
            <p:nvPr/>
          </p:nvGrpSpPr>
          <p:grpSpPr bwMode="auto">
            <a:xfrm>
              <a:off x="10842298" y="1977534"/>
              <a:ext cx="2278063" cy="72985"/>
              <a:chOff x="1775572" y="2020974"/>
              <a:chExt cx="3020604" cy="45615"/>
            </a:xfrm>
          </p:grpSpPr>
          <p:sp>
            <p:nvSpPr>
              <p:cNvPr id="21" name="Rectangle 20">
                <a:extLst>
                  <a:ext uri="{FF2B5EF4-FFF2-40B4-BE49-F238E27FC236}">
                    <a16:creationId xmlns:a16="http://schemas.microsoft.com/office/drawing/2014/main" id="{76350652-E6C1-4C96-A8E3-7E2CC69E9BE7}"/>
                  </a:ext>
                </a:extLst>
              </p:cNvPr>
              <p:cNvSpPr/>
              <p:nvPr/>
            </p:nvSpPr>
            <p:spPr>
              <a:xfrm flipV="1">
                <a:off x="1776737" y="2020876"/>
                <a:ext cx="541147" cy="45634"/>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2" name="Rectangle 21">
                <a:extLst>
                  <a:ext uri="{FF2B5EF4-FFF2-40B4-BE49-F238E27FC236}">
                    <a16:creationId xmlns:a16="http://schemas.microsoft.com/office/drawing/2014/main" id="{12C588D1-D5C7-49B5-A9DE-04AED9CA693A}"/>
                  </a:ext>
                </a:extLst>
              </p:cNvPr>
              <p:cNvSpPr/>
              <p:nvPr/>
            </p:nvSpPr>
            <p:spPr>
              <a:xfrm flipV="1">
                <a:off x="2390248" y="2020876"/>
                <a:ext cx="541147" cy="45634"/>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3" name="Rectangle 22">
                <a:extLst>
                  <a:ext uri="{FF2B5EF4-FFF2-40B4-BE49-F238E27FC236}">
                    <a16:creationId xmlns:a16="http://schemas.microsoft.com/office/drawing/2014/main" id="{35824FEC-6C54-4062-B3FC-C85818A20AAF}"/>
                  </a:ext>
                </a:extLst>
              </p:cNvPr>
              <p:cNvSpPr/>
              <p:nvPr/>
            </p:nvSpPr>
            <p:spPr>
              <a:xfrm flipV="1">
                <a:off x="3025781" y="2020876"/>
                <a:ext cx="541147" cy="45634"/>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2EBACA35-60E5-4949-923B-BB0CA0AB8551}"/>
                  </a:ext>
                </a:extLst>
              </p:cNvPr>
              <p:cNvSpPr/>
              <p:nvPr/>
            </p:nvSpPr>
            <p:spPr>
              <a:xfrm flipV="1">
                <a:off x="3642436" y="2020876"/>
                <a:ext cx="541147" cy="45634"/>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5" name="Rectangle 24">
                <a:extLst>
                  <a:ext uri="{FF2B5EF4-FFF2-40B4-BE49-F238E27FC236}">
                    <a16:creationId xmlns:a16="http://schemas.microsoft.com/office/drawing/2014/main" id="{032BFFD5-C388-4F31-9E56-580058E06A62}"/>
                  </a:ext>
                </a:extLst>
              </p:cNvPr>
              <p:cNvSpPr/>
              <p:nvPr/>
            </p:nvSpPr>
            <p:spPr>
              <a:xfrm flipV="1">
                <a:off x="4259092" y="2020876"/>
                <a:ext cx="538000" cy="45634"/>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0" name="TextBox 19">
              <a:extLst>
                <a:ext uri="{FF2B5EF4-FFF2-40B4-BE49-F238E27FC236}">
                  <a16:creationId xmlns:a16="http://schemas.microsoft.com/office/drawing/2014/main" id="{A02C4D74-BC39-4FE4-AFF8-7D4B5A6EC950}"/>
                </a:ext>
              </a:extLst>
            </p:cNvPr>
            <p:cNvSpPr txBox="1"/>
            <p:nvPr/>
          </p:nvSpPr>
          <p:spPr>
            <a:xfrm>
              <a:off x="1520498" y="2102774"/>
              <a:ext cx="20937471" cy="677774"/>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AC5F96A-3C11-4877-B164-E839FBCDF6D7}"/>
              </a:ext>
            </a:extLst>
          </p:cNvPr>
          <p:cNvSpPr/>
          <p:nvPr/>
        </p:nvSpPr>
        <p:spPr>
          <a:xfrm rot="16200000">
            <a:off x="-2094428" y="2067685"/>
            <a:ext cx="13836318" cy="9647458"/>
          </a:xfrm>
          <a:prstGeom prst="rect">
            <a:avLst/>
          </a:prstGeom>
          <a:solidFill>
            <a:srgbClr val="303942"/>
          </a:solidFill>
          <a:ln>
            <a:noFill/>
          </a:ln>
          <a:effectLst>
            <a:glow rad="63500">
              <a:schemeClr val="accent4">
                <a:satMod val="175000"/>
                <a:alpha val="40000"/>
              </a:schemeClr>
            </a:glow>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3781" name="Shape 192">
            <a:extLst>
              <a:ext uri="{FF2B5EF4-FFF2-40B4-BE49-F238E27FC236}">
                <a16:creationId xmlns:a16="http://schemas.microsoft.com/office/drawing/2014/main" id="{A32AC3D5-3E88-4F8B-B16A-98CC04DBCBE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CE79AF4-B0B6-4DC6-A0CF-725ED64AEF99}"/>
              </a:ext>
            </a:extLst>
          </p:cNvPr>
          <p:cNvSpPr txBox="1"/>
          <p:nvPr/>
        </p:nvSpPr>
        <p:spPr>
          <a:xfrm>
            <a:off x="349250" y="2774950"/>
            <a:ext cx="8948738" cy="7478713"/>
          </a:xfrm>
          <a:prstGeom prst="rect">
            <a:avLst/>
          </a:prstGeom>
          <a:noFill/>
        </p:spPr>
        <p:txBody>
          <a:bodyPr>
            <a:spAutoFit/>
          </a:bodyPr>
          <a:lstStyle/>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There are limitations to standardized assessment.</a:t>
            </a:r>
          </a:p>
          <a:p>
            <a:pPr marL="857250" indent="-857250" eaLnBrk="1" fontAlgn="ctr" hangingPunct="1">
              <a:buFont typeface="Arial" panose="020B0604020202020204" pitchFamily="34" charset="0"/>
              <a:buChar char="•"/>
              <a:defRPr/>
            </a:pPr>
            <a:endParaRPr lang="en-US" altLang="en-US" sz="6000" b="1" dirty="0">
              <a:solidFill>
                <a:schemeClr val="bg1"/>
              </a:solidFill>
              <a:effectLst>
                <a:outerShdw blurRad="38100" dist="38100" dir="2700000" algn="tl">
                  <a:srgbClr val="000000">
                    <a:alpha val="43137"/>
                  </a:srgbClr>
                </a:outerShdw>
              </a:effectLst>
              <a:latin typeface="Lato Regular" charset="0"/>
            </a:endParaRPr>
          </a:p>
          <a:p>
            <a:pPr marL="857250" indent="-857250" eaLnBrk="1" fontAlgn="ctr" hangingPunct="1">
              <a:buFont typeface="Arial" panose="020B0604020202020204" pitchFamily="34" charset="0"/>
              <a:buChar char="•"/>
              <a:defRPr/>
            </a:pPr>
            <a:r>
              <a:rPr lang="en-US" altLang="en-US" sz="6000" b="1" dirty="0">
                <a:solidFill>
                  <a:schemeClr val="bg1"/>
                </a:solidFill>
                <a:effectLst>
                  <a:outerShdw blurRad="38100" dist="38100" dir="2700000" algn="tl">
                    <a:srgbClr val="000000">
                      <a:alpha val="43137"/>
                    </a:srgbClr>
                  </a:outerShdw>
                </a:effectLst>
                <a:latin typeface="Lato Regular" charset="0"/>
              </a:rPr>
              <a:t>Use the same drill-down process to examine any data source.</a:t>
            </a:r>
          </a:p>
        </p:txBody>
      </p:sp>
      <p:grpSp>
        <p:nvGrpSpPr>
          <p:cNvPr id="15" name="Group 14">
            <a:extLst>
              <a:ext uri="{FF2B5EF4-FFF2-40B4-BE49-F238E27FC236}">
                <a16:creationId xmlns:a16="http://schemas.microsoft.com/office/drawing/2014/main" id="{EA89164B-8158-4486-B0EE-848B53491F76}"/>
              </a:ext>
            </a:extLst>
          </p:cNvPr>
          <p:cNvGrpSpPr>
            <a:grpSpLocks/>
          </p:cNvGrpSpPr>
          <p:nvPr/>
        </p:nvGrpSpPr>
        <p:grpSpPr bwMode="auto">
          <a:xfrm>
            <a:off x="9996488" y="906463"/>
            <a:ext cx="13993812" cy="1868487"/>
            <a:chOff x="1520498" y="913237"/>
            <a:chExt cx="21197095" cy="1867311"/>
          </a:xfrm>
        </p:grpSpPr>
        <p:sp>
          <p:nvSpPr>
            <p:cNvPr id="26" name="TextBox 74">
              <a:extLst>
                <a:ext uri="{FF2B5EF4-FFF2-40B4-BE49-F238E27FC236}">
                  <a16:creationId xmlns:a16="http://schemas.microsoft.com/office/drawing/2014/main" id="{1E782D2B-514A-4EE8-8A88-ABEB64A1F011}"/>
                </a:ext>
              </a:extLst>
            </p:cNvPr>
            <p:cNvSpPr txBox="1">
              <a:spLocks noChangeArrowheads="1"/>
            </p:cNvSpPr>
            <p:nvPr/>
          </p:nvSpPr>
          <p:spPr bwMode="auto">
            <a:xfrm>
              <a:off x="1780201" y="913237"/>
              <a:ext cx="20937392" cy="92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5400" b="1" cap="small" dirty="0">
                  <a:solidFill>
                    <a:srgbClr val="303942"/>
                  </a:solidFill>
                  <a:effectLst>
                    <a:outerShdw blurRad="38100" dist="38100" dir="2700000" algn="tl">
                      <a:srgbClr val="000000">
                        <a:alpha val="43137"/>
                      </a:srgbClr>
                    </a:outerShdw>
                  </a:effectLst>
                  <a:latin typeface="Lato Regular" charset="0"/>
                </a:rPr>
                <a:t>Drilling Down into Other Local Sources</a:t>
              </a:r>
            </a:p>
          </p:txBody>
        </p:sp>
        <p:grpSp>
          <p:nvGrpSpPr>
            <p:cNvPr id="203786" name="Group 77">
              <a:extLst>
                <a:ext uri="{FF2B5EF4-FFF2-40B4-BE49-F238E27FC236}">
                  <a16:creationId xmlns:a16="http://schemas.microsoft.com/office/drawing/2014/main" id="{9A545277-6D4D-4322-96E5-9747C96B5A4A}"/>
                </a:ext>
              </a:extLst>
            </p:cNvPr>
            <p:cNvGrpSpPr>
              <a:grpSpLocks/>
            </p:cNvGrpSpPr>
            <p:nvPr/>
          </p:nvGrpSpPr>
          <p:grpSpPr bwMode="auto">
            <a:xfrm>
              <a:off x="10842298" y="1977534"/>
              <a:ext cx="2278063" cy="72985"/>
              <a:chOff x="1775572" y="2020974"/>
              <a:chExt cx="3020604" cy="45615"/>
            </a:xfrm>
          </p:grpSpPr>
          <p:sp>
            <p:nvSpPr>
              <p:cNvPr id="29" name="Rectangle 28">
                <a:extLst>
                  <a:ext uri="{FF2B5EF4-FFF2-40B4-BE49-F238E27FC236}">
                    <a16:creationId xmlns:a16="http://schemas.microsoft.com/office/drawing/2014/main" id="{38250D0D-111A-4B7D-9927-0AFB23D52A40}"/>
                  </a:ext>
                </a:extLst>
              </p:cNvPr>
              <p:cNvSpPr/>
              <p:nvPr/>
            </p:nvSpPr>
            <p:spPr>
              <a:xfrm flipV="1">
                <a:off x="1776996" y="2021127"/>
                <a:ext cx="542040" cy="45611"/>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0" name="Rectangle 29">
                <a:extLst>
                  <a:ext uri="{FF2B5EF4-FFF2-40B4-BE49-F238E27FC236}">
                    <a16:creationId xmlns:a16="http://schemas.microsoft.com/office/drawing/2014/main" id="{C9EE3EC8-53B6-48D4-B6D4-236A7E3A11CF}"/>
                  </a:ext>
                </a:extLst>
              </p:cNvPr>
              <p:cNvSpPr/>
              <p:nvPr/>
            </p:nvSpPr>
            <p:spPr>
              <a:xfrm flipV="1">
                <a:off x="2392372" y="2021127"/>
                <a:ext cx="538850" cy="45611"/>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31" name="Rectangle 30">
                <a:extLst>
                  <a:ext uri="{FF2B5EF4-FFF2-40B4-BE49-F238E27FC236}">
                    <a16:creationId xmlns:a16="http://schemas.microsoft.com/office/drawing/2014/main" id="{1F893A81-51D7-457E-99F1-9FD7B19FB900}"/>
                  </a:ext>
                </a:extLst>
              </p:cNvPr>
              <p:cNvSpPr/>
              <p:nvPr/>
            </p:nvSpPr>
            <p:spPr>
              <a:xfrm flipV="1">
                <a:off x="3026876" y="2021127"/>
                <a:ext cx="542040" cy="45611"/>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2" name="Rectangle 31">
                <a:extLst>
                  <a:ext uri="{FF2B5EF4-FFF2-40B4-BE49-F238E27FC236}">
                    <a16:creationId xmlns:a16="http://schemas.microsoft.com/office/drawing/2014/main" id="{D6DC6799-C229-4F28-9D36-6F570DDC5877}"/>
                  </a:ext>
                </a:extLst>
              </p:cNvPr>
              <p:cNvSpPr/>
              <p:nvPr/>
            </p:nvSpPr>
            <p:spPr>
              <a:xfrm flipV="1">
                <a:off x="3642251" y="2021127"/>
                <a:ext cx="538850" cy="45611"/>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33" name="Rectangle 32">
                <a:extLst>
                  <a:ext uri="{FF2B5EF4-FFF2-40B4-BE49-F238E27FC236}">
                    <a16:creationId xmlns:a16="http://schemas.microsoft.com/office/drawing/2014/main" id="{3790DA4B-4233-4E02-8584-AA0A4DB8009A}"/>
                  </a:ext>
                </a:extLst>
              </p:cNvPr>
              <p:cNvSpPr/>
              <p:nvPr/>
            </p:nvSpPr>
            <p:spPr>
              <a:xfrm flipV="1">
                <a:off x="4257625" y="2021127"/>
                <a:ext cx="538852" cy="45611"/>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8" name="TextBox 27">
              <a:extLst>
                <a:ext uri="{FF2B5EF4-FFF2-40B4-BE49-F238E27FC236}">
                  <a16:creationId xmlns:a16="http://schemas.microsoft.com/office/drawing/2014/main" id="{B6B0CDA9-2AEB-4407-B698-CCC090371D98}"/>
                </a:ext>
              </a:extLst>
            </p:cNvPr>
            <p:cNvSpPr txBox="1"/>
            <p:nvPr/>
          </p:nvSpPr>
          <p:spPr>
            <a:xfrm>
              <a:off x="1520498" y="2103113"/>
              <a:ext cx="20937392" cy="677435"/>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203784" name="Picture Placeholder 3">
            <a:extLst>
              <a:ext uri="{FF2B5EF4-FFF2-40B4-BE49-F238E27FC236}">
                <a16:creationId xmlns:a16="http://schemas.microsoft.com/office/drawing/2014/main" id="{E265F78C-4758-4596-B23D-2A269CF8698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188" b="8188"/>
          <a:stretch>
            <a:fillRect/>
          </a:stretch>
        </p:blipFill>
        <p:spPr>
          <a:xfrm>
            <a:off x="9647238" y="3302000"/>
            <a:ext cx="14757400" cy="8229600"/>
          </a:xfr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Placeholder 2">
            <a:extLst>
              <a:ext uri="{FF2B5EF4-FFF2-40B4-BE49-F238E27FC236}">
                <a16:creationId xmlns:a16="http://schemas.microsoft.com/office/drawing/2014/main" id="{06E68A0C-0C87-4500-9C29-1E7719ADC50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29" b="7729"/>
          <a:stretch>
            <a:fillRect/>
          </a:stretch>
        </p:blipFill>
        <p:spPr>
          <a:xfrm>
            <a:off x="-60325" y="2284413"/>
            <a:ext cx="24688800" cy="13716000"/>
          </a:xfrm>
        </p:spPr>
      </p:pic>
      <p:sp>
        <p:nvSpPr>
          <p:cNvPr id="4" name="Rectangle 3">
            <a:extLst>
              <a:ext uri="{FF2B5EF4-FFF2-40B4-BE49-F238E27FC236}">
                <a16:creationId xmlns:a16="http://schemas.microsoft.com/office/drawing/2014/main" id="{01B8CCDD-9EED-4D16-928E-E174B99B895E}"/>
              </a:ext>
            </a:extLst>
          </p:cNvPr>
          <p:cNvSpPr/>
          <p:nvPr/>
        </p:nvSpPr>
        <p:spPr>
          <a:xfrm>
            <a:off x="-111125" y="0"/>
            <a:ext cx="24511000" cy="259556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Rectangle 19">
            <a:extLst>
              <a:ext uri="{FF2B5EF4-FFF2-40B4-BE49-F238E27FC236}">
                <a16:creationId xmlns:a16="http://schemas.microsoft.com/office/drawing/2014/main" id="{E4E5A702-39BD-46A2-979A-CAE084F3B9BE}"/>
              </a:ext>
            </a:extLst>
          </p:cNvPr>
          <p:cNvSpPr/>
          <p:nvPr/>
        </p:nvSpPr>
        <p:spPr>
          <a:xfrm>
            <a:off x="41275" y="9967913"/>
            <a:ext cx="24511000" cy="37480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8" name="Rectangle 127">
            <a:extLst>
              <a:ext uri="{FF2B5EF4-FFF2-40B4-BE49-F238E27FC236}">
                <a16:creationId xmlns:a16="http://schemas.microsoft.com/office/drawing/2014/main" id="{67545978-FBE7-4F5E-A7B6-DF368CB3F5D2}"/>
              </a:ext>
            </a:extLst>
          </p:cNvPr>
          <p:cNvSpPr>
            <a:spLocks/>
          </p:cNvSpPr>
          <p:nvPr/>
        </p:nvSpPr>
        <p:spPr>
          <a:xfrm>
            <a:off x="-200025" y="0"/>
            <a:ext cx="24434800" cy="16000413"/>
          </a:xfrm>
          <a:prstGeom prst="rect">
            <a:avLst/>
          </a:prstGeom>
          <a:solidFill>
            <a:srgbClr val="19232E">
              <a:alpha val="75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13" name="Group 12">
            <a:extLst>
              <a:ext uri="{FF2B5EF4-FFF2-40B4-BE49-F238E27FC236}">
                <a16:creationId xmlns:a16="http://schemas.microsoft.com/office/drawing/2014/main" id="{E5442F38-B42B-450F-AFD0-764B3E73D8E9}"/>
              </a:ext>
            </a:extLst>
          </p:cNvPr>
          <p:cNvGrpSpPr>
            <a:grpSpLocks/>
          </p:cNvGrpSpPr>
          <p:nvPr/>
        </p:nvGrpSpPr>
        <p:grpSpPr bwMode="auto">
          <a:xfrm>
            <a:off x="1589088" y="3546475"/>
            <a:ext cx="21553487" cy="2025650"/>
            <a:chOff x="788460" y="4995951"/>
            <a:chExt cx="21552066" cy="2024887"/>
          </a:xfrm>
        </p:grpSpPr>
        <p:sp>
          <p:nvSpPr>
            <p:cNvPr id="14" name="TextBox 87">
              <a:extLst>
                <a:ext uri="{FF2B5EF4-FFF2-40B4-BE49-F238E27FC236}">
                  <a16:creationId xmlns:a16="http://schemas.microsoft.com/office/drawing/2014/main" id="{DE260CEE-65FE-4AF8-82EC-8EE5EF18F238}"/>
                </a:ext>
              </a:extLst>
            </p:cNvPr>
            <p:cNvSpPr txBox="1">
              <a:spLocks noChangeArrowheads="1"/>
            </p:cNvSpPr>
            <p:nvPr/>
          </p:nvSpPr>
          <p:spPr bwMode="auto">
            <a:xfrm>
              <a:off x="788460" y="4995951"/>
              <a:ext cx="21552066" cy="186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Data Synthesis Tool</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5" name="Rectangle 14">
              <a:extLst>
                <a:ext uri="{FF2B5EF4-FFF2-40B4-BE49-F238E27FC236}">
                  <a16:creationId xmlns:a16="http://schemas.microsoft.com/office/drawing/2014/main" id="{DCCEB0D8-4240-4306-B277-954F3AED47A9}"/>
                </a:ext>
              </a:extLst>
            </p:cNvPr>
            <p:cNvSpPr/>
            <p:nvPr/>
          </p:nvSpPr>
          <p:spPr bwMode="auto">
            <a:xfrm flipV="1">
              <a:off x="10741429" y="6947841"/>
              <a:ext cx="407960" cy="72997"/>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6" name="Rectangle 15">
              <a:extLst>
                <a:ext uri="{FF2B5EF4-FFF2-40B4-BE49-F238E27FC236}">
                  <a16:creationId xmlns:a16="http://schemas.microsoft.com/office/drawing/2014/main" id="{CBFC0D52-7B07-4677-9044-069416E478F7}"/>
                </a:ext>
              </a:extLst>
            </p:cNvPr>
            <p:cNvSpPr/>
            <p:nvPr/>
          </p:nvSpPr>
          <p:spPr bwMode="auto">
            <a:xfrm flipV="1">
              <a:off x="11204948" y="6947841"/>
              <a:ext cx="407960" cy="72997"/>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7" name="Rectangle 16">
              <a:extLst>
                <a:ext uri="{FF2B5EF4-FFF2-40B4-BE49-F238E27FC236}">
                  <a16:creationId xmlns:a16="http://schemas.microsoft.com/office/drawing/2014/main" id="{B9C7A699-9955-4485-A5B9-4E9DA7777301}"/>
                </a:ext>
              </a:extLst>
            </p:cNvPr>
            <p:cNvSpPr/>
            <p:nvPr/>
          </p:nvSpPr>
          <p:spPr bwMode="auto">
            <a:xfrm flipV="1">
              <a:off x="11685928" y="6947841"/>
              <a:ext cx="407961" cy="72997"/>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C7BFF732-C83E-441E-BCE2-2C041F147A68}"/>
                </a:ext>
              </a:extLst>
            </p:cNvPr>
            <p:cNvSpPr/>
            <p:nvPr/>
          </p:nvSpPr>
          <p:spPr bwMode="auto">
            <a:xfrm flipV="1">
              <a:off x="12149448" y="6947841"/>
              <a:ext cx="407961" cy="72997"/>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358FC762-E731-46F4-8D73-54A114A86FBE}"/>
                </a:ext>
              </a:extLst>
            </p:cNvPr>
            <p:cNvSpPr/>
            <p:nvPr/>
          </p:nvSpPr>
          <p:spPr bwMode="auto">
            <a:xfrm flipV="1">
              <a:off x="12614555" y="6947841"/>
              <a:ext cx="406373" cy="72997"/>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pic>
        <p:nvPicPr>
          <p:cNvPr id="205831" name="Shape 192">
            <a:extLst>
              <a:ext uri="{FF2B5EF4-FFF2-40B4-BE49-F238E27FC236}">
                <a16:creationId xmlns:a16="http://schemas.microsoft.com/office/drawing/2014/main" id="{18B92A25-EB68-46A8-A6FD-106A64223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Shape 192">
            <a:extLst>
              <a:ext uri="{FF2B5EF4-FFF2-40B4-BE49-F238E27FC236}">
                <a16:creationId xmlns:a16="http://schemas.microsoft.com/office/drawing/2014/main" id="{E4E1FD99-FD67-4986-B301-B4D7F3C257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5950" y="12611100"/>
            <a:ext cx="17922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17">
            <a:extLst>
              <a:ext uri="{FF2B5EF4-FFF2-40B4-BE49-F238E27FC236}">
                <a16:creationId xmlns:a16="http://schemas.microsoft.com/office/drawing/2014/main" id="{B99F673B-E774-4445-A7E7-B371CE710F74}"/>
              </a:ext>
            </a:extLst>
          </p:cNvPr>
          <p:cNvGrpSpPr>
            <a:grpSpLocks/>
          </p:cNvGrpSpPr>
          <p:nvPr/>
        </p:nvGrpSpPr>
        <p:grpSpPr bwMode="auto">
          <a:xfrm>
            <a:off x="5210175" y="601663"/>
            <a:ext cx="13957300" cy="12009437"/>
            <a:chOff x="6823651" y="3769678"/>
            <a:chExt cx="10393064" cy="8943023"/>
          </a:xfrm>
        </p:grpSpPr>
        <p:pic>
          <p:nvPicPr>
            <p:cNvPr id="19" name="Picture 2" descr="https://upload.wikimedia.org/wikipedia/commons/thumb/7/7e/Essay.svg/2000px-Essay.svg.png">
              <a:extLst>
                <a:ext uri="{FF2B5EF4-FFF2-40B4-BE49-F238E27FC236}">
                  <a16:creationId xmlns:a16="http://schemas.microsoft.com/office/drawing/2014/main" id="{B40E040F-7A3E-4161-85D2-A16368F2C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565" y="3769678"/>
              <a:ext cx="7452519" cy="8943023"/>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820F9E4A-9B8A-42B1-8FFF-9FFB1932B266}"/>
                </a:ext>
              </a:extLst>
            </p:cNvPr>
            <p:cNvSpPr/>
            <p:nvPr/>
          </p:nvSpPr>
          <p:spPr>
            <a:xfrm>
              <a:off x="6823651" y="4663004"/>
              <a:ext cx="10393064" cy="2056771"/>
            </a:xfrm>
            <a:prstGeom prst="roundRect">
              <a:avLst/>
            </a:prstGeom>
            <a:solidFill>
              <a:schemeClr val="bg1"/>
            </a:solidFill>
            <a:ln w="57150">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a:extLst>
                <a:ext uri="{FF2B5EF4-FFF2-40B4-BE49-F238E27FC236}">
                  <a16:creationId xmlns:a16="http://schemas.microsoft.com/office/drawing/2014/main" id="{24DE1E53-0A32-4CDC-A5C1-AA1723F04CC5}"/>
                </a:ext>
              </a:extLst>
            </p:cNvPr>
            <p:cNvSpPr/>
            <p:nvPr/>
          </p:nvSpPr>
          <p:spPr>
            <a:xfrm>
              <a:off x="6947080" y="4819519"/>
              <a:ext cx="10080891" cy="1743739"/>
            </a:xfrm>
            <a:prstGeom prst="roundRect">
              <a:avLst/>
            </a:prstGeom>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lang="en-US" sz="8000" b="1" dirty="0">
                  <a:effectLst>
                    <a:outerShdw blurRad="38100" dist="38100" dir="2700000" algn="tl">
                      <a:srgbClr val="000000">
                        <a:alpha val="43137"/>
                      </a:srgbClr>
                    </a:outerShdw>
                  </a:effectLst>
                  <a:latin typeface="Lato Regular"/>
                </a:rPr>
                <a:t>Handout #8</a:t>
              </a:r>
            </a:p>
          </p:txBody>
        </p:sp>
      </p:grpSp>
      <p:sp>
        <p:nvSpPr>
          <p:cNvPr id="2" name="Footer Placeholder 1">
            <a:extLst>
              <a:ext uri="{FF2B5EF4-FFF2-40B4-BE49-F238E27FC236}">
                <a16:creationId xmlns:a16="http://schemas.microsoft.com/office/drawing/2014/main" id="{99D845CE-436F-4C9E-A232-6765E40FB4A8}"/>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6F2555-7088-4ADE-A177-83BF8596CE0E}"/>
              </a:ext>
            </a:extLst>
          </p:cNvPr>
          <p:cNvGraphicFramePr>
            <a:graphicFrameLocks noGrp="1"/>
          </p:cNvGraphicFramePr>
          <p:nvPr/>
        </p:nvGraphicFramePr>
        <p:xfrm>
          <a:off x="0" y="0"/>
          <a:ext cx="24377650" cy="16886238"/>
        </p:xfrm>
        <a:graphic>
          <a:graphicData uri="http://schemas.openxmlformats.org/drawingml/2006/table">
            <a:tbl>
              <a:tblPr firstRow="1" bandRow="1">
                <a:tableStyleId>{5C22544A-7EE6-4342-B048-85BDC9FD1C3A}</a:tableStyleId>
              </a:tblPr>
              <a:tblGrid>
                <a:gridCol w="4605559">
                  <a:extLst>
                    <a:ext uri="{9D8B030D-6E8A-4147-A177-3AD203B41FA5}">
                      <a16:colId xmlns:a16="http://schemas.microsoft.com/office/drawing/2014/main" val="20000"/>
                    </a:ext>
                  </a:extLst>
                </a:gridCol>
                <a:gridCol w="4943023">
                  <a:extLst>
                    <a:ext uri="{9D8B030D-6E8A-4147-A177-3AD203B41FA5}">
                      <a16:colId xmlns:a16="http://schemas.microsoft.com/office/drawing/2014/main" val="20001"/>
                    </a:ext>
                  </a:extLst>
                </a:gridCol>
                <a:gridCol w="4069448">
                  <a:extLst>
                    <a:ext uri="{9D8B030D-6E8A-4147-A177-3AD203B41FA5}">
                      <a16:colId xmlns:a16="http://schemas.microsoft.com/office/drawing/2014/main" val="20002"/>
                    </a:ext>
                  </a:extLst>
                </a:gridCol>
                <a:gridCol w="4584429">
                  <a:extLst>
                    <a:ext uri="{9D8B030D-6E8A-4147-A177-3AD203B41FA5}">
                      <a16:colId xmlns:a16="http://schemas.microsoft.com/office/drawing/2014/main" val="20003"/>
                    </a:ext>
                  </a:extLst>
                </a:gridCol>
                <a:gridCol w="3626130">
                  <a:extLst>
                    <a:ext uri="{9D8B030D-6E8A-4147-A177-3AD203B41FA5}">
                      <a16:colId xmlns:a16="http://schemas.microsoft.com/office/drawing/2014/main" val="20004"/>
                    </a:ext>
                  </a:extLst>
                </a:gridCol>
                <a:gridCol w="2549061">
                  <a:extLst>
                    <a:ext uri="{9D8B030D-6E8A-4147-A177-3AD203B41FA5}">
                      <a16:colId xmlns:a16="http://schemas.microsoft.com/office/drawing/2014/main" val="20005"/>
                    </a:ext>
                  </a:extLst>
                </a:gridCol>
              </a:tblGrid>
              <a:tr h="3444363">
                <a:tc rowSpan="2">
                  <a:txBody>
                    <a:bodyPr/>
                    <a:lstStyle/>
                    <a:p>
                      <a:pPr algn="ctr"/>
                      <a:endParaRPr lang="en-US" sz="3600" dirty="0"/>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 Demographic</a:t>
                      </a:r>
                    </a:p>
                    <a:p>
                      <a:pPr algn="ctr"/>
                      <a:r>
                        <a:rPr lang="en-US" sz="3200" dirty="0"/>
                        <a:t>(Enrollment,</a:t>
                      </a:r>
                      <a:r>
                        <a:rPr lang="en-US" sz="3200" baseline="0" dirty="0"/>
                        <a:t> attendance, dropout rate, ethnicity, gender, grade-level)</a:t>
                      </a:r>
                    </a:p>
                    <a:p>
                      <a:pPr algn="ctr"/>
                      <a:endParaRPr lang="en-US" sz="3200" baseline="0" dirty="0"/>
                    </a:p>
                    <a:p>
                      <a:pPr algn="ctr"/>
                      <a:endParaRPr lang="en-US" sz="3200" baseline="0" dirty="0"/>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Perceptual</a:t>
                      </a:r>
                    </a:p>
                    <a:p>
                      <a:pPr algn="ctr"/>
                      <a:r>
                        <a:rPr lang="en-US" sz="3200" dirty="0"/>
                        <a:t>(Perceptions</a:t>
                      </a:r>
                      <a:r>
                        <a:rPr lang="en-US" sz="3200" baseline="0" dirty="0"/>
                        <a:t> of learning environment, values, beliefs, attitudes, observations)</a:t>
                      </a:r>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Process</a:t>
                      </a:r>
                      <a:endParaRPr lang="en-US" sz="7200" dirty="0">
                        <a:effectLst>
                          <a:outerShdw blurRad="38100" dist="38100" dir="2700000" algn="tl">
                            <a:srgbClr val="000000">
                              <a:alpha val="43137"/>
                            </a:srgbClr>
                          </a:outerShdw>
                        </a:effectLst>
                      </a:endParaRPr>
                    </a:p>
                    <a:p>
                      <a:pPr algn="ctr"/>
                      <a:r>
                        <a:rPr lang="en-US" sz="3200" b="1" kern="1200" baseline="0" dirty="0">
                          <a:solidFill>
                            <a:schemeClr val="lt1"/>
                          </a:solidFill>
                          <a:latin typeface="+mn-lt"/>
                          <a:ea typeface="+mn-ea"/>
                          <a:cs typeface="+mn-cs"/>
                        </a:rPr>
                        <a:t>(Description of school processes and procedures)</a:t>
                      </a:r>
                    </a:p>
                    <a:p>
                      <a:pPr algn="ctr"/>
                      <a:endParaRPr lang="en-US" sz="3200" b="1" kern="1200" baseline="0" dirty="0">
                        <a:solidFill>
                          <a:schemeClr val="lt1"/>
                        </a:solidFill>
                        <a:latin typeface="+mn-lt"/>
                        <a:ea typeface="+mn-ea"/>
                        <a:cs typeface="+mn-cs"/>
                      </a:endParaRPr>
                    </a:p>
                    <a:p>
                      <a:pPr algn="ctr"/>
                      <a:endParaRPr lang="en-US" sz="3200" dirty="0"/>
                    </a:p>
                  </a:txBody>
                  <a:tcPr marT="45722" marB="45722">
                    <a:solidFill>
                      <a:srgbClr val="0081C6"/>
                    </a:solidFill>
                  </a:tcPr>
                </a:tc>
                <a:tc gridSpan="2">
                  <a:txBody>
                    <a:bodyPr/>
                    <a:lstStyle/>
                    <a:p>
                      <a:pPr algn="ctr"/>
                      <a:r>
                        <a:rPr lang="en-US" sz="6000" dirty="0">
                          <a:effectLst>
                            <a:outerShdw blurRad="38100" dist="38100" dir="2700000" algn="tl">
                              <a:srgbClr val="000000">
                                <a:alpha val="43137"/>
                              </a:srgbClr>
                            </a:outerShdw>
                          </a:effectLst>
                        </a:rPr>
                        <a:t>Student-Learning</a:t>
                      </a:r>
                    </a:p>
                    <a:p>
                      <a:pPr algn="ctr"/>
                      <a:r>
                        <a:rPr lang="en-US" sz="3200" dirty="0"/>
                        <a:t>(Standardized tests,</a:t>
                      </a:r>
                      <a:r>
                        <a:rPr lang="en-US" sz="3200" baseline="0" dirty="0"/>
                        <a:t> teacher observations of abilities, authentic assessments)</a:t>
                      </a:r>
                    </a:p>
                    <a:p>
                      <a:pPr algn="ctr"/>
                      <a:endParaRPr lang="en-US" sz="3200" baseline="0" dirty="0"/>
                    </a:p>
                    <a:p>
                      <a:pPr algn="ctr"/>
                      <a:endParaRPr lang="en-US" sz="3200" dirty="0"/>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0"/>
                  </a:ext>
                </a:extLst>
              </a:tr>
              <a:tr h="1554535">
                <a:tc vMerge="1">
                  <a:txBody>
                    <a:bodyPr/>
                    <a:lstStyle/>
                    <a:p>
                      <a:endParaRPr lang="en-US"/>
                    </a:p>
                  </a:txBody>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aseline="0" dirty="0">
                          <a:solidFill>
                            <a:schemeClr val="bg1"/>
                          </a:solidFill>
                        </a:rPr>
                        <a:t>*Examined 2-4 times/year</a:t>
                      </a:r>
                      <a:endParaRPr lang="en-US" sz="3200" dirty="0">
                        <a:solidFill>
                          <a:schemeClr val="bg1"/>
                        </a:solidFill>
                      </a:endParaRPr>
                    </a:p>
                    <a:p>
                      <a:pPr algn="ctr"/>
                      <a:endParaRPr lang="en-US" sz="3200" dirty="0"/>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*Examined 2-4 times/year</a:t>
                      </a: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*Schedule depends on data source (see pyramid)</a:t>
                      </a:r>
                    </a:p>
                  </a:txBody>
                  <a:tcPr marT="45722" marB="45722">
                    <a:solidFill>
                      <a:srgbClr val="0081C6"/>
                    </a:solidFill>
                  </a:tcPr>
                </a:tc>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*Schedule depends on data source (see pyramid)</a:t>
                      </a:r>
                    </a:p>
                    <a:p>
                      <a:pPr algn="ctr"/>
                      <a:endParaRPr lang="en-US" sz="3200" dirty="0"/>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1"/>
                  </a:ext>
                </a:extLst>
              </a:tr>
              <a:tr h="640084">
                <a:tc rowSpan="5">
                  <a:txBody>
                    <a:bodyPr/>
                    <a:lstStyle/>
                    <a:p>
                      <a:pPr algn="ctr"/>
                      <a:r>
                        <a:rPr lang="en-US" sz="8000" dirty="0">
                          <a:solidFill>
                            <a:srgbClr val="303942"/>
                          </a:solidFill>
                        </a:rPr>
                        <a:t>CSF 1</a:t>
                      </a: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a:txBody>
                    <a:bodyPr/>
                    <a:lstStyle/>
                    <a:p>
                      <a:r>
                        <a:rPr lang="en-US" sz="3600" dirty="0">
                          <a:solidFill>
                            <a:srgbClr val="303942"/>
                          </a:solidFill>
                        </a:rPr>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0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0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Triangulation</a:t>
                      </a:r>
                    </a:p>
                  </a:txBody>
                  <a:tcPr marT="45722" marB="45722"/>
                </a:tc>
                <a:tc>
                  <a:txBody>
                    <a:bodyPr/>
                    <a:lstStyle/>
                    <a:p>
                      <a:endParaRPr lang="en-US" sz="3600" dirty="0"/>
                    </a:p>
                  </a:txBody>
                  <a:tcPr marT="45722" marB="45722"/>
                </a:tc>
                <a:extLst>
                  <a:ext uri="{0D108BD9-81ED-4DB2-BD59-A6C34878D82A}">
                    <a16:rowId xmlns:a16="http://schemas.microsoft.com/office/drawing/2014/main" val="10006"/>
                  </a:ext>
                </a:extLst>
              </a:tr>
              <a:tr h="640084">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8000" dirty="0">
                          <a:solidFill>
                            <a:srgbClr val="303942"/>
                          </a:solidFill>
                        </a:rPr>
                        <a:t>CSF 2</a:t>
                      </a: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a:txBody>
                    <a:bodyPr/>
                    <a:lstStyle/>
                    <a:p>
                      <a:r>
                        <a:rPr lang="en-US" sz="3600" dirty="0">
                          <a:solidFill>
                            <a:srgbClr val="303942"/>
                          </a:solidFill>
                        </a:rPr>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7"/>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8"/>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09"/>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10"/>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Triangulation</a:t>
                      </a:r>
                    </a:p>
                  </a:txBody>
                  <a:tcPr marT="45722" marB="45722"/>
                </a:tc>
                <a:tc>
                  <a:txBody>
                    <a:bodyPr/>
                    <a:lstStyle/>
                    <a:p>
                      <a:endParaRPr lang="en-US" sz="3600" dirty="0"/>
                    </a:p>
                  </a:txBody>
                  <a:tcPr marT="45722" marB="45722"/>
                </a:tc>
                <a:extLst>
                  <a:ext uri="{0D108BD9-81ED-4DB2-BD59-A6C34878D82A}">
                    <a16:rowId xmlns:a16="http://schemas.microsoft.com/office/drawing/2014/main" val="10011"/>
                  </a:ext>
                </a:extLst>
              </a:tr>
              <a:tr h="640084">
                <a:tc rowSpan="5">
                  <a:txBody>
                    <a:bodyPr/>
                    <a:lstStyle/>
                    <a:p>
                      <a:pPr algn="ctr"/>
                      <a:r>
                        <a:rPr lang="en-US" sz="8000" dirty="0">
                          <a:solidFill>
                            <a:srgbClr val="303942"/>
                          </a:solidFill>
                        </a:rPr>
                        <a:t>CSF 3</a:t>
                      </a: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a:txBody>
                    <a:bodyPr/>
                    <a:lstStyle/>
                    <a:p>
                      <a:r>
                        <a:rPr lang="en-US" sz="3600" dirty="0">
                          <a:solidFill>
                            <a:srgbClr val="303942"/>
                          </a:solidFill>
                        </a:rPr>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1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1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1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1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Triangulation</a:t>
                      </a:r>
                    </a:p>
                  </a:txBody>
                  <a:tcPr marT="45722" marB="45722">
                    <a:lnB w="12700" cap="flat" cmpd="sng" algn="ctr">
                      <a:solidFill>
                        <a:schemeClr val="tx1"/>
                      </a:solidFill>
                      <a:prstDash val="solid"/>
                      <a:round/>
                      <a:headEnd type="none" w="med" len="med"/>
                      <a:tailEnd type="none" w="med" len="med"/>
                    </a:lnB>
                  </a:tcPr>
                </a:tc>
                <a:tc>
                  <a:txBody>
                    <a:bodyPr/>
                    <a:lstStyle/>
                    <a:p>
                      <a:endParaRPr lang="en-US" sz="3600" dirty="0"/>
                    </a:p>
                  </a:txBody>
                  <a:tcPr marT="45722" marB="4572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286082">
                <a:tc>
                  <a:txBody>
                    <a:bodyPr/>
                    <a:lstStyle/>
                    <a:p>
                      <a:pPr algn="ctr"/>
                      <a:r>
                        <a:rPr lang="en-US" sz="7200" dirty="0">
                          <a:solidFill>
                            <a:srgbClr val="303942"/>
                          </a:solidFill>
                        </a:rPr>
                        <a:t>Problem Statement: </a:t>
                      </a:r>
                    </a:p>
                  </a:txBody>
                  <a:tcPr marT="45722" marB="45722">
                    <a:lnT w="12700" cap="flat" cmpd="sng" algn="ctr">
                      <a:solidFill>
                        <a:schemeClr val="tx1"/>
                      </a:solidFill>
                      <a:prstDash val="solid"/>
                      <a:round/>
                      <a:headEnd type="none" w="med" len="med"/>
                      <a:tailEnd type="none" w="med" len="med"/>
                    </a:lnT>
                  </a:tcPr>
                </a:tc>
                <a:tc gridSpan="5">
                  <a:txBody>
                    <a:bodyPr/>
                    <a:lstStyle/>
                    <a:p>
                      <a:endParaRPr lang="en-US" sz="3600" dirty="0">
                        <a:solidFill>
                          <a:srgbClr val="303942"/>
                        </a:solidFill>
                      </a:endParaRPr>
                    </a:p>
                  </a:txBody>
                  <a:tcPr marT="45722" marB="45722">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7"/>
                  </a:ext>
                </a:extLst>
              </a:tr>
            </a:tbl>
          </a:graphicData>
        </a:graphic>
      </p:graphicFrame>
      <p:sp>
        <p:nvSpPr>
          <p:cNvPr id="2" name="Footer Placeholder 1">
            <a:extLst>
              <a:ext uri="{FF2B5EF4-FFF2-40B4-BE49-F238E27FC236}">
                <a16:creationId xmlns:a16="http://schemas.microsoft.com/office/drawing/2014/main" id="{6B352BA3-E26E-4072-8D66-044351327FE8}"/>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03954B0-D850-43D7-B98B-516C2453ACEF}"/>
              </a:ext>
            </a:extLst>
          </p:cNvPr>
          <p:cNvGraphicFramePr>
            <a:graphicFrameLocks noGrp="1"/>
          </p:cNvGraphicFramePr>
          <p:nvPr/>
        </p:nvGraphicFramePr>
        <p:xfrm>
          <a:off x="0" y="0"/>
          <a:ext cx="24377650" cy="16886238"/>
        </p:xfrm>
        <a:graphic>
          <a:graphicData uri="http://schemas.openxmlformats.org/drawingml/2006/table">
            <a:tbl>
              <a:tblPr firstRow="1" bandRow="1">
                <a:tableStyleId>{5C22544A-7EE6-4342-B048-85BDC9FD1C3A}</a:tableStyleId>
              </a:tblPr>
              <a:tblGrid>
                <a:gridCol w="4605559">
                  <a:extLst>
                    <a:ext uri="{9D8B030D-6E8A-4147-A177-3AD203B41FA5}">
                      <a16:colId xmlns:a16="http://schemas.microsoft.com/office/drawing/2014/main" val="20000"/>
                    </a:ext>
                  </a:extLst>
                </a:gridCol>
                <a:gridCol w="4943023">
                  <a:extLst>
                    <a:ext uri="{9D8B030D-6E8A-4147-A177-3AD203B41FA5}">
                      <a16:colId xmlns:a16="http://schemas.microsoft.com/office/drawing/2014/main" val="20001"/>
                    </a:ext>
                  </a:extLst>
                </a:gridCol>
                <a:gridCol w="4069448">
                  <a:extLst>
                    <a:ext uri="{9D8B030D-6E8A-4147-A177-3AD203B41FA5}">
                      <a16:colId xmlns:a16="http://schemas.microsoft.com/office/drawing/2014/main" val="20002"/>
                    </a:ext>
                  </a:extLst>
                </a:gridCol>
                <a:gridCol w="4584429">
                  <a:extLst>
                    <a:ext uri="{9D8B030D-6E8A-4147-A177-3AD203B41FA5}">
                      <a16:colId xmlns:a16="http://schemas.microsoft.com/office/drawing/2014/main" val="20003"/>
                    </a:ext>
                  </a:extLst>
                </a:gridCol>
                <a:gridCol w="3626130">
                  <a:extLst>
                    <a:ext uri="{9D8B030D-6E8A-4147-A177-3AD203B41FA5}">
                      <a16:colId xmlns:a16="http://schemas.microsoft.com/office/drawing/2014/main" val="20004"/>
                    </a:ext>
                  </a:extLst>
                </a:gridCol>
                <a:gridCol w="2549061">
                  <a:extLst>
                    <a:ext uri="{9D8B030D-6E8A-4147-A177-3AD203B41FA5}">
                      <a16:colId xmlns:a16="http://schemas.microsoft.com/office/drawing/2014/main" val="20005"/>
                    </a:ext>
                  </a:extLst>
                </a:gridCol>
              </a:tblGrid>
              <a:tr h="3444363">
                <a:tc rowSpan="2">
                  <a:txBody>
                    <a:bodyPr/>
                    <a:lstStyle/>
                    <a:p>
                      <a:pPr algn="ctr"/>
                      <a:endParaRPr lang="en-US" sz="3600" dirty="0"/>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 Demographic</a:t>
                      </a:r>
                    </a:p>
                    <a:p>
                      <a:pPr algn="ctr"/>
                      <a:r>
                        <a:rPr lang="en-US" sz="3200" dirty="0"/>
                        <a:t>(Enrollment,</a:t>
                      </a:r>
                      <a:r>
                        <a:rPr lang="en-US" sz="3200" baseline="0" dirty="0"/>
                        <a:t> attendance, dropout rate, ethnicity, gender, grade-level)</a:t>
                      </a:r>
                    </a:p>
                    <a:p>
                      <a:pPr algn="ctr"/>
                      <a:endParaRPr lang="en-US" sz="3200" baseline="0" dirty="0"/>
                    </a:p>
                    <a:p>
                      <a:pPr algn="ctr"/>
                      <a:endParaRPr lang="en-US" sz="3200" baseline="0" dirty="0"/>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Perceptual</a:t>
                      </a:r>
                    </a:p>
                    <a:p>
                      <a:pPr algn="ctr"/>
                      <a:r>
                        <a:rPr lang="en-US" sz="3200" dirty="0"/>
                        <a:t>(Perceptions</a:t>
                      </a:r>
                      <a:r>
                        <a:rPr lang="en-US" sz="3200" baseline="0" dirty="0"/>
                        <a:t> of learning environment, values, beliefs, attitudes, observations)</a:t>
                      </a:r>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rPr>
                        <a:t>Process</a:t>
                      </a:r>
                      <a:endParaRPr lang="en-US" sz="7200" dirty="0">
                        <a:effectLst>
                          <a:outerShdw blurRad="38100" dist="38100" dir="2700000" algn="tl">
                            <a:srgbClr val="000000">
                              <a:alpha val="43137"/>
                            </a:srgbClr>
                          </a:outerShdw>
                        </a:effectLst>
                      </a:endParaRPr>
                    </a:p>
                    <a:p>
                      <a:pPr algn="ctr"/>
                      <a:r>
                        <a:rPr lang="en-US" sz="3200" b="1" kern="1200" baseline="0" dirty="0">
                          <a:solidFill>
                            <a:schemeClr val="lt1"/>
                          </a:solidFill>
                          <a:latin typeface="+mn-lt"/>
                          <a:ea typeface="+mn-ea"/>
                          <a:cs typeface="+mn-cs"/>
                        </a:rPr>
                        <a:t>(Description of school processes and procedures)</a:t>
                      </a:r>
                    </a:p>
                    <a:p>
                      <a:pPr algn="ctr"/>
                      <a:endParaRPr lang="en-US" sz="3200" b="1" kern="1200" baseline="0" dirty="0">
                        <a:solidFill>
                          <a:schemeClr val="lt1"/>
                        </a:solidFill>
                        <a:latin typeface="+mn-lt"/>
                        <a:ea typeface="+mn-ea"/>
                        <a:cs typeface="+mn-cs"/>
                      </a:endParaRPr>
                    </a:p>
                    <a:p>
                      <a:pPr algn="ctr"/>
                      <a:endParaRPr lang="en-US" sz="3200" dirty="0"/>
                    </a:p>
                  </a:txBody>
                  <a:tcPr marT="45722" marB="45722">
                    <a:solidFill>
                      <a:srgbClr val="0081C6"/>
                    </a:solidFill>
                  </a:tcPr>
                </a:tc>
                <a:tc gridSpan="2">
                  <a:txBody>
                    <a:bodyPr/>
                    <a:lstStyle/>
                    <a:p>
                      <a:pPr algn="ctr"/>
                      <a:r>
                        <a:rPr lang="en-US" sz="6000" dirty="0">
                          <a:effectLst>
                            <a:outerShdw blurRad="38100" dist="38100" dir="2700000" algn="tl">
                              <a:srgbClr val="000000">
                                <a:alpha val="43137"/>
                              </a:srgbClr>
                            </a:outerShdw>
                          </a:effectLst>
                        </a:rPr>
                        <a:t>Student-Learning</a:t>
                      </a:r>
                    </a:p>
                    <a:p>
                      <a:pPr algn="ctr"/>
                      <a:r>
                        <a:rPr lang="en-US" sz="3200" dirty="0"/>
                        <a:t>(Standardized tests,</a:t>
                      </a:r>
                      <a:r>
                        <a:rPr lang="en-US" sz="3200" baseline="0" dirty="0"/>
                        <a:t> teacher observations of abilities, authentic assessments)</a:t>
                      </a:r>
                    </a:p>
                    <a:p>
                      <a:pPr algn="ctr"/>
                      <a:endParaRPr lang="en-US" sz="3200" baseline="0" dirty="0"/>
                    </a:p>
                    <a:p>
                      <a:pPr algn="ctr"/>
                      <a:endParaRPr lang="en-US" sz="3200" dirty="0"/>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0"/>
                  </a:ext>
                </a:extLst>
              </a:tr>
              <a:tr h="1554535">
                <a:tc vMerge="1">
                  <a:txBody>
                    <a:bodyPr/>
                    <a:lstStyle/>
                    <a:p>
                      <a:endParaRPr lang="en-US"/>
                    </a:p>
                  </a:txBody>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aseline="0" dirty="0">
                          <a:solidFill>
                            <a:schemeClr val="bg1"/>
                          </a:solidFill>
                        </a:rPr>
                        <a:t>*Examined 2-4 times/year</a:t>
                      </a:r>
                      <a:endParaRPr lang="en-US" sz="3200" dirty="0">
                        <a:solidFill>
                          <a:schemeClr val="bg1"/>
                        </a:solidFill>
                      </a:endParaRPr>
                    </a:p>
                    <a:p>
                      <a:pPr algn="ctr"/>
                      <a:endParaRPr lang="en-US" sz="3200" dirty="0"/>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*Examined 2-4 times/year</a:t>
                      </a: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*Schedule depends on data source (see pyramid)</a:t>
                      </a:r>
                    </a:p>
                  </a:txBody>
                  <a:tcPr marT="45722" marB="45722">
                    <a:solidFill>
                      <a:srgbClr val="0081C6"/>
                    </a:solidFill>
                  </a:tcPr>
                </a:tc>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mn-lt"/>
                          <a:ea typeface="+mn-ea"/>
                          <a:cs typeface="+mn-cs"/>
                        </a:rPr>
                        <a:t>*Schedule depends on data source (see pyramid)</a:t>
                      </a:r>
                    </a:p>
                    <a:p>
                      <a:pPr algn="ctr"/>
                      <a:endParaRPr lang="en-US" sz="3200" dirty="0"/>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1"/>
                  </a:ext>
                </a:extLst>
              </a:tr>
              <a:tr h="640084">
                <a:tc rowSpan="5">
                  <a:txBody>
                    <a:bodyPr/>
                    <a:lstStyle/>
                    <a:p>
                      <a:pPr algn="ctr"/>
                      <a:r>
                        <a:rPr lang="en-US" sz="8000" dirty="0">
                          <a:solidFill>
                            <a:srgbClr val="303942"/>
                          </a:solidFill>
                        </a:rPr>
                        <a:t>CSF 1</a:t>
                      </a: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a:txBody>
                    <a:bodyPr/>
                    <a:lstStyle/>
                    <a:p>
                      <a:r>
                        <a:rPr lang="en-US" sz="3600" dirty="0"/>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0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0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Triangulation</a:t>
                      </a:r>
                    </a:p>
                  </a:txBody>
                  <a:tcPr marT="45722" marB="45722"/>
                </a:tc>
                <a:tc>
                  <a:txBody>
                    <a:bodyPr/>
                    <a:lstStyle/>
                    <a:p>
                      <a:endParaRPr lang="en-US" sz="3600" dirty="0"/>
                    </a:p>
                  </a:txBody>
                  <a:tcPr marT="45722" marB="45722"/>
                </a:tc>
                <a:extLst>
                  <a:ext uri="{0D108BD9-81ED-4DB2-BD59-A6C34878D82A}">
                    <a16:rowId xmlns:a16="http://schemas.microsoft.com/office/drawing/2014/main" val="10006"/>
                  </a:ext>
                </a:extLst>
              </a:tr>
              <a:tr h="640084">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8000" dirty="0">
                          <a:solidFill>
                            <a:srgbClr val="303942"/>
                          </a:solidFill>
                        </a:rPr>
                        <a:t>CSF 2</a:t>
                      </a: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rowSpan="5">
                  <a:txBody>
                    <a:bodyPr/>
                    <a:lstStyle/>
                    <a:p>
                      <a:endParaRPr lang="en-US" sz="3600" dirty="0">
                        <a:solidFill>
                          <a:srgbClr val="303942"/>
                        </a:solidFill>
                      </a:endParaRPr>
                    </a:p>
                  </a:txBody>
                  <a:tcPr marT="45722" marB="45722"/>
                </a:tc>
                <a:tc>
                  <a:txBody>
                    <a:bodyPr/>
                    <a:lstStyle/>
                    <a:p>
                      <a:r>
                        <a:rPr lang="en-US" sz="3600" dirty="0">
                          <a:solidFill>
                            <a:srgbClr val="303942"/>
                          </a:solidFill>
                        </a:rPr>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7"/>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08"/>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09"/>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10"/>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Triangulation</a:t>
                      </a:r>
                    </a:p>
                  </a:txBody>
                  <a:tcPr marT="45722" marB="45722"/>
                </a:tc>
                <a:tc>
                  <a:txBody>
                    <a:bodyPr/>
                    <a:lstStyle/>
                    <a:p>
                      <a:endParaRPr lang="en-US" sz="3600" dirty="0"/>
                    </a:p>
                  </a:txBody>
                  <a:tcPr marT="45722" marB="45722"/>
                </a:tc>
                <a:extLst>
                  <a:ext uri="{0D108BD9-81ED-4DB2-BD59-A6C34878D82A}">
                    <a16:rowId xmlns:a16="http://schemas.microsoft.com/office/drawing/2014/main" val="10011"/>
                  </a:ext>
                </a:extLst>
              </a:tr>
              <a:tr h="640084">
                <a:tc rowSpan="5">
                  <a:txBody>
                    <a:bodyPr/>
                    <a:lstStyle/>
                    <a:p>
                      <a:pPr algn="ctr"/>
                      <a:r>
                        <a:rPr lang="en-US" sz="8000" dirty="0">
                          <a:solidFill>
                            <a:srgbClr val="303942"/>
                          </a:solidFill>
                        </a:rPr>
                        <a:t>CSF 3</a:t>
                      </a: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endParaRPr>
                    </a:p>
                  </a:txBody>
                  <a:tcPr marT="45722" marB="45722">
                    <a:lnB w="12700" cap="flat" cmpd="sng" algn="ctr">
                      <a:solidFill>
                        <a:schemeClr val="tx1"/>
                      </a:solidFill>
                      <a:prstDash val="solid"/>
                      <a:round/>
                      <a:headEnd type="none" w="med" len="med"/>
                      <a:tailEnd type="none" w="med" len="med"/>
                    </a:lnB>
                  </a:tcPr>
                </a:tc>
                <a:tc>
                  <a:txBody>
                    <a:bodyPr/>
                    <a:lstStyle/>
                    <a:p>
                      <a:r>
                        <a:rPr lang="en-US" sz="3600" dirty="0">
                          <a:solidFill>
                            <a:srgbClr val="303942"/>
                          </a:solidFill>
                        </a:rPr>
                        <a:t>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1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Disaggregate</a:t>
                      </a:r>
                    </a:p>
                  </a:txBody>
                  <a:tcPr marT="45722" marB="45722"/>
                </a:tc>
                <a:tc>
                  <a:txBody>
                    <a:bodyPr/>
                    <a:lstStyle/>
                    <a:p>
                      <a:endParaRPr lang="en-US" sz="3600" dirty="0"/>
                    </a:p>
                  </a:txBody>
                  <a:tcPr marT="45722" marB="45722"/>
                </a:tc>
                <a:extLst>
                  <a:ext uri="{0D108BD9-81ED-4DB2-BD59-A6C34878D82A}">
                    <a16:rowId xmlns:a16="http://schemas.microsoft.com/office/drawing/2014/main" val="1001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Strand</a:t>
                      </a:r>
                    </a:p>
                  </a:txBody>
                  <a:tcPr marT="45722" marB="45722"/>
                </a:tc>
                <a:tc>
                  <a:txBody>
                    <a:bodyPr/>
                    <a:lstStyle/>
                    <a:p>
                      <a:endParaRPr lang="en-US" sz="3600" dirty="0"/>
                    </a:p>
                  </a:txBody>
                  <a:tcPr marT="45722" marB="45722"/>
                </a:tc>
                <a:extLst>
                  <a:ext uri="{0D108BD9-81ED-4DB2-BD59-A6C34878D82A}">
                    <a16:rowId xmlns:a16="http://schemas.microsoft.com/office/drawing/2014/main" val="1001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rPr>
                        <a:t>Item</a:t>
                      </a:r>
                    </a:p>
                  </a:txBody>
                  <a:tcPr marT="45722" marB="45722"/>
                </a:tc>
                <a:tc>
                  <a:txBody>
                    <a:bodyPr/>
                    <a:lstStyle/>
                    <a:p>
                      <a:endParaRPr lang="en-US" sz="3600" dirty="0"/>
                    </a:p>
                  </a:txBody>
                  <a:tcPr marT="45722" marB="45722"/>
                </a:tc>
                <a:extLst>
                  <a:ext uri="{0D108BD9-81ED-4DB2-BD59-A6C34878D82A}">
                    <a16:rowId xmlns:a16="http://schemas.microsoft.com/office/drawing/2014/main" val="1001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t>Triangulation</a:t>
                      </a:r>
                    </a:p>
                  </a:txBody>
                  <a:tcPr marT="45722" marB="45722">
                    <a:lnB w="12700" cap="flat" cmpd="sng" algn="ctr">
                      <a:solidFill>
                        <a:schemeClr val="tx1"/>
                      </a:solidFill>
                      <a:prstDash val="solid"/>
                      <a:round/>
                      <a:headEnd type="none" w="med" len="med"/>
                      <a:tailEnd type="none" w="med" len="med"/>
                    </a:lnB>
                  </a:tcPr>
                </a:tc>
                <a:tc>
                  <a:txBody>
                    <a:bodyPr/>
                    <a:lstStyle/>
                    <a:p>
                      <a:endParaRPr lang="en-US" sz="3600" dirty="0"/>
                    </a:p>
                  </a:txBody>
                  <a:tcPr marT="45722" marB="4572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286082">
                <a:tc>
                  <a:txBody>
                    <a:bodyPr/>
                    <a:lstStyle/>
                    <a:p>
                      <a:pPr algn="ctr"/>
                      <a:r>
                        <a:rPr lang="en-US" sz="7200" dirty="0">
                          <a:solidFill>
                            <a:srgbClr val="303942"/>
                          </a:solidFill>
                        </a:rPr>
                        <a:t>Problem Statement: </a:t>
                      </a:r>
                    </a:p>
                  </a:txBody>
                  <a:tcPr marT="45722" marB="45722">
                    <a:lnT w="12700" cap="flat" cmpd="sng" algn="ctr">
                      <a:solidFill>
                        <a:schemeClr val="tx1"/>
                      </a:solidFill>
                      <a:prstDash val="solid"/>
                      <a:round/>
                      <a:headEnd type="none" w="med" len="med"/>
                      <a:tailEnd type="none" w="med" len="med"/>
                    </a:lnT>
                  </a:tcPr>
                </a:tc>
                <a:tc gridSpan="5">
                  <a:txBody>
                    <a:bodyPr/>
                    <a:lstStyle/>
                    <a:p>
                      <a:endParaRPr lang="en-US" sz="3600" dirty="0"/>
                    </a:p>
                  </a:txBody>
                  <a:tcPr marT="45722" marB="45722">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7"/>
                  </a:ext>
                </a:extLst>
              </a:tr>
            </a:tbl>
          </a:graphicData>
        </a:graphic>
      </p:graphicFrame>
      <p:sp>
        <p:nvSpPr>
          <p:cNvPr id="6" name="Rectangle 5">
            <a:extLst>
              <a:ext uri="{FF2B5EF4-FFF2-40B4-BE49-F238E27FC236}">
                <a16:creationId xmlns:a16="http://schemas.microsoft.com/office/drawing/2014/main" id="{153ECBB3-5A2E-48D5-BF02-B5250AC9C13E}"/>
              </a:ext>
            </a:extLst>
          </p:cNvPr>
          <p:cNvSpPr/>
          <p:nvPr/>
        </p:nvSpPr>
        <p:spPr>
          <a:xfrm>
            <a:off x="0" y="4964113"/>
            <a:ext cx="24377650" cy="3200400"/>
          </a:xfrm>
          <a:prstGeom prst="rect">
            <a:avLst/>
          </a:prstGeom>
          <a:solidFill>
            <a:schemeClr val="accent1">
              <a:lumMod val="20000"/>
              <a:lumOff val="80000"/>
              <a:alpha val="84000"/>
            </a:schemeClr>
          </a:solidFill>
          <a:ln w="762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TextBox 6">
            <a:extLst>
              <a:ext uri="{FF2B5EF4-FFF2-40B4-BE49-F238E27FC236}">
                <a16:creationId xmlns:a16="http://schemas.microsoft.com/office/drawing/2014/main" id="{68D3039F-DDA4-44F5-8E7F-1DD5E9301868}"/>
              </a:ext>
            </a:extLst>
          </p:cNvPr>
          <p:cNvSpPr txBox="1"/>
          <p:nvPr/>
        </p:nvSpPr>
        <p:spPr>
          <a:xfrm>
            <a:off x="2252663" y="5649913"/>
            <a:ext cx="20116800" cy="1446212"/>
          </a:xfrm>
          <a:prstGeom prst="rect">
            <a:avLst/>
          </a:prstGeom>
          <a:noFill/>
        </p:spPr>
        <p:txBody>
          <a:bodyPr>
            <a:spAutoFit/>
          </a:bodyPr>
          <a:lstStyle/>
          <a:p>
            <a:pPr algn="ctr" eaLnBrk="1" fontAlgn="auto" hangingPunct="1">
              <a:spcBef>
                <a:spcPts val="0"/>
              </a:spcBef>
              <a:spcAft>
                <a:spcPts val="0"/>
              </a:spcAft>
              <a:defRPr/>
            </a:pPr>
            <a:r>
              <a:rPr lang="en-US" sz="8800" b="1" dirty="0">
                <a:solidFill>
                  <a:srgbClr val="303942"/>
                </a:solidFill>
                <a:effectLst>
                  <a:outerShdw blurRad="38100" dist="38100" dir="2700000" algn="tl">
                    <a:srgbClr val="000000">
                      <a:alpha val="43137"/>
                    </a:srgbClr>
                  </a:outerShdw>
                </a:effectLst>
                <a:latin typeface="Lato Regular"/>
              </a:rPr>
              <a:t>Data Team Meeting #1</a:t>
            </a:r>
          </a:p>
        </p:txBody>
      </p:sp>
      <p:sp>
        <p:nvSpPr>
          <p:cNvPr id="2" name="Footer Placeholder 1">
            <a:extLst>
              <a:ext uri="{FF2B5EF4-FFF2-40B4-BE49-F238E27FC236}">
                <a16:creationId xmlns:a16="http://schemas.microsoft.com/office/drawing/2014/main" id="{EEB2B51F-2B87-4704-8FB4-0E2E5B91441B}"/>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B2B9C4-9B91-4E95-8AD0-3F8340BFD59A}"/>
              </a:ext>
            </a:extLst>
          </p:cNvPr>
          <p:cNvSpPr/>
          <p:nvPr/>
        </p:nvSpPr>
        <p:spPr>
          <a:xfrm>
            <a:off x="17463" y="2919413"/>
            <a:ext cx="24377649" cy="7337726"/>
          </a:xfrm>
          <a:prstGeom prst="rect">
            <a:avLst/>
          </a:prstGeom>
          <a:solidFill>
            <a:srgbClr val="30394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extBox 1">
            <a:extLst>
              <a:ext uri="{FF2B5EF4-FFF2-40B4-BE49-F238E27FC236}">
                <a16:creationId xmlns:a16="http://schemas.microsoft.com/office/drawing/2014/main" id="{171E3163-90D0-4F61-89C8-B816BC29CDDC}"/>
              </a:ext>
            </a:extLst>
          </p:cNvPr>
          <p:cNvSpPr txBox="1"/>
          <p:nvPr/>
        </p:nvSpPr>
        <p:spPr>
          <a:xfrm>
            <a:off x="2120900" y="3963988"/>
            <a:ext cx="12214225" cy="4556125"/>
          </a:xfrm>
          <a:prstGeom prst="rect">
            <a:avLst/>
          </a:prstGeom>
          <a:noFill/>
        </p:spPr>
        <p:txBody>
          <a:bodyPr>
            <a:spAutoFit/>
          </a:bodyPr>
          <a:lstStyle/>
          <a:p>
            <a:pPr eaLnBrk="1" fontAlgn="auto" hangingPunct="1">
              <a:spcBef>
                <a:spcPts val="0"/>
              </a:spcBef>
              <a:spcAft>
                <a:spcPts val="0"/>
              </a:spcAft>
              <a:defRPr/>
            </a:pPr>
            <a:r>
              <a:rPr lang="en-US" sz="5000" b="1" i="1" u="sng" dirty="0">
                <a:solidFill>
                  <a:schemeClr val="bg1"/>
                </a:solidFill>
                <a:effectLst>
                  <a:outerShdw blurRad="38100" dist="38100" dir="2700000" algn="tl">
                    <a:srgbClr val="000000">
                      <a:alpha val="43137"/>
                    </a:srgbClr>
                  </a:outerShdw>
                </a:effectLst>
                <a:latin typeface="Lato Regular"/>
              </a:rPr>
              <a:t>For CSF #1: </a:t>
            </a:r>
          </a:p>
          <a:p>
            <a:pPr marL="1600200" lvl="1" indent="-1143000" eaLnBrk="1" fontAlgn="auto" hangingPunct="1">
              <a:spcBef>
                <a:spcPts val="0"/>
              </a:spcBef>
              <a:spcAft>
                <a:spcPts val="0"/>
              </a:spcAft>
              <a:buFontTx/>
              <a:buAutoNum type="arabicPeriod"/>
              <a:defRPr/>
            </a:pPr>
            <a:r>
              <a:rPr lang="en-US" sz="4800" b="1" dirty="0">
                <a:solidFill>
                  <a:schemeClr val="bg1"/>
                </a:solidFill>
                <a:effectLst>
                  <a:outerShdw blurRad="38100" dist="38100" dir="2700000" algn="tl">
                    <a:srgbClr val="000000">
                      <a:alpha val="43137"/>
                    </a:srgbClr>
                  </a:outerShdw>
                </a:effectLst>
                <a:latin typeface="Lato Regular"/>
              </a:rPr>
              <a:t>Analyze </a:t>
            </a:r>
            <a:r>
              <a:rPr lang="en-US" sz="4800" b="1" dirty="0">
                <a:solidFill>
                  <a:srgbClr val="FFC000"/>
                </a:solidFill>
                <a:effectLst>
                  <a:outerShdw blurRad="38100" dist="38100" dir="2700000" algn="tl">
                    <a:srgbClr val="000000">
                      <a:alpha val="43137"/>
                    </a:srgbClr>
                  </a:outerShdw>
                </a:effectLst>
                <a:latin typeface="Lato Regular"/>
              </a:rPr>
              <a:t>Demographic data </a:t>
            </a:r>
          </a:p>
          <a:p>
            <a:pPr marL="1600200" lvl="1" indent="-1143000" eaLnBrk="1" fontAlgn="auto" hangingPunct="1">
              <a:spcBef>
                <a:spcPts val="0"/>
              </a:spcBef>
              <a:spcAft>
                <a:spcPts val="0"/>
              </a:spcAft>
              <a:buFontTx/>
              <a:buAutoNum type="arabicPeriod"/>
              <a:defRPr/>
            </a:pPr>
            <a:r>
              <a:rPr lang="en-US" sz="4800" b="1" dirty="0">
                <a:solidFill>
                  <a:schemeClr val="bg1"/>
                </a:solidFill>
                <a:effectLst>
                  <a:outerShdw blurRad="38100" dist="38100" dir="2700000" algn="tl">
                    <a:srgbClr val="000000">
                      <a:alpha val="43137"/>
                    </a:srgbClr>
                  </a:outerShdw>
                </a:effectLst>
                <a:latin typeface="Lato Regular"/>
              </a:rPr>
              <a:t>Analyze </a:t>
            </a:r>
            <a:r>
              <a:rPr lang="en-US" sz="4800" b="1" dirty="0">
                <a:solidFill>
                  <a:srgbClr val="FFC000"/>
                </a:solidFill>
                <a:effectLst>
                  <a:outerShdw blurRad="38100" dist="38100" dir="2700000" algn="tl">
                    <a:srgbClr val="000000">
                      <a:alpha val="43137"/>
                    </a:srgbClr>
                  </a:outerShdw>
                </a:effectLst>
                <a:latin typeface="Lato Regular"/>
              </a:rPr>
              <a:t>Perceptual data</a:t>
            </a:r>
            <a:r>
              <a:rPr lang="en-US" sz="4800" b="1" dirty="0">
                <a:solidFill>
                  <a:schemeClr val="bg1"/>
                </a:solidFill>
                <a:effectLst>
                  <a:outerShdw blurRad="38100" dist="38100" dir="2700000" algn="tl">
                    <a:srgbClr val="000000">
                      <a:alpha val="43137"/>
                    </a:srgbClr>
                  </a:outerShdw>
                </a:effectLst>
                <a:latin typeface="Lato Regular"/>
              </a:rPr>
              <a:t> </a:t>
            </a:r>
          </a:p>
          <a:p>
            <a:pPr marL="1600200" lvl="1" indent="-1143000" eaLnBrk="1" fontAlgn="auto" hangingPunct="1">
              <a:spcBef>
                <a:spcPts val="0"/>
              </a:spcBef>
              <a:spcAft>
                <a:spcPts val="0"/>
              </a:spcAft>
              <a:buFontTx/>
              <a:buAutoNum type="arabicPeriod"/>
              <a:defRPr/>
            </a:pPr>
            <a:r>
              <a:rPr lang="en-US" sz="4800" b="1" dirty="0">
                <a:solidFill>
                  <a:schemeClr val="bg1"/>
                </a:solidFill>
                <a:effectLst>
                  <a:outerShdw blurRad="38100" dist="38100" dir="2700000" algn="tl">
                    <a:srgbClr val="000000">
                      <a:alpha val="43137"/>
                    </a:srgbClr>
                  </a:outerShdw>
                </a:effectLst>
                <a:latin typeface="Lato Regular"/>
              </a:rPr>
              <a:t>Analyze</a:t>
            </a:r>
            <a:r>
              <a:rPr lang="en-US" altLang="en-US" sz="4800" b="1" dirty="0">
                <a:solidFill>
                  <a:schemeClr val="bg1"/>
                </a:solidFill>
                <a:effectLst>
                  <a:outerShdw blurRad="38100" dist="38100" dir="2700000" algn="tl">
                    <a:srgbClr val="000000">
                      <a:alpha val="43137"/>
                    </a:srgbClr>
                  </a:outerShdw>
                </a:effectLst>
                <a:latin typeface="Lato Regular" charset="0"/>
              </a:rPr>
              <a:t> </a:t>
            </a:r>
            <a:r>
              <a:rPr lang="en-US" altLang="en-US" sz="4800" b="1" dirty="0">
                <a:solidFill>
                  <a:srgbClr val="FFC000"/>
                </a:solidFill>
                <a:effectLst>
                  <a:outerShdw blurRad="38100" dist="38100" dir="2700000" algn="tl">
                    <a:srgbClr val="000000">
                      <a:alpha val="43137"/>
                    </a:srgbClr>
                  </a:outerShdw>
                </a:effectLst>
                <a:latin typeface="Lato Regular" charset="0"/>
              </a:rPr>
              <a:t>School Process data</a:t>
            </a:r>
          </a:p>
          <a:p>
            <a:pPr marL="1600200" lvl="1" indent="-1143000" eaLnBrk="1" fontAlgn="auto" hangingPunct="1">
              <a:spcBef>
                <a:spcPts val="0"/>
              </a:spcBef>
              <a:spcAft>
                <a:spcPts val="0"/>
              </a:spcAft>
              <a:buFontTx/>
              <a:buAutoNum type="arabicPeriod"/>
              <a:defRPr/>
            </a:pPr>
            <a:r>
              <a:rPr lang="en-US" sz="4800" b="1" dirty="0">
                <a:solidFill>
                  <a:schemeClr val="bg1"/>
                </a:solidFill>
                <a:effectLst>
                  <a:outerShdw blurRad="38100" dist="38100" dir="2700000" algn="tl">
                    <a:srgbClr val="000000">
                      <a:alpha val="43137"/>
                    </a:srgbClr>
                  </a:outerShdw>
                </a:effectLst>
                <a:latin typeface="Lato Regular"/>
              </a:rPr>
              <a:t>Analyze</a:t>
            </a:r>
            <a:r>
              <a:rPr lang="en-US" altLang="en-US" sz="4800" b="1" dirty="0">
                <a:solidFill>
                  <a:schemeClr val="bg1"/>
                </a:solidFill>
                <a:effectLst>
                  <a:outerShdw blurRad="38100" dist="38100" dir="2700000" algn="tl">
                    <a:srgbClr val="000000">
                      <a:alpha val="43137"/>
                    </a:srgbClr>
                  </a:outerShdw>
                </a:effectLst>
                <a:latin typeface="Lato Regular" charset="0"/>
              </a:rPr>
              <a:t> </a:t>
            </a:r>
            <a:r>
              <a:rPr lang="en-US" altLang="en-US" sz="4800" b="1" dirty="0">
                <a:solidFill>
                  <a:srgbClr val="FFC000"/>
                </a:solidFill>
                <a:effectLst>
                  <a:outerShdw blurRad="38100" dist="38100" dir="2700000" algn="tl">
                    <a:srgbClr val="000000">
                      <a:alpha val="43137"/>
                    </a:srgbClr>
                  </a:outerShdw>
                </a:effectLst>
                <a:latin typeface="Lato Regular" charset="0"/>
              </a:rPr>
              <a:t>Student Learning data</a:t>
            </a:r>
          </a:p>
          <a:p>
            <a:pPr marL="1371600" lvl="1" indent="-914400" eaLnBrk="1" fontAlgn="auto" hangingPunct="1">
              <a:spcBef>
                <a:spcPts val="0"/>
              </a:spcBef>
              <a:spcAft>
                <a:spcPts val="0"/>
              </a:spcAft>
              <a:buFontTx/>
              <a:buAutoNum type="arabicPeriod"/>
              <a:defRPr/>
            </a:pPr>
            <a:endParaRPr lang="en-US" sz="4800" b="1" dirty="0">
              <a:solidFill>
                <a:schemeClr val="bg1"/>
              </a:solidFill>
              <a:effectLst>
                <a:outerShdw blurRad="38100" dist="38100" dir="2700000" algn="tl">
                  <a:srgbClr val="000000">
                    <a:alpha val="43137"/>
                  </a:srgbClr>
                </a:outerShdw>
              </a:effectLst>
              <a:latin typeface="Lato Regular"/>
            </a:endParaRPr>
          </a:p>
        </p:txBody>
      </p:sp>
      <p:grpSp>
        <p:nvGrpSpPr>
          <p:cNvPr id="16" name="Group 15">
            <a:extLst>
              <a:ext uri="{FF2B5EF4-FFF2-40B4-BE49-F238E27FC236}">
                <a16:creationId xmlns:a16="http://schemas.microsoft.com/office/drawing/2014/main" id="{A4B599C5-A398-4E92-9896-C760130B2410}"/>
              </a:ext>
            </a:extLst>
          </p:cNvPr>
          <p:cNvGrpSpPr>
            <a:grpSpLocks/>
          </p:cNvGrpSpPr>
          <p:nvPr/>
        </p:nvGrpSpPr>
        <p:grpSpPr bwMode="auto">
          <a:xfrm>
            <a:off x="1477963" y="504825"/>
            <a:ext cx="21156612" cy="2270125"/>
            <a:chOff x="1520498" y="511491"/>
            <a:chExt cx="21156613" cy="2269057"/>
          </a:xfrm>
        </p:grpSpPr>
        <p:sp>
          <p:nvSpPr>
            <p:cNvPr id="17" name="TextBox 74">
              <a:extLst>
                <a:ext uri="{FF2B5EF4-FFF2-40B4-BE49-F238E27FC236}">
                  <a16:creationId xmlns:a16="http://schemas.microsoft.com/office/drawing/2014/main" id="{2FA10FDA-6C59-4DC4-834D-9D9FE1767034}"/>
                </a:ext>
              </a:extLst>
            </p:cNvPr>
            <p:cNvSpPr txBox="1">
              <a:spLocks noChangeArrowheads="1"/>
            </p:cNvSpPr>
            <p:nvPr/>
          </p:nvSpPr>
          <p:spPr bwMode="auto">
            <a:xfrm>
              <a:off x="1739573" y="511491"/>
              <a:ext cx="20937538" cy="144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8800" b="1" cap="small" dirty="0">
                  <a:solidFill>
                    <a:srgbClr val="303942"/>
                  </a:solidFill>
                  <a:effectLst>
                    <a:outerShdw blurRad="38100" dist="38100" dir="2700000" algn="tl">
                      <a:srgbClr val="000000">
                        <a:alpha val="43137"/>
                      </a:srgbClr>
                    </a:outerShdw>
                  </a:effectLst>
                  <a:latin typeface="Lato Regular" charset="0"/>
                </a:rPr>
                <a:t>Data Team Meeting Agenda #1</a:t>
              </a:r>
            </a:p>
          </p:txBody>
        </p:sp>
        <p:grpSp>
          <p:nvGrpSpPr>
            <p:cNvPr id="214034" name="Group 77">
              <a:extLst>
                <a:ext uri="{FF2B5EF4-FFF2-40B4-BE49-F238E27FC236}">
                  <a16:creationId xmlns:a16="http://schemas.microsoft.com/office/drawing/2014/main" id="{DF4DCEF7-944A-4795-BBDE-1C136E060C94}"/>
                </a:ext>
              </a:extLst>
            </p:cNvPr>
            <p:cNvGrpSpPr>
              <a:grpSpLocks/>
            </p:cNvGrpSpPr>
            <p:nvPr/>
          </p:nvGrpSpPr>
          <p:grpSpPr bwMode="auto">
            <a:xfrm>
              <a:off x="10842298" y="1977534"/>
              <a:ext cx="2278063" cy="72985"/>
              <a:chOff x="1775572" y="2020974"/>
              <a:chExt cx="3020604" cy="45615"/>
            </a:xfrm>
          </p:grpSpPr>
          <p:sp>
            <p:nvSpPr>
              <p:cNvPr id="20" name="Rectangle 19">
                <a:extLst>
                  <a:ext uri="{FF2B5EF4-FFF2-40B4-BE49-F238E27FC236}">
                    <a16:creationId xmlns:a16="http://schemas.microsoft.com/office/drawing/2014/main" id="{6D895F60-3721-4849-A5D0-DEA1DE67CE7A}"/>
                  </a:ext>
                </a:extLst>
              </p:cNvPr>
              <p:cNvSpPr/>
              <p:nvPr/>
            </p:nvSpPr>
            <p:spPr>
              <a:xfrm flipV="1">
                <a:off x="1775572" y="2021047"/>
                <a:ext cx="540972" cy="45619"/>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1" name="Rectangle 20">
                <a:extLst>
                  <a:ext uri="{FF2B5EF4-FFF2-40B4-BE49-F238E27FC236}">
                    <a16:creationId xmlns:a16="http://schemas.microsoft.com/office/drawing/2014/main" id="{0957FFB2-7548-495F-AF08-03D6BA1619D6}"/>
                  </a:ext>
                </a:extLst>
              </p:cNvPr>
              <p:cNvSpPr/>
              <p:nvPr/>
            </p:nvSpPr>
            <p:spPr>
              <a:xfrm flipV="1">
                <a:off x="2390217" y="2021047"/>
                <a:ext cx="540972" cy="45619"/>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22" name="Rectangle 21">
                <a:extLst>
                  <a:ext uri="{FF2B5EF4-FFF2-40B4-BE49-F238E27FC236}">
                    <a16:creationId xmlns:a16="http://schemas.microsoft.com/office/drawing/2014/main" id="{DA106790-7CA3-4A21-AEE2-BD5CB6DD0A21}"/>
                  </a:ext>
                </a:extLst>
              </p:cNvPr>
              <p:cNvSpPr/>
              <p:nvPr/>
            </p:nvSpPr>
            <p:spPr>
              <a:xfrm flipV="1">
                <a:off x="3025912" y="2021047"/>
                <a:ext cx="540972" cy="45619"/>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3" name="Rectangle 22">
                <a:extLst>
                  <a:ext uri="{FF2B5EF4-FFF2-40B4-BE49-F238E27FC236}">
                    <a16:creationId xmlns:a16="http://schemas.microsoft.com/office/drawing/2014/main" id="{0A6A486A-0157-48D3-8612-1256A47FE03F}"/>
                  </a:ext>
                </a:extLst>
              </p:cNvPr>
              <p:cNvSpPr/>
              <p:nvPr/>
            </p:nvSpPr>
            <p:spPr>
              <a:xfrm flipV="1">
                <a:off x="3640558" y="2021047"/>
                <a:ext cx="540972" cy="45619"/>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24" name="Rectangle 23">
                <a:extLst>
                  <a:ext uri="{FF2B5EF4-FFF2-40B4-BE49-F238E27FC236}">
                    <a16:creationId xmlns:a16="http://schemas.microsoft.com/office/drawing/2014/main" id="{A3CCA44C-6088-40F8-BBDF-FBC4944CC900}"/>
                  </a:ext>
                </a:extLst>
              </p:cNvPr>
              <p:cNvSpPr/>
              <p:nvPr/>
            </p:nvSpPr>
            <p:spPr>
              <a:xfrm flipV="1">
                <a:off x="4257307" y="2021047"/>
                <a:ext cx="538867" cy="45619"/>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19" name="TextBox 18">
              <a:extLst>
                <a:ext uri="{FF2B5EF4-FFF2-40B4-BE49-F238E27FC236}">
                  <a16:creationId xmlns:a16="http://schemas.microsoft.com/office/drawing/2014/main" id="{0D31DD10-96B2-400C-AEBB-D753D3D68C00}"/>
                </a:ext>
              </a:extLst>
            </p:cNvPr>
            <p:cNvSpPr txBox="1"/>
            <p:nvPr/>
          </p:nvSpPr>
          <p:spPr>
            <a:xfrm>
              <a:off x="1520498" y="2103005"/>
              <a:ext cx="20937538" cy="677543"/>
            </a:xfrm>
            <a:prstGeom prst="rect">
              <a:avLst/>
            </a:prstGeom>
            <a:noFill/>
          </p:spPr>
          <p:txBody>
            <a:bodyPr>
              <a:spAutoFit/>
            </a:bodyPr>
            <a:lstStyle/>
            <a:p>
              <a:pPr algn="ctr" defTabSz="1828434" eaLnBrk="1" fontAlgn="auto" hangingPunct="1">
                <a:spcBef>
                  <a:spcPts val="0"/>
                </a:spcBef>
                <a:spcAft>
                  <a:spcPts val="0"/>
                </a:spcAft>
                <a:defRPr/>
              </a:pPr>
              <a:r>
                <a:rPr lang="en-US" sz="3800" dirty="0">
                  <a:solidFill>
                    <a:schemeClr val="bg1">
                      <a:lumMod val="75000"/>
                    </a:schemeClr>
                  </a:solidFill>
                  <a:latin typeface="Calibri Light"/>
                  <a:cs typeface="Calibri Light"/>
                </a:rPr>
                <a:t>Systemic Data Analysis</a:t>
              </a:r>
              <a:endParaRPr lang="id-ID" sz="3800" dirty="0">
                <a:solidFill>
                  <a:schemeClr val="accent1"/>
                </a:solidFill>
                <a:latin typeface="Calibri Light"/>
                <a:cs typeface="Calibri Light"/>
              </a:endParaRPr>
            </a:p>
          </p:txBody>
        </p:sp>
      </p:grpSp>
      <p:pic>
        <p:nvPicPr>
          <p:cNvPr id="214023" name="Shape 192">
            <a:extLst>
              <a:ext uri="{FF2B5EF4-FFF2-40B4-BE49-F238E27FC236}">
                <a16:creationId xmlns:a16="http://schemas.microsoft.com/office/drawing/2014/main" id="{79CBFB48-934F-42AE-A80F-996212AC5CB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2613" y="12476163"/>
            <a:ext cx="17907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49D2A27B-D755-4DC8-AC11-4DD600B8AD5A}"/>
              </a:ext>
            </a:extLst>
          </p:cNvPr>
          <p:cNvGrpSpPr/>
          <p:nvPr/>
        </p:nvGrpSpPr>
        <p:grpSpPr>
          <a:xfrm>
            <a:off x="17056503" y="3783283"/>
            <a:ext cx="1981736" cy="1134623"/>
            <a:chOff x="2233154" y="5289209"/>
            <a:chExt cx="5681018" cy="2269246"/>
          </a:xfrm>
          <a:solidFill>
            <a:srgbClr val="0081C6"/>
          </a:solidFill>
          <a:effectLst>
            <a:outerShdw blurRad="50800" dist="38100" dir="2700000" algn="tl" rotWithShape="0">
              <a:prstClr val="black">
                <a:alpha val="40000"/>
              </a:prstClr>
            </a:outerShdw>
          </a:effectLst>
        </p:grpSpPr>
        <p:sp>
          <p:nvSpPr>
            <p:cNvPr id="25" name="Freeform 1">
              <a:extLst>
                <a:ext uri="{FF2B5EF4-FFF2-40B4-BE49-F238E27FC236}">
                  <a16:creationId xmlns:a16="http://schemas.microsoft.com/office/drawing/2014/main" id="{270035B2-91F3-4CD0-89EE-58956907C163}"/>
                </a:ext>
              </a:extLst>
            </p:cNvPr>
            <p:cNvSpPr>
              <a:spLocks noChangeArrowheads="1"/>
            </p:cNvSpPr>
            <p:nvPr/>
          </p:nvSpPr>
          <p:spPr bwMode="auto">
            <a:xfrm>
              <a:off x="2233154"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scene3d>
              <a:camera prst="orthographicFront">
                <a:rot lat="0" lon="0" rev="0"/>
              </a:camera>
              <a:lightRig rig="contrasting" dir="t">
                <a:rot lat="0" lon="0" rev="7800000"/>
              </a:lightRig>
            </a:scene3d>
            <a:sp3d>
              <a:bevelT w="139700" h="139700"/>
            </a:sp3d>
            <a:extLst/>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sp>
          <p:nvSpPr>
            <p:cNvPr id="26" name="Cloud 25">
              <a:extLst>
                <a:ext uri="{FF2B5EF4-FFF2-40B4-BE49-F238E27FC236}">
                  <a16:creationId xmlns:a16="http://schemas.microsoft.com/office/drawing/2014/main" id="{A9A9D18B-4F76-4963-BF54-B19C14B5FF37}"/>
                </a:ext>
              </a:extLst>
            </p:cNvPr>
            <p:cNvSpPr/>
            <p:nvPr/>
          </p:nvSpPr>
          <p:spPr>
            <a:xfrm>
              <a:off x="4657096" y="5607173"/>
              <a:ext cx="1913861" cy="816659"/>
            </a:xfrm>
            <a:prstGeom prst="cloud">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7" name="Oval 26">
              <a:extLst>
                <a:ext uri="{FF2B5EF4-FFF2-40B4-BE49-F238E27FC236}">
                  <a16:creationId xmlns:a16="http://schemas.microsoft.com/office/drawing/2014/main" id="{592935BC-9A90-4E41-83F0-66F1104B16E2}"/>
                </a:ext>
              </a:extLst>
            </p:cNvPr>
            <p:cNvSpPr/>
            <p:nvPr/>
          </p:nvSpPr>
          <p:spPr>
            <a:xfrm>
              <a:off x="4784649" y="642383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8" name="Oval 27">
              <a:extLst>
                <a:ext uri="{FF2B5EF4-FFF2-40B4-BE49-F238E27FC236}">
                  <a16:creationId xmlns:a16="http://schemas.microsoft.com/office/drawing/2014/main" id="{11650A0B-4F02-4F64-A6B2-86B0A43F56B5}"/>
                </a:ext>
              </a:extLst>
            </p:cNvPr>
            <p:cNvSpPr/>
            <p:nvPr/>
          </p:nvSpPr>
          <p:spPr>
            <a:xfrm>
              <a:off x="4469219" y="6703822"/>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9" name="Oval 28">
              <a:extLst>
                <a:ext uri="{FF2B5EF4-FFF2-40B4-BE49-F238E27FC236}">
                  <a16:creationId xmlns:a16="http://schemas.microsoft.com/office/drawing/2014/main" id="{B1D06001-A1F3-426A-ABC2-CBACD16242F3}"/>
                </a:ext>
              </a:extLst>
            </p:cNvPr>
            <p:cNvSpPr/>
            <p:nvPr/>
          </p:nvSpPr>
          <p:spPr>
            <a:xfrm>
              <a:off x="4128979" y="6980267"/>
              <a:ext cx="212687" cy="232149"/>
            </a:xfrm>
            <a:prstGeom prst="ellips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grpSp>
      <p:grpSp>
        <p:nvGrpSpPr>
          <p:cNvPr id="30" name="Group 29">
            <a:extLst>
              <a:ext uri="{FF2B5EF4-FFF2-40B4-BE49-F238E27FC236}">
                <a16:creationId xmlns:a16="http://schemas.microsoft.com/office/drawing/2014/main" id="{87E5EBFB-A12F-4583-89D8-A9CB4FAA0BC5}"/>
              </a:ext>
            </a:extLst>
          </p:cNvPr>
          <p:cNvGrpSpPr/>
          <p:nvPr/>
        </p:nvGrpSpPr>
        <p:grpSpPr>
          <a:xfrm>
            <a:off x="17021118" y="4995713"/>
            <a:ext cx="2046924" cy="1041498"/>
            <a:chOff x="6957091" y="5289209"/>
            <a:chExt cx="5681018" cy="2269246"/>
          </a:xfrm>
          <a:solidFill>
            <a:srgbClr val="00B0F0"/>
          </a:solidFill>
          <a:effectLst>
            <a:outerShdw blurRad="50800" dist="38100" dir="2700000" algn="tl" rotWithShape="0">
              <a:prstClr val="black">
                <a:alpha val="40000"/>
              </a:prstClr>
            </a:outerShdw>
          </a:effectLst>
        </p:grpSpPr>
        <p:sp>
          <p:nvSpPr>
            <p:cNvPr id="31" name="Freeform 2">
              <a:extLst>
                <a:ext uri="{FF2B5EF4-FFF2-40B4-BE49-F238E27FC236}">
                  <a16:creationId xmlns:a16="http://schemas.microsoft.com/office/drawing/2014/main" id="{3B7A410B-1DDF-4C2D-AAA3-519B3CD91CA9}"/>
                </a:ext>
              </a:extLst>
            </p:cNvPr>
            <p:cNvSpPr>
              <a:spLocks noChangeArrowheads="1"/>
            </p:cNvSpPr>
            <p:nvPr/>
          </p:nvSpPr>
          <p:spPr bwMode="auto">
            <a:xfrm>
              <a:off x="6957091"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grpSp>
          <p:nvGrpSpPr>
            <p:cNvPr id="32" name="Group 31">
              <a:extLst>
                <a:ext uri="{FF2B5EF4-FFF2-40B4-BE49-F238E27FC236}">
                  <a16:creationId xmlns:a16="http://schemas.microsoft.com/office/drawing/2014/main" id="{99569CD5-F6B6-41BB-BD21-49243F1FA10F}"/>
                </a:ext>
              </a:extLst>
            </p:cNvPr>
            <p:cNvGrpSpPr/>
            <p:nvPr/>
          </p:nvGrpSpPr>
          <p:grpSpPr>
            <a:xfrm>
              <a:off x="9083421" y="5694741"/>
              <a:ext cx="1488411" cy="1394436"/>
              <a:chOff x="5093968" y="2078204"/>
              <a:chExt cx="488901" cy="458033"/>
            </a:xfrm>
            <a:grpFill/>
          </p:grpSpPr>
          <p:sp>
            <p:nvSpPr>
              <p:cNvPr id="33" name="AutoShape 110">
                <a:extLst>
                  <a:ext uri="{FF2B5EF4-FFF2-40B4-BE49-F238E27FC236}">
                    <a16:creationId xmlns:a16="http://schemas.microsoft.com/office/drawing/2014/main" id="{FE3392BE-0833-4358-A3F3-9D01F38D9CFC}"/>
                  </a:ext>
                </a:extLst>
              </p:cNvPr>
              <p:cNvSpPr>
                <a:spLocks/>
              </p:cNvSpPr>
              <p:nvPr/>
            </p:nvSpPr>
            <p:spPr bwMode="auto">
              <a:xfrm>
                <a:off x="5155710" y="2139108"/>
                <a:ext cx="365425" cy="244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34" name="AutoShape 111">
                <a:extLst>
                  <a:ext uri="{FF2B5EF4-FFF2-40B4-BE49-F238E27FC236}">
                    <a16:creationId xmlns:a16="http://schemas.microsoft.com/office/drawing/2014/main" id="{9F841F2C-D337-4DA4-827D-C73C5EA3AA75}"/>
                  </a:ext>
                </a:extLst>
              </p:cNvPr>
              <p:cNvSpPr>
                <a:spLocks/>
              </p:cNvSpPr>
              <p:nvPr/>
            </p:nvSpPr>
            <p:spPr bwMode="auto">
              <a:xfrm>
                <a:off x="5093968" y="2078204"/>
                <a:ext cx="488901" cy="4580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grpSp>
      </p:grpSp>
      <p:grpSp>
        <p:nvGrpSpPr>
          <p:cNvPr id="35" name="Group 34">
            <a:extLst>
              <a:ext uri="{FF2B5EF4-FFF2-40B4-BE49-F238E27FC236}">
                <a16:creationId xmlns:a16="http://schemas.microsoft.com/office/drawing/2014/main" id="{FC195996-A7FD-44E5-B7B5-EE1DB5A5E99D}"/>
              </a:ext>
            </a:extLst>
          </p:cNvPr>
          <p:cNvGrpSpPr/>
          <p:nvPr/>
        </p:nvGrpSpPr>
        <p:grpSpPr>
          <a:xfrm>
            <a:off x="17036134" y="6075617"/>
            <a:ext cx="2031908" cy="1206116"/>
            <a:chOff x="11677768" y="5289209"/>
            <a:chExt cx="5681018" cy="2269246"/>
          </a:xfrm>
          <a:solidFill>
            <a:srgbClr val="CCD5EA"/>
          </a:solidFill>
          <a:effectLst>
            <a:outerShdw blurRad="50800" dist="38100" dir="2700000" algn="tl" rotWithShape="0">
              <a:prstClr val="black">
                <a:alpha val="40000"/>
              </a:prstClr>
            </a:outerShdw>
          </a:effectLst>
        </p:grpSpPr>
        <p:sp>
          <p:nvSpPr>
            <p:cNvPr id="36" name="Freeform 1">
              <a:extLst>
                <a:ext uri="{FF2B5EF4-FFF2-40B4-BE49-F238E27FC236}">
                  <a16:creationId xmlns:a16="http://schemas.microsoft.com/office/drawing/2014/main" id="{DFF8DD37-53AD-40F4-86C4-7071E31E611E}"/>
                </a:ext>
              </a:extLst>
            </p:cNvPr>
            <p:cNvSpPr>
              <a:spLocks noChangeArrowheads="1"/>
            </p:cNvSpPr>
            <p:nvPr/>
          </p:nvSpPr>
          <p:spPr bwMode="auto">
            <a:xfrm>
              <a:off x="11677768" y="5289209"/>
              <a:ext cx="5681018" cy="2269246"/>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grpSp>
          <p:nvGrpSpPr>
            <p:cNvPr id="37" name="Group 36">
              <a:extLst>
                <a:ext uri="{FF2B5EF4-FFF2-40B4-BE49-F238E27FC236}">
                  <a16:creationId xmlns:a16="http://schemas.microsoft.com/office/drawing/2014/main" id="{CD2F2E16-DB4A-4DA6-998F-DAA5A7307F3B}"/>
                </a:ext>
              </a:extLst>
            </p:cNvPr>
            <p:cNvGrpSpPr/>
            <p:nvPr/>
          </p:nvGrpSpPr>
          <p:grpSpPr>
            <a:xfrm>
              <a:off x="13511904" y="5694741"/>
              <a:ext cx="2171919" cy="1361169"/>
              <a:chOff x="1188595" y="3116076"/>
              <a:chExt cx="487233" cy="305355"/>
            </a:xfrm>
            <a:grpFill/>
          </p:grpSpPr>
          <p:sp>
            <p:nvSpPr>
              <p:cNvPr id="38" name="AutoShape 105">
                <a:extLst>
                  <a:ext uri="{FF2B5EF4-FFF2-40B4-BE49-F238E27FC236}">
                    <a16:creationId xmlns:a16="http://schemas.microsoft.com/office/drawing/2014/main" id="{E115084A-82E9-4B5C-B11F-9828B427A36A}"/>
                  </a:ext>
                </a:extLst>
              </p:cNvPr>
              <p:cNvSpPr>
                <a:spLocks/>
              </p:cNvSpPr>
              <p:nvPr/>
            </p:nvSpPr>
            <p:spPr bwMode="auto">
              <a:xfrm>
                <a:off x="1188595" y="3116076"/>
                <a:ext cx="487233" cy="3053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9438"/>
                    </a:moveTo>
                    <a:cubicBezTo>
                      <a:pt x="7005" y="19438"/>
                      <a:pt x="3289" y="15988"/>
                      <a:pt x="1437" y="10797"/>
                    </a:cubicBezTo>
                    <a:cubicBezTo>
                      <a:pt x="3298" y="5598"/>
                      <a:pt x="7009" y="2161"/>
                      <a:pt x="10800" y="2161"/>
                    </a:cubicBezTo>
                    <a:cubicBezTo>
                      <a:pt x="14595" y="2161"/>
                      <a:pt x="18310" y="5611"/>
                      <a:pt x="20162" y="10802"/>
                    </a:cubicBezTo>
                    <a:cubicBezTo>
                      <a:pt x="18301" y="16000"/>
                      <a:pt x="14590" y="19438"/>
                      <a:pt x="10800" y="19438"/>
                    </a:cubicBezTo>
                    <a:moveTo>
                      <a:pt x="21576" y="10561"/>
                    </a:moveTo>
                    <a:cubicBezTo>
                      <a:pt x="21569" y="10516"/>
                      <a:pt x="21573" y="10467"/>
                      <a:pt x="21562" y="10423"/>
                    </a:cubicBezTo>
                    <a:cubicBezTo>
                      <a:pt x="21558" y="10406"/>
                      <a:pt x="21548" y="10395"/>
                      <a:pt x="21544" y="10378"/>
                    </a:cubicBezTo>
                    <a:cubicBezTo>
                      <a:pt x="21537" y="10352"/>
                      <a:pt x="21539" y="10322"/>
                      <a:pt x="21530" y="10297"/>
                    </a:cubicBezTo>
                    <a:cubicBezTo>
                      <a:pt x="19569" y="4298"/>
                      <a:pt x="15302" y="0"/>
                      <a:pt x="10800" y="0"/>
                    </a:cubicBezTo>
                    <a:cubicBezTo>
                      <a:pt x="6297" y="0"/>
                      <a:pt x="2030" y="4290"/>
                      <a:pt x="69" y="10290"/>
                    </a:cubicBezTo>
                    <a:cubicBezTo>
                      <a:pt x="61" y="10316"/>
                      <a:pt x="62" y="10344"/>
                      <a:pt x="55" y="10370"/>
                    </a:cubicBezTo>
                    <a:cubicBezTo>
                      <a:pt x="51" y="10387"/>
                      <a:pt x="41" y="10398"/>
                      <a:pt x="37" y="10415"/>
                    </a:cubicBezTo>
                    <a:cubicBezTo>
                      <a:pt x="26" y="10459"/>
                      <a:pt x="30" y="10508"/>
                      <a:pt x="24" y="10554"/>
                    </a:cubicBezTo>
                    <a:cubicBezTo>
                      <a:pt x="12" y="10635"/>
                      <a:pt x="0" y="10714"/>
                      <a:pt x="0" y="10796"/>
                    </a:cubicBezTo>
                    <a:cubicBezTo>
                      <a:pt x="0" y="10878"/>
                      <a:pt x="12" y="10955"/>
                      <a:pt x="24" y="11038"/>
                    </a:cubicBezTo>
                    <a:cubicBezTo>
                      <a:pt x="30" y="11083"/>
                      <a:pt x="26" y="11131"/>
                      <a:pt x="37" y="11175"/>
                    </a:cubicBezTo>
                    <a:cubicBezTo>
                      <a:pt x="41" y="11193"/>
                      <a:pt x="51" y="11204"/>
                      <a:pt x="55" y="11220"/>
                    </a:cubicBezTo>
                    <a:cubicBezTo>
                      <a:pt x="62" y="11247"/>
                      <a:pt x="61" y="11276"/>
                      <a:pt x="69" y="11302"/>
                    </a:cubicBezTo>
                    <a:cubicBezTo>
                      <a:pt x="2030" y="17300"/>
                      <a:pt x="6297" y="21599"/>
                      <a:pt x="10800" y="21599"/>
                    </a:cubicBezTo>
                    <a:cubicBezTo>
                      <a:pt x="15302" y="21599"/>
                      <a:pt x="19569" y="17308"/>
                      <a:pt x="21530" y="11309"/>
                    </a:cubicBezTo>
                    <a:cubicBezTo>
                      <a:pt x="21539" y="11283"/>
                      <a:pt x="21537" y="11255"/>
                      <a:pt x="21544" y="11228"/>
                    </a:cubicBezTo>
                    <a:cubicBezTo>
                      <a:pt x="21548" y="11212"/>
                      <a:pt x="21558" y="11201"/>
                      <a:pt x="21562" y="11183"/>
                    </a:cubicBezTo>
                    <a:cubicBezTo>
                      <a:pt x="21573" y="11139"/>
                      <a:pt x="21569" y="11089"/>
                      <a:pt x="21576" y="11044"/>
                    </a:cubicBezTo>
                    <a:cubicBezTo>
                      <a:pt x="21587" y="10963"/>
                      <a:pt x="21599" y="10885"/>
                      <a:pt x="21599" y="10803"/>
                    </a:cubicBezTo>
                    <a:cubicBezTo>
                      <a:pt x="21599" y="10721"/>
                      <a:pt x="21587" y="10642"/>
                      <a:pt x="21576" y="10561"/>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39" name="AutoShape 106">
                <a:extLst>
                  <a:ext uri="{FF2B5EF4-FFF2-40B4-BE49-F238E27FC236}">
                    <a16:creationId xmlns:a16="http://schemas.microsoft.com/office/drawing/2014/main" id="{F0339095-6EC8-45D1-A39B-2FEC725D8C7C}"/>
                  </a:ext>
                </a:extLst>
              </p:cNvPr>
              <p:cNvSpPr>
                <a:spLocks/>
              </p:cNvSpPr>
              <p:nvPr/>
            </p:nvSpPr>
            <p:spPr bwMode="auto">
              <a:xfrm>
                <a:off x="1371308" y="3207851"/>
                <a:ext cx="69247" cy="68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2" y="0"/>
                    </a:moveTo>
                    <a:cubicBezTo>
                      <a:pt x="19193" y="0"/>
                      <a:pt x="19183" y="4"/>
                      <a:pt x="19174" y="4"/>
                    </a:cubicBezTo>
                    <a:cubicBezTo>
                      <a:pt x="8585" y="23"/>
                      <a:pt x="0" y="8607"/>
                      <a:pt x="0" y="19198"/>
                    </a:cubicBezTo>
                    <a:cubicBezTo>
                      <a:pt x="0" y="20523"/>
                      <a:pt x="1076" y="21600"/>
                      <a:pt x="2402" y="21600"/>
                    </a:cubicBezTo>
                    <a:cubicBezTo>
                      <a:pt x="3722" y="21600"/>
                      <a:pt x="4799" y="20523"/>
                      <a:pt x="4799" y="19198"/>
                    </a:cubicBezTo>
                    <a:cubicBezTo>
                      <a:pt x="4799" y="11262"/>
                      <a:pt x="11262" y="4803"/>
                      <a:pt x="19202" y="4803"/>
                    </a:cubicBezTo>
                    <a:lnTo>
                      <a:pt x="19202" y="4798"/>
                    </a:lnTo>
                    <a:cubicBezTo>
                      <a:pt x="20523" y="4798"/>
                      <a:pt x="21599" y="3721"/>
                      <a:pt x="21599" y="2401"/>
                    </a:cubicBezTo>
                    <a:cubicBezTo>
                      <a:pt x="21599" y="1076"/>
                      <a:pt x="20523" y="0"/>
                      <a:pt x="19202"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sp>
            <p:nvSpPr>
              <p:cNvPr id="40" name="AutoShape 107">
                <a:extLst>
                  <a:ext uri="{FF2B5EF4-FFF2-40B4-BE49-F238E27FC236}">
                    <a16:creationId xmlns:a16="http://schemas.microsoft.com/office/drawing/2014/main" id="{A4C681FF-0E9A-4B34-B8C6-7BDC1483549D}"/>
                  </a:ext>
                </a:extLst>
              </p:cNvPr>
              <p:cNvSpPr>
                <a:spLocks/>
              </p:cNvSpPr>
              <p:nvPr/>
            </p:nvSpPr>
            <p:spPr bwMode="auto">
              <a:xfrm>
                <a:off x="1325418" y="3161963"/>
                <a:ext cx="213581" cy="2135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057"/>
                    </a:moveTo>
                    <a:cubicBezTo>
                      <a:pt x="5694" y="20057"/>
                      <a:pt x="1542" y="15905"/>
                      <a:pt x="1542" y="10800"/>
                    </a:cubicBezTo>
                    <a:cubicBezTo>
                      <a:pt x="1542" y="5694"/>
                      <a:pt x="5694" y="1542"/>
                      <a:pt x="10800" y="1542"/>
                    </a:cubicBezTo>
                    <a:cubicBezTo>
                      <a:pt x="15905" y="1542"/>
                      <a:pt x="20057" y="5694"/>
                      <a:pt x="20057" y="10800"/>
                    </a:cubicBezTo>
                    <a:cubicBezTo>
                      <a:pt x="20057" y="15905"/>
                      <a:pt x="15905" y="20057"/>
                      <a:pt x="10800" y="20057"/>
                    </a:cubicBezTo>
                    <a:moveTo>
                      <a:pt x="10800" y="0"/>
                    </a:moveTo>
                    <a:cubicBezTo>
                      <a:pt x="4834" y="0"/>
                      <a:pt x="0" y="4834"/>
                      <a:pt x="0" y="10800"/>
                    </a:cubicBezTo>
                    <a:cubicBezTo>
                      <a:pt x="0" y="16765"/>
                      <a:pt x="4834" y="21600"/>
                      <a:pt x="10800" y="21600"/>
                    </a:cubicBezTo>
                    <a:cubicBezTo>
                      <a:pt x="16765" y="21600"/>
                      <a:pt x="21599" y="16765"/>
                      <a:pt x="21599" y="10800"/>
                    </a:cubicBezTo>
                    <a:cubicBezTo>
                      <a:pt x="21599" y="4834"/>
                      <a:pt x="16765" y="0"/>
                      <a:pt x="10800" y="0"/>
                    </a:cubicBezTo>
                  </a:path>
                </a:pathLst>
              </a:custGeom>
              <a:grpFill/>
              <a:ln>
                <a:solidFill>
                  <a:schemeClr val="bg1"/>
                </a:solidFill>
              </a:ln>
              <a:effectLst/>
              <a:extLst>
                <a:ext uri="{91240B29-F687-4f45-9708-019B960494DF}"/>
                <a:ext uri="{AF507438-7753-43e0-B8FC-AC1667EBCBE1}"/>
              </a:extLst>
            </p:spPr>
            <p:txBody>
              <a:bodyPr lIns="50800" tIns="50800" rIns="50800" bIns="50800" anchor="ctr"/>
              <a:lstStyle/>
              <a:p>
                <a:pPr defTabSz="609585" eaLnBrk="1" fontAlgn="auto" hangingPunct="1">
                  <a:spcBef>
                    <a:spcPts val="0"/>
                  </a:spcBef>
                  <a:spcAft>
                    <a:spcPts val="0"/>
                  </a:spcAft>
                  <a:defRPr/>
                </a:pPr>
                <a:endParaRPr lang="en-US" sz="4000" dirty="0">
                  <a:solidFill>
                    <a:srgbClr val="FFFFFF"/>
                  </a:solidFill>
                  <a:effectLst>
                    <a:outerShdw blurRad="38100" dist="38100" dir="2700000" algn="tl">
                      <a:srgbClr val="000000"/>
                    </a:outerShdw>
                  </a:effectLst>
                  <a:latin typeface="Calibri" panose="020F0502020204030204"/>
                </a:endParaRPr>
              </a:p>
            </p:txBody>
          </p:sp>
        </p:grpSp>
      </p:grpSp>
      <p:grpSp>
        <p:nvGrpSpPr>
          <p:cNvPr id="41" name="Group 40">
            <a:extLst>
              <a:ext uri="{FF2B5EF4-FFF2-40B4-BE49-F238E27FC236}">
                <a16:creationId xmlns:a16="http://schemas.microsoft.com/office/drawing/2014/main" id="{F91F948C-6FD4-4ABC-9E4B-D538AE4272CC}"/>
              </a:ext>
            </a:extLst>
          </p:cNvPr>
          <p:cNvGrpSpPr/>
          <p:nvPr/>
        </p:nvGrpSpPr>
        <p:grpSpPr>
          <a:xfrm>
            <a:off x="17021119" y="7262961"/>
            <a:ext cx="2046924" cy="1341259"/>
            <a:chOff x="16405144" y="5289209"/>
            <a:chExt cx="5681018" cy="2421977"/>
          </a:xfrm>
          <a:solidFill>
            <a:srgbClr val="303942"/>
          </a:solidFill>
          <a:effectLst>
            <a:outerShdw blurRad="50800" dist="38100" dir="2700000" algn="tl" rotWithShape="0">
              <a:prstClr val="black">
                <a:alpha val="40000"/>
              </a:prstClr>
            </a:outerShdw>
          </a:effectLst>
        </p:grpSpPr>
        <p:sp>
          <p:nvSpPr>
            <p:cNvPr id="42" name="Freeform 2">
              <a:extLst>
                <a:ext uri="{FF2B5EF4-FFF2-40B4-BE49-F238E27FC236}">
                  <a16:creationId xmlns:a16="http://schemas.microsoft.com/office/drawing/2014/main" id="{8945AAD1-90BE-4DD6-AF51-2E2863AD9EBA}"/>
                </a:ext>
              </a:extLst>
            </p:cNvPr>
            <p:cNvSpPr>
              <a:spLocks noChangeArrowheads="1"/>
            </p:cNvSpPr>
            <p:nvPr/>
          </p:nvSpPr>
          <p:spPr bwMode="auto">
            <a:xfrm>
              <a:off x="16405144" y="5289209"/>
              <a:ext cx="5681018" cy="2269246"/>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grp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wrap="none" lIns="243785" tIns="121892" rIns="243785" bIns="121892" anchor="ctr"/>
            <a:lstStyle/>
            <a:p>
              <a:pPr eaLnBrk="1" fontAlgn="auto" hangingPunct="1">
                <a:spcBef>
                  <a:spcPts val="0"/>
                </a:spcBef>
                <a:spcAft>
                  <a:spcPts val="0"/>
                </a:spcAft>
                <a:defRPr/>
              </a:pPr>
              <a:endParaRPr lang="en-US" dirty="0">
                <a:solidFill>
                  <a:srgbClr val="000000"/>
                </a:solidFill>
                <a:latin typeface="Raleway Light"/>
              </a:endParaRPr>
            </a:p>
          </p:txBody>
        </p:sp>
        <p:sp>
          <p:nvSpPr>
            <p:cNvPr id="43" name="Rectangle 42">
              <a:extLst>
                <a:ext uri="{FF2B5EF4-FFF2-40B4-BE49-F238E27FC236}">
                  <a16:creationId xmlns:a16="http://schemas.microsoft.com/office/drawing/2014/main" id="{C9216C86-3784-4089-A98E-89F22BC64ED3}"/>
                </a:ext>
              </a:extLst>
            </p:cNvPr>
            <p:cNvSpPr/>
            <p:nvPr/>
          </p:nvSpPr>
          <p:spPr>
            <a:xfrm>
              <a:off x="18290737" y="5321387"/>
              <a:ext cx="1851656" cy="2389799"/>
            </a:xfrm>
            <a:prstGeom prst="rect">
              <a:avLst/>
            </a:prstGeom>
            <a:noFill/>
            <a:ln>
              <a:noFill/>
            </a:ln>
          </p:spPr>
          <p:txBody>
            <a:bodyPr wrap="none">
              <a:spAutoFit/>
            </a:bodyPr>
            <a:lstStyle/>
            <a:p>
              <a:pPr algn="ctr" eaLnBrk="1" fontAlgn="auto" hangingPunct="1">
                <a:spcBef>
                  <a:spcPts val="0"/>
                </a:spcBef>
                <a:spcAft>
                  <a:spcPts val="0"/>
                </a:spcAft>
                <a:defRPr/>
              </a:pPr>
              <a:r>
                <a:rPr lang="en-US" sz="8000" b="1" spc="50" dirty="0">
                  <a:ln w="0">
                    <a:solidFill>
                      <a:prstClr val="white"/>
                    </a:solidFill>
                  </a:ln>
                  <a:solidFill>
                    <a:prstClr val="white"/>
                  </a:solidFill>
                  <a:effectLst>
                    <a:innerShdw blurRad="63500" dist="50800" dir="13500000">
                      <a:srgbClr val="000000">
                        <a:alpha val="50000"/>
                      </a:srgbClr>
                    </a:innerShdw>
                  </a:effectLst>
                  <a:latin typeface="Calibri" panose="020F0502020204030204"/>
                </a:rPr>
                <a:t>?</a:t>
              </a:r>
              <a:endParaRPr lang="en-US" sz="8000" b="1" spc="50" dirty="0">
                <a:ln w="0">
                  <a:solidFill>
                    <a:prstClr val="white"/>
                  </a:solidFill>
                </a:ln>
                <a:solidFill>
                  <a:prstClr val="white"/>
                </a:solidFill>
                <a:effectLst>
                  <a:glow rad="38100">
                    <a:srgbClr val="418AB3">
                      <a:alpha val="40000"/>
                    </a:srgbClr>
                  </a:glow>
                </a:effectLst>
                <a:latin typeface="Calibri" panose="020F0502020204030204"/>
              </a:endParaRPr>
            </a:p>
          </p:txBody>
        </p:sp>
      </p:grpSp>
      <p:sp>
        <p:nvSpPr>
          <p:cNvPr id="4" name="TextBox 3">
            <a:extLst>
              <a:ext uri="{FF2B5EF4-FFF2-40B4-BE49-F238E27FC236}">
                <a16:creationId xmlns:a16="http://schemas.microsoft.com/office/drawing/2014/main" id="{F0CA7CA8-FA6A-440E-A115-ECD80B79B84A}"/>
              </a:ext>
            </a:extLst>
          </p:cNvPr>
          <p:cNvSpPr txBox="1">
            <a:spLocks noChangeArrowheads="1"/>
          </p:cNvSpPr>
          <p:nvPr/>
        </p:nvSpPr>
        <p:spPr bwMode="auto">
          <a:xfrm>
            <a:off x="19296063" y="4035425"/>
            <a:ext cx="165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bg1"/>
                </a:solidFill>
              </a:rPr>
              <a:t>Predict</a:t>
            </a:r>
          </a:p>
        </p:txBody>
      </p:sp>
      <p:sp>
        <p:nvSpPr>
          <p:cNvPr id="44" name="TextBox 43">
            <a:extLst>
              <a:ext uri="{FF2B5EF4-FFF2-40B4-BE49-F238E27FC236}">
                <a16:creationId xmlns:a16="http://schemas.microsoft.com/office/drawing/2014/main" id="{7DB4AFFF-2327-4B00-AA72-A6B8D3384F2A}"/>
              </a:ext>
            </a:extLst>
          </p:cNvPr>
          <p:cNvSpPr txBox="1">
            <a:spLocks noChangeArrowheads="1"/>
          </p:cNvSpPr>
          <p:nvPr/>
        </p:nvSpPr>
        <p:spPr bwMode="auto">
          <a:xfrm>
            <a:off x="19296063" y="5121275"/>
            <a:ext cx="2135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bg1"/>
                </a:solidFill>
              </a:rPr>
              <a:t>Go Visual</a:t>
            </a:r>
          </a:p>
        </p:txBody>
      </p:sp>
      <p:sp>
        <p:nvSpPr>
          <p:cNvPr id="45" name="TextBox 44">
            <a:extLst>
              <a:ext uri="{FF2B5EF4-FFF2-40B4-BE49-F238E27FC236}">
                <a16:creationId xmlns:a16="http://schemas.microsoft.com/office/drawing/2014/main" id="{DC53C8CD-0CBA-419A-A3C8-09DAE1EAB484}"/>
              </a:ext>
            </a:extLst>
          </p:cNvPr>
          <p:cNvSpPr txBox="1">
            <a:spLocks noChangeArrowheads="1"/>
          </p:cNvSpPr>
          <p:nvPr/>
        </p:nvSpPr>
        <p:spPr bwMode="auto">
          <a:xfrm>
            <a:off x="19296063" y="6324600"/>
            <a:ext cx="1912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bg1"/>
                </a:solidFill>
              </a:rPr>
              <a:t>Observe</a:t>
            </a:r>
          </a:p>
        </p:txBody>
      </p:sp>
      <p:sp>
        <p:nvSpPr>
          <p:cNvPr id="46" name="TextBox 45">
            <a:extLst>
              <a:ext uri="{FF2B5EF4-FFF2-40B4-BE49-F238E27FC236}">
                <a16:creationId xmlns:a16="http://schemas.microsoft.com/office/drawing/2014/main" id="{35258588-56AE-4EC4-B45F-E507E034102C}"/>
              </a:ext>
            </a:extLst>
          </p:cNvPr>
          <p:cNvSpPr txBox="1">
            <a:spLocks noChangeArrowheads="1"/>
          </p:cNvSpPr>
          <p:nvPr/>
        </p:nvSpPr>
        <p:spPr bwMode="auto">
          <a:xfrm>
            <a:off x="19296063" y="7527925"/>
            <a:ext cx="1158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000">
                <a:solidFill>
                  <a:schemeClr val="bg1"/>
                </a:solidFill>
              </a:rPr>
              <a:t>Infer</a:t>
            </a:r>
          </a:p>
        </p:txBody>
      </p:sp>
      <p:sp>
        <p:nvSpPr>
          <p:cNvPr id="3" name="Footer Placeholder 2">
            <a:extLst>
              <a:ext uri="{FF2B5EF4-FFF2-40B4-BE49-F238E27FC236}">
                <a16:creationId xmlns:a16="http://schemas.microsoft.com/office/drawing/2014/main" id="{71E77325-747E-40A8-9B51-DDDB58B679EF}"/>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16"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5" grpId="0"/>
      <p:bldP spid="4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4A5C170-A54E-40FD-B594-22079798A93C}"/>
              </a:ext>
            </a:extLst>
          </p:cNvPr>
          <p:cNvGraphicFramePr>
            <a:graphicFrameLocks noGrp="1"/>
          </p:cNvGraphicFramePr>
          <p:nvPr/>
        </p:nvGraphicFramePr>
        <p:xfrm>
          <a:off x="0" y="0"/>
          <a:ext cx="24377650" cy="17191038"/>
        </p:xfrm>
        <a:graphic>
          <a:graphicData uri="http://schemas.openxmlformats.org/drawingml/2006/table">
            <a:tbl>
              <a:tblPr firstRow="1" bandRow="1">
                <a:tableStyleId>{5C22544A-7EE6-4342-B048-85BDC9FD1C3A}</a:tableStyleId>
              </a:tblPr>
              <a:tblGrid>
                <a:gridCol w="4767944">
                  <a:extLst>
                    <a:ext uri="{9D8B030D-6E8A-4147-A177-3AD203B41FA5}">
                      <a16:colId xmlns:a16="http://schemas.microsoft.com/office/drawing/2014/main" val="20000"/>
                    </a:ext>
                  </a:extLst>
                </a:gridCol>
                <a:gridCol w="4780638">
                  <a:extLst>
                    <a:ext uri="{9D8B030D-6E8A-4147-A177-3AD203B41FA5}">
                      <a16:colId xmlns:a16="http://schemas.microsoft.com/office/drawing/2014/main" val="20001"/>
                    </a:ext>
                  </a:extLst>
                </a:gridCol>
                <a:gridCol w="4069448">
                  <a:extLst>
                    <a:ext uri="{9D8B030D-6E8A-4147-A177-3AD203B41FA5}">
                      <a16:colId xmlns:a16="http://schemas.microsoft.com/office/drawing/2014/main" val="20002"/>
                    </a:ext>
                  </a:extLst>
                </a:gridCol>
                <a:gridCol w="4584429">
                  <a:extLst>
                    <a:ext uri="{9D8B030D-6E8A-4147-A177-3AD203B41FA5}">
                      <a16:colId xmlns:a16="http://schemas.microsoft.com/office/drawing/2014/main" val="20003"/>
                    </a:ext>
                  </a:extLst>
                </a:gridCol>
                <a:gridCol w="3122656">
                  <a:extLst>
                    <a:ext uri="{9D8B030D-6E8A-4147-A177-3AD203B41FA5}">
                      <a16:colId xmlns:a16="http://schemas.microsoft.com/office/drawing/2014/main" val="20004"/>
                    </a:ext>
                  </a:extLst>
                </a:gridCol>
                <a:gridCol w="3052535">
                  <a:extLst>
                    <a:ext uri="{9D8B030D-6E8A-4147-A177-3AD203B41FA5}">
                      <a16:colId xmlns:a16="http://schemas.microsoft.com/office/drawing/2014/main" val="20005"/>
                    </a:ext>
                  </a:extLst>
                </a:gridCol>
              </a:tblGrid>
              <a:tr h="3932054">
                <a:tc rowSpan="2">
                  <a:txBody>
                    <a:bodyPr/>
                    <a:lstStyle/>
                    <a:p>
                      <a:pPr algn="ctr"/>
                      <a:endParaRPr lang="en-US" sz="3600" dirty="0">
                        <a:latin typeface="Lato Regular"/>
                      </a:endParaRPr>
                    </a:p>
                  </a:txBody>
                  <a:tcPr marT="45722" marB="45722">
                    <a:solidFill>
                      <a:srgbClr val="0081C6"/>
                    </a:solidFill>
                  </a:tcPr>
                </a:tc>
                <a:tc>
                  <a:txBody>
                    <a:bodyPr/>
                    <a:lstStyle/>
                    <a:p>
                      <a:pPr algn="ctr"/>
                      <a:r>
                        <a:rPr lang="en-US" sz="6000" dirty="0">
                          <a:effectLst>
                            <a:outerShdw blurRad="38100" dist="38100" dir="2700000" algn="tl">
                              <a:srgbClr val="000000">
                                <a:alpha val="43137"/>
                              </a:srgbClr>
                            </a:outerShdw>
                          </a:effectLst>
                          <a:latin typeface="Lato Regular"/>
                        </a:rPr>
                        <a:t> </a:t>
                      </a:r>
                      <a:r>
                        <a:rPr lang="en-US" sz="5400" dirty="0">
                          <a:effectLst>
                            <a:outerShdw blurRad="38100" dist="38100" dir="2700000" algn="tl">
                              <a:srgbClr val="000000">
                                <a:alpha val="43137"/>
                              </a:srgbClr>
                            </a:outerShdw>
                          </a:effectLst>
                          <a:latin typeface="Lato Regular"/>
                        </a:rPr>
                        <a:t>Demographic</a:t>
                      </a:r>
                    </a:p>
                    <a:p>
                      <a:pPr algn="ctr"/>
                      <a:r>
                        <a:rPr lang="en-US" sz="3200" dirty="0">
                          <a:latin typeface="Lato Regular"/>
                        </a:rPr>
                        <a:t>(Enrollment,</a:t>
                      </a:r>
                      <a:r>
                        <a:rPr lang="en-US" sz="3200" baseline="0" dirty="0">
                          <a:latin typeface="Lato Regular"/>
                        </a:rPr>
                        <a:t> attendance, dropout rate, ethnicity, gender, grade-level)</a:t>
                      </a:r>
                    </a:p>
                    <a:p>
                      <a:pPr algn="ctr"/>
                      <a:endParaRPr lang="en-US" sz="3200" baseline="0" dirty="0">
                        <a:latin typeface="Lato Regular"/>
                      </a:endParaRPr>
                    </a:p>
                    <a:p>
                      <a:pPr algn="ctr"/>
                      <a:endParaRPr lang="en-US" sz="3200" baseline="0" dirty="0">
                        <a:latin typeface="Lato Regular"/>
                      </a:endParaRPr>
                    </a:p>
                  </a:txBody>
                  <a:tcPr marT="45722" marB="45722">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Perceptual</a:t>
                      </a:r>
                    </a:p>
                    <a:p>
                      <a:pPr algn="ctr"/>
                      <a:r>
                        <a:rPr lang="en-US" sz="3200" dirty="0">
                          <a:latin typeface="Lato Regular"/>
                        </a:rPr>
                        <a:t>(Perceptions</a:t>
                      </a:r>
                      <a:r>
                        <a:rPr lang="en-US" sz="3200" baseline="0" dirty="0">
                          <a:latin typeface="Lato Regular"/>
                        </a:rPr>
                        <a:t> of learning environment, values, beliefs, attitudes, observations)</a:t>
                      </a:r>
                    </a:p>
                  </a:txBody>
                  <a:tcPr marT="45722" marB="45722">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Process</a:t>
                      </a:r>
                      <a:endParaRPr lang="en-US" sz="7200" dirty="0">
                        <a:effectLst>
                          <a:outerShdw blurRad="38100" dist="38100" dir="2700000" algn="tl">
                            <a:srgbClr val="000000">
                              <a:alpha val="43137"/>
                            </a:srgbClr>
                          </a:outerShdw>
                        </a:effectLst>
                        <a:latin typeface="Lato Regular"/>
                      </a:endParaRPr>
                    </a:p>
                    <a:p>
                      <a:pPr algn="ctr"/>
                      <a:r>
                        <a:rPr lang="en-US" sz="3200" b="1" kern="1200" baseline="0" dirty="0">
                          <a:solidFill>
                            <a:schemeClr val="lt1"/>
                          </a:solidFill>
                          <a:latin typeface="Lato Regular"/>
                          <a:ea typeface="+mn-ea"/>
                          <a:cs typeface="+mn-cs"/>
                        </a:rPr>
                        <a:t>(Description of school processes and procedures)</a:t>
                      </a:r>
                    </a:p>
                    <a:p>
                      <a:pPr algn="ctr"/>
                      <a:endParaRPr lang="en-US" sz="3200" b="1" kern="1200" baseline="0" dirty="0">
                        <a:solidFill>
                          <a:schemeClr val="lt1"/>
                        </a:solidFill>
                        <a:latin typeface="Lato Regular"/>
                        <a:ea typeface="+mn-ea"/>
                        <a:cs typeface="+mn-cs"/>
                      </a:endParaRPr>
                    </a:p>
                    <a:p>
                      <a:pPr algn="ctr"/>
                      <a:endParaRPr lang="en-US" sz="3200" dirty="0">
                        <a:latin typeface="Lato Regular"/>
                      </a:endParaRPr>
                    </a:p>
                  </a:txBody>
                  <a:tcPr marT="45722" marB="45722">
                    <a:solidFill>
                      <a:srgbClr val="0081C6"/>
                    </a:solidFill>
                  </a:tcPr>
                </a:tc>
                <a:tc gridSpan="2">
                  <a:txBody>
                    <a:bodyPr/>
                    <a:lstStyle/>
                    <a:p>
                      <a:pPr algn="ctr"/>
                      <a:r>
                        <a:rPr lang="en-US" sz="5400" dirty="0">
                          <a:effectLst>
                            <a:outerShdw blurRad="38100" dist="38100" dir="2700000" algn="tl">
                              <a:srgbClr val="000000">
                                <a:alpha val="43137"/>
                              </a:srgbClr>
                            </a:outerShdw>
                          </a:effectLst>
                          <a:latin typeface="Lato Regular"/>
                        </a:rPr>
                        <a:t>Student-Learning</a:t>
                      </a:r>
                    </a:p>
                    <a:p>
                      <a:pPr algn="ctr"/>
                      <a:r>
                        <a:rPr lang="en-US" sz="3200" dirty="0">
                          <a:latin typeface="Lato Regular"/>
                        </a:rPr>
                        <a:t>(Standardized tests,</a:t>
                      </a:r>
                      <a:r>
                        <a:rPr lang="en-US" sz="3200" baseline="0" dirty="0">
                          <a:latin typeface="Lato Regular"/>
                        </a:rPr>
                        <a:t> teacher observations of abilities, authentic assessments)</a:t>
                      </a:r>
                    </a:p>
                    <a:p>
                      <a:pPr algn="ctr"/>
                      <a:endParaRPr lang="en-US" sz="3200" baseline="0" dirty="0">
                        <a:latin typeface="Lato Regular"/>
                      </a:endParaRPr>
                    </a:p>
                    <a:p>
                      <a:pPr algn="ctr"/>
                      <a:endParaRPr lang="en-US" sz="3200" dirty="0">
                        <a:latin typeface="Lato Regular"/>
                      </a:endParaRPr>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0"/>
                  </a:ext>
                </a:extLst>
              </a:tr>
              <a:tr h="1554533">
                <a:tc vMerge="1">
                  <a:txBody>
                    <a:bodyPr/>
                    <a:lstStyle/>
                    <a:p>
                      <a:endParaRPr lang="en-US"/>
                    </a:p>
                  </a:txBody>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aseline="0" dirty="0">
                          <a:solidFill>
                            <a:schemeClr val="bg1"/>
                          </a:solidFill>
                          <a:latin typeface="Lato Regular"/>
                        </a:rPr>
                        <a:t>*Examined 2-4 times/year</a:t>
                      </a:r>
                      <a:endParaRPr lang="en-US" sz="3200" dirty="0">
                        <a:solidFill>
                          <a:schemeClr val="bg1"/>
                        </a:solidFill>
                        <a:latin typeface="Lato Regular"/>
                      </a:endParaRPr>
                    </a:p>
                    <a:p>
                      <a:pPr algn="ctr"/>
                      <a:endParaRPr lang="en-US" sz="3200" dirty="0">
                        <a:latin typeface="Lato Regular"/>
                      </a:endParaRP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*Examined 2-4 times/year</a:t>
                      </a:r>
                    </a:p>
                  </a:txBody>
                  <a:tcPr marT="45722" marB="45722">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txBody>
                  <a:tcPr marT="45722" marB="45722">
                    <a:solidFill>
                      <a:srgbClr val="0081C6"/>
                    </a:solidFill>
                  </a:tcPr>
                </a:tc>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p>
                      <a:pPr algn="ctr"/>
                      <a:endParaRPr lang="en-US" sz="3200" dirty="0">
                        <a:latin typeface="Lato Regular"/>
                      </a:endParaRPr>
                    </a:p>
                  </a:txBody>
                  <a:tcPr marT="45722" marB="45722">
                    <a:solidFill>
                      <a:srgbClr val="0081C6"/>
                    </a:solidFill>
                  </a:tcPr>
                </a:tc>
                <a:tc hMerge="1">
                  <a:txBody>
                    <a:bodyPr/>
                    <a:lstStyle/>
                    <a:p>
                      <a:endParaRPr lang="en-US"/>
                    </a:p>
                  </a:txBody>
                  <a:tcPr/>
                </a:tc>
                <a:extLst>
                  <a:ext uri="{0D108BD9-81ED-4DB2-BD59-A6C34878D82A}">
                    <a16:rowId xmlns:a16="http://schemas.microsoft.com/office/drawing/2014/main" val="10001"/>
                  </a:ext>
                </a:extLst>
              </a:tr>
              <a:tr h="640084">
                <a:tc rowSpan="5">
                  <a:txBody>
                    <a:bodyPr/>
                    <a:lstStyle/>
                    <a:p>
                      <a:pPr algn="ctr"/>
                      <a:r>
                        <a:rPr lang="en-US" sz="8000" dirty="0">
                          <a:solidFill>
                            <a:srgbClr val="303942"/>
                          </a:solidFill>
                          <a:latin typeface="Lato Regular"/>
                        </a:rPr>
                        <a:t>CSF 1</a:t>
                      </a:r>
                    </a:p>
                  </a:txBody>
                  <a:tcPr marT="45722" marB="45722"/>
                </a:tc>
                <a:tc rowSpan="5">
                  <a:txBody>
                    <a:bodyPr/>
                    <a:lstStyle/>
                    <a:p>
                      <a:pPr algn="ctr"/>
                      <a:r>
                        <a:rPr lang="en-US" sz="5400" b="1" dirty="0">
                          <a:solidFill>
                            <a:srgbClr val="303942"/>
                          </a:solidFill>
                          <a:latin typeface="Lato Regular"/>
                        </a:rPr>
                        <a:t>Inference #1</a:t>
                      </a:r>
                    </a:p>
                  </a:txBody>
                  <a:tcPr marT="45722" marB="45722"/>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5400" b="1" dirty="0">
                          <a:solidFill>
                            <a:srgbClr val="303942"/>
                          </a:solidFill>
                          <a:latin typeface="Lato Regular"/>
                        </a:rPr>
                        <a:t>Inference</a:t>
                      </a:r>
                      <a:r>
                        <a:rPr lang="en-US" sz="5400" b="1" baseline="0" dirty="0">
                          <a:solidFill>
                            <a:srgbClr val="303942"/>
                          </a:solidFill>
                          <a:latin typeface="Lato Regular"/>
                        </a:rPr>
                        <a:t> #2</a:t>
                      </a:r>
                      <a:endParaRPr lang="en-US" sz="5400" b="1" dirty="0">
                        <a:solidFill>
                          <a:srgbClr val="303942"/>
                        </a:solidFill>
                        <a:latin typeface="Lato Regular"/>
                      </a:endParaRPr>
                    </a:p>
                    <a:p>
                      <a:pPr algn="ctr"/>
                      <a:endParaRPr lang="en-US" sz="5400" dirty="0">
                        <a:solidFill>
                          <a:srgbClr val="303942"/>
                        </a:solidFill>
                        <a:latin typeface="Lato Regular"/>
                      </a:endParaRPr>
                    </a:p>
                  </a:txBody>
                  <a:tcPr marT="45722" marB="45722"/>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5400" b="1" dirty="0">
                          <a:solidFill>
                            <a:srgbClr val="303942"/>
                          </a:solidFill>
                          <a:latin typeface="Lato Regular"/>
                        </a:rPr>
                        <a:t>Inference</a:t>
                      </a:r>
                      <a:r>
                        <a:rPr lang="en-US" sz="5400" b="1" baseline="0" dirty="0">
                          <a:solidFill>
                            <a:srgbClr val="303942"/>
                          </a:solidFill>
                          <a:latin typeface="Lato Regular"/>
                        </a:rPr>
                        <a:t> #3</a:t>
                      </a:r>
                      <a:endParaRPr lang="en-US" sz="5400" b="1" dirty="0">
                        <a:solidFill>
                          <a:srgbClr val="303942"/>
                        </a:solidFill>
                        <a:latin typeface="Lato Regular"/>
                      </a:endParaRPr>
                    </a:p>
                    <a:p>
                      <a:endParaRPr lang="en-US" sz="3600" dirty="0">
                        <a:solidFill>
                          <a:srgbClr val="303942"/>
                        </a:solidFill>
                        <a:latin typeface="Lato Regular"/>
                      </a:endParaRPr>
                    </a:p>
                  </a:txBody>
                  <a:tcPr marT="45722" marB="45722"/>
                </a:tc>
                <a:tc>
                  <a:txBody>
                    <a:bodyPr/>
                    <a:lstStyle/>
                    <a:p>
                      <a:r>
                        <a:rPr lang="en-US" sz="3600" dirty="0">
                          <a:solidFill>
                            <a:srgbClr val="303942"/>
                          </a:solidFill>
                          <a:latin typeface="Lato Regular"/>
                        </a:rPr>
                        <a:t>Aggregate</a:t>
                      </a:r>
                    </a:p>
                  </a:txBody>
                  <a:tcPr marT="45722" marB="45722"/>
                </a:tc>
                <a:tc>
                  <a:txBody>
                    <a:bodyPr/>
                    <a:lstStyle/>
                    <a:p>
                      <a:r>
                        <a:rPr lang="en-US" sz="3600" b="1" dirty="0">
                          <a:solidFill>
                            <a:srgbClr val="303942"/>
                          </a:solidFill>
                          <a:latin typeface="Lato Regular"/>
                        </a:rPr>
                        <a:t>Inference</a:t>
                      </a:r>
                      <a:r>
                        <a:rPr lang="en-US" sz="3600" b="1" baseline="0" dirty="0">
                          <a:solidFill>
                            <a:srgbClr val="303942"/>
                          </a:solidFill>
                          <a:latin typeface="Lato Regular"/>
                        </a:rPr>
                        <a:t> #4</a:t>
                      </a:r>
                      <a:endParaRPr lang="en-US" sz="3600" b="1" dirty="0">
                        <a:solidFill>
                          <a:srgbClr val="303942"/>
                        </a:solidFill>
                        <a:latin typeface="Lato Regular"/>
                      </a:endParaRPr>
                    </a:p>
                  </a:txBody>
                  <a:tcPr marT="45722" marB="45722"/>
                </a:tc>
                <a:extLst>
                  <a:ext uri="{0D108BD9-81ED-4DB2-BD59-A6C34878D82A}">
                    <a16:rowId xmlns:a16="http://schemas.microsoft.com/office/drawing/2014/main" val="1000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3942"/>
                          </a:solidFill>
                          <a:effectLst/>
                          <a:uLnTx/>
                          <a:uFillTx/>
                          <a:latin typeface="Lato Regular"/>
                          <a:ea typeface="+mn-ea"/>
                          <a:cs typeface="+mn-cs"/>
                        </a:rPr>
                        <a:t>Inference #5</a:t>
                      </a:r>
                    </a:p>
                  </a:txBody>
                  <a:tcPr marT="45722" marB="45722"/>
                </a:tc>
                <a:extLst>
                  <a:ext uri="{0D108BD9-81ED-4DB2-BD59-A6C34878D82A}">
                    <a16:rowId xmlns:a16="http://schemas.microsoft.com/office/drawing/2014/main" val="1000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3942"/>
                          </a:solidFill>
                          <a:effectLst/>
                          <a:uLnTx/>
                          <a:uFillTx/>
                          <a:latin typeface="Lato Regular"/>
                          <a:ea typeface="+mn-ea"/>
                          <a:cs typeface="+mn-cs"/>
                        </a:rPr>
                        <a:t>Inference #6</a:t>
                      </a:r>
                    </a:p>
                  </a:txBody>
                  <a:tcPr marT="45722" marB="45722"/>
                </a:tc>
                <a:extLst>
                  <a:ext uri="{0D108BD9-81ED-4DB2-BD59-A6C34878D82A}">
                    <a16:rowId xmlns:a16="http://schemas.microsoft.com/office/drawing/2014/main" val="1000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3942"/>
                          </a:solidFill>
                          <a:effectLst/>
                          <a:uLnTx/>
                          <a:uFillTx/>
                          <a:latin typeface="Lato Regular"/>
                          <a:ea typeface="+mn-ea"/>
                          <a:cs typeface="+mn-cs"/>
                        </a:rPr>
                        <a:t>Inference #7</a:t>
                      </a:r>
                    </a:p>
                  </a:txBody>
                  <a:tcPr marT="45722" marB="45722"/>
                </a:tc>
                <a:extLst>
                  <a:ext uri="{0D108BD9-81ED-4DB2-BD59-A6C34878D82A}">
                    <a16:rowId xmlns:a16="http://schemas.microsoft.com/office/drawing/2014/main" val="1000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03942"/>
                          </a:solidFill>
                          <a:effectLst/>
                          <a:uLnTx/>
                          <a:uFillTx/>
                          <a:latin typeface="Lato Regular"/>
                          <a:ea typeface="+mn-ea"/>
                          <a:cs typeface="+mn-cs"/>
                        </a:rPr>
                        <a:t>Inference #8</a:t>
                      </a:r>
                    </a:p>
                  </a:txBody>
                  <a:tcPr marT="45722" marB="45722"/>
                </a:tc>
                <a:extLst>
                  <a:ext uri="{0D108BD9-81ED-4DB2-BD59-A6C34878D82A}">
                    <a16:rowId xmlns:a16="http://schemas.microsoft.com/office/drawing/2014/main" val="10006"/>
                  </a:ext>
                </a:extLst>
              </a:tr>
              <a:tr h="640084">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8000" dirty="0">
                          <a:solidFill>
                            <a:srgbClr val="303942"/>
                          </a:solidFill>
                          <a:latin typeface="Lato Regular"/>
                        </a:rPr>
                        <a:t>CSF 2</a:t>
                      </a:r>
                    </a:p>
                  </a:txBody>
                  <a:tcPr marT="45722" marB="45722"/>
                </a:tc>
                <a:tc rowSpan="5">
                  <a:txBody>
                    <a:bodyPr/>
                    <a:lstStyle/>
                    <a:p>
                      <a:endParaRPr lang="en-US" sz="3600" dirty="0">
                        <a:solidFill>
                          <a:srgbClr val="303942"/>
                        </a:solidFill>
                        <a:latin typeface="Lato Regular"/>
                      </a:endParaRPr>
                    </a:p>
                  </a:txBody>
                  <a:tcPr marT="45722" marB="45722"/>
                </a:tc>
                <a:tc rowSpan="5">
                  <a:txBody>
                    <a:bodyPr/>
                    <a:lstStyle/>
                    <a:p>
                      <a:endParaRPr lang="en-US" sz="3600" dirty="0">
                        <a:solidFill>
                          <a:srgbClr val="303942"/>
                        </a:solidFill>
                        <a:latin typeface="Lato Regular"/>
                      </a:endParaRPr>
                    </a:p>
                  </a:txBody>
                  <a:tcPr marT="45722" marB="45722"/>
                </a:tc>
                <a:tc rowSpan="5">
                  <a:txBody>
                    <a:bodyPr/>
                    <a:lstStyle/>
                    <a:p>
                      <a:endParaRPr lang="en-US" sz="3600" dirty="0">
                        <a:solidFill>
                          <a:srgbClr val="303942"/>
                        </a:solidFill>
                        <a:latin typeface="Lato Regular"/>
                      </a:endParaRPr>
                    </a:p>
                  </a:txBody>
                  <a:tcPr marT="45722" marB="45722"/>
                </a:tc>
                <a:tc>
                  <a:txBody>
                    <a:bodyPr/>
                    <a:lstStyle/>
                    <a:p>
                      <a:r>
                        <a:rPr lang="en-US" sz="3600" dirty="0">
                          <a:solidFill>
                            <a:srgbClr val="303942"/>
                          </a:solidFill>
                          <a:latin typeface="Lato Regular"/>
                        </a:rPr>
                        <a:t>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7"/>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8"/>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09"/>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0"/>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1"/>
                  </a:ext>
                </a:extLst>
              </a:tr>
              <a:tr h="640084">
                <a:tc rowSpan="5">
                  <a:txBody>
                    <a:bodyPr/>
                    <a:lstStyle/>
                    <a:p>
                      <a:pPr algn="ctr"/>
                      <a:r>
                        <a:rPr lang="en-US" sz="8000" dirty="0">
                          <a:solidFill>
                            <a:srgbClr val="303942"/>
                          </a:solidFill>
                          <a:latin typeface="Lato Regular"/>
                        </a:rPr>
                        <a:t>CSF 3</a:t>
                      </a: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rowSpan="5">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tc>
                  <a:txBody>
                    <a:bodyPr/>
                    <a:lstStyle/>
                    <a:p>
                      <a:r>
                        <a:rPr lang="en-US" sz="3600" dirty="0">
                          <a:solidFill>
                            <a:srgbClr val="303942"/>
                          </a:solidFill>
                          <a:latin typeface="Lato Regular"/>
                        </a:rPr>
                        <a:t>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2"/>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3"/>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4"/>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2" marB="45722"/>
                </a:tc>
                <a:tc>
                  <a:txBody>
                    <a:bodyPr/>
                    <a:lstStyle/>
                    <a:p>
                      <a:endParaRPr lang="en-US" sz="3600" dirty="0">
                        <a:solidFill>
                          <a:srgbClr val="303942"/>
                        </a:solidFill>
                        <a:latin typeface="Lato Regular"/>
                      </a:endParaRPr>
                    </a:p>
                  </a:txBody>
                  <a:tcPr marT="45722" marB="45722"/>
                </a:tc>
                <a:extLst>
                  <a:ext uri="{0D108BD9-81ED-4DB2-BD59-A6C34878D82A}">
                    <a16:rowId xmlns:a16="http://schemas.microsoft.com/office/drawing/2014/main" val="10015"/>
                  </a:ext>
                </a:extLst>
              </a:tr>
              <a:tr h="640084">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2" marB="45722">
                    <a:lnB w="12700" cap="flat" cmpd="sng" algn="ctr">
                      <a:solidFill>
                        <a:schemeClr val="tx1"/>
                      </a:solidFill>
                      <a:prstDash val="solid"/>
                      <a:round/>
                      <a:headEnd type="none" w="med" len="med"/>
                      <a:tailEnd type="none" w="med" len="med"/>
                    </a:lnB>
                  </a:tcPr>
                </a:tc>
                <a:tc>
                  <a:txBody>
                    <a:bodyPr/>
                    <a:lstStyle/>
                    <a:p>
                      <a:endParaRPr lang="en-US" sz="3600" dirty="0">
                        <a:solidFill>
                          <a:srgbClr val="303942"/>
                        </a:solidFill>
                        <a:latin typeface="Lato Regular"/>
                      </a:endParaRPr>
                    </a:p>
                  </a:txBody>
                  <a:tcPr marT="45722" marB="4572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93">
                <a:tc>
                  <a:txBody>
                    <a:bodyPr/>
                    <a:lstStyle/>
                    <a:p>
                      <a:pPr algn="ctr"/>
                      <a:r>
                        <a:rPr lang="en-US" sz="6600" dirty="0">
                          <a:solidFill>
                            <a:srgbClr val="303942"/>
                          </a:solidFill>
                          <a:latin typeface="Lato Regular"/>
                        </a:rPr>
                        <a:t>Problem Statements: </a:t>
                      </a:r>
                    </a:p>
                  </a:txBody>
                  <a:tcPr marT="45722" marB="45722">
                    <a:lnT w="12700" cap="flat" cmpd="sng" algn="ctr">
                      <a:solidFill>
                        <a:schemeClr val="tx1"/>
                      </a:solidFill>
                      <a:prstDash val="solid"/>
                      <a:round/>
                      <a:headEnd type="none" w="med" len="med"/>
                      <a:tailEnd type="none" w="med" len="med"/>
                    </a:lnT>
                  </a:tcPr>
                </a:tc>
                <a:tc gridSpan="5">
                  <a:txBody>
                    <a:bodyPr/>
                    <a:lstStyle/>
                    <a:p>
                      <a:endParaRPr lang="en-US" sz="3600" dirty="0">
                        <a:solidFill>
                          <a:srgbClr val="303942"/>
                        </a:solidFill>
                        <a:latin typeface="Lato Regular"/>
                      </a:endParaRPr>
                    </a:p>
                  </a:txBody>
                  <a:tcPr marT="45722" marB="45722">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7"/>
                  </a:ext>
                </a:extLst>
              </a:tr>
            </a:tbl>
          </a:graphicData>
        </a:graphic>
      </p:graphicFrame>
      <p:sp>
        <p:nvSpPr>
          <p:cNvPr id="2" name="Footer Placeholder 1">
            <a:extLst>
              <a:ext uri="{FF2B5EF4-FFF2-40B4-BE49-F238E27FC236}">
                <a16:creationId xmlns:a16="http://schemas.microsoft.com/office/drawing/2014/main" id="{053877C2-1754-4CBB-B529-FA8EA2F8E875}"/>
              </a:ext>
            </a:extLst>
          </p:cNvPr>
          <p:cNvSpPr>
            <a:spLocks noGrp="1"/>
          </p:cNvSpPr>
          <p:nvPr>
            <p:ph type="ftr" sz="quarter" idx="11"/>
          </p:nvPr>
        </p:nvSpPr>
        <p:spPr/>
        <p:txBody>
          <a:bodyPr/>
          <a:lstStyle/>
          <a:p>
            <a:pPr>
              <a:defRPr/>
            </a:pPr>
            <a:r>
              <a:rPr lang="en-US"/>
              <a:t>9/11/17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Placeholder 6">
            <a:extLst>
              <a:ext uri="{FF2B5EF4-FFF2-40B4-BE49-F238E27FC236}">
                <a16:creationId xmlns:a16="http://schemas.microsoft.com/office/drawing/2014/main" id="{BE9A3560-4AD0-4A0E-B2D9-9FA3BB986B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 b="2"/>
          <a:stretch>
            <a:fillRect/>
          </a:stretch>
        </p:blipFill>
        <p:spPr>
          <a:xfrm>
            <a:off x="0" y="0"/>
            <a:ext cx="24399875" cy="13716000"/>
          </a:xfrm>
        </p:spPr>
      </p:pic>
      <p:sp>
        <p:nvSpPr>
          <p:cNvPr id="128" name="Rectangle 127">
            <a:extLst>
              <a:ext uri="{FF2B5EF4-FFF2-40B4-BE49-F238E27FC236}">
                <a16:creationId xmlns:a16="http://schemas.microsoft.com/office/drawing/2014/main" id="{46A4CDEC-5056-465E-8D4E-E3708954191B}"/>
              </a:ext>
            </a:extLst>
          </p:cNvPr>
          <p:cNvSpPr>
            <a:spLocks/>
          </p:cNvSpPr>
          <p:nvPr/>
        </p:nvSpPr>
        <p:spPr>
          <a:xfrm>
            <a:off x="-57150" y="-65088"/>
            <a:ext cx="24434800" cy="13844588"/>
          </a:xfrm>
          <a:prstGeom prst="rect">
            <a:avLst/>
          </a:prstGeom>
          <a:solidFill>
            <a:srgbClr val="19232E">
              <a:alpha val="72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1828434" eaLnBrk="1" fontAlgn="auto" hangingPunct="1">
              <a:spcBef>
                <a:spcPts val="0"/>
              </a:spcBef>
              <a:spcAft>
                <a:spcPts val="0"/>
              </a:spcAft>
              <a:defRPr/>
            </a:pPr>
            <a:endParaRPr lang="en-US" dirty="0">
              <a:solidFill>
                <a:schemeClr val="tx2"/>
              </a:solidFill>
              <a:latin typeface="Calibri Light"/>
            </a:endParaRPr>
          </a:p>
        </p:txBody>
      </p:sp>
      <p:grpSp>
        <p:nvGrpSpPr>
          <p:cNvPr id="13" name="Group 12">
            <a:extLst>
              <a:ext uri="{FF2B5EF4-FFF2-40B4-BE49-F238E27FC236}">
                <a16:creationId xmlns:a16="http://schemas.microsoft.com/office/drawing/2014/main" id="{DBC7982E-DBA6-4DBD-B45D-6B6FDF682C4B}"/>
              </a:ext>
            </a:extLst>
          </p:cNvPr>
          <p:cNvGrpSpPr>
            <a:grpSpLocks/>
          </p:cNvGrpSpPr>
          <p:nvPr/>
        </p:nvGrpSpPr>
        <p:grpSpPr bwMode="auto">
          <a:xfrm>
            <a:off x="468313" y="4959350"/>
            <a:ext cx="23604537" cy="2062163"/>
            <a:chOff x="467833" y="4959288"/>
            <a:chExt cx="23604279" cy="2061550"/>
          </a:xfrm>
        </p:grpSpPr>
        <p:sp>
          <p:nvSpPr>
            <p:cNvPr id="14" name="TextBox 87">
              <a:extLst>
                <a:ext uri="{FF2B5EF4-FFF2-40B4-BE49-F238E27FC236}">
                  <a16:creationId xmlns:a16="http://schemas.microsoft.com/office/drawing/2014/main" id="{46583FE6-22E7-4249-BAA3-95F8CB81D68B}"/>
                </a:ext>
              </a:extLst>
            </p:cNvPr>
            <p:cNvSpPr txBox="1">
              <a:spLocks noChangeArrowheads="1"/>
            </p:cNvSpPr>
            <p:nvPr/>
          </p:nvSpPr>
          <p:spPr bwMode="auto">
            <a:xfrm>
              <a:off x="467833" y="4959288"/>
              <a:ext cx="23604279" cy="18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pPr algn="ctr" eaLnBrk="1" fontAlgn="auto" hangingPunct="1">
                <a:spcBef>
                  <a:spcPts val="0"/>
                </a:spcBef>
                <a:spcAft>
                  <a:spcPts val="0"/>
                </a:spcAft>
                <a:defRPr/>
              </a:pPr>
              <a:r>
                <a:rPr lang="en-US"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rPr>
                <a:t>Identifying Problem Statements</a:t>
              </a:r>
              <a:endParaRPr lang="id-ID" altLang="en-US" sz="11500" b="1" cap="small" dirty="0">
                <a:solidFill>
                  <a:schemeClr val="bg1"/>
                </a:solidFill>
                <a:effectLst>
                  <a:outerShdw blurRad="38100" dist="38100" dir="2700000" algn="tl">
                    <a:srgbClr val="000000">
                      <a:alpha val="43137"/>
                    </a:srgbClr>
                  </a:outerShdw>
                </a:effectLst>
                <a:latin typeface="Lato Regular"/>
                <a:cs typeface="Calibri" panose="020F0502020204030204" pitchFamily="34" charset="0"/>
              </a:endParaRPr>
            </a:p>
          </p:txBody>
        </p:sp>
        <p:sp>
          <p:nvSpPr>
            <p:cNvPr id="15" name="Rectangle 14">
              <a:extLst>
                <a:ext uri="{FF2B5EF4-FFF2-40B4-BE49-F238E27FC236}">
                  <a16:creationId xmlns:a16="http://schemas.microsoft.com/office/drawing/2014/main" id="{18B0F0F2-6AB6-4627-99DA-C71594ED1511}"/>
                </a:ext>
              </a:extLst>
            </p:cNvPr>
            <p:cNvSpPr/>
            <p:nvPr/>
          </p:nvSpPr>
          <p:spPr bwMode="auto">
            <a:xfrm flipV="1">
              <a:off x="10742021" y="6947835"/>
              <a:ext cx="407983" cy="73003"/>
            </a:xfrm>
            <a:prstGeom prst="rect">
              <a:avLst/>
            </a:prstGeom>
            <a:solidFill>
              <a:srgbClr val="0081C6"/>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6" name="Rectangle 15">
              <a:extLst>
                <a:ext uri="{FF2B5EF4-FFF2-40B4-BE49-F238E27FC236}">
                  <a16:creationId xmlns:a16="http://schemas.microsoft.com/office/drawing/2014/main" id="{074385EA-5858-434C-ACF6-AC8C6834B23A}"/>
                </a:ext>
              </a:extLst>
            </p:cNvPr>
            <p:cNvSpPr/>
            <p:nvPr/>
          </p:nvSpPr>
          <p:spPr bwMode="auto">
            <a:xfrm flipV="1">
              <a:off x="11205566" y="6947835"/>
              <a:ext cx="407983" cy="7300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solidFill>
                  <a:schemeClr val="tx1"/>
                </a:solidFill>
                <a:latin typeface="Calibri Light"/>
              </a:endParaRPr>
            </a:p>
          </p:txBody>
        </p:sp>
        <p:sp>
          <p:nvSpPr>
            <p:cNvPr id="17" name="Rectangle 16">
              <a:extLst>
                <a:ext uri="{FF2B5EF4-FFF2-40B4-BE49-F238E27FC236}">
                  <a16:creationId xmlns:a16="http://schemas.microsoft.com/office/drawing/2014/main" id="{E771ACC4-AFEC-444B-8A49-AA4993969ED9}"/>
                </a:ext>
              </a:extLst>
            </p:cNvPr>
            <p:cNvSpPr/>
            <p:nvPr/>
          </p:nvSpPr>
          <p:spPr bwMode="auto">
            <a:xfrm flipV="1">
              <a:off x="11684985" y="6947835"/>
              <a:ext cx="407983" cy="73003"/>
            </a:xfrm>
            <a:prstGeom prst="rect">
              <a:avLst/>
            </a:prstGeom>
            <a:solidFill>
              <a:srgbClr val="F16038"/>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8" name="Rectangle 17">
              <a:extLst>
                <a:ext uri="{FF2B5EF4-FFF2-40B4-BE49-F238E27FC236}">
                  <a16:creationId xmlns:a16="http://schemas.microsoft.com/office/drawing/2014/main" id="{EE9F1BA9-FEFD-4074-A704-2D60D23424F0}"/>
                </a:ext>
              </a:extLst>
            </p:cNvPr>
            <p:cNvSpPr/>
            <p:nvPr/>
          </p:nvSpPr>
          <p:spPr bwMode="auto">
            <a:xfrm flipV="1">
              <a:off x="12148530" y="6947835"/>
              <a:ext cx="407983" cy="73003"/>
            </a:xfrm>
            <a:prstGeom prst="rect">
              <a:avLst/>
            </a:prstGeom>
            <a:solidFill>
              <a:srgbClr val="CCD5EA"/>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sp>
          <p:nvSpPr>
            <p:cNvPr id="19" name="Rectangle 18">
              <a:extLst>
                <a:ext uri="{FF2B5EF4-FFF2-40B4-BE49-F238E27FC236}">
                  <a16:creationId xmlns:a16="http://schemas.microsoft.com/office/drawing/2014/main" id="{0D74F2DC-3158-42E3-A88C-3F8A64FAACAF}"/>
                </a:ext>
              </a:extLst>
            </p:cNvPr>
            <p:cNvSpPr/>
            <p:nvPr/>
          </p:nvSpPr>
          <p:spPr bwMode="auto">
            <a:xfrm flipV="1">
              <a:off x="12613662" y="6947835"/>
              <a:ext cx="406396" cy="73003"/>
            </a:xfrm>
            <a:prstGeom prst="rect">
              <a:avLst/>
            </a:prstGeom>
            <a:solidFill>
              <a:srgbClr val="303942"/>
            </a:solidFill>
            <a:ln>
              <a:no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anchor="ctr"/>
            <a:lstStyle/>
            <a:p>
              <a:pPr algn="ctr" defTabSz="1828434" eaLnBrk="1" fontAlgn="auto" hangingPunct="1">
                <a:spcBef>
                  <a:spcPts val="0"/>
                </a:spcBef>
                <a:spcAft>
                  <a:spcPts val="0"/>
                </a:spcAft>
                <a:defRPr/>
              </a:pPr>
              <a:endParaRPr lang="en-US" dirty="0">
                <a:latin typeface="Calibri Light"/>
              </a:endParaRPr>
            </a:p>
          </p:txBody>
        </p:sp>
      </p:grpSp>
      <p:sp>
        <p:nvSpPr>
          <p:cNvPr id="218117" name="Rectangle 1">
            <a:extLst>
              <a:ext uri="{FF2B5EF4-FFF2-40B4-BE49-F238E27FC236}">
                <a16:creationId xmlns:a16="http://schemas.microsoft.com/office/drawing/2014/main" id="{5F5AE629-EECF-4ACB-BBF9-281651887F2A}"/>
              </a:ext>
            </a:extLst>
          </p:cNvPr>
          <p:cNvSpPr>
            <a:spLocks noChangeArrowheads="1"/>
          </p:cNvSpPr>
          <p:nvPr/>
        </p:nvSpPr>
        <p:spPr bwMode="auto">
          <a:xfrm>
            <a:off x="12069763" y="6673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 </a:t>
            </a:r>
          </a:p>
        </p:txBody>
      </p:sp>
      <p:sp>
        <p:nvSpPr>
          <p:cNvPr id="218118" name="Rectangle 2">
            <a:extLst>
              <a:ext uri="{FF2B5EF4-FFF2-40B4-BE49-F238E27FC236}">
                <a16:creationId xmlns:a16="http://schemas.microsoft.com/office/drawing/2014/main" id="{9EF42BB7-A9BC-4B72-9CAF-47818C5C6A15}"/>
              </a:ext>
            </a:extLst>
          </p:cNvPr>
          <p:cNvSpPr>
            <a:spLocks noChangeArrowheads="1"/>
          </p:cNvSpPr>
          <p:nvPr/>
        </p:nvSpPr>
        <p:spPr bwMode="auto">
          <a:xfrm>
            <a:off x="12069763" y="6673850"/>
            <a:ext cx="23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4107CE-BAE4-48A9-A6A9-E280B5360BC9}"/>
              </a:ext>
            </a:extLst>
          </p:cNvPr>
          <p:cNvGraphicFramePr>
            <a:graphicFrameLocks noGrp="1"/>
          </p:cNvGraphicFramePr>
          <p:nvPr/>
        </p:nvGraphicFramePr>
        <p:xfrm>
          <a:off x="0" y="0"/>
          <a:ext cx="24377650" cy="17922875"/>
        </p:xfrm>
        <a:graphic>
          <a:graphicData uri="http://schemas.openxmlformats.org/drawingml/2006/table">
            <a:tbl>
              <a:tblPr firstRow="1" bandRow="1">
                <a:tableStyleId>{5C22544A-7EE6-4342-B048-85BDC9FD1C3A}</a:tableStyleId>
              </a:tblPr>
              <a:tblGrid>
                <a:gridCol w="4767944">
                  <a:extLst>
                    <a:ext uri="{9D8B030D-6E8A-4147-A177-3AD203B41FA5}">
                      <a16:colId xmlns:a16="http://schemas.microsoft.com/office/drawing/2014/main" val="20000"/>
                    </a:ext>
                  </a:extLst>
                </a:gridCol>
                <a:gridCol w="4780638">
                  <a:extLst>
                    <a:ext uri="{9D8B030D-6E8A-4147-A177-3AD203B41FA5}">
                      <a16:colId xmlns:a16="http://schemas.microsoft.com/office/drawing/2014/main" val="20001"/>
                    </a:ext>
                  </a:extLst>
                </a:gridCol>
                <a:gridCol w="4069448">
                  <a:extLst>
                    <a:ext uri="{9D8B030D-6E8A-4147-A177-3AD203B41FA5}">
                      <a16:colId xmlns:a16="http://schemas.microsoft.com/office/drawing/2014/main" val="20002"/>
                    </a:ext>
                  </a:extLst>
                </a:gridCol>
                <a:gridCol w="4584429">
                  <a:extLst>
                    <a:ext uri="{9D8B030D-6E8A-4147-A177-3AD203B41FA5}">
                      <a16:colId xmlns:a16="http://schemas.microsoft.com/office/drawing/2014/main" val="20003"/>
                    </a:ext>
                  </a:extLst>
                </a:gridCol>
                <a:gridCol w="3122656">
                  <a:extLst>
                    <a:ext uri="{9D8B030D-6E8A-4147-A177-3AD203B41FA5}">
                      <a16:colId xmlns:a16="http://schemas.microsoft.com/office/drawing/2014/main" val="20004"/>
                    </a:ext>
                  </a:extLst>
                </a:gridCol>
                <a:gridCol w="3052535">
                  <a:extLst>
                    <a:ext uri="{9D8B030D-6E8A-4147-A177-3AD203B41FA5}">
                      <a16:colId xmlns:a16="http://schemas.microsoft.com/office/drawing/2014/main" val="20005"/>
                    </a:ext>
                  </a:extLst>
                </a:gridCol>
              </a:tblGrid>
              <a:tr h="3932147">
                <a:tc rowSpan="2">
                  <a:txBody>
                    <a:bodyPr/>
                    <a:lstStyle/>
                    <a:p>
                      <a:pPr algn="ctr"/>
                      <a:endParaRPr lang="en-US" sz="3600" dirty="0">
                        <a:latin typeface="Lato Regular"/>
                      </a:endParaRPr>
                    </a:p>
                  </a:txBody>
                  <a:tcPr marT="45723" marB="45723">
                    <a:solidFill>
                      <a:srgbClr val="0081C6"/>
                    </a:solidFill>
                  </a:tcPr>
                </a:tc>
                <a:tc>
                  <a:txBody>
                    <a:bodyPr/>
                    <a:lstStyle/>
                    <a:p>
                      <a:pPr algn="ctr"/>
                      <a:r>
                        <a:rPr lang="en-US" sz="6000" dirty="0">
                          <a:effectLst>
                            <a:outerShdw blurRad="38100" dist="38100" dir="2700000" algn="tl">
                              <a:srgbClr val="000000">
                                <a:alpha val="43137"/>
                              </a:srgbClr>
                            </a:outerShdw>
                          </a:effectLst>
                          <a:latin typeface="Lato Regular"/>
                        </a:rPr>
                        <a:t> </a:t>
                      </a:r>
                      <a:r>
                        <a:rPr lang="en-US" sz="5400" dirty="0">
                          <a:effectLst>
                            <a:outerShdw blurRad="38100" dist="38100" dir="2700000" algn="tl">
                              <a:srgbClr val="000000">
                                <a:alpha val="43137"/>
                              </a:srgbClr>
                            </a:outerShdw>
                          </a:effectLst>
                          <a:latin typeface="Lato Regular"/>
                        </a:rPr>
                        <a:t>Demographic</a:t>
                      </a:r>
                    </a:p>
                    <a:p>
                      <a:pPr algn="ctr"/>
                      <a:r>
                        <a:rPr lang="en-US" sz="3200" dirty="0">
                          <a:latin typeface="Lato Regular"/>
                        </a:rPr>
                        <a:t>(Enrollment,</a:t>
                      </a:r>
                      <a:r>
                        <a:rPr lang="en-US" sz="3200" baseline="0" dirty="0">
                          <a:latin typeface="Lato Regular"/>
                        </a:rPr>
                        <a:t> attendance, dropout rate, ethnicity, gender, grade-level)</a:t>
                      </a:r>
                    </a:p>
                    <a:p>
                      <a:pPr algn="ctr"/>
                      <a:endParaRPr lang="en-US" sz="3200" baseline="0" dirty="0">
                        <a:latin typeface="Lato Regular"/>
                      </a:endParaRPr>
                    </a:p>
                    <a:p>
                      <a:pPr algn="ctr"/>
                      <a:endParaRPr lang="en-US" sz="3200" baseline="0" dirty="0">
                        <a:latin typeface="Lato Regular"/>
                      </a:endParaRPr>
                    </a:p>
                  </a:txBody>
                  <a:tcPr marT="45723" marB="45723">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Perceptual</a:t>
                      </a:r>
                    </a:p>
                    <a:p>
                      <a:pPr algn="ctr"/>
                      <a:r>
                        <a:rPr lang="en-US" sz="3200" dirty="0">
                          <a:latin typeface="Lato Regular"/>
                        </a:rPr>
                        <a:t>(Perceptions</a:t>
                      </a:r>
                      <a:r>
                        <a:rPr lang="en-US" sz="3200" baseline="0" dirty="0">
                          <a:latin typeface="Lato Regular"/>
                        </a:rPr>
                        <a:t> of learning environment, values, beliefs, attitudes, observations)</a:t>
                      </a:r>
                    </a:p>
                  </a:txBody>
                  <a:tcPr marT="45723" marB="45723">
                    <a:solidFill>
                      <a:srgbClr val="0081C6"/>
                    </a:solidFill>
                  </a:tcPr>
                </a:tc>
                <a:tc>
                  <a:txBody>
                    <a:bodyPr/>
                    <a:lstStyle/>
                    <a:p>
                      <a:pPr algn="ctr"/>
                      <a:r>
                        <a:rPr lang="en-US" sz="5400" dirty="0">
                          <a:effectLst>
                            <a:outerShdw blurRad="38100" dist="38100" dir="2700000" algn="tl">
                              <a:srgbClr val="000000">
                                <a:alpha val="43137"/>
                              </a:srgbClr>
                            </a:outerShdw>
                          </a:effectLst>
                          <a:latin typeface="Lato Regular"/>
                        </a:rPr>
                        <a:t>Process</a:t>
                      </a:r>
                      <a:endParaRPr lang="en-US" sz="7200" dirty="0">
                        <a:effectLst>
                          <a:outerShdw blurRad="38100" dist="38100" dir="2700000" algn="tl">
                            <a:srgbClr val="000000">
                              <a:alpha val="43137"/>
                            </a:srgbClr>
                          </a:outerShdw>
                        </a:effectLst>
                        <a:latin typeface="Lato Regular"/>
                      </a:endParaRPr>
                    </a:p>
                    <a:p>
                      <a:pPr algn="ctr"/>
                      <a:r>
                        <a:rPr lang="en-US" sz="3200" b="1" kern="1200" baseline="0" dirty="0">
                          <a:solidFill>
                            <a:schemeClr val="lt1"/>
                          </a:solidFill>
                          <a:latin typeface="Lato Regular"/>
                          <a:ea typeface="+mn-ea"/>
                          <a:cs typeface="+mn-cs"/>
                        </a:rPr>
                        <a:t>(Description of school processes and procedures)</a:t>
                      </a:r>
                    </a:p>
                    <a:p>
                      <a:pPr algn="ctr"/>
                      <a:endParaRPr lang="en-US" sz="3200" b="1" kern="1200" baseline="0" dirty="0">
                        <a:solidFill>
                          <a:schemeClr val="lt1"/>
                        </a:solidFill>
                        <a:latin typeface="Lato Regular"/>
                        <a:ea typeface="+mn-ea"/>
                        <a:cs typeface="+mn-cs"/>
                      </a:endParaRPr>
                    </a:p>
                    <a:p>
                      <a:pPr algn="ctr"/>
                      <a:endParaRPr lang="en-US" sz="3200" dirty="0">
                        <a:latin typeface="Lato Regular"/>
                      </a:endParaRPr>
                    </a:p>
                  </a:txBody>
                  <a:tcPr marT="45723" marB="45723">
                    <a:solidFill>
                      <a:srgbClr val="0081C6"/>
                    </a:solidFill>
                  </a:tcPr>
                </a:tc>
                <a:tc gridSpan="2">
                  <a:txBody>
                    <a:bodyPr/>
                    <a:lstStyle/>
                    <a:p>
                      <a:pPr algn="ctr"/>
                      <a:r>
                        <a:rPr lang="en-US" sz="5400" dirty="0">
                          <a:effectLst>
                            <a:outerShdw blurRad="38100" dist="38100" dir="2700000" algn="tl">
                              <a:srgbClr val="000000">
                                <a:alpha val="43137"/>
                              </a:srgbClr>
                            </a:outerShdw>
                          </a:effectLst>
                          <a:latin typeface="Lato Regular"/>
                        </a:rPr>
                        <a:t>Student-Learning</a:t>
                      </a:r>
                    </a:p>
                    <a:p>
                      <a:pPr algn="ctr"/>
                      <a:r>
                        <a:rPr lang="en-US" sz="3200" dirty="0">
                          <a:latin typeface="Lato Regular"/>
                        </a:rPr>
                        <a:t>(Standardized tests,</a:t>
                      </a:r>
                      <a:r>
                        <a:rPr lang="en-US" sz="3200" baseline="0" dirty="0">
                          <a:latin typeface="Lato Regular"/>
                        </a:rPr>
                        <a:t> teacher observations of abilities, authentic assessments)</a:t>
                      </a:r>
                    </a:p>
                    <a:p>
                      <a:pPr algn="ctr"/>
                      <a:endParaRPr lang="en-US" sz="3200" baseline="0" dirty="0">
                        <a:latin typeface="Lato Regular"/>
                      </a:endParaRPr>
                    </a:p>
                    <a:p>
                      <a:pPr algn="ctr"/>
                      <a:endParaRPr lang="en-US" sz="3200" dirty="0">
                        <a:latin typeface="Lato Regular"/>
                      </a:endParaRPr>
                    </a:p>
                  </a:txBody>
                  <a:tcPr marT="45723" marB="45723">
                    <a:solidFill>
                      <a:srgbClr val="0081C6"/>
                    </a:solidFill>
                  </a:tcPr>
                </a:tc>
                <a:tc hMerge="1">
                  <a:txBody>
                    <a:bodyPr/>
                    <a:lstStyle/>
                    <a:p>
                      <a:endParaRPr lang="en-US"/>
                    </a:p>
                  </a:txBody>
                  <a:tcPr/>
                </a:tc>
                <a:extLst>
                  <a:ext uri="{0D108BD9-81ED-4DB2-BD59-A6C34878D82A}">
                    <a16:rowId xmlns:a16="http://schemas.microsoft.com/office/drawing/2014/main" val="10000"/>
                  </a:ext>
                </a:extLst>
              </a:tr>
              <a:tr h="1554569">
                <a:tc vMerge="1">
                  <a:txBody>
                    <a:bodyPr/>
                    <a:lstStyle/>
                    <a:p>
                      <a:endParaRPr lang="en-US"/>
                    </a:p>
                  </a:txBody>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aseline="0" dirty="0">
                          <a:solidFill>
                            <a:schemeClr val="bg1"/>
                          </a:solidFill>
                          <a:latin typeface="Lato Regular"/>
                        </a:rPr>
                        <a:t>*Examined 2-4 times/year</a:t>
                      </a:r>
                      <a:endParaRPr lang="en-US" sz="3200" dirty="0">
                        <a:solidFill>
                          <a:schemeClr val="bg1"/>
                        </a:solidFill>
                        <a:latin typeface="Lato Regular"/>
                      </a:endParaRPr>
                    </a:p>
                    <a:p>
                      <a:pPr algn="ctr"/>
                      <a:endParaRPr lang="en-US" sz="3200" dirty="0">
                        <a:latin typeface="Lato Regular"/>
                      </a:endParaRPr>
                    </a:p>
                  </a:txBody>
                  <a:tcPr marT="45723" marB="45723">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*Examined 2-4 times/year</a:t>
                      </a:r>
                    </a:p>
                  </a:txBody>
                  <a:tcPr marT="45723" marB="45723">
                    <a:solidFill>
                      <a:srgbClr val="0081C6"/>
                    </a:solidFill>
                  </a:tcPr>
                </a:tc>
                <a:tc>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txBody>
                  <a:tcPr marT="45723" marB="45723">
                    <a:solidFill>
                      <a:srgbClr val="0081C6"/>
                    </a:solidFill>
                  </a:tcPr>
                </a:tc>
                <a:tc gridSpan="2">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3200" b="1" kern="1200" baseline="0" dirty="0">
                          <a:solidFill>
                            <a:schemeClr val="lt1"/>
                          </a:solidFill>
                          <a:latin typeface="Lato Regular"/>
                          <a:ea typeface="+mn-ea"/>
                          <a:cs typeface="+mn-cs"/>
                        </a:rPr>
                        <a:t>*Schedule depends on data source (see pyramid)</a:t>
                      </a:r>
                    </a:p>
                    <a:p>
                      <a:pPr algn="ctr"/>
                      <a:endParaRPr lang="en-US" sz="3200" dirty="0">
                        <a:latin typeface="Lato Regular"/>
                      </a:endParaRPr>
                    </a:p>
                  </a:txBody>
                  <a:tcPr marT="45723" marB="45723">
                    <a:solidFill>
                      <a:srgbClr val="0081C6"/>
                    </a:solidFill>
                  </a:tcPr>
                </a:tc>
                <a:tc hMerge="1">
                  <a:txBody>
                    <a:bodyPr/>
                    <a:lstStyle/>
                    <a:p>
                      <a:endParaRPr lang="en-US"/>
                    </a:p>
                  </a:txBody>
                  <a:tcPr/>
                </a:tc>
                <a:extLst>
                  <a:ext uri="{0D108BD9-81ED-4DB2-BD59-A6C34878D82A}">
                    <a16:rowId xmlns:a16="http://schemas.microsoft.com/office/drawing/2014/main" val="10001"/>
                  </a:ext>
                </a:extLst>
              </a:tr>
              <a:tr h="640097">
                <a:tc rowSpan="5">
                  <a:txBody>
                    <a:bodyPr/>
                    <a:lstStyle/>
                    <a:p>
                      <a:pPr algn="ctr"/>
                      <a:r>
                        <a:rPr lang="en-US" sz="8000" dirty="0">
                          <a:solidFill>
                            <a:srgbClr val="303942"/>
                          </a:solidFill>
                          <a:latin typeface="Lato Regular"/>
                        </a:rPr>
                        <a:t>CSF 1</a:t>
                      </a:r>
                    </a:p>
                  </a:txBody>
                  <a:tcPr marT="45723" marB="45723"/>
                </a:tc>
                <a:tc rowSpan="5">
                  <a:txBody>
                    <a:bodyPr/>
                    <a:lstStyle/>
                    <a:p>
                      <a:pPr algn="ctr"/>
                      <a:endParaRPr lang="en-US" sz="5400" b="1" dirty="0">
                        <a:solidFill>
                          <a:srgbClr val="303942"/>
                        </a:solidFill>
                        <a:latin typeface="Lato Regular"/>
                      </a:endParaRPr>
                    </a:p>
                  </a:txBody>
                  <a:tcPr marT="45723" marB="45723"/>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5400" dirty="0">
                        <a:solidFill>
                          <a:srgbClr val="303942"/>
                        </a:solidFill>
                        <a:latin typeface="Lato Regular"/>
                      </a:endParaRPr>
                    </a:p>
                  </a:txBody>
                  <a:tcPr marT="45723" marB="45723"/>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3600" dirty="0">
                        <a:solidFill>
                          <a:srgbClr val="303942"/>
                        </a:solidFill>
                        <a:latin typeface="Lato Regular"/>
                      </a:endParaRPr>
                    </a:p>
                  </a:txBody>
                  <a:tcPr marT="45723" marB="45723"/>
                </a:tc>
                <a:tc>
                  <a:txBody>
                    <a:bodyPr/>
                    <a:lstStyle/>
                    <a:p>
                      <a:r>
                        <a:rPr lang="en-US" sz="3600" dirty="0">
                          <a:solidFill>
                            <a:srgbClr val="303942"/>
                          </a:solidFill>
                          <a:latin typeface="Lato Regular"/>
                        </a:rPr>
                        <a:t>Aggregate</a:t>
                      </a:r>
                    </a:p>
                  </a:txBody>
                  <a:tcPr marT="45723" marB="45723"/>
                </a:tc>
                <a:tc>
                  <a:txBody>
                    <a:bodyPr/>
                    <a:lstStyle/>
                    <a:p>
                      <a:endParaRPr lang="en-US" sz="3600" b="1" dirty="0">
                        <a:solidFill>
                          <a:srgbClr val="303942"/>
                        </a:solidFill>
                        <a:latin typeface="Lato Regular"/>
                      </a:endParaRPr>
                    </a:p>
                  </a:txBody>
                  <a:tcPr marT="45723" marB="45723"/>
                </a:tc>
                <a:extLst>
                  <a:ext uri="{0D108BD9-81ED-4DB2-BD59-A6C34878D82A}">
                    <a16:rowId xmlns:a16="http://schemas.microsoft.com/office/drawing/2014/main" val="10002"/>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3"/>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4"/>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5"/>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6"/>
                  </a:ext>
                </a:extLst>
              </a:tr>
              <a:tr h="640097">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r>
                        <a:rPr lang="en-US" sz="8000" dirty="0">
                          <a:solidFill>
                            <a:srgbClr val="303942"/>
                          </a:solidFill>
                          <a:latin typeface="Lato Regular"/>
                        </a:rPr>
                        <a:t>CSF 2</a:t>
                      </a:r>
                    </a:p>
                  </a:txBody>
                  <a:tcPr marT="45723" marB="45723"/>
                </a:tc>
                <a:tc rowSpan="5">
                  <a:txBody>
                    <a:bodyPr/>
                    <a:lstStyle/>
                    <a:p>
                      <a:pPr algn="ctr"/>
                      <a:endParaRPr lang="en-US" sz="5400" b="1" dirty="0">
                        <a:solidFill>
                          <a:srgbClr val="303942"/>
                        </a:solidFill>
                        <a:latin typeface="Lato Regular"/>
                      </a:endParaRPr>
                    </a:p>
                  </a:txBody>
                  <a:tcPr marT="45723" marB="45723"/>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5400" b="1" dirty="0">
                        <a:solidFill>
                          <a:srgbClr val="303942"/>
                        </a:solidFill>
                        <a:latin typeface="Lato Regular"/>
                      </a:endParaRPr>
                    </a:p>
                  </a:txBody>
                  <a:tcPr marT="45723" marB="45723"/>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5400" b="1" dirty="0">
                        <a:solidFill>
                          <a:srgbClr val="303942"/>
                        </a:solidFill>
                        <a:latin typeface="Lato Regular"/>
                      </a:endParaRPr>
                    </a:p>
                  </a:txBody>
                  <a:tcPr marT="45723" marB="45723"/>
                </a:tc>
                <a:tc>
                  <a:txBody>
                    <a:bodyPr/>
                    <a:lstStyle/>
                    <a:p>
                      <a:r>
                        <a:rPr lang="en-US" sz="3600" dirty="0">
                          <a:solidFill>
                            <a:srgbClr val="303942"/>
                          </a:solidFill>
                          <a:latin typeface="Lato Regular"/>
                        </a:rPr>
                        <a:t>Aggregate</a:t>
                      </a:r>
                    </a:p>
                  </a:txBody>
                  <a:tcPr marT="45723" marB="45723"/>
                </a:tc>
                <a:tc>
                  <a:txBody>
                    <a:bodyPr/>
                    <a:lstStyle/>
                    <a:p>
                      <a:endParaRPr lang="en-US" sz="3600" b="1" dirty="0">
                        <a:solidFill>
                          <a:srgbClr val="303942"/>
                        </a:solidFill>
                        <a:latin typeface="Lato Regular"/>
                      </a:endParaRPr>
                    </a:p>
                  </a:txBody>
                  <a:tcPr marT="45723" marB="45723"/>
                </a:tc>
                <a:extLst>
                  <a:ext uri="{0D108BD9-81ED-4DB2-BD59-A6C34878D82A}">
                    <a16:rowId xmlns:a16="http://schemas.microsoft.com/office/drawing/2014/main" val="10007"/>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8"/>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09"/>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10"/>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11"/>
                  </a:ext>
                </a:extLst>
              </a:tr>
              <a:tr h="640097">
                <a:tc rowSpan="5">
                  <a:txBody>
                    <a:bodyPr/>
                    <a:lstStyle/>
                    <a:p>
                      <a:pPr algn="ctr"/>
                      <a:r>
                        <a:rPr lang="en-US" sz="8000" dirty="0">
                          <a:solidFill>
                            <a:srgbClr val="303942"/>
                          </a:solidFill>
                          <a:latin typeface="Lato Regular"/>
                        </a:rPr>
                        <a:t>CSF 3</a:t>
                      </a:r>
                    </a:p>
                  </a:txBody>
                  <a:tcPr marT="45723" marB="45723">
                    <a:lnB w="12700" cap="flat" cmpd="sng" algn="ctr">
                      <a:solidFill>
                        <a:schemeClr val="tx1"/>
                      </a:solidFill>
                      <a:prstDash val="solid"/>
                      <a:round/>
                      <a:headEnd type="none" w="med" len="med"/>
                      <a:tailEnd type="none" w="med" len="med"/>
                    </a:lnB>
                  </a:tcPr>
                </a:tc>
                <a:tc rowSpan="5">
                  <a:txBody>
                    <a:bodyPr/>
                    <a:lstStyle/>
                    <a:p>
                      <a:pPr algn="ctr"/>
                      <a:endParaRPr lang="en-US" sz="5400" b="1" dirty="0">
                        <a:solidFill>
                          <a:srgbClr val="303942"/>
                        </a:solidFill>
                        <a:latin typeface="Lato Regular"/>
                      </a:endParaRPr>
                    </a:p>
                  </a:txBody>
                  <a:tcPr marT="45723" marB="45723">
                    <a:lnB w="12700" cap="flat" cmpd="sng" algn="ctr">
                      <a:solidFill>
                        <a:schemeClr val="tx1"/>
                      </a:solidFill>
                      <a:prstDash val="solid"/>
                      <a:round/>
                      <a:headEnd type="none" w="med" len="med"/>
                      <a:tailEnd type="none" w="med" len="med"/>
                    </a:lnB>
                  </a:tcPr>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5400" b="1" dirty="0">
                        <a:solidFill>
                          <a:srgbClr val="303942"/>
                        </a:solidFill>
                        <a:latin typeface="Lato Regular"/>
                      </a:endParaRPr>
                    </a:p>
                  </a:txBody>
                  <a:tcPr marT="45723" marB="45723">
                    <a:lnB w="12700" cap="flat" cmpd="sng" algn="ctr">
                      <a:solidFill>
                        <a:schemeClr val="tx1"/>
                      </a:solidFill>
                      <a:prstDash val="solid"/>
                      <a:round/>
                      <a:headEnd type="none" w="med" len="med"/>
                      <a:tailEnd type="none" w="med" len="med"/>
                    </a:lnB>
                  </a:tcPr>
                </a:tc>
                <a:tc rowSpan="5">
                  <a:txBody>
                    <a:bodyPr/>
                    <a:lstStyle/>
                    <a:p>
                      <a:pPr marL="0" marR="0" lvl="0" indent="0" algn="ctr" defTabSz="1828343" rtl="0" eaLnBrk="1" fontAlgn="auto" latinLnBrk="0" hangingPunct="1">
                        <a:lnSpc>
                          <a:spcPct val="100000"/>
                        </a:lnSpc>
                        <a:spcBef>
                          <a:spcPts val="0"/>
                        </a:spcBef>
                        <a:spcAft>
                          <a:spcPts val="0"/>
                        </a:spcAft>
                        <a:buClrTx/>
                        <a:buSzTx/>
                        <a:buFontTx/>
                        <a:buNone/>
                        <a:tabLst/>
                        <a:defRPr/>
                      </a:pPr>
                      <a:endParaRPr lang="en-US" sz="5400" b="1" dirty="0">
                        <a:solidFill>
                          <a:srgbClr val="303942"/>
                        </a:solidFill>
                        <a:latin typeface="Lato Regular"/>
                      </a:endParaRPr>
                    </a:p>
                  </a:txBody>
                  <a:tcPr marT="45723" marB="45723">
                    <a:lnB w="12700" cap="flat" cmpd="sng" algn="ctr">
                      <a:solidFill>
                        <a:schemeClr val="tx1"/>
                      </a:solidFill>
                      <a:prstDash val="solid"/>
                      <a:round/>
                      <a:headEnd type="none" w="med" len="med"/>
                      <a:tailEnd type="none" w="med" len="med"/>
                    </a:lnB>
                  </a:tcPr>
                </a:tc>
                <a:tc>
                  <a:txBody>
                    <a:bodyPr/>
                    <a:lstStyle/>
                    <a:p>
                      <a:r>
                        <a:rPr lang="en-US" sz="3600" dirty="0">
                          <a:solidFill>
                            <a:srgbClr val="303942"/>
                          </a:solidFill>
                          <a:latin typeface="Lato Regular"/>
                        </a:rPr>
                        <a:t>Aggregate</a:t>
                      </a:r>
                    </a:p>
                  </a:txBody>
                  <a:tcPr marT="45723" marB="45723"/>
                </a:tc>
                <a:tc>
                  <a:txBody>
                    <a:bodyPr/>
                    <a:lstStyle/>
                    <a:p>
                      <a:endParaRPr lang="en-US" sz="3600" b="1" dirty="0">
                        <a:solidFill>
                          <a:srgbClr val="303942"/>
                        </a:solidFill>
                        <a:latin typeface="Lato Regular"/>
                      </a:endParaRPr>
                    </a:p>
                  </a:txBody>
                  <a:tcPr marT="45723" marB="45723"/>
                </a:tc>
                <a:extLst>
                  <a:ext uri="{0D108BD9-81ED-4DB2-BD59-A6C34878D82A}">
                    <a16:rowId xmlns:a16="http://schemas.microsoft.com/office/drawing/2014/main" val="10012"/>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Disaggregate</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13"/>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Strand</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14"/>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Item</a:t>
                      </a:r>
                    </a:p>
                  </a:txBody>
                  <a:tcPr marT="45723" marB="45723"/>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tc>
                <a:extLst>
                  <a:ext uri="{0D108BD9-81ED-4DB2-BD59-A6C34878D82A}">
                    <a16:rowId xmlns:a16="http://schemas.microsoft.com/office/drawing/2014/main" val="10015"/>
                  </a:ext>
                </a:extLst>
              </a:tr>
              <a:tr h="64009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3600" dirty="0">
                          <a:solidFill>
                            <a:srgbClr val="303942"/>
                          </a:solidFill>
                          <a:latin typeface="Lato Regular"/>
                        </a:rPr>
                        <a:t>Triangulation</a:t>
                      </a:r>
                    </a:p>
                  </a:txBody>
                  <a:tcPr marT="45723" marB="45723">
                    <a:lnB w="12700" cap="flat" cmpd="sng" algn="ctr">
                      <a:solidFill>
                        <a:schemeClr val="tx1"/>
                      </a:solidFill>
                      <a:prstDash val="solid"/>
                      <a:round/>
                      <a:headEnd type="none" w="med" len="med"/>
                      <a:tailEnd type="none" w="med" len="med"/>
                    </a:lnB>
                  </a:tcPr>
                </a:tc>
                <a:tc>
                  <a:txBody>
                    <a:bodyPr/>
                    <a:lstStyle/>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303942"/>
                        </a:solidFill>
                        <a:effectLst/>
                        <a:uLnTx/>
                        <a:uFillTx/>
                        <a:latin typeface="Lato Regular"/>
                        <a:ea typeface="+mn-ea"/>
                        <a:cs typeface="+mn-cs"/>
                      </a:endParaRPr>
                    </a:p>
                  </a:txBody>
                  <a:tcPr marT="45723" marB="45723">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834702">
                <a:tc>
                  <a:txBody>
                    <a:bodyPr/>
                    <a:lstStyle/>
                    <a:p>
                      <a:pPr algn="ctr"/>
                      <a:r>
                        <a:rPr lang="en-US" sz="6600" dirty="0">
                          <a:solidFill>
                            <a:srgbClr val="303942"/>
                          </a:solidFill>
                          <a:latin typeface="Lato Regular"/>
                        </a:rPr>
                        <a:t>Problem Statements:</a:t>
                      </a:r>
                    </a:p>
                    <a:p>
                      <a:pPr algn="ctr"/>
                      <a:r>
                        <a:rPr lang="en-US" sz="2400" dirty="0">
                          <a:solidFill>
                            <a:srgbClr val="303942"/>
                          </a:solidFill>
                          <a:latin typeface="Lato Regular"/>
                        </a:rPr>
                        <a:t>(should come from Student-Learning</a:t>
                      </a:r>
                      <a:r>
                        <a:rPr lang="en-US" sz="2400" baseline="0" dirty="0">
                          <a:solidFill>
                            <a:srgbClr val="303942"/>
                          </a:solidFill>
                          <a:latin typeface="Lato Regular"/>
                        </a:rPr>
                        <a:t> Data)</a:t>
                      </a:r>
                      <a:r>
                        <a:rPr lang="en-US" sz="2400" dirty="0">
                          <a:solidFill>
                            <a:srgbClr val="303942"/>
                          </a:solidFill>
                          <a:latin typeface="Lato Regular"/>
                        </a:rPr>
                        <a:t> </a:t>
                      </a:r>
                    </a:p>
                  </a:txBody>
                  <a:tcPr marT="45723" marB="45723">
                    <a:lnT w="12700" cap="flat" cmpd="sng" algn="ctr">
                      <a:solidFill>
                        <a:schemeClr val="tx1"/>
                      </a:solidFill>
                      <a:prstDash val="solid"/>
                      <a:round/>
                      <a:headEnd type="none" w="med" len="med"/>
                      <a:tailEnd type="none" w="med" len="med"/>
                    </a:lnT>
                  </a:tcPr>
                </a:tc>
                <a:tc gridSpan="5">
                  <a:txBody>
                    <a:bodyPr/>
                    <a:lstStyle/>
                    <a:p>
                      <a:endParaRPr lang="en-US" sz="3600" dirty="0">
                        <a:solidFill>
                          <a:srgbClr val="303942"/>
                        </a:solidFill>
                        <a:latin typeface="Lato Regular"/>
                      </a:endParaRPr>
                    </a:p>
                  </a:txBody>
                  <a:tcPr marT="45723" marB="45723">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7"/>
                  </a:ext>
                </a:extLst>
              </a:tr>
            </a:tbl>
          </a:graphicData>
        </a:graphic>
      </p:graphicFrame>
      <p:sp>
        <p:nvSpPr>
          <p:cNvPr id="6" name="Rectangle 5">
            <a:extLst>
              <a:ext uri="{FF2B5EF4-FFF2-40B4-BE49-F238E27FC236}">
                <a16:creationId xmlns:a16="http://schemas.microsoft.com/office/drawing/2014/main" id="{665AD682-4B54-44EF-9691-74FFD2091DA8}"/>
              </a:ext>
            </a:extLst>
          </p:cNvPr>
          <p:cNvSpPr/>
          <p:nvPr/>
        </p:nvSpPr>
        <p:spPr>
          <a:xfrm>
            <a:off x="5027613" y="5492750"/>
            <a:ext cx="13195300" cy="3200400"/>
          </a:xfrm>
          <a:prstGeom prst="rect">
            <a:avLst/>
          </a:prstGeom>
          <a:solidFill>
            <a:schemeClr val="accent1">
              <a:lumMod val="20000"/>
              <a:lumOff val="80000"/>
              <a:alpha val="84000"/>
            </a:schemeClr>
          </a:solidFill>
          <a:ln w="76200">
            <a:solidFill>
              <a:srgbClr val="F160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TextBox 6">
            <a:extLst>
              <a:ext uri="{FF2B5EF4-FFF2-40B4-BE49-F238E27FC236}">
                <a16:creationId xmlns:a16="http://schemas.microsoft.com/office/drawing/2014/main" id="{50558BBE-E613-4818-9C78-CEA21E2C0A8E}"/>
              </a:ext>
            </a:extLst>
          </p:cNvPr>
          <p:cNvSpPr txBox="1"/>
          <p:nvPr/>
        </p:nvSpPr>
        <p:spPr>
          <a:xfrm>
            <a:off x="1566863" y="6370638"/>
            <a:ext cx="20116800" cy="1446212"/>
          </a:xfrm>
          <a:prstGeom prst="rect">
            <a:avLst/>
          </a:prstGeom>
          <a:noFill/>
        </p:spPr>
        <p:txBody>
          <a:bodyPr>
            <a:spAutoFit/>
          </a:bodyPr>
          <a:lstStyle/>
          <a:p>
            <a:pPr algn="ctr" eaLnBrk="1" fontAlgn="auto" hangingPunct="1">
              <a:spcBef>
                <a:spcPts val="0"/>
              </a:spcBef>
              <a:spcAft>
                <a:spcPts val="0"/>
              </a:spcAft>
              <a:defRPr/>
            </a:pPr>
            <a:r>
              <a:rPr lang="en-US" sz="8800" b="1" dirty="0">
                <a:solidFill>
                  <a:srgbClr val="303942"/>
                </a:solidFill>
                <a:effectLst>
                  <a:outerShdw blurRad="38100" dist="38100" dir="2700000" algn="tl">
                    <a:srgbClr val="000000">
                      <a:alpha val="43137"/>
                    </a:srgbClr>
                  </a:outerShdw>
                </a:effectLst>
                <a:latin typeface="Lato Regular"/>
              </a:rPr>
              <a:t>Needs Assessment</a:t>
            </a:r>
          </a:p>
        </p:txBody>
      </p:sp>
      <p:sp>
        <p:nvSpPr>
          <p:cNvPr id="8" name="Rectangle 7">
            <a:extLst>
              <a:ext uri="{FF2B5EF4-FFF2-40B4-BE49-F238E27FC236}">
                <a16:creationId xmlns:a16="http://schemas.microsoft.com/office/drawing/2014/main" id="{32EFE888-2146-4152-A2EE-F6383C3E608C}"/>
              </a:ext>
            </a:extLst>
          </p:cNvPr>
          <p:cNvSpPr/>
          <p:nvPr/>
        </p:nvSpPr>
        <p:spPr>
          <a:xfrm>
            <a:off x="18222913" y="5492750"/>
            <a:ext cx="6307137" cy="3200400"/>
          </a:xfrm>
          <a:prstGeom prst="rect">
            <a:avLst/>
          </a:prstGeom>
          <a:solidFill>
            <a:schemeClr val="accent1">
              <a:lumMod val="20000"/>
              <a:lumOff val="80000"/>
              <a:alpha val="84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v</a:t>
            </a:r>
          </a:p>
        </p:txBody>
      </p:sp>
      <p:sp>
        <p:nvSpPr>
          <p:cNvPr id="9" name="TextBox 8">
            <a:extLst>
              <a:ext uri="{FF2B5EF4-FFF2-40B4-BE49-F238E27FC236}">
                <a16:creationId xmlns:a16="http://schemas.microsoft.com/office/drawing/2014/main" id="{9E6AD32C-5404-4754-B239-D50E9DF473D0}"/>
              </a:ext>
            </a:extLst>
          </p:cNvPr>
          <p:cNvSpPr txBox="1"/>
          <p:nvPr/>
        </p:nvSpPr>
        <p:spPr>
          <a:xfrm>
            <a:off x="16568738" y="5816600"/>
            <a:ext cx="9615487" cy="2554288"/>
          </a:xfrm>
          <a:prstGeom prst="rect">
            <a:avLst/>
          </a:prstGeom>
          <a:noFill/>
        </p:spPr>
        <p:txBody>
          <a:bodyPr>
            <a:spAutoFit/>
          </a:bodyPr>
          <a:lstStyle/>
          <a:p>
            <a:pPr algn="ctr" eaLnBrk="1" fontAlgn="auto" hangingPunct="1">
              <a:spcBef>
                <a:spcPts val="0"/>
              </a:spcBef>
              <a:spcAft>
                <a:spcPts val="0"/>
              </a:spcAft>
              <a:defRPr/>
            </a:pPr>
            <a:r>
              <a:rPr lang="en-US" sz="8000" b="1" dirty="0">
                <a:solidFill>
                  <a:srgbClr val="303942"/>
                </a:solidFill>
                <a:effectLst>
                  <a:outerShdw blurRad="38100" dist="38100" dir="2700000" algn="tl">
                    <a:srgbClr val="000000">
                      <a:alpha val="43137"/>
                    </a:srgbClr>
                  </a:outerShdw>
                </a:effectLst>
                <a:latin typeface="Lato Regular"/>
              </a:rPr>
              <a:t>Problem </a:t>
            </a:r>
          </a:p>
          <a:p>
            <a:pPr algn="ctr" eaLnBrk="1" fontAlgn="auto" hangingPunct="1">
              <a:spcBef>
                <a:spcPts val="0"/>
              </a:spcBef>
              <a:spcAft>
                <a:spcPts val="0"/>
              </a:spcAft>
              <a:defRPr/>
            </a:pPr>
            <a:r>
              <a:rPr lang="en-US" sz="8000" b="1" dirty="0">
                <a:solidFill>
                  <a:srgbClr val="303942"/>
                </a:solidFill>
                <a:effectLst>
                  <a:outerShdw blurRad="38100" dist="38100" dir="2700000" algn="tl">
                    <a:srgbClr val="000000">
                      <a:alpha val="43137"/>
                    </a:srgbClr>
                  </a:outerShdw>
                </a:effectLst>
                <a:latin typeface="Lato Regular"/>
              </a:rPr>
              <a:t>Statement</a:t>
            </a:r>
          </a:p>
        </p:txBody>
      </p:sp>
      <p:sp>
        <p:nvSpPr>
          <p:cNvPr id="2" name="Footer Placeholder 1">
            <a:extLst>
              <a:ext uri="{FF2B5EF4-FFF2-40B4-BE49-F238E27FC236}">
                <a16:creationId xmlns:a16="http://schemas.microsoft.com/office/drawing/2014/main" id="{C1C29D04-1AAA-416A-B4C1-8722C75B368F}"/>
              </a:ext>
            </a:extLst>
          </p:cNvPr>
          <p:cNvSpPr>
            <a:spLocks noGrp="1"/>
          </p:cNvSpPr>
          <p:nvPr>
            <p:ph type="ftr" sz="quarter" idx="11"/>
          </p:nvPr>
        </p:nvSpPr>
        <p:spPr/>
        <p:txBody>
          <a:bodyPr/>
          <a:lstStyle/>
          <a:p>
            <a:pPr>
              <a:defRPr/>
            </a:pPr>
            <a:r>
              <a:rPr lang="en-US"/>
              <a:t>9/11/17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33946</TotalTime>
  <Words>10897</Words>
  <Application>Microsoft Office PowerPoint</Application>
  <PresentationFormat>Custom</PresentationFormat>
  <Paragraphs>1686</Paragraphs>
  <Slides>106</Slides>
  <Notes>106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22" baseType="lpstr">
      <vt:lpstr>Calibri</vt:lpstr>
      <vt:lpstr>Arial</vt:lpstr>
      <vt:lpstr>Calibri Light</vt:lpstr>
      <vt:lpstr>MS PGothic</vt:lpstr>
      <vt:lpstr>Lato Regular</vt:lpstr>
      <vt:lpstr>Gill Sans</vt:lpstr>
      <vt:lpstr>Courier New</vt:lpstr>
      <vt:lpstr>Raleway</vt:lpstr>
      <vt:lpstr>Raleway Light</vt:lpstr>
      <vt:lpstr>Droid Sans Mono</vt:lpstr>
      <vt:lpstr>Source Sans Pro</vt:lpstr>
      <vt:lpstr>Roboto Light</vt:lpstr>
      <vt:lpstr>Wingdings</vt:lpstr>
      <vt:lpstr>Tahoma</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Blaine Carpenter</dc:creator>
  <cp:keywords/>
  <dc:description/>
  <cp:lastModifiedBy>Hendley, Jihan</cp:lastModifiedBy>
  <cp:revision>3315</cp:revision>
  <dcterms:created xsi:type="dcterms:W3CDTF">2014-11-12T21:47:38Z</dcterms:created>
  <dcterms:modified xsi:type="dcterms:W3CDTF">2017-09-11T16:32:54Z</dcterms:modified>
  <cp:category/>
</cp:coreProperties>
</file>