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0"/>
  </p:notesMasterIdLst>
  <p:handoutMasterIdLst>
    <p:handoutMasterId r:id="rId81"/>
  </p:handoutMasterIdLst>
  <p:sldIdLst>
    <p:sldId id="287" r:id="rId2"/>
    <p:sldId id="288" r:id="rId3"/>
    <p:sldId id="289" r:id="rId4"/>
    <p:sldId id="290" r:id="rId5"/>
    <p:sldId id="291"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14" r:id="rId29"/>
    <p:sldId id="338" r:id="rId30"/>
    <p:sldId id="276" r:id="rId31"/>
    <p:sldId id="286" r:id="rId32"/>
    <p:sldId id="280" r:id="rId33"/>
    <p:sldId id="279" r:id="rId34"/>
    <p:sldId id="278" r:id="rId35"/>
    <p:sldId id="260" r:id="rId36"/>
    <p:sldId id="261" r:id="rId37"/>
    <p:sldId id="262" r:id="rId38"/>
    <p:sldId id="263" r:id="rId39"/>
    <p:sldId id="272" r:id="rId40"/>
    <p:sldId id="273" r:id="rId41"/>
    <p:sldId id="264" r:id="rId42"/>
    <p:sldId id="265" r:id="rId43"/>
    <p:sldId id="266" r:id="rId44"/>
    <p:sldId id="267" r:id="rId45"/>
    <p:sldId id="268" r:id="rId46"/>
    <p:sldId id="269" r:id="rId47"/>
    <p:sldId id="270" r:id="rId48"/>
    <p:sldId id="282" r:id="rId49"/>
    <p:sldId id="271" r:id="rId50"/>
    <p:sldId id="283" r:id="rId51"/>
    <p:sldId id="284" r:id="rId52"/>
    <p:sldId id="315" r:id="rId53"/>
    <p:sldId id="339" r:id="rId54"/>
    <p:sldId id="340" r:id="rId55"/>
    <p:sldId id="341" r:id="rId56"/>
    <p:sldId id="342" r:id="rId57"/>
    <p:sldId id="343" r:id="rId58"/>
    <p:sldId id="344" r:id="rId59"/>
    <p:sldId id="345" r:id="rId60"/>
    <p:sldId id="346" r:id="rId61"/>
    <p:sldId id="347" r:id="rId62"/>
    <p:sldId id="349" r:id="rId63"/>
    <p:sldId id="350" r:id="rId64"/>
    <p:sldId id="351" r:id="rId65"/>
    <p:sldId id="353" r:id="rId66"/>
    <p:sldId id="354" r:id="rId67"/>
    <p:sldId id="352" r:id="rId68"/>
    <p:sldId id="355" r:id="rId69"/>
    <p:sldId id="356" r:id="rId70"/>
    <p:sldId id="357" r:id="rId71"/>
    <p:sldId id="358" r:id="rId72"/>
    <p:sldId id="359" r:id="rId73"/>
    <p:sldId id="360" r:id="rId74"/>
    <p:sldId id="361" r:id="rId75"/>
    <p:sldId id="362" r:id="rId76"/>
    <p:sldId id="363" r:id="rId77"/>
    <p:sldId id="364" r:id="rId78"/>
    <p:sldId id="365" r:id="rId79"/>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89" autoAdjust="0"/>
    <p:restoredTop sz="89783" autoAdjust="0"/>
  </p:normalViewPr>
  <p:slideViewPr>
    <p:cSldViewPr>
      <p:cViewPr varScale="1">
        <p:scale>
          <a:sx n="63" d="100"/>
          <a:sy n="63" d="100"/>
        </p:scale>
        <p:origin x="984"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56551" y="0"/>
            <a:ext cx="3026833" cy="464185"/>
          </a:xfrm>
          <a:prstGeom prst="rect">
            <a:avLst/>
          </a:prstGeom>
        </p:spPr>
        <p:txBody>
          <a:bodyPr vert="horz" lIns="92930" tIns="46465" rIns="92930" bIns="46465" rtlCol="0"/>
          <a:lstStyle>
            <a:lvl1pPr algn="r">
              <a:defRPr sz="1200"/>
            </a:lvl1pPr>
          </a:lstStyle>
          <a:p>
            <a:fld id="{EB45138C-5E7D-4E8C-B08F-A6595490509E}" type="datetimeFigureOut">
              <a:rPr lang="en-US" smtClean="0"/>
              <a:pPr/>
              <a:t>4/24/2015</a:t>
            </a:fld>
            <a:endParaRPr lang="en-US"/>
          </a:p>
        </p:txBody>
      </p:sp>
      <p:sp>
        <p:nvSpPr>
          <p:cNvPr id="4" name="Footer Placeholder 3"/>
          <p:cNvSpPr>
            <a:spLocks noGrp="1"/>
          </p:cNvSpPr>
          <p:nvPr>
            <p:ph type="ftr" sz="quarter" idx="2"/>
          </p:nvPr>
        </p:nvSpPr>
        <p:spPr>
          <a:xfrm>
            <a:off x="1" y="8817904"/>
            <a:ext cx="3026833" cy="46418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56551" y="8817904"/>
            <a:ext cx="3026833" cy="464185"/>
          </a:xfrm>
          <a:prstGeom prst="rect">
            <a:avLst/>
          </a:prstGeom>
        </p:spPr>
        <p:txBody>
          <a:bodyPr vert="horz" lIns="92930" tIns="46465" rIns="92930" bIns="46465" rtlCol="0" anchor="b"/>
          <a:lstStyle>
            <a:lvl1pPr algn="r">
              <a:defRPr sz="1200"/>
            </a:lvl1pPr>
          </a:lstStyle>
          <a:p>
            <a:fld id="{F4FB6134-1A82-4549-930E-40FCD5AFE93E}" type="slidenum">
              <a:rPr lang="en-US" smtClean="0"/>
              <a:pPr/>
              <a:t>‹#›</a:t>
            </a:fld>
            <a:endParaRPr lang="en-US"/>
          </a:p>
        </p:txBody>
      </p:sp>
    </p:spTree>
    <p:extLst>
      <p:ext uri="{BB962C8B-B14F-4D97-AF65-F5344CB8AC3E}">
        <p14:creationId xmlns:p14="http://schemas.microsoft.com/office/powerpoint/2010/main" val="3336711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418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56551" y="0"/>
            <a:ext cx="3026833" cy="464185"/>
          </a:xfrm>
          <a:prstGeom prst="rect">
            <a:avLst/>
          </a:prstGeom>
        </p:spPr>
        <p:txBody>
          <a:bodyPr vert="horz" lIns="92930" tIns="46465" rIns="92930" bIns="46465" rtlCol="0"/>
          <a:lstStyle>
            <a:lvl1pPr algn="r">
              <a:defRPr sz="1200"/>
            </a:lvl1pPr>
          </a:lstStyle>
          <a:p>
            <a:fld id="{121BFEBD-1741-419E-B332-0B1B3768E422}" type="datetimeFigureOut">
              <a:rPr lang="en-US" smtClean="0"/>
              <a:pPr/>
              <a:t>4/24/2015</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30" tIns="46465" rIns="92930" bIns="464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17904"/>
            <a:ext cx="3026833" cy="464185"/>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30" tIns="46465" rIns="92930" bIns="46465" rtlCol="0" anchor="b"/>
          <a:lstStyle>
            <a:lvl1pPr algn="r">
              <a:defRPr sz="1200"/>
            </a:lvl1pPr>
          </a:lstStyle>
          <a:p>
            <a:fld id="{DF48DC30-19A1-458F-9EF2-E95E53E28300}" type="slidenum">
              <a:rPr lang="en-US" smtClean="0"/>
              <a:pPr/>
              <a:t>‹#›</a:t>
            </a:fld>
            <a:endParaRPr lang="en-US" dirty="0"/>
          </a:p>
        </p:txBody>
      </p:sp>
    </p:spTree>
    <p:extLst>
      <p:ext uri="{BB962C8B-B14F-4D97-AF65-F5344CB8AC3E}">
        <p14:creationId xmlns:p14="http://schemas.microsoft.com/office/powerpoint/2010/main" val="114765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35</a:t>
            </a:fld>
            <a:endParaRPr lang="en-US" dirty="0"/>
          </a:p>
        </p:txBody>
      </p:sp>
    </p:spTree>
    <p:extLst>
      <p:ext uri="{BB962C8B-B14F-4D97-AF65-F5344CB8AC3E}">
        <p14:creationId xmlns:p14="http://schemas.microsoft.com/office/powerpoint/2010/main" val="1948083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46</a:t>
            </a:fld>
            <a:endParaRPr lang="en-US" dirty="0"/>
          </a:p>
        </p:txBody>
      </p:sp>
    </p:spTree>
    <p:extLst>
      <p:ext uri="{BB962C8B-B14F-4D97-AF65-F5344CB8AC3E}">
        <p14:creationId xmlns:p14="http://schemas.microsoft.com/office/powerpoint/2010/main" val="1565257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47</a:t>
            </a:fld>
            <a:endParaRPr lang="en-US" dirty="0"/>
          </a:p>
        </p:txBody>
      </p:sp>
    </p:spTree>
    <p:extLst>
      <p:ext uri="{BB962C8B-B14F-4D97-AF65-F5344CB8AC3E}">
        <p14:creationId xmlns:p14="http://schemas.microsoft.com/office/powerpoint/2010/main" val="110702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49</a:t>
            </a:fld>
            <a:endParaRPr lang="en-US" dirty="0"/>
          </a:p>
        </p:txBody>
      </p:sp>
    </p:spTree>
    <p:extLst>
      <p:ext uri="{BB962C8B-B14F-4D97-AF65-F5344CB8AC3E}">
        <p14:creationId xmlns:p14="http://schemas.microsoft.com/office/powerpoint/2010/main" val="15283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53</a:t>
            </a:fld>
            <a:endParaRPr lang="en-US" dirty="0"/>
          </a:p>
        </p:txBody>
      </p:sp>
    </p:spTree>
    <p:extLst>
      <p:ext uri="{BB962C8B-B14F-4D97-AF65-F5344CB8AC3E}">
        <p14:creationId xmlns:p14="http://schemas.microsoft.com/office/powerpoint/2010/main" val="27577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55</a:t>
            </a:fld>
            <a:endParaRPr lang="en-US" dirty="0"/>
          </a:p>
        </p:txBody>
      </p:sp>
    </p:spTree>
    <p:extLst>
      <p:ext uri="{BB962C8B-B14F-4D97-AF65-F5344CB8AC3E}">
        <p14:creationId xmlns:p14="http://schemas.microsoft.com/office/powerpoint/2010/main" val="3702990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56</a:t>
            </a:fld>
            <a:endParaRPr lang="en-US" dirty="0"/>
          </a:p>
        </p:txBody>
      </p:sp>
    </p:spTree>
    <p:extLst>
      <p:ext uri="{BB962C8B-B14F-4D97-AF65-F5344CB8AC3E}">
        <p14:creationId xmlns:p14="http://schemas.microsoft.com/office/powerpoint/2010/main" val="1584193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59</a:t>
            </a:fld>
            <a:endParaRPr lang="en-US" dirty="0"/>
          </a:p>
        </p:txBody>
      </p:sp>
    </p:spTree>
    <p:extLst>
      <p:ext uri="{BB962C8B-B14F-4D97-AF65-F5344CB8AC3E}">
        <p14:creationId xmlns:p14="http://schemas.microsoft.com/office/powerpoint/2010/main" val="48292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62</a:t>
            </a:fld>
            <a:endParaRPr lang="en-US" dirty="0"/>
          </a:p>
        </p:txBody>
      </p:sp>
    </p:spTree>
    <p:extLst>
      <p:ext uri="{BB962C8B-B14F-4D97-AF65-F5344CB8AC3E}">
        <p14:creationId xmlns:p14="http://schemas.microsoft.com/office/powerpoint/2010/main" val="2271767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63</a:t>
            </a:fld>
            <a:endParaRPr lang="en-US" dirty="0"/>
          </a:p>
        </p:txBody>
      </p:sp>
    </p:spTree>
    <p:extLst>
      <p:ext uri="{BB962C8B-B14F-4D97-AF65-F5344CB8AC3E}">
        <p14:creationId xmlns:p14="http://schemas.microsoft.com/office/powerpoint/2010/main" val="277521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64</a:t>
            </a:fld>
            <a:endParaRPr lang="en-US" dirty="0"/>
          </a:p>
        </p:txBody>
      </p:sp>
    </p:spTree>
    <p:extLst>
      <p:ext uri="{BB962C8B-B14F-4D97-AF65-F5344CB8AC3E}">
        <p14:creationId xmlns:p14="http://schemas.microsoft.com/office/powerpoint/2010/main" val="3843217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36</a:t>
            </a:fld>
            <a:endParaRPr lang="en-US" dirty="0"/>
          </a:p>
        </p:txBody>
      </p:sp>
    </p:spTree>
    <p:extLst>
      <p:ext uri="{BB962C8B-B14F-4D97-AF65-F5344CB8AC3E}">
        <p14:creationId xmlns:p14="http://schemas.microsoft.com/office/powerpoint/2010/main" val="2061361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66</a:t>
            </a:fld>
            <a:endParaRPr lang="en-US" dirty="0"/>
          </a:p>
        </p:txBody>
      </p:sp>
    </p:spTree>
    <p:extLst>
      <p:ext uri="{BB962C8B-B14F-4D97-AF65-F5344CB8AC3E}">
        <p14:creationId xmlns:p14="http://schemas.microsoft.com/office/powerpoint/2010/main" val="4041586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68</a:t>
            </a:fld>
            <a:endParaRPr lang="en-US" dirty="0"/>
          </a:p>
        </p:txBody>
      </p:sp>
    </p:spTree>
    <p:extLst>
      <p:ext uri="{BB962C8B-B14F-4D97-AF65-F5344CB8AC3E}">
        <p14:creationId xmlns:p14="http://schemas.microsoft.com/office/powerpoint/2010/main" val="1977658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69</a:t>
            </a:fld>
            <a:endParaRPr lang="en-US" dirty="0"/>
          </a:p>
        </p:txBody>
      </p:sp>
    </p:spTree>
    <p:extLst>
      <p:ext uri="{BB962C8B-B14F-4D97-AF65-F5344CB8AC3E}">
        <p14:creationId xmlns:p14="http://schemas.microsoft.com/office/powerpoint/2010/main" val="1438817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70</a:t>
            </a:fld>
            <a:endParaRPr lang="en-US" dirty="0"/>
          </a:p>
        </p:txBody>
      </p:sp>
    </p:spTree>
    <p:extLst>
      <p:ext uri="{BB962C8B-B14F-4D97-AF65-F5344CB8AC3E}">
        <p14:creationId xmlns:p14="http://schemas.microsoft.com/office/powerpoint/2010/main" val="1400452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71</a:t>
            </a:fld>
            <a:endParaRPr lang="en-US" dirty="0"/>
          </a:p>
        </p:txBody>
      </p:sp>
    </p:spTree>
    <p:extLst>
      <p:ext uri="{BB962C8B-B14F-4D97-AF65-F5344CB8AC3E}">
        <p14:creationId xmlns:p14="http://schemas.microsoft.com/office/powerpoint/2010/main" val="220739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76</a:t>
            </a:fld>
            <a:endParaRPr lang="en-US" dirty="0"/>
          </a:p>
        </p:txBody>
      </p:sp>
    </p:spTree>
    <p:extLst>
      <p:ext uri="{BB962C8B-B14F-4D97-AF65-F5344CB8AC3E}">
        <p14:creationId xmlns:p14="http://schemas.microsoft.com/office/powerpoint/2010/main" val="3489627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78</a:t>
            </a:fld>
            <a:endParaRPr lang="en-US" dirty="0"/>
          </a:p>
        </p:txBody>
      </p:sp>
    </p:spTree>
    <p:extLst>
      <p:ext uri="{BB962C8B-B14F-4D97-AF65-F5344CB8AC3E}">
        <p14:creationId xmlns:p14="http://schemas.microsoft.com/office/powerpoint/2010/main" val="163546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37</a:t>
            </a:fld>
            <a:endParaRPr lang="en-US" dirty="0"/>
          </a:p>
        </p:txBody>
      </p:sp>
    </p:spTree>
    <p:extLst>
      <p:ext uri="{BB962C8B-B14F-4D97-AF65-F5344CB8AC3E}">
        <p14:creationId xmlns:p14="http://schemas.microsoft.com/office/powerpoint/2010/main" val="57079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38</a:t>
            </a:fld>
            <a:endParaRPr lang="en-US" dirty="0"/>
          </a:p>
        </p:txBody>
      </p:sp>
    </p:spTree>
    <p:extLst>
      <p:ext uri="{BB962C8B-B14F-4D97-AF65-F5344CB8AC3E}">
        <p14:creationId xmlns:p14="http://schemas.microsoft.com/office/powerpoint/2010/main" val="1236869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41</a:t>
            </a:fld>
            <a:endParaRPr lang="en-US" dirty="0"/>
          </a:p>
        </p:txBody>
      </p:sp>
    </p:spTree>
    <p:extLst>
      <p:ext uri="{BB962C8B-B14F-4D97-AF65-F5344CB8AC3E}">
        <p14:creationId xmlns:p14="http://schemas.microsoft.com/office/powerpoint/2010/main" val="3472961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42</a:t>
            </a:fld>
            <a:endParaRPr lang="en-US" dirty="0"/>
          </a:p>
        </p:txBody>
      </p:sp>
    </p:spTree>
    <p:extLst>
      <p:ext uri="{BB962C8B-B14F-4D97-AF65-F5344CB8AC3E}">
        <p14:creationId xmlns:p14="http://schemas.microsoft.com/office/powerpoint/2010/main" val="238470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43</a:t>
            </a:fld>
            <a:endParaRPr lang="en-US" dirty="0"/>
          </a:p>
        </p:txBody>
      </p:sp>
    </p:spTree>
    <p:extLst>
      <p:ext uri="{BB962C8B-B14F-4D97-AF65-F5344CB8AC3E}">
        <p14:creationId xmlns:p14="http://schemas.microsoft.com/office/powerpoint/2010/main" val="1331173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44</a:t>
            </a:fld>
            <a:endParaRPr lang="en-US" dirty="0"/>
          </a:p>
        </p:txBody>
      </p:sp>
    </p:spTree>
    <p:extLst>
      <p:ext uri="{BB962C8B-B14F-4D97-AF65-F5344CB8AC3E}">
        <p14:creationId xmlns:p14="http://schemas.microsoft.com/office/powerpoint/2010/main" val="13876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48DC30-19A1-458F-9EF2-E95E53E28300}" type="slidenum">
              <a:rPr lang="en-US" smtClean="0"/>
              <a:pPr/>
              <a:t>45</a:t>
            </a:fld>
            <a:endParaRPr lang="en-US" dirty="0"/>
          </a:p>
        </p:txBody>
      </p:sp>
    </p:spTree>
    <p:extLst>
      <p:ext uri="{BB962C8B-B14F-4D97-AF65-F5344CB8AC3E}">
        <p14:creationId xmlns:p14="http://schemas.microsoft.com/office/powerpoint/2010/main" val="116751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en-US" smtClean="0"/>
              <a:t>Click to edit Master title style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CA"/>
          </a:p>
        </p:txBody>
      </p:sp>
      <p:sp>
        <p:nvSpPr>
          <p:cNvPr id="4" name="Espace réservé de la date 3"/>
          <p:cNvSpPr>
            <a:spLocks noGrp="1"/>
          </p:cNvSpPr>
          <p:nvPr>
            <p:ph type="dt" sz="half" idx="10"/>
          </p:nvPr>
        </p:nvSpPr>
        <p:spPr/>
        <p:txBody>
          <a:bodyPr/>
          <a:lstStyle>
            <a:lvl1pPr>
              <a:defRPr/>
            </a:lvl1pPr>
          </a:lstStyle>
          <a:p>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texte vertical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en-US" smtClean="0"/>
              <a:t>Click to edit Master title style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e la date 3"/>
          <p:cNvSpPr>
            <a:spLocks noGrp="1"/>
          </p:cNvSpPr>
          <p:nvPr>
            <p:ph type="dt" sz="half" idx="10"/>
          </p:nvPr>
        </p:nvSpPr>
        <p:spPr/>
        <p:txBody>
          <a:bodyPr/>
          <a:lstStyle>
            <a:lvl1pPr>
              <a:defRPr/>
            </a:lvl1pPr>
          </a:lstStyle>
          <a:p>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Espace réservé de la date 3"/>
          <p:cNvSpPr>
            <a:spLocks noGrp="1"/>
          </p:cNvSpPr>
          <p:nvPr>
            <p:ph type="dt" sz="half" idx="10"/>
          </p:nvPr>
        </p:nvSpPr>
        <p:spPr/>
        <p:txBody>
          <a:bodyPr/>
          <a:lstStyle>
            <a:lvl1pPr>
              <a:defRPr/>
            </a:lvl1pPr>
          </a:lstStyle>
          <a:p>
            <a:endParaRPr lang="en-US" dirty="0"/>
          </a:p>
        </p:txBody>
      </p:sp>
      <p:sp>
        <p:nvSpPr>
          <p:cNvPr id="5" name="Espace réservé du pied de page 4"/>
          <p:cNvSpPr>
            <a:spLocks noGrp="1"/>
          </p:cNvSpPr>
          <p:nvPr>
            <p:ph type="ftr" sz="quarter" idx="11"/>
          </p:nvPr>
        </p:nvSpPr>
        <p:spPr/>
        <p:txBody>
          <a:bodyPr/>
          <a:lstStyle>
            <a:lvl1pPr>
              <a:defRPr/>
            </a:lvl1pPr>
          </a:lstStyle>
          <a:p>
            <a:endParaRPr lang="en-US" dirty="0"/>
          </a:p>
        </p:txBody>
      </p:sp>
      <p:sp>
        <p:nvSpPr>
          <p:cNvPr id="6"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e la date 3"/>
          <p:cNvSpPr>
            <a:spLocks noGrp="1"/>
          </p:cNvSpPr>
          <p:nvPr>
            <p:ph type="dt" sz="half" idx="10"/>
          </p:nvPr>
        </p:nvSpPr>
        <p:spPr/>
        <p:txBody>
          <a:bodyPr/>
          <a:lstStyle>
            <a:lvl1pPr>
              <a:defRPr/>
            </a:lvl1pPr>
          </a:lstStyle>
          <a:p>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en-US" smtClean="0"/>
              <a:t>Click to edit Master title style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Espace réservé de la date 3"/>
          <p:cNvSpPr>
            <a:spLocks noGrp="1"/>
          </p:cNvSpPr>
          <p:nvPr>
            <p:ph type="dt" sz="half" idx="10"/>
          </p:nvPr>
        </p:nvSpPr>
        <p:spPr/>
        <p:txBody>
          <a:bodyPr/>
          <a:lstStyle>
            <a:lvl1pPr>
              <a:defRPr/>
            </a:lvl1pPr>
          </a:lstStyle>
          <a:p>
            <a:endParaRPr lang="en-US" dirty="0"/>
          </a:p>
        </p:txBody>
      </p:sp>
      <p:sp>
        <p:nvSpPr>
          <p:cNvPr id="8" name="Espace réservé du pied de page 4"/>
          <p:cNvSpPr>
            <a:spLocks noGrp="1"/>
          </p:cNvSpPr>
          <p:nvPr>
            <p:ph type="ftr" sz="quarter" idx="11"/>
          </p:nvPr>
        </p:nvSpPr>
        <p:spPr/>
        <p:txBody>
          <a:bodyPr/>
          <a:lstStyle>
            <a:lvl1pPr>
              <a:defRPr/>
            </a:lvl1pPr>
          </a:lstStyle>
          <a:p>
            <a:endParaRPr lang="en-US" dirty="0"/>
          </a:p>
        </p:txBody>
      </p:sp>
      <p:sp>
        <p:nvSpPr>
          <p:cNvPr id="9"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Click to edit Master title style</a:t>
            </a:r>
            <a:endParaRPr lang="fr-CA"/>
          </a:p>
        </p:txBody>
      </p:sp>
      <p:sp>
        <p:nvSpPr>
          <p:cNvPr id="3" name="Espace réservé de la date 3"/>
          <p:cNvSpPr>
            <a:spLocks noGrp="1"/>
          </p:cNvSpPr>
          <p:nvPr>
            <p:ph type="dt" sz="half" idx="10"/>
          </p:nvPr>
        </p:nvSpPr>
        <p:spPr/>
        <p:txBody>
          <a:bodyPr/>
          <a:lstStyle>
            <a:lvl1pPr>
              <a:defRPr/>
            </a:lvl1pPr>
          </a:lstStyle>
          <a:p>
            <a:endParaRPr lang="en-US" dirty="0"/>
          </a:p>
        </p:txBody>
      </p:sp>
      <p:sp>
        <p:nvSpPr>
          <p:cNvPr id="4" name="Espace réservé du pied de page 4"/>
          <p:cNvSpPr>
            <a:spLocks noGrp="1"/>
          </p:cNvSpPr>
          <p:nvPr>
            <p:ph type="ftr" sz="quarter" idx="11"/>
          </p:nvPr>
        </p:nvSpPr>
        <p:spPr/>
        <p:txBody>
          <a:bodyPr/>
          <a:lstStyle>
            <a:lvl1pPr>
              <a:defRPr/>
            </a:lvl1pPr>
          </a:lstStyle>
          <a:p>
            <a:endParaRPr lang="en-US" dirty="0"/>
          </a:p>
        </p:txBody>
      </p:sp>
      <p:sp>
        <p:nvSpPr>
          <p:cNvPr id="5"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endParaRPr lang="en-US" dirty="0"/>
          </a:p>
        </p:txBody>
      </p:sp>
      <p:sp>
        <p:nvSpPr>
          <p:cNvPr id="3" name="Espace réservé du pied de page 4"/>
          <p:cNvSpPr>
            <a:spLocks noGrp="1"/>
          </p:cNvSpPr>
          <p:nvPr>
            <p:ph type="ftr" sz="quarter" idx="11"/>
          </p:nvPr>
        </p:nvSpPr>
        <p:spPr/>
        <p:txBody>
          <a:bodyPr/>
          <a:lstStyle>
            <a:lvl1pPr>
              <a:defRPr/>
            </a:lvl1pPr>
          </a:lstStyle>
          <a:p>
            <a:endParaRPr lang="en-US" dirty="0"/>
          </a:p>
        </p:txBody>
      </p:sp>
      <p:sp>
        <p:nvSpPr>
          <p:cNvPr id="4"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fr-CA"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Espace réservé de la date 3"/>
          <p:cNvSpPr>
            <a:spLocks noGrp="1"/>
          </p:cNvSpPr>
          <p:nvPr>
            <p:ph type="dt" sz="half" idx="10"/>
          </p:nvPr>
        </p:nvSpPr>
        <p:spPr/>
        <p:txBody>
          <a:bodyPr/>
          <a:lstStyle>
            <a:lvl1pPr>
              <a:defRPr/>
            </a:lvl1pPr>
          </a:lstStyle>
          <a:p>
            <a:endParaRPr lang="en-US" dirty="0"/>
          </a:p>
        </p:txBody>
      </p:sp>
      <p:sp>
        <p:nvSpPr>
          <p:cNvPr id="6" name="Espace réservé du pied de page 4"/>
          <p:cNvSpPr>
            <a:spLocks noGrp="1"/>
          </p:cNvSpPr>
          <p:nvPr>
            <p:ph type="ftr" sz="quarter" idx="11"/>
          </p:nvPr>
        </p:nvSpPr>
        <p:spPr/>
        <p:txBody>
          <a:bodyPr/>
          <a:lstStyle>
            <a:lvl1pPr>
              <a:defRPr/>
            </a:lvl1pPr>
          </a:lstStyle>
          <a:p>
            <a:endParaRPr lang="en-US" dirty="0"/>
          </a:p>
        </p:txBody>
      </p:sp>
      <p:sp>
        <p:nvSpPr>
          <p:cNvPr id="7" name="Espace réservé du numéro de diapositive 5"/>
          <p:cNvSpPr>
            <a:spLocks noGrp="1"/>
          </p:cNvSpPr>
          <p:nvPr>
            <p:ph type="sldNum" sz="quarter" idx="12"/>
          </p:nvPr>
        </p:nvSpPr>
        <p:spPr/>
        <p:txBody>
          <a:bodyPr/>
          <a:lstStyle>
            <a:lvl1pPr>
              <a:defRPr/>
            </a:lvl1pPr>
          </a:lstStyle>
          <a:p>
            <a:fld id="{07CCE748-F818-401F-B290-0B1888C0F6E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endParaRPr lang="en-US"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endParaRPr lang="en-US"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07CCE748-F818-401F-B290-0B1888C0F6E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828801"/>
            <a:ext cx="7772400" cy="1771650"/>
          </a:xfrm>
        </p:spPr>
        <p:txBody>
          <a:bodyPr/>
          <a:lstStyle/>
          <a:p>
            <a:r>
              <a:rPr lang="en-US" sz="5400" dirty="0" smtClean="0"/>
              <a:t>Residential Facility Monitoring</a:t>
            </a:r>
            <a:endParaRPr lang="en-US" sz="5400" dirty="0"/>
          </a:p>
        </p:txBody>
      </p:sp>
      <p:sp>
        <p:nvSpPr>
          <p:cNvPr id="6" name="Subtitle 5"/>
          <p:cNvSpPr>
            <a:spLocks noGrp="1"/>
          </p:cNvSpPr>
          <p:nvPr>
            <p:ph type="subTitle" idx="1"/>
          </p:nvPr>
        </p:nvSpPr>
        <p:spPr/>
        <p:txBody>
          <a:bodyPr/>
          <a:lstStyle/>
          <a:p>
            <a:r>
              <a:rPr lang="en-US" sz="4400" dirty="0" smtClean="0">
                <a:solidFill>
                  <a:schemeClr val="tx1"/>
                </a:solidFill>
              </a:rPr>
              <a:t>Informal Workgroup</a:t>
            </a:r>
          </a:p>
          <a:p>
            <a:r>
              <a:rPr lang="en-US" sz="4400" dirty="0" smtClean="0">
                <a:solidFill>
                  <a:schemeClr val="tx1"/>
                </a:solidFill>
              </a:rPr>
              <a:t>February 4, 2015</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07CCE748-F818-401F-B290-0B1888C0F6ED}" type="slidenum">
              <a:rPr lang="en-US" smtClean="0"/>
              <a:pPr/>
              <a:t>1</a:t>
            </a:fld>
            <a:endParaRPr lang="en-US" dirty="0"/>
          </a:p>
        </p:txBody>
      </p:sp>
    </p:spTree>
    <p:extLst>
      <p:ext uri="{BB962C8B-B14F-4D97-AF65-F5344CB8AC3E}">
        <p14:creationId xmlns:p14="http://schemas.microsoft.com/office/powerpoint/2010/main" val="969820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925.jpg"/>
          <p:cNvPicPr>
            <a:picLocks noChangeAspect="1"/>
          </p:cNvPicPr>
          <p:nvPr/>
        </p:nvPicPr>
        <p:blipFill>
          <a:blip r:embed="rId2"/>
          <a:stretch>
            <a:fillRect/>
          </a:stretch>
        </p:blipFill>
        <p:spPr>
          <a:xfrm>
            <a:off x="3334135" y="0"/>
            <a:ext cx="2475729" cy="6858000"/>
          </a:xfrm>
          <a:prstGeom prst="rect">
            <a:avLst/>
          </a:prstGeom>
        </p:spPr>
      </p:pic>
    </p:spTree>
    <p:extLst>
      <p:ext uri="{BB962C8B-B14F-4D97-AF65-F5344CB8AC3E}">
        <p14:creationId xmlns:p14="http://schemas.microsoft.com/office/powerpoint/2010/main" val="18181497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923.jpg"/>
          <p:cNvPicPr>
            <a:picLocks noChangeAspect="1"/>
          </p:cNvPicPr>
          <p:nvPr/>
        </p:nvPicPr>
        <p:blipFill>
          <a:blip r:embed="rId2"/>
          <a:stretch>
            <a:fillRect/>
          </a:stretch>
        </p:blipFill>
        <p:spPr>
          <a:xfrm>
            <a:off x="1738995" y="0"/>
            <a:ext cx="5666009" cy="6858000"/>
          </a:xfrm>
          <a:prstGeom prst="rect">
            <a:avLst/>
          </a:prstGeom>
        </p:spPr>
      </p:pic>
    </p:spTree>
    <p:extLst>
      <p:ext uri="{BB962C8B-B14F-4D97-AF65-F5344CB8AC3E}">
        <p14:creationId xmlns:p14="http://schemas.microsoft.com/office/powerpoint/2010/main" val="3466526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928.jpg"/>
          <p:cNvPicPr>
            <a:picLocks noChangeAspect="1"/>
          </p:cNvPicPr>
          <p:nvPr/>
        </p:nvPicPr>
        <p:blipFill>
          <a:blip r:embed="rId2"/>
          <a:stretch>
            <a:fillRect/>
          </a:stretch>
        </p:blipFill>
        <p:spPr>
          <a:xfrm>
            <a:off x="811012" y="0"/>
            <a:ext cx="7521975" cy="6858000"/>
          </a:xfrm>
          <a:prstGeom prst="rect">
            <a:avLst/>
          </a:prstGeom>
        </p:spPr>
      </p:pic>
    </p:spTree>
    <p:extLst>
      <p:ext uri="{BB962C8B-B14F-4D97-AF65-F5344CB8AC3E}">
        <p14:creationId xmlns:p14="http://schemas.microsoft.com/office/powerpoint/2010/main" val="3184169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864" y="0"/>
            <a:ext cx="7204271" cy="6858000"/>
          </a:xfrm>
          <a:prstGeom prst="rect">
            <a:avLst/>
          </a:prstGeom>
        </p:spPr>
      </p:pic>
    </p:spTree>
    <p:extLst>
      <p:ext uri="{BB962C8B-B14F-4D97-AF65-F5344CB8AC3E}">
        <p14:creationId xmlns:p14="http://schemas.microsoft.com/office/powerpoint/2010/main" val="728836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33.jpg"/>
          <p:cNvPicPr>
            <a:picLocks noChangeAspect="1"/>
          </p:cNvPicPr>
          <p:nvPr/>
        </p:nvPicPr>
        <p:blipFill>
          <a:blip r:embed="rId2"/>
          <a:stretch>
            <a:fillRect/>
          </a:stretch>
        </p:blipFill>
        <p:spPr>
          <a:xfrm>
            <a:off x="0" y="755730"/>
            <a:ext cx="9144000" cy="5153669"/>
          </a:xfrm>
          <a:prstGeom prst="rect">
            <a:avLst/>
          </a:prstGeom>
        </p:spPr>
      </p:pic>
    </p:spTree>
    <p:extLst>
      <p:ext uri="{BB962C8B-B14F-4D97-AF65-F5344CB8AC3E}">
        <p14:creationId xmlns:p14="http://schemas.microsoft.com/office/powerpoint/2010/main" val="1623291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18958" y="863600"/>
            <a:ext cx="2070642" cy="1938992"/>
          </a:xfrm>
          <a:prstGeom prst="rect">
            <a:avLst/>
          </a:prstGeom>
          <a:noFill/>
        </p:spPr>
        <p:txBody>
          <a:bodyPr wrap="square" rtlCol="0">
            <a:spAutoFit/>
          </a:bodyPr>
          <a:lstStyle/>
          <a:p>
            <a:pPr algn="ctr"/>
            <a:r>
              <a:rPr lang="en-US" sz="7200" b="1" dirty="0" smtClean="0">
                <a:latin typeface="Arial"/>
                <a:cs typeface="Arial"/>
              </a:rPr>
              <a:t>59</a:t>
            </a:r>
          </a:p>
          <a:p>
            <a:pPr algn="ctr"/>
            <a:r>
              <a:rPr lang="en-US" sz="2400" b="1" dirty="0" smtClean="0">
                <a:latin typeface="Arial"/>
                <a:cs typeface="Arial"/>
              </a:rPr>
              <a:t>March-April 1994</a:t>
            </a:r>
            <a:endParaRPr lang="en-US" sz="2400" b="1" dirty="0">
              <a:latin typeface="Arial"/>
              <a:cs typeface="Arial"/>
            </a:endParaRPr>
          </a:p>
        </p:txBody>
      </p:sp>
      <p:sp>
        <p:nvSpPr>
          <p:cNvPr id="5" name="TextBox 4"/>
          <p:cNvSpPr txBox="1"/>
          <p:nvPr/>
        </p:nvSpPr>
        <p:spPr>
          <a:xfrm>
            <a:off x="3750500" y="3587152"/>
            <a:ext cx="1758414" cy="1938992"/>
          </a:xfrm>
          <a:prstGeom prst="rect">
            <a:avLst/>
          </a:prstGeom>
          <a:noFill/>
        </p:spPr>
        <p:txBody>
          <a:bodyPr wrap="none" rtlCol="0">
            <a:spAutoFit/>
          </a:bodyPr>
          <a:lstStyle/>
          <a:p>
            <a:pPr algn="ctr"/>
            <a:r>
              <a:rPr lang="en-US" sz="7200" b="1" dirty="0" smtClean="0">
                <a:latin typeface="Arial"/>
                <a:cs typeface="Arial"/>
              </a:rPr>
              <a:t>203</a:t>
            </a:r>
          </a:p>
          <a:p>
            <a:pPr algn="ctr"/>
            <a:r>
              <a:rPr lang="en-US" sz="2400" b="1" dirty="0" smtClean="0">
                <a:latin typeface="Arial"/>
                <a:cs typeface="Arial"/>
              </a:rPr>
              <a:t>Dec-Dec</a:t>
            </a:r>
          </a:p>
          <a:p>
            <a:pPr algn="ctr"/>
            <a:r>
              <a:rPr lang="en-US" sz="2400" b="1" dirty="0" smtClean="0">
                <a:latin typeface="Arial"/>
                <a:cs typeface="Arial"/>
              </a:rPr>
              <a:t>1994-95</a:t>
            </a:r>
            <a:endParaRPr lang="en-US" sz="2400" b="1" dirty="0">
              <a:latin typeface="Arial"/>
              <a:cs typeface="Arial"/>
            </a:endParaRPr>
          </a:p>
        </p:txBody>
      </p:sp>
    </p:spTree>
    <p:extLst>
      <p:ext uri="{BB962C8B-B14F-4D97-AF65-F5344CB8AC3E}">
        <p14:creationId xmlns:p14="http://schemas.microsoft.com/office/powerpoint/2010/main" val="3376246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515" y="2326640"/>
            <a:ext cx="7350370" cy="1107996"/>
          </a:xfrm>
          <a:prstGeom prst="rect">
            <a:avLst/>
          </a:prstGeom>
          <a:noFill/>
        </p:spPr>
        <p:txBody>
          <a:bodyPr wrap="square" rtlCol="0">
            <a:spAutoFit/>
          </a:bodyPr>
          <a:lstStyle/>
          <a:p>
            <a:pPr algn="ctr"/>
            <a:r>
              <a:rPr lang="en-US" sz="6600" b="1" dirty="0" smtClean="0">
                <a:latin typeface="Arial"/>
                <a:cs typeface="Arial"/>
              </a:rPr>
              <a:t>January 24, 1994 </a:t>
            </a:r>
          </a:p>
        </p:txBody>
      </p:sp>
    </p:spTree>
    <p:extLst>
      <p:ext uri="{BB962C8B-B14F-4D97-AF65-F5344CB8AC3E}">
        <p14:creationId xmlns:p14="http://schemas.microsoft.com/office/powerpoint/2010/main" val="23663594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927.jpg"/>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20995565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0392" y="1930166"/>
            <a:ext cx="7333487" cy="2308324"/>
          </a:xfrm>
          <a:prstGeom prst="rect">
            <a:avLst/>
          </a:prstGeom>
          <a:noFill/>
        </p:spPr>
        <p:txBody>
          <a:bodyPr wrap="square" rtlCol="0">
            <a:spAutoFit/>
          </a:bodyPr>
          <a:lstStyle/>
          <a:p>
            <a:pPr algn="ctr"/>
            <a:r>
              <a:rPr lang="en-US" sz="7200" b="1" dirty="0" smtClean="0">
                <a:latin typeface="Arial"/>
                <a:cs typeface="Arial"/>
              </a:rPr>
              <a:t>8 Days in</a:t>
            </a:r>
          </a:p>
          <a:p>
            <a:pPr algn="ctr"/>
            <a:r>
              <a:rPr lang="en-US" sz="7200" b="1" dirty="0" smtClean="0">
                <a:latin typeface="Arial"/>
                <a:cs typeface="Arial"/>
              </a:rPr>
              <a:t>June 2000</a:t>
            </a:r>
          </a:p>
        </p:txBody>
      </p:sp>
    </p:spTree>
    <p:extLst>
      <p:ext uri="{BB962C8B-B14F-4D97-AF65-F5344CB8AC3E}">
        <p14:creationId xmlns:p14="http://schemas.microsoft.com/office/powerpoint/2010/main" val="3121840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3631595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t>
            </a:r>
            <a:endParaRPr lang="en-US" dirty="0"/>
          </a:p>
        </p:txBody>
      </p:sp>
      <p:sp>
        <p:nvSpPr>
          <p:cNvPr id="3" name="Content Placeholder 2"/>
          <p:cNvSpPr>
            <a:spLocks noGrp="1"/>
          </p:cNvSpPr>
          <p:nvPr>
            <p:ph idx="1"/>
          </p:nvPr>
        </p:nvSpPr>
        <p:spPr/>
        <p:txBody>
          <a:bodyPr/>
          <a:lstStyle/>
          <a:p>
            <a:pPr lvl="0"/>
            <a:r>
              <a:rPr lang="en-US" dirty="0"/>
              <a:t>Review information related to the RF monitoring system</a:t>
            </a:r>
          </a:p>
          <a:p>
            <a:pPr lvl="0"/>
            <a:r>
              <a:rPr lang="en-US" dirty="0"/>
              <a:t>Ensure that the agency meets its ongoing obligation to have a monitoring system that addresses the unique circumstances of students with disabilities residing in residential facilities</a:t>
            </a:r>
          </a:p>
          <a:p>
            <a:pPr lvl="0"/>
            <a:r>
              <a:rPr lang="en-US" dirty="0"/>
              <a:t>Advise the agency on revisions for improvements to the RF monitoring system</a:t>
            </a:r>
          </a:p>
        </p:txBody>
      </p:sp>
      <p:sp>
        <p:nvSpPr>
          <p:cNvPr id="4" name="Slide Number Placeholder 3"/>
          <p:cNvSpPr>
            <a:spLocks noGrp="1"/>
          </p:cNvSpPr>
          <p:nvPr>
            <p:ph type="sldNum" sz="quarter" idx="12"/>
          </p:nvPr>
        </p:nvSpPr>
        <p:spPr/>
        <p:txBody>
          <a:bodyPr/>
          <a:lstStyle/>
          <a:p>
            <a:fld id="{07CCE748-F818-401F-B290-0B1888C0F6ED}" type="slidenum">
              <a:rPr lang="en-US" smtClean="0"/>
              <a:pPr/>
              <a:t>2</a:t>
            </a:fld>
            <a:endParaRPr lang="en-US" dirty="0"/>
          </a:p>
        </p:txBody>
      </p:sp>
    </p:spTree>
    <p:extLst>
      <p:ext uri="{BB962C8B-B14F-4D97-AF65-F5344CB8AC3E}">
        <p14:creationId xmlns:p14="http://schemas.microsoft.com/office/powerpoint/2010/main" val="3671688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929.jpg"/>
          <p:cNvPicPr>
            <a:picLocks noChangeAspect="1"/>
          </p:cNvPicPr>
          <p:nvPr/>
        </p:nvPicPr>
        <p:blipFill>
          <a:blip r:embed="rId2"/>
          <a:stretch>
            <a:fillRect/>
          </a:stretch>
        </p:blipFill>
        <p:spPr>
          <a:xfrm>
            <a:off x="2000250" y="0"/>
            <a:ext cx="5143500" cy="6858000"/>
          </a:xfrm>
          <a:prstGeom prst="rect">
            <a:avLst/>
          </a:prstGeom>
        </p:spPr>
      </p:pic>
    </p:spTree>
    <p:extLst>
      <p:ext uri="{BB962C8B-B14F-4D97-AF65-F5344CB8AC3E}">
        <p14:creationId xmlns:p14="http://schemas.microsoft.com/office/powerpoint/2010/main" val="39448340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936.jpg"/>
          <p:cNvPicPr>
            <a:picLocks noChangeAspect="1"/>
          </p:cNvPicPr>
          <p:nvPr/>
        </p:nvPicPr>
        <p:blipFill>
          <a:blip r:embed="rId2"/>
          <a:stretch>
            <a:fillRect/>
          </a:stretch>
        </p:blipFill>
        <p:spPr>
          <a:xfrm>
            <a:off x="0" y="1258634"/>
            <a:ext cx="9144000" cy="4340732"/>
          </a:xfrm>
          <a:prstGeom prst="rect">
            <a:avLst/>
          </a:prstGeom>
        </p:spPr>
      </p:pic>
    </p:spTree>
    <p:extLst>
      <p:ext uri="{BB962C8B-B14F-4D97-AF65-F5344CB8AC3E}">
        <p14:creationId xmlns:p14="http://schemas.microsoft.com/office/powerpoint/2010/main" val="52528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2515" y="1585290"/>
            <a:ext cx="7350370" cy="2862322"/>
          </a:xfrm>
          <a:prstGeom prst="rect">
            <a:avLst/>
          </a:prstGeom>
          <a:noFill/>
        </p:spPr>
        <p:txBody>
          <a:bodyPr wrap="square" rtlCol="0">
            <a:spAutoFit/>
          </a:bodyPr>
          <a:lstStyle/>
          <a:p>
            <a:pPr algn="ctr"/>
            <a:r>
              <a:rPr lang="en-US" sz="6600" b="1" dirty="0" smtClean="0">
                <a:latin typeface="Arial"/>
                <a:cs typeface="Arial"/>
              </a:rPr>
              <a:t>2005 – 2010</a:t>
            </a:r>
          </a:p>
          <a:p>
            <a:pPr algn="ctr"/>
            <a:endParaRPr lang="en-US" sz="2400" b="1" dirty="0" smtClean="0">
              <a:latin typeface="Arial"/>
              <a:cs typeface="Arial"/>
            </a:endParaRPr>
          </a:p>
          <a:p>
            <a:pPr algn="ctr"/>
            <a:endParaRPr lang="en-US" sz="2400" b="1" dirty="0" smtClean="0">
              <a:latin typeface="Arial"/>
              <a:cs typeface="Arial"/>
            </a:endParaRPr>
          </a:p>
          <a:p>
            <a:pPr algn="ctr"/>
            <a:r>
              <a:rPr lang="en-US" sz="6600" b="1" dirty="0" smtClean="0">
                <a:latin typeface="Arial"/>
                <a:cs typeface="Arial"/>
              </a:rPr>
              <a:t>2011 – 2015 </a:t>
            </a:r>
          </a:p>
        </p:txBody>
      </p:sp>
    </p:spTree>
    <p:extLst>
      <p:ext uri="{BB962C8B-B14F-4D97-AF65-F5344CB8AC3E}">
        <p14:creationId xmlns:p14="http://schemas.microsoft.com/office/powerpoint/2010/main" val="1029100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ider 70.tiff"/>
          <p:cNvPicPr>
            <a:picLocks noChangeAspect="1"/>
          </p:cNvPicPr>
          <p:nvPr/>
        </p:nvPicPr>
        <p:blipFill>
          <a:blip r:embed="rId2"/>
          <a:stretch>
            <a:fillRect/>
          </a:stretch>
        </p:blipFill>
        <p:spPr>
          <a:xfrm>
            <a:off x="0" y="2477892"/>
            <a:ext cx="9144000" cy="2706888"/>
          </a:xfrm>
          <a:prstGeom prst="rect">
            <a:avLst/>
          </a:prstGeom>
        </p:spPr>
      </p:pic>
      <p:sp>
        <p:nvSpPr>
          <p:cNvPr id="2" name="Rectangle 1"/>
          <p:cNvSpPr/>
          <p:nvPr/>
        </p:nvSpPr>
        <p:spPr>
          <a:xfrm>
            <a:off x="1338582" y="1203436"/>
            <a:ext cx="6466835" cy="584775"/>
          </a:xfrm>
          <a:prstGeom prst="rect">
            <a:avLst/>
          </a:prstGeom>
        </p:spPr>
        <p:txBody>
          <a:bodyPr wrap="none">
            <a:spAutoFit/>
          </a:bodyPr>
          <a:lstStyle/>
          <a:p>
            <a:pPr algn="ctr"/>
            <a:r>
              <a:rPr lang="en-US" sz="3200" b="1" dirty="0" smtClean="0">
                <a:latin typeface="Arial" panose="020B0604020202020204" pitchFamily="34" charset="0"/>
                <a:cs typeface="Arial" panose="020B0604020202020204" pitchFamily="34" charset="0"/>
              </a:rPr>
              <a:t>83</a:t>
            </a:r>
            <a:r>
              <a:rPr lang="en-US" sz="3200" b="1" baseline="30000" dirty="0" smtClean="0">
                <a:latin typeface="Arial" panose="020B0604020202020204" pitchFamily="34" charset="0"/>
                <a:cs typeface="Arial" panose="020B0604020202020204" pitchFamily="34" charset="0"/>
              </a:rPr>
              <a:t>rd</a:t>
            </a:r>
            <a:r>
              <a:rPr lang="en-US" sz="3200" b="1" dirty="0" smtClean="0">
                <a:latin typeface="Arial" panose="020B0604020202020204" pitchFamily="34" charset="0"/>
                <a:cs typeface="Arial" panose="020B0604020202020204" pitchFamily="34" charset="0"/>
              </a:rPr>
              <a:t> Legislative Regular Session</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3257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from Rider 70 Report.tiff"/>
          <p:cNvPicPr>
            <a:picLocks noChangeAspect="1"/>
          </p:cNvPicPr>
          <p:nvPr/>
        </p:nvPicPr>
        <p:blipFill>
          <a:blip r:embed="rId2"/>
          <a:stretch>
            <a:fillRect/>
          </a:stretch>
        </p:blipFill>
        <p:spPr>
          <a:xfrm>
            <a:off x="260350" y="914400"/>
            <a:ext cx="8623300" cy="5029200"/>
          </a:xfrm>
          <a:prstGeom prst="rect">
            <a:avLst/>
          </a:prstGeom>
        </p:spPr>
      </p:pic>
    </p:spTree>
    <p:extLst>
      <p:ext uri="{BB962C8B-B14F-4D97-AF65-F5344CB8AC3E}">
        <p14:creationId xmlns:p14="http://schemas.microsoft.com/office/powerpoint/2010/main" val="3201258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commendation 12 from Rider 70 Report.tiff"/>
          <p:cNvPicPr>
            <a:picLocks noChangeAspect="1"/>
          </p:cNvPicPr>
          <p:nvPr/>
        </p:nvPicPr>
        <p:blipFill>
          <a:blip r:embed="rId2"/>
          <a:stretch>
            <a:fillRect/>
          </a:stretch>
        </p:blipFill>
        <p:spPr>
          <a:xfrm>
            <a:off x="0" y="2356502"/>
            <a:ext cx="9144000" cy="1669508"/>
          </a:xfrm>
          <a:prstGeom prst="rect">
            <a:avLst/>
          </a:prstGeom>
        </p:spPr>
      </p:pic>
      <p:sp>
        <p:nvSpPr>
          <p:cNvPr id="2" name="TextBox 1"/>
          <p:cNvSpPr txBox="1"/>
          <p:nvPr/>
        </p:nvSpPr>
        <p:spPr>
          <a:xfrm>
            <a:off x="429768" y="1106424"/>
            <a:ext cx="8302752" cy="584775"/>
          </a:xfrm>
          <a:prstGeom prst="rect">
            <a:avLst/>
          </a:prstGeom>
          <a:no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Rider 70 Report - Recommendation #12</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084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C 4 from Rider 70 Report.tiff"/>
          <p:cNvPicPr>
            <a:picLocks noChangeAspect="1"/>
          </p:cNvPicPr>
          <p:nvPr/>
        </p:nvPicPr>
        <p:blipFill>
          <a:blip r:embed="rId2"/>
          <a:stretch>
            <a:fillRect/>
          </a:stretch>
        </p:blipFill>
        <p:spPr>
          <a:xfrm>
            <a:off x="0" y="1625155"/>
            <a:ext cx="9144000" cy="4686682"/>
          </a:xfrm>
          <a:prstGeom prst="rect">
            <a:avLst/>
          </a:prstGeom>
        </p:spPr>
      </p:pic>
      <p:sp>
        <p:nvSpPr>
          <p:cNvPr id="2" name="Rectangle 1"/>
          <p:cNvSpPr/>
          <p:nvPr/>
        </p:nvSpPr>
        <p:spPr>
          <a:xfrm>
            <a:off x="392811" y="583430"/>
            <a:ext cx="8358378" cy="584775"/>
          </a:xfrm>
          <a:prstGeom prst="rect">
            <a:avLst/>
          </a:prstGeom>
        </p:spPr>
        <p:txBody>
          <a:bodyPr wrap="none">
            <a:spAutoFit/>
          </a:bodyPr>
          <a:lstStyle/>
          <a:p>
            <a:pPr algn="ctr"/>
            <a:r>
              <a:rPr lang="en-US" sz="3200" b="1" dirty="0">
                <a:latin typeface="Arial" panose="020B0604020202020204" pitchFamily="34" charset="0"/>
                <a:cs typeface="Arial" panose="020B0604020202020204" pitchFamily="34" charset="0"/>
              </a:rPr>
              <a:t>Rider 70 Report </a:t>
            </a:r>
            <a:r>
              <a:rPr lang="en-US" sz="3200" b="1" dirty="0" smtClean="0">
                <a:latin typeface="Arial" panose="020B0604020202020204" pitchFamily="34" charset="0"/>
                <a:cs typeface="Arial" panose="020B0604020202020204" pitchFamily="34" charset="0"/>
              </a:rPr>
              <a:t>- Other Considerations #</a:t>
            </a:r>
            <a:r>
              <a:rPr lang="en-US" sz="3200" b="1"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774623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8368" y="2051634"/>
            <a:ext cx="7936991" cy="2123658"/>
          </a:xfrm>
          <a:prstGeom prst="rect">
            <a:avLst/>
          </a:prstGeom>
          <a:noFill/>
        </p:spPr>
        <p:txBody>
          <a:bodyPr wrap="square" rtlCol="0">
            <a:spAutoFit/>
          </a:bodyPr>
          <a:lstStyle/>
          <a:p>
            <a:pPr algn="ctr"/>
            <a:r>
              <a:rPr lang="en-US" sz="6600" b="1" dirty="0" smtClean="0">
                <a:latin typeface="Arial"/>
                <a:cs typeface="Arial"/>
              </a:rPr>
              <a:t>Wednesday, February 4, 2015</a:t>
            </a:r>
          </a:p>
        </p:txBody>
      </p:sp>
    </p:spTree>
    <p:extLst>
      <p:ext uri="{BB962C8B-B14F-4D97-AF65-F5344CB8AC3E}">
        <p14:creationId xmlns:p14="http://schemas.microsoft.com/office/powerpoint/2010/main" val="2666184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6000" dirty="0" smtClean="0"/>
              <a:t>Perspective of Plaintiffs</a:t>
            </a:r>
            <a:endParaRPr lang="en-US" sz="6000" dirty="0"/>
          </a:p>
        </p:txBody>
      </p:sp>
      <p:sp>
        <p:nvSpPr>
          <p:cNvPr id="6" name="Subtitle 5"/>
          <p:cNvSpPr>
            <a:spLocks noGrp="1"/>
          </p:cNvSpPr>
          <p:nvPr>
            <p:ph type="subTitle" idx="1"/>
          </p:nvPr>
        </p:nvSpPr>
        <p:spPr>
          <a:xfrm>
            <a:off x="1143000" y="3886200"/>
            <a:ext cx="6629400" cy="1752600"/>
          </a:xfrm>
        </p:spPr>
        <p:txBody>
          <a:bodyPr/>
          <a:lstStyle/>
          <a:p>
            <a:pPr algn="l"/>
            <a:r>
              <a:rPr lang="en-US" dirty="0" smtClean="0">
                <a:solidFill>
                  <a:schemeClr val="tx1"/>
                </a:solidFill>
              </a:rPr>
              <a:t>Advocacy, Inc.</a:t>
            </a:r>
          </a:p>
          <a:p>
            <a:pPr algn="l"/>
            <a:r>
              <a:rPr lang="en-US" dirty="0" smtClean="0">
                <a:solidFill>
                  <a:schemeClr val="tx1"/>
                </a:solidFill>
              </a:rPr>
              <a:t>Southern Disability Law Center</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07CCE748-F818-401F-B290-0B1888C0F6ED}" type="slidenum">
              <a:rPr lang="en-US" smtClean="0"/>
              <a:pPr/>
              <a:t>28</a:t>
            </a:fld>
            <a:endParaRPr lang="en-US" dirty="0"/>
          </a:p>
        </p:txBody>
      </p:sp>
    </p:spTree>
    <p:extLst>
      <p:ext uri="{BB962C8B-B14F-4D97-AF65-F5344CB8AC3E}">
        <p14:creationId xmlns:p14="http://schemas.microsoft.com/office/powerpoint/2010/main" val="40970507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838200"/>
            <a:ext cx="5518150" cy="5518150"/>
          </a:xfrm>
          <a:prstGeom prst="rect">
            <a:avLst/>
          </a:prstGeom>
        </p:spPr>
      </p:pic>
    </p:spTree>
    <p:extLst>
      <p:ext uri="{BB962C8B-B14F-4D97-AF65-F5344CB8AC3E}">
        <p14:creationId xmlns:p14="http://schemas.microsoft.com/office/powerpoint/2010/main" val="23090892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pPr lvl="0"/>
            <a:r>
              <a:rPr lang="en-US" dirty="0"/>
              <a:t>Participants will gain an understanding of the purpose, history and litigation of the RF monitoring system.</a:t>
            </a:r>
          </a:p>
          <a:p>
            <a:r>
              <a:rPr lang="en-US" dirty="0"/>
              <a:t>Participants will provide recommendations on revisions to the RF monitoring system.</a:t>
            </a:r>
          </a:p>
        </p:txBody>
      </p:sp>
      <p:sp>
        <p:nvSpPr>
          <p:cNvPr id="4" name="Slide Number Placeholder 3"/>
          <p:cNvSpPr>
            <a:spLocks noGrp="1"/>
          </p:cNvSpPr>
          <p:nvPr>
            <p:ph type="sldNum" sz="quarter" idx="12"/>
          </p:nvPr>
        </p:nvSpPr>
        <p:spPr/>
        <p:txBody>
          <a:bodyPr/>
          <a:lstStyle/>
          <a:p>
            <a:fld id="{07CCE748-F818-401F-B290-0B1888C0F6ED}" type="slidenum">
              <a:rPr lang="en-US" smtClean="0"/>
              <a:pPr/>
              <a:t>3</a:t>
            </a:fld>
            <a:endParaRPr lang="en-US" dirty="0"/>
          </a:p>
        </p:txBody>
      </p:sp>
    </p:spTree>
    <p:extLst>
      <p:ext uri="{BB962C8B-B14F-4D97-AF65-F5344CB8AC3E}">
        <p14:creationId xmlns:p14="http://schemas.microsoft.com/office/powerpoint/2010/main" val="1600530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Lessons Learned From</a:t>
            </a:r>
            <a:br>
              <a:rPr lang="en-US" sz="5400" dirty="0" smtClean="0"/>
            </a:br>
            <a:r>
              <a:rPr lang="en-US" sz="5400" dirty="0" smtClean="0"/>
              <a:t> RF Monitoring</a:t>
            </a:r>
            <a:endParaRPr lang="en-US" sz="5400" dirty="0"/>
          </a:p>
        </p:txBody>
      </p:sp>
      <p:sp>
        <p:nvSpPr>
          <p:cNvPr id="3" name="Subtitle 2"/>
          <p:cNvSpPr>
            <a:spLocks noGrp="1"/>
          </p:cNvSpPr>
          <p:nvPr>
            <p:ph type="subTitle" idx="1"/>
          </p:nvPr>
        </p:nvSpPr>
        <p:spPr/>
        <p:txBody>
          <a:bodyPr/>
          <a:lstStyle/>
          <a:p>
            <a:r>
              <a:rPr lang="en-US" sz="5400" b="1" dirty="0" smtClean="0">
                <a:solidFill>
                  <a:schemeClr val="tx1"/>
                </a:solidFill>
              </a:rPr>
              <a:t>2006-2014</a:t>
            </a:r>
            <a:endParaRPr lang="en-US" sz="5400" b="1" dirty="0">
              <a:solidFill>
                <a:schemeClr val="tx1"/>
              </a:solidFill>
            </a:endParaRPr>
          </a:p>
        </p:txBody>
      </p:sp>
      <p:sp>
        <p:nvSpPr>
          <p:cNvPr id="4" name="Slide Number Placeholder 3"/>
          <p:cNvSpPr>
            <a:spLocks noGrp="1"/>
          </p:cNvSpPr>
          <p:nvPr>
            <p:ph type="sldNum" sz="quarter" idx="12"/>
          </p:nvPr>
        </p:nvSpPr>
        <p:spPr/>
        <p:txBody>
          <a:bodyPr/>
          <a:lstStyle/>
          <a:p>
            <a:fld id="{07CCE748-F818-401F-B290-0B1888C0F6ED}"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65008087"/>
              </p:ext>
            </p:extLst>
          </p:nvPr>
        </p:nvGraphicFramePr>
        <p:xfrm>
          <a:off x="457200" y="457200"/>
          <a:ext cx="8229600" cy="6019800"/>
        </p:xfrm>
        <a:graphic>
          <a:graphicData uri="http://schemas.openxmlformats.org/drawingml/2006/table">
            <a:tbl>
              <a:tblPr firstRow="1" bandRow="1">
                <a:tableStyleId>{5C22544A-7EE6-4342-B048-85BDC9FD1C3A}</a:tableStyleId>
              </a:tblPr>
              <a:tblGrid>
                <a:gridCol w="5486400"/>
                <a:gridCol w="2743200"/>
              </a:tblGrid>
              <a:tr h="1203960">
                <a:tc gridSpan="2">
                  <a:txBody>
                    <a:bodyPr/>
                    <a:lstStyle/>
                    <a:p>
                      <a:pPr algn="ctr"/>
                      <a:r>
                        <a:rPr lang="en-US" sz="3600" dirty="0" smtClean="0"/>
                        <a:t>2014-2015 RF Tracker Counts </a:t>
                      </a:r>
                    </a:p>
                    <a:p>
                      <a:pPr algn="ctr"/>
                      <a:r>
                        <a:rPr lang="en-US" sz="3600" dirty="0" smtClean="0"/>
                        <a:t>as of 1/29/2015</a:t>
                      </a:r>
                      <a:endParaRPr lang="en-US" sz="3600" dirty="0"/>
                    </a:p>
                  </a:txBody>
                  <a:tcPr/>
                </a:tc>
                <a:tc hMerge="1">
                  <a:txBody>
                    <a:bodyPr/>
                    <a:lstStyle/>
                    <a:p>
                      <a:endParaRPr lang="en-US" dirty="0"/>
                    </a:p>
                  </a:txBody>
                  <a:tcPr/>
                </a:tc>
              </a:tr>
              <a:tr h="1203960">
                <a:tc>
                  <a:txBody>
                    <a:bodyPr/>
                    <a:lstStyle/>
                    <a:p>
                      <a:r>
                        <a:rPr lang="en-US" sz="3200" dirty="0" smtClean="0"/>
                        <a:t># of Students with Disabilities</a:t>
                      </a:r>
                      <a:endParaRPr lang="en-US" sz="3200" dirty="0"/>
                    </a:p>
                  </a:txBody>
                  <a:tcPr/>
                </a:tc>
                <a:tc>
                  <a:txBody>
                    <a:bodyPr/>
                    <a:lstStyle/>
                    <a:p>
                      <a:pPr algn="ctr"/>
                      <a:r>
                        <a:rPr lang="en-US" sz="3200" dirty="0" smtClean="0"/>
                        <a:t>6,419</a:t>
                      </a:r>
                      <a:endParaRPr lang="en-US" sz="3200" dirty="0"/>
                    </a:p>
                  </a:txBody>
                  <a:tcPr/>
                </a:tc>
              </a:tr>
              <a:tr h="1203960">
                <a:tc>
                  <a:txBody>
                    <a:bodyPr/>
                    <a:lstStyle/>
                    <a:p>
                      <a:r>
                        <a:rPr lang="en-US" sz="3200" dirty="0" smtClean="0"/>
                        <a:t># of Districts</a:t>
                      </a:r>
                      <a:r>
                        <a:rPr lang="en-US" sz="3200" baseline="0" dirty="0" smtClean="0"/>
                        <a:t> Serving RF Students</a:t>
                      </a:r>
                      <a:endParaRPr lang="en-US" sz="3200" dirty="0"/>
                    </a:p>
                  </a:txBody>
                  <a:tcPr/>
                </a:tc>
                <a:tc>
                  <a:txBody>
                    <a:bodyPr/>
                    <a:lstStyle/>
                    <a:p>
                      <a:pPr algn="ctr"/>
                      <a:r>
                        <a:rPr lang="en-US" sz="3200" dirty="0" smtClean="0"/>
                        <a:t>241</a:t>
                      </a:r>
                      <a:endParaRPr lang="en-US" sz="3200" dirty="0"/>
                    </a:p>
                  </a:txBody>
                  <a:tcPr/>
                </a:tc>
              </a:tr>
              <a:tr h="1203960">
                <a:tc>
                  <a:txBody>
                    <a:bodyPr/>
                    <a:lstStyle/>
                    <a:p>
                      <a:r>
                        <a:rPr lang="en-US" sz="3200" dirty="0" smtClean="0"/>
                        <a:t># RFs</a:t>
                      </a:r>
                      <a:r>
                        <a:rPr lang="en-US" sz="3200" baseline="0" dirty="0" smtClean="0"/>
                        <a:t> Serving Students with Disabilities Currently</a:t>
                      </a:r>
                      <a:endParaRPr lang="en-US" sz="3200" dirty="0"/>
                    </a:p>
                  </a:txBody>
                  <a:tcPr/>
                </a:tc>
                <a:tc>
                  <a:txBody>
                    <a:bodyPr/>
                    <a:lstStyle/>
                    <a:p>
                      <a:pPr algn="ctr"/>
                      <a:r>
                        <a:rPr lang="en-US" sz="3200" dirty="0" smtClean="0"/>
                        <a:t>1180</a:t>
                      </a:r>
                    </a:p>
                    <a:p>
                      <a:pPr algn="ctr"/>
                      <a:endParaRPr lang="en-US" sz="3200" dirty="0"/>
                    </a:p>
                  </a:txBody>
                  <a:tcPr/>
                </a:tc>
              </a:tr>
              <a:tr h="1203960">
                <a:tc>
                  <a:txBody>
                    <a:bodyPr/>
                    <a:lstStyle/>
                    <a:p>
                      <a:r>
                        <a:rPr lang="en-US" sz="3200" dirty="0" smtClean="0"/>
                        <a:t># RFs Without Current</a:t>
                      </a:r>
                      <a:r>
                        <a:rPr lang="en-US" sz="3200" baseline="0" dirty="0" smtClean="0"/>
                        <a:t> Students with Disabilities </a:t>
                      </a:r>
                      <a:endParaRPr lang="en-US" sz="3200" dirty="0"/>
                    </a:p>
                  </a:txBody>
                  <a:tcPr/>
                </a:tc>
                <a:tc>
                  <a:txBody>
                    <a:bodyPr/>
                    <a:lstStyle/>
                    <a:p>
                      <a:pPr algn="ctr"/>
                      <a:r>
                        <a:rPr lang="en-US" sz="3200" dirty="0" smtClean="0"/>
                        <a:t>369</a:t>
                      </a:r>
                      <a:endParaRPr lang="en-US" sz="3200" dirty="0"/>
                    </a:p>
                  </a:txBody>
                  <a:tcPr/>
                </a:tc>
              </a:tr>
            </a:tbl>
          </a:graphicData>
        </a:graphic>
      </p:graphicFrame>
      <p:sp>
        <p:nvSpPr>
          <p:cNvPr id="4" name="Slide Number Placeholder 3"/>
          <p:cNvSpPr>
            <a:spLocks noGrp="1"/>
          </p:cNvSpPr>
          <p:nvPr>
            <p:ph type="sldNum" sz="quarter" idx="12"/>
          </p:nvPr>
        </p:nvSpPr>
        <p:spPr/>
        <p:txBody>
          <a:bodyPr/>
          <a:lstStyle/>
          <a:p>
            <a:fld id="{07CCE748-F818-401F-B290-0B1888C0F6ED}" type="slidenum">
              <a:rPr lang="en-US" smtClean="0"/>
              <a:pPr/>
              <a:t>31</a:t>
            </a:fld>
            <a:endParaRPr lang="en-US" dirty="0"/>
          </a:p>
        </p:txBody>
      </p:sp>
    </p:spTree>
    <p:extLst>
      <p:ext uri="{BB962C8B-B14F-4D97-AF65-F5344CB8AC3E}">
        <p14:creationId xmlns:p14="http://schemas.microsoft.com/office/powerpoint/2010/main" val="2034832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28600"/>
            <a:ext cx="3886200" cy="6400800"/>
          </a:xfrm>
        </p:spPr>
        <p:txBody>
          <a:bodyPr/>
          <a:lstStyle/>
          <a:p>
            <a:pPr marL="0" indent="0" algn="ctr">
              <a:buNone/>
            </a:pPr>
            <a:r>
              <a:rPr lang="en-US" u="sng" dirty="0" smtClean="0"/>
              <a:t>During Consent Decree</a:t>
            </a:r>
          </a:p>
          <a:p>
            <a:pPr marL="0" indent="0" algn="ctr">
              <a:buNone/>
            </a:pPr>
            <a:r>
              <a:rPr lang="en-US" sz="1600" u="sng" dirty="0" smtClean="0"/>
              <a:t>(2006-2011)</a:t>
            </a:r>
          </a:p>
          <a:p>
            <a:r>
              <a:rPr lang="en-US" sz="2000" dirty="0" smtClean="0"/>
              <a:t>117 on-site reviews to 100 different districts</a:t>
            </a:r>
          </a:p>
          <a:p>
            <a:r>
              <a:rPr lang="en-US" sz="2000" dirty="0" smtClean="0"/>
              <a:t>Types of visits:</a:t>
            </a:r>
          </a:p>
          <a:p>
            <a:pPr lvl="1"/>
            <a:r>
              <a:rPr lang="en-US" sz="2000" dirty="0" smtClean="0"/>
              <a:t>Performance</a:t>
            </a:r>
          </a:p>
          <a:p>
            <a:pPr lvl="1"/>
            <a:r>
              <a:rPr lang="en-US" sz="2000" dirty="0" smtClean="0"/>
              <a:t>Data validation</a:t>
            </a:r>
          </a:p>
          <a:p>
            <a:pPr lvl="1"/>
            <a:r>
              <a:rPr lang="en-US" sz="2000" dirty="0" smtClean="0"/>
              <a:t>Corrective Action Reviews</a:t>
            </a:r>
          </a:p>
          <a:p>
            <a:pPr lvl="2"/>
            <a:r>
              <a:rPr lang="en-US" dirty="0" smtClean="0"/>
              <a:t>To districts currently implementing corrective action plans</a:t>
            </a:r>
          </a:p>
          <a:p>
            <a:pPr lvl="2"/>
            <a:r>
              <a:rPr lang="en-US" dirty="0" smtClean="0"/>
              <a:t>To districts who had corrected noncompliance to verify compliance had been sustained</a:t>
            </a:r>
            <a:endParaRPr lang="en-US" dirty="0"/>
          </a:p>
        </p:txBody>
      </p:sp>
      <p:sp>
        <p:nvSpPr>
          <p:cNvPr id="4" name="Content Placeholder 3"/>
          <p:cNvSpPr>
            <a:spLocks noGrp="1"/>
          </p:cNvSpPr>
          <p:nvPr>
            <p:ph sz="half" idx="2"/>
          </p:nvPr>
        </p:nvSpPr>
        <p:spPr>
          <a:xfrm>
            <a:off x="4495800" y="228600"/>
            <a:ext cx="4495800" cy="6248400"/>
          </a:xfrm>
        </p:spPr>
        <p:txBody>
          <a:bodyPr/>
          <a:lstStyle/>
          <a:p>
            <a:pPr marL="0" indent="0" algn="ctr">
              <a:buNone/>
            </a:pPr>
            <a:r>
              <a:rPr lang="en-US" u="sng" dirty="0" smtClean="0"/>
              <a:t>Post Consent Decree</a:t>
            </a:r>
          </a:p>
          <a:p>
            <a:pPr marL="0" indent="0" algn="ctr">
              <a:buNone/>
            </a:pPr>
            <a:r>
              <a:rPr lang="en-US" sz="1600" u="sng" dirty="0" smtClean="0"/>
              <a:t>(2011-present)</a:t>
            </a:r>
          </a:p>
          <a:p>
            <a:r>
              <a:rPr lang="en-US" sz="2000" dirty="0" smtClean="0"/>
              <a:t>45 on-site reviews to 45 districts; </a:t>
            </a:r>
          </a:p>
          <a:p>
            <a:pPr marL="0" indent="0">
              <a:buNone/>
            </a:pPr>
            <a:r>
              <a:rPr lang="en-US" sz="2000" dirty="0"/>
              <a:t> </a:t>
            </a:r>
            <a:r>
              <a:rPr lang="en-US" sz="2000" dirty="0" smtClean="0"/>
              <a:t>     234 districts involved with integrated</a:t>
            </a:r>
          </a:p>
          <a:p>
            <a:pPr marL="0" indent="0">
              <a:buNone/>
            </a:pPr>
            <a:r>
              <a:rPr lang="en-US" sz="2000" dirty="0"/>
              <a:t> </a:t>
            </a:r>
            <a:r>
              <a:rPr lang="en-US" sz="2000" dirty="0" smtClean="0"/>
              <a:t>     interventions which included RFM</a:t>
            </a:r>
          </a:p>
          <a:p>
            <a:r>
              <a:rPr lang="en-US" sz="2000" dirty="0" smtClean="0"/>
              <a:t>Types of interventions</a:t>
            </a:r>
          </a:p>
          <a:p>
            <a:pPr lvl="1"/>
            <a:r>
              <a:rPr lang="en-US" sz="2000" dirty="0" smtClean="0"/>
              <a:t>Stage 1—self-evaluation on 4 investigatory topics; development of improvement plan</a:t>
            </a:r>
          </a:p>
          <a:p>
            <a:pPr lvl="1"/>
            <a:r>
              <a:rPr lang="en-US" sz="2000" dirty="0" smtClean="0"/>
              <a:t>Stage 2—self-evaluation on 8 investigatory topics; development of improvement plan</a:t>
            </a:r>
          </a:p>
          <a:p>
            <a:pPr lvl="1"/>
            <a:r>
              <a:rPr lang="en-US" sz="2000" dirty="0" smtClean="0"/>
              <a:t>Stage 3– self-evaluation on 13 investigatory topics; development of development of improvement plan</a:t>
            </a:r>
          </a:p>
          <a:p>
            <a:pPr lvl="1"/>
            <a:r>
              <a:rPr lang="en-US" sz="2000" dirty="0" smtClean="0"/>
              <a:t>Stage 4—on-site reviews</a:t>
            </a:r>
            <a:endParaRPr lang="en-US" sz="2000"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32</a:t>
            </a:fld>
            <a:endParaRPr lang="en-US" dirty="0"/>
          </a:p>
        </p:txBody>
      </p:sp>
    </p:spTree>
    <p:extLst>
      <p:ext uri="{BB962C8B-B14F-4D97-AF65-F5344CB8AC3E}">
        <p14:creationId xmlns:p14="http://schemas.microsoft.com/office/powerpoint/2010/main" val="3182102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2400" dirty="0" smtClean="0"/>
              <a:t>Investigatory Topics</a:t>
            </a:r>
            <a:endParaRPr lang="en-US" sz="2400" dirty="0"/>
          </a:p>
        </p:txBody>
      </p:sp>
      <p:sp>
        <p:nvSpPr>
          <p:cNvPr id="3" name="Content Placeholder 2"/>
          <p:cNvSpPr>
            <a:spLocks noGrp="1"/>
          </p:cNvSpPr>
          <p:nvPr>
            <p:ph idx="1"/>
          </p:nvPr>
        </p:nvSpPr>
        <p:spPr>
          <a:xfrm>
            <a:off x="990600" y="838200"/>
            <a:ext cx="7696200" cy="5715000"/>
          </a:xfrm>
        </p:spPr>
        <p:txBody>
          <a:bodyPr/>
          <a:lstStyle/>
          <a:p>
            <a:r>
              <a:rPr lang="en-US" sz="2200" dirty="0" smtClean="0"/>
              <a:t>Properly Constituted Admission, Review, and Dismissal (ARD) Committees</a:t>
            </a:r>
          </a:p>
          <a:p>
            <a:r>
              <a:rPr lang="en-US" sz="2200" dirty="0" smtClean="0"/>
              <a:t>Surrogate Parents and Foster Parents</a:t>
            </a:r>
          </a:p>
          <a:p>
            <a:r>
              <a:rPr lang="en-US" sz="2200" dirty="0" smtClean="0"/>
              <a:t>Current Evaluations</a:t>
            </a:r>
          </a:p>
          <a:p>
            <a:r>
              <a:rPr lang="en-US" sz="2200" dirty="0" smtClean="0"/>
              <a:t>Individualized Education Program (IEP) Implementation</a:t>
            </a:r>
          </a:p>
          <a:p>
            <a:r>
              <a:rPr lang="en-US" sz="2200" dirty="0" smtClean="0"/>
              <a:t>Least Restrictive Environment (LRE)</a:t>
            </a:r>
          </a:p>
          <a:p>
            <a:r>
              <a:rPr lang="en-US" sz="2200" dirty="0" smtClean="0"/>
              <a:t>Educational Benefit</a:t>
            </a:r>
          </a:p>
          <a:p>
            <a:r>
              <a:rPr lang="en-US" sz="2200" dirty="0" smtClean="0"/>
              <a:t>Certified/Qualified Staff</a:t>
            </a:r>
          </a:p>
          <a:p>
            <a:r>
              <a:rPr lang="en-US" sz="2200" dirty="0" smtClean="0"/>
              <a:t>Commensurate School Day</a:t>
            </a:r>
          </a:p>
          <a:p>
            <a:r>
              <a:rPr lang="en-US" sz="2200" dirty="0" smtClean="0"/>
              <a:t>Related Services</a:t>
            </a:r>
          </a:p>
          <a:p>
            <a:r>
              <a:rPr lang="en-US" sz="2200" dirty="0" smtClean="0"/>
              <a:t>Behavior/Discipline</a:t>
            </a:r>
          </a:p>
          <a:p>
            <a:r>
              <a:rPr lang="en-US" sz="2200" dirty="0" smtClean="0"/>
              <a:t>Transition</a:t>
            </a:r>
          </a:p>
          <a:p>
            <a:r>
              <a:rPr lang="en-US" sz="2200" dirty="0" smtClean="0"/>
              <a:t>Extended School Year (ESY) Services</a:t>
            </a:r>
          </a:p>
          <a:p>
            <a:r>
              <a:rPr lang="en-US" sz="2200" dirty="0" smtClean="0"/>
              <a:t>Participation in State Assessments</a:t>
            </a:r>
            <a:endParaRPr lang="en-US" sz="2200" dirty="0"/>
          </a:p>
        </p:txBody>
      </p:sp>
      <p:sp>
        <p:nvSpPr>
          <p:cNvPr id="4" name="Slide Number Placeholder 3"/>
          <p:cNvSpPr>
            <a:spLocks noGrp="1"/>
          </p:cNvSpPr>
          <p:nvPr>
            <p:ph type="sldNum" sz="quarter" idx="12"/>
          </p:nvPr>
        </p:nvSpPr>
        <p:spPr/>
        <p:txBody>
          <a:bodyPr/>
          <a:lstStyle/>
          <a:p>
            <a:fld id="{07CCE748-F818-401F-B290-0B1888C0F6ED}" type="slidenum">
              <a:rPr lang="en-US" sz="2400" smtClean="0"/>
              <a:pPr/>
              <a:t>33</a:t>
            </a:fld>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5" end="5"/>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11" end="11"/>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248400"/>
          </a:xfrm>
        </p:spPr>
        <p:txBody>
          <a:bodyPr/>
          <a:lstStyle/>
          <a:p>
            <a:pPr marL="0" indent="0" algn="ctr">
              <a:buNone/>
            </a:pPr>
            <a:r>
              <a:rPr lang="en-US" sz="4400" dirty="0" smtClean="0"/>
              <a:t>4 investigatory topics that were cited most often as systemic issues</a:t>
            </a:r>
          </a:p>
          <a:p>
            <a:pPr lvl="1">
              <a:buFont typeface="Wingdings" panose="05000000000000000000" pitchFamily="2" charset="2"/>
              <a:buChar char="Ø"/>
            </a:pPr>
            <a:r>
              <a:rPr lang="en-US" sz="4000" dirty="0" smtClean="0"/>
              <a:t>Surrogate parent       </a:t>
            </a:r>
          </a:p>
          <a:p>
            <a:pPr lvl="1">
              <a:buFont typeface="Wingdings" panose="05000000000000000000" pitchFamily="2" charset="2"/>
              <a:buChar char="Ø"/>
            </a:pPr>
            <a:r>
              <a:rPr lang="en-US" sz="4000" dirty="0" smtClean="0"/>
              <a:t>Least restrictive environment</a:t>
            </a:r>
          </a:p>
          <a:p>
            <a:pPr lvl="1">
              <a:buFont typeface="Wingdings" panose="05000000000000000000" pitchFamily="2" charset="2"/>
              <a:buChar char="Ø"/>
            </a:pPr>
            <a:r>
              <a:rPr lang="en-US" sz="4000" dirty="0" smtClean="0"/>
              <a:t>Certified/qualified staff</a:t>
            </a:r>
          </a:p>
          <a:p>
            <a:pPr lvl="1">
              <a:buFont typeface="Wingdings" panose="05000000000000000000" pitchFamily="2" charset="2"/>
              <a:buChar char="Ø"/>
            </a:pPr>
            <a:r>
              <a:rPr lang="en-US" sz="4000" dirty="0" smtClean="0"/>
              <a:t>Commensurate school day</a:t>
            </a:r>
          </a:p>
        </p:txBody>
      </p:sp>
      <p:sp>
        <p:nvSpPr>
          <p:cNvPr id="4" name="Slide Number Placeholder 3"/>
          <p:cNvSpPr>
            <a:spLocks noGrp="1"/>
          </p:cNvSpPr>
          <p:nvPr>
            <p:ph type="sldNum" sz="quarter" idx="12"/>
          </p:nvPr>
        </p:nvSpPr>
        <p:spPr/>
        <p:txBody>
          <a:bodyPr/>
          <a:lstStyle/>
          <a:p>
            <a:fld id="{07CCE748-F818-401F-B290-0B1888C0F6ED}" type="slidenum">
              <a:rPr lang="en-US" smtClean="0"/>
              <a:pPr/>
              <a:t>34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534400" cy="5715000"/>
          </a:xfrm>
        </p:spPr>
        <p:txBody>
          <a:bodyPr/>
          <a:lstStyle/>
          <a:p>
            <a:pPr algn="ctr">
              <a:buNone/>
            </a:pPr>
            <a:r>
              <a:rPr lang="en-US" u="sng" dirty="0" smtClean="0"/>
              <a:t>Properly Constituted Admission, Review, and Dismissal Committees Findings Cited the Most</a:t>
            </a:r>
            <a:endParaRPr lang="en-US" dirty="0" smtClean="0"/>
          </a:p>
          <a:p>
            <a:pPr lvl="1">
              <a:buFont typeface="Wingdings" panose="05000000000000000000" pitchFamily="2" charset="2"/>
              <a:buChar char="v"/>
            </a:pPr>
            <a:r>
              <a:rPr lang="en-US" dirty="0" smtClean="0"/>
              <a:t>RF staff signing as parent</a:t>
            </a:r>
          </a:p>
          <a:p>
            <a:pPr lvl="1">
              <a:buFont typeface="Wingdings" panose="05000000000000000000" pitchFamily="2" charset="2"/>
              <a:buChar char="v"/>
            </a:pPr>
            <a:r>
              <a:rPr lang="en-US" dirty="0" smtClean="0"/>
              <a:t>Parents not in attendance and no evidence of attempts to obtain parent participation</a:t>
            </a:r>
          </a:p>
          <a:p>
            <a:pPr lvl="1">
              <a:buFont typeface="Wingdings" panose="05000000000000000000" pitchFamily="2" charset="2"/>
              <a:buChar char="v"/>
            </a:pPr>
            <a:r>
              <a:rPr lang="en-US" dirty="0" smtClean="0"/>
              <a:t>Adult student not invited and not in attendance</a:t>
            </a:r>
          </a:p>
          <a:p>
            <a:pPr lvl="1">
              <a:buFont typeface="Wingdings" panose="05000000000000000000" pitchFamily="2" charset="2"/>
              <a:buChar char="v"/>
            </a:pPr>
            <a:r>
              <a:rPr lang="en-US" dirty="0" smtClean="0">
                <a:solidFill>
                  <a:schemeClr val="accent2">
                    <a:lumMod val="75000"/>
                  </a:schemeClr>
                </a:solidFill>
              </a:rPr>
              <a:t>No regular education teacher in attendance</a:t>
            </a:r>
          </a:p>
          <a:p>
            <a:pPr lvl="1">
              <a:buFont typeface="Wingdings" panose="05000000000000000000" pitchFamily="2" charset="2"/>
              <a:buChar char="v"/>
            </a:pPr>
            <a:r>
              <a:rPr lang="en-US" dirty="0" smtClean="0">
                <a:solidFill>
                  <a:schemeClr val="accent2">
                    <a:lumMod val="75000"/>
                  </a:schemeClr>
                </a:solidFill>
              </a:rPr>
              <a:t>No Career and Technical Education representative</a:t>
            </a:r>
          </a:p>
          <a:p>
            <a:pPr lvl="1">
              <a:buFont typeface="Wingdings" panose="05000000000000000000" pitchFamily="2" charset="2"/>
              <a:buChar char="v"/>
            </a:pPr>
            <a:r>
              <a:rPr lang="en-US" dirty="0" smtClean="0">
                <a:solidFill>
                  <a:schemeClr val="accent2">
                    <a:lumMod val="75000"/>
                  </a:schemeClr>
                </a:solidFill>
              </a:rPr>
              <a:t>No Language Proficiency Advisory Committee representative</a:t>
            </a:r>
          </a:p>
          <a:p>
            <a:pPr lvl="1">
              <a:buNone/>
            </a:pPr>
            <a:endParaRPr lang="en-US" dirty="0" smtClean="0"/>
          </a:p>
          <a:p>
            <a:pPr lvl="1">
              <a:buNone/>
            </a:pPr>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19800"/>
          </a:xfrm>
        </p:spPr>
        <p:txBody>
          <a:bodyPr>
            <a:normAutofit/>
          </a:bodyPr>
          <a:lstStyle/>
          <a:p>
            <a:pPr algn="ctr">
              <a:buNone/>
            </a:pPr>
            <a:r>
              <a:rPr lang="en-US" sz="2400" u="sng" dirty="0" smtClean="0">
                <a:solidFill>
                  <a:srgbClr val="FF0000"/>
                </a:solidFill>
                <a:sym typeface="Wingdings"/>
              </a:rPr>
              <a:t>   </a:t>
            </a:r>
            <a:r>
              <a:rPr lang="en-US" b="1" u="sng" dirty="0" smtClean="0">
                <a:solidFill>
                  <a:schemeClr val="accent2">
                    <a:lumMod val="50000"/>
                  </a:schemeClr>
                </a:solidFill>
              </a:rPr>
              <a:t>Surrogate Parents and Foster Parents </a:t>
            </a:r>
            <a:r>
              <a:rPr lang="en-US" b="1" u="sng" dirty="0">
                <a:solidFill>
                  <a:schemeClr val="accent2">
                    <a:lumMod val="50000"/>
                  </a:schemeClr>
                </a:solidFill>
              </a:rPr>
              <a:t>Findings Cited the Most</a:t>
            </a:r>
            <a:r>
              <a:rPr lang="en-US" b="1" u="sng" dirty="0" smtClean="0">
                <a:solidFill>
                  <a:schemeClr val="accent2">
                    <a:lumMod val="50000"/>
                  </a:schemeClr>
                </a:solidFill>
              </a:rPr>
              <a:t>  </a:t>
            </a:r>
            <a:r>
              <a:rPr lang="en-US" sz="2400" u="sng" dirty="0" smtClean="0">
                <a:solidFill>
                  <a:srgbClr val="FF0000"/>
                </a:solidFill>
                <a:sym typeface="Wingdings"/>
              </a:rPr>
              <a:t></a:t>
            </a:r>
            <a:endParaRPr lang="en-US" sz="2400" u="sng" dirty="0" smtClean="0">
              <a:solidFill>
                <a:srgbClr val="FF0000"/>
              </a:solidFill>
            </a:endParaRPr>
          </a:p>
          <a:p>
            <a:pPr lvl="1">
              <a:buFont typeface="Wingdings" panose="05000000000000000000" pitchFamily="2" charset="2"/>
              <a:buChar char="è"/>
            </a:pPr>
            <a:r>
              <a:rPr lang="en-US" sz="2400" dirty="0" smtClean="0"/>
              <a:t>Surrogate parent did not meet qualifications for serving as surrogate parent.</a:t>
            </a:r>
          </a:p>
          <a:p>
            <a:pPr lvl="1">
              <a:buFont typeface="Wingdings" panose="05000000000000000000" pitchFamily="2" charset="2"/>
              <a:buChar char="è"/>
            </a:pPr>
            <a:r>
              <a:rPr lang="en-US" sz="2400" dirty="0" smtClean="0"/>
              <a:t>Surrogate parent needed, but RF staff served as surrogate parent.</a:t>
            </a:r>
          </a:p>
          <a:p>
            <a:pPr lvl="1">
              <a:buFont typeface="Wingdings" panose="05000000000000000000" pitchFamily="2" charset="2"/>
              <a:buChar char="è"/>
            </a:pPr>
            <a:r>
              <a:rPr lang="en-US" sz="2400" dirty="0" smtClean="0"/>
              <a:t>Student had parent, but surrogate parent assigned.</a:t>
            </a:r>
          </a:p>
          <a:p>
            <a:pPr lvl="1">
              <a:buFont typeface="Wingdings" panose="05000000000000000000" pitchFamily="2" charset="2"/>
              <a:buChar char="è"/>
            </a:pPr>
            <a:r>
              <a:rPr lang="en-US" sz="2400" dirty="0" smtClean="0"/>
              <a:t>Surrogate parents or foster parents not trained within 90 day timeline.</a:t>
            </a:r>
          </a:p>
          <a:p>
            <a:pPr lvl="1">
              <a:buFont typeface="Wingdings" panose="05000000000000000000" pitchFamily="2" charset="2"/>
              <a:buChar char="è"/>
            </a:pPr>
            <a:r>
              <a:rPr lang="en-US" sz="2400" dirty="0" smtClean="0">
                <a:solidFill>
                  <a:schemeClr val="accent2"/>
                </a:solidFill>
              </a:rPr>
              <a:t>Lack of documentation that surrogate parents were fulfilling </a:t>
            </a:r>
            <a:r>
              <a:rPr lang="en-US" sz="2400" b="1" dirty="0" smtClean="0">
                <a:solidFill>
                  <a:schemeClr val="accent2"/>
                </a:solidFill>
              </a:rPr>
              <a:t>all</a:t>
            </a:r>
            <a:r>
              <a:rPr lang="en-US" sz="2400" dirty="0" smtClean="0">
                <a:solidFill>
                  <a:schemeClr val="accent2"/>
                </a:solidFill>
              </a:rPr>
              <a:t> duties.</a:t>
            </a:r>
          </a:p>
          <a:p>
            <a:pPr lvl="1">
              <a:buFont typeface="Wingdings" panose="05000000000000000000" pitchFamily="2" charset="2"/>
              <a:buChar char="è"/>
            </a:pPr>
            <a:r>
              <a:rPr lang="en-US" sz="2400" dirty="0" smtClean="0"/>
              <a:t>Foster parent served as parent before the student resided in home at least 60 days.</a:t>
            </a:r>
          </a:p>
          <a:p>
            <a:pPr lvl="1"/>
            <a:endParaRPr lang="en-US" dirty="0" smtClean="0"/>
          </a:p>
          <a:p>
            <a:pPr lvl="1">
              <a:buNone/>
            </a:pP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ormAutofit/>
          </a:bodyPr>
          <a:lstStyle/>
          <a:p>
            <a:pPr algn="ctr">
              <a:buNone/>
            </a:pPr>
            <a:r>
              <a:rPr lang="en-US" sz="3600" u="sng" dirty="0" smtClean="0"/>
              <a:t>Current Evaluation</a:t>
            </a:r>
            <a:endParaRPr lang="en-US" sz="3600" dirty="0" smtClean="0"/>
          </a:p>
          <a:p>
            <a:pPr lvl="1"/>
            <a:r>
              <a:rPr lang="en-US" dirty="0" smtClean="0"/>
              <a:t>Evaluation not conducted within timeline set by ARD committee</a:t>
            </a:r>
          </a:p>
          <a:p>
            <a:pPr lvl="1"/>
            <a:r>
              <a:rPr lang="en-US" dirty="0" smtClean="0"/>
              <a:t>Evaluations older than 3 years</a:t>
            </a:r>
          </a:p>
          <a:p>
            <a:pPr lvl="1"/>
            <a:r>
              <a:rPr lang="en-US" dirty="0" smtClean="0">
                <a:solidFill>
                  <a:schemeClr val="accent2">
                    <a:lumMod val="75000"/>
                  </a:schemeClr>
                </a:solidFill>
              </a:rPr>
              <a:t>Review of existing data conducted without data from a full, individual evaluation </a:t>
            </a:r>
          </a:p>
          <a:p>
            <a:pPr lvl="1"/>
            <a:r>
              <a:rPr lang="en-US" dirty="0" smtClean="0"/>
              <a:t>Evaluations being accepted from previous local education agency that had conflicting information, not signed by evaluators, and/or not addressing all required components</a:t>
            </a:r>
          </a:p>
          <a:p>
            <a:pPr lvl="1"/>
            <a:r>
              <a:rPr lang="en-US" dirty="0" smtClean="0"/>
              <a:t>Eligibility discontinued without evaluation</a:t>
            </a:r>
          </a:p>
          <a:p>
            <a:pPr lvl="1">
              <a:buNone/>
            </a:pPr>
            <a:endParaRPr lang="en-US" dirty="0" smtClean="0"/>
          </a:p>
          <a:p>
            <a:pPr lvl="1"/>
            <a:endParaRPr lang="en-US" sz="3000"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86800" cy="6096000"/>
          </a:xfrm>
        </p:spPr>
        <p:txBody>
          <a:bodyPr>
            <a:normAutofit fontScale="92500" lnSpcReduction="10000"/>
          </a:bodyPr>
          <a:lstStyle/>
          <a:p>
            <a:pPr algn="ctr">
              <a:buNone/>
            </a:pPr>
            <a:r>
              <a:rPr lang="en-US" sz="4400" u="sng" smtClean="0"/>
              <a:t>Individualized </a:t>
            </a:r>
            <a:r>
              <a:rPr lang="en-US" sz="4400" u="sng" dirty="0" smtClean="0"/>
              <a:t>Education Program (IEP)  Implementation</a:t>
            </a:r>
            <a:endParaRPr lang="en-US" sz="4400" dirty="0" smtClean="0"/>
          </a:p>
          <a:p>
            <a:pPr lvl="1"/>
            <a:r>
              <a:rPr lang="en-US" dirty="0" smtClean="0">
                <a:solidFill>
                  <a:schemeClr val="accent2">
                    <a:lumMod val="75000"/>
                  </a:schemeClr>
                </a:solidFill>
              </a:rPr>
              <a:t>Class schedule not matching IEP schedule of services</a:t>
            </a:r>
          </a:p>
          <a:p>
            <a:pPr lvl="1"/>
            <a:r>
              <a:rPr lang="en-US" dirty="0" smtClean="0"/>
              <a:t>Teachers not being provided with relevant portions of the IEP</a:t>
            </a:r>
          </a:p>
          <a:p>
            <a:pPr lvl="1"/>
            <a:r>
              <a:rPr lang="en-US" dirty="0" smtClean="0"/>
              <a:t>IEP says the general education and the special education teacher will provide service, but no evidence that the special education teacher provided any service</a:t>
            </a:r>
          </a:p>
          <a:p>
            <a:pPr lvl="1"/>
            <a:r>
              <a:rPr lang="en-US" dirty="0" smtClean="0"/>
              <a:t>No present levels of academic achievement and functional performance statements</a:t>
            </a:r>
          </a:p>
          <a:p>
            <a:pPr lvl="1"/>
            <a:r>
              <a:rPr lang="en-US" dirty="0" smtClean="0"/>
              <a:t>No measurable goals</a:t>
            </a:r>
          </a:p>
          <a:p>
            <a:pPr lvl="1"/>
            <a:r>
              <a:rPr lang="en-US" dirty="0" smtClean="0">
                <a:solidFill>
                  <a:schemeClr val="accent2">
                    <a:lumMod val="75000"/>
                  </a:schemeClr>
                </a:solidFill>
              </a:rPr>
              <a:t>Frequency/duration/location not provided for inclusion support or  content mastery </a:t>
            </a:r>
          </a:p>
          <a:p>
            <a:pPr lvl="1"/>
            <a:r>
              <a:rPr lang="en-US" dirty="0" smtClean="0">
                <a:solidFill>
                  <a:schemeClr val="accent2">
                    <a:lumMod val="75000"/>
                  </a:schemeClr>
                </a:solidFill>
              </a:rPr>
              <a:t>Frequency/duration not clearly stated</a:t>
            </a:r>
          </a:p>
          <a:p>
            <a:pPr lvl="2"/>
            <a:endParaRPr lang="en-US" dirty="0" smtClean="0"/>
          </a:p>
          <a:p>
            <a:pPr lvl="1"/>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38</a:t>
            </a:fld>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172200"/>
          </a:xfrm>
        </p:spPr>
        <p:txBody>
          <a:bodyPr/>
          <a:lstStyle/>
          <a:p>
            <a:pPr algn="ctr">
              <a:spcBef>
                <a:spcPts val="0"/>
              </a:spcBef>
              <a:buNone/>
            </a:pPr>
            <a:r>
              <a:rPr lang="en-US" sz="4400" u="sng" dirty="0" smtClean="0">
                <a:solidFill>
                  <a:srgbClr val="FF0000"/>
                </a:solidFill>
                <a:sym typeface="Wingdings"/>
              </a:rPr>
              <a:t>  </a:t>
            </a:r>
            <a:r>
              <a:rPr lang="en-US" sz="4400" u="sng" dirty="0" smtClean="0">
                <a:solidFill>
                  <a:schemeClr val="accent2">
                    <a:lumMod val="50000"/>
                  </a:schemeClr>
                </a:solidFill>
              </a:rPr>
              <a:t>Least Restrictive Environment (LRE) </a:t>
            </a:r>
            <a:r>
              <a:rPr lang="en-US" sz="4400" u="sng" dirty="0" smtClean="0">
                <a:solidFill>
                  <a:srgbClr val="FF0000"/>
                </a:solidFill>
                <a:sym typeface="Wingdings"/>
              </a:rPr>
              <a:t></a:t>
            </a:r>
            <a:endParaRPr lang="en-US" sz="3600" dirty="0" smtClean="0"/>
          </a:p>
          <a:p>
            <a:pPr>
              <a:spcBef>
                <a:spcPts val="0"/>
              </a:spcBef>
            </a:pPr>
            <a:r>
              <a:rPr lang="en-US" sz="4000" dirty="0" smtClean="0">
                <a:solidFill>
                  <a:schemeClr val="accent2">
                    <a:lumMod val="75000"/>
                  </a:schemeClr>
                </a:solidFill>
              </a:rPr>
              <a:t>RF students not considered for placement at general education campus</a:t>
            </a:r>
          </a:p>
          <a:p>
            <a:pPr>
              <a:spcBef>
                <a:spcPts val="0"/>
              </a:spcBef>
            </a:pPr>
            <a:r>
              <a:rPr lang="en-US" sz="4000" dirty="0" smtClean="0">
                <a:solidFill>
                  <a:schemeClr val="accent2">
                    <a:lumMod val="75000"/>
                  </a:schemeClr>
                </a:solidFill>
              </a:rPr>
              <a:t>No individual justification for placement in a more restrictive environment</a:t>
            </a:r>
          </a:p>
          <a:p>
            <a:pPr>
              <a:spcBef>
                <a:spcPts val="0"/>
              </a:spcBef>
              <a:buNone/>
            </a:pPr>
            <a:endParaRPr lang="en-US" dirty="0" smtClean="0"/>
          </a:p>
        </p:txBody>
      </p:sp>
      <p:sp>
        <p:nvSpPr>
          <p:cNvPr id="5" name="Slide Number Placeholder 4"/>
          <p:cNvSpPr>
            <a:spLocks noGrp="1"/>
          </p:cNvSpPr>
          <p:nvPr>
            <p:ph type="sldNum" sz="quarter" idx="12"/>
          </p:nvPr>
        </p:nvSpPr>
        <p:spPr/>
        <p:txBody>
          <a:bodyPr/>
          <a:lstStyle/>
          <a:p>
            <a:fld id="{07CCE748-F818-401F-B290-0B1888C0F6ED}"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Roles and Responsibilities</a:t>
            </a:r>
            <a:endParaRPr lang="en-US" dirty="0"/>
          </a:p>
        </p:txBody>
      </p:sp>
      <p:sp>
        <p:nvSpPr>
          <p:cNvPr id="13" name="Text Placeholder 12"/>
          <p:cNvSpPr>
            <a:spLocks noGrp="1"/>
          </p:cNvSpPr>
          <p:nvPr>
            <p:ph type="body" idx="1"/>
          </p:nvPr>
        </p:nvSpPr>
        <p:spPr>
          <a:xfrm>
            <a:off x="457200" y="1143001"/>
            <a:ext cx="4040188" cy="685800"/>
          </a:xfrm>
        </p:spPr>
        <p:txBody>
          <a:bodyPr/>
          <a:lstStyle/>
          <a:p>
            <a:r>
              <a:rPr lang="en-US" dirty="0" smtClean="0"/>
              <a:t>Stakeholder Member	</a:t>
            </a:r>
            <a:endParaRPr lang="en-US" dirty="0"/>
          </a:p>
        </p:txBody>
      </p:sp>
      <p:sp>
        <p:nvSpPr>
          <p:cNvPr id="14" name="Content Placeholder 13"/>
          <p:cNvSpPr>
            <a:spLocks noGrp="1"/>
          </p:cNvSpPr>
          <p:nvPr>
            <p:ph sz="half" idx="2"/>
          </p:nvPr>
        </p:nvSpPr>
        <p:spPr>
          <a:xfrm>
            <a:off x="457200" y="1828800"/>
            <a:ext cx="4040188" cy="4648199"/>
          </a:xfrm>
        </p:spPr>
        <p:txBody>
          <a:bodyPr/>
          <a:lstStyle/>
          <a:p>
            <a:pPr lvl="0"/>
            <a:r>
              <a:rPr lang="en-US" dirty="0"/>
              <a:t>Serve as a stakeholder member of the group</a:t>
            </a:r>
          </a:p>
          <a:p>
            <a:pPr lvl="0"/>
            <a:r>
              <a:rPr lang="en-US" dirty="0"/>
              <a:t>Represent an identified perspective to the group</a:t>
            </a:r>
          </a:p>
          <a:p>
            <a:pPr lvl="0"/>
            <a:r>
              <a:rPr lang="en-US" dirty="0"/>
              <a:t>Participate in discussion and provide feedback related to review of information, effectiveness of proposed activities and recommendations for the future</a:t>
            </a:r>
          </a:p>
          <a:p>
            <a:r>
              <a:rPr lang="en-US" dirty="0"/>
              <a:t>Follow meeting guidelines</a:t>
            </a:r>
          </a:p>
        </p:txBody>
      </p:sp>
      <p:sp>
        <p:nvSpPr>
          <p:cNvPr id="15" name="Text Placeholder 14"/>
          <p:cNvSpPr>
            <a:spLocks noGrp="1"/>
          </p:cNvSpPr>
          <p:nvPr>
            <p:ph type="body" sz="quarter" idx="3"/>
          </p:nvPr>
        </p:nvSpPr>
        <p:spPr>
          <a:xfrm>
            <a:off x="4645025" y="1143001"/>
            <a:ext cx="4041775" cy="685800"/>
          </a:xfrm>
        </p:spPr>
        <p:txBody>
          <a:bodyPr/>
          <a:lstStyle/>
          <a:p>
            <a:r>
              <a:rPr lang="en-US" dirty="0" smtClean="0"/>
              <a:t>Texas Education Agency</a:t>
            </a:r>
            <a:endParaRPr lang="en-US" dirty="0"/>
          </a:p>
        </p:txBody>
      </p:sp>
      <p:sp>
        <p:nvSpPr>
          <p:cNvPr id="16" name="Content Placeholder 15"/>
          <p:cNvSpPr>
            <a:spLocks noGrp="1"/>
          </p:cNvSpPr>
          <p:nvPr>
            <p:ph sz="quarter" idx="4"/>
          </p:nvPr>
        </p:nvSpPr>
        <p:spPr>
          <a:xfrm>
            <a:off x="4645025" y="1828800"/>
            <a:ext cx="4041775" cy="4297363"/>
          </a:xfrm>
        </p:spPr>
        <p:txBody>
          <a:bodyPr/>
          <a:lstStyle/>
          <a:p>
            <a:pPr lvl="0"/>
            <a:r>
              <a:rPr lang="en-US" dirty="0"/>
              <a:t>Serve as resource to the stakeholders</a:t>
            </a:r>
          </a:p>
          <a:p>
            <a:pPr lvl="0"/>
            <a:r>
              <a:rPr lang="en-US" dirty="0"/>
              <a:t>Follow meeting guidelines</a:t>
            </a:r>
          </a:p>
          <a:p>
            <a:r>
              <a:rPr lang="en-US" dirty="0"/>
              <a:t>Facilitate the process</a:t>
            </a:r>
          </a:p>
        </p:txBody>
      </p:sp>
      <p:sp>
        <p:nvSpPr>
          <p:cNvPr id="4" name="Slide Number Placeholder 3"/>
          <p:cNvSpPr>
            <a:spLocks noGrp="1"/>
          </p:cNvSpPr>
          <p:nvPr>
            <p:ph type="sldNum" sz="quarter" idx="12"/>
          </p:nvPr>
        </p:nvSpPr>
        <p:spPr/>
        <p:txBody>
          <a:bodyPr/>
          <a:lstStyle/>
          <a:p>
            <a:fld id="{07CCE748-F818-401F-B290-0B1888C0F6ED}" type="slidenum">
              <a:rPr lang="en-US" smtClean="0"/>
              <a:pPr/>
              <a:t>4</a:t>
            </a:fld>
            <a:endParaRPr lang="en-US" dirty="0"/>
          </a:p>
        </p:txBody>
      </p:sp>
    </p:spTree>
    <p:extLst>
      <p:ext uri="{BB962C8B-B14F-4D97-AF65-F5344CB8AC3E}">
        <p14:creationId xmlns:p14="http://schemas.microsoft.com/office/powerpoint/2010/main" val="20075191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lgn="ctr">
              <a:spcBef>
                <a:spcPts val="0"/>
              </a:spcBef>
              <a:buNone/>
            </a:pPr>
            <a:r>
              <a:rPr lang="en-US" sz="4800" dirty="0" smtClean="0"/>
              <a:t>Educational Benefit</a:t>
            </a:r>
          </a:p>
          <a:p>
            <a:pPr>
              <a:spcBef>
                <a:spcPts val="0"/>
              </a:spcBef>
            </a:pPr>
            <a:r>
              <a:rPr lang="en-US" sz="4000" dirty="0" smtClean="0"/>
              <a:t>Services not provided in timely manner </a:t>
            </a:r>
          </a:p>
          <a:p>
            <a:pPr>
              <a:spcBef>
                <a:spcPts val="0"/>
              </a:spcBef>
            </a:pPr>
            <a:r>
              <a:rPr lang="en-US" sz="4000" dirty="0" smtClean="0"/>
              <a:t>Students failing without ARD committee reviewing/revising IEP</a:t>
            </a:r>
          </a:p>
          <a:p>
            <a:pPr>
              <a:spcBef>
                <a:spcPts val="0"/>
              </a:spcBef>
              <a:buNone/>
            </a:pPr>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lstStyle/>
          <a:p>
            <a:pPr algn="ctr">
              <a:buNone/>
            </a:pPr>
            <a:r>
              <a:rPr lang="en-US" sz="4800" u="sng" dirty="0" smtClean="0">
                <a:solidFill>
                  <a:srgbClr val="FF0000"/>
                </a:solidFill>
                <a:sym typeface="Wingdings"/>
              </a:rPr>
              <a:t>   </a:t>
            </a:r>
            <a:r>
              <a:rPr lang="en-US" sz="4800" u="sng" dirty="0" smtClean="0">
                <a:solidFill>
                  <a:schemeClr val="accent2">
                    <a:lumMod val="50000"/>
                  </a:schemeClr>
                </a:solidFill>
              </a:rPr>
              <a:t>Certified/Qualified Staff   </a:t>
            </a:r>
            <a:r>
              <a:rPr lang="en-US" sz="4800" u="sng" dirty="0" smtClean="0">
                <a:solidFill>
                  <a:srgbClr val="FF0000"/>
                </a:solidFill>
                <a:sym typeface="Wingdings"/>
              </a:rPr>
              <a:t></a:t>
            </a:r>
            <a:endParaRPr lang="en-US" sz="4800" dirty="0" smtClean="0">
              <a:solidFill>
                <a:srgbClr val="FF0000"/>
              </a:solidFill>
            </a:endParaRPr>
          </a:p>
          <a:p>
            <a:pPr lvl="1"/>
            <a:r>
              <a:rPr lang="en-US" sz="3200" dirty="0" smtClean="0"/>
              <a:t>General education teacher not certified in area of assignment</a:t>
            </a:r>
          </a:p>
          <a:p>
            <a:pPr lvl="1"/>
            <a:r>
              <a:rPr lang="en-US" sz="3200" dirty="0" smtClean="0"/>
              <a:t>Special education teacher not certified in special education</a:t>
            </a:r>
          </a:p>
          <a:p>
            <a:pPr lvl="1"/>
            <a:r>
              <a:rPr lang="en-US" sz="3200" dirty="0" smtClean="0"/>
              <a:t>Special education teacher who is teaching a subject area not highly qualified in that area</a:t>
            </a:r>
          </a:p>
          <a:p>
            <a:pPr lvl="1"/>
            <a:r>
              <a:rPr lang="en-US" sz="3200" dirty="0" smtClean="0">
                <a:solidFill>
                  <a:schemeClr val="accent2">
                    <a:lumMod val="75000"/>
                  </a:schemeClr>
                </a:solidFill>
              </a:rPr>
              <a:t>Teachers serving in dual roles of general and special education</a:t>
            </a:r>
            <a:r>
              <a:rPr lang="en-US" sz="3200" dirty="0">
                <a:solidFill>
                  <a:schemeClr val="accent2">
                    <a:lumMod val="75000"/>
                  </a:schemeClr>
                </a:solidFill>
              </a:rPr>
              <a:t> simultaneously</a:t>
            </a:r>
            <a:r>
              <a:rPr lang="en-US" sz="3200" dirty="0" smtClean="0">
                <a:solidFill>
                  <a:schemeClr val="accent2">
                    <a:lumMod val="75000"/>
                  </a:schemeClr>
                </a:solidFill>
              </a:rPr>
              <a:t>.</a:t>
            </a:r>
          </a:p>
          <a:p>
            <a:pPr marL="457200" lvl="1" indent="0">
              <a:buNone/>
            </a:pPr>
            <a:endParaRPr lang="en-US" sz="3600" dirty="0" smtClean="0"/>
          </a:p>
        </p:txBody>
      </p:sp>
      <p:sp>
        <p:nvSpPr>
          <p:cNvPr id="5" name="Slide Number Placeholder 4"/>
          <p:cNvSpPr>
            <a:spLocks noGrp="1"/>
          </p:cNvSpPr>
          <p:nvPr>
            <p:ph type="sldNum" sz="quarter" idx="12"/>
          </p:nvPr>
        </p:nvSpPr>
        <p:spPr/>
        <p:txBody>
          <a:bodyPr/>
          <a:lstStyle/>
          <a:p>
            <a:fld id="{07CCE748-F818-401F-B290-0B1888C0F6ED}"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638800"/>
          </a:xfrm>
        </p:spPr>
        <p:txBody>
          <a:bodyPr>
            <a:normAutofit/>
          </a:bodyPr>
          <a:lstStyle/>
          <a:p>
            <a:pPr algn="ctr">
              <a:buNone/>
            </a:pPr>
            <a:r>
              <a:rPr lang="en-US" sz="4800" u="sng" dirty="0" smtClean="0">
                <a:solidFill>
                  <a:srgbClr val="FF0000"/>
                </a:solidFill>
                <a:sym typeface="Wingdings"/>
              </a:rPr>
              <a:t>  </a:t>
            </a:r>
            <a:r>
              <a:rPr lang="en-US" sz="4800" u="sng" dirty="0" smtClean="0">
                <a:solidFill>
                  <a:schemeClr val="accent2">
                    <a:lumMod val="50000"/>
                  </a:schemeClr>
                </a:solidFill>
              </a:rPr>
              <a:t>Commensurate School Day  </a:t>
            </a:r>
            <a:r>
              <a:rPr lang="en-US" sz="4800" u="sng" dirty="0" smtClean="0">
                <a:solidFill>
                  <a:srgbClr val="FF0000"/>
                </a:solidFill>
                <a:sym typeface="Wingdings"/>
              </a:rPr>
              <a:t></a:t>
            </a:r>
            <a:endParaRPr lang="en-US" sz="4800" u="sng" dirty="0" smtClean="0">
              <a:solidFill>
                <a:srgbClr val="FF0000"/>
              </a:solidFill>
            </a:endParaRPr>
          </a:p>
          <a:p>
            <a:pPr lvl="1"/>
            <a:r>
              <a:rPr lang="en-US" sz="4000" dirty="0" smtClean="0"/>
              <a:t>No individual student justification for a shortened day</a:t>
            </a:r>
          </a:p>
          <a:p>
            <a:pPr lvl="1"/>
            <a:r>
              <a:rPr lang="en-US" sz="4000" dirty="0" smtClean="0"/>
              <a:t>Day lengthened by RF staff teaching a class</a:t>
            </a:r>
            <a:endParaRPr lang="en-US" sz="4000"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fontScale="92500"/>
          </a:bodyPr>
          <a:lstStyle/>
          <a:p>
            <a:pPr algn="ctr">
              <a:buNone/>
            </a:pPr>
            <a:r>
              <a:rPr lang="en-US" sz="4300" u="sng" dirty="0" smtClean="0"/>
              <a:t>Related Services</a:t>
            </a:r>
            <a:endParaRPr lang="en-US" sz="4300" dirty="0" smtClean="0"/>
          </a:p>
          <a:p>
            <a:pPr lvl="1"/>
            <a:r>
              <a:rPr lang="en-US" sz="3200" dirty="0" smtClean="0">
                <a:solidFill>
                  <a:schemeClr val="accent2">
                    <a:lumMod val="75000"/>
                  </a:schemeClr>
                </a:solidFill>
              </a:rPr>
              <a:t>No evidence that related service was provided</a:t>
            </a:r>
          </a:p>
          <a:p>
            <a:pPr lvl="1"/>
            <a:r>
              <a:rPr lang="en-US" sz="3200" dirty="0" smtClean="0"/>
              <a:t>Evidence that related service was not provided as written in IEP  (less time, more time)</a:t>
            </a:r>
          </a:p>
          <a:p>
            <a:pPr lvl="1"/>
            <a:r>
              <a:rPr lang="en-US" sz="3200" dirty="0" smtClean="0"/>
              <a:t>No measurable goals for related services</a:t>
            </a:r>
          </a:p>
          <a:p>
            <a:pPr lvl="1"/>
            <a:r>
              <a:rPr lang="en-US" sz="3200" dirty="0" smtClean="0"/>
              <a:t>Related services not provided as recommended in evaluation and no justification provided </a:t>
            </a:r>
          </a:p>
          <a:p>
            <a:pPr lvl="1"/>
            <a:r>
              <a:rPr lang="en-US" sz="3200" dirty="0" smtClean="0"/>
              <a:t>Dropping related services that were provided in previous district and no justification for dropping and/or changing the service</a:t>
            </a:r>
          </a:p>
          <a:p>
            <a:pPr lvl="1"/>
            <a:endParaRPr lang="en-US" sz="3200"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fontScale="92500" lnSpcReduction="10000"/>
          </a:bodyPr>
          <a:lstStyle/>
          <a:p>
            <a:pPr algn="ctr">
              <a:buNone/>
            </a:pPr>
            <a:r>
              <a:rPr lang="en-US" sz="4400" u="sng" dirty="0" smtClean="0"/>
              <a:t>Behavior/Discipline</a:t>
            </a:r>
          </a:p>
          <a:p>
            <a:pPr lvl="1"/>
            <a:r>
              <a:rPr lang="en-US" sz="3600" dirty="0" smtClean="0"/>
              <a:t>Student had behavioral intervention plan (BIP) in previous district but was dropped without justification</a:t>
            </a:r>
          </a:p>
          <a:p>
            <a:pPr lvl="1"/>
            <a:r>
              <a:rPr lang="en-US" sz="3600" dirty="0" smtClean="0"/>
              <a:t>Not reporting disciplinary removals in Public Education Information Management System (PEIMS)</a:t>
            </a:r>
          </a:p>
          <a:p>
            <a:pPr lvl="1"/>
            <a:r>
              <a:rPr lang="en-US" sz="3600" dirty="0" smtClean="0"/>
              <a:t>Removals which constitute change in placement made without conducting manifestation determination review (MDR)</a:t>
            </a:r>
            <a:endParaRPr lang="en-US" sz="3600"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normAutofit/>
          </a:bodyPr>
          <a:lstStyle/>
          <a:p>
            <a:pPr lvl="1" algn="ctr">
              <a:buNone/>
            </a:pPr>
            <a:r>
              <a:rPr lang="en-US" sz="4400" u="sng" dirty="0" smtClean="0"/>
              <a:t>Transition</a:t>
            </a:r>
          </a:p>
          <a:p>
            <a:pPr lvl="1"/>
            <a:r>
              <a:rPr lang="en-US" sz="3600" dirty="0" smtClean="0"/>
              <a:t>No measurable postsecondary goals</a:t>
            </a:r>
          </a:p>
          <a:p>
            <a:pPr lvl="1"/>
            <a:r>
              <a:rPr lang="en-US" sz="3600" dirty="0" smtClean="0">
                <a:solidFill>
                  <a:schemeClr val="accent2">
                    <a:lumMod val="75000"/>
                  </a:schemeClr>
                </a:solidFill>
              </a:rPr>
              <a:t>No evidence of parental input into the transition process</a:t>
            </a:r>
          </a:p>
          <a:p>
            <a:pPr lvl="1"/>
            <a:r>
              <a:rPr lang="en-US" sz="3600" dirty="0" smtClean="0"/>
              <a:t>No evidence of student input into the transition process</a:t>
            </a:r>
          </a:p>
          <a:p>
            <a:pPr lvl="1"/>
            <a:r>
              <a:rPr lang="en-US" sz="3600" dirty="0" smtClean="0"/>
              <a:t>Not all required areas addressed</a:t>
            </a:r>
          </a:p>
          <a:p>
            <a:pPr lvl="1"/>
            <a:r>
              <a:rPr lang="en-US" sz="3600" dirty="0" smtClean="0"/>
              <a:t>No outside agency considered and/or invited</a:t>
            </a:r>
          </a:p>
          <a:p>
            <a:pPr lvl="1"/>
            <a:endParaRPr lang="en-US" sz="2800" dirty="0" smtClean="0"/>
          </a:p>
          <a:p>
            <a:pPr lvl="1">
              <a:buNone/>
            </a:pPr>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382000" cy="5867400"/>
          </a:xfrm>
        </p:spPr>
        <p:txBody>
          <a:bodyPr>
            <a:normAutofit fontScale="92500"/>
          </a:bodyPr>
          <a:lstStyle/>
          <a:p>
            <a:pPr algn="ctr">
              <a:buNone/>
            </a:pPr>
            <a:r>
              <a:rPr lang="en-US" sz="4400" u="sng" dirty="0" smtClean="0"/>
              <a:t>Extended School Year (ESY) Services</a:t>
            </a:r>
          </a:p>
          <a:p>
            <a:pPr lvl="1"/>
            <a:r>
              <a:rPr lang="en-US" sz="3600" dirty="0" smtClean="0"/>
              <a:t>District does not have a system for collecting </a:t>
            </a:r>
            <a:r>
              <a:rPr lang="en-US" sz="3600" smtClean="0"/>
              <a:t>regression/recoupment data </a:t>
            </a:r>
            <a:r>
              <a:rPr lang="en-US" sz="3600" dirty="0" smtClean="0"/>
              <a:t>to determine ESY services</a:t>
            </a:r>
          </a:p>
          <a:p>
            <a:pPr lvl="1"/>
            <a:r>
              <a:rPr lang="en-US" sz="3600" dirty="0" smtClean="0"/>
              <a:t>ESY services indicate a pattern of services—decisions not made on individual basis</a:t>
            </a:r>
          </a:p>
          <a:p>
            <a:pPr lvl="1"/>
            <a:r>
              <a:rPr lang="en-US" sz="3600" dirty="0" smtClean="0"/>
              <a:t>No goals designated for ESY services</a:t>
            </a:r>
          </a:p>
          <a:p>
            <a:pPr lvl="1"/>
            <a:r>
              <a:rPr lang="en-US" sz="3600" dirty="0" smtClean="0"/>
              <a:t>No frequency/duration for ESY services</a:t>
            </a:r>
          </a:p>
          <a:p>
            <a:pPr lvl="1"/>
            <a:r>
              <a:rPr lang="en-US" sz="3600" dirty="0" smtClean="0"/>
              <a:t>No RF student was considered for and/or received  ESY services</a:t>
            </a:r>
          </a:p>
          <a:p>
            <a:pPr lvl="1">
              <a:buNone/>
            </a:pPr>
            <a:endParaRPr lang="en-US" dirty="0" smtClean="0"/>
          </a:p>
          <a:p>
            <a:pPr lvl="1">
              <a:buNone/>
            </a:pPr>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382000" cy="6248400"/>
          </a:xfrm>
        </p:spPr>
        <p:txBody>
          <a:bodyPr>
            <a:normAutofit fontScale="62500" lnSpcReduction="20000"/>
          </a:bodyPr>
          <a:lstStyle/>
          <a:p>
            <a:pPr algn="ctr">
              <a:buNone/>
            </a:pPr>
            <a:r>
              <a:rPr lang="en-US" sz="5800" u="sng" dirty="0" smtClean="0"/>
              <a:t>Participation in State Assessment</a:t>
            </a:r>
          </a:p>
          <a:p>
            <a:pPr lvl="1">
              <a:spcBef>
                <a:spcPts val="0"/>
              </a:spcBef>
            </a:pPr>
            <a:r>
              <a:rPr lang="en-US" sz="4500" dirty="0" smtClean="0"/>
              <a:t>Student given the accommodated assessment with no accommodations for the assessment listed in the IEP</a:t>
            </a:r>
          </a:p>
          <a:p>
            <a:pPr lvl="1">
              <a:spcBef>
                <a:spcPts val="0"/>
              </a:spcBef>
            </a:pPr>
            <a:r>
              <a:rPr lang="en-US" sz="4500" dirty="0" smtClean="0"/>
              <a:t>Student given the accommodated assessment with accommodations that are not routinely provided</a:t>
            </a:r>
          </a:p>
          <a:p>
            <a:pPr marL="457200" lvl="1" indent="0">
              <a:spcBef>
                <a:spcPts val="0"/>
              </a:spcBef>
              <a:buNone/>
            </a:pPr>
            <a:endParaRPr lang="en-US" sz="4100" dirty="0" smtClean="0"/>
          </a:p>
          <a:p>
            <a:pPr lvl="1">
              <a:spcBef>
                <a:spcPts val="0"/>
              </a:spcBef>
            </a:pPr>
            <a:r>
              <a:rPr lang="en-US" sz="4500" dirty="0" smtClean="0">
                <a:solidFill>
                  <a:schemeClr val="accent2">
                    <a:lumMod val="75000"/>
                  </a:schemeClr>
                </a:solidFill>
              </a:rPr>
              <a:t>Student given modified assessment without evidence of meeting participation requirements</a:t>
            </a:r>
            <a:r>
              <a:rPr lang="en-US" sz="4500" dirty="0" smtClean="0"/>
              <a:t>:</a:t>
            </a:r>
          </a:p>
          <a:p>
            <a:pPr lvl="2">
              <a:spcBef>
                <a:spcPts val="0"/>
              </a:spcBef>
            </a:pPr>
            <a:r>
              <a:rPr lang="en-US" sz="4000" dirty="0" smtClean="0"/>
              <a:t>No present levels of academic achievement and functional performance and/or goals that indicated that the content/instruction was modified</a:t>
            </a:r>
          </a:p>
          <a:p>
            <a:pPr lvl="2">
              <a:spcBef>
                <a:spcPts val="0"/>
              </a:spcBef>
            </a:pPr>
            <a:r>
              <a:rPr lang="en-US" sz="4000" dirty="0" smtClean="0"/>
              <a:t>No </a:t>
            </a:r>
            <a:r>
              <a:rPr lang="en-US" sz="4000" i="1" u="sng" dirty="0" smtClean="0"/>
              <a:t>extensive</a:t>
            </a:r>
            <a:r>
              <a:rPr lang="en-US" sz="4000" dirty="0" smtClean="0"/>
              <a:t> accommodations </a:t>
            </a:r>
            <a:endParaRPr lang="en-US" sz="4000" dirty="0"/>
          </a:p>
          <a:p>
            <a:pPr lvl="2">
              <a:spcBef>
                <a:spcPts val="0"/>
              </a:spcBef>
            </a:pPr>
            <a:r>
              <a:rPr lang="en-US" sz="4000" dirty="0" smtClean="0"/>
              <a:t>Accommodations listed for the assessment were not routinely provided</a:t>
            </a:r>
          </a:p>
          <a:p>
            <a:pPr lvl="2">
              <a:spcBef>
                <a:spcPts val="0"/>
              </a:spcBef>
            </a:pPr>
            <a:r>
              <a:rPr lang="en-US" sz="4000" dirty="0" smtClean="0"/>
              <a:t>Student does not meet ALL participation requirements, including at least one participation requirement for the alternate assessment.</a:t>
            </a:r>
          </a:p>
          <a:p>
            <a:pPr marL="914400" lvl="2" indent="0">
              <a:spcBef>
                <a:spcPts val="0"/>
              </a:spcBef>
              <a:buNone/>
            </a:pPr>
            <a:endParaRPr lang="en-US" sz="4100" dirty="0" smtClean="0"/>
          </a:p>
          <a:p>
            <a:pPr lvl="2"/>
            <a:endParaRPr lang="en-US" dirty="0"/>
          </a:p>
        </p:txBody>
      </p:sp>
      <p:sp>
        <p:nvSpPr>
          <p:cNvPr id="5" name="Slide Number Placeholder 4"/>
          <p:cNvSpPr>
            <a:spLocks noGrp="1"/>
          </p:cNvSpPr>
          <p:nvPr>
            <p:ph type="sldNum" sz="quarter" idx="12"/>
          </p:nvPr>
        </p:nvSpPr>
        <p:spPr/>
        <p:txBody>
          <a:bodyPr/>
          <a:lstStyle/>
          <a:p>
            <a:fld id="{07CCE748-F818-401F-B290-0B1888C0F6ED}"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33400"/>
            <a:ext cx="8229600" cy="5592763"/>
          </a:xfrm>
        </p:spPr>
        <p:txBody>
          <a:bodyPr/>
          <a:lstStyle/>
          <a:p>
            <a:pPr marL="0" lvl="1" indent="0">
              <a:buNone/>
            </a:pPr>
            <a:r>
              <a:rPr lang="en-US" dirty="0" smtClean="0"/>
              <a:t>Participation in State Assessment (</a:t>
            </a:r>
            <a:r>
              <a:rPr lang="en-US" dirty="0" err="1" smtClean="0"/>
              <a:t>con’t</a:t>
            </a:r>
            <a:r>
              <a:rPr lang="en-US" dirty="0" smtClean="0"/>
              <a:t>)</a:t>
            </a:r>
          </a:p>
          <a:p>
            <a:pPr marL="0" lvl="1" indent="0">
              <a:buNone/>
            </a:pPr>
            <a:endParaRPr lang="en-US" sz="3200" dirty="0"/>
          </a:p>
          <a:p>
            <a:pPr marL="342900" lvl="1" indent="-342900">
              <a:buFont typeface="Arial" charset="0"/>
              <a:buChar char="•"/>
            </a:pPr>
            <a:r>
              <a:rPr lang="en-US" sz="3200" dirty="0" smtClean="0">
                <a:solidFill>
                  <a:schemeClr val="accent2">
                    <a:lumMod val="75000"/>
                  </a:schemeClr>
                </a:solidFill>
              </a:rPr>
              <a:t>ARD </a:t>
            </a:r>
            <a:r>
              <a:rPr lang="en-US" sz="3200" dirty="0">
                <a:solidFill>
                  <a:schemeClr val="accent2">
                    <a:lumMod val="75000"/>
                  </a:schemeClr>
                </a:solidFill>
              </a:rPr>
              <a:t>was not convened to develop an intensive program of instruction when student did not perform satisfactorily on an </a:t>
            </a:r>
            <a:r>
              <a:rPr lang="en-US" sz="3200" dirty="0" smtClean="0">
                <a:solidFill>
                  <a:schemeClr val="accent2">
                    <a:lumMod val="75000"/>
                  </a:schemeClr>
                </a:solidFill>
              </a:rPr>
              <a:t>assessment</a:t>
            </a:r>
          </a:p>
          <a:p>
            <a:pPr marL="342900" lvl="1" indent="-342900">
              <a:buFont typeface="Arial" charset="0"/>
              <a:buChar char="•"/>
            </a:pPr>
            <a:r>
              <a:rPr lang="en-US" sz="3200" dirty="0" smtClean="0"/>
              <a:t>Student not given the assessment determined by the ARD committee</a:t>
            </a:r>
            <a:endParaRPr lang="en-US" sz="3200" dirty="0"/>
          </a:p>
          <a:p>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48</a:t>
            </a:fld>
            <a:endParaRPr lang="en-US" dirty="0"/>
          </a:p>
        </p:txBody>
      </p:sp>
    </p:spTree>
    <p:extLst>
      <p:ext uri="{BB962C8B-B14F-4D97-AF65-F5344CB8AC3E}">
        <p14:creationId xmlns:p14="http://schemas.microsoft.com/office/powerpoint/2010/main" val="22018810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Lessons Learned</a:t>
            </a:r>
            <a:endParaRPr lang="en-US" dirty="0"/>
          </a:p>
        </p:txBody>
      </p:sp>
      <p:sp>
        <p:nvSpPr>
          <p:cNvPr id="3" name="Content Placeholder 2"/>
          <p:cNvSpPr>
            <a:spLocks noGrp="1"/>
          </p:cNvSpPr>
          <p:nvPr>
            <p:ph idx="1"/>
          </p:nvPr>
        </p:nvSpPr>
        <p:spPr>
          <a:xfrm>
            <a:off x="457200" y="1371600"/>
            <a:ext cx="8229600" cy="5105400"/>
          </a:xfrm>
        </p:spPr>
        <p:txBody>
          <a:bodyPr>
            <a:normAutofit/>
          </a:bodyPr>
          <a:lstStyle/>
          <a:p>
            <a:r>
              <a:rPr lang="en-US" sz="4400" dirty="0" smtClean="0"/>
              <a:t>District and residential facility must work together, collaboratively, to be able to meet the regulations of each entity, while serving the students.</a:t>
            </a:r>
          </a:p>
        </p:txBody>
      </p:sp>
      <p:sp>
        <p:nvSpPr>
          <p:cNvPr id="4" name="Slide Number Placeholder 3"/>
          <p:cNvSpPr>
            <a:spLocks noGrp="1"/>
          </p:cNvSpPr>
          <p:nvPr>
            <p:ph type="sldNum" sz="quarter" idx="12"/>
          </p:nvPr>
        </p:nvSpPr>
        <p:spPr/>
        <p:txBody>
          <a:bodyPr/>
          <a:lstStyle/>
          <a:p>
            <a:fld id="{07CCE748-F818-401F-B290-0B1888C0F6ED}"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Meeting Guidelines</a:t>
            </a:r>
            <a:endParaRPr lang="en-US" dirty="0"/>
          </a:p>
        </p:txBody>
      </p:sp>
      <p:sp>
        <p:nvSpPr>
          <p:cNvPr id="9" name="Content Placeholder 8"/>
          <p:cNvSpPr>
            <a:spLocks noGrp="1"/>
          </p:cNvSpPr>
          <p:nvPr>
            <p:ph idx="1"/>
          </p:nvPr>
        </p:nvSpPr>
        <p:spPr/>
        <p:txBody>
          <a:bodyPr/>
          <a:lstStyle/>
          <a:p>
            <a:r>
              <a:rPr lang="en-US" dirty="0" smtClean="0"/>
              <a:t>Listen to each other with respect</a:t>
            </a:r>
          </a:p>
          <a:p>
            <a:r>
              <a:rPr lang="en-US" dirty="0" smtClean="0"/>
              <a:t>Respect the diversity in the group</a:t>
            </a:r>
          </a:p>
          <a:p>
            <a:r>
              <a:rPr lang="en-US" dirty="0" smtClean="0"/>
              <a:t>One person speaks at a time</a:t>
            </a:r>
          </a:p>
          <a:p>
            <a:r>
              <a:rPr lang="en-US" dirty="0" smtClean="0"/>
              <a:t>Brevity, please!</a:t>
            </a:r>
          </a:p>
          <a:p>
            <a:r>
              <a:rPr lang="en-US" dirty="0" smtClean="0"/>
              <a:t>Be open and honest</a:t>
            </a:r>
          </a:p>
          <a:p>
            <a:r>
              <a:rPr lang="en-US" dirty="0" smtClean="0"/>
              <a:t>Observe confidentiality</a:t>
            </a:r>
          </a:p>
          <a:p>
            <a:r>
              <a:rPr lang="en-US" dirty="0" smtClean="0"/>
              <a:t>Work hard toward the goal</a:t>
            </a:r>
          </a:p>
          <a:p>
            <a:r>
              <a:rPr lang="en-US" dirty="0" smtClean="0"/>
              <a:t>Please set cell phones o vibrate or turn off</a:t>
            </a:r>
            <a:endParaRPr lang="en-US" dirty="0"/>
          </a:p>
        </p:txBody>
      </p:sp>
      <p:sp>
        <p:nvSpPr>
          <p:cNvPr id="7" name="Slide Number Placeholder 6"/>
          <p:cNvSpPr>
            <a:spLocks noGrp="1"/>
          </p:cNvSpPr>
          <p:nvPr>
            <p:ph type="sldNum" sz="quarter" idx="12"/>
          </p:nvPr>
        </p:nvSpPr>
        <p:spPr/>
        <p:txBody>
          <a:bodyPr/>
          <a:lstStyle/>
          <a:p>
            <a:fld id="{07CCE748-F818-401F-B290-0B1888C0F6ED}" type="slidenum">
              <a:rPr lang="en-US" smtClean="0"/>
              <a:pPr/>
              <a:t>5</a:t>
            </a:fld>
            <a:endParaRPr lang="en-US" dirty="0"/>
          </a:p>
        </p:txBody>
      </p:sp>
    </p:spTree>
    <p:extLst>
      <p:ext uri="{BB962C8B-B14F-4D97-AF65-F5344CB8AC3E}">
        <p14:creationId xmlns:p14="http://schemas.microsoft.com/office/powerpoint/2010/main" val="27576696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marL="0" indent="0">
              <a:buNone/>
            </a:pPr>
            <a:r>
              <a:rPr lang="en-US" dirty="0" smtClean="0"/>
              <a:t>(Other Lessons Learned </a:t>
            </a:r>
            <a:r>
              <a:rPr lang="en-US" dirty="0" err="1" smtClean="0"/>
              <a:t>con’t</a:t>
            </a:r>
            <a:r>
              <a:rPr lang="en-US" dirty="0" smtClean="0"/>
              <a:t>)</a:t>
            </a:r>
          </a:p>
          <a:p>
            <a:r>
              <a:rPr lang="en-US" dirty="0" smtClean="0"/>
              <a:t>Correcting </a:t>
            </a:r>
            <a:r>
              <a:rPr lang="en-US" dirty="0"/>
              <a:t>systemic noncompliance for RF students can generally affect systems for all students with disabilities</a:t>
            </a:r>
            <a:r>
              <a:rPr lang="en-US" dirty="0" smtClean="0"/>
              <a:t>.</a:t>
            </a:r>
            <a:endParaRPr lang="en-US" dirty="0"/>
          </a:p>
          <a:p>
            <a:pPr marL="0" indent="0">
              <a:buNone/>
            </a:pPr>
            <a:r>
              <a:rPr lang="en-US" dirty="0" smtClean="0"/>
              <a:t>During consent decree, RF Monitoring was only able to review students residing in RFs.</a:t>
            </a:r>
          </a:p>
          <a:p>
            <a:pPr marL="0" indent="0">
              <a:buNone/>
            </a:pPr>
            <a:r>
              <a:rPr lang="en-US" dirty="0" smtClean="0"/>
              <a:t>However, now with the  integrated process the division now uses for on-site reviews, it is possible to determine if the noncompliance is only occurring for RF students or all student with disabilities.</a:t>
            </a:r>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50</a:t>
            </a:fld>
            <a:endParaRPr lang="en-US" dirty="0"/>
          </a:p>
        </p:txBody>
      </p:sp>
    </p:spTree>
    <p:extLst>
      <p:ext uri="{BB962C8B-B14F-4D97-AF65-F5344CB8AC3E}">
        <p14:creationId xmlns:p14="http://schemas.microsoft.com/office/powerpoint/2010/main" val="36572251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smtClean="0"/>
              <a:t>(Other Lessons Learned </a:t>
            </a:r>
            <a:r>
              <a:rPr lang="en-US" sz="2400" dirty="0" err="1" smtClean="0"/>
              <a:t>con’t</a:t>
            </a:r>
            <a:r>
              <a:rPr lang="en-US" sz="2400" dirty="0" smtClean="0"/>
              <a:t>)</a:t>
            </a:r>
            <a:endParaRPr lang="en-US" sz="2400" dirty="0"/>
          </a:p>
        </p:txBody>
      </p:sp>
      <p:sp>
        <p:nvSpPr>
          <p:cNvPr id="3" name="Content Placeholder 2"/>
          <p:cNvSpPr>
            <a:spLocks noGrp="1"/>
          </p:cNvSpPr>
          <p:nvPr>
            <p:ph idx="1"/>
          </p:nvPr>
        </p:nvSpPr>
        <p:spPr/>
        <p:txBody>
          <a:bodyPr/>
          <a:lstStyle/>
          <a:p>
            <a:r>
              <a:rPr lang="en-US" sz="3600" dirty="0"/>
              <a:t>LEAs must self-monitor for compliance</a:t>
            </a:r>
            <a:r>
              <a:rPr lang="en-US" sz="3600" dirty="0" smtClean="0"/>
              <a:t>.</a:t>
            </a:r>
          </a:p>
          <a:p>
            <a:endParaRPr lang="en-US" sz="3600" dirty="0"/>
          </a:p>
          <a:p>
            <a:pPr marL="0" indent="0">
              <a:buNone/>
            </a:pPr>
            <a:r>
              <a:rPr lang="en-US" sz="3600" dirty="0" smtClean="0"/>
              <a:t>When districts don’t self-monitor, they often slip back into noncompliance previously corrected.</a:t>
            </a:r>
          </a:p>
          <a:p>
            <a:pPr marL="0" indent="0">
              <a:buNone/>
            </a:pPr>
            <a:endParaRPr lang="en-US" sz="3600" dirty="0"/>
          </a:p>
          <a:p>
            <a:pPr marL="0" indent="0">
              <a:buNone/>
            </a:pPr>
            <a:endParaRPr lang="en-US" sz="3600" dirty="0" smtClean="0"/>
          </a:p>
          <a:p>
            <a:pPr marL="0" indent="0">
              <a:buNone/>
            </a:pPr>
            <a:endParaRPr lang="en-US" sz="3600" dirty="0" smtClean="0"/>
          </a:p>
          <a:p>
            <a:pPr marL="0" indent="0">
              <a:buNone/>
            </a:pPr>
            <a:endParaRPr lang="en-US" sz="3600" dirty="0"/>
          </a:p>
          <a:p>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51</a:t>
            </a:fld>
            <a:endParaRPr lang="en-US" dirty="0"/>
          </a:p>
        </p:txBody>
      </p:sp>
    </p:spTree>
    <p:extLst>
      <p:ext uri="{BB962C8B-B14F-4D97-AF65-F5344CB8AC3E}">
        <p14:creationId xmlns:p14="http://schemas.microsoft.com/office/powerpoint/2010/main" val="38808875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52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522093"/>
            <a:ext cx="4253706" cy="5269107"/>
          </a:xfrm>
          <a:prstGeom prst="rect">
            <a:avLst/>
          </a:prstGeom>
        </p:spPr>
      </p:pic>
    </p:spTree>
    <p:extLst>
      <p:ext uri="{BB962C8B-B14F-4D97-AF65-F5344CB8AC3E}">
        <p14:creationId xmlns:p14="http://schemas.microsoft.com/office/powerpoint/2010/main" val="33379760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7200" dirty="0" smtClean="0"/>
              <a:t>Guiding Principles of a Monitoring System</a:t>
            </a:r>
            <a:endParaRPr lang="en-US" sz="7200" dirty="0"/>
          </a:p>
        </p:txBody>
      </p:sp>
      <p:sp>
        <p:nvSpPr>
          <p:cNvPr id="2" name="Slide Number Placeholder 1"/>
          <p:cNvSpPr>
            <a:spLocks noGrp="1"/>
          </p:cNvSpPr>
          <p:nvPr>
            <p:ph type="sldNum" sz="quarter" idx="12"/>
          </p:nvPr>
        </p:nvSpPr>
        <p:spPr/>
        <p:txBody>
          <a:bodyPr/>
          <a:lstStyle/>
          <a:p>
            <a:fld id="{07CCE748-F818-401F-B290-0B1888C0F6ED}" type="slidenum">
              <a:rPr lang="en-US" smtClean="0"/>
              <a:pPr/>
              <a:t>53</a:t>
            </a:fld>
            <a:endParaRPr lang="en-US" dirty="0"/>
          </a:p>
        </p:txBody>
      </p:sp>
    </p:spTree>
    <p:extLst>
      <p:ext uri="{BB962C8B-B14F-4D97-AF65-F5344CB8AC3E}">
        <p14:creationId xmlns:p14="http://schemas.microsoft.com/office/powerpoint/2010/main" val="4169711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Group Activity</a:t>
            </a:r>
            <a:endParaRPr lang="en-US" dirty="0"/>
          </a:p>
        </p:txBody>
      </p:sp>
      <p:sp>
        <p:nvSpPr>
          <p:cNvPr id="6" name="Content Placeholder 5"/>
          <p:cNvSpPr>
            <a:spLocks noGrp="1"/>
          </p:cNvSpPr>
          <p:nvPr>
            <p:ph idx="1"/>
          </p:nvPr>
        </p:nvSpPr>
        <p:spPr/>
        <p:txBody>
          <a:bodyPr/>
          <a:lstStyle/>
          <a:p>
            <a:r>
              <a:rPr lang="en-US" sz="4000" dirty="0" smtClean="0"/>
              <a:t>Discuss the guiding principles of the systems discussed.  Should any of these principles be included in the RF monitoring system?</a:t>
            </a:r>
          </a:p>
          <a:p>
            <a:r>
              <a:rPr lang="en-US" sz="4000" dirty="0" smtClean="0"/>
              <a:t>Are there any additional guiding principles that need to be added?</a:t>
            </a:r>
            <a:endParaRPr lang="en-US" sz="4000"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54</a:t>
            </a:fld>
            <a:endParaRPr lang="en-US" dirty="0"/>
          </a:p>
        </p:txBody>
      </p:sp>
    </p:spTree>
    <p:extLst>
      <p:ext uri="{BB962C8B-B14F-4D97-AF65-F5344CB8AC3E}">
        <p14:creationId xmlns:p14="http://schemas.microsoft.com/office/powerpoint/2010/main" val="34465538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idx="1"/>
          </p:nvPr>
        </p:nvSpPr>
        <p:spPr>
          <a:xfrm>
            <a:off x="457200" y="457200"/>
            <a:ext cx="8229600" cy="6172200"/>
          </a:xfrm>
        </p:spPr>
        <p:txBody>
          <a:bodyPr/>
          <a:lstStyle/>
          <a:p>
            <a:pPr marL="742950" indent="-742950">
              <a:buFont typeface="+mj-lt"/>
              <a:buAutoNum type="arabicPeriod"/>
            </a:pPr>
            <a:r>
              <a:rPr lang="en-US" sz="4400" dirty="0"/>
              <a:t>What are </a:t>
            </a:r>
            <a:r>
              <a:rPr lang="en-US" sz="4400" b="1" dirty="0"/>
              <a:t>characteristics of an appropriate education </a:t>
            </a:r>
            <a:r>
              <a:rPr lang="en-US" sz="4400" dirty="0"/>
              <a:t>for students with disabilities</a:t>
            </a:r>
            <a:r>
              <a:rPr lang="en-US" sz="4400" dirty="0" smtClean="0"/>
              <a:t>?</a:t>
            </a:r>
          </a:p>
          <a:p>
            <a:pPr marL="742950" indent="-742950">
              <a:buFont typeface="+mj-lt"/>
              <a:buAutoNum type="arabicPeriod"/>
            </a:pPr>
            <a:endParaRPr lang="en-US" sz="4400" dirty="0">
              <a:solidFill>
                <a:schemeClr val="tx1"/>
              </a:solidFill>
            </a:endParaRPr>
          </a:p>
          <a:p>
            <a:pPr marL="742950" indent="-742950">
              <a:buFont typeface="+mj-lt"/>
              <a:buAutoNum type="arabicPeriod"/>
            </a:pPr>
            <a:r>
              <a:rPr lang="en-US" sz="4400" dirty="0"/>
              <a:t>What are </a:t>
            </a:r>
            <a:r>
              <a:rPr lang="en-US" sz="4400" b="1" dirty="0"/>
              <a:t>characteristics of an appropriate education </a:t>
            </a:r>
            <a:r>
              <a:rPr lang="en-US" sz="4400" dirty="0"/>
              <a:t>for students with </a:t>
            </a:r>
            <a:r>
              <a:rPr lang="en-US" sz="4400" dirty="0" smtClean="0"/>
              <a:t>disabilities residing in RFs?</a:t>
            </a:r>
            <a:endParaRPr lang="en-US" sz="4400" dirty="0">
              <a:solidFill>
                <a:schemeClr val="tx1"/>
              </a:solidFill>
            </a:endParaRPr>
          </a:p>
        </p:txBody>
      </p:sp>
      <p:sp>
        <p:nvSpPr>
          <p:cNvPr id="4" name="Slide Number Placeholder 3"/>
          <p:cNvSpPr>
            <a:spLocks noGrp="1"/>
          </p:cNvSpPr>
          <p:nvPr>
            <p:ph type="sldNum" sz="quarter" idx="12"/>
          </p:nvPr>
        </p:nvSpPr>
        <p:spPr/>
        <p:txBody>
          <a:bodyPr/>
          <a:lstStyle/>
          <a:p>
            <a:fld id="{07CCE748-F818-401F-B290-0B1888C0F6ED}" type="slidenum">
              <a:rPr lang="en-US" smtClean="0"/>
              <a:pPr/>
              <a:t>55</a:t>
            </a:fld>
            <a:endParaRPr lang="en-US" dirty="0"/>
          </a:p>
        </p:txBody>
      </p:sp>
    </p:spTree>
    <p:extLst>
      <p:ext uri="{BB962C8B-B14F-4D97-AF65-F5344CB8AC3E}">
        <p14:creationId xmlns:p14="http://schemas.microsoft.com/office/powerpoint/2010/main" val="561556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a:t>
            </a:r>
            <a:endParaRPr lang="en-US" dirty="0"/>
          </a:p>
        </p:txBody>
      </p:sp>
      <p:sp>
        <p:nvSpPr>
          <p:cNvPr id="3" name="Content Placeholder 2"/>
          <p:cNvSpPr>
            <a:spLocks noGrp="1"/>
          </p:cNvSpPr>
          <p:nvPr>
            <p:ph idx="1"/>
          </p:nvPr>
        </p:nvSpPr>
        <p:spPr/>
        <p:txBody>
          <a:bodyPr/>
          <a:lstStyle/>
          <a:p>
            <a:pPr marL="0" indent="0">
              <a:buNone/>
            </a:pPr>
            <a:r>
              <a:rPr lang="en-US" dirty="0"/>
              <a:t>Individually,</a:t>
            </a:r>
            <a:endParaRPr lang="en-US" dirty="0" smtClean="0"/>
          </a:p>
          <a:p>
            <a:r>
              <a:rPr lang="en-US" dirty="0" smtClean="0"/>
              <a:t>Write characteristics </a:t>
            </a:r>
            <a:r>
              <a:rPr lang="en-US" i="1" dirty="0" smtClean="0"/>
              <a:t>for Question 1 on the light yellow sticky notes---one question per sticky note</a:t>
            </a:r>
          </a:p>
          <a:p>
            <a:r>
              <a:rPr lang="en-US" i="1" dirty="0" smtClean="0"/>
              <a:t>Write characteristics for Question 2 on the bright colored sticky notes---one question per sticky note</a:t>
            </a:r>
            <a:endParaRPr lang="en-US" i="1"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56</a:t>
            </a:fld>
            <a:endParaRPr lang="en-US" dirty="0"/>
          </a:p>
        </p:txBody>
      </p:sp>
    </p:spTree>
    <p:extLst>
      <p:ext uri="{BB962C8B-B14F-4D97-AF65-F5344CB8AC3E}">
        <p14:creationId xmlns:p14="http://schemas.microsoft.com/office/powerpoint/2010/main" val="35306240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marL="0" indent="0">
              <a:buNone/>
            </a:pPr>
            <a:r>
              <a:rPr lang="en-US" dirty="0" smtClean="0"/>
              <a:t>As a group,</a:t>
            </a:r>
          </a:p>
          <a:p>
            <a:r>
              <a:rPr lang="en-US" dirty="0" smtClean="0"/>
              <a:t>Discuss and determine what the group agrees are the characteristics for an appropriate education for students with disabilities, those residing in RFs and those not.</a:t>
            </a:r>
          </a:p>
          <a:p>
            <a:r>
              <a:rPr lang="en-US" dirty="0" smtClean="0"/>
              <a:t>Come to a consensus about the group’s list.</a:t>
            </a:r>
          </a:p>
          <a:p>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57</a:t>
            </a:fld>
            <a:endParaRPr lang="en-US" dirty="0"/>
          </a:p>
        </p:txBody>
      </p:sp>
    </p:spTree>
    <p:extLst>
      <p:ext uri="{BB962C8B-B14F-4D97-AF65-F5344CB8AC3E}">
        <p14:creationId xmlns:p14="http://schemas.microsoft.com/office/powerpoint/2010/main" val="30296622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58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066800"/>
            <a:ext cx="6096000" cy="4572000"/>
          </a:xfrm>
          <a:prstGeom prst="rect">
            <a:avLst/>
          </a:prstGeom>
        </p:spPr>
      </p:pic>
    </p:spTree>
    <p:extLst>
      <p:ext uri="{BB962C8B-B14F-4D97-AF65-F5344CB8AC3E}">
        <p14:creationId xmlns:p14="http://schemas.microsoft.com/office/powerpoint/2010/main" val="20007704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6000" dirty="0" smtClean="0"/>
              <a:t>February 5, 2015</a:t>
            </a:r>
            <a:endParaRPr lang="en-US" sz="6000" dirty="0"/>
          </a:p>
        </p:txBody>
      </p:sp>
      <p:sp>
        <p:nvSpPr>
          <p:cNvPr id="2" name="Slide Number Placeholder 1"/>
          <p:cNvSpPr>
            <a:spLocks noGrp="1"/>
          </p:cNvSpPr>
          <p:nvPr>
            <p:ph type="sldNum" sz="quarter" idx="12"/>
          </p:nvPr>
        </p:nvSpPr>
        <p:spPr/>
        <p:txBody>
          <a:bodyPr/>
          <a:lstStyle/>
          <a:p>
            <a:fld id="{07CCE748-F818-401F-B290-0B1888C0F6ED}" type="slidenum">
              <a:rPr lang="en-US" smtClean="0"/>
              <a:pPr/>
              <a:t>59</a:t>
            </a:fld>
            <a:endParaRPr lang="en-US" dirty="0"/>
          </a:p>
        </p:txBody>
      </p:sp>
    </p:spTree>
    <p:extLst>
      <p:ext uri="{BB962C8B-B14F-4D97-AF65-F5344CB8AC3E}">
        <p14:creationId xmlns:p14="http://schemas.microsoft.com/office/powerpoint/2010/main" val="3415682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2" y="2508428"/>
            <a:ext cx="6011332" cy="1107996"/>
          </a:xfrm>
          <a:prstGeom prst="rect">
            <a:avLst/>
          </a:prstGeom>
          <a:noFill/>
        </p:spPr>
        <p:txBody>
          <a:bodyPr wrap="square" rtlCol="0">
            <a:spAutoFit/>
          </a:bodyPr>
          <a:lstStyle/>
          <a:p>
            <a:r>
              <a:rPr lang="en-US" sz="6600" b="1" dirty="0" smtClean="0">
                <a:latin typeface="Arial"/>
              </a:rPr>
              <a:t>RF Monitoring</a:t>
            </a:r>
            <a:endParaRPr lang="en-US" sz="6600" b="1" dirty="0">
              <a:latin typeface="Arial"/>
            </a:endParaRPr>
          </a:p>
        </p:txBody>
      </p:sp>
    </p:spTree>
    <p:extLst>
      <p:ext uri="{BB962C8B-B14F-4D97-AF65-F5344CB8AC3E}">
        <p14:creationId xmlns:p14="http://schemas.microsoft.com/office/powerpoint/2010/main" val="1924767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a:t>
            </a:r>
            <a:endParaRPr lang="en-US" dirty="0"/>
          </a:p>
        </p:txBody>
      </p:sp>
      <p:sp>
        <p:nvSpPr>
          <p:cNvPr id="3" name="Content Placeholder 2"/>
          <p:cNvSpPr>
            <a:spLocks noGrp="1"/>
          </p:cNvSpPr>
          <p:nvPr>
            <p:ph idx="1"/>
          </p:nvPr>
        </p:nvSpPr>
        <p:spPr/>
        <p:txBody>
          <a:bodyPr/>
          <a:lstStyle/>
          <a:p>
            <a:r>
              <a:rPr lang="en-US" sz="3600" dirty="0" smtClean="0"/>
              <a:t>Each participant has a sheet of dots.</a:t>
            </a:r>
          </a:p>
          <a:p>
            <a:r>
              <a:rPr lang="en-US" sz="3600" dirty="0" smtClean="0"/>
              <a:t>Walk around the room and review each chart.  If you agree with a characteristic listed, place a dot in the space provided.</a:t>
            </a:r>
          </a:p>
          <a:p>
            <a:endParaRPr lang="en-US" sz="3600"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60</a:t>
            </a:fld>
            <a:endParaRPr lang="en-US" dirty="0"/>
          </a:p>
        </p:txBody>
      </p:sp>
    </p:spTree>
    <p:extLst>
      <p:ext uri="{BB962C8B-B14F-4D97-AF65-F5344CB8AC3E}">
        <p14:creationId xmlns:p14="http://schemas.microsoft.com/office/powerpoint/2010/main" val="25657065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85800" y="2130425"/>
            <a:ext cx="7772400" cy="2593975"/>
          </a:xfrm>
        </p:spPr>
        <p:txBody>
          <a:bodyPr/>
          <a:lstStyle/>
          <a:p>
            <a:r>
              <a:rPr lang="en-US" dirty="0" smtClean="0"/>
              <a:t>How Do We Build a Monitoring System to Effectively Measure These Characteristics? </a:t>
            </a:r>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61</a:t>
            </a:fld>
            <a:endParaRPr lang="en-US" dirty="0"/>
          </a:p>
        </p:txBody>
      </p:sp>
    </p:spTree>
    <p:extLst>
      <p:ext uri="{BB962C8B-B14F-4D97-AF65-F5344CB8AC3E}">
        <p14:creationId xmlns:p14="http://schemas.microsoft.com/office/powerpoint/2010/main" val="7635430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62</a:t>
            </a:fld>
            <a:endParaRPr lang="en-US" dirty="0"/>
          </a:p>
        </p:txBody>
      </p:sp>
      <p:sp>
        <p:nvSpPr>
          <p:cNvPr id="5" name="Title 17"/>
          <p:cNvSpPr txBox="1">
            <a:spLocks/>
          </p:cNvSpPr>
          <p:nvPr/>
        </p:nvSpPr>
        <p:spPr>
          <a:xfrm>
            <a:off x="457200" y="274638"/>
            <a:ext cx="8229600" cy="1095375"/>
          </a:xfrm>
          <a:prstGeom prst="rect">
            <a:avLst/>
          </a:prstGeom>
        </p:spPr>
        <p:txBody>
          <a:bodyPr>
            <a:noAutofit/>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400" dirty="0" smtClean="0"/>
              <a:t>Building a Monitoring System to Effectively Measure These Characteristics</a:t>
            </a:r>
            <a:endParaRPr lang="en-US" sz="3400" dirty="0"/>
          </a:p>
        </p:txBody>
      </p:sp>
      <p:sp>
        <p:nvSpPr>
          <p:cNvPr id="6" name="Content Placeholder 16"/>
          <p:cNvSpPr txBox="1">
            <a:spLocks/>
          </p:cNvSpPr>
          <p:nvPr/>
        </p:nvSpPr>
        <p:spPr>
          <a:xfrm>
            <a:off x="152400" y="1370013"/>
            <a:ext cx="8915400" cy="5351462"/>
          </a:xfrm>
          <a:prstGeom prst="rect">
            <a:avLst/>
          </a:prstGeom>
        </p:spPr>
        <p:txBody>
          <a:bodyPr>
            <a:normAutofit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2800" dirty="0" smtClean="0">
                <a:solidFill>
                  <a:schemeClr val="accent1">
                    <a:lumMod val="75000"/>
                  </a:schemeClr>
                </a:solidFill>
              </a:rPr>
              <a:t>Fundamental Assumptions</a:t>
            </a:r>
          </a:p>
          <a:p>
            <a:r>
              <a:rPr lang="en-US" sz="2400" dirty="0" smtClean="0">
                <a:solidFill>
                  <a:srgbClr val="FF0000"/>
                </a:solidFill>
              </a:rPr>
              <a:t>Development of a system that ensures the agency meets its ongoing obligation in addressing the unique circumstances of RF students</a:t>
            </a:r>
          </a:p>
          <a:p>
            <a:r>
              <a:rPr lang="en-US" sz="2400" dirty="0" smtClean="0">
                <a:solidFill>
                  <a:srgbClr val="FF0000"/>
                </a:solidFill>
              </a:rPr>
              <a:t>Recommendations will focus primarily on the recommendations for the 2015-2016 year.</a:t>
            </a:r>
          </a:p>
          <a:p>
            <a:r>
              <a:rPr lang="en-US" sz="2400" dirty="0" smtClean="0">
                <a:solidFill>
                  <a:srgbClr val="FF0000"/>
                </a:solidFill>
              </a:rPr>
              <a:t>System must be aligned to:</a:t>
            </a:r>
          </a:p>
          <a:p>
            <a:pPr lvl="1"/>
            <a:r>
              <a:rPr lang="en-US" sz="2400" dirty="0" smtClean="0">
                <a:solidFill>
                  <a:srgbClr val="FF0000"/>
                </a:solidFill>
              </a:rPr>
              <a:t>Overall PBM system;</a:t>
            </a:r>
          </a:p>
          <a:p>
            <a:pPr lvl="1"/>
            <a:r>
              <a:rPr lang="en-US" sz="2400" dirty="0" smtClean="0">
                <a:solidFill>
                  <a:srgbClr val="FF0000"/>
                </a:solidFill>
              </a:rPr>
              <a:t>Focused on positive results for students;</a:t>
            </a:r>
          </a:p>
          <a:p>
            <a:pPr lvl="1"/>
            <a:r>
              <a:rPr lang="en-US" sz="2400" dirty="0" smtClean="0">
                <a:solidFill>
                  <a:srgbClr val="FF0000"/>
                </a:solidFill>
              </a:rPr>
              <a:t>Based on data systems and data collections that are currently available; and</a:t>
            </a:r>
          </a:p>
          <a:p>
            <a:pPr lvl="1"/>
            <a:r>
              <a:rPr lang="en-US" sz="2400" dirty="0" smtClean="0">
                <a:solidFill>
                  <a:srgbClr val="FF0000"/>
                </a:solidFill>
              </a:rPr>
              <a:t>Feasible for implementation at the start of the 2015-2016 school year.</a:t>
            </a:r>
          </a:p>
          <a:p>
            <a:pPr marL="0" indent="0" algn="ctr">
              <a:buFont typeface="Arial" charset="0"/>
              <a:buNone/>
            </a:pPr>
            <a:endParaRPr lang="en-US" dirty="0"/>
          </a:p>
        </p:txBody>
      </p:sp>
    </p:spTree>
    <p:extLst>
      <p:ext uri="{BB962C8B-B14F-4D97-AF65-F5344CB8AC3E}">
        <p14:creationId xmlns:p14="http://schemas.microsoft.com/office/powerpoint/2010/main" val="1207575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descr="http://ts1.mm.bing.net/th?id=HN.608005011203622144&amp;pid=1.7"/>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10600" cy="5714999"/>
          </a:xfrm>
          <a:prstGeom prst="rect">
            <a:avLst/>
          </a:prstGeom>
          <a:noFill/>
          <a:ln>
            <a:noFill/>
          </a:ln>
        </p:spPr>
      </p:pic>
      <p:sp>
        <p:nvSpPr>
          <p:cNvPr id="3" name="Rectangle 2"/>
          <p:cNvSpPr/>
          <p:nvPr/>
        </p:nvSpPr>
        <p:spPr>
          <a:xfrm>
            <a:off x="2795424" y="1447800"/>
            <a:ext cx="3553152"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How Do We Build a </a:t>
            </a:r>
          </a:p>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Monitoring System</a:t>
            </a:r>
            <a:endParaRPr lang="en-US" sz="3200" b="1" dirty="0">
              <a:ln w="11430"/>
              <a:solidFill>
                <a:schemeClr val="accent6">
                  <a:lumMod val="75000"/>
                </a:schemeClr>
              </a:solidFill>
              <a:effectLst>
                <a:outerShdw blurRad="80000" dist="40000" dir="5040000" algn="tl">
                  <a:srgbClr val="000000">
                    <a:alpha val="30000"/>
                  </a:srgbClr>
                </a:outerShdw>
              </a:effectLst>
            </a:endParaRPr>
          </a:p>
        </p:txBody>
      </p:sp>
      <p:sp>
        <p:nvSpPr>
          <p:cNvPr id="4" name="TextBox 3"/>
          <p:cNvSpPr txBox="1"/>
          <p:nvPr/>
        </p:nvSpPr>
        <p:spPr>
          <a:xfrm>
            <a:off x="1752600" y="2448818"/>
            <a:ext cx="5334000" cy="369332"/>
          </a:xfrm>
          <a:prstGeom prst="rect">
            <a:avLst/>
          </a:prstGeom>
          <a:noFill/>
        </p:spPr>
        <p:txBody>
          <a:bodyPr wrap="square" rtlCol="0">
            <a:spAutoFit/>
          </a:bodyPr>
          <a:lstStyle/>
          <a:p>
            <a:pPr algn="ctr"/>
            <a:r>
              <a:rPr lang="en-US" b="1" dirty="0" smtClean="0">
                <a:solidFill>
                  <a:schemeClr val="accent6">
                    <a:lumMod val="75000"/>
                  </a:schemeClr>
                </a:solidFill>
                <a:effectLst>
                  <a:outerShdw blurRad="50800" dist="38100" dir="5400000" algn="t" rotWithShape="0">
                    <a:schemeClr val="bg1">
                      <a:alpha val="40000"/>
                    </a:schemeClr>
                  </a:outerShdw>
                </a:effectLst>
              </a:rPr>
              <a:t>to Effectively Measure These Characteristics?</a:t>
            </a:r>
            <a:endParaRPr lang="en-US" b="1" dirty="0">
              <a:solidFill>
                <a:schemeClr val="accent6">
                  <a:lumMod val="75000"/>
                </a:schemeClr>
              </a:solidFill>
              <a:effectLst>
                <a:outerShdw blurRad="50800" dist="38100" dir="5400000" algn="t" rotWithShape="0">
                  <a:schemeClr val="bg1">
                    <a:alpha val="40000"/>
                  </a:schemeClr>
                </a:outerShdw>
              </a:effectLst>
            </a:endParaRPr>
          </a:p>
        </p:txBody>
      </p:sp>
      <p:sp>
        <p:nvSpPr>
          <p:cNvPr id="5" name="TextBox 4"/>
          <p:cNvSpPr txBox="1"/>
          <p:nvPr/>
        </p:nvSpPr>
        <p:spPr>
          <a:xfrm>
            <a:off x="1066800" y="3864353"/>
            <a:ext cx="2769815" cy="400110"/>
          </a:xfrm>
          <a:prstGeom prst="rect">
            <a:avLst/>
          </a:prstGeom>
          <a:noFill/>
          <a:ln w="28575">
            <a:solidFill>
              <a:schemeClr val="tx1"/>
            </a:solidFill>
          </a:ln>
        </p:spPr>
        <p:txBody>
          <a:bodyPr wrap="square" rtlCol="0">
            <a:spAutoFit/>
          </a:bodyPr>
          <a:lstStyle/>
          <a:p>
            <a:pPr algn="ctr"/>
            <a:r>
              <a:rPr lang="en-US" sz="2000" b="1" dirty="0" smtClean="0">
                <a:latin typeface="Arial" panose="020B0604020202020204" pitchFamily="34" charset="0"/>
                <a:cs typeface="Arial" panose="020B0604020202020204" pitchFamily="34" charset="0"/>
              </a:rPr>
              <a:t>Types of Facilities</a:t>
            </a:r>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1156307" y="4720454"/>
            <a:ext cx="2590800" cy="4001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latin typeface="Arial" panose="020B0604020202020204" pitchFamily="34" charset="0"/>
                <a:cs typeface="Arial" panose="020B0604020202020204" pitchFamily="34" charset="0"/>
              </a:rPr>
              <a:t>Data System</a:t>
            </a:r>
            <a:endParaRPr lang="en-US" sz="2000" b="1" dirty="0">
              <a:latin typeface="Arial" panose="020B0604020202020204" pitchFamily="34" charset="0"/>
              <a:cs typeface="Arial" panose="020B0604020202020204" pitchFamily="34" charset="0"/>
            </a:endParaRPr>
          </a:p>
        </p:txBody>
      </p:sp>
      <p:sp>
        <p:nvSpPr>
          <p:cNvPr id="7" name="TextBox 6"/>
          <p:cNvSpPr txBox="1"/>
          <p:nvPr/>
        </p:nvSpPr>
        <p:spPr>
          <a:xfrm>
            <a:off x="5257800" y="4705528"/>
            <a:ext cx="2133600" cy="707886"/>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latin typeface="Arial" panose="020B0604020202020204" pitchFamily="34" charset="0"/>
                <a:cs typeface="Arial" panose="020B0604020202020204" pitchFamily="34" charset="0"/>
              </a:rPr>
              <a:t>Selection Criteria</a:t>
            </a:r>
            <a:endParaRPr lang="en-US" sz="2000" b="1" dirty="0">
              <a:latin typeface="Arial" panose="020B0604020202020204" pitchFamily="34" charset="0"/>
              <a:cs typeface="Arial" panose="020B0604020202020204" pitchFamily="34" charset="0"/>
            </a:endParaRPr>
          </a:p>
        </p:txBody>
      </p:sp>
      <p:sp>
        <p:nvSpPr>
          <p:cNvPr id="8" name="TextBox 7"/>
          <p:cNvSpPr txBox="1"/>
          <p:nvPr/>
        </p:nvSpPr>
        <p:spPr>
          <a:xfrm flipH="1">
            <a:off x="5257800" y="3888706"/>
            <a:ext cx="2116413" cy="4001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latin typeface="Arial" panose="020B0604020202020204" pitchFamily="34" charset="0"/>
                <a:cs typeface="Arial" panose="020B0604020202020204" pitchFamily="34" charset="0"/>
              </a:rPr>
              <a:t>Indicators</a:t>
            </a:r>
            <a:endParaRPr lang="en-US" sz="2000" b="1" dirty="0">
              <a:latin typeface="Arial" panose="020B0604020202020204" pitchFamily="34" charset="0"/>
              <a:cs typeface="Arial" panose="020B0604020202020204" pitchFamily="34" charset="0"/>
            </a:endParaRPr>
          </a:p>
        </p:txBody>
      </p:sp>
      <p:sp>
        <p:nvSpPr>
          <p:cNvPr id="10" name="TextBox 9"/>
          <p:cNvSpPr txBox="1"/>
          <p:nvPr/>
        </p:nvSpPr>
        <p:spPr>
          <a:xfrm>
            <a:off x="5257800" y="5672375"/>
            <a:ext cx="2133600" cy="400110"/>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smtClean="0">
                <a:latin typeface="Arial" panose="020B0604020202020204" pitchFamily="34" charset="0"/>
                <a:cs typeface="Arial" panose="020B0604020202020204" pitchFamily="34" charset="0"/>
              </a:rPr>
              <a:t>Interventions</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87429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descr="http://ts1.mm.bing.net/th?id=HN.608005011203622144&amp;pid=1.7"/>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10600" cy="5714999"/>
          </a:xfrm>
          <a:prstGeom prst="rect">
            <a:avLst/>
          </a:prstGeom>
          <a:noFill/>
          <a:ln>
            <a:noFill/>
          </a:ln>
        </p:spPr>
      </p:pic>
      <p:sp>
        <p:nvSpPr>
          <p:cNvPr id="3" name="Rectangle 2"/>
          <p:cNvSpPr/>
          <p:nvPr/>
        </p:nvSpPr>
        <p:spPr>
          <a:xfrm>
            <a:off x="2795424" y="1447800"/>
            <a:ext cx="3553152"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How Do We Build a </a:t>
            </a:r>
          </a:p>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Monitoring System</a:t>
            </a:r>
            <a:endParaRPr lang="en-US" sz="3200" b="1" dirty="0">
              <a:ln w="11430"/>
              <a:solidFill>
                <a:schemeClr val="accent6">
                  <a:lumMod val="75000"/>
                </a:schemeClr>
              </a:solidFill>
              <a:effectLst>
                <a:outerShdw blurRad="80000" dist="40000" dir="5040000" algn="tl">
                  <a:srgbClr val="000000">
                    <a:alpha val="30000"/>
                  </a:srgbClr>
                </a:outerShdw>
              </a:effectLst>
            </a:endParaRPr>
          </a:p>
        </p:txBody>
      </p:sp>
      <p:sp>
        <p:nvSpPr>
          <p:cNvPr id="4" name="TextBox 3"/>
          <p:cNvSpPr txBox="1"/>
          <p:nvPr/>
        </p:nvSpPr>
        <p:spPr>
          <a:xfrm>
            <a:off x="1752600" y="2448818"/>
            <a:ext cx="5334000" cy="369332"/>
          </a:xfrm>
          <a:prstGeom prst="rect">
            <a:avLst/>
          </a:prstGeom>
          <a:noFill/>
        </p:spPr>
        <p:txBody>
          <a:bodyPr wrap="square" rtlCol="0">
            <a:spAutoFit/>
          </a:bodyPr>
          <a:lstStyle/>
          <a:p>
            <a:pPr algn="ctr"/>
            <a:r>
              <a:rPr lang="en-US" b="1" dirty="0" smtClean="0">
                <a:solidFill>
                  <a:schemeClr val="accent6">
                    <a:lumMod val="75000"/>
                  </a:schemeClr>
                </a:solidFill>
                <a:effectLst>
                  <a:outerShdw blurRad="50800" dist="38100" dir="5400000" algn="t" rotWithShape="0">
                    <a:schemeClr val="bg1">
                      <a:alpha val="40000"/>
                    </a:schemeClr>
                  </a:outerShdw>
                </a:effectLst>
              </a:rPr>
              <a:t>to Effectively Measure These Characteristics?</a:t>
            </a:r>
            <a:endParaRPr lang="en-US" b="1" dirty="0">
              <a:solidFill>
                <a:schemeClr val="accent6">
                  <a:lumMod val="75000"/>
                </a:schemeClr>
              </a:solidFill>
              <a:effectLst>
                <a:outerShdw blurRad="50800" dist="38100" dir="5400000" algn="t" rotWithShape="0">
                  <a:schemeClr val="bg1">
                    <a:alpha val="40000"/>
                  </a:schemeClr>
                </a:outerShdw>
              </a:effectLst>
            </a:endParaRPr>
          </a:p>
        </p:txBody>
      </p:sp>
      <p:sp>
        <p:nvSpPr>
          <p:cNvPr id="5" name="TextBox 4"/>
          <p:cNvSpPr txBox="1"/>
          <p:nvPr/>
        </p:nvSpPr>
        <p:spPr>
          <a:xfrm>
            <a:off x="1066800" y="3864353"/>
            <a:ext cx="2769815" cy="1077218"/>
          </a:xfrm>
          <a:prstGeom prst="rect">
            <a:avLst/>
          </a:prstGeom>
          <a:noFill/>
          <a:ln w="28575">
            <a:solidFill>
              <a:schemeClr val="tx1"/>
            </a:solidFill>
          </a:ln>
        </p:spPr>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Types of Facilities</a:t>
            </a:r>
            <a:endParaRPr lang="en-US" sz="32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5410200" y="4034680"/>
            <a:ext cx="2590800" cy="107721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Data System</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5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sz="3600" dirty="0" smtClean="0"/>
              <a:t>Types of Facilities Currently Monitoring in RFM</a:t>
            </a:r>
            <a:endParaRPr lang="en-US" sz="3600" dirty="0"/>
          </a:p>
        </p:txBody>
      </p:sp>
      <p:sp>
        <p:nvSpPr>
          <p:cNvPr id="4" name="Content Placeholder 3"/>
          <p:cNvSpPr>
            <a:spLocks noGrp="1"/>
          </p:cNvSpPr>
          <p:nvPr>
            <p:ph idx="1"/>
          </p:nvPr>
        </p:nvSpPr>
        <p:spPr>
          <a:xfrm>
            <a:off x="457200" y="1295400"/>
            <a:ext cx="8229600" cy="5562600"/>
          </a:xfrm>
        </p:spPr>
        <p:txBody>
          <a:bodyPr/>
          <a:lstStyle/>
          <a:p>
            <a:r>
              <a:rPr lang="en-US" sz="2400" dirty="0" smtClean="0"/>
              <a:t>Residential </a:t>
            </a:r>
            <a:r>
              <a:rPr lang="en-US" sz="2400" dirty="0"/>
              <a:t>Treatment Facilities</a:t>
            </a:r>
          </a:p>
          <a:p>
            <a:r>
              <a:rPr lang="en-US" sz="2400" dirty="0"/>
              <a:t>State Supported Living Centers</a:t>
            </a:r>
          </a:p>
          <a:p>
            <a:r>
              <a:rPr lang="en-US" sz="2400" dirty="0"/>
              <a:t>Juvenile Detention Facilities</a:t>
            </a:r>
          </a:p>
          <a:p>
            <a:r>
              <a:rPr lang="en-US" sz="2400" dirty="0"/>
              <a:t>Nursing Homes</a:t>
            </a:r>
          </a:p>
          <a:p>
            <a:r>
              <a:rPr lang="en-US" sz="2400" dirty="0"/>
              <a:t>Group Homes</a:t>
            </a:r>
          </a:p>
          <a:p>
            <a:r>
              <a:rPr lang="en-US" sz="2400" dirty="0"/>
              <a:t>Therapeutic Foster Homes</a:t>
            </a:r>
          </a:p>
          <a:p>
            <a:r>
              <a:rPr lang="en-US" sz="2400" dirty="0"/>
              <a:t>Emergency Shelters</a:t>
            </a:r>
          </a:p>
          <a:p>
            <a:r>
              <a:rPr lang="en-US" sz="2400" dirty="0"/>
              <a:t>Hospitals </a:t>
            </a:r>
          </a:p>
          <a:p>
            <a:r>
              <a:rPr lang="en-US" sz="2400" dirty="0"/>
              <a:t>State Hospitals</a:t>
            </a:r>
          </a:p>
          <a:p>
            <a:r>
              <a:rPr lang="en-US" sz="2400" dirty="0"/>
              <a:t>TJJD Half-way Homes</a:t>
            </a:r>
          </a:p>
          <a:p>
            <a:r>
              <a:rPr lang="en-US" sz="2400" dirty="0"/>
              <a:t>County Jails</a:t>
            </a:r>
          </a:p>
          <a:p>
            <a:r>
              <a:rPr lang="en-US" sz="2400" dirty="0" err="1"/>
              <a:t>Childrens</a:t>
            </a:r>
            <a:r>
              <a:rPr lang="en-US" sz="2400" dirty="0"/>
              <a:t> Homes (Boy’s Ranch, Lubbock Children Home</a:t>
            </a:r>
            <a:r>
              <a:rPr lang="en-US" sz="2400" dirty="0" smtClean="0"/>
              <a:t> </a:t>
            </a:r>
            <a:r>
              <a:rPr lang="en-US" sz="2400" dirty="0"/>
              <a:t>etc.) </a:t>
            </a:r>
          </a:p>
        </p:txBody>
      </p:sp>
      <p:sp>
        <p:nvSpPr>
          <p:cNvPr id="2" name="Slide Number Placeholder 1"/>
          <p:cNvSpPr>
            <a:spLocks noGrp="1"/>
          </p:cNvSpPr>
          <p:nvPr>
            <p:ph type="sldNum" sz="quarter" idx="12"/>
          </p:nvPr>
        </p:nvSpPr>
        <p:spPr/>
        <p:txBody>
          <a:bodyPr/>
          <a:lstStyle/>
          <a:p>
            <a:fld id="{07CCE748-F818-401F-B290-0B1888C0F6ED}" type="slidenum">
              <a:rPr lang="en-US" smtClean="0"/>
              <a:pPr/>
              <a:t>65</a:t>
            </a:fld>
            <a:endParaRPr lang="en-US" dirty="0"/>
          </a:p>
        </p:txBody>
      </p:sp>
    </p:spTree>
    <p:extLst>
      <p:ext uri="{BB962C8B-B14F-4D97-AF65-F5344CB8AC3E}">
        <p14:creationId xmlns:p14="http://schemas.microsoft.com/office/powerpoint/2010/main" val="17623938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85800"/>
            <a:ext cx="4038600" cy="5440363"/>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b="1" dirty="0">
                <a:ln>
                  <a:solidFill>
                    <a:schemeClr val="tx2">
                      <a:lumMod val="60000"/>
                      <a:lumOff val="40000"/>
                    </a:schemeClr>
                  </a:solidFill>
                </a:ln>
              </a:rPr>
              <a:t>F</a:t>
            </a:r>
            <a:r>
              <a:rPr lang="en-US" b="1" dirty="0" smtClean="0">
                <a:ln>
                  <a:solidFill>
                    <a:schemeClr val="tx2">
                      <a:lumMod val="60000"/>
                      <a:lumOff val="40000"/>
                    </a:schemeClr>
                  </a:solidFill>
                </a:ln>
              </a:rPr>
              <a:t>acility is </a:t>
            </a:r>
            <a:r>
              <a:rPr lang="en-US" dirty="0" smtClean="0">
                <a:ln>
                  <a:solidFill>
                    <a:schemeClr val="tx2">
                      <a:lumMod val="60000"/>
                      <a:lumOff val="40000"/>
                    </a:schemeClr>
                  </a:solidFill>
                </a:ln>
              </a:rPr>
              <a:t>a correctional or other secure pre-or post-adjudication adult or juvenile facility from which students are prevented from leaving by detention, corrections or security personnel and mechanical barriers such as cells, secured windows and doors, and/or locked fences?</a:t>
            </a:r>
          </a:p>
          <a:p>
            <a:pPr marL="0" indent="0">
              <a:buNone/>
            </a:pPr>
            <a:endParaRPr lang="en-US" dirty="0"/>
          </a:p>
        </p:txBody>
      </p:sp>
      <p:sp>
        <p:nvSpPr>
          <p:cNvPr id="6" name="Content Placeholder 5"/>
          <p:cNvSpPr>
            <a:spLocks noGrp="1"/>
          </p:cNvSpPr>
          <p:nvPr>
            <p:ph sz="half" idx="2"/>
          </p:nvPr>
        </p:nvSpPr>
        <p:spPr>
          <a:xfrm>
            <a:off x="4648200" y="685800"/>
            <a:ext cx="4267200" cy="5440363"/>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b="1" dirty="0">
                <a:ln>
                  <a:solidFill>
                    <a:srgbClr val="C00000"/>
                  </a:solidFill>
                </a:ln>
              </a:rPr>
              <a:t>Facility </a:t>
            </a:r>
            <a:r>
              <a:rPr lang="en-US" b="1" dirty="0" smtClean="0">
                <a:ln>
                  <a:solidFill>
                    <a:srgbClr val="C00000"/>
                  </a:solidFill>
                </a:ln>
              </a:rPr>
              <a:t>is not </a:t>
            </a:r>
            <a:r>
              <a:rPr lang="en-US" dirty="0" smtClean="0">
                <a:ln>
                  <a:solidFill>
                    <a:srgbClr val="C00000"/>
                  </a:solidFill>
                </a:ln>
              </a:rPr>
              <a:t>a correctional </a:t>
            </a:r>
            <a:r>
              <a:rPr lang="en-US" dirty="0">
                <a:ln>
                  <a:solidFill>
                    <a:srgbClr val="C00000"/>
                  </a:solidFill>
                </a:ln>
              </a:rPr>
              <a:t>or other secure pre-or post-adjudication adult or juvenile facility from which students </a:t>
            </a:r>
            <a:r>
              <a:rPr lang="en-US" dirty="0" smtClean="0">
                <a:ln>
                  <a:solidFill>
                    <a:srgbClr val="C00000"/>
                  </a:solidFill>
                </a:ln>
              </a:rPr>
              <a:t>are </a:t>
            </a:r>
            <a:r>
              <a:rPr lang="en-US" dirty="0">
                <a:ln>
                  <a:solidFill>
                    <a:srgbClr val="C00000"/>
                  </a:solidFill>
                </a:ln>
              </a:rPr>
              <a:t>prevented from leaving by detention, corrections or security personnel </a:t>
            </a:r>
            <a:r>
              <a:rPr lang="en-US" dirty="0" smtClean="0">
                <a:ln>
                  <a:solidFill>
                    <a:srgbClr val="C00000"/>
                  </a:solidFill>
                </a:ln>
              </a:rPr>
              <a:t>and </a:t>
            </a:r>
            <a:r>
              <a:rPr lang="en-US" dirty="0">
                <a:ln>
                  <a:solidFill>
                    <a:srgbClr val="C00000"/>
                  </a:solidFill>
                </a:ln>
              </a:rPr>
              <a:t>mechanical barriers such as cells, secured windows and doors, and/or locked fences?</a:t>
            </a:r>
          </a:p>
        </p:txBody>
      </p:sp>
      <p:sp>
        <p:nvSpPr>
          <p:cNvPr id="4" name="Slide Number Placeholder 3"/>
          <p:cNvSpPr>
            <a:spLocks noGrp="1"/>
          </p:cNvSpPr>
          <p:nvPr>
            <p:ph type="sldNum" sz="quarter" idx="12"/>
          </p:nvPr>
        </p:nvSpPr>
        <p:spPr/>
        <p:txBody>
          <a:bodyPr/>
          <a:lstStyle/>
          <a:p>
            <a:fld id="{07CCE748-F818-401F-B290-0B1888C0F6ED}" type="slidenum">
              <a:rPr lang="en-US" smtClean="0"/>
              <a:pPr/>
              <a:t>66</a:t>
            </a:fld>
            <a:endParaRPr lang="en-US" dirty="0"/>
          </a:p>
        </p:txBody>
      </p:sp>
    </p:spTree>
    <p:extLst>
      <p:ext uri="{BB962C8B-B14F-4D97-AF65-F5344CB8AC3E}">
        <p14:creationId xmlns:p14="http://schemas.microsoft.com/office/powerpoint/2010/main" val="3751880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dirty="0" smtClean="0"/>
              <a:t>Recommendation Requested from the RFM Workgroup</a:t>
            </a:r>
            <a:endParaRPr lang="en-US" sz="3200" dirty="0"/>
          </a:p>
        </p:txBody>
      </p:sp>
      <p:sp>
        <p:nvSpPr>
          <p:cNvPr id="4" name="Content Placeholder 3"/>
          <p:cNvSpPr>
            <a:spLocks noGrp="1"/>
          </p:cNvSpPr>
          <p:nvPr>
            <p:ph idx="1"/>
          </p:nvPr>
        </p:nvSpPr>
        <p:spPr/>
        <p:txBody>
          <a:bodyPr/>
          <a:lstStyle/>
          <a:p>
            <a:pPr marL="0" indent="0">
              <a:buNone/>
            </a:pPr>
            <a:r>
              <a:rPr lang="en-US" sz="4800" dirty="0" smtClean="0"/>
              <a:t>Should the monitoring system measure these characteristics differently ( or not at all) depending on the types of facilities?</a:t>
            </a:r>
            <a:endParaRPr lang="en-US" sz="4800" dirty="0"/>
          </a:p>
        </p:txBody>
      </p:sp>
      <p:sp>
        <p:nvSpPr>
          <p:cNvPr id="2" name="Slide Number Placeholder 1"/>
          <p:cNvSpPr>
            <a:spLocks noGrp="1"/>
          </p:cNvSpPr>
          <p:nvPr>
            <p:ph type="sldNum" sz="quarter" idx="12"/>
          </p:nvPr>
        </p:nvSpPr>
        <p:spPr/>
        <p:txBody>
          <a:bodyPr/>
          <a:lstStyle/>
          <a:p>
            <a:fld id="{07CCE748-F818-401F-B290-0B1888C0F6ED}" type="slidenum">
              <a:rPr lang="en-US" smtClean="0"/>
              <a:pPr/>
              <a:t>67</a:t>
            </a:fld>
            <a:endParaRPr lang="en-US" dirty="0"/>
          </a:p>
        </p:txBody>
      </p:sp>
    </p:spTree>
    <p:extLst>
      <p:ext uri="{BB962C8B-B14F-4D97-AF65-F5344CB8AC3E}">
        <p14:creationId xmlns:p14="http://schemas.microsoft.com/office/powerpoint/2010/main" val="27994161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descr="http://ts1.mm.bing.net/th?id=HN.608005011203622144&amp;pid=1.7"/>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610600" cy="5714999"/>
          </a:xfrm>
          <a:prstGeom prst="rect">
            <a:avLst/>
          </a:prstGeom>
          <a:noFill/>
          <a:ln>
            <a:noFill/>
          </a:ln>
        </p:spPr>
      </p:pic>
      <p:sp>
        <p:nvSpPr>
          <p:cNvPr id="3" name="Rectangle 2"/>
          <p:cNvSpPr/>
          <p:nvPr/>
        </p:nvSpPr>
        <p:spPr>
          <a:xfrm>
            <a:off x="2795424" y="1447800"/>
            <a:ext cx="3553152" cy="1077218"/>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How Do We Build a </a:t>
            </a:r>
          </a:p>
          <a:p>
            <a:pPr algn="ctr"/>
            <a:r>
              <a:rPr lang="en-US" sz="3200" b="1" dirty="0" smtClean="0">
                <a:ln w="11430"/>
                <a:solidFill>
                  <a:schemeClr val="accent6">
                    <a:lumMod val="75000"/>
                  </a:schemeClr>
                </a:solidFill>
                <a:effectLst>
                  <a:outerShdw blurRad="80000" dist="40000" dir="5040000" algn="tl">
                    <a:srgbClr val="000000">
                      <a:alpha val="30000"/>
                    </a:srgbClr>
                  </a:outerShdw>
                </a:effectLst>
              </a:rPr>
              <a:t>Monitoring System</a:t>
            </a:r>
            <a:endParaRPr lang="en-US" sz="3200" b="1" dirty="0">
              <a:ln w="11430"/>
              <a:solidFill>
                <a:schemeClr val="accent6">
                  <a:lumMod val="75000"/>
                </a:schemeClr>
              </a:solidFill>
              <a:effectLst>
                <a:outerShdw blurRad="80000" dist="40000" dir="5040000" algn="tl">
                  <a:srgbClr val="000000">
                    <a:alpha val="30000"/>
                  </a:srgbClr>
                </a:outerShdw>
              </a:effectLst>
            </a:endParaRPr>
          </a:p>
        </p:txBody>
      </p:sp>
      <p:sp>
        <p:nvSpPr>
          <p:cNvPr id="4" name="TextBox 3"/>
          <p:cNvSpPr txBox="1"/>
          <p:nvPr/>
        </p:nvSpPr>
        <p:spPr>
          <a:xfrm>
            <a:off x="1752600" y="2448818"/>
            <a:ext cx="5334000" cy="369332"/>
          </a:xfrm>
          <a:prstGeom prst="rect">
            <a:avLst/>
          </a:prstGeom>
          <a:noFill/>
        </p:spPr>
        <p:txBody>
          <a:bodyPr wrap="square" rtlCol="0">
            <a:spAutoFit/>
          </a:bodyPr>
          <a:lstStyle/>
          <a:p>
            <a:pPr algn="ctr"/>
            <a:r>
              <a:rPr lang="en-US" b="1" dirty="0" smtClean="0">
                <a:solidFill>
                  <a:schemeClr val="accent6">
                    <a:lumMod val="75000"/>
                  </a:schemeClr>
                </a:solidFill>
                <a:effectLst>
                  <a:outerShdw blurRad="50800" dist="38100" dir="5400000" algn="t" rotWithShape="0">
                    <a:schemeClr val="bg1">
                      <a:alpha val="40000"/>
                    </a:schemeClr>
                  </a:outerShdw>
                </a:effectLst>
              </a:rPr>
              <a:t>to Effectively Measure These Characteristics?</a:t>
            </a:r>
            <a:endParaRPr lang="en-US" b="1" dirty="0">
              <a:solidFill>
                <a:schemeClr val="accent6">
                  <a:lumMod val="75000"/>
                </a:schemeClr>
              </a:solidFill>
              <a:effectLst>
                <a:outerShdw blurRad="50800" dist="38100" dir="5400000" algn="t" rotWithShape="0">
                  <a:schemeClr val="bg1">
                    <a:alpha val="40000"/>
                  </a:schemeClr>
                </a:outerShdw>
              </a:effectLst>
            </a:endParaRPr>
          </a:p>
        </p:txBody>
      </p:sp>
      <p:sp>
        <p:nvSpPr>
          <p:cNvPr id="6" name="TextBox 5"/>
          <p:cNvSpPr txBox="1"/>
          <p:nvPr/>
        </p:nvSpPr>
        <p:spPr>
          <a:xfrm>
            <a:off x="5410200" y="4034680"/>
            <a:ext cx="2590800" cy="107721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smtClean="0">
                <a:solidFill>
                  <a:srgbClr val="FF0000"/>
                </a:solidFill>
                <a:latin typeface="Arial" panose="020B0604020202020204" pitchFamily="34" charset="0"/>
                <a:cs typeface="Arial" panose="020B0604020202020204" pitchFamily="34" charset="0"/>
              </a:rPr>
              <a:t>Data System</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3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smtClean="0"/>
              <a:t>Recommendation Requested from the RFM Workgroup</a:t>
            </a:r>
            <a:endParaRPr lang="en-US" sz="3600" dirty="0"/>
          </a:p>
        </p:txBody>
      </p:sp>
      <p:sp>
        <p:nvSpPr>
          <p:cNvPr id="4" name="Content Placeholder 3"/>
          <p:cNvSpPr>
            <a:spLocks noGrp="1"/>
          </p:cNvSpPr>
          <p:nvPr>
            <p:ph idx="1"/>
          </p:nvPr>
        </p:nvSpPr>
        <p:spPr/>
        <p:txBody>
          <a:bodyPr/>
          <a:lstStyle/>
          <a:p>
            <a:pPr marL="0" indent="0">
              <a:buNone/>
            </a:pPr>
            <a:r>
              <a:rPr lang="en-US" sz="4400" dirty="0" smtClean="0"/>
              <a:t>What is the most appropriate data system available to capture the characteristics of an appropriate education for students with disabilities residing in RFs?</a:t>
            </a:r>
            <a:endParaRPr lang="en-US" sz="4400" dirty="0"/>
          </a:p>
        </p:txBody>
      </p:sp>
      <p:sp>
        <p:nvSpPr>
          <p:cNvPr id="2" name="Slide Number Placeholder 1"/>
          <p:cNvSpPr>
            <a:spLocks noGrp="1"/>
          </p:cNvSpPr>
          <p:nvPr>
            <p:ph type="sldNum" sz="quarter" idx="12"/>
          </p:nvPr>
        </p:nvSpPr>
        <p:spPr/>
        <p:txBody>
          <a:bodyPr/>
          <a:lstStyle/>
          <a:p>
            <a:fld id="{07CCE748-F818-401F-B290-0B1888C0F6ED}" type="slidenum">
              <a:rPr lang="en-US" smtClean="0"/>
              <a:pPr/>
              <a:t>69</a:t>
            </a:fld>
            <a:endParaRPr lang="en-US" dirty="0"/>
          </a:p>
        </p:txBody>
      </p:sp>
    </p:spTree>
    <p:extLst>
      <p:ext uri="{BB962C8B-B14F-4D97-AF65-F5344CB8AC3E}">
        <p14:creationId xmlns:p14="http://schemas.microsoft.com/office/powerpoint/2010/main" val="7130142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85210" y="1994822"/>
            <a:ext cx="6758055" cy="2308324"/>
          </a:xfrm>
          <a:prstGeom prst="rect">
            <a:avLst/>
          </a:prstGeom>
          <a:noFill/>
        </p:spPr>
        <p:txBody>
          <a:bodyPr wrap="square" rtlCol="0">
            <a:spAutoFit/>
          </a:bodyPr>
          <a:lstStyle/>
          <a:p>
            <a:pPr algn="ctr"/>
            <a:r>
              <a:rPr lang="en-US" sz="7200" b="1" dirty="0" smtClean="0">
                <a:latin typeface="Arial"/>
                <a:cs typeface="Arial"/>
              </a:rPr>
              <a:t>How Did We Get Here?</a:t>
            </a:r>
          </a:p>
        </p:txBody>
      </p:sp>
    </p:spTree>
    <p:extLst>
      <p:ext uri="{BB962C8B-B14F-4D97-AF65-F5344CB8AC3E}">
        <p14:creationId xmlns:p14="http://schemas.microsoft.com/office/powerpoint/2010/main" val="9159221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Tracker</a:t>
            </a:r>
            <a:endParaRPr lang="en-US" dirty="0"/>
          </a:p>
        </p:txBody>
      </p:sp>
      <p:sp>
        <p:nvSpPr>
          <p:cNvPr id="3" name="Content Placeholder 2"/>
          <p:cNvSpPr>
            <a:spLocks noGrp="1"/>
          </p:cNvSpPr>
          <p:nvPr>
            <p:ph idx="1"/>
          </p:nvPr>
        </p:nvSpPr>
        <p:spPr/>
        <p:txBody>
          <a:bodyPr/>
          <a:lstStyle/>
          <a:p>
            <a:r>
              <a:rPr lang="en-US" dirty="0" smtClean="0"/>
              <a:t>Consent decree outlined what the RF Tracker would capture and how it would be used to select district to monitor</a:t>
            </a:r>
          </a:p>
          <a:p>
            <a:r>
              <a:rPr lang="en-US" dirty="0" smtClean="0"/>
              <a:t>Developed to capture the facilities within each district serving RFs and the students with disabilities residing in these facilities</a:t>
            </a:r>
          </a:p>
          <a:p>
            <a:r>
              <a:rPr lang="en-US" dirty="0" smtClean="0"/>
              <a:t>Information in RF Tracker is real-time data</a:t>
            </a:r>
          </a:p>
          <a:p>
            <a:pPr lvl="1"/>
            <a:r>
              <a:rPr lang="en-US" dirty="0" smtClean="0"/>
              <a:t>When student enters the RF</a:t>
            </a:r>
          </a:p>
          <a:p>
            <a:pPr lvl="1"/>
            <a:r>
              <a:rPr lang="en-US" dirty="0" smtClean="0"/>
              <a:t>When student leaves the RF</a:t>
            </a:r>
          </a:p>
          <a:p>
            <a:endParaRPr lang="en-US"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70</a:t>
            </a:fld>
            <a:endParaRPr lang="en-US" dirty="0"/>
          </a:p>
        </p:txBody>
      </p:sp>
    </p:spTree>
    <p:extLst>
      <p:ext uri="{BB962C8B-B14F-4D97-AF65-F5344CB8AC3E}">
        <p14:creationId xmlns:p14="http://schemas.microsoft.com/office/powerpoint/2010/main" val="7733905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71</a:t>
            </a:fld>
            <a:endParaRPr lang="en-US" dirty="0"/>
          </a:p>
        </p:txBody>
      </p:sp>
      <p:pic>
        <p:nvPicPr>
          <p:cNvPr id="5" name="Picture 4"/>
          <p:cNvPicPr>
            <a:picLocks noChangeAspect="1"/>
          </p:cNvPicPr>
          <p:nvPr/>
        </p:nvPicPr>
        <p:blipFill>
          <a:blip r:embed="rId3"/>
          <a:stretch>
            <a:fillRect/>
          </a:stretch>
        </p:blipFill>
        <p:spPr>
          <a:xfrm>
            <a:off x="0" y="-49696"/>
            <a:ext cx="9144000" cy="6957392"/>
          </a:xfrm>
          <a:prstGeom prst="rect">
            <a:avLst/>
          </a:prstGeom>
        </p:spPr>
      </p:pic>
    </p:spTree>
    <p:extLst>
      <p:ext uri="{BB962C8B-B14F-4D97-AF65-F5344CB8AC3E}">
        <p14:creationId xmlns:p14="http://schemas.microsoft.com/office/powerpoint/2010/main" val="10501559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CCE748-F818-401F-B290-0B1888C0F6ED}" type="slidenum">
              <a:rPr lang="en-US" smtClean="0"/>
              <a:pPr/>
              <a:t>72</a:t>
            </a:fld>
            <a:endParaRPr lang="en-US" dirty="0"/>
          </a:p>
        </p:txBody>
      </p:sp>
      <p:pic>
        <p:nvPicPr>
          <p:cNvPr id="4" name="Picture 3"/>
          <p:cNvPicPr>
            <a:picLocks noChangeAspect="1"/>
          </p:cNvPicPr>
          <p:nvPr/>
        </p:nvPicPr>
        <p:blipFill>
          <a:blip r:embed="rId2"/>
          <a:stretch>
            <a:fillRect/>
          </a:stretch>
        </p:blipFill>
        <p:spPr>
          <a:xfrm>
            <a:off x="25139" y="0"/>
            <a:ext cx="10354236" cy="6858000"/>
          </a:xfrm>
          <a:prstGeom prst="rect">
            <a:avLst/>
          </a:prstGeom>
        </p:spPr>
      </p:pic>
    </p:spTree>
    <p:extLst>
      <p:ext uri="{BB962C8B-B14F-4D97-AF65-F5344CB8AC3E}">
        <p14:creationId xmlns:p14="http://schemas.microsoft.com/office/powerpoint/2010/main" val="3296000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CCE748-F818-401F-B290-0B1888C0F6ED}" type="slidenum">
              <a:rPr lang="en-US" smtClean="0"/>
              <a:pPr/>
              <a:t>73</a:t>
            </a:fld>
            <a:endParaRPr lang="en-US" dirty="0"/>
          </a:p>
        </p:txBody>
      </p:sp>
      <p:pic>
        <p:nvPicPr>
          <p:cNvPr id="3" name="Picture 2"/>
          <p:cNvPicPr>
            <a:picLocks noChangeAspect="1"/>
          </p:cNvPicPr>
          <p:nvPr/>
        </p:nvPicPr>
        <p:blipFill>
          <a:blip r:embed="rId2"/>
          <a:stretch>
            <a:fillRect/>
          </a:stretch>
        </p:blipFill>
        <p:spPr>
          <a:xfrm>
            <a:off x="0" y="76200"/>
            <a:ext cx="9144000" cy="6781800"/>
          </a:xfrm>
          <a:prstGeom prst="rect">
            <a:avLst/>
          </a:prstGeom>
        </p:spPr>
      </p:pic>
    </p:spTree>
    <p:extLst>
      <p:ext uri="{BB962C8B-B14F-4D97-AF65-F5344CB8AC3E}">
        <p14:creationId xmlns:p14="http://schemas.microsoft.com/office/powerpoint/2010/main" val="33581282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CCE748-F818-401F-B290-0B1888C0F6ED}" type="slidenum">
              <a:rPr lang="en-US" smtClean="0"/>
              <a:pPr/>
              <a:t>74</a:t>
            </a:fld>
            <a:endParaRPr lang="en-US" dirty="0"/>
          </a:p>
        </p:txBody>
      </p:sp>
      <p:pic>
        <p:nvPicPr>
          <p:cNvPr id="3" name="Picture 2"/>
          <p:cNvPicPr>
            <a:picLocks noChangeAspect="1"/>
          </p:cNvPicPr>
          <p:nvPr/>
        </p:nvPicPr>
        <p:blipFill>
          <a:blip r:embed="rId2"/>
          <a:stretch>
            <a:fillRect/>
          </a:stretch>
        </p:blipFill>
        <p:spPr>
          <a:xfrm>
            <a:off x="15711" y="-76200"/>
            <a:ext cx="9144000" cy="6934200"/>
          </a:xfrm>
          <a:prstGeom prst="rect">
            <a:avLst/>
          </a:prstGeom>
        </p:spPr>
      </p:pic>
    </p:spTree>
    <p:extLst>
      <p:ext uri="{BB962C8B-B14F-4D97-AF65-F5344CB8AC3E}">
        <p14:creationId xmlns:p14="http://schemas.microsoft.com/office/powerpoint/2010/main" val="10358247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897562"/>
          </a:xfrm>
        </p:spPr>
        <p:txBody>
          <a:bodyPr/>
          <a:lstStyle/>
          <a:p>
            <a:r>
              <a:rPr lang="en-US" sz="6000" dirty="0" smtClean="0"/>
              <a:t>Public Education Information System</a:t>
            </a:r>
            <a:br>
              <a:rPr lang="en-US" sz="6000" dirty="0" smtClean="0"/>
            </a:br>
            <a:r>
              <a:rPr lang="en-US" sz="6000" dirty="0" smtClean="0"/>
              <a:t>(PEIMS)</a:t>
            </a:r>
            <a:endParaRPr lang="en-US" sz="6000" dirty="0"/>
          </a:p>
        </p:txBody>
      </p:sp>
      <p:sp>
        <p:nvSpPr>
          <p:cNvPr id="2" name="Slide Number Placeholder 1"/>
          <p:cNvSpPr>
            <a:spLocks noGrp="1"/>
          </p:cNvSpPr>
          <p:nvPr>
            <p:ph type="sldNum" sz="quarter" idx="12"/>
          </p:nvPr>
        </p:nvSpPr>
        <p:spPr/>
        <p:txBody>
          <a:bodyPr/>
          <a:lstStyle/>
          <a:p>
            <a:fld id="{07CCE748-F818-401F-B290-0B1888C0F6ED}" type="slidenum">
              <a:rPr lang="en-US" smtClean="0"/>
              <a:pPr/>
              <a:t>75</a:t>
            </a:fld>
            <a:endParaRPr lang="en-US" dirty="0"/>
          </a:p>
        </p:txBody>
      </p:sp>
    </p:spTree>
    <p:extLst>
      <p:ext uri="{BB962C8B-B14F-4D97-AF65-F5344CB8AC3E}">
        <p14:creationId xmlns:p14="http://schemas.microsoft.com/office/powerpoint/2010/main" val="74152930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Activity</a:t>
            </a:r>
            <a:endParaRPr lang="en-US" dirty="0"/>
          </a:p>
        </p:txBody>
      </p:sp>
      <p:sp>
        <p:nvSpPr>
          <p:cNvPr id="3" name="Content Placeholder 2"/>
          <p:cNvSpPr>
            <a:spLocks noGrp="1"/>
          </p:cNvSpPr>
          <p:nvPr>
            <p:ph idx="1"/>
          </p:nvPr>
        </p:nvSpPr>
        <p:spPr>
          <a:xfrm>
            <a:off x="457200" y="1417638"/>
            <a:ext cx="8229600" cy="4708525"/>
          </a:xfrm>
        </p:spPr>
        <p:txBody>
          <a:bodyPr/>
          <a:lstStyle/>
          <a:p>
            <a:pPr marL="0" indent="0">
              <a:buNone/>
            </a:pPr>
            <a:r>
              <a:rPr lang="en-US" sz="4400" dirty="0" smtClean="0"/>
              <a:t>Discuss and record the pros and cons of continuing the RF Tracker  and the PEIMS to capture data concerning the characteristics of an appropriate education for students with disabilities residing in RFs?</a:t>
            </a:r>
            <a:endParaRPr lang="en-US" sz="4400" dirty="0"/>
          </a:p>
        </p:txBody>
      </p:sp>
      <p:sp>
        <p:nvSpPr>
          <p:cNvPr id="4" name="Slide Number Placeholder 3"/>
          <p:cNvSpPr>
            <a:spLocks noGrp="1"/>
          </p:cNvSpPr>
          <p:nvPr>
            <p:ph type="sldNum" sz="quarter" idx="12"/>
          </p:nvPr>
        </p:nvSpPr>
        <p:spPr/>
        <p:txBody>
          <a:bodyPr/>
          <a:lstStyle/>
          <a:p>
            <a:fld id="{07CCE748-F818-401F-B290-0B1888C0F6ED}" type="slidenum">
              <a:rPr lang="en-US" smtClean="0"/>
              <a:pPr/>
              <a:t>76</a:t>
            </a:fld>
            <a:endParaRPr lang="en-US" dirty="0"/>
          </a:p>
        </p:txBody>
      </p:sp>
    </p:spTree>
    <p:extLst>
      <p:ext uri="{BB962C8B-B14F-4D97-AF65-F5344CB8AC3E}">
        <p14:creationId xmlns:p14="http://schemas.microsoft.com/office/powerpoint/2010/main" val="11425740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CCE748-F818-401F-B290-0B1888C0F6ED}" type="slidenum">
              <a:rPr lang="en-US" smtClean="0"/>
              <a:pPr/>
              <a:t>77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49" y="1247774"/>
            <a:ext cx="7587141" cy="4695825"/>
          </a:xfrm>
          <a:prstGeom prst="rect">
            <a:avLst/>
          </a:prstGeom>
        </p:spPr>
      </p:pic>
    </p:spTree>
    <p:extLst>
      <p:ext uri="{BB962C8B-B14F-4D97-AF65-F5344CB8AC3E}">
        <p14:creationId xmlns:p14="http://schemas.microsoft.com/office/powerpoint/2010/main" val="22797988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CCE748-F818-401F-B290-0B1888C0F6ED}" type="slidenum">
              <a:rPr lang="en-US" smtClean="0"/>
              <a:pPr/>
              <a:t>78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81000"/>
            <a:ext cx="3056378" cy="2035548"/>
          </a:xfrm>
          <a:prstGeom prst="rect">
            <a:avLst/>
          </a:prstGeom>
        </p:spPr>
      </p:pic>
      <p:sp>
        <p:nvSpPr>
          <p:cNvPr id="4" name="TextBox 3"/>
          <p:cNvSpPr txBox="1"/>
          <p:nvPr/>
        </p:nvSpPr>
        <p:spPr>
          <a:xfrm>
            <a:off x="609600" y="1066800"/>
            <a:ext cx="4038600" cy="769441"/>
          </a:xfrm>
          <a:prstGeom prst="rect">
            <a:avLst/>
          </a:prstGeom>
          <a:noFill/>
        </p:spPr>
        <p:txBody>
          <a:bodyPr wrap="square" rtlCol="0">
            <a:spAutoFit/>
          </a:bodyPr>
          <a:lstStyle/>
          <a:p>
            <a:r>
              <a:rPr lang="en-US" sz="4400" dirty="0" smtClean="0">
                <a:solidFill>
                  <a:srgbClr val="FF0000"/>
                </a:solidFill>
                <a:latin typeface="Arial Black" panose="020B0A04020102020204" pitchFamily="34" charset="0"/>
              </a:rPr>
              <a:t>Don’t forget!</a:t>
            </a:r>
            <a:endParaRPr lang="en-US" sz="4400" dirty="0">
              <a:solidFill>
                <a:srgbClr val="FF0000"/>
              </a:solidFill>
              <a:latin typeface="Arial Black" panose="020B0A04020102020204" pitchFamily="34" charset="0"/>
            </a:endParaRPr>
          </a:p>
        </p:txBody>
      </p:sp>
      <p:sp>
        <p:nvSpPr>
          <p:cNvPr id="5" name="TextBox 4"/>
          <p:cNvSpPr txBox="1"/>
          <p:nvPr/>
        </p:nvSpPr>
        <p:spPr>
          <a:xfrm>
            <a:off x="609600" y="2819400"/>
            <a:ext cx="8284247" cy="4524315"/>
          </a:xfrm>
          <a:prstGeom prst="rect">
            <a:avLst/>
          </a:prstGeom>
          <a:noFill/>
        </p:spPr>
        <p:txBody>
          <a:bodyPr wrap="square" rtlCol="0">
            <a:spAutoFit/>
          </a:bodyPr>
          <a:lstStyle/>
          <a:p>
            <a:r>
              <a:rPr lang="en-US" sz="3600" dirty="0" smtClean="0">
                <a:solidFill>
                  <a:schemeClr val="tx2">
                    <a:lumMod val="60000"/>
                    <a:lumOff val="40000"/>
                  </a:schemeClr>
                </a:solidFill>
                <a:latin typeface="Arial Black" panose="020B0A04020102020204" pitchFamily="34" charset="0"/>
              </a:rPr>
              <a:t>Next meeting---March 24-25</a:t>
            </a:r>
          </a:p>
          <a:p>
            <a:endParaRPr lang="en-US" sz="3600" dirty="0">
              <a:solidFill>
                <a:schemeClr val="tx2">
                  <a:lumMod val="60000"/>
                  <a:lumOff val="40000"/>
                </a:schemeClr>
              </a:solidFill>
              <a:latin typeface="Arial Black" panose="020B0A04020102020204" pitchFamily="34" charset="0"/>
            </a:endParaRPr>
          </a:p>
          <a:p>
            <a:r>
              <a:rPr lang="en-US" sz="3600" dirty="0" smtClean="0">
                <a:solidFill>
                  <a:schemeClr val="tx2">
                    <a:lumMod val="60000"/>
                    <a:lumOff val="40000"/>
                  </a:schemeClr>
                </a:solidFill>
                <a:latin typeface="Arial Black" panose="020B0A04020102020204" pitchFamily="34" charset="0"/>
              </a:rPr>
              <a:t>Send in your vouchers asap</a:t>
            </a:r>
          </a:p>
          <a:p>
            <a:endParaRPr lang="en-US" sz="3600" dirty="0">
              <a:solidFill>
                <a:schemeClr val="tx2">
                  <a:lumMod val="60000"/>
                  <a:lumOff val="40000"/>
                </a:schemeClr>
              </a:solidFill>
              <a:latin typeface="Arial Black" panose="020B0A04020102020204" pitchFamily="34" charset="0"/>
            </a:endParaRPr>
          </a:p>
          <a:p>
            <a:r>
              <a:rPr lang="en-US" sz="3600" dirty="0" smtClean="0">
                <a:solidFill>
                  <a:schemeClr val="tx2">
                    <a:lumMod val="60000"/>
                    <a:lumOff val="40000"/>
                  </a:schemeClr>
                </a:solidFill>
                <a:latin typeface="Arial Black" panose="020B0A04020102020204" pitchFamily="34" charset="0"/>
              </a:rPr>
              <a:t>How much we appreciate you for serving on this workgroup!</a:t>
            </a:r>
          </a:p>
          <a:p>
            <a:endParaRPr lang="en-US" sz="3600" dirty="0">
              <a:latin typeface="Arial Black" panose="020B0A04020102020204" pitchFamily="34" charset="0"/>
            </a:endParaRPr>
          </a:p>
          <a:p>
            <a:endParaRPr lang="en-US" sz="3600" dirty="0">
              <a:latin typeface="Arial Black" panose="020B0A04020102020204" pitchFamily="34" charset="0"/>
            </a:endParaRPr>
          </a:p>
        </p:txBody>
      </p:sp>
    </p:spTree>
    <p:extLst>
      <p:ext uri="{BB962C8B-B14F-4D97-AF65-F5344CB8AC3E}">
        <p14:creationId xmlns:p14="http://schemas.microsoft.com/office/powerpoint/2010/main" val="34584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896" y="2176272"/>
            <a:ext cx="8540496" cy="2123658"/>
          </a:xfrm>
          <a:prstGeom prst="rect">
            <a:avLst/>
          </a:prstGeom>
          <a:noFill/>
        </p:spPr>
        <p:txBody>
          <a:bodyPr wrap="square" rtlCol="0">
            <a:spAutoFit/>
          </a:bodyPr>
          <a:lstStyle/>
          <a:p>
            <a:pPr algn="ctr"/>
            <a:r>
              <a:rPr lang="en-US" sz="6600" b="1" dirty="0" smtClean="0">
                <a:latin typeface="Arial" panose="020B0604020202020204" pitchFamily="34" charset="0"/>
                <a:cs typeface="Arial" panose="020B0604020202020204" pitchFamily="34" charset="0"/>
              </a:rPr>
              <a:t>21 Years, 1 Month, and 23 Days Ago…</a:t>
            </a:r>
            <a:endParaRPr lang="en-US" sz="6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0517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descr="IMG_0924.jpg"/>
          <p:cNvPicPr>
            <a:picLocks noChangeAspect="1"/>
          </p:cNvPicPr>
          <p:nvPr/>
        </p:nvPicPr>
        <p:blipFill>
          <a:blip r:embed="rId2"/>
          <a:stretch>
            <a:fillRect/>
          </a:stretch>
        </p:blipFill>
        <p:spPr>
          <a:xfrm>
            <a:off x="0" y="894080"/>
            <a:ext cx="9144000" cy="4693920"/>
          </a:xfrm>
          <a:prstGeom prst="rect">
            <a:avLst/>
          </a:prstGeom>
        </p:spPr>
      </p:pic>
    </p:spTree>
    <p:extLst>
      <p:ext uri="{BB962C8B-B14F-4D97-AF65-F5344CB8AC3E}">
        <p14:creationId xmlns:p14="http://schemas.microsoft.com/office/powerpoint/2010/main" val="3770019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lor pencil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 pencils</Template>
  <TotalTime>1617</TotalTime>
  <Words>2057</Words>
  <Application>Microsoft Office PowerPoint</Application>
  <PresentationFormat>On-screen Show (4:3)</PresentationFormat>
  <Paragraphs>350</Paragraphs>
  <Slides>78</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Arial Black</vt:lpstr>
      <vt:lpstr>Calibri</vt:lpstr>
      <vt:lpstr>Wingdings</vt:lpstr>
      <vt:lpstr>Color pencils</vt:lpstr>
      <vt:lpstr>Residential Facility Monitoring</vt:lpstr>
      <vt:lpstr>Purpose </vt:lpstr>
      <vt:lpstr>Results</vt:lpstr>
      <vt:lpstr>Roles and Responsibilities</vt:lpstr>
      <vt:lpstr>Meeting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Perspective of Plaintiffs</vt:lpstr>
      <vt:lpstr>PowerPoint Presentation</vt:lpstr>
      <vt:lpstr>Lessons Learned From  RF Monitoring</vt:lpstr>
      <vt:lpstr>PowerPoint Presentation</vt:lpstr>
      <vt:lpstr>PowerPoint Presentation</vt:lpstr>
      <vt:lpstr>Investigatory 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Lessons Learned</vt:lpstr>
      <vt:lpstr>PowerPoint Presentation</vt:lpstr>
      <vt:lpstr>(Other Lessons Learned con’t)</vt:lpstr>
      <vt:lpstr>PowerPoint Presentation</vt:lpstr>
      <vt:lpstr>Guiding Principles of a Monitoring System</vt:lpstr>
      <vt:lpstr>Group Activity</vt:lpstr>
      <vt:lpstr>PowerPoint Presentation</vt:lpstr>
      <vt:lpstr>Group Activity</vt:lpstr>
      <vt:lpstr>PowerPoint Presentation</vt:lpstr>
      <vt:lpstr>PowerPoint Presentation</vt:lpstr>
      <vt:lpstr>February 5, 2015</vt:lpstr>
      <vt:lpstr>Group Activity</vt:lpstr>
      <vt:lpstr>How Do We Build a Monitoring System to Effectively Measure These Characteristics? </vt:lpstr>
      <vt:lpstr>PowerPoint Presentation</vt:lpstr>
      <vt:lpstr>PowerPoint Presentation</vt:lpstr>
      <vt:lpstr>PowerPoint Presentation</vt:lpstr>
      <vt:lpstr>Types of Facilities Currently Monitoring in RFM</vt:lpstr>
      <vt:lpstr>PowerPoint Presentation</vt:lpstr>
      <vt:lpstr>Recommendation Requested from the RFM Workgroup</vt:lpstr>
      <vt:lpstr>PowerPoint Presentation</vt:lpstr>
      <vt:lpstr>Recommendation Requested from the RFM Workgroup</vt:lpstr>
      <vt:lpstr>RF Tracker</vt:lpstr>
      <vt:lpstr>PowerPoint Presentation</vt:lpstr>
      <vt:lpstr>PowerPoint Presentation</vt:lpstr>
      <vt:lpstr>PowerPoint Presentation</vt:lpstr>
      <vt:lpstr>PowerPoint Presentation</vt:lpstr>
      <vt:lpstr>Public Education Information System (PEIMS)</vt:lpstr>
      <vt:lpstr>Group Activity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Monitoring Training</dc:title>
  <dc:creator>Judy</dc:creator>
  <cp:lastModifiedBy>Struve, Judy</cp:lastModifiedBy>
  <cp:revision>113</cp:revision>
  <cp:lastPrinted>2015-01-26T20:00:59Z</cp:lastPrinted>
  <dcterms:created xsi:type="dcterms:W3CDTF">2010-06-13T16:36:37Z</dcterms:created>
  <dcterms:modified xsi:type="dcterms:W3CDTF">2015-04-24T17:49:39Z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TC102037621033</vt:lpwstr>
  </property>
</Properties>
</file>