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2"/>
    <p:sldMasterId id="2147483693" r:id="rId3"/>
    <p:sldMasterId id="2147483709" r:id="rId4"/>
    <p:sldMasterId id="2147483678" r:id="rId5"/>
    <p:sldMasterId id="2147483744" r:id="rId6"/>
  </p:sldMasterIdLst>
  <p:notesMasterIdLst>
    <p:notesMasterId r:id="rId26"/>
  </p:notesMasterIdLst>
  <p:sldIdLst>
    <p:sldId id="300" r:id="rId7"/>
    <p:sldId id="258" r:id="rId8"/>
    <p:sldId id="267" r:id="rId9"/>
    <p:sldId id="301" r:id="rId10"/>
    <p:sldId id="268" r:id="rId11"/>
    <p:sldId id="271" r:id="rId12"/>
    <p:sldId id="287" r:id="rId13"/>
    <p:sldId id="288" r:id="rId14"/>
    <p:sldId id="292" r:id="rId15"/>
    <p:sldId id="294" r:id="rId16"/>
    <p:sldId id="295" r:id="rId17"/>
    <p:sldId id="296" r:id="rId18"/>
    <p:sldId id="297" r:id="rId19"/>
    <p:sldId id="298" r:id="rId20"/>
    <p:sldId id="282" r:id="rId21"/>
    <p:sldId id="299" r:id="rId22"/>
    <p:sldId id="289" r:id="rId23"/>
    <p:sldId id="290" r:id="rId24"/>
    <p:sldId id="291" r:id="rId25"/>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5CAC"/>
    <a:srgbClr val="3C6EBE"/>
    <a:srgbClr val="7F0102"/>
    <a:srgbClr val="970001"/>
    <a:srgbClr val="DA3E26"/>
    <a:srgbClr val="203864"/>
    <a:srgbClr val="4472C4"/>
    <a:srgbClr val="44546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480" autoAdjust="0"/>
    <p:restoredTop sz="86411" autoAdjust="0"/>
  </p:normalViewPr>
  <p:slideViewPr>
    <p:cSldViewPr snapToGrid="0">
      <p:cViewPr varScale="1">
        <p:scale>
          <a:sx n="48" d="100"/>
          <a:sy n="48" d="100"/>
        </p:scale>
        <p:origin x="60" y="996"/>
      </p:cViewPr>
      <p:guideLst/>
    </p:cSldViewPr>
  </p:slideViewPr>
  <p:outlineViewPr>
    <p:cViewPr>
      <p:scale>
        <a:sx n="33" d="100"/>
        <a:sy n="33" d="100"/>
      </p:scale>
      <p:origin x="0" y="-169812"/>
    </p:cViewPr>
    <p:sldLst>
      <p:sld r:id="rId1" collapse="1"/>
    </p:sldLst>
  </p:outlin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notesMaster" Target="notesMasters/notesMaster1.xml"/><Relationship Id="rId3" Type="http://schemas.openxmlformats.org/officeDocument/2006/relationships/slideMaster" Target="slideMasters/slideMaster2.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slideMaster" Target="slideMasters/slideMaster1.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5.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4.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3.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presProps" Target="presProps.xml"/><Relationship Id="rId30" Type="http://schemas.openxmlformats.org/officeDocument/2006/relationships/tableStyles" Target="tableStyles.xml"/></Relationships>
</file>

<file path=ppt/_rels/viewProps.xml.rels><?xml version="1.0" encoding="UTF-8" standalone="yes"?>
<Relationships xmlns="http://schemas.openxmlformats.org/package/2006/relationships"><Relationship Id="rId1"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gradFill>
                <a:gsLst>
                  <a:gs pos="100000">
                    <a:schemeClr val="accent1">
                      <a:lumMod val="60000"/>
                      <a:lumOff val="40000"/>
                    </a:schemeClr>
                  </a:gs>
                  <a:gs pos="0">
                    <a:schemeClr val="accent1"/>
                  </a:gs>
                </a:gsLst>
                <a:lin ang="5400000" scaled="0"/>
              </a:gradFill>
              <a:ln w="19050">
                <a:solidFill>
                  <a:schemeClr val="lt1"/>
                </a:solidFill>
              </a:ln>
              <a:effectLst/>
            </c:spPr>
            <c:extLst xmlns:c16r2="http://schemas.microsoft.com/office/drawing/2015/06/chart">
              <c:ext xmlns:c16="http://schemas.microsoft.com/office/drawing/2014/chart" uri="{C3380CC4-5D6E-409C-BE32-E72D297353CC}">
                <c16:uniqueId val="{00000001-BB9D-4B25-9FF8-987E3F9EFC9A}"/>
              </c:ext>
            </c:extLst>
          </c:dPt>
          <c:dPt>
            <c:idx val="1"/>
            <c:bubble3D val="0"/>
            <c:spPr>
              <a:gradFill>
                <a:gsLst>
                  <a:gs pos="100000">
                    <a:schemeClr val="accent2">
                      <a:lumMod val="60000"/>
                      <a:lumOff val="40000"/>
                    </a:schemeClr>
                  </a:gs>
                  <a:gs pos="0">
                    <a:schemeClr val="accent2"/>
                  </a:gs>
                </a:gsLst>
                <a:lin ang="5400000" scaled="0"/>
              </a:gradFill>
              <a:ln w="19050">
                <a:solidFill>
                  <a:schemeClr val="lt1"/>
                </a:solidFill>
              </a:ln>
              <a:effectLst/>
            </c:spPr>
            <c:extLst xmlns:c16r2="http://schemas.microsoft.com/office/drawing/2015/06/chart">
              <c:ext xmlns:c16="http://schemas.microsoft.com/office/drawing/2014/chart" uri="{C3380CC4-5D6E-409C-BE32-E72D297353CC}">
                <c16:uniqueId val="{00000003-BB9D-4B25-9FF8-987E3F9EFC9A}"/>
              </c:ext>
            </c:extLst>
          </c:dPt>
          <c:dLbls>
            <c:dLbl>
              <c:idx val="0"/>
              <c:layout/>
              <c:tx>
                <c:rich>
                  <a:bodyPr rot="0" spcFirstLastPara="1" vertOverflow="clip" horzOverflow="clip" vert="horz" wrap="square" lIns="38100" tIns="19050" rIns="38100" bIns="19050" anchor="ctr" anchorCtr="1">
                    <a:spAutoFit/>
                  </a:bodyPr>
                  <a:lstStyle/>
                  <a:p>
                    <a:pPr>
                      <a:defRPr sz="1600" b="0" i="0" u="none" strike="noStrike" kern="1200" baseline="0">
                        <a:solidFill>
                          <a:schemeClr val="dk1">
                            <a:lumMod val="65000"/>
                            <a:lumOff val="35000"/>
                          </a:schemeClr>
                        </a:solidFill>
                        <a:latin typeface="+mn-lt"/>
                        <a:ea typeface="+mn-ea"/>
                        <a:cs typeface="+mn-cs"/>
                      </a:defRPr>
                    </a:pPr>
                    <a:r>
                      <a:rPr lang="en-US" sz="1600" dirty="0"/>
                      <a:t>980,000 students</a:t>
                    </a:r>
                  </a:p>
                </c:rich>
              </c:tx>
              <c:spPr>
                <a:solidFill>
                  <a:prstClr val="white">
                    <a:alpha val="75000"/>
                  </a:prstClr>
                </a:solidFill>
                <a:ln w="9525" cap="flat" cmpd="sng" algn="ctr">
                  <a:solidFill>
                    <a:prstClr val="black">
                      <a:lumMod val="25000"/>
                      <a:lumOff val="75000"/>
                    </a:prstClr>
                  </a:solidFill>
                  <a:prstDash val="solid"/>
                  <a:round/>
                  <a:headEnd type="none" w="med" len="med"/>
                  <a:tailEnd type="none" w="med" len="med"/>
                </a:ln>
                <a:effectLst/>
              </c:spPr>
              <c:txPr>
                <a:bodyPr rot="0" spcFirstLastPara="1" vertOverflow="clip" horzOverflow="clip" vert="horz" wrap="square" lIns="38100" tIns="19050" rIns="38100" bIns="19050" anchor="ctr" anchorCtr="1">
                  <a:spAutoFit/>
                </a:bodyPr>
                <a:lstStyle/>
                <a:p>
                  <a:pPr>
                    <a:defRPr sz="1600"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1-BB9D-4B25-9FF8-987E3F9EFC9A}"/>
                </c:ext>
                <c:ext xmlns:c15="http://schemas.microsoft.com/office/drawing/2012/chart" uri="{CE6537A1-D6FC-4f65-9D91-7224C49458BB}">
                  <c15:spPr xmlns:c15="http://schemas.microsoft.com/office/drawing/2012/chart">
                    <a:prstGeom prst="wedgeRectCallout">
                      <a:avLst>
                        <a:gd name="adj1" fmla="val -5078"/>
                        <a:gd name="adj2" fmla="val -173449"/>
                      </a:avLst>
                    </a:prstGeom>
                    <a:noFill/>
                    <a:ln>
                      <a:noFill/>
                    </a:ln>
                  </c15:spPr>
                  <c15:layout/>
                </c:ext>
              </c:extLst>
            </c:dLbl>
            <c:dLbl>
              <c:idx val="1"/>
              <c:layout>
                <c:manualLayout>
                  <c:x val="-0.16474335557596509"/>
                  <c:y val="0.14292964980250722"/>
                </c:manualLayout>
              </c:layout>
              <c:tx>
                <c:rich>
                  <a:bodyPr rot="0" spcFirstLastPara="1" vertOverflow="clip" horzOverflow="clip" vert="horz" wrap="square" lIns="38100" tIns="19050" rIns="38100" bIns="19050" anchor="ctr" anchorCtr="1">
                    <a:spAutoFit/>
                  </a:bodyPr>
                  <a:lstStyle/>
                  <a:p>
                    <a:pPr>
                      <a:defRPr sz="1600" b="0" i="0" u="none" strike="noStrike" kern="1200" baseline="0">
                        <a:solidFill>
                          <a:schemeClr val="dk1">
                            <a:lumMod val="65000"/>
                            <a:lumOff val="35000"/>
                          </a:schemeClr>
                        </a:solidFill>
                        <a:latin typeface="+mn-lt"/>
                        <a:ea typeface="+mn-ea"/>
                        <a:cs typeface="+mn-cs"/>
                      </a:defRPr>
                    </a:pPr>
                    <a:r>
                      <a:rPr lang="en-US" sz="1600" dirty="0"/>
                      <a:t>4,600 students (about 0.5%)</a:t>
                    </a:r>
                  </a:p>
                </c:rich>
              </c:tx>
              <c:spPr>
                <a:xfrm>
                  <a:off x="181256" y="711200"/>
                  <a:ext cx="3135480" cy="413189"/>
                </a:xfrm>
                <a:solidFill>
                  <a:prstClr val="white">
                    <a:alpha val="75000"/>
                  </a:prstClr>
                </a:solidFill>
                <a:ln w="9525" cap="flat" cmpd="sng" algn="ctr">
                  <a:solidFill>
                    <a:prstClr val="black">
                      <a:lumMod val="25000"/>
                      <a:lumOff val="75000"/>
                    </a:prstClr>
                  </a:solidFill>
                  <a:prstDash val="solid"/>
                  <a:round/>
                  <a:headEnd type="none" w="med" len="med"/>
                  <a:tailEnd type="none" w="med" len="med"/>
                </a:ln>
                <a:effectLst/>
              </c:spPr>
              <c:txPr>
                <a:bodyPr rot="0" spcFirstLastPara="1" vertOverflow="clip" horzOverflow="clip" vert="horz" wrap="square" lIns="38100" tIns="19050" rIns="38100" bIns="19050" anchor="ctr" anchorCtr="1">
                  <a:spAutoFit/>
                </a:bodyPr>
                <a:lstStyle/>
                <a:p>
                  <a:pPr>
                    <a:defRPr sz="1600" b="0" i="0" u="none" strike="noStrike" kern="1200" baseline="0">
                      <a:solidFill>
                        <a:schemeClr val="dk1">
                          <a:lumMod val="65000"/>
                          <a:lumOff val="35000"/>
                        </a:schemeClr>
                      </a:solidFill>
                      <a:latin typeface="+mn-lt"/>
                      <a:ea typeface="+mn-ea"/>
                      <a:cs typeface="+mn-cs"/>
                    </a:defRPr>
                  </a:pPr>
                  <a:endParaRPr lang="en-US"/>
                </a:p>
              </c:txPr>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3-BB9D-4B25-9FF8-987E3F9EFC9A}"/>
                </c:ext>
                <c:ext xmlns:c15="http://schemas.microsoft.com/office/drawing/2012/chart" uri="{CE6537A1-D6FC-4f65-9D91-7224C49458BB}">
                  <c15:spPr xmlns:c15="http://schemas.microsoft.com/office/drawing/2012/chart">
                    <a:prstGeom prst="wedgeRectCallout">
                      <a:avLst>
                        <a:gd name="adj1" fmla="val 57541"/>
                        <a:gd name="adj2" fmla="val -42305"/>
                      </a:avLst>
                    </a:prstGeom>
                    <a:noFill/>
                    <a:ln>
                      <a:noFill/>
                    </a:ln>
                  </c15:spPr>
                  <c15:layout>
                    <c:manualLayout>
                      <c:w val="0.30047106982977856"/>
                      <c:h val="8.3038611477210644E-2"/>
                    </c:manualLayout>
                  </c15:layout>
                </c:ext>
              </c:extLst>
            </c:dLbl>
            <c:spPr>
              <a:solidFill>
                <a:schemeClr val="lt1">
                  <a:alpha val="75000"/>
                </a:schemeClr>
              </a:solidFill>
              <a:ln w="9525">
                <a:solidFill>
                  <a:schemeClr val="dk1">
                    <a:lumMod val="25000"/>
                    <a:lumOff val="75000"/>
                  </a:scheme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0"/>
            <c:showCatName val="1"/>
            <c:showSerName val="0"/>
            <c:showPercent val="1"/>
            <c:showBubbleSize val="0"/>
            <c:showLeaderLines val="0"/>
            <c:extLst xmlns:c16r2="http://schemas.microsoft.com/office/drawing/2015/06/char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Sheet1!$A$2:$A$3</c:f>
              <c:strCache>
                <c:ptCount val="2"/>
                <c:pt idx="0">
                  <c:v>Students tested with TELPAS</c:v>
                </c:pt>
                <c:pt idx="1">
                  <c:v>Students projected to be tested with TELPAS Alt</c:v>
                </c:pt>
              </c:strCache>
            </c:strRef>
          </c:cat>
          <c:val>
            <c:numRef>
              <c:f>Sheet1!$B$2:$B$3</c:f>
              <c:numCache>
                <c:formatCode>General</c:formatCode>
                <c:ptCount val="2"/>
                <c:pt idx="0">
                  <c:v>980000</c:v>
                </c:pt>
                <c:pt idx="1">
                  <c:v>5000</c:v>
                </c:pt>
              </c:numCache>
            </c:numRef>
          </c:val>
          <c:extLst xmlns:c16r2="http://schemas.microsoft.com/office/drawing/2015/06/chart">
            <c:ext xmlns:c16="http://schemas.microsoft.com/office/drawing/2014/chart" uri="{C3380CC4-5D6E-409C-BE32-E72D297353CC}">
              <c16:uniqueId val="{00000004-BB9D-4B25-9FF8-987E3F9EFC9A}"/>
            </c:ext>
          </c:extLst>
        </c:ser>
        <c:dLbls>
          <c:dLblPos val="outEnd"/>
          <c:showLegendKey val="0"/>
          <c:showVal val="0"/>
          <c:showCatName val="0"/>
          <c:showSerName val="0"/>
          <c:showPercent val="0"/>
          <c:showBubbleSize val="0"/>
          <c:showLeaderLines val="0"/>
        </c:dLbls>
        <c:firstSliceAng val="0"/>
      </c:pieChart>
      <c:spPr>
        <a:noFill/>
        <a:ln>
          <a:noFill/>
        </a:ln>
        <a:effectLst/>
      </c:spPr>
    </c:plotArea>
    <c:legend>
      <c:legendPos val="r"/>
      <c:layout>
        <c:manualLayout>
          <c:xMode val="edge"/>
          <c:yMode val="edge"/>
          <c:x val="0.5951196410309092"/>
          <c:y val="0.23474349652463344"/>
          <c:w val="0.36643026842951792"/>
          <c:h val="0.48475545421330668"/>
        </c:manualLayout>
      </c:layout>
      <c:overlay val="0"/>
      <c:spPr>
        <a:solidFill>
          <a:schemeClr val="lt1">
            <a:alpha val="50000"/>
          </a:schemeClr>
        </a:solidFill>
        <a:ln>
          <a:noFill/>
        </a:ln>
        <a:effectLst/>
      </c:spPr>
      <c:txPr>
        <a:bodyPr rot="0" spcFirstLastPara="1" vertOverflow="ellipsis" vert="horz" wrap="square" anchor="ctr" anchorCtr="1"/>
        <a:lstStyle/>
        <a:p>
          <a:pPr>
            <a:defRPr sz="2400" b="0" i="0" u="none" strike="noStrike" kern="1200" baseline="0">
              <a:solidFill>
                <a:schemeClr val="dk1">
                  <a:lumMod val="65000"/>
                  <a:lumOff val="35000"/>
                </a:schemeClr>
              </a:solidFill>
              <a:latin typeface="+mn-lt"/>
              <a:ea typeface="+mn-ea"/>
              <a:cs typeface="+mn-cs"/>
            </a:defRPr>
          </a:pPr>
          <a:endParaRPr lang="en-US"/>
        </a:p>
      </c:txPr>
    </c:legend>
    <c:plotVisOnly val="1"/>
    <c:dispBlanksAs val="zero"/>
    <c:showDLblsOverMax val="0"/>
  </c:chart>
  <c:spPr>
    <a:pattFill prst="dkDnDiag">
      <a:fgClr>
        <a:schemeClr val="lt1"/>
      </a:fgClr>
      <a:bgClr>
        <a:schemeClr val="dk1">
          <a:lumMod val="10000"/>
          <a:lumOff val="90000"/>
        </a:schemeClr>
      </a:bgClr>
    </a:patt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DE4E8AEC-DDDE-49E0-B8B1-BDE8B364A8B2}" type="datetimeFigureOut">
              <a:rPr lang="en-US" smtClean="0"/>
              <a:t>12/11/2018</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A60C0484-98EB-471E-9866-4A193670F9DD}" type="slidenum">
              <a:rPr lang="en-US" smtClean="0"/>
              <a:t>‹#›</a:t>
            </a:fld>
            <a:endParaRPr lang="en-US"/>
          </a:p>
        </p:txBody>
      </p:sp>
    </p:spTree>
    <p:extLst>
      <p:ext uri="{BB962C8B-B14F-4D97-AF65-F5344CB8AC3E}">
        <p14:creationId xmlns:p14="http://schemas.microsoft.com/office/powerpoint/2010/main" val="26870162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B57D91-2730-46C4-A242-8C7B8F89F705}" type="slidenum">
              <a:rPr lang="en-US" smtClean="0"/>
              <a:t>3</a:t>
            </a:fld>
            <a:endParaRPr lang="en-US"/>
          </a:p>
        </p:txBody>
      </p:sp>
    </p:spTree>
    <p:extLst>
      <p:ext uri="{BB962C8B-B14F-4D97-AF65-F5344CB8AC3E}">
        <p14:creationId xmlns:p14="http://schemas.microsoft.com/office/powerpoint/2010/main" val="18817107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B57D91-2730-46C4-A242-8C7B8F89F705}" type="slidenum">
              <a:rPr lang="en-US" smtClean="0"/>
              <a:t>5</a:t>
            </a:fld>
            <a:endParaRPr lang="en-US"/>
          </a:p>
        </p:txBody>
      </p:sp>
    </p:spTree>
    <p:extLst>
      <p:ext uri="{BB962C8B-B14F-4D97-AF65-F5344CB8AC3E}">
        <p14:creationId xmlns:p14="http://schemas.microsoft.com/office/powerpoint/2010/main" val="33264735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11</a:t>
            </a:fld>
            <a:endParaRPr lang="en-US"/>
          </a:p>
        </p:txBody>
      </p:sp>
    </p:spTree>
    <p:extLst>
      <p:ext uri="{BB962C8B-B14F-4D97-AF65-F5344CB8AC3E}">
        <p14:creationId xmlns:p14="http://schemas.microsoft.com/office/powerpoint/2010/main" val="21244595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12</a:t>
            </a:fld>
            <a:endParaRPr lang="en-US"/>
          </a:p>
        </p:txBody>
      </p:sp>
    </p:spTree>
    <p:extLst>
      <p:ext uri="{BB962C8B-B14F-4D97-AF65-F5344CB8AC3E}">
        <p14:creationId xmlns:p14="http://schemas.microsoft.com/office/powerpoint/2010/main" val="12539839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12.svg"/><Relationship Id="rId4" Type="http://schemas.openxmlformats.org/officeDocument/2006/relationships/image" Target="../media/image10.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5.xml"/><Relationship Id="rId5" Type="http://schemas.openxmlformats.org/officeDocument/2006/relationships/image" Target="../media/image12.svg"/><Relationship Id="rId4" Type="http://schemas.openxmlformats.org/officeDocument/2006/relationships/image" Target="../media/image10.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EA Opener - Main Titl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72508"/>
            <a:ext cx="9144000" cy="1455651"/>
          </a:xfrm>
          <a:prstGeom prst="rect">
            <a:avLst/>
          </a:prstGeom>
          <a:solidFill>
            <a:schemeClr val="bg1">
              <a:lumMod val="95000"/>
            </a:schemeClr>
          </a:solidFill>
        </p:spPr>
        <p:txBody>
          <a:bodyPr anchor="ctr">
            <a:normAutofit/>
          </a:bodyPr>
          <a:lstStyle>
            <a:lvl1pPr algn="ctr">
              <a:lnSpc>
                <a:spcPct val="90000"/>
              </a:lnSpc>
              <a:defRPr lang="en-US" sz="6000" b="1" kern="1200" baseline="0" dirty="0">
                <a:solidFill>
                  <a:srgbClr val="3C6EBE"/>
                </a:solidFill>
                <a:latin typeface="+mn-lt"/>
                <a:ea typeface="+mn-ea"/>
                <a:cs typeface="+mn-cs"/>
              </a:defRPr>
            </a:lvl1pPr>
          </a:lstStyle>
          <a:p>
            <a:pPr marL="0" lvl="0" indent="0" algn="ctr" defTabSz="914400" rtl="0" eaLnBrk="1" latinLnBrk="0" hangingPunct="1">
              <a:lnSpc>
                <a:spcPct val="90000"/>
              </a:lnSpc>
              <a:spcBef>
                <a:spcPts val="1000"/>
              </a:spcBef>
              <a:buFont typeface="Arial"/>
              <a:buNone/>
            </a:pPr>
            <a:r>
              <a:rPr lang="en-US" dirty="0"/>
              <a:t>Edit Master Title</a:t>
            </a:r>
          </a:p>
        </p:txBody>
      </p:sp>
      <p:sp>
        <p:nvSpPr>
          <p:cNvPr id="3" name="Subtitle 2"/>
          <p:cNvSpPr>
            <a:spLocks noGrp="1"/>
          </p:cNvSpPr>
          <p:nvPr>
            <p:ph type="subTitle" idx="1" hasCustomPrompt="1"/>
          </p:nvPr>
        </p:nvSpPr>
        <p:spPr>
          <a:xfrm>
            <a:off x="1524000" y="4328159"/>
            <a:ext cx="9144000" cy="865633"/>
          </a:xfrm>
          <a:prstGeom prst="rect">
            <a:avLst/>
          </a:prstGeom>
          <a:solidFill>
            <a:schemeClr val="bg1">
              <a:lumMod val="95000"/>
            </a:schemeClr>
          </a:solidFill>
        </p:spPr>
        <p:txBody>
          <a:bodyPr anchor="ctr"/>
          <a:lstStyle>
            <a:lvl1pPr marL="0" indent="0" algn="ctr">
              <a:lnSpc>
                <a:spcPct val="90000"/>
              </a:lnSpc>
              <a:buNone/>
              <a:defRPr sz="2400" b="1" spc="140" baseline="0">
                <a:solidFill>
                  <a:srgbClr val="44546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C8745725-0EE7-4755-B2B7-0007FBC467C4}" type="datetime1">
              <a:rPr lang="en-US" smtClean="0"/>
              <a:t>12/11/2018</a:t>
            </a:fld>
            <a:endParaRPr lang="en-US"/>
          </a:p>
        </p:txBody>
      </p:sp>
      <p:sp>
        <p:nvSpPr>
          <p:cNvPr id="5" name="Footer Placeholder 4"/>
          <p:cNvSpPr>
            <a:spLocks noGrp="1"/>
          </p:cNvSpPr>
          <p:nvPr>
            <p:ph type="ftr" sz="quarter" idx="11"/>
          </p:nvPr>
        </p:nvSpPr>
        <p:spPr/>
        <p:txBody>
          <a:bodyPr/>
          <a:lstStyle/>
          <a:p>
            <a:r>
              <a:rPr lang="en-US"/>
              <a:t>Texas Education Agency            2018-2019 School Year</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14999016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460701"/>
            <a:ext cx="9997440" cy="3566160"/>
          </a:xfrm>
        </p:spPr>
        <p:txBody>
          <a:bodyPr anchor="ctr">
            <a:normAutofit/>
          </a:bodyPr>
          <a:lstStyle>
            <a:lvl1pPr algn="ctr">
              <a:defRPr sz="6600" b="1">
                <a:solidFill>
                  <a:srgbClr val="3C6EBE"/>
                </a:solidFill>
                <a:latin typeface="Open Sans Semibold" panose="020B0606030504020204"/>
              </a:defRPr>
            </a:lvl1pPr>
          </a:lstStyle>
          <a:p>
            <a:r>
              <a:rPr lang="en-US" dirty="0"/>
              <a:t>Click to edit Master title</a:t>
            </a:r>
          </a:p>
        </p:txBody>
      </p:sp>
      <p:sp>
        <p:nvSpPr>
          <p:cNvPr id="3" name="Subtitle 2"/>
          <p:cNvSpPr>
            <a:spLocks noGrp="1"/>
          </p:cNvSpPr>
          <p:nvPr>
            <p:ph type="subTitle" idx="1" hasCustomPrompt="1"/>
          </p:nvPr>
        </p:nvSpPr>
        <p:spPr>
          <a:xfrm>
            <a:off x="1097280" y="5026861"/>
            <a:ext cx="9997440" cy="1273508"/>
          </a:xfrm>
        </p:spPr>
        <p:txBody>
          <a:bodyPr anchor="ctr"/>
          <a:lstStyle>
            <a:lvl1pPr marL="0" indent="0" algn="ctr">
              <a:buNone/>
              <a:defRPr sz="2400" b="1" spc="200" baseline="0">
                <a:solidFill>
                  <a:srgbClr val="44546A"/>
                </a:solidFill>
                <a:latin typeface="Open Sans (Heading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F1C298CE-57A7-4A25-861F-70B10F3853E4}" type="datetime1">
              <a:rPr lang="en-US" smtClean="0"/>
              <a:t>12/11/2018</a:t>
            </a:fld>
            <a:endParaRPr lang="en-US"/>
          </a:p>
        </p:txBody>
      </p:sp>
      <p:sp>
        <p:nvSpPr>
          <p:cNvPr id="5" name="Footer Placeholder 4"/>
          <p:cNvSpPr>
            <a:spLocks noGrp="1"/>
          </p:cNvSpPr>
          <p:nvPr>
            <p:ph type="ftr" sz="quarter" idx="11"/>
          </p:nvPr>
        </p:nvSpPr>
        <p:spPr/>
        <p:txBody>
          <a:bodyPr/>
          <a:lstStyle/>
          <a:p>
            <a:r>
              <a:rPr lang="en-US"/>
              <a:t>Texas Education Agency            2018-2019 School Year</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11621776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5" name="Date Placeholder 4"/>
          <p:cNvSpPr>
            <a:spLocks noGrp="1"/>
          </p:cNvSpPr>
          <p:nvPr>
            <p:ph type="dt" sz="half" idx="10"/>
          </p:nvPr>
        </p:nvSpPr>
        <p:spPr/>
        <p:txBody>
          <a:bodyPr/>
          <a:lstStyle/>
          <a:p>
            <a:fld id="{3FB17184-955A-4227-B2A5-83E184DDAC81}" type="datetime1">
              <a:rPr lang="en-US" smtClean="0"/>
              <a:t>12/11/2018</a:t>
            </a:fld>
            <a:endParaRPr lang="en-US"/>
          </a:p>
        </p:txBody>
      </p:sp>
      <p:sp>
        <p:nvSpPr>
          <p:cNvPr id="6" name="Footer Placeholder 5"/>
          <p:cNvSpPr>
            <a:spLocks noGrp="1"/>
          </p:cNvSpPr>
          <p:nvPr>
            <p:ph type="ftr" sz="quarter" idx="11"/>
          </p:nvPr>
        </p:nvSpPr>
        <p:spPr/>
        <p:txBody>
          <a:bodyPr/>
          <a:lstStyle/>
          <a:p>
            <a:r>
              <a:rPr lang="en-US"/>
              <a:t>Texas Education Agency            2018-2019 School Year</a:t>
            </a:r>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a:p>
        </p:txBody>
      </p:sp>
      <p:sp>
        <p:nvSpPr>
          <p:cNvPr id="8" name="Content Placeholder 2"/>
          <p:cNvSpPr>
            <a:spLocks noGrp="1"/>
          </p:cNvSpPr>
          <p:nvPr>
            <p:ph sz="half" idx="13"/>
          </p:nvPr>
        </p:nvSpPr>
        <p:spPr>
          <a:xfrm>
            <a:off x="1037902" y="1881359"/>
            <a:ext cx="4937761" cy="4023359"/>
          </a:xfrm>
        </p:spPr>
        <p:txBody>
          <a:bodyPr/>
          <a:lstStyle>
            <a:lvl1pPr marL="0" indent="0">
              <a:buNone/>
              <a:defRPr b="1" i="1">
                <a:solidFill>
                  <a:srgbClr val="DA3E26"/>
                </a:solidFill>
                <a:latin typeface="Open Sans (Headings)"/>
              </a:defRPr>
            </a:lvl1pPr>
            <a:lvl2pPr>
              <a:defRPr>
                <a:latin typeface="Open Sans (Headings)"/>
              </a:defRPr>
            </a:lvl2pPr>
            <a:lvl3pPr>
              <a:defRPr>
                <a:latin typeface="Open Sans (Headings)"/>
              </a:defRPr>
            </a:lvl3pPr>
            <a:lvl4pPr>
              <a:defRPr>
                <a:latin typeface="Open Sans (Headings)"/>
              </a:defRPr>
            </a:lvl4pPr>
            <a:lvl5pPr>
              <a:defRPr>
                <a:latin typeface="Open Sans (Heading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half" idx="14"/>
          </p:nvPr>
        </p:nvSpPr>
        <p:spPr>
          <a:xfrm>
            <a:off x="6216337" y="1881359"/>
            <a:ext cx="4937760" cy="4023359"/>
          </a:xfrm>
        </p:spPr>
        <p:txBody>
          <a:bodyPr/>
          <a:lstStyle>
            <a:lvl1pPr marL="0" indent="0">
              <a:buNone/>
              <a:defRPr b="1" i="1">
                <a:solidFill>
                  <a:srgbClr val="DA3E26"/>
                </a:solidFill>
                <a:latin typeface="Open Sans (Headings)"/>
              </a:defRPr>
            </a:lvl1pPr>
            <a:lvl2pPr>
              <a:defRPr>
                <a:latin typeface="Open Sans (Headings)"/>
              </a:defRPr>
            </a:lvl2pPr>
            <a:lvl3pPr>
              <a:defRPr>
                <a:latin typeface="Open Sans (Headings)"/>
              </a:defRPr>
            </a:lvl3pPr>
            <a:lvl4pPr>
              <a:defRPr>
                <a:latin typeface="Open Sans (Headings)"/>
              </a:defRPr>
            </a:lvl4pPr>
            <a:lvl5pPr>
              <a:defRPr>
                <a:latin typeface="Open Sans (Heading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434486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51642299-FAAD-4EAB-8E5C-A943C09B9DF6}" type="datetime1">
              <a:rPr lang="en-US" smtClean="0"/>
              <a:t>12/11/2018</a:t>
            </a:fld>
            <a:endParaRPr lang="en-US"/>
          </a:p>
        </p:txBody>
      </p:sp>
      <p:sp>
        <p:nvSpPr>
          <p:cNvPr id="5" name="Footer Placeholder 4"/>
          <p:cNvSpPr>
            <a:spLocks noGrp="1"/>
          </p:cNvSpPr>
          <p:nvPr>
            <p:ph type="ftr" sz="quarter" idx="11"/>
          </p:nvPr>
        </p:nvSpPr>
        <p:spPr/>
        <p:txBody>
          <a:bodyPr/>
          <a:lstStyle/>
          <a:p>
            <a:r>
              <a:rPr lang="en-US"/>
              <a:t>Texas Education Agency            2018-2019 School Year</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7" name="Content Placeholder 2"/>
          <p:cNvSpPr>
            <a:spLocks noGrp="1"/>
          </p:cNvSpPr>
          <p:nvPr>
            <p:ph idx="13"/>
          </p:nvPr>
        </p:nvSpPr>
        <p:spPr>
          <a:xfrm>
            <a:off x="838199" y="1825625"/>
            <a:ext cx="10515599" cy="4302459"/>
          </a:xfrm>
        </p:spPr>
        <p:txBody>
          <a:bodyPr/>
          <a:lstStyle>
            <a:lvl1pPr>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973714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ullet List 2-Column">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9EF1AD7D-3F22-4727-8C70-D0DFFA9988E6}" type="datetime1">
              <a:rPr lang="en-US" smtClean="0"/>
              <a:t>12/11/2018</a:t>
            </a:fld>
            <a:endParaRPr lang="en-US"/>
          </a:p>
        </p:txBody>
      </p:sp>
      <p:sp>
        <p:nvSpPr>
          <p:cNvPr id="8" name="Footer Placeholder 7"/>
          <p:cNvSpPr>
            <a:spLocks noGrp="1"/>
          </p:cNvSpPr>
          <p:nvPr>
            <p:ph type="ftr" sz="quarter" idx="11"/>
          </p:nvPr>
        </p:nvSpPr>
        <p:spPr/>
        <p:txBody>
          <a:bodyPr/>
          <a:lstStyle/>
          <a:p>
            <a:r>
              <a:rPr lang="en-US"/>
              <a:t>Texas Education Agency            2018-2019 School Year</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4" name="Content Placeholder 3"/>
          <p:cNvSpPr>
            <a:spLocks noGrp="1"/>
          </p:cNvSpPr>
          <p:nvPr>
            <p:ph sz="half" idx="2"/>
          </p:nvPr>
        </p:nvSpPr>
        <p:spPr>
          <a:xfrm>
            <a:off x="978527"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5"/>
          <p:cNvSpPr>
            <a:spLocks noGrp="1"/>
          </p:cNvSpPr>
          <p:nvPr>
            <p:ph sz="quarter" idx="4"/>
          </p:nvPr>
        </p:nvSpPr>
        <p:spPr>
          <a:xfrm>
            <a:off x="6275713"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50328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Bloc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EC9C654-7250-4FC9-AC62-9A71E35A8333}" type="datetime1">
              <a:rPr lang="en-US" smtClean="0"/>
              <a:t>12/11/2018</a:t>
            </a:fld>
            <a:endParaRPr lang="en-US"/>
          </a:p>
        </p:txBody>
      </p:sp>
      <p:sp>
        <p:nvSpPr>
          <p:cNvPr id="4" name="Footer Placeholder 3"/>
          <p:cNvSpPr>
            <a:spLocks noGrp="1"/>
          </p:cNvSpPr>
          <p:nvPr>
            <p:ph type="ftr" sz="quarter" idx="11"/>
          </p:nvPr>
        </p:nvSpPr>
        <p:spPr/>
        <p:txBody>
          <a:bodyPr/>
          <a:lstStyle/>
          <a:p>
            <a:r>
              <a:rPr lang="en-US"/>
              <a:t>Texas Education Agency            2018-2019 School Year</a:t>
            </a:r>
          </a:p>
        </p:txBody>
      </p:sp>
      <p:sp>
        <p:nvSpPr>
          <p:cNvPr id="5" name="Slide Number Placeholder 4"/>
          <p:cNvSpPr>
            <a:spLocks noGrp="1"/>
          </p:cNvSpPr>
          <p:nvPr>
            <p:ph type="sldNum" sz="quarter" idx="12"/>
          </p:nvPr>
        </p:nvSpPr>
        <p:spPr/>
        <p:txBody>
          <a:bodyPr/>
          <a:lstStyle/>
          <a:p>
            <a:fld id="{0088AB57-2DBE-44A3-AE96-942C49E954BF}" type="slidenum">
              <a:rPr lang="en-US" smtClean="0"/>
              <a:pPr/>
              <a:t>‹#›</a:t>
            </a:fld>
            <a:endParaRPr lang="en-US"/>
          </a:p>
        </p:txBody>
      </p:sp>
      <p:sp>
        <p:nvSpPr>
          <p:cNvPr id="7" name="Content Placeholder 6"/>
          <p:cNvSpPr>
            <a:spLocks noGrp="1"/>
          </p:cNvSpPr>
          <p:nvPr>
            <p:ph sz="quarter" idx="13"/>
          </p:nvPr>
        </p:nvSpPr>
        <p:spPr>
          <a:xfrm>
            <a:off x="423863" y="1687515"/>
            <a:ext cx="11344274" cy="4181578"/>
          </a:xfrm>
        </p:spPr>
        <p:txBody>
          <a:bodyPr/>
          <a:lstStyle>
            <a:lvl1pPr marL="0" indent="0">
              <a:buNone/>
              <a:defRPr>
                <a:latin typeface="Open Sans" panose="020B0606030504020204"/>
              </a:defRPr>
            </a:lvl1pPr>
          </a:lstStyle>
          <a:p>
            <a:pPr lvl="0"/>
            <a:endParaRPr lang="en-US" dirty="0"/>
          </a:p>
        </p:txBody>
      </p:sp>
    </p:spTree>
    <p:extLst>
      <p:ext uri="{BB962C8B-B14F-4D97-AF65-F5344CB8AC3E}">
        <p14:creationId xmlns:p14="http://schemas.microsoft.com/office/powerpoint/2010/main" val="8445589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2-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CA37081-B473-4E34-AB02-C4451FC271E0}" type="datetime1">
              <a:rPr lang="en-US" smtClean="0"/>
              <a:t>12/11/2018</a:t>
            </a:fld>
            <a:endParaRPr lang="en-US"/>
          </a:p>
        </p:txBody>
      </p:sp>
      <p:sp>
        <p:nvSpPr>
          <p:cNvPr id="4" name="Footer Placeholder 3"/>
          <p:cNvSpPr>
            <a:spLocks noGrp="1"/>
          </p:cNvSpPr>
          <p:nvPr>
            <p:ph type="ftr" sz="quarter" idx="11"/>
          </p:nvPr>
        </p:nvSpPr>
        <p:spPr/>
        <p:txBody>
          <a:bodyPr/>
          <a:lstStyle/>
          <a:p>
            <a:r>
              <a:rPr lang="en-US"/>
              <a:t>Texas Education Agency            2018-2019 School Year</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6" name="Content Placeholder 3"/>
          <p:cNvSpPr>
            <a:spLocks noGrp="1"/>
          </p:cNvSpPr>
          <p:nvPr>
            <p:ph sz="half" idx="2"/>
          </p:nvPr>
        </p:nvSpPr>
        <p:spPr>
          <a:xfrm>
            <a:off x="42386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dirty="0"/>
          </a:p>
        </p:txBody>
      </p:sp>
      <p:sp>
        <p:nvSpPr>
          <p:cNvPr id="7" name="Content Placeholder 5"/>
          <p:cNvSpPr>
            <a:spLocks noGrp="1"/>
          </p:cNvSpPr>
          <p:nvPr>
            <p:ph sz="quarter" idx="4"/>
          </p:nvPr>
        </p:nvSpPr>
        <p:spPr>
          <a:xfrm>
            <a:off x="627571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Tree>
    <p:extLst>
      <p:ext uri="{BB962C8B-B14F-4D97-AF65-F5344CB8AC3E}">
        <p14:creationId xmlns:p14="http://schemas.microsoft.com/office/powerpoint/2010/main" val="16722844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bject - text on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C8C2940-7D5B-4B4F-8F9F-47134C6066DC}" type="datetime1">
              <a:rPr lang="en-US" smtClean="0"/>
              <a:t>12/11/2018</a:t>
            </a:fld>
            <a:endParaRPr lang="en-US"/>
          </a:p>
        </p:txBody>
      </p:sp>
      <p:sp>
        <p:nvSpPr>
          <p:cNvPr id="4" name="Footer Placeholder 3"/>
          <p:cNvSpPr>
            <a:spLocks noGrp="1"/>
          </p:cNvSpPr>
          <p:nvPr>
            <p:ph type="ftr" sz="quarter" idx="11"/>
          </p:nvPr>
        </p:nvSpPr>
        <p:spPr/>
        <p:txBody>
          <a:bodyPr/>
          <a:lstStyle/>
          <a:p>
            <a:r>
              <a:rPr lang="en-US"/>
              <a:t>Texas Education Agency            2018-2019 School Year</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11" name="Content Placeholder 10"/>
          <p:cNvSpPr>
            <a:spLocks noGrp="1"/>
          </p:cNvSpPr>
          <p:nvPr>
            <p:ph sz="quarter" idx="14"/>
          </p:nvPr>
        </p:nvSpPr>
        <p:spPr>
          <a:xfrm>
            <a:off x="385763" y="1563757"/>
            <a:ext cx="5534025" cy="4644538"/>
          </a:xfrm>
        </p:spPr>
        <p:txBody>
          <a:bodyPr/>
          <a:lstStyle>
            <a:lvl1pPr marL="0" indent="0">
              <a:buNone/>
              <a:defRPr>
                <a:latin typeface="Open Sans" panose="020B0606030504020204"/>
              </a:defRPr>
            </a:lvl1pPr>
          </a:lstStyle>
          <a:p>
            <a:pPr lvl="0"/>
            <a:endParaRPr lang="en-US" dirty="0"/>
          </a:p>
        </p:txBody>
      </p:sp>
      <p:sp>
        <p:nvSpPr>
          <p:cNvPr id="12" name="Text Placeholder 10"/>
          <p:cNvSpPr>
            <a:spLocks noGrp="1"/>
          </p:cNvSpPr>
          <p:nvPr>
            <p:ph type="body" sz="quarter" idx="15"/>
          </p:nvPr>
        </p:nvSpPr>
        <p:spPr>
          <a:xfrm>
            <a:off x="6566064" y="1876926"/>
            <a:ext cx="5101055" cy="4074694"/>
          </a:xfrm>
        </p:spPr>
        <p:txBody>
          <a:bodyPr/>
          <a:lstStyle>
            <a:lvl1pPr marL="0" indent="0">
              <a:buNone/>
              <a:defRPr>
                <a:solidFill>
                  <a:schemeClr val="bg1"/>
                </a:solidFill>
                <a:latin typeface="Open Sans" panose="020B0606030504020204"/>
              </a:defRPr>
            </a:lvl1pPr>
          </a:lstStyle>
          <a:p>
            <a:pPr lvl="0"/>
            <a:endParaRPr lang="en-US" dirty="0"/>
          </a:p>
        </p:txBody>
      </p:sp>
    </p:spTree>
    <p:extLst>
      <p:ext uri="{BB962C8B-B14F-4D97-AF65-F5344CB8AC3E}">
        <p14:creationId xmlns:p14="http://schemas.microsoft.com/office/powerpoint/2010/main" val="8568719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bject - text on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EA95471-3A26-4866-8BE0-42F965261F46}" type="datetime1">
              <a:rPr lang="en-US" smtClean="0"/>
              <a:t>12/11/2018</a:t>
            </a:fld>
            <a:endParaRPr lang="en-US"/>
          </a:p>
        </p:txBody>
      </p:sp>
      <p:sp>
        <p:nvSpPr>
          <p:cNvPr id="4" name="Footer Placeholder 3"/>
          <p:cNvSpPr>
            <a:spLocks noGrp="1"/>
          </p:cNvSpPr>
          <p:nvPr>
            <p:ph type="ftr" sz="quarter" idx="11"/>
          </p:nvPr>
        </p:nvSpPr>
        <p:spPr/>
        <p:txBody>
          <a:bodyPr/>
          <a:lstStyle/>
          <a:p>
            <a:r>
              <a:rPr lang="en-US"/>
              <a:t>Texas Education Agency            2018-2019 School Year</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8" name="Content Placeholder 7"/>
          <p:cNvSpPr>
            <a:spLocks noGrp="1"/>
          </p:cNvSpPr>
          <p:nvPr>
            <p:ph sz="quarter" idx="13"/>
          </p:nvPr>
        </p:nvSpPr>
        <p:spPr>
          <a:xfrm>
            <a:off x="6096000" y="1620838"/>
            <a:ext cx="5534025" cy="4603750"/>
          </a:xfrm>
        </p:spPr>
        <p:txBody>
          <a:bodyPr/>
          <a:lstStyle>
            <a:lvl1pPr marL="0" indent="0">
              <a:buNone/>
              <a:defRPr>
                <a:latin typeface="Open Sans" panose="020B0606030504020204"/>
              </a:defRPr>
            </a:lvl1pPr>
          </a:lstStyle>
          <a:p>
            <a:pPr lvl="0"/>
            <a:endParaRPr lang="en-US" dirty="0"/>
          </a:p>
        </p:txBody>
      </p:sp>
      <p:sp>
        <p:nvSpPr>
          <p:cNvPr id="11" name="Text Placeholder 10"/>
          <p:cNvSpPr>
            <a:spLocks noGrp="1"/>
          </p:cNvSpPr>
          <p:nvPr>
            <p:ph type="body" sz="quarter" idx="14"/>
          </p:nvPr>
        </p:nvSpPr>
        <p:spPr>
          <a:xfrm>
            <a:off x="518193" y="1876926"/>
            <a:ext cx="5101055" cy="4074694"/>
          </a:xfrm>
        </p:spPr>
        <p:txBody>
          <a:bodyPr/>
          <a:lstStyle>
            <a:lvl1pPr marL="0" indent="0">
              <a:buNone/>
              <a:defRPr>
                <a:solidFill>
                  <a:schemeClr val="bg1"/>
                </a:solidFill>
                <a:latin typeface="Open Sans" panose="020B0606030504020204"/>
              </a:defRPr>
            </a:lvl1pPr>
          </a:lstStyle>
          <a:p>
            <a:pPr lvl="0"/>
            <a:endParaRPr lang="en-US" dirty="0"/>
          </a:p>
        </p:txBody>
      </p:sp>
    </p:spTree>
    <p:extLst>
      <p:ext uri="{BB962C8B-B14F-4D97-AF65-F5344CB8AC3E}">
        <p14:creationId xmlns:p14="http://schemas.microsoft.com/office/powerpoint/2010/main" val="37130740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with Text Wide">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2F8B2FE0-0A92-4A78-95CF-1EC0864762B7}" type="datetime1">
              <a:rPr lang="en-US" smtClean="0"/>
              <a:t>12/11/2018</a:t>
            </a:fld>
            <a:endParaRPr lang="en-US"/>
          </a:p>
        </p:txBody>
      </p:sp>
      <p:sp>
        <p:nvSpPr>
          <p:cNvPr id="8" name="Footer Placeholder 7"/>
          <p:cNvSpPr>
            <a:spLocks noGrp="1"/>
          </p:cNvSpPr>
          <p:nvPr>
            <p:ph type="ftr" sz="quarter" idx="11"/>
          </p:nvPr>
        </p:nvSpPr>
        <p:spPr/>
        <p:txBody>
          <a:bodyPr/>
          <a:lstStyle/>
          <a:p>
            <a:r>
              <a:rPr lang="en-US"/>
              <a:t>Texas Education Agency            2018-2019 School Year</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0" name="Picture Placeholder 6"/>
          <p:cNvSpPr>
            <a:spLocks noGrp="1"/>
          </p:cNvSpPr>
          <p:nvPr>
            <p:ph type="pic" sz="quarter" idx="13"/>
          </p:nvPr>
        </p:nvSpPr>
        <p:spPr>
          <a:xfrm>
            <a:off x="401639" y="1645920"/>
            <a:ext cx="11379991" cy="3648710"/>
          </a:xfrm>
        </p:spPr>
        <p:txBody>
          <a:bodyPr/>
          <a:lstStyle>
            <a:lvl1pPr marL="0" indent="0">
              <a:buFontTx/>
              <a:buNone/>
              <a:defRPr>
                <a:latin typeface="Open Sans (Headings)"/>
              </a:defRPr>
            </a:lvl1pPr>
          </a:lstStyle>
          <a:p>
            <a:endParaRPr lang="en-US" dirty="0"/>
          </a:p>
        </p:txBody>
      </p:sp>
      <p:sp>
        <p:nvSpPr>
          <p:cNvPr id="11" name="Text Placeholder 11"/>
          <p:cNvSpPr>
            <a:spLocks noGrp="1"/>
          </p:cNvSpPr>
          <p:nvPr>
            <p:ph type="body" sz="quarter" idx="14"/>
          </p:nvPr>
        </p:nvSpPr>
        <p:spPr>
          <a:xfrm>
            <a:off x="401638" y="5657088"/>
            <a:ext cx="11379200" cy="543686"/>
          </a:xfrm>
          <a:gradFill>
            <a:gsLst>
              <a:gs pos="26000">
                <a:srgbClr val="203864"/>
              </a:gs>
              <a:gs pos="50000">
                <a:srgbClr val="2F5CAC"/>
              </a:gs>
              <a:gs pos="100000">
                <a:srgbClr val="4472C4"/>
              </a:gs>
            </a:gsLst>
            <a:lin ang="3000000" scaled="0"/>
          </a:gradFill>
        </p:spPr>
        <p:txBody>
          <a:bodyPr/>
          <a:lstStyle>
            <a:lvl1pPr marL="365760" indent="0">
              <a:lnSpc>
                <a:spcPct val="120000"/>
              </a:lnSpc>
              <a:buNone/>
              <a:defRPr sz="2400">
                <a:solidFill>
                  <a:schemeClr val="bg1"/>
                </a:solidFill>
                <a:latin typeface="Open Sans (Headings)"/>
              </a:defRPr>
            </a:lvl1pPr>
          </a:lstStyle>
          <a:p>
            <a:pPr lvl="0"/>
            <a:endParaRPr lang="en-US" dirty="0"/>
          </a:p>
        </p:txBody>
      </p:sp>
    </p:spTree>
    <p:extLst>
      <p:ext uri="{BB962C8B-B14F-4D97-AF65-F5344CB8AC3E}">
        <p14:creationId xmlns:p14="http://schemas.microsoft.com/office/powerpoint/2010/main" val="23033932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meline 1">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5C08870B-A20E-4DC2-89B7-AAF3C1CC6780}" type="datetime1">
              <a:rPr lang="en-US" smtClean="0"/>
              <a:t>12/11/2018</a:t>
            </a:fld>
            <a:endParaRPr lang="en-US"/>
          </a:p>
        </p:txBody>
      </p:sp>
      <p:sp>
        <p:nvSpPr>
          <p:cNvPr id="8" name="Footer Placeholder 7"/>
          <p:cNvSpPr>
            <a:spLocks noGrp="1"/>
          </p:cNvSpPr>
          <p:nvPr>
            <p:ph type="ftr" sz="quarter" idx="11"/>
          </p:nvPr>
        </p:nvSpPr>
        <p:spPr/>
        <p:txBody>
          <a:bodyPr/>
          <a:lstStyle/>
          <a:p>
            <a:r>
              <a:rPr lang="en-US"/>
              <a:t>Texas Education Agency            2018-2019 School Year</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cxnSp>
        <p:nvCxnSpPr>
          <p:cNvPr id="10" name="Straight Connector 9"/>
          <p:cNvCxnSpPr/>
          <p:nvPr userDrawn="1"/>
        </p:nvCxnSpPr>
        <p:spPr>
          <a:xfrm>
            <a:off x="7725145" y="3631342"/>
            <a:ext cx="12700" cy="513897"/>
          </a:xfrm>
          <a:prstGeom prst="line">
            <a:avLst/>
          </a:prstGeom>
          <a:ln w="539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4495912" y="3639580"/>
            <a:ext cx="12700" cy="513897"/>
          </a:xfrm>
          <a:prstGeom prst="line">
            <a:avLst/>
          </a:prstGeom>
          <a:ln w="53975" cap="rnd">
            <a:solidFill>
              <a:schemeClr val="accent4"/>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20" idx="4"/>
          </p:cNvCxnSpPr>
          <p:nvPr userDrawn="1"/>
        </p:nvCxnSpPr>
        <p:spPr>
          <a:xfrm>
            <a:off x="6110254" y="3256246"/>
            <a:ext cx="12700" cy="513897"/>
          </a:xfrm>
          <a:prstGeom prst="line">
            <a:avLst/>
          </a:prstGeom>
          <a:ln w="53975" cap="rnd">
            <a:solidFill>
              <a:schemeClr val="accent6"/>
            </a:solidFill>
            <a:prstDash val="sysDot"/>
          </a:ln>
        </p:spPr>
        <p:style>
          <a:lnRef idx="1">
            <a:schemeClr val="accent1"/>
          </a:lnRef>
          <a:fillRef idx="0">
            <a:schemeClr val="accent1"/>
          </a:fillRef>
          <a:effectRef idx="0">
            <a:schemeClr val="accent1"/>
          </a:effectRef>
          <a:fontRef idx="minor">
            <a:schemeClr val="tx1"/>
          </a:fontRef>
        </p:style>
      </p:cxnSp>
      <p:sp>
        <p:nvSpPr>
          <p:cNvPr id="13" name="Rectangle 12"/>
          <p:cNvSpPr/>
          <p:nvPr userDrawn="1"/>
        </p:nvSpPr>
        <p:spPr>
          <a:xfrm>
            <a:off x="3738697" y="3553467"/>
            <a:ext cx="1530393" cy="29365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5352764" y="3553467"/>
            <a:ext cx="1530393" cy="29365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6967303" y="3553467"/>
            <a:ext cx="1530393" cy="29365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8573098" y="3553467"/>
            <a:ext cx="1530393" cy="2936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2124157" y="3553467"/>
            <a:ext cx="1530393" cy="29365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userDrawn="1"/>
        </p:nvSpPr>
        <p:spPr>
          <a:xfrm>
            <a:off x="6049541" y="362331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p:cNvCxnSpPr>
            <a:endCxn id="22" idx="4"/>
          </p:cNvCxnSpPr>
          <p:nvPr userDrawn="1"/>
        </p:nvCxnSpPr>
        <p:spPr>
          <a:xfrm>
            <a:off x="9332363" y="3259815"/>
            <a:ext cx="12700" cy="513897"/>
          </a:xfrm>
          <a:prstGeom prst="line">
            <a:avLst/>
          </a:prstGeom>
          <a:ln w="53975" cap="rnd">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22" name="Oval 21"/>
          <p:cNvSpPr/>
          <p:nvPr userDrawn="1"/>
        </p:nvSpPr>
        <p:spPr>
          <a:xfrm>
            <a:off x="9271650" y="3626886"/>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p:cNvCxnSpPr>
            <a:endCxn id="24" idx="4"/>
          </p:cNvCxnSpPr>
          <p:nvPr userDrawn="1"/>
        </p:nvCxnSpPr>
        <p:spPr>
          <a:xfrm>
            <a:off x="2889534" y="3266406"/>
            <a:ext cx="12700" cy="513897"/>
          </a:xfrm>
          <a:prstGeom prst="line">
            <a:avLst/>
          </a:prstGeom>
          <a:ln w="53975"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4" name="Oval 23"/>
          <p:cNvSpPr/>
          <p:nvPr userDrawn="1"/>
        </p:nvSpPr>
        <p:spPr>
          <a:xfrm>
            <a:off x="2828821" y="363347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userDrawn="1"/>
        </p:nvSpPr>
        <p:spPr>
          <a:xfrm>
            <a:off x="4423941" y="364363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userDrawn="1"/>
        </p:nvSpPr>
        <p:spPr>
          <a:xfrm>
            <a:off x="7664981" y="361315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8"/>
          </p:nvPr>
        </p:nvSpPr>
        <p:spPr>
          <a:xfrm>
            <a:off x="2116158" y="2535256"/>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2" name="Text Placeholder 3"/>
          <p:cNvSpPr>
            <a:spLocks noGrp="1"/>
          </p:cNvSpPr>
          <p:nvPr>
            <p:ph type="body" sz="quarter" idx="19"/>
          </p:nvPr>
        </p:nvSpPr>
        <p:spPr>
          <a:xfrm>
            <a:off x="3754727" y="4166491"/>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3" name="Text Placeholder 3"/>
          <p:cNvSpPr>
            <a:spLocks noGrp="1"/>
          </p:cNvSpPr>
          <p:nvPr>
            <p:ph type="body" sz="quarter" idx="20"/>
          </p:nvPr>
        </p:nvSpPr>
        <p:spPr>
          <a:xfrm>
            <a:off x="5338818" y="2535257"/>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4" name="Text Placeholder 3"/>
          <p:cNvSpPr>
            <a:spLocks noGrp="1"/>
          </p:cNvSpPr>
          <p:nvPr>
            <p:ph type="body" sz="quarter" idx="21"/>
          </p:nvPr>
        </p:nvSpPr>
        <p:spPr>
          <a:xfrm>
            <a:off x="7054625" y="4166491"/>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5" name="Text Placeholder 3"/>
          <p:cNvSpPr>
            <a:spLocks noGrp="1"/>
          </p:cNvSpPr>
          <p:nvPr>
            <p:ph type="body" sz="quarter" idx="22"/>
          </p:nvPr>
        </p:nvSpPr>
        <p:spPr>
          <a:xfrm>
            <a:off x="8581531" y="2535257"/>
            <a:ext cx="1514363" cy="681271"/>
          </a:xfrm>
        </p:spPr>
        <p:txBody>
          <a:bodyPr anchor="ctr">
            <a:normAutofit/>
          </a:bodyPr>
          <a:lstStyle>
            <a:lvl1pPr marL="0" indent="0" algn="ctr">
              <a:buNone/>
              <a:defRPr sz="1800">
                <a:solidFill>
                  <a:schemeClr val="tx1"/>
                </a:solidFill>
              </a:defRPr>
            </a:lvl1pPr>
          </a:lstStyle>
          <a:p>
            <a:pPr lvl="0"/>
            <a:endParaRPr lang="en-US" dirty="0"/>
          </a:p>
        </p:txBody>
      </p:sp>
    </p:spTree>
    <p:extLst>
      <p:ext uri="{BB962C8B-B14F-4D97-AF65-F5344CB8AC3E}">
        <p14:creationId xmlns:p14="http://schemas.microsoft.com/office/powerpoint/2010/main" val="714124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A Opener Blank - 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0" y="2872510"/>
            <a:ext cx="9144000" cy="1455649"/>
          </a:xfrm>
          <a:prstGeom prst="rect">
            <a:avLst/>
          </a:prstGeom>
          <a:solidFill>
            <a:schemeClr val="bg1">
              <a:lumMod val="95000"/>
            </a:schemeClr>
          </a:solidFill>
        </p:spPr>
        <p:txBody>
          <a:bodyPr anchor="ctr"/>
          <a:lstStyle>
            <a:lvl1pPr algn="ctr">
              <a:defRPr lang="en-US" sz="6000" b="1" kern="1200" baseline="0" smtClean="0">
                <a:solidFill>
                  <a:srgbClr val="3C6EBE"/>
                </a:solidFill>
                <a:latin typeface="+mn-lt"/>
                <a:ea typeface="+mn-ea"/>
                <a:cs typeface="+mn-cs"/>
              </a:defRPr>
            </a:lvl1pPr>
          </a:lstStyle>
          <a:p>
            <a:r>
              <a:rPr lang="en-US" dirty="0"/>
              <a:t>Edit Master Title</a:t>
            </a:r>
          </a:p>
        </p:txBody>
      </p:sp>
      <p:sp>
        <p:nvSpPr>
          <p:cNvPr id="7" name="Date Placeholder 6"/>
          <p:cNvSpPr>
            <a:spLocks noGrp="1"/>
          </p:cNvSpPr>
          <p:nvPr>
            <p:ph type="dt" sz="half" idx="10"/>
          </p:nvPr>
        </p:nvSpPr>
        <p:spPr/>
        <p:txBody>
          <a:bodyPr/>
          <a:lstStyle/>
          <a:p>
            <a:fld id="{C6680235-CF02-42CC-994A-AAE08072D1F6}" type="datetime1">
              <a:rPr lang="en-US" smtClean="0"/>
              <a:t>12/11/2018</a:t>
            </a:fld>
            <a:endParaRPr lang="en-US"/>
          </a:p>
        </p:txBody>
      </p:sp>
      <p:sp>
        <p:nvSpPr>
          <p:cNvPr id="8" name="Footer Placeholder 7"/>
          <p:cNvSpPr>
            <a:spLocks noGrp="1"/>
          </p:cNvSpPr>
          <p:nvPr>
            <p:ph type="ftr" sz="quarter" idx="11"/>
          </p:nvPr>
        </p:nvSpPr>
        <p:spPr/>
        <p:txBody>
          <a:bodyPr/>
          <a:lstStyle/>
          <a:p>
            <a:r>
              <a:rPr lang="en-US"/>
              <a:t>Texas Education Agency            2018-2019 School Year</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0" name="Subtitle 2"/>
          <p:cNvSpPr>
            <a:spLocks noGrp="1"/>
          </p:cNvSpPr>
          <p:nvPr>
            <p:ph type="subTitle" idx="1" hasCustomPrompt="1"/>
          </p:nvPr>
        </p:nvSpPr>
        <p:spPr>
          <a:xfrm>
            <a:off x="1524000" y="4328159"/>
            <a:ext cx="9144000" cy="865633"/>
          </a:xfrm>
          <a:prstGeom prst="rect">
            <a:avLst/>
          </a:prstGeom>
          <a:solidFill>
            <a:schemeClr val="bg1">
              <a:lumMod val="95000"/>
            </a:schemeClr>
          </a:solidFill>
        </p:spPr>
        <p:txBody>
          <a:bodyPr anchor="ctr"/>
          <a:lstStyle>
            <a:lvl1pPr marL="0" indent="0" algn="ctr">
              <a:lnSpc>
                <a:spcPct val="90000"/>
              </a:lnSpc>
              <a:buNone/>
              <a:defRPr sz="2400" b="1" spc="140" baseline="0">
                <a:solidFill>
                  <a:srgbClr val="44546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9397769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meline 2">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1A5E2A22-CE36-4E32-B382-6292FBEA95F6}" type="datetime1">
              <a:rPr lang="en-US" smtClean="0"/>
              <a:t>12/11/2018</a:t>
            </a:fld>
            <a:endParaRPr lang="en-US"/>
          </a:p>
        </p:txBody>
      </p:sp>
      <p:sp>
        <p:nvSpPr>
          <p:cNvPr id="8" name="Footer Placeholder 7"/>
          <p:cNvSpPr>
            <a:spLocks noGrp="1"/>
          </p:cNvSpPr>
          <p:nvPr>
            <p:ph type="ftr" sz="quarter" idx="11"/>
          </p:nvPr>
        </p:nvSpPr>
        <p:spPr/>
        <p:txBody>
          <a:bodyPr/>
          <a:lstStyle/>
          <a:p>
            <a:r>
              <a:rPr lang="en-US"/>
              <a:t>Texas Education Agency            2018-2019 School Year</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27" name="Text Placeholder 8">
            <a:extLst/>
          </p:cNvPr>
          <p:cNvSpPr>
            <a:spLocks noGrp="1"/>
          </p:cNvSpPr>
          <p:nvPr>
            <p:ph type="body" sz="quarter" idx="13" hasCustomPrompt="1"/>
          </p:nvPr>
        </p:nvSpPr>
        <p:spPr>
          <a:xfrm>
            <a:off x="660416"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28" name="Text Placeholder 8">
            <a:extLst/>
          </p:cNvPr>
          <p:cNvSpPr>
            <a:spLocks noGrp="1"/>
          </p:cNvSpPr>
          <p:nvPr>
            <p:ph type="body" sz="quarter" idx="14" hasCustomPrompt="1"/>
          </p:nvPr>
        </p:nvSpPr>
        <p:spPr>
          <a:xfrm>
            <a:off x="8446127"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29" name="TextBox 28">
            <a:extLst/>
          </p:cNvPr>
          <p:cNvSpPr txBox="1"/>
          <p:nvPr userDrawn="1"/>
        </p:nvSpPr>
        <p:spPr>
          <a:xfrm>
            <a:off x="791680" y="2937882"/>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30" name="Oval 29" title="Milestone Number">
            <a:extLst/>
          </p:cNvPr>
          <p:cNvSpPr/>
          <p:nvPr userDrawn="1"/>
        </p:nvSpPr>
        <p:spPr>
          <a:xfrm>
            <a:off x="1148144" y="4457098"/>
            <a:ext cx="407673" cy="407673"/>
          </a:xfrm>
          <a:prstGeom prst="ellipse">
            <a:avLst/>
          </a:prstGeom>
          <a:solidFill>
            <a:schemeClr val="accent2"/>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01</a:t>
            </a:r>
          </a:p>
        </p:txBody>
      </p:sp>
      <p:pic>
        <p:nvPicPr>
          <p:cNvPr id="31" name="Graphic 30" title="callou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rot="16200000">
            <a:off x="933310" y="3915499"/>
            <a:ext cx="581025" cy="295275"/>
          </a:xfrm>
          <a:prstGeom prst="rect">
            <a:avLst/>
          </a:prstGeom>
        </p:spPr>
      </p:pic>
      <p:sp>
        <p:nvSpPr>
          <p:cNvPr id="36" name="Oval 35" title="Milestone Number">
            <a:extLst/>
          </p:cNvPr>
          <p:cNvSpPr/>
          <p:nvPr userDrawn="1"/>
        </p:nvSpPr>
        <p:spPr>
          <a:xfrm>
            <a:off x="1223822" y="2133143"/>
            <a:ext cx="407673" cy="407673"/>
          </a:xfrm>
          <a:prstGeom prst="ellipse">
            <a:avLst/>
          </a:prstGeom>
          <a:solidFill>
            <a:schemeClr val="accent2"/>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02</a:t>
            </a:r>
          </a:p>
        </p:txBody>
      </p:sp>
      <p:pic>
        <p:nvPicPr>
          <p:cNvPr id="37" name="Graphic 36" title="callou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rot="16200000">
            <a:off x="1282716" y="2801036"/>
            <a:ext cx="581025" cy="295275"/>
          </a:xfrm>
          <a:prstGeom prst="rect">
            <a:avLst/>
          </a:prstGeom>
        </p:spPr>
      </p:pic>
      <p:sp>
        <p:nvSpPr>
          <p:cNvPr id="38" name="TextBox 37">
            <a:extLst/>
          </p:cNvPr>
          <p:cNvSpPr txBox="1"/>
          <p:nvPr userDrawn="1"/>
        </p:nvSpPr>
        <p:spPr>
          <a:xfrm>
            <a:off x="3382576" y="2940070"/>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39" name="Oval 38" title="Milestone Number">
            <a:extLst/>
          </p:cNvPr>
          <p:cNvSpPr/>
          <p:nvPr userDrawn="1"/>
        </p:nvSpPr>
        <p:spPr>
          <a:xfrm>
            <a:off x="3763749" y="4434293"/>
            <a:ext cx="407673" cy="407673"/>
          </a:xfrm>
          <a:prstGeom prst="ellipse">
            <a:avLst/>
          </a:prstGeom>
          <a:solidFill>
            <a:schemeClr val="accent5"/>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03</a:t>
            </a:r>
          </a:p>
        </p:txBody>
      </p:sp>
      <p:pic>
        <p:nvPicPr>
          <p:cNvPr id="40" name="Graphic 39" title="callou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rot="16200000">
            <a:off x="3508784" y="3926541"/>
            <a:ext cx="581025" cy="295275"/>
          </a:xfrm>
          <a:prstGeom prst="rect">
            <a:avLst/>
          </a:prstGeom>
        </p:spPr>
      </p:pic>
      <p:sp>
        <p:nvSpPr>
          <p:cNvPr id="41" name="TextBox 40">
            <a:extLst/>
          </p:cNvPr>
          <p:cNvSpPr txBox="1"/>
          <p:nvPr userDrawn="1"/>
        </p:nvSpPr>
        <p:spPr>
          <a:xfrm>
            <a:off x="5963110" y="2930904"/>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42" name="Oval 41" title="Milestone Number">
            <a:extLst/>
          </p:cNvPr>
          <p:cNvSpPr/>
          <p:nvPr userDrawn="1"/>
        </p:nvSpPr>
        <p:spPr>
          <a:xfrm>
            <a:off x="6352338" y="4434293"/>
            <a:ext cx="407673" cy="407673"/>
          </a:xfrm>
          <a:prstGeom prst="ellipse">
            <a:avLst/>
          </a:prstGeom>
          <a:solidFill>
            <a:schemeClr val="accent3">
              <a:lumMod val="7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04</a:t>
            </a:r>
          </a:p>
        </p:txBody>
      </p:sp>
      <p:pic>
        <p:nvPicPr>
          <p:cNvPr id="43" name="Graphic 42" title="callou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rot="16200000">
            <a:off x="6112304" y="3936872"/>
            <a:ext cx="581025" cy="295275"/>
          </a:xfrm>
          <a:prstGeom prst="rect">
            <a:avLst/>
          </a:prstGeom>
        </p:spPr>
      </p:pic>
      <p:sp>
        <p:nvSpPr>
          <p:cNvPr id="44" name="Oval 43" title="Milestone Number">
            <a:extLst/>
          </p:cNvPr>
          <p:cNvSpPr/>
          <p:nvPr userDrawn="1"/>
        </p:nvSpPr>
        <p:spPr>
          <a:xfrm>
            <a:off x="6427901" y="2129570"/>
            <a:ext cx="407673" cy="407673"/>
          </a:xfrm>
          <a:prstGeom prst="ellipse">
            <a:avLst/>
          </a:prstGeom>
          <a:solidFill>
            <a:schemeClr val="accent3">
              <a:lumMod val="7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05</a:t>
            </a:r>
          </a:p>
        </p:txBody>
      </p:sp>
      <p:pic>
        <p:nvPicPr>
          <p:cNvPr id="45" name="Graphic 44" title="callou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rot="16200000">
            <a:off x="6466252" y="2801036"/>
            <a:ext cx="581025" cy="295275"/>
          </a:xfrm>
          <a:prstGeom prst="rect">
            <a:avLst/>
          </a:prstGeom>
        </p:spPr>
      </p:pic>
      <p:sp>
        <p:nvSpPr>
          <p:cNvPr id="46" name="TextBox 45">
            <a:extLst/>
          </p:cNvPr>
          <p:cNvSpPr txBox="1"/>
          <p:nvPr userDrawn="1"/>
        </p:nvSpPr>
        <p:spPr>
          <a:xfrm>
            <a:off x="8552678" y="2930904"/>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47" name="Oval 46" title="Milestone Number">
            <a:extLst/>
          </p:cNvPr>
          <p:cNvSpPr/>
          <p:nvPr userDrawn="1"/>
        </p:nvSpPr>
        <p:spPr>
          <a:xfrm>
            <a:off x="8917851" y="4434292"/>
            <a:ext cx="407673" cy="407673"/>
          </a:xfrm>
          <a:prstGeom prst="ellipse">
            <a:avLst/>
          </a:prstGeom>
          <a:solidFill>
            <a:schemeClr val="accent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06</a:t>
            </a:r>
          </a:p>
        </p:txBody>
      </p:sp>
      <p:pic>
        <p:nvPicPr>
          <p:cNvPr id="48" name="Graphic 47" title="callou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rot="16200000">
            <a:off x="8683538" y="3936872"/>
            <a:ext cx="581025" cy="295275"/>
          </a:xfrm>
          <a:prstGeom prst="rect">
            <a:avLst/>
          </a:prstGeom>
        </p:spPr>
      </p:pic>
      <p:sp>
        <p:nvSpPr>
          <p:cNvPr id="49" name="Oval 48" title="Milestone Number">
            <a:extLst/>
          </p:cNvPr>
          <p:cNvSpPr/>
          <p:nvPr userDrawn="1"/>
        </p:nvSpPr>
        <p:spPr>
          <a:xfrm>
            <a:off x="8954928" y="2126446"/>
            <a:ext cx="407673" cy="407673"/>
          </a:xfrm>
          <a:prstGeom prst="ellipse">
            <a:avLst/>
          </a:prstGeom>
          <a:solidFill>
            <a:schemeClr val="accent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07</a:t>
            </a:r>
          </a:p>
        </p:txBody>
      </p:sp>
      <p:pic>
        <p:nvPicPr>
          <p:cNvPr id="50" name="Graphic 49" title="callou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rot="16200000">
            <a:off x="9056844" y="2801036"/>
            <a:ext cx="581025" cy="295275"/>
          </a:xfrm>
          <a:prstGeom prst="rect">
            <a:avLst/>
          </a:prstGeom>
        </p:spPr>
      </p:pic>
      <p:grpSp>
        <p:nvGrpSpPr>
          <p:cNvPr id="51" name="Group 50" title="Today Flag Icon">
            <a:extLst/>
          </p:cNvPr>
          <p:cNvGrpSpPr/>
          <p:nvPr userDrawn="1"/>
        </p:nvGrpSpPr>
        <p:grpSpPr>
          <a:xfrm>
            <a:off x="10298196" y="2129570"/>
            <a:ext cx="407673" cy="407673"/>
            <a:chOff x="10636741" y="2652807"/>
            <a:chExt cx="296963" cy="296963"/>
          </a:xfrm>
        </p:grpSpPr>
        <p:sp>
          <p:nvSpPr>
            <p:cNvPr id="52" name="Oval 51">
              <a:extLst/>
            </p:cNvPr>
            <p:cNvSpPr/>
            <p:nvPr/>
          </p:nvSpPr>
          <p:spPr>
            <a:xfrm>
              <a:off x="10636741" y="2652807"/>
              <a:ext cx="296963" cy="296963"/>
            </a:xfrm>
            <a:prstGeom prst="ellipse">
              <a:avLst/>
            </a:prstGeom>
            <a:solidFill>
              <a:schemeClr val="tx1">
                <a:lumMod val="75000"/>
                <a:lumOff val="2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ZA" sz="600" dirty="0">
                <a:solidFill>
                  <a:schemeClr val="tx1">
                    <a:lumMod val="50000"/>
                    <a:lumOff val="50000"/>
                  </a:schemeClr>
                </a:solidFill>
              </a:endParaRPr>
            </a:p>
          </p:txBody>
        </p:sp>
        <p:pic>
          <p:nvPicPr>
            <p:cNvPr id="53" name="Graphic 52" title="Flag Icon">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0710816" y="2716810"/>
              <a:ext cx="149367" cy="168956"/>
            </a:xfrm>
            <a:prstGeom prst="rect">
              <a:avLst/>
            </a:prstGeom>
          </p:spPr>
        </p:pic>
      </p:grpSp>
      <p:pic>
        <p:nvPicPr>
          <p:cNvPr id="54" name="Graphic 53" title="callou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rot="16200000">
            <a:off x="10359158" y="2801036"/>
            <a:ext cx="581025" cy="295275"/>
          </a:xfrm>
          <a:prstGeom prst="rect">
            <a:avLst/>
          </a:prstGeom>
        </p:spPr>
      </p:pic>
      <p:grpSp>
        <p:nvGrpSpPr>
          <p:cNvPr id="55" name="Group 54" title="Year 4">
            <a:extLst/>
          </p:cNvPr>
          <p:cNvGrpSpPr/>
          <p:nvPr userDrawn="1"/>
        </p:nvGrpSpPr>
        <p:grpSpPr>
          <a:xfrm>
            <a:off x="8481353" y="3119046"/>
            <a:ext cx="3133180" cy="562188"/>
            <a:chOff x="8481353" y="3119046"/>
            <a:chExt cx="3133180" cy="562188"/>
          </a:xfrm>
        </p:grpSpPr>
        <p:cxnSp>
          <p:nvCxnSpPr>
            <p:cNvPr id="56" name="Straight Connector 55" title="Q lines">
              <a:extLst/>
            </p:cNvPr>
            <p:cNvCxnSpPr>
              <a:cxnSpLocks/>
            </p:cNvCxnSpPr>
            <p:nvPr/>
          </p:nvCxnSpPr>
          <p:spPr>
            <a:xfrm>
              <a:off x="1078575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57" name="Straight Connector 56" title="Q lines">
              <a:extLst/>
            </p:cNvPr>
            <p:cNvCxnSpPr>
              <a:cxnSpLocks/>
            </p:cNvCxnSpPr>
            <p:nvPr/>
          </p:nvCxnSpPr>
          <p:spPr>
            <a:xfrm>
              <a:off x="9481202"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58" name="Arrow: Right 132" title="Year Arrow">
              <a:extLst/>
            </p:cNvPr>
            <p:cNvSpPr/>
            <p:nvPr/>
          </p:nvSpPr>
          <p:spPr>
            <a:xfrm>
              <a:off x="8481353" y="3325978"/>
              <a:ext cx="3133180" cy="355256"/>
            </a:xfrm>
            <a:prstGeom prst="rightArrow">
              <a:avLst>
                <a:gd name="adj1" fmla="val 100000"/>
                <a:gd name="adj2" fmla="val 50000"/>
              </a:avLst>
            </a:prstGeom>
            <a:gradFill flip="none" rotWithShape="1">
              <a:gsLst>
                <a:gs pos="0">
                  <a:schemeClr val="accent6">
                    <a:lumMod val="20000"/>
                    <a:lumOff val="80000"/>
                  </a:schemeClr>
                </a:gs>
                <a:gs pos="100000">
                  <a:schemeClr val="accent6"/>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59" name="Oval 58" title="Quarter Background Cirlce">
              <a:extLst/>
            </p:cNvPr>
            <p:cNvSpPr/>
            <p:nvPr/>
          </p:nvSpPr>
          <p:spPr>
            <a:xfrm>
              <a:off x="1068250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title="Quarter Background Cirlce">
              <a:extLst/>
            </p:cNvPr>
            <p:cNvSpPr/>
            <p:nvPr/>
          </p:nvSpPr>
          <p:spPr>
            <a:xfrm>
              <a:off x="1003192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title="Quarter Background Cirlce">
              <a:extLst/>
            </p:cNvPr>
            <p:cNvSpPr/>
            <p:nvPr/>
          </p:nvSpPr>
          <p:spPr>
            <a:xfrm>
              <a:off x="938467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title="Quarter Background Cirlce">
              <a:extLst/>
            </p:cNvPr>
            <p:cNvSpPr/>
            <p:nvPr/>
          </p:nvSpPr>
          <p:spPr>
            <a:xfrm>
              <a:off x="873163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title="Q lines">
              <a:extLst/>
            </p:cNvPr>
            <p:cNvCxnSpPr>
              <a:cxnSpLocks/>
            </p:cNvCxnSpPr>
            <p:nvPr/>
          </p:nvCxnSpPr>
          <p:spPr>
            <a:xfrm>
              <a:off x="8836180"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64" name="Straight Connector 63" title="Q lines">
              <a:extLst/>
            </p:cNvPr>
            <p:cNvCxnSpPr>
              <a:cxnSpLocks/>
            </p:cNvCxnSpPr>
            <p:nvPr/>
          </p:nvCxnSpPr>
          <p:spPr>
            <a:xfrm>
              <a:off x="10130964"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5" name="TextBox 64" title="Quarter Number">
              <a:extLst/>
            </p:cNvPr>
            <p:cNvSpPr txBox="1"/>
            <p:nvPr/>
          </p:nvSpPr>
          <p:spPr>
            <a:xfrm>
              <a:off x="869683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66" name="TextBox 65" title="Quarter Number">
              <a:extLst/>
            </p:cNvPr>
            <p:cNvSpPr txBox="1"/>
            <p:nvPr/>
          </p:nvSpPr>
          <p:spPr>
            <a:xfrm>
              <a:off x="934434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67" name="TextBox 66" title="Quarter Number">
              <a:extLst/>
            </p:cNvPr>
            <p:cNvSpPr txBox="1"/>
            <p:nvPr/>
          </p:nvSpPr>
          <p:spPr>
            <a:xfrm>
              <a:off x="999186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68" name="TextBox 67" title="Quarter Number">
              <a:extLst/>
            </p:cNvPr>
            <p:cNvSpPr txBox="1"/>
            <p:nvPr/>
          </p:nvSpPr>
          <p:spPr>
            <a:xfrm>
              <a:off x="10639376"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69" name="Group 68" title="Year 3">
            <a:extLst/>
          </p:cNvPr>
          <p:cNvGrpSpPr/>
          <p:nvPr userDrawn="1"/>
        </p:nvGrpSpPr>
        <p:grpSpPr>
          <a:xfrm>
            <a:off x="5886628" y="3119046"/>
            <a:ext cx="2784204" cy="562188"/>
            <a:chOff x="5886628" y="3119046"/>
            <a:chExt cx="2784204" cy="562188"/>
          </a:xfrm>
        </p:grpSpPr>
        <p:cxnSp>
          <p:nvCxnSpPr>
            <p:cNvPr id="70" name="Straight Connector 69" title="Q lines">
              <a:extLst/>
            </p:cNvPr>
            <p:cNvCxnSpPr>
              <a:cxnSpLocks/>
            </p:cNvCxnSpPr>
            <p:nvPr/>
          </p:nvCxnSpPr>
          <p:spPr>
            <a:xfrm>
              <a:off x="6890490"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1" name="Arrow: Right 184" title="Year Arrow">
              <a:extLst/>
            </p:cNvPr>
            <p:cNvSpPr/>
            <p:nvPr/>
          </p:nvSpPr>
          <p:spPr>
            <a:xfrm>
              <a:off x="5886628" y="3325978"/>
              <a:ext cx="2784204" cy="355256"/>
            </a:xfrm>
            <a:prstGeom prst="rightArrow">
              <a:avLst>
                <a:gd name="adj1" fmla="val 100000"/>
                <a:gd name="adj2" fmla="val 50000"/>
              </a:avLst>
            </a:prstGeom>
            <a:gradFill flip="none" rotWithShape="1">
              <a:gsLst>
                <a:gs pos="0">
                  <a:schemeClr val="accent3">
                    <a:lumMod val="20000"/>
                    <a:lumOff val="80000"/>
                  </a:schemeClr>
                </a:gs>
                <a:gs pos="100000">
                  <a:schemeClr val="accent3"/>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72" name="Oval 71" title="Quarter Background Cirlce">
              <a:extLst/>
            </p:cNvPr>
            <p:cNvSpPr/>
            <p:nvPr/>
          </p:nvSpPr>
          <p:spPr>
            <a:xfrm>
              <a:off x="809593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title="Quarter Background Cirlce">
              <a:extLst/>
            </p:cNvPr>
            <p:cNvSpPr/>
            <p:nvPr/>
          </p:nvSpPr>
          <p:spPr>
            <a:xfrm>
              <a:off x="7443121"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title="Quarter Background Cirlce">
              <a:extLst/>
            </p:cNvPr>
            <p:cNvSpPr/>
            <p:nvPr/>
          </p:nvSpPr>
          <p:spPr>
            <a:xfrm>
              <a:off x="679184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title="Quarter Background Cirlce">
              <a:extLst/>
            </p:cNvPr>
            <p:cNvSpPr/>
            <p:nvPr/>
          </p:nvSpPr>
          <p:spPr>
            <a:xfrm>
              <a:off x="6140756"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title="Q lines">
              <a:extLst/>
            </p:cNvPr>
            <p:cNvCxnSpPr>
              <a:cxnSpLocks/>
            </p:cNvCxnSpPr>
            <p:nvPr/>
          </p:nvCxnSpPr>
          <p:spPr>
            <a:xfrm>
              <a:off x="6246612"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7" name="Straight Connector 76" title="Q lines">
              <a:extLst/>
            </p:cNvPr>
            <p:cNvCxnSpPr>
              <a:cxnSpLocks/>
            </p:cNvCxnSpPr>
            <p:nvPr/>
          </p:nvCxnSpPr>
          <p:spPr>
            <a:xfrm>
              <a:off x="7541396"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8" name="Straight Connector 77" title="Q lines">
              <a:extLst/>
            </p:cNvPr>
            <p:cNvCxnSpPr>
              <a:cxnSpLocks/>
            </p:cNvCxnSpPr>
            <p:nvPr/>
          </p:nvCxnSpPr>
          <p:spPr>
            <a:xfrm>
              <a:off x="8188788"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9" name="TextBox 78" title="Quarter Number">
              <a:extLst/>
            </p:cNvPr>
            <p:cNvSpPr txBox="1"/>
            <p:nvPr/>
          </p:nvSpPr>
          <p:spPr>
            <a:xfrm>
              <a:off x="610677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80" name="TextBox 79" title="Quarter Number">
              <a:extLst/>
            </p:cNvPr>
            <p:cNvSpPr txBox="1"/>
            <p:nvPr/>
          </p:nvSpPr>
          <p:spPr>
            <a:xfrm>
              <a:off x="675428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81" name="TextBox 80" title="Quarter Number">
              <a:extLst/>
            </p:cNvPr>
            <p:cNvSpPr txBox="1"/>
            <p:nvPr/>
          </p:nvSpPr>
          <p:spPr>
            <a:xfrm>
              <a:off x="740180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82" name="TextBox 81" title="Quarter Number">
              <a:extLst/>
            </p:cNvPr>
            <p:cNvSpPr txBox="1"/>
            <p:nvPr/>
          </p:nvSpPr>
          <p:spPr>
            <a:xfrm>
              <a:off x="804931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83" name="Group 82" title="Year 2">
            <a:extLst/>
          </p:cNvPr>
          <p:cNvGrpSpPr/>
          <p:nvPr userDrawn="1"/>
        </p:nvGrpSpPr>
        <p:grpSpPr>
          <a:xfrm>
            <a:off x="3309141" y="3119046"/>
            <a:ext cx="2759196" cy="561751"/>
            <a:chOff x="3309141" y="3119046"/>
            <a:chExt cx="2759196" cy="561751"/>
          </a:xfrm>
        </p:grpSpPr>
        <p:sp>
          <p:nvSpPr>
            <p:cNvPr id="84" name="Arrow: Right 130" title="Year Arrow">
              <a:extLst/>
            </p:cNvPr>
            <p:cNvSpPr/>
            <p:nvPr/>
          </p:nvSpPr>
          <p:spPr>
            <a:xfrm>
              <a:off x="3309141" y="3325541"/>
              <a:ext cx="2759196" cy="355256"/>
            </a:xfrm>
            <a:prstGeom prst="rightArrow">
              <a:avLst>
                <a:gd name="adj1" fmla="val 100000"/>
                <a:gd name="adj2" fmla="val 50000"/>
              </a:avLst>
            </a:prstGeom>
            <a:gradFill flip="none" rotWithShape="1">
              <a:gsLst>
                <a:gs pos="0">
                  <a:schemeClr val="accent5">
                    <a:lumMod val="20000"/>
                    <a:lumOff val="80000"/>
                  </a:schemeClr>
                </a:gs>
                <a:gs pos="100000">
                  <a:schemeClr val="accent5"/>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85" name="Oval 84" title="Quarter Background Cirlce">
              <a:extLst/>
            </p:cNvPr>
            <p:cNvSpPr/>
            <p:nvPr/>
          </p:nvSpPr>
          <p:spPr>
            <a:xfrm>
              <a:off x="549490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title="Quarter Background Cirlce">
              <a:extLst/>
            </p:cNvPr>
            <p:cNvSpPr/>
            <p:nvPr/>
          </p:nvSpPr>
          <p:spPr>
            <a:xfrm>
              <a:off x="484587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title="Quarter Background Cirlce">
              <a:extLst/>
            </p:cNvPr>
            <p:cNvSpPr/>
            <p:nvPr/>
          </p:nvSpPr>
          <p:spPr>
            <a:xfrm>
              <a:off x="420935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title="Quarter Background Cirlce">
              <a:extLst/>
            </p:cNvPr>
            <p:cNvSpPr/>
            <p:nvPr/>
          </p:nvSpPr>
          <p:spPr>
            <a:xfrm>
              <a:off x="355216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9" name="Straight Connector 88" title="Q lines">
              <a:extLst/>
            </p:cNvPr>
            <p:cNvCxnSpPr>
              <a:cxnSpLocks/>
            </p:cNvCxnSpPr>
            <p:nvPr/>
          </p:nvCxnSpPr>
          <p:spPr>
            <a:xfrm>
              <a:off x="3657043"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0" name="Straight Connector 89" title="Q lines">
              <a:extLst/>
            </p:cNvPr>
            <p:cNvCxnSpPr>
              <a:cxnSpLocks/>
            </p:cNvCxnSpPr>
            <p:nvPr/>
          </p:nvCxnSpPr>
          <p:spPr>
            <a:xfrm>
              <a:off x="4304435"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1" name="Straight Connector 90" title="Q lines">
              <a:extLst/>
            </p:cNvPr>
            <p:cNvCxnSpPr>
              <a:cxnSpLocks/>
            </p:cNvCxnSpPr>
            <p:nvPr/>
          </p:nvCxnSpPr>
          <p:spPr>
            <a:xfrm>
              <a:off x="495182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2" name="Straight Connector 91" title="Q lines">
              <a:extLst/>
            </p:cNvPr>
            <p:cNvCxnSpPr>
              <a:cxnSpLocks/>
            </p:cNvCxnSpPr>
            <p:nvPr/>
          </p:nvCxnSpPr>
          <p:spPr>
            <a:xfrm>
              <a:off x="559921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3" name="TextBox 92" title="Quarter Number">
              <a:extLst/>
            </p:cNvPr>
            <p:cNvSpPr txBox="1"/>
            <p:nvPr/>
          </p:nvSpPr>
          <p:spPr>
            <a:xfrm>
              <a:off x="351671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94" name="TextBox 93" title="Quarter Number">
              <a:extLst/>
            </p:cNvPr>
            <p:cNvSpPr txBox="1"/>
            <p:nvPr/>
          </p:nvSpPr>
          <p:spPr>
            <a:xfrm>
              <a:off x="416422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95" name="TextBox 94" title="Quarter Number">
              <a:extLst/>
            </p:cNvPr>
            <p:cNvSpPr txBox="1"/>
            <p:nvPr/>
          </p:nvSpPr>
          <p:spPr>
            <a:xfrm>
              <a:off x="481174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96" name="TextBox 95" title="Quarter Number">
              <a:extLst/>
            </p:cNvPr>
            <p:cNvSpPr txBox="1"/>
            <p:nvPr/>
          </p:nvSpPr>
          <p:spPr>
            <a:xfrm>
              <a:off x="545925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97" name="Group 96" title="Year 1">
            <a:extLst/>
          </p:cNvPr>
          <p:cNvGrpSpPr/>
          <p:nvPr userDrawn="1"/>
        </p:nvGrpSpPr>
        <p:grpSpPr>
          <a:xfrm>
            <a:off x="791681" y="3119046"/>
            <a:ext cx="2695434" cy="561751"/>
            <a:chOff x="791681" y="3119046"/>
            <a:chExt cx="2695434" cy="561751"/>
          </a:xfrm>
        </p:grpSpPr>
        <p:cxnSp>
          <p:nvCxnSpPr>
            <p:cNvPr id="98" name="Straight Connector 97" title="Q lines">
              <a:extLst/>
            </p:cNvPr>
            <p:cNvCxnSpPr>
              <a:cxnSpLocks/>
            </p:cNvCxnSpPr>
            <p:nvPr/>
          </p:nvCxnSpPr>
          <p:spPr>
            <a:xfrm>
              <a:off x="170330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9" name="Arrow: Right 129" title="Year Arrow">
              <a:extLst/>
            </p:cNvPr>
            <p:cNvSpPr/>
            <p:nvPr/>
          </p:nvSpPr>
          <p:spPr>
            <a:xfrm>
              <a:off x="791681" y="3325541"/>
              <a:ext cx="2695434" cy="355256"/>
            </a:xfrm>
            <a:prstGeom prst="rightArrow">
              <a:avLst>
                <a:gd name="adj1" fmla="val 100000"/>
                <a:gd name="adj2" fmla="val 50000"/>
              </a:avLst>
            </a:prstGeom>
            <a:gradFill flip="none" rotWithShape="1">
              <a:gsLst>
                <a:gs pos="0">
                  <a:schemeClr val="accent2">
                    <a:lumMod val="40000"/>
                    <a:lumOff val="60000"/>
                  </a:schemeClr>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100" name="Oval 99" title="Quarter Background Cirlce">
              <a:extLst/>
            </p:cNvPr>
            <p:cNvSpPr/>
            <p:nvPr/>
          </p:nvSpPr>
          <p:spPr>
            <a:xfrm>
              <a:off x="291363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title="Quarter Background Cirlce">
              <a:extLst/>
            </p:cNvPr>
            <p:cNvSpPr/>
            <p:nvPr/>
          </p:nvSpPr>
          <p:spPr>
            <a:xfrm>
              <a:off x="2256010"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title="Quarter Background Cirlce">
              <a:extLst/>
            </p:cNvPr>
            <p:cNvSpPr/>
            <p:nvPr/>
          </p:nvSpPr>
          <p:spPr>
            <a:xfrm>
              <a:off x="161174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title="Quarter Background Cirlce">
              <a:extLst/>
            </p:cNvPr>
            <p:cNvSpPr/>
            <p:nvPr/>
          </p:nvSpPr>
          <p:spPr>
            <a:xfrm>
              <a:off x="96578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4" name="Straight Connector 103" title="Q lines">
              <a:extLst/>
            </p:cNvPr>
            <p:cNvCxnSpPr>
              <a:cxnSpLocks/>
            </p:cNvCxnSpPr>
            <p:nvPr/>
          </p:nvCxnSpPr>
          <p:spPr>
            <a:xfrm>
              <a:off x="1067475"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5" name="Straight Connector 104" title="Q lines">
              <a:extLst/>
            </p:cNvPr>
            <p:cNvCxnSpPr>
              <a:cxnSpLocks/>
            </p:cNvCxnSpPr>
            <p:nvPr/>
          </p:nvCxnSpPr>
          <p:spPr>
            <a:xfrm>
              <a:off x="236225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6" name="Straight Connector 105" title="Q lines">
              <a:extLst/>
            </p:cNvPr>
            <p:cNvCxnSpPr>
              <a:cxnSpLocks/>
            </p:cNvCxnSpPr>
            <p:nvPr/>
          </p:nvCxnSpPr>
          <p:spPr>
            <a:xfrm>
              <a:off x="3009651"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07" name="TextBox 106" title="Quarter Number">
              <a:extLst/>
            </p:cNvPr>
            <p:cNvSpPr txBox="1"/>
            <p:nvPr/>
          </p:nvSpPr>
          <p:spPr>
            <a:xfrm>
              <a:off x="92665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108" name="TextBox 107" title="Quarter Number">
              <a:extLst/>
            </p:cNvPr>
            <p:cNvSpPr txBox="1"/>
            <p:nvPr/>
          </p:nvSpPr>
          <p:spPr>
            <a:xfrm>
              <a:off x="157416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109" name="TextBox 108" title="Quarter Number">
              <a:extLst/>
            </p:cNvPr>
            <p:cNvSpPr txBox="1"/>
            <p:nvPr/>
          </p:nvSpPr>
          <p:spPr>
            <a:xfrm>
              <a:off x="222168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110" name="TextBox 109" title="Quarter Number">
              <a:extLst/>
            </p:cNvPr>
            <p:cNvSpPr txBox="1"/>
            <p:nvPr/>
          </p:nvSpPr>
          <p:spPr>
            <a:xfrm>
              <a:off x="286919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sp>
        <p:nvSpPr>
          <p:cNvPr id="111" name="Text Placeholder 8">
            <a:extLst/>
          </p:cNvPr>
          <p:cNvSpPr>
            <a:spLocks noGrp="1"/>
          </p:cNvSpPr>
          <p:nvPr>
            <p:ph type="body" sz="quarter" idx="15" hasCustomPrompt="1"/>
          </p:nvPr>
        </p:nvSpPr>
        <p:spPr>
          <a:xfrm>
            <a:off x="5874314"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2" name="Text Placeholder 8">
            <a:extLst/>
          </p:cNvPr>
          <p:cNvSpPr>
            <a:spLocks noGrp="1"/>
          </p:cNvSpPr>
          <p:nvPr>
            <p:ph type="body" sz="quarter" idx="16" hasCustomPrompt="1"/>
          </p:nvPr>
        </p:nvSpPr>
        <p:spPr>
          <a:xfrm>
            <a:off x="9760199"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3" name="Text Placeholder 8">
            <a:extLst/>
          </p:cNvPr>
          <p:cNvSpPr>
            <a:spLocks noGrp="1"/>
          </p:cNvSpPr>
          <p:nvPr>
            <p:ph type="body" sz="quarter" idx="17" hasCustomPrompt="1"/>
          </p:nvPr>
        </p:nvSpPr>
        <p:spPr>
          <a:xfrm>
            <a:off x="594428"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4" name="Text Placeholder 8">
            <a:extLst/>
          </p:cNvPr>
          <p:cNvSpPr>
            <a:spLocks noGrp="1"/>
          </p:cNvSpPr>
          <p:nvPr>
            <p:ph type="body" sz="quarter" idx="23" hasCustomPrompt="1"/>
          </p:nvPr>
        </p:nvSpPr>
        <p:spPr>
          <a:xfrm>
            <a:off x="3196226"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5" name="Text Placeholder 8">
            <a:extLst/>
          </p:cNvPr>
          <p:cNvSpPr>
            <a:spLocks noGrp="1"/>
          </p:cNvSpPr>
          <p:nvPr>
            <p:ph type="body" sz="quarter" idx="24" hasCustomPrompt="1"/>
          </p:nvPr>
        </p:nvSpPr>
        <p:spPr>
          <a:xfrm>
            <a:off x="5807451"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6" name="Text Placeholder 8">
            <a:extLst/>
          </p:cNvPr>
          <p:cNvSpPr>
            <a:spLocks noGrp="1"/>
          </p:cNvSpPr>
          <p:nvPr>
            <p:ph type="body" sz="quarter" idx="25" hasCustomPrompt="1"/>
          </p:nvPr>
        </p:nvSpPr>
        <p:spPr>
          <a:xfrm>
            <a:off x="8362114"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Tree>
    <p:extLst>
      <p:ext uri="{BB962C8B-B14F-4D97-AF65-F5344CB8AC3E}">
        <p14:creationId xmlns:p14="http://schemas.microsoft.com/office/powerpoint/2010/main" val="27717708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7E5469-97A2-4EEA-9EE6-C60ADF7C2234}" type="datetime1">
              <a:rPr lang="en-US" smtClean="0"/>
              <a:t>12/11/2018</a:t>
            </a:fld>
            <a:endParaRPr lang="en-US"/>
          </a:p>
        </p:txBody>
      </p:sp>
      <p:sp>
        <p:nvSpPr>
          <p:cNvPr id="3" name="Footer Placeholder 2"/>
          <p:cNvSpPr>
            <a:spLocks noGrp="1"/>
          </p:cNvSpPr>
          <p:nvPr>
            <p:ph type="ftr" sz="quarter" idx="11"/>
          </p:nvPr>
        </p:nvSpPr>
        <p:spPr/>
        <p:txBody>
          <a:bodyPr/>
          <a:lstStyle/>
          <a:p>
            <a:r>
              <a:rPr lang="en-US"/>
              <a:t>Texas Education Agency            2018-2019 School Year</a:t>
            </a:r>
          </a:p>
        </p:txBody>
      </p:sp>
      <p:sp>
        <p:nvSpPr>
          <p:cNvPr id="4" name="Slide Number Placeholder 3"/>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31049698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Content Slide ">
    <p:spTree>
      <p:nvGrpSpPr>
        <p:cNvPr id="1" name=""/>
        <p:cNvGrpSpPr/>
        <p:nvPr/>
      </p:nvGrpSpPr>
      <p:grpSpPr>
        <a:xfrm>
          <a:off x="0" y="0"/>
          <a:ext cx="0" cy="0"/>
          <a:chOff x="0" y="0"/>
          <a:chExt cx="0" cy="0"/>
        </a:xfrm>
      </p:grpSpPr>
      <p:sp>
        <p:nvSpPr>
          <p:cNvPr id="4" name="Rectangle 3">
            <a:extLst/>
          </p:cNvPr>
          <p:cNvSpPr/>
          <p:nvPr userDrawn="1"/>
        </p:nvSpPr>
        <p:spPr>
          <a:xfrm>
            <a:off x="0" y="228600"/>
            <a:ext cx="12192000" cy="9144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 name="Rectangle 4">
            <a:extLst/>
          </p:cNvPr>
          <p:cNvSpPr/>
          <p:nvPr userDrawn="1"/>
        </p:nvSpPr>
        <p:spPr>
          <a:xfrm>
            <a:off x="0" y="6477000"/>
            <a:ext cx="12192000" cy="381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Rectangle 5">
            <a:extLst/>
          </p:cNvPr>
          <p:cNvSpPr/>
          <p:nvPr userDrawn="1"/>
        </p:nvSpPr>
        <p:spPr>
          <a:xfrm>
            <a:off x="0" y="1143000"/>
            <a:ext cx="12192000" cy="76200"/>
          </a:xfrm>
          <a:prstGeom prst="rect">
            <a:avLst/>
          </a:prstGeom>
          <a:solidFill>
            <a:srgbClr val="E558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7" name="Picture 1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9238" y="6477000"/>
            <a:ext cx="969962"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406400" y="2057401"/>
            <a:ext cx="11176000" cy="3763963"/>
          </a:xfrm>
        </p:spPr>
        <p:txBody>
          <a:bodyPr/>
          <a:lstStyle>
            <a:lvl1pPr>
              <a:defRPr baseline="0">
                <a:solidFill>
                  <a:schemeClr val="bg2">
                    <a:lumMod val="25000"/>
                  </a:schemeClr>
                </a:solidFill>
              </a:defRPr>
            </a:lvl1pPr>
            <a:lvl2pPr>
              <a:defRPr baseline="0">
                <a:solidFill>
                  <a:schemeClr val="bg2">
                    <a:lumMod val="25000"/>
                  </a:schemeClr>
                </a:solidFill>
              </a:defRPr>
            </a:lvl2pPr>
            <a:lvl3pPr>
              <a:defRPr baseline="0">
                <a:solidFill>
                  <a:schemeClr val="bg2">
                    <a:lumMod val="25000"/>
                  </a:schemeClr>
                </a:solidFill>
              </a:defRPr>
            </a:lvl3pPr>
            <a:lvl4pPr>
              <a:defRPr baseline="0">
                <a:solidFill>
                  <a:schemeClr val="bg2">
                    <a:lumMod val="25000"/>
                  </a:schemeClr>
                </a:solidFill>
              </a:defRPr>
            </a:lvl4pPr>
            <a:lvl5pPr>
              <a:defRPr baseline="0">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06400" y="228600"/>
            <a:ext cx="11074400" cy="914400"/>
          </a:xfrm>
        </p:spPr>
        <p:txBody>
          <a:bodyPr/>
          <a:lstStyle>
            <a:lvl1pPr>
              <a:defRPr baseline="0">
                <a:solidFill>
                  <a:schemeClr val="bg1"/>
                </a:solidFill>
                <a:latin typeface="Corbel" panose="020B0503020204020204" pitchFamily="34" charset="0"/>
              </a:defRPr>
            </a:lvl1pPr>
          </a:lstStyle>
          <a:p>
            <a:r>
              <a:rPr lang="en-US" dirty="0"/>
              <a:t>Click to edit Master title style</a:t>
            </a:r>
          </a:p>
        </p:txBody>
      </p:sp>
      <p:sp>
        <p:nvSpPr>
          <p:cNvPr id="8" name="Slide Number Placeholder 5">
            <a:extLst/>
          </p:cNvPr>
          <p:cNvSpPr>
            <a:spLocks noGrp="1"/>
          </p:cNvSpPr>
          <p:nvPr>
            <p:ph type="sldNum" sz="quarter" idx="10"/>
          </p:nvPr>
        </p:nvSpPr>
        <p:spPr>
          <a:xfrm>
            <a:off x="11049000" y="6416675"/>
            <a:ext cx="609600" cy="365125"/>
          </a:xfrm>
        </p:spPr>
        <p:txBody>
          <a:bodyPr/>
          <a:lstStyle>
            <a:lvl1pPr algn="r">
              <a:defRPr sz="1400">
                <a:solidFill>
                  <a:srgbClr val="6E7073"/>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AD28E80A-06D5-4237-9537-368D312261DF}" type="slidenum">
              <a:rPr lang="en-US"/>
              <a:pPr>
                <a:defRPr/>
              </a:pPr>
              <a:t>‹#›</a:t>
            </a:fld>
            <a:endParaRPr lang="en-US" dirty="0"/>
          </a:p>
        </p:txBody>
      </p:sp>
    </p:spTree>
    <p:extLst>
      <p:ext uri="{BB962C8B-B14F-4D97-AF65-F5344CB8AC3E}">
        <p14:creationId xmlns:p14="http://schemas.microsoft.com/office/powerpoint/2010/main" val="19155237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Content Block">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8777976" cy="710206"/>
          </a:xfrm>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F42DF762-6B3A-4A3F-9EDE-ACE0D42F059C}" type="datetime1">
              <a:rPr lang="en-US" smtClean="0"/>
              <a:t>12/11/2018</a:t>
            </a:fld>
            <a:endParaRPr lang="en-US"/>
          </a:p>
        </p:txBody>
      </p:sp>
      <p:sp>
        <p:nvSpPr>
          <p:cNvPr id="4" name="Footer Placeholder 3"/>
          <p:cNvSpPr>
            <a:spLocks noGrp="1"/>
          </p:cNvSpPr>
          <p:nvPr>
            <p:ph type="ftr" sz="quarter" idx="11"/>
          </p:nvPr>
        </p:nvSpPr>
        <p:spPr/>
        <p:txBody>
          <a:bodyPr/>
          <a:lstStyle/>
          <a:p>
            <a:r>
              <a:rPr lang="en-US"/>
              <a:t>Texas Education Agency            2018-2019 School Year</a:t>
            </a:r>
          </a:p>
        </p:txBody>
      </p:sp>
      <p:sp>
        <p:nvSpPr>
          <p:cNvPr id="5" name="Slide Number Placeholder 4"/>
          <p:cNvSpPr>
            <a:spLocks noGrp="1"/>
          </p:cNvSpPr>
          <p:nvPr>
            <p:ph type="sldNum" sz="quarter" idx="12"/>
          </p:nvPr>
        </p:nvSpPr>
        <p:spPr/>
        <p:txBody>
          <a:bodyPr/>
          <a:lstStyle/>
          <a:p>
            <a:fld id="{0088AB57-2DBE-44A3-AE96-942C49E954BF}" type="slidenum">
              <a:rPr lang="en-US" smtClean="0"/>
              <a:pPr/>
              <a:t>‹#›</a:t>
            </a:fld>
            <a:endParaRPr lang="en-US"/>
          </a:p>
        </p:txBody>
      </p:sp>
      <p:sp>
        <p:nvSpPr>
          <p:cNvPr id="7" name="Content Placeholder 6"/>
          <p:cNvSpPr>
            <a:spLocks noGrp="1"/>
          </p:cNvSpPr>
          <p:nvPr>
            <p:ph sz="quarter" idx="13"/>
          </p:nvPr>
        </p:nvSpPr>
        <p:spPr>
          <a:xfrm>
            <a:off x="423863" y="1687515"/>
            <a:ext cx="11344274" cy="4181578"/>
          </a:xfrm>
        </p:spPr>
        <p:txBody>
          <a:bodyPr/>
          <a:lstStyle>
            <a:lvl1pPr marL="0" indent="0">
              <a:buNone/>
              <a:defRPr>
                <a:latin typeface="Open Sans" panose="020B0606030504020204"/>
              </a:defRPr>
            </a:lvl1pPr>
          </a:lstStyle>
          <a:p>
            <a:pPr lvl="0"/>
            <a:endParaRPr lang="en-US" dirty="0"/>
          </a:p>
        </p:txBody>
      </p:sp>
      <p:sp>
        <p:nvSpPr>
          <p:cNvPr id="8" name="Picture Placeholder 8">
            <a:extLst>
              <a:ext uri="{FF2B5EF4-FFF2-40B4-BE49-F238E27FC236}">
                <a16:creationId xmlns:a16="http://schemas.microsoft.com/office/drawing/2014/main" xmlns="" id="{FFF09304-98CE-1740-BEA0-2A5A97249036}"/>
              </a:ext>
            </a:extLst>
          </p:cNvPr>
          <p:cNvSpPr>
            <a:spLocks noGrp="1"/>
          </p:cNvSpPr>
          <p:nvPr>
            <p:ph type="pic" sz="quarter" idx="14"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36969636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A Opener - Blank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55714"/>
            <a:ext cx="12192000" cy="5602286"/>
          </a:xfrm>
          <a:prstGeom prst="rect">
            <a:avLst/>
          </a:prstGeom>
        </p:spPr>
        <p:txBody>
          <a:bodyPr/>
          <a:lstStyle>
            <a:lvl1pPr marL="0" indent="0">
              <a:buNone/>
              <a:defRPr/>
            </a:lvl1pPr>
          </a:lstStyle>
          <a:p>
            <a:pPr lvl="0"/>
            <a:endParaRPr lang="en-US" dirty="0"/>
          </a:p>
        </p:txBody>
      </p:sp>
    </p:spTree>
    <p:extLst>
      <p:ext uri="{BB962C8B-B14F-4D97-AF65-F5344CB8AC3E}">
        <p14:creationId xmlns:p14="http://schemas.microsoft.com/office/powerpoint/2010/main" val="3262093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A Opener - Blank 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16992" y="1255714"/>
            <a:ext cx="5702808" cy="5327966"/>
          </a:xfrm>
          <a:prstGeom prst="rect">
            <a:avLst/>
          </a:prstGeom>
        </p:spPr>
        <p:txBody>
          <a:bodyPr/>
          <a:lstStyle>
            <a:lvl1pPr marL="0" indent="0">
              <a:buNone/>
              <a:defRPr/>
            </a:lvl1pPr>
          </a:lstStyle>
          <a:p>
            <a:pPr lvl="0"/>
            <a:endParaRPr lang="en-US" dirty="0"/>
          </a:p>
        </p:txBody>
      </p:sp>
      <p:sp>
        <p:nvSpPr>
          <p:cNvPr id="4" name="Content Placeholder 3"/>
          <p:cNvSpPr>
            <a:spLocks noGrp="1"/>
          </p:cNvSpPr>
          <p:nvPr>
            <p:ph sz="half" idx="2"/>
          </p:nvPr>
        </p:nvSpPr>
        <p:spPr>
          <a:xfrm>
            <a:off x="6172200" y="1255713"/>
            <a:ext cx="5702808" cy="5327967"/>
          </a:xfrm>
          <a:prstGeom prst="rect">
            <a:avLst/>
          </a:prstGeom>
        </p:spPr>
        <p:txBody>
          <a:bodyPr/>
          <a:lstStyle>
            <a:lvl1pPr marL="0" indent="0">
              <a:buNone/>
              <a:defRPr/>
            </a:lvl1pPr>
          </a:lstStyle>
          <a:p>
            <a:pPr lvl="0"/>
            <a:endParaRPr lang="en-US" dirty="0"/>
          </a:p>
        </p:txBody>
      </p:sp>
    </p:spTree>
    <p:extLst>
      <p:ext uri="{BB962C8B-B14F-4D97-AF65-F5344CB8AC3E}">
        <p14:creationId xmlns:p14="http://schemas.microsoft.com/office/powerpoint/2010/main" val="36219289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72508"/>
            <a:ext cx="9144000" cy="1455650"/>
          </a:xfrm>
          <a:solidFill>
            <a:schemeClr val="bg1">
              <a:lumMod val="95000"/>
            </a:schemeClr>
          </a:solidFill>
        </p:spPr>
        <p:txBody>
          <a:bodyPr anchor="ctr">
            <a:normAutofit/>
          </a:bodyPr>
          <a:lstStyle>
            <a:lvl1pPr algn="ctr">
              <a:defRPr lang="en-US" sz="6000" b="1" kern="1200" baseline="0" dirty="0">
                <a:solidFill>
                  <a:srgbClr val="3C6EBE"/>
                </a:solidFill>
                <a:latin typeface="+mn-lt"/>
                <a:ea typeface="+mn-ea"/>
                <a:cs typeface="+mn-cs"/>
              </a:defRPr>
            </a:lvl1pPr>
          </a:lstStyle>
          <a:p>
            <a:r>
              <a:rPr lang="en-US" dirty="0"/>
              <a:t>Edit Master Title</a:t>
            </a:r>
          </a:p>
        </p:txBody>
      </p:sp>
      <p:sp>
        <p:nvSpPr>
          <p:cNvPr id="3" name="Subtitle 2"/>
          <p:cNvSpPr>
            <a:spLocks noGrp="1"/>
          </p:cNvSpPr>
          <p:nvPr>
            <p:ph type="subTitle" idx="1" hasCustomPrompt="1"/>
          </p:nvPr>
        </p:nvSpPr>
        <p:spPr>
          <a:xfrm>
            <a:off x="1524000" y="4328158"/>
            <a:ext cx="9144000" cy="862820"/>
          </a:xfrm>
          <a:solidFill>
            <a:schemeClr val="bg1">
              <a:lumMod val="95000"/>
            </a:schemeClr>
          </a:solidFill>
        </p:spPr>
        <p:txBody>
          <a:bodyPr anchor="ctr">
            <a:normAutofit/>
          </a:bodyPr>
          <a:lstStyle>
            <a:lvl1pPr marL="0" indent="0" algn="ctr">
              <a:buNone/>
              <a:defRPr lang="en-US" sz="2400" b="1" kern="1200" spc="140" baseline="0" dirty="0">
                <a:solidFill>
                  <a:srgbClr val="44546A"/>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16DB8D5D-09FD-4063-9F20-3AE593EE1AD7}" type="datetime1">
              <a:rPr lang="en-US" smtClean="0"/>
              <a:t>12/11/2018</a:t>
            </a:fld>
            <a:endParaRPr lang="en-US"/>
          </a:p>
        </p:txBody>
      </p:sp>
      <p:sp>
        <p:nvSpPr>
          <p:cNvPr id="5" name="Footer Placeholder 4"/>
          <p:cNvSpPr>
            <a:spLocks noGrp="1"/>
          </p:cNvSpPr>
          <p:nvPr>
            <p:ph type="ftr" sz="quarter" idx="11"/>
          </p:nvPr>
        </p:nvSpPr>
        <p:spPr/>
        <p:txBody>
          <a:bodyPr/>
          <a:lstStyle/>
          <a:p>
            <a:r>
              <a:rPr lang="en-US"/>
              <a:t>Texas Education Agency            2018-2019 School Year</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10768721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460701"/>
            <a:ext cx="9997440" cy="3566160"/>
          </a:xfrm>
        </p:spPr>
        <p:txBody>
          <a:bodyPr anchor="ctr">
            <a:normAutofit/>
          </a:bodyPr>
          <a:lstStyle>
            <a:lvl1pPr algn="ctr">
              <a:defRPr sz="6600" b="1">
                <a:solidFill>
                  <a:srgbClr val="3C6EBE"/>
                </a:solidFill>
                <a:latin typeface="Open Sans Semibold" panose="020B0606030504020204"/>
              </a:defRPr>
            </a:lvl1pPr>
          </a:lstStyle>
          <a:p>
            <a:r>
              <a:rPr lang="en-US" dirty="0"/>
              <a:t>Click to edit Master title</a:t>
            </a:r>
          </a:p>
        </p:txBody>
      </p:sp>
      <p:sp>
        <p:nvSpPr>
          <p:cNvPr id="3" name="Subtitle 2"/>
          <p:cNvSpPr>
            <a:spLocks noGrp="1"/>
          </p:cNvSpPr>
          <p:nvPr>
            <p:ph type="subTitle" idx="1" hasCustomPrompt="1"/>
          </p:nvPr>
        </p:nvSpPr>
        <p:spPr>
          <a:xfrm>
            <a:off x="1097280" y="5026861"/>
            <a:ext cx="9997440" cy="1273508"/>
          </a:xfrm>
        </p:spPr>
        <p:txBody>
          <a:bodyPr anchor="ctr"/>
          <a:lstStyle>
            <a:lvl1pPr marL="0" indent="0" algn="ctr">
              <a:buNone/>
              <a:defRPr sz="2400" b="1" spc="200" baseline="0">
                <a:solidFill>
                  <a:srgbClr val="44546A"/>
                </a:solidFill>
                <a:latin typeface="Open Sans (Heading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971A5B29-43D9-4C96-BCA6-1CB37C49F20F}" type="datetime1">
              <a:rPr lang="en-US" smtClean="0"/>
              <a:t>12/11/2018</a:t>
            </a:fld>
            <a:endParaRPr lang="en-US"/>
          </a:p>
        </p:txBody>
      </p:sp>
      <p:sp>
        <p:nvSpPr>
          <p:cNvPr id="5" name="Footer Placeholder 4"/>
          <p:cNvSpPr>
            <a:spLocks noGrp="1"/>
          </p:cNvSpPr>
          <p:nvPr>
            <p:ph type="ftr" sz="quarter" idx="11"/>
          </p:nvPr>
        </p:nvSpPr>
        <p:spPr/>
        <p:txBody>
          <a:bodyPr/>
          <a:lstStyle/>
          <a:p>
            <a:r>
              <a:rPr lang="en-US"/>
              <a:t>Texas Education Agency            2018-2019 School Year</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9859348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5" name="Date Placeholder 4"/>
          <p:cNvSpPr>
            <a:spLocks noGrp="1"/>
          </p:cNvSpPr>
          <p:nvPr>
            <p:ph type="dt" sz="half" idx="10"/>
          </p:nvPr>
        </p:nvSpPr>
        <p:spPr/>
        <p:txBody>
          <a:bodyPr/>
          <a:lstStyle/>
          <a:p>
            <a:fld id="{72F7514B-84E9-4F7D-BCC7-2346463FD5D7}" type="datetime1">
              <a:rPr lang="en-US" smtClean="0"/>
              <a:t>12/11/2018</a:t>
            </a:fld>
            <a:endParaRPr lang="en-US"/>
          </a:p>
        </p:txBody>
      </p:sp>
      <p:sp>
        <p:nvSpPr>
          <p:cNvPr id="6" name="Footer Placeholder 5"/>
          <p:cNvSpPr>
            <a:spLocks noGrp="1"/>
          </p:cNvSpPr>
          <p:nvPr>
            <p:ph type="ftr" sz="quarter" idx="11"/>
          </p:nvPr>
        </p:nvSpPr>
        <p:spPr/>
        <p:txBody>
          <a:bodyPr/>
          <a:lstStyle/>
          <a:p>
            <a:r>
              <a:rPr lang="en-US"/>
              <a:t>Texas Education Agency            2018-2019 School Year</a:t>
            </a:r>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a:p>
        </p:txBody>
      </p:sp>
      <p:sp>
        <p:nvSpPr>
          <p:cNvPr id="8" name="Content Placeholder 2"/>
          <p:cNvSpPr>
            <a:spLocks noGrp="1"/>
          </p:cNvSpPr>
          <p:nvPr>
            <p:ph sz="half" idx="13"/>
          </p:nvPr>
        </p:nvSpPr>
        <p:spPr>
          <a:xfrm>
            <a:off x="1037902" y="1881359"/>
            <a:ext cx="4937761" cy="4023359"/>
          </a:xfrm>
        </p:spPr>
        <p:txBody>
          <a:bodyPr/>
          <a:lstStyle>
            <a:lvl1pPr marL="0" indent="0">
              <a:buNone/>
              <a:defRPr b="1" i="1">
                <a:solidFill>
                  <a:srgbClr val="DA3E26"/>
                </a:solidFill>
                <a:latin typeface="Open Sans (Headings)"/>
              </a:defRPr>
            </a:lvl1pPr>
            <a:lvl2pPr>
              <a:defRPr>
                <a:latin typeface="Open Sans (Headings)"/>
              </a:defRPr>
            </a:lvl2pPr>
            <a:lvl3pPr>
              <a:defRPr>
                <a:latin typeface="Open Sans (Headings)"/>
              </a:defRPr>
            </a:lvl3pPr>
            <a:lvl4pPr>
              <a:defRPr>
                <a:latin typeface="Open Sans (Headings)"/>
              </a:defRPr>
            </a:lvl4pPr>
            <a:lvl5pPr>
              <a:defRPr>
                <a:latin typeface="Open Sans (Heading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half" idx="14"/>
          </p:nvPr>
        </p:nvSpPr>
        <p:spPr>
          <a:xfrm>
            <a:off x="6216337" y="1881359"/>
            <a:ext cx="4937760" cy="4023359"/>
          </a:xfrm>
        </p:spPr>
        <p:txBody>
          <a:bodyPr/>
          <a:lstStyle>
            <a:lvl1pPr marL="0" indent="0">
              <a:buNone/>
              <a:defRPr b="1" i="1">
                <a:solidFill>
                  <a:srgbClr val="DA3E26"/>
                </a:solidFill>
                <a:latin typeface="Open Sans (Headings)"/>
              </a:defRPr>
            </a:lvl1pPr>
            <a:lvl2pPr>
              <a:defRPr>
                <a:latin typeface="Open Sans (Headings)"/>
              </a:defRPr>
            </a:lvl2pPr>
            <a:lvl3pPr>
              <a:defRPr>
                <a:latin typeface="Open Sans (Headings)"/>
              </a:defRPr>
            </a:lvl3pPr>
            <a:lvl4pPr>
              <a:defRPr>
                <a:latin typeface="Open Sans (Headings)"/>
              </a:defRPr>
            </a:lvl4pPr>
            <a:lvl5pPr>
              <a:defRPr>
                <a:latin typeface="Open Sans (Heading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640718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ECCDBD8D-20A6-473D-81FE-B5D69480587C}" type="datetime1">
              <a:rPr lang="en-US" smtClean="0"/>
              <a:t>12/11/2018</a:t>
            </a:fld>
            <a:endParaRPr lang="en-US"/>
          </a:p>
        </p:txBody>
      </p:sp>
      <p:sp>
        <p:nvSpPr>
          <p:cNvPr id="5" name="Footer Placeholder 4"/>
          <p:cNvSpPr>
            <a:spLocks noGrp="1"/>
          </p:cNvSpPr>
          <p:nvPr>
            <p:ph type="ftr" sz="quarter" idx="11"/>
          </p:nvPr>
        </p:nvSpPr>
        <p:spPr/>
        <p:txBody>
          <a:bodyPr/>
          <a:lstStyle/>
          <a:p>
            <a:r>
              <a:rPr lang="en-US"/>
              <a:t>Texas Education Agency            2018-2019 School Year</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7" name="Content Placeholder 2"/>
          <p:cNvSpPr>
            <a:spLocks noGrp="1"/>
          </p:cNvSpPr>
          <p:nvPr>
            <p:ph idx="13"/>
          </p:nvPr>
        </p:nvSpPr>
        <p:spPr>
          <a:xfrm>
            <a:off x="838199" y="1825625"/>
            <a:ext cx="10515599" cy="4302459"/>
          </a:xfrm>
        </p:spPr>
        <p:txBody>
          <a:bodyPr/>
          <a:lstStyle>
            <a:lvl1pPr>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646458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EA Main - 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460701"/>
            <a:ext cx="9997440" cy="3566160"/>
          </a:xfrm>
          <a:prstGeom prst="rect">
            <a:avLst/>
          </a:prstGeom>
        </p:spPr>
        <p:txBody>
          <a:bodyPr anchor="ctr">
            <a:normAutofit/>
          </a:bodyPr>
          <a:lstStyle>
            <a:lvl1pPr algn="ctr">
              <a:lnSpc>
                <a:spcPct val="90000"/>
              </a:lnSpc>
              <a:defRPr sz="6600" b="1">
                <a:solidFill>
                  <a:srgbClr val="3C6EBE"/>
                </a:solidFill>
                <a:latin typeface="Open Sans Semibold" panose="020B0606030504020204"/>
              </a:defRPr>
            </a:lvl1pPr>
          </a:lstStyle>
          <a:p>
            <a:r>
              <a:rPr lang="en-US" dirty="0"/>
              <a:t>Click to edit Master title</a:t>
            </a:r>
          </a:p>
        </p:txBody>
      </p:sp>
      <p:sp>
        <p:nvSpPr>
          <p:cNvPr id="3" name="Subtitle 2"/>
          <p:cNvSpPr>
            <a:spLocks noGrp="1"/>
          </p:cNvSpPr>
          <p:nvPr>
            <p:ph type="subTitle" idx="1" hasCustomPrompt="1"/>
          </p:nvPr>
        </p:nvSpPr>
        <p:spPr>
          <a:xfrm>
            <a:off x="1097280" y="5157370"/>
            <a:ext cx="9997440" cy="1142999"/>
          </a:xfrm>
          <a:prstGeom prst="rect">
            <a:avLst/>
          </a:prstGeom>
        </p:spPr>
        <p:txBody>
          <a:bodyPr anchor="ctr"/>
          <a:lstStyle>
            <a:lvl1pPr marL="0" indent="0" algn="ctr">
              <a:lnSpc>
                <a:spcPct val="90000"/>
              </a:lnSpc>
              <a:buNone/>
              <a:defRPr sz="2400" b="1" spc="200" baseline="0">
                <a:solidFill>
                  <a:srgbClr val="44546A"/>
                </a:solidFill>
                <a:latin typeface="Open Sans (Heading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a:xfrm>
            <a:off x="838200" y="6562725"/>
            <a:ext cx="2743200" cy="158750"/>
          </a:xfrm>
        </p:spPr>
        <p:txBody>
          <a:bodyPr/>
          <a:lstStyle>
            <a:lvl1pPr>
              <a:defRPr>
                <a:solidFill>
                  <a:srgbClr val="4472C4"/>
                </a:solidFill>
              </a:defRPr>
            </a:lvl1pPr>
          </a:lstStyle>
          <a:p>
            <a:fld id="{669FCB68-5AA8-4282-81BE-45A897AC0491}" type="datetime1">
              <a:rPr lang="en-US" smtClean="0"/>
              <a:t>12/11/2018</a:t>
            </a:fld>
            <a:endParaRPr lang="en-US"/>
          </a:p>
        </p:txBody>
      </p:sp>
      <p:sp>
        <p:nvSpPr>
          <p:cNvPr id="5" name="Footer Placeholder 4"/>
          <p:cNvSpPr>
            <a:spLocks noGrp="1"/>
          </p:cNvSpPr>
          <p:nvPr>
            <p:ph type="ftr" sz="quarter" idx="11"/>
          </p:nvPr>
        </p:nvSpPr>
        <p:spPr>
          <a:xfrm>
            <a:off x="4038600" y="6562725"/>
            <a:ext cx="4114800" cy="158750"/>
          </a:xfrm>
        </p:spPr>
        <p:txBody>
          <a:bodyPr/>
          <a:lstStyle>
            <a:lvl1pPr>
              <a:defRPr>
                <a:solidFill>
                  <a:srgbClr val="4472C4"/>
                </a:solidFill>
              </a:defRPr>
            </a:lvl1pPr>
          </a:lstStyle>
          <a:p>
            <a:r>
              <a:rPr lang="en-US"/>
              <a:t>Texas Education Agency            2018-2019 School Year</a:t>
            </a:r>
            <a:endParaRPr lang="en-US" dirty="0"/>
          </a:p>
        </p:txBody>
      </p:sp>
      <p:sp>
        <p:nvSpPr>
          <p:cNvPr id="6" name="Slide Number Placeholder 5"/>
          <p:cNvSpPr>
            <a:spLocks noGrp="1"/>
          </p:cNvSpPr>
          <p:nvPr>
            <p:ph type="sldNum" sz="quarter" idx="12"/>
          </p:nvPr>
        </p:nvSpPr>
        <p:spPr>
          <a:xfrm>
            <a:off x="8610600" y="6562725"/>
            <a:ext cx="2743200" cy="158750"/>
          </a:xfrm>
        </p:spPr>
        <p:txBody>
          <a:bodyPr/>
          <a:lstStyle>
            <a:lvl1pPr>
              <a:defRPr>
                <a:solidFill>
                  <a:srgbClr val="4472C4"/>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35655475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ullet List 2-Column">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D07B118D-72C9-4ACF-88B3-E3309A23B4E5}" type="datetime1">
              <a:rPr lang="en-US" smtClean="0"/>
              <a:t>12/11/2018</a:t>
            </a:fld>
            <a:endParaRPr lang="en-US"/>
          </a:p>
        </p:txBody>
      </p:sp>
      <p:sp>
        <p:nvSpPr>
          <p:cNvPr id="8" name="Footer Placeholder 7"/>
          <p:cNvSpPr>
            <a:spLocks noGrp="1"/>
          </p:cNvSpPr>
          <p:nvPr>
            <p:ph type="ftr" sz="quarter" idx="11"/>
          </p:nvPr>
        </p:nvSpPr>
        <p:spPr/>
        <p:txBody>
          <a:bodyPr/>
          <a:lstStyle/>
          <a:p>
            <a:r>
              <a:rPr lang="en-US"/>
              <a:t>Texas Education Agency            2018-2019 School Year</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4" name="Content Placeholder 3"/>
          <p:cNvSpPr>
            <a:spLocks noGrp="1"/>
          </p:cNvSpPr>
          <p:nvPr>
            <p:ph sz="half" idx="2"/>
          </p:nvPr>
        </p:nvSpPr>
        <p:spPr>
          <a:xfrm>
            <a:off x="978527"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5"/>
          <p:cNvSpPr>
            <a:spLocks noGrp="1"/>
          </p:cNvSpPr>
          <p:nvPr>
            <p:ph sz="quarter" idx="4"/>
          </p:nvPr>
        </p:nvSpPr>
        <p:spPr>
          <a:xfrm>
            <a:off x="6275713"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706608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Bloc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649CB43-4F76-4760-97EF-3DA90C37A3DF}" type="datetime1">
              <a:rPr lang="en-US" smtClean="0"/>
              <a:t>12/11/2018</a:t>
            </a:fld>
            <a:endParaRPr lang="en-US"/>
          </a:p>
        </p:txBody>
      </p:sp>
      <p:sp>
        <p:nvSpPr>
          <p:cNvPr id="4" name="Footer Placeholder 3"/>
          <p:cNvSpPr>
            <a:spLocks noGrp="1"/>
          </p:cNvSpPr>
          <p:nvPr>
            <p:ph type="ftr" sz="quarter" idx="11"/>
          </p:nvPr>
        </p:nvSpPr>
        <p:spPr/>
        <p:txBody>
          <a:bodyPr/>
          <a:lstStyle/>
          <a:p>
            <a:r>
              <a:rPr lang="en-US"/>
              <a:t>Texas Education Agency            2018-2019 School Year</a:t>
            </a:r>
          </a:p>
        </p:txBody>
      </p:sp>
      <p:sp>
        <p:nvSpPr>
          <p:cNvPr id="5" name="Slide Number Placeholder 4"/>
          <p:cNvSpPr>
            <a:spLocks noGrp="1"/>
          </p:cNvSpPr>
          <p:nvPr>
            <p:ph type="sldNum" sz="quarter" idx="12"/>
          </p:nvPr>
        </p:nvSpPr>
        <p:spPr/>
        <p:txBody>
          <a:bodyPr/>
          <a:lstStyle/>
          <a:p>
            <a:fld id="{0088AB57-2DBE-44A3-AE96-942C49E954BF}" type="slidenum">
              <a:rPr lang="en-US" smtClean="0"/>
              <a:pPr/>
              <a:t>‹#›</a:t>
            </a:fld>
            <a:endParaRPr lang="en-US"/>
          </a:p>
        </p:txBody>
      </p:sp>
      <p:sp>
        <p:nvSpPr>
          <p:cNvPr id="7" name="Content Placeholder 6"/>
          <p:cNvSpPr>
            <a:spLocks noGrp="1"/>
          </p:cNvSpPr>
          <p:nvPr>
            <p:ph sz="quarter" idx="13"/>
          </p:nvPr>
        </p:nvSpPr>
        <p:spPr>
          <a:xfrm>
            <a:off x="423863" y="1687515"/>
            <a:ext cx="11344274" cy="4181578"/>
          </a:xfrm>
        </p:spPr>
        <p:txBody>
          <a:bodyPr/>
          <a:lstStyle>
            <a:lvl1pPr marL="0" indent="0">
              <a:buNone/>
              <a:defRPr>
                <a:latin typeface="Open Sans" panose="020B0606030504020204"/>
              </a:defRPr>
            </a:lvl1pPr>
          </a:lstStyle>
          <a:p>
            <a:pPr lvl="0"/>
            <a:endParaRPr lang="en-US" dirty="0"/>
          </a:p>
        </p:txBody>
      </p:sp>
    </p:spTree>
    <p:extLst>
      <p:ext uri="{BB962C8B-B14F-4D97-AF65-F5344CB8AC3E}">
        <p14:creationId xmlns:p14="http://schemas.microsoft.com/office/powerpoint/2010/main" val="2980112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2-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420B050-0B9B-4058-B689-0FF963368FCD}" type="datetime1">
              <a:rPr lang="en-US" smtClean="0"/>
              <a:t>12/11/2018</a:t>
            </a:fld>
            <a:endParaRPr lang="en-US"/>
          </a:p>
        </p:txBody>
      </p:sp>
      <p:sp>
        <p:nvSpPr>
          <p:cNvPr id="4" name="Footer Placeholder 3"/>
          <p:cNvSpPr>
            <a:spLocks noGrp="1"/>
          </p:cNvSpPr>
          <p:nvPr>
            <p:ph type="ftr" sz="quarter" idx="11"/>
          </p:nvPr>
        </p:nvSpPr>
        <p:spPr/>
        <p:txBody>
          <a:bodyPr/>
          <a:lstStyle/>
          <a:p>
            <a:r>
              <a:rPr lang="en-US"/>
              <a:t>Texas Education Agency            2018-2019 School Year</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6" name="Content Placeholder 3"/>
          <p:cNvSpPr>
            <a:spLocks noGrp="1"/>
          </p:cNvSpPr>
          <p:nvPr>
            <p:ph sz="half" idx="2"/>
          </p:nvPr>
        </p:nvSpPr>
        <p:spPr>
          <a:xfrm>
            <a:off x="42386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dirty="0"/>
          </a:p>
        </p:txBody>
      </p:sp>
      <p:sp>
        <p:nvSpPr>
          <p:cNvPr id="7" name="Content Placeholder 5"/>
          <p:cNvSpPr>
            <a:spLocks noGrp="1"/>
          </p:cNvSpPr>
          <p:nvPr>
            <p:ph sz="quarter" idx="4"/>
          </p:nvPr>
        </p:nvSpPr>
        <p:spPr>
          <a:xfrm>
            <a:off x="627571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Tree>
    <p:extLst>
      <p:ext uri="{BB962C8B-B14F-4D97-AF65-F5344CB8AC3E}">
        <p14:creationId xmlns:p14="http://schemas.microsoft.com/office/powerpoint/2010/main" val="9602645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Object - text on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7236CB1-82CC-4E89-8CBD-C49A134F13C5}" type="datetime1">
              <a:rPr lang="en-US" smtClean="0"/>
              <a:t>12/11/2018</a:t>
            </a:fld>
            <a:endParaRPr lang="en-US"/>
          </a:p>
        </p:txBody>
      </p:sp>
      <p:sp>
        <p:nvSpPr>
          <p:cNvPr id="4" name="Footer Placeholder 3"/>
          <p:cNvSpPr>
            <a:spLocks noGrp="1"/>
          </p:cNvSpPr>
          <p:nvPr>
            <p:ph type="ftr" sz="quarter" idx="11"/>
          </p:nvPr>
        </p:nvSpPr>
        <p:spPr/>
        <p:txBody>
          <a:bodyPr/>
          <a:lstStyle/>
          <a:p>
            <a:r>
              <a:rPr lang="en-US"/>
              <a:t>Texas Education Agency            2018-2019 School Year</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11" name="Content Placeholder 10"/>
          <p:cNvSpPr>
            <a:spLocks noGrp="1"/>
          </p:cNvSpPr>
          <p:nvPr>
            <p:ph sz="quarter" idx="14"/>
          </p:nvPr>
        </p:nvSpPr>
        <p:spPr>
          <a:xfrm>
            <a:off x="385763" y="1563757"/>
            <a:ext cx="5534025" cy="4644538"/>
          </a:xfrm>
        </p:spPr>
        <p:txBody>
          <a:bodyPr/>
          <a:lstStyle>
            <a:lvl1pPr marL="0" indent="0">
              <a:buNone/>
              <a:defRPr>
                <a:latin typeface="Open Sans" panose="020B0606030504020204"/>
              </a:defRPr>
            </a:lvl1pPr>
          </a:lstStyle>
          <a:p>
            <a:pPr lvl="0"/>
            <a:endParaRPr lang="en-US" dirty="0"/>
          </a:p>
        </p:txBody>
      </p:sp>
      <p:sp>
        <p:nvSpPr>
          <p:cNvPr id="12" name="Text Placeholder 10"/>
          <p:cNvSpPr>
            <a:spLocks noGrp="1"/>
          </p:cNvSpPr>
          <p:nvPr>
            <p:ph type="body" sz="quarter" idx="15"/>
          </p:nvPr>
        </p:nvSpPr>
        <p:spPr>
          <a:xfrm>
            <a:off x="6566064" y="1876926"/>
            <a:ext cx="5101055" cy="4074694"/>
          </a:xfrm>
        </p:spPr>
        <p:txBody>
          <a:bodyPr/>
          <a:lstStyle>
            <a:lvl1pPr marL="0" indent="0">
              <a:buNone/>
              <a:defRPr>
                <a:solidFill>
                  <a:schemeClr val="bg1"/>
                </a:solidFill>
                <a:latin typeface="Open Sans" panose="020B0606030504020204"/>
              </a:defRPr>
            </a:lvl1pPr>
          </a:lstStyle>
          <a:p>
            <a:pPr lvl="0"/>
            <a:endParaRPr lang="en-US" dirty="0"/>
          </a:p>
        </p:txBody>
      </p:sp>
    </p:spTree>
    <p:extLst>
      <p:ext uri="{BB962C8B-B14F-4D97-AF65-F5344CB8AC3E}">
        <p14:creationId xmlns:p14="http://schemas.microsoft.com/office/powerpoint/2010/main" val="14851687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Object - text on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30D97F4-E09D-43F2-BF1A-7FE656D03011}" type="datetime1">
              <a:rPr lang="en-US" smtClean="0"/>
              <a:t>12/11/2018</a:t>
            </a:fld>
            <a:endParaRPr lang="en-US"/>
          </a:p>
        </p:txBody>
      </p:sp>
      <p:sp>
        <p:nvSpPr>
          <p:cNvPr id="4" name="Footer Placeholder 3"/>
          <p:cNvSpPr>
            <a:spLocks noGrp="1"/>
          </p:cNvSpPr>
          <p:nvPr>
            <p:ph type="ftr" sz="quarter" idx="11"/>
          </p:nvPr>
        </p:nvSpPr>
        <p:spPr/>
        <p:txBody>
          <a:bodyPr/>
          <a:lstStyle/>
          <a:p>
            <a:r>
              <a:rPr lang="en-US"/>
              <a:t>Texas Education Agency            2018-2019 School Year</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8" name="Content Placeholder 7"/>
          <p:cNvSpPr>
            <a:spLocks noGrp="1"/>
          </p:cNvSpPr>
          <p:nvPr>
            <p:ph sz="quarter" idx="13"/>
          </p:nvPr>
        </p:nvSpPr>
        <p:spPr>
          <a:xfrm>
            <a:off x="6096000" y="1620838"/>
            <a:ext cx="5534025" cy="4603750"/>
          </a:xfrm>
        </p:spPr>
        <p:txBody>
          <a:bodyPr/>
          <a:lstStyle>
            <a:lvl1pPr marL="0" indent="0">
              <a:buNone/>
              <a:defRPr>
                <a:latin typeface="Open Sans" panose="020B0606030504020204"/>
              </a:defRPr>
            </a:lvl1pPr>
          </a:lstStyle>
          <a:p>
            <a:pPr lvl="0"/>
            <a:endParaRPr lang="en-US" dirty="0"/>
          </a:p>
        </p:txBody>
      </p:sp>
      <p:sp>
        <p:nvSpPr>
          <p:cNvPr id="11" name="Text Placeholder 10"/>
          <p:cNvSpPr>
            <a:spLocks noGrp="1"/>
          </p:cNvSpPr>
          <p:nvPr>
            <p:ph type="body" sz="quarter" idx="14"/>
          </p:nvPr>
        </p:nvSpPr>
        <p:spPr>
          <a:xfrm>
            <a:off x="518193" y="1876926"/>
            <a:ext cx="5101055" cy="4074694"/>
          </a:xfrm>
        </p:spPr>
        <p:txBody>
          <a:bodyPr/>
          <a:lstStyle>
            <a:lvl1pPr marL="0" indent="0">
              <a:buNone/>
              <a:defRPr>
                <a:solidFill>
                  <a:schemeClr val="bg1"/>
                </a:solidFill>
                <a:latin typeface="Open Sans" panose="020B0606030504020204"/>
              </a:defRPr>
            </a:lvl1pPr>
          </a:lstStyle>
          <a:p>
            <a:pPr lvl="0"/>
            <a:endParaRPr lang="en-US" dirty="0"/>
          </a:p>
        </p:txBody>
      </p:sp>
    </p:spTree>
    <p:extLst>
      <p:ext uri="{BB962C8B-B14F-4D97-AF65-F5344CB8AC3E}">
        <p14:creationId xmlns:p14="http://schemas.microsoft.com/office/powerpoint/2010/main" val="24719104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mage with Text Wide">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1FFA2440-9688-44D0-BE0C-5F81F2E7429B}" type="datetime1">
              <a:rPr lang="en-US" smtClean="0"/>
              <a:t>12/11/2018</a:t>
            </a:fld>
            <a:endParaRPr lang="en-US"/>
          </a:p>
        </p:txBody>
      </p:sp>
      <p:sp>
        <p:nvSpPr>
          <p:cNvPr id="8" name="Footer Placeholder 7"/>
          <p:cNvSpPr>
            <a:spLocks noGrp="1"/>
          </p:cNvSpPr>
          <p:nvPr>
            <p:ph type="ftr" sz="quarter" idx="11"/>
          </p:nvPr>
        </p:nvSpPr>
        <p:spPr/>
        <p:txBody>
          <a:bodyPr/>
          <a:lstStyle/>
          <a:p>
            <a:r>
              <a:rPr lang="en-US"/>
              <a:t>Texas Education Agency            2018-2019 School Year</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0" name="Picture Placeholder 6"/>
          <p:cNvSpPr>
            <a:spLocks noGrp="1"/>
          </p:cNvSpPr>
          <p:nvPr>
            <p:ph type="pic" sz="quarter" idx="13"/>
          </p:nvPr>
        </p:nvSpPr>
        <p:spPr>
          <a:xfrm>
            <a:off x="401639" y="1645920"/>
            <a:ext cx="11379991" cy="3648710"/>
          </a:xfrm>
        </p:spPr>
        <p:txBody>
          <a:bodyPr/>
          <a:lstStyle>
            <a:lvl1pPr marL="0" indent="0">
              <a:buFontTx/>
              <a:buNone/>
              <a:defRPr>
                <a:latin typeface="Open Sans (Headings)"/>
              </a:defRPr>
            </a:lvl1pPr>
          </a:lstStyle>
          <a:p>
            <a:endParaRPr lang="en-US" dirty="0"/>
          </a:p>
        </p:txBody>
      </p:sp>
      <p:sp>
        <p:nvSpPr>
          <p:cNvPr id="11" name="Text Placeholder 11"/>
          <p:cNvSpPr>
            <a:spLocks noGrp="1"/>
          </p:cNvSpPr>
          <p:nvPr>
            <p:ph type="body" sz="quarter" idx="14"/>
          </p:nvPr>
        </p:nvSpPr>
        <p:spPr>
          <a:xfrm>
            <a:off x="401638" y="5657088"/>
            <a:ext cx="11379200" cy="543686"/>
          </a:xfrm>
          <a:gradFill>
            <a:gsLst>
              <a:gs pos="26000">
                <a:srgbClr val="203864"/>
              </a:gs>
              <a:gs pos="50000">
                <a:srgbClr val="2F5CAC"/>
              </a:gs>
              <a:gs pos="100000">
                <a:srgbClr val="4472C4"/>
              </a:gs>
            </a:gsLst>
            <a:lin ang="3000000" scaled="0"/>
          </a:gradFill>
        </p:spPr>
        <p:txBody>
          <a:bodyPr/>
          <a:lstStyle>
            <a:lvl1pPr marL="365760" indent="0">
              <a:lnSpc>
                <a:spcPct val="120000"/>
              </a:lnSpc>
              <a:buNone/>
              <a:defRPr sz="2400">
                <a:solidFill>
                  <a:schemeClr val="bg1"/>
                </a:solidFill>
                <a:latin typeface="Open Sans (Headings)"/>
              </a:defRPr>
            </a:lvl1pPr>
          </a:lstStyle>
          <a:p>
            <a:pPr lvl="0"/>
            <a:endParaRPr lang="en-US" dirty="0"/>
          </a:p>
        </p:txBody>
      </p:sp>
    </p:spTree>
    <p:extLst>
      <p:ext uri="{BB962C8B-B14F-4D97-AF65-F5344CB8AC3E}">
        <p14:creationId xmlns:p14="http://schemas.microsoft.com/office/powerpoint/2010/main" val="20114531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meline 1">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B3765953-7360-46B8-A18C-BFE852BB097E}" type="datetime1">
              <a:rPr lang="en-US" smtClean="0"/>
              <a:t>12/11/2018</a:t>
            </a:fld>
            <a:endParaRPr lang="en-US"/>
          </a:p>
        </p:txBody>
      </p:sp>
      <p:sp>
        <p:nvSpPr>
          <p:cNvPr id="8" name="Footer Placeholder 7"/>
          <p:cNvSpPr>
            <a:spLocks noGrp="1"/>
          </p:cNvSpPr>
          <p:nvPr>
            <p:ph type="ftr" sz="quarter" idx="11"/>
          </p:nvPr>
        </p:nvSpPr>
        <p:spPr/>
        <p:txBody>
          <a:bodyPr/>
          <a:lstStyle/>
          <a:p>
            <a:r>
              <a:rPr lang="en-US"/>
              <a:t>Texas Education Agency            2018-2019 School Year</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cxnSp>
        <p:nvCxnSpPr>
          <p:cNvPr id="10" name="Straight Connector 9"/>
          <p:cNvCxnSpPr/>
          <p:nvPr userDrawn="1"/>
        </p:nvCxnSpPr>
        <p:spPr>
          <a:xfrm>
            <a:off x="7725145" y="3631342"/>
            <a:ext cx="12700" cy="513897"/>
          </a:xfrm>
          <a:prstGeom prst="line">
            <a:avLst/>
          </a:prstGeom>
          <a:ln w="539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4495912" y="3639580"/>
            <a:ext cx="12700" cy="513897"/>
          </a:xfrm>
          <a:prstGeom prst="line">
            <a:avLst/>
          </a:prstGeom>
          <a:ln w="53975" cap="rnd">
            <a:solidFill>
              <a:schemeClr val="accent4"/>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20" idx="4"/>
          </p:cNvCxnSpPr>
          <p:nvPr userDrawn="1"/>
        </p:nvCxnSpPr>
        <p:spPr>
          <a:xfrm>
            <a:off x="6110254" y="3256246"/>
            <a:ext cx="12700" cy="513897"/>
          </a:xfrm>
          <a:prstGeom prst="line">
            <a:avLst/>
          </a:prstGeom>
          <a:ln w="53975" cap="rnd">
            <a:solidFill>
              <a:schemeClr val="accent6"/>
            </a:solidFill>
            <a:prstDash val="sysDot"/>
          </a:ln>
        </p:spPr>
        <p:style>
          <a:lnRef idx="1">
            <a:schemeClr val="accent1"/>
          </a:lnRef>
          <a:fillRef idx="0">
            <a:schemeClr val="accent1"/>
          </a:fillRef>
          <a:effectRef idx="0">
            <a:schemeClr val="accent1"/>
          </a:effectRef>
          <a:fontRef idx="minor">
            <a:schemeClr val="tx1"/>
          </a:fontRef>
        </p:style>
      </p:cxnSp>
      <p:sp>
        <p:nvSpPr>
          <p:cNvPr id="13" name="Rectangle 12"/>
          <p:cNvSpPr/>
          <p:nvPr userDrawn="1"/>
        </p:nvSpPr>
        <p:spPr>
          <a:xfrm>
            <a:off x="3738697" y="3553467"/>
            <a:ext cx="1530393" cy="29365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5352764" y="3553467"/>
            <a:ext cx="1530393" cy="29365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6967303" y="3553467"/>
            <a:ext cx="1530393" cy="29365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8573098" y="3553467"/>
            <a:ext cx="1530393" cy="2936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2124157" y="3553467"/>
            <a:ext cx="1530393" cy="29365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userDrawn="1"/>
        </p:nvSpPr>
        <p:spPr>
          <a:xfrm>
            <a:off x="6049541" y="362331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p:cNvCxnSpPr>
            <a:endCxn id="22" idx="4"/>
          </p:cNvCxnSpPr>
          <p:nvPr userDrawn="1"/>
        </p:nvCxnSpPr>
        <p:spPr>
          <a:xfrm>
            <a:off x="9332363" y="3259815"/>
            <a:ext cx="12700" cy="513897"/>
          </a:xfrm>
          <a:prstGeom prst="line">
            <a:avLst/>
          </a:prstGeom>
          <a:ln w="53975" cap="rnd">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22" name="Oval 21"/>
          <p:cNvSpPr/>
          <p:nvPr userDrawn="1"/>
        </p:nvSpPr>
        <p:spPr>
          <a:xfrm>
            <a:off x="9271650" y="3626886"/>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p:cNvCxnSpPr>
            <a:endCxn id="24" idx="4"/>
          </p:cNvCxnSpPr>
          <p:nvPr userDrawn="1"/>
        </p:nvCxnSpPr>
        <p:spPr>
          <a:xfrm>
            <a:off x="2889534" y="3266406"/>
            <a:ext cx="12700" cy="513897"/>
          </a:xfrm>
          <a:prstGeom prst="line">
            <a:avLst/>
          </a:prstGeom>
          <a:ln w="53975"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4" name="Oval 23"/>
          <p:cNvSpPr/>
          <p:nvPr userDrawn="1"/>
        </p:nvSpPr>
        <p:spPr>
          <a:xfrm>
            <a:off x="2828821" y="363347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userDrawn="1"/>
        </p:nvSpPr>
        <p:spPr>
          <a:xfrm>
            <a:off x="4423941" y="364363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userDrawn="1"/>
        </p:nvSpPr>
        <p:spPr>
          <a:xfrm>
            <a:off x="7664981" y="361315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8"/>
          </p:nvPr>
        </p:nvSpPr>
        <p:spPr>
          <a:xfrm>
            <a:off x="2116158" y="2535256"/>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2" name="Text Placeholder 3"/>
          <p:cNvSpPr>
            <a:spLocks noGrp="1"/>
          </p:cNvSpPr>
          <p:nvPr>
            <p:ph type="body" sz="quarter" idx="19"/>
          </p:nvPr>
        </p:nvSpPr>
        <p:spPr>
          <a:xfrm>
            <a:off x="3754727" y="4166491"/>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3" name="Text Placeholder 3"/>
          <p:cNvSpPr>
            <a:spLocks noGrp="1"/>
          </p:cNvSpPr>
          <p:nvPr>
            <p:ph type="body" sz="quarter" idx="20"/>
          </p:nvPr>
        </p:nvSpPr>
        <p:spPr>
          <a:xfrm>
            <a:off x="5338818" y="2535257"/>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4" name="Text Placeholder 3"/>
          <p:cNvSpPr>
            <a:spLocks noGrp="1"/>
          </p:cNvSpPr>
          <p:nvPr>
            <p:ph type="body" sz="quarter" idx="21"/>
          </p:nvPr>
        </p:nvSpPr>
        <p:spPr>
          <a:xfrm>
            <a:off x="7054625" y="4166491"/>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5" name="Text Placeholder 3"/>
          <p:cNvSpPr>
            <a:spLocks noGrp="1"/>
          </p:cNvSpPr>
          <p:nvPr>
            <p:ph type="body" sz="quarter" idx="22"/>
          </p:nvPr>
        </p:nvSpPr>
        <p:spPr>
          <a:xfrm>
            <a:off x="8581531" y="2535257"/>
            <a:ext cx="1514363" cy="681271"/>
          </a:xfrm>
        </p:spPr>
        <p:txBody>
          <a:bodyPr anchor="ctr">
            <a:normAutofit/>
          </a:bodyPr>
          <a:lstStyle>
            <a:lvl1pPr marL="0" indent="0" algn="ctr">
              <a:buNone/>
              <a:defRPr sz="1800">
                <a:solidFill>
                  <a:schemeClr val="tx1"/>
                </a:solidFill>
              </a:defRPr>
            </a:lvl1pPr>
          </a:lstStyle>
          <a:p>
            <a:pPr lvl="0"/>
            <a:endParaRPr lang="en-US" dirty="0"/>
          </a:p>
        </p:txBody>
      </p:sp>
    </p:spTree>
    <p:extLst>
      <p:ext uri="{BB962C8B-B14F-4D97-AF65-F5344CB8AC3E}">
        <p14:creationId xmlns:p14="http://schemas.microsoft.com/office/powerpoint/2010/main" val="41020305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meline 2">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9CAA6258-B479-4028-AB20-13E5451D1B19}" type="datetime1">
              <a:rPr lang="en-US" smtClean="0"/>
              <a:t>12/11/2018</a:t>
            </a:fld>
            <a:endParaRPr lang="en-US"/>
          </a:p>
        </p:txBody>
      </p:sp>
      <p:sp>
        <p:nvSpPr>
          <p:cNvPr id="8" name="Footer Placeholder 7"/>
          <p:cNvSpPr>
            <a:spLocks noGrp="1"/>
          </p:cNvSpPr>
          <p:nvPr>
            <p:ph type="ftr" sz="quarter" idx="11"/>
          </p:nvPr>
        </p:nvSpPr>
        <p:spPr/>
        <p:txBody>
          <a:bodyPr/>
          <a:lstStyle/>
          <a:p>
            <a:r>
              <a:rPr lang="en-US"/>
              <a:t>Texas Education Agency            2018-2019 School Year</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27" name="Text Placeholder 8">
            <a:extLst/>
          </p:cNvPr>
          <p:cNvSpPr>
            <a:spLocks noGrp="1"/>
          </p:cNvSpPr>
          <p:nvPr>
            <p:ph type="body" sz="quarter" idx="13" hasCustomPrompt="1"/>
          </p:nvPr>
        </p:nvSpPr>
        <p:spPr>
          <a:xfrm>
            <a:off x="660416"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28" name="Text Placeholder 8">
            <a:extLst/>
          </p:cNvPr>
          <p:cNvSpPr>
            <a:spLocks noGrp="1"/>
          </p:cNvSpPr>
          <p:nvPr>
            <p:ph type="body" sz="quarter" idx="14" hasCustomPrompt="1"/>
          </p:nvPr>
        </p:nvSpPr>
        <p:spPr>
          <a:xfrm>
            <a:off x="8446127"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29" name="TextBox 28">
            <a:extLst/>
          </p:cNvPr>
          <p:cNvSpPr txBox="1"/>
          <p:nvPr userDrawn="1"/>
        </p:nvSpPr>
        <p:spPr>
          <a:xfrm>
            <a:off x="791680" y="2937882"/>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30" name="Oval 29" title="Milestone Number">
            <a:extLst/>
          </p:cNvPr>
          <p:cNvSpPr/>
          <p:nvPr userDrawn="1"/>
        </p:nvSpPr>
        <p:spPr>
          <a:xfrm>
            <a:off x="1148144" y="4457098"/>
            <a:ext cx="407673" cy="407673"/>
          </a:xfrm>
          <a:prstGeom prst="ellipse">
            <a:avLst/>
          </a:prstGeom>
          <a:solidFill>
            <a:schemeClr val="accent2"/>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01</a:t>
            </a:r>
          </a:p>
        </p:txBody>
      </p:sp>
      <p:pic>
        <p:nvPicPr>
          <p:cNvPr id="31" name="Graphic 30" title="callou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rot="16200000">
            <a:off x="933310" y="3915499"/>
            <a:ext cx="581025" cy="295275"/>
          </a:xfrm>
          <a:prstGeom prst="rect">
            <a:avLst/>
          </a:prstGeom>
        </p:spPr>
      </p:pic>
      <p:sp>
        <p:nvSpPr>
          <p:cNvPr id="36" name="Oval 35" title="Milestone Number">
            <a:extLst/>
          </p:cNvPr>
          <p:cNvSpPr/>
          <p:nvPr userDrawn="1"/>
        </p:nvSpPr>
        <p:spPr>
          <a:xfrm>
            <a:off x="1223822" y="2133143"/>
            <a:ext cx="407673" cy="407673"/>
          </a:xfrm>
          <a:prstGeom prst="ellipse">
            <a:avLst/>
          </a:prstGeom>
          <a:solidFill>
            <a:schemeClr val="accent2"/>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02</a:t>
            </a:r>
          </a:p>
        </p:txBody>
      </p:sp>
      <p:pic>
        <p:nvPicPr>
          <p:cNvPr id="37" name="Graphic 36" title="callou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rot="16200000">
            <a:off x="1282716" y="2801036"/>
            <a:ext cx="581025" cy="295275"/>
          </a:xfrm>
          <a:prstGeom prst="rect">
            <a:avLst/>
          </a:prstGeom>
        </p:spPr>
      </p:pic>
      <p:sp>
        <p:nvSpPr>
          <p:cNvPr id="38" name="TextBox 37">
            <a:extLst/>
          </p:cNvPr>
          <p:cNvSpPr txBox="1"/>
          <p:nvPr userDrawn="1"/>
        </p:nvSpPr>
        <p:spPr>
          <a:xfrm>
            <a:off x="3382576" y="2940070"/>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39" name="Oval 38" title="Milestone Number">
            <a:extLst/>
          </p:cNvPr>
          <p:cNvSpPr/>
          <p:nvPr userDrawn="1"/>
        </p:nvSpPr>
        <p:spPr>
          <a:xfrm>
            <a:off x="3763749" y="4434293"/>
            <a:ext cx="407673" cy="407673"/>
          </a:xfrm>
          <a:prstGeom prst="ellipse">
            <a:avLst/>
          </a:prstGeom>
          <a:solidFill>
            <a:schemeClr val="accent5"/>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03</a:t>
            </a:r>
          </a:p>
        </p:txBody>
      </p:sp>
      <p:pic>
        <p:nvPicPr>
          <p:cNvPr id="40" name="Graphic 39" title="callou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rot="16200000">
            <a:off x="3508784" y="3926541"/>
            <a:ext cx="581025" cy="295275"/>
          </a:xfrm>
          <a:prstGeom prst="rect">
            <a:avLst/>
          </a:prstGeom>
        </p:spPr>
      </p:pic>
      <p:sp>
        <p:nvSpPr>
          <p:cNvPr id="41" name="TextBox 40">
            <a:extLst/>
          </p:cNvPr>
          <p:cNvSpPr txBox="1"/>
          <p:nvPr userDrawn="1"/>
        </p:nvSpPr>
        <p:spPr>
          <a:xfrm>
            <a:off x="5963110" y="2930904"/>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42" name="Oval 41" title="Milestone Number">
            <a:extLst/>
          </p:cNvPr>
          <p:cNvSpPr/>
          <p:nvPr userDrawn="1"/>
        </p:nvSpPr>
        <p:spPr>
          <a:xfrm>
            <a:off x="6352338" y="4434293"/>
            <a:ext cx="407673" cy="407673"/>
          </a:xfrm>
          <a:prstGeom prst="ellipse">
            <a:avLst/>
          </a:prstGeom>
          <a:solidFill>
            <a:schemeClr val="accent3">
              <a:lumMod val="7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04</a:t>
            </a:r>
          </a:p>
        </p:txBody>
      </p:sp>
      <p:pic>
        <p:nvPicPr>
          <p:cNvPr id="43" name="Graphic 42" title="callou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rot="16200000">
            <a:off x="6112304" y="3936872"/>
            <a:ext cx="581025" cy="295275"/>
          </a:xfrm>
          <a:prstGeom prst="rect">
            <a:avLst/>
          </a:prstGeom>
        </p:spPr>
      </p:pic>
      <p:sp>
        <p:nvSpPr>
          <p:cNvPr id="44" name="Oval 43" title="Milestone Number">
            <a:extLst/>
          </p:cNvPr>
          <p:cNvSpPr/>
          <p:nvPr userDrawn="1"/>
        </p:nvSpPr>
        <p:spPr>
          <a:xfrm>
            <a:off x="6427901" y="2129570"/>
            <a:ext cx="407673" cy="407673"/>
          </a:xfrm>
          <a:prstGeom prst="ellipse">
            <a:avLst/>
          </a:prstGeom>
          <a:solidFill>
            <a:schemeClr val="accent3">
              <a:lumMod val="7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05</a:t>
            </a:r>
          </a:p>
        </p:txBody>
      </p:sp>
      <p:pic>
        <p:nvPicPr>
          <p:cNvPr id="45" name="Graphic 44" title="callou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rot="16200000">
            <a:off x="6466252" y="2801036"/>
            <a:ext cx="581025" cy="295275"/>
          </a:xfrm>
          <a:prstGeom prst="rect">
            <a:avLst/>
          </a:prstGeom>
        </p:spPr>
      </p:pic>
      <p:sp>
        <p:nvSpPr>
          <p:cNvPr id="46" name="TextBox 45">
            <a:extLst/>
          </p:cNvPr>
          <p:cNvSpPr txBox="1"/>
          <p:nvPr userDrawn="1"/>
        </p:nvSpPr>
        <p:spPr>
          <a:xfrm>
            <a:off x="8552678" y="2930904"/>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47" name="Oval 46" title="Milestone Number">
            <a:extLst/>
          </p:cNvPr>
          <p:cNvSpPr/>
          <p:nvPr userDrawn="1"/>
        </p:nvSpPr>
        <p:spPr>
          <a:xfrm>
            <a:off x="8917851" y="4434292"/>
            <a:ext cx="407673" cy="407673"/>
          </a:xfrm>
          <a:prstGeom prst="ellipse">
            <a:avLst/>
          </a:prstGeom>
          <a:solidFill>
            <a:schemeClr val="accent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06</a:t>
            </a:r>
          </a:p>
        </p:txBody>
      </p:sp>
      <p:pic>
        <p:nvPicPr>
          <p:cNvPr id="48" name="Graphic 47" title="callou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rot="16200000">
            <a:off x="8683538" y="3936872"/>
            <a:ext cx="581025" cy="295275"/>
          </a:xfrm>
          <a:prstGeom prst="rect">
            <a:avLst/>
          </a:prstGeom>
        </p:spPr>
      </p:pic>
      <p:sp>
        <p:nvSpPr>
          <p:cNvPr id="49" name="Oval 48" title="Milestone Number">
            <a:extLst/>
          </p:cNvPr>
          <p:cNvSpPr/>
          <p:nvPr userDrawn="1"/>
        </p:nvSpPr>
        <p:spPr>
          <a:xfrm>
            <a:off x="8954928" y="2126446"/>
            <a:ext cx="407673" cy="407673"/>
          </a:xfrm>
          <a:prstGeom prst="ellipse">
            <a:avLst/>
          </a:prstGeom>
          <a:solidFill>
            <a:schemeClr val="accent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07</a:t>
            </a:r>
          </a:p>
        </p:txBody>
      </p:sp>
      <p:pic>
        <p:nvPicPr>
          <p:cNvPr id="50" name="Graphic 49" title="callou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rot="16200000">
            <a:off x="9056844" y="2801036"/>
            <a:ext cx="581025" cy="295275"/>
          </a:xfrm>
          <a:prstGeom prst="rect">
            <a:avLst/>
          </a:prstGeom>
        </p:spPr>
      </p:pic>
      <p:grpSp>
        <p:nvGrpSpPr>
          <p:cNvPr id="51" name="Group 50" title="Today Flag Icon">
            <a:extLst/>
          </p:cNvPr>
          <p:cNvGrpSpPr/>
          <p:nvPr userDrawn="1"/>
        </p:nvGrpSpPr>
        <p:grpSpPr>
          <a:xfrm>
            <a:off x="10298196" y="2129570"/>
            <a:ext cx="407673" cy="407673"/>
            <a:chOff x="10636741" y="2652807"/>
            <a:chExt cx="296963" cy="296963"/>
          </a:xfrm>
        </p:grpSpPr>
        <p:sp>
          <p:nvSpPr>
            <p:cNvPr id="52" name="Oval 51">
              <a:extLst/>
            </p:cNvPr>
            <p:cNvSpPr/>
            <p:nvPr/>
          </p:nvSpPr>
          <p:spPr>
            <a:xfrm>
              <a:off x="10636741" y="2652807"/>
              <a:ext cx="296963" cy="296963"/>
            </a:xfrm>
            <a:prstGeom prst="ellipse">
              <a:avLst/>
            </a:prstGeom>
            <a:solidFill>
              <a:schemeClr val="tx1">
                <a:lumMod val="75000"/>
                <a:lumOff val="2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ZA" sz="600" dirty="0">
                <a:solidFill>
                  <a:schemeClr val="tx1">
                    <a:lumMod val="50000"/>
                    <a:lumOff val="50000"/>
                  </a:schemeClr>
                </a:solidFill>
              </a:endParaRPr>
            </a:p>
          </p:txBody>
        </p:sp>
        <p:pic>
          <p:nvPicPr>
            <p:cNvPr id="53" name="Graphic 52" title="Flag Icon">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0710816" y="2716810"/>
              <a:ext cx="149367" cy="168956"/>
            </a:xfrm>
            <a:prstGeom prst="rect">
              <a:avLst/>
            </a:prstGeom>
          </p:spPr>
        </p:pic>
      </p:grpSp>
      <p:pic>
        <p:nvPicPr>
          <p:cNvPr id="54" name="Graphic 53" title="callou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rot="16200000">
            <a:off x="10359158" y="2801036"/>
            <a:ext cx="581025" cy="295275"/>
          </a:xfrm>
          <a:prstGeom prst="rect">
            <a:avLst/>
          </a:prstGeom>
        </p:spPr>
      </p:pic>
      <p:grpSp>
        <p:nvGrpSpPr>
          <p:cNvPr id="55" name="Group 54" title="Year 4">
            <a:extLst/>
          </p:cNvPr>
          <p:cNvGrpSpPr/>
          <p:nvPr userDrawn="1"/>
        </p:nvGrpSpPr>
        <p:grpSpPr>
          <a:xfrm>
            <a:off x="8481353" y="3119046"/>
            <a:ext cx="3133180" cy="562188"/>
            <a:chOff x="8481353" y="3119046"/>
            <a:chExt cx="3133180" cy="562188"/>
          </a:xfrm>
        </p:grpSpPr>
        <p:cxnSp>
          <p:nvCxnSpPr>
            <p:cNvPr id="56" name="Straight Connector 55" title="Q lines">
              <a:extLst/>
            </p:cNvPr>
            <p:cNvCxnSpPr>
              <a:cxnSpLocks/>
            </p:cNvCxnSpPr>
            <p:nvPr/>
          </p:nvCxnSpPr>
          <p:spPr>
            <a:xfrm>
              <a:off x="1078575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57" name="Straight Connector 56" title="Q lines">
              <a:extLst/>
            </p:cNvPr>
            <p:cNvCxnSpPr>
              <a:cxnSpLocks/>
            </p:cNvCxnSpPr>
            <p:nvPr/>
          </p:nvCxnSpPr>
          <p:spPr>
            <a:xfrm>
              <a:off x="9481202"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58" name="Arrow: Right 132" title="Year Arrow">
              <a:extLst/>
            </p:cNvPr>
            <p:cNvSpPr/>
            <p:nvPr/>
          </p:nvSpPr>
          <p:spPr>
            <a:xfrm>
              <a:off x="8481353" y="3325978"/>
              <a:ext cx="3133180" cy="355256"/>
            </a:xfrm>
            <a:prstGeom prst="rightArrow">
              <a:avLst>
                <a:gd name="adj1" fmla="val 100000"/>
                <a:gd name="adj2" fmla="val 50000"/>
              </a:avLst>
            </a:prstGeom>
            <a:gradFill flip="none" rotWithShape="1">
              <a:gsLst>
                <a:gs pos="0">
                  <a:schemeClr val="accent6">
                    <a:lumMod val="20000"/>
                    <a:lumOff val="80000"/>
                  </a:schemeClr>
                </a:gs>
                <a:gs pos="100000">
                  <a:schemeClr val="accent6"/>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59" name="Oval 58" title="Quarter Background Cirlce">
              <a:extLst/>
            </p:cNvPr>
            <p:cNvSpPr/>
            <p:nvPr/>
          </p:nvSpPr>
          <p:spPr>
            <a:xfrm>
              <a:off x="1068250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title="Quarter Background Cirlce">
              <a:extLst/>
            </p:cNvPr>
            <p:cNvSpPr/>
            <p:nvPr/>
          </p:nvSpPr>
          <p:spPr>
            <a:xfrm>
              <a:off x="1003192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title="Quarter Background Cirlce">
              <a:extLst/>
            </p:cNvPr>
            <p:cNvSpPr/>
            <p:nvPr/>
          </p:nvSpPr>
          <p:spPr>
            <a:xfrm>
              <a:off x="938467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title="Quarter Background Cirlce">
              <a:extLst/>
            </p:cNvPr>
            <p:cNvSpPr/>
            <p:nvPr/>
          </p:nvSpPr>
          <p:spPr>
            <a:xfrm>
              <a:off x="873163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title="Q lines">
              <a:extLst/>
            </p:cNvPr>
            <p:cNvCxnSpPr>
              <a:cxnSpLocks/>
            </p:cNvCxnSpPr>
            <p:nvPr/>
          </p:nvCxnSpPr>
          <p:spPr>
            <a:xfrm>
              <a:off x="8836180"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64" name="Straight Connector 63" title="Q lines">
              <a:extLst/>
            </p:cNvPr>
            <p:cNvCxnSpPr>
              <a:cxnSpLocks/>
            </p:cNvCxnSpPr>
            <p:nvPr/>
          </p:nvCxnSpPr>
          <p:spPr>
            <a:xfrm>
              <a:off x="10130964"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5" name="TextBox 64" title="Quarter Number">
              <a:extLst/>
            </p:cNvPr>
            <p:cNvSpPr txBox="1"/>
            <p:nvPr/>
          </p:nvSpPr>
          <p:spPr>
            <a:xfrm>
              <a:off x="869683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66" name="TextBox 65" title="Quarter Number">
              <a:extLst/>
            </p:cNvPr>
            <p:cNvSpPr txBox="1"/>
            <p:nvPr/>
          </p:nvSpPr>
          <p:spPr>
            <a:xfrm>
              <a:off x="934434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67" name="TextBox 66" title="Quarter Number">
              <a:extLst/>
            </p:cNvPr>
            <p:cNvSpPr txBox="1"/>
            <p:nvPr/>
          </p:nvSpPr>
          <p:spPr>
            <a:xfrm>
              <a:off x="999186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68" name="TextBox 67" title="Quarter Number">
              <a:extLst/>
            </p:cNvPr>
            <p:cNvSpPr txBox="1"/>
            <p:nvPr/>
          </p:nvSpPr>
          <p:spPr>
            <a:xfrm>
              <a:off x="10639376"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69" name="Group 68" title="Year 3">
            <a:extLst/>
          </p:cNvPr>
          <p:cNvGrpSpPr/>
          <p:nvPr userDrawn="1"/>
        </p:nvGrpSpPr>
        <p:grpSpPr>
          <a:xfrm>
            <a:off x="5886628" y="3119046"/>
            <a:ext cx="2784204" cy="562188"/>
            <a:chOff x="5886628" y="3119046"/>
            <a:chExt cx="2784204" cy="562188"/>
          </a:xfrm>
        </p:grpSpPr>
        <p:cxnSp>
          <p:nvCxnSpPr>
            <p:cNvPr id="70" name="Straight Connector 69" title="Q lines">
              <a:extLst/>
            </p:cNvPr>
            <p:cNvCxnSpPr>
              <a:cxnSpLocks/>
            </p:cNvCxnSpPr>
            <p:nvPr/>
          </p:nvCxnSpPr>
          <p:spPr>
            <a:xfrm>
              <a:off x="6890490"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1" name="Arrow: Right 184" title="Year Arrow">
              <a:extLst/>
            </p:cNvPr>
            <p:cNvSpPr/>
            <p:nvPr/>
          </p:nvSpPr>
          <p:spPr>
            <a:xfrm>
              <a:off x="5886628" y="3325978"/>
              <a:ext cx="2784204" cy="355256"/>
            </a:xfrm>
            <a:prstGeom prst="rightArrow">
              <a:avLst>
                <a:gd name="adj1" fmla="val 100000"/>
                <a:gd name="adj2" fmla="val 50000"/>
              </a:avLst>
            </a:prstGeom>
            <a:gradFill flip="none" rotWithShape="1">
              <a:gsLst>
                <a:gs pos="0">
                  <a:schemeClr val="accent3">
                    <a:lumMod val="20000"/>
                    <a:lumOff val="80000"/>
                  </a:schemeClr>
                </a:gs>
                <a:gs pos="100000">
                  <a:schemeClr val="accent3"/>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72" name="Oval 71" title="Quarter Background Cirlce">
              <a:extLst/>
            </p:cNvPr>
            <p:cNvSpPr/>
            <p:nvPr/>
          </p:nvSpPr>
          <p:spPr>
            <a:xfrm>
              <a:off x="809593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title="Quarter Background Cirlce">
              <a:extLst/>
            </p:cNvPr>
            <p:cNvSpPr/>
            <p:nvPr/>
          </p:nvSpPr>
          <p:spPr>
            <a:xfrm>
              <a:off x="7443121"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title="Quarter Background Cirlce">
              <a:extLst/>
            </p:cNvPr>
            <p:cNvSpPr/>
            <p:nvPr/>
          </p:nvSpPr>
          <p:spPr>
            <a:xfrm>
              <a:off x="679184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title="Quarter Background Cirlce">
              <a:extLst/>
            </p:cNvPr>
            <p:cNvSpPr/>
            <p:nvPr/>
          </p:nvSpPr>
          <p:spPr>
            <a:xfrm>
              <a:off x="6140756"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title="Q lines">
              <a:extLst/>
            </p:cNvPr>
            <p:cNvCxnSpPr>
              <a:cxnSpLocks/>
            </p:cNvCxnSpPr>
            <p:nvPr/>
          </p:nvCxnSpPr>
          <p:spPr>
            <a:xfrm>
              <a:off x="6246612"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7" name="Straight Connector 76" title="Q lines">
              <a:extLst/>
            </p:cNvPr>
            <p:cNvCxnSpPr>
              <a:cxnSpLocks/>
            </p:cNvCxnSpPr>
            <p:nvPr/>
          </p:nvCxnSpPr>
          <p:spPr>
            <a:xfrm>
              <a:off x="7541396"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8" name="Straight Connector 77" title="Q lines">
              <a:extLst/>
            </p:cNvPr>
            <p:cNvCxnSpPr>
              <a:cxnSpLocks/>
            </p:cNvCxnSpPr>
            <p:nvPr/>
          </p:nvCxnSpPr>
          <p:spPr>
            <a:xfrm>
              <a:off x="8188788"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9" name="TextBox 78" title="Quarter Number">
              <a:extLst/>
            </p:cNvPr>
            <p:cNvSpPr txBox="1"/>
            <p:nvPr/>
          </p:nvSpPr>
          <p:spPr>
            <a:xfrm>
              <a:off x="610677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80" name="TextBox 79" title="Quarter Number">
              <a:extLst/>
            </p:cNvPr>
            <p:cNvSpPr txBox="1"/>
            <p:nvPr/>
          </p:nvSpPr>
          <p:spPr>
            <a:xfrm>
              <a:off x="675428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81" name="TextBox 80" title="Quarter Number">
              <a:extLst/>
            </p:cNvPr>
            <p:cNvSpPr txBox="1"/>
            <p:nvPr/>
          </p:nvSpPr>
          <p:spPr>
            <a:xfrm>
              <a:off x="740180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82" name="TextBox 81" title="Quarter Number">
              <a:extLst/>
            </p:cNvPr>
            <p:cNvSpPr txBox="1"/>
            <p:nvPr/>
          </p:nvSpPr>
          <p:spPr>
            <a:xfrm>
              <a:off x="804931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83" name="Group 82" title="Year 2">
            <a:extLst/>
          </p:cNvPr>
          <p:cNvGrpSpPr/>
          <p:nvPr userDrawn="1"/>
        </p:nvGrpSpPr>
        <p:grpSpPr>
          <a:xfrm>
            <a:off x="3309141" y="3119046"/>
            <a:ext cx="2759196" cy="561751"/>
            <a:chOff x="3309141" y="3119046"/>
            <a:chExt cx="2759196" cy="561751"/>
          </a:xfrm>
        </p:grpSpPr>
        <p:sp>
          <p:nvSpPr>
            <p:cNvPr id="84" name="Arrow: Right 130" title="Year Arrow">
              <a:extLst/>
            </p:cNvPr>
            <p:cNvSpPr/>
            <p:nvPr/>
          </p:nvSpPr>
          <p:spPr>
            <a:xfrm>
              <a:off x="3309141" y="3325541"/>
              <a:ext cx="2759196" cy="355256"/>
            </a:xfrm>
            <a:prstGeom prst="rightArrow">
              <a:avLst>
                <a:gd name="adj1" fmla="val 100000"/>
                <a:gd name="adj2" fmla="val 50000"/>
              </a:avLst>
            </a:prstGeom>
            <a:gradFill flip="none" rotWithShape="1">
              <a:gsLst>
                <a:gs pos="0">
                  <a:schemeClr val="accent5">
                    <a:lumMod val="20000"/>
                    <a:lumOff val="80000"/>
                  </a:schemeClr>
                </a:gs>
                <a:gs pos="100000">
                  <a:schemeClr val="accent5"/>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85" name="Oval 84" title="Quarter Background Cirlce">
              <a:extLst/>
            </p:cNvPr>
            <p:cNvSpPr/>
            <p:nvPr/>
          </p:nvSpPr>
          <p:spPr>
            <a:xfrm>
              <a:off x="549490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title="Quarter Background Cirlce">
              <a:extLst/>
            </p:cNvPr>
            <p:cNvSpPr/>
            <p:nvPr/>
          </p:nvSpPr>
          <p:spPr>
            <a:xfrm>
              <a:off x="484587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title="Quarter Background Cirlce">
              <a:extLst/>
            </p:cNvPr>
            <p:cNvSpPr/>
            <p:nvPr/>
          </p:nvSpPr>
          <p:spPr>
            <a:xfrm>
              <a:off x="420935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title="Quarter Background Cirlce">
              <a:extLst/>
            </p:cNvPr>
            <p:cNvSpPr/>
            <p:nvPr/>
          </p:nvSpPr>
          <p:spPr>
            <a:xfrm>
              <a:off x="355216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9" name="Straight Connector 88" title="Q lines">
              <a:extLst/>
            </p:cNvPr>
            <p:cNvCxnSpPr>
              <a:cxnSpLocks/>
            </p:cNvCxnSpPr>
            <p:nvPr/>
          </p:nvCxnSpPr>
          <p:spPr>
            <a:xfrm>
              <a:off x="3657043"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0" name="Straight Connector 89" title="Q lines">
              <a:extLst/>
            </p:cNvPr>
            <p:cNvCxnSpPr>
              <a:cxnSpLocks/>
            </p:cNvCxnSpPr>
            <p:nvPr/>
          </p:nvCxnSpPr>
          <p:spPr>
            <a:xfrm>
              <a:off x="4304435"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1" name="Straight Connector 90" title="Q lines">
              <a:extLst/>
            </p:cNvPr>
            <p:cNvCxnSpPr>
              <a:cxnSpLocks/>
            </p:cNvCxnSpPr>
            <p:nvPr/>
          </p:nvCxnSpPr>
          <p:spPr>
            <a:xfrm>
              <a:off x="495182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2" name="Straight Connector 91" title="Q lines">
              <a:extLst/>
            </p:cNvPr>
            <p:cNvCxnSpPr>
              <a:cxnSpLocks/>
            </p:cNvCxnSpPr>
            <p:nvPr/>
          </p:nvCxnSpPr>
          <p:spPr>
            <a:xfrm>
              <a:off x="559921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3" name="TextBox 92" title="Quarter Number">
              <a:extLst/>
            </p:cNvPr>
            <p:cNvSpPr txBox="1"/>
            <p:nvPr/>
          </p:nvSpPr>
          <p:spPr>
            <a:xfrm>
              <a:off x="351671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94" name="TextBox 93" title="Quarter Number">
              <a:extLst/>
            </p:cNvPr>
            <p:cNvSpPr txBox="1"/>
            <p:nvPr/>
          </p:nvSpPr>
          <p:spPr>
            <a:xfrm>
              <a:off x="416422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95" name="TextBox 94" title="Quarter Number">
              <a:extLst/>
            </p:cNvPr>
            <p:cNvSpPr txBox="1"/>
            <p:nvPr/>
          </p:nvSpPr>
          <p:spPr>
            <a:xfrm>
              <a:off x="481174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96" name="TextBox 95" title="Quarter Number">
              <a:extLst/>
            </p:cNvPr>
            <p:cNvSpPr txBox="1"/>
            <p:nvPr/>
          </p:nvSpPr>
          <p:spPr>
            <a:xfrm>
              <a:off x="545925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97" name="Group 96" title="Year 1">
            <a:extLst/>
          </p:cNvPr>
          <p:cNvGrpSpPr/>
          <p:nvPr userDrawn="1"/>
        </p:nvGrpSpPr>
        <p:grpSpPr>
          <a:xfrm>
            <a:off x="791681" y="3119046"/>
            <a:ext cx="2695434" cy="561751"/>
            <a:chOff x="791681" y="3119046"/>
            <a:chExt cx="2695434" cy="561751"/>
          </a:xfrm>
        </p:grpSpPr>
        <p:cxnSp>
          <p:nvCxnSpPr>
            <p:cNvPr id="98" name="Straight Connector 97" title="Q lines">
              <a:extLst/>
            </p:cNvPr>
            <p:cNvCxnSpPr>
              <a:cxnSpLocks/>
            </p:cNvCxnSpPr>
            <p:nvPr/>
          </p:nvCxnSpPr>
          <p:spPr>
            <a:xfrm>
              <a:off x="170330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9" name="Arrow: Right 129" title="Year Arrow">
              <a:extLst/>
            </p:cNvPr>
            <p:cNvSpPr/>
            <p:nvPr/>
          </p:nvSpPr>
          <p:spPr>
            <a:xfrm>
              <a:off x="791681" y="3325541"/>
              <a:ext cx="2695434" cy="355256"/>
            </a:xfrm>
            <a:prstGeom prst="rightArrow">
              <a:avLst>
                <a:gd name="adj1" fmla="val 100000"/>
                <a:gd name="adj2" fmla="val 50000"/>
              </a:avLst>
            </a:prstGeom>
            <a:gradFill flip="none" rotWithShape="1">
              <a:gsLst>
                <a:gs pos="0">
                  <a:schemeClr val="accent2">
                    <a:lumMod val="40000"/>
                    <a:lumOff val="60000"/>
                  </a:schemeClr>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100" name="Oval 99" title="Quarter Background Cirlce">
              <a:extLst/>
            </p:cNvPr>
            <p:cNvSpPr/>
            <p:nvPr/>
          </p:nvSpPr>
          <p:spPr>
            <a:xfrm>
              <a:off x="291363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title="Quarter Background Cirlce">
              <a:extLst/>
            </p:cNvPr>
            <p:cNvSpPr/>
            <p:nvPr/>
          </p:nvSpPr>
          <p:spPr>
            <a:xfrm>
              <a:off x="2256010"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title="Quarter Background Cirlce">
              <a:extLst/>
            </p:cNvPr>
            <p:cNvSpPr/>
            <p:nvPr/>
          </p:nvSpPr>
          <p:spPr>
            <a:xfrm>
              <a:off x="161174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title="Quarter Background Cirlce">
              <a:extLst/>
            </p:cNvPr>
            <p:cNvSpPr/>
            <p:nvPr/>
          </p:nvSpPr>
          <p:spPr>
            <a:xfrm>
              <a:off x="96578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4" name="Straight Connector 103" title="Q lines">
              <a:extLst/>
            </p:cNvPr>
            <p:cNvCxnSpPr>
              <a:cxnSpLocks/>
            </p:cNvCxnSpPr>
            <p:nvPr/>
          </p:nvCxnSpPr>
          <p:spPr>
            <a:xfrm>
              <a:off x="1067475"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5" name="Straight Connector 104" title="Q lines">
              <a:extLst/>
            </p:cNvPr>
            <p:cNvCxnSpPr>
              <a:cxnSpLocks/>
            </p:cNvCxnSpPr>
            <p:nvPr/>
          </p:nvCxnSpPr>
          <p:spPr>
            <a:xfrm>
              <a:off x="236225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6" name="Straight Connector 105" title="Q lines">
              <a:extLst/>
            </p:cNvPr>
            <p:cNvCxnSpPr>
              <a:cxnSpLocks/>
            </p:cNvCxnSpPr>
            <p:nvPr/>
          </p:nvCxnSpPr>
          <p:spPr>
            <a:xfrm>
              <a:off x="3009651"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07" name="TextBox 106" title="Quarter Number">
              <a:extLst/>
            </p:cNvPr>
            <p:cNvSpPr txBox="1"/>
            <p:nvPr/>
          </p:nvSpPr>
          <p:spPr>
            <a:xfrm>
              <a:off x="92665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108" name="TextBox 107" title="Quarter Number">
              <a:extLst/>
            </p:cNvPr>
            <p:cNvSpPr txBox="1"/>
            <p:nvPr/>
          </p:nvSpPr>
          <p:spPr>
            <a:xfrm>
              <a:off x="157416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109" name="TextBox 108" title="Quarter Number">
              <a:extLst/>
            </p:cNvPr>
            <p:cNvSpPr txBox="1"/>
            <p:nvPr/>
          </p:nvSpPr>
          <p:spPr>
            <a:xfrm>
              <a:off x="222168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110" name="TextBox 109" title="Quarter Number">
              <a:extLst/>
            </p:cNvPr>
            <p:cNvSpPr txBox="1"/>
            <p:nvPr/>
          </p:nvSpPr>
          <p:spPr>
            <a:xfrm>
              <a:off x="286919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sp>
        <p:nvSpPr>
          <p:cNvPr id="111" name="Text Placeholder 8">
            <a:extLst/>
          </p:cNvPr>
          <p:cNvSpPr>
            <a:spLocks noGrp="1"/>
          </p:cNvSpPr>
          <p:nvPr>
            <p:ph type="body" sz="quarter" idx="15" hasCustomPrompt="1"/>
          </p:nvPr>
        </p:nvSpPr>
        <p:spPr>
          <a:xfrm>
            <a:off x="5874314"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2" name="Text Placeholder 8">
            <a:extLst/>
          </p:cNvPr>
          <p:cNvSpPr>
            <a:spLocks noGrp="1"/>
          </p:cNvSpPr>
          <p:nvPr>
            <p:ph type="body" sz="quarter" idx="16" hasCustomPrompt="1"/>
          </p:nvPr>
        </p:nvSpPr>
        <p:spPr>
          <a:xfrm>
            <a:off x="9760199"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3" name="Text Placeholder 8">
            <a:extLst/>
          </p:cNvPr>
          <p:cNvSpPr>
            <a:spLocks noGrp="1"/>
          </p:cNvSpPr>
          <p:nvPr>
            <p:ph type="body" sz="quarter" idx="17" hasCustomPrompt="1"/>
          </p:nvPr>
        </p:nvSpPr>
        <p:spPr>
          <a:xfrm>
            <a:off x="594428"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4" name="Text Placeholder 8">
            <a:extLst/>
          </p:cNvPr>
          <p:cNvSpPr>
            <a:spLocks noGrp="1"/>
          </p:cNvSpPr>
          <p:nvPr>
            <p:ph type="body" sz="quarter" idx="23" hasCustomPrompt="1"/>
          </p:nvPr>
        </p:nvSpPr>
        <p:spPr>
          <a:xfrm>
            <a:off x="3196226"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5" name="Text Placeholder 8">
            <a:extLst/>
          </p:cNvPr>
          <p:cNvSpPr>
            <a:spLocks noGrp="1"/>
          </p:cNvSpPr>
          <p:nvPr>
            <p:ph type="body" sz="quarter" idx="24" hasCustomPrompt="1"/>
          </p:nvPr>
        </p:nvSpPr>
        <p:spPr>
          <a:xfrm>
            <a:off x="5807451"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6" name="Text Placeholder 8">
            <a:extLst/>
          </p:cNvPr>
          <p:cNvSpPr>
            <a:spLocks noGrp="1"/>
          </p:cNvSpPr>
          <p:nvPr>
            <p:ph type="body" sz="quarter" idx="25" hasCustomPrompt="1"/>
          </p:nvPr>
        </p:nvSpPr>
        <p:spPr>
          <a:xfrm>
            <a:off x="8362114"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Tree>
    <p:extLst>
      <p:ext uri="{BB962C8B-B14F-4D97-AF65-F5344CB8AC3E}">
        <p14:creationId xmlns:p14="http://schemas.microsoft.com/office/powerpoint/2010/main" val="42630920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D26682-BB04-4376-8916-C5E896865FA2}" type="datetime1">
              <a:rPr lang="en-US" smtClean="0"/>
              <a:t>12/11/2018</a:t>
            </a:fld>
            <a:endParaRPr lang="en-US"/>
          </a:p>
        </p:txBody>
      </p:sp>
      <p:sp>
        <p:nvSpPr>
          <p:cNvPr id="3" name="Footer Placeholder 2"/>
          <p:cNvSpPr>
            <a:spLocks noGrp="1"/>
          </p:cNvSpPr>
          <p:nvPr>
            <p:ph type="ftr" sz="quarter" idx="11"/>
          </p:nvPr>
        </p:nvSpPr>
        <p:spPr/>
        <p:txBody>
          <a:bodyPr/>
          <a:lstStyle/>
          <a:p>
            <a:r>
              <a:rPr lang="en-US"/>
              <a:t>Texas Education Agency            2018-2019 School Year</a:t>
            </a:r>
          </a:p>
        </p:txBody>
      </p:sp>
      <p:sp>
        <p:nvSpPr>
          <p:cNvPr id="4" name="Slide Number Placeholder 3"/>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24415277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Content Slide ">
    <p:spTree>
      <p:nvGrpSpPr>
        <p:cNvPr id="1" name=""/>
        <p:cNvGrpSpPr/>
        <p:nvPr/>
      </p:nvGrpSpPr>
      <p:grpSpPr>
        <a:xfrm>
          <a:off x="0" y="0"/>
          <a:ext cx="0" cy="0"/>
          <a:chOff x="0" y="0"/>
          <a:chExt cx="0" cy="0"/>
        </a:xfrm>
      </p:grpSpPr>
      <p:sp>
        <p:nvSpPr>
          <p:cNvPr id="4" name="Rectangle 3">
            <a:extLst/>
          </p:cNvPr>
          <p:cNvSpPr/>
          <p:nvPr userDrawn="1"/>
        </p:nvSpPr>
        <p:spPr>
          <a:xfrm>
            <a:off x="0" y="228600"/>
            <a:ext cx="12192000" cy="9144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 name="Rectangle 4">
            <a:extLst/>
          </p:cNvPr>
          <p:cNvSpPr/>
          <p:nvPr userDrawn="1"/>
        </p:nvSpPr>
        <p:spPr>
          <a:xfrm>
            <a:off x="0" y="6477000"/>
            <a:ext cx="12192000" cy="381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Rectangle 5">
            <a:extLst/>
          </p:cNvPr>
          <p:cNvSpPr/>
          <p:nvPr userDrawn="1"/>
        </p:nvSpPr>
        <p:spPr>
          <a:xfrm>
            <a:off x="0" y="1143000"/>
            <a:ext cx="12192000" cy="76200"/>
          </a:xfrm>
          <a:prstGeom prst="rect">
            <a:avLst/>
          </a:prstGeom>
          <a:solidFill>
            <a:srgbClr val="E558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7" name="Picture 1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9238" y="6477000"/>
            <a:ext cx="969962"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406400" y="2057401"/>
            <a:ext cx="11176000" cy="3763963"/>
          </a:xfrm>
        </p:spPr>
        <p:txBody>
          <a:bodyPr/>
          <a:lstStyle>
            <a:lvl1pPr>
              <a:defRPr baseline="0">
                <a:solidFill>
                  <a:schemeClr val="bg2">
                    <a:lumMod val="25000"/>
                  </a:schemeClr>
                </a:solidFill>
              </a:defRPr>
            </a:lvl1pPr>
            <a:lvl2pPr>
              <a:defRPr baseline="0">
                <a:solidFill>
                  <a:schemeClr val="bg2">
                    <a:lumMod val="25000"/>
                  </a:schemeClr>
                </a:solidFill>
              </a:defRPr>
            </a:lvl2pPr>
            <a:lvl3pPr>
              <a:defRPr baseline="0">
                <a:solidFill>
                  <a:schemeClr val="bg2">
                    <a:lumMod val="25000"/>
                  </a:schemeClr>
                </a:solidFill>
              </a:defRPr>
            </a:lvl3pPr>
            <a:lvl4pPr>
              <a:defRPr baseline="0">
                <a:solidFill>
                  <a:schemeClr val="bg2">
                    <a:lumMod val="25000"/>
                  </a:schemeClr>
                </a:solidFill>
              </a:defRPr>
            </a:lvl4pPr>
            <a:lvl5pPr>
              <a:defRPr baseline="0">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06400" y="228600"/>
            <a:ext cx="11074400" cy="914400"/>
          </a:xfrm>
        </p:spPr>
        <p:txBody>
          <a:bodyPr/>
          <a:lstStyle>
            <a:lvl1pPr>
              <a:defRPr baseline="0">
                <a:solidFill>
                  <a:schemeClr val="bg1"/>
                </a:solidFill>
                <a:latin typeface="Corbel" panose="020B0503020204020204" pitchFamily="34" charset="0"/>
              </a:defRPr>
            </a:lvl1pPr>
          </a:lstStyle>
          <a:p>
            <a:r>
              <a:rPr lang="en-US" dirty="0"/>
              <a:t>Click to edit Master title style</a:t>
            </a:r>
          </a:p>
        </p:txBody>
      </p:sp>
      <p:sp>
        <p:nvSpPr>
          <p:cNvPr id="8" name="Slide Number Placeholder 5">
            <a:extLst/>
          </p:cNvPr>
          <p:cNvSpPr>
            <a:spLocks noGrp="1"/>
          </p:cNvSpPr>
          <p:nvPr>
            <p:ph type="sldNum" sz="quarter" idx="10"/>
          </p:nvPr>
        </p:nvSpPr>
        <p:spPr>
          <a:xfrm>
            <a:off x="11049000" y="6416675"/>
            <a:ext cx="609600" cy="365125"/>
          </a:xfrm>
        </p:spPr>
        <p:txBody>
          <a:bodyPr/>
          <a:lstStyle>
            <a:lvl1pPr algn="r">
              <a:defRPr sz="1400">
                <a:solidFill>
                  <a:srgbClr val="6E7073"/>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AD28E80A-06D5-4237-9537-368D312261DF}" type="slidenum">
              <a:rPr lang="en-US"/>
              <a:pPr>
                <a:defRPr/>
              </a:pPr>
              <a:t>‹#›</a:t>
            </a:fld>
            <a:endParaRPr lang="en-US" dirty="0"/>
          </a:p>
        </p:txBody>
      </p:sp>
    </p:spTree>
    <p:extLst>
      <p:ext uri="{BB962C8B-B14F-4D97-AF65-F5344CB8AC3E}">
        <p14:creationId xmlns:p14="http://schemas.microsoft.com/office/powerpoint/2010/main" val="11215601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A Opener - Sec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0" y="2872510"/>
            <a:ext cx="9138089" cy="1455647"/>
          </a:xfrm>
          <a:prstGeom prst="rect">
            <a:avLst/>
          </a:prstGeom>
          <a:solidFill>
            <a:schemeClr val="bg1">
              <a:lumMod val="95000"/>
            </a:schemeClr>
          </a:solidFill>
        </p:spPr>
        <p:txBody>
          <a:bodyPr anchor="ctr">
            <a:noAutofit/>
          </a:bodyPr>
          <a:lstStyle>
            <a:lvl1pPr algn="ctr">
              <a:defRPr lang="en-US" sz="6000" b="1" kern="1200" baseline="0" dirty="0" smtClean="0">
                <a:solidFill>
                  <a:srgbClr val="3C6EBE"/>
                </a:solidFill>
                <a:latin typeface="+mn-lt"/>
                <a:ea typeface="+mn-ea"/>
                <a:cs typeface="+mn-cs"/>
              </a:defRPr>
            </a:lvl1pPr>
          </a:lstStyle>
          <a:p>
            <a:r>
              <a:rPr lang="en-US" dirty="0"/>
              <a:t>Edit Section Title</a:t>
            </a:r>
          </a:p>
        </p:txBody>
      </p:sp>
      <p:sp>
        <p:nvSpPr>
          <p:cNvPr id="4" name="Date Placeholder 3"/>
          <p:cNvSpPr>
            <a:spLocks noGrp="1"/>
          </p:cNvSpPr>
          <p:nvPr>
            <p:ph type="dt" sz="half" idx="10"/>
          </p:nvPr>
        </p:nvSpPr>
        <p:spPr/>
        <p:txBody>
          <a:bodyPr/>
          <a:lstStyle/>
          <a:p>
            <a:fld id="{CDA45124-2682-4143-9C41-E2607581843B}" type="datetime1">
              <a:rPr lang="en-US" smtClean="0"/>
              <a:t>12/11/2018</a:t>
            </a:fld>
            <a:endParaRPr lang="en-US"/>
          </a:p>
        </p:txBody>
      </p:sp>
      <p:sp>
        <p:nvSpPr>
          <p:cNvPr id="5" name="Footer Placeholder 4"/>
          <p:cNvSpPr>
            <a:spLocks noGrp="1"/>
          </p:cNvSpPr>
          <p:nvPr>
            <p:ph type="ftr" sz="quarter" idx="11"/>
          </p:nvPr>
        </p:nvSpPr>
        <p:spPr/>
        <p:txBody>
          <a:bodyPr/>
          <a:lstStyle/>
          <a:p>
            <a:r>
              <a:rPr lang="en-US"/>
              <a:t>Texas Education Agency            2018-2019 School Year</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11" name="Subtitle 2"/>
          <p:cNvSpPr>
            <a:spLocks noGrp="1"/>
          </p:cNvSpPr>
          <p:nvPr>
            <p:ph type="subTitle" idx="1" hasCustomPrompt="1"/>
          </p:nvPr>
        </p:nvSpPr>
        <p:spPr>
          <a:xfrm>
            <a:off x="1524000" y="4328159"/>
            <a:ext cx="9144000" cy="865633"/>
          </a:xfrm>
          <a:prstGeom prst="rect">
            <a:avLst/>
          </a:prstGeom>
          <a:solidFill>
            <a:schemeClr val="bg1">
              <a:lumMod val="95000"/>
            </a:schemeClr>
          </a:solidFill>
        </p:spPr>
        <p:txBody>
          <a:bodyPr anchor="ctr"/>
          <a:lstStyle>
            <a:lvl1pPr marL="0" indent="0" algn="ctr">
              <a:lnSpc>
                <a:spcPct val="90000"/>
              </a:lnSpc>
              <a:buNone/>
              <a:defRPr sz="2400" b="1" spc="140" baseline="0">
                <a:solidFill>
                  <a:srgbClr val="44546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 STYLE</a:t>
            </a:r>
          </a:p>
        </p:txBody>
      </p:sp>
    </p:spTree>
    <p:extLst>
      <p:ext uri="{BB962C8B-B14F-4D97-AF65-F5344CB8AC3E}">
        <p14:creationId xmlns:p14="http://schemas.microsoft.com/office/powerpoint/2010/main" val="17277109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A Opener - Section title b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3329051"/>
            <a:ext cx="12192000" cy="906065"/>
          </a:xfrm>
          <a:prstGeom prst="rect">
            <a:avLst/>
          </a:prstGeom>
          <a:gradFill>
            <a:gsLst>
              <a:gs pos="66000">
                <a:srgbClr val="4472C4"/>
              </a:gs>
              <a:gs pos="100000">
                <a:srgbClr val="203864"/>
              </a:gs>
            </a:gsLst>
            <a:lin ang="1800000" scaled="0"/>
          </a:gradFill>
        </p:spPr>
        <p:txBody>
          <a:bodyPr anchor="ctr"/>
          <a:lstStyle>
            <a:lvl1pPr algn="ctr">
              <a:defRPr>
                <a:solidFill>
                  <a:schemeClr val="bg1"/>
                </a:solidFill>
                <a:latin typeface="Calibri (Body)"/>
              </a:defRPr>
            </a:lvl1pPr>
          </a:lstStyle>
          <a:p>
            <a:r>
              <a:rPr lang="en-US" dirty="0"/>
              <a:t>Edit Section Title</a:t>
            </a:r>
          </a:p>
        </p:txBody>
      </p:sp>
      <p:sp>
        <p:nvSpPr>
          <p:cNvPr id="5" name="Date Placeholder 4"/>
          <p:cNvSpPr>
            <a:spLocks noGrp="1"/>
          </p:cNvSpPr>
          <p:nvPr>
            <p:ph type="dt" sz="half" idx="10"/>
          </p:nvPr>
        </p:nvSpPr>
        <p:spPr/>
        <p:txBody>
          <a:bodyPr/>
          <a:lstStyle/>
          <a:p>
            <a:fld id="{8E784B39-1C31-474E-984B-2C38B4B0915E}" type="datetime1">
              <a:rPr lang="en-US" smtClean="0"/>
              <a:t>12/11/2018</a:t>
            </a:fld>
            <a:endParaRPr lang="en-US"/>
          </a:p>
        </p:txBody>
      </p:sp>
      <p:sp>
        <p:nvSpPr>
          <p:cNvPr id="6" name="Footer Placeholder 5"/>
          <p:cNvSpPr>
            <a:spLocks noGrp="1"/>
          </p:cNvSpPr>
          <p:nvPr>
            <p:ph type="ftr" sz="quarter" idx="11"/>
          </p:nvPr>
        </p:nvSpPr>
        <p:spPr/>
        <p:txBody>
          <a:bodyPr/>
          <a:lstStyle/>
          <a:p>
            <a:r>
              <a:rPr lang="en-US"/>
              <a:t>Texas Education Agency            2018-2019 School Year</a:t>
            </a:r>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5431544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A Opener - Section Orange/Blue b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0" y="2872510"/>
            <a:ext cx="9138089" cy="1455647"/>
          </a:xfrm>
          <a:prstGeom prst="rect">
            <a:avLst/>
          </a:prstGeom>
          <a:solidFill>
            <a:schemeClr val="bg1">
              <a:lumMod val="95000"/>
            </a:schemeClr>
          </a:solidFill>
        </p:spPr>
        <p:txBody>
          <a:bodyPr anchor="ctr">
            <a:noAutofit/>
          </a:bodyPr>
          <a:lstStyle>
            <a:lvl1pPr algn="ctr">
              <a:defRPr lang="en-US" sz="6000" b="1" kern="1200" baseline="0" dirty="0" smtClean="0">
                <a:solidFill>
                  <a:srgbClr val="3C6EBE"/>
                </a:solidFill>
                <a:latin typeface="+mn-lt"/>
                <a:ea typeface="+mn-ea"/>
                <a:cs typeface="+mn-cs"/>
              </a:defRPr>
            </a:lvl1pPr>
          </a:lstStyle>
          <a:p>
            <a:r>
              <a:rPr lang="en-US" dirty="0"/>
              <a:t>Edit Section Title</a:t>
            </a:r>
          </a:p>
        </p:txBody>
      </p:sp>
      <p:sp>
        <p:nvSpPr>
          <p:cNvPr id="4" name="Date Placeholder 3"/>
          <p:cNvSpPr>
            <a:spLocks noGrp="1"/>
          </p:cNvSpPr>
          <p:nvPr>
            <p:ph type="dt" sz="half" idx="10"/>
          </p:nvPr>
        </p:nvSpPr>
        <p:spPr/>
        <p:txBody>
          <a:bodyPr/>
          <a:lstStyle/>
          <a:p>
            <a:fld id="{90FF9F83-4B5B-46C2-9F0F-D6CE69F0B7C8}" type="datetime1">
              <a:rPr lang="en-US" smtClean="0"/>
              <a:t>12/11/2018</a:t>
            </a:fld>
            <a:endParaRPr lang="en-US"/>
          </a:p>
        </p:txBody>
      </p:sp>
      <p:sp>
        <p:nvSpPr>
          <p:cNvPr id="5" name="Footer Placeholder 4"/>
          <p:cNvSpPr>
            <a:spLocks noGrp="1"/>
          </p:cNvSpPr>
          <p:nvPr>
            <p:ph type="ftr" sz="quarter" idx="11"/>
          </p:nvPr>
        </p:nvSpPr>
        <p:spPr/>
        <p:txBody>
          <a:bodyPr/>
          <a:lstStyle/>
          <a:p>
            <a:r>
              <a:rPr lang="en-US"/>
              <a:t>Texas Education Agency            2018-2019 School Year</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11" name="Subtitle 2"/>
          <p:cNvSpPr>
            <a:spLocks noGrp="1"/>
          </p:cNvSpPr>
          <p:nvPr>
            <p:ph type="subTitle" idx="1" hasCustomPrompt="1"/>
          </p:nvPr>
        </p:nvSpPr>
        <p:spPr>
          <a:xfrm>
            <a:off x="1524000" y="4328159"/>
            <a:ext cx="9144000" cy="865633"/>
          </a:xfrm>
          <a:prstGeom prst="rect">
            <a:avLst/>
          </a:prstGeom>
          <a:solidFill>
            <a:schemeClr val="bg1">
              <a:lumMod val="95000"/>
            </a:schemeClr>
          </a:solidFill>
        </p:spPr>
        <p:txBody>
          <a:bodyPr anchor="ctr"/>
          <a:lstStyle>
            <a:lvl1pPr marL="0" indent="0" algn="ctr">
              <a:lnSpc>
                <a:spcPct val="90000"/>
              </a:lnSpc>
              <a:buNone/>
              <a:defRPr sz="2400" b="1" spc="140" baseline="0">
                <a:solidFill>
                  <a:srgbClr val="44546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 STYLE</a:t>
            </a:r>
          </a:p>
        </p:txBody>
      </p:sp>
    </p:spTree>
    <p:extLst>
      <p:ext uri="{BB962C8B-B14F-4D97-AF65-F5344CB8AC3E}">
        <p14:creationId xmlns:p14="http://schemas.microsoft.com/office/powerpoint/2010/main" val="13699736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Bar - Sec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3329051"/>
            <a:ext cx="12192000" cy="906065"/>
          </a:xfrm>
          <a:prstGeom prst="rect">
            <a:avLst/>
          </a:prstGeom>
          <a:gradFill>
            <a:gsLst>
              <a:gs pos="66000">
                <a:srgbClr val="4472C4"/>
              </a:gs>
              <a:gs pos="100000">
                <a:srgbClr val="203864"/>
              </a:gs>
            </a:gsLst>
            <a:lin ang="1800000" scaled="0"/>
          </a:gradFill>
        </p:spPr>
        <p:txBody>
          <a:bodyPr anchor="ctr"/>
          <a:lstStyle>
            <a:lvl1pPr algn="ctr">
              <a:defRPr>
                <a:solidFill>
                  <a:schemeClr val="bg1"/>
                </a:solidFill>
                <a:latin typeface="Calibri (Body)"/>
              </a:defRPr>
            </a:lvl1pPr>
          </a:lstStyle>
          <a:p>
            <a:r>
              <a:rPr lang="en-US" dirty="0"/>
              <a:t>Edit Section Title</a:t>
            </a:r>
          </a:p>
        </p:txBody>
      </p:sp>
      <p:sp>
        <p:nvSpPr>
          <p:cNvPr id="5" name="Date Placeholder 4"/>
          <p:cNvSpPr>
            <a:spLocks noGrp="1"/>
          </p:cNvSpPr>
          <p:nvPr>
            <p:ph type="dt" sz="half" idx="10"/>
          </p:nvPr>
        </p:nvSpPr>
        <p:spPr/>
        <p:txBody>
          <a:bodyPr/>
          <a:lstStyle/>
          <a:p>
            <a:fld id="{C2DC9644-20DD-458F-A792-FF41255CD68E}" type="datetime1">
              <a:rPr lang="en-US" smtClean="0"/>
              <a:t>12/11/2018</a:t>
            </a:fld>
            <a:endParaRPr lang="en-US"/>
          </a:p>
        </p:txBody>
      </p:sp>
      <p:sp>
        <p:nvSpPr>
          <p:cNvPr id="6" name="Footer Placeholder 5"/>
          <p:cNvSpPr>
            <a:spLocks noGrp="1"/>
          </p:cNvSpPr>
          <p:nvPr>
            <p:ph type="ftr" sz="quarter" idx="11"/>
          </p:nvPr>
        </p:nvSpPr>
        <p:spPr/>
        <p:txBody>
          <a:bodyPr/>
          <a:lstStyle/>
          <a:p>
            <a:r>
              <a:rPr lang="en-US"/>
              <a:t>Texas Education Agency            2018-2019 School Year</a:t>
            </a:r>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27701267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range/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28602" y="1975259"/>
            <a:ext cx="9534796" cy="3566160"/>
          </a:xfrm>
          <a:prstGeom prst="rect">
            <a:avLst/>
          </a:prstGeom>
        </p:spPr>
        <p:txBody>
          <a:bodyPr>
            <a:normAutofit/>
          </a:bodyPr>
          <a:lstStyle>
            <a:lvl1pPr algn="ctr">
              <a:defRPr sz="6500">
                <a:solidFill>
                  <a:schemeClr val="bg1"/>
                </a:solidFill>
                <a:latin typeface="Open Sans (Headings)"/>
              </a:defRPr>
            </a:lvl1pPr>
          </a:lstStyle>
          <a:p>
            <a:r>
              <a:rPr lang="en-US" dirty="0"/>
              <a:t>Click to edit Section title</a:t>
            </a:r>
          </a:p>
        </p:txBody>
      </p:sp>
      <p:sp>
        <p:nvSpPr>
          <p:cNvPr id="4" name="Date Placeholder 3"/>
          <p:cNvSpPr>
            <a:spLocks noGrp="1"/>
          </p:cNvSpPr>
          <p:nvPr>
            <p:ph type="dt" sz="half" idx="10"/>
          </p:nvPr>
        </p:nvSpPr>
        <p:spPr>
          <a:xfrm>
            <a:off x="838200" y="6497053"/>
            <a:ext cx="2743200" cy="224422"/>
          </a:xfrm>
        </p:spPr>
        <p:txBody>
          <a:bodyPr/>
          <a:lstStyle>
            <a:lvl1pPr>
              <a:defRPr>
                <a:solidFill>
                  <a:schemeClr val="bg1"/>
                </a:solidFill>
              </a:defRPr>
            </a:lvl1pPr>
          </a:lstStyle>
          <a:p>
            <a:fld id="{EDD7BA86-17F0-4EF2-9630-9C8617710B84}" type="datetime1">
              <a:rPr lang="en-US" smtClean="0"/>
              <a:t>12/11/2018</a:t>
            </a:fld>
            <a:endParaRPr lang="en-US"/>
          </a:p>
        </p:txBody>
      </p:sp>
      <p:sp>
        <p:nvSpPr>
          <p:cNvPr id="5" name="Footer Placeholder 4"/>
          <p:cNvSpPr>
            <a:spLocks noGrp="1"/>
          </p:cNvSpPr>
          <p:nvPr>
            <p:ph type="ftr" sz="quarter" idx="11"/>
          </p:nvPr>
        </p:nvSpPr>
        <p:spPr>
          <a:xfrm>
            <a:off x="4038600" y="6497053"/>
            <a:ext cx="4114800" cy="224422"/>
          </a:xfrm>
        </p:spPr>
        <p:txBody>
          <a:bodyPr/>
          <a:lstStyle>
            <a:lvl1pPr>
              <a:defRPr>
                <a:solidFill>
                  <a:schemeClr val="bg1"/>
                </a:solidFill>
              </a:defRPr>
            </a:lvl1pPr>
          </a:lstStyle>
          <a:p>
            <a:r>
              <a:rPr lang="en-US"/>
              <a:t>Texas Education Agency            2018-2019 School Year</a:t>
            </a:r>
          </a:p>
        </p:txBody>
      </p:sp>
      <p:sp>
        <p:nvSpPr>
          <p:cNvPr id="6" name="Slide Number Placeholder 5"/>
          <p:cNvSpPr>
            <a:spLocks noGrp="1"/>
          </p:cNvSpPr>
          <p:nvPr>
            <p:ph type="sldNum" sz="quarter" idx="12"/>
          </p:nvPr>
        </p:nvSpPr>
        <p:spPr>
          <a:xfrm>
            <a:off x="8610600" y="6497053"/>
            <a:ext cx="2743200" cy="224422"/>
          </a:xfrm>
        </p:spPr>
        <p:txBody>
          <a:bodyPr/>
          <a:lstStyle>
            <a:lvl1pPr>
              <a:defRPr>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4201168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72508"/>
            <a:ext cx="9144000" cy="1455650"/>
          </a:xfrm>
          <a:solidFill>
            <a:schemeClr val="bg1">
              <a:lumMod val="95000"/>
            </a:schemeClr>
          </a:solidFill>
        </p:spPr>
        <p:txBody>
          <a:bodyPr anchor="ctr">
            <a:normAutofit/>
          </a:bodyPr>
          <a:lstStyle>
            <a:lvl1pPr algn="ctr">
              <a:defRPr lang="en-US" sz="6000" b="1" kern="1200" baseline="0" dirty="0">
                <a:solidFill>
                  <a:srgbClr val="3C6EBE"/>
                </a:solidFill>
                <a:latin typeface="+mn-lt"/>
                <a:ea typeface="+mn-ea"/>
                <a:cs typeface="+mn-cs"/>
              </a:defRPr>
            </a:lvl1pPr>
          </a:lstStyle>
          <a:p>
            <a:r>
              <a:rPr lang="en-US" dirty="0"/>
              <a:t>Edit Master Title</a:t>
            </a:r>
          </a:p>
        </p:txBody>
      </p:sp>
      <p:sp>
        <p:nvSpPr>
          <p:cNvPr id="3" name="Subtitle 2"/>
          <p:cNvSpPr>
            <a:spLocks noGrp="1"/>
          </p:cNvSpPr>
          <p:nvPr>
            <p:ph type="subTitle" idx="1" hasCustomPrompt="1"/>
          </p:nvPr>
        </p:nvSpPr>
        <p:spPr>
          <a:xfrm>
            <a:off x="1524000" y="4328158"/>
            <a:ext cx="9144000" cy="862820"/>
          </a:xfrm>
          <a:solidFill>
            <a:schemeClr val="bg1">
              <a:lumMod val="95000"/>
            </a:schemeClr>
          </a:solidFill>
        </p:spPr>
        <p:txBody>
          <a:bodyPr anchor="ctr">
            <a:normAutofit/>
          </a:bodyPr>
          <a:lstStyle>
            <a:lvl1pPr marL="0" indent="0" algn="ctr">
              <a:buNone/>
              <a:defRPr lang="en-US" sz="2400" b="1" kern="1200" spc="140" baseline="0" dirty="0">
                <a:solidFill>
                  <a:srgbClr val="44546A"/>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DE310C01-BA74-40C6-B36D-365C31E4D754}" type="datetime1">
              <a:rPr lang="en-US" smtClean="0"/>
              <a:t>12/11/2018</a:t>
            </a:fld>
            <a:endParaRPr lang="en-US"/>
          </a:p>
        </p:txBody>
      </p:sp>
      <p:sp>
        <p:nvSpPr>
          <p:cNvPr id="5" name="Footer Placeholder 4"/>
          <p:cNvSpPr>
            <a:spLocks noGrp="1"/>
          </p:cNvSpPr>
          <p:nvPr>
            <p:ph type="ftr" sz="quarter" idx="11"/>
          </p:nvPr>
        </p:nvSpPr>
        <p:spPr/>
        <p:txBody>
          <a:bodyPr/>
          <a:lstStyle/>
          <a:p>
            <a:r>
              <a:rPr lang="en-US"/>
              <a:t>Texas Education Agency            2018-2019 School Year</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87460881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4.png"/><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theme" Target="../theme/theme2.xml"/><Relationship Id="rId5" Type="http://schemas.openxmlformats.org/officeDocument/2006/relationships/slideLayout" Target="../slideLayouts/slideLayout8.xml"/><Relationship Id="rId4"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image" Target="../media/image4.png"/><Relationship Id="rId2" Type="http://schemas.openxmlformats.org/officeDocument/2006/relationships/slideLayout" Target="../slideLayouts/slideLayout10.xml"/><Relationship Id="rId16" Type="http://schemas.openxmlformats.org/officeDocument/2006/relationships/theme" Target="../theme/theme3.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4" Type="http://schemas.openxmlformats.org/officeDocument/2006/relationships/image" Target="../media/image12.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6" Type="http://schemas.openxmlformats.org/officeDocument/2006/relationships/image" Target="../media/image4.pn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theme" Target="../theme/theme5.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fld id="{A8DD8C6F-7CF3-4832-9444-5AD4262F480C}" type="datetime1">
              <a:rPr lang="en-US" smtClean="0"/>
              <a:t>12/11/2018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en-US"/>
              <a:t>Texas Education Agency            2018-2019 School Year</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1720896744"/>
      </p:ext>
    </p:extLst>
  </p:cSld>
  <p:clrMap bg1="lt1" tx1="dk1" bg2="lt2" tx2="dk2" accent1="accent1" accent2="accent2" accent3="accent3" accent4="accent4" accent5="accent5" accent6="accent6" hlink="hlink" folHlink="folHlink"/>
  <p:sldLayoutIdLst>
    <p:sldLayoutId id="2147483661" r:id="rId1"/>
    <p:sldLayoutId id="2147483665" r:id="rId2"/>
    <p:sldLayoutId id="2147483691" r:id="rId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507579"/>
            <a:ext cx="2743200" cy="213896"/>
          </a:xfrm>
          <a:prstGeom prst="rect">
            <a:avLst/>
          </a:prstGeom>
        </p:spPr>
        <p:txBody>
          <a:bodyPr vert="horz" lIns="91440" tIns="45720" rIns="91440" bIns="45720" rtlCol="0" anchor="ctr"/>
          <a:lstStyle>
            <a:lvl1pPr algn="l">
              <a:defRPr sz="1200">
                <a:solidFill>
                  <a:schemeClr val="bg1"/>
                </a:solidFill>
              </a:defRPr>
            </a:lvl1pPr>
          </a:lstStyle>
          <a:p>
            <a:fld id="{88D89534-1CF8-4DF7-B3EE-2AC99118BD76}" type="datetime1">
              <a:rPr lang="en-US" smtClean="0"/>
              <a:t>12/11/2018</a:t>
            </a:fld>
            <a:endParaRPr lang="en-US"/>
          </a:p>
        </p:txBody>
      </p:sp>
      <p:sp>
        <p:nvSpPr>
          <p:cNvPr id="5" name="Footer Placeholder 4"/>
          <p:cNvSpPr>
            <a:spLocks noGrp="1"/>
          </p:cNvSpPr>
          <p:nvPr>
            <p:ph type="ftr" sz="quarter" idx="3"/>
          </p:nvPr>
        </p:nvSpPr>
        <p:spPr>
          <a:xfrm>
            <a:off x="4038600" y="6507579"/>
            <a:ext cx="4114800" cy="213896"/>
          </a:xfrm>
          <a:prstGeom prst="rect">
            <a:avLst/>
          </a:prstGeom>
        </p:spPr>
        <p:txBody>
          <a:bodyPr vert="horz" lIns="91440" tIns="45720" rIns="91440" bIns="45720" rtlCol="0" anchor="ctr"/>
          <a:lstStyle>
            <a:lvl1pPr algn="ctr">
              <a:defRPr sz="1200">
                <a:solidFill>
                  <a:schemeClr val="bg1"/>
                </a:solidFill>
              </a:defRPr>
            </a:lvl1pPr>
          </a:lstStyle>
          <a:p>
            <a:r>
              <a:rPr lang="en-US"/>
              <a:t>Texas Education Agency            2018-2019 School Year</a:t>
            </a:r>
          </a:p>
        </p:txBody>
      </p:sp>
      <p:sp>
        <p:nvSpPr>
          <p:cNvPr id="6" name="Slide Number Placeholder 5"/>
          <p:cNvSpPr>
            <a:spLocks noGrp="1"/>
          </p:cNvSpPr>
          <p:nvPr>
            <p:ph type="sldNum" sz="quarter" idx="4"/>
          </p:nvPr>
        </p:nvSpPr>
        <p:spPr>
          <a:xfrm>
            <a:off x="8610600" y="6507579"/>
            <a:ext cx="2743200" cy="213896"/>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3730375413"/>
      </p:ext>
    </p:extLst>
  </p:cSld>
  <p:clrMap bg1="lt1" tx1="dk1" bg2="lt2" tx2="dk2" accent1="accent1" accent2="accent2" accent3="accent3" accent4="accent4" accent5="accent5" accent6="accent6" hlink="hlink" folHlink="folHlink"/>
  <p:sldLayoutIdLst>
    <p:sldLayoutId id="2147483707" r:id="rId1"/>
    <p:sldLayoutId id="2147483706" r:id="rId2"/>
    <p:sldLayoutId id="2147483708" r:id="rId3"/>
    <p:sldLayoutId id="2147483705" r:id="rId4"/>
    <p:sldLayoutId id="2147483695" r:id="rId5"/>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55912" y="243951"/>
            <a:ext cx="9597887" cy="71020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529137"/>
            <a:ext cx="2743200" cy="192338"/>
          </a:xfrm>
          <a:prstGeom prst="rect">
            <a:avLst/>
          </a:prstGeom>
        </p:spPr>
        <p:txBody>
          <a:bodyPr vert="horz" lIns="91440" tIns="45720" rIns="91440" bIns="45720" rtlCol="0" anchor="ctr"/>
          <a:lstStyle>
            <a:lvl1pPr algn="l">
              <a:defRPr sz="1200">
                <a:solidFill>
                  <a:schemeClr val="bg1"/>
                </a:solidFill>
              </a:defRPr>
            </a:lvl1pPr>
          </a:lstStyle>
          <a:p>
            <a:fld id="{CD26D259-D799-43AD-BB42-0718343B133D}" type="datetime1">
              <a:rPr lang="en-US" smtClean="0"/>
              <a:t>12/11/2018</a:t>
            </a:fld>
            <a:endParaRPr lang="en-US"/>
          </a:p>
        </p:txBody>
      </p:sp>
      <p:sp>
        <p:nvSpPr>
          <p:cNvPr id="5" name="Footer Placeholder 4"/>
          <p:cNvSpPr>
            <a:spLocks noGrp="1"/>
          </p:cNvSpPr>
          <p:nvPr>
            <p:ph type="ftr" sz="quarter" idx="3"/>
          </p:nvPr>
        </p:nvSpPr>
        <p:spPr>
          <a:xfrm>
            <a:off x="4038600" y="6529137"/>
            <a:ext cx="4114800" cy="192338"/>
          </a:xfrm>
          <a:prstGeom prst="rect">
            <a:avLst/>
          </a:prstGeom>
        </p:spPr>
        <p:txBody>
          <a:bodyPr vert="horz" lIns="91440" tIns="45720" rIns="91440" bIns="45720" rtlCol="0" anchor="ctr"/>
          <a:lstStyle>
            <a:lvl1pPr algn="ctr">
              <a:defRPr sz="1200">
                <a:solidFill>
                  <a:schemeClr val="bg1"/>
                </a:solidFill>
              </a:defRPr>
            </a:lvl1pPr>
          </a:lstStyle>
          <a:p>
            <a:r>
              <a:rPr lang="en-US"/>
              <a:t>Texas Education Agency            2018-2019 School Year</a:t>
            </a:r>
          </a:p>
        </p:txBody>
      </p:sp>
      <p:sp>
        <p:nvSpPr>
          <p:cNvPr id="6" name="Slide Number Placeholder 5"/>
          <p:cNvSpPr>
            <a:spLocks noGrp="1"/>
          </p:cNvSpPr>
          <p:nvPr>
            <p:ph type="sldNum" sz="quarter" idx="4"/>
          </p:nvPr>
        </p:nvSpPr>
        <p:spPr>
          <a:xfrm>
            <a:off x="8610600" y="6529137"/>
            <a:ext cx="2743200" cy="192338"/>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2808656599"/>
      </p:ext>
    </p:extLst>
  </p:cSld>
  <p:clrMap bg1="lt1" tx1="dk1" bg2="lt2" tx2="dk2" accent1="accent1" accent2="accent2" accent3="accent3" accent4="accent4" accent5="accent5" accent6="accent6" hlink="hlink" folHlink="folHlink"/>
  <p:sldLayoutIdLst>
    <p:sldLayoutId id="2147483710" r:id="rId1"/>
    <p:sldLayoutId id="2147483740" r:id="rId2"/>
    <p:sldLayoutId id="2147483713" r:id="rId3"/>
    <p:sldLayoutId id="2147483711" r:id="rId4"/>
    <p:sldLayoutId id="2147483714" r:id="rId5"/>
    <p:sldLayoutId id="2147483739" r:id="rId6"/>
    <p:sldLayoutId id="2147483715" r:id="rId7"/>
    <p:sldLayoutId id="2147483734" r:id="rId8"/>
    <p:sldLayoutId id="2147483735" r:id="rId9"/>
    <p:sldLayoutId id="2147483736" r:id="rId10"/>
    <p:sldLayoutId id="2147483737" r:id="rId11"/>
    <p:sldLayoutId id="2147483738" r:id="rId12"/>
    <p:sldLayoutId id="2147483716" r:id="rId13"/>
    <p:sldLayoutId id="2147483741" r:id="rId14"/>
    <p:sldLayoutId id="2147483743" r:id="rId15"/>
  </p:sldLayoutIdLst>
  <p:hf hdr="0" dt="0"/>
  <p:txStyles>
    <p:titleStyle>
      <a:lvl1pPr algn="l" defTabSz="914400" rtl="0" eaLnBrk="1" latinLnBrk="0" hangingPunct="1">
        <a:lnSpc>
          <a:spcPct val="90000"/>
        </a:lnSpc>
        <a:spcBef>
          <a:spcPct val="0"/>
        </a:spcBef>
        <a:buNone/>
        <a:defRPr sz="3600" b="1" kern="1200">
          <a:solidFill>
            <a:srgbClr val="3C6EBE"/>
          </a:solidFill>
          <a:latin typeface="Open Sans Semibold"/>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93531932"/>
      </p:ext>
    </p:extLst>
  </p:cSld>
  <p:clrMap bg1="lt1" tx1="dk1" bg2="lt2" tx2="dk2" accent1="accent1" accent2="accent2" accent3="accent3" accent4="accent4" accent5="accent5" accent6="accent6" hlink="hlink" folHlink="folHlink"/>
  <p:sldLayoutIdLst>
    <p:sldLayoutId id="2147483680" r:id="rId1"/>
    <p:sldLayoutId id="2147483682" r:id="rId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55912" y="243951"/>
            <a:ext cx="9597887" cy="71020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529137"/>
            <a:ext cx="2743200" cy="192338"/>
          </a:xfrm>
          <a:prstGeom prst="rect">
            <a:avLst/>
          </a:prstGeom>
        </p:spPr>
        <p:txBody>
          <a:bodyPr vert="horz" lIns="91440" tIns="45720" rIns="91440" bIns="45720" rtlCol="0" anchor="ctr"/>
          <a:lstStyle>
            <a:lvl1pPr algn="l">
              <a:defRPr sz="1200">
                <a:solidFill>
                  <a:schemeClr val="bg1"/>
                </a:solidFill>
              </a:defRPr>
            </a:lvl1pPr>
          </a:lstStyle>
          <a:p>
            <a:fld id="{33BB093F-F690-4936-BB33-4446F2212D5F}" type="datetime1">
              <a:rPr lang="en-US" smtClean="0"/>
              <a:t>12/11/2018</a:t>
            </a:fld>
            <a:endParaRPr lang="en-US"/>
          </a:p>
        </p:txBody>
      </p:sp>
      <p:sp>
        <p:nvSpPr>
          <p:cNvPr id="5" name="Footer Placeholder 4"/>
          <p:cNvSpPr>
            <a:spLocks noGrp="1"/>
          </p:cNvSpPr>
          <p:nvPr>
            <p:ph type="ftr" sz="quarter" idx="3"/>
          </p:nvPr>
        </p:nvSpPr>
        <p:spPr>
          <a:xfrm>
            <a:off x="4038600" y="6529137"/>
            <a:ext cx="4114800" cy="192338"/>
          </a:xfrm>
          <a:prstGeom prst="rect">
            <a:avLst/>
          </a:prstGeom>
        </p:spPr>
        <p:txBody>
          <a:bodyPr vert="horz" lIns="91440" tIns="45720" rIns="91440" bIns="45720" rtlCol="0" anchor="ctr"/>
          <a:lstStyle>
            <a:lvl1pPr algn="ctr">
              <a:defRPr sz="1200">
                <a:solidFill>
                  <a:schemeClr val="bg1"/>
                </a:solidFill>
              </a:defRPr>
            </a:lvl1pPr>
          </a:lstStyle>
          <a:p>
            <a:r>
              <a:rPr lang="en-US"/>
              <a:t>Texas Education Agency            2018-2019 School Year</a:t>
            </a:r>
          </a:p>
        </p:txBody>
      </p:sp>
      <p:sp>
        <p:nvSpPr>
          <p:cNvPr id="6" name="Slide Number Placeholder 5"/>
          <p:cNvSpPr>
            <a:spLocks noGrp="1"/>
          </p:cNvSpPr>
          <p:nvPr>
            <p:ph type="sldNum" sz="quarter" idx="4"/>
          </p:nvPr>
        </p:nvSpPr>
        <p:spPr>
          <a:xfrm>
            <a:off x="8610600" y="6529137"/>
            <a:ext cx="2743200" cy="192338"/>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1092952084"/>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Lst>
  <p:hf hdr="0" dt="0"/>
  <p:txStyles>
    <p:titleStyle>
      <a:lvl1pPr algn="l" defTabSz="914400" rtl="0" eaLnBrk="1" latinLnBrk="0" hangingPunct="1">
        <a:lnSpc>
          <a:spcPct val="90000"/>
        </a:lnSpc>
        <a:spcBef>
          <a:spcPct val="0"/>
        </a:spcBef>
        <a:buNone/>
        <a:defRPr sz="3600" b="1" kern="1200">
          <a:solidFill>
            <a:srgbClr val="3C6EBE"/>
          </a:solidFill>
          <a:latin typeface="Open Sans Semibold"/>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hyperlink" Target="https://tea.texas.gov/Student_Testing_and_Accountability/Testing/Texas_English_Language_Proficiency_Assessment_System_(TELPAS)/TELPAS_Alternate/#Alt" TargetMode="Externa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hyperlink" Target="http://fr.wikipedia.org/wiki/Fichier:Blue_check_PD.svg" TargetMode="External"/><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hyperlink" Target="mailto:TxPearsonAccess@support.pearson.com" TargetMode="External"/><Relationship Id="rId2" Type="http://schemas.openxmlformats.org/officeDocument/2006/relationships/hyperlink" Target="mailto:assessment.specialpopulations@tea.texas.gov" TargetMode="Externa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hyperlink" Target="https://tea.texas.gov/Student_Testing_and_Accountability/Testing/Texas_English_Language_Proficiency_Assessment_System_(TELPAS)/TELPAS_Alternate/#Alt" TargetMode="Externa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3.xml"/><Relationship Id="rId4" Type="http://schemas.openxmlformats.org/officeDocument/2006/relationships/hyperlink" Target="https://tea.texas.gov/Student_Testing_and_Accountability/Testing/Texas_English_Language_Proficiency_Assessment_System_(TELPAS)/TELPAS_Alternate/#Alt"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tea.texas.gov/student.assessment/special-ed/staaralt/" TargetMode="External"/><Relationship Id="rId2" Type="http://schemas.openxmlformats.org/officeDocument/2006/relationships/image" Target="../media/image18.jpeg"/><Relationship Id="rId1" Type="http://schemas.openxmlformats.org/officeDocument/2006/relationships/slideLayout" Target="../slideLayouts/slideLayout23.xml"/><Relationship Id="rId4" Type="http://schemas.openxmlformats.org/officeDocument/2006/relationships/hyperlink" Target="https://tea.texas.gov/student.assessment/ell/lpac/"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s://tea.texas.gov/student.assessment/ell/lpac/" TargetMode="Externa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9000"/>
          </a:stretch>
        </a:blipFill>
        <a:effectLst/>
      </p:bgPr>
    </p:bg>
    <p:spTree>
      <p:nvGrpSpPr>
        <p:cNvPr id="1" name=""/>
        <p:cNvGrpSpPr/>
        <p:nvPr/>
      </p:nvGrpSpPr>
      <p:grpSpPr>
        <a:xfrm>
          <a:off x="0" y="0"/>
          <a:ext cx="0" cy="0"/>
          <a:chOff x="0" y="0"/>
          <a:chExt cx="0" cy="0"/>
        </a:xfrm>
      </p:grpSpPr>
      <p:pic>
        <p:nvPicPr>
          <p:cNvPr id="3" name="Picture 2" descr="Texas Education Agency" title="TEA logo"/>
          <p:cNvPicPr>
            <a:picLocks noChangeAspect="1"/>
          </p:cNvPicPr>
          <p:nvPr/>
        </p:nvPicPr>
        <p:blipFill>
          <a:blip r:embed="rId3"/>
          <a:stretch>
            <a:fillRect/>
          </a:stretch>
        </p:blipFill>
        <p:spPr>
          <a:xfrm>
            <a:off x="0" y="0"/>
            <a:ext cx="1568978" cy="955650"/>
          </a:xfrm>
          <a:prstGeom prst="rect">
            <a:avLst/>
          </a:prstGeom>
        </p:spPr>
      </p:pic>
      <p:sp>
        <p:nvSpPr>
          <p:cNvPr id="2" name="Title 1" title="TELPAS Alternate Student Eligibility"/>
          <p:cNvSpPr>
            <a:spLocks noGrp="1"/>
          </p:cNvSpPr>
          <p:nvPr>
            <p:ph type="ctrTitle"/>
          </p:nvPr>
        </p:nvSpPr>
        <p:spPr>
          <a:xfrm>
            <a:off x="2036688" y="4976055"/>
            <a:ext cx="7535595" cy="1691571"/>
          </a:xfrm>
        </p:spPr>
        <p:txBody>
          <a:bodyPr>
            <a:normAutofit fontScale="90000"/>
          </a:bodyPr>
          <a:lstStyle/>
          <a:p>
            <a:r>
              <a:rPr lang="en-US" dirty="0">
                <a:latin typeface="Open Sans (Headings)"/>
              </a:rPr>
              <a:t>TELPAS Alternate</a:t>
            </a:r>
            <a:br>
              <a:rPr lang="en-US" dirty="0">
                <a:latin typeface="Open Sans (Headings)"/>
              </a:rPr>
            </a:br>
            <a:r>
              <a:rPr lang="en-US" dirty="0">
                <a:latin typeface="Open Sans (Headings)"/>
              </a:rPr>
              <a:t>Student Eligibility</a:t>
            </a:r>
          </a:p>
        </p:txBody>
      </p:sp>
    </p:spTree>
    <p:extLst>
      <p:ext uri="{BB962C8B-B14F-4D97-AF65-F5344CB8AC3E}">
        <p14:creationId xmlns:p14="http://schemas.microsoft.com/office/powerpoint/2010/main" val="8512187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descr="Does the student have a significant cognitive disability? Yes or No" title="Question 2">
            <a:extLst>
              <a:ext uri="{FF2B5EF4-FFF2-40B4-BE49-F238E27FC236}">
                <a16:creationId xmlns:a16="http://schemas.microsoft.com/office/drawing/2014/main" xmlns="" id="{F12A6A71-73DF-42DB-A84E-ECA3AAFDF178}"/>
              </a:ext>
            </a:extLst>
          </p:cNvPr>
          <p:cNvSpPr>
            <a:spLocks noGrp="1"/>
          </p:cNvSpPr>
          <p:nvPr>
            <p:ph type="title"/>
          </p:nvPr>
        </p:nvSpPr>
        <p:spPr>
          <a:xfrm>
            <a:off x="1903693" y="313908"/>
            <a:ext cx="8949033" cy="710206"/>
          </a:xfrm>
        </p:spPr>
        <p:txBody>
          <a:bodyPr>
            <a:normAutofit fontScale="90000"/>
          </a:bodyPr>
          <a:lstStyle/>
          <a:p>
            <a:r>
              <a:rPr lang="en-US" dirty="0"/>
              <a:t>TELPAS Alternate Participation Requirements: Grade 2 (question 2)</a:t>
            </a:r>
          </a:p>
        </p:txBody>
      </p:sp>
      <p:graphicFrame>
        <p:nvGraphicFramePr>
          <p:cNvPr id="6" name="Table 5" descr="Question 2&#10;Does the student have a significant cognitive disability? Yes or No">
            <a:extLst>
              <a:ext uri="{FF2B5EF4-FFF2-40B4-BE49-F238E27FC236}">
                <a16:creationId xmlns:a16="http://schemas.microsoft.com/office/drawing/2014/main" xmlns="" id="{EA2595C7-4AC7-44AB-A347-4597E751ABB2}"/>
              </a:ext>
            </a:extLst>
          </p:cNvPr>
          <p:cNvGraphicFramePr>
            <a:graphicFrameLocks noGrp="1"/>
          </p:cNvGraphicFramePr>
          <p:nvPr>
            <p:extLst>
              <p:ext uri="{D42A27DB-BD31-4B8C-83A1-F6EECF244321}">
                <p14:modId xmlns:p14="http://schemas.microsoft.com/office/powerpoint/2010/main" val="238264045"/>
              </p:ext>
            </p:extLst>
          </p:nvPr>
        </p:nvGraphicFramePr>
        <p:xfrm>
          <a:off x="576729" y="1721224"/>
          <a:ext cx="11038542" cy="1005840"/>
        </p:xfrm>
        <a:graphic>
          <a:graphicData uri="http://schemas.openxmlformats.org/drawingml/2006/table">
            <a:tbl>
              <a:tblPr firstRow="1" bandRow="1">
                <a:tableStyleId>{5C22544A-7EE6-4342-B048-85BDC9FD1C3A}</a:tableStyleId>
              </a:tblPr>
              <a:tblGrid>
                <a:gridCol w="8671860">
                  <a:extLst>
                    <a:ext uri="{9D8B030D-6E8A-4147-A177-3AD203B41FA5}">
                      <a16:colId xmlns:a16="http://schemas.microsoft.com/office/drawing/2014/main" xmlns="" val="2941744942"/>
                    </a:ext>
                  </a:extLst>
                </a:gridCol>
                <a:gridCol w="2366682">
                  <a:extLst>
                    <a:ext uri="{9D8B030D-6E8A-4147-A177-3AD203B41FA5}">
                      <a16:colId xmlns:a16="http://schemas.microsoft.com/office/drawing/2014/main" xmlns="" val="3161444020"/>
                    </a:ext>
                  </a:extLst>
                </a:gridCol>
              </a:tblGrid>
              <a:tr h="968188">
                <a:tc>
                  <a:txBody>
                    <a:bodyPr/>
                    <a:lstStyle/>
                    <a:p>
                      <a:r>
                        <a:rPr lang="en-US" sz="3000" dirty="0">
                          <a:latin typeface="Open Sans" panose="020B0606030504020204"/>
                        </a:rPr>
                        <a:t>2. Does the student have a significant cognitive disability? </a:t>
                      </a:r>
                    </a:p>
                  </a:txBody>
                  <a:tcPr>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tcPr>
                </a:tc>
                <a:tc>
                  <a:txBody>
                    <a:bodyPr/>
                    <a:lstStyle/>
                    <a:p>
                      <a:pPr algn="ctr"/>
                      <a:r>
                        <a:rPr lang="en-US" sz="3000" dirty="0">
                          <a:latin typeface="Open Sans" panose="020B0606030504020204"/>
                        </a:rPr>
                        <a:t>Yes or No</a:t>
                      </a:r>
                    </a:p>
                  </a:txBody>
                  <a:tcPr>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tcPr>
                </a:tc>
                <a:extLst>
                  <a:ext uri="{0D108BD9-81ED-4DB2-BD59-A6C34878D82A}">
                    <a16:rowId xmlns:a16="http://schemas.microsoft.com/office/drawing/2014/main" xmlns="" val="865779044"/>
                  </a:ext>
                </a:extLst>
              </a:tr>
            </a:tbl>
          </a:graphicData>
        </a:graphic>
      </p:graphicFrame>
      <p:sp>
        <p:nvSpPr>
          <p:cNvPr id="7" name="Content Placeholder 5">
            <a:extLst>
              <a:ext uri="{FF2B5EF4-FFF2-40B4-BE49-F238E27FC236}">
                <a16:creationId xmlns:a16="http://schemas.microsoft.com/office/drawing/2014/main" xmlns="" id="{9572228B-A6D6-4AAE-9B67-7C4A0C290AFB}"/>
              </a:ext>
            </a:extLst>
          </p:cNvPr>
          <p:cNvSpPr>
            <a:spLocks noGrp="1"/>
          </p:cNvSpPr>
          <p:nvPr>
            <p:ph sz="quarter" idx="13"/>
          </p:nvPr>
        </p:nvSpPr>
        <p:spPr>
          <a:xfrm>
            <a:off x="576729" y="3248809"/>
            <a:ext cx="11038542" cy="3055172"/>
          </a:xfrm>
        </p:spPr>
        <p:txBody>
          <a:bodyPr>
            <a:noAutofit/>
          </a:bodyPr>
          <a:lstStyle/>
          <a:p>
            <a:pPr marL="457200" indent="-457200">
              <a:buFont typeface="Arial" panose="020B0604020202020204" pitchFamily="34" charset="0"/>
              <a:buChar char="•"/>
            </a:pPr>
            <a:r>
              <a:rPr lang="en-US" sz="2400" b="1" dirty="0"/>
              <a:t>This is determined by the ARD committee based on the student’s most recent full and individual evaluation (FIE) conducted by the multidisciplinary team and documented in the IEP.</a:t>
            </a:r>
          </a:p>
          <a:p>
            <a:pPr marL="457200" indent="-457200">
              <a:buFont typeface="Arial" panose="020B0604020202020204" pitchFamily="34" charset="0"/>
              <a:buChar char="•"/>
            </a:pPr>
            <a:endParaRPr lang="en-US" sz="2400" b="1" dirty="0"/>
          </a:p>
          <a:p>
            <a:pPr marL="457200" indent="-457200">
              <a:buFont typeface="Arial" panose="020B0604020202020204" pitchFamily="34" charset="0"/>
              <a:buChar char="•"/>
            </a:pPr>
            <a:r>
              <a:rPr lang="en-US" sz="2400" b="1" dirty="0"/>
              <a:t>The results must indicate a deficit in the student’s ability to plan, comprehend, and reason and adaptive behavior deficits that limit the student’s ability to apply social and practical skills.</a:t>
            </a:r>
            <a:endParaRPr lang="en-US" sz="1900" b="1" dirty="0">
              <a:latin typeface="Open Sans Semibold" panose="020B0606030504020204"/>
            </a:endParaRPr>
          </a:p>
        </p:txBody>
      </p:sp>
      <p:sp>
        <p:nvSpPr>
          <p:cNvPr id="3" name="Footer Placeholder 2">
            <a:extLst>
              <a:ext uri="{FF2B5EF4-FFF2-40B4-BE49-F238E27FC236}">
                <a16:creationId xmlns:a16="http://schemas.microsoft.com/office/drawing/2014/main" xmlns="" id="{45CC4984-6B9D-420E-A3CF-2664F1218922}"/>
              </a:ext>
            </a:extLst>
          </p:cNvPr>
          <p:cNvSpPr>
            <a:spLocks noGrp="1"/>
          </p:cNvSpPr>
          <p:nvPr>
            <p:ph type="ftr" sz="quarter" idx="11"/>
          </p:nvPr>
        </p:nvSpPr>
        <p:spPr/>
        <p:txBody>
          <a:bodyPr/>
          <a:lstStyle/>
          <a:p>
            <a:r>
              <a:rPr lang="en-US"/>
              <a:t>Texas Education Agency            2018-2019 School Year</a:t>
            </a:r>
          </a:p>
        </p:txBody>
      </p:sp>
      <p:sp>
        <p:nvSpPr>
          <p:cNvPr id="4" name="Slide Number Placeholder 3">
            <a:extLst>
              <a:ext uri="{FF2B5EF4-FFF2-40B4-BE49-F238E27FC236}">
                <a16:creationId xmlns:a16="http://schemas.microsoft.com/office/drawing/2014/main" xmlns="" id="{57A600AB-BD79-4715-93EE-44E6AE9AEFC7}"/>
              </a:ext>
            </a:extLst>
          </p:cNvPr>
          <p:cNvSpPr>
            <a:spLocks noGrp="1"/>
          </p:cNvSpPr>
          <p:nvPr>
            <p:ph type="sldNum" sz="quarter" idx="12"/>
          </p:nvPr>
        </p:nvSpPr>
        <p:spPr/>
        <p:txBody>
          <a:bodyPr/>
          <a:lstStyle/>
          <a:p>
            <a:fld id="{0088AB57-2DBE-44A3-AE96-942C49E954BF}" type="slidenum">
              <a:rPr lang="en-US" smtClean="0"/>
              <a:pPr/>
              <a:t>10</a:t>
            </a:fld>
            <a:endParaRPr lang="en-US"/>
          </a:p>
        </p:txBody>
      </p:sp>
    </p:spTree>
    <p:extLst>
      <p:ext uri="{BB962C8B-B14F-4D97-AF65-F5344CB8AC3E}">
        <p14:creationId xmlns:p14="http://schemas.microsoft.com/office/powerpoint/2010/main" val="10814367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xmlns="" id="{F12A6A71-73DF-42DB-A84E-ECA3AAFDF178}"/>
              </a:ext>
            </a:extLst>
          </p:cNvPr>
          <p:cNvSpPr>
            <a:spLocks noGrp="1"/>
          </p:cNvSpPr>
          <p:nvPr>
            <p:ph type="title"/>
          </p:nvPr>
        </p:nvSpPr>
        <p:spPr>
          <a:xfrm>
            <a:off x="1903693" y="313908"/>
            <a:ext cx="8949033" cy="710206"/>
          </a:xfrm>
        </p:spPr>
        <p:txBody>
          <a:bodyPr>
            <a:normAutofit fontScale="90000"/>
          </a:bodyPr>
          <a:lstStyle/>
          <a:p>
            <a:r>
              <a:rPr lang="en-US" dirty="0"/>
              <a:t>TELPAS Alternate Participation Requirements: Grade 2 (question 3)</a:t>
            </a:r>
          </a:p>
        </p:txBody>
      </p:sp>
      <p:graphicFrame>
        <p:nvGraphicFramePr>
          <p:cNvPr id="6" name="Table 5" descr="Does the student require specialized, extensive supports to access the grade-level curriculum and environment? Yes or No" title="Question 4">
            <a:extLst>
              <a:ext uri="{FF2B5EF4-FFF2-40B4-BE49-F238E27FC236}">
                <a16:creationId xmlns:a16="http://schemas.microsoft.com/office/drawing/2014/main" xmlns="" id="{EA2595C7-4AC7-44AB-A347-4597E751ABB2}"/>
              </a:ext>
            </a:extLst>
          </p:cNvPr>
          <p:cNvGraphicFramePr>
            <a:graphicFrameLocks noGrp="1"/>
          </p:cNvGraphicFramePr>
          <p:nvPr>
            <p:extLst>
              <p:ext uri="{D42A27DB-BD31-4B8C-83A1-F6EECF244321}">
                <p14:modId xmlns:p14="http://schemas.microsoft.com/office/powerpoint/2010/main" val="4033803794"/>
              </p:ext>
            </p:extLst>
          </p:nvPr>
        </p:nvGraphicFramePr>
        <p:xfrm>
          <a:off x="576729" y="1376935"/>
          <a:ext cx="11038542" cy="1474000"/>
        </p:xfrm>
        <a:graphic>
          <a:graphicData uri="http://schemas.openxmlformats.org/drawingml/2006/table">
            <a:tbl>
              <a:tblPr firstRow="1" bandRow="1">
                <a:tableStyleId>{5C22544A-7EE6-4342-B048-85BDC9FD1C3A}</a:tableStyleId>
              </a:tblPr>
              <a:tblGrid>
                <a:gridCol w="8671860">
                  <a:extLst>
                    <a:ext uri="{9D8B030D-6E8A-4147-A177-3AD203B41FA5}">
                      <a16:colId xmlns:a16="http://schemas.microsoft.com/office/drawing/2014/main" xmlns="" val="2941744942"/>
                    </a:ext>
                  </a:extLst>
                </a:gridCol>
                <a:gridCol w="2366682">
                  <a:extLst>
                    <a:ext uri="{9D8B030D-6E8A-4147-A177-3AD203B41FA5}">
                      <a16:colId xmlns:a16="http://schemas.microsoft.com/office/drawing/2014/main" xmlns="" val="3161444020"/>
                    </a:ext>
                  </a:extLst>
                </a:gridCol>
              </a:tblGrid>
              <a:tr h="1474000">
                <a:tc>
                  <a:txBody>
                    <a:bodyPr/>
                    <a:lstStyle/>
                    <a:p>
                      <a:r>
                        <a:rPr lang="en-US" sz="3000" dirty="0">
                          <a:latin typeface="Open Sans" panose="020B0606030504020204"/>
                        </a:rPr>
                        <a:t>3. Does the student require specialized, extensive supports to access the grade-level curriculum and environment? </a:t>
                      </a:r>
                    </a:p>
                  </a:txBody>
                  <a:tcPr>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tcPr>
                </a:tc>
                <a:tc>
                  <a:txBody>
                    <a:bodyPr/>
                    <a:lstStyle/>
                    <a:p>
                      <a:pPr algn="ctr"/>
                      <a:r>
                        <a:rPr lang="en-US" sz="3000" dirty="0">
                          <a:latin typeface="Open Sans" panose="020B0606030504020204"/>
                        </a:rPr>
                        <a:t>Yes or No</a:t>
                      </a:r>
                    </a:p>
                  </a:txBody>
                  <a:tcPr>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tcPr>
                </a:tc>
                <a:extLst>
                  <a:ext uri="{0D108BD9-81ED-4DB2-BD59-A6C34878D82A}">
                    <a16:rowId xmlns:a16="http://schemas.microsoft.com/office/drawing/2014/main" xmlns="" val="865779044"/>
                  </a:ext>
                </a:extLst>
              </a:tr>
            </a:tbl>
          </a:graphicData>
        </a:graphic>
      </p:graphicFrame>
      <p:sp>
        <p:nvSpPr>
          <p:cNvPr id="7" name="Content Placeholder 5">
            <a:extLst>
              <a:ext uri="{FF2B5EF4-FFF2-40B4-BE49-F238E27FC236}">
                <a16:creationId xmlns:a16="http://schemas.microsoft.com/office/drawing/2014/main" xmlns="" id="{9572228B-A6D6-4AAE-9B67-7C4A0C290AFB}"/>
              </a:ext>
            </a:extLst>
          </p:cNvPr>
          <p:cNvSpPr>
            <a:spLocks noGrp="1"/>
          </p:cNvSpPr>
          <p:nvPr>
            <p:ph sz="quarter" idx="13"/>
          </p:nvPr>
        </p:nvSpPr>
        <p:spPr>
          <a:xfrm>
            <a:off x="477710" y="2931415"/>
            <a:ext cx="11236580" cy="2590091"/>
          </a:xfrm>
        </p:spPr>
        <p:txBody>
          <a:bodyPr>
            <a:noAutofit/>
          </a:bodyPr>
          <a:lstStyle/>
          <a:p>
            <a:pPr marL="457200" indent="-457200">
              <a:buFont typeface="Arial" panose="020B0604020202020204" pitchFamily="34" charset="0"/>
              <a:buChar char="•"/>
            </a:pPr>
            <a:r>
              <a:rPr lang="en-US" sz="2000" b="1" dirty="0"/>
              <a:t>In order to answer “yes,” the student must require substantially modified materials to access information in alternate ways across all settings. </a:t>
            </a:r>
          </a:p>
          <a:p>
            <a:pPr marL="457200" indent="-457200">
              <a:buFont typeface="Arial" panose="020B0604020202020204" pitchFamily="34" charset="0"/>
              <a:buChar char="•"/>
            </a:pPr>
            <a:endParaRPr lang="en-US" sz="500" b="1" dirty="0"/>
          </a:p>
          <a:p>
            <a:pPr marL="457200" indent="-457200">
              <a:buFont typeface="Arial" panose="020B0604020202020204" pitchFamily="34" charset="0"/>
              <a:buChar char="•"/>
            </a:pPr>
            <a:r>
              <a:rPr lang="en-US" sz="2000" b="1" dirty="0"/>
              <a:t>Also, the student must demonstrate adaptive behaviors that are significantly impaired and impact the student’s ability to live independently and function safely in daily life across all life domains, not just the school environment. </a:t>
            </a:r>
          </a:p>
          <a:p>
            <a:pPr marL="457200" indent="-457200">
              <a:buFont typeface="Arial" panose="020B0604020202020204" pitchFamily="34" charset="0"/>
              <a:buChar char="•"/>
            </a:pPr>
            <a:endParaRPr lang="en-US" sz="500" b="1" dirty="0"/>
          </a:p>
          <a:p>
            <a:pPr marL="457200" indent="-457200">
              <a:buFont typeface="Arial" panose="020B0604020202020204" pitchFamily="34" charset="0"/>
              <a:buChar char="•"/>
            </a:pPr>
            <a:r>
              <a:rPr lang="en-US" sz="2000" b="1" dirty="0"/>
              <a:t>Examples of “specialized, extensive supports” may include:</a:t>
            </a:r>
          </a:p>
        </p:txBody>
      </p:sp>
      <p:graphicFrame>
        <p:nvGraphicFramePr>
          <p:cNvPr id="2" name="Table 1" descr="Voice output devices; assistance with feeding and daily needs; regular and frequent reinforcement system; one-on-one instruction; assistance with physical mobility; assistance negotiating social situations" title="6 examples">
            <a:extLst>
              <a:ext uri="{FF2B5EF4-FFF2-40B4-BE49-F238E27FC236}">
                <a16:creationId xmlns:a16="http://schemas.microsoft.com/office/drawing/2014/main" xmlns="" id="{F81CB979-364F-4C71-99D6-F2F565EAA8A0}"/>
              </a:ext>
            </a:extLst>
          </p:cNvPr>
          <p:cNvGraphicFramePr>
            <a:graphicFrameLocks noGrp="1"/>
          </p:cNvGraphicFramePr>
          <p:nvPr>
            <p:extLst>
              <p:ext uri="{D42A27DB-BD31-4B8C-83A1-F6EECF244321}">
                <p14:modId xmlns:p14="http://schemas.microsoft.com/office/powerpoint/2010/main" val="115601077"/>
              </p:ext>
            </p:extLst>
          </p:nvPr>
        </p:nvGraphicFramePr>
        <p:xfrm>
          <a:off x="1507114" y="5315016"/>
          <a:ext cx="9570068" cy="1112520"/>
        </p:xfrm>
        <a:graphic>
          <a:graphicData uri="http://schemas.openxmlformats.org/drawingml/2006/table">
            <a:tbl>
              <a:tblPr firstRow="1" bandRow="1">
                <a:tableStyleId>{5C22544A-7EE6-4342-B048-85BDC9FD1C3A}</a:tableStyleId>
              </a:tblPr>
              <a:tblGrid>
                <a:gridCol w="4785034">
                  <a:extLst>
                    <a:ext uri="{9D8B030D-6E8A-4147-A177-3AD203B41FA5}">
                      <a16:colId xmlns:a16="http://schemas.microsoft.com/office/drawing/2014/main" xmlns="" val="991030883"/>
                    </a:ext>
                  </a:extLst>
                </a:gridCol>
                <a:gridCol w="4785034">
                  <a:extLst>
                    <a:ext uri="{9D8B030D-6E8A-4147-A177-3AD203B41FA5}">
                      <a16:colId xmlns:a16="http://schemas.microsoft.com/office/drawing/2014/main" xmlns="" val="1760989156"/>
                    </a:ext>
                  </a:extLst>
                </a:gridCol>
              </a:tblGrid>
              <a:tr h="370840">
                <a:tc>
                  <a:txBody>
                    <a:bodyPr/>
                    <a:lstStyle/>
                    <a:p>
                      <a:pPr marL="285750" indent="-285750">
                        <a:buClr>
                          <a:schemeClr val="accent2"/>
                        </a:buClr>
                        <a:buFont typeface="Wingdings" panose="05000000000000000000" pitchFamily="2" charset="2"/>
                        <a:buChar char="§"/>
                      </a:pPr>
                      <a:r>
                        <a:rPr lang="en-US" b="0" dirty="0">
                          <a:solidFill>
                            <a:schemeClr val="tx1"/>
                          </a:solidFill>
                        </a:rPr>
                        <a:t>Voice output devices</a:t>
                      </a:r>
                    </a:p>
                  </a:txBody>
                  <a:tcPr>
                    <a:noFill/>
                  </a:tcPr>
                </a:tc>
                <a:tc>
                  <a:txBody>
                    <a:bodyPr/>
                    <a:lstStyle/>
                    <a:p>
                      <a:pPr marL="285750" indent="-285750">
                        <a:buClr>
                          <a:schemeClr val="accent2"/>
                        </a:buClr>
                        <a:buFont typeface="Wingdings" panose="05000000000000000000" pitchFamily="2" charset="2"/>
                        <a:buChar char="§"/>
                      </a:pPr>
                      <a:r>
                        <a:rPr lang="en-US" b="0" dirty="0">
                          <a:solidFill>
                            <a:schemeClr val="tx1"/>
                          </a:solidFill>
                        </a:rPr>
                        <a:t>1:1 instruction</a:t>
                      </a:r>
                    </a:p>
                  </a:txBody>
                  <a:tcPr>
                    <a:noFill/>
                  </a:tcPr>
                </a:tc>
                <a:extLst>
                  <a:ext uri="{0D108BD9-81ED-4DB2-BD59-A6C34878D82A}">
                    <a16:rowId xmlns:a16="http://schemas.microsoft.com/office/drawing/2014/main" xmlns="" val="1215371082"/>
                  </a:ext>
                </a:extLst>
              </a:tr>
              <a:tr h="370840">
                <a:tc>
                  <a:txBody>
                    <a:bodyPr/>
                    <a:lstStyle/>
                    <a:p>
                      <a:pPr marL="285750" indent="-285750">
                        <a:buClr>
                          <a:schemeClr val="accent2"/>
                        </a:buClr>
                        <a:buFont typeface="Wingdings" panose="05000000000000000000" pitchFamily="2" charset="2"/>
                        <a:buChar char="§"/>
                      </a:pPr>
                      <a:r>
                        <a:rPr lang="en-US" dirty="0"/>
                        <a:t>Assistance with feeding and daily needs</a:t>
                      </a:r>
                    </a:p>
                  </a:txBody>
                  <a:tcPr>
                    <a:noFill/>
                  </a:tcPr>
                </a:tc>
                <a:tc>
                  <a:txBody>
                    <a:bodyPr/>
                    <a:lstStyle/>
                    <a:p>
                      <a:pPr marL="285750" indent="-285750">
                        <a:buClr>
                          <a:schemeClr val="accent2"/>
                        </a:buClr>
                        <a:buFont typeface="Wingdings" panose="05000000000000000000" pitchFamily="2" charset="2"/>
                        <a:buChar char="§"/>
                      </a:pPr>
                      <a:r>
                        <a:rPr lang="en-US" dirty="0"/>
                        <a:t>Assistance with physical mobility </a:t>
                      </a:r>
                    </a:p>
                  </a:txBody>
                  <a:tcPr>
                    <a:noFill/>
                  </a:tcPr>
                </a:tc>
                <a:extLst>
                  <a:ext uri="{0D108BD9-81ED-4DB2-BD59-A6C34878D82A}">
                    <a16:rowId xmlns:a16="http://schemas.microsoft.com/office/drawing/2014/main" xmlns="" val="53161555"/>
                  </a:ext>
                </a:extLst>
              </a:tr>
              <a:tr h="370840">
                <a:tc>
                  <a:txBody>
                    <a:bodyPr/>
                    <a:lstStyle/>
                    <a:p>
                      <a:pPr marL="285750" indent="-285750">
                        <a:buClr>
                          <a:schemeClr val="accent2"/>
                        </a:buClr>
                        <a:buFont typeface="Wingdings" panose="05000000000000000000" pitchFamily="2" charset="2"/>
                        <a:buChar char="§"/>
                      </a:pPr>
                      <a:r>
                        <a:rPr lang="en-US" dirty="0"/>
                        <a:t>Regular and frequent reinforcement system</a:t>
                      </a:r>
                    </a:p>
                  </a:txBody>
                  <a:tcPr>
                    <a:noFill/>
                  </a:tcPr>
                </a:tc>
                <a:tc>
                  <a:txBody>
                    <a:bodyPr/>
                    <a:lstStyle/>
                    <a:p>
                      <a:pPr marL="285750" indent="-285750">
                        <a:buClr>
                          <a:schemeClr val="accent2"/>
                        </a:buClr>
                        <a:buFont typeface="Wingdings" panose="05000000000000000000" pitchFamily="2" charset="2"/>
                        <a:buChar char="§"/>
                      </a:pPr>
                      <a:r>
                        <a:rPr lang="en-US" dirty="0"/>
                        <a:t>Assistance negotiating social situations</a:t>
                      </a:r>
                    </a:p>
                  </a:txBody>
                  <a:tcPr>
                    <a:noFill/>
                  </a:tcPr>
                </a:tc>
                <a:extLst>
                  <a:ext uri="{0D108BD9-81ED-4DB2-BD59-A6C34878D82A}">
                    <a16:rowId xmlns:a16="http://schemas.microsoft.com/office/drawing/2014/main" xmlns="" val="2416416211"/>
                  </a:ext>
                </a:extLst>
              </a:tr>
            </a:tbl>
          </a:graphicData>
        </a:graphic>
      </p:graphicFrame>
      <p:sp>
        <p:nvSpPr>
          <p:cNvPr id="3" name="Footer Placeholder 2">
            <a:extLst>
              <a:ext uri="{FF2B5EF4-FFF2-40B4-BE49-F238E27FC236}">
                <a16:creationId xmlns:a16="http://schemas.microsoft.com/office/drawing/2014/main" xmlns="" id="{45CC4984-6B9D-420E-A3CF-2664F1218922}"/>
              </a:ext>
            </a:extLst>
          </p:cNvPr>
          <p:cNvSpPr>
            <a:spLocks noGrp="1"/>
          </p:cNvSpPr>
          <p:nvPr>
            <p:ph type="ftr" sz="quarter" idx="11"/>
          </p:nvPr>
        </p:nvSpPr>
        <p:spPr/>
        <p:txBody>
          <a:bodyPr/>
          <a:lstStyle/>
          <a:p>
            <a:r>
              <a:rPr lang="en-US"/>
              <a:t>Texas Education Agency            2018-2019 School Year</a:t>
            </a:r>
          </a:p>
        </p:txBody>
      </p:sp>
      <p:sp>
        <p:nvSpPr>
          <p:cNvPr id="4" name="Slide Number Placeholder 3">
            <a:extLst>
              <a:ext uri="{FF2B5EF4-FFF2-40B4-BE49-F238E27FC236}">
                <a16:creationId xmlns:a16="http://schemas.microsoft.com/office/drawing/2014/main" xmlns="" id="{57A600AB-BD79-4715-93EE-44E6AE9AEFC7}"/>
              </a:ext>
            </a:extLst>
          </p:cNvPr>
          <p:cNvSpPr>
            <a:spLocks noGrp="1"/>
          </p:cNvSpPr>
          <p:nvPr>
            <p:ph type="sldNum" sz="quarter" idx="12"/>
          </p:nvPr>
        </p:nvSpPr>
        <p:spPr/>
        <p:txBody>
          <a:bodyPr/>
          <a:lstStyle/>
          <a:p>
            <a:fld id="{0088AB57-2DBE-44A3-AE96-942C49E954BF}" type="slidenum">
              <a:rPr lang="en-US" smtClean="0"/>
              <a:pPr/>
              <a:t>11</a:t>
            </a:fld>
            <a:endParaRPr lang="en-US"/>
          </a:p>
        </p:txBody>
      </p:sp>
    </p:spTree>
    <p:extLst>
      <p:ext uri="{BB962C8B-B14F-4D97-AF65-F5344CB8AC3E}">
        <p14:creationId xmlns:p14="http://schemas.microsoft.com/office/powerpoint/2010/main" val="17120177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xmlns="" id="{F12A6A71-73DF-42DB-A84E-ECA3AAFDF178}"/>
              </a:ext>
            </a:extLst>
          </p:cNvPr>
          <p:cNvSpPr>
            <a:spLocks noGrp="1"/>
          </p:cNvSpPr>
          <p:nvPr>
            <p:ph type="title"/>
          </p:nvPr>
        </p:nvSpPr>
        <p:spPr>
          <a:xfrm>
            <a:off x="1903693" y="313908"/>
            <a:ext cx="8949033" cy="710206"/>
          </a:xfrm>
        </p:spPr>
        <p:txBody>
          <a:bodyPr>
            <a:normAutofit fontScale="90000"/>
          </a:bodyPr>
          <a:lstStyle/>
          <a:p>
            <a:r>
              <a:rPr lang="en-US" dirty="0"/>
              <a:t>TELPAS Alternate Participation Requirements: Grade 2 (question 4)</a:t>
            </a:r>
          </a:p>
        </p:txBody>
      </p:sp>
      <p:graphicFrame>
        <p:nvGraphicFramePr>
          <p:cNvPr id="6" name="Table 5" descr="Does the student require intensive, individualized instruction in all instructional settings? Yes or No" title="Question 4">
            <a:extLst>
              <a:ext uri="{FF2B5EF4-FFF2-40B4-BE49-F238E27FC236}">
                <a16:creationId xmlns:a16="http://schemas.microsoft.com/office/drawing/2014/main" xmlns="" id="{EA2595C7-4AC7-44AB-A347-4597E751ABB2}"/>
              </a:ext>
            </a:extLst>
          </p:cNvPr>
          <p:cNvGraphicFramePr>
            <a:graphicFrameLocks noGrp="1"/>
          </p:cNvGraphicFramePr>
          <p:nvPr>
            <p:extLst>
              <p:ext uri="{D42A27DB-BD31-4B8C-83A1-F6EECF244321}">
                <p14:modId xmlns:p14="http://schemas.microsoft.com/office/powerpoint/2010/main" val="3284825790"/>
              </p:ext>
            </p:extLst>
          </p:nvPr>
        </p:nvGraphicFramePr>
        <p:xfrm>
          <a:off x="576729" y="1527586"/>
          <a:ext cx="11038542" cy="1463040"/>
        </p:xfrm>
        <a:graphic>
          <a:graphicData uri="http://schemas.openxmlformats.org/drawingml/2006/table">
            <a:tbl>
              <a:tblPr firstRow="1" bandRow="1">
                <a:tableStyleId>{5C22544A-7EE6-4342-B048-85BDC9FD1C3A}</a:tableStyleId>
              </a:tblPr>
              <a:tblGrid>
                <a:gridCol w="8671860">
                  <a:extLst>
                    <a:ext uri="{9D8B030D-6E8A-4147-A177-3AD203B41FA5}">
                      <a16:colId xmlns:a16="http://schemas.microsoft.com/office/drawing/2014/main" xmlns="" val="2941744942"/>
                    </a:ext>
                  </a:extLst>
                </a:gridCol>
                <a:gridCol w="2366682">
                  <a:extLst>
                    <a:ext uri="{9D8B030D-6E8A-4147-A177-3AD203B41FA5}">
                      <a16:colId xmlns:a16="http://schemas.microsoft.com/office/drawing/2014/main" xmlns="" val="3161444020"/>
                    </a:ext>
                  </a:extLst>
                </a:gridCol>
              </a:tblGrid>
              <a:tr h="1140310">
                <a:tc>
                  <a:txBody>
                    <a:bodyPr/>
                    <a:lstStyle/>
                    <a:p>
                      <a:r>
                        <a:rPr lang="en-US" sz="3000" dirty="0">
                          <a:latin typeface="Open Sans" panose="020B0606030504020204"/>
                        </a:rPr>
                        <a:t>4. Does the student require intensive, individualized instruction in all instructional settings?</a:t>
                      </a:r>
                    </a:p>
                  </a:txBody>
                  <a:tcPr>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tcPr>
                </a:tc>
                <a:tc>
                  <a:txBody>
                    <a:bodyPr/>
                    <a:lstStyle/>
                    <a:p>
                      <a:pPr algn="ctr"/>
                      <a:r>
                        <a:rPr lang="en-US" sz="3000" dirty="0">
                          <a:latin typeface="Open Sans" panose="020B0606030504020204"/>
                        </a:rPr>
                        <a:t>Yes or No</a:t>
                      </a:r>
                    </a:p>
                  </a:txBody>
                  <a:tcPr>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tcPr>
                </a:tc>
                <a:extLst>
                  <a:ext uri="{0D108BD9-81ED-4DB2-BD59-A6C34878D82A}">
                    <a16:rowId xmlns:a16="http://schemas.microsoft.com/office/drawing/2014/main" xmlns="" val="865779044"/>
                  </a:ext>
                </a:extLst>
              </a:tr>
            </a:tbl>
          </a:graphicData>
        </a:graphic>
      </p:graphicFrame>
      <p:sp>
        <p:nvSpPr>
          <p:cNvPr id="7" name="Content Placeholder 5">
            <a:extLst>
              <a:ext uri="{FF2B5EF4-FFF2-40B4-BE49-F238E27FC236}">
                <a16:creationId xmlns:a16="http://schemas.microsoft.com/office/drawing/2014/main" xmlns="" id="{9572228B-A6D6-4AAE-9B67-7C4A0C290AFB}"/>
              </a:ext>
            </a:extLst>
          </p:cNvPr>
          <p:cNvSpPr>
            <a:spLocks noGrp="1"/>
          </p:cNvSpPr>
          <p:nvPr>
            <p:ph sz="quarter" idx="13"/>
          </p:nvPr>
        </p:nvSpPr>
        <p:spPr>
          <a:xfrm>
            <a:off x="576729" y="3102072"/>
            <a:ext cx="11116833" cy="2156363"/>
          </a:xfrm>
        </p:spPr>
        <p:txBody>
          <a:bodyPr>
            <a:noAutofit/>
          </a:bodyPr>
          <a:lstStyle/>
          <a:p>
            <a:pPr marL="457200" indent="-457200">
              <a:buFont typeface="Arial" panose="020B0604020202020204" pitchFamily="34" charset="0"/>
              <a:buChar char="•"/>
            </a:pPr>
            <a:r>
              <a:rPr lang="en-US" sz="2200" b="1" dirty="0"/>
              <a:t>In order to answer “yes,” the student must be receiving individualized instruction in every academic class. This instruction is neither temporary nor limited to specific content areas.</a:t>
            </a:r>
          </a:p>
          <a:p>
            <a:pPr marL="457200" indent="-457200">
              <a:buFont typeface="Arial" panose="020B0604020202020204" pitchFamily="34" charset="0"/>
              <a:buChar char="•"/>
            </a:pPr>
            <a:endParaRPr lang="en-US" sz="500" b="1" dirty="0"/>
          </a:p>
          <a:p>
            <a:pPr marL="457200" indent="-457200">
              <a:buFont typeface="Arial" panose="020B0604020202020204" pitchFamily="34" charset="0"/>
              <a:buChar char="•"/>
            </a:pPr>
            <a:r>
              <a:rPr lang="en-US" sz="2200" b="1" dirty="0"/>
              <a:t>Intensive, individualized instruction may be provided by alternate or non-traditional methods and may include:</a:t>
            </a:r>
          </a:p>
        </p:txBody>
      </p:sp>
      <p:graphicFrame>
        <p:nvGraphicFramePr>
          <p:cNvPr id="2" name="Table 1" descr="alternate curriculum; modified requriements; modified tasks; frequent prompting" title="4 examples">
            <a:extLst>
              <a:ext uri="{FF2B5EF4-FFF2-40B4-BE49-F238E27FC236}">
                <a16:creationId xmlns:a16="http://schemas.microsoft.com/office/drawing/2014/main" xmlns="" id="{863A1977-FD33-4146-9E67-8FAF415344F2}"/>
              </a:ext>
            </a:extLst>
          </p:cNvPr>
          <p:cNvGraphicFramePr>
            <a:graphicFrameLocks noGrp="1"/>
          </p:cNvGraphicFramePr>
          <p:nvPr>
            <p:extLst>
              <p:ext uri="{D42A27DB-BD31-4B8C-83A1-F6EECF244321}">
                <p14:modId xmlns:p14="http://schemas.microsoft.com/office/powerpoint/2010/main" val="1589426495"/>
              </p:ext>
            </p:extLst>
          </p:nvPr>
        </p:nvGraphicFramePr>
        <p:xfrm>
          <a:off x="1731982" y="5330414"/>
          <a:ext cx="7827654" cy="1463040"/>
        </p:xfrm>
        <a:graphic>
          <a:graphicData uri="http://schemas.openxmlformats.org/drawingml/2006/table">
            <a:tbl>
              <a:tblPr firstRow="1" bandRow="1">
                <a:tableStyleId>{5C22544A-7EE6-4342-B048-85BDC9FD1C3A}</a:tableStyleId>
              </a:tblPr>
              <a:tblGrid>
                <a:gridCol w="3913827">
                  <a:extLst>
                    <a:ext uri="{9D8B030D-6E8A-4147-A177-3AD203B41FA5}">
                      <a16:colId xmlns:a16="http://schemas.microsoft.com/office/drawing/2014/main" xmlns="" val="1613152155"/>
                    </a:ext>
                  </a:extLst>
                </a:gridCol>
                <a:gridCol w="3913827">
                  <a:extLst>
                    <a:ext uri="{9D8B030D-6E8A-4147-A177-3AD203B41FA5}">
                      <a16:colId xmlns:a16="http://schemas.microsoft.com/office/drawing/2014/main" xmlns="" val="2493513685"/>
                    </a:ext>
                  </a:extLst>
                </a:gridCol>
              </a:tblGrid>
              <a:tr h="213353">
                <a:tc>
                  <a:txBody>
                    <a:bodyPr/>
                    <a:lstStyle/>
                    <a:p>
                      <a:pPr marL="285750" indent="-285750">
                        <a:buClr>
                          <a:schemeClr val="accent2"/>
                        </a:buClr>
                        <a:buFont typeface="Wingdings" panose="05000000000000000000" pitchFamily="2" charset="2"/>
                        <a:buChar char="§"/>
                      </a:pPr>
                      <a:r>
                        <a:rPr lang="en-US" b="0" dirty="0">
                          <a:solidFill>
                            <a:schemeClr val="tx1"/>
                          </a:solidFill>
                        </a:rPr>
                        <a:t>Alternate curriculum</a:t>
                      </a:r>
                    </a:p>
                  </a:txBody>
                  <a:tcPr>
                    <a:noFill/>
                  </a:tcPr>
                </a:tc>
                <a:tc>
                  <a:txBody>
                    <a:bodyPr/>
                    <a:lstStyle/>
                    <a:p>
                      <a:pPr marL="285750" indent="-285750">
                        <a:buClr>
                          <a:schemeClr val="accent2"/>
                        </a:buClr>
                        <a:buFont typeface="Wingdings" panose="05000000000000000000" pitchFamily="2" charset="2"/>
                        <a:buChar char="§"/>
                      </a:pPr>
                      <a:r>
                        <a:rPr lang="en-US" b="0" dirty="0">
                          <a:solidFill>
                            <a:schemeClr val="tx1"/>
                          </a:solidFill>
                        </a:rPr>
                        <a:t>Modified</a:t>
                      </a:r>
                      <a:r>
                        <a:rPr lang="en-US" b="0" baseline="0" dirty="0">
                          <a:solidFill>
                            <a:schemeClr val="tx1"/>
                          </a:solidFill>
                        </a:rPr>
                        <a:t> tasks</a:t>
                      </a:r>
                      <a:endParaRPr lang="en-US" b="0" dirty="0">
                        <a:solidFill>
                          <a:schemeClr val="tx1"/>
                        </a:solidFill>
                      </a:endParaRPr>
                    </a:p>
                  </a:txBody>
                  <a:tcPr>
                    <a:noFill/>
                  </a:tcPr>
                </a:tc>
                <a:extLst>
                  <a:ext uri="{0D108BD9-81ED-4DB2-BD59-A6C34878D82A}">
                    <a16:rowId xmlns:a16="http://schemas.microsoft.com/office/drawing/2014/main" xmlns="" val="491653945"/>
                  </a:ext>
                </a:extLst>
              </a:tr>
              <a:tr h="213353">
                <a:tc>
                  <a:txBody>
                    <a:bodyPr/>
                    <a:lstStyle/>
                    <a:p>
                      <a:pPr marL="285750" indent="-285750">
                        <a:buClr>
                          <a:schemeClr val="accent2"/>
                        </a:buClr>
                        <a:buFont typeface="Wingdings" panose="05000000000000000000" pitchFamily="2" charset="2"/>
                        <a:buChar char="§"/>
                      </a:pPr>
                      <a:r>
                        <a:rPr lang="en-US" dirty="0"/>
                        <a:t>Modified requirements</a:t>
                      </a:r>
                    </a:p>
                  </a:txBody>
                  <a:tcPr>
                    <a:noFill/>
                  </a:tcPr>
                </a:tc>
                <a:tc>
                  <a:txBody>
                    <a:bodyPr/>
                    <a:lstStyle/>
                    <a:p>
                      <a:pPr marL="285750" indent="-285750">
                        <a:buClr>
                          <a:schemeClr val="accent2"/>
                        </a:buClr>
                        <a:buFont typeface="Wingdings" panose="05000000000000000000" pitchFamily="2" charset="2"/>
                        <a:buChar char="§"/>
                      </a:pPr>
                      <a:r>
                        <a:rPr lang="en-US" dirty="0"/>
                        <a:t>Frequent</a:t>
                      </a:r>
                      <a:r>
                        <a:rPr lang="en-US" baseline="0" dirty="0"/>
                        <a:t> prompting</a:t>
                      </a:r>
                      <a:endParaRPr lang="en-US" dirty="0"/>
                    </a:p>
                  </a:txBody>
                  <a:tcPr>
                    <a:noFill/>
                  </a:tcPr>
                </a:tc>
                <a:extLst>
                  <a:ext uri="{0D108BD9-81ED-4DB2-BD59-A6C34878D82A}">
                    <a16:rowId xmlns:a16="http://schemas.microsoft.com/office/drawing/2014/main" xmlns="" val="3179090724"/>
                  </a:ext>
                </a:extLst>
              </a:tr>
              <a:tr h="213353">
                <a:tc>
                  <a:txBody>
                    <a:bodyPr/>
                    <a:lstStyle/>
                    <a:p>
                      <a:pPr marL="285750" indent="-285750">
                        <a:buFont typeface="Arial" panose="020B0604020202020204" pitchFamily="34" charset="0"/>
                        <a:buChar char="•"/>
                      </a:pPr>
                      <a:endParaRPr lang="en-US" b="0" dirty="0">
                        <a:solidFill>
                          <a:schemeClr val="tx1"/>
                        </a:solidFill>
                      </a:endParaRPr>
                    </a:p>
                  </a:txBody>
                  <a:tcPr>
                    <a:noFill/>
                  </a:tcPr>
                </a:tc>
                <a:tc>
                  <a:txBody>
                    <a:bodyPr/>
                    <a:lstStyle/>
                    <a:p>
                      <a:endParaRPr lang="en-US" dirty="0"/>
                    </a:p>
                  </a:txBody>
                  <a:tcPr>
                    <a:noFill/>
                  </a:tcPr>
                </a:tc>
                <a:extLst>
                  <a:ext uri="{0D108BD9-81ED-4DB2-BD59-A6C34878D82A}">
                    <a16:rowId xmlns:a16="http://schemas.microsoft.com/office/drawing/2014/main" xmlns="" val="10002"/>
                  </a:ext>
                </a:extLst>
              </a:tr>
              <a:tr h="213353">
                <a:tc>
                  <a:txBody>
                    <a:bodyPr/>
                    <a:lstStyle/>
                    <a:p>
                      <a:pPr marL="285750" indent="-285750">
                        <a:buFont typeface="Arial" panose="020B0604020202020204" pitchFamily="34" charset="0"/>
                        <a:buChar char="•"/>
                      </a:pPr>
                      <a:endParaRPr lang="en-US" b="0" dirty="0">
                        <a:solidFill>
                          <a:schemeClr val="tx1"/>
                        </a:solidFill>
                      </a:endParaRPr>
                    </a:p>
                  </a:txBody>
                  <a:tcPr>
                    <a:noFill/>
                  </a:tcPr>
                </a:tc>
                <a:tc>
                  <a:txBody>
                    <a:bodyPr/>
                    <a:lstStyle/>
                    <a:p>
                      <a:pPr marL="0" indent="0">
                        <a:buClr>
                          <a:schemeClr val="accent2"/>
                        </a:buClr>
                        <a:buFont typeface="Wingdings" panose="05000000000000000000" pitchFamily="2" charset="2"/>
                        <a:buNone/>
                      </a:pPr>
                      <a:endParaRPr lang="en-US" dirty="0"/>
                    </a:p>
                  </a:txBody>
                  <a:tcPr>
                    <a:noFill/>
                  </a:tcPr>
                </a:tc>
                <a:extLst>
                  <a:ext uri="{0D108BD9-81ED-4DB2-BD59-A6C34878D82A}">
                    <a16:rowId xmlns:a16="http://schemas.microsoft.com/office/drawing/2014/main" xmlns="" val="10003"/>
                  </a:ext>
                </a:extLst>
              </a:tr>
            </a:tbl>
          </a:graphicData>
        </a:graphic>
      </p:graphicFrame>
      <p:sp>
        <p:nvSpPr>
          <p:cNvPr id="3" name="Footer Placeholder 2">
            <a:extLst>
              <a:ext uri="{FF2B5EF4-FFF2-40B4-BE49-F238E27FC236}">
                <a16:creationId xmlns:a16="http://schemas.microsoft.com/office/drawing/2014/main" xmlns="" id="{45CC4984-6B9D-420E-A3CF-2664F1218922}"/>
              </a:ext>
            </a:extLst>
          </p:cNvPr>
          <p:cNvSpPr>
            <a:spLocks noGrp="1"/>
          </p:cNvSpPr>
          <p:nvPr>
            <p:ph type="ftr" sz="quarter" idx="11"/>
          </p:nvPr>
        </p:nvSpPr>
        <p:spPr/>
        <p:txBody>
          <a:bodyPr/>
          <a:lstStyle/>
          <a:p>
            <a:r>
              <a:rPr lang="en-US"/>
              <a:t>Texas Education Agency            2018-2019 School Year</a:t>
            </a:r>
          </a:p>
        </p:txBody>
      </p:sp>
      <p:sp>
        <p:nvSpPr>
          <p:cNvPr id="4" name="Slide Number Placeholder 3">
            <a:extLst>
              <a:ext uri="{FF2B5EF4-FFF2-40B4-BE49-F238E27FC236}">
                <a16:creationId xmlns:a16="http://schemas.microsoft.com/office/drawing/2014/main" xmlns="" id="{57A600AB-BD79-4715-93EE-44E6AE9AEFC7}"/>
              </a:ext>
            </a:extLst>
          </p:cNvPr>
          <p:cNvSpPr>
            <a:spLocks noGrp="1"/>
          </p:cNvSpPr>
          <p:nvPr>
            <p:ph type="sldNum" sz="quarter" idx="12"/>
          </p:nvPr>
        </p:nvSpPr>
        <p:spPr/>
        <p:txBody>
          <a:bodyPr/>
          <a:lstStyle/>
          <a:p>
            <a:fld id="{0088AB57-2DBE-44A3-AE96-942C49E954BF}" type="slidenum">
              <a:rPr lang="en-US" smtClean="0"/>
              <a:pPr/>
              <a:t>12</a:t>
            </a:fld>
            <a:endParaRPr lang="en-US"/>
          </a:p>
        </p:txBody>
      </p:sp>
    </p:spTree>
    <p:extLst>
      <p:ext uri="{BB962C8B-B14F-4D97-AF65-F5344CB8AC3E}">
        <p14:creationId xmlns:p14="http://schemas.microsoft.com/office/powerpoint/2010/main" val="13281191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xmlns="" id="{F12A6A71-73DF-42DB-A84E-ECA3AAFDF178}"/>
              </a:ext>
            </a:extLst>
          </p:cNvPr>
          <p:cNvSpPr>
            <a:spLocks noGrp="1"/>
          </p:cNvSpPr>
          <p:nvPr>
            <p:ph type="title"/>
          </p:nvPr>
        </p:nvSpPr>
        <p:spPr>
          <a:xfrm>
            <a:off x="1903693" y="313908"/>
            <a:ext cx="8949033" cy="710206"/>
          </a:xfrm>
        </p:spPr>
        <p:txBody>
          <a:bodyPr>
            <a:normAutofit fontScale="90000"/>
          </a:bodyPr>
          <a:lstStyle/>
          <a:p>
            <a:r>
              <a:rPr lang="en-US" dirty="0"/>
              <a:t>TELPAS Alternate Participation Requirements: Grade 2 (question 5)</a:t>
            </a:r>
          </a:p>
        </p:txBody>
      </p:sp>
      <p:graphicFrame>
        <p:nvGraphicFramePr>
          <p:cNvPr id="6" name="Table 5" descr="Does the student access and participate in the grade-level TEKS through prerequisite skills? Yes or No" title="Question 5">
            <a:extLst>
              <a:ext uri="{FF2B5EF4-FFF2-40B4-BE49-F238E27FC236}">
                <a16:creationId xmlns:a16="http://schemas.microsoft.com/office/drawing/2014/main" xmlns="" id="{EA2595C7-4AC7-44AB-A347-4597E751ABB2}"/>
              </a:ext>
            </a:extLst>
          </p:cNvPr>
          <p:cNvGraphicFramePr>
            <a:graphicFrameLocks noGrp="1"/>
          </p:cNvGraphicFramePr>
          <p:nvPr>
            <p:extLst>
              <p:ext uri="{D42A27DB-BD31-4B8C-83A1-F6EECF244321}">
                <p14:modId xmlns:p14="http://schemas.microsoft.com/office/powerpoint/2010/main" val="2083672120"/>
              </p:ext>
            </p:extLst>
          </p:nvPr>
        </p:nvGraphicFramePr>
        <p:xfrm>
          <a:off x="576729" y="1360843"/>
          <a:ext cx="11038542" cy="1463040"/>
        </p:xfrm>
        <a:graphic>
          <a:graphicData uri="http://schemas.openxmlformats.org/drawingml/2006/table">
            <a:tbl>
              <a:tblPr firstRow="1" bandRow="1">
                <a:tableStyleId>{5C22544A-7EE6-4342-B048-85BDC9FD1C3A}</a:tableStyleId>
              </a:tblPr>
              <a:tblGrid>
                <a:gridCol w="8671860">
                  <a:extLst>
                    <a:ext uri="{9D8B030D-6E8A-4147-A177-3AD203B41FA5}">
                      <a16:colId xmlns:a16="http://schemas.microsoft.com/office/drawing/2014/main" xmlns="" val="2941744942"/>
                    </a:ext>
                  </a:extLst>
                </a:gridCol>
                <a:gridCol w="2366682">
                  <a:extLst>
                    <a:ext uri="{9D8B030D-6E8A-4147-A177-3AD203B41FA5}">
                      <a16:colId xmlns:a16="http://schemas.microsoft.com/office/drawing/2014/main" xmlns="" val="3161444020"/>
                    </a:ext>
                  </a:extLst>
                </a:gridCol>
              </a:tblGrid>
              <a:tr h="1140310">
                <a:tc>
                  <a:txBody>
                    <a:bodyPr/>
                    <a:lstStyle/>
                    <a:p>
                      <a:r>
                        <a:rPr lang="en-US" sz="3000" dirty="0">
                          <a:latin typeface="Open Sans" panose="020B0606030504020204"/>
                        </a:rPr>
                        <a:t>5. Does the student access and participate in the grade-level TEKS through prerequisite skills? </a:t>
                      </a:r>
                    </a:p>
                  </a:txBody>
                  <a:tcPr>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tcPr>
                </a:tc>
                <a:tc>
                  <a:txBody>
                    <a:bodyPr/>
                    <a:lstStyle/>
                    <a:p>
                      <a:pPr algn="ctr"/>
                      <a:r>
                        <a:rPr lang="en-US" sz="3000" dirty="0">
                          <a:latin typeface="Open Sans" panose="020B0606030504020204"/>
                        </a:rPr>
                        <a:t>Yes or No</a:t>
                      </a:r>
                    </a:p>
                  </a:txBody>
                  <a:tcPr>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tcPr>
                </a:tc>
                <a:extLst>
                  <a:ext uri="{0D108BD9-81ED-4DB2-BD59-A6C34878D82A}">
                    <a16:rowId xmlns:a16="http://schemas.microsoft.com/office/drawing/2014/main" xmlns="" val="865779044"/>
                  </a:ext>
                </a:extLst>
              </a:tr>
            </a:tbl>
          </a:graphicData>
        </a:graphic>
      </p:graphicFrame>
      <p:sp>
        <p:nvSpPr>
          <p:cNvPr id="7" name="Content Placeholder 5">
            <a:extLst>
              <a:ext uri="{FF2B5EF4-FFF2-40B4-BE49-F238E27FC236}">
                <a16:creationId xmlns:a16="http://schemas.microsoft.com/office/drawing/2014/main" xmlns="" id="{9572228B-A6D6-4AAE-9B67-7C4A0C290AFB}"/>
              </a:ext>
            </a:extLst>
          </p:cNvPr>
          <p:cNvSpPr>
            <a:spLocks noGrp="1"/>
          </p:cNvSpPr>
          <p:nvPr>
            <p:ph sz="quarter" idx="13"/>
          </p:nvPr>
        </p:nvSpPr>
        <p:spPr>
          <a:xfrm>
            <a:off x="576729" y="2915323"/>
            <a:ext cx="11038542" cy="3522421"/>
          </a:xfrm>
        </p:spPr>
        <p:txBody>
          <a:bodyPr>
            <a:noAutofit/>
          </a:bodyPr>
          <a:lstStyle/>
          <a:p>
            <a:pPr marL="342900" indent="-342900">
              <a:buFont typeface="Arial" panose="020B0604020202020204" pitchFamily="34" charset="0"/>
              <a:buChar char="•"/>
            </a:pPr>
            <a:r>
              <a:rPr lang="en-US" sz="2000" b="1" dirty="0"/>
              <a:t>In order to answer “yes,” the student must be performing  significantly below grade-level proficiency. </a:t>
            </a:r>
          </a:p>
          <a:p>
            <a:pPr lvl="1">
              <a:buClr>
                <a:schemeClr val="accent2"/>
              </a:buClr>
              <a:buFont typeface="Wingdings" panose="05000000000000000000" pitchFamily="2" charset="2"/>
              <a:buChar char="§"/>
            </a:pPr>
            <a:r>
              <a:rPr lang="en-US" sz="2000" dirty="0">
                <a:latin typeface="Open Sans" panose="020B0606030504020204"/>
              </a:rPr>
              <a:t>For example, an elementary student may perform 3 or more grade levels below peers of the same age. </a:t>
            </a:r>
          </a:p>
          <a:p>
            <a:pPr lvl="1">
              <a:buClr>
                <a:schemeClr val="accent2"/>
              </a:buClr>
              <a:buFont typeface="Wingdings" panose="05000000000000000000" pitchFamily="2" charset="2"/>
              <a:buChar char="§"/>
            </a:pPr>
            <a:r>
              <a:rPr lang="en-US" sz="2000" dirty="0">
                <a:latin typeface="Open Sans" panose="020B0606030504020204"/>
              </a:rPr>
              <a:t>For example, a high school student may perform 7-9 grade levels below peers of the same age.</a:t>
            </a:r>
          </a:p>
          <a:p>
            <a:pPr marL="342900" indent="-342900">
              <a:buFont typeface="Arial" panose="020B0604020202020204" pitchFamily="34" charset="0"/>
              <a:buChar char="•"/>
            </a:pPr>
            <a:r>
              <a:rPr lang="en-US" sz="2000" b="1" dirty="0"/>
              <a:t>Also, teaching may include the following practices beyond what is provided to non-disabled peers:</a:t>
            </a:r>
            <a:endParaRPr lang="en-US" sz="2400" dirty="0"/>
          </a:p>
          <a:p>
            <a:pPr marL="457200" indent="-457200">
              <a:buFont typeface="Wingdings" panose="05000000000000000000" pitchFamily="2" charset="2"/>
              <a:buChar char="§"/>
            </a:pPr>
            <a:endParaRPr lang="en-US" sz="1900" b="1" dirty="0">
              <a:latin typeface="Open Sans Semibold" panose="020B0606030504020204"/>
            </a:endParaRPr>
          </a:p>
        </p:txBody>
      </p:sp>
      <p:graphicFrame>
        <p:nvGraphicFramePr>
          <p:cNvPr id="5" name="Table 4" descr="Hands-on materials; demonstration of concepts along with verbal directions; new tasks broken into small steps; prompting or shaping accurate performance; repeated student practice; multiple opportunities and examples" title="6 examples">
            <a:extLst>
              <a:ext uri="{FF2B5EF4-FFF2-40B4-BE49-F238E27FC236}">
                <a16:creationId xmlns:a16="http://schemas.microsoft.com/office/drawing/2014/main" xmlns="" id="{1859B25B-99EE-4DD9-BC87-390A325B2579}"/>
              </a:ext>
            </a:extLst>
          </p:cNvPr>
          <p:cNvGraphicFramePr>
            <a:graphicFrameLocks noGrp="1"/>
          </p:cNvGraphicFramePr>
          <p:nvPr>
            <p:extLst>
              <p:ext uri="{D42A27DB-BD31-4B8C-83A1-F6EECF244321}">
                <p14:modId xmlns:p14="http://schemas.microsoft.com/office/powerpoint/2010/main" val="3229132482"/>
              </p:ext>
            </p:extLst>
          </p:nvPr>
        </p:nvGraphicFramePr>
        <p:xfrm>
          <a:off x="956355" y="5426824"/>
          <a:ext cx="10843707" cy="1010920"/>
        </p:xfrm>
        <a:graphic>
          <a:graphicData uri="http://schemas.openxmlformats.org/drawingml/2006/table">
            <a:tbl>
              <a:tblPr firstRow="1" bandRow="1">
                <a:tableStyleId>{5C22544A-7EE6-4342-B048-85BDC9FD1C3A}</a:tableStyleId>
              </a:tblPr>
              <a:tblGrid>
                <a:gridCol w="3614569">
                  <a:extLst>
                    <a:ext uri="{9D8B030D-6E8A-4147-A177-3AD203B41FA5}">
                      <a16:colId xmlns:a16="http://schemas.microsoft.com/office/drawing/2014/main" xmlns="" val="2343161423"/>
                    </a:ext>
                  </a:extLst>
                </a:gridCol>
                <a:gridCol w="3614569">
                  <a:extLst>
                    <a:ext uri="{9D8B030D-6E8A-4147-A177-3AD203B41FA5}">
                      <a16:colId xmlns:a16="http://schemas.microsoft.com/office/drawing/2014/main" xmlns="" val="2191191121"/>
                    </a:ext>
                  </a:extLst>
                </a:gridCol>
                <a:gridCol w="3614569">
                  <a:extLst>
                    <a:ext uri="{9D8B030D-6E8A-4147-A177-3AD203B41FA5}">
                      <a16:colId xmlns:a16="http://schemas.microsoft.com/office/drawing/2014/main" xmlns="" val="1943395108"/>
                    </a:ext>
                  </a:extLst>
                </a:gridCol>
              </a:tblGrid>
              <a:tr h="370840">
                <a:tc>
                  <a:txBody>
                    <a:bodyPr/>
                    <a:lstStyle/>
                    <a:p>
                      <a:pPr marL="285750" marR="0" lvl="0" indent="-285750" algn="l" defTabSz="914400" rtl="0" eaLnBrk="1" fontAlgn="auto" latinLnBrk="0" hangingPunct="1">
                        <a:lnSpc>
                          <a:spcPct val="100000"/>
                        </a:lnSpc>
                        <a:spcBef>
                          <a:spcPts val="0"/>
                        </a:spcBef>
                        <a:spcAft>
                          <a:spcPts val="0"/>
                        </a:spcAft>
                        <a:buClr>
                          <a:schemeClr val="accent2"/>
                        </a:buClr>
                        <a:buSzTx/>
                        <a:buFont typeface="Wingdings" panose="05000000000000000000" pitchFamily="2" charset="2"/>
                        <a:buChar char="§"/>
                        <a:tabLst/>
                        <a:defRPr/>
                      </a:pPr>
                      <a:r>
                        <a:rPr lang="en-US" sz="1800" b="0" kern="1200" dirty="0">
                          <a:solidFill>
                            <a:schemeClr val="dk1"/>
                          </a:solidFill>
                          <a:latin typeface="+mn-lt"/>
                          <a:ea typeface="+mn-ea"/>
                          <a:cs typeface="+mn-cs"/>
                        </a:rPr>
                        <a:t>hands-on materials</a:t>
                      </a:r>
                    </a:p>
                  </a:txBody>
                  <a:tcPr>
                    <a:noFill/>
                  </a:tcPr>
                </a:tc>
                <a:tc>
                  <a:txBody>
                    <a:bodyPr/>
                    <a:lstStyle/>
                    <a:p>
                      <a:pPr marL="285750" marR="0" lvl="0" indent="-285750" algn="l" defTabSz="914400" rtl="0" eaLnBrk="1" fontAlgn="auto" latinLnBrk="0" hangingPunct="1">
                        <a:lnSpc>
                          <a:spcPct val="100000"/>
                        </a:lnSpc>
                        <a:spcBef>
                          <a:spcPts val="0"/>
                        </a:spcBef>
                        <a:spcAft>
                          <a:spcPts val="0"/>
                        </a:spcAft>
                        <a:buClr>
                          <a:schemeClr val="accent2"/>
                        </a:buClr>
                        <a:buSzTx/>
                        <a:buFont typeface="Wingdings" panose="05000000000000000000" pitchFamily="2" charset="2"/>
                        <a:buChar char="§"/>
                        <a:tabLst/>
                        <a:defRPr/>
                      </a:pPr>
                      <a:r>
                        <a:rPr lang="en-US" sz="1800" b="0" kern="1200" dirty="0">
                          <a:solidFill>
                            <a:schemeClr val="dk1"/>
                          </a:solidFill>
                          <a:latin typeface="+mn-lt"/>
                          <a:ea typeface="+mn-ea"/>
                          <a:cs typeface="+mn-cs"/>
                        </a:rPr>
                        <a:t>new tasks broken into small steps</a:t>
                      </a:r>
                    </a:p>
                  </a:txBody>
                  <a:tcPr>
                    <a:noFill/>
                  </a:tcPr>
                </a:tc>
                <a:tc>
                  <a:txBody>
                    <a:bodyPr/>
                    <a:lstStyle/>
                    <a:p>
                      <a:pPr marL="285750" marR="0" lvl="0" indent="-285750" algn="l" defTabSz="914400" rtl="0" eaLnBrk="1" fontAlgn="auto" latinLnBrk="0" hangingPunct="1">
                        <a:lnSpc>
                          <a:spcPct val="100000"/>
                        </a:lnSpc>
                        <a:spcBef>
                          <a:spcPts val="0"/>
                        </a:spcBef>
                        <a:spcAft>
                          <a:spcPts val="0"/>
                        </a:spcAft>
                        <a:buClr>
                          <a:schemeClr val="accent2"/>
                        </a:buClr>
                        <a:buSzTx/>
                        <a:buFont typeface="Wingdings" panose="05000000000000000000" pitchFamily="2" charset="2"/>
                        <a:buChar char="§"/>
                        <a:tabLst/>
                        <a:defRPr/>
                      </a:pPr>
                      <a:r>
                        <a:rPr lang="en-US" sz="1800" b="0" kern="1200" dirty="0">
                          <a:solidFill>
                            <a:schemeClr val="dk1"/>
                          </a:solidFill>
                          <a:latin typeface="+mn-lt"/>
                          <a:ea typeface="+mn-ea"/>
                          <a:cs typeface="+mn-cs"/>
                        </a:rPr>
                        <a:t>repeated student practice</a:t>
                      </a:r>
                    </a:p>
                  </a:txBody>
                  <a:tcPr>
                    <a:noFill/>
                  </a:tcPr>
                </a:tc>
                <a:extLst>
                  <a:ext uri="{0D108BD9-81ED-4DB2-BD59-A6C34878D82A}">
                    <a16:rowId xmlns:a16="http://schemas.microsoft.com/office/drawing/2014/main" xmlns="" val="2528901783"/>
                  </a:ext>
                </a:extLst>
              </a:tr>
              <a:tr h="370840">
                <a:tc>
                  <a:txBody>
                    <a:bodyPr/>
                    <a:lstStyle/>
                    <a:p>
                      <a:pPr marL="285750" marR="0" lvl="0" indent="-285750" algn="l" defTabSz="914400" rtl="0" eaLnBrk="1" fontAlgn="auto" latinLnBrk="0" hangingPunct="1">
                        <a:lnSpc>
                          <a:spcPct val="100000"/>
                        </a:lnSpc>
                        <a:spcBef>
                          <a:spcPts val="0"/>
                        </a:spcBef>
                        <a:spcAft>
                          <a:spcPts val="0"/>
                        </a:spcAft>
                        <a:buClr>
                          <a:schemeClr val="accent2"/>
                        </a:buClr>
                        <a:buSzTx/>
                        <a:buFont typeface="Wingdings" panose="05000000000000000000" pitchFamily="2" charset="2"/>
                        <a:buChar char="§"/>
                        <a:tabLst/>
                        <a:defRPr/>
                      </a:pPr>
                      <a:r>
                        <a:rPr lang="en-US" sz="1800" kern="1200" dirty="0">
                          <a:solidFill>
                            <a:schemeClr val="dk1"/>
                          </a:solidFill>
                          <a:latin typeface="+mn-lt"/>
                          <a:ea typeface="+mn-ea"/>
                          <a:cs typeface="+mn-cs"/>
                        </a:rPr>
                        <a:t>demonstration of concepts along with verbal directions</a:t>
                      </a:r>
                    </a:p>
                  </a:txBody>
                  <a:tcPr>
                    <a:noFill/>
                  </a:tcPr>
                </a:tc>
                <a:tc>
                  <a:txBody>
                    <a:bodyPr/>
                    <a:lstStyle/>
                    <a:p>
                      <a:pPr marL="285750" marR="0" lvl="0" indent="-285750" algn="l" defTabSz="914400" rtl="0" eaLnBrk="1" fontAlgn="auto" latinLnBrk="0" hangingPunct="1">
                        <a:lnSpc>
                          <a:spcPct val="100000"/>
                        </a:lnSpc>
                        <a:spcBef>
                          <a:spcPts val="0"/>
                        </a:spcBef>
                        <a:spcAft>
                          <a:spcPts val="0"/>
                        </a:spcAft>
                        <a:buClr>
                          <a:schemeClr val="accent2"/>
                        </a:buClr>
                        <a:buSzTx/>
                        <a:buFont typeface="Wingdings" panose="05000000000000000000" pitchFamily="2" charset="2"/>
                        <a:buChar char="§"/>
                        <a:tabLst/>
                        <a:defRPr/>
                      </a:pPr>
                      <a:r>
                        <a:rPr lang="en-US" sz="1800" kern="1200" dirty="0">
                          <a:solidFill>
                            <a:schemeClr val="dk1"/>
                          </a:solidFill>
                          <a:latin typeface="+mn-lt"/>
                          <a:ea typeface="+mn-ea"/>
                          <a:cs typeface="+mn-cs"/>
                        </a:rPr>
                        <a:t>prompting or shaping accurate performance</a:t>
                      </a:r>
                    </a:p>
                  </a:txBody>
                  <a:tcPr>
                    <a:noFill/>
                  </a:tcPr>
                </a:tc>
                <a:tc>
                  <a:txBody>
                    <a:bodyPr/>
                    <a:lstStyle/>
                    <a:p>
                      <a:pPr marL="285750" marR="0" lvl="0" indent="-285750" algn="l" defTabSz="914400" rtl="0" eaLnBrk="1" fontAlgn="auto" latinLnBrk="0" hangingPunct="1">
                        <a:lnSpc>
                          <a:spcPct val="100000"/>
                        </a:lnSpc>
                        <a:spcBef>
                          <a:spcPts val="0"/>
                        </a:spcBef>
                        <a:spcAft>
                          <a:spcPts val="0"/>
                        </a:spcAft>
                        <a:buClr>
                          <a:schemeClr val="accent2"/>
                        </a:buClr>
                        <a:buSzTx/>
                        <a:buFont typeface="Wingdings" panose="05000000000000000000" pitchFamily="2" charset="2"/>
                        <a:buChar char="§"/>
                        <a:tabLst/>
                        <a:defRPr/>
                      </a:pPr>
                      <a:r>
                        <a:rPr lang="en-US" sz="1800" kern="1200" dirty="0">
                          <a:solidFill>
                            <a:schemeClr val="dk1"/>
                          </a:solidFill>
                          <a:latin typeface="+mn-lt"/>
                          <a:ea typeface="+mn-ea"/>
                          <a:cs typeface="+mn-cs"/>
                        </a:rPr>
                        <a:t>multiple opportunities and examples</a:t>
                      </a:r>
                    </a:p>
                  </a:txBody>
                  <a:tcPr>
                    <a:noFill/>
                  </a:tcPr>
                </a:tc>
                <a:extLst>
                  <a:ext uri="{0D108BD9-81ED-4DB2-BD59-A6C34878D82A}">
                    <a16:rowId xmlns:a16="http://schemas.microsoft.com/office/drawing/2014/main" xmlns="" val="2503461902"/>
                  </a:ext>
                </a:extLst>
              </a:tr>
            </a:tbl>
          </a:graphicData>
        </a:graphic>
      </p:graphicFrame>
      <p:sp>
        <p:nvSpPr>
          <p:cNvPr id="3" name="Footer Placeholder 2">
            <a:extLst>
              <a:ext uri="{FF2B5EF4-FFF2-40B4-BE49-F238E27FC236}">
                <a16:creationId xmlns:a16="http://schemas.microsoft.com/office/drawing/2014/main" xmlns="" id="{45CC4984-6B9D-420E-A3CF-2664F1218922}"/>
              </a:ext>
            </a:extLst>
          </p:cNvPr>
          <p:cNvSpPr>
            <a:spLocks noGrp="1"/>
          </p:cNvSpPr>
          <p:nvPr>
            <p:ph type="ftr" sz="quarter" idx="11"/>
          </p:nvPr>
        </p:nvSpPr>
        <p:spPr/>
        <p:txBody>
          <a:bodyPr/>
          <a:lstStyle/>
          <a:p>
            <a:r>
              <a:rPr lang="en-US"/>
              <a:t>Texas Education Agency            2018-2019 School Year</a:t>
            </a:r>
          </a:p>
        </p:txBody>
      </p:sp>
      <p:sp>
        <p:nvSpPr>
          <p:cNvPr id="4" name="Slide Number Placeholder 3">
            <a:extLst>
              <a:ext uri="{FF2B5EF4-FFF2-40B4-BE49-F238E27FC236}">
                <a16:creationId xmlns:a16="http://schemas.microsoft.com/office/drawing/2014/main" xmlns="" id="{57A600AB-BD79-4715-93EE-44E6AE9AEFC7}"/>
              </a:ext>
            </a:extLst>
          </p:cNvPr>
          <p:cNvSpPr>
            <a:spLocks noGrp="1"/>
          </p:cNvSpPr>
          <p:nvPr>
            <p:ph type="sldNum" sz="quarter" idx="12"/>
          </p:nvPr>
        </p:nvSpPr>
        <p:spPr/>
        <p:txBody>
          <a:bodyPr/>
          <a:lstStyle/>
          <a:p>
            <a:fld id="{0088AB57-2DBE-44A3-AE96-942C49E954BF}" type="slidenum">
              <a:rPr lang="en-US" smtClean="0"/>
              <a:pPr/>
              <a:t>13</a:t>
            </a:fld>
            <a:endParaRPr lang="en-US"/>
          </a:p>
        </p:txBody>
      </p:sp>
    </p:spTree>
    <p:extLst>
      <p:ext uri="{BB962C8B-B14F-4D97-AF65-F5344CB8AC3E}">
        <p14:creationId xmlns:p14="http://schemas.microsoft.com/office/powerpoint/2010/main" val="8773459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xmlns="" id="{F12A6A71-73DF-42DB-A84E-ECA3AAFDF178}"/>
              </a:ext>
            </a:extLst>
          </p:cNvPr>
          <p:cNvSpPr>
            <a:spLocks noGrp="1"/>
          </p:cNvSpPr>
          <p:nvPr>
            <p:ph type="title"/>
          </p:nvPr>
        </p:nvSpPr>
        <p:spPr>
          <a:xfrm>
            <a:off x="1903693" y="313908"/>
            <a:ext cx="8949033" cy="710206"/>
          </a:xfrm>
        </p:spPr>
        <p:txBody>
          <a:bodyPr>
            <a:normAutofit fontScale="90000"/>
          </a:bodyPr>
          <a:lstStyle/>
          <a:p>
            <a:r>
              <a:rPr lang="en-US" dirty="0"/>
              <a:t>TELPAS Alternate Participation Requirements: Grade 2 (question 6)</a:t>
            </a:r>
          </a:p>
        </p:txBody>
      </p:sp>
      <p:graphicFrame>
        <p:nvGraphicFramePr>
          <p:cNvPr id="6" name="Table 5" descr="Is the assessment determinination based on the student's significant cognitive disability and English learner status and NOT on extenuating factors? Yes or No" title="Question 6">
            <a:extLst>
              <a:ext uri="{FF2B5EF4-FFF2-40B4-BE49-F238E27FC236}">
                <a16:creationId xmlns:a16="http://schemas.microsoft.com/office/drawing/2014/main" xmlns="" id="{EA2595C7-4AC7-44AB-A347-4597E751ABB2}"/>
              </a:ext>
            </a:extLst>
          </p:cNvPr>
          <p:cNvGraphicFramePr>
            <a:graphicFrameLocks noGrp="1"/>
          </p:cNvGraphicFramePr>
          <p:nvPr>
            <p:extLst>
              <p:ext uri="{D42A27DB-BD31-4B8C-83A1-F6EECF244321}">
                <p14:modId xmlns:p14="http://schemas.microsoft.com/office/powerpoint/2010/main" val="4272682023"/>
              </p:ext>
            </p:extLst>
          </p:nvPr>
        </p:nvGraphicFramePr>
        <p:xfrm>
          <a:off x="576729" y="1527586"/>
          <a:ext cx="11038542" cy="1920240"/>
        </p:xfrm>
        <a:graphic>
          <a:graphicData uri="http://schemas.openxmlformats.org/drawingml/2006/table">
            <a:tbl>
              <a:tblPr firstRow="1" bandRow="1">
                <a:tableStyleId>{5C22544A-7EE6-4342-B048-85BDC9FD1C3A}</a:tableStyleId>
              </a:tblPr>
              <a:tblGrid>
                <a:gridCol w="8671860">
                  <a:extLst>
                    <a:ext uri="{9D8B030D-6E8A-4147-A177-3AD203B41FA5}">
                      <a16:colId xmlns:a16="http://schemas.microsoft.com/office/drawing/2014/main" xmlns="" val="2941744942"/>
                    </a:ext>
                  </a:extLst>
                </a:gridCol>
                <a:gridCol w="2366682">
                  <a:extLst>
                    <a:ext uri="{9D8B030D-6E8A-4147-A177-3AD203B41FA5}">
                      <a16:colId xmlns:a16="http://schemas.microsoft.com/office/drawing/2014/main" xmlns="" val="3161444020"/>
                    </a:ext>
                  </a:extLst>
                </a:gridCol>
              </a:tblGrid>
              <a:tr h="1474000">
                <a:tc>
                  <a:txBody>
                    <a:bodyPr/>
                    <a:lstStyle/>
                    <a:p>
                      <a:r>
                        <a:rPr lang="en-US" sz="3000" dirty="0">
                          <a:latin typeface="Open Sans" panose="020B0606030504020204"/>
                        </a:rPr>
                        <a:t>6. Is the assessment determination based on the student’s significant cognitive disability and English learner status and NOT on extenuating factors? </a:t>
                      </a:r>
                    </a:p>
                  </a:txBody>
                  <a:tcPr>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tcPr>
                </a:tc>
                <a:tc>
                  <a:txBody>
                    <a:bodyPr/>
                    <a:lstStyle/>
                    <a:p>
                      <a:pPr algn="ctr"/>
                      <a:r>
                        <a:rPr lang="en-US" sz="3000" dirty="0">
                          <a:latin typeface="Open Sans" panose="020B0606030504020204"/>
                        </a:rPr>
                        <a:t>Yes or No</a:t>
                      </a:r>
                    </a:p>
                  </a:txBody>
                  <a:tcPr>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tcPr>
                </a:tc>
                <a:extLst>
                  <a:ext uri="{0D108BD9-81ED-4DB2-BD59-A6C34878D82A}">
                    <a16:rowId xmlns:a16="http://schemas.microsoft.com/office/drawing/2014/main" xmlns="" val="865779044"/>
                  </a:ext>
                </a:extLst>
              </a:tr>
            </a:tbl>
          </a:graphicData>
        </a:graphic>
      </p:graphicFrame>
      <p:sp>
        <p:nvSpPr>
          <p:cNvPr id="7" name="Content Placeholder 5">
            <a:extLst>
              <a:ext uri="{FF2B5EF4-FFF2-40B4-BE49-F238E27FC236}">
                <a16:creationId xmlns:a16="http://schemas.microsoft.com/office/drawing/2014/main" xmlns="" id="{9572228B-A6D6-4AAE-9B67-7C4A0C290AFB}"/>
              </a:ext>
            </a:extLst>
          </p:cNvPr>
          <p:cNvSpPr>
            <a:spLocks noGrp="1"/>
          </p:cNvSpPr>
          <p:nvPr>
            <p:ph sz="quarter" idx="13"/>
          </p:nvPr>
        </p:nvSpPr>
        <p:spPr>
          <a:xfrm>
            <a:off x="576729" y="3804276"/>
            <a:ext cx="11038542" cy="1843489"/>
          </a:xfrm>
        </p:spPr>
        <p:txBody>
          <a:bodyPr>
            <a:noAutofit/>
          </a:bodyPr>
          <a:lstStyle/>
          <a:p>
            <a:pPr marL="457200" indent="-457200">
              <a:buFont typeface="Arial" panose="020B0604020202020204" pitchFamily="34" charset="0"/>
              <a:buChar char="•"/>
            </a:pPr>
            <a:r>
              <a:rPr lang="en-US" b="1" dirty="0"/>
              <a:t>The decision to participate in TELPAS Alternate may NOT be based on a student’s racial or academic background, extensive absences, location of educational services, or anticipated disruptive behavior. </a:t>
            </a:r>
            <a:endParaRPr lang="en-US" sz="2400" b="1" dirty="0"/>
          </a:p>
        </p:txBody>
      </p:sp>
      <p:sp>
        <p:nvSpPr>
          <p:cNvPr id="3" name="Footer Placeholder 2">
            <a:extLst>
              <a:ext uri="{FF2B5EF4-FFF2-40B4-BE49-F238E27FC236}">
                <a16:creationId xmlns:a16="http://schemas.microsoft.com/office/drawing/2014/main" xmlns="" id="{45CC4984-6B9D-420E-A3CF-2664F1218922}"/>
              </a:ext>
            </a:extLst>
          </p:cNvPr>
          <p:cNvSpPr>
            <a:spLocks noGrp="1"/>
          </p:cNvSpPr>
          <p:nvPr>
            <p:ph type="ftr" sz="quarter" idx="11"/>
          </p:nvPr>
        </p:nvSpPr>
        <p:spPr/>
        <p:txBody>
          <a:bodyPr/>
          <a:lstStyle/>
          <a:p>
            <a:r>
              <a:rPr lang="en-US"/>
              <a:t>Texas Education Agency            2018-2019 School Year</a:t>
            </a:r>
          </a:p>
        </p:txBody>
      </p:sp>
      <p:sp>
        <p:nvSpPr>
          <p:cNvPr id="4" name="Slide Number Placeholder 3">
            <a:extLst>
              <a:ext uri="{FF2B5EF4-FFF2-40B4-BE49-F238E27FC236}">
                <a16:creationId xmlns:a16="http://schemas.microsoft.com/office/drawing/2014/main" xmlns="" id="{57A600AB-BD79-4715-93EE-44E6AE9AEFC7}"/>
              </a:ext>
            </a:extLst>
          </p:cNvPr>
          <p:cNvSpPr>
            <a:spLocks noGrp="1"/>
          </p:cNvSpPr>
          <p:nvPr>
            <p:ph type="sldNum" sz="quarter" idx="12"/>
          </p:nvPr>
        </p:nvSpPr>
        <p:spPr/>
        <p:txBody>
          <a:bodyPr/>
          <a:lstStyle/>
          <a:p>
            <a:fld id="{0088AB57-2DBE-44A3-AE96-942C49E954BF}" type="slidenum">
              <a:rPr lang="en-US" smtClean="0"/>
              <a:pPr/>
              <a:t>14</a:t>
            </a:fld>
            <a:endParaRPr lang="en-US"/>
          </a:p>
        </p:txBody>
      </p:sp>
    </p:spTree>
    <p:extLst>
      <p:ext uri="{BB962C8B-B14F-4D97-AF65-F5344CB8AC3E}">
        <p14:creationId xmlns:p14="http://schemas.microsoft.com/office/powerpoint/2010/main" val="8599781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xmlns="" id="{0746ECE4-5691-47D1-9B49-7EE907A068DE}"/>
              </a:ext>
            </a:extLst>
          </p:cNvPr>
          <p:cNvSpPr>
            <a:spLocks noGrp="1"/>
          </p:cNvSpPr>
          <p:nvPr>
            <p:ph type="title"/>
          </p:nvPr>
        </p:nvSpPr>
        <p:spPr>
          <a:xfrm>
            <a:off x="1903693" y="313908"/>
            <a:ext cx="8949033" cy="710206"/>
          </a:xfrm>
        </p:spPr>
        <p:txBody>
          <a:bodyPr>
            <a:normAutofit fontScale="90000"/>
          </a:bodyPr>
          <a:lstStyle/>
          <a:p>
            <a:r>
              <a:rPr lang="en-US" dirty="0"/>
              <a:t>TELPAS Alternate Participation Requirements: Grade 2 (assurances)</a:t>
            </a:r>
          </a:p>
        </p:txBody>
      </p:sp>
      <p:sp>
        <p:nvSpPr>
          <p:cNvPr id="3" name="Content Placeholder 2"/>
          <p:cNvSpPr>
            <a:spLocks noGrp="1"/>
          </p:cNvSpPr>
          <p:nvPr>
            <p:ph idx="13"/>
          </p:nvPr>
        </p:nvSpPr>
        <p:spPr>
          <a:xfrm>
            <a:off x="602167" y="1400922"/>
            <a:ext cx="11130774" cy="5032151"/>
          </a:xfrm>
        </p:spPr>
        <p:txBody>
          <a:bodyPr>
            <a:normAutofit fontScale="92500" lnSpcReduction="10000"/>
          </a:bodyPr>
          <a:lstStyle/>
          <a:p>
            <a:r>
              <a:rPr lang="en-US" sz="2200" dirty="0">
                <a:latin typeface="Open Sans" panose="020B0606030504020204"/>
                <a:ea typeface="+mj-ea"/>
                <a:cs typeface="+mj-cs"/>
              </a:rPr>
              <a:t>If Yes is indicated for all six eligibility criteria, the ARD committee, in conjunction with the LPAC, must discuss the following assurances. </a:t>
            </a:r>
          </a:p>
          <a:p>
            <a:endParaRPr lang="en-US" sz="2400" dirty="0">
              <a:latin typeface="Open Sans" panose="020B0606030504020204"/>
            </a:endParaRPr>
          </a:p>
          <a:p>
            <a:endParaRPr lang="en-US" sz="2400" dirty="0">
              <a:latin typeface="Open Sans" panose="020B0606030504020204"/>
            </a:endParaRPr>
          </a:p>
          <a:p>
            <a:endParaRPr lang="en-US" sz="2400" dirty="0">
              <a:latin typeface="Open Sans" panose="020B0606030504020204"/>
            </a:endParaRPr>
          </a:p>
          <a:p>
            <a:endParaRPr lang="en-US" sz="2400" dirty="0">
              <a:latin typeface="Open Sans" panose="020B0606030504020204"/>
            </a:endParaRPr>
          </a:p>
          <a:p>
            <a:endParaRPr lang="en-US" sz="2400" dirty="0">
              <a:latin typeface="Open Sans" panose="020B0606030504020204"/>
            </a:endParaRPr>
          </a:p>
          <a:p>
            <a:endParaRPr lang="en-US" sz="2400" dirty="0">
              <a:latin typeface="Open Sans" panose="020B0606030504020204"/>
              <a:ea typeface="+mj-ea"/>
              <a:cs typeface="+mj-cs"/>
            </a:endParaRPr>
          </a:p>
          <a:p>
            <a:r>
              <a:rPr lang="en-US" sz="2400" dirty="0">
                <a:latin typeface="Open Sans" panose="020B0606030504020204"/>
                <a:ea typeface="+mj-ea"/>
                <a:cs typeface="+mj-cs"/>
              </a:rPr>
              <a:t>All assurances must be initialed by district personnel for the EL to participate in TELPAS Alternate.</a:t>
            </a:r>
          </a:p>
          <a:p>
            <a:endParaRPr lang="en-US" sz="2400" dirty="0">
              <a:latin typeface="Open Sans" panose="020B0606030504020204"/>
              <a:ea typeface="+mj-ea"/>
              <a:cs typeface="+mj-cs"/>
            </a:endParaRPr>
          </a:p>
          <a:p>
            <a:r>
              <a:rPr lang="en-US" sz="2400" dirty="0">
                <a:latin typeface="Open Sans" panose="020B0606030504020204"/>
                <a:ea typeface="+mj-ea"/>
                <a:cs typeface="+mj-cs"/>
              </a:rPr>
              <a:t>The decision for a student to participate in TELPAS Alternate is based on the ARD committee, in conjunction with the LPAC. The decision cannot be made solely by a campus or district administrator.</a:t>
            </a:r>
          </a:p>
        </p:txBody>
      </p:sp>
      <p:pic>
        <p:nvPicPr>
          <p:cNvPr id="2" name="Picture 1" descr="Highlighted information:&#10;The IEP must provide a statement of why the student cannot participate in the general assessment (TELPAS) with or without allowble accommodations. Justification that is based on the information in the participation requirements form and the student's individual allowable accommodations must be documented in the student's IEP and appropriate LPAC documentation." title="References to 34 Code of Federal Regulations and 19 Texas Administrative Code">
            <a:extLst>
              <a:ext uri="{FF2B5EF4-FFF2-40B4-BE49-F238E27FC236}">
                <a16:creationId xmlns:a16="http://schemas.microsoft.com/office/drawing/2014/main" xmlns="" id="{6CC269F7-6617-488D-990A-96213FB0A6EB}"/>
              </a:ext>
            </a:extLst>
          </p:cNvPr>
          <p:cNvPicPr>
            <a:picLocks noChangeAspect="1"/>
          </p:cNvPicPr>
          <p:nvPr/>
        </p:nvPicPr>
        <p:blipFill rotWithShape="1">
          <a:blip r:embed="rId2"/>
          <a:srcRect l="565" t="5691" r="864" b="2727"/>
          <a:stretch/>
        </p:blipFill>
        <p:spPr>
          <a:xfrm>
            <a:off x="886522" y="2124363"/>
            <a:ext cx="10703311" cy="1847273"/>
          </a:xfrm>
          <a:prstGeom prst="rect">
            <a:avLst/>
          </a:prstGeom>
        </p:spPr>
      </p:pic>
      <p:sp>
        <p:nvSpPr>
          <p:cNvPr id="5" name="Footer Placeholder 4">
            <a:extLst>
              <a:ext uri="{FF2B5EF4-FFF2-40B4-BE49-F238E27FC236}">
                <a16:creationId xmlns:a16="http://schemas.microsoft.com/office/drawing/2014/main" xmlns="" id="{0478813A-4CEF-4213-A1DA-979F31052A68}"/>
              </a:ext>
            </a:extLst>
          </p:cNvPr>
          <p:cNvSpPr>
            <a:spLocks noGrp="1"/>
          </p:cNvSpPr>
          <p:nvPr>
            <p:ph type="ftr" sz="quarter" idx="11"/>
          </p:nvPr>
        </p:nvSpPr>
        <p:spPr/>
        <p:txBody>
          <a:bodyPr/>
          <a:lstStyle/>
          <a:p>
            <a:r>
              <a:rPr lang="en-US"/>
              <a:t>Texas Education Agency            2018-2019 School Year</a:t>
            </a:r>
          </a:p>
        </p:txBody>
      </p:sp>
      <p:sp>
        <p:nvSpPr>
          <p:cNvPr id="6" name="Slide Number Placeholder 5">
            <a:extLst>
              <a:ext uri="{FF2B5EF4-FFF2-40B4-BE49-F238E27FC236}">
                <a16:creationId xmlns:a16="http://schemas.microsoft.com/office/drawing/2014/main" xmlns="" id="{857E5D0C-FB69-48F9-83BC-AB702F185EAD}"/>
              </a:ext>
            </a:extLst>
          </p:cNvPr>
          <p:cNvSpPr>
            <a:spLocks noGrp="1"/>
          </p:cNvSpPr>
          <p:nvPr>
            <p:ph type="sldNum" sz="quarter" idx="12"/>
          </p:nvPr>
        </p:nvSpPr>
        <p:spPr/>
        <p:txBody>
          <a:bodyPr/>
          <a:lstStyle/>
          <a:p>
            <a:fld id="{0088AB57-2DBE-44A3-AE96-942C49E954BF}" type="slidenum">
              <a:rPr lang="en-US" smtClean="0"/>
              <a:t>15</a:t>
            </a:fld>
            <a:endParaRPr lang="en-US"/>
          </a:p>
        </p:txBody>
      </p:sp>
    </p:spTree>
    <p:extLst>
      <p:ext uri="{BB962C8B-B14F-4D97-AF65-F5344CB8AC3E}">
        <p14:creationId xmlns:p14="http://schemas.microsoft.com/office/powerpoint/2010/main" val="25208126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04B3A2D-A83A-414F-B698-3079ABC10DB4}"/>
              </a:ext>
            </a:extLst>
          </p:cNvPr>
          <p:cNvSpPr>
            <a:spLocks noGrp="1"/>
          </p:cNvSpPr>
          <p:nvPr>
            <p:ph type="title"/>
          </p:nvPr>
        </p:nvSpPr>
        <p:spPr>
          <a:xfrm>
            <a:off x="1755912" y="243950"/>
            <a:ext cx="9597887" cy="864413"/>
          </a:xfrm>
        </p:spPr>
        <p:txBody>
          <a:bodyPr>
            <a:normAutofit fontScale="90000"/>
          </a:bodyPr>
          <a:lstStyle/>
          <a:p>
            <a:r>
              <a:rPr lang="en-US" dirty="0"/>
              <a:t>No Authentic Academic Response (NAAR) and Medical Exception  </a:t>
            </a:r>
          </a:p>
        </p:txBody>
      </p:sp>
      <p:sp>
        <p:nvSpPr>
          <p:cNvPr id="5" name="Content Placeholder 4">
            <a:extLst>
              <a:ext uri="{FF2B5EF4-FFF2-40B4-BE49-F238E27FC236}">
                <a16:creationId xmlns:a16="http://schemas.microsoft.com/office/drawing/2014/main" xmlns="" id="{67B01F7C-B946-4510-B9A0-1DC958B99601}"/>
              </a:ext>
            </a:extLst>
          </p:cNvPr>
          <p:cNvSpPr>
            <a:spLocks noGrp="1"/>
          </p:cNvSpPr>
          <p:nvPr>
            <p:ph sz="quarter" idx="13"/>
          </p:nvPr>
        </p:nvSpPr>
        <p:spPr/>
        <p:txBody>
          <a:bodyPr/>
          <a:lstStyle/>
          <a:p>
            <a:pPr marL="457200" indent="-457200">
              <a:buFont typeface="Arial" panose="020B0604020202020204" pitchFamily="34" charset="0"/>
              <a:buChar char="•"/>
            </a:pPr>
            <a:r>
              <a:rPr lang="en-US" b="1" dirty="0"/>
              <a:t>If the ARD committee determines that the student met eligibility criteria for TELPAS Alternate and also qualifies for “</a:t>
            </a:r>
            <a:r>
              <a:rPr lang="en-US" b="1" dirty="0">
                <a:solidFill>
                  <a:srgbClr val="7F0102"/>
                </a:solidFill>
                <a:hlinkClick r:id="rId2">
                  <a:extLst>
                    <a:ext uri="{A12FA001-AC4F-418D-AE19-62706E023703}">
                      <ahyp:hlinkClr xmlns:ahyp="http://schemas.microsoft.com/office/drawing/2018/hyperlinkcolor" xmlns="" val="tx"/>
                    </a:ext>
                  </a:extLst>
                </a:hlinkClick>
              </a:rPr>
              <a:t>No Authentic Academic Response</a:t>
            </a:r>
            <a:r>
              <a:rPr lang="en-US" b="1" dirty="0"/>
              <a:t>” or a “</a:t>
            </a:r>
            <a:r>
              <a:rPr lang="en-US" b="1" dirty="0">
                <a:solidFill>
                  <a:srgbClr val="7F0102"/>
                </a:solidFill>
                <a:hlinkClick r:id="rId2">
                  <a:extLst>
                    <a:ext uri="{A12FA001-AC4F-418D-AE19-62706E023703}">
                      <ahyp:hlinkClr xmlns:ahyp="http://schemas.microsoft.com/office/drawing/2018/hyperlinkcolor" xmlns="" val="tx"/>
                    </a:ext>
                  </a:extLst>
                </a:hlinkClick>
              </a:rPr>
              <a:t>Medical Exception</a:t>
            </a:r>
            <a:r>
              <a:rPr lang="en-US" b="1" dirty="0"/>
              <a:t>,” the student will not be required to participate in the administration of TELPAS Alternate. </a:t>
            </a:r>
          </a:p>
          <a:p>
            <a:pPr marL="457200" indent="-457200">
              <a:buFont typeface="Arial" panose="020B0604020202020204" pitchFamily="34" charset="0"/>
              <a:buChar char="•"/>
            </a:pPr>
            <a:endParaRPr lang="en-US" b="1" dirty="0"/>
          </a:p>
          <a:p>
            <a:pPr marL="457200" indent="-457200">
              <a:buFont typeface="Arial" panose="020B0604020202020204" pitchFamily="34" charset="0"/>
              <a:buChar char="•"/>
            </a:pPr>
            <a:r>
              <a:rPr lang="en-US" b="1" dirty="0"/>
              <a:t>“N” for NAAR or “M” for Medical Exception will be recorded for the student when responses are submitted online during the testing window. </a:t>
            </a:r>
          </a:p>
        </p:txBody>
      </p:sp>
      <p:sp>
        <p:nvSpPr>
          <p:cNvPr id="3" name="Footer Placeholder 2">
            <a:extLst>
              <a:ext uri="{FF2B5EF4-FFF2-40B4-BE49-F238E27FC236}">
                <a16:creationId xmlns:a16="http://schemas.microsoft.com/office/drawing/2014/main" xmlns="" id="{498CF3E3-5465-497A-BC3D-305AD6A834E4}"/>
              </a:ext>
            </a:extLst>
          </p:cNvPr>
          <p:cNvSpPr>
            <a:spLocks noGrp="1"/>
          </p:cNvSpPr>
          <p:nvPr>
            <p:ph type="ftr" sz="quarter" idx="11"/>
          </p:nvPr>
        </p:nvSpPr>
        <p:spPr/>
        <p:txBody>
          <a:bodyPr/>
          <a:lstStyle/>
          <a:p>
            <a:r>
              <a:rPr lang="en-US"/>
              <a:t>Texas Education Agency            2018-2019 School Year</a:t>
            </a:r>
          </a:p>
        </p:txBody>
      </p:sp>
      <p:sp>
        <p:nvSpPr>
          <p:cNvPr id="4" name="Slide Number Placeholder 3">
            <a:extLst>
              <a:ext uri="{FF2B5EF4-FFF2-40B4-BE49-F238E27FC236}">
                <a16:creationId xmlns:a16="http://schemas.microsoft.com/office/drawing/2014/main" xmlns="" id="{875C141B-C325-46B2-94A7-FE330EB8882A}"/>
              </a:ext>
            </a:extLst>
          </p:cNvPr>
          <p:cNvSpPr>
            <a:spLocks noGrp="1"/>
          </p:cNvSpPr>
          <p:nvPr>
            <p:ph type="sldNum" sz="quarter" idx="12"/>
          </p:nvPr>
        </p:nvSpPr>
        <p:spPr/>
        <p:txBody>
          <a:bodyPr/>
          <a:lstStyle/>
          <a:p>
            <a:fld id="{0088AB57-2DBE-44A3-AE96-942C49E954BF}" type="slidenum">
              <a:rPr lang="en-US" smtClean="0"/>
              <a:pPr/>
              <a:t>16</a:t>
            </a:fld>
            <a:endParaRPr lang="en-US"/>
          </a:p>
        </p:txBody>
      </p:sp>
    </p:spTree>
    <p:extLst>
      <p:ext uri="{BB962C8B-B14F-4D97-AF65-F5344CB8AC3E}">
        <p14:creationId xmlns:p14="http://schemas.microsoft.com/office/powerpoint/2010/main" val="38983360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E7C6772-032D-4AA6-9F45-ACBA4478257E}"/>
              </a:ext>
            </a:extLst>
          </p:cNvPr>
          <p:cNvSpPr>
            <a:spLocks noGrp="1"/>
          </p:cNvSpPr>
          <p:nvPr>
            <p:ph type="title"/>
          </p:nvPr>
        </p:nvSpPr>
        <p:spPr/>
        <p:txBody>
          <a:bodyPr>
            <a:normAutofit fontScale="90000"/>
          </a:bodyPr>
          <a:lstStyle/>
          <a:p>
            <a:r>
              <a:rPr lang="en-US" dirty="0"/>
              <a:t>Available TELPAS Alternate Training PowerPoints </a:t>
            </a:r>
          </a:p>
        </p:txBody>
      </p:sp>
      <p:sp>
        <p:nvSpPr>
          <p:cNvPr id="5" name="Content Placeholder 4">
            <a:extLst>
              <a:ext uri="{FF2B5EF4-FFF2-40B4-BE49-F238E27FC236}">
                <a16:creationId xmlns:a16="http://schemas.microsoft.com/office/drawing/2014/main" xmlns="" id="{6C65428D-03C7-4F27-86D5-66E74E9CA60E}"/>
              </a:ext>
            </a:extLst>
          </p:cNvPr>
          <p:cNvSpPr>
            <a:spLocks noGrp="1"/>
          </p:cNvSpPr>
          <p:nvPr>
            <p:ph sz="half" idx="2"/>
          </p:nvPr>
        </p:nvSpPr>
        <p:spPr/>
        <p:txBody>
          <a:bodyPr/>
          <a:lstStyle/>
          <a:p>
            <a:pPr marL="342900" indent="-342900">
              <a:buFont typeface="Wingdings" panose="05000000000000000000" pitchFamily="2" charset="2"/>
              <a:buChar char="q"/>
            </a:pPr>
            <a:r>
              <a:rPr lang="en-US" b="0" dirty="0">
                <a:latin typeface="Open Sans" panose="020B0606030504020204"/>
              </a:rPr>
              <a:t>Introduction to TELPAS Alternate</a:t>
            </a:r>
          </a:p>
          <a:p>
            <a:pPr marL="342900" indent="-342900">
              <a:buFont typeface="Wingdings" panose="05000000000000000000" pitchFamily="2" charset="2"/>
              <a:buChar char="q"/>
            </a:pPr>
            <a:endParaRPr lang="en-US" b="0" dirty="0">
              <a:latin typeface="Open Sans" panose="020B0606030504020204"/>
            </a:endParaRPr>
          </a:p>
          <a:p>
            <a:pPr marL="342900" indent="-342900">
              <a:buFont typeface="Wingdings" panose="05000000000000000000" pitchFamily="2" charset="2"/>
              <a:buChar char="q"/>
            </a:pPr>
            <a:r>
              <a:rPr lang="en-US" b="0" dirty="0">
                <a:latin typeface="Open Sans" panose="020B0606030504020204"/>
              </a:rPr>
              <a:t>Student Eligibility </a:t>
            </a:r>
          </a:p>
          <a:p>
            <a:pPr marL="342900" indent="-342900">
              <a:buFont typeface="Wingdings" panose="05000000000000000000" pitchFamily="2" charset="2"/>
              <a:buChar char="q"/>
            </a:pPr>
            <a:endParaRPr lang="en-US" b="0" dirty="0">
              <a:latin typeface="Open Sans" panose="020B0606030504020204"/>
            </a:endParaRPr>
          </a:p>
          <a:p>
            <a:pPr marL="342900" indent="-342900">
              <a:buFont typeface="Wingdings" panose="05000000000000000000" pitchFamily="2" charset="2"/>
              <a:buChar char="q"/>
            </a:pPr>
            <a:r>
              <a:rPr lang="en-US" b="0" dirty="0">
                <a:latin typeface="Open Sans" panose="020B0606030504020204"/>
              </a:rPr>
              <a:t>Speaking Domain</a:t>
            </a:r>
          </a:p>
          <a:p>
            <a:pPr marL="342900" indent="-342900">
              <a:buFont typeface="Wingdings" panose="05000000000000000000" pitchFamily="2" charset="2"/>
              <a:buChar char="q"/>
            </a:pPr>
            <a:endParaRPr lang="en-US" b="0" dirty="0">
              <a:latin typeface="Open Sans" panose="020B0606030504020204"/>
            </a:endParaRPr>
          </a:p>
          <a:p>
            <a:pPr marL="342900" indent="-342900">
              <a:buFont typeface="Wingdings" panose="05000000000000000000" pitchFamily="2" charset="2"/>
              <a:buChar char="q"/>
            </a:pPr>
            <a:r>
              <a:rPr lang="en-US" b="0" dirty="0">
                <a:latin typeface="Open Sans" panose="020B0606030504020204"/>
              </a:rPr>
              <a:t>Listening Domain</a:t>
            </a:r>
          </a:p>
          <a:p>
            <a:endParaRPr lang="en-US" b="0" dirty="0">
              <a:latin typeface="Open Sans" panose="020B0606030504020204"/>
            </a:endParaRPr>
          </a:p>
        </p:txBody>
      </p:sp>
      <p:sp>
        <p:nvSpPr>
          <p:cNvPr id="6" name="Content Placeholder 5">
            <a:extLst>
              <a:ext uri="{FF2B5EF4-FFF2-40B4-BE49-F238E27FC236}">
                <a16:creationId xmlns:a16="http://schemas.microsoft.com/office/drawing/2014/main" xmlns="" id="{E66AD024-F1E5-49B2-B762-A8F7821EAA44}"/>
              </a:ext>
            </a:extLst>
          </p:cNvPr>
          <p:cNvSpPr>
            <a:spLocks noGrp="1"/>
          </p:cNvSpPr>
          <p:nvPr>
            <p:ph sz="quarter" idx="4"/>
          </p:nvPr>
        </p:nvSpPr>
        <p:spPr/>
        <p:txBody>
          <a:bodyPr/>
          <a:lstStyle/>
          <a:p>
            <a:pPr marL="342900" indent="-342900">
              <a:buFont typeface="Wingdings" panose="05000000000000000000" pitchFamily="2" charset="2"/>
              <a:buChar char="q"/>
            </a:pPr>
            <a:r>
              <a:rPr lang="en-US" b="0" dirty="0">
                <a:latin typeface="Open Sans" panose="020B0606030504020204"/>
              </a:rPr>
              <a:t>Reading Domain</a:t>
            </a:r>
          </a:p>
          <a:p>
            <a:pPr marL="342900" indent="-342900">
              <a:buFont typeface="Wingdings" panose="05000000000000000000" pitchFamily="2" charset="2"/>
              <a:buChar char="q"/>
            </a:pPr>
            <a:endParaRPr lang="en-US" b="0" dirty="0">
              <a:latin typeface="Open Sans" panose="020B0606030504020204"/>
            </a:endParaRPr>
          </a:p>
          <a:p>
            <a:pPr marL="342900" indent="-342900">
              <a:buFont typeface="Wingdings" panose="05000000000000000000" pitchFamily="2" charset="2"/>
              <a:buChar char="q"/>
            </a:pPr>
            <a:r>
              <a:rPr lang="en-US" b="0" dirty="0">
                <a:latin typeface="Open Sans" panose="020B0606030504020204"/>
              </a:rPr>
              <a:t>Writing Domain</a:t>
            </a:r>
          </a:p>
          <a:p>
            <a:pPr marL="342900" indent="-342900">
              <a:buFont typeface="Wingdings" panose="05000000000000000000" pitchFamily="2" charset="2"/>
              <a:buChar char="q"/>
            </a:pPr>
            <a:endParaRPr lang="en-US" b="0" dirty="0">
              <a:latin typeface="Open Sans" panose="020B0606030504020204"/>
            </a:endParaRPr>
          </a:p>
          <a:p>
            <a:pPr marL="342900" indent="-342900">
              <a:buFont typeface="Wingdings" panose="05000000000000000000" pitchFamily="2" charset="2"/>
              <a:buChar char="q"/>
            </a:pPr>
            <a:r>
              <a:rPr lang="en-US" b="0" dirty="0">
                <a:latin typeface="Open Sans" panose="020B0606030504020204"/>
              </a:rPr>
              <a:t>Accessibility</a:t>
            </a:r>
          </a:p>
          <a:p>
            <a:pPr marL="342900" indent="-342900">
              <a:buFont typeface="Wingdings" panose="05000000000000000000" pitchFamily="2" charset="2"/>
              <a:buChar char="q"/>
            </a:pPr>
            <a:endParaRPr lang="en-US" b="0" dirty="0">
              <a:latin typeface="Open Sans" panose="020B0606030504020204"/>
            </a:endParaRPr>
          </a:p>
          <a:p>
            <a:pPr marL="342900" indent="-342900">
              <a:buFont typeface="Wingdings" panose="05000000000000000000" pitchFamily="2" charset="2"/>
              <a:buChar char="q"/>
            </a:pPr>
            <a:r>
              <a:rPr lang="en-US" b="0" dirty="0">
                <a:latin typeface="Open Sans" panose="020B0606030504020204"/>
              </a:rPr>
              <a:t>Test Administration </a:t>
            </a:r>
          </a:p>
          <a:p>
            <a:endParaRPr lang="en-US" b="0" dirty="0">
              <a:latin typeface="Open Sans" panose="020B0606030504020204"/>
            </a:endParaRPr>
          </a:p>
        </p:txBody>
      </p:sp>
      <p:pic>
        <p:nvPicPr>
          <p:cNvPr id="7" name="Picture 6" descr="Check mark indicating that the student eligibility training is complete.&#10;&#10;Description generated with high confidence" title="Check mark">
            <a:extLst>
              <a:ext uri="{FF2B5EF4-FFF2-40B4-BE49-F238E27FC236}">
                <a16:creationId xmlns:a16="http://schemas.microsoft.com/office/drawing/2014/main" xmlns="" id="{7347D365-7AD2-492D-856A-D3DB6C365D30}"/>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838619" y="2833552"/>
            <a:ext cx="844923" cy="844923"/>
          </a:xfrm>
          <a:prstGeom prst="rect">
            <a:avLst/>
          </a:prstGeom>
        </p:spPr>
      </p:pic>
      <p:sp>
        <p:nvSpPr>
          <p:cNvPr id="3" name="Footer Placeholder 2">
            <a:extLst>
              <a:ext uri="{FF2B5EF4-FFF2-40B4-BE49-F238E27FC236}">
                <a16:creationId xmlns:a16="http://schemas.microsoft.com/office/drawing/2014/main" xmlns="" id="{403DCE61-190E-42BD-8AE3-F80B85C2A09D}"/>
              </a:ext>
            </a:extLst>
          </p:cNvPr>
          <p:cNvSpPr>
            <a:spLocks noGrp="1"/>
          </p:cNvSpPr>
          <p:nvPr>
            <p:ph type="ftr" sz="quarter" idx="11"/>
          </p:nvPr>
        </p:nvSpPr>
        <p:spPr/>
        <p:txBody>
          <a:bodyPr/>
          <a:lstStyle/>
          <a:p>
            <a:r>
              <a:rPr lang="en-US">
                <a:solidFill>
                  <a:prstClr val="white"/>
                </a:solidFill>
              </a:rPr>
              <a:t>Texas Education Agency            2018-2019 School Year</a:t>
            </a:r>
          </a:p>
        </p:txBody>
      </p:sp>
      <p:sp>
        <p:nvSpPr>
          <p:cNvPr id="4" name="Slide Number Placeholder 3">
            <a:extLst>
              <a:ext uri="{FF2B5EF4-FFF2-40B4-BE49-F238E27FC236}">
                <a16:creationId xmlns:a16="http://schemas.microsoft.com/office/drawing/2014/main" xmlns="" id="{CC71C79C-C00F-46B1-BADF-8EC98F6DFE23}"/>
              </a:ext>
            </a:extLst>
          </p:cNvPr>
          <p:cNvSpPr>
            <a:spLocks noGrp="1"/>
          </p:cNvSpPr>
          <p:nvPr>
            <p:ph type="sldNum" sz="quarter" idx="12"/>
          </p:nvPr>
        </p:nvSpPr>
        <p:spPr/>
        <p:txBody>
          <a:bodyPr/>
          <a:lstStyle/>
          <a:p>
            <a:fld id="{0088AB57-2DBE-44A3-AE96-942C49E954BF}" type="slidenum">
              <a:rPr lang="en-US" smtClean="0">
                <a:solidFill>
                  <a:prstClr val="white"/>
                </a:solidFill>
              </a:rPr>
              <a:pPr/>
              <a:t>17</a:t>
            </a:fld>
            <a:endParaRPr lang="en-US">
              <a:solidFill>
                <a:prstClr val="white"/>
              </a:solidFill>
            </a:endParaRPr>
          </a:p>
        </p:txBody>
      </p:sp>
    </p:spTree>
    <p:extLst>
      <p:ext uri="{BB962C8B-B14F-4D97-AF65-F5344CB8AC3E}">
        <p14:creationId xmlns:p14="http://schemas.microsoft.com/office/powerpoint/2010/main" val="42654111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A880FC-C32D-4F13-AE5F-E7942B347935}"/>
              </a:ext>
            </a:extLst>
          </p:cNvPr>
          <p:cNvSpPr>
            <a:spLocks noGrp="1"/>
          </p:cNvSpPr>
          <p:nvPr>
            <p:ph type="title"/>
          </p:nvPr>
        </p:nvSpPr>
        <p:spPr/>
        <p:txBody>
          <a:bodyPr/>
          <a:lstStyle/>
          <a:p>
            <a:r>
              <a:rPr lang="en-US" dirty="0"/>
              <a:t>Contact Information </a:t>
            </a:r>
          </a:p>
        </p:txBody>
      </p:sp>
      <p:sp>
        <p:nvSpPr>
          <p:cNvPr id="5" name="Content Placeholder 4">
            <a:extLst>
              <a:ext uri="{FF2B5EF4-FFF2-40B4-BE49-F238E27FC236}">
                <a16:creationId xmlns:a16="http://schemas.microsoft.com/office/drawing/2014/main" xmlns="" id="{205C9316-89D5-4EC1-85E0-6FA2BD58A4CA}"/>
              </a:ext>
            </a:extLst>
          </p:cNvPr>
          <p:cNvSpPr>
            <a:spLocks noGrp="1"/>
          </p:cNvSpPr>
          <p:nvPr>
            <p:ph sz="quarter" idx="13"/>
          </p:nvPr>
        </p:nvSpPr>
        <p:spPr/>
        <p:txBody>
          <a:bodyPr/>
          <a:lstStyle/>
          <a:p>
            <a:pPr algn="ctr"/>
            <a:r>
              <a:rPr lang="en-US" b="1" dirty="0"/>
              <a:t>TEA’s Student Assessment Division </a:t>
            </a:r>
          </a:p>
          <a:p>
            <a:pPr algn="ctr"/>
            <a:r>
              <a:rPr lang="en-US" dirty="0"/>
              <a:t>512-463-9536</a:t>
            </a:r>
          </a:p>
          <a:p>
            <a:pPr algn="ctr"/>
            <a:r>
              <a:rPr lang="en-US" u="sng" dirty="0">
                <a:solidFill>
                  <a:srgbClr val="2F5CAC"/>
                </a:solidFill>
                <a:hlinkClick r:id="rId2">
                  <a:extLst>
                    <a:ext uri="{A12FA001-AC4F-418D-AE19-62706E023703}">
                      <ahyp:hlinkClr xmlns:ahyp="http://schemas.microsoft.com/office/drawing/2018/hyperlinkcolor" xmlns="" val="tx"/>
                    </a:ext>
                  </a:extLst>
                </a:hlinkClick>
              </a:rPr>
              <a:t>assessment.specialpopulations@tea.texas.gov</a:t>
            </a:r>
            <a:r>
              <a:rPr lang="en-US" u="sng" dirty="0">
                <a:solidFill>
                  <a:srgbClr val="2F5CAC"/>
                </a:solidFill>
              </a:rPr>
              <a:t> </a:t>
            </a:r>
          </a:p>
          <a:p>
            <a:pPr algn="ctr"/>
            <a:endParaRPr lang="en-US" u="sng" dirty="0"/>
          </a:p>
          <a:p>
            <a:pPr algn="ctr"/>
            <a:endParaRPr lang="en-US" u="sng" dirty="0"/>
          </a:p>
          <a:p>
            <a:pPr algn="ctr"/>
            <a:r>
              <a:rPr lang="en-US" b="1" dirty="0"/>
              <a:t>Pearson’s Customer Service Center </a:t>
            </a:r>
          </a:p>
          <a:p>
            <a:pPr algn="ctr"/>
            <a:r>
              <a:rPr lang="en-US" dirty="0"/>
              <a:t>800-627-0225</a:t>
            </a:r>
          </a:p>
          <a:p>
            <a:pPr algn="ctr"/>
            <a:r>
              <a:rPr lang="en-US" dirty="0">
                <a:solidFill>
                  <a:srgbClr val="3C6EBE"/>
                </a:solidFill>
                <a:hlinkClick r:id="rId3">
                  <a:extLst>
                    <a:ext uri="{A12FA001-AC4F-418D-AE19-62706E023703}">
                      <ahyp:hlinkClr xmlns:ahyp="http://schemas.microsoft.com/office/drawing/2018/hyperlinkcolor" xmlns="" val="tx"/>
                    </a:ext>
                  </a:extLst>
                </a:hlinkClick>
              </a:rPr>
              <a:t>TxPearsonAccess@support.pearson.com</a:t>
            </a:r>
            <a:r>
              <a:rPr lang="en-US" dirty="0">
                <a:solidFill>
                  <a:srgbClr val="3C6EBE"/>
                </a:solidFill>
              </a:rPr>
              <a:t> </a:t>
            </a:r>
          </a:p>
        </p:txBody>
      </p:sp>
      <p:sp>
        <p:nvSpPr>
          <p:cNvPr id="3" name="Footer Placeholder 2">
            <a:extLst>
              <a:ext uri="{FF2B5EF4-FFF2-40B4-BE49-F238E27FC236}">
                <a16:creationId xmlns:a16="http://schemas.microsoft.com/office/drawing/2014/main" xmlns="" id="{06CB774F-B900-4518-BACA-455F3EBF0B01}"/>
              </a:ext>
            </a:extLst>
          </p:cNvPr>
          <p:cNvSpPr>
            <a:spLocks noGrp="1"/>
          </p:cNvSpPr>
          <p:nvPr>
            <p:ph type="ftr" sz="quarter" idx="11"/>
          </p:nvPr>
        </p:nvSpPr>
        <p:spPr/>
        <p:txBody>
          <a:bodyPr/>
          <a:lstStyle/>
          <a:p>
            <a:r>
              <a:rPr lang="en-US">
                <a:solidFill>
                  <a:prstClr val="white"/>
                </a:solidFill>
              </a:rPr>
              <a:t>Texas Education Agency            2018-2019 School Year</a:t>
            </a:r>
          </a:p>
        </p:txBody>
      </p:sp>
      <p:sp>
        <p:nvSpPr>
          <p:cNvPr id="4" name="Slide Number Placeholder 3">
            <a:extLst>
              <a:ext uri="{FF2B5EF4-FFF2-40B4-BE49-F238E27FC236}">
                <a16:creationId xmlns:a16="http://schemas.microsoft.com/office/drawing/2014/main" xmlns="" id="{B560314A-EB96-49C6-8030-978A2D9AB193}"/>
              </a:ext>
            </a:extLst>
          </p:cNvPr>
          <p:cNvSpPr>
            <a:spLocks noGrp="1"/>
          </p:cNvSpPr>
          <p:nvPr>
            <p:ph type="sldNum" sz="quarter" idx="12"/>
          </p:nvPr>
        </p:nvSpPr>
        <p:spPr/>
        <p:txBody>
          <a:bodyPr/>
          <a:lstStyle/>
          <a:p>
            <a:fld id="{0088AB57-2DBE-44A3-AE96-942C49E954BF}" type="slidenum">
              <a:rPr lang="en-US" smtClean="0">
                <a:solidFill>
                  <a:prstClr val="white"/>
                </a:solidFill>
              </a:rPr>
              <a:pPr/>
              <a:t>18</a:t>
            </a:fld>
            <a:endParaRPr lang="en-US">
              <a:solidFill>
                <a:prstClr val="white"/>
              </a:solidFill>
            </a:endParaRPr>
          </a:p>
        </p:txBody>
      </p:sp>
    </p:spTree>
    <p:extLst>
      <p:ext uri="{BB962C8B-B14F-4D97-AF65-F5344CB8AC3E}">
        <p14:creationId xmlns:p14="http://schemas.microsoft.com/office/powerpoint/2010/main" val="41473430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A8326D9-45EE-481D-9CB1-7FDFF75C391C}"/>
              </a:ext>
            </a:extLst>
          </p:cNvPr>
          <p:cNvSpPr>
            <a:spLocks noGrp="1"/>
          </p:cNvSpPr>
          <p:nvPr>
            <p:ph type="title"/>
          </p:nvPr>
        </p:nvSpPr>
        <p:spPr/>
        <p:txBody>
          <a:bodyPr/>
          <a:lstStyle/>
          <a:p>
            <a:r>
              <a:rPr lang="en-US" dirty="0"/>
              <a:t>Disclaimer</a:t>
            </a:r>
          </a:p>
        </p:txBody>
      </p:sp>
      <p:sp>
        <p:nvSpPr>
          <p:cNvPr id="3" name="Footer Placeholder 2">
            <a:extLst>
              <a:ext uri="{FF2B5EF4-FFF2-40B4-BE49-F238E27FC236}">
                <a16:creationId xmlns:a16="http://schemas.microsoft.com/office/drawing/2014/main" xmlns="" id="{3CE80459-AC16-4AA2-8B6A-491D7F008D99}"/>
              </a:ext>
            </a:extLst>
          </p:cNvPr>
          <p:cNvSpPr>
            <a:spLocks noGrp="1"/>
          </p:cNvSpPr>
          <p:nvPr>
            <p:ph type="ftr" sz="quarter" idx="11"/>
          </p:nvPr>
        </p:nvSpPr>
        <p:spPr/>
        <p:txBody>
          <a:bodyPr/>
          <a:lstStyle/>
          <a:p>
            <a:r>
              <a:rPr lang="en-US">
                <a:solidFill>
                  <a:prstClr val="white"/>
                </a:solidFill>
              </a:rPr>
              <a:t>Texas Education Agency            2018-2019 School Year</a:t>
            </a:r>
          </a:p>
        </p:txBody>
      </p:sp>
      <p:sp>
        <p:nvSpPr>
          <p:cNvPr id="4" name="Slide Number Placeholder 3">
            <a:extLst>
              <a:ext uri="{FF2B5EF4-FFF2-40B4-BE49-F238E27FC236}">
                <a16:creationId xmlns:a16="http://schemas.microsoft.com/office/drawing/2014/main" xmlns="" id="{D78EA923-3853-4718-A8DB-748177056B39}"/>
              </a:ext>
            </a:extLst>
          </p:cNvPr>
          <p:cNvSpPr>
            <a:spLocks noGrp="1"/>
          </p:cNvSpPr>
          <p:nvPr>
            <p:ph type="sldNum" sz="quarter" idx="12"/>
          </p:nvPr>
        </p:nvSpPr>
        <p:spPr/>
        <p:txBody>
          <a:bodyPr/>
          <a:lstStyle/>
          <a:p>
            <a:fld id="{0088AB57-2DBE-44A3-AE96-942C49E954BF}" type="slidenum">
              <a:rPr lang="en-US" smtClean="0">
                <a:solidFill>
                  <a:prstClr val="white"/>
                </a:solidFill>
              </a:rPr>
              <a:pPr/>
              <a:t>19</a:t>
            </a:fld>
            <a:endParaRPr lang="en-US">
              <a:solidFill>
                <a:prstClr val="white"/>
              </a:solidFill>
            </a:endParaRPr>
          </a:p>
        </p:txBody>
      </p:sp>
      <p:sp>
        <p:nvSpPr>
          <p:cNvPr id="5" name="Content Placeholder 4">
            <a:extLst>
              <a:ext uri="{FF2B5EF4-FFF2-40B4-BE49-F238E27FC236}">
                <a16:creationId xmlns:a16="http://schemas.microsoft.com/office/drawing/2014/main" xmlns="" id="{58F39EDD-4341-48D5-B296-F9FAD8E469D3}"/>
              </a:ext>
            </a:extLst>
          </p:cNvPr>
          <p:cNvSpPr>
            <a:spLocks noGrp="1"/>
          </p:cNvSpPr>
          <p:nvPr>
            <p:ph sz="quarter" idx="13"/>
          </p:nvPr>
        </p:nvSpPr>
        <p:spPr/>
        <p:txBody>
          <a:bodyPr>
            <a:normAutofit fontScale="92500" lnSpcReduction="10000"/>
          </a:bodyPr>
          <a:lstStyle/>
          <a:p>
            <a:r>
              <a:rPr lang="en-US" dirty="0">
                <a:solidFill>
                  <a:srgbClr val="0D6CB9"/>
                </a:solidFill>
              </a:rPr>
              <a:t>These slides have been prepared by the Student Assessment Division of the Texas Education Agency. You are encouraged to use them for local training.</a:t>
            </a:r>
          </a:p>
          <a:p>
            <a:endParaRPr lang="en-US" dirty="0">
              <a:solidFill>
                <a:srgbClr val="0D6CB9"/>
              </a:solidFill>
            </a:endParaRPr>
          </a:p>
          <a:p>
            <a:r>
              <a:rPr lang="en-US" dirty="0">
                <a:solidFill>
                  <a:srgbClr val="0D6CB9"/>
                </a:solidFill>
              </a:rPr>
              <a:t>If any of the slides are changed for local use, please hide or remove any TEA logos, headers, or footers. (You may need to edit the Master slide.) In addition, you must remove the photographs. Only TEA has parental permission to use these photographs for training purposes. </a:t>
            </a:r>
          </a:p>
          <a:p>
            <a:endParaRPr lang="en-US" dirty="0">
              <a:solidFill>
                <a:srgbClr val="0D6CB9"/>
              </a:solidFill>
            </a:endParaRPr>
          </a:p>
          <a:p>
            <a:r>
              <a:rPr lang="en-US" dirty="0">
                <a:solidFill>
                  <a:srgbClr val="0D6CB9"/>
                </a:solidFill>
              </a:rPr>
              <a:t>This training is not intended to replace any materials or additional information on the TEA website.</a:t>
            </a:r>
          </a:p>
          <a:p>
            <a:endParaRPr lang="en-US" dirty="0"/>
          </a:p>
        </p:txBody>
      </p:sp>
    </p:spTree>
    <p:extLst>
      <p:ext uri="{BB962C8B-B14F-4D97-AF65-F5344CB8AC3E}">
        <p14:creationId xmlns:p14="http://schemas.microsoft.com/office/powerpoint/2010/main" val="11124166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Purpose of this TELPAS Alternate Training</a:t>
            </a:r>
          </a:p>
        </p:txBody>
      </p:sp>
      <p:sp>
        <p:nvSpPr>
          <p:cNvPr id="3" name="Content Placeholder 2"/>
          <p:cNvSpPr>
            <a:spLocks noGrp="1"/>
          </p:cNvSpPr>
          <p:nvPr>
            <p:ph sz="quarter" idx="13"/>
          </p:nvPr>
        </p:nvSpPr>
        <p:spPr>
          <a:xfrm>
            <a:off x="272420" y="1494515"/>
            <a:ext cx="4858871" cy="5034621"/>
          </a:xfrm>
        </p:spPr>
        <p:txBody>
          <a:bodyPr>
            <a:normAutofit fontScale="70000" lnSpcReduction="20000"/>
          </a:bodyPr>
          <a:lstStyle/>
          <a:p>
            <a:pPr marL="457200" indent="-457200">
              <a:lnSpc>
                <a:spcPts val="2260"/>
              </a:lnSpc>
              <a:spcAft>
                <a:spcPts val="300"/>
              </a:spcAft>
              <a:buFont typeface="Arial" panose="020B0604020202020204" pitchFamily="34" charset="0"/>
              <a:buChar char="•"/>
            </a:pPr>
            <a:r>
              <a:rPr lang="en-US" sz="3000" b="1" dirty="0"/>
              <a:t>Intended for members of ARD and LPAC committees who make decisions about student eligibility for state assessments</a:t>
            </a:r>
          </a:p>
          <a:p>
            <a:pPr marL="1143000" lvl="1" indent="-457200">
              <a:lnSpc>
                <a:spcPts val="2000"/>
              </a:lnSpc>
              <a:buClr>
                <a:schemeClr val="accent2"/>
              </a:buClr>
              <a:buFont typeface="Wingdings" panose="05000000000000000000" pitchFamily="2" charset="2"/>
              <a:buChar char="§"/>
            </a:pPr>
            <a:r>
              <a:rPr lang="en-US" dirty="0">
                <a:latin typeface="Open Sans" panose="020B0606030504020204"/>
              </a:rPr>
              <a:t>Can be used by others as needed to clarify different aspects of this testing program </a:t>
            </a:r>
            <a:endParaRPr lang="en-US" b="1" dirty="0"/>
          </a:p>
          <a:p>
            <a:pPr marL="457200" indent="-457200">
              <a:lnSpc>
                <a:spcPts val="2300"/>
              </a:lnSpc>
              <a:spcAft>
                <a:spcPts val="300"/>
              </a:spcAft>
              <a:buFont typeface="Arial" panose="020B0604020202020204" pitchFamily="34" charset="0"/>
              <a:buChar char="•"/>
            </a:pPr>
            <a:r>
              <a:rPr lang="en-US" sz="3000" b="1" dirty="0"/>
              <a:t>Describes the specialized population of English learners (ELs) in grades 2-12 who will be assessed with TELPAS Alternate</a:t>
            </a:r>
          </a:p>
          <a:p>
            <a:pPr marL="457200" indent="-457200">
              <a:lnSpc>
                <a:spcPts val="2300"/>
              </a:lnSpc>
              <a:spcAft>
                <a:spcPts val="300"/>
              </a:spcAft>
              <a:buFont typeface="Arial" panose="020B0604020202020204" pitchFamily="34" charset="0"/>
              <a:buChar char="•"/>
            </a:pPr>
            <a:r>
              <a:rPr lang="en-US" sz="3000" b="1" dirty="0"/>
              <a:t>Explains the eligibility criteria for student participation in TELPAS Alternate</a:t>
            </a:r>
          </a:p>
        </p:txBody>
      </p:sp>
      <p:pic>
        <p:nvPicPr>
          <p:cNvPr id="7" name="Picture 6" descr="A group of people sitting at a table with a computer&#10;&#10;Description generated with high confidence" title="Photograph of teacher and students">
            <a:extLst>
              <a:ext uri="{FF2B5EF4-FFF2-40B4-BE49-F238E27FC236}">
                <a16:creationId xmlns:a16="http://schemas.microsoft.com/office/drawing/2014/main" xmlns="" id="{AB276A43-FD00-4690-A891-212947BC22F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736" t="14419" r="18446" b="15765"/>
          <a:stretch/>
        </p:blipFill>
        <p:spPr>
          <a:xfrm>
            <a:off x="5195943" y="1494516"/>
            <a:ext cx="6658985" cy="4787949"/>
          </a:xfrm>
          <a:prstGeom prst="rect">
            <a:avLst/>
          </a:prstGeom>
        </p:spPr>
      </p:pic>
      <p:sp>
        <p:nvSpPr>
          <p:cNvPr id="4" name="Footer Placeholder 3">
            <a:extLst>
              <a:ext uri="{FF2B5EF4-FFF2-40B4-BE49-F238E27FC236}">
                <a16:creationId xmlns:a16="http://schemas.microsoft.com/office/drawing/2014/main" xmlns="" id="{0487B6D6-AC40-456B-A22A-1512B04F46D8}"/>
              </a:ext>
            </a:extLst>
          </p:cNvPr>
          <p:cNvSpPr>
            <a:spLocks noGrp="1"/>
          </p:cNvSpPr>
          <p:nvPr>
            <p:ph type="ftr" sz="quarter" idx="11"/>
          </p:nvPr>
        </p:nvSpPr>
        <p:spPr/>
        <p:txBody>
          <a:bodyPr/>
          <a:lstStyle/>
          <a:p>
            <a:r>
              <a:rPr lang="en-US" dirty="0"/>
              <a:t>Texas Education Agency            2018-2019 School Year</a:t>
            </a:r>
          </a:p>
        </p:txBody>
      </p:sp>
      <p:sp>
        <p:nvSpPr>
          <p:cNvPr id="5" name="Slide Number Placeholder 4">
            <a:extLst>
              <a:ext uri="{FF2B5EF4-FFF2-40B4-BE49-F238E27FC236}">
                <a16:creationId xmlns:a16="http://schemas.microsoft.com/office/drawing/2014/main" xmlns="" id="{4F905EB4-EC58-439E-8404-3501D83B08A2}"/>
              </a:ext>
            </a:extLst>
          </p:cNvPr>
          <p:cNvSpPr>
            <a:spLocks noGrp="1"/>
          </p:cNvSpPr>
          <p:nvPr>
            <p:ph type="sldNum" sz="quarter" idx="12"/>
          </p:nvPr>
        </p:nvSpPr>
        <p:spPr/>
        <p:txBody>
          <a:bodyPr/>
          <a:lstStyle/>
          <a:p>
            <a:fld id="{0088AB57-2DBE-44A3-AE96-942C49E954BF}" type="slidenum">
              <a:rPr lang="en-US" smtClean="0"/>
              <a:pPr/>
              <a:t>2</a:t>
            </a:fld>
            <a:endParaRPr lang="en-US"/>
          </a:p>
        </p:txBody>
      </p:sp>
    </p:spTree>
    <p:extLst>
      <p:ext uri="{BB962C8B-B14F-4D97-AF65-F5344CB8AC3E}">
        <p14:creationId xmlns:p14="http://schemas.microsoft.com/office/powerpoint/2010/main" val="42208853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232801"/>
            <a:ext cx="9268521" cy="710206"/>
          </a:xfrm>
        </p:spPr>
        <p:txBody>
          <a:bodyPr/>
          <a:lstStyle/>
          <a:p>
            <a:r>
              <a:rPr lang="en-US" dirty="0"/>
              <a:t>TELPAS Alternate</a:t>
            </a:r>
          </a:p>
        </p:txBody>
      </p:sp>
      <p:sp>
        <p:nvSpPr>
          <p:cNvPr id="3" name="Content Placeholder 2"/>
          <p:cNvSpPr>
            <a:spLocks noGrp="1"/>
          </p:cNvSpPr>
          <p:nvPr>
            <p:ph sz="quarter" idx="13"/>
          </p:nvPr>
        </p:nvSpPr>
        <p:spPr>
          <a:xfrm>
            <a:off x="423863" y="1687515"/>
            <a:ext cx="11344274" cy="4593212"/>
          </a:xfrm>
        </p:spPr>
        <p:txBody>
          <a:bodyPr>
            <a:normAutofit fontScale="85000" lnSpcReduction="10000"/>
          </a:bodyPr>
          <a:lstStyle/>
          <a:p>
            <a:pPr marL="457200" indent="-457200">
              <a:lnSpc>
                <a:spcPts val="2700"/>
              </a:lnSpc>
              <a:spcAft>
                <a:spcPts val="800"/>
              </a:spcAft>
              <a:buFont typeface="Arial" panose="020B0604020202020204" pitchFamily="34" charset="0"/>
              <a:buChar char="•"/>
              <a:defRPr/>
            </a:pPr>
            <a:r>
              <a:rPr lang="en-US" sz="3100" b="1" dirty="0"/>
              <a:t>The Every Student Succeeds Act (ESSA) requires each state to administer an alternate English language proficiency (ELP) assessment for English learners (ELs) with the most significant cognitive disabilities who cannot participate in the general ELP assessment, even with allowable accommodations.</a:t>
            </a:r>
          </a:p>
          <a:p>
            <a:pPr marL="457200" indent="-457200">
              <a:lnSpc>
                <a:spcPts val="2700"/>
              </a:lnSpc>
              <a:spcAft>
                <a:spcPts val="800"/>
              </a:spcAft>
              <a:buFont typeface="Arial" panose="020B0604020202020204" pitchFamily="34" charset="0"/>
              <a:buChar char="•"/>
              <a:defRPr/>
            </a:pPr>
            <a:r>
              <a:rPr lang="en-US" sz="3100" b="1" dirty="0"/>
              <a:t>The Texas Education Agency (TEA) worked with stakeholders to develop the TELPAS Alternate to evaluate grades 2-12 students receiving special education services identified in the Public Education Information Management System (PEIMS) as limited English proficient (LEP) and also identified with a significant cognitive disability.</a:t>
            </a:r>
          </a:p>
        </p:txBody>
      </p:sp>
      <p:sp>
        <p:nvSpPr>
          <p:cNvPr id="4" name="Footer Placeholder 3">
            <a:extLst>
              <a:ext uri="{FF2B5EF4-FFF2-40B4-BE49-F238E27FC236}">
                <a16:creationId xmlns:a16="http://schemas.microsoft.com/office/drawing/2014/main" xmlns="" id="{DAFD6421-3963-4FA5-A6CF-B709FEC2DCCF}"/>
              </a:ext>
            </a:extLst>
          </p:cNvPr>
          <p:cNvSpPr>
            <a:spLocks noGrp="1"/>
          </p:cNvSpPr>
          <p:nvPr>
            <p:ph type="ftr" sz="quarter" idx="11"/>
          </p:nvPr>
        </p:nvSpPr>
        <p:spPr/>
        <p:txBody>
          <a:bodyPr/>
          <a:lstStyle/>
          <a:p>
            <a:r>
              <a:rPr lang="en-US"/>
              <a:t>Texas Education Agency            2018-2019 School Year</a:t>
            </a:r>
          </a:p>
        </p:txBody>
      </p:sp>
      <p:sp>
        <p:nvSpPr>
          <p:cNvPr id="5" name="Slide Number Placeholder 4">
            <a:extLst>
              <a:ext uri="{FF2B5EF4-FFF2-40B4-BE49-F238E27FC236}">
                <a16:creationId xmlns:a16="http://schemas.microsoft.com/office/drawing/2014/main" xmlns="" id="{F1BB10EA-B134-4D2E-AA79-835B71015B70}"/>
              </a:ext>
            </a:extLst>
          </p:cNvPr>
          <p:cNvSpPr>
            <a:spLocks noGrp="1"/>
          </p:cNvSpPr>
          <p:nvPr>
            <p:ph type="sldNum" sz="quarter" idx="12"/>
          </p:nvPr>
        </p:nvSpPr>
        <p:spPr/>
        <p:txBody>
          <a:bodyPr/>
          <a:lstStyle/>
          <a:p>
            <a:fld id="{0088AB57-2DBE-44A3-AE96-942C49E954BF}" type="slidenum">
              <a:rPr lang="en-US" smtClean="0"/>
              <a:pPr/>
              <a:t>3</a:t>
            </a:fld>
            <a:endParaRPr lang="en-US"/>
          </a:p>
        </p:txBody>
      </p:sp>
    </p:spTree>
    <p:extLst>
      <p:ext uri="{BB962C8B-B14F-4D97-AF65-F5344CB8AC3E}">
        <p14:creationId xmlns:p14="http://schemas.microsoft.com/office/powerpoint/2010/main" val="30338893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5913" y="298209"/>
            <a:ext cx="9597887" cy="710206"/>
          </a:xfrm>
        </p:spPr>
        <p:txBody>
          <a:bodyPr>
            <a:normAutofit fontScale="90000"/>
          </a:bodyPr>
          <a:lstStyle/>
          <a:p>
            <a:r>
              <a:rPr lang="en-US" dirty="0"/>
              <a:t>Who will be assessed with TELPAS Alternate?</a:t>
            </a:r>
          </a:p>
        </p:txBody>
      </p:sp>
      <p:graphicFrame>
        <p:nvGraphicFramePr>
          <p:cNvPr id="6" name="Content Placeholder 5" descr="Participation requirements are available on TEA’s TELPAS Alternate Resources webpage. &#10;ARD committees, in conjunction with the LPAC, are required to determine and document student eligibility for TELPAS Alternate. If the student is LEP and is eligible for STAAR Alternate 2, he or she will take TELPAS Alternate.&#10;" title="Grades 3-12"/>
          <p:cNvGraphicFramePr>
            <a:graphicFrameLocks noGrp="1"/>
          </p:cNvGraphicFramePr>
          <p:nvPr>
            <p:ph sz="quarter" idx="13"/>
            <p:extLst>
              <p:ext uri="{D42A27DB-BD31-4B8C-83A1-F6EECF244321}">
                <p14:modId xmlns:p14="http://schemas.microsoft.com/office/powerpoint/2010/main" val="910282250"/>
              </p:ext>
            </p:extLst>
          </p:nvPr>
        </p:nvGraphicFramePr>
        <p:xfrm>
          <a:off x="544951" y="1233147"/>
          <a:ext cx="10808849" cy="5187808"/>
        </p:xfrm>
        <a:graphic>
          <a:graphicData uri="http://schemas.openxmlformats.org/drawingml/2006/table">
            <a:tbl>
              <a:tblPr firstRow="1" bandRow="1">
                <a:tableStyleId>{5C22544A-7EE6-4342-B048-85BDC9FD1C3A}</a:tableStyleId>
              </a:tblPr>
              <a:tblGrid>
                <a:gridCol w="1984918">
                  <a:extLst>
                    <a:ext uri="{9D8B030D-6E8A-4147-A177-3AD203B41FA5}">
                      <a16:colId xmlns:a16="http://schemas.microsoft.com/office/drawing/2014/main" xmlns="" val="20000"/>
                    </a:ext>
                  </a:extLst>
                </a:gridCol>
                <a:gridCol w="8823931">
                  <a:extLst>
                    <a:ext uri="{9D8B030D-6E8A-4147-A177-3AD203B41FA5}">
                      <a16:colId xmlns:a16="http://schemas.microsoft.com/office/drawing/2014/main" xmlns="" val="20001"/>
                    </a:ext>
                  </a:extLst>
                </a:gridCol>
              </a:tblGrid>
              <a:tr h="1377808">
                <a:tc>
                  <a:txBody>
                    <a:bodyPr/>
                    <a:lstStyle/>
                    <a:p>
                      <a:pPr algn="ctr"/>
                      <a:r>
                        <a:rPr lang="en-US" sz="200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Grades</a:t>
                      </a:r>
                      <a:r>
                        <a:rPr lang="en-US" sz="2000" b="1" kern="12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200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K – 1</a:t>
                      </a:r>
                    </a:p>
                  </a:txBody>
                  <a:tcPr anchor="ctr">
                    <a:solidFill>
                      <a:schemeClr val="accent1">
                        <a:lumMod val="40000"/>
                        <a:lumOff val="60000"/>
                      </a:schemeClr>
                    </a:solidFill>
                  </a:tcPr>
                </a:tc>
                <a:tc>
                  <a:txBody>
                    <a:bodyPr/>
                    <a:lstStyle/>
                    <a:p>
                      <a:pPr marL="285750" lvl="0" indent="-285750">
                        <a:buFont typeface="Arial" panose="020B0604020202020204" pitchFamily="34" charset="0"/>
                        <a:buChar char="•"/>
                      </a:pPr>
                      <a:r>
                        <a:rPr lang="en-US"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No TELPAS Alternate for K-1 at this time.</a:t>
                      </a:r>
                    </a:p>
                    <a:p>
                      <a:pPr marL="285750" lvl="0" indent="-285750">
                        <a:buFont typeface="Arial" panose="020B0604020202020204" pitchFamily="34" charset="0"/>
                        <a:buChar char="•"/>
                      </a:pPr>
                      <a:r>
                        <a:rPr lang="en-US"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All ELs, including students receiving special education services, will take TELPAS K-1 holistically rated assessment for all four language domains.</a:t>
                      </a:r>
                    </a:p>
                  </a:txBody>
                  <a:tcPr>
                    <a:solidFill>
                      <a:schemeClr val="accent1">
                        <a:lumMod val="40000"/>
                        <a:lumOff val="60000"/>
                      </a:schemeClr>
                    </a:solidFill>
                  </a:tcPr>
                </a:tc>
                <a:extLst>
                  <a:ext uri="{0D108BD9-81ED-4DB2-BD59-A6C34878D82A}">
                    <a16:rowId xmlns:a16="http://schemas.microsoft.com/office/drawing/2014/main" xmlns="" val="10000"/>
                  </a:ext>
                </a:extLst>
              </a:tr>
              <a:tr h="1377808">
                <a:tc>
                  <a:txBody>
                    <a:bodyPr/>
                    <a:lstStyle/>
                    <a:p>
                      <a:pPr marL="0" algn="ctr" defTabSz="914400" rtl="0" eaLnBrk="1" latinLnBrk="0" hangingPunct="1"/>
                      <a:r>
                        <a:rPr lang="en-US" sz="200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Grade 2</a:t>
                      </a:r>
                    </a:p>
                  </a:txBody>
                  <a:tcPr anchor="ctr">
                    <a:solidFill>
                      <a:schemeClr val="accent1">
                        <a:lumMod val="40000"/>
                        <a:lumOff val="60000"/>
                      </a:schemeClr>
                    </a:solidFill>
                  </a:tcPr>
                </a:tc>
                <a:tc>
                  <a:txBody>
                    <a:bodyPr/>
                    <a:lstStyle/>
                    <a:p>
                      <a:pPr marL="285750" lvl="0" indent="-285750" algn="l" defTabSz="914400" rtl="0" eaLnBrk="1" latinLnBrk="0" hangingPunct="1">
                        <a:lnSpc>
                          <a:spcPct val="100000"/>
                        </a:lnSpc>
                        <a:buFont typeface="Arial" panose="020B0604020202020204" pitchFamily="34" charset="0"/>
                        <a:buChar char="•"/>
                      </a:pPr>
                      <a:r>
                        <a:rPr lang="en-US"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Participation requirements are available on TEA’s </a:t>
                      </a:r>
                      <a:r>
                        <a:rPr lang="en-US" sz="2000" b="1" dirty="0">
                          <a:solidFill>
                            <a:srgbClr val="7F0102"/>
                          </a:solidFill>
                          <a:latin typeface="Open Sans" panose="020B0606030504020204" pitchFamily="34" charset="0"/>
                          <a:ea typeface="Open Sans" panose="020B0606030504020204" pitchFamily="34" charset="0"/>
                          <a:cs typeface="Open Sans" panose="020B0606030504020204" pitchFamily="34" charset="0"/>
                          <a:hlinkClick r:id="rId2">
                            <a:extLst>
                              <a:ext uri="{A12FA001-AC4F-418D-AE19-62706E023703}">
                                <ahyp:hlinkClr xmlns:ahyp="http://schemas.microsoft.com/office/drawing/2018/hyperlinkcolor" xmlns="" val="tx"/>
                              </a:ext>
                            </a:extLst>
                          </a:hlinkClick>
                        </a:rPr>
                        <a:t>TELPAS Alternate </a:t>
                      </a:r>
                      <a:r>
                        <a:rPr lang="en-US" sz="2000" b="1" kern="1200" dirty="0">
                          <a:solidFill>
                            <a:srgbClr val="7F0102"/>
                          </a:solidFill>
                          <a:latin typeface="Open Sans" panose="020B0606030504020204" pitchFamily="34" charset="0"/>
                          <a:ea typeface="Open Sans" panose="020B0606030504020204" pitchFamily="34" charset="0"/>
                          <a:cs typeface="Open Sans" panose="020B0606030504020204" pitchFamily="34" charset="0"/>
                          <a:hlinkClick r:id="rId2">
                            <a:extLst>
                              <a:ext uri="{A12FA001-AC4F-418D-AE19-62706E023703}">
                                <ahyp:hlinkClr xmlns:ahyp="http://schemas.microsoft.com/office/drawing/2018/hyperlinkcolor" xmlns="" val="tx"/>
                              </a:ext>
                            </a:extLst>
                          </a:hlinkClick>
                        </a:rPr>
                        <a:t>Resources </a:t>
                      </a:r>
                      <a:r>
                        <a:rPr lang="en-US" sz="200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webpage. </a:t>
                      </a:r>
                    </a:p>
                    <a:p>
                      <a:pPr marL="285750" lvl="0" indent="-285750" algn="l" defTabSz="914400" rtl="0" eaLnBrk="1" latinLnBrk="0" hangingPunct="1">
                        <a:lnSpc>
                          <a:spcPct val="100000"/>
                        </a:lnSpc>
                        <a:buFont typeface="Arial" panose="020B0604020202020204" pitchFamily="34" charset="0"/>
                        <a:buChar char="•"/>
                      </a:pPr>
                      <a:r>
                        <a:rPr lang="en-US" sz="200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ARD committees, in conjunction with the LPAC, are required to review the participation requirements and determine and document student eligibility for TELPAS Alternate. </a:t>
                      </a:r>
                    </a:p>
                  </a:txBody>
                  <a:tcPr>
                    <a:solidFill>
                      <a:schemeClr val="accent1">
                        <a:lumMod val="40000"/>
                        <a:lumOff val="60000"/>
                      </a:schemeClr>
                    </a:solidFill>
                  </a:tcPr>
                </a:tc>
                <a:extLst>
                  <a:ext uri="{0D108BD9-81ED-4DB2-BD59-A6C34878D82A}">
                    <a16:rowId xmlns:a16="http://schemas.microsoft.com/office/drawing/2014/main" xmlns="" val="10001"/>
                  </a:ext>
                </a:extLst>
              </a:tr>
              <a:tr h="1377808">
                <a:tc>
                  <a:txBody>
                    <a:bodyPr/>
                    <a:lstStyle/>
                    <a:p>
                      <a:pPr algn="ctr"/>
                      <a:r>
                        <a:rPr lang="en-US" sz="200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Grades 3 - 12</a:t>
                      </a:r>
                    </a:p>
                  </a:txBody>
                  <a:tcPr anchor="ctr">
                    <a:solidFill>
                      <a:schemeClr val="accent1">
                        <a:lumMod val="40000"/>
                        <a:lumOff val="60000"/>
                      </a:schemeClr>
                    </a:solidFill>
                  </a:tcPr>
                </a:tc>
                <a:tc>
                  <a:txBody>
                    <a:bodyPr/>
                    <a:lstStyle/>
                    <a:p>
                      <a:pPr marL="285750" indent="-285750">
                        <a:lnSpc>
                          <a:spcPct val="100000"/>
                        </a:lnSpc>
                        <a:buFont typeface="Arial" panose="020B0604020202020204" pitchFamily="34" charset="0"/>
                        <a:buChar char="•"/>
                      </a:pPr>
                      <a:r>
                        <a:rPr lang="en-US" sz="200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Participation requirements are available on TEA’s </a:t>
                      </a:r>
                      <a:r>
                        <a:rPr lang="en-US" sz="2000" b="1" kern="1200" dirty="0">
                          <a:solidFill>
                            <a:srgbClr val="7F0102"/>
                          </a:solidFill>
                          <a:latin typeface="Open Sans" panose="020B0606030504020204" pitchFamily="34" charset="0"/>
                          <a:ea typeface="Open Sans" panose="020B0606030504020204" pitchFamily="34" charset="0"/>
                          <a:cs typeface="Open Sans" panose="020B0606030504020204" pitchFamily="34" charset="0"/>
                          <a:hlinkClick r:id="rId2">
                            <a:extLst>
                              <a:ext uri="{A12FA001-AC4F-418D-AE19-62706E023703}">
                                <ahyp:hlinkClr xmlns:ahyp="http://schemas.microsoft.com/office/drawing/2018/hyperlinkcolor" xmlns="" val="tx"/>
                              </a:ext>
                            </a:extLst>
                          </a:hlinkClick>
                        </a:rPr>
                        <a:t>TELPAS Alternate Resources </a:t>
                      </a:r>
                      <a:r>
                        <a:rPr lang="en-US" sz="200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webpage. </a:t>
                      </a:r>
                    </a:p>
                    <a:p>
                      <a:pPr marL="285750" indent="-285750">
                        <a:lnSpc>
                          <a:spcPct val="100000"/>
                        </a:lnSpc>
                        <a:buFont typeface="Arial" panose="020B0604020202020204" pitchFamily="34" charset="0"/>
                        <a:buChar char="•"/>
                      </a:pPr>
                      <a:r>
                        <a:rPr lang="en-US" sz="200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ARD committees, in conjunction with the LPAC, are required to determine and document student eligibility for TELPAS Alternate. If the student is LEP and is eligible for STAAR Alternate 2, he or she will take TELPAS Alternate.</a:t>
                      </a:r>
                    </a:p>
                    <a:p>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solidFill>
                      <a:schemeClr val="accent1">
                        <a:lumMod val="40000"/>
                        <a:lumOff val="60000"/>
                      </a:schemeClr>
                    </a:solidFill>
                  </a:tcPr>
                </a:tc>
                <a:extLst>
                  <a:ext uri="{0D108BD9-81ED-4DB2-BD59-A6C34878D82A}">
                    <a16:rowId xmlns:a16="http://schemas.microsoft.com/office/drawing/2014/main" xmlns="" val="10002"/>
                  </a:ext>
                </a:extLst>
              </a:tr>
            </a:tbl>
          </a:graphicData>
        </a:graphic>
      </p:graphicFrame>
      <p:sp>
        <p:nvSpPr>
          <p:cNvPr id="3" name="Footer Placeholder 2"/>
          <p:cNvSpPr>
            <a:spLocks noGrp="1"/>
          </p:cNvSpPr>
          <p:nvPr>
            <p:ph type="ftr" sz="quarter" idx="11"/>
          </p:nvPr>
        </p:nvSpPr>
        <p:spPr/>
        <p:txBody>
          <a:bodyPr/>
          <a:lstStyle/>
          <a:p>
            <a:r>
              <a:rPr lang="en-US"/>
              <a:t>Texas Education Agency            2018-2019 School Year</a:t>
            </a:r>
          </a:p>
        </p:txBody>
      </p:sp>
      <p:sp>
        <p:nvSpPr>
          <p:cNvPr id="4" name="Slide Number Placeholder 3"/>
          <p:cNvSpPr>
            <a:spLocks noGrp="1"/>
          </p:cNvSpPr>
          <p:nvPr>
            <p:ph type="sldNum" sz="quarter" idx="12"/>
          </p:nvPr>
        </p:nvSpPr>
        <p:spPr/>
        <p:txBody>
          <a:bodyPr/>
          <a:lstStyle/>
          <a:p>
            <a:fld id="{0088AB57-2DBE-44A3-AE96-942C49E954BF}" type="slidenum">
              <a:rPr lang="en-US" smtClean="0"/>
              <a:pPr/>
              <a:t>4</a:t>
            </a:fld>
            <a:endParaRPr lang="en-US"/>
          </a:p>
        </p:txBody>
      </p:sp>
    </p:spTree>
    <p:extLst>
      <p:ext uri="{BB962C8B-B14F-4D97-AF65-F5344CB8AC3E}">
        <p14:creationId xmlns:p14="http://schemas.microsoft.com/office/powerpoint/2010/main" val="16884142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19564" y="264931"/>
            <a:ext cx="10205582" cy="737937"/>
          </a:xfrm>
        </p:spPr>
        <p:txBody>
          <a:bodyPr>
            <a:normAutofit fontScale="90000"/>
          </a:bodyPr>
          <a:lstStyle/>
          <a:p>
            <a:r>
              <a:rPr lang="en-US" sz="3200" dirty="0"/>
              <a:t>Who will be assessed with TELPAS Alternate</a:t>
            </a:r>
            <a:r>
              <a:rPr lang="en-US" dirty="0"/>
              <a:t>? </a:t>
            </a:r>
            <a:r>
              <a:rPr lang="en-US" sz="2700" dirty="0"/>
              <a:t>(continued)</a:t>
            </a:r>
            <a:endParaRPr lang="en-US" sz="2700" b="0" dirty="0"/>
          </a:p>
        </p:txBody>
      </p:sp>
      <p:graphicFrame>
        <p:nvGraphicFramePr>
          <p:cNvPr id="9" name="Chart 4" descr="Of the 980,000 ELs in Texas approximately 4,600 will be assessed with TELPAS Alternate. " title="Circle graph"/>
          <p:cNvGraphicFramePr>
            <a:graphicFrameLocks noGrp="1"/>
          </p:cNvGraphicFramePr>
          <p:nvPr>
            <p:ph sz="half" idx="2"/>
            <p:extLst>
              <p:ext uri="{D42A27DB-BD31-4B8C-83A1-F6EECF244321}">
                <p14:modId xmlns:p14="http://schemas.microsoft.com/office/powerpoint/2010/main" val="1066131987"/>
              </p:ext>
            </p:extLst>
          </p:nvPr>
        </p:nvGraphicFramePr>
        <p:xfrm>
          <a:off x="918584" y="1387270"/>
          <a:ext cx="10435216" cy="4975878"/>
        </p:xfrm>
        <a:graphic>
          <a:graphicData uri="http://schemas.openxmlformats.org/drawingml/2006/chart">
            <c:chart xmlns:c="http://schemas.openxmlformats.org/drawingml/2006/chart" xmlns:r="http://schemas.openxmlformats.org/officeDocument/2006/relationships" r:id="rId3"/>
          </a:graphicData>
        </a:graphic>
      </p:graphicFrame>
      <p:sp>
        <p:nvSpPr>
          <p:cNvPr id="2" name="Footer Placeholder 1">
            <a:extLst>
              <a:ext uri="{FF2B5EF4-FFF2-40B4-BE49-F238E27FC236}">
                <a16:creationId xmlns:a16="http://schemas.microsoft.com/office/drawing/2014/main" xmlns="" id="{2B742EE3-87CB-455C-9FE7-E249DADA0ED3}"/>
              </a:ext>
            </a:extLst>
          </p:cNvPr>
          <p:cNvSpPr>
            <a:spLocks noGrp="1"/>
          </p:cNvSpPr>
          <p:nvPr>
            <p:ph type="ftr" sz="quarter" idx="11"/>
          </p:nvPr>
        </p:nvSpPr>
        <p:spPr/>
        <p:txBody>
          <a:bodyPr/>
          <a:lstStyle/>
          <a:p>
            <a:r>
              <a:rPr lang="en-US"/>
              <a:t>Texas Education Agency            2018-2019 School Year</a:t>
            </a:r>
          </a:p>
        </p:txBody>
      </p:sp>
      <p:sp>
        <p:nvSpPr>
          <p:cNvPr id="3" name="Slide Number Placeholder 2">
            <a:extLst>
              <a:ext uri="{FF2B5EF4-FFF2-40B4-BE49-F238E27FC236}">
                <a16:creationId xmlns:a16="http://schemas.microsoft.com/office/drawing/2014/main" xmlns="" id="{6718801C-FAC7-4A44-BC59-ADF2911B5CC4}"/>
              </a:ext>
            </a:extLst>
          </p:cNvPr>
          <p:cNvSpPr>
            <a:spLocks noGrp="1"/>
          </p:cNvSpPr>
          <p:nvPr>
            <p:ph type="sldNum" sz="quarter" idx="12"/>
          </p:nvPr>
        </p:nvSpPr>
        <p:spPr/>
        <p:txBody>
          <a:bodyPr/>
          <a:lstStyle/>
          <a:p>
            <a:fld id="{0088AB57-2DBE-44A3-AE96-942C49E954BF}" type="slidenum">
              <a:rPr lang="en-US" smtClean="0"/>
              <a:t>5</a:t>
            </a:fld>
            <a:endParaRPr lang="en-US"/>
          </a:p>
        </p:txBody>
      </p:sp>
    </p:spTree>
    <p:extLst>
      <p:ext uri="{BB962C8B-B14F-4D97-AF65-F5344CB8AC3E}">
        <p14:creationId xmlns:p14="http://schemas.microsoft.com/office/powerpoint/2010/main" val="10169318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4313177-56B4-4A17-950E-EBFD3F7B1662}"/>
              </a:ext>
            </a:extLst>
          </p:cNvPr>
          <p:cNvSpPr>
            <a:spLocks noGrp="1"/>
          </p:cNvSpPr>
          <p:nvPr>
            <p:ph type="title"/>
          </p:nvPr>
        </p:nvSpPr>
        <p:spPr>
          <a:xfrm>
            <a:off x="1903693" y="255977"/>
            <a:ext cx="8949033" cy="710206"/>
          </a:xfrm>
        </p:spPr>
        <p:txBody>
          <a:bodyPr>
            <a:normAutofit fontScale="90000"/>
          </a:bodyPr>
          <a:lstStyle/>
          <a:p>
            <a:r>
              <a:rPr lang="en-US" dirty="0"/>
              <a:t>TELPAS Alternate Participation Requirements</a:t>
            </a:r>
          </a:p>
        </p:txBody>
      </p:sp>
      <p:grpSp>
        <p:nvGrpSpPr>
          <p:cNvPr id="5" name="Group 4" descr="Image of the 2-page document." title="Participation Requirements Document">
            <a:extLst>
              <a:ext uri="{FF2B5EF4-FFF2-40B4-BE49-F238E27FC236}">
                <a16:creationId xmlns:a16="http://schemas.microsoft.com/office/drawing/2014/main" xmlns="" id="{244F47B3-52B4-4E26-B21D-5DDC1165EC68}"/>
              </a:ext>
            </a:extLst>
          </p:cNvPr>
          <p:cNvGrpSpPr/>
          <p:nvPr/>
        </p:nvGrpSpPr>
        <p:grpSpPr>
          <a:xfrm>
            <a:off x="330048" y="1072046"/>
            <a:ext cx="4621307" cy="5351227"/>
            <a:chOff x="241148" y="1117599"/>
            <a:chExt cx="4621307" cy="5351227"/>
          </a:xfrm>
        </p:grpSpPr>
        <p:pic>
          <p:nvPicPr>
            <p:cNvPr id="8" name="Picture 7" descr="Participation Requirements Document&#10;&#10;Page 2 of 2-page document.">
              <a:extLst>
                <a:ext uri="{FF2B5EF4-FFF2-40B4-BE49-F238E27FC236}">
                  <a16:creationId xmlns:a16="http://schemas.microsoft.com/office/drawing/2014/main" xmlns="" id="{BD70A0EB-34BA-44CF-AD7A-CB212FBC8D70}"/>
                </a:ext>
              </a:extLst>
            </p:cNvPr>
            <p:cNvPicPr>
              <a:picLocks noChangeAspect="1"/>
            </p:cNvPicPr>
            <p:nvPr/>
          </p:nvPicPr>
          <p:blipFill rotWithShape="1">
            <a:blip r:embed="rId2"/>
            <a:srcRect l="2679" r="2050" b="7077"/>
            <a:stretch/>
          </p:blipFill>
          <p:spPr>
            <a:xfrm>
              <a:off x="1738907" y="2468773"/>
              <a:ext cx="3123548" cy="4000053"/>
            </a:xfrm>
            <a:prstGeom prst="rect">
              <a:avLst/>
            </a:prstGeom>
          </p:spPr>
        </p:pic>
        <p:pic>
          <p:nvPicPr>
            <p:cNvPr id="7" name="Picture 6" descr="Participation Requirements Document&#10;&#10;Page 1 of 2-page document.">
              <a:extLst>
                <a:ext uri="{FF2B5EF4-FFF2-40B4-BE49-F238E27FC236}">
                  <a16:creationId xmlns:a16="http://schemas.microsoft.com/office/drawing/2014/main" xmlns="" id="{0B7AA4FB-941C-4390-B46E-BA095D953CA2}"/>
                </a:ext>
              </a:extLst>
            </p:cNvPr>
            <p:cNvPicPr>
              <a:picLocks noChangeAspect="1"/>
            </p:cNvPicPr>
            <p:nvPr/>
          </p:nvPicPr>
          <p:blipFill rotWithShape="1">
            <a:blip r:embed="rId3"/>
            <a:srcRect l="3359" t="-1" r="3333" b="2092"/>
            <a:stretch/>
          </p:blipFill>
          <p:spPr>
            <a:xfrm>
              <a:off x="241148" y="1117599"/>
              <a:ext cx="2902770" cy="3970835"/>
            </a:xfrm>
            <a:prstGeom prst="rect">
              <a:avLst/>
            </a:prstGeom>
          </p:spPr>
        </p:pic>
      </p:grpSp>
      <p:sp>
        <p:nvSpPr>
          <p:cNvPr id="6" name="Content Placeholder 5">
            <a:extLst>
              <a:ext uri="{FF2B5EF4-FFF2-40B4-BE49-F238E27FC236}">
                <a16:creationId xmlns:a16="http://schemas.microsoft.com/office/drawing/2014/main" xmlns="" id="{EFD00D05-0A1B-4772-8B0A-208CF31057FF}"/>
              </a:ext>
            </a:extLst>
          </p:cNvPr>
          <p:cNvSpPr>
            <a:spLocks noGrp="1"/>
          </p:cNvSpPr>
          <p:nvPr>
            <p:ph sz="quarter" idx="13"/>
          </p:nvPr>
        </p:nvSpPr>
        <p:spPr>
          <a:xfrm>
            <a:off x="4862455" y="1375302"/>
            <a:ext cx="7153401" cy="5052004"/>
          </a:xfrm>
        </p:spPr>
        <p:txBody>
          <a:bodyPr>
            <a:noAutofit/>
          </a:bodyPr>
          <a:lstStyle/>
          <a:p>
            <a:pPr marL="457200" indent="-457200">
              <a:lnSpc>
                <a:spcPts val="2640"/>
              </a:lnSpc>
              <a:spcAft>
                <a:spcPts val="500"/>
              </a:spcAft>
              <a:buFont typeface="Arial" panose="020B0604020202020204" pitchFamily="34" charset="0"/>
              <a:buChar char="•"/>
            </a:pPr>
            <a:r>
              <a:rPr lang="en-US" sz="2200" b="1" dirty="0"/>
              <a:t>Participation requirements (in English and Spanish) for grades 2-12 are available on TEA’s </a:t>
            </a:r>
            <a:r>
              <a:rPr lang="en-US" sz="2200" b="1" dirty="0">
                <a:solidFill>
                  <a:srgbClr val="7F0102"/>
                </a:solidFill>
                <a:hlinkClick r:id="rId4">
                  <a:extLst>
                    <a:ext uri="{A12FA001-AC4F-418D-AE19-62706E023703}">
                      <ahyp:hlinkClr xmlns:ahyp="http://schemas.microsoft.com/office/drawing/2018/hyperlinkcolor" xmlns="" val="tx"/>
                    </a:ext>
                  </a:extLst>
                </a:hlinkClick>
              </a:rPr>
              <a:t>TELPAS Alternate Resources </a:t>
            </a:r>
            <a:r>
              <a:rPr lang="en-US" sz="2200" b="1" dirty="0"/>
              <a:t>webpage and have been created to determine an EL’s eligibility for TELPAS Alternate. </a:t>
            </a:r>
          </a:p>
          <a:p>
            <a:pPr marL="457200" indent="-457200">
              <a:lnSpc>
                <a:spcPts val="2640"/>
              </a:lnSpc>
              <a:spcAft>
                <a:spcPts val="500"/>
              </a:spcAft>
              <a:buFont typeface="Arial" panose="020B0604020202020204" pitchFamily="34" charset="0"/>
              <a:buChar char="•"/>
            </a:pPr>
            <a:r>
              <a:rPr lang="en-US" sz="2200" b="1" dirty="0"/>
              <a:t>Participation requirements are intended to guide the ARD committee, in conjunction with the LPAC, when determining the appropriate English language proficiency assessment to administer to ELs.</a:t>
            </a:r>
          </a:p>
          <a:p>
            <a:pPr marL="457200" indent="-457200">
              <a:lnSpc>
                <a:spcPts val="2640"/>
              </a:lnSpc>
              <a:spcAft>
                <a:spcPts val="500"/>
              </a:spcAft>
              <a:buFont typeface="Arial" panose="020B0604020202020204" pitchFamily="34" charset="0"/>
              <a:buChar char="•"/>
            </a:pPr>
            <a:r>
              <a:rPr lang="en-US" sz="2200" b="1" dirty="0"/>
              <a:t>Documentation of eligibility is different for students in grade 2 compared to students in grades 3-12.</a:t>
            </a:r>
          </a:p>
        </p:txBody>
      </p:sp>
      <p:sp>
        <p:nvSpPr>
          <p:cNvPr id="4" name="Footer Placeholder 3">
            <a:extLst>
              <a:ext uri="{FF2B5EF4-FFF2-40B4-BE49-F238E27FC236}">
                <a16:creationId xmlns:a16="http://schemas.microsoft.com/office/drawing/2014/main" xmlns="" id="{E60F4F18-2F6C-42FB-ADE8-99A02A636D0A}"/>
              </a:ext>
            </a:extLst>
          </p:cNvPr>
          <p:cNvSpPr>
            <a:spLocks noGrp="1"/>
          </p:cNvSpPr>
          <p:nvPr>
            <p:ph type="ftr" sz="quarter" idx="11"/>
          </p:nvPr>
        </p:nvSpPr>
        <p:spPr/>
        <p:txBody>
          <a:bodyPr/>
          <a:lstStyle/>
          <a:p>
            <a:r>
              <a:rPr lang="en-US" dirty="0"/>
              <a:t>Texas Education Agency            2018-2019 School Year</a:t>
            </a:r>
          </a:p>
        </p:txBody>
      </p:sp>
      <p:sp>
        <p:nvSpPr>
          <p:cNvPr id="3" name="Slide Number Placeholder 2">
            <a:extLst>
              <a:ext uri="{FF2B5EF4-FFF2-40B4-BE49-F238E27FC236}">
                <a16:creationId xmlns:a16="http://schemas.microsoft.com/office/drawing/2014/main" xmlns="" id="{B6870333-3938-496A-83C5-412C41B67FB0}"/>
              </a:ext>
            </a:extLst>
          </p:cNvPr>
          <p:cNvSpPr>
            <a:spLocks noGrp="1"/>
          </p:cNvSpPr>
          <p:nvPr>
            <p:ph type="sldNum" sz="quarter" idx="12"/>
          </p:nvPr>
        </p:nvSpPr>
        <p:spPr/>
        <p:txBody>
          <a:bodyPr/>
          <a:lstStyle/>
          <a:p>
            <a:fld id="{0088AB57-2DBE-44A3-AE96-942C49E954BF}" type="slidenum">
              <a:rPr lang="en-US" smtClean="0"/>
              <a:t>6</a:t>
            </a:fld>
            <a:endParaRPr lang="en-US" dirty="0"/>
          </a:p>
        </p:txBody>
      </p:sp>
    </p:spTree>
    <p:extLst>
      <p:ext uri="{BB962C8B-B14F-4D97-AF65-F5344CB8AC3E}">
        <p14:creationId xmlns:p14="http://schemas.microsoft.com/office/powerpoint/2010/main" val="41667251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xmlns="" id="{AFBD1E60-9528-4D67-900D-909867FD4F43}"/>
              </a:ext>
            </a:extLst>
          </p:cNvPr>
          <p:cNvSpPr>
            <a:spLocks noGrp="1"/>
          </p:cNvSpPr>
          <p:nvPr>
            <p:ph type="title"/>
          </p:nvPr>
        </p:nvSpPr>
        <p:spPr>
          <a:xfrm>
            <a:off x="1903693" y="255977"/>
            <a:ext cx="8949033" cy="710206"/>
          </a:xfrm>
        </p:spPr>
        <p:txBody>
          <a:bodyPr>
            <a:normAutofit fontScale="90000"/>
          </a:bodyPr>
          <a:lstStyle/>
          <a:p>
            <a:r>
              <a:rPr lang="en-US" dirty="0"/>
              <a:t>TELPAS Alternate Participation Requirements: Grades 3-12</a:t>
            </a:r>
          </a:p>
        </p:txBody>
      </p:sp>
      <p:pic>
        <p:nvPicPr>
          <p:cNvPr id="11" name="Picture 10" descr="student at desk" title="Photograph of boy">
            <a:extLst>
              <a:ext uri="{FF2B5EF4-FFF2-40B4-BE49-F238E27FC236}">
                <a16:creationId xmlns:a16="http://schemas.microsoft.com/office/drawing/2014/main" xmlns="" id="{EBA6669E-8CBD-438B-A03B-00E96EEC3E9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648" r="11215"/>
          <a:stretch/>
        </p:blipFill>
        <p:spPr>
          <a:xfrm rot="5400000">
            <a:off x="-505988" y="2175033"/>
            <a:ext cx="5002547" cy="33846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Content Placeholder 5">
            <a:extLst>
              <a:ext uri="{FF2B5EF4-FFF2-40B4-BE49-F238E27FC236}">
                <a16:creationId xmlns:a16="http://schemas.microsoft.com/office/drawing/2014/main" xmlns="" id="{EFD00D05-0A1B-4772-8B0A-208CF31057FF}"/>
              </a:ext>
            </a:extLst>
          </p:cNvPr>
          <p:cNvSpPr>
            <a:spLocks noGrp="1"/>
          </p:cNvSpPr>
          <p:nvPr>
            <p:ph sz="quarter" idx="13"/>
          </p:nvPr>
        </p:nvSpPr>
        <p:spPr>
          <a:xfrm>
            <a:off x="3796145" y="1288478"/>
            <a:ext cx="8097250" cy="5080170"/>
          </a:xfrm>
          <a:noFill/>
        </p:spPr>
        <p:txBody>
          <a:bodyPr>
            <a:noAutofit/>
          </a:bodyPr>
          <a:lstStyle/>
          <a:p>
            <a:pPr marL="457200" indent="-457200">
              <a:buFont typeface="Arial" panose="020B0604020202020204" pitchFamily="34" charset="0"/>
              <a:buChar char="•"/>
            </a:pPr>
            <a:r>
              <a:rPr lang="en-US" sz="2000" b="1" dirty="0"/>
              <a:t>For grades 3-12, a student must be LEP and be eligible for STAAR Alternate 2 to take TELPAS Alternate. </a:t>
            </a:r>
          </a:p>
          <a:p>
            <a:pPr marL="1143000" lvl="1" indent="-457200">
              <a:buClr>
                <a:schemeClr val="accent2"/>
              </a:buClr>
              <a:buFont typeface="Wingdings" panose="05000000000000000000" pitchFamily="2" charset="2"/>
              <a:buChar char="§"/>
            </a:pPr>
            <a:r>
              <a:rPr lang="en-US" sz="1800" dirty="0">
                <a:latin typeface="Open Sans" panose="020B0606030504020204"/>
              </a:rPr>
              <a:t>Completion of the </a:t>
            </a:r>
            <a:r>
              <a:rPr lang="en-US" sz="1800" dirty="0">
                <a:solidFill>
                  <a:srgbClr val="7F0102"/>
                </a:solidFill>
                <a:latin typeface="Open Sans" panose="020B0606030504020204"/>
                <a:hlinkClick r:id="rId3">
                  <a:extLst>
                    <a:ext uri="{A12FA001-AC4F-418D-AE19-62706E023703}">
                      <ahyp:hlinkClr xmlns:ahyp="http://schemas.microsoft.com/office/drawing/2018/hyperlinkcolor" xmlns="" val="tx"/>
                    </a:ext>
                  </a:extLst>
                </a:hlinkClick>
              </a:rPr>
              <a:t>STAAR Alternate 2 Participation Requirements</a:t>
            </a:r>
            <a:r>
              <a:rPr lang="en-US" sz="1800" dirty="0">
                <a:latin typeface="Open Sans" panose="020B0606030504020204"/>
              </a:rPr>
              <a:t> and acknowledgement that the student will also participate in TELPAS Alternate is the only documentation needed in the IEP. </a:t>
            </a:r>
          </a:p>
          <a:p>
            <a:pPr marL="1143000" lvl="1" indent="-457200">
              <a:buClr>
                <a:schemeClr val="accent2"/>
              </a:buClr>
              <a:buFont typeface="Wingdings" panose="05000000000000000000" pitchFamily="2" charset="2"/>
              <a:buChar char="§"/>
            </a:pPr>
            <a:endParaRPr lang="en-US" sz="800" dirty="0">
              <a:latin typeface="Open Sans" panose="020B0606030504020204"/>
            </a:endParaRPr>
          </a:p>
          <a:p>
            <a:pPr marL="1143000" lvl="1" indent="-457200">
              <a:buClr>
                <a:schemeClr val="accent2"/>
              </a:buClr>
              <a:buFont typeface="Wingdings" panose="05000000000000000000" pitchFamily="2" charset="2"/>
              <a:buChar char="§"/>
            </a:pPr>
            <a:r>
              <a:rPr lang="en-US" sz="1800" dirty="0">
                <a:latin typeface="Open Sans" panose="020B0606030504020204"/>
              </a:rPr>
              <a:t>The LPAC should document the assessments the student will take in permanent record file using TEA’s </a:t>
            </a:r>
            <a:r>
              <a:rPr lang="en-US" sz="1800" dirty="0">
                <a:solidFill>
                  <a:srgbClr val="7F0102"/>
                </a:solidFill>
                <a:latin typeface="Open Sans" panose="020B0606030504020204"/>
                <a:hlinkClick r:id="rId4">
                  <a:extLst>
                    <a:ext uri="{A12FA001-AC4F-418D-AE19-62706E023703}">
                      <ahyp:hlinkClr xmlns:ahyp="http://schemas.microsoft.com/office/drawing/2018/hyperlinkcolor" xmlns="" val="tx"/>
                    </a:ext>
                  </a:extLst>
                </a:hlinkClick>
              </a:rPr>
              <a:t>EL Assessment Documentation Forms</a:t>
            </a:r>
            <a:r>
              <a:rPr lang="en-US" sz="1800" dirty="0">
                <a:latin typeface="Open Sans" panose="020B0606030504020204"/>
              </a:rPr>
              <a:t> or a district-created form that captures the same information. </a:t>
            </a:r>
          </a:p>
          <a:p>
            <a:pPr marL="1143000" lvl="1" indent="-457200">
              <a:buClr>
                <a:schemeClr val="accent2"/>
              </a:buClr>
              <a:buFont typeface="Wingdings" panose="05000000000000000000" pitchFamily="2" charset="2"/>
              <a:buChar char="§"/>
            </a:pPr>
            <a:endParaRPr lang="en-US" sz="800" dirty="0">
              <a:latin typeface="Open Sans" panose="020B0606030504020204"/>
            </a:endParaRPr>
          </a:p>
          <a:p>
            <a:pPr marL="1143000" lvl="1" indent="-457200">
              <a:buClr>
                <a:schemeClr val="accent2"/>
              </a:buClr>
              <a:buFont typeface="Wingdings" panose="05000000000000000000" pitchFamily="2" charset="2"/>
              <a:buChar char="§"/>
            </a:pPr>
            <a:r>
              <a:rPr lang="en-US" sz="1800" dirty="0">
                <a:latin typeface="Open Sans" panose="020B0606030504020204"/>
              </a:rPr>
              <a:t>For an EL in high school who has completed testing requirements, documentation that the student previously was assessed with STAAR Alternate 2 and will now take TELPAS Alternate is sufficient for the IEP. The LPAC should document that the student will take TELPAS Alternate. The LPAC should document the assessments the student will take in permanent record file using TEA’s </a:t>
            </a:r>
            <a:r>
              <a:rPr lang="en-US" sz="1800" dirty="0">
                <a:solidFill>
                  <a:srgbClr val="7F0102"/>
                </a:solidFill>
                <a:latin typeface="Open Sans" panose="020B0606030504020204"/>
                <a:hlinkClick r:id="rId4">
                  <a:extLst>
                    <a:ext uri="{A12FA001-AC4F-418D-AE19-62706E023703}">
                      <ahyp:hlinkClr xmlns:ahyp="http://schemas.microsoft.com/office/drawing/2018/hyperlinkcolor" xmlns="" val="tx"/>
                    </a:ext>
                  </a:extLst>
                </a:hlinkClick>
              </a:rPr>
              <a:t>EL Assessment Documentation Forms</a:t>
            </a:r>
            <a:r>
              <a:rPr lang="en-US" sz="1800" dirty="0">
                <a:latin typeface="Open Sans" panose="020B0606030504020204"/>
              </a:rPr>
              <a:t> or a district-created form that captures the same information. </a:t>
            </a:r>
          </a:p>
          <a:p>
            <a:pPr marL="1143000" lvl="1" indent="-457200">
              <a:buClr>
                <a:schemeClr val="accent2"/>
              </a:buClr>
              <a:buFont typeface="Wingdings" panose="05000000000000000000" pitchFamily="2" charset="2"/>
              <a:buChar char="§"/>
            </a:pPr>
            <a:endParaRPr lang="en-US" sz="1800" dirty="0">
              <a:latin typeface="Open Sans" panose="020B0606030504020204"/>
            </a:endParaRPr>
          </a:p>
          <a:p>
            <a:pPr marL="1143000" lvl="1" indent="-457200">
              <a:buFont typeface="Wingdings" panose="05000000000000000000" pitchFamily="2" charset="2"/>
              <a:buChar char="§"/>
            </a:pPr>
            <a:endParaRPr lang="en-US" sz="1800" dirty="0">
              <a:latin typeface="Open Sans" panose="020B0606030504020204"/>
            </a:endParaRPr>
          </a:p>
        </p:txBody>
      </p:sp>
      <p:sp>
        <p:nvSpPr>
          <p:cNvPr id="4" name="Footer Placeholder 3">
            <a:extLst>
              <a:ext uri="{FF2B5EF4-FFF2-40B4-BE49-F238E27FC236}">
                <a16:creationId xmlns:a16="http://schemas.microsoft.com/office/drawing/2014/main" xmlns="" id="{E60F4F18-2F6C-42FB-ADE8-99A02A636D0A}"/>
              </a:ext>
            </a:extLst>
          </p:cNvPr>
          <p:cNvSpPr>
            <a:spLocks noGrp="1"/>
          </p:cNvSpPr>
          <p:nvPr>
            <p:ph type="ftr" sz="quarter" idx="11"/>
          </p:nvPr>
        </p:nvSpPr>
        <p:spPr/>
        <p:txBody>
          <a:bodyPr/>
          <a:lstStyle/>
          <a:p>
            <a:r>
              <a:rPr lang="en-US"/>
              <a:t>Texas Education Agency            2018-2019 School Year</a:t>
            </a:r>
          </a:p>
        </p:txBody>
      </p:sp>
      <p:sp>
        <p:nvSpPr>
          <p:cNvPr id="3" name="Slide Number Placeholder 2">
            <a:extLst>
              <a:ext uri="{FF2B5EF4-FFF2-40B4-BE49-F238E27FC236}">
                <a16:creationId xmlns:a16="http://schemas.microsoft.com/office/drawing/2014/main" xmlns="" id="{B6870333-3938-496A-83C5-412C41B67FB0}"/>
              </a:ext>
            </a:extLst>
          </p:cNvPr>
          <p:cNvSpPr>
            <a:spLocks noGrp="1"/>
          </p:cNvSpPr>
          <p:nvPr>
            <p:ph type="sldNum" sz="quarter" idx="12"/>
          </p:nvPr>
        </p:nvSpPr>
        <p:spPr/>
        <p:txBody>
          <a:bodyPr/>
          <a:lstStyle/>
          <a:p>
            <a:fld id="{0088AB57-2DBE-44A3-AE96-942C49E954BF}" type="slidenum">
              <a:rPr lang="en-US" smtClean="0"/>
              <a:t>7</a:t>
            </a:fld>
            <a:endParaRPr lang="en-US"/>
          </a:p>
        </p:txBody>
      </p:sp>
    </p:spTree>
    <p:extLst>
      <p:ext uri="{BB962C8B-B14F-4D97-AF65-F5344CB8AC3E}">
        <p14:creationId xmlns:p14="http://schemas.microsoft.com/office/powerpoint/2010/main" val="24675173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4313177-56B4-4A17-950E-EBFD3F7B1662}"/>
              </a:ext>
            </a:extLst>
          </p:cNvPr>
          <p:cNvSpPr>
            <a:spLocks noGrp="1"/>
          </p:cNvSpPr>
          <p:nvPr>
            <p:ph type="title"/>
          </p:nvPr>
        </p:nvSpPr>
        <p:spPr>
          <a:xfrm>
            <a:off x="1903693" y="255977"/>
            <a:ext cx="8949033" cy="710206"/>
          </a:xfrm>
        </p:spPr>
        <p:txBody>
          <a:bodyPr>
            <a:normAutofit fontScale="90000"/>
          </a:bodyPr>
          <a:lstStyle/>
          <a:p>
            <a:r>
              <a:rPr lang="en-US" dirty="0"/>
              <a:t>TELPAS Alternate Participation Requirements: Grade 2</a:t>
            </a:r>
          </a:p>
        </p:txBody>
      </p:sp>
      <p:sp>
        <p:nvSpPr>
          <p:cNvPr id="6" name="Content Placeholder 5">
            <a:extLst>
              <a:ext uri="{FF2B5EF4-FFF2-40B4-BE49-F238E27FC236}">
                <a16:creationId xmlns:a16="http://schemas.microsoft.com/office/drawing/2014/main" xmlns="" id="{EFD00D05-0A1B-4772-8B0A-208CF31057FF}"/>
              </a:ext>
            </a:extLst>
          </p:cNvPr>
          <p:cNvSpPr>
            <a:spLocks noGrp="1"/>
          </p:cNvSpPr>
          <p:nvPr>
            <p:ph sz="quarter" idx="13"/>
          </p:nvPr>
        </p:nvSpPr>
        <p:spPr>
          <a:xfrm>
            <a:off x="129309" y="1299743"/>
            <a:ext cx="11693236" cy="5129376"/>
          </a:xfrm>
          <a:noFill/>
        </p:spPr>
        <p:txBody>
          <a:bodyPr>
            <a:noAutofit/>
          </a:bodyPr>
          <a:lstStyle/>
          <a:p>
            <a:pPr marL="457200" indent="-457200">
              <a:buFont typeface="Arial" panose="020B0604020202020204" pitchFamily="34" charset="0"/>
              <a:buChar char="•"/>
            </a:pPr>
            <a:r>
              <a:rPr lang="en-US" sz="2200" b="1" dirty="0"/>
              <a:t>For grade 2, the TELPAS Alternate Participation Requirements must be reviewed by the ARD committee in conjunction with the LPAC.  </a:t>
            </a:r>
          </a:p>
          <a:p>
            <a:pPr marL="1143000" lvl="1" indent="-457200">
              <a:buClr>
                <a:schemeClr val="accent2"/>
              </a:buClr>
              <a:buFont typeface="Wingdings" panose="05000000000000000000" pitchFamily="2" charset="2"/>
              <a:buChar char="§"/>
            </a:pPr>
            <a:r>
              <a:rPr lang="en-US" sz="2000" dirty="0">
                <a:latin typeface="Open Sans" panose="020B0606030504020204"/>
              </a:rPr>
              <a:t>Once a determination has been made, the decision must be documented.</a:t>
            </a:r>
          </a:p>
          <a:p>
            <a:pPr marL="1600200" lvl="2" indent="-457200">
              <a:buClr>
                <a:schemeClr val="accent5"/>
              </a:buClr>
            </a:pPr>
            <a:r>
              <a:rPr lang="en-US" sz="1800" dirty="0">
                <a:latin typeface="Open Sans" panose="020B0606030504020204"/>
              </a:rPr>
              <a:t>The assessment decision and participation requirements should be documented in the IEP.</a:t>
            </a:r>
          </a:p>
          <a:p>
            <a:pPr marL="1600200" lvl="2" indent="-457200">
              <a:buClr>
                <a:schemeClr val="accent5"/>
              </a:buClr>
            </a:pPr>
            <a:r>
              <a:rPr lang="en-US" sz="1800" dirty="0">
                <a:latin typeface="Open Sans" panose="020B0606030504020204"/>
              </a:rPr>
              <a:t>The assessment decision should be documented in the student’s permanent record file using TEA’s </a:t>
            </a:r>
            <a:r>
              <a:rPr lang="en-US" sz="1800" dirty="0">
                <a:solidFill>
                  <a:srgbClr val="7F0102"/>
                </a:solidFill>
                <a:latin typeface="Open Sans" panose="020B0606030504020204"/>
                <a:hlinkClick r:id="rId2">
                  <a:extLst>
                    <a:ext uri="{A12FA001-AC4F-418D-AE19-62706E023703}">
                      <ahyp:hlinkClr xmlns:ahyp="http://schemas.microsoft.com/office/drawing/2018/hyperlinkcolor" xmlns="" val="tx"/>
                    </a:ext>
                  </a:extLst>
                </a:hlinkClick>
              </a:rPr>
              <a:t>EL Assessment Documentation Forms</a:t>
            </a:r>
            <a:r>
              <a:rPr lang="en-US" sz="1800" dirty="0">
                <a:solidFill>
                  <a:srgbClr val="7F0102"/>
                </a:solidFill>
                <a:latin typeface="Open Sans" panose="020B0606030504020204"/>
              </a:rPr>
              <a:t> </a:t>
            </a:r>
            <a:r>
              <a:rPr lang="en-US" sz="1800" dirty="0">
                <a:latin typeface="Open Sans" panose="020B0606030504020204"/>
              </a:rPr>
              <a:t>or a district-created form that captures the same information. </a:t>
            </a:r>
            <a:endParaRPr lang="en-US" sz="2000" dirty="0">
              <a:latin typeface="Open Sans" panose="020B0606030504020204"/>
            </a:endParaRPr>
          </a:p>
          <a:p>
            <a:pPr marL="1143000" lvl="1" indent="-457200">
              <a:buClr>
                <a:schemeClr val="accent2"/>
              </a:buClr>
              <a:buFont typeface="Wingdings" panose="05000000000000000000" pitchFamily="2" charset="2"/>
              <a:buChar char="§"/>
            </a:pPr>
            <a:r>
              <a:rPr lang="en-US" sz="2000" dirty="0">
                <a:latin typeface="Open Sans" panose="020B0606030504020204"/>
              </a:rPr>
              <a:t>The student must meet all 6 eligibility criteria </a:t>
            </a:r>
          </a:p>
          <a:p>
            <a:pPr lvl="2" indent="0">
              <a:buClr>
                <a:schemeClr val="accent2"/>
              </a:buClr>
              <a:buNone/>
            </a:pPr>
            <a:r>
              <a:rPr lang="en-US" dirty="0">
                <a:latin typeface="Open Sans" panose="020B0606030504020204"/>
              </a:rPr>
              <a:t>to be eligible to participate in TELPAS </a:t>
            </a:r>
          </a:p>
          <a:p>
            <a:pPr lvl="2" indent="0">
              <a:buClr>
                <a:schemeClr val="accent2"/>
              </a:buClr>
              <a:buNone/>
            </a:pPr>
            <a:r>
              <a:rPr lang="en-US" dirty="0">
                <a:latin typeface="Open Sans" panose="020B0606030504020204"/>
              </a:rPr>
              <a:t>Alternate. </a:t>
            </a:r>
          </a:p>
          <a:p>
            <a:pPr marL="1600200" lvl="2" indent="-457200">
              <a:buClr>
                <a:srgbClr val="0070C0"/>
              </a:buClr>
            </a:pPr>
            <a:r>
              <a:rPr lang="en-US" sz="1800" dirty="0">
                <a:latin typeface="Open Sans" panose="020B0606030504020204"/>
              </a:rPr>
              <a:t>All YES answers require justification based on </a:t>
            </a:r>
          </a:p>
          <a:p>
            <a:pPr lvl="3" indent="0">
              <a:buClr>
                <a:srgbClr val="0070C0"/>
              </a:buClr>
              <a:buNone/>
            </a:pPr>
            <a:r>
              <a:rPr lang="en-US" dirty="0">
                <a:latin typeface="Open Sans" panose="020B0606030504020204"/>
              </a:rPr>
              <a:t>evaluation information.</a:t>
            </a:r>
          </a:p>
          <a:p>
            <a:pPr marL="1600200" lvl="2" indent="-457200">
              <a:buClr>
                <a:srgbClr val="0070C0"/>
              </a:buClr>
            </a:pPr>
            <a:r>
              <a:rPr lang="en-US" sz="1800" dirty="0">
                <a:latin typeface="Open Sans" panose="020B0606030504020204"/>
              </a:rPr>
              <a:t>If the answer to any question is NO, the </a:t>
            </a:r>
          </a:p>
          <a:p>
            <a:pPr lvl="3" indent="0">
              <a:buClr>
                <a:srgbClr val="0070C0"/>
              </a:buClr>
              <a:buNone/>
            </a:pPr>
            <a:r>
              <a:rPr lang="en-US" dirty="0">
                <a:latin typeface="Open Sans" panose="020B0606030504020204"/>
              </a:rPr>
              <a:t>student will take TELPAS.  </a:t>
            </a:r>
          </a:p>
          <a:p>
            <a:pPr marL="1143000" lvl="1" indent="-457200">
              <a:buClr>
                <a:schemeClr val="accent2"/>
              </a:buClr>
              <a:buFont typeface="Wingdings" panose="05000000000000000000" pitchFamily="2" charset="2"/>
              <a:buChar char="§"/>
            </a:pPr>
            <a:r>
              <a:rPr lang="en-US" sz="2000" dirty="0">
                <a:latin typeface="Open Sans" panose="020B0606030504020204"/>
              </a:rPr>
              <a:t>The next several slides take you through </a:t>
            </a:r>
          </a:p>
          <a:p>
            <a:pPr lvl="2" indent="0">
              <a:buClr>
                <a:schemeClr val="accent2"/>
              </a:buClr>
              <a:buNone/>
            </a:pPr>
            <a:r>
              <a:rPr lang="en-US" dirty="0">
                <a:latin typeface="Open Sans" panose="020B0606030504020204"/>
              </a:rPr>
              <a:t>all 6 questions. </a:t>
            </a:r>
          </a:p>
          <a:p>
            <a:pPr marL="1143000" lvl="1" indent="-457200">
              <a:buClr>
                <a:schemeClr val="accent2"/>
              </a:buClr>
              <a:buFont typeface="Wingdings" panose="05000000000000000000" pitchFamily="2" charset="2"/>
              <a:buChar char="§"/>
            </a:pPr>
            <a:endParaRPr lang="en-US" sz="2000" dirty="0">
              <a:latin typeface="Open Sans" panose="020B0606030504020204"/>
            </a:endParaRPr>
          </a:p>
          <a:p>
            <a:pPr marL="1143000" lvl="1" indent="-457200">
              <a:buClr>
                <a:schemeClr val="accent5"/>
              </a:buClr>
              <a:buFont typeface="Wingdings" panose="05000000000000000000" pitchFamily="2" charset="2"/>
              <a:buChar char="§"/>
            </a:pPr>
            <a:endParaRPr lang="en-US" sz="2200" dirty="0">
              <a:solidFill>
                <a:srgbClr val="FFC000"/>
              </a:solidFill>
              <a:latin typeface="Open Sans" panose="020B0606030504020204"/>
            </a:endParaRPr>
          </a:p>
          <a:p>
            <a:pPr lvl="1" indent="0">
              <a:buNone/>
            </a:pPr>
            <a:endParaRPr lang="en-US" dirty="0">
              <a:latin typeface="Open Sans" panose="020B0606030504020204"/>
            </a:endParaRPr>
          </a:p>
          <a:p>
            <a:pPr marL="1143000" lvl="1" indent="-457200">
              <a:buFont typeface="Wingdings" panose="05000000000000000000" pitchFamily="2" charset="2"/>
              <a:buChar char="§"/>
            </a:pPr>
            <a:endParaRPr lang="en-US" dirty="0">
              <a:latin typeface="Open Sans" panose="020B0606030504020204"/>
            </a:endParaRPr>
          </a:p>
        </p:txBody>
      </p:sp>
      <p:pic>
        <p:nvPicPr>
          <p:cNvPr id="7" name="Picture 6" descr="A picture containing person, table, boy, child&#10;&#10;Description generated with very high confidence" title="Photograph of 2 children">
            <a:extLst>
              <a:ext uri="{FF2B5EF4-FFF2-40B4-BE49-F238E27FC236}">
                <a16:creationId xmlns:a16="http://schemas.microsoft.com/office/drawing/2014/main" xmlns="" id="{4B2CD487-D424-4054-9BD7-C138F8A896B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40" t="7215" r="4897" b="3733"/>
          <a:stretch/>
        </p:blipFill>
        <p:spPr>
          <a:xfrm>
            <a:off x="6816449" y="3325539"/>
            <a:ext cx="4664351" cy="29752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Footer Placeholder 3">
            <a:extLst>
              <a:ext uri="{FF2B5EF4-FFF2-40B4-BE49-F238E27FC236}">
                <a16:creationId xmlns:a16="http://schemas.microsoft.com/office/drawing/2014/main" xmlns="" id="{E60F4F18-2F6C-42FB-ADE8-99A02A636D0A}"/>
              </a:ext>
            </a:extLst>
          </p:cNvPr>
          <p:cNvSpPr>
            <a:spLocks noGrp="1"/>
          </p:cNvSpPr>
          <p:nvPr>
            <p:ph type="ftr" sz="quarter" idx="11"/>
          </p:nvPr>
        </p:nvSpPr>
        <p:spPr/>
        <p:txBody>
          <a:bodyPr/>
          <a:lstStyle/>
          <a:p>
            <a:r>
              <a:rPr lang="en-US"/>
              <a:t>Texas Education Agency            2018-2019 School Year</a:t>
            </a:r>
            <a:endParaRPr lang="en-US" dirty="0"/>
          </a:p>
        </p:txBody>
      </p:sp>
      <p:sp>
        <p:nvSpPr>
          <p:cNvPr id="3" name="Slide Number Placeholder 2">
            <a:extLst>
              <a:ext uri="{FF2B5EF4-FFF2-40B4-BE49-F238E27FC236}">
                <a16:creationId xmlns:a16="http://schemas.microsoft.com/office/drawing/2014/main" xmlns="" id="{B6870333-3938-496A-83C5-412C41B67FB0}"/>
              </a:ext>
            </a:extLst>
          </p:cNvPr>
          <p:cNvSpPr>
            <a:spLocks noGrp="1"/>
          </p:cNvSpPr>
          <p:nvPr>
            <p:ph type="sldNum" sz="quarter" idx="12"/>
          </p:nvPr>
        </p:nvSpPr>
        <p:spPr/>
        <p:txBody>
          <a:bodyPr/>
          <a:lstStyle/>
          <a:p>
            <a:fld id="{0088AB57-2DBE-44A3-AE96-942C49E954BF}" type="slidenum">
              <a:rPr lang="en-US" smtClean="0"/>
              <a:t>8</a:t>
            </a:fld>
            <a:endParaRPr lang="en-US"/>
          </a:p>
        </p:txBody>
      </p:sp>
    </p:spTree>
    <p:extLst>
      <p:ext uri="{BB962C8B-B14F-4D97-AF65-F5344CB8AC3E}">
        <p14:creationId xmlns:p14="http://schemas.microsoft.com/office/powerpoint/2010/main" val="22078971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xmlns="" id="{F12A6A71-73DF-42DB-A84E-ECA3AAFDF178}"/>
              </a:ext>
            </a:extLst>
          </p:cNvPr>
          <p:cNvSpPr>
            <a:spLocks noGrp="1"/>
          </p:cNvSpPr>
          <p:nvPr>
            <p:ph type="title"/>
          </p:nvPr>
        </p:nvSpPr>
        <p:spPr>
          <a:xfrm>
            <a:off x="1903693" y="313908"/>
            <a:ext cx="8949033" cy="710206"/>
          </a:xfrm>
        </p:spPr>
        <p:txBody>
          <a:bodyPr>
            <a:normAutofit fontScale="90000"/>
          </a:bodyPr>
          <a:lstStyle/>
          <a:p>
            <a:r>
              <a:rPr lang="en-US" dirty="0"/>
              <a:t>TELPAS Alternate Participation Requirements: Grade 2 (question 1)</a:t>
            </a:r>
          </a:p>
        </p:txBody>
      </p:sp>
      <p:graphicFrame>
        <p:nvGraphicFramePr>
          <p:cNvPr id="6" name="Table 5" descr="Is the student identified in PEIMS as LEP? Yes or No" title="Question 1">
            <a:extLst>
              <a:ext uri="{FF2B5EF4-FFF2-40B4-BE49-F238E27FC236}">
                <a16:creationId xmlns:a16="http://schemas.microsoft.com/office/drawing/2014/main" xmlns="" id="{EA2595C7-4AC7-44AB-A347-4597E751ABB2}"/>
              </a:ext>
            </a:extLst>
          </p:cNvPr>
          <p:cNvGraphicFramePr>
            <a:graphicFrameLocks noGrp="1"/>
          </p:cNvGraphicFramePr>
          <p:nvPr>
            <p:extLst>
              <p:ext uri="{D42A27DB-BD31-4B8C-83A1-F6EECF244321}">
                <p14:modId xmlns:p14="http://schemas.microsoft.com/office/powerpoint/2010/main" val="1560113760"/>
              </p:ext>
            </p:extLst>
          </p:nvPr>
        </p:nvGraphicFramePr>
        <p:xfrm>
          <a:off x="576729" y="1828800"/>
          <a:ext cx="11038542" cy="1474000"/>
        </p:xfrm>
        <a:graphic>
          <a:graphicData uri="http://schemas.openxmlformats.org/drawingml/2006/table">
            <a:tbl>
              <a:tblPr firstRow="1" bandRow="1">
                <a:tableStyleId>{5C22544A-7EE6-4342-B048-85BDC9FD1C3A}</a:tableStyleId>
              </a:tblPr>
              <a:tblGrid>
                <a:gridCol w="8671860">
                  <a:extLst>
                    <a:ext uri="{9D8B030D-6E8A-4147-A177-3AD203B41FA5}">
                      <a16:colId xmlns:a16="http://schemas.microsoft.com/office/drawing/2014/main" xmlns="" val="2941744942"/>
                    </a:ext>
                  </a:extLst>
                </a:gridCol>
                <a:gridCol w="2366682">
                  <a:extLst>
                    <a:ext uri="{9D8B030D-6E8A-4147-A177-3AD203B41FA5}">
                      <a16:colId xmlns:a16="http://schemas.microsoft.com/office/drawing/2014/main" xmlns="" val="3161444020"/>
                    </a:ext>
                  </a:extLst>
                </a:gridCol>
              </a:tblGrid>
              <a:tr h="1474000">
                <a:tc>
                  <a:txBody>
                    <a:bodyPr/>
                    <a:lstStyle/>
                    <a:p>
                      <a:endParaRPr lang="en-US" sz="3000" dirty="0">
                        <a:latin typeface="Open Sans" panose="020B0606030504020204"/>
                      </a:endParaRPr>
                    </a:p>
                    <a:p>
                      <a:r>
                        <a:rPr lang="en-US" sz="3000" dirty="0">
                          <a:latin typeface="Open Sans" panose="020B0606030504020204"/>
                        </a:rPr>
                        <a:t>1. Is the student identified in PEIMS as LEP? </a:t>
                      </a:r>
                    </a:p>
                  </a:txBody>
                  <a:tcPr>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tcPr>
                </a:tc>
                <a:tc>
                  <a:txBody>
                    <a:bodyPr/>
                    <a:lstStyle/>
                    <a:p>
                      <a:endParaRPr lang="en-US" sz="3000" dirty="0">
                        <a:latin typeface="Open Sans" panose="020B0606030504020204"/>
                      </a:endParaRPr>
                    </a:p>
                    <a:p>
                      <a:r>
                        <a:rPr lang="en-US" sz="3000" dirty="0">
                          <a:latin typeface="Open Sans" panose="020B0606030504020204"/>
                        </a:rPr>
                        <a:t>Yes or No</a:t>
                      </a:r>
                    </a:p>
                  </a:txBody>
                  <a:tcPr>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tcPr>
                </a:tc>
                <a:extLst>
                  <a:ext uri="{0D108BD9-81ED-4DB2-BD59-A6C34878D82A}">
                    <a16:rowId xmlns:a16="http://schemas.microsoft.com/office/drawing/2014/main" xmlns="" val="865779044"/>
                  </a:ext>
                </a:extLst>
              </a:tr>
            </a:tbl>
          </a:graphicData>
        </a:graphic>
      </p:graphicFrame>
      <p:sp>
        <p:nvSpPr>
          <p:cNvPr id="7" name="Content Placeholder 5">
            <a:extLst>
              <a:ext uri="{FF2B5EF4-FFF2-40B4-BE49-F238E27FC236}">
                <a16:creationId xmlns:a16="http://schemas.microsoft.com/office/drawing/2014/main" xmlns="" id="{1B831801-2E49-43FD-8382-C52E958B8E88}"/>
              </a:ext>
            </a:extLst>
          </p:cNvPr>
          <p:cNvSpPr>
            <a:spLocks noGrp="1"/>
          </p:cNvSpPr>
          <p:nvPr>
            <p:ph sz="quarter" idx="13"/>
          </p:nvPr>
        </p:nvSpPr>
        <p:spPr>
          <a:xfrm>
            <a:off x="576729" y="3555201"/>
            <a:ext cx="11038542" cy="2748780"/>
          </a:xfrm>
        </p:spPr>
        <p:txBody>
          <a:bodyPr>
            <a:noAutofit/>
          </a:bodyPr>
          <a:lstStyle/>
          <a:p>
            <a:pPr marL="457200" indent="-457200">
              <a:buFont typeface="Arial" panose="020B0604020202020204" pitchFamily="34" charset="0"/>
              <a:buChar char="•"/>
            </a:pPr>
            <a:r>
              <a:rPr lang="en-US" sz="2400" b="1" dirty="0">
                <a:latin typeface="Open Sans Semibold" panose="020B0606030504020204"/>
              </a:rPr>
              <a:t>Only students who have been identified in the Public Education Information Management System as limited English proficient are required to take an English language proficiency assessment (i.e., TELPAS or TELPAS Alternate). </a:t>
            </a:r>
          </a:p>
          <a:p>
            <a:pPr marL="457200" indent="-457200">
              <a:buFont typeface="Arial" panose="020B0604020202020204" pitchFamily="34" charset="0"/>
              <a:buChar char="•"/>
            </a:pPr>
            <a:endParaRPr lang="en-US" sz="2400" b="1" dirty="0">
              <a:latin typeface="Open Sans Semibold" panose="020B0606030504020204"/>
            </a:endParaRPr>
          </a:p>
          <a:p>
            <a:pPr marL="457200" indent="-457200">
              <a:buFont typeface="Arial" panose="020B0604020202020204" pitchFamily="34" charset="0"/>
              <a:buChar char="•"/>
            </a:pPr>
            <a:r>
              <a:rPr lang="en-US" sz="2400" b="1" dirty="0">
                <a:latin typeface="Open Sans Semibold" panose="020B0606030504020204"/>
              </a:rPr>
              <a:t>This includes students whose parents have declined bilingual or English as a Second Language (ESL) program services.  </a:t>
            </a:r>
            <a:endParaRPr lang="en-US" sz="1900" b="1" dirty="0">
              <a:latin typeface="Open Sans Semibold" panose="020B0606030504020204"/>
            </a:endParaRPr>
          </a:p>
        </p:txBody>
      </p:sp>
      <p:sp>
        <p:nvSpPr>
          <p:cNvPr id="3" name="Footer Placeholder 2">
            <a:extLst>
              <a:ext uri="{FF2B5EF4-FFF2-40B4-BE49-F238E27FC236}">
                <a16:creationId xmlns:a16="http://schemas.microsoft.com/office/drawing/2014/main" xmlns="" id="{45CC4984-6B9D-420E-A3CF-2664F1218922}"/>
              </a:ext>
            </a:extLst>
          </p:cNvPr>
          <p:cNvSpPr>
            <a:spLocks noGrp="1"/>
          </p:cNvSpPr>
          <p:nvPr>
            <p:ph type="ftr" sz="quarter" idx="11"/>
          </p:nvPr>
        </p:nvSpPr>
        <p:spPr/>
        <p:txBody>
          <a:bodyPr/>
          <a:lstStyle/>
          <a:p>
            <a:r>
              <a:rPr lang="en-US"/>
              <a:t>Texas Education Agency            2018-2019 School Year</a:t>
            </a:r>
          </a:p>
        </p:txBody>
      </p:sp>
      <p:sp>
        <p:nvSpPr>
          <p:cNvPr id="4" name="Slide Number Placeholder 3">
            <a:extLst>
              <a:ext uri="{FF2B5EF4-FFF2-40B4-BE49-F238E27FC236}">
                <a16:creationId xmlns:a16="http://schemas.microsoft.com/office/drawing/2014/main" xmlns="" id="{57A600AB-BD79-4715-93EE-44E6AE9AEFC7}"/>
              </a:ext>
            </a:extLst>
          </p:cNvPr>
          <p:cNvSpPr>
            <a:spLocks noGrp="1"/>
          </p:cNvSpPr>
          <p:nvPr>
            <p:ph type="sldNum" sz="quarter" idx="12"/>
          </p:nvPr>
        </p:nvSpPr>
        <p:spPr/>
        <p:txBody>
          <a:bodyPr/>
          <a:lstStyle/>
          <a:p>
            <a:fld id="{0088AB57-2DBE-44A3-AE96-942C49E954BF}" type="slidenum">
              <a:rPr lang="en-US" smtClean="0"/>
              <a:pPr/>
              <a:t>9</a:t>
            </a:fld>
            <a:endParaRPr lang="en-US"/>
          </a:p>
        </p:txBody>
      </p:sp>
    </p:spTree>
    <p:extLst>
      <p:ext uri="{BB962C8B-B14F-4D97-AF65-F5344CB8AC3E}">
        <p14:creationId xmlns:p14="http://schemas.microsoft.com/office/powerpoint/2010/main" val="1806825197"/>
      </p:ext>
    </p:extLst>
  </p:cSld>
  <p:clrMapOvr>
    <a:masterClrMapping/>
  </p:clrMapOvr>
</p:sld>
</file>

<file path=ppt/theme/theme1.xml><?xml version="1.0" encoding="utf-8"?>
<a:theme xmlns:a="http://schemas.openxmlformats.org/drawingml/2006/main" name="Main Title Slid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ection Titl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A Main Slide">
  <a:themeElements>
    <a:clrScheme name="Custom 5">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C55A1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A Opener - Blank">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TEA Main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PAW xmlns="http://www.net-centric.com/PAWPP">
  <Shape xmlns="" ID="6wYcJltDE9oe8ToEQ0EMt/UpQRM=" pdftag="Figure" isBookmarkSet="no" formula="no" artifact="_x0030_" inline="no" validate="no" bookmark="no" Order="_x0031_" Lang=""/>
  <Shape xmlns="" ID="Y4bD6ZJi+Hi73cY+5OPnLjeYydw=" pdftag="H1" isBookmarkSet="no" bookmark="yes" Order="_x0032_"/>
  <HyperLink xmlns="" ID="hnqW0n6QdfttwZHiovTIX2A+ytk=92" validate="" plainAltText="TELPAS_x0020_Alternate_x0020_Resources_x0020_" Lang=""/>
  <HyperLink xmlns="" ID="+y7V/Be8spoDlyQvkpP5zrned8Q=123" plainAltText="STAAR_x0020_Alternate_x0020_2_x0020_Participation_x0020_" Lang=""/>
  <HyperLink xmlns="" ID="+y7V/Be8spoDlyQvkpP5zrned8Q=155" plainAltText="Requirements" Lang=""/>
  <HyperLink xmlns="" ID="+y7V/Be8spoDlyQvkpP5zrned8Q=394" plainAltText="EL_x0020_Assessment_x0020_" Lang=""/>
  <HyperLink xmlns="" ID="+y7V/Be8spoDlyQvkpP5zrned8Q=408" plainAltText="Documentation_x0020_Forms" Lang=""/>
  <HyperLink xmlns="" ID="+y7V/Be8spoDlyQvkpP5zrned8Q=868" plainAltText="EL_x0020_Assessment_x0020_Documentation_x0020_Forms" Lang=""/>
  <HyperLink xmlns="" ID="Iz2hGXvb1mvIDzDGAYvLwknd/d8=385" plainAltText="EL_x0020_Assessment_x0020_Documentation_x0020_Forms" Lang=""/>
  <HyperLink xmlns="" ID="rtQJ5QSyL19Y0ws+ZIMHmB39f9g=120" plainAltText="No_x0020_Authentic_x0020_Academic_x0020_Response" Lang=""/>
  <HyperLink xmlns="" ID="rtQJ5QSyL19Y0ws+ZIMHmB39f9g=158" plainAltText="Medical_x0020_" Lang=""/>
  <HyperLink xmlns="" ID="rtQJ5QSyL19Y0ws+ZIMHmB39f9g=166" plainAltText="Exception" Lang=""/>
  <HyperLink xmlns="" ID="vUYLkwQ7i5IMPzr8r30DD3zlWhY=49" plainAltText="assessment.specialpopulations_x0040_tea.texas.gov" Lang=""/>
  <HyperLink xmlns="" ID="vUYLkwQ7i5IMPzr8r30DD3zlWhY=144" plainAltText="TxPearsonAccess_x0040_support.pearson.com" Lang=""/>
  <Shape xmlns="" ID="KEMRuVQK5tSg9Xkqfnen0Tc3CRs=" pdftag="H2" isBookmarkSet="no" bookmark="yes" Order="_x0031_"/>
  <Shape xmlns="" ID="9TBpxLcI/CAVteamud127XI6/UY=" pdftag="P" isBookmarkSet="no" Order="_x0032_" bookmark="no"/>
  <Shape xmlns="" ID="xhwRUIyeafKv1gDyt8zhn8EEHvI=" Order="_x0034_" pdftag="_x005B_Artifact_x005D_" isBookmarkSet="no" bookmark="no"/>
  <Shape xmlns="" ID="YgWiwSk/uiwTDFRQiPPjv4dd1jw=" Order="_x0035_" pdftag="_x005B_Artifact_x005D_" isBookmarkSet="no" bookmark="no"/>
  <Shape xmlns="" ID="owlFjzh5Jg3JEwHMqdw+t0XSeCo=" artifact="_x0030_" validate="no" pdftag="Figure" isBookmarkSet="no" Order="_x0033_" formula="no" Lang="" bookmark="no"/>
  <Shape xmlns="" ID="pnl7bWkLfRncz+4zoO214y/RWCk=" pdftag="H2" isBookmarkSet="no" bookmark="yes" Order="_x0031_"/>
  <Shape xmlns="" ID="4eqad8DLXqdf7jFie7siclCYQPo=" pdftag="P" isBookmarkSet="no" Order="_x0032_" bookmark="no"/>
  <Shape xmlns="" ID="Vc6zsN45+AyVwA9zyVXo1Nrxa6I=" Order="_x0033_" pdftag="_x005B_Artifact_x005D_" isBookmarkSet="no" bookmark="no"/>
  <Shape xmlns="" ID="9vTHroracCu5oIqL5H4w3EIpAOQ=" Order="_x0034_" pdftag="_x005B_Artifact_x005D_" isBookmarkSet="no" bookmark="no"/>
  <Shape xmlns="" ID="aqpAo5Ng9GPp72m2XX5+9yq+Q8g=" pdftag="H2" isBookmarkSet="no" bookmark="yes" Order="_x0031_"/>
  <Shape xmlns="" ID="7LR7K4E4Z5TIsJjYpPz9lyhEGjI=" pdftag="P" isBookmarkSet="no" Order="_x0032_" bookmark="no"/>
  <Shape xmlns="" ID="RpKu/QjccjRfD1+roEJy080NBNk=" Order="_x0033_" pdftag="_x005B_Artifact_x005D_" isBookmarkSet="no" bookmark="no"/>
  <Shape xmlns="" ID="taSmmI90Qjy3qDH+kLTJ9Bt2J2Y=" Order="_x0034_" pdftag="_x005B_Artifact_x005D_" isBookmarkSet="no" bookmark="no"/>
  <Shape xmlns="" ID="/zfeLkhnBBYWq0e1IIEkEASCSPg=" pdftag="H2" isBookmarkSet="no" bookmark="yes" Order="_x0031_"/>
  <Shape xmlns="" ID="dnG/inWTBCHIyBkLAC03qedaQ6E=" artifact="_x0030_" validate="no" pdftag="Figure" isBookmarkSet="no" Order="_x0032_" formula="no" Lang="" bookmark="no"/>
  <Shape xmlns="" ID="XgbjrPm36hWeXdb8h7PyNszMQG4=" Order="_x0033_" pdftag="_x005B_Artifact_x005D_" isBookmarkSet="no" bookmark="no"/>
  <Shape xmlns="" ID="b0ka+JFuSqHFf6EduS19ygBui6c=" Order="_x0034_" pdftag="_x005B_Artifact_x005D_" isBookmarkSet="no" bookmark="no"/>
  <Shape xmlns="" ID="cAaCmevS2nulvNISGaeRnuaplAo=" pdftag="H2" isBookmarkSet="no" bookmark="yes" Order="_x0031_"/>
  <Shape xmlns="" ID="12/TfR5hyesRVjDUccuhvPNdSmI=" pdftag="Figure" artifact="_x0030_" validate="no" isBookmarkSet="no" Order="_x0032_" Lang=""/>
  <Shape xmlns="" ID="hnqW0n6QdfttwZHiovTIX2A+ytk=" pdftag="P" isBookmarkSet="no" Order="_x0033_" bookmark="no"/>
  <Shape xmlns="" ID="FZNmnF8kE+8xl5jJw24MEimfa/0=" Order="_x0034_" pdftag="_x005B_Artifact_x005D_" isBookmarkSet="no" bookmark="no"/>
  <Shape xmlns="" ID="jtAHpVNRfzhIJOI0PIVLNIRxi/E=" Order="_x0035_" pdftag="_x005B_Artifact_x005D_" isBookmarkSet="no" bookmark="no"/>
  <Shape xmlns="" ID="wGbyIQ4kerv8DInifvZ4mNdxrMY=" pdftag="H2" isBookmarkSet="no" bookmark="yes" Order="_x0031_"/>
  <Shape xmlns="" ID="cPaLlkU509d6uzTaapqvp1W1lH8=" formula="no" inline="no" artifact="_x0030_" validate="yes" pdftag="Figure" isBookmarkSet="no" Order="_x0032_" Lang="" bookmark="no"/>
  <Shape xmlns="" ID="+y7V/Be8spoDlyQvkpP5zrned8Q=" pdftag="P" isBookmarkSet="no" Order="_x0033_" bookmark="no"/>
  <Shape xmlns="" ID="44sTd734o2gVHAHKzb29ExVGOjQ=" Order="_x0034_" pdftag="_x005B_Artifact_x005D_" isBookmarkSet="no" bookmark="no"/>
  <Shape xmlns="" ID="b3c9Ca+fYbN6HkptA/tOVV0XBwo=" Order="_x0035_" pdftag="_x005B_Artifact_x005D_" isBookmarkSet="no" bookmark="no"/>
  <Shape xmlns="" ID="r3qMKVvTv40IFJrCIJrN8NG+rsE=" pdftag="H2" isBookmarkSet="no" bookmark="yes" Order="_x0031_"/>
  <Shape xmlns="" ID="Iz2hGXvb1mvIDzDGAYvLwknd/d8=" pdftag="P" isBookmarkSet="no" Order="_x0032_" bookmark="no"/>
  <Shape xmlns="" ID="vWhubzaOh2oIIsZ3g/9lXzou3XE=" artifact="_x0030_" validate="no" pdftag="Figure" isBookmarkSet="no" Order="_x0033_" formula="no" Lang="" bookmark="no"/>
  <Shape xmlns="" ID="6Z8GIRVgTF4VP1IR64IB5OQM3IM=" Order="_x0034_" pdftag="_x005B_Artifact_x005D_" isBookmarkSet="no" bookmark="no"/>
  <Shape xmlns="" ID="njxB5y8y8DkBOXobvsWf8mdehYw=" Order="_x0035_" pdftag="_x005B_Artifact_x005D_" isBookmarkSet="no" bookmark="no"/>
  <Shape xmlns="" ID="9up1NiTXlHX3M19oB0P+TZ2XfQQ=" pdftag="H2" isBookmarkSet="no" bookmark="yes" Order="_x0031_"/>
  <Shape xmlns="" ID="64o4gA2Fs5AgSP7PGhxa12ZdcEo=" pdftag="P" isBookmarkSet="no" Order="_x0032_" bookmark="no"/>
  <Shape xmlns="" ID="CSRTLWzxr92Au4vQ2MpD3dRiiJw=" pdftag="P" isBookmarkSet="no" Order="_x0033_" bookmark="no"/>
  <Shape xmlns="" ID="NgLU95zsLGEEk9/4sok0ohSC1WE=" Order="_x0034_" pdftag="_x005B_Artifact_x005D_" isBookmarkSet="no" bookmark="no"/>
  <Shape xmlns="" ID="GPaFAsmpDbJL9IoP4dk6teCTZas=" Order="_x0035_" pdftag="_x005B_Artifact_x005D_" isBookmarkSet="no" bookmark="no"/>
  <Shape xmlns="" ID="YbQEOUELYFkw50IGBlraEwui/IU=" pdftag="H2" isBookmarkSet="no" bookmark="yes" Order="_x0031_"/>
  <Shape xmlns="" ID="YgHKpsBwoN1+rNXwjxqFwWkbIWs=" pdftag="P" isBookmarkSet="no" Order="_x0032_" bookmark="no"/>
  <Shape xmlns="" ID="LYLiYPGrlgV0SAiht6bLGsmKtRc=" pdftag="P" isBookmarkSet="no" Order="_x0033_" bookmark="no"/>
  <Shape xmlns="" ID="UKQfnT6830E53JMmyK04FZCulJw=" Order="_x0034_" pdftag="_x005B_Artifact_x005D_" isBookmarkSet="no" bookmark="no"/>
  <Shape xmlns="" ID="jhP79jumye0r629+fpjMTNFOI3A=" Order="_x0035_" pdftag="_x005B_Artifact_x005D_" isBookmarkSet="no" bookmark="no"/>
  <Shape xmlns="" ID="x1JQBCXEHIg0veoNdifTuKAzlAg=" pdftag="H2" isBookmarkSet="no" bookmark="yes" Order="_x0031_"/>
  <Shape xmlns="" ID="J2cYkvwLQTs3dDJdm2lyqQg7oos=" pdftag="P" isBookmarkSet="no" Order="_x0032_" bookmark="no"/>
  <Shape xmlns="" ID="wL1XFWCUAqzPvVvafBAvQefGtOY=" pdftag="P" isBookmarkSet="no" Order="_x0033_" bookmark="no"/>
  <Shape xmlns="" ID="dTIE9CUsZ+etDBH/zZmW3heWIFo=" pdftag="P" isBookmarkSet="no" Order="_x0034_" bookmark="no"/>
  <Shape xmlns="" ID="F1XkUym9aIH/h0b5dYI4Ts4Qj+g=" Order="_x0035_" pdftag="_x005B_Artifact_x005D_" isBookmarkSet="no" bookmark="no"/>
  <Shape xmlns="" ID="eL2uCmgdAi32V+3U03BNoGyn4M8=" Order="_x0036_" pdftag="_x005B_Artifact_x005D_" isBookmarkSet="no" bookmark="no"/>
  <Shape xmlns="" ID="isSw8fNs0fhwQQyJNdKqSMgpByE=" pdftag="H2" isBookmarkSet="no" bookmark="yes" Order="_x0031_"/>
  <Shape xmlns="" ID="G0a8RBUCQOrlL6MDa/DhLkygIoE=" pdftag="P" isBookmarkSet="no" Order="_x0032_" bookmark="no"/>
  <Shape xmlns="" ID="G7dX8UAN12N3UuhqVKl5ZyAFd1U=" pdftag="P" isBookmarkSet="no" Order="_x0033_" bookmark="no"/>
  <Shape xmlns="" ID="0unOoCwcy49hTN0QQKmLl3jksCc=" pdftag="P" isBookmarkSet="no" Order="_x0034_" bookmark="no"/>
  <Shape xmlns="" ID="A/XKqi4SYYkyorKzgQp3pistxhM=" Order="_x0035_" pdftag="_x005B_Artifact_x005D_" isBookmarkSet="no" bookmark="no"/>
  <Shape xmlns="" ID="31L7x60SSS36+FENOAfwcgdVtqc=" Order="_x0036_" pdftag="_x005B_Artifact_x005D_" isBookmarkSet="no" bookmark="no"/>
  <Shape xmlns="" ID="OqFSrWQ/SDIxrQgf3NFuehLNXZY=" pdftag="H2" isBookmarkSet="no" bookmark="yes" Order="_x0031_"/>
  <Shape xmlns="" ID="pIL1VBwAW9OLmD4SiF+oHKAVpGg=" pdftag="P" isBookmarkSet="no" Order="_x0032_" bookmark="no"/>
  <Shape xmlns="" ID="na2316nNpoFBk/5cLSIeAuG33hQ=" pdftag="P" isBookmarkSet="no" Order="_x0033_" bookmark="no"/>
  <Shape xmlns="" ID="SfdcDww27kVPZbn9ZxG7AYSgzYA=" pdftag="P" isBookmarkSet="no" Order="_x0034_" bookmark="no"/>
  <Shape xmlns="" ID="sDpPqJdUWCBtryrMsRPUBigdiA4=" Order="_x0035_" pdftag="_x005B_Artifact_x005D_" isBookmarkSet="no" bookmark="no"/>
  <Shape xmlns="" ID="NCycW/NZVqTI+tFyN6FDTmg5RrE=" Order="_x0036_" pdftag="_x005B_Artifact_x005D_" isBookmarkSet="no" bookmark="no"/>
  <Shape xmlns="" ID="e4EoewgFW0QflFqOpSfjIawSoP8=" pdftag="H2" isBookmarkSet="no" bookmark="yes" Order="_x0031_"/>
  <Shape xmlns="" ID="IEFTh+16LRsSc+VXAbwIiNOeR7k=" pdftag="P" isBookmarkSet="no" Order="_x0032_" bookmark="no"/>
  <Shape xmlns="" ID="PU60CEagxwXgRJ6xHkV/bBa2wXY=" pdftag="P" isBookmarkSet="no" Order="_x0033_" bookmark="no"/>
  <Shape xmlns="" ID="8+7AHWCAG7tqXpjeY2X/V2vC/Ys=" Order="_x0034_" pdftag="_x005B_Artifact_x005D_" isBookmarkSet="no" bookmark="no"/>
  <Shape xmlns="" ID="gY/hgIkpC77edWeXBXDOlPH9/oI=" Order="_x0035_" pdftag="_x005B_Artifact_x005D_" isBookmarkSet="no" bookmark="no"/>
  <Shape xmlns="" ID="EdPX7I44SbLy1XmbdYnRElZ5AQQ=" pdftag="H2" isBookmarkSet="no" bookmark="yes" Order="_x0031_"/>
  <Shape xmlns="" ID="ZrcQqgcd/OULYs/VUmSWBIWgc+0=" pdftag="P" isBookmarkSet="no" Order="_x0032_" bookmark="no"/>
  <Shape xmlns="" ID="Q5Y/fcnE+OwjdkUt+uMZjMgo5zU=" artifact="_x0030_" validate="no" pdftag="Figure" isBookmarkSet="no" Order="_x0033_" formula="no" Lang="" bookmark="no"/>
  <Shape xmlns="" ID="liL5HrV8yBTvPuPvRo2Mz3WLyXY=" Order="_x0034_" pdftag="_x005B_Artifact_x005D_" isBookmarkSet="no" bookmark="no"/>
  <Shape xmlns="" ID="cM4sBVO085ja5LUBf5KbUQvCIA4=" Order="_x0035_" pdftag="_x005B_Artifact_x005D_" isBookmarkSet="no" bookmark="no"/>
  <Shape xmlns="" ID="oYmdZ3Y7I5abkmR+mlHjhR+3MrI=" pdftag="H2" isBookmarkSet="no" bookmark="yes" Order="_x0031_"/>
  <Shape xmlns="" ID="F1cCZF1b1R9T2JpIND+CTgv13Ew=" Order="_x0033_" pdftag="_x005B_Artifact_x005D_" isBookmarkSet="no" bookmark="no"/>
  <Shape xmlns="" ID="hJMMNIMPAta8Z8btEVqASrhNgmE=" Order="_x0034_" pdftag="_x005B_Artifact_x005D_" isBookmarkSet="no" bookmark="no"/>
  <Shape xmlns="" ID="rtQJ5QSyL19Y0ws+ZIMHmB39f9g=" pdftag="P" isBookmarkSet="no" Order="_x0032_" bookmark="no"/>
  <Shape xmlns="" ID="0Z9boPnnFdNt0309yD+N9KRzkR4=" pdftag="H2" isBookmarkSet="no" bookmark="yes" Order="_x0031_"/>
  <Shape xmlns="" ID="ItE52babpAxmVEaCNJonn3g56Zw=" pdftag="P" isBookmarkSet="no" Order="_x0032_" bookmark="no"/>
  <Shape xmlns="" ID="2poBtGUmybWvE3qdgO63Vvjis0o=" pdftag="P" isBookmarkSet="no" Order="_x0033_" bookmark="no"/>
  <Shape xmlns="" ID="hVjMoCT4NRVug7wzp/B27/qwIW0=" artifact="_x0030_" validate="no" pdftag="Figure" isBookmarkSet="no" Order="_x0034_" formula="no" Lang="" bookmark="no"/>
  <Shape xmlns="" ID="hNhrutbtgc0BaN/TFztiYEAR6Y8=" Order="_x0035_" pdftag="_x005B_Artifact_x005D_" isBookmarkSet="no" bookmark="no"/>
  <Shape xmlns="" ID="Fc8I36O79oOz2UP2gkIM+4ruXOk=" Order="_x0036_" pdftag="_x005B_Artifact_x005D_" isBookmarkSet="no" bookmark="no"/>
  <Shape xmlns="" ID="wxIl04m7sBz+39Jf9/XOmTMIOZ8=" pdftag="H2" isBookmarkSet="no" bookmark="yes" Order="_x0031_"/>
  <Shape xmlns="" ID="5oQk3ZBw6X+WG4tTpg5s6+hhRwk=" Order="_x0033_" pdftag="_x005B_Artifact_x005D_" isBookmarkSet="no" bookmark="no"/>
  <Shape xmlns="" ID="XEsgkWV0a3ISI8xTyq8RyZZUFoQ=" Order="_x0034_" pdftag="_x005B_Artifact_x005D_" isBookmarkSet="no" bookmark="no"/>
  <Shape xmlns="" ID="vUYLkwQ7i5IMPzr8r30DD3zlWhY=" pdftag="P" isBookmarkSet="no" Order="_x0032_" bookmark="no"/>
  <Shape xmlns="" ID="t8bJgtWaq+aoNX2QTuA1+F33ozk=" pdftag="H2" isBookmarkSet="no" bookmark="yes" Order="_x0031_"/>
  <Shape xmlns="" ID="8eyVKlal0fc1ixkjfOD2073joYE=" Order="_x0033_" pdftag="_x005B_Artifact_x005D_" isBookmarkSet="no" bookmark="no"/>
  <Shape xmlns="" ID="/fYyUN/3fzQFtMeydY5pTt7hCls=" Order="_x0034_" pdftag="_x005B_Artifact_x005D_" isBookmarkSet="no" bookmark="no"/>
  <Shape xmlns="" ID="vPY/mBEDzJXmBkZwTDI8b1Rmies=" pdftag="P" isBookmarkSet="no" Order="_x0032_" bookmark="no"/>
  <SubText xmlns="" ID="6wYcJltDE9oe8ToEQ0EMt/UpQRM=" ActualText=""/>
  <SubText xmlns="" ID="cPaLlkU509d6uzTaapqvp1W1lH8=" ActualText=""/>
  <table xmlns="" ID="7LR7K4E4Z5TIsJjYpPz9lyhEGjI=" type="_x0030_" HRows="_x0030_" HCols="_x0030_" Summary="" TableLinerizing="H" Header="no" Caption="no" Exclude="no" LinkedHeaders="" Scope=""/>
  <table xmlns="" ID="hffG603L37dcVmUwwDulr1BDq0w=" Header="no" Caption="no" Exclude="no" LinkedHeaders="" Scope=""/>
  <table xmlns="" ID="TmMPwyj2oXhY7b+gdilYvy+8tSQ=" Header="no" Caption="no" Exclude="no" LinkedHeaders="" Scope=""/>
  <table xmlns="" ID="2nhXC7eItcY5I/I/sBj6sJ0Ok1A=" Header="no" Caption="no" Exclude="no" LinkedHeaders="" Scope=""/>
  <table xmlns="" ID="2lvgroNTbLD/iLvu0v81nhXUt2k=" Header="no" Caption="no" Exclude="no" LinkedHeaders="" Scope=""/>
  <table xmlns="" ID="njAYj5dSJOef6C5E3UZTvy0Bs28=" Header="no" Caption="no" Exclude="no" LinkedHeaders="" Scope=""/>
  <table xmlns="" ID="64o4gA2Fs5AgSP7PGhxa12ZdcEo=" type="_x0030_" HRows="_x0030_" HCols="_x0030_" Summary="" TableLinerizing="H" Header="no" Caption="no" Exclude="no" LinkedHeaders="" Scope=""/>
  <table xmlns="" ID="5J5n+HWMsKM+eZ2GLWy+TRyp9JE=" Header="no" Caption="no" Exclude="no" LinkedHeaders="" Scope=""/>
  <table xmlns="" ID="YgHKpsBwoN1+rNXwjxqFwWkbIWs=" type="_x0030_" HRows="_x0030_" HCols="_x0030_" Summary="" TableLinerizing="H" Header="no" Caption="no" Exclude="no" LinkedHeaders="" Scope=""/>
  <table xmlns="" ID="1pkfY1elM2KPOe45Ae55dGbag4M=" Header="no" Caption="no" Exclude="no" LinkedHeaders="" Scope=""/>
  <table xmlns="" ID="J2cYkvwLQTs3dDJdm2lyqQg7oos=" type="_x0030_" HRows="_x0030_" HCols="_x0030_" Summary="" TableLinerizing="H" Header="no" Caption="no" Exclude="no" LinkedHeaders="" Scope=""/>
  <table xmlns="" ID="WS3nksO+PHhuLvotgkqjV2vaSj8=" Header="no" Caption="no" Exclude="no" LinkedHeaders="" Scope=""/>
  <table xmlns="" ID="dTIE9CUsZ+etDBH/zZmW3heWIFo=" type="_x0030_" HRows="_x0030_" HCols="_x0030_" Summary="" TableLinerizing="H" Header="no" Caption="no" Exclude="no" LinkedHeaders="" Scope=""/>
  <table xmlns="" ID="dzAH5nCxanGs+eHxVqR4WDHeii8=" Header="no" Caption="no" Exclude="no" LinkedHeaders="" Scope=""/>
  <table xmlns="" ID="ZR8d5jidL3YhsDCzvLm0dYjL2HI=" Header="no" Caption="no" Exclude="no" LinkedHeaders="" Scope=""/>
  <table xmlns="" ID="T/C/B82v1A/lr2fdM43zHR76QwI=" Header="no" Caption="no" Exclude="no" LinkedHeaders="" Scope=""/>
  <table xmlns="" ID="TY1wKHTgRts/IK5P+ri84N+ElMo=" Header="no" Caption="no" Exclude="no" LinkedHeaders="" Scope=""/>
  <table xmlns="" ID="bqiLyFwTmShr3Ob75Wq+uHkmTjA=" Header="no" Caption="no" Exclude="no" LinkedHeaders="" Scope=""/>
  <table xmlns="" ID="G0a8RBUCQOrlL6MDa/DhLkygIoE=" type="_x0030_" HRows="_x0030_" HCols="_x0030_" Summary="" TableLinerizing="H" Header="no" Caption="no" Exclude="no" LinkedHeaders="" Scope=""/>
  <table xmlns="" ID="KLx3ErsrqZHaXvVSSsDgNBQpM5Q=" Header="no" Caption="no" Exclude="no" LinkedHeaders="" Scope=""/>
  <table xmlns="" ID="0unOoCwcy49hTN0QQKmLl3jksCc=" type="_x0030_" HRows="_x0030_" HCols="_x0030_" Summary="" TableLinerizing="H" Header="no" Caption="no" Exclude="no" LinkedHeaders="" Scope=""/>
  <table xmlns="" ID="kfBw5u/XeLsvhxrxulHkCPa/eeE=" Header="no" Caption="no" Exclude="no" LinkedHeaders="" Scope=""/>
  <table xmlns="" ID="fCEp2XPMF6xjeov6fcsnxbsnJmI=" Header="no" Caption="no" Exclude="no" LinkedHeaders="" Scope=""/>
  <table xmlns="" ID="fOh6vd8uJ2hHYn03BQ6eaGm1bAI=" Header="no" Caption="no" Exclude="no" LinkedHeaders="" Scope=""/>
  <table xmlns="" ID="GQriZnCE9XJ8/I07D27UmrdwrKQ=" Header="no" Caption="no" Exclude="no" LinkedHeaders="" Scope=""/>
  <table xmlns="" ID="34fJlCcC8EJ0GUVFtxe+xpkQllc=" Header="no" Caption="no" Exclude="no" LinkedHeaders="" Scope=""/>
  <table xmlns="" ID="RCWonO+hMuonvixMeI4ZB0srol4=" Header="no" Caption="no" Exclude="no" LinkedHeaders="" Scope=""/>
  <table xmlns="" ID="7hu0IsjTtCS/Ld14eIG1OOB6JZQ=" Header="no" Caption="no" Exclude="no" LinkedHeaders="" Scope=""/>
  <table xmlns="" ID="pIL1VBwAW9OLmD4SiF+oHKAVpGg=" type="_x0030_" HRows="_x0030_" HCols="_x0030_" Summary="" TableLinerizing="H" Header="no" Caption="no" Exclude="no" LinkedHeaders="" Scope=""/>
  <table xmlns="" ID="fw+v2TEZGWsLdP6IZH2kkMxzisA=" Header="no" Caption="no" Exclude="no" LinkedHeaders="" Scope=""/>
  <table xmlns="" ID="SfdcDww27kVPZbn9ZxG7AYSgzYA=" type="_x0030_" HRows="_x0030_" HCols="_x0030_" Summary="" TableLinerizing="H" Header="no" Caption="no" Exclude="no" LinkedHeaders="" Scope=""/>
  <table xmlns="" ID="nx992cGW5OeVB1dg8aZv2rJylNQ=" Header="no" Caption="no" Exclude="no" LinkedHeaders="" Scope=""/>
  <table xmlns="" ID="0RjP8b4ejn9PS9h4GZgX7ywkznk=" Header="no" Caption="no" Exclude="no" LinkedHeaders="" Scope=""/>
  <table xmlns="" ID="GEts4o2uQup18lynSu4Lp95N2CI=" Header="no" Caption="no" Exclude="no" LinkedHeaders="" Scope=""/>
  <table xmlns="" ID="nAhpkTQ8BSBa3+KlHk3/Tus44HU=" Header="no" Caption="no" Exclude="no" LinkedHeaders="" Scope=""/>
  <table xmlns="" ID="js4pUvG7GBCNtbG04BRiDzxII60=" Header="no" Caption="no" Exclude="no" LinkedHeaders="" Scope=""/>
  <table xmlns="" ID="IEFTh+16LRsSc+VXAbwIiNOeR7k=" type="_x0030_" HRows="_x0030_" HCols="_x0030_" Summary="" TableLinerizing="H" Header="no" Caption="no" Exclude="no" LinkedHeaders="" Scope=""/>
  <table xmlns="" ID="Kqrkrgn+OUJZZhwX0dAANEOdv9A=" Header="no" Caption="no" Exclude="no" LinkedHeaders="" Scope=""/>
  <SubText xmlns="" ID="owlFjzh5Jg3JEwHMqdw+t0XSeCo=" ActualText=""/>
  <HyperLink xmlns="" ID="G2RTiSRzpGfQc3LUXrBavCAxZHo=51" plainAltText="TELPAS_x0020_" Lang=""/>
  <HyperLink xmlns="" ID="G2RTiSRzpGfQc3LUXrBavCAxZHo=58" plainAltText="Alternate_x0020_" Lang=""/>
  <HyperLink xmlns="" ID="G2RTiSRzpGfQc3LUXrBavCAxZHo=68" plainAltText="Resources_x0020_" Lang=""/>
  <SubText xmlns="" ID="dnG/inWTBCHIyBkLAC03qedaQ6E=" ActualText=""/>
  <SubText xmlns="" ID="vWhubzaOh2oIIsZ3g/9lXzou3XE=" ActualText=""/>
  <SubText xmlns="" ID="Q5Y/fcnE+OwjdkUt+uMZjMgo5zU=" ActualText=""/>
  <SubText xmlns="" ID="hVjMoCT4NRVug7wzp/B27/qwIW0=" ActualText=""/>
</PAW>
</file>

<file path=customXml/itemProps1.xml><?xml version="1.0" encoding="utf-8"?>
<ds:datastoreItem xmlns:ds="http://schemas.openxmlformats.org/officeDocument/2006/customXml" ds:itemID="{72ABFCE4-33F5-4260-B9A7-E68DA665081E}">
  <ds:schemaRefs>
    <ds:schemaRef ds:uri="http://www.net-centric.com/PAWPP"/>
    <ds:schemaRef ds:uri=""/>
  </ds:schemaRefs>
</ds:datastoreItem>
</file>

<file path=docProps/app.xml><?xml version="1.0" encoding="utf-8"?>
<Properties xmlns="http://schemas.openxmlformats.org/officeDocument/2006/extended-properties" xmlns:vt="http://schemas.openxmlformats.org/officeDocument/2006/docPropsVTypes">
  <TotalTime>14167</TotalTime>
  <Words>1667</Words>
  <Application>Microsoft Office PowerPoint</Application>
  <PresentationFormat>Widescreen</PresentationFormat>
  <Paragraphs>189</Paragraphs>
  <Slides>19</Slides>
  <Notes>4</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19</vt:i4>
      </vt:variant>
    </vt:vector>
  </HeadingPairs>
  <TitlesOfParts>
    <vt:vector size="33" baseType="lpstr">
      <vt:lpstr>Arial</vt:lpstr>
      <vt:lpstr>Calibri</vt:lpstr>
      <vt:lpstr>Calibri (Body)</vt:lpstr>
      <vt:lpstr>Corbel</vt:lpstr>
      <vt:lpstr>Open Sans</vt:lpstr>
      <vt:lpstr>Open Sans (Headings)</vt:lpstr>
      <vt:lpstr>Open Sans Light</vt:lpstr>
      <vt:lpstr>Open Sans Semibold</vt:lpstr>
      <vt:lpstr>Wingdings</vt:lpstr>
      <vt:lpstr>Main Title Slides</vt:lpstr>
      <vt:lpstr>Section Titles</vt:lpstr>
      <vt:lpstr>TEA Main Slide</vt:lpstr>
      <vt:lpstr>TEA Opener - Blank</vt:lpstr>
      <vt:lpstr>1_TEA Main Slide</vt:lpstr>
      <vt:lpstr>TELPAS Alternate Student Eligibility</vt:lpstr>
      <vt:lpstr>Purpose of this TELPAS Alternate Training</vt:lpstr>
      <vt:lpstr>TELPAS Alternate</vt:lpstr>
      <vt:lpstr>Who will be assessed with TELPAS Alternate?</vt:lpstr>
      <vt:lpstr>Who will be assessed with TELPAS Alternate? (continued)</vt:lpstr>
      <vt:lpstr>TELPAS Alternate Participation Requirements</vt:lpstr>
      <vt:lpstr>TELPAS Alternate Participation Requirements: Grades 3-12</vt:lpstr>
      <vt:lpstr>TELPAS Alternate Participation Requirements: Grade 2</vt:lpstr>
      <vt:lpstr>TELPAS Alternate Participation Requirements: Grade 2 (question 1)</vt:lpstr>
      <vt:lpstr>TELPAS Alternate Participation Requirements: Grade 2 (question 2)</vt:lpstr>
      <vt:lpstr>TELPAS Alternate Participation Requirements: Grade 2 (question 3)</vt:lpstr>
      <vt:lpstr>TELPAS Alternate Participation Requirements: Grade 2 (question 4)</vt:lpstr>
      <vt:lpstr>TELPAS Alternate Participation Requirements: Grade 2 (question 5)</vt:lpstr>
      <vt:lpstr>TELPAS Alternate Participation Requirements: Grade 2 (question 6)</vt:lpstr>
      <vt:lpstr>TELPAS Alternate Participation Requirements: Grade 2 (assurances)</vt:lpstr>
      <vt:lpstr>No Authentic Academic Response (NAAR) and Medical Exception  </vt:lpstr>
      <vt:lpstr>Available TELPAS Alternate Training PowerPoints </vt:lpstr>
      <vt:lpstr>Contact Information </vt:lpstr>
      <vt:lpstr>Disclaimer</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TELPAS Alternate Student Eligibility</dc:title>
  <dc:subject>TELPAS Alternate Student Eligibility</dc:subject>
  <dc:creator>Pearson</dc:creator>
  <cp:keywords>TELPAS; Alternate; Student; Eligibility; Texas; TX; test; assessment</cp:keywords>
  <cp:lastModifiedBy>Roeters-Solano, Heather</cp:lastModifiedBy>
  <cp:revision>211</cp:revision>
  <cp:lastPrinted>2018-11-29T17:16:46Z</cp:lastPrinted>
  <dcterms:created xsi:type="dcterms:W3CDTF">2018-06-13T19:57:15Z</dcterms:created>
  <dcterms:modified xsi:type="dcterms:W3CDTF">2018-12-11T16:00:43Z</dcterms:modified>
</cp:coreProperties>
</file>