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8.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9.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 id="2147483899" r:id="rId2"/>
    <p:sldMasterId id="2147483913" r:id="rId3"/>
    <p:sldMasterId id="2147483927" r:id="rId4"/>
    <p:sldMasterId id="2147483953" r:id="rId5"/>
    <p:sldMasterId id="2147483966" r:id="rId6"/>
    <p:sldMasterId id="2147484003" r:id="rId7"/>
    <p:sldMasterId id="2147484017" r:id="rId8"/>
    <p:sldMasterId id="2147484057" r:id="rId9"/>
    <p:sldMasterId id="2147484071" r:id="rId10"/>
    <p:sldMasterId id="2147484085" r:id="rId11"/>
    <p:sldMasterId id="2147484098" r:id="rId12"/>
    <p:sldMasterId id="2147484123" r:id="rId13"/>
    <p:sldMasterId id="2147484137" r:id="rId14"/>
    <p:sldMasterId id="2147484151" r:id="rId15"/>
    <p:sldMasterId id="2147484165" r:id="rId16"/>
    <p:sldMasterId id="2147484190" r:id="rId17"/>
    <p:sldMasterId id="2147484204" r:id="rId18"/>
    <p:sldMasterId id="2147484218" r:id="rId19"/>
    <p:sldMasterId id="2147484232" r:id="rId20"/>
    <p:sldMasterId id="2147484271" r:id="rId21"/>
  </p:sldMasterIdLst>
  <p:notesMasterIdLst>
    <p:notesMasterId r:id="rId43"/>
  </p:notesMasterIdLst>
  <p:handoutMasterIdLst>
    <p:handoutMasterId r:id="rId44"/>
  </p:handoutMasterIdLst>
  <p:sldIdLst>
    <p:sldId id="267" r:id="rId22"/>
    <p:sldId id="1065" r:id="rId23"/>
    <p:sldId id="1064" r:id="rId24"/>
    <p:sldId id="1067" r:id="rId25"/>
    <p:sldId id="1059" r:id="rId26"/>
    <p:sldId id="1063" r:id="rId27"/>
    <p:sldId id="1066" r:id="rId28"/>
    <p:sldId id="1073" r:id="rId29"/>
    <p:sldId id="1071" r:id="rId30"/>
    <p:sldId id="1072" r:id="rId31"/>
    <p:sldId id="1068" r:id="rId32"/>
    <p:sldId id="1010" r:id="rId33"/>
    <p:sldId id="1080" r:id="rId34"/>
    <p:sldId id="1079" r:id="rId35"/>
    <p:sldId id="1074" r:id="rId36"/>
    <p:sldId id="1075" r:id="rId37"/>
    <p:sldId id="1078" r:id="rId38"/>
    <p:sldId id="1082" r:id="rId39"/>
    <p:sldId id="1083" r:id="rId40"/>
    <p:sldId id="1084" r:id="rId41"/>
    <p:sldId id="1085" r:id="rId42"/>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78736"/>
    <a:srgbClr val="0000CC"/>
    <a:srgbClr val="0066CC"/>
    <a:srgbClr val="FFFF00"/>
    <a:srgbClr val="0099FF"/>
    <a:srgbClr val="FF9900"/>
    <a:srgbClr val="288736"/>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1210" autoAdjust="0"/>
  </p:normalViewPr>
  <p:slideViewPr>
    <p:cSldViewPr>
      <p:cViewPr varScale="1">
        <p:scale>
          <a:sx n="55" d="100"/>
          <a:sy n="55" d="100"/>
        </p:scale>
        <p:origin x="142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50"/>
    </p:cViewPr>
  </p:sorterViewPr>
  <p:notesViewPr>
    <p:cSldViewPr>
      <p:cViewPr>
        <p:scale>
          <a:sx n="100" d="100"/>
          <a:sy n="100" d="100"/>
        </p:scale>
        <p:origin x="1890" y="-132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localhost\Volumes\Lexar\MBK\Middle%20School\Data\discipline_MS_masked15_vb.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9286111719999"/>
          <c:y val="0.12928125832097101"/>
          <c:w val="0.89036571178067403"/>
          <c:h val="0.72684411731142295"/>
        </c:manualLayout>
      </c:layout>
      <c:lineChart>
        <c:grouping val="standard"/>
        <c:varyColors val="0"/>
        <c:ser>
          <c:idx val="0"/>
          <c:order val="0"/>
          <c:tx>
            <c:strRef>
              <c:f>Sheet1!$B$1</c:f>
              <c:strCache>
                <c:ptCount val="1"/>
                <c:pt idx="0">
                  <c:v>Advanced Placement</c:v>
                </c:pt>
              </c:strCache>
            </c:strRef>
          </c:tx>
          <c:spPr>
            <a:ln w="50800">
              <a:solidFill>
                <a:schemeClr val="bg1"/>
              </a:solidFill>
            </a:ln>
          </c:spPr>
          <c:marker>
            <c:spPr>
              <a:solidFill>
                <a:schemeClr val="bg1"/>
              </a:solidFill>
              <a:ln>
                <a:solidFill>
                  <a:schemeClr val="bg1"/>
                </a:solidFill>
              </a:ln>
            </c:spPr>
          </c:marker>
          <c:dPt>
            <c:idx val="0"/>
            <c:bubble3D val="0"/>
            <c:extLst xmlns:c16r2="http://schemas.microsoft.com/office/drawing/2015/06/chart">
              <c:ext xmlns:c16="http://schemas.microsoft.com/office/drawing/2014/chart" uri="{C3380CC4-5D6E-409C-BE32-E72D297353CC}">
                <c16:uniqueId val="{00000000-36D8-43AF-9917-E47333452EAC}"/>
              </c:ext>
            </c:extLst>
          </c:dPt>
          <c:dPt>
            <c:idx val="1"/>
            <c:bubble3D val="0"/>
            <c:extLst xmlns:c16r2="http://schemas.microsoft.com/office/drawing/2015/06/chart">
              <c:ext xmlns:c16="http://schemas.microsoft.com/office/drawing/2014/chart" uri="{C3380CC4-5D6E-409C-BE32-E72D297353CC}">
                <c16:uniqueId val="{00000001-36D8-43AF-9917-E47333452EAC}"/>
              </c:ext>
            </c:extLst>
          </c:dPt>
          <c:dPt>
            <c:idx val="2"/>
            <c:bubble3D val="0"/>
            <c:extLst xmlns:c16r2="http://schemas.microsoft.com/office/drawing/2015/06/chart">
              <c:ext xmlns:c16="http://schemas.microsoft.com/office/drawing/2014/chart" uri="{C3380CC4-5D6E-409C-BE32-E72D297353CC}">
                <c16:uniqueId val="{00000002-36D8-43AF-9917-E47333452EAC}"/>
              </c:ext>
            </c:extLst>
          </c:dPt>
          <c:dPt>
            <c:idx val="3"/>
            <c:bubble3D val="0"/>
            <c:extLst xmlns:c16r2="http://schemas.microsoft.com/office/drawing/2015/06/chart">
              <c:ext xmlns:c16="http://schemas.microsoft.com/office/drawing/2014/chart" uri="{C3380CC4-5D6E-409C-BE32-E72D297353CC}">
                <c16:uniqueId val="{00000003-36D8-43AF-9917-E47333452EAC}"/>
              </c:ext>
            </c:extLst>
          </c:dPt>
          <c:dPt>
            <c:idx val="4"/>
            <c:bubble3D val="0"/>
            <c:extLst xmlns:c16r2="http://schemas.microsoft.com/office/drawing/2015/06/chart">
              <c:ext xmlns:c16="http://schemas.microsoft.com/office/drawing/2014/chart" uri="{C3380CC4-5D6E-409C-BE32-E72D297353CC}">
                <c16:uniqueId val="{00000004-36D8-43AF-9917-E47333452EAC}"/>
              </c:ext>
            </c:extLst>
          </c:dPt>
          <c:dPt>
            <c:idx val="5"/>
            <c:bubble3D val="0"/>
            <c:extLst xmlns:c16r2="http://schemas.microsoft.com/office/drawing/2015/06/chart">
              <c:ext xmlns:c16="http://schemas.microsoft.com/office/drawing/2014/chart" uri="{C3380CC4-5D6E-409C-BE32-E72D297353CC}">
                <c16:uniqueId val="{00000005-36D8-43AF-9917-E47333452EAC}"/>
              </c:ext>
            </c:extLst>
          </c:dPt>
          <c:dPt>
            <c:idx val="6"/>
            <c:bubble3D val="0"/>
            <c:extLst xmlns:c16r2="http://schemas.microsoft.com/office/drawing/2015/06/chart">
              <c:ext xmlns:c16="http://schemas.microsoft.com/office/drawing/2014/chart" uri="{C3380CC4-5D6E-409C-BE32-E72D297353CC}">
                <c16:uniqueId val="{00000006-36D8-43AF-9917-E47333452EAC}"/>
              </c:ext>
            </c:extLst>
          </c:dPt>
          <c:dPt>
            <c:idx val="7"/>
            <c:bubble3D val="0"/>
            <c:extLst xmlns:c16r2="http://schemas.microsoft.com/office/drawing/2015/06/chart">
              <c:ext xmlns:c16="http://schemas.microsoft.com/office/drawing/2014/chart" uri="{C3380CC4-5D6E-409C-BE32-E72D297353CC}">
                <c16:uniqueId val="{00000007-36D8-43AF-9917-E47333452EAC}"/>
              </c:ext>
            </c:extLst>
          </c:dPt>
          <c:dPt>
            <c:idx val="8"/>
            <c:bubble3D val="0"/>
            <c:extLst xmlns:c16r2="http://schemas.microsoft.com/office/drawing/2015/06/chart">
              <c:ext xmlns:c16="http://schemas.microsoft.com/office/drawing/2014/chart" uri="{C3380CC4-5D6E-409C-BE32-E72D297353CC}">
                <c16:uniqueId val="{00000008-36D8-43AF-9917-E47333452EAC}"/>
              </c:ext>
            </c:extLst>
          </c:dPt>
          <c:dPt>
            <c:idx val="9"/>
            <c:bubble3D val="0"/>
            <c:extLst xmlns:c16r2="http://schemas.microsoft.com/office/drawing/2015/06/chart">
              <c:ext xmlns:c16="http://schemas.microsoft.com/office/drawing/2014/chart" uri="{C3380CC4-5D6E-409C-BE32-E72D297353CC}">
                <c16:uniqueId val="{00000009-36D8-43AF-9917-E47333452EAC}"/>
              </c:ext>
            </c:extLst>
          </c:dPt>
          <c:dPt>
            <c:idx val="10"/>
            <c:bubble3D val="0"/>
            <c:extLst xmlns:c16r2="http://schemas.microsoft.com/office/drawing/2015/06/chart">
              <c:ext xmlns:c16="http://schemas.microsoft.com/office/drawing/2014/chart" uri="{C3380CC4-5D6E-409C-BE32-E72D297353CC}">
                <c16:uniqueId val="{0000000A-36D8-43AF-9917-E47333452EAC}"/>
              </c:ext>
            </c:extLst>
          </c:dPt>
          <c:dPt>
            <c:idx val="12"/>
            <c:bubble3D val="0"/>
            <c:extLst xmlns:c16r2="http://schemas.microsoft.com/office/drawing/2015/06/chart">
              <c:ext xmlns:c16="http://schemas.microsoft.com/office/drawing/2014/chart" uri="{C3380CC4-5D6E-409C-BE32-E72D297353CC}">
                <c16:uniqueId val="{0000000B-36D8-43AF-9917-E47333452EAC}"/>
              </c:ext>
            </c:extLst>
          </c:dPt>
          <c:dPt>
            <c:idx val="13"/>
            <c:bubble3D val="0"/>
            <c:extLst xmlns:c16r2="http://schemas.microsoft.com/office/drawing/2015/06/chart">
              <c:ext xmlns:c16="http://schemas.microsoft.com/office/drawing/2014/chart" uri="{C3380CC4-5D6E-409C-BE32-E72D297353CC}">
                <c16:uniqueId val="{0000000C-36D8-43AF-9917-E47333452EAC}"/>
              </c:ext>
            </c:extLst>
          </c:dPt>
          <c:dPt>
            <c:idx val="14"/>
            <c:bubble3D val="0"/>
            <c:extLst xmlns:c16r2="http://schemas.microsoft.com/office/drawing/2015/06/chart">
              <c:ext xmlns:c16="http://schemas.microsoft.com/office/drawing/2014/chart" uri="{C3380CC4-5D6E-409C-BE32-E72D297353CC}">
                <c16:uniqueId val="{0000000D-36D8-43AF-9917-E47333452EAC}"/>
              </c:ext>
            </c:extLst>
          </c:dPt>
          <c:dPt>
            <c:idx val="16"/>
            <c:bubble3D val="0"/>
            <c:extLst xmlns:c16r2="http://schemas.microsoft.com/office/drawing/2015/06/chart">
              <c:ext xmlns:c16="http://schemas.microsoft.com/office/drawing/2014/chart" uri="{C3380CC4-5D6E-409C-BE32-E72D297353CC}">
                <c16:uniqueId val="{0000000E-36D8-43AF-9917-E47333452EAC}"/>
              </c:ext>
            </c:extLst>
          </c:dPt>
          <c:dPt>
            <c:idx val="17"/>
            <c:bubble3D val="0"/>
            <c:extLst xmlns:c16r2="http://schemas.microsoft.com/office/drawing/2015/06/chart">
              <c:ext xmlns:c16="http://schemas.microsoft.com/office/drawing/2014/chart" uri="{C3380CC4-5D6E-409C-BE32-E72D297353CC}">
                <c16:uniqueId val="{0000000F-36D8-43AF-9917-E47333452EAC}"/>
              </c:ext>
            </c:extLst>
          </c:dPt>
          <c:dPt>
            <c:idx val="18"/>
            <c:bubble3D val="0"/>
            <c:extLst xmlns:c16r2="http://schemas.microsoft.com/office/drawing/2015/06/chart">
              <c:ext xmlns:c16="http://schemas.microsoft.com/office/drawing/2014/chart" uri="{C3380CC4-5D6E-409C-BE32-E72D297353CC}">
                <c16:uniqueId val="{00000010-36D8-43AF-9917-E47333452EAC}"/>
              </c:ext>
            </c:extLst>
          </c:dPt>
          <c:cat>
            <c:strRef>
              <c:f>Sheet1!$A$2:$A$6</c:f>
              <c:strCache>
                <c:ptCount val="5"/>
                <c:pt idx="0">
                  <c:v>High School Graduation</c:v>
                </c:pt>
                <c:pt idx="1">
                  <c:v>Higher Ed Enrollment</c:v>
                </c:pt>
                <c:pt idx="2">
                  <c:v>2nd Year Higher Ed Persistence</c:v>
                </c:pt>
                <c:pt idx="3">
                  <c:v>6 Yr Higher Ed Completion</c:v>
                </c:pt>
                <c:pt idx="4">
                  <c:v>STEM/IT Degree Completion</c:v>
                </c:pt>
              </c:strCache>
            </c:strRef>
          </c:cat>
          <c:val>
            <c:numRef>
              <c:f>Sheet1!$B$2:$B$6</c:f>
              <c:numCache>
                <c:formatCode>0%</c:formatCode>
                <c:ptCount val="5"/>
                <c:pt idx="0">
                  <c:v>0.99</c:v>
                </c:pt>
                <c:pt idx="1">
                  <c:v>0.79450572320499502</c:v>
                </c:pt>
                <c:pt idx="2">
                  <c:v>0.74360041623309103</c:v>
                </c:pt>
                <c:pt idx="3">
                  <c:v>0.63263267429760695</c:v>
                </c:pt>
                <c:pt idx="4">
                  <c:v>0.36778355879292401</c:v>
                </c:pt>
              </c:numCache>
            </c:numRef>
          </c:val>
          <c:smooth val="0"/>
          <c:extLst xmlns:c16r2="http://schemas.microsoft.com/office/drawing/2015/06/chart">
            <c:ext xmlns:c16="http://schemas.microsoft.com/office/drawing/2014/chart" uri="{C3380CC4-5D6E-409C-BE32-E72D297353CC}">
              <c16:uniqueId val="{00000011-36D8-43AF-9917-E47333452EAC}"/>
            </c:ext>
          </c:extLst>
        </c:ser>
        <c:ser>
          <c:idx val="1"/>
          <c:order val="1"/>
          <c:tx>
            <c:strRef>
              <c:f>Sheet1!$C$1</c:f>
              <c:strCache>
                <c:ptCount val="1"/>
                <c:pt idx="0">
                  <c:v>PreCalculus</c:v>
                </c:pt>
              </c:strCache>
            </c:strRef>
          </c:tx>
          <c:spPr>
            <a:ln w="50800">
              <a:solidFill>
                <a:schemeClr val="bg1"/>
              </a:solidFill>
            </a:ln>
          </c:spPr>
          <c:marker>
            <c:symbol val="diamond"/>
            <c:size val="11"/>
            <c:spPr>
              <a:solidFill>
                <a:schemeClr val="bg1"/>
              </a:solidFill>
              <a:ln>
                <a:solidFill>
                  <a:schemeClr val="bg1"/>
                </a:solidFill>
              </a:ln>
            </c:spPr>
          </c:marker>
          <c:cat>
            <c:strRef>
              <c:f>Sheet1!$A$2:$A$6</c:f>
              <c:strCache>
                <c:ptCount val="5"/>
                <c:pt idx="0">
                  <c:v>High School Graduation</c:v>
                </c:pt>
                <c:pt idx="1">
                  <c:v>Higher Ed Enrollment</c:v>
                </c:pt>
                <c:pt idx="2">
                  <c:v>2nd Year Higher Ed Persistence</c:v>
                </c:pt>
                <c:pt idx="3">
                  <c:v>6 Yr Higher Ed Completion</c:v>
                </c:pt>
                <c:pt idx="4">
                  <c:v>STEM/IT Degree Completion</c:v>
                </c:pt>
              </c:strCache>
            </c:strRef>
          </c:cat>
          <c:val>
            <c:numRef>
              <c:f>Sheet1!$C$2:$C$6</c:f>
              <c:numCache>
                <c:formatCode>0%</c:formatCode>
                <c:ptCount val="5"/>
                <c:pt idx="0">
                  <c:v>0.99</c:v>
                </c:pt>
                <c:pt idx="1">
                  <c:v>0.77490142696207298</c:v>
                </c:pt>
                <c:pt idx="2">
                  <c:v>0.66090874953060497</c:v>
                </c:pt>
                <c:pt idx="3">
                  <c:v>0.46857397671798701</c:v>
                </c:pt>
                <c:pt idx="4">
                  <c:v>0.219559707097259</c:v>
                </c:pt>
              </c:numCache>
            </c:numRef>
          </c:val>
          <c:smooth val="0"/>
          <c:extLst xmlns:c16r2="http://schemas.microsoft.com/office/drawing/2015/06/chart">
            <c:ext xmlns:c16="http://schemas.microsoft.com/office/drawing/2014/chart" uri="{C3380CC4-5D6E-409C-BE32-E72D297353CC}">
              <c16:uniqueId val="{00000012-36D8-43AF-9917-E47333452EAC}"/>
            </c:ext>
          </c:extLst>
        </c:ser>
        <c:ser>
          <c:idx val="2"/>
          <c:order val="2"/>
          <c:tx>
            <c:strRef>
              <c:f>Sheet1!$D$1</c:f>
              <c:strCache>
                <c:ptCount val="1"/>
                <c:pt idx="0">
                  <c:v>Algebra II</c:v>
                </c:pt>
              </c:strCache>
            </c:strRef>
          </c:tx>
          <c:spPr>
            <a:ln w="50800">
              <a:solidFill>
                <a:schemeClr val="accent3"/>
              </a:solidFill>
            </a:ln>
          </c:spPr>
          <c:marker>
            <c:spPr>
              <a:solidFill>
                <a:schemeClr val="accent3"/>
              </a:solidFill>
              <a:ln>
                <a:solidFill>
                  <a:schemeClr val="accent3"/>
                </a:solidFill>
              </a:ln>
            </c:spPr>
          </c:marker>
          <c:dLbls>
            <c:dLbl>
              <c:idx val="0"/>
              <c:layout>
                <c:manualLayout>
                  <c:x val="-6.2812276945039297E-2"/>
                  <c:y val="3.38164251207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36D8-43AF-9917-E47333452EAC}"/>
                </c:ext>
                <c:ext xmlns:c15="http://schemas.microsoft.com/office/drawing/2012/chart" uri="{CE6537A1-D6FC-4f65-9D91-7224C49458BB}"/>
              </c:extLst>
            </c:dLbl>
            <c:dLbl>
              <c:idx val="1"/>
              <c:layout>
                <c:manualLayout>
                  <c:x val="-6.1384725196288403E-2"/>
                  <c:y val="3.14009661835747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36D8-43AF-9917-E47333452EAC}"/>
                </c:ext>
                <c:ext xmlns:c15="http://schemas.microsoft.com/office/drawing/2012/chart" uri="{CE6537A1-D6FC-4f65-9D91-7224C49458BB}"/>
              </c:extLst>
            </c:dLbl>
            <c:dLbl>
              <c:idx val="2"/>
              <c:layout>
                <c:manualLayout>
                  <c:x val="-5.1391862955032203E-2"/>
                  <c:y val="3.86473429951689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36D8-43AF-9917-E47333452EAC}"/>
                </c:ext>
                <c:ext xmlns:c15="http://schemas.microsoft.com/office/drawing/2012/chart" uri="{CE6537A1-D6FC-4f65-9D91-7224C49458BB}"/>
              </c:extLst>
            </c:dLbl>
            <c:dLbl>
              <c:idx val="3"/>
              <c:layout>
                <c:manualLayout>
                  <c:x val="-5.9957173447537503E-2"/>
                  <c:y val="3.864734299516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36D8-43AF-9917-E47333452EAC}"/>
                </c:ext>
                <c:ext xmlns:c15="http://schemas.microsoft.com/office/drawing/2012/chart" uri="{CE6537A1-D6FC-4f65-9D91-7224C49458BB}"/>
              </c:extLst>
            </c:dLbl>
            <c:dLbl>
              <c:idx val="4"/>
              <c:layout>
                <c:manualLayout>
                  <c:x val="-4.7109207708779299E-2"/>
                  <c:y val="3.864734299516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36D8-43AF-9917-E47333452EA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High School Graduation</c:v>
                </c:pt>
                <c:pt idx="1">
                  <c:v>Higher Ed Enrollment</c:v>
                </c:pt>
                <c:pt idx="2">
                  <c:v>2nd Year Higher Ed Persistence</c:v>
                </c:pt>
                <c:pt idx="3">
                  <c:v>6 Yr Higher Ed Completion</c:v>
                </c:pt>
                <c:pt idx="4">
                  <c:v>STEM/IT Degree Completion</c:v>
                </c:pt>
              </c:strCache>
            </c:strRef>
          </c:cat>
          <c:val>
            <c:numRef>
              <c:f>Sheet1!$D$2:$D$6</c:f>
              <c:numCache>
                <c:formatCode>0%</c:formatCode>
                <c:ptCount val="5"/>
                <c:pt idx="0">
                  <c:v>0.89357157621552097</c:v>
                </c:pt>
                <c:pt idx="1">
                  <c:v>0.55778461679796099</c:v>
                </c:pt>
                <c:pt idx="2">
                  <c:v>0.39297443788613001</c:v>
                </c:pt>
                <c:pt idx="3">
                  <c:v>0.21049126111021799</c:v>
                </c:pt>
                <c:pt idx="4">
                  <c:v>7.7536115385498705E-2</c:v>
                </c:pt>
              </c:numCache>
            </c:numRef>
          </c:val>
          <c:smooth val="0"/>
          <c:extLst xmlns:c16r2="http://schemas.microsoft.com/office/drawing/2015/06/chart">
            <c:ext xmlns:c16="http://schemas.microsoft.com/office/drawing/2014/chart" uri="{C3380CC4-5D6E-409C-BE32-E72D297353CC}">
              <c16:uniqueId val="{00000018-36D8-43AF-9917-E47333452EAC}"/>
            </c:ext>
          </c:extLst>
        </c:ser>
        <c:dLbls>
          <c:showLegendKey val="0"/>
          <c:showVal val="0"/>
          <c:showCatName val="0"/>
          <c:showSerName val="0"/>
          <c:showPercent val="0"/>
          <c:showBubbleSize val="0"/>
        </c:dLbls>
        <c:marker val="1"/>
        <c:smooth val="0"/>
        <c:axId val="163116616"/>
        <c:axId val="163116224"/>
      </c:lineChart>
      <c:catAx>
        <c:axId val="163116616"/>
        <c:scaling>
          <c:orientation val="minMax"/>
        </c:scaling>
        <c:delete val="0"/>
        <c:axPos val="b"/>
        <c:numFmt formatCode="General" sourceLinked="0"/>
        <c:majorTickMark val="none"/>
        <c:minorTickMark val="none"/>
        <c:tickLblPos val="nextTo"/>
        <c:txPr>
          <a:bodyPr/>
          <a:lstStyle/>
          <a:p>
            <a:pPr>
              <a:defRPr sz="1600"/>
            </a:pPr>
            <a:endParaRPr lang="en-US"/>
          </a:p>
        </c:txPr>
        <c:crossAx val="163116224"/>
        <c:crosses val="autoZero"/>
        <c:auto val="1"/>
        <c:lblAlgn val="ctr"/>
        <c:lblOffset val="100"/>
        <c:noMultiLvlLbl val="0"/>
      </c:catAx>
      <c:valAx>
        <c:axId val="163116224"/>
        <c:scaling>
          <c:orientation val="minMax"/>
          <c:max val="1"/>
          <c:min val="0"/>
        </c:scaling>
        <c:delete val="0"/>
        <c:axPos val="l"/>
        <c:title>
          <c:tx>
            <c:rich>
              <a:bodyPr rot="-5400000" vert="horz"/>
              <a:lstStyle/>
              <a:p>
                <a:pPr>
                  <a:defRPr sz="1400"/>
                </a:pPr>
                <a:r>
                  <a:rPr lang="en-US" sz="1400" b="1" i="0" baseline="0" dirty="0" smtClean="0">
                    <a:effectLst/>
                  </a:rPr>
                  <a:t>% of Students in High School for 4 Years</a:t>
                </a:r>
                <a:endParaRPr lang="en-US" sz="1400" dirty="0">
                  <a:effectLst/>
                </a:endParaRPr>
              </a:p>
            </c:rich>
          </c:tx>
          <c:layout>
            <c:manualLayout>
              <c:xMode val="edge"/>
              <c:yMode val="edge"/>
              <c:x val="4.2826552462526804E-3"/>
              <c:y val="0.122149758454106"/>
            </c:manualLayout>
          </c:layout>
          <c:overlay val="0"/>
        </c:title>
        <c:numFmt formatCode="0%" sourceLinked="0"/>
        <c:majorTickMark val="out"/>
        <c:minorTickMark val="out"/>
        <c:tickLblPos val="nextTo"/>
        <c:txPr>
          <a:bodyPr/>
          <a:lstStyle/>
          <a:p>
            <a:pPr>
              <a:defRPr sz="1400"/>
            </a:pPr>
            <a:endParaRPr lang="en-US"/>
          </a:p>
        </c:txPr>
        <c:crossAx val="163116616"/>
        <c:crosses val="autoZero"/>
        <c:crossBetween val="between"/>
        <c:majorUnit val="0.2"/>
      </c:valAx>
    </c:plotArea>
    <c:legend>
      <c:legendPos val="l"/>
      <c:layout>
        <c:manualLayout>
          <c:xMode val="edge"/>
          <c:yMode val="edge"/>
          <c:x val="0.12847965738757999"/>
          <c:y val="0.66447126174445603"/>
          <c:w val="0.26447554334080797"/>
          <c:h val="0.1627836737799079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9286111719999"/>
          <c:y val="0.12928125832097101"/>
          <c:w val="0.89036571178067403"/>
          <c:h val="0.72684411731142295"/>
        </c:manualLayout>
      </c:layout>
      <c:lineChart>
        <c:grouping val="standard"/>
        <c:varyColors val="0"/>
        <c:ser>
          <c:idx val="0"/>
          <c:order val="0"/>
          <c:tx>
            <c:strRef>
              <c:f>Sheet1!$B$1</c:f>
              <c:strCache>
                <c:ptCount val="1"/>
                <c:pt idx="0">
                  <c:v>Advanced Placement</c:v>
                </c:pt>
              </c:strCache>
            </c:strRef>
          </c:tx>
          <c:spPr>
            <a:ln w="50800">
              <a:solidFill>
                <a:srgbClr val="7030A0"/>
              </a:solidFill>
            </a:ln>
          </c:spPr>
          <c:marker>
            <c:spPr>
              <a:solidFill>
                <a:srgbClr val="7030A0"/>
              </a:solidFill>
              <a:ln>
                <a:solidFill>
                  <a:srgbClr val="7030A0"/>
                </a:solidFill>
              </a:ln>
            </c:spPr>
          </c:marker>
          <c:dPt>
            <c:idx val="0"/>
            <c:bubble3D val="0"/>
            <c:extLst xmlns:c16r2="http://schemas.microsoft.com/office/drawing/2015/06/chart">
              <c:ext xmlns:c16="http://schemas.microsoft.com/office/drawing/2014/chart" uri="{C3380CC4-5D6E-409C-BE32-E72D297353CC}">
                <c16:uniqueId val="{00000000-D6F0-4B9B-A38F-2017BB8A121D}"/>
              </c:ext>
            </c:extLst>
          </c:dPt>
          <c:dPt>
            <c:idx val="1"/>
            <c:bubble3D val="0"/>
            <c:extLst xmlns:c16r2="http://schemas.microsoft.com/office/drawing/2015/06/chart">
              <c:ext xmlns:c16="http://schemas.microsoft.com/office/drawing/2014/chart" uri="{C3380CC4-5D6E-409C-BE32-E72D297353CC}">
                <c16:uniqueId val="{00000001-D6F0-4B9B-A38F-2017BB8A121D}"/>
              </c:ext>
            </c:extLst>
          </c:dPt>
          <c:dPt>
            <c:idx val="2"/>
            <c:bubble3D val="0"/>
            <c:extLst xmlns:c16r2="http://schemas.microsoft.com/office/drawing/2015/06/chart">
              <c:ext xmlns:c16="http://schemas.microsoft.com/office/drawing/2014/chart" uri="{C3380CC4-5D6E-409C-BE32-E72D297353CC}">
                <c16:uniqueId val="{00000002-D6F0-4B9B-A38F-2017BB8A121D}"/>
              </c:ext>
            </c:extLst>
          </c:dPt>
          <c:dPt>
            <c:idx val="3"/>
            <c:bubble3D val="0"/>
            <c:extLst xmlns:c16r2="http://schemas.microsoft.com/office/drawing/2015/06/chart">
              <c:ext xmlns:c16="http://schemas.microsoft.com/office/drawing/2014/chart" uri="{C3380CC4-5D6E-409C-BE32-E72D297353CC}">
                <c16:uniqueId val="{00000003-D6F0-4B9B-A38F-2017BB8A121D}"/>
              </c:ext>
            </c:extLst>
          </c:dPt>
          <c:dPt>
            <c:idx val="4"/>
            <c:bubble3D val="0"/>
            <c:extLst xmlns:c16r2="http://schemas.microsoft.com/office/drawing/2015/06/chart">
              <c:ext xmlns:c16="http://schemas.microsoft.com/office/drawing/2014/chart" uri="{C3380CC4-5D6E-409C-BE32-E72D297353CC}">
                <c16:uniqueId val="{00000004-D6F0-4B9B-A38F-2017BB8A121D}"/>
              </c:ext>
            </c:extLst>
          </c:dPt>
          <c:dPt>
            <c:idx val="5"/>
            <c:bubble3D val="0"/>
            <c:extLst xmlns:c16r2="http://schemas.microsoft.com/office/drawing/2015/06/chart">
              <c:ext xmlns:c16="http://schemas.microsoft.com/office/drawing/2014/chart" uri="{C3380CC4-5D6E-409C-BE32-E72D297353CC}">
                <c16:uniqueId val="{00000005-D6F0-4B9B-A38F-2017BB8A121D}"/>
              </c:ext>
            </c:extLst>
          </c:dPt>
          <c:dPt>
            <c:idx val="6"/>
            <c:bubble3D val="0"/>
            <c:extLst xmlns:c16r2="http://schemas.microsoft.com/office/drawing/2015/06/chart">
              <c:ext xmlns:c16="http://schemas.microsoft.com/office/drawing/2014/chart" uri="{C3380CC4-5D6E-409C-BE32-E72D297353CC}">
                <c16:uniqueId val="{00000006-D6F0-4B9B-A38F-2017BB8A121D}"/>
              </c:ext>
            </c:extLst>
          </c:dPt>
          <c:dPt>
            <c:idx val="7"/>
            <c:bubble3D val="0"/>
            <c:extLst xmlns:c16r2="http://schemas.microsoft.com/office/drawing/2015/06/chart">
              <c:ext xmlns:c16="http://schemas.microsoft.com/office/drawing/2014/chart" uri="{C3380CC4-5D6E-409C-BE32-E72D297353CC}">
                <c16:uniqueId val="{00000007-D6F0-4B9B-A38F-2017BB8A121D}"/>
              </c:ext>
            </c:extLst>
          </c:dPt>
          <c:dPt>
            <c:idx val="8"/>
            <c:bubble3D val="0"/>
            <c:extLst xmlns:c16r2="http://schemas.microsoft.com/office/drawing/2015/06/chart">
              <c:ext xmlns:c16="http://schemas.microsoft.com/office/drawing/2014/chart" uri="{C3380CC4-5D6E-409C-BE32-E72D297353CC}">
                <c16:uniqueId val="{00000008-D6F0-4B9B-A38F-2017BB8A121D}"/>
              </c:ext>
            </c:extLst>
          </c:dPt>
          <c:dPt>
            <c:idx val="9"/>
            <c:bubble3D val="0"/>
            <c:extLst xmlns:c16r2="http://schemas.microsoft.com/office/drawing/2015/06/chart">
              <c:ext xmlns:c16="http://schemas.microsoft.com/office/drawing/2014/chart" uri="{C3380CC4-5D6E-409C-BE32-E72D297353CC}">
                <c16:uniqueId val="{00000009-D6F0-4B9B-A38F-2017BB8A121D}"/>
              </c:ext>
            </c:extLst>
          </c:dPt>
          <c:dPt>
            <c:idx val="10"/>
            <c:bubble3D val="0"/>
            <c:extLst xmlns:c16r2="http://schemas.microsoft.com/office/drawing/2015/06/chart">
              <c:ext xmlns:c16="http://schemas.microsoft.com/office/drawing/2014/chart" uri="{C3380CC4-5D6E-409C-BE32-E72D297353CC}">
                <c16:uniqueId val="{0000000A-D6F0-4B9B-A38F-2017BB8A121D}"/>
              </c:ext>
            </c:extLst>
          </c:dPt>
          <c:dPt>
            <c:idx val="12"/>
            <c:bubble3D val="0"/>
            <c:extLst xmlns:c16r2="http://schemas.microsoft.com/office/drawing/2015/06/chart">
              <c:ext xmlns:c16="http://schemas.microsoft.com/office/drawing/2014/chart" uri="{C3380CC4-5D6E-409C-BE32-E72D297353CC}">
                <c16:uniqueId val="{0000000B-D6F0-4B9B-A38F-2017BB8A121D}"/>
              </c:ext>
            </c:extLst>
          </c:dPt>
          <c:dPt>
            <c:idx val="13"/>
            <c:bubble3D val="0"/>
            <c:extLst xmlns:c16r2="http://schemas.microsoft.com/office/drawing/2015/06/chart">
              <c:ext xmlns:c16="http://schemas.microsoft.com/office/drawing/2014/chart" uri="{C3380CC4-5D6E-409C-BE32-E72D297353CC}">
                <c16:uniqueId val="{0000000C-D6F0-4B9B-A38F-2017BB8A121D}"/>
              </c:ext>
            </c:extLst>
          </c:dPt>
          <c:dPt>
            <c:idx val="14"/>
            <c:bubble3D val="0"/>
            <c:extLst xmlns:c16r2="http://schemas.microsoft.com/office/drawing/2015/06/chart">
              <c:ext xmlns:c16="http://schemas.microsoft.com/office/drawing/2014/chart" uri="{C3380CC4-5D6E-409C-BE32-E72D297353CC}">
                <c16:uniqueId val="{0000000D-D6F0-4B9B-A38F-2017BB8A121D}"/>
              </c:ext>
            </c:extLst>
          </c:dPt>
          <c:dPt>
            <c:idx val="16"/>
            <c:bubble3D val="0"/>
            <c:extLst xmlns:c16r2="http://schemas.microsoft.com/office/drawing/2015/06/chart">
              <c:ext xmlns:c16="http://schemas.microsoft.com/office/drawing/2014/chart" uri="{C3380CC4-5D6E-409C-BE32-E72D297353CC}">
                <c16:uniqueId val="{0000000E-D6F0-4B9B-A38F-2017BB8A121D}"/>
              </c:ext>
            </c:extLst>
          </c:dPt>
          <c:dPt>
            <c:idx val="17"/>
            <c:bubble3D val="0"/>
            <c:extLst xmlns:c16r2="http://schemas.microsoft.com/office/drawing/2015/06/chart">
              <c:ext xmlns:c16="http://schemas.microsoft.com/office/drawing/2014/chart" uri="{C3380CC4-5D6E-409C-BE32-E72D297353CC}">
                <c16:uniqueId val="{0000000F-D6F0-4B9B-A38F-2017BB8A121D}"/>
              </c:ext>
            </c:extLst>
          </c:dPt>
          <c:dPt>
            <c:idx val="18"/>
            <c:bubble3D val="0"/>
            <c:extLst xmlns:c16r2="http://schemas.microsoft.com/office/drawing/2015/06/chart">
              <c:ext xmlns:c16="http://schemas.microsoft.com/office/drawing/2014/chart" uri="{C3380CC4-5D6E-409C-BE32-E72D297353CC}">
                <c16:uniqueId val="{00000010-D6F0-4B9B-A38F-2017BB8A121D}"/>
              </c:ext>
            </c:extLst>
          </c:dPt>
          <c:dLbls>
            <c:dLbl>
              <c:idx val="0"/>
              <c:layout>
                <c:manualLayout>
                  <c:x val="-3.7847993840170402E-2"/>
                  <c:y val="-4.54106280193236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6F0-4B9B-A38F-2017BB8A121D}"/>
                </c:ext>
                <c:ext xmlns:c15="http://schemas.microsoft.com/office/drawing/2012/chart" uri="{CE6537A1-D6FC-4f65-9D91-7224C49458BB}"/>
              </c:extLst>
            </c:dLbl>
            <c:dLbl>
              <c:idx val="1"/>
              <c:layout>
                <c:manualLayout>
                  <c:x val="-2.9282683347665001E-2"/>
                  <c:y val="-5.50724637681160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F0-4B9B-A38F-2017BB8A121D}"/>
                </c:ext>
                <c:ext xmlns:c15="http://schemas.microsoft.com/office/drawing/2012/chart" uri="{CE6537A1-D6FC-4f65-9D91-7224C49458BB}"/>
              </c:extLst>
            </c:dLbl>
            <c:dLbl>
              <c:idx val="2"/>
              <c:layout>
                <c:manualLayout>
                  <c:x val="-2.9282683347665001E-2"/>
                  <c:y val="-5.26570048309178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6F0-4B9B-A38F-2017BB8A121D}"/>
                </c:ext>
                <c:ext xmlns:c15="http://schemas.microsoft.com/office/drawing/2012/chart" uri="{CE6537A1-D6FC-4f65-9D91-7224C49458BB}"/>
              </c:extLst>
            </c:dLbl>
            <c:dLbl>
              <c:idx val="3"/>
              <c:layout>
                <c:manualLayout>
                  <c:x val="-1.2847965738758E-2"/>
                  <c:y val="-3.864734299516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6F0-4B9B-A38F-2017BB8A121D}"/>
                </c:ext>
                <c:ext xmlns:c15="http://schemas.microsoft.com/office/drawing/2012/chart" uri="{CE6537A1-D6FC-4f65-9D91-7224C49458BB}"/>
              </c:extLst>
            </c:dLbl>
            <c:dLbl>
              <c:idx val="4"/>
              <c:layout>
                <c:manualLayout>
                  <c:x val="-9.2969588651524507E-3"/>
                  <c:y val="-3.57487922705315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6F0-4B9B-A38F-2017BB8A121D}"/>
                </c:ext>
                <c:ext xmlns:c15="http://schemas.microsoft.com/office/drawing/2012/chart" uri="{CE6537A1-D6FC-4f65-9D91-7224C49458BB}"/>
              </c:extLst>
            </c:dLbl>
            <c:spPr>
              <a:noFill/>
              <a:ln>
                <a:noFill/>
              </a:ln>
              <a:effectLst/>
            </c:spPr>
            <c:txPr>
              <a:bodyPr/>
              <a:lstStyle/>
              <a:p>
                <a:pPr>
                  <a:defRPr sz="1600" b="1">
                    <a:solidFill>
                      <a:schemeClr val="tx1"/>
                    </a:solidFill>
                    <a:effectLst/>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High School Graduation</c:v>
                </c:pt>
                <c:pt idx="1">
                  <c:v>Higher Ed Enrollment</c:v>
                </c:pt>
                <c:pt idx="2">
                  <c:v>2nd Year Higher Ed Persistence</c:v>
                </c:pt>
                <c:pt idx="3">
                  <c:v>6 Yr Higher Ed Completion</c:v>
                </c:pt>
                <c:pt idx="4">
                  <c:v>STEM/IT Degree Completion</c:v>
                </c:pt>
              </c:strCache>
            </c:strRef>
          </c:cat>
          <c:val>
            <c:numRef>
              <c:f>Sheet1!$B$2:$B$6</c:f>
              <c:numCache>
                <c:formatCode>0%</c:formatCode>
                <c:ptCount val="5"/>
                <c:pt idx="0">
                  <c:v>0.99</c:v>
                </c:pt>
                <c:pt idx="1">
                  <c:v>0.79450572320499502</c:v>
                </c:pt>
                <c:pt idx="2">
                  <c:v>0.74360041623309103</c:v>
                </c:pt>
                <c:pt idx="3">
                  <c:v>0.63263267429760695</c:v>
                </c:pt>
                <c:pt idx="4">
                  <c:v>0.36778355879292401</c:v>
                </c:pt>
              </c:numCache>
            </c:numRef>
          </c:val>
          <c:smooth val="0"/>
          <c:extLst xmlns:c16r2="http://schemas.microsoft.com/office/drawing/2015/06/chart">
            <c:ext xmlns:c16="http://schemas.microsoft.com/office/drawing/2014/chart" uri="{C3380CC4-5D6E-409C-BE32-E72D297353CC}">
              <c16:uniqueId val="{00000011-D6F0-4B9B-A38F-2017BB8A121D}"/>
            </c:ext>
          </c:extLst>
        </c:ser>
        <c:ser>
          <c:idx val="1"/>
          <c:order val="1"/>
          <c:tx>
            <c:strRef>
              <c:f>Sheet1!$C$1</c:f>
              <c:strCache>
                <c:ptCount val="1"/>
                <c:pt idx="0">
                  <c:v>PreCalculus</c:v>
                </c:pt>
              </c:strCache>
            </c:strRef>
          </c:tx>
          <c:spPr>
            <a:ln w="50800">
              <a:solidFill>
                <a:srgbClr val="A93264"/>
              </a:solidFill>
            </a:ln>
          </c:spPr>
          <c:marker>
            <c:symbol val="diamond"/>
            <c:size val="11"/>
            <c:spPr>
              <a:solidFill>
                <a:srgbClr val="A93264"/>
              </a:solidFill>
              <a:ln>
                <a:solidFill>
                  <a:srgbClr val="A93264"/>
                </a:solidFill>
              </a:ln>
            </c:spPr>
          </c:marker>
          <c:dLbls>
            <c:dLbl>
              <c:idx val="0"/>
              <c:layout>
                <c:manualLayout>
                  <c:x val="-5.5674518201284801E-2"/>
                  <c:y val="4.58937198067633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6F0-4B9B-A38F-2017BB8A121D}"/>
                </c:ext>
                <c:ext xmlns:c15="http://schemas.microsoft.com/office/drawing/2012/chart" uri="{CE6537A1-D6FC-4f65-9D91-7224C49458BB}"/>
              </c:extLst>
            </c:dLbl>
            <c:dLbl>
              <c:idx val="1"/>
              <c:layout>
                <c:manualLayout>
                  <c:x val="-7.1377587437544701E-2"/>
                  <c:y val="2.65700483091786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6F0-4B9B-A38F-2017BB8A121D}"/>
                </c:ext>
                <c:ext xmlns:c15="http://schemas.microsoft.com/office/drawing/2012/chart" uri="{CE6537A1-D6FC-4f65-9D91-7224C49458BB}"/>
              </c:extLst>
            </c:dLbl>
            <c:dLbl>
              <c:idx val="2"/>
              <c:layout>
                <c:manualLayout>
                  <c:x val="-6.2812276945039394E-2"/>
                  <c:y val="3.38164251207729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6F0-4B9B-A38F-2017BB8A121D}"/>
                </c:ext>
                <c:ext xmlns:c15="http://schemas.microsoft.com/office/drawing/2012/chart" uri="{CE6537A1-D6FC-4f65-9D91-7224C49458BB}"/>
              </c:extLst>
            </c:dLbl>
            <c:dLbl>
              <c:idx val="3"/>
              <c:layout>
                <c:manualLayout>
                  <c:x val="-5.8529621698786699E-2"/>
                  <c:y val="4.10628019323671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6F0-4B9B-A38F-2017BB8A121D}"/>
                </c:ext>
                <c:ext xmlns:c15="http://schemas.microsoft.com/office/drawing/2012/chart" uri="{CE6537A1-D6FC-4f65-9D91-7224C49458BB}"/>
              </c:extLst>
            </c:dLbl>
            <c:dLbl>
              <c:idx val="4"/>
              <c:layout>
                <c:manualLayout>
                  <c:x val="-5.8529621698786498E-2"/>
                  <c:y val="3.864734299516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6F0-4B9B-A38F-2017BB8A121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High School Graduation</c:v>
                </c:pt>
                <c:pt idx="1">
                  <c:v>Higher Ed Enrollment</c:v>
                </c:pt>
                <c:pt idx="2">
                  <c:v>2nd Year Higher Ed Persistence</c:v>
                </c:pt>
                <c:pt idx="3">
                  <c:v>6 Yr Higher Ed Completion</c:v>
                </c:pt>
                <c:pt idx="4">
                  <c:v>STEM/IT Degree Completion</c:v>
                </c:pt>
              </c:strCache>
            </c:strRef>
          </c:cat>
          <c:val>
            <c:numRef>
              <c:f>Sheet1!$C$2:$C$6</c:f>
              <c:numCache>
                <c:formatCode>0%</c:formatCode>
                <c:ptCount val="5"/>
                <c:pt idx="0">
                  <c:v>0.99</c:v>
                </c:pt>
                <c:pt idx="1">
                  <c:v>0.77490142696207298</c:v>
                </c:pt>
                <c:pt idx="2">
                  <c:v>0.66090874953060497</c:v>
                </c:pt>
                <c:pt idx="3">
                  <c:v>0.46857397671798701</c:v>
                </c:pt>
                <c:pt idx="4">
                  <c:v>0.219559707097259</c:v>
                </c:pt>
              </c:numCache>
            </c:numRef>
          </c:val>
          <c:smooth val="0"/>
          <c:extLst xmlns:c16r2="http://schemas.microsoft.com/office/drawing/2015/06/chart">
            <c:ext xmlns:c16="http://schemas.microsoft.com/office/drawing/2014/chart" uri="{C3380CC4-5D6E-409C-BE32-E72D297353CC}">
              <c16:uniqueId val="{00000017-D6F0-4B9B-A38F-2017BB8A121D}"/>
            </c:ext>
          </c:extLst>
        </c:ser>
        <c:ser>
          <c:idx val="2"/>
          <c:order val="2"/>
          <c:tx>
            <c:strRef>
              <c:f>Sheet1!$D$1</c:f>
              <c:strCache>
                <c:ptCount val="1"/>
                <c:pt idx="0">
                  <c:v>Algebra II</c:v>
                </c:pt>
              </c:strCache>
            </c:strRef>
          </c:tx>
          <c:spPr>
            <a:ln w="50800">
              <a:solidFill>
                <a:schemeClr val="accent3"/>
              </a:solidFill>
            </a:ln>
          </c:spPr>
          <c:marker>
            <c:spPr>
              <a:solidFill>
                <a:schemeClr val="accent3"/>
              </a:solidFill>
              <a:ln>
                <a:solidFill>
                  <a:schemeClr val="accent3"/>
                </a:solidFill>
              </a:ln>
            </c:spPr>
          </c:marker>
          <c:dLbls>
            <c:dLbl>
              <c:idx val="0"/>
              <c:layout>
                <c:manualLayout>
                  <c:x val="-6.2812276945039297E-2"/>
                  <c:y val="3.38164251207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6F0-4B9B-A38F-2017BB8A121D}"/>
                </c:ext>
                <c:ext xmlns:c15="http://schemas.microsoft.com/office/drawing/2012/chart" uri="{CE6537A1-D6FC-4f65-9D91-7224C49458BB}"/>
              </c:extLst>
            </c:dLbl>
            <c:dLbl>
              <c:idx val="1"/>
              <c:layout>
                <c:manualLayout>
                  <c:x val="-6.1384725196288403E-2"/>
                  <c:y val="3.14009661835747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D6F0-4B9B-A38F-2017BB8A121D}"/>
                </c:ext>
                <c:ext xmlns:c15="http://schemas.microsoft.com/office/drawing/2012/chart" uri="{CE6537A1-D6FC-4f65-9D91-7224C49458BB}"/>
              </c:extLst>
            </c:dLbl>
            <c:dLbl>
              <c:idx val="2"/>
              <c:layout>
                <c:manualLayout>
                  <c:x val="-5.1391862955032203E-2"/>
                  <c:y val="3.86473429951689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D6F0-4B9B-A38F-2017BB8A121D}"/>
                </c:ext>
                <c:ext xmlns:c15="http://schemas.microsoft.com/office/drawing/2012/chart" uri="{CE6537A1-D6FC-4f65-9D91-7224C49458BB}"/>
              </c:extLst>
            </c:dLbl>
            <c:dLbl>
              <c:idx val="3"/>
              <c:layout>
                <c:manualLayout>
                  <c:x val="-5.9957173447537503E-2"/>
                  <c:y val="3.864734299516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D6F0-4B9B-A38F-2017BB8A121D}"/>
                </c:ext>
                <c:ext xmlns:c15="http://schemas.microsoft.com/office/drawing/2012/chart" uri="{CE6537A1-D6FC-4f65-9D91-7224C49458BB}"/>
              </c:extLst>
            </c:dLbl>
            <c:dLbl>
              <c:idx val="4"/>
              <c:layout>
                <c:manualLayout>
                  <c:x val="-4.7109207708779299E-2"/>
                  <c:y val="3.864734299516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D6F0-4B9B-A38F-2017BB8A121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High School Graduation</c:v>
                </c:pt>
                <c:pt idx="1">
                  <c:v>Higher Ed Enrollment</c:v>
                </c:pt>
                <c:pt idx="2">
                  <c:v>2nd Year Higher Ed Persistence</c:v>
                </c:pt>
                <c:pt idx="3">
                  <c:v>6 Yr Higher Ed Completion</c:v>
                </c:pt>
                <c:pt idx="4">
                  <c:v>STEM/IT Degree Completion</c:v>
                </c:pt>
              </c:strCache>
            </c:strRef>
          </c:cat>
          <c:val>
            <c:numRef>
              <c:f>Sheet1!$D$2:$D$6</c:f>
              <c:numCache>
                <c:formatCode>0%</c:formatCode>
                <c:ptCount val="5"/>
                <c:pt idx="0">
                  <c:v>0.89357157621552097</c:v>
                </c:pt>
                <c:pt idx="1">
                  <c:v>0.55778461679796099</c:v>
                </c:pt>
                <c:pt idx="2">
                  <c:v>0.39297443788613001</c:v>
                </c:pt>
                <c:pt idx="3">
                  <c:v>0.21049126111021799</c:v>
                </c:pt>
                <c:pt idx="4">
                  <c:v>7.7536115385498705E-2</c:v>
                </c:pt>
              </c:numCache>
            </c:numRef>
          </c:val>
          <c:smooth val="0"/>
          <c:extLst xmlns:c16r2="http://schemas.microsoft.com/office/drawing/2015/06/chart">
            <c:ext xmlns:c16="http://schemas.microsoft.com/office/drawing/2014/chart" uri="{C3380CC4-5D6E-409C-BE32-E72D297353CC}">
              <c16:uniqueId val="{0000001D-D6F0-4B9B-A38F-2017BB8A121D}"/>
            </c:ext>
          </c:extLst>
        </c:ser>
        <c:dLbls>
          <c:showLegendKey val="0"/>
          <c:showVal val="0"/>
          <c:showCatName val="0"/>
          <c:showSerName val="0"/>
          <c:showPercent val="0"/>
          <c:showBubbleSize val="0"/>
        </c:dLbls>
        <c:marker val="1"/>
        <c:smooth val="0"/>
        <c:axId val="163115832"/>
        <c:axId val="162878872"/>
      </c:lineChart>
      <c:catAx>
        <c:axId val="163115832"/>
        <c:scaling>
          <c:orientation val="minMax"/>
        </c:scaling>
        <c:delete val="0"/>
        <c:axPos val="b"/>
        <c:numFmt formatCode="General" sourceLinked="0"/>
        <c:majorTickMark val="none"/>
        <c:minorTickMark val="none"/>
        <c:tickLblPos val="nextTo"/>
        <c:txPr>
          <a:bodyPr/>
          <a:lstStyle/>
          <a:p>
            <a:pPr>
              <a:defRPr sz="1600"/>
            </a:pPr>
            <a:endParaRPr lang="en-US"/>
          </a:p>
        </c:txPr>
        <c:crossAx val="162878872"/>
        <c:crosses val="autoZero"/>
        <c:auto val="1"/>
        <c:lblAlgn val="ctr"/>
        <c:lblOffset val="100"/>
        <c:noMultiLvlLbl val="0"/>
      </c:catAx>
      <c:valAx>
        <c:axId val="162878872"/>
        <c:scaling>
          <c:orientation val="minMax"/>
          <c:max val="1"/>
          <c:min val="0"/>
        </c:scaling>
        <c:delete val="0"/>
        <c:axPos val="l"/>
        <c:title>
          <c:tx>
            <c:rich>
              <a:bodyPr rot="-5400000" vert="horz"/>
              <a:lstStyle/>
              <a:p>
                <a:pPr>
                  <a:defRPr sz="1400"/>
                </a:pPr>
                <a:r>
                  <a:rPr lang="en-US" sz="1400" b="1" i="0" baseline="0" dirty="0" smtClean="0">
                    <a:effectLst/>
                  </a:rPr>
                  <a:t>% of Students in High School for 4 Years</a:t>
                </a:r>
                <a:endParaRPr lang="en-US" sz="1400" dirty="0">
                  <a:effectLst/>
                </a:endParaRPr>
              </a:p>
            </c:rich>
          </c:tx>
          <c:layout>
            <c:manualLayout>
              <c:xMode val="edge"/>
              <c:yMode val="edge"/>
              <c:x val="4.2826552462526804E-3"/>
              <c:y val="0.122149758454106"/>
            </c:manualLayout>
          </c:layout>
          <c:overlay val="0"/>
        </c:title>
        <c:numFmt formatCode="0%" sourceLinked="0"/>
        <c:majorTickMark val="out"/>
        <c:minorTickMark val="out"/>
        <c:tickLblPos val="nextTo"/>
        <c:txPr>
          <a:bodyPr/>
          <a:lstStyle/>
          <a:p>
            <a:pPr>
              <a:defRPr sz="1400"/>
            </a:pPr>
            <a:endParaRPr lang="en-US"/>
          </a:p>
        </c:txPr>
        <c:crossAx val="163115832"/>
        <c:crosses val="autoZero"/>
        <c:crossBetween val="between"/>
        <c:majorUnit val="0.2"/>
      </c:valAx>
    </c:plotArea>
    <c:legend>
      <c:legendPos val="l"/>
      <c:layout>
        <c:manualLayout>
          <c:xMode val="edge"/>
          <c:yMode val="edge"/>
          <c:x val="0.12847965738757999"/>
          <c:y val="0.66447126174445603"/>
          <c:w val="0.26447554334080797"/>
          <c:h val="0.1627836737799079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 </a:t>
            </a:r>
            <a:r>
              <a:rPr lang="en-US" dirty="0"/>
              <a:t>of Absences by Absence </a:t>
            </a:r>
            <a:r>
              <a:rPr lang="en-US" dirty="0" smtClean="0"/>
              <a:t>Reason</a:t>
            </a:r>
            <a:endParaRPr lang="en-US" dirty="0"/>
          </a:p>
        </c:rich>
      </c:tx>
      <c:overlay val="0"/>
    </c:title>
    <c:autoTitleDeleted val="0"/>
    <c:plotArea>
      <c:layout/>
      <c:barChart>
        <c:barDir val="bar"/>
        <c:grouping val="clustered"/>
        <c:varyColors val="0"/>
        <c:ser>
          <c:idx val="0"/>
          <c:order val="0"/>
          <c:tx>
            <c:strRef>
              <c:f>Sheet1!$B$1</c:f>
              <c:strCache>
                <c:ptCount val="1"/>
                <c:pt idx="0">
                  <c:v>Series 2</c:v>
                </c:pt>
              </c:strCache>
            </c:strRef>
          </c:tx>
          <c:spPr>
            <a:solidFill>
              <a:srgbClr val="00800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Family Responsibility</c:v>
                </c:pt>
                <c:pt idx="1">
                  <c:v>Suspension (not ISS)</c:v>
                </c:pt>
                <c:pt idx="2">
                  <c:v>Mental Health Issue</c:v>
                </c:pt>
                <c:pt idx="3">
                  <c:v>Travel</c:v>
                </c:pt>
                <c:pt idx="4">
                  <c:v>Preventative Medical</c:v>
                </c:pt>
                <c:pt idx="5">
                  <c:v>Routine Dental Appt</c:v>
                </c:pt>
                <c:pt idx="6">
                  <c:v>Family Emergency</c:v>
                </c:pt>
                <c:pt idx="7">
                  <c:v>Chronic Illness</c:v>
                </c:pt>
                <c:pt idx="8">
                  <c:v>Skipping</c:v>
                </c:pt>
                <c:pt idx="9">
                  <c:v>Acute Illness</c:v>
                </c:pt>
              </c:strCache>
            </c:strRef>
          </c:cat>
          <c:val>
            <c:numRef>
              <c:f>Sheet1!$B$2:$B$11</c:f>
              <c:numCache>
                <c:formatCode>0%</c:formatCode>
                <c:ptCount val="10"/>
                <c:pt idx="0">
                  <c:v>1.02908809707929E-2</c:v>
                </c:pt>
                <c:pt idx="1">
                  <c:v>1.46927606924038E-2</c:v>
                </c:pt>
                <c:pt idx="2">
                  <c:v>1.51091547201237E-2</c:v>
                </c:pt>
                <c:pt idx="3">
                  <c:v>1.9392064719528899E-2</c:v>
                </c:pt>
                <c:pt idx="4">
                  <c:v>2.0938671108203001E-2</c:v>
                </c:pt>
                <c:pt idx="5">
                  <c:v>2.7660460412824901E-2</c:v>
                </c:pt>
                <c:pt idx="6">
                  <c:v>3.8903099161263499E-2</c:v>
                </c:pt>
                <c:pt idx="7">
                  <c:v>4.4673130688239797E-2</c:v>
                </c:pt>
                <c:pt idx="8">
                  <c:v>5.2049253464993159E-2</c:v>
                </c:pt>
                <c:pt idx="9">
                  <c:v>0.48325501159954798</c:v>
                </c:pt>
              </c:numCache>
            </c:numRef>
          </c:val>
        </c:ser>
        <c:dLbls>
          <c:showLegendKey val="0"/>
          <c:showVal val="0"/>
          <c:showCatName val="0"/>
          <c:showSerName val="0"/>
          <c:showPercent val="0"/>
          <c:showBubbleSize val="0"/>
        </c:dLbls>
        <c:gapWidth val="150"/>
        <c:axId val="162880048"/>
        <c:axId val="162880440"/>
      </c:barChart>
      <c:catAx>
        <c:axId val="162880048"/>
        <c:scaling>
          <c:orientation val="minMax"/>
        </c:scaling>
        <c:delete val="0"/>
        <c:axPos val="l"/>
        <c:numFmt formatCode="General" sourceLinked="0"/>
        <c:majorTickMark val="out"/>
        <c:minorTickMark val="none"/>
        <c:tickLblPos val="nextTo"/>
        <c:crossAx val="162880440"/>
        <c:crosses val="autoZero"/>
        <c:auto val="1"/>
        <c:lblAlgn val="ctr"/>
        <c:lblOffset val="100"/>
        <c:noMultiLvlLbl val="0"/>
      </c:catAx>
      <c:valAx>
        <c:axId val="162880440"/>
        <c:scaling>
          <c:orientation val="minMax"/>
          <c:max val="0.5"/>
        </c:scaling>
        <c:delete val="0"/>
        <c:axPos val="b"/>
        <c:numFmt formatCode="0%" sourceLinked="1"/>
        <c:majorTickMark val="out"/>
        <c:minorTickMark val="none"/>
        <c:tickLblPos val="nextTo"/>
        <c:crossAx val="1628800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smtClean="0"/>
              <a:t>Absences</a:t>
            </a:r>
            <a:r>
              <a:rPr lang="en-US" sz="1600" baseline="0" dirty="0" smtClean="0"/>
              <a:t> By Week August – March for 2012-13</a:t>
            </a:r>
            <a:endParaRPr lang="en-US" sz="1600" dirty="0"/>
          </a:p>
        </c:rich>
      </c:tx>
      <c:layout>
        <c:manualLayout>
          <c:xMode val="edge"/>
          <c:yMode val="edge"/>
          <c:x val="0.24243840843423983"/>
          <c:y val="3.2234403391883708E-2"/>
        </c:manualLayout>
      </c:layout>
      <c:overlay val="0"/>
    </c:title>
    <c:autoTitleDeleted val="0"/>
    <c:plotArea>
      <c:layout>
        <c:manualLayout>
          <c:layoutTarget val="inner"/>
          <c:xMode val="edge"/>
          <c:yMode val="edge"/>
          <c:x val="9.7369753559566119E-2"/>
          <c:y val="0.12210539067231981"/>
          <c:w val="0.78756869439992561"/>
          <c:h val="0.61577225923682621"/>
        </c:manualLayout>
      </c:layout>
      <c:lineChart>
        <c:grouping val="standard"/>
        <c:varyColors val="0"/>
        <c:ser>
          <c:idx val="0"/>
          <c:order val="0"/>
          <c:tx>
            <c:strRef>
              <c:f>Sheet1!$B$1</c:f>
              <c:strCache>
                <c:ptCount val="1"/>
                <c:pt idx="0">
                  <c:v>HCISD</c:v>
                </c:pt>
              </c:strCache>
            </c:strRef>
          </c:tx>
          <c:spPr>
            <a:ln>
              <a:solidFill>
                <a:srgbClr val="00B0F0"/>
              </a:solidFill>
            </a:ln>
          </c:spPr>
          <c:marker>
            <c:symbol val="none"/>
          </c:marker>
          <c:cat>
            <c:numRef>
              <c:f>Sheet1!$A$2:$A$31</c:f>
              <c:numCache>
                <c:formatCode>General</c:formatCode>
                <c:ptCount val="30"/>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12</c:v>
                </c:pt>
                <c:pt idx="29">
                  <c:v>13</c:v>
                </c:pt>
              </c:numCache>
            </c:numRef>
          </c:cat>
          <c:val>
            <c:numRef>
              <c:f>Sheet1!$B$2:$B$31</c:f>
              <c:numCache>
                <c:formatCode>General</c:formatCode>
                <c:ptCount val="30"/>
                <c:pt idx="0">
                  <c:v>57.6</c:v>
                </c:pt>
                <c:pt idx="1">
                  <c:v>120</c:v>
                </c:pt>
                <c:pt idx="2">
                  <c:v>145.6</c:v>
                </c:pt>
                <c:pt idx="3">
                  <c:v>158</c:v>
                </c:pt>
                <c:pt idx="4">
                  <c:v>167</c:v>
                </c:pt>
                <c:pt idx="5">
                  <c:v>150.19999999999999</c:v>
                </c:pt>
                <c:pt idx="6">
                  <c:v>176.25</c:v>
                </c:pt>
                <c:pt idx="7">
                  <c:v>168</c:v>
                </c:pt>
                <c:pt idx="8">
                  <c:v>181</c:v>
                </c:pt>
                <c:pt idx="9">
                  <c:v>191.4</c:v>
                </c:pt>
                <c:pt idx="10">
                  <c:v>149.80000000000001</c:v>
                </c:pt>
                <c:pt idx="11">
                  <c:v>186.4</c:v>
                </c:pt>
                <c:pt idx="13">
                  <c:v>200.4</c:v>
                </c:pt>
                <c:pt idx="14">
                  <c:v>203</c:v>
                </c:pt>
                <c:pt idx="15">
                  <c:v>214.4</c:v>
                </c:pt>
                <c:pt idx="16">
                  <c:v>178.33333333333334</c:v>
                </c:pt>
                <c:pt idx="19">
                  <c:v>249.6</c:v>
                </c:pt>
                <c:pt idx="20">
                  <c:v>228</c:v>
                </c:pt>
                <c:pt idx="21">
                  <c:v>327.75</c:v>
                </c:pt>
                <c:pt idx="22">
                  <c:v>230.2</c:v>
                </c:pt>
                <c:pt idx="23">
                  <c:v>207.8</c:v>
                </c:pt>
                <c:pt idx="24">
                  <c:v>148</c:v>
                </c:pt>
                <c:pt idx="25">
                  <c:v>259.5</c:v>
                </c:pt>
                <c:pt idx="26">
                  <c:v>202</c:v>
                </c:pt>
                <c:pt idx="27">
                  <c:v>170.4</c:v>
                </c:pt>
                <c:pt idx="28">
                  <c:v>245.8</c:v>
                </c:pt>
                <c:pt idx="29">
                  <c:v>154.5</c:v>
                </c:pt>
              </c:numCache>
            </c:numRef>
          </c:val>
          <c:smooth val="0"/>
        </c:ser>
        <c:ser>
          <c:idx val="1"/>
          <c:order val="1"/>
          <c:tx>
            <c:strRef>
              <c:f>Sheet1!$C$1</c:f>
              <c:strCache>
                <c:ptCount val="1"/>
                <c:pt idx="0">
                  <c:v>PISD</c:v>
                </c:pt>
              </c:strCache>
            </c:strRef>
          </c:tx>
          <c:spPr>
            <a:ln>
              <a:solidFill>
                <a:srgbClr val="002060"/>
              </a:solidFill>
            </a:ln>
          </c:spPr>
          <c:marker>
            <c:symbol val="none"/>
          </c:marker>
          <c:cat>
            <c:numRef>
              <c:f>Sheet1!$A$2:$A$31</c:f>
              <c:numCache>
                <c:formatCode>General</c:formatCode>
                <c:ptCount val="30"/>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12</c:v>
                </c:pt>
                <c:pt idx="29">
                  <c:v>13</c:v>
                </c:pt>
              </c:numCache>
            </c:numRef>
          </c:cat>
          <c:val>
            <c:numRef>
              <c:f>Sheet1!$C$2:$C$31</c:f>
              <c:numCache>
                <c:formatCode>General</c:formatCode>
                <c:ptCount val="30"/>
                <c:pt idx="0">
                  <c:v>55.25</c:v>
                </c:pt>
                <c:pt idx="1">
                  <c:v>129.5</c:v>
                </c:pt>
                <c:pt idx="2">
                  <c:v>150</c:v>
                </c:pt>
                <c:pt idx="3">
                  <c:v>156.19999999999999</c:v>
                </c:pt>
                <c:pt idx="4">
                  <c:v>184.4</c:v>
                </c:pt>
                <c:pt idx="5">
                  <c:v>159.4</c:v>
                </c:pt>
                <c:pt idx="6">
                  <c:v>175.25</c:v>
                </c:pt>
                <c:pt idx="7">
                  <c:v>166.4</c:v>
                </c:pt>
                <c:pt idx="8">
                  <c:v>174.4</c:v>
                </c:pt>
                <c:pt idx="9">
                  <c:v>202.4</c:v>
                </c:pt>
                <c:pt idx="10">
                  <c:v>197.6</c:v>
                </c:pt>
                <c:pt idx="11">
                  <c:v>221.8</c:v>
                </c:pt>
                <c:pt idx="12">
                  <c:v>296.5</c:v>
                </c:pt>
                <c:pt idx="13">
                  <c:v>236.2</c:v>
                </c:pt>
                <c:pt idx="14">
                  <c:v>199.2</c:v>
                </c:pt>
                <c:pt idx="15">
                  <c:v>219.2</c:v>
                </c:pt>
                <c:pt idx="16">
                  <c:v>224</c:v>
                </c:pt>
                <c:pt idx="19">
                  <c:v>236.6</c:v>
                </c:pt>
                <c:pt idx="20">
                  <c:v>205</c:v>
                </c:pt>
                <c:pt idx="21">
                  <c:v>332.75</c:v>
                </c:pt>
                <c:pt idx="22">
                  <c:v>213</c:v>
                </c:pt>
                <c:pt idx="23">
                  <c:v>210.4</c:v>
                </c:pt>
                <c:pt idx="24">
                  <c:v>149.6</c:v>
                </c:pt>
                <c:pt idx="25">
                  <c:v>253.25</c:v>
                </c:pt>
                <c:pt idx="26">
                  <c:v>182.6</c:v>
                </c:pt>
                <c:pt idx="27">
                  <c:v>162.19999999999999</c:v>
                </c:pt>
                <c:pt idx="28">
                  <c:v>200.2</c:v>
                </c:pt>
                <c:pt idx="29">
                  <c:v>189.25</c:v>
                </c:pt>
              </c:numCache>
            </c:numRef>
          </c:val>
          <c:smooth val="0"/>
        </c:ser>
        <c:ser>
          <c:idx val="2"/>
          <c:order val="2"/>
          <c:tx>
            <c:strRef>
              <c:f>Sheet1!$D$1</c:f>
              <c:strCache>
                <c:ptCount val="1"/>
                <c:pt idx="0">
                  <c:v>HCISD Acute Illness</c:v>
                </c:pt>
              </c:strCache>
            </c:strRef>
          </c:tx>
          <c:spPr>
            <a:ln>
              <a:solidFill>
                <a:srgbClr val="92D050"/>
              </a:solidFill>
            </a:ln>
          </c:spPr>
          <c:marker>
            <c:symbol val="none"/>
          </c:marker>
          <c:cat>
            <c:numRef>
              <c:f>Sheet1!$A$2:$A$31</c:f>
              <c:numCache>
                <c:formatCode>General</c:formatCode>
                <c:ptCount val="30"/>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12</c:v>
                </c:pt>
                <c:pt idx="29">
                  <c:v>13</c:v>
                </c:pt>
              </c:numCache>
            </c:numRef>
          </c:cat>
          <c:val>
            <c:numRef>
              <c:f>Sheet1!$D$2:$D$31</c:f>
              <c:numCache>
                <c:formatCode>General</c:formatCode>
                <c:ptCount val="30"/>
                <c:pt idx="20">
                  <c:v>125.2</c:v>
                </c:pt>
                <c:pt idx="21">
                  <c:v>188.25</c:v>
                </c:pt>
                <c:pt idx="22">
                  <c:v>119.4</c:v>
                </c:pt>
                <c:pt idx="23">
                  <c:v>100.6</c:v>
                </c:pt>
                <c:pt idx="24">
                  <c:v>63.4</c:v>
                </c:pt>
                <c:pt idx="25">
                  <c:v>126.5</c:v>
                </c:pt>
                <c:pt idx="26">
                  <c:v>98.8</c:v>
                </c:pt>
                <c:pt idx="27">
                  <c:v>62.6</c:v>
                </c:pt>
              </c:numCache>
            </c:numRef>
          </c:val>
          <c:smooth val="0"/>
        </c:ser>
        <c:ser>
          <c:idx val="3"/>
          <c:order val="3"/>
          <c:tx>
            <c:strRef>
              <c:f>Sheet1!$E$1</c:f>
              <c:strCache>
                <c:ptCount val="1"/>
                <c:pt idx="0">
                  <c:v>PISD Acute Illness</c:v>
                </c:pt>
              </c:strCache>
            </c:strRef>
          </c:tx>
          <c:spPr>
            <a:ln>
              <a:solidFill>
                <a:srgbClr val="00B050"/>
              </a:solidFill>
            </a:ln>
          </c:spPr>
          <c:marker>
            <c:symbol val="none"/>
          </c:marker>
          <c:cat>
            <c:numRef>
              <c:f>Sheet1!$A$2:$A$31</c:f>
              <c:numCache>
                <c:formatCode>General</c:formatCode>
                <c:ptCount val="30"/>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12</c:v>
                </c:pt>
                <c:pt idx="29">
                  <c:v>13</c:v>
                </c:pt>
              </c:numCache>
            </c:numRef>
          </c:cat>
          <c:val>
            <c:numRef>
              <c:f>Sheet1!$E$2:$E$31</c:f>
              <c:numCache>
                <c:formatCode>General</c:formatCode>
                <c:ptCount val="30"/>
                <c:pt idx="20">
                  <c:v>111.4</c:v>
                </c:pt>
                <c:pt idx="21">
                  <c:v>183</c:v>
                </c:pt>
                <c:pt idx="22">
                  <c:v>98.4</c:v>
                </c:pt>
                <c:pt idx="23">
                  <c:v>93</c:v>
                </c:pt>
                <c:pt idx="24">
                  <c:v>66</c:v>
                </c:pt>
                <c:pt idx="25">
                  <c:v>107.5</c:v>
                </c:pt>
                <c:pt idx="26">
                  <c:v>78</c:v>
                </c:pt>
                <c:pt idx="27">
                  <c:v>69</c:v>
                </c:pt>
              </c:numCache>
            </c:numRef>
          </c:val>
          <c:smooth val="0"/>
        </c:ser>
        <c:dLbls>
          <c:showLegendKey val="0"/>
          <c:showVal val="0"/>
          <c:showCatName val="0"/>
          <c:showSerName val="0"/>
          <c:showPercent val="0"/>
          <c:showBubbleSize val="0"/>
        </c:dLbls>
        <c:marker val="1"/>
        <c:smooth val="0"/>
        <c:axId val="120990088"/>
        <c:axId val="120989696"/>
      </c:lineChart>
      <c:lineChart>
        <c:grouping val="standard"/>
        <c:varyColors val="0"/>
        <c:ser>
          <c:idx val="4"/>
          <c:order val="4"/>
          <c:tx>
            <c:strRef>
              <c:f>Sheet1!$F$1</c:f>
              <c:strCache>
                <c:ptCount val="1"/>
                <c:pt idx="0">
                  <c:v>Dr visits flu-like illness</c:v>
                </c:pt>
              </c:strCache>
            </c:strRef>
          </c:tx>
          <c:spPr>
            <a:ln>
              <a:solidFill>
                <a:schemeClr val="accent2"/>
              </a:solidFill>
            </a:ln>
          </c:spPr>
          <c:marker>
            <c:symbol val="none"/>
          </c:marker>
          <c:cat>
            <c:numRef>
              <c:f>Sheet1!$A$2:$A$31</c:f>
              <c:numCache>
                <c:formatCode>General</c:formatCode>
                <c:ptCount val="30"/>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1</c:v>
                </c:pt>
                <c:pt idx="19">
                  <c:v>2</c:v>
                </c:pt>
                <c:pt idx="20">
                  <c:v>3</c:v>
                </c:pt>
                <c:pt idx="21">
                  <c:v>4</c:v>
                </c:pt>
                <c:pt idx="22">
                  <c:v>5</c:v>
                </c:pt>
                <c:pt idx="23">
                  <c:v>6</c:v>
                </c:pt>
                <c:pt idx="24">
                  <c:v>7</c:v>
                </c:pt>
                <c:pt idx="25">
                  <c:v>8</c:v>
                </c:pt>
                <c:pt idx="26">
                  <c:v>9</c:v>
                </c:pt>
                <c:pt idx="27">
                  <c:v>10</c:v>
                </c:pt>
                <c:pt idx="28">
                  <c:v>12</c:v>
                </c:pt>
                <c:pt idx="29">
                  <c:v>13</c:v>
                </c:pt>
              </c:numCache>
            </c:numRef>
          </c:cat>
          <c:val>
            <c:numRef>
              <c:f>Sheet1!$F$2:$F$31</c:f>
              <c:numCache>
                <c:formatCode>0.0%</c:formatCode>
                <c:ptCount val="30"/>
                <c:pt idx="0">
                  <c:v>0.01</c:v>
                </c:pt>
                <c:pt idx="1">
                  <c:v>0.01</c:v>
                </c:pt>
                <c:pt idx="2">
                  <c:v>1.2999999999999999E-2</c:v>
                </c:pt>
                <c:pt idx="3">
                  <c:v>1.2999999999999999E-2</c:v>
                </c:pt>
                <c:pt idx="4">
                  <c:v>1.2999999999999999E-2</c:v>
                </c:pt>
                <c:pt idx="5">
                  <c:v>1.2999999999999999E-2</c:v>
                </c:pt>
                <c:pt idx="6">
                  <c:v>1.4999999999999999E-2</c:v>
                </c:pt>
                <c:pt idx="7">
                  <c:v>1.4999999999999999E-2</c:v>
                </c:pt>
                <c:pt idx="8">
                  <c:v>1.2E-2</c:v>
                </c:pt>
                <c:pt idx="9">
                  <c:v>1.4999999999999999E-2</c:v>
                </c:pt>
                <c:pt idx="10">
                  <c:v>2.8000000000000001E-2</c:v>
                </c:pt>
                <c:pt idx="11">
                  <c:v>1.9E-2</c:v>
                </c:pt>
                <c:pt idx="12">
                  <c:v>0.02</c:v>
                </c:pt>
                <c:pt idx="13">
                  <c:v>2.8000000000000001E-2</c:v>
                </c:pt>
                <c:pt idx="14">
                  <c:v>4.1000000000000002E-2</c:v>
                </c:pt>
                <c:pt idx="15">
                  <c:v>0.04</c:v>
                </c:pt>
                <c:pt idx="16">
                  <c:v>2.8000000000000001E-2</c:v>
                </c:pt>
                <c:pt idx="17">
                  <c:v>0.16800000000000001</c:v>
                </c:pt>
                <c:pt idx="18">
                  <c:v>0.09</c:v>
                </c:pt>
                <c:pt idx="19">
                  <c:v>7.0000000000000007E-2</c:v>
                </c:pt>
                <c:pt idx="20">
                  <c:v>6.5000000000000002E-2</c:v>
                </c:pt>
                <c:pt idx="21">
                  <c:v>0.08</c:v>
                </c:pt>
                <c:pt idx="22">
                  <c:v>5.2499999999999998E-2</c:v>
                </c:pt>
                <c:pt idx="23">
                  <c:v>4.4999999999999998E-2</c:v>
                </c:pt>
                <c:pt idx="24">
                  <c:v>1.4999999999999999E-2</c:v>
                </c:pt>
                <c:pt idx="25">
                  <c:v>0.02</c:v>
                </c:pt>
                <c:pt idx="26">
                  <c:v>1.4999999999999999E-2</c:v>
                </c:pt>
                <c:pt idx="27">
                  <c:v>2.5000000000000001E-2</c:v>
                </c:pt>
                <c:pt idx="28">
                  <c:v>0.02</c:v>
                </c:pt>
                <c:pt idx="29">
                  <c:v>1.4999999999999999E-2</c:v>
                </c:pt>
              </c:numCache>
            </c:numRef>
          </c:val>
          <c:smooth val="0"/>
        </c:ser>
        <c:dLbls>
          <c:showLegendKey val="0"/>
          <c:showVal val="0"/>
          <c:showCatName val="0"/>
          <c:showSerName val="0"/>
          <c:showPercent val="0"/>
          <c:showBubbleSize val="0"/>
        </c:dLbls>
        <c:marker val="1"/>
        <c:smooth val="0"/>
        <c:axId val="259142920"/>
        <c:axId val="259142528"/>
      </c:lineChart>
      <c:catAx>
        <c:axId val="120990088"/>
        <c:scaling>
          <c:orientation val="minMax"/>
        </c:scaling>
        <c:delete val="0"/>
        <c:axPos val="b"/>
        <c:title>
          <c:tx>
            <c:rich>
              <a:bodyPr/>
              <a:lstStyle/>
              <a:p>
                <a:pPr>
                  <a:defRPr/>
                </a:pPr>
                <a:r>
                  <a:rPr lang="en-US" baseline="0" dirty="0" smtClean="0"/>
                  <a:t>Week of the Year</a:t>
                </a:r>
                <a:endParaRPr lang="en-US" dirty="0"/>
              </a:p>
            </c:rich>
          </c:tx>
          <c:layout>
            <c:manualLayout>
              <c:xMode val="edge"/>
              <c:yMode val="edge"/>
              <c:x val="0.39073733430380031"/>
              <c:y val="0.81744619422572173"/>
            </c:manualLayout>
          </c:layout>
          <c:overlay val="0"/>
        </c:title>
        <c:numFmt formatCode="General" sourceLinked="1"/>
        <c:majorTickMark val="out"/>
        <c:minorTickMark val="none"/>
        <c:tickLblPos val="nextTo"/>
        <c:txPr>
          <a:bodyPr/>
          <a:lstStyle/>
          <a:p>
            <a:pPr>
              <a:defRPr sz="1200"/>
            </a:pPr>
            <a:endParaRPr lang="en-US"/>
          </a:p>
        </c:txPr>
        <c:crossAx val="120989696"/>
        <c:crosses val="autoZero"/>
        <c:auto val="1"/>
        <c:lblAlgn val="ctr"/>
        <c:lblOffset val="100"/>
        <c:noMultiLvlLbl val="0"/>
      </c:catAx>
      <c:valAx>
        <c:axId val="120989696"/>
        <c:scaling>
          <c:orientation val="minMax"/>
        </c:scaling>
        <c:delete val="0"/>
        <c:axPos val="l"/>
        <c:title>
          <c:tx>
            <c:rich>
              <a:bodyPr rot="-5400000" vert="horz"/>
              <a:lstStyle/>
              <a:p>
                <a:pPr>
                  <a:defRPr/>
                </a:pPr>
                <a:r>
                  <a:rPr lang="en-US" dirty="0" smtClean="0"/>
                  <a:t>Average # Absences Per Day</a:t>
                </a:r>
                <a:endParaRPr lang="en-US" dirty="0"/>
              </a:p>
            </c:rich>
          </c:tx>
          <c:layout>
            <c:manualLayout>
              <c:xMode val="edge"/>
              <c:yMode val="edge"/>
              <c:x val="1.9529544101105009E-3"/>
              <c:y val="0.10825620835857057"/>
            </c:manualLayout>
          </c:layout>
          <c:overlay val="0"/>
        </c:title>
        <c:numFmt formatCode="General" sourceLinked="1"/>
        <c:majorTickMark val="out"/>
        <c:minorTickMark val="none"/>
        <c:tickLblPos val="nextTo"/>
        <c:txPr>
          <a:bodyPr/>
          <a:lstStyle/>
          <a:p>
            <a:pPr>
              <a:defRPr sz="1600"/>
            </a:pPr>
            <a:endParaRPr lang="en-US"/>
          </a:p>
        </c:txPr>
        <c:crossAx val="120990088"/>
        <c:crosses val="autoZero"/>
        <c:crossBetween val="between"/>
      </c:valAx>
      <c:valAx>
        <c:axId val="259142528"/>
        <c:scaling>
          <c:orientation val="minMax"/>
        </c:scaling>
        <c:delete val="0"/>
        <c:axPos val="r"/>
        <c:title>
          <c:tx>
            <c:rich>
              <a:bodyPr rot="-5400000" vert="horz"/>
              <a:lstStyle/>
              <a:p>
                <a:pPr>
                  <a:defRPr/>
                </a:pPr>
                <a:r>
                  <a:rPr lang="en-US" sz="1800" b="1" i="0" baseline="0" dirty="0" smtClean="0">
                    <a:effectLst/>
                  </a:rPr>
                  <a:t>% of Doctor visits for flu-like illness</a:t>
                </a:r>
                <a:endParaRPr lang="en-US" dirty="0">
                  <a:effectLst/>
                </a:endParaRPr>
              </a:p>
            </c:rich>
          </c:tx>
          <c:layout>
            <c:manualLayout>
              <c:xMode val="edge"/>
              <c:yMode val="edge"/>
              <c:x val="0.95778391671629282"/>
              <c:y val="4.7746416313345447E-2"/>
            </c:manualLayout>
          </c:layout>
          <c:overlay val="0"/>
        </c:title>
        <c:numFmt formatCode="0%" sourceLinked="0"/>
        <c:majorTickMark val="out"/>
        <c:minorTickMark val="none"/>
        <c:tickLblPos val="nextTo"/>
        <c:txPr>
          <a:bodyPr/>
          <a:lstStyle/>
          <a:p>
            <a:pPr>
              <a:defRPr sz="1600"/>
            </a:pPr>
            <a:endParaRPr lang="en-US"/>
          </a:p>
        </c:txPr>
        <c:crossAx val="259142920"/>
        <c:crosses val="max"/>
        <c:crossBetween val="between"/>
      </c:valAx>
      <c:catAx>
        <c:axId val="259142920"/>
        <c:scaling>
          <c:orientation val="minMax"/>
        </c:scaling>
        <c:delete val="1"/>
        <c:axPos val="b"/>
        <c:numFmt formatCode="General" sourceLinked="1"/>
        <c:majorTickMark val="out"/>
        <c:minorTickMark val="none"/>
        <c:tickLblPos val="nextTo"/>
        <c:crossAx val="259142528"/>
        <c:crosses val="autoZero"/>
        <c:auto val="1"/>
        <c:lblAlgn val="ctr"/>
        <c:lblOffset val="100"/>
        <c:noMultiLvlLbl val="0"/>
      </c:catAx>
    </c:plotArea>
    <c:legend>
      <c:legendPos val="b"/>
      <c:layout>
        <c:manualLayout>
          <c:xMode val="edge"/>
          <c:yMode val="edge"/>
          <c:x val="3.314254835792585E-2"/>
          <c:y val="0.90792590349283264"/>
          <c:w val="0.9"/>
          <c:h val="6.0759539672925501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3102784821388898"/>
          <c:y val="2.9939697956134301E-2"/>
          <c:w val="0.60963243471684703"/>
          <c:h val="0.84464447021040201"/>
        </c:manualLayout>
      </c:layout>
      <c:barChart>
        <c:barDir val="bar"/>
        <c:grouping val="clustered"/>
        <c:varyColors val="0"/>
        <c:ser>
          <c:idx val="0"/>
          <c:order val="0"/>
          <c:tx>
            <c:strRef>
              <c:f>Sheet1!$B$1</c:f>
              <c:strCache>
                <c:ptCount val="1"/>
              </c:strCache>
            </c:strRef>
          </c:tx>
          <c:spPr>
            <a:solidFill>
              <a:schemeClr val="accent2"/>
            </a:solidFill>
            <a:scene3d>
              <a:camera prst="orthographicFront"/>
              <a:lightRig rig="threePt" dir="t">
                <a:rot lat="0" lon="0" rev="1200000"/>
              </a:lightRig>
            </a:scene3d>
            <a:sp3d/>
          </c:spPr>
          <c:invertIfNegative val="0"/>
          <c:dPt>
            <c:idx val="11"/>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14-A5BD-49C9-9769-ED9A5D7502AB}"/>
              </c:ext>
            </c:extLst>
          </c:dPt>
          <c:dPt>
            <c:idx val="12"/>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1-A5BD-49C9-9769-ED9A5D7502AB}"/>
              </c:ext>
            </c:extLst>
          </c:dPt>
          <c:dPt>
            <c:idx val="13"/>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3-A5BD-49C9-9769-ED9A5D7502AB}"/>
              </c:ext>
            </c:extLst>
          </c:dPt>
          <c:dPt>
            <c:idx val="14"/>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5-A5BD-49C9-9769-ED9A5D7502AB}"/>
              </c:ext>
            </c:extLst>
          </c:dPt>
          <c:dPt>
            <c:idx val="16"/>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15-A5BD-49C9-9769-ED9A5D7502AB}"/>
              </c:ext>
            </c:extLst>
          </c:dPt>
          <c:dPt>
            <c:idx val="17"/>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7-A5BD-49C9-9769-ED9A5D7502AB}"/>
              </c:ext>
            </c:extLst>
          </c:dPt>
          <c:dPt>
            <c:idx val="18"/>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9-A5BD-49C9-9769-ED9A5D7502AB}"/>
              </c:ext>
            </c:extLst>
          </c:dPt>
          <c:dPt>
            <c:idx val="19"/>
            <c:invertIfNegative val="0"/>
            <c:bubble3D val="0"/>
            <c:spPr>
              <a:solidFill>
                <a:schemeClr val="accent1"/>
              </a:solidFill>
              <a:scene3d>
                <a:camera prst="orthographicFront"/>
                <a:lightRig rig="threePt" dir="t">
                  <a:rot lat="0" lon="0" rev="1200000"/>
                </a:lightRig>
              </a:scene3d>
              <a:sp3d/>
            </c:spPr>
            <c:extLst xmlns:c16r2="http://schemas.microsoft.com/office/drawing/2015/06/chart">
              <c:ext xmlns:c16="http://schemas.microsoft.com/office/drawing/2014/chart" uri="{C3380CC4-5D6E-409C-BE32-E72D297353CC}">
                <c16:uniqueId val="{0000000B-A5BD-49C9-9769-ED9A5D7502AB}"/>
              </c:ext>
            </c:extLst>
          </c:dPt>
          <c:dLbls>
            <c:dLbl>
              <c:idx val="1"/>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CA2570CA-672F-4F23-9B41-92964A0ABC2E}"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sz="1000" b="0" i="0" u="none" strike="noStrike" kern="1200" baseline="0" dirty="0">
                        <a:solidFill>
                          <a:srgbClr val="000000"/>
                        </a:solidFill>
                        <a:effectLst/>
                      </a:rPr>
                      <a:t> (n=39)</a:t>
                    </a:r>
                    <a:r>
                      <a:rPr lang="en-US" sz="1200" b="0" i="0" u="none" strike="noStrike" kern="1200" baseline="0" dirty="0">
                        <a:solidFill>
                          <a:srgbClr val="000000"/>
                        </a:solidFill>
                        <a:effectLst/>
                      </a:rPr>
                      <a:t>)</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7C63-46AC-A7B7-99FAF07DA920}"/>
                </c:ext>
                <c:ext xmlns:c15="http://schemas.microsoft.com/office/drawing/2012/chart" uri="{CE6537A1-D6FC-4f65-9D91-7224C49458BB}">
                  <c15:dlblFieldTable/>
                  <c15:showDataLabelsRange val="0"/>
                </c:ext>
              </c:extLst>
            </c:dLbl>
            <c:dLbl>
              <c:idx val="2"/>
              <c:tx>
                <c:rich>
                  <a:bodyPr/>
                  <a:lstStyle/>
                  <a:p>
                    <a:fld id="{33D435BE-01CD-4D79-82DF-6D72B6E40798}" type="VALUE">
                      <a:rPr lang="en-US" smtClean="0"/>
                      <a:pPr/>
                      <a:t>[VALUE]</a:t>
                    </a:fld>
                    <a:r>
                      <a:rPr lang="en-US" sz="1200" b="0" i="0" u="none" strike="noStrike" kern="1200" baseline="0" dirty="0">
                        <a:solidFill>
                          <a:srgbClr val="000000"/>
                        </a:solidFill>
                        <a:effectLst/>
                      </a:rPr>
                      <a:t> </a:t>
                    </a:r>
                    <a:r>
                      <a:rPr lang="en-US" sz="1000" b="0" i="0" u="none" strike="noStrike" kern="1200" baseline="0" dirty="0">
                        <a:solidFill>
                          <a:srgbClr val="000000"/>
                        </a:solidFill>
                        <a:effectLst/>
                      </a:rPr>
                      <a:t>(n=809)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7C63-46AC-A7B7-99FAF07DA920}"/>
                </c:ext>
                <c:ext xmlns:c15="http://schemas.microsoft.com/office/drawing/2012/chart" uri="{CE6537A1-D6FC-4f65-9D91-7224C49458BB}">
                  <c15:dlblFieldTable/>
                  <c15:showDataLabelsRange val="0"/>
                </c:ext>
              </c:extLst>
            </c:dLbl>
            <c:dLbl>
              <c:idx val="3"/>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414D4D9C-2F5D-468A-BDAA-A1450617A041}"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dirty="0"/>
                      <a:t> </a:t>
                    </a:r>
                    <a:r>
                      <a:rPr lang="en-US" sz="1000" b="0" i="0" u="none" strike="noStrike" kern="1200" baseline="0" dirty="0">
                        <a:solidFill>
                          <a:srgbClr val="000000"/>
                        </a:solidFill>
                        <a:effectLst/>
                      </a:rPr>
                      <a:t>(n=3911)</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7C63-46AC-A7B7-99FAF07DA920}"/>
                </c:ext>
                <c:ext xmlns:c15="http://schemas.microsoft.com/office/drawing/2012/chart" uri="{CE6537A1-D6FC-4f65-9D91-7224C49458BB}">
                  <c15:dlblFieldTable/>
                  <c15:showDataLabelsRange val="0"/>
                </c:ext>
              </c:extLst>
            </c:dLbl>
            <c:dLbl>
              <c:idx val="4"/>
              <c:tx>
                <c:rich>
                  <a:bodyPr/>
                  <a:lstStyle/>
                  <a:p>
                    <a:fld id="{635DC8E4-613F-4258-8725-B1B82ABD7F95}" type="VALUE">
                      <a:rPr lang="en-US" smtClean="0"/>
                      <a:pPr/>
                      <a:t>[VALUE]</a:t>
                    </a:fld>
                    <a:r>
                      <a:rPr lang="en-US" dirty="0"/>
                      <a:t> </a:t>
                    </a:r>
                    <a:r>
                      <a:rPr lang="en-US" sz="1050" dirty="0"/>
                      <a:t>(n=1097)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7C63-46AC-A7B7-99FAF07DA920}"/>
                </c:ext>
                <c:ext xmlns:c15="http://schemas.microsoft.com/office/drawing/2012/chart" uri="{CE6537A1-D6FC-4f65-9D91-7224C49458BB}">
                  <c15:dlblFieldTable/>
                  <c15:showDataLabelsRange val="0"/>
                </c:ext>
              </c:extLst>
            </c:dLbl>
            <c:dLbl>
              <c:idx val="6"/>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9BD98AC0-3B84-42EF-B73C-F50DD1C1B87B}"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dirty="0"/>
                      <a:t> </a:t>
                    </a:r>
                    <a:r>
                      <a:rPr lang="en-US" sz="1000" b="0" i="0" u="none" strike="noStrike" kern="1200" baseline="0" dirty="0">
                        <a:solidFill>
                          <a:srgbClr val="000000"/>
                        </a:solidFill>
                        <a:effectLst/>
                      </a:rPr>
                      <a:t> (n=13)</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7C63-46AC-A7B7-99FAF07DA920}"/>
                </c:ext>
                <c:ext xmlns:c15="http://schemas.microsoft.com/office/drawing/2012/chart" uri="{CE6537A1-D6FC-4f65-9D91-7224C49458BB}">
                  <c15:dlblFieldTable/>
                  <c15:showDataLabelsRange val="0"/>
                </c:ext>
              </c:extLst>
            </c:dLbl>
            <c:dLbl>
              <c:idx val="7"/>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05AE9321-ACDE-4134-AC15-9EA5172C9C00}"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sz="1800" b="0" i="0" u="none" strike="noStrike" kern="1200" baseline="0" dirty="0">
                        <a:solidFill>
                          <a:srgbClr val="000000"/>
                        </a:solidFill>
                        <a:effectLst/>
                      </a:rPr>
                      <a:t> </a:t>
                    </a:r>
                    <a:r>
                      <a:rPr lang="en-US" sz="1000" b="0" i="0" u="none" strike="noStrike" kern="1200" baseline="0" dirty="0">
                        <a:solidFill>
                          <a:srgbClr val="000000"/>
                        </a:solidFill>
                        <a:effectLst/>
                      </a:rPr>
                      <a:t>(n=356)</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7C63-46AC-A7B7-99FAF07DA920}"/>
                </c:ext>
                <c:ext xmlns:c15="http://schemas.microsoft.com/office/drawing/2012/chart" uri="{CE6537A1-D6FC-4f65-9D91-7224C49458BB}">
                  <c15:dlblFieldTable/>
                  <c15:showDataLabelsRange val="0"/>
                </c:ext>
              </c:extLst>
            </c:dLbl>
            <c:dLbl>
              <c:idx val="8"/>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41E6C5A8-B227-4A5E-A37D-EF40535D4F13}"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dirty="0"/>
                      <a:t> </a:t>
                    </a:r>
                    <a:r>
                      <a:rPr lang="en-US" sz="1000" b="0" i="0" u="none" strike="noStrike" kern="1200" baseline="0" dirty="0">
                        <a:solidFill>
                          <a:srgbClr val="000000"/>
                        </a:solidFill>
                        <a:effectLst/>
                      </a:rPr>
                      <a:t>(n=2312)</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7C63-46AC-A7B7-99FAF07DA920}"/>
                </c:ext>
                <c:ext xmlns:c15="http://schemas.microsoft.com/office/drawing/2012/chart" uri="{CE6537A1-D6FC-4f65-9D91-7224C49458BB}">
                  <c15:dlblFieldTable/>
                  <c15:showDataLabelsRange val="0"/>
                </c:ext>
              </c:extLst>
            </c:dLbl>
            <c:dLbl>
              <c:idx val="9"/>
              <c:tx>
                <c:rich>
                  <a:bodyPr/>
                  <a:lstStyle/>
                  <a:p>
                    <a:fld id="{6448BBF4-1689-4A61-95D7-375F04078D69}" type="VALUE">
                      <a:rPr lang="en-US" smtClean="0"/>
                      <a:pPr/>
                      <a:t>[VALUE]</a:t>
                    </a:fld>
                    <a:r>
                      <a:rPr lang="en-US" sz="1200" b="0" i="0" u="none" strike="noStrike" kern="1200" baseline="0" dirty="0">
                        <a:solidFill>
                          <a:srgbClr val="000000"/>
                        </a:solidFill>
                      </a:rPr>
                      <a:t> </a:t>
                    </a:r>
                    <a:r>
                      <a:rPr lang="en-US" sz="1000" b="0" i="0" u="none" strike="noStrike" kern="1200" baseline="0" dirty="0">
                        <a:solidFill>
                          <a:srgbClr val="000000"/>
                        </a:solidFill>
                        <a:effectLst/>
                      </a:rPr>
                      <a:t>(n=599)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7C63-46AC-A7B7-99FAF07DA920}"/>
                </c:ext>
                <c:ext xmlns:c15="http://schemas.microsoft.com/office/drawing/2012/chart" uri="{CE6537A1-D6FC-4f65-9D91-7224C49458BB}">
                  <c15:dlblFieldTable/>
                  <c15:showDataLabelsRange val="0"/>
                </c:ext>
              </c:extLst>
            </c:dLbl>
            <c:dLbl>
              <c:idx val="11"/>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7A176353-F478-488A-9B84-E1CA7629BAED}"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sz="1000" dirty="0"/>
                      <a:t> </a:t>
                    </a:r>
                    <a:r>
                      <a:rPr lang="en-US" sz="1000" b="0" i="0" u="none" strike="noStrike" kern="1200" baseline="0" dirty="0">
                        <a:solidFill>
                          <a:srgbClr val="000000"/>
                        </a:solidFill>
                        <a:effectLst/>
                      </a:rPr>
                      <a:t>(n=56)</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A5BD-49C9-9769-ED9A5D7502AB}"/>
                </c:ext>
                <c:ext xmlns:c15="http://schemas.microsoft.com/office/drawing/2012/chart" uri="{CE6537A1-D6FC-4f65-9D91-7224C49458BB}">
                  <c15:dlblFieldTable/>
                  <c15:showDataLabelsRange val="0"/>
                </c:ext>
              </c:extLst>
            </c:dLbl>
            <c:dLbl>
              <c:idx val="12"/>
              <c:tx>
                <c:rich>
                  <a:bodyPr/>
                  <a:lstStyle/>
                  <a:p>
                    <a:fld id="{99F71338-09D6-4620-9DF1-A7F25D177C71}" type="VALUE">
                      <a:rPr lang="en-US" smtClean="0"/>
                      <a:pPr/>
                      <a:t>[VALUE]</a:t>
                    </a:fld>
                    <a:r>
                      <a:rPr lang="en-US" dirty="0"/>
                      <a:t> </a:t>
                    </a:r>
                    <a:r>
                      <a:rPr lang="en-US" sz="1200" b="0" i="0" u="none" strike="noStrike" kern="1200" baseline="0" dirty="0">
                        <a:solidFill>
                          <a:srgbClr val="000000"/>
                        </a:solidFill>
                      </a:rPr>
                      <a:t> </a:t>
                    </a:r>
                    <a:r>
                      <a:rPr lang="en-US" sz="1000" b="0" i="0" u="none" strike="noStrike" kern="1200" baseline="0" dirty="0">
                        <a:solidFill>
                          <a:srgbClr val="000000"/>
                        </a:solidFill>
                        <a:effectLst/>
                      </a:rPr>
                      <a:t>(n=1250)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5BD-49C9-9769-ED9A5D7502AB}"/>
                </c:ext>
                <c:ext xmlns:c15="http://schemas.microsoft.com/office/drawing/2012/chart" uri="{CE6537A1-D6FC-4f65-9D91-7224C49458BB}">
                  <c15:dlblFieldTable/>
                  <c15:showDataLabelsRange val="0"/>
                </c:ext>
              </c:extLst>
            </c:dLbl>
            <c:dLbl>
              <c:idx val="13"/>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5FB1AABC-C697-48DA-B770-EF4376DAA855}"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dirty="0"/>
                      <a:t> </a:t>
                    </a:r>
                    <a:r>
                      <a:rPr lang="en-US" sz="1000" b="0" i="0" u="none" strike="noStrike" kern="1200" baseline="0" dirty="0">
                        <a:solidFill>
                          <a:srgbClr val="000000"/>
                        </a:solidFill>
                        <a:effectLst/>
                      </a:rPr>
                      <a:t>(n=647)</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5BD-49C9-9769-ED9A5D7502AB}"/>
                </c:ext>
                <c:ext xmlns:c15="http://schemas.microsoft.com/office/drawing/2012/chart" uri="{CE6537A1-D6FC-4f65-9D91-7224C49458BB}">
                  <c15:dlblFieldTable/>
                  <c15:showDataLabelsRange val="0"/>
                </c:ext>
              </c:extLst>
            </c:dLbl>
            <c:dLbl>
              <c:idx val="14"/>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65F18839-C906-46C7-8D9C-60519EA0B2ED}"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dirty="0"/>
                      <a:t> </a:t>
                    </a:r>
                    <a:r>
                      <a:rPr lang="en-US" sz="1000" b="0" i="0" u="none" strike="noStrike" kern="1200" baseline="0" dirty="0">
                        <a:solidFill>
                          <a:srgbClr val="000000"/>
                        </a:solidFill>
                      </a:rPr>
                      <a:t>(n=184)</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5BD-49C9-9769-ED9A5D7502AB}"/>
                </c:ext>
                <c:ext xmlns:c15="http://schemas.microsoft.com/office/drawing/2012/chart" uri="{CE6537A1-D6FC-4f65-9D91-7224C49458BB}">
                  <c15:dlblFieldTable/>
                  <c15:showDataLabelsRange val="0"/>
                </c:ext>
              </c:extLst>
            </c:dLbl>
            <c:dLbl>
              <c:idx val="16"/>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B238D0D9-F177-4AAE-B417-F2287B5198B6}"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dirty="0"/>
                      <a:t> </a:t>
                    </a:r>
                    <a:r>
                      <a:rPr lang="en-US" sz="1000" b="0" i="0" u="none" strike="noStrike" kern="1200" baseline="0" dirty="0">
                        <a:solidFill>
                          <a:srgbClr val="000000"/>
                        </a:solidFill>
                      </a:rPr>
                      <a:t>(n=12)</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A5BD-49C9-9769-ED9A5D7502AB}"/>
                </c:ext>
                <c:ext xmlns:c15="http://schemas.microsoft.com/office/drawing/2012/chart" uri="{CE6537A1-D6FC-4f65-9D91-7224C49458BB}">
                  <c15:dlblFieldTable/>
                  <c15:showDataLabelsRange val="0"/>
                </c:ext>
              </c:extLst>
            </c:dLbl>
            <c:dLbl>
              <c:idx val="17"/>
              <c:tx>
                <c:rich>
                  <a:bodyPr/>
                  <a:lstStyle/>
                  <a:p>
                    <a:fld id="{97D29FFF-79F9-4D04-8FBE-1BC335E3CA2B}" type="VALUE">
                      <a:rPr lang="en-US" smtClean="0"/>
                      <a:pPr/>
                      <a:t>[VALUE]</a:t>
                    </a:fld>
                    <a:r>
                      <a:rPr lang="en-US" sz="1000" dirty="0"/>
                      <a:t> </a:t>
                    </a:r>
                    <a:r>
                      <a:rPr lang="en-US" sz="1000" b="0" i="0" u="none" strike="noStrike" kern="1200" baseline="0" dirty="0">
                        <a:solidFill>
                          <a:srgbClr val="000000"/>
                        </a:solidFill>
                      </a:rPr>
                      <a:t>(n=305)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5BD-49C9-9769-ED9A5D7502AB}"/>
                </c:ext>
                <c:ext xmlns:c15="http://schemas.microsoft.com/office/drawing/2012/chart" uri="{CE6537A1-D6FC-4f65-9D91-7224C49458BB}">
                  <c15:dlblFieldTable/>
                  <c15:showDataLabelsRange val="0"/>
                </c:ext>
              </c:extLst>
            </c:dLbl>
            <c:dLbl>
              <c:idx val="18"/>
              <c:tx>
                <c:rich>
                  <a:bodyPr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fld id="{262BF1D6-590E-4A40-BA31-6F003B788323}" type="VALUE">
                      <a:rPr lang="en-US" smtClean="0"/>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solidFill>
                          <a:latin typeface="+mn-lt"/>
                          <a:ea typeface="+mn-ea"/>
                          <a:cs typeface="+mn-cs"/>
                        </a:defRPr>
                      </a:pPr>
                      <a:t>[VALUE]</a:t>
                    </a:fld>
                    <a:r>
                      <a:rPr lang="en-US" sz="1000" dirty="0"/>
                      <a:t> </a:t>
                    </a:r>
                    <a:r>
                      <a:rPr lang="en-US" sz="1000" b="0" i="0" u="none" strike="noStrike" kern="1200" baseline="0" dirty="0">
                        <a:solidFill>
                          <a:srgbClr val="000000"/>
                        </a:solidFill>
                      </a:rPr>
                      <a:t>(n=327)</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5BD-49C9-9769-ED9A5D7502AB}"/>
                </c:ext>
                <c:ext xmlns:c15="http://schemas.microsoft.com/office/drawing/2012/chart" uri="{CE6537A1-D6FC-4f65-9D91-7224C49458BB}">
                  <c15:dlblFieldTable/>
                  <c15:showDataLabelsRange val="0"/>
                </c:ext>
              </c:extLst>
            </c:dLbl>
            <c:dLbl>
              <c:idx val="19"/>
              <c:tx>
                <c:rich>
                  <a:bodyPr/>
                  <a:lstStyle/>
                  <a:p>
                    <a:fld id="{FA074B05-F178-4A83-AC52-025AB1944A42}" type="VALUE">
                      <a:rPr lang="en-US" smtClean="0"/>
                      <a:pPr/>
                      <a:t>[VALUE]</a:t>
                    </a:fld>
                    <a:r>
                      <a:rPr lang="en-US" sz="1000" dirty="0"/>
                      <a:t> (n=99)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5BD-49C9-9769-ED9A5D7502AB}"/>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1200"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Sheet1!$A$2:$A$21</c:f>
              <c:strCache>
                <c:ptCount val="20"/>
                <c:pt idx="1">
                  <c:v>Asian Male</c:v>
                </c:pt>
                <c:pt idx="2">
                  <c:v>White Male</c:v>
                </c:pt>
                <c:pt idx="3">
                  <c:v>Hispanic Male</c:v>
                </c:pt>
                <c:pt idx="4">
                  <c:v>Black Male</c:v>
                </c:pt>
                <c:pt idx="6">
                  <c:v>Asian Female</c:v>
                </c:pt>
                <c:pt idx="7">
                  <c:v>White Female</c:v>
                </c:pt>
                <c:pt idx="8">
                  <c:v>Hispanic Female</c:v>
                </c:pt>
                <c:pt idx="9">
                  <c:v>Black Female</c:v>
                </c:pt>
                <c:pt idx="11">
                  <c:v>Asian Male</c:v>
                </c:pt>
                <c:pt idx="12">
                  <c:v>White Male</c:v>
                </c:pt>
                <c:pt idx="13">
                  <c:v>Hispanic Male</c:v>
                </c:pt>
                <c:pt idx="14">
                  <c:v>Black Male</c:v>
                </c:pt>
                <c:pt idx="16">
                  <c:v>Asian Female</c:v>
                </c:pt>
                <c:pt idx="17">
                  <c:v>White Female</c:v>
                </c:pt>
                <c:pt idx="18">
                  <c:v>Hispanic Female</c:v>
                </c:pt>
                <c:pt idx="19">
                  <c:v>Black Female</c:v>
                </c:pt>
              </c:strCache>
            </c:strRef>
          </c:cat>
          <c:val>
            <c:numRef>
              <c:f>Sheet1!$B$2:$B$21</c:f>
              <c:numCache>
                <c:formatCode>0%</c:formatCode>
                <c:ptCount val="20"/>
                <c:pt idx="1">
                  <c:v>9.7989949748743699E-2</c:v>
                </c:pt>
                <c:pt idx="2">
                  <c:v>0.28667611622962402</c:v>
                </c:pt>
                <c:pt idx="3">
                  <c:v>0.30313129747326001</c:v>
                </c:pt>
                <c:pt idx="4">
                  <c:v>0.46960616438356201</c:v>
                </c:pt>
                <c:pt idx="6">
                  <c:v>3.3678756476683898E-2</c:v>
                </c:pt>
                <c:pt idx="7">
                  <c:v>0.14155069582505</c:v>
                </c:pt>
                <c:pt idx="8">
                  <c:v>0.18994413407821201</c:v>
                </c:pt>
                <c:pt idx="9">
                  <c:v>0.282015065913371</c:v>
                </c:pt>
                <c:pt idx="11">
                  <c:v>4.3276661514683103E-2</c:v>
                </c:pt>
                <c:pt idx="12">
                  <c:v>0.106148097826087</c:v>
                </c:pt>
                <c:pt idx="13">
                  <c:v>0.14077458659704101</c:v>
                </c:pt>
                <c:pt idx="14">
                  <c:v>0.21125143513203201</c:v>
                </c:pt>
                <c:pt idx="16">
                  <c:v>8.4745762711864406E-3</c:v>
                </c:pt>
                <c:pt idx="17">
                  <c:v>2.72540434277544E-2</c:v>
                </c:pt>
                <c:pt idx="18">
                  <c:v>7.1868131868131901E-2</c:v>
                </c:pt>
                <c:pt idx="19">
                  <c:v>0.125</c:v>
                </c:pt>
              </c:numCache>
            </c:numRef>
          </c:val>
          <c:extLst xmlns:c16r2="http://schemas.microsoft.com/office/drawing/2015/06/chart">
            <c:ext xmlns:c16="http://schemas.microsoft.com/office/drawing/2014/chart" uri="{C3380CC4-5D6E-409C-BE32-E72D297353CC}">
              <c16:uniqueId val="{00000016-A5BD-49C9-9769-ED9A5D7502AB}"/>
            </c:ext>
          </c:extLst>
        </c:ser>
        <c:dLbls>
          <c:showLegendKey val="0"/>
          <c:showVal val="0"/>
          <c:showCatName val="0"/>
          <c:showSerName val="0"/>
          <c:showPercent val="0"/>
          <c:showBubbleSize val="0"/>
        </c:dLbls>
        <c:gapWidth val="40"/>
        <c:axId val="259143704"/>
        <c:axId val="259144096"/>
      </c:barChart>
      <c:catAx>
        <c:axId val="259143704"/>
        <c:scaling>
          <c:orientation val="minMax"/>
        </c:scaling>
        <c:delete val="0"/>
        <c:axPos val="l"/>
        <c:numFmt formatCode="General" sourceLinked="0"/>
        <c:majorTickMark val="out"/>
        <c:minorTickMark val="none"/>
        <c:tickLblPos val="nextTo"/>
        <c:txPr>
          <a:bodyPr/>
          <a:lstStyle/>
          <a:p>
            <a:pPr>
              <a:defRPr sz="1400" b="1"/>
            </a:pPr>
            <a:endParaRPr lang="en-US"/>
          </a:p>
        </c:txPr>
        <c:crossAx val="259144096"/>
        <c:crosses val="autoZero"/>
        <c:auto val="1"/>
        <c:lblAlgn val="ctr"/>
        <c:lblOffset val="100"/>
        <c:noMultiLvlLbl val="0"/>
      </c:catAx>
      <c:valAx>
        <c:axId val="259144096"/>
        <c:scaling>
          <c:orientation val="minMax"/>
          <c:max val="0.6"/>
        </c:scaling>
        <c:delete val="0"/>
        <c:axPos val="b"/>
        <c:title>
          <c:tx>
            <c:rich>
              <a:bodyPr/>
              <a:lstStyle/>
              <a:p>
                <a:pPr>
                  <a:defRPr sz="1600"/>
                </a:pPr>
                <a:r>
                  <a:rPr lang="en-US" sz="1600" dirty="0"/>
                  <a:t>Percent of Students</a:t>
                </a:r>
              </a:p>
            </c:rich>
          </c:tx>
          <c:layout>
            <c:manualLayout>
              <c:xMode val="edge"/>
              <c:yMode val="edge"/>
              <c:x val="0.55029382979669905"/>
              <c:y val="0.93721537525200604"/>
            </c:manualLayout>
          </c:layout>
          <c:overlay val="0"/>
        </c:title>
        <c:numFmt formatCode="0%" sourceLinked="0"/>
        <c:majorTickMark val="out"/>
        <c:minorTickMark val="none"/>
        <c:tickLblPos val="nextTo"/>
        <c:txPr>
          <a:bodyPr/>
          <a:lstStyle/>
          <a:p>
            <a:pPr>
              <a:defRPr sz="1600"/>
            </a:pPr>
            <a:endParaRPr lang="en-US"/>
          </a:p>
        </c:txPr>
        <c:crossAx val="2591437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31750" cap="rnd">
              <a:noFill/>
              <a:round/>
            </a:ln>
            <a:effectLst/>
          </c:spPr>
          <c:marker>
            <c:symbol val="circle"/>
            <c:size val="9"/>
            <c:spPr>
              <a:solidFill>
                <a:schemeClr val="bg2"/>
              </a:solidFill>
              <a:ln w="9525">
                <a:solidFill>
                  <a:schemeClr val="bg2"/>
                </a:solidFill>
              </a:ln>
              <a:effectLst/>
            </c:spPr>
          </c:marker>
          <c:trendline>
            <c:spPr>
              <a:ln w="19050" cap="rnd">
                <a:solidFill>
                  <a:schemeClr val="bg2"/>
                </a:solidFill>
                <a:prstDash val="sysDot"/>
              </a:ln>
              <a:effectLst/>
            </c:spPr>
            <c:trendlineType val="linear"/>
            <c:dispRSqr val="0"/>
            <c:dispEq val="0"/>
          </c:trendline>
          <c:xVal>
            <c:numRef>
              <c:f>'Bright Spots'!$H$2:$H$94</c:f>
              <c:numCache>
                <c:formatCode>General</c:formatCode>
                <c:ptCount val="93"/>
                <c:pt idx="0">
                  <c:v>0.35599999999999998</c:v>
                </c:pt>
                <c:pt idx="1">
                  <c:v>0.186</c:v>
                </c:pt>
                <c:pt idx="2">
                  <c:v>0.24199999999999999</c:v>
                </c:pt>
                <c:pt idx="3">
                  <c:v>0.78</c:v>
                </c:pt>
                <c:pt idx="4">
                  <c:v>0.48899999999999999</c:v>
                </c:pt>
                <c:pt idx="5">
                  <c:v>0.35699999999999998</c:v>
                </c:pt>
                <c:pt idx="6">
                  <c:v>0.19900000000000001</c:v>
                </c:pt>
                <c:pt idx="7">
                  <c:v>0.70499999999999996</c:v>
                </c:pt>
                <c:pt idx="8">
                  <c:v>0.111</c:v>
                </c:pt>
                <c:pt idx="9">
                  <c:v>0.19</c:v>
                </c:pt>
                <c:pt idx="10">
                  <c:v>4.5999999999999999E-2</c:v>
                </c:pt>
                <c:pt idx="11">
                  <c:v>0.64700000000000002</c:v>
                </c:pt>
                <c:pt idx="12">
                  <c:v>6.9000000000000006E-2</c:v>
                </c:pt>
                <c:pt idx="13">
                  <c:v>0.78</c:v>
                </c:pt>
                <c:pt idx="14">
                  <c:v>0.85799999999999998</c:v>
                </c:pt>
                <c:pt idx="15">
                  <c:v>0.94299999999999995</c:v>
                </c:pt>
                <c:pt idx="16">
                  <c:v>0.96</c:v>
                </c:pt>
                <c:pt idx="17">
                  <c:v>0.13500000000000001</c:v>
                </c:pt>
                <c:pt idx="18">
                  <c:v>0.89</c:v>
                </c:pt>
                <c:pt idx="19">
                  <c:v>0.9</c:v>
                </c:pt>
                <c:pt idx="20">
                  <c:v>0.13900000000000001</c:v>
                </c:pt>
                <c:pt idx="21">
                  <c:v>0.96399999999999997</c:v>
                </c:pt>
                <c:pt idx="22">
                  <c:v>0.19900000000000001</c:v>
                </c:pt>
                <c:pt idx="23">
                  <c:v>0.51</c:v>
                </c:pt>
                <c:pt idx="24">
                  <c:v>5.8999999999999997E-2</c:v>
                </c:pt>
                <c:pt idx="25">
                  <c:v>0.29199999999999998</c:v>
                </c:pt>
                <c:pt idx="26">
                  <c:v>0.52100000000000002</c:v>
                </c:pt>
                <c:pt idx="27">
                  <c:v>0.254</c:v>
                </c:pt>
                <c:pt idx="28">
                  <c:v>0.13400000000000001</c:v>
                </c:pt>
                <c:pt idx="29">
                  <c:v>5.8999999999999997E-2</c:v>
                </c:pt>
                <c:pt idx="30">
                  <c:v>0.14299999999999999</c:v>
                </c:pt>
                <c:pt idx="31">
                  <c:v>0.28799999999999998</c:v>
                </c:pt>
                <c:pt idx="32">
                  <c:v>0.92800000000000005</c:v>
                </c:pt>
                <c:pt idx="33">
                  <c:v>0.375</c:v>
                </c:pt>
                <c:pt idx="34">
                  <c:v>0.308</c:v>
                </c:pt>
                <c:pt idx="35">
                  <c:v>0.27300000000000002</c:v>
                </c:pt>
                <c:pt idx="36">
                  <c:v>0.29599999999999999</c:v>
                </c:pt>
                <c:pt idx="37">
                  <c:v>0.29199999999999998</c:v>
                </c:pt>
                <c:pt idx="38">
                  <c:v>0.59299999999999997</c:v>
                </c:pt>
                <c:pt idx="39">
                  <c:v>0.313</c:v>
                </c:pt>
                <c:pt idx="40">
                  <c:v>0.93</c:v>
                </c:pt>
                <c:pt idx="41">
                  <c:v>0.441</c:v>
                </c:pt>
                <c:pt idx="42">
                  <c:v>0.66400000000000003</c:v>
                </c:pt>
                <c:pt idx="43">
                  <c:v>0.3</c:v>
                </c:pt>
                <c:pt idx="44">
                  <c:v>0.60499999999999998</c:v>
                </c:pt>
                <c:pt idx="45">
                  <c:v>6.8000000000000005E-2</c:v>
                </c:pt>
                <c:pt idx="46">
                  <c:v>0.66800000000000004</c:v>
                </c:pt>
                <c:pt idx="47">
                  <c:v>0.93899999999999995</c:v>
                </c:pt>
                <c:pt idx="48">
                  <c:v>0.188</c:v>
                </c:pt>
                <c:pt idx="49">
                  <c:v>0.127</c:v>
                </c:pt>
                <c:pt idx="50">
                  <c:v>0.12</c:v>
                </c:pt>
                <c:pt idx="51">
                  <c:v>0.109</c:v>
                </c:pt>
                <c:pt idx="52">
                  <c:v>0.39800000000000002</c:v>
                </c:pt>
                <c:pt idx="53">
                  <c:v>0.61599999999999999</c:v>
                </c:pt>
                <c:pt idx="54">
                  <c:v>0.159</c:v>
                </c:pt>
                <c:pt idx="55">
                  <c:v>0.33500000000000002</c:v>
                </c:pt>
                <c:pt idx="56">
                  <c:v>0.20899999999999999</c:v>
                </c:pt>
                <c:pt idx="57">
                  <c:v>0.54200000000000004</c:v>
                </c:pt>
                <c:pt idx="58">
                  <c:v>0.23400000000000001</c:v>
                </c:pt>
                <c:pt idx="59">
                  <c:v>0.4</c:v>
                </c:pt>
                <c:pt idx="60">
                  <c:v>0.91</c:v>
                </c:pt>
                <c:pt idx="61">
                  <c:v>0.92800000000000005</c:v>
                </c:pt>
                <c:pt idx="62">
                  <c:v>6.7000000000000004E-2</c:v>
                </c:pt>
                <c:pt idx="63">
                  <c:v>0.47499999999999998</c:v>
                </c:pt>
                <c:pt idx="64">
                  <c:v>0.89400000000000002</c:v>
                </c:pt>
                <c:pt idx="65">
                  <c:v>0.61</c:v>
                </c:pt>
                <c:pt idx="66">
                  <c:v>5.0999999999999997E-2</c:v>
                </c:pt>
                <c:pt idx="67">
                  <c:v>0.59299999999999997</c:v>
                </c:pt>
                <c:pt idx="68">
                  <c:v>0.64700000000000002</c:v>
                </c:pt>
                <c:pt idx="69">
                  <c:v>0.57999999999999996</c:v>
                </c:pt>
                <c:pt idx="70">
                  <c:v>0.26800000000000002</c:v>
                </c:pt>
                <c:pt idx="71">
                  <c:v>0.30299999999999999</c:v>
                </c:pt>
                <c:pt idx="72">
                  <c:v>0.17</c:v>
                </c:pt>
                <c:pt idx="73">
                  <c:v>0.29799999999999999</c:v>
                </c:pt>
                <c:pt idx="74">
                  <c:v>0.89200000000000002</c:v>
                </c:pt>
                <c:pt idx="75">
                  <c:v>0.72399999999999998</c:v>
                </c:pt>
                <c:pt idx="76">
                  <c:v>0.623</c:v>
                </c:pt>
                <c:pt idx="77">
                  <c:v>0.61099999999999999</c:v>
                </c:pt>
                <c:pt idx="78">
                  <c:v>0.40500000000000003</c:v>
                </c:pt>
                <c:pt idx="79">
                  <c:v>0.76700000000000002</c:v>
                </c:pt>
                <c:pt idx="80">
                  <c:v>0.39900000000000002</c:v>
                </c:pt>
                <c:pt idx="81">
                  <c:v>0.46800000000000003</c:v>
                </c:pt>
                <c:pt idx="82">
                  <c:v>0.874</c:v>
                </c:pt>
                <c:pt idx="83">
                  <c:v>0.85099999999999998</c:v>
                </c:pt>
                <c:pt idx="84">
                  <c:v>0.86299999999999999</c:v>
                </c:pt>
                <c:pt idx="85">
                  <c:v>0.628</c:v>
                </c:pt>
                <c:pt idx="86">
                  <c:v>0.81200000000000006</c:v>
                </c:pt>
                <c:pt idx="87">
                  <c:v>0.69599999999999995</c:v>
                </c:pt>
                <c:pt idx="88">
                  <c:v>0.36</c:v>
                </c:pt>
                <c:pt idx="89">
                  <c:v>0.63200000000000001</c:v>
                </c:pt>
                <c:pt idx="90">
                  <c:v>0.46400000000000002</c:v>
                </c:pt>
                <c:pt idx="91">
                  <c:v>0.34100000000000003</c:v>
                </c:pt>
                <c:pt idx="92">
                  <c:v>0.122</c:v>
                </c:pt>
              </c:numCache>
            </c:numRef>
          </c:xVal>
          <c:yVal>
            <c:numRef>
              <c:f>'Bright Spots'!$I$2:$I$94</c:f>
              <c:numCache>
                <c:formatCode>General</c:formatCode>
                <c:ptCount val="93"/>
                <c:pt idx="0">
                  <c:v>0.01</c:v>
                </c:pt>
                <c:pt idx="1">
                  <c:v>0.01</c:v>
                </c:pt>
                <c:pt idx="2">
                  <c:v>0.01</c:v>
                </c:pt>
                <c:pt idx="3">
                  <c:v>0.01</c:v>
                </c:pt>
                <c:pt idx="4">
                  <c:v>0.01</c:v>
                </c:pt>
                <c:pt idx="5">
                  <c:v>0.01</c:v>
                </c:pt>
                <c:pt idx="6">
                  <c:v>0.01</c:v>
                </c:pt>
                <c:pt idx="7">
                  <c:v>0.01</c:v>
                </c:pt>
                <c:pt idx="8">
                  <c:v>0.01</c:v>
                </c:pt>
                <c:pt idx="9">
                  <c:v>0.01</c:v>
                </c:pt>
                <c:pt idx="10">
                  <c:v>0.01</c:v>
                </c:pt>
                <c:pt idx="11">
                  <c:v>6.5000000000000002E-2</c:v>
                </c:pt>
                <c:pt idx="12">
                  <c:v>9.4E-2</c:v>
                </c:pt>
                <c:pt idx="13">
                  <c:v>0.115</c:v>
                </c:pt>
                <c:pt idx="14">
                  <c:v>0.122</c:v>
                </c:pt>
                <c:pt idx="15">
                  <c:v>0.126</c:v>
                </c:pt>
                <c:pt idx="16">
                  <c:v>0.13200000000000001</c:v>
                </c:pt>
                <c:pt idx="17">
                  <c:v>0.13600000000000001</c:v>
                </c:pt>
                <c:pt idx="18">
                  <c:v>0.14899999999999999</c:v>
                </c:pt>
                <c:pt idx="19">
                  <c:v>0.16800000000000001</c:v>
                </c:pt>
                <c:pt idx="20">
                  <c:v>0.17</c:v>
                </c:pt>
                <c:pt idx="21">
                  <c:v>0.18099999999999999</c:v>
                </c:pt>
                <c:pt idx="22">
                  <c:v>0.18099999999999999</c:v>
                </c:pt>
                <c:pt idx="23">
                  <c:v>0.184</c:v>
                </c:pt>
                <c:pt idx="24">
                  <c:v>0.188</c:v>
                </c:pt>
                <c:pt idx="25">
                  <c:v>0.19</c:v>
                </c:pt>
                <c:pt idx="26">
                  <c:v>0.193</c:v>
                </c:pt>
                <c:pt idx="27">
                  <c:v>0.19400000000000001</c:v>
                </c:pt>
                <c:pt idx="28">
                  <c:v>0.20599999999999999</c:v>
                </c:pt>
                <c:pt idx="29">
                  <c:v>0.217</c:v>
                </c:pt>
                <c:pt idx="30">
                  <c:v>0.219</c:v>
                </c:pt>
                <c:pt idx="31">
                  <c:v>0.23899999999999999</c:v>
                </c:pt>
                <c:pt idx="32">
                  <c:v>0.24199999999999999</c:v>
                </c:pt>
                <c:pt idx="33">
                  <c:v>0.245</c:v>
                </c:pt>
                <c:pt idx="34">
                  <c:v>0.248</c:v>
                </c:pt>
                <c:pt idx="35">
                  <c:v>0.248</c:v>
                </c:pt>
                <c:pt idx="36">
                  <c:v>0.25</c:v>
                </c:pt>
                <c:pt idx="37">
                  <c:v>0.254</c:v>
                </c:pt>
                <c:pt idx="38">
                  <c:v>0.255</c:v>
                </c:pt>
                <c:pt idx="39">
                  <c:v>0.25900000000000001</c:v>
                </c:pt>
                <c:pt idx="40">
                  <c:v>0.26400000000000001</c:v>
                </c:pt>
                <c:pt idx="41">
                  <c:v>0.26500000000000001</c:v>
                </c:pt>
                <c:pt idx="42">
                  <c:v>0.26900000000000002</c:v>
                </c:pt>
                <c:pt idx="43">
                  <c:v>0.27</c:v>
                </c:pt>
                <c:pt idx="44">
                  <c:v>0.27600000000000002</c:v>
                </c:pt>
                <c:pt idx="45">
                  <c:v>0.28199999999999997</c:v>
                </c:pt>
                <c:pt idx="46">
                  <c:v>0.28199999999999997</c:v>
                </c:pt>
                <c:pt idx="47">
                  <c:v>0.28799999999999998</c:v>
                </c:pt>
                <c:pt idx="48">
                  <c:v>0.29299999999999998</c:v>
                </c:pt>
                <c:pt idx="49">
                  <c:v>0.29599999999999999</c:v>
                </c:pt>
                <c:pt idx="50">
                  <c:v>0.30299999999999999</c:v>
                </c:pt>
                <c:pt idx="51">
                  <c:v>0.309</c:v>
                </c:pt>
                <c:pt idx="52">
                  <c:v>0.309</c:v>
                </c:pt>
                <c:pt idx="53">
                  <c:v>0.309</c:v>
                </c:pt>
                <c:pt idx="54">
                  <c:v>0.31</c:v>
                </c:pt>
                <c:pt idx="55">
                  <c:v>0.311</c:v>
                </c:pt>
                <c:pt idx="56">
                  <c:v>0.315</c:v>
                </c:pt>
                <c:pt idx="57">
                  <c:v>0.317</c:v>
                </c:pt>
                <c:pt idx="58">
                  <c:v>0.32500000000000001</c:v>
                </c:pt>
                <c:pt idx="59">
                  <c:v>0.32700000000000001</c:v>
                </c:pt>
                <c:pt idx="60">
                  <c:v>0.32900000000000001</c:v>
                </c:pt>
                <c:pt idx="61">
                  <c:v>0.32900000000000001</c:v>
                </c:pt>
                <c:pt idx="62">
                  <c:v>0.33300000000000002</c:v>
                </c:pt>
                <c:pt idx="63">
                  <c:v>0.33600000000000002</c:v>
                </c:pt>
                <c:pt idx="64">
                  <c:v>0.33900000000000002</c:v>
                </c:pt>
                <c:pt idx="65">
                  <c:v>0.34300000000000003</c:v>
                </c:pt>
                <c:pt idx="66">
                  <c:v>0.34599999999999997</c:v>
                </c:pt>
                <c:pt idx="67">
                  <c:v>0.35</c:v>
                </c:pt>
                <c:pt idx="68">
                  <c:v>0.35499999999999998</c:v>
                </c:pt>
                <c:pt idx="69">
                  <c:v>0.35699999999999998</c:v>
                </c:pt>
                <c:pt idx="70">
                  <c:v>0.36199999999999999</c:v>
                </c:pt>
                <c:pt idx="71">
                  <c:v>0.36499999999999999</c:v>
                </c:pt>
                <c:pt idx="72">
                  <c:v>0.36499999999999999</c:v>
                </c:pt>
                <c:pt idx="73">
                  <c:v>0.36699999999999999</c:v>
                </c:pt>
                <c:pt idx="74">
                  <c:v>0.372</c:v>
                </c:pt>
                <c:pt idx="75">
                  <c:v>0.375</c:v>
                </c:pt>
                <c:pt idx="76">
                  <c:v>0.379</c:v>
                </c:pt>
                <c:pt idx="77">
                  <c:v>0.38600000000000001</c:v>
                </c:pt>
                <c:pt idx="78">
                  <c:v>0.39100000000000001</c:v>
                </c:pt>
                <c:pt idx="79">
                  <c:v>0.39700000000000002</c:v>
                </c:pt>
                <c:pt idx="80">
                  <c:v>0.40500000000000003</c:v>
                </c:pt>
                <c:pt idx="81">
                  <c:v>0.40899999999999997</c:v>
                </c:pt>
                <c:pt idx="82">
                  <c:v>0.439</c:v>
                </c:pt>
                <c:pt idx="83">
                  <c:v>0.44500000000000001</c:v>
                </c:pt>
                <c:pt idx="84">
                  <c:v>0.45300000000000001</c:v>
                </c:pt>
                <c:pt idx="85">
                  <c:v>0.45600000000000002</c:v>
                </c:pt>
                <c:pt idx="86">
                  <c:v>0.46500000000000002</c:v>
                </c:pt>
                <c:pt idx="87">
                  <c:v>0.47699999999999998</c:v>
                </c:pt>
                <c:pt idx="88">
                  <c:v>0.49</c:v>
                </c:pt>
                <c:pt idx="89">
                  <c:v>0.49299999999999999</c:v>
                </c:pt>
                <c:pt idx="90">
                  <c:v>0.54400000000000004</c:v>
                </c:pt>
                <c:pt idx="91">
                  <c:v>0.55000000000000004</c:v>
                </c:pt>
                <c:pt idx="92">
                  <c:v>0.625</c:v>
                </c:pt>
              </c:numCache>
            </c:numRef>
          </c:yVal>
          <c:smooth val="0"/>
        </c:ser>
        <c:ser>
          <c:idx val="1"/>
          <c:order val="1"/>
          <c:spPr>
            <a:ln w="25400" cap="rnd">
              <a:noFill/>
              <a:round/>
            </a:ln>
            <a:effectLst/>
          </c:spPr>
          <c:marker>
            <c:symbol val="circle"/>
            <c:size val="9"/>
            <c:spPr>
              <a:solidFill>
                <a:srgbClr val="92D050"/>
              </a:solidFill>
              <a:ln w="9525">
                <a:solidFill>
                  <a:srgbClr val="92D050"/>
                </a:solidFill>
              </a:ln>
              <a:effectLst/>
            </c:spPr>
          </c:marker>
          <c:dLbls>
            <c:dLbl>
              <c:idx val="0"/>
              <c:layout>
                <c:manualLayout>
                  <c:x val="-5.6944444444444443E-2"/>
                  <c:y val="-6.9444444444444441E-3"/>
                </c:manualLayout>
              </c:layout>
              <c:tx>
                <c:rich>
                  <a:bodyPr/>
                  <a:lstStyle/>
                  <a:p>
                    <a:r>
                      <a:rPr lang="en-US" dirty="0" smtClean="0"/>
                      <a:t>McDade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6.1805555555555558E-2"/>
                  <c:y val="-8.1015784485272673E-3"/>
                </c:manualLayout>
              </c:layout>
              <c:tx>
                <c:rich>
                  <a:bodyPr/>
                  <a:lstStyle/>
                  <a:p>
                    <a:r>
                      <a:rPr lang="en-US"/>
                      <a:t>Lyndon B Johnson </a:t>
                    </a:r>
                  </a:p>
                </c:rich>
              </c:tx>
              <c:showLegendKey val="0"/>
              <c:showVal val="1"/>
              <c:showCatName val="0"/>
              <c:showSerName val="0"/>
              <c:showPercent val="0"/>
              <c:showBubbleSize val="0"/>
              <c:extLst>
                <c:ext xmlns:c15="http://schemas.microsoft.com/office/drawing/2012/chart" uri="{CE6537A1-D6FC-4f65-9D91-7224C49458BB}">
                  <c15:layout>
                    <c:manualLayout>
                      <c:w val="8.3305555555555549E-2"/>
                      <c:h val="9.2141294838145218E-2"/>
                    </c:manualLayout>
                  </c15:layout>
                </c:ext>
              </c:extLst>
            </c:dLbl>
            <c:dLbl>
              <c:idx val="2"/>
              <c:layout>
                <c:manualLayout>
                  <c:x val="-1.1111111111111112E-2"/>
                  <c:y val="-4.6296296296296294E-3"/>
                </c:manualLayout>
              </c:layout>
              <c:tx>
                <c:rich>
                  <a:bodyPr/>
                  <a:lstStyle/>
                  <a:p>
                    <a:r>
                      <a:rPr lang="en-US"/>
                      <a:t>Blanco </a:t>
                    </a: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3.0555555555555555E-2"/>
                  <c:y val="-2.0833333333333332E-2"/>
                </c:manualLayout>
              </c:layout>
              <c:tx>
                <c:rich>
                  <a:bodyPr/>
                  <a:lstStyle/>
                  <a:p>
                    <a:r>
                      <a:rPr lang="en-US" dirty="0"/>
                      <a:t>Harmony </a:t>
                    </a:r>
                    <a:r>
                      <a:rPr lang="en-US" dirty="0" smtClean="0"/>
                      <a:t>Science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7.6388888888888886E-3"/>
                  <c:y val="-6.9444444444444441E-3"/>
                </c:manualLayout>
              </c:layout>
              <c:tx>
                <c:rich>
                  <a:bodyPr/>
                  <a:lstStyle/>
                  <a:p>
                    <a:r>
                      <a:rPr lang="en-US"/>
                      <a:t>Harmony </a:t>
                    </a:r>
                    <a:r>
                      <a:rPr lang="en-US" smtClean="0"/>
                      <a:t>Science</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7.7374999999999999E-2"/>
                      <c:h val="8.0567220764071107E-2"/>
                    </c:manualLayout>
                  </c15:layout>
                </c:ext>
              </c:extLst>
            </c:dLbl>
            <c:dLbl>
              <c:idx val="6"/>
              <c:layout>
                <c:manualLayout>
                  <c:x val="1.9425087489063866E-2"/>
                  <c:y val="-7.5783756197142027E-3"/>
                </c:manualLayout>
              </c:layout>
              <c:tx>
                <c:rich>
                  <a:bodyPr/>
                  <a:lstStyle/>
                  <a:p>
                    <a:r>
                      <a:rPr lang="en-US" dirty="0"/>
                      <a:t>Harmony </a:t>
                    </a:r>
                    <a:r>
                      <a:rPr lang="en-US" dirty="0" err="1" smtClean="0"/>
                      <a:t>Poli</a:t>
                    </a:r>
                    <a:r>
                      <a:rPr lang="en-US" dirty="0" smtClean="0"/>
                      <a:t> </a:t>
                    </a:r>
                    <a:r>
                      <a:rPr lang="en-US" dirty="0" err="1" smtClean="0"/>
                      <a:t>Sci</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8.5222222222222199E-2"/>
                      <c:h val="8.0567220764071107E-2"/>
                    </c:manualLayout>
                  </c15:layout>
                </c:ext>
              </c:extLst>
            </c:dLbl>
            <c:dLbl>
              <c:idx val="7"/>
              <c:layout>
                <c:manualLayout>
                  <c:x val="-8.4027777777777785E-2"/>
                  <c:y val="-4.759222805482648E-3"/>
                </c:manualLayout>
              </c:layout>
              <c:tx>
                <c:rich>
                  <a:bodyPr/>
                  <a:lstStyle/>
                  <a:p>
                    <a:r>
                      <a:rPr lang="en-US"/>
                      <a:t>Cedars </a:t>
                    </a:r>
                    <a:r>
                      <a:rPr lang="en-US" smtClean="0"/>
                      <a:t>Intl </a:t>
                    </a:r>
                    <a:r>
                      <a:rPr lang="en-US" dirty="0"/>
                      <a:t>Academy</a:t>
                    </a:r>
                  </a:p>
                </c:rich>
              </c:tx>
              <c:showLegendKey val="0"/>
              <c:showVal val="1"/>
              <c:showCatName val="0"/>
              <c:showSerName val="0"/>
              <c:showPercent val="0"/>
              <c:showBubbleSize val="0"/>
              <c:extLst>
                <c:ext xmlns:c15="http://schemas.microsoft.com/office/drawing/2012/chart" uri="{CE6537A1-D6FC-4f65-9D91-7224C49458BB}">
                  <c15:layout>
                    <c:manualLayout>
                      <c:w val="0.120937554680665"/>
                      <c:h val="7.5226924759405095E-2"/>
                    </c:manualLayout>
                  </c15:layout>
                </c:ext>
              </c:extLst>
            </c:dLbl>
            <c:dLbl>
              <c:idx val="8"/>
              <c:layout>
                <c:manualLayout>
                  <c:x val="-7.2406714785651791E-2"/>
                  <c:y val="-2.1246172353455817E-2"/>
                </c:manualLayout>
              </c:layout>
              <c:tx>
                <c:rich>
                  <a:bodyPr/>
                  <a:lstStyle/>
                  <a:p>
                    <a:r>
                      <a:rPr lang="en-US"/>
                      <a:t>Lago Vista </a:t>
                    </a:r>
                  </a:p>
                </c:rich>
              </c:tx>
              <c:showLegendKey val="0"/>
              <c:showVal val="1"/>
              <c:showCatName val="0"/>
              <c:showSerName val="0"/>
              <c:showPercent val="0"/>
              <c:showBubbleSize val="0"/>
              <c:extLst>
                <c:ext xmlns:c15="http://schemas.microsoft.com/office/drawing/2012/chart" uri="{CE6537A1-D6FC-4f65-9D91-7224C49458BB}"/>
              </c:extLst>
            </c:dLbl>
            <c:dLbl>
              <c:idx val="9"/>
              <c:layout>
                <c:manualLayout>
                  <c:x val="1.8055555555555554E-2"/>
                  <c:y val="-2.0833333333333332E-2"/>
                </c:manualLayout>
              </c:layout>
              <c:tx>
                <c:rich>
                  <a:bodyPr/>
                  <a:lstStyle/>
                  <a:p>
                    <a:r>
                      <a:rPr lang="en-US" dirty="0"/>
                      <a:t>Thrall </a:t>
                    </a:r>
                  </a:p>
                </c:rich>
              </c:tx>
              <c:showLegendKey val="0"/>
              <c:showVal val="1"/>
              <c:showCatName val="0"/>
              <c:showSerName val="0"/>
              <c:showPercent val="0"/>
              <c:showBubbleSize val="0"/>
              <c:extLst>
                <c:ext xmlns:c15="http://schemas.microsoft.com/office/drawing/2012/chart" uri="{CE6537A1-D6FC-4f65-9D91-7224C49458BB}"/>
              </c:extLst>
            </c:dLbl>
            <c:dLbl>
              <c:idx val="10"/>
              <c:layout>
                <c:manualLayout>
                  <c:x val="1.3548993875765521E-2"/>
                  <c:y val="-5.0051035287263066E-4"/>
                </c:manualLayout>
              </c:layout>
              <c:tx>
                <c:rich>
                  <a:bodyPr/>
                  <a:lstStyle/>
                  <a:p>
                    <a:r>
                      <a:rPr lang="en-US" dirty="0"/>
                      <a:t>Florence W Stiles </a:t>
                    </a:r>
                  </a:p>
                </c:rich>
              </c:tx>
              <c:showLegendKey val="0"/>
              <c:showVal val="1"/>
              <c:showCatName val="0"/>
              <c:showSerName val="0"/>
              <c:showPercent val="0"/>
              <c:showBubbleSize val="0"/>
              <c:extLst>
                <c:ext xmlns:c15="http://schemas.microsoft.com/office/drawing/2012/chart" uri="{CE6537A1-D6FC-4f65-9D91-7224C49458BB}">
                  <c15:layout>
                    <c:manualLayout>
                      <c:w val="0.17226388888888888"/>
                      <c:h val="0.10837598425196851"/>
                    </c:manualLayout>
                  </c15:layout>
                </c:ext>
              </c:extLst>
            </c:dLbl>
            <c:dLbl>
              <c:idx val="11"/>
              <c:layout>
                <c:manualLayout>
                  <c:x val="-7.0833223972003506E-2"/>
                  <c:y val="-7.1759259259259259E-2"/>
                </c:manualLayout>
              </c:layout>
              <c:tx>
                <c:rich>
                  <a:bodyPr/>
                  <a:lstStyle/>
                  <a:p>
                    <a:r>
                      <a:rPr lang="en-US" smtClean="0"/>
                      <a:t>Harmony </a:t>
                    </a:r>
                    <a:r>
                      <a:rPr lang="en-US" dirty="0"/>
                      <a:t>Excellence</a:t>
                    </a:r>
                  </a:p>
                </c:rich>
              </c:tx>
              <c:showLegendKey val="0"/>
              <c:showVal val="1"/>
              <c:showCatName val="0"/>
              <c:showSerName val="0"/>
              <c:showPercent val="0"/>
              <c:showBubbleSize val="0"/>
              <c:extLst>
                <c:ext xmlns:c15="http://schemas.microsoft.com/office/drawing/2012/chart" uri="{CE6537A1-D6FC-4f65-9D91-7224C49458BB}">
                  <c15:layout>
                    <c:manualLayout>
                      <c:w val="9.8680555555555494E-2"/>
                      <c:h val="9.9085739282589694E-2"/>
                    </c:manualLayout>
                  </c15:layout>
                </c:ext>
              </c:extLst>
            </c:dLbl>
            <c:dLbl>
              <c:idx val="12"/>
              <c:layout>
                <c:manualLayout>
                  <c:x val="-0.10351596675415572"/>
                  <c:y val="1.1942804024496854E-2"/>
                </c:manualLayout>
              </c:layout>
              <c:tx>
                <c:rich>
                  <a:bodyPr/>
                  <a:lstStyle/>
                  <a:p>
                    <a:r>
                      <a:rPr lang="en-US"/>
                      <a:t>James Garland Walsh </a:t>
                    </a:r>
                  </a:p>
                </c:rich>
              </c:tx>
              <c:showLegendKey val="0"/>
              <c:showVal val="1"/>
              <c:showCatName val="0"/>
              <c:showSerName val="0"/>
              <c:showPercent val="0"/>
              <c:showBubbleSize val="0"/>
              <c:extLst>
                <c:ext xmlns:c15="http://schemas.microsoft.com/office/drawing/2012/chart" uri="{CE6537A1-D6FC-4f65-9D91-7224C49458BB}">
                  <c15:layout>
                    <c:manualLayout>
                      <c:w val="0.11539155332856101"/>
                      <c:h val="0.16093418259023401"/>
                    </c:manualLayout>
                  </c15:layout>
                </c:ext>
              </c:extLst>
            </c:dLbl>
            <c:dLbl>
              <c:idx val="13"/>
              <c:layout>
                <c:manualLayout>
                  <c:x val="-6.9444444444444441E-3"/>
                  <c:y val="-4.8611293379994168E-2"/>
                </c:manualLayout>
              </c:layout>
              <c:tx>
                <c:rich>
                  <a:bodyPr/>
                  <a:lstStyle/>
                  <a:p>
                    <a:r>
                      <a:rPr lang="en-US"/>
                      <a:t>Bedichek </a:t>
                    </a:r>
                  </a:p>
                </c:rich>
              </c:tx>
              <c:showLegendKey val="0"/>
              <c:showVal val="1"/>
              <c:showCatName val="0"/>
              <c:showSerName val="0"/>
              <c:showPercent val="0"/>
              <c:showBubbleSize val="0"/>
              <c:extLst>
                <c:ext xmlns:c15="http://schemas.microsoft.com/office/drawing/2012/chart" uri="{CE6537A1-D6FC-4f65-9D91-7224C49458BB}"/>
              </c:extLst>
            </c:dLbl>
            <c:dLbl>
              <c:idx val="14"/>
              <c:layout>
                <c:manualLayout>
                  <c:x val="-4.7222331583551956E-2"/>
                  <c:y val="2.7777777777777776E-2"/>
                </c:manualLayout>
              </c:layout>
              <c:tx>
                <c:rich>
                  <a:bodyPr/>
                  <a:lstStyle/>
                  <a:p>
                    <a:r>
                      <a:rPr lang="en-US" dirty="0" smtClean="0"/>
                      <a:t>Simon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5"/>
              <c:layout>
                <c:manualLayout>
                  <c:x val="-7.916661198600175E-2"/>
                  <c:y val="9.7222222222222224E-2"/>
                </c:manualLayout>
              </c:layout>
              <c:tx>
                <c:rich>
                  <a:bodyPr/>
                  <a:lstStyle/>
                  <a:p>
                    <a:r>
                      <a:rPr lang="en-US" dirty="0" smtClean="0"/>
                      <a:t>KIPP</a:t>
                    </a:r>
                    <a:r>
                      <a:rPr lang="en-US" baseline="0" dirty="0" smtClean="0"/>
                      <a:t> </a:t>
                    </a:r>
                    <a:r>
                      <a:rPr lang="en-US" dirty="0" smtClean="0"/>
                      <a:t> </a:t>
                    </a:r>
                    <a:r>
                      <a:rPr lang="en-US" dirty="0"/>
                      <a:t>Austin </a:t>
                    </a:r>
                    <a:r>
                      <a:rPr lang="en-US" dirty="0" smtClean="0"/>
                      <a:t>Vista</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9.1458333333333294E-2"/>
                      <c:h val="0.10834499854184899"/>
                    </c:manualLayout>
                  </c15:layout>
                </c:ext>
              </c:extLst>
            </c:dLbl>
            <c:dLbl>
              <c:idx val="16"/>
              <c:layout>
                <c:manualLayout>
                  <c:x val="-1.0416611986001936E-2"/>
                  <c:y val="4.2823891805190945E-2"/>
                </c:manualLayout>
              </c:layout>
              <c:tx>
                <c:rich>
                  <a:bodyPr/>
                  <a:lstStyle/>
                  <a:p>
                    <a:r>
                      <a:rPr lang="en-US" dirty="0" smtClean="0"/>
                      <a:t>East Austin</a:t>
                    </a:r>
                  </a:p>
                  <a:p>
                    <a:r>
                      <a:rPr lang="en-US" dirty="0" smtClean="0"/>
                      <a:t>College Prep</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7.1888888888888891E-2"/>
                      <c:h val="0.18010425780110817"/>
                    </c:manualLayout>
                  </c15:layout>
                </c:ext>
              </c:extLst>
            </c:dLbl>
            <c:dLbl>
              <c:idx val="17"/>
              <c:layout>
                <c:manualLayout>
                  <c:x val="-5.5069991251093901E-3"/>
                  <c:y val="-3.6269685039370899E-3"/>
                </c:manualLayout>
              </c:layout>
              <c:tx>
                <c:rich>
                  <a:bodyPr/>
                  <a:lstStyle/>
                  <a:p>
                    <a:r>
                      <a:rPr lang="en-US"/>
                      <a:t>Ridgeview </a:t>
                    </a:r>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0.10790594925634296"/>
                  <c:y val="-4.8854257801108192E-2"/>
                </c:manualLayout>
              </c:layout>
              <c:tx>
                <c:rich>
                  <a:bodyPr/>
                  <a:lstStyle/>
                  <a:p>
                    <a:r>
                      <a:rPr lang="en-US" dirty="0" smtClean="0"/>
                      <a:t>KIPP Beacon</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7.60764435695538E-2"/>
                      <c:h val="0.15232648002332999"/>
                    </c:manualLayout>
                  </c15:layout>
                </c:ext>
              </c:extLst>
            </c:dLbl>
            <c:dLbl>
              <c:idx val="20"/>
              <c:layout>
                <c:manualLayout>
                  <c:x val="-0.12012423447069116"/>
                  <c:y val="6.7674613589968772E-3"/>
                </c:manualLayout>
              </c:layout>
              <c:tx>
                <c:rich>
                  <a:bodyPr/>
                  <a:lstStyle/>
                  <a:p>
                    <a:r>
                      <a:rPr lang="en-US"/>
                      <a:t>Artie L Henry </a:t>
                    </a:r>
                  </a:p>
                </c:rich>
              </c:tx>
              <c:showLegendKey val="0"/>
              <c:showVal val="1"/>
              <c:showCatName val="0"/>
              <c:showSerName val="0"/>
              <c:showPercent val="0"/>
              <c:showBubbleSize val="0"/>
              <c:extLst>
                <c:ext xmlns:c15="http://schemas.microsoft.com/office/drawing/2012/chart" uri="{CE6537A1-D6FC-4f65-9D91-7224C49458BB}">
                  <c15:layout>
                    <c:manualLayout>
                      <c:w val="6.0534667541557299E-2"/>
                      <c:h val="9.9085739282589694E-2"/>
                    </c:manualLayout>
                  </c15:layout>
                </c:ext>
              </c:extLst>
            </c:dLbl>
            <c:dLbl>
              <c:idx val="21"/>
              <c:layout>
                <c:manualLayout>
                  <c:x val="-4.7222276902887141E-2"/>
                  <c:y val="-2.5676764362787985E-2"/>
                </c:manualLayout>
              </c:layout>
              <c:tx>
                <c:rich>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r>
                      <a:rPr lang="en-US" dirty="0" smtClean="0"/>
                      <a:t>East </a:t>
                    </a:r>
                    <a:r>
                      <a:rPr lang="en-US" dirty="0"/>
                      <a:t>Austin </a:t>
                    </a:r>
                    <a:endParaRPr lang="en-US" dirty="0" smtClean="0"/>
                  </a:p>
                  <a:p>
                    <a:pPr>
                      <a:defRPr sz="1200" b="0" i="0" u="none" strike="noStrike" kern="1200" baseline="0">
                        <a:solidFill>
                          <a:schemeClr val="tx1">
                            <a:lumMod val="75000"/>
                            <a:lumOff val="25000"/>
                          </a:schemeClr>
                        </a:solidFill>
                        <a:latin typeface="+mn-lt"/>
                        <a:ea typeface="+mn-ea"/>
                        <a:cs typeface="+mn-cs"/>
                      </a:defRPr>
                    </a:pPr>
                    <a:r>
                      <a:rPr lang="en-US" dirty="0" smtClean="0"/>
                      <a:t>Prep - MLK</a:t>
                    </a:r>
                    <a:endParaRPr lang="en-US" dirty="0"/>
                  </a:p>
                </c:rich>
              </c:tx>
              <c:spPr>
                <a:solidFill>
                  <a:srgbClr val="FFFFFF"/>
                </a:solid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401388888888887E-2"/>
                      <c:h val="0.13798611111111111"/>
                    </c:manualLayout>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'Bright Spots'!$H$2:$H$23</c:f>
              <c:numCache>
                <c:formatCode>General</c:formatCode>
                <c:ptCount val="22"/>
                <c:pt idx="0">
                  <c:v>0.35599999999999998</c:v>
                </c:pt>
                <c:pt idx="1">
                  <c:v>0.186</c:v>
                </c:pt>
                <c:pt idx="2">
                  <c:v>0.24199999999999999</c:v>
                </c:pt>
                <c:pt idx="3">
                  <c:v>0.78</c:v>
                </c:pt>
                <c:pt idx="4">
                  <c:v>0.48899999999999999</c:v>
                </c:pt>
                <c:pt idx="5">
                  <c:v>0.35699999999999998</c:v>
                </c:pt>
                <c:pt idx="6">
                  <c:v>0.19900000000000001</c:v>
                </c:pt>
                <c:pt idx="7">
                  <c:v>0.70499999999999996</c:v>
                </c:pt>
                <c:pt idx="8">
                  <c:v>0.111</c:v>
                </c:pt>
                <c:pt idx="9">
                  <c:v>0.19</c:v>
                </c:pt>
                <c:pt idx="10">
                  <c:v>4.5999999999999999E-2</c:v>
                </c:pt>
                <c:pt idx="11">
                  <c:v>0.64700000000000002</c:v>
                </c:pt>
                <c:pt idx="12">
                  <c:v>6.9000000000000006E-2</c:v>
                </c:pt>
                <c:pt idx="13">
                  <c:v>0.78</c:v>
                </c:pt>
                <c:pt idx="14">
                  <c:v>0.85799999999999998</c:v>
                </c:pt>
                <c:pt idx="15">
                  <c:v>0.94299999999999995</c:v>
                </c:pt>
                <c:pt idx="16">
                  <c:v>0.96</c:v>
                </c:pt>
                <c:pt idx="17">
                  <c:v>0.13500000000000001</c:v>
                </c:pt>
                <c:pt idx="18">
                  <c:v>0.89</c:v>
                </c:pt>
                <c:pt idx="19">
                  <c:v>0.9</c:v>
                </c:pt>
                <c:pt idx="20">
                  <c:v>0.13900000000000001</c:v>
                </c:pt>
                <c:pt idx="21">
                  <c:v>0.96399999999999997</c:v>
                </c:pt>
              </c:numCache>
            </c:numRef>
          </c:xVal>
          <c:yVal>
            <c:numRef>
              <c:f>'Bright Spots'!$I$2:$I$24</c:f>
              <c:numCache>
                <c:formatCode>General</c:formatCode>
                <c:ptCount val="23"/>
                <c:pt idx="0">
                  <c:v>0.01</c:v>
                </c:pt>
                <c:pt idx="1">
                  <c:v>0.01</c:v>
                </c:pt>
                <c:pt idx="2">
                  <c:v>0.01</c:v>
                </c:pt>
                <c:pt idx="3">
                  <c:v>0.01</c:v>
                </c:pt>
                <c:pt idx="4">
                  <c:v>0.01</c:v>
                </c:pt>
                <c:pt idx="5">
                  <c:v>0.01</c:v>
                </c:pt>
                <c:pt idx="6">
                  <c:v>0.01</c:v>
                </c:pt>
                <c:pt idx="7">
                  <c:v>0.01</c:v>
                </c:pt>
                <c:pt idx="8">
                  <c:v>0.01</c:v>
                </c:pt>
                <c:pt idx="9">
                  <c:v>0.01</c:v>
                </c:pt>
                <c:pt idx="10">
                  <c:v>0.01</c:v>
                </c:pt>
                <c:pt idx="11">
                  <c:v>6.5000000000000002E-2</c:v>
                </c:pt>
                <c:pt idx="12">
                  <c:v>9.4E-2</c:v>
                </c:pt>
                <c:pt idx="13">
                  <c:v>0.115</c:v>
                </c:pt>
                <c:pt idx="14">
                  <c:v>0.122</c:v>
                </c:pt>
                <c:pt idx="15">
                  <c:v>0.126</c:v>
                </c:pt>
                <c:pt idx="16">
                  <c:v>0.13200000000000001</c:v>
                </c:pt>
                <c:pt idx="17">
                  <c:v>0.13600000000000001</c:v>
                </c:pt>
                <c:pt idx="18">
                  <c:v>0.14899999999999999</c:v>
                </c:pt>
                <c:pt idx="19">
                  <c:v>0.16800000000000001</c:v>
                </c:pt>
                <c:pt idx="20">
                  <c:v>0.17</c:v>
                </c:pt>
                <c:pt idx="21">
                  <c:v>0.18099999999999999</c:v>
                </c:pt>
                <c:pt idx="22">
                  <c:v>0.18099999999999999</c:v>
                </c:pt>
              </c:numCache>
            </c:numRef>
          </c:yVal>
          <c:smooth val="0"/>
        </c:ser>
        <c:dLbls>
          <c:showLegendKey val="0"/>
          <c:showVal val="0"/>
          <c:showCatName val="0"/>
          <c:showSerName val="0"/>
          <c:showPercent val="0"/>
          <c:showBubbleSize val="0"/>
        </c:dLbls>
        <c:axId val="259145664"/>
        <c:axId val="259146056"/>
      </c:scatterChart>
      <c:valAx>
        <c:axId val="25914566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dirty="0" smtClean="0">
                    <a:effectLst/>
                  </a:rPr>
                  <a:t>% Low Income Black and Hispanic Students (Male and Female)</a:t>
                </a:r>
                <a:endParaRPr lang="en-US" sz="1100" dirty="0">
                  <a:effectLst/>
                </a:endParaRP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9146056"/>
        <c:crosses val="autoZero"/>
        <c:crossBetween val="midCat"/>
        <c:majorUnit val="0.2"/>
      </c:valAx>
      <c:valAx>
        <c:axId val="259146056"/>
        <c:scaling>
          <c:orientation val="minMax"/>
          <c:max val="0.65"/>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dirty="0" smtClean="0">
                    <a:effectLst/>
                  </a:rPr>
                  <a:t>% Target Population Received at Least 1 Referral</a:t>
                </a:r>
                <a:endParaRPr lang="en-US" sz="1100" dirty="0">
                  <a:effectLst/>
                </a:endParaRP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914566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0.11991</cdr:x>
      <cdr:y>0.5942</cdr:y>
    </cdr:from>
    <cdr:to>
      <cdr:x>0.38544</cdr:x>
      <cdr:y>0.65217</cdr:y>
    </cdr:to>
    <cdr:sp macro="" textlink="">
      <cdr:nvSpPr>
        <cdr:cNvPr id="2" name="TextBox 1"/>
        <cdr:cNvSpPr txBox="1"/>
      </cdr:nvSpPr>
      <cdr:spPr>
        <a:xfrm xmlns:a="http://schemas.openxmlformats.org/drawingml/2006/main">
          <a:off x="1066800" y="3124200"/>
          <a:ext cx="2362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dirty="0" smtClean="0"/>
            <a:t>Highest Math in High School</a:t>
          </a:r>
          <a:endParaRPr lang="en-US" sz="1600" b="0" dirty="0"/>
        </a:p>
      </cdr:txBody>
    </cdr:sp>
  </cdr:relSizeAnchor>
  <cdr:relSizeAnchor xmlns:cdr="http://schemas.openxmlformats.org/drawingml/2006/chartDrawing">
    <cdr:from>
      <cdr:x>0.16788</cdr:x>
      <cdr:y>0.6686</cdr:y>
    </cdr:from>
    <cdr:to>
      <cdr:x>0.39743</cdr:x>
      <cdr:y>0.77101</cdr:y>
    </cdr:to>
    <cdr:sp macro="" textlink="">
      <cdr:nvSpPr>
        <cdr:cNvPr id="3" name="Rectangle 2"/>
        <cdr:cNvSpPr/>
      </cdr:nvSpPr>
      <cdr:spPr>
        <a:xfrm xmlns:a="http://schemas.openxmlformats.org/drawingml/2006/main">
          <a:off x="1493520" y="3515360"/>
          <a:ext cx="2042160" cy="53848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0.11991</cdr:x>
      <cdr:y>0.5942</cdr:y>
    </cdr:from>
    <cdr:to>
      <cdr:x>0.38544</cdr:x>
      <cdr:y>0.65217</cdr:y>
    </cdr:to>
    <cdr:sp macro="" textlink="">
      <cdr:nvSpPr>
        <cdr:cNvPr id="2" name="TextBox 1"/>
        <cdr:cNvSpPr txBox="1"/>
      </cdr:nvSpPr>
      <cdr:spPr>
        <a:xfrm xmlns:a="http://schemas.openxmlformats.org/drawingml/2006/main">
          <a:off x="1066800" y="3124200"/>
          <a:ext cx="2362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0" dirty="0" smtClean="0"/>
            <a:t>Highest Math in High School</a:t>
          </a:r>
          <a:endParaRPr lang="en-US" sz="1600" b="0" dirty="0"/>
        </a:p>
      </cdr:txBody>
    </cdr:sp>
  </cdr:relSizeAnchor>
  <cdr:relSizeAnchor xmlns:cdr="http://schemas.openxmlformats.org/drawingml/2006/chartDrawing">
    <cdr:from>
      <cdr:x>0.72649</cdr:x>
      <cdr:y>0.417</cdr:y>
    </cdr:from>
    <cdr:to>
      <cdr:x>0.72883</cdr:x>
      <cdr:y>0.6917</cdr:y>
    </cdr:to>
    <cdr:cxnSp macro="">
      <cdr:nvCxnSpPr>
        <cdr:cNvPr id="3" name="Straight Arrow Connector 2"/>
        <cdr:cNvCxnSpPr/>
      </cdr:nvCxnSpPr>
      <cdr:spPr>
        <a:xfrm xmlns:a="http://schemas.openxmlformats.org/drawingml/2006/main" flipH="1" flipV="1">
          <a:off x="6463145" y="2192483"/>
          <a:ext cx="20782" cy="1444335"/>
        </a:xfrm>
        <a:prstGeom xmlns:a="http://schemas.openxmlformats.org/drawingml/2006/main" prst="straightConnector1">
          <a:avLst/>
        </a:prstGeom>
        <a:ln xmlns:a="http://schemas.openxmlformats.org/drawingml/2006/main" w="76200">
          <a:solidFill>
            <a:srgbClr val="008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0.38655</cdr:x>
      <cdr:y>0.20019</cdr:y>
    </cdr:from>
    <cdr:to>
      <cdr:x>0.48739</cdr:x>
      <cdr:y>0.38769</cdr:y>
    </cdr:to>
    <cdr:sp macro="" textlink="">
      <cdr:nvSpPr>
        <cdr:cNvPr id="2" name="TextBox 1"/>
        <cdr:cNvSpPr txBox="1"/>
      </cdr:nvSpPr>
      <cdr:spPr>
        <a:xfrm xmlns:a="http://schemas.openxmlformats.org/drawingml/2006/main">
          <a:off x="3505200" y="9762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(751)</a:t>
          </a:r>
          <a:endParaRPr lang="en-US" sz="1800" dirty="0"/>
        </a:p>
      </cdr:txBody>
    </cdr:sp>
  </cdr:relSizeAnchor>
  <cdr:relSizeAnchor xmlns:cdr="http://schemas.openxmlformats.org/drawingml/2006/chartDrawing">
    <cdr:from>
      <cdr:x>0.37815</cdr:x>
      <cdr:y>0.28125</cdr:y>
    </cdr:from>
    <cdr:to>
      <cdr:x>0.47899</cdr:x>
      <cdr:y>0.46875</cdr:y>
    </cdr:to>
    <cdr:sp macro="" textlink="">
      <cdr:nvSpPr>
        <cdr:cNvPr id="3" name="TextBox 1"/>
        <cdr:cNvSpPr txBox="1"/>
      </cdr:nvSpPr>
      <cdr:spPr>
        <a:xfrm xmlns:a="http://schemas.openxmlformats.org/drawingml/2006/main">
          <a:off x="3429000" y="1371600"/>
          <a:ext cx="914397"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(707)</a:t>
          </a:r>
          <a:endParaRPr lang="en-US" sz="1800" dirty="0"/>
        </a:p>
      </cdr:txBody>
    </cdr:sp>
  </cdr:relSizeAnchor>
  <cdr:relSizeAnchor xmlns:cdr="http://schemas.openxmlformats.org/drawingml/2006/chartDrawing">
    <cdr:from>
      <cdr:x>0.36975</cdr:x>
      <cdr:y>0.35938</cdr:y>
    </cdr:from>
    <cdr:to>
      <cdr:x>0.47059</cdr:x>
      <cdr:y>0.54688</cdr:y>
    </cdr:to>
    <cdr:sp macro="" textlink="">
      <cdr:nvSpPr>
        <cdr:cNvPr id="4" name="TextBox 1"/>
        <cdr:cNvSpPr txBox="1"/>
      </cdr:nvSpPr>
      <cdr:spPr>
        <a:xfrm xmlns:a="http://schemas.openxmlformats.org/drawingml/2006/main">
          <a:off x="3352800" y="1752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(654)</a:t>
          </a:r>
          <a:endParaRPr lang="en-US" sz="1800" dirty="0"/>
        </a:p>
      </cdr:txBody>
    </cdr:sp>
  </cdr:relSizeAnchor>
  <cdr:relSizeAnchor xmlns:cdr="http://schemas.openxmlformats.org/drawingml/2006/chartDrawing">
    <cdr:from>
      <cdr:x>0.35294</cdr:x>
      <cdr:y>0.4375</cdr:y>
    </cdr:from>
    <cdr:to>
      <cdr:x>0.45378</cdr:x>
      <cdr:y>0.625</cdr:y>
    </cdr:to>
    <cdr:sp macro="" textlink="">
      <cdr:nvSpPr>
        <cdr:cNvPr id="5" name="TextBox 1"/>
        <cdr:cNvSpPr txBox="1"/>
      </cdr:nvSpPr>
      <cdr:spPr>
        <a:xfrm xmlns:a="http://schemas.openxmlformats.org/drawingml/2006/main">
          <a:off x="3200400" y="2133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(465)</a:t>
          </a:r>
          <a:endParaRPr lang="en-US" sz="1800" dirty="0"/>
        </a:p>
      </cdr:txBody>
    </cdr:sp>
  </cdr:relSizeAnchor>
  <cdr:relSizeAnchor xmlns:cdr="http://schemas.openxmlformats.org/drawingml/2006/chartDrawing">
    <cdr:from>
      <cdr:x>0.34454</cdr:x>
      <cdr:y>0.51563</cdr:y>
    </cdr:from>
    <cdr:to>
      <cdr:x>0.44538</cdr:x>
      <cdr:y>0.70313</cdr:y>
    </cdr:to>
    <cdr:sp macro="" textlink="">
      <cdr:nvSpPr>
        <cdr:cNvPr id="6" name="TextBox 1"/>
        <cdr:cNvSpPr txBox="1"/>
      </cdr:nvSpPr>
      <cdr:spPr>
        <a:xfrm xmlns:a="http://schemas.openxmlformats.org/drawingml/2006/main">
          <a:off x="3124200" y="2514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(352)</a:t>
          </a:r>
          <a:endParaRPr lang="en-US" sz="1800" dirty="0"/>
        </a:p>
      </cdr:txBody>
    </cdr:sp>
  </cdr:relSizeAnchor>
  <cdr:relSizeAnchor xmlns:cdr="http://schemas.openxmlformats.org/drawingml/2006/chartDrawing">
    <cdr:from>
      <cdr:x>0.34454</cdr:x>
      <cdr:y>0.59375</cdr:y>
    </cdr:from>
    <cdr:to>
      <cdr:x>0.44538</cdr:x>
      <cdr:y>0.78125</cdr:y>
    </cdr:to>
    <cdr:sp macro="" textlink="">
      <cdr:nvSpPr>
        <cdr:cNvPr id="7" name="TextBox 1"/>
        <cdr:cNvSpPr txBox="1"/>
      </cdr:nvSpPr>
      <cdr:spPr>
        <a:xfrm xmlns:a="http://schemas.openxmlformats.org/drawingml/2006/main">
          <a:off x="3124200" y="2895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(326)</a:t>
          </a:r>
          <a:endParaRPr lang="en-US" sz="1800" dirty="0"/>
        </a:p>
      </cdr:txBody>
    </cdr:sp>
  </cdr:relSizeAnchor>
  <cdr:relSizeAnchor xmlns:cdr="http://schemas.openxmlformats.org/drawingml/2006/chartDrawing">
    <cdr:from>
      <cdr:x>0.33613</cdr:x>
      <cdr:y>0.67188</cdr:y>
    </cdr:from>
    <cdr:to>
      <cdr:x>0.43697</cdr:x>
      <cdr:y>0.85938</cdr:y>
    </cdr:to>
    <cdr:sp macro="" textlink="">
      <cdr:nvSpPr>
        <cdr:cNvPr id="8" name="TextBox 1"/>
        <cdr:cNvSpPr txBox="1"/>
      </cdr:nvSpPr>
      <cdr:spPr>
        <a:xfrm xmlns:a="http://schemas.openxmlformats.org/drawingml/2006/main">
          <a:off x="3048000" y="3276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(254)</a:t>
          </a:r>
          <a:endParaRPr lang="en-US" sz="1800" dirty="0"/>
        </a:p>
      </cdr:txBody>
    </cdr:sp>
  </cdr:relSizeAnchor>
  <cdr:relSizeAnchor xmlns:cdr="http://schemas.openxmlformats.org/drawingml/2006/chartDrawing">
    <cdr:from>
      <cdr:x>0.33613</cdr:x>
      <cdr:y>0.75</cdr:y>
    </cdr:from>
    <cdr:to>
      <cdr:x>0.43697</cdr:x>
      <cdr:y>0.9375</cdr:y>
    </cdr:to>
    <cdr:sp macro="" textlink="">
      <cdr:nvSpPr>
        <cdr:cNvPr id="9" name="TextBox 1"/>
        <cdr:cNvSpPr txBox="1"/>
      </cdr:nvSpPr>
      <cdr:spPr>
        <a:xfrm xmlns:a="http://schemas.openxmlformats.org/drawingml/2006/main">
          <a:off x="3048000" y="3657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(247)</a:t>
          </a:r>
          <a:endParaRPr lang="en-US" sz="1800" dirty="0"/>
        </a:p>
      </cdr:txBody>
    </cdr:sp>
  </cdr:relSizeAnchor>
  <cdr:relSizeAnchor xmlns:cdr="http://schemas.openxmlformats.org/drawingml/2006/chartDrawing">
    <cdr:from>
      <cdr:x>0.32773</cdr:x>
      <cdr:y>0.82813</cdr:y>
    </cdr:from>
    <cdr:to>
      <cdr:x>0.42857</cdr:x>
      <cdr:y>0.95313</cdr:y>
    </cdr:to>
    <cdr:sp macro="" textlink="">
      <cdr:nvSpPr>
        <cdr:cNvPr id="10" name="TextBox 1"/>
        <cdr:cNvSpPr txBox="1"/>
      </cdr:nvSpPr>
      <cdr:spPr>
        <a:xfrm xmlns:a="http://schemas.openxmlformats.org/drawingml/2006/main">
          <a:off x="2971800" y="4038600"/>
          <a:ext cx="914400" cy="609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(173)</a:t>
          </a:r>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0.06922</cdr:x>
      <cdr:y>0.80991</cdr:y>
    </cdr:from>
    <cdr:to>
      <cdr:x>0.21081</cdr:x>
      <cdr:y>0.88684</cdr:y>
    </cdr:to>
    <cdr:sp macro="" textlink="">
      <cdr:nvSpPr>
        <cdr:cNvPr id="2" name="TextBox 1"/>
        <cdr:cNvSpPr txBox="1"/>
      </cdr:nvSpPr>
      <cdr:spPr>
        <a:xfrm xmlns:a="http://schemas.openxmlformats.org/drawingml/2006/main">
          <a:off x="596031" y="4011500"/>
          <a:ext cx="1219199"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August</a:t>
          </a:r>
          <a:endParaRPr lang="en-US" sz="1800" dirty="0"/>
        </a:p>
      </cdr:txBody>
    </cdr:sp>
  </cdr:relSizeAnchor>
  <cdr:relSizeAnchor xmlns:cdr="http://schemas.openxmlformats.org/drawingml/2006/chartDrawing">
    <cdr:from>
      <cdr:x>0.77311</cdr:x>
      <cdr:y>0.83077</cdr:y>
    </cdr:from>
    <cdr:to>
      <cdr:x>0.9147</cdr:x>
      <cdr:y>0.90769</cdr:y>
    </cdr:to>
    <cdr:sp macro="" textlink="">
      <cdr:nvSpPr>
        <cdr:cNvPr id="3" name="TextBox 1"/>
        <cdr:cNvSpPr txBox="1"/>
      </cdr:nvSpPr>
      <cdr:spPr>
        <a:xfrm xmlns:a="http://schemas.openxmlformats.org/drawingml/2006/main">
          <a:off x="7010400" y="4114800"/>
          <a:ext cx="1283910" cy="3809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      March</a:t>
          </a:r>
          <a:endParaRPr lang="en-US" sz="1800" dirty="0"/>
        </a:p>
      </cdr:txBody>
    </cdr:sp>
  </cdr:relSizeAnchor>
  <cdr:relSizeAnchor xmlns:cdr="http://schemas.openxmlformats.org/drawingml/2006/chartDrawing">
    <cdr:from>
      <cdr:x>0.6249</cdr:x>
      <cdr:y>0.81176</cdr:y>
    </cdr:from>
    <cdr:to>
      <cdr:x>0.83728</cdr:x>
      <cdr:y>0.8733</cdr:y>
    </cdr:to>
    <cdr:sp macro="" textlink="">
      <cdr:nvSpPr>
        <cdr:cNvPr id="4" name="TextBox 3"/>
        <cdr:cNvSpPr txBox="1"/>
      </cdr:nvSpPr>
      <cdr:spPr>
        <a:xfrm xmlns:a="http://schemas.openxmlformats.org/drawingml/2006/main">
          <a:off x="5666490" y="4020670"/>
          <a:ext cx="1925819" cy="304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accent5"/>
              </a:solidFill>
            </a:rPr>
            <a:t>Study Period</a:t>
          </a:r>
          <a:endParaRPr lang="en-US" sz="1400" b="1" dirty="0">
            <a:solidFill>
              <a:schemeClr val="accent5"/>
            </a:solidFill>
          </a:endParaRPr>
        </a:p>
      </cdr:txBody>
    </cdr:sp>
  </cdr:relSizeAnchor>
  <cdr:relSizeAnchor xmlns:cdr="http://schemas.openxmlformats.org/drawingml/2006/chartDrawing">
    <cdr:from>
      <cdr:x>0.62185</cdr:x>
      <cdr:y>0.12308</cdr:y>
    </cdr:from>
    <cdr:to>
      <cdr:x>0.70588</cdr:x>
      <cdr:y>0.63077</cdr:y>
    </cdr:to>
    <cdr:sp macro="" textlink="">
      <cdr:nvSpPr>
        <cdr:cNvPr id="5" name="Oval 4"/>
        <cdr:cNvSpPr/>
      </cdr:nvSpPr>
      <cdr:spPr>
        <a:xfrm xmlns:a="http://schemas.openxmlformats.org/drawingml/2006/main">
          <a:off x="5638800" y="609600"/>
          <a:ext cx="762000" cy="2514600"/>
        </a:xfrm>
        <a:prstGeom xmlns:a="http://schemas.openxmlformats.org/drawingml/2006/main" prst="ellipse">
          <a:avLst/>
        </a:prstGeom>
        <a:noFill xmlns:a="http://schemas.openxmlformats.org/drawingml/2006/main"/>
        <a:ln xmlns:a="http://schemas.openxmlformats.org/drawingml/2006/main" w="3810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0.12712</cdr:x>
      <cdr:y>0.44597</cdr:y>
    </cdr:from>
    <cdr:to>
      <cdr:x>0.15254</cdr:x>
      <cdr:y>0.83043</cdr:y>
    </cdr:to>
    <cdr:sp macro="" textlink="">
      <cdr:nvSpPr>
        <cdr:cNvPr id="2" name="Left Brace 1"/>
        <cdr:cNvSpPr/>
      </cdr:nvSpPr>
      <cdr:spPr>
        <a:xfrm xmlns:a="http://schemas.openxmlformats.org/drawingml/2006/main">
          <a:off x="1143000" y="2298181"/>
          <a:ext cx="228600" cy="1981200"/>
        </a:xfrm>
        <a:prstGeom xmlns:a="http://schemas.openxmlformats.org/drawingml/2006/main" prst="leftBrace">
          <a:avLst/>
        </a:prstGeom>
        <a:ln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0.01695</cdr:x>
      <cdr:y>0.17744</cdr:y>
    </cdr:from>
    <cdr:to>
      <cdr:x>0.11017</cdr:x>
      <cdr:y>0.29574</cdr:y>
    </cdr:to>
    <cdr:sp macro="" textlink="">
      <cdr:nvSpPr>
        <cdr:cNvPr id="3" name="TextBox 2"/>
        <cdr:cNvSpPr txBox="1"/>
      </cdr:nvSpPr>
      <cdr:spPr>
        <a:xfrm xmlns:a="http://schemas.openxmlformats.org/drawingml/2006/main">
          <a:off x="152400" y="914401"/>
          <a:ext cx="838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Non-Low Income</a:t>
          </a:r>
        </a:p>
      </cdr:txBody>
    </cdr:sp>
  </cdr:relSizeAnchor>
  <cdr:relSizeAnchor xmlns:cdr="http://schemas.openxmlformats.org/drawingml/2006/chartDrawing">
    <cdr:from>
      <cdr:x>0.01695</cdr:x>
      <cdr:y>0.59147</cdr:y>
    </cdr:from>
    <cdr:to>
      <cdr:x>0.11017</cdr:x>
      <cdr:y>0.70977</cdr:y>
    </cdr:to>
    <cdr:sp macro="" textlink="">
      <cdr:nvSpPr>
        <cdr:cNvPr id="4" name="TextBox 1"/>
        <cdr:cNvSpPr txBox="1"/>
      </cdr:nvSpPr>
      <cdr:spPr>
        <a:xfrm xmlns:a="http://schemas.openxmlformats.org/drawingml/2006/main">
          <a:off x="152400" y="3048001"/>
          <a:ext cx="838200"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Low Income</a:t>
          </a:r>
        </a:p>
      </cdr:txBody>
    </cdr:sp>
  </cdr:relSizeAnchor>
</c:userShapes>
</file>

<file path=ppt/drawings/drawing6.xml><?xml version="1.0" encoding="utf-8"?>
<c:userShapes xmlns:c="http://schemas.openxmlformats.org/drawingml/2006/chart">
  <cdr:relSizeAnchor xmlns:cdr="http://schemas.openxmlformats.org/drawingml/2006/chartDrawing">
    <cdr:from>
      <cdr:x>0.1</cdr:x>
      <cdr:y>0.81562</cdr:y>
    </cdr:from>
    <cdr:to>
      <cdr:x>0.94167</cdr:x>
      <cdr:y>0.88889</cdr:y>
    </cdr:to>
    <cdr:sp macro="" textlink="">
      <cdr:nvSpPr>
        <cdr:cNvPr id="2" name="Rectangle 1"/>
        <cdr:cNvSpPr/>
      </cdr:nvSpPr>
      <cdr:spPr>
        <a:xfrm xmlns:a="http://schemas.openxmlformats.org/drawingml/2006/main">
          <a:off x="914400" y="4474808"/>
          <a:ext cx="7696230" cy="40199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1647"/>
          </a:xfrm>
          <a:prstGeom prst="rect">
            <a:avLst/>
          </a:prstGeom>
        </p:spPr>
        <p:txBody>
          <a:bodyPr vert="horz" lIns="92287" tIns="46145" rIns="92287" bIns="46145" rtlCol="0"/>
          <a:lstStyle>
            <a:lvl1pPr algn="l">
              <a:defRPr sz="1200">
                <a:latin typeface="Arial" charset="0"/>
                <a:ea typeface="+mn-ea"/>
              </a:defRPr>
            </a:lvl1pPr>
          </a:lstStyle>
          <a:p>
            <a:pPr>
              <a:defRPr/>
            </a:pPr>
            <a:endParaRPr lang="en-US"/>
          </a:p>
        </p:txBody>
      </p:sp>
      <p:sp>
        <p:nvSpPr>
          <p:cNvPr id="3" name="Date Placeholder 2"/>
          <p:cNvSpPr>
            <a:spLocks noGrp="1"/>
          </p:cNvSpPr>
          <p:nvPr>
            <p:ph type="dt" sz="quarter" idx="1"/>
          </p:nvPr>
        </p:nvSpPr>
        <p:spPr>
          <a:xfrm>
            <a:off x="3971294" y="1"/>
            <a:ext cx="3037523" cy="461647"/>
          </a:xfrm>
          <a:prstGeom prst="rect">
            <a:avLst/>
          </a:prstGeom>
        </p:spPr>
        <p:txBody>
          <a:bodyPr vert="horz" wrap="square" lIns="92287" tIns="46145" rIns="92287" bIns="46145" numCol="1" anchor="t" anchorCtr="0" compatLnSpc="1">
            <a:prstTxWarp prst="textNoShape">
              <a:avLst/>
            </a:prstTxWarp>
          </a:bodyPr>
          <a:lstStyle>
            <a:lvl1pPr algn="r">
              <a:defRPr sz="1200">
                <a:latin typeface="Arial" pitchFamily="34" charset="0"/>
              </a:defRPr>
            </a:lvl1pPr>
          </a:lstStyle>
          <a:p>
            <a:pPr>
              <a:defRPr/>
            </a:pPr>
            <a:fld id="{A710C842-D1C8-46BA-B4EC-EF3A954CC4E4}" type="datetimeFigureOut">
              <a:rPr lang="en-US"/>
              <a:pPr>
                <a:defRPr/>
              </a:pPr>
              <a:t>9/9/2016</a:t>
            </a:fld>
            <a:endParaRPr lang="en-US"/>
          </a:p>
        </p:txBody>
      </p:sp>
      <p:sp>
        <p:nvSpPr>
          <p:cNvPr id="4" name="Footer Placeholder 3"/>
          <p:cNvSpPr>
            <a:spLocks noGrp="1"/>
          </p:cNvSpPr>
          <p:nvPr>
            <p:ph type="ftr" sz="quarter" idx="2"/>
          </p:nvPr>
        </p:nvSpPr>
        <p:spPr>
          <a:xfrm>
            <a:off x="0" y="8772853"/>
            <a:ext cx="3037523" cy="461647"/>
          </a:xfrm>
          <a:prstGeom prst="rect">
            <a:avLst/>
          </a:prstGeom>
        </p:spPr>
        <p:txBody>
          <a:bodyPr vert="horz" lIns="92287" tIns="46145" rIns="92287" bIns="46145" rtlCol="0" anchor="b"/>
          <a:lstStyle>
            <a:lvl1pPr algn="l">
              <a:defRPr sz="1200">
                <a:latin typeface="Arial" charset="0"/>
                <a:ea typeface="+mn-ea"/>
              </a:defRPr>
            </a:lvl1pPr>
          </a:lstStyle>
          <a:p>
            <a:pPr>
              <a:defRPr/>
            </a:pPr>
            <a:endParaRPr lang="en-US"/>
          </a:p>
        </p:txBody>
      </p:sp>
      <p:sp>
        <p:nvSpPr>
          <p:cNvPr id="5" name="Slide Number Placeholder 4"/>
          <p:cNvSpPr>
            <a:spLocks noGrp="1"/>
          </p:cNvSpPr>
          <p:nvPr>
            <p:ph type="sldNum" sz="quarter" idx="3"/>
          </p:nvPr>
        </p:nvSpPr>
        <p:spPr>
          <a:xfrm>
            <a:off x="3971294" y="8772853"/>
            <a:ext cx="3037523" cy="461647"/>
          </a:xfrm>
          <a:prstGeom prst="rect">
            <a:avLst/>
          </a:prstGeom>
        </p:spPr>
        <p:txBody>
          <a:bodyPr vert="horz" wrap="square" lIns="92287" tIns="46145" rIns="92287" bIns="46145" numCol="1" anchor="b" anchorCtr="0" compatLnSpc="1">
            <a:prstTxWarp prst="textNoShape">
              <a:avLst/>
            </a:prstTxWarp>
          </a:bodyPr>
          <a:lstStyle>
            <a:lvl1pPr algn="r">
              <a:defRPr sz="1200">
                <a:latin typeface="Arial" pitchFamily="34" charset="0"/>
              </a:defRPr>
            </a:lvl1pPr>
          </a:lstStyle>
          <a:p>
            <a:pPr>
              <a:defRPr/>
            </a:pPr>
            <a:fld id="{88B9E439-704A-4432-AF68-ABF9BFFB4FF0}" type="slidenum">
              <a:rPr lang="en-US"/>
              <a:pPr>
                <a:defRPr/>
              </a:pPr>
              <a:t>‹#›</a:t>
            </a:fld>
            <a:endParaRPr lang="en-US"/>
          </a:p>
        </p:txBody>
      </p:sp>
    </p:spTree>
    <p:extLst>
      <p:ext uri="{BB962C8B-B14F-4D97-AF65-F5344CB8AC3E}">
        <p14:creationId xmlns:p14="http://schemas.microsoft.com/office/powerpoint/2010/main" val="2337701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1647"/>
          </a:xfrm>
          <a:prstGeom prst="rect">
            <a:avLst/>
          </a:prstGeom>
        </p:spPr>
        <p:txBody>
          <a:bodyPr vert="horz" lIns="92287" tIns="46145" rIns="92287" bIns="46145" rtlCol="0"/>
          <a:lstStyle>
            <a:lvl1pPr algn="l">
              <a:defRPr sz="1200">
                <a:latin typeface="Arial" charset="0"/>
                <a:ea typeface="+mn-ea"/>
              </a:defRPr>
            </a:lvl1pPr>
          </a:lstStyle>
          <a:p>
            <a:pPr>
              <a:defRPr/>
            </a:pPr>
            <a:endParaRPr lang="en-US"/>
          </a:p>
        </p:txBody>
      </p:sp>
      <p:sp>
        <p:nvSpPr>
          <p:cNvPr id="3" name="Date Placeholder 2"/>
          <p:cNvSpPr>
            <a:spLocks noGrp="1"/>
          </p:cNvSpPr>
          <p:nvPr>
            <p:ph type="dt" idx="1"/>
          </p:nvPr>
        </p:nvSpPr>
        <p:spPr>
          <a:xfrm>
            <a:off x="3971294" y="1"/>
            <a:ext cx="3037523" cy="461647"/>
          </a:xfrm>
          <a:prstGeom prst="rect">
            <a:avLst/>
          </a:prstGeom>
        </p:spPr>
        <p:txBody>
          <a:bodyPr vert="horz" wrap="square" lIns="92287" tIns="46145" rIns="92287" bIns="46145" numCol="1" anchor="t" anchorCtr="0" compatLnSpc="1">
            <a:prstTxWarp prst="textNoShape">
              <a:avLst/>
            </a:prstTxWarp>
          </a:bodyPr>
          <a:lstStyle>
            <a:lvl1pPr algn="r">
              <a:defRPr sz="1200">
                <a:latin typeface="Arial" pitchFamily="34" charset="0"/>
              </a:defRPr>
            </a:lvl1pPr>
          </a:lstStyle>
          <a:p>
            <a:pPr>
              <a:defRPr/>
            </a:pPr>
            <a:fld id="{A65A7DFC-93F1-4F09-A16E-23CABD335930}" type="datetimeFigureOut">
              <a:rPr lang="en-US"/>
              <a:pPr>
                <a:defRPr/>
              </a:pPr>
              <a:t>9/9/2016</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287" tIns="46145" rIns="92287" bIns="46145" rtlCol="0" anchor="ctr"/>
          <a:lstStyle/>
          <a:p>
            <a:pPr lvl="0"/>
            <a:endParaRPr lang="en-US" noProof="0" dirty="0" smtClean="0"/>
          </a:p>
        </p:txBody>
      </p:sp>
      <p:sp>
        <p:nvSpPr>
          <p:cNvPr id="5" name="Notes Placeholder 4"/>
          <p:cNvSpPr>
            <a:spLocks noGrp="1"/>
          </p:cNvSpPr>
          <p:nvPr>
            <p:ph type="body" sz="quarter" idx="3"/>
          </p:nvPr>
        </p:nvSpPr>
        <p:spPr>
          <a:xfrm>
            <a:off x="700723" y="4386430"/>
            <a:ext cx="5608954" cy="4156392"/>
          </a:xfrm>
          <a:prstGeom prst="rect">
            <a:avLst/>
          </a:prstGeom>
        </p:spPr>
        <p:txBody>
          <a:bodyPr vert="horz" lIns="92287" tIns="46145" rIns="92287" bIns="4614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853"/>
            <a:ext cx="3037523" cy="461647"/>
          </a:xfrm>
          <a:prstGeom prst="rect">
            <a:avLst/>
          </a:prstGeom>
        </p:spPr>
        <p:txBody>
          <a:bodyPr vert="horz" lIns="92287" tIns="46145" rIns="92287" bIns="46145" rtlCol="0" anchor="b"/>
          <a:lstStyle>
            <a:lvl1pPr algn="l">
              <a:defRPr sz="1200">
                <a:latin typeface="Arial" charset="0"/>
                <a:ea typeface="+mn-ea"/>
              </a:defRPr>
            </a:lvl1pPr>
          </a:lstStyle>
          <a:p>
            <a:pPr>
              <a:defRPr/>
            </a:pPr>
            <a:endParaRPr lang="en-US"/>
          </a:p>
        </p:txBody>
      </p:sp>
      <p:sp>
        <p:nvSpPr>
          <p:cNvPr id="7" name="Slide Number Placeholder 6"/>
          <p:cNvSpPr>
            <a:spLocks noGrp="1"/>
          </p:cNvSpPr>
          <p:nvPr>
            <p:ph type="sldNum" sz="quarter" idx="5"/>
          </p:nvPr>
        </p:nvSpPr>
        <p:spPr>
          <a:xfrm>
            <a:off x="3971294" y="8772853"/>
            <a:ext cx="3037523" cy="461647"/>
          </a:xfrm>
          <a:prstGeom prst="rect">
            <a:avLst/>
          </a:prstGeom>
        </p:spPr>
        <p:txBody>
          <a:bodyPr vert="horz" wrap="square" lIns="92287" tIns="46145" rIns="92287" bIns="46145" numCol="1" anchor="b" anchorCtr="0" compatLnSpc="1">
            <a:prstTxWarp prst="textNoShape">
              <a:avLst/>
            </a:prstTxWarp>
          </a:bodyPr>
          <a:lstStyle>
            <a:lvl1pPr algn="r">
              <a:defRPr sz="1200">
                <a:latin typeface="Arial" pitchFamily="34" charset="0"/>
              </a:defRPr>
            </a:lvl1pPr>
          </a:lstStyle>
          <a:p>
            <a:pPr>
              <a:defRPr/>
            </a:pPr>
            <a:fld id="{3C531A4D-164B-4C2B-9647-8E092AA08B53}" type="slidenum">
              <a:rPr lang="en-US"/>
              <a:pPr>
                <a:defRPr/>
              </a:pPr>
              <a:t>‹#›</a:t>
            </a:fld>
            <a:endParaRPr lang="en-US"/>
          </a:p>
        </p:txBody>
      </p:sp>
    </p:spTree>
    <p:extLst>
      <p:ext uri="{BB962C8B-B14F-4D97-AF65-F5344CB8AC3E}">
        <p14:creationId xmlns:p14="http://schemas.microsoft.com/office/powerpoint/2010/main" val="3061309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531A4D-164B-4C2B-9647-8E092AA08B53}" type="slidenum">
              <a:rPr lang="en-US" smtClean="0"/>
              <a:pPr>
                <a:defRPr/>
              </a:pPr>
              <a:t>1</a:t>
            </a:fld>
            <a:endParaRPr lang="en-US"/>
          </a:p>
        </p:txBody>
      </p:sp>
    </p:spTree>
    <p:extLst>
      <p:ext uri="{BB962C8B-B14F-4D97-AF65-F5344CB8AC3E}">
        <p14:creationId xmlns:p14="http://schemas.microsoft.com/office/powerpoint/2010/main" val="293477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8">
              <a:defRPr/>
            </a:pPr>
            <a:r>
              <a:rPr lang="en-US" dirty="0" smtClean="0"/>
              <a:t>These will be target schools:</a:t>
            </a:r>
          </a:p>
          <a:p>
            <a:endParaRPr lang="en-US" dirty="0" smtClean="0"/>
          </a:p>
          <a:p>
            <a:pPr marL="169633" indent="-169633">
              <a:buFont typeface="Arial" panose="020B0604020202020204" pitchFamily="34" charset="0"/>
              <a:buChar char="•"/>
            </a:pPr>
            <a:r>
              <a:rPr lang="en-US" dirty="0" smtClean="0"/>
              <a:t>Schools</a:t>
            </a:r>
            <a:r>
              <a:rPr lang="en-US" baseline="0" dirty="0" smtClean="0"/>
              <a:t> with high concentrations of struggling learners </a:t>
            </a:r>
          </a:p>
          <a:p>
            <a:pPr marL="169633" indent="-169633">
              <a:buFont typeface="Arial" panose="020B0604020202020204" pitchFamily="34" charset="0"/>
              <a:buChar char="•"/>
            </a:pPr>
            <a:r>
              <a:rPr lang="en-US" baseline="0" dirty="0" smtClean="0"/>
              <a:t>Below average academic growth – not closing gaps</a:t>
            </a:r>
          </a:p>
          <a:p>
            <a:pPr marL="169633" indent="-169633">
              <a:buFont typeface="Arial" panose="020B0604020202020204" pitchFamily="34" charset="0"/>
              <a:buChar char="•"/>
            </a:pPr>
            <a:r>
              <a:rPr lang="en-US" baseline="0" dirty="0" smtClean="0"/>
              <a:t>Large enough to make a difference in regional outcomes</a:t>
            </a:r>
          </a:p>
          <a:p>
            <a:endParaRPr lang="en-US" baseline="0" dirty="0" smtClean="0"/>
          </a:p>
          <a:p>
            <a:r>
              <a:rPr lang="en-US" baseline="0" dirty="0" smtClean="0"/>
              <a:t>About 24 schools across the region are eligible to be expansion schools based on this data</a:t>
            </a:r>
            <a:endParaRPr lang="en-US" dirty="0"/>
          </a:p>
        </p:txBody>
      </p:sp>
      <p:sp>
        <p:nvSpPr>
          <p:cNvPr id="4" name="Slide Number Placeholder 3"/>
          <p:cNvSpPr>
            <a:spLocks noGrp="1"/>
          </p:cNvSpPr>
          <p:nvPr>
            <p:ph type="sldNum" sz="quarter" idx="10"/>
          </p:nvPr>
        </p:nvSpPr>
        <p:spPr/>
        <p:txBody>
          <a:bodyPr/>
          <a:lstStyle/>
          <a:p>
            <a:fld id="{440BF527-86AF-4CA1-BA6C-4E0FBD9F55F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6793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8">
              <a:defRPr/>
            </a:pPr>
            <a:r>
              <a:rPr lang="en-US" b="0" i="1" dirty="0" smtClean="0"/>
              <a:t>(This slide is animated</a:t>
            </a:r>
            <a:r>
              <a:rPr lang="en-US" b="0" i="1" baseline="0" dirty="0" smtClean="0"/>
              <a:t> to show desired change.) </a:t>
            </a:r>
          </a:p>
          <a:p>
            <a:pPr defTabSz="914298">
              <a:defRPr/>
            </a:pPr>
            <a:endParaRPr lang="en-US" b="1" dirty="0" smtClean="0"/>
          </a:p>
          <a:p>
            <a:pPr defTabSz="904707">
              <a:defRPr/>
            </a:pPr>
            <a:r>
              <a:rPr lang="en-US" dirty="0" smtClean="0"/>
              <a:t>I</a:t>
            </a:r>
            <a:r>
              <a:rPr lang="en-US" baseline="0" dirty="0" smtClean="0"/>
              <a:t>f we t</a:t>
            </a:r>
            <a:r>
              <a:rPr lang="en-US" dirty="0" smtClean="0"/>
              <a:t>ransform enough of</a:t>
            </a:r>
            <a:r>
              <a:rPr lang="en-US" baseline="0" dirty="0" smtClean="0"/>
              <a:t> the target schools – 16 over the next 5 years – we will impact enough student outcomes -h</a:t>
            </a:r>
            <a:r>
              <a:rPr lang="en-US" dirty="0" smtClean="0"/>
              <a:t>elping many more students grow at</a:t>
            </a:r>
            <a:r>
              <a:rPr lang="en-US" baseline="0" dirty="0" smtClean="0"/>
              <a:t> high levels - to create a true tipping point for moving the needle on student success across the entire region!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0BF527-86AF-4CA1-BA6C-4E0FBD9F55F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3474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531A4D-164B-4C2B-9647-8E092AA08B53}" type="slidenum">
              <a:rPr lang="en-US" smtClean="0"/>
              <a:pPr>
                <a:defRPr/>
              </a:pPr>
              <a:t>20</a:t>
            </a:fld>
            <a:endParaRPr lang="en-US"/>
          </a:p>
        </p:txBody>
      </p:sp>
    </p:spTree>
    <p:extLst>
      <p:ext uri="{BB962C8B-B14F-4D97-AF65-F5344CB8AC3E}">
        <p14:creationId xmlns:p14="http://schemas.microsoft.com/office/powerpoint/2010/main" val="244714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737B8F-F6E0-4C46-A3C7-D42CDC8624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2347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737B8F-F6E0-4C46-A3C7-D42CDC8624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8789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0592" indent="-170592">
              <a:buFont typeface="Arial" pitchFamily="34" charset="0"/>
              <a:buChar char="•"/>
            </a:pPr>
            <a:r>
              <a:rPr lang="en-US" dirty="0" smtClean="0"/>
              <a:t>There were nearly 17</a:t>
            </a:r>
            <a:r>
              <a:rPr lang="en-US" baseline="0" dirty="0" smtClean="0"/>
              <a:t> thousand absences in just 2 months time, nearly 2 absences per student on average</a:t>
            </a:r>
          </a:p>
          <a:p>
            <a:pPr marL="170592" indent="-170592">
              <a:buFont typeface="Arial" pitchFamily="34" charset="0"/>
              <a:buChar char="•"/>
            </a:pPr>
            <a:endParaRPr lang="en-US" baseline="0" dirty="0" smtClean="0"/>
          </a:p>
          <a:p>
            <a:pPr marL="170592" indent="-170592">
              <a:buFont typeface="Arial" pitchFamily="34" charset="0"/>
              <a:buChar char="•"/>
            </a:pPr>
            <a:r>
              <a:rPr lang="en-US" dirty="0" smtClean="0"/>
              <a:t>Here</a:t>
            </a:r>
            <a:r>
              <a:rPr lang="en-US" baseline="0" dirty="0" smtClean="0"/>
              <a:t> are the top 10 most common reasons for student absences (which account for 72% of the absences)</a:t>
            </a:r>
          </a:p>
          <a:p>
            <a:pPr marL="170592" indent="-170592">
              <a:buFont typeface="Arial" pitchFamily="34" charset="0"/>
              <a:buChar char="•"/>
            </a:pPr>
            <a:endParaRPr lang="en-US" baseline="0" dirty="0" smtClean="0"/>
          </a:p>
          <a:p>
            <a:pPr marL="170592" indent="-170592">
              <a:buFont typeface="Arial" pitchFamily="34" charset="0"/>
              <a:buChar char="•"/>
            </a:pPr>
            <a:r>
              <a:rPr lang="en-US" dirty="0" smtClean="0"/>
              <a:t>Nearly half of</a:t>
            </a:r>
            <a:r>
              <a:rPr lang="en-US" baseline="0" dirty="0" smtClean="0"/>
              <a:t> all absences were due to acute illness, such as colds, flu, stomach bugs, etc.  </a:t>
            </a:r>
          </a:p>
          <a:p>
            <a:pPr marL="170592" indent="-170592">
              <a:buFont typeface="Arial" pitchFamily="34" charset="0"/>
              <a:buChar char="•"/>
            </a:pPr>
            <a:endParaRPr lang="en-US" baseline="0" dirty="0" smtClean="0"/>
          </a:p>
          <a:p>
            <a:pPr marL="170592" indent="-170592">
              <a:buFont typeface="Arial" pitchFamily="34" charset="0"/>
              <a:buChar char="•"/>
            </a:pPr>
            <a:r>
              <a:rPr lang="en-US" baseline="0" dirty="0" smtClean="0"/>
              <a:t>The next most common reasons were skipping school, chronic illness, such as asthma, diabetes, or other chronic medical conditions, and family emergencies</a:t>
            </a:r>
          </a:p>
          <a:p>
            <a:endParaRPr lang="en-US" baseline="0" dirty="0" smtClean="0"/>
          </a:p>
          <a:p>
            <a:r>
              <a:rPr lang="en-US" baseline="0" dirty="0" smtClean="0"/>
              <a:t>(give the audience time to read the rest)</a:t>
            </a:r>
          </a:p>
          <a:p>
            <a:endParaRPr lang="en-US" baseline="0" dirty="0" smtClean="0"/>
          </a:p>
          <a:p>
            <a:r>
              <a:rPr lang="en-US" i="1" baseline="0" dirty="0" smtClean="0"/>
              <a:t>Additional information to help with audience questions:</a:t>
            </a:r>
          </a:p>
          <a:p>
            <a:r>
              <a:rPr lang="en-US" baseline="0" dirty="0" smtClean="0"/>
              <a:t>-Skipping was known, not presumed</a:t>
            </a:r>
          </a:p>
          <a:p>
            <a:r>
              <a:rPr lang="en-US" baseline="0" dirty="0" smtClean="0"/>
              <a:t>-Family emergency includes funeral and other emergencies</a:t>
            </a:r>
          </a:p>
          <a:p>
            <a:r>
              <a:rPr lang="en-US" baseline="0" dirty="0" smtClean="0"/>
              <a:t>-Medical and dental appointments won’t decrease the school’s funding (</a:t>
            </a:r>
            <a:r>
              <a:rPr lang="en-US" baseline="0" dirty="0" err="1" smtClean="0"/>
              <a:t>ie</a:t>
            </a:r>
            <a:r>
              <a:rPr lang="en-US" baseline="0" dirty="0" smtClean="0"/>
              <a:t> won’t be counted as an absence) if the student is at school beginning or end of day AND brings a doctor/dentist note</a:t>
            </a:r>
          </a:p>
          <a:p>
            <a:r>
              <a:rPr lang="en-US" baseline="0" dirty="0" smtClean="0"/>
              <a:t>-Routine dental includes checkups, getting cavities filled, and </a:t>
            </a:r>
            <a:r>
              <a:rPr lang="en-US" baseline="0" dirty="0" err="1" smtClean="0"/>
              <a:t>othodontics</a:t>
            </a:r>
            <a:endParaRPr lang="en-US" baseline="0" dirty="0" smtClean="0"/>
          </a:p>
          <a:p>
            <a:r>
              <a:rPr lang="en-US" baseline="0" dirty="0" smtClean="0"/>
              <a:t>-Travel includes vacations and any other travel that wasn’t accounted for by other reasons (such as family emergencies)</a:t>
            </a:r>
          </a:p>
          <a:p>
            <a:r>
              <a:rPr lang="en-US" baseline="0" dirty="0" smtClean="0"/>
              <a:t>-Mental health issue only refers to non-crisis mental health</a:t>
            </a:r>
          </a:p>
          <a:p>
            <a:r>
              <a:rPr lang="en-US" baseline="0" dirty="0" smtClean="0"/>
              <a:t>-Suspension – includes out-of-school suspensions; ISS stands for in-school-suspension</a:t>
            </a:r>
          </a:p>
          <a:p>
            <a:r>
              <a:rPr lang="en-US" baseline="0" dirty="0" smtClean="0"/>
              <a:t>-Family responsibility – typical example is older children having to miss school to watch younger children</a:t>
            </a:r>
            <a:endParaRPr lang="en-US" dirty="0"/>
          </a:p>
        </p:txBody>
      </p:sp>
      <p:sp>
        <p:nvSpPr>
          <p:cNvPr id="4" name="Slide Number Placeholder 3"/>
          <p:cNvSpPr>
            <a:spLocks noGrp="1"/>
          </p:cNvSpPr>
          <p:nvPr>
            <p:ph type="sldNum" sz="quarter" idx="10"/>
          </p:nvPr>
        </p:nvSpPr>
        <p:spPr/>
        <p:txBody>
          <a:bodyPr/>
          <a:lstStyle/>
          <a:p>
            <a:pPr>
              <a:defRPr/>
            </a:pPr>
            <a:fld id="{3C531A4D-164B-4C2B-9647-8E092AA08B53}" type="slidenum">
              <a:rPr lang="en-US" smtClean="0"/>
              <a:pPr>
                <a:defRPr/>
              </a:pPr>
              <a:t>9</a:t>
            </a:fld>
            <a:endParaRPr lang="en-US"/>
          </a:p>
        </p:txBody>
      </p:sp>
    </p:spTree>
    <p:extLst>
      <p:ext uri="{BB962C8B-B14F-4D97-AF65-F5344CB8AC3E}">
        <p14:creationId xmlns:p14="http://schemas.microsoft.com/office/powerpoint/2010/main" val="237994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Acute illness absences mirror overall pattern.  This is due to acute illness accounting for half of absences, and due to non-illness absence reasons being consistent over time for both districts.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DA6A06-87E1-408B-B52B-446B85EF4EE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9470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8">
              <a:defRPr/>
            </a:pPr>
            <a:r>
              <a:rPr lang="en-US" baseline="0" dirty="0"/>
              <a:t># effected: 4593 students</a:t>
            </a:r>
          </a:p>
          <a:p>
            <a:pPr defTabSz="931648">
              <a:defRPr/>
            </a:pPr>
            <a:endParaRPr lang="en-US" baseline="0" dirty="0"/>
          </a:p>
          <a:p>
            <a:pPr defTabSz="931648">
              <a:defRPr/>
            </a:pPr>
            <a:r>
              <a:rPr lang="en-US" baseline="0" dirty="0"/>
              <a:t>Percent of students who received at least one disciplinary referral. </a:t>
            </a:r>
          </a:p>
          <a:p>
            <a:pPr defTabSz="931648">
              <a:defRPr/>
            </a:pPr>
            <a:r>
              <a:rPr lang="en-US" baseline="0" dirty="0"/>
              <a:t>All Types of disciplinary referrals that removed a students from regularly scheduled classes were used (this includes court assignment to JJAEP/DAEP) were included.  The only available referrals that were not included were truancies and continuations from previous years/districts</a:t>
            </a:r>
          </a:p>
        </p:txBody>
      </p:sp>
      <p:sp>
        <p:nvSpPr>
          <p:cNvPr id="4" name="Slide Number Placeholder 3"/>
          <p:cNvSpPr>
            <a:spLocks noGrp="1"/>
          </p:cNvSpPr>
          <p:nvPr>
            <p:ph type="sldNum" sz="quarter" idx="10"/>
          </p:nvPr>
        </p:nvSpPr>
        <p:spPr/>
        <p:txBody>
          <a:bodyPr/>
          <a:lstStyle/>
          <a:p>
            <a:pPr>
              <a:defRPr/>
            </a:pPr>
            <a:fld id="{3C531A4D-164B-4C2B-9647-8E092AA08B53}"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0886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98">
              <a:defRPr/>
            </a:pPr>
            <a:r>
              <a:rPr lang="en-US" dirty="0"/>
              <a:t>The two bright spots in the</a:t>
            </a:r>
            <a:r>
              <a:rPr lang="en-US" baseline="0" dirty="0"/>
              <a:t> &lt;20% quintile have actual Referral rates that support being a bright spot (unmasked ~3%)</a:t>
            </a:r>
            <a:endParaRPr lang="en-US" dirty="0"/>
          </a:p>
          <a:p>
            <a:r>
              <a:rPr lang="en-US" dirty="0"/>
              <a:t>Masked Thrall at the bottom</a:t>
            </a:r>
          </a:p>
        </p:txBody>
      </p:sp>
      <p:sp>
        <p:nvSpPr>
          <p:cNvPr id="4" name="Slide Number Placeholder 3"/>
          <p:cNvSpPr>
            <a:spLocks noGrp="1"/>
          </p:cNvSpPr>
          <p:nvPr>
            <p:ph type="sldNum" sz="quarter" idx="10"/>
          </p:nvPr>
        </p:nvSpPr>
        <p:spPr/>
        <p:txBody>
          <a:bodyPr/>
          <a:lstStyle/>
          <a:p>
            <a:pPr>
              <a:defRPr/>
            </a:pPr>
            <a:fld id="{3C531A4D-164B-4C2B-9647-8E092AA08B53}" type="slidenum">
              <a:rPr lang="en-US" smtClean="0"/>
              <a:pPr>
                <a:defRPr/>
              </a:pPr>
              <a:t>14</a:t>
            </a:fld>
            <a:endParaRPr lang="en-US"/>
          </a:p>
        </p:txBody>
      </p:sp>
    </p:spTree>
    <p:extLst>
      <p:ext uri="{BB962C8B-B14F-4D97-AF65-F5344CB8AC3E}">
        <p14:creationId xmlns:p14="http://schemas.microsoft.com/office/powerpoint/2010/main" val="278865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531A4D-164B-4C2B-9647-8E092AA08B53}" type="slidenum">
              <a:rPr lang="en-US" smtClean="0"/>
              <a:pPr>
                <a:defRPr/>
              </a:pPr>
              <a:t>16</a:t>
            </a:fld>
            <a:endParaRPr lang="en-US"/>
          </a:p>
        </p:txBody>
      </p:sp>
    </p:spTree>
    <p:extLst>
      <p:ext uri="{BB962C8B-B14F-4D97-AF65-F5344CB8AC3E}">
        <p14:creationId xmlns:p14="http://schemas.microsoft.com/office/powerpoint/2010/main" val="244714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sample chart compares ELA passing rates and student academic growth rates. Each bubble represents an individual school. On the vertical axis you see what the state would normally measure, the percentage of students that passed the state assessment. The horizontal axis shows SGP-calculated student growth for that campus. The color coding in each bubble indicates the level of economic disadvantage on the given campus, with red representing the poorest campuses and blue the least poor. The size of each bubble indicates the size of the population of students tested on the campus. </a:t>
            </a:r>
          </a:p>
          <a:p>
            <a:r>
              <a:rPr lang="en-US" dirty="0"/>
              <a:t>For an interesting example of how this data is valuable, compare the two labeled campuses. Both have about the same percentage of low income students, close to the same passing rates, and similar campus size.  Yet you can see that there is a huge difference in the growth that each campus is providing to their students. School A is in the low end of the average growth sector, ranked among the middle 50% of schools in the state in terms of growth, and School B is at the top end of the high growth sector, high among the top 25% of schools in the state.</a:t>
            </a:r>
          </a:p>
        </p:txBody>
      </p:sp>
      <p:sp>
        <p:nvSpPr>
          <p:cNvPr id="4" name="Slide Number Placeholder 3"/>
          <p:cNvSpPr>
            <a:spLocks noGrp="1"/>
          </p:cNvSpPr>
          <p:nvPr>
            <p:ph type="sldNum" sz="quarter" idx="10"/>
          </p:nvPr>
        </p:nvSpPr>
        <p:spPr/>
        <p:txBody>
          <a:bodyPr/>
          <a:lstStyle/>
          <a:p>
            <a:pPr>
              <a:defRPr/>
            </a:pPr>
            <a:fld id="{00D56761-88B0-495A-9B42-073CF24EE27E}"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89565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8610600" y="6477000"/>
            <a:ext cx="4572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222458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42806793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lvl1pPr>
              <a:defRPr>
                <a:solidFill>
                  <a:srgbClr val="238C3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lvl2pPr>
              <a:defRPr>
                <a:solidFill>
                  <a:srgbClr val="238C36"/>
                </a:solidFill>
              </a:defRPr>
            </a:lvl2pPr>
            <a:lvl3pPr>
              <a:defRPr>
                <a:solidFill>
                  <a:srgbClr val="238C36"/>
                </a:solidFill>
              </a:defRPr>
            </a:lvl3pPr>
            <a:lvl4pPr>
              <a:defRPr>
                <a:solidFill>
                  <a:srgbClr val="238C36"/>
                </a:solidFill>
              </a:defRPr>
            </a:lvl4pPr>
            <a:lvl5pPr>
              <a:defRPr>
                <a:solidFill>
                  <a:srgbClr val="238C3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796572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34578273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6524790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
        <p:nvSpPr>
          <p:cNvPr id="6" name="Rectangle 5"/>
          <p:cNvSpPr/>
          <p:nvPr userDrawn="1"/>
        </p:nvSpPr>
        <p:spPr>
          <a:xfrm>
            <a:off x="0" y="6619634"/>
            <a:ext cx="5334000" cy="246221"/>
          </a:xfrm>
          <a:prstGeom prst="rect">
            <a:avLst/>
          </a:prstGeom>
        </p:spPr>
        <p:txBody>
          <a:bodyPr wrap="square">
            <a:spAutoFit/>
          </a:bodyPr>
          <a:lstStyle/>
          <a:p>
            <a:pPr>
              <a:defRPr/>
            </a:pPr>
            <a:r>
              <a:rPr lang="en-US" sz="1000" dirty="0">
                <a:solidFill>
                  <a:srgbClr val="000000"/>
                </a:solidFill>
                <a:latin typeface="Arial"/>
              </a:rPr>
              <a:t>Source: E</a:t>
            </a:r>
            <a:r>
              <a:rPr lang="en-US" sz="1000" baseline="30000" dirty="0">
                <a:solidFill>
                  <a:srgbClr val="000000"/>
                </a:solidFill>
                <a:latin typeface="Arial"/>
              </a:rPr>
              <a:t>3</a:t>
            </a:r>
            <a:r>
              <a:rPr lang="en-US" sz="1000" dirty="0">
                <a:solidFill>
                  <a:srgbClr val="000000"/>
                </a:solidFill>
                <a:latin typeface="Arial"/>
              </a:rPr>
              <a:t> Alliance analysis </a:t>
            </a:r>
            <a:r>
              <a:rPr lang="en-US" sz="1000" dirty="0" smtClean="0">
                <a:solidFill>
                  <a:srgbClr val="000000"/>
                </a:solidFill>
                <a:latin typeface="Arial"/>
              </a:rPr>
              <a:t>of data </a:t>
            </a:r>
            <a:r>
              <a:rPr lang="en-US" sz="1000" dirty="0">
                <a:solidFill>
                  <a:srgbClr val="000000"/>
                </a:solidFill>
                <a:latin typeface="Arial"/>
              </a:rPr>
              <a:t>at the UT Austin Education Research Center</a:t>
            </a:r>
          </a:p>
        </p:txBody>
      </p:sp>
    </p:spTree>
    <p:extLst>
      <p:ext uri="{BB962C8B-B14F-4D97-AF65-F5344CB8AC3E}">
        <p14:creationId xmlns:p14="http://schemas.microsoft.com/office/powerpoint/2010/main" val="17098102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38282535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34741342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14481718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6216623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14944537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217484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42596006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5560983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20333108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29096730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3471495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40989955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5124403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
        <p:nvSpPr>
          <p:cNvPr id="6" name="Rectangle 5"/>
          <p:cNvSpPr/>
          <p:nvPr userDrawn="1"/>
        </p:nvSpPr>
        <p:spPr>
          <a:xfrm>
            <a:off x="0" y="6619634"/>
            <a:ext cx="5334000" cy="246221"/>
          </a:xfrm>
          <a:prstGeom prst="rect">
            <a:avLst/>
          </a:prstGeom>
        </p:spPr>
        <p:txBody>
          <a:bodyPr wrap="square">
            <a:spAutoFit/>
          </a:bodyPr>
          <a:lstStyle/>
          <a:p>
            <a:pPr>
              <a:defRPr/>
            </a:pPr>
            <a:r>
              <a:rPr lang="en-US" sz="1000" dirty="0">
                <a:solidFill>
                  <a:srgbClr val="000000"/>
                </a:solidFill>
                <a:latin typeface="Arial"/>
              </a:rPr>
              <a:t>Source: E</a:t>
            </a:r>
            <a:r>
              <a:rPr lang="en-US" sz="1000" baseline="30000" dirty="0">
                <a:solidFill>
                  <a:srgbClr val="000000"/>
                </a:solidFill>
                <a:latin typeface="Arial"/>
              </a:rPr>
              <a:t>3</a:t>
            </a:r>
            <a:r>
              <a:rPr lang="en-US" sz="1000" dirty="0">
                <a:solidFill>
                  <a:srgbClr val="000000"/>
                </a:solidFill>
                <a:latin typeface="Arial"/>
              </a:rPr>
              <a:t> Alliance analysis of data at the UT Austin Education Research Center</a:t>
            </a:r>
          </a:p>
        </p:txBody>
      </p:sp>
    </p:spTree>
    <p:extLst>
      <p:ext uri="{BB962C8B-B14F-4D97-AF65-F5344CB8AC3E}">
        <p14:creationId xmlns:p14="http://schemas.microsoft.com/office/powerpoint/2010/main" val="27750192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40741556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3793772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42870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30810163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8352147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36631856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36052003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1870952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39072333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4247277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5400727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30679353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9511589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6858000" y="6477000"/>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400" smtClean="0">
              <a:solidFill>
                <a:srgbClr val="008000"/>
              </a:solidFill>
            </a:endParaRPr>
          </a:p>
        </p:txBody>
      </p:sp>
      <p:sp>
        <p:nvSpPr>
          <p:cNvPr id="2" name="Title 1"/>
          <p:cNvSpPr>
            <a:spLocks noGrp="1"/>
          </p:cNvSpPr>
          <p:nvPr>
            <p:ph type="title"/>
          </p:nvPr>
        </p:nvSpPr>
        <p:spPr>
          <a:xfrm>
            <a:off x="457200" y="685800"/>
            <a:ext cx="82296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3833159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564644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13646633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37785798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lvl1pPr>
              <a:defRPr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30954717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14603246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39000299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21597225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20238895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27864964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15505753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418543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5"/>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2"/>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5322143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4201106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5638800" y="6530975"/>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400" smtClean="0">
              <a:solidFill>
                <a:srgbClr val="008000"/>
              </a:solidFill>
            </a:endParaRPr>
          </a:p>
        </p:txBody>
      </p:sp>
      <p:sp>
        <p:nvSpPr>
          <p:cNvPr id="2" name="Title 1"/>
          <p:cNvSpPr>
            <a:spLocks noGrp="1"/>
          </p:cNvSpPr>
          <p:nvPr>
            <p:ph type="title"/>
          </p:nvPr>
        </p:nvSpPr>
        <p:spPr>
          <a:xfrm>
            <a:off x="457200" y="838200"/>
            <a:ext cx="8229600" cy="6858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718367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35713120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9968565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lvl1pPr>
              <a:defRPr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42369456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12668007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28924873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11529015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31404390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2448218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6858000" y="6477002"/>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050" smtClean="0">
              <a:solidFill>
                <a:srgbClr val="008000"/>
              </a:solidFill>
            </a:endParaRPr>
          </a:p>
        </p:txBody>
      </p:sp>
      <p:sp>
        <p:nvSpPr>
          <p:cNvPr id="2" name="Title 1"/>
          <p:cNvSpPr>
            <a:spLocks noGrp="1"/>
          </p:cNvSpPr>
          <p:nvPr>
            <p:ph type="title"/>
          </p:nvPr>
        </p:nvSpPr>
        <p:spPr>
          <a:xfrm>
            <a:off x="457200" y="777240"/>
            <a:ext cx="82296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34934469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11126306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32554143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678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10545064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15953439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19547247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9515105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809979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19613780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279333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2"/>
            <a:ext cx="7772400" cy="1362075"/>
          </a:xfrm>
        </p:spPr>
        <p:txBody>
          <a:bodyPr anchor="t"/>
          <a:lstStyle>
            <a:lvl1pPr algn="l">
              <a:defRPr sz="24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7"/>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28920961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40536186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32741432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21900250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18545943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10655005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9748060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77633799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22694387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12811746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3834103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7"/>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26948249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39264652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41353330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2357781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10845121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25733188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31074392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8192426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4761774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2334837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439847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8382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13873973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5397565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38753803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8289813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26618116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11543704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39855785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5987753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14388965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34224415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618998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17565601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590119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1576802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6663959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42768083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13772540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28855761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30908527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44281263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376148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413401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396801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2302821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6951707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13397625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22078438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9"/>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6"/>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8229957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31273741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2"/>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31"/>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23236982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31"/>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3563963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28971855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38337955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30739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42950"/>
            <a:ext cx="3008313" cy="1085850"/>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9"/>
            <a:ext cx="5111750" cy="5516563"/>
          </a:xfrm>
        </p:spPr>
        <p:txBody>
          <a:bodyPr/>
          <a:lstStyle>
            <a:lvl1pPr>
              <a:defRPr sz="2400"/>
            </a:lvl1pPr>
            <a:lvl2pPr>
              <a:defRPr sz="2100">
                <a:solidFill>
                  <a:srgbClr val="008000"/>
                </a:solidFill>
              </a:defRPr>
            </a:lvl2pPr>
            <a:lvl3pPr>
              <a:defRPr sz="1800">
                <a:solidFill>
                  <a:srgbClr val="008000"/>
                </a:solidFill>
              </a:defRPr>
            </a:lvl3pPr>
            <a:lvl4pPr>
              <a:defRPr sz="1500">
                <a:solidFill>
                  <a:srgbClr val="008000"/>
                </a:solidFill>
              </a:defRPr>
            </a:lvl4pPr>
            <a:lvl5pPr>
              <a:defRPr sz="1500">
                <a:solidFill>
                  <a:srgbClr val="008000"/>
                </a:solidFill>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798639"/>
            <a:ext cx="3008313" cy="4449763"/>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12141079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42"/>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798638"/>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38903647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3275086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29627936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42"/>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42"/>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33066167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4"/>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31"/>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4856104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8983404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1482173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174345652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41503191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205935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15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26527782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36866144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157135707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2668608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19166283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8621776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11132436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30565534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5093973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8427075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714734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177782584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306997525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9679371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8913714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91140358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116186000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6546004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27699934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163858207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28083928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3565254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9"/>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9"/>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25971150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32843719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112388418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9"/>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6"/>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7733407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158944820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2"/>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31"/>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56397563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31"/>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2140006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397350440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285244770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347226672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42"/>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798638"/>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2629186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2"/>
            <a:ext cx="8229600" cy="4525963"/>
          </a:xfrm>
        </p:spPr>
        <p:txBody>
          <a:bodyPr/>
          <a:lstStyle/>
          <a:p>
            <a:pPr lvl="0"/>
            <a:r>
              <a:rPr lang="en-US" noProof="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2549259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19414450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419170324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42"/>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42"/>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31"/>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25892919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4"/>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31"/>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5385435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125712368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67"/>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54"/>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5583258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8153400" y="6537375"/>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246013475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2"/>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79"/>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28409808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79"/>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106159796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2" y="1535113"/>
            <a:ext cx="4041775" cy="639762"/>
          </a:xfrm>
        </p:spPr>
        <p:txBody>
          <a:bodyPr anchor="b"/>
          <a:lstStyle>
            <a:lvl1pPr marL="0" indent="0" algn="ctr">
              <a:buNone/>
              <a:defRPr sz="2000" b="1">
                <a:solidFill>
                  <a:srgbClr val="008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2892426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29887358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20085938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68966508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42"/>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798639"/>
            <a:ext cx="3008313" cy="4449763"/>
          </a:xfrm>
        </p:spPr>
        <p:txBody>
          <a:bodyPr/>
          <a:lstStyle>
            <a:lvl1pPr marL="0" indent="0">
              <a:buNone/>
              <a:defRPr sz="1400">
                <a:solidFill>
                  <a:srgbClr val="008000"/>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23427868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22805548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21006975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42"/>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42"/>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79"/>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130658045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4"/>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79"/>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3137973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5"/>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2"/>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42405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6858000" y="6477002"/>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050" smtClean="0">
              <a:solidFill>
                <a:srgbClr val="008000"/>
              </a:solidFill>
            </a:endParaRPr>
          </a:p>
        </p:txBody>
      </p:sp>
      <p:sp>
        <p:nvSpPr>
          <p:cNvPr id="2" name="Title 1"/>
          <p:cNvSpPr>
            <a:spLocks noGrp="1"/>
          </p:cNvSpPr>
          <p:nvPr>
            <p:ph type="title"/>
          </p:nvPr>
        </p:nvSpPr>
        <p:spPr>
          <a:xfrm>
            <a:off x="457200" y="777240"/>
            <a:ext cx="82296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2341449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2"/>
            <a:ext cx="7772400" cy="1362075"/>
          </a:xfrm>
        </p:spPr>
        <p:txBody>
          <a:bodyPr anchor="t"/>
          <a:lstStyle>
            <a:lvl1pPr algn="l">
              <a:defRPr sz="24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7"/>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313523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7086600" y="6956424"/>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400" smtClean="0">
              <a:solidFill>
                <a:srgbClr val="008000"/>
              </a:solidFill>
            </a:endParaRPr>
          </a:p>
        </p:txBody>
      </p:sp>
      <p:sp>
        <p:nvSpPr>
          <p:cNvPr id="2" name="Title 1"/>
          <p:cNvSpPr>
            <a:spLocks noGrp="1"/>
          </p:cNvSpPr>
          <p:nvPr>
            <p:ph type="title"/>
          </p:nvPr>
        </p:nvSpPr>
        <p:spPr>
          <a:xfrm>
            <a:off x="457200" y="838200"/>
            <a:ext cx="8229600" cy="6858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8610600" y="6537325"/>
            <a:ext cx="4572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2138270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7"/>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1975026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8382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1567447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2691327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3631507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42950"/>
            <a:ext cx="3008313" cy="1085850"/>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9"/>
            <a:ext cx="5111750" cy="5516563"/>
          </a:xfrm>
        </p:spPr>
        <p:txBody>
          <a:bodyPr/>
          <a:lstStyle>
            <a:lvl1pPr>
              <a:defRPr sz="2400"/>
            </a:lvl1pPr>
            <a:lvl2pPr>
              <a:defRPr sz="2100">
                <a:solidFill>
                  <a:srgbClr val="008000"/>
                </a:solidFill>
              </a:defRPr>
            </a:lvl2pPr>
            <a:lvl3pPr>
              <a:defRPr sz="1800">
                <a:solidFill>
                  <a:srgbClr val="008000"/>
                </a:solidFill>
              </a:defRPr>
            </a:lvl3pPr>
            <a:lvl4pPr>
              <a:defRPr sz="1500">
                <a:solidFill>
                  <a:srgbClr val="008000"/>
                </a:solidFill>
              </a:defRPr>
            </a:lvl4pPr>
            <a:lvl5pPr>
              <a:defRPr sz="1500">
                <a:solidFill>
                  <a:srgbClr val="008000"/>
                </a:solidFill>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798639"/>
            <a:ext cx="3008313" cy="4449763"/>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2450755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15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1543472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1642088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9"/>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9"/>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1027157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2"/>
            <a:ext cx="8229600" cy="4525963"/>
          </a:xfrm>
        </p:spPr>
        <p:txBody>
          <a:bodyPr/>
          <a:lstStyle/>
          <a:p>
            <a:pPr lvl="0"/>
            <a:r>
              <a:rPr lang="en-US" noProof="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700359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396802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8077200" y="6521450"/>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3190299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5"/>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2"/>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000130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6858000" y="6477002"/>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050" smtClean="0">
              <a:solidFill>
                <a:srgbClr val="008000"/>
              </a:solidFill>
            </a:endParaRPr>
          </a:p>
        </p:txBody>
      </p:sp>
      <p:sp>
        <p:nvSpPr>
          <p:cNvPr id="2" name="Title 1"/>
          <p:cNvSpPr>
            <a:spLocks noGrp="1"/>
          </p:cNvSpPr>
          <p:nvPr>
            <p:ph type="title"/>
          </p:nvPr>
        </p:nvSpPr>
        <p:spPr>
          <a:xfrm>
            <a:off x="457200" y="777240"/>
            <a:ext cx="82296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3135614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2"/>
            <a:ext cx="7772400" cy="1362075"/>
          </a:xfrm>
        </p:spPr>
        <p:txBody>
          <a:bodyPr anchor="t"/>
          <a:lstStyle>
            <a:lvl1pPr algn="l">
              <a:defRPr sz="24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7"/>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823334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7"/>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2861062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8382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1277749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3065461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3477953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42950"/>
            <a:ext cx="3008313" cy="1085850"/>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9"/>
            <a:ext cx="5111750" cy="5516563"/>
          </a:xfrm>
        </p:spPr>
        <p:txBody>
          <a:bodyPr/>
          <a:lstStyle>
            <a:lvl1pPr>
              <a:defRPr sz="2400"/>
            </a:lvl1pPr>
            <a:lvl2pPr>
              <a:defRPr sz="2100">
                <a:solidFill>
                  <a:srgbClr val="008000"/>
                </a:solidFill>
              </a:defRPr>
            </a:lvl2pPr>
            <a:lvl3pPr>
              <a:defRPr sz="1800">
                <a:solidFill>
                  <a:srgbClr val="008000"/>
                </a:solidFill>
              </a:defRPr>
            </a:lvl3pPr>
            <a:lvl4pPr>
              <a:defRPr sz="1500">
                <a:solidFill>
                  <a:srgbClr val="008000"/>
                </a:solidFill>
              </a:defRPr>
            </a:lvl4pPr>
            <a:lvl5pPr>
              <a:defRPr sz="1500">
                <a:solidFill>
                  <a:srgbClr val="008000"/>
                </a:solidFill>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798639"/>
            <a:ext cx="3008313" cy="4449763"/>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20946376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15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3759000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352114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3258914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9"/>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9"/>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1873828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2"/>
            <a:ext cx="8229600" cy="4525963"/>
          </a:xfrm>
        </p:spPr>
        <p:txBody>
          <a:bodyPr/>
          <a:lstStyle/>
          <a:p>
            <a:pPr lvl="0"/>
            <a:r>
              <a:rPr lang="en-US" noProof="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448344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2700252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108799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6858000" y="6477000"/>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400" smtClean="0">
              <a:solidFill>
                <a:srgbClr val="008000"/>
              </a:solidFill>
            </a:endParaRPr>
          </a:p>
        </p:txBody>
      </p:sp>
      <p:sp>
        <p:nvSpPr>
          <p:cNvPr id="2" name="Title 1"/>
          <p:cNvSpPr>
            <a:spLocks noGrp="1"/>
          </p:cNvSpPr>
          <p:nvPr>
            <p:ph type="title"/>
          </p:nvPr>
        </p:nvSpPr>
        <p:spPr>
          <a:xfrm>
            <a:off x="0" y="5486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4133310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4145778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1723185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lvl1pPr>
              <a:defRPr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20592034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3256738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265271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lvl1pPr>
              <a:defRPr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1663359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502340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7169571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4181157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25459710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3542698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559625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4754880" y="6621462"/>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400" smtClean="0">
              <a:solidFill>
                <a:srgbClr val="008000"/>
              </a:solidFill>
            </a:endParaRPr>
          </a:p>
        </p:txBody>
      </p:sp>
      <p:sp>
        <p:nvSpPr>
          <p:cNvPr id="2" name="Title 1"/>
          <p:cNvSpPr>
            <a:spLocks noGrp="1"/>
          </p:cNvSpPr>
          <p:nvPr>
            <p:ph type="title"/>
          </p:nvPr>
        </p:nvSpPr>
        <p:spPr>
          <a:xfrm>
            <a:off x="457200" y="838200"/>
            <a:ext cx="8229600" cy="6858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6858000" y="6436796"/>
            <a:ext cx="1711234" cy="369332"/>
          </a:xfrm>
          <a:prstGeom prst="rect">
            <a:avLst/>
          </a:prstGeom>
          <a:solidFill>
            <a:schemeClr val="bg1">
              <a:lumMod val="95000"/>
            </a:schemeClr>
          </a:solidFill>
        </p:spPr>
        <p:txBody>
          <a:bodyPr wrap="square" rtlCol="0">
            <a:spAutoFit/>
          </a:bodyPr>
          <a:lstStyle/>
          <a:p>
            <a:pPr fontAlgn="auto">
              <a:spcBef>
                <a:spcPts val="0"/>
              </a:spcBef>
              <a:spcAft>
                <a:spcPts val="0"/>
              </a:spcAft>
            </a:pPr>
            <a:endParaRPr lang="en-US" sz="1800" dirty="0" smtClean="0">
              <a:solidFill>
                <a:srgbClr val="000000"/>
              </a:solidFill>
              <a:latin typeface="Arial"/>
              <a:ea typeface="+mn-ea"/>
            </a:endParaRPr>
          </a:p>
        </p:txBody>
      </p:sp>
      <p:sp>
        <p:nvSpPr>
          <p:cNvPr id="7" name="TextBox 6"/>
          <p:cNvSpPr txBox="1"/>
          <p:nvPr userDrawn="1"/>
        </p:nvSpPr>
        <p:spPr>
          <a:xfrm>
            <a:off x="7298278" y="6490657"/>
            <a:ext cx="1388522" cy="261610"/>
          </a:xfrm>
          <a:prstGeom prst="rect">
            <a:avLst/>
          </a:prstGeom>
          <a:noFill/>
        </p:spPr>
        <p:txBody>
          <a:bodyPr wrap="none" rtlCol="0">
            <a:spAutoFit/>
          </a:bodyPr>
          <a:lstStyle/>
          <a:p>
            <a:pPr fontAlgn="auto">
              <a:spcBef>
                <a:spcPts val="0"/>
              </a:spcBef>
              <a:spcAft>
                <a:spcPts val="0"/>
              </a:spcAft>
            </a:pPr>
            <a:r>
              <a:rPr lang="en-US" sz="1050" dirty="0" smtClean="0">
                <a:solidFill>
                  <a:srgbClr val="000000"/>
                </a:solidFill>
                <a:latin typeface="Arial"/>
                <a:ea typeface="+mn-ea"/>
              </a:rPr>
              <a:t>© E3 Alliance 2014</a:t>
            </a:r>
          </a:p>
        </p:txBody>
      </p:sp>
    </p:spTree>
    <p:extLst>
      <p:ext uri="{BB962C8B-B14F-4D97-AF65-F5344CB8AC3E}">
        <p14:creationId xmlns:p14="http://schemas.microsoft.com/office/powerpoint/2010/main" val="3950051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895224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962286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lvl1pPr>
              <a:defRPr baseline="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008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333409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3762237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4865388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12189676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25450431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11708245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1455602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7"/>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7"/>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D515F9BE-EB62-45D5-8EC0-26264B4B80F5}" type="slidenum">
              <a:rPr lang="en-US"/>
              <a:pPr>
                <a:defRPr/>
              </a:pPr>
              <a:t>‹#›</a:t>
            </a:fld>
            <a:endParaRPr lang="en-US"/>
          </a:p>
        </p:txBody>
      </p:sp>
    </p:spTree>
    <p:extLst>
      <p:ext uri="{BB962C8B-B14F-4D97-AF65-F5344CB8AC3E}">
        <p14:creationId xmlns:p14="http://schemas.microsoft.com/office/powerpoint/2010/main" val="1396765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F069D54-6803-421E-ABB0-EEC00CE9722C}" type="slidenum">
              <a:rPr lang="en-US"/>
              <a:pPr>
                <a:defRPr/>
              </a:pPr>
              <a:t>‹#›</a:t>
            </a:fld>
            <a:endParaRPr lang="en-US" dirty="0"/>
          </a:p>
        </p:txBody>
      </p:sp>
    </p:spTree>
    <p:extLst>
      <p:ext uri="{BB962C8B-B14F-4D97-AF65-F5344CB8AC3E}">
        <p14:creationId xmlns:p14="http://schemas.microsoft.com/office/powerpoint/2010/main" val="1555413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5"/>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2"/>
            <a:ext cx="7772400" cy="1089025"/>
          </a:xfrm>
        </p:spPr>
        <p:txBody>
          <a:bodyPr/>
          <a:lstStyle>
            <a:lvl1pPr>
              <a:defRPr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100" baseline="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984686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108DAD-8E6F-4973-BE78-CEF7F595A886}" type="slidenum">
              <a:rPr lang="en-US"/>
              <a:pPr>
                <a:defRPr/>
              </a:pPr>
              <a:t>‹#›</a:t>
            </a:fld>
            <a:endParaRPr lang="en-US" dirty="0"/>
          </a:p>
        </p:txBody>
      </p:sp>
    </p:spTree>
    <p:extLst>
      <p:ext uri="{BB962C8B-B14F-4D97-AF65-F5344CB8AC3E}">
        <p14:creationId xmlns:p14="http://schemas.microsoft.com/office/powerpoint/2010/main" val="1771872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2"/>
            <a:ext cx="7772400" cy="1362075"/>
          </a:xfrm>
        </p:spPr>
        <p:txBody>
          <a:bodyPr anchor="t"/>
          <a:lstStyle>
            <a:lvl1pPr algn="l">
              <a:defRPr sz="24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7"/>
            <a:ext cx="990600" cy="320675"/>
          </a:xfrm>
        </p:spPr>
        <p:txBody>
          <a:bodyPr/>
          <a:lstStyle>
            <a:lvl1pPr>
              <a:defRPr/>
            </a:lvl1pPr>
          </a:lstStyle>
          <a:p>
            <a:pPr>
              <a:defRPr/>
            </a:pPr>
            <a:fld id="{74E5112C-0FCF-4319-9CB5-AE3C6D1917EF}" type="slidenum">
              <a:rPr lang="en-US"/>
              <a:pPr>
                <a:defRPr/>
              </a:pPr>
              <a:t>‹#›</a:t>
            </a:fld>
            <a:endParaRPr lang="en-US" dirty="0"/>
          </a:p>
        </p:txBody>
      </p:sp>
    </p:spTree>
    <p:extLst>
      <p:ext uri="{BB962C8B-B14F-4D97-AF65-F5344CB8AC3E}">
        <p14:creationId xmlns:p14="http://schemas.microsoft.com/office/powerpoint/2010/main" val="55732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9968881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001000" y="6461127"/>
            <a:ext cx="990600" cy="320675"/>
          </a:xfrm>
        </p:spPr>
        <p:txBody>
          <a:bodyPr/>
          <a:lstStyle>
            <a:lvl1pPr>
              <a:defRPr/>
            </a:lvl1pPr>
          </a:lstStyle>
          <a:p>
            <a:pPr>
              <a:defRPr/>
            </a:pPr>
            <a:fld id="{66CCD4B2-868A-4CA3-ADD4-2BB97D8B2CED}" type="slidenum">
              <a:rPr lang="en-US"/>
              <a:pPr>
                <a:defRPr/>
              </a:pPr>
              <a:t>‹#›</a:t>
            </a:fld>
            <a:endParaRPr lang="en-US" dirty="0"/>
          </a:p>
        </p:txBody>
      </p:sp>
    </p:spTree>
    <p:extLst>
      <p:ext uri="{BB962C8B-B14F-4D97-AF65-F5344CB8AC3E}">
        <p14:creationId xmlns:p14="http://schemas.microsoft.com/office/powerpoint/2010/main" val="2517295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1500" b="1">
                <a:solidFill>
                  <a:srgbClr val="008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E8CC56C7-BF58-43F6-802E-BDF63D3B2E3A}" type="slidenum">
              <a:rPr lang="en-US"/>
              <a:pPr>
                <a:defRPr/>
              </a:pPr>
              <a:t>‹#›</a:t>
            </a:fld>
            <a:endParaRPr lang="en-US" dirty="0"/>
          </a:p>
        </p:txBody>
      </p:sp>
    </p:spTree>
    <p:extLst>
      <p:ext uri="{BB962C8B-B14F-4D97-AF65-F5344CB8AC3E}">
        <p14:creationId xmlns:p14="http://schemas.microsoft.com/office/powerpoint/2010/main" val="15984170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lvl1pPr>
              <a:defRPr b="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43083555-5BE1-48D4-A11C-C3F264CE0A2C}" type="slidenum">
              <a:rPr lang="en-US"/>
              <a:pPr>
                <a:defRPr/>
              </a:pPr>
              <a:t>‹#›</a:t>
            </a:fld>
            <a:endParaRPr lang="en-US" dirty="0"/>
          </a:p>
        </p:txBody>
      </p:sp>
    </p:spTree>
    <p:extLst>
      <p:ext uri="{BB962C8B-B14F-4D97-AF65-F5344CB8AC3E}">
        <p14:creationId xmlns:p14="http://schemas.microsoft.com/office/powerpoint/2010/main" val="17522183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95C3D9B-80E2-4FD4-AC30-61407CD047F6}" type="slidenum">
              <a:rPr lang="en-US"/>
              <a:pPr>
                <a:defRPr/>
              </a:pPr>
              <a:t>‹#›</a:t>
            </a:fld>
            <a:endParaRPr lang="en-US" dirty="0"/>
          </a:p>
        </p:txBody>
      </p:sp>
    </p:spTree>
    <p:extLst>
      <p:ext uri="{BB962C8B-B14F-4D97-AF65-F5344CB8AC3E}">
        <p14:creationId xmlns:p14="http://schemas.microsoft.com/office/powerpoint/2010/main" val="17801784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42950"/>
            <a:ext cx="3008313" cy="1085850"/>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9"/>
            <a:ext cx="5111750" cy="5516563"/>
          </a:xfrm>
        </p:spPr>
        <p:txBody>
          <a:bodyPr/>
          <a:lstStyle>
            <a:lvl1pPr>
              <a:defRPr sz="2400"/>
            </a:lvl1pPr>
            <a:lvl2pPr>
              <a:defRPr sz="2100">
                <a:solidFill>
                  <a:srgbClr val="008000"/>
                </a:solidFill>
              </a:defRPr>
            </a:lvl2pPr>
            <a:lvl3pPr>
              <a:defRPr sz="1800">
                <a:solidFill>
                  <a:srgbClr val="008000"/>
                </a:solidFill>
              </a:defRPr>
            </a:lvl3pPr>
            <a:lvl4pPr>
              <a:defRPr sz="1500">
                <a:solidFill>
                  <a:srgbClr val="008000"/>
                </a:solidFill>
              </a:defRPr>
            </a:lvl4pPr>
            <a:lvl5pPr>
              <a:defRPr sz="1500">
                <a:solidFill>
                  <a:srgbClr val="008000"/>
                </a:solidFill>
              </a:defRPr>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798639"/>
            <a:ext cx="3008313" cy="4449763"/>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90AB975F-8F52-45E8-A2B9-6F61A5E61AC1}" type="slidenum">
              <a:rPr lang="en-US"/>
              <a:pPr>
                <a:defRPr/>
              </a:pPr>
              <a:t>‹#›</a:t>
            </a:fld>
            <a:endParaRPr lang="en-US" dirty="0"/>
          </a:p>
        </p:txBody>
      </p:sp>
    </p:spTree>
    <p:extLst>
      <p:ext uri="{BB962C8B-B14F-4D97-AF65-F5344CB8AC3E}">
        <p14:creationId xmlns:p14="http://schemas.microsoft.com/office/powerpoint/2010/main" val="1354239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15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050">
                <a:solidFill>
                  <a:srgbClr val="00800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8D7376CC-7BA4-42E0-B1DB-78FDD47A6DA6}" type="slidenum">
              <a:rPr lang="en-US"/>
              <a:pPr>
                <a:defRPr/>
              </a:pPr>
              <a:t>‹#›</a:t>
            </a:fld>
            <a:endParaRPr lang="en-US" dirty="0"/>
          </a:p>
        </p:txBody>
      </p:sp>
    </p:spTree>
    <p:extLst>
      <p:ext uri="{BB962C8B-B14F-4D97-AF65-F5344CB8AC3E}">
        <p14:creationId xmlns:p14="http://schemas.microsoft.com/office/powerpoint/2010/main" val="15048665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11739F49-3E84-40AF-8B7E-7DA687F8ADA7}" type="slidenum">
              <a:rPr lang="en-US"/>
              <a:pPr>
                <a:defRPr/>
              </a:pPr>
              <a:t>‹#›</a:t>
            </a:fld>
            <a:endParaRPr lang="en-US" dirty="0"/>
          </a:p>
        </p:txBody>
      </p:sp>
    </p:spTree>
    <p:extLst>
      <p:ext uri="{BB962C8B-B14F-4D97-AF65-F5344CB8AC3E}">
        <p14:creationId xmlns:p14="http://schemas.microsoft.com/office/powerpoint/2010/main" val="1865258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1839"/>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31839"/>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924800" y="6461127"/>
            <a:ext cx="990600" cy="320675"/>
          </a:xfrm>
        </p:spPr>
        <p:txBody>
          <a:bodyPr/>
          <a:lstStyle>
            <a:lvl1pPr>
              <a:defRPr/>
            </a:lvl1pPr>
          </a:lstStyle>
          <a:p>
            <a:pPr>
              <a:defRPr/>
            </a:pPr>
            <a:fld id="{D515F9BE-EB62-45D5-8EC0-26264B4B80F5}" type="slidenum">
              <a:rPr lang="en-US"/>
              <a:pPr>
                <a:defRPr/>
              </a:pPr>
              <a:t>‹#›</a:t>
            </a:fld>
            <a:endParaRPr lang="en-US" dirty="0"/>
          </a:p>
        </p:txBody>
      </p:sp>
    </p:spTree>
    <p:extLst>
      <p:ext uri="{BB962C8B-B14F-4D97-AF65-F5344CB8AC3E}">
        <p14:creationId xmlns:p14="http://schemas.microsoft.com/office/powerpoint/2010/main" val="20333724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7240"/>
            <a:ext cx="8229600" cy="1036638"/>
          </a:xfrm>
        </p:spPr>
        <p:txBody>
          <a:bodyPr/>
          <a:lstStyle>
            <a:lvl1pPr>
              <a:defRPr/>
            </a:lvl1pPr>
          </a:lstStyle>
          <a:p>
            <a:r>
              <a:rPr lang="en-US" dirty="0" smtClean="0"/>
              <a:t>Click to Edit Page Title</a:t>
            </a:r>
            <a:endParaRPr lang="en-US" dirty="0"/>
          </a:p>
        </p:txBody>
      </p:sp>
      <p:sp>
        <p:nvSpPr>
          <p:cNvPr id="3" name="Table Placeholder 2"/>
          <p:cNvSpPr>
            <a:spLocks noGrp="1"/>
          </p:cNvSpPr>
          <p:nvPr>
            <p:ph type="tbl" idx="1"/>
          </p:nvPr>
        </p:nvSpPr>
        <p:spPr>
          <a:xfrm>
            <a:off x="457200" y="1600202"/>
            <a:ext cx="8229600" cy="4525963"/>
          </a:xfrm>
        </p:spPr>
        <p:txBody>
          <a:bodyPr/>
          <a:lstStyle/>
          <a:p>
            <a:pPr lvl="0"/>
            <a:r>
              <a:rPr lang="en-US" noProof="0" dirty="0" smtClean="0"/>
              <a:t>Click icon to add table</a:t>
            </a:r>
            <a:endParaRPr lang="en-US" noProof="0" dirty="0"/>
          </a:p>
        </p:txBody>
      </p:sp>
      <p:sp>
        <p:nvSpPr>
          <p:cNvPr id="7" name="Slide Number Placeholder 6"/>
          <p:cNvSpPr>
            <a:spLocks noGrp="1" noChangeArrowheads="1"/>
          </p:cNvSpPr>
          <p:nvPr>
            <p:ph type="sldNum" sz="quarter" idx="4"/>
          </p:nvPr>
        </p:nvSpPr>
        <p:spPr bwMode="auto">
          <a:xfrm>
            <a:off x="79248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defRPr>
            </a:lvl1pPr>
          </a:lstStyle>
          <a:p>
            <a:pPr>
              <a:defRPr/>
            </a:pPr>
            <a:fld id="{4D5812C4-5B5A-4E0B-9475-D0F1182E317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1093114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Gener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none" baseline="0">
                <a:solidFill>
                  <a:srgbClr val="238C3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F069D54-6803-421E-ABB0-EEC00CE9722C}" type="slidenum">
              <a:rPr lang="en-US"/>
              <a:pPr>
                <a:defRPr/>
              </a:pPr>
              <a:t>‹#›</a:t>
            </a:fld>
            <a:endParaRPr lang="en-US"/>
          </a:p>
        </p:txBody>
      </p:sp>
    </p:spTree>
    <p:extLst>
      <p:ext uri="{BB962C8B-B14F-4D97-AF65-F5344CB8AC3E}">
        <p14:creationId xmlns:p14="http://schemas.microsoft.com/office/powerpoint/2010/main" val="272486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008000"/>
                </a:solidFill>
              </a:defRPr>
            </a:lvl2pPr>
            <a:lvl3pPr>
              <a:defRPr sz="2400">
                <a:solidFill>
                  <a:srgbClr val="008000"/>
                </a:solidFill>
              </a:defRPr>
            </a:lvl3pPr>
            <a:lvl4pPr>
              <a:defRPr sz="2000">
                <a:solidFill>
                  <a:srgbClr val="008000"/>
                </a:solidFill>
              </a:defRPr>
            </a:lvl4pPr>
            <a:lvl5pPr>
              <a:defRPr sz="2000">
                <a:solidFill>
                  <a:srgbClr val="008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008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36987774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randed Title Slide">
    <p:spTree>
      <p:nvGrpSpPr>
        <p:cNvPr id="1" name=""/>
        <p:cNvGrpSpPr/>
        <p:nvPr/>
      </p:nvGrpSpPr>
      <p:grpSpPr>
        <a:xfrm>
          <a:off x="0" y="0"/>
          <a:ext cx="0" cy="0"/>
          <a:chOff x="0" y="0"/>
          <a:chExt cx="0" cy="0"/>
        </a:xfrm>
      </p:grpSpPr>
      <p:pic>
        <p:nvPicPr>
          <p:cNvPr id="4" name="Picture 9" descr="row of kids copy.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86313"/>
            <a:ext cx="9144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09800"/>
            <a:ext cx="7772400" cy="1089025"/>
          </a:xfrm>
        </p:spPr>
        <p:txBody>
          <a:bodyPr/>
          <a:lstStyle>
            <a:lvl1pPr>
              <a:defRPr cap="none" baseline="0">
                <a:solidFill>
                  <a:srgbClr val="238C3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sz="28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7782372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6858000" y="6477000"/>
            <a:ext cx="1066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endParaRPr lang="en-US" sz="1400" smtClean="0">
              <a:solidFill>
                <a:srgbClr val="008000"/>
              </a:solidFill>
            </a:endParaRPr>
          </a:p>
        </p:txBody>
      </p:sp>
      <p:sp>
        <p:nvSpPr>
          <p:cNvPr id="2" name="Title 1"/>
          <p:cNvSpPr>
            <a:spLocks noGrp="1"/>
          </p:cNvSpPr>
          <p:nvPr>
            <p:ph type="title"/>
          </p:nvPr>
        </p:nvSpPr>
        <p:spPr>
          <a:xfrm>
            <a:off x="457200" y="838200"/>
            <a:ext cx="8229600" cy="685800"/>
          </a:xfrm>
        </p:spPr>
        <p:txBody>
          <a:bodyPr/>
          <a:lstStyle>
            <a:lvl1pPr>
              <a:defRPr>
                <a:solidFill>
                  <a:srgbClr val="238C3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2pPr>
              <a:defRPr>
                <a:solidFill>
                  <a:srgbClr val="238C36"/>
                </a:solidFill>
              </a:defRPr>
            </a:lvl2pPr>
            <a:lvl3pPr>
              <a:defRPr>
                <a:solidFill>
                  <a:srgbClr val="238C36"/>
                </a:solidFill>
              </a:defRPr>
            </a:lvl3pPr>
            <a:lvl4pPr>
              <a:defRPr>
                <a:solidFill>
                  <a:srgbClr val="238C36"/>
                </a:solidFill>
              </a:defRPr>
            </a:lvl4pPr>
            <a:lvl5pPr>
              <a:defRPr>
                <a:solidFill>
                  <a:srgbClr val="238C3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108DAD-8E6F-4973-BE78-CEF7F595A886}" type="slidenum">
              <a:rPr lang="en-US"/>
              <a:pPr>
                <a:defRPr/>
              </a:pPr>
              <a:t>‹#›</a:t>
            </a:fld>
            <a:endParaRPr lang="en-US"/>
          </a:p>
        </p:txBody>
      </p:sp>
    </p:spTree>
    <p:extLst>
      <p:ext uri="{BB962C8B-B14F-4D97-AF65-F5344CB8AC3E}">
        <p14:creationId xmlns:p14="http://schemas.microsoft.com/office/powerpoint/2010/main" val="2564256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nchor="t"/>
          <a:lstStyle>
            <a:lvl1pPr algn="l">
              <a:defRPr sz="3200" b="0" cap="none" baseline="0">
                <a:solidFill>
                  <a:srgbClr val="238C3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81200"/>
            <a:ext cx="7772400" cy="99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noChangeArrowheads="1"/>
          </p:cNvSpPr>
          <p:nvPr>
            <p:ph type="sldNum" sz="quarter" idx="10"/>
          </p:nvPr>
        </p:nvSpPr>
        <p:spPr>
          <a:xfrm>
            <a:off x="7924800" y="6461125"/>
            <a:ext cx="990600" cy="320675"/>
          </a:xfrm>
        </p:spPr>
        <p:txBody>
          <a:bodyPr/>
          <a:lstStyle>
            <a:lvl1pPr>
              <a:defRPr/>
            </a:lvl1pPr>
          </a:lstStyle>
          <a:p>
            <a:pPr>
              <a:defRPr/>
            </a:pPr>
            <a:fld id="{74E5112C-0FCF-4319-9CB5-AE3C6D1917EF}" type="slidenum">
              <a:rPr lang="en-US"/>
              <a:pPr>
                <a:defRPr/>
              </a:pPr>
              <a:t>‹#›</a:t>
            </a:fld>
            <a:endParaRPr lang="en-US"/>
          </a:p>
        </p:txBody>
      </p:sp>
    </p:spTree>
    <p:extLst>
      <p:ext uri="{BB962C8B-B14F-4D97-AF65-F5344CB8AC3E}">
        <p14:creationId xmlns:p14="http://schemas.microsoft.com/office/powerpoint/2010/main" val="12988206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lstStyle>
            <a:lvl1pPr>
              <a:defRPr baseline="0">
                <a:solidFill>
                  <a:srgbClr val="238C3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rgbClr val="238C36"/>
                </a:solidFill>
              </a:defRPr>
            </a:lvl2pPr>
            <a:lvl3pPr>
              <a:defRPr sz="2000">
                <a:solidFill>
                  <a:srgbClr val="238C36"/>
                </a:solidFill>
              </a:defRPr>
            </a:lvl3pPr>
            <a:lvl4pPr>
              <a:defRPr sz="1800">
                <a:solidFill>
                  <a:srgbClr val="238C36"/>
                </a:solidFill>
              </a:defRPr>
            </a:lvl4pPr>
            <a:lvl5pPr>
              <a:defRPr sz="1800">
                <a:solidFill>
                  <a:srgbClr val="238C3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rgbClr val="238C36"/>
                </a:solidFill>
              </a:defRPr>
            </a:lvl2pPr>
            <a:lvl3pPr>
              <a:defRPr sz="2000">
                <a:solidFill>
                  <a:srgbClr val="238C36"/>
                </a:solidFill>
              </a:defRPr>
            </a:lvl3pPr>
            <a:lvl4pPr>
              <a:defRPr sz="1800">
                <a:solidFill>
                  <a:srgbClr val="238C36"/>
                </a:solidFill>
              </a:defRPr>
            </a:lvl4pPr>
            <a:lvl5pPr>
              <a:defRPr sz="1800">
                <a:solidFill>
                  <a:srgbClr val="238C3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8001000" y="6461125"/>
            <a:ext cx="990600" cy="320675"/>
          </a:xfrm>
        </p:spPr>
        <p:txBody>
          <a:bodyPr/>
          <a:lstStyle>
            <a:lvl1pPr>
              <a:defRPr/>
            </a:lvl1pPr>
          </a:lstStyle>
          <a:p>
            <a:pPr>
              <a:defRPr/>
            </a:pPr>
            <a:fld id="{66CCD4B2-868A-4CA3-ADD4-2BB97D8B2CED}" type="slidenum">
              <a:rPr lang="en-US"/>
              <a:pPr>
                <a:defRPr/>
              </a:pPr>
              <a:t>‹#›</a:t>
            </a:fld>
            <a:endParaRPr lang="en-US"/>
          </a:p>
        </p:txBody>
      </p:sp>
    </p:spTree>
    <p:extLst>
      <p:ext uri="{BB962C8B-B14F-4D97-AF65-F5344CB8AC3E}">
        <p14:creationId xmlns:p14="http://schemas.microsoft.com/office/powerpoint/2010/main" val="3863729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lvl1pPr>
              <a:defRPr baseline="0">
                <a:solidFill>
                  <a:srgbClr val="238C3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000" b="1">
                <a:solidFill>
                  <a:srgbClr val="238C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rgbClr val="238C36"/>
                </a:solidFill>
              </a:defRPr>
            </a:lvl2pPr>
            <a:lvl3pPr>
              <a:defRPr sz="1800">
                <a:solidFill>
                  <a:srgbClr val="238C36"/>
                </a:solidFill>
              </a:defRPr>
            </a:lvl3pPr>
            <a:lvl4pPr>
              <a:defRPr sz="1600">
                <a:solidFill>
                  <a:srgbClr val="238C36"/>
                </a:solidFill>
              </a:defRPr>
            </a:lvl4pPr>
            <a:lvl5pPr>
              <a:defRPr sz="1600">
                <a:solidFill>
                  <a:srgbClr val="238C3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000" b="1">
                <a:solidFill>
                  <a:srgbClr val="238C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238C36"/>
                </a:solidFill>
              </a:defRPr>
            </a:lvl2pPr>
            <a:lvl3pPr>
              <a:defRPr sz="1800">
                <a:solidFill>
                  <a:srgbClr val="238C36"/>
                </a:solidFill>
              </a:defRPr>
            </a:lvl3pPr>
            <a:lvl4pPr>
              <a:defRPr sz="1600">
                <a:solidFill>
                  <a:srgbClr val="238C36"/>
                </a:solidFill>
              </a:defRPr>
            </a:lvl4pPr>
            <a:lvl5pPr>
              <a:defRPr sz="1600">
                <a:solidFill>
                  <a:srgbClr val="238C3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E8CC56C7-BF58-43F6-802E-BDF63D3B2E3A}" type="slidenum">
              <a:rPr lang="en-US"/>
              <a:pPr>
                <a:defRPr/>
              </a:pPr>
              <a:t>‹#›</a:t>
            </a:fld>
            <a:endParaRPr lang="en-US"/>
          </a:p>
        </p:txBody>
      </p:sp>
    </p:spTree>
    <p:extLst>
      <p:ext uri="{BB962C8B-B14F-4D97-AF65-F5344CB8AC3E}">
        <p14:creationId xmlns:p14="http://schemas.microsoft.com/office/powerpoint/2010/main" val="351066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238C36"/>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43083555-5BE1-48D4-A11C-C3F264CE0A2C}" type="slidenum">
              <a:rPr lang="en-US"/>
              <a:pPr>
                <a:defRPr/>
              </a:pPr>
              <a:t>‹#›</a:t>
            </a:fld>
            <a:endParaRPr lang="en-US"/>
          </a:p>
        </p:txBody>
      </p:sp>
    </p:spTree>
    <p:extLst>
      <p:ext uri="{BB962C8B-B14F-4D97-AF65-F5344CB8AC3E}">
        <p14:creationId xmlns:p14="http://schemas.microsoft.com/office/powerpoint/2010/main" val="1355786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95C3D9B-80E2-4FD4-AC30-61407CD047F6}" type="slidenum">
              <a:rPr lang="en-US"/>
              <a:pPr>
                <a:defRPr/>
              </a:pPr>
              <a:t>‹#›</a:t>
            </a:fld>
            <a:endParaRPr lang="en-US"/>
          </a:p>
        </p:txBody>
      </p:sp>
    </p:spTree>
    <p:extLst>
      <p:ext uri="{BB962C8B-B14F-4D97-AF65-F5344CB8AC3E}">
        <p14:creationId xmlns:p14="http://schemas.microsoft.com/office/powerpoint/2010/main" val="18061913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085850"/>
          </a:xfrm>
        </p:spPr>
        <p:txBody>
          <a:bodyPr anchor="b"/>
          <a:lstStyle>
            <a:lvl1pPr algn="l">
              <a:defRPr sz="2000" b="0">
                <a:solidFill>
                  <a:srgbClr val="238C3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31837"/>
            <a:ext cx="5111750" cy="5516563"/>
          </a:xfrm>
        </p:spPr>
        <p:txBody>
          <a:bodyPr/>
          <a:lstStyle>
            <a:lvl1pPr>
              <a:defRPr sz="3200"/>
            </a:lvl1pPr>
            <a:lvl2pPr>
              <a:defRPr sz="2800">
                <a:solidFill>
                  <a:srgbClr val="238C36"/>
                </a:solidFill>
              </a:defRPr>
            </a:lvl2pPr>
            <a:lvl3pPr>
              <a:defRPr sz="2400">
                <a:solidFill>
                  <a:srgbClr val="238C36"/>
                </a:solidFill>
              </a:defRPr>
            </a:lvl3pPr>
            <a:lvl4pPr>
              <a:defRPr sz="2000">
                <a:solidFill>
                  <a:srgbClr val="238C36"/>
                </a:solidFill>
              </a:defRPr>
            </a:lvl4pPr>
            <a:lvl5pPr>
              <a:defRPr sz="2000">
                <a:solidFill>
                  <a:srgbClr val="238C36"/>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98637"/>
            <a:ext cx="3008313" cy="4449763"/>
          </a:xfrm>
        </p:spPr>
        <p:txBody>
          <a:bodyPr/>
          <a:lstStyle>
            <a:lvl1pPr marL="0" indent="0">
              <a:buNone/>
              <a:defRPr sz="1400">
                <a:solidFill>
                  <a:srgbClr val="238C3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90AB975F-8F52-45E8-A2B9-6F61A5E61AC1}" type="slidenum">
              <a:rPr lang="en-US"/>
              <a:pPr>
                <a:defRPr/>
              </a:pPr>
              <a:t>‹#›</a:t>
            </a:fld>
            <a:endParaRPr lang="en-US"/>
          </a:p>
        </p:txBody>
      </p:sp>
    </p:spTree>
    <p:extLst>
      <p:ext uri="{BB962C8B-B14F-4D97-AF65-F5344CB8AC3E}">
        <p14:creationId xmlns:p14="http://schemas.microsoft.com/office/powerpoint/2010/main" val="22403086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5862"/>
            <a:ext cx="5486400" cy="566738"/>
          </a:xfrm>
        </p:spPr>
        <p:txBody>
          <a:bodyPr anchor="b"/>
          <a:lstStyle>
            <a:lvl1pPr algn="l">
              <a:defRPr sz="2000" b="0">
                <a:solidFill>
                  <a:srgbClr val="238C36"/>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solidFill>
                  <a:srgbClr val="238C3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8D7376CC-7BA4-42E0-B1DB-78FDD47A6DA6}" type="slidenum">
              <a:rPr lang="en-US"/>
              <a:pPr>
                <a:defRPr/>
              </a:pPr>
              <a:t>‹#›</a:t>
            </a:fld>
            <a:endParaRPr lang="en-US"/>
          </a:p>
        </p:txBody>
      </p:sp>
    </p:spTree>
    <p:extLst>
      <p:ext uri="{BB962C8B-B14F-4D97-AF65-F5344CB8AC3E}">
        <p14:creationId xmlns:p14="http://schemas.microsoft.com/office/powerpoint/2010/main" val="1841241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8C3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solidFill>
                  <a:srgbClr val="238C36"/>
                </a:solidFill>
              </a:defRPr>
            </a:lvl2pPr>
            <a:lvl3pPr>
              <a:defRPr>
                <a:solidFill>
                  <a:srgbClr val="238C36"/>
                </a:solidFill>
              </a:defRPr>
            </a:lvl3pPr>
            <a:lvl4pPr>
              <a:defRPr>
                <a:solidFill>
                  <a:srgbClr val="238C36"/>
                </a:solidFill>
              </a:defRPr>
            </a:lvl4pPr>
            <a:lvl5pPr>
              <a:defRPr>
                <a:solidFill>
                  <a:srgbClr val="238C3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7924800" y="6461125"/>
            <a:ext cx="990600" cy="320675"/>
          </a:xfrm>
        </p:spPr>
        <p:txBody>
          <a:bodyPr/>
          <a:lstStyle>
            <a:lvl1pPr>
              <a:defRPr/>
            </a:lvl1pPr>
          </a:lstStyle>
          <a:p>
            <a:pPr>
              <a:defRPr/>
            </a:pPr>
            <a:fld id="{11739F49-3E84-40AF-8B7E-7DA687F8ADA7}" type="slidenum">
              <a:rPr lang="en-US"/>
              <a:pPr>
                <a:defRPr/>
              </a:pPr>
              <a:t>‹#›</a:t>
            </a:fld>
            <a:endParaRPr lang="en-US"/>
          </a:p>
        </p:txBody>
      </p:sp>
    </p:spTree>
    <p:extLst>
      <p:ext uri="{BB962C8B-B14F-4D97-AF65-F5344CB8AC3E}">
        <p14:creationId xmlns:p14="http://schemas.microsoft.com/office/powerpoint/2010/main" val="324717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jpe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1.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1.jpe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1.jpe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6.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image" Target="../media/image1.jpeg"/><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image" Target="../media/image1.jpeg"/><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image" Target="../media/image1.jpeg"/><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image" Target="../media/image1.jpeg"/><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1.jpe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jpe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jpe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343900" y="6537324"/>
            <a:ext cx="685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7315200" y="6537325"/>
            <a:ext cx="1524000" cy="3206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chemeClr val="tx1"/>
                </a:solidFill>
              </a:rPr>
              <a:t>© 2016 E</a:t>
            </a:r>
            <a:r>
              <a:rPr lang="en-US" sz="1000" b="1" baseline="0" dirty="0" smtClean="0">
                <a:solidFill>
                  <a:schemeClr val="tx1"/>
                </a:solidFill>
              </a:rPr>
              <a:t>3 </a:t>
            </a:r>
            <a:r>
              <a:rPr lang="en-US" sz="1000" b="1" dirty="0" smtClean="0">
                <a:solidFill>
                  <a:schemeClr val="tx1"/>
                </a:solidFill>
              </a:rPr>
              <a:t>Alliance</a:t>
            </a:r>
            <a:endParaRPr lang="en-US" sz="1000" b="1" dirty="0" smtClean="0">
              <a:solidFill>
                <a:srgbClr val="2F9F48"/>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p:nvSpPr>
        <p:spPr>
          <a:xfrm>
            <a:off x="6400800" y="6613525"/>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E</a:t>
            </a:r>
            <a:r>
              <a:rPr lang="en-US" sz="1400" b="1" baseline="30000" dirty="0" smtClean="0">
                <a:solidFill>
                  <a:srgbClr val="000000"/>
                </a:solidFill>
              </a:rPr>
              <a:t>3</a:t>
            </a:r>
            <a:r>
              <a:rPr lang="en-US" sz="1000" b="1" dirty="0" smtClean="0">
                <a:solidFill>
                  <a:srgbClr val="000000"/>
                </a:solidFill>
              </a:rPr>
              <a:t> Alliance, 2015</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2673362545"/>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22"/>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a:t>
            </a:r>
            <a:r>
              <a:rPr lang="en-US" sz="1400" b="1" baseline="30000" dirty="0" smtClean="0">
                <a:solidFill>
                  <a:srgbClr val="000000"/>
                </a:solidFill>
              </a:rPr>
              <a:t>3</a:t>
            </a:r>
            <a:r>
              <a:rPr lang="en-US" sz="1000" b="1" dirty="0" smtClean="0">
                <a:solidFill>
                  <a:srgbClr val="000000"/>
                </a:solidFill>
              </a:rPr>
              <a:t> Alliance</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3492664725"/>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hf hdr="0" ftr="0" dt="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66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8001000" y="6461125"/>
            <a:ext cx="685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6781800" y="6537325"/>
            <a:ext cx="1524000" cy="3206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900" b="1" dirty="0" smtClean="0">
                <a:solidFill>
                  <a:srgbClr val="808080">
                    <a:lumMod val="50000"/>
                  </a:srgbClr>
                </a:solidFill>
              </a:rPr>
              <a:t>© E</a:t>
            </a:r>
            <a:r>
              <a:rPr lang="en-US" sz="900" b="1" baseline="30000" dirty="0" smtClean="0">
                <a:solidFill>
                  <a:srgbClr val="808080">
                    <a:lumMod val="50000"/>
                  </a:srgbClr>
                </a:solidFill>
              </a:rPr>
              <a:t>3</a:t>
            </a:r>
            <a:r>
              <a:rPr lang="en-US" sz="900" b="1" dirty="0" smtClean="0">
                <a:solidFill>
                  <a:srgbClr val="808080">
                    <a:lumMod val="50000"/>
                  </a:srgbClr>
                </a:solidFill>
              </a:rPr>
              <a:t> Alliance 2015</a:t>
            </a:r>
          </a:p>
          <a:p>
            <a:pPr eaLnBrk="1" hangingPunct="1">
              <a:defRPr/>
            </a:pPr>
            <a:endParaRPr lang="en-US" sz="1400" b="1" dirty="0" smtClean="0">
              <a:solidFill>
                <a:srgbClr val="2F9F48"/>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41702"/>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924800" y="6525929"/>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22"/>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a:t>
            </a:r>
            <a:r>
              <a:rPr lang="en-US" sz="1400" b="1" baseline="30000" dirty="0" smtClean="0">
                <a:solidFill>
                  <a:srgbClr val="000000"/>
                </a:solidFill>
              </a:rPr>
              <a:t>3</a:t>
            </a:r>
            <a:r>
              <a:rPr lang="en-US" sz="1000" b="1" dirty="0" smtClean="0">
                <a:solidFill>
                  <a:srgbClr val="000000"/>
                </a:solidFill>
              </a:rPr>
              <a:t> Alliance</a:t>
            </a:r>
            <a:endParaRPr lang="en-US" sz="1400" b="1" dirty="0" smtClean="0">
              <a:solidFill>
                <a:srgbClr val="2F9F48"/>
              </a:solidFill>
            </a:endParaRPr>
          </a:p>
        </p:txBody>
      </p:sp>
    </p:spTree>
    <p:extLst>
      <p:ext uri="{BB962C8B-B14F-4D97-AF65-F5344CB8AC3E}">
        <p14:creationId xmlns:p14="http://schemas.microsoft.com/office/powerpoint/2010/main" val="171285220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22"/>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a:t>
            </a:r>
            <a:r>
              <a:rPr lang="en-US" sz="1400" b="1" baseline="30000" dirty="0" smtClean="0">
                <a:solidFill>
                  <a:srgbClr val="000000"/>
                </a:solidFill>
              </a:rPr>
              <a:t>3</a:t>
            </a:r>
            <a:r>
              <a:rPr lang="en-US" sz="1000" b="1" dirty="0" smtClean="0">
                <a:solidFill>
                  <a:srgbClr val="000000"/>
                </a:solidFill>
              </a:rPr>
              <a:t> Alliance</a:t>
            </a:r>
            <a:endParaRPr lang="en-US" sz="1400" b="1" dirty="0" smtClean="0">
              <a:solidFill>
                <a:srgbClr val="2F9F48"/>
              </a:solidFill>
            </a:endParaRPr>
          </a:p>
        </p:txBody>
      </p:sp>
    </p:spTree>
    <p:extLst>
      <p:ext uri="{BB962C8B-B14F-4D97-AF65-F5344CB8AC3E}">
        <p14:creationId xmlns:p14="http://schemas.microsoft.com/office/powerpoint/2010/main" val="119870869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22"/>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a:t>
            </a:r>
            <a:r>
              <a:rPr lang="en-US" sz="1400" b="1" baseline="30000" dirty="0" smtClean="0">
                <a:solidFill>
                  <a:srgbClr val="000000"/>
                </a:solidFill>
              </a:rPr>
              <a:t>3</a:t>
            </a:r>
            <a:r>
              <a:rPr lang="en-US" sz="1000" b="1" dirty="0" smtClean="0">
                <a:solidFill>
                  <a:srgbClr val="000000"/>
                </a:solidFill>
              </a:rPr>
              <a:t> Alliance</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2598276158"/>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22"/>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a:t>
            </a:r>
            <a:r>
              <a:rPr lang="en-US" sz="1400" b="1" baseline="30000" dirty="0" smtClean="0">
                <a:solidFill>
                  <a:srgbClr val="000000"/>
                </a:solidFill>
              </a:rPr>
              <a:t>3</a:t>
            </a:r>
            <a:r>
              <a:rPr lang="en-US" sz="1000" b="1" dirty="0" smtClean="0">
                <a:solidFill>
                  <a:srgbClr val="000000"/>
                </a:solidFill>
              </a:rPr>
              <a:t> Alliance</a:t>
            </a:r>
            <a:endParaRPr lang="en-US" sz="1400" b="1" dirty="0" smtClean="0">
              <a:solidFill>
                <a:srgbClr val="2F9F48"/>
              </a:solidFill>
            </a:endParaRPr>
          </a:p>
        </p:txBody>
      </p:sp>
    </p:spTree>
    <p:extLst>
      <p:ext uri="{BB962C8B-B14F-4D97-AF65-F5344CB8AC3E}">
        <p14:creationId xmlns:p14="http://schemas.microsoft.com/office/powerpoint/2010/main" val="22564736"/>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5"/>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31"/>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6"/>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p:nvSpPr>
        <p:spPr>
          <a:xfrm>
            <a:off x="6400800" y="6613531"/>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E</a:t>
            </a:r>
            <a:r>
              <a:rPr lang="en-US" sz="1400" b="1" baseline="30000" dirty="0" smtClean="0">
                <a:solidFill>
                  <a:srgbClr val="000000"/>
                </a:solidFill>
              </a:rPr>
              <a:t>3</a:t>
            </a:r>
            <a:r>
              <a:rPr lang="en-US" sz="1000" b="1" dirty="0" smtClean="0">
                <a:solidFill>
                  <a:srgbClr val="000000"/>
                </a:solidFill>
              </a:rPr>
              <a:t> Alliance, 2015</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3413213996"/>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22"/>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a:t>
            </a:r>
            <a:r>
              <a:rPr lang="en-US" sz="1400" b="1" baseline="30000" dirty="0" smtClean="0">
                <a:solidFill>
                  <a:srgbClr val="000000"/>
                </a:solidFill>
              </a:rPr>
              <a:t>3</a:t>
            </a:r>
            <a:r>
              <a:rPr lang="en-US" sz="1000" b="1" dirty="0" smtClean="0">
                <a:solidFill>
                  <a:srgbClr val="000000"/>
                </a:solidFill>
              </a:rPr>
              <a:t> Alliance</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231909108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629400" y="6613522"/>
            <a:ext cx="15240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a:t>
            </a:r>
            <a:r>
              <a:rPr lang="en-US" sz="1400" b="1" baseline="30000" dirty="0" smtClean="0">
                <a:solidFill>
                  <a:srgbClr val="000000"/>
                </a:solidFill>
              </a:rPr>
              <a:t>3</a:t>
            </a:r>
            <a:r>
              <a:rPr lang="en-US" sz="1000" b="1" dirty="0" smtClean="0">
                <a:solidFill>
                  <a:srgbClr val="000000"/>
                </a:solidFill>
              </a:rPr>
              <a:t> Alliance</a:t>
            </a:r>
            <a:endParaRPr lang="en-US" sz="1400" b="1" dirty="0" smtClean="0">
              <a:solidFill>
                <a:srgbClr val="2F9F48"/>
              </a:solidFill>
            </a:endParaRPr>
          </a:p>
        </p:txBody>
      </p:sp>
    </p:spTree>
    <p:extLst>
      <p:ext uri="{BB962C8B-B14F-4D97-AF65-F5344CB8AC3E}">
        <p14:creationId xmlns:p14="http://schemas.microsoft.com/office/powerpoint/2010/main" val="203927872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66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2"/>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6019800" y="6621464"/>
            <a:ext cx="1752600" cy="3206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750" b="1" dirty="0" smtClean="0">
                <a:solidFill>
                  <a:srgbClr val="000000"/>
                </a:solidFill>
              </a:rPr>
              <a:t>© 2014 E</a:t>
            </a:r>
            <a:r>
              <a:rPr lang="en-US" sz="900" b="1" baseline="30000" dirty="0" smtClean="0">
                <a:solidFill>
                  <a:srgbClr val="000000"/>
                </a:solidFill>
              </a:rPr>
              <a:t>3</a:t>
            </a:r>
            <a:r>
              <a:rPr lang="en-US" sz="750" b="1" dirty="0" smtClean="0">
                <a:solidFill>
                  <a:srgbClr val="000000"/>
                </a:solidFill>
              </a:rPr>
              <a:t> Alliance</a:t>
            </a:r>
            <a:endParaRPr lang="en-US" sz="1200" b="1" dirty="0" smtClean="0">
              <a:solidFill>
                <a:srgbClr val="000000"/>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7"/>
            <a:ext cx="161012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84273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hf hdr="0" ftr="0"/>
  <p:txStyles>
    <p:titleStyle>
      <a:lvl1pPr algn="ctr" rtl="0" eaLnBrk="1" fontAlgn="base" hangingPunct="1">
        <a:spcBef>
          <a:spcPct val="0"/>
        </a:spcBef>
        <a:spcAft>
          <a:spcPct val="0"/>
        </a:spcAft>
        <a:defRPr sz="24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Arial"/>
          <a:ea typeface="ＭＳ Ｐゴシック" pitchFamily="34" charset="-128"/>
          <a:cs typeface="Arial"/>
        </a:defRPr>
      </a:lvl1pPr>
      <a:lvl2pPr marL="557213" indent="-214313" algn="l" rtl="0" eaLnBrk="1" fontAlgn="base" hangingPunct="1">
        <a:spcBef>
          <a:spcPct val="20000"/>
        </a:spcBef>
        <a:spcAft>
          <a:spcPct val="0"/>
        </a:spcAft>
        <a:buFont typeface="Wingdings" pitchFamily="2" charset="2"/>
        <a:buChar char="§"/>
        <a:defRPr sz="1800">
          <a:solidFill>
            <a:srgbClr val="2FA048"/>
          </a:solidFill>
          <a:latin typeface="Arial"/>
          <a:ea typeface="ＭＳ Ｐゴシック" pitchFamily="34" charset="-128"/>
          <a:cs typeface="Arial"/>
        </a:defRPr>
      </a:lvl2pPr>
      <a:lvl3pPr marL="857250" indent="-171450" algn="l" rtl="0" eaLnBrk="1" fontAlgn="base" hangingPunct="1">
        <a:spcBef>
          <a:spcPct val="20000"/>
        </a:spcBef>
        <a:spcAft>
          <a:spcPct val="0"/>
        </a:spcAft>
        <a:buFont typeface="Arial" pitchFamily="34" charset="0"/>
        <a:buChar char="−"/>
        <a:defRPr sz="1500">
          <a:solidFill>
            <a:srgbClr val="2F9F48"/>
          </a:solidFill>
          <a:latin typeface="Arial"/>
          <a:ea typeface="ＭＳ Ｐゴシック" pitchFamily="34" charset="-128"/>
          <a:cs typeface="Arial"/>
        </a:defRPr>
      </a:lvl3pPr>
      <a:lvl4pPr marL="1200150" indent="-171450" algn="l" rtl="0" eaLnBrk="1" fontAlgn="base" hangingPunct="1">
        <a:spcBef>
          <a:spcPct val="20000"/>
        </a:spcBef>
        <a:spcAft>
          <a:spcPct val="0"/>
        </a:spcAft>
        <a:buFont typeface="Courier New" pitchFamily="49" charset="0"/>
        <a:buChar char="o"/>
        <a:defRPr sz="1350">
          <a:solidFill>
            <a:srgbClr val="2F9F48"/>
          </a:solidFill>
          <a:latin typeface="Arial"/>
          <a:ea typeface="ＭＳ Ｐゴシック" pitchFamily="34" charset="-128"/>
          <a:cs typeface="Arial"/>
        </a:defRPr>
      </a:lvl4pPr>
      <a:lvl5pPr marL="1543050" indent="-171450" algn="l" rtl="0" eaLnBrk="1" fontAlgn="base" hangingPunct="1">
        <a:spcBef>
          <a:spcPct val="20000"/>
        </a:spcBef>
        <a:spcAft>
          <a:spcPct val="0"/>
        </a:spcAft>
        <a:buFont typeface="Arial" pitchFamily="34" charset="0"/>
        <a:buChar char="□"/>
        <a:defRPr sz="1350">
          <a:solidFill>
            <a:srgbClr val="2F9F48"/>
          </a:solidFill>
          <a:latin typeface="Arial"/>
          <a:ea typeface="ＭＳ Ｐゴシック" pitchFamily="34" charset="-128"/>
          <a:cs typeface="Arial"/>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5"/>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31"/>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6"/>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p:nvSpPr>
        <p:spPr>
          <a:xfrm>
            <a:off x="6400800" y="6613531"/>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E</a:t>
            </a:r>
            <a:r>
              <a:rPr lang="en-US" sz="1400" b="1" baseline="30000" dirty="0" smtClean="0">
                <a:solidFill>
                  <a:srgbClr val="000000"/>
                </a:solidFill>
              </a:rPr>
              <a:t>3</a:t>
            </a:r>
            <a:r>
              <a:rPr lang="en-US" sz="1000" b="1" dirty="0" smtClean="0">
                <a:solidFill>
                  <a:srgbClr val="000000"/>
                </a:solidFill>
              </a:rPr>
              <a:t> Alliance, 2015</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1694468689"/>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5"/>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79"/>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31"/>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76"/>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2015 E3 Alliance</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4248148073"/>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p:titleStyle>
    <p:bodyStyle>
      <a:lvl1pPr marL="342891" indent="-342891"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32" indent="-285744"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2971" indent="-228594"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160" indent="-228594"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349" indent="-228594"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66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2"/>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6019800" y="6621464"/>
            <a:ext cx="1752600" cy="3206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750" b="1" dirty="0" smtClean="0">
                <a:solidFill>
                  <a:srgbClr val="000000"/>
                </a:solidFill>
              </a:rPr>
              <a:t>© 2014 E</a:t>
            </a:r>
            <a:r>
              <a:rPr lang="en-US" sz="900" b="1" baseline="30000" dirty="0" smtClean="0">
                <a:solidFill>
                  <a:srgbClr val="000000"/>
                </a:solidFill>
              </a:rPr>
              <a:t>3</a:t>
            </a:r>
            <a:r>
              <a:rPr lang="en-US" sz="750" b="1" dirty="0" smtClean="0">
                <a:solidFill>
                  <a:srgbClr val="000000"/>
                </a:solidFill>
              </a:rPr>
              <a:t> Alliance</a:t>
            </a:r>
            <a:endParaRPr lang="en-US" sz="1200" b="1" dirty="0" smtClean="0">
              <a:solidFill>
                <a:srgbClr val="000000"/>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7"/>
            <a:ext cx="161012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14799"/>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hf hdr="0" ftr="0"/>
  <p:txStyles>
    <p:titleStyle>
      <a:lvl1pPr algn="ctr" rtl="0" eaLnBrk="1" fontAlgn="base" hangingPunct="1">
        <a:spcBef>
          <a:spcPct val="0"/>
        </a:spcBef>
        <a:spcAft>
          <a:spcPct val="0"/>
        </a:spcAft>
        <a:defRPr sz="24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Arial"/>
          <a:ea typeface="ＭＳ Ｐゴシック" pitchFamily="34" charset="-128"/>
          <a:cs typeface="Arial"/>
        </a:defRPr>
      </a:lvl1pPr>
      <a:lvl2pPr marL="557213" indent="-214313" algn="l" rtl="0" eaLnBrk="1" fontAlgn="base" hangingPunct="1">
        <a:spcBef>
          <a:spcPct val="20000"/>
        </a:spcBef>
        <a:spcAft>
          <a:spcPct val="0"/>
        </a:spcAft>
        <a:buFont typeface="Wingdings" pitchFamily="2" charset="2"/>
        <a:buChar char="§"/>
        <a:defRPr sz="1800">
          <a:solidFill>
            <a:srgbClr val="2FA048"/>
          </a:solidFill>
          <a:latin typeface="Arial"/>
          <a:ea typeface="ＭＳ Ｐゴシック" pitchFamily="34" charset="-128"/>
          <a:cs typeface="Arial"/>
        </a:defRPr>
      </a:lvl2pPr>
      <a:lvl3pPr marL="857250" indent="-171450" algn="l" rtl="0" eaLnBrk="1" fontAlgn="base" hangingPunct="1">
        <a:spcBef>
          <a:spcPct val="20000"/>
        </a:spcBef>
        <a:spcAft>
          <a:spcPct val="0"/>
        </a:spcAft>
        <a:buFont typeface="Arial" pitchFamily="34" charset="0"/>
        <a:buChar char="−"/>
        <a:defRPr sz="1500">
          <a:solidFill>
            <a:srgbClr val="2F9F48"/>
          </a:solidFill>
          <a:latin typeface="Arial"/>
          <a:ea typeface="ＭＳ Ｐゴシック" pitchFamily="34" charset="-128"/>
          <a:cs typeface="Arial"/>
        </a:defRPr>
      </a:lvl3pPr>
      <a:lvl4pPr marL="1200150" indent="-171450" algn="l" rtl="0" eaLnBrk="1" fontAlgn="base" hangingPunct="1">
        <a:spcBef>
          <a:spcPct val="20000"/>
        </a:spcBef>
        <a:spcAft>
          <a:spcPct val="0"/>
        </a:spcAft>
        <a:buFont typeface="Courier New" pitchFamily="49" charset="0"/>
        <a:buChar char="o"/>
        <a:defRPr sz="1350">
          <a:solidFill>
            <a:srgbClr val="2F9F48"/>
          </a:solidFill>
          <a:latin typeface="Arial"/>
          <a:ea typeface="ＭＳ Ｐゴシック" pitchFamily="34" charset="-128"/>
          <a:cs typeface="Arial"/>
        </a:defRPr>
      </a:lvl4pPr>
      <a:lvl5pPr marL="1543050" indent="-171450" algn="l" rtl="0" eaLnBrk="1" fontAlgn="base" hangingPunct="1">
        <a:spcBef>
          <a:spcPct val="20000"/>
        </a:spcBef>
        <a:spcAft>
          <a:spcPct val="0"/>
        </a:spcAft>
        <a:buFont typeface="Arial" pitchFamily="34" charset="0"/>
        <a:buChar char="□"/>
        <a:defRPr sz="1350">
          <a:solidFill>
            <a:srgbClr val="2F9F48"/>
          </a:solidFill>
          <a:latin typeface="Arial"/>
          <a:ea typeface="ＭＳ Ｐゴシック" pitchFamily="34" charset="-128"/>
          <a:cs typeface="Arial"/>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66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2"/>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6019800" y="6621464"/>
            <a:ext cx="1752600" cy="3206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750" b="1" dirty="0" smtClean="0">
                <a:solidFill>
                  <a:srgbClr val="000000"/>
                </a:solidFill>
              </a:rPr>
              <a:t>© 2014 E</a:t>
            </a:r>
            <a:r>
              <a:rPr lang="en-US" sz="900" b="1" baseline="30000" dirty="0" smtClean="0">
                <a:solidFill>
                  <a:srgbClr val="000000"/>
                </a:solidFill>
              </a:rPr>
              <a:t>3</a:t>
            </a:r>
            <a:r>
              <a:rPr lang="en-US" sz="750" b="1" dirty="0" smtClean="0">
                <a:solidFill>
                  <a:srgbClr val="000000"/>
                </a:solidFill>
              </a:rPr>
              <a:t> Alliance</a:t>
            </a:r>
            <a:endParaRPr lang="en-US" sz="1200" b="1" dirty="0" smtClean="0">
              <a:solidFill>
                <a:srgbClr val="000000"/>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1" y="111127"/>
            <a:ext cx="1513536"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76489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hf hdr="0" ftr="0"/>
  <p:txStyles>
    <p:titleStyle>
      <a:lvl1pPr algn="ctr" rtl="0" eaLnBrk="1" fontAlgn="base" hangingPunct="1">
        <a:spcBef>
          <a:spcPct val="0"/>
        </a:spcBef>
        <a:spcAft>
          <a:spcPct val="0"/>
        </a:spcAft>
        <a:defRPr sz="24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Arial"/>
          <a:ea typeface="ＭＳ Ｐゴシック" pitchFamily="34" charset="-128"/>
          <a:cs typeface="Arial"/>
        </a:defRPr>
      </a:lvl1pPr>
      <a:lvl2pPr marL="557213" indent="-214313" algn="l" rtl="0" eaLnBrk="1" fontAlgn="base" hangingPunct="1">
        <a:spcBef>
          <a:spcPct val="20000"/>
        </a:spcBef>
        <a:spcAft>
          <a:spcPct val="0"/>
        </a:spcAft>
        <a:buFont typeface="Wingdings" pitchFamily="2" charset="2"/>
        <a:buChar char="§"/>
        <a:defRPr sz="1800">
          <a:solidFill>
            <a:srgbClr val="2FA048"/>
          </a:solidFill>
          <a:latin typeface="Arial"/>
          <a:ea typeface="ＭＳ Ｐゴシック" pitchFamily="34" charset="-128"/>
          <a:cs typeface="Arial"/>
        </a:defRPr>
      </a:lvl2pPr>
      <a:lvl3pPr marL="857250" indent="-171450" algn="l" rtl="0" eaLnBrk="1" fontAlgn="base" hangingPunct="1">
        <a:spcBef>
          <a:spcPct val="20000"/>
        </a:spcBef>
        <a:spcAft>
          <a:spcPct val="0"/>
        </a:spcAft>
        <a:buFont typeface="Arial" pitchFamily="34" charset="0"/>
        <a:buChar char="−"/>
        <a:defRPr sz="1500">
          <a:solidFill>
            <a:srgbClr val="2F9F48"/>
          </a:solidFill>
          <a:latin typeface="Arial"/>
          <a:ea typeface="ＭＳ Ｐゴシック" pitchFamily="34" charset="-128"/>
          <a:cs typeface="Arial"/>
        </a:defRPr>
      </a:lvl3pPr>
      <a:lvl4pPr marL="1200150" indent="-171450" algn="l" rtl="0" eaLnBrk="1" fontAlgn="base" hangingPunct="1">
        <a:spcBef>
          <a:spcPct val="20000"/>
        </a:spcBef>
        <a:spcAft>
          <a:spcPct val="0"/>
        </a:spcAft>
        <a:buFont typeface="Courier New" pitchFamily="49" charset="0"/>
        <a:buChar char="o"/>
        <a:defRPr sz="1350">
          <a:solidFill>
            <a:srgbClr val="2F9F48"/>
          </a:solidFill>
          <a:latin typeface="Arial"/>
          <a:ea typeface="ＭＳ Ｐゴシック" pitchFamily="34" charset="-128"/>
          <a:cs typeface="Arial"/>
        </a:defRPr>
      </a:lvl4pPr>
      <a:lvl5pPr marL="1543050" indent="-171450" algn="l" rtl="0" eaLnBrk="1" fontAlgn="base" hangingPunct="1">
        <a:spcBef>
          <a:spcPct val="20000"/>
        </a:spcBef>
        <a:spcAft>
          <a:spcPct val="0"/>
        </a:spcAft>
        <a:buFont typeface="Arial" pitchFamily="34" charset="0"/>
        <a:buChar char="□"/>
        <a:defRPr sz="1350">
          <a:solidFill>
            <a:srgbClr val="2F9F48"/>
          </a:solidFill>
          <a:latin typeface="Arial"/>
          <a:ea typeface="ＭＳ Ｐゴシック" pitchFamily="34" charset="-128"/>
          <a:cs typeface="Arial"/>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5486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6096000" y="6621462"/>
            <a:ext cx="1524000" cy="160338"/>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900" b="1" dirty="0" smtClean="0">
                <a:solidFill>
                  <a:srgbClr val="000000"/>
                </a:solidFill>
              </a:rPr>
              <a:t>© E</a:t>
            </a:r>
            <a:r>
              <a:rPr lang="en-US" sz="1400" b="1" baseline="30000" dirty="0" smtClean="0">
                <a:solidFill>
                  <a:srgbClr val="000000"/>
                </a:solidFill>
              </a:rPr>
              <a:t>3</a:t>
            </a:r>
            <a:r>
              <a:rPr lang="en-US" sz="900" b="1" dirty="0" smtClean="0">
                <a:solidFill>
                  <a:srgbClr val="000000"/>
                </a:solidFill>
              </a:rPr>
              <a:t> Alliance, 2014</a:t>
            </a:r>
            <a:endParaRPr lang="en-US" sz="1400" b="1" dirty="0" smtClean="0">
              <a:solidFill>
                <a:srgbClr val="2F9F48"/>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90139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66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8001000" y="6461125"/>
            <a:ext cx="685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6781800" y="6537325"/>
            <a:ext cx="1524000" cy="3206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900" b="1" dirty="0" smtClean="0">
                <a:solidFill>
                  <a:srgbClr val="808080">
                    <a:lumMod val="50000"/>
                  </a:srgbClr>
                </a:solidFill>
              </a:rPr>
              <a:t>© E</a:t>
            </a:r>
            <a:r>
              <a:rPr lang="en-US" sz="900" b="1" baseline="30000" dirty="0" smtClean="0">
                <a:solidFill>
                  <a:srgbClr val="808080">
                    <a:lumMod val="50000"/>
                  </a:srgbClr>
                </a:solidFill>
              </a:rPr>
              <a:t>3</a:t>
            </a:r>
            <a:r>
              <a:rPr lang="en-US" sz="900" b="1" dirty="0" smtClean="0">
                <a:solidFill>
                  <a:srgbClr val="808080">
                    <a:lumMod val="50000"/>
                  </a:srgbClr>
                </a:solidFill>
              </a:rPr>
              <a:t> Alliance 2013</a:t>
            </a:r>
          </a:p>
          <a:p>
            <a:pPr eaLnBrk="1" hangingPunct="1">
              <a:defRPr/>
            </a:pPr>
            <a:endParaRPr lang="en-US" sz="1400" b="1" dirty="0" smtClean="0">
              <a:solidFill>
                <a:srgbClr val="2F9F48"/>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89873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2"/>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25">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7"/>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userDrawn="1"/>
        </p:nvSpPr>
        <p:spPr>
          <a:xfrm>
            <a:off x="6705600" y="6613524"/>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750" b="1" dirty="0" smtClean="0">
                <a:solidFill>
                  <a:srgbClr val="000000"/>
                </a:solidFill>
              </a:rPr>
              <a:t>© 2014 E</a:t>
            </a:r>
            <a:r>
              <a:rPr lang="en-US" sz="1050" b="1" baseline="30000" dirty="0" smtClean="0">
                <a:solidFill>
                  <a:srgbClr val="000000"/>
                </a:solidFill>
              </a:rPr>
              <a:t>3</a:t>
            </a:r>
            <a:r>
              <a:rPr lang="en-US" sz="750" b="1" dirty="0" smtClean="0">
                <a:solidFill>
                  <a:srgbClr val="000000"/>
                </a:solidFill>
              </a:rPr>
              <a:t> Alliance</a:t>
            </a:r>
          </a:p>
          <a:p>
            <a:pPr eaLnBrk="1" hangingPunct="1">
              <a:defRPr/>
            </a:pPr>
            <a:endParaRPr lang="en-US" sz="1050" b="1" dirty="0" smtClean="0">
              <a:solidFill>
                <a:srgbClr val="2F9F48"/>
              </a:solidFill>
            </a:endParaRPr>
          </a:p>
        </p:txBody>
      </p:sp>
    </p:spTree>
    <p:extLst>
      <p:ext uri="{BB962C8B-B14F-4D97-AF65-F5344CB8AC3E}">
        <p14:creationId xmlns:p14="http://schemas.microsoft.com/office/powerpoint/2010/main" val="117647532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Lst>
  <p:hf hdr="0" ftr="0"/>
  <p:txStyles>
    <p:titleStyle>
      <a:lvl1pPr algn="ctr" rtl="0" eaLnBrk="1" fontAlgn="base" hangingPunct="1">
        <a:spcBef>
          <a:spcPct val="0"/>
        </a:spcBef>
        <a:spcAft>
          <a:spcPct val="0"/>
        </a:spcAft>
        <a:defRPr sz="24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2700">
          <a:solidFill>
            <a:schemeClr val="tx1"/>
          </a:solidFill>
          <a:latin typeface="Impact" pitchFamily="34" charset="0"/>
          <a:ea typeface="ＭＳ Ｐゴシック" pitchFamily="34" charset="-128"/>
          <a:cs typeface="Impact" pitchFamily="34"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Arial"/>
          <a:ea typeface="ＭＳ Ｐゴシック" pitchFamily="34" charset="-128"/>
          <a:cs typeface="Arial"/>
        </a:defRPr>
      </a:lvl1pPr>
      <a:lvl2pPr marL="557213" indent="-214313" algn="l" rtl="0" eaLnBrk="1" fontAlgn="base" hangingPunct="1">
        <a:spcBef>
          <a:spcPct val="20000"/>
        </a:spcBef>
        <a:spcAft>
          <a:spcPct val="0"/>
        </a:spcAft>
        <a:buFont typeface="Wingdings" pitchFamily="2" charset="2"/>
        <a:buChar char="§"/>
        <a:defRPr sz="1800">
          <a:solidFill>
            <a:srgbClr val="2FA048"/>
          </a:solidFill>
          <a:latin typeface="Arial"/>
          <a:ea typeface="ＭＳ Ｐゴシック" pitchFamily="34" charset="-128"/>
          <a:cs typeface="Arial"/>
        </a:defRPr>
      </a:lvl2pPr>
      <a:lvl3pPr marL="857250" indent="-171450" algn="l" rtl="0" eaLnBrk="1" fontAlgn="base" hangingPunct="1">
        <a:spcBef>
          <a:spcPct val="20000"/>
        </a:spcBef>
        <a:spcAft>
          <a:spcPct val="0"/>
        </a:spcAft>
        <a:buFont typeface="Arial" pitchFamily="34" charset="0"/>
        <a:buChar char="−"/>
        <a:defRPr sz="1500">
          <a:solidFill>
            <a:srgbClr val="2F9F48"/>
          </a:solidFill>
          <a:latin typeface="Arial"/>
          <a:ea typeface="ＭＳ Ｐゴシック" pitchFamily="34" charset="-128"/>
          <a:cs typeface="Arial"/>
        </a:defRPr>
      </a:lvl3pPr>
      <a:lvl4pPr marL="1200150" indent="-171450" algn="l" rtl="0" eaLnBrk="1" fontAlgn="base" hangingPunct="1">
        <a:spcBef>
          <a:spcPct val="20000"/>
        </a:spcBef>
        <a:spcAft>
          <a:spcPct val="0"/>
        </a:spcAft>
        <a:buFont typeface="Courier New" pitchFamily="49" charset="0"/>
        <a:buChar char="o"/>
        <a:defRPr sz="1350">
          <a:solidFill>
            <a:srgbClr val="2F9F48"/>
          </a:solidFill>
          <a:latin typeface="Arial"/>
          <a:ea typeface="ＭＳ Ｐゴシック" pitchFamily="34" charset="-128"/>
          <a:cs typeface="Arial"/>
        </a:defRPr>
      </a:lvl4pPr>
      <a:lvl5pPr marL="1543050" indent="-171450" algn="l" rtl="0" eaLnBrk="1" fontAlgn="base" hangingPunct="1">
        <a:spcBef>
          <a:spcPct val="20000"/>
        </a:spcBef>
        <a:spcAft>
          <a:spcPct val="0"/>
        </a:spcAft>
        <a:buFont typeface="Arial" pitchFamily="34" charset="0"/>
        <a:buChar char="□"/>
        <a:defRPr sz="1350">
          <a:solidFill>
            <a:srgbClr val="2F9F48"/>
          </a:solidFill>
          <a:latin typeface="Arial"/>
          <a:ea typeface="ＭＳ Ｐゴシック" pitchFamily="34" charset="-128"/>
          <a:cs typeface="Arial"/>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66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001000" y="6461125"/>
            <a:ext cx="685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a:p>
        </p:txBody>
      </p:sp>
      <p:sp>
        <p:nvSpPr>
          <p:cNvPr id="12" name="Rectangle 11"/>
          <p:cNvSpPr txBox="1">
            <a:spLocks noChangeArrowheads="1"/>
          </p:cNvSpPr>
          <p:nvPr/>
        </p:nvSpPr>
        <p:spPr>
          <a:xfrm>
            <a:off x="6629400" y="6613524"/>
            <a:ext cx="15240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2014 E</a:t>
            </a:r>
            <a:r>
              <a:rPr lang="en-US" sz="1200" b="1" baseline="30000" dirty="0" smtClean="0">
                <a:solidFill>
                  <a:srgbClr val="000000"/>
                </a:solidFill>
              </a:rPr>
              <a:t>3</a:t>
            </a:r>
            <a:r>
              <a:rPr lang="en-US" sz="1000" b="1" dirty="0" smtClean="0">
                <a:solidFill>
                  <a:srgbClr val="000000"/>
                </a:solidFill>
              </a:rPr>
              <a:t> Alliance</a:t>
            </a:r>
          </a:p>
          <a:p>
            <a:pPr eaLnBrk="1" hangingPunct="1">
              <a:defRPr/>
            </a:pPr>
            <a:endParaRPr lang="en-US" sz="1400" b="1" dirty="0" smtClean="0">
              <a:solidFill>
                <a:srgbClr val="2F9F48"/>
              </a:solidFill>
            </a:endParaRPr>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69073"/>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hf hdr="0" ftr="0"/>
  <p:txStyles>
    <p:titleStyle>
      <a:lvl1pPr algn="ctr" rtl="0" eaLnBrk="1" fontAlgn="base" hangingPunct="1">
        <a:spcBef>
          <a:spcPct val="0"/>
        </a:spcBef>
        <a:spcAft>
          <a:spcPct val="0"/>
        </a:spcAft>
        <a:defRPr sz="3200" spc="0" baseline="0">
          <a:solidFill>
            <a:srgbClr val="238C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38C36"/>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38C36"/>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38C36"/>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38C36"/>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7724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696200" y="6461125"/>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8000"/>
                </a:solidFill>
                <a:latin typeface="Arial" pitchFamily="34" charset="0"/>
              </a:defRPr>
            </a:lvl1pPr>
          </a:lstStyle>
          <a:p>
            <a:pPr>
              <a:defRPr/>
            </a:pPr>
            <a:fld id="{72996C8C-FC1D-4701-8EB3-5B52D471B097}" type="slidenum">
              <a:rPr lang="en-US"/>
              <a:pPr>
                <a:defRPr/>
              </a:pPr>
              <a:t>‹#›</a:t>
            </a:fld>
            <a:endParaRPr lang="en-US" dirty="0"/>
          </a:p>
        </p:txBody>
      </p:sp>
      <p:cxnSp>
        <p:nvCxnSpPr>
          <p:cNvPr id="4" name="Straight Connector 3"/>
          <p:cNvCxnSpPr/>
          <p:nvPr/>
        </p:nvCxnSpPr>
        <p:spPr>
          <a:xfrm>
            <a:off x="457200" y="609600"/>
            <a:ext cx="8229600" cy="0"/>
          </a:xfrm>
          <a:prstGeom prst="line">
            <a:avLst/>
          </a:prstGeom>
          <a:ln/>
        </p:spPr>
        <p:style>
          <a:lnRef idx="3">
            <a:schemeClr val="accent5"/>
          </a:lnRef>
          <a:fillRef idx="0">
            <a:schemeClr val="accent5"/>
          </a:fillRef>
          <a:effectRef idx="2">
            <a:schemeClr val="accent5"/>
          </a:effectRef>
          <a:fontRef idx="minor">
            <a:schemeClr val="tx1"/>
          </a:fontRef>
        </p:style>
      </p:cxnSp>
      <p:pic>
        <p:nvPicPr>
          <p:cNvPr id="1031" name="Picture 5"/>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6250" y="111125"/>
            <a:ext cx="1733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txBox="1">
            <a:spLocks noChangeArrowheads="1"/>
          </p:cNvSpPr>
          <p:nvPr/>
        </p:nvSpPr>
        <p:spPr>
          <a:xfrm>
            <a:off x="6705600" y="6613522"/>
            <a:ext cx="1447800" cy="24447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1000" b="1" dirty="0" smtClean="0">
                <a:solidFill>
                  <a:srgbClr val="000000"/>
                </a:solidFill>
              </a:rPr>
              <a:t>© E</a:t>
            </a:r>
            <a:r>
              <a:rPr lang="en-US" sz="1400" b="1" baseline="30000" dirty="0" smtClean="0">
                <a:solidFill>
                  <a:srgbClr val="000000"/>
                </a:solidFill>
              </a:rPr>
              <a:t>3</a:t>
            </a:r>
            <a:r>
              <a:rPr lang="en-US" sz="1000" b="1" dirty="0" smtClean="0">
                <a:solidFill>
                  <a:srgbClr val="000000"/>
                </a:solidFill>
              </a:rPr>
              <a:t> Alliance, 2014</a:t>
            </a:r>
          </a:p>
          <a:p>
            <a:pPr eaLnBrk="1" hangingPunct="1">
              <a:defRPr/>
            </a:pPr>
            <a:endParaRPr lang="en-US" sz="1400" b="1" dirty="0" smtClean="0">
              <a:solidFill>
                <a:srgbClr val="2F9F48"/>
              </a:solidFill>
            </a:endParaRPr>
          </a:p>
        </p:txBody>
      </p:sp>
    </p:spTree>
    <p:extLst>
      <p:ext uri="{BB962C8B-B14F-4D97-AF65-F5344CB8AC3E}">
        <p14:creationId xmlns:p14="http://schemas.microsoft.com/office/powerpoint/2010/main" val="398497070"/>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Lst>
  <p:hf hdr="0" ftr="0"/>
  <p:txStyles>
    <p:title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50" indent="-285750"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3000" indent="-228600"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200" indent="-228600"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400" indent="-228600"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row of kids copy.jpg"/>
          <p:cNvPicPr>
            <a:picLocks noChangeAspect="1"/>
          </p:cNvPicPr>
          <p:nvPr/>
        </p:nvPicPr>
        <p:blipFill>
          <a:blip r:embed="rId3" cstate="print"/>
          <a:srcRect/>
          <a:stretch>
            <a:fillRect/>
          </a:stretch>
        </p:blipFill>
        <p:spPr bwMode="auto">
          <a:xfrm>
            <a:off x="0" y="4786313"/>
            <a:ext cx="9144000" cy="2071687"/>
          </a:xfrm>
          <a:prstGeom prst="rect">
            <a:avLst/>
          </a:prstGeom>
          <a:noFill/>
          <a:ln w="9525">
            <a:noFill/>
            <a:miter lim="800000"/>
            <a:headEnd/>
            <a:tailEnd/>
          </a:ln>
        </p:spPr>
      </p:pic>
      <p:sp>
        <p:nvSpPr>
          <p:cNvPr id="11267" name="TextBox 6"/>
          <p:cNvSpPr txBox="1">
            <a:spLocks noChangeArrowheads="1"/>
          </p:cNvSpPr>
          <p:nvPr/>
        </p:nvSpPr>
        <p:spPr bwMode="auto">
          <a:xfrm>
            <a:off x="2819400" y="3733800"/>
            <a:ext cx="3505200" cy="1261884"/>
          </a:xfrm>
          <a:prstGeom prst="rect">
            <a:avLst/>
          </a:prstGeom>
          <a:noFill/>
          <a:ln w="9525">
            <a:noFill/>
            <a:miter lim="800000"/>
            <a:headEnd/>
            <a:tailEnd/>
          </a:ln>
        </p:spPr>
        <p:txBody>
          <a:bodyPr wrap="square">
            <a:spAutoFit/>
          </a:bodyPr>
          <a:lstStyle/>
          <a:p>
            <a:pPr algn="ctr"/>
            <a:r>
              <a:rPr lang="en-US" sz="2000" dirty="0" smtClean="0">
                <a:latin typeface="Franklin Gothic Medium" pitchFamily="34" charset="0"/>
              </a:rPr>
              <a:t>Susan Dawson</a:t>
            </a:r>
          </a:p>
          <a:p>
            <a:pPr algn="ctr"/>
            <a:r>
              <a:rPr lang="en-US" sz="1800" dirty="0" smtClean="0">
                <a:latin typeface="Franklin Gothic Medium" pitchFamily="34" charset="0"/>
              </a:rPr>
              <a:t>President</a:t>
            </a:r>
          </a:p>
          <a:p>
            <a:pPr algn="ctr"/>
            <a:r>
              <a:rPr lang="en-US" sz="1800" dirty="0" smtClean="0">
                <a:latin typeface="Franklin Gothic Medium" pitchFamily="34" charset="0"/>
              </a:rPr>
              <a:t>sdawson@e3alliance.org</a:t>
            </a:r>
          </a:p>
          <a:p>
            <a:pPr algn="ctr"/>
            <a:endParaRPr lang="en-US" sz="2000" dirty="0"/>
          </a:p>
        </p:txBody>
      </p:sp>
      <p:sp>
        <p:nvSpPr>
          <p:cNvPr id="11" name="Rectangle 10"/>
          <p:cNvSpPr/>
          <p:nvPr/>
        </p:nvSpPr>
        <p:spPr>
          <a:xfrm>
            <a:off x="7429500" y="6172200"/>
            <a:ext cx="17145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270" name="Picture 10" descr="proud-member-TBfEC.jpg"/>
          <p:cNvPicPr>
            <a:picLocks noChangeAspect="1"/>
          </p:cNvPicPr>
          <p:nvPr/>
        </p:nvPicPr>
        <p:blipFill>
          <a:blip r:embed="rId4" cstate="print"/>
          <a:srcRect/>
          <a:stretch>
            <a:fillRect/>
          </a:stretch>
        </p:blipFill>
        <p:spPr bwMode="auto">
          <a:xfrm>
            <a:off x="7529513" y="6248400"/>
            <a:ext cx="1538287" cy="547688"/>
          </a:xfrm>
          <a:prstGeom prst="rect">
            <a:avLst/>
          </a:prstGeom>
          <a:noFill/>
          <a:ln w="9525">
            <a:noFill/>
            <a:miter lim="800000"/>
            <a:headEnd/>
            <a:tailEnd/>
          </a:ln>
        </p:spPr>
      </p:pic>
      <p:pic>
        <p:nvPicPr>
          <p:cNvPr id="7" name="Picture 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105401" y="1395146"/>
            <a:ext cx="2743200" cy="6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693760" y="2045549"/>
            <a:ext cx="8048767" cy="1362075"/>
          </a:xfrm>
          <a:prstGeom prst="rect">
            <a:avLst/>
          </a:prstGeom>
        </p:spPr>
        <p:txBody>
          <a:bodyPr/>
          <a:lst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endParaRPr lang="en-US" sz="3600" kern="0" dirty="0" smtClean="0"/>
          </a:p>
          <a:p>
            <a:r>
              <a:rPr lang="en-US" sz="3600" kern="0" dirty="0" smtClean="0"/>
              <a:t>Educating Children in Poverty:</a:t>
            </a:r>
          </a:p>
          <a:p>
            <a:r>
              <a:rPr lang="en-US" sz="3600" dirty="0"/>
              <a:t>Data Driven Decisions for Leadership </a:t>
            </a:r>
            <a:r>
              <a:rPr lang="en-US" sz="3600" kern="0" dirty="0" smtClean="0"/>
              <a:t/>
            </a:r>
            <a:br>
              <a:rPr lang="en-US" sz="3600" kern="0" dirty="0" smtClean="0"/>
            </a:br>
            <a:r>
              <a:rPr lang="en-US" sz="3600" kern="0" dirty="0" smtClean="0"/>
              <a:t>		</a:t>
            </a:r>
            <a:endParaRPr lang="en-US" sz="3600" kern="0" dirty="0"/>
          </a:p>
        </p:txBody>
      </p:sp>
      <p:pic>
        <p:nvPicPr>
          <p:cNvPr id="1026" name="Picture 2" descr="https://scontent-ord1-1.xx.fbcdn.net/t31.0-8/s960x960/10994271_1405476776425211_5097352436302550680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5852" y="913767"/>
            <a:ext cx="1591215" cy="1592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76200" y="1447800"/>
          <a:ext cx="9067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3"/>
          <p:cNvSpPr txBox="1">
            <a:spLocks/>
          </p:cNvSpPr>
          <p:nvPr/>
        </p:nvSpPr>
        <p:spPr>
          <a:xfrm>
            <a:off x="0" y="6400800"/>
            <a:ext cx="6248400" cy="457200"/>
          </a:xfrm>
          <a:prstGeom prst="rect">
            <a:avLst/>
          </a:prstGeom>
          <a:ln/>
        </p:spPr>
        <p:txBody>
          <a:bodyPr/>
          <a:lstStyle>
            <a:defPPr>
              <a:defRPr lang="en-US"/>
            </a:defPPr>
            <a:lvl1pPr algn="l" rtl="0" fontAlgn="base">
              <a:spcBef>
                <a:spcPct val="0"/>
              </a:spcBef>
              <a:spcAft>
                <a:spcPct val="0"/>
              </a:spcAft>
              <a:defRPr sz="1200" kern="120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a:solidFill>
                  <a:srgbClr val="000000"/>
                </a:solidFill>
                <a:latin typeface="Calibri" pitchFamily="34" charset="0"/>
                <a:cs typeface="Garamond"/>
              </a:rPr>
              <a:t>Source: E3 Alliance analysis of Absence data from 9 schools </a:t>
            </a:r>
            <a:r>
              <a:rPr lang="en-US" sz="1050" dirty="0" smtClean="0">
                <a:solidFill>
                  <a:srgbClr val="000000"/>
                </a:solidFill>
                <a:latin typeface="Calibri" pitchFamily="34" charset="0"/>
                <a:cs typeface="Garamond"/>
              </a:rPr>
              <a:t>in PISD </a:t>
            </a:r>
            <a:r>
              <a:rPr lang="en-US" sz="1050" dirty="0">
                <a:solidFill>
                  <a:srgbClr val="000000"/>
                </a:solidFill>
                <a:latin typeface="Calibri" pitchFamily="34" charset="0"/>
                <a:cs typeface="Garamond"/>
              </a:rPr>
              <a:t>&amp; HCISD </a:t>
            </a:r>
            <a:r>
              <a:rPr lang="en-US" sz="1050" dirty="0" smtClean="0">
                <a:solidFill>
                  <a:srgbClr val="000000"/>
                </a:solidFill>
                <a:latin typeface="Calibri" pitchFamily="34" charset="0"/>
                <a:cs typeface="Garamond"/>
              </a:rPr>
              <a:t>August 2012 </a:t>
            </a:r>
            <a:r>
              <a:rPr lang="en-US" sz="1050" dirty="0">
                <a:solidFill>
                  <a:srgbClr val="000000"/>
                </a:solidFill>
                <a:latin typeface="Calibri" pitchFamily="34" charset="0"/>
                <a:cs typeface="Garamond"/>
              </a:rPr>
              <a:t>through March </a:t>
            </a:r>
            <a:r>
              <a:rPr lang="en-US" sz="1050" dirty="0" smtClean="0">
                <a:solidFill>
                  <a:srgbClr val="000000"/>
                </a:solidFill>
                <a:latin typeface="Calibri" pitchFamily="34" charset="0"/>
                <a:cs typeface="Garamond"/>
              </a:rPr>
              <a:t>2013</a:t>
            </a:r>
          </a:p>
          <a:p>
            <a:pPr>
              <a:defRPr/>
            </a:pPr>
            <a:r>
              <a:rPr lang="en-US" sz="1050" dirty="0" smtClean="0">
                <a:solidFill>
                  <a:srgbClr val="000000"/>
                </a:solidFill>
                <a:latin typeface="Calibri" pitchFamily="34" charset="0"/>
                <a:cs typeface="Garamond"/>
              </a:rPr>
              <a:t>Influenza-Like Illness doctor visit data from Austin/Travis County Health and Human Services</a:t>
            </a:r>
            <a:endParaRPr lang="en-US" sz="1050" dirty="0">
              <a:solidFill>
                <a:srgbClr val="000000"/>
              </a:solidFill>
              <a:latin typeface="Calibri" pitchFamily="34" charset="0"/>
              <a:cs typeface="Garamond"/>
            </a:endParaRPr>
          </a:p>
        </p:txBody>
      </p:sp>
      <p:sp>
        <p:nvSpPr>
          <p:cNvPr id="3" name="Rectangle 2"/>
          <p:cNvSpPr/>
          <p:nvPr/>
        </p:nvSpPr>
        <p:spPr>
          <a:xfrm>
            <a:off x="5791200" y="5172635"/>
            <a:ext cx="1828800" cy="304800"/>
          </a:xfrm>
          <a:prstGeom prst="rect">
            <a:avLst/>
          </a:prstGeom>
          <a:solidFill>
            <a:schemeClr val="bg1">
              <a:alpha val="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itle 1"/>
          <p:cNvSpPr txBox="1">
            <a:spLocks/>
          </p:cNvSpPr>
          <p:nvPr/>
        </p:nvSpPr>
        <p:spPr bwMode="auto">
          <a:xfrm>
            <a:off x="0" y="7620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kern="0" dirty="0" smtClean="0">
                <a:solidFill>
                  <a:srgbClr val="278736"/>
                </a:solidFill>
                <a:latin typeface="Impact"/>
                <a:ea typeface="+mj-ea"/>
                <a:cs typeface="+mj-cs"/>
              </a:rPr>
              <a:t>Secondary ‘Flu’ Peak Matches Acute Illness Absences</a:t>
            </a:r>
            <a:endParaRPr lang="en-US" sz="3200" kern="0" dirty="0">
              <a:solidFill>
                <a:srgbClr val="278736"/>
              </a:solidFill>
              <a:latin typeface="Impact"/>
              <a:ea typeface="+mj-ea"/>
              <a:cs typeface="+mj-cs"/>
            </a:endParaRPr>
          </a:p>
        </p:txBody>
      </p:sp>
    </p:spTree>
    <p:extLst>
      <p:ext uri="{BB962C8B-B14F-4D97-AF65-F5344CB8AC3E}">
        <p14:creationId xmlns:p14="http://schemas.microsoft.com/office/powerpoint/2010/main" val="161999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763000" cy="685800"/>
          </a:xfrm>
        </p:spPr>
        <p:txBody>
          <a:bodyPr/>
          <a:lstStyle/>
          <a:p>
            <a:r>
              <a:rPr lang="en-US" dirty="0"/>
              <a:t>Absence Reasons </a:t>
            </a:r>
            <a:r>
              <a:rPr lang="en-US" dirty="0" smtClean="0"/>
              <a:t>Study-&gt; </a:t>
            </a:r>
            <a:br>
              <a:rPr lang="en-US" dirty="0" smtClean="0"/>
            </a:br>
            <a:r>
              <a:rPr lang="en-US" dirty="0" smtClean="0"/>
              <a:t>Flu Immunization Campaign</a:t>
            </a:r>
            <a:endParaRPr lang="en-US" dirty="0"/>
          </a:p>
        </p:txBody>
      </p:sp>
      <p:sp>
        <p:nvSpPr>
          <p:cNvPr id="3" name="Content Placeholder 2"/>
          <p:cNvSpPr>
            <a:spLocks noGrp="1"/>
          </p:cNvSpPr>
          <p:nvPr>
            <p:ph idx="1"/>
          </p:nvPr>
        </p:nvSpPr>
        <p:spPr>
          <a:xfrm>
            <a:off x="457200" y="1752600"/>
            <a:ext cx="8229600" cy="4525963"/>
          </a:xfrm>
        </p:spPr>
        <p:txBody>
          <a:bodyPr/>
          <a:lstStyle/>
          <a:p>
            <a:pPr>
              <a:buFont typeface="Wingdings" panose="05000000000000000000" pitchFamily="2" charset="2"/>
              <a:buChar char="ü"/>
            </a:pPr>
            <a:r>
              <a:rPr lang="en-US" dirty="0" smtClean="0"/>
              <a:t>Partnered with two private companies to provide flu vaccines to ALL students at no cost to districts or families</a:t>
            </a:r>
          </a:p>
          <a:p>
            <a:pPr>
              <a:buFont typeface="Wingdings" panose="05000000000000000000" pitchFamily="2" charset="2"/>
              <a:buChar char="ü"/>
            </a:pPr>
            <a:r>
              <a:rPr lang="en-US" dirty="0" smtClean="0"/>
              <a:t>2014: Largest in-school flu immunization program in the state; 6500 vaccines in 56 schools </a:t>
            </a:r>
          </a:p>
          <a:p>
            <a:pPr>
              <a:buFont typeface="Wingdings" panose="05000000000000000000" pitchFamily="2" charset="2"/>
              <a:buChar char="ü"/>
            </a:pPr>
            <a:r>
              <a:rPr lang="en-US" dirty="0" smtClean="0"/>
              <a:t>2016: 14 </a:t>
            </a:r>
            <a:r>
              <a:rPr lang="en-US" dirty="0"/>
              <a:t>districts; 350+ schools</a:t>
            </a:r>
          </a:p>
          <a:p>
            <a:pPr lvl="1"/>
            <a:r>
              <a:rPr lang="en-US" dirty="0">
                <a:solidFill>
                  <a:srgbClr val="006600"/>
                </a:solidFill>
              </a:rPr>
              <a:t>All elementary and middle schools in 13 CTX districts</a:t>
            </a:r>
          </a:p>
          <a:p>
            <a:pPr lvl="1"/>
            <a:r>
              <a:rPr lang="en-US" dirty="0">
                <a:solidFill>
                  <a:srgbClr val="006600"/>
                </a:solidFill>
              </a:rPr>
              <a:t>Expanding to Houston area </a:t>
            </a:r>
            <a:endParaRPr lang="en-US" dirty="0" smtClean="0">
              <a:solidFill>
                <a:srgbClr val="006600"/>
              </a:solidFill>
            </a:endParaRPr>
          </a:p>
          <a:p>
            <a:pPr lvl="1"/>
            <a:r>
              <a:rPr lang="en-US" b="1" i="1" dirty="0" smtClean="0">
                <a:solidFill>
                  <a:srgbClr val="006600"/>
                </a:solidFill>
              </a:rPr>
              <a:t>Targeting </a:t>
            </a:r>
            <a:r>
              <a:rPr lang="en-US" b="1" i="1" dirty="0">
                <a:solidFill>
                  <a:srgbClr val="006600"/>
                </a:solidFill>
              </a:rPr>
              <a:t>~75,000 vaccines!</a:t>
            </a:r>
          </a:p>
          <a:p>
            <a:pPr>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11</a:t>
            </a:fld>
            <a:endParaRPr lang="en-US"/>
          </a:p>
        </p:txBody>
      </p:sp>
    </p:spTree>
    <p:extLst>
      <p:ext uri="{BB962C8B-B14F-4D97-AF65-F5344CB8AC3E}">
        <p14:creationId xmlns:p14="http://schemas.microsoft.com/office/powerpoint/2010/main" val="709653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526391"/>
            <a:ext cx="8389620" cy="5257800"/>
          </a:xfrm>
        </p:spPr>
        <p:txBody>
          <a:bodyPr/>
          <a:lstStyle/>
          <a:p>
            <a:pPr>
              <a:spcBef>
                <a:spcPts val="0"/>
              </a:spcBef>
              <a:buFont typeface="Arial" panose="020B0604020202020204" pitchFamily="34" charset="0"/>
              <a:buChar char="•"/>
            </a:pPr>
            <a:r>
              <a:rPr lang="en-US" sz="2400" dirty="0" smtClean="0"/>
              <a:t>Regional initiative responding to national challenge to address </a:t>
            </a:r>
            <a:r>
              <a:rPr lang="en-US" sz="2400" dirty="0"/>
              <a:t>persistent opportunity gaps faced by boys and young men of </a:t>
            </a:r>
            <a:r>
              <a:rPr lang="en-US" sz="2400" dirty="0" smtClean="0"/>
              <a:t>color</a:t>
            </a:r>
          </a:p>
          <a:p>
            <a:pPr>
              <a:spcBef>
                <a:spcPts val="0"/>
              </a:spcBef>
              <a:buFont typeface="Arial" panose="020B0604020202020204" pitchFamily="34" charset="0"/>
              <a:buChar char="•"/>
            </a:pPr>
            <a:r>
              <a:rPr lang="en-US" sz="2400" dirty="0" smtClean="0"/>
              <a:t>Strong intent but lack of direction</a:t>
            </a:r>
          </a:p>
          <a:p>
            <a:pPr>
              <a:spcBef>
                <a:spcPts val="0"/>
              </a:spcBef>
              <a:buFont typeface="Wingdings" panose="05000000000000000000" pitchFamily="2" charset="2"/>
              <a:buChar char="Ø"/>
            </a:pPr>
            <a:r>
              <a:rPr lang="en-US" b="1" dirty="0"/>
              <a:t>Provide </a:t>
            </a:r>
            <a:r>
              <a:rPr lang="en-US" sz="3600" b="1" dirty="0">
                <a:solidFill>
                  <a:srgbClr val="C00000"/>
                </a:solidFill>
                <a:latin typeface="Berlin Sans FB Demi" panose="020E0802020502020306" pitchFamily="34" charset="0"/>
              </a:rPr>
              <a:t>Focus</a:t>
            </a:r>
            <a:r>
              <a:rPr lang="en-US" dirty="0"/>
              <a:t>: </a:t>
            </a:r>
            <a:r>
              <a:rPr lang="en-US" sz="2400" dirty="0"/>
              <a:t>use objective data analysis to </a:t>
            </a:r>
            <a:r>
              <a:rPr lang="en-US" sz="2400" i="1" dirty="0"/>
              <a:t>identify</a:t>
            </a:r>
            <a:r>
              <a:rPr lang="en-US" sz="2400" dirty="0"/>
              <a:t> </a:t>
            </a:r>
            <a:r>
              <a:rPr lang="en-US" sz="2400" i="1" dirty="0"/>
              <a:t>those metrics that will make the biggest difference </a:t>
            </a:r>
            <a:r>
              <a:rPr lang="en-US" sz="2400" dirty="0"/>
              <a:t>in closing gaps for young men of </a:t>
            </a:r>
            <a:r>
              <a:rPr lang="en-US" sz="2400" dirty="0" smtClean="0"/>
              <a:t>color</a:t>
            </a:r>
            <a:endParaRPr lang="en-US" sz="2400" dirty="0"/>
          </a:p>
          <a:p>
            <a:pPr>
              <a:spcBef>
                <a:spcPts val="0"/>
              </a:spcBef>
              <a:buFont typeface="Wingdings" panose="05000000000000000000" pitchFamily="2" charset="2"/>
              <a:buChar char="Ø"/>
            </a:pPr>
            <a:r>
              <a:rPr lang="en-US" b="1" dirty="0"/>
              <a:t>Support </a:t>
            </a:r>
            <a:r>
              <a:rPr lang="en-US" sz="3600" b="1" dirty="0">
                <a:solidFill>
                  <a:srgbClr val="006600"/>
                </a:solidFill>
                <a:latin typeface="Berlin Sans FB Demi" panose="020E0802020502020306" pitchFamily="34" charset="0"/>
              </a:rPr>
              <a:t>Action</a:t>
            </a:r>
            <a:r>
              <a:rPr lang="en-US" dirty="0"/>
              <a:t>: </a:t>
            </a:r>
            <a:r>
              <a:rPr lang="en-US" sz="2400" dirty="0"/>
              <a:t>Provide comparative data sets to help institutions and our community </a:t>
            </a:r>
            <a:r>
              <a:rPr lang="en-US" sz="2400" i="1" dirty="0"/>
              <a:t>move the needle</a:t>
            </a:r>
            <a:r>
              <a:rPr lang="en-US" sz="2400" dirty="0"/>
              <a:t> on these metrics </a:t>
            </a:r>
            <a:endParaRPr lang="en-US" sz="2400" dirty="0" smtClean="0"/>
          </a:p>
          <a:p>
            <a:pPr lvl="1">
              <a:buFont typeface="Wingdings" panose="05000000000000000000" pitchFamily="2" charset="2"/>
              <a:buChar char="Ø"/>
            </a:pPr>
            <a:endParaRPr lang="en-US" sz="1100" dirty="0">
              <a:solidFill>
                <a:srgbClr val="FF0000"/>
              </a:solidFill>
            </a:endParaRPr>
          </a:p>
        </p:txBody>
      </p:sp>
      <p:sp>
        <p:nvSpPr>
          <p:cNvPr id="2" name="Slide Number Placeholder 1"/>
          <p:cNvSpPr>
            <a:spLocks noGrp="1"/>
          </p:cNvSpPr>
          <p:nvPr>
            <p:ph type="sldNum" sz="quarter" idx="10"/>
          </p:nvPr>
        </p:nvSpPr>
        <p:spPr/>
        <p:txBody>
          <a:bodyPr/>
          <a:lstStyle/>
          <a:p>
            <a:pPr>
              <a:defRPr/>
            </a:pPr>
            <a:fld id="{995C3D9B-80E2-4FD4-AC30-61407CD047F6}" type="slidenum">
              <a:rPr lang="en-US" smtClean="0"/>
              <a:pPr>
                <a:defRPr/>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08660"/>
            <a:ext cx="9144000" cy="1120140"/>
          </a:xfrm>
          <a:prstGeom prst="rect">
            <a:avLst/>
          </a:prstGeom>
        </p:spPr>
      </p:pic>
      <p:sp>
        <p:nvSpPr>
          <p:cNvPr id="3" name="Rectangle 2"/>
          <p:cNvSpPr/>
          <p:nvPr/>
        </p:nvSpPr>
        <p:spPr>
          <a:xfrm>
            <a:off x="2743200" y="1905000"/>
            <a:ext cx="4878259" cy="584775"/>
          </a:xfrm>
          <a:prstGeom prst="rect">
            <a:avLst/>
          </a:prstGeom>
        </p:spPr>
        <p:txBody>
          <a:bodyPr wrap="none">
            <a:spAutoFit/>
          </a:bodyPr>
          <a:lstStyle/>
          <a:p>
            <a:r>
              <a:rPr lang="en-US" sz="3200" dirty="0" smtClean="0">
                <a:solidFill>
                  <a:srgbClr val="278736"/>
                </a:solidFill>
                <a:latin typeface="+mj-lt"/>
              </a:rPr>
              <a:t>3: Eliminating Gaps Analysis</a:t>
            </a:r>
            <a:endParaRPr lang="en-US" sz="3200" dirty="0">
              <a:solidFill>
                <a:srgbClr val="278736"/>
              </a:solidFill>
              <a:latin typeface="+mj-lt"/>
            </a:endParaRPr>
          </a:p>
        </p:txBody>
      </p:sp>
    </p:spTree>
    <p:extLst>
      <p:ext uri="{BB962C8B-B14F-4D97-AF65-F5344CB8AC3E}">
        <p14:creationId xmlns:p14="http://schemas.microsoft.com/office/powerpoint/2010/main" val="185310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240"/>
            <a:ext cx="9144000" cy="685800"/>
          </a:xfrm>
        </p:spPr>
        <p:txBody>
          <a:bodyPr/>
          <a:lstStyle/>
          <a:p>
            <a:r>
              <a:rPr lang="en-US" dirty="0"/>
              <a:t>Disciplinary Referral Rates</a:t>
            </a:r>
            <a:br>
              <a:rPr lang="en-US" dirty="0"/>
            </a:br>
            <a:r>
              <a:rPr lang="en-US" sz="2400" dirty="0" smtClean="0"/>
              <a:t>Middle Schools</a:t>
            </a:r>
            <a:endParaRPr lang="en-US" dirty="0"/>
          </a:p>
        </p:txBody>
      </p:sp>
      <p:graphicFrame>
        <p:nvGraphicFramePr>
          <p:cNvPr id="5" name="Content Placeholder 4"/>
          <p:cNvGraphicFramePr>
            <a:graphicFrameLocks noGrp="1"/>
          </p:cNvGraphicFramePr>
          <p:nvPr>
            <p:ph idx="1"/>
            <p:extLst/>
          </p:nvPr>
        </p:nvGraphicFramePr>
        <p:xfrm>
          <a:off x="76200" y="1523999"/>
          <a:ext cx="8991600" cy="51532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7295" y="6603555"/>
            <a:ext cx="5315527" cy="246221"/>
          </a:xfrm>
          <a:prstGeom prst="rect">
            <a:avLst/>
          </a:prstGeom>
        </p:spPr>
        <p:txBody>
          <a:bodyPr wrap="square">
            <a:spAutoFit/>
          </a:bodyPr>
          <a:lstStyle/>
          <a:p>
            <a:pPr fontAlgn="base">
              <a:spcBef>
                <a:spcPct val="0"/>
              </a:spcBef>
              <a:spcAft>
                <a:spcPct val="0"/>
              </a:spcAft>
              <a:defRPr/>
            </a:pPr>
            <a:r>
              <a:rPr lang="en-US" sz="1000" dirty="0">
                <a:solidFill>
                  <a:srgbClr val="000000"/>
                </a:solidFill>
                <a:ea typeface="ＭＳ Ｐゴシック" pitchFamily="34" charset="-128"/>
              </a:rPr>
              <a:t>Source: E</a:t>
            </a:r>
            <a:r>
              <a:rPr lang="en-US" sz="1400" baseline="30000" dirty="0">
                <a:solidFill>
                  <a:srgbClr val="000000"/>
                </a:solidFill>
                <a:ea typeface="ＭＳ Ｐゴシック" pitchFamily="34" charset="-128"/>
              </a:rPr>
              <a:t>3</a:t>
            </a:r>
            <a:r>
              <a:rPr lang="en-US" sz="1000" dirty="0">
                <a:solidFill>
                  <a:srgbClr val="000000"/>
                </a:solidFill>
                <a:ea typeface="ＭＳ Ｐゴシック" pitchFamily="34" charset="-128"/>
              </a:rPr>
              <a:t> Alliance analysis of PEIMS data at the UT Austin Education Research Center</a:t>
            </a:r>
          </a:p>
        </p:txBody>
      </p:sp>
      <p:sp>
        <p:nvSpPr>
          <p:cNvPr id="6" name="Slide Number Placeholder 3"/>
          <p:cNvSpPr>
            <a:spLocks noGrp="1"/>
          </p:cNvSpPr>
          <p:nvPr>
            <p:ph type="sldNum" sz="quarter" idx="4294967295"/>
          </p:nvPr>
        </p:nvSpPr>
        <p:spPr>
          <a:xfrm>
            <a:off x="7924800" y="6461125"/>
            <a:ext cx="990600" cy="320675"/>
          </a:xfrm>
          <a:prstGeom prst="rect">
            <a:avLst/>
          </a:prstGeom>
        </p:spPr>
        <p:txBody>
          <a:bodyPr/>
          <a:lstStyle/>
          <a:p>
            <a:pPr>
              <a:defRPr/>
            </a:pPr>
            <a:fld id="{8D108DAD-8E6F-4973-BE78-CEF7F595A886}" type="slidenum">
              <a:rPr lang="en-US" sz="1000" smtClean="0">
                <a:solidFill>
                  <a:srgbClr val="2FA048"/>
                </a:solidFill>
              </a:rPr>
              <a:pPr>
                <a:defRPr/>
              </a:pPr>
              <a:t>13</a:t>
            </a:fld>
            <a:endParaRPr lang="en-US" sz="1000" dirty="0">
              <a:solidFill>
                <a:srgbClr val="2FA048"/>
              </a:solidFill>
            </a:endParaRPr>
          </a:p>
        </p:txBody>
      </p:sp>
      <p:sp>
        <p:nvSpPr>
          <p:cNvPr id="3" name="Left Brace 2"/>
          <p:cNvSpPr/>
          <p:nvPr/>
        </p:nvSpPr>
        <p:spPr>
          <a:xfrm>
            <a:off x="1219200" y="1676400"/>
            <a:ext cx="228600" cy="1981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Oval 6"/>
          <p:cNvSpPr/>
          <p:nvPr/>
        </p:nvSpPr>
        <p:spPr>
          <a:xfrm>
            <a:off x="5577840" y="4898128"/>
            <a:ext cx="3337561" cy="57420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2094729"/>
            <a:ext cx="1219200" cy="26136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627682" y="5444832"/>
            <a:ext cx="2287229" cy="307777"/>
          </a:xfrm>
          <a:prstGeom prst="rect">
            <a:avLst/>
          </a:prstGeom>
          <a:noFill/>
        </p:spPr>
        <p:txBody>
          <a:bodyPr wrap="none" rtlCol="0">
            <a:spAutoFit/>
          </a:bodyPr>
          <a:lstStyle/>
          <a:p>
            <a:r>
              <a:rPr lang="en-US" sz="1400" b="1" dirty="0" smtClean="0">
                <a:solidFill>
                  <a:srgbClr val="7030A0"/>
                </a:solidFill>
              </a:rPr>
              <a:t>Weighted Average 32.9</a:t>
            </a:r>
            <a:r>
              <a:rPr lang="en-US" sz="1400" b="1" dirty="0">
                <a:solidFill>
                  <a:srgbClr val="7030A0"/>
                </a:solidFill>
              </a:rPr>
              <a:t>%</a:t>
            </a:r>
          </a:p>
        </p:txBody>
      </p:sp>
      <p:cxnSp>
        <p:nvCxnSpPr>
          <p:cNvPr id="11" name="Straight Arrow Connector 10"/>
          <p:cNvCxnSpPr/>
          <p:nvPr/>
        </p:nvCxnSpPr>
        <p:spPr>
          <a:xfrm>
            <a:off x="4038600" y="2356093"/>
            <a:ext cx="2133600" cy="2542035"/>
          </a:xfrm>
          <a:prstGeom prst="straightConnector1">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27457" y="2183541"/>
            <a:ext cx="2010487" cy="584775"/>
          </a:xfrm>
          <a:prstGeom prst="rect">
            <a:avLst/>
          </a:prstGeom>
          <a:noFill/>
        </p:spPr>
        <p:txBody>
          <a:bodyPr wrap="none" rtlCol="0">
            <a:spAutoFit/>
          </a:bodyPr>
          <a:lstStyle/>
          <a:p>
            <a:r>
              <a:rPr lang="en-US" sz="1600" b="1" dirty="0">
                <a:solidFill>
                  <a:srgbClr val="7030A0"/>
                </a:solidFill>
              </a:rPr>
              <a:t>Disproportionality </a:t>
            </a:r>
          </a:p>
          <a:p>
            <a:r>
              <a:rPr lang="en-US" sz="1600" b="1" dirty="0">
                <a:solidFill>
                  <a:srgbClr val="7030A0"/>
                </a:solidFill>
              </a:rPr>
              <a:t>Difference = 30.1%</a:t>
            </a:r>
          </a:p>
        </p:txBody>
      </p:sp>
      <p:sp>
        <p:nvSpPr>
          <p:cNvPr id="10" name="TextBox 9"/>
          <p:cNvSpPr txBox="1"/>
          <p:nvPr/>
        </p:nvSpPr>
        <p:spPr>
          <a:xfrm rot="19590809">
            <a:off x="7451434" y="3045734"/>
            <a:ext cx="184731" cy="461665"/>
          </a:xfrm>
          <a:prstGeom prst="rect">
            <a:avLst/>
          </a:prstGeom>
          <a:solidFill>
            <a:schemeClr val="bg1"/>
          </a:solid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37826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14</a:t>
            </a:fld>
            <a:endParaRPr lang="en-US"/>
          </a:p>
        </p:txBody>
      </p:sp>
      <p:sp>
        <p:nvSpPr>
          <p:cNvPr id="5" name="TextBox 4"/>
          <p:cNvSpPr txBox="1"/>
          <p:nvPr/>
        </p:nvSpPr>
        <p:spPr>
          <a:xfrm>
            <a:off x="-30480" y="6598285"/>
            <a:ext cx="7467600" cy="246221"/>
          </a:xfrm>
          <a:prstGeom prst="rect">
            <a:avLst/>
          </a:prstGeom>
          <a:noFill/>
        </p:spPr>
        <p:txBody>
          <a:bodyPr wrap="square" rtlCol="0">
            <a:spAutoFit/>
          </a:bodyPr>
          <a:lstStyle/>
          <a:p>
            <a:r>
              <a:rPr lang="en-US" sz="1000" dirty="0"/>
              <a:t>*</a:t>
            </a:r>
            <a:r>
              <a:rPr lang="en-US" sz="1000" dirty="0" smtClean="0"/>
              <a:t>Excludes </a:t>
            </a:r>
            <a:r>
              <a:rPr lang="en-US" sz="1000" dirty="0"/>
              <a:t>Juvenile Justice-focused </a:t>
            </a:r>
            <a:r>
              <a:rPr lang="en-US" sz="1000" dirty="0" smtClean="0"/>
              <a:t>schools, </a:t>
            </a:r>
            <a:r>
              <a:rPr lang="en-US" sz="1000" dirty="0"/>
              <a:t>schools with &lt;10% target </a:t>
            </a:r>
            <a:r>
              <a:rPr lang="en-US" sz="1000" dirty="0" smtClean="0"/>
              <a:t>population, schools masked because of small populations</a:t>
            </a:r>
            <a:endParaRPr lang="en-US" sz="1600" dirty="0"/>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val="1888942659"/>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438400" y="1371600"/>
            <a:ext cx="441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23094"/>
            <a:ext cx="9144000" cy="914400"/>
          </a:xfrm>
          <a:noFill/>
        </p:spPr>
        <p:txBody>
          <a:bodyPr/>
          <a:lstStyle/>
          <a:p>
            <a:r>
              <a:rPr lang="en-US" dirty="0"/>
              <a:t>Disciplinary Referral </a:t>
            </a:r>
            <a:r>
              <a:rPr lang="en-US" dirty="0" smtClean="0"/>
              <a:t>Rate</a:t>
            </a:r>
            <a:r>
              <a:rPr lang="en-US" dirty="0"/>
              <a:t/>
            </a:r>
            <a:br>
              <a:rPr lang="en-US" dirty="0"/>
            </a:br>
            <a:r>
              <a:rPr lang="en-US" dirty="0"/>
              <a:t>Bright Spots </a:t>
            </a:r>
            <a:r>
              <a:rPr lang="en-US" dirty="0" smtClean="0"/>
              <a:t>Analysis</a:t>
            </a:r>
            <a:endParaRPr lang="en-US" dirty="0"/>
          </a:p>
        </p:txBody>
      </p:sp>
    </p:spTree>
    <p:extLst>
      <p:ext uri="{BB962C8B-B14F-4D97-AF65-F5344CB8AC3E}">
        <p14:creationId xmlns:p14="http://schemas.microsoft.com/office/powerpoint/2010/main" val="3206088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526391"/>
            <a:ext cx="8389620" cy="5257800"/>
          </a:xfrm>
        </p:spPr>
        <p:txBody>
          <a:bodyPr/>
          <a:lstStyle/>
          <a:p>
            <a:pPr>
              <a:spcBef>
                <a:spcPts val="600"/>
              </a:spcBef>
              <a:buFont typeface="Wingdings" panose="05000000000000000000" pitchFamily="2" charset="2"/>
              <a:buChar char="ü"/>
            </a:pPr>
            <a:r>
              <a:rPr lang="en-US" sz="2400" dirty="0" smtClean="0"/>
              <a:t>Chose two metrics at each level of the education pipeline </a:t>
            </a:r>
            <a:r>
              <a:rPr lang="en-US" sz="2400" i="1" dirty="0" smtClean="0"/>
              <a:t>that </a:t>
            </a:r>
            <a:r>
              <a:rPr lang="en-US" sz="2400" i="1" dirty="0"/>
              <a:t>will make the biggest difference </a:t>
            </a:r>
            <a:r>
              <a:rPr lang="en-US" sz="2400" dirty="0"/>
              <a:t>in closing gaps for young men of </a:t>
            </a:r>
            <a:r>
              <a:rPr lang="en-US" sz="2400" dirty="0" smtClean="0"/>
              <a:t>color</a:t>
            </a:r>
          </a:p>
          <a:p>
            <a:pPr>
              <a:spcBef>
                <a:spcPts val="600"/>
              </a:spcBef>
              <a:buFont typeface="Wingdings" panose="05000000000000000000" pitchFamily="2" charset="2"/>
              <a:buChar char="ü"/>
            </a:pPr>
            <a:r>
              <a:rPr lang="en-US" sz="2400" dirty="0" smtClean="0"/>
              <a:t>Identified “Bright Spots” schools doing best for MBK target students as compared to similar schools</a:t>
            </a:r>
          </a:p>
          <a:p>
            <a:pPr>
              <a:spcBef>
                <a:spcPts val="600"/>
              </a:spcBef>
              <a:buFont typeface="Wingdings" panose="05000000000000000000" pitchFamily="2" charset="2"/>
              <a:buChar char="ü"/>
            </a:pPr>
            <a:r>
              <a:rPr lang="en-US" sz="2400" dirty="0" smtClean="0"/>
              <a:t>Committees of community leaders and educators doing qualitative studies </a:t>
            </a:r>
            <a:r>
              <a:rPr lang="en-US" sz="2400" dirty="0"/>
              <a:t>to look for replicable </a:t>
            </a:r>
            <a:r>
              <a:rPr lang="en-US" sz="2400" dirty="0" smtClean="0"/>
              <a:t>practices</a:t>
            </a:r>
          </a:p>
          <a:p>
            <a:pPr>
              <a:spcBef>
                <a:spcPts val="600"/>
              </a:spcBef>
              <a:buFont typeface="Wingdings" panose="05000000000000000000" pitchFamily="2" charset="2"/>
              <a:buChar char="ü"/>
            </a:pPr>
            <a:r>
              <a:rPr lang="en-US" sz="2400" dirty="0" smtClean="0"/>
              <a:t>Regional Steering Committee supporting pilot efforts and measuring changes over time</a:t>
            </a:r>
            <a:endParaRPr lang="en-US" sz="2400" dirty="0"/>
          </a:p>
        </p:txBody>
      </p:sp>
      <p:sp>
        <p:nvSpPr>
          <p:cNvPr id="2" name="Slide Number Placeholder 1"/>
          <p:cNvSpPr>
            <a:spLocks noGrp="1"/>
          </p:cNvSpPr>
          <p:nvPr>
            <p:ph type="sldNum" sz="quarter" idx="10"/>
          </p:nvPr>
        </p:nvSpPr>
        <p:spPr/>
        <p:txBody>
          <a:bodyPr/>
          <a:lstStyle/>
          <a:p>
            <a:pPr>
              <a:defRPr/>
            </a:pPr>
            <a:fld id="{995C3D9B-80E2-4FD4-AC30-61407CD047F6}" type="slidenum">
              <a:rPr lang="en-US" smtClean="0"/>
              <a:pPr>
                <a:defRPr/>
              </a:pPr>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08660"/>
            <a:ext cx="9144000" cy="1120140"/>
          </a:xfrm>
          <a:prstGeom prst="rect">
            <a:avLst/>
          </a:prstGeom>
        </p:spPr>
      </p:pic>
      <p:sp>
        <p:nvSpPr>
          <p:cNvPr id="3" name="Rectangle 2"/>
          <p:cNvSpPr/>
          <p:nvPr/>
        </p:nvSpPr>
        <p:spPr>
          <a:xfrm>
            <a:off x="2743200" y="1905000"/>
            <a:ext cx="4504759" cy="584775"/>
          </a:xfrm>
          <a:prstGeom prst="rect">
            <a:avLst/>
          </a:prstGeom>
        </p:spPr>
        <p:txBody>
          <a:bodyPr wrap="none">
            <a:spAutoFit/>
          </a:bodyPr>
          <a:lstStyle/>
          <a:p>
            <a:r>
              <a:rPr lang="en-US" sz="3200" dirty="0" smtClean="0">
                <a:solidFill>
                  <a:srgbClr val="278736"/>
                </a:solidFill>
                <a:latin typeface="+mj-lt"/>
              </a:rPr>
              <a:t>Eliminating Gaps Analysis</a:t>
            </a:r>
            <a:endParaRPr lang="en-US" sz="3200" dirty="0">
              <a:solidFill>
                <a:srgbClr val="278736"/>
              </a:solidFill>
              <a:latin typeface="+mj-lt"/>
            </a:endParaRPr>
          </a:p>
        </p:txBody>
      </p:sp>
    </p:spTree>
    <p:extLst>
      <p:ext uri="{BB962C8B-B14F-4D97-AF65-F5344CB8AC3E}">
        <p14:creationId xmlns:p14="http://schemas.microsoft.com/office/powerpoint/2010/main" val="1066673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p:spPr>
        <p:txBody>
          <a:bodyPr/>
          <a:lstStyle/>
          <a:p>
            <a:r>
              <a:rPr lang="en-US" dirty="0" smtClean="0"/>
              <a:t>4: Changing Policy &amp; Practice Using </a:t>
            </a:r>
            <a:r>
              <a:rPr lang="en-US" b="1" dirty="0" smtClean="0"/>
              <a:t>3D Growth</a:t>
            </a:r>
            <a:endParaRPr lang="en-US" b="1" dirty="0"/>
          </a:p>
        </p:txBody>
      </p:sp>
      <p:sp>
        <p:nvSpPr>
          <p:cNvPr id="3" name="Content Placeholder 2"/>
          <p:cNvSpPr>
            <a:spLocks noGrp="1"/>
          </p:cNvSpPr>
          <p:nvPr>
            <p:ph idx="1"/>
          </p:nvPr>
        </p:nvSpPr>
        <p:spPr>
          <a:xfrm>
            <a:off x="381000" y="1524000"/>
            <a:ext cx="8229600" cy="4525963"/>
          </a:xfrm>
        </p:spPr>
        <p:txBody>
          <a:bodyPr/>
          <a:lstStyle/>
          <a:p>
            <a:pPr>
              <a:buFont typeface="Wingdings" panose="05000000000000000000" pitchFamily="2" charset="2"/>
              <a:buChar char="Ø"/>
            </a:pPr>
            <a:r>
              <a:rPr lang="en-US" sz="2400" dirty="0" smtClean="0"/>
              <a:t>Superintendents, leaders frustrated by “one </a:t>
            </a:r>
            <a:r>
              <a:rPr lang="en-US" sz="2400" dirty="0"/>
              <a:t>dimensional” </a:t>
            </a:r>
            <a:r>
              <a:rPr lang="en-US" sz="2400" dirty="0" smtClean="0"/>
              <a:t>measure </a:t>
            </a:r>
            <a:r>
              <a:rPr lang="en-US" sz="2400" dirty="0"/>
              <a:t>of minimum passing rate</a:t>
            </a:r>
          </a:p>
          <a:p>
            <a:pPr>
              <a:buFont typeface="Wingdings" panose="05000000000000000000" pitchFamily="2" charset="2"/>
              <a:buChar char="Ø"/>
            </a:pPr>
            <a:r>
              <a:rPr lang="en-US" sz="2400" dirty="0" smtClean="0"/>
              <a:t>E3 Alliance adapted the most robust academic growth model in the country for Texas students</a:t>
            </a:r>
          </a:p>
          <a:p>
            <a:pPr>
              <a:buFont typeface="Wingdings" panose="05000000000000000000" pitchFamily="2" charset="2"/>
              <a:buChar char="Ø"/>
            </a:pPr>
            <a:r>
              <a:rPr lang="en-US" sz="2400" dirty="0" smtClean="0"/>
              <a:t>Used in 15+ states by both teacher unions and state superintendents</a:t>
            </a:r>
          </a:p>
          <a:p>
            <a:pPr>
              <a:spcBef>
                <a:spcPts val="1200"/>
              </a:spcBef>
              <a:buFont typeface="Wingdings" panose="05000000000000000000" pitchFamily="2" charset="2"/>
              <a:buChar char="Ø"/>
            </a:pPr>
            <a:r>
              <a:rPr lang="en-US" sz="2400" dirty="0" smtClean="0"/>
              <a:t>Provide</a:t>
            </a:r>
            <a:r>
              <a:rPr lang="en-US" sz="2400" dirty="0"/>
              <a:t>: </a:t>
            </a:r>
          </a:p>
          <a:p>
            <a:pPr lvl="1">
              <a:spcBef>
                <a:spcPts val="300"/>
              </a:spcBef>
            </a:pPr>
            <a:r>
              <a:rPr lang="en-US" dirty="0">
                <a:solidFill>
                  <a:srgbClr val="006600"/>
                </a:solidFill>
              </a:rPr>
              <a:t>a more direct measure of learning </a:t>
            </a:r>
          </a:p>
          <a:p>
            <a:pPr lvl="1">
              <a:spcBef>
                <a:spcPts val="600"/>
              </a:spcBef>
            </a:pPr>
            <a:r>
              <a:rPr lang="en-US" dirty="0">
                <a:solidFill>
                  <a:srgbClr val="006600"/>
                </a:solidFill>
              </a:rPr>
              <a:t>a more equitable basis for comparing schools that serve different student populations </a:t>
            </a:r>
          </a:p>
          <a:p>
            <a:pPr lvl="1">
              <a:spcBef>
                <a:spcPts val="300"/>
              </a:spcBef>
            </a:pPr>
            <a:r>
              <a:rPr lang="en-US" dirty="0">
                <a:solidFill>
                  <a:srgbClr val="006600"/>
                </a:solidFill>
              </a:rPr>
              <a:t>c</a:t>
            </a:r>
            <a:r>
              <a:rPr lang="en-US" dirty="0" smtClean="0">
                <a:solidFill>
                  <a:srgbClr val="006600"/>
                </a:solidFill>
              </a:rPr>
              <a:t>ampuses of promising practices based on student learning</a:t>
            </a:r>
            <a:endParaRPr lang="en-US" sz="2000" b="1" dirty="0">
              <a:solidFill>
                <a:srgbClr val="006600"/>
              </a:solidFill>
            </a:endParaRPr>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16</a:t>
            </a:fld>
            <a:endParaRPr lang="en-US"/>
          </a:p>
        </p:txBody>
      </p:sp>
    </p:spTree>
    <p:extLst>
      <p:ext uri="{BB962C8B-B14F-4D97-AF65-F5344CB8AC3E}">
        <p14:creationId xmlns:p14="http://schemas.microsoft.com/office/powerpoint/2010/main" val="1111680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3" y="914400"/>
            <a:ext cx="9144000" cy="5696077"/>
          </a:xfrm>
          <a:prstGeom prst="rect">
            <a:avLst/>
          </a:prstGeom>
        </p:spPr>
      </p:pic>
      <p:sp>
        <p:nvSpPr>
          <p:cNvPr id="5" name="Title 1"/>
          <p:cNvSpPr>
            <a:spLocks noGrp="1"/>
          </p:cNvSpPr>
          <p:nvPr>
            <p:ph type="title"/>
          </p:nvPr>
        </p:nvSpPr>
        <p:spPr>
          <a:xfrm>
            <a:off x="0" y="0"/>
            <a:ext cx="9144000" cy="762000"/>
          </a:xfrm>
          <a:solidFill>
            <a:schemeClr val="bg1"/>
          </a:solidFill>
        </p:spPr>
        <p:txBody>
          <a:bodyPr>
            <a:normAutofit/>
          </a:bodyPr>
          <a:lstStyle/>
          <a:p>
            <a:r>
              <a:rPr lang="en-US" dirty="0" smtClean="0"/>
              <a:t>Example 3D Growth Bubble Chart</a:t>
            </a:r>
            <a:endParaRPr lang="en-US" dirty="0"/>
          </a:p>
        </p:txBody>
      </p:sp>
      <p:sp>
        <p:nvSpPr>
          <p:cNvPr id="2" name="Oval 1"/>
          <p:cNvSpPr/>
          <p:nvPr/>
        </p:nvSpPr>
        <p:spPr>
          <a:xfrm>
            <a:off x="7759557" y="1416978"/>
            <a:ext cx="1371600" cy="1143000"/>
          </a:xfrm>
          <a:prstGeom prst="ellipse">
            <a:avLst/>
          </a:prstGeom>
          <a:no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Oval 13"/>
          <p:cNvSpPr/>
          <p:nvPr/>
        </p:nvSpPr>
        <p:spPr>
          <a:xfrm>
            <a:off x="7772400" y="4610014"/>
            <a:ext cx="1295400" cy="1825954"/>
          </a:xfrm>
          <a:prstGeom prst="ellipse">
            <a:avLst/>
          </a:prstGeom>
          <a:no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1" name="Straight Arrow Connector 20"/>
          <p:cNvCxnSpPr/>
          <p:nvPr/>
        </p:nvCxnSpPr>
        <p:spPr>
          <a:xfrm flipV="1">
            <a:off x="6863138" y="3962400"/>
            <a:ext cx="1" cy="11384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8835" y="2497488"/>
            <a:ext cx="552235" cy="2481396"/>
          </a:xfrm>
          <a:prstGeom prst="ellipse">
            <a:avLst/>
          </a:prstGeom>
          <a:no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2438400" y="6112876"/>
            <a:ext cx="3400545" cy="676215"/>
          </a:xfrm>
          <a:prstGeom prst="ellipse">
            <a:avLst/>
          </a:prstGeom>
          <a:no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a:off x="0" y="6821424"/>
            <a:ext cx="9144000"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flipV="1">
            <a:off x="4748577" y="3818153"/>
            <a:ext cx="0" cy="79186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86000" y="1143000"/>
            <a:ext cx="45720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12608" y="6533925"/>
            <a:ext cx="457200" cy="212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
          <p:cNvSpPr txBox="1">
            <a:spLocks noChangeArrowheads="1"/>
          </p:cNvSpPr>
          <p:nvPr/>
        </p:nvSpPr>
        <p:spPr bwMode="auto">
          <a:xfrm>
            <a:off x="8153400" y="6610477"/>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100" kern="1200">
                <a:solidFill>
                  <a:srgbClr val="008000"/>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2996C8C-FC1D-4701-8EB3-5B52D471B097}" type="slidenum">
              <a:rPr lang="en-US" smtClean="0">
                <a:ea typeface="ＭＳ Ｐゴシック" pitchFamily="34" charset="-128"/>
              </a:rPr>
              <a:pPr fontAlgn="base">
                <a:spcBef>
                  <a:spcPct val="0"/>
                </a:spcBef>
                <a:spcAft>
                  <a:spcPct val="0"/>
                </a:spcAft>
                <a:defRPr/>
              </a:pPr>
              <a:t>17</a:t>
            </a:fld>
            <a:endParaRPr lang="en-US" dirty="0">
              <a:ea typeface="ＭＳ Ｐゴシック" pitchFamily="34" charset="-128"/>
            </a:endParaRPr>
          </a:p>
        </p:txBody>
      </p:sp>
    </p:spTree>
    <p:extLst>
      <p:ext uri="{BB962C8B-B14F-4D97-AF65-F5344CB8AC3E}">
        <p14:creationId xmlns:p14="http://schemas.microsoft.com/office/powerpoint/2010/main" val="5793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P spid="14" grpId="1" animBg="1"/>
      <p:bldP spid="22" grpId="0" animBg="1"/>
      <p:bldP spid="22" grpId="1"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jwscott\growth201409051204597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188720"/>
            <a:ext cx="8620126" cy="52006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Z:\jwscott\growth2014090512122945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1188720"/>
            <a:ext cx="8620126" cy="52006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 y="118110"/>
            <a:ext cx="8620125"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752475" y="0"/>
            <a:ext cx="7886700" cy="1325563"/>
          </a:xfrm>
        </p:spPr>
        <p:txBody>
          <a:bodyPr>
            <a:normAutofit/>
          </a:bodyPr>
          <a:lstStyle/>
          <a:p>
            <a:r>
              <a:rPr lang="en-US" sz="3200" dirty="0" smtClean="0">
                <a:latin typeface="+mj-lt"/>
                <a:cs typeface="Arial" panose="020B0604020202020204" pitchFamily="34" charset="0"/>
              </a:rPr>
              <a:t>3D Growth, Central Texas Middle Schools</a:t>
            </a:r>
            <a:endParaRPr lang="en-US" sz="3200" dirty="0">
              <a:latin typeface="+mj-lt"/>
              <a:cs typeface="Arial" panose="020B0604020202020204" pitchFamily="34" charset="0"/>
            </a:endParaRPr>
          </a:p>
        </p:txBody>
      </p:sp>
    </p:spTree>
    <p:extLst>
      <p:ext uri="{BB962C8B-B14F-4D97-AF65-F5344CB8AC3E}">
        <p14:creationId xmlns:p14="http://schemas.microsoft.com/office/powerpoint/2010/main" val="233364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jwscott\growt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188720"/>
            <a:ext cx="8620125" cy="5200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880" y="118110"/>
            <a:ext cx="8620125"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52475" y="0"/>
            <a:ext cx="7886700" cy="1325563"/>
          </a:xfrm>
        </p:spPr>
        <p:txBody>
          <a:bodyPr>
            <a:normAutofit/>
          </a:bodyPr>
          <a:lstStyle/>
          <a:p>
            <a:r>
              <a:rPr lang="en-US" sz="3200" dirty="0" smtClean="0">
                <a:latin typeface="+mj-lt"/>
                <a:cs typeface="Arial" panose="020B0604020202020204" pitchFamily="34" charset="0"/>
              </a:rPr>
              <a:t>3D Growth, Central Texas Middle Schools</a:t>
            </a:r>
            <a:endParaRPr lang="en-US" sz="3200" dirty="0">
              <a:latin typeface="+mj-lt"/>
              <a:cs typeface="Arial" panose="020B0604020202020204" pitchFamily="34" charset="0"/>
            </a:endParaRPr>
          </a:p>
        </p:txBody>
      </p:sp>
    </p:spTree>
    <p:extLst>
      <p:ext uri="{BB962C8B-B14F-4D97-AF65-F5344CB8AC3E}">
        <p14:creationId xmlns:p14="http://schemas.microsoft.com/office/powerpoint/2010/main" val="415326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0AB975F-8F52-45E8-A2B9-6F61A5E61AC1}" type="slidenum">
              <a:rPr lang="en-US" smtClean="0"/>
              <a:pPr>
                <a:defRPr/>
              </a:pPr>
              <a:t>2</a:t>
            </a:fld>
            <a:endParaRPr lang="en-US"/>
          </a:p>
        </p:txBody>
      </p:sp>
      <p:sp>
        <p:nvSpPr>
          <p:cNvPr id="2" name="Rectangle 1"/>
          <p:cNvSpPr/>
          <p:nvPr/>
        </p:nvSpPr>
        <p:spPr>
          <a:xfrm>
            <a:off x="762000" y="762001"/>
            <a:ext cx="7924800" cy="1077218"/>
          </a:xfrm>
          <a:prstGeom prst="rect">
            <a:avLst/>
          </a:prstGeom>
        </p:spPr>
        <p:txBody>
          <a:bodyPr wrap="square">
            <a:spAutoFit/>
          </a:bodyPr>
          <a:lstStyle/>
          <a:p>
            <a:pPr algn="ctr"/>
            <a:r>
              <a:rPr lang="en-US" sz="3200" dirty="0" smtClean="0">
                <a:solidFill>
                  <a:srgbClr val="278736"/>
                </a:solidFill>
                <a:latin typeface="+mj-lt"/>
              </a:rPr>
              <a:t>E3 </a:t>
            </a:r>
            <a:r>
              <a:rPr lang="en-US" sz="3200" dirty="0">
                <a:solidFill>
                  <a:srgbClr val="278736"/>
                </a:solidFill>
                <a:latin typeface="+mj-lt"/>
              </a:rPr>
              <a:t>Alliance is a Catalyst For Educational </a:t>
            </a:r>
            <a:endParaRPr lang="en-US" sz="3200" dirty="0" smtClean="0">
              <a:solidFill>
                <a:srgbClr val="278736"/>
              </a:solidFill>
              <a:latin typeface="+mj-lt"/>
            </a:endParaRPr>
          </a:p>
          <a:p>
            <a:pPr algn="ctr"/>
            <a:r>
              <a:rPr lang="en-US" sz="3200" dirty="0" smtClean="0">
                <a:solidFill>
                  <a:srgbClr val="278736"/>
                </a:solidFill>
                <a:latin typeface="+mj-lt"/>
              </a:rPr>
              <a:t>Change </a:t>
            </a:r>
            <a:r>
              <a:rPr lang="en-US" sz="3200" dirty="0">
                <a:solidFill>
                  <a:srgbClr val="278736"/>
                </a:solidFill>
                <a:latin typeface="+mj-lt"/>
              </a:rPr>
              <a:t>in Central Texas</a:t>
            </a:r>
          </a:p>
        </p:txBody>
      </p:sp>
      <p:pic>
        <p:nvPicPr>
          <p:cNvPr id="9" name="Picture 8" descr="latino-education-stats-photo-200x300"/>
          <p:cNvPicPr>
            <a:picLocks noChangeAspect="1" noChangeArrowheads="1"/>
          </p:cNvPicPr>
          <p:nvPr/>
        </p:nvPicPr>
        <p:blipFill>
          <a:blip r:embed="rId2" cstate="print"/>
          <a:srcRect/>
          <a:stretch>
            <a:fillRect/>
          </a:stretch>
        </p:blipFill>
        <p:spPr bwMode="auto">
          <a:xfrm>
            <a:off x="546100" y="2143125"/>
            <a:ext cx="1973263" cy="2959100"/>
          </a:xfrm>
          <a:prstGeom prst="rect">
            <a:avLst/>
          </a:prstGeom>
          <a:noFill/>
          <a:ln w="9525">
            <a:noFill/>
            <a:miter lim="800000"/>
            <a:headEnd/>
            <a:tailEnd/>
          </a:ln>
        </p:spPr>
      </p:pic>
      <p:sp>
        <p:nvSpPr>
          <p:cNvPr id="10" name="AutoShape 10"/>
          <p:cNvSpPr>
            <a:spLocks noChangeArrowheads="1"/>
          </p:cNvSpPr>
          <p:nvPr/>
        </p:nvSpPr>
        <p:spPr bwMode="auto">
          <a:xfrm>
            <a:off x="423863" y="2009775"/>
            <a:ext cx="2216150" cy="3227388"/>
          </a:xfrm>
          <a:prstGeom prst="roundRect">
            <a:avLst>
              <a:gd name="adj" fmla="val 10958"/>
            </a:avLst>
          </a:prstGeom>
          <a:noFill/>
          <a:ln w="28575">
            <a:solidFill>
              <a:schemeClr val="tx1"/>
            </a:solidFill>
            <a:round/>
            <a:headEnd/>
            <a:tailEnd/>
          </a:ln>
        </p:spPr>
        <p:txBody>
          <a:bodyPr wrap="none" anchor="ctr"/>
          <a:lstStyle/>
          <a:p>
            <a:endParaRPr lang="en-US"/>
          </a:p>
        </p:txBody>
      </p:sp>
      <p:sp>
        <p:nvSpPr>
          <p:cNvPr id="11" name="AutoShape 2"/>
          <p:cNvSpPr>
            <a:spLocks noChangeArrowheads="1"/>
          </p:cNvSpPr>
          <p:nvPr/>
        </p:nvSpPr>
        <p:spPr bwMode="auto">
          <a:xfrm>
            <a:off x="2895600" y="2687717"/>
            <a:ext cx="5703888" cy="1430179"/>
          </a:xfrm>
          <a:prstGeom prst="roundRect">
            <a:avLst>
              <a:gd name="adj" fmla="val 16667"/>
            </a:avLst>
          </a:prstGeom>
          <a:gradFill flip="none" rotWithShape="1">
            <a:gsLst>
              <a:gs pos="0">
                <a:srgbClr val="278736">
                  <a:tint val="66000"/>
                  <a:satMod val="160000"/>
                </a:srgbClr>
              </a:gs>
              <a:gs pos="50000">
                <a:srgbClr val="278736">
                  <a:tint val="44500"/>
                  <a:satMod val="160000"/>
                </a:srgbClr>
              </a:gs>
              <a:gs pos="100000">
                <a:srgbClr val="278736">
                  <a:tint val="23500"/>
                  <a:satMod val="160000"/>
                </a:srgbClr>
              </a:gs>
            </a:gsLst>
            <a:lin ang="5400000" scaled="1"/>
            <a:tileRect/>
          </a:gradFill>
          <a:ln w="9525">
            <a:solidFill>
              <a:srgbClr val="288736"/>
            </a:solidFill>
            <a:round/>
            <a:headEnd/>
            <a:tailEnd/>
          </a:ln>
        </p:spPr>
        <p:txBody>
          <a:bodyPr anchor="ctr">
            <a:spAutoFit/>
          </a:bodyPr>
          <a:lstStyle/>
          <a:p>
            <a:pPr algn="ctr" eaLnBrk="0" hangingPunct="0"/>
            <a:r>
              <a:rPr lang="en-US" i="1" dirty="0"/>
              <a:t> </a:t>
            </a:r>
            <a:r>
              <a:rPr lang="en-US" sz="1800" i="1" dirty="0" smtClean="0"/>
              <a:t>E3 </a:t>
            </a:r>
            <a:r>
              <a:rPr lang="en-US" sz="1800" i="1" dirty="0"/>
              <a:t>Alliance uses </a:t>
            </a:r>
            <a:r>
              <a:rPr lang="en-US" sz="1800" b="1" i="1" dirty="0"/>
              <a:t>objective data </a:t>
            </a:r>
            <a:r>
              <a:rPr lang="en-US" sz="1800" i="1" dirty="0"/>
              <a:t>and focused </a:t>
            </a:r>
            <a:r>
              <a:rPr lang="en-US" sz="1800" b="1" i="1" dirty="0"/>
              <a:t>community collaboration </a:t>
            </a:r>
            <a:r>
              <a:rPr lang="en-US" sz="1800" i="1" dirty="0"/>
              <a:t>to align our education systems so </a:t>
            </a:r>
            <a:r>
              <a:rPr lang="en-US" sz="1800" b="1" i="1" dirty="0"/>
              <a:t>all students succeed </a:t>
            </a:r>
            <a:r>
              <a:rPr lang="en-US" sz="1800" i="1" dirty="0"/>
              <a:t>and lead Central Texas to </a:t>
            </a:r>
            <a:r>
              <a:rPr lang="en-US" sz="1800" b="1" i="1" dirty="0"/>
              <a:t>economic prosperity</a:t>
            </a:r>
          </a:p>
        </p:txBody>
      </p:sp>
      <p:sp>
        <p:nvSpPr>
          <p:cNvPr id="12" name="Text Box 4"/>
          <p:cNvSpPr txBox="1">
            <a:spLocks noChangeArrowheads="1"/>
          </p:cNvSpPr>
          <p:nvPr/>
        </p:nvSpPr>
        <p:spPr bwMode="auto">
          <a:xfrm>
            <a:off x="4876800" y="2133600"/>
            <a:ext cx="1576388" cy="457200"/>
          </a:xfrm>
          <a:prstGeom prst="rect">
            <a:avLst/>
          </a:prstGeom>
          <a:noFill/>
          <a:ln w="9525">
            <a:noFill/>
            <a:miter lim="800000"/>
            <a:headEnd/>
            <a:tailEnd/>
          </a:ln>
        </p:spPr>
        <p:txBody>
          <a:bodyPr>
            <a:spAutoFit/>
          </a:bodyPr>
          <a:lstStyle/>
          <a:p>
            <a:pPr algn="ctr" eaLnBrk="0" hangingPunct="0"/>
            <a:r>
              <a:rPr lang="en-US" sz="2400" b="1" dirty="0"/>
              <a:t>Mission</a:t>
            </a:r>
          </a:p>
        </p:txBody>
      </p:sp>
      <p:sp>
        <p:nvSpPr>
          <p:cNvPr id="13" name="Text Box 7"/>
          <p:cNvSpPr txBox="1">
            <a:spLocks noChangeArrowheads="1"/>
          </p:cNvSpPr>
          <p:nvPr/>
        </p:nvSpPr>
        <p:spPr bwMode="auto">
          <a:xfrm>
            <a:off x="2895600" y="4572000"/>
            <a:ext cx="6019800" cy="615950"/>
          </a:xfrm>
          <a:prstGeom prst="rect">
            <a:avLst/>
          </a:prstGeom>
          <a:noFill/>
          <a:ln w="9525">
            <a:noFill/>
            <a:miter lim="800000"/>
            <a:headEnd/>
            <a:tailEnd/>
          </a:ln>
        </p:spPr>
        <p:txBody>
          <a:bodyPr tIns="0" bIns="0" anchor="ctr">
            <a:spAutoFit/>
          </a:bodyPr>
          <a:lstStyle/>
          <a:p>
            <a:pPr algn="ctr"/>
            <a:r>
              <a:rPr lang="en-US" sz="2000" b="1" i="1" dirty="0" smtClean="0">
                <a:solidFill>
                  <a:srgbClr val="006600"/>
                </a:solidFill>
              </a:rPr>
              <a:t>E3 </a:t>
            </a:r>
            <a:r>
              <a:rPr lang="en-US" sz="2000" b="1" i="1" dirty="0">
                <a:solidFill>
                  <a:srgbClr val="006600"/>
                </a:solidFill>
              </a:rPr>
              <a:t>serves as the Central Texas</a:t>
            </a:r>
          </a:p>
          <a:p>
            <a:pPr algn="ctr"/>
            <a:r>
              <a:rPr lang="en-US" sz="2000" b="1" i="1" dirty="0">
                <a:solidFill>
                  <a:srgbClr val="006600"/>
                </a:solidFill>
              </a:rPr>
              <a:t>regional P-16 Council</a:t>
            </a:r>
          </a:p>
        </p:txBody>
      </p:sp>
    </p:spTree>
    <p:extLst>
      <p:ext uri="{BB962C8B-B14F-4D97-AF65-F5344CB8AC3E}">
        <p14:creationId xmlns:p14="http://schemas.microsoft.com/office/powerpoint/2010/main" val="478450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p:spPr>
        <p:txBody>
          <a:bodyPr/>
          <a:lstStyle/>
          <a:p>
            <a:r>
              <a:rPr lang="en-US" dirty="0" smtClean="0"/>
              <a:t>Changing Policy &amp; Practice Using </a:t>
            </a:r>
            <a:r>
              <a:rPr lang="en-US" b="1" dirty="0" smtClean="0"/>
              <a:t>3D Growth</a:t>
            </a:r>
            <a:endParaRPr lang="en-US" b="1" dirty="0"/>
          </a:p>
        </p:txBody>
      </p:sp>
      <p:sp>
        <p:nvSpPr>
          <p:cNvPr id="3" name="Content Placeholder 2"/>
          <p:cNvSpPr>
            <a:spLocks noGrp="1"/>
          </p:cNvSpPr>
          <p:nvPr>
            <p:ph idx="1"/>
          </p:nvPr>
        </p:nvSpPr>
        <p:spPr>
          <a:xfrm>
            <a:off x="381000" y="1524000"/>
            <a:ext cx="8229600" cy="4525963"/>
          </a:xfrm>
        </p:spPr>
        <p:txBody>
          <a:bodyPr/>
          <a:lstStyle/>
          <a:p>
            <a:pPr>
              <a:buFont typeface="Wingdings" panose="05000000000000000000" pitchFamily="2" charset="2"/>
              <a:buChar char="ü"/>
            </a:pPr>
            <a:r>
              <a:rPr lang="en-US" b="1" dirty="0" smtClean="0"/>
              <a:t>3D Growth </a:t>
            </a:r>
            <a:r>
              <a:rPr lang="en-US" dirty="0" smtClean="0"/>
              <a:t>data provided to Central Texas districts to support changes in district polices, campus practices</a:t>
            </a:r>
          </a:p>
          <a:p>
            <a:pPr>
              <a:buFont typeface="Wingdings" panose="05000000000000000000" pitchFamily="2" charset="2"/>
              <a:buChar char="ü"/>
            </a:pPr>
            <a:r>
              <a:rPr lang="en-US" dirty="0" smtClean="0"/>
              <a:t>Now offering intensive fee-for-service district workshops to support process improvement</a:t>
            </a:r>
          </a:p>
          <a:p>
            <a:pPr>
              <a:buFont typeface="Wingdings" panose="05000000000000000000" pitchFamily="2" charset="2"/>
              <a:buChar char="ü"/>
            </a:pPr>
            <a:r>
              <a:rPr lang="en-US" dirty="0" smtClean="0"/>
              <a:t>Working with TEA to provide for targeted turnaround schools</a:t>
            </a:r>
          </a:p>
          <a:p>
            <a:pPr>
              <a:buFont typeface="Wingdings" panose="05000000000000000000" pitchFamily="2" charset="2"/>
              <a:buChar char="ü"/>
            </a:pPr>
            <a:r>
              <a:rPr lang="en-US" dirty="0" smtClean="0"/>
              <a:t>Used by E3 to ID schools for transformational efforts and evaluate progress</a:t>
            </a:r>
            <a:endParaRPr lang="en-US" dirty="0"/>
          </a:p>
          <a:p>
            <a:pPr>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20</a:t>
            </a:fld>
            <a:endParaRPr lang="en-US"/>
          </a:p>
        </p:txBody>
      </p:sp>
    </p:spTree>
    <p:extLst>
      <p:ext uri="{BB962C8B-B14F-4D97-AF65-F5344CB8AC3E}">
        <p14:creationId xmlns:p14="http://schemas.microsoft.com/office/powerpoint/2010/main" val="3726259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the Right Data to Make the Right Decisions</a:t>
            </a:r>
            <a:endParaRPr lang="en-US" dirty="0"/>
          </a:p>
        </p:txBody>
      </p:sp>
      <p:sp>
        <p:nvSpPr>
          <p:cNvPr id="4" name="Content Placeholder 3"/>
          <p:cNvSpPr>
            <a:spLocks noGrp="1"/>
          </p:cNvSpPr>
          <p:nvPr>
            <p:ph idx="1"/>
          </p:nvPr>
        </p:nvSpPr>
        <p:spPr>
          <a:xfrm>
            <a:off x="381000" y="1676400"/>
            <a:ext cx="8229600" cy="4525963"/>
          </a:xfrm>
        </p:spPr>
        <p:txBody>
          <a:bodyPr/>
          <a:lstStyle/>
          <a:p>
            <a:pPr>
              <a:buFont typeface="Wingdings" panose="05000000000000000000" pitchFamily="2" charset="2"/>
              <a:buChar char="ü"/>
            </a:pPr>
            <a:r>
              <a:rPr lang="en-US" dirty="0" smtClean="0"/>
              <a:t>Complex data analysis is difficult and costly (and sometimes controversial) but worth it to support robust decisions</a:t>
            </a:r>
          </a:p>
          <a:p>
            <a:pPr>
              <a:buFont typeface="Wingdings" panose="05000000000000000000" pitchFamily="2" charset="2"/>
              <a:buChar char="ü"/>
            </a:pPr>
            <a:r>
              <a:rPr lang="en-US" dirty="0" smtClean="0"/>
              <a:t>Scope of analysis depends on intended use: statewide, regional, district, campus,…</a:t>
            </a:r>
          </a:p>
          <a:p>
            <a:pPr>
              <a:buFont typeface="Wingdings" panose="05000000000000000000" pitchFamily="2" charset="2"/>
              <a:buChar char="ü"/>
            </a:pPr>
            <a:r>
              <a:rPr lang="en-US" dirty="0" smtClean="0"/>
              <a:t>Texas has robust data sources that continue to improve… but primary research still (sometimes) required</a:t>
            </a:r>
          </a:p>
          <a:p>
            <a:pPr>
              <a:buFont typeface="Wingdings" panose="05000000000000000000" pitchFamily="2" charset="2"/>
              <a:buChar char="ü"/>
            </a:pPr>
            <a:r>
              <a:rPr lang="en-US" dirty="0" smtClean="0">
                <a:solidFill>
                  <a:srgbClr val="006600"/>
                </a:solidFill>
              </a:rPr>
              <a:t>Huge progress, but more work to do to build a truly data-driven culture in education</a:t>
            </a:r>
          </a:p>
          <a:p>
            <a:endParaRPr lang="en-US" dirty="0"/>
          </a:p>
        </p:txBody>
      </p:sp>
      <p:sp>
        <p:nvSpPr>
          <p:cNvPr id="2" name="Slide Number Placeholder 1"/>
          <p:cNvSpPr>
            <a:spLocks noGrp="1"/>
          </p:cNvSpPr>
          <p:nvPr>
            <p:ph type="sldNum" sz="quarter" idx="10"/>
          </p:nvPr>
        </p:nvSpPr>
        <p:spPr/>
        <p:txBody>
          <a:bodyPr/>
          <a:lstStyle/>
          <a:p>
            <a:pPr>
              <a:defRPr/>
            </a:pPr>
            <a:fld id="{995C3D9B-80E2-4FD4-AC30-61407CD047F6}" type="slidenum">
              <a:rPr lang="en-US" smtClean="0"/>
              <a:pPr>
                <a:defRPr/>
              </a:pPr>
              <a:t>21</a:t>
            </a:fld>
            <a:endParaRPr lang="en-US"/>
          </a:p>
        </p:txBody>
      </p:sp>
    </p:spTree>
    <p:extLst>
      <p:ext uri="{BB962C8B-B14F-4D97-AF65-F5344CB8AC3E}">
        <p14:creationId xmlns:p14="http://schemas.microsoft.com/office/powerpoint/2010/main" val="230142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305800" cy="685800"/>
          </a:xfrm>
        </p:spPr>
        <p:txBody>
          <a:bodyPr/>
          <a:lstStyle/>
          <a:p>
            <a:r>
              <a:rPr lang="en-US" dirty="0" smtClean="0"/>
              <a:t>Using the Right Data to Make the Right Decisions:</a:t>
            </a:r>
            <a:br>
              <a:rPr lang="en-US" dirty="0" smtClean="0"/>
            </a:br>
            <a:r>
              <a:rPr lang="en-US" dirty="0" smtClean="0"/>
              <a:t>Four Examples</a:t>
            </a:r>
            <a:endParaRPr lang="en-US" dirty="0"/>
          </a:p>
        </p:txBody>
      </p:sp>
      <p:sp>
        <p:nvSpPr>
          <p:cNvPr id="4" name="Content Placeholder 3"/>
          <p:cNvSpPr>
            <a:spLocks noGrp="1"/>
          </p:cNvSpPr>
          <p:nvPr>
            <p:ph idx="1"/>
          </p:nvPr>
        </p:nvSpPr>
        <p:spPr>
          <a:xfrm>
            <a:off x="457200" y="2095499"/>
            <a:ext cx="8229600" cy="4525963"/>
          </a:xfrm>
        </p:spPr>
        <p:txBody>
          <a:bodyPr/>
          <a:lstStyle/>
          <a:p>
            <a:pPr>
              <a:buFont typeface="Wingdings" panose="05000000000000000000" pitchFamily="2" charset="2"/>
              <a:buChar char="ü"/>
            </a:pPr>
            <a:r>
              <a:rPr lang="en-US" dirty="0" smtClean="0"/>
              <a:t>Statewide data to inform policy</a:t>
            </a:r>
          </a:p>
          <a:p>
            <a:pPr>
              <a:buFont typeface="Wingdings" panose="05000000000000000000" pitchFamily="2" charset="2"/>
              <a:buChar char="ü"/>
            </a:pPr>
            <a:r>
              <a:rPr lang="en-US" dirty="0" smtClean="0"/>
              <a:t>Regional data to enable communities to drive action</a:t>
            </a:r>
          </a:p>
          <a:p>
            <a:pPr>
              <a:buFont typeface="Wingdings" panose="05000000000000000000" pitchFamily="2" charset="2"/>
              <a:buChar char="ü"/>
            </a:pPr>
            <a:r>
              <a:rPr lang="en-US" dirty="0" smtClean="0"/>
              <a:t>(</a:t>
            </a:r>
            <a:r>
              <a:rPr lang="en-US" dirty="0"/>
              <a:t>H</a:t>
            </a:r>
            <a:r>
              <a:rPr lang="en-US" dirty="0" smtClean="0"/>
              <a:t>ighly disaggregated) regional and campus data to support improved local practices</a:t>
            </a:r>
          </a:p>
          <a:p>
            <a:pPr>
              <a:buFont typeface="Wingdings" panose="05000000000000000000" pitchFamily="2" charset="2"/>
              <a:buChar char="ü"/>
            </a:pPr>
            <a:r>
              <a:rPr lang="en-US" dirty="0" smtClean="0"/>
              <a:t>District and campus data to </a:t>
            </a:r>
          </a:p>
          <a:p>
            <a:pPr lvl="1">
              <a:buFont typeface="Wingdings" panose="05000000000000000000" pitchFamily="2" charset="2"/>
              <a:buChar char="Ø"/>
            </a:pPr>
            <a:r>
              <a:rPr lang="en-US" dirty="0" smtClean="0">
                <a:solidFill>
                  <a:srgbClr val="006600"/>
                </a:solidFill>
              </a:rPr>
              <a:t>Change local policy and practice</a:t>
            </a:r>
          </a:p>
          <a:p>
            <a:pPr lvl="1">
              <a:buFont typeface="Wingdings" panose="05000000000000000000" pitchFamily="2" charset="2"/>
              <a:buChar char="Ø"/>
            </a:pPr>
            <a:r>
              <a:rPr lang="en-US" dirty="0" smtClean="0">
                <a:solidFill>
                  <a:srgbClr val="006600"/>
                </a:solidFill>
              </a:rPr>
              <a:t>Identify schools for transformational improvement</a:t>
            </a:r>
          </a:p>
          <a:p>
            <a:endParaRPr lang="en-US" dirty="0"/>
          </a:p>
        </p:txBody>
      </p:sp>
      <p:sp>
        <p:nvSpPr>
          <p:cNvPr id="2" name="Slide Number Placeholder 1"/>
          <p:cNvSpPr>
            <a:spLocks noGrp="1"/>
          </p:cNvSpPr>
          <p:nvPr>
            <p:ph type="sldNum" sz="quarter" idx="10"/>
          </p:nvPr>
        </p:nvSpPr>
        <p:spPr/>
        <p:txBody>
          <a:bodyPr/>
          <a:lstStyle/>
          <a:p>
            <a:pPr>
              <a:defRPr/>
            </a:pPr>
            <a:fld id="{995C3D9B-80E2-4FD4-AC30-61407CD047F6}" type="slidenum">
              <a:rPr lang="en-US" smtClean="0"/>
              <a:pPr>
                <a:defRPr/>
              </a:pPr>
              <a:t>3</a:t>
            </a:fld>
            <a:endParaRPr lang="en-US"/>
          </a:p>
        </p:txBody>
      </p:sp>
    </p:spTree>
    <p:extLst>
      <p:ext uri="{BB962C8B-B14F-4D97-AF65-F5344CB8AC3E}">
        <p14:creationId xmlns:p14="http://schemas.microsoft.com/office/powerpoint/2010/main" val="130460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Pathways of Promise Math Analysis</a:t>
            </a:r>
            <a:endParaRPr lang="en-US" dirty="0"/>
          </a:p>
        </p:txBody>
      </p:sp>
      <p:sp>
        <p:nvSpPr>
          <p:cNvPr id="3" name="Content Placeholder 2"/>
          <p:cNvSpPr>
            <a:spLocks noGrp="1"/>
          </p:cNvSpPr>
          <p:nvPr>
            <p:ph idx="1"/>
          </p:nvPr>
        </p:nvSpPr>
        <p:spPr>
          <a:xfrm>
            <a:off x="457200" y="1752600"/>
            <a:ext cx="8229600" cy="4373563"/>
          </a:xfrm>
        </p:spPr>
        <p:txBody>
          <a:bodyPr/>
          <a:lstStyle/>
          <a:p>
            <a:pPr>
              <a:buFont typeface="Wingdings" panose="05000000000000000000" pitchFamily="2" charset="2"/>
              <a:buChar char="Ø"/>
            </a:pPr>
            <a:r>
              <a:rPr lang="en-US" dirty="0" smtClean="0"/>
              <a:t>Statewide analysis of mathematics course-taking pathways and how they correlate to later outcomes</a:t>
            </a:r>
          </a:p>
          <a:p>
            <a:pPr lvl="1">
              <a:buFont typeface="Wingdings" panose="05000000000000000000" pitchFamily="2" charset="2"/>
              <a:buChar char="Ø"/>
            </a:pPr>
            <a:r>
              <a:rPr lang="en-US" dirty="0" smtClean="0">
                <a:solidFill>
                  <a:srgbClr val="006600"/>
                </a:solidFill>
              </a:rPr>
              <a:t>Identify student math course-taking pathways</a:t>
            </a:r>
          </a:p>
          <a:p>
            <a:pPr lvl="1">
              <a:buFont typeface="Wingdings" panose="05000000000000000000" pitchFamily="2" charset="2"/>
              <a:buChar char="Ø"/>
            </a:pPr>
            <a:r>
              <a:rPr lang="en-US" dirty="0" smtClean="0">
                <a:solidFill>
                  <a:srgbClr val="006600"/>
                </a:solidFill>
              </a:rPr>
              <a:t>Might course-taking policies of HB 5 have unintended consequences?</a:t>
            </a:r>
          </a:p>
          <a:p>
            <a:pPr lvl="1">
              <a:buFont typeface="Wingdings" panose="05000000000000000000" pitchFamily="2" charset="2"/>
              <a:buChar char="Ø"/>
            </a:pPr>
            <a:r>
              <a:rPr lang="en-US" dirty="0" smtClean="0">
                <a:solidFill>
                  <a:srgbClr val="006600"/>
                </a:solidFill>
              </a:rPr>
              <a:t>Identify equity gaps in math course taking and how to address them</a:t>
            </a:r>
            <a:endParaRPr lang="en-US" dirty="0">
              <a:solidFill>
                <a:srgbClr val="006600"/>
              </a:solidFill>
            </a:endParaRPr>
          </a:p>
        </p:txBody>
      </p:sp>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4</a:t>
            </a:fld>
            <a:endParaRPr lang="en-US"/>
          </a:p>
        </p:txBody>
      </p:sp>
    </p:spTree>
    <p:extLst>
      <p:ext uri="{BB962C8B-B14F-4D97-AF65-F5344CB8AC3E}">
        <p14:creationId xmlns:p14="http://schemas.microsoft.com/office/powerpoint/2010/main" val="70965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p:spPr>
        <p:txBody>
          <a:bodyPr/>
          <a:lstStyle/>
          <a:p>
            <a:r>
              <a:rPr lang="en-US" sz="2800" dirty="0" smtClean="0"/>
              <a:t>Gaps in Higher Education Outcome Rates by Highest Math</a:t>
            </a:r>
            <a:endParaRPr lang="en-US" sz="2800" dirty="0"/>
          </a:p>
        </p:txBody>
      </p:sp>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5</a:t>
            </a:fld>
            <a:endParaRPr lang="en-US" dirty="0"/>
          </a:p>
        </p:txBody>
      </p:sp>
      <p:graphicFrame>
        <p:nvGraphicFramePr>
          <p:cNvPr id="7" name="Content Placeholder 6"/>
          <p:cNvGraphicFramePr>
            <a:graphicFrameLocks noGrp="1"/>
          </p:cNvGraphicFramePr>
          <p:nvPr>
            <p:ph idx="1"/>
            <p:extLst/>
          </p:nvPr>
        </p:nvGraphicFramePr>
        <p:xfrm>
          <a:off x="0" y="1371600"/>
          <a:ext cx="88963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1371600"/>
            <a:ext cx="8001000" cy="338554"/>
          </a:xfrm>
          <a:prstGeom prst="rect">
            <a:avLst/>
          </a:prstGeom>
          <a:noFill/>
        </p:spPr>
        <p:txBody>
          <a:bodyPr wrap="square" rtlCol="0">
            <a:spAutoFit/>
          </a:bodyPr>
          <a:lstStyle/>
          <a:p>
            <a:pPr algn="ctr" fontAlgn="base">
              <a:spcBef>
                <a:spcPct val="0"/>
              </a:spcBef>
              <a:spcAft>
                <a:spcPct val="0"/>
              </a:spcAft>
            </a:pPr>
            <a:r>
              <a:rPr lang="en-US" sz="1600" b="1" dirty="0">
                <a:solidFill>
                  <a:srgbClr val="000000"/>
                </a:solidFill>
                <a:ea typeface="ＭＳ Ｐゴシック" pitchFamily="34" charset="-128"/>
              </a:rPr>
              <a:t>Outcomes of Students in HS for 4 Years, Texas 2004 First Time 9</a:t>
            </a:r>
            <a:r>
              <a:rPr lang="en-US" sz="1600" b="1" baseline="30000" dirty="0">
                <a:solidFill>
                  <a:srgbClr val="000000"/>
                </a:solidFill>
                <a:ea typeface="ＭＳ Ｐゴシック" pitchFamily="34" charset="-128"/>
              </a:rPr>
              <a:t>th</a:t>
            </a:r>
            <a:r>
              <a:rPr lang="en-US" sz="1600" b="1" dirty="0">
                <a:solidFill>
                  <a:srgbClr val="000000"/>
                </a:solidFill>
                <a:ea typeface="ＭＳ Ｐゴシック" pitchFamily="34" charset="-128"/>
              </a:rPr>
              <a:t> Grade Cohort</a:t>
            </a:r>
          </a:p>
        </p:txBody>
      </p:sp>
      <p:sp>
        <p:nvSpPr>
          <p:cNvPr id="5" name="Rounded Rectangle 4"/>
          <p:cNvSpPr/>
          <p:nvPr/>
        </p:nvSpPr>
        <p:spPr>
          <a:xfrm>
            <a:off x="5712542" y="4719484"/>
            <a:ext cx="1445342" cy="18189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ounded Rectangle 7"/>
          <p:cNvSpPr/>
          <p:nvPr/>
        </p:nvSpPr>
        <p:spPr>
          <a:xfrm>
            <a:off x="7256207" y="5338916"/>
            <a:ext cx="1640144" cy="12904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5248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p:spPr>
        <p:txBody>
          <a:bodyPr/>
          <a:lstStyle/>
          <a:p>
            <a:r>
              <a:rPr lang="en-US" sz="2800" dirty="0" smtClean="0"/>
              <a:t>Gaps in Higher Education Outcome Rates by Highest Math</a:t>
            </a:r>
            <a:endParaRPr lang="en-US" sz="2800" dirty="0"/>
          </a:p>
        </p:txBody>
      </p:sp>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6</a:t>
            </a:fld>
            <a:endParaRPr lang="en-US" dirty="0"/>
          </a:p>
        </p:txBody>
      </p:sp>
      <p:graphicFrame>
        <p:nvGraphicFramePr>
          <p:cNvPr id="7" name="Content Placeholder 6"/>
          <p:cNvGraphicFramePr>
            <a:graphicFrameLocks noGrp="1"/>
          </p:cNvGraphicFramePr>
          <p:nvPr>
            <p:ph idx="1"/>
            <p:extLst/>
          </p:nvPr>
        </p:nvGraphicFramePr>
        <p:xfrm>
          <a:off x="0" y="1371600"/>
          <a:ext cx="88963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1371600"/>
            <a:ext cx="8001000" cy="338554"/>
          </a:xfrm>
          <a:prstGeom prst="rect">
            <a:avLst/>
          </a:prstGeom>
          <a:noFill/>
        </p:spPr>
        <p:txBody>
          <a:bodyPr wrap="square" rtlCol="0">
            <a:spAutoFit/>
          </a:bodyPr>
          <a:lstStyle/>
          <a:p>
            <a:pPr algn="ctr" fontAlgn="base">
              <a:spcBef>
                <a:spcPct val="0"/>
              </a:spcBef>
              <a:spcAft>
                <a:spcPct val="0"/>
              </a:spcAft>
            </a:pPr>
            <a:r>
              <a:rPr lang="en-US" sz="1600" b="1" dirty="0">
                <a:solidFill>
                  <a:srgbClr val="000000"/>
                </a:solidFill>
                <a:ea typeface="ＭＳ Ｐゴシック" pitchFamily="34" charset="-128"/>
              </a:rPr>
              <a:t>Outcomes of Students in HS for 4 Years, Texas 2004 First Time 9</a:t>
            </a:r>
            <a:r>
              <a:rPr lang="en-US" sz="1600" b="1" baseline="30000" dirty="0">
                <a:solidFill>
                  <a:srgbClr val="000000"/>
                </a:solidFill>
                <a:ea typeface="ＭＳ Ｐゴシック" pitchFamily="34" charset="-128"/>
              </a:rPr>
              <a:t>th</a:t>
            </a:r>
            <a:r>
              <a:rPr lang="en-US" sz="1600" b="1" dirty="0">
                <a:solidFill>
                  <a:srgbClr val="000000"/>
                </a:solidFill>
                <a:ea typeface="ＭＳ Ｐゴシック" pitchFamily="34" charset="-128"/>
              </a:rPr>
              <a:t> Grade Cohort</a:t>
            </a:r>
          </a:p>
        </p:txBody>
      </p:sp>
    </p:spTree>
    <p:extLst>
      <p:ext uri="{BB962C8B-B14F-4D97-AF65-F5344CB8AC3E}">
        <p14:creationId xmlns:p14="http://schemas.microsoft.com/office/powerpoint/2010/main" val="272545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of Promise Math Analysis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Sharing with legislators to inform evolution of HB 5 and course-taking policies</a:t>
            </a:r>
          </a:p>
          <a:p>
            <a:pPr>
              <a:buFont typeface="Wingdings" panose="05000000000000000000" pitchFamily="2" charset="2"/>
              <a:buChar char="ü"/>
            </a:pPr>
            <a:r>
              <a:rPr lang="en-US" dirty="0"/>
              <a:t>R</a:t>
            </a:r>
            <a:r>
              <a:rPr lang="en-US" dirty="0" smtClean="0"/>
              <a:t>egional community of practice (9 districts ++) formed to close income gaps in math course taking</a:t>
            </a:r>
          </a:p>
          <a:p>
            <a:pPr>
              <a:buFont typeface="Wingdings" panose="05000000000000000000" pitchFamily="2" charset="2"/>
              <a:buChar char="ü"/>
            </a:pPr>
            <a:r>
              <a:rPr lang="en-US" dirty="0" smtClean="0"/>
              <a:t>Educator development initiative launched to improve middle school math instruction</a:t>
            </a:r>
          </a:p>
          <a:p>
            <a:pPr>
              <a:buFont typeface="Wingdings" panose="05000000000000000000" pitchFamily="2" charset="2"/>
              <a:buChar char="ü"/>
            </a:pPr>
            <a:r>
              <a:rPr lang="en-US" dirty="0" smtClean="0"/>
              <a:t>Sharing regional pipeline data with 5 other regions across state to drive regional action</a:t>
            </a:r>
            <a:endParaRPr lang="en-US" dirty="0"/>
          </a:p>
        </p:txBody>
      </p:sp>
      <p:sp>
        <p:nvSpPr>
          <p:cNvPr id="4" name="Slide Number Placeholder 3"/>
          <p:cNvSpPr>
            <a:spLocks noGrp="1"/>
          </p:cNvSpPr>
          <p:nvPr>
            <p:ph type="sldNum" sz="quarter" idx="10"/>
          </p:nvPr>
        </p:nvSpPr>
        <p:spPr/>
        <p:txBody>
          <a:bodyPr/>
          <a:lstStyle/>
          <a:p>
            <a:pPr>
              <a:defRPr/>
            </a:pPr>
            <a:fld id="{8D108DAD-8E6F-4973-BE78-CEF7F595A886}" type="slidenum">
              <a:rPr lang="en-US" smtClean="0"/>
              <a:pPr>
                <a:defRPr/>
              </a:pPr>
              <a:t>7</a:t>
            </a:fld>
            <a:endParaRPr lang="en-US"/>
          </a:p>
        </p:txBody>
      </p:sp>
    </p:spTree>
    <p:extLst>
      <p:ext uri="{BB962C8B-B14F-4D97-AF65-F5344CB8AC3E}">
        <p14:creationId xmlns:p14="http://schemas.microsoft.com/office/powerpoint/2010/main" val="409263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4E5112C-0FCF-4319-9CB5-AE3C6D1917EF}" type="slidenum">
              <a:rPr lang="en-US" smtClean="0"/>
              <a:pPr>
                <a:defRPr/>
              </a:pPr>
              <a:t>8</a:t>
            </a:fld>
            <a:endParaRPr lang="en-US" dirty="0"/>
          </a:p>
        </p:txBody>
      </p:sp>
      <p:sp>
        <p:nvSpPr>
          <p:cNvPr id="7" name="Title 1"/>
          <p:cNvSpPr txBox="1">
            <a:spLocks/>
          </p:cNvSpPr>
          <p:nvPr/>
        </p:nvSpPr>
        <p:spPr bwMode="auto">
          <a:xfrm>
            <a:off x="259492" y="827585"/>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spc="0" baseline="0">
                <a:solidFill>
                  <a:srgbClr val="278736"/>
                </a:solidFill>
                <a:latin typeface="Impact"/>
                <a:ea typeface="ＭＳ Ｐゴシック" pitchFamily="34" charset="-128"/>
                <a:cs typeface="Impact"/>
              </a:defRPr>
            </a:lvl1pPr>
            <a:lvl2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2pPr>
            <a:lvl3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3pPr>
            <a:lvl4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4pPr>
            <a:lvl5pPr algn="ctr" rtl="0" eaLnBrk="1" fontAlgn="base" hangingPunct="1">
              <a:spcBef>
                <a:spcPct val="0"/>
              </a:spcBef>
              <a:spcAft>
                <a:spcPct val="0"/>
              </a:spcAft>
              <a:defRPr sz="3600">
                <a:solidFill>
                  <a:schemeClr val="tx1"/>
                </a:solidFill>
                <a:latin typeface="Impact" pitchFamily="34" charset="0"/>
                <a:ea typeface="ＭＳ Ｐゴシック" pitchFamily="34" charset="-128"/>
                <a:cs typeface="Impact" pitchFamily="34"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r>
              <a:rPr lang="en-US" kern="0" dirty="0" smtClean="0"/>
              <a:t>2: Absence Reasons Study</a:t>
            </a:r>
            <a:endParaRPr lang="en-US" kern="0" dirty="0"/>
          </a:p>
        </p:txBody>
      </p:sp>
      <p:sp>
        <p:nvSpPr>
          <p:cNvPr id="8" name="Content Placeholder 2"/>
          <p:cNvSpPr txBox="1">
            <a:spLocks/>
          </p:cNvSpPr>
          <p:nvPr/>
        </p:nvSpPr>
        <p:spPr bwMode="auto">
          <a:xfrm>
            <a:off x="232773" y="1600200"/>
            <a:ext cx="88845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800">
                <a:solidFill>
                  <a:schemeClr val="tx1"/>
                </a:solidFill>
                <a:latin typeface="Arial"/>
                <a:ea typeface="ＭＳ Ｐゴシック" pitchFamily="34" charset="-128"/>
                <a:cs typeface="Arial"/>
              </a:defRPr>
            </a:lvl1pPr>
            <a:lvl2pPr marL="742932" indent="-285744" algn="l" rtl="0" eaLnBrk="1" fontAlgn="base" hangingPunct="1">
              <a:spcBef>
                <a:spcPct val="20000"/>
              </a:spcBef>
              <a:spcAft>
                <a:spcPct val="0"/>
              </a:spcAft>
              <a:buFont typeface="Wingdings" pitchFamily="2" charset="2"/>
              <a:buChar char="§"/>
              <a:defRPr sz="2400">
                <a:solidFill>
                  <a:srgbClr val="2FA048"/>
                </a:solidFill>
                <a:latin typeface="Arial"/>
                <a:ea typeface="ＭＳ Ｐゴシック" pitchFamily="34" charset="-128"/>
                <a:cs typeface="Arial"/>
              </a:defRPr>
            </a:lvl2pPr>
            <a:lvl3pPr marL="1142971" indent="-228594" algn="l" rtl="0" eaLnBrk="1" fontAlgn="base" hangingPunct="1">
              <a:spcBef>
                <a:spcPct val="20000"/>
              </a:spcBef>
              <a:spcAft>
                <a:spcPct val="0"/>
              </a:spcAft>
              <a:buFont typeface="Arial" pitchFamily="34" charset="0"/>
              <a:buChar char="−"/>
              <a:defRPr sz="2000">
                <a:solidFill>
                  <a:srgbClr val="2F9F48"/>
                </a:solidFill>
                <a:latin typeface="Arial"/>
                <a:ea typeface="ＭＳ Ｐゴシック" pitchFamily="34" charset="-128"/>
                <a:cs typeface="Arial"/>
              </a:defRPr>
            </a:lvl3pPr>
            <a:lvl4pPr marL="1600160" indent="-228594" algn="l" rtl="0" eaLnBrk="1" fontAlgn="base" hangingPunct="1">
              <a:spcBef>
                <a:spcPct val="20000"/>
              </a:spcBef>
              <a:spcAft>
                <a:spcPct val="0"/>
              </a:spcAft>
              <a:buFont typeface="Courier New" pitchFamily="49" charset="0"/>
              <a:buChar char="o"/>
              <a:defRPr sz="1800">
                <a:solidFill>
                  <a:srgbClr val="2F9F48"/>
                </a:solidFill>
                <a:latin typeface="Arial"/>
                <a:ea typeface="ＭＳ Ｐゴシック" pitchFamily="34" charset="-128"/>
                <a:cs typeface="Arial"/>
              </a:defRPr>
            </a:lvl4pPr>
            <a:lvl5pPr marL="2057349" indent="-228594" algn="l" rtl="0" eaLnBrk="1" fontAlgn="base" hangingPunct="1">
              <a:spcBef>
                <a:spcPct val="20000"/>
              </a:spcBef>
              <a:spcAft>
                <a:spcPct val="0"/>
              </a:spcAft>
              <a:buFont typeface="Arial" pitchFamily="34" charset="0"/>
              <a:buChar char="□"/>
              <a:defRPr sz="1800">
                <a:solidFill>
                  <a:srgbClr val="2F9F48"/>
                </a:solidFill>
                <a:latin typeface="Arial"/>
                <a:ea typeface="ＭＳ Ｐゴシック" pitchFamily="34" charset="-128"/>
                <a:cs typeface="Arial"/>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a:spcBef>
                <a:spcPts val="1000"/>
              </a:spcBef>
              <a:buFont typeface="Wingdings" panose="05000000000000000000" pitchFamily="2" charset="2"/>
              <a:buChar char="Ø"/>
            </a:pPr>
            <a:r>
              <a:rPr lang="en-US" b="1" kern="0" dirty="0" smtClean="0"/>
              <a:t>Which</a:t>
            </a:r>
            <a:r>
              <a:rPr lang="en-US" kern="0" dirty="0" smtClean="0"/>
              <a:t> students miss school, </a:t>
            </a:r>
            <a:r>
              <a:rPr lang="en-US" b="1" kern="0" dirty="0" smtClean="0"/>
              <a:t>where</a:t>
            </a:r>
            <a:r>
              <a:rPr lang="en-US" kern="0" dirty="0" smtClean="0"/>
              <a:t> and </a:t>
            </a:r>
            <a:r>
              <a:rPr lang="en-US" b="1" kern="0" dirty="0" smtClean="0"/>
              <a:t>why</a:t>
            </a:r>
            <a:r>
              <a:rPr lang="en-US" kern="0" dirty="0" smtClean="0"/>
              <a:t>?</a:t>
            </a:r>
          </a:p>
          <a:p>
            <a:pPr>
              <a:spcBef>
                <a:spcPts val="1000"/>
              </a:spcBef>
              <a:buFont typeface="Wingdings" pitchFamily="2" charset="2"/>
              <a:buChar char="ü"/>
            </a:pPr>
            <a:r>
              <a:rPr lang="en-US" kern="0" dirty="0" smtClean="0"/>
              <a:t>Primary research; first of its kind study in Texas (maybe US?)</a:t>
            </a:r>
          </a:p>
          <a:p>
            <a:pPr>
              <a:spcBef>
                <a:spcPts val="1000"/>
              </a:spcBef>
              <a:buFont typeface="Wingdings" pitchFamily="2" charset="2"/>
              <a:buChar char="ü"/>
            </a:pPr>
            <a:r>
              <a:rPr lang="en-US" kern="0" dirty="0" smtClean="0"/>
              <a:t>Data to drive regional decision-making: </a:t>
            </a:r>
          </a:p>
          <a:p>
            <a:pPr marL="457154" lvl="1" indent="0">
              <a:spcBef>
                <a:spcPts val="1000"/>
              </a:spcBef>
              <a:buFont typeface="Wingdings" pitchFamily="2" charset="2"/>
              <a:buNone/>
            </a:pPr>
            <a:r>
              <a:rPr lang="en-US" sz="2800" kern="0" dirty="0" smtClean="0">
                <a:solidFill>
                  <a:srgbClr val="006600"/>
                </a:solidFill>
              </a:rPr>
              <a:t>How community systems interact with student attendance and achievement</a:t>
            </a:r>
          </a:p>
          <a:p>
            <a:pPr>
              <a:spcBef>
                <a:spcPts val="1000"/>
              </a:spcBef>
              <a:buFont typeface="Wingdings" pitchFamily="2" charset="2"/>
              <a:buChar char="ü"/>
            </a:pPr>
            <a:r>
              <a:rPr lang="en-US" kern="0" dirty="0" smtClean="0"/>
              <a:t>Collected, analyzed and mapped </a:t>
            </a:r>
            <a:r>
              <a:rPr lang="en-US" b="1" kern="0" dirty="0" smtClean="0"/>
              <a:t>detailed</a:t>
            </a:r>
            <a:r>
              <a:rPr lang="en-US" kern="0" dirty="0" smtClean="0"/>
              <a:t> student attendance data from </a:t>
            </a:r>
            <a:r>
              <a:rPr lang="en-US" sz="3200" kern="0" dirty="0" smtClean="0"/>
              <a:t>r</a:t>
            </a:r>
            <a:r>
              <a:rPr lang="en-US" kern="0" dirty="0" smtClean="0"/>
              <a:t>epresentative sample schools</a:t>
            </a:r>
            <a:endParaRPr lang="en-US" kern="0" dirty="0"/>
          </a:p>
        </p:txBody>
      </p:sp>
    </p:spTree>
    <p:extLst>
      <p:ext uri="{BB962C8B-B14F-4D97-AF65-F5344CB8AC3E}">
        <p14:creationId xmlns:p14="http://schemas.microsoft.com/office/powerpoint/2010/main" val="2861587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85800"/>
          </a:xfrm>
        </p:spPr>
        <p:txBody>
          <a:bodyPr/>
          <a:lstStyle/>
          <a:p>
            <a:r>
              <a:rPr lang="en-US" dirty="0"/>
              <a:t>Absence Reasons </a:t>
            </a:r>
            <a:r>
              <a:rPr lang="en-US" dirty="0" smtClean="0"/>
              <a:t>Study: </a:t>
            </a:r>
            <a:r>
              <a:rPr lang="en-US" spc="0" dirty="0" smtClean="0"/>
              <a:t>What Did We Find?</a:t>
            </a:r>
            <a:endParaRPr lang="en-US" spc="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179164"/>
              </p:ext>
            </p:extLst>
          </p:nvPr>
        </p:nvGraphicFramePr>
        <p:xfrm>
          <a:off x="0" y="1524000"/>
          <a:ext cx="9067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3"/>
          <p:cNvSpPr txBox="1">
            <a:spLocks/>
          </p:cNvSpPr>
          <p:nvPr/>
        </p:nvSpPr>
        <p:spPr>
          <a:xfrm>
            <a:off x="0" y="6400800"/>
            <a:ext cx="3962399" cy="457200"/>
          </a:xfrm>
          <a:prstGeom prst="rect">
            <a:avLst/>
          </a:prstGeom>
          <a:ln/>
        </p:spPr>
        <p:txBody>
          <a:bodyPr/>
          <a:lstStyle>
            <a:defPPr>
              <a:defRPr lang="en-US"/>
            </a:defPPr>
            <a:lvl1pPr algn="l" rtl="0" fontAlgn="base">
              <a:spcBef>
                <a:spcPct val="0"/>
              </a:spcBef>
              <a:spcAft>
                <a:spcPct val="0"/>
              </a:spcAft>
              <a:defRPr sz="1200" kern="120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smtClean="0">
                <a:latin typeface="Calibri" pitchFamily="34" charset="0"/>
                <a:cs typeface="Garamond"/>
              </a:rPr>
              <a:t>Source: E3 Alliance analysis of </a:t>
            </a:r>
            <a:r>
              <a:rPr lang="en-US" sz="1050" dirty="0">
                <a:latin typeface="Calibri" pitchFamily="34" charset="0"/>
                <a:cs typeface="Garamond"/>
              </a:rPr>
              <a:t> </a:t>
            </a:r>
            <a:r>
              <a:rPr lang="en-US" sz="1050" dirty="0" smtClean="0">
                <a:latin typeface="Calibri" pitchFamily="34" charset="0"/>
                <a:cs typeface="Garamond"/>
              </a:rPr>
              <a:t>absence data </a:t>
            </a:r>
          </a:p>
          <a:p>
            <a:pPr>
              <a:defRPr/>
            </a:pPr>
            <a:r>
              <a:rPr lang="en-US" sz="1050" dirty="0" smtClean="0">
                <a:latin typeface="Calibri" pitchFamily="34" charset="0"/>
                <a:cs typeface="Garamond"/>
              </a:rPr>
              <a:t>from 9 schools in PISD &amp; HCISD, 1/14/13-3/8/13</a:t>
            </a:r>
            <a:endParaRPr lang="en-US" sz="1050" dirty="0">
              <a:latin typeface="Calibri" pitchFamily="34" charset="0"/>
              <a:cs typeface="Garamond"/>
            </a:endParaRPr>
          </a:p>
        </p:txBody>
      </p:sp>
      <p:sp>
        <p:nvSpPr>
          <p:cNvPr id="3" name="TextBox 2"/>
          <p:cNvSpPr txBox="1"/>
          <p:nvPr/>
        </p:nvSpPr>
        <p:spPr>
          <a:xfrm>
            <a:off x="8001000" y="2297668"/>
            <a:ext cx="925253" cy="400110"/>
          </a:xfrm>
          <a:prstGeom prst="rect">
            <a:avLst/>
          </a:prstGeom>
          <a:noFill/>
        </p:spPr>
        <p:txBody>
          <a:bodyPr wrap="none" rtlCol="0">
            <a:spAutoFit/>
          </a:bodyPr>
          <a:lstStyle/>
          <a:p>
            <a:r>
              <a:rPr lang="en-US" sz="2000" dirty="0" smtClean="0"/>
              <a:t>(8124)</a:t>
            </a:r>
            <a:endParaRPr lang="en-US" sz="2000" dirty="0"/>
          </a:p>
        </p:txBody>
      </p:sp>
      <p:sp>
        <p:nvSpPr>
          <p:cNvPr id="7" name="Rectangle 6"/>
          <p:cNvSpPr/>
          <p:nvPr/>
        </p:nvSpPr>
        <p:spPr>
          <a:xfrm>
            <a:off x="8077200" y="2362200"/>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81399" y="2514600"/>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05200" y="2861757"/>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95648" y="3664773"/>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400" y="4407723"/>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00400" y="4003863"/>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4200" y="4743301"/>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24199" y="5105400"/>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29000" y="3197335"/>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0" y="5410200"/>
            <a:ext cx="762000" cy="33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40223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3 Alliance PowerPoint Template (CLICK SAVE AS AFTER OPENING!)">
  <a:themeElements>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3_Color Palette">
    <a:dk1>
      <a:srgbClr val="000000"/>
    </a:dk1>
    <a:lt1>
      <a:srgbClr val="FFFFFF"/>
    </a:lt1>
    <a:dk2>
      <a:srgbClr val="000000"/>
    </a:dk2>
    <a:lt2>
      <a:srgbClr val="808080"/>
    </a:lt2>
    <a:accent1>
      <a:srgbClr val="0065A4"/>
    </a:accent1>
    <a:accent2>
      <a:srgbClr val="D2232A"/>
    </a:accent2>
    <a:accent3>
      <a:srgbClr val="FCAF17"/>
    </a:accent3>
    <a:accent4>
      <a:srgbClr val="2FA048"/>
    </a:accent4>
    <a:accent5>
      <a:srgbClr val="737373"/>
    </a:accent5>
    <a:accent6>
      <a:srgbClr val="000000"/>
    </a:accent6>
    <a:hlink>
      <a:srgbClr val="0065A4"/>
    </a:hlink>
    <a:folHlink>
      <a:srgbClr val="5A27AB"/>
    </a:folHlink>
  </a:clrScheme>
  <a:fontScheme name="E3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E3 Alliance PowerPoint Template (CLICK SAVE AS AFTER OPENING!)</Template>
  <TotalTime>40937</TotalTime>
  <Words>1747</Words>
  <Application>Microsoft Office PowerPoint</Application>
  <PresentationFormat>On-screen Show (4:3)</PresentationFormat>
  <Paragraphs>221</Paragraphs>
  <Slides>21</Slides>
  <Notes>12</Notes>
  <HiddenSlides>0</HiddenSlides>
  <MMClips>0</MMClips>
  <ScaleCrop>false</ScaleCrop>
  <HeadingPairs>
    <vt:vector size="6" baseType="variant">
      <vt:variant>
        <vt:lpstr>Fonts Used</vt:lpstr>
      </vt:variant>
      <vt:variant>
        <vt:i4>9</vt:i4>
      </vt:variant>
      <vt:variant>
        <vt:lpstr>Theme</vt:lpstr>
      </vt:variant>
      <vt:variant>
        <vt:i4>21</vt:i4>
      </vt:variant>
      <vt:variant>
        <vt:lpstr>Slide Titles</vt:lpstr>
      </vt:variant>
      <vt:variant>
        <vt:i4>21</vt:i4>
      </vt:variant>
    </vt:vector>
  </HeadingPairs>
  <TitlesOfParts>
    <vt:vector size="51" baseType="lpstr">
      <vt:lpstr>ＭＳ Ｐゴシック</vt:lpstr>
      <vt:lpstr>Arial</vt:lpstr>
      <vt:lpstr>Berlin Sans FB Demi</vt:lpstr>
      <vt:lpstr>Calibri</vt:lpstr>
      <vt:lpstr>Courier New</vt:lpstr>
      <vt:lpstr>Franklin Gothic Medium</vt:lpstr>
      <vt:lpstr>Garamond</vt:lpstr>
      <vt:lpstr>Impact</vt:lpstr>
      <vt:lpstr>Wingdings</vt:lpstr>
      <vt:lpstr>E3 Alliance PowerPoint Template (CLICK SAVE AS AFTER OPENING!)</vt:lpstr>
      <vt:lpstr>1_E3 Alliance PowerPoint Template (CLICK SAVE AS AFTER OPENING!)</vt:lpstr>
      <vt:lpstr>2_E3 Alliance PowerPoint Template (CLICK SAVE AS AFTER OPENING!)</vt:lpstr>
      <vt:lpstr>3_E3 Alliance PowerPoint Template (CLICK SAVE AS AFTER OPENING!)</vt:lpstr>
      <vt:lpstr>4_E3 Alliance PowerPoint Template (CLICK SAVE AS AFTER OPENING!)</vt:lpstr>
      <vt:lpstr>5_E3 Alliance PowerPoint Template (CLICK SAVE AS AFTER OPENING!)</vt:lpstr>
      <vt:lpstr>6_E3 Alliance PowerPoint Template (CLICK SAVE AS AFTER OPENING!)</vt:lpstr>
      <vt:lpstr>7_E3 Alliance PowerPoint Template (CLICK SAVE AS AFTER OPENING!)</vt:lpstr>
      <vt:lpstr>8_E3 Alliance PowerPoint Template (CLICK SAVE AS AFTER OPENING!)</vt:lpstr>
      <vt:lpstr>9_E3 Alliance PowerPoint Template (CLICK SAVE AS AFTER OPENING!)</vt:lpstr>
      <vt:lpstr>10_E3 Alliance PowerPoint Template (CLICK SAVE AS AFTER OPENING!)</vt:lpstr>
      <vt:lpstr>11_E3 Alliance PowerPoint Template (CLICK SAVE AS AFTER OPENING!)</vt:lpstr>
      <vt:lpstr>12_E3 Alliance PowerPoint Template (CLICK SAVE AS AFTER OPENING!)</vt:lpstr>
      <vt:lpstr>13_E3 Alliance PowerPoint Template (CLICK SAVE AS AFTER OPENING!)</vt:lpstr>
      <vt:lpstr>14_E3 Alliance PowerPoint Template (CLICK SAVE AS AFTER OPENING!)</vt:lpstr>
      <vt:lpstr>15_E3 Alliance PowerPoint Template (CLICK SAVE AS AFTER OPENING!)</vt:lpstr>
      <vt:lpstr>16_E3 Alliance PowerPoint Template (CLICK SAVE AS AFTER OPENING!)</vt:lpstr>
      <vt:lpstr>17_E3 Alliance PowerPoint Template (CLICK SAVE AS AFTER OPENING!)</vt:lpstr>
      <vt:lpstr>18_E3 Alliance PowerPoint Template (CLICK SAVE AS AFTER OPENING!)</vt:lpstr>
      <vt:lpstr>19_E3 Alliance PowerPoint Template (CLICK SAVE AS AFTER OPENING!)</vt:lpstr>
      <vt:lpstr>20_E3 Alliance PowerPoint Template (CLICK SAVE AS AFTER OPENING!)</vt:lpstr>
      <vt:lpstr>PowerPoint Presentation</vt:lpstr>
      <vt:lpstr>PowerPoint Presentation</vt:lpstr>
      <vt:lpstr>Using the Right Data to Make the Right Decisions: Four Examples</vt:lpstr>
      <vt:lpstr>1: Pathways of Promise Math Analysis</vt:lpstr>
      <vt:lpstr>Gaps in Higher Education Outcome Rates by Highest Math</vt:lpstr>
      <vt:lpstr>Gaps in Higher Education Outcome Rates by Highest Math</vt:lpstr>
      <vt:lpstr>Pathways of Promise Math Analysis</vt:lpstr>
      <vt:lpstr>PowerPoint Presentation</vt:lpstr>
      <vt:lpstr>Absence Reasons Study: What Did We Find?</vt:lpstr>
      <vt:lpstr>PowerPoint Presentation</vt:lpstr>
      <vt:lpstr>Absence Reasons Study-&gt;  Flu Immunization Campaign</vt:lpstr>
      <vt:lpstr>PowerPoint Presentation</vt:lpstr>
      <vt:lpstr>Disciplinary Referral Rates Middle Schools</vt:lpstr>
      <vt:lpstr>Disciplinary Referral Rate Bright Spots Analysis</vt:lpstr>
      <vt:lpstr>PowerPoint Presentation</vt:lpstr>
      <vt:lpstr>4: Changing Policy &amp; Practice Using 3D Growth</vt:lpstr>
      <vt:lpstr>Example 3D Growth Bubble Chart</vt:lpstr>
      <vt:lpstr>3D Growth, Central Texas Middle Schools</vt:lpstr>
      <vt:lpstr>3D Growth, Central Texas Middle Schools</vt:lpstr>
      <vt:lpstr>Changing Policy &amp; Practice Using 3D Growth</vt:lpstr>
      <vt:lpstr>Using the Right Data to Make the Right Decisions</vt:lpstr>
    </vt:vector>
  </TitlesOfParts>
  <Company>Austin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sdawson</dc:creator>
  <cp:lastModifiedBy>Jackson, Renee</cp:lastModifiedBy>
  <cp:revision>1047</cp:revision>
  <cp:lastPrinted>2016-02-04T17:07:09Z</cp:lastPrinted>
  <dcterms:created xsi:type="dcterms:W3CDTF">2013-09-09T21:48:04Z</dcterms:created>
  <dcterms:modified xsi:type="dcterms:W3CDTF">2016-09-09T20:53:13Z</dcterms:modified>
</cp:coreProperties>
</file>