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0" r:id="rId3"/>
    <p:sldId id="293" r:id="rId4"/>
    <p:sldId id="287" r:id="rId5"/>
    <p:sldId id="289" r:id="rId6"/>
    <p:sldId id="257" r:id="rId7"/>
    <p:sldId id="299" r:id="rId8"/>
    <p:sldId id="294" r:id="rId9"/>
    <p:sldId id="295" r:id="rId10"/>
    <p:sldId id="297" r:id="rId11"/>
    <p:sldId id="290" r:id="rId12"/>
    <p:sldId id="265" r:id="rId13"/>
    <p:sldId id="277" r:id="rId14"/>
    <p:sldId id="284" r:id="rId15"/>
    <p:sldId id="286" r:id="rId16"/>
    <p:sldId id="298" r:id="rId17"/>
    <p:sldId id="292" r:id="rId18"/>
    <p:sldId id="276" r:id="rId19"/>
    <p:sldId id="282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9FA8A8"/>
    <a:srgbClr val="E4E4E4"/>
    <a:srgbClr val="36BCDF"/>
    <a:srgbClr val="01A7CD"/>
    <a:srgbClr val="873C2D"/>
    <a:srgbClr val="A7B0B5"/>
    <a:srgbClr val="C1C6C9"/>
    <a:srgbClr val="E5E5E5"/>
    <a:srgbClr val="B2B9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09" autoAdjust="0"/>
    <p:restoredTop sz="96187" autoAdjust="0"/>
  </p:normalViewPr>
  <p:slideViewPr>
    <p:cSldViewPr>
      <p:cViewPr varScale="1">
        <p:scale>
          <a:sx n="89" d="100"/>
          <a:sy n="89" d="100"/>
        </p:scale>
        <p:origin x="102" y="56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88D7B2-0983-4765-802A-A886FE3877D4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4CF68-DAC0-45C8-A9B8-96208C771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964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06D70-0606-4C58-9033-14053FAD29CD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B4C67-32AF-4735-B506-4DAB5A0A7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7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B4C67-32AF-4735-B506-4DAB5A0A7F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556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B4C67-32AF-4735-B506-4DAB5A0A7F3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890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B4C67-32AF-4735-B506-4DAB5A0A7F3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346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B4C67-32AF-4735-B506-4DAB5A0A7F3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42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B4C67-32AF-4735-B506-4DAB5A0A7F3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299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B4C67-32AF-4735-B506-4DAB5A0A7F3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834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B4C67-32AF-4735-B506-4DAB5A0A7F3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7597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B4C67-32AF-4735-B506-4DAB5A0A7F3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5915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B4C67-32AF-4735-B506-4DAB5A0A7F3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2483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B4C67-32AF-4735-B506-4DAB5A0A7F3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47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B4C67-32AF-4735-B506-4DAB5A0A7F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66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B4C67-32AF-4735-B506-4DAB5A0A7F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590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B4C67-32AF-4735-B506-4DAB5A0A7F3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208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B4C67-32AF-4735-B506-4DAB5A0A7F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06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B4C67-32AF-4735-B506-4DAB5A0A7F3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13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B4C67-32AF-4735-B506-4DAB5A0A7F3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857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B4C67-32AF-4735-B506-4DAB5A0A7F3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04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B4C67-32AF-4735-B506-4DAB5A0A7F3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60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916DC-7CEE-4AB5-BDD4-0A556E69CEF2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0F5F4-AACF-4780-9D85-226D39F6AE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916DC-7CEE-4AB5-BDD4-0A556E69CEF2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0F5F4-AACF-4780-9D85-226D39F6AE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916DC-7CEE-4AB5-BDD4-0A556E69CEF2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0F5F4-AACF-4780-9D85-226D39F6AE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916DC-7CEE-4AB5-BDD4-0A556E69CEF2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0F5F4-AACF-4780-9D85-226D39F6AE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916DC-7CEE-4AB5-BDD4-0A556E69CEF2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0F5F4-AACF-4780-9D85-226D39F6AE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916DC-7CEE-4AB5-BDD4-0A556E69CEF2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0F5F4-AACF-4780-9D85-226D39F6AE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916DC-7CEE-4AB5-BDD4-0A556E69CEF2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0F5F4-AACF-4780-9D85-226D39F6AE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916DC-7CEE-4AB5-BDD4-0A556E69CEF2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0F5F4-AACF-4780-9D85-226D39F6AE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916DC-7CEE-4AB5-BDD4-0A556E69CEF2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0F5F4-AACF-4780-9D85-226D39F6AE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916DC-7CEE-4AB5-BDD4-0A556E69CEF2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0F5F4-AACF-4780-9D85-226D39F6AE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916DC-7CEE-4AB5-BDD4-0A556E69CEF2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0F5F4-AACF-4780-9D85-226D39F6AE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916DC-7CEE-4AB5-BDD4-0A556E69CEF2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0F5F4-AACF-4780-9D85-226D39F6AEF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hyperlink" Target="mailto:pdow@neisd.net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 descr="Image result for school backpack on the 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756" y="2232377"/>
            <a:ext cx="6938577" cy="46218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689" y="934156"/>
            <a:ext cx="8991600" cy="1295400"/>
          </a:xfrm>
          <a:solidFill>
            <a:srgbClr val="873C2D"/>
          </a:solidFill>
        </p:spPr>
        <p:txBody>
          <a:bodyPr anchor="t" anchorCtr="0">
            <a:noAutofit/>
          </a:bodyPr>
          <a:lstStyle/>
          <a:p>
            <a:pPr algn="r"/>
            <a:r>
              <a:rPr lang="en-US" sz="4000" b="1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Dotum" panose="020B0600000101010101" pitchFamily="34" charset="-127"/>
              </a:rPr>
              <a:t>EDUCATING THE CHILDREN OF POVERTY</a:t>
            </a:r>
            <a:r>
              <a:rPr lang="en-US" sz="3200" b="1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Dotum" panose="020B0600000101010101" pitchFamily="34" charset="-127"/>
              </a:rPr>
              <a:t/>
            </a:r>
            <a:br>
              <a:rPr lang="en-US" sz="3200" b="1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Dotum" panose="020B0600000101010101" pitchFamily="34" charset="-127"/>
              </a:rPr>
            </a:b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Dotum" panose="020B0600000101010101" pitchFamily="34" charset="-127"/>
              </a:rPr>
              <a:t>Data-Driven Decisions For Leadership</a:t>
            </a: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Dotum" panose="020B0600000101010101" pitchFamily="34" charset="-127"/>
              </a:rPr>
              <a:t/>
            </a:r>
            <a:br>
              <a:rPr lang="en-US" sz="18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Dotum" panose="020B0600000101010101" pitchFamily="34" charset="-127"/>
              </a:rPr>
            </a:b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  <a:ea typeface="Dotum" panose="020B0600000101010101" pitchFamily="34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9" y="4038600"/>
            <a:ext cx="3959225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dirty="0" smtClean="0"/>
              <a:t>State Board Of Education Roundtable</a:t>
            </a:r>
            <a:endParaRPr lang="en-US" sz="2400" dirty="0" smtClean="0"/>
          </a:p>
          <a:p>
            <a:r>
              <a:rPr lang="en-US" sz="2000" dirty="0" smtClean="0"/>
              <a:t>September 12, 2016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343" y="3423154"/>
            <a:ext cx="9129657" cy="3206246"/>
            <a:chOff x="14343" y="3423154"/>
            <a:chExt cx="9129657" cy="3206246"/>
          </a:xfrm>
        </p:grpSpPr>
        <p:sp>
          <p:nvSpPr>
            <p:cNvPr id="44" name="Rectangle 43"/>
            <p:cNvSpPr/>
            <p:nvPr/>
          </p:nvSpPr>
          <p:spPr>
            <a:xfrm>
              <a:off x="14343" y="3423154"/>
              <a:ext cx="9129657" cy="3206246"/>
            </a:xfrm>
            <a:prstGeom prst="rect">
              <a:avLst/>
            </a:prstGeom>
            <a:solidFill>
              <a:srgbClr val="E4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15056" y="3777410"/>
              <a:ext cx="2376544" cy="236992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" name="Group 24"/>
          <p:cNvGrpSpPr/>
          <p:nvPr/>
        </p:nvGrpSpPr>
        <p:grpSpPr>
          <a:xfrm>
            <a:off x="0" y="-17598"/>
            <a:ext cx="9129657" cy="3170975"/>
            <a:chOff x="0" y="-17598"/>
            <a:chExt cx="9129657" cy="3170975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17598"/>
              <a:ext cx="4800600" cy="3167810"/>
            </a:xfrm>
            <a:prstGeom prst="rect">
              <a:avLst/>
            </a:prstGeom>
          </p:spPr>
        </p:pic>
        <p:grpSp>
          <p:nvGrpSpPr>
            <p:cNvPr id="33" name="Group 32"/>
            <p:cNvGrpSpPr/>
            <p:nvPr/>
          </p:nvGrpSpPr>
          <p:grpSpPr>
            <a:xfrm>
              <a:off x="2505269" y="-17598"/>
              <a:ext cx="6624388" cy="3170975"/>
              <a:chOff x="2505269" y="-17598"/>
              <a:chExt cx="6624388" cy="3170975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4"/>
              <a:srcRect l="42857"/>
              <a:stretch/>
            </p:blipFill>
            <p:spPr>
              <a:xfrm>
                <a:off x="2505269" y="-17598"/>
                <a:ext cx="2743200" cy="3167810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/>
              <a:srcRect l="42857"/>
              <a:stretch/>
            </p:blipFill>
            <p:spPr>
              <a:xfrm>
                <a:off x="4114800" y="-14488"/>
                <a:ext cx="2743200" cy="3167810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4"/>
              <a:srcRect l="42857"/>
              <a:stretch/>
            </p:blipFill>
            <p:spPr>
              <a:xfrm>
                <a:off x="3347201" y="-7620"/>
                <a:ext cx="2743200" cy="3152570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 rotWithShape="1">
              <a:blip r:embed="rId4"/>
              <a:srcRect l="42857"/>
              <a:stretch/>
            </p:blipFill>
            <p:spPr>
              <a:xfrm>
                <a:off x="3309956" y="-9526"/>
                <a:ext cx="2743200" cy="3162903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 rotWithShape="1">
              <a:blip r:embed="rId4"/>
              <a:srcRect l="42857"/>
              <a:stretch/>
            </p:blipFill>
            <p:spPr>
              <a:xfrm>
                <a:off x="4872019" y="9524"/>
                <a:ext cx="2743200" cy="3143741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 rotWithShape="1">
              <a:blip r:embed="rId4"/>
              <a:srcRect l="42857"/>
              <a:stretch/>
            </p:blipFill>
            <p:spPr>
              <a:xfrm>
                <a:off x="5629238" y="9524"/>
                <a:ext cx="2743200" cy="3143685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 rotWithShape="1">
              <a:blip r:embed="rId4"/>
              <a:srcRect l="42857"/>
              <a:stretch/>
            </p:blipFill>
            <p:spPr>
              <a:xfrm>
                <a:off x="6386457" y="19050"/>
                <a:ext cx="2743200" cy="3134104"/>
              </a:xfrm>
              <a:prstGeom prst="rect">
                <a:avLst/>
              </a:prstGeom>
            </p:spPr>
          </p:pic>
        </p:grpSp>
      </p:grpSp>
      <p:sp>
        <p:nvSpPr>
          <p:cNvPr id="41" name="Rectangle 40"/>
          <p:cNvSpPr/>
          <p:nvPr/>
        </p:nvSpPr>
        <p:spPr>
          <a:xfrm>
            <a:off x="634320" y="716065"/>
            <a:ext cx="8395022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2" indent="-342900" algn="r">
              <a:spcBef>
                <a:spcPts val="200"/>
              </a:spcBef>
              <a:spcAft>
                <a:spcPts val="600"/>
              </a:spcAft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North East ISD Example: </a:t>
            </a:r>
          </a:p>
          <a:p>
            <a:pPr marL="342900" lvl="2" indent="-342900" algn="r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 smtClean="0">
              <a:latin typeface="Franklin Gothic Book" panose="020B0503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2" indent="-342900" algn="r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Solution Team Principals and Specialists</a:t>
            </a:r>
          </a:p>
          <a:p>
            <a:pPr marL="342900" marR="0" lvl="2" indent="-342900" algn="r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>
              <a:latin typeface="Franklin Gothic Book" panose="020B0503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06879" y="3977508"/>
            <a:ext cx="6893959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Franklin Gothic Book" panose="020B0503020102020204" pitchFamily="34" charset="0"/>
              </a:rPr>
              <a:t>Identifies and places highest capacity staff in schools of greatest need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Franklin Gothic Book" panose="020B0503020102020204" pitchFamily="34" charset="0"/>
              </a:rPr>
              <a:t>Ensures team is nimble and responsive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Franklin Gothic Book" panose="020B0503020102020204" pitchFamily="34" charset="0"/>
              </a:rPr>
              <a:t>Empowers the team lead with the ability to accelerate processes to quickly address campus needs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Franklin Gothic Book" panose="020B0503020102020204" pitchFamily="34" charset="0"/>
              </a:rPr>
              <a:t>Provides flexibility in procedures and practices</a:t>
            </a:r>
          </a:p>
        </p:txBody>
      </p:sp>
      <p:pic>
        <p:nvPicPr>
          <p:cNvPr id="17" name="Picture 2" descr="watermark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119" y="5943600"/>
            <a:ext cx="799861" cy="78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31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14343" y="3777410"/>
            <a:ext cx="9129657" cy="2369923"/>
            <a:chOff x="14343" y="3777410"/>
            <a:chExt cx="9129657" cy="2369923"/>
          </a:xfrm>
        </p:grpSpPr>
        <p:sp>
          <p:nvSpPr>
            <p:cNvPr id="43" name="Rectangle 42"/>
            <p:cNvSpPr/>
            <p:nvPr/>
          </p:nvSpPr>
          <p:spPr>
            <a:xfrm>
              <a:off x="14343" y="3777410"/>
              <a:ext cx="9129657" cy="2369923"/>
            </a:xfrm>
            <a:prstGeom prst="rect">
              <a:avLst/>
            </a:prstGeom>
            <a:solidFill>
              <a:srgbClr val="E4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00800" y="3777410"/>
              <a:ext cx="2376544" cy="236992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" name="Group 8"/>
          <p:cNvGrpSpPr/>
          <p:nvPr/>
        </p:nvGrpSpPr>
        <p:grpSpPr>
          <a:xfrm>
            <a:off x="0" y="-17598"/>
            <a:ext cx="9129657" cy="3170975"/>
            <a:chOff x="0" y="-17598"/>
            <a:chExt cx="9129657" cy="317097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17598"/>
              <a:ext cx="4800600" cy="3167810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2505269" y="-17598"/>
              <a:ext cx="6624388" cy="3170975"/>
              <a:chOff x="2505269" y="-17598"/>
              <a:chExt cx="6624388" cy="3170975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4"/>
              <a:srcRect l="42857"/>
              <a:stretch/>
            </p:blipFill>
            <p:spPr>
              <a:xfrm>
                <a:off x="2505269" y="-17598"/>
                <a:ext cx="2743200" cy="3167810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4"/>
              <a:srcRect l="42857"/>
              <a:stretch/>
            </p:blipFill>
            <p:spPr>
              <a:xfrm>
                <a:off x="4114800" y="-14488"/>
                <a:ext cx="2743200" cy="3167810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4"/>
              <a:srcRect l="42857"/>
              <a:stretch/>
            </p:blipFill>
            <p:spPr>
              <a:xfrm>
                <a:off x="3347201" y="-7620"/>
                <a:ext cx="2743200" cy="3152570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4"/>
              <a:srcRect l="42857"/>
              <a:stretch/>
            </p:blipFill>
            <p:spPr>
              <a:xfrm>
                <a:off x="3309956" y="-9526"/>
                <a:ext cx="2743200" cy="3162903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 rotWithShape="1">
              <a:blip r:embed="rId4"/>
              <a:srcRect l="42857"/>
              <a:stretch/>
            </p:blipFill>
            <p:spPr>
              <a:xfrm>
                <a:off x="4872019" y="9524"/>
                <a:ext cx="2743200" cy="3143741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 rotWithShape="1">
              <a:blip r:embed="rId4"/>
              <a:srcRect l="42857"/>
              <a:stretch/>
            </p:blipFill>
            <p:spPr>
              <a:xfrm>
                <a:off x="5629238" y="9524"/>
                <a:ext cx="2743200" cy="3143685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 rotWithShape="1">
              <a:blip r:embed="rId4"/>
              <a:srcRect l="42857"/>
              <a:stretch/>
            </p:blipFill>
            <p:spPr>
              <a:xfrm>
                <a:off x="6386457" y="19050"/>
                <a:ext cx="2743200" cy="3134104"/>
              </a:xfrm>
              <a:prstGeom prst="rect">
                <a:avLst/>
              </a:prstGeom>
            </p:spPr>
          </p:pic>
        </p:grpSp>
      </p:grpSp>
      <p:sp>
        <p:nvSpPr>
          <p:cNvPr id="3" name="Rectangle 2"/>
          <p:cNvSpPr/>
          <p:nvPr/>
        </p:nvSpPr>
        <p:spPr>
          <a:xfrm>
            <a:off x="649742" y="545977"/>
            <a:ext cx="8395022" cy="1528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2" indent="-342900" algn="r">
              <a:spcBef>
                <a:spcPts val="200"/>
              </a:spcBef>
              <a:spcAft>
                <a:spcPts val="600"/>
              </a:spcAft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North East ISD Example</a:t>
            </a:r>
            <a:r>
              <a:rPr lang="en-US" sz="2400" b="1" dirty="0" smtClean="0"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lvl="2" indent="-342900" algn="r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 smtClean="0">
              <a:latin typeface="Franklin Gothic Book" panose="020B0503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2" indent="-342900" algn="r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3-year Teaching Commitment Regulation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04800" y="4069819"/>
            <a:ext cx="633924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Franklin Gothic Book" panose="020B0503020102020204" pitchFamily="34" charset="0"/>
              </a:rPr>
              <a:t>Adjusts hiring practices to increase recruitment and retention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Franklin Gothic Book" panose="020B0503020102020204" pitchFamily="34" charset="0"/>
              </a:rPr>
              <a:t>Provides professional development to support teachers’ learning and growth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Franklin Gothic Book" panose="020B0503020102020204" pitchFamily="34" charset="0"/>
              </a:rPr>
              <a:t>Allows transfers after 3 years</a:t>
            </a:r>
          </a:p>
        </p:txBody>
      </p:sp>
      <p:pic>
        <p:nvPicPr>
          <p:cNvPr id="17" name="Picture 2" descr="watermark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119" y="5943600"/>
            <a:ext cx="799861" cy="78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59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9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876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36513" y="4876800"/>
            <a:ext cx="9217025" cy="1981200"/>
          </a:xfrm>
          <a:prstGeom prst="rect">
            <a:avLst/>
          </a:prstGeom>
          <a:solidFill>
            <a:schemeClr val="bg1">
              <a:alpha val="6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Dotum" pitchFamily="34" charset="-127"/>
              </a:rPr>
              <a:t>Data should help us identify needs in our system, and </a:t>
            </a:r>
            <a:r>
              <a:rPr lang="en-US" sz="28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Dotum" pitchFamily="34" charset="-127"/>
              </a:rPr>
              <a:t>the system should be flexible enough to allow for adjustments, innovation, and iteration.</a:t>
            </a:r>
            <a:endParaRPr lang="en-US" sz="28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  <a:ea typeface="Dotu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0540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-57150"/>
            <a:ext cx="9220200" cy="69151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4876800"/>
            <a:ext cx="5499100" cy="1570039"/>
          </a:xfrm>
          <a:prstGeom prst="rect">
            <a:avLst/>
          </a:prstGeom>
          <a:solidFill>
            <a:srgbClr val="FFFFFF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anose="020B0600000101010101" pitchFamily="34" charset="-127"/>
                <a:ea typeface="Dotum" panose="020B0600000101010101" pitchFamily="34" charset="-127"/>
              </a:rPr>
              <a:t>No 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anose="020B0600000101010101" pitchFamily="34" charset="-127"/>
                <a:ea typeface="Dotum" panose="020B0600000101010101" pitchFamily="34" charset="-127"/>
              </a:rPr>
              <a:t>one size fits all</a:t>
            </a:r>
          </a:p>
        </p:txBody>
      </p:sp>
    </p:spTree>
    <p:extLst>
      <p:ext uri="{BB962C8B-B14F-4D97-AF65-F5344CB8AC3E}">
        <p14:creationId xmlns:p14="http://schemas.microsoft.com/office/powerpoint/2010/main" val="228884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>
            <a:spLocks/>
          </p:cNvSpPr>
          <p:nvPr/>
        </p:nvSpPr>
        <p:spPr>
          <a:xfrm>
            <a:off x="457200" y="224502"/>
            <a:ext cx="8229600" cy="5525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Innovation Mind Map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261" y="1008678"/>
            <a:ext cx="6535478" cy="484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47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457200" y="224502"/>
            <a:ext cx="8229600" cy="5525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Innovation Mind Map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447800"/>
            <a:ext cx="5931922" cy="441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31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14343" y="3777410"/>
            <a:ext cx="9129657" cy="2369923"/>
            <a:chOff x="14343" y="3777410"/>
            <a:chExt cx="9129657" cy="2369923"/>
          </a:xfrm>
        </p:grpSpPr>
        <p:sp>
          <p:nvSpPr>
            <p:cNvPr id="43" name="Rectangle 42"/>
            <p:cNvSpPr/>
            <p:nvPr/>
          </p:nvSpPr>
          <p:spPr>
            <a:xfrm>
              <a:off x="14343" y="3777410"/>
              <a:ext cx="9129657" cy="2369923"/>
            </a:xfrm>
            <a:prstGeom prst="rect">
              <a:avLst/>
            </a:prstGeom>
            <a:solidFill>
              <a:srgbClr val="E4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67456" y="3777410"/>
              <a:ext cx="2376544" cy="236992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" name="Group 24"/>
          <p:cNvGrpSpPr/>
          <p:nvPr/>
        </p:nvGrpSpPr>
        <p:grpSpPr>
          <a:xfrm>
            <a:off x="0" y="-17598"/>
            <a:ext cx="9129657" cy="3170975"/>
            <a:chOff x="0" y="-17598"/>
            <a:chExt cx="9129657" cy="3170975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17598"/>
              <a:ext cx="4800600" cy="3167810"/>
            </a:xfrm>
            <a:prstGeom prst="rect">
              <a:avLst/>
            </a:prstGeom>
          </p:spPr>
        </p:pic>
        <p:grpSp>
          <p:nvGrpSpPr>
            <p:cNvPr id="33" name="Group 32"/>
            <p:cNvGrpSpPr/>
            <p:nvPr/>
          </p:nvGrpSpPr>
          <p:grpSpPr>
            <a:xfrm>
              <a:off x="2505269" y="-17598"/>
              <a:ext cx="6624388" cy="3170975"/>
              <a:chOff x="2505269" y="-17598"/>
              <a:chExt cx="6624388" cy="3170975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4"/>
              <a:srcRect l="42857"/>
              <a:stretch/>
            </p:blipFill>
            <p:spPr>
              <a:xfrm>
                <a:off x="2505269" y="-17598"/>
                <a:ext cx="2743200" cy="3167810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/>
              <a:srcRect l="42857"/>
              <a:stretch/>
            </p:blipFill>
            <p:spPr>
              <a:xfrm>
                <a:off x="4114800" y="-14488"/>
                <a:ext cx="2743200" cy="3167810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4"/>
              <a:srcRect l="42857"/>
              <a:stretch/>
            </p:blipFill>
            <p:spPr>
              <a:xfrm>
                <a:off x="3347201" y="-7620"/>
                <a:ext cx="2743200" cy="3152570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 rotWithShape="1">
              <a:blip r:embed="rId4"/>
              <a:srcRect l="42857"/>
              <a:stretch/>
            </p:blipFill>
            <p:spPr>
              <a:xfrm>
                <a:off x="3309956" y="-9526"/>
                <a:ext cx="2743200" cy="3162903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 rotWithShape="1">
              <a:blip r:embed="rId4"/>
              <a:srcRect l="42857"/>
              <a:stretch/>
            </p:blipFill>
            <p:spPr>
              <a:xfrm>
                <a:off x="4872019" y="9524"/>
                <a:ext cx="2743200" cy="3143741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 rotWithShape="1">
              <a:blip r:embed="rId4"/>
              <a:srcRect l="42857"/>
              <a:stretch/>
            </p:blipFill>
            <p:spPr>
              <a:xfrm>
                <a:off x="5629238" y="9524"/>
                <a:ext cx="2743200" cy="3143685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 rotWithShape="1">
              <a:blip r:embed="rId4"/>
              <a:srcRect l="42857"/>
              <a:stretch/>
            </p:blipFill>
            <p:spPr>
              <a:xfrm>
                <a:off x="6386457" y="19050"/>
                <a:ext cx="2743200" cy="3134104"/>
              </a:xfrm>
              <a:prstGeom prst="rect">
                <a:avLst/>
              </a:prstGeom>
            </p:spPr>
          </p:pic>
        </p:grpSp>
      </p:grpSp>
      <p:sp>
        <p:nvSpPr>
          <p:cNvPr id="3" name="Rectangle 2"/>
          <p:cNvSpPr/>
          <p:nvPr/>
        </p:nvSpPr>
        <p:spPr>
          <a:xfrm>
            <a:off x="634320" y="716065"/>
            <a:ext cx="8395022" cy="2944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2" indent="-342900" algn="r">
              <a:spcBef>
                <a:spcPts val="200"/>
              </a:spcBef>
              <a:spcAft>
                <a:spcPts val="600"/>
              </a:spcAft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North East ISD Campus-based Example: </a:t>
            </a:r>
          </a:p>
          <a:p>
            <a:pPr marL="342900" lvl="2" indent="-342900" algn="r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 smtClean="0">
              <a:latin typeface="Franklin Gothic Book" panose="020B0503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2" indent="-342900" algn="r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Computer-based Leveled Intervention for Reading</a:t>
            </a:r>
          </a:p>
          <a:p>
            <a:pPr marL="0" marR="0" lvl="2" algn="r">
              <a:spcBef>
                <a:spcPts val="200"/>
              </a:spcBef>
              <a:spcAft>
                <a:spcPts val="600"/>
              </a:spcAft>
            </a:pPr>
            <a:endParaRPr lang="en-US" sz="2400" b="1" dirty="0" smtClean="0">
              <a:latin typeface="Franklin Gothic Book" panose="020B0503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2" indent="-342900" algn="r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 smtClean="0">
              <a:latin typeface="Franklin Gothic Book" panose="020B0503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2" indent="-342900" algn="r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>
              <a:latin typeface="Franklin Gothic Book" panose="020B0503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4114800"/>
            <a:ext cx="7206272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6075" indent="-3460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Franklin Gothic Book" panose="020B0503020102020204" pitchFamily="34" charset="0"/>
              </a:rPr>
              <a:t>Allowed </a:t>
            </a:r>
            <a:r>
              <a:rPr lang="en-US" sz="2000" b="1" dirty="0">
                <a:latin typeface="Franklin Gothic Book" panose="020B0503020102020204" pitchFamily="34" charset="0"/>
              </a:rPr>
              <a:t>for individualized </a:t>
            </a:r>
            <a:r>
              <a:rPr lang="en-US" sz="2000" b="1" dirty="0" smtClean="0">
                <a:latin typeface="Franklin Gothic Book" panose="020B0503020102020204" pitchFamily="34" charset="0"/>
              </a:rPr>
              <a:t>instruction using a computer-based program</a:t>
            </a:r>
            <a:endParaRPr lang="en-US" sz="2000" b="1" dirty="0">
              <a:latin typeface="Franklin Gothic Book" panose="020B0503020102020204" pitchFamily="34" charset="0"/>
            </a:endParaRPr>
          </a:p>
          <a:p>
            <a:pPr marL="346075" indent="-3460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Franklin Gothic Book" panose="020B0503020102020204" pitchFamily="34" charset="0"/>
              </a:rPr>
              <a:t>Increased learning time for the most at-risk students</a:t>
            </a:r>
          </a:p>
          <a:p>
            <a:pPr marL="34607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Franklin Gothic Book" panose="020B0503020102020204" pitchFamily="34" charset="0"/>
              </a:rPr>
              <a:t>Leveraged </a:t>
            </a:r>
            <a:r>
              <a:rPr lang="en-US" sz="2000" b="1" dirty="0">
                <a:latin typeface="Franklin Gothic Book" panose="020B0503020102020204" pitchFamily="34" charset="0"/>
              </a:rPr>
              <a:t>the support of paraprofessionals</a:t>
            </a:r>
          </a:p>
          <a:p>
            <a:pPr algn="r">
              <a:spcAft>
                <a:spcPts val="600"/>
              </a:spcAft>
            </a:pPr>
            <a:r>
              <a:rPr lang="en-US" sz="1600" b="1" i="1" dirty="0" smtClean="0">
                <a:latin typeface="Franklin Gothic Book" panose="020B0503020102020204" pitchFamily="34" charset="0"/>
              </a:rPr>
              <a:t>2015-16 STAAR data increased by 16.2%</a:t>
            </a:r>
            <a:endParaRPr lang="en-US" sz="1600" b="1" i="1" dirty="0">
              <a:latin typeface="Franklin Gothic Book" panose="020B0503020102020204" pitchFamily="34" charset="0"/>
            </a:endParaRPr>
          </a:p>
        </p:txBody>
      </p:sp>
      <p:pic>
        <p:nvPicPr>
          <p:cNvPr id="17" name="Picture 2" descr="watermark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119" y="5943600"/>
            <a:ext cx="799861" cy="78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8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0" y="-17598"/>
            <a:ext cx="9129657" cy="3170975"/>
            <a:chOff x="0" y="-17598"/>
            <a:chExt cx="9129657" cy="3170975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-17598"/>
              <a:ext cx="4800600" cy="3167810"/>
            </a:xfrm>
            <a:prstGeom prst="rect">
              <a:avLst/>
            </a:prstGeom>
          </p:spPr>
        </p:pic>
        <p:grpSp>
          <p:nvGrpSpPr>
            <p:cNvPr id="33" name="Group 32"/>
            <p:cNvGrpSpPr/>
            <p:nvPr/>
          </p:nvGrpSpPr>
          <p:grpSpPr>
            <a:xfrm>
              <a:off x="2505269" y="-17598"/>
              <a:ext cx="6624388" cy="3170975"/>
              <a:chOff x="2505269" y="-17598"/>
              <a:chExt cx="6624388" cy="3170975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3"/>
              <a:srcRect l="42857"/>
              <a:stretch/>
            </p:blipFill>
            <p:spPr>
              <a:xfrm>
                <a:off x="2505269" y="-17598"/>
                <a:ext cx="2743200" cy="3167810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3"/>
              <a:srcRect l="42857"/>
              <a:stretch/>
            </p:blipFill>
            <p:spPr>
              <a:xfrm>
                <a:off x="4114800" y="-14488"/>
                <a:ext cx="2743200" cy="3167810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3"/>
              <a:srcRect l="42857"/>
              <a:stretch/>
            </p:blipFill>
            <p:spPr>
              <a:xfrm>
                <a:off x="3347201" y="-7620"/>
                <a:ext cx="2743200" cy="3152570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 rotWithShape="1">
              <a:blip r:embed="rId3"/>
              <a:srcRect l="42857"/>
              <a:stretch/>
            </p:blipFill>
            <p:spPr>
              <a:xfrm>
                <a:off x="3309956" y="-9526"/>
                <a:ext cx="2743200" cy="3162903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 rotWithShape="1">
              <a:blip r:embed="rId3"/>
              <a:srcRect l="42857"/>
              <a:stretch/>
            </p:blipFill>
            <p:spPr>
              <a:xfrm>
                <a:off x="4872019" y="9524"/>
                <a:ext cx="2743200" cy="3143741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 rotWithShape="1">
              <a:blip r:embed="rId3"/>
              <a:srcRect l="42857"/>
              <a:stretch/>
            </p:blipFill>
            <p:spPr>
              <a:xfrm>
                <a:off x="5629238" y="9524"/>
                <a:ext cx="2743200" cy="3143685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 rotWithShape="1">
              <a:blip r:embed="rId3"/>
              <a:srcRect l="42857"/>
              <a:stretch/>
            </p:blipFill>
            <p:spPr>
              <a:xfrm>
                <a:off x="6386457" y="19050"/>
                <a:ext cx="2743200" cy="3134104"/>
              </a:xfrm>
              <a:prstGeom prst="rect">
                <a:avLst/>
              </a:prstGeom>
            </p:spPr>
          </p:pic>
        </p:grpSp>
      </p:grpSp>
      <p:sp>
        <p:nvSpPr>
          <p:cNvPr id="3" name="Rectangle 2"/>
          <p:cNvSpPr/>
          <p:nvPr/>
        </p:nvSpPr>
        <p:spPr>
          <a:xfrm>
            <a:off x="603089" y="762000"/>
            <a:ext cx="8395022" cy="1405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2" indent="-342900" algn="r">
              <a:spcBef>
                <a:spcPts val="200"/>
              </a:spcBef>
              <a:spcAft>
                <a:spcPts val="600"/>
              </a:spcAft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High-Poverty/High Performing School Principal Example: </a:t>
            </a:r>
          </a:p>
          <a:p>
            <a:pPr marL="342900" lvl="2" indent="-342900" algn="r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 smtClean="0">
              <a:latin typeface="Franklin Gothic Book" panose="020B0503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2" indent="-342900" algn="r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Case Study at Olmos Elementary School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14343" y="3777410"/>
            <a:ext cx="9129657" cy="2369923"/>
            <a:chOff x="14343" y="3777410"/>
            <a:chExt cx="9129657" cy="2369923"/>
          </a:xfrm>
        </p:grpSpPr>
        <p:sp>
          <p:nvSpPr>
            <p:cNvPr id="42" name="Rectangle 41"/>
            <p:cNvSpPr/>
            <p:nvPr/>
          </p:nvSpPr>
          <p:spPr>
            <a:xfrm>
              <a:off x="14343" y="3777410"/>
              <a:ext cx="9129657" cy="2369923"/>
            </a:xfrm>
            <a:prstGeom prst="rect">
              <a:avLst/>
            </a:prstGeom>
            <a:solidFill>
              <a:srgbClr val="E4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00800" y="3777410"/>
              <a:ext cx="2376544" cy="236992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5" name="Rectangle 44"/>
          <p:cNvSpPr/>
          <p:nvPr/>
        </p:nvSpPr>
        <p:spPr>
          <a:xfrm>
            <a:off x="152400" y="3838986"/>
            <a:ext cx="70104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smtClean="0">
                <a:latin typeface="Franklin Gothic Book" panose="020B0503020102020204" pitchFamily="34" charset="0"/>
              </a:rPr>
              <a:t>All STAAR first administration tests only. All subjects at the standard for that year: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Franklin Gothic Book" panose="020B0503020102020204" pitchFamily="34" charset="0"/>
              </a:rPr>
              <a:t>2016 - 73.68% (met all </a:t>
            </a:r>
            <a:r>
              <a:rPr lang="en-US" sz="2000" b="1" dirty="0">
                <a:solidFill>
                  <a:srgbClr val="C00000"/>
                </a:solidFill>
                <a:latin typeface="Franklin Gothic Book" panose="020B0503020102020204" pitchFamily="34" charset="0"/>
              </a:rPr>
              <a:t>S</a:t>
            </a:r>
            <a:r>
              <a:rPr lang="en-US" sz="2000" b="1" dirty="0" smtClean="0">
                <a:solidFill>
                  <a:srgbClr val="C00000"/>
                </a:solidFill>
                <a:latin typeface="Franklin Gothic Book" panose="020B0503020102020204" pitchFamily="34" charset="0"/>
              </a:rPr>
              <a:t>ystem Safeguards)</a:t>
            </a:r>
            <a:endParaRPr lang="en-US" sz="2000" b="1" dirty="0">
              <a:solidFill>
                <a:srgbClr val="C00000"/>
              </a:solidFill>
              <a:latin typeface="Franklin Gothic Book" panose="020B0503020102020204" pitchFamily="34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Franklin Gothic Book" panose="020B0503020102020204" pitchFamily="34" charset="0"/>
              </a:rPr>
              <a:t>2015 - 71.11% </a:t>
            </a:r>
            <a:r>
              <a:rPr lang="en-US" sz="2000" b="1" dirty="0">
                <a:solidFill>
                  <a:srgbClr val="C00000"/>
                </a:solidFill>
                <a:latin typeface="Franklin Gothic Book" panose="020B0503020102020204" pitchFamily="34" charset="0"/>
              </a:rPr>
              <a:t>(met all System Safeguards)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Franklin Gothic Book" panose="020B0503020102020204" pitchFamily="34" charset="0"/>
              </a:rPr>
              <a:t>2014 - 52.74% (missed 6 System Safeguards)</a:t>
            </a:r>
            <a:endParaRPr lang="en-US" sz="2000" b="1" dirty="0">
              <a:latin typeface="Franklin Gothic Book" panose="020B0503020102020204" pitchFamily="34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Franklin Gothic Book" panose="020B0503020102020204" pitchFamily="34" charset="0"/>
              </a:rPr>
              <a:t>2013 - 45.48% (missed 9 System Safeguards)</a:t>
            </a:r>
            <a:endParaRPr lang="en-US" sz="2000" b="1" dirty="0">
              <a:latin typeface="Franklin Gothic Book" panose="020B0503020102020204" pitchFamily="34" charset="0"/>
            </a:endParaRPr>
          </a:p>
        </p:txBody>
      </p:sp>
      <p:pic>
        <p:nvPicPr>
          <p:cNvPr id="17" name="Picture 2" descr="watermark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119" y="5943600"/>
            <a:ext cx="799861" cy="78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62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" y="762000"/>
            <a:ext cx="9144000" cy="60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29084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Ten Strategies from a Successful Principal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41836" y="713857"/>
            <a:ext cx="2302164" cy="6209392"/>
          </a:xfrm>
          <a:prstGeom prst="rect">
            <a:avLst/>
          </a:prstGeom>
          <a:solidFill>
            <a:srgbClr val="F2F2F2">
              <a:alpha val="78039"/>
            </a:srgbClr>
          </a:solidFill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500"/>
              </a:spcAft>
              <a:buFont typeface="+mj-lt"/>
              <a:buAutoNum type="arabicPeriod"/>
            </a:pPr>
            <a:r>
              <a:rPr lang="en-US" b="1" dirty="0" smtClean="0">
                <a:latin typeface="Franklin Gothic Book" panose="020B0503020102020204" pitchFamily="34" charset="0"/>
              </a:rPr>
              <a:t>Know the data</a:t>
            </a:r>
          </a:p>
          <a:p>
            <a:pPr marL="342900" indent="-342900">
              <a:spcAft>
                <a:spcPts val="500"/>
              </a:spcAft>
              <a:buFont typeface="+mj-lt"/>
              <a:buAutoNum type="arabicPeriod"/>
            </a:pPr>
            <a:r>
              <a:rPr lang="en-US" b="1" spc="-60" dirty="0" smtClean="0">
                <a:latin typeface="Franklin Gothic Book" panose="020B0503020102020204" pitchFamily="34" charset="0"/>
              </a:rPr>
              <a:t>Surround yourself with a strong team</a:t>
            </a:r>
          </a:p>
          <a:p>
            <a:pPr marL="342900" indent="-342900">
              <a:spcAft>
                <a:spcPts val="500"/>
              </a:spcAft>
              <a:buFont typeface="+mj-lt"/>
              <a:buAutoNum type="arabicPeriod"/>
            </a:pPr>
            <a:r>
              <a:rPr lang="en-US" b="1" spc="-60" dirty="0" smtClean="0">
                <a:latin typeface="Franklin Gothic Book" panose="020B0503020102020204" pitchFamily="34" charset="0"/>
              </a:rPr>
              <a:t>Build relationships</a:t>
            </a:r>
          </a:p>
          <a:p>
            <a:pPr marL="342900" indent="-342900">
              <a:spcAft>
                <a:spcPts val="500"/>
              </a:spcAft>
              <a:buFont typeface="+mj-lt"/>
              <a:buAutoNum type="arabicPeriod"/>
            </a:pPr>
            <a:r>
              <a:rPr lang="en-US" b="1" dirty="0" smtClean="0">
                <a:latin typeface="Franklin Gothic Book" panose="020B0503020102020204" pitchFamily="34" charset="0"/>
              </a:rPr>
              <a:t>Make learning relevant</a:t>
            </a:r>
          </a:p>
          <a:p>
            <a:pPr marL="342900" indent="-342900">
              <a:spcAft>
                <a:spcPts val="500"/>
              </a:spcAft>
              <a:buFont typeface="+mj-lt"/>
              <a:buAutoNum type="arabicPeriod"/>
            </a:pPr>
            <a:r>
              <a:rPr lang="en-US" b="1" dirty="0" smtClean="0">
                <a:latin typeface="Franklin Gothic Book" panose="020B0503020102020204" pitchFamily="34" charset="0"/>
              </a:rPr>
              <a:t>Set expectations</a:t>
            </a:r>
          </a:p>
          <a:p>
            <a:pPr marL="342900" indent="-342900">
              <a:spcAft>
                <a:spcPts val="500"/>
              </a:spcAft>
              <a:buFont typeface="+mj-lt"/>
              <a:buAutoNum type="arabicPeriod"/>
            </a:pPr>
            <a:r>
              <a:rPr lang="en-US" b="1" dirty="0" smtClean="0">
                <a:latin typeface="Franklin Gothic Book" panose="020B0503020102020204" pitchFamily="34" charset="0"/>
              </a:rPr>
              <a:t>Address issues immediately</a:t>
            </a:r>
          </a:p>
          <a:p>
            <a:pPr marL="342900" indent="-342900">
              <a:spcAft>
                <a:spcPts val="500"/>
              </a:spcAft>
              <a:buFont typeface="+mj-lt"/>
              <a:buAutoNum type="arabicPeriod"/>
            </a:pPr>
            <a:r>
              <a:rPr lang="en-US" b="1" spc="-60" dirty="0" smtClean="0">
                <a:latin typeface="Franklin Gothic Book" panose="020B0503020102020204" pitchFamily="34" charset="0"/>
              </a:rPr>
              <a:t>Provide time for students to apply learning (concrete to abstract)</a:t>
            </a:r>
          </a:p>
          <a:p>
            <a:pPr marL="342900" indent="-342900">
              <a:spcAft>
                <a:spcPts val="500"/>
              </a:spcAft>
              <a:buFont typeface="+mj-lt"/>
              <a:buAutoNum type="arabicPeriod"/>
            </a:pPr>
            <a:r>
              <a:rPr lang="en-US" b="1" spc="-60" dirty="0" smtClean="0">
                <a:latin typeface="Franklin Gothic Book" panose="020B0503020102020204" pitchFamily="34" charset="0"/>
              </a:rPr>
              <a:t>Provide enrichment/ extension for all students</a:t>
            </a:r>
          </a:p>
          <a:p>
            <a:pPr marL="342900" indent="-342900">
              <a:spcAft>
                <a:spcPts val="500"/>
              </a:spcAft>
              <a:buFont typeface="+mj-lt"/>
              <a:buAutoNum type="arabicPeriod"/>
            </a:pPr>
            <a:r>
              <a:rPr lang="en-US" b="1" spc="-60" dirty="0" smtClean="0">
                <a:latin typeface="Franklin Gothic Book" panose="020B0503020102020204" pitchFamily="34" charset="0"/>
              </a:rPr>
              <a:t>Give teachers time</a:t>
            </a:r>
          </a:p>
          <a:p>
            <a:pPr marL="342900" indent="-342900">
              <a:spcAft>
                <a:spcPts val="500"/>
              </a:spcAft>
              <a:buFont typeface="+mj-lt"/>
              <a:buAutoNum type="arabicPeriod"/>
            </a:pPr>
            <a:r>
              <a:rPr lang="en-US" b="1" dirty="0" smtClean="0">
                <a:latin typeface="Franklin Gothic Book" panose="020B0503020102020204" pitchFamily="34" charset="0"/>
              </a:rPr>
              <a:t>Be present and visible</a:t>
            </a:r>
            <a:endParaRPr lang="en-US" b="1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86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6454"/>
          <a:stretch/>
        </p:blipFill>
        <p:spPr>
          <a:xfrm>
            <a:off x="6629400" y="228600"/>
            <a:ext cx="2283691" cy="4132304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0" y="0"/>
            <a:ext cx="9141691" cy="6858000"/>
          </a:xfrm>
          <a:prstGeom prst="frame">
            <a:avLst>
              <a:gd name="adj1" fmla="val 293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2590800"/>
            <a:ext cx="3429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Franklin Gothic Book" panose="020B0503020102020204" pitchFamily="34" charset="0"/>
              </a:rPr>
              <a:t>Pauline Dow, </a:t>
            </a:r>
            <a:r>
              <a:rPr lang="en-US" sz="2000" b="1" dirty="0" err="1" smtClean="0">
                <a:latin typeface="Franklin Gothic Book" panose="020B0503020102020204" pitchFamily="34" charset="0"/>
              </a:rPr>
              <a:t>Ed.D</a:t>
            </a:r>
            <a:r>
              <a:rPr lang="en-US" sz="2000" b="1" dirty="0" smtClean="0">
                <a:latin typeface="Franklin Gothic Book" panose="020B0503020102020204" pitchFamily="34" charset="0"/>
              </a:rPr>
              <a:t>.</a:t>
            </a:r>
          </a:p>
          <a:p>
            <a:r>
              <a:rPr lang="en-US" dirty="0" smtClean="0">
                <a:latin typeface="Franklin Gothic Book" panose="020B0503020102020204" pitchFamily="34" charset="0"/>
              </a:rPr>
              <a:t>Chief Instructional Officer</a:t>
            </a:r>
          </a:p>
          <a:p>
            <a:endParaRPr lang="en-US" dirty="0">
              <a:latin typeface="Franklin Gothic Book" panose="020B0503020102020204" pitchFamily="34" charset="0"/>
            </a:endParaRPr>
          </a:p>
          <a:p>
            <a:r>
              <a:rPr lang="en-US" sz="2000" b="1" dirty="0" smtClean="0">
                <a:latin typeface="Franklin Gothic Book" panose="020B0503020102020204" pitchFamily="34" charset="0"/>
              </a:rPr>
              <a:t>North East ISD</a:t>
            </a:r>
          </a:p>
          <a:p>
            <a:r>
              <a:rPr lang="en-US" dirty="0" smtClean="0">
                <a:latin typeface="Franklin Gothic Book" panose="020B0503020102020204" pitchFamily="34" charset="0"/>
              </a:rPr>
              <a:t>8961 Tesoro Drive</a:t>
            </a:r>
          </a:p>
          <a:p>
            <a:r>
              <a:rPr lang="en-US" dirty="0" smtClean="0">
                <a:latin typeface="Franklin Gothic Book" panose="020B0503020102020204" pitchFamily="34" charset="0"/>
              </a:rPr>
              <a:t>San Antonio, TX 78217</a:t>
            </a:r>
          </a:p>
          <a:p>
            <a:endParaRPr lang="en-US" dirty="0">
              <a:latin typeface="Franklin Gothic Book" panose="020B0503020102020204" pitchFamily="34" charset="0"/>
            </a:endParaRPr>
          </a:p>
          <a:p>
            <a:r>
              <a:rPr lang="en-US" dirty="0" smtClean="0">
                <a:latin typeface="Franklin Gothic Book" panose="020B0503020102020204" pitchFamily="34" charset="0"/>
              </a:rPr>
              <a:t>(210) 407-0545</a:t>
            </a:r>
          </a:p>
          <a:p>
            <a:r>
              <a:rPr lang="en-US" dirty="0" smtClean="0">
                <a:latin typeface="Franklin Gothic Book" panose="020B0503020102020204" pitchFamily="34" charset="0"/>
                <a:hlinkClick r:id="rId4"/>
              </a:rPr>
              <a:t>pdow@neisd.net</a:t>
            </a:r>
            <a:endParaRPr lang="en-US" dirty="0" smtClean="0">
              <a:latin typeface="Franklin Gothic Book" panose="020B0503020102020204" pitchFamily="34" charset="0"/>
            </a:endParaRPr>
          </a:p>
          <a:p>
            <a:r>
              <a:rPr lang="en-US" dirty="0" smtClean="0">
                <a:latin typeface="Franklin Gothic Book" panose="020B0503020102020204" pitchFamily="34" charset="0"/>
              </a:rPr>
              <a:t>@</a:t>
            </a:r>
            <a:r>
              <a:rPr lang="en-US" dirty="0" err="1" smtClean="0">
                <a:latin typeface="Franklin Gothic Book" panose="020B0503020102020204" pitchFamily="34" charset="0"/>
              </a:rPr>
              <a:t>paulinedow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4845" y="4572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Franklin Gothic Book" panose="020B0503020102020204" pitchFamily="34" charset="0"/>
              </a:rPr>
              <a:t>Questions/Comments</a:t>
            </a:r>
            <a:endParaRPr lang="en-US" sz="3600" b="1" dirty="0">
              <a:latin typeface="Franklin Gothic Book" panose="020B05030201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3554" y="5638800"/>
            <a:ext cx="923925" cy="91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65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238718" y="5055222"/>
            <a:ext cx="4285307" cy="1665222"/>
            <a:chOff x="94157" y="5333976"/>
            <a:chExt cx="3733631" cy="1315254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3"/>
            <a:srcRect l="3400" t="18883" r="3400" b="31444"/>
            <a:stretch/>
          </p:blipFill>
          <p:spPr>
            <a:xfrm>
              <a:off x="94157" y="5333976"/>
              <a:ext cx="3733631" cy="1277154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3"/>
            <a:srcRect l="3400" t="92794" r="3400" b="3188"/>
            <a:stretch/>
          </p:blipFill>
          <p:spPr>
            <a:xfrm>
              <a:off x="138859" y="6553200"/>
              <a:ext cx="3593388" cy="96030"/>
            </a:xfrm>
            <a:prstGeom prst="rect">
              <a:avLst/>
            </a:prstGeom>
          </p:spPr>
        </p:pic>
      </p:grpSp>
      <p:sp>
        <p:nvSpPr>
          <p:cNvPr id="24" name="TextBox 23"/>
          <p:cNvSpPr txBox="1"/>
          <p:nvPr/>
        </p:nvSpPr>
        <p:spPr>
          <a:xfrm>
            <a:off x="6641165" y="2931969"/>
            <a:ext cx="2235583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$551.1</a:t>
            </a:r>
          </a:p>
          <a:p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Million budget for the           2015-16 school year</a:t>
            </a:r>
          </a:p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$487.0</a:t>
            </a:r>
          </a:p>
          <a:p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Million Operating Expenditures.</a:t>
            </a:r>
          </a:p>
          <a:p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$7,163 per-student spending</a:t>
            </a:r>
          </a:p>
          <a:p>
            <a:r>
              <a:rPr lang="en-US" sz="900" dirty="0">
                <a:solidFill>
                  <a:schemeClr val="accent5">
                    <a:lumMod val="75000"/>
                  </a:schemeClr>
                </a:solidFill>
              </a:rPr>
              <a:t>2013-14 TEA Financial Data Report</a:t>
            </a:r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2" descr="Image result for population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15" y="752580"/>
            <a:ext cx="1089259" cy="108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population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136" y="756590"/>
            <a:ext cx="1089259" cy="108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39256" y="36003"/>
            <a:ext cx="2477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Our Students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9012" y="1858418"/>
            <a:ext cx="171968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67,779</a:t>
            </a:r>
          </a:p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students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31648" y="119736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85800" algn="l"/>
              </a:tabLst>
            </a:pP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46.19% </a:t>
            </a: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	Economically Disadvantaged</a:t>
            </a:r>
          </a:p>
          <a:p>
            <a:pPr defTabSz="625475">
              <a:tabLst>
                <a:tab pos="685800" algn="l"/>
              </a:tabLst>
            </a:pP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10.85% </a:t>
            </a: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	English Learners</a:t>
            </a:r>
          </a:p>
          <a:p>
            <a:pPr defTabSz="625475">
              <a:tabLst>
                <a:tab pos="685800" algn="l"/>
              </a:tabLst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7.22%</a:t>
            </a: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	Bilingual</a:t>
            </a:r>
          </a:p>
          <a:p>
            <a:pPr defTabSz="625475">
              <a:tabLst>
                <a:tab pos="685800" algn="l"/>
              </a:tabLst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5.16%</a:t>
            </a: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	English as a Second Language</a:t>
            </a:r>
          </a:p>
          <a:p>
            <a:pPr defTabSz="625475">
              <a:tabLst>
                <a:tab pos="685800" algn="l"/>
              </a:tabLst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9.78%</a:t>
            </a: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	Special Education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31648" y="1243896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85800" algn="l"/>
              </a:tabLst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0.81% </a:t>
            </a: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	Homeless</a:t>
            </a:r>
          </a:p>
          <a:p>
            <a:pPr defTabSz="625475">
              <a:tabLst>
                <a:tab pos="685800" algn="l"/>
              </a:tabLst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2.46% </a:t>
            </a: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	Immigrant</a:t>
            </a:r>
          </a:p>
          <a:p>
            <a:pPr defTabSz="625475">
              <a:tabLst>
                <a:tab pos="685800" algn="l"/>
              </a:tabLst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0.04%</a:t>
            </a: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	Migrant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31648" y="2005896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85800" algn="l"/>
              </a:tabLst>
            </a:pP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21.15% </a:t>
            </a: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	Career and Technical Education</a:t>
            </a:r>
          </a:p>
          <a:p>
            <a:pPr defTabSz="625475">
              <a:tabLst>
                <a:tab pos="685800" algn="l"/>
              </a:tabLst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5.72% </a:t>
            </a: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	Gifted and Talented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2861609"/>
            <a:ext cx="4330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Our Schools and Staff</a:t>
            </a:r>
          </a:p>
        </p:txBody>
      </p:sp>
      <p:pic>
        <p:nvPicPr>
          <p:cNvPr id="1026" name="Picture 2" descr="Image result for school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r="16000"/>
          <a:stretch/>
        </p:blipFill>
        <p:spPr bwMode="auto">
          <a:xfrm>
            <a:off x="-1948" y="3506921"/>
            <a:ext cx="1128585" cy="121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986086" y="3577645"/>
            <a:ext cx="19264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96875" algn="l"/>
              </a:tabLst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46</a:t>
            </a: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	Elementary</a:t>
            </a:r>
          </a:p>
          <a:p>
            <a:pPr defTabSz="625475">
              <a:tabLst>
                <a:tab pos="396875" algn="l"/>
              </a:tabLst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14</a:t>
            </a: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	Middle</a:t>
            </a:r>
          </a:p>
          <a:p>
            <a:pPr defTabSz="625475">
              <a:tabLst>
                <a:tab pos="396875" algn="l"/>
              </a:tabLst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05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8</a:t>
            </a: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	High</a:t>
            </a:r>
          </a:p>
          <a:p>
            <a:pPr defTabSz="625475">
              <a:tabLst>
                <a:tab pos="396875" algn="l"/>
              </a:tabLst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en-US" sz="4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8</a:t>
            </a: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	Alternative Programs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97449" y="3545485"/>
            <a:ext cx="1455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4,305</a:t>
            </a:r>
            <a:r>
              <a:rPr lang="en-US" sz="1100" b="1" dirty="0">
                <a:solidFill>
                  <a:schemeClr val="accent5">
                    <a:lumMod val="75000"/>
                  </a:schemeClr>
                </a:solidFill>
              </a:rPr>
              <a:t> Teachers</a:t>
            </a:r>
          </a:p>
          <a:p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9,292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accent5">
                    <a:lumMod val="75000"/>
                  </a:schemeClr>
                </a:solidFill>
              </a:rPr>
              <a:t>Employees</a:t>
            </a:r>
            <a:endParaRPr lang="en-US" sz="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32" name="Picture 8" descr="Image result for budget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983" y="3051594"/>
            <a:ext cx="845242" cy="84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4451294" y="4148168"/>
            <a:ext cx="219285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solidFill>
                  <a:schemeClr val="accent5">
                    <a:lumMod val="75000"/>
                  </a:schemeClr>
                </a:solidFill>
              </a:rPr>
              <a:t>Teachers&gt;</a:t>
            </a: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</a:rPr>
              <a:t>5</a:t>
            </a: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accent5">
                    <a:lumMod val="75000"/>
                  </a:schemeClr>
                </a:solidFill>
              </a:rPr>
              <a:t>years of experience</a:t>
            </a:r>
          </a:p>
          <a:p>
            <a:pPr algn="r"/>
            <a:r>
              <a:rPr lang="en-US" sz="1100" b="1" dirty="0">
                <a:solidFill>
                  <a:schemeClr val="accent5">
                    <a:lumMod val="75000"/>
                  </a:schemeClr>
                </a:solidFill>
              </a:rPr>
              <a:t>All Subjects: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53%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8575" y="4893401"/>
            <a:ext cx="3468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Moving the Needle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45069" y="5201874"/>
            <a:ext cx="32296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Accountability Ratings:</a:t>
            </a:r>
          </a:p>
          <a:p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District Rating: Met Standard</a:t>
            </a:r>
          </a:p>
          <a:p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Campus Rating: 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100% </a:t>
            </a: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Met Standard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30700" y="6248563"/>
            <a:ext cx="40862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2A3F72"/>
                </a:solidFill>
              </a:rPr>
              <a:t>North East Independent School District</a:t>
            </a:r>
          </a:p>
          <a:p>
            <a:pPr algn="r"/>
            <a:r>
              <a:rPr lang="en-US" sz="800" dirty="0">
                <a:solidFill>
                  <a:srgbClr val="2A3F72"/>
                </a:solidFill>
              </a:rPr>
              <a:t>2015-16 data, except where indicated</a:t>
            </a:r>
            <a:endParaRPr lang="en-US" dirty="0">
              <a:solidFill>
                <a:srgbClr val="2A3F72"/>
              </a:solidFill>
            </a:endParaRPr>
          </a:p>
        </p:txBody>
      </p:sp>
      <p:pic>
        <p:nvPicPr>
          <p:cNvPr id="1040" name="Picture 16" descr="watermar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830" y="6134057"/>
            <a:ext cx="722920" cy="69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Connector 28"/>
          <p:cNvCxnSpPr/>
          <p:nvPr/>
        </p:nvCxnSpPr>
        <p:spPr>
          <a:xfrm>
            <a:off x="45038" y="2819400"/>
            <a:ext cx="9098962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0" y="4876800"/>
            <a:ext cx="9098962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044" name="Picture 20" descr="Image result for teacher ic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167" l="407" r="100000">
                        <a14:foregroundMark x1="20325" y1="47500" x2="20325" y2="47500"/>
                        <a14:foregroundMark x1="15854" y1="68333" x2="15854" y2="68333"/>
                        <a14:foregroundMark x1="15854" y1="91667" x2="15854" y2="91667"/>
                        <a14:foregroundMark x1="36179" y1="88750" x2="36179" y2="88750"/>
                        <a14:foregroundMark x1="37805" y1="73750" x2="37805" y2="73750"/>
                        <a14:foregroundMark x1="63821" y1="67917" x2="63821" y2="67917"/>
                        <a14:foregroundMark x1="85366" y1="69583" x2="85366" y2="69583"/>
                        <a14:foregroundMark x1="25610" y1="27917" x2="25610" y2="27917"/>
                        <a14:backgroundMark x1="53252" y1="19167" x2="53252" y2="1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147" y="3685406"/>
            <a:ext cx="929942" cy="92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2964848" y="3514168"/>
            <a:ext cx="16001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Average Elementary Class Size:</a:t>
            </a:r>
          </a:p>
          <a:p>
            <a:pPr algn="r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18.9 - 22.2</a:t>
            </a:r>
            <a:endParaRPr lang="en-US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92D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557666" y="3014518"/>
            <a:ext cx="1024318" cy="73750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1"/>
          <a:srcRect l="3060" r="4147"/>
          <a:stretch/>
        </p:blipFill>
        <p:spPr>
          <a:xfrm>
            <a:off x="5100071" y="88379"/>
            <a:ext cx="4038601" cy="2611365"/>
          </a:xfrm>
          <a:prstGeom prst="rect">
            <a:avLst/>
          </a:prstGeom>
        </p:spPr>
      </p:pic>
      <p:pic>
        <p:nvPicPr>
          <p:cNvPr id="2050" name="Picture 2" descr="Image result for ratings icon"/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469" y="5131738"/>
            <a:ext cx="649515" cy="83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3038197" y="2603956"/>
            <a:ext cx="18932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5">
                    <a:lumMod val="75000"/>
                  </a:schemeClr>
                </a:solidFill>
              </a:rPr>
              <a:t>Source: Fall 2015 PEIMS Submission</a:t>
            </a:r>
          </a:p>
        </p:txBody>
      </p:sp>
    </p:spTree>
    <p:extLst>
      <p:ext uri="{BB962C8B-B14F-4D97-AF65-F5344CB8AC3E}">
        <p14:creationId xmlns:p14="http://schemas.microsoft.com/office/powerpoint/2010/main" val="280441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Image result for 360 degree 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0"/>
            <a:ext cx="3124200" cy="6858000"/>
          </a:xfrm>
          <a:prstGeom prst="rect">
            <a:avLst/>
          </a:prstGeom>
          <a:solidFill>
            <a:srgbClr val="873C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4950" lvl="2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How to improve achievement for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students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in poverty…</a:t>
            </a:r>
          </a:p>
        </p:txBody>
      </p:sp>
    </p:spTree>
    <p:extLst>
      <p:ext uri="{BB962C8B-B14F-4D97-AF65-F5344CB8AC3E}">
        <p14:creationId xmlns:p14="http://schemas.microsoft.com/office/powerpoint/2010/main" val="188949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2" y="-1"/>
            <a:ext cx="9124278" cy="6943575"/>
          </a:xfrm>
          <a:prstGeom prst="rect">
            <a:avLst/>
          </a:prstGeom>
        </p:spPr>
      </p:pic>
      <p:sp>
        <p:nvSpPr>
          <p:cNvPr id="1026" name="AutoShape 2" descr="Image result for 360 degree 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68739" y="6019800"/>
            <a:ext cx="7027661" cy="646331"/>
          </a:xfrm>
          <a:prstGeom prst="rect">
            <a:avLst/>
          </a:prstGeom>
          <a:solidFill>
            <a:srgbClr val="873C2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The Leadership Challenge   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22" y="160338"/>
            <a:ext cx="9124278" cy="2708434"/>
          </a:xfrm>
          <a:prstGeom prst="rect">
            <a:avLst/>
          </a:prstGeom>
          <a:solidFill>
            <a:srgbClr val="6D8190">
              <a:alpha val="92157"/>
            </a:srgbClr>
          </a:solidFill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How do we leverage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available research and data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to maximize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our limited resources (financial, material, human, time)?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How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do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we manage the tension between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the need for systematized processes, structures, and practices with the need for differentiation (and innovation and iteration) to address the unique needs of individual schools and their communities?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How do we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as leaders catalyze or accelerate processes and procedures for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schools with the highest risk factors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?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36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8742" y="1"/>
            <a:ext cx="5085257" cy="4191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Rectangle 2"/>
          <p:cNvSpPr/>
          <p:nvPr/>
        </p:nvSpPr>
        <p:spPr>
          <a:xfrm>
            <a:off x="763492" y="252567"/>
            <a:ext cx="8395022" cy="646331"/>
          </a:xfrm>
          <a:prstGeom prst="rect">
            <a:avLst/>
          </a:prstGeom>
          <a:solidFill>
            <a:srgbClr val="964332"/>
          </a:solidFill>
        </p:spPr>
        <p:txBody>
          <a:bodyPr wrap="square" rtlCol="0">
            <a:spAutoFit/>
          </a:bodyPr>
          <a:lstStyle/>
          <a:p>
            <a:pPr lvl="2" algn="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Effective District and Schools…</a:t>
            </a:r>
          </a:p>
        </p:txBody>
      </p:sp>
      <p:sp>
        <p:nvSpPr>
          <p:cNvPr id="2" name="Rectangle 1"/>
          <p:cNvSpPr/>
          <p:nvPr/>
        </p:nvSpPr>
        <p:spPr>
          <a:xfrm>
            <a:off x="154874" y="3127078"/>
            <a:ext cx="7971225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Build leadership capacity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Support data-based decision making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Ensure an equitable distribution of resources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Recruit </a:t>
            </a:r>
            <a: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and </a:t>
            </a:r>
            <a:r>
              <a:rPr lang="en-US" sz="28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retain high </a:t>
            </a:r>
            <a: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capacity teachers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Ensure high-expectation teaching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Support professional learning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Create strong instructional management systems</a:t>
            </a:r>
          </a:p>
        </p:txBody>
      </p:sp>
      <p:pic>
        <p:nvPicPr>
          <p:cNvPr id="1028" name="Picture 4" descr="watermar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544" y="6039212"/>
            <a:ext cx="691010" cy="66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17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Image result for 360 degree 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-22408" y="0"/>
            <a:ext cx="9166408" cy="687480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Isosceles Triangle 3"/>
          <p:cNvSpPr/>
          <p:nvPr/>
        </p:nvSpPr>
        <p:spPr>
          <a:xfrm rot="5400000">
            <a:off x="-1078174" y="1200749"/>
            <a:ext cx="6646460" cy="4490113"/>
          </a:xfrm>
          <a:prstGeom prst="triangle">
            <a:avLst/>
          </a:prstGeom>
          <a:solidFill>
            <a:srgbClr val="FFFFFF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200" b="1" dirty="0" smtClean="0">
                <a:solidFill>
                  <a:sysClr val="windowText" lastClr="000000"/>
                </a:solidFill>
                <a:latin typeface="Franklin Gothic Book" panose="020B0503020102020204" pitchFamily="34" charset="0"/>
                <a:ea typeface="Dotum" pitchFamily="34" charset="-127"/>
              </a:rPr>
              <a:t>Collecting and Analyzing  </a:t>
            </a:r>
            <a:r>
              <a:rPr lang="en-US" sz="3200" b="1" dirty="0">
                <a:solidFill>
                  <a:sysClr val="windowText" lastClr="000000"/>
                </a:solidFill>
                <a:latin typeface="Franklin Gothic Book" panose="020B0503020102020204" pitchFamily="34" charset="0"/>
                <a:ea typeface="Dotum" pitchFamily="34" charset="-127"/>
              </a:rPr>
              <a:t>D</a:t>
            </a:r>
            <a:r>
              <a:rPr lang="en-US" sz="3200" b="1" dirty="0" smtClean="0">
                <a:solidFill>
                  <a:sysClr val="windowText" lastClr="000000"/>
                </a:solidFill>
                <a:latin typeface="Franklin Gothic Book" panose="020B0503020102020204" pitchFamily="34" charset="0"/>
                <a:ea typeface="Dotum" pitchFamily="34" charset="-127"/>
              </a:rPr>
              <a:t>ata for a 360</a:t>
            </a:r>
            <a:r>
              <a:rPr lang="en-US" sz="3200" b="1" baseline="30000" dirty="0" smtClean="0">
                <a:solidFill>
                  <a:sysClr val="windowText" lastClr="000000"/>
                </a:solidFill>
                <a:latin typeface="Franklin Gothic Book" panose="020B0503020102020204" pitchFamily="34" charset="0"/>
                <a:ea typeface="Dotum" pitchFamily="34" charset="-127"/>
              </a:rPr>
              <a:t>0</a:t>
            </a:r>
            <a:r>
              <a:rPr lang="en-US" sz="3200" b="1" dirty="0" smtClean="0">
                <a:solidFill>
                  <a:sysClr val="windowText" lastClr="000000"/>
                </a:solidFill>
                <a:latin typeface="Franklin Gothic Book" panose="020B0503020102020204" pitchFamily="34" charset="0"/>
                <a:ea typeface="Dotum" pitchFamily="34" charset="-127"/>
              </a:rPr>
              <a:t/>
            </a:r>
            <a:br>
              <a:rPr lang="en-US" sz="3200" b="1" dirty="0" smtClean="0">
                <a:solidFill>
                  <a:sysClr val="windowText" lastClr="000000"/>
                </a:solidFill>
                <a:latin typeface="Franklin Gothic Book" panose="020B0503020102020204" pitchFamily="34" charset="0"/>
                <a:ea typeface="Dotum" pitchFamily="34" charset="-127"/>
              </a:rPr>
            </a:br>
            <a:r>
              <a:rPr lang="en-US" sz="3200" b="1" dirty="0">
                <a:solidFill>
                  <a:sysClr val="windowText" lastClr="000000"/>
                </a:solidFill>
                <a:latin typeface="Franklin Gothic Book" panose="020B0503020102020204" pitchFamily="34" charset="0"/>
                <a:ea typeface="Dotum" pitchFamily="34" charset="-127"/>
              </a:rPr>
              <a:t>V</a:t>
            </a:r>
            <a:r>
              <a:rPr lang="en-US" sz="3200" b="1" dirty="0" smtClean="0">
                <a:solidFill>
                  <a:sysClr val="windowText" lastClr="000000"/>
                </a:solidFill>
                <a:latin typeface="Franklin Gothic Book" panose="020B0503020102020204" pitchFamily="34" charset="0"/>
                <a:ea typeface="Dotum" pitchFamily="34" charset="-127"/>
              </a:rPr>
              <a:t>iew</a:t>
            </a:r>
            <a:endParaRPr lang="en-US" sz="3600" b="1" dirty="0">
              <a:solidFill>
                <a:sysClr val="windowText" lastClr="000000"/>
              </a:solidFill>
              <a:latin typeface="Franklin Gothic Book" panose="020B0503020102020204" pitchFamily="34" charset="0"/>
              <a:ea typeface="Dotum" pitchFamily="34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678" y="831879"/>
            <a:ext cx="4840644" cy="519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05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15213" y="3777187"/>
            <a:ext cx="9129657" cy="2369923"/>
            <a:chOff x="-2059560" y="2971800"/>
            <a:chExt cx="9129657" cy="2369923"/>
          </a:xfrm>
        </p:grpSpPr>
        <p:sp>
          <p:nvSpPr>
            <p:cNvPr id="44" name="Rectangle 43"/>
            <p:cNvSpPr/>
            <p:nvPr/>
          </p:nvSpPr>
          <p:spPr>
            <a:xfrm>
              <a:off x="-2059560" y="2971800"/>
              <a:ext cx="9129657" cy="2369923"/>
            </a:xfrm>
            <a:prstGeom prst="rect">
              <a:avLst/>
            </a:prstGeom>
            <a:solidFill>
              <a:srgbClr val="E4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26897" y="2971800"/>
              <a:ext cx="2376544" cy="236992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" name="Group 24"/>
          <p:cNvGrpSpPr/>
          <p:nvPr/>
        </p:nvGrpSpPr>
        <p:grpSpPr>
          <a:xfrm>
            <a:off x="0" y="-17598"/>
            <a:ext cx="9129657" cy="3170975"/>
            <a:chOff x="0" y="-17598"/>
            <a:chExt cx="9129657" cy="3170975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17598"/>
              <a:ext cx="4800600" cy="3167810"/>
            </a:xfrm>
            <a:prstGeom prst="rect">
              <a:avLst/>
            </a:prstGeom>
          </p:spPr>
        </p:pic>
        <p:grpSp>
          <p:nvGrpSpPr>
            <p:cNvPr id="33" name="Group 32"/>
            <p:cNvGrpSpPr/>
            <p:nvPr/>
          </p:nvGrpSpPr>
          <p:grpSpPr>
            <a:xfrm>
              <a:off x="2505269" y="-17598"/>
              <a:ext cx="6624388" cy="3170975"/>
              <a:chOff x="2505269" y="-17598"/>
              <a:chExt cx="6624388" cy="3170975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4"/>
              <a:srcRect l="42857"/>
              <a:stretch/>
            </p:blipFill>
            <p:spPr>
              <a:xfrm>
                <a:off x="2505269" y="-17598"/>
                <a:ext cx="2743200" cy="3167810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/>
              <a:srcRect l="42857"/>
              <a:stretch/>
            </p:blipFill>
            <p:spPr>
              <a:xfrm>
                <a:off x="4114800" y="-14488"/>
                <a:ext cx="2743200" cy="3167810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4"/>
              <a:srcRect l="42857"/>
              <a:stretch/>
            </p:blipFill>
            <p:spPr>
              <a:xfrm>
                <a:off x="3347201" y="-7620"/>
                <a:ext cx="2743200" cy="3152570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 rotWithShape="1">
              <a:blip r:embed="rId4"/>
              <a:srcRect l="42857"/>
              <a:stretch/>
            </p:blipFill>
            <p:spPr>
              <a:xfrm>
                <a:off x="3309956" y="-9526"/>
                <a:ext cx="2743200" cy="3162903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 rotWithShape="1">
              <a:blip r:embed="rId4"/>
              <a:srcRect l="42857"/>
              <a:stretch/>
            </p:blipFill>
            <p:spPr>
              <a:xfrm>
                <a:off x="4872019" y="9524"/>
                <a:ext cx="2743200" cy="3143741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 rotWithShape="1">
              <a:blip r:embed="rId4"/>
              <a:srcRect l="42857"/>
              <a:stretch/>
            </p:blipFill>
            <p:spPr>
              <a:xfrm>
                <a:off x="5629238" y="9524"/>
                <a:ext cx="2743200" cy="3143685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 rotWithShape="1">
              <a:blip r:embed="rId4"/>
              <a:srcRect l="42857"/>
              <a:stretch/>
            </p:blipFill>
            <p:spPr>
              <a:xfrm>
                <a:off x="6386457" y="19050"/>
                <a:ext cx="2743200" cy="3134104"/>
              </a:xfrm>
              <a:prstGeom prst="rect">
                <a:avLst/>
              </a:prstGeom>
            </p:spPr>
          </p:pic>
        </p:grpSp>
      </p:grpSp>
      <p:sp>
        <p:nvSpPr>
          <p:cNvPr id="41" name="Rectangle 40"/>
          <p:cNvSpPr/>
          <p:nvPr/>
        </p:nvSpPr>
        <p:spPr>
          <a:xfrm>
            <a:off x="649742" y="609600"/>
            <a:ext cx="839502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2" indent="-342900" algn="r">
              <a:spcBef>
                <a:spcPts val="200"/>
              </a:spcBef>
              <a:spcAft>
                <a:spcPts val="600"/>
              </a:spcAft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North East ISD Example: </a:t>
            </a:r>
          </a:p>
          <a:p>
            <a:pPr marL="342900" lvl="2" indent="-342900" algn="r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 smtClean="0">
              <a:latin typeface="Franklin Gothic Book" panose="020B0503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2" indent="-342900" algn="r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lang="en-US" sz="2400" b="1" dirty="0"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Coaching </a:t>
            </a:r>
            <a:r>
              <a:rPr lang="en-US" sz="2400" b="1" dirty="0" smtClean="0"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</a:p>
          <a:p>
            <a:pPr marL="342900" marR="0" lvl="2" indent="-342900" algn="r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>
              <a:latin typeface="Franklin Gothic Book" panose="020B0503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5213" y="3877235"/>
            <a:ext cx="6766587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Franklin Gothic Book" panose="020B0503020102020204" pitchFamily="34" charset="0"/>
              </a:rPr>
              <a:t>Engages campus- and district-level leaders in collaborative inquiry around identified data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Franklin Gothic Book" panose="020B0503020102020204" pitchFamily="34" charset="0"/>
              </a:rPr>
              <a:t>Provides an opportunity for early course correction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Franklin Gothic Book" panose="020B0503020102020204" pitchFamily="34" charset="0"/>
              </a:rPr>
              <a:t>Allows campus leaders a forum to “rehearse“ plans of action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Franklin Gothic Book" panose="020B0503020102020204" pitchFamily="34" charset="0"/>
              </a:rPr>
              <a:t>Aligns collaborative conversations across the district</a:t>
            </a:r>
          </a:p>
        </p:txBody>
      </p:sp>
      <p:pic>
        <p:nvPicPr>
          <p:cNvPr id="17" name="Picture 2" descr="watermark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119" y="5943600"/>
            <a:ext cx="799861" cy="78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14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4343" y="3777410"/>
            <a:ext cx="9129657" cy="2369923"/>
            <a:chOff x="14343" y="3777410"/>
            <a:chExt cx="9129657" cy="2369923"/>
          </a:xfrm>
        </p:grpSpPr>
        <p:sp>
          <p:nvSpPr>
            <p:cNvPr id="6" name="Rectangle 5"/>
            <p:cNvSpPr/>
            <p:nvPr/>
          </p:nvSpPr>
          <p:spPr>
            <a:xfrm>
              <a:off x="14343" y="3777410"/>
              <a:ext cx="9129657" cy="2369923"/>
            </a:xfrm>
            <a:prstGeom prst="rect">
              <a:avLst/>
            </a:prstGeom>
            <a:solidFill>
              <a:srgbClr val="E4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00800" y="3777410"/>
              <a:ext cx="2376544" cy="236992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" name="Group 24"/>
          <p:cNvGrpSpPr/>
          <p:nvPr/>
        </p:nvGrpSpPr>
        <p:grpSpPr>
          <a:xfrm>
            <a:off x="0" y="-17598"/>
            <a:ext cx="9129657" cy="3170975"/>
            <a:chOff x="0" y="-17598"/>
            <a:chExt cx="9129657" cy="3170975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17598"/>
              <a:ext cx="4800600" cy="3167810"/>
            </a:xfrm>
            <a:prstGeom prst="rect">
              <a:avLst/>
            </a:prstGeom>
          </p:spPr>
        </p:pic>
        <p:grpSp>
          <p:nvGrpSpPr>
            <p:cNvPr id="33" name="Group 32"/>
            <p:cNvGrpSpPr/>
            <p:nvPr/>
          </p:nvGrpSpPr>
          <p:grpSpPr>
            <a:xfrm>
              <a:off x="2505269" y="-17598"/>
              <a:ext cx="6624388" cy="3170975"/>
              <a:chOff x="2505269" y="-17598"/>
              <a:chExt cx="6624388" cy="3170975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4"/>
              <a:srcRect l="42857"/>
              <a:stretch/>
            </p:blipFill>
            <p:spPr>
              <a:xfrm>
                <a:off x="2505269" y="-17598"/>
                <a:ext cx="2743200" cy="3167810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/>
              <a:srcRect l="42857"/>
              <a:stretch/>
            </p:blipFill>
            <p:spPr>
              <a:xfrm>
                <a:off x="4114800" y="-14488"/>
                <a:ext cx="2743200" cy="3167810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4"/>
              <a:srcRect l="42857"/>
              <a:stretch/>
            </p:blipFill>
            <p:spPr>
              <a:xfrm>
                <a:off x="3347201" y="-7620"/>
                <a:ext cx="2743200" cy="3152570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 rotWithShape="1">
              <a:blip r:embed="rId4"/>
              <a:srcRect l="42857"/>
              <a:stretch/>
            </p:blipFill>
            <p:spPr>
              <a:xfrm>
                <a:off x="3309956" y="-9526"/>
                <a:ext cx="2743200" cy="3162903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 rotWithShape="1">
              <a:blip r:embed="rId4"/>
              <a:srcRect l="42857"/>
              <a:stretch/>
            </p:blipFill>
            <p:spPr>
              <a:xfrm>
                <a:off x="4872019" y="9524"/>
                <a:ext cx="2743200" cy="3143741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 rotWithShape="1">
              <a:blip r:embed="rId4"/>
              <a:srcRect l="42857"/>
              <a:stretch/>
            </p:blipFill>
            <p:spPr>
              <a:xfrm>
                <a:off x="5629238" y="9524"/>
                <a:ext cx="2743200" cy="3143685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 rotWithShape="1">
              <a:blip r:embed="rId4"/>
              <a:srcRect l="42857"/>
              <a:stretch/>
            </p:blipFill>
            <p:spPr>
              <a:xfrm>
                <a:off x="6386457" y="19050"/>
                <a:ext cx="2743200" cy="3134104"/>
              </a:xfrm>
              <a:prstGeom prst="rect">
                <a:avLst/>
              </a:prstGeom>
            </p:spPr>
          </p:pic>
        </p:grpSp>
      </p:grpSp>
      <p:sp>
        <p:nvSpPr>
          <p:cNvPr id="51" name="Rectangle 50"/>
          <p:cNvSpPr/>
          <p:nvPr/>
        </p:nvSpPr>
        <p:spPr>
          <a:xfrm>
            <a:off x="649742" y="609600"/>
            <a:ext cx="8395022" cy="1528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2" indent="-342900" algn="r">
              <a:spcBef>
                <a:spcPts val="200"/>
              </a:spcBef>
              <a:spcAft>
                <a:spcPts val="600"/>
              </a:spcAft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North East ISD Example: </a:t>
            </a:r>
          </a:p>
          <a:p>
            <a:pPr marL="342900" lvl="2" indent="-342900" algn="r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 smtClean="0">
              <a:latin typeface="Franklin Gothic Book" panose="020B0503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2" indent="-342900" algn="r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Continuum </a:t>
            </a:r>
            <a:r>
              <a:rPr lang="en-US" sz="2400" b="1" dirty="0"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b="1" dirty="0" smtClean="0"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Support (Low vs. </a:t>
            </a:r>
            <a:r>
              <a:rPr lang="en-US" sz="2400" b="1" dirty="0"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1" dirty="0" smtClean="0"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igh Touch)</a:t>
            </a:r>
            <a:endParaRPr lang="en-US" sz="2400" b="1" dirty="0">
              <a:latin typeface="Franklin Gothic Book" panose="020B0503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21472" y="4251221"/>
            <a:ext cx="61722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Franklin Gothic Book" panose="020B0503020102020204" pitchFamily="34" charset="0"/>
              </a:rPr>
              <a:t>Distributes resources equitably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Franklin Gothic Book" panose="020B0503020102020204" pitchFamily="34" charset="0"/>
              </a:rPr>
              <a:t>Ensures staff is </a:t>
            </a:r>
            <a:r>
              <a:rPr lang="en-US" sz="2000" b="1" dirty="0">
                <a:latin typeface="Franklin Gothic Book" panose="020B0503020102020204" pitchFamily="34" charset="0"/>
              </a:rPr>
              <a:t>strategically </a:t>
            </a:r>
            <a:r>
              <a:rPr lang="en-US" sz="2000" b="1" dirty="0" smtClean="0">
                <a:latin typeface="Franklin Gothic Book" panose="020B0503020102020204" pitchFamily="34" charset="0"/>
              </a:rPr>
              <a:t>placed based </a:t>
            </a:r>
            <a:r>
              <a:rPr lang="en-US" sz="2000" b="1" dirty="0">
                <a:latin typeface="Franklin Gothic Book" panose="020B0503020102020204" pitchFamily="34" charset="0"/>
              </a:rPr>
              <a:t>on need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Franklin Gothic Book" panose="020B0503020102020204" pitchFamily="34" charset="0"/>
              </a:rPr>
              <a:t>Allows for differentiated professional development plans with multiple points of entry</a:t>
            </a:r>
          </a:p>
        </p:txBody>
      </p:sp>
      <p:pic>
        <p:nvPicPr>
          <p:cNvPr id="1026" name="Picture 2" descr="watermark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119" y="5943600"/>
            <a:ext cx="799861" cy="78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03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2121</TotalTime>
  <Words>650</Words>
  <Application>Microsoft Office PowerPoint</Application>
  <PresentationFormat>On-screen Show (4:3)</PresentationFormat>
  <Paragraphs>140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Dotum</vt:lpstr>
      <vt:lpstr>Arial</vt:lpstr>
      <vt:lpstr>Calibri</vt:lpstr>
      <vt:lpstr>Franklin Gothic Book</vt:lpstr>
      <vt:lpstr>Times New Roman</vt:lpstr>
      <vt:lpstr>Office Theme</vt:lpstr>
      <vt:lpstr>EDUCATING THE CHILDREN OF POVERTY Data-Driven Decisions For Leadership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Educating the Children of Poverty</dc:title>
  <dc:creator>Pauline</dc:creator>
  <cp:lastModifiedBy>Guerrero, Ana L</cp:lastModifiedBy>
  <cp:revision>171</cp:revision>
  <cp:lastPrinted>2016-09-08T21:39:13Z</cp:lastPrinted>
  <dcterms:created xsi:type="dcterms:W3CDTF">2016-08-31T02:27:10Z</dcterms:created>
  <dcterms:modified xsi:type="dcterms:W3CDTF">2016-09-19T22:31:16Z</dcterms:modified>
</cp:coreProperties>
</file>