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Proxima Nova Lt" panose="02000506030000020004" charset="0"/>
      <p:regular r:id="rId9"/>
      <p:bold r:id="rId10"/>
      <p:italic r:id="rId11"/>
      <p:boldItalic r:id="rId12"/>
    </p:embeddedFont>
    <p:embeddedFont>
      <p:font typeface="Tw Cen MT" panose="020B06020201040206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766E96-51B8-42C4-9C2F-A38E84BA73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5571260"/>
            <a:ext cx="3532130" cy="10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7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34340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766E96-51B8-42C4-9C2F-A38E84BA7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766E96-51B8-42C4-9C2F-A38E84BA7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34340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8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34340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343400"/>
            <a:ext cx="9144000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766E96-51B8-42C4-9C2F-A38E84BA7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3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434340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766E96-51B8-42C4-9C2F-A38E84BA7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766E96-51B8-42C4-9C2F-A38E84BA7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766E96-51B8-42C4-9C2F-A38E84BA7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2A05F2-AA09-40B0-A9E5-44945F51259E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766E96-51B8-42C4-9C2F-A38E84BA7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4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76200">
            <a:solidFill>
              <a:srgbClr val="ED2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6292964"/>
            <a:ext cx="6777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100" i="1" dirty="0" smtClean="0">
              <a:latin typeface="Proxima Nova Lt" pitchFamily="2" charset="0"/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Proxima Nova Lt" pitchFamily="2" charset="0"/>
              </a:rPr>
              <a:t>Children’s Learning Institute </a:t>
            </a:r>
            <a:r>
              <a:rPr lang="en-US" sz="1100" dirty="0" smtClean="0">
                <a:latin typeface="Proxima Nova Lt" pitchFamily="2" charset="0"/>
              </a:rPr>
              <a:t>at </a:t>
            </a:r>
            <a:r>
              <a:rPr lang="en-US" sz="1100" dirty="0" err="1" smtClean="0">
                <a:latin typeface="Proxima Nova Lt" pitchFamily="2" charset="0"/>
              </a:rPr>
              <a:t>UTHealth</a:t>
            </a:r>
            <a:r>
              <a:rPr lang="en-US" sz="1100" baseline="0" dirty="0" smtClean="0">
                <a:latin typeface="Proxima Nova Lt" pitchFamily="2" charset="0"/>
              </a:rPr>
              <a:t>      |      </a:t>
            </a:r>
            <a:r>
              <a:rPr lang="en-US" sz="1100" dirty="0" smtClean="0">
                <a:latin typeface="Proxima Nova Lt" pitchFamily="2" charset="0"/>
              </a:rPr>
              <a:t>www.childrenslearninginstitute.org</a:t>
            </a:r>
            <a:endParaRPr lang="en-US" sz="1100" dirty="0">
              <a:latin typeface="Proxima Nova Lt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76200"/>
            <a:ext cx="9144000" cy="0"/>
          </a:xfrm>
          <a:prstGeom prst="line">
            <a:avLst/>
          </a:prstGeom>
          <a:ln w="76200">
            <a:solidFill>
              <a:srgbClr val="ED2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9" y="4439609"/>
            <a:ext cx="1575098" cy="22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7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21" y="831464"/>
            <a:ext cx="9144000" cy="1470025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High Quality Prekindergarten Grant 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and Supports from the Texas School Ready Project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6557" y="4416039"/>
            <a:ext cx="6400800" cy="1752600"/>
          </a:xfrm>
        </p:spPr>
        <p:txBody>
          <a:bodyPr/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Susan Landry, Ph.D.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Director, Children’s Learning Institute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6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82" y="538384"/>
            <a:ext cx="3216779" cy="1417638"/>
          </a:xfrm>
        </p:spPr>
        <p:txBody>
          <a:bodyPr/>
          <a:lstStyle/>
          <a:p>
            <a:pPr algn="l"/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082" y="658027"/>
            <a:ext cx="4443811" cy="5999148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To be eligible </a:t>
            </a:r>
            <a:r>
              <a:rPr lang="en-US" sz="2000" i="1" dirty="0" smtClean="0"/>
              <a:t>… each </a:t>
            </a:r>
            <a:r>
              <a:rPr lang="en-US" sz="2000" i="1" dirty="0"/>
              <a:t>teacher of a high-quality prekindergarten grant program must be certified </a:t>
            </a:r>
            <a:r>
              <a:rPr lang="en-US" sz="2000" i="1" dirty="0" smtClean="0"/>
              <a:t>… and </a:t>
            </a:r>
            <a:r>
              <a:rPr lang="en-US" sz="2000" i="1" dirty="0"/>
              <a:t>have </a:t>
            </a:r>
            <a:r>
              <a:rPr lang="en-US" sz="2000" i="1" dirty="0" smtClean="0"/>
              <a:t>one of the following additional qualifications…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grant specifies </a:t>
            </a:r>
            <a:r>
              <a:rPr lang="en-US" sz="2000" dirty="0"/>
              <a:t>six mechanisms for satisfying the additional education requirements. </a:t>
            </a:r>
            <a:r>
              <a:rPr lang="en-US" sz="2000" dirty="0" smtClean="0"/>
              <a:t>CLI provides avenues to meet three of these:</a:t>
            </a:r>
          </a:p>
          <a:p>
            <a:r>
              <a:rPr lang="en-US" sz="2000" dirty="0" smtClean="0"/>
              <a:t>Completion </a:t>
            </a:r>
            <a:r>
              <a:rPr lang="en-US" sz="2000" dirty="0"/>
              <a:t>of the Texas School Ready Training Program (TSR </a:t>
            </a:r>
            <a:r>
              <a:rPr lang="en-US" sz="2000" dirty="0" smtClean="0"/>
              <a:t>Comprehensive)</a:t>
            </a:r>
          </a:p>
          <a:p>
            <a:r>
              <a:rPr lang="en-US" sz="2000" dirty="0" smtClean="0"/>
              <a:t>Training for the </a:t>
            </a:r>
            <a:r>
              <a:rPr lang="en-US" sz="2000" dirty="0"/>
              <a:t>Child Development Associate (CDA) credential</a:t>
            </a:r>
            <a:r>
              <a:rPr lang="en-US" sz="2000" dirty="0" smtClean="0"/>
              <a:t>™</a:t>
            </a:r>
          </a:p>
          <a:p>
            <a:r>
              <a:rPr lang="en-US" sz="2000" dirty="0" smtClean="0"/>
              <a:t>Completion </a:t>
            </a:r>
            <a:r>
              <a:rPr lang="en-US" sz="2000" dirty="0"/>
              <a:t>of professional development meeting specific requirements </a:t>
            </a:r>
            <a:r>
              <a:rPr lang="en-US" sz="2000" dirty="0" smtClean="0"/>
              <a:t>(</a:t>
            </a:r>
            <a:r>
              <a:rPr lang="en-US" sz="2000" dirty="0" err="1" smtClean="0"/>
              <a:t>eCIRCLE</a:t>
            </a:r>
            <a:r>
              <a:rPr lang="en-US" sz="2000" dirty="0" smtClean="0"/>
              <a:t>, CIRCLE Foundations Training)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3" y="3861095"/>
            <a:ext cx="3518615" cy="2928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72" y="2358640"/>
            <a:ext cx="3783328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0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77" y="512749"/>
            <a:ext cx="2956845" cy="1417638"/>
          </a:xfrm>
        </p:spPr>
        <p:txBody>
          <a:bodyPr/>
          <a:lstStyle/>
          <a:p>
            <a:pPr algn="l"/>
            <a:r>
              <a:rPr lang="en-US" sz="4000" dirty="0" smtClean="0"/>
              <a:t>Progress Monitoring &amp; Kindergarten Screening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238" y="512749"/>
            <a:ext cx="5187296" cy="5807832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… A </a:t>
            </a:r>
            <a:r>
              <a:rPr lang="en-US" sz="2000" i="1" dirty="0"/>
              <a:t>school district </a:t>
            </a:r>
            <a:r>
              <a:rPr lang="en-US" sz="2000" i="1" dirty="0" smtClean="0"/>
              <a:t>shall measure</a:t>
            </a:r>
            <a:r>
              <a:rPr lang="en-US" sz="2000" i="1" dirty="0"/>
              <a:t> the progress of each student in meeting the recommended end of prekindergarten year outcomes </a:t>
            </a:r>
            <a:r>
              <a:rPr lang="en-US" sz="2000" i="1" dirty="0" smtClean="0"/>
              <a:t>… using </a:t>
            </a:r>
            <a:r>
              <a:rPr lang="en-US" sz="2000" i="1" dirty="0"/>
              <a:t>a progress monitoring tool included on the commissioner's list of approved prekindergarten </a:t>
            </a:r>
            <a:r>
              <a:rPr lang="en-US" sz="2000" i="1" dirty="0" smtClean="0"/>
              <a:t>instruments that measures [certain domains] and the </a:t>
            </a:r>
            <a:r>
              <a:rPr lang="en-US" sz="2000" i="1" dirty="0"/>
              <a:t>preparation of each student for kindergarten using a kindergarten readiness </a:t>
            </a:r>
            <a:r>
              <a:rPr lang="en-US" sz="2000" i="1" dirty="0" smtClean="0"/>
              <a:t>instrument.</a:t>
            </a:r>
            <a:endParaRPr lang="en-US" sz="2000" i="1" dirty="0"/>
          </a:p>
          <a:p>
            <a:pPr marL="0" indent="0">
              <a:buNone/>
            </a:pPr>
            <a:endParaRPr lang="en-US" sz="2000" b="1" i="1" dirty="0"/>
          </a:p>
          <a:p>
            <a:r>
              <a:rPr lang="en-US" sz="2000" dirty="0" smtClean="0"/>
              <a:t>CLI’s CIRCLE </a:t>
            </a:r>
            <a:r>
              <a:rPr lang="en-US" sz="2000" dirty="0"/>
              <a:t>Progress Monitoring System </a:t>
            </a:r>
            <a:r>
              <a:rPr lang="en-US" sz="2000" dirty="0" smtClean="0"/>
              <a:t>is included on the Commissioner's List of Approved Progress Monitoring Instruments.</a:t>
            </a:r>
          </a:p>
          <a:p>
            <a:r>
              <a:rPr lang="en-US" sz="2000" dirty="0" smtClean="0"/>
              <a:t>The Texas Kindergarten Entry Assessment will launch fall 2017 and will satisfy the kindergarten screening requirement.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Both CLI assessments are available at no cost.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7" y="3435408"/>
            <a:ext cx="2853373" cy="2153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67" y="4896740"/>
            <a:ext cx="3064847" cy="18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09" y="632389"/>
            <a:ext cx="3216779" cy="1417638"/>
          </a:xfrm>
        </p:spPr>
        <p:txBody>
          <a:bodyPr/>
          <a:lstStyle/>
          <a:p>
            <a:pPr algn="l"/>
            <a:r>
              <a:rPr lang="en-US" dirty="0" smtClean="0"/>
              <a:t>High Quality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820" y="734938"/>
            <a:ext cx="387124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To be </a:t>
            </a:r>
            <a:r>
              <a:rPr lang="en-US" sz="2000" i="1" dirty="0" smtClean="0"/>
              <a:t>eligible … a school </a:t>
            </a:r>
            <a:r>
              <a:rPr lang="en-US" sz="2000" i="1" dirty="0"/>
              <a:t>shall implement a curriculum </a:t>
            </a:r>
            <a:r>
              <a:rPr lang="en-US" sz="2000" i="1" dirty="0" smtClean="0"/>
              <a:t>. . .that </a:t>
            </a:r>
            <a:r>
              <a:rPr lang="en-US" sz="2000" i="1" dirty="0"/>
              <a:t>addresses all of the Texas Prekindergarten Guidelines (updated 2015) in the following domains:</a:t>
            </a:r>
          </a:p>
          <a:p>
            <a:pPr marL="400050" lvl="1" indent="0">
              <a:buNone/>
            </a:pPr>
            <a:r>
              <a:rPr lang="en-US" sz="1400" i="1" dirty="0" smtClean="0"/>
              <a:t>social </a:t>
            </a:r>
            <a:r>
              <a:rPr lang="en-US" sz="1400" i="1" dirty="0"/>
              <a:t>and emotional development</a:t>
            </a:r>
            <a:r>
              <a:rPr lang="en-US" sz="1400" i="1" dirty="0" smtClean="0"/>
              <a:t>; language </a:t>
            </a:r>
            <a:r>
              <a:rPr lang="en-US" sz="1400" i="1" dirty="0"/>
              <a:t>and communication</a:t>
            </a:r>
            <a:r>
              <a:rPr lang="en-US" sz="1400" i="1" dirty="0" smtClean="0"/>
              <a:t>; emergent </a:t>
            </a:r>
            <a:r>
              <a:rPr lang="en-US" sz="1400" i="1" dirty="0"/>
              <a:t>literacy reading</a:t>
            </a:r>
            <a:r>
              <a:rPr lang="en-US" sz="1400" i="1" dirty="0" smtClean="0"/>
              <a:t>; emergent </a:t>
            </a:r>
            <a:r>
              <a:rPr lang="en-US" sz="1400" i="1" dirty="0"/>
              <a:t>literacy writing</a:t>
            </a:r>
            <a:r>
              <a:rPr lang="en-US" sz="1400" i="1" dirty="0" smtClean="0"/>
              <a:t>; mathematics; science; social </a:t>
            </a:r>
            <a:r>
              <a:rPr lang="en-US" sz="1400" i="1" dirty="0"/>
              <a:t>studies</a:t>
            </a:r>
            <a:r>
              <a:rPr lang="en-US" sz="1400" i="1" dirty="0" smtClean="0"/>
              <a:t>; fine </a:t>
            </a:r>
            <a:r>
              <a:rPr lang="en-US" sz="1400" i="1" dirty="0"/>
              <a:t>arts</a:t>
            </a:r>
            <a:r>
              <a:rPr lang="en-US" sz="1400" i="1" dirty="0" smtClean="0"/>
              <a:t>; physical </a:t>
            </a:r>
            <a:r>
              <a:rPr lang="en-US" sz="1400" i="1" dirty="0"/>
              <a:t>development and health; </a:t>
            </a:r>
            <a:r>
              <a:rPr lang="en-US" sz="1400" i="1" dirty="0" smtClean="0"/>
              <a:t>and technology</a:t>
            </a:r>
            <a:r>
              <a:rPr lang="en-US" sz="1400" i="1" dirty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To </a:t>
            </a:r>
            <a:r>
              <a:rPr lang="en-US" sz="2000" dirty="0"/>
              <a:t>augment the use of the district/charter’s chosen curriculum, </a:t>
            </a:r>
            <a:r>
              <a:rPr lang="en-US" sz="2000" dirty="0" smtClean="0"/>
              <a:t>districts can use the online CIRCLE </a:t>
            </a:r>
            <a:r>
              <a:rPr lang="en-US" sz="2000" dirty="0"/>
              <a:t>Activity Collection for supplemental classroom activities and lessons. 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2307365"/>
            <a:ext cx="3545760" cy="39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5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60" y="794757"/>
            <a:ext cx="3161944" cy="1417638"/>
          </a:xfrm>
        </p:spPr>
        <p:txBody>
          <a:bodyPr/>
          <a:lstStyle/>
          <a:p>
            <a:pPr algn="l"/>
            <a:r>
              <a:rPr lang="en-US" dirty="0" smtClean="0"/>
              <a:t>Parent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181" y="786209"/>
            <a:ext cx="4255804" cy="5546219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To be eligible </a:t>
            </a:r>
            <a:r>
              <a:rPr lang="en-US" sz="2000" i="1" dirty="0" smtClean="0"/>
              <a:t>… a </a:t>
            </a:r>
            <a:r>
              <a:rPr lang="en-US" sz="2000" i="1" dirty="0"/>
              <a:t>school district or an open-enrollment charter school shall develop, implement, and make available </a:t>
            </a:r>
            <a:r>
              <a:rPr lang="en-US" sz="2000" i="1" dirty="0" smtClean="0"/>
              <a:t>… a </a:t>
            </a:r>
            <a:r>
              <a:rPr lang="en-US" sz="2000" i="1" dirty="0"/>
              <a:t>family engagement plan to assist the district in achieving and maintaining high levels of family involvement and positive family attitudes toward education. 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CLI </a:t>
            </a:r>
            <a:r>
              <a:rPr lang="en-US" sz="2000" dirty="0"/>
              <a:t>Engage features a series of resources for parents and families:</a:t>
            </a:r>
          </a:p>
          <a:p>
            <a:r>
              <a:rPr lang="en-US" sz="2000" dirty="0"/>
              <a:t>Child </a:t>
            </a:r>
            <a:r>
              <a:rPr lang="en-US" sz="2000" dirty="0" smtClean="0"/>
              <a:t>progress monitoring reports</a:t>
            </a:r>
          </a:p>
          <a:p>
            <a:r>
              <a:rPr lang="en-US" sz="2000" dirty="0" smtClean="0"/>
              <a:t>Activities </a:t>
            </a:r>
          </a:p>
          <a:p>
            <a:r>
              <a:rPr lang="en-US" sz="2000" dirty="0" smtClean="0"/>
              <a:t>Online courses </a:t>
            </a:r>
          </a:p>
          <a:p>
            <a:r>
              <a:rPr lang="en-US" sz="2000" dirty="0" smtClean="0"/>
              <a:t>Child </a:t>
            </a:r>
            <a:r>
              <a:rPr lang="en-US" sz="2000" dirty="0"/>
              <a:t>Development </a:t>
            </a:r>
            <a:r>
              <a:rPr lang="en-US" sz="2000" dirty="0" smtClean="0"/>
              <a:t>Checklist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413688" y="2668224"/>
            <a:ext cx="2072641" cy="22645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6919">
            <a:off x="1746903" y="3738045"/>
            <a:ext cx="2148301" cy="226840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901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20" y="950720"/>
            <a:ext cx="3768694" cy="1417638"/>
          </a:xfrm>
        </p:spPr>
        <p:txBody>
          <a:bodyPr/>
          <a:lstStyle/>
          <a:p>
            <a:pPr algn="l"/>
            <a:r>
              <a:rPr lang="en-US" dirty="0" smtClean="0"/>
              <a:t>Other HB4 Quality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438" y="521295"/>
            <a:ext cx="4631821" cy="5546219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Adult/child ratios: </a:t>
            </a:r>
          </a:p>
          <a:p>
            <a:pPr marL="0" indent="0">
              <a:buNone/>
            </a:pPr>
            <a:r>
              <a:rPr lang="en-US" sz="2000" dirty="0"/>
              <a:t>Grantees must attempt to maintain an average ratio in any </a:t>
            </a:r>
            <a:r>
              <a:rPr lang="en-US" sz="2000" dirty="0" err="1" smtClean="0"/>
              <a:t>preK</a:t>
            </a:r>
            <a:r>
              <a:rPr lang="en-US" sz="2000" dirty="0" smtClean="0"/>
              <a:t> class </a:t>
            </a:r>
            <a:r>
              <a:rPr lang="en-US" sz="2000" dirty="0"/>
              <a:t>of not less than one certified teacher or teacher's aide for every 11 students</a:t>
            </a:r>
            <a:r>
              <a:rPr lang="en-US" sz="2000" dirty="0" smtClean="0"/>
              <a:t>. (Note: one way to accomplish this is through integrated partnerships, below.)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School </a:t>
            </a:r>
            <a:r>
              <a:rPr lang="en-US" sz="2000" b="1" dirty="0"/>
              <a:t>readiness integration </a:t>
            </a:r>
            <a:r>
              <a:rPr lang="en-US" sz="2000" b="1" dirty="0" smtClean="0"/>
              <a:t>partnerships: </a:t>
            </a:r>
          </a:p>
          <a:p>
            <a:pPr marL="0" indent="0">
              <a:buNone/>
            </a:pPr>
            <a:r>
              <a:rPr lang="en-US" sz="2000" dirty="0" smtClean="0"/>
              <a:t>Collaborations are encouraged </a:t>
            </a:r>
            <a:r>
              <a:rPr lang="en-US" sz="2000" dirty="0"/>
              <a:t>among public </a:t>
            </a:r>
            <a:r>
              <a:rPr lang="en-US" sz="2000" dirty="0" err="1" smtClean="0"/>
              <a:t>preK</a:t>
            </a:r>
            <a:r>
              <a:rPr lang="en-US" sz="2000" dirty="0" smtClean="0"/>
              <a:t> </a:t>
            </a:r>
            <a:r>
              <a:rPr lang="en-US" sz="2000" dirty="0"/>
              <a:t>programs and local workforce development boards, Head Start providers, college or university early childhood programs, and/or providers of private </a:t>
            </a:r>
            <a:r>
              <a:rPr lang="en-US" sz="2000" dirty="0" smtClean="0"/>
              <a:t>licensed </a:t>
            </a:r>
            <a:r>
              <a:rPr lang="en-US" sz="2000" dirty="0"/>
              <a:t>child care </a:t>
            </a:r>
            <a:r>
              <a:rPr lang="en-US" sz="2000" dirty="0" smtClean="0"/>
              <a:t>services.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9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290" y="813987"/>
            <a:ext cx="3768694" cy="1417638"/>
          </a:xfrm>
        </p:spPr>
        <p:txBody>
          <a:bodyPr/>
          <a:lstStyle/>
          <a:p>
            <a:pPr algn="l"/>
            <a:r>
              <a:rPr lang="en-US" dirty="0" smtClean="0"/>
              <a:t>Integrated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881" y="444382"/>
            <a:ext cx="4802737" cy="5546219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/>
              <a:t>Advantages for </a:t>
            </a:r>
            <a:r>
              <a:rPr lang="en-US" sz="2000" b="1" dirty="0" smtClean="0"/>
              <a:t>School Districts</a:t>
            </a:r>
            <a:endParaRPr lang="en-US" sz="2000" b="1" dirty="0"/>
          </a:p>
          <a:p>
            <a:pPr lvl="0"/>
            <a:r>
              <a:rPr lang="en-US" sz="2000" dirty="0"/>
              <a:t>Collaboration with other programs may allow </a:t>
            </a:r>
            <a:r>
              <a:rPr lang="en-US" sz="2000" dirty="0" smtClean="0"/>
              <a:t>for expansion </a:t>
            </a:r>
            <a:r>
              <a:rPr lang="en-US" sz="2000" dirty="0"/>
              <a:t>to full day programs</a:t>
            </a:r>
          </a:p>
          <a:p>
            <a:pPr lvl="0"/>
            <a:r>
              <a:rPr lang="en-US" sz="2000" dirty="0" smtClean="0"/>
              <a:t>Programs can share </a:t>
            </a:r>
            <a:r>
              <a:rPr lang="en-US" sz="2000" dirty="0"/>
              <a:t>a teacher assistant</a:t>
            </a:r>
          </a:p>
          <a:p>
            <a:pPr lvl="0"/>
            <a:r>
              <a:rPr lang="en-US" sz="2000" dirty="0" smtClean="0"/>
              <a:t>Saved </a:t>
            </a:r>
            <a:r>
              <a:rPr lang="en-US" sz="2000" dirty="0"/>
              <a:t>district dollars </a:t>
            </a:r>
            <a:r>
              <a:rPr lang="en-US" sz="2000" dirty="0" smtClean="0"/>
              <a:t>by sharing </a:t>
            </a:r>
            <a:r>
              <a:rPr lang="en-US" sz="2000" dirty="0"/>
              <a:t>off-campus facility space </a:t>
            </a:r>
            <a:endParaRPr lang="en-US" sz="2000" dirty="0" smtClean="0"/>
          </a:p>
          <a:p>
            <a:pPr lvl="0"/>
            <a:r>
              <a:rPr lang="en-US" sz="2000" dirty="0" smtClean="0"/>
              <a:t>Enhanced </a:t>
            </a:r>
            <a:r>
              <a:rPr lang="en-US" sz="2000" dirty="0"/>
              <a:t>services such as reduced ratios </a:t>
            </a:r>
            <a:r>
              <a:rPr lang="en-US" sz="2000" dirty="0" smtClean="0"/>
              <a:t>with </a:t>
            </a:r>
            <a:r>
              <a:rPr lang="en-US" sz="2000" dirty="0"/>
              <a:t>co-teachers </a:t>
            </a:r>
          </a:p>
          <a:p>
            <a:pPr marL="0" indent="0">
              <a:buNone/>
            </a:pPr>
            <a:r>
              <a:rPr lang="en-US" sz="2000" b="1" dirty="0"/>
              <a:t>Advantages for </a:t>
            </a:r>
            <a:r>
              <a:rPr lang="en-US" sz="2000" b="1" dirty="0" smtClean="0"/>
              <a:t>Childcare</a:t>
            </a:r>
            <a:endParaRPr lang="en-US" sz="2000" b="1" dirty="0"/>
          </a:p>
          <a:p>
            <a:pPr lvl="0"/>
            <a:r>
              <a:rPr lang="en-US" sz="2000" dirty="0"/>
              <a:t>Enhance quality with TEA certified teachers </a:t>
            </a:r>
          </a:p>
          <a:p>
            <a:pPr lvl="0"/>
            <a:r>
              <a:rPr lang="en-US" sz="2000" dirty="0"/>
              <a:t>Save dollars by sharing resources such as </a:t>
            </a:r>
            <a:r>
              <a:rPr lang="en-US" sz="2000" dirty="0" smtClean="0"/>
              <a:t>teacher assistants</a:t>
            </a:r>
            <a:r>
              <a:rPr lang="en-US" sz="2000" dirty="0"/>
              <a:t>, facilities, and teaching curriculum/materials </a:t>
            </a:r>
          </a:p>
          <a:p>
            <a:pPr lvl="0"/>
            <a:r>
              <a:rPr lang="en-US" sz="2000" dirty="0"/>
              <a:t>Provide wrap around </a:t>
            </a:r>
            <a:r>
              <a:rPr lang="en-US" sz="2000" dirty="0" smtClean="0"/>
              <a:t>childcare </a:t>
            </a:r>
            <a:r>
              <a:rPr lang="en-US" sz="2000" dirty="0"/>
              <a:t>services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27290" y="2103438"/>
            <a:ext cx="3144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r>
              <a:rPr lang="en-US" sz="2000" dirty="0" smtClean="0"/>
              <a:t>Notable integrated partnerships can be found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Fort </a:t>
            </a:r>
            <a:r>
              <a:rPr lang="en-US" sz="2000" dirty="0"/>
              <a:t>Worth </a:t>
            </a:r>
            <a:r>
              <a:rPr lang="en-US" sz="2000" dirty="0" smtClean="0"/>
              <a:t>ISD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Dallas ISD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Arlington ISD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Waco ISD</a:t>
            </a:r>
          </a:p>
        </p:txBody>
      </p:sp>
    </p:spTree>
    <p:extLst>
      <p:ext uri="{BB962C8B-B14F-4D97-AF65-F5344CB8AC3E}">
        <p14:creationId xmlns:p14="http://schemas.microsoft.com/office/powerpoint/2010/main" val="2969040549"/>
      </p:ext>
    </p:extLst>
  </p:cSld>
  <p:clrMapOvr>
    <a:masterClrMapping/>
  </p:clrMapOvr>
</p:sld>
</file>

<file path=ppt/theme/theme1.xml><?xml version="1.0" encoding="utf-8"?>
<a:theme xmlns:a="http://schemas.openxmlformats.org/drawingml/2006/main" name="CLI Cu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 Cute" id="{B4231724-AC7E-411B-9CB7-3125AAD15B1E}" vid="{14C86D46-00A7-40B9-B0F6-76CAE532A8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 Cute</Template>
  <TotalTime>85</TotalTime>
  <Words>399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Proxima Nova Lt</vt:lpstr>
      <vt:lpstr>Tw Cen MT</vt:lpstr>
      <vt:lpstr>CLI Cute</vt:lpstr>
      <vt:lpstr>High Quality Prekindergarten Grant  and Supports from the Texas School Ready Project</vt:lpstr>
      <vt:lpstr>Professional Development</vt:lpstr>
      <vt:lpstr>Progress Monitoring &amp; Kindergarten Screening</vt:lpstr>
      <vt:lpstr>High Quality Curriculum</vt:lpstr>
      <vt:lpstr>Parent Engagement</vt:lpstr>
      <vt:lpstr>Other HB4 Quality Targets</vt:lpstr>
      <vt:lpstr>Integrated Partnerships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Baker, Reese-Anna J</dc:creator>
  <cp:lastModifiedBy>Jackson, Renee</cp:lastModifiedBy>
  <cp:revision>11</cp:revision>
  <dcterms:created xsi:type="dcterms:W3CDTF">2016-09-06T20:02:55Z</dcterms:created>
  <dcterms:modified xsi:type="dcterms:W3CDTF">2016-09-09T20:49:07Z</dcterms:modified>
</cp:coreProperties>
</file>