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22"/>
  </p:notesMasterIdLst>
  <p:handoutMasterIdLst>
    <p:handoutMasterId r:id="rId23"/>
  </p:handoutMasterIdLst>
  <p:sldIdLst>
    <p:sldId id="350" r:id="rId2"/>
    <p:sldId id="269" r:id="rId3"/>
    <p:sldId id="270" r:id="rId4"/>
    <p:sldId id="272" r:id="rId5"/>
    <p:sldId id="363" r:id="rId6"/>
    <p:sldId id="364" r:id="rId7"/>
    <p:sldId id="365" r:id="rId8"/>
    <p:sldId id="366" r:id="rId9"/>
    <p:sldId id="367" r:id="rId10"/>
    <p:sldId id="368" r:id="rId11"/>
    <p:sldId id="369" r:id="rId12"/>
    <p:sldId id="370" r:id="rId13"/>
    <p:sldId id="373" r:id="rId14"/>
    <p:sldId id="379" r:id="rId15"/>
    <p:sldId id="371" r:id="rId16"/>
    <p:sldId id="380" r:id="rId17"/>
    <p:sldId id="381" r:id="rId18"/>
    <p:sldId id="372" r:id="rId19"/>
    <p:sldId id="374" r:id="rId20"/>
    <p:sldId id="375" r:id="rId21"/>
  </p:sldIdLst>
  <p:sldSz cx="12192000" cy="6858000"/>
  <p:notesSz cx="9393238"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82C5"/>
    <a:srgbClr val="005786"/>
    <a:srgbClr val="F06039"/>
    <a:srgbClr val="0D6CB9"/>
    <a:srgbClr val="00B4C2"/>
    <a:srgbClr val="FF8135"/>
    <a:srgbClr val="00B4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77901" autoAdjust="0"/>
  </p:normalViewPr>
  <p:slideViewPr>
    <p:cSldViewPr snapToGrid="0" snapToObjects="1">
      <p:cViewPr varScale="1">
        <p:scale>
          <a:sx n="56" d="100"/>
          <a:sy n="56" d="100"/>
        </p:scale>
        <p:origin x="49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notesViewPr>
    <p:cSldViewPr snapToGrid="0" snapToObjects="1">
      <p:cViewPr varScale="1">
        <p:scale>
          <a:sx n="112" d="100"/>
          <a:sy n="112"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2F4FF8-B5D5-4BFB-BD2B-D073F2A64B96}"/>
              </a:ext>
            </a:extLst>
          </p:cNvPr>
          <p:cNvSpPr>
            <a:spLocks noGrp="1"/>
          </p:cNvSpPr>
          <p:nvPr>
            <p:ph type="hdr" sz="quarter"/>
          </p:nvPr>
        </p:nvSpPr>
        <p:spPr>
          <a:xfrm>
            <a:off x="1" y="2"/>
            <a:ext cx="4071255" cy="355191"/>
          </a:xfrm>
          <a:prstGeom prst="rect">
            <a:avLst/>
          </a:prstGeom>
        </p:spPr>
        <p:txBody>
          <a:bodyPr vert="horz" lIns="92165" tIns="46082" rIns="92165" bIns="46082" rtlCol="0"/>
          <a:lstStyle>
            <a:lvl1pPr algn="l">
              <a:defRPr sz="1200"/>
            </a:lvl1pPr>
          </a:lstStyle>
          <a:p>
            <a:r>
              <a:rPr lang="en-US"/>
              <a:t>Christina Villarreal, TEA Contracts, Grants and Financial Administration</a:t>
            </a:r>
          </a:p>
        </p:txBody>
      </p:sp>
      <p:sp>
        <p:nvSpPr>
          <p:cNvPr id="3" name="Date Placeholder 2">
            <a:extLst>
              <a:ext uri="{FF2B5EF4-FFF2-40B4-BE49-F238E27FC236}">
                <a16:creationId xmlns:a16="http://schemas.microsoft.com/office/drawing/2014/main" id="{402A32D0-D497-4D82-B0FB-44DB5A3D6712}"/>
              </a:ext>
            </a:extLst>
          </p:cNvPr>
          <p:cNvSpPr>
            <a:spLocks noGrp="1"/>
          </p:cNvSpPr>
          <p:nvPr>
            <p:ph type="dt" sz="quarter" idx="1"/>
          </p:nvPr>
        </p:nvSpPr>
        <p:spPr>
          <a:xfrm>
            <a:off x="5319860" y="2"/>
            <a:ext cx="4071255" cy="355191"/>
          </a:xfrm>
          <a:prstGeom prst="rect">
            <a:avLst/>
          </a:prstGeom>
        </p:spPr>
        <p:txBody>
          <a:bodyPr vert="horz" lIns="92165" tIns="46082" rIns="92165" bIns="46082" rtlCol="0"/>
          <a:lstStyle>
            <a:lvl1pPr algn="r">
              <a:defRPr sz="1200"/>
            </a:lvl1pPr>
          </a:lstStyle>
          <a:p>
            <a:fld id="{4659814D-494D-4908-A8FA-6420C8FA888F}" type="datetime1">
              <a:rPr lang="en-US" smtClean="0"/>
              <a:t>8/12/2018</a:t>
            </a:fld>
            <a:endParaRPr lang="en-US"/>
          </a:p>
        </p:txBody>
      </p:sp>
      <p:sp>
        <p:nvSpPr>
          <p:cNvPr id="4" name="Footer Placeholder 3">
            <a:extLst>
              <a:ext uri="{FF2B5EF4-FFF2-40B4-BE49-F238E27FC236}">
                <a16:creationId xmlns:a16="http://schemas.microsoft.com/office/drawing/2014/main" id="{D733929F-8273-461E-82F5-FCE0D71E8F87}"/>
              </a:ext>
            </a:extLst>
          </p:cNvPr>
          <p:cNvSpPr>
            <a:spLocks noGrp="1"/>
          </p:cNvSpPr>
          <p:nvPr>
            <p:ph type="ftr" sz="quarter" idx="2"/>
          </p:nvPr>
        </p:nvSpPr>
        <p:spPr>
          <a:xfrm>
            <a:off x="1" y="6721885"/>
            <a:ext cx="4071255" cy="355191"/>
          </a:xfrm>
          <a:prstGeom prst="rect">
            <a:avLst/>
          </a:prstGeom>
        </p:spPr>
        <p:txBody>
          <a:bodyPr vert="horz" lIns="92165" tIns="46082" rIns="92165" bIns="460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DDF6D8-A1AA-4A53-A81B-A56363F739D8}"/>
              </a:ext>
            </a:extLst>
          </p:cNvPr>
          <p:cNvSpPr>
            <a:spLocks noGrp="1"/>
          </p:cNvSpPr>
          <p:nvPr>
            <p:ph type="sldNum" sz="quarter" idx="3"/>
          </p:nvPr>
        </p:nvSpPr>
        <p:spPr>
          <a:xfrm>
            <a:off x="5319860" y="6721885"/>
            <a:ext cx="4071255" cy="355191"/>
          </a:xfrm>
          <a:prstGeom prst="rect">
            <a:avLst/>
          </a:prstGeom>
        </p:spPr>
        <p:txBody>
          <a:bodyPr vert="horz" lIns="92165" tIns="46082" rIns="92165" bIns="46082" rtlCol="0" anchor="b"/>
          <a:lstStyle>
            <a:lvl1pPr algn="r">
              <a:defRPr sz="1200"/>
            </a:lvl1pPr>
          </a:lstStyle>
          <a:p>
            <a:fld id="{542AE667-04C8-49D3-81F2-EBF048134FD3}" type="slidenum">
              <a:rPr lang="en-US" smtClean="0"/>
              <a:t>‹#›</a:t>
            </a:fld>
            <a:endParaRPr lang="en-US"/>
          </a:p>
        </p:txBody>
      </p:sp>
    </p:spTree>
    <p:extLst>
      <p:ext uri="{BB962C8B-B14F-4D97-AF65-F5344CB8AC3E}">
        <p14:creationId xmlns:p14="http://schemas.microsoft.com/office/powerpoint/2010/main" val="95464515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4" name="Slide Image Placeholder 3"/>
          <p:cNvSpPr>
            <a:spLocks noGrp="1" noRot="1" noChangeAspect="1"/>
          </p:cNvSpPr>
          <p:nvPr>
            <p:ph type="sldImg" idx="2"/>
          </p:nvPr>
        </p:nvSpPr>
        <p:spPr>
          <a:xfrm>
            <a:off x="453231" y="2078038"/>
            <a:ext cx="4243388" cy="2387600"/>
          </a:xfrm>
          <a:prstGeom prst="rect">
            <a:avLst/>
          </a:prstGeom>
          <a:noFill/>
          <a:ln w="12700">
            <a:solidFill>
              <a:prstClr val="black"/>
            </a:solidFill>
          </a:ln>
        </p:spPr>
        <p:txBody>
          <a:bodyPr vert="horz" lIns="93566" tIns="46782" rIns="93566" bIns="46782" rtlCol="0" anchor="ctr"/>
          <a:lstStyle/>
          <a:p>
            <a:endParaRPr lang="en-US"/>
          </a:p>
        </p:txBody>
      </p:sp>
      <p:sp>
        <p:nvSpPr>
          <p:cNvPr id="5" name="Notes Placeholder 4"/>
          <p:cNvSpPr>
            <a:spLocks noGrp="1"/>
          </p:cNvSpPr>
          <p:nvPr>
            <p:ph type="body" sz="quarter" idx="3"/>
          </p:nvPr>
        </p:nvSpPr>
        <p:spPr>
          <a:xfrm>
            <a:off x="4973443" y="2078038"/>
            <a:ext cx="3713357" cy="2587099"/>
          </a:xfrm>
          <a:prstGeom prst="rect">
            <a:avLst/>
          </a:prstGeom>
        </p:spPr>
        <p:txBody>
          <a:bodyPr vert="horz" lIns="93566" tIns="46782" rIns="93566" bIns="467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21995"/>
            <a:ext cx="4070404" cy="355081"/>
          </a:xfrm>
          <a:prstGeom prst="rect">
            <a:avLst/>
          </a:prstGeom>
        </p:spPr>
        <p:txBody>
          <a:bodyPr vert="horz" lIns="93566" tIns="46782" rIns="93566" bIns="46782" rtlCol="0" anchor="b"/>
          <a:lstStyle>
            <a:lvl1pPr algn="l">
              <a:defRPr sz="1200"/>
            </a:lvl1pPr>
          </a:lstStyle>
          <a:p>
            <a:r>
              <a:rPr lang="en-US" dirty="0"/>
              <a:t>Texas Education Agency, © 2018</a:t>
            </a:r>
          </a:p>
        </p:txBody>
      </p:sp>
      <p:sp>
        <p:nvSpPr>
          <p:cNvPr id="7" name="Slide Number Placeholder 6"/>
          <p:cNvSpPr>
            <a:spLocks noGrp="1"/>
          </p:cNvSpPr>
          <p:nvPr>
            <p:ph type="sldNum" sz="quarter" idx="5"/>
          </p:nvPr>
        </p:nvSpPr>
        <p:spPr>
          <a:xfrm>
            <a:off x="5320663" y="6721995"/>
            <a:ext cx="4070404" cy="355081"/>
          </a:xfrm>
          <a:prstGeom prst="rect">
            <a:avLst/>
          </a:prstGeom>
        </p:spPr>
        <p:txBody>
          <a:bodyPr vert="horz" lIns="93566" tIns="46782" rIns="93566" bIns="46782" rtlCol="0" anchor="b"/>
          <a:lstStyle>
            <a:lvl1pPr algn="r">
              <a:defRPr sz="1200"/>
            </a:lvl1pPr>
          </a:lstStyle>
          <a:p>
            <a:fld id="{CE9FACDD-CF80-0846-A9D4-A013DD70DEFB}" type="slidenum">
              <a:rPr lang="en-US" smtClean="0"/>
              <a:t>‹#›</a:t>
            </a:fld>
            <a:endParaRPr lang="en-US"/>
          </a:p>
        </p:txBody>
      </p:sp>
      <p:sp>
        <p:nvSpPr>
          <p:cNvPr id="8" name="Date Placeholder 7">
            <a:extLst>
              <a:ext uri="{FF2B5EF4-FFF2-40B4-BE49-F238E27FC236}">
                <a16:creationId xmlns:a16="http://schemas.microsoft.com/office/drawing/2014/main" id="{A9E2117E-631F-4D30-89F0-FF7FB39E755D}"/>
              </a:ext>
            </a:extLst>
          </p:cNvPr>
          <p:cNvSpPr>
            <a:spLocks noGrp="1"/>
          </p:cNvSpPr>
          <p:nvPr>
            <p:ph type="dt" idx="1"/>
          </p:nvPr>
        </p:nvSpPr>
        <p:spPr>
          <a:xfrm>
            <a:off x="5321300" y="0"/>
            <a:ext cx="4070350" cy="354013"/>
          </a:xfrm>
          <a:prstGeom prst="rect">
            <a:avLst/>
          </a:prstGeom>
        </p:spPr>
        <p:txBody>
          <a:bodyPr vert="horz" lIns="91440" tIns="45720" rIns="91440" bIns="45720" rtlCol="0"/>
          <a:lstStyle>
            <a:lvl1pPr algn="r">
              <a:defRPr sz="1200"/>
            </a:lvl1pPr>
          </a:lstStyle>
          <a:p>
            <a:fld id="{FEE5BC4C-DBA0-4477-97B3-72D78F7CB6D4}" type="datetime1">
              <a:rPr lang="en-US" smtClean="0"/>
              <a:t>8/12/2018</a:t>
            </a:fld>
            <a:endParaRPr lang="en-US"/>
          </a:p>
        </p:txBody>
      </p:sp>
    </p:spTree>
    <p:extLst>
      <p:ext uri="{BB962C8B-B14F-4D97-AF65-F5344CB8AC3E}">
        <p14:creationId xmlns:p14="http://schemas.microsoft.com/office/powerpoint/2010/main" val="99344657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5688106" y="2078038"/>
            <a:ext cx="2998694" cy="2587099"/>
          </a:xfrm>
        </p:spPr>
        <p:txBody>
          <a:bodyPr/>
          <a:lstStyle/>
          <a:p>
            <a:endParaRPr lang="en-US" dirty="0"/>
          </a:p>
        </p:txBody>
      </p:sp>
      <p:sp>
        <p:nvSpPr>
          <p:cNvPr id="6" name="Slide Number Placeholder 5"/>
          <p:cNvSpPr>
            <a:spLocks noGrp="1"/>
          </p:cNvSpPr>
          <p:nvPr>
            <p:ph type="sldNum" sz="quarter" idx="12"/>
          </p:nvPr>
        </p:nvSpPr>
        <p:spPr/>
        <p:txBody>
          <a:bodyPr/>
          <a:lstStyle/>
          <a:p>
            <a:fld id="{CE9FACDD-CF80-0846-A9D4-A013DD70DEFB}" type="slidenum">
              <a:rPr lang="en-US" smtClean="0"/>
              <a:t>1</a:t>
            </a:fld>
            <a:endParaRPr lang="en-US"/>
          </a:p>
        </p:txBody>
      </p:sp>
      <p:sp>
        <p:nvSpPr>
          <p:cNvPr id="7" name="Header Placeholder 1">
            <a:extLst>
              <a:ext uri="{FF2B5EF4-FFF2-40B4-BE49-F238E27FC236}">
                <a16:creationId xmlns:a16="http://schemas.microsoft.com/office/drawing/2014/main" id="{0DDCB43F-0C7D-4652-96DB-C6A5AE8AEC31}"/>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a:t>Fahrig, R.</a:t>
            </a:r>
            <a:br>
              <a:rPr lang="en-US"/>
            </a:br>
            <a:r>
              <a:rPr lang="en-US"/>
              <a:t>SI Reorg Presentation: DCSI</a:t>
            </a:r>
            <a:endParaRPr lang="en-US" dirty="0"/>
          </a:p>
        </p:txBody>
      </p:sp>
      <p:sp>
        <p:nvSpPr>
          <p:cNvPr id="8" name="Date Placeholder 4">
            <a:extLst>
              <a:ext uri="{FF2B5EF4-FFF2-40B4-BE49-F238E27FC236}">
                <a16:creationId xmlns:a16="http://schemas.microsoft.com/office/drawing/2014/main" id="{C1E1BECB-43E3-4F8F-87A8-8457F51CA3C9}"/>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448650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(3 mins): (show Slide 10) </a:t>
            </a:r>
            <a:r>
              <a:rPr lang="en-US" sz="1200" kern="1200" dirty="0">
                <a:solidFill>
                  <a:schemeClr val="tx1"/>
                </a:solidFill>
                <a:effectLst/>
                <a:latin typeface="+mn-lt"/>
                <a:ea typeface="+mn-ea"/>
                <a:cs typeface="+mn-cs"/>
              </a:rPr>
              <a:t>Now we are going to practice conducting a root cause analysis with a guided discussion. We are going to use the same problem statement you saw in the case studies, but we are going to apply our own experience to the discussion. To do this, we are going to work with our own campus groups.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10</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51744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Take the Guided Discussion worksheet from your packet. You are going to use this document for your conversation. </a:t>
            </a:r>
            <a:r>
              <a:rPr lang="en-US" sz="1200" b="1" kern="1200" dirty="0">
                <a:solidFill>
                  <a:schemeClr val="tx1"/>
                </a:solidFill>
                <a:effectLst/>
                <a:latin typeface="+mn-lt"/>
                <a:ea typeface="+mn-ea"/>
                <a:cs typeface="+mn-cs"/>
              </a:rPr>
              <a:t>(Show slide 11)</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rPr>
              <a:t>Facilitator explains how to use worksheet and where to record answers</a:t>
            </a:r>
            <a:r>
              <a:rPr lang="en-US" sz="1200" kern="1200" dirty="0">
                <a:solidFill>
                  <a:schemeClr val="tx1"/>
                </a:solidFill>
                <a:effectLst/>
                <a:latin typeface="+mn-lt"/>
                <a:ea typeface="+mn-ea"/>
                <a:cs typeface="+mn-cs"/>
              </a:rPr>
              <a:t>) Since you don’t have all your campus data/artifacts with you today, we will just answer the questions based on your campus experience. (Remember this is practice!) Take 10 minutes to work through the questions and record in your note guide. </a:t>
            </a:r>
            <a:r>
              <a:rPr lang="en-US" sz="1200" u="sng" kern="1200" dirty="0">
                <a:solidFill>
                  <a:schemeClr val="tx1"/>
                </a:solidFill>
                <a:effectLst/>
                <a:latin typeface="+mn-lt"/>
                <a:ea typeface="+mn-ea"/>
                <a:cs typeface="+mn-cs"/>
              </a:rPr>
              <a:t>(Facilitator walks around to see at what level participants are stopping.)</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11</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412208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(6 mins): (show slide 12)</a:t>
            </a:r>
            <a:r>
              <a:rPr lang="en-US" sz="1200" kern="1200" dirty="0">
                <a:solidFill>
                  <a:schemeClr val="tx1"/>
                </a:solidFill>
                <a:effectLst/>
                <a:latin typeface="+mn-lt"/>
                <a:ea typeface="+mn-ea"/>
                <a:cs typeface="+mn-cs"/>
              </a:rPr>
              <a:t> Now that we have identified missing systems or processes, we are going to use a more traditional root cause analysis tool, the 5 whys, to identify some of the reasons we did not implement the system or process from the guided discussion. </a:t>
            </a:r>
          </a:p>
          <a:p>
            <a:r>
              <a:rPr lang="en-US" sz="1200" kern="1200" dirty="0">
                <a:solidFill>
                  <a:schemeClr val="tx1"/>
                </a:solidFill>
                <a:effectLst/>
                <a:latin typeface="+mn-lt"/>
                <a:ea typeface="+mn-ea"/>
                <a:cs typeface="+mn-cs"/>
              </a:rPr>
              <a:t>First, let’s go back to our case studies and look at the 5 whys processes our sample campuses used. Individually, answer the three questions in your note taking guide. Take 5 minutes for this.</a:t>
            </a:r>
          </a:p>
          <a:p>
            <a:pPr lvl="0"/>
            <a:r>
              <a:rPr lang="en-US" sz="1200" i="1" kern="1200" dirty="0">
                <a:solidFill>
                  <a:schemeClr val="tx1"/>
                </a:solidFill>
                <a:effectLst/>
                <a:latin typeface="+mn-lt"/>
                <a:ea typeface="+mn-ea"/>
                <a:cs typeface="+mn-cs"/>
              </a:rPr>
              <a:t>What did Campus A identify when they asked the 5 whys about the system they did not implement? </a:t>
            </a:r>
            <a:r>
              <a:rPr lang="en-US" sz="1200" kern="1200" dirty="0">
                <a:solidFill>
                  <a:schemeClr val="tx1"/>
                </a:solidFill>
                <a:effectLst/>
                <a:latin typeface="+mn-lt"/>
                <a:ea typeface="+mn-ea"/>
                <a:cs typeface="+mn-cs"/>
              </a:rPr>
              <a:t>[Potential answers: that parents believe teacher quality is inconsistent, that teachers do not feel administrators are trained to give feedback on instruction]</a:t>
            </a:r>
          </a:p>
          <a:p>
            <a:pPr lvl="0"/>
            <a:r>
              <a:rPr lang="en-US" sz="1200" i="1" kern="1200" dirty="0">
                <a:solidFill>
                  <a:schemeClr val="tx1"/>
                </a:solidFill>
                <a:effectLst/>
                <a:latin typeface="+mn-lt"/>
                <a:ea typeface="+mn-ea"/>
                <a:cs typeface="+mn-cs"/>
              </a:rPr>
              <a:t>What did Campus B identify when they asked 5 whys about the problem statement? </a:t>
            </a:r>
            <a:r>
              <a:rPr lang="en-US" sz="1200" kern="1200" dirty="0">
                <a:solidFill>
                  <a:schemeClr val="tx1"/>
                </a:solidFill>
                <a:effectLst/>
                <a:latin typeface="+mn-lt"/>
                <a:ea typeface="+mn-ea"/>
                <a:cs typeface="+mn-cs"/>
              </a:rPr>
              <a:t>[Potential answers: that educator preparation programs are not preparing teachers]</a:t>
            </a:r>
          </a:p>
          <a:p>
            <a:pPr lvl="0"/>
            <a:r>
              <a:rPr lang="en-US" sz="1200" i="1" kern="1200" dirty="0">
                <a:solidFill>
                  <a:schemeClr val="tx1"/>
                </a:solidFill>
                <a:effectLst/>
                <a:latin typeface="+mn-lt"/>
                <a:ea typeface="+mn-ea"/>
                <a:cs typeface="+mn-cs"/>
              </a:rPr>
              <a:t>Why might Campus A’s 5 whys process yield a better improvement plan?</a:t>
            </a:r>
            <a:r>
              <a:rPr lang="en-US" sz="1200" kern="1200" dirty="0">
                <a:solidFill>
                  <a:schemeClr val="tx1"/>
                </a:solidFill>
                <a:effectLst/>
                <a:latin typeface="+mn-lt"/>
                <a:ea typeface="+mn-ea"/>
                <a:cs typeface="+mn-cs"/>
              </a:rPr>
              <a:t> [Potential answers: Campus A is focused on the system that is in within their control to implement; they are identifying the potential barriers to putting this system in place]</a:t>
            </a:r>
          </a:p>
          <a:p>
            <a:r>
              <a:rPr lang="en-US" sz="1200" b="1" kern="1200" dirty="0">
                <a:solidFill>
                  <a:schemeClr val="tx1"/>
                </a:solidFill>
                <a:effectLst/>
                <a:latin typeface="+mn-lt"/>
                <a:ea typeface="+mn-ea"/>
                <a:cs typeface="+mn-cs"/>
              </a:rPr>
              <a:t>Say (3 min):</a:t>
            </a:r>
            <a:r>
              <a:rPr lang="en-US" sz="1200" kern="1200" dirty="0">
                <a:solidFill>
                  <a:schemeClr val="tx1"/>
                </a:solidFill>
                <a:effectLst/>
                <a:latin typeface="+mn-lt"/>
                <a:ea typeface="+mn-ea"/>
                <a:cs typeface="+mn-cs"/>
              </a:rPr>
              <a:t> Turn and talk to your table group and discuss your answers. Take 3 minutes for this. </a:t>
            </a:r>
            <a:r>
              <a:rPr lang="en-US" sz="1200" u="sng" kern="1200" dirty="0">
                <a:solidFill>
                  <a:schemeClr val="tx1"/>
                </a:solidFill>
                <a:effectLst/>
                <a:latin typeface="+mn-lt"/>
                <a:ea typeface="+mn-ea"/>
                <a:cs typeface="+mn-cs"/>
              </a:rPr>
              <a:t>(Facilitators monitor table talk to make sure discussions are on track with the answers above)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Say (5 min):</a:t>
            </a:r>
            <a:r>
              <a:rPr lang="en-US" sz="1200" kern="1200" dirty="0">
                <a:solidFill>
                  <a:schemeClr val="tx1"/>
                </a:solidFill>
                <a:effectLst/>
                <a:latin typeface="+mn-lt"/>
                <a:ea typeface="+mn-ea"/>
                <a:cs typeface="+mn-cs"/>
              </a:rPr>
              <a:t> Let’s do a whole group share out. (Ask for 3-4 volunteers to share their responses)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12</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433659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(2 min):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13) </a:t>
            </a:r>
            <a:r>
              <a:rPr lang="en-US" sz="1200" kern="1200" dirty="0">
                <a:solidFill>
                  <a:schemeClr val="tx1"/>
                </a:solidFill>
                <a:effectLst/>
                <a:latin typeface="+mn-lt"/>
                <a:ea typeface="+mn-ea"/>
                <a:cs typeface="+mn-cs"/>
              </a:rPr>
              <a:t>Key idea: The 5 whys help us identify the barriers that prevent us from implementing systems and processes.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13</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556115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(3 mins): (show slide 14)</a:t>
            </a:r>
            <a:r>
              <a:rPr lang="en-US" sz="1200" kern="1200" dirty="0">
                <a:solidFill>
                  <a:schemeClr val="tx1"/>
                </a:solidFill>
                <a:effectLst/>
                <a:latin typeface="+mn-lt"/>
                <a:ea typeface="+mn-ea"/>
                <a:cs typeface="+mn-cs"/>
              </a:rPr>
              <a:t> Now we are going to use a traditional root cause analysis tool, the 5 whys, to uncover the root cause that kept us from taking this step. But our 5 whys are also a bit more guided. For this practice, we will just use the question you stopped at in teaching and learning. </a:t>
            </a:r>
            <a:r>
              <a:rPr lang="en-US" sz="1200" u="sng" kern="1200" dirty="0">
                <a:solidFill>
                  <a:schemeClr val="tx1"/>
                </a:solidFill>
                <a:effectLst/>
                <a:latin typeface="+mn-lt"/>
                <a:ea typeface="+mn-ea"/>
                <a:cs typeface="+mn-cs"/>
              </a:rPr>
              <a:t>(Facilitator reads over example in slide 14)</a:t>
            </a:r>
            <a:r>
              <a:rPr lang="en-US" sz="1200" kern="1200" dirty="0">
                <a:solidFill>
                  <a:schemeClr val="tx1"/>
                </a:solidFill>
                <a:effectLst/>
                <a:latin typeface="+mn-lt"/>
                <a:ea typeface="+mn-ea"/>
                <a:cs typeface="+mn-cs"/>
              </a:rPr>
              <a:t> Take 10 minutes with your group to do this.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14</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317000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(3 min): (show slide 15) </a:t>
            </a:r>
            <a:r>
              <a:rPr lang="en-US" sz="1200" kern="1200" dirty="0">
                <a:solidFill>
                  <a:schemeClr val="tx1"/>
                </a:solidFill>
                <a:effectLst/>
                <a:latin typeface="+mn-lt"/>
                <a:ea typeface="+mn-ea"/>
                <a:cs typeface="+mn-cs"/>
              </a:rPr>
              <a:t>You have identified some of barriers or threats that may have prevented you from implementing this system or process. You’ll want to keep these in mind when you write (and implement!) your plan. In your note taking guide, answer the following questions to focus your ideas for planning (take 2 minutes):</a:t>
            </a:r>
          </a:p>
          <a:p>
            <a:pPr lvl="0"/>
            <a:r>
              <a:rPr lang="en-US" sz="1200" i="1" kern="1200" dirty="0">
                <a:solidFill>
                  <a:schemeClr val="tx1"/>
                </a:solidFill>
                <a:effectLst/>
                <a:latin typeface="+mn-lt"/>
                <a:ea typeface="+mn-ea"/>
                <a:cs typeface="+mn-cs"/>
              </a:rPr>
              <a:t>Of the barriers we identified in the because statements:</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Which are due to mindsets?</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Which are due to action (or inaction)?</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Which are due to resources?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15</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668659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(2 min):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16) </a:t>
            </a:r>
            <a:r>
              <a:rPr lang="en-US" sz="1200" kern="1200" dirty="0">
                <a:solidFill>
                  <a:schemeClr val="tx1"/>
                </a:solidFill>
                <a:effectLst/>
                <a:latin typeface="+mn-lt"/>
                <a:ea typeface="+mn-ea"/>
                <a:cs typeface="+mn-cs"/>
              </a:rPr>
              <a:t>Key idea: Removing barriers and ensuring that the conditions exist for campus improvement is one of the key responsibilities of the District Coordinator of School Improvement.</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16</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08179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(6 mins): (show Slide 17) </a:t>
            </a:r>
            <a:r>
              <a:rPr lang="en-US" sz="1200" kern="1200" dirty="0">
                <a:solidFill>
                  <a:schemeClr val="tx1"/>
                </a:solidFill>
                <a:effectLst/>
                <a:latin typeface="+mn-lt"/>
                <a:ea typeface="+mn-ea"/>
                <a:cs typeface="+mn-cs"/>
              </a:rPr>
              <a:t>Our last step in this section is to write the root cause statement that would go in our plan. With your table team, develop your root cause statement. The root cause statement should: </a:t>
            </a:r>
          </a:p>
          <a:p>
            <a:pPr lvl="0"/>
            <a:r>
              <a:rPr lang="en-US" sz="1200" kern="1200" dirty="0">
                <a:solidFill>
                  <a:schemeClr val="tx1"/>
                </a:solidFill>
                <a:effectLst/>
                <a:latin typeface="+mn-lt"/>
                <a:ea typeface="+mn-ea"/>
                <a:cs typeface="+mn-cs"/>
              </a:rPr>
              <a:t>identify the system or process that was missing that led to low performance</a:t>
            </a:r>
          </a:p>
          <a:p>
            <a:pPr lvl="0"/>
            <a:r>
              <a:rPr lang="en-US" sz="1200" kern="1200" dirty="0">
                <a:solidFill>
                  <a:schemeClr val="tx1"/>
                </a:solidFill>
                <a:effectLst/>
                <a:latin typeface="+mn-lt"/>
                <a:ea typeface="+mn-ea"/>
                <a:cs typeface="+mn-cs"/>
              </a:rPr>
              <a:t> identify one or more key barriers that kept that system or process from being implemented</a:t>
            </a:r>
          </a:p>
          <a:p>
            <a:r>
              <a:rPr lang="en-US" sz="1200" kern="1200" dirty="0">
                <a:solidFill>
                  <a:schemeClr val="tx1"/>
                </a:solidFill>
                <a:effectLst/>
                <a:latin typeface="+mn-lt"/>
                <a:ea typeface="+mn-ea"/>
                <a:cs typeface="+mn-cs"/>
              </a:rPr>
              <a:t>The example we worked with earlier is written as a root cause statement on the slide. The system that was lacking is highlighted in yellow; the key barrier is highlighted in green. Take 5 minutes to do this. </a:t>
            </a:r>
            <a:r>
              <a:rPr lang="en-US" sz="1200" u="sng" kern="1200" dirty="0">
                <a:solidFill>
                  <a:schemeClr val="tx1"/>
                </a:solidFill>
                <a:effectLst/>
                <a:latin typeface="+mn-lt"/>
                <a:ea typeface="+mn-ea"/>
                <a:cs typeface="+mn-cs"/>
              </a:rPr>
              <a:t>(Facilitator walks around to answer questions and help team identify biggest barrier(s).)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17</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087037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(3 min): (show slide 18) </a:t>
            </a:r>
            <a:r>
              <a:rPr lang="en-US" sz="1200" kern="1200" dirty="0">
                <a:solidFill>
                  <a:schemeClr val="tx1"/>
                </a:solidFill>
                <a:effectLst/>
                <a:latin typeface="+mn-lt"/>
                <a:ea typeface="+mn-ea"/>
                <a:cs typeface="+mn-cs"/>
              </a:rPr>
              <a:t>Before we movie into our final reflection, we wanted to share a couple of tips for when you return to your campus to do this work.</a:t>
            </a:r>
          </a:p>
          <a:p>
            <a:r>
              <a:rPr lang="en-US" sz="1200" kern="1200" dirty="0">
                <a:solidFill>
                  <a:schemeClr val="tx1"/>
                </a:solidFill>
                <a:effectLst/>
                <a:latin typeface="+mn-lt"/>
                <a:ea typeface="+mn-ea"/>
                <a:cs typeface="+mn-cs"/>
              </a:rPr>
              <a:t>First, we want to acknowledge that doing a root cause analysis can lead to some difficult conversations. If you have attended any professional development around communicating with stakeholders (like Courageous Principals), now is the time to employ those strategies! And remember: focus on the specific process (or lack of a process), not the specific people, that led to low performance.</a:t>
            </a:r>
          </a:p>
          <a:p>
            <a:r>
              <a:rPr lang="en-US" sz="1200" kern="1200" dirty="0">
                <a:solidFill>
                  <a:schemeClr val="tx1"/>
                </a:solidFill>
                <a:effectLst/>
                <a:latin typeface="+mn-lt"/>
                <a:ea typeface="+mn-ea"/>
                <a:cs typeface="+mn-cs"/>
              </a:rPr>
              <a:t>Second, we want to reiterate the importance of conducting the root cause analysis with multiple stakeholder groups. You may want to consider giving the Guided Discussion Worksheet to these different groups BEFORE everyone comes together to see if you are calibrated on what systems are lacking at the campus.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18</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615845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(show slide 19) </a:t>
            </a:r>
            <a:r>
              <a:rPr lang="en-US" sz="1200" kern="1200" dirty="0">
                <a:solidFill>
                  <a:schemeClr val="tx1"/>
                </a:solidFill>
                <a:effectLst/>
                <a:latin typeface="+mn-lt"/>
                <a:ea typeface="+mn-ea"/>
                <a:cs typeface="+mn-cs"/>
              </a:rPr>
              <a:t>We have practiced using guided discussion to identify and validate a prioritized root cause. Before we leave, in your note taking guide, take a minute to reflect on the last question:</a:t>
            </a:r>
          </a:p>
          <a:p>
            <a:r>
              <a:rPr lang="en-US" sz="1200" i="1" kern="1200" dirty="0">
                <a:solidFill>
                  <a:schemeClr val="tx1"/>
                </a:solidFill>
                <a:effectLst/>
                <a:latin typeface="+mn-lt"/>
                <a:ea typeface="+mn-ea"/>
                <a:cs typeface="+mn-cs"/>
              </a:rPr>
              <a:t>What are the key actions I need to keep in mind when I do this work at my campus?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19</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39353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978288"/>
            <a:ext cx="3713357" cy="2587099"/>
          </a:xfrm>
        </p:spPr>
        <p:txBody>
          <a:bodyPr/>
          <a:lstStyle/>
          <a:p>
            <a:r>
              <a:rPr lang="en-US" dirty="0"/>
              <a:t>ESC staff adds introduction and training logistics/norms here.</a:t>
            </a:r>
          </a:p>
          <a:p>
            <a:endParaRPr lang="en-US" dirty="0"/>
          </a:p>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In the next 2 hours, we are going to learn how to identify the root cause for our areas of low performance (the problem statements).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2</a:t>
            </a:fld>
            <a:endParaRPr lang="en-US"/>
          </a:p>
        </p:txBody>
      </p:sp>
      <p:sp>
        <p:nvSpPr>
          <p:cNvPr id="5" name="Header Placeholder 1">
            <a:extLst>
              <a:ext uri="{FF2B5EF4-FFF2-40B4-BE49-F238E27FC236}">
                <a16:creationId xmlns:a16="http://schemas.microsoft.com/office/drawing/2014/main" id="{C65C49B9-3AB4-4318-9989-0B3545C030B8}"/>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35AEAF13-BD55-4176-AE04-63142E2632E2}"/>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589145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20</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06347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878539"/>
            <a:ext cx="3713357" cy="2587099"/>
          </a:xfrm>
        </p:spPr>
        <p:txBody>
          <a:bodyPr/>
          <a:lstStyle/>
          <a:p>
            <a:r>
              <a:rPr lang="en-US" sz="1200" kern="1200" dirty="0">
                <a:solidFill>
                  <a:schemeClr val="tx1"/>
                </a:solidFill>
                <a:effectLst/>
                <a:latin typeface="+mn-lt"/>
                <a:ea typeface="+mn-ea"/>
                <a:cs typeface="+mn-cs"/>
              </a:rPr>
              <a:t>Individually, take 2 minutes to answer the first question in your note-taking guide </a:t>
            </a:r>
            <a:r>
              <a:rPr lang="en-US" sz="1200" b="1" kern="1200" dirty="0">
                <a:solidFill>
                  <a:schemeClr val="tx1"/>
                </a:solidFill>
                <a:effectLst/>
                <a:latin typeface="+mn-lt"/>
                <a:ea typeface="+mn-ea"/>
                <a:cs typeface="+mn-cs"/>
              </a:rPr>
              <a:t>(show Slide 3)</a:t>
            </a:r>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Why do we take the time to analyze root causes?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[Potential responses: so we know where to focus our improvement efforts, so we can prevent the problems from coming up again]</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3</a:t>
            </a:fld>
            <a:endParaRPr lang="en-US"/>
          </a:p>
        </p:txBody>
      </p:sp>
      <p:sp>
        <p:nvSpPr>
          <p:cNvPr id="5" name="Header Placeholder 1">
            <a:extLst>
              <a:ext uri="{FF2B5EF4-FFF2-40B4-BE49-F238E27FC236}">
                <a16:creationId xmlns:a16="http://schemas.microsoft.com/office/drawing/2014/main" id="{F6AF8D04-4E46-491C-87BC-532E79E7414F}"/>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477883EA-E8F8-4253-A69D-A4AFC515A36A}"/>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1148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(1 min): (show slide 4)</a:t>
            </a:r>
            <a:r>
              <a:rPr lang="en-US" sz="1200" kern="1200" dirty="0">
                <a:solidFill>
                  <a:schemeClr val="tx1"/>
                </a:solidFill>
                <a:effectLst/>
                <a:latin typeface="+mn-lt"/>
                <a:ea typeface="+mn-ea"/>
                <a:cs typeface="+mn-cs"/>
              </a:rPr>
              <a:t> Identifying the root cause of low performance allows us to remove the condition that is causing (and will continue to cause) low performance. Key Idea: We analyze root causes so we can identify the real reason we are underperforming and select a strategy that creates sustainable gains in student achievement.</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4</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117296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(5 mins): (show slide 5)</a:t>
            </a:r>
            <a:r>
              <a:rPr lang="en-US" sz="1200" kern="1200" dirty="0">
                <a:solidFill>
                  <a:schemeClr val="tx1"/>
                </a:solidFill>
                <a:effectLst/>
                <a:latin typeface="+mn-lt"/>
                <a:ea typeface="+mn-ea"/>
                <a:cs typeface="+mn-cs"/>
              </a:rPr>
              <a:t> At the end of this session, you will be able to:</a:t>
            </a:r>
          </a:p>
          <a:p>
            <a:pPr lvl="0"/>
            <a:r>
              <a:rPr lang="en-US" sz="1200" kern="1200" dirty="0">
                <a:solidFill>
                  <a:schemeClr val="tx1"/>
                </a:solidFill>
                <a:effectLst/>
                <a:latin typeface="+mn-lt"/>
                <a:ea typeface="+mn-ea"/>
                <a:cs typeface="+mn-cs"/>
              </a:rPr>
              <a:t>Engage in guided dialogue with stakeholder groups to brainstorm possible root causes </a:t>
            </a:r>
          </a:p>
          <a:p>
            <a:pPr lvl="0"/>
            <a:r>
              <a:rPr lang="en-US" sz="1200" kern="1200" dirty="0">
                <a:solidFill>
                  <a:schemeClr val="tx1"/>
                </a:solidFill>
                <a:effectLst/>
                <a:latin typeface="+mn-lt"/>
                <a:ea typeface="+mn-ea"/>
                <a:cs typeface="+mn-cs"/>
              </a:rPr>
              <a:t>Validate and prioritize root causes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look at a couple of case studies to determine why these actions are important for planning, and then we will practice have a guided discussion to conduct a root cause analysis.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you return to your campus, you will be able to implement these tools for your own root cause analysis.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5</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086220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(1 min): (show slide 6)</a:t>
            </a:r>
            <a:r>
              <a:rPr lang="en-US" sz="1200" kern="1200" dirty="0">
                <a:solidFill>
                  <a:schemeClr val="tx1"/>
                </a:solidFill>
                <a:effectLst/>
                <a:latin typeface="+mn-lt"/>
                <a:ea typeface="+mn-ea"/>
                <a:cs typeface="+mn-cs"/>
              </a:rPr>
              <a:t> We are going to look at two case studies. Pull Case Study A from your packet. Individually, read the case study and answer the two questions in your note taking guide. Take 10 minutes for this.</a:t>
            </a:r>
          </a:p>
          <a:p>
            <a:pPr lvl="0"/>
            <a:r>
              <a:rPr lang="en-US" sz="1200" i="1" kern="1200" dirty="0">
                <a:solidFill>
                  <a:schemeClr val="tx1"/>
                </a:solidFill>
                <a:effectLst/>
                <a:latin typeface="+mn-lt"/>
                <a:ea typeface="+mn-ea"/>
                <a:cs typeface="+mn-cs"/>
              </a:rPr>
              <a:t>How did this campus get from a surface cause to a root cause?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[Potential answers: they identified an area of highest need through specific questioning; they included multiple stakeholder groups which helped reveal more issues, they tie the root cause back to data]</a:t>
            </a:r>
          </a:p>
          <a:p>
            <a:pPr lvl="0"/>
            <a:r>
              <a:rPr lang="en-US" sz="1200" i="1" kern="1200" dirty="0">
                <a:solidFill>
                  <a:schemeClr val="tx1"/>
                </a:solidFill>
                <a:effectLst/>
                <a:latin typeface="+mn-lt"/>
                <a:ea typeface="+mn-ea"/>
                <a:cs typeface="+mn-cs"/>
              </a:rPr>
              <a:t>What impact will this have on their plan development?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[Potential answers: the campus now knows what really caused their low performance in math, they will select a better strategy, because they included various groups, they have a deeper understanding of campus issues]</a:t>
            </a:r>
          </a:p>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Turn and talk to your table group and discuss your answers. Take 3 minutes for this. </a:t>
            </a:r>
            <a:r>
              <a:rPr lang="en-US" sz="1200" u="sng" kern="1200" dirty="0">
                <a:solidFill>
                  <a:schemeClr val="tx1"/>
                </a:solidFill>
                <a:effectLst/>
                <a:latin typeface="+mn-lt"/>
                <a:ea typeface="+mn-ea"/>
                <a:cs typeface="+mn-cs"/>
              </a:rPr>
              <a:t>(Facilitators monitor table talk to make sure discussions are on track with the answers above)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Say (5 min):</a:t>
            </a:r>
            <a:r>
              <a:rPr lang="en-US" sz="1200" kern="1200" dirty="0">
                <a:solidFill>
                  <a:schemeClr val="tx1"/>
                </a:solidFill>
                <a:effectLst/>
                <a:latin typeface="+mn-lt"/>
                <a:ea typeface="+mn-ea"/>
                <a:cs typeface="+mn-cs"/>
              </a:rPr>
              <a:t> Let’s do a whole group share out. (Ask for 3-4 volunteers to share their responses)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6</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480591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(3 min):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7) </a:t>
            </a:r>
            <a:r>
              <a:rPr lang="en-US" sz="1200" kern="1200" dirty="0">
                <a:solidFill>
                  <a:schemeClr val="tx1"/>
                </a:solidFill>
                <a:effectLst/>
                <a:latin typeface="+mn-lt"/>
                <a:ea typeface="+mn-ea"/>
                <a:cs typeface="+mn-cs"/>
              </a:rPr>
              <a:t>Key idea: what we see from this case study is that we set ourselves up for successful planning when we invite a variety of stakeholders to the table to have a guided discussion and prioritize root causes.</a:t>
            </a:r>
          </a:p>
          <a:p>
            <a:r>
              <a:rPr lang="en-US" sz="1200" kern="1200" dirty="0">
                <a:solidFill>
                  <a:schemeClr val="tx1"/>
                </a:solidFill>
                <a:effectLst/>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7</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195412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(1 min): (show Slide 8)</a:t>
            </a:r>
            <a:r>
              <a:rPr lang="en-US" sz="1200" kern="1200" dirty="0">
                <a:solidFill>
                  <a:schemeClr val="tx1"/>
                </a:solidFill>
                <a:effectLst/>
                <a:latin typeface="+mn-lt"/>
                <a:ea typeface="+mn-ea"/>
                <a:cs typeface="+mn-cs"/>
              </a:rPr>
              <a:t> Let’s look at another campus. This campus missed the same accountability targets and has the same problem statement, but they took a different approach to their root cause analysis. Individually, read the case study and answer the two questions in your note taking guide. Take 7 minutes for this.</a:t>
            </a:r>
          </a:p>
          <a:p>
            <a:pPr lvl="0"/>
            <a:r>
              <a:rPr lang="en-US" sz="1200" i="1" kern="1200" dirty="0">
                <a:solidFill>
                  <a:schemeClr val="tx1"/>
                </a:solidFill>
                <a:effectLst/>
                <a:latin typeface="+mn-lt"/>
                <a:ea typeface="+mn-ea"/>
                <a:cs typeface="+mn-cs"/>
              </a:rPr>
              <a:t>Why did this campus arrive at a surface cause and not a root cause? </a:t>
            </a:r>
            <a:r>
              <a:rPr lang="en-US" sz="1200" kern="1200" dirty="0">
                <a:solidFill>
                  <a:schemeClr val="tx1"/>
                </a:solidFill>
                <a:effectLst/>
                <a:latin typeface="+mn-lt"/>
                <a:ea typeface="+mn-ea"/>
                <a:cs typeface="+mn-cs"/>
              </a:rPr>
              <a:t>[Potential answers: didn’t tie the work to data, no guided discussion, only a couple pf people at the table, one with limited knowledge of the campus]</a:t>
            </a:r>
          </a:p>
          <a:p>
            <a:pPr lvl="0"/>
            <a:r>
              <a:rPr lang="en-US" sz="1200" i="1" kern="1200" dirty="0">
                <a:solidFill>
                  <a:schemeClr val="tx1"/>
                </a:solidFill>
                <a:effectLst/>
                <a:latin typeface="+mn-lt"/>
                <a:ea typeface="+mn-ea"/>
                <a:cs typeface="+mn-cs"/>
              </a:rPr>
              <a:t>What might happen if the campus bases its improvement strategy on a surface-level cause?</a:t>
            </a:r>
            <a:r>
              <a:rPr lang="en-US" sz="1200" kern="1200" dirty="0">
                <a:solidFill>
                  <a:schemeClr val="tx1"/>
                </a:solidFill>
                <a:effectLst/>
                <a:latin typeface="+mn-lt"/>
                <a:ea typeface="+mn-ea"/>
                <a:cs typeface="+mn-cs"/>
              </a:rPr>
              <a:t> [Potential answers: the campus doesn’t know what really caused low performance, so they are more likely to select a strategy that won’t actually help them]</a:t>
            </a:r>
          </a:p>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Turn and talk to your table group and discuss your answers. Take 3 minutes for this. </a:t>
            </a:r>
            <a:r>
              <a:rPr lang="en-US" sz="1200" u="sng" kern="1200" dirty="0">
                <a:solidFill>
                  <a:schemeClr val="tx1"/>
                </a:solidFill>
                <a:effectLst/>
                <a:latin typeface="+mn-lt"/>
                <a:ea typeface="+mn-ea"/>
                <a:cs typeface="+mn-cs"/>
              </a:rPr>
              <a:t>(Facilitators monitor table talk to make sure discussions are on track with the answers above)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Say (5 min):</a:t>
            </a:r>
            <a:r>
              <a:rPr lang="en-US" sz="1200" kern="1200" dirty="0">
                <a:solidFill>
                  <a:schemeClr val="tx1"/>
                </a:solidFill>
                <a:effectLst/>
                <a:latin typeface="+mn-lt"/>
                <a:ea typeface="+mn-ea"/>
                <a:cs typeface="+mn-cs"/>
              </a:rPr>
              <a:t> Let’s do a whole group share out. (Ask for 3-4 volunteers to share their responses)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8</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741704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(2 min):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9) </a:t>
            </a:r>
            <a:r>
              <a:rPr lang="en-US" sz="1200" kern="1200" dirty="0">
                <a:solidFill>
                  <a:schemeClr val="tx1"/>
                </a:solidFill>
                <a:effectLst/>
                <a:latin typeface="+mn-lt"/>
                <a:ea typeface="+mn-ea"/>
                <a:cs typeface="+mn-cs"/>
              </a:rPr>
              <a:t>Key idea: Campuses that engage in a more inclusive, deliberate root cause analysis will be able to select better strategies and see more sustainable gains because they know what they need to fix first. </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9</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14813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4" name="Footer Placeholder 3"/>
          <p:cNvSpPr>
            <a:spLocks noGrp="1"/>
          </p:cNvSpPr>
          <p:nvPr>
            <p:ph type="ftr" sz="quarter" idx="11"/>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56037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flip="none" rotWithShape="1">
            <a:gsLst>
              <a:gs pos="0">
                <a:srgbClr val="00B4C2">
                  <a:lumMod val="84000"/>
                </a:srgbClr>
              </a:gs>
              <a:gs pos="81000">
                <a:schemeClr val="accent1">
                  <a:lumMod val="75000"/>
                </a:schemeClr>
              </a:gs>
              <a:gs pos="98000">
                <a:schemeClr val="accent1">
                  <a:lumMod val="7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14" name="Rectangle 13"/>
          <p:cNvSpPr/>
          <p:nvPr userDrawn="1"/>
        </p:nvSpPr>
        <p:spPr>
          <a:xfrm>
            <a:off x="0" y="2433234"/>
            <a:ext cx="12192000" cy="3099662"/>
          </a:xfrm>
          <a:prstGeom prst="rect">
            <a:avLst/>
          </a:prstGeom>
          <a:gradFill flip="none" rotWithShape="1">
            <a:gsLst>
              <a:gs pos="0">
                <a:srgbClr val="00B4C2">
                  <a:lumMod val="84000"/>
                </a:srgbClr>
              </a:gs>
              <a:gs pos="81000">
                <a:schemeClr val="accent1">
                  <a:lumMod val="75000"/>
                </a:schemeClr>
              </a:gs>
              <a:gs pos="98000">
                <a:schemeClr val="accent1">
                  <a:lumMod val="7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3" name="Title 1"/>
          <p:cNvSpPr txBox="1">
            <a:spLocks/>
          </p:cNvSpPr>
          <p:nvPr userDrawn="1"/>
        </p:nvSpPr>
        <p:spPr>
          <a:xfrm>
            <a:off x="1066800" y="3131199"/>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chemeClr val="bg1"/>
                </a:solidFill>
                <a:latin typeface="Open Sans Semibold" charset="0"/>
                <a:ea typeface="Open Sans Semibold" charset="0"/>
                <a:cs typeface="Open Sans Semibold" charset="0"/>
              </a:rPr>
              <a:t>Section Break Slide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a:gsLst>
              <a:gs pos="0">
                <a:srgbClr val="FF8135">
                  <a:lumMod val="96000"/>
                  <a:lumOff val="4000"/>
                </a:srgbClr>
              </a:gs>
              <a:gs pos="48000">
                <a:srgbClr val="2E75B6"/>
              </a:gs>
              <a:gs pos="16000">
                <a:schemeClr val="accent5">
                  <a:lumMod val="75000"/>
                </a:schemeClr>
              </a:gs>
              <a:gs pos="100000">
                <a:srgbClr val="005786">
                  <a:lumMod val="96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chemeClr val="bg1"/>
                </a:solidFill>
                <a:latin typeface="Open Sans Semibold" charset="0"/>
                <a:ea typeface="Open Sans Semibold" charset="0"/>
                <a:cs typeface="Open Sans Semibold" charset="0"/>
              </a:rPr>
              <a:t>Section Break Slide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sp>
        <p:nvSpPr>
          <p:cNvPr id="14" name="Rectangle 13"/>
          <p:cNvSpPr/>
          <p:nvPr userDrawn="1"/>
        </p:nvSpPr>
        <p:spPr>
          <a:xfrm>
            <a:off x="92467" y="2576945"/>
            <a:ext cx="12192000" cy="2707574"/>
          </a:xfrm>
          <a:prstGeom prst="rect">
            <a:avLst/>
          </a:prstGeom>
          <a:gradFill>
            <a:gsLst>
              <a:gs pos="0">
                <a:srgbClr val="FF8135">
                  <a:lumMod val="96000"/>
                  <a:lumOff val="4000"/>
                </a:srgbClr>
              </a:gs>
              <a:gs pos="48000">
                <a:srgbClr val="2E75B6"/>
              </a:gs>
              <a:gs pos="16000">
                <a:schemeClr val="accent5">
                  <a:lumMod val="75000"/>
                </a:schemeClr>
              </a:gs>
              <a:gs pos="100000">
                <a:srgbClr val="005786">
                  <a:lumMod val="96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3" name="Title 1"/>
          <p:cNvSpPr txBox="1">
            <a:spLocks/>
          </p:cNvSpPr>
          <p:nvPr userDrawn="1"/>
        </p:nvSpPr>
        <p:spPr>
          <a:xfrm>
            <a:off x="1068389" y="3054714"/>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chemeClr val="bg1"/>
                </a:solidFill>
                <a:latin typeface="Open Sans Semibold" charset="0"/>
                <a:ea typeface="Open Sans Semibold" charset="0"/>
                <a:cs typeface="Open Sans Semibold" charset="0"/>
              </a:rPr>
              <a:t>Section Break Slide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1" name="Title 1"/>
          <p:cNvSpPr txBox="1">
            <a:spLocks/>
          </p:cNvSpPr>
          <p:nvPr userDrawn="1"/>
        </p:nvSpPr>
        <p:spPr>
          <a:xfrm>
            <a:off x="0" y="3044798"/>
            <a:ext cx="12192000" cy="852644"/>
          </a:xfrm>
          <a:prstGeom prst="rect">
            <a:avLst/>
          </a:prstGeom>
          <a:gradFill>
            <a:gsLst>
              <a:gs pos="48000">
                <a:srgbClr val="2E75B6"/>
              </a:gs>
              <a:gs pos="0">
                <a:schemeClr val="accent5">
                  <a:lumMod val="75000"/>
                </a:schemeClr>
              </a:gs>
              <a:gs pos="100000">
                <a:srgbClr val="005786">
                  <a:lumMod val="96000"/>
                </a:srgbClr>
              </a:gs>
            </a:gsLst>
            <a:lin ang="1800000" scaled="0"/>
          </a:gradFill>
        </p:spPr>
        <p:txBody>
          <a:bodyPr anchor="ct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400" b="0" i="0" dirty="0">
                <a:solidFill>
                  <a:schemeClr val="bg1"/>
                </a:solidFill>
                <a:latin typeface="Open Sans" charset="0"/>
                <a:ea typeface="Open Sans" charset="0"/>
                <a:cs typeface="Open Sans" charset="0"/>
              </a:rPr>
              <a:t>Notes/Appendix Slide</a:t>
            </a:r>
          </a:p>
        </p:txBody>
      </p:sp>
    </p:spTree>
    <p:extLst>
      <p:ext uri="{BB962C8B-B14F-4D97-AF65-F5344CB8AC3E}">
        <p14:creationId xmlns:p14="http://schemas.microsoft.com/office/powerpoint/2010/main" val="1016168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0D0B-903B-4194-874C-DA4415664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D5925D-8D26-4CFF-A6A2-DD9E4DB2C8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034-46FA-46B4-8392-762739FC084F}"/>
              </a:ext>
            </a:extLst>
          </p:cNvPr>
          <p:cNvSpPr>
            <a:spLocks noGrp="1"/>
          </p:cNvSpPr>
          <p:nvPr>
            <p:ph type="dt" sz="half" idx="10"/>
          </p:nvPr>
        </p:nvSpPr>
        <p:spPr/>
        <p:txBody>
          <a:bodyPr/>
          <a:lstStyle/>
          <a:p>
            <a:r>
              <a:rPr lang="en-US"/>
              <a:t>3/28/18     ‹#›</a:t>
            </a:r>
          </a:p>
        </p:txBody>
      </p:sp>
      <p:sp>
        <p:nvSpPr>
          <p:cNvPr id="5" name="Footer Placeholder 4">
            <a:extLst>
              <a:ext uri="{FF2B5EF4-FFF2-40B4-BE49-F238E27FC236}">
                <a16:creationId xmlns:a16="http://schemas.microsoft.com/office/drawing/2014/main" id="{6976B642-47BC-41ED-8495-4C4F70229803}"/>
              </a:ext>
            </a:extLst>
          </p:cNvPr>
          <p:cNvSpPr>
            <a:spLocks noGrp="1"/>
          </p:cNvSpPr>
          <p:nvPr>
            <p:ph type="ftr" sz="quarter" idx="11"/>
          </p:nvPr>
        </p:nvSpPr>
        <p:spPr/>
        <p:txBody>
          <a:bodyPr/>
          <a:lstStyle/>
          <a:p>
            <a:r>
              <a:rPr lang="en-US"/>
              <a:t>updated 8/13/18</a:t>
            </a:r>
          </a:p>
        </p:txBody>
      </p:sp>
      <p:sp>
        <p:nvSpPr>
          <p:cNvPr id="6" name="Slide Number Placeholder 5">
            <a:extLst>
              <a:ext uri="{FF2B5EF4-FFF2-40B4-BE49-F238E27FC236}">
                <a16:creationId xmlns:a16="http://schemas.microsoft.com/office/drawing/2014/main" id="{782D1764-BA28-4CA5-9638-547EB3D88E5F}"/>
              </a:ext>
            </a:extLst>
          </p:cNvPr>
          <p:cNvSpPr>
            <a:spLocks noGrp="1"/>
          </p:cNvSpPr>
          <p:nvPr>
            <p:ph type="sldNum" sz="quarter" idx="12"/>
          </p:nvPr>
        </p:nvSpPr>
        <p:spPr/>
        <p:txBody>
          <a:bodyPr/>
          <a:lstStyle/>
          <a:p>
            <a:fld id="{469BD478-8BFC-4936-9B97-D2FC884BDC14}" type="slidenum">
              <a:rPr lang="en-US" smtClean="0"/>
              <a:t>‹#›</a:t>
            </a:fld>
            <a:endParaRPr lang="en-US"/>
          </a:p>
        </p:txBody>
      </p:sp>
    </p:spTree>
    <p:extLst>
      <p:ext uri="{BB962C8B-B14F-4D97-AF65-F5344CB8AC3E}">
        <p14:creationId xmlns:p14="http://schemas.microsoft.com/office/powerpoint/2010/main" val="289784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C06F-70F9-4B65-830D-58EE3A972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7FC71D-1AA9-47C7-B48B-A13C2A3641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F63949-B570-40E7-A50A-2E9F9B2357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8F4B2F-EF70-450F-807B-8F6D98CF5CE4}"/>
              </a:ext>
            </a:extLst>
          </p:cNvPr>
          <p:cNvSpPr>
            <a:spLocks noGrp="1"/>
          </p:cNvSpPr>
          <p:nvPr>
            <p:ph type="dt" sz="half" idx="10"/>
          </p:nvPr>
        </p:nvSpPr>
        <p:spPr/>
        <p:txBody>
          <a:bodyPr/>
          <a:lstStyle/>
          <a:p>
            <a:r>
              <a:rPr lang="en-US"/>
              <a:t>3/28/18     ‹#›</a:t>
            </a:r>
          </a:p>
        </p:txBody>
      </p:sp>
      <p:sp>
        <p:nvSpPr>
          <p:cNvPr id="6" name="Footer Placeholder 5">
            <a:extLst>
              <a:ext uri="{FF2B5EF4-FFF2-40B4-BE49-F238E27FC236}">
                <a16:creationId xmlns:a16="http://schemas.microsoft.com/office/drawing/2014/main" id="{E535A22B-F49E-4598-9D1D-506F1D48B965}"/>
              </a:ext>
            </a:extLst>
          </p:cNvPr>
          <p:cNvSpPr>
            <a:spLocks noGrp="1"/>
          </p:cNvSpPr>
          <p:nvPr>
            <p:ph type="ftr" sz="quarter" idx="11"/>
          </p:nvPr>
        </p:nvSpPr>
        <p:spPr/>
        <p:txBody>
          <a:bodyPr/>
          <a:lstStyle/>
          <a:p>
            <a:r>
              <a:rPr lang="en-US"/>
              <a:t>updated 8/13/18</a:t>
            </a:r>
          </a:p>
        </p:txBody>
      </p:sp>
      <p:sp>
        <p:nvSpPr>
          <p:cNvPr id="7" name="Slide Number Placeholder 6">
            <a:extLst>
              <a:ext uri="{FF2B5EF4-FFF2-40B4-BE49-F238E27FC236}">
                <a16:creationId xmlns:a16="http://schemas.microsoft.com/office/drawing/2014/main" id="{125C7EF5-212A-466C-A1D7-F6D0C0B9834A}"/>
              </a:ext>
            </a:extLst>
          </p:cNvPr>
          <p:cNvSpPr>
            <a:spLocks noGrp="1"/>
          </p:cNvSpPr>
          <p:nvPr>
            <p:ph type="sldNum" sz="quarter" idx="12"/>
          </p:nvPr>
        </p:nvSpPr>
        <p:spPr/>
        <p:txBody>
          <a:bodyPr/>
          <a:lstStyle/>
          <a:p>
            <a:fld id="{469BD478-8BFC-4936-9B97-D2FC884BDC14}" type="slidenum">
              <a:rPr lang="en-US" smtClean="0"/>
              <a:t>‹#›</a:t>
            </a:fld>
            <a:endParaRPr lang="en-US"/>
          </a:p>
        </p:txBody>
      </p:sp>
    </p:spTree>
    <p:extLst>
      <p:ext uri="{BB962C8B-B14F-4D97-AF65-F5344CB8AC3E}">
        <p14:creationId xmlns:p14="http://schemas.microsoft.com/office/powerpoint/2010/main" val="110078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4" name="Footer Placeholder 3"/>
          <p:cNvSpPr>
            <a:spLocks noGrp="1"/>
          </p:cNvSpPr>
          <p:nvPr>
            <p:ph type="ftr" sz="quarter" idx="11"/>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5" name="Rectangle 4"/>
          <p:cNvSpPr/>
          <p:nvPr userDrawn="1"/>
        </p:nvSpPr>
        <p:spPr>
          <a:xfrm>
            <a:off x="1152525" y="1577057"/>
            <a:ext cx="8438776" cy="2918748"/>
          </a:xfrm>
          <a:prstGeom prst="rect">
            <a:avLst/>
          </a:prstGeom>
        </p:spPr>
        <p:txBody>
          <a:bodyPr wrap="square">
            <a:spAutoFit/>
          </a:bodyPr>
          <a:lstStyle/>
          <a:p>
            <a:pPr>
              <a:spcAft>
                <a:spcPts val="200"/>
              </a:spcAft>
            </a:pPr>
            <a:r>
              <a:rPr lang="en-US" b="1" i="1" dirty="0">
                <a:solidFill>
                  <a:srgbClr val="F06039"/>
                </a:solidFill>
                <a:latin typeface="Open Sans Semibold" charset="0"/>
                <a:ea typeface="Open Sans Semibold" charset="0"/>
                <a:cs typeface="Open Sans Semibold" charset="0"/>
              </a:rPr>
              <a:t>Heading</a:t>
            </a:r>
            <a:endParaRPr lang="en-US" dirty="0">
              <a:solidFill>
                <a:srgbClr val="F06039"/>
              </a:solidFill>
              <a:latin typeface="Calibri" panose="020F0502020204030204" pitchFamily="34" charset="0"/>
              <a:ea typeface="Calibri" panose="020F0502020204030204" pitchFamily="34" charset="0"/>
            </a:endParaRP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R="0" lvl="0" fontAlgn="ctr">
              <a:spcBef>
                <a:spcPts val="0"/>
              </a:spcBef>
              <a:spcAft>
                <a:spcPts val="0"/>
              </a:spcAft>
              <a:tabLst>
                <a:tab pos="457200" algn="l"/>
              </a:tabLst>
            </a:pPr>
            <a:endParaRPr lang="en-US" dirty="0">
              <a:latin typeface="Calibri" panose="020F0502020204030204" pitchFamily="34" charset="0"/>
              <a:ea typeface="Calibri" panose="020F0502020204030204" pitchFamily="34" charset="0"/>
            </a:endParaRPr>
          </a:p>
          <a:p>
            <a:pPr marR="0" lvl="0" fontAlgn="ctr">
              <a:spcBef>
                <a:spcPts val="0"/>
              </a:spcBef>
              <a:spcAft>
                <a:spcPts val="200"/>
              </a:spcAft>
              <a:tabLst>
                <a:tab pos="457200" algn="l"/>
              </a:tabLst>
            </a:pPr>
            <a:r>
              <a:rPr lang="en-US" b="1" i="1" dirty="0">
                <a:solidFill>
                  <a:srgbClr val="F06039"/>
                </a:solidFill>
                <a:latin typeface="Open Sans Semibold" charset="0"/>
                <a:ea typeface="Open Sans Semibold" charset="0"/>
                <a:cs typeface="Open Sans Semibold" charset="0"/>
              </a:rPr>
              <a:t>Heading</a:t>
            </a:r>
            <a:endParaRPr lang="en-US" i="1" dirty="0">
              <a:solidFill>
                <a:srgbClr val="F06039"/>
              </a:solidFill>
              <a:latin typeface="Calibri" panose="020F0502020204030204" pitchFamily="34" charset="0"/>
              <a:ea typeface="Calibri" panose="020F0502020204030204" pitchFamily="34" charset="0"/>
            </a:endParaRP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R="0" lvl="0" fontAlgn="ctr">
              <a:spcBef>
                <a:spcPts val="0"/>
              </a:spcBef>
              <a:spcAft>
                <a:spcPts val="0"/>
              </a:spcAft>
              <a:tabLst>
                <a:tab pos="457200" algn="l"/>
              </a:tabLst>
            </a:pPr>
            <a:endParaRPr lang="en-US" dirty="0">
              <a:latin typeface="Calibri" panose="020F0502020204030204" pitchFamily="34" charset="0"/>
              <a:ea typeface="Calibri" panose="020F0502020204030204" pitchFamily="34" charset="0"/>
            </a:endParaRP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TOC Slide</a:t>
            </a:r>
          </a:p>
        </p:txBody>
      </p:sp>
    </p:spTree>
    <p:extLst>
      <p:ext uri="{BB962C8B-B14F-4D97-AF65-F5344CB8AC3E}">
        <p14:creationId xmlns:p14="http://schemas.microsoft.com/office/powerpoint/2010/main" val="159085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8"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9" name="Content Placeholder 2"/>
          <p:cNvSpPr txBox="1">
            <a:spLocks/>
          </p:cNvSpPr>
          <p:nvPr userDrawn="1"/>
        </p:nvSpPr>
        <p:spPr>
          <a:xfrm>
            <a:off x="1097280" y="2038864"/>
            <a:ext cx="10058400" cy="38302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p:txBody>
      </p:sp>
      <p:sp>
        <p:nvSpPr>
          <p:cNvPr id="10"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Bullet List Slide</a:t>
            </a:r>
          </a:p>
        </p:txBody>
      </p:sp>
    </p:spTree>
    <p:extLst>
      <p:ext uri="{BB962C8B-B14F-4D97-AF65-F5344CB8AC3E}">
        <p14:creationId xmlns:p14="http://schemas.microsoft.com/office/powerpoint/2010/main" val="70022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8"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1" name="Content Placeholder 2"/>
          <p:cNvSpPr txBox="1">
            <a:spLocks/>
          </p:cNvSpPr>
          <p:nvPr userDrawn="1"/>
        </p:nvSpPr>
        <p:spPr>
          <a:xfrm>
            <a:off x="1097280" y="2038864"/>
            <a:ext cx="10058400" cy="3830229"/>
          </a:xfrm>
          <a:prstGeom prst="rect">
            <a:avLst/>
          </a:prstGeom>
        </p:spPr>
        <p:txBody>
          <a:bodyPr vert="horz" lIns="91440" tIns="45720" rIns="91440" bIns="45720" numCol="2"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p:txBody>
      </p:sp>
      <p:sp>
        <p:nvSpPr>
          <p:cNvPr id="12"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2-column</a:t>
            </a:r>
            <a:r>
              <a:rPr lang="en-US" sz="3600" b="0" i="0" baseline="0" dirty="0">
                <a:latin typeface="Open Sans" charset="0"/>
                <a:ea typeface="Open Sans" charset="0"/>
                <a:cs typeface="Open Sans" charset="0"/>
              </a:rPr>
              <a:t> </a:t>
            </a:r>
            <a:r>
              <a:rPr lang="en-US" sz="3600" b="0" i="0" dirty="0">
                <a:latin typeface="Open Sans" charset="0"/>
                <a:ea typeface="Open Sans" charset="0"/>
                <a:cs typeface="Open Sans" charset="0"/>
              </a:rPr>
              <a:t>Bullet List Slide</a:t>
            </a:r>
          </a:p>
        </p:txBody>
      </p:sp>
    </p:spTree>
    <p:extLst>
      <p:ext uri="{BB962C8B-B14F-4D97-AF65-F5344CB8AC3E}">
        <p14:creationId xmlns:p14="http://schemas.microsoft.com/office/powerpoint/2010/main" val="51051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0"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Image with Text Slide</a:t>
            </a:r>
          </a:p>
        </p:txBody>
      </p:sp>
      <p:sp>
        <p:nvSpPr>
          <p:cNvPr id="12" name="Content Placeholder 11"/>
          <p:cNvSpPr>
            <a:spLocks noGrp="1"/>
          </p:cNvSpPr>
          <p:nvPr>
            <p:ph sz="quarter" idx="11"/>
          </p:nvPr>
        </p:nvSpPr>
        <p:spPr>
          <a:xfrm>
            <a:off x="401638" y="1593850"/>
            <a:ext cx="11463337" cy="4606925"/>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dirty="0"/>
          </a:p>
        </p:txBody>
      </p:sp>
      <p:sp>
        <p:nvSpPr>
          <p:cNvPr id="13" name="Rectangle 12"/>
          <p:cNvSpPr/>
          <p:nvPr userDrawn="1"/>
        </p:nvSpPr>
        <p:spPr>
          <a:xfrm>
            <a:off x="7459935" y="2618319"/>
            <a:ext cx="3802858" cy="2346908"/>
          </a:xfrm>
          <a:prstGeom prst="rect">
            <a:avLst/>
          </a:prstGeom>
          <a:gradFill flip="none" rotWithShape="1">
            <a:gsLst>
              <a:gs pos="0">
                <a:schemeClr val="accent5">
                  <a:alpha val="71000"/>
                  <a:lumMod val="80000"/>
                </a:schemeClr>
              </a:gs>
              <a:gs pos="100000">
                <a:schemeClr val="accent1">
                  <a:lumMod val="75000"/>
                </a:schemeClr>
              </a:gs>
            </a:gsLst>
            <a:lin ang="120000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0" i="0" dirty="0">
                <a:solidFill>
                  <a:schemeClr val="bg1"/>
                </a:solidFill>
                <a:latin typeface="Open Sans" charset="0"/>
                <a:ea typeface="Open Sans" charset="0"/>
                <a:cs typeface="Open Sans" charset="0"/>
              </a:rPr>
              <a:t>Text about the</a:t>
            </a:r>
            <a:r>
              <a:rPr lang="en-US" sz="2400" b="0" i="0" baseline="0" dirty="0">
                <a:solidFill>
                  <a:schemeClr val="bg1"/>
                </a:solidFill>
                <a:latin typeface="Open Sans" charset="0"/>
                <a:ea typeface="Open Sans" charset="0"/>
                <a:cs typeface="Open Sans" charset="0"/>
              </a:rPr>
              <a:t> image </a:t>
            </a:r>
            <a:r>
              <a:rPr lang="en-US" sz="2400" b="0" i="0" dirty="0">
                <a:solidFill>
                  <a:schemeClr val="bg1"/>
                </a:solidFill>
                <a:latin typeface="Open Sans" charset="0"/>
                <a:ea typeface="Open Sans" charset="0"/>
                <a:cs typeface="Open Sans" charset="0"/>
              </a:rPr>
              <a:t>goes</a:t>
            </a:r>
            <a:r>
              <a:rPr lang="en-US" sz="2400" b="0" i="0" baseline="0" dirty="0">
                <a:solidFill>
                  <a:schemeClr val="bg1"/>
                </a:solidFill>
                <a:latin typeface="Open Sans" charset="0"/>
                <a:ea typeface="Open Sans" charset="0"/>
                <a:cs typeface="Open Sans" charset="0"/>
              </a:rPr>
              <a:t> in this box</a:t>
            </a:r>
            <a:endParaRPr lang="en-US" sz="2400" b="0" i="0" dirty="0">
              <a:solidFill>
                <a:schemeClr val="bg1"/>
              </a:solidFill>
              <a:latin typeface="Open Sans" charset="0"/>
              <a:ea typeface="Open Sans" charset="0"/>
              <a:cs typeface="Open Sans" charset="0"/>
            </a:endParaRPr>
          </a:p>
        </p:txBody>
      </p:sp>
    </p:spTree>
    <p:extLst>
      <p:ext uri="{BB962C8B-B14F-4D97-AF65-F5344CB8AC3E}">
        <p14:creationId xmlns:p14="http://schemas.microsoft.com/office/powerpoint/2010/main" val="107583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41" name="Straight Connector 40"/>
          <p:cNvCxnSpPr/>
          <p:nvPr userDrawn="1"/>
        </p:nvCxnSpPr>
        <p:spPr>
          <a:xfrm>
            <a:off x="27412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userDrawn="1"/>
        </p:nvSpPr>
        <p:spPr>
          <a:xfrm>
            <a:off x="1703700" y="3527606"/>
            <a:ext cx="1054934" cy="357513"/>
          </a:xfrm>
          <a:prstGeom prst="rect">
            <a:avLst/>
          </a:prstGeom>
          <a:gradFill flip="none" rotWithShape="1">
            <a:gsLst>
              <a:gs pos="0">
                <a:schemeClr val="bg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entagon 36"/>
          <p:cNvSpPr/>
          <p:nvPr userDrawn="1"/>
        </p:nvSpPr>
        <p:spPr>
          <a:xfrm>
            <a:off x="9373795" y="3530516"/>
            <a:ext cx="1109907" cy="355683"/>
          </a:xfrm>
          <a:prstGeom prst="homePlate">
            <a:avLst/>
          </a:prstGeom>
          <a:gradFill flip="none" rotWithShape="1">
            <a:gsLst>
              <a:gs pos="0">
                <a:schemeClr val="accent1">
                  <a:lumMod val="5000"/>
                  <a:lumOff val="95000"/>
                </a:schemeClr>
              </a:gs>
              <a:gs pos="69000">
                <a:schemeClr val="accent5"/>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671572" y="3528463"/>
            <a:ext cx="2250898" cy="357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4905100" y="3527606"/>
            <a:ext cx="2185777" cy="35751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7080606" y="3529572"/>
            <a:ext cx="2293190" cy="35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0" name="Straight Connector 9"/>
          <p:cNvCxnSpPr/>
          <p:nvPr userDrawn="1"/>
        </p:nvCxnSpPr>
        <p:spPr>
          <a:xfrm>
            <a:off x="4926565" y="3081071"/>
            <a:ext cx="0" cy="50777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3281097" y="2411719"/>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cxnSp>
        <p:nvCxnSpPr>
          <p:cNvPr id="16" name="Straight Connector 15"/>
          <p:cNvCxnSpPr/>
          <p:nvPr userDrawn="1"/>
        </p:nvCxnSpPr>
        <p:spPr>
          <a:xfrm>
            <a:off x="71034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9373796" y="3030429"/>
            <a:ext cx="0" cy="558412"/>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userDrawn="1"/>
        </p:nvSpPr>
        <p:spPr>
          <a:xfrm>
            <a:off x="1086559" y="4302473"/>
            <a:ext cx="3309414"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081601" y="4291840"/>
            <a:ext cx="4055909"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6" name="Title 1"/>
          <p:cNvSpPr txBox="1">
            <a:spLocks/>
          </p:cNvSpPr>
          <p:nvPr userDrawn="1"/>
        </p:nvSpPr>
        <p:spPr>
          <a:xfrm>
            <a:off x="7363040" y="2392007"/>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pic>
        <p:nvPicPr>
          <p:cNvPr id="3" name="Picture 2"/>
          <p:cNvPicPr>
            <a:picLocks noChangeAspect="1"/>
          </p:cNvPicPr>
          <p:nvPr userDrawn="1"/>
        </p:nvPicPr>
        <p:blipFill>
          <a:blip r:embed="rId2"/>
          <a:stretch>
            <a:fillRect/>
          </a:stretch>
        </p:blipFill>
        <p:spPr>
          <a:xfrm>
            <a:off x="2558742" y="3508751"/>
            <a:ext cx="377394" cy="393803"/>
          </a:xfrm>
          <a:prstGeom prst="rect">
            <a:avLst/>
          </a:prstGeom>
        </p:spPr>
      </p:pic>
      <p:pic>
        <p:nvPicPr>
          <p:cNvPr id="33" name="Picture 32"/>
          <p:cNvPicPr>
            <a:picLocks noChangeAspect="1"/>
          </p:cNvPicPr>
          <p:nvPr userDrawn="1"/>
        </p:nvPicPr>
        <p:blipFill>
          <a:blip r:embed="rId2"/>
          <a:stretch>
            <a:fillRect/>
          </a:stretch>
        </p:blipFill>
        <p:spPr>
          <a:xfrm>
            <a:off x="4739375" y="3508751"/>
            <a:ext cx="377394" cy="393803"/>
          </a:xfrm>
          <a:prstGeom prst="rect">
            <a:avLst/>
          </a:prstGeom>
        </p:spPr>
      </p:pic>
      <p:pic>
        <p:nvPicPr>
          <p:cNvPr id="34" name="Picture 33"/>
          <p:cNvPicPr>
            <a:picLocks noChangeAspect="1"/>
          </p:cNvPicPr>
          <p:nvPr userDrawn="1"/>
        </p:nvPicPr>
        <p:blipFill>
          <a:blip r:embed="rId2"/>
          <a:stretch>
            <a:fillRect/>
          </a:stretch>
        </p:blipFill>
        <p:spPr>
          <a:xfrm>
            <a:off x="6914769" y="3508751"/>
            <a:ext cx="377394" cy="393803"/>
          </a:xfrm>
          <a:prstGeom prst="rect">
            <a:avLst/>
          </a:prstGeom>
        </p:spPr>
      </p:pic>
      <p:pic>
        <p:nvPicPr>
          <p:cNvPr id="35" name="Picture 34"/>
          <p:cNvPicPr>
            <a:picLocks noChangeAspect="1"/>
          </p:cNvPicPr>
          <p:nvPr userDrawn="1"/>
        </p:nvPicPr>
        <p:blipFill>
          <a:blip r:embed="rId2"/>
          <a:stretch>
            <a:fillRect/>
          </a:stretch>
        </p:blipFill>
        <p:spPr>
          <a:xfrm>
            <a:off x="9185961" y="3508751"/>
            <a:ext cx="377394" cy="393803"/>
          </a:xfrm>
          <a:prstGeom prst="rect">
            <a:avLst/>
          </a:prstGeom>
        </p:spPr>
      </p:pic>
    </p:spTree>
    <p:extLst>
      <p:ext uri="{BB962C8B-B14F-4D97-AF65-F5344CB8AC3E}">
        <p14:creationId xmlns:p14="http://schemas.microsoft.com/office/powerpoint/2010/main" val="105714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cxnSp>
        <p:nvCxnSpPr>
          <p:cNvPr id="41" name="Straight Connector 40"/>
          <p:cNvCxnSpPr/>
          <p:nvPr userDrawn="1"/>
        </p:nvCxnSpPr>
        <p:spPr>
          <a:xfrm>
            <a:off x="27412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userDrawn="1"/>
        </p:nvSpPr>
        <p:spPr>
          <a:xfrm>
            <a:off x="1703700" y="3527606"/>
            <a:ext cx="1054934" cy="357513"/>
          </a:xfrm>
          <a:prstGeom prst="rect">
            <a:avLst/>
          </a:prstGeom>
          <a:gradFill flip="none" rotWithShape="1">
            <a:gsLst>
              <a:gs pos="0">
                <a:schemeClr val="bg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entagon 36"/>
          <p:cNvSpPr/>
          <p:nvPr userDrawn="1"/>
        </p:nvSpPr>
        <p:spPr>
          <a:xfrm>
            <a:off x="9350645" y="3530516"/>
            <a:ext cx="1109907" cy="355683"/>
          </a:xfrm>
          <a:prstGeom prst="homePlate">
            <a:avLst/>
          </a:prstGeom>
          <a:gradFill flip="none" rotWithShape="1">
            <a:gsLst>
              <a:gs pos="0">
                <a:schemeClr val="accent1">
                  <a:lumMod val="5000"/>
                  <a:lumOff val="95000"/>
                </a:schemeClr>
              </a:gs>
              <a:gs pos="69000">
                <a:schemeClr val="accent5"/>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671572" y="3528463"/>
            <a:ext cx="2250898" cy="357513"/>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4905100" y="3527606"/>
            <a:ext cx="2185777" cy="357513"/>
          </a:xfrm>
          <a:prstGeom prst="rect">
            <a:avLst/>
          </a:pr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7080606" y="3529572"/>
            <a:ext cx="2293190" cy="357513"/>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0" name="Straight Connector 9"/>
          <p:cNvCxnSpPr/>
          <p:nvPr userDrawn="1"/>
        </p:nvCxnSpPr>
        <p:spPr>
          <a:xfrm>
            <a:off x="4926565" y="3081071"/>
            <a:ext cx="0" cy="50777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3281097" y="2411719"/>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cxnSp>
        <p:nvCxnSpPr>
          <p:cNvPr id="16" name="Straight Connector 15"/>
          <p:cNvCxnSpPr/>
          <p:nvPr userDrawn="1"/>
        </p:nvCxnSpPr>
        <p:spPr>
          <a:xfrm>
            <a:off x="71034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9373796" y="3030429"/>
            <a:ext cx="0" cy="558412"/>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userDrawn="1"/>
        </p:nvSpPr>
        <p:spPr>
          <a:xfrm>
            <a:off x="1086559" y="4302473"/>
            <a:ext cx="3309414"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081601" y="4291840"/>
            <a:ext cx="4055909"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6" name="Title 1"/>
          <p:cNvSpPr txBox="1">
            <a:spLocks/>
          </p:cNvSpPr>
          <p:nvPr userDrawn="1"/>
        </p:nvSpPr>
        <p:spPr>
          <a:xfrm>
            <a:off x="7363040" y="2392007"/>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pic>
        <p:nvPicPr>
          <p:cNvPr id="3" name="Picture 2"/>
          <p:cNvPicPr>
            <a:picLocks noChangeAspect="1"/>
          </p:cNvPicPr>
          <p:nvPr userDrawn="1"/>
        </p:nvPicPr>
        <p:blipFill>
          <a:blip r:embed="rId2"/>
          <a:stretch>
            <a:fillRect/>
          </a:stretch>
        </p:blipFill>
        <p:spPr>
          <a:xfrm>
            <a:off x="2558742" y="3508751"/>
            <a:ext cx="377394" cy="393803"/>
          </a:xfrm>
          <a:prstGeom prst="rect">
            <a:avLst/>
          </a:prstGeom>
        </p:spPr>
      </p:pic>
      <p:pic>
        <p:nvPicPr>
          <p:cNvPr id="33" name="Picture 32"/>
          <p:cNvPicPr>
            <a:picLocks noChangeAspect="1"/>
          </p:cNvPicPr>
          <p:nvPr userDrawn="1"/>
        </p:nvPicPr>
        <p:blipFill>
          <a:blip r:embed="rId2"/>
          <a:stretch>
            <a:fillRect/>
          </a:stretch>
        </p:blipFill>
        <p:spPr>
          <a:xfrm>
            <a:off x="4739375" y="3508751"/>
            <a:ext cx="377394" cy="393803"/>
          </a:xfrm>
          <a:prstGeom prst="rect">
            <a:avLst/>
          </a:prstGeom>
        </p:spPr>
      </p:pic>
      <p:pic>
        <p:nvPicPr>
          <p:cNvPr id="34" name="Picture 33"/>
          <p:cNvPicPr>
            <a:picLocks noChangeAspect="1"/>
          </p:cNvPicPr>
          <p:nvPr userDrawn="1"/>
        </p:nvPicPr>
        <p:blipFill>
          <a:blip r:embed="rId2"/>
          <a:stretch>
            <a:fillRect/>
          </a:stretch>
        </p:blipFill>
        <p:spPr>
          <a:xfrm>
            <a:off x="6914769" y="3508751"/>
            <a:ext cx="377394" cy="393803"/>
          </a:xfrm>
          <a:prstGeom prst="rect">
            <a:avLst/>
          </a:prstGeom>
        </p:spPr>
      </p:pic>
      <p:pic>
        <p:nvPicPr>
          <p:cNvPr id="35" name="Picture 34"/>
          <p:cNvPicPr>
            <a:picLocks noChangeAspect="1"/>
          </p:cNvPicPr>
          <p:nvPr userDrawn="1"/>
        </p:nvPicPr>
        <p:blipFill>
          <a:blip r:embed="rId2"/>
          <a:stretch>
            <a:fillRect/>
          </a:stretch>
        </p:blipFill>
        <p:spPr>
          <a:xfrm>
            <a:off x="9185961" y="3508751"/>
            <a:ext cx="377394" cy="393803"/>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53" name="Straight Connector 52"/>
          <p:cNvCxnSpPr/>
          <p:nvPr userDrawn="1"/>
        </p:nvCxnSpPr>
        <p:spPr>
          <a:xfrm>
            <a:off x="7725145" y="3152818"/>
            <a:ext cx="12700" cy="513897"/>
          </a:xfrm>
          <a:prstGeom prst="line">
            <a:avLst/>
          </a:prstGeom>
          <a:ln w="53975" cap="rnd">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4495912" y="3161056"/>
            <a:ext cx="12700" cy="513897"/>
          </a:xfrm>
          <a:prstGeom prst="line">
            <a:avLst/>
          </a:prstGeom>
          <a:ln w="53975"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3" name="Straight Connector 12"/>
          <p:cNvCxnSpPr>
            <a:endCxn id="3" idx="4"/>
          </p:cNvCxnSpPr>
          <p:nvPr userDrawn="1"/>
        </p:nvCxnSpPr>
        <p:spPr>
          <a:xfrm>
            <a:off x="6110254" y="2777722"/>
            <a:ext cx="12700" cy="513897"/>
          </a:xfrm>
          <a:prstGeom prst="line">
            <a:avLst/>
          </a:prstGeom>
          <a:ln w="539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1231814" y="2060627"/>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2"/>
                </a:solidFill>
                <a:latin typeface="Open Sans" charset="0"/>
                <a:ea typeface="Open Sans" charset="0"/>
                <a:cs typeface="Open Sans" charset="0"/>
              </a:rPr>
              <a:t>(Timeline Date)</a:t>
            </a:r>
          </a:p>
        </p:txBody>
      </p:sp>
      <p:sp>
        <p:nvSpPr>
          <p:cNvPr id="21" name="Title 1"/>
          <p:cNvSpPr txBox="1">
            <a:spLocks/>
          </p:cNvSpPr>
          <p:nvPr userDrawn="1"/>
        </p:nvSpPr>
        <p:spPr>
          <a:xfrm>
            <a:off x="2869455" y="3723456"/>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735024" y="3703136"/>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5"/>
                </a:solidFill>
                <a:latin typeface="Open Sans" charset="0"/>
                <a:ea typeface="Open Sans" charset="0"/>
                <a:cs typeface="Open Sans" charset="0"/>
              </a:rPr>
              <a:t>(Timeline Date)</a:t>
            </a:r>
          </a:p>
        </p:txBody>
      </p:sp>
      <p:sp>
        <p:nvSpPr>
          <p:cNvPr id="23" name="Title 1"/>
          <p:cNvSpPr txBox="1">
            <a:spLocks/>
          </p:cNvSpPr>
          <p:nvPr userDrawn="1"/>
        </p:nvSpPr>
        <p:spPr>
          <a:xfrm>
            <a:off x="4434101" y="2060626"/>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6"/>
                </a:solidFill>
                <a:latin typeface="Open Sans" charset="0"/>
                <a:ea typeface="Open Sans" charset="0"/>
                <a:cs typeface="Open Sans" charset="0"/>
              </a:rPr>
              <a:t>(Timeline Date)</a:t>
            </a:r>
          </a:p>
        </p:txBody>
      </p:sp>
      <p:sp>
        <p:nvSpPr>
          <p:cNvPr id="26" name="Title 1"/>
          <p:cNvSpPr txBox="1">
            <a:spLocks/>
          </p:cNvSpPr>
          <p:nvPr userDrawn="1"/>
        </p:nvSpPr>
        <p:spPr>
          <a:xfrm>
            <a:off x="7290439" y="2050576"/>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1"/>
                </a:solidFill>
                <a:latin typeface="Open Sans" charset="0"/>
                <a:ea typeface="Open Sans" charset="0"/>
                <a:cs typeface="Open Sans" charset="0"/>
              </a:rPr>
              <a:t>(Timeline Date)</a:t>
            </a:r>
          </a:p>
        </p:txBody>
      </p:sp>
      <p:sp>
        <p:nvSpPr>
          <p:cNvPr id="2" name="Rectangle 1"/>
          <p:cNvSpPr/>
          <p:nvPr userDrawn="1"/>
        </p:nvSpPr>
        <p:spPr>
          <a:xfrm>
            <a:off x="3738697" y="3074943"/>
            <a:ext cx="1530393" cy="2936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5352764" y="3074943"/>
            <a:ext cx="1530393" cy="2936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6967303" y="3074943"/>
            <a:ext cx="1530393" cy="2936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8573098" y="3074943"/>
            <a:ext cx="1530393" cy="2936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124157" y="3074943"/>
            <a:ext cx="1530393" cy="2936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userDrawn="1"/>
        </p:nvSpPr>
        <p:spPr>
          <a:xfrm>
            <a:off x="6049541" y="314479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endCxn id="42" idx="4"/>
          </p:cNvCxnSpPr>
          <p:nvPr userDrawn="1"/>
        </p:nvCxnSpPr>
        <p:spPr>
          <a:xfrm>
            <a:off x="9332363" y="2781291"/>
            <a:ext cx="12700" cy="513897"/>
          </a:xfrm>
          <a:prstGeom prst="line">
            <a:avLst/>
          </a:prstGeom>
          <a:ln w="53975"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2" name="Oval 41"/>
          <p:cNvSpPr/>
          <p:nvPr userDrawn="1"/>
        </p:nvSpPr>
        <p:spPr>
          <a:xfrm>
            <a:off x="9271650" y="3148362"/>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endCxn id="44" idx="4"/>
          </p:cNvCxnSpPr>
          <p:nvPr userDrawn="1"/>
        </p:nvCxnSpPr>
        <p:spPr>
          <a:xfrm>
            <a:off x="2889534" y="2787882"/>
            <a:ext cx="12700" cy="513897"/>
          </a:xfrm>
          <a:prstGeom prst="line">
            <a:avLst/>
          </a:prstGeom>
          <a:ln w="53975"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4" name="Oval 43"/>
          <p:cNvSpPr/>
          <p:nvPr userDrawn="1"/>
        </p:nvSpPr>
        <p:spPr>
          <a:xfrm>
            <a:off x="2828821" y="315495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userDrawn="1"/>
        </p:nvSpPr>
        <p:spPr>
          <a:xfrm>
            <a:off x="4423941" y="316511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userDrawn="1"/>
        </p:nvSpPr>
        <p:spPr>
          <a:xfrm>
            <a:off x="7664981" y="313463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a:gsLst>
              <a:gs pos="0">
                <a:schemeClr val="accent5">
                  <a:alpha val="71000"/>
                  <a:lumMod val="80000"/>
                </a:schemeClr>
              </a:gs>
              <a:gs pos="100000">
                <a:schemeClr val="accent1">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chemeClr val="bg1"/>
                </a:solidFill>
                <a:latin typeface="Open Sans Semibold" charset="0"/>
                <a:ea typeface="Open Sans Semibold" charset="0"/>
                <a:cs typeface="Open Sans Semibold" charset="0"/>
              </a:rPr>
              <a:t>Section Break Slide</a:t>
            </a:r>
          </a:p>
        </p:txBody>
      </p:sp>
    </p:spTree>
    <p:extLst>
      <p:ext uri="{BB962C8B-B14F-4D97-AF65-F5344CB8AC3E}">
        <p14:creationId xmlns:p14="http://schemas.microsoft.com/office/powerpoint/2010/main" val="131229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 y="6501402"/>
            <a:ext cx="12000217" cy="229917"/>
          </a:xfrm>
          <a:prstGeom prst="rect">
            <a:avLst/>
          </a:prstGeom>
        </p:spPr>
      </p:pic>
      <p:sp>
        <p:nvSpPr>
          <p:cNvPr id="8"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r>
              <a:rPr lang="en-US">
                <a:solidFill>
                  <a:schemeClr val="accent1">
                    <a:lumMod val="60000"/>
                    <a:lumOff val="40000"/>
                  </a:schemeClr>
                </a:solidFill>
              </a:rPr>
              <a:t>3/28/18     ‹#›</a:t>
            </a:r>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pic>
        <p:nvPicPr>
          <p:cNvPr id="10" name="Picture 9"/>
          <p:cNvPicPr>
            <a:picLocks noChangeAspect="1"/>
          </p:cNvPicPr>
          <p:nvPr userDrawn="1"/>
        </p:nvPicPr>
        <p:blipFill>
          <a:blip r:embed="rId19">
            <a:alphaModFix amt="26000"/>
            <a:extLst>
              <a:ext uri="{28A0092B-C50C-407E-A947-70E740481C1C}">
                <a14:useLocalDpi xmlns:a14="http://schemas.microsoft.com/office/drawing/2010/main" val="0"/>
              </a:ext>
            </a:extLst>
          </a:blip>
          <a:stretch>
            <a:fillRect/>
          </a:stretch>
        </p:blipFill>
        <p:spPr>
          <a:xfrm>
            <a:off x="-1" y="0"/>
            <a:ext cx="12192001" cy="1273427"/>
          </a:xfrm>
          <a:prstGeom prst="rect">
            <a:avLst/>
          </a:prstGeom>
        </p:spPr>
      </p:pic>
      <p:pic>
        <p:nvPicPr>
          <p:cNvPr id="11" name="Picture 1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26279" y="248815"/>
            <a:ext cx="1454954" cy="727477"/>
          </a:xfrm>
          <a:prstGeom prst="rect">
            <a:avLst/>
          </a:prstGeom>
          <a:noFill/>
        </p:spPr>
      </p:pic>
    </p:spTree>
    <p:extLst>
      <p:ext uri="{BB962C8B-B14F-4D97-AF65-F5344CB8AC3E}">
        <p14:creationId xmlns:p14="http://schemas.microsoft.com/office/powerpoint/2010/main" val="380060354"/>
      </p:ext>
    </p:extLst>
  </p:cSld>
  <p:clrMap bg1="lt1" tx1="dk1" bg2="lt2" tx2="dk2" accent1="accent1" accent2="accent2" accent3="accent3" accent4="accent4" accent5="accent5" accent6="accent6" hlink="hlink" folHlink="folHlink"/>
  <p:sldLayoutIdLst>
    <p:sldLayoutId id="2147483669" r:id="rId1"/>
    <p:sldLayoutId id="2147483662" r:id="rId2"/>
    <p:sldLayoutId id="2147483652" r:id="rId3"/>
    <p:sldLayoutId id="2147483653" r:id="rId4"/>
    <p:sldLayoutId id="2147483654" r:id="rId5"/>
    <p:sldLayoutId id="2147483657" r:id="rId6"/>
    <p:sldLayoutId id="2147483668" r:id="rId7"/>
    <p:sldLayoutId id="2147483667" r:id="rId8"/>
    <p:sldLayoutId id="2147483658" r:id="rId9"/>
    <p:sldLayoutId id="2147483664" r:id="rId10"/>
    <p:sldLayoutId id="2147483665" r:id="rId11"/>
    <p:sldLayoutId id="2147483663" r:id="rId12"/>
    <p:sldLayoutId id="2147483666" r:id="rId13"/>
    <p:sldLayoutId id="2147483659" r:id="rId14"/>
    <p:sldLayoutId id="2147483683" r:id="rId15"/>
    <p:sldLayoutId id="2147483684" r:id="rId1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EAFC46-F359-463B-93AC-BEE51CC490D1}"/>
              </a:ext>
            </a:extLst>
          </p:cNvPr>
          <p:cNvSpPr/>
          <p:nvPr/>
        </p:nvSpPr>
        <p:spPr>
          <a:xfrm>
            <a:off x="847897" y="1945178"/>
            <a:ext cx="10507287" cy="3214264"/>
          </a:xfrm>
          <a:prstGeom prst="rect">
            <a:avLst/>
          </a:prstGeom>
          <a:solidFill>
            <a:sysClr val="window" lastClr="FFFFFF">
              <a:lumMod val="95000"/>
              <a:alpha val="90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Title 10">
            <a:extLst>
              <a:ext uri="{FF2B5EF4-FFF2-40B4-BE49-F238E27FC236}">
                <a16:creationId xmlns:a16="http://schemas.microsoft.com/office/drawing/2014/main" id="{B2F51A3A-6064-438E-939E-0F01561EE214}"/>
              </a:ext>
            </a:extLst>
          </p:cNvPr>
          <p:cNvSpPr txBox="1">
            <a:spLocks/>
          </p:cNvSpPr>
          <p:nvPr/>
        </p:nvSpPr>
        <p:spPr>
          <a:xfrm>
            <a:off x="424206" y="2388856"/>
            <a:ext cx="11200155" cy="134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1682C5"/>
                </a:solidFill>
                <a:latin typeface="Calibri" panose="020F0502020204030204"/>
              </a:rPr>
              <a:t>Guided Root Cause Analysis</a:t>
            </a:r>
          </a:p>
        </p:txBody>
      </p:sp>
      <p:sp>
        <p:nvSpPr>
          <p:cNvPr id="4" name="Subtitle 2">
            <a:extLst>
              <a:ext uri="{FF2B5EF4-FFF2-40B4-BE49-F238E27FC236}">
                <a16:creationId xmlns:a16="http://schemas.microsoft.com/office/drawing/2014/main" id="{5EA9043C-EED1-4F62-B50C-C9B7ED3FA71A}"/>
              </a:ext>
            </a:extLst>
          </p:cNvPr>
          <p:cNvSpPr txBox="1">
            <a:spLocks/>
          </p:cNvSpPr>
          <p:nvPr/>
        </p:nvSpPr>
        <p:spPr>
          <a:xfrm>
            <a:off x="1303492" y="3905601"/>
            <a:ext cx="9398001" cy="1143000"/>
          </a:xfrm>
          <a:prstGeom prst="rect">
            <a:avLst/>
          </a:prstGeom>
        </p:spPr>
        <p:txBody>
          <a:bodyPr lIns="91440" rIns="91440">
            <a:normAutofit/>
          </a:bodyPr>
          <a:lstStyle>
            <a:lvl1pPr marL="0" indent="0" algn="l" defTabSz="914400" rtl="0" eaLnBrk="1" latinLnBrk="0" hangingPunct="1">
              <a:lnSpc>
                <a:spcPct val="90000"/>
              </a:lnSpc>
              <a:spcBef>
                <a:spcPts val="1000"/>
              </a:spcBef>
              <a:buFont typeface="Arial"/>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lang="en-US" sz="1800" dirty="0">
              <a:solidFill>
                <a:srgbClr val="44546A"/>
              </a:solidFill>
              <a:latin typeface="+mn-lt"/>
            </a:endParaRPr>
          </a:p>
        </p:txBody>
      </p:sp>
      <p:sp>
        <p:nvSpPr>
          <p:cNvPr id="5" name="TextBox 4">
            <a:extLst>
              <a:ext uri="{FF2B5EF4-FFF2-40B4-BE49-F238E27FC236}">
                <a16:creationId xmlns:a16="http://schemas.microsoft.com/office/drawing/2014/main" id="{06CF560B-DC3A-4294-B498-4ACE7B21DBAD}"/>
              </a:ext>
            </a:extLst>
          </p:cNvPr>
          <p:cNvSpPr txBox="1"/>
          <p:nvPr/>
        </p:nvSpPr>
        <p:spPr>
          <a:xfrm>
            <a:off x="424206" y="6431589"/>
            <a:ext cx="4168342" cy="369332"/>
          </a:xfrm>
          <a:prstGeom prst="rect">
            <a:avLst/>
          </a:prstGeom>
          <a:noFill/>
        </p:spPr>
        <p:txBody>
          <a:bodyPr wrap="square" rtlCol="0">
            <a:spAutoFit/>
          </a:bodyPr>
          <a:lstStyle/>
          <a:p>
            <a:r>
              <a:rPr lang="en-US" dirty="0">
                <a:solidFill>
                  <a:schemeClr val="bg1"/>
                </a:solidFill>
              </a:rPr>
              <a:t>© 2018 by the Texas Education Agency</a:t>
            </a:r>
          </a:p>
        </p:txBody>
      </p:sp>
      <p:sp>
        <p:nvSpPr>
          <p:cNvPr id="6" name="Footer Placeholder 5">
            <a:extLst>
              <a:ext uri="{FF2B5EF4-FFF2-40B4-BE49-F238E27FC236}">
                <a16:creationId xmlns:a16="http://schemas.microsoft.com/office/drawing/2014/main" id="{62E51FD2-EA4E-4E43-A16E-4EC7C9FF6830}"/>
              </a:ext>
            </a:extLst>
          </p:cNvPr>
          <p:cNvSpPr>
            <a:spLocks noGrp="1"/>
          </p:cNvSpPr>
          <p:nvPr>
            <p:ph type="ftr" sz="quarter" idx="11"/>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481039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85255" y="587427"/>
            <a:ext cx="8221489" cy="6772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Practice: Guided Discussion for Root Cause Analysis</a:t>
            </a:r>
          </a:p>
        </p:txBody>
      </p:sp>
      <p:sp>
        <p:nvSpPr>
          <p:cNvPr id="2" name="Footer Placeholder 1">
            <a:extLst>
              <a:ext uri="{FF2B5EF4-FFF2-40B4-BE49-F238E27FC236}">
                <a16:creationId xmlns:a16="http://schemas.microsoft.com/office/drawing/2014/main" id="{66DA2B83-EF29-412E-9E65-6F3FA9AD6046}"/>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236447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lnSpcReduction="10000"/>
          </a:bodyPr>
          <a:lstStyle/>
          <a:p>
            <a:pPr marL="0" indent="0">
              <a:buNone/>
            </a:pPr>
            <a:r>
              <a:rPr lang="en-US" dirty="0"/>
              <a:t>Under each topic: </a:t>
            </a:r>
          </a:p>
          <a:p>
            <a:r>
              <a:rPr lang="en-US" dirty="0"/>
              <a:t>Start with the first element and GO IN ORDER. Determine if your campus does that element consistently and with fidelity.</a:t>
            </a:r>
          </a:p>
          <a:p>
            <a:r>
              <a:rPr lang="en-US" dirty="0"/>
              <a:t>If yes, provide evidence or artifacts to validate (you will do this back at your campus). Continue to the next element. </a:t>
            </a:r>
          </a:p>
          <a:p>
            <a:r>
              <a:rPr lang="en-US" dirty="0"/>
              <a:t>If your answer is no, write the question in your note taking guide, and then move to the next topic.</a:t>
            </a:r>
          </a:p>
          <a:p>
            <a:r>
              <a:rPr lang="en-US" dirty="0"/>
              <a:t>Repeat for each topic.</a:t>
            </a:r>
          </a:p>
          <a:p>
            <a:pPr marL="0" indent="0">
              <a:buNone/>
            </a:pPr>
            <a:endParaRPr lang="en-US" dirty="0"/>
          </a:p>
          <a:p>
            <a:pPr marL="0" indent="0">
              <a:buNone/>
            </a:pPr>
            <a:r>
              <a:rPr lang="en-US" dirty="0"/>
              <a:t>Take 10 minutes with your </a:t>
            </a:r>
            <a:r>
              <a:rPr lang="en-US"/>
              <a:t>table group!</a:t>
            </a:r>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How to Use the Guided Discussion</a:t>
            </a:r>
          </a:p>
        </p:txBody>
      </p:sp>
      <p:sp>
        <p:nvSpPr>
          <p:cNvPr id="2" name="Footer Placeholder 1">
            <a:extLst>
              <a:ext uri="{FF2B5EF4-FFF2-40B4-BE49-F238E27FC236}">
                <a16:creationId xmlns:a16="http://schemas.microsoft.com/office/drawing/2014/main" id="{EC43DBED-63C7-44DF-A2C2-CF5E4BC036C3}"/>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339148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In your note taking guide, answer the questions about the 5 whys processes that Campuses A and B used (5 mins): </a:t>
            </a:r>
          </a:p>
          <a:p>
            <a:r>
              <a:rPr lang="en-US" i="1" dirty="0"/>
              <a:t>What did Campus A identify when they asked the 5 whys about the system they did not implement?</a:t>
            </a:r>
          </a:p>
          <a:p>
            <a:r>
              <a:rPr lang="en-US" i="1" dirty="0"/>
              <a:t>What did Campus B identify when they asked 5 whys about the problem statement?</a:t>
            </a:r>
          </a:p>
          <a:p>
            <a:r>
              <a:rPr lang="en-US" i="1" dirty="0"/>
              <a:t>Why might Campus A’s 5 whys process yield a better improvement plan?</a:t>
            </a:r>
          </a:p>
          <a:p>
            <a:pPr marL="0" indent="0">
              <a:buNone/>
            </a:pPr>
            <a:endParaRPr lang="en-US" i="1"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The Guided 5 Whys</a:t>
            </a:r>
          </a:p>
        </p:txBody>
      </p:sp>
      <p:sp>
        <p:nvSpPr>
          <p:cNvPr id="2" name="Footer Placeholder 1">
            <a:extLst>
              <a:ext uri="{FF2B5EF4-FFF2-40B4-BE49-F238E27FC236}">
                <a16:creationId xmlns:a16="http://schemas.microsoft.com/office/drawing/2014/main" id="{0C423246-ADC3-4FD9-9178-FF42B8F2CA2F}"/>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58602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0">
            <a:extLst>
              <a:ext uri="{FF2B5EF4-FFF2-40B4-BE49-F238E27FC236}">
                <a16:creationId xmlns:a16="http://schemas.microsoft.com/office/drawing/2014/main" id="{11076F29-895A-44FC-9C7D-6AA32AA5A470}"/>
              </a:ext>
            </a:extLst>
          </p:cNvPr>
          <p:cNvSpPr txBox="1">
            <a:spLocks/>
          </p:cNvSpPr>
          <p:nvPr/>
        </p:nvSpPr>
        <p:spPr>
          <a:xfrm>
            <a:off x="1985255"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
        <p:nvSpPr>
          <p:cNvPr id="12" name="Content Placeholder 3">
            <a:extLst>
              <a:ext uri="{FF2B5EF4-FFF2-40B4-BE49-F238E27FC236}">
                <a16:creationId xmlns:a16="http://schemas.microsoft.com/office/drawing/2014/main" id="{F6D18C65-958B-4327-A938-A36B071B26D0}"/>
              </a:ext>
            </a:extLst>
          </p:cNvPr>
          <p:cNvSpPr txBox="1">
            <a:spLocks/>
          </p:cNvSpPr>
          <p:nvPr/>
        </p:nvSpPr>
        <p:spPr>
          <a:xfrm>
            <a:off x="1985255" y="2739485"/>
            <a:ext cx="8221490" cy="2257057"/>
          </a:xfr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4000" b="1" dirty="0">
                <a:solidFill>
                  <a:schemeClr val="bg1"/>
                </a:solidFill>
              </a:rPr>
              <a:t>The 5 whys help us identify the barriers that prevent us from implementing systems and processes.</a:t>
            </a:r>
          </a:p>
        </p:txBody>
      </p:sp>
      <p:sp>
        <p:nvSpPr>
          <p:cNvPr id="2" name="Footer Placeholder 1">
            <a:extLst>
              <a:ext uri="{FF2B5EF4-FFF2-40B4-BE49-F238E27FC236}">
                <a16:creationId xmlns:a16="http://schemas.microsoft.com/office/drawing/2014/main" id="{3969B627-3C98-40D5-8F86-AEBE57782593}"/>
              </a:ext>
            </a:extLst>
          </p:cNvPr>
          <p:cNvSpPr>
            <a:spLocks noGrp="1"/>
          </p:cNvSpPr>
          <p:nvPr>
            <p:ph type="ftr" sz="quarter" idx="3"/>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25634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fontScale="92500" lnSpcReduction="10000"/>
          </a:bodyPr>
          <a:lstStyle/>
          <a:p>
            <a:pPr marL="0" indent="0">
              <a:buNone/>
            </a:pPr>
            <a:r>
              <a:rPr lang="en-US" dirty="0"/>
              <a:t>In your note-taking guide, ask and answer “why” 5 times for the T&amp;L question you stopped at. The first 2 why questions are set for you!</a:t>
            </a:r>
          </a:p>
          <a:p>
            <a:r>
              <a:rPr lang="en-US" dirty="0"/>
              <a:t>Example: </a:t>
            </a:r>
          </a:p>
          <a:p>
            <a:pPr lvl="1"/>
            <a:r>
              <a:rPr lang="en-US" i="1" dirty="0"/>
              <a:t>Under teaching and learning, our first NO answer was to “Campus instructional leaders have consistent, documented expectations for maximizing instructional time and delivering effective instruction.”</a:t>
            </a:r>
          </a:p>
          <a:p>
            <a:pPr marL="1371600" lvl="2" indent="-457200">
              <a:buFont typeface="+mj-lt"/>
              <a:buAutoNum type="arabicPeriod"/>
            </a:pPr>
            <a:r>
              <a:rPr lang="en-US" i="1" dirty="0"/>
              <a:t>Why wasn’t this system/process implemented? Because we want teachers to work with their own style of instruction.</a:t>
            </a:r>
          </a:p>
          <a:p>
            <a:pPr marL="1371600" lvl="2" indent="-457200">
              <a:buFont typeface="+mj-lt"/>
              <a:buAutoNum type="arabicPeriod"/>
            </a:pPr>
            <a:r>
              <a:rPr lang="en-US" i="1" dirty="0"/>
              <a:t>Why didn’t we achieve success when we let teachers work with their own style of instruction? Because our teachers were inconsistent with the quality and rigor of instruction.</a:t>
            </a:r>
          </a:p>
          <a:p>
            <a:pPr marL="1371600" lvl="2" indent="-457200">
              <a:buFont typeface="+mj-lt"/>
              <a:buAutoNum type="arabicPeriod"/>
            </a:pPr>
            <a:r>
              <a:rPr lang="en-US" i="1" dirty="0"/>
              <a:t>Why were teachers inconsistent? Because we didn’t monitor quality and rigor consistently.</a:t>
            </a:r>
          </a:p>
          <a:p>
            <a:pPr marL="1371600" lvl="2" indent="-457200">
              <a:buFont typeface="+mj-lt"/>
              <a:buAutoNum type="arabicPeriod"/>
            </a:pPr>
            <a:r>
              <a:rPr lang="en-US" i="1" dirty="0"/>
              <a:t>Why didn’t we monitor consistently? Because we didn’t establish a system for observations and feedback that worked with our schedule.</a:t>
            </a:r>
          </a:p>
          <a:p>
            <a:pPr marL="1371600" lvl="2" indent="-457200">
              <a:buFont typeface="+mj-lt"/>
              <a:buAutoNum type="arabicPeriod"/>
            </a:pPr>
            <a:r>
              <a:rPr lang="en-US" i="1" dirty="0"/>
              <a:t>Why didn’t we create this system? Because we did not prioritize it. </a:t>
            </a:r>
          </a:p>
          <a:p>
            <a:pPr marL="0" indent="0">
              <a:buNone/>
            </a:pPr>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The Guided 5 Whys</a:t>
            </a:r>
          </a:p>
        </p:txBody>
      </p:sp>
      <p:sp>
        <p:nvSpPr>
          <p:cNvPr id="2" name="Footer Placeholder 1">
            <a:extLst>
              <a:ext uri="{FF2B5EF4-FFF2-40B4-BE49-F238E27FC236}">
                <a16:creationId xmlns:a16="http://schemas.microsoft.com/office/drawing/2014/main" id="{C50DFA93-80E2-4177-A6FA-DC01FA2466CA}"/>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288332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In your note taking guide, answer (2 mins):</a:t>
            </a:r>
          </a:p>
          <a:p>
            <a:endParaRPr lang="en-US" dirty="0"/>
          </a:p>
          <a:p>
            <a:r>
              <a:rPr lang="en-US" i="1" dirty="0"/>
              <a:t>Of the barriers we identified in the because statements:</a:t>
            </a:r>
          </a:p>
          <a:p>
            <a:pPr lvl="1"/>
            <a:r>
              <a:rPr lang="en-US" i="1" dirty="0"/>
              <a:t>Which are due to mindsets?</a:t>
            </a:r>
          </a:p>
          <a:p>
            <a:pPr lvl="1"/>
            <a:r>
              <a:rPr lang="en-US" i="1" dirty="0"/>
              <a:t>Which are due to action (or inaction)?</a:t>
            </a:r>
          </a:p>
          <a:p>
            <a:pPr lvl="1"/>
            <a:r>
              <a:rPr lang="en-US" i="1" dirty="0"/>
              <a:t>Which are due to resources?</a:t>
            </a:r>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Guided 5 Whys Reflection</a:t>
            </a:r>
          </a:p>
        </p:txBody>
      </p:sp>
      <p:sp>
        <p:nvSpPr>
          <p:cNvPr id="2" name="Footer Placeholder 1">
            <a:extLst>
              <a:ext uri="{FF2B5EF4-FFF2-40B4-BE49-F238E27FC236}">
                <a16:creationId xmlns:a16="http://schemas.microsoft.com/office/drawing/2014/main" id="{021D7001-440B-46C6-9B41-10E2BF9B9983}"/>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151488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0">
            <a:extLst>
              <a:ext uri="{FF2B5EF4-FFF2-40B4-BE49-F238E27FC236}">
                <a16:creationId xmlns:a16="http://schemas.microsoft.com/office/drawing/2014/main" id="{11076F29-895A-44FC-9C7D-6AA32AA5A470}"/>
              </a:ext>
            </a:extLst>
          </p:cNvPr>
          <p:cNvSpPr txBox="1">
            <a:spLocks/>
          </p:cNvSpPr>
          <p:nvPr/>
        </p:nvSpPr>
        <p:spPr>
          <a:xfrm>
            <a:off x="1985255"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
        <p:nvSpPr>
          <p:cNvPr id="12" name="Content Placeholder 3">
            <a:extLst>
              <a:ext uri="{FF2B5EF4-FFF2-40B4-BE49-F238E27FC236}">
                <a16:creationId xmlns:a16="http://schemas.microsoft.com/office/drawing/2014/main" id="{F6D18C65-958B-4327-A938-A36B071B26D0}"/>
              </a:ext>
            </a:extLst>
          </p:cNvPr>
          <p:cNvSpPr txBox="1">
            <a:spLocks/>
          </p:cNvSpPr>
          <p:nvPr/>
        </p:nvSpPr>
        <p:spPr>
          <a:xfrm>
            <a:off x="1985255" y="2739485"/>
            <a:ext cx="8221490" cy="2257057"/>
          </a:xfrm>
        </p:spPr>
        <p:txBody>
          <a:bodyPr>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4000" b="1" dirty="0">
                <a:solidFill>
                  <a:schemeClr val="bg1"/>
                </a:solidFill>
              </a:rPr>
              <a:t>Removing barriers and ensuring that the conditions exist for campus improvement is one of the key responsibilities of the District Coordinator of School Improvement.</a:t>
            </a:r>
          </a:p>
        </p:txBody>
      </p:sp>
      <p:sp>
        <p:nvSpPr>
          <p:cNvPr id="2" name="Footer Placeholder 1">
            <a:extLst>
              <a:ext uri="{FF2B5EF4-FFF2-40B4-BE49-F238E27FC236}">
                <a16:creationId xmlns:a16="http://schemas.microsoft.com/office/drawing/2014/main" id="{63670D53-18ED-4BC9-801E-3A44E218C78F}"/>
              </a:ext>
            </a:extLst>
          </p:cNvPr>
          <p:cNvSpPr>
            <a:spLocks noGrp="1"/>
          </p:cNvSpPr>
          <p:nvPr>
            <p:ph type="ftr" sz="quarter" idx="3"/>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066481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The root cause statement should: </a:t>
            </a:r>
          </a:p>
          <a:p>
            <a:r>
              <a:rPr lang="en-US" dirty="0"/>
              <a:t>identify the system or process that was missing that led to low performance</a:t>
            </a:r>
          </a:p>
          <a:p>
            <a:r>
              <a:rPr lang="en-US" dirty="0"/>
              <a:t> identify one or more key barriers that kept that system or process from being implemented</a:t>
            </a:r>
          </a:p>
          <a:p>
            <a:endParaRPr lang="en-US" dirty="0"/>
          </a:p>
          <a:p>
            <a:pPr marL="0" indent="0">
              <a:buNone/>
            </a:pPr>
            <a:r>
              <a:rPr lang="en-US" i="1" dirty="0"/>
              <a:t>Example: Campus instructional leaders did not create </a:t>
            </a:r>
            <a:r>
              <a:rPr lang="en-US" i="1" dirty="0">
                <a:highlight>
                  <a:srgbClr val="FFFF00"/>
                </a:highlight>
              </a:rPr>
              <a:t>consistent, documented expectations for delivering effective instruction </a:t>
            </a:r>
            <a:r>
              <a:rPr lang="en-US" i="1" dirty="0"/>
              <a:t>because we </a:t>
            </a:r>
            <a:r>
              <a:rPr lang="en-US" i="1" dirty="0">
                <a:highlight>
                  <a:srgbClr val="00FF00"/>
                </a:highlight>
              </a:rPr>
              <a:t>prioritized teacher autonomy over student outcomes</a:t>
            </a:r>
            <a:r>
              <a:rPr lang="en-US" i="1" dirty="0"/>
              <a:t>. </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Writing a Root Cause Statement</a:t>
            </a:r>
          </a:p>
        </p:txBody>
      </p:sp>
      <p:sp>
        <p:nvSpPr>
          <p:cNvPr id="2" name="Footer Placeholder 1">
            <a:extLst>
              <a:ext uri="{FF2B5EF4-FFF2-40B4-BE49-F238E27FC236}">
                <a16:creationId xmlns:a16="http://schemas.microsoft.com/office/drawing/2014/main" id="{8C8CCABE-F7D7-42D2-A68B-36CA992A0878}"/>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129949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r>
              <a:rPr lang="en-US" dirty="0"/>
              <a:t>Difficult conversations ahead: use your communication toolkit and focus on processes</a:t>
            </a:r>
          </a:p>
          <a:p>
            <a:endParaRPr lang="en-US" dirty="0"/>
          </a:p>
          <a:p>
            <a:pPr marL="0" indent="0">
              <a:buNone/>
            </a:pPr>
            <a:endParaRPr lang="en-US" dirty="0"/>
          </a:p>
          <a:p>
            <a:r>
              <a:rPr lang="en-US" dirty="0"/>
              <a:t>Give the guided discussion worksheet to stakeholders prior to the meeting; calibrate in the meeting</a:t>
            </a:r>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615106"/>
            <a:ext cx="8221489" cy="6772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Tips for Conducting Root Cause Analysis at your campus</a:t>
            </a:r>
          </a:p>
        </p:txBody>
      </p:sp>
      <p:sp>
        <p:nvSpPr>
          <p:cNvPr id="2" name="Footer Placeholder 1">
            <a:extLst>
              <a:ext uri="{FF2B5EF4-FFF2-40B4-BE49-F238E27FC236}">
                <a16:creationId xmlns:a16="http://schemas.microsoft.com/office/drawing/2014/main" id="{F4A3575F-49BA-4651-9E2F-898790652B2F}"/>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543897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In your note-taking guide, answer:</a:t>
            </a:r>
            <a:endParaRPr lang="en-US" i="1" dirty="0"/>
          </a:p>
          <a:p>
            <a:r>
              <a:rPr lang="en-US" i="1" dirty="0"/>
              <a:t>What are the key actions I need to keep in mind when I do this work at my campus?</a:t>
            </a:r>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Final Reflection</a:t>
            </a:r>
          </a:p>
        </p:txBody>
      </p:sp>
      <p:sp>
        <p:nvSpPr>
          <p:cNvPr id="2" name="Footer Placeholder 1">
            <a:extLst>
              <a:ext uri="{FF2B5EF4-FFF2-40B4-BE49-F238E27FC236}">
                <a16:creationId xmlns:a16="http://schemas.microsoft.com/office/drawing/2014/main" id="{378A54ED-4DC8-44C6-B2BF-3F81B1BFE6A1}"/>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136177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0">
            <a:extLst>
              <a:ext uri="{FF2B5EF4-FFF2-40B4-BE49-F238E27FC236}">
                <a16:creationId xmlns:a16="http://schemas.microsoft.com/office/drawing/2014/main" id="{EE21BD96-6D20-4671-A365-4FF06A1AC167}"/>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Introduction</a:t>
            </a:r>
          </a:p>
        </p:txBody>
      </p:sp>
      <p:sp>
        <p:nvSpPr>
          <p:cNvPr id="2" name="Footer Placeholder 1">
            <a:extLst>
              <a:ext uri="{FF2B5EF4-FFF2-40B4-BE49-F238E27FC236}">
                <a16:creationId xmlns:a16="http://schemas.microsoft.com/office/drawing/2014/main" id="{870C98D4-52FD-4F3E-B452-15F2A4352C8B}"/>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2087401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Facilitator enters follow up/contact information here</a:t>
            </a:r>
          </a:p>
        </p:txBody>
      </p:sp>
      <p:sp>
        <p:nvSpPr>
          <p:cNvPr id="2" name="Footer Placeholder 1">
            <a:extLst>
              <a:ext uri="{FF2B5EF4-FFF2-40B4-BE49-F238E27FC236}">
                <a16:creationId xmlns:a16="http://schemas.microsoft.com/office/drawing/2014/main" id="{6A273103-3208-4AC3-804A-F2A001F078C8}"/>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365753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6074A5A-8B3C-4594-A41E-94BF0EA55EA0}"/>
              </a:ext>
            </a:extLst>
          </p:cNvPr>
          <p:cNvSpPr txBox="1">
            <a:spLocks/>
          </p:cNvSpPr>
          <p:nvPr/>
        </p:nvSpPr>
        <p:spPr>
          <a:xfrm>
            <a:off x="781050" y="4147093"/>
            <a:ext cx="10515600" cy="2211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endParaRPr lang="en-US" dirty="0"/>
          </a:p>
          <a:p>
            <a:pPr marL="0" indent="0">
              <a:lnSpc>
                <a:spcPct val="150000"/>
              </a:lnSpc>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6C42DBB7-CC0E-4E39-87CA-B4E266EB659E}"/>
              </a:ext>
            </a:extLst>
          </p:cNvPr>
          <p:cNvSpPr txBox="1">
            <a:spLocks/>
          </p:cNvSpPr>
          <p:nvPr/>
        </p:nvSpPr>
        <p:spPr>
          <a:xfrm>
            <a:off x="613929" y="1351089"/>
            <a:ext cx="10964141" cy="4991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your note-taking guide, answer (2 minutes):</a:t>
            </a:r>
          </a:p>
          <a:p>
            <a:endParaRPr lang="en-US" dirty="0"/>
          </a:p>
          <a:p>
            <a:r>
              <a:rPr lang="en-US" i="1" dirty="0"/>
              <a:t>Why do we take the time to analyze root causes?</a:t>
            </a:r>
          </a:p>
          <a:p>
            <a:pPr marL="0" indent="0">
              <a:lnSpc>
                <a:spcPct val="150000"/>
              </a:lnSpc>
              <a:buFont typeface="Arial" panose="020B0604020202020204" pitchFamily="34" charset="0"/>
              <a:buNone/>
            </a:pPr>
            <a:endParaRPr lang="en-US" dirty="0"/>
          </a:p>
        </p:txBody>
      </p:sp>
      <p:sp>
        <p:nvSpPr>
          <p:cNvPr id="10" name="Title 10">
            <a:extLst>
              <a:ext uri="{FF2B5EF4-FFF2-40B4-BE49-F238E27FC236}">
                <a16:creationId xmlns:a16="http://schemas.microsoft.com/office/drawing/2014/main" id="{0646344C-DE6A-4FB2-A728-5EFA419440F5}"/>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Context Setting</a:t>
            </a:r>
          </a:p>
        </p:txBody>
      </p:sp>
      <p:sp>
        <p:nvSpPr>
          <p:cNvPr id="2" name="Footer Placeholder 1">
            <a:extLst>
              <a:ext uri="{FF2B5EF4-FFF2-40B4-BE49-F238E27FC236}">
                <a16:creationId xmlns:a16="http://schemas.microsoft.com/office/drawing/2014/main" id="{18BC10D9-6853-4637-AB7F-AF49B3EF9746}"/>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55473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2415268" y="2229800"/>
            <a:ext cx="7361464" cy="3650796"/>
          </a:xfrm>
        </p:spPr>
        <p:txBody>
          <a:bodyPr>
            <a:normAutofit/>
          </a:bodyPr>
          <a:lstStyle/>
          <a:p>
            <a:pPr marL="0" indent="0">
              <a:buNone/>
            </a:pPr>
            <a:r>
              <a:rPr lang="en-US" sz="4000" b="1" dirty="0">
                <a:solidFill>
                  <a:schemeClr val="bg1"/>
                </a:solidFill>
              </a:rPr>
              <a:t>We analyze root causes so we can identify the real reason we are underperforming and select a strategy that creates sustainable gains in student achievement.</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
        <p:nvSpPr>
          <p:cNvPr id="2" name="Footer Placeholder 1">
            <a:extLst>
              <a:ext uri="{FF2B5EF4-FFF2-40B4-BE49-F238E27FC236}">
                <a16:creationId xmlns:a16="http://schemas.microsoft.com/office/drawing/2014/main" id="{25D4DE77-B44F-4273-9D64-6AB358A6931B}"/>
              </a:ext>
            </a:extLst>
          </p:cNvPr>
          <p:cNvSpPr>
            <a:spLocks noGrp="1"/>
          </p:cNvSpPr>
          <p:nvPr>
            <p:ph type="ftr" sz="quarter" idx="3"/>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72787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lvl="0"/>
            <a:r>
              <a:rPr lang="en-US" dirty="0"/>
              <a:t>Engage in guided dialogue with stakeholder groups to brainstorm possible root causes </a:t>
            </a:r>
          </a:p>
          <a:p>
            <a:pPr lvl="0"/>
            <a:r>
              <a:rPr lang="en-US" dirty="0"/>
              <a:t>Validate and prioritize root causes</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Objectives</a:t>
            </a:r>
          </a:p>
        </p:txBody>
      </p:sp>
      <p:sp>
        <p:nvSpPr>
          <p:cNvPr id="2" name="Footer Placeholder 1">
            <a:extLst>
              <a:ext uri="{FF2B5EF4-FFF2-40B4-BE49-F238E27FC236}">
                <a16:creationId xmlns:a16="http://schemas.microsoft.com/office/drawing/2014/main" id="{001A729D-E4A0-424E-BD27-B99FD40E0F0E}"/>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170843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Read the case study. In your note-taking guide, answer (10 minutes):</a:t>
            </a:r>
          </a:p>
          <a:p>
            <a:pPr marL="0" lvl="0" indent="0">
              <a:buNone/>
            </a:pPr>
            <a:endParaRPr lang="en-US" i="1" dirty="0"/>
          </a:p>
          <a:p>
            <a:pPr lvl="0"/>
            <a:r>
              <a:rPr lang="en-US" i="1" dirty="0"/>
              <a:t>How did this campus get from a surface cause to a root cause?</a:t>
            </a:r>
          </a:p>
          <a:p>
            <a:pPr lvl="0"/>
            <a:r>
              <a:rPr lang="en-US" i="1" dirty="0"/>
              <a:t>What impact will this have on their plan development?</a:t>
            </a:r>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85255" y="615106"/>
            <a:ext cx="8221489" cy="6772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Identifying Key Actions for Root Cause Analysis: Case Study A</a:t>
            </a:r>
          </a:p>
        </p:txBody>
      </p:sp>
      <p:sp>
        <p:nvSpPr>
          <p:cNvPr id="2" name="Footer Placeholder 1">
            <a:extLst>
              <a:ext uri="{FF2B5EF4-FFF2-40B4-BE49-F238E27FC236}">
                <a16:creationId xmlns:a16="http://schemas.microsoft.com/office/drawing/2014/main" id="{B354D491-9D60-419F-8513-79BF47C7CF8F}"/>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348852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2062816" y="2096861"/>
            <a:ext cx="8066369" cy="3443968"/>
          </a:xfrm>
        </p:spPr>
        <p:txBody>
          <a:bodyPr>
            <a:normAutofit/>
          </a:bodyPr>
          <a:lstStyle/>
          <a:p>
            <a:pPr marL="0" indent="0">
              <a:buNone/>
            </a:pPr>
            <a:r>
              <a:rPr lang="en-US" sz="4000" b="1" dirty="0">
                <a:solidFill>
                  <a:schemeClr val="bg1"/>
                </a:solidFill>
              </a:rPr>
              <a:t>We set ourselves up for successful planning when we invite a variety of stakeholders to the table to have a guided discussion and prioritize root causes.</a:t>
            </a:r>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
        <p:nvSpPr>
          <p:cNvPr id="2" name="Footer Placeholder 1">
            <a:extLst>
              <a:ext uri="{FF2B5EF4-FFF2-40B4-BE49-F238E27FC236}">
                <a16:creationId xmlns:a16="http://schemas.microsoft.com/office/drawing/2014/main" id="{A68E3D4E-A06C-4E5B-8855-710B281EF61E}"/>
              </a:ext>
            </a:extLst>
          </p:cNvPr>
          <p:cNvSpPr>
            <a:spLocks noGrp="1"/>
          </p:cNvSpPr>
          <p:nvPr>
            <p:ph type="ftr" sz="quarter" idx="3"/>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8129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Read the case study. In your note-taking guide, answer (7 minutes):</a:t>
            </a:r>
          </a:p>
          <a:p>
            <a:pPr marL="0" lvl="0" indent="0">
              <a:buNone/>
            </a:pPr>
            <a:endParaRPr lang="en-US" i="1" dirty="0"/>
          </a:p>
          <a:p>
            <a:pPr lvl="0"/>
            <a:r>
              <a:rPr lang="en-US" i="1" dirty="0"/>
              <a:t>Why did this campus arrive at a surface cause and not a root cause?</a:t>
            </a:r>
          </a:p>
          <a:p>
            <a:pPr lvl="0"/>
            <a:r>
              <a:rPr lang="en-US" i="1" dirty="0"/>
              <a:t>What might happen if the campus bases its improvement strategy on a surface-level cause</a:t>
            </a:r>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Improving Practices: Case Study B</a:t>
            </a:r>
          </a:p>
        </p:txBody>
      </p:sp>
      <p:sp>
        <p:nvSpPr>
          <p:cNvPr id="2" name="Footer Placeholder 1">
            <a:extLst>
              <a:ext uri="{FF2B5EF4-FFF2-40B4-BE49-F238E27FC236}">
                <a16:creationId xmlns:a16="http://schemas.microsoft.com/office/drawing/2014/main" id="{5C7B1E5E-8606-4105-A38E-7B47794E494F}"/>
              </a:ext>
            </a:extLst>
          </p:cNvPr>
          <p:cNvSpPr>
            <a:spLocks noGrp="1"/>
          </p:cNvSpPr>
          <p:nvPr>
            <p:ph type="ftr" sz="quarter" idx="11"/>
          </p:nvPr>
        </p:nvSpPr>
        <p:spPr/>
        <p:txBody>
          <a:bodyPr/>
          <a:lstStyle/>
          <a:p>
            <a:r>
              <a:rPr lang="en-US"/>
              <a:t>updated 8/13/18</a:t>
            </a:r>
          </a:p>
        </p:txBody>
      </p:sp>
    </p:spTree>
    <p:extLst>
      <p:ext uri="{BB962C8B-B14F-4D97-AF65-F5344CB8AC3E}">
        <p14:creationId xmlns:p14="http://schemas.microsoft.com/office/powerpoint/2010/main" val="98009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2079172" y="2225718"/>
            <a:ext cx="8308521" cy="3269796"/>
          </a:xfrm>
        </p:spPr>
        <p:txBody>
          <a:bodyPr>
            <a:normAutofit lnSpcReduction="10000"/>
          </a:bodyPr>
          <a:lstStyle/>
          <a:p>
            <a:pPr marL="0" indent="0">
              <a:buNone/>
            </a:pPr>
            <a:r>
              <a:rPr lang="en-US" sz="4000" b="1" dirty="0">
                <a:solidFill>
                  <a:schemeClr val="bg1"/>
                </a:solidFill>
              </a:rPr>
              <a:t>Campuses that engage in a more inclusive, deliberate root cause analysis will be able to select better strategies and see more sustainable gains because they know what they need to fix first. </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
        <p:nvSpPr>
          <p:cNvPr id="2" name="Footer Placeholder 1">
            <a:extLst>
              <a:ext uri="{FF2B5EF4-FFF2-40B4-BE49-F238E27FC236}">
                <a16:creationId xmlns:a16="http://schemas.microsoft.com/office/drawing/2014/main" id="{CC2404F8-E1E4-4D2A-8C6D-8F4FE8914BC1}"/>
              </a:ext>
            </a:extLst>
          </p:cNvPr>
          <p:cNvSpPr>
            <a:spLocks noGrp="1"/>
          </p:cNvSpPr>
          <p:nvPr>
            <p:ph type="ftr" sz="quarter" idx="3"/>
          </p:nvPr>
        </p:nvSpPr>
        <p:spPr/>
        <p:txBody>
          <a:bodyPr/>
          <a:lstStyle/>
          <a:p>
            <a:r>
              <a:rPr lang="en-US">
                <a:solidFill>
                  <a:schemeClr val="accent1">
                    <a:lumMod val="60000"/>
                    <a:lumOff val="40000"/>
                  </a:schemeClr>
                </a:solidFill>
              </a:rPr>
              <a:t>updated 8/13/18</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3319785315"/>
      </p:ext>
    </p:extLst>
  </p:cSld>
  <p:clrMapOvr>
    <a:masterClrMapping/>
  </p:clrMapOvr>
</p:sld>
</file>

<file path=ppt/theme/theme1.xml><?xml version="1.0" encoding="utf-8"?>
<a:theme xmlns:a="http://schemas.openxmlformats.org/drawingml/2006/main" name="Custom Design">
  <a:themeElements>
    <a:clrScheme name="Custom 2">
      <a:dk1>
        <a:srgbClr val="000000"/>
      </a:dk1>
      <a:lt1>
        <a:srgbClr val="FFFFFF"/>
      </a:lt1>
      <a:dk2>
        <a:srgbClr val="44546A"/>
      </a:dk2>
      <a:lt2>
        <a:srgbClr val="E7E6E6"/>
      </a:lt2>
      <a:accent1>
        <a:srgbClr val="1682C5"/>
      </a:accent1>
      <a:accent2>
        <a:srgbClr val="FF8134"/>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14153</TotalTime>
  <Words>2769</Words>
  <Application>Microsoft Office PowerPoint</Application>
  <PresentationFormat>Widescreen</PresentationFormat>
  <Paragraphs>210</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Open Sans</vt:lpstr>
      <vt:lpstr>Open Sans Semibold</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Gouveia, Lisa</dc:creator>
  <cp:lastModifiedBy>Denman, Lindsay</cp:lastModifiedBy>
  <cp:revision>511</cp:revision>
  <cp:lastPrinted>2018-05-06T14:12:46Z</cp:lastPrinted>
  <dcterms:created xsi:type="dcterms:W3CDTF">2017-09-08T13:47:15Z</dcterms:created>
  <dcterms:modified xsi:type="dcterms:W3CDTF">2018-08-12T22:09:19Z</dcterms:modified>
</cp:coreProperties>
</file>