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544" r:id="rId2"/>
    <p:sldId id="414" r:id="rId3"/>
    <p:sldId id="520" r:id="rId4"/>
    <p:sldId id="513" r:id="rId5"/>
    <p:sldId id="551" r:id="rId6"/>
    <p:sldId id="514" r:id="rId7"/>
    <p:sldId id="559" r:id="rId8"/>
    <p:sldId id="529" r:id="rId9"/>
    <p:sldId id="562" r:id="rId10"/>
    <p:sldId id="530" r:id="rId11"/>
    <p:sldId id="555" r:id="rId12"/>
    <p:sldId id="556" r:id="rId13"/>
    <p:sldId id="557" r:id="rId14"/>
    <p:sldId id="563" r:id="rId15"/>
    <p:sldId id="564" r:id="rId16"/>
    <p:sldId id="565" r:id="rId17"/>
    <p:sldId id="566" r:id="rId18"/>
    <p:sldId id="567" r:id="rId19"/>
    <p:sldId id="568" r:id="rId20"/>
    <p:sldId id="569" r:id="rId21"/>
    <p:sldId id="570" r:id="rId22"/>
    <p:sldId id="571" r:id="rId2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CC6482-C14F-46B3-A43D-9A58900EBAFB}">
          <p14:sldIdLst>
            <p14:sldId id="544"/>
            <p14:sldId id="414"/>
            <p14:sldId id="520"/>
            <p14:sldId id="513"/>
            <p14:sldId id="551"/>
            <p14:sldId id="514"/>
            <p14:sldId id="559"/>
            <p14:sldId id="529"/>
            <p14:sldId id="562"/>
            <p14:sldId id="530"/>
            <p14:sldId id="555"/>
            <p14:sldId id="556"/>
            <p14:sldId id="557"/>
            <p14:sldId id="563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nstiehl, Michael" initials="" lastIdx="0" clrIdx="0"/>
  <p:cmAuthor id="2" name="Birnstiehl, Michael" initials="BM" lastIdx="3" clrIdx="1">
    <p:extLst>
      <p:ext uri="{19B8F6BF-5375-455C-9EA6-DF929625EA0E}">
        <p15:presenceInfo xmlns:p15="http://schemas.microsoft.com/office/powerpoint/2012/main" userId="S-1-5-21-424224527-328161685-9522986-37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E442"/>
    <a:srgbClr val="0072B2"/>
    <a:srgbClr val="E69F00"/>
    <a:srgbClr val="009E73"/>
    <a:srgbClr val="D55E00"/>
    <a:srgbClr val="56B4E9"/>
    <a:srgbClr val="CC7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6" autoAdjust="0"/>
    <p:restoredTop sz="89813" autoAdjust="0"/>
  </p:normalViewPr>
  <p:slideViewPr>
    <p:cSldViewPr snapToGrid="0">
      <p:cViewPr varScale="1">
        <p:scale>
          <a:sx n="99" d="100"/>
          <a:sy n="99" d="100"/>
        </p:scale>
        <p:origin x="137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8300"/>
    </p:cViewPr>
  </p:sorterViewPr>
  <p:notesViewPr>
    <p:cSldViewPr snapToGrid="0">
      <p:cViewPr varScale="1">
        <p:scale>
          <a:sx n="83" d="100"/>
          <a:sy n="83" d="100"/>
        </p:scale>
        <p:origin x="38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67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4"/>
            <a:ext cx="2971800" cy="4667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r>
              <a:rPr lang="en-US" dirty="0"/>
              <a:t>1/24/2017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67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676"/>
            <a:ext cx="2971800" cy="4667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7F578244-4FB0-45DF-A8E5-D037040FD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4"/>
          </a:xfrm>
          <a:prstGeom prst="rect">
            <a:avLst/>
          </a:prstGeom>
        </p:spPr>
        <p:txBody>
          <a:bodyPr vert="horz" lIns="93154" tIns="46577" rIns="93154" bIns="465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66434"/>
          </a:xfrm>
          <a:prstGeom prst="rect">
            <a:avLst/>
          </a:prstGeom>
        </p:spPr>
        <p:txBody>
          <a:bodyPr vert="horz" lIns="93154" tIns="46577" rIns="93154" bIns="46577" rtlCol="0"/>
          <a:lstStyle>
            <a:lvl1pPr algn="r">
              <a:defRPr sz="1200"/>
            </a:lvl1pPr>
          </a:lstStyle>
          <a:p>
            <a:r>
              <a:rPr lang="en-US" dirty="0"/>
              <a:t>1/24/2017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4" tIns="46577" rIns="93154" bIns="465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6"/>
            <a:ext cx="5486400" cy="3660458"/>
          </a:xfrm>
          <a:prstGeom prst="rect">
            <a:avLst/>
          </a:prstGeom>
        </p:spPr>
        <p:txBody>
          <a:bodyPr vert="horz" lIns="93154" tIns="46577" rIns="93154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3154" tIns="46577" rIns="93154" bIns="465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9"/>
            <a:ext cx="2971800" cy="466433"/>
          </a:xfrm>
          <a:prstGeom prst="rect">
            <a:avLst/>
          </a:prstGeom>
        </p:spPr>
        <p:txBody>
          <a:bodyPr vert="horz" lIns="93154" tIns="46577" rIns="93154" bIns="46577" rtlCol="0" anchor="b"/>
          <a:lstStyle>
            <a:lvl1pPr algn="r">
              <a:defRPr sz="1200"/>
            </a:lvl1pPr>
          </a:lstStyle>
          <a:p>
            <a:fld id="{FED5CC0E-BD73-4E7F-981F-D92A789F49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6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03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1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3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23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5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81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0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8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9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3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" y="0"/>
            <a:ext cx="3713706" cy="370244"/>
          </a:xfrm>
          <a:prstGeom prst="rect">
            <a:avLst/>
          </a:prstGeom>
          <a:noFill/>
        </p:spPr>
        <p:txBody>
          <a:bodyPr vert="horz" lIns="89964" tIns="44982" rIns="89964" bIns="44982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9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" y="0"/>
            <a:ext cx="3713706" cy="370244"/>
          </a:xfrm>
          <a:prstGeom prst="rect">
            <a:avLst/>
          </a:prstGeom>
          <a:noFill/>
        </p:spPr>
        <p:txBody>
          <a:bodyPr vert="horz" lIns="89964" tIns="44982" rIns="89964" bIns="44982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7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5CC0E-BD73-4E7F-981F-D92A789F494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8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2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74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2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0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8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1"/>
            <a:ext cx="3720434" cy="371252"/>
          </a:xfrm>
          <a:prstGeom prst="rect">
            <a:avLst/>
          </a:prstGeom>
          <a:noFill/>
        </p:spPr>
        <p:txBody>
          <a:bodyPr vert="horz" lIns="90955" tIns="45478" rIns="90955" bIns="4547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1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5D47-10A5-4330-8C43-7B0741A92412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235" y="92480"/>
            <a:ext cx="2541815" cy="127861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590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845735"/>
            <a:ext cx="10058400" cy="4406785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CBA89-BF1E-4F63-9E79-10B5CA2CC420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6334316"/>
            <a:ext cx="12188825" cy="64008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5618-7EFF-41D7-92A7-2378026EDE4D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407107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DF3D-44BD-4B2F-B80D-9421A6AFF0EF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6334316"/>
            <a:ext cx="12188825" cy="64008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Texas School Public Finance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E-D1A5-4B88-9B8C-1375C93C61BB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0544" y="90429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2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44"/>
            <a:ext cx="4937760" cy="4443847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443854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C052-B58F-4649-B5AC-22BD2EC825A2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5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6"/>
            <a:ext cx="4937760" cy="3694897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5"/>
            <a:ext cx="4937760" cy="3694897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028F-9922-47DA-A792-92802AF7F19D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5EA1-DC06-4EE8-B8A2-6C3F4615E713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5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5" y="6334316"/>
            <a:ext cx="12188825" cy="64008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FEA-9EA7-4DA8-83B3-7DE24DE827C4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7384" y="74098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" y="0"/>
            <a:ext cx="4050791" cy="68580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61" y="6459859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0B0CD61A-BD12-4D22-AC46-8DF6300AC114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85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5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" y="4953000"/>
            <a:ext cx="12188825" cy="19050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4915076"/>
            <a:ext cx="12188825" cy="64008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" y="0"/>
            <a:ext cx="12191985" cy="4915076"/>
          </a:xfrm>
          <a:solidFill>
            <a:schemeClr val="bg1">
              <a:lumMod val="95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3DF0-C58A-4BEE-9956-40F5DD144E5E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0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7" y="6400800"/>
            <a:ext cx="12188825" cy="457200"/>
          </a:xfrm>
          <a:prstGeom prst="rect">
            <a:avLst/>
          </a:prstGeom>
          <a:solidFill>
            <a:srgbClr val="00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6334316"/>
            <a:ext cx="12188825" cy="64008"/>
          </a:xfrm>
          <a:prstGeom prst="rect">
            <a:avLst/>
          </a:prstGeom>
          <a:solidFill>
            <a:srgbClr val="56B4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330" y="645985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D45F5559-41A3-47A1-AB52-9715EDFAD539}" type="datetime1">
              <a:rPr lang="en-US" smtClean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85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508" y="645985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ED01D621-088F-4245-8443-31F0EFE1A77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10544" y="82267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4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110000"/>
        </a:lnSpc>
        <a:spcBef>
          <a:spcPct val="0"/>
        </a:spcBef>
        <a:buNone/>
        <a:defRPr sz="36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11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11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11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11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11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ina.Black@tea.texas.gov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42" y="5127446"/>
            <a:ext cx="11588817" cy="15240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Charter </a:t>
            </a:r>
            <a:r>
              <a:rPr lang="en-US" sz="2800"/>
              <a:t>Finance Workshop</a:t>
            </a:r>
            <a:br>
              <a:rPr lang="en-US" sz="2800"/>
            </a:br>
            <a:r>
              <a:rPr lang="en-US" sz="2400"/>
              <a:t>Texas </a:t>
            </a:r>
            <a:r>
              <a:rPr lang="en-US" sz="2400" dirty="0"/>
              <a:t>Education Agency, State Funding Division</a:t>
            </a:r>
            <a:br>
              <a:rPr lang="en-US" sz="2400" dirty="0"/>
            </a:br>
            <a:r>
              <a:rPr lang="en-US" sz="2400" dirty="0"/>
              <a:t>Dina Black 512-463-9531</a:t>
            </a:r>
            <a:br>
              <a:rPr lang="en-US" sz="2800" dirty="0"/>
            </a:br>
            <a:endParaRPr lang="en-US" sz="1800" i="1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1" b="7941"/>
          <a:stretch>
            <a:fillRect/>
          </a:stretch>
        </p:blipFill>
        <p:spPr>
          <a:xfrm>
            <a:off x="57" y="0"/>
            <a:ext cx="12191985" cy="491507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D621-088F-4245-8443-31F0EFE1A77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13814" y="4361118"/>
            <a:ext cx="2885412" cy="584775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normalizeH="1" dirty="0">
                <a:solidFill>
                  <a:schemeClr val="bg1"/>
                </a:solidFill>
                <a:latin typeface="Arial Narrow" panose="020B0606020202030204" pitchFamily="34" charset="0"/>
              </a:rPr>
              <a:t>Believe in Rainbows</a:t>
            </a:r>
            <a:br>
              <a:rPr lang="en-US" sz="1600" b="1" i="1" normalizeH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b="1" normalizeH="1" dirty="0">
                <a:solidFill>
                  <a:schemeClr val="bg1"/>
                </a:solidFill>
                <a:latin typeface="Arial Narrow" panose="020B0606020202030204" pitchFamily="34" charset="0"/>
              </a:rPr>
              <a:t>Kimber Croley / Beaumont ISD</a:t>
            </a:r>
          </a:p>
        </p:txBody>
      </p:sp>
    </p:spTree>
    <p:extLst>
      <p:ext uri="{BB962C8B-B14F-4D97-AF65-F5344CB8AC3E}">
        <p14:creationId xmlns:p14="http://schemas.microsoft.com/office/powerpoint/2010/main" val="176197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8919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Six-Week District Summary Attendance Report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Enter six-week attendance detail after all tracks completed for six-weeks.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The FSP System will not permit the user to submit a six-week report until all the prior six-week reports have been submitted.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Submit your report by clicking </a:t>
            </a:r>
            <a:r>
              <a:rPr lang="en-US" sz="2200" b="1" dirty="0"/>
              <a:t>Go to ADA Projections </a:t>
            </a:r>
            <a:r>
              <a:rPr lang="en-US" sz="2200" dirty="0"/>
              <a:t>button.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Approved status reports will be used to determine your charter school's state aid. </a:t>
            </a:r>
          </a:p>
          <a:p>
            <a:pPr marL="257175" lvl="2" indent="-257175">
              <a:spcBef>
                <a:spcPts val="45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100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4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1097279" y="1845735"/>
            <a:ext cx="10583443" cy="48919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Six-Week District Summary Attendance Report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Deadline Date: 10 Calendar days after last track for the six-week period ends.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Example of Deadline Date:</a:t>
            </a:r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161" y="3487265"/>
            <a:ext cx="9349359" cy="31551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498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8919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ADA Projection Report interface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Where you land once you’ve clicked on the </a:t>
            </a:r>
            <a:r>
              <a:rPr lang="en-US" sz="2200" b="1" dirty="0"/>
              <a:t>Go ADA Projections </a:t>
            </a:r>
            <a:r>
              <a:rPr lang="en-US" sz="2200" dirty="0"/>
              <a:t>button from the Six-Week Attendance Report.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The purpose of the ADA Projection Report is to compare your data to the prior six-week reporting periods **BEFORE** sending the report to TEA. 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Before submission, carefully review the current Six-week District Summary Attendance Report for reasonableness, accuracy, and missing data.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Generates the Summary of Finances report and used to calculate the charter school’s estimated state aid payment each month. 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8919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ADA Projection Report interface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The "Average " is calculated by taking the Approved data for the 1st through 6th, Six-Week District Summary Attendance reports. </a:t>
            </a:r>
          </a:p>
          <a:p>
            <a:pPr marL="257175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The latest Approved Six-Week District Summary Attendance report column data is carried forward for reporting periods that are not in Approved status.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200" b="1" dirty="0"/>
          </a:p>
          <a:p>
            <a:pPr>
              <a:lnSpc>
                <a:spcPct val="100000"/>
              </a:lnSpc>
            </a:pP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900508" y="7131185"/>
            <a:ext cx="1312025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92829" y="4212155"/>
            <a:ext cx="11456640" cy="2944596"/>
            <a:chOff x="419100" y="4133784"/>
            <a:chExt cx="8812798" cy="22650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-383" b="51026"/>
            <a:stretch/>
          </p:blipFill>
          <p:spPr>
            <a:xfrm>
              <a:off x="419100" y="4133784"/>
              <a:ext cx="8812798" cy="226507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8625562" y="4392693"/>
              <a:ext cx="606336" cy="199678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394447" y="4676429"/>
            <a:ext cx="1043630" cy="1379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Curved Down 11"/>
          <p:cNvSpPr/>
          <p:nvPr/>
        </p:nvSpPr>
        <p:spPr>
          <a:xfrm>
            <a:off x="5305426" y="5024617"/>
            <a:ext cx="1085850" cy="2952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/>
          <p:cNvSpPr/>
          <p:nvPr/>
        </p:nvSpPr>
        <p:spPr>
          <a:xfrm>
            <a:off x="6457951" y="5024617"/>
            <a:ext cx="1085850" cy="2952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urved Down 13"/>
          <p:cNvSpPr/>
          <p:nvPr/>
        </p:nvSpPr>
        <p:spPr>
          <a:xfrm>
            <a:off x="7594868" y="5024617"/>
            <a:ext cx="1085850" cy="2952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urved Down 14"/>
          <p:cNvSpPr/>
          <p:nvPr/>
        </p:nvSpPr>
        <p:spPr>
          <a:xfrm>
            <a:off x="8726118" y="5024617"/>
            <a:ext cx="1085850" cy="2952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Down 15"/>
          <p:cNvSpPr/>
          <p:nvPr/>
        </p:nvSpPr>
        <p:spPr>
          <a:xfrm>
            <a:off x="9764524" y="5024616"/>
            <a:ext cx="1085850" cy="29527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1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6141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State Compensatory Alternative Basic Monthly Claim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One of the eligible data sources that generates State Compensatory Education allotment:</a:t>
            </a:r>
          </a:p>
          <a:p>
            <a:pPr marL="476631" lvl="1" indent="-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/>
              <a:t>National School Lunch Program (NSLP) </a:t>
            </a:r>
          </a:p>
          <a:p>
            <a:pPr marL="476631" lvl="1" indent="-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/>
              <a:t>Contract with Texas Department of Agriculture to provided NSLP</a:t>
            </a:r>
          </a:p>
          <a:p>
            <a:pPr marL="476631" lvl="1" indent="-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/>
              <a:t>Contract with a district to provide NSLP</a:t>
            </a:r>
          </a:p>
          <a:p>
            <a:pPr marL="476631" lvl="1" indent="-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b="1" dirty="0"/>
              <a:t>State Compensatory Alternative Basic Monthly Claim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The SCE allotment is based on the highest six-months average of eligible data for the prior federal fiscal year of October through September.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New schools whose first year of operation is the upcoming school year may estimate their first year’s SCE eligibility.</a:t>
            </a:r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State Compensatory Alternative Basic Monthly Claim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Applies to campuses who are not participants in the National School Lunch and Breakfast Program through Texas Department of Agriculture. 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Critical reporting for charter schools that were new charters in the</a:t>
            </a:r>
            <a:br>
              <a:rPr lang="en-US" sz="2200" dirty="0"/>
            </a:br>
            <a:r>
              <a:rPr lang="en-US" sz="2200" dirty="0"/>
              <a:t>2017-2018 school year.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Alternative reporting procedures available on the Charter School Finance webpage of TEA website.</a:t>
            </a:r>
          </a:p>
          <a:p>
            <a:pPr marL="257175" lvl="1" indent="-257175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Access report through the FSP “Programs” menu and clicking the “State Compensatory Education” program module. </a:t>
            </a:r>
          </a:p>
          <a:p>
            <a:pPr marL="257175" indent="-257175">
              <a:spcBef>
                <a:spcPts val="450"/>
              </a:spcBef>
              <a:spcAft>
                <a:spcPts val="0"/>
              </a:spcAft>
              <a:buFont typeface="Arial"/>
              <a:buChar char="•"/>
            </a:pPr>
            <a:endParaRPr lang="en-US" dirty="0"/>
          </a:p>
          <a:p>
            <a:pPr marL="257175" lvl="2" indent="-257175">
              <a:spcBef>
                <a:spcPts val="45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100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8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Staff Salary Report </a:t>
            </a:r>
          </a:p>
          <a:p>
            <a:pPr marL="214313" indent="-214313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Generates Staff Salary Allotment.</a:t>
            </a:r>
          </a:p>
          <a:p>
            <a:pPr marL="214313" indent="-214313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Only applies to charter holders who participated in Texas Retirement System (TRS) Active Care program in 2005-2006 and continue to be an active contributing member of TRS. Therefore, not applicable to new open-enrollment charter schools.</a:t>
            </a:r>
          </a:p>
          <a:p>
            <a:pPr marL="214313" indent="-214313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Reporting on full and part-time staff not subject to Minimum salary schedule (MSS).</a:t>
            </a:r>
          </a:p>
          <a:p>
            <a:pPr marL="214313" indent="-214313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Allotment generates $500 per full-time staff and $250 for part-time staff.</a:t>
            </a:r>
          </a:p>
          <a:p>
            <a:pPr marL="214313" indent="-214313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Access report through the FSP “Programs” menu and clicking the “Staff Salary” program module. </a:t>
            </a:r>
          </a:p>
          <a:p>
            <a:pPr marL="214313" indent="-214313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14313" indent="-214313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288036" lvl="2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7"/>
            <a:ext cx="10229481" cy="14507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Key Publication Dates for Summary of Finances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32034" y="1790300"/>
          <a:ext cx="9923646" cy="49546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Preliminary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1950"/>
                  </a:ext>
                </a:extLst>
              </a:tr>
              <a:tr h="38504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Prior to June 19, 2018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Based on</a:t>
                      </a:r>
                      <a:r>
                        <a:rPr lang="en-US" sz="1800" b="0" baseline="0" dirty="0"/>
                        <a:t> b</a:t>
                      </a:r>
                      <a:r>
                        <a:rPr lang="en-US" sz="1800" b="0" dirty="0"/>
                        <a:t>iennial Attendance Projection Data collected December 2016 and reported to Texas Legislature</a:t>
                      </a:r>
                      <a:r>
                        <a:rPr lang="en-US" sz="1800" b="0" baseline="0" dirty="0"/>
                        <a:t> March 2017.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/>
                        <a:t>June 29</a:t>
                      </a:r>
                      <a:r>
                        <a:rPr lang="en-US" sz="1800" b="0" dirty="0"/>
                        <a:t>, 2018 (anticipated)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Approved data from</a:t>
                      </a:r>
                      <a:r>
                        <a:rPr lang="en-US" sz="1800" b="0" baseline="0" dirty="0"/>
                        <a:t> 2017-2018 ADA Projection Report rolled over into the 2018-2019</a:t>
                      </a:r>
                      <a:r>
                        <a:rPr lang="en-US" sz="1800" b="0" dirty="0"/>
                        <a:t> Estimate</a:t>
                      </a:r>
                      <a:r>
                        <a:rPr lang="en-US" sz="1800" b="0" baseline="0" dirty="0"/>
                        <a:t> Data Report.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8274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September 10, 2018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Based on 2018-2019 Estimate Data Report</a:t>
                      </a:r>
                      <a:r>
                        <a:rPr lang="en-US" sz="1800" b="0" baseline="0" dirty="0"/>
                        <a:t> submitted by charter on or </a:t>
                      </a:r>
                      <a:r>
                        <a:rPr lang="en-US" sz="1800" b="0" baseline="0"/>
                        <a:t>before August </a:t>
                      </a:r>
                      <a:r>
                        <a:rPr lang="en-US" sz="1800" b="0" baseline="0" dirty="0"/>
                        <a:t>1, 2018 deadline date.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388723"/>
                  </a:ext>
                </a:extLst>
              </a:tr>
              <a:tr h="774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10</a:t>
                      </a:r>
                      <a:r>
                        <a:rPr lang="en-US" sz="1800" b="0" baseline="30000" dirty="0"/>
                        <a:t>th</a:t>
                      </a:r>
                      <a:r>
                        <a:rPr lang="en-US" sz="1800" b="0" baseline="0" dirty="0"/>
                        <a:t> of each month</a:t>
                      </a:r>
                      <a:br>
                        <a:rPr lang="en-US" sz="1800" b="0" baseline="0" dirty="0"/>
                      </a:br>
                      <a:r>
                        <a:rPr lang="en-US" sz="1400" b="0" baseline="0" dirty="0"/>
                        <a:t>(may fall on 8</a:t>
                      </a:r>
                      <a:r>
                        <a:rPr lang="en-US" sz="1400" b="0" baseline="30000" dirty="0"/>
                        <a:t>th</a:t>
                      </a:r>
                      <a:r>
                        <a:rPr lang="en-US" sz="1400" b="0" baseline="0" dirty="0"/>
                        <a:t> or 9</a:t>
                      </a:r>
                      <a:r>
                        <a:rPr lang="en-US" sz="1400" b="0" baseline="30000" dirty="0"/>
                        <a:t>th</a:t>
                      </a:r>
                      <a:r>
                        <a:rPr lang="en-US" sz="1400" b="0" baseline="0" dirty="0"/>
                        <a:t> if the 10</a:t>
                      </a:r>
                      <a:r>
                        <a:rPr lang="en-US" sz="1400" b="0" baseline="30000" dirty="0"/>
                        <a:t>th</a:t>
                      </a:r>
                      <a:r>
                        <a:rPr lang="en-US" sz="1400" b="0" baseline="0" dirty="0"/>
                        <a:t> is holiday or weekend)</a:t>
                      </a:r>
                      <a:endParaRPr lang="en-US" sz="1400" b="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FSP Six-week</a:t>
                      </a:r>
                      <a:r>
                        <a:rPr lang="en-US" sz="1800" b="0" baseline="0" dirty="0"/>
                        <a:t> ADA Projection Average calculated with current six-week district attendance.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5660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January 2019 (anticipated)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New Instructional Facilities Allotment estimated</a:t>
                      </a:r>
                      <a:r>
                        <a:rPr lang="en-US" sz="1800" b="0" baseline="0" dirty="0"/>
                        <a:t> posted.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2247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March</a:t>
                      </a:r>
                      <a:r>
                        <a:rPr lang="en-US" sz="1800" b="0" baseline="0" dirty="0"/>
                        <a:t> 2019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800"/>
                        </a:spcAft>
                      </a:pPr>
                      <a:r>
                        <a:rPr lang="en-US" sz="1800" b="1" dirty="0"/>
                        <a:t>ACTUAL </a:t>
                      </a:r>
                      <a:r>
                        <a:rPr lang="en-US" sz="1800" b="0" dirty="0"/>
                        <a:t>State Compensatory Education</a:t>
                      </a:r>
                      <a:r>
                        <a:rPr lang="en-US" sz="1800" b="0" baseline="0" dirty="0"/>
                        <a:t> Enrollment data from Texas Department of Agriculture NSLBP and FSP Alternative Monthly Claims of prior Federal Fiscal Year (October 2017 – September 2018).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548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58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Key Publication Dates for Summary of Finances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32034" y="1790300"/>
          <a:ext cx="9923646" cy="38140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Near Final (settle-up)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1950"/>
                  </a:ext>
                </a:extLst>
              </a:tr>
              <a:tr h="38504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6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September</a:t>
                      </a:r>
                      <a:r>
                        <a:rPr lang="en-US" sz="1800" b="0" baseline="0" dirty="0"/>
                        <a:t> 2019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PEIMS summer attendance collection (Optional Flexible School Year, Advanced Career and Technology, Virtual Schools)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Transportation (if in Approved status)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Staff Salary (if in Approved status)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School ADA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District Tax Collection Survey estimate updated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100000"/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ledger balance generates a payment to charter school</a:t>
                      </a:r>
                    </a:p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100000"/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 ledger balance generates an adjustment to 2019-2020 ledger</a:t>
                      </a:r>
                    </a:p>
                    <a:p>
                      <a:pPr algn="l">
                        <a:spcAft>
                          <a:spcPts val="1800"/>
                        </a:spcAft>
                      </a:pP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74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Key Publication Dates for Summary of Finances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32034" y="1790300"/>
          <a:ext cx="9923646" cy="416456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Final (settle-up)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1950"/>
                  </a:ext>
                </a:extLst>
              </a:tr>
              <a:tr h="38504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SOF Publication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1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</a:pPr>
                      <a:r>
                        <a:rPr lang="en-US" sz="1800" b="0" dirty="0"/>
                        <a:t>April 2020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2857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PEIMS extended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year attendance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collection (Special Education Extended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Year Services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Optional Flexible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School Year credit recovery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Compensatory Education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new charter in prior year)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district audited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tax collections (actual)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Transportation (allotment zeroed if not approved)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Staff Salary (allotment zeroed if not approved)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NIFA Instructional allotment (allotment zeroed if not approved)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100000"/>
                        <a:buFont typeface="Arial"/>
                        <a:buChar char="•"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ledger balance generates a payment to charter school</a:t>
                      </a:r>
                    </a:p>
                    <a:p>
                      <a:pPr marL="0" lvl="1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100000"/>
                        <a:buFont typeface="Arial"/>
                        <a:buChar char="•"/>
                      </a:pP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 ledger balance generates an adjustment to 2019-2020 ledger</a:t>
                      </a:r>
                      <a:endParaRPr lang="en-US" sz="18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What’s New in Charter Finance </a:t>
            </a:r>
          </a:p>
          <a:p>
            <a:r>
              <a:rPr lang="en-US" sz="2800" dirty="0"/>
              <a:t>Foundation School Program (FSP) Reports and Deadlines</a:t>
            </a:r>
          </a:p>
          <a:p>
            <a:r>
              <a:rPr lang="en-US" sz="2800" dirty="0"/>
              <a:t>Understanding Purpose of FSP Reports</a:t>
            </a:r>
          </a:p>
          <a:p>
            <a:r>
              <a:rPr lang="en-US" sz="2800" dirty="0"/>
              <a:t>Key Publication Dates for Summary of Finances (SOF)</a:t>
            </a:r>
          </a:p>
          <a:p>
            <a:r>
              <a:rPr lang="en-US" sz="2800" dirty="0"/>
              <a:t>Estimate of State Aid Template</a:t>
            </a:r>
          </a:p>
          <a:p>
            <a:r>
              <a:rPr lang="en-US" sz="2800" dirty="0"/>
              <a:t>State Funding Website and Contact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3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Estimate of State Aid Template (six worksheets)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6907" y="1751799"/>
            <a:ext cx="9971773" cy="5015435"/>
          </a:xfrm>
        </p:spPr>
        <p:txBody>
          <a:bodyPr>
            <a:normAutofit/>
          </a:bodyPr>
          <a:lstStyle/>
          <a:p>
            <a:pPr marL="287338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Data Elements			</a:t>
            </a:r>
            <a:r>
              <a:rPr lang="en-US" sz="1900" dirty="0"/>
              <a:t>to prepare submission of your FSP Estimate Data Report</a:t>
            </a:r>
          </a:p>
          <a:p>
            <a:pPr marL="287338" lvl="1" indent="-1714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SCE Worksheet 		</a:t>
            </a:r>
            <a:r>
              <a:rPr lang="en-US" sz="1900" dirty="0"/>
              <a:t>to prepare accurate estimate of the highest 6-month 							average of State Compensatory Education (SCE) 							enrollment for FSP Estimate Report</a:t>
            </a:r>
          </a:p>
          <a:p>
            <a:pPr marL="287338" lvl="1" indent="-1714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State Aid				</a:t>
            </a:r>
            <a:r>
              <a:rPr lang="en-US" sz="1900" dirty="0"/>
              <a:t>to reconcile to the latest Summary of Finance (SOF); to assist 					with budgeting, to update projections of state-aid 							allotment/cash flow</a:t>
            </a:r>
          </a:p>
          <a:p>
            <a:pPr marL="287338" lvl="1" indent="-1714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Membership Report  	</a:t>
            </a:r>
            <a:r>
              <a:rPr lang="en-US" sz="1900" dirty="0"/>
              <a:t>Tool to demonstrate membership calculation </a:t>
            </a:r>
          </a:p>
          <a:p>
            <a:pPr marL="287338" lvl="1" indent="-1714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Payment Calculator 		</a:t>
            </a:r>
            <a:r>
              <a:rPr lang="en-US" sz="1900" dirty="0"/>
              <a:t>To determine payments based on approved six-week 							district summary attendance reports and the FSP ADA 						Projection Report</a:t>
            </a:r>
          </a:p>
          <a:p>
            <a:pPr marL="287338" lvl="1" indent="-1714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ADA Projection 		</a:t>
            </a:r>
            <a:r>
              <a:rPr lang="en-US" sz="1900" dirty="0"/>
              <a:t>Models the FSP ADA Projection Report interface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93355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Going Live to Estimate of State Aid Template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9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Dina Black</a:t>
            </a:r>
          </a:p>
          <a:p>
            <a:pPr marL="0" indent="0">
              <a:buNone/>
            </a:pPr>
            <a:r>
              <a:rPr lang="en-US" dirty="0"/>
              <a:t>Charter School Funding Specialist, State Funding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Dina.Black@tea.texas.gov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(512) 463-9531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New in Charter Finance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614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800" b="1" dirty="0"/>
              <a:t>House Bill 21 – Charter School Facility Funding  </a:t>
            </a:r>
          </a:p>
          <a:p>
            <a:pPr marL="3476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Review TTAA dated May 1, 2018 - Subject:  Charter School Facility Funding</a:t>
            </a:r>
          </a:p>
          <a:p>
            <a:pPr marL="3476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Effective with 2018-2019 school year, new “per ADA” facilities funding allotment.</a:t>
            </a:r>
          </a:p>
          <a:p>
            <a:pPr marL="3476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At least an acceptable performance rating is required to receive allotment based on the “most recent overall performance rating.”</a:t>
            </a:r>
          </a:p>
          <a:p>
            <a:pPr marL="3476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A Commissioner’s rule will define the “most recent” rating year and once the rule is in effect, the 2018-2019 SOF report will be updated to incorporate preliminary estimates of the funding allotment.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The 2018-2019 Charter School Estimate of State Aid template will incorporate the calculation of the new facilities per ADA allotment funding.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/>
              <a:t>For planning purposes, budget approximately $200 dollars per refined ADA.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endParaRPr lang="en-US" sz="24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1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New in Charter Finance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0876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TEA Review of Expiring Accelerated Payment Schedules 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2200" dirty="0"/>
              <a:t>Each June, TEA’s State Funding Division will review accelerated payment schedules that end August 31</a:t>
            </a:r>
            <a:r>
              <a:rPr lang="en-US" sz="2200" baseline="30000" dirty="0"/>
              <a:t>st</a:t>
            </a:r>
            <a:r>
              <a:rPr lang="en-US" sz="2200" dirty="0"/>
              <a:t> (i.e., expiration of 3 year minimum locked period under Payment Class 5)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2200" dirty="0"/>
              <a:t>Following review, TEA will email contacts provided in the FSP Charter School module (i.e., Superintendent and FSP Program contact listed).</a:t>
            </a:r>
          </a:p>
          <a:p>
            <a:pPr lvl="2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2200" dirty="0"/>
              <a:t>Either, continuation of Payment class 5 (accelerated schedule) for additional three school years,</a:t>
            </a:r>
          </a:p>
          <a:p>
            <a:pPr marL="288036" lvl="2" indent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en-US" sz="2200" i="1" dirty="0"/>
              <a:t>   </a:t>
            </a:r>
            <a:r>
              <a:rPr lang="en-US" sz="2200" b="1" i="1" dirty="0"/>
              <a:t>or</a:t>
            </a:r>
          </a:p>
          <a:p>
            <a:pPr lvl="2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2200" dirty="0"/>
              <a:t>Reset to Payment class 4 (regular schedule) effective as of September 1</a:t>
            </a:r>
            <a:r>
              <a:rPr lang="en-US" sz="2200" baseline="30000" dirty="0"/>
              <a:t>st</a:t>
            </a:r>
            <a:r>
              <a:rPr lang="en-US" sz="2200" dirty="0"/>
              <a:t>, unless Payment class 5 eligibility is reestablished.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4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New in Charter Finance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79" y="1845735"/>
            <a:ext cx="10058402" cy="4407107"/>
          </a:xfrm>
        </p:spPr>
        <p:txBody>
          <a:bodyPr>
            <a:normAutofit/>
          </a:bodyPr>
          <a:lstStyle/>
          <a:p>
            <a:pPr marL="150876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TEA Review of Expiring Accelerated Payment Schedules 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2400" dirty="0"/>
              <a:t>To receive automatic three year extension, Fall PEIMS enrollment of current school year must have an increase of at least 10% from the prior school year Fall PEIMS enrollment.</a:t>
            </a:r>
          </a:p>
          <a:p>
            <a:pPr lvl="2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2400" dirty="0"/>
              <a:t>(Fall 2017 enrollment compared to Fall 2016 enrollment).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dirty="0"/>
              <a:t>If not automatically extended, charter has opportunity to reestablish Payment Class 5 eligibility by reporting at least a 10% increase in enrollment from 1</a:t>
            </a:r>
            <a:r>
              <a:rPr lang="en-US" sz="2400" baseline="30000" dirty="0"/>
              <a:t>st</a:t>
            </a:r>
            <a:r>
              <a:rPr lang="en-US" sz="2400" dirty="0"/>
              <a:t> day enrollment with prior school year Fall PEIMS enrollment.</a:t>
            </a:r>
          </a:p>
          <a:p>
            <a:pPr lvl="2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2400" dirty="0"/>
              <a:t>(August xx 2018 compared to Fall 2017 enrollment)</a:t>
            </a:r>
          </a:p>
          <a:p>
            <a:pPr lvl="2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3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FSP Reports and Deadlines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9150" y="1691898"/>
            <a:ext cx="10472286" cy="4930959"/>
          </a:xfrm>
        </p:spPr>
        <p:txBody>
          <a:bodyPr>
            <a:normAutofit fontScale="77500" lnSpcReduction="20000"/>
          </a:bodyPr>
          <a:lstStyle/>
          <a:p>
            <a:pPr marL="288036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/>
              <a:t>2017-2018						Deadline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Transportation Route Services			August 1, 2018		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Staff Salary Report					August 31, 2018 &amp; March 31, 2019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Transportation Operations				December 1, 2018</a:t>
            </a:r>
            <a:br>
              <a:rPr lang="en-US" sz="2600" dirty="0"/>
            </a:br>
            <a:br>
              <a:rPr lang="en-US" sz="2600" dirty="0"/>
            </a:br>
            <a:r>
              <a:rPr lang="en-US" sz="2600" b="1" dirty="0"/>
              <a:t>2018-2019						Deadline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First-time Transportation applications		July 15, 2018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New Facility Instructional Allotment (NIFA)		Tentatively, July 16, 2018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Estimate Data Report					August 1, 2018 	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Accelerated Payment Schedule			September 1, 2018 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Six-Week District Summary Attendance Report	10 calendar days after reporting period ends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State Compensatory Alt. Basic Monthly Claim	November 30, 2018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Transportation Route Services			August 1, 2019		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Staff Salary Report					August 31, 2019 &amp; March 31, 2020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Transportation Operations				December 1, 2019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500" dirty="0"/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/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/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/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8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258978" cy="47402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000" b="1" dirty="0"/>
              <a:t>Estimate Data Report </a:t>
            </a:r>
            <a:r>
              <a:rPr lang="en-US" sz="2200" i="1" dirty="0"/>
              <a:t>(Late submissions not accepted)</a:t>
            </a:r>
          </a:p>
          <a:p>
            <a:pPr marL="257175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/>
              <a:t>Estimate Data Report opens July 1</a:t>
            </a:r>
            <a:r>
              <a:rPr lang="en-US" baseline="30000" dirty="0"/>
              <a:t>st </a:t>
            </a:r>
            <a:r>
              <a:rPr lang="en-US" dirty="0"/>
              <a:t>with firm deadline of August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476631" lvl="1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/>
              <a:t>2018-2019 Estimate Data Report</a:t>
            </a:r>
          </a:p>
          <a:p>
            <a:pPr marL="257175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/>
              <a:t>This report is used by TEA to determine state-aid for the charter school until </a:t>
            </a:r>
            <a:br>
              <a:rPr lang="en-US" dirty="0"/>
            </a:br>
            <a:r>
              <a:rPr lang="en-US" dirty="0"/>
              <a:t>Six-week District Summary Attendance reports are submitted and approved by TEA.</a:t>
            </a:r>
          </a:p>
          <a:p>
            <a:pPr marL="257175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/>
              <a:t>When the report becomes available it will be loaded with Approved data from the previous school year (2017-18 ADA Projection Report as of approximately mid-June).</a:t>
            </a:r>
          </a:p>
          <a:p>
            <a:pPr marL="257175" indent="-25717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/>
              <a:t>Submission of the Estimate Data Report is required for new open enrollment charter schools and optional for all other charter schools.</a:t>
            </a:r>
          </a:p>
          <a:p>
            <a:pPr marL="214313" indent="-21431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State-aid payments based on report until Six-Week District Summary reports are submitted and approved by TEA.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257175" indent="-257175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endParaRPr lang="en-US" dirty="0"/>
          </a:p>
          <a:p>
            <a:pPr marL="257175" indent="-2571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endParaRPr lang="en-US" dirty="0"/>
          </a:p>
          <a:p>
            <a:pPr marL="257175" indent="-25717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288036" lvl="2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73794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Accelerated Payment Schedule </a:t>
            </a:r>
            <a:r>
              <a:rPr lang="en-US" sz="2000" i="1" dirty="0"/>
              <a:t>(Late submissions not accepted)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APS schedule opens August 20</a:t>
            </a:r>
            <a:r>
              <a:rPr lang="en-US" sz="2200" baseline="30000" dirty="0"/>
              <a:t>th </a:t>
            </a:r>
            <a:r>
              <a:rPr lang="en-US" sz="2200" dirty="0"/>
              <a:t>with firm deadline of September 1</a:t>
            </a:r>
            <a:r>
              <a:rPr lang="en-US" sz="2200" baseline="30000" dirty="0"/>
              <a:t>st</a:t>
            </a:r>
            <a:r>
              <a:rPr lang="en-US" sz="2200" dirty="0"/>
              <a:t> 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For receiving Foundation School Funding (FSF) payments on a accelerated schedule.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Distributes 49.5% of FSF remaining balance in first three payments and 50.5% over last 9 payments.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/>
              <a:t>To be eligible, requires 10% or greater enrollment growth. Compares school’s first day enrollment with the prior year PEIMS Fall enrollment.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Locks Payment Class 5 schedule for three schools years.</a:t>
            </a:r>
          </a:p>
          <a:p>
            <a:pPr marL="257175" indent="-257175"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Charter may apply to reestablish eligibility every three years.</a:t>
            </a:r>
          </a:p>
          <a:p>
            <a:pPr marL="257175" indent="-257175">
              <a:spcBef>
                <a:spcPts val="45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257175" lvl="2" indent="-257175">
              <a:spcBef>
                <a:spcPts val="45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100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Purpose of FSP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79" y="1845735"/>
            <a:ext cx="10288475" cy="489194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Six-Week District Summary Attendance Report</a:t>
            </a:r>
          </a:p>
          <a:p>
            <a:pPr marL="257175" lvl="1" indent="-257175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Providing Six-Week Report Detail at district level for TEA to use in Summary of Finance calculations.</a:t>
            </a:r>
          </a:p>
          <a:p>
            <a:pPr marL="257175" lvl="1" indent="-257175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Review reports for accuracy and completeness and reconcile reports to each other:</a:t>
            </a:r>
          </a:p>
          <a:p>
            <a:pPr marL="1257300" lvl="2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Student Detail Reports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Campus Summary (Principal’s) Report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District Summary (Superintendent’s) Report - required for Six-Week District Summary Attendance reporting</a:t>
            </a:r>
          </a:p>
          <a:p>
            <a:pPr marL="257175" lvl="1" indent="-257175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Do not enter attendance data into the FSP System from a Six-week District Summary/Superintendent's Report that has not been signed by the Superintendent.</a:t>
            </a:r>
          </a:p>
          <a:p>
            <a:pPr marL="257175" lvl="1" indent="-257175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200" dirty="0"/>
              <a:t>Comply with Student Attendance Accounting Handbook Section II audit requirements.</a:t>
            </a:r>
          </a:p>
          <a:p>
            <a:pPr marL="257175" lvl="1" indent="-257175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200" dirty="0"/>
          </a:p>
          <a:p>
            <a:pPr marL="257175" lvl="2" indent="-257175">
              <a:spcBef>
                <a:spcPts val="45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</a:pPr>
            <a:endParaRPr lang="en-US" sz="2400" dirty="0"/>
          </a:p>
          <a:p>
            <a:pPr marL="150876" lvl="1" indent="0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ryThisTheme2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yThisTheme2" id="{CA4A60E7-EB0B-4134-B60C-7D5CA272BDB8}" vid="{FCB829ED-5248-4890-B0D6-45A70C8E58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16895</TotalTime>
  <Words>1537</Words>
  <Application>Microsoft Office PowerPoint</Application>
  <PresentationFormat>Widescreen</PresentationFormat>
  <Paragraphs>210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Franklin Gothic Book</vt:lpstr>
      <vt:lpstr>Franklin Gothic Medium</vt:lpstr>
      <vt:lpstr>TryThisTheme2</vt:lpstr>
      <vt:lpstr>Charter Finance Workshop Texas Education Agency, State Funding Division Dina Black 512-463-9531 </vt:lpstr>
      <vt:lpstr>Agenda Topics</vt:lpstr>
      <vt:lpstr>What’s New in Charter Finance</vt:lpstr>
      <vt:lpstr>What’s New in Charter Finance</vt:lpstr>
      <vt:lpstr>What’s New in Charter Finance</vt:lpstr>
      <vt:lpstr>FSP Reports and Deadlines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Understanding Purpose of FSP Reports</vt:lpstr>
      <vt:lpstr>Key Publication Dates for Summary of Finances</vt:lpstr>
      <vt:lpstr>Key Publication Dates for Summary of Finances</vt:lpstr>
      <vt:lpstr>Key Publication Dates for Summary of Finances</vt:lpstr>
      <vt:lpstr>Estimate of State Aid Template (six worksheets)</vt:lpstr>
      <vt:lpstr>Going Live to Estimate of State Aid Template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Public School Finance Overview</dc:title>
  <dc:creator>Lopez, Leo</dc:creator>
  <cp:lastModifiedBy>Black, Dina</cp:lastModifiedBy>
  <cp:revision>1226</cp:revision>
  <cp:lastPrinted>2018-04-26T17:45:41Z</cp:lastPrinted>
  <dcterms:modified xsi:type="dcterms:W3CDTF">2018-06-27T14:02:10Z</dcterms:modified>
</cp:coreProperties>
</file>