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756" r:id="rId4"/>
    <p:sldMasterId id="2147483678" r:id="rId5"/>
  </p:sldMasterIdLst>
  <p:notesMasterIdLst>
    <p:notesMasterId r:id="rId48"/>
  </p:notesMasterIdLst>
  <p:sldIdLst>
    <p:sldId id="289" r:id="rId6"/>
    <p:sldId id="290" r:id="rId7"/>
    <p:sldId id="291" r:id="rId8"/>
    <p:sldId id="292" r:id="rId9"/>
    <p:sldId id="271" r:id="rId10"/>
    <p:sldId id="293" r:id="rId11"/>
    <p:sldId id="294" r:id="rId12"/>
    <p:sldId id="295" r:id="rId13"/>
    <p:sldId id="303" r:id="rId14"/>
    <p:sldId id="296" r:id="rId15"/>
    <p:sldId id="308" r:id="rId16"/>
    <p:sldId id="306" r:id="rId17"/>
    <p:sldId id="305" r:id="rId18"/>
    <p:sldId id="314" r:id="rId19"/>
    <p:sldId id="313" r:id="rId20"/>
    <p:sldId id="312" r:id="rId21"/>
    <p:sldId id="311" r:id="rId22"/>
    <p:sldId id="310" r:id="rId23"/>
    <p:sldId id="315" r:id="rId24"/>
    <p:sldId id="327" r:id="rId25"/>
    <p:sldId id="326" r:id="rId26"/>
    <p:sldId id="325" r:id="rId27"/>
    <p:sldId id="324" r:id="rId28"/>
    <p:sldId id="339" r:id="rId29"/>
    <p:sldId id="323" r:id="rId30"/>
    <p:sldId id="322" r:id="rId31"/>
    <p:sldId id="321" r:id="rId32"/>
    <p:sldId id="319" r:id="rId33"/>
    <p:sldId id="318" r:id="rId34"/>
    <p:sldId id="317" r:id="rId35"/>
    <p:sldId id="316" r:id="rId36"/>
    <p:sldId id="337" r:id="rId37"/>
    <p:sldId id="336" r:id="rId38"/>
    <p:sldId id="335" r:id="rId39"/>
    <p:sldId id="334" r:id="rId40"/>
    <p:sldId id="333" r:id="rId41"/>
    <p:sldId id="332" r:id="rId42"/>
    <p:sldId id="331" r:id="rId43"/>
    <p:sldId id="330" r:id="rId44"/>
    <p:sldId id="309" r:id="rId45"/>
    <p:sldId id="338" r:id="rId46"/>
    <p:sldId id="25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9447B"/>
    <a:srgbClr val="EA0C0C"/>
    <a:srgbClr val="A8301C"/>
    <a:srgbClr val="44546A"/>
    <a:srgbClr val="3C6EBE"/>
    <a:srgbClr val="2F5CAC"/>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845" autoAdjust="0"/>
    <p:restoredTop sz="78396" autoAdjust="0"/>
  </p:normalViewPr>
  <p:slideViewPr>
    <p:cSldViewPr snapToGrid="0">
      <p:cViewPr varScale="1">
        <p:scale>
          <a:sx n="49" d="100"/>
          <a:sy n="49" d="100"/>
        </p:scale>
        <p:origin x="108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60" d="100"/>
          <a:sy n="60" d="100"/>
        </p:scale>
        <p:origin x="2428" y="-10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542E7EC4-6415-4919-8747-A569643C5FCA}"/>
    <pc:docChg chg="custSel modSld">
      <pc:chgData name="Cavazos, Esmeralda" userId="a8123084-e289-4fb0-a260-dfc91aed3333" providerId="ADAL" clId="{542E7EC4-6415-4919-8747-A569643C5FCA}" dt="2023-07-11T16:10:49.380" v="342" actId="207"/>
      <pc:docMkLst>
        <pc:docMk/>
      </pc:docMkLst>
      <pc:sldChg chg="modNotes">
        <pc:chgData name="Cavazos, Esmeralda" userId="a8123084-e289-4fb0-a260-dfc91aed3333" providerId="ADAL" clId="{542E7EC4-6415-4919-8747-A569643C5FCA}" dt="2023-07-11T15:46:48.873" v="201" actId="14100"/>
        <pc:sldMkLst>
          <pc:docMk/>
          <pc:sldMk cId="1157199081" sldId="271"/>
        </pc:sldMkLst>
      </pc:sldChg>
      <pc:sldChg chg="modSp mod modNotesTx">
        <pc:chgData name="Cavazos, Esmeralda" userId="a8123084-e289-4fb0-a260-dfc91aed3333" providerId="ADAL" clId="{542E7EC4-6415-4919-8747-A569643C5FCA}" dt="2023-07-11T15:40:36.504" v="13" actId="207"/>
        <pc:sldMkLst>
          <pc:docMk/>
          <pc:sldMk cId="3421363055" sldId="289"/>
        </pc:sldMkLst>
        <pc:spChg chg="mod">
          <ac:chgData name="Cavazos, Esmeralda" userId="a8123084-e289-4fb0-a260-dfc91aed3333" providerId="ADAL" clId="{542E7EC4-6415-4919-8747-A569643C5FCA}" dt="2023-07-11T15:40:03.071" v="11" actId="207"/>
          <ac:spMkLst>
            <pc:docMk/>
            <pc:sldMk cId="3421363055" sldId="289"/>
            <ac:spMk id="6" creationId="{C5B1FA3D-3B0C-40C7-B4E1-38D94BA47D10}"/>
          </ac:spMkLst>
        </pc:spChg>
      </pc:sldChg>
      <pc:sldChg chg="modNotes">
        <pc:chgData name="Cavazos, Esmeralda" userId="a8123084-e289-4fb0-a260-dfc91aed3333" providerId="ADAL" clId="{542E7EC4-6415-4919-8747-A569643C5FCA}" dt="2023-07-11T15:43:52.919" v="172" actId="14100"/>
        <pc:sldMkLst>
          <pc:docMk/>
          <pc:sldMk cId="3652245876" sldId="291"/>
        </pc:sldMkLst>
      </pc:sldChg>
      <pc:sldChg chg="modNotes">
        <pc:chgData name="Cavazos, Esmeralda" userId="a8123084-e289-4fb0-a260-dfc91aed3333" providerId="ADAL" clId="{542E7EC4-6415-4919-8747-A569643C5FCA}" dt="2023-07-11T15:46:01.475" v="200"/>
        <pc:sldMkLst>
          <pc:docMk/>
          <pc:sldMk cId="96803389" sldId="292"/>
        </pc:sldMkLst>
      </pc:sldChg>
      <pc:sldChg chg="modNotes">
        <pc:chgData name="Cavazos, Esmeralda" userId="a8123084-e289-4fb0-a260-dfc91aed3333" providerId="ADAL" clId="{542E7EC4-6415-4919-8747-A569643C5FCA}" dt="2023-07-11T15:48:40.077" v="255" actId="207"/>
        <pc:sldMkLst>
          <pc:docMk/>
          <pc:sldMk cId="3317202948" sldId="293"/>
        </pc:sldMkLst>
      </pc:sldChg>
      <pc:sldChg chg="modNotes">
        <pc:chgData name="Cavazos, Esmeralda" userId="a8123084-e289-4fb0-a260-dfc91aed3333" providerId="ADAL" clId="{542E7EC4-6415-4919-8747-A569643C5FCA}" dt="2023-07-11T16:05:07.189" v="308" actId="207"/>
        <pc:sldMkLst>
          <pc:docMk/>
          <pc:sldMk cId="42250311" sldId="294"/>
        </pc:sldMkLst>
      </pc:sldChg>
      <pc:sldChg chg="modNotes">
        <pc:chgData name="Cavazos, Esmeralda" userId="a8123084-e289-4fb0-a260-dfc91aed3333" providerId="ADAL" clId="{542E7EC4-6415-4919-8747-A569643C5FCA}" dt="2023-07-11T16:10:23.970" v="332" actId="207"/>
        <pc:sldMkLst>
          <pc:docMk/>
          <pc:sldMk cId="3824449313" sldId="296"/>
        </pc:sldMkLst>
      </pc:sldChg>
      <pc:sldChg chg="modNotes">
        <pc:chgData name="Cavazos, Esmeralda" userId="a8123084-e289-4fb0-a260-dfc91aed3333" providerId="ADAL" clId="{542E7EC4-6415-4919-8747-A569643C5FCA}" dt="2023-07-11T16:07:33.280" v="319" actId="207"/>
        <pc:sldMkLst>
          <pc:docMk/>
          <pc:sldMk cId="877070511" sldId="303"/>
        </pc:sldMkLst>
      </pc:sldChg>
      <pc:sldChg chg="modNotes">
        <pc:chgData name="Cavazos, Esmeralda" userId="a8123084-e289-4fb0-a260-dfc91aed3333" providerId="ADAL" clId="{542E7EC4-6415-4919-8747-A569643C5FCA}" dt="2023-07-11T16:10:49.380" v="342" actId="207"/>
        <pc:sldMkLst>
          <pc:docMk/>
          <pc:sldMk cId="2710108955" sldId="308"/>
        </pc:sldMkLst>
      </pc:sldChg>
    </pc:docChg>
  </pc:docChgLst>
  <pc:docChgLst>
    <pc:chgData name="Cavazos, Esmeralda" userId="a8123084-e289-4fb0-a260-dfc91aed3333" providerId="ADAL" clId="{59E4B568-62AA-4BFB-BFAE-CEA89A59D56D}"/>
    <pc:docChg chg="modSld">
      <pc:chgData name="Cavazos, Esmeralda" userId="a8123084-e289-4fb0-a260-dfc91aed3333" providerId="ADAL" clId="{59E4B568-62AA-4BFB-BFAE-CEA89A59D56D}" dt="2023-07-11T17:03:46.325" v="130" actId="20577"/>
      <pc:docMkLst>
        <pc:docMk/>
      </pc:docMkLst>
      <pc:sldChg chg="modSp mod modNotes">
        <pc:chgData name="Cavazos, Esmeralda" userId="a8123084-e289-4fb0-a260-dfc91aed3333" providerId="ADAL" clId="{59E4B568-62AA-4BFB-BFAE-CEA89A59D56D}" dt="2023-07-11T16:43:17.485" v="51" actId="207"/>
        <pc:sldMkLst>
          <pc:docMk/>
          <pc:sldMk cId="3421363055" sldId="289"/>
        </pc:sldMkLst>
        <pc:spChg chg="mod">
          <ac:chgData name="Cavazos, Esmeralda" userId="a8123084-e289-4fb0-a260-dfc91aed3333" providerId="ADAL" clId="{59E4B568-62AA-4BFB-BFAE-CEA89A59D56D}" dt="2023-07-11T16:41:24.250" v="50" actId="207"/>
          <ac:spMkLst>
            <pc:docMk/>
            <pc:sldMk cId="3421363055" sldId="289"/>
            <ac:spMk id="6" creationId="{C5B1FA3D-3B0C-40C7-B4E1-38D94BA47D10}"/>
          </ac:spMkLst>
        </pc:spChg>
      </pc:sldChg>
      <pc:sldChg chg="modNotes">
        <pc:chgData name="Cavazos, Esmeralda" userId="a8123084-e289-4fb0-a260-dfc91aed3333" providerId="ADAL" clId="{59E4B568-62AA-4BFB-BFAE-CEA89A59D56D}" dt="2023-07-11T16:46:26.682" v="91" actId="20577"/>
        <pc:sldMkLst>
          <pc:docMk/>
          <pc:sldMk cId="3652245876" sldId="291"/>
        </pc:sldMkLst>
      </pc:sldChg>
      <pc:sldChg chg="modNotes">
        <pc:chgData name="Cavazos, Esmeralda" userId="a8123084-e289-4fb0-a260-dfc91aed3333" providerId="ADAL" clId="{59E4B568-62AA-4BFB-BFAE-CEA89A59D56D}" dt="2023-07-11T16:48:17.841" v="98" actId="113"/>
        <pc:sldMkLst>
          <pc:docMk/>
          <pc:sldMk cId="96803389" sldId="292"/>
        </pc:sldMkLst>
      </pc:sldChg>
      <pc:sldChg chg="modNotes">
        <pc:chgData name="Cavazos, Esmeralda" userId="a8123084-e289-4fb0-a260-dfc91aed3333" providerId="ADAL" clId="{59E4B568-62AA-4BFB-BFAE-CEA89A59D56D}" dt="2023-07-11T16:48:54.375" v="99" actId="207"/>
        <pc:sldMkLst>
          <pc:docMk/>
          <pc:sldMk cId="3317202948" sldId="293"/>
        </pc:sldMkLst>
      </pc:sldChg>
      <pc:sldChg chg="modNotes">
        <pc:chgData name="Cavazos, Esmeralda" userId="a8123084-e289-4fb0-a260-dfc91aed3333" providerId="ADAL" clId="{59E4B568-62AA-4BFB-BFAE-CEA89A59D56D}" dt="2023-07-11T16:49:42.302" v="112" actId="207"/>
        <pc:sldMkLst>
          <pc:docMk/>
          <pc:sldMk cId="42250311" sldId="294"/>
        </pc:sldMkLst>
      </pc:sldChg>
      <pc:sldChg chg="modNotes">
        <pc:chgData name="Cavazos, Esmeralda" userId="a8123084-e289-4fb0-a260-dfc91aed3333" providerId="ADAL" clId="{59E4B568-62AA-4BFB-BFAE-CEA89A59D56D}" dt="2023-07-11T16:50:25.746" v="114" actId="207"/>
        <pc:sldMkLst>
          <pc:docMk/>
          <pc:sldMk cId="3824449313" sldId="296"/>
        </pc:sldMkLst>
      </pc:sldChg>
      <pc:sldChg chg="modNotes">
        <pc:chgData name="Cavazos, Esmeralda" userId="a8123084-e289-4fb0-a260-dfc91aed3333" providerId="ADAL" clId="{59E4B568-62AA-4BFB-BFAE-CEA89A59D56D}" dt="2023-07-11T16:50:01.620" v="113" actId="207"/>
        <pc:sldMkLst>
          <pc:docMk/>
          <pc:sldMk cId="877070511" sldId="303"/>
        </pc:sldMkLst>
      </pc:sldChg>
      <pc:sldChg chg="modNotes">
        <pc:chgData name="Cavazos, Esmeralda" userId="a8123084-e289-4fb0-a260-dfc91aed3333" providerId="ADAL" clId="{59E4B568-62AA-4BFB-BFAE-CEA89A59D56D}" dt="2023-07-11T16:50:56.102" v="115" actId="207"/>
        <pc:sldMkLst>
          <pc:docMk/>
          <pc:sldMk cId="2710108955" sldId="308"/>
        </pc:sldMkLst>
      </pc:sldChg>
      <pc:sldChg chg="modNotes">
        <pc:chgData name="Cavazos, Esmeralda" userId="a8123084-e289-4fb0-a260-dfc91aed3333" providerId="ADAL" clId="{59E4B568-62AA-4BFB-BFAE-CEA89A59D56D}" dt="2023-07-11T16:51:27.533" v="116" actId="207"/>
        <pc:sldMkLst>
          <pc:docMk/>
          <pc:sldMk cId="4288339883" sldId="314"/>
        </pc:sldMkLst>
      </pc:sldChg>
      <pc:sldChg chg="modNotes">
        <pc:chgData name="Cavazos, Esmeralda" userId="a8123084-e289-4fb0-a260-dfc91aed3333" providerId="ADAL" clId="{59E4B568-62AA-4BFB-BFAE-CEA89A59D56D}" dt="2023-07-11T16:54:30.942" v="121" actId="207"/>
        <pc:sldMkLst>
          <pc:docMk/>
          <pc:sldMk cId="589615901" sldId="317"/>
        </pc:sldMkLst>
      </pc:sldChg>
      <pc:sldChg chg="modNotes">
        <pc:chgData name="Cavazos, Esmeralda" userId="a8123084-e289-4fb0-a260-dfc91aed3333" providerId="ADAL" clId="{59E4B568-62AA-4BFB-BFAE-CEA89A59D56D}" dt="2023-07-11T16:54:14.336" v="120" actId="207"/>
        <pc:sldMkLst>
          <pc:docMk/>
          <pc:sldMk cId="3595256354" sldId="321"/>
        </pc:sldMkLst>
      </pc:sldChg>
      <pc:sldChg chg="modNotes">
        <pc:chgData name="Cavazos, Esmeralda" userId="a8123084-e289-4fb0-a260-dfc91aed3333" providerId="ADAL" clId="{59E4B568-62AA-4BFB-BFAE-CEA89A59D56D}" dt="2023-07-11T16:53:08.997" v="119" actId="207"/>
        <pc:sldMkLst>
          <pc:docMk/>
          <pc:sldMk cId="3957378966" sldId="325"/>
        </pc:sldMkLst>
      </pc:sldChg>
      <pc:sldChg chg="modNotes">
        <pc:chgData name="Cavazos, Esmeralda" userId="a8123084-e289-4fb0-a260-dfc91aed3333" providerId="ADAL" clId="{59E4B568-62AA-4BFB-BFAE-CEA89A59D56D}" dt="2023-07-11T16:52:30.297" v="118" actId="20577"/>
        <pc:sldMkLst>
          <pc:docMk/>
          <pc:sldMk cId="2277541339" sldId="327"/>
        </pc:sldMkLst>
      </pc:sldChg>
      <pc:sldChg chg="modNotes">
        <pc:chgData name="Cavazos, Esmeralda" userId="a8123084-e289-4fb0-a260-dfc91aed3333" providerId="ADAL" clId="{59E4B568-62AA-4BFB-BFAE-CEA89A59D56D}" dt="2023-07-11T17:03:46.325" v="130" actId="20577"/>
        <pc:sldMkLst>
          <pc:docMk/>
          <pc:sldMk cId="302518575"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9141D-177B-4807-A9D2-94CF7C562477}" type="datetimeFigureOut">
              <a:rPr lang="en-US" smtClean="0"/>
              <a:t>7/11/2023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presentation is intended to be used after the </a:t>
            </a:r>
            <a:r>
              <a:rPr lang="en-US" altLang="en-US" sz="1100" b="1" i="1" dirty="0">
                <a:solidFill>
                  <a:srgbClr val="6600FF"/>
                </a:solidFill>
                <a:latin typeface="Arial" panose="020B0604020202020204" pitchFamily="34" charset="0"/>
                <a:cs typeface="Arial" panose="020B0604020202020204" pitchFamily="34" charset="0"/>
              </a:rPr>
              <a:t>Making the ELPS–TELPAS Connection:</a:t>
            </a:r>
            <a:r>
              <a:rPr lang="en-US" altLang="en-US" sz="1100" b="1" i="1" dirty="0">
                <a:solidFill>
                  <a:srgbClr val="DA456B"/>
                </a:solidFill>
                <a:latin typeface="Arial" panose="020B0604020202020204" pitchFamily="34" charset="0"/>
                <a:cs typeface="Arial" panose="020B0604020202020204" pitchFamily="34" charset="0"/>
              </a:rPr>
              <a:t> </a:t>
            </a:r>
            <a:r>
              <a:rPr lang="en-US" altLang="en-US" sz="1100" b="1" i="1" dirty="0">
                <a:solidFill>
                  <a:srgbClr val="6600FF"/>
                </a:solidFill>
                <a:latin typeface="Arial" panose="020B0604020202020204" pitchFamily="34" charset="0"/>
                <a:cs typeface="Arial" panose="020B0604020202020204" pitchFamily="34" charset="0"/>
              </a:rPr>
              <a:t>Grades K–12 Overview</a:t>
            </a:r>
            <a:r>
              <a:rPr lang="en-US" altLang="en-US" sz="1100" b="1" i="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which may be accessed from TEA’s TELPAS Resources webpage.</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To make best use of this PowerPoint module, print the</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ELPS-TELPAS Proficiency Level Descriptors found on the TELPAS Resources webpage. </a:t>
            </a:r>
          </a:p>
          <a:p>
            <a:pPr eaLnBrk="1" hangingPunct="1">
              <a:spcBef>
                <a:spcPct val="0"/>
              </a:spcBef>
            </a:pPr>
            <a:endParaRPr lang="en-US" altLang="en-US" sz="1100" i="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These PowerPoint resources, plus the TEA publication, </a:t>
            </a:r>
            <a:r>
              <a:rPr lang="en-US" altLang="en-US" sz="1100" b="1" i="1" dirty="0">
                <a:latin typeface="Arial" panose="020B0604020202020204" pitchFamily="34" charset="0"/>
                <a:cs typeface="Arial" panose="020B0604020202020204" pitchFamily="34" charset="0"/>
              </a:rPr>
              <a:t>TELPAS</a:t>
            </a:r>
            <a:r>
              <a:rPr lang="en-US" altLang="en-US" sz="1100" b="1" i="1" baseline="0" dirty="0">
                <a:latin typeface="Arial" panose="020B0604020202020204" pitchFamily="34" charset="0"/>
                <a:cs typeface="Arial" panose="020B0604020202020204" pitchFamily="34" charset="0"/>
              </a:rPr>
              <a:t> Educator Guide</a:t>
            </a:r>
            <a:r>
              <a:rPr lang="en-US" altLang="en-US" sz="1100" dirty="0">
                <a:latin typeface="Arial" panose="020B0604020202020204" pitchFamily="34" charset="0"/>
                <a:cs typeface="Arial" panose="020B0604020202020204" pitchFamily="34" charset="0"/>
              </a:rPr>
              <a:t>, are provided to support the effective use of the ELPS during instruction and assessment.</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spcAft>
                <a:spcPct val="75000"/>
              </a:spcAft>
            </a:pPr>
            <a:r>
              <a:rPr lang="en-US" altLang="en-US" sz="1100" b="1" dirty="0">
                <a:latin typeface="Arial" panose="020B0604020202020204" pitchFamily="34" charset="0"/>
                <a:cs typeface="Arial" panose="020B0604020202020204" pitchFamily="34" charset="0"/>
              </a:rPr>
              <a:t>Note that abbreviated, reformatted, or modified proficiency level descriptors must not be used in training raters or assessing students. In support of standardization, the PLDs must be used as they have been formatted and published for TELPAS.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29024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this sample, the student is able to understand a number of phrases containing simple, high-frequency words. These phrases (we are going, we will, please remember, you have to bring, go with us) are used very routinely in classroom settings, supporting the EB student’s ability to make meaning of longer segments of speech.</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student understood the basic gist of the message but few of the important details.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Intermediate listeners often require extensive linguistic accommodations to understand more than just the general idea of what they hear in class. As indicated in the PLDs, some listening accommodations include visuals, simplified language, gestures, preteaching to preview or build topic-related vocabulary, slower speech, and other verbal cues such as repetition and native language support.</a:t>
            </a:r>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266067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advanced</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understand most main points, most important details, and some implicit information during social and basic instructional interactions that have not been intentionally modified for EB students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Advanced listeners are usually able to understand the main points and most of the details of this type of speech, even when the message is not linguistically simplified. As shown here, there are still some gaps in understanding unusual constructions and words used in unfamiliar ways. </a:t>
            </a: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100" dirty="0">
              <a:solidFill>
                <a:srgbClr val="FF3300"/>
              </a:solidFil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10962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student is able to understand the main point of the message and most of the important details (such as having a note in the take-home folder) not understood by the intermediate listener. The student doesn’t understand, however, when the field trip is or the use of “signed” as an adjective, which may result in difficulty getting the form returned appropriately. Linguistic accommodations help a student at this level fill in these types of gaps.</a:t>
            </a:r>
          </a:p>
          <a:p>
            <a:pPr eaLnBrk="1" hangingPunct="1">
              <a:spcBef>
                <a:spcPct val="0"/>
              </a:spcBef>
              <a:spcAft>
                <a:spcPct val="75000"/>
              </a:spcAft>
            </a:pPr>
            <a:endParaRPr lang="en-US" altLang="en-US"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56308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9100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advanced high</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listeners:</a:t>
            </a:r>
          </a:p>
          <a:p>
            <a:pPr marL="227013"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understand main points, important details, and implicit information at a level nearly comparable to native English-speaking peers during social and instructional interactions</a:t>
            </a:r>
          </a:p>
          <a:p>
            <a:pPr marL="227013"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Advanced high listeners are usually able to understand most words and details in routine spoken messages, even when the messages are not linguistically simplified.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advanced high student understands that the class will leave </a:t>
            </a:r>
            <a:r>
              <a:rPr lang="en-US" altLang="en-US" sz="1100" u="sng" dirty="0">
                <a:latin typeface="Arial" panose="020B0604020202020204" pitchFamily="34" charset="0"/>
                <a:cs typeface="Arial" panose="020B0604020202020204" pitchFamily="34" charset="0"/>
              </a:rPr>
              <a:t>on Thursday morning</a:t>
            </a:r>
            <a:r>
              <a:rPr lang="en-US" altLang="en-US" sz="1100" dirty="0">
                <a:latin typeface="Arial" panose="020B0604020202020204" pitchFamily="34" charset="0"/>
                <a:cs typeface="Arial" panose="020B0604020202020204" pitchFamily="34" charset="0"/>
              </a:rPr>
              <a:t>.</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student has difficulty understanding “signed” as an adjective. However, understanding the word “about” in the sentence beginning “In your take-home folders” allowed the student to understand that there was a note for his parents to sign and that the note must be returned in order to go on the field trip.</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It is important to keep in mind that students at the advanced high level have difficulty understanding certain things they hear, particularly when low-frequency words are used. At the advanced high stage, though, students understand enough of what they hear to need only minimal second language acquisition support to engage meaningfully in academic and social interactions.</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87744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These next slides show an example of speech that is academic in nature. </a:t>
            </a:r>
            <a:r>
              <a:rPr lang="en-US" altLang="en-US" sz="1100" b="1" dirty="0">
                <a:latin typeface="Arial" panose="020B0604020202020204" pitchFamily="34" charset="0"/>
                <a:cs typeface="Arial" panose="020B0604020202020204" pitchFamily="34" charset="0"/>
              </a:rPr>
              <a:t>As with the previous slides, it should be assumed that the teacher is talking to a class </a:t>
            </a:r>
            <a:r>
              <a:rPr lang="en-US" altLang="en-US" sz="1100" b="1" u="sng" dirty="0">
                <a:latin typeface="Arial" panose="020B0604020202020204" pitchFamily="34" charset="0"/>
                <a:cs typeface="Arial" panose="020B0604020202020204" pitchFamily="34" charset="0"/>
              </a:rPr>
              <a:t>without</a:t>
            </a:r>
            <a:r>
              <a:rPr lang="en-US" altLang="en-US" sz="1100" b="1" dirty="0">
                <a:latin typeface="Arial" panose="020B0604020202020204" pitchFamily="34" charset="0"/>
                <a:cs typeface="Arial" panose="020B0604020202020204" pitchFamily="34" charset="0"/>
              </a:rPr>
              <a:t> making linguistic accommodations designed for EB students</a:t>
            </a:r>
            <a:r>
              <a:rPr lang="en-US" altLang="en-US" sz="1100" dirty="0">
                <a:latin typeface="Arial" panose="020B0604020202020204" pitchFamily="34" charset="0"/>
                <a:cs typeface="Arial" panose="020B0604020202020204" pitchFamily="34" charset="0"/>
              </a:rPr>
              <a:t>. These slides provide additional examples of what is meant by the second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shows speech that a student might hear in a science lesson. In the classroom, teachers give certain repeated, highly routine instructions. Beginning listeners hear such instructions regularly and begin to memorize phrases, even without understanding each of the individual words. Beginning listeners may also hear certain high-frequency words that become familiar to them (one, food, </a:t>
            </a:r>
            <a:r>
              <a:rPr lang="en-US" altLang="en-US" sz="1100" dirty="0">
                <a:solidFill>
                  <a:schemeClr val="tx2"/>
                </a:solidFill>
                <a:latin typeface="Arial" panose="020B0604020202020204" pitchFamily="34" charset="0"/>
                <a:cs typeface="Arial" panose="020B0604020202020204" pitchFamily="34" charset="0"/>
              </a:rPr>
              <a:t>eat)</a:t>
            </a:r>
            <a:r>
              <a:rPr lang="en-US" altLang="en-US" sz="1100" dirty="0">
                <a:latin typeface="Arial" panose="020B0604020202020204" pitchFamily="34" charset="0"/>
                <a:cs typeface="Arial" panose="020B0604020202020204" pitchFamily="34" charset="0"/>
              </a:rPr>
              <a:t>. Beginning level students also acquire some academic vocabulary they hear daily in highly predictable contexts.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241537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As shown in this example, the student understands some high-frequency academic words (science, spiders, one) associated with the lesson. The understanding of such words in spoken messages is affected by how fast the person is speaking and the emphasis given to the words.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Since this lesson is a continuation of a lesson on spiders, the beginning student has learned the meaning of the word “spider” and also understands the word when he hears it.</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 the example above, the student was very accustomed to being directed to go sit on the carpet to hear the teacher read stories and, therefore, memorized what the phrases “sit on the carpet” and “read a story” meant.</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4091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An intermediate listener understands more of the routine language heard daily in the classroom (we are going to study, we want to know) and makes sense of longer segments of speech. While students at this level are usually able to get the general meaning (gist) of routine, nonacademically complex interactions, they struggle to understand academic lessons that have not been linguistically modified.</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66949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This intermediate level student hears and understands familiar words related to the topic of study, such as spiders and animals. However, the teacher is attempting to teach students about what spiders eat and how spiders keep from getting eaten. Because this lesson has not been linguistically modified, the student does not understand enough of what the teacher is saying to grasp the idea that the lesson will be focusing on how spiders catch their food and protect themselves from other animals.</a:t>
            </a:r>
          </a:p>
          <a:p>
            <a:pPr eaLnBrk="1" hangingPunct="1">
              <a:spcBef>
                <a:spcPct val="0"/>
              </a:spcBef>
              <a:spcAft>
                <a:spcPct val="75000"/>
              </a:spcAft>
            </a:pP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1874918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Advanced level listeners have acquired enough English to understand the English used in discussing familiar academic topics and some unfamiliar topics. This helps them gain more meaning when they learn new academic concepts. However, advanced level listeners need ongoing linguistic support to (1) ensure that they are understanding correctly and (2) to add new vocabulary, expressions, and language structures to their receptive vocabulary. </a:t>
            </a:r>
          </a:p>
          <a:p>
            <a:pPr eaLnBrk="1" hangingPunct="1">
              <a:spcBef>
                <a:spcPct val="0"/>
              </a:spcBef>
              <a:spcAft>
                <a:spcPct val="75000"/>
              </a:spcAft>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48561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Because the teacher’s lesson is not linguistically accommodated through the use of gestures and verbal cues, this advanced level student still misses some important information. The student does not understand that part of the lesson will focus on </a:t>
            </a:r>
            <a:r>
              <a:rPr lang="en-US" altLang="en-US" sz="1100" u="sng" dirty="0">
                <a:latin typeface="Arial" panose="020B0604020202020204" pitchFamily="34" charset="0"/>
                <a:cs typeface="Arial" panose="020B0604020202020204" pitchFamily="34" charset="0"/>
              </a:rPr>
              <a:t>observing</a:t>
            </a:r>
            <a:r>
              <a:rPr lang="en-US" altLang="en-US" sz="1100" dirty="0">
                <a:latin typeface="Arial" panose="020B0604020202020204" pitchFamily="34" charset="0"/>
                <a:cs typeface="Arial" panose="020B0604020202020204" pitchFamily="34" charset="0"/>
              </a:rPr>
              <a:t> spiders. The teacher does not emphasize the word “vivarium” and point to it to teach it as new vocabulary. Therefore, this advanced student does not hear “vivarium” as an isolated word in the teacher’s speech in order to begin to learn this new word.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245963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The TELPAS holistically rated assessments were developed by TEA in collaboration with test development contractors, bilingual/ESL consultants, and a focus group of teachers, bilingual/ESL coordinators, test coordinators, and university professors.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design of the assessments derives from the following language acquisition research and research-based standards, models, and assessments: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second language acquisition research of Jim Cummins concerning the</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development of BICS and CALP</a:t>
            </a:r>
          </a:p>
          <a:p>
            <a:pPr eaLnBrk="1" hangingPunct="1">
              <a:spcBef>
                <a:spcPct val="0"/>
              </a:spcBef>
            </a:pPr>
            <a:r>
              <a:rPr lang="en-US" altLang="en-US" sz="1100" dirty="0">
                <a:latin typeface="Arial" panose="020B0604020202020204" pitchFamily="34" charset="0"/>
                <a:cs typeface="Arial" panose="020B0604020202020204" pitchFamily="34" charset="0"/>
              </a:rPr>
              <a:t> </a:t>
            </a: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TESOL (Teachers of English to Speakers of Other Languages) ESL</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standards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ACTFL (American Council for the Teaching of Foreign Languages)</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proficiency guidelines and the ACTFL Performance Guidelines for K–12</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Learners used in Texas LOTE (languages other than English) programs</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eaLnBrk="1" hangingPunct="1">
              <a:spcBef>
                <a:spcPct val="0"/>
              </a:spcBef>
              <a:buFontTx/>
              <a:buChar char="•"/>
            </a:pPr>
            <a:r>
              <a:rPr lang="en-US" altLang="en-US" sz="1100" dirty="0">
                <a:latin typeface="Arial" panose="020B0604020202020204" pitchFamily="34" charset="0"/>
                <a:cs typeface="Arial" panose="020B0604020202020204" pitchFamily="34" charset="0"/>
              </a:rPr>
              <a:t>  similar assessment strategies used in other states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a:t>
            </a:fld>
            <a:endParaRPr lang="en-US" dirty="0"/>
          </a:p>
        </p:txBody>
      </p:sp>
    </p:spTree>
    <p:extLst>
      <p:ext uri="{BB962C8B-B14F-4D97-AF65-F5344CB8AC3E}">
        <p14:creationId xmlns:p14="http://schemas.microsoft.com/office/powerpoint/2010/main" val="217354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19750" cy="360045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The level of linguistic understanding of the advanced high listener is similar, with minimal second language acquisition support, to the linguistic understanding of native English-speaking peers.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student is able to understand almost all of what the teacher said in the introduction to this lesson. The student does not understand the term “vivarium” but still understands the point of the sentence. The fact that the student doesn’t understand the word “week” may be because even some non-EB students at this age struggle with concepts of time and the precise meanings of time-related words. It is difficult for EB students to learn the meaning of words in their second language if the words are conceptually difficult for them in their first language.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Despite these few unfamiliar words, however, the student still captures enough to get an overall understanding of this part of the lesson.</a:t>
            </a:r>
          </a:p>
          <a:p>
            <a:pPr eaLnBrk="1" hangingPunct="1">
              <a:spcBef>
                <a:spcPct val="0"/>
              </a:spcBef>
            </a:pPr>
            <a:endParaRPr lang="en-US" altLang="en-US" sz="1200" dirty="0"/>
          </a:p>
          <a:p>
            <a:pPr eaLnBrk="1" hangingPunct="1">
              <a:spcBef>
                <a:spcPct val="0"/>
              </a:spcBef>
              <a:spcAft>
                <a:spcPct val="75000"/>
              </a:spcAft>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1591729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229100"/>
            <a:ext cx="5638800" cy="4284663"/>
          </a:xfrm>
        </p:spPr>
        <p:txBody>
          <a:bodyPr/>
          <a:lstStyle/>
          <a:p>
            <a:pPr eaLnBrk="1" hangingPunct="1">
              <a:spcBef>
                <a:spcPct val="0"/>
              </a:spcBef>
              <a:spcAft>
                <a:spcPct val="30000"/>
              </a:spcAft>
              <a:tabLst>
                <a:tab pos="434975" algn="l"/>
                <a:tab pos="1138238" algn="l"/>
              </a:tabLst>
            </a:pPr>
            <a:r>
              <a:rPr lang="en-US" altLang="en-US" sz="1100" dirty="0">
                <a:latin typeface="Arial" panose="020B0604020202020204" pitchFamily="34" charset="0"/>
                <a:cs typeface="Arial" panose="020B0604020202020204" pitchFamily="34" charset="0"/>
              </a:rPr>
              <a:t>Review the speaking PLDs and note the overall English communication abilities described in the summary statement for each level.</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a:t>
            </a:r>
            <a:r>
              <a:rPr lang="en-US" altLang="en-US" sz="1100" dirty="0">
                <a:solidFill>
                  <a:schemeClr val="tx2"/>
                </a:solidFill>
                <a:latin typeface="Arial" panose="020B0604020202020204" pitchFamily="34" charset="0"/>
                <a:cs typeface="Arial" panose="020B0604020202020204" pitchFamily="34" charset="0"/>
              </a:rPr>
              <a:t>no English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simple, commonly heard, routine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grade-appropriate </a:t>
            </a:r>
            <a:r>
              <a:rPr lang="en-US" altLang="en-US" sz="1100" dirty="0">
                <a:solidFill>
                  <a:schemeClr val="tx2"/>
                </a:solidFill>
                <a:latin typeface="Arial" panose="020B0604020202020204" pitchFamily="34" charset="0"/>
                <a:cs typeface="Arial" panose="020B0604020202020204" pitchFamily="34" charset="0"/>
              </a:rPr>
              <a:t>with second language acquisition </a:t>
            </a:r>
            <a:r>
              <a:rPr lang="en-US" altLang="en-US" sz="1100" dirty="0">
                <a:latin typeface="Arial" panose="020B0604020202020204" pitchFamily="34" charset="0"/>
                <a:cs typeface="Arial" panose="020B0604020202020204" pitchFamily="34" charset="0"/>
              </a:rPr>
              <a:t>support        </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grade-appropriate with minimal </a:t>
            </a:r>
            <a:r>
              <a:rPr lang="en-US" altLang="en-US" sz="1100" dirty="0">
                <a:solidFill>
                  <a:schemeClr val="tx2"/>
                </a:solidFill>
                <a:latin typeface="Arial" panose="020B0604020202020204" pitchFamily="34" charset="0"/>
                <a:cs typeface="Arial" panose="020B0604020202020204" pitchFamily="34" charset="0"/>
              </a:rPr>
              <a:t>second language acquisition support</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dirty="0">
                <a:latin typeface="Arial" panose="020B0604020202020204" pitchFamily="34" charset="0"/>
                <a:cs typeface="Arial" panose="020B0604020202020204" pitchFamily="34" charset="0"/>
              </a:rPr>
              <a:t>Examine the main features of each level and note how the descriptors</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solidFill>
                  <a:schemeClr val="tx2"/>
                </a:solidFill>
                <a:latin typeface="Arial" panose="020B0604020202020204" pitchFamily="34" charset="0"/>
                <a:cs typeface="Arial" panose="020B0604020202020204" pitchFamily="34" charset="0"/>
              </a:rPr>
              <a:t>further define the summary statements and show the continuum of English language development across the proficiency </a:t>
            </a:r>
            <a:r>
              <a:rPr lang="en-US" altLang="en-US" sz="1100" dirty="0">
                <a:latin typeface="Arial" panose="020B0604020202020204" pitchFamily="34" charset="0"/>
                <a:cs typeface="Arial" panose="020B0604020202020204" pitchFamily="34" charset="0"/>
              </a:rPr>
              <a:t>levels. The focus of each descriptor is shown below. </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 	discourse type and length; fluency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2nd descriptor:</a:t>
            </a:r>
            <a:r>
              <a:rPr lang="en-US" altLang="en-US" sz="1100" dirty="0">
                <a:latin typeface="Arial" panose="020B0604020202020204" pitchFamily="34" charset="0"/>
                <a:cs typeface="Arial" panose="020B0604020202020204" pitchFamily="34" charset="0"/>
              </a:rPr>
              <a:t> 	vocabulary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3rd descriptor:</a:t>
            </a:r>
            <a:r>
              <a:rPr lang="en-US" altLang="en-US" sz="1100" dirty="0">
                <a:latin typeface="Arial" panose="020B0604020202020204" pitchFamily="34" charset="0"/>
                <a:cs typeface="Arial" panose="020B0604020202020204" pitchFamily="34" charset="0"/>
              </a:rPr>
              <a:t> 	grammar structures</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4th descriptor:</a:t>
            </a:r>
            <a:r>
              <a:rPr lang="en-US" altLang="en-US" sz="1100" dirty="0">
                <a:latin typeface="Arial" panose="020B0604020202020204" pitchFamily="34" charset="0"/>
                <a:cs typeface="Arial" panose="020B0604020202020204" pitchFamily="34" charset="0"/>
              </a:rPr>
              <a:t> 	accuracy</a:t>
            </a:r>
          </a:p>
          <a:p>
            <a:pPr eaLnBrk="1" hangingPunct="1">
              <a:spcBef>
                <a:spcPct val="0"/>
              </a:spcBef>
              <a:tabLst>
                <a:tab pos="434975" algn="l"/>
                <a:tab pos="1138238" algn="l"/>
              </a:tabLst>
            </a:pPr>
            <a:r>
              <a:rPr lang="en-US" altLang="en-US" sz="1100" b="1" dirty="0">
                <a:latin typeface="Arial" panose="020B0604020202020204" pitchFamily="34" charset="0"/>
                <a:cs typeface="Arial" panose="020B0604020202020204" pitchFamily="34" charset="0"/>
              </a:rPr>
              <a:t>5th descriptor:</a:t>
            </a:r>
            <a:r>
              <a:rPr lang="en-US" altLang="en-US" sz="1100" dirty="0">
                <a:latin typeface="Arial" panose="020B0604020202020204" pitchFamily="34" charset="0"/>
                <a:cs typeface="Arial" panose="020B0604020202020204" pitchFamily="34" charset="0"/>
              </a:rPr>
              <a:t> 	pronunciation</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latin typeface="Arial" panose="020B0604020202020204" pitchFamily="34" charset="0"/>
                <a:cs typeface="Arial" panose="020B0604020202020204" pitchFamily="34" charset="0"/>
              </a:rPr>
              <a:t>Beginning vs. Intermediate</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 careful not to conclude that beginners use only single words and phrases to communicate and that students who occasionally produce sentences have reached the intermediate level. Before reaching the intermediate level, beginners will speak in sentences at times, but the sentences will be based primarily on recently practiced, memorized, or highly familiar/formulaic material. Students reach the intermediate level when sentence-length speech is no longer primarily based on recently practiced, memorized, or highly familiar/formulaic material. Students at the intermediate level can use their growing bank of English vocabulary and emerging awareness of basic grammar features to recombine learned elements and “create” with the language in order to speak simply in routine academic/social contexts.</a:t>
            </a:r>
          </a:p>
          <a:p>
            <a:pPr eaLnBrk="1" hangingPunct="1">
              <a:spcBef>
                <a:spcPct val="0"/>
              </a:spcBef>
              <a:tabLst>
                <a:tab pos="434975" algn="l"/>
                <a:tab pos="1138238"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138238" algn="l"/>
              </a:tabLst>
            </a:pPr>
            <a:r>
              <a:rPr lang="en-US" altLang="en-US" sz="1100" b="1" u="sng" dirty="0">
                <a:solidFill>
                  <a:schemeClr val="tx2"/>
                </a:solidFill>
                <a:latin typeface="Arial" panose="020B0604020202020204" pitchFamily="34" charset="0"/>
                <a:cs typeface="Arial" panose="020B0604020202020204" pitchFamily="34" charset="0"/>
              </a:rPr>
              <a:t>Students Near Border Between Levels</a:t>
            </a:r>
            <a:r>
              <a:rPr lang="en-US" altLang="en-US" sz="1100" dirty="0">
                <a:solidFill>
                  <a:schemeClr val="tx2"/>
                </a:solidFill>
                <a:latin typeface="Arial" panose="020B0604020202020204" pitchFamily="34" charset="0"/>
                <a:cs typeface="Arial" panose="020B0604020202020204" pitchFamily="34" charset="0"/>
              </a:rPr>
              <a:t>. For all language domains</a:t>
            </a:r>
            <a:r>
              <a:rPr lang="en-US" altLang="en-US" sz="1100" dirty="0">
                <a:latin typeface="Arial" panose="020B0604020202020204" pitchFamily="34" charset="0"/>
                <a:cs typeface="Arial" panose="020B0604020202020204" pitchFamily="34" charset="0"/>
              </a:rPr>
              <a:t>, remember to read each proficiency level as a whole to determine the proficiency level at which the student performs </a:t>
            </a:r>
            <a:r>
              <a:rPr lang="en-US" altLang="en-US" sz="1100" b="1" dirty="0">
                <a:latin typeface="Arial" panose="020B0604020202020204" pitchFamily="34" charset="0"/>
                <a:cs typeface="Arial" panose="020B0604020202020204" pitchFamily="34" charset="0"/>
              </a:rPr>
              <a:t>most consistently</a:t>
            </a:r>
            <a:r>
              <a:rPr lang="en-US" altLang="en-US" sz="1100" dirty="0">
                <a:latin typeface="Arial" panose="020B0604020202020204" pitchFamily="34" charset="0"/>
                <a:cs typeface="Arial" panose="020B0604020202020204" pitchFamily="34" charset="0"/>
              </a:rPr>
              <a:t>. Remember that students “peak” into the next level before performing most consistently at the new level. Likewise, students who have recently reached a new level may occasionally “spike down” to the level below and not perform entirely consistently at the new level. For students near the border between two levels, </a:t>
            </a:r>
            <a:r>
              <a:rPr lang="en-US" altLang="en-US" sz="1100" b="1" dirty="0">
                <a:latin typeface="Arial" panose="020B0604020202020204" pitchFamily="34" charset="0"/>
                <a:cs typeface="Arial" panose="020B0604020202020204" pitchFamily="34" charset="0"/>
              </a:rPr>
              <a:t>determine the level at which the student performs most consistently overall.</a:t>
            </a:r>
            <a:r>
              <a:rPr lang="en-US" altLang="en-US" sz="1100" dirty="0">
                <a:latin typeface="Arial" panose="020B0604020202020204" pitchFamily="34" charset="0"/>
                <a:cs typeface="Arial" panose="020B0604020202020204" pitchFamily="34" charset="0"/>
              </a:rPr>
              <a:t> To do this, step back and read both proficiency levels from top to bottom, making sure to go back and review the summary statement for each level.</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1647077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suited to the grade level(s) taught.</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Think about activities that give you good indications of students’ speaking proficiency levels and the differences you observe when EB students with different proficiency levels speak during cooperative group work, classroom discussions, oral presentations, etc.</a:t>
            </a:r>
          </a:p>
          <a:p>
            <a:pPr eaLnBrk="1" hangingPunct="1"/>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230353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9900"/>
            <a:ext cx="5651500" cy="4699000"/>
          </a:xfrm>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 following slides present speech samples at the intermediate, advanced, and advanced high proficiency levels. A beginning-level set of samples is not shown.  At each proficiency level represented, the speech of a single student (with the teacher’s interactions) is provided. Each student responds to several speaking tasks that require everyday spoken language as well as academic language.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 speech samples are transcribed from the students in the K–1 online basic training course. Ellipses and “uh” or “um” are shown to indicate places where the student had difficulty finding the right words to say. When “um” was used by the student casually in speech, but did not indicate difficulty with English, it is not transcribed.</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These samples are intended to help show how to apply the speaking PLDs for each proficiency level. Remember that when teachers rate the speaking proficiency of their own students, they will have observed the students in a variety of speaking situations, not just on isolated speech samples. </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features of speech sample on this slide:</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student’s responses are general and lack detail.</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Second language acquisition inaccuracies increase when the student tries to use more than simple structures and highly familiar English vocabulary (Because to feed him, …feed him with the bread). </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Although telling about what he would do with a duck requires a complex verb tense, the student uses present tense. </a:t>
            </a:r>
          </a:p>
          <a:p>
            <a:pPr marL="225425" lvl="1" indent="-112713" eaLnBrk="1" hangingPunct="1">
              <a:lnSpc>
                <a:spcPct val="90000"/>
              </a:lnSpc>
              <a:spcBef>
                <a:spcPct val="0"/>
              </a:spcBef>
              <a:spcAft>
                <a:spcPct val="50000"/>
              </a:spcAft>
              <a:buFontTx/>
              <a:buChar char="•"/>
            </a:pPr>
            <a:r>
              <a:rPr lang="en-US" altLang="en-US" sz="1100" dirty="0">
                <a:latin typeface="Arial" panose="020B0604020202020204" pitchFamily="34" charset="0"/>
                <a:cs typeface="Arial" panose="020B0604020202020204" pitchFamily="34" charset="0"/>
              </a:rPr>
              <a:t>In general the student struggles to respond to this task because it calls for hypothesizing, which requires use of complex verb structures containing “would” and “could.” </a:t>
            </a:r>
          </a:p>
          <a:p>
            <a:pPr eaLnBrk="1" hangingPunct="1">
              <a:lnSpc>
                <a:spcPct val="90000"/>
              </a:lnSpc>
              <a:spcBef>
                <a:spcPct val="0"/>
              </a:spcBef>
              <a:spcAft>
                <a:spcPct val="50000"/>
              </a:spcAft>
            </a:pPr>
            <a:r>
              <a:rPr lang="en-US" altLang="en-US" sz="1100" dirty="0">
                <a:latin typeface="Arial" panose="020B0604020202020204" pitchFamily="34" charset="0"/>
                <a:cs typeface="Arial" panose="020B0604020202020204" pitchFamily="34" charset="0"/>
              </a:rPr>
              <a:t>(Note that the student’s limited listening proficiency interferes with his responses toward the end of the sample.)</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23</a:t>
            </a:fld>
            <a:endParaRPr lang="en-US" dirty="0"/>
          </a:p>
        </p:txBody>
      </p:sp>
    </p:spTree>
    <p:extLst>
      <p:ext uri="{BB962C8B-B14F-4D97-AF65-F5344CB8AC3E}">
        <p14:creationId xmlns:p14="http://schemas.microsoft.com/office/powerpoint/2010/main" val="292814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features of speech sample on these slides:</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student’s responses are general and lack detail.</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Second language acquisition inaccuracies increase when the student tries to use more than simple structures and highly familiar English vocabulary (Because to feed him, …feed him with the bread). </a:t>
            </a:r>
          </a:p>
          <a:p>
            <a:pPr marL="225425" lvl="1" indent="-112713"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Although telling about what he would do with a duck requires a complex verb tense, the student uses present tense. </a:t>
            </a:r>
          </a:p>
          <a:p>
            <a:pPr marL="225425" lvl="1" indent="-112713" eaLnBrk="1" hangingPunct="1">
              <a:lnSpc>
                <a:spcPct val="90000"/>
              </a:lnSpc>
              <a:spcBef>
                <a:spcPct val="0"/>
              </a:spcBef>
              <a:spcAft>
                <a:spcPct val="50000"/>
              </a:spcAft>
              <a:buFontTx/>
              <a:buChar char="•"/>
            </a:pPr>
            <a:r>
              <a:rPr lang="en-US" altLang="en-US" sz="1100" dirty="0">
                <a:latin typeface="Arial" panose="020B0604020202020204" pitchFamily="34" charset="0"/>
                <a:cs typeface="Arial" panose="020B0604020202020204" pitchFamily="34" charset="0"/>
              </a:rPr>
              <a:t>In general, the student struggles to respond to this task because it calls for hypothesizing, which requires use of complex verb structures containing “would” and “could.” </a:t>
            </a:r>
          </a:p>
          <a:p>
            <a:pPr eaLnBrk="1" hangingPunct="1">
              <a:lnSpc>
                <a:spcPct val="90000"/>
              </a:lnSpc>
              <a:spcBef>
                <a:spcPct val="0"/>
              </a:spcBef>
              <a:spcAft>
                <a:spcPct val="50000"/>
              </a:spcAft>
            </a:pPr>
            <a:r>
              <a:rPr lang="en-US" altLang="en-US" sz="1100" dirty="0">
                <a:latin typeface="Arial" panose="020B0604020202020204" pitchFamily="34" charset="0"/>
                <a:cs typeface="Arial" panose="020B0604020202020204" pitchFamily="34" charset="0"/>
              </a:rPr>
              <a:t>(Note that the student’s limited listening proficiency interferes with his responses toward the end of the sample.)</a:t>
            </a:r>
          </a:p>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172539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participates in class with brief responses using simple, high-frequency English.</a:t>
            </a:r>
          </a:p>
          <a:p>
            <a:pPr marL="284163" lvl="1" indent="-168275" eaLnBrk="1" hangingPunct="1">
              <a:spcBef>
                <a:spcPct val="0"/>
              </a:spcBef>
              <a:buFontTx/>
              <a:buChar char="•"/>
            </a:pPr>
            <a:r>
              <a:rPr lang="en-US" altLang="en-US" sz="1100" dirty="0">
                <a:latin typeface="Arial" panose="020B0604020202020204" pitchFamily="34" charset="0"/>
                <a:cs typeface="Arial" panose="020B0604020202020204" pitchFamily="34" charset="0"/>
              </a:rPr>
              <a:t>Second language acquisition features are present (Because she like a wash).</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25</a:t>
            </a:fld>
            <a:endParaRPr lang="en-US" dirty="0"/>
          </a:p>
        </p:txBody>
      </p:sp>
    </p:spTree>
    <p:extLst>
      <p:ext uri="{BB962C8B-B14F-4D97-AF65-F5344CB8AC3E}">
        <p14:creationId xmlns:p14="http://schemas.microsoft.com/office/powerpoint/2010/main" val="3374867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This speaking task requires the ability to explain a story from pictures, which requires more than basic vocabulary and the use of more complex language structures to speak in detail. The student shows a basic ability to express simple, original messages in short sentences.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speak using vocabulary he has been learning. However, the student pauses frequently due to the increased language demands of the task. </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Limited English vocabulary and language structures greatly affect the student’s ability to connect ideas and narrate the story with details and precision. He makes frequent errors associated with second language acquisition.</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26</a:t>
            </a:fld>
            <a:endParaRPr lang="en-US" dirty="0"/>
          </a:p>
        </p:txBody>
      </p:sp>
    </p:spTree>
    <p:extLst>
      <p:ext uri="{BB962C8B-B14F-4D97-AF65-F5344CB8AC3E}">
        <p14:creationId xmlns:p14="http://schemas.microsoft.com/office/powerpoint/2010/main" val="2644832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Summary of intermediate features represented in this student’s speech samples: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Basic vocabulary used for everyday communication</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Emerging awareness of English grammar structures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Most comfort and success using present tense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Simple, brief responses, with hesitations and pauses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Simple sentence structures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Frequent second language acquisition errors</a:t>
            </a:r>
          </a:p>
          <a:p>
            <a:pPr marL="284163" lvl="1" indent="-168275" eaLnBrk="1" hangingPunct="1">
              <a:spcBef>
                <a:spcPct val="0"/>
              </a:spcBef>
              <a:buFontTx/>
              <a:buChar char="•"/>
            </a:pPr>
            <a:r>
              <a:rPr lang="en-US" altLang="en-US" sz="1100" dirty="0">
                <a:latin typeface="Arial" panose="020B0604020202020204" pitchFamily="34" charset="0"/>
                <a:cs typeface="Arial" panose="020B0604020202020204" pitchFamily="34" charset="0"/>
              </a:rPr>
              <a:t>Speech usually understandable to people who work with EB students</a:t>
            </a: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27</a:t>
            </a:fld>
            <a:endParaRPr lang="en-US" dirty="0"/>
          </a:p>
        </p:txBody>
      </p:sp>
    </p:spTree>
    <p:extLst>
      <p:ext uri="{BB962C8B-B14F-4D97-AF65-F5344CB8AC3E}">
        <p14:creationId xmlns:p14="http://schemas.microsoft.com/office/powerpoint/2010/main" val="2245868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28</a:t>
            </a:fld>
            <a:endParaRPr lang="en-US" dirty="0"/>
          </a:p>
        </p:txBody>
      </p:sp>
    </p:spTree>
    <p:extLst>
      <p:ext uri="{BB962C8B-B14F-4D97-AF65-F5344CB8AC3E}">
        <p14:creationId xmlns:p14="http://schemas.microsoft.com/office/powerpoint/2010/main" val="156870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indent="-112713"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features of speech sample on these slides:</a:t>
            </a:r>
          </a:p>
          <a:p>
            <a:pPr marL="112713" indent="-112713"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shows an emerging ability to use complex and longer sentences. </a:t>
            </a:r>
          </a:p>
          <a:p>
            <a:pPr marL="112713" indent="-112713"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shows enough grasp of basic grammar features to narrate and describe in some detail using the past tense. </a:t>
            </a:r>
          </a:p>
          <a:p>
            <a:pPr marL="112713" indent="-112713"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makes second language acquisition errors that don’t interfere with communication. </a:t>
            </a:r>
          </a:p>
          <a:p>
            <a:pPr marL="112713" indent="-112713" eaLnBrk="1" hangingPunct="1">
              <a:spcBef>
                <a:spcPct val="0"/>
              </a:spcBef>
              <a:spcAft>
                <a:spcPct val="30000"/>
              </a:spcAft>
            </a:pPr>
            <a:endParaRPr lang="en-US" altLang="en-US"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29</a:t>
            </a:fld>
            <a:endParaRPr lang="en-US" dirty="0"/>
          </a:p>
        </p:txBody>
      </p:sp>
    </p:spTree>
    <p:extLst>
      <p:ext uri="{BB962C8B-B14F-4D97-AF65-F5344CB8AC3E}">
        <p14:creationId xmlns:p14="http://schemas.microsoft.com/office/powerpoint/2010/main" val="187378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3724" y="4305300"/>
            <a:ext cx="6072119" cy="454025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In alignment with the ELPS, TELPAS evaluates English language acquisition as it relates to grade-level expectations for understanding and using English to meaningfully engage in content area instruction.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 sets of PLDs are often referred to as rubrics for purposes of TELPAS. There is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listening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one K–12 rubric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speaking</a:t>
            </a:r>
            <a:r>
              <a:rPr lang="en-US" altLang="en-US" sz="1100" dirty="0">
                <a:latin typeface="Arial" panose="020B0604020202020204" pitchFamily="34" charset="0"/>
                <a:cs typeface="Arial" panose="020B0604020202020204" pitchFamily="34" charset="0"/>
              </a:rPr>
              <a:t>. K-1 raters consider a student’s listening and speaking proficiency levels in relation to the typical listening and speaking abilities of native English speakers at the student’s grade level.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grades 2-12, teachers use the listening and speaking PLDs in instruction but not for TELPAS because TELPAS has an online test with a variety of item types for these grades.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a:t>
            </a:r>
            <a:r>
              <a:rPr lang="en-US" altLang="en-US" sz="1100" b="1" dirty="0">
                <a:solidFill>
                  <a:srgbClr val="6600FF"/>
                </a:solidFill>
                <a:latin typeface="Arial" panose="020B0604020202020204" pitchFamily="34" charset="0"/>
                <a:cs typeface="Arial" panose="020B0604020202020204" pitchFamily="34" charset="0"/>
              </a:rPr>
              <a:t>reading</a:t>
            </a:r>
            <a:r>
              <a:rPr lang="en-US" altLang="en-US" sz="1100" dirty="0">
                <a:latin typeface="Arial" panose="020B0604020202020204" pitchFamily="34" charset="0"/>
                <a:cs typeface="Arial" panose="020B0604020202020204" pitchFamily="34" charset="0"/>
              </a:rPr>
              <a:t> and </a:t>
            </a:r>
            <a:r>
              <a:rPr lang="en-US" altLang="en-US" sz="1100" b="1" dirty="0">
                <a:solidFill>
                  <a:srgbClr val="6600FF"/>
                </a:solidFill>
                <a:latin typeface="Arial" panose="020B0604020202020204" pitchFamily="34" charset="0"/>
                <a:cs typeface="Arial" panose="020B0604020202020204" pitchFamily="34" charset="0"/>
              </a:rPr>
              <a:t>writing</a:t>
            </a:r>
            <a:r>
              <a:rPr lang="en-US" altLang="en-US" sz="1100" dirty="0">
                <a:latin typeface="Arial" panose="020B0604020202020204" pitchFamily="34" charset="0"/>
                <a:cs typeface="Arial" panose="020B0604020202020204" pitchFamily="34" charset="0"/>
              </a:rPr>
              <a:t>, there are separate rubrics for</a:t>
            </a:r>
            <a:r>
              <a:rPr lang="en-US" altLang="en-US" sz="1100" dirty="0">
                <a:solidFill>
                  <a:srgbClr val="6600FF"/>
                </a:solidFill>
                <a:latin typeface="Arial" panose="020B0604020202020204" pitchFamily="34" charset="0"/>
                <a:cs typeface="Arial" panose="020B0604020202020204" pitchFamily="34" charset="0"/>
              </a:rPr>
              <a:t> </a:t>
            </a:r>
            <a:r>
              <a:rPr lang="en-US" altLang="en-US" sz="1100" b="1" dirty="0">
                <a:solidFill>
                  <a:srgbClr val="6600FF"/>
                </a:solidFill>
                <a:latin typeface="Arial" panose="020B0604020202020204" pitchFamily="34" charset="0"/>
                <a:cs typeface="Arial" panose="020B0604020202020204" pitchFamily="34" charset="0"/>
              </a:rPr>
              <a:t>K–1</a:t>
            </a:r>
            <a:r>
              <a:rPr lang="en-US" altLang="en-US" sz="1100" dirty="0">
                <a:latin typeface="Arial" panose="020B0604020202020204" pitchFamily="34" charset="0"/>
                <a:cs typeface="Arial" panose="020B0604020202020204" pitchFamily="34" charset="0"/>
              </a:rPr>
              <a:t>. The K–1 rubrics are distinct</a:t>
            </a:r>
            <a:r>
              <a:rPr lang="en-US" altLang="en-US" sz="1100" b="1" dirty="0">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because factors associated with emergent literacy distinguish K–1 learners from students in higher grades.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For grades 2–12, teachers use the reading and writing PLDs in instruction but not for TELPAS, because TELPAS has an online test with a variety of item types to assess these grades and language domains. </a:t>
            </a:r>
          </a:p>
          <a:p>
            <a:pPr eaLnBrk="1" hangingPunct="1">
              <a:spcBef>
                <a:spcPct val="0"/>
              </a:spcBef>
            </a:pPr>
            <a:r>
              <a:rPr lang="en-US" altLang="en-US" sz="1200" dirty="0"/>
              <a:t> </a:t>
            </a:r>
            <a:endParaRPr lang="en-US" altLang="en-US" sz="1200" dirty="0">
              <a:solidFill>
                <a:srgbClr val="FF0000"/>
              </a:solidFill>
            </a:endParaRPr>
          </a:p>
          <a:p>
            <a:pPr eaLnBrk="1" hangingPunct="1">
              <a:spcBef>
                <a:spcPct val="0"/>
              </a:spcBef>
              <a:spcAft>
                <a:spcPct val="75000"/>
              </a:spcAft>
            </a:pPr>
            <a:r>
              <a:rPr lang="en-US" altLang="en-US" sz="1100" dirty="0">
                <a:latin typeface="Arial" panose="020B0604020202020204" pitchFamily="34" charset="0"/>
                <a:cs typeface="Arial" panose="020B0604020202020204" pitchFamily="34" charset="0"/>
              </a:rPr>
              <a:t>Emergent bilingual (EB) students receiving special education services should be evaluated relative to their ability to understand and use English to access the general curriculum at their enrolled grade in accordance with their individualized education program (IEP). This assessment guideline aligns with federal requirements for ensuring that students with disabilities have access to the general curriculum. For EB students with the most significant cognitive disabilities, please refer to the TEA’s TELPAS Alternate Resources webpage for additional information.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a:t>
            </a:fld>
            <a:endParaRPr lang="en-US" dirty="0"/>
          </a:p>
        </p:txBody>
      </p:sp>
    </p:spTree>
    <p:extLst>
      <p:ext uri="{BB962C8B-B14F-4D97-AF65-F5344CB8AC3E}">
        <p14:creationId xmlns:p14="http://schemas.microsoft.com/office/powerpoint/2010/main" val="1440290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spcAft>
                <a:spcPct val="30000"/>
              </a:spcAft>
            </a:pPr>
            <a:r>
              <a:rPr lang="en-US" altLang="en-US" sz="1100" b="1" dirty="0">
                <a:latin typeface="Arial" panose="020B0604020202020204" pitchFamily="34" charset="0"/>
                <a:cs typeface="Arial" panose="020B0604020202020204" pitchFamily="34" charset="0"/>
              </a:rPr>
              <a:t>Advanced features of speech sample on this slide:</a:t>
            </a:r>
            <a:endParaRPr lang="en-US" altLang="en-US" sz="1100" dirty="0">
              <a:latin typeface="Arial" panose="020B0604020202020204" pitchFamily="34" charset="0"/>
              <a:cs typeface="Arial" panose="020B0604020202020204" pitchFamily="34" charset="0"/>
            </a:endParaRPr>
          </a:p>
          <a:p>
            <a:pPr marL="284163" lvl="1" indent="-168275"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participates comfortably in class, with some pauses to search for words and phrases to clarify meaning.</a:t>
            </a:r>
          </a:p>
          <a:p>
            <a:pPr marL="284163" lvl="1" indent="-168275"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sample includes less detail than some of her other samples, and she shows less comfort due to linguistic demands. </a:t>
            </a:r>
          </a:p>
          <a:p>
            <a:pPr marL="284163" lvl="1" indent="-168275" eaLnBrk="1" hangingPunct="1">
              <a:lnSpc>
                <a:spcPct val="90000"/>
              </a:lnSpc>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Even though the student is unable to answer the questions in more detail, most of what she is saying would be understandable, in the context of the story, to individuals not accustomed to interacting with EB students.  </a:t>
            </a:r>
          </a:p>
          <a:p>
            <a:pPr eaLnBrk="1" hangingPunct="1">
              <a:lnSpc>
                <a:spcPct val="90000"/>
              </a:lnSpc>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30</a:t>
            </a:fld>
            <a:endParaRPr lang="en-US" dirty="0"/>
          </a:p>
        </p:txBody>
      </p:sp>
    </p:spTree>
    <p:extLst>
      <p:ext uri="{BB962C8B-B14F-4D97-AF65-F5344CB8AC3E}">
        <p14:creationId xmlns:p14="http://schemas.microsoft.com/office/powerpoint/2010/main" val="100161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shows an emerging ability to use complex and longer sentences. </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narrate and describe in some detail. </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31</a:t>
            </a:fld>
            <a:endParaRPr lang="en-US" dirty="0"/>
          </a:p>
        </p:txBody>
      </p:sp>
    </p:spTree>
    <p:extLst>
      <p:ext uri="{BB962C8B-B14F-4D97-AF65-F5344CB8AC3E}">
        <p14:creationId xmlns:p14="http://schemas.microsoft.com/office/powerpoint/2010/main" val="105058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feature of speech sample on this slide:</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uses emerging grade-appropriate vocabulary and grammar structures to describe a particular part of a book that is being discussed. Even though she doesn’t have the precise vocabulary to describe a specific detail, she is able to convey her ideas using English she does know.</a:t>
            </a:r>
          </a:p>
          <a:p>
            <a:pPr marL="174625" indent="-174625" eaLnBrk="1" hangingPunct="1">
              <a:spcBef>
                <a:spcPct val="0"/>
              </a:spcBef>
              <a:spcAft>
                <a:spcPct val="30000"/>
              </a:spcAft>
              <a:buFontTx/>
              <a:buChar char="•"/>
            </a:pPr>
            <a:endParaRPr lang="en-US" altLang="en-US" sz="1100" dirty="0">
              <a:latin typeface="Arial" panose="020B0604020202020204" pitchFamily="34" charset="0"/>
              <a:cs typeface="Arial" panose="020B0604020202020204" pitchFamily="34" charset="0"/>
            </a:endParaRPr>
          </a:p>
          <a:p>
            <a:pPr marL="174625" indent="-174625"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Summary of advanced features represented in this student’s samples:</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Emerging comfort and fluency when speaking</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Emerging grade-appropriate vocabulary and basic grasp of language structures</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Ability to narrate and describe in some detail</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Use of simple past tenses</a:t>
            </a:r>
          </a:p>
          <a:p>
            <a:pPr marL="174625" indent="-17462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Speech usually understandable</a:t>
            </a:r>
          </a:p>
          <a:p>
            <a:pPr marL="174625" indent="-174625" eaLnBrk="1" hangingPunct="1">
              <a:spcBef>
                <a:spcPct val="0"/>
              </a:spcBef>
              <a:spcAft>
                <a:spcPct val="30000"/>
              </a:spcAft>
              <a:buFontTx/>
              <a:buChar char="•"/>
            </a:pPr>
            <a:endParaRPr lang="en-US" altLang="en-US" dirty="0"/>
          </a:p>
          <a:p>
            <a:pPr marL="174625" indent="-174625" eaLnBrk="1" hangingPunct="1">
              <a:spcBef>
                <a:spcPct val="0"/>
              </a:spcBef>
              <a:spcAft>
                <a:spcPct val="30000"/>
              </a:spcAft>
            </a:pPr>
            <a:r>
              <a:rPr lang="en-US" altLang="en-US" sz="1200" dirty="0"/>
              <a:t> </a:t>
            </a:r>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pPr>
            <a:endParaRPr lang="en-US" altLang="en-US" sz="1200" dirty="0"/>
          </a:p>
          <a:p>
            <a:pPr marL="174625" indent="-174625" eaLnBrk="1" hangingPunct="1">
              <a:spcBef>
                <a:spcPct val="0"/>
              </a:spcBef>
              <a:spcAft>
                <a:spcPct val="30000"/>
              </a:spcAft>
              <a:buFontTx/>
              <a:buChar char="•"/>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32</a:t>
            </a:fld>
            <a:endParaRPr lang="en-US" dirty="0"/>
          </a:p>
        </p:txBody>
      </p:sp>
    </p:spTree>
    <p:extLst>
      <p:ext uri="{BB962C8B-B14F-4D97-AF65-F5344CB8AC3E}">
        <p14:creationId xmlns:p14="http://schemas.microsoft.com/office/powerpoint/2010/main" val="3674574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Instances of unnatural phrasing and linguistic errors are minor and don’t interfere with communication (it claps the clothes on it).</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comfortably describe the object that he has felt in a bag. In doing so, he uses vocabulary and grammar structures in a manner nearly comparable to that of native English-speaking peers.</a:t>
            </a:r>
          </a:p>
          <a:p>
            <a:pPr eaLnBrk="1" hangingPunct="1">
              <a:spcBef>
                <a:spcPct val="0"/>
              </a:spcBef>
              <a:buFontTx/>
              <a:buNone/>
            </a:pPr>
            <a:endParaRPr lang="en-US" altLang="en-US" sz="1100" dirty="0"/>
          </a:p>
          <a:p>
            <a:pPr eaLnBrk="1" hangingPunct="1">
              <a:spcBef>
                <a:spcPct val="0"/>
              </a:spcBef>
              <a:buFontTx/>
              <a:buChar char="•"/>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33</a:t>
            </a:fld>
            <a:endParaRPr lang="en-US" dirty="0"/>
          </a:p>
        </p:txBody>
      </p:sp>
    </p:spTree>
    <p:extLst>
      <p:ext uri="{BB962C8B-B14F-4D97-AF65-F5344CB8AC3E}">
        <p14:creationId xmlns:p14="http://schemas.microsoft.com/office/powerpoint/2010/main" val="2608778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talk with ease about a past event on a familiar topic.</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uses idioms and colloquialisms similar to those used by his native English-speaking peers (cuz I been there, got bit).</a:t>
            </a:r>
          </a:p>
          <a:p>
            <a:pPr marL="284163" lvl="1" indent="-168275" eaLnBrk="1" hangingPunct="1">
              <a:spcBef>
                <a:spcPct val="0"/>
              </a:spcBef>
              <a:buFontTx/>
              <a:buChar char="•"/>
            </a:pPr>
            <a:r>
              <a:rPr lang="en-US" altLang="en-US" sz="1100" dirty="0">
                <a:latin typeface="Arial" panose="020B0604020202020204" pitchFamily="34" charset="0"/>
                <a:cs typeface="Arial" panose="020B0604020202020204" pitchFamily="34" charset="0"/>
              </a:rPr>
              <a:t>Minor errors in word choice and grammar structures do not interfere with overall communication (he got snatched, it stinked, it hurted) and are not unlike errors made by native English-speaking peers.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34</a:t>
            </a:fld>
            <a:endParaRPr lang="en-US" dirty="0"/>
          </a:p>
        </p:txBody>
      </p:sp>
    </p:spTree>
    <p:extLst>
      <p:ext uri="{BB962C8B-B14F-4D97-AF65-F5344CB8AC3E}">
        <p14:creationId xmlns:p14="http://schemas.microsoft.com/office/powerpoint/2010/main" val="2437989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Student exhibits spontaneous, extended speech with infrequent hesitations.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is able to effectively communicate about his fishing experience using subject-specific vocabulary (fishing rod, catfish).</a:t>
            </a:r>
          </a:p>
          <a:p>
            <a:pPr eaLnBrk="1" hangingPunct="1">
              <a:spcBef>
                <a:spcPct val="0"/>
              </a:spcBef>
              <a:spcAft>
                <a:spcPct val="30000"/>
              </a:spcAft>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35</a:t>
            </a:fld>
            <a:endParaRPr lang="en-US" dirty="0"/>
          </a:p>
        </p:txBody>
      </p:sp>
    </p:spTree>
    <p:extLst>
      <p:ext uri="{BB962C8B-B14F-4D97-AF65-F5344CB8AC3E}">
        <p14:creationId xmlns:p14="http://schemas.microsoft.com/office/powerpoint/2010/main" val="2982994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Advanced high features of speech sample on this slide:</a:t>
            </a:r>
            <a:endParaRPr lang="en-US" altLang="en-US" sz="1100" dirty="0">
              <a:latin typeface="Arial" panose="020B0604020202020204" pitchFamily="34" charset="0"/>
              <a:cs typeface="Arial" panose="020B0604020202020204" pitchFamily="34" charset="0"/>
            </a:endParaRP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Instances of unnatural phrasing and linguistic errors are minor and don’t interfere with communication.</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The student elaborates with ease about a common experience.</a:t>
            </a:r>
          </a:p>
          <a:p>
            <a:pPr eaLnBrk="1" hangingPunct="1">
              <a:spcBef>
                <a:spcPct val="0"/>
              </a:spcBef>
              <a:buFontTx/>
              <a:buChar char="•"/>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Summary of advanced high features represented in this student’s speech samples: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Spontaneous, extended speech with infrequent hesitations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Ability to participate comfortably in grade level activities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Narrations and descriptions similar to those of native English-speaking peers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Use of complex tenses, grammar, and sentences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Rarely makes linguistic or pronunciation errors</a:t>
            </a:r>
          </a:p>
          <a:p>
            <a:pPr marL="284163" lvl="1" indent="-168275" eaLnBrk="1" hangingPunct="1">
              <a:spcBef>
                <a:spcPct val="0"/>
              </a:spcBef>
              <a:spcAft>
                <a:spcPct val="30000"/>
              </a:spcAft>
              <a:buFontTx/>
              <a:buChar char="•"/>
            </a:pPr>
            <a:r>
              <a:rPr lang="en-US" altLang="en-US" sz="1100" dirty="0">
                <a:latin typeface="Arial" panose="020B0604020202020204" pitchFamily="34" charset="0"/>
                <a:cs typeface="Arial" panose="020B0604020202020204" pitchFamily="34" charset="0"/>
              </a:rPr>
              <a:t>Errors rarely interfere with overall communication  </a:t>
            </a:r>
          </a:p>
          <a:p>
            <a:pPr eaLnBrk="1" hangingPunct="1">
              <a:spcBef>
                <a:spcPct val="0"/>
              </a:spcBef>
              <a:buFontTx/>
              <a:buChar char="•"/>
            </a:pPr>
            <a:endParaRPr lang="en-US" altLang="en-US" sz="1100" dirty="0"/>
          </a:p>
          <a:p>
            <a:pPr eaLnBrk="1" hangingPunct="1">
              <a:spcBef>
                <a:spcPct val="0"/>
              </a:spcBef>
            </a:pPr>
            <a:endParaRPr lang="en-US" altLang="en-US" sz="1100" dirty="0"/>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36</a:t>
            </a:fld>
            <a:endParaRPr lang="en-US" dirty="0"/>
          </a:p>
        </p:txBody>
      </p:sp>
    </p:spTree>
    <p:extLst>
      <p:ext uri="{BB962C8B-B14F-4D97-AF65-F5344CB8AC3E}">
        <p14:creationId xmlns:p14="http://schemas.microsoft.com/office/powerpoint/2010/main" val="1363236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1350" y="4273550"/>
            <a:ext cx="5784850" cy="4476750"/>
          </a:xfrm>
        </p:spPr>
        <p:txBody>
          <a:bodyPr/>
          <a:lstStyle/>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Review the K–1 reading PLDs and note the overall English proficiency described in the summary statement for each level. Then examine the main features of each level and note how the descriptors bring greater definition to the summary statements, showing the continuum of English language development across the levels.</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no English ability</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limited ability</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ability with second language acquisition support</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ability with minimal second language acquisition support</a:t>
            </a:r>
            <a:endParaRPr lang="en-US" altLang="en-US" sz="1100" b="1"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The K–1 reading rubric requires the rater to consider how well the student can use the English language </a:t>
            </a:r>
            <a:r>
              <a:rPr lang="en-US" altLang="en-US" sz="1100" b="1" dirty="0">
                <a:latin typeface="Arial" panose="020B0604020202020204" pitchFamily="34" charset="0"/>
                <a:cs typeface="Arial" panose="020B0604020202020204" pitchFamily="34" charset="0"/>
              </a:rPr>
              <a:t>to</a:t>
            </a:r>
            <a:r>
              <a:rPr lang="en-US" altLang="en-US" sz="1100" dirty="0">
                <a:latin typeface="Arial" panose="020B0604020202020204" pitchFamily="34" charset="0"/>
                <a:cs typeface="Arial" panose="020B0604020202020204" pitchFamily="34" charset="0"/>
              </a:rPr>
              <a:t> </a:t>
            </a:r>
            <a:r>
              <a:rPr lang="en-US" altLang="en-US" sz="1100" b="1" dirty="0">
                <a:latin typeface="Arial" panose="020B0604020202020204" pitchFamily="34" charset="0"/>
                <a:cs typeface="Arial" panose="020B0604020202020204" pitchFamily="34" charset="0"/>
              </a:rPr>
              <a:t>build foundational reading skills</a:t>
            </a:r>
            <a:r>
              <a:rPr lang="en-US" altLang="en-US" sz="1100" dirty="0">
                <a:latin typeface="Arial" panose="020B0604020202020204" pitchFamily="34" charset="0"/>
                <a:cs typeface="Arial" panose="020B0604020202020204" pitchFamily="34" charset="0"/>
              </a:rPr>
              <a:t>. Students in K–1 (whether ELs or not) vary widely in their early literacy development and may be at different developmental reading stages regardless of second language acquisition issues. For this reason, the K–1 reading rubric considers the extent to which the student can use the English language to build foundational reading skills through oral reading activities as well as through activities that require actual decoding of text. </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tabLst>
                <a:tab pos="434975" algn="l"/>
                <a:tab pos="1089025" algn="l"/>
              </a:tabLst>
            </a:pPr>
            <a:r>
              <a:rPr lang="en-US" altLang="en-US" sz="1100" dirty="0">
                <a:latin typeface="Arial" panose="020B0604020202020204" pitchFamily="34" charset="0"/>
                <a:cs typeface="Arial" panose="020B0604020202020204" pitchFamily="34" charset="0"/>
              </a:rPr>
              <a:t>The bulleted descriptors address the following features and show the continuum of English language development across the levels.</a:t>
            </a:r>
          </a:p>
          <a:p>
            <a:pPr eaLnBrk="1" hangingPunct="1">
              <a:tabLst>
                <a:tab pos="434975" algn="l"/>
                <a:tab pos="1089025"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comprehension of stories read aloud (oral reading)</a:t>
            </a:r>
          </a:p>
          <a:p>
            <a:pPr eaLnBrk="1" hangingPunct="1">
              <a:tabLst>
                <a:tab pos="434975" algn="l"/>
                <a:tab pos="1089025" algn="l"/>
              </a:tabLst>
            </a:pPr>
            <a:r>
              <a:rPr lang="en-US" altLang="en-US" sz="1100" b="1" dirty="0">
                <a:latin typeface="Arial" panose="020B0604020202020204" pitchFamily="34" charset="0"/>
                <a:cs typeface="Arial" panose="020B0604020202020204" pitchFamily="34" charset="0"/>
              </a:rPr>
              <a:t>2nd descriptor: 	</a:t>
            </a:r>
            <a:r>
              <a:rPr lang="en-US" altLang="en-US" sz="1100" dirty="0">
                <a:latin typeface="Arial" panose="020B0604020202020204" pitchFamily="34" charset="0"/>
                <a:cs typeface="Arial" panose="020B0604020202020204" pitchFamily="34" charset="0"/>
              </a:rPr>
              <a:t>recognizing/understanding simple environmental print, high-</a:t>
            </a:r>
            <a:br>
              <a:rPr lang="en-US" altLang="en-US" sz="1100" dirty="0">
                <a:latin typeface="Arial" panose="020B0604020202020204" pitchFamily="34" charset="0"/>
                <a:cs typeface="Arial" panose="020B0604020202020204" pitchFamily="34" charset="0"/>
              </a:rPr>
            </a:br>
            <a:r>
              <a:rPr lang="en-US" altLang="en-US" sz="1100" dirty="0">
                <a:latin typeface="Arial" panose="020B0604020202020204" pitchFamily="34" charset="0"/>
                <a:cs typeface="Arial" panose="020B0604020202020204" pitchFamily="34" charset="0"/>
              </a:rPr>
              <a:t>		frequency words, sight vocabulary</a:t>
            </a:r>
          </a:p>
          <a:p>
            <a:pPr eaLnBrk="1" hangingPunct="1">
              <a:tabLst>
                <a:tab pos="434975" algn="l"/>
                <a:tab pos="1089025" algn="l"/>
              </a:tabLst>
            </a:pPr>
            <a:r>
              <a:rPr lang="en-US" altLang="en-US" sz="1100" b="1" dirty="0">
                <a:latin typeface="Arial" panose="020B0604020202020204" pitchFamily="34" charset="0"/>
                <a:cs typeface="Arial" panose="020B0604020202020204" pitchFamily="34" charset="0"/>
              </a:rPr>
              <a:t>3rd descriptor: 	</a:t>
            </a:r>
            <a:r>
              <a:rPr lang="en-US" altLang="en-US" sz="1100" dirty="0">
                <a:latin typeface="Arial" panose="020B0604020202020204" pitchFamily="34" charset="0"/>
                <a:cs typeface="Arial" panose="020B0604020202020204" pitchFamily="34" charset="0"/>
              </a:rPr>
              <a:t>decoding grade-appropriate English text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Review the footnote at the bottom of the rubric concerning the fact that the third descriptor in each level applies only to students who are at the developmental stage of decoding written text. Students not yet at this stage should be rated on the basis of the first and second descriptors in each level. This means that the four proficiency level ratings are applicable to K–1 students who have not yet reached the developmental stage of decoding written text.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lnSpc>
                <a:spcPct val="80000"/>
              </a:lnSpc>
              <a:tabLst>
                <a:tab pos="434975" algn="l"/>
                <a:tab pos="1089025" algn="l"/>
              </a:tabLst>
            </a:pPr>
            <a:endParaRPr lang="en-US" altLang="en-US" sz="1100" b="1" dirty="0">
              <a:solidFill>
                <a:srgbClr val="3333F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37</a:t>
            </a:fld>
            <a:endParaRPr lang="en-US" dirty="0"/>
          </a:p>
        </p:txBody>
      </p:sp>
    </p:spTree>
    <p:extLst>
      <p:ext uri="{BB962C8B-B14F-4D97-AF65-F5344CB8AC3E}">
        <p14:creationId xmlns:p14="http://schemas.microsoft.com/office/powerpoint/2010/main" val="4197889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for determining a student’s level of English language proficiency in reading. </a:t>
            </a:r>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050" dirty="0"/>
          </a:p>
          <a:p>
            <a:pPr eaLnBrk="1" hangingPunct="1">
              <a:spcBef>
                <a:spcPct val="0"/>
              </a:spcBef>
            </a:pPr>
            <a:endParaRPr lang="en-US" altLang="en-US" dirty="0"/>
          </a:p>
          <a:p>
            <a:pPr eaLnBrk="1" hangingPunct="1">
              <a:spcBef>
                <a:spcPct val="0"/>
              </a:spcBef>
            </a:pPr>
            <a:endParaRPr lang="en-US" altLang="en-US" b="1"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38</a:t>
            </a:fld>
            <a:endParaRPr lang="en-US" dirty="0"/>
          </a:p>
        </p:txBody>
      </p:sp>
    </p:spTree>
    <p:extLst>
      <p:ext uri="{BB962C8B-B14F-4D97-AF65-F5344CB8AC3E}">
        <p14:creationId xmlns:p14="http://schemas.microsoft.com/office/powerpoint/2010/main" val="268812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5306"/>
            <a:ext cx="5486400" cy="4559300"/>
          </a:xfrm>
        </p:spPr>
        <p:txBody>
          <a:bodyPr/>
          <a:lstStyle/>
          <a:p>
            <a:pPr eaLnBrk="1" hangingPunct="1">
              <a:spcBef>
                <a:spcPts val="25"/>
              </a:spcBef>
              <a:spcAft>
                <a:spcPts val="588"/>
              </a:spcAft>
              <a:tabLst>
                <a:tab pos="434975" algn="l"/>
                <a:tab pos="1025525" algn="l"/>
              </a:tabLst>
            </a:pPr>
            <a:r>
              <a:rPr lang="en-US" altLang="en-US" sz="1100" dirty="0">
                <a:latin typeface="Arial" panose="020B0604020202020204" pitchFamily="34" charset="0"/>
                <a:cs typeface="Arial" panose="020B0604020202020204" pitchFamily="34" charset="0"/>
              </a:rPr>
              <a:t>Review the K–1 writing PLDs and note the overall English proficiency described in the summary statement for each level. Then examine the main features and note how the descriptors bring greater definition to the summary statements, showing the continuum of English language development across the levels.</a:t>
            </a: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no English ability</a:t>
            </a: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limited ability</a:t>
            </a: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ability with second language acquisition support</a:t>
            </a:r>
          </a:p>
          <a:p>
            <a:pPr eaLnBrk="1" hangingPunct="1">
              <a:spcBef>
                <a:spcPct val="0"/>
              </a:spcBef>
              <a:spcAft>
                <a:spcPts val="588"/>
              </a:spcAft>
              <a:tabLst>
                <a:tab pos="434975" algn="l"/>
                <a:tab pos="1025525"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ability with minimal second language acquisition support</a:t>
            </a:r>
          </a:p>
          <a:p>
            <a:pPr eaLnBrk="1" hangingPunct="1">
              <a:spcBef>
                <a:spcPct val="20000"/>
              </a:spcBef>
              <a:tabLst>
                <a:tab pos="434975" algn="l"/>
                <a:tab pos="1025525" algn="l"/>
              </a:tabLst>
            </a:pPr>
            <a:r>
              <a:rPr lang="en-US" altLang="en-US" sz="1100" dirty="0">
                <a:latin typeface="Arial" panose="020B0604020202020204" pitchFamily="34" charset="0"/>
                <a:cs typeface="Arial" panose="020B0604020202020204" pitchFamily="34" charset="0"/>
              </a:rPr>
              <a:t>The K–1 writing rubric (like the K–1 reading rubric) requires the rater to consider how well the student can use the English language </a:t>
            </a:r>
            <a:r>
              <a:rPr lang="en-US" altLang="en-US" sz="1100" b="1" dirty="0">
                <a:latin typeface="Arial" panose="020B0604020202020204" pitchFamily="34" charset="0"/>
                <a:cs typeface="Arial" panose="020B0604020202020204" pitchFamily="34" charset="0"/>
              </a:rPr>
              <a:t>to</a:t>
            </a:r>
            <a:r>
              <a:rPr lang="en-US" altLang="en-US" sz="1100" dirty="0">
                <a:latin typeface="Arial" panose="020B0604020202020204" pitchFamily="34" charset="0"/>
                <a:cs typeface="Arial" panose="020B0604020202020204" pitchFamily="34" charset="0"/>
              </a:rPr>
              <a:t> </a:t>
            </a:r>
            <a:r>
              <a:rPr lang="en-US" altLang="en-US" sz="1100" b="1" dirty="0">
                <a:latin typeface="Arial" panose="020B0604020202020204" pitchFamily="34" charset="0"/>
                <a:cs typeface="Arial" panose="020B0604020202020204" pitchFamily="34" charset="0"/>
              </a:rPr>
              <a:t>build foundational writing skills</a:t>
            </a:r>
            <a:r>
              <a:rPr lang="en-US" altLang="en-US" sz="1100" dirty="0">
                <a:latin typeface="Arial" panose="020B0604020202020204" pitchFamily="34" charset="0"/>
                <a:cs typeface="Arial" panose="020B0604020202020204" pitchFamily="34" charset="0"/>
              </a:rPr>
              <a:t>. Students in K–1 (whether EB students or not) vary widely in their early literacy development and may be at different developmental writing stages regardless of second language acquisition issues. For this reason, the K–1 writing rubric considers the extent to which the student can use the English language to build foundational writing skills through oral activities that are based on emergent forms of writing as well as through activities that involve self-generated, connected written text. </a:t>
            </a:r>
          </a:p>
          <a:p>
            <a:pPr eaLnBrk="1" hangingPunct="1">
              <a:spcBef>
                <a:spcPct val="0"/>
              </a:spcBef>
              <a:tabLst>
                <a:tab pos="434975" algn="l"/>
                <a:tab pos="1025525" algn="l"/>
              </a:tabLst>
            </a:pPr>
            <a:endParaRPr lang="en-US" altLang="en-US" sz="1100" dirty="0"/>
          </a:p>
          <a:p>
            <a:pPr eaLnBrk="1" hangingPunct="1">
              <a:spcBef>
                <a:spcPct val="20000"/>
              </a:spcBef>
              <a:spcAft>
                <a:spcPct val="20000"/>
              </a:spcAft>
              <a:tabLst>
                <a:tab pos="434975" algn="l"/>
                <a:tab pos="1025525" algn="l"/>
              </a:tabLst>
            </a:pPr>
            <a:r>
              <a:rPr lang="en-US" altLang="en-US" sz="1100" dirty="0">
                <a:latin typeface="Arial" panose="020B0604020202020204" pitchFamily="34" charset="0"/>
                <a:cs typeface="Arial" panose="020B0604020202020204" pitchFamily="34" charset="0"/>
              </a:rPr>
              <a:t>The bulleted descriptors address the following features and show the continuum of English language development across the levels.</a:t>
            </a:r>
          </a:p>
          <a:p>
            <a:pPr eaLnBrk="1" hangingPunct="1">
              <a:spcBef>
                <a:spcPct val="20000"/>
              </a:spcBef>
              <a:spcAft>
                <a:spcPct val="20000"/>
              </a:spcAft>
              <a:tabLst>
                <a:tab pos="434975" algn="l"/>
                <a:tab pos="1025525" algn="l"/>
              </a:tabLst>
            </a:pPr>
            <a:r>
              <a:rPr lang="en-US" altLang="en-US" sz="1100" b="1" dirty="0">
                <a:latin typeface="Arial" panose="020B0604020202020204" pitchFamily="34" charset="0"/>
                <a:cs typeface="Arial" panose="020B0604020202020204" pitchFamily="34" charset="0"/>
              </a:rPr>
              <a:t>1st descriptor:  </a:t>
            </a:r>
            <a:r>
              <a:rPr lang="en-US" altLang="en-US" sz="1100" dirty="0">
                <a:latin typeface="Arial" panose="020B0604020202020204" pitchFamily="34" charset="0"/>
                <a:cs typeface="Arial" panose="020B0604020202020204" pitchFamily="34" charset="0"/>
              </a:rPr>
              <a:t>use of English to explain self-generated writing, including emergent forms of writing</a:t>
            </a:r>
          </a:p>
          <a:p>
            <a:pPr eaLnBrk="1" hangingPunct="1">
              <a:spcBef>
                <a:spcPct val="20000"/>
              </a:spcBef>
              <a:spcAft>
                <a:spcPct val="20000"/>
              </a:spcAft>
              <a:tabLst>
                <a:tab pos="434975" algn="l"/>
                <a:tab pos="1025525" algn="l"/>
              </a:tabLst>
            </a:pPr>
            <a:r>
              <a:rPr lang="en-US" altLang="en-US" sz="1100" b="1" dirty="0">
                <a:latin typeface="Arial" panose="020B0604020202020204" pitchFamily="34" charset="0"/>
                <a:cs typeface="Arial" panose="020B0604020202020204" pitchFamily="34" charset="0"/>
              </a:rPr>
              <a:t>2nd descriptor: </a:t>
            </a:r>
            <a:r>
              <a:rPr lang="en-US" altLang="en-US" sz="1100" dirty="0">
                <a:latin typeface="Arial" panose="020B0604020202020204" pitchFamily="34" charset="0"/>
                <a:cs typeface="Arial" panose="020B0604020202020204" pitchFamily="34" charset="0"/>
              </a:rPr>
              <a:t>use of English to participate in shared writing activities</a:t>
            </a:r>
          </a:p>
          <a:p>
            <a:pPr eaLnBrk="1" hangingPunct="1">
              <a:spcBef>
                <a:spcPct val="20000"/>
              </a:spcBef>
              <a:spcAft>
                <a:spcPct val="20000"/>
              </a:spcAft>
              <a:tabLst>
                <a:tab pos="434975" algn="l"/>
                <a:tab pos="1025525" algn="l"/>
              </a:tabLst>
            </a:pPr>
            <a:r>
              <a:rPr lang="en-US" altLang="en-US" sz="1100" b="1" dirty="0">
                <a:latin typeface="Arial" panose="020B0604020202020204" pitchFamily="34" charset="0"/>
                <a:cs typeface="Arial" panose="020B0604020202020204" pitchFamily="34" charset="0"/>
              </a:rPr>
              <a:t>3rd descriptor:  </a:t>
            </a:r>
            <a:r>
              <a:rPr lang="en-US" altLang="en-US" sz="1100" dirty="0">
                <a:latin typeface="Arial" panose="020B0604020202020204" pitchFamily="34" charset="0"/>
                <a:cs typeface="Arial" panose="020B0604020202020204" pitchFamily="34" charset="0"/>
              </a:rPr>
              <a:t>use of English in self-generated, connected written text</a:t>
            </a:r>
          </a:p>
          <a:p>
            <a:pPr eaLnBrk="1" hangingPunct="1">
              <a:spcBef>
                <a:spcPct val="20000"/>
              </a:spcBef>
              <a:tabLst>
                <a:tab pos="434975" algn="l"/>
                <a:tab pos="1025525" algn="l"/>
              </a:tabLst>
            </a:pPr>
            <a:r>
              <a:rPr lang="en-US" altLang="en-US" sz="1100" b="1" dirty="0">
                <a:latin typeface="Arial" panose="020B0604020202020204" pitchFamily="34" charset="0"/>
                <a:cs typeface="Arial" panose="020B0604020202020204" pitchFamily="34" charset="0"/>
              </a:rPr>
              <a:t>4th descriptor:  </a:t>
            </a:r>
            <a:r>
              <a:rPr lang="en-US" altLang="en-US" sz="1100" dirty="0">
                <a:latin typeface="Arial" panose="020B0604020202020204" pitchFamily="34" charset="0"/>
                <a:cs typeface="Arial" panose="020B0604020202020204" pitchFamily="34" charset="0"/>
              </a:rPr>
              <a:t>print awareness and primary language features</a:t>
            </a:r>
          </a:p>
          <a:p>
            <a:pPr eaLnBrk="1" hangingPunct="1">
              <a:spcBef>
                <a:spcPct val="0"/>
              </a:spcBef>
              <a:tabLst>
                <a:tab pos="434975" algn="l"/>
                <a:tab pos="1025525" algn="l"/>
              </a:tabLst>
            </a:pPr>
            <a:endParaRPr lang="en-US" altLang="en-US" sz="1100" dirty="0">
              <a:latin typeface="Arial" panose="020B0604020202020204" pitchFamily="34" charset="0"/>
              <a:cs typeface="Arial" panose="020B0604020202020204" pitchFamily="34" charset="0"/>
            </a:endParaRPr>
          </a:p>
          <a:p>
            <a:pPr eaLnBrk="1" hangingPunct="1">
              <a:spcBef>
                <a:spcPct val="20000"/>
              </a:spcBef>
              <a:tabLst>
                <a:tab pos="434975" algn="l"/>
                <a:tab pos="1025525" algn="l"/>
              </a:tabLst>
            </a:pPr>
            <a:r>
              <a:rPr lang="en-US" altLang="en-US" sz="1100" dirty="0">
                <a:latin typeface="Arial" panose="020B0604020202020204" pitchFamily="34" charset="0"/>
                <a:cs typeface="Arial" panose="020B0604020202020204" pitchFamily="34" charset="0"/>
              </a:rPr>
              <a:t>Review the footnote at the bottom of the rubric concerning the fact that the asterisked (*) descriptors in each level apply only to students who are at the developmental stage of generating original written text using a standard writing system. Students not yet at this stage should be rated on the basis of the other descriptors. This means that the four proficiency level ratings are applicable to K–1 students who have not yet reached the developmental stage of generating original text using a standard writing system.</a:t>
            </a:r>
          </a:p>
          <a:p>
            <a:pPr eaLnBrk="1" hangingPunct="1">
              <a:spcBef>
                <a:spcPct val="0"/>
              </a:spcBef>
              <a:tabLst>
                <a:tab pos="434975" algn="l"/>
                <a:tab pos="10255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25525" algn="l"/>
              </a:tabLst>
            </a:pPr>
            <a:r>
              <a:rPr lang="en-US" altLang="en-US" sz="1100" b="1" dirty="0">
                <a:latin typeface="Arial" panose="020B0604020202020204" pitchFamily="34" charset="0"/>
                <a:cs typeface="Arial" panose="020B0604020202020204" pitchFamily="34" charset="0"/>
              </a:rPr>
              <a:t>Note that the writing proficiency level descriptors for grade 2 assume that students have reached the developmental stage of generating original text using a standard writing system.</a:t>
            </a: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25525" algn="l"/>
              </a:tabLst>
            </a:pP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39</a:t>
            </a:fld>
            <a:endParaRPr lang="en-US" dirty="0"/>
          </a:p>
        </p:txBody>
      </p:sp>
    </p:spTree>
    <p:extLst>
      <p:ext uri="{BB962C8B-B14F-4D97-AF65-F5344CB8AC3E}">
        <p14:creationId xmlns:p14="http://schemas.microsoft.com/office/powerpoint/2010/main" val="26105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4675" y="4298950"/>
            <a:ext cx="6091168" cy="4692650"/>
          </a:xfrm>
        </p:spPr>
        <p:txBody>
          <a:bodyPr/>
          <a:lstStyle/>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This slide summarizes key features of the PLDs in terms of how well EB students can understand and/or use English in social and academic settings at each of the four levels. These key features are emphasized in the PLD summary statements for each language domain. As an example, refer to the summary statements at the top of the PLDs for listening.</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Note the term </a:t>
            </a:r>
            <a:r>
              <a:rPr lang="en-US" altLang="en-US" sz="1100" b="1" dirty="0">
                <a:latin typeface="Arial" panose="020B0604020202020204" pitchFamily="34" charset="0"/>
                <a:cs typeface="Arial" panose="020B0604020202020204" pitchFamily="34" charset="0"/>
              </a:rPr>
              <a:t>second language acquisition support</a:t>
            </a:r>
            <a:r>
              <a:rPr lang="en-US" altLang="en-US" sz="1100" dirty="0">
                <a:latin typeface="Arial" panose="020B0604020202020204" pitchFamily="34" charset="0"/>
                <a:cs typeface="Arial" panose="020B0604020202020204" pitchFamily="34" charset="0"/>
              </a:rPr>
              <a:t>. This term refers to the language assistance EB students need as they learn English. It is different from the type of assistance that any student (whether an EB student or not) might need when learning academic content. Second language acquisition support is specific to the unique language assistance that EB students need.</a:t>
            </a:r>
          </a:p>
          <a:p>
            <a:pPr eaLnBrk="1" hangingPunct="1">
              <a:lnSpc>
                <a:spcPct val="90000"/>
              </a:lnSpc>
              <a:spcBef>
                <a:spcPct val="0"/>
              </a:spcBef>
            </a:pPr>
            <a:endParaRPr lang="en-US" altLang="en-US" sz="1100" b="1"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dirty="0">
                <a:latin typeface="Arial" panose="020B0604020202020204" pitchFamily="34" charset="0"/>
                <a:cs typeface="Arial" panose="020B0604020202020204" pitchFamily="34" charset="0"/>
              </a:rPr>
              <a:t>The overall language abilities of each proficiency level are as follows: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Beginning students</a:t>
            </a:r>
            <a:r>
              <a:rPr lang="en-US" altLang="en-US" sz="1100" dirty="0">
                <a:latin typeface="Arial" panose="020B0604020202020204" pitchFamily="34" charset="0"/>
                <a:cs typeface="Arial" panose="020B0604020202020204" pitchFamily="34" charset="0"/>
              </a:rPr>
              <a:t> have little or no ability to understand/use English. They may know a little English but not enough to function meaningfully in social and academic interactions.</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Intermediate students</a:t>
            </a:r>
            <a:r>
              <a:rPr lang="en-US" altLang="en-US" sz="1100" dirty="0">
                <a:latin typeface="Arial" panose="020B0604020202020204" pitchFamily="34" charset="0"/>
                <a:cs typeface="Arial" panose="020B0604020202020204" pitchFamily="34" charset="0"/>
              </a:rPr>
              <a:t> do have some ability to understand and use English. They can function in social and academic settings as long as tasks require them to understand and use simple language structures and high-frequency vocabulary within routine contexts. </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pPr>
            <a:r>
              <a:rPr lang="en-US" altLang="en-US" sz="1100" b="1" dirty="0">
                <a:latin typeface="Arial" panose="020B0604020202020204" pitchFamily="34" charset="0"/>
                <a:cs typeface="Arial" panose="020B0604020202020204" pitchFamily="34" charset="0"/>
              </a:rPr>
              <a:t>Advanced students </a:t>
            </a:r>
            <a:r>
              <a:rPr lang="en-US" altLang="en-US" sz="1100" dirty="0">
                <a:latin typeface="Arial" panose="020B0604020202020204" pitchFamily="34" charset="0"/>
                <a:cs typeface="Arial" panose="020B0604020202020204" pitchFamily="34" charset="0"/>
              </a:rPr>
              <a:t>are able to engage in grade-appropriate academic instruction in English, although ongoing second language acquisition support is needed to help them understand and use grade-appropriate language. These students function beyond the level of simple, routinely used English.</a:t>
            </a:r>
          </a:p>
          <a:p>
            <a:pPr eaLnBrk="1" hangingPunct="1">
              <a:lnSpc>
                <a:spcPct val="90000"/>
              </a:lnSpc>
              <a:spcBef>
                <a:spcPct val="0"/>
              </a:spcBef>
            </a:pPr>
            <a:endParaRPr lang="en-US" altLang="en-US" sz="1100" dirty="0">
              <a:latin typeface="Arial" panose="020B0604020202020204" pitchFamily="34" charset="0"/>
              <a:cs typeface="Arial" panose="020B0604020202020204" pitchFamily="34" charset="0"/>
            </a:endParaRP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Advanced high students </a:t>
            </a:r>
            <a:r>
              <a:rPr lang="en-US" altLang="en-US" sz="1100" dirty="0">
                <a:latin typeface="Arial" panose="020B0604020202020204" pitchFamily="34" charset="0"/>
                <a:cs typeface="Arial" panose="020B0604020202020204" pitchFamily="34" charset="0"/>
              </a:rPr>
              <a:t>have attained the command of English that enables them, with minimal second language acquisition support, to engage in regular, all-English academic instruction at their grade level. </a:t>
            </a:r>
          </a:p>
          <a:p>
            <a:pPr eaLnBrk="1" hangingPunct="1">
              <a:lnSpc>
                <a:spcPct val="90000"/>
              </a:lnSpc>
              <a:spcBef>
                <a:spcPct val="0"/>
              </a:spcBef>
              <a:spcAft>
                <a:spcPct val="65000"/>
              </a:spcAft>
            </a:pPr>
            <a:r>
              <a:rPr lang="en-US" altLang="en-US" sz="1100" b="1" dirty="0">
                <a:latin typeface="Arial" panose="020B0604020202020204" pitchFamily="34" charset="0"/>
                <a:cs typeface="Arial" panose="020B0604020202020204" pitchFamily="34" charset="0"/>
              </a:rPr>
              <a:t>Note that high academic achievement is not a prerequisite of the advanced high level of English language proficiency. Advanced high EB students exhibit a range of academic achievement just as their native English-speaking peers do.</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a:t>
            </a:fld>
            <a:endParaRPr lang="en-US" dirty="0"/>
          </a:p>
        </p:txBody>
      </p:sp>
    </p:spTree>
    <p:extLst>
      <p:ext uri="{BB962C8B-B14F-4D97-AF65-F5344CB8AC3E}">
        <p14:creationId xmlns:p14="http://schemas.microsoft.com/office/powerpoint/2010/main" val="2975688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for determining a student’s level of English language proficiency in writing. </a:t>
            </a:r>
          </a:p>
          <a:p>
            <a:pPr eaLnBrk="1" hangingPunct="1">
              <a:spcBef>
                <a:spcPct val="0"/>
              </a:spcBef>
            </a:pPr>
            <a:endParaRPr lang="en-US" altLang="en-US" sz="1200" i="1" dirty="0"/>
          </a:p>
          <a:p>
            <a:pPr eaLnBrk="1" hangingPunct="1">
              <a:spcBef>
                <a:spcPct val="0"/>
              </a:spcBef>
              <a:spcAft>
                <a:spcPct val="30000"/>
              </a:spcAft>
            </a:pPr>
            <a:endParaRPr lang="en-US" altLang="en-US" sz="1200" i="1" dirty="0"/>
          </a:p>
          <a:p>
            <a:pPr eaLnBrk="1" hangingPunct="1">
              <a:spcBef>
                <a:spcPct val="0"/>
              </a:spcBef>
              <a:spcAft>
                <a:spcPct val="30000"/>
              </a:spcAft>
            </a:pPr>
            <a:endParaRPr lang="en-US" altLang="en-US" sz="1200" dirty="0"/>
          </a:p>
          <a:p>
            <a:pPr eaLnBrk="1" hangingPunct="1">
              <a:spcBef>
                <a:spcPct val="0"/>
              </a:spcBef>
            </a:pPr>
            <a:endParaRPr lang="en-US" altLang="en-US" sz="1200" b="1" dirty="0"/>
          </a:p>
          <a:p>
            <a:pPr eaLnBrk="1" hangingPunct="1">
              <a:spcBef>
                <a:spcPct val="0"/>
              </a:spcBef>
            </a:pPr>
            <a:endParaRPr lang="en-US" altLang="en-US" b="1" dirty="0">
              <a:solidFill>
                <a:srgbClr val="3333FF"/>
              </a:solidFill>
            </a:endParaRPr>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200" dirty="0"/>
          </a:p>
          <a:p>
            <a:pPr eaLnBrk="1" hangingPunct="1">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40</a:t>
            </a:fld>
            <a:endParaRPr lang="en-US" dirty="0"/>
          </a:p>
        </p:txBody>
      </p:sp>
    </p:spTree>
    <p:extLst>
      <p:ext uri="{BB962C8B-B14F-4D97-AF65-F5344CB8AC3E}">
        <p14:creationId xmlns:p14="http://schemas.microsoft.com/office/powerpoint/2010/main" val="3829892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u="sng">
                <a:solidFill>
                  <a:schemeClr val="tx1"/>
                </a:solidFill>
                <a:latin typeface="Arial" panose="020B0604020202020204" pitchFamily="34" charset="0"/>
              </a:defRPr>
            </a:lvl1pPr>
            <a:lvl2pPr marL="733425" indent="-282575" defTabSz="917575">
              <a:defRPr u="sng">
                <a:solidFill>
                  <a:schemeClr val="tx1"/>
                </a:solidFill>
                <a:latin typeface="Arial" panose="020B0604020202020204" pitchFamily="34" charset="0"/>
              </a:defRPr>
            </a:lvl2pPr>
            <a:lvl3pPr marL="1130300" indent="-225425" defTabSz="917575">
              <a:defRPr u="sng">
                <a:solidFill>
                  <a:schemeClr val="tx1"/>
                </a:solidFill>
                <a:latin typeface="Arial" panose="020B0604020202020204" pitchFamily="34" charset="0"/>
              </a:defRPr>
            </a:lvl3pPr>
            <a:lvl4pPr marL="1582738" indent="-225425" defTabSz="917575">
              <a:defRPr u="sng">
                <a:solidFill>
                  <a:schemeClr val="tx1"/>
                </a:solidFill>
                <a:latin typeface="Arial" panose="020B0604020202020204" pitchFamily="34" charset="0"/>
              </a:defRPr>
            </a:lvl4pPr>
            <a:lvl5pPr marL="2033588" indent="-225425" defTabSz="917575">
              <a:defRPr u="sng">
                <a:solidFill>
                  <a:schemeClr val="tx1"/>
                </a:solidFill>
                <a:latin typeface="Arial" panose="020B0604020202020204" pitchFamily="34" charset="0"/>
              </a:defRPr>
            </a:lvl5pPr>
            <a:lvl6pPr marL="2490788" indent="-225425" defTabSz="917575" eaLnBrk="0" fontAlgn="base" hangingPunct="0">
              <a:spcBef>
                <a:spcPct val="0"/>
              </a:spcBef>
              <a:spcAft>
                <a:spcPct val="0"/>
              </a:spcAft>
              <a:defRPr u="sng">
                <a:solidFill>
                  <a:schemeClr val="tx1"/>
                </a:solidFill>
                <a:latin typeface="Arial" panose="020B0604020202020204" pitchFamily="34" charset="0"/>
              </a:defRPr>
            </a:lvl6pPr>
            <a:lvl7pPr marL="2947988" indent="-225425" defTabSz="917575" eaLnBrk="0" fontAlgn="base" hangingPunct="0">
              <a:spcBef>
                <a:spcPct val="0"/>
              </a:spcBef>
              <a:spcAft>
                <a:spcPct val="0"/>
              </a:spcAft>
              <a:defRPr u="sng">
                <a:solidFill>
                  <a:schemeClr val="tx1"/>
                </a:solidFill>
                <a:latin typeface="Arial" panose="020B0604020202020204" pitchFamily="34" charset="0"/>
              </a:defRPr>
            </a:lvl7pPr>
            <a:lvl8pPr marL="3405188" indent="-225425" defTabSz="917575" eaLnBrk="0" fontAlgn="base" hangingPunct="0">
              <a:spcBef>
                <a:spcPct val="0"/>
              </a:spcBef>
              <a:spcAft>
                <a:spcPct val="0"/>
              </a:spcAft>
              <a:defRPr u="sng">
                <a:solidFill>
                  <a:schemeClr val="tx1"/>
                </a:solidFill>
                <a:latin typeface="Arial" panose="020B0604020202020204" pitchFamily="34" charset="0"/>
              </a:defRPr>
            </a:lvl8pPr>
            <a:lvl9pPr marL="3862388" indent="-225425" defTabSz="917575" eaLnBrk="0" fontAlgn="base" hangingPunct="0">
              <a:spcBef>
                <a:spcPct val="0"/>
              </a:spcBef>
              <a:spcAft>
                <a:spcPct val="0"/>
              </a:spcAft>
              <a:defRPr u="sng">
                <a:solidFill>
                  <a:schemeClr val="tx1"/>
                </a:solidFill>
                <a:latin typeface="Arial" panose="020B0604020202020204" pitchFamily="34" charset="0"/>
              </a:defRPr>
            </a:lvl9pPr>
          </a:lstStyle>
          <a:p>
            <a:fld id="{7D0B7ACD-0606-45EA-BAAE-BD5D74BE25C2}" type="slidenum">
              <a:rPr lang="en-US" altLang="en-US" u="none" smtClean="0"/>
              <a:pPr/>
              <a:t>41</a:t>
            </a:fld>
            <a:endParaRPr lang="en-US" altLang="en-US" u="none" dirty="0"/>
          </a:p>
        </p:txBody>
      </p:sp>
    </p:spTree>
    <p:extLst>
      <p:ext uri="{BB962C8B-B14F-4D97-AF65-F5344CB8AC3E}">
        <p14:creationId xmlns:p14="http://schemas.microsoft.com/office/powerpoint/2010/main" val="2141841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42</a:t>
            </a:fld>
            <a:endParaRPr lang="en-US" dirty="0"/>
          </a:p>
        </p:txBody>
      </p:sp>
    </p:spTree>
    <p:extLst>
      <p:ext uri="{BB962C8B-B14F-4D97-AF65-F5344CB8AC3E}">
        <p14:creationId xmlns:p14="http://schemas.microsoft.com/office/powerpoint/2010/main" val="218745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5949" y="4298949"/>
            <a:ext cx="5848645" cy="4521201"/>
          </a:xfrm>
        </p:spPr>
        <p:txBody>
          <a:bodyPr/>
          <a:lstStyle/>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The PLDs for each language domain present a set of major attributes associated with each level. The descriptors do not constitute an exhaustive list but are sufficient for identifying students’ stages of English language proficiency. Together, the summary statement and bulleted descriptors for each proficiency level form a student profile. </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10000"/>
              </a:spcAft>
              <a:tabLst>
                <a:tab pos="434975" algn="l"/>
                <a:tab pos="1089025" algn="l"/>
              </a:tabLst>
            </a:pPr>
            <a:r>
              <a:rPr lang="en-US" altLang="en-US" sz="1100" dirty="0">
                <a:latin typeface="Arial" panose="020B0604020202020204" pitchFamily="34" charset="0"/>
                <a:cs typeface="Arial" panose="020B0604020202020204" pitchFamily="34" charset="0"/>
              </a:rPr>
              <a:t>Review the full-size listening PLDs and note the overall English communication abilities described in the summary statement for each level.</a:t>
            </a:r>
          </a:p>
          <a:p>
            <a:pPr eaLnBrk="1" hangingPunct="1">
              <a:spcBef>
                <a:spcPct val="0"/>
              </a:spcBef>
              <a:spcAft>
                <a:spcPct val="10000"/>
              </a:spcAft>
              <a:tabLst>
                <a:tab pos="434975" algn="l"/>
                <a:tab pos="1089025" algn="l"/>
              </a:tabLst>
            </a:pPr>
            <a:r>
              <a:rPr lang="en-US" altLang="en-US" sz="1100" b="1" dirty="0">
                <a:latin typeface="Arial" panose="020B0604020202020204" pitchFamily="34" charset="0"/>
                <a:cs typeface="Arial" panose="020B0604020202020204" pitchFamily="34" charset="0"/>
              </a:rPr>
              <a:t>B	</a:t>
            </a:r>
            <a:r>
              <a:rPr lang="en-US" altLang="en-US" sz="1100" dirty="0">
                <a:latin typeface="Arial" panose="020B0604020202020204" pitchFamily="34" charset="0"/>
                <a:cs typeface="Arial" panose="020B0604020202020204" pitchFamily="34" charset="0"/>
              </a:rPr>
              <a:t>little or no English</a:t>
            </a:r>
          </a:p>
          <a:p>
            <a:pPr eaLnBrk="1" hangingPunct="1">
              <a:spcBef>
                <a:spcPct val="0"/>
              </a:spcBef>
              <a:spcAft>
                <a:spcPct val="10000"/>
              </a:spcAft>
              <a:tabLst>
                <a:tab pos="434975" algn="l"/>
                <a:tab pos="1089025" algn="l"/>
              </a:tabLst>
            </a:pPr>
            <a:r>
              <a:rPr lang="en-US" altLang="en-US" sz="1100" b="1" dirty="0">
                <a:latin typeface="Arial" panose="020B0604020202020204" pitchFamily="34" charset="0"/>
                <a:cs typeface="Arial" panose="020B0604020202020204" pitchFamily="34" charset="0"/>
              </a:rPr>
              <a:t>I    	</a:t>
            </a:r>
            <a:r>
              <a:rPr lang="en-US" altLang="en-US" sz="1100" dirty="0">
                <a:latin typeface="Arial" panose="020B0604020202020204" pitchFamily="34" charset="0"/>
                <a:cs typeface="Arial" panose="020B0604020202020204" pitchFamily="34" charset="0"/>
              </a:rPr>
              <a:t>simple, high-frequency, routine </a:t>
            </a:r>
          </a:p>
          <a:p>
            <a:pPr eaLnBrk="1" hangingPunct="1">
              <a:spcBef>
                <a:spcPct val="0"/>
              </a:spcBef>
              <a:spcAft>
                <a:spcPct val="10000"/>
              </a:spcAft>
              <a:tabLst>
                <a:tab pos="434975" algn="l"/>
                <a:tab pos="1089025" algn="l"/>
              </a:tabLst>
            </a:pPr>
            <a:r>
              <a:rPr lang="en-US" altLang="en-US" sz="1100" b="1" dirty="0">
                <a:latin typeface="Arial" panose="020B0604020202020204" pitchFamily="34" charset="0"/>
                <a:cs typeface="Arial" panose="020B0604020202020204" pitchFamily="34" charset="0"/>
              </a:rPr>
              <a:t>A     	</a:t>
            </a:r>
            <a:r>
              <a:rPr lang="en-US" altLang="en-US" sz="1100" dirty="0">
                <a:latin typeface="Arial" panose="020B0604020202020204" pitchFamily="34" charset="0"/>
                <a:cs typeface="Arial" panose="020B0604020202020204" pitchFamily="34" charset="0"/>
              </a:rPr>
              <a:t>grade-appropriate with second language acquisition support          </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AH   	</a:t>
            </a:r>
            <a:r>
              <a:rPr lang="en-US" altLang="en-US" sz="1100" dirty="0">
                <a:latin typeface="Arial" panose="020B0604020202020204" pitchFamily="34" charset="0"/>
                <a:cs typeface="Arial" panose="020B0604020202020204" pitchFamily="34" charset="0"/>
              </a:rPr>
              <a:t>grade-appropriate with minimal second language acquisition support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Examine the main features of each level. Note how the descriptors</a:t>
            </a:r>
            <a:r>
              <a:rPr lang="en-US" altLang="en-US" sz="1100" dirty="0">
                <a:solidFill>
                  <a:srgbClr val="FF3300"/>
                </a:solidFill>
                <a:latin typeface="Arial" panose="020B0604020202020204" pitchFamily="34" charset="0"/>
                <a:cs typeface="Arial" panose="020B0604020202020204" pitchFamily="34" charset="0"/>
              </a:rPr>
              <a:t> </a:t>
            </a:r>
            <a:r>
              <a:rPr lang="en-US" altLang="en-US" sz="1100" dirty="0">
                <a:latin typeface="Arial" panose="020B0604020202020204" pitchFamily="34" charset="0"/>
                <a:cs typeface="Arial" panose="020B0604020202020204" pitchFamily="34" charset="0"/>
              </a:rPr>
              <a:t>further define the summary statements and show the continuum of English language development </a:t>
            </a:r>
            <a:r>
              <a:rPr lang="en-US" altLang="en-US" sz="1100" b="1" dirty="0">
                <a:latin typeface="Arial" panose="020B0604020202020204" pitchFamily="34" charset="0"/>
                <a:cs typeface="Arial" panose="020B0604020202020204" pitchFamily="34" charset="0"/>
              </a:rPr>
              <a:t>across the proficiency levels</a:t>
            </a:r>
            <a:r>
              <a:rPr lang="en-US" altLang="en-US" sz="1100" dirty="0">
                <a:latin typeface="Arial" panose="020B0604020202020204" pitchFamily="34" charset="0"/>
                <a:cs typeface="Arial" panose="020B0604020202020204" pitchFamily="34" charset="0"/>
              </a:rPr>
              <a:t>.</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10000"/>
              </a:spcBef>
              <a:tabLst>
                <a:tab pos="434975" algn="l"/>
                <a:tab pos="1089025" algn="l"/>
              </a:tabLst>
            </a:pPr>
            <a:r>
              <a:rPr lang="en-US" altLang="en-US" sz="1100" b="1" dirty="0">
                <a:latin typeface="Arial" panose="020B0604020202020204" pitchFamily="34" charset="0"/>
                <a:cs typeface="Arial" panose="020B0604020202020204" pitchFamily="34" charset="0"/>
              </a:rPr>
              <a:t>1st descriptor:</a:t>
            </a:r>
            <a:r>
              <a:rPr lang="en-US" altLang="en-US" sz="1100" dirty="0">
                <a:latin typeface="Arial" panose="020B0604020202020204" pitchFamily="34" charset="0"/>
                <a:cs typeface="Arial" panose="020B0604020202020204" pitchFamily="34" charset="0"/>
              </a:rPr>
              <a:t> 	type of spoken English understood and extent to which understanding is dependent on supports and linguistic adaptations </a:t>
            </a:r>
          </a:p>
          <a:p>
            <a:pPr eaLnBrk="1" hangingPunct="1">
              <a:spcBef>
                <a:spcPct val="10000"/>
              </a:spcBef>
              <a:tabLst>
                <a:tab pos="434975" algn="l"/>
                <a:tab pos="1089025" algn="l"/>
              </a:tabLst>
            </a:pPr>
            <a:r>
              <a:rPr lang="en-US" altLang="en-US" sz="1100" b="1" dirty="0">
                <a:latin typeface="Arial" panose="020B0604020202020204" pitchFamily="34" charset="0"/>
                <a:cs typeface="Arial" panose="020B0604020202020204" pitchFamily="34" charset="0"/>
              </a:rPr>
              <a:t>2nd descriptor:</a:t>
            </a:r>
            <a:r>
              <a:rPr lang="en-US" altLang="en-US" sz="1100" dirty="0">
                <a:latin typeface="Arial" panose="020B0604020202020204" pitchFamily="34" charset="0"/>
                <a:cs typeface="Arial" panose="020B0604020202020204" pitchFamily="34" charset="0"/>
              </a:rPr>
              <a:t> 	degree of comprehension demonstrated when interactions are not modified to include supports and linguistic adaptations</a:t>
            </a: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3rd descriptor:</a:t>
            </a:r>
            <a:r>
              <a:rPr lang="en-US" altLang="en-US" sz="1100" dirty="0">
                <a:latin typeface="Arial" panose="020B0604020202020204" pitchFamily="34" charset="0"/>
                <a:cs typeface="Arial" panose="020B0604020202020204" pitchFamily="34" charset="0"/>
              </a:rPr>
              <a:t> 	degree of need to seek clarification to understand or confirm meaning of spoken English</a:t>
            </a:r>
          </a:p>
          <a:p>
            <a:pPr eaLnBrk="1" hangingPunct="1">
              <a:spcBef>
                <a:spcPct val="0"/>
              </a:spcBef>
              <a:tabLst>
                <a:tab pos="434975" algn="l"/>
                <a:tab pos="1089025" algn="l"/>
              </a:tabLst>
            </a:pPr>
            <a:endParaRPr lang="en-US" altLang="en-US" sz="1100"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dirty="0">
                <a:latin typeface="Arial" panose="020B0604020202020204" pitchFamily="34" charset="0"/>
                <a:cs typeface="Arial" panose="020B0604020202020204" pitchFamily="34" charset="0"/>
              </a:rPr>
              <a:t>In the context of second language acquisition, the term “</a:t>
            </a:r>
            <a:r>
              <a:rPr lang="en-US" altLang="en-US" sz="1100" b="1" dirty="0">
                <a:latin typeface="Arial" panose="020B0604020202020204" pitchFamily="34" charset="0"/>
                <a:cs typeface="Arial" panose="020B0604020202020204" pitchFamily="34" charset="0"/>
              </a:rPr>
              <a:t>high-frequency words</a:t>
            </a:r>
            <a:r>
              <a:rPr lang="en-US" altLang="en-US" sz="1100" dirty="0">
                <a:latin typeface="Arial" panose="020B0604020202020204" pitchFamily="34" charset="0"/>
                <a:cs typeface="Arial" panose="020B0604020202020204" pitchFamily="34" charset="0"/>
              </a:rPr>
              <a:t>” refers to commonly encountered words that a student who knows very little English can be made to understand through context, gestures, and pictures. Initially, the kinds of high-frequency words and phrases typically acquired may include, for example, greetings, numbers, objects in the classroom and around school, names of classmates, etc. </a:t>
            </a:r>
            <a:endParaRPr lang="en-US" altLang="en-US" sz="1100" b="1" u="sng"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endParaRPr lang="en-US" altLang="en-US" sz="1100" b="1" u="sng" dirty="0">
              <a:latin typeface="Arial" panose="020B0604020202020204" pitchFamily="34" charset="0"/>
              <a:cs typeface="Arial" panose="020B0604020202020204" pitchFamily="34" charset="0"/>
            </a:endParaRPr>
          </a:p>
          <a:p>
            <a:pPr eaLnBrk="1" hangingPunct="1">
              <a:spcBef>
                <a:spcPct val="0"/>
              </a:spcBef>
              <a:tabLst>
                <a:tab pos="434975" algn="l"/>
                <a:tab pos="1089025" algn="l"/>
              </a:tabLst>
            </a:pPr>
            <a:r>
              <a:rPr lang="en-US" altLang="en-US" sz="1100" b="1" dirty="0">
                <a:latin typeface="Arial" panose="020B0604020202020204" pitchFamily="34" charset="0"/>
                <a:cs typeface="Arial" panose="020B0604020202020204" pitchFamily="34" charset="0"/>
              </a:rPr>
              <a:t>When rating a student, read each proficiency level as a whole (i.e., the whole vertical column as opposed to isolated descriptors) and determine the level that best describes the student’s current, overall level of English language acquisition. </a:t>
            </a:r>
            <a:endParaRPr lang="en-US" altLang="en-US" sz="1100" dirty="0">
              <a:latin typeface="Arial" panose="020B0604020202020204" pitchFamily="34" charset="0"/>
              <a:cs typeface="Arial" panose="020B0604020202020204" pitchFamily="34" charset="0"/>
            </a:endParaRPr>
          </a:p>
          <a:p>
            <a:pPr eaLnBrk="1" hangingPunct="1">
              <a:tabLst>
                <a:tab pos="434975" algn="l"/>
                <a:tab pos="1089025" algn="l"/>
              </a:tabLst>
            </a:pP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5</a:t>
            </a:fld>
            <a:endParaRPr lang="en-US" dirty="0"/>
          </a:p>
        </p:txBody>
      </p:sp>
    </p:spTree>
    <p:extLst>
      <p:ext uri="{BB962C8B-B14F-4D97-AF65-F5344CB8AC3E}">
        <p14:creationId xmlns:p14="http://schemas.microsoft.com/office/powerpoint/2010/main" val="268228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list of activities is not exhaustive. Teachers may identify other appropriate activities suited to the grade level(s) taught.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Think about what behaviors help indicate an emergent bilingual student’s level of English language listening proficiency and how to tell whether an EB student is struggling to understand the English used in oral presentations, directions, text read aloud, etc. </a:t>
            </a:r>
          </a:p>
          <a:p>
            <a:pPr marL="339725" lvl="1" indent="-225425" eaLnBrk="1" hangingPunct="1">
              <a:spcBef>
                <a:spcPct val="0"/>
              </a:spcBef>
              <a:spcAft>
                <a:spcPct val="30000"/>
              </a:spcAft>
            </a:pPr>
            <a:endParaRPr lang="en-US" altLang="en-US" sz="1100" dirty="0"/>
          </a:p>
          <a:p>
            <a:pPr marL="339725" lvl="1" indent="-225425" eaLnBrk="1" hangingPunct="1">
              <a:spcBef>
                <a:spcPct val="0"/>
              </a:spcBef>
              <a:spcAft>
                <a:spcPct val="30000"/>
              </a:spcAft>
            </a:pPr>
            <a:endParaRPr lang="en-US" altLang="en-US" sz="1100" b="1" dirty="0">
              <a:solidFill>
                <a:srgbClr val="3333FF"/>
              </a:solidFill>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6</a:t>
            </a:fld>
            <a:endParaRPr lang="en-US" dirty="0"/>
          </a:p>
        </p:txBody>
      </p:sp>
    </p:spTree>
    <p:extLst>
      <p:ext uri="{BB962C8B-B14F-4D97-AF65-F5344CB8AC3E}">
        <p14:creationId xmlns:p14="http://schemas.microsoft.com/office/powerpoint/2010/main" val="3594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2300" y="4286250"/>
            <a:ext cx="5721350" cy="450215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This sample shows classroom speech that is not academic in nature. </a:t>
            </a:r>
            <a:r>
              <a:rPr lang="en-US" altLang="en-US" sz="1100" b="1" dirty="0">
                <a:latin typeface="Arial" panose="020B0604020202020204" pitchFamily="34" charset="0"/>
                <a:cs typeface="Arial" panose="020B0604020202020204" pitchFamily="34" charset="0"/>
              </a:rPr>
              <a:t>In each listening sample presented in the upcoming slides, it should be assumed that the teacher is talking informally to a class </a:t>
            </a:r>
            <a:r>
              <a:rPr lang="en-US" altLang="en-US" sz="1100" b="1" u="sng" dirty="0">
                <a:latin typeface="Arial" panose="020B0604020202020204" pitchFamily="34" charset="0"/>
                <a:cs typeface="Arial" panose="020B0604020202020204" pitchFamily="34" charset="0"/>
              </a:rPr>
              <a:t>without</a:t>
            </a:r>
            <a:r>
              <a:rPr lang="en-US" altLang="en-US" sz="1100" b="1" dirty="0">
                <a:latin typeface="Arial" panose="020B0604020202020204" pitchFamily="34" charset="0"/>
                <a:cs typeface="Arial" panose="020B0604020202020204" pitchFamily="34" charset="0"/>
              </a:rPr>
              <a:t> making linguistic accommodations designed for EB students.  </a:t>
            </a:r>
          </a:p>
          <a:p>
            <a:pPr eaLnBrk="1" hangingPunct="1">
              <a:spcBef>
                <a:spcPct val="0"/>
              </a:spcBef>
            </a:pPr>
            <a:endParaRPr lang="en-US" altLang="en-US" sz="1100" b="1"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In spontaneous informal speech, EB students who have learned a little English may hear some individual high-frequency words that they will be able to distinguish in highly routine classroom situations (today, buses, school, go, etc.); however, they cannot understand enough English to make sense of spoken messages delivered at a normal speed and without linguistic accommodations.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beginning</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Beginning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struggle to identify and distinguish individual words and phrases during social and instructional interactions that have not been intentionally modified for EB students</a:t>
            </a:r>
          </a:p>
          <a:p>
            <a:pPr marL="225425" lvl="1" indent="-112713"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These listening samples reinforce the importance of making appropriate linguistic accommodations according to the EB student’s proficiency level.</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Beginners can be expected to struggle to understand what they hear even when extensive linguistic accommodations (adaptations and supports) are provided. Beginners benefit most from having a teacher or peer translate what is said into their native language.</a:t>
            </a:r>
          </a:p>
          <a:p>
            <a:pPr eaLnBrk="1" hangingPunct="1"/>
            <a:endParaRPr lang="en-US" altLang="en-US" sz="1100" dirty="0"/>
          </a:p>
          <a:p>
            <a:pPr eaLnBrk="1" hangingPunct="1"/>
            <a:r>
              <a:rPr lang="en-US" altLang="en-US" sz="1400" dirty="0"/>
              <a:t> </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7</a:t>
            </a:fld>
            <a:endParaRPr lang="en-US" dirty="0"/>
          </a:p>
        </p:txBody>
      </p:sp>
    </p:spTree>
    <p:extLst>
      <p:ext uri="{BB962C8B-B14F-4D97-AF65-F5344CB8AC3E}">
        <p14:creationId xmlns:p14="http://schemas.microsoft.com/office/powerpoint/2010/main" val="251715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While this beginning student understands some very high-frequency words and phrases in English, the student is not able to make sense of the message the teacher is conveying to the class.</a:t>
            </a: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15290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8950"/>
            <a:ext cx="5486400" cy="3600450"/>
          </a:xfrm>
        </p:spPr>
        <p:txBody>
          <a:bodyPr/>
          <a:lstStyle/>
          <a:p>
            <a:pPr eaLnBrk="1" hangingPunct="1">
              <a:spcBef>
                <a:spcPct val="0"/>
              </a:spcBef>
            </a:pPr>
            <a:r>
              <a:rPr lang="en-US" altLang="en-US" sz="1100" dirty="0">
                <a:latin typeface="Arial" panose="020B0604020202020204" pitchFamily="34" charset="0"/>
                <a:cs typeface="Arial" panose="020B0604020202020204" pitchFamily="34" charset="0"/>
              </a:rPr>
              <a:t>An intermediate listener is able to understand much more of the message than a student at the beginning level. Typically, students at this level are able to understand enough key words and phrases to capture the general meaning or general idea (gist) of the message.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sample exemplifies what is meant by the second </a:t>
            </a:r>
            <a:r>
              <a:rPr lang="en-US" altLang="en-US" sz="1100" u="sng" dirty="0">
                <a:latin typeface="Arial" panose="020B0604020202020204" pitchFamily="34" charset="0"/>
                <a:cs typeface="Arial" panose="020B0604020202020204" pitchFamily="34" charset="0"/>
              </a:rPr>
              <a:t>intermediate</a:t>
            </a:r>
            <a:r>
              <a:rPr lang="en-US" altLang="en-US" sz="1100" dirty="0">
                <a:latin typeface="Arial" panose="020B0604020202020204" pitchFamily="34" charset="0"/>
                <a:cs typeface="Arial" panose="020B0604020202020204" pitchFamily="34" charset="0"/>
              </a:rPr>
              <a:t> bullet of the PLDs for listening.</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spcAft>
                <a:spcPct val="30000"/>
              </a:spcAft>
            </a:pPr>
            <a:r>
              <a:rPr lang="en-US" altLang="en-US" sz="1100" b="1" dirty="0">
                <a:latin typeface="Arial" panose="020B0604020202020204" pitchFamily="34" charset="0"/>
                <a:cs typeface="Arial" panose="020B0604020202020204" pitchFamily="34" charset="0"/>
              </a:rPr>
              <a:t>Intermediate listeners:</a:t>
            </a:r>
          </a:p>
          <a:p>
            <a:pPr marL="225425" lvl="1" indent="-112713" eaLnBrk="1" hangingPunct="1">
              <a:spcBef>
                <a:spcPct val="0"/>
              </a:spcBef>
              <a:buFontTx/>
              <a:buChar char="•"/>
            </a:pPr>
            <a:r>
              <a:rPr lang="en-US" altLang="en-US" sz="1100" b="1" dirty="0">
                <a:latin typeface="Arial" panose="020B0604020202020204" pitchFamily="34" charset="0"/>
                <a:cs typeface="Arial" panose="020B0604020202020204" pitchFamily="34" charset="0"/>
              </a:rPr>
              <a:t>often identify and distinguish key words and phrases necessary to understand the general meaning (gist) during social and basic instructional interactions that have not been intentionally modified for EB students</a:t>
            </a:r>
            <a:endParaRPr lang="en-US" alt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445188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AD117F7C-5B22-45E1-89D6-BA0877C65FFA}" type="datetime1">
              <a:rPr lang="en-US" smtClean="0"/>
              <a:t>7/11/2023</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7/11/2023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TEA</a:t>
            </a:r>
          </a:p>
        </p:txBody>
      </p:sp>
      <p:sp>
        <p:nvSpPr>
          <p:cNvPr id="9" name="Rectangle 6"/>
          <p:cNvSpPr>
            <a:spLocks noGrp="1" noChangeArrowheads="1"/>
          </p:cNvSpPr>
          <p:nvPr>
            <p:ph type="sldNum" sz="quarter" idx="12"/>
          </p:nvPr>
        </p:nvSpPr>
        <p:spPr>
          <a:ln/>
        </p:spPr>
        <p:txBody>
          <a:bodyPr/>
          <a:lstStyle>
            <a:lvl1pPr>
              <a:defRPr/>
            </a:lvl1pPr>
          </a:lstStyle>
          <a:p>
            <a:pPr>
              <a:defRPr/>
            </a:pPr>
            <a:fld id="{E16AE03A-8967-415C-A2CA-EEE8C9886E23}" type="slidenum">
              <a:rPr lang="en-US"/>
              <a:pPr>
                <a:defRPr/>
              </a:pPr>
              <a:t>‹#›</a:t>
            </a:fld>
            <a:endParaRPr lang="en-US" dirty="0"/>
          </a:p>
        </p:txBody>
      </p:sp>
    </p:spTree>
    <p:extLst>
      <p:ext uri="{BB962C8B-B14F-4D97-AF65-F5344CB8AC3E}">
        <p14:creationId xmlns:p14="http://schemas.microsoft.com/office/powerpoint/2010/main" val="3060805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6D8F86B-02CB-4045-BDB1-2B031E2F7395}"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81B60EA-8DA5-45F4-9750-DC84A0A8E9DC}"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222B297E-D315-480E-80F0-FD977F37182A}"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5462507-EBE2-4A8F-92C3-DA0DB49B8B6A}"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BC822A72-285C-47E5-A79E-9E76249E9039}" type="datetime1">
              <a:rPr lang="en-US" smtClean="0"/>
              <a:t>7/11/2023</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1D598F-BD5A-4CCC-8902-3524A15422E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661D123-4E3C-4836-AB30-72F836E91E0A}"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595F4F2-557B-47D6-9CDD-755A8855659B}"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2FE83C-1CEF-4DF5-B0BB-EA69CBDD49A7}"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42DF664-5670-40EF-B7C2-80D38C8F3D2F}" type="datetime1">
              <a:rPr lang="en-US" smtClean="0"/>
              <a:t>7/11/2023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C77715E-A812-4800-BF93-C4EBEFF9B187}"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C22C0E2-A7F7-4425-B822-CC5FEDF6D9F2}"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22DC5F9-D77C-45C1-AB86-346E2E886B8F}"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AD580-F9DE-4776-B204-F93A0A138A8B}" type="datetime1">
              <a:rPr lang="en-US" smtClean="0"/>
              <a:t>7/11/2023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9723CA7-9B07-4E6A-AEF4-8527E48EDBAA}"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DA23D91-21B5-4A2D-9212-BFEF02C518D7}"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EDE81334-F5C3-4AEE-86C8-E08A442D2840}" type="datetime1">
              <a:rPr lang="en-US" smtClean="0"/>
              <a:t>7/11/2023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999CA86-F71F-4D16-B294-306C9D630748}" type="datetime1">
              <a:rPr lang="en-US" smtClean="0"/>
              <a:t>7/11/2023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C808425D-3DB4-42BB-8C73-FD25D4185F3E}" type="datetime1">
              <a:rPr lang="en-US" smtClean="0"/>
              <a:t>7/11/2023</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A665A067-E08A-4790-A2BF-7D58B2AC4D29}" type="datetime1">
              <a:rPr lang="en-US" smtClean="0"/>
              <a:t>7/11/2023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7309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27DE0E1F-2ADF-4DD9-932A-E1DDB2302C91}" type="datetime1">
              <a:rPr lang="en-US" smtClean="0"/>
              <a:t>7/11/2023</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E826851A-3682-4835-BA62-7DE78985AA14}" type="datetime1">
              <a:rPr lang="en-US" smtClean="0"/>
              <a:t>7/11/2023</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 id="21474837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7/11/2023</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 id="2147483772"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6E9693A-2850-41E7-8AC6-CBA3C4B46337}" type="datetime1">
              <a:rPr lang="en-US" smtClean="0"/>
              <a:t>7/11/2023</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LPAS logo:  Texas English Language Proficiency Assessment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235" y="2946222"/>
            <a:ext cx="2900428" cy="13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23671" y="1432465"/>
            <a:ext cx="9534796" cy="1584325"/>
          </a:xfrm>
        </p:spPr>
        <p:txBody>
          <a:bodyPr>
            <a:noAutofit/>
          </a:bodyPr>
          <a:lstStyle/>
          <a:p>
            <a:r>
              <a:rPr lang="en-US" altLang="en-US" sz="3600" dirty="0">
                <a:latin typeface="Open Sans Semibold" panose="020B0606030504020204"/>
              </a:rPr>
              <a:t>Introductory Training on the </a:t>
            </a:r>
            <a:br>
              <a:rPr lang="en-US" altLang="en-US" sz="3600" dirty="0">
                <a:latin typeface="Open Sans Semibold" panose="020B0606030504020204"/>
              </a:rPr>
            </a:br>
            <a:r>
              <a:rPr lang="en-US" altLang="en-US" sz="3600" dirty="0">
                <a:latin typeface="Open Sans Semibold" panose="020B0606030504020204"/>
              </a:rPr>
              <a:t>Proficiency Level Descriptors (PLDs) </a:t>
            </a:r>
            <a:br>
              <a:rPr lang="en-US" altLang="en-US" sz="3600" dirty="0">
                <a:latin typeface="Open Sans Semibold" panose="020B0606030504020204"/>
              </a:rPr>
            </a:br>
            <a:r>
              <a:rPr lang="en-US" altLang="en-US" sz="3600" dirty="0">
                <a:latin typeface="Open Sans Semibold" panose="020B0606030504020204"/>
              </a:rPr>
              <a:t>Grades K</a:t>
            </a:r>
            <a:r>
              <a:rPr lang="en-US" altLang="en-US" sz="3600" dirty="0">
                <a:latin typeface="Open Sans Semibold" panose="020B0606030504020204"/>
                <a:cs typeface="Arial" panose="020B0604020202020204" pitchFamily="34" charset="0"/>
              </a:rPr>
              <a:t>–</a:t>
            </a:r>
            <a:r>
              <a:rPr lang="en-US" altLang="en-US" sz="3600" dirty="0">
                <a:latin typeface="Open Sans Semibold" panose="020B0606030504020204"/>
              </a:rPr>
              <a:t>1</a:t>
            </a:r>
            <a:br>
              <a:rPr lang="en-US" altLang="en-US" sz="3600" dirty="0">
                <a:latin typeface="Open Sans Semibold" panose="020B0606030504020204"/>
              </a:rPr>
            </a:br>
            <a:endParaRPr lang="en-US" sz="3600" dirty="0">
              <a:latin typeface="Open Sans Semibold" panose="020B0606030504020204"/>
            </a:endParaRPr>
          </a:p>
        </p:txBody>
      </p:sp>
      <p:sp>
        <p:nvSpPr>
          <p:cNvPr id="6" name="Rectangle 5">
            <a:extLst>
              <a:ext uri="{FF2B5EF4-FFF2-40B4-BE49-F238E27FC236}">
                <a16:creationId xmlns:a16="http://schemas.microsoft.com/office/drawing/2014/main" id="{C5B1FA3D-3B0C-40C7-B4E1-38D94BA47D10}"/>
              </a:ext>
            </a:extLst>
          </p:cNvPr>
          <p:cNvSpPr/>
          <p:nvPr/>
        </p:nvSpPr>
        <p:spPr>
          <a:xfrm>
            <a:off x="3070110" y="4487130"/>
            <a:ext cx="6096000" cy="1692771"/>
          </a:xfrm>
          <a:prstGeom prst="rect">
            <a:avLst/>
          </a:prstGeom>
        </p:spPr>
        <p:txBody>
          <a:bodyPr>
            <a:spAutoFit/>
          </a:bodyPr>
          <a:lstStyle/>
          <a:p>
            <a:pPr algn="ctr"/>
            <a:r>
              <a:rPr lang="en-US" altLang="en-US" sz="3200" dirty="0">
                <a:solidFill>
                  <a:schemeClr val="bg1"/>
                </a:solidFill>
                <a:latin typeface="Open Sans Semibold" panose="020B0606030504020204"/>
              </a:rPr>
              <a:t>2023-2024</a:t>
            </a:r>
            <a:endParaRPr lang="en-US" sz="3200" dirty="0">
              <a:solidFill>
                <a:schemeClr val="bg1"/>
              </a:solidFill>
              <a:latin typeface="Open Sans Semibold"/>
            </a:endParaRPr>
          </a:p>
          <a:p>
            <a:pPr algn="ctr"/>
            <a:endParaRPr lang="en-US" sz="2800" dirty="0">
              <a:solidFill>
                <a:schemeClr val="bg1"/>
              </a:solidFill>
              <a:latin typeface="Open Sans Semibold"/>
            </a:endParaRPr>
          </a:p>
          <a:p>
            <a:pPr algn="ctr"/>
            <a:r>
              <a:rPr lang="en-US" sz="2200" dirty="0">
                <a:solidFill>
                  <a:schemeClr val="bg1"/>
                </a:solidFill>
                <a:latin typeface="Open Sans Semibold"/>
              </a:rPr>
              <a:t>Texas Education Agency </a:t>
            </a:r>
            <a:br>
              <a:rPr lang="en-US" sz="2200" dirty="0">
                <a:solidFill>
                  <a:schemeClr val="bg1"/>
                </a:solidFill>
                <a:latin typeface="Open Sans Semibold"/>
              </a:rPr>
            </a:br>
            <a:r>
              <a:rPr lang="en-US" sz="2200" dirty="0">
                <a:solidFill>
                  <a:schemeClr val="bg1"/>
                </a:solidFill>
                <a:latin typeface="Open Sans Semibold"/>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1</a:t>
            </a:fld>
            <a:endParaRPr lang="en-US" dirty="0"/>
          </a:p>
        </p:txBody>
      </p:sp>
    </p:spTree>
    <p:extLst>
      <p:ext uri="{BB962C8B-B14F-4D97-AF65-F5344CB8AC3E}">
        <p14:creationId xmlns:p14="http://schemas.microsoft.com/office/powerpoint/2010/main" val="342136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(Intermediate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10</a:t>
            </a:fld>
            <a:endParaRPr lang="en-US" dirty="0"/>
          </a:p>
        </p:txBody>
      </p:sp>
      <p:sp>
        <p:nvSpPr>
          <p:cNvPr id="4" name="Content Placeholder 3"/>
          <p:cNvSpPr>
            <a:spLocks noGrp="1"/>
          </p:cNvSpPr>
          <p:nvPr>
            <p:ph sz="quarter" idx="13"/>
          </p:nvPr>
        </p:nvSpPr>
        <p:spPr>
          <a:xfrm>
            <a:off x="1321905" y="1725930"/>
            <a:ext cx="9213574" cy="4803207"/>
          </a:xfrm>
        </p:spPr>
        <p:txBody>
          <a:bodyPr>
            <a:normAutofit fontScale="92500"/>
          </a:bodyPr>
          <a:lstStyle/>
          <a:p>
            <a:pPr>
              <a:lnSpc>
                <a:spcPct val="150000"/>
              </a:lnSpc>
            </a:pPr>
            <a:r>
              <a:rPr lang="en-US" altLang="en-US" sz="3500" b="1" dirty="0">
                <a:solidFill>
                  <a:srgbClr val="FF3300"/>
                </a:solidFill>
              </a:rPr>
              <a:t>I have</a:t>
            </a:r>
            <a:r>
              <a:rPr lang="en-US" altLang="en-US" sz="3500" dirty="0"/>
              <a:t> … </a:t>
            </a:r>
            <a:r>
              <a:rPr lang="en-US" altLang="en-US" sz="3500" b="1" dirty="0">
                <a:solidFill>
                  <a:srgbClr val="FF3300"/>
                </a:solidFill>
              </a:rPr>
              <a:t>you today.</a:t>
            </a:r>
            <a:r>
              <a:rPr lang="en-US" altLang="en-US" sz="3500" dirty="0"/>
              <a:t> </a:t>
            </a:r>
            <a:r>
              <a:rPr lang="en-US" altLang="en-US" sz="3500" b="1" dirty="0">
                <a:solidFill>
                  <a:srgbClr val="FF3300"/>
                </a:solidFill>
              </a:rPr>
              <a:t>We are</a:t>
            </a:r>
            <a:r>
              <a:rPr lang="en-US" altLang="en-US" sz="3500" dirty="0"/>
              <a:t> </a:t>
            </a:r>
            <a:r>
              <a:rPr lang="en-US" altLang="en-US" sz="3500" b="1" dirty="0">
                <a:solidFill>
                  <a:srgbClr val="FF3300"/>
                </a:solidFill>
              </a:rPr>
              <a:t>going</a:t>
            </a:r>
            <a:r>
              <a:rPr lang="en-US" altLang="en-US" sz="3500" dirty="0"/>
              <a:t> … </a:t>
            </a:r>
            <a:r>
              <a:rPr lang="en-US" altLang="en-US" sz="3500" b="1" dirty="0">
                <a:solidFill>
                  <a:srgbClr val="FF3300"/>
                </a:solidFill>
              </a:rPr>
              <a:t>go</a:t>
            </a:r>
            <a:r>
              <a:rPr lang="en-US" altLang="en-US" sz="3500" dirty="0"/>
              <a:t> … </a:t>
            </a:r>
            <a:r>
              <a:rPr lang="en-US" altLang="en-US" sz="3500" b="1" dirty="0">
                <a:solidFill>
                  <a:srgbClr val="FF3300"/>
                </a:solidFill>
              </a:rPr>
              <a:t>field trip</a:t>
            </a:r>
            <a:r>
              <a:rPr lang="en-US" altLang="en-US" sz="3500" dirty="0"/>
              <a:t> ...  </a:t>
            </a:r>
            <a:r>
              <a:rPr lang="en-US" altLang="en-US" sz="3500" b="1" dirty="0">
                <a:solidFill>
                  <a:srgbClr val="FF3300"/>
                </a:solidFill>
              </a:rPr>
              <a:t>we will</a:t>
            </a:r>
            <a:r>
              <a:rPr lang="en-US" altLang="en-US" sz="3500" dirty="0"/>
              <a:t> …</a:t>
            </a:r>
            <a:r>
              <a:rPr lang="en-US" altLang="en-US" sz="3500" b="1" dirty="0">
                <a:solidFill>
                  <a:srgbClr val="FF3300"/>
                </a:solidFill>
              </a:rPr>
              <a:t> buses</a:t>
            </a:r>
            <a:r>
              <a:rPr lang="en-US" altLang="en-US" sz="3500" dirty="0"/>
              <a:t> … </a:t>
            </a:r>
            <a:r>
              <a:rPr lang="en-US" altLang="en-US" sz="3500" b="1" dirty="0">
                <a:solidFill>
                  <a:srgbClr val="FF3300"/>
                </a:solidFill>
              </a:rPr>
              <a:t>day</a:t>
            </a:r>
            <a:r>
              <a:rPr lang="en-US" altLang="en-US" sz="3500" dirty="0"/>
              <a:t>  … </a:t>
            </a:r>
            <a:r>
              <a:rPr lang="en-US" altLang="en-US" sz="3500" b="1" dirty="0">
                <a:solidFill>
                  <a:srgbClr val="FF3300"/>
                </a:solidFill>
              </a:rPr>
              <a:t>take-home folders</a:t>
            </a:r>
            <a:r>
              <a:rPr lang="en-US" altLang="en-US" sz="3500" dirty="0"/>
              <a:t> … </a:t>
            </a:r>
            <a:r>
              <a:rPr lang="en-US" altLang="en-US" sz="3500" b="1" dirty="0">
                <a:solidFill>
                  <a:srgbClr val="FF3300"/>
                </a:solidFill>
              </a:rPr>
              <a:t>note</a:t>
            </a:r>
            <a:r>
              <a:rPr lang="en-US" altLang="en-US" sz="3500" dirty="0"/>
              <a:t> … </a:t>
            </a:r>
            <a:r>
              <a:rPr lang="en-US" altLang="en-US" sz="3500" b="1" dirty="0">
                <a:solidFill>
                  <a:srgbClr val="FF3300"/>
                </a:solidFill>
              </a:rPr>
              <a:t>field trip</a:t>
            </a:r>
            <a:r>
              <a:rPr lang="en-US" altLang="en-US" sz="3500" dirty="0"/>
              <a:t> … </a:t>
            </a:r>
            <a:r>
              <a:rPr lang="en-US" altLang="en-US" sz="3500" b="1" dirty="0">
                <a:solidFill>
                  <a:srgbClr val="FF3300"/>
                </a:solidFill>
              </a:rPr>
              <a:t>parents</a:t>
            </a:r>
            <a:r>
              <a:rPr lang="en-US" altLang="en-US" sz="3500" dirty="0"/>
              <a:t> ...  </a:t>
            </a:r>
            <a:r>
              <a:rPr lang="en-US" altLang="en-US" sz="3500" b="1" dirty="0">
                <a:solidFill>
                  <a:srgbClr val="FF3300"/>
                </a:solidFill>
              </a:rPr>
              <a:t>Please remember </a:t>
            </a:r>
            <a:r>
              <a:rPr lang="en-US" altLang="en-US" sz="3500" dirty="0"/>
              <a:t>… </a:t>
            </a:r>
            <a:r>
              <a:rPr lang="en-US" altLang="en-US" sz="3500" b="1" dirty="0">
                <a:solidFill>
                  <a:srgbClr val="FF3300"/>
                </a:solidFill>
              </a:rPr>
              <a:t>bring</a:t>
            </a:r>
            <a:r>
              <a:rPr lang="en-US" altLang="en-US" sz="3500" dirty="0"/>
              <a:t> … </a:t>
            </a:r>
            <a:r>
              <a:rPr lang="en-US" altLang="en-US" sz="3500" b="1" dirty="0">
                <a:solidFill>
                  <a:srgbClr val="FF3300"/>
                </a:solidFill>
              </a:rPr>
              <a:t>note</a:t>
            </a:r>
            <a:r>
              <a:rPr lang="en-US" altLang="en-US" sz="3500" dirty="0"/>
              <a:t> … </a:t>
            </a:r>
            <a:r>
              <a:rPr lang="en-US" altLang="en-US" sz="3500" b="1" dirty="0">
                <a:solidFill>
                  <a:srgbClr val="FF3300"/>
                </a:solidFill>
              </a:rPr>
              <a:t>take-home folder</a:t>
            </a:r>
            <a:r>
              <a:rPr lang="en-US" altLang="en-US" sz="3500" dirty="0"/>
              <a:t> …</a:t>
            </a:r>
            <a:r>
              <a:rPr lang="en-US" altLang="en-US" sz="3500" b="1" dirty="0">
                <a:solidFill>
                  <a:srgbClr val="FF3300"/>
                </a:solidFill>
              </a:rPr>
              <a:t> school.</a:t>
            </a:r>
            <a:r>
              <a:rPr lang="en-US" altLang="en-US" sz="3500" dirty="0"/>
              <a:t>  </a:t>
            </a:r>
            <a:r>
              <a:rPr lang="en-US" altLang="en-US" sz="3500" b="1" dirty="0">
                <a:solidFill>
                  <a:srgbClr val="FF3300"/>
                </a:solidFill>
              </a:rPr>
              <a:t>You have to</a:t>
            </a:r>
            <a:r>
              <a:rPr lang="en-US" altLang="en-US" sz="3500" dirty="0"/>
              <a:t> </a:t>
            </a:r>
            <a:r>
              <a:rPr lang="en-US" altLang="en-US" sz="3500" b="1" dirty="0">
                <a:solidFill>
                  <a:srgbClr val="FF3300"/>
                </a:solidFill>
              </a:rPr>
              <a:t>bring </a:t>
            </a:r>
            <a:r>
              <a:rPr lang="en-US" altLang="en-US" sz="3500" dirty="0"/>
              <a:t>…</a:t>
            </a:r>
            <a:r>
              <a:rPr lang="en-US" altLang="en-US" sz="3500" b="1" dirty="0">
                <a:solidFill>
                  <a:srgbClr val="FF3300"/>
                </a:solidFill>
              </a:rPr>
              <a:t> note</a:t>
            </a:r>
            <a:r>
              <a:rPr lang="en-US" altLang="en-US" sz="3500" dirty="0"/>
              <a:t> … </a:t>
            </a:r>
            <a:r>
              <a:rPr lang="en-US" altLang="en-US" sz="3500" b="1" dirty="0">
                <a:solidFill>
                  <a:srgbClr val="FF3300"/>
                </a:solidFill>
              </a:rPr>
              <a:t>parents</a:t>
            </a:r>
            <a:r>
              <a:rPr lang="en-US" altLang="en-US" sz="3500" dirty="0"/>
              <a:t> … </a:t>
            </a:r>
            <a:r>
              <a:rPr lang="en-US" altLang="en-US" sz="3500" b="1" dirty="0">
                <a:solidFill>
                  <a:srgbClr val="FF3300"/>
                </a:solidFill>
              </a:rPr>
              <a:t>school</a:t>
            </a:r>
            <a:r>
              <a:rPr lang="en-US" altLang="en-US" sz="3500" dirty="0">
                <a:solidFill>
                  <a:srgbClr val="FF3300"/>
                </a:solidFill>
              </a:rPr>
              <a:t> </a:t>
            </a:r>
            <a:r>
              <a:rPr lang="en-US" altLang="en-US" sz="3500" dirty="0"/>
              <a:t>… </a:t>
            </a:r>
            <a:r>
              <a:rPr lang="en-US" altLang="en-US" sz="3500" b="1" dirty="0">
                <a:solidFill>
                  <a:srgbClr val="FF3300"/>
                </a:solidFill>
              </a:rPr>
              <a:t>go with us. </a:t>
            </a:r>
          </a:p>
        </p:txBody>
      </p:sp>
    </p:spTree>
    <p:extLst>
      <p:ext uri="{BB962C8B-B14F-4D97-AF65-F5344CB8AC3E}">
        <p14:creationId xmlns:p14="http://schemas.microsoft.com/office/powerpoint/2010/main" val="382444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720" y="0"/>
            <a:ext cx="7845288" cy="1327355"/>
          </a:xfrm>
        </p:spPr>
        <p:txBody>
          <a:bodyPr>
            <a:noAutofit/>
          </a:bodyPr>
          <a:lstStyle/>
          <a:p>
            <a:pPr algn="ctr"/>
            <a:r>
              <a:rPr lang="en-US" dirty="0">
                <a:solidFill>
                  <a:schemeClr val="accent5"/>
                </a:solidFill>
              </a:rPr>
              <a:t>Advanced Listener</a:t>
            </a:r>
            <a:br>
              <a:rPr lang="en-US" dirty="0">
                <a:solidFill>
                  <a:schemeClr val="accent5"/>
                </a:solidFill>
              </a:rPr>
            </a:br>
            <a:r>
              <a:rPr lang="en-US" dirty="0">
                <a:solidFill>
                  <a:schemeClr val="accent5"/>
                </a:solidFill>
              </a:rPr>
              <a:t>Nonacademic Listening Sample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11</a:t>
            </a:fld>
            <a:endParaRPr lang="en-US" dirty="0"/>
          </a:p>
        </p:txBody>
      </p:sp>
      <p:sp>
        <p:nvSpPr>
          <p:cNvPr id="4" name="Content Placeholder 3"/>
          <p:cNvSpPr>
            <a:spLocks noGrp="1"/>
          </p:cNvSpPr>
          <p:nvPr>
            <p:ph sz="quarter" idx="13"/>
          </p:nvPr>
        </p:nvSpPr>
        <p:spPr/>
        <p:txBody>
          <a:bodyPr>
            <a:normAutofit fontScale="85000" lnSpcReduction="10000"/>
          </a:bodyPr>
          <a:lstStyle/>
          <a:p>
            <a:pPr>
              <a:spcBef>
                <a:spcPct val="0"/>
              </a:spcBef>
            </a:pPr>
            <a:r>
              <a:rPr lang="en-US" sz="3000" b="1" dirty="0"/>
              <a:t>What Might an </a:t>
            </a:r>
            <a:r>
              <a:rPr lang="en-US" sz="3000" b="1" u="sng" dirty="0"/>
              <a:t>Advanced</a:t>
            </a:r>
            <a:r>
              <a:rPr lang="en-US" sz="3000" b="1" dirty="0"/>
              <a:t> Listener Understand?</a:t>
            </a:r>
            <a:br>
              <a:rPr lang="en-US" dirty="0"/>
            </a:br>
            <a:endParaRPr lang="en-US" altLang="en-US" b="1" dirty="0">
              <a:solidFill>
                <a:srgbClr val="FF3300"/>
              </a:solidFill>
            </a:endParaRPr>
          </a:p>
          <a:p>
            <a:pPr>
              <a:spcBef>
                <a:spcPct val="0"/>
              </a:spcBef>
            </a:pPr>
            <a:endParaRPr lang="en-US" altLang="en-US" b="1" dirty="0">
              <a:solidFill>
                <a:srgbClr val="FF3300"/>
              </a:solidFill>
            </a:endParaRPr>
          </a:p>
          <a:p>
            <a:pPr>
              <a:lnSpc>
                <a:spcPct val="150000"/>
              </a:lnSpc>
              <a:spcBef>
                <a:spcPct val="0"/>
              </a:spcBef>
            </a:pPr>
            <a:r>
              <a:rPr lang="en-US" altLang="en-US" b="1" dirty="0">
                <a:solidFill>
                  <a:srgbClr val="FF3300"/>
                </a:solidFill>
              </a:rPr>
              <a:t>I have some</a:t>
            </a:r>
            <a:r>
              <a:rPr lang="en-US" altLang="en-US" dirty="0"/>
              <a:t> exciting news</a:t>
            </a:r>
            <a:r>
              <a:rPr lang="en-US" altLang="en-US" b="1" dirty="0">
                <a:solidFill>
                  <a:srgbClr val="FF3300"/>
                </a:solidFill>
              </a:rPr>
              <a:t> for you today. </a:t>
            </a:r>
            <a:r>
              <a:rPr lang="en-US" altLang="en-US" dirty="0"/>
              <a:t> </a:t>
            </a:r>
            <a:r>
              <a:rPr lang="en-US" altLang="en-US" b="1" dirty="0">
                <a:solidFill>
                  <a:srgbClr val="FF3300"/>
                </a:solidFill>
              </a:rPr>
              <a:t>We are</a:t>
            </a:r>
            <a:r>
              <a:rPr lang="en-US" altLang="en-US" dirty="0">
                <a:solidFill>
                  <a:srgbClr val="FF3300"/>
                </a:solidFill>
              </a:rPr>
              <a:t> </a:t>
            </a:r>
            <a:r>
              <a:rPr lang="en-US" altLang="en-US" b="1" dirty="0">
                <a:solidFill>
                  <a:srgbClr val="FF3300"/>
                </a:solidFill>
              </a:rPr>
              <a:t>going to go</a:t>
            </a:r>
            <a:r>
              <a:rPr lang="en-US" altLang="en-US" dirty="0"/>
              <a:t> </a:t>
            </a:r>
            <a:r>
              <a:rPr lang="en-US" altLang="en-US" b="1" dirty="0">
                <a:solidFill>
                  <a:srgbClr val="FF3300"/>
                </a:solidFill>
              </a:rPr>
              <a:t>on a</a:t>
            </a:r>
            <a:r>
              <a:rPr lang="en-US" altLang="en-US" dirty="0"/>
              <a:t> </a:t>
            </a:r>
            <a:r>
              <a:rPr lang="en-US" altLang="en-US" b="1" dirty="0">
                <a:solidFill>
                  <a:srgbClr val="FF3300"/>
                </a:solidFill>
              </a:rPr>
              <a:t>field trip </a:t>
            </a:r>
            <a:r>
              <a:rPr lang="en-US" altLang="en-US" dirty="0"/>
              <a:t>next week. On</a:t>
            </a:r>
            <a:r>
              <a:rPr lang="en-US" altLang="en-US" b="1" dirty="0">
                <a:solidFill>
                  <a:srgbClr val="FF3300"/>
                </a:solidFill>
              </a:rPr>
              <a:t> </a:t>
            </a:r>
            <a:r>
              <a:rPr lang="en-US" altLang="en-US" dirty="0"/>
              <a:t>Thursday</a:t>
            </a:r>
            <a:r>
              <a:rPr lang="en-US" altLang="en-US" b="1" dirty="0">
                <a:solidFill>
                  <a:srgbClr val="FF3300"/>
                </a:solidFill>
              </a:rPr>
              <a:t> morning</a:t>
            </a:r>
            <a:r>
              <a:rPr lang="en-US" altLang="en-US" dirty="0"/>
              <a:t> </a:t>
            </a:r>
            <a:r>
              <a:rPr lang="en-US" altLang="en-US" b="1" dirty="0">
                <a:solidFill>
                  <a:srgbClr val="FF3300"/>
                </a:solidFill>
              </a:rPr>
              <a:t>we will</a:t>
            </a:r>
            <a:r>
              <a:rPr lang="en-US" altLang="en-US" dirty="0"/>
              <a:t> load </a:t>
            </a:r>
            <a:r>
              <a:rPr lang="en-US" altLang="en-US" b="1" dirty="0">
                <a:solidFill>
                  <a:srgbClr val="FF3300"/>
                </a:solidFill>
              </a:rPr>
              <a:t>the buses</a:t>
            </a:r>
            <a:r>
              <a:rPr lang="en-US" altLang="en-US" dirty="0"/>
              <a:t> </a:t>
            </a:r>
            <a:r>
              <a:rPr lang="en-US" altLang="en-US" b="1" dirty="0">
                <a:solidFill>
                  <a:srgbClr val="FF3300"/>
                </a:solidFill>
              </a:rPr>
              <a:t>and be gone the </a:t>
            </a:r>
            <a:r>
              <a:rPr lang="en-US" altLang="en-US" dirty="0"/>
              <a:t>whole</a:t>
            </a:r>
            <a:r>
              <a:rPr lang="en-US" altLang="en-US" b="1" dirty="0">
                <a:solidFill>
                  <a:srgbClr val="FF3300"/>
                </a:solidFill>
              </a:rPr>
              <a:t> day.</a:t>
            </a:r>
            <a:r>
              <a:rPr lang="en-US" altLang="en-US" dirty="0"/>
              <a:t> </a:t>
            </a:r>
            <a:r>
              <a:rPr lang="en-US" altLang="en-US" b="1" dirty="0">
                <a:solidFill>
                  <a:srgbClr val="FF3300"/>
                </a:solidFill>
              </a:rPr>
              <a:t>In your take-home folders there is a note </a:t>
            </a:r>
            <a:r>
              <a:rPr lang="en-US" altLang="en-US" dirty="0"/>
              <a:t>about</a:t>
            </a:r>
            <a:r>
              <a:rPr lang="en-US" altLang="en-US" b="1" dirty="0">
                <a:solidFill>
                  <a:srgbClr val="FF3300"/>
                </a:solidFill>
              </a:rPr>
              <a:t> the field trip for your parents to sign.  Please remember to bring</a:t>
            </a:r>
            <a:r>
              <a:rPr lang="en-US" altLang="en-US" dirty="0"/>
              <a:t> </a:t>
            </a:r>
            <a:r>
              <a:rPr lang="en-US" altLang="en-US" b="1" dirty="0">
                <a:solidFill>
                  <a:srgbClr val="FF3300"/>
                </a:solidFill>
              </a:rPr>
              <a:t>the</a:t>
            </a:r>
            <a:r>
              <a:rPr lang="en-US" altLang="en-US" dirty="0"/>
              <a:t> signed </a:t>
            </a:r>
            <a:r>
              <a:rPr lang="en-US" altLang="en-US" b="1" dirty="0">
                <a:solidFill>
                  <a:srgbClr val="FF3300"/>
                </a:solidFill>
              </a:rPr>
              <a:t>note in your take-home folder</a:t>
            </a:r>
            <a:r>
              <a:rPr lang="en-US" altLang="en-US" dirty="0"/>
              <a:t> </a:t>
            </a:r>
            <a:r>
              <a:rPr lang="en-US" altLang="en-US" b="1" dirty="0">
                <a:solidFill>
                  <a:srgbClr val="FF3300"/>
                </a:solidFill>
              </a:rPr>
              <a:t>back to</a:t>
            </a:r>
            <a:r>
              <a:rPr lang="en-US" altLang="en-US" dirty="0"/>
              <a:t> </a:t>
            </a:r>
            <a:r>
              <a:rPr lang="en-US" altLang="en-US" b="1" dirty="0">
                <a:solidFill>
                  <a:srgbClr val="FF3300"/>
                </a:solidFill>
              </a:rPr>
              <a:t>school.</a:t>
            </a:r>
            <a:r>
              <a:rPr lang="en-US" altLang="en-US" dirty="0"/>
              <a:t> </a:t>
            </a:r>
            <a:r>
              <a:rPr lang="en-US" altLang="en-US" b="1" dirty="0">
                <a:solidFill>
                  <a:srgbClr val="FF3300"/>
                </a:solidFill>
              </a:rPr>
              <a:t>You have to bring the note</a:t>
            </a:r>
            <a:r>
              <a:rPr lang="en-US" altLang="en-US" dirty="0"/>
              <a:t> signed by your </a:t>
            </a:r>
            <a:r>
              <a:rPr lang="en-US" altLang="en-US" b="1" dirty="0">
                <a:solidFill>
                  <a:srgbClr val="FF3300"/>
                </a:solidFill>
              </a:rPr>
              <a:t>parents back to school or you will not be able to go with us.</a:t>
            </a:r>
          </a:p>
          <a:p>
            <a:endParaRPr lang="en-US" dirty="0"/>
          </a:p>
        </p:txBody>
      </p:sp>
    </p:spTree>
    <p:extLst>
      <p:ext uri="{BB962C8B-B14F-4D97-AF65-F5344CB8AC3E}">
        <p14:creationId xmlns:p14="http://schemas.microsoft.com/office/powerpoint/2010/main" val="271010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957" y="301101"/>
            <a:ext cx="9102089" cy="710206"/>
          </a:xfrm>
        </p:spPr>
        <p:txBody>
          <a:bodyPr/>
          <a:lstStyle/>
          <a:p>
            <a:pPr algn="ctr"/>
            <a:r>
              <a:rPr lang="en-US" dirty="0">
                <a:solidFill>
                  <a:schemeClr val="accent5"/>
                </a:solidFill>
              </a:rPr>
              <a:t>In Other Words (Advanced Listener)</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12</a:t>
            </a:fld>
            <a:endParaRPr lang="en-US" dirty="0"/>
          </a:p>
        </p:txBody>
      </p:sp>
      <p:sp>
        <p:nvSpPr>
          <p:cNvPr id="4" name="Content Placeholder 3"/>
          <p:cNvSpPr>
            <a:spLocks noGrp="1"/>
          </p:cNvSpPr>
          <p:nvPr>
            <p:ph sz="quarter" idx="13"/>
          </p:nvPr>
        </p:nvSpPr>
        <p:spPr>
          <a:xfrm>
            <a:off x="477079" y="1341783"/>
            <a:ext cx="11320670" cy="5187353"/>
          </a:xfrm>
        </p:spPr>
        <p:txBody>
          <a:bodyPr>
            <a:noAutofit/>
          </a:bodyPr>
          <a:lstStyle/>
          <a:p>
            <a:pPr>
              <a:lnSpc>
                <a:spcPct val="170000"/>
              </a:lnSpc>
              <a:spcBef>
                <a:spcPct val="2000"/>
              </a:spcBef>
            </a:pPr>
            <a:r>
              <a:rPr lang="en-US" altLang="en-US" b="1" dirty="0">
                <a:solidFill>
                  <a:srgbClr val="FF3300"/>
                </a:solidFill>
              </a:rPr>
              <a:t>I have some</a:t>
            </a:r>
            <a:r>
              <a:rPr lang="en-US" altLang="en-US" dirty="0"/>
              <a:t> …</a:t>
            </a:r>
            <a:r>
              <a:rPr lang="en-US" altLang="en-US" b="1" dirty="0">
                <a:solidFill>
                  <a:srgbClr val="FF3300"/>
                </a:solidFill>
              </a:rPr>
              <a:t> for you today.</a:t>
            </a:r>
            <a:r>
              <a:rPr lang="en-US" altLang="en-US" dirty="0"/>
              <a:t> </a:t>
            </a:r>
            <a:r>
              <a:rPr lang="en-US" altLang="en-US" b="1" dirty="0">
                <a:solidFill>
                  <a:srgbClr val="FF3300"/>
                </a:solidFill>
              </a:rPr>
              <a:t>We are</a:t>
            </a:r>
            <a:r>
              <a:rPr lang="en-US" altLang="en-US" dirty="0">
                <a:solidFill>
                  <a:srgbClr val="FF3300"/>
                </a:solidFill>
              </a:rPr>
              <a:t> </a:t>
            </a:r>
            <a:r>
              <a:rPr lang="en-US" altLang="en-US" b="1" dirty="0">
                <a:solidFill>
                  <a:srgbClr val="FF3300"/>
                </a:solidFill>
              </a:rPr>
              <a:t>going to go on a</a:t>
            </a:r>
            <a:r>
              <a:rPr lang="en-US" altLang="en-US" dirty="0"/>
              <a:t> </a:t>
            </a:r>
            <a:r>
              <a:rPr lang="en-US" altLang="en-US" b="1" dirty="0">
                <a:solidFill>
                  <a:srgbClr val="FF3300"/>
                </a:solidFill>
              </a:rPr>
              <a:t>field trip </a:t>
            </a:r>
            <a:r>
              <a:rPr lang="en-US" altLang="en-US" dirty="0"/>
              <a:t>...</a:t>
            </a:r>
            <a:r>
              <a:rPr lang="en-US" altLang="en-US" b="1" dirty="0">
                <a:solidFill>
                  <a:srgbClr val="FF3300"/>
                </a:solidFill>
              </a:rPr>
              <a:t> morning</a:t>
            </a:r>
            <a:r>
              <a:rPr lang="en-US" altLang="en-US" dirty="0"/>
              <a:t> </a:t>
            </a:r>
            <a:r>
              <a:rPr lang="en-US" altLang="en-US" b="1" dirty="0">
                <a:solidFill>
                  <a:srgbClr val="FF3300"/>
                </a:solidFill>
              </a:rPr>
              <a:t>we will</a:t>
            </a:r>
            <a:r>
              <a:rPr lang="en-US" altLang="en-US" dirty="0"/>
              <a:t> … </a:t>
            </a:r>
            <a:r>
              <a:rPr lang="en-US" altLang="en-US" b="1" dirty="0">
                <a:solidFill>
                  <a:srgbClr val="FF3300"/>
                </a:solidFill>
              </a:rPr>
              <a:t>the buses</a:t>
            </a:r>
            <a:r>
              <a:rPr lang="en-US" altLang="en-US" dirty="0"/>
              <a:t> </a:t>
            </a:r>
            <a:r>
              <a:rPr lang="en-US" altLang="en-US" b="1" dirty="0">
                <a:solidFill>
                  <a:srgbClr val="FF3300"/>
                </a:solidFill>
              </a:rPr>
              <a:t>and be gone the </a:t>
            </a:r>
            <a:r>
              <a:rPr lang="en-US" altLang="en-US" dirty="0"/>
              <a:t>…</a:t>
            </a:r>
            <a:r>
              <a:rPr lang="en-US" altLang="en-US" b="1" dirty="0">
                <a:solidFill>
                  <a:srgbClr val="FF3300"/>
                </a:solidFill>
              </a:rPr>
              <a:t> day.</a:t>
            </a:r>
            <a:r>
              <a:rPr lang="en-US" altLang="en-US" dirty="0"/>
              <a:t> </a:t>
            </a:r>
            <a:r>
              <a:rPr lang="en-US" altLang="en-US" b="1" dirty="0">
                <a:solidFill>
                  <a:srgbClr val="FF3300"/>
                </a:solidFill>
              </a:rPr>
              <a:t>In your take-home folders there is a note </a:t>
            </a:r>
            <a:r>
              <a:rPr lang="en-US" altLang="en-US" dirty="0"/>
              <a:t>…</a:t>
            </a:r>
            <a:r>
              <a:rPr lang="en-US" altLang="en-US" b="1" dirty="0">
                <a:solidFill>
                  <a:srgbClr val="FF3300"/>
                </a:solidFill>
              </a:rPr>
              <a:t> the field trip for your parents to sign. Please remember to bring the </a:t>
            </a:r>
            <a:r>
              <a:rPr lang="en-US" altLang="en-US" dirty="0"/>
              <a:t>… </a:t>
            </a:r>
            <a:r>
              <a:rPr lang="en-US" altLang="en-US" b="1" dirty="0">
                <a:solidFill>
                  <a:srgbClr val="FF3300"/>
                </a:solidFill>
              </a:rPr>
              <a:t>note in your take-home folder</a:t>
            </a:r>
            <a:r>
              <a:rPr lang="en-US" altLang="en-US" dirty="0"/>
              <a:t> </a:t>
            </a:r>
            <a:r>
              <a:rPr lang="en-US" altLang="en-US" b="1" dirty="0">
                <a:solidFill>
                  <a:srgbClr val="FF3300"/>
                </a:solidFill>
              </a:rPr>
              <a:t>back to</a:t>
            </a:r>
            <a:r>
              <a:rPr lang="en-US" altLang="en-US" dirty="0"/>
              <a:t> </a:t>
            </a:r>
            <a:r>
              <a:rPr lang="en-US" altLang="en-US" b="1" dirty="0">
                <a:solidFill>
                  <a:srgbClr val="FF3300"/>
                </a:solidFill>
              </a:rPr>
              <a:t>school.</a:t>
            </a:r>
            <a:r>
              <a:rPr lang="en-US" altLang="en-US" dirty="0">
                <a:solidFill>
                  <a:srgbClr val="FF3300"/>
                </a:solidFill>
              </a:rPr>
              <a:t> </a:t>
            </a:r>
            <a:r>
              <a:rPr lang="en-US" altLang="en-US" b="1" dirty="0">
                <a:solidFill>
                  <a:srgbClr val="FF3300"/>
                </a:solidFill>
              </a:rPr>
              <a:t>You have to bring the note</a:t>
            </a:r>
            <a:r>
              <a:rPr lang="en-US" altLang="en-US" dirty="0"/>
              <a:t> … </a:t>
            </a:r>
            <a:r>
              <a:rPr lang="en-US" altLang="en-US" b="1" dirty="0">
                <a:solidFill>
                  <a:srgbClr val="FF3300"/>
                </a:solidFill>
              </a:rPr>
              <a:t>parents back to school or you will not be able to go with us.</a:t>
            </a:r>
          </a:p>
          <a:p>
            <a:pPr>
              <a:lnSpc>
                <a:spcPct val="110000"/>
              </a:lnSpc>
            </a:pPr>
            <a:endParaRPr lang="en-US" altLang="en-US" sz="3000" b="1" dirty="0"/>
          </a:p>
          <a:p>
            <a:endParaRPr lang="en-US" sz="3000" dirty="0"/>
          </a:p>
        </p:txBody>
      </p:sp>
    </p:spTree>
    <p:extLst>
      <p:ext uri="{BB962C8B-B14F-4D97-AF65-F5344CB8AC3E}">
        <p14:creationId xmlns:p14="http://schemas.microsoft.com/office/powerpoint/2010/main" val="327896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844" y="251032"/>
            <a:ext cx="8451078" cy="943587"/>
          </a:xfrm>
        </p:spPr>
        <p:txBody>
          <a:bodyPr>
            <a:noAutofit/>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13</a:t>
            </a:fld>
            <a:endParaRPr lang="en-US" dirty="0"/>
          </a:p>
        </p:txBody>
      </p:sp>
      <p:sp>
        <p:nvSpPr>
          <p:cNvPr id="4" name="Content Placeholder 3"/>
          <p:cNvSpPr>
            <a:spLocks noGrp="1"/>
          </p:cNvSpPr>
          <p:nvPr>
            <p:ph sz="quarter" idx="13"/>
          </p:nvPr>
        </p:nvSpPr>
        <p:spPr/>
        <p:txBody>
          <a:bodyPr>
            <a:normAutofit fontScale="85000" lnSpcReduction="10000"/>
          </a:bodyPr>
          <a:lstStyle/>
          <a:p>
            <a:r>
              <a:rPr lang="en-US" sz="3000" b="1" dirty="0"/>
              <a:t>What Might an </a:t>
            </a:r>
            <a:r>
              <a:rPr lang="en-US" sz="3000" b="1" u="sng" dirty="0"/>
              <a:t>Advanced High</a:t>
            </a:r>
            <a:r>
              <a:rPr lang="en-US" sz="3000" b="1" dirty="0"/>
              <a:t> Listener Understand?</a:t>
            </a:r>
            <a:br>
              <a:rPr lang="en-US" dirty="0"/>
            </a:br>
            <a:endParaRPr lang="en-US" dirty="0"/>
          </a:p>
          <a:p>
            <a:pPr>
              <a:lnSpc>
                <a:spcPct val="150000"/>
              </a:lnSpc>
            </a:pPr>
            <a:r>
              <a:rPr lang="en-US" altLang="en-US" b="1" dirty="0">
                <a:solidFill>
                  <a:srgbClr val="FF3300"/>
                </a:solidFill>
              </a:rPr>
              <a:t>I have some exciting news for you today. We are going to go on a field trip</a:t>
            </a:r>
            <a:r>
              <a:rPr lang="en-US" altLang="en-US" dirty="0"/>
              <a:t> next week. </a:t>
            </a:r>
            <a:r>
              <a:rPr lang="en-US" altLang="en-US" b="1" dirty="0">
                <a:solidFill>
                  <a:srgbClr val="FF3300"/>
                </a:solidFill>
              </a:rPr>
              <a:t>On Thursday morning we will load the buses and be gone</a:t>
            </a:r>
            <a:r>
              <a:rPr lang="en-US" altLang="en-US" dirty="0"/>
              <a:t> </a:t>
            </a:r>
            <a:r>
              <a:rPr lang="en-US" altLang="en-US" b="1" dirty="0">
                <a:solidFill>
                  <a:srgbClr val="FF3300"/>
                </a:solidFill>
              </a:rPr>
              <a:t>the </a:t>
            </a:r>
            <a:r>
              <a:rPr lang="en-US" altLang="en-US" dirty="0"/>
              <a:t>whole</a:t>
            </a:r>
            <a:r>
              <a:rPr lang="en-US" altLang="en-US" b="1" dirty="0">
                <a:solidFill>
                  <a:srgbClr val="FF3300"/>
                </a:solidFill>
              </a:rPr>
              <a:t> day. In your take-home folders there is a note about the field trip for your parents to sign. Please remember to bring</a:t>
            </a:r>
            <a:r>
              <a:rPr lang="en-US" altLang="en-US" dirty="0"/>
              <a:t> </a:t>
            </a:r>
            <a:r>
              <a:rPr lang="en-US" altLang="en-US" b="1" dirty="0">
                <a:solidFill>
                  <a:srgbClr val="FF3300"/>
                </a:solidFill>
              </a:rPr>
              <a:t>the</a:t>
            </a:r>
            <a:r>
              <a:rPr lang="en-US" altLang="en-US" dirty="0"/>
              <a:t> signed </a:t>
            </a:r>
            <a:r>
              <a:rPr lang="en-US" altLang="en-US" b="1" dirty="0">
                <a:solidFill>
                  <a:srgbClr val="FF3300"/>
                </a:solidFill>
              </a:rPr>
              <a:t>note in your take-home folder back to school.</a:t>
            </a:r>
            <a:r>
              <a:rPr lang="en-US" altLang="en-US" dirty="0"/>
              <a:t> </a:t>
            </a:r>
            <a:r>
              <a:rPr lang="en-US" altLang="en-US" b="1" dirty="0">
                <a:solidFill>
                  <a:srgbClr val="FF3300"/>
                </a:solidFill>
              </a:rPr>
              <a:t>You have to bring the note</a:t>
            </a:r>
            <a:r>
              <a:rPr lang="en-US" altLang="en-US" dirty="0"/>
              <a:t> signed by your </a:t>
            </a:r>
            <a:r>
              <a:rPr lang="en-US" altLang="en-US" b="1" dirty="0">
                <a:solidFill>
                  <a:srgbClr val="FF3300"/>
                </a:solidFill>
              </a:rPr>
              <a:t>parents back to school or you will not be able to go with us.</a:t>
            </a:r>
          </a:p>
          <a:p>
            <a:endParaRPr lang="en-US" dirty="0"/>
          </a:p>
        </p:txBody>
      </p:sp>
    </p:spTree>
    <p:extLst>
      <p:ext uri="{BB962C8B-B14F-4D97-AF65-F5344CB8AC3E}">
        <p14:creationId xmlns:p14="http://schemas.microsoft.com/office/powerpoint/2010/main" val="403976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450" y="136525"/>
            <a:ext cx="7433808" cy="985880"/>
          </a:xfrm>
        </p:spPr>
        <p:txBody>
          <a:bodyPr>
            <a:noAutofit/>
          </a:bodyPr>
          <a:lstStyle/>
          <a:p>
            <a:pPr algn="ctr"/>
            <a:r>
              <a:rPr lang="en-US" dirty="0">
                <a:solidFill>
                  <a:schemeClr val="accent5"/>
                </a:solidFill>
              </a:rPr>
              <a:t>Beginning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14</a:t>
            </a:fld>
            <a:endParaRPr lang="en-US" dirty="0"/>
          </a:p>
        </p:txBody>
      </p:sp>
      <p:sp>
        <p:nvSpPr>
          <p:cNvPr id="4" name="Content Placeholder 3"/>
          <p:cNvSpPr>
            <a:spLocks noGrp="1"/>
          </p:cNvSpPr>
          <p:nvPr>
            <p:ph sz="quarter" idx="13"/>
          </p:nvPr>
        </p:nvSpPr>
        <p:spPr>
          <a:xfrm>
            <a:off x="423863" y="1767525"/>
            <a:ext cx="11344274" cy="4181578"/>
          </a:xfrm>
        </p:spPr>
        <p:txBody>
          <a:bodyPr>
            <a:normAutofit fontScale="77500" lnSpcReduction="20000"/>
          </a:bodyPr>
          <a:lstStyle/>
          <a:p>
            <a:r>
              <a:rPr lang="en-US" sz="3000" b="1" dirty="0"/>
              <a:t>What Might a </a:t>
            </a:r>
            <a:r>
              <a:rPr lang="en-US" sz="3000" b="1" u="sng" dirty="0"/>
              <a:t>Beginning</a:t>
            </a:r>
            <a:r>
              <a:rPr lang="en-US" sz="3000" b="1" dirty="0"/>
              <a:t> Listener Understand?</a:t>
            </a:r>
          </a:p>
          <a:p>
            <a:endParaRPr lang="en-US" b="1" dirty="0">
              <a:solidFill>
                <a:srgbClr val="006666"/>
              </a:solidFill>
            </a:endParaRPr>
          </a:p>
          <a:p>
            <a:pPr>
              <a:lnSpc>
                <a:spcPct val="170000"/>
              </a:lnSpc>
            </a:pPr>
            <a:r>
              <a:rPr lang="en-US" altLang="en-US" b="1" dirty="0">
                <a:solidFill>
                  <a:srgbClr val="FF3300"/>
                </a:solidFill>
              </a:rPr>
              <a:t>Today </a:t>
            </a:r>
            <a:r>
              <a:rPr lang="en-US" altLang="en-US" dirty="0"/>
              <a:t>in</a:t>
            </a:r>
            <a:r>
              <a:rPr lang="en-US" altLang="en-US" b="1" dirty="0">
                <a:solidFill>
                  <a:srgbClr val="FF3300"/>
                </a:solidFill>
              </a:rPr>
              <a:t> science</a:t>
            </a:r>
            <a:r>
              <a:rPr lang="en-US" altLang="en-US" dirty="0"/>
              <a:t> we are going to study some more about </a:t>
            </a:r>
            <a:r>
              <a:rPr lang="en-US" altLang="en-US" b="1" dirty="0">
                <a:solidFill>
                  <a:srgbClr val="FF3300"/>
                </a:solidFill>
              </a:rPr>
              <a:t>spiders</a:t>
            </a:r>
            <a:r>
              <a:rPr lang="en-US" altLang="en-US" dirty="0"/>
              <a:t>.</a:t>
            </a:r>
            <a:r>
              <a:rPr lang="en-US" altLang="en-US" b="1" dirty="0">
                <a:solidFill>
                  <a:srgbClr val="FF3300"/>
                </a:solidFill>
              </a:rPr>
              <a:t> </a:t>
            </a:r>
            <a:r>
              <a:rPr lang="en-US" altLang="en-US" dirty="0"/>
              <a:t>Then we will observe a few </a:t>
            </a:r>
            <a:r>
              <a:rPr lang="en-US" altLang="en-US" b="1" dirty="0">
                <a:solidFill>
                  <a:srgbClr val="FF3300"/>
                </a:solidFill>
              </a:rPr>
              <a:t>spiders</a:t>
            </a:r>
            <a:r>
              <a:rPr lang="en-US" altLang="en-US" dirty="0"/>
              <a:t> in this glass vivarium for </a:t>
            </a:r>
            <a:r>
              <a:rPr lang="en-US" altLang="en-US" b="1" dirty="0">
                <a:solidFill>
                  <a:srgbClr val="FF3300"/>
                </a:solidFill>
              </a:rPr>
              <a:t>one</a:t>
            </a:r>
            <a:r>
              <a:rPr lang="en-US" altLang="en-US" dirty="0"/>
              <a:t> week. </a:t>
            </a:r>
            <a:r>
              <a:rPr lang="en-US" altLang="en-US" b="1" dirty="0">
                <a:solidFill>
                  <a:srgbClr val="FF3300"/>
                </a:solidFill>
              </a:rPr>
              <a:t>One</a:t>
            </a:r>
            <a:r>
              <a:rPr lang="en-US" altLang="en-US" dirty="0"/>
              <a:t> reason we will observe the </a:t>
            </a:r>
            <a:r>
              <a:rPr lang="en-US" altLang="en-US" b="1" dirty="0">
                <a:solidFill>
                  <a:srgbClr val="FF3300"/>
                </a:solidFill>
              </a:rPr>
              <a:t>spiders</a:t>
            </a:r>
            <a:r>
              <a:rPr lang="en-US" altLang="en-US" dirty="0"/>
              <a:t> is to learn some important things about them. For example, we want to know what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and how they get their </a:t>
            </a:r>
            <a:r>
              <a:rPr lang="en-US" altLang="en-US" b="1" dirty="0">
                <a:solidFill>
                  <a:srgbClr val="FF3300"/>
                </a:solidFill>
              </a:rPr>
              <a:t>food</a:t>
            </a:r>
            <a:r>
              <a:rPr lang="en-US" altLang="en-US" dirty="0"/>
              <a:t>.</a:t>
            </a:r>
            <a:r>
              <a:rPr lang="en-US" altLang="en-US" b="1" dirty="0">
                <a:solidFill>
                  <a:srgbClr val="FF3300"/>
                </a:solidFill>
              </a:rPr>
              <a:t> </a:t>
            </a:r>
            <a:r>
              <a:rPr lang="en-US" altLang="en-US" dirty="0"/>
              <a:t>We also want to know if other animals </a:t>
            </a:r>
            <a:r>
              <a:rPr lang="en-US" altLang="en-US" b="1" dirty="0">
                <a:solidFill>
                  <a:srgbClr val="FF3300"/>
                </a:solidFill>
              </a:rPr>
              <a:t>eat</a:t>
            </a:r>
            <a:r>
              <a:rPr lang="en-US" altLang="en-US" b="1" dirty="0"/>
              <a:t> </a:t>
            </a:r>
            <a:r>
              <a:rPr lang="en-US" altLang="en-US" b="1" dirty="0">
                <a:solidFill>
                  <a:srgbClr val="FF3300"/>
                </a:solidFill>
              </a:rPr>
              <a:t>spiders</a:t>
            </a:r>
            <a:r>
              <a:rPr lang="en-US" altLang="en-US" dirty="0"/>
              <a:t>. Let’s go </a:t>
            </a:r>
            <a:r>
              <a:rPr lang="en-US" altLang="en-US" b="1" dirty="0">
                <a:solidFill>
                  <a:srgbClr val="FF3300"/>
                </a:solidFill>
              </a:rPr>
              <a:t>sit on the carpet</a:t>
            </a:r>
            <a:r>
              <a:rPr lang="en-US" altLang="en-US" dirty="0"/>
              <a:t> and </a:t>
            </a:r>
            <a:r>
              <a:rPr lang="en-US" altLang="en-US" b="1" dirty="0">
                <a:solidFill>
                  <a:srgbClr val="FF3300"/>
                </a:solidFill>
              </a:rPr>
              <a:t>read a story</a:t>
            </a:r>
            <a:r>
              <a:rPr lang="en-US" altLang="en-US" dirty="0"/>
              <a:t> about how </a:t>
            </a:r>
            <a:r>
              <a:rPr lang="en-US" altLang="en-US" b="1" dirty="0">
                <a:solidFill>
                  <a:srgbClr val="FF3300"/>
                </a:solidFill>
              </a:rPr>
              <a:t>spiders</a:t>
            </a:r>
            <a:r>
              <a:rPr lang="en-US" altLang="en-US" dirty="0"/>
              <a:t> catch their </a:t>
            </a:r>
            <a:r>
              <a:rPr lang="en-US" altLang="en-US" b="1" dirty="0">
                <a:solidFill>
                  <a:srgbClr val="FF3300"/>
                </a:solidFill>
              </a:rPr>
              <a:t>food</a:t>
            </a:r>
            <a:r>
              <a:rPr lang="en-US" altLang="en-US" dirty="0"/>
              <a:t> and protect themselves from getting eaten.</a:t>
            </a:r>
          </a:p>
          <a:p>
            <a:endParaRPr lang="en-US" dirty="0"/>
          </a:p>
        </p:txBody>
      </p:sp>
    </p:spTree>
    <p:extLst>
      <p:ext uri="{BB962C8B-B14F-4D97-AF65-F5344CB8AC3E}">
        <p14:creationId xmlns:p14="http://schemas.microsoft.com/office/powerpoint/2010/main" val="428833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348208" cy="710206"/>
          </a:xfrm>
        </p:spPr>
        <p:txBody>
          <a:bodyPr/>
          <a:lstStyle/>
          <a:p>
            <a:pPr algn="ctr"/>
            <a:r>
              <a:rPr lang="en-US" dirty="0">
                <a:solidFill>
                  <a:schemeClr val="accent5"/>
                </a:solidFill>
              </a:rPr>
              <a:t>In Other Words (Beginning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15</a:t>
            </a:fld>
            <a:endParaRPr lang="en-US" dirty="0"/>
          </a:p>
        </p:txBody>
      </p:sp>
      <p:sp>
        <p:nvSpPr>
          <p:cNvPr id="4" name="Content Placeholder 3"/>
          <p:cNvSpPr>
            <a:spLocks noGrp="1"/>
          </p:cNvSpPr>
          <p:nvPr>
            <p:ph sz="quarter" idx="13"/>
          </p:nvPr>
        </p:nvSpPr>
        <p:spPr>
          <a:xfrm>
            <a:off x="1231583" y="2170182"/>
            <a:ext cx="8750617" cy="4358955"/>
          </a:xfrm>
        </p:spPr>
        <p:txBody>
          <a:bodyPr>
            <a:normAutofit/>
          </a:bodyPr>
          <a:lstStyle/>
          <a:p>
            <a:pPr>
              <a:lnSpc>
                <a:spcPct val="150000"/>
              </a:lnSpc>
            </a:pPr>
            <a:r>
              <a:rPr lang="en-US" altLang="en-US" sz="3500" b="1" dirty="0">
                <a:solidFill>
                  <a:srgbClr val="FF3300"/>
                </a:solidFill>
              </a:rPr>
              <a:t>Today</a:t>
            </a:r>
            <a:r>
              <a:rPr lang="en-US" altLang="en-US" sz="3500" dirty="0"/>
              <a:t> … </a:t>
            </a:r>
            <a:r>
              <a:rPr lang="en-US" altLang="en-US" sz="3500" b="1" dirty="0">
                <a:solidFill>
                  <a:srgbClr val="FF3300"/>
                </a:solidFill>
              </a:rPr>
              <a:t>science</a:t>
            </a:r>
            <a:r>
              <a:rPr lang="en-US" altLang="en-US" sz="3500" dirty="0"/>
              <a:t> … </a:t>
            </a:r>
            <a:r>
              <a:rPr lang="en-US" altLang="en-US" sz="3500" b="1" dirty="0">
                <a:solidFill>
                  <a:srgbClr val="FF3300"/>
                </a:solidFill>
              </a:rPr>
              <a:t>spiders </a:t>
            </a:r>
            <a:r>
              <a:rPr lang="en-US" altLang="en-US" sz="3500" dirty="0"/>
              <a:t>… </a:t>
            </a:r>
            <a:r>
              <a:rPr lang="en-US" altLang="en-US" sz="3500" b="1" dirty="0">
                <a:solidFill>
                  <a:srgbClr val="FF3300"/>
                </a:solidFill>
              </a:rPr>
              <a:t>spiders</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spiders</a:t>
            </a:r>
            <a:r>
              <a:rPr lang="en-US" altLang="en-US" sz="3500" b="1" dirty="0"/>
              <a:t> </a:t>
            </a:r>
            <a:r>
              <a:rPr lang="en-US" altLang="en-US" sz="3500" b="1" dirty="0">
                <a:solidFill>
                  <a:srgbClr val="FF3300"/>
                </a:solidFill>
              </a:rPr>
              <a:t>eat</a:t>
            </a:r>
            <a:r>
              <a:rPr lang="en-US" altLang="en-US" sz="3500" dirty="0"/>
              <a:t> … </a:t>
            </a:r>
            <a:r>
              <a:rPr lang="en-US" altLang="en-US" sz="3500" b="1" dirty="0">
                <a:solidFill>
                  <a:srgbClr val="FF3300"/>
                </a:solidFill>
              </a:rPr>
              <a:t>food</a:t>
            </a:r>
            <a:r>
              <a:rPr lang="en-US" altLang="en-US" sz="3500" dirty="0"/>
              <a:t> … </a:t>
            </a:r>
            <a:r>
              <a:rPr lang="en-US" altLang="en-US" sz="3500" b="1" dirty="0">
                <a:solidFill>
                  <a:srgbClr val="FF3300"/>
                </a:solidFill>
              </a:rPr>
              <a:t>eat</a:t>
            </a:r>
            <a:r>
              <a:rPr lang="en-US" altLang="en-US" sz="3500" b="1" dirty="0"/>
              <a:t> </a:t>
            </a:r>
            <a:r>
              <a:rPr lang="en-US" altLang="en-US" sz="3500" b="1" dirty="0">
                <a:solidFill>
                  <a:srgbClr val="FF3300"/>
                </a:solidFill>
              </a:rPr>
              <a:t>spiders </a:t>
            </a:r>
            <a:r>
              <a:rPr lang="en-US" altLang="en-US" sz="3500" dirty="0"/>
              <a:t>… </a:t>
            </a:r>
            <a:r>
              <a:rPr lang="en-US" altLang="en-US" sz="3500" b="1" dirty="0">
                <a:solidFill>
                  <a:srgbClr val="FF3300"/>
                </a:solidFill>
              </a:rPr>
              <a:t>sit on the carpet</a:t>
            </a:r>
            <a:r>
              <a:rPr lang="en-US" altLang="en-US" sz="3500" dirty="0"/>
              <a:t> … </a:t>
            </a:r>
            <a:r>
              <a:rPr lang="en-US" altLang="en-US" sz="3500" b="1" dirty="0">
                <a:solidFill>
                  <a:srgbClr val="FF3300"/>
                </a:solidFill>
              </a:rPr>
              <a:t>read a story</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food</a:t>
            </a:r>
          </a:p>
          <a:p>
            <a:endParaRPr lang="en-US" sz="3500" dirty="0"/>
          </a:p>
        </p:txBody>
      </p:sp>
    </p:spTree>
    <p:extLst>
      <p:ext uri="{BB962C8B-B14F-4D97-AF65-F5344CB8AC3E}">
        <p14:creationId xmlns:p14="http://schemas.microsoft.com/office/powerpoint/2010/main" val="96323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189" y="136526"/>
            <a:ext cx="9597887" cy="1117086"/>
          </a:xfrm>
        </p:spPr>
        <p:txBody>
          <a:bodyPr>
            <a:normAutofit/>
          </a:bodyPr>
          <a:lstStyle/>
          <a:p>
            <a:pPr algn="ctr"/>
            <a:r>
              <a:rPr lang="en-US" dirty="0">
                <a:solidFill>
                  <a:schemeClr val="accent5"/>
                </a:solidFill>
              </a:rPr>
              <a:t>Intermediate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16</a:t>
            </a:fld>
            <a:endParaRPr lang="en-US" dirty="0"/>
          </a:p>
        </p:txBody>
      </p:sp>
      <p:sp>
        <p:nvSpPr>
          <p:cNvPr id="4" name="Content Placeholder 3"/>
          <p:cNvSpPr>
            <a:spLocks noGrp="1"/>
          </p:cNvSpPr>
          <p:nvPr>
            <p:ph sz="quarter" idx="13"/>
          </p:nvPr>
        </p:nvSpPr>
        <p:spPr/>
        <p:txBody>
          <a:bodyPr>
            <a:normAutofit fontScale="77500" lnSpcReduction="20000"/>
          </a:bodyPr>
          <a:lstStyle/>
          <a:p>
            <a:r>
              <a:rPr lang="en-US" sz="3000" b="1" dirty="0"/>
              <a:t>What Might an </a:t>
            </a:r>
            <a:r>
              <a:rPr lang="en-US" sz="3000" b="1" u="sng" dirty="0"/>
              <a:t>Intermediate</a:t>
            </a:r>
            <a:r>
              <a:rPr lang="en-US" sz="3000" b="1" dirty="0"/>
              <a:t> Listener Understand?</a:t>
            </a:r>
            <a:br>
              <a:rPr lang="en-US" dirty="0"/>
            </a:br>
            <a:endParaRPr lang="en-US" dirty="0"/>
          </a:p>
          <a:p>
            <a:pPr>
              <a:lnSpc>
                <a:spcPct val="170000"/>
              </a:lnSpc>
            </a:pPr>
            <a:r>
              <a:rPr lang="en-US" altLang="en-US" b="1" dirty="0">
                <a:solidFill>
                  <a:srgbClr val="FF3300"/>
                </a:solidFill>
              </a:rPr>
              <a:t>Today </a:t>
            </a:r>
            <a:r>
              <a:rPr lang="en-US" altLang="en-US" dirty="0"/>
              <a:t>in</a:t>
            </a:r>
            <a:r>
              <a:rPr lang="en-US" altLang="en-US" b="1" dirty="0">
                <a:solidFill>
                  <a:srgbClr val="FF3300"/>
                </a:solidFill>
              </a:rPr>
              <a:t> science</a:t>
            </a:r>
            <a:r>
              <a:rPr lang="en-US" altLang="en-US" dirty="0"/>
              <a:t> </a:t>
            </a:r>
            <a:r>
              <a:rPr lang="en-US" altLang="en-US" b="1" dirty="0">
                <a:solidFill>
                  <a:srgbClr val="FF3300"/>
                </a:solidFill>
              </a:rPr>
              <a:t>we are going to study</a:t>
            </a:r>
            <a:r>
              <a:rPr lang="en-US" altLang="en-US" dirty="0"/>
              <a:t> some more about </a:t>
            </a:r>
            <a:r>
              <a:rPr lang="en-US" altLang="en-US" b="1" dirty="0">
                <a:solidFill>
                  <a:srgbClr val="FF3300"/>
                </a:solidFill>
              </a:rPr>
              <a:t>spiders.</a:t>
            </a:r>
            <a:r>
              <a:rPr lang="en-US" altLang="en-US" dirty="0"/>
              <a:t> </a:t>
            </a:r>
            <a:r>
              <a:rPr lang="en-US" altLang="en-US" b="1" dirty="0">
                <a:solidFill>
                  <a:srgbClr val="FF3300"/>
                </a:solidFill>
              </a:rPr>
              <a:t>Then we </a:t>
            </a:r>
            <a:r>
              <a:rPr lang="en-US" altLang="en-US" dirty="0">
                <a:solidFill>
                  <a:schemeClr val="tx2"/>
                </a:solidFill>
              </a:rPr>
              <a:t>will observe</a:t>
            </a:r>
            <a:r>
              <a:rPr lang="en-US" altLang="en-US" b="1" dirty="0">
                <a:solidFill>
                  <a:srgbClr val="FF3300"/>
                </a:solidFill>
              </a:rPr>
              <a:t> </a:t>
            </a:r>
            <a:r>
              <a:rPr lang="en-US" altLang="en-US" dirty="0">
                <a:solidFill>
                  <a:schemeClr val="tx2"/>
                </a:solidFill>
              </a:rPr>
              <a:t>a few </a:t>
            </a:r>
            <a:r>
              <a:rPr lang="en-US" altLang="en-US" b="1" dirty="0">
                <a:solidFill>
                  <a:srgbClr val="FF3300"/>
                </a:solidFill>
              </a:rPr>
              <a:t>spiders </a:t>
            </a:r>
            <a:r>
              <a:rPr lang="en-US" altLang="en-US" dirty="0">
                <a:solidFill>
                  <a:schemeClr val="tx2"/>
                </a:solidFill>
              </a:rPr>
              <a:t>in this glass</a:t>
            </a:r>
            <a:r>
              <a:rPr lang="en-US" altLang="en-US" dirty="0"/>
              <a:t> vivarium for </a:t>
            </a:r>
            <a:r>
              <a:rPr lang="en-US" altLang="en-US" b="1" dirty="0">
                <a:solidFill>
                  <a:srgbClr val="FF3300"/>
                </a:solidFill>
              </a:rPr>
              <a:t>one</a:t>
            </a:r>
            <a:r>
              <a:rPr lang="en-US" altLang="en-US" dirty="0"/>
              <a:t> week. </a:t>
            </a:r>
            <a:r>
              <a:rPr lang="en-US" altLang="en-US" b="1" dirty="0">
                <a:solidFill>
                  <a:srgbClr val="FF3300"/>
                </a:solidFill>
              </a:rPr>
              <a:t>One</a:t>
            </a:r>
            <a:r>
              <a:rPr lang="en-US" altLang="en-US" dirty="0"/>
              <a:t> reason </a:t>
            </a:r>
            <a:r>
              <a:rPr lang="en-US" altLang="en-US" b="1" dirty="0">
                <a:solidFill>
                  <a:srgbClr val="FF3300"/>
                </a:solidFill>
              </a:rPr>
              <a:t>we</a:t>
            </a:r>
            <a:r>
              <a:rPr lang="en-US" altLang="en-US" dirty="0"/>
              <a:t> will observe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some important things about them. For example, </a:t>
            </a:r>
            <a:r>
              <a:rPr lang="en-US" altLang="en-US" b="1" dirty="0">
                <a:solidFill>
                  <a:srgbClr val="FF3300"/>
                </a:solidFill>
              </a:rPr>
              <a:t>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and how they get their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also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if other </a:t>
            </a:r>
            <a:r>
              <a:rPr lang="en-US" altLang="en-US" b="1" dirty="0">
                <a:solidFill>
                  <a:srgbClr val="FF3300"/>
                </a:solidFill>
              </a:rPr>
              <a:t>animals eat</a:t>
            </a:r>
            <a:r>
              <a:rPr lang="en-US" altLang="en-US" b="1" dirty="0"/>
              <a:t> </a:t>
            </a:r>
            <a:r>
              <a:rPr lang="en-US" altLang="en-US" b="1" dirty="0">
                <a:solidFill>
                  <a:srgbClr val="FF3300"/>
                </a:solidFill>
              </a:rPr>
              <a:t>spiders</a:t>
            </a:r>
            <a:r>
              <a:rPr lang="en-US" altLang="en-US" dirty="0"/>
              <a:t>. Let’s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and </a:t>
            </a:r>
            <a:r>
              <a:rPr lang="en-US" altLang="en-US" b="1" dirty="0">
                <a:solidFill>
                  <a:srgbClr val="FF3300"/>
                </a:solidFill>
              </a:rPr>
              <a:t>read a story</a:t>
            </a:r>
            <a:r>
              <a:rPr lang="en-US" altLang="en-US" dirty="0"/>
              <a:t> about how </a:t>
            </a:r>
            <a:r>
              <a:rPr lang="en-US" altLang="en-US" b="1" dirty="0">
                <a:solidFill>
                  <a:srgbClr val="FF3300"/>
                </a:solidFill>
              </a:rPr>
              <a:t>spiders</a:t>
            </a:r>
            <a:r>
              <a:rPr lang="en-US" altLang="en-US" dirty="0"/>
              <a:t> catch their </a:t>
            </a:r>
            <a:r>
              <a:rPr lang="en-US" altLang="en-US" b="1" dirty="0">
                <a:solidFill>
                  <a:srgbClr val="FF3300"/>
                </a:solidFill>
              </a:rPr>
              <a:t>food</a:t>
            </a:r>
            <a:r>
              <a:rPr lang="en-US" altLang="en-US" dirty="0"/>
              <a:t> and protect themselves from getting eaten.</a:t>
            </a:r>
          </a:p>
          <a:p>
            <a:endParaRPr lang="en-US" dirty="0"/>
          </a:p>
        </p:txBody>
      </p:sp>
    </p:spTree>
    <p:extLst>
      <p:ext uri="{BB962C8B-B14F-4D97-AF65-F5344CB8AC3E}">
        <p14:creationId xmlns:p14="http://schemas.microsoft.com/office/powerpoint/2010/main" val="355295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9034008" cy="710206"/>
          </a:xfrm>
        </p:spPr>
        <p:txBody>
          <a:bodyPr/>
          <a:lstStyle/>
          <a:p>
            <a:pPr algn="ctr"/>
            <a:r>
              <a:rPr lang="en-US" dirty="0">
                <a:solidFill>
                  <a:schemeClr val="accent5"/>
                </a:solidFill>
              </a:rPr>
              <a:t>In Other Words (Intermediate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17</a:t>
            </a:fld>
            <a:endParaRPr lang="en-US" dirty="0"/>
          </a:p>
        </p:txBody>
      </p:sp>
      <p:sp>
        <p:nvSpPr>
          <p:cNvPr id="4" name="Content Placeholder 3"/>
          <p:cNvSpPr>
            <a:spLocks noGrp="1"/>
          </p:cNvSpPr>
          <p:nvPr>
            <p:ph sz="quarter" idx="13"/>
          </p:nvPr>
        </p:nvSpPr>
        <p:spPr/>
        <p:txBody>
          <a:bodyPr>
            <a:normAutofit fontScale="92500" lnSpcReduction="10000"/>
          </a:bodyPr>
          <a:lstStyle/>
          <a:p>
            <a:pPr>
              <a:lnSpc>
                <a:spcPct val="170000"/>
              </a:lnSpc>
            </a:pPr>
            <a:r>
              <a:rPr lang="en-US" altLang="en-US" sz="3500" b="1" dirty="0">
                <a:solidFill>
                  <a:srgbClr val="FF3300"/>
                </a:solidFill>
              </a:rPr>
              <a:t>Today </a:t>
            </a:r>
            <a:r>
              <a:rPr lang="en-US" altLang="en-US" sz="3500" dirty="0"/>
              <a:t>…</a:t>
            </a:r>
            <a:r>
              <a:rPr lang="en-US" altLang="en-US" sz="3500" b="1" dirty="0">
                <a:solidFill>
                  <a:srgbClr val="FF3300"/>
                </a:solidFill>
              </a:rPr>
              <a:t> science</a:t>
            </a:r>
            <a:r>
              <a:rPr lang="en-US" altLang="en-US" sz="3500" dirty="0"/>
              <a:t> </a:t>
            </a:r>
            <a:r>
              <a:rPr lang="en-US" altLang="en-US" sz="3500" b="1" dirty="0">
                <a:solidFill>
                  <a:srgbClr val="FF3300"/>
                </a:solidFill>
              </a:rPr>
              <a:t>we are going to study</a:t>
            </a:r>
            <a:r>
              <a:rPr lang="en-US" altLang="en-US" sz="3500" dirty="0"/>
              <a:t> … </a:t>
            </a:r>
            <a:r>
              <a:rPr lang="en-US" altLang="en-US" sz="3500" b="1" dirty="0">
                <a:solidFill>
                  <a:srgbClr val="FF3300"/>
                </a:solidFill>
              </a:rPr>
              <a:t>spiders.</a:t>
            </a:r>
            <a:r>
              <a:rPr lang="en-US" altLang="en-US" sz="3500" dirty="0"/>
              <a:t> </a:t>
            </a:r>
            <a:r>
              <a:rPr lang="en-US" altLang="en-US" sz="3500" b="1" dirty="0">
                <a:solidFill>
                  <a:srgbClr val="FF3300"/>
                </a:solidFill>
              </a:rPr>
              <a:t>Then we</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One</a:t>
            </a:r>
            <a:r>
              <a:rPr lang="en-US" altLang="en-US" sz="3500" dirty="0"/>
              <a:t> … </a:t>
            </a:r>
            <a:r>
              <a:rPr lang="en-US" altLang="en-US" sz="3500" b="1" dirty="0">
                <a:solidFill>
                  <a:srgbClr val="FF3300"/>
                </a:solidFill>
              </a:rPr>
              <a:t>we</a:t>
            </a:r>
            <a:r>
              <a:rPr lang="en-US" altLang="en-US" sz="3500" dirty="0"/>
              <a:t> … </a:t>
            </a:r>
            <a:r>
              <a:rPr lang="en-US" altLang="en-US" sz="3500" b="1" dirty="0">
                <a:solidFill>
                  <a:srgbClr val="FF3300"/>
                </a:solidFill>
              </a:rPr>
              <a:t>the</a:t>
            </a:r>
            <a:r>
              <a:rPr lang="en-US" altLang="en-US" sz="3500" dirty="0"/>
              <a:t> </a:t>
            </a:r>
            <a:r>
              <a:rPr lang="en-US" altLang="en-US" sz="3500" b="1" dirty="0">
                <a:solidFill>
                  <a:srgbClr val="FF3300"/>
                </a:solidFill>
              </a:rPr>
              <a:t>spiders is</a:t>
            </a:r>
            <a:r>
              <a:rPr lang="en-US" altLang="en-US" sz="3500" dirty="0"/>
              <a:t> </a:t>
            </a:r>
            <a:r>
              <a:rPr lang="en-US" altLang="en-US" sz="3500" b="1" dirty="0">
                <a:solidFill>
                  <a:srgbClr val="FF3300"/>
                </a:solidFill>
              </a:rPr>
              <a:t>to learn</a:t>
            </a:r>
            <a:r>
              <a:rPr lang="en-US" altLang="en-US" sz="3500" dirty="0"/>
              <a:t> … </a:t>
            </a:r>
            <a:r>
              <a:rPr lang="en-US" altLang="en-US" sz="3500" b="1" dirty="0">
                <a:solidFill>
                  <a:srgbClr val="FF3300"/>
                </a:solidFill>
              </a:rPr>
              <a:t>we want to</a:t>
            </a:r>
            <a:r>
              <a:rPr lang="en-US" altLang="en-US" sz="3500" dirty="0"/>
              <a:t> </a:t>
            </a:r>
            <a:r>
              <a:rPr lang="en-US" altLang="en-US" sz="3500" b="1" dirty="0">
                <a:solidFill>
                  <a:srgbClr val="FF3300"/>
                </a:solidFill>
              </a:rPr>
              <a:t>know</a:t>
            </a:r>
            <a:r>
              <a:rPr lang="en-US" altLang="en-US" sz="3500" dirty="0"/>
              <a:t> </a:t>
            </a:r>
            <a:r>
              <a:rPr lang="en-US" altLang="en-US" sz="3500" b="1" dirty="0">
                <a:solidFill>
                  <a:srgbClr val="FF3300"/>
                </a:solidFill>
              </a:rPr>
              <a:t>what</a:t>
            </a:r>
            <a:r>
              <a:rPr lang="en-US" altLang="en-US" sz="3500" dirty="0"/>
              <a:t> </a:t>
            </a:r>
            <a:r>
              <a:rPr lang="en-US" altLang="en-US" sz="3500" b="1" dirty="0">
                <a:solidFill>
                  <a:srgbClr val="FF3300"/>
                </a:solidFill>
              </a:rPr>
              <a:t>spiders</a:t>
            </a:r>
            <a:r>
              <a:rPr lang="en-US" altLang="en-US" sz="3500" b="1" dirty="0"/>
              <a:t> </a:t>
            </a:r>
            <a:r>
              <a:rPr lang="en-US" altLang="en-US" sz="3500" b="1" dirty="0">
                <a:solidFill>
                  <a:srgbClr val="FF3300"/>
                </a:solidFill>
              </a:rPr>
              <a:t>eat</a:t>
            </a:r>
            <a:r>
              <a:rPr lang="en-US" altLang="en-US" sz="3500" dirty="0"/>
              <a:t> … </a:t>
            </a:r>
            <a:r>
              <a:rPr lang="en-US" altLang="en-US" sz="3500" b="1" dirty="0">
                <a:solidFill>
                  <a:srgbClr val="FF3300"/>
                </a:solidFill>
              </a:rPr>
              <a:t>food.</a:t>
            </a:r>
            <a:r>
              <a:rPr lang="en-US" altLang="en-US" sz="3500" dirty="0"/>
              <a:t> </a:t>
            </a:r>
            <a:r>
              <a:rPr lang="en-US" altLang="en-US" sz="3500" b="1" dirty="0">
                <a:solidFill>
                  <a:srgbClr val="FF3300"/>
                </a:solidFill>
              </a:rPr>
              <a:t>We</a:t>
            </a:r>
            <a:r>
              <a:rPr lang="en-US" altLang="en-US" sz="3500" dirty="0"/>
              <a:t> … </a:t>
            </a:r>
            <a:r>
              <a:rPr lang="en-US" altLang="en-US" sz="3500" b="1" dirty="0">
                <a:solidFill>
                  <a:srgbClr val="FF3300"/>
                </a:solidFill>
              </a:rPr>
              <a:t>want to</a:t>
            </a:r>
            <a:r>
              <a:rPr lang="en-US" altLang="en-US" sz="3500" dirty="0"/>
              <a:t> </a:t>
            </a:r>
            <a:r>
              <a:rPr lang="en-US" altLang="en-US" sz="3500" b="1" dirty="0">
                <a:solidFill>
                  <a:srgbClr val="FF3300"/>
                </a:solidFill>
              </a:rPr>
              <a:t>know</a:t>
            </a:r>
            <a:r>
              <a:rPr lang="en-US" altLang="en-US" sz="3500" dirty="0"/>
              <a:t> … </a:t>
            </a:r>
            <a:r>
              <a:rPr lang="en-US" altLang="en-US" sz="3500" b="1" dirty="0">
                <a:solidFill>
                  <a:srgbClr val="FF3300"/>
                </a:solidFill>
              </a:rPr>
              <a:t>animals eat</a:t>
            </a:r>
            <a:r>
              <a:rPr lang="en-US" altLang="en-US" sz="3500" b="1" dirty="0"/>
              <a:t> </a:t>
            </a:r>
            <a:r>
              <a:rPr lang="en-US" altLang="en-US" sz="3500" b="1" dirty="0">
                <a:solidFill>
                  <a:srgbClr val="FF3300"/>
                </a:solidFill>
              </a:rPr>
              <a:t>spiders </a:t>
            </a:r>
            <a:r>
              <a:rPr lang="en-US" altLang="en-US" sz="3500" dirty="0"/>
              <a:t>… </a:t>
            </a:r>
            <a:r>
              <a:rPr lang="en-US" altLang="en-US" sz="3500" b="1" dirty="0">
                <a:solidFill>
                  <a:srgbClr val="FF3300"/>
                </a:solidFill>
              </a:rPr>
              <a:t>go</a:t>
            </a:r>
            <a:r>
              <a:rPr lang="en-US" altLang="en-US" sz="3500" dirty="0"/>
              <a:t> </a:t>
            </a:r>
            <a:r>
              <a:rPr lang="en-US" altLang="en-US" sz="3500" b="1" dirty="0">
                <a:solidFill>
                  <a:srgbClr val="FF3300"/>
                </a:solidFill>
              </a:rPr>
              <a:t>sit on the carpet</a:t>
            </a:r>
            <a:r>
              <a:rPr lang="en-US" altLang="en-US" sz="3500" dirty="0"/>
              <a:t> … </a:t>
            </a:r>
            <a:r>
              <a:rPr lang="en-US" altLang="en-US" sz="3500" b="1" dirty="0">
                <a:solidFill>
                  <a:srgbClr val="FF3300"/>
                </a:solidFill>
              </a:rPr>
              <a:t>read a story</a:t>
            </a:r>
            <a:r>
              <a:rPr lang="en-US" altLang="en-US" sz="3500" dirty="0"/>
              <a:t> … </a:t>
            </a:r>
            <a:r>
              <a:rPr lang="en-US" altLang="en-US" sz="3500" b="1" dirty="0">
                <a:solidFill>
                  <a:srgbClr val="FF3300"/>
                </a:solidFill>
              </a:rPr>
              <a:t>spiders</a:t>
            </a:r>
            <a:r>
              <a:rPr lang="en-US" altLang="en-US" sz="3500" dirty="0"/>
              <a:t> … </a:t>
            </a:r>
            <a:r>
              <a:rPr lang="en-US" altLang="en-US" sz="3500" b="1" dirty="0">
                <a:solidFill>
                  <a:srgbClr val="FF3300"/>
                </a:solidFill>
              </a:rPr>
              <a:t>food</a:t>
            </a:r>
            <a:r>
              <a:rPr lang="en-US" altLang="en-US" sz="3500" dirty="0"/>
              <a:t> ...</a:t>
            </a:r>
          </a:p>
          <a:p>
            <a:endParaRPr lang="en-US" altLang="en-US" dirty="0"/>
          </a:p>
          <a:p>
            <a:endParaRPr lang="en-US" dirty="0"/>
          </a:p>
        </p:txBody>
      </p:sp>
    </p:spTree>
    <p:extLst>
      <p:ext uri="{BB962C8B-B14F-4D97-AF65-F5344CB8AC3E}">
        <p14:creationId xmlns:p14="http://schemas.microsoft.com/office/powerpoint/2010/main" val="64986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36526"/>
            <a:ext cx="9597887" cy="1176080"/>
          </a:xfrm>
        </p:spPr>
        <p:txBody>
          <a:bodyPr>
            <a:normAutofit/>
          </a:bodyPr>
          <a:lstStyle/>
          <a:p>
            <a:pPr algn="ctr"/>
            <a:r>
              <a:rPr lang="en-US" dirty="0">
                <a:solidFill>
                  <a:schemeClr val="accent5"/>
                </a:solidFill>
              </a:rPr>
              <a:t>Advanced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18</a:t>
            </a:fld>
            <a:endParaRPr lang="en-US" dirty="0"/>
          </a:p>
        </p:txBody>
      </p:sp>
      <p:sp>
        <p:nvSpPr>
          <p:cNvPr id="4" name="Content Placeholder 3"/>
          <p:cNvSpPr>
            <a:spLocks noGrp="1"/>
          </p:cNvSpPr>
          <p:nvPr>
            <p:ph sz="quarter" idx="13"/>
          </p:nvPr>
        </p:nvSpPr>
        <p:spPr/>
        <p:txBody>
          <a:bodyPr>
            <a:normAutofit fontScale="77500" lnSpcReduction="20000"/>
          </a:bodyPr>
          <a:lstStyle/>
          <a:p>
            <a:r>
              <a:rPr lang="en-US" sz="3000" b="1" dirty="0"/>
              <a:t>What Might an </a:t>
            </a:r>
            <a:r>
              <a:rPr lang="en-US" sz="3000" b="1" u="sng" dirty="0"/>
              <a:t>Advanced</a:t>
            </a:r>
            <a:r>
              <a:rPr lang="en-US" sz="3000" b="1" dirty="0"/>
              <a:t> Listener Understand?</a:t>
            </a:r>
          </a:p>
          <a:p>
            <a:endParaRPr lang="en-US" b="1" dirty="0"/>
          </a:p>
          <a:p>
            <a:pPr>
              <a:lnSpc>
                <a:spcPct val="170000"/>
              </a:lnSpc>
            </a:pPr>
            <a:r>
              <a:rPr lang="en-US" altLang="en-US" b="1" dirty="0">
                <a:solidFill>
                  <a:srgbClr val="FF3300"/>
                </a:solidFill>
              </a:rPr>
              <a:t>Today in science</a:t>
            </a:r>
            <a:r>
              <a:rPr lang="en-US" altLang="en-US" dirty="0"/>
              <a:t> </a:t>
            </a:r>
            <a:r>
              <a:rPr lang="en-US" altLang="en-US" b="1" dirty="0">
                <a:solidFill>
                  <a:srgbClr val="FF3300"/>
                </a:solidFill>
              </a:rPr>
              <a:t>we are going to study</a:t>
            </a:r>
            <a:r>
              <a:rPr lang="en-US" altLang="en-US" dirty="0"/>
              <a:t> </a:t>
            </a:r>
            <a:r>
              <a:rPr lang="en-US" altLang="en-US" b="1" dirty="0">
                <a:solidFill>
                  <a:srgbClr val="FF3300"/>
                </a:solidFill>
              </a:rPr>
              <a:t>some more</a:t>
            </a:r>
            <a:r>
              <a:rPr lang="en-US" altLang="en-US" dirty="0"/>
              <a:t> about </a:t>
            </a:r>
            <a:r>
              <a:rPr lang="en-US" altLang="en-US" b="1" dirty="0">
                <a:solidFill>
                  <a:srgbClr val="FF3300"/>
                </a:solidFill>
              </a:rPr>
              <a:t>spiders.</a:t>
            </a:r>
            <a:r>
              <a:rPr lang="en-US" altLang="en-US" dirty="0"/>
              <a:t> </a:t>
            </a:r>
            <a:r>
              <a:rPr lang="en-US" altLang="en-US" b="1" dirty="0">
                <a:solidFill>
                  <a:srgbClr val="FF3300"/>
                </a:solidFill>
              </a:rPr>
              <a:t>Then we will</a:t>
            </a:r>
            <a:r>
              <a:rPr lang="en-US" altLang="en-US" dirty="0"/>
              <a:t> observe a few </a:t>
            </a:r>
            <a:r>
              <a:rPr lang="en-US" altLang="en-US" b="1" dirty="0">
                <a:solidFill>
                  <a:srgbClr val="FF3300"/>
                </a:solidFill>
              </a:rPr>
              <a:t>spiders</a:t>
            </a:r>
            <a:r>
              <a:rPr lang="en-US" altLang="en-US" dirty="0"/>
              <a:t> </a:t>
            </a:r>
            <a:r>
              <a:rPr lang="en-US" altLang="en-US" b="1" dirty="0">
                <a:solidFill>
                  <a:srgbClr val="FF3300"/>
                </a:solidFill>
              </a:rPr>
              <a:t>in</a:t>
            </a:r>
            <a:r>
              <a:rPr lang="en-US" altLang="en-US" dirty="0"/>
              <a:t> </a:t>
            </a:r>
            <a:r>
              <a:rPr lang="en-US" altLang="en-US" b="1" dirty="0">
                <a:solidFill>
                  <a:srgbClr val="FF3300"/>
                </a:solidFill>
              </a:rPr>
              <a:t>this glass</a:t>
            </a:r>
            <a:r>
              <a:rPr lang="en-US" altLang="en-US" dirty="0"/>
              <a:t> vivarium </a:t>
            </a:r>
            <a:r>
              <a:rPr lang="en-US" altLang="en-US" b="1" dirty="0">
                <a:solidFill>
                  <a:srgbClr val="FF3300"/>
                </a:solidFill>
              </a:rPr>
              <a:t>for one </a:t>
            </a:r>
            <a:r>
              <a:rPr lang="en-US" altLang="en-US" dirty="0"/>
              <a:t>week. </a:t>
            </a:r>
            <a:r>
              <a:rPr lang="en-US" altLang="en-US" b="1" dirty="0">
                <a:solidFill>
                  <a:srgbClr val="FF3300"/>
                </a:solidFill>
              </a:rPr>
              <a:t>One</a:t>
            </a:r>
            <a:r>
              <a:rPr lang="en-US" altLang="en-US" dirty="0"/>
              <a:t> reason </a:t>
            </a:r>
            <a:r>
              <a:rPr lang="en-US" altLang="en-US" b="1" dirty="0">
                <a:solidFill>
                  <a:srgbClr val="FF3300"/>
                </a:solidFill>
              </a:rPr>
              <a:t>we will</a:t>
            </a:r>
            <a:r>
              <a:rPr lang="en-US" altLang="en-US" dirty="0"/>
              <a:t> observe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a:t>
            </a:r>
            <a:r>
              <a:rPr lang="en-US" altLang="en-US" b="1" dirty="0">
                <a:solidFill>
                  <a:srgbClr val="FF3300"/>
                </a:solidFill>
              </a:rPr>
              <a:t>some important</a:t>
            </a:r>
            <a:r>
              <a:rPr lang="en-US" altLang="en-US" dirty="0"/>
              <a:t> </a:t>
            </a:r>
            <a:r>
              <a:rPr lang="en-US" altLang="en-US" b="1" dirty="0">
                <a:solidFill>
                  <a:srgbClr val="FF3300"/>
                </a:solidFill>
              </a:rPr>
              <a:t>things</a:t>
            </a:r>
            <a:r>
              <a:rPr lang="en-US" altLang="en-US" dirty="0"/>
              <a:t> about them. For</a:t>
            </a:r>
            <a:r>
              <a:rPr lang="en-US" altLang="en-US" b="1" dirty="0">
                <a:solidFill>
                  <a:srgbClr val="FF3300"/>
                </a:solidFill>
              </a:rPr>
              <a:t> </a:t>
            </a:r>
            <a:r>
              <a:rPr lang="en-US" altLang="en-US" dirty="0"/>
              <a:t>example, </a:t>
            </a:r>
            <a:r>
              <a:rPr lang="en-US" altLang="en-US" b="1" dirty="0">
                <a:solidFill>
                  <a:srgbClr val="FF3300"/>
                </a:solidFill>
              </a:rPr>
              <a:t>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t>
            </a:r>
            <a:r>
              <a:rPr lang="en-US" altLang="en-US" b="1" dirty="0">
                <a:solidFill>
                  <a:srgbClr val="FF3300"/>
                </a:solidFill>
              </a:rPr>
              <a:t>and how they get</a:t>
            </a:r>
            <a:r>
              <a:rPr lang="en-US" altLang="en-US" dirty="0"/>
              <a:t> their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also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if </a:t>
            </a:r>
            <a:r>
              <a:rPr lang="en-US" altLang="en-US" b="1" dirty="0">
                <a:solidFill>
                  <a:srgbClr val="FF3300"/>
                </a:solidFill>
              </a:rPr>
              <a:t>other</a:t>
            </a:r>
            <a:r>
              <a:rPr lang="en-US" altLang="en-US" dirty="0"/>
              <a:t> </a:t>
            </a:r>
            <a:r>
              <a:rPr lang="en-US" altLang="en-US" b="1" dirty="0">
                <a:solidFill>
                  <a:srgbClr val="FF3300"/>
                </a:solidFill>
              </a:rPr>
              <a:t>animals eat</a:t>
            </a:r>
            <a:r>
              <a:rPr lang="en-US" altLang="en-US" b="1" dirty="0"/>
              <a:t> </a:t>
            </a:r>
            <a:r>
              <a:rPr lang="en-US" altLang="en-US" b="1" dirty="0">
                <a:solidFill>
                  <a:srgbClr val="FF3300"/>
                </a:solidFill>
              </a:rPr>
              <a:t>spiders</a:t>
            </a:r>
            <a:r>
              <a:rPr lang="en-US" altLang="en-US" dirty="0"/>
              <a:t>.</a:t>
            </a:r>
            <a:r>
              <a:rPr lang="en-US" altLang="en-US" b="1" dirty="0">
                <a:solidFill>
                  <a:srgbClr val="FF3300"/>
                </a:solidFill>
              </a:rPr>
              <a:t> </a:t>
            </a:r>
            <a:r>
              <a:rPr lang="en-US" altLang="en-US" dirty="0"/>
              <a:t>Let’s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t>
            </a:r>
            <a:r>
              <a:rPr lang="en-US" altLang="en-US" b="1" dirty="0">
                <a:solidFill>
                  <a:srgbClr val="FF3300"/>
                </a:solidFill>
              </a:rPr>
              <a:t>and</a:t>
            </a:r>
            <a:r>
              <a:rPr lang="en-US" altLang="en-US" dirty="0"/>
              <a:t> </a:t>
            </a:r>
            <a:r>
              <a:rPr lang="en-US" altLang="en-US" b="1" dirty="0">
                <a:solidFill>
                  <a:srgbClr val="FF3300"/>
                </a:solidFill>
              </a:rPr>
              <a:t>read a story</a:t>
            </a:r>
            <a:r>
              <a:rPr lang="en-US" altLang="en-US" dirty="0"/>
              <a:t> about </a:t>
            </a:r>
            <a:r>
              <a:rPr lang="en-US" altLang="en-US" b="1" dirty="0">
                <a:solidFill>
                  <a:srgbClr val="FF3300"/>
                </a:solidFill>
              </a:rPr>
              <a:t>how</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catch</a:t>
            </a:r>
            <a:r>
              <a:rPr lang="en-US" altLang="en-US" dirty="0"/>
              <a:t> their </a:t>
            </a:r>
            <a:r>
              <a:rPr lang="en-US" altLang="en-US" b="1" dirty="0">
                <a:solidFill>
                  <a:srgbClr val="FF3300"/>
                </a:solidFill>
              </a:rPr>
              <a:t>food</a:t>
            </a:r>
            <a:r>
              <a:rPr lang="en-US" altLang="en-US" dirty="0"/>
              <a:t> </a:t>
            </a:r>
            <a:r>
              <a:rPr lang="en-US" altLang="en-US" b="1" dirty="0">
                <a:solidFill>
                  <a:srgbClr val="FF3300"/>
                </a:solidFill>
              </a:rPr>
              <a:t>and</a:t>
            </a:r>
            <a:r>
              <a:rPr lang="en-US" altLang="en-US" dirty="0"/>
              <a:t> </a:t>
            </a:r>
            <a:r>
              <a:rPr lang="en-US" altLang="en-US" b="1" dirty="0">
                <a:solidFill>
                  <a:srgbClr val="FF3300"/>
                </a:solidFill>
              </a:rPr>
              <a:t>protect</a:t>
            </a:r>
            <a:r>
              <a:rPr lang="en-US" altLang="en-US" dirty="0"/>
              <a:t> themselves </a:t>
            </a:r>
            <a:r>
              <a:rPr lang="en-US" altLang="en-US" b="1" dirty="0">
                <a:solidFill>
                  <a:srgbClr val="FF3300"/>
                </a:solidFill>
              </a:rPr>
              <a:t>from getting</a:t>
            </a:r>
            <a:r>
              <a:rPr lang="en-US" altLang="en-US" dirty="0"/>
              <a:t> eaten.</a:t>
            </a:r>
          </a:p>
          <a:p>
            <a:endParaRPr lang="en-US" dirty="0"/>
          </a:p>
        </p:txBody>
      </p:sp>
    </p:spTree>
    <p:extLst>
      <p:ext uri="{BB962C8B-B14F-4D97-AF65-F5344CB8AC3E}">
        <p14:creationId xmlns:p14="http://schemas.microsoft.com/office/powerpoint/2010/main" val="1962119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5"/>
                </a:solidFill>
              </a:rPr>
              <a:t>In Other Words (Advanced Listener) </a:t>
            </a:r>
          </a:p>
        </p:txBody>
      </p:sp>
      <p:sp>
        <p:nvSpPr>
          <p:cNvPr id="3" name="Slide Number Placeholder 2"/>
          <p:cNvSpPr>
            <a:spLocks noGrp="1"/>
          </p:cNvSpPr>
          <p:nvPr>
            <p:ph type="sldNum" sz="quarter" idx="12"/>
          </p:nvPr>
        </p:nvSpPr>
        <p:spPr/>
        <p:txBody>
          <a:bodyPr/>
          <a:lstStyle/>
          <a:p>
            <a:fld id="{0088AB57-2DBE-44A3-AE96-942C49E954BF}" type="slidenum">
              <a:rPr lang="en-US" smtClean="0"/>
              <a:pPr/>
              <a:t>19</a:t>
            </a:fld>
            <a:endParaRPr lang="en-US" dirty="0"/>
          </a:p>
        </p:txBody>
      </p:sp>
      <p:sp>
        <p:nvSpPr>
          <p:cNvPr id="4" name="Content Placeholder 3"/>
          <p:cNvSpPr>
            <a:spLocks noGrp="1"/>
          </p:cNvSpPr>
          <p:nvPr>
            <p:ph sz="quarter" idx="13"/>
          </p:nvPr>
        </p:nvSpPr>
        <p:spPr/>
        <p:txBody>
          <a:bodyPr>
            <a:normAutofit fontScale="92500"/>
          </a:bodyPr>
          <a:lstStyle/>
          <a:p>
            <a:pPr>
              <a:lnSpc>
                <a:spcPct val="170000"/>
              </a:lnSpc>
            </a:pPr>
            <a:r>
              <a:rPr lang="en-US" altLang="en-US" b="1" dirty="0">
                <a:solidFill>
                  <a:srgbClr val="FF3300"/>
                </a:solidFill>
              </a:rPr>
              <a:t>Today in science</a:t>
            </a:r>
            <a:r>
              <a:rPr lang="en-US" altLang="en-US" dirty="0"/>
              <a:t> </a:t>
            </a:r>
            <a:r>
              <a:rPr lang="en-US" altLang="en-US" b="1" dirty="0">
                <a:solidFill>
                  <a:srgbClr val="FF3300"/>
                </a:solidFill>
              </a:rPr>
              <a:t>we are going to study some more</a:t>
            </a:r>
            <a:r>
              <a:rPr lang="en-US" altLang="en-US" dirty="0"/>
              <a:t> … </a:t>
            </a:r>
            <a:r>
              <a:rPr lang="en-US" altLang="en-US" b="1" dirty="0">
                <a:solidFill>
                  <a:srgbClr val="FF3300"/>
                </a:solidFill>
              </a:rPr>
              <a:t>spiders.</a:t>
            </a:r>
            <a:r>
              <a:rPr lang="en-US" altLang="en-US" dirty="0"/>
              <a:t> </a:t>
            </a:r>
            <a:r>
              <a:rPr lang="en-US" altLang="en-US" b="1" dirty="0">
                <a:solidFill>
                  <a:srgbClr val="FF3300"/>
                </a:solidFill>
              </a:rPr>
              <a:t>Then we will</a:t>
            </a:r>
            <a:r>
              <a:rPr lang="en-US" altLang="en-US" dirty="0"/>
              <a:t> … </a:t>
            </a:r>
            <a:r>
              <a:rPr lang="en-US" altLang="en-US" b="1" dirty="0">
                <a:solidFill>
                  <a:srgbClr val="FF3300"/>
                </a:solidFill>
              </a:rPr>
              <a:t>spiders</a:t>
            </a:r>
            <a:r>
              <a:rPr lang="en-US" altLang="en-US" dirty="0"/>
              <a:t> </a:t>
            </a:r>
            <a:r>
              <a:rPr lang="en-US" altLang="en-US" b="1" dirty="0">
                <a:solidFill>
                  <a:srgbClr val="FF3300"/>
                </a:solidFill>
              </a:rPr>
              <a:t>in</a:t>
            </a:r>
            <a:r>
              <a:rPr lang="en-US" altLang="en-US" dirty="0"/>
              <a:t> </a:t>
            </a:r>
            <a:r>
              <a:rPr lang="en-US" altLang="en-US" b="1" dirty="0">
                <a:solidFill>
                  <a:srgbClr val="FF3300"/>
                </a:solidFill>
              </a:rPr>
              <a:t>this glass</a:t>
            </a:r>
            <a:r>
              <a:rPr lang="en-US" altLang="en-US" dirty="0"/>
              <a:t> … </a:t>
            </a:r>
            <a:r>
              <a:rPr lang="en-US" altLang="en-US" b="1" dirty="0">
                <a:solidFill>
                  <a:srgbClr val="FF3300"/>
                </a:solidFill>
              </a:rPr>
              <a:t>for one </a:t>
            </a:r>
            <a:r>
              <a:rPr lang="en-US" altLang="en-US" dirty="0"/>
              <a:t>… </a:t>
            </a:r>
            <a:r>
              <a:rPr lang="en-US" altLang="en-US" b="1" dirty="0">
                <a:solidFill>
                  <a:srgbClr val="FF3300"/>
                </a:solidFill>
              </a:rPr>
              <a:t>One</a:t>
            </a:r>
            <a:r>
              <a:rPr lang="en-US" altLang="en-US" dirty="0"/>
              <a:t> … </a:t>
            </a:r>
            <a:r>
              <a:rPr lang="en-US" altLang="en-US" b="1" dirty="0">
                <a:solidFill>
                  <a:srgbClr val="FF3300"/>
                </a:solidFill>
              </a:rPr>
              <a:t>we will</a:t>
            </a:r>
            <a:r>
              <a:rPr lang="en-US" altLang="en-US" dirty="0"/>
              <a:t> …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a:t>
            </a:r>
            <a:r>
              <a:rPr lang="en-US" altLang="en-US" b="1" dirty="0">
                <a:solidFill>
                  <a:srgbClr val="FF3300"/>
                </a:solidFill>
              </a:rPr>
              <a:t>some important</a:t>
            </a:r>
            <a:r>
              <a:rPr lang="en-US" altLang="en-US" dirty="0"/>
              <a:t> </a:t>
            </a:r>
            <a:r>
              <a:rPr lang="en-US" altLang="en-US" b="1" dirty="0">
                <a:solidFill>
                  <a:srgbClr val="FF3300"/>
                </a:solidFill>
              </a:rPr>
              <a:t>things</a:t>
            </a:r>
            <a:r>
              <a:rPr lang="en-US" altLang="en-US" dirty="0"/>
              <a:t> … </a:t>
            </a:r>
            <a:r>
              <a:rPr lang="en-US" altLang="en-US" b="1" dirty="0">
                <a:solidFill>
                  <a:srgbClr val="FF3300"/>
                </a:solidFill>
              </a:rPr>
              <a:t>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t>
            </a:r>
            <a:r>
              <a:rPr lang="en-US" altLang="en-US" b="1" dirty="0">
                <a:solidFill>
                  <a:srgbClr val="FF3300"/>
                </a:solidFill>
              </a:rPr>
              <a:t>and how they get</a:t>
            </a:r>
            <a:r>
              <a:rPr lang="en-US" altLang="en-US" dirty="0"/>
              <a:t> …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 </a:t>
            </a:r>
            <a:r>
              <a:rPr lang="en-US" altLang="en-US" b="1" dirty="0">
                <a:solidFill>
                  <a:srgbClr val="FF3300"/>
                </a:solidFill>
              </a:rPr>
              <a:t>other</a:t>
            </a:r>
            <a:r>
              <a:rPr lang="en-US" altLang="en-US" dirty="0"/>
              <a:t> </a:t>
            </a:r>
            <a:r>
              <a:rPr lang="en-US" altLang="en-US" b="1" dirty="0">
                <a:solidFill>
                  <a:srgbClr val="FF3300"/>
                </a:solidFill>
              </a:rPr>
              <a:t>animals eat</a:t>
            </a:r>
            <a:r>
              <a:rPr lang="en-US" altLang="en-US" b="1" dirty="0"/>
              <a:t> </a:t>
            </a:r>
            <a:r>
              <a:rPr lang="en-US" altLang="en-US" b="1" dirty="0">
                <a:solidFill>
                  <a:srgbClr val="FF3300"/>
                </a:solidFill>
              </a:rPr>
              <a:t>spiders </a:t>
            </a:r>
            <a:r>
              <a:rPr lang="en-US" altLang="en-US" dirty="0"/>
              <a:t>…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t>
            </a:r>
            <a:r>
              <a:rPr lang="en-US" altLang="en-US" b="1" dirty="0">
                <a:solidFill>
                  <a:srgbClr val="FF3300"/>
                </a:solidFill>
              </a:rPr>
              <a:t>and</a:t>
            </a:r>
            <a:r>
              <a:rPr lang="en-US" altLang="en-US" dirty="0"/>
              <a:t> </a:t>
            </a:r>
            <a:r>
              <a:rPr lang="en-US" altLang="en-US" b="1" dirty="0">
                <a:solidFill>
                  <a:srgbClr val="FF3300"/>
                </a:solidFill>
              </a:rPr>
              <a:t>read a story</a:t>
            </a:r>
            <a:r>
              <a:rPr lang="en-US" altLang="en-US" dirty="0"/>
              <a:t> … </a:t>
            </a:r>
            <a:r>
              <a:rPr lang="en-US" altLang="en-US" b="1" dirty="0">
                <a:solidFill>
                  <a:srgbClr val="FF3300"/>
                </a:solidFill>
              </a:rPr>
              <a:t>how</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catch</a:t>
            </a:r>
            <a:r>
              <a:rPr lang="en-US" altLang="en-US" dirty="0"/>
              <a:t> … </a:t>
            </a:r>
            <a:r>
              <a:rPr lang="en-US" altLang="en-US" b="1" dirty="0">
                <a:solidFill>
                  <a:srgbClr val="FF3300"/>
                </a:solidFill>
              </a:rPr>
              <a:t>food</a:t>
            </a:r>
            <a:r>
              <a:rPr lang="en-US" altLang="en-US" dirty="0"/>
              <a:t> </a:t>
            </a:r>
            <a:r>
              <a:rPr lang="en-US" altLang="en-US" b="1" dirty="0">
                <a:solidFill>
                  <a:srgbClr val="FF3300"/>
                </a:solidFill>
              </a:rPr>
              <a:t>and</a:t>
            </a:r>
            <a:r>
              <a:rPr lang="en-US" altLang="en-US" dirty="0"/>
              <a:t> </a:t>
            </a:r>
            <a:r>
              <a:rPr lang="en-US" altLang="en-US" b="1" dirty="0">
                <a:solidFill>
                  <a:srgbClr val="FF3300"/>
                </a:solidFill>
              </a:rPr>
              <a:t>protect</a:t>
            </a:r>
            <a:r>
              <a:rPr lang="en-US" altLang="en-US" dirty="0"/>
              <a:t> … </a:t>
            </a:r>
            <a:r>
              <a:rPr lang="en-US" altLang="en-US" b="1" dirty="0">
                <a:solidFill>
                  <a:srgbClr val="FF3300"/>
                </a:solidFill>
              </a:rPr>
              <a:t>from getting</a:t>
            </a:r>
            <a:r>
              <a:rPr lang="en-US" altLang="en-US" dirty="0"/>
              <a:t> …</a:t>
            </a:r>
          </a:p>
          <a:p>
            <a:pPr>
              <a:lnSpc>
                <a:spcPct val="80000"/>
              </a:lnSpc>
            </a:pPr>
            <a:endParaRPr lang="en-US" altLang="en-US" dirty="0"/>
          </a:p>
          <a:p>
            <a:endParaRPr lang="en-US" dirty="0"/>
          </a:p>
        </p:txBody>
      </p:sp>
    </p:spTree>
    <p:extLst>
      <p:ext uri="{BB962C8B-B14F-4D97-AF65-F5344CB8AC3E}">
        <p14:creationId xmlns:p14="http://schemas.microsoft.com/office/powerpoint/2010/main" val="40121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682" y="289671"/>
            <a:ext cx="9597887" cy="710206"/>
          </a:xfrm>
        </p:spPr>
        <p:txBody>
          <a:bodyPr/>
          <a:lstStyle/>
          <a:p>
            <a:r>
              <a:rPr lang="en-US" altLang="en-US" dirty="0">
                <a:solidFill>
                  <a:schemeClr val="accent5"/>
                </a:solidFill>
              </a:rPr>
              <a:t>Proficiency Level Descriptors (PLDs)</a:t>
            </a:r>
            <a:endParaRPr lang="en-US" dirty="0">
              <a:solidFill>
                <a:schemeClr val="accent5"/>
              </a:solidFill>
            </a:endParaRPr>
          </a:p>
        </p:txBody>
      </p:sp>
      <p:pic>
        <p:nvPicPr>
          <p:cNvPr id="5" name="Picture 6" descr="ELPS - English language proficiency standard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5420" y="1281623"/>
            <a:ext cx="11525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he graphic shows the acronyms ELPS and TELPAS which are joined together with the links of a chain.&#10;&#10;The links of the chain are used to illustrate that the ELPS and TELPAS work togeth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8722" y="999877"/>
            <a:ext cx="1070610" cy="104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ELPAS - Texas English Language Proficiency Assessment Syste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3759" y="1281623"/>
            <a:ext cx="15176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3"/>
          </p:nvPr>
        </p:nvSpPr>
        <p:spPr>
          <a:xfrm>
            <a:off x="851533" y="2099945"/>
            <a:ext cx="10515599" cy="4302459"/>
          </a:xfrm>
        </p:spPr>
        <p:txBody>
          <a:bodyPr/>
          <a:lstStyle/>
          <a:p>
            <a:pPr>
              <a:spcAft>
                <a:spcPct val="30000"/>
              </a:spcAft>
              <a:buClr>
                <a:schemeClr val="accent2"/>
              </a:buClr>
              <a:buFont typeface="Wingdings" panose="05000000000000000000" pitchFamily="2" charset="2"/>
              <a:buChar char="§"/>
            </a:pPr>
            <a:r>
              <a:rPr lang="en-US" altLang="en-US" dirty="0"/>
              <a:t>The PLDs are the rubrics teachers use to determine students’ English language proficiency for ongoing formative assessment and the spring TELPAS administration. </a:t>
            </a:r>
          </a:p>
          <a:p>
            <a:pPr>
              <a:spcAft>
                <a:spcPct val="30000"/>
              </a:spcAft>
              <a:buClr>
                <a:schemeClr val="accent2"/>
              </a:buClr>
              <a:buFont typeface="Wingdings" panose="05000000000000000000" pitchFamily="2" charset="2"/>
              <a:buChar char="§"/>
            </a:pPr>
            <a:r>
              <a:rPr lang="en-US" altLang="en-US" dirty="0"/>
              <a:t>Originally developed for TELPAS, the PLDs were incorporated into the Texas English language proficiency standards (ELPS) in the 2007-2008 school year to reinforce their use in instruction.</a:t>
            </a:r>
            <a:endParaRPr lang="en-US" altLang="en-US" sz="3600" dirty="0"/>
          </a:p>
          <a:p>
            <a:pPr marL="0" indent="0">
              <a:buNone/>
            </a:pPr>
            <a:endParaRPr lang="en-US" dirty="0"/>
          </a:p>
        </p:txBody>
      </p:sp>
      <p:sp>
        <p:nvSpPr>
          <p:cNvPr id="3" name="Slide Number Placeholder 2"/>
          <p:cNvSpPr>
            <a:spLocks noGrp="1"/>
          </p:cNvSpPr>
          <p:nvPr>
            <p:ph type="sldNum" sz="quarter" idx="12"/>
          </p:nvPr>
        </p:nvSpPr>
        <p:spPr/>
        <p:txBody>
          <a:bodyPr/>
          <a:lstStyle/>
          <a:p>
            <a:fld id="{0088AB57-2DBE-44A3-AE96-942C49E954BF}" type="slidenum">
              <a:rPr lang="en-US" smtClean="0"/>
              <a:t>2</a:t>
            </a:fld>
            <a:endParaRPr lang="en-US" dirty="0"/>
          </a:p>
        </p:txBody>
      </p:sp>
    </p:spTree>
    <p:extLst>
      <p:ext uri="{BB962C8B-B14F-4D97-AF65-F5344CB8AC3E}">
        <p14:creationId xmlns:p14="http://schemas.microsoft.com/office/powerpoint/2010/main" val="365860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36526"/>
            <a:ext cx="9597887" cy="1125744"/>
          </a:xfrm>
        </p:spPr>
        <p:txBody>
          <a:bodyPr>
            <a:normAutofit/>
          </a:bodyPr>
          <a:lstStyle/>
          <a:p>
            <a:pPr algn="ctr"/>
            <a:r>
              <a:rPr lang="en-US" dirty="0">
                <a:solidFill>
                  <a:schemeClr val="accent5"/>
                </a:solidFill>
              </a:rPr>
              <a:t>Advanced High Listener</a:t>
            </a:r>
            <a:br>
              <a:rPr lang="en-US" dirty="0">
                <a:solidFill>
                  <a:schemeClr val="accent5"/>
                </a:solidFill>
              </a:rPr>
            </a:br>
            <a:r>
              <a:rPr lang="en-US" dirty="0">
                <a:solidFill>
                  <a:schemeClr val="accent5"/>
                </a:solidFill>
              </a:rPr>
              <a:t>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20</a:t>
            </a:fld>
            <a:endParaRPr lang="en-US" dirty="0"/>
          </a:p>
        </p:txBody>
      </p:sp>
      <p:sp>
        <p:nvSpPr>
          <p:cNvPr id="4" name="Content Placeholder 3"/>
          <p:cNvSpPr>
            <a:spLocks noGrp="1"/>
          </p:cNvSpPr>
          <p:nvPr>
            <p:ph sz="quarter" idx="13"/>
          </p:nvPr>
        </p:nvSpPr>
        <p:spPr/>
        <p:txBody>
          <a:bodyPr>
            <a:normAutofit fontScale="77500" lnSpcReduction="20000"/>
          </a:bodyPr>
          <a:lstStyle/>
          <a:p>
            <a:r>
              <a:rPr lang="en-US" sz="3000" b="1" dirty="0"/>
              <a:t>What Might an </a:t>
            </a:r>
            <a:r>
              <a:rPr lang="en-US" sz="3000" b="1" u="sng" dirty="0"/>
              <a:t>Advanced High</a:t>
            </a:r>
            <a:r>
              <a:rPr lang="en-US" sz="3000" b="1" dirty="0"/>
              <a:t> Listener Understand?</a:t>
            </a:r>
          </a:p>
          <a:p>
            <a:endParaRPr lang="en-US" b="1" dirty="0">
              <a:solidFill>
                <a:srgbClr val="006666"/>
              </a:solidFill>
            </a:endParaRPr>
          </a:p>
          <a:p>
            <a:pPr>
              <a:lnSpc>
                <a:spcPct val="170000"/>
              </a:lnSpc>
            </a:pPr>
            <a:r>
              <a:rPr lang="en-US" altLang="en-US" b="1" dirty="0">
                <a:solidFill>
                  <a:srgbClr val="FF3300"/>
                </a:solidFill>
              </a:rPr>
              <a:t>Today in science</a:t>
            </a:r>
            <a:r>
              <a:rPr lang="en-US" altLang="en-US" dirty="0"/>
              <a:t> </a:t>
            </a:r>
            <a:r>
              <a:rPr lang="en-US" altLang="en-US" b="1" dirty="0">
                <a:solidFill>
                  <a:srgbClr val="FF3300"/>
                </a:solidFill>
              </a:rPr>
              <a:t>we are going to study</a:t>
            </a:r>
            <a:r>
              <a:rPr lang="en-US" altLang="en-US" dirty="0"/>
              <a:t> </a:t>
            </a:r>
            <a:r>
              <a:rPr lang="en-US" altLang="en-US" b="1" dirty="0">
                <a:solidFill>
                  <a:srgbClr val="FF3300"/>
                </a:solidFill>
              </a:rPr>
              <a:t>some more</a:t>
            </a:r>
            <a:r>
              <a:rPr lang="en-US" altLang="en-US" dirty="0"/>
              <a:t> </a:t>
            </a:r>
            <a:r>
              <a:rPr lang="en-US" altLang="en-US" b="1" dirty="0">
                <a:solidFill>
                  <a:srgbClr val="FF3300"/>
                </a:solidFill>
              </a:rPr>
              <a:t>about</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Then we will observe a few spiders in this glass</a:t>
            </a:r>
            <a:r>
              <a:rPr lang="en-US" altLang="en-US" dirty="0"/>
              <a:t> vivarium </a:t>
            </a:r>
            <a:r>
              <a:rPr lang="en-US" altLang="en-US" b="1" dirty="0">
                <a:solidFill>
                  <a:srgbClr val="FF3300"/>
                </a:solidFill>
              </a:rPr>
              <a:t>for one </a:t>
            </a:r>
            <a:r>
              <a:rPr lang="en-US" altLang="en-US" dirty="0"/>
              <a:t>week. </a:t>
            </a:r>
            <a:r>
              <a:rPr lang="en-US" altLang="en-US" b="1" dirty="0">
                <a:solidFill>
                  <a:srgbClr val="FF3300"/>
                </a:solidFill>
              </a:rPr>
              <a:t>One</a:t>
            </a:r>
            <a:r>
              <a:rPr lang="en-US" altLang="en-US" dirty="0"/>
              <a:t> </a:t>
            </a:r>
            <a:r>
              <a:rPr lang="en-US" altLang="en-US" b="1" dirty="0">
                <a:solidFill>
                  <a:srgbClr val="FF3300"/>
                </a:solidFill>
              </a:rPr>
              <a:t>reason</a:t>
            </a:r>
            <a:r>
              <a:rPr lang="en-US" altLang="en-US" dirty="0"/>
              <a:t> </a:t>
            </a:r>
            <a:r>
              <a:rPr lang="en-US" altLang="en-US" b="1" dirty="0">
                <a:solidFill>
                  <a:srgbClr val="FF3300"/>
                </a:solidFill>
              </a:rPr>
              <a:t>we</a:t>
            </a:r>
            <a:r>
              <a:rPr lang="en-US" altLang="en-US" dirty="0"/>
              <a:t> </a:t>
            </a:r>
            <a:r>
              <a:rPr lang="en-US" altLang="en-US" b="1" dirty="0">
                <a:solidFill>
                  <a:srgbClr val="FF3300"/>
                </a:solidFill>
              </a:rPr>
              <a:t>will observe</a:t>
            </a:r>
            <a:r>
              <a:rPr lang="en-US" altLang="en-US" dirty="0"/>
              <a:t> </a:t>
            </a:r>
            <a:r>
              <a:rPr lang="en-US" altLang="en-US" b="1" dirty="0">
                <a:solidFill>
                  <a:srgbClr val="FF3300"/>
                </a:solidFill>
              </a:rPr>
              <a:t>the</a:t>
            </a:r>
            <a:r>
              <a:rPr lang="en-US" altLang="en-US" dirty="0"/>
              <a:t> </a:t>
            </a:r>
            <a:r>
              <a:rPr lang="en-US" altLang="en-US" b="1" dirty="0">
                <a:solidFill>
                  <a:srgbClr val="FF3300"/>
                </a:solidFill>
              </a:rPr>
              <a:t>spiders is</a:t>
            </a:r>
            <a:r>
              <a:rPr lang="en-US" altLang="en-US" dirty="0"/>
              <a:t> </a:t>
            </a:r>
            <a:r>
              <a:rPr lang="en-US" altLang="en-US" b="1" dirty="0">
                <a:solidFill>
                  <a:srgbClr val="FF3300"/>
                </a:solidFill>
              </a:rPr>
              <a:t>to learn</a:t>
            </a:r>
            <a:r>
              <a:rPr lang="en-US" altLang="en-US" dirty="0"/>
              <a:t> </a:t>
            </a:r>
            <a:r>
              <a:rPr lang="en-US" altLang="en-US" b="1" dirty="0">
                <a:solidFill>
                  <a:srgbClr val="FF3300"/>
                </a:solidFill>
              </a:rPr>
              <a:t>some important</a:t>
            </a:r>
            <a:r>
              <a:rPr lang="en-US" altLang="en-US" dirty="0"/>
              <a:t> </a:t>
            </a:r>
            <a:r>
              <a:rPr lang="en-US" altLang="en-US" b="1" dirty="0">
                <a:solidFill>
                  <a:srgbClr val="FF3300"/>
                </a:solidFill>
              </a:rPr>
              <a:t>things</a:t>
            </a:r>
            <a:r>
              <a:rPr lang="en-US" altLang="en-US" dirty="0"/>
              <a:t> </a:t>
            </a:r>
            <a:r>
              <a:rPr lang="en-US" altLang="en-US" b="1" dirty="0">
                <a:solidFill>
                  <a:srgbClr val="FF3300"/>
                </a:solidFill>
              </a:rPr>
              <a:t>about them.</a:t>
            </a:r>
            <a:r>
              <a:rPr lang="en-US" altLang="en-US" dirty="0"/>
              <a:t> </a:t>
            </a:r>
            <a:r>
              <a:rPr lang="en-US" altLang="en-US" b="1" dirty="0">
                <a:solidFill>
                  <a:srgbClr val="FF3300"/>
                </a:solidFill>
              </a:rPr>
              <a:t>For example, we 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what</a:t>
            </a:r>
            <a:r>
              <a:rPr lang="en-US" altLang="en-US" dirty="0"/>
              <a:t> </a:t>
            </a:r>
            <a:r>
              <a:rPr lang="en-US" altLang="en-US" b="1" dirty="0">
                <a:solidFill>
                  <a:srgbClr val="FF3300"/>
                </a:solidFill>
              </a:rPr>
              <a:t>spiders</a:t>
            </a:r>
            <a:r>
              <a:rPr lang="en-US" altLang="en-US" b="1" dirty="0"/>
              <a:t> </a:t>
            </a:r>
            <a:r>
              <a:rPr lang="en-US" altLang="en-US" b="1" dirty="0">
                <a:solidFill>
                  <a:srgbClr val="FF3300"/>
                </a:solidFill>
              </a:rPr>
              <a:t>eat</a:t>
            </a:r>
            <a:r>
              <a:rPr lang="en-US" altLang="en-US" dirty="0"/>
              <a:t> </a:t>
            </a:r>
            <a:r>
              <a:rPr lang="en-US" altLang="en-US" b="1" dirty="0">
                <a:solidFill>
                  <a:srgbClr val="FF3300"/>
                </a:solidFill>
              </a:rPr>
              <a:t>and how they get</a:t>
            </a:r>
            <a:r>
              <a:rPr lang="en-US" altLang="en-US" dirty="0"/>
              <a:t> </a:t>
            </a:r>
            <a:r>
              <a:rPr lang="en-US" altLang="en-US" b="1" dirty="0">
                <a:solidFill>
                  <a:srgbClr val="FF3300"/>
                </a:solidFill>
              </a:rPr>
              <a:t>their</a:t>
            </a:r>
            <a:r>
              <a:rPr lang="en-US" altLang="en-US" dirty="0"/>
              <a:t> </a:t>
            </a:r>
            <a:r>
              <a:rPr lang="en-US" altLang="en-US" b="1" dirty="0">
                <a:solidFill>
                  <a:srgbClr val="FF3300"/>
                </a:solidFill>
              </a:rPr>
              <a:t>food</a:t>
            </a:r>
            <a:r>
              <a:rPr lang="en-US" altLang="en-US" dirty="0"/>
              <a:t>. </a:t>
            </a:r>
            <a:r>
              <a:rPr lang="en-US" altLang="en-US" b="1" dirty="0">
                <a:solidFill>
                  <a:srgbClr val="FF3300"/>
                </a:solidFill>
              </a:rPr>
              <a:t>We</a:t>
            </a:r>
            <a:r>
              <a:rPr lang="en-US" altLang="en-US" dirty="0"/>
              <a:t> </a:t>
            </a:r>
            <a:r>
              <a:rPr lang="en-US" altLang="en-US" b="1" dirty="0">
                <a:solidFill>
                  <a:srgbClr val="FF3300"/>
                </a:solidFill>
              </a:rPr>
              <a:t>also</a:t>
            </a:r>
            <a:r>
              <a:rPr lang="en-US" altLang="en-US" dirty="0"/>
              <a:t> </a:t>
            </a:r>
            <a:r>
              <a:rPr lang="en-US" altLang="en-US" b="1" dirty="0">
                <a:solidFill>
                  <a:srgbClr val="FF3300"/>
                </a:solidFill>
              </a:rPr>
              <a:t>want to</a:t>
            </a:r>
            <a:r>
              <a:rPr lang="en-US" altLang="en-US" dirty="0"/>
              <a:t> </a:t>
            </a:r>
            <a:r>
              <a:rPr lang="en-US" altLang="en-US" b="1" dirty="0">
                <a:solidFill>
                  <a:srgbClr val="FF3300"/>
                </a:solidFill>
              </a:rPr>
              <a:t>know</a:t>
            </a:r>
            <a:r>
              <a:rPr lang="en-US" altLang="en-US" dirty="0"/>
              <a:t> </a:t>
            </a:r>
            <a:r>
              <a:rPr lang="en-US" altLang="en-US" b="1" dirty="0">
                <a:solidFill>
                  <a:srgbClr val="FF3300"/>
                </a:solidFill>
              </a:rPr>
              <a:t>if</a:t>
            </a:r>
            <a:r>
              <a:rPr lang="en-US" altLang="en-US" dirty="0"/>
              <a:t> </a:t>
            </a:r>
            <a:r>
              <a:rPr lang="en-US" altLang="en-US" b="1" dirty="0">
                <a:solidFill>
                  <a:srgbClr val="FF3300"/>
                </a:solidFill>
              </a:rPr>
              <a:t>other</a:t>
            </a:r>
            <a:r>
              <a:rPr lang="en-US" altLang="en-US" dirty="0"/>
              <a:t> </a:t>
            </a:r>
            <a:r>
              <a:rPr lang="en-US" altLang="en-US" b="1" dirty="0">
                <a:solidFill>
                  <a:srgbClr val="FF3300"/>
                </a:solidFill>
              </a:rPr>
              <a:t>animals eat</a:t>
            </a:r>
            <a:r>
              <a:rPr lang="en-US" altLang="en-US" b="1" dirty="0"/>
              <a:t> </a:t>
            </a:r>
            <a:r>
              <a:rPr lang="en-US" altLang="en-US" b="1" dirty="0">
                <a:solidFill>
                  <a:srgbClr val="FF3300"/>
                </a:solidFill>
              </a:rPr>
              <a:t>spiders.</a:t>
            </a:r>
            <a:r>
              <a:rPr lang="en-US" altLang="en-US" dirty="0"/>
              <a:t> </a:t>
            </a:r>
            <a:r>
              <a:rPr lang="en-US" altLang="en-US" b="1" dirty="0">
                <a:solidFill>
                  <a:srgbClr val="FF3300"/>
                </a:solidFill>
              </a:rPr>
              <a:t>Let’s</a:t>
            </a:r>
            <a:r>
              <a:rPr lang="en-US" altLang="en-US" dirty="0"/>
              <a:t> </a:t>
            </a:r>
            <a:r>
              <a:rPr lang="en-US" altLang="en-US" b="1" dirty="0">
                <a:solidFill>
                  <a:srgbClr val="FF3300"/>
                </a:solidFill>
              </a:rPr>
              <a:t>go</a:t>
            </a:r>
            <a:r>
              <a:rPr lang="en-US" altLang="en-US" dirty="0"/>
              <a:t> </a:t>
            </a:r>
            <a:r>
              <a:rPr lang="en-US" altLang="en-US" b="1" dirty="0">
                <a:solidFill>
                  <a:srgbClr val="FF3300"/>
                </a:solidFill>
              </a:rPr>
              <a:t>sit on the carpet</a:t>
            </a:r>
            <a:r>
              <a:rPr lang="en-US" altLang="en-US" dirty="0"/>
              <a:t> </a:t>
            </a:r>
            <a:r>
              <a:rPr lang="en-US" altLang="en-US" b="1" dirty="0">
                <a:solidFill>
                  <a:srgbClr val="FF3300"/>
                </a:solidFill>
              </a:rPr>
              <a:t>and</a:t>
            </a:r>
            <a:r>
              <a:rPr lang="en-US" altLang="en-US" dirty="0"/>
              <a:t> </a:t>
            </a:r>
            <a:r>
              <a:rPr lang="en-US" altLang="en-US" b="1" dirty="0">
                <a:solidFill>
                  <a:srgbClr val="FF3300"/>
                </a:solidFill>
              </a:rPr>
              <a:t>read a story</a:t>
            </a:r>
            <a:r>
              <a:rPr lang="en-US" altLang="en-US" dirty="0"/>
              <a:t> </a:t>
            </a:r>
            <a:r>
              <a:rPr lang="en-US" altLang="en-US" b="1" dirty="0">
                <a:solidFill>
                  <a:srgbClr val="FF3300"/>
                </a:solidFill>
              </a:rPr>
              <a:t>about</a:t>
            </a:r>
            <a:r>
              <a:rPr lang="en-US" altLang="en-US" dirty="0"/>
              <a:t> </a:t>
            </a:r>
            <a:r>
              <a:rPr lang="en-US" altLang="en-US" b="1" dirty="0">
                <a:solidFill>
                  <a:srgbClr val="FF3300"/>
                </a:solidFill>
              </a:rPr>
              <a:t>how</a:t>
            </a:r>
            <a:r>
              <a:rPr lang="en-US" altLang="en-US" dirty="0"/>
              <a:t> </a:t>
            </a:r>
            <a:r>
              <a:rPr lang="en-US" altLang="en-US" b="1" dirty="0">
                <a:solidFill>
                  <a:srgbClr val="FF3300"/>
                </a:solidFill>
              </a:rPr>
              <a:t>spiders</a:t>
            </a:r>
            <a:r>
              <a:rPr lang="en-US" altLang="en-US" dirty="0"/>
              <a:t> </a:t>
            </a:r>
            <a:r>
              <a:rPr lang="en-US" altLang="en-US" b="1" dirty="0">
                <a:solidFill>
                  <a:srgbClr val="FF3300"/>
                </a:solidFill>
              </a:rPr>
              <a:t>catch</a:t>
            </a:r>
            <a:r>
              <a:rPr lang="en-US" altLang="en-US" dirty="0"/>
              <a:t> </a:t>
            </a:r>
            <a:r>
              <a:rPr lang="en-US" altLang="en-US" b="1" dirty="0">
                <a:solidFill>
                  <a:srgbClr val="FF3300"/>
                </a:solidFill>
              </a:rPr>
              <a:t>their</a:t>
            </a:r>
            <a:r>
              <a:rPr lang="en-US" altLang="en-US" dirty="0"/>
              <a:t> </a:t>
            </a:r>
            <a:r>
              <a:rPr lang="en-US" altLang="en-US" b="1" dirty="0">
                <a:solidFill>
                  <a:srgbClr val="FF3300"/>
                </a:solidFill>
              </a:rPr>
              <a:t>food</a:t>
            </a:r>
            <a:r>
              <a:rPr lang="en-US" altLang="en-US" dirty="0"/>
              <a:t> </a:t>
            </a:r>
            <a:r>
              <a:rPr lang="en-US" altLang="en-US" b="1" dirty="0">
                <a:solidFill>
                  <a:srgbClr val="FF3300"/>
                </a:solidFill>
              </a:rPr>
              <a:t>and</a:t>
            </a:r>
            <a:r>
              <a:rPr lang="en-US" altLang="en-US" dirty="0"/>
              <a:t> </a:t>
            </a:r>
            <a:r>
              <a:rPr lang="en-US" altLang="en-US" b="1" dirty="0">
                <a:solidFill>
                  <a:srgbClr val="FF3300"/>
                </a:solidFill>
              </a:rPr>
              <a:t>protect</a:t>
            </a:r>
            <a:r>
              <a:rPr lang="en-US" altLang="en-US" dirty="0"/>
              <a:t> </a:t>
            </a:r>
            <a:r>
              <a:rPr lang="en-US" altLang="en-US" b="1" dirty="0">
                <a:solidFill>
                  <a:srgbClr val="FF3300"/>
                </a:solidFill>
              </a:rPr>
              <a:t>themselves</a:t>
            </a:r>
            <a:r>
              <a:rPr lang="en-US" altLang="en-US" dirty="0"/>
              <a:t> </a:t>
            </a:r>
            <a:r>
              <a:rPr lang="en-US" altLang="en-US" b="1" dirty="0">
                <a:solidFill>
                  <a:srgbClr val="FF3300"/>
                </a:solidFill>
              </a:rPr>
              <a:t>from getting</a:t>
            </a:r>
            <a:r>
              <a:rPr lang="en-US" altLang="en-US" dirty="0"/>
              <a:t> eaten.</a:t>
            </a:r>
            <a:endParaRPr lang="en-US" altLang="en-US" b="1" dirty="0">
              <a:solidFill>
                <a:srgbClr val="FF3300"/>
              </a:solidFill>
            </a:endParaRPr>
          </a:p>
          <a:p>
            <a:endParaRPr lang="en-US" dirty="0"/>
          </a:p>
        </p:txBody>
      </p:sp>
    </p:spTree>
    <p:extLst>
      <p:ext uri="{BB962C8B-B14F-4D97-AF65-F5344CB8AC3E}">
        <p14:creationId xmlns:p14="http://schemas.microsoft.com/office/powerpoint/2010/main" val="22775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849353"/>
          </a:xfrm>
        </p:spPr>
        <p:txBody>
          <a:bodyPr>
            <a:noAutofit/>
          </a:bodyPr>
          <a:lstStyle/>
          <a:p>
            <a:pPr algn="ctr"/>
            <a:r>
              <a:rPr lang="en-US" altLang="en-US" sz="3200" dirty="0">
                <a:solidFill>
                  <a:schemeClr val="accent5"/>
                </a:solidFill>
              </a:rPr>
              <a:t>ELPS-TELPAS Proficiency Level Descriptors  </a:t>
            </a:r>
            <a:br>
              <a:rPr lang="en-US" altLang="en-US" sz="3200" dirty="0">
                <a:solidFill>
                  <a:schemeClr val="accent5"/>
                </a:solidFill>
              </a:rPr>
            </a:br>
            <a:r>
              <a:rPr lang="en-US" altLang="en-US" sz="3200" dirty="0">
                <a:solidFill>
                  <a:schemeClr val="accent5"/>
                </a:solidFill>
              </a:rPr>
              <a:t>Grades K–12 Speaking</a:t>
            </a:r>
            <a:endParaRPr lang="en-US" sz="3200" dirty="0">
              <a:solidFill>
                <a:schemeClr val="accent5"/>
              </a:solidFill>
            </a:endParaRPr>
          </a:p>
        </p:txBody>
      </p:sp>
      <p:pic>
        <p:nvPicPr>
          <p:cNvPr id="5" name="Content Placeholder 4" descr="ELPS-TELPAS Proficiency Level Descriptors Grades K-12 Speaking"/>
          <p:cNvPicPr>
            <a:picLocks noGrp="1" noChangeAspect="1"/>
          </p:cNvPicPr>
          <p:nvPr>
            <p:ph sz="quarter" idx="13"/>
          </p:nvPr>
        </p:nvPicPr>
        <p:blipFill>
          <a:blip r:embed="rId3"/>
          <a:stretch>
            <a:fillRect/>
          </a:stretch>
        </p:blipFill>
        <p:spPr>
          <a:xfrm>
            <a:off x="2916482" y="1281541"/>
            <a:ext cx="6719260" cy="5327806"/>
          </a:xfrm>
          <a:prstGeom prst="rect">
            <a:avLst/>
          </a:prstGeom>
        </p:spPr>
      </p:pic>
      <p:sp>
        <p:nvSpPr>
          <p:cNvPr id="3" name="Slide Number Placeholder 2"/>
          <p:cNvSpPr>
            <a:spLocks noGrp="1"/>
          </p:cNvSpPr>
          <p:nvPr>
            <p:ph type="sldNum" sz="quarter" idx="12"/>
          </p:nvPr>
        </p:nvSpPr>
        <p:spPr/>
        <p:txBody>
          <a:bodyPr/>
          <a:lstStyle/>
          <a:p>
            <a:fld id="{0088AB57-2DBE-44A3-AE96-942C49E954BF}" type="slidenum">
              <a:rPr lang="en-US" smtClean="0"/>
              <a:pPr/>
              <a:t>21</a:t>
            </a:fld>
            <a:endParaRPr lang="en-US" dirty="0"/>
          </a:p>
        </p:txBody>
      </p:sp>
    </p:spTree>
    <p:extLst>
      <p:ext uri="{BB962C8B-B14F-4D97-AF65-F5344CB8AC3E}">
        <p14:creationId xmlns:p14="http://schemas.microsoft.com/office/powerpoint/2010/main" val="17915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dirty="0">
                <a:solidFill>
                  <a:schemeClr val="accent5"/>
                </a:solidFill>
              </a:rPr>
              <a:t>Reflect on how well the student speaks English during activities such as: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22</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Oral presentations</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Classroom discussions</a:t>
            </a:r>
          </a:p>
          <a:p>
            <a:pPr marL="457200" indent="-457200">
              <a:buClr>
                <a:schemeClr val="accent2"/>
              </a:buClr>
              <a:buFont typeface="Wingdings" panose="05000000000000000000" pitchFamily="2" charset="2"/>
              <a:buChar char="§"/>
            </a:pPr>
            <a:r>
              <a:rPr lang="en-US" altLang="en-US" dirty="0"/>
              <a:t>Articulation of problem-solving strategies</a:t>
            </a:r>
          </a:p>
          <a:p>
            <a:pPr marL="457200" indent="-457200">
              <a:buClr>
                <a:schemeClr val="accent2"/>
              </a:buClr>
              <a:buFont typeface="Wingdings" panose="05000000000000000000" pitchFamily="2" charset="2"/>
              <a:buChar char="§"/>
            </a:pPr>
            <a:r>
              <a:rPr lang="en-US" altLang="en-US" dirty="0"/>
              <a:t>Individual student conferences</a:t>
            </a:r>
          </a:p>
          <a:p>
            <a:pPr>
              <a:lnSpc>
                <a:spcPct val="80000"/>
              </a:lnSpc>
            </a:pPr>
            <a:endParaRPr lang="en-US" altLang="en-US" dirty="0"/>
          </a:p>
          <a:p>
            <a:endParaRPr lang="en-US" dirty="0"/>
          </a:p>
        </p:txBody>
      </p:sp>
    </p:spTree>
    <p:extLst>
      <p:ext uri="{BB962C8B-B14F-4D97-AF65-F5344CB8AC3E}">
        <p14:creationId xmlns:p14="http://schemas.microsoft.com/office/powerpoint/2010/main" val="395737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Intermediate Speaker (Sample 1)</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23</a:t>
            </a:fld>
            <a:endParaRPr lang="en-US" dirty="0"/>
          </a:p>
        </p:txBody>
      </p:sp>
      <p:sp>
        <p:nvSpPr>
          <p:cNvPr id="4" name="Content Placeholder 3"/>
          <p:cNvSpPr>
            <a:spLocks noGrp="1"/>
          </p:cNvSpPr>
          <p:nvPr>
            <p:ph sz="quarter" idx="13"/>
          </p:nvPr>
        </p:nvSpPr>
        <p:spPr>
          <a:xfrm>
            <a:off x="423863" y="1841863"/>
            <a:ext cx="11344274" cy="4572000"/>
          </a:xfrm>
        </p:spPr>
        <p:txBody>
          <a:bodyPr>
            <a:noAutofit/>
          </a:bodyPr>
          <a:lstStyle/>
          <a:p>
            <a:pPr marL="114300">
              <a:spcAft>
                <a:spcPct val="20000"/>
              </a:spcAft>
            </a:pPr>
            <a:r>
              <a:rPr lang="en-US" altLang="en-US" sz="2400" i="1" dirty="0"/>
              <a:t>Sample 1: The student and teacher are talking about pets.</a:t>
            </a:r>
          </a:p>
          <a:p>
            <a:pPr marL="114300"/>
            <a:r>
              <a:rPr lang="en-US" altLang="en-US" sz="2400" b="1" dirty="0"/>
              <a:t>Teacher: Would you like to have a duck as a pet?</a:t>
            </a:r>
          </a:p>
          <a:p>
            <a:pPr marL="114300"/>
            <a:r>
              <a:rPr lang="en-US" altLang="en-US" sz="2400" b="1" dirty="0">
                <a:solidFill>
                  <a:srgbClr val="DA456B"/>
                </a:solidFill>
              </a:rPr>
              <a:t>Student nods.</a:t>
            </a:r>
          </a:p>
          <a:p>
            <a:pPr marL="114300"/>
            <a:r>
              <a:rPr lang="en-US" altLang="en-US" sz="2400" b="1" dirty="0"/>
              <a:t>Teacher: Tell me about it.  Why?</a:t>
            </a:r>
          </a:p>
          <a:p>
            <a:pPr marL="114300"/>
            <a:r>
              <a:rPr lang="en-US" altLang="en-US" sz="2400" b="1" dirty="0">
                <a:solidFill>
                  <a:srgbClr val="DA456B"/>
                </a:solidFill>
              </a:rPr>
              <a:t>Student: Because to feed him.</a:t>
            </a:r>
          </a:p>
          <a:p>
            <a:pPr marL="114300"/>
            <a:r>
              <a:rPr lang="en-US" altLang="en-US" sz="2400" b="1" dirty="0"/>
              <a:t>Teacher: You could feed him.  Would you take care of him?</a:t>
            </a:r>
          </a:p>
          <a:p>
            <a:pPr marL="114300"/>
            <a:r>
              <a:rPr lang="en-US" altLang="en-US" sz="2400" b="1" dirty="0">
                <a:solidFill>
                  <a:srgbClr val="DA456B"/>
                </a:solidFill>
              </a:rPr>
              <a:t>Student: Feed…feed the…feed him with the bread.</a:t>
            </a:r>
          </a:p>
          <a:p>
            <a:pPr marL="114300"/>
            <a:r>
              <a:rPr lang="en-US" altLang="en-US" sz="2400" b="1" dirty="0"/>
              <a:t>Teacher: Bread.  What kind of bread? You’d have to make it in really small pieces, right?</a:t>
            </a:r>
          </a:p>
          <a:p>
            <a:pPr marL="114300"/>
            <a:r>
              <a:rPr lang="en-US" altLang="en-US" sz="2400" b="1" dirty="0">
                <a:solidFill>
                  <a:srgbClr val="DA456B"/>
                </a:solidFill>
              </a:rPr>
              <a:t>(Student nods)</a:t>
            </a:r>
          </a:p>
          <a:p>
            <a:endParaRPr lang="en-US" sz="1400" dirty="0"/>
          </a:p>
        </p:txBody>
      </p:sp>
    </p:spTree>
    <p:extLst>
      <p:ext uri="{BB962C8B-B14F-4D97-AF65-F5344CB8AC3E}">
        <p14:creationId xmlns:p14="http://schemas.microsoft.com/office/powerpoint/2010/main" val="163647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03B7-F5AE-43CA-AA8A-ACBF8C101C2F}"/>
              </a:ext>
            </a:extLst>
          </p:cNvPr>
          <p:cNvSpPr>
            <a:spLocks noGrp="1"/>
          </p:cNvSpPr>
          <p:nvPr>
            <p:ph type="title"/>
          </p:nvPr>
        </p:nvSpPr>
        <p:spPr>
          <a:xfrm>
            <a:off x="1755912" y="136526"/>
            <a:ext cx="10222728" cy="1115804"/>
          </a:xfrm>
        </p:spPr>
        <p:txBody>
          <a:bodyPr>
            <a:normAutofit/>
          </a:bodyPr>
          <a:lstStyle/>
          <a:p>
            <a:r>
              <a:rPr lang="en-US" altLang="en-US" dirty="0">
                <a:solidFill>
                  <a:schemeClr val="accent5"/>
                </a:solidFill>
              </a:rPr>
              <a:t>Grade 1 Intermediate Speaker (Sample 1 continued)</a:t>
            </a:r>
            <a:endParaRPr lang="en-US" dirty="0">
              <a:solidFill>
                <a:schemeClr val="accent5"/>
              </a:solidFill>
            </a:endParaRPr>
          </a:p>
        </p:txBody>
      </p:sp>
      <p:sp>
        <p:nvSpPr>
          <p:cNvPr id="3" name="Slide Number Placeholder 2">
            <a:extLst>
              <a:ext uri="{FF2B5EF4-FFF2-40B4-BE49-F238E27FC236}">
                <a16:creationId xmlns:a16="http://schemas.microsoft.com/office/drawing/2014/main" id="{A4E94FB0-84FC-46F6-BCFE-21C7B6172BD2}"/>
              </a:ext>
            </a:extLst>
          </p:cNvPr>
          <p:cNvSpPr>
            <a:spLocks noGrp="1"/>
          </p:cNvSpPr>
          <p:nvPr>
            <p:ph type="sldNum" sz="quarter" idx="12"/>
          </p:nvPr>
        </p:nvSpPr>
        <p:spPr/>
        <p:txBody>
          <a:bodyPr/>
          <a:lstStyle/>
          <a:p>
            <a:fld id="{0088AB57-2DBE-44A3-AE96-942C49E954BF}" type="slidenum">
              <a:rPr lang="en-US" smtClean="0"/>
              <a:pPr/>
              <a:t>24</a:t>
            </a:fld>
            <a:endParaRPr lang="en-US" dirty="0"/>
          </a:p>
        </p:txBody>
      </p:sp>
      <p:sp>
        <p:nvSpPr>
          <p:cNvPr id="4" name="Content Placeholder 3">
            <a:extLst>
              <a:ext uri="{FF2B5EF4-FFF2-40B4-BE49-F238E27FC236}">
                <a16:creationId xmlns:a16="http://schemas.microsoft.com/office/drawing/2014/main" id="{A66EABA2-A02C-48EC-A7E4-871470F55133}"/>
              </a:ext>
            </a:extLst>
          </p:cNvPr>
          <p:cNvSpPr>
            <a:spLocks noGrp="1"/>
          </p:cNvSpPr>
          <p:nvPr>
            <p:ph sz="quarter" idx="13"/>
          </p:nvPr>
        </p:nvSpPr>
        <p:spPr/>
        <p:txBody>
          <a:bodyPr>
            <a:normAutofit lnSpcReduction="10000"/>
          </a:bodyPr>
          <a:lstStyle/>
          <a:p>
            <a:pPr marL="114300"/>
            <a:r>
              <a:rPr lang="en-US" altLang="en-US" sz="2400" b="1" dirty="0"/>
              <a:t>Teacher: What else would you do with a duck as a pet?</a:t>
            </a:r>
          </a:p>
          <a:p>
            <a:pPr marL="114300"/>
            <a:r>
              <a:rPr lang="en-US" altLang="en-US" sz="2400" b="1" dirty="0">
                <a:solidFill>
                  <a:srgbClr val="DA456B"/>
                </a:solidFill>
              </a:rPr>
              <a:t>Student: You give him a drink.</a:t>
            </a:r>
          </a:p>
          <a:p>
            <a:pPr marL="114300"/>
            <a:r>
              <a:rPr lang="en-US" altLang="en-US" sz="2400" b="1" dirty="0"/>
              <a:t>Teacher: You give him drink.  What do you think ducks drink?</a:t>
            </a:r>
          </a:p>
          <a:p>
            <a:pPr marL="114300"/>
            <a:r>
              <a:rPr lang="en-US" altLang="en-US" sz="2400" b="1" dirty="0">
                <a:solidFill>
                  <a:srgbClr val="DA456B"/>
                </a:solidFill>
              </a:rPr>
              <a:t>Student: Um, water.</a:t>
            </a:r>
          </a:p>
          <a:p>
            <a:pPr marL="114300"/>
            <a:r>
              <a:rPr lang="en-US" altLang="en-US" sz="2400" b="1" dirty="0"/>
              <a:t>Teacher: Water, ok.  Why else do you think a duck would be a good pet? Do you think it would be fun for your friends to go visit him at your house?</a:t>
            </a:r>
          </a:p>
          <a:p>
            <a:pPr marL="114300"/>
            <a:r>
              <a:rPr lang="en-US" altLang="en-US" sz="2400" b="1" dirty="0">
                <a:solidFill>
                  <a:srgbClr val="DA456B"/>
                </a:solidFill>
              </a:rPr>
              <a:t>Student: A spider could…good friend.  A spider.</a:t>
            </a:r>
          </a:p>
          <a:p>
            <a:pPr marL="114300"/>
            <a:r>
              <a:rPr lang="en-US" altLang="en-US" sz="2400" b="1" dirty="0"/>
              <a:t>Teacher: You’d want to have a spider as a pet?</a:t>
            </a:r>
          </a:p>
          <a:p>
            <a:pPr marL="114300"/>
            <a:r>
              <a:rPr lang="en-US" altLang="en-US" sz="2400" b="1" dirty="0">
                <a:solidFill>
                  <a:srgbClr val="DA456B"/>
                </a:solidFill>
              </a:rPr>
              <a:t>Student: (Nods) Or a snake.</a:t>
            </a:r>
          </a:p>
          <a:p>
            <a:endParaRPr lang="en-US" dirty="0"/>
          </a:p>
        </p:txBody>
      </p:sp>
    </p:spTree>
    <p:extLst>
      <p:ext uri="{BB962C8B-B14F-4D97-AF65-F5344CB8AC3E}">
        <p14:creationId xmlns:p14="http://schemas.microsoft.com/office/powerpoint/2010/main" val="660685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Intermediate Speaker (Sample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25</a:t>
            </a:fld>
            <a:endParaRPr lang="en-US" dirty="0"/>
          </a:p>
        </p:txBody>
      </p:sp>
      <p:sp>
        <p:nvSpPr>
          <p:cNvPr id="4" name="Content Placeholder 3"/>
          <p:cNvSpPr>
            <a:spLocks noGrp="1"/>
          </p:cNvSpPr>
          <p:nvPr>
            <p:ph sz="quarter" idx="13"/>
          </p:nvPr>
        </p:nvSpPr>
        <p:spPr>
          <a:xfrm>
            <a:off x="423863" y="1428750"/>
            <a:ext cx="11344274" cy="4732020"/>
          </a:xfrm>
        </p:spPr>
        <p:txBody>
          <a:bodyPr>
            <a:normAutofit fontScale="92500" lnSpcReduction="20000"/>
          </a:bodyPr>
          <a:lstStyle/>
          <a:p>
            <a:pPr marL="114300"/>
            <a:r>
              <a:rPr lang="en-US" altLang="en-US" sz="2400" i="1" dirty="0"/>
              <a:t>Sample 2: He is asked to talk about his mom.</a:t>
            </a:r>
          </a:p>
          <a:p>
            <a:pPr marL="114300"/>
            <a:r>
              <a:rPr lang="en-US" altLang="en-US" b="1" dirty="0"/>
              <a:t>Teacher: Something that reminds you of your mom. Think of something different.</a:t>
            </a:r>
          </a:p>
          <a:p>
            <a:pPr marL="114300"/>
            <a:r>
              <a:rPr lang="en-US" altLang="en-US" b="1" dirty="0">
                <a:solidFill>
                  <a:srgbClr val="DA466D"/>
                </a:solidFill>
              </a:rPr>
              <a:t>Student: Towels.</a:t>
            </a:r>
          </a:p>
          <a:p>
            <a:pPr marL="114300"/>
            <a:r>
              <a:rPr lang="en-US" altLang="en-US" b="1" dirty="0"/>
              <a:t>Teacher: What?</a:t>
            </a:r>
          </a:p>
          <a:p>
            <a:pPr marL="114300"/>
            <a:r>
              <a:rPr lang="en-US" altLang="en-US" b="1" dirty="0">
                <a:solidFill>
                  <a:srgbClr val="DA466D"/>
                </a:solidFill>
              </a:rPr>
              <a:t>Student: Towel.</a:t>
            </a:r>
          </a:p>
          <a:p>
            <a:pPr marL="114300"/>
            <a:r>
              <a:rPr lang="en-US" altLang="en-US" b="1" dirty="0"/>
              <a:t>Teacher: Why would you choose that?</a:t>
            </a:r>
          </a:p>
          <a:p>
            <a:pPr marL="114300"/>
            <a:r>
              <a:rPr lang="en-US" altLang="en-US" b="1" dirty="0">
                <a:solidFill>
                  <a:srgbClr val="DA466D"/>
                </a:solidFill>
              </a:rPr>
              <a:t>Student: Because…she like…Because she like a wash.</a:t>
            </a:r>
          </a:p>
          <a:p>
            <a:pPr marL="114300"/>
            <a:r>
              <a:rPr lang="en-US" altLang="en-US" b="1" dirty="0"/>
              <a:t>Teacher: Because your mom likes to wash?</a:t>
            </a:r>
          </a:p>
          <a:p>
            <a:pPr marL="114300"/>
            <a:r>
              <a:rPr lang="en-US" altLang="en-US" b="1" dirty="0">
                <a:solidFill>
                  <a:srgbClr val="DA466D"/>
                </a:solidFill>
              </a:rPr>
              <a:t>(Student nods)</a:t>
            </a:r>
          </a:p>
          <a:p>
            <a:pPr marL="114300"/>
            <a:r>
              <a:rPr lang="en-US" altLang="en-US" b="1" dirty="0"/>
              <a:t>Teacher: Do you help her with that, too?</a:t>
            </a:r>
          </a:p>
          <a:p>
            <a:pPr marL="114300"/>
            <a:r>
              <a:rPr lang="en-US" altLang="en-US" b="1" dirty="0">
                <a:solidFill>
                  <a:srgbClr val="DA466D"/>
                </a:solidFill>
              </a:rPr>
              <a:t>(Student nods)</a:t>
            </a:r>
          </a:p>
          <a:p>
            <a:endParaRPr lang="en-US" dirty="0"/>
          </a:p>
        </p:txBody>
      </p:sp>
    </p:spTree>
    <p:extLst>
      <p:ext uri="{BB962C8B-B14F-4D97-AF65-F5344CB8AC3E}">
        <p14:creationId xmlns:p14="http://schemas.microsoft.com/office/powerpoint/2010/main" val="2814152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Intermediate Speaker (Sample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26</a:t>
            </a:fld>
            <a:endParaRPr lang="en-US" dirty="0"/>
          </a:p>
        </p:txBody>
      </p:sp>
      <p:sp>
        <p:nvSpPr>
          <p:cNvPr id="4" name="Content Placeholder 3"/>
          <p:cNvSpPr>
            <a:spLocks noGrp="1"/>
          </p:cNvSpPr>
          <p:nvPr>
            <p:ph sz="quarter" idx="13"/>
          </p:nvPr>
        </p:nvSpPr>
        <p:spPr>
          <a:xfrm>
            <a:off x="423863" y="1320070"/>
            <a:ext cx="11344274" cy="5328987"/>
          </a:xfrm>
        </p:spPr>
        <p:txBody>
          <a:bodyPr>
            <a:normAutofit fontScale="62500" lnSpcReduction="20000"/>
          </a:bodyPr>
          <a:lstStyle/>
          <a:p>
            <a:pPr marL="171450">
              <a:lnSpc>
                <a:spcPct val="80000"/>
              </a:lnSpc>
              <a:spcAft>
                <a:spcPct val="20000"/>
              </a:spcAft>
            </a:pPr>
            <a:r>
              <a:rPr lang="en-US" altLang="en-US" i="1" dirty="0"/>
              <a:t>Sample 3: He explains a story using picture cards. The story is about breaking a pi</a:t>
            </a:r>
            <a:r>
              <a:rPr lang="en-US" altLang="en-US" i="1" dirty="0">
                <a:cs typeface="Arial" panose="020B0604020202020204" pitchFamily="34" charset="0"/>
              </a:rPr>
              <a:t>ñata at a birthday party.</a:t>
            </a:r>
          </a:p>
          <a:p>
            <a:pPr marL="171450">
              <a:lnSpc>
                <a:spcPct val="80000"/>
              </a:lnSpc>
            </a:pPr>
            <a:r>
              <a:rPr lang="en-US" altLang="en-US" b="1" dirty="0"/>
              <a:t>Teacher: Who’s hanging it up there?</a:t>
            </a:r>
          </a:p>
          <a:p>
            <a:pPr marL="171450">
              <a:lnSpc>
                <a:spcPct val="80000"/>
              </a:lnSpc>
            </a:pPr>
            <a:r>
              <a:rPr lang="en-US" altLang="en-US" b="1" dirty="0">
                <a:solidFill>
                  <a:srgbClr val="DA466D"/>
                </a:solidFill>
              </a:rPr>
              <a:t>Student: The… the mom.</a:t>
            </a:r>
          </a:p>
          <a:p>
            <a:pPr marL="171450">
              <a:lnSpc>
                <a:spcPct val="80000"/>
              </a:lnSpc>
            </a:pPr>
            <a:r>
              <a:rPr lang="en-US" altLang="en-US" b="1" dirty="0"/>
              <a:t>Teacher: Looks like the mom. Why is it the mom? Why don’t the children put it up there?</a:t>
            </a:r>
          </a:p>
          <a:p>
            <a:pPr marL="171450">
              <a:lnSpc>
                <a:spcPct val="80000"/>
              </a:lnSpc>
            </a:pPr>
            <a:r>
              <a:rPr lang="en-US" altLang="en-US" b="1" dirty="0">
                <a:solidFill>
                  <a:srgbClr val="DA466D"/>
                </a:solidFill>
              </a:rPr>
              <a:t>Student: Because ch…Because children fall his head going hurt it. (lifts his hands up to his head)</a:t>
            </a:r>
          </a:p>
          <a:p>
            <a:pPr marL="171450">
              <a:lnSpc>
                <a:spcPct val="80000"/>
              </a:lnSpc>
            </a:pPr>
            <a:r>
              <a:rPr lang="en-US" altLang="en-US" b="1" dirty="0"/>
              <a:t>Teacher: The kids are too small to be doing that. And then what’s happening here?</a:t>
            </a:r>
          </a:p>
          <a:p>
            <a:pPr marL="171450">
              <a:lnSpc>
                <a:spcPct val="80000"/>
              </a:lnSpc>
            </a:pPr>
            <a:r>
              <a:rPr lang="en-US" altLang="en-US" b="1" dirty="0">
                <a:solidFill>
                  <a:srgbClr val="DA466D"/>
                </a:solidFill>
              </a:rPr>
              <a:t>Student: The kid will break it.</a:t>
            </a:r>
          </a:p>
          <a:p>
            <a:pPr marL="171450">
              <a:lnSpc>
                <a:spcPct val="80000"/>
              </a:lnSpc>
            </a:pPr>
            <a:r>
              <a:rPr lang="en-US" altLang="en-US" b="1" dirty="0"/>
              <a:t>Teacher: What is she putting around her eyes?</a:t>
            </a:r>
          </a:p>
          <a:p>
            <a:pPr marL="171450">
              <a:lnSpc>
                <a:spcPct val="80000"/>
              </a:lnSpc>
            </a:pPr>
            <a:r>
              <a:rPr lang="en-US" altLang="en-US" b="1" dirty="0">
                <a:solidFill>
                  <a:srgbClr val="DA466D"/>
                </a:solidFill>
              </a:rPr>
              <a:t>Student: Uh…uh…(looks at other kids) um.</a:t>
            </a:r>
          </a:p>
          <a:p>
            <a:pPr marL="171450">
              <a:lnSpc>
                <a:spcPct val="80000"/>
              </a:lnSpc>
            </a:pPr>
            <a:r>
              <a:rPr lang="en-US" altLang="en-US" b="1" dirty="0"/>
              <a:t>Teacher: A blindfold.</a:t>
            </a:r>
          </a:p>
          <a:p>
            <a:pPr marL="171450">
              <a:lnSpc>
                <a:spcPct val="80000"/>
              </a:lnSpc>
            </a:pPr>
            <a:r>
              <a:rPr lang="en-US" altLang="en-US" b="1" dirty="0">
                <a:solidFill>
                  <a:srgbClr val="DA466D"/>
                </a:solidFill>
              </a:rPr>
              <a:t>Student: A blindfold.</a:t>
            </a:r>
          </a:p>
          <a:p>
            <a:pPr marL="171450">
              <a:lnSpc>
                <a:spcPct val="80000"/>
              </a:lnSpc>
            </a:pPr>
            <a:r>
              <a:rPr lang="en-US" altLang="en-US" b="1" dirty="0"/>
              <a:t>Teacher: And why is she doing that?</a:t>
            </a:r>
          </a:p>
          <a:p>
            <a:pPr marL="171450">
              <a:lnSpc>
                <a:spcPct val="80000"/>
              </a:lnSpc>
            </a:pPr>
            <a:r>
              <a:rPr lang="en-US" altLang="en-US" b="1" dirty="0">
                <a:solidFill>
                  <a:srgbClr val="DA466D"/>
                </a:solidFill>
              </a:rPr>
              <a:t>Student: Because, because, because he don’t want to see it.</a:t>
            </a:r>
          </a:p>
          <a:p>
            <a:pPr marL="171450">
              <a:lnSpc>
                <a:spcPct val="80000"/>
              </a:lnSpc>
            </a:pPr>
            <a:r>
              <a:rPr lang="en-US" altLang="en-US" b="1" dirty="0"/>
              <a:t>Teacher: Why?</a:t>
            </a:r>
          </a:p>
          <a:p>
            <a:pPr marL="171450">
              <a:lnSpc>
                <a:spcPct val="80000"/>
              </a:lnSpc>
            </a:pPr>
            <a:r>
              <a:rPr lang="en-US" altLang="en-US" b="1" dirty="0">
                <a:solidFill>
                  <a:srgbClr val="DA466D"/>
                </a:solidFill>
              </a:rPr>
              <a:t>Student: Because. Because he will cheating.</a:t>
            </a:r>
          </a:p>
          <a:p>
            <a:pPr marL="171450">
              <a:lnSpc>
                <a:spcPct val="80000"/>
              </a:lnSpc>
            </a:pPr>
            <a:r>
              <a:rPr lang="en-US" altLang="en-US" b="1" dirty="0"/>
              <a:t>Teacher: Yeah, because if you can see… (shrugs)</a:t>
            </a:r>
          </a:p>
          <a:p>
            <a:pPr marL="171450">
              <a:lnSpc>
                <a:spcPct val="80000"/>
              </a:lnSpc>
            </a:pPr>
            <a:r>
              <a:rPr lang="en-US" altLang="en-US" b="1" dirty="0">
                <a:solidFill>
                  <a:srgbClr val="DA466D"/>
                </a:solidFill>
              </a:rPr>
              <a:t>Student: I did, I did that.</a:t>
            </a:r>
          </a:p>
          <a:p>
            <a:pPr marL="171450">
              <a:lnSpc>
                <a:spcPct val="80000"/>
              </a:lnSpc>
            </a:pPr>
            <a:endParaRPr lang="en-US" altLang="en-US" sz="1800" b="1" dirty="0">
              <a:solidFill>
                <a:srgbClr val="DA466D"/>
              </a:solidFill>
            </a:endParaRPr>
          </a:p>
          <a:p>
            <a:endParaRPr lang="en-US" dirty="0"/>
          </a:p>
        </p:txBody>
      </p:sp>
    </p:spTree>
    <p:extLst>
      <p:ext uri="{BB962C8B-B14F-4D97-AF65-F5344CB8AC3E}">
        <p14:creationId xmlns:p14="http://schemas.microsoft.com/office/powerpoint/2010/main" val="4211209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0"/>
            <a:ext cx="10301105" cy="1303019"/>
          </a:xfrm>
        </p:spPr>
        <p:txBody>
          <a:bodyPr>
            <a:normAutofit/>
          </a:bodyPr>
          <a:lstStyle/>
          <a:p>
            <a:r>
              <a:rPr lang="en-US" altLang="en-US" dirty="0">
                <a:solidFill>
                  <a:schemeClr val="accent5"/>
                </a:solidFill>
              </a:rPr>
              <a:t>Grade 1 Intermediate Speaker (Sample 3 continued)</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27</a:t>
            </a:fld>
            <a:endParaRPr lang="en-US" dirty="0"/>
          </a:p>
        </p:txBody>
      </p:sp>
      <p:sp>
        <p:nvSpPr>
          <p:cNvPr id="4" name="Content Placeholder 3"/>
          <p:cNvSpPr>
            <a:spLocks noGrp="1"/>
          </p:cNvSpPr>
          <p:nvPr>
            <p:ph sz="quarter" idx="13"/>
          </p:nvPr>
        </p:nvSpPr>
        <p:spPr>
          <a:xfrm>
            <a:off x="423863" y="1303020"/>
            <a:ext cx="11344274" cy="5226117"/>
          </a:xfrm>
        </p:spPr>
        <p:txBody>
          <a:bodyPr>
            <a:normAutofit fontScale="55000" lnSpcReduction="20000"/>
          </a:bodyPr>
          <a:lstStyle/>
          <a:p>
            <a:pPr marL="114300">
              <a:lnSpc>
                <a:spcPct val="80000"/>
              </a:lnSpc>
            </a:pPr>
            <a:r>
              <a:rPr lang="en-US" altLang="en-US" i="1" dirty="0"/>
              <a:t>(Sample 3 continued.)</a:t>
            </a:r>
          </a:p>
          <a:p>
            <a:pPr marL="114300"/>
            <a:r>
              <a:rPr lang="en-US" altLang="en-US" b="1" dirty="0"/>
              <a:t>Teacher: Did they blindfold you, too?</a:t>
            </a:r>
          </a:p>
          <a:p>
            <a:pPr marL="114300"/>
            <a:r>
              <a:rPr lang="en-US" altLang="en-US" b="1" dirty="0">
                <a:solidFill>
                  <a:srgbClr val="DA466D"/>
                </a:solidFill>
              </a:rPr>
              <a:t>Student: Yeah.</a:t>
            </a:r>
          </a:p>
          <a:p>
            <a:pPr marL="114300"/>
            <a:r>
              <a:rPr lang="en-US" altLang="en-US" b="1" dirty="0"/>
              <a:t>Teacher: Were you able to see anything?</a:t>
            </a:r>
          </a:p>
          <a:p>
            <a:pPr marL="114300"/>
            <a:r>
              <a:rPr lang="en-US" altLang="en-US" b="1" dirty="0">
                <a:solidFill>
                  <a:srgbClr val="DA466D"/>
                </a:solidFill>
              </a:rPr>
              <a:t>Student: Nope…It’s too dark.</a:t>
            </a:r>
          </a:p>
          <a:p>
            <a:pPr marL="114300"/>
            <a:r>
              <a:rPr lang="en-US" altLang="en-US" b="1" dirty="0"/>
              <a:t>Teacher: It’s too dark. And then what happened?</a:t>
            </a:r>
          </a:p>
          <a:p>
            <a:pPr marL="114300"/>
            <a:r>
              <a:rPr lang="en-US" altLang="en-US" b="1" dirty="0">
                <a:solidFill>
                  <a:srgbClr val="DA466D"/>
                </a:solidFill>
              </a:rPr>
              <a:t>Student: They broked it and then all the candy fell out.</a:t>
            </a:r>
          </a:p>
          <a:p>
            <a:pPr marL="114300"/>
            <a:r>
              <a:rPr lang="en-US" altLang="en-US" b="1" dirty="0"/>
              <a:t>Teacher: Where’s the candy?</a:t>
            </a:r>
          </a:p>
          <a:p>
            <a:pPr marL="114300"/>
            <a:r>
              <a:rPr lang="en-US" altLang="en-US" b="1" dirty="0">
                <a:solidFill>
                  <a:srgbClr val="DA466D"/>
                </a:solidFill>
              </a:rPr>
              <a:t>Student: On the floor.</a:t>
            </a:r>
          </a:p>
          <a:p>
            <a:pPr marL="114300"/>
            <a:r>
              <a:rPr lang="en-US" altLang="en-US" b="1" dirty="0"/>
              <a:t>Teacher: Can you point to it?</a:t>
            </a:r>
          </a:p>
          <a:p>
            <a:pPr marL="114300"/>
            <a:r>
              <a:rPr lang="en-US" altLang="en-US" b="1" dirty="0">
                <a:solidFill>
                  <a:srgbClr val="DA466D"/>
                </a:solidFill>
              </a:rPr>
              <a:t>(Student points to it and teacher nods)</a:t>
            </a:r>
          </a:p>
          <a:p>
            <a:pPr marL="114300"/>
            <a:r>
              <a:rPr lang="en-US" altLang="en-US" b="1" dirty="0"/>
              <a:t>Teacher: And what do you usually do when that happens?</a:t>
            </a:r>
          </a:p>
          <a:p>
            <a:pPr marL="114300"/>
            <a:r>
              <a:rPr lang="en-US" altLang="en-US" b="1" dirty="0">
                <a:solidFill>
                  <a:srgbClr val="DA466D"/>
                </a:solidFill>
              </a:rPr>
              <a:t>Student: You eat them.</a:t>
            </a:r>
          </a:p>
          <a:p>
            <a:pPr marL="114300"/>
            <a:r>
              <a:rPr lang="en-US" altLang="en-US" b="1" dirty="0"/>
              <a:t>Teacher: Should all the kids run together?</a:t>
            </a:r>
          </a:p>
          <a:p>
            <a:pPr marL="114300"/>
            <a:r>
              <a:rPr lang="en-US" altLang="en-US" b="1" dirty="0">
                <a:solidFill>
                  <a:srgbClr val="DA466D"/>
                </a:solidFill>
              </a:rPr>
              <a:t>Student: No. Need to walk.</a:t>
            </a:r>
          </a:p>
          <a:p>
            <a:pPr marL="114300"/>
            <a:r>
              <a:rPr lang="en-US" altLang="en-US" b="1" dirty="0"/>
              <a:t>Teacher: Why?</a:t>
            </a:r>
          </a:p>
          <a:p>
            <a:pPr marL="114300"/>
            <a:r>
              <a:rPr lang="en-US" altLang="en-US" b="1" dirty="0">
                <a:solidFill>
                  <a:srgbClr val="DA466D"/>
                </a:solidFill>
              </a:rPr>
              <a:t>Student: Because, because they’re going, because they’re going to fall because the rock.</a:t>
            </a:r>
          </a:p>
          <a:p>
            <a:endParaRPr lang="en-US" dirty="0"/>
          </a:p>
        </p:txBody>
      </p:sp>
    </p:spTree>
    <p:extLst>
      <p:ext uri="{BB962C8B-B14F-4D97-AF65-F5344CB8AC3E}">
        <p14:creationId xmlns:p14="http://schemas.microsoft.com/office/powerpoint/2010/main" val="359525635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1)</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28</a:t>
            </a:fld>
            <a:endParaRPr lang="en-US" dirty="0"/>
          </a:p>
        </p:txBody>
      </p:sp>
      <p:sp>
        <p:nvSpPr>
          <p:cNvPr id="4" name="Content Placeholder 3"/>
          <p:cNvSpPr>
            <a:spLocks noGrp="1"/>
          </p:cNvSpPr>
          <p:nvPr>
            <p:ph sz="quarter" idx="13"/>
          </p:nvPr>
        </p:nvSpPr>
        <p:spPr>
          <a:xfrm>
            <a:off x="423863" y="1291590"/>
            <a:ext cx="11344274" cy="5237547"/>
          </a:xfrm>
        </p:spPr>
        <p:txBody>
          <a:bodyPr>
            <a:normAutofit fontScale="70000" lnSpcReduction="20000"/>
          </a:bodyPr>
          <a:lstStyle/>
          <a:p>
            <a:pPr marL="114300">
              <a:spcAft>
                <a:spcPct val="20000"/>
              </a:spcAft>
              <a:defRPr/>
            </a:pPr>
            <a:r>
              <a:rPr lang="en-US" i="1" dirty="0"/>
              <a:t>Sample 1: The student talks about a time she got angry about something her sister did.</a:t>
            </a:r>
          </a:p>
          <a:p>
            <a:pPr>
              <a:defRPr/>
            </a:pPr>
            <a:r>
              <a:rPr lang="en-US" b="1" dirty="0">
                <a:solidFill>
                  <a:srgbClr val="DA466D"/>
                </a:solidFill>
              </a:rPr>
              <a:t>Student: My sister and me are twins. </a:t>
            </a:r>
          </a:p>
          <a:p>
            <a:pPr>
              <a:defRPr/>
            </a:pPr>
            <a:r>
              <a:rPr lang="en-US" b="1" dirty="0"/>
              <a:t>Teacher: Really, wow! What is it like to have a twin sister?</a:t>
            </a:r>
          </a:p>
          <a:p>
            <a:pPr marL="847725" indent="-847725">
              <a:defRPr/>
            </a:pPr>
            <a:r>
              <a:rPr lang="en-US" b="1" dirty="0">
                <a:solidFill>
                  <a:srgbClr val="DA466D"/>
                </a:solidFill>
              </a:rPr>
              <a:t>Student: I have twin sister. Um, I am, I am bigger and she is smaller and we are twins.</a:t>
            </a:r>
          </a:p>
          <a:p>
            <a:pPr>
              <a:defRPr/>
            </a:pPr>
            <a:r>
              <a:rPr lang="en-US" b="1" dirty="0"/>
              <a:t>Teacher: So what kind of things do you do?</a:t>
            </a:r>
          </a:p>
          <a:p>
            <a:pPr>
              <a:defRPr/>
            </a:pPr>
            <a:r>
              <a:rPr lang="en-US" b="1" dirty="0">
                <a:solidFill>
                  <a:srgbClr val="DA466D"/>
                </a:solidFill>
              </a:rPr>
              <a:t>Student: Huh?</a:t>
            </a:r>
          </a:p>
          <a:p>
            <a:pPr>
              <a:defRPr/>
            </a:pPr>
            <a:r>
              <a:rPr lang="en-US" b="1" dirty="0"/>
              <a:t>Teacher: What kind of things do you do?</a:t>
            </a:r>
          </a:p>
          <a:p>
            <a:pPr>
              <a:defRPr/>
            </a:pPr>
            <a:r>
              <a:rPr lang="en-US" b="1" dirty="0">
                <a:solidFill>
                  <a:srgbClr val="DA466D"/>
                </a:solidFill>
              </a:rPr>
              <a:t>Student: I play with her. </a:t>
            </a:r>
          </a:p>
          <a:p>
            <a:pPr>
              <a:defRPr/>
            </a:pPr>
            <a:r>
              <a:rPr lang="en-US" b="1" dirty="0"/>
              <a:t>Teacher: Uh huh, like what?</a:t>
            </a:r>
          </a:p>
          <a:p>
            <a:pPr>
              <a:defRPr/>
            </a:pPr>
            <a:r>
              <a:rPr lang="en-US" b="1" dirty="0">
                <a:solidFill>
                  <a:srgbClr val="DA466D"/>
                </a:solidFill>
              </a:rPr>
              <a:t>Student: Some thing, like a ball. And we go swimming…each other. </a:t>
            </a:r>
          </a:p>
          <a:p>
            <a:pPr>
              <a:defRPr/>
            </a:pPr>
            <a:r>
              <a:rPr lang="en-US" b="1" dirty="0"/>
              <a:t>Teacher: You go swimming at your, at your home? Or do you go to a pool?</a:t>
            </a:r>
          </a:p>
          <a:p>
            <a:pPr>
              <a:defRPr/>
            </a:pPr>
            <a:r>
              <a:rPr lang="en-US" b="1" dirty="0">
                <a:solidFill>
                  <a:srgbClr val="DA466D"/>
                </a:solidFill>
              </a:rPr>
              <a:t>Student:  I go to the pool. </a:t>
            </a:r>
          </a:p>
          <a:p>
            <a:pPr>
              <a:defRPr/>
            </a:pPr>
            <a:r>
              <a:rPr lang="en-US" b="1" dirty="0"/>
              <a:t>Teacher: So are you writing and drawing about a time that you were grumpy?</a:t>
            </a:r>
          </a:p>
          <a:p>
            <a:pPr>
              <a:defRPr/>
            </a:pPr>
            <a:r>
              <a:rPr lang="en-US" b="1" dirty="0">
                <a:solidFill>
                  <a:srgbClr val="DA466D"/>
                </a:solidFill>
              </a:rPr>
              <a:t>Student: (Nods head “yes.”)</a:t>
            </a:r>
          </a:p>
          <a:p>
            <a:pPr>
              <a:defRPr/>
            </a:pPr>
            <a:r>
              <a:rPr lang="en-US" b="1" dirty="0"/>
              <a:t>Teacher: Tell me about that. What happened?</a:t>
            </a:r>
          </a:p>
          <a:p>
            <a:endParaRPr lang="en-US" dirty="0"/>
          </a:p>
        </p:txBody>
      </p:sp>
    </p:spTree>
    <p:extLst>
      <p:ext uri="{BB962C8B-B14F-4D97-AF65-F5344CB8AC3E}">
        <p14:creationId xmlns:p14="http://schemas.microsoft.com/office/powerpoint/2010/main" val="3562038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0"/>
            <a:ext cx="9597887" cy="1242391"/>
          </a:xfrm>
        </p:spPr>
        <p:txBody>
          <a:bodyPr>
            <a:normAutofit/>
          </a:bodyPr>
          <a:lstStyle/>
          <a:p>
            <a:r>
              <a:rPr lang="en-US" altLang="en-US" dirty="0">
                <a:solidFill>
                  <a:schemeClr val="accent5"/>
                </a:solidFill>
              </a:rPr>
              <a:t>Grade 1 Advanced Speaker (Sample 1 continued)</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29</a:t>
            </a:fld>
            <a:endParaRPr lang="en-US" dirty="0"/>
          </a:p>
        </p:txBody>
      </p:sp>
      <p:sp>
        <p:nvSpPr>
          <p:cNvPr id="4" name="Content Placeholder 3"/>
          <p:cNvSpPr>
            <a:spLocks noGrp="1"/>
          </p:cNvSpPr>
          <p:nvPr>
            <p:ph sz="quarter" idx="13"/>
          </p:nvPr>
        </p:nvSpPr>
        <p:spPr>
          <a:xfrm>
            <a:off x="423863" y="1325880"/>
            <a:ext cx="11344274" cy="4789170"/>
          </a:xfrm>
        </p:spPr>
        <p:txBody>
          <a:bodyPr>
            <a:normAutofit fontScale="77500" lnSpcReduction="20000"/>
          </a:bodyPr>
          <a:lstStyle/>
          <a:p>
            <a:pPr marL="114300">
              <a:spcAft>
                <a:spcPct val="20000"/>
              </a:spcAft>
            </a:pPr>
            <a:r>
              <a:rPr lang="en-US" altLang="en-US" i="1" dirty="0"/>
              <a:t>Sample 1 (continued): The student talks about a time she got angry about something her sister did.</a:t>
            </a:r>
          </a:p>
          <a:p>
            <a:pPr marL="114300">
              <a:spcAft>
                <a:spcPct val="20000"/>
              </a:spcAft>
            </a:pPr>
            <a:r>
              <a:rPr lang="en-US" altLang="en-US" b="1" dirty="0">
                <a:solidFill>
                  <a:srgbClr val="DA466D"/>
                </a:solidFill>
              </a:rPr>
              <a:t>Student:  Um, she, I was giving her to play with it to don’t broke it outside and she broke it and I was grumpy. </a:t>
            </a:r>
          </a:p>
          <a:p>
            <a:pPr marL="114300">
              <a:spcAft>
                <a:spcPct val="20000"/>
              </a:spcAft>
            </a:pPr>
            <a:r>
              <a:rPr lang="en-US" altLang="en-US" b="1" dirty="0"/>
              <a:t>Teacher:  Oh, what did she break?</a:t>
            </a:r>
          </a:p>
          <a:p>
            <a:pPr marL="114300">
              <a:spcAft>
                <a:spcPct val="20000"/>
              </a:spcAft>
            </a:pPr>
            <a:r>
              <a:rPr lang="en-US" altLang="en-US" b="1" dirty="0">
                <a:solidFill>
                  <a:srgbClr val="DA466D"/>
                </a:solidFill>
              </a:rPr>
              <a:t>Student: My necklace. Outside, and I was grumpy. </a:t>
            </a:r>
          </a:p>
          <a:p>
            <a:pPr marL="114300">
              <a:spcAft>
                <a:spcPct val="20000"/>
              </a:spcAft>
            </a:pPr>
            <a:r>
              <a:rPr lang="en-US" altLang="en-US" b="1" dirty="0"/>
              <a:t>Teacher:  Oh, yeah. OK, so after she broke it what happened?</a:t>
            </a:r>
          </a:p>
          <a:p>
            <a:pPr marL="114300">
              <a:spcAft>
                <a:spcPct val="20000"/>
              </a:spcAft>
            </a:pPr>
            <a:r>
              <a:rPr lang="en-US" altLang="en-US" b="1" dirty="0">
                <a:solidFill>
                  <a:srgbClr val="DA466D"/>
                </a:solidFill>
              </a:rPr>
              <a:t>Student: And I tell my mom and she brought me another one. </a:t>
            </a:r>
          </a:p>
          <a:p>
            <a:pPr marL="114300">
              <a:spcAft>
                <a:spcPct val="20000"/>
              </a:spcAft>
            </a:pPr>
            <a:r>
              <a:rPr lang="en-US" altLang="en-US" b="1" dirty="0"/>
              <a:t>Teacher: Did you feel better then?</a:t>
            </a:r>
          </a:p>
          <a:p>
            <a:pPr marL="114300">
              <a:spcAft>
                <a:spcPct val="20000"/>
              </a:spcAft>
            </a:pPr>
            <a:r>
              <a:rPr lang="en-US" altLang="en-US" b="1" dirty="0">
                <a:solidFill>
                  <a:srgbClr val="DA466D"/>
                </a:solidFill>
              </a:rPr>
              <a:t>Student: (Nods head “yes.”) And I was mad at my sister. </a:t>
            </a:r>
          </a:p>
          <a:p>
            <a:pPr marL="114300">
              <a:spcAft>
                <a:spcPct val="20000"/>
              </a:spcAft>
            </a:pPr>
            <a:r>
              <a:rPr lang="en-US" altLang="en-US" b="1" dirty="0"/>
              <a:t>Teacher: Did your sister do anything after?</a:t>
            </a:r>
          </a:p>
          <a:p>
            <a:pPr marL="114300">
              <a:spcAft>
                <a:spcPct val="20000"/>
              </a:spcAft>
            </a:pPr>
            <a:r>
              <a:rPr lang="en-US" altLang="en-US" b="1" dirty="0">
                <a:solidFill>
                  <a:srgbClr val="DA466D"/>
                </a:solidFill>
              </a:rPr>
              <a:t>Student: No. I don’t, I don’t even give her to play.</a:t>
            </a:r>
          </a:p>
          <a:p>
            <a:pPr marL="114300">
              <a:spcAft>
                <a:spcPct val="20000"/>
              </a:spcAft>
            </a:pPr>
            <a:endParaRPr lang="en-US" altLang="en-US" i="1" dirty="0"/>
          </a:p>
          <a:p>
            <a:endParaRPr lang="en-US" dirty="0"/>
          </a:p>
        </p:txBody>
      </p:sp>
    </p:spTree>
    <p:extLst>
      <p:ext uri="{BB962C8B-B14F-4D97-AF65-F5344CB8AC3E}">
        <p14:creationId xmlns:p14="http://schemas.microsoft.com/office/powerpoint/2010/main" val="377684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131038" cy="710206"/>
          </a:xfrm>
        </p:spPr>
        <p:txBody>
          <a:bodyPr/>
          <a:lstStyle/>
          <a:p>
            <a:pPr algn="ctr"/>
            <a:r>
              <a:rPr lang="en-US" altLang="en-US" dirty="0">
                <a:solidFill>
                  <a:schemeClr val="accent5"/>
                </a:solidFill>
              </a:rPr>
              <a:t>6 Sets of PLDs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3</a:t>
            </a:fld>
            <a:endParaRPr lang="en-US" dirty="0"/>
          </a:p>
        </p:txBody>
      </p:sp>
      <p:sp>
        <p:nvSpPr>
          <p:cNvPr id="4" name="Content Placeholder 3"/>
          <p:cNvSpPr>
            <a:spLocks noGrp="1"/>
          </p:cNvSpPr>
          <p:nvPr>
            <p:ph idx="13"/>
          </p:nvPr>
        </p:nvSpPr>
        <p:spPr>
          <a:xfrm>
            <a:off x="838201" y="1414145"/>
            <a:ext cx="10515599" cy="4472305"/>
          </a:xfrm>
        </p:spPr>
        <p:txBody>
          <a:bodyPr>
            <a:normAutofit/>
          </a:bodyPr>
          <a:lstStyle/>
          <a:p>
            <a:pPr>
              <a:buClr>
                <a:schemeClr val="accent2"/>
              </a:buClr>
              <a:buFont typeface="Wingdings" panose="05000000000000000000" pitchFamily="2" charset="2"/>
              <a:buChar char="§"/>
            </a:pPr>
            <a:r>
              <a:rPr lang="en-US" altLang="en-US" dirty="0"/>
              <a:t>Listening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Speaking		Grades K</a:t>
            </a:r>
            <a:r>
              <a:rPr lang="en-US" altLang="en-US" dirty="0">
                <a:cs typeface="Arial" panose="020B0604020202020204" pitchFamily="34" charset="0"/>
              </a:rPr>
              <a:t>–</a:t>
            </a:r>
            <a:r>
              <a:rPr lang="en-US" altLang="en-US" dirty="0"/>
              <a:t>12</a:t>
            </a:r>
          </a:p>
          <a:p>
            <a:pPr>
              <a:buClr>
                <a:schemeClr val="accent2"/>
              </a:buClr>
              <a:buFont typeface="Wingdings" panose="05000000000000000000" pitchFamily="2" charset="2"/>
              <a:buChar char="§"/>
            </a:pPr>
            <a:endParaRPr lang="en-US" altLang="en-US" sz="2400" dirty="0"/>
          </a:p>
          <a:p>
            <a:pPr>
              <a:buClr>
                <a:schemeClr val="accent2"/>
              </a:buClr>
              <a:buFont typeface="Wingdings" panose="05000000000000000000" pitchFamily="2" charset="2"/>
              <a:buChar char="§"/>
            </a:pPr>
            <a:r>
              <a:rPr lang="en-US" altLang="en-US" dirty="0"/>
              <a:t>Reading         	Grades K</a:t>
            </a:r>
            <a:r>
              <a:rPr lang="en-US" altLang="en-US" dirty="0">
                <a:cs typeface="Arial" panose="020B0604020202020204" pitchFamily="34" charset="0"/>
              </a:rPr>
              <a:t>–</a:t>
            </a:r>
            <a:r>
              <a:rPr lang="en-US" altLang="en-US" dirty="0"/>
              <a:t>1</a:t>
            </a:r>
          </a:p>
          <a:p>
            <a:pPr marL="0" indent="0">
              <a:buClr>
                <a:schemeClr val="accent2"/>
              </a:buClr>
              <a:buNone/>
            </a:pPr>
            <a:r>
              <a:rPr lang="en-US" altLang="en-US" dirty="0"/>
              <a:t>          		Grades 2–12</a:t>
            </a:r>
          </a:p>
          <a:p>
            <a:pPr>
              <a:buClr>
                <a:schemeClr val="accent2"/>
              </a:buClr>
              <a:buFont typeface="Wingdings" panose="05000000000000000000" pitchFamily="2" charset="2"/>
              <a:buChar char="§"/>
            </a:pPr>
            <a:endParaRPr lang="en-US" altLang="en-US" dirty="0"/>
          </a:p>
          <a:p>
            <a:pPr>
              <a:buClr>
                <a:schemeClr val="accent2"/>
              </a:buClr>
              <a:buFont typeface="Wingdings" panose="05000000000000000000" pitchFamily="2" charset="2"/>
              <a:buChar char="§"/>
            </a:pPr>
            <a:r>
              <a:rPr lang="en-US" altLang="en-US" dirty="0"/>
              <a:t>Writing 		Grades K</a:t>
            </a:r>
            <a:r>
              <a:rPr lang="en-US" altLang="en-US" dirty="0">
                <a:cs typeface="Arial" panose="020B0604020202020204" pitchFamily="34" charset="0"/>
              </a:rPr>
              <a:t>–</a:t>
            </a:r>
            <a:r>
              <a:rPr lang="en-US" altLang="en-US" dirty="0"/>
              <a:t>1 </a:t>
            </a:r>
          </a:p>
          <a:p>
            <a:pPr lvl="4">
              <a:buNone/>
            </a:pPr>
            <a:r>
              <a:rPr lang="en-US" altLang="en-US" sz="2800" b="1" dirty="0"/>
              <a:t>		</a:t>
            </a:r>
            <a:r>
              <a:rPr lang="en-US" altLang="en-US" sz="2800" b="1" dirty="0">
                <a:latin typeface="Open Sans Semibold" panose="020B0606030504020204"/>
              </a:rPr>
              <a:t>Grades 2</a:t>
            </a:r>
            <a:r>
              <a:rPr lang="en-US" altLang="en-US" sz="2800" b="1" dirty="0">
                <a:latin typeface="Open Sans Semibold" panose="020B0606030504020204"/>
                <a:cs typeface="Arial" panose="020B0604020202020204" pitchFamily="34" charset="0"/>
              </a:rPr>
              <a:t>–</a:t>
            </a:r>
            <a:r>
              <a:rPr lang="en-US" altLang="en-US" sz="2800" b="1" dirty="0">
                <a:latin typeface="Open Sans Semibold" panose="020B0606030504020204"/>
              </a:rPr>
              <a:t>12</a:t>
            </a:r>
          </a:p>
          <a:p>
            <a:pPr lvl="4">
              <a:buNone/>
            </a:pPr>
            <a:endParaRPr lang="en-US" altLang="en-US" sz="2800" b="1" dirty="0"/>
          </a:p>
          <a:p>
            <a:pPr marL="0" indent="0">
              <a:buNone/>
            </a:pPr>
            <a:endParaRPr lang="en-US" dirty="0"/>
          </a:p>
        </p:txBody>
      </p:sp>
    </p:spTree>
    <p:extLst>
      <p:ext uri="{BB962C8B-B14F-4D97-AF65-F5344CB8AC3E}">
        <p14:creationId xmlns:p14="http://schemas.microsoft.com/office/powerpoint/2010/main" val="3652245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30</a:t>
            </a:fld>
            <a:endParaRPr lang="en-US" dirty="0"/>
          </a:p>
        </p:txBody>
      </p:sp>
      <p:sp>
        <p:nvSpPr>
          <p:cNvPr id="4" name="Content Placeholder 3"/>
          <p:cNvSpPr>
            <a:spLocks noGrp="1"/>
          </p:cNvSpPr>
          <p:nvPr>
            <p:ph sz="quarter" idx="13"/>
          </p:nvPr>
        </p:nvSpPr>
        <p:spPr/>
        <p:txBody>
          <a:bodyPr>
            <a:normAutofit fontScale="77500" lnSpcReduction="20000"/>
          </a:bodyPr>
          <a:lstStyle/>
          <a:p>
            <a:pPr marL="114300">
              <a:spcAft>
                <a:spcPct val="20000"/>
              </a:spcAft>
            </a:pPr>
            <a:r>
              <a:rPr lang="en-US" altLang="en-US" sz="2400" i="1" dirty="0"/>
              <a:t>Sample 2: She is speaking about a story that was read aloud in class.</a:t>
            </a:r>
          </a:p>
          <a:p>
            <a:pPr marL="114300">
              <a:spcAft>
                <a:spcPct val="20000"/>
              </a:spcAft>
            </a:pPr>
            <a:r>
              <a:rPr lang="en-US" altLang="en-US" b="1" dirty="0"/>
              <a:t>Teacher: What do you notice?</a:t>
            </a:r>
          </a:p>
          <a:p>
            <a:pPr marL="114300">
              <a:spcAft>
                <a:spcPct val="20000"/>
              </a:spcAft>
            </a:pPr>
            <a:r>
              <a:rPr lang="en-US" altLang="en-US" b="1" dirty="0">
                <a:solidFill>
                  <a:srgbClr val="DA466D"/>
                </a:solidFill>
              </a:rPr>
              <a:t>Student: The cat is scaring with the man. Cat is, the ca, the cat is scared. </a:t>
            </a:r>
          </a:p>
          <a:p>
            <a:pPr marL="114300">
              <a:spcAft>
                <a:spcPct val="20000"/>
              </a:spcAft>
            </a:pPr>
            <a:r>
              <a:rPr lang="en-US" altLang="en-US" b="1" dirty="0"/>
              <a:t>Teacher: How can you tell the cat is scary?</a:t>
            </a:r>
          </a:p>
          <a:p>
            <a:pPr marL="114300">
              <a:spcAft>
                <a:spcPct val="20000"/>
              </a:spcAft>
            </a:pPr>
            <a:r>
              <a:rPr lang="en-US" altLang="en-US" b="1" dirty="0">
                <a:solidFill>
                  <a:srgbClr val="DA466D"/>
                </a:solidFill>
              </a:rPr>
              <a:t>Student:  Because the man, man is being scary.</a:t>
            </a:r>
          </a:p>
          <a:p>
            <a:pPr marL="114300">
              <a:spcAft>
                <a:spcPct val="20000"/>
              </a:spcAft>
            </a:pPr>
            <a:r>
              <a:rPr lang="en-US" altLang="en-US" b="1" dirty="0"/>
              <a:t>Teacher: The man does look like that. Can you tell me what the cat’s doing that shows you he is scary? </a:t>
            </a:r>
          </a:p>
          <a:p>
            <a:pPr marL="114300">
              <a:spcAft>
                <a:spcPct val="20000"/>
              </a:spcAft>
            </a:pPr>
            <a:r>
              <a:rPr lang="en-US" altLang="en-US" b="1" dirty="0">
                <a:solidFill>
                  <a:srgbClr val="DA466D"/>
                </a:solidFill>
              </a:rPr>
              <a:t>Student: Umm…</a:t>
            </a:r>
          </a:p>
          <a:p>
            <a:pPr marL="114300">
              <a:spcAft>
                <a:spcPct val="20000"/>
              </a:spcAft>
            </a:pPr>
            <a:r>
              <a:rPr lang="en-US" altLang="en-US" b="1" dirty="0"/>
              <a:t>Teacher: Or he’s scared?</a:t>
            </a:r>
          </a:p>
          <a:p>
            <a:pPr marL="114300">
              <a:spcAft>
                <a:spcPct val="20000"/>
              </a:spcAft>
            </a:pPr>
            <a:r>
              <a:rPr lang="en-US" altLang="en-US" b="1" dirty="0">
                <a:solidFill>
                  <a:srgbClr val="DA466D"/>
                </a:solidFill>
              </a:rPr>
              <a:t>Student:  Yeah. He’s scared of the man.</a:t>
            </a:r>
          </a:p>
          <a:p>
            <a:pPr marL="114300">
              <a:spcAft>
                <a:spcPct val="20000"/>
              </a:spcAft>
            </a:pPr>
            <a:endParaRPr lang="en-US" altLang="en-US" sz="2400" i="1" dirty="0"/>
          </a:p>
          <a:p>
            <a:endParaRPr lang="en-US" dirty="0"/>
          </a:p>
        </p:txBody>
      </p:sp>
    </p:spTree>
    <p:extLst>
      <p:ext uri="{BB962C8B-B14F-4D97-AF65-F5344CB8AC3E}">
        <p14:creationId xmlns:p14="http://schemas.microsoft.com/office/powerpoint/2010/main" val="589615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31</a:t>
            </a:fld>
            <a:endParaRPr lang="en-US" dirty="0"/>
          </a:p>
        </p:txBody>
      </p:sp>
      <p:sp>
        <p:nvSpPr>
          <p:cNvPr id="4" name="Content Placeholder 3"/>
          <p:cNvSpPr>
            <a:spLocks noGrp="1"/>
          </p:cNvSpPr>
          <p:nvPr>
            <p:ph sz="quarter" idx="13"/>
          </p:nvPr>
        </p:nvSpPr>
        <p:spPr/>
        <p:txBody>
          <a:bodyPr/>
          <a:lstStyle/>
          <a:p>
            <a:pPr marL="114300">
              <a:spcAft>
                <a:spcPct val="20000"/>
              </a:spcAft>
            </a:pPr>
            <a:r>
              <a:rPr lang="en-US" altLang="en-US" sz="2400" i="1" dirty="0"/>
              <a:t>Sample 3: She talks about the time she saw a fire.</a:t>
            </a:r>
          </a:p>
          <a:p>
            <a:pPr marL="114300">
              <a:spcAft>
                <a:spcPct val="20000"/>
              </a:spcAft>
            </a:pPr>
            <a:r>
              <a:rPr lang="en-US" altLang="en-US" sz="2400" b="1" dirty="0">
                <a:solidFill>
                  <a:srgbClr val="DA466D"/>
                </a:solidFill>
              </a:rPr>
              <a:t>Student: Um, one day I was going to Chuck E. Cheese and I, I come in my house. I saw fire in another place and um, I saw fire, firemans and they were, they were taking outs the gir.., the babies. And I saw saw, I saw, I saw fireman, and…</a:t>
            </a:r>
          </a:p>
          <a:p>
            <a:pPr marL="114300">
              <a:spcAft>
                <a:spcPct val="20000"/>
              </a:spcAft>
            </a:pPr>
            <a:r>
              <a:rPr lang="en-US" altLang="en-US" sz="2400" b="1" dirty="0"/>
              <a:t>Teacher: What was he doing?</a:t>
            </a:r>
          </a:p>
          <a:p>
            <a:pPr marL="114300">
              <a:spcAft>
                <a:spcPct val="20000"/>
              </a:spcAft>
            </a:pPr>
            <a:r>
              <a:rPr lang="en-US" altLang="en-US" sz="2400" b="1" dirty="0">
                <a:solidFill>
                  <a:srgbClr val="DA466D"/>
                </a:solidFill>
              </a:rPr>
              <a:t>Student: He was putting a wa, water in the fire. </a:t>
            </a:r>
          </a:p>
          <a:p>
            <a:pPr marL="114300">
              <a:spcAft>
                <a:spcPct val="20000"/>
              </a:spcAft>
            </a:pPr>
            <a:endParaRPr lang="en-US" altLang="en-US" sz="2600" i="1" dirty="0"/>
          </a:p>
          <a:p>
            <a:endParaRPr lang="en-US" dirty="0"/>
          </a:p>
        </p:txBody>
      </p:sp>
    </p:spTree>
    <p:extLst>
      <p:ext uri="{BB962C8B-B14F-4D97-AF65-F5344CB8AC3E}">
        <p14:creationId xmlns:p14="http://schemas.microsoft.com/office/powerpoint/2010/main" val="307500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chemeClr val="accent5"/>
                </a:solidFill>
              </a:rPr>
              <a:t>Grade 1 Advanced Speaker (Sample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32</a:t>
            </a:fld>
            <a:endParaRPr lang="en-US" dirty="0"/>
          </a:p>
        </p:txBody>
      </p:sp>
      <p:sp>
        <p:nvSpPr>
          <p:cNvPr id="4" name="Content Placeholder 3"/>
          <p:cNvSpPr>
            <a:spLocks noGrp="1"/>
          </p:cNvSpPr>
          <p:nvPr>
            <p:ph sz="quarter" idx="13"/>
          </p:nvPr>
        </p:nvSpPr>
        <p:spPr/>
        <p:txBody>
          <a:bodyPr/>
          <a:lstStyle/>
          <a:p>
            <a:pPr marL="114300">
              <a:spcAft>
                <a:spcPct val="20000"/>
              </a:spcAft>
            </a:pPr>
            <a:r>
              <a:rPr lang="en-US" altLang="en-US" i="1" dirty="0"/>
              <a:t>Sample 4: She speaks in a group discussion about a book.</a:t>
            </a:r>
          </a:p>
          <a:p>
            <a:pPr marL="114300">
              <a:spcAft>
                <a:spcPct val="20000"/>
              </a:spcAft>
            </a:pPr>
            <a:r>
              <a:rPr lang="en-US" altLang="en-US" b="1" dirty="0"/>
              <a:t>Teacher: Can you think of an idea why he might be upset?</a:t>
            </a:r>
          </a:p>
          <a:p>
            <a:pPr marL="114300">
              <a:spcAft>
                <a:spcPct val="20000"/>
              </a:spcAft>
            </a:pPr>
            <a:r>
              <a:rPr lang="en-US" altLang="en-US" b="1" dirty="0">
                <a:solidFill>
                  <a:srgbClr val="DA466D"/>
                </a:solidFill>
              </a:rPr>
              <a:t>Student: Because um, the, the, the…</a:t>
            </a:r>
          </a:p>
          <a:p>
            <a:pPr marL="114300">
              <a:spcAft>
                <a:spcPct val="20000"/>
              </a:spcAft>
            </a:pPr>
            <a:r>
              <a:rPr lang="en-US" altLang="en-US" b="1" dirty="0"/>
              <a:t>Other student: The lady.</a:t>
            </a:r>
          </a:p>
          <a:p>
            <a:pPr marL="114300">
              <a:spcAft>
                <a:spcPct val="20000"/>
              </a:spcAft>
            </a:pPr>
            <a:r>
              <a:rPr lang="en-US" altLang="en-US" b="1" dirty="0">
                <a:solidFill>
                  <a:srgbClr val="DA466D"/>
                </a:solidFill>
              </a:rPr>
              <a:t>Student: Yeah, lady. The man is…no, the grump, grumpy is mad at the lady because she give her a food. That’s why he’s so angry.</a:t>
            </a:r>
          </a:p>
          <a:p>
            <a:pPr marL="114300">
              <a:spcAft>
                <a:spcPct val="20000"/>
              </a:spcAft>
            </a:pPr>
            <a:endParaRPr lang="en-US" altLang="en-US" sz="2200" i="1" dirty="0"/>
          </a:p>
          <a:p>
            <a:pPr marL="114300">
              <a:spcAft>
                <a:spcPct val="20000"/>
              </a:spcAft>
            </a:pPr>
            <a:endParaRPr lang="en-US" altLang="en-US" sz="2200" i="1" dirty="0"/>
          </a:p>
          <a:p>
            <a:endParaRPr lang="en-US" dirty="0"/>
          </a:p>
        </p:txBody>
      </p:sp>
    </p:spTree>
    <p:extLst>
      <p:ext uri="{BB962C8B-B14F-4D97-AF65-F5344CB8AC3E}">
        <p14:creationId xmlns:p14="http://schemas.microsoft.com/office/powerpoint/2010/main" val="416819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12225" cy="710206"/>
          </a:xfrm>
        </p:spPr>
        <p:txBody>
          <a:bodyPr>
            <a:normAutofit/>
          </a:bodyPr>
          <a:lstStyle/>
          <a:p>
            <a:pPr algn="ctr"/>
            <a:r>
              <a:rPr lang="en-US" altLang="en-US" dirty="0">
                <a:solidFill>
                  <a:schemeClr val="accent5"/>
                </a:solidFill>
              </a:rPr>
              <a:t>Grade 1 Advanced High Speaker (Sample 1)</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33</a:t>
            </a:fld>
            <a:endParaRPr lang="en-US" dirty="0"/>
          </a:p>
        </p:txBody>
      </p:sp>
      <p:sp>
        <p:nvSpPr>
          <p:cNvPr id="4" name="Content Placeholder 3"/>
          <p:cNvSpPr>
            <a:spLocks noGrp="1"/>
          </p:cNvSpPr>
          <p:nvPr>
            <p:ph sz="quarter" idx="13"/>
          </p:nvPr>
        </p:nvSpPr>
        <p:spPr/>
        <p:txBody>
          <a:bodyPr>
            <a:normAutofit fontScale="92500" lnSpcReduction="20000"/>
          </a:bodyPr>
          <a:lstStyle/>
          <a:p>
            <a:pPr marL="114300"/>
            <a:r>
              <a:rPr lang="en-US" altLang="en-US" i="1" dirty="0"/>
              <a:t>Sample 1: The student is asked to feel an object in a bag and describe it. The object is a clothespin.</a:t>
            </a:r>
          </a:p>
          <a:p>
            <a:pPr marL="114300"/>
            <a:r>
              <a:rPr lang="en-US" altLang="en-US" b="1" dirty="0"/>
              <a:t>Teacher: Tell us what it feels like.</a:t>
            </a:r>
          </a:p>
          <a:p>
            <a:pPr marL="114300"/>
            <a:r>
              <a:rPr lang="en-US" altLang="en-US" b="1" dirty="0">
                <a:solidFill>
                  <a:srgbClr val="DA466D"/>
                </a:solidFill>
              </a:rPr>
              <a:t>Student: It’s a hanger. It hangs clothes.</a:t>
            </a:r>
          </a:p>
          <a:p>
            <a:pPr marL="114300"/>
            <a:r>
              <a:rPr lang="en-US" altLang="en-US" b="1" dirty="0"/>
              <a:t>Teacher: Ohhhhh. How did you know that?</a:t>
            </a:r>
          </a:p>
          <a:p>
            <a:pPr marL="114300"/>
            <a:r>
              <a:rPr lang="en-US" altLang="en-US" b="1" dirty="0">
                <a:solidFill>
                  <a:srgbClr val="DA466D"/>
                </a:solidFill>
              </a:rPr>
              <a:t>Student: I knew, I just know cuz I’m feeling it.</a:t>
            </a:r>
          </a:p>
          <a:p>
            <a:pPr marL="114300"/>
            <a:r>
              <a:rPr lang="en-US" altLang="en-US" b="1" dirty="0"/>
              <a:t>Teacher: You’re feeling it.</a:t>
            </a:r>
          </a:p>
          <a:p>
            <a:pPr marL="114300"/>
            <a:r>
              <a:rPr lang="en-US" altLang="en-US" b="1" dirty="0">
                <a:solidFill>
                  <a:srgbClr val="DA466D"/>
                </a:solidFill>
              </a:rPr>
              <a:t>Student: And it’s hard.</a:t>
            </a:r>
          </a:p>
          <a:p>
            <a:pPr marL="114300"/>
            <a:r>
              <a:rPr lang="en-US" altLang="en-US" b="1" dirty="0"/>
              <a:t>Teacher: Ok, it’s hard. What else does it feel like?</a:t>
            </a:r>
          </a:p>
          <a:p>
            <a:pPr marL="114300"/>
            <a:r>
              <a:rPr lang="en-US" altLang="en-US" b="1" dirty="0">
                <a:solidFill>
                  <a:srgbClr val="DA466D"/>
                </a:solidFill>
              </a:rPr>
              <a:t>Student: And it, it claps the clothes on it, it dries…</a:t>
            </a:r>
          </a:p>
          <a:p>
            <a:endParaRPr lang="en-US" dirty="0"/>
          </a:p>
        </p:txBody>
      </p:sp>
    </p:spTree>
    <p:extLst>
      <p:ext uri="{BB962C8B-B14F-4D97-AF65-F5344CB8AC3E}">
        <p14:creationId xmlns:p14="http://schemas.microsoft.com/office/powerpoint/2010/main" val="207985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9942445" cy="710206"/>
          </a:xfrm>
        </p:spPr>
        <p:txBody>
          <a:bodyPr>
            <a:normAutofit/>
          </a:bodyPr>
          <a:lstStyle/>
          <a:p>
            <a:pPr algn="ctr"/>
            <a:r>
              <a:rPr lang="en-US" altLang="en-US" dirty="0">
                <a:solidFill>
                  <a:schemeClr val="accent5"/>
                </a:solidFill>
              </a:rPr>
              <a:t>Grade 1 Advanced High Speaker (Sample 2)</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34</a:t>
            </a:fld>
            <a:endParaRPr lang="en-US" dirty="0"/>
          </a:p>
        </p:txBody>
      </p:sp>
      <p:sp>
        <p:nvSpPr>
          <p:cNvPr id="4" name="Content Placeholder 3"/>
          <p:cNvSpPr>
            <a:spLocks noGrp="1"/>
          </p:cNvSpPr>
          <p:nvPr>
            <p:ph sz="quarter" idx="13"/>
          </p:nvPr>
        </p:nvSpPr>
        <p:spPr>
          <a:xfrm>
            <a:off x="423863" y="1160302"/>
            <a:ext cx="11344274" cy="5368835"/>
          </a:xfrm>
        </p:spPr>
        <p:txBody>
          <a:bodyPr>
            <a:normAutofit fontScale="25000" lnSpcReduction="20000"/>
          </a:bodyPr>
          <a:lstStyle/>
          <a:p>
            <a:pPr marL="114300">
              <a:spcAft>
                <a:spcPct val="20000"/>
              </a:spcAft>
            </a:pPr>
            <a:r>
              <a:rPr lang="en-US" altLang="en-US" sz="6400" i="1" dirty="0"/>
              <a:t>Sample 2: He describes what happened when he and his family went to the beach.</a:t>
            </a:r>
          </a:p>
          <a:p>
            <a:pPr marL="114300">
              <a:lnSpc>
                <a:spcPct val="120000"/>
              </a:lnSpc>
            </a:pPr>
            <a:r>
              <a:rPr lang="en-US" altLang="en-US" sz="6400" b="1" dirty="0"/>
              <a:t>Teacher: That sounds really nice.</a:t>
            </a:r>
          </a:p>
          <a:p>
            <a:pPr marL="114300">
              <a:lnSpc>
                <a:spcPct val="120000"/>
              </a:lnSpc>
            </a:pPr>
            <a:r>
              <a:rPr lang="en-US" altLang="en-US" sz="6400" b="1" dirty="0">
                <a:solidFill>
                  <a:srgbClr val="DA466D"/>
                </a:solidFill>
              </a:rPr>
              <a:t>Student: Cuz I been there.</a:t>
            </a:r>
          </a:p>
          <a:p>
            <a:pPr marL="114300">
              <a:lnSpc>
                <a:spcPct val="120000"/>
              </a:lnSpc>
            </a:pPr>
            <a:r>
              <a:rPr lang="en-US" altLang="en-US" sz="6400" b="1" dirty="0"/>
              <a:t>Teacher: You’ve been to the beach?</a:t>
            </a:r>
          </a:p>
          <a:p>
            <a:pPr marL="114300">
              <a:lnSpc>
                <a:spcPct val="120000"/>
              </a:lnSpc>
            </a:pPr>
            <a:r>
              <a:rPr lang="en-US" altLang="en-US" sz="6400" b="1" dirty="0">
                <a:solidFill>
                  <a:srgbClr val="DA466D"/>
                </a:solidFill>
              </a:rPr>
              <a:t>(Student nods)</a:t>
            </a:r>
          </a:p>
          <a:p>
            <a:pPr marL="114300">
              <a:lnSpc>
                <a:spcPct val="120000"/>
              </a:lnSpc>
            </a:pPr>
            <a:r>
              <a:rPr lang="en-US" altLang="en-US" sz="6400" b="1" dirty="0"/>
              <a:t>Teacher: Do you like it?</a:t>
            </a:r>
          </a:p>
          <a:p>
            <a:pPr marL="114300">
              <a:lnSpc>
                <a:spcPct val="120000"/>
              </a:lnSpc>
            </a:pPr>
            <a:r>
              <a:rPr lang="en-US" altLang="en-US" sz="6400" b="1" dirty="0">
                <a:solidFill>
                  <a:srgbClr val="DA466D"/>
                </a:solidFill>
              </a:rPr>
              <a:t>Student: Yeah, it was funner…You could see crabs. And my brother, my big one, he um, he got bit. He got snatched by the crab in his foot.</a:t>
            </a:r>
          </a:p>
          <a:p>
            <a:pPr marL="114300">
              <a:lnSpc>
                <a:spcPct val="120000"/>
              </a:lnSpc>
            </a:pPr>
            <a:r>
              <a:rPr lang="en-US" altLang="en-US" sz="6400" b="1" dirty="0"/>
              <a:t>Teacher: Ohhhhh.</a:t>
            </a:r>
          </a:p>
          <a:p>
            <a:pPr marL="114300">
              <a:lnSpc>
                <a:spcPct val="120000"/>
              </a:lnSpc>
            </a:pPr>
            <a:r>
              <a:rPr lang="en-US" altLang="en-US" sz="6400" b="1" dirty="0">
                <a:solidFill>
                  <a:srgbClr val="DA466D"/>
                </a:solidFill>
              </a:rPr>
              <a:t>Student: (giggles) It hurted. And we put him in the cup and it stinked and we had to put him somewhere but he died already.</a:t>
            </a:r>
          </a:p>
          <a:p>
            <a:pPr marL="114300">
              <a:lnSpc>
                <a:spcPct val="120000"/>
              </a:lnSpc>
            </a:pPr>
            <a:r>
              <a:rPr lang="en-US" altLang="en-US" sz="6400" b="1" dirty="0"/>
              <a:t>Teacher: Would you still want a beach near your house when you grow up?</a:t>
            </a:r>
          </a:p>
          <a:p>
            <a:pPr marL="114300">
              <a:lnSpc>
                <a:spcPct val="120000"/>
              </a:lnSpc>
            </a:pPr>
            <a:r>
              <a:rPr lang="en-US" altLang="en-US" sz="6400" b="1" dirty="0">
                <a:solidFill>
                  <a:srgbClr val="DA466D"/>
                </a:solidFill>
              </a:rPr>
              <a:t>Student: Yeah.</a:t>
            </a:r>
          </a:p>
          <a:p>
            <a:pPr marL="114300">
              <a:lnSpc>
                <a:spcPct val="120000"/>
              </a:lnSpc>
            </a:pPr>
            <a:r>
              <a:rPr lang="en-US" altLang="en-US" sz="6400" b="1" dirty="0"/>
              <a:t>Teacher: Even if that happened?</a:t>
            </a:r>
          </a:p>
          <a:p>
            <a:pPr marL="114300">
              <a:lnSpc>
                <a:spcPct val="120000"/>
              </a:lnSpc>
            </a:pPr>
            <a:r>
              <a:rPr lang="en-US" altLang="en-US" sz="6400" b="1" dirty="0">
                <a:solidFill>
                  <a:srgbClr val="DA466D"/>
                </a:solidFill>
              </a:rPr>
              <a:t>Student: Yeah, I would.</a:t>
            </a:r>
          </a:p>
          <a:p>
            <a:pPr marL="114300"/>
            <a:endParaRPr lang="en-US" altLang="en-US" sz="2400" b="1" dirty="0">
              <a:solidFill>
                <a:srgbClr val="DA466D"/>
              </a:solidFill>
            </a:endParaRPr>
          </a:p>
          <a:p>
            <a:endParaRPr lang="en-US" dirty="0"/>
          </a:p>
        </p:txBody>
      </p:sp>
    </p:spTree>
    <p:extLst>
      <p:ext uri="{BB962C8B-B14F-4D97-AF65-F5344CB8AC3E}">
        <p14:creationId xmlns:p14="http://schemas.microsoft.com/office/powerpoint/2010/main" val="220127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12225" cy="710206"/>
          </a:xfrm>
        </p:spPr>
        <p:txBody>
          <a:bodyPr>
            <a:normAutofit/>
          </a:bodyPr>
          <a:lstStyle/>
          <a:p>
            <a:pPr algn="ctr"/>
            <a:r>
              <a:rPr lang="en-US" altLang="en-US" dirty="0">
                <a:solidFill>
                  <a:schemeClr val="accent5"/>
                </a:solidFill>
              </a:rPr>
              <a:t>Grade 1 Advanced High Speaker (Sample 3)</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35</a:t>
            </a:fld>
            <a:endParaRPr lang="en-US" dirty="0"/>
          </a:p>
        </p:txBody>
      </p:sp>
      <p:sp>
        <p:nvSpPr>
          <p:cNvPr id="4" name="Content Placeholder 3"/>
          <p:cNvSpPr>
            <a:spLocks noGrp="1"/>
          </p:cNvSpPr>
          <p:nvPr>
            <p:ph sz="quarter" idx="13"/>
          </p:nvPr>
        </p:nvSpPr>
        <p:spPr/>
        <p:txBody>
          <a:bodyPr>
            <a:normAutofit fontScale="92500" lnSpcReduction="10000"/>
          </a:bodyPr>
          <a:lstStyle/>
          <a:p>
            <a:pPr marL="114300"/>
            <a:r>
              <a:rPr lang="en-US" altLang="en-US" i="1" dirty="0"/>
              <a:t>Sample 3: He tells his teacher about going fishing with his dad and brother.</a:t>
            </a:r>
            <a:endParaRPr lang="en-US" altLang="en-US" b="1" dirty="0"/>
          </a:p>
          <a:p>
            <a:pPr marL="114300"/>
            <a:r>
              <a:rPr lang="en-US" altLang="en-US" b="1" dirty="0">
                <a:solidFill>
                  <a:srgbClr val="DA466D"/>
                </a:solidFill>
              </a:rPr>
              <a:t>Student: Miss, yesterday, we were at fishing, and after that, we went to…, we caught a lot of fish, me and my big, my brother, his fishing rod wasn’t working.</a:t>
            </a:r>
          </a:p>
          <a:p>
            <a:pPr marL="114300"/>
            <a:r>
              <a:rPr lang="en-US" altLang="en-US" b="1" dirty="0"/>
              <a:t>Teacher: His fishing rod wasn’t working?</a:t>
            </a:r>
          </a:p>
          <a:p>
            <a:pPr marL="114300"/>
            <a:r>
              <a:rPr lang="en-US" altLang="en-US" b="1" dirty="0">
                <a:solidFill>
                  <a:srgbClr val="DA466D"/>
                </a:solidFill>
              </a:rPr>
              <a:t>Student: Yeah.</a:t>
            </a:r>
          </a:p>
          <a:p>
            <a:pPr marL="114300"/>
            <a:r>
              <a:rPr lang="en-US" altLang="en-US" b="1" dirty="0"/>
              <a:t>Teacher: And then?</a:t>
            </a:r>
          </a:p>
          <a:p>
            <a:pPr marL="114300"/>
            <a:r>
              <a:rPr lang="en-US" altLang="en-US" b="1" dirty="0">
                <a:solidFill>
                  <a:srgbClr val="DA466D"/>
                </a:solidFill>
              </a:rPr>
              <a:t>Student: After that, we caught a lot of fish, me and my little brother. He caught a lot, he caught a big fish and I caught a catfish, and another one, and my big brother… </a:t>
            </a:r>
          </a:p>
          <a:p>
            <a:endParaRPr lang="en-US" dirty="0"/>
          </a:p>
        </p:txBody>
      </p:sp>
    </p:spTree>
    <p:extLst>
      <p:ext uri="{BB962C8B-B14F-4D97-AF65-F5344CB8AC3E}">
        <p14:creationId xmlns:p14="http://schemas.microsoft.com/office/powerpoint/2010/main" val="2224525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136525"/>
            <a:ext cx="10012225" cy="1046232"/>
          </a:xfrm>
        </p:spPr>
        <p:txBody>
          <a:bodyPr>
            <a:normAutofit/>
          </a:bodyPr>
          <a:lstStyle/>
          <a:p>
            <a:pPr algn="ctr"/>
            <a:r>
              <a:rPr lang="en-US" altLang="en-US" dirty="0">
                <a:solidFill>
                  <a:schemeClr val="accent5"/>
                </a:solidFill>
              </a:rPr>
              <a:t>Grade 1 Advanced High Speaker (Sample 4)</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36</a:t>
            </a:fld>
            <a:endParaRPr lang="en-US" dirty="0"/>
          </a:p>
        </p:txBody>
      </p:sp>
      <p:sp>
        <p:nvSpPr>
          <p:cNvPr id="4" name="Content Placeholder 3"/>
          <p:cNvSpPr>
            <a:spLocks noGrp="1"/>
          </p:cNvSpPr>
          <p:nvPr>
            <p:ph sz="quarter" idx="13"/>
          </p:nvPr>
        </p:nvSpPr>
        <p:spPr/>
        <p:txBody>
          <a:bodyPr>
            <a:normAutofit fontScale="77500" lnSpcReduction="20000"/>
          </a:bodyPr>
          <a:lstStyle/>
          <a:p>
            <a:pPr>
              <a:spcAft>
                <a:spcPct val="20000"/>
              </a:spcAft>
            </a:pPr>
            <a:r>
              <a:rPr lang="en-US" altLang="en-US" i="1" dirty="0"/>
              <a:t>Sample 4: He responds to a question about birthday parties.</a:t>
            </a:r>
          </a:p>
          <a:p>
            <a:r>
              <a:rPr lang="en-US" altLang="en-US" b="1" dirty="0"/>
              <a:t>Teacher: So have you had a lot of parties? Birthday parties?</a:t>
            </a:r>
          </a:p>
          <a:p>
            <a:r>
              <a:rPr lang="en-US" altLang="en-US" b="1" dirty="0">
                <a:solidFill>
                  <a:srgbClr val="DA466D"/>
                </a:solidFill>
              </a:rPr>
              <a:t>Student: (nods) Yeah.</a:t>
            </a:r>
          </a:p>
          <a:p>
            <a:r>
              <a:rPr lang="en-US" altLang="en-US" b="1" dirty="0"/>
              <a:t>Teacher: How about you? Have you gone to other people’s birthday parties?</a:t>
            </a:r>
          </a:p>
          <a:p>
            <a:r>
              <a:rPr lang="en-US" altLang="en-US" b="1" dirty="0">
                <a:solidFill>
                  <a:srgbClr val="DA466D"/>
                </a:solidFill>
              </a:rPr>
              <a:t>Student: (nods) Uh huh. Always.</a:t>
            </a:r>
          </a:p>
          <a:p>
            <a:r>
              <a:rPr lang="en-US" altLang="en-US" b="1" dirty="0"/>
              <a:t>Teacher: You always go?</a:t>
            </a:r>
          </a:p>
          <a:p>
            <a:r>
              <a:rPr lang="en-US" altLang="en-US" b="1" dirty="0">
                <a:solidFill>
                  <a:srgbClr val="DA466D"/>
                </a:solidFill>
              </a:rPr>
              <a:t>Student: Uh huh.</a:t>
            </a:r>
          </a:p>
          <a:p>
            <a:r>
              <a:rPr lang="en-US" altLang="en-US" b="1" dirty="0"/>
              <a:t>Teacher: Do you like them?</a:t>
            </a:r>
          </a:p>
          <a:p>
            <a:r>
              <a:rPr lang="en-US" altLang="en-US" b="1" dirty="0">
                <a:solidFill>
                  <a:srgbClr val="DA466D"/>
                </a:solidFill>
              </a:rPr>
              <a:t>Student: Yeah, I been to my cousin, Isa, she was little, and we played games, played basketball, and baby thing for they could play too, and they had um, a bouncer, only for big kids, and they had a little one too.</a:t>
            </a:r>
          </a:p>
          <a:p>
            <a:endParaRPr lang="en-US" dirty="0"/>
          </a:p>
        </p:txBody>
      </p:sp>
    </p:spTree>
    <p:extLst>
      <p:ext uri="{BB962C8B-B14F-4D97-AF65-F5344CB8AC3E}">
        <p14:creationId xmlns:p14="http://schemas.microsoft.com/office/powerpoint/2010/main" val="2504300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ltLang="en-US" sz="3000" dirty="0">
                <a:solidFill>
                  <a:schemeClr val="accent5"/>
                </a:solidFill>
              </a:rPr>
              <a:t>ELPS-TELPAS Proficiency Level Descriptors  </a:t>
            </a:r>
            <a:br>
              <a:rPr lang="en-US" altLang="en-US" sz="3000" dirty="0">
                <a:solidFill>
                  <a:schemeClr val="accent5"/>
                </a:solidFill>
              </a:rPr>
            </a:br>
            <a:r>
              <a:rPr lang="en-US" altLang="en-US" sz="3000" dirty="0">
                <a:solidFill>
                  <a:schemeClr val="accent5"/>
                </a:solidFill>
              </a:rPr>
              <a:t>Grades K–1 Reading</a:t>
            </a:r>
            <a:endParaRPr lang="en-US" sz="3000" dirty="0">
              <a:solidFill>
                <a:schemeClr val="accent5"/>
              </a:solidFill>
            </a:endParaRPr>
          </a:p>
        </p:txBody>
      </p:sp>
      <p:pic>
        <p:nvPicPr>
          <p:cNvPr id="5" name="Content Placeholder 4" descr="ELPS-TELPAS Proficiency Level Descriptors Grades K–1 Reading"/>
          <p:cNvPicPr>
            <a:picLocks noGrp="1" noChangeAspect="1"/>
          </p:cNvPicPr>
          <p:nvPr>
            <p:ph sz="quarter" idx="13"/>
          </p:nvPr>
        </p:nvPicPr>
        <p:blipFill>
          <a:blip r:embed="rId3"/>
          <a:stretch>
            <a:fillRect/>
          </a:stretch>
        </p:blipFill>
        <p:spPr>
          <a:xfrm>
            <a:off x="3048881" y="1092530"/>
            <a:ext cx="6657394" cy="5400294"/>
          </a:xfrm>
          <a:prstGeom prst="rect">
            <a:avLst/>
          </a:prstGeom>
        </p:spPr>
      </p:pic>
      <p:sp>
        <p:nvSpPr>
          <p:cNvPr id="3" name="Slide Number Placeholder 2"/>
          <p:cNvSpPr>
            <a:spLocks noGrp="1"/>
          </p:cNvSpPr>
          <p:nvPr>
            <p:ph type="sldNum" sz="quarter" idx="12"/>
          </p:nvPr>
        </p:nvSpPr>
        <p:spPr/>
        <p:txBody>
          <a:bodyPr/>
          <a:lstStyle/>
          <a:p>
            <a:fld id="{0088AB57-2DBE-44A3-AE96-942C49E954BF}" type="slidenum">
              <a:rPr lang="en-US" smtClean="0"/>
              <a:pPr/>
              <a:t>37</a:t>
            </a:fld>
            <a:endParaRPr lang="en-US" dirty="0"/>
          </a:p>
        </p:txBody>
      </p:sp>
    </p:spTree>
    <p:extLst>
      <p:ext uri="{BB962C8B-B14F-4D97-AF65-F5344CB8AC3E}">
        <p14:creationId xmlns:p14="http://schemas.microsoft.com/office/powerpoint/2010/main" val="331652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990489"/>
          </a:xfrm>
        </p:spPr>
        <p:txBody>
          <a:bodyPr>
            <a:noAutofit/>
          </a:bodyPr>
          <a:lstStyle/>
          <a:p>
            <a:pPr algn="ctr"/>
            <a:r>
              <a:rPr lang="en-US" altLang="en-US" sz="3400" dirty="0">
                <a:solidFill>
                  <a:schemeClr val="accent5"/>
                </a:solidFill>
              </a:rPr>
              <a:t>Reflect on how well the student understands the English used during activities such as:</a:t>
            </a:r>
            <a:endParaRPr lang="en-US" sz="34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38</a:t>
            </a:fld>
            <a:endParaRPr lang="en-US" dirty="0"/>
          </a:p>
        </p:txBody>
      </p:sp>
      <p:sp>
        <p:nvSpPr>
          <p:cNvPr id="4" name="Content Placeholder 3"/>
          <p:cNvSpPr>
            <a:spLocks noGrp="1"/>
          </p:cNvSpPr>
          <p:nvPr>
            <p:ph sz="quarter" idx="13"/>
          </p:nvPr>
        </p:nvSpPr>
        <p:spPr>
          <a:xfrm>
            <a:off x="423863" y="1687514"/>
            <a:ext cx="11344274" cy="4759005"/>
          </a:xfrm>
        </p:spPr>
        <p:txBody>
          <a:bodyPr/>
          <a:lstStyle/>
          <a:p>
            <a:pPr marL="457200" indent="-457200">
              <a:buClr>
                <a:schemeClr val="accent2"/>
              </a:buClr>
              <a:buFont typeface="Wingdings" panose="05000000000000000000" pitchFamily="2" charset="2"/>
              <a:buChar char="§"/>
            </a:pPr>
            <a:r>
              <a:rPr lang="en-US" altLang="en-US" dirty="0"/>
              <a:t>Paired reading</a:t>
            </a:r>
          </a:p>
          <a:p>
            <a:pPr marL="457200" indent="-457200">
              <a:buClr>
                <a:schemeClr val="accent2"/>
              </a:buClr>
              <a:buFont typeface="Wingdings" panose="05000000000000000000" pitchFamily="2" charset="2"/>
              <a:buChar char="§"/>
            </a:pPr>
            <a:r>
              <a:rPr lang="en-US" altLang="en-US" dirty="0"/>
              <a:t>Sing-alongs and read-alongs, including chants and poems</a:t>
            </a:r>
          </a:p>
          <a:p>
            <a:pPr marL="457200" indent="-457200">
              <a:buClr>
                <a:schemeClr val="accent2"/>
              </a:buClr>
              <a:buFont typeface="Wingdings" panose="05000000000000000000" pitchFamily="2" charset="2"/>
              <a:buChar char="§"/>
            </a:pPr>
            <a:r>
              <a:rPr lang="en-US" altLang="en-US" dirty="0"/>
              <a:t>Shared reading with big books, charts, overhead transparencies, other displays</a:t>
            </a:r>
          </a:p>
          <a:p>
            <a:pPr marL="457200" indent="-457200">
              <a:buClr>
                <a:schemeClr val="accent2"/>
              </a:buClr>
              <a:buFont typeface="Wingdings" panose="05000000000000000000" pitchFamily="2" charset="2"/>
              <a:buChar char="§"/>
            </a:pPr>
            <a:r>
              <a:rPr lang="en-US" altLang="en-US" dirty="0"/>
              <a:t>Guided reading with leveled readers</a:t>
            </a:r>
          </a:p>
          <a:p>
            <a:pPr marL="457200" indent="-457200">
              <a:buClr>
                <a:schemeClr val="accent2"/>
              </a:buClr>
              <a:buFont typeface="Wingdings" panose="05000000000000000000" pitchFamily="2" charset="2"/>
              <a:buChar char="§"/>
            </a:pPr>
            <a:r>
              <a:rPr lang="en-US" altLang="en-US" dirty="0"/>
              <a:t>Reading subject-area texts and related materials</a:t>
            </a:r>
          </a:p>
          <a:p>
            <a:pPr marL="457200" indent="-457200">
              <a:buClr>
                <a:schemeClr val="accent2"/>
              </a:buClr>
              <a:buFont typeface="Wingdings" panose="05000000000000000000" pitchFamily="2" charset="2"/>
              <a:buChar char="§"/>
            </a:pPr>
            <a:r>
              <a:rPr lang="en-US" altLang="en-US" dirty="0"/>
              <a:t>Independent reading </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Reading response journals </a:t>
            </a:r>
          </a:p>
          <a:p>
            <a:endParaRPr lang="en-US" altLang="en-US" dirty="0"/>
          </a:p>
          <a:p>
            <a:pPr>
              <a:lnSpc>
                <a:spcPct val="80000"/>
              </a:lnSpc>
            </a:pPr>
            <a:endParaRPr lang="en-US" altLang="en-US" dirty="0"/>
          </a:p>
          <a:p>
            <a:endParaRPr lang="en-US" dirty="0"/>
          </a:p>
        </p:txBody>
      </p:sp>
    </p:spTree>
    <p:extLst>
      <p:ext uri="{BB962C8B-B14F-4D97-AF65-F5344CB8AC3E}">
        <p14:creationId xmlns:p14="http://schemas.microsoft.com/office/powerpoint/2010/main" val="2791960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9597887" cy="893370"/>
          </a:xfrm>
        </p:spPr>
        <p:txBody>
          <a:bodyPr>
            <a:noAutofit/>
          </a:bodyPr>
          <a:lstStyle/>
          <a:p>
            <a:pPr algn="ctr"/>
            <a:r>
              <a:rPr lang="en-US" altLang="en-US" sz="3200" dirty="0">
                <a:solidFill>
                  <a:schemeClr val="accent5"/>
                </a:solidFill>
              </a:rPr>
              <a:t>ELPS-TELPAS Proficiency Level Descriptors  </a:t>
            </a:r>
            <a:br>
              <a:rPr lang="en-US" altLang="en-US" sz="3200" dirty="0">
                <a:solidFill>
                  <a:schemeClr val="accent5"/>
                </a:solidFill>
              </a:rPr>
            </a:br>
            <a:r>
              <a:rPr lang="en-US" altLang="en-US" sz="3200" dirty="0">
                <a:solidFill>
                  <a:schemeClr val="accent5"/>
                </a:solidFill>
              </a:rPr>
              <a:t>Grades K–1 Writing</a:t>
            </a:r>
            <a:endParaRPr lang="en-US" sz="3200" dirty="0">
              <a:solidFill>
                <a:schemeClr val="accent5"/>
              </a:solidFill>
            </a:endParaRPr>
          </a:p>
        </p:txBody>
      </p:sp>
      <p:pic>
        <p:nvPicPr>
          <p:cNvPr id="7" name="Content Placeholder 6" descr="ELPS-TELPAS Proficiency Level Descriptors Grades K–1 Writing"/>
          <p:cNvPicPr>
            <a:picLocks noGrp="1" noChangeAspect="1"/>
          </p:cNvPicPr>
          <p:nvPr>
            <p:ph sz="quarter" idx="13"/>
          </p:nvPr>
        </p:nvPicPr>
        <p:blipFill>
          <a:blip r:embed="rId3"/>
          <a:stretch>
            <a:fillRect/>
          </a:stretch>
        </p:blipFill>
        <p:spPr>
          <a:xfrm>
            <a:off x="2814452" y="1329659"/>
            <a:ext cx="6769479" cy="5199478"/>
          </a:xfrm>
          <a:prstGeom prst="rect">
            <a:avLst/>
          </a:prstGeom>
        </p:spPr>
      </p:pic>
      <p:sp>
        <p:nvSpPr>
          <p:cNvPr id="3" name="Slide Number Placeholder 2"/>
          <p:cNvSpPr>
            <a:spLocks noGrp="1"/>
          </p:cNvSpPr>
          <p:nvPr>
            <p:ph type="sldNum" sz="quarter" idx="12"/>
          </p:nvPr>
        </p:nvSpPr>
        <p:spPr/>
        <p:txBody>
          <a:bodyPr/>
          <a:lstStyle/>
          <a:p>
            <a:fld id="{0088AB57-2DBE-44A3-AE96-942C49E954BF}" type="slidenum">
              <a:rPr lang="en-US" smtClean="0"/>
              <a:pPr/>
              <a:t>39</a:t>
            </a:fld>
            <a:endParaRPr lang="en-US" dirty="0"/>
          </a:p>
        </p:txBody>
      </p:sp>
    </p:spTree>
    <p:extLst>
      <p:ext uri="{BB962C8B-B14F-4D97-AF65-F5344CB8AC3E}">
        <p14:creationId xmlns:p14="http://schemas.microsoft.com/office/powerpoint/2010/main" val="30251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963" y="369681"/>
            <a:ext cx="8908278" cy="710206"/>
          </a:xfrm>
        </p:spPr>
        <p:txBody>
          <a:bodyPr/>
          <a:lstStyle/>
          <a:p>
            <a:r>
              <a:rPr lang="en-US" altLang="en-US" dirty="0">
                <a:solidFill>
                  <a:schemeClr val="accent5"/>
                </a:solidFill>
              </a:rPr>
              <a:t>Key Features of Each Proficiency Level</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t>4</a:t>
            </a:fld>
            <a:endParaRPr lang="en-US" dirty="0"/>
          </a:p>
        </p:txBody>
      </p:sp>
      <p:sp>
        <p:nvSpPr>
          <p:cNvPr id="4" name="Content Placeholder 3"/>
          <p:cNvSpPr>
            <a:spLocks noGrp="1"/>
          </p:cNvSpPr>
          <p:nvPr>
            <p:ph idx="13"/>
          </p:nvPr>
        </p:nvSpPr>
        <p:spPr>
          <a:xfrm>
            <a:off x="838199" y="1825625"/>
            <a:ext cx="10515599" cy="4530205"/>
          </a:xfrm>
        </p:spPr>
        <p:txBody>
          <a:bodyPr/>
          <a:lstStyle/>
          <a:p>
            <a:pPr>
              <a:buClr>
                <a:schemeClr val="accent2"/>
              </a:buClr>
              <a:buFont typeface="Wingdings" panose="05000000000000000000" pitchFamily="2" charset="2"/>
              <a:buChar char="§"/>
            </a:pPr>
            <a:r>
              <a:rPr lang="en-US" altLang="en-US" sz="2400" dirty="0"/>
              <a:t>Beginning</a:t>
            </a:r>
          </a:p>
          <a:p>
            <a:pPr lvl="1">
              <a:buClr>
                <a:schemeClr val="accent5"/>
              </a:buClr>
              <a:buFont typeface="Arial" panose="020B0604020202020204" pitchFamily="34" charset="0"/>
              <a:buChar char="•"/>
            </a:pPr>
            <a:r>
              <a:rPr lang="en-US" altLang="en-US" sz="2000" b="1" dirty="0"/>
              <a:t>Little or no English ability</a:t>
            </a:r>
          </a:p>
          <a:p>
            <a:pPr>
              <a:buClr>
                <a:schemeClr val="accent2"/>
              </a:buClr>
              <a:buFont typeface="Wingdings" panose="05000000000000000000" pitchFamily="2" charset="2"/>
              <a:buChar char="§"/>
            </a:pPr>
            <a:r>
              <a:rPr lang="en-US" altLang="en-US" sz="2400" dirty="0"/>
              <a:t>Intermediate</a:t>
            </a:r>
          </a:p>
          <a:p>
            <a:pPr lvl="1">
              <a:buClr>
                <a:schemeClr val="accent5"/>
              </a:buClr>
              <a:buFont typeface="Arial" panose="020B0604020202020204" pitchFamily="34" charset="0"/>
              <a:buChar char="•"/>
            </a:pPr>
            <a:r>
              <a:rPr lang="en-US" altLang="en-US" sz="2000" b="1" dirty="0"/>
              <a:t>Limited ability, simple language structures, </a:t>
            </a:r>
            <a:br>
              <a:rPr lang="en-US" altLang="en-US" sz="2000" b="1" dirty="0"/>
            </a:br>
            <a:r>
              <a:rPr lang="en-US" altLang="en-US" sz="2000" b="1" dirty="0"/>
              <a:t>high-frequency vocabulary, routine contexts</a:t>
            </a:r>
          </a:p>
          <a:p>
            <a:pPr>
              <a:buClr>
                <a:schemeClr val="accent2"/>
              </a:buClr>
              <a:buFont typeface="Wingdings" panose="05000000000000000000" pitchFamily="2" charset="2"/>
              <a:buChar char="§"/>
            </a:pPr>
            <a:r>
              <a:rPr lang="en-US" altLang="en-US" sz="2400" dirty="0"/>
              <a:t>Advanced</a:t>
            </a:r>
          </a:p>
          <a:p>
            <a:pPr lvl="1">
              <a:buClr>
                <a:schemeClr val="accent5"/>
              </a:buClr>
              <a:buFont typeface="Arial" panose="020B0604020202020204" pitchFamily="34" charset="0"/>
              <a:buChar char="•"/>
            </a:pPr>
            <a:r>
              <a:rPr lang="en-US" altLang="en-US" sz="2000" b="1" dirty="0"/>
              <a:t>Grade appropriate, with second language acquisition support</a:t>
            </a:r>
          </a:p>
          <a:p>
            <a:pPr>
              <a:buClr>
                <a:schemeClr val="accent2"/>
              </a:buClr>
              <a:buFont typeface="Wingdings" panose="05000000000000000000" pitchFamily="2" charset="2"/>
              <a:buChar char="§"/>
            </a:pPr>
            <a:r>
              <a:rPr lang="en-US" altLang="en-US" sz="2400" dirty="0"/>
              <a:t>Advanced High </a:t>
            </a:r>
          </a:p>
          <a:p>
            <a:pPr lvl="1">
              <a:buClr>
                <a:schemeClr val="accent5"/>
              </a:buClr>
              <a:buFont typeface="Arial" panose="020B0604020202020204" pitchFamily="34" charset="0"/>
              <a:buChar char="•"/>
            </a:pPr>
            <a:r>
              <a:rPr lang="en-US" altLang="en-US" sz="2000" b="1" dirty="0"/>
              <a:t>Grade appropriate, with minimal second language acquisition support</a:t>
            </a:r>
          </a:p>
          <a:p>
            <a:endParaRPr lang="en-US" dirty="0"/>
          </a:p>
        </p:txBody>
      </p:sp>
    </p:spTree>
    <p:extLst>
      <p:ext uri="{BB962C8B-B14F-4D97-AF65-F5344CB8AC3E}">
        <p14:creationId xmlns:p14="http://schemas.microsoft.com/office/powerpoint/2010/main" val="96803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944769"/>
          </a:xfrm>
        </p:spPr>
        <p:txBody>
          <a:bodyPr>
            <a:noAutofit/>
          </a:bodyPr>
          <a:lstStyle/>
          <a:p>
            <a:pPr algn="ctr"/>
            <a:r>
              <a:rPr lang="en-US" altLang="en-US" dirty="0">
                <a:solidFill>
                  <a:schemeClr val="accent5"/>
                </a:solidFill>
              </a:rPr>
              <a:t>Reflect on how well the students write in English during activities such as:</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40</a:t>
            </a:fld>
            <a:endParaRPr lang="en-US" dirty="0"/>
          </a:p>
        </p:txBody>
      </p:sp>
      <p:sp>
        <p:nvSpPr>
          <p:cNvPr id="4" name="Content Placeholder 3"/>
          <p:cNvSpPr>
            <a:spLocks noGrp="1"/>
          </p:cNvSpPr>
          <p:nvPr>
            <p:ph sz="quarter" idx="13"/>
          </p:nvPr>
        </p:nvSpPr>
        <p:spPr>
          <a:xfrm>
            <a:off x="423863" y="1367474"/>
            <a:ext cx="11344274" cy="5033326"/>
          </a:xfrm>
        </p:spPr>
        <p:txBody>
          <a:bodyPr>
            <a:normAutofit/>
          </a:bodyPr>
          <a:lstStyle/>
          <a:p>
            <a:pPr marL="457200" indent="-457200">
              <a:buClr>
                <a:schemeClr val="accent2"/>
              </a:buClr>
              <a:buFont typeface="Wingdings" panose="05000000000000000000" pitchFamily="2" charset="2"/>
              <a:buChar char="§"/>
            </a:pPr>
            <a:r>
              <a:rPr lang="en-US" altLang="en-US" dirty="0"/>
              <a:t>Journal writing for personal reflections</a:t>
            </a:r>
          </a:p>
          <a:p>
            <a:pPr marL="457200" indent="-457200">
              <a:buClr>
                <a:schemeClr val="accent2"/>
              </a:buClr>
              <a:buFont typeface="Wingdings" panose="05000000000000000000" pitchFamily="2" charset="2"/>
              <a:buChar char="§"/>
            </a:pPr>
            <a:r>
              <a:rPr lang="en-US" altLang="en-US" dirty="0"/>
              <a:t>Shared writing for literacy and content area development</a:t>
            </a:r>
          </a:p>
          <a:p>
            <a:pPr marL="457200" indent="-457200">
              <a:buClr>
                <a:schemeClr val="accent2"/>
              </a:buClr>
              <a:buFont typeface="Wingdings" panose="05000000000000000000" pitchFamily="2" charset="2"/>
              <a:buChar char="§"/>
            </a:pPr>
            <a:r>
              <a:rPr lang="en-US" altLang="en-US" dirty="0"/>
              <a:t>Language experience dictation</a:t>
            </a:r>
          </a:p>
          <a:p>
            <a:pPr marL="457200" indent="-457200">
              <a:buClr>
                <a:schemeClr val="accent2"/>
              </a:buClr>
              <a:buFont typeface="Wingdings" panose="05000000000000000000" pitchFamily="2" charset="2"/>
              <a:buChar char="§"/>
            </a:pPr>
            <a:r>
              <a:rPr lang="en-US" altLang="en-US" dirty="0"/>
              <a:t>Organization of thoughts and ideas through prewriting strategies</a:t>
            </a:r>
          </a:p>
          <a:p>
            <a:pPr marL="457200" indent="-457200">
              <a:buClr>
                <a:schemeClr val="accent2"/>
              </a:buClr>
              <a:buFont typeface="Wingdings" panose="05000000000000000000" pitchFamily="2" charset="2"/>
              <a:buChar char="§"/>
            </a:pPr>
            <a:r>
              <a:rPr lang="en-US" altLang="en-US" dirty="0"/>
              <a:t>Publishing and presenting</a:t>
            </a:r>
          </a:p>
          <a:p>
            <a:pPr marL="457200" indent="-457200">
              <a:buClr>
                <a:schemeClr val="accent2"/>
              </a:buClr>
              <a:buFont typeface="Wingdings" panose="05000000000000000000" pitchFamily="2" charset="2"/>
              <a:buChar char="§"/>
            </a:pPr>
            <a:r>
              <a:rPr lang="en-US" altLang="en-US" dirty="0"/>
              <a:t>Making lists for specific purposes</a:t>
            </a:r>
          </a:p>
          <a:p>
            <a:pPr marL="457200" indent="-457200">
              <a:buClr>
                <a:schemeClr val="accent2"/>
              </a:buClr>
              <a:buFont typeface="Wingdings" panose="05000000000000000000" pitchFamily="2" charset="2"/>
              <a:buChar char="§"/>
            </a:pPr>
            <a:r>
              <a:rPr lang="en-US" altLang="en-US" dirty="0"/>
              <a:t>Labeling pictures, objects, and items from projects</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First drafts</a:t>
            </a:r>
          </a:p>
          <a:p>
            <a:endParaRPr lang="en-US" altLang="en-US" dirty="0"/>
          </a:p>
          <a:p>
            <a:pPr>
              <a:lnSpc>
                <a:spcPct val="80000"/>
              </a:lnSpc>
            </a:pPr>
            <a:endParaRPr lang="en-US" altLang="en-US" dirty="0"/>
          </a:p>
          <a:p>
            <a:endParaRPr lang="en-US" dirty="0"/>
          </a:p>
        </p:txBody>
      </p:sp>
    </p:spTree>
    <p:extLst>
      <p:ext uri="{BB962C8B-B14F-4D97-AF65-F5344CB8AC3E}">
        <p14:creationId xmlns:p14="http://schemas.microsoft.com/office/powerpoint/2010/main" val="2815055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981200" y="0"/>
            <a:ext cx="8229600" cy="1417638"/>
          </a:xfrm>
        </p:spPr>
        <p:txBody>
          <a:bodyPr/>
          <a:lstStyle/>
          <a:p>
            <a:pPr algn="ctr"/>
            <a:r>
              <a:rPr lang="en-US" altLang="en-US" dirty="0">
                <a:solidFill>
                  <a:schemeClr val="accent5"/>
                </a:solidFill>
                <a:cs typeface="Tahoma" panose="020B0604030504040204" pitchFamily="34" charset="0"/>
              </a:rPr>
              <a:t>Writing in Content Areas</a:t>
            </a:r>
            <a:br>
              <a:rPr lang="en-US" altLang="en-US" dirty="0">
                <a:solidFill>
                  <a:schemeClr val="accent5"/>
                </a:solidFill>
                <a:cs typeface="Tahoma" panose="020B0604030504040204" pitchFamily="34" charset="0"/>
              </a:rPr>
            </a:br>
            <a:r>
              <a:rPr lang="en-US" altLang="en-US" dirty="0">
                <a:solidFill>
                  <a:schemeClr val="accent5"/>
                </a:solidFill>
                <a:cs typeface="Tahoma" panose="020B0604030504040204" pitchFamily="34" charset="0"/>
              </a:rPr>
              <a:t>Sample ELPS Student Expectations</a:t>
            </a:r>
          </a:p>
        </p:txBody>
      </p:sp>
      <p:sp>
        <p:nvSpPr>
          <p:cNvPr id="84995" name="Text Placeholder 4" descr="Narrate, describe, and explain with increasing specificity and detail to fulfill content area writing needs as more English is acquired (c)(5)(G)"/>
          <p:cNvSpPr>
            <a:spLocks noGrp="1"/>
          </p:cNvSpPr>
          <p:nvPr>
            <p:ph type="body" idx="1"/>
          </p:nvPr>
        </p:nvSpPr>
        <p:spPr>
          <a:xfrm>
            <a:off x="2926080" y="1665931"/>
            <a:ext cx="5917473" cy="901204"/>
          </a:xfrm>
          <a:ln w="28575">
            <a:solidFill>
              <a:schemeClr val="accent2"/>
            </a:solidFill>
            <a:miter lim="800000"/>
            <a:headEnd/>
            <a:tailEnd/>
          </a:ln>
        </p:spPr>
        <p:txBody>
          <a:bodyPr>
            <a:normAutofit fontScale="85000" lnSpcReduction="10000"/>
          </a:bodyPr>
          <a:lstStyle/>
          <a:p>
            <a:r>
              <a:rPr lang="en-US" altLang="en-US" sz="2000" dirty="0">
                <a:solidFill>
                  <a:schemeClr val="accent5"/>
                </a:solidFill>
                <a:latin typeface="Open Sans"/>
                <a:cs typeface="Tahoma" panose="020B0604030504040204" pitchFamily="34" charset="0"/>
              </a:rPr>
              <a:t>Narrate, describe, and explain with increasing specificity and detail to fulfill content area writing needs as more English is acquired (c)(5)(G)</a:t>
            </a:r>
          </a:p>
        </p:txBody>
      </p:sp>
      <p:sp>
        <p:nvSpPr>
          <p:cNvPr id="84996" name="Text Placeholder 2"/>
          <p:cNvSpPr>
            <a:spLocks noGrp="1"/>
          </p:cNvSpPr>
          <p:nvPr>
            <p:ph sz="half" idx="2"/>
          </p:nvPr>
        </p:nvSpPr>
        <p:spPr>
          <a:xfrm>
            <a:off x="2343001" y="2703155"/>
            <a:ext cx="7258198" cy="1234397"/>
          </a:xfrm>
        </p:spPr>
        <p:txBody>
          <a:bodyPr>
            <a:noAutofit/>
          </a:bodyPr>
          <a:lstStyle/>
          <a:p>
            <a:pPr>
              <a:lnSpc>
                <a:spcPct val="100000"/>
              </a:lnSpc>
              <a:spcBef>
                <a:spcPts val="0"/>
              </a:spcBef>
              <a:buFontTx/>
              <a:buNone/>
            </a:pPr>
            <a:r>
              <a:rPr lang="en-US" altLang="en-US" sz="2000" dirty="0">
                <a:latin typeface="Open Sans"/>
                <a:cs typeface="Tahoma" panose="020B0604030504040204" pitchFamily="34" charset="0"/>
              </a:rPr>
              <a:t>   In science, this expectation can be addressed through writing assignments in which students, for example, observe, describe, and compare physical properties.</a:t>
            </a:r>
          </a:p>
        </p:txBody>
      </p:sp>
      <p:sp>
        <p:nvSpPr>
          <p:cNvPr id="84997" name="Content Placeholder 3" descr="Write using newly acquired basic vocabulary and content-based grade-level vocabulary (c)(5)(B)"/>
          <p:cNvSpPr>
            <a:spLocks noGrp="1"/>
          </p:cNvSpPr>
          <p:nvPr>
            <p:ph type="body" sz="quarter" idx="3"/>
          </p:nvPr>
        </p:nvSpPr>
        <p:spPr>
          <a:xfrm>
            <a:off x="2926080" y="4284617"/>
            <a:ext cx="5917473" cy="683330"/>
          </a:xfrm>
          <a:ln w="28575">
            <a:solidFill>
              <a:schemeClr val="accent2"/>
            </a:solidFill>
            <a:miter lim="800000"/>
            <a:headEnd/>
            <a:tailEnd/>
          </a:ln>
        </p:spPr>
        <p:txBody>
          <a:bodyPr>
            <a:normAutofit fontScale="85000" lnSpcReduction="10000"/>
          </a:bodyPr>
          <a:lstStyle/>
          <a:p>
            <a:pPr>
              <a:spcBef>
                <a:spcPts val="0"/>
              </a:spcBef>
            </a:pPr>
            <a:r>
              <a:rPr lang="en-US" altLang="en-US" sz="2000" dirty="0">
                <a:solidFill>
                  <a:schemeClr val="accent5"/>
                </a:solidFill>
                <a:latin typeface="Open Sans"/>
                <a:cs typeface="Tahoma" panose="020B0604030504040204" pitchFamily="34" charset="0"/>
              </a:rPr>
              <a:t>Write using newly acquired basic vocabulary and content-based grade-level vocabulary (c)(5)(B)</a:t>
            </a:r>
          </a:p>
        </p:txBody>
      </p:sp>
      <p:sp>
        <p:nvSpPr>
          <p:cNvPr id="84998" name="Content Placeholder 5"/>
          <p:cNvSpPr>
            <a:spLocks noGrp="1"/>
          </p:cNvSpPr>
          <p:nvPr>
            <p:ph sz="quarter" idx="4"/>
          </p:nvPr>
        </p:nvSpPr>
        <p:spPr>
          <a:xfrm>
            <a:off x="2207624" y="5183881"/>
            <a:ext cx="7696596" cy="1096963"/>
          </a:xfrm>
        </p:spPr>
        <p:txBody>
          <a:bodyPr>
            <a:normAutofit/>
          </a:bodyPr>
          <a:lstStyle/>
          <a:p>
            <a:pPr>
              <a:lnSpc>
                <a:spcPct val="100000"/>
              </a:lnSpc>
              <a:buNone/>
            </a:pPr>
            <a:r>
              <a:rPr lang="en-US" altLang="en-US" sz="2000" dirty="0">
                <a:latin typeface="Open Sans"/>
                <a:cs typeface="Tahoma" panose="020B0604030504040204" pitchFamily="34" charset="0"/>
              </a:rPr>
              <a:t>   In math, this expectation can be addressed by having students, for example, write about the shapes they are studying and name items at home that are the same shapes.</a:t>
            </a:r>
          </a:p>
          <a:p>
            <a:pPr>
              <a:buNone/>
            </a:pPr>
            <a:endParaRPr lang="en-US" altLang="en-US" sz="2000" dirty="0">
              <a:latin typeface="Open Sans"/>
              <a:cs typeface="Tahoma" panose="020B0604030504040204" pitchFamily="34" charset="0"/>
            </a:endParaRPr>
          </a:p>
        </p:txBody>
      </p:sp>
      <p:sp>
        <p:nvSpPr>
          <p:cNvPr id="8499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latin typeface="Open Sans" panose="020B0606030504020204"/>
              </a:rPr>
              <a:t>41</a:t>
            </a:r>
          </a:p>
        </p:txBody>
      </p:sp>
    </p:spTree>
    <p:extLst>
      <p:ext uri="{BB962C8B-B14F-4D97-AF65-F5344CB8AC3E}">
        <p14:creationId xmlns:p14="http://schemas.microsoft.com/office/powerpoint/2010/main" val="2039045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7654418" cy="710206"/>
          </a:xfrm>
        </p:spPr>
        <p:txBody>
          <a:bodyPr/>
          <a:lstStyle/>
          <a:p>
            <a:pPr algn="ctr"/>
            <a:r>
              <a:rPr lang="en-US" dirty="0">
                <a:solidFill>
                  <a:schemeClr val="accent5"/>
                </a:solidFill>
              </a:rPr>
              <a:t>Disclaimer</a:t>
            </a:r>
          </a:p>
        </p:txBody>
      </p:sp>
      <p:sp>
        <p:nvSpPr>
          <p:cNvPr id="3" name="Content Placeholder 2"/>
          <p:cNvSpPr>
            <a:spLocks noGrp="1"/>
          </p:cNvSpPr>
          <p:nvPr>
            <p:ph idx="13"/>
          </p:nvPr>
        </p:nvSpPr>
        <p:spPr>
          <a:xfrm>
            <a:off x="838201" y="1469037"/>
            <a:ext cx="10515599" cy="4292572"/>
          </a:xfrm>
        </p:spPr>
        <p:txBody>
          <a:bodyPr>
            <a:normAutofit/>
          </a:bodyPr>
          <a:lstStyle/>
          <a:p>
            <a:pPr marL="0" indent="0">
              <a:buNone/>
            </a:pPr>
            <a:r>
              <a:rPr lang="en-US" dirty="0"/>
              <a:t>These slides have been prepared by the Student Assessment Division of the Texas Education Agency. You are encouraged to use them for local training.</a:t>
            </a:r>
          </a:p>
          <a:p>
            <a:pPr marL="0" indent="0">
              <a:buClr>
                <a:schemeClr val="accent2"/>
              </a:buClr>
              <a:buNone/>
            </a:pPr>
            <a:endParaRPr lang="en-US" altLang="en-US" dirty="0"/>
          </a:p>
          <a:p>
            <a:pPr marL="0" indent="0">
              <a:buNone/>
            </a:pPr>
            <a:r>
              <a:rPr lang="en-US" dirty="0"/>
              <a:t>If any of the slides are changed for local use, please hide or remove any TEA logos, headers, or footers. (You may need to edit the Master slide.)</a:t>
            </a:r>
          </a:p>
          <a:p>
            <a:endParaRPr lang="en-US" altLang="en-US" dirty="0"/>
          </a:p>
        </p:txBody>
      </p:sp>
      <p:sp>
        <p:nvSpPr>
          <p:cNvPr id="4" name="Slide Number Placeholder 3"/>
          <p:cNvSpPr>
            <a:spLocks noGrp="1"/>
          </p:cNvSpPr>
          <p:nvPr>
            <p:ph type="sldNum" sz="quarter" idx="12"/>
          </p:nvPr>
        </p:nvSpPr>
        <p:spPr/>
        <p:txBody>
          <a:bodyPr/>
          <a:lstStyle/>
          <a:p>
            <a:fld id="{0088AB57-2DBE-44A3-AE96-942C49E954BF}" type="slidenum">
              <a:rPr lang="en-US" smtClean="0"/>
              <a:t>42</a:t>
            </a:fld>
            <a:endParaRPr lang="en-US" dirty="0"/>
          </a:p>
        </p:txBody>
      </p:sp>
    </p:spTree>
    <p:extLst>
      <p:ext uri="{BB962C8B-B14F-4D97-AF65-F5344CB8AC3E}">
        <p14:creationId xmlns:p14="http://schemas.microsoft.com/office/powerpoint/2010/main" val="381692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263" y="292130"/>
            <a:ext cx="8531088" cy="710206"/>
          </a:xfrm>
        </p:spPr>
        <p:txBody>
          <a:bodyPr>
            <a:noAutofit/>
          </a:bodyPr>
          <a:lstStyle/>
          <a:p>
            <a:pPr algn="ctr"/>
            <a:r>
              <a:rPr lang="en-US" altLang="en-US" sz="3000" dirty="0">
                <a:solidFill>
                  <a:schemeClr val="accent5"/>
                </a:solidFill>
              </a:rPr>
              <a:t>ELPS-TELPAS Proficiency Level Descriptors  </a:t>
            </a:r>
            <a:br>
              <a:rPr lang="en-US" altLang="en-US" sz="3000" dirty="0">
                <a:solidFill>
                  <a:schemeClr val="accent5"/>
                </a:solidFill>
              </a:rPr>
            </a:br>
            <a:r>
              <a:rPr lang="en-US" altLang="en-US" sz="3000" dirty="0">
                <a:solidFill>
                  <a:schemeClr val="accent5"/>
                </a:solidFill>
              </a:rPr>
              <a:t>Grades K–12 Listening </a:t>
            </a:r>
          </a:p>
        </p:txBody>
      </p:sp>
      <p:pic>
        <p:nvPicPr>
          <p:cNvPr id="5" name="Content Placeholder 4" descr="ELPS-TELPAS Proficiency Level Descriptors  Grades K-12 Listening"/>
          <p:cNvPicPr>
            <a:picLocks noGrp="1" noChangeAspect="1"/>
          </p:cNvPicPr>
          <p:nvPr>
            <p:ph sz="quarter" idx="13"/>
          </p:nvPr>
        </p:nvPicPr>
        <p:blipFill>
          <a:blip r:embed="rId3"/>
          <a:stretch>
            <a:fillRect/>
          </a:stretch>
        </p:blipFill>
        <p:spPr>
          <a:xfrm>
            <a:off x="2463705" y="1214341"/>
            <a:ext cx="7448921" cy="5314796"/>
          </a:xfrm>
          <a:prstGeom prst="rect">
            <a:avLst/>
          </a:prstGeom>
        </p:spPr>
      </p:pic>
      <p:sp>
        <p:nvSpPr>
          <p:cNvPr id="4" name="Slide Number Placeholder 3"/>
          <p:cNvSpPr>
            <a:spLocks noGrp="1"/>
          </p:cNvSpPr>
          <p:nvPr>
            <p:ph type="sldNum" sz="quarter" idx="12"/>
          </p:nvPr>
        </p:nvSpPr>
        <p:spPr/>
        <p:txBody>
          <a:bodyPr/>
          <a:lstStyle/>
          <a:p>
            <a:fld id="{0088AB57-2DBE-44A3-AE96-942C49E954BF}" type="slidenum">
              <a:rPr lang="en-US" smtClean="0"/>
              <a:pPr/>
              <a:t>5</a:t>
            </a:fld>
            <a:endParaRPr lang="en-US" dirty="0"/>
          </a:p>
        </p:txBody>
      </p:sp>
    </p:spTree>
    <p:extLst>
      <p:ext uri="{BB962C8B-B14F-4D97-AF65-F5344CB8AC3E}">
        <p14:creationId xmlns:p14="http://schemas.microsoft.com/office/powerpoint/2010/main" val="1157199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792" y="292184"/>
            <a:ext cx="9968286" cy="710206"/>
          </a:xfrm>
        </p:spPr>
        <p:txBody>
          <a:bodyPr>
            <a:noAutofit/>
          </a:bodyPr>
          <a:lstStyle/>
          <a:p>
            <a:pPr algn="ctr"/>
            <a:r>
              <a:rPr lang="en-US" altLang="en-US" sz="3200" dirty="0">
                <a:solidFill>
                  <a:schemeClr val="accent5"/>
                </a:solidFill>
              </a:rPr>
              <a:t>Reflect on how well the student understands the English he or she hears during activities such as:</a:t>
            </a:r>
            <a:endParaRPr lang="en-US" sz="3200"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6</a:t>
            </a:fld>
            <a:endParaRPr lang="en-US" dirty="0"/>
          </a:p>
        </p:txBody>
      </p:sp>
      <p:sp>
        <p:nvSpPr>
          <p:cNvPr id="4" name="Content Placeholder 3"/>
          <p:cNvSpPr>
            <a:spLocks noGrp="1"/>
          </p:cNvSpPr>
          <p:nvPr>
            <p:ph sz="quarter" idx="13"/>
          </p:nvPr>
        </p:nvSpPr>
        <p:spPr/>
        <p:txBody>
          <a:bodyPr/>
          <a:lstStyle/>
          <a:p>
            <a:pPr marL="457200" indent="-457200">
              <a:buClr>
                <a:schemeClr val="accent2"/>
              </a:buClr>
              <a:buFont typeface="Wingdings" panose="05000000000000000000" pitchFamily="2" charset="2"/>
              <a:buChar char="§"/>
            </a:pPr>
            <a:r>
              <a:rPr lang="en-US" altLang="en-US" dirty="0"/>
              <a:t>Reacting to oral presentations</a:t>
            </a:r>
          </a:p>
          <a:p>
            <a:pPr marL="457200" indent="-457200">
              <a:buClr>
                <a:schemeClr val="accent2"/>
              </a:buClr>
              <a:buFont typeface="Wingdings" panose="05000000000000000000" pitchFamily="2" charset="2"/>
              <a:buChar char="§"/>
            </a:pPr>
            <a:r>
              <a:rPr lang="en-US" altLang="en-US" dirty="0"/>
              <a:t>Responding to text read aloud</a:t>
            </a:r>
          </a:p>
          <a:p>
            <a:pPr marL="457200" indent="-457200">
              <a:buClr>
                <a:schemeClr val="accent2"/>
              </a:buClr>
              <a:buFont typeface="Wingdings" panose="05000000000000000000" pitchFamily="2" charset="2"/>
              <a:buChar char="§"/>
            </a:pPr>
            <a:r>
              <a:rPr lang="en-US" altLang="en-US" dirty="0"/>
              <a:t>Following directions</a:t>
            </a:r>
          </a:p>
          <a:p>
            <a:pPr marL="457200" indent="-457200">
              <a:buClr>
                <a:schemeClr val="accent2"/>
              </a:buClr>
              <a:buFont typeface="Wingdings" panose="05000000000000000000" pitchFamily="2" charset="2"/>
              <a:buChar char="§"/>
            </a:pPr>
            <a:r>
              <a:rPr lang="en-US" altLang="en-US" dirty="0"/>
              <a:t>Cooperative group work</a:t>
            </a:r>
          </a:p>
          <a:p>
            <a:pPr marL="457200" indent="-457200">
              <a:buClr>
                <a:schemeClr val="accent2"/>
              </a:buClr>
              <a:buFont typeface="Wingdings" panose="05000000000000000000" pitchFamily="2" charset="2"/>
              <a:buChar char="§"/>
            </a:pPr>
            <a:r>
              <a:rPr lang="en-US" altLang="en-US" dirty="0"/>
              <a:t>Informal interactions with peers</a:t>
            </a:r>
          </a:p>
          <a:p>
            <a:pPr marL="457200" indent="-457200">
              <a:buClr>
                <a:schemeClr val="accent2"/>
              </a:buClr>
              <a:buFont typeface="Wingdings" panose="05000000000000000000" pitchFamily="2" charset="2"/>
              <a:buChar char="§"/>
            </a:pPr>
            <a:r>
              <a:rPr lang="en-US" altLang="en-US" dirty="0"/>
              <a:t>Large-group and small-group instructional interactions </a:t>
            </a:r>
          </a:p>
          <a:p>
            <a:pPr marL="457200" indent="-457200">
              <a:buClr>
                <a:schemeClr val="accent2"/>
              </a:buClr>
              <a:buFont typeface="Wingdings" panose="05000000000000000000" pitchFamily="2" charset="2"/>
              <a:buChar char="§"/>
            </a:pPr>
            <a:r>
              <a:rPr lang="en-US" altLang="en-US" dirty="0"/>
              <a:t>One-on-one interviews</a:t>
            </a:r>
          </a:p>
          <a:p>
            <a:pPr marL="457200" indent="-457200">
              <a:buClr>
                <a:schemeClr val="accent2"/>
              </a:buClr>
              <a:buFont typeface="Wingdings" panose="05000000000000000000" pitchFamily="2" charset="2"/>
              <a:buChar char="§"/>
            </a:pPr>
            <a:r>
              <a:rPr lang="en-US" altLang="en-US" dirty="0"/>
              <a:t>Individual student conferences</a:t>
            </a:r>
          </a:p>
          <a:p>
            <a:endParaRPr lang="en-US" dirty="0"/>
          </a:p>
        </p:txBody>
      </p:sp>
    </p:spTree>
    <p:extLst>
      <p:ext uri="{BB962C8B-B14F-4D97-AF65-F5344CB8AC3E}">
        <p14:creationId xmlns:p14="http://schemas.microsoft.com/office/powerpoint/2010/main" val="331720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136525"/>
            <a:ext cx="9274038" cy="1015297"/>
          </a:xfrm>
        </p:spPr>
        <p:txBody>
          <a:bodyPr>
            <a:normAutofit fontScale="90000"/>
          </a:bodyPr>
          <a:lstStyle/>
          <a:p>
            <a:pPr algn="ctr"/>
            <a:r>
              <a:rPr lang="en-US" altLang="en-US" sz="4000" dirty="0">
                <a:solidFill>
                  <a:schemeClr val="accent5"/>
                </a:solidFill>
              </a:rPr>
              <a:t>Beginning Listener</a:t>
            </a:r>
            <a:br>
              <a:rPr lang="en-US" altLang="en-US" sz="4000" dirty="0">
                <a:solidFill>
                  <a:schemeClr val="accent5"/>
                </a:solidFill>
              </a:rPr>
            </a:br>
            <a:r>
              <a:rPr lang="en-US" altLang="en-US" sz="4000" dirty="0">
                <a:solidFill>
                  <a:schemeClr val="accent5"/>
                </a:solidFill>
              </a:rPr>
              <a:t>Nonacademic Listening Sample</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7</a:t>
            </a:fld>
            <a:endParaRPr lang="en-US" dirty="0"/>
          </a:p>
        </p:txBody>
      </p:sp>
      <p:sp>
        <p:nvSpPr>
          <p:cNvPr id="4" name="Content Placeholder 3"/>
          <p:cNvSpPr>
            <a:spLocks noGrp="1"/>
          </p:cNvSpPr>
          <p:nvPr>
            <p:ph sz="quarter" idx="13"/>
          </p:nvPr>
        </p:nvSpPr>
        <p:spPr>
          <a:xfrm>
            <a:off x="516835" y="1463342"/>
            <a:ext cx="11241156" cy="5074921"/>
          </a:xfrm>
        </p:spPr>
        <p:txBody>
          <a:bodyPr>
            <a:normAutofit fontScale="85000" lnSpcReduction="10000"/>
          </a:bodyPr>
          <a:lstStyle/>
          <a:p>
            <a:r>
              <a:rPr lang="en-US" altLang="en-US" sz="3000" b="1" dirty="0"/>
              <a:t>What Might a </a:t>
            </a:r>
            <a:r>
              <a:rPr lang="en-US" altLang="en-US" sz="3000" b="1" u="sng" dirty="0"/>
              <a:t>Beginning</a:t>
            </a:r>
            <a:r>
              <a:rPr lang="en-US" altLang="en-US" sz="3000" b="1" dirty="0"/>
              <a:t> Listener Understand?</a:t>
            </a:r>
          </a:p>
          <a:p>
            <a:endParaRPr lang="en-US" altLang="en-US" sz="2100" dirty="0"/>
          </a:p>
          <a:p>
            <a:pPr>
              <a:lnSpc>
                <a:spcPct val="150000"/>
              </a:lnSpc>
            </a:pPr>
            <a:r>
              <a:rPr lang="en-US" altLang="en-US" dirty="0"/>
              <a:t>I</a:t>
            </a:r>
            <a:r>
              <a:rPr lang="en-US" altLang="en-US" b="1" dirty="0"/>
              <a:t> </a:t>
            </a:r>
            <a:r>
              <a:rPr lang="en-US" altLang="en-US" dirty="0"/>
              <a:t>have some exciting news for you </a:t>
            </a:r>
            <a:r>
              <a:rPr lang="en-US" altLang="en-US" b="1" dirty="0">
                <a:solidFill>
                  <a:srgbClr val="FF3300"/>
                </a:solidFill>
              </a:rPr>
              <a:t>today. </a:t>
            </a:r>
            <a:r>
              <a:rPr lang="en-US" altLang="en-US" dirty="0"/>
              <a:t> </a:t>
            </a:r>
            <a:r>
              <a:rPr lang="en-US" altLang="en-US" b="1" dirty="0">
                <a:solidFill>
                  <a:srgbClr val="FF3300"/>
                </a:solidFill>
              </a:rPr>
              <a:t>We </a:t>
            </a:r>
            <a:r>
              <a:rPr lang="en-US" altLang="en-US" dirty="0"/>
              <a:t>are going to </a:t>
            </a:r>
            <a:r>
              <a:rPr lang="en-US" altLang="en-US" b="1" dirty="0">
                <a:solidFill>
                  <a:srgbClr val="FF3300"/>
                </a:solidFill>
              </a:rPr>
              <a:t>go</a:t>
            </a:r>
            <a:r>
              <a:rPr lang="en-US" altLang="en-US" dirty="0"/>
              <a:t> on a field trip next week. On Thursday morning we will load the </a:t>
            </a:r>
            <a:r>
              <a:rPr lang="en-US" altLang="en-US" b="1" dirty="0">
                <a:solidFill>
                  <a:srgbClr val="FF3300"/>
                </a:solidFill>
              </a:rPr>
              <a:t>buses</a:t>
            </a:r>
            <a:r>
              <a:rPr lang="en-US" altLang="en-US" dirty="0"/>
              <a:t> and be gone the whole day. In your </a:t>
            </a:r>
            <a:r>
              <a:rPr lang="en-US" altLang="en-US" b="1" dirty="0">
                <a:solidFill>
                  <a:srgbClr val="FF3300"/>
                </a:solidFill>
              </a:rPr>
              <a:t>take-home folders</a:t>
            </a:r>
            <a:r>
              <a:rPr lang="en-US" altLang="en-US" dirty="0"/>
              <a:t> there is a note about the field trip for your parents to sign.  </a:t>
            </a:r>
            <a:r>
              <a:rPr lang="en-US" altLang="en-US" b="1" dirty="0">
                <a:solidFill>
                  <a:srgbClr val="FF3300"/>
                </a:solidFill>
              </a:rPr>
              <a:t>Please</a:t>
            </a:r>
            <a:r>
              <a:rPr lang="en-US" altLang="en-US" dirty="0"/>
              <a:t> remember to bring the signed note in your </a:t>
            </a:r>
            <a:r>
              <a:rPr lang="en-US" altLang="en-US" b="1" dirty="0">
                <a:solidFill>
                  <a:srgbClr val="FF3300"/>
                </a:solidFill>
              </a:rPr>
              <a:t>take-home folder</a:t>
            </a:r>
            <a:r>
              <a:rPr lang="en-US" altLang="en-US" dirty="0"/>
              <a:t> back to </a:t>
            </a:r>
            <a:r>
              <a:rPr lang="en-US" altLang="en-US" b="1" dirty="0">
                <a:solidFill>
                  <a:srgbClr val="FF3300"/>
                </a:solidFill>
              </a:rPr>
              <a:t>school.</a:t>
            </a:r>
            <a:r>
              <a:rPr lang="en-US" altLang="en-US" dirty="0"/>
              <a:t> You have to bring the note signed by your parents back to </a:t>
            </a:r>
            <a:r>
              <a:rPr lang="en-US" altLang="en-US" b="1" dirty="0">
                <a:solidFill>
                  <a:srgbClr val="FF3300"/>
                </a:solidFill>
              </a:rPr>
              <a:t>school</a:t>
            </a:r>
            <a:r>
              <a:rPr lang="en-US" altLang="en-US" dirty="0"/>
              <a:t> or you will not be able to </a:t>
            </a:r>
            <a:r>
              <a:rPr lang="en-US" altLang="en-US" b="1" dirty="0">
                <a:solidFill>
                  <a:srgbClr val="FF3300"/>
                </a:solidFill>
              </a:rPr>
              <a:t>go</a:t>
            </a:r>
            <a:r>
              <a:rPr lang="en-US" altLang="en-US" dirty="0"/>
              <a:t> with us.</a:t>
            </a:r>
          </a:p>
          <a:p>
            <a:endParaRPr lang="en-US" dirty="0"/>
          </a:p>
          <a:p>
            <a:pPr algn="ctr"/>
            <a:r>
              <a:rPr lang="en-US" altLang="en-US" dirty="0"/>
              <a:t>Text in </a:t>
            </a:r>
            <a:r>
              <a:rPr lang="en-US" altLang="en-US" b="1" dirty="0">
                <a:solidFill>
                  <a:srgbClr val="FF3300"/>
                </a:solidFill>
              </a:rPr>
              <a:t>bold, red</a:t>
            </a:r>
            <a:r>
              <a:rPr lang="en-US" altLang="en-US" b="1" dirty="0"/>
              <a:t> </a:t>
            </a:r>
            <a:r>
              <a:rPr lang="en-US" altLang="en-US" dirty="0"/>
              <a:t>print represents text that might be understood.</a:t>
            </a:r>
          </a:p>
        </p:txBody>
      </p:sp>
    </p:spTree>
    <p:extLst>
      <p:ext uri="{BB962C8B-B14F-4D97-AF65-F5344CB8AC3E}">
        <p14:creationId xmlns:p14="http://schemas.microsoft.com/office/powerpoint/2010/main" val="4225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13968" cy="710206"/>
          </a:xfrm>
        </p:spPr>
        <p:txBody>
          <a:bodyPr/>
          <a:lstStyle/>
          <a:p>
            <a:pPr algn="ctr"/>
            <a:r>
              <a:rPr lang="en-US" altLang="en-US" dirty="0">
                <a:solidFill>
                  <a:schemeClr val="accent5"/>
                </a:solidFill>
              </a:rPr>
              <a:t>In Other Words (Beginning Listener)</a:t>
            </a:r>
            <a:endParaRPr lang="en-US" dirty="0">
              <a:solidFill>
                <a:schemeClr val="accent5"/>
              </a:solidFill>
            </a:endParaRPr>
          </a:p>
        </p:txBody>
      </p:sp>
      <p:sp>
        <p:nvSpPr>
          <p:cNvPr id="3" name="Slide Number Placeholder 2"/>
          <p:cNvSpPr>
            <a:spLocks noGrp="1"/>
          </p:cNvSpPr>
          <p:nvPr>
            <p:ph type="sldNum" sz="quarter" idx="12"/>
          </p:nvPr>
        </p:nvSpPr>
        <p:spPr/>
        <p:txBody>
          <a:bodyPr/>
          <a:lstStyle/>
          <a:p>
            <a:fld id="{0088AB57-2DBE-44A3-AE96-942C49E954BF}" type="slidenum">
              <a:rPr lang="en-US" smtClean="0"/>
              <a:pPr/>
              <a:t>8</a:t>
            </a:fld>
            <a:endParaRPr lang="en-US" dirty="0"/>
          </a:p>
        </p:txBody>
      </p:sp>
      <p:sp>
        <p:nvSpPr>
          <p:cNvPr id="4" name="Content Placeholder 3"/>
          <p:cNvSpPr>
            <a:spLocks noGrp="1"/>
          </p:cNvSpPr>
          <p:nvPr>
            <p:ph sz="quarter" idx="13"/>
          </p:nvPr>
        </p:nvSpPr>
        <p:spPr>
          <a:xfrm>
            <a:off x="1755913" y="1648490"/>
            <a:ext cx="8586788" cy="4443700"/>
          </a:xfrm>
        </p:spPr>
        <p:txBody>
          <a:bodyPr>
            <a:normAutofit/>
          </a:bodyPr>
          <a:lstStyle/>
          <a:p>
            <a:endParaRPr lang="en-US" altLang="en-US" sz="3500" dirty="0"/>
          </a:p>
          <a:p>
            <a:pPr>
              <a:lnSpc>
                <a:spcPct val="150000"/>
              </a:lnSpc>
            </a:pPr>
            <a:r>
              <a:rPr lang="en-US" altLang="en-US" sz="3500" dirty="0"/>
              <a:t>… </a:t>
            </a:r>
            <a:r>
              <a:rPr lang="en-US" altLang="en-US" sz="3500" b="1" dirty="0">
                <a:solidFill>
                  <a:srgbClr val="FF3300"/>
                </a:solidFill>
              </a:rPr>
              <a:t>today.</a:t>
            </a:r>
            <a:r>
              <a:rPr lang="en-US" altLang="en-US" sz="3500" dirty="0">
                <a:solidFill>
                  <a:srgbClr val="FF3300"/>
                </a:solidFill>
              </a:rPr>
              <a:t>  </a:t>
            </a:r>
            <a:r>
              <a:rPr lang="en-US" altLang="en-US" sz="3500" b="1" dirty="0">
                <a:solidFill>
                  <a:srgbClr val="FF3300"/>
                </a:solidFill>
              </a:rPr>
              <a:t>We</a:t>
            </a:r>
            <a:r>
              <a:rPr lang="en-US" altLang="en-US" sz="3500" b="1" dirty="0">
                <a:solidFill>
                  <a:srgbClr val="FF5050"/>
                </a:solidFill>
              </a:rPr>
              <a:t> </a:t>
            </a:r>
            <a:r>
              <a:rPr lang="en-US" altLang="en-US" sz="3500" dirty="0"/>
              <a:t>… </a:t>
            </a:r>
            <a:r>
              <a:rPr lang="en-US" altLang="en-US" sz="3500" b="1" dirty="0">
                <a:solidFill>
                  <a:srgbClr val="FF3300"/>
                </a:solidFill>
              </a:rPr>
              <a:t>go</a:t>
            </a:r>
            <a:r>
              <a:rPr lang="en-US" altLang="en-US" sz="3500" dirty="0"/>
              <a:t> … </a:t>
            </a:r>
            <a:r>
              <a:rPr lang="en-US" altLang="en-US" sz="3500" b="1" dirty="0">
                <a:solidFill>
                  <a:srgbClr val="FF3300"/>
                </a:solidFill>
              </a:rPr>
              <a:t>buses</a:t>
            </a:r>
            <a:r>
              <a:rPr lang="en-US" altLang="en-US" sz="3500" dirty="0"/>
              <a:t> … </a:t>
            </a:r>
            <a:r>
              <a:rPr lang="en-US" altLang="en-US" sz="3500" b="1" dirty="0">
                <a:solidFill>
                  <a:srgbClr val="FF3300"/>
                </a:solidFill>
              </a:rPr>
              <a:t>take-home folders</a:t>
            </a:r>
            <a:r>
              <a:rPr lang="en-US" altLang="en-US" sz="3500" dirty="0"/>
              <a:t> … </a:t>
            </a:r>
            <a:r>
              <a:rPr lang="en-US" altLang="en-US" sz="3500" b="1" dirty="0">
                <a:solidFill>
                  <a:srgbClr val="FF3300"/>
                </a:solidFill>
              </a:rPr>
              <a:t>Please</a:t>
            </a:r>
            <a:r>
              <a:rPr lang="en-US" altLang="en-US" sz="3500" dirty="0"/>
              <a:t> … </a:t>
            </a:r>
            <a:r>
              <a:rPr lang="en-US" altLang="en-US" sz="3500" b="1" dirty="0">
                <a:solidFill>
                  <a:srgbClr val="FF3300"/>
                </a:solidFill>
              </a:rPr>
              <a:t>take-home</a:t>
            </a:r>
            <a:r>
              <a:rPr lang="en-US" altLang="en-US" sz="3500" dirty="0"/>
              <a:t> </a:t>
            </a:r>
            <a:r>
              <a:rPr lang="en-US" altLang="en-US" sz="3500" b="1" dirty="0">
                <a:solidFill>
                  <a:srgbClr val="FF3300"/>
                </a:solidFill>
              </a:rPr>
              <a:t>folder </a:t>
            </a:r>
            <a:r>
              <a:rPr lang="en-US" altLang="en-US" sz="3500" dirty="0"/>
              <a:t>… </a:t>
            </a:r>
            <a:r>
              <a:rPr lang="en-US" altLang="en-US" sz="3500" b="1" dirty="0">
                <a:solidFill>
                  <a:srgbClr val="FF3300"/>
                </a:solidFill>
              </a:rPr>
              <a:t>school </a:t>
            </a:r>
            <a:r>
              <a:rPr lang="en-US" altLang="en-US" sz="3500" dirty="0"/>
              <a:t>… </a:t>
            </a:r>
            <a:r>
              <a:rPr lang="en-US" altLang="en-US" sz="3500" b="1" dirty="0">
                <a:solidFill>
                  <a:srgbClr val="FF3300"/>
                </a:solidFill>
              </a:rPr>
              <a:t>school</a:t>
            </a:r>
            <a:r>
              <a:rPr lang="en-US" altLang="en-US" sz="3500" dirty="0"/>
              <a:t> … </a:t>
            </a:r>
            <a:r>
              <a:rPr lang="en-US" altLang="en-US" sz="3500" b="1" dirty="0">
                <a:solidFill>
                  <a:srgbClr val="FF3300"/>
                </a:solidFill>
              </a:rPr>
              <a:t>go</a:t>
            </a:r>
          </a:p>
          <a:p>
            <a:endParaRPr lang="en-US" sz="3500" dirty="0"/>
          </a:p>
        </p:txBody>
      </p:sp>
    </p:spTree>
    <p:extLst>
      <p:ext uri="{BB962C8B-B14F-4D97-AF65-F5344CB8AC3E}">
        <p14:creationId xmlns:p14="http://schemas.microsoft.com/office/powerpoint/2010/main" val="118182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9792075" cy="950668"/>
          </a:xfrm>
        </p:spPr>
        <p:txBody>
          <a:bodyPr>
            <a:noAutofit/>
          </a:bodyPr>
          <a:lstStyle/>
          <a:p>
            <a:pPr algn="ctr"/>
            <a:r>
              <a:rPr lang="en-US" dirty="0">
                <a:solidFill>
                  <a:schemeClr val="accent5"/>
                </a:solidFill>
              </a:rPr>
              <a:t>Intermediate Listener</a:t>
            </a:r>
            <a:br>
              <a:rPr lang="en-US" dirty="0">
                <a:solidFill>
                  <a:schemeClr val="accent5"/>
                </a:solidFill>
              </a:rPr>
            </a:br>
            <a:r>
              <a:rPr lang="en-US" dirty="0">
                <a:solidFill>
                  <a:schemeClr val="accent5"/>
                </a:solidFill>
              </a:rPr>
              <a:t>Nonacademic Listening Sample</a:t>
            </a:r>
          </a:p>
        </p:txBody>
      </p:sp>
      <p:sp>
        <p:nvSpPr>
          <p:cNvPr id="3" name="Slide Number Placeholder 2"/>
          <p:cNvSpPr>
            <a:spLocks noGrp="1"/>
          </p:cNvSpPr>
          <p:nvPr>
            <p:ph type="sldNum" sz="quarter" idx="12"/>
          </p:nvPr>
        </p:nvSpPr>
        <p:spPr/>
        <p:txBody>
          <a:bodyPr/>
          <a:lstStyle/>
          <a:p>
            <a:fld id="{0088AB57-2DBE-44A3-AE96-942C49E954BF}" type="slidenum">
              <a:rPr lang="en-US" smtClean="0"/>
              <a:pPr/>
              <a:t>9</a:t>
            </a:fld>
            <a:endParaRPr lang="en-US" dirty="0"/>
          </a:p>
        </p:txBody>
      </p:sp>
      <p:sp>
        <p:nvSpPr>
          <p:cNvPr id="4" name="Content Placeholder 3"/>
          <p:cNvSpPr>
            <a:spLocks noGrp="1"/>
          </p:cNvSpPr>
          <p:nvPr>
            <p:ph sz="quarter" idx="13"/>
          </p:nvPr>
        </p:nvSpPr>
        <p:spPr>
          <a:xfrm>
            <a:off x="423863" y="1699390"/>
            <a:ext cx="11344274" cy="4181578"/>
          </a:xfrm>
        </p:spPr>
        <p:txBody>
          <a:bodyPr>
            <a:normAutofit fontScale="85000" lnSpcReduction="10000"/>
          </a:bodyPr>
          <a:lstStyle/>
          <a:p>
            <a:r>
              <a:rPr lang="en-US" sz="3000" b="1" dirty="0"/>
              <a:t>What Might an </a:t>
            </a:r>
            <a:r>
              <a:rPr lang="en-US" sz="3000" b="1" u="sng" dirty="0"/>
              <a:t>Intermediate</a:t>
            </a:r>
            <a:r>
              <a:rPr lang="en-US" sz="3000" b="1" dirty="0"/>
              <a:t> Listener  Understand?</a:t>
            </a:r>
          </a:p>
          <a:p>
            <a:endParaRPr lang="en-US" altLang="en-US" b="1" dirty="0">
              <a:solidFill>
                <a:srgbClr val="FF3300"/>
              </a:solidFill>
            </a:endParaRPr>
          </a:p>
          <a:p>
            <a:pPr>
              <a:lnSpc>
                <a:spcPct val="150000"/>
              </a:lnSpc>
            </a:pPr>
            <a:r>
              <a:rPr lang="en-US" altLang="en-US" b="1" dirty="0">
                <a:solidFill>
                  <a:srgbClr val="FF3300"/>
                </a:solidFill>
              </a:rPr>
              <a:t>I have</a:t>
            </a:r>
            <a:r>
              <a:rPr lang="en-US" altLang="en-US" dirty="0"/>
              <a:t> some exciting news for </a:t>
            </a:r>
            <a:r>
              <a:rPr lang="en-US" altLang="en-US" b="1" dirty="0">
                <a:solidFill>
                  <a:srgbClr val="FF3300"/>
                </a:solidFill>
              </a:rPr>
              <a:t>you today.</a:t>
            </a:r>
            <a:r>
              <a:rPr lang="en-US" altLang="en-US" dirty="0"/>
              <a:t> </a:t>
            </a:r>
            <a:r>
              <a:rPr lang="en-US" altLang="en-US" b="1" dirty="0">
                <a:solidFill>
                  <a:srgbClr val="FF3300"/>
                </a:solidFill>
              </a:rPr>
              <a:t>We are</a:t>
            </a:r>
            <a:r>
              <a:rPr lang="en-US" altLang="en-US" dirty="0"/>
              <a:t> </a:t>
            </a:r>
            <a:r>
              <a:rPr lang="en-US" altLang="en-US" b="1" dirty="0">
                <a:solidFill>
                  <a:srgbClr val="FF3300"/>
                </a:solidFill>
              </a:rPr>
              <a:t>going</a:t>
            </a:r>
            <a:r>
              <a:rPr lang="en-US" altLang="en-US" dirty="0"/>
              <a:t> to </a:t>
            </a:r>
            <a:r>
              <a:rPr lang="en-US" altLang="en-US" b="1" dirty="0">
                <a:solidFill>
                  <a:srgbClr val="FF3300"/>
                </a:solidFill>
              </a:rPr>
              <a:t>go</a:t>
            </a:r>
            <a:r>
              <a:rPr lang="en-US" altLang="en-US" dirty="0"/>
              <a:t> on a </a:t>
            </a:r>
            <a:r>
              <a:rPr lang="en-US" altLang="en-US" b="1" dirty="0">
                <a:solidFill>
                  <a:srgbClr val="FF3300"/>
                </a:solidFill>
              </a:rPr>
              <a:t>field trip</a:t>
            </a:r>
            <a:r>
              <a:rPr lang="en-US" altLang="en-US" dirty="0"/>
              <a:t> next week. On Thursday morning </a:t>
            </a:r>
            <a:r>
              <a:rPr lang="en-US" altLang="en-US" b="1" dirty="0">
                <a:solidFill>
                  <a:srgbClr val="FF3300"/>
                </a:solidFill>
              </a:rPr>
              <a:t>we will</a:t>
            </a:r>
            <a:r>
              <a:rPr lang="en-US" altLang="en-US" dirty="0"/>
              <a:t> load the</a:t>
            </a:r>
            <a:r>
              <a:rPr lang="en-US" altLang="en-US" b="1" dirty="0">
                <a:solidFill>
                  <a:srgbClr val="FF3300"/>
                </a:solidFill>
              </a:rPr>
              <a:t> buses</a:t>
            </a:r>
            <a:r>
              <a:rPr lang="en-US" altLang="en-US" dirty="0"/>
              <a:t> and be gone the whole </a:t>
            </a:r>
            <a:r>
              <a:rPr lang="en-US" altLang="en-US" b="1" dirty="0">
                <a:solidFill>
                  <a:srgbClr val="FF3300"/>
                </a:solidFill>
              </a:rPr>
              <a:t>day</a:t>
            </a:r>
            <a:r>
              <a:rPr lang="en-US" altLang="en-US" dirty="0"/>
              <a:t>. In your </a:t>
            </a:r>
            <a:r>
              <a:rPr lang="en-US" altLang="en-US" b="1" dirty="0">
                <a:solidFill>
                  <a:srgbClr val="FF3300"/>
                </a:solidFill>
              </a:rPr>
              <a:t>take-home folders</a:t>
            </a:r>
            <a:r>
              <a:rPr lang="en-US" altLang="en-US" dirty="0"/>
              <a:t> there is a </a:t>
            </a:r>
            <a:r>
              <a:rPr lang="en-US" altLang="en-US" b="1" dirty="0">
                <a:solidFill>
                  <a:srgbClr val="FF3300"/>
                </a:solidFill>
              </a:rPr>
              <a:t>note</a:t>
            </a:r>
            <a:r>
              <a:rPr lang="en-US" altLang="en-US" dirty="0"/>
              <a:t> about the </a:t>
            </a:r>
            <a:r>
              <a:rPr lang="en-US" altLang="en-US" b="1" dirty="0">
                <a:solidFill>
                  <a:srgbClr val="FF3300"/>
                </a:solidFill>
              </a:rPr>
              <a:t>field trip</a:t>
            </a:r>
            <a:r>
              <a:rPr lang="en-US" altLang="en-US" dirty="0"/>
              <a:t> for your </a:t>
            </a:r>
            <a:r>
              <a:rPr lang="en-US" altLang="en-US" b="1" dirty="0">
                <a:solidFill>
                  <a:srgbClr val="FF3300"/>
                </a:solidFill>
              </a:rPr>
              <a:t>parents</a:t>
            </a:r>
            <a:r>
              <a:rPr lang="en-US" altLang="en-US" dirty="0"/>
              <a:t> to sign.  </a:t>
            </a:r>
            <a:r>
              <a:rPr lang="en-US" altLang="en-US" b="1" dirty="0">
                <a:solidFill>
                  <a:srgbClr val="FF3300"/>
                </a:solidFill>
              </a:rPr>
              <a:t>Please remember</a:t>
            </a:r>
            <a:r>
              <a:rPr lang="en-US" altLang="en-US" dirty="0"/>
              <a:t> to </a:t>
            </a:r>
            <a:r>
              <a:rPr lang="en-US" altLang="en-US" b="1" dirty="0">
                <a:solidFill>
                  <a:srgbClr val="FF3300"/>
                </a:solidFill>
              </a:rPr>
              <a:t>bring</a:t>
            </a:r>
            <a:r>
              <a:rPr lang="en-US" altLang="en-US" dirty="0"/>
              <a:t> the signed </a:t>
            </a:r>
            <a:r>
              <a:rPr lang="en-US" altLang="en-US" b="1" dirty="0">
                <a:solidFill>
                  <a:srgbClr val="FF3300"/>
                </a:solidFill>
              </a:rPr>
              <a:t>note</a:t>
            </a:r>
            <a:r>
              <a:rPr lang="en-US" altLang="en-US" dirty="0"/>
              <a:t> in your </a:t>
            </a:r>
            <a:r>
              <a:rPr lang="en-US" altLang="en-US" b="1" dirty="0">
                <a:solidFill>
                  <a:srgbClr val="FF3300"/>
                </a:solidFill>
              </a:rPr>
              <a:t>take-home folder</a:t>
            </a:r>
            <a:r>
              <a:rPr lang="en-US" altLang="en-US" dirty="0"/>
              <a:t> back to</a:t>
            </a:r>
            <a:r>
              <a:rPr lang="en-US" altLang="en-US" b="1" dirty="0">
                <a:solidFill>
                  <a:srgbClr val="FF3300"/>
                </a:solidFill>
              </a:rPr>
              <a:t> school</a:t>
            </a:r>
            <a:r>
              <a:rPr lang="en-US" altLang="en-US" b="1" dirty="0">
                <a:solidFill>
                  <a:srgbClr val="FF0000"/>
                </a:solidFill>
              </a:rPr>
              <a:t>.</a:t>
            </a:r>
            <a:r>
              <a:rPr lang="en-US" altLang="en-US" dirty="0"/>
              <a:t> </a:t>
            </a:r>
            <a:r>
              <a:rPr lang="en-US" altLang="en-US" b="1" dirty="0">
                <a:solidFill>
                  <a:srgbClr val="FF3300"/>
                </a:solidFill>
              </a:rPr>
              <a:t>You have to</a:t>
            </a:r>
            <a:r>
              <a:rPr lang="en-US" altLang="en-US" dirty="0"/>
              <a:t> </a:t>
            </a:r>
            <a:r>
              <a:rPr lang="en-US" altLang="en-US" b="1" dirty="0">
                <a:solidFill>
                  <a:srgbClr val="FF3300"/>
                </a:solidFill>
              </a:rPr>
              <a:t>bring </a:t>
            </a:r>
            <a:r>
              <a:rPr lang="en-US" altLang="en-US" dirty="0"/>
              <a:t>the</a:t>
            </a:r>
            <a:r>
              <a:rPr lang="en-US" altLang="en-US" b="1" dirty="0">
                <a:solidFill>
                  <a:srgbClr val="FF3300"/>
                </a:solidFill>
              </a:rPr>
              <a:t> note</a:t>
            </a:r>
            <a:r>
              <a:rPr lang="en-US" altLang="en-US" dirty="0"/>
              <a:t> signed by your </a:t>
            </a:r>
            <a:r>
              <a:rPr lang="en-US" altLang="en-US" b="1" dirty="0">
                <a:solidFill>
                  <a:srgbClr val="FF3300"/>
                </a:solidFill>
              </a:rPr>
              <a:t>parents</a:t>
            </a:r>
            <a:r>
              <a:rPr lang="en-US" altLang="en-US" dirty="0"/>
              <a:t> back to </a:t>
            </a:r>
            <a:r>
              <a:rPr lang="en-US" altLang="en-US" b="1" dirty="0">
                <a:solidFill>
                  <a:srgbClr val="FF3300"/>
                </a:solidFill>
              </a:rPr>
              <a:t>school</a:t>
            </a:r>
            <a:r>
              <a:rPr lang="en-US" altLang="en-US" dirty="0">
                <a:solidFill>
                  <a:srgbClr val="FF3300"/>
                </a:solidFill>
              </a:rPr>
              <a:t> </a:t>
            </a:r>
            <a:r>
              <a:rPr lang="en-US" altLang="en-US" dirty="0"/>
              <a:t>or you will not be able to </a:t>
            </a:r>
            <a:r>
              <a:rPr lang="en-US" altLang="en-US" b="1" dirty="0">
                <a:solidFill>
                  <a:srgbClr val="FF3300"/>
                </a:solidFill>
              </a:rPr>
              <a:t>go with us.</a:t>
            </a:r>
            <a:endParaRPr lang="en-US" altLang="en-US" dirty="0"/>
          </a:p>
          <a:p>
            <a:endParaRPr lang="en-US" b="1" dirty="0">
              <a:solidFill>
                <a:srgbClr val="006666"/>
              </a:solidFill>
            </a:endParaRPr>
          </a:p>
          <a:p>
            <a:endParaRPr lang="en-US" dirty="0"/>
          </a:p>
        </p:txBody>
      </p:sp>
    </p:spTree>
    <p:extLst>
      <p:ext uri="{BB962C8B-B14F-4D97-AF65-F5344CB8AC3E}">
        <p14:creationId xmlns:p14="http://schemas.microsoft.com/office/powerpoint/2010/main" val="877070511"/>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ACA98713-8688-4D16-B4B5-76C84A08999D}"/>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4CB3A543-042C-4A1A-9731-A78A22FF00D4}"/>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EBF3B46-D4CF-4374-97A1-4B0B90523EBA}"/>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2B74285B-D76E-46F2-8CBC-5C4899FCEB11}"/>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1 Intro Training PLDs 2018-2019_AGENCY APPROVED" id="{87379C97-A3AB-478C-A0A3-0404A4ABDC8B}" vid="{0DB39C64-1ECC-4476-B8F9-D2B32E74BA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K-1 Intro Training PLDs 2018-2019_AGENCY APPROVED</Template>
  <TotalTime>975</TotalTime>
  <Words>9170</Words>
  <Application>Microsoft Office PowerPoint</Application>
  <PresentationFormat>Widescreen</PresentationFormat>
  <Paragraphs>643</Paragraphs>
  <Slides>42</Slides>
  <Notes>42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Arial</vt:lpstr>
      <vt:lpstr>Calibri</vt:lpstr>
      <vt:lpstr>Calibri (Body)</vt:lpstr>
      <vt:lpstr>Open Sans</vt:lpstr>
      <vt:lpstr>Open Sans (Body)</vt:lpstr>
      <vt:lpstr>Open Sans (Headings)</vt:lpstr>
      <vt:lpstr>Open Sans Light</vt:lpstr>
      <vt:lpstr>Open Sans Semibold</vt:lpstr>
      <vt:lpstr>Wingdings</vt:lpstr>
      <vt:lpstr>Main Title Slides</vt:lpstr>
      <vt:lpstr>Section Title Slides</vt:lpstr>
      <vt:lpstr>TEA Main Slide</vt:lpstr>
      <vt:lpstr>1_TEA Main Slide</vt:lpstr>
      <vt:lpstr>TEA Opener - Blank</vt:lpstr>
      <vt:lpstr>Introductory Training on the  Proficiency Level Descriptors (PLDs)  Grades K–1 </vt:lpstr>
      <vt:lpstr>Proficiency Level Descriptors (PLDs)</vt:lpstr>
      <vt:lpstr>6 Sets of PLDs</vt:lpstr>
      <vt:lpstr>Key Features of Each Proficiency Level</vt:lpstr>
      <vt:lpstr>ELPS-TELPAS Proficiency Level Descriptors   Grades K–12 Listening </vt:lpstr>
      <vt:lpstr>Reflect on how well the student understands the English he or she hears during activities such as:</vt:lpstr>
      <vt:lpstr>Beginning Listener Nonacademic Listening Sample</vt:lpstr>
      <vt:lpstr>In Other Words (Beginning Listener)</vt:lpstr>
      <vt:lpstr>Intermediate Listener Nonacademic Listening Sample</vt:lpstr>
      <vt:lpstr>In Other Words (Intermediate Listener)</vt:lpstr>
      <vt:lpstr>Advanced Listener Nonacademic Listening Sample </vt:lpstr>
      <vt:lpstr>In Other Words (Advanced Listener)</vt:lpstr>
      <vt:lpstr>Advanced High Listener Nonacademic Listening Sample</vt:lpstr>
      <vt:lpstr>Beginning Listener Academic Listening Sample</vt:lpstr>
      <vt:lpstr>In Other Words (Beginning Listener) </vt:lpstr>
      <vt:lpstr>Intermediate Listener Academic Listening Sample</vt:lpstr>
      <vt:lpstr>In Other Words (Intermediate Listener) </vt:lpstr>
      <vt:lpstr>Advanced Listener Academic Listening Sample</vt:lpstr>
      <vt:lpstr>In Other Words (Advanced Listener) </vt:lpstr>
      <vt:lpstr>Advanced High Listener Academic Listening Sample</vt:lpstr>
      <vt:lpstr>ELPS-TELPAS Proficiency Level Descriptors   Grades K–12 Speaking</vt:lpstr>
      <vt:lpstr>Reflect on how well the student speaks English during activities such as:</vt:lpstr>
      <vt:lpstr>Grade 1 Intermediate Speaker (Sample 1)</vt:lpstr>
      <vt:lpstr>Grade 1 Intermediate Speaker (Sample 1 continued)</vt:lpstr>
      <vt:lpstr>Grade 1 Intermediate Speaker (Sample 2)</vt:lpstr>
      <vt:lpstr>Grade 1 Intermediate Speaker (Sample 3)</vt:lpstr>
      <vt:lpstr>Grade 1 Intermediate Speaker (Sample 3 continued)</vt:lpstr>
      <vt:lpstr>Grade 1 Advanced Speaker (Sample 1)</vt:lpstr>
      <vt:lpstr>Grade 1 Advanced Speaker (Sample 1 continued)</vt:lpstr>
      <vt:lpstr>Grade 1 Advanced Speaker (Sample 2)</vt:lpstr>
      <vt:lpstr>Grade 1 Advanced Speaker (Sample 3)</vt:lpstr>
      <vt:lpstr>Grade 1 Advanced Speaker (Sample 4)</vt:lpstr>
      <vt:lpstr>Grade 1 Advanced High Speaker (Sample 1)</vt:lpstr>
      <vt:lpstr>Grade 1 Advanced High Speaker (Sample 2)</vt:lpstr>
      <vt:lpstr>Grade 1 Advanced High Speaker (Sample 3)</vt:lpstr>
      <vt:lpstr>Grade 1 Advanced High Speaker (Sample 4)</vt:lpstr>
      <vt:lpstr>ELPS-TELPAS Proficiency Level Descriptors   Grades K–1 Reading</vt:lpstr>
      <vt:lpstr>Reflect on how well the student understands the English used during activities such as:</vt:lpstr>
      <vt:lpstr>ELPS-TELPAS Proficiency Level Descriptors   Grades K–1 Writing</vt:lpstr>
      <vt:lpstr>Reflect on how well the students write in English during activities such as:</vt:lpstr>
      <vt:lpstr>Writing in Content Areas Sample ELPS Student Expectations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Training on the PLDs Grades K–1</dc:title>
  <dc:creator>StudentAssessment@tea.texas.gov</dc:creator>
  <cp:lastModifiedBy>Cavazos, Esmeralda</cp:lastModifiedBy>
  <cp:revision>119</cp:revision>
  <dcterms:created xsi:type="dcterms:W3CDTF">2018-09-18T13:12:08Z</dcterms:created>
  <dcterms:modified xsi:type="dcterms:W3CDTF">2023-07-11T17:03:55Z</dcterms:modified>
</cp:coreProperties>
</file>