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4" r:id="rId5"/>
    <p:sldMasterId id="2147483710" r:id="rId6"/>
  </p:sldMasterIdLst>
  <p:notesMasterIdLst>
    <p:notesMasterId r:id="rId32"/>
  </p:notesMasterIdLst>
  <p:sldIdLst>
    <p:sldId id="257" r:id="rId7"/>
    <p:sldId id="10456" r:id="rId8"/>
    <p:sldId id="10458" r:id="rId9"/>
    <p:sldId id="10460" r:id="rId10"/>
    <p:sldId id="10468" r:id="rId11"/>
    <p:sldId id="10445" r:id="rId12"/>
    <p:sldId id="10471" r:id="rId13"/>
    <p:sldId id="10470" r:id="rId14"/>
    <p:sldId id="10441" r:id="rId15"/>
    <p:sldId id="10467" r:id="rId16"/>
    <p:sldId id="10449" r:id="rId17"/>
    <p:sldId id="10473" r:id="rId18"/>
    <p:sldId id="10443" r:id="rId19"/>
    <p:sldId id="10474" r:id="rId20"/>
    <p:sldId id="10466" r:id="rId21"/>
    <p:sldId id="10444" r:id="rId22"/>
    <p:sldId id="10465" r:id="rId23"/>
    <p:sldId id="10462" r:id="rId24"/>
    <p:sldId id="10447" r:id="rId25"/>
    <p:sldId id="10464" r:id="rId26"/>
    <p:sldId id="10475" r:id="rId27"/>
    <p:sldId id="10455" r:id="rId28"/>
    <p:sldId id="10463" r:id="rId29"/>
    <p:sldId id="10446" r:id="rId30"/>
    <p:sldId id="102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Hodge" initials="AH" lastIdx="24" clrIdx="0">
    <p:extLst>
      <p:ext uri="{19B8F6BF-5375-455C-9EA6-DF929625EA0E}">
        <p15:presenceInfo xmlns:p15="http://schemas.microsoft.com/office/powerpoint/2012/main" userId="S::Andrew.Hodge@tea.texas.gov::1362232e-2a21-4aeb-b269-777aa616b591" providerId="AD"/>
      </p:ext>
    </p:extLst>
  </p:cmAuthor>
  <p:cmAuthor id="2" name="Doran, Brian" initials="DB" lastIdx="9" clrIdx="1">
    <p:extLst>
      <p:ext uri="{19B8F6BF-5375-455C-9EA6-DF929625EA0E}">
        <p15:presenceInfo xmlns:p15="http://schemas.microsoft.com/office/powerpoint/2012/main" userId="S::Brian.Doran@tea.texas.gov::404b808b-7304-49c7-bcdf-2f195c92a744" providerId="AD"/>
      </p:ext>
    </p:extLst>
  </p:cmAuthor>
  <p:cmAuthor id="3" name="Barnes, Michael" initials="BM" lastIdx="3" clrIdx="2">
    <p:extLst>
      <p:ext uri="{19B8F6BF-5375-455C-9EA6-DF929625EA0E}">
        <p15:presenceInfo xmlns:p15="http://schemas.microsoft.com/office/powerpoint/2012/main" userId="S::Michael.Barnes@tea.texas.gov::56c73350-a4c4-4f0e-8441-d56d82e68a4f" providerId="AD"/>
      </p:ext>
    </p:extLst>
  </p:cmAuthor>
  <p:cmAuthor id="4" name="Hole, Kristen" initials="HK" lastIdx="4" clrIdx="3">
    <p:extLst>
      <p:ext uri="{19B8F6BF-5375-455C-9EA6-DF929625EA0E}">
        <p15:presenceInfo xmlns:p15="http://schemas.microsoft.com/office/powerpoint/2012/main" userId="S::Kristen.Hole@tea.texas.gov::a0271f7e-e53b-4def-869d-8a93b4d385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1" autoAdjust="0"/>
    <p:restoredTop sz="94618"/>
  </p:normalViewPr>
  <p:slideViewPr>
    <p:cSldViewPr snapToGrid="0">
      <p:cViewPr varScale="1">
        <p:scale>
          <a:sx n="93" d="100"/>
          <a:sy n="93" d="100"/>
        </p:scale>
        <p:origin x="5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06185-E22D-4E6A-82F6-02CD9217B394}" type="datetimeFigureOut">
              <a:rPr lang="en-US" smtClean="0"/>
              <a:t>12/9/20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B6CFB-722C-4B0A-8D9E-CEF138AD73B8}" type="slidenum">
              <a:rPr lang="en-US" smtClean="0"/>
              <a:t>‹#›</a:t>
            </a:fld>
            <a:endParaRPr lang="en-US"/>
          </a:p>
        </p:txBody>
      </p:sp>
    </p:spTree>
    <p:extLst>
      <p:ext uri="{BB962C8B-B14F-4D97-AF65-F5344CB8AC3E}">
        <p14:creationId xmlns:p14="http://schemas.microsoft.com/office/powerpoint/2010/main" val="275951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1" name="Google Shape;13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2" name="Google Shape;13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3" name="Google Shape;13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4" name="Google Shape;13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3" name="Google Shape;1393;p7: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endParaRPr/>
          </a:p>
        </p:txBody>
      </p:sp>
      <p:sp>
        <p:nvSpPr>
          <p:cNvPr id="1394" name="Google Shape;1394;p7: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4"/>
        <p:cNvGrpSpPr/>
        <p:nvPr/>
      </p:nvGrpSpPr>
      <p:grpSpPr>
        <a:xfrm>
          <a:off x="0" y="0"/>
          <a:ext cx="0" cy="0"/>
          <a:chOff x="0" y="0"/>
          <a:chExt cx="0" cy="0"/>
        </a:xfrm>
      </p:grpSpPr>
      <p:sp>
        <p:nvSpPr>
          <p:cNvPr id="2025" name="Google Shape;202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6" name="Google Shape;202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7" name="Google Shape;2027;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3228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8" name="Google Shape;2068;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246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Title Slide">
  <p:cSld name="7_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pic>
        <p:nvPicPr>
          <p:cNvPr id="15" name="Google Shape;15;p74"/>
          <p:cNvPicPr preferRelativeResize="0"/>
          <p:nvPr/>
        </p:nvPicPr>
        <p:blipFill rotWithShape="1">
          <a:blip r:embed="rId3">
            <a:alphaModFix/>
          </a:blip>
          <a:srcRect t="7764" b="7764"/>
          <a:stretch/>
        </p:blipFill>
        <p:spPr>
          <a:xfrm>
            <a:off x="1" y="0"/>
            <a:ext cx="12191999" cy="6858000"/>
          </a:xfrm>
          <a:prstGeom prst="rect">
            <a:avLst/>
          </a:prstGeom>
          <a:noFill/>
          <a:ln>
            <a:noFill/>
          </a:ln>
        </p:spPr>
      </p:pic>
      <p:sp>
        <p:nvSpPr>
          <p:cNvPr id="16" name="Google Shape;16;p74"/>
          <p:cNvSpPr/>
          <p:nvPr/>
        </p:nvSpPr>
        <p:spPr>
          <a:xfrm>
            <a:off x="1" y="0"/>
            <a:ext cx="12192000"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74"/>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74" descr="A close up of a sign  Description automatically generated"/>
          <p:cNvPicPr preferRelativeResize="0"/>
          <p:nvPr/>
        </p:nvPicPr>
        <p:blipFill rotWithShape="1">
          <a:blip r:embed="rId4">
            <a:alphaModFix/>
          </a:blip>
          <a:srcRect/>
          <a:stretch/>
        </p:blipFill>
        <p:spPr>
          <a:xfrm>
            <a:off x="651312" y="233478"/>
            <a:ext cx="994008" cy="397604"/>
          </a:xfrm>
          <a:prstGeom prst="rect">
            <a:avLst/>
          </a:prstGeom>
          <a:noFill/>
          <a:ln>
            <a:noFill/>
          </a:ln>
        </p:spPr>
      </p:pic>
      <p:sp>
        <p:nvSpPr>
          <p:cNvPr id="19" name="Google Shape;19;p74"/>
          <p:cNvSpPr txBox="1">
            <a:spLocks noGrp="1"/>
          </p:cNvSpPr>
          <p:nvPr>
            <p:ph type="ctrTitle"/>
          </p:nvPr>
        </p:nvSpPr>
        <p:spPr>
          <a:xfrm>
            <a:off x="2030819" y="3807725"/>
            <a:ext cx="5507665" cy="24578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74"/>
          <p:cNvPicPr preferRelativeResize="0"/>
          <p:nvPr/>
        </p:nvPicPr>
        <p:blipFill rotWithShape="1">
          <a:blip r:embed="rId5">
            <a:alphaModFix/>
          </a:blip>
          <a:srcRect/>
          <a:stretch/>
        </p:blipFill>
        <p:spPr>
          <a:xfrm>
            <a:off x="11107369" y="5762625"/>
            <a:ext cx="1052014" cy="985968"/>
          </a:xfrm>
          <a:prstGeom prst="rect">
            <a:avLst/>
          </a:prstGeom>
          <a:noFill/>
          <a:ln>
            <a:noFill/>
          </a:ln>
        </p:spPr>
      </p:pic>
    </p:spTree>
    <p:extLst>
      <p:ext uri="{BB962C8B-B14F-4D97-AF65-F5344CB8AC3E}">
        <p14:creationId xmlns:p14="http://schemas.microsoft.com/office/powerpoint/2010/main" val="2390273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A5F8C8BF-6574-484D-86BA-1C3D16D96EEE}" type="datetime1">
              <a:rPr lang="en-US" smtClean="0"/>
              <a:t>12/9/20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83412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42"/>
        <p:cNvGrpSpPr/>
        <p:nvPr/>
      </p:nvGrpSpPr>
      <p:grpSpPr>
        <a:xfrm>
          <a:off x="0" y="0"/>
          <a:ext cx="0" cy="0"/>
          <a:chOff x="0" y="0"/>
          <a:chExt cx="0" cy="0"/>
        </a:xfrm>
      </p:grpSpPr>
      <p:sp>
        <p:nvSpPr>
          <p:cNvPr id="343" name="Google Shape;343;p77"/>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4" name="Google Shape;344;p77" descr="A close up of a sign  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345" name="Google Shape;345;p77"/>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77"/>
          <p:cNvSpPr txBox="1">
            <a:spLocks noGrp="1"/>
          </p:cNvSpPr>
          <p:nvPr>
            <p:ph type="body" idx="1"/>
          </p:nvPr>
        </p:nvSpPr>
        <p:spPr>
          <a:xfrm>
            <a:off x="712380" y="1495651"/>
            <a:ext cx="10623762"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7" name="Google Shape;347;p77"/>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348" name="Google Shape;348;p77"/>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77"/>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77"/>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7094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61"/>
        <p:cNvGrpSpPr/>
        <p:nvPr/>
      </p:nvGrpSpPr>
      <p:grpSpPr>
        <a:xfrm>
          <a:off x="0" y="0"/>
          <a:ext cx="0" cy="0"/>
          <a:chOff x="0" y="0"/>
          <a:chExt cx="0" cy="0"/>
        </a:xfrm>
      </p:grpSpPr>
      <p:pic>
        <p:nvPicPr>
          <p:cNvPr id="362" name="Google Shape;362;p116" descr="A person sitting on a couch using a computer  Description automatically generated"/>
          <p:cNvPicPr preferRelativeResize="0"/>
          <p:nvPr/>
        </p:nvPicPr>
        <p:blipFill rotWithShape="1">
          <a:blip r:embed="rId2">
            <a:alphaModFix/>
          </a:blip>
          <a:srcRect l="168" t="7390" r="-168" b="7387"/>
          <a:stretch/>
        </p:blipFill>
        <p:spPr>
          <a:xfrm>
            <a:off x="0" y="0"/>
            <a:ext cx="12212564" cy="6858000"/>
          </a:xfrm>
          <a:prstGeom prst="rect">
            <a:avLst/>
          </a:prstGeom>
          <a:noFill/>
          <a:ln>
            <a:noFill/>
          </a:ln>
        </p:spPr>
      </p:pic>
      <p:sp>
        <p:nvSpPr>
          <p:cNvPr id="363" name="Google Shape;363;p116"/>
          <p:cNvSpPr/>
          <p:nvPr/>
        </p:nvSpPr>
        <p:spPr>
          <a:xfrm>
            <a:off x="1" y="0"/>
            <a:ext cx="12192000"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p116"/>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5" name="Google Shape;365;p116" descr="A close up of a sign  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366" name="Google Shape;366;p116"/>
          <p:cNvSpPr txBox="1">
            <a:spLocks noGrp="1"/>
          </p:cNvSpPr>
          <p:nvPr>
            <p:ph type="ctrTitle"/>
          </p:nvPr>
        </p:nvSpPr>
        <p:spPr>
          <a:xfrm>
            <a:off x="2030819" y="3875964"/>
            <a:ext cx="5507665" cy="23896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17984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7"/>
        <p:cNvGrpSpPr/>
        <p:nvPr/>
      </p:nvGrpSpPr>
      <p:grpSpPr>
        <a:xfrm>
          <a:off x="0" y="0"/>
          <a:ext cx="0" cy="0"/>
          <a:chOff x="0" y="0"/>
          <a:chExt cx="0" cy="0"/>
        </a:xfrm>
      </p:grpSpPr>
      <p:pic>
        <p:nvPicPr>
          <p:cNvPr id="368" name="Google Shape;368;p117" descr="A group of people sitting at a table looking at a computer  Description automatically generated"/>
          <p:cNvPicPr preferRelativeResize="0"/>
          <p:nvPr/>
        </p:nvPicPr>
        <p:blipFill rotWithShape="1">
          <a:blip r:embed="rId2">
            <a:alphaModFix/>
          </a:blip>
          <a:srcRect t="7798" b="7798"/>
          <a:stretch/>
        </p:blipFill>
        <p:spPr>
          <a:xfrm>
            <a:off x="0" y="0"/>
            <a:ext cx="12187926" cy="6858000"/>
          </a:xfrm>
          <a:prstGeom prst="rect">
            <a:avLst/>
          </a:prstGeom>
          <a:noFill/>
          <a:ln>
            <a:noFill/>
          </a:ln>
        </p:spPr>
      </p:pic>
      <p:sp>
        <p:nvSpPr>
          <p:cNvPr id="369" name="Google Shape;369;p117"/>
          <p:cNvSpPr/>
          <p:nvPr/>
        </p:nvSpPr>
        <p:spPr>
          <a:xfrm>
            <a:off x="1" y="0"/>
            <a:ext cx="12192000"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117"/>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1" name="Google Shape;371;p117" descr="A close up of a sign  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372" name="Google Shape;372;p117"/>
          <p:cNvSpPr txBox="1">
            <a:spLocks noGrp="1"/>
          </p:cNvSpPr>
          <p:nvPr>
            <p:ph type="ctrTitle"/>
          </p:nvPr>
        </p:nvSpPr>
        <p:spPr>
          <a:xfrm>
            <a:off x="2030819" y="3848669"/>
            <a:ext cx="5507665" cy="2416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58223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3"/>
        <p:cNvGrpSpPr/>
        <p:nvPr/>
      </p:nvGrpSpPr>
      <p:grpSpPr>
        <a:xfrm>
          <a:off x="0" y="0"/>
          <a:ext cx="0" cy="0"/>
          <a:chOff x="0" y="0"/>
          <a:chExt cx="0" cy="0"/>
        </a:xfrm>
      </p:grpSpPr>
      <p:pic>
        <p:nvPicPr>
          <p:cNvPr id="374" name="Google Shape;374;p118" descr="A person sitting at a table using a computer  Description automatically generated"/>
          <p:cNvPicPr preferRelativeResize="0"/>
          <p:nvPr/>
        </p:nvPicPr>
        <p:blipFill rotWithShape="1">
          <a:blip r:embed="rId2">
            <a:alphaModFix/>
          </a:blip>
          <a:srcRect t="7338" b="7707"/>
          <a:stretch/>
        </p:blipFill>
        <p:spPr>
          <a:xfrm>
            <a:off x="0" y="-1"/>
            <a:ext cx="12211208" cy="6858001"/>
          </a:xfrm>
          <a:prstGeom prst="rect">
            <a:avLst/>
          </a:prstGeom>
          <a:noFill/>
          <a:ln>
            <a:noFill/>
          </a:ln>
        </p:spPr>
      </p:pic>
      <p:sp>
        <p:nvSpPr>
          <p:cNvPr id="375" name="Google Shape;375;p118"/>
          <p:cNvSpPr/>
          <p:nvPr/>
        </p:nvSpPr>
        <p:spPr>
          <a:xfrm>
            <a:off x="0" y="-2"/>
            <a:ext cx="12217429"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6" name="Google Shape;376;p118"/>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7" name="Google Shape;377;p118" descr="A close up of a sign  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378" name="Google Shape;378;p118"/>
          <p:cNvSpPr txBox="1">
            <a:spLocks noGrp="1"/>
          </p:cNvSpPr>
          <p:nvPr>
            <p:ph type="ctrTitle"/>
          </p:nvPr>
        </p:nvSpPr>
        <p:spPr>
          <a:xfrm>
            <a:off x="2030819" y="3807725"/>
            <a:ext cx="5507665" cy="24578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78821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379"/>
        <p:cNvGrpSpPr/>
        <p:nvPr/>
      </p:nvGrpSpPr>
      <p:grpSpPr>
        <a:xfrm>
          <a:off x="0" y="0"/>
          <a:ext cx="0" cy="0"/>
          <a:chOff x="0" y="0"/>
          <a:chExt cx="0" cy="0"/>
        </a:xfrm>
      </p:grpSpPr>
      <p:pic>
        <p:nvPicPr>
          <p:cNvPr id="380" name="Google Shape;380;p119" descr="A person sitting at a table using a computer  Description automatically generated"/>
          <p:cNvPicPr preferRelativeResize="0"/>
          <p:nvPr/>
        </p:nvPicPr>
        <p:blipFill rotWithShape="1">
          <a:blip r:embed="rId2">
            <a:alphaModFix/>
          </a:blip>
          <a:srcRect t="10023" r="369" b="5912"/>
          <a:stretch/>
        </p:blipFill>
        <p:spPr>
          <a:xfrm>
            <a:off x="0" y="0"/>
            <a:ext cx="12192000" cy="6858000"/>
          </a:xfrm>
          <a:prstGeom prst="rect">
            <a:avLst/>
          </a:prstGeom>
          <a:noFill/>
          <a:ln>
            <a:noFill/>
          </a:ln>
        </p:spPr>
      </p:pic>
      <p:sp>
        <p:nvSpPr>
          <p:cNvPr id="381" name="Google Shape;381;p119"/>
          <p:cNvSpPr/>
          <p:nvPr/>
        </p:nvSpPr>
        <p:spPr>
          <a:xfrm>
            <a:off x="1" y="0"/>
            <a:ext cx="12192000"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p119"/>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3" name="Google Shape;383;p119" descr="A close up of a sign  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384" name="Google Shape;384;p119"/>
          <p:cNvSpPr txBox="1">
            <a:spLocks noGrp="1"/>
          </p:cNvSpPr>
          <p:nvPr>
            <p:ph type="ctrTitle"/>
          </p:nvPr>
        </p:nvSpPr>
        <p:spPr>
          <a:xfrm>
            <a:off x="2030819" y="3807725"/>
            <a:ext cx="5507665" cy="24578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50192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85"/>
        <p:cNvGrpSpPr/>
        <p:nvPr/>
      </p:nvGrpSpPr>
      <p:grpSpPr>
        <a:xfrm>
          <a:off x="0" y="0"/>
          <a:ext cx="0" cy="0"/>
          <a:chOff x="0" y="0"/>
          <a:chExt cx="0" cy="0"/>
        </a:xfrm>
      </p:grpSpPr>
      <p:pic>
        <p:nvPicPr>
          <p:cNvPr id="386" name="Google Shape;386;p120"/>
          <p:cNvPicPr preferRelativeResize="0"/>
          <p:nvPr/>
        </p:nvPicPr>
        <p:blipFill rotWithShape="1">
          <a:blip r:embed="rId2">
            <a:alphaModFix/>
          </a:blip>
          <a:srcRect t="7764" b="7764"/>
          <a:stretch/>
        </p:blipFill>
        <p:spPr>
          <a:xfrm>
            <a:off x="1" y="0"/>
            <a:ext cx="12191999" cy="6858000"/>
          </a:xfrm>
          <a:prstGeom prst="rect">
            <a:avLst/>
          </a:prstGeom>
          <a:noFill/>
          <a:ln>
            <a:noFill/>
          </a:ln>
        </p:spPr>
      </p:pic>
      <p:sp>
        <p:nvSpPr>
          <p:cNvPr id="387" name="Google Shape;387;p120"/>
          <p:cNvSpPr/>
          <p:nvPr/>
        </p:nvSpPr>
        <p:spPr>
          <a:xfrm>
            <a:off x="1" y="0"/>
            <a:ext cx="12192000"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120"/>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9" name="Google Shape;389;p120" descr="A close up of a sign  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390" name="Google Shape;390;p120"/>
          <p:cNvSpPr txBox="1">
            <a:spLocks noGrp="1"/>
          </p:cNvSpPr>
          <p:nvPr>
            <p:ph type="ctrTitle"/>
          </p:nvPr>
        </p:nvSpPr>
        <p:spPr>
          <a:xfrm>
            <a:off x="2030819" y="3807725"/>
            <a:ext cx="5507665" cy="24578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5697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391"/>
        <p:cNvGrpSpPr/>
        <p:nvPr/>
      </p:nvGrpSpPr>
      <p:grpSpPr>
        <a:xfrm>
          <a:off x="0" y="0"/>
          <a:ext cx="0" cy="0"/>
          <a:chOff x="0" y="0"/>
          <a:chExt cx="0" cy="0"/>
        </a:xfrm>
      </p:grpSpPr>
      <p:pic>
        <p:nvPicPr>
          <p:cNvPr id="392" name="Google Shape;392;p121"/>
          <p:cNvPicPr preferRelativeResize="0"/>
          <p:nvPr/>
        </p:nvPicPr>
        <p:blipFill rotWithShape="1">
          <a:blip r:embed="rId2">
            <a:alphaModFix/>
          </a:blip>
          <a:srcRect b="15690"/>
          <a:stretch/>
        </p:blipFill>
        <p:spPr>
          <a:xfrm>
            <a:off x="0" y="0"/>
            <a:ext cx="12192000" cy="6858000"/>
          </a:xfrm>
          <a:prstGeom prst="rect">
            <a:avLst/>
          </a:prstGeom>
          <a:noFill/>
          <a:ln>
            <a:noFill/>
          </a:ln>
        </p:spPr>
      </p:pic>
      <p:sp>
        <p:nvSpPr>
          <p:cNvPr id="393" name="Google Shape;393;p121"/>
          <p:cNvSpPr/>
          <p:nvPr/>
        </p:nvSpPr>
        <p:spPr>
          <a:xfrm>
            <a:off x="0" y="0"/>
            <a:ext cx="12192000"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4" name="Google Shape;394;p121"/>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5" name="Google Shape;395;p121" descr="A close up of a sign  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396" name="Google Shape;396;p121"/>
          <p:cNvSpPr txBox="1">
            <a:spLocks noGrp="1"/>
          </p:cNvSpPr>
          <p:nvPr>
            <p:ph type="ctrTitle"/>
          </p:nvPr>
        </p:nvSpPr>
        <p:spPr>
          <a:xfrm>
            <a:off x="2030819" y="3807725"/>
            <a:ext cx="5507665" cy="24578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97233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397"/>
        <p:cNvGrpSpPr/>
        <p:nvPr/>
      </p:nvGrpSpPr>
      <p:grpSpPr>
        <a:xfrm>
          <a:off x="0" y="0"/>
          <a:ext cx="0" cy="0"/>
          <a:chOff x="0" y="0"/>
          <a:chExt cx="0" cy="0"/>
        </a:xfrm>
      </p:grpSpPr>
      <p:pic>
        <p:nvPicPr>
          <p:cNvPr id="398" name="Google Shape;398;p122"/>
          <p:cNvPicPr preferRelativeResize="0"/>
          <p:nvPr/>
        </p:nvPicPr>
        <p:blipFill rotWithShape="1">
          <a:blip r:embed="rId2">
            <a:alphaModFix/>
          </a:blip>
          <a:srcRect t="11310" b="4224"/>
          <a:stretch/>
        </p:blipFill>
        <p:spPr>
          <a:xfrm>
            <a:off x="0" y="0"/>
            <a:ext cx="12192000" cy="6858000"/>
          </a:xfrm>
          <a:prstGeom prst="rect">
            <a:avLst/>
          </a:prstGeom>
          <a:noFill/>
          <a:ln>
            <a:noFill/>
          </a:ln>
        </p:spPr>
      </p:pic>
      <p:sp>
        <p:nvSpPr>
          <p:cNvPr id="399" name="Google Shape;399;p122"/>
          <p:cNvSpPr/>
          <p:nvPr/>
        </p:nvSpPr>
        <p:spPr>
          <a:xfrm>
            <a:off x="0" y="0"/>
            <a:ext cx="12192000"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0" name="Google Shape;400;p122"/>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1" name="Google Shape;401;p122" descr="A close up of a sign  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402" name="Google Shape;402;p122"/>
          <p:cNvSpPr txBox="1">
            <a:spLocks noGrp="1"/>
          </p:cNvSpPr>
          <p:nvPr>
            <p:ph type="ctrTitle"/>
          </p:nvPr>
        </p:nvSpPr>
        <p:spPr>
          <a:xfrm>
            <a:off x="2030819" y="3807725"/>
            <a:ext cx="5507665" cy="24578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00316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403"/>
        <p:cNvGrpSpPr/>
        <p:nvPr/>
      </p:nvGrpSpPr>
      <p:grpSpPr>
        <a:xfrm>
          <a:off x="0" y="0"/>
          <a:ext cx="0" cy="0"/>
          <a:chOff x="0" y="0"/>
          <a:chExt cx="0" cy="0"/>
        </a:xfrm>
      </p:grpSpPr>
      <p:pic>
        <p:nvPicPr>
          <p:cNvPr id="404" name="Google Shape;404;p123"/>
          <p:cNvPicPr preferRelativeResize="0"/>
          <p:nvPr/>
        </p:nvPicPr>
        <p:blipFill rotWithShape="1">
          <a:blip r:embed="rId2">
            <a:alphaModFix/>
          </a:blip>
          <a:srcRect t="7877" b="7876"/>
          <a:stretch/>
        </p:blipFill>
        <p:spPr>
          <a:xfrm>
            <a:off x="0" y="-1"/>
            <a:ext cx="12192000" cy="6858001"/>
          </a:xfrm>
          <a:prstGeom prst="rect">
            <a:avLst/>
          </a:prstGeom>
          <a:noFill/>
          <a:ln>
            <a:noFill/>
          </a:ln>
        </p:spPr>
      </p:pic>
      <p:sp>
        <p:nvSpPr>
          <p:cNvPr id="405" name="Google Shape;405;p123"/>
          <p:cNvSpPr/>
          <p:nvPr/>
        </p:nvSpPr>
        <p:spPr>
          <a:xfrm>
            <a:off x="0" y="-2"/>
            <a:ext cx="12192000"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6" name="Google Shape;406;p123"/>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p123" descr="A close up of a sign  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408" name="Google Shape;408;p123"/>
          <p:cNvSpPr txBox="1">
            <a:spLocks noGrp="1"/>
          </p:cNvSpPr>
          <p:nvPr>
            <p:ph type="ctrTitle"/>
          </p:nvPr>
        </p:nvSpPr>
        <p:spPr>
          <a:xfrm>
            <a:off x="2030819" y="3807725"/>
            <a:ext cx="5507665" cy="24578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78463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409"/>
        <p:cNvGrpSpPr/>
        <p:nvPr/>
      </p:nvGrpSpPr>
      <p:grpSpPr>
        <a:xfrm>
          <a:off x="0" y="0"/>
          <a:ext cx="0" cy="0"/>
          <a:chOff x="0" y="0"/>
          <a:chExt cx="0" cy="0"/>
        </a:xfrm>
      </p:grpSpPr>
      <p:pic>
        <p:nvPicPr>
          <p:cNvPr id="410" name="Google Shape;410;p124"/>
          <p:cNvPicPr preferRelativeResize="0"/>
          <p:nvPr/>
        </p:nvPicPr>
        <p:blipFill rotWithShape="1">
          <a:blip r:embed="rId2">
            <a:alphaModFix/>
          </a:blip>
          <a:srcRect t="7842" b="7843"/>
          <a:stretch/>
        </p:blipFill>
        <p:spPr>
          <a:xfrm>
            <a:off x="0" y="0"/>
            <a:ext cx="12192000" cy="6858000"/>
          </a:xfrm>
          <a:prstGeom prst="rect">
            <a:avLst/>
          </a:prstGeom>
          <a:noFill/>
          <a:ln>
            <a:noFill/>
          </a:ln>
        </p:spPr>
      </p:pic>
      <p:sp>
        <p:nvSpPr>
          <p:cNvPr id="411" name="Google Shape;411;p124"/>
          <p:cNvSpPr/>
          <p:nvPr/>
        </p:nvSpPr>
        <p:spPr>
          <a:xfrm>
            <a:off x="0" y="0"/>
            <a:ext cx="12192000" cy="6858000"/>
          </a:xfrm>
          <a:prstGeom prst="rect">
            <a:avLst/>
          </a:prstGeom>
          <a:solidFill>
            <a:schemeClr val="lt1">
              <a:alpha val="6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2" name="Google Shape;412;p124"/>
          <p:cNvSpPr/>
          <p:nvPr/>
        </p:nvSpPr>
        <p:spPr>
          <a:xfrm>
            <a:off x="361507" y="0"/>
            <a:ext cx="1573619"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3" name="Google Shape;413;p124" descr="A close up of a sign  Description automatically generated"/>
          <p:cNvPicPr preferRelativeResize="0"/>
          <p:nvPr/>
        </p:nvPicPr>
        <p:blipFill rotWithShape="1">
          <a:blip r:embed="rId3">
            <a:alphaModFix/>
          </a:blip>
          <a:srcRect/>
          <a:stretch/>
        </p:blipFill>
        <p:spPr>
          <a:xfrm>
            <a:off x="651312" y="233478"/>
            <a:ext cx="994008" cy="397604"/>
          </a:xfrm>
          <a:prstGeom prst="rect">
            <a:avLst/>
          </a:prstGeom>
          <a:noFill/>
          <a:ln>
            <a:noFill/>
          </a:ln>
        </p:spPr>
      </p:pic>
      <p:sp>
        <p:nvSpPr>
          <p:cNvPr id="414" name="Google Shape;414;p124"/>
          <p:cNvSpPr txBox="1">
            <a:spLocks noGrp="1"/>
          </p:cNvSpPr>
          <p:nvPr>
            <p:ph type="ctrTitle"/>
          </p:nvPr>
        </p:nvSpPr>
        <p:spPr>
          <a:xfrm>
            <a:off x="2030819" y="3807725"/>
            <a:ext cx="5507665" cy="24578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48742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415"/>
        <p:cNvGrpSpPr/>
        <p:nvPr/>
      </p:nvGrpSpPr>
      <p:grpSpPr>
        <a:xfrm>
          <a:off x="0" y="0"/>
          <a:ext cx="0" cy="0"/>
          <a:chOff x="0" y="0"/>
          <a:chExt cx="0" cy="0"/>
        </a:xfrm>
      </p:grpSpPr>
      <p:pic>
        <p:nvPicPr>
          <p:cNvPr id="416" name="Google Shape;416;p125" descr="A group of people in a room  Description automatically generated"/>
          <p:cNvPicPr preferRelativeResize="0"/>
          <p:nvPr/>
        </p:nvPicPr>
        <p:blipFill rotWithShape="1">
          <a:blip r:embed="rId2">
            <a:alphaModFix amt="70000"/>
          </a:blip>
          <a:srcRect l="4683" t="23292" r="9940" b="12673"/>
          <a:stretch/>
        </p:blipFill>
        <p:spPr>
          <a:xfrm>
            <a:off x="1" y="1"/>
            <a:ext cx="12191999" cy="6857999"/>
          </a:xfrm>
          <a:prstGeom prst="rect">
            <a:avLst/>
          </a:prstGeom>
          <a:noFill/>
          <a:ln>
            <a:noFill/>
          </a:ln>
        </p:spPr>
      </p:pic>
      <p:sp>
        <p:nvSpPr>
          <p:cNvPr id="417" name="Google Shape;417;p125"/>
          <p:cNvSpPr/>
          <p:nvPr/>
        </p:nvSpPr>
        <p:spPr>
          <a:xfrm>
            <a:off x="361507" y="0"/>
            <a:ext cx="3094074"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8" name="Google Shape;418;p125" descr="A close up of a sign  Description automatically generated"/>
          <p:cNvPicPr preferRelativeResize="0"/>
          <p:nvPr/>
        </p:nvPicPr>
        <p:blipFill rotWithShape="1">
          <a:blip r:embed="rId3">
            <a:alphaModFix/>
          </a:blip>
          <a:srcRect/>
          <a:stretch/>
        </p:blipFill>
        <p:spPr>
          <a:xfrm>
            <a:off x="1083974" y="337010"/>
            <a:ext cx="1649139" cy="659657"/>
          </a:xfrm>
          <a:prstGeom prst="rect">
            <a:avLst/>
          </a:prstGeom>
          <a:noFill/>
          <a:ln>
            <a:noFill/>
          </a:ln>
        </p:spPr>
      </p:pic>
      <p:sp>
        <p:nvSpPr>
          <p:cNvPr id="419" name="Google Shape;419;p125"/>
          <p:cNvSpPr txBox="1">
            <a:spLocks noGrp="1"/>
          </p:cNvSpPr>
          <p:nvPr>
            <p:ph type="ctrTitle"/>
          </p:nvPr>
        </p:nvSpPr>
        <p:spPr>
          <a:xfrm>
            <a:off x="473148" y="2169994"/>
            <a:ext cx="2870789" cy="234344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1918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420"/>
        <p:cNvGrpSpPr/>
        <p:nvPr/>
      </p:nvGrpSpPr>
      <p:grpSpPr>
        <a:xfrm>
          <a:off x="0" y="0"/>
          <a:ext cx="0" cy="0"/>
          <a:chOff x="0" y="0"/>
          <a:chExt cx="0" cy="0"/>
        </a:xfrm>
      </p:grpSpPr>
      <p:pic>
        <p:nvPicPr>
          <p:cNvPr id="421" name="Google Shape;421;p126" descr="A picture containing person, child, indoor, wall  Description automatically generated"/>
          <p:cNvPicPr preferRelativeResize="0"/>
          <p:nvPr/>
        </p:nvPicPr>
        <p:blipFill rotWithShape="1">
          <a:blip r:embed="rId2">
            <a:alphaModFix amt="70000"/>
          </a:blip>
          <a:srcRect l="42" t="7435" r="-41" b="17539"/>
          <a:stretch/>
        </p:blipFill>
        <p:spPr>
          <a:xfrm>
            <a:off x="0" y="1"/>
            <a:ext cx="12192000" cy="6858000"/>
          </a:xfrm>
          <a:prstGeom prst="rect">
            <a:avLst/>
          </a:prstGeom>
          <a:noFill/>
          <a:ln>
            <a:noFill/>
          </a:ln>
        </p:spPr>
      </p:pic>
      <p:sp>
        <p:nvSpPr>
          <p:cNvPr id="422" name="Google Shape;422;p126"/>
          <p:cNvSpPr/>
          <p:nvPr/>
        </p:nvSpPr>
        <p:spPr>
          <a:xfrm>
            <a:off x="361507" y="0"/>
            <a:ext cx="3094074"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3" name="Google Shape;423;p126" descr="A close up of a sign  Description automatically generated"/>
          <p:cNvPicPr preferRelativeResize="0"/>
          <p:nvPr/>
        </p:nvPicPr>
        <p:blipFill rotWithShape="1">
          <a:blip r:embed="rId3">
            <a:alphaModFix/>
          </a:blip>
          <a:srcRect/>
          <a:stretch/>
        </p:blipFill>
        <p:spPr>
          <a:xfrm>
            <a:off x="1083974" y="337010"/>
            <a:ext cx="1649139" cy="659657"/>
          </a:xfrm>
          <a:prstGeom prst="rect">
            <a:avLst/>
          </a:prstGeom>
          <a:noFill/>
          <a:ln>
            <a:noFill/>
          </a:ln>
        </p:spPr>
      </p:pic>
      <p:sp>
        <p:nvSpPr>
          <p:cNvPr id="424" name="Google Shape;424;p126"/>
          <p:cNvSpPr txBox="1">
            <a:spLocks noGrp="1"/>
          </p:cNvSpPr>
          <p:nvPr>
            <p:ph type="ctrTitle"/>
          </p:nvPr>
        </p:nvSpPr>
        <p:spPr>
          <a:xfrm>
            <a:off x="473148" y="2169994"/>
            <a:ext cx="2870789" cy="234344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85458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25"/>
        <p:cNvGrpSpPr/>
        <p:nvPr/>
      </p:nvGrpSpPr>
      <p:grpSpPr>
        <a:xfrm>
          <a:off x="0" y="0"/>
          <a:ext cx="0" cy="0"/>
          <a:chOff x="0" y="0"/>
          <a:chExt cx="0" cy="0"/>
        </a:xfrm>
      </p:grpSpPr>
      <p:pic>
        <p:nvPicPr>
          <p:cNvPr id="426" name="Google Shape;426;p127" descr="A group of people sitting at a table  Description automatically generated"/>
          <p:cNvPicPr preferRelativeResize="0"/>
          <p:nvPr/>
        </p:nvPicPr>
        <p:blipFill rotWithShape="1">
          <a:blip r:embed="rId2">
            <a:alphaModFix amt="65000"/>
          </a:blip>
          <a:srcRect t="2710" r="1406" b="14039"/>
          <a:stretch/>
        </p:blipFill>
        <p:spPr>
          <a:xfrm>
            <a:off x="1" y="0"/>
            <a:ext cx="12191999" cy="6858000"/>
          </a:xfrm>
          <a:prstGeom prst="rect">
            <a:avLst/>
          </a:prstGeom>
          <a:noFill/>
          <a:ln>
            <a:noFill/>
          </a:ln>
        </p:spPr>
      </p:pic>
      <p:sp>
        <p:nvSpPr>
          <p:cNvPr id="427" name="Google Shape;427;p127"/>
          <p:cNvSpPr/>
          <p:nvPr/>
        </p:nvSpPr>
        <p:spPr>
          <a:xfrm>
            <a:off x="361507" y="0"/>
            <a:ext cx="3094074"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8" name="Google Shape;428;p127" descr="A close up of a sign  Description automatically generated"/>
          <p:cNvPicPr preferRelativeResize="0"/>
          <p:nvPr/>
        </p:nvPicPr>
        <p:blipFill rotWithShape="1">
          <a:blip r:embed="rId3">
            <a:alphaModFix/>
          </a:blip>
          <a:srcRect/>
          <a:stretch/>
        </p:blipFill>
        <p:spPr>
          <a:xfrm>
            <a:off x="1083974" y="337010"/>
            <a:ext cx="1649139" cy="659657"/>
          </a:xfrm>
          <a:prstGeom prst="rect">
            <a:avLst/>
          </a:prstGeom>
          <a:noFill/>
          <a:ln>
            <a:noFill/>
          </a:ln>
        </p:spPr>
      </p:pic>
      <p:sp>
        <p:nvSpPr>
          <p:cNvPr id="429" name="Google Shape;429;p127"/>
          <p:cNvSpPr txBox="1">
            <a:spLocks noGrp="1"/>
          </p:cNvSpPr>
          <p:nvPr>
            <p:ph type="ctrTitle"/>
          </p:nvPr>
        </p:nvSpPr>
        <p:spPr>
          <a:xfrm>
            <a:off x="457202" y="2179675"/>
            <a:ext cx="2870789" cy="235138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5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430"/>
        <p:cNvGrpSpPr/>
        <p:nvPr/>
      </p:nvGrpSpPr>
      <p:grpSpPr>
        <a:xfrm>
          <a:off x="0" y="0"/>
          <a:ext cx="0" cy="0"/>
          <a:chOff x="0" y="0"/>
          <a:chExt cx="0" cy="0"/>
        </a:xfrm>
      </p:grpSpPr>
      <p:pic>
        <p:nvPicPr>
          <p:cNvPr id="431" name="Google Shape;431;p128" descr="A picture containing book, indoor, laptop, shelf  Description automatically generated"/>
          <p:cNvPicPr preferRelativeResize="0"/>
          <p:nvPr/>
        </p:nvPicPr>
        <p:blipFill rotWithShape="1">
          <a:blip r:embed="rId2">
            <a:alphaModFix amt="65000"/>
          </a:blip>
          <a:srcRect l="-104" t="6395" r="101" b="3783"/>
          <a:stretch/>
        </p:blipFill>
        <p:spPr>
          <a:xfrm>
            <a:off x="0" y="1"/>
            <a:ext cx="12192000" cy="6898432"/>
          </a:xfrm>
          <a:prstGeom prst="rect">
            <a:avLst/>
          </a:prstGeom>
          <a:noFill/>
          <a:ln>
            <a:noFill/>
          </a:ln>
        </p:spPr>
      </p:pic>
      <p:sp>
        <p:nvSpPr>
          <p:cNvPr id="432" name="Google Shape;432;p128"/>
          <p:cNvSpPr/>
          <p:nvPr/>
        </p:nvSpPr>
        <p:spPr>
          <a:xfrm>
            <a:off x="361507" y="0"/>
            <a:ext cx="3094074"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3" name="Google Shape;433;p128" descr="A close up of a sign  Description automatically generated"/>
          <p:cNvPicPr preferRelativeResize="0"/>
          <p:nvPr/>
        </p:nvPicPr>
        <p:blipFill rotWithShape="1">
          <a:blip r:embed="rId3">
            <a:alphaModFix/>
          </a:blip>
          <a:srcRect/>
          <a:stretch/>
        </p:blipFill>
        <p:spPr>
          <a:xfrm>
            <a:off x="1083974" y="337010"/>
            <a:ext cx="1649139" cy="659657"/>
          </a:xfrm>
          <a:prstGeom prst="rect">
            <a:avLst/>
          </a:prstGeom>
          <a:noFill/>
          <a:ln>
            <a:noFill/>
          </a:ln>
        </p:spPr>
      </p:pic>
      <p:sp>
        <p:nvSpPr>
          <p:cNvPr id="434" name="Google Shape;434;p128"/>
          <p:cNvSpPr txBox="1">
            <a:spLocks noGrp="1"/>
          </p:cNvSpPr>
          <p:nvPr>
            <p:ph type="ctrTitle"/>
          </p:nvPr>
        </p:nvSpPr>
        <p:spPr>
          <a:xfrm>
            <a:off x="457202" y="2179674"/>
            <a:ext cx="2870789" cy="23923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33628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435"/>
        <p:cNvGrpSpPr/>
        <p:nvPr/>
      </p:nvGrpSpPr>
      <p:grpSpPr>
        <a:xfrm>
          <a:off x="0" y="0"/>
          <a:ext cx="0" cy="0"/>
          <a:chOff x="0" y="0"/>
          <a:chExt cx="0" cy="0"/>
        </a:xfrm>
      </p:grpSpPr>
      <p:sp>
        <p:nvSpPr>
          <p:cNvPr id="436" name="Google Shape;436;p129"/>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7" name="Google Shape;437;p129" descr="A close up of a sign  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438" name="Google Shape;438;p129"/>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p129"/>
          <p:cNvSpPr txBox="1">
            <a:spLocks noGrp="1"/>
          </p:cNvSpPr>
          <p:nvPr>
            <p:ph type="body" idx="1"/>
          </p:nvPr>
        </p:nvSpPr>
        <p:spPr>
          <a:xfrm>
            <a:off x="712380" y="1495651"/>
            <a:ext cx="10623762"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0" name="Google Shape;440;p129"/>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441" name="Google Shape;441;p129"/>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129"/>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p129"/>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8169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4"/>
        <p:cNvGrpSpPr/>
        <p:nvPr/>
      </p:nvGrpSpPr>
      <p:grpSpPr>
        <a:xfrm>
          <a:off x="0" y="0"/>
          <a:ext cx="0" cy="0"/>
          <a:chOff x="0" y="0"/>
          <a:chExt cx="0" cy="0"/>
        </a:xfrm>
      </p:grpSpPr>
      <p:sp>
        <p:nvSpPr>
          <p:cNvPr id="445" name="Google Shape;445;p130"/>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6" name="Google Shape;446;p130" descr="A close up of a sign  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447" name="Google Shape;447;p130"/>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130"/>
          <p:cNvSpPr txBox="1">
            <a:spLocks noGrp="1"/>
          </p:cNvSpPr>
          <p:nvPr>
            <p:ph type="body" idx="1"/>
          </p:nvPr>
        </p:nvSpPr>
        <p:spPr>
          <a:xfrm>
            <a:off x="712380" y="1285424"/>
            <a:ext cx="538362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9" name="Google Shape;449;p130"/>
          <p:cNvSpPr/>
          <p:nvPr/>
        </p:nvSpPr>
        <p:spPr>
          <a:xfrm>
            <a:off x="6428096" y="1285424"/>
            <a:ext cx="5405941" cy="435133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0" name="Google Shape;450;p130"/>
          <p:cNvSpPr txBox="1">
            <a:spLocks noGrp="1"/>
          </p:cNvSpPr>
          <p:nvPr>
            <p:ph type="body" idx="2"/>
          </p:nvPr>
        </p:nvSpPr>
        <p:spPr>
          <a:xfrm>
            <a:off x="6428097" y="1285424"/>
            <a:ext cx="538362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2"/>
              </a:buClr>
              <a:buSzPts val="2800"/>
              <a:buFont typeface="Noto Sans Symbols"/>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130"/>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452" name="Google Shape;452;p130"/>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130"/>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130"/>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384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55"/>
        <p:cNvGrpSpPr/>
        <p:nvPr/>
      </p:nvGrpSpPr>
      <p:grpSpPr>
        <a:xfrm>
          <a:off x="0" y="0"/>
          <a:ext cx="0" cy="0"/>
          <a:chOff x="0" y="0"/>
          <a:chExt cx="0" cy="0"/>
        </a:xfrm>
      </p:grpSpPr>
      <p:sp>
        <p:nvSpPr>
          <p:cNvPr id="456" name="Google Shape;456;p131"/>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7" name="Google Shape;457;p131" descr="A close up of a sign  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458" name="Google Shape;458;p131"/>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p131"/>
          <p:cNvSpPr/>
          <p:nvPr/>
        </p:nvSpPr>
        <p:spPr>
          <a:xfrm>
            <a:off x="333375" y="3223527"/>
            <a:ext cx="2200275" cy="447675"/>
          </a:xfrm>
          <a:prstGeom prst="rect">
            <a:avLst/>
          </a:prstGeom>
          <a:solidFill>
            <a:schemeClr val="accen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0" name="Google Shape;460;p131"/>
          <p:cNvSpPr/>
          <p:nvPr/>
        </p:nvSpPr>
        <p:spPr>
          <a:xfrm>
            <a:off x="2643187" y="3223527"/>
            <a:ext cx="2200275" cy="447675"/>
          </a:xfrm>
          <a:prstGeom prst="rect">
            <a:avLst/>
          </a:prstGeom>
          <a:solidFill>
            <a:schemeClr val="accen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1" name="Google Shape;461;p131"/>
          <p:cNvSpPr/>
          <p:nvPr/>
        </p:nvSpPr>
        <p:spPr>
          <a:xfrm>
            <a:off x="4952999" y="3223527"/>
            <a:ext cx="2200275" cy="447675"/>
          </a:xfrm>
          <a:prstGeom prst="rect">
            <a:avLst/>
          </a:prstGeom>
          <a:solidFill>
            <a:schemeClr val="accen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2" name="Google Shape;462;p131"/>
          <p:cNvSpPr/>
          <p:nvPr/>
        </p:nvSpPr>
        <p:spPr>
          <a:xfrm>
            <a:off x="7262811" y="3223527"/>
            <a:ext cx="2200275" cy="447675"/>
          </a:xfrm>
          <a:prstGeom prst="rect">
            <a:avLst/>
          </a:prstGeom>
          <a:solidFill>
            <a:schemeClr val="accen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3" name="Google Shape;463;p131"/>
          <p:cNvSpPr/>
          <p:nvPr/>
        </p:nvSpPr>
        <p:spPr>
          <a:xfrm>
            <a:off x="9572623" y="3223291"/>
            <a:ext cx="2200275" cy="447675"/>
          </a:xfrm>
          <a:prstGeom prst="rect">
            <a:avLst/>
          </a:prstGeom>
          <a:solidFill>
            <a:schemeClr val="accen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64" name="Google Shape;464;p131"/>
          <p:cNvCxnSpPr/>
          <p:nvPr/>
        </p:nvCxnSpPr>
        <p:spPr>
          <a:xfrm rot="10800000">
            <a:off x="1428749" y="2390136"/>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465" name="Google Shape;465;p131"/>
          <p:cNvCxnSpPr/>
          <p:nvPr/>
        </p:nvCxnSpPr>
        <p:spPr>
          <a:xfrm rot="10800000">
            <a:off x="3736180" y="3681599"/>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466" name="Google Shape;466;p131"/>
          <p:cNvCxnSpPr/>
          <p:nvPr/>
        </p:nvCxnSpPr>
        <p:spPr>
          <a:xfrm rot="10800000">
            <a:off x="6048373" y="2390135"/>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467" name="Google Shape;467;p131"/>
          <p:cNvCxnSpPr/>
          <p:nvPr/>
        </p:nvCxnSpPr>
        <p:spPr>
          <a:xfrm rot="10800000">
            <a:off x="8336753" y="3681598"/>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468" name="Google Shape;468;p131"/>
          <p:cNvCxnSpPr/>
          <p:nvPr/>
        </p:nvCxnSpPr>
        <p:spPr>
          <a:xfrm rot="10800000">
            <a:off x="10563224" y="2390134"/>
            <a:ext cx="4763" cy="747027"/>
          </a:xfrm>
          <a:prstGeom prst="straightConnector1">
            <a:avLst/>
          </a:prstGeom>
          <a:noFill/>
          <a:ln w="50800" cap="rnd" cmpd="sng">
            <a:solidFill>
              <a:schemeClr val="accent2"/>
            </a:solidFill>
            <a:prstDash val="dot"/>
            <a:miter lim="800000"/>
            <a:headEnd type="none" w="sm" len="sm"/>
            <a:tailEnd type="none" w="sm" len="sm"/>
          </a:ln>
        </p:spPr>
      </p:cxnSp>
      <p:sp>
        <p:nvSpPr>
          <p:cNvPr id="469" name="Google Shape;469;p131"/>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470" name="Google Shape;470;p131"/>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 name="Google Shape;471;p131"/>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2" name="Google Shape;472;p131"/>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119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473"/>
        <p:cNvGrpSpPr/>
        <p:nvPr/>
      </p:nvGrpSpPr>
      <p:grpSpPr>
        <a:xfrm>
          <a:off x="0" y="0"/>
          <a:ext cx="0" cy="0"/>
          <a:chOff x="0" y="0"/>
          <a:chExt cx="0" cy="0"/>
        </a:xfrm>
      </p:grpSpPr>
      <p:sp>
        <p:nvSpPr>
          <p:cNvPr id="474" name="Google Shape;474;p132"/>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5" name="Google Shape;475;p132" descr="A close up of a sign  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476" name="Google Shape;476;p132"/>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p132"/>
          <p:cNvSpPr/>
          <p:nvPr/>
        </p:nvSpPr>
        <p:spPr>
          <a:xfrm>
            <a:off x="712381" y="1239202"/>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8" name="Google Shape;478;p132"/>
          <p:cNvSpPr/>
          <p:nvPr/>
        </p:nvSpPr>
        <p:spPr>
          <a:xfrm>
            <a:off x="712380" y="3728614"/>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9" name="Google Shape;479;p132"/>
          <p:cNvSpPr/>
          <p:nvPr/>
        </p:nvSpPr>
        <p:spPr>
          <a:xfrm>
            <a:off x="6909500" y="1226548"/>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0" name="Google Shape;480;p132"/>
          <p:cNvSpPr/>
          <p:nvPr/>
        </p:nvSpPr>
        <p:spPr>
          <a:xfrm>
            <a:off x="6941734" y="3728614"/>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p132"/>
          <p:cNvSpPr txBox="1">
            <a:spLocks noGrp="1"/>
          </p:cNvSpPr>
          <p:nvPr>
            <p:ph type="body" idx="1"/>
          </p:nvPr>
        </p:nvSpPr>
        <p:spPr>
          <a:xfrm>
            <a:off x="759538" y="1286467"/>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2" name="Google Shape;482;p132"/>
          <p:cNvSpPr txBox="1">
            <a:spLocks noGrp="1"/>
          </p:cNvSpPr>
          <p:nvPr>
            <p:ph type="body" idx="2"/>
          </p:nvPr>
        </p:nvSpPr>
        <p:spPr>
          <a:xfrm>
            <a:off x="759537" y="3788533"/>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3" name="Google Shape;483;p132"/>
          <p:cNvSpPr txBox="1">
            <a:spLocks noGrp="1"/>
          </p:cNvSpPr>
          <p:nvPr>
            <p:ph type="body" idx="3"/>
          </p:nvPr>
        </p:nvSpPr>
        <p:spPr>
          <a:xfrm>
            <a:off x="6956658" y="1270715"/>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4" name="Google Shape;484;p132"/>
          <p:cNvSpPr txBox="1">
            <a:spLocks noGrp="1"/>
          </p:cNvSpPr>
          <p:nvPr>
            <p:ph type="body" idx="4"/>
          </p:nvPr>
        </p:nvSpPr>
        <p:spPr>
          <a:xfrm>
            <a:off x="7036051" y="3791366"/>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132"/>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486" name="Google Shape;486;p132"/>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132"/>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132"/>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63780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89"/>
        <p:cNvGrpSpPr/>
        <p:nvPr/>
      </p:nvGrpSpPr>
      <p:grpSpPr>
        <a:xfrm>
          <a:off x="0" y="0"/>
          <a:ext cx="0" cy="0"/>
          <a:chOff x="0" y="0"/>
          <a:chExt cx="0" cy="0"/>
        </a:xfrm>
      </p:grpSpPr>
      <p:sp>
        <p:nvSpPr>
          <p:cNvPr id="490" name="Google Shape;490;p133"/>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1" name="Google Shape;491;p133" descr="A close up of a sign  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492" name="Google Shape;492;p133"/>
          <p:cNvSpPr txBox="1">
            <a:spLocks noGrp="1"/>
          </p:cNvSpPr>
          <p:nvPr>
            <p:ph type="title"/>
          </p:nvPr>
        </p:nvSpPr>
        <p:spPr>
          <a:xfrm>
            <a:off x="712380" y="153230"/>
            <a:ext cx="11121657" cy="75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p133"/>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494" name="Google Shape;494;p133"/>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p133"/>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 name="Google Shape;496;p133"/>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74616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97"/>
        <p:cNvGrpSpPr/>
        <p:nvPr/>
      </p:nvGrpSpPr>
      <p:grpSpPr>
        <a:xfrm>
          <a:off x="0" y="0"/>
          <a:ext cx="0" cy="0"/>
          <a:chOff x="0" y="0"/>
          <a:chExt cx="0" cy="0"/>
        </a:xfrm>
      </p:grpSpPr>
      <p:sp>
        <p:nvSpPr>
          <p:cNvPr id="498" name="Google Shape;498;p134"/>
          <p:cNvSpPr/>
          <p:nvPr/>
        </p:nvSpPr>
        <p:spPr>
          <a:xfrm>
            <a:off x="0" y="6017606"/>
            <a:ext cx="12192000" cy="5274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9" name="Google Shape;499;p134" descr="A close up of a sign  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500" name="Google Shape;500;p134"/>
          <p:cNvSpPr/>
          <p:nvPr/>
        </p:nvSpPr>
        <p:spPr>
          <a:xfrm>
            <a:off x="0" y="6502622"/>
            <a:ext cx="12192000" cy="123465"/>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501" name="Google Shape;501;p134"/>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134"/>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 name="Google Shape;503;p134"/>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221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04"/>
        <p:cNvGrpSpPr/>
        <p:nvPr/>
      </p:nvGrpSpPr>
      <p:grpSpPr>
        <a:xfrm>
          <a:off x="0" y="0"/>
          <a:ext cx="0" cy="0"/>
          <a:chOff x="0" y="0"/>
          <a:chExt cx="0" cy="0"/>
        </a:xfrm>
      </p:grpSpPr>
      <p:sp>
        <p:nvSpPr>
          <p:cNvPr id="505" name="Google Shape;505;p135"/>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6" name="Google Shape;506;p135"/>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7" name="Google Shape;507;p135"/>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p135"/>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135"/>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10" name="Google Shape;510;p135"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511" name="Google Shape;511;p135"/>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51827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512"/>
        <p:cNvGrpSpPr/>
        <p:nvPr/>
      </p:nvGrpSpPr>
      <p:grpSpPr>
        <a:xfrm>
          <a:off x="0" y="0"/>
          <a:ext cx="0" cy="0"/>
          <a:chOff x="0" y="0"/>
          <a:chExt cx="0" cy="0"/>
        </a:xfrm>
      </p:grpSpPr>
      <p:sp>
        <p:nvSpPr>
          <p:cNvPr id="513" name="Google Shape;513;p136"/>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4" name="Google Shape;514;p136"/>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136"/>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16" name="Google Shape;516;p136"/>
          <p:cNvSpPr txBox="1">
            <a:spLocks noGrp="1"/>
          </p:cNvSpPr>
          <p:nvPr>
            <p:ph type="body" idx="1"/>
          </p:nvPr>
        </p:nvSpPr>
        <p:spPr>
          <a:xfrm>
            <a:off x="2347415" y="1495651"/>
            <a:ext cx="8988726"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0D6CB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23850" algn="l" rtl="0">
              <a:lnSpc>
                <a:spcPct val="90000"/>
              </a:lnSpc>
              <a:spcBef>
                <a:spcPts val="500"/>
              </a:spcBef>
              <a:spcAft>
                <a:spcPts val="0"/>
              </a:spcAft>
              <a:buClr>
                <a:schemeClr val="accent2"/>
              </a:buClr>
              <a:buSzPts val="1500"/>
              <a:buFont typeface="Courier New"/>
              <a:buChar char="o"/>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D6CB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7" name="Google Shape;517;p136"/>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8" name="Google Shape;518;p136"/>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9" name="Google Shape;519;p136"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520" name="Google Shape;520;p136"/>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49771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521"/>
        <p:cNvGrpSpPr/>
        <p:nvPr/>
      </p:nvGrpSpPr>
      <p:grpSpPr>
        <a:xfrm>
          <a:off x="0" y="0"/>
          <a:ext cx="0" cy="0"/>
          <a:chOff x="0" y="0"/>
          <a:chExt cx="0" cy="0"/>
        </a:xfrm>
      </p:grpSpPr>
      <p:sp>
        <p:nvSpPr>
          <p:cNvPr id="522" name="Google Shape;522;p137"/>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3" name="Google Shape;523;p137"/>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137"/>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25" name="Google Shape;525;p137"/>
          <p:cNvSpPr txBox="1">
            <a:spLocks noGrp="1"/>
          </p:cNvSpPr>
          <p:nvPr>
            <p:ph type="body" idx="1"/>
          </p:nvPr>
        </p:nvSpPr>
        <p:spPr>
          <a:xfrm>
            <a:off x="2320118" y="1495651"/>
            <a:ext cx="4462819"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137"/>
          <p:cNvSpPr txBox="1">
            <a:spLocks noGrp="1"/>
          </p:cNvSpPr>
          <p:nvPr>
            <p:ph type="body" idx="2"/>
          </p:nvPr>
        </p:nvSpPr>
        <p:spPr>
          <a:xfrm>
            <a:off x="7077078" y="1478675"/>
            <a:ext cx="4462819"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137"/>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8" name="Google Shape;528;p137"/>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29" name="Google Shape;529;p137"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530" name="Google Shape;530;p137"/>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19203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531"/>
        <p:cNvGrpSpPr/>
        <p:nvPr/>
      </p:nvGrpSpPr>
      <p:grpSpPr>
        <a:xfrm>
          <a:off x="0" y="0"/>
          <a:ext cx="0" cy="0"/>
          <a:chOff x="0" y="0"/>
          <a:chExt cx="0" cy="0"/>
        </a:xfrm>
      </p:grpSpPr>
      <p:sp>
        <p:nvSpPr>
          <p:cNvPr id="532" name="Google Shape;532;p138"/>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3" name="Google Shape;533;p138"/>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p138"/>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35" name="Google Shape;535;p138"/>
          <p:cNvSpPr txBox="1">
            <a:spLocks noGrp="1"/>
          </p:cNvSpPr>
          <p:nvPr>
            <p:ph type="body" idx="1"/>
          </p:nvPr>
        </p:nvSpPr>
        <p:spPr>
          <a:xfrm>
            <a:off x="2251880" y="1285424"/>
            <a:ext cx="530898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6" name="Google Shape;536;p138"/>
          <p:cNvSpPr/>
          <p:nvPr/>
        </p:nvSpPr>
        <p:spPr>
          <a:xfrm>
            <a:off x="7719237" y="1285424"/>
            <a:ext cx="4114800" cy="435133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7" name="Google Shape;537;p138"/>
          <p:cNvSpPr txBox="1">
            <a:spLocks noGrp="1"/>
          </p:cNvSpPr>
          <p:nvPr>
            <p:ph type="body" idx="2"/>
          </p:nvPr>
        </p:nvSpPr>
        <p:spPr>
          <a:xfrm>
            <a:off x="7719237" y="1285424"/>
            <a:ext cx="409248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2"/>
              </a:buClr>
              <a:buSzPts val="2800"/>
              <a:buFont typeface="Noto Sans Symbols"/>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8" name="Google Shape;538;p138"/>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9" name="Google Shape;539;p138"/>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0" name="Google Shape;540;p138"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541" name="Google Shape;541;p138"/>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49696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542"/>
        <p:cNvGrpSpPr/>
        <p:nvPr/>
      </p:nvGrpSpPr>
      <p:grpSpPr>
        <a:xfrm>
          <a:off x="0" y="0"/>
          <a:ext cx="0" cy="0"/>
          <a:chOff x="0" y="0"/>
          <a:chExt cx="0" cy="0"/>
        </a:xfrm>
      </p:grpSpPr>
      <p:sp>
        <p:nvSpPr>
          <p:cNvPr id="543" name="Google Shape;543;p139"/>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139"/>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45" name="Google Shape;545;p139"/>
          <p:cNvSpPr/>
          <p:nvPr/>
        </p:nvSpPr>
        <p:spPr>
          <a:xfrm>
            <a:off x="2523919"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6" name="Google Shape;546;p139"/>
          <p:cNvSpPr/>
          <p:nvPr/>
        </p:nvSpPr>
        <p:spPr>
          <a:xfrm>
            <a:off x="4833731"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7" name="Google Shape;547;p139"/>
          <p:cNvSpPr/>
          <p:nvPr/>
        </p:nvSpPr>
        <p:spPr>
          <a:xfrm>
            <a:off x="7143543"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8" name="Google Shape;548;p139"/>
          <p:cNvSpPr/>
          <p:nvPr/>
        </p:nvSpPr>
        <p:spPr>
          <a:xfrm>
            <a:off x="9453355" y="3223291"/>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49" name="Google Shape;549;p139"/>
          <p:cNvCxnSpPr/>
          <p:nvPr/>
        </p:nvCxnSpPr>
        <p:spPr>
          <a:xfrm rot="10800000">
            <a:off x="3616912" y="3681599"/>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550" name="Google Shape;550;p139"/>
          <p:cNvCxnSpPr/>
          <p:nvPr/>
        </p:nvCxnSpPr>
        <p:spPr>
          <a:xfrm rot="10800000">
            <a:off x="5929105" y="2390135"/>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551" name="Google Shape;551;p139"/>
          <p:cNvCxnSpPr/>
          <p:nvPr/>
        </p:nvCxnSpPr>
        <p:spPr>
          <a:xfrm rot="10800000">
            <a:off x="8217485" y="3681598"/>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552" name="Google Shape;552;p139"/>
          <p:cNvCxnSpPr/>
          <p:nvPr/>
        </p:nvCxnSpPr>
        <p:spPr>
          <a:xfrm rot="10800000">
            <a:off x="10443956" y="2390134"/>
            <a:ext cx="4763" cy="747027"/>
          </a:xfrm>
          <a:prstGeom prst="straightConnector1">
            <a:avLst/>
          </a:prstGeom>
          <a:noFill/>
          <a:ln w="50800" cap="rnd" cmpd="sng">
            <a:solidFill>
              <a:schemeClr val="accent2"/>
            </a:solidFill>
            <a:prstDash val="dot"/>
            <a:miter lim="800000"/>
            <a:headEnd type="none" w="sm" len="sm"/>
            <a:tailEnd type="none" w="sm" len="sm"/>
          </a:ln>
        </p:spPr>
      </p:cxnSp>
      <p:sp>
        <p:nvSpPr>
          <p:cNvPr id="553" name="Google Shape;553;p139"/>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4" name="Google Shape;554;p139"/>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5" name="Google Shape;555;p139"/>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6" name="Google Shape;556;p139"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557" name="Google Shape;557;p139"/>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33936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558"/>
        <p:cNvGrpSpPr/>
        <p:nvPr/>
      </p:nvGrpSpPr>
      <p:grpSpPr>
        <a:xfrm>
          <a:off x="0" y="0"/>
          <a:ext cx="0" cy="0"/>
          <a:chOff x="0" y="0"/>
          <a:chExt cx="0" cy="0"/>
        </a:xfrm>
      </p:grpSpPr>
      <p:sp>
        <p:nvSpPr>
          <p:cNvPr id="559" name="Google Shape;559;p140"/>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140"/>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61" name="Google Shape;561;p140"/>
          <p:cNvSpPr/>
          <p:nvPr/>
        </p:nvSpPr>
        <p:spPr>
          <a:xfrm>
            <a:off x="2381529" y="1242035"/>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2" name="Google Shape;562;p140"/>
          <p:cNvSpPr/>
          <p:nvPr/>
        </p:nvSpPr>
        <p:spPr>
          <a:xfrm>
            <a:off x="2381528" y="3731447"/>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p140"/>
          <p:cNvSpPr/>
          <p:nvPr/>
        </p:nvSpPr>
        <p:spPr>
          <a:xfrm>
            <a:off x="7223399" y="1226548"/>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4" name="Google Shape;564;p140"/>
          <p:cNvSpPr/>
          <p:nvPr/>
        </p:nvSpPr>
        <p:spPr>
          <a:xfrm>
            <a:off x="7255633" y="3728614"/>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5" name="Google Shape;565;p140"/>
          <p:cNvSpPr txBox="1">
            <a:spLocks noGrp="1"/>
          </p:cNvSpPr>
          <p:nvPr>
            <p:ph type="body" idx="1"/>
          </p:nvPr>
        </p:nvSpPr>
        <p:spPr>
          <a:xfrm>
            <a:off x="2428686" y="1289300"/>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rgbClr val="595959"/>
                </a:solidFill>
                <a:latin typeface="Calibri"/>
                <a:ea typeface="Calibri"/>
                <a:cs typeface="Calibri"/>
                <a:sym typeface="Calibri"/>
              </a:defRPr>
            </a:lvl1pPr>
            <a:lvl2pPr marL="914400" marR="0" lvl="1" indent="-355600" algn="l" rtl="0">
              <a:lnSpc>
                <a:spcPct val="90000"/>
              </a:lnSpc>
              <a:spcBef>
                <a:spcPts val="500"/>
              </a:spcBef>
              <a:spcAft>
                <a:spcPts val="0"/>
              </a:spcAft>
              <a:buClr>
                <a:srgbClr val="0D6CB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140"/>
          <p:cNvSpPr txBox="1">
            <a:spLocks noGrp="1"/>
          </p:cNvSpPr>
          <p:nvPr>
            <p:ph type="body" idx="2"/>
          </p:nvPr>
        </p:nvSpPr>
        <p:spPr>
          <a:xfrm>
            <a:off x="2428685" y="3791366"/>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rgbClr val="595959"/>
                </a:solidFill>
                <a:latin typeface="Calibri"/>
                <a:ea typeface="Calibri"/>
                <a:cs typeface="Calibri"/>
                <a:sym typeface="Calibri"/>
              </a:defRPr>
            </a:lvl1pPr>
            <a:lvl2pPr marL="914400" marR="0" lvl="1" indent="-355600" algn="l" rtl="0">
              <a:lnSpc>
                <a:spcPct val="90000"/>
              </a:lnSpc>
              <a:spcBef>
                <a:spcPts val="500"/>
              </a:spcBef>
              <a:spcAft>
                <a:spcPts val="0"/>
              </a:spcAft>
              <a:buClr>
                <a:srgbClr val="0D6CB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140"/>
          <p:cNvSpPr txBox="1">
            <a:spLocks noGrp="1"/>
          </p:cNvSpPr>
          <p:nvPr>
            <p:ph type="body" idx="3"/>
          </p:nvPr>
        </p:nvSpPr>
        <p:spPr>
          <a:xfrm>
            <a:off x="7270557" y="1270715"/>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rgbClr val="595959"/>
                </a:solidFill>
                <a:latin typeface="Calibri"/>
                <a:ea typeface="Calibri"/>
                <a:cs typeface="Calibri"/>
                <a:sym typeface="Calibri"/>
              </a:defRPr>
            </a:lvl1pPr>
            <a:lvl2pPr marL="914400" marR="0" lvl="1" indent="-355600" algn="l" rtl="0">
              <a:lnSpc>
                <a:spcPct val="90000"/>
              </a:lnSpc>
              <a:spcBef>
                <a:spcPts val="500"/>
              </a:spcBef>
              <a:spcAft>
                <a:spcPts val="0"/>
              </a:spcAft>
              <a:buClr>
                <a:srgbClr val="0D6CB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8" name="Google Shape;568;p140"/>
          <p:cNvSpPr txBox="1">
            <a:spLocks noGrp="1"/>
          </p:cNvSpPr>
          <p:nvPr>
            <p:ph type="body" idx="4"/>
          </p:nvPr>
        </p:nvSpPr>
        <p:spPr>
          <a:xfrm>
            <a:off x="7349950" y="3791366"/>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rgbClr val="595959"/>
                </a:solidFill>
                <a:latin typeface="Calibri"/>
                <a:ea typeface="Calibri"/>
                <a:cs typeface="Calibri"/>
                <a:sym typeface="Calibri"/>
              </a:defRPr>
            </a:lvl1pPr>
            <a:lvl2pPr marL="914400" marR="0" lvl="1" indent="-355600" algn="l" rtl="0">
              <a:lnSpc>
                <a:spcPct val="90000"/>
              </a:lnSpc>
              <a:spcBef>
                <a:spcPts val="500"/>
              </a:spcBef>
              <a:spcAft>
                <a:spcPts val="0"/>
              </a:spcAft>
              <a:buClr>
                <a:srgbClr val="0D6CB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69" name="Google Shape;569;p140"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570" name="Google Shape;570;p140"/>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1" name="Google Shape;571;p140"/>
          <p:cNvSpPr/>
          <p:nvPr/>
        </p:nvSpPr>
        <p:spPr>
          <a:xfrm>
            <a:off x="0" y="755373"/>
            <a:ext cx="12192000" cy="160571"/>
          </a:xfrm>
          <a:prstGeom prst="rect">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2" name="Google Shape;572;p140"/>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3" name="Google Shape;573;p140"/>
          <p:cNvSpPr txBox="1"/>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8/25/2020</a:t>
            </a:r>
            <a:endParaRPr sz="1200" b="0" i="0" u="none" strike="noStrike" cap="none">
              <a:solidFill>
                <a:schemeClr val="lt1"/>
              </a:solidFill>
              <a:latin typeface="Calibri"/>
              <a:ea typeface="Calibri"/>
              <a:cs typeface="Calibri"/>
              <a:sym typeface="Calibri"/>
            </a:endParaRPr>
          </a:p>
        </p:txBody>
      </p:sp>
      <p:pic>
        <p:nvPicPr>
          <p:cNvPr id="574" name="Google Shape;574;p140"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575" name="Google Shape;575;p140"/>
          <p:cNvSpPr txBox="1">
            <a:spLocks noGrp="1"/>
          </p:cNvSpPr>
          <p:nvPr>
            <p:ph type="title"/>
          </p:nvPr>
        </p:nvSpPr>
        <p:spPr>
          <a:xfrm>
            <a:off x="2212290" y="199694"/>
            <a:ext cx="9515883" cy="542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6185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576"/>
        <p:cNvGrpSpPr/>
        <p:nvPr/>
      </p:nvGrpSpPr>
      <p:grpSpPr>
        <a:xfrm>
          <a:off x="0" y="0"/>
          <a:ext cx="0" cy="0"/>
          <a:chOff x="0" y="0"/>
          <a:chExt cx="0" cy="0"/>
        </a:xfrm>
      </p:grpSpPr>
      <p:sp>
        <p:nvSpPr>
          <p:cNvPr id="577" name="Google Shape;577;p141"/>
          <p:cNvSpPr txBox="1">
            <a:spLocks noGrp="1"/>
          </p:cNvSpPr>
          <p:nvPr>
            <p:ph type="dt" idx="10"/>
          </p:nvPr>
        </p:nvSpPr>
        <p:spPr>
          <a:xfrm>
            <a:off x="627797" y="64928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p141"/>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p141"/>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7661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580"/>
        <p:cNvGrpSpPr/>
        <p:nvPr/>
      </p:nvGrpSpPr>
      <p:grpSpPr>
        <a:xfrm>
          <a:off x="0" y="0"/>
          <a:ext cx="0" cy="0"/>
          <a:chOff x="0" y="0"/>
          <a:chExt cx="0" cy="0"/>
        </a:xfrm>
      </p:grpSpPr>
      <p:sp>
        <p:nvSpPr>
          <p:cNvPr id="581" name="Google Shape;581;p142"/>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2" name="Google Shape;582;p142"/>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3" name="Google Shape;583;p142"/>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4" name="Google Shape;584;p142"/>
          <p:cNvSpPr txBox="1">
            <a:spLocks noGrp="1"/>
          </p:cNvSpPr>
          <p:nvPr>
            <p:ph type="title"/>
          </p:nvPr>
        </p:nvSpPr>
        <p:spPr>
          <a:xfrm>
            <a:off x="2201841" y="167275"/>
            <a:ext cx="9630770" cy="75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5" name="Google Shape;585;p142"/>
          <p:cNvSpPr txBox="1">
            <a:spLocks noGrp="1"/>
          </p:cNvSpPr>
          <p:nvPr>
            <p:ph type="body" idx="1"/>
          </p:nvPr>
        </p:nvSpPr>
        <p:spPr>
          <a:xfrm>
            <a:off x="2347415" y="1495651"/>
            <a:ext cx="8988726"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6" name="Google Shape;586;p142"/>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7" name="Google Shape;587;p142"/>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8" name="Google Shape;588;p142"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extLst>
      <p:ext uri="{BB962C8B-B14F-4D97-AF65-F5344CB8AC3E}">
        <p14:creationId xmlns:p14="http://schemas.microsoft.com/office/powerpoint/2010/main" val="379775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589"/>
        <p:cNvGrpSpPr/>
        <p:nvPr/>
      </p:nvGrpSpPr>
      <p:grpSpPr>
        <a:xfrm>
          <a:off x="0" y="0"/>
          <a:ext cx="0" cy="0"/>
          <a:chOff x="0" y="0"/>
          <a:chExt cx="0" cy="0"/>
        </a:xfrm>
      </p:grpSpPr>
      <p:sp>
        <p:nvSpPr>
          <p:cNvPr id="590" name="Google Shape;590;p143"/>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1" name="Google Shape;591;p143"/>
          <p:cNvSpPr txBox="1">
            <a:spLocks noGrp="1"/>
          </p:cNvSpPr>
          <p:nvPr>
            <p:ph type="dt" idx="10"/>
          </p:nvPr>
        </p:nvSpPr>
        <p:spPr>
          <a:xfrm>
            <a:off x="627797" y="64928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2" name="Google Shape;592;p143"/>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3" name="Google Shape;593;p143"/>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4" name="Google Shape;594;p143"/>
          <p:cNvSpPr txBox="1">
            <a:spLocks noGrp="1"/>
          </p:cNvSpPr>
          <p:nvPr>
            <p:ph type="title"/>
          </p:nvPr>
        </p:nvSpPr>
        <p:spPr>
          <a:xfrm>
            <a:off x="2320119" y="153230"/>
            <a:ext cx="9513918" cy="75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5" name="Google Shape;595;p143"/>
          <p:cNvSpPr txBox="1">
            <a:spLocks noGrp="1"/>
          </p:cNvSpPr>
          <p:nvPr>
            <p:ph type="body" idx="1"/>
          </p:nvPr>
        </p:nvSpPr>
        <p:spPr>
          <a:xfrm>
            <a:off x="2320118" y="1495651"/>
            <a:ext cx="4462819"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143"/>
          <p:cNvSpPr txBox="1">
            <a:spLocks noGrp="1"/>
          </p:cNvSpPr>
          <p:nvPr>
            <p:ph type="body" idx="2"/>
          </p:nvPr>
        </p:nvSpPr>
        <p:spPr>
          <a:xfrm>
            <a:off x="7077078" y="1478675"/>
            <a:ext cx="4462819"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143"/>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8" name="Google Shape;598;p143"/>
          <p:cNvSpPr txBox="1"/>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8/25/2020</a:t>
            </a:r>
            <a:endParaRPr sz="1200" b="0" i="0" u="none" strike="noStrike" cap="none">
              <a:solidFill>
                <a:schemeClr val="lt1"/>
              </a:solidFill>
              <a:latin typeface="Calibri"/>
              <a:ea typeface="Calibri"/>
              <a:cs typeface="Calibri"/>
              <a:sym typeface="Calibri"/>
            </a:endParaRPr>
          </a:p>
        </p:txBody>
      </p:sp>
      <p:pic>
        <p:nvPicPr>
          <p:cNvPr id="599" name="Google Shape;599;p143"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extLst>
      <p:ext uri="{BB962C8B-B14F-4D97-AF65-F5344CB8AC3E}">
        <p14:creationId xmlns:p14="http://schemas.microsoft.com/office/powerpoint/2010/main" val="4075096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600"/>
        <p:cNvGrpSpPr/>
        <p:nvPr/>
      </p:nvGrpSpPr>
      <p:grpSpPr>
        <a:xfrm>
          <a:off x="0" y="0"/>
          <a:ext cx="0" cy="0"/>
          <a:chOff x="0" y="0"/>
          <a:chExt cx="0" cy="0"/>
        </a:xfrm>
      </p:grpSpPr>
      <p:sp>
        <p:nvSpPr>
          <p:cNvPr id="601" name="Google Shape;601;p144"/>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p144"/>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3" name="Google Shape;603;p144"/>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04" name="Google Shape;604;p144"/>
          <p:cNvSpPr txBox="1">
            <a:spLocks noGrp="1"/>
          </p:cNvSpPr>
          <p:nvPr>
            <p:ph type="title"/>
          </p:nvPr>
        </p:nvSpPr>
        <p:spPr>
          <a:xfrm>
            <a:off x="2158408" y="164595"/>
            <a:ext cx="9919861" cy="75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5" name="Google Shape;605;p144"/>
          <p:cNvSpPr txBox="1">
            <a:spLocks noGrp="1"/>
          </p:cNvSpPr>
          <p:nvPr>
            <p:ph type="body" idx="1"/>
          </p:nvPr>
        </p:nvSpPr>
        <p:spPr>
          <a:xfrm>
            <a:off x="2251880" y="1285424"/>
            <a:ext cx="530898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144"/>
          <p:cNvSpPr/>
          <p:nvPr/>
        </p:nvSpPr>
        <p:spPr>
          <a:xfrm>
            <a:off x="7719237" y="1285424"/>
            <a:ext cx="4114800" cy="435133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7" name="Google Shape;607;p144"/>
          <p:cNvSpPr txBox="1">
            <a:spLocks noGrp="1"/>
          </p:cNvSpPr>
          <p:nvPr>
            <p:ph type="body" idx="2"/>
          </p:nvPr>
        </p:nvSpPr>
        <p:spPr>
          <a:xfrm>
            <a:off x="7719237" y="1285424"/>
            <a:ext cx="409248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2"/>
              </a:buClr>
              <a:buSzPts val="2800"/>
              <a:buFont typeface="Noto Sans Symbols"/>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8" name="Google Shape;608;p144"/>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9" name="Google Shape;609;p144"/>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10" name="Google Shape;610;p144"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extLst>
      <p:ext uri="{BB962C8B-B14F-4D97-AF65-F5344CB8AC3E}">
        <p14:creationId xmlns:p14="http://schemas.microsoft.com/office/powerpoint/2010/main" val="500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611"/>
        <p:cNvGrpSpPr/>
        <p:nvPr/>
      </p:nvGrpSpPr>
      <p:grpSpPr>
        <a:xfrm>
          <a:off x="0" y="0"/>
          <a:ext cx="0" cy="0"/>
          <a:chOff x="0" y="0"/>
          <a:chExt cx="0" cy="0"/>
        </a:xfrm>
      </p:grpSpPr>
      <p:sp>
        <p:nvSpPr>
          <p:cNvPr id="612" name="Google Shape;612;p145"/>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3" name="Google Shape;613;p145"/>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4" name="Google Shape;614;p145"/>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5" name="Google Shape;615;p145"/>
          <p:cNvSpPr txBox="1">
            <a:spLocks noGrp="1"/>
          </p:cNvSpPr>
          <p:nvPr>
            <p:ph type="title"/>
          </p:nvPr>
        </p:nvSpPr>
        <p:spPr>
          <a:xfrm>
            <a:off x="2147249" y="168668"/>
            <a:ext cx="9884676" cy="75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6" name="Google Shape;616;p145"/>
          <p:cNvSpPr/>
          <p:nvPr/>
        </p:nvSpPr>
        <p:spPr>
          <a:xfrm>
            <a:off x="2484163"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7" name="Google Shape;617;p145"/>
          <p:cNvSpPr/>
          <p:nvPr/>
        </p:nvSpPr>
        <p:spPr>
          <a:xfrm>
            <a:off x="4793975"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8" name="Google Shape;618;p145"/>
          <p:cNvSpPr/>
          <p:nvPr/>
        </p:nvSpPr>
        <p:spPr>
          <a:xfrm>
            <a:off x="7103787" y="3223527"/>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9" name="Google Shape;619;p145"/>
          <p:cNvSpPr/>
          <p:nvPr/>
        </p:nvSpPr>
        <p:spPr>
          <a:xfrm>
            <a:off x="9413599" y="3223291"/>
            <a:ext cx="2200275" cy="447675"/>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20" name="Google Shape;620;p145"/>
          <p:cNvCxnSpPr/>
          <p:nvPr/>
        </p:nvCxnSpPr>
        <p:spPr>
          <a:xfrm rot="10800000">
            <a:off x="1332717" y="2472427"/>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621" name="Google Shape;621;p145"/>
          <p:cNvCxnSpPr/>
          <p:nvPr/>
        </p:nvCxnSpPr>
        <p:spPr>
          <a:xfrm rot="10800000">
            <a:off x="3577156" y="3681599"/>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622" name="Google Shape;622;p145"/>
          <p:cNvCxnSpPr/>
          <p:nvPr/>
        </p:nvCxnSpPr>
        <p:spPr>
          <a:xfrm rot="10800000">
            <a:off x="5889349" y="2390135"/>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623" name="Google Shape;623;p145"/>
          <p:cNvCxnSpPr/>
          <p:nvPr/>
        </p:nvCxnSpPr>
        <p:spPr>
          <a:xfrm rot="10800000">
            <a:off x="8177729" y="3681598"/>
            <a:ext cx="4763" cy="747027"/>
          </a:xfrm>
          <a:prstGeom prst="straightConnector1">
            <a:avLst/>
          </a:prstGeom>
          <a:noFill/>
          <a:ln w="50800" cap="rnd" cmpd="sng">
            <a:solidFill>
              <a:schemeClr val="accent2"/>
            </a:solidFill>
            <a:prstDash val="dot"/>
            <a:miter lim="800000"/>
            <a:headEnd type="none" w="sm" len="sm"/>
            <a:tailEnd type="none" w="sm" len="sm"/>
          </a:ln>
        </p:spPr>
      </p:cxnSp>
      <p:cxnSp>
        <p:nvCxnSpPr>
          <p:cNvPr id="624" name="Google Shape;624;p145"/>
          <p:cNvCxnSpPr/>
          <p:nvPr/>
        </p:nvCxnSpPr>
        <p:spPr>
          <a:xfrm rot="10800000">
            <a:off x="10404200" y="2390134"/>
            <a:ext cx="4763" cy="747027"/>
          </a:xfrm>
          <a:prstGeom prst="straightConnector1">
            <a:avLst/>
          </a:prstGeom>
          <a:noFill/>
          <a:ln w="50800" cap="rnd" cmpd="sng">
            <a:solidFill>
              <a:schemeClr val="accent2"/>
            </a:solidFill>
            <a:prstDash val="dot"/>
            <a:miter lim="800000"/>
            <a:headEnd type="none" w="sm" len="sm"/>
            <a:tailEnd type="none" w="sm" len="sm"/>
          </a:ln>
        </p:spPr>
      </p:cxnSp>
      <p:sp>
        <p:nvSpPr>
          <p:cNvPr id="625" name="Google Shape;625;p145"/>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6" name="Google Shape;626;p145"/>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7" name="Google Shape;627;p145"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extLst>
      <p:ext uri="{BB962C8B-B14F-4D97-AF65-F5344CB8AC3E}">
        <p14:creationId xmlns:p14="http://schemas.microsoft.com/office/powerpoint/2010/main" val="395721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628"/>
        <p:cNvGrpSpPr/>
        <p:nvPr/>
      </p:nvGrpSpPr>
      <p:grpSpPr>
        <a:xfrm>
          <a:off x="0" y="0"/>
          <a:ext cx="0" cy="0"/>
          <a:chOff x="0" y="0"/>
          <a:chExt cx="0" cy="0"/>
        </a:xfrm>
      </p:grpSpPr>
      <p:sp>
        <p:nvSpPr>
          <p:cNvPr id="629" name="Google Shape;629;p146"/>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0" name="Google Shape;630;p146"/>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1" name="Google Shape;631;p146"/>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32" name="Google Shape;632;p146"/>
          <p:cNvSpPr txBox="1">
            <a:spLocks noGrp="1"/>
          </p:cNvSpPr>
          <p:nvPr>
            <p:ph type="title"/>
          </p:nvPr>
        </p:nvSpPr>
        <p:spPr>
          <a:xfrm>
            <a:off x="2168857" y="164595"/>
            <a:ext cx="11121657" cy="75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3" name="Google Shape;633;p146"/>
          <p:cNvSpPr/>
          <p:nvPr/>
        </p:nvSpPr>
        <p:spPr>
          <a:xfrm>
            <a:off x="2381529" y="1242035"/>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4" name="Google Shape;634;p146"/>
          <p:cNvSpPr/>
          <p:nvPr/>
        </p:nvSpPr>
        <p:spPr>
          <a:xfrm>
            <a:off x="2381528" y="3731447"/>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5" name="Google Shape;635;p146"/>
          <p:cNvSpPr/>
          <p:nvPr/>
        </p:nvSpPr>
        <p:spPr>
          <a:xfrm>
            <a:off x="7223399" y="1226548"/>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6" name="Google Shape;636;p146"/>
          <p:cNvSpPr/>
          <p:nvPr/>
        </p:nvSpPr>
        <p:spPr>
          <a:xfrm>
            <a:off x="7255633" y="3728614"/>
            <a:ext cx="4557159" cy="1967024"/>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7" name="Google Shape;637;p146"/>
          <p:cNvSpPr txBox="1">
            <a:spLocks noGrp="1"/>
          </p:cNvSpPr>
          <p:nvPr>
            <p:ph type="body" idx="1"/>
          </p:nvPr>
        </p:nvSpPr>
        <p:spPr>
          <a:xfrm>
            <a:off x="2428686" y="1289300"/>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146"/>
          <p:cNvSpPr txBox="1">
            <a:spLocks noGrp="1"/>
          </p:cNvSpPr>
          <p:nvPr>
            <p:ph type="body" idx="2"/>
          </p:nvPr>
        </p:nvSpPr>
        <p:spPr>
          <a:xfrm>
            <a:off x="2428685" y="3791366"/>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146"/>
          <p:cNvSpPr txBox="1">
            <a:spLocks noGrp="1"/>
          </p:cNvSpPr>
          <p:nvPr>
            <p:ph type="body" idx="3"/>
          </p:nvPr>
        </p:nvSpPr>
        <p:spPr>
          <a:xfrm>
            <a:off x="7270557" y="1270715"/>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146"/>
          <p:cNvSpPr txBox="1">
            <a:spLocks noGrp="1"/>
          </p:cNvSpPr>
          <p:nvPr>
            <p:ph type="body" idx="4"/>
          </p:nvPr>
        </p:nvSpPr>
        <p:spPr>
          <a:xfrm>
            <a:off x="7349950" y="3791366"/>
            <a:ext cx="4462841" cy="184718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accen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1" name="Google Shape;641;p146"/>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2" name="Google Shape;642;p146"/>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3" name="Google Shape;643;p146"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extLst>
      <p:ext uri="{BB962C8B-B14F-4D97-AF65-F5344CB8AC3E}">
        <p14:creationId xmlns:p14="http://schemas.microsoft.com/office/powerpoint/2010/main" val="2436037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644"/>
        <p:cNvGrpSpPr/>
        <p:nvPr/>
      </p:nvGrpSpPr>
      <p:grpSpPr>
        <a:xfrm>
          <a:off x="0" y="0"/>
          <a:ext cx="0" cy="0"/>
          <a:chOff x="0" y="0"/>
          <a:chExt cx="0" cy="0"/>
        </a:xfrm>
      </p:grpSpPr>
      <p:sp>
        <p:nvSpPr>
          <p:cNvPr id="645" name="Google Shape;645;p147"/>
          <p:cNvSpPr/>
          <p:nvPr/>
        </p:nvSpPr>
        <p:spPr>
          <a:xfrm>
            <a:off x="0" y="164595"/>
            <a:ext cx="12192000" cy="75135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6" name="Google Shape;646;p147"/>
          <p:cNvSpPr txBox="1">
            <a:spLocks noGrp="1"/>
          </p:cNvSpPr>
          <p:nvPr>
            <p:ph type="title"/>
          </p:nvPr>
        </p:nvSpPr>
        <p:spPr>
          <a:xfrm>
            <a:off x="2212291" y="252702"/>
            <a:ext cx="9131780" cy="5751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7" name="Google Shape;647;p147"/>
          <p:cNvSpPr txBox="1">
            <a:spLocks noGrp="1"/>
          </p:cNvSpPr>
          <p:nvPr>
            <p:ph type="ftr" idx="11"/>
          </p:nvPr>
        </p:nvSpPr>
        <p:spPr>
          <a:xfrm>
            <a:off x="4038600" y="649287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8" name="Google Shape;648;p147"/>
          <p:cNvSpPr txBox="1">
            <a:spLocks noGrp="1"/>
          </p:cNvSpPr>
          <p:nvPr>
            <p:ph type="sldNum" idx="12"/>
          </p:nvPr>
        </p:nvSpPr>
        <p:spPr>
          <a:xfrm>
            <a:off x="9210675" y="649287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49" name="Google Shape;649;p147"/>
          <p:cNvSpPr/>
          <p:nvPr/>
        </p:nvSpPr>
        <p:spPr>
          <a:xfrm>
            <a:off x="241110" y="0"/>
            <a:ext cx="158314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0" name="Google Shape;650;p147"/>
          <p:cNvSpPr txBox="1">
            <a:spLocks noGrp="1"/>
          </p:cNvSpPr>
          <p:nvPr>
            <p:ph type="dt" idx="10"/>
          </p:nvPr>
        </p:nvSpPr>
        <p:spPr>
          <a:xfrm>
            <a:off x="243484" y="6492875"/>
            <a:ext cx="158531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1" name="Google Shape;651;p147" descr="A close up of a sign  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Tree>
    <p:extLst>
      <p:ext uri="{BB962C8B-B14F-4D97-AF65-F5344CB8AC3E}">
        <p14:creationId xmlns:p14="http://schemas.microsoft.com/office/powerpoint/2010/main" val="2440339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52"/>
        <p:cNvGrpSpPr/>
        <p:nvPr/>
      </p:nvGrpSpPr>
      <p:grpSpPr>
        <a:xfrm>
          <a:off x="0" y="0"/>
          <a:ext cx="0" cy="0"/>
          <a:chOff x="0" y="0"/>
          <a:chExt cx="0" cy="0"/>
        </a:xfrm>
      </p:grpSpPr>
      <p:sp>
        <p:nvSpPr>
          <p:cNvPr id="653" name="Google Shape;653;p148"/>
          <p:cNvSpPr txBox="1">
            <a:spLocks noGrp="1"/>
          </p:cNvSpPr>
          <p:nvPr>
            <p:ph type="dt" idx="10"/>
          </p:nvPr>
        </p:nvSpPr>
        <p:spPr>
          <a:xfrm>
            <a:off x="92467" y="6491610"/>
            <a:ext cx="2472300" cy="3651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1400"/>
              <a:buFont typeface="Open Sans"/>
              <a:buNone/>
              <a:defRPr sz="1100" b="0" i="0" u="none" strike="noStrike" cap="none">
                <a:solidFill>
                  <a:schemeClr val="dk1"/>
                </a:solidFill>
                <a:latin typeface="Open Sans"/>
                <a:ea typeface="Open Sans"/>
                <a:cs typeface="Open Sans"/>
                <a:sym typeface="Open Sans"/>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4" name="Google Shape;654;p148"/>
          <p:cNvSpPr txBox="1">
            <a:spLocks noGrp="1"/>
          </p:cNvSpPr>
          <p:nvPr>
            <p:ph type="ftr" idx="11"/>
          </p:nvPr>
        </p:nvSpPr>
        <p:spPr>
          <a:xfrm>
            <a:off x="3686187" y="6491610"/>
            <a:ext cx="4822800" cy="3651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Clr>
                <a:schemeClr val="dk1"/>
              </a:buClr>
              <a:buSzPts val="1400"/>
              <a:buFont typeface="Open Sans"/>
              <a:buNone/>
              <a:defRPr sz="1100" b="0" i="0" u="none" strike="noStrike" cap="none">
                <a:solidFill>
                  <a:schemeClr val="dk1"/>
                </a:solidFill>
                <a:latin typeface="Open Sans"/>
                <a:ea typeface="Open Sans"/>
                <a:cs typeface="Open Sans"/>
                <a:sym typeface="Open Sans"/>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5" name="Google Shape;655;p148"/>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57810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descr="A person sitting on a couch using a computer&#10;&#10;Description automatically generated">
            <a:extLst>
              <a:ext uri="{FF2B5EF4-FFF2-40B4-BE49-F238E27FC236}">
                <a16:creationId xmlns:a16="http://schemas.microsoft.com/office/drawing/2014/main" id="{F840B7CE-04E8-49E5-A6ED-B1E447F81B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 t="7390" r="-168" b="7390"/>
          <a:stretch/>
        </p:blipFill>
        <p:spPr>
          <a:xfrm>
            <a:off x="0" y="0"/>
            <a:ext cx="1221256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1"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715474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group of people sitting at a table looking at a computer&#10;&#10;Description automatically generated">
            <a:extLst>
              <a:ext uri="{FF2B5EF4-FFF2-40B4-BE49-F238E27FC236}">
                <a16:creationId xmlns:a16="http://schemas.microsoft.com/office/drawing/2014/main" id="{BD88ECA1-E290-44D2-BAB1-A2B29FE618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798" b="7798"/>
          <a:stretch/>
        </p:blipFill>
        <p:spPr>
          <a:xfrm>
            <a:off x="0" y="0"/>
            <a:ext cx="12187926"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1"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21704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A person sitting at a table using a computer&#10;&#10;Description automatically generated">
            <a:extLst>
              <a:ext uri="{FF2B5EF4-FFF2-40B4-BE49-F238E27FC236}">
                <a16:creationId xmlns:a16="http://schemas.microsoft.com/office/drawing/2014/main" id="{58CCE527-E533-4FAE-8EC0-BAA513D8A9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339" b="7709"/>
          <a:stretch/>
        </p:blipFill>
        <p:spPr>
          <a:xfrm>
            <a:off x="0" y="-1"/>
            <a:ext cx="12211209" cy="6858001"/>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2"/>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778998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descr="A person sitting at a table using a computer&#10;&#10;Description automatically generated">
            <a:extLst>
              <a:ext uri="{FF2B5EF4-FFF2-40B4-BE49-F238E27FC236}">
                <a16:creationId xmlns:a16="http://schemas.microsoft.com/office/drawing/2014/main" id="{4BAFF243-0CF6-4789-996C-5C6CFB89F1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23" r="371" b="5915"/>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1"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750826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753DE7D-D398-4380-95D7-F504A5C51A2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766" b="7766"/>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78C36DF-0D73-4F00-8C1E-F78232D8EF62}"/>
              </a:ext>
            </a:extLst>
          </p:cNvPr>
          <p:cNvSpPr/>
          <p:nvPr userDrawn="1"/>
        </p:nvSpPr>
        <p:spPr>
          <a:xfrm>
            <a:off x="1"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556596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F03B75A-F275-4A4C-9682-358D858DF91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6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78C36DF-0D73-4F00-8C1E-F78232D8EF62}"/>
              </a:ext>
            </a:extLst>
          </p:cNvPr>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497816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402DAE84-8065-40CB-AF1A-1F33A41B38C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1310" b="42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78C36DF-0D73-4F00-8C1E-F78232D8EF62}"/>
              </a:ext>
            </a:extLst>
          </p:cNvPr>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770249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98A0F15-6303-4E85-81D7-B2F58C5A4D2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878" b="7878"/>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78C36DF-0D73-4F00-8C1E-F78232D8EF62}"/>
              </a:ext>
            </a:extLst>
          </p:cNvPr>
          <p:cNvSpPr/>
          <p:nvPr userDrawn="1"/>
        </p:nvSpPr>
        <p:spPr>
          <a:xfrm>
            <a:off x="0" y="-2"/>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6424116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67277EA-579E-4A8B-BB1E-D80FDF3F78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845" b="784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78C36DF-0D73-4F00-8C1E-F78232D8EF62}"/>
              </a:ext>
            </a:extLst>
          </p:cNvPr>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072741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899684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18994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19558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520874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4A3E746-A05F-4CF5-8CBA-B24B4B8D7F05}" type="datetime1">
              <a:rPr lang="en-US" smtClean="0"/>
              <a:t>12/9/20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860748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267055C-9238-4DF9-A069-AF0758031DF9}" type="datetime1">
              <a:rPr lang="en-US" smtClean="0"/>
              <a:t>12/9/20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1021831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C7A2C3-0AD4-4B5E-AF33-D915C638B4B4}" type="datetime1">
              <a:rPr lang="en-US" smtClean="0"/>
              <a:t>12/9/20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23969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1E020CD-3FA9-41E2-97E6-4139DE3DA2F6}" type="datetime1">
              <a:rPr lang="en-US" smtClean="0"/>
              <a:t>12/9/20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908961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D1640F1-0ECC-4DFC-A52D-70BB4A2CDBC9}" type="datetime1">
              <a:rPr lang="en-US" smtClean="0"/>
              <a:t>12/9/20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131343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541FA8B8-0F45-466D-BBAB-AFBCADEAEDB6}" type="datetime1">
              <a:rPr lang="en-US" smtClean="0"/>
              <a:t>12/9/20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752903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A5F8C8BF-6574-484D-86BA-1C3D16D96EEE}" type="datetime1">
              <a:rPr lang="en-US" smtClean="0"/>
              <a:t>12/9/20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0289530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569C1EF-5D10-4417-BD64-5CA676A78723}" type="datetime1">
              <a:rPr lang="en-US" smtClean="0"/>
              <a:t>12/9/20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175816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2B3762B-3206-4360-A52F-A4C2EBCFBAE1}" type="datetime1">
              <a:rPr lang="en-US" smtClean="0"/>
              <a:t>12/9/20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89066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D27DE79D-451F-4E3F-9016-D1C586A2D8B3}" type="datetime1">
              <a:rPr lang="en-US" smtClean="0"/>
              <a:t>12/9/20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36533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AA8A6DC9-891B-4C70-9F01-CBB61953F748}" type="datetime1">
              <a:rPr lang="en-US" smtClean="0"/>
              <a:t>12/9/20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7116355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103D7D24-574B-4560-A332-54BC676D1DC8}" type="datetime1">
              <a:rPr lang="en-US" smtClean="0"/>
              <a:t>12/9/20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6481547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7E49724C-EAC5-4B29-B8AC-8FE180C6DC29}" type="datetime1">
              <a:rPr lang="en-US" smtClean="0"/>
              <a:t>12/9/20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7853612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38669D1D-407A-4561-9D81-5D1AA099E1F6}" type="datetime1">
              <a:rPr lang="en-US" smtClean="0"/>
              <a:t>12/9/20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12/9/20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190521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7919C8F0-9362-4C48-BB8D-90156AA115B0}" type="datetime1">
              <a:rPr lang="en-US" smtClean="0"/>
              <a:t>12/9/20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7465762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27A77779-4D07-4D8E-976C-FD19A727407B}" type="datetime1">
              <a:rPr lang="en-US" smtClean="0"/>
              <a:t>12/9/20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43514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E527F50B-A0E4-4912-8E4A-CAAF7779EB72}" type="datetime1">
              <a:rPr lang="en-US" smtClean="0"/>
              <a:t>12/9/20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12/9/20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3559256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5DB9A4BF-3C65-4ADA-8A27-95900D5427C5}" type="datetime1">
              <a:rPr lang="en-US" smtClean="0"/>
              <a:t>12/9/20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5304227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9B17D75D-49A0-4FD7-81AE-0AD6F81D7DEE}" type="datetime1">
              <a:rPr lang="en-US" smtClean="0"/>
              <a:t>12/9/20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57458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3B1B7DC4-3BF4-4560-9A0F-1F96802B1880}" type="datetime1">
              <a:rPr lang="en-US" smtClean="0"/>
              <a:t>12/9/20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5894430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AA311D8C-F77F-4E81-976F-66FF13F6A898}" type="datetime1">
              <a:rPr lang="en-US" smtClean="0"/>
              <a:t>12/9/20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0002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theme" Target="../theme/theme2.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theme" Target="../theme/theme3.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12/9/20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p76"/>
          <p:cNvSpPr txBox="1">
            <a:spLocks noGrp="1"/>
          </p:cNvSpPr>
          <p:nvPr>
            <p:ph type="ftr" idx="11"/>
          </p:nvPr>
        </p:nvSpPr>
        <p:spPr>
          <a:xfrm>
            <a:off x="4038600" y="6544338"/>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9" name="Google Shape;339;p76"/>
          <p:cNvSpPr txBox="1">
            <a:spLocks noGrp="1"/>
          </p:cNvSpPr>
          <p:nvPr>
            <p:ph type="dt" idx="10"/>
          </p:nvPr>
        </p:nvSpPr>
        <p:spPr>
          <a:xfrm>
            <a:off x="238125" y="6537963"/>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0" name="Google Shape;340;p76"/>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1" name="Google Shape;341;p76"/>
          <p:cNvSpPr txBox="1">
            <a:spLocks noGrp="1"/>
          </p:cNvSpPr>
          <p:nvPr>
            <p:ph type="title"/>
          </p:nvPr>
        </p:nvSpPr>
        <p:spPr>
          <a:xfrm>
            <a:off x="637953" y="104134"/>
            <a:ext cx="11164188" cy="75135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94186350"/>
      </p:ext>
    </p:extLst>
  </p:cSld>
  <p:clrMap bg1="lt1" tx1="dk1" bg2="dk2" tx2="lt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CC7E1352-811A-4B17-9003-667B52A8CBAF}" type="datetime1">
              <a:rPr lang="en-US" smtClean="0"/>
              <a:t>12/9/20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96216737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13.xml"/><Relationship Id="rId5" Type="http://schemas.openxmlformats.org/officeDocument/2006/relationships/image" Target="../media/image74.svg"/><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3.xml"/><Relationship Id="rId5" Type="http://schemas.openxmlformats.org/officeDocument/2006/relationships/image" Target="../media/image78.sv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hyperlink" Target="https://us02web.zoom.us/webinar/register/WN_QvTl92hpQYOchzq_jSkiFw" TargetMode="External"/><Relationship Id="rId2" Type="http://schemas.openxmlformats.org/officeDocument/2006/relationships/hyperlink" Target="https://us02web.zoom.us/webinar/register/WN_dfWLwpOvT-O1tV-JvVriHg" TargetMode="External"/><Relationship Id="rId1" Type="http://schemas.openxmlformats.org/officeDocument/2006/relationships/slideLayout" Target="../slideLayouts/slideLayout13.xml"/><Relationship Id="rId5" Type="http://schemas.openxmlformats.org/officeDocument/2006/relationships/hyperlink" Target="https://us02web.zoom.us/meeting/register/tZMoc-2hqD4jEtQBbT70BZQpTfknNrWkWORq" TargetMode="External"/><Relationship Id="rId4" Type="http://schemas.openxmlformats.org/officeDocument/2006/relationships/hyperlink" Target="https://us02web.zoom.us/meeting/register/tZMsde6tqzkqH90VfIPBAUTR5jcS_2zZ_kFR"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tea.co1.qualtrics.com/jfe/form/SV_bkJeJjfd9Ns6jit"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6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0.pn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52.pn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18" Type="http://schemas.openxmlformats.org/officeDocument/2006/relationships/image" Target="../media/image69.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image" Target="../media/image53.png"/><Relationship Id="rId16" Type="http://schemas.openxmlformats.org/officeDocument/2006/relationships/image" Target="../media/image67.png"/><Relationship Id="rId1" Type="http://schemas.openxmlformats.org/officeDocument/2006/relationships/slideLayout" Target="../slideLayouts/slideLayout6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66.svg"/><Relationship Id="rId10" Type="http://schemas.openxmlformats.org/officeDocument/2006/relationships/image" Target="../media/image61.png"/><Relationship Id="rId19" Type="http://schemas.openxmlformats.org/officeDocument/2006/relationships/image" Target="../media/image70.sv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6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
          <p:cNvSpPr txBox="1">
            <a:spLocks noGrp="1"/>
          </p:cNvSpPr>
          <p:nvPr>
            <p:ph type="ctrTitle"/>
          </p:nvPr>
        </p:nvSpPr>
        <p:spPr>
          <a:xfrm>
            <a:off x="2030819" y="3807725"/>
            <a:ext cx="8620968" cy="24578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800"/>
              <a:buFont typeface="Calibri"/>
              <a:buNone/>
            </a:pPr>
            <a:r>
              <a:rPr lang="en-US" sz="3800" dirty="0"/>
              <a:t>COVID Recovery Instructional Materials Support Initiative Overview</a:t>
            </a:r>
            <a:endParaRPr sz="38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2EADB5-941A-4F17-ADF6-7A86EB4FF8B0}"/>
              </a:ext>
            </a:extLst>
          </p:cNvPr>
          <p:cNvSpPr/>
          <p:nvPr/>
        </p:nvSpPr>
        <p:spPr>
          <a:xfrm>
            <a:off x="1275080" y="1767125"/>
            <a:ext cx="2844800" cy="38919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4B1A9A4D-E01A-4D5F-A5B8-FA3298D599B8}"/>
              </a:ext>
            </a:extLst>
          </p:cNvPr>
          <p:cNvSpPr/>
          <p:nvPr/>
        </p:nvSpPr>
        <p:spPr>
          <a:xfrm>
            <a:off x="8115698" y="1747278"/>
            <a:ext cx="2844800" cy="389199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a:extLst>
              <a:ext uri="{FF2B5EF4-FFF2-40B4-BE49-F238E27FC236}">
                <a16:creationId xmlns:a16="http://schemas.microsoft.com/office/drawing/2014/main" id="{D6D4DEE8-0CBF-4D5B-8244-EA87102F51E6}"/>
              </a:ext>
            </a:extLst>
          </p:cNvPr>
          <p:cNvSpPr/>
          <p:nvPr/>
        </p:nvSpPr>
        <p:spPr>
          <a:xfrm>
            <a:off x="4673600" y="1767125"/>
            <a:ext cx="2844800" cy="38919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65D8BFE-29BA-487A-AD44-DD77F7E42C6C}"/>
              </a:ext>
            </a:extLst>
          </p:cNvPr>
          <p:cNvSpPr>
            <a:spLocks noGrp="1"/>
          </p:cNvSpPr>
          <p:nvPr>
            <p:ph type="title"/>
          </p:nvPr>
        </p:nvSpPr>
        <p:spPr/>
        <p:txBody>
          <a:bodyPr/>
          <a:lstStyle/>
          <a:p>
            <a:r>
              <a:rPr lang="en-US" dirty="0"/>
              <a:t>LEA Flexibility in Initiative Requirements</a:t>
            </a:r>
          </a:p>
        </p:txBody>
      </p:sp>
      <p:sp>
        <p:nvSpPr>
          <p:cNvPr id="4" name="TextBox 3">
            <a:extLst>
              <a:ext uri="{FF2B5EF4-FFF2-40B4-BE49-F238E27FC236}">
                <a16:creationId xmlns:a16="http://schemas.microsoft.com/office/drawing/2014/main" id="{E6609FB3-FC01-4142-96E9-C40EEC822BFD}"/>
              </a:ext>
            </a:extLst>
          </p:cNvPr>
          <p:cNvSpPr txBox="1"/>
          <p:nvPr/>
        </p:nvSpPr>
        <p:spPr>
          <a:xfrm>
            <a:off x="712381" y="904580"/>
            <a:ext cx="11121656" cy="67191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TEA seeks to provide maximum flexibility to </a:t>
            </a:r>
            <a:r>
              <a:rPr lang="en-US" dirty="0">
                <a:solidFill>
                  <a:srgbClr val="000000"/>
                </a:solidFill>
                <a:latin typeface="Calibri" panose="020F0502020204030204" pitchFamily="34" charset="0"/>
                <a:ea typeface="Calibri" panose="020F0502020204030204" pitchFamily="34" charset="0"/>
              </a:rPr>
              <a:t>initiative</a:t>
            </a:r>
            <a:r>
              <a:rPr lang="en-US" sz="1800" dirty="0">
                <a:solidFill>
                  <a:srgbClr val="000000"/>
                </a:solidFill>
                <a:effectLst/>
                <a:latin typeface="Calibri" panose="020F0502020204030204" pitchFamily="34" charset="0"/>
                <a:ea typeface="Calibri" panose="020F0502020204030204" pitchFamily="34" charset="0"/>
              </a:rPr>
              <a:t> participants while still ensuring teachers can successfully implement the THL pilot unit.  To that end, districts have flexibility in the following areas:</a:t>
            </a:r>
            <a:endParaRPr lang="en-US" sz="1800" dirty="0">
              <a:effectLst/>
              <a:latin typeface="Calibri" panose="020F0502020204030204" pitchFamily="34" charset="0"/>
              <a:ea typeface="Calibri" panose="020F0502020204030204" pitchFamily="34" charset="0"/>
            </a:endParaRPr>
          </a:p>
        </p:txBody>
      </p:sp>
      <p:sp>
        <p:nvSpPr>
          <p:cNvPr id="5" name="Rectangle: Rounded Corners 4">
            <a:extLst>
              <a:ext uri="{FF2B5EF4-FFF2-40B4-BE49-F238E27FC236}">
                <a16:creationId xmlns:a16="http://schemas.microsoft.com/office/drawing/2014/main" id="{F9395813-EA60-43A8-9B73-599047B756B4}"/>
              </a:ext>
            </a:extLst>
          </p:cNvPr>
          <p:cNvSpPr/>
          <p:nvPr/>
        </p:nvSpPr>
        <p:spPr>
          <a:xfrm>
            <a:off x="1605280" y="2658140"/>
            <a:ext cx="2184400" cy="99568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THL Products</a:t>
            </a:r>
          </a:p>
          <a:p>
            <a:pPr algn="ctr"/>
            <a:r>
              <a:rPr lang="en-US" sz="1400" i="1" dirty="0">
                <a:solidFill>
                  <a:schemeClr val="tx1"/>
                </a:solidFill>
              </a:rPr>
              <a:t>One product or a combination of multiple</a:t>
            </a:r>
          </a:p>
        </p:txBody>
      </p:sp>
      <p:sp>
        <p:nvSpPr>
          <p:cNvPr id="6" name="Rectangle: Rounded Corners 5">
            <a:extLst>
              <a:ext uri="{FF2B5EF4-FFF2-40B4-BE49-F238E27FC236}">
                <a16:creationId xmlns:a16="http://schemas.microsoft.com/office/drawing/2014/main" id="{72D7A851-57D3-4387-99CC-2EA24248EC13}"/>
              </a:ext>
            </a:extLst>
          </p:cNvPr>
          <p:cNvSpPr/>
          <p:nvPr/>
        </p:nvSpPr>
        <p:spPr>
          <a:xfrm>
            <a:off x="5003800" y="2658140"/>
            <a:ext cx="2184400" cy="99568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School Model</a:t>
            </a:r>
          </a:p>
          <a:p>
            <a:pPr algn="ctr"/>
            <a:r>
              <a:rPr lang="en-US" sz="1400" i="1" dirty="0">
                <a:solidFill>
                  <a:schemeClr val="tx1"/>
                </a:solidFill>
              </a:rPr>
              <a:t>In-person, remote, or hybrid</a:t>
            </a:r>
          </a:p>
        </p:txBody>
      </p:sp>
      <p:sp>
        <p:nvSpPr>
          <p:cNvPr id="7" name="Rectangle: Rounded Corners 6">
            <a:extLst>
              <a:ext uri="{FF2B5EF4-FFF2-40B4-BE49-F238E27FC236}">
                <a16:creationId xmlns:a16="http://schemas.microsoft.com/office/drawing/2014/main" id="{D3009CFD-D9B3-4460-8E16-579E801B23E1}"/>
              </a:ext>
            </a:extLst>
          </p:cNvPr>
          <p:cNvSpPr/>
          <p:nvPr/>
        </p:nvSpPr>
        <p:spPr>
          <a:xfrm>
            <a:off x="5003800" y="4237435"/>
            <a:ext cx="2184400" cy="99568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Pilot Grades</a:t>
            </a:r>
          </a:p>
          <a:p>
            <a:pPr algn="ctr"/>
            <a:r>
              <a:rPr lang="en-US" sz="1400" i="1" dirty="0">
                <a:solidFill>
                  <a:schemeClr val="tx1"/>
                </a:solidFill>
              </a:rPr>
              <a:t>Individual grade levels within a campus</a:t>
            </a:r>
          </a:p>
        </p:txBody>
      </p:sp>
      <p:sp>
        <p:nvSpPr>
          <p:cNvPr id="8" name="Rectangle: Rounded Corners 7">
            <a:extLst>
              <a:ext uri="{FF2B5EF4-FFF2-40B4-BE49-F238E27FC236}">
                <a16:creationId xmlns:a16="http://schemas.microsoft.com/office/drawing/2014/main" id="{DEDD2AC7-B6C4-4A03-8577-01A096BEC505}"/>
              </a:ext>
            </a:extLst>
          </p:cNvPr>
          <p:cNvSpPr/>
          <p:nvPr/>
        </p:nvSpPr>
        <p:spPr>
          <a:xfrm>
            <a:off x="8402320" y="4237435"/>
            <a:ext cx="2184400" cy="9956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Teacher Selection</a:t>
            </a:r>
          </a:p>
          <a:p>
            <a:pPr algn="ctr"/>
            <a:r>
              <a:rPr lang="en-US" sz="1400" i="1" dirty="0">
                <a:solidFill>
                  <a:schemeClr val="tx1"/>
                </a:solidFill>
              </a:rPr>
              <a:t>Number of teachers per pilot product</a:t>
            </a:r>
          </a:p>
        </p:txBody>
      </p:sp>
      <p:sp>
        <p:nvSpPr>
          <p:cNvPr id="9" name="Rectangle: Rounded Corners 8">
            <a:extLst>
              <a:ext uri="{FF2B5EF4-FFF2-40B4-BE49-F238E27FC236}">
                <a16:creationId xmlns:a16="http://schemas.microsoft.com/office/drawing/2014/main" id="{F67A3C58-5123-4E93-999C-F0C70CE57A71}"/>
              </a:ext>
            </a:extLst>
          </p:cNvPr>
          <p:cNvSpPr/>
          <p:nvPr/>
        </p:nvSpPr>
        <p:spPr>
          <a:xfrm>
            <a:off x="8402320" y="2658140"/>
            <a:ext cx="2184400" cy="9956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Teacher Experience</a:t>
            </a:r>
          </a:p>
          <a:p>
            <a:pPr algn="ctr"/>
            <a:r>
              <a:rPr lang="en-US" sz="1400" i="1" dirty="0">
                <a:solidFill>
                  <a:schemeClr val="tx1"/>
                </a:solidFill>
              </a:rPr>
              <a:t>Two or more years preferred, with flexibility</a:t>
            </a:r>
          </a:p>
        </p:txBody>
      </p:sp>
      <p:sp>
        <p:nvSpPr>
          <p:cNvPr id="10" name="Rectangle: Rounded Corners 9">
            <a:extLst>
              <a:ext uri="{FF2B5EF4-FFF2-40B4-BE49-F238E27FC236}">
                <a16:creationId xmlns:a16="http://schemas.microsoft.com/office/drawing/2014/main" id="{842FBB19-AA61-4B1B-AB46-554816968FA8}"/>
              </a:ext>
            </a:extLst>
          </p:cNvPr>
          <p:cNvSpPr/>
          <p:nvPr/>
        </p:nvSpPr>
        <p:spPr>
          <a:xfrm>
            <a:off x="1605280" y="4237435"/>
            <a:ext cx="2184400" cy="99568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Pilot Units</a:t>
            </a:r>
          </a:p>
          <a:p>
            <a:pPr algn="ctr"/>
            <a:r>
              <a:rPr lang="en-US" sz="1400" i="1" dirty="0">
                <a:solidFill>
                  <a:schemeClr val="tx1"/>
                </a:solidFill>
              </a:rPr>
              <a:t>Flexibility beyond recommended units</a:t>
            </a:r>
          </a:p>
        </p:txBody>
      </p:sp>
      <p:sp>
        <p:nvSpPr>
          <p:cNvPr id="11" name="TextBox 10">
            <a:extLst>
              <a:ext uri="{FF2B5EF4-FFF2-40B4-BE49-F238E27FC236}">
                <a16:creationId xmlns:a16="http://schemas.microsoft.com/office/drawing/2014/main" id="{149E2173-4116-4F59-9EE8-D79C3D064E20}"/>
              </a:ext>
            </a:extLst>
          </p:cNvPr>
          <p:cNvSpPr txBox="1"/>
          <p:nvPr/>
        </p:nvSpPr>
        <p:spPr>
          <a:xfrm>
            <a:off x="1532529" y="1937081"/>
            <a:ext cx="2543773" cy="369332"/>
          </a:xfrm>
          <a:prstGeom prst="rect">
            <a:avLst/>
          </a:prstGeom>
          <a:noFill/>
        </p:spPr>
        <p:txBody>
          <a:bodyPr wrap="none" rtlCol="0">
            <a:spAutoFit/>
          </a:bodyPr>
          <a:lstStyle/>
          <a:p>
            <a:r>
              <a:rPr lang="en-US" b="1" i="1" dirty="0"/>
              <a:t>Product-Based Flexibility</a:t>
            </a:r>
          </a:p>
        </p:txBody>
      </p:sp>
      <p:sp>
        <p:nvSpPr>
          <p:cNvPr id="12" name="TextBox 11">
            <a:extLst>
              <a:ext uri="{FF2B5EF4-FFF2-40B4-BE49-F238E27FC236}">
                <a16:creationId xmlns:a16="http://schemas.microsoft.com/office/drawing/2014/main" id="{56987F09-3AF0-4EE6-892D-389F8D708148}"/>
              </a:ext>
            </a:extLst>
          </p:cNvPr>
          <p:cNvSpPr txBox="1"/>
          <p:nvPr/>
        </p:nvSpPr>
        <p:spPr>
          <a:xfrm>
            <a:off x="4815296" y="1937081"/>
            <a:ext cx="2561407" cy="369332"/>
          </a:xfrm>
          <a:prstGeom prst="rect">
            <a:avLst/>
          </a:prstGeom>
          <a:noFill/>
        </p:spPr>
        <p:txBody>
          <a:bodyPr wrap="none" rtlCol="0">
            <a:spAutoFit/>
          </a:bodyPr>
          <a:lstStyle/>
          <a:p>
            <a:r>
              <a:rPr lang="en-US" b="1" i="1" dirty="0"/>
              <a:t>Campus-Based Flexibility</a:t>
            </a:r>
          </a:p>
        </p:txBody>
      </p:sp>
      <p:sp>
        <p:nvSpPr>
          <p:cNvPr id="13" name="TextBox 12">
            <a:extLst>
              <a:ext uri="{FF2B5EF4-FFF2-40B4-BE49-F238E27FC236}">
                <a16:creationId xmlns:a16="http://schemas.microsoft.com/office/drawing/2014/main" id="{0F728C09-3D5F-4AD7-88E6-B6B25453AE02}"/>
              </a:ext>
            </a:extLst>
          </p:cNvPr>
          <p:cNvSpPr txBox="1"/>
          <p:nvPr/>
        </p:nvSpPr>
        <p:spPr>
          <a:xfrm>
            <a:off x="8367416" y="1937081"/>
            <a:ext cx="2254207" cy="369332"/>
          </a:xfrm>
          <a:prstGeom prst="rect">
            <a:avLst/>
          </a:prstGeom>
          <a:noFill/>
        </p:spPr>
        <p:txBody>
          <a:bodyPr wrap="none" rtlCol="0">
            <a:spAutoFit/>
          </a:bodyPr>
          <a:lstStyle/>
          <a:p>
            <a:r>
              <a:rPr lang="en-US" b="1" i="1" dirty="0"/>
              <a:t>Staff-Based Flexibility</a:t>
            </a:r>
          </a:p>
        </p:txBody>
      </p:sp>
    </p:spTree>
    <p:extLst>
      <p:ext uri="{BB962C8B-B14F-4D97-AF65-F5344CB8AC3E}">
        <p14:creationId xmlns:p14="http://schemas.microsoft.com/office/powerpoint/2010/main" val="407252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8A9B793-2E58-46CE-8FEE-E8D88CCB5CC3}"/>
              </a:ext>
            </a:extLst>
          </p:cNvPr>
          <p:cNvSpPr/>
          <p:nvPr/>
        </p:nvSpPr>
        <p:spPr>
          <a:xfrm>
            <a:off x="673175" y="2692461"/>
            <a:ext cx="3583804" cy="53832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CAEC778-58C5-4825-B8AD-F414CA873677}"/>
              </a:ext>
            </a:extLst>
          </p:cNvPr>
          <p:cNvSpPr>
            <a:spLocks noGrp="1"/>
          </p:cNvSpPr>
          <p:nvPr>
            <p:ph type="title"/>
          </p:nvPr>
        </p:nvSpPr>
        <p:spPr/>
        <p:txBody>
          <a:bodyPr/>
          <a:lstStyle/>
          <a:p>
            <a:r>
              <a:rPr lang="en-US"/>
              <a:t>Three Potential </a:t>
            </a:r>
            <a:r>
              <a:rPr lang="en-US" dirty="0"/>
              <a:t>Implementation Scenarios</a:t>
            </a:r>
            <a:r>
              <a:rPr lang="en-US"/>
              <a:t> for Districts</a:t>
            </a:r>
            <a:endParaRPr lang="en-US" dirty="0"/>
          </a:p>
        </p:txBody>
      </p:sp>
      <p:sp>
        <p:nvSpPr>
          <p:cNvPr id="5" name="TextBox 4">
            <a:extLst>
              <a:ext uri="{FF2B5EF4-FFF2-40B4-BE49-F238E27FC236}">
                <a16:creationId xmlns:a16="http://schemas.microsoft.com/office/drawing/2014/main" id="{81894C2C-892D-4427-9EBC-BDF28AAB1B12}"/>
              </a:ext>
            </a:extLst>
          </p:cNvPr>
          <p:cNvSpPr txBox="1"/>
          <p:nvPr/>
        </p:nvSpPr>
        <p:spPr>
          <a:xfrm>
            <a:off x="358971" y="3528763"/>
            <a:ext cx="4010724" cy="1661417"/>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rPr>
              <a:t>An </a:t>
            </a:r>
            <a:r>
              <a:rPr lang="en-US" sz="1600" b="1" dirty="0">
                <a:solidFill>
                  <a:srgbClr val="000000"/>
                </a:solidFill>
                <a:effectLst/>
                <a:latin typeface="Calibri" panose="020F0502020204030204" pitchFamily="34" charset="0"/>
                <a:ea typeface="Calibri" panose="020F0502020204030204" pitchFamily="34" charset="0"/>
              </a:rPr>
              <a:t>urban district chooses a single campus </a:t>
            </a:r>
            <a:r>
              <a:rPr lang="en-US" sz="1600" dirty="0">
                <a:solidFill>
                  <a:srgbClr val="000000"/>
                </a:solidFill>
                <a:effectLst/>
                <a:latin typeface="Calibri" panose="020F0502020204030204" pitchFamily="34" charset="0"/>
                <a:ea typeface="Calibri" panose="020F0502020204030204" pitchFamily="34" charset="0"/>
              </a:rPr>
              <a:t>with a high performing Principal to pilot Amplify Texas (K-5 English and Spanish Language Arts and Reading) in grades K, 1, 2 and 5, with two teachers participating in each grade. </a:t>
            </a:r>
          </a:p>
        </p:txBody>
      </p:sp>
      <p:pic>
        <p:nvPicPr>
          <p:cNvPr id="9" name="Graphic 8" descr="Schoolhouse">
            <a:extLst>
              <a:ext uri="{FF2B5EF4-FFF2-40B4-BE49-F238E27FC236}">
                <a16:creationId xmlns:a16="http://schemas.microsoft.com/office/drawing/2014/main" id="{72E12B47-6D65-4030-A8C1-BE0BB50050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6898" y="2521511"/>
            <a:ext cx="455506" cy="455506"/>
          </a:xfrm>
          <a:prstGeom prst="rect">
            <a:avLst/>
          </a:prstGeom>
        </p:spPr>
      </p:pic>
      <p:grpSp>
        <p:nvGrpSpPr>
          <p:cNvPr id="29" name="Group 28">
            <a:extLst>
              <a:ext uri="{FF2B5EF4-FFF2-40B4-BE49-F238E27FC236}">
                <a16:creationId xmlns:a16="http://schemas.microsoft.com/office/drawing/2014/main" id="{4483F48E-62A5-4ED1-B057-00D7BAC68077}"/>
              </a:ext>
            </a:extLst>
          </p:cNvPr>
          <p:cNvGrpSpPr/>
          <p:nvPr/>
        </p:nvGrpSpPr>
        <p:grpSpPr>
          <a:xfrm>
            <a:off x="1904975" y="2795739"/>
            <a:ext cx="455506" cy="458795"/>
            <a:chOff x="1904975" y="2637976"/>
            <a:chExt cx="455506" cy="458795"/>
          </a:xfrm>
        </p:grpSpPr>
        <p:pic>
          <p:nvPicPr>
            <p:cNvPr id="28" name="Graphic 27" descr="Schoolhouse">
              <a:extLst>
                <a:ext uri="{FF2B5EF4-FFF2-40B4-BE49-F238E27FC236}">
                  <a16:creationId xmlns:a16="http://schemas.microsoft.com/office/drawing/2014/main" id="{0BF7159E-EDF0-4CF2-B402-9612AD5D03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4975" y="2637976"/>
              <a:ext cx="455506" cy="455506"/>
            </a:xfrm>
            <a:prstGeom prst="rect">
              <a:avLst/>
            </a:prstGeom>
          </p:spPr>
        </p:pic>
        <p:pic>
          <p:nvPicPr>
            <p:cNvPr id="10" name="Graphic 9" descr="Schoolhouse">
              <a:extLst>
                <a:ext uri="{FF2B5EF4-FFF2-40B4-BE49-F238E27FC236}">
                  <a16:creationId xmlns:a16="http://schemas.microsoft.com/office/drawing/2014/main" id="{5051FF31-4692-4012-A115-33001363D74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5971" r="36551"/>
            <a:stretch/>
          </p:blipFill>
          <p:spPr>
            <a:xfrm>
              <a:off x="1908827" y="2714016"/>
              <a:ext cx="289010" cy="382755"/>
            </a:xfrm>
            <a:prstGeom prst="rect">
              <a:avLst/>
            </a:prstGeom>
          </p:spPr>
        </p:pic>
      </p:grpSp>
      <p:pic>
        <p:nvPicPr>
          <p:cNvPr id="11" name="Graphic 10" descr="Schoolhouse">
            <a:extLst>
              <a:ext uri="{FF2B5EF4-FFF2-40B4-BE49-F238E27FC236}">
                <a16:creationId xmlns:a16="http://schemas.microsoft.com/office/drawing/2014/main" id="{EE33C492-1D72-43BB-A1C5-1A684B3E93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8528" y="2765595"/>
            <a:ext cx="455506" cy="455506"/>
          </a:xfrm>
          <a:prstGeom prst="rect">
            <a:avLst/>
          </a:prstGeom>
        </p:spPr>
      </p:pic>
      <p:pic>
        <p:nvPicPr>
          <p:cNvPr id="12" name="Graphic 11" descr="Schoolhouse">
            <a:extLst>
              <a:ext uri="{FF2B5EF4-FFF2-40B4-BE49-F238E27FC236}">
                <a16:creationId xmlns:a16="http://schemas.microsoft.com/office/drawing/2014/main" id="{BFB32F7B-08CA-4941-8A7C-610825CC25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7756" y="2549655"/>
            <a:ext cx="455506" cy="455506"/>
          </a:xfrm>
          <a:prstGeom prst="rect">
            <a:avLst/>
          </a:prstGeom>
        </p:spPr>
      </p:pic>
      <p:pic>
        <p:nvPicPr>
          <p:cNvPr id="13" name="Graphic 12" descr="Schoolhouse">
            <a:extLst>
              <a:ext uri="{FF2B5EF4-FFF2-40B4-BE49-F238E27FC236}">
                <a16:creationId xmlns:a16="http://schemas.microsoft.com/office/drawing/2014/main" id="{6A94018F-111D-4DC1-B037-650690B3B8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98217" y="2571276"/>
            <a:ext cx="455506" cy="455506"/>
          </a:xfrm>
          <a:prstGeom prst="rect">
            <a:avLst/>
          </a:prstGeom>
        </p:spPr>
      </p:pic>
      <p:pic>
        <p:nvPicPr>
          <p:cNvPr id="17" name="Graphic 16" descr="Schoolhouse">
            <a:extLst>
              <a:ext uri="{FF2B5EF4-FFF2-40B4-BE49-F238E27FC236}">
                <a16:creationId xmlns:a16="http://schemas.microsoft.com/office/drawing/2014/main" id="{0073D719-F303-4EBD-A876-94EF16DC57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402" y="2749264"/>
            <a:ext cx="455506" cy="455506"/>
          </a:xfrm>
          <a:prstGeom prst="rect">
            <a:avLst/>
          </a:prstGeom>
        </p:spPr>
      </p:pic>
      <p:pic>
        <p:nvPicPr>
          <p:cNvPr id="18" name="Graphic 17" descr="Schoolhouse">
            <a:extLst>
              <a:ext uri="{FF2B5EF4-FFF2-40B4-BE49-F238E27FC236}">
                <a16:creationId xmlns:a16="http://schemas.microsoft.com/office/drawing/2014/main" id="{761CEA0F-191D-424E-8568-70946531E1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7526" y="2789282"/>
            <a:ext cx="455506" cy="455506"/>
          </a:xfrm>
          <a:prstGeom prst="rect">
            <a:avLst/>
          </a:prstGeom>
        </p:spPr>
      </p:pic>
      <p:pic>
        <p:nvPicPr>
          <p:cNvPr id="19" name="Graphic 18" descr="Schoolhouse">
            <a:extLst>
              <a:ext uri="{FF2B5EF4-FFF2-40B4-BE49-F238E27FC236}">
                <a16:creationId xmlns:a16="http://schemas.microsoft.com/office/drawing/2014/main" id="{7211016E-401B-4D7E-9D65-64879AD56F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0755" y="2548589"/>
            <a:ext cx="455506" cy="455506"/>
          </a:xfrm>
          <a:prstGeom prst="rect">
            <a:avLst/>
          </a:prstGeom>
        </p:spPr>
      </p:pic>
      <p:pic>
        <p:nvPicPr>
          <p:cNvPr id="20" name="Graphic 19" descr="Schoolhouse">
            <a:extLst>
              <a:ext uri="{FF2B5EF4-FFF2-40B4-BE49-F238E27FC236}">
                <a16:creationId xmlns:a16="http://schemas.microsoft.com/office/drawing/2014/main" id="{88D2F64A-399C-486E-AF4B-3FFBFEE09D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486" y="2571276"/>
            <a:ext cx="455506" cy="455506"/>
          </a:xfrm>
          <a:prstGeom prst="rect">
            <a:avLst/>
          </a:prstGeom>
        </p:spPr>
      </p:pic>
      <p:sp>
        <p:nvSpPr>
          <p:cNvPr id="21" name="TextBox 20">
            <a:extLst>
              <a:ext uri="{FF2B5EF4-FFF2-40B4-BE49-F238E27FC236}">
                <a16:creationId xmlns:a16="http://schemas.microsoft.com/office/drawing/2014/main" id="{99BF1BA8-4E46-4D04-A2D2-7DD210B7A037}"/>
              </a:ext>
            </a:extLst>
          </p:cNvPr>
          <p:cNvSpPr txBox="1"/>
          <p:nvPr/>
        </p:nvSpPr>
        <p:spPr>
          <a:xfrm>
            <a:off x="895350" y="1028700"/>
            <a:ext cx="10188545" cy="707886"/>
          </a:xfrm>
          <a:prstGeom prst="rect">
            <a:avLst/>
          </a:prstGeom>
          <a:noFill/>
        </p:spPr>
        <p:txBody>
          <a:bodyPr wrap="square" rtlCol="0">
            <a:spAutoFit/>
          </a:bodyPr>
          <a:lstStyle/>
          <a:p>
            <a:r>
              <a:rPr lang="en-US" sz="2000" dirty="0"/>
              <a:t>LEAs and schools will have flexibility to participate in the way that makes most sense. Here are three potential scenarios to consider.</a:t>
            </a:r>
          </a:p>
        </p:txBody>
      </p:sp>
      <p:sp>
        <p:nvSpPr>
          <p:cNvPr id="23" name="TextBox 22">
            <a:extLst>
              <a:ext uri="{FF2B5EF4-FFF2-40B4-BE49-F238E27FC236}">
                <a16:creationId xmlns:a16="http://schemas.microsoft.com/office/drawing/2014/main" id="{586B581C-AEFA-4138-9182-13BCCFA0F428}"/>
              </a:ext>
            </a:extLst>
          </p:cNvPr>
          <p:cNvSpPr txBox="1"/>
          <p:nvPr/>
        </p:nvSpPr>
        <p:spPr>
          <a:xfrm>
            <a:off x="4369695" y="3528763"/>
            <a:ext cx="4010724" cy="871008"/>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rPr>
              <a:t>A </a:t>
            </a:r>
            <a:r>
              <a:rPr lang="en-US" sz="1600" b="1" dirty="0">
                <a:solidFill>
                  <a:srgbClr val="000000"/>
                </a:solidFill>
                <a:effectLst/>
                <a:latin typeface="Calibri" panose="020F0502020204030204" pitchFamily="34" charset="0"/>
                <a:ea typeface="Calibri" panose="020F0502020204030204" pitchFamily="34" charset="0"/>
              </a:rPr>
              <a:t>rural campus </a:t>
            </a:r>
            <a:r>
              <a:rPr lang="en-US" sz="1600" dirty="0">
                <a:solidFill>
                  <a:srgbClr val="000000"/>
                </a:solidFill>
                <a:effectLst/>
                <a:latin typeface="Calibri" panose="020F0502020204030204" pitchFamily="34" charset="0"/>
                <a:ea typeface="Calibri" panose="020F0502020204030204" pitchFamily="34" charset="0"/>
              </a:rPr>
              <a:t>applies to implement both the Math and Science THL product in their elementary school across all grades.  </a:t>
            </a:r>
          </a:p>
        </p:txBody>
      </p:sp>
      <p:sp>
        <p:nvSpPr>
          <p:cNvPr id="24" name="Oval 23">
            <a:extLst>
              <a:ext uri="{FF2B5EF4-FFF2-40B4-BE49-F238E27FC236}">
                <a16:creationId xmlns:a16="http://schemas.microsoft.com/office/drawing/2014/main" id="{A2779421-9D9B-4297-B317-94D787D8B31B}"/>
              </a:ext>
            </a:extLst>
          </p:cNvPr>
          <p:cNvSpPr/>
          <p:nvPr/>
        </p:nvSpPr>
        <p:spPr>
          <a:xfrm>
            <a:off x="4583155" y="2666443"/>
            <a:ext cx="3583804" cy="53832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5" name="Graphic 24" descr="Schoolhouse">
            <a:extLst>
              <a:ext uri="{FF2B5EF4-FFF2-40B4-BE49-F238E27FC236}">
                <a16:creationId xmlns:a16="http://schemas.microsoft.com/office/drawing/2014/main" id="{6A3D975D-18DC-4DE3-A8EA-52866B07C2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7304" y="2653264"/>
            <a:ext cx="455506" cy="455506"/>
          </a:xfrm>
          <a:prstGeom prst="rect">
            <a:avLst/>
          </a:prstGeom>
        </p:spPr>
      </p:pic>
      <p:sp>
        <p:nvSpPr>
          <p:cNvPr id="27" name="TextBox 26">
            <a:extLst>
              <a:ext uri="{FF2B5EF4-FFF2-40B4-BE49-F238E27FC236}">
                <a16:creationId xmlns:a16="http://schemas.microsoft.com/office/drawing/2014/main" id="{114E2F6A-41C2-4702-8052-F754E1D67092}"/>
              </a:ext>
            </a:extLst>
          </p:cNvPr>
          <p:cNvSpPr txBox="1"/>
          <p:nvPr/>
        </p:nvSpPr>
        <p:spPr>
          <a:xfrm>
            <a:off x="8288609" y="3528763"/>
            <a:ext cx="3645829" cy="1397947"/>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rPr>
              <a:t>A campus with </a:t>
            </a:r>
            <a:r>
              <a:rPr lang="en-US" sz="1600" b="1" dirty="0">
                <a:solidFill>
                  <a:srgbClr val="000000"/>
                </a:solidFill>
                <a:effectLst/>
                <a:latin typeface="Calibri" panose="020F0502020204030204" pitchFamily="34" charset="0"/>
                <a:ea typeface="Calibri" panose="020F0502020204030204" pitchFamily="34" charset="0"/>
              </a:rPr>
              <a:t>high population of English learner (EL) </a:t>
            </a:r>
            <a:r>
              <a:rPr lang="en-US" sz="1600" dirty="0">
                <a:solidFill>
                  <a:srgbClr val="000000"/>
                </a:solidFill>
                <a:effectLst/>
                <a:latin typeface="Calibri" panose="020F0502020204030204" pitchFamily="34" charset="0"/>
                <a:ea typeface="Calibri" panose="020F0502020204030204" pitchFamily="34" charset="0"/>
              </a:rPr>
              <a:t>students proposes to pilot only the SLAR materials in grades 1 and 2 with two teachers in each grade. </a:t>
            </a:r>
            <a:endParaRPr lang="en-US" sz="1600" dirty="0">
              <a:effectLst/>
              <a:latin typeface="Calibri" panose="020F0502020204030204" pitchFamily="34" charset="0"/>
              <a:ea typeface="Calibri" panose="020F0502020204030204" pitchFamily="34" charset="0"/>
            </a:endParaRPr>
          </a:p>
        </p:txBody>
      </p:sp>
      <p:sp>
        <p:nvSpPr>
          <p:cNvPr id="33" name="Oval 32">
            <a:extLst>
              <a:ext uri="{FF2B5EF4-FFF2-40B4-BE49-F238E27FC236}">
                <a16:creationId xmlns:a16="http://schemas.microsoft.com/office/drawing/2014/main" id="{AEC8D93F-2091-4B31-A171-01D5A68B7E8B}"/>
              </a:ext>
            </a:extLst>
          </p:cNvPr>
          <p:cNvSpPr/>
          <p:nvPr/>
        </p:nvSpPr>
        <p:spPr>
          <a:xfrm>
            <a:off x="9514495" y="2831648"/>
            <a:ext cx="1194055" cy="32144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1" name="Graphic 30" descr="Schoolhouse">
            <a:extLst>
              <a:ext uri="{FF2B5EF4-FFF2-40B4-BE49-F238E27FC236}">
                <a16:creationId xmlns:a16="http://schemas.microsoft.com/office/drawing/2014/main" id="{A62ED25C-7BBE-4E2F-88FA-F64D28541B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3769" y="2666443"/>
            <a:ext cx="455506" cy="455506"/>
          </a:xfrm>
          <a:prstGeom prst="rect">
            <a:avLst/>
          </a:prstGeom>
        </p:spPr>
      </p:pic>
      <p:pic>
        <p:nvPicPr>
          <p:cNvPr id="32" name="Graphic 31" descr="Schoolhouse">
            <a:extLst>
              <a:ext uri="{FF2B5EF4-FFF2-40B4-BE49-F238E27FC236}">
                <a16:creationId xmlns:a16="http://schemas.microsoft.com/office/drawing/2014/main" id="{3CA11D53-66E1-41C3-A6BC-5EC292D0155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7663" r="75057" b="-1"/>
          <a:stretch/>
        </p:blipFill>
        <p:spPr>
          <a:xfrm>
            <a:off x="9887621" y="2795739"/>
            <a:ext cx="113615" cy="329499"/>
          </a:xfrm>
          <a:prstGeom prst="rect">
            <a:avLst/>
          </a:prstGeom>
        </p:spPr>
      </p:pic>
      <p:sp>
        <p:nvSpPr>
          <p:cNvPr id="26" name="TextBox 25">
            <a:extLst>
              <a:ext uri="{FF2B5EF4-FFF2-40B4-BE49-F238E27FC236}">
                <a16:creationId xmlns:a16="http://schemas.microsoft.com/office/drawing/2014/main" id="{35832DE4-5E48-4ED9-8C35-6931BA294A51}"/>
              </a:ext>
            </a:extLst>
          </p:cNvPr>
          <p:cNvSpPr txBox="1"/>
          <p:nvPr/>
        </p:nvSpPr>
        <p:spPr>
          <a:xfrm>
            <a:off x="8936772" y="1961086"/>
            <a:ext cx="2349499" cy="369332"/>
          </a:xfrm>
          <a:prstGeom prst="rect">
            <a:avLst/>
          </a:prstGeom>
          <a:noFill/>
        </p:spPr>
        <p:txBody>
          <a:bodyPr wrap="square">
            <a:spAutoFit/>
          </a:bodyPr>
          <a:lstStyle/>
          <a:p>
            <a:pPr algn="ctr"/>
            <a:r>
              <a:rPr lang="en-US" sz="1800" b="1">
                <a:solidFill>
                  <a:srgbClr val="000000"/>
                </a:solidFill>
                <a:effectLst/>
                <a:latin typeface="Calibri" panose="020F0502020204030204" pitchFamily="34" charset="0"/>
                <a:ea typeface="Calibri" panose="020F0502020204030204" pitchFamily="34" charset="0"/>
              </a:rPr>
              <a:t>Scenario 3 </a:t>
            </a:r>
            <a:endParaRPr lang="en-US"/>
          </a:p>
        </p:txBody>
      </p:sp>
      <p:sp>
        <p:nvSpPr>
          <p:cNvPr id="30" name="TextBox 29">
            <a:extLst>
              <a:ext uri="{FF2B5EF4-FFF2-40B4-BE49-F238E27FC236}">
                <a16:creationId xmlns:a16="http://schemas.microsoft.com/office/drawing/2014/main" id="{3E949D69-D05A-4A2C-8DC5-118E7ADD4949}"/>
              </a:ext>
            </a:extLst>
          </p:cNvPr>
          <p:cNvSpPr txBox="1"/>
          <p:nvPr/>
        </p:nvSpPr>
        <p:spPr>
          <a:xfrm>
            <a:off x="5098458" y="1961086"/>
            <a:ext cx="2349499" cy="369332"/>
          </a:xfrm>
          <a:prstGeom prst="rect">
            <a:avLst/>
          </a:prstGeom>
          <a:noFill/>
        </p:spPr>
        <p:txBody>
          <a:bodyPr wrap="square">
            <a:spAutoFit/>
          </a:bodyPr>
          <a:lstStyle/>
          <a:p>
            <a:pPr algn="ctr"/>
            <a:r>
              <a:rPr lang="en-US" sz="1800" b="1">
                <a:solidFill>
                  <a:srgbClr val="000000"/>
                </a:solidFill>
                <a:effectLst/>
                <a:latin typeface="Calibri" panose="020F0502020204030204" pitchFamily="34" charset="0"/>
                <a:ea typeface="Calibri" panose="020F0502020204030204" pitchFamily="34" charset="0"/>
              </a:rPr>
              <a:t>Scenario 2</a:t>
            </a:r>
            <a:endParaRPr lang="en-US"/>
          </a:p>
        </p:txBody>
      </p:sp>
      <p:sp>
        <p:nvSpPr>
          <p:cNvPr id="34" name="TextBox 33">
            <a:extLst>
              <a:ext uri="{FF2B5EF4-FFF2-40B4-BE49-F238E27FC236}">
                <a16:creationId xmlns:a16="http://schemas.microsoft.com/office/drawing/2014/main" id="{5818C418-257B-4B94-9A1A-8689F4DA2F70}"/>
              </a:ext>
            </a:extLst>
          </p:cNvPr>
          <p:cNvSpPr txBox="1"/>
          <p:nvPr/>
        </p:nvSpPr>
        <p:spPr>
          <a:xfrm>
            <a:off x="1227992" y="1961086"/>
            <a:ext cx="2349499" cy="369332"/>
          </a:xfrm>
          <a:prstGeom prst="rect">
            <a:avLst/>
          </a:prstGeom>
          <a:noFill/>
        </p:spPr>
        <p:txBody>
          <a:bodyPr wrap="square">
            <a:spAutoFit/>
          </a:bodyPr>
          <a:lstStyle/>
          <a:p>
            <a:pPr algn="ctr"/>
            <a:r>
              <a:rPr lang="en-US" sz="1800" b="1">
                <a:solidFill>
                  <a:srgbClr val="000000"/>
                </a:solidFill>
                <a:effectLst/>
                <a:latin typeface="Calibri" panose="020F0502020204030204" pitchFamily="34" charset="0"/>
                <a:ea typeface="Calibri" panose="020F0502020204030204" pitchFamily="34" charset="0"/>
              </a:rPr>
              <a:t>Scenario </a:t>
            </a:r>
            <a:r>
              <a:rPr lang="en-US" b="1">
                <a:solidFill>
                  <a:srgbClr val="000000"/>
                </a:solidFill>
                <a:latin typeface="Calibri" panose="020F0502020204030204" pitchFamily="34" charset="0"/>
                <a:ea typeface="Calibri" panose="020F0502020204030204" pitchFamily="34" charset="0"/>
              </a:rPr>
              <a:t>1</a:t>
            </a:r>
            <a:endParaRPr lang="en-US"/>
          </a:p>
        </p:txBody>
      </p:sp>
    </p:spTree>
    <p:extLst>
      <p:ext uri="{BB962C8B-B14F-4D97-AF65-F5344CB8AC3E}">
        <p14:creationId xmlns:p14="http://schemas.microsoft.com/office/powerpoint/2010/main" val="143654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249F-E29F-4EFF-B490-3CA99E8C2D3D}"/>
              </a:ext>
            </a:extLst>
          </p:cNvPr>
          <p:cNvSpPr>
            <a:spLocks noGrp="1"/>
          </p:cNvSpPr>
          <p:nvPr>
            <p:ph type="title"/>
          </p:nvPr>
        </p:nvSpPr>
        <p:spPr/>
        <p:txBody>
          <a:bodyPr/>
          <a:lstStyle/>
          <a:p>
            <a:r>
              <a:rPr lang="en-US" dirty="0"/>
              <a:t>Application Options</a:t>
            </a:r>
          </a:p>
        </p:txBody>
      </p:sp>
      <p:sp>
        <p:nvSpPr>
          <p:cNvPr id="3" name="TextBox 2">
            <a:extLst>
              <a:ext uri="{FF2B5EF4-FFF2-40B4-BE49-F238E27FC236}">
                <a16:creationId xmlns:a16="http://schemas.microsoft.com/office/drawing/2014/main" id="{D5A7A4EF-8D84-4690-A8AA-C6510DB93550}"/>
              </a:ext>
            </a:extLst>
          </p:cNvPr>
          <p:cNvSpPr txBox="1"/>
          <p:nvPr/>
        </p:nvSpPr>
        <p:spPr>
          <a:xfrm>
            <a:off x="304800" y="1028700"/>
            <a:ext cx="11778343" cy="707886"/>
          </a:xfrm>
          <a:prstGeom prst="rect">
            <a:avLst/>
          </a:prstGeom>
          <a:noFill/>
        </p:spPr>
        <p:txBody>
          <a:bodyPr wrap="square" rtlCol="0">
            <a:spAutoFit/>
          </a:bodyPr>
          <a:lstStyle/>
          <a:p>
            <a:r>
              <a:rPr lang="en-US" sz="2000" dirty="0"/>
              <a:t>Given flexibility in pilot design, and the ability for pilot activities to happen within a particular school, applications </a:t>
            </a:r>
            <a:r>
              <a:rPr lang="en-US" sz="2000" b="1" dirty="0">
                <a:solidFill>
                  <a:schemeClr val="accent2"/>
                </a:solidFill>
              </a:rPr>
              <a:t>can be submitted from a district representative or a school representative </a:t>
            </a:r>
            <a:r>
              <a:rPr lang="en-US" sz="2000" dirty="0"/>
              <a:t>with district approval. </a:t>
            </a:r>
          </a:p>
        </p:txBody>
      </p:sp>
      <p:sp>
        <p:nvSpPr>
          <p:cNvPr id="4" name="Rectangle 3">
            <a:extLst>
              <a:ext uri="{FF2B5EF4-FFF2-40B4-BE49-F238E27FC236}">
                <a16:creationId xmlns:a16="http://schemas.microsoft.com/office/drawing/2014/main" id="{11DE4A60-86BF-47F2-AAC2-0E47A46A9252}"/>
              </a:ext>
            </a:extLst>
          </p:cNvPr>
          <p:cNvSpPr/>
          <p:nvPr/>
        </p:nvSpPr>
        <p:spPr>
          <a:xfrm>
            <a:off x="1653110" y="1944547"/>
            <a:ext cx="3667247" cy="36923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r>
              <a:rPr lang="en-US" sz="2000" b="1" dirty="0">
                <a:solidFill>
                  <a:schemeClr val="tx1"/>
                </a:solidFill>
              </a:rPr>
              <a:t>District-Based Application</a:t>
            </a:r>
          </a:p>
          <a:p>
            <a:pPr algn="ctr"/>
            <a:r>
              <a:rPr lang="en-US" sz="2000" dirty="0">
                <a:solidFill>
                  <a:schemeClr val="tx1"/>
                </a:solidFill>
              </a:rPr>
              <a:t>District staff apply to implement the pilot at one or multiple district schools in the grade levels and subjects that make the most sense.</a:t>
            </a:r>
          </a:p>
        </p:txBody>
      </p:sp>
      <p:sp>
        <p:nvSpPr>
          <p:cNvPr id="5" name="Rectangle 4">
            <a:extLst>
              <a:ext uri="{FF2B5EF4-FFF2-40B4-BE49-F238E27FC236}">
                <a16:creationId xmlns:a16="http://schemas.microsoft.com/office/drawing/2014/main" id="{8B52E0AF-5EB0-4797-B919-A9C1CD3BDEA2}"/>
              </a:ext>
            </a:extLst>
          </p:cNvPr>
          <p:cNvSpPr/>
          <p:nvPr/>
        </p:nvSpPr>
        <p:spPr>
          <a:xfrm>
            <a:off x="7027761" y="1944547"/>
            <a:ext cx="3667247" cy="36923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r>
              <a:rPr lang="en-US" sz="2000" b="1" dirty="0">
                <a:solidFill>
                  <a:schemeClr val="tx1"/>
                </a:solidFill>
              </a:rPr>
              <a:t>School-Based Application</a:t>
            </a:r>
          </a:p>
          <a:p>
            <a:pPr algn="ctr"/>
            <a:r>
              <a:rPr lang="en-US" sz="2000" dirty="0">
                <a:solidFill>
                  <a:schemeClr val="tx1"/>
                </a:solidFill>
              </a:rPr>
              <a:t>School staff apply to implement the pilot at their school in the grade levels and subjects that make the most sense, with their district’s approval/support</a:t>
            </a:r>
          </a:p>
        </p:txBody>
      </p:sp>
      <p:pic>
        <p:nvPicPr>
          <p:cNvPr id="7" name="Graphic 6" descr="Meeting outline">
            <a:extLst>
              <a:ext uri="{FF2B5EF4-FFF2-40B4-BE49-F238E27FC236}">
                <a16:creationId xmlns:a16="http://schemas.microsoft.com/office/drawing/2014/main" id="{88F920A1-F647-4253-BDCD-1226ADCC50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2263" y="2087255"/>
            <a:ext cx="1252535" cy="1252535"/>
          </a:xfrm>
          <a:prstGeom prst="rect">
            <a:avLst/>
          </a:prstGeom>
        </p:spPr>
      </p:pic>
      <p:pic>
        <p:nvPicPr>
          <p:cNvPr id="9" name="Graphic 8" descr="Schoolhouse with solid fill">
            <a:extLst>
              <a:ext uri="{FF2B5EF4-FFF2-40B4-BE49-F238E27FC236}">
                <a16:creationId xmlns:a16="http://schemas.microsoft.com/office/drawing/2014/main" id="{80323D17-80FF-4A74-ACEF-EDDBEB624F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1177" y="2087255"/>
            <a:ext cx="1280413" cy="1280413"/>
          </a:xfrm>
          <a:prstGeom prst="rect">
            <a:avLst/>
          </a:prstGeom>
        </p:spPr>
      </p:pic>
    </p:spTree>
    <p:extLst>
      <p:ext uri="{BB962C8B-B14F-4D97-AF65-F5344CB8AC3E}">
        <p14:creationId xmlns:p14="http://schemas.microsoft.com/office/powerpoint/2010/main" val="232003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dirty="0"/>
              <a:t>LEA Time Commitment</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13</a:t>
            </a:fld>
            <a:endParaRPr lang="en-US"/>
          </a:p>
        </p:txBody>
      </p:sp>
      <p:graphicFrame>
        <p:nvGraphicFramePr>
          <p:cNvPr id="6" name="Table 6">
            <a:extLst>
              <a:ext uri="{FF2B5EF4-FFF2-40B4-BE49-F238E27FC236}">
                <a16:creationId xmlns:a16="http://schemas.microsoft.com/office/drawing/2014/main" id="{775B76E1-6CC7-4ED0-B880-F5520378C587}"/>
              </a:ext>
            </a:extLst>
          </p:cNvPr>
          <p:cNvGraphicFramePr>
            <a:graphicFrameLocks noGrp="1"/>
          </p:cNvGraphicFramePr>
          <p:nvPr>
            <p:extLst>
              <p:ext uri="{D42A27DB-BD31-4B8C-83A1-F6EECF244321}">
                <p14:modId xmlns:p14="http://schemas.microsoft.com/office/powerpoint/2010/main" val="3339724817"/>
              </p:ext>
            </p:extLst>
          </p:nvPr>
        </p:nvGraphicFramePr>
        <p:xfrm>
          <a:off x="712380" y="1309127"/>
          <a:ext cx="10954901" cy="4663440"/>
        </p:xfrm>
        <a:graphic>
          <a:graphicData uri="http://schemas.openxmlformats.org/drawingml/2006/table">
            <a:tbl>
              <a:tblPr firstRow="1" bandRow="1">
                <a:tableStyleId>{7E9639D4-E3E2-4D34-9284-5A2195B3D0D7}</a:tableStyleId>
              </a:tblPr>
              <a:tblGrid>
                <a:gridCol w="1818148">
                  <a:extLst>
                    <a:ext uri="{9D8B030D-6E8A-4147-A177-3AD203B41FA5}">
                      <a16:colId xmlns:a16="http://schemas.microsoft.com/office/drawing/2014/main" val="2370805260"/>
                    </a:ext>
                  </a:extLst>
                </a:gridCol>
                <a:gridCol w="2990596">
                  <a:extLst>
                    <a:ext uri="{9D8B030D-6E8A-4147-A177-3AD203B41FA5}">
                      <a16:colId xmlns:a16="http://schemas.microsoft.com/office/drawing/2014/main" val="2482794097"/>
                    </a:ext>
                  </a:extLst>
                </a:gridCol>
                <a:gridCol w="2951827">
                  <a:extLst>
                    <a:ext uri="{9D8B030D-6E8A-4147-A177-3AD203B41FA5}">
                      <a16:colId xmlns:a16="http://schemas.microsoft.com/office/drawing/2014/main" val="3620607217"/>
                    </a:ext>
                  </a:extLst>
                </a:gridCol>
                <a:gridCol w="3194330">
                  <a:extLst>
                    <a:ext uri="{9D8B030D-6E8A-4147-A177-3AD203B41FA5}">
                      <a16:colId xmlns:a16="http://schemas.microsoft.com/office/drawing/2014/main" val="1729582349"/>
                    </a:ext>
                  </a:extLst>
                </a:gridCol>
              </a:tblGrid>
              <a:tr h="370840">
                <a:tc>
                  <a:txBody>
                    <a:bodyPr/>
                    <a:lstStyle/>
                    <a:p>
                      <a:pPr algn="ctr"/>
                      <a:r>
                        <a:rPr lang="en-US" sz="1800" dirty="0"/>
                        <a:t>Spring ‘21 Activity</a:t>
                      </a:r>
                    </a:p>
                  </a:txBody>
                  <a:tcPr>
                    <a:lnB w="12700"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algn="ctr"/>
                      <a:r>
                        <a:rPr lang="en-US" sz="1800" dirty="0"/>
                        <a:t>Teacher Time Commitment</a:t>
                      </a:r>
                    </a:p>
                  </a:txBody>
                  <a:tcPr>
                    <a:lnB w="12700"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algn="ctr"/>
                      <a:r>
                        <a:rPr lang="en-US" sz="1800" dirty="0"/>
                        <a:t>Instructional Coach/School Leader Time Commitment</a:t>
                      </a:r>
                    </a:p>
                  </a:txBody>
                  <a:tcPr>
                    <a:lnB w="12700"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algn="ctr"/>
                      <a:r>
                        <a:rPr lang="en-US" sz="1800" dirty="0"/>
                        <a:t>District Leader Time Commitment</a:t>
                      </a:r>
                    </a:p>
                  </a:txBody>
                  <a:tcPr>
                    <a:lnB w="12700" cap="flat" cmpd="sng" algn="ctr">
                      <a:solidFill>
                        <a:schemeClr val="accent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90539087"/>
                  </a:ext>
                </a:extLst>
              </a:tr>
              <a:tr h="370840">
                <a:tc>
                  <a:txBody>
                    <a:bodyPr/>
                    <a:lstStyle/>
                    <a:p>
                      <a:r>
                        <a:rPr lang="en-US" sz="1800" b="1" dirty="0"/>
                        <a:t>Academic Diagnostic</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US" sz="1800" dirty="0"/>
                        <a:t>Possible assignment/survey completion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r>
                        <a:rPr lang="en-US" sz="1800" dirty="0"/>
                        <a:t>Possible assignment/survey completion</a:t>
                      </a:r>
                    </a:p>
                  </a:txBody>
                  <a:tcPr/>
                </a:tc>
                <a:tc>
                  <a:txBody>
                    <a:bodyPr/>
                    <a:lstStyle/>
                    <a:p>
                      <a:pPr algn="ctr"/>
                      <a:r>
                        <a:rPr lang="en-US" sz="1800" dirty="0"/>
                        <a:t>Work with vendors to determine diagnostic</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66327178"/>
                  </a:ext>
                </a:extLst>
              </a:tr>
              <a:tr h="0">
                <a:tc>
                  <a:txBody>
                    <a:bodyPr/>
                    <a:lstStyle/>
                    <a:p>
                      <a:r>
                        <a:rPr lang="en-US" sz="1800" b="1" dirty="0"/>
                        <a:t>Adoption Coach</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US" sz="1800" dirty="0"/>
                        <a:t>Possible </a:t>
                      </a:r>
                      <a:r>
                        <a:rPr lang="en-US" sz="1800" dirty="0" err="1"/>
                        <a:t>opt’l</a:t>
                      </a:r>
                      <a:r>
                        <a:rPr lang="en-US" sz="1800" dirty="0"/>
                        <a:t> district working group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Possible </a:t>
                      </a:r>
                      <a:r>
                        <a:rPr lang="en-US" sz="1800" dirty="0" err="1"/>
                        <a:t>opt’l</a:t>
                      </a:r>
                      <a:r>
                        <a:rPr lang="en-US" sz="1800" dirty="0"/>
                        <a:t> district working group </a:t>
                      </a:r>
                    </a:p>
                    <a:p>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Weekly calls during pilot planning, opt’l webinars, and opt’l district working groups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01920217"/>
                  </a:ext>
                </a:extLst>
              </a:tr>
              <a:tr h="354989">
                <a:tc>
                  <a:txBody>
                    <a:bodyPr/>
                    <a:lstStyle/>
                    <a:p>
                      <a:r>
                        <a:rPr lang="en-US" sz="1800" b="1" dirty="0"/>
                        <a:t>Onboarding Training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Estimated 2-3 days </a:t>
                      </a:r>
                    </a:p>
                    <a:p>
                      <a:pPr algn="ctr"/>
                      <a:endParaRPr lang="en-US" sz="18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US" sz="1800" dirty="0"/>
                        <a:t>Estimated 1-2 days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r>
                        <a:rPr lang="en-US" sz="1800" dirty="0"/>
                        <a:t>Estimated 1-2 days</a:t>
                      </a:r>
                    </a:p>
                  </a:txBody>
                  <a:tcPr/>
                </a:tc>
                <a:extLst>
                  <a:ext uri="{0D108BD9-81ED-4DB2-BD59-A6C34878D82A}">
                    <a16:rowId xmlns:a16="http://schemas.microsoft.com/office/drawing/2014/main" val="618617927"/>
                  </a:ext>
                </a:extLst>
              </a:tr>
              <a:tr h="0">
                <a:tc>
                  <a:txBody>
                    <a:bodyPr/>
                    <a:lstStyle/>
                    <a:p>
                      <a:r>
                        <a:rPr lang="en-US" sz="1800" b="1" dirty="0"/>
                        <a:t>Ongoing Training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Ongoing day-to-day virtual support and estimated 1-2 days  additional virtual training (cumulative)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US" sz="1800" dirty="0"/>
                        <a:t>Estimated 1 day additional virtual training for campus support (cumulative)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sz="1800" dirty="0"/>
                    </a:p>
                  </a:txBody>
                  <a:tcPr/>
                </a:tc>
                <a:extLst>
                  <a:ext uri="{0D108BD9-81ED-4DB2-BD59-A6C34878D82A}">
                    <a16:rowId xmlns:a16="http://schemas.microsoft.com/office/drawing/2014/main" val="1793513000"/>
                  </a:ext>
                </a:extLst>
              </a:tr>
              <a:tr h="0">
                <a:tc>
                  <a:txBody>
                    <a:bodyPr/>
                    <a:lstStyle/>
                    <a:p>
                      <a:r>
                        <a:rPr lang="en-US" sz="1800" b="1" dirty="0"/>
                        <a:t>Pilot Implementation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800" dirty="0"/>
                        <a:t>2.5 – 6 week pilot unit and  debrief</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US" sz="1800" dirty="0"/>
                        <a:t>2 – 3 classroom observations and debrief </a:t>
                      </a:r>
                    </a:p>
                    <a:p>
                      <a:pPr algn="ctr"/>
                      <a:r>
                        <a:rPr lang="en-US" sz="1800" dirty="0"/>
                        <a:t>(cumulative)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sz="1800" dirty="0"/>
                    </a:p>
                  </a:txBody>
                  <a:tcPr/>
                </a:tc>
                <a:extLst>
                  <a:ext uri="{0D108BD9-81ED-4DB2-BD59-A6C34878D82A}">
                    <a16:rowId xmlns:a16="http://schemas.microsoft.com/office/drawing/2014/main" val="1037754502"/>
                  </a:ext>
                </a:extLst>
              </a:tr>
            </a:tbl>
          </a:graphicData>
        </a:graphic>
      </p:graphicFrame>
      <p:sp>
        <p:nvSpPr>
          <p:cNvPr id="7" name="TextBox 6">
            <a:extLst>
              <a:ext uri="{FF2B5EF4-FFF2-40B4-BE49-F238E27FC236}">
                <a16:creationId xmlns:a16="http://schemas.microsoft.com/office/drawing/2014/main" id="{E427E771-BBAC-4137-86D7-E044752EF4BF}"/>
              </a:ext>
            </a:extLst>
          </p:cNvPr>
          <p:cNvSpPr txBox="1"/>
          <p:nvPr/>
        </p:nvSpPr>
        <p:spPr>
          <a:xfrm>
            <a:off x="712380" y="867454"/>
            <a:ext cx="10188545" cy="400110"/>
          </a:xfrm>
          <a:prstGeom prst="rect">
            <a:avLst/>
          </a:prstGeom>
          <a:noFill/>
        </p:spPr>
        <p:txBody>
          <a:bodyPr wrap="square" rtlCol="0">
            <a:spAutoFit/>
          </a:bodyPr>
          <a:lstStyle/>
          <a:p>
            <a:r>
              <a:rPr lang="en-US" sz="2000" dirty="0"/>
              <a:t>LEAs should anticipate time commitments for associated activities, outlined in the table below.</a:t>
            </a:r>
          </a:p>
        </p:txBody>
      </p:sp>
    </p:spTree>
    <p:extLst>
      <p:ext uri="{BB962C8B-B14F-4D97-AF65-F5344CB8AC3E}">
        <p14:creationId xmlns:p14="http://schemas.microsoft.com/office/powerpoint/2010/main" val="49566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dirty="0"/>
              <a:t>CRIMSI Anticipated Timeline</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14</a:t>
            </a:fld>
            <a:endParaRPr lang="en-US"/>
          </a:p>
        </p:txBody>
      </p:sp>
      <p:graphicFrame>
        <p:nvGraphicFramePr>
          <p:cNvPr id="10" name="Table 9">
            <a:extLst>
              <a:ext uri="{FF2B5EF4-FFF2-40B4-BE49-F238E27FC236}">
                <a16:creationId xmlns:a16="http://schemas.microsoft.com/office/drawing/2014/main" id="{35A50942-D327-4A77-A322-E15312C634CC}"/>
              </a:ext>
            </a:extLst>
          </p:cNvPr>
          <p:cNvGraphicFramePr>
            <a:graphicFrameLocks noGrp="1"/>
          </p:cNvGraphicFramePr>
          <p:nvPr>
            <p:extLst>
              <p:ext uri="{D42A27DB-BD31-4B8C-83A1-F6EECF244321}">
                <p14:modId xmlns:p14="http://schemas.microsoft.com/office/powerpoint/2010/main" val="2558934454"/>
              </p:ext>
            </p:extLst>
          </p:nvPr>
        </p:nvGraphicFramePr>
        <p:xfrm>
          <a:off x="545138" y="1617118"/>
          <a:ext cx="11408737" cy="3056382"/>
        </p:xfrm>
        <a:graphic>
          <a:graphicData uri="http://schemas.openxmlformats.org/drawingml/2006/table">
            <a:tbl>
              <a:tblPr bandRow="1"/>
              <a:tblGrid>
                <a:gridCol w="4203679">
                  <a:extLst>
                    <a:ext uri="{9D8B030D-6E8A-4147-A177-3AD203B41FA5}">
                      <a16:colId xmlns:a16="http://schemas.microsoft.com/office/drawing/2014/main" val="2744388185"/>
                    </a:ext>
                  </a:extLst>
                </a:gridCol>
                <a:gridCol w="400281">
                  <a:extLst>
                    <a:ext uri="{9D8B030D-6E8A-4147-A177-3AD203B41FA5}">
                      <a16:colId xmlns:a16="http://schemas.microsoft.com/office/drawing/2014/main" val="3082515752"/>
                    </a:ext>
                  </a:extLst>
                </a:gridCol>
                <a:gridCol w="400281">
                  <a:extLst>
                    <a:ext uri="{9D8B030D-6E8A-4147-A177-3AD203B41FA5}">
                      <a16:colId xmlns:a16="http://schemas.microsoft.com/office/drawing/2014/main" val="4233771540"/>
                    </a:ext>
                  </a:extLst>
                </a:gridCol>
                <a:gridCol w="400281">
                  <a:extLst>
                    <a:ext uri="{9D8B030D-6E8A-4147-A177-3AD203B41FA5}">
                      <a16:colId xmlns:a16="http://schemas.microsoft.com/office/drawing/2014/main" val="2294793576"/>
                    </a:ext>
                  </a:extLst>
                </a:gridCol>
                <a:gridCol w="400281">
                  <a:extLst>
                    <a:ext uri="{9D8B030D-6E8A-4147-A177-3AD203B41FA5}">
                      <a16:colId xmlns:a16="http://schemas.microsoft.com/office/drawing/2014/main" val="2313725522"/>
                    </a:ext>
                  </a:extLst>
                </a:gridCol>
                <a:gridCol w="400281">
                  <a:extLst>
                    <a:ext uri="{9D8B030D-6E8A-4147-A177-3AD203B41FA5}">
                      <a16:colId xmlns:a16="http://schemas.microsoft.com/office/drawing/2014/main" val="252594260"/>
                    </a:ext>
                  </a:extLst>
                </a:gridCol>
                <a:gridCol w="400281">
                  <a:extLst>
                    <a:ext uri="{9D8B030D-6E8A-4147-A177-3AD203B41FA5}">
                      <a16:colId xmlns:a16="http://schemas.microsoft.com/office/drawing/2014/main" val="139182113"/>
                    </a:ext>
                  </a:extLst>
                </a:gridCol>
                <a:gridCol w="400281">
                  <a:extLst>
                    <a:ext uri="{9D8B030D-6E8A-4147-A177-3AD203B41FA5}">
                      <a16:colId xmlns:a16="http://schemas.microsoft.com/office/drawing/2014/main" val="3394795987"/>
                    </a:ext>
                  </a:extLst>
                </a:gridCol>
                <a:gridCol w="400281">
                  <a:extLst>
                    <a:ext uri="{9D8B030D-6E8A-4147-A177-3AD203B41FA5}">
                      <a16:colId xmlns:a16="http://schemas.microsoft.com/office/drawing/2014/main" val="3291277180"/>
                    </a:ext>
                  </a:extLst>
                </a:gridCol>
                <a:gridCol w="400281">
                  <a:extLst>
                    <a:ext uri="{9D8B030D-6E8A-4147-A177-3AD203B41FA5}">
                      <a16:colId xmlns:a16="http://schemas.microsoft.com/office/drawing/2014/main" val="2115282303"/>
                    </a:ext>
                  </a:extLst>
                </a:gridCol>
                <a:gridCol w="400281">
                  <a:extLst>
                    <a:ext uri="{9D8B030D-6E8A-4147-A177-3AD203B41FA5}">
                      <a16:colId xmlns:a16="http://schemas.microsoft.com/office/drawing/2014/main" val="953555889"/>
                    </a:ext>
                  </a:extLst>
                </a:gridCol>
                <a:gridCol w="400281">
                  <a:extLst>
                    <a:ext uri="{9D8B030D-6E8A-4147-A177-3AD203B41FA5}">
                      <a16:colId xmlns:a16="http://schemas.microsoft.com/office/drawing/2014/main" val="2770785701"/>
                    </a:ext>
                  </a:extLst>
                </a:gridCol>
                <a:gridCol w="400281">
                  <a:extLst>
                    <a:ext uri="{9D8B030D-6E8A-4147-A177-3AD203B41FA5}">
                      <a16:colId xmlns:a16="http://schemas.microsoft.com/office/drawing/2014/main" val="3813181492"/>
                    </a:ext>
                  </a:extLst>
                </a:gridCol>
                <a:gridCol w="400281">
                  <a:extLst>
                    <a:ext uri="{9D8B030D-6E8A-4147-A177-3AD203B41FA5}">
                      <a16:colId xmlns:a16="http://schemas.microsoft.com/office/drawing/2014/main" val="231139912"/>
                    </a:ext>
                  </a:extLst>
                </a:gridCol>
                <a:gridCol w="400281">
                  <a:extLst>
                    <a:ext uri="{9D8B030D-6E8A-4147-A177-3AD203B41FA5}">
                      <a16:colId xmlns:a16="http://schemas.microsoft.com/office/drawing/2014/main" val="3159031208"/>
                    </a:ext>
                  </a:extLst>
                </a:gridCol>
                <a:gridCol w="400281">
                  <a:extLst>
                    <a:ext uri="{9D8B030D-6E8A-4147-A177-3AD203B41FA5}">
                      <a16:colId xmlns:a16="http://schemas.microsoft.com/office/drawing/2014/main" val="1635311556"/>
                    </a:ext>
                  </a:extLst>
                </a:gridCol>
                <a:gridCol w="400281">
                  <a:extLst>
                    <a:ext uri="{9D8B030D-6E8A-4147-A177-3AD203B41FA5}">
                      <a16:colId xmlns:a16="http://schemas.microsoft.com/office/drawing/2014/main" val="1019534115"/>
                    </a:ext>
                  </a:extLst>
                </a:gridCol>
                <a:gridCol w="400281">
                  <a:extLst>
                    <a:ext uri="{9D8B030D-6E8A-4147-A177-3AD203B41FA5}">
                      <a16:colId xmlns:a16="http://schemas.microsoft.com/office/drawing/2014/main" val="871542642"/>
                    </a:ext>
                  </a:extLst>
                </a:gridCol>
                <a:gridCol w="400281">
                  <a:extLst>
                    <a:ext uri="{9D8B030D-6E8A-4147-A177-3AD203B41FA5}">
                      <a16:colId xmlns:a16="http://schemas.microsoft.com/office/drawing/2014/main" val="1539311750"/>
                    </a:ext>
                  </a:extLst>
                </a:gridCol>
              </a:tblGrid>
              <a:tr h="274320">
                <a:tc rowSpan="2">
                  <a:txBody>
                    <a:bodyPr/>
                    <a:lstStyle/>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rPr>
                        <a:t>Activity</a:t>
                      </a:r>
                      <a:r>
                        <a:rPr lang="en-US" sz="900" dirty="0">
                          <a:solidFill>
                            <a:srgbClr val="FFFFFF"/>
                          </a:solidFill>
                          <a:effectLst/>
                          <a:latin typeface="Calibri" panose="020F0502020204030204" pitchFamily="34" charset="0"/>
                        </a:rPr>
                        <a:t> </a:t>
                      </a:r>
                      <a:endParaRPr lang="en-US" sz="1100" dirty="0">
                        <a:effectLst/>
                        <a:latin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50" b="1">
                          <a:solidFill>
                            <a:schemeClr val="bg1"/>
                          </a:solidFill>
                          <a:effectLst/>
                          <a:latin typeface="Calibri" panose="020F0502020204030204" pitchFamily="34" charset="0"/>
                          <a:ea typeface="Calibri" panose="020F0502020204030204" pitchFamily="34" charset="0"/>
                        </a:rPr>
                        <a:t>‘20</a:t>
                      </a: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12">
                  <a:txBody>
                    <a:bodyPr/>
                    <a:lstStyle/>
                    <a:p>
                      <a:pPr marL="0" marR="0" algn="ctr">
                        <a:lnSpc>
                          <a:spcPct val="107000"/>
                        </a:lnSpc>
                        <a:spcBef>
                          <a:spcPts val="0"/>
                        </a:spcBef>
                        <a:spcAft>
                          <a:spcPts val="0"/>
                        </a:spcAft>
                      </a:pPr>
                      <a:r>
                        <a:rPr lang="en-US" sz="1050" b="1" dirty="0">
                          <a:solidFill>
                            <a:schemeClr val="bg1"/>
                          </a:solidFill>
                          <a:effectLst/>
                          <a:latin typeface="Calibri" panose="020F0502020204030204" pitchFamily="34" charset="0"/>
                          <a:ea typeface="Calibri" panose="020F0502020204030204" pitchFamily="34" charset="0"/>
                        </a:rPr>
                        <a:t>‘21</a:t>
                      </a: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5">
                  <a:txBody>
                    <a:bodyPr/>
                    <a:lstStyle/>
                    <a:p>
                      <a:pPr marL="0" marR="0" algn="ctr">
                        <a:lnSpc>
                          <a:spcPct val="107000"/>
                        </a:lnSpc>
                        <a:spcBef>
                          <a:spcPts val="0"/>
                        </a:spcBef>
                        <a:spcAft>
                          <a:spcPts val="0"/>
                        </a:spcAft>
                      </a:pPr>
                      <a:r>
                        <a:rPr lang="en-US" sz="1050" b="1">
                          <a:solidFill>
                            <a:schemeClr val="bg1"/>
                          </a:solidFill>
                          <a:effectLst/>
                          <a:latin typeface="Calibri" panose="020F0502020204030204" pitchFamily="34" charset="0"/>
                          <a:ea typeface="Calibri" panose="020F0502020204030204" pitchFamily="34" charset="0"/>
                        </a:rPr>
                        <a:t>‘22</a:t>
                      </a: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70825857"/>
                  </a:ext>
                </a:extLst>
              </a:tr>
              <a:tr h="274320">
                <a:tc vMerge="1">
                  <a:txBody>
                    <a:bodyPr/>
                    <a:lstStyle/>
                    <a:p>
                      <a:pPr marL="0" marR="0" algn="ctr">
                        <a:lnSpc>
                          <a:spcPct val="107000"/>
                        </a:lnSpc>
                        <a:spcBef>
                          <a:spcPts val="0"/>
                        </a:spcBef>
                        <a:spcAft>
                          <a:spcPts val="0"/>
                        </a:spcAft>
                      </a:pPr>
                      <a:r>
                        <a:rPr lang="en-US" sz="1050" b="1">
                          <a:solidFill>
                            <a:schemeClr val="bg1"/>
                          </a:solidFill>
                          <a:effectLst/>
                          <a:latin typeface="Calibri" panose="020F0502020204030204" pitchFamily="34" charset="0"/>
                          <a:ea typeface="Calibri" panose="020F0502020204030204" pitchFamily="34" charset="0"/>
                        </a:rPr>
                        <a:t>Activity</a:t>
                      </a:r>
                      <a:r>
                        <a:rPr lang="en-US" sz="700">
                          <a:solidFill>
                            <a:srgbClr val="FFFFFF"/>
                          </a:solidFill>
                          <a:effectLst/>
                          <a:latin typeface="Calibri" panose="020F0502020204030204" pitchFamily="34" charset="0"/>
                          <a:ea typeface="Calibri" panose="020F0502020204030204" pitchFamily="34" charset="0"/>
                        </a:rPr>
                        <a:t> </a:t>
                      </a:r>
                      <a:endParaRPr lang="en-US" sz="10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rPr>
                        <a:t>Dec</a:t>
                      </a:r>
                      <a:endParaRPr lang="en-US" sz="1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rPr>
                        <a:t>Jan</a:t>
                      </a:r>
                      <a:endParaRPr lang="en-US" sz="1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rPr>
                        <a:t>Feb</a:t>
                      </a:r>
                      <a:endParaRPr lang="en-US" sz="1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rPr>
                        <a:t>Mar</a:t>
                      </a:r>
                      <a:endParaRPr lang="en-US" sz="10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rPr>
                        <a:t>Apr</a:t>
                      </a:r>
                      <a:endParaRPr lang="en-US" sz="1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rPr>
                        <a:t>May</a:t>
                      </a:r>
                      <a:endParaRPr lang="en-US" sz="1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rPr>
                        <a:t>Jun</a:t>
                      </a:r>
                      <a:endParaRPr lang="en-US" sz="10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rPr>
                        <a:t>Jul</a:t>
                      </a:r>
                      <a:endParaRPr lang="en-US" sz="1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rPr>
                        <a:t>Aug</a:t>
                      </a:r>
                      <a:endParaRPr lang="en-US" sz="1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rPr>
                        <a:t>Sept</a:t>
                      </a:r>
                      <a:endParaRPr lang="en-US" sz="1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rPr>
                        <a:t>Oct</a:t>
                      </a:r>
                      <a:endParaRPr lang="en-US" sz="1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rPr>
                        <a:t>Nov</a:t>
                      </a:r>
                      <a:endParaRPr lang="en-US" sz="10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rPr>
                        <a:t>Dec</a:t>
                      </a:r>
                      <a:endParaRPr lang="en-US" sz="1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rPr>
                        <a:t>Jan</a:t>
                      </a:r>
                      <a:endParaRPr lang="en-US" sz="10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rPr>
                        <a:t>Feb</a:t>
                      </a:r>
                      <a:endParaRPr lang="en-US" sz="10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rPr>
                        <a:t>Mar</a:t>
                      </a:r>
                      <a:endParaRPr lang="en-US" sz="10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rPr>
                        <a:t>Apr</a:t>
                      </a:r>
                      <a:endParaRPr lang="en-US" sz="10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rPr>
                        <a:t>May</a:t>
                      </a:r>
                      <a:endParaRPr lang="en-US" sz="1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4178463587"/>
                  </a:ext>
                </a:extLst>
              </a:tr>
              <a:tr h="27432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Application released</a:t>
                      </a:r>
                      <a:endParaRPr lang="en-US" sz="2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2457625"/>
                  </a:ext>
                </a:extLst>
              </a:tr>
              <a:tr h="27432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Applications accepted on rolling basis</a:t>
                      </a:r>
                      <a:endParaRPr lang="en-US" sz="2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6325022"/>
                  </a:ext>
                </a:extLst>
              </a:tr>
              <a:tr h="27432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Participating districts finalized</a:t>
                      </a:r>
                      <a:endParaRPr lang="en-US" sz="2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591044"/>
                  </a:ext>
                </a:extLst>
              </a:tr>
              <a:tr h="27432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Spring ’21 Initiative </a:t>
                      </a:r>
                      <a:endParaRPr lang="en-US" sz="2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0403304"/>
                  </a:ext>
                </a:extLst>
              </a:tr>
              <a:tr h="27432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Post-pilot debrief, evaluation and decision to continue next SY</a:t>
                      </a:r>
                      <a:endParaRPr lang="en-US" sz="2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4078827"/>
                  </a:ext>
                </a:extLst>
              </a:tr>
              <a:tr h="27432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SY 2021-22 Pilot Program*</a:t>
                      </a:r>
                      <a:endParaRPr lang="en-US" sz="2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994494574"/>
                  </a:ext>
                </a:extLst>
              </a:tr>
              <a:tr h="27432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Post-Pilot debrief / evaluation *</a:t>
                      </a:r>
                      <a:endParaRPr lang="en-US" sz="20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071984000"/>
                  </a:ext>
                </a:extLst>
              </a:tr>
            </a:tbl>
          </a:graphicData>
        </a:graphic>
      </p:graphicFrame>
      <p:sp>
        <p:nvSpPr>
          <p:cNvPr id="13" name="TextBox 12">
            <a:extLst>
              <a:ext uri="{FF2B5EF4-FFF2-40B4-BE49-F238E27FC236}">
                <a16:creationId xmlns:a16="http://schemas.microsoft.com/office/drawing/2014/main" id="{D2C5A2C4-C162-40FB-BE32-0F46C51DD1DA}"/>
              </a:ext>
            </a:extLst>
          </p:cNvPr>
          <p:cNvSpPr txBox="1"/>
          <p:nvPr/>
        </p:nvSpPr>
        <p:spPr>
          <a:xfrm>
            <a:off x="712381" y="867454"/>
            <a:ext cx="10628720" cy="707886"/>
          </a:xfrm>
          <a:prstGeom prst="rect">
            <a:avLst/>
          </a:prstGeom>
          <a:noFill/>
        </p:spPr>
        <p:txBody>
          <a:bodyPr wrap="square" rtlCol="0">
            <a:spAutoFit/>
          </a:bodyPr>
          <a:lstStyle/>
          <a:p>
            <a:r>
              <a:rPr lang="en-US" sz="2000" dirty="0"/>
              <a:t>Planning for LEAs will begin in early 2020 before pilot unit implementation in late spring; Depending on the success of the pilot unit, LEAs can choose whether or not to adopt THL going forward</a:t>
            </a:r>
          </a:p>
        </p:txBody>
      </p:sp>
      <p:sp>
        <p:nvSpPr>
          <p:cNvPr id="15" name="TextBox 14">
            <a:extLst>
              <a:ext uri="{FF2B5EF4-FFF2-40B4-BE49-F238E27FC236}">
                <a16:creationId xmlns:a16="http://schemas.microsoft.com/office/drawing/2014/main" id="{746C2164-7003-47EF-B743-382AE1A00C02}"/>
              </a:ext>
            </a:extLst>
          </p:cNvPr>
          <p:cNvSpPr txBox="1"/>
          <p:nvPr/>
        </p:nvSpPr>
        <p:spPr>
          <a:xfrm>
            <a:off x="177207" y="6570904"/>
            <a:ext cx="10892703" cy="307777"/>
          </a:xfrm>
          <a:prstGeom prst="rect">
            <a:avLst/>
          </a:prstGeom>
          <a:noFill/>
        </p:spPr>
        <p:txBody>
          <a:bodyPr wrap="square">
            <a:spAutoFit/>
          </a:bodyPr>
          <a:lstStyle/>
          <a:p>
            <a:r>
              <a:rPr lang="en-US" sz="1400">
                <a:solidFill>
                  <a:srgbClr val="000000"/>
                </a:solidFill>
                <a:effectLst/>
                <a:latin typeface="Calibri" panose="020F0502020204030204" pitchFamily="34" charset="0"/>
                <a:ea typeface="Calibri" panose="020F0502020204030204" pitchFamily="34" charset="0"/>
              </a:rPr>
              <a:t>*2021-2022 Pilot Program participation will be decided by districts after the conclusion of the spring pilot </a:t>
            </a:r>
            <a:endParaRPr lang="en-US" sz="1400"/>
          </a:p>
        </p:txBody>
      </p:sp>
      <p:sp>
        <p:nvSpPr>
          <p:cNvPr id="4" name="Rectangle 3">
            <a:extLst>
              <a:ext uri="{FF2B5EF4-FFF2-40B4-BE49-F238E27FC236}">
                <a16:creationId xmlns:a16="http://schemas.microsoft.com/office/drawing/2014/main" id="{A43E6BE9-163B-45EC-87E0-010A3A5CAC0C}"/>
              </a:ext>
            </a:extLst>
          </p:cNvPr>
          <p:cNvSpPr/>
          <p:nvPr/>
        </p:nvSpPr>
        <p:spPr>
          <a:xfrm>
            <a:off x="712380" y="4833255"/>
            <a:ext cx="441506" cy="30777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97B9979F-3446-47B2-9227-CDEA3CF5CB99}"/>
              </a:ext>
            </a:extLst>
          </p:cNvPr>
          <p:cNvSpPr/>
          <p:nvPr/>
        </p:nvSpPr>
        <p:spPr>
          <a:xfrm>
            <a:off x="712380" y="5212214"/>
            <a:ext cx="441506" cy="30777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6FCA74CC-5B55-4F25-A0B7-56A6FE1F9369}"/>
              </a:ext>
            </a:extLst>
          </p:cNvPr>
          <p:cNvSpPr/>
          <p:nvPr/>
        </p:nvSpPr>
        <p:spPr>
          <a:xfrm>
            <a:off x="712380" y="5591173"/>
            <a:ext cx="441506" cy="30777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D6F01522-DE24-47F5-917B-FB71119ED402}"/>
              </a:ext>
            </a:extLst>
          </p:cNvPr>
          <p:cNvSpPr txBox="1"/>
          <p:nvPr/>
        </p:nvSpPr>
        <p:spPr>
          <a:xfrm>
            <a:off x="1230086" y="4802477"/>
            <a:ext cx="6096000" cy="369332"/>
          </a:xfrm>
          <a:prstGeom prst="rect">
            <a:avLst/>
          </a:prstGeom>
          <a:noFill/>
        </p:spPr>
        <p:txBody>
          <a:bodyPr wrap="square">
            <a:spAutoFit/>
          </a:bodyPr>
          <a:lstStyle/>
          <a:p>
            <a:r>
              <a:rPr lang="en-US" sz="1800" dirty="0"/>
              <a:t>Application Period</a:t>
            </a:r>
            <a:endParaRPr lang="en-US" dirty="0"/>
          </a:p>
        </p:txBody>
      </p:sp>
      <p:sp>
        <p:nvSpPr>
          <p:cNvPr id="12" name="TextBox 11">
            <a:extLst>
              <a:ext uri="{FF2B5EF4-FFF2-40B4-BE49-F238E27FC236}">
                <a16:creationId xmlns:a16="http://schemas.microsoft.com/office/drawing/2014/main" id="{3737C9D9-ED26-4F8B-98C8-7335D8342450}"/>
              </a:ext>
            </a:extLst>
          </p:cNvPr>
          <p:cNvSpPr txBox="1"/>
          <p:nvPr/>
        </p:nvSpPr>
        <p:spPr>
          <a:xfrm>
            <a:off x="1230086" y="5181436"/>
            <a:ext cx="6096000" cy="369332"/>
          </a:xfrm>
          <a:prstGeom prst="rect">
            <a:avLst/>
          </a:prstGeom>
          <a:noFill/>
        </p:spPr>
        <p:txBody>
          <a:bodyPr wrap="square">
            <a:spAutoFit/>
          </a:bodyPr>
          <a:lstStyle/>
          <a:p>
            <a:r>
              <a:rPr lang="en-US" sz="1800" dirty="0"/>
              <a:t>Spring ‘21 Pilot</a:t>
            </a:r>
            <a:endParaRPr lang="en-US" dirty="0"/>
          </a:p>
        </p:txBody>
      </p:sp>
      <p:sp>
        <p:nvSpPr>
          <p:cNvPr id="14" name="TextBox 13">
            <a:extLst>
              <a:ext uri="{FF2B5EF4-FFF2-40B4-BE49-F238E27FC236}">
                <a16:creationId xmlns:a16="http://schemas.microsoft.com/office/drawing/2014/main" id="{8EB1E16D-A45C-4B0B-A3CC-A22A51571D74}"/>
              </a:ext>
            </a:extLst>
          </p:cNvPr>
          <p:cNvSpPr txBox="1"/>
          <p:nvPr/>
        </p:nvSpPr>
        <p:spPr>
          <a:xfrm>
            <a:off x="1230086" y="5560395"/>
            <a:ext cx="6096000" cy="369332"/>
          </a:xfrm>
          <a:prstGeom prst="rect">
            <a:avLst/>
          </a:prstGeom>
          <a:noFill/>
        </p:spPr>
        <p:txBody>
          <a:bodyPr wrap="square">
            <a:spAutoFit/>
          </a:bodyPr>
          <a:lstStyle/>
          <a:p>
            <a:r>
              <a:rPr lang="en-US" sz="1800" dirty="0"/>
              <a:t>School Year 2021-22 Pilot</a:t>
            </a:r>
            <a:endParaRPr lang="en-US" dirty="0"/>
          </a:p>
        </p:txBody>
      </p:sp>
    </p:spTree>
    <p:extLst>
      <p:ext uri="{BB962C8B-B14F-4D97-AF65-F5344CB8AC3E}">
        <p14:creationId xmlns:p14="http://schemas.microsoft.com/office/powerpoint/2010/main" val="420214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dirty="0"/>
              <a:t>CRIMSI Anticipated Timeline (DETAILED)</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15</a:t>
            </a:fld>
            <a:endParaRPr lang="en-US"/>
          </a:p>
        </p:txBody>
      </p:sp>
      <p:graphicFrame>
        <p:nvGraphicFramePr>
          <p:cNvPr id="10" name="Table 9">
            <a:extLst>
              <a:ext uri="{FF2B5EF4-FFF2-40B4-BE49-F238E27FC236}">
                <a16:creationId xmlns:a16="http://schemas.microsoft.com/office/drawing/2014/main" id="{35A50942-D327-4A77-A322-E15312C634CC}"/>
              </a:ext>
            </a:extLst>
          </p:cNvPr>
          <p:cNvGraphicFramePr>
            <a:graphicFrameLocks noGrp="1"/>
          </p:cNvGraphicFramePr>
          <p:nvPr>
            <p:extLst>
              <p:ext uri="{D42A27DB-BD31-4B8C-83A1-F6EECF244321}">
                <p14:modId xmlns:p14="http://schemas.microsoft.com/office/powerpoint/2010/main" val="11532433"/>
              </p:ext>
            </p:extLst>
          </p:nvPr>
        </p:nvGraphicFramePr>
        <p:xfrm>
          <a:off x="446313" y="1554621"/>
          <a:ext cx="11507554" cy="4376416"/>
        </p:xfrm>
        <a:graphic>
          <a:graphicData uri="http://schemas.openxmlformats.org/drawingml/2006/table">
            <a:tbl>
              <a:tblPr bandRow="1"/>
              <a:tblGrid>
                <a:gridCol w="4240090">
                  <a:extLst>
                    <a:ext uri="{9D8B030D-6E8A-4147-A177-3AD203B41FA5}">
                      <a16:colId xmlns:a16="http://schemas.microsoft.com/office/drawing/2014/main" val="2744388185"/>
                    </a:ext>
                  </a:extLst>
                </a:gridCol>
                <a:gridCol w="403748">
                  <a:extLst>
                    <a:ext uri="{9D8B030D-6E8A-4147-A177-3AD203B41FA5}">
                      <a16:colId xmlns:a16="http://schemas.microsoft.com/office/drawing/2014/main" val="3082515752"/>
                    </a:ext>
                  </a:extLst>
                </a:gridCol>
                <a:gridCol w="403748">
                  <a:extLst>
                    <a:ext uri="{9D8B030D-6E8A-4147-A177-3AD203B41FA5}">
                      <a16:colId xmlns:a16="http://schemas.microsoft.com/office/drawing/2014/main" val="4233771540"/>
                    </a:ext>
                  </a:extLst>
                </a:gridCol>
                <a:gridCol w="403748">
                  <a:extLst>
                    <a:ext uri="{9D8B030D-6E8A-4147-A177-3AD203B41FA5}">
                      <a16:colId xmlns:a16="http://schemas.microsoft.com/office/drawing/2014/main" val="2294793576"/>
                    </a:ext>
                  </a:extLst>
                </a:gridCol>
                <a:gridCol w="403748">
                  <a:extLst>
                    <a:ext uri="{9D8B030D-6E8A-4147-A177-3AD203B41FA5}">
                      <a16:colId xmlns:a16="http://schemas.microsoft.com/office/drawing/2014/main" val="2313725522"/>
                    </a:ext>
                  </a:extLst>
                </a:gridCol>
                <a:gridCol w="403748">
                  <a:extLst>
                    <a:ext uri="{9D8B030D-6E8A-4147-A177-3AD203B41FA5}">
                      <a16:colId xmlns:a16="http://schemas.microsoft.com/office/drawing/2014/main" val="252594260"/>
                    </a:ext>
                  </a:extLst>
                </a:gridCol>
                <a:gridCol w="403748">
                  <a:extLst>
                    <a:ext uri="{9D8B030D-6E8A-4147-A177-3AD203B41FA5}">
                      <a16:colId xmlns:a16="http://schemas.microsoft.com/office/drawing/2014/main" val="139182113"/>
                    </a:ext>
                  </a:extLst>
                </a:gridCol>
                <a:gridCol w="403748">
                  <a:extLst>
                    <a:ext uri="{9D8B030D-6E8A-4147-A177-3AD203B41FA5}">
                      <a16:colId xmlns:a16="http://schemas.microsoft.com/office/drawing/2014/main" val="3394795987"/>
                    </a:ext>
                  </a:extLst>
                </a:gridCol>
                <a:gridCol w="403748">
                  <a:extLst>
                    <a:ext uri="{9D8B030D-6E8A-4147-A177-3AD203B41FA5}">
                      <a16:colId xmlns:a16="http://schemas.microsoft.com/office/drawing/2014/main" val="3291277180"/>
                    </a:ext>
                  </a:extLst>
                </a:gridCol>
                <a:gridCol w="403748">
                  <a:extLst>
                    <a:ext uri="{9D8B030D-6E8A-4147-A177-3AD203B41FA5}">
                      <a16:colId xmlns:a16="http://schemas.microsoft.com/office/drawing/2014/main" val="2115282303"/>
                    </a:ext>
                  </a:extLst>
                </a:gridCol>
                <a:gridCol w="403748">
                  <a:extLst>
                    <a:ext uri="{9D8B030D-6E8A-4147-A177-3AD203B41FA5}">
                      <a16:colId xmlns:a16="http://schemas.microsoft.com/office/drawing/2014/main" val="953555889"/>
                    </a:ext>
                  </a:extLst>
                </a:gridCol>
                <a:gridCol w="403748">
                  <a:extLst>
                    <a:ext uri="{9D8B030D-6E8A-4147-A177-3AD203B41FA5}">
                      <a16:colId xmlns:a16="http://schemas.microsoft.com/office/drawing/2014/main" val="2770785701"/>
                    </a:ext>
                  </a:extLst>
                </a:gridCol>
                <a:gridCol w="403748">
                  <a:extLst>
                    <a:ext uri="{9D8B030D-6E8A-4147-A177-3AD203B41FA5}">
                      <a16:colId xmlns:a16="http://schemas.microsoft.com/office/drawing/2014/main" val="3813181492"/>
                    </a:ext>
                  </a:extLst>
                </a:gridCol>
                <a:gridCol w="403748">
                  <a:extLst>
                    <a:ext uri="{9D8B030D-6E8A-4147-A177-3AD203B41FA5}">
                      <a16:colId xmlns:a16="http://schemas.microsoft.com/office/drawing/2014/main" val="231139912"/>
                    </a:ext>
                  </a:extLst>
                </a:gridCol>
                <a:gridCol w="403748">
                  <a:extLst>
                    <a:ext uri="{9D8B030D-6E8A-4147-A177-3AD203B41FA5}">
                      <a16:colId xmlns:a16="http://schemas.microsoft.com/office/drawing/2014/main" val="3159031208"/>
                    </a:ext>
                  </a:extLst>
                </a:gridCol>
                <a:gridCol w="403748">
                  <a:extLst>
                    <a:ext uri="{9D8B030D-6E8A-4147-A177-3AD203B41FA5}">
                      <a16:colId xmlns:a16="http://schemas.microsoft.com/office/drawing/2014/main" val="1635311556"/>
                    </a:ext>
                  </a:extLst>
                </a:gridCol>
                <a:gridCol w="403748">
                  <a:extLst>
                    <a:ext uri="{9D8B030D-6E8A-4147-A177-3AD203B41FA5}">
                      <a16:colId xmlns:a16="http://schemas.microsoft.com/office/drawing/2014/main" val="1019534115"/>
                    </a:ext>
                  </a:extLst>
                </a:gridCol>
                <a:gridCol w="403748">
                  <a:extLst>
                    <a:ext uri="{9D8B030D-6E8A-4147-A177-3AD203B41FA5}">
                      <a16:colId xmlns:a16="http://schemas.microsoft.com/office/drawing/2014/main" val="871542642"/>
                    </a:ext>
                  </a:extLst>
                </a:gridCol>
                <a:gridCol w="403748">
                  <a:extLst>
                    <a:ext uri="{9D8B030D-6E8A-4147-A177-3AD203B41FA5}">
                      <a16:colId xmlns:a16="http://schemas.microsoft.com/office/drawing/2014/main" val="1539311750"/>
                    </a:ext>
                  </a:extLst>
                </a:gridCol>
              </a:tblGrid>
              <a:tr h="257742">
                <a:tc rowSpan="2">
                  <a:txBody>
                    <a:bodyPr/>
                    <a:lstStyle/>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rPr>
                        <a:t>Activity</a:t>
                      </a:r>
                      <a:r>
                        <a:rPr lang="en-US" sz="900" dirty="0">
                          <a:solidFill>
                            <a:srgbClr val="FFFFFF"/>
                          </a:solidFill>
                          <a:effectLst/>
                          <a:latin typeface="Calibri" panose="020F0502020204030204" pitchFamily="34" charset="0"/>
                        </a:rPr>
                        <a:t> </a:t>
                      </a:r>
                      <a:endParaRPr lang="en-US" sz="1100" dirty="0">
                        <a:effectLst/>
                        <a:latin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50" b="1">
                          <a:solidFill>
                            <a:schemeClr val="bg1"/>
                          </a:solidFill>
                          <a:effectLst/>
                          <a:latin typeface="Calibri" panose="020F0502020204030204" pitchFamily="34" charset="0"/>
                          <a:ea typeface="Calibri" panose="020F0502020204030204" pitchFamily="34" charset="0"/>
                        </a:rPr>
                        <a:t>‘20</a:t>
                      </a: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12">
                  <a:txBody>
                    <a:bodyPr/>
                    <a:lstStyle/>
                    <a:p>
                      <a:pPr marL="0" marR="0" algn="ctr">
                        <a:lnSpc>
                          <a:spcPct val="107000"/>
                        </a:lnSpc>
                        <a:spcBef>
                          <a:spcPts val="0"/>
                        </a:spcBef>
                        <a:spcAft>
                          <a:spcPts val="0"/>
                        </a:spcAft>
                      </a:pPr>
                      <a:r>
                        <a:rPr lang="en-US" sz="1050" b="1">
                          <a:solidFill>
                            <a:schemeClr val="bg1"/>
                          </a:solidFill>
                          <a:effectLst/>
                          <a:latin typeface="Calibri" panose="020F0502020204030204" pitchFamily="34" charset="0"/>
                          <a:ea typeface="Calibri" panose="020F0502020204030204" pitchFamily="34" charset="0"/>
                        </a:rPr>
                        <a:t>‘21</a:t>
                      </a: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5">
                  <a:txBody>
                    <a:bodyPr/>
                    <a:lstStyle/>
                    <a:p>
                      <a:pPr marL="0" marR="0" algn="ctr">
                        <a:lnSpc>
                          <a:spcPct val="107000"/>
                        </a:lnSpc>
                        <a:spcBef>
                          <a:spcPts val="0"/>
                        </a:spcBef>
                        <a:spcAft>
                          <a:spcPts val="0"/>
                        </a:spcAft>
                      </a:pPr>
                      <a:r>
                        <a:rPr lang="en-US" sz="1050" b="1">
                          <a:solidFill>
                            <a:schemeClr val="bg1"/>
                          </a:solidFill>
                          <a:effectLst/>
                          <a:latin typeface="Calibri" panose="020F0502020204030204" pitchFamily="34" charset="0"/>
                          <a:ea typeface="Calibri" panose="020F0502020204030204" pitchFamily="34" charset="0"/>
                        </a:rPr>
                        <a:t>‘22</a:t>
                      </a: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70825857"/>
                  </a:ext>
                </a:extLst>
              </a:tr>
              <a:tr h="257742">
                <a:tc vMerge="1">
                  <a:txBody>
                    <a:bodyPr/>
                    <a:lstStyle/>
                    <a:p>
                      <a:pPr marL="0" marR="0" algn="ctr">
                        <a:lnSpc>
                          <a:spcPct val="107000"/>
                        </a:lnSpc>
                        <a:spcBef>
                          <a:spcPts val="0"/>
                        </a:spcBef>
                        <a:spcAft>
                          <a:spcPts val="0"/>
                        </a:spcAft>
                      </a:pPr>
                      <a:r>
                        <a:rPr lang="en-US" sz="1050" b="1">
                          <a:solidFill>
                            <a:schemeClr val="bg1"/>
                          </a:solidFill>
                          <a:effectLst/>
                          <a:latin typeface="Calibri" panose="020F0502020204030204" pitchFamily="34" charset="0"/>
                          <a:ea typeface="Calibri" panose="020F0502020204030204" pitchFamily="34" charset="0"/>
                        </a:rPr>
                        <a:t>Activity</a:t>
                      </a:r>
                      <a:r>
                        <a:rPr lang="en-US" sz="700">
                          <a:solidFill>
                            <a:srgbClr val="FFFFFF"/>
                          </a:solidFill>
                          <a:effectLst/>
                          <a:latin typeface="Calibri" panose="020F0502020204030204" pitchFamily="34" charset="0"/>
                          <a:ea typeface="Calibri" panose="020F0502020204030204" pitchFamily="34" charset="0"/>
                        </a:rPr>
                        <a:t> </a:t>
                      </a:r>
                      <a:endParaRPr lang="en-US" sz="10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dirty="0">
                          <a:solidFill>
                            <a:srgbClr val="FFFFFF"/>
                          </a:solidFill>
                          <a:effectLst/>
                          <a:latin typeface="Calibri" panose="020F0502020204030204" pitchFamily="34" charset="0"/>
                          <a:ea typeface="Calibri" panose="020F0502020204030204" pitchFamily="34" charset="0"/>
                        </a:rPr>
                        <a:t>Dec</a:t>
                      </a:r>
                      <a:endParaRPr lang="en-US" sz="8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Jan</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Feb</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Mar</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Apr</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May</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Jun</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Jul</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Aug</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Sept</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Oct</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Nov</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Dec</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Jan</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Feb</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Mar</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a:solidFill>
                            <a:srgbClr val="FFFFFF"/>
                          </a:solidFill>
                          <a:effectLst/>
                          <a:latin typeface="Calibri" panose="020F0502020204030204" pitchFamily="34" charset="0"/>
                          <a:ea typeface="Calibri" panose="020F0502020204030204" pitchFamily="34" charset="0"/>
                        </a:rPr>
                        <a:t>Apr</a:t>
                      </a:r>
                      <a:endParaRPr lang="en-US" sz="8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800" dirty="0">
                          <a:solidFill>
                            <a:srgbClr val="FFFFFF"/>
                          </a:solidFill>
                          <a:effectLst/>
                          <a:latin typeface="Calibri" panose="020F0502020204030204" pitchFamily="34" charset="0"/>
                          <a:ea typeface="Calibri" panose="020F0502020204030204" pitchFamily="34" charset="0"/>
                        </a:rPr>
                        <a:t>May</a:t>
                      </a:r>
                      <a:endParaRPr lang="en-US" sz="8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4178463587"/>
                  </a:ext>
                </a:extLst>
              </a:tr>
              <a:tr h="25774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Application released</a:t>
                      </a:r>
                      <a:endParaRPr lang="en-US" sz="16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2457625"/>
                  </a:ext>
                </a:extLst>
              </a:tr>
              <a:tr h="25774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Applications accepted on rolling basis</a:t>
                      </a:r>
                      <a:endParaRPr lang="en-US" sz="16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6325022"/>
                  </a:ext>
                </a:extLst>
              </a:tr>
              <a:tr h="25774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Participating districts finalized</a:t>
                      </a:r>
                      <a:endParaRPr lang="en-US" sz="16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591044"/>
                  </a:ext>
                </a:extLst>
              </a:tr>
              <a:tr h="25774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Spring ’21 Initiative </a:t>
                      </a:r>
                      <a:endParaRPr lang="en-US" sz="16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0403304"/>
                  </a:ext>
                </a:extLst>
              </a:tr>
              <a:tr h="25774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Initiative planning and preparation</a:t>
                      </a:r>
                      <a:endParaRPr lang="en-US" sz="16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277788"/>
                  </a:ext>
                </a:extLst>
              </a:tr>
              <a:tr h="25774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Academic diagnostic</a:t>
                      </a:r>
                      <a:endParaRPr lang="en-US" sz="16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574060"/>
                  </a:ext>
                </a:extLst>
              </a:tr>
              <a:tr h="25774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Initiative onboarding training</a:t>
                      </a:r>
                      <a:endParaRPr lang="en-US" sz="16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6514586"/>
                  </a:ext>
                </a:extLst>
              </a:tr>
              <a:tr h="25774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Pilot Unit Implementation and ongoing training</a:t>
                      </a:r>
                      <a:endParaRPr lang="en-US" sz="16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b="1">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623555"/>
                  </a:ext>
                </a:extLst>
              </a:tr>
              <a:tr h="479389">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Post-pilot debrief, evaluation and decision to continue next SY</a:t>
                      </a:r>
                      <a:endParaRPr lang="en-US" sz="16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4078827"/>
                  </a:ext>
                </a:extLst>
              </a:tr>
              <a:tr h="25774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SY 2021-22 Pilot Program*</a:t>
                      </a:r>
                      <a:endParaRPr lang="en-US" sz="16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994494574"/>
                  </a:ext>
                </a:extLst>
              </a:tr>
              <a:tr h="25774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Full-year planning / preparation*</a:t>
                      </a:r>
                      <a:endParaRPr lang="en-US" sz="16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2622210"/>
                  </a:ext>
                </a:extLst>
              </a:tr>
              <a:tr h="25774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Pilot onboarding training*</a:t>
                      </a:r>
                      <a:endParaRPr lang="en-US" sz="16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986786"/>
                  </a:ext>
                </a:extLst>
              </a:tr>
              <a:tr h="25774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THL ongoing training courses*</a:t>
                      </a:r>
                      <a:endParaRPr lang="en-US" sz="16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496444062"/>
                  </a:ext>
                </a:extLst>
              </a:tr>
              <a:tr h="25774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Post-Pilot debrief / evaluation *</a:t>
                      </a:r>
                      <a:endParaRPr lang="en-US" sz="16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500">
                          <a:effectLst/>
                          <a:latin typeface="Calibri" panose="020F0502020204030204" pitchFamily="34" charset="0"/>
                          <a:ea typeface="Calibri" panose="020F0502020204030204" pitchFamily="34" charset="0"/>
                        </a:rPr>
                        <a:t> </a:t>
                      </a:r>
                      <a:endParaRPr lang="en-US" sz="90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07000"/>
                        </a:lnSpc>
                        <a:spcBef>
                          <a:spcPts val="0"/>
                        </a:spcBef>
                        <a:spcAft>
                          <a:spcPts val="0"/>
                        </a:spcAft>
                      </a:pPr>
                      <a:r>
                        <a:rPr lang="en-US" sz="500"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txBody>
                  <a:tcPr marL="55353" marR="55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071984000"/>
                  </a:ext>
                </a:extLst>
              </a:tr>
            </a:tbl>
          </a:graphicData>
        </a:graphic>
      </p:graphicFrame>
      <p:sp>
        <p:nvSpPr>
          <p:cNvPr id="13" name="TextBox 12">
            <a:extLst>
              <a:ext uri="{FF2B5EF4-FFF2-40B4-BE49-F238E27FC236}">
                <a16:creationId xmlns:a16="http://schemas.microsoft.com/office/drawing/2014/main" id="{D2C5A2C4-C162-40FB-BE32-0F46C51DD1DA}"/>
              </a:ext>
            </a:extLst>
          </p:cNvPr>
          <p:cNvSpPr txBox="1"/>
          <p:nvPr/>
        </p:nvSpPr>
        <p:spPr>
          <a:xfrm>
            <a:off x="712381" y="867454"/>
            <a:ext cx="10628720" cy="707886"/>
          </a:xfrm>
          <a:prstGeom prst="rect">
            <a:avLst/>
          </a:prstGeom>
          <a:noFill/>
        </p:spPr>
        <p:txBody>
          <a:bodyPr wrap="square" rtlCol="0">
            <a:spAutoFit/>
          </a:bodyPr>
          <a:lstStyle/>
          <a:p>
            <a:r>
              <a:rPr lang="en-US" sz="2000" dirty="0"/>
              <a:t>Planning for LEAs will begin in early 2020 before pilot unit implementation in late spring; Depending on the success of the pilot unit, LEAs can choose whether or not to adopt THL going forward</a:t>
            </a:r>
          </a:p>
        </p:txBody>
      </p:sp>
      <p:sp>
        <p:nvSpPr>
          <p:cNvPr id="15" name="TextBox 14">
            <a:extLst>
              <a:ext uri="{FF2B5EF4-FFF2-40B4-BE49-F238E27FC236}">
                <a16:creationId xmlns:a16="http://schemas.microsoft.com/office/drawing/2014/main" id="{746C2164-7003-47EF-B743-382AE1A00C02}"/>
              </a:ext>
            </a:extLst>
          </p:cNvPr>
          <p:cNvSpPr txBox="1"/>
          <p:nvPr/>
        </p:nvSpPr>
        <p:spPr>
          <a:xfrm>
            <a:off x="177207" y="6570904"/>
            <a:ext cx="10892703" cy="307777"/>
          </a:xfrm>
          <a:prstGeom prst="rect">
            <a:avLst/>
          </a:prstGeom>
          <a:noFill/>
        </p:spPr>
        <p:txBody>
          <a:bodyPr wrap="square">
            <a:spAutoFit/>
          </a:bodyPr>
          <a:lstStyle/>
          <a:p>
            <a:r>
              <a:rPr lang="en-US" sz="1400">
                <a:solidFill>
                  <a:srgbClr val="000000"/>
                </a:solidFill>
                <a:effectLst/>
                <a:latin typeface="Calibri" panose="020F0502020204030204" pitchFamily="34" charset="0"/>
                <a:ea typeface="Calibri" panose="020F0502020204030204" pitchFamily="34" charset="0"/>
              </a:rPr>
              <a:t>*2021-2022 Pilot Program participation will be decided by districts after the conclusion of the spring pilot </a:t>
            </a:r>
            <a:endParaRPr lang="en-US" sz="1400"/>
          </a:p>
        </p:txBody>
      </p:sp>
      <p:sp>
        <p:nvSpPr>
          <p:cNvPr id="4" name="Speech Bubble: Rectangle 3">
            <a:extLst>
              <a:ext uri="{FF2B5EF4-FFF2-40B4-BE49-F238E27FC236}">
                <a16:creationId xmlns:a16="http://schemas.microsoft.com/office/drawing/2014/main" id="{6BCFF95A-B5DC-42B2-A775-FC73C6EC12BF}"/>
              </a:ext>
            </a:extLst>
          </p:cNvPr>
          <p:cNvSpPr/>
          <p:nvPr/>
        </p:nvSpPr>
        <p:spPr>
          <a:xfrm>
            <a:off x="7590219" y="2895600"/>
            <a:ext cx="4243818" cy="1111331"/>
          </a:xfrm>
          <a:prstGeom prst="wedgeRectCallout">
            <a:avLst>
              <a:gd name="adj1" fmla="val -60119"/>
              <a:gd name="adj2" fmla="val 6801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Given the current environment, many districts are adopting strong remote learning resources on an accelerated timeline.  This initiative will help support districts through this process, especially given it is atypical from a traditional year.</a:t>
            </a:r>
          </a:p>
        </p:txBody>
      </p:sp>
    </p:spTree>
    <p:extLst>
      <p:ext uri="{BB962C8B-B14F-4D97-AF65-F5344CB8AC3E}">
        <p14:creationId xmlns:p14="http://schemas.microsoft.com/office/powerpoint/2010/main" val="411836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8371B8FF-737F-4C57-917A-C54CD6A82840}"/>
              </a:ext>
            </a:extLst>
          </p:cNvPr>
          <p:cNvSpPr/>
          <p:nvPr/>
        </p:nvSpPr>
        <p:spPr>
          <a:xfrm>
            <a:off x="3311444" y="2001667"/>
            <a:ext cx="3084862" cy="3534602"/>
          </a:xfrm>
          <a:prstGeom prst="round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Rounded Corners 32">
            <a:extLst>
              <a:ext uri="{FF2B5EF4-FFF2-40B4-BE49-F238E27FC236}">
                <a16:creationId xmlns:a16="http://schemas.microsoft.com/office/drawing/2014/main" id="{54CF2FC5-3F5A-463B-9278-72DBDAB6015A}"/>
              </a:ext>
            </a:extLst>
          </p:cNvPr>
          <p:cNvSpPr/>
          <p:nvPr/>
        </p:nvSpPr>
        <p:spPr>
          <a:xfrm>
            <a:off x="7421826" y="2001667"/>
            <a:ext cx="3084862" cy="353460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normAutofit/>
          </a:bodyPr>
          <a:lstStyle/>
          <a:p>
            <a:r>
              <a:rPr lang="en-US"/>
              <a:t>Two Support Options and Associated Stipends for </a:t>
            </a:r>
            <a:r>
              <a:rPr lang="en-US" dirty="0"/>
              <a:t>LEA Staff</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16</a:t>
            </a:fld>
            <a:endParaRPr lang="en-US"/>
          </a:p>
        </p:txBody>
      </p:sp>
      <p:sp>
        <p:nvSpPr>
          <p:cNvPr id="9" name="Rectangle 1">
            <a:extLst>
              <a:ext uri="{FF2B5EF4-FFF2-40B4-BE49-F238E27FC236}">
                <a16:creationId xmlns:a16="http://schemas.microsoft.com/office/drawing/2014/main" id="{293568B9-F6C5-4CA3-96D2-A07D3469187A}"/>
              </a:ext>
            </a:extLst>
          </p:cNvPr>
          <p:cNvSpPr>
            <a:spLocks noChangeArrowheads="1"/>
          </p:cNvSpPr>
          <p:nvPr/>
        </p:nvSpPr>
        <p:spPr bwMode="auto">
          <a:xfrm>
            <a:off x="2644620" y="2121653"/>
            <a:ext cx="73729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000"/>
          </a:p>
        </p:txBody>
      </p:sp>
      <p:sp>
        <p:nvSpPr>
          <p:cNvPr id="13" name="TextBox 12">
            <a:extLst>
              <a:ext uri="{FF2B5EF4-FFF2-40B4-BE49-F238E27FC236}">
                <a16:creationId xmlns:a16="http://schemas.microsoft.com/office/drawing/2014/main" id="{A544E815-013B-471F-A269-188CFA3B627D}"/>
              </a:ext>
            </a:extLst>
          </p:cNvPr>
          <p:cNvSpPr txBox="1"/>
          <p:nvPr/>
        </p:nvSpPr>
        <p:spPr>
          <a:xfrm>
            <a:off x="712380" y="816654"/>
            <a:ext cx="10188545" cy="707886"/>
          </a:xfrm>
          <a:prstGeom prst="rect">
            <a:avLst/>
          </a:prstGeom>
          <a:noFill/>
        </p:spPr>
        <p:txBody>
          <a:bodyPr wrap="square" rtlCol="0">
            <a:spAutoFit/>
          </a:bodyPr>
          <a:lstStyle/>
          <a:p>
            <a:r>
              <a:rPr lang="en-US" sz="2000" dirty="0"/>
              <a:t>All teachers completing baseline activities will be eligible for the baseline stipend</a:t>
            </a:r>
            <a:r>
              <a:rPr lang="en-US" sz="2000"/>
              <a:t>; Campus</a:t>
            </a:r>
            <a:r>
              <a:rPr lang="en-US" sz="2000" dirty="0"/>
              <a:t> leaders, coaches, and/or lead teachers will be eligible for the advanced supports stipend.</a:t>
            </a:r>
          </a:p>
        </p:txBody>
      </p:sp>
      <p:sp>
        <p:nvSpPr>
          <p:cNvPr id="8" name="TextBox 7">
            <a:extLst>
              <a:ext uri="{FF2B5EF4-FFF2-40B4-BE49-F238E27FC236}">
                <a16:creationId xmlns:a16="http://schemas.microsoft.com/office/drawing/2014/main" id="{F5368BB0-9369-400E-8AC3-ECBB094CEB72}"/>
              </a:ext>
            </a:extLst>
          </p:cNvPr>
          <p:cNvSpPr txBox="1"/>
          <p:nvPr/>
        </p:nvSpPr>
        <p:spPr>
          <a:xfrm>
            <a:off x="1674839" y="2137041"/>
            <a:ext cx="6075554" cy="400110"/>
          </a:xfrm>
          <a:prstGeom prst="rect">
            <a:avLst/>
          </a:prstGeom>
          <a:noFill/>
        </p:spPr>
        <p:txBody>
          <a:bodyPr wrap="square">
            <a:spAutoFit/>
          </a:bodyPr>
          <a:lstStyle/>
          <a:p>
            <a:pPr algn="ctr"/>
            <a:r>
              <a:rPr lang="en-US" sz="2000" b="1">
                <a:effectLst/>
                <a:latin typeface="Calibri" panose="020F0502020204030204" pitchFamily="34" charset="0"/>
                <a:ea typeface="Calibri" panose="020F0502020204030204" pitchFamily="34" charset="0"/>
              </a:rPr>
              <a:t>Baseline</a:t>
            </a:r>
            <a:endParaRPr lang="en-US" sz="2000" b="1"/>
          </a:p>
        </p:txBody>
      </p:sp>
      <p:sp>
        <p:nvSpPr>
          <p:cNvPr id="10" name="TextBox 9">
            <a:extLst>
              <a:ext uri="{FF2B5EF4-FFF2-40B4-BE49-F238E27FC236}">
                <a16:creationId xmlns:a16="http://schemas.microsoft.com/office/drawing/2014/main" id="{D107920A-E3EC-469E-951D-7994CCAEF4D7}"/>
              </a:ext>
            </a:extLst>
          </p:cNvPr>
          <p:cNvSpPr txBox="1"/>
          <p:nvPr/>
        </p:nvSpPr>
        <p:spPr>
          <a:xfrm>
            <a:off x="5915339" y="2137041"/>
            <a:ext cx="6097836" cy="400110"/>
          </a:xfrm>
          <a:prstGeom prst="rect">
            <a:avLst/>
          </a:prstGeom>
          <a:noFill/>
        </p:spPr>
        <p:txBody>
          <a:bodyPr wrap="square">
            <a:spAutoFit/>
          </a:bodyPr>
          <a:lstStyle/>
          <a:p>
            <a:pPr algn="ctr"/>
            <a:r>
              <a:rPr lang="en-US" sz="2000" b="1">
                <a:effectLst/>
                <a:latin typeface="Calibri" panose="020F0502020204030204" pitchFamily="34" charset="0"/>
                <a:ea typeface="Calibri" panose="020F0502020204030204" pitchFamily="34" charset="0"/>
              </a:rPr>
              <a:t>Advanced</a:t>
            </a:r>
            <a:endParaRPr lang="en-US" sz="2000" b="1"/>
          </a:p>
        </p:txBody>
      </p:sp>
      <p:sp>
        <p:nvSpPr>
          <p:cNvPr id="11" name="TextBox 10">
            <a:extLst>
              <a:ext uri="{FF2B5EF4-FFF2-40B4-BE49-F238E27FC236}">
                <a16:creationId xmlns:a16="http://schemas.microsoft.com/office/drawing/2014/main" id="{D885C6DD-9453-4ECB-9004-08F042947441}"/>
              </a:ext>
            </a:extLst>
          </p:cNvPr>
          <p:cNvSpPr txBox="1"/>
          <p:nvPr/>
        </p:nvSpPr>
        <p:spPr>
          <a:xfrm>
            <a:off x="716771" y="2849264"/>
            <a:ext cx="1766326" cy="707886"/>
          </a:xfrm>
          <a:prstGeom prst="rect">
            <a:avLst/>
          </a:prstGeom>
          <a:noFill/>
        </p:spPr>
        <p:txBody>
          <a:bodyPr wrap="square">
            <a:spAutoFit/>
          </a:bodyPr>
          <a:lstStyle/>
          <a:p>
            <a:pPr algn="ctr"/>
            <a:r>
              <a:rPr lang="en-US" sz="2000" b="1">
                <a:effectLst/>
                <a:latin typeface="Calibri" panose="020F0502020204030204" pitchFamily="34" charset="0"/>
                <a:ea typeface="Calibri" panose="020F0502020204030204" pitchFamily="34" charset="0"/>
              </a:rPr>
              <a:t>Time Commitment</a:t>
            </a:r>
            <a:endParaRPr lang="en-US" sz="2000"/>
          </a:p>
        </p:txBody>
      </p:sp>
      <p:sp>
        <p:nvSpPr>
          <p:cNvPr id="14" name="TextBox 13">
            <a:extLst>
              <a:ext uri="{FF2B5EF4-FFF2-40B4-BE49-F238E27FC236}">
                <a16:creationId xmlns:a16="http://schemas.microsoft.com/office/drawing/2014/main" id="{4A01BF3F-4920-4095-A02A-6447748D9D5D}"/>
              </a:ext>
            </a:extLst>
          </p:cNvPr>
          <p:cNvSpPr txBox="1"/>
          <p:nvPr/>
        </p:nvSpPr>
        <p:spPr>
          <a:xfrm>
            <a:off x="5915339" y="2846139"/>
            <a:ext cx="6097836" cy="646331"/>
          </a:xfrm>
          <a:prstGeom prst="rect">
            <a:avLst/>
          </a:prstGeom>
          <a:noFill/>
        </p:spPr>
        <p:txBody>
          <a:bodyPr wrap="square">
            <a:spAutoFit/>
          </a:bodyPr>
          <a:lstStyle/>
          <a:p>
            <a:pPr algn="ctr"/>
            <a:r>
              <a:rPr lang="en-US" sz="2000">
                <a:effectLst/>
                <a:latin typeface="Calibri" panose="020F0502020204030204" pitchFamily="34" charset="0"/>
                <a:ea typeface="Calibri" panose="020F0502020204030204" pitchFamily="34" charset="0"/>
              </a:rPr>
              <a:t>16-20 </a:t>
            </a:r>
            <a:r>
              <a:rPr lang="en-US" sz="2000" err="1">
                <a:effectLst/>
                <a:latin typeface="Calibri" panose="020F0502020204030204" pitchFamily="34" charset="0"/>
                <a:ea typeface="Calibri" panose="020F0502020204030204" pitchFamily="34" charset="0"/>
              </a:rPr>
              <a:t>Est’d</a:t>
            </a:r>
            <a:r>
              <a:rPr lang="en-US" sz="2000">
                <a:effectLst/>
                <a:latin typeface="Calibri" panose="020F0502020204030204" pitchFamily="34" charset="0"/>
                <a:ea typeface="Calibri" panose="020F0502020204030204" pitchFamily="34" charset="0"/>
              </a:rPr>
              <a:t> Hours</a:t>
            </a:r>
          </a:p>
          <a:p>
            <a:pPr algn="ctr"/>
            <a:r>
              <a:rPr lang="en-US" sz="1600">
                <a:latin typeface="Calibri" panose="020F0502020204030204" pitchFamily="34" charset="0"/>
              </a:rPr>
              <a:t>Outside of School Day</a:t>
            </a:r>
            <a:endParaRPr lang="en-US" sz="1600"/>
          </a:p>
        </p:txBody>
      </p:sp>
      <p:sp>
        <p:nvSpPr>
          <p:cNvPr id="15" name="TextBox 14">
            <a:extLst>
              <a:ext uri="{FF2B5EF4-FFF2-40B4-BE49-F238E27FC236}">
                <a16:creationId xmlns:a16="http://schemas.microsoft.com/office/drawing/2014/main" id="{9B117485-49BB-4155-B091-4EBEB2F992B8}"/>
              </a:ext>
            </a:extLst>
          </p:cNvPr>
          <p:cNvSpPr txBox="1"/>
          <p:nvPr/>
        </p:nvSpPr>
        <p:spPr>
          <a:xfrm>
            <a:off x="1804957" y="2846139"/>
            <a:ext cx="6097836" cy="646331"/>
          </a:xfrm>
          <a:prstGeom prst="rect">
            <a:avLst/>
          </a:prstGeom>
          <a:noFill/>
        </p:spPr>
        <p:txBody>
          <a:bodyPr wrap="square">
            <a:spAutoFit/>
          </a:bodyPr>
          <a:lstStyle/>
          <a:p>
            <a:pPr algn="ctr"/>
            <a:r>
              <a:rPr lang="en-US" sz="2000">
                <a:effectLst/>
                <a:latin typeface="Calibri" panose="020F0502020204030204" pitchFamily="34" charset="0"/>
                <a:ea typeface="Calibri" panose="020F0502020204030204" pitchFamily="34" charset="0"/>
              </a:rPr>
              <a:t>10-12 </a:t>
            </a:r>
            <a:r>
              <a:rPr lang="en-US" sz="2000" err="1">
                <a:effectLst/>
                <a:latin typeface="Calibri" panose="020F0502020204030204" pitchFamily="34" charset="0"/>
                <a:ea typeface="Calibri" panose="020F0502020204030204" pitchFamily="34" charset="0"/>
              </a:rPr>
              <a:t>Est’d</a:t>
            </a:r>
            <a:r>
              <a:rPr lang="en-US" sz="2000">
                <a:effectLst/>
                <a:latin typeface="Calibri" panose="020F0502020204030204" pitchFamily="34" charset="0"/>
                <a:ea typeface="Calibri" panose="020F0502020204030204" pitchFamily="34" charset="0"/>
              </a:rPr>
              <a:t> Hours</a:t>
            </a:r>
          </a:p>
          <a:p>
            <a:pPr algn="ctr"/>
            <a:r>
              <a:rPr lang="en-US" sz="1600">
                <a:latin typeface="Calibri" panose="020F0502020204030204" pitchFamily="34" charset="0"/>
              </a:rPr>
              <a:t>Outside of School Day</a:t>
            </a:r>
            <a:endParaRPr lang="en-US" sz="1600"/>
          </a:p>
        </p:txBody>
      </p:sp>
      <p:sp>
        <p:nvSpPr>
          <p:cNvPr id="16" name="TextBox 15">
            <a:extLst>
              <a:ext uri="{FF2B5EF4-FFF2-40B4-BE49-F238E27FC236}">
                <a16:creationId xmlns:a16="http://schemas.microsoft.com/office/drawing/2014/main" id="{B8E1871F-95DF-4699-9C8D-0EBB2B6E504A}"/>
              </a:ext>
            </a:extLst>
          </p:cNvPr>
          <p:cNvSpPr txBox="1"/>
          <p:nvPr/>
        </p:nvSpPr>
        <p:spPr>
          <a:xfrm>
            <a:off x="797059" y="4485548"/>
            <a:ext cx="1605751" cy="707886"/>
          </a:xfrm>
          <a:prstGeom prst="rect">
            <a:avLst/>
          </a:prstGeom>
          <a:noFill/>
        </p:spPr>
        <p:txBody>
          <a:bodyPr wrap="square">
            <a:spAutoFit/>
          </a:bodyPr>
          <a:lstStyle/>
          <a:p>
            <a:pPr algn="ctr"/>
            <a:r>
              <a:rPr lang="en-US" sz="2000" b="1">
                <a:effectLst/>
                <a:latin typeface="Calibri" panose="020F0502020204030204" pitchFamily="34" charset="0"/>
                <a:ea typeface="Calibri" panose="020F0502020204030204" pitchFamily="34" charset="0"/>
              </a:rPr>
              <a:t>Stipend Amount</a:t>
            </a:r>
            <a:endParaRPr lang="en-US" sz="2000"/>
          </a:p>
        </p:txBody>
      </p:sp>
      <p:sp>
        <p:nvSpPr>
          <p:cNvPr id="17" name="TextBox 16">
            <a:extLst>
              <a:ext uri="{FF2B5EF4-FFF2-40B4-BE49-F238E27FC236}">
                <a16:creationId xmlns:a16="http://schemas.microsoft.com/office/drawing/2014/main" id="{5E35B6DA-B3DA-4447-B41B-E1594E1263FF}"/>
              </a:ext>
            </a:extLst>
          </p:cNvPr>
          <p:cNvSpPr txBox="1"/>
          <p:nvPr/>
        </p:nvSpPr>
        <p:spPr>
          <a:xfrm>
            <a:off x="797059" y="2103267"/>
            <a:ext cx="1605751" cy="400110"/>
          </a:xfrm>
          <a:prstGeom prst="rect">
            <a:avLst/>
          </a:prstGeom>
          <a:noFill/>
        </p:spPr>
        <p:txBody>
          <a:bodyPr wrap="square">
            <a:spAutoFit/>
          </a:bodyPr>
          <a:lstStyle/>
          <a:p>
            <a:pPr algn="ctr"/>
            <a:r>
              <a:rPr lang="en-US" sz="2000" b="1">
                <a:latin typeface="Calibri" panose="020F0502020204030204" pitchFamily="34" charset="0"/>
              </a:rPr>
              <a:t>Level</a:t>
            </a:r>
            <a:endParaRPr lang="en-US" sz="2000"/>
          </a:p>
        </p:txBody>
      </p:sp>
      <p:sp>
        <p:nvSpPr>
          <p:cNvPr id="18" name="TextBox 17">
            <a:extLst>
              <a:ext uri="{FF2B5EF4-FFF2-40B4-BE49-F238E27FC236}">
                <a16:creationId xmlns:a16="http://schemas.microsoft.com/office/drawing/2014/main" id="{24A1793E-8A0F-46D5-BEBF-801748E08E20}"/>
              </a:ext>
            </a:extLst>
          </p:cNvPr>
          <p:cNvSpPr txBox="1"/>
          <p:nvPr/>
        </p:nvSpPr>
        <p:spPr>
          <a:xfrm>
            <a:off x="4051000" y="4574756"/>
            <a:ext cx="1605751" cy="523220"/>
          </a:xfrm>
          <a:prstGeom prst="rect">
            <a:avLst/>
          </a:prstGeom>
          <a:noFill/>
        </p:spPr>
        <p:txBody>
          <a:bodyPr wrap="square">
            <a:spAutoFit/>
          </a:bodyPr>
          <a:lstStyle/>
          <a:p>
            <a:pPr algn="ctr"/>
            <a:r>
              <a:rPr lang="en-US" sz="2800">
                <a:latin typeface="Calibri" panose="020F0502020204030204" pitchFamily="34" charset="0"/>
                <a:ea typeface="Calibri" panose="020F0502020204030204" pitchFamily="34" charset="0"/>
              </a:rPr>
              <a:t>$500</a:t>
            </a:r>
            <a:endParaRPr lang="en-US" sz="2800">
              <a:effectLst/>
              <a:latin typeface="Calibri" panose="020F0502020204030204" pitchFamily="34" charset="0"/>
              <a:ea typeface="Calibri" panose="020F0502020204030204" pitchFamily="34" charset="0"/>
            </a:endParaRPr>
          </a:p>
        </p:txBody>
      </p:sp>
      <p:sp>
        <p:nvSpPr>
          <p:cNvPr id="19" name="TextBox 18">
            <a:extLst>
              <a:ext uri="{FF2B5EF4-FFF2-40B4-BE49-F238E27FC236}">
                <a16:creationId xmlns:a16="http://schemas.microsoft.com/office/drawing/2014/main" id="{677CEB8F-4B47-42C9-9286-35BB796471B0}"/>
              </a:ext>
            </a:extLst>
          </p:cNvPr>
          <p:cNvSpPr txBox="1"/>
          <p:nvPr/>
        </p:nvSpPr>
        <p:spPr>
          <a:xfrm>
            <a:off x="8161382" y="4574756"/>
            <a:ext cx="1605751" cy="523220"/>
          </a:xfrm>
          <a:prstGeom prst="rect">
            <a:avLst/>
          </a:prstGeom>
          <a:noFill/>
        </p:spPr>
        <p:txBody>
          <a:bodyPr wrap="square">
            <a:spAutoFit/>
          </a:bodyPr>
          <a:lstStyle/>
          <a:p>
            <a:pPr algn="ctr"/>
            <a:r>
              <a:rPr lang="en-US" sz="2800">
                <a:latin typeface="Calibri" panose="020F0502020204030204" pitchFamily="34" charset="0"/>
                <a:ea typeface="Calibri" panose="020F0502020204030204" pitchFamily="34" charset="0"/>
              </a:rPr>
              <a:t>$1,000</a:t>
            </a:r>
            <a:endParaRPr lang="en-US" sz="2800">
              <a:effectLst/>
              <a:latin typeface="Calibri" panose="020F0502020204030204" pitchFamily="34" charset="0"/>
              <a:ea typeface="Calibri" panose="020F0502020204030204" pitchFamily="34" charset="0"/>
            </a:endParaRPr>
          </a:p>
        </p:txBody>
      </p:sp>
      <p:cxnSp>
        <p:nvCxnSpPr>
          <p:cNvPr id="22" name="Straight Connector 21">
            <a:extLst>
              <a:ext uri="{FF2B5EF4-FFF2-40B4-BE49-F238E27FC236}">
                <a16:creationId xmlns:a16="http://schemas.microsoft.com/office/drawing/2014/main" id="{790DBA2A-D992-410E-8E60-C81ECAB474AB}"/>
              </a:ext>
            </a:extLst>
          </p:cNvPr>
          <p:cNvCxnSpPr>
            <a:cxnSpLocks/>
          </p:cNvCxnSpPr>
          <p:nvPr/>
        </p:nvCxnSpPr>
        <p:spPr>
          <a:xfrm flipH="1">
            <a:off x="1126699" y="2759686"/>
            <a:ext cx="95794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3229FBF-327C-46BB-8163-F80EDA0C9EE9}"/>
              </a:ext>
            </a:extLst>
          </p:cNvPr>
          <p:cNvCxnSpPr>
            <a:cxnSpLocks/>
          </p:cNvCxnSpPr>
          <p:nvPr/>
        </p:nvCxnSpPr>
        <p:spPr>
          <a:xfrm flipH="1">
            <a:off x="1126699" y="3646723"/>
            <a:ext cx="95794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C9486E-A2D4-44C2-A9B5-43ECFFE7F9FB}"/>
              </a:ext>
            </a:extLst>
          </p:cNvPr>
          <p:cNvCxnSpPr>
            <a:cxnSpLocks/>
          </p:cNvCxnSpPr>
          <p:nvPr/>
        </p:nvCxnSpPr>
        <p:spPr>
          <a:xfrm flipH="1">
            <a:off x="1126699" y="4444015"/>
            <a:ext cx="95794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7013551-3ADF-4B6A-B1C8-3967C5F4A69F}"/>
              </a:ext>
            </a:extLst>
          </p:cNvPr>
          <p:cNvSpPr txBox="1"/>
          <p:nvPr/>
        </p:nvSpPr>
        <p:spPr>
          <a:xfrm>
            <a:off x="879630" y="3684277"/>
            <a:ext cx="1459774" cy="707885"/>
          </a:xfrm>
          <a:prstGeom prst="rect">
            <a:avLst/>
          </a:prstGeom>
          <a:noFill/>
        </p:spPr>
        <p:txBody>
          <a:bodyPr wrap="square">
            <a:noAutofit/>
          </a:bodyPr>
          <a:lstStyle/>
          <a:p>
            <a:pPr algn="ctr"/>
            <a:r>
              <a:rPr lang="en-US" sz="2000" b="1">
                <a:effectLst/>
                <a:latin typeface="Calibri" panose="020F0502020204030204" pitchFamily="34" charset="0"/>
                <a:ea typeface="Calibri" panose="020F0502020204030204" pitchFamily="34" charset="0"/>
              </a:rPr>
              <a:t>Eligible Roles</a:t>
            </a:r>
            <a:endParaRPr lang="en-US" sz="2000"/>
          </a:p>
        </p:txBody>
      </p:sp>
      <p:sp>
        <p:nvSpPr>
          <p:cNvPr id="30" name="TextBox 29">
            <a:extLst>
              <a:ext uri="{FF2B5EF4-FFF2-40B4-BE49-F238E27FC236}">
                <a16:creationId xmlns:a16="http://schemas.microsoft.com/office/drawing/2014/main" id="{49E67D38-D391-4FE4-8F1A-6B1320782EC8}"/>
              </a:ext>
            </a:extLst>
          </p:cNvPr>
          <p:cNvSpPr txBox="1"/>
          <p:nvPr/>
        </p:nvSpPr>
        <p:spPr>
          <a:xfrm>
            <a:off x="3431532" y="3738965"/>
            <a:ext cx="2844686" cy="646331"/>
          </a:xfrm>
          <a:prstGeom prst="rect">
            <a:avLst/>
          </a:prstGeom>
          <a:noFill/>
        </p:spPr>
        <p:txBody>
          <a:bodyPr wrap="square">
            <a:spAutoFit/>
          </a:bodyPr>
          <a:lstStyle/>
          <a:p>
            <a:pPr algn="ctr"/>
            <a:r>
              <a:rPr lang="en-US" dirty="0">
                <a:effectLst/>
                <a:latin typeface="Calibri" panose="020F0502020204030204" pitchFamily="34" charset="0"/>
                <a:ea typeface="Calibri" panose="020F0502020204030204" pitchFamily="34" charset="0"/>
              </a:rPr>
              <a:t>Teachers, Campus Leaders, Coaches, Lead Teachers</a:t>
            </a:r>
            <a:endParaRPr lang="en-US" sz="1400" dirty="0"/>
          </a:p>
        </p:txBody>
      </p:sp>
      <p:sp>
        <p:nvSpPr>
          <p:cNvPr id="20" name="TextBox 19">
            <a:extLst>
              <a:ext uri="{FF2B5EF4-FFF2-40B4-BE49-F238E27FC236}">
                <a16:creationId xmlns:a16="http://schemas.microsoft.com/office/drawing/2014/main" id="{78000880-2450-4088-9172-C2416349B33E}"/>
              </a:ext>
            </a:extLst>
          </p:cNvPr>
          <p:cNvSpPr txBox="1"/>
          <p:nvPr/>
        </p:nvSpPr>
        <p:spPr>
          <a:xfrm>
            <a:off x="2601850" y="5622721"/>
            <a:ext cx="7133812" cy="369332"/>
          </a:xfrm>
          <a:prstGeom prst="rect">
            <a:avLst/>
          </a:prstGeom>
          <a:noFill/>
        </p:spPr>
        <p:txBody>
          <a:bodyPr wrap="none" rtlCol="0">
            <a:spAutoFit/>
          </a:bodyPr>
          <a:lstStyle/>
          <a:p>
            <a:r>
              <a:rPr lang="en-US" i="1" dirty="0"/>
              <a:t>*Note – stipend activity participation not required for CRIMSI participation</a:t>
            </a:r>
          </a:p>
        </p:txBody>
      </p:sp>
      <p:sp>
        <p:nvSpPr>
          <p:cNvPr id="34" name="TextBox 33">
            <a:extLst>
              <a:ext uri="{FF2B5EF4-FFF2-40B4-BE49-F238E27FC236}">
                <a16:creationId xmlns:a16="http://schemas.microsoft.com/office/drawing/2014/main" id="{2970DC00-EB33-4113-BB0E-D893F39E574B}"/>
              </a:ext>
            </a:extLst>
          </p:cNvPr>
          <p:cNvSpPr txBox="1"/>
          <p:nvPr/>
        </p:nvSpPr>
        <p:spPr>
          <a:xfrm>
            <a:off x="7541914" y="3738965"/>
            <a:ext cx="2844686" cy="646331"/>
          </a:xfrm>
          <a:prstGeom prst="rect">
            <a:avLst/>
          </a:prstGeom>
          <a:noFill/>
        </p:spPr>
        <p:txBody>
          <a:bodyPr wrap="square">
            <a:spAutoFit/>
          </a:bodyPr>
          <a:lstStyle/>
          <a:p>
            <a:pPr algn="ctr"/>
            <a:r>
              <a:rPr lang="en-US" dirty="0">
                <a:effectLst/>
                <a:latin typeface="Calibri" panose="020F0502020204030204" pitchFamily="34" charset="0"/>
                <a:ea typeface="Calibri" panose="020F0502020204030204" pitchFamily="34" charset="0"/>
              </a:rPr>
              <a:t>Teachers, Campus Leaders, Coaches, Lead Teachers</a:t>
            </a:r>
            <a:endParaRPr lang="en-US" sz="1400" dirty="0"/>
          </a:p>
        </p:txBody>
      </p:sp>
    </p:spTree>
    <p:extLst>
      <p:ext uri="{BB962C8B-B14F-4D97-AF65-F5344CB8AC3E}">
        <p14:creationId xmlns:p14="http://schemas.microsoft.com/office/powerpoint/2010/main" val="13743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a:t>LEA Staff Time Requirements – Baseline Stipend</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17</a:t>
            </a:fld>
            <a:endParaRPr lang="en-US"/>
          </a:p>
        </p:txBody>
      </p:sp>
      <p:sp>
        <p:nvSpPr>
          <p:cNvPr id="9" name="Rectangle 1">
            <a:extLst>
              <a:ext uri="{FF2B5EF4-FFF2-40B4-BE49-F238E27FC236}">
                <a16:creationId xmlns:a16="http://schemas.microsoft.com/office/drawing/2014/main" id="{293568B9-F6C5-4CA3-96D2-A07D3469187A}"/>
              </a:ext>
            </a:extLst>
          </p:cNvPr>
          <p:cNvSpPr>
            <a:spLocks noChangeArrowheads="1"/>
          </p:cNvSpPr>
          <p:nvPr/>
        </p:nvSpPr>
        <p:spPr bwMode="auto">
          <a:xfrm>
            <a:off x="3127375" y="2601913"/>
            <a:ext cx="737298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Table 11">
            <a:extLst>
              <a:ext uri="{FF2B5EF4-FFF2-40B4-BE49-F238E27FC236}">
                <a16:creationId xmlns:a16="http://schemas.microsoft.com/office/drawing/2014/main" id="{6665CDA8-5319-4525-8B55-19E0DE8BC6E8}"/>
              </a:ext>
            </a:extLst>
          </p:cNvPr>
          <p:cNvGraphicFramePr>
            <a:graphicFrameLocks noGrp="1"/>
          </p:cNvGraphicFramePr>
          <p:nvPr>
            <p:extLst>
              <p:ext uri="{D42A27DB-BD31-4B8C-83A1-F6EECF244321}">
                <p14:modId xmlns:p14="http://schemas.microsoft.com/office/powerpoint/2010/main" val="3627366024"/>
              </p:ext>
            </p:extLst>
          </p:nvPr>
        </p:nvGraphicFramePr>
        <p:xfrm>
          <a:off x="1631633" y="1686755"/>
          <a:ext cx="8928734" cy="4023450"/>
        </p:xfrm>
        <a:graphic>
          <a:graphicData uri="http://schemas.openxmlformats.org/drawingml/2006/table">
            <a:tbl>
              <a:tblPr firstRow="1" firstCol="1" bandRow="1"/>
              <a:tblGrid>
                <a:gridCol w="2231706">
                  <a:extLst>
                    <a:ext uri="{9D8B030D-6E8A-4147-A177-3AD203B41FA5}">
                      <a16:colId xmlns:a16="http://schemas.microsoft.com/office/drawing/2014/main" val="650209296"/>
                    </a:ext>
                  </a:extLst>
                </a:gridCol>
                <a:gridCol w="2231706">
                  <a:extLst>
                    <a:ext uri="{9D8B030D-6E8A-4147-A177-3AD203B41FA5}">
                      <a16:colId xmlns:a16="http://schemas.microsoft.com/office/drawing/2014/main" val="2228075914"/>
                    </a:ext>
                  </a:extLst>
                </a:gridCol>
                <a:gridCol w="2232661">
                  <a:extLst>
                    <a:ext uri="{9D8B030D-6E8A-4147-A177-3AD203B41FA5}">
                      <a16:colId xmlns:a16="http://schemas.microsoft.com/office/drawing/2014/main" val="375284262"/>
                    </a:ext>
                  </a:extLst>
                </a:gridCol>
                <a:gridCol w="2232661">
                  <a:extLst>
                    <a:ext uri="{9D8B030D-6E8A-4147-A177-3AD203B41FA5}">
                      <a16:colId xmlns:a16="http://schemas.microsoft.com/office/drawing/2014/main" val="2204275619"/>
                    </a:ext>
                  </a:extLst>
                </a:gridCol>
              </a:tblGrid>
              <a:tr h="228049">
                <a:tc gridSpan="4">
                  <a:txBody>
                    <a:bodyPr/>
                    <a:lstStyle/>
                    <a:p>
                      <a:pPr marL="0" marR="0" algn="ctr">
                        <a:lnSpc>
                          <a:spcPct val="107000"/>
                        </a:lnSpc>
                        <a:spcBef>
                          <a:spcPts val="0"/>
                        </a:spcBef>
                        <a:spcAft>
                          <a:spcPts val="0"/>
                        </a:spcAft>
                      </a:pPr>
                      <a:r>
                        <a:rPr lang="en-US" sz="2000" b="1">
                          <a:solidFill>
                            <a:srgbClr val="FFFFFF"/>
                          </a:solidFill>
                          <a:effectLst/>
                          <a:latin typeface="Calibri" panose="020F0502020204030204" pitchFamily="34" charset="0"/>
                          <a:ea typeface="Calibri" panose="020F0502020204030204" pitchFamily="34" charset="0"/>
                        </a:rPr>
                        <a:t>Baseline Stipend Support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5516008"/>
                  </a:ext>
                </a:extLst>
              </a:tr>
              <a:tr h="466656">
                <a:tc>
                  <a:txBody>
                    <a:bodyPr/>
                    <a:lstStyle/>
                    <a:p>
                      <a:pPr marL="0" marR="0" algn="ctr">
                        <a:lnSpc>
                          <a:spcPct val="107000"/>
                        </a:lnSpc>
                        <a:spcBef>
                          <a:spcPts val="0"/>
                        </a:spcBef>
                        <a:spcAft>
                          <a:spcPts val="0"/>
                        </a:spcAft>
                      </a:pPr>
                      <a:r>
                        <a:rPr lang="en-US" sz="1600" b="1">
                          <a:solidFill>
                            <a:srgbClr val="FFFFFF"/>
                          </a:solidFill>
                          <a:effectLst/>
                          <a:latin typeface="Calibri" panose="020F0502020204030204" pitchFamily="34" charset="0"/>
                          <a:ea typeface="Calibri" panose="020F0502020204030204" pitchFamily="34" charset="0"/>
                        </a:rPr>
                        <a:t>Review Activity</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600" b="1">
                          <a:solidFill>
                            <a:srgbClr val="FFFFFF"/>
                          </a:solidFill>
                          <a:effectLst/>
                          <a:latin typeface="Calibri" panose="020F0502020204030204" pitchFamily="34" charset="0"/>
                          <a:ea typeface="Calibri" panose="020F0502020204030204" pitchFamily="34" charset="0"/>
                        </a:rPr>
                        <a:t>Cadence</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600" b="1">
                          <a:solidFill>
                            <a:srgbClr val="FFFFFF"/>
                          </a:solidFill>
                          <a:effectLst/>
                          <a:latin typeface="Calibri" panose="020F0502020204030204" pitchFamily="34" charset="0"/>
                          <a:ea typeface="Calibri" panose="020F0502020204030204" pitchFamily="34" charset="0"/>
                        </a:rPr>
                        <a:t>Estimated Time</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600" b="1">
                          <a:solidFill>
                            <a:srgbClr val="FFFFFF"/>
                          </a:solidFill>
                          <a:effectLst/>
                          <a:latin typeface="Calibri" panose="020F0502020204030204" pitchFamily="34" charset="0"/>
                          <a:ea typeface="Calibri" panose="020F0502020204030204" pitchFamily="34" charset="0"/>
                        </a:rPr>
                        <a:t>Total Estimated Time in Spring 2021</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056449134"/>
                  </a:ext>
                </a:extLst>
              </a:tr>
              <a:tr h="466656">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Stipend Kickoff Meeting</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1x during initiative</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 hour</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 hour</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434267"/>
                  </a:ext>
                </a:extLst>
              </a:tr>
              <a:tr h="466656">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Professional Learning Feedback Surveys</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3x during initiative</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 hour per survey</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3 hours</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429985"/>
                  </a:ext>
                </a:extLst>
              </a:tr>
              <a:tr h="705262">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THL Materials Feedback Survey</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1x per week during pilot unit implementation</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45 min per survey</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2 – 4 hours (depending on length of unit)</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464076"/>
                  </a:ext>
                </a:extLst>
              </a:tr>
              <a:tr h="228049">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Virtual Focus Group</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1x during initiative</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 hour</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 hour</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680929"/>
                  </a:ext>
                </a:extLst>
              </a:tr>
              <a:tr h="466656">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Post-pilot Feedback and Reflection Session</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1x during initiative</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2 hours</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2 hours</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505561"/>
                  </a:ext>
                </a:extLst>
              </a:tr>
              <a:tr h="466656">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Pilot End of Unit Assessment Results</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1x during initiative</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 hour to submit</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 hour</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417306"/>
                  </a:ext>
                </a:extLst>
              </a:tr>
              <a:tr h="228049">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rPr>
                        <a:t>TOTAL</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10 – 12 hours total</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06784551"/>
                  </a:ext>
                </a:extLst>
              </a:tr>
            </a:tbl>
          </a:graphicData>
        </a:graphic>
      </p:graphicFrame>
      <p:sp>
        <p:nvSpPr>
          <p:cNvPr id="13" name="TextBox 12">
            <a:extLst>
              <a:ext uri="{FF2B5EF4-FFF2-40B4-BE49-F238E27FC236}">
                <a16:creationId xmlns:a16="http://schemas.microsoft.com/office/drawing/2014/main" id="{A544E815-013B-471F-A269-188CFA3B627D}"/>
              </a:ext>
            </a:extLst>
          </p:cNvPr>
          <p:cNvSpPr txBox="1"/>
          <p:nvPr/>
        </p:nvSpPr>
        <p:spPr>
          <a:xfrm>
            <a:off x="712380" y="867454"/>
            <a:ext cx="10188545" cy="707886"/>
          </a:xfrm>
          <a:prstGeom prst="rect">
            <a:avLst/>
          </a:prstGeom>
          <a:noFill/>
        </p:spPr>
        <p:txBody>
          <a:bodyPr wrap="square" rtlCol="0">
            <a:spAutoFit/>
          </a:bodyPr>
          <a:lstStyle/>
          <a:p>
            <a:r>
              <a:rPr lang="en-US" sz="2000"/>
              <a:t>LEAs staff completing the activities below will receive a </a:t>
            </a:r>
            <a:r>
              <a:rPr lang="en-US" sz="2000" b="1"/>
              <a:t>$500 stipend </a:t>
            </a:r>
            <a:r>
              <a:rPr lang="en-US" sz="2000"/>
              <a:t>for the work done outside of the school day.</a:t>
            </a:r>
          </a:p>
        </p:txBody>
      </p:sp>
    </p:spTree>
    <p:extLst>
      <p:ext uri="{BB962C8B-B14F-4D97-AF65-F5344CB8AC3E}">
        <p14:creationId xmlns:p14="http://schemas.microsoft.com/office/powerpoint/2010/main" val="280785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dirty="0"/>
              <a:t>LEA Staff Time Requirements – Advanced Support Stipend</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18</a:t>
            </a:fld>
            <a:endParaRPr lang="en-US"/>
          </a:p>
        </p:txBody>
      </p:sp>
      <p:sp>
        <p:nvSpPr>
          <p:cNvPr id="9" name="Rectangle 1">
            <a:extLst>
              <a:ext uri="{FF2B5EF4-FFF2-40B4-BE49-F238E27FC236}">
                <a16:creationId xmlns:a16="http://schemas.microsoft.com/office/drawing/2014/main" id="{293568B9-F6C5-4CA3-96D2-A07D3469187A}"/>
              </a:ext>
            </a:extLst>
          </p:cNvPr>
          <p:cNvSpPr>
            <a:spLocks noChangeArrowheads="1"/>
          </p:cNvSpPr>
          <p:nvPr/>
        </p:nvSpPr>
        <p:spPr bwMode="auto">
          <a:xfrm>
            <a:off x="3127375" y="2601913"/>
            <a:ext cx="737298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A544E815-013B-471F-A269-188CFA3B627D}"/>
              </a:ext>
            </a:extLst>
          </p:cNvPr>
          <p:cNvSpPr txBox="1"/>
          <p:nvPr/>
        </p:nvSpPr>
        <p:spPr>
          <a:xfrm>
            <a:off x="712380" y="867454"/>
            <a:ext cx="10188545" cy="707886"/>
          </a:xfrm>
          <a:prstGeom prst="rect">
            <a:avLst/>
          </a:prstGeom>
          <a:noFill/>
        </p:spPr>
        <p:txBody>
          <a:bodyPr wrap="square" rtlCol="0">
            <a:spAutoFit/>
          </a:bodyPr>
          <a:lstStyle/>
          <a:p>
            <a:r>
              <a:rPr lang="en-US" sz="2000" dirty="0"/>
              <a:t>LEAs staff completing the activities below will receive a </a:t>
            </a:r>
            <a:r>
              <a:rPr lang="en-US" sz="2000" b="1" dirty="0"/>
              <a:t>$1,000 stipend </a:t>
            </a:r>
            <a:r>
              <a:rPr lang="en-US" sz="2000" dirty="0"/>
              <a:t>for the work done outside of the school day. Activities below are in addition to baseline stipend activities</a:t>
            </a:r>
          </a:p>
        </p:txBody>
      </p:sp>
      <p:graphicFrame>
        <p:nvGraphicFramePr>
          <p:cNvPr id="5" name="Table 4">
            <a:extLst>
              <a:ext uri="{FF2B5EF4-FFF2-40B4-BE49-F238E27FC236}">
                <a16:creationId xmlns:a16="http://schemas.microsoft.com/office/drawing/2014/main" id="{ABC9AA6D-1A9E-423B-A182-AAE7F7F8091A}"/>
              </a:ext>
            </a:extLst>
          </p:cNvPr>
          <p:cNvGraphicFramePr>
            <a:graphicFrameLocks noGrp="1"/>
          </p:cNvGraphicFramePr>
          <p:nvPr>
            <p:extLst>
              <p:ext uri="{D42A27DB-BD31-4B8C-83A1-F6EECF244321}">
                <p14:modId xmlns:p14="http://schemas.microsoft.com/office/powerpoint/2010/main" val="2599631337"/>
              </p:ext>
            </p:extLst>
          </p:nvPr>
        </p:nvGraphicFramePr>
        <p:xfrm>
          <a:off x="876300" y="1541185"/>
          <a:ext cx="10295920" cy="4395472"/>
        </p:xfrm>
        <a:graphic>
          <a:graphicData uri="http://schemas.openxmlformats.org/drawingml/2006/table">
            <a:tbl>
              <a:tblPr firstRow="1" firstCol="1" bandRow="1"/>
              <a:tblGrid>
                <a:gridCol w="2573430">
                  <a:extLst>
                    <a:ext uri="{9D8B030D-6E8A-4147-A177-3AD203B41FA5}">
                      <a16:colId xmlns:a16="http://schemas.microsoft.com/office/drawing/2014/main" val="403540119"/>
                    </a:ext>
                  </a:extLst>
                </a:gridCol>
                <a:gridCol w="2573430">
                  <a:extLst>
                    <a:ext uri="{9D8B030D-6E8A-4147-A177-3AD203B41FA5}">
                      <a16:colId xmlns:a16="http://schemas.microsoft.com/office/drawing/2014/main" val="3450396031"/>
                    </a:ext>
                  </a:extLst>
                </a:gridCol>
                <a:gridCol w="2574530">
                  <a:extLst>
                    <a:ext uri="{9D8B030D-6E8A-4147-A177-3AD203B41FA5}">
                      <a16:colId xmlns:a16="http://schemas.microsoft.com/office/drawing/2014/main" val="3156586610"/>
                    </a:ext>
                  </a:extLst>
                </a:gridCol>
                <a:gridCol w="2574530">
                  <a:extLst>
                    <a:ext uri="{9D8B030D-6E8A-4147-A177-3AD203B41FA5}">
                      <a16:colId xmlns:a16="http://schemas.microsoft.com/office/drawing/2014/main" val="1068642386"/>
                    </a:ext>
                  </a:extLst>
                </a:gridCol>
              </a:tblGrid>
              <a:tr h="209945">
                <a:tc gridSpan="4">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rPr>
                        <a:t>Advanced Supports Stipend</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014748"/>
                  </a:ext>
                </a:extLst>
              </a:tr>
              <a:tr h="307554">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rPr>
                        <a:t>Review Activity</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rPr>
                        <a:t>Cadence</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rPr>
                        <a:t>Estimated Time</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rPr>
                        <a:t>Total Est. Time in Spring 2021</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712275764"/>
                  </a:ext>
                </a:extLst>
              </a:tr>
              <a:tr h="249952">
                <a:tc gridSpan="4">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rPr>
                        <a:t>For Principals (acting as primary instructional coach), Coaches and/or Lead Teachers</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6304729"/>
                  </a:ext>
                </a:extLst>
              </a:tr>
              <a:tr h="615392">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Preparation materials for and videos of coaching sessions</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2x during initiative</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1 hour preparation +</a:t>
                      </a:r>
                      <a:endParaRPr lang="en-US" sz="1400">
                        <a:effectLst/>
                        <a:latin typeface="Calibri" panose="020F0502020204030204" pitchFamily="34" charset="0"/>
                        <a:ea typeface="Calibri" panose="020F0502020204030204" pitchFamily="34" charset="0"/>
                      </a:endParaRPr>
                    </a:p>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1 hour session </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2 hours</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472293"/>
                  </a:ext>
                </a:extLst>
              </a:tr>
              <a:tr h="483125">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Classroom observation forms</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3x during initiative</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1 hour per classroom observation </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3 hours</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662212"/>
                  </a:ext>
                </a:extLst>
              </a:tr>
              <a:tr h="483125">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Tracking of teacher and student waiver forms for videos</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1x during initiative</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1-3 hours (dep. on # of teachers)</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1-3 hours</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3885001"/>
                  </a:ext>
                </a:extLst>
              </a:tr>
              <a:tr h="249952">
                <a:tc gridSpan="4">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rPr>
                        <a:t>For Teachers</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2423922"/>
                  </a:ext>
                </a:extLst>
              </a:tr>
              <a:tr h="209945">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Annotated lesson plans</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2x during initiative</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1 hour per lesson plan</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2 hours</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759442"/>
                  </a:ext>
                </a:extLst>
              </a:tr>
              <a:tr h="209945">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Video of Lesson</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2x during initiative</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1 hour per video</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2 hours</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609631"/>
                  </a:ext>
                </a:extLst>
              </a:tr>
              <a:tr h="257817">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Sample Student Work</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3x during initiative (3-5 students)</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1 hour per collection</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3 hours</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159414"/>
                  </a:ext>
                </a:extLst>
              </a:tr>
              <a:tr h="483125">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Distribute and collect student waiver forms for videos</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1x during initiative</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1 hour</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1 hour</a:t>
                      </a:r>
                      <a:endParaRPr lang="en-US" sz="1400"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108587"/>
                  </a:ext>
                </a:extLst>
              </a:tr>
              <a:tr h="209945">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TOTAL</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a:t>
                      </a:r>
                      <a:endParaRPr lang="en-US" sz="140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6 – 8 hours total </a:t>
                      </a:r>
                    </a:p>
                    <a:p>
                      <a:pPr marL="0" marR="0" algn="ctr">
                        <a:lnSpc>
                          <a:spcPct val="107000"/>
                        </a:lnSpc>
                        <a:spcBef>
                          <a:spcPts val="0"/>
                        </a:spcBef>
                        <a:spcAft>
                          <a:spcPts val="0"/>
                        </a:spcAft>
                      </a:pPr>
                      <a:r>
                        <a:rPr lang="en-US" sz="1200" i="1" dirty="0">
                          <a:solidFill>
                            <a:srgbClr val="000000"/>
                          </a:solidFill>
                          <a:effectLst/>
                          <a:latin typeface="Calibri" panose="020F0502020204030204" pitchFamily="34" charset="0"/>
                          <a:ea typeface="Calibri" panose="020F0502020204030204" pitchFamily="34" charset="0"/>
                        </a:rPr>
                        <a:t>(in addition to 10 – 12 hours from baseline activities)</a:t>
                      </a:r>
                      <a:endParaRPr lang="en-US" sz="1200" i="1" dirty="0">
                        <a:effectLst/>
                        <a:latin typeface="Calibri" panose="020F0502020204030204" pitchFamily="34" charset="0"/>
                        <a:ea typeface="Calibri" panose="020F0502020204030204" pitchFamily="34" charset="0"/>
                      </a:endParaRPr>
                    </a:p>
                  </a:txBody>
                  <a:tcPr marL="64941" marR="64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92588891"/>
                  </a:ext>
                </a:extLst>
              </a:tr>
            </a:tbl>
          </a:graphicData>
        </a:graphic>
      </p:graphicFrame>
    </p:spTree>
    <p:extLst>
      <p:ext uri="{BB962C8B-B14F-4D97-AF65-F5344CB8AC3E}">
        <p14:creationId xmlns:p14="http://schemas.microsoft.com/office/powerpoint/2010/main" val="2870413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dirty="0"/>
              <a:t>Application Timeline</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19</a:t>
            </a:fld>
            <a:endParaRPr lang="en-US"/>
          </a:p>
        </p:txBody>
      </p:sp>
      <p:sp>
        <p:nvSpPr>
          <p:cNvPr id="5" name="TextBox 4">
            <a:extLst>
              <a:ext uri="{FF2B5EF4-FFF2-40B4-BE49-F238E27FC236}">
                <a16:creationId xmlns:a16="http://schemas.microsoft.com/office/drawing/2014/main" id="{BBBC74FD-979A-460A-BF81-94A6A0F23360}"/>
              </a:ext>
            </a:extLst>
          </p:cNvPr>
          <p:cNvSpPr txBox="1"/>
          <p:nvPr/>
        </p:nvSpPr>
        <p:spPr>
          <a:xfrm>
            <a:off x="712380" y="867454"/>
            <a:ext cx="10188545" cy="400110"/>
          </a:xfrm>
          <a:prstGeom prst="rect">
            <a:avLst/>
          </a:prstGeom>
          <a:noFill/>
        </p:spPr>
        <p:txBody>
          <a:bodyPr wrap="square" rtlCol="0">
            <a:spAutoFit/>
          </a:bodyPr>
          <a:lstStyle/>
          <a:p>
            <a:r>
              <a:rPr lang="en-US" sz="2000" dirty="0"/>
              <a:t>Key application milestones are outlined below.</a:t>
            </a:r>
          </a:p>
        </p:txBody>
      </p:sp>
      <p:graphicFrame>
        <p:nvGraphicFramePr>
          <p:cNvPr id="7" name="Table 7">
            <a:extLst>
              <a:ext uri="{FF2B5EF4-FFF2-40B4-BE49-F238E27FC236}">
                <a16:creationId xmlns:a16="http://schemas.microsoft.com/office/drawing/2014/main" id="{58E34337-D104-4D2E-BCB3-1034D60ABEDD}"/>
              </a:ext>
            </a:extLst>
          </p:cNvPr>
          <p:cNvGraphicFramePr>
            <a:graphicFrameLocks noGrp="1"/>
          </p:cNvGraphicFramePr>
          <p:nvPr>
            <p:extLst>
              <p:ext uri="{D42A27DB-BD31-4B8C-83A1-F6EECF244321}">
                <p14:modId xmlns:p14="http://schemas.microsoft.com/office/powerpoint/2010/main" val="1818052448"/>
              </p:ext>
            </p:extLst>
          </p:nvPr>
        </p:nvGraphicFramePr>
        <p:xfrm>
          <a:off x="2032000" y="1620370"/>
          <a:ext cx="8128000" cy="2781784"/>
        </p:xfrm>
        <a:graphic>
          <a:graphicData uri="http://schemas.openxmlformats.org/drawingml/2006/table">
            <a:tbl>
              <a:tblPr firstRow="1" bandRow="1">
                <a:tableStyleId>{5940675A-B579-460E-94D1-54222C63F5DA}</a:tableStyleId>
              </a:tblPr>
              <a:tblGrid>
                <a:gridCol w="2511425">
                  <a:extLst>
                    <a:ext uri="{9D8B030D-6E8A-4147-A177-3AD203B41FA5}">
                      <a16:colId xmlns:a16="http://schemas.microsoft.com/office/drawing/2014/main" val="2078344716"/>
                    </a:ext>
                  </a:extLst>
                </a:gridCol>
                <a:gridCol w="5616575">
                  <a:extLst>
                    <a:ext uri="{9D8B030D-6E8A-4147-A177-3AD203B41FA5}">
                      <a16:colId xmlns:a16="http://schemas.microsoft.com/office/drawing/2014/main" val="2018297820"/>
                    </a:ext>
                  </a:extLst>
                </a:gridCol>
              </a:tblGrid>
              <a:tr h="370840">
                <a:tc>
                  <a:txBody>
                    <a:bodyPr/>
                    <a:lstStyle/>
                    <a:p>
                      <a:r>
                        <a:rPr lang="en-US" sz="2000" b="1" dirty="0">
                          <a:solidFill>
                            <a:schemeClr val="bg1"/>
                          </a:solidFill>
                        </a:rPr>
                        <a:t>Date</a:t>
                      </a:r>
                    </a:p>
                  </a:txBody>
                  <a:tcPr>
                    <a:solidFill>
                      <a:schemeClr val="accent1">
                        <a:lumMod val="75000"/>
                      </a:schemeClr>
                    </a:solidFill>
                  </a:tcPr>
                </a:tc>
                <a:tc>
                  <a:txBody>
                    <a:bodyPr/>
                    <a:lstStyle/>
                    <a:p>
                      <a:r>
                        <a:rPr lang="en-US" sz="2000" b="1" dirty="0">
                          <a:solidFill>
                            <a:schemeClr val="bg1"/>
                          </a:solidFill>
                        </a:rPr>
                        <a:t>Milestone</a:t>
                      </a:r>
                    </a:p>
                  </a:txBody>
                  <a:tcPr>
                    <a:solidFill>
                      <a:schemeClr val="accent1">
                        <a:lumMod val="75000"/>
                      </a:schemeClr>
                    </a:solidFill>
                  </a:tcPr>
                </a:tc>
                <a:extLst>
                  <a:ext uri="{0D108BD9-81ED-4DB2-BD59-A6C34878D82A}">
                    <a16:rowId xmlns:a16="http://schemas.microsoft.com/office/drawing/2014/main" val="2741308417"/>
                  </a:ext>
                </a:extLst>
              </a:tr>
              <a:tr h="370840">
                <a:tc>
                  <a:txBody>
                    <a:bodyPr/>
                    <a:lstStyle/>
                    <a:p>
                      <a:r>
                        <a:rPr lang="en-US" sz="2000" b="1" dirty="0">
                          <a:latin typeface="Calibri" panose="020F0502020204030204" pitchFamily="34" charset="0"/>
                          <a:ea typeface="Calibri" panose="020F0502020204030204" pitchFamily="34" charset="0"/>
                        </a:rPr>
                        <a:t>December 8</a:t>
                      </a:r>
                      <a:endParaRPr lang="en-US" sz="2000" dirty="0"/>
                    </a:p>
                  </a:txBody>
                  <a:tcPr/>
                </a:tc>
                <a:tc>
                  <a:txBody>
                    <a:bodyPr/>
                    <a:lstStyle/>
                    <a:p>
                      <a:r>
                        <a:rPr lang="en-US" sz="2000" dirty="0">
                          <a:latin typeface="Calibri" panose="020F0502020204030204" pitchFamily="34" charset="0"/>
                          <a:ea typeface="Calibri" panose="020F0502020204030204" pitchFamily="34" charset="0"/>
                        </a:rPr>
                        <a:t>Application Opens on TexasHomeLearning.org</a:t>
                      </a:r>
                      <a:endParaRPr lang="en-US" sz="2000" dirty="0"/>
                    </a:p>
                  </a:txBody>
                  <a:tcPr/>
                </a:tc>
                <a:extLst>
                  <a:ext uri="{0D108BD9-81ED-4DB2-BD59-A6C34878D82A}">
                    <a16:rowId xmlns:a16="http://schemas.microsoft.com/office/drawing/2014/main" val="356165860"/>
                  </a:ext>
                </a:extLst>
              </a:tr>
              <a:tr h="370840">
                <a:tc>
                  <a:txBody>
                    <a:bodyPr/>
                    <a:lstStyle/>
                    <a:p>
                      <a:r>
                        <a:rPr lang="en-US" sz="2000" b="1" dirty="0">
                          <a:latin typeface="Calibri" panose="020F0502020204030204" pitchFamily="34" charset="0"/>
                          <a:ea typeface="Calibri" panose="020F0502020204030204" pitchFamily="34" charset="0"/>
                        </a:rPr>
                        <a:t>December 16, 2020 – January 8, 2021</a:t>
                      </a:r>
                      <a:endParaRPr lang="en-US" sz="2000" dirty="0"/>
                    </a:p>
                  </a:txBody>
                  <a:tcPr/>
                </a:tc>
                <a:tc>
                  <a:txBody>
                    <a:bodyPr/>
                    <a:lstStyle/>
                    <a:p>
                      <a:r>
                        <a:rPr lang="en-US" sz="2000" dirty="0">
                          <a:latin typeface="Calibri" panose="020F0502020204030204" pitchFamily="34" charset="0"/>
                          <a:ea typeface="Calibri" panose="020F0502020204030204" pitchFamily="34" charset="0"/>
                        </a:rPr>
                        <a:t>Optional Webinars and Product Office Hours</a:t>
                      </a:r>
                      <a:endParaRPr lang="en-US" sz="2000" dirty="0"/>
                    </a:p>
                  </a:txBody>
                  <a:tcPr/>
                </a:tc>
                <a:extLst>
                  <a:ext uri="{0D108BD9-81ED-4DB2-BD59-A6C34878D82A}">
                    <a16:rowId xmlns:a16="http://schemas.microsoft.com/office/drawing/2014/main" val="2878019468"/>
                  </a:ext>
                </a:extLst>
              </a:tr>
              <a:tr h="370840">
                <a:tc>
                  <a:txBody>
                    <a:bodyPr/>
                    <a:lstStyle/>
                    <a:p>
                      <a:r>
                        <a:rPr lang="en-US" sz="2000" b="1" dirty="0">
                          <a:latin typeface="Calibri" panose="020F0502020204030204" pitchFamily="34" charset="0"/>
                          <a:ea typeface="Calibri" panose="020F0502020204030204" pitchFamily="34" charset="0"/>
                        </a:rPr>
                        <a:t>December 3, 2020 – January 29, 2021 </a:t>
                      </a:r>
                      <a:endParaRPr lang="en-US" sz="2000" dirty="0"/>
                    </a:p>
                  </a:txBody>
                  <a:tcPr/>
                </a:tc>
                <a:tc>
                  <a:txBody>
                    <a:bodyPr/>
                    <a:lstStyle/>
                    <a:p>
                      <a:r>
                        <a:rPr lang="en-US" sz="2000" dirty="0">
                          <a:latin typeface="Calibri" panose="020F0502020204030204" pitchFamily="34" charset="0"/>
                          <a:ea typeface="Calibri" panose="020F0502020204030204" pitchFamily="34" charset="0"/>
                        </a:rPr>
                        <a:t>Applications accepted on a rolling basis</a:t>
                      </a:r>
                      <a:endParaRPr lang="en-US" sz="2000" dirty="0"/>
                    </a:p>
                  </a:txBody>
                  <a:tcPr/>
                </a:tc>
                <a:extLst>
                  <a:ext uri="{0D108BD9-81ED-4DB2-BD59-A6C34878D82A}">
                    <a16:rowId xmlns:a16="http://schemas.microsoft.com/office/drawing/2014/main" val="1598361319"/>
                  </a:ext>
                </a:extLst>
              </a:tr>
              <a:tr h="587224">
                <a:tc>
                  <a:txBody>
                    <a:bodyPr/>
                    <a:lstStyle/>
                    <a:p>
                      <a:r>
                        <a:rPr lang="en-US" sz="2000" b="1" dirty="0">
                          <a:latin typeface="Calibri" panose="020F0502020204030204" pitchFamily="34" charset="0"/>
                          <a:ea typeface="Calibri" panose="020F0502020204030204" pitchFamily="34" charset="0"/>
                        </a:rPr>
                        <a:t>By February 26, 2020 </a:t>
                      </a:r>
                      <a:endParaRPr lang="en-US" sz="2000" dirty="0"/>
                    </a:p>
                  </a:txBody>
                  <a:tcPr/>
                </a:tc>
                <a:tc>
                  <a:txBody>
                    <a:bodyPr/>
                    <a:lstStyle/>
                    <a:p>
                      <a:r>
                        <a:rPr lang="en-US" sz="2000" dirty="0">
                          <a:latin typeface="Calibri" panose="020F0502020204030204" pitchFamily="34" charset="0"/>
                          <a:ea typeface="Calibri" panose="020F0502020204030204" pitchFamily="34" charset="0"/>
                        </a:rPr>
                        <a:t>Participating Districts Finalized</a:t>
                      </a:r>
                      <a:endParaRPr lang="en-US" sz="2000" dirty="0"/>
                    </a:p>
                  </a:txBody>
                  <a:tcPr/>
                </a:tc>
                <a:extLst>
                  <a:ext uri="{0D108BD9-81ED-4DB2-BD59-A6C34878D82A}">
                    <a16:rowId xmlns:a16="http://schemas.microsoft.com/office/drawing/2014/main" val="519735113"/>
                  </a:ext>
                </a:extLst>
              </a:tr>
            </a:tbl>
          </a:graphicData>
        </a:graphic>
      </p:graphicFrame>
      <p:sp>
        <p:nvSpPr>
          <p:cNvPr id="9" name="TextBox 8">
            <a:extLst>
              <a:ext uri="{FF2B5EF4-FFF2-40B4-BE49-F238E27FC236}">
                <a16:creationId xmlns:a16="http://schemas.microsoft.com/office/drawing/2014/main" id="{B548EA26-B4C1-4CA3-945D-910C797A67B6}"/>
              </a:ext>
            </a:extLst>
          </p:cNvPr>
          <p:cNvSpPr txBox="1"/>
          <p:nvPr/>
        </p:nvSpPr>
        <p:spPr>
          <a:xfrm>
            <a:off x="1562312" y="4561493"/>
            <a:ext cx="9421792" cy="1394997"/>
          </a:xfrm>
          <a:prstGeom prst="rect">
            <a:avLst/>
          </a:prstGeom>
          <a:noFill/>
        </p:spPr>
        <p:txBody>
          <a:bodyPr wrap="square">
            <a:spAutoFit/>
          </a:bodyPr>
          <a:lstStyle/>
          <a:p>
            <a:pPr marL="342900" marR="0" indent="-342900">
              <a:lnSpc>
                <a:spcPct val="107000"/>
              </a:lnSpc>
              <a:spcBef>
                <a:spcPts val="0"/>
              </a:spcBef>
              <a:spcAft>
                <a:spcPts val="0"/>
              </a:spcAft>
              <a:buFont typeface="Arial" panose="020B0604020202020204" pitchFamily="34" charset="0"/>
              <a:buChar char="•"/>
            </a:pPr>
            <a:r>
              <a:rPr lang="en-US" sz="2000" b="1" dirty="0">
                <a:latin typeface="Calibri" panose="020F0502020204030204" pitchFamily="34" charset="0"/>
                <a:ea typeface="Calibri" panose="020F0502020204030204" pitchFamily="34" charset="0"/>
              </a:rPr>
              <a:t>I</a:t>
            </a:r>
            <a:r>
              <a:rPr lang="en-US" sz="2000" b="1" dirty="0">
                <a:effectLst/>
                <a:latin typeface="Calibri" panose="020F0502020204030204" pitchFamily="34" charset="0"/>
                <a:ea typeface="Calibri" panose="020F0502020204030204" pitchFamily="34" charset="0"/>
              </a:rPr>
              <a:t>nterested districts should prioritize application submission by January 29, 2021.</a:t>
            </a:r>
            <a:r>
              <a:rPr lang="en-US" sz="2000" dirty="0">
                <a:effectLst/>
                <a:latin typeface="Calibri" panose="020F0502020204030204" pitchFamily="34" charset="0"/>
                <a:ea typeface="Calibri" panose="020F0502020204030204" pitchFamily="34" charset="0"/>
              </a:rPr>
              <a:t> </a:t>
            </a:r>
          </a:p>
          <a:p>
            <a:pPr marL="342900" marR="0" indent="-342900">
              <a:lnSpc>
                <a:spcPct val="107000"/>
              </a:lnSpc>
              <a:spcBef>
                <a:spcPts val="0"/>
              </a:spcBef>
              <a:spcAft>
                <a:spcPts val="0"/>
              </a:spcAft>
              <a:buFont typeface="Arial" panose="020B0604020202020204" pitchFamily="34" charset="0"/>
              <a:buChar char="•"/>
            </a:pPr>
            <a:r>
              <a:rPr lang="en-US" sz="2000" dirty="0">
                <a:solidFill>
                  <a:srgbClr val="000000"/>
                </a:solidFill>
                <a:effectLst/>
                <a:latin typeface="Calibri" panose="020F0502020204030204" pitchFamily="34" charset="0"/>
                <a:ea typeface="Calibri" panose="020F0502020204030204" pitchFamily="34" charset="0"/>
              </a:rPr>
              <a:t>All pilot participants who submit a complete application before this date will be notified of accepta</a:t>
            </a:r>
            <a:r>
              <a:rPr lang="en-US" sz="2000" dirty="0">
                <a:effectLst/>
                <a:latin typeface="Calibri" panose="020F0502020204030204" pitchFamily="34" charset="0"/>
                <a:ea typeface="Calibri" panose="020F0502020204030204" pitchFamily="34" charset="0"/>
              </a:rPr>
              <a:t>nce within </a:t>
            </a:r>
            <a:r>
              <a:rPr lang="en-US" sz="2000" b="1" dirty="0">
                <a:effectLst/>
                <a:latin typeface="Calibri" panose="020F0502020204030204" pitchFamily="34" charset="0"/>
                <a:ea typeface="Calibri" panose="020F0502020204030204" pitchFamily="34" charset="0"/>
              </a:rPr>
              <a:t>2 - 5 business days</a:t>
            </a:r>
            <a:r>
              <a:rPr lang="en-US" sz="2000" dirty="0">
                <a:effectLst/>
                <a:latin typeface="Calibri" panose="020F0502020204030204" pitchFamily="34" charset="0"/>
                <a:ea typeface="Calibri" panose="020F0502020204030204" pitchFamily="34" charset="0"/>
              </a:rPr>
              <a:t>. </a:t>
            </a:r>
          </a:p>
          <a:p>
            <a:pPr marL="342900" marR="0" indent="-342900">
              <a:lnSpc>
                <a:spcPct val="107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TEA will review and accept applications on a first come, first serve basis.</a:t>
            </a:r>
          </a:p>
        </p:txBody>
      </p:sp>
    </p:spTree>
    <p:extLst>
      <p:ext uri="{BB962C8B-B14F-4D97-AF65-F5344CB8AC3E}">
        <p14:creationId xmlns:p14="http://schemas.microsoft.com/office/powerpoint/2010/main" val="72458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pic>
        <p:nvPicPr>
          <p:cNvPr id="1337" name="Google Shape;1337;p4" descr="Cloud Computing"/>
          <p:cNvPicPr preferRelativeResize="0"/>
          <p:nvPr/>
        </p:nvPicPr>
        <p:blipFill rotWithShape="1">
          <a:blip r:embed="rId3">
            <a:alphaModFix/>
          </a:blip>
          <a:srcRect/>
          <a:stretch/>
        </p:blipFill>
        <p:spPr>
          <a:xfrm>
            <a:off x="5506193" y="2807332"/>
            <a:ext cx="1113467" cy="1113467"/>
          </a:xfrm>
          <a:prstGeom prst="rect">
            <a:avLst/>
          </a:prstGeom>
          <a:noFill/>
          <a:ln>
            <a:noFill/>
          </a:ln>
        </p:spPr>
      </p:pic>
      <p:sp>
        <p:nvSpPr>
          <p:cNvPr id="1338" name="Google Shape;1338;p4"/>
          <p:cNvSpPr txBox="1"/>
          <p:nvPr/>
        </p:nvSpPr>
        <p:spPr>
          <a:xfrm>
            <a:off x="4167565" y="2468016"/>
            <a:ext cx="3790725"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16038"/>
              </a:buClr>
              <a:buSzPts val="1800"/>
              <a:buFont typeface="Calibri"/>
              <a:buNone/>
              <a:tabLst/>
              <a:defRPr/>
            </a:pPr>
            <a:r>
              <a:rPr kumimoji="0" lang="en-US" sz="1800" b="1" i="0" u="none" strike="noStrike" kern="0" cap="none" spc="0" normalizeH="0" baseline="0" noProof="0">
                <a:ln>
                  <a:noFill/>
                </a:ln>
                <a:solidFill>
                  <a:srgbClr val="F16038"/>
                </a:solidFill>
                <a:effectLst/>
                <a:uLnTx/>
                <a:uFillTx/>
                <a:latin typeface="Calibri"/>
                <a:ea typeface="Calibri"/>
                <a:cs typeface="Calibri"/>
                <a:sym typeface="Calibri"/>
              </a:rPr>
              <a:t>TECHNOLOGY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339" name="Google Shape;1339;p4" descr="Teacher"/>
          <p:cNvPicPr preferRelativeResize="0"/>
          <p:nvPr/>
        </p:nvPicPr>
        <p:blipFill rotWithShape="1">
          <a:blip r:embed="rId4">
            <a:alphaModFix/>
          </a:blip>
          <a:srcRect/>
          <a:stretch/>
        </p:blipFill>
        <p:spPr>
          <a:xfrm>
            <a:off x="9422500" y="2622666"/>
            <a:ext cx="1474995" cy="1474995"/>
          </a:xfrm>
          <a:prstGeom prst="rect">
            <a:avLst/>
          </a:prstGeom>
          <a:noFill/>
          <a:ln>
            <a:noFill/>
          </a:ln>
        </p:spPr>
      </p:pic>
      <p:sp>
        <p:nvSpPr>
          <p:cNvPr id="1340" name="Google Shape;1340;p4"/>
          <p:cNvSpPr txBox="1"/>
          <p:nvPr/>
        </p:nvSpPr>
        <p:spPr>
          <a:xfrm>
            <a:off x="8095760" y="2438000"/>
            <a:ext cx="3790725"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16038"/>
              </a:buClr>
              <a:buSzPts val="1800"/>
              <a:buFont typeface="Calibri"/>
              <a:buNone/>
              <a:tabLst/>
              <a:defRPr/>
            </a:pPr>
            <a:r>
              <a:rPr kumimoji="0" lang="en-US" sz="1800" b="1" i="0" u="none" strike="noStrike" kern="0" cap="none" spc="0" normalizeH="0" baseline="0" noProof="0">
                <a:ln>
                  <a:noFill/>
                </a:ln>
                <a:solidFill>
                  <a:srgbClr val="F16038"/>
                </a:solidFill>
                <a:effectLst/>
                <a:uLnTx/>
                <a:uFillTx/>
                <a:latin typeface="Calibri"/>
                <a:ea typeface="Calibri"/>
                <a:cs typeface="Calibri"/>
                <a:sym typeface="Calibri"/>
              </a:rPr>
              <a:t>PROFESSIONAL DEVELOPMENT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349" name="Google Shape;1349;p4" descr="Open book"/>
          <p:cNvPicPr preferRelativeResize="0"/>
          <p:nvPr/>
        </p:nvPicPr>
        <p:blipFill rotWithShape="1">
          <a:blip r:embed="rId5">
            <a:alphaModFix/>
          </a:blip>
          <a:srcRect/>
          <a:stretch/>
        </p:blipFill>
        <p:spPr>
          <a:xfrm>
            <a:off x="1517791" y="2739888"/>
            <a:ext cx="1248354" cy="1248354"/>
          </a:xfrm>
          <a:prstGeom prst="rect">
            <a:avLst/>
          </a:prstGeom>
          <a:noFill/>
          <a:ln>
            <a:noFill/>
          </a:ln>
        </p:spPr>
      </p:pic>
      <p:sp>
        <p:nvSpPr>
          <p:cNvPr id="1350" name="Google Shape;1350;p4"/>
          <p:cNvSpPr txBox="1"/>
          <p:nvPr/>
        </p:nvSpPr>
        <p:spPr>
          <a:xfrm>
            <a:off x="335652" y="2454926"/>
            <a:ext cx="3790725"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16038"/>
              </a:buClr>
              <a:buSzPts val="1800"/>
              <a:buFont typeface="Calibri"/>
              <a:buNone/>
              <a:tabLst/>
              <a:defRPr/>
            </a:pPr>
            <a:r>
              <a:rPr kumimoji="0" lang="en-US" sz="1800" b="1" i="0" u="none" strike="noStrike" kern="0" cap="none" spc="0" normalizeH="0" baseline="0" noProof="0">
                <a:ln>
                  <a:noFill/>
                </a:ln>
                <a:solidFill>
                  <a:srgbClr val="F16038"/>
                </a:solidFill>
                <a:effectLst/>
                <a:uLnTx/>
                <a:uFillTx/>
                <a:latin typeface="Calibri"/>
                <a:ea typeface="Calibri"/>
                <a:cs typeface="Calibri"/>
                <a:sym typeface="Calibri"/>
              </a:rPr>
              <a:t>INSTRUCTIONAL MATERIALS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1" name="Google Shape;1351;p4"/>
          <p:cNvSpPr/>
          <p:nvPr/>
        </p:nvSpPr>
        <p:spPr>
          <a:xfrm>
            <a:off x="512823" y="3946286"/>
            <a:ext cx="3258290" cy="120032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PreK-12 digitized, standards-aligned curricular content customized for Texas and the current learning environment</a:t>
            </a:r>
            <a:endParaRPr kumimoji="0" sz="16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52" name="Google Shape;1352;p4"/>
          <p:cNvSpPr/>
          <p:nvPr/>
        </p:nvSpPr>
        <p:spPr>
          <a:xfrm>
            <a:off x="4113447" y="3946286"/>
            <a:ext cx="3732285" cy="120032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Suite of technology tools including a learning management system to support student engagement and instructional collaboration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3" name="Google Shape;1353;p4"/>
          <p:cNvSpPr/>
          <p:nvPr/>
        </p:nvSpPr>
        <p:spPr>
          <a:xfrm>
            <a:off x="7871145" y="3946286"/>
            <a:ext cx="4320855" cy="120032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Content and technology focused professional development to support educators with implementation both in classroom and remote settings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4" name="Google Shape;1354;p4"/>
          <p:cNvSpPr/>
          <p:nvPr/>
        </p:nvSpPr>
        <p:spPr>
          <a:xfrm>
            <a:off x="560174" y="5238474"/>
            <a:ext cx="11326312" cy="660147"/>
          </a:xfrm>
          <a:prstGeom prst="roundRect">
            <a:avLst>
              <a:gd name="adj" fmla="val 16667"/>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D6CB9"/>
              </a:buClr>
              <a:buSzPts val="2400"/>
              <a:buFont typeface="Calibri"/>
              <a:buNone/>
              <a:tabLst/>
              <a:defRPr/>
            </a:pPr>
            <a:r>
              <a:rPr kumimoji="0" lang="en-US" sz="2400" b="1" i="0" u="none" strike="noStrike" kern="0" cap="none" spc="0" normalizeH="0" baseline="0" noProof="0">
                <a:ln>
                  <a:noFill/>
                </a:ln>
                <a:solidFill>
                  <a:srgbClr val="0D6CB9"/>
                </a:solidFill>
                <a:effectLst/>
                <a:uLnTx/>
                <a:uFillTx/>
                <a:latin typeface="Calibri"/>
                <a:ea typeface="Calibri"/>
                <a:cs typeface="Calibri"/>
                <a:sym typeface="Calibri"/>
              </a:rPr>
              <a:t>Districts may optionally adopt none, part, or all of any of the three components above</a:t>
            </a:r>
            <a:endParaRPr kumimoji="0" sz="2400" b="1" i="0" u="none" strike="noStrike" kern="0" cap="none" spc="0" normalizeH="0" baseline="0" noProof="0">
              <a:ln>
                <a:noFill/>
              </a:ln>
              <a:solidFill>
                <a:srgbClr val="0D6CB9"/>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5" name="Google Shape;1355;p4"/>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7F7F7F"/>
              </a:buClr>
              <a:buSzPts val="1200"/>
              <a:buFont typeface="Calibri"/>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7F7F7F"/>
                </a:buClr>
                <a:buSzPts val="1200"/>
                <a:buFont typeface="Calibri"/>
                <a:buNone/>
                <a:tabLst/>
                <a:defRPr/>
              </a:pPr>
              <a:t>2</a:t>
            </a:fld>
            <a:endParaRPr kumimoji="0" sz="1200" b="0" i="0" u="none" strike="noStrike" kern="0" cap="none" spc="0" normalizeH="0" baseline="0" noProof="0">
              <a:ln>
                <a:noFill/>
              </a:ln>
              <a:solidFill>
                <a:srgbClr val="7F7F7F"/>
              </a:solidFill>
              <a:effectLst/>
              <a:uLnTx/>
              <a:uFillTx/>
              <a:latin typeface="Calibri"/>
              <a:ea typeface="Calibri"/>
              <a:cs typeface="Calibri"/>
              <a:sym typeface="Calibri"/>
            </a:endParaRPr>
          </a:p>
        </p:txBody>
      </p:sp>
      <p:grpSp>
        <p:nvGrpSpPr>
          <p:cNvPr id="22" name="Group 21">
            <a:extLst>
              <a:ext uri="{FF2B5EF4-FFF2-40B4-BE49-F238E27FC236}">
                <a16:creationId xmlns:a16="http://schemas.microsoft.com/office/drawing/2014/main" id="{0B7E88A8-F407-43E2-A6F9-44FB9A2B2EFC}"/>
              </a:ext>
            </a:extLst>
          </p:cNvPr>
          <p:cNvGrpSpPr/>
          <p:nvPr/>
        </p:nvGrpSpPr>
        <p:grpSpPr>
          <a:xfrm>
            <a:off x="2091268" y="1901102"/>
            <a:ext cx="3454392" cy="474164"/>
            <a:chOff x="2165304" y="1901102"/>
            <a:chExt cx="3930696" cy="474164"/>
          </a:xfrm>
        </p:grpSpPr>
        <p:cxnSp>
          <p:nvCxnSpPr>
            <p:cNvPr id="23" name="Connector: Elbow 22">
              <a:extLst>
                <a:ext uri="{FF2B5EF4-FFF2-40B4-BE49-F238E27FC236}">
                  <a16:creationId xmlns:a16="http://schemas.microsoft.com/office/drawing/2014/main" id="{F40E357C-4E95-4662-8DE5-29C093FA6DA9}"/>
                </a:ext>
              </a:extLst>
            </p:cNvPr>
            <p:cNvCxnSpPr>
              <a:cxnSpLocks/>
            </p:cNvCxnSpPr>
            <p:nvPr/>
          </p:nvCxnSpPr>
          <p:spPr>
            <a:xfrm rot="5400000">
              <a:off x="4008540" y="57866"/>
              <a:ext cx="244224" cy="3930696"/>
            </a:xfrm>
            <a:prstGeom prst="bentConnector2">
              <a:avLst/>
            </a:prstGeom>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48E09E24-5839-430B-9D22-C4D9962CB23A}"/>
                </a:ext>
              </a:extLst>
            </p:cNvPr>
            <p:cNvCxnSpPr>
              <a:cxnSpLocks/>
            </p:cNvCxnSpPr>
            <p:nvPr/>
          </p:nvCxnSpPr>
          <p:spPr>
            <a:xfrm flipH="1" flipV="1">
              <a:off x="2165304" y="2142077"/>
              <a:ext cx="1" cy="233189"/>
            </a:xfrm>
            <a:prstGeom prst="line">
              <a:avLst/>
            </a:prstGeom>
            <a:ln/>
          </p:spPr>
          <p:style>
            <a:lnRef idx="3">
              <a:schemeClr val="accent2"/>
            </a:lnRef>
            <a:fillRef idx="0">
              <a:schemeClr val="accent2"/>
            </a:fillRef>
            <a:effectRef idx="2">
              <a:schemeClr val="accent2"/>
            </a:effectRef>
            <a:fontRef idx="minor">
              <a:schemeClr val="tx1"/>
            </a:fontRef>
          </p:style>
        </p:cxnSp>
      </p:grpSp>
      <p:grpSp>
        <p:nvGrpSpPr>
          <p:cNvPr id="25" name="Group 24">
            <a:extLst>
              <a:ext uri="{FF2B5EF4-FFF2-40B4-BE49-F238E27FC236}">
                <a16:creationId xmlns:a16="http://schemas.microsoft.com/office/drawing/2014/main" id="{C2FE3B32-9214-40BB-8B01-095A6D699208}"/>
              </a:ext>
            </a:extLst>
          </p:cNvPr>
          <p:cNvGrpSpPr/>
          <p:nvPr/>
        </p:nvGrpSpPr>
        <p:grpSpPr>
          <a:xfrm flipH="1">
            <a:off x="6384310" y="1843122"/>
            <a:ext cx="3775689" cy="535391"/>
            <a:chOff x="2227134" y="1846862"/>
            <a:chExt cx="3868866" cy="535391"/>
          </a:xfrm>
        </p:grpSpPr>
        <p:cxnSp>
          <p:nvCxnSpPr>
            <p:cNvPr id="26" name="Connector: Elbow 25">
              <a:extLst>
                <a:ext uri="{FF2B5EF4-FFF2-40B4-BE49-F238E27FC236}">
                  <a16:creationId xmlns:a16="http://schemas.microsoft.com/office/drawing/2014/main" id="{4CF4B280-E9D3-4DB8-984D-F9A79329F07C}"/>
                </a:ext>
              </a:extLst>
            </p:cNvPr>
            <p:cNvCxnSpPr>
              <a:cxnSpLocks/>
            </p:cNvCxnSpPr>
            <p:nvPr/>
          </p:nvCxnSpPr>
          <p:spPr>
            <a:xfrm rot="5400000">
              <a:off x="4010466" y="63530"/>
              <a:ext cx="302202" cy="3868866"/>
            </a:xfrm>
            <a:prstGeom prst="bentConnector2">
              <a:avLst/>
            </a:prstGeom>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490C94A1-7666-4C82-AD6A-24AB4D80D235}"/>
                </a:ext>
              </a:extLst>
            </p:cNvPr>
            <p:cNvCxnSpPr/>
            <p:nvPr/>
          </p:nvCxnSpPr>
          <p:spPr>
            <a:xfrm flipH="1" flipV="1">
              <a:off x="2227134" y="2149064"/>
              <a:ext cx="1" cy="233189"/>
            </a:xfrm>
            <a:prstGeom prst="line">
              <a:avLst/>
            </a:prstGeom>
            <a:ln/>
          </p:spPr>
          <p:style>
            <a:lnRef idx="3">
              <a:schemeClr val="accent2"/>
            </a:lnRef>
            <a:fillRef idx="0">
              <a:schemeClr val="accent2"/>
            </a:fillRef>
            <a:effectRef idx="2">
              <a:schemeClr val="accent2"/>
            </a:effectRef>
            <a:fontRef idx="minor">
              <a:schemeClr val="tx1"/>
            </a:fontRef>
          </p:style>
        </p:cxnSp>
      </p:grpSp>
      <p:cxnSp>
        <p:nvCxnSpPr>
          <p:cNvPr id="28" name="Straight Connector 27">
            <a:extLst>
              <a:ext uri="{FF2B5EF4-FFF2-40B4-BE49-F238E27FC236}">
                <a16:creationId xmlns:a16="http://schemas.microsoft.com/office/drawing/2014/main" id="{B347D5DD-93E8-407D-8AEA-56952B1741BF}"/>
              </a:ext>
            </a:extLst>
          </p:cNvPr>
          <p:cNvCxnSpPr/>
          <p:nvPr/>
        </p:nvCxnSpPr>
        <p:spPr>
          <a:xfrm>
            <a:off x="5979590" y="1808298"/>
            <a:ext cx="0" cy="570215"/>
          </a:xfrm>
          <a:prstGeom prst="line">
            <a:avLst/>
          </a:prstGeom>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A3D1E209-9DF5-4EF2-AB3A-BBEF3B983061}"/>
              </a:ext>
            </a:extLst>
          </p:cNvPr>
          <p:cNvSpPr txBox="1"/>
          <p:nvPr/>
        </p:nvSpPr>
        <p:spPr>
          <a:xfrm>
            <a:off x="141276" y="6065688"/>
            <a:ext cx="2081165" cy="534932"/>
          </a:xfrm>
          <a:prstGeom prst="roundRect">
            <a:avLst/>
          </a:prstGeom>
          <a:solidFill>
            <a:schemeClr val="bg1"/>
          </a:solid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5786"/>
                </a:solidFill>
                <a:effectLst/>
                <a:uLnTx/>
                <a:uFillTx/>
                <a:latin typeface="Arial"/>
                <a:ea typeface="+mn-ea"/>
                <a:cs typeface="Arial"/>
                <a:sym typeface="Arial"/>
              </a:rPr>
              <a:t>Sign up for updates!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5786"/>
                </a:solidFill>
                <a:effectLst/>
                <a:uLnTx/>
                <a:uFillTx/>
                <a:latin typeface="Arial"/>
                <a:ea typeface="+mn-ea"/>
                <a:cs typeface="Arial"/>
                <a:sym typeface="Arial"/>
              </a:rPr>
              <a:t>tinyurl.com/y2afjges</a:t>
            </a:r>
          </a:p>
        </p:txBody>
      </p:sp>
      <p:sp>
        <p:nvSpPr>
          <p:cNvPr id="3" name="Rectangle: Rounded Corners 2">
            <a:extLst>
              <a:ext uri="{FF2B5EF4-FFF2-40B4-BE49-F238E27FC236}">
                <a16:creationId xmlns:a16="http://schemas.microsoft.com/office/drawing/2014/main" id="{839D33B0-2C90-4BE8-8C71-5E0CAD9344FA}"/>
              </a:ext>
            </a:extLst>
          </p:cNvPr>
          <p:cNvSpPr/>
          <p:nvPr/>
        </p:nvSpPr>
        <p:spPr>
          <a:xfrm>
            <a:off x="1551746" y="1366395"/>
            <a:ext cx="8897436" cy="5649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mn-cs"/>
              </a:rPr>
              <a:t>Texas Home Learning 3.0</a:t>
            </a:r>
          </a:p>
        </p:txBody>
      </p:sp>
      <p:sp>
        <p:nvSpPr>
          <p:cNvPr id="30" name="Google Shape;1336;p4">
            <a:extLst>
              <a:ext uri="{FF2B5EF4-FFF2-40B4-BE49-F238E27FC236}">
                <a16:creationId xmlns:a16="http://schemas.microsoft.com/office/drawing/2014/main" id="{A4E62252-7F48-4ACE-953D-45C72ECBBE42}"/>
              </a:ext>
            </a:extLst>
          </p:cNvPr>
          <p:cNvSpPr txBox="1">
            <a:spLocks noGrp="1"/>
          </p:cNvSpPr>
          <p:nvPr>
            <p:ph type="title"/>
          </p:nvPr>
        </p:nvSpPr>
        <p:spPr>
          <a:xfrm>
            <a:off x="335652" y="153230"/>
            <a:ext cx="11206483" cy="7513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2800"/>
              <a:buFont typeface="Calibri"/>
              <a:buNone/>
            </a:pPr>
            <a:r>
              <a:rPr lang="en-US" sz="3200" b="0" dirty="0"/>
              <a:t>THL 3.0 is an optional, aligned suite of resources that educators can use fully or in-part in the new learning environment</a:t>
            </a:r>
            <a:endParaRPr sz="40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FED1-7E53-43CF-A815-EA4852860268}"/>
              </a:ext>
            </a:extLst>
          </p:cNvPr>
          <p:cNvSpPr>
            <a:spLocks noGrp="1"/>
          </p:cNvSpPr>
          <p:nvPr>
            <p:ph type="title"/>
          </p:nvPr>
        </p:nvSpPr>
        <p:spPr/>
        <p:txBody>
          <a:bodyPr/>
          <a:lstStyle/>
          <a:p>
            <a:r>
              <a:rPr lang="en-US" dirty="0"/>
              <a:t>Optional Webinars and Product Office Hours</a:t>
            </a:r>
          </a:p>
        </p:txBody>
      </p:sp>
      <p:graphicFrame>
        <p:nvGraphicFramePr>
          <p:cNvPr id="6" name="Table 5">
            <a:extLst>
              <a:ext uri="{FF2B5EF4-FFF2-40B4-BE49-F238E27FC236}">
                <a16:creationId xmlns:a16="http://schemas.microsoft.com/office/drawing/2014/main" id="{91C5F52D-F53F-4FA1-869F-DF9A9C780B9E}"/>
              </a:ext>
            </a:extLst>
          </p:cNvPr>
          <p:cNvGraphicFramePr>
            <a:graphicFrameLocks noGrp="1"/>
          </p:cNvGraphicFramePr>
          <p:nvPr>
            <p:extLst>
              <p:ext uri="{D42A27DB-BD31-4B8C-83A1-F6EECF244321}">
                <p14:modId xmlns:p14="http://schemas.microsoft.com/office/powerpoint/2010/main" val="3897888171"/>
              </p:ext>
            </p:extLst>
          </p:nvPr>
        </p:nvGraphicFramePr>
        <p:xfrm>
          <a:off x="822552" y="1618804"/>
          <a:ext cx="8391525" cy="1802713"/>
        </p:xfrm>
        <a:graphic>
          <a:graphicData uri="http://schemas.openxmlformats.org/drawingml/2006/table">
            <a:tbl>
              <a:tblPr bandRow="1"/>
              <a:tblGrid>
                <a:gridCol w="2822603">
                  <a:extLst>
                    <a:ext uri="{9D8B030D-6E8A-4147-A177-3AD203B41FA5}">
                      <a16:colId xmlns:a16="http://schemas.microsoft.com/office/drawing/2014/main" val="1800571223"/>
                    </a:ext>
                  </a:extLst>
                </a:gridCol>
                <a:gridCol w="2423222">
                  <a:extLst>
                    <a:ext uri="{9D8B030D-6E8A-4147-A177-3AD203B41FA5}">
                      <a16:colId xmlns:a16="http://schemas.microsoft.com/office/drawing/2014/main" val="555362933"/>
                    </a:ext>
                  </a:extLst>
                </a:gridCol>
                <a:gridCol w="3145700">
                  <a:extLst>
                    <a:ext uri="{9D8B030D-6E8A-4147-A177-3AD203B41FA5}">
                      <a16:colId xmlns:a16="http://schemas.microsoft.com/office/drawing/2014/main" val="4059657705"/>
                    </a:ext>
                  </a:extLst>
                </a:gridCol>
              </a:tblGrid>
              <a:tr h="343835">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rPr>
                        <a:t>Date</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rPr>
                        <a:t>Time</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rPr>
                        <a:t>Web Location (Zoom)</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553919749"/>
                  </a:ext>
                </a:extLst>
              </a:tr>
              <a:tr h="687670">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CRIMSI Webinar (Option 1) Wednesday</a:t>
                      </a:r>
                      <a:r>
                        <a:rPr lang="en-US" sz="1600" u="none" dirty="0">
                          <a:solidFill>
                            <a:srgbClr val="000000"/>
                          </a:solidFill>
                          <a:effectLst/>
                          <a:latin typeface="Calibri" panose="020F0502020204030204" pitchFamily="34" charset="0"/>
                          <a:ea typeface="Calibri" panose="020F0502020204030204" pitchFamily="34" charset="0"/>
                        </a:rPr>
                        <a:t>,</a:t>
                      </a:r>
                      <a:r>
                        <a:rPr lang="en-US" sz="1600" u="sng" dirty="0">
                          <a:solidFill>
                            <a:srgbClr val="000000"/>
                          </a:solidFill>
                          <a:effectLst/>
                          <a:latin typeface="Calibri" panose="020F0502020204030204" pitchFamily="34" charset="0"/>
                          <a:ea typeface="Calibri" panose="020F0502020204030204" pitchFamily="34" charset="0"/>
                        </a:rPr>
                        <a:t> </a:t>
                      </a:r>
                      <a:r>
                        <a:rPr lang="en-US" sz="1600" u="none" dirty="0">
                          <a:solidFill>
                            <a:srgbClr val="000000"/>
                          </a:solidFill>
                          <a:effectLst/>
                          <a:latin typeface="Calibri" panose="020F0502020204030204" pitchFamily="34" charset="0"/>
                          <a:ea typeface="Calibri" panose="020F0502020204030204" pitchFamily="34" charset="0"/>
                        </a:rPr>
                        <a:t>December 16, 2020</a:t>
                      </a:r>
                      <a:r>
                        <a:rPr lang="en-US" sz="1050" u="none" dirty="0">
                          <a:effectLst/>
                          <a:latin typeface="Calibri" panose="020F0502020204030204" pitchFamily="34" charset="0"/>
                          <a:ea typeface="Calibri" panose="020F0502020204030204" pitchFamily="34" charset="0"/>
                        </a:rPr>
                        <a:t> </a:t>
                      </a:r>
                      <a:endParaRPr lang="en-US" sz="1600" u="none"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11:00am – 12:00pm CT</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u="sng">
                          <a:solidFill>
                            <a:srgbClr val="0563C1"/>
                          </a:solidFill>
                          <a:effectLst/>
                          <a:latin typeface="Helvetica" panose="020B0604020202020204" pitchFamily="34" charset="0"/>
                          <a:ea typeface="Calibri" panose="020F0502020204030204" pitchFamily="34" charset="0"/>
                          <a:hlinkClick r:id="rId2"/>
                        </a:rPr>
                        <a:t>Register Here</a:t>
                      </a:r>
                      <a:r>
                        <a:rPr lang="en-US" sz="1050">
                          <a:effectLst/>
                          <a:latin typeface="Calibri" panose="020F0502020204030204" pitchFamily="34" charset="0"/>
                          <a:ea typeface="Calibri" panose="020F0502020204030204" pitchFamily="34" charset="0"/>
                        </a:rPr>
                        <a:t> </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630803"/>
                  </a:ext>
                </a:extLst>
              </a:tr>
              <a:tr h="687670">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CRIMSI Webinar (Option 2) Wednesday, January 6, 2021</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12:00pm – 1:00pm CT</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u="sng" dirty="0">
                          <a:solidFill>
                            <a:srgbClr val="0563C1"/>
                          </a:solidFill>
                          <a:effectLst/>
                          <a:latin typeface="Helvetica" panose="020B0604020202020204" pitchFamily="34" charset="0"/>
                          <a:ea typeface="Calibri" panose="020F0502020204030204" pitchFamily="34" charset="0"/>
                          <a:hlinkClick r:id="rId3"/>
                        </a:rPr>
                        <a:t>Register Here</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634144"/>
                  </a:ext>
                </a:extLst>
              </a:tr>
            </a:tbl>
          </a:graphicData>
        </a:graphic>
      </p:graphicFrame>
      <p:sp>
        <p:nvSpPr>
          <p:cNvPr id="9" name="TextBox 8">
            <a:extLst>
              <a:ext uri="{FF2B5EF4-FFF2-40B4-BE49-F238E27FC236}">
                <a16:creationId xmlns:a16="http://schemas.microsoft.com/office/drawing/2014/main" id="{D0F13812-0B0D-4BF6-B055-A2FE79E2F6AB}"/>
              </a:ext>
            </a:extLst>
          </p:cNvPr>
          <p:cNvSpPr txBox="1"/>
          <p:nvPr/>
        </p:nvSpPr>
        <p:spPr>
          <a:xfrm>
            <a:off x="712380" y="867454"/>
            <a:ext cx="10188545" cy="707886"/>
          </a:xfrm>
          <a:prstGeom prst="rect">
            <a:avLst/>
          </a:prstGeom>
          <a:noFill/>
        </p:spPr>
        <p:txBody>
          <a:bodyPr wrap="square" rtlCol="0">
            <a:spAutoFit/>
          </a:bodyPr>
          <a:lstStyle/>
          <a:p>
            <a:r>
              <a:rPr lang="en-US" sz="2000" dirty="0"/>
              <a:t>Webinar and Product Office Hours will also be sent out in communications announcing the Spring Pilot opportunity.</a:t>
            </a:r>
          </a:p>
        </p:txBody>
      </p:sp>
      <p:graphicFrame>
        <p:nvGraphicFramePr>
          <p:cNvPr id="5" name="Table 4">
            <a:extLst>
              <a:ext uri="{FF2B5EF4-FFF2-40B4-BE49-F238E27FC236}">
                <a16:creationId xmlns:a16="http://schemas.microsoft.com/office/drawing/2014/main" id="{F0DBA70B-8EB2-4533-8C34-E62FBEDDEDA0}"/>
              </a:ext>
            </a:extLst>
          </p:cNvPr>
          <p:cNvGraphicFramePr>
            <a:graphicFrameLocks noGrp="1"/>
          </p:cNvGraphicFramePr>
          <p:nvPr>
            <p:extLst>
              <p:ext uri="{D42A27DB-BD31-4B8C-83A1-F6EECF244321}">
                <p14:modId xmlns:p14="http://schemas.microsoft.com/office/powerpoint/2010/main" val="756718935"/>
              </p:ext>
            </p:extLst>
          </p:nvPr>
        </p:nvGraphicFramePr>
        <p:xfrm>
          <a:off x="822551" y="3680011"/>
          <a:ext cx="8391525" cy="1719175"/>
        </p:xfrm>
        <a:graphic>
          <a:graphicData uri="http://schemas.openxmlformats.org/drawingml/2006/table">
            <a:tbl>
              <a:tblPr bandRow="1"/>
              <a:tblGrid>
                <a:gridCol w="2822603">
                  <a:extLst>
                    <a:ext uri="{9D8B030D-6E8A-4147-A177-3AD203B41FA5}">
                      <a16:colId xmlns:a16="http://schemas.microsoft.com/office/drawing/2014/main" val="1800571223"/>
                    </a:ext>
                  </a:extLst>
                </a:gridCol>
                <a:gridCol w="2423222">
                  <a:extLst>
                    <a:ext uri="{9D8B030D-6E8A-4147-A177-3AD203B41FA5}">
                      <a16:colId xmlns:a16="http://schemas.microsoft.com/office/drawing/2014/main" val="555362933"/>
                    </a:ext>
                  </a:extLst>
                </a:gridCol>
                <a:gridCol w="3145700">
                  <a:extLst>
                    <a:ext uri="{9D8B030D-6E8A-4147-A177-3AD203B41FA5}">
                      <a16:colId xmlns:a16="http://schemas.microsoft.com/office/drawing/2014/main" val="4059657705"/>
                    </a:ext>
                  </a:extLst>
                </a:gridCol>
              </a:tblGrid>
              <a:tr h="343835">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rPr>
                        <a:t>Date</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600" b="1">
                          <a:solidFill>
                            <a:srgbClr val="FFFFFF"/>
                          </a:solidFill>
                          <a:effectLst/>
                          <a:latin typeface="Calibri" panose="020F0502020204030204" pitchFamily="34" charset="0"/>
                          <a:ea typeface="Calibri" panose="020F0502020204030204" pitchFamily="34" charset="0"/>
                        </a:rPr>
                        <a:t>Time</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rPr>
                        <a:t>Web Location (Zoom)</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53919749"/>
                  </a:ext>
                </a:extLst>
              </a:tr>
              <a:tr h="687670">
                <a:tc>
                  <a:txBody>
                    <a:bodyPr/>
                    <a:lstStyle/>
                    <a:p>
                      <a:pPr marL="0" marR="0" algn="ctr">
                        <a:lnSpc>
                          <a:spcPct val="107000"/>
                        </a:lnSpc>
                        <a:spcBef>
                          <a:spcPts val="0"/>
                        </a:spcBef>
                        <a:spcAft>
                          <a:spcPts val="0"/>
                        </a:spcAft>
                      </a:pPr>
                      <a:r>
                        <a:rPr lang="en-US" sz="1600" u="none" dirty="0">
                          <a:solidFill>
                            <a:srgbClr val="000000"/>
                          </a:solidFill>
                          <a:effectLst/>
                          <a:latin typeface="Calibri" panose="020F0502020204030204" pitchFamily="34" charset="0"/>
                          <a:ea typeface="Calibri" panose="020F0502020204030204" pitchFamily="34" charset="0"/>
                        </a:rPr>
                        <a:t>Product Office Hours</a:t>
                      </a:r>
                      <a:r>
                        <a:rPr lang="en-US" sz="1050" u="none" dirty="0">
                          <a:effectLst/>
                          <a:latin typeface="Calibri" panose="020F0502020204030204" pitchFamily="34" charset="0"/>
                          <a:ea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rPr>
                        <a:t>(Option 1)</a:t>
                      </a:r>
                      <a:endParaRPr lang="en-US" sz="1600" dirty="0">
                        <a:effectLst/>
                        <a:latin typeface="Calibri" panose="020F0502020204030204" pitchFamily="34" charset="0"/>
                        <a:ea typeface="Calibri" panose="020F0502020204030204" pitchFamily="34" charset="0"/>
                      </a:endParaRPr>
                    </a:p>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Thursday, December 17, 2020</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10:00am – 12:00pm CT</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u="sng" dirty="0">
                          <a:solidFill>
                            <a:srgbClr val="0563C1"/>
                          </a:solidFill>
                          <a:effectLst/>
                          <a:latin typeface="Helvetica" panose="020B0604020202020204" pitchFamily="34" charset="0"/>
                          <a:ea typeface="Calibri" panose="020F0502020204030204" pitchFamily="34" charset="0"/>
                          <a:hlinkClick r:id="rId4"/>
                        </a:rPr>
                        <a:t>Register Here</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348050"/>
                  </a:ext>
                </a:extLst>
              </a:tr>
              <a:tr h="687670">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Product Office Hours (Option 2)</a:t>
                      </a:r>
                      <a:endParaRPr lang="en-US" sz="1600" dirty="0">
                        <a:effectLst/>
                        <a:latin typeface="Calibri" panose="020F0502020204030204" pitchFamily="34" charset="0"/>
                        <a:ea typeface="Calibri" panose="020F0502020204030204" pitchFamily="34" charset="0"/>
                      </a:endParaRPr>
                    </a:p>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Friday, January 8, 2021</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10:00am – 12:00pm CT</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u="sng" dirty="0">
                          <a:solidFill>
                            <a:srgbClr val="0563C1"/>
                          </a:solidFill>
                          <a:effectLst/>
                          <a:latin typeface="Helvetica" panose="020B0604020202020204" pitchFamily="34" charset="0"/>
                          <a:ea typeface="Calibri" panose="020F0502020204030204" pitchFamily="34" charset="0"/>
                          <a:hlinkClick r:id="rId5"/>
                        </a:rPr>
                        <a:t>Register Here</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257103"/>
                  </a:ext>
                </a:extLst>
              </a:tr>
            </a:tbl>
          </a:graphicData>
        </a:graphic>
      </p:graphicFrame>
      <p:sp>
        <p:nvSpPr>
          <p:cNvPr id="3" name="Speech Bubble: Rectangle 2">
            <a:extLst>
              <a:ext uri="{FF2B5EF4-FFF2-40B4-BE49-F238E27FC236}">
                <a16:creationId xmlns:a16="http://schemas.microsoft.com/office/drawing/2014/main" id="{26A44905-2A04-420E-881D-B445316B661C}"/>
              </a:ext>
            </a:extLst>
          </p:cNvPr>
          <p:cNvSpPr/>
          <p:nvPr/>
        </p:nvSpPr>
        <p:spPr>
          <a:xfrm>
            <a:off x="9655093" y="1332288"/>
            <a:ext cx="2248582" cy="2096711"/>
          </a:xfrm>
          <a:prstGeom prst="wedgeRectCallout">
            <a:avLst>
              <a:gd name="adj1" fmla="val -63919"/>
              <a:gd name="adj2" fmla="val 2059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Invite district staff, school leaders, coaches and teachers to learn more about the pilot to determine if they want to participate.</a:t>
            </a:r>
          </a:p>
        </p:txBody>
      </p:sp>
      <p:sp>
        <p:nvSpPr>
          <p:cNvPr id="7" name="Speech Bubble: Rectangle 6">
            <a:extLst>
              <a:ext uri="{FF2B5EF4-FFF2-40B4-BE49-F238E27FC236}">
                <a16:creationId xmlns:a16="http://schemas.microsoft.com/office/drawing/2014/main" id="{F943C784-2212-41A2-A3B1-1BBC5C9645A0}"/>
              </a:ext>
            </a:extLst>
          </p:cNvPr>
          <p:cNvSpPr/>
          <p:nvPr/>
        </p:nvSpPr>
        <p:spPr>
          <a:xfrm>
            <a:off x="9655093" y="3631596"/>
            <a:ext cx="2248582" cy="2096711"/>
          </a:xfrm>
          <a:prstGeom prst="wedgeRectCallout">
            <a:avLst>
              <a:gd name="adj1" fmla="val -67792"/>
              <a:gd name="adj2" fmla="val 294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Sign up to ask any of the THL publishers questions about their materials or the pilot. </a:t>
            </a:r>
          </a:p>
        </p:txBody>
      </p:sp>
    </p:spTree>
    <p:extLst>
      <p:ext uri="{BB962C8B-B14F-4D97-AF65-F5344CB8AC3E}">
        <p14:creationId xmlns:p14="http://schemas.microsoft.com/office/powerpoint/2010/main" val="120923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dirty="0"/>
              <a:t>Application Components</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21</a:t>
            </a:fld>
            <a:endParaRPr lang="en-US"/>
          </a:p>
        </p:txBody>
      </p:sp>
      <p:sp>
        <p:nvSpPr>
          <p:cNvPr id="5" name="TextBox 4">
            <a:extLst>
              <a:ext uri="{FF2B5EF4-FFF2-40B4-BE49-F238E27FC236}">
                <a16:creationId xmlns:a16="http://schemas.microsoft.com/office/drawing/2014/main" id="{C6968F77-66F5-44EF-BB82-917D3226CE9A}"/>
              </a:ext>
            </a:extLst>
          </p:cNvPr>
          <p:cNvSpPr txBox="1"/>
          <p:nvPr/>
        </p:nvSpPr>
        <p:spPr>
          <a:xfrm>
            <a:off x="712380" y="867454"/>
            <a:ext cx="10188545" cy="400110"/>
          </a:xfrm>
          <a:prstGeom prst="rect">
            <a:avLst/>
          </a:prstGeom>
          <a:noFill/>
        </p:spPr>
        <p:txBody>
          <a:bodyPr wrap="square" rtlCol="0">
            <a:spAutoFit/>
          </a:bodyPr>
          <a:lstStyle/>
          <a:p>
            <a:r>
              <a:rPr lang="en-US" sz="2000" dirty="0"/>
              <a:t>Applications consist of 4 components which TEA will evaluate with the criteria below.</a:t>
            </a:r>
          </a:p>
        </p:txBody>
      </p:sp>
      <p:graphicFrame>
        <p:nvGraphicFramePr>
          <p:cNvPr id="7" name="Table 6">
            <a:extLst>
              <a:ext uri="{FF2B5EF4-FFF2-40B4-BE49-F238E27FC236}">
                <a16:creationId xmlns:a16="http://schemas.microsoft.com/office/drawing/2014/main" id="{5054D16C-0067-4A8A-ABC6-504E1319D1F3}"/>
              </a:ext>
            </a:extLst>
          </p:cNvPr>
          <p:cNvGraphicFramePr>
            <a:graphicFrameLocks noGrp="1"/>
          </p:cNvGraphicFramePr>
          <p:nvPr>
            <p:extLst>
              <p:ext uri="{D42A27DB-BD31-4B8C-83A1-F6EECF244321}">
                <p14:modId xmlns:p14="http://schemas.microsoft.com/office/powerpoint/2010/main" val="3118903869"/>
              </p:ext>
            </p:extLst>
          </p:nvPr>
        </p:nvGraphicFramePr>
        <p:xfrm>
          <a:off x="478971" y="1488520"/>
          <a:ext cx="11355065" cy="4167378"/>
        </p:xfrm>
        <a:graphic>
          <a:graphicData uri="http://schemas.openxmlformats.org/drawingml/2006/table">
            <a:tbl>
              <a:tblPr bandRow="1"/>
              <a:tblGrid>
                <a:gridCol w="2398528">
                  <a:extLst>
                    <a:ext uri="{9D8B030D-6E8A-4147-A177-3AD203B41FA5}">
                      <a16:colId xmlns:a16="http://schemas.microsoft.com/office/drawing/2014/main" val="3294222463"/>
                    </a:ext>
                  </a:extLst>
                </a:gridCol>
                <a:gridCol w="4699905">
                  <a:extLst>
                    <a:ext uri="{9D8B030D-6E8A-4147-A177-3AD203B41FA5}">
                      <a16:colId xmlns:a16="http://schemas.microsoft.com/office/drawing/2014/main" val="2518870840"/>
                    </a:ext>
                  </a:extLst>
                </a:gridCol>
                <a:gridCol w="4256632">
                  <a:extLst>
                    <a:ext uri="{9D8B030D-6E8A-4147-A177-3AD203B41FA5}">
                      <a16:colId xmlns:a16="http://schemas.microsoft.com/office/drawing/2014/main" val="746904882"/>
                    </a:ext>
                  </a:extLst>
                </a:gridCol>
              </a:tblGrid>
              <a:tr h="274320">
                <a:tc>
                  <a:txBody>
                    <a:bodyPr/>
                    <a:lstStyle/>
                    <a:p>
                      <a:pPr marL="0" marR="0" algn="ctr">
                        <a:lnSpc>
                          <a:spcPct val="107000"/>
                        </a:lnSpc>
                        <a:spcBef>
                          <a:spcPts val="0"/>
                        </a:spcBef>
                        <a:spcAft>
                          <a:spcPts val="0"/>
                        </a:spcAft>
                      </a:pPr>
                      <a:r>
                        <a:rPr lang="en-US" sz="2000" b="1">
                          <a:solidFill>
                            <a:srgbClr val="FFFFFF"/>
                          </a:solidFill>
                          <a:effectLst/>
                          <a:latin typeface="Calibri" panose="020F0502020204030204" pitchFamily="34" charset="0"/>
                          <a:ea typeface="Calibri" panose="020F0502020204030204" pitchFamily="34" charset="0"/>
                        </a:rPr>
                        <a:t>Component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2000" b="1">
                          <a:solidFill>
                            <a:srgbClr val="FFFFFF"/>
                          </a:solidFill>
                          <a:effectLst/>
                          <a:latin typeface="Calibri" panose="020F0502020204030204" pitchFamily="34" charset="0"/>
                          <a:ea typeface="Calibri" panose="020F0502020204030204" pitchFamily="34" charset="0"/>
                        </a:rPr>
                        <a:t>Estimated Time to Complete</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2000" b="1">
                          <a:solidFill>
                            <a:srgbClr val="FFFFFF"/>
                          </a:solidFill>
                          <a:effectLst/>
                          <a:latin typeface="Calibri" panose="020F0502020204030204" pitchFamily="34" charset="0"/>
                          <a:ea typeface="Calibri" panose="020F0502020204030204" pitchFamily="34" charset="0"/>
                        </a:rPr>
                        <a:t>Submission Format and Method</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4130071624"/>
                  </a:ext>
                </a:extLst>
              </a:tr>
              <a:tr h="0">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rPr>
                        <a:t>Part 1 of 4:</a:t>
                      </a:r>
                      <a:endParaRPr lang="en-US" sz="20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rPr>
                        <a:t>District and Participant Information Form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rPr>
                        <a:t>~3 hours to input participant information (once identified)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Complete the online form by visiting the following web address:</a:t>
                      </a:r>
                      <a:endParaRPr lang="en-US" sz="2000" dirty="0">
                        <a:effectLst/>
                        <a:latin typeface="Calibri" panose="020F0502020204030204" pitchFamily="34" charset="0"/>
                        <a:ea typeface="Calibri" panose="020F0502020204030204" pitchFamily="34" charset="0"/>
                      </a:endParaRPr>
                    </a:p>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&lt;</a:t>
                      </a:r>
                      <a:r>
                        <a:rPr lang="en-US" sz="2000" u="sng" dirty="0">
                          <a:solidFill>
                            <a:srgbClr val="0563C1"/>
                          </a:solidFill>
                          <a:effectLst/>
                          <a:latin typeface="Calibri" panose="020F0502020204030204" pitchFamily="34" charset="0"/>
                          <a:ea typeface="Calibri" panose="020F0502020204030204" pitchFamily="34" charset="0"/>
                          <a:cs typeface="Helvetica" panose="020B0604020202020204" pitchFamily="34" charset="0"/>
                          <a:hlinkClick r:id="rId2"/>
                        </a:rPr>
                        <a:t>https://tea.co1.qualtrics.com/jfe/form/SV_bkJeJjfd9Ns6jit</a:t>
                      </a:r>
                      <a:r>
                        <a:rPr lang="en-US" sz="2000" dirty="0">
                          <a:solidFill>
                            <a:srgbClr val="000000"/>
                          </a:solidFill>
                          <a:effectLst/>
                          <a:latin typeface="Calibri" panose="020F0502020204030204" pitchFamily="34" charset="0"/>
                          <a:ea typeface="Calibri" panose="020F0502020204030204" pitchFamily="34" charset="0"/>
                        </a:rPr>
                        <a:t>&gt;</a:t>
                      </a:r>
                      <a:endParaRPr lang="en-US" sz="2000" dirty="0">
                        <a:effectLst/>
                        <a:latin typeface="Calibri" panose="020F0502020204030204" pitchFamily="34" charset="0"/>
                        <a:ea typeface="Calibri" panose="020F0502020204030204" pitchFamily="34" charset="0"/>
                      </a:endParaRPr>
                    </a:p>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78437"/>
                  </a:ext>
                </a:extLst>
              </a:tr>
              <a:tr h="54864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rPr>
                        <a:t>Part 2 of 4:</a:t>
                      </a:r>
                      <a:endParaRPr lang="en-US" sz="200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rPr>
                        <a:t>Short Answer Questions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rPr>
                        <a:t>~1-2 hours to preview and complete written application questions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Complete online form at same link above</a:t>
                      </a: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948219"/>
                  </a:ext>
                </a:extLst>
              </a:tr>
              <a:tr h="548640">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rPr>
                        <a:t>Part 3 of 4:</a:t>
                      </a:r>
                      <a:endParaRPr lang="en-US" sz="20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CRIMSI Assurances</a:t>
                      </a: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rPr>
                        <a:t>~30 min to review and complete CRIMSI Assurances (Appendix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Upload via online form at the same web address above</a:t>
                      </a:r>
                      <a:endParaRPr lang="en-US" sz="20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176766"/>
                  </a:ext>
                </a:extLst>
              </a:tr>
              <a:tr h="54864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rPr>
                        <a:t>Part 4 of 4:</a:t>
                      </a:r>
                      <a:endParaRPr lang="en-US" sz="200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(OPTIONAL) </a:t>
                      </a:r>
                      <a:r>
                        <a:rPr lang="en-US" sz="2000">
                          <a:effectLst/>
                          <a:latin typeface="Calibri" panose="020F0502020204030204" pitchFamily="34" charset="0"/>
                          <a:ea typeface="Calibri" panose="020F0502020204030204" pitchFamily="34" charset="0"/>
                        </a:rPr>
                        <a:t>Letters of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rPr>
                        <a:t>~1 hours to obtain letters of support from district/campus leaders supporting CRIMSI participation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rPr>
                        <a:t>Upload letters of support via online form at same web address for Component 1 </a:t>
                      </a:r>
                      <a:endParaRPr lang="en-US" sz="20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010785"/>
                  </a:ext>
                </a:extLst>
              </a:tr>
            </a:tbl>
          </a:graphicData>
        </a:graphic>
      </p:graphicFrame>
    </p:spTree>
    <p:extLst>
      <p:ext uri="{BB962C8B-B14F-4D97-AF65-F5344CB8AC3E}">
        <p14:creationId xmlns:p14="http://schemas.microsoft.com/office/powerpoint/2010/main" val="138802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dirty="0"/>
              <a:t>Application Components</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22</a:t>
            </a:fld>
            <a:endParaRPr lang="en-US"/>
          </a:p>
        </p:txBody>
      </p:sp>
      <p:sp>
        <p:nvSpPr>
          <p:cNvPr id="5" name="TextBox 4">
            <a:extLst>
              <a:ext uri="{FF2B5EF4-FFF2-40B4-BE49-F238E27FC236}">
                <a16:creationId xmlns:a16="http://schemas.microsoft.com/office/drawing/2014/main" id="{C6968F77-66F5-44EF-BB82-917D3226CE9A}"/>
              </a:ext>
            </a:extLst>
          </p:cNvPr>
          <p:cNvSpPr txBox="1"/>
          <p:nvPr/>
        </p:nvSpPr>
        <p:spPr>
          <a:xfrm>
            <a:off x="712380" y="867454"/>
            <a:ext cx="10188545" cy="400110"/>
          </a:xfrm>
          <a:prstGeom prst="rect">
            <a:avLst/>
          </a:prstGeom>
          <a:noFill/>
        </p:spPr>
        <p:txBody>
          <a:bodyPr wrap="square" rtlCol="0">
            <a:spAutoFit/>
          </a:bodyPr>
          <a:lstStyle/>
          <a:p>
            <a:r>
              <a:rPr lang="en-US" sz="2000" dirty="0"/>
              <a:t>Applications consist of 4 components which TEA will evaluate with the criteria below.</a:t>
            </a:r>
          </a:p>
        </p:txBody>
      </p:sp>
      <p:graphicFrame>
        <p:nvGraphicFramePr>
          <p:cNvPr id="6" name="Table 6">
            <a:extLst>
              <a:ext uri="{FF2B5EF4-FFF2-40B4-BE49-F238E27FC236}">
                <a16:creationId xmlns:a16="http://schemas.microsoft.com/office/drawing/2014/main" id="{DEE203DF-42F0-48D3-82A5-DECD76FAE480}"/>
              </a:ext>
            </a:extLst>
          </p:cNvPr>
          <p:cNvGraphicFramePr>
            <a:graphicFrameLocks noGrp="1"/>
          </p:cNvGraphicFramePr>
          <p:nvPr>
            <p:extLst>
              <p:ext uri="{D42A27DB-BD31-4B8C-83A1-F6EECF244321}">
                <p14:modId xmlns:p14="http://schemas.microsoft.com/office/powerpoint/2010/main" val="2608303496"/>
              </p:ext>
            </p:extLst>
          </p:nvPr>
        </p:nvGraphicFramePr>
        <p:xfrm>
          <a:off x="731520" y="1731961"/>
          <a:ext cx="10728960" cy="3876040"/>
        </p:xfrm>
        <a:graphic>
          <a:graphicData uri="http://schemas.openxmlformats.org/drawingml/2006/table">
            <a:tbl>
              <a:tblPr firstRow="1" bandRow="1">
                <a:tableStyleId>{5940675A-B579-460E-94D1-54222C63F5DA}</a:tableStyleId>
              </a:tblPr>
              <a:tblGrid>
                <a:gridCol w="1925913">
                  <a:extLst>
                    <a:ext uri="{9D8B030D-6E8A-4147-A177-3AD203B41FA5}">
                      <a16:colId xmlns:a16="http://schemas.microsoft.com/office/drawing/2014/main" val="955639448"/>
                    </a:ext>
                  </a:extLst>
                </a:gridCol>
                <a:gridCol w="8803047">
                  <a:extLst>
                    <a:ext uri="{9D8B030D-6E8A-4147-A177-3AD203B41FA5}">
                      <a16:colId xmlns:a16="http://schemas.microsoft.com/office/drawing/2014/main" val="3478671126"/>
                    </a:ext>
                  </a:extLst>
                </a:gridCol>
              </a:tblGrid>
              <a:tr h="370840">
                <a:tc>
                  <a:txBody>
                    <a:bodyPr/>
                    <a:lstStyle/>
                    <a:p>
                      <a:pPr algn="ctr"/>
                      <a:r>
                        <a:rPr lang="en-US" b="1" dirty="0">
                          <a:solidFill>
                            <a:schemeClr val="bg1"/>
                          </a:solidFill>
                        </a:rPr>
                        <a:t>Application Item</a:t>
                      </a:r>
                    </a:p>
                  </a:txBody>
                  <a:tcPr>
                    <a:solidFill>
                      <a:schemeClr val="accent1">
                        <a:lumMod val="75000"/>
                      </a:schemeClr>
                    </a:solidFill>
                  </a:tcPr>
                </a:tc>
                <a:tc>
                  <a:txBody>
                    <a:bodyPr/>
                    <a:lstStyle/>
                    <a:p>
                      <a:pPr algn="ctr"/>
                      <a:r>
                        <a:rPr lang="en-US" b="1" dirty="0">
                          <a:solidFill>
                            <a:schemeClr val="bg1"/>
                          </a:solidFill>
                        </a:rPr>
                        <a:t>Selection Criteria</a:t>
                      </a:r>
                    </a:p>
                  </a:txBody>
                  <a:tcPr>
                    <a:solidFill>
                      <a:schemeClr val="accent1">
                        <a:lumMod val="75000"/>
                      </a:schemeClr>
                    </a:solidFill>
                  </a:tcPr>
                </a:tc>
                <a:extLst>
                  <a:ext uri="{0D108BD9-81ED-4DB2-BD59-A6C34878D82A}">
                    <a16:rowId xmlns:a16="http://schemas.microsoft.com/office/drawing/2014/main" val="2713328310"/>
                  </a:ext>
                </a:extLst>
              </a:tr>
              <a:tr h="370840">
                <a:tc rowSpan="4">
                  <a:txBody>
                    <a:bodyPr/>
                    <a:lstStyle/>
                    <a:p>
                      <a:r>
                        <a:rPr lang="en-US" dirty="0"/>
                        <a:t>District and Campus Information Form </a:t>
                      </a:r>
                      <a:r>
                        <a:rPr lang="en-US" i="1" dirty="0"/>
                        <a:t>(Part 1 of 4) </a:t>
                      </a:r>
                    </a:p>
                  </a:txBody>
                  <a:tcPr anchor="ctr"/>
                </a:tc>
                <a:tc>
                  <a:txBody>
                    <a:bodyPr/>
                    <a:lstStyle/>
                    <a:p>
                      <a:r>
                        <a:rPr lang="en-US" dirty="0"/>
                        <a:t>LEAs ability to identify district leader, school leader and teachers for at least one THL product </a:t>
                      </a:r>
                      <a:r>
                        <a:rPr lang="en-US" i="1" dirty="0"/>
                        <a:t>(10 points)</a:t>
                      </a:r>
                    </a:p>
                  </a:txBody>
                  <a:tcPr/>
                </a:tc>
                <a:extLst>
                  <a:ext uri="{0D108BD9-81ED-4DB2-BD59-A6C34878D82A}">
                    <a16:rowId xmlns:a16="http://schemas.microsoft.com/office/drawing/2014/main" val="832561892"/>
                  </a:ext>
                </a:extLst>
              </a:tr>
              <a:tr h="370840">
                <a:tc vMerge="1">
                  <a:txBody>
                    <a:bodyPr/>
                    <a:lstStyle/>
                    <a:p>
                      <a:endParaRPr lang="en-US" dirty="0"/>
                    </a:p>
                  </a:txBody>
                  <a:tcPr/>
                </a:tc>
                <a:tc>
                  <a:txBody>
                    <a:bodyPr/>
                    <a:lstStyle/>
                    <a:p>
                      <a:r>
                        <a:rPr lang="en-US" dirty="0"/>
                        <a:t>LEAs provide strong rationale for pilot school and grade selection </a:t>
                      </a:r>
                      <a:r>
                        <a:rPr lang="en-US" i="1" dirty="0"/>
                        <a:t>(10 points)</a:t>
                      </a:r>
                    </a:p>
                  </a:txBody>
                  <a:tcPr/>
                </a:tc>
                <a:extLst>
                  <a:ext uri="{0D108BD9-81ED-4DB2-BD59-A6C34878D82A}">
                    <a16:rowId xmlns:a16="http://schemas.microsoft.com/office/drawing/2014/main" val="2126269507"/>
                  </a:ext>
                </a:extLst>
              </a:tr>
              <a:tr h="370840">
                <a:tc vMerge="1">
                  <a:txBody>
                    <a:bodyPr/>
                    <a:lstStyle/>
                    <a:p>
                      <a:endParaRPr lang="en-US" dirty="0"/>
                    </a:p>
                  </a:txBody>
                  <a:tcPr/>
                </a:tc>
                <a:tc>
                  <a:txBody>
                    <a:bodyPr/>
                    <a:lstStyle/>
                    <a:p>
                      <a:r>
                        <a:rPr lang="en-US" dirty="0"/>
                        <a:t>LEAs provide strong rationale for instructional coach / teacher selection </a:t>
                      </a:r>
                      <a:r>
                        <a:rPr lang="en-US" i="1" dirty="0"/>
                        <a:t>(10 points)</a:t>
                      </a:r>
                    </a:p>
                  </a:txBody>
                  <a:tcPr/>
                </a:tc>
                <a:extLst>
                  <a:ext uri="{0D108BD9-81ED-4DB2-BD59-A6C34878D82A}">
                    <a16:rowId xmlns:a16="http://schemas.microsoft.com/office/drawing/2014/main" val="2638156264"/>
                  </a:ext>
                </a:extLst>
              </a:tr>
              <a:tr h="370840">
                <a:tc vMerge="1">
                  <a:txBody>
                    <a:bodyPr/>
                    <a:lstStyle/>
                    <a:p>
                      <a:endParaRPr lang="en-US" dirty="0"/>
                    </a:p>
                  </a:txBody>
                  <a:tcPr/>
                </a:tc>
                <a:tc>
                  <a:txBody>
                    <a:bodyPr/>
                    <a:lstStyle/>
                    <a:p>
                      <a:r>
                        <a:rPr lang="en-US" dirty="0"/>
                        <a:t>The LEA has provided information and contact information for initiative </a:t>
                      </a:r>
                      <a:r>
                        <a:rPr lang="en-US" i="1" dirty="0"/>
                        <a:t>(5 points)</a:t>
                      </a:r>
                    </a:p>
                  </a:txBody>
                  <a:tcPr/>
                </a:tc>
                <a:extLst>
                  <a:ext uri="{0D108BD9-81ED-4DB2-BD59-A6C34878D82A}">
                    <a16:rowId xmlns:a16="http://schemas.microsoft.com/office/drawing/2014/main" val="3355481941"/>
                  </a:ext>
                </a:extLst>
              </a:tr>
              <a:tr h="370840">
                <a:tc rowSpan="4">
                  <a:txBody>
                    <a:bodyPr/>
                    <a:lstStyle/>
                    <a:p>
                      <a:r>
                        <a:rPr lang="en-US"/>
                        <a:t>Written Application</a:t>
                      </a:r>
                    </a:p>
                    <a:p>
                      <a:r>
                        <a:rPr lang="en-US" i="1"/>
                        <a:t>(Part 2 of 4)</a:t>
                      </a:r>
                    </a:p>
                  </a:txBody>
                  <a:tcPr anchor="ctr"/>
                </a:tc>
                <a:tc>
                  <a:txBody>
                    <a:bodyPr/>
                    <a:lstStyle/>
                    <a:p>
                      <a:r>
                        <a:rPr lang="en-US" dirty="0"/>
                        <a:t>Clear interest in piloting THL materials </a:t>
                      </a:r>
                      <a:r>
                        <a:rPr lang="en-US" i="1" dirty="0"/>
                        <a:t>(10 points)</a:t>
                      </a:r>
                    </a:p>
                  </a:txBody>
                  <a:tcPr/>
                </a:tc>
                <a:extLst>
                  <a:ext uri="{0D108BD9-81ED-4DB2-BD59-A6C34878D82A}">
                    <a16:rowId xmlns:a16="http://schemas.microsoft.com/office/drawing/2014/main" val="2840165135"/>
                  </a:ext>
                </a:extLst>
              </a:tr>
              <a:tr h="370840">
                <a:tc vMerge="1">
                  <a:txBody>
                    <a:bodyPr/>
                    <a:lstStyle/>
                    <a:p>
                      <a:endParaRPr lang="en-US" dirty="0"/>
                    </a:p>
                  </a:txBody>
                  <a:tcPr/>
                </a:tc>
                <a:tc>
                  <a:txBody>
                    <a:bodyPr/>
                    <a:lstStyle/>
                    <a:p>
                      <a:r>
                        <a:rPr lang="en-US" dirty="0"/>
                        <a:t>Belief that instructional materials play a strong role in influencing teacher practice and driving student outcome </a:t>
                      </a:r>
                      <a:r>
                        <a:rPr lang="en-US" i="1" dirty="0"/>
                        <a:t>(10 points)</a:t>
                      </a:r>
                      <a:endParaRPr lang="en-US" dirty="0"/>
                    </a:p>
                  </a:txBody>
                  <a:tcPr/>
                </a:tc>
                <a:extLst>
                  <a:ext uri="{0D108BD9-81ED-4DB2-BD59-A6C34878D82A}">
                    <a16:rowId xmlns:a16="http://schemas.microsoft.com/office/drawing/2014/main" val="1153171535"/>
                  </a:ext>
                </a:extLst>
              </a:tr>
              <a:tr h="370840">
                <a:tc vMerge="1">
                  <a:txBody>
                    <a:bodyPr/>
                    <a:lstStyle/>
                    <a:p>
                      <a:endParaRPr lang="en-US" dirty="0"/>
                    </a:p>
                  </a:txBody>
                  <a:tcPr/>
                </a:tc>
                <a:tc>
                  <a:txBody>
                    <a:bodyPr/>
                    <a:lstStyle/>
                    <a:p>
                      <a:r>
                        <a:rPr lang="en-US" dirty="0"/>
                        <a:t>LEA’s definition and criteria of high-quality instructional materials </a:t>
                      </a:r>
                      <a:r>
                        <a:rPr lang="en-US" i="1" dirty="0"/>
                        <a:t>(5 points)</a:t>
                      </a:r>
                      <a:endParaRPr lang="en-US" dirty="0"/>
                    </a:p>
                  </a:txBody>
                  <a:tcPr/>
                </a:tc>
                <a:extLst>
                  <a:ext uri="{0D108BD9-81ED-4DB2-BD59-A6C34878D82A}">
                    <a16:rowId xmlns:a16="http://schemas.microsoft.com/office/drawing/2014/main" val="4112053140"/>
                  </a:ext>
                </a:extLst>
              </a:tr>
              <a:tr h="370840">
                <a:tc vMerge="1">
                  <a:txBody>
                    <a:bodyPr/>
                    <a:lstStyle/>
                    <a:p>
                      <a:endParaRPr lang="en-US" dirty="0"/>
                    </a:p>
                  </a:txBody>
                  <a:tcPr/>
                </a:tc>
                <a:tc>
                  <a:txBody>
                    <a:bodyPr/>
                    <a:lstStyle/>
                    <a:p>
                      <a:r>
                        <a:rPr lang="en-US" dirty="0"/>
                        <a:t>Process for obtaining buy-in from school leaders and teachers </a:t>
                      </a:r>
                      <a:r>
                        <a:rPr lang="en-US" i="1" dirty="0"/>
                        <a:t>(10 points)</a:t>
                      </a:r>
                      <a:endParaRPr lang="en-US" dirty="0"/>
                    </a:p>
                  </a:txBody>
                  <a:tcPr/>
                </a:tc>
                <a:extLst>
                  <a:ext uri="{0D108BD9-81ED-4DB2-BD59-A6C34878D82A}">
                    <a16:rowId xmlns:a16="http://schemas.microsoft.com/office/drawing/2014/main" val="3478911964"/>
                  </a:ext>
                </a:extLst>
              </a:tr>
            </a:tbl>
          </a:graphicData>
        </a:graphic>
      </p:graphicFrame>
    </p:spTree>
    <p:extLst>
      <p:ext uri="{BB962C8B-B14F-4D97-AF65-F5344CB8AC3E}">
        <p14:creationId xmlns:p14="http://schemas.microsoft.com/office/powerpoint/2010/main" val="12305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dirty="0"/>
              <a:t>Application Components </a:t>
            </a:r>
            <a:r>
              <a:rPr lang="en-US" i="1" dirty="0"/>
              <a:t>(continued)</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23</a:t>
            </a:fld>
            <a:endParaRPr lang="en-US"/>
          </a:p>
        </p:txBody>
      </p:sp>
      <p:graphicFrame>
        <p:nvGraphicFramePr>
          <p:cNvPr id="6" name="Table 6">
            <a:extLst>
              <a:ext uri="{FF2B5EF4-FFF2-40B4-BE49-F238E27FC236}">
                <a16:creationId xmlns:a16="http://schemas.microsoft.com/office/drawing/2014/main" id="{DEE203DF-42F0-48D3-82A5-DECD76FAE480}"/>
              </a:ext>
            </a:extLst>
          </p:cNvPr>
          <p:cNvGraphicFramePr>
            <a:graphicFrameLocks noGrp="1"/>
          </p:cNvGraphicFramePr>
          <p:nvPr>
            <p:extLst>
              <p:ext uri="{D42A27DB-BD31-4B8C-83A1-F6EECF244321}">
                <p14:modId xmlns:p14="http://schemas.microsoft.com/office/powerpoint/2010/main" val="2690053294"/>
              </p:ext>
            </p:extLst>
          </p:nvPr>
        </p:nvGraphicFramePr>
        <p:xfrm>
          <a:off x="731520" y="1458122"/>
          <a:ext cx="10728960" cy="3337560"/>
        </p:xfrm>
        <a:graphic>
          <a:graphicData uri="http://schemas.openxmlformats.org/drawingml/2006/table">
            <a:tbl>
              <a:tblPr firstRow="1" bandRow="1">
                <a:tableStyleId>{5940675A-B579-460E-94D1-54222C63F5DA}</a:tableStyleId>
              </a:tblPr>
              <a:tblGrid>
                <a:gridCol w="1925913">
                  <a:extLst>
                    <a:ext uri="{9D8B030D-6E8A-4147-A177-3AD203B41FA5}">
                      <a16:colId xmlns:a16="http://schemas.microsoft.com/office/drawing/2014/main" val="955639448"/>
                    </a:ext>
                  </a:extLst>
                </a:gridCol>
                <a:gridCol w="8803047">
                  <a:extLst>
                    <a:ext uri="{9D8B030D-6E8A-4147-A177-3AD203B41FA5}">
                      <a16:colId xmlns:a16="http://schemas.microsoft.com/office/drawing/2014/main" val="3478671126"/>
                    </a:ext>
                  </a:extLst>
                </a:gridCol>
              </a:tblGrid>
              <a:tr h="370840">
                <a:tc>
                  <a:txBody>
                    <a:bodyPr/>
                    <a:lstStyle/>
                    <a:p>
                      <a:pPr algn="ctr"/>
                      <a:r>
                        <a:rPr lang="en-US" b="1" dirty="0">
                          <a:solidFill>
                            <a:schemeClr val="bg1"/>
                          </a:solidFill>
                        </a:rPr>
                        <a:t>Application Item</a:t>
                      </a:r>
                    </a:p>
                  </a:txBody>
                  <a:tcPr>
                    <a:solidFill>
                      <a:schemeClr val="accent1">
                        <a:lumMod val="75000"/>
                      </a:schemeClr>
                    </a:solidFill>
                  </a:tcPr>
                </a:tc>
                <a:tc>
                  <a:txBody>
                    <a:bodyPr/>
                    <a:lstStyle/>
                    <a:p>
                      <a:pPr algn="ctr"/>
                      <a:r>
                        <a:rPr lang="en-US" b="1" dirty="0">
                          <a:solidFill>
                            <a:schemeClr val="bg1"/>
                          </a:solidFill>
                        </a:rPr>
                        <a:t>Selection Criteria</a:t>
                      </a:r>
                    </a:p>
                  </a:txBody>
                  <a:tcPr>
                    <a:solidFill>
                      <a:schemeClr val="accent1">
                        <a:lumMod val="75000"/>
                      </a:schemeClr>
                    </a:solidFill>
                  </a:tcPr>
                </a:tc>
                <a:extLst>
                  <a:ext uri="{0D108BD9-81ED-4DB2-BD59-A6C34878D82A}">
                    <a16:rowId xmlns:a16="http://schemas.microsoft.com/office/drawing/2014/main" val="2713328310"/>
                  </a:ext>
                </a:extLst>
              </a:tr>
              <a:tr h="1483360">
                <a:tc>
                  <a:txBody>
                    <a:bodyPr/>
                    <a:lstStyle/>
                    <a:p>
                      <a:r>
                        <a:rPr lang="en-US" dirty="0"/>
                        <a:t>District Assurances </a:t>
                      </a:r>
                    </a:p>
                    <a:p>
                      <a:r>
                        <a:rPr lang="en-US" i="1" dirty="0"/>
                        <a:t>(Part 3 of 4) </a:t>
                      </a:r>
                    </a:p>
                  </a:txBody>
                  <a:tcPr anchor="ctr"/>
                </a:tc>
                <a:tc>
                  <a:txBody>
                    <a:bodyPr/>
                    <a:lstStyle/>
                    <a:p>
                      <a:r>
                        <a:rPr lang="en-US" i="0" dirty="0"/>
                        <a:t>LEA meets initiative eligibility criteria and has signed off on all pilot responsibilities and considerations </a:t>
                      </a:r>
                      <a:r>
                        <a:rPr lang="en-US" i="1" dirty="0"/>
                        <a:t>(10 points)</a:t>
                      </a:r>
                      <a:endParaRPr lang="en-US" i="0" dirty="0"/>
                    </a:p>
                  </a:txBody>
                  <a:tcPr anchor="ctr"/>
                </a:tc>
                <a:extLst>
                  <a:ext uri="{0D108BD9-81ED-4DB2-BD59-A6C34878D82A}">
                    <a16:rowId xmlns:a16="http://schemas.microsoft.com/office/drawing/2014/main" val="832561892"/>
                  </a:ext>
                </a:extLst>
              </a:tr>
              <a:tr h="1483360">
                <a:tc>
                  <a:txBody>
                    <a:bodyPr/>
                    <a:lstStyle/>
                    <a:p>
                      <a:r>
                        <a:rPr lang="en-US" dirty="0"/>
                        <a:t>District Interest and Commitment </a:t>
                      </a:r>
                      <a:r>
                        <a:rPr lang="en-US" i="1" dirty="0"/>
                        <a:t>(Part 4 of 4)</a:t>
                      </a:r>
                    </a:p>
                  </a:txBody>
                  <a:tcPr anchor="ctr"/>
                </a:tc>
                <a:tc>
                  <a:txBody>
                    <a:bodyPr/>
                    <a:lstStyle/>
                    <a:p>
                      <a:r>
                        <a:rPr lang="en-US" i="0" dirty="0"/>
                        <a:t>LEA clearly demonstrates interest and commitment to piloting high quality materials as demonstrated through application questions and any optional letters of support submitted </a:t>
                      </a:r>
                      <a:r>
                        <a:rPr lang="en-US" i="1" dirty="0"/>
                        <a:t>(20 points)</a:t>
                      </a:r>
                      <a:endParaRPr lang="en-US" i="0" dirty="0"/>
                    </a:p>
                  </a:txBody>
                  <a:tcPr anchor="ctr"/>
                </a:tc>
                <a:extLst>
                  <a:ext uri="{0D108BD9-81ED-4DB2-BD59-A6C34878D82A}">
                    <a16:rowId xmlns:a16="http://schemas.microsoft.com/office/drawing/2014/main" val="2840165135"/>
                  </a:ext>
                </a:extLst>
              </a:tr>
            </a:tbl>
          </a:graphicData>
        </a:graphic>
      </p:graphicFrame>
      <p:sp>
        <p:nvSpPr>
          <p:cNvPr id="7" name="TextBox 6">
            <a:extLst>
              <a:ext uri="{FF2B5EF4-FFF2-40B4-BE49-F238E27FC236}">
                <a16:creationId xmlns:a16="http://schemas.microsoft.com/office/drawing/2014/main" id="{E61FC96C-DF3A-424E-8F73-ABC2837851BF}"/>
              </a:ext>
            </a:extLst>
          </p:cNvPr>
          <p:cNvSpPr txBox="1"/>
          <p:nvPr/>
        </p:nvSpPr>
        <p:spPr>
          <a:xfrm>
            <a:off x="731519" y="4924083"/>
            <a:ext cx="10728961" cy="1015663"/>
          </a:xfrm>
          <a:prstGeom prst="rect">
            <a:avLst/>
          </a:prstGeom>
          <a:noFill/>
        </p:spPr>
        <p:txBody>
          <a:bodyPr wrap="square" rtlCol="0">
            <a:spAutoFit/>
          </a:bodyPr>
          <a:lstStyle/>
          <a:p>
            <a:r>
              <a:rPr lang="en-US" sz="2000" i="1" dirty="0"/>
              <a:t>*All application components will be submitted via a Qualtrics survey link. LEAs and campuses applying should review the application and prepare answers ahead of proceeding to the Qualtrics survey but can also return to the application from the same browser to access saved progress.</a:t>
            </a:r>
          </a:p>
        </p:txBody>
      </p:sp>
      <p:sp>
        <p:nvSpPr>
          <p:cNvPr id="8" name="TextBox 7">
            <a:extLst>
              <a:ext uri="{FF2B5EF4-FFF2-40B4-BE49-F238E27FC236}">
                <a16:creationId xmlns:a16="http://schemas.microsoft.com/office/drawing/2014/main" id="{A8019E15-460A-4C77-BEF5-CA978D857A31}"/>
              </a:ext>
            </a:extLst>
          </p:cNvPr>
          <p:cNvSpPr txBox="1"/>
          <p:nvPr/>
        </p:nvSpPr>
        <p:spPr>
          <a:xfrm>
            <a:off x="712380" y="867454"/>
            <a:ext cx="10188545" cy="400110"/>
          </a:xfrm>
          <a:prstGeom prst="rect">
            <a:avLst/>
          </a:prstGeom>
          <a:noFill/>
        </p:spPr>
        <p:txBody>
          <a:bodyPr wrap="square" rtlCol="0">
            <a:spAutoFit/>
          </a:bodyPr>
          <a:lstStyle/>
          <a:p>
            <a:r>
              <a:rPr lang="en-US" sz="2000" dirty="0"/>
              <a:t>Applications consist of 4 components which TEA will evaluate with the criteria below.</a:t>
            </a:r>
          </a:p>
        </p:txBody>
      </p:sp>
    </p:spTree>
    <p:extLst>
      <p:ext uri="{BB962C8B-B14F-4D97-AF65-F5344CB8AC3E}">
        <p14:creationId xmlns:p14="http://schemas.microsoft.com/office/powerpoint/2010/main" val="2880387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dirty="0"/>
              <a:t>LEA Assurances</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24</a:t>
            </a:fld>
            <a:endParaRPr lang="en-US"/>
          </a:p>
        </p:txBody>
      </p:sp>
      <p:pic>
        <p:nvPicPr>
          <p:cNvPr id="11" name="Picture 10">
            <a:extLst>
              <a:ext uri="{FF2B5EF4-FFF2-40B4-BE49-F238E27FC236}">
                <a16:creationId xmlns:a16="http://schemas.microsoft.com/office/drawing/2014/main" id="{95292651-8565-4505-A70A-0E28EE750FA7}"/>
              </a:ext>
            </a:extLst>
          </p:cNvPr>
          <p:cNvPicPr>
            <a:picLocks noChangeAspect="1"/>
          </p:cNvPicPr>
          <p:nvPr/>
        </p:nvPicPr>
        <p:blipFill>
          <a:blip r:embed="rId2"/>
          <a:stretch>
            <a:fillRect/>
          </a:stretch>
        </p:blipFill>
        <p:spPr>
          <a:xfrm>
            <a:off x="4585711" y="904579"/>
            <a:ext cx="6579494" cy="4844661"/>
          </a:xfrm>
          <a:prstGeom prst="rect">
            <a:avLst/>
          </a:prstGeom>
        </p:spPr>
      </p:pic>
      <p:sp>
        <p:nvSpPr>
          <p:cNvPr id="12" name="Rectangle 11">
            <a:extLst>
              <a:ext uri="{FF2B5EF4-FFF2-40B4-BE49-F238E27FC236}">
                <a16:creationId xmlns:a16="http://schemas.microsoft.com/office/drawing/2014/main" id="{A5FF0F61-B140-4C70-ACF6-851A04148B68}"/>
              </a:ext>
            </a:extLst>
          </p:cNvPr>
          <p:cNvSpPr/>
          <p:nvPr/>
        </p:nvSpPr>
        <p:spPr>
          <a:xfrm>
            <a:off x="619125" y="904579"/>
            <a:ext cx="3629025" cy="4844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Applying LEAs will be required to sign a series </a:t>
            </a:r>
          </a:p>
          <a:p>
            <a:pPr algn="ctr"/>
            <a:r>
              <a:rPr lang="en-US" sz="2400" dirty="0">
                <a:solidFill>
                  <a:schemeClr val="tx1"/>
                </a:solidFill>
              </a:rPr>
              <a:t>of assurances with their application. </a:t>
            </a:r>
          </a:p>
          <a:p>
            <a:pPr algn="ctr"/>
            <a:endParaRPr lang="en-US" sz="2400" dirty="0">
              <a:solidFill>
                <a:schemeClr val="tx1"/>
              </a:solidFill>
            </a:endParaRPr>
          </a:p>
          <a:p>
            <a:pPr algn="ctr"/>
            <a:r>
              <a:rPr lang="en-US" sz="2400" dirty="0">
                <a:solidFill>
                  <a:schemeClr val="tx1"/>
                </a:solidFill>
              </a:rPr>
              <a:t>LEAs should take care to fully review all assurances. </a:t>
            </a:r>
          </a:p>
          <a:p>
            <a:pPr algn="ctr"/>
            <a:endParaRPr lang="en-US" dirty="0">
              <a:solidFill>
                <a:schemeClr val="tx1"/>
              </a:solidFill>
            </a:endParaRPr>
          </a:p>
        </p:txBody>
      </p:sp>
    </p:spTree>
    <p:extLst>
      <p:ext uri="{BB962C8B-B14F-4D97-AF65-F5344CB8AC3E}">
        <p14:creationId xmlns:p14="http://schemas.microsoft.com/office/powerpoint/2010/main" val="4045110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9"/>
        <p:cNvGrpSpPr/>
        <p:nvPr/>
      </p:nvGrpSpPr>
      <p:grpSpPr>
        <a:xfrm>
          <a:off x="0" y="0"/>
          <a:ext cx="0" cy="0"/>
          <a:chOff x="0" y="0"/>
          <a:chExt cx="0" cy="0"/>
        </a:xfrm>
      </p:grpSpPr>
      <p:sp>
        <p:nvSpPr>
          <p:cNvPr id="2070" name="Google Shape;2070;p71"/>
          <p:cNvSpPr txBox="1">
            <a:spLocks noGrp="1"/>
          </p:cNvSpPr>
          <p:nvPr>
            <p:ph type="ctrTitle"/>
          </p:nvPr>
        </p:nvSpPr>
        <p:spPr>
          <a:xfrm>
            <a:off x="2030819" y="3807725"/>
            <a:ext cx="9201473" cy="24578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5400"/>
              <a:buFont typeface="Calibri"/>
              <a:buNone/>
            </a:pPr>
            <a:r>
              <a:rPr lang="en-US" sz="4000" dirty="0"/>
              <a:t>Send Questions to texashomelearning@tea.texas.gov</a:t>
            </a:r>
            <a:endParaRPr sz="4000" dirty="0"/>
          </a:p>
        </p:txBody>
      </p:sp>
      <p:sp>
        <p:nvSpPr>
          <p:cNvPr id="2071" name="Google Shape;2071;p71"/>
          <p:cNvSpPr txBox="1">
            <a:spLocks noGrp="1"/>
          </p:cNvSpPr>
          <p:nvPr>
            <p:ph type="sldNum" idx="4294967295"/>
          </p:nvPr>
        </p:nvSpPr>
        <p:spPr>
          <a:xfrm>
            <a:off x="9448800" y="6529388"/>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47655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7" name="Google Shape;1397;p7"/>
          <p:cNvSpPr/>
          <p:nvPr/>
        </p:nvSpPr>
        <p:spPr>
          <a:xfrm>
            <a:off x="6650122" y="1625403"/>
            <a:ext cx="354893" cy="3918540"/>
          </a:xfrm>
          <a:prstGeom prst="chevron">
            <a:avLst>
              <a:gd name="adj" fmla="val 92227"/>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8" name="Google Shape;1398;p7"/>
          <p:cNvSpPr/>
          <p:nvPr/>
        </p:nvSpPr>
        <p:spPr>
          <a:xfrm>
            <a:off x="800470" y="1002632"/>
            <a:ext cx="4898961" cy="5020733"/>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THL Instructional Materials Include: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285750" marR="0" lvl="0" indent="-171450" algn="l"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9" name="Google Shape;1399;p7"/>
          <p:cNvSpPr/>
          <p:nvPr/>
        </p:nvSpPr>
        <p:spPr>
          <a:xfrm>
            <a:off x="6452214" y="1618659"/>
            <a:ext cx="354893" cy="3918541"/>
          </a:xfrm>
          <a:prstGeom prst="chevron">
            <a:avLst>
              <a:gd name="adj" fmla="val 92227"/>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0" name="Google Shape;1400;p7"/>
          <p:cNvSpPr/>
          <p:nvPr/>
        </p:nvSpPr>
        <p:spPr>
          <a:xfrm>
            <a:off x="955775" y="1618659"/>
            <a:ext cx="2057400" cy="1254420"/>
          </a:xfrm>
          <a:prstGeom prst="rect">
            <a:avLst/>
          </a:prstGeom>
          <a:solidFill>
            <a:srgbClr val="DA3E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Calibri"/>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Unit plans </a:t>
            </a:r>
            <a:r>
              <a:rPr kumimoji="0" lang="en-US" sz="1600" b="0" i="0" u="none" strike="noStrike" kern="0" cap="none" spc="0" normalizeH="0" baseline="0" noProof="0">
                <a:ln>
                  <a:noFill/>
                </a:ln>
                <a:solidFill>
                  <a:srgbClr val="FFFFFF"/>
                </a:solidFill>
                <a:effectLst/>
                <a:uLnTx/>
                <a:uFillTx/>
                <a:latin typeface="Calibri"/>
                <a:ea typeface="Calibri"/>
                <a:cs typeface="Calibri"/>
                <a:sym typeface="Calibri"/>
              </a:rPr>
              <a:t>and</a:t>
            </a: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 </a:t>
            </a:r>
            <a:r>
              <a:rPr kumimoji="0" lang="en-US" sz="1600" b="0" i="0" u="none" strike="noStrike" kern="0" cap="none" spc="0" normalizeH="0" baseline="0" noProof="0">
                <a:ln>
                  <a:noFill/>
                </a:ln>
                <a:solidFill>
                  <a:srgbClr val="FFFFFF"/>
                </a:solidFill>
                <a:effectLst/>
                <a:uLnTx/>
                <a:uFillTx/>
                <a:latin typeface="Calibri"/>
                <a:ea typeface="Calibri"/>
                <a:cs typeface="Calibri"/>
                <a:sym typeface="Calibri"/>
              </a:rPr>
              <a:t>daily</a:t>
            </a: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 lesson</a:t>
            </a:r>
            <a:r>
              <a:rPr kumimoji="0" lang="en-US" sz="1600" b="0" i="0" u="none" strike="noStrike" kern="0" cap="none" spc="0" normalizeH="0" baseline="0" noProof="0">
                <a:ln>
                  <a:noFill/>
                </a:ln>
                <a:solidFill>
                  <a:srgbClr val="FFFFFF"/>
                </a:solidFill>
                <a:effectLst/>
                <a:uLnTx/>
                <a:uFillTx/>
                <a:latin typeface="Calibri"/>
                <a:ea typeface="Calibri"/>
                <a:cs typeface="Calibri"/>
                <a:sym typeface="Calibri"/>
              </a:rPr>
              <a:t> </a:t>
            </a: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plans aligned to Texas standards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01" name="Google Shape;1401;p7" descr="Monthly calendar"/>
          <p:cNvPicPr preferRelativeResize="0"/>
          <p:nvPr/>
        </p:nvPicPr>
        <p:blipFill rotWithShape="1">
          <a:blip r:embed="rId3">
            <a:alphaModFix/>
          </a:blip>
          <a:srcRect/>
          <a:stretch/>
        </p:blipFill>
        <p:spPr>
          <a:xfrm>
            <a:off x="1803210" y="2476683"/>
            <a:ext cx="396396" cy="396396"/>
          </a:xfrm>
          <a:prstGeom prst="rect">
            <a:avLst/>
          </a:prstGeom>
          <a:noFill/>
          <a:ln>
            <a:noFill/>
          </a:ln>
        </p:spPr>
      </p:pic>
      <p:sp>
        <p:nvSpPr>
          <p:cNvPr id="1402" name="Google Shape;1402;p7"/>
          <p:cNvSpPr/>
          <p:nvPr/>
        </p:nvSpPr>
        <p:spPr>
          <a:xfrm>
            <a:off x="3450678" y="1618659"/>
            <a:ext cx="2057400" cy="1254420"/>
          </a:xfrm>
          <a:prstGeom prst="rect">
            <a:avLst/>
          </a:prstGeom>
          <a:solidFill>
            <a:srgbClr val="F9A01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Formative </a:t>
            </a: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&amp;</a:t>
            </a: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 summative </a:t>
            </a: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unit</a:t>
            </a: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 </a:t>
            </a: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assessments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03" name="Google Shape;1403;p7" descr="Puzzle"/>
          <p:cNvPicPr preferRelativeResize="0"/>
          <p:nvPr/>
        </p:nvPicPr>
        <p:blipFill rotWithShape="1">
          <a:blip r:embed="rId4">
            <a:alphaModFix/>
          </a:blip>
          <a:srcRect/>
          <a:stretch/>
        </p:blipFill>
        <p:spPr>
          <a:xfrm>
            <a:off x="4265277" y="2522284"/>
            <a:ext cx="350795" cy="350795"/>
          </a:xfrm>
          <a:prstGeom prst="rect">
            <a:avLst/>
          </a:prstGeom>
          <a:noFill/>
          <a:ln>
            <a:noFill/>
          </a:ln>
        </p:spPr>
      </p:pic>
      <p:grpSp>
        <p:nvGrpSpPr>
          <p:cNvPr id="1404" name="Google Shape;1404;p7"/>
          <p:cNvGrpSpPr/>
          <p:nvPr/>
        </p:nvGrpSpPr>
        <p:grpSpPr>
          <a:xfrm>
            <a:off x="3450678" y="3026302"/>
            <a:ext cx="2057400" cy="1280159"/>
            <a:chOff x="4296606" y="3214963"/>
            <a:chExt cx="2057400" cy="1280159"/>
          </a:xfrm>
        </p:grpSpPr>
        <p:sp>
          <p:nvSpPr>
            <p:cNvPr id="1405" name="Google Shape;1405;p7"/>
            <p:cNvSpPr/>
            <p:nvPr/>
          </p:nvSpPr>
          <p:spPr>
            <a:xfrm>
              <a:off x="4296606" y="3214963"/>
              <a:ext cx="2057400" cy="1254420"/>
            </a:xfrm>
            <a:prstGeom prst="rect">
              <a:avLst/>
            </a:prstGeom>
            <a:solidFill>
              <a:srgbClr val="00486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Digital</a:t>
              </a: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 format with </a:t>
              </a: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printing</a:t>
              </a: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 capability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06" name="Google Shape;1406;p7" descr="Cursor"/>
            <p:cNvPicPr preferRelativeResize="0"/>
            <p:nvPr/>
          </p:nvPicPr>
          <p:blipFill rotWithShape="1">
            <a:blip r:embed="rId5">
              <a:alphaModFix/>
            </a:blip>
            <a:srcRect/>
            <a:stretch/>
          </p:blipFill>
          <p:spPr>
            <a:xfrm>
              <a:off x="5071307" y="3987124"/>
              <a:ext cx="507998" cy="507998"/>
            </a:xfrm>
            <a:prstGeom prst="rect">
              <a:avLst/>
            </a:prstGeom>
            <a:noFill/>
            <a:ln>
              <a:noFill/>
            </a:ln>
          </p:spPr>
        </p:pic>
      </p:grpSp>
      <p:grpSp>
        <p:nvGrpSpPr>
          <p:cNvPr id="1407" name="Google Shape;1407;p7"/>
          <p:cNvGrpSpPr/>
          <p:nvPr/>
        </p:nvGrpSpPr>
        <p:grpSpPr>
          <a:xfrm>
            <a:off x="955775" y="4445075"/>
            <a:ext cx="2057400" cy="1254420"/>
            <a:chOff x="7320970" y="-157307"/>
            <a:chExt cx="2057400" cy="1254420"/>
          </a:xfrm>
        </p:grpSpPr>
        <p:sp>
          <p:nvSpPr>
            <p:cNvPr id="1408" name="Google Shape;1408;p7"/>
            <p:cNvSpPr/>
            <p:nvPr/>
          </p:nvSpPr>
          <p:spPr>
            <a:xfrm>
              <a:off x="7320970" y="-157307"/>
              <a:ext cx="2057400" cy="1254420"/>
            </a:xfrm>
            <a:prstGeom prst="rect">
              <a:avLst/>
            </a:prstGeom>
            <a:solidFill>
              <a:srgbClr val="12642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Built in </a:t>
              </a: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progress monitoring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09" name="Google Shape;1409;p7" descr="Upward trend"/>
            <p:cNvPicPr preferRelativeResize="0"/>
            <p:nvPr/>
          </p:nvPicPr>
          <p:blipFill rotWithShape="1">
            <a:blip r:embed="rId6">
              <a:alphaModFix/>
            </a:blip>
            <a:srcRect/>
            <a:stretch/>
          </p:blipFill>
          <p:spPr>
            <a:xfrm>
              <a:off x="8095671" y="559675"/>
              <a:ext cx="507998" cy="507998"/>
            </a:xfrm>
            <a:prstGeom prst="rect">
              <a:avLst/>
            </a:prstGeom>
            <a:noFill/>
            <a:ln>
              <a:noFill/>
            </a:ln>
          </p:spPr>
        </p:pic>
      </p:grpSp>
      <p:sp>
        <p:nvSpPr>
          <p:cNvPr id="6" name="Rectangle: Rounded Corners 5">
            <a:extLst>
              <a:ext uri="{FF2B5EF4-FFF2-40B4-BE49-F238E27FC236}">
                <a16:creationId xmlns:a16="http://schemas.microsoft.com/office/drawing/2014/main" id="{0716CB38-EB1D-4E5F-A2BB-DF23E1F1ADC4}"/>
              </a:ext>
            </a:extLst>
          </p:cNvPr>
          <p:cNvSpPr/>
          <p:nvPr/>
        </p:nvSpPr>
        <p:spPr>
          <a:xfrm>
            <a:off x="7304927" y="3619945"/>
            <a:ext cx="4428162" cy="203042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410" name="Google Shape;1410;p7"/>
          <p:cNvGrpSpPr/>
          <p:nvPr/>
        </p:nvGrpSpPr>
        <p:grpSpPr>
          <a:xfrm>
            <a:off x="955775" y="3032418"/>
            <a:ext cx="2057400" cy="1254420"/>
            <a:chOff x="7337903" y="1277791"/>
            <a:chExt cx="2057400" cy="1254420"/>
          </a:xfrm>
        </p:grpSpPr>
        <p:sp>
          <p:nvSpPr>
            <p:cNvPr id="1411" name="Google Shape;1411;p7"/>
            <p:cNvSpPr/>
            <p:nvPr/>
          </p:nvSpPr>
          <p:spPr>
            <a:xfrm>
              <a:off x="7337903" y="1277791"/>
              <a:ext cx="2057400" cy="1254420"/>
            </a:xfrm>
            <a:prstGeom prst="rect">
              <a:avLst/>
            </a:prstGeom>
            <a:solidFill>
              <a:srgbClr val="00ACB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Calibri"/>
                <a:buNone/>
                <a:tabLst/>
                <a:defRPr/>
              </a:pP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Teacher</a:t>
              </a:r>
              <a:r>
                <a:rPr kumimoji="0" lang="en-US" sz="1600" b="0" i="0" u="none" strike="noStrike" kern="0" cap="none" spc="0" normalizeH="0" baseline="0" noProof="0">
                  <a:ln>
                    <a:noFill/>
                  </a:ln>
                  <a:solidFill>
                    <a:srgbClr val="FFFFFF"/>
                  </a:solidFill>
                  <a:effectLst/>
                  <a:uLnTx/>
                  <a:uFillTx/>
                  <a:latin typeface="Calibri"/>
                  <a:ea typeface="Calibri"/>
                  <a:cs typeface="Calibri"/>
                  <a:sym typeface="Calibri"/>
                </a:rPr>
                <a:t>, </a:t>
              </a: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student</a:t>
              </a:r>
              <a:r>
                <a:rPr kumimoji="0" lang="en-US" sz="1600" b="0" i="0" u="none" strike="noStrike" kern="0" cap="none" spc="0" normalizeH="0" baseline="0" noProof="0">
                  <a:ln>
                    <a:noFill/>
                  </a:ln>
                  <a:solidFill>
                    <a:srgbClr val="FFFFFF"/>
                  </a:solidFill>
                  <a:effectLst/>
                  <a:uLnTx/>
                  <a:uFillTx/>
                  <a:latin typeface="Calibri"/>
                  <a:ea typeface="Calibri"/>
                  <a:cs typeface="Calibri"/>
                  <a:sym typeface="Calibri"/>
                </a:rPr>
                <a:t>, and </a:t>
              </a:r>
              <a:r>
                <a:rPr kumimoji="0" lang="en-US" sz="1600" b="1" i="0" u="none" strike="noStrike" kern="0" cap="none" spc="0" normalizeH="0" baseline="0" noProof="0">
                  <a:ln>
                    <a:noFill/>
                  </a:ln>
                  <a:solidFill>
                    <a:srgbClr val="FFFFFF"/>
                  </a:solidFill>
                  <a:effectLst/>
                  <a:uLnTx/>
                  <a:uFillTx/>
                  <a:latin typeface="Calibri"/>
                  <a:ea typeface="Calibri"/>
                  <a:cs typeface="Calibri"/>
                  <a:sym typeface="Calibri"/>
                </a:rPr>
                <a:t>family</a:t>
              </a:r>
              <a:r>
                <a:rPr kumimoji="0" lang="en-US" sz="1600" b="0" i="0" u="none" strike="noStrike" kern="0" cap="none" spc="0" normalizeH="0" baseline="0" noProof="0">
                  <a:ln>
                    <a:noFill/>
                  </a:ln>
                  <a:solidFill>
                    <a:srgbClr val="FFFFFF"/>
                  </a:solidFill>
                  <a:effectLst/>
                  <a:uLnTx/>
                  <a:uFillTx/>
                  <a:latin typeface="Calibri"/>
                  <a:ea typeface="Calibri"/>
                  <a:cs typeface="Calibri"/>
                  <a:sym typeface="Calibri"/>
                </a:rPr>
                <a:t> supports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12" name="Google Shape;1412;p7" descr="Customer review"/>
            <p:cNvPicPr preferRelativeResize="0"/>
            <p:nvPr/>
          </p:nvPicPr>
          <p:blipFill rotWithShape="1">
            <a:blip r:embed="rId7">
              <a:alphaModFix/>
            </a:blip>
            <a:srcRect/>
            <a:stretch/>
          </p:blipFill>
          <p:spPr>
            <a:xfrm>
              <a:off x="8112604" y="2069623"/>
              <a:ext cx="427374" cy="427374"/>
            </a:xfrm>
            <a:prstGeom prst="rect">
              <a:avLst/>
            </a:prstGeom>
            <a:noFill/>
            <a:ln>
              <a:noFill/>
            </a:ln>
          </p:spPr>
        </p:pic>
      </p:grpSp>
      <p:grpSp>
        <p:nvGrpSpPr>
          <p:cNvPr id="1414" name="Google Shape;1414;p7"/>
          <p:cNvGrpSpPr/>
          <p:nvPr/>
        </p:nvGrpSpPr>
        <p:grpSpPr>
          <a:xfrm>
            <a:off x="3450678" y="4445075"/>
            <a:ext cx="2057400" cy="1254420"/>
            <a:chOff x="7337903" y="1277791"/>
            <a:chExt cx="2057400" cy="1254420"/>
          </a:xfrm>
        </p:grpSpPr>
        <p:sp>
          <p:nvSpPr>
            <p:cNvPr id="1415" name="Google Shape;1415;p7"/>
            <p:cNvSpPr/>
            <p:nvPr/>
          </p:nvSpPr>
          <p:spPr>
            <a:xfrm>
              <a:off x="7337903" y="1277791"/>
              <a:ext cx="2057400" cy="1254420"/>
            </a:xfrm>
            <a:prstGeom prst="rect">
              <a:avLst/>
            </a:prstGeom>
            <a:solidFill>
              <a:srgbClr val="70417F"/>
            </a:solidFill>
            <a:ln>
              <a:noFill/>
            </a:ln>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Accessibility supports for </a:t>
              </a: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all learners</a:t>
              </a:r>
              <a:endParaRPr kumimoji="0" sz="1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16" name="Google Shape;1416;p7" descr="Earth globe Americas"/>
            <p:cNvPicPr preferRelativeResize="0"/>
            <p:nvPr/>
          </p:nvPicPr>
          <p:blipFill rotWithShape="1">
            <a:blip r:embed="rId8">
              <a:alphaModFix/>
            </a:blip>
            <a:srcRect/>
            <a:stretch/>
          </p:blipFill>
          <p:spPr>
            <a:xfrm>
              <a:off x="8112604" y="1988999"/>
              <a:ext cx="507998" cy="507998"/>
            </a:xfrm>
            <a:prstGeom prst="rect">
              <a:avLst/>
            </a:prstGeom>
            <a:noFill/>
            <a:ln>
              <a:noFill/>
            </a:ln>
          </p:spPr>
        </p:pic>
      </p:grpSp>
      <p:sp>
        <p:nvSpPr>
          <p:cNvPr id="1417" name="Google Shape;1417;p7"/>
          <p:cNvSpPr txBox="1">
            <a:spLocks noGrp="1"/>
          </p:cNvSpPr>
          <p:nvPr>
            <p:ph type="sldNum" idx="12"/>
          </p:nvPr>
        </p:nvSpPr>
        <p:spPr>
          <a:xfrm>
            <a:off x="9210675" y="6529126"/>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7F7F7F"/>
              </a:buClr>
              <a:buSzPts val="1200"/>
              <a:buFont typeface="Calibri"/>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7F7F7F"/>
                </a:buClr>
                <a:buSzPts val="1200"/>
                <a:buFont typeface="Calibri"/>
                <a:buNone/>
                <a:tabLst/>
                <a:defRPr/>
              </a:pPr>
              <a:t>3</a:t>
            </a:fld>
            <a:endParaRPr kumimoji="0" sz="1200" b="0" i="0" u="none" strike="noStrike" kern="0" cap="none" spc="0" normalizeH="0" baseline="0" noProof="0">
              <a:ln>
                <a:noFill/>
              </a:ln>
              <a:solidFill>
                <a:srgbClr val="7F7F7F"/>
              </a:solidFill>
              <a:effectLst/>
              <a:uLnTx/>
              <a:uFillTx/>
              <a:latin typeface="Calibri"/>
              <a:ea typeface="Calibri"/>
              <a:cs typeface="Calibri"/>
              <a:sym typeface="Calibri"/>
            </a:endParaRPr>
          </a:p>
        </p:txBody>
      </p:sp>
      <p:sp>
        <p:nvSpPr>
          <p:cNvPr id="46" name="TextBox 45">
            <a:extLst>
              <a:ext uri="{FF2B5EF4-FFF2-40B4-BE49-F238E27FC236}">
                <a16:creationId xmlns:a16="http://schemas.microsoft.com/office/drawing/2014/main" id="{E5DD33F8-4D7B-47AD-B456-F05E9B4E50F4}"/>
              </a:ext>
            </a:extLst>
          </p:cNvPr>
          <p:cNvSpPr txBox="1"/>
          <p:nvPr/>
        </p:nvSpPr>
        <p:spPr>
          <a:xfrm>
            <a:off x="7456845" y="3773640"/>
            <a:ext cx="4164820"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Calibri"/>
              <a:buNone/>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Although designed to be used comprehensively, </a:t>
            </a:r>
            <a:r>
              <a:rPr kumimoji="0" lang="en-US" sz="2000" b="1" i="0" u="none" strike="noStrike" kern="0" cap="none" spc="0" normalizeH="0" baseline="0" noProof="0">
                <a:ln>
                  <a:noFill/>
                </a:ln>
                <a:solidFill>
                  <a:srgbClr val="000000"/>
                </a:solidFill>
                <a:effectLst/>
                <a:uLnTx/>
                <a:uFillTx/>
                <a:latin typeface="Calibri"/>
                <a:ea typeface="Calibri"/>
                <a:cs typeface="Calibri"/>
                <a:sym typeface="Calibri"/>
              </a:rPr>
              <a:t>districts, schools, or teachers can choose to adopt any portion or subset of the materials as they see fit</a:t>
            </a:r>
          </a:p>
        </p:txBody>
      </p:sp>
      <p:pic>
        <p:nvPicPr>
          <p:cNvPr id="4" name="Graphic 3" descr="Classroom">
            <a:extLst>
              <a:ext uri="{FF2B5EF4-FFF2-40B4-BE49-F238E27FC236}">
                <a16:creationId xmlns:a16="http://schemas.microsoft.com/office/drawing/2014/main" id="{FA67D9E2-2EDF-4D1D-866E-D4BB39B9BD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4230" y="1607535"/>
            <a:ext cx="1960098" cy="1960098"/>
          </a:xfrm>
          <a:prstGeom prst="rect">
            <a:avLst/>
          </a:prstGeom>
        </p:spPr>
      </p:pic>
      <p:sp>
        <p:nvSpPr>
          <p:cNvPr id="2" name="TextBox 1">
            <a:extLst>
              <a:ext uri="{FF2B5EF4-FFF2-40B4-BE49-F238E27FC236}">
                <a16:creationId xmlns:a16="http://schemas.microsoft.com/office/drawing/2014/main" id="{B44D8992-C56B-422B-8985-74A3BF643B03}"/>
              </a:ext>
            </a:extLst>
          </p:cNvPr>
          <p:cNvSpPr txBox="1"/>
          <p:nvPr/>
        </p:nvSpPr>
        <p:spPr>
          <a:xfrm>
            <a:off x="141276" y="6065688"/>
            <a:ext cx="2081165" cy="534932"/>
          </a:xfrm>
          <a:prstGeom prst="roundRect">
            <a:avLst/>
          </a:prstGeom>
          <a:solidFill>
            <a:schemeClr val="bg1"/>
          </a:solid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5786"/>
                </a:solidFill>
                <a:effectLst/>
                <a:uLnTx/>
                <a:uFillTx/>
                <a:latin typeface="Arial"/>
                <a:ea typeface="+mn-ea"/>
                <a:cs typeface="Arial"/>
                <a:sym typeface="Arial"/>
              </a:rPr>
              <a:t>Sign up for updates!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5786"/>
                </a:solidFill>
                <a:effectLst/>
                <a:uLnTx/>
                <a:uFillTx/>
                <a:latin typeface="Arial"/>
                <a:ea typeface="+mn-ea"/>
                <a:cs typeface="Arial"/>
                <a:sym typeface="Arial"/>
              </a:rPr>
              <a:t>tinyurl.com/y2afjges</a:t>
            </a:r>
          </a:p>
        </p:txBody>
      </p:sp>
      <p:sp>
        <p:nvSpPr>
          <p:cNvPr id="27" name="Google Shape;1336;p4">
            <a:extLst>
              <a:ext uri="{FF2B5EF4-FFF2-40B4-BE49-F238E27FC236}">
                <a16:creationId xmlns:a16="http://schemas.microsoft.com/office/drawing/2014/main" id="{EB9D144B-08A0-4513-B22D-0D9996DD16A6}"/>
              </a:ext>
            </a:extLst>
          </p:cNvPr>
          <p:cNvSpPr txBox="1">
            <a:spLocks noGrp="1"/>
          </p:cNvSpPr>
          <p:nvPr>
            <p:ph type="title"/>
          </p:nvPr>
        </p:nvSpPr>
        <p:spPr>
          <a:xfrm>
            <a:off x="335652" y="153230"/>
            <a:ext cx="11206483" cy="7513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3"/>
              </a:buClr>
              <a:buSzPts val="2800"/>
              <a:buFont typeface="Calibri"/>
              <a:buNone/>
            </a:pPr>
            <a:r>
              <a:rPr lang="en-US" sz="3200" b="0" dirty="0"/>
              <a:t>THL 3.0 offers free access to TEKS-aligned, digitized resources to be facilitated by teachers that are customized for Texas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8"/>
        <p:cNvGrpSpPr/>
        <p:nvPr/>
      </p:nvGrpSpPr>
      <p:grpSpPr>
        <a:xfrm>
          <a:off x="0" y="0"/>
          <a:ext cx="0" cy="0"/>
          <a:chOff x="0" y="0"/>
          <a:chExt cx="0" cy="0"/>
        </a:xfrm>
      </p:grpSpPr>
      <p:sp>
        <p:nvSpPr>
          <p:cNvPr id="2029" name="Google Shape;2029;p67"/>
          <p:cNvSpPr txBox="1">
            <a:spLocks noGrp="1"/>
          </p:cNvSpPr>
          <p:nvPr>
            <p:ph type="ctrTitle"/>
          </p:nvPr>
        </p:nvSpPr>
        <p:spPr>
          <a:xfrm>
            <a:off x="2030818" y="3807725"/>
            <a:ext cx="10599331" cy="24578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5400"/>
              <a:buFont typeface="Calibri"/>
              <a:buNone/>
            </a:pPr>
            <a:r>
              <a:rPr lang="en-US" sz="4400" dirty="0"/>
              <a:t>Announcing the COVID Recovery Instructional Materials Support Initiative</a:t>
            </a:r>
            <a:endParaRPr sz="4400" dirty="0"/>
          </a:p>
        </p:txBody>
      </p:sp>
      <p:sp>
        <p:nvSpPr>
          <p:cNvPr id="2030" name="Google Shape;2030;p67"/>
          <p:cNvSpPr txBox="1">
            <a:spLocks noGrp="1"/>
          </p:cNvSpPr>
          <p:nvPr>
            <p:ph type="sldNum" idx="4294967295"/>
          </p:nvPr>
        </p:nvSpPr>
        <p:spPr>
          <a:xfrm>
            <a:off x="9448800" y="6529388"/>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200" b="0" i="0" u="none" strike="noStrike" kern="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424866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71B684-652C-4FC2-80EF-8478B881540B}"/>
              </a:ext>
            </a:extLst>
          </p:cNvPr>
          <p:cNvSpPr/>
          <p:nvPr/>
        </p:nvSpPr>
        <p:spPr>
          <a:xfrm>
            <a:off x="0" y="4449989"/>
            <a:ext cx="12192000" cy="10918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394EF93D-78B6-4DCC-8FA6-3C77A6203CD3}"/>
              </a:ext>
            </a:extLst>
          </p:cNvPr>
          <p:cNvSpPr/>
          <p:nvPr/>
        </p:nvSpPr>
        <p:spPr>
          <a:xfrm>
            <a:off x="0" y="1883444"/>
            <a:ext cx="12192000" cy="10918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normAutofit fontScale="90000"/>
          </a:bodyPr>
          <a:lstStyle/>
          <a:p>
            <a:r>
              <a:rPr lang="en-US" dirty="0"/>
              <a:t>Announcing the COVID Recovery Instructional Materials Support Initiative (CRIMSI)</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5</a:t>
            </a:fld>
            <a:endParaRPr lang="en-US"/>
          </a:p>
        </p:txBody>
      </p:sp>
      <p:sp>
        <p:nvSpPr>
          <p:cNvPr id="8" name="TextBox 7">
            <a:extLst>
              <a:ext uri="{FF2B5EF4-FFF2-40B4-BE49-F238E27FC236}">
                <a16:creationId xmlns:a16="http://schemas.microsoft.com/office/drawing/2014/main" id="{A459DD96-2390-4031-B40C-DE07BBA985C7}"/>
              </a:ext>
            </a:extLst>
          </p:cNvPr>
          <p:cNvSpPr txBox="1"/>
          <p:nvPr/>
        </p:nvSpPr>
        <p:spPr>
          <a:xfrm>
            <a:off x="1698171" y="1064465"/>
            <a:ext cx="10255703" cy="4401205"/>
          </a:xfrm>
          <a:prstGeom prst="rect">
            <a:avLst/>
          </a:prstGeom>
          <a:noFill/>
        </p:spPr>
        <p:txBody>
          <a:bodyPr wrap="square" rtlCol="0">
            <a:spAutoFit/>
          </a:bodyPr>
          <a:lstStyle/>
          <a:p>
            <a:endParaRPr lang="en-US" sz="2800" dirty="0"/>
          </a:p>
          <a:p>
            <a:endParaRPr lang="en-US" sz="2800" dirty="0"/>
          </a:p>
          <a:p>
            <a:r>
              <a:rPr lang="en-US" sz="2800" dirty="0"/>
              <a:t>Support teachers in testing high quality instructional materials that </a:t>
            </a:r>
            <a:r>
              <a:rPr lang="en-US" sz="2800" b="1" dirty="0"/>
              <a:t>support remote learning </a:t>
            </a:r>
            <a:r>
              <a:rPr lang="en-US" sz="2800" dirty="0"/>
              <a:t>in a low-stakes environment</a:t>
            </a:r>
          </a:p>
          <a:p>
            <a:endParaRPr lang="en-US" sz="2800" dirty="0"/>
          </a:p>
          <a:p>
            <a:r>
              <a:rPr lang="en-US" sz="2800" dirty="0"/>
              <a:t>Create more opportunities for </a:t>
            </a:r>
            <a:r>
              <a:rPr lang="en-US" sz="2800" b="1" dirty="0"/>
              <a:t>students experiencing high learning loss </a:t>
            </a:r>
            <a:r>
              <a:rPr lang="en-US" sz="2800" dirty="0"/>
              <a:t>due to COVID</a:t>
            </a:r>
          </a:p>
          <a:p>
            <a:endParaRPr lang="en-US" sz="2800" dirty="0"/>
          </a:p>
          <a:p>
            <a:r>
              <a:rPr lang="en-US" sz="2800" dirty="0"/>
              <a:t>Obtain </a:t>
            </a:r>
            <a:r>
              <a:rPr lang="en-US" sz="2800" b="1" dirty="0"/>
              <a:t>professional learning support to test freely available resources </a:t>
            </a:r>
            <a:r>
              <a:rPr lang="en-US" sz="2800" dirty="0"/>
              <a:t>so teachers have additional support</a:t>
            </a:r>
          </a:p>
        </p:txBody>
      </p:sp>
      <p:pic>
        <p:nvPicPr>
          <p:cNvPr id="10" name="Graphic 9" descr="Test tubes">
            <a:extLst>
              <a:ext uri="{FF2B5EF4-FFF2-40B4-BE49-F238E27FC236}">
                <a16:creationId xmlns:a16="http://schemas.microsoft.com/office/drawing/2014/main" id="{CFB71CFE-450A-450B-BEDC-58DAE6A45A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524" y="1895476"/>
            <a:ext cx="914400" cy="914400"/>
          </a:xfrm>
          <a:prstGeom prst="rect">
            <a:avLst/>
          </a:prstGeom>
        </p:spPr>
      </p:pic>
      <p:pic>
        <p:nvPicPr>
          <p:cNvPr id="12" name="Graphic 11" descr="Checklist">
            <a:extLst>
              <a:ext uri="{FF2B5EF4-FFF2-40B4-BE49-F238E27FC236}">
                <a16:creationId xmlns:a16="http://schemas.microsoft.com/office/drawing/2014/main" id="{67077721-39C3-4C01-A337-CE0CEA5D5B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3524" y="3245599"/>
            <a:ext cx="914400" cy="914400"/>
          </a:xfrm>
          <a:prstGeom prst="rect">
            <a:avLst/>
          </a:prstGeom>
        </p:spPr>
      </p:pic>
      <p:pic>
        <p:nvPicPr>
          <p:cNvPr id="16" name="Graphic 15" descr="Arrow circle">
            <a:extLst>
              <a:ext uri="{FF2B5EF4-FFF2-40B4-BE49-F238E27FC236}">
                <a16:creationId xmlns:a16="http://schemas.microsoft.com/office/drawing/2014/main" id="{91E3EF4B-B291-442B-8F6C-0E4B460D0D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524" y="4418241"/>
            <a:ext cx="914400" cy="914400"/>
          </a:xfrm>
          <a:prstGeom prst="rect">
            <a:avLst/>
          </a:prstGeom>
        </p:spPr>
      </p:pic>
      <p:sp>
        <p:nvSpPr>
          <p:cNvPr id="9" name="TextBox 8">
            <a:extLst>
              <a:ext uri="{FF2B5EF4-FFF2-40B4-BE49-F238E27FC236}">
                <a16:creationId xmlns:a16="http://schemas.microsoft.com/office/drawing/2014/main" id="{B63ABB6D-7367-4B81-9E34-F51E40FB206E}"/>
              </a:ext>
            </a:extLst>
          </p:cNvPr>
          <p:cNvSpPr txBox="1"/>
          <p:nvPr/>
        </p:nvSpPr>
        <p:spPr>
          <a:xfrm>
            <a:off x="664745" y="1152460"/>
            <a:ext cx="8702341" cy="523220"/>
          </a:xfrm>
          <a:prstGeom prst="rect">
            <a:avLst/>
          </a:prstGeom>
          <a:noFill/>
        </p:spPr>
        <p:txBody>
          <a:bodyPr wrap="square">
            <a:spAutoFit/>
          </a:bodyPr>
          <a:lstStyle/>
          <a:p>
            <a:r>
              <a:rPr lang="en-US" sz="2800" b="1" dirty="0"/>
              <a:t>3 Initiative Objectives</a:t>
            </a:r>
          </a:p>
        </p:txBody>
      </p:sp>
    </p:spTree>
    <p:extLst>
      <p:ext uri="{BB962C8B-B14F-4D97-AF65-F5344CB8AC3E}">
        <p14:creationId xmlns:p14="http://schemas.microsoft.com/office/powerpoint/2010/main" val="364696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dirty="0"/>
              <a:t>Recommended Pilot Units by Publisher</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6</a:t>
            </a:fld>
            <a:endParaRPr lang="en-US"/>
          </a:p>
        </p:txBody>
      </p:sp>
      <p:graphicFrame>
        <p:nvGraphicFramePr>
          <p:cNvPr id="5" name="Table 4">
            <a:extLst>
              <a:ext uri="{FF2B5EF4-FFF2-40B4-BE49-F238E27FC236}">
                <a16:creationId xmlns:a16="http://schemas.microsoft.com/office/drawing/2014/main" id="{65A661B2-ECB3-41D0-B6D2-204936CDDAE7}"/>
              </a:ext>
            </a:extLst>
          </p:cNvPr>
          <p:cNvGraphicFramePr>
            <a:graphicFrameLocks noGrp="1"/>
          </p:cNvGraphicFramePr>
          <p:nvPr>
            <p:extLst>
              <p:ext uri="{D42A27DB-BD31-4B8C-83A1-F6EECF244321}">
                <p14:modId xmlns:p14="http://schemas.microsoft.com/office/powerpoint/2010/main" val="1594046786"/>
              </p:ext>
            </p:extLst>
          </p:nvPr>
        </p:nvGraphicFramePr>
        <p:xfrm>
          <a:off x="578610" y="1128885"/>
          <a:ext cx="11046060" cy="4260189"/>
        </p:xfrm>
        <a:graphic>
          <a:graphicData uri="http://schemas.openxmlformats.org/drawingml/2006/table">
            <a:tbl>
              <a:tblPr firstRow="1" bandRow="1">
                <a:tableStyleId>{5C22544A-7EE6-4342-B048-85BDC9FD1C3A}</a:tableStyleId>
              </a:tblPr>
              <a:tblGrid>
                <a:gridCol w="1634213">
                  <a:extLst>
                    <a:ext uri="{9D8B030D-6E8A-4147-A177-3AD203B41FA5}">
                      <a16:colId xmlns:a16="http://schemas.microsoft.com/office/drawing/2014/main" val="76712798"/>
                    </a:ext>
                  </a:extLst>
                </a:gridCol>
                <a:gridCol w="1994053">
                  <a:extLst>
                    <a:ext uri="{9D8B030D-6E8A-4147-A177-3AD203B41FA5}">
                      <a16:colId xmlns:a16="http://schemas.microsoft.com/office/drawing/2014/main" val="865861929"/>
                    </a:ext>
                  </a:extLst>
                </a:gridCol>
                <a:gridCol w="2280491">
                  <a:extLst>
                    <a:ext uri="{9D8B030D-6E8A-4147-A177-3AD203B41FA5}">
                      <a16:colId xmlns:a16="http://schemas.microsoft.com/office/drawing/2014/main" val="4109928459"/>
                    </a:ext>
                  </a:extLst>
                </a:gridCol>
                <a:gridCol w="2540541">
                  <a:extLst>
                    <a:ext uri="{9D8B030D-6E8A-4147-A177-3AD203B41FA5}">
                      <a16:colId xmlns:a16="http://schemas.microsoft.com/office/drawing/2014/main" val="228930012"/>
                    </a:ext>
                  </a:extLst>
                </a:gridCol>
                <a:gridCol w="222623">
                  <a:extLst>
                    <a:ext uri="{9D8B030D-6E8A-4147-A177-3AD203B41FA5}">
                      <a16:colId xmlns:a16="http://schemas.microsoft.com/office/drawing/2014/main" val="1225467769"/>
                    </a:ext>
                  </a:extLst>
                </a:gridCol>
                <a:gridCol w="2374139">
                  <a:extLst>
                    <a:ext uri="{9D8B030D-6E8A-4147-A177-3AD203B41FA5}">
                      <a16:colId xmlns:a16="http://schemas.microsoft.com/office/drawing/2014/main" val="3950159081"/>
                    </a:ext>
                  </a:extLst>
                </a:gridCol>
              </a:tblGrid>
              <a:tr h="172990">
                <a:tc>
                  <a:txBody>
                    <a:bodyPr/>
                    <a:lstStyle/>
                    <a:p>
                      <a:pPr algn="ctr"/>
                      <a:r>
                        <a:rPr lang="en-US"/>
                        <a:t>Subject</a:t>
                      </a:r>
                    </a:p>
                  </a:txBody>
                  <a:tcPr>
                    <a:lnB w="12700" cap="flat" cmpd="sng" algn="ctr">
                      <a:solidFill>
                        <a:schemeClr val="bg1">
                          <a:lumMod val="65000"/>
                        </a:schemeClr>
                      </a:solidFill>
                      <a:prstDash val="sysDot"/>
                      <a:round/>
                      <a:headEnd type="none" w="med" len="med"/>
                      <a:tailEnd type="none" w="med" len="med"/>
                    </a:lnB>
                  </a:tcPr>
                </a:tc>
                <a:tc gridSpan="2">
                  <a:txBody>
                    <a:bodyPr/>
                    <a:lstStyle/>
                    <a:p>
                      <a:pPr algn="ctr"/>
                      <a:r>
                        <a:rPr lang="en-US"/>
                        <a:t>Publisher</a:t>
                      </a:r>
                    </a:p>
                  </a:txBody>
                  <a:tcPr>
                    <a:lnB w="12700" cap="flat" cmpd="sng" algn="ctr">
                      <a:solidFill>
                        <a:schemeClr val="bg1">
                          <a:lumMod val="65000"/>
                        </a:schemeClr>
                      </a:solidFill>
                      <a:prstDash val="sysDot"/>
                      <a:round/>
                      <a:headEnd type="none" w="med" len="med"/>
                      <a:tailEnd type="none" w="med" len="med"/>
                    </a:lnB>
                  </a:tcPr>
                </a:tc>
                <a:tc hMerge="1">
                  <a:txBody>
                    <a:bodyPr/>
                    <a:lstStyle/>
                    <a:p>
                      <a:endParaRPr lang="en-US"/>
                    </a:p>
                  </a:txBody>
                  <a:tcPr/>
                </a:tc>
                <a:tc gridSpan="2">
                  <a:txBody>
                    <a:bodyPr/>
                    <a:lstStyle/>
                    <a:p>
                      <a:pPr algn="ctr"/>
                      <a:r>
                        <a:rPr lang="en-US"/>
                        <a:t>Pilot Unit (Example)*</a:t>
                      </a:r>
                    </a:p>
                  </a:txBody>
                  <a:tcPr>
                    <a:lnB w="12700" cap="flat" cmpd="sng" algn="ctr">
                      <a:solidFill>
                        <a:schemeClr val="bg1">
                          <a:lumMod val="65000"/>
                        </a:schemeClr>
                      </a:solidFill>
                      <a:prstDash val="sysDot"/>
                      <a:round/>
                      <a:headEnd type="none" w="med" len="med"/>
                      <a:tailEnd type="none" w="med" len="med"/>
                    </a:lnB>
                  </a:tcPr>
                </a:tc>
                <a:tc hMerge="1">
                  <a:txBody>
                    <a:bodyPr/>
                    <a:lstStyle/>
                    <a:p>
                      <a:pPr algn="ctr"/>
                      <a:endParaRPr lang="en-US"/>
                    </a:p>
                  </a:txBody>
                  <a:tcPr>
                    <a:lnB w="12700" cap="flat" cmpd="sng" algn="ctr">
                      <a:solidFill>
                        <a:schemeClr val="bg1">
                          <a:lumMod val="65000"/>
                        </a:schemeClr>
                      </a:solidFill>
                      <a:prstDash val="sysDot"/>
                      <a:round/>
                      <a:headEnd type="none" w="med" len="med"/>
                      <a:tailEnd type="none" w="med" len="med"/>
                    </a:lnB>
                  </a:tcPr>
                </a:tc>
                <a:tc>
                  <a:txBody>
                    <a:bodyPr/>
                    <a:lstStyle/>
                    <a:p>
                      <a:r>
                        <a:rPr lang="en-US"/>
                        <a:t>Unit Length</a:t>
                      </a:r>
                    </a:p>
                  </a:txBody>
                  <a:tcPr>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759410871"/>
                  </a:ext>
                </a:extLst>
              </a:tr>
              <a:tr h="363539">
                <a:tc>
                  <a:txBody>
                    <a:bodyPr/>
                    <a:lstStyle/>
                    <a:p>
                      <a:r>
                        <a:rPr lang="en-US" sz="1600" b="1"/>
                        <a:t>Integrated Pre-K</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kern="1200">
                          <a:solidFill>
                            <a:schemeClr val="dk1"/>
                          </a:solidFill>
                          <a:latin typeface="+mn-lt"/>
                          <a:ea typeface="+mn-ea"/>
                          <a:cs typeface="+mn-cs"/>
                        </a:rPr>
                        <a:t>Teaching Strategies</a:t>
                      </a:r>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914400" rtl="0" eaLnBrk="1" latinLnBrk="0" hangingPunct="1"/>
                      <a:r>
                        <a:rPr lang="en-US" sz="1600" kern="1200">
                          <a:solidFill>
                            <a:schemeClr val="dk1"/>
                          </a:solidFill>
                          <a:latin typeface="+mn-lt"/>
                          <a:ea typeface="+mn-ea"/>
                          <a:cs typeface="+mn-cs"/>
                        </a:rPr>
                        <a:t>Water</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endParaRPr lang="en-US" sz="16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t>20 lessons (full day)</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375889"/>
                  </a:ext>
                </a:extLst>
              </a:tr>
              <a:tr h="457200">
                <a:tc rowSpan="2">
                  <a:txBody>
                    <a:bodyPr/>
                    <a:lstStyle/>
                    <a:p>
                      <a:r>
                        <a:rPr lang="en-US" sz="1600" b="1"/>
                        <a:t>Math</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t>Great Minds (K-5)</a:t>
                      </a:r>
                      <a:r>
                        <a:rPr lang="en-US" sz="1400" baseline="30000"/>
                        <a:t> O</a:t>
                      </a:r>
                      <a:endParaRPr lang="en-US" sz="1400"/>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914400" rtl="0" eaLnBrk="1" latinLnBrk="0" hangingPunct="1"/>
                      <a:r>
                        <a:rPr lang="en-US" sz="1600" i="0" kern="1200">
                          <a:solidFill>
                            <a:schemeClr val="tx1"/>
                          </a:solidFill>
                          <a:latin typeface="+mn-lt"/>
                          <a:ea typeface="+mn-ea"/>
                          <a:cs typeface="+mn-cs"/>
                        </a:rPr>
                        <a:t>Addition &amp; Subt. of Fractions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endParaRPr lang="en-US" sz="1600" i="0" kern="1200">
                        <a:solidFill>
                          <a:schemeClr val="tx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a:solidFill>
                            <a:schemeClr val="dk1"/>
                          </a:solidFill>
                          <a:latin typeface="+mn-lt"/>
                          <a:ea typeface="+mn-ea"/>
                          <a:cs typeface="+mn-cs"/>
                        </a:rPr>
                        <a:t>20 – 37 lessons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9870885"/>
                  </a:ext>
                </a:extLst>
              </a:tr>
              <a:tr h="45720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Carnegie Learning (6-12)</a:t>
                      </a:r>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bg1">
                              <a:lumMod val="50000"/>
                            </a:schemeClr>
                          </a:solidFill>
                          <a:latin typeface="+mn-lt"/>
                          <a:ea typeface="+mn-ea"/>
                          <a:cs typeface="+mn-cs"/>
                        </a:rPr>
                        <a:t>To be announced</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marL="45720" marR="45720" anchor="ctr">
                    <a:lnL w="12700" cap="flat" cmpd="sng" algn="ctr">
                      <a:solidFill>
                        <a:schemeClr val="bg1">
                          <a:lumMod val="65000"/>
                        </a:schemeClr>
                      </a:solidFill>
                      <a:prstDash val="sysDot"/>
                      <a:round/>
                      <a:headEnd type="none" w="med" len="med"/>
                      <a:tailEnd type="none" w="med" len="med"/>
                    </a:lnL>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382395870"/>
                  </a:ext>
                </a:extLst>
              </a:tr>
              <a:tr h="457200">
                <a:tc rowSpan="3">
                  <a:txBody>
                    <a:bodyPr/>
                    <a:lstStyle/>
                    <a:p>
                      <a:r>
                        <a:rPr lang="en-US" sz="1600" b="1"/>
                        <a:t>English Language Arts and Reading</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t>Amplify (K-5 + K-2 Skills)</a:t>
                      </a:r>
                      <a:r>
                        <a:rPr lang="en-US" sz="1400" baseline="30000"/>
                        <a:t> O</a:t>
                      </a:r>
                      <a:endParaRPr lang="en-US" sz="1400"/>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Early American Civilizations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a:solidFill>
                            <a:schemeClr val="dk1"/>
                          </a:solidFill>
                          <a:latin typeface="+mn-lt"/>
                          <a:ea typeface="+mn-ea"/>
                          <a:cs typeface="+mn-cs"/>
                        </a:rPr>
                        <a:t>22 lessons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693399"/>
                  </a:ext>
                </a:extLst>
              </a:tr>
              <a:tr h="457200">
                <a:tc vMerge="1">
                  <a:txBody>
                    <a:bodyPr/>
                    <a:lstStyle/>
                    <a:p>
                      <a:endParaRPr lang="en-US"/>
                    </a:p>
                  </a:txBody>
                  <a:tcPr/>
                </a:tc>
                <a:tc>
                  <a:txBody>
                    <a:bodyPr/>
                    <a:lstStyle/>
                    <a:p>
                      <a:pPr algn="ctr"/>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t>Amplify (6-8)</a:t>
                      </a:r>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Unit A: Perspectives &amp; Narrative</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t>27 – 31 lessons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677765"/>
                  </a:ext>
                </a:extLst>
              </a:tr>
              <a:tr h="457200">
                <a:tc vMerge="1">
                  <a:txBody>
                    <a:bodyPr/>
                    <a:lstStyle/>
                    <a:p>
                      <a:endParaRPr lang="en-US"/>
                    </a:p>
                  </a:txBody>
                  <a:tcPr/>
                </a:tc>
                <a:tc>
                  <a:txBody>
                    <a:bodyPr/>
                    <a:lstStyle/>
                    <a:p>
                      <a:pPr algn="ctr"/>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t>Odell Education (9-12)</a:t>
                      </a:r>
                      <a:r>
                        <a:rPr lang="en-US" sz="1400" baseline="30000"/>
                        <a:t> O</a:t>
                      </a:r>
                      <a:endParaRPr lang="en-US" sz="1400"/>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Things Fall Apart</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t>35 – 45 lessons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432075"/>
                  </a:ext>
                </a:extLst>
              </a:tr>
              <a:tr h="457200">
                <a:tc rowSpan="2">
                  <a:txBody>
                    <a:bodyPr/>
                    <a:lstStyle/>
                    <a:p>
                      <a:r>
                        <a:rPr lang="en-US" sz="1600" b="1"/>
                        <a:t>Spanish Language Arts and Reading</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t>Amplify (K-5)</a:t>
                      </a:r>
                      <a:r>
                        <a:rPr lang="en-US" sz="1400" baseline="30000"/>
                        <a:t> O</a:t>
                      </a:r>
                      <a:endParaRPr lang="en-US" sz="1400"/>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914400" rtl="0" eaLnBrk="1" latinLnBrk="0" hangingPunct="1"/>
                      <a:r>
                        <a:rPr lang="en-US" sz="1600" kern="1200">
                          <a:solidFill>
                            <a:schemeClr val="dk1"/>
                          </a:solidFill>
                          <a:latin typeface="+mn-lt"/>
                          <a:ea typeface="+mn-ea"/>
                          <a:cs typeface="+mn-cs"/>
                        </a:rPr>
                        <a:t>Early American Civilizations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endParaRPr lang="en-US" sz="16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a:solidFill>
                            <a:schemeClr val="dk1"/>
                          </a:solidFill>
                          <a:latin typeface="+mn-lt"/>
                          <a:ea typeface="+mn-ea"/>
                          <a:cs typeface="+mn-cs"/>
                        </a:rPr>
                        <a:t>22 lessons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966210"/>
                  </a:ext>
                </a:extLst>
              </a:tr>
              <a:tr h="330490">
                <a:tc vMerge="1">
                  <a:txBody>
                    <a:bodyPr/>
                    <a:lstStyle/>
                    <a:p>
                      <a:endParaRPr lang="en-US"/>
                    </a:p>
                  </a:txBody>
                  <a:tcPr marL="45720" marR="45720" anchor="ct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noFill/>
                  </a:tcPr>
                </a:tc>
                <a:tc gridSpan="5">
                  <a:txBody>
                    <a:bodyPr/>
                    <a:lstStyle/>
                    <a:p>
                      <a:pPr lvl="0" algn="ctr">
                        <a:buNone/>
                      </a:pPr>
                      <a:r>
                        <a:rPr lang="en-US" sz="1400" i="1" kern="1200">
                          <a:solidFill>
                            <a:schemeClr val="bg1">
                              <a:lumMod val="50000"/>
                            </a:schemeClr>
                          </a:solidFill>
                          <a:latin typeface="+mn-lt"/>
                          <a:ea typeface="+mn-ea"/>
                          <a:cs typeface="+mn-cs"/>
                        </a:rPr>
                        <a:t>K-2 Skills Coming Fall 2020/Spring 2021 – Pilot Not Available</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vl="0" algn="ctr">
                        <a:buNone/>
                      </a:pPr>
                      <a:endParaRPr lang="en-US" sz="1600" kern="1200">
                        <a:solidFill>
                          <a:schemeClr val="dk1"/>
                        </a:solidFill>
                        <a:latin typeface="+mn-lt"/>
                        <a:ea typeface="+mn-ea"/>
                        <a:cs typeface="+mn-cs"/>
                      </a:endParaRPr>
                    </a:p>
                  </a:txBody>
                  <a:tcPr marL="45720" marR="45720" anchor="ct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solidFill>
                      <a:schemeClr val="bg1">
                        <a:lumMod val="95000"/>
                      </a:schemeClr>
                    </a:solidFill>
                  </a:tcPr>
                </a:tc>
                <a:tc hMerge="1">
                  <a:txBody>
                    <a:bodyPr/>
                    <a:lstStyle/>
                    <a:p>
                      <a:pPr marL="0" lvl="0" algn="ctr" defTabSz="914400">
                        <a:buNone/>
                      </a:pPr>
                      <a:endParaRPr lang="en-US" sz="1800" kern="1200">
                        <a:solidFill>
                          <a:schemeClr val="dk1"/>
                        </a:solidFill>
                        <a:latin typeface="+mn-lt"/>
                        <a:ea typeface="+mn-ea"/>
                        <a:cs typeface="+mn-cs"/>
                      </a:endParaRPr>
                    </a:p>
                  </a:txBody>
                  <a:tcPr marL="45720" marR="45720" anchor="ct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noFill/>
                  </a:tcPr>
                </a:tc>
                <a:tc hMerge="1">
                  <a:txBody>
                    <a:bodyPr/>
                    <a:lstStyle/>
                    <a:p>
                      <a:endParaRPr lang="en-US"/>
                    </a:p>
                  </a:txBody>
                  <a:tcPr/>
                </a:tc>
                <a:tc hMerge="1">
                  <a:txBody>
                    <a:bodyPr/>
                    <a:lstStyle/>
                    <a:p>
                      <a:pPr lvl="0" algn="ctr">
                        <a:buNone/>
                      </a:pPr>
                      <a:endParaRPr lang="en-US" sz="1400" i="1" kern="1200">
                        <a:solidFill>
                          <a:schemeClr val="bg1">
                            <a:lumMod val="50000"/>
                          </a:schemeClr>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1786149129"/>
                  </a:ext>
                </a:extLst>
              </a:tr>
              <a:tr h="457200">
                <a:tc>
                  <a:txBody>
                    <a:bodyPr/>
                    <a:lstStyle/>
                    <a:p>
                      <a:r>
                        <a:rPr lang="en-US" sz="1600" b="1"/>
                        <a:t>Science</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t>Great Minds (K-5)</a:t>
                      </a:r>
                      <a:r>
                        <a:rPr lang="en-US" sz="1400" baseline="30000"/>
                        <a:t> O</a:t>
                      </a:r>
                      <a:endParaRPr lang="en-US" sz="1400"/>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600" i="0" kern="1200">
                          <a:solidFill>
                            <a:schemeClr val="tx1"/>
                          </a:solidFill>
                          <a:latin typeface="+mn-lt"/>
                          <a:ea typeface="+mn-ea"/>
                          <a:cs typeface="+mn-cs"/>
                        </a:rPr>
                        <a:t>M2: Energy</a:t>
                      </a:r>
                      <a:endParaRPr lang="en-US" sz="1600" i="1" kern="1200">
                        <a:solidFill>
                          <a:schemeClr val="bg1">
                            <a:lumMod val="50000"/>
                          </a:schemeClr>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lvl="0" indent="0" algn="ctr">
                        <a:lnSpc>
                          <a:spcPct val="100000"/>
                        </a:lnSpc>
                        <a:spcBef>
                          <a:spcPts val="0"/>
                        </a:spcBef>
                        <a:spcAft>
                          <a:spcPts val="0"/>
                        </a:spcAft>
                        <a:buNone/>
                      </a:pPr>
                      <a:r>
                        <a:rPr lang="en-US" sz="1600" i="0" kern="1200" dirty="0">
                          <a:solidFill>
                            <a:schemeClr val="tx1"/>
                          </a:solidFill>
                          <a:latin typeface="+mn-lt"/>
                          <a:ea typeface="+mn-ea"/>
                          <a:cs typeface="+mn-cs"/>
                        </a:rPr>
                        <a:t>26 lessons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720" marR="45720" anchor="ctr">
                    <a:lnL w="12700" cap="flat" cmpd="sng" algn="ctr">
                      <a:solidFill>
                        <a:schemeClr val="bg1">
                          <a:lumMod val="65000"/>
                        </a:schemeClr>
                      </a:solidFill>
                      <a:prstDash val="sysDot"/>
                      <a:round/>
                      <a:headEnd type="none" w="med" len="med"/>
                      <a:tailEnd type="none" w="med" len="med"/>
                    </a:lnL>
                    <a:lnT w="12700" cap="flat" cmpd="sng" algn="ctr">
                      <a:solidFill>
                        <a:schemeClr val="bg1">
                          <a:lumMod val="65000"/>
                        </a:schemeClr>
                      </a:solidFill>
                      <a:prstDash val="sysDash"/>
                      <a:round/>
                      <a:headEnd type="none" w="med" len="med"/>
                      <a:tailEnd type="none" w="med" len="med"/>
                    </a:lnT>
                    <a:lnB w="12700" cap="flat" cmpd="sng" algn="ctr">
                      <a:solidFill>
                        <a:schemeClr val="bg2"/>
                      </a:solidFill>
                      <a:prstDash val="sysDash"/>
                      <a:round/>
                      <a:headEnd type="none" w="med" len="med"/>
                      <a:tailEnd type="none" w="med" len="med"/>
                    </a:lnB>
                    <a:noFill/>
                  </a:tcPr>
                </a:tc>
                <a:extLst>
                  <a:ext uri="{0D108BD9-81ED-4DB2-BD59-A6C34878D82A}">
                    <a16:rowId xmlns:a16="http://schemas.microsoft.com/office/drawing/2014/main" val="1145985089"/>
                  </a:ext>
                </a:extLst>
              </a:tr>
            </a:tbl>
          </a:graphicData>
        </a:graphic>
      </p:graphicFrame>
      <p:sp>
        <p:nvSpPr>
          <p:cNvPr id="6" name="TextBox 5">
            <a:extLst>
              <a:ext uri="{FF2B5EF4-FFF2-40B4-BE49-F238E27FC236}">
                <a16:creationId xmlns:a16="http://schemas.microsoft.com/office/drawing/2014/main" id="{65F2564F-B33A-4F70-98E6-FE4C6702735D}"/>
              </a:ext>
            </a:extLst>
          </p:cNvPr>
          <p:cNvSpPr txBox="1"/>
          <p:nvPr/>
        </p:nvSpPr>
        <p:spPr>
          <a:xfrm>
            <a:off x="712380" y="694734"/>
            <a:ext cx="10188545" cy="400110"/>
          </a:xfrm>
          <a:prstGeom prst="rect">
            <a:avLst/>
          </a:prstGeom>
          <a:noFill/>
        </p:spPr>
        <p:txBody>
          <a:bodyPr wrap="square" rtlCol="0">
            <a:spAutoFit/>
          </a:bodyPr>
          <a:lstStyle/>
          <a:p>
            <a:r>
              <a:rPr lang="en-US" sz="2000" dirty="0"/>
              <a:t>Participating LEAs will have the opportunity to pilot the units in the table below.</a:t>
            </a:r>
          </a:p>
        </p:txBody>
      </p:sp>
      <p:pic>
        <p:nvPicPr>
          <p:cNvPr id="7" name="Picture 6" descr="A picture containing text&#10;&#10;Description automatically generated">
            <a:extLst>
              <a:ext uri="{FF2B5EF4-FFF2-40B4-BE49-F238E27FC236}">
                <a16:creationId xmlns:a16="http://schemas.microsoft.com/office/drawing/2014/main" id="{69F8FDF4-75AC-4D7E-BDCC-D04EEC12D5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322" y="1920875"/>
            <a:ext cx="420212" cy="406362"/>
          </a:xfrm>
          <a:prstGeom prst="rect">
            <a:avLst/>
          </a:prstGeom>
        </p:spPr>
      </p:pic>
      <p:pic>
        <p:nvPicPr>
          <p:cNvPr id="8" name="Picture 7" descr="Text&#10;&#10;Description automatically generated">
            <a:extLst>
              <a:ext uri="{FF2B5EF4-FFF2-40B4-BE49-F238E27FC236}">
                <a16:creationId xmlns:a16="http://schemas.microsoft.com/office/drawing/2014/main" id="{7950DE42-54D8-4949-8418-61B2CF534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3211" y="5033308"/>
            <a:ext cx="334434" cy="299906"/>
          </a:xfrm>
          <a:prstGeom prst="rect">
            <a:avLst/>
          </a:prstGeom>
        </p:spPr>
      </p:pic>
      <p:pic>
        <p:nvPicPr>
          <p:cNvPr id="9" name="Graphic 8">
            <a:extLst>
              <a:ext uri="{FF2B5EF4-FFF2-40B4-BE49-F238E27FC236}">
                <a16:creationId xmlns:a16="http://schemas.microsoft.com/office/drawing/2014/main" id="{377540A4-994A-426A-B7FC-196F61D4CE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6754" y="2360157"/>
            <a:ext cx="1047349" cy="367059"/>
          </a:xfrm>
          <a:prstGeom prst="rect">
            <a:avLst/>
          </a:prstGeom>
        </p:spPr>
      </p:pic>
      <p:pic>
        <p:nvPicPr>
          <p:cNvPr id="10" name="Graphic 9">
            <a:extLst>
              <a:ext uri="{FF2B5EF4-FFF2-40B4-BE49-F238E27FC236}">
                <a16:creationId xmlns:a16="http://schemas.microsoft.com/office/drawing/2014/main" id="{612BDC86-A9F6-41D2-86A8-E5CB48098A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26489" y="3776313"/>
            <a:ext cx="1547878" cy="303327"/>
          </a:xfrm>
          <a:prstGeom prst="rect">
            <a:avLst/>
          </a:prstGeom>
        </p:spPr>
      </p:pic>
      <p:pic>
        <p:nvPicPr>
          <p:cNvPr id="11" name="Graphic 10">
            <a:extLst>
              <a:ext uri="{FF2B5EF4-FFF2-40B4-BE49-F238E27FC236}">
                <a16:creationId xmlns:a16="http://schemas.microsoft.com/office/drawing/2014/main" id="{79455E01-F738-4EC5-B42E-FCDBE0BEF8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9193" y="2834502"/>
            <a:ext cx="1162470" cy="325109"/>
          </a:xfrm>
          <a:prstGeom prst="rect">
            <a:avLst/>
          </a:prstGeom>
        </p:spPr>
      </p:pic>
      <p:pic>
        <p:nvPicPr>
          <p:cNvPr id="12" name="Graphic 11">
            <a:extLst>
              <a:ext uri="{FF2B5EF4-FFF2-40B4-BE49-F238E27FC236}">
                <a16:creationId xmlns:a16="http://schemas.microsoft.com/office/drawing/2014/main" id="{A5DE1792-FA01-42F5-8822-913CD821148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72216" y="4256105"/>
            <a:ext cx="861260" cy="256032"/>
          </a:xfrm>
          <a:prstGeom prst="rect">
            <a:avLst/>
          </a:prstGeom>
        </p:spPr>
      </p:pic>
      <p:pic>
        <p:nvPicPr>
          <p:cNvPr id="13" name="Graphic 12">
            <a:extLst>
              <a:ext uri="{FF2B5EF4-FFF2-40B4-BE49-F238E27FC236}">
                <a16:creationId xmlns:a16="http://schemas.microsoft.com/office/drawing/2014/main" id="{94AD60E0-4404-4015-B157-046C9BEB41E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08189" y="3316428"/>
            <a:ext cx="1384479" cy="325109"/>
          </a:xfrm>
          <a:prstGeom prst="rect">
            <a:avLst/>
          </a:prstGeom>
        </p:spPr>
      </p:pic>
      <p:pic>
        <p:nvPicPr>
          <p:cNvPr id="14" name="Picture 2" descr="Logo Coming Soon">
            <a:extLst>
              <a:ext uri="{FF2B5EF4-FFF2-40B4-BE49-F238E27FC236}">
                <a16:creationId xmlns:a16="http://schemas.microsoft.com/office/drawing/2014/main" id="{452EDF91-BC69-415E-950F-19FB5ACF979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05149" y="1491869"/>
            <a:ext cx="386135" cy="3861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16AEEBD-35A3-4A49-B9E8-60D5B9C5BCB5}"/>
              </a:ext>
            </a:extLst>
          </p:cNvPr>
          <p:cNvSpPr txBox="1"/>
          <p:nvPr/>
        </p:nvSpPr>
        <p:spPr>
          <a:xfrm>
            <a:off x="137006" y="6594969"/>
            <a:ext cx="10535965" cy="263032"/>
          </a:xfrm>
          <a:prstGeom prst="rect">
            <a:avLst/>
          </a:prstGeom>
          <a:noFill/>
        </p:spPr>
        <p:txBody>
          <a:bodyPr wrap="square" rtlCol="0">
            <a:noAutofit/>
          </a:bodyPr>
          <a:lstStyle/>
          <a:p>
            <a:pPr>
              <a:lnSpc>
                <a:spcPct val="107000"/>
              </a:lnSpc>
              <a:spcAft>
                <a:spcPts val="800"/>
              </a:spcAft>
              <a:buClr>
                <a:srgbClr val="000000"/>
              </a:buClr>
              <a:defRPr/>
            </a:pPr>
            <a:r>
              <a:rPr kumimoji="0" lang="en-US" sz="900" b="1" u="none" strike="noStrike" kern="0" cap="none" spc="0" normalizeH="0" baseline="0" noProof="0">
                <a:ln>
                  <a:noFill/>
                </a:ln>
                <a:effectLst/>
                <a:uLnTx/>
                <a:uFillTx/>
                <a:latin typeface="Arial"/>
                <a:ea typeface="+mn-ea"/>
                <a:cs typeface="Arial"/>
                <a:sym typeface="Arial"/>
              </a:rPr>
              <a:t>Key: O - </a:t>
            </a:r>
            <a:r>
              <a:rPr kumimoji="0" lang="en-US" sz="900" b="0" u="none" strike="noStrike" kern="0" cap="none" spc="0" normalizeH="0" baseline="0" noProof="0">
                <a:ln>
                  <a:noFill/>
                </a:ln>
                <a:effectLst/>
                <a:uLnTx/>
                <a:uFillTx/>
                <a:latin typeface="Arial"/>
                <a:ea typeface="+mn-ea"/>
                <a:cs typeface="Arial"/>
                <a:sym typeface="Arial"/>
              </a:rPr>
              <a:t>Open Educational Resources(OER) available to Texas school districts in perpetuity;   </a:t>
            </a:r>
            <a:r>
              <a:rPr lang="en-US" sz="1050" i="1"/>
              <a:t>*Full unit descriptions will be available in Appendix A of the Pilot Application available on 12/3</a:t>
            </a:r>
          </a:p>
          <a:p>
            <a:pPr>
              <a:lnSpc>
                <a:spcPct val="107000"/>
              </a:lnSpc>
              <a:spcAft>
                <a:spcPts val="800"/>
              </a:spcAft>
              <a:buClr>
                <a:srgbClr val="000000"/>
              </a:buClr>
              <a:defRPr/>
            </a:pPr>
            <a:r>
              <a:rPr kumimoji="0" lang="en-US" sz="1050" u="none" strike="noStrike" kern="0" cap="none" spc="0" normalizeH="0" baseline="0" noProof="0">
                <a:ln>
                  <a:noFill/>
                </a:ln>
                <a:effectLst/>
                <a:uLnTx/>
                <a:uFillTx/>
                <a:latin typeface="Arial"/>
                <a:ea typeface="+mn-ea"/>
                <a:cs typeface="Arial"/>
                <a:sym typeface="Arial"/>
              </a:rPr>
              <a:t> </a:t>
            </a:r>
            <a:endParaRPr kumimoji="0" lang="en-US" sz="900" b="0" u="none" strike="noStrike" kern="0" cap="none" spc="0" normalizeH="0" baseline="0" noProof="0">
              <a:ln>
                <a:noFill/>
              </a:ln>
              <a:effectLst/>
              <a:uLnTx/>
              <a:uFillTx/>
              <a:latin typeface="Arial"/>
              <a:ea typeface="+mn-ea"/>
              <a:cs typeface="Arial"/>
              <a:sym typeface="Arial"/>
            </a:endParaRPr>
          </a:p>
          <a:p>
            <a:pPr marL="0" marR="0" lvl="0" indent="0"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900" b="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Google Shape;1354;p4">
            <a:extLst>
              <a:ext uri="{FF2B5EF4-FFF2-40B4-BE49-F238E27FC236}">
                <a16:creationId xmlns:a16="http://schemas.microsoft.com/office/drawing/2014/main" id="{F76785D6-5C72-42DE-A1CE-461878E96DCB}"/>
              </a:ext>
            </a:extLst>
          </p:cNvPr>
          <p:cNvSpPr/>
          <p:nvPr/>
        </p:nvSpPr>
        <p:spPr>
          <a:xfrm>
            <a:off x="451320" y="5407645"/>
            <a:ext cx="11326312" cy="495978"/>
          </a:xfrm>
          <a:prstGeom prst="roundRect">
            <a:avLst>
              <a:gd name="adj" fmla="val 16667"/>
            </a:avLst>
          </a:prstGeom>
          <a:no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D6CB9"/>
              </a:buClr>
              <a:buSzPts val="2400"/>
              <a:buFont typeface="Calibri"/>
              <a:buNone/>
              <a:tabLst/>
              <a:defRPr/>
            </a:pPr>
            <a:r>
              <a:rPr kumimoji="0" lang="en-US" sz="2400" b="1" i="0" u="none" strike="noStrike" kern="0" cap="none" spc="0" normalizeH="0" baseline="0" noProof="0" dirty="0">
                <a:ln>
                  <a:noFill/>
                </a:ln>
                <a:solidFill>
                  <a:schemeClr val="accent2"/>
                </a:solidFill>
                <a:effectLst/>
                <a:uLnTx/>
                <a:uFillTx/>
                <a:latin typeface="Calibri"/>
                <a:ea typeface="Calibri"/>
                <a:cs typeface="Calibri"/>
                <a:sym typeface="Calibri"/>
              </a:rPr>
              <a:t>TEA has recommended a pilot unit, but districts </a:t>
            </a:r>
            <a:r>
              <a:rPr kumimoji="0" lang="en-US" sz="2400" b="1" i="0" u="sng" strike="noStrike" kern="0" cap="none" spc="0" normalizeH="0" baseline="0" noProof="0" dirty="0">
                <a:ln>
                  <a:noFill/>
                </a:ln>
                <a:solidFill>
                  <a:schemeClr val="accent2"/>
                </a:solidFill>
                <a:effectLst/>
                <a:uLnTx/>
                <a:uFillTx/>
                <a:latin typeface="Calibri"/>
                <a:ea typeface="Calibri"/>
                <a:cs typeface="Calibri"/>
                <a:sym typeface="Calibri"/>
              </a:rPr>
              <a:t>may choose any unit available</a:t>
            </a:r>
            <a:r>
              <a:rPr kumimoji="0" lang="en-US" sz="2400" b="1" i="0" u="none" strike="noStrike" kern="0" cap="none" spc="0" normalizeH="0" baseline="0" noProof="0" dirty="0">
                <a:ln>
                  <a:noFill/>
                </a:ln>
                <a:solidFill>
                  <a:schemeClr val="accent2"/>
                </a:solidFill>
                <a:effectLst/>
                <a:uLnTx/>
                <a:uFillTx/>
                <a:latin typeface="Calibri"/>
                <a:ea typeface="Calibri"/>
                <a:cs typeface="Calibri"/>
                <a:sym typeface="Calibri"/>
              </a:rPr>
              <a:t>. </a:t>
            </a:r>
            <a:endParaRPr kumimoji="0" sz="2400" b="1" i="0" u="none" strike="noStrike" kern="0" cap="none" spc="0" normalizeH="0" baseline="0" noProof="0" dirty="0">
              <a:ln>
                <a:noFill/>
              </a:ln>
              <a:solidFill>
                <a:schemeClr val="accent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00508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a:t>Licensing Terms with Pilot Materials</a:t>
            </a:r>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7</a:t>
            </a:fld>
            <a:endParaRPr lang="en-US"/>
          </a:p>
        </p:txBody>
      </p:sp>
      <p:graphicFrame>
        <p:nvGraphicFramePr>
          <p:cNvPr id="5" name="Table 4">
            <a:extLst>
              <a:ext uri="{FF2B5EF4-FFF2-40B4-BE49-F238E27FC236}">
                <a16:creationId xmlns:a16="http://schemas.microsoft.com/office/drawing/2014/main" id="{65A661B2-ECB3-41D0-B6D2-204936CDDAE7}"/>
              </a:ext>
            </a:extLst>
          </p:cNvPr>
          <p:cNvGraphicFramePr>
            <a:graphicFrameLocks noGrp="1"/>
          </p:cNvGraphicFramePr>
          <p:nvPr>
            <p:extLst>
              <p:ext uri="{D42A27DB-BD31-4B8C-83A1-F6EECF244321}">
                <p14:modId xmlns:p14="http://schemas.microsoft.com/office/powerpoint/2010/main" val="832094285"/>
              </p:ext>
            </p:extLst>
          </p:nvPr>
        </p:nvGraphicFramePr>
        <p:xfrm>
          <a:off x="578610" y="1128885"/>
          <a:ext cx="11121656" cy="4504029"/>
        </p:xfrm>
        <a:graphic>
          <a:graphicData uri="http://schemas.openxmlformats.org/drawingml/2006/table">
            <a:tbl>
              <a:tblPr firstRow="1" bandRow="1">
                <a:tableStyleId>{5C22544A-7EE6-4342-B048-85BDC9FD1C3A}</a:tableStyleId>
              </a:tblPr>
              <a:tblGrid>
                <a:gridCol w="1597431">
                  <a:extLst>
                    <a:ext uri="{9D8B030D-6E8A-4147-A177-3AD203B41FA5}">
                      <a16:colId xmlns:a16="http://schemas.microsoft.com/office/drawing/2014/main" val="76712798"/>
                    </a:ext>
                  </a:extLst>
                </a:gridCol>
                <a:gridCol w="2060293">
                  <a:extLst>
                    <a:ext uri="{9D8B030D-6E8A-4147-A177-3AD203B41FA5}">
                      <a16:colId xmlns:a16="http://schemas.microsoft.com/office/drawing/2014/main" val="865861929"/>
                    </a:ext>
                  </a:extLst>
                </a:gridCol>
                <a:gridCol w="2777924">
                  <a:extLst>
                    <a:ext uri="{9D8B030D-6E8A-4147-A177-3AD203B41FA5}">
                      <a16:colId xmlns:a16="http://schemas.microsoft.com/office/drawing/2014/main" val="3991045723"/>
                    </a:ext>
                  </a:extLst>
                </a:gridCol>
                <a:gridCol w="4400496">
                  <a:extLst>
                    <a:ext uri="{9D8B030D-6E8A-4147-A177-3AD203B41FA5}">
                      <a16:colId xmlns:a16="http://schemas.microsoft.com/office/drawing/2014/main" val="3358664173"/>
                    </a:ext>
                  </a:extLst>
                </a:gridCol>
                <a:gridCol w="285512">
                  <a:extLst>
                    <a:ext uri="{9D8B030D-6E8A-4147-A177-3AD203B41FA5}">
                      <a16:colId xmlns:a16="http://schemas.microsoft.com/office/drawing/2014/main" val="1225467769"/>
                    </a:ext>
                  </a:extLst>
                </a:gridCol>
              </a:tblGrid>
              <a:tr h="172990">
                <a:tc>
                  <a:txBody>
                    <a:bodyPr/>
                    <a:lstStyle/>
                    <a:p>
                      <a:pPr algn="ctr"/>
                      <a:r>
                        <a:rPr lang="en-US"/>
                        <a:t>Subject</a:t>
                      </a:r>
                    </a:p>
                  </a:txBody>
                  <a:tcPr>
                    <a:lnB w="12700" cap="flat" cmpd="sng" algn="ctr">
                      <a:solidFill>
                        <a:schemeClr val="bg1">
                          <a:lumMod val="65000"/>
                        </a:schemeClr>
                      </a:solidFill>
                      <a:prstDash val="sysDot"/>
                      <a:round/>
                      <a:headEnd type="none" w="med" len="med"/>
                      <a:tailEnd type="none" w="med" len="med"/>
                    </a:lnB>
                  </a:tcPr>
                </a:tc>
                <a:tc gridSpan="2">
                  <a:txBody>
                    <a:bodyPr/>
                    <a:lstStyle/>
                    <a:p>
                      <a:pPr algn="ctr"/>
                      <a:r>
                        <a:rPr lang="en-US"/>
                        <a:t>Publisher</a:t>
                      </a:r>
                    </a:p>
                  </a:txBody>
                  <a:tcPr>
                    <a:lnB w="12700" cap="flat" cmpd="sng" algn="ctr">
                      <a:solidFill>
                        <a:schemeClr val="bg1">
                          <a:lumMod val="65000"/>
                        </a:schemeClr>
                      </a:solidFill>
                      <a:prstDash val="sysDot"/>
                      <a:round/>
                      <a:headEnd type="none" w="med" len="med"/>
                      <a:tailEnd type="none" w="med" len="med"/>
                    </a:lnB>
                  </a:tcPr>
                </a:tc>
                <a:tc hMerge="1">
                  <a:txBody>
                    <a:bodyPr/>
                    <a:lstStyle/>
                    <a:p>
                      <a:endParaRPr lang="en-US"/>
                    </a:p>
                  </a:txBody>
                  <a:tcPr/>
                </a:tc>
                <a:tc gridSpan="2">
                  <a:txBody>
                    <a:bodyPr/>
                    <a:lstStyle/>
                    <a:p>
                      <a:pPr algn="ctr"/>
                      <a:r>
                        <a:rPr lang="en-US"/>
                        <a:t>Licensing and Cost Information</a:t>
                      </a:r>
                    </a:p>
                  </a:txBody>
                  <a:tcPr>
                    <a:lnB w="12700" cap="flat" cmpd="sng" algn="ctr">
                      <a:solidFill>
                        <a:schemeClr val="bg1">
                          <a:lumMod val="65000"/>
                        </a:schemeClr>
                      </a:solidFill>
                      <a:prstDash val="sysDot"/>
                      <a:round/>
                      <a:headEnd type="none" w="med" len="med"/>
                      <a:tailEnd type="none" w="med" len="med"/>
                    </a:lnB>
                  </a:tcPr>
                </a:tc>
                <a:tc hMerge="1">
                  <a:txBody>
                    <a:bodyPr/>
                    <a:lstStyle/>
                    <a:p>
                      <a:pPr algn="ctr"/>
                      <a:endParaRPr lang="en-US"/>
                    </a:p>
                  </a:txBody>
                  <a:tcPr>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759410871"/>
                  </a:ext>
                </a:extLst>
              </a:tr>
              <a:tr h="363539">
                <a:tc>
                  <a:txBody>
                    <a:bodyPr/>
                    <a:lstStyle/>
                    <a:p>
                      <a:r>
                        <a:rPr lang="en-US" sz="1600" b="1"/>
                        <a:t>Integrated Pre-K</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kern="1200">
                          <a:solidFill>
                            <a:schemeClr val="dk1"/>
                          </a:solidFill>
                          <a:latin typeface="+mn-lt"/>
                          <a:ea typeface="+mn-ea"/>
                          <a:cs typeface="+mn-cs"/>
                        </a:rPr>
                        <a:t>Teaching Strategies</a:t>
                      </a:r>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1400" kern="1200">
                          <a:solidFill>
                            <a:schemeClr val="dk1"/>
                          </a:solidFill>
                          <a:latin typeface="+mn-lt"/>
                          <a:ea typeface="+mn-ea"/>
                          <a:cs typeface="+mn-cs"/>
                        </a:rPr>
                        <a:t>Licensed Until Nov 2023; Additional Cost for Trade Books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endParaRPr lang="en-US" sz="16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375889"/>
                  </a:ext>
                </a:extLst>
              </a:tr>
              <a:tr h="457200">
                <a:tc rowSpan="2">
                  <a:txBody>
                    <a:bodyPr/>
                    <a:lstStyle/>
                    <a:p>
                      <a:r>
                        <a:rPr lang="en-US" sz="1600" b="1"/>
                        <a:t>Math</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t>Great Minds (K-5)</a:t>
                      </a:r>
                      <a:r>
                        <a:rPr lang="en-US" sz="1400" baseline="30000"/>
                        <a:t> O</a:t>
                      </a:r>
                      <a:endParaRPr lang="en-US" sz="1400"/>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1400"/>
                        <a:t>OER (Forever)</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endParaRPr lang="en-US" sz="1600" i="0" kern="1200">
                        <a:solidFill>
                          <a:schemeClr val="tx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9870885"/>
                  </a:ext>
                </a:extLst>
              </a:tr>
              <a:tr h="45720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Carnegie Learning (6-12)</a:t>
                      </a:r>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Licensed Until Aug 2023</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bg1">
                          <a:lumMod val="65000"/>
                        </a:schemeClr>
                      </a:solidFill>
                      <a:prstDash val="sysDot"/>
                      <a:round/>
                      <a:headEnd type="none" w="med" len="med"/>
                      <a:tailEnd type="none" w="med" len="med"/>
                    </a:lnL>
                    <a:lnT w="12700" cap="flat" cmpd="sng" algn="ctr">
                      <a:solidFill>
                        <a:schemeClr val="bg1">
                          <a:lumMod val="65000"/>
                        </a:schemeClr>
                      </a:solidFill>
                      <a:prstDash val="sysDot"/>
                      <a:round/>
                      <a:headEnd type="none" w="med" len="med"/>
                      <a:tailEnd type="none" w="med" len="med"/>
                    </a:lnT>
                  </a:tcPr>
                </a:tc>
                <a:extLst>
                  <a:ext uri="{0D108BD9-81ED-4DB2-BD59-A6C34878D82A}">
                    <a16:rowId xmlns:a16="http://schemas.microsoft.com/office/drawing/2014/main" val="382395870"/>
                  </a:ext>
                </a:extLst>
              </a:tr>
              <a:tr h="457200">
                <a:tc rowSpan="3">
                  <a:txBody>
                    <a:bodyPr/>
                    <a:lstStyle/>
                    <a:p>
                      <a:r>
                        <a:rPr lang="en-US" sz="1600" b="1"/>
                        <a:t>English Language Arts and Reading</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t>Amplify (K-5 + K-2 Skills)</a:t>
                      </a:r>
                      <a:r>
                        <a:rPr lang="en-US" sz="1400" baseline="30000"/>
                        <a:t> O</a:t>
                      </a:r>
                      <a:endParaRPr lang="en-US" sz="1400"/>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OER (Forever) for Teacher and Student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Additional Cost for Trade Books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693399"/>
                  </a:ext>
                </a:extLst>
              </a:tr>
              <a:tr h="457200">
                <a:tc vMerge="1">
                  <a:txBody>
                    <a:bodyPr/>
                    <a:lstStyle/>
                    <a:p>
                      <a:endParaRPr lang="en-US"/>
                    </a:p>
                  </a:txBody>
                  <a:tcPr/>
                </a:tc>
                <a:tc>
                  <a:txBody>
                    <a:bodyPr/>
                    <a:lstStyle/>
                    <a:p>
                      <a:pPr algn="ctr"/>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t>Amplify (6-8)</a:t>
                      </a:r>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Licensed Until September 2023</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677765"/>
                  </a:ext>
                </a:extLst>
              </a:tr>
              <a:tr h="457200">
                <a:tc vMerge="1">
                  <a:txBody>
                    <a:bodyPr/>
                    <a:lstStyle/>
                    <a:p>
                      <a:endParaRPr lang="en-US"/>
                    </a:p>
                  </a:txBody>
                  <a:tcPr/>
                </a:tc>
                <a:tc>
                  <a:txBody>
                    <a:bodyPr/>
                    <a:lstStyle/>
                    <a:p>
                      <a:pPr algn="ctr"/>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t>Odell Education (9-12)</a:t>
                      </a:r>
                      <a:r>
                        <a:rPr lang="en-US" sz="1400" baseline="30000"/>
                        <a:t> O</a:t>
                      </a:r>
                      <a:endParaRPr lang="en-US" sz="1400"/>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OER (Forever) for Teacher and Student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Additional Cost for Trade Books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432075"/>
                  </a:ext>
                </a:extLst>
              </a:tr>
              <a:tr h="457200">
                <a:tc rowSpan="2">
                  <a:txBody>
                    <a:bodyPr/>
                    <a:lstStyle/>
                    <a:p>
                      <a:r>
                        <a:rPr lang="en-US" sz="1600" b="1"/>
                        <a:t>Spanish Language Arts and Reading</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a:t>Amplify (K-5)</a:t>
                      </a:r>
                      <a:r>
                        <a:rPr lang="en-US" sz="1400" baseline="30000"/>
                        <a:t> O</a:t>
                      </a:r>
                      <a:endParaRPr lang="en-US" sz="1400"/>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OER (Forever) for Teacher and Student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Additional Cost for Trade Books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endParaRPr lang="en-US" sz="1600" kern="1200">
                        <a:solidFill>
                          <a:schemeClr val="dk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966210"/>
                  </a:ext>
                </a:extLst>
              </a:tr>
              <a:tr h="330490">
                <a:tc vMerge="1">
                  <a:txBody>
                    <a:bodyPr/>
                    <a:lstStyle/>
                    <a:p>
                      <a:endParaRPr lang="en-US"/>
                    </a:p>
                  </a:txBody>
                  <a:tcPr marL="45720" marR="45720" anchor="ct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noFill/>
                  </a:tcPr>
                </a:tc>
                <a:tc gridSpan="4">
                  <a:txBody>
                    <a:bodyPr/>
                    <a:lstStyle/>
                    <a:p>
                      <a:pPr lvl="0" algn="ctr">
                        <a:buNone/>
                      </a:pPr>
                      <a:r>
                        <a:rPr lang="en-US" sz="1400" i="1" kern="1200">
                          <a:solidFill>
                            <a:schemeClr val="bg1">
                              <a:lumMod val="50000"/>
                            </a:schemeClr>
                          </a:solidFill>
                          <a:latin typeface="+mn-lt"/>
                          <a:ea typeface="+mn-ea"/>
                          <a:cs typeface="+mn-cs"/>
                        </a:rPr>
                        <a:t>K-2 Skills Coming Fall 2020/Spring 2021 – Pilot Not Available</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ap="flat" cmpd="sng" algn="ctr">
                      <a:solidFill>
                        <a:schemeClr val="bg1">
                          <a:lumMod val="65000"/>
                        </a:schemeClr>
                      </a:solidFill>
                      <a:prstDash val="sysDot"/>
                      <a:round/>
                      <a:headEnd type="none" w="med" len="med"/>
                      <a:tailEnd type="none" w="med" len="med"/>
                    </a:lnL>
                    <a:lnT w="12700" cap="flat" cmpd="sng" algn="ctr">
                      <a:solidFill>
                        <a:schemeClr val="bg1">
                          <a:lumMod val="65000"/>
                        </a:schemeClr>
                      </a:solidFill>
                      <a:prstDash val="sysDot"/>
                      <a:round/>
                      <a:headEnd type="none" w="med" len="med"/>
                      <a:tailEnd type="none" w="med" len="med"/>
                    </a:lnT>
                  </a:tcPr>
                </a:tc>
                <a:tc hMerge="1">
                  <a:txBody>
                    <a:bodyPr/>
                    <a:lstStyle/>
                    <a:p>
                      <a:endParaRPr lang="en-US"/>
                    </a:p>
                  </a:txBody>
                  <a:tcPr>
                    <a:lnL w="12700" cap="flat" cmpd="sng" algn="ctr">
                      <a:solidFill>
                        <a:schemeClr val="bg1">
                          <a:lumMod val="65000"/>
                        </a:schemeClr>
                      </a:solidFill>
                      <a:prstDash val="sysDot"/>
                      <a:round/>
                      <a:headEnd type="none" w="med" len="med"/>
                      <a:tailEnd type="none" w="med" len="med"/>
                    </a:lnL>
                    <a:lnT w="12700" cap="flat" cmpd="sng" algn="ctr">
                      <a:solidFill>
                        <a:schemeClr val="bg1">
                          <a:lumMod val="65000"/>
                        </a:schemeClr>
                      </a:solidFill>
                      <a:prstDash val="sysDot"/>
                      <a:round/>
                      <a:headEnd type="none" w="med" len="med"/>
                      <a:tailEnd type="none" w="med" len="med"/>
                    </a:lnT>
                  </a:tcPr>
                </a:tc>
                <a:extLst>
                  <a:ext uri="{0D108BD9-81ED-4DB2-BD59-A6C34878D82A}">
                    <a16:rowId xmlns:a16="http://schemas.microsoft.com/office/drawing/2014/main" val="1786149129"/>
                  </a:ext>
                </a:extLst>
              </a:tr>
              <a:tr h="457200">
                <a:tc>
                  <a:txBody>
                    <a:bodyPr/>
                    <a:lstStyle/>
                    <a:p>
                      <a:r>
                        <a:rPr lang="en-US" sz="1600" b="1"/>
                        <a:t>Science</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400"/>
                        <a:t>Great Minds (K-5)</a:t>
                      </a:r>
                      <a:r>
                        <a:rPr lang="en-US" sz="1400" baseline="30000"/>
                        <a:t> O</a:t>
                      </a:r>
                      <a:endParaRPr lang="en-US" sz="1400"/>
                    </a:p>
                  </a:txBody>
                  <a:tcPr marL="45720" marR="45720" anchor="ctr">
                    <a:lnL w="12700" cap="flat" cmpd="sng" algn="ctr">
                      <a:solidFill>
                        <a:schemeClr val="bg1"/>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OER (Forever) for Teacher and Student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Additional Cost for Science Kits and Trade Books</a:t>
                      </a: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endParaRPr lang="en-US" sz="1600" i="0" kern="1200">
                        <a:solidFill>
                          <a:schemeClr val="tx1"/>
                        </a:solidFill>
                        <a:latin typeface="+mn-lt"/>
                        <a:ea typeface="+mn-ea"/>
                        <a:cs typeface="+mn-cs"/>
                      </a:endParaRPr>
                    </a:p>
                  </a:txBody>
                  <a:tcPr marL="45720" marR="4572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985089"/>
                  </a:ext>
                </a:extLst>
              </a:tr>
            </a:tbl>
          </a:graphicData>
        </a:graphic>
      </p:graphicFrame>
      <p:sp>
        <p:nvSpPr>
          <p:cNvPr id="6" name="TextBox 5">
            <a:extLst>
              <a:ext uri="{FF2B5EF4-FFF2-40B4-BE49-F238E27FC236}">
                <a16:creationId xmlns:a16="http://schemas.microsoft.com/office/drawing/2014/main" id="{65F2564F-B33A-4F70-98E6-FE4C6702735D}"/>
              </a:ext>
            </a:extLst>
          </p:cNvPr>
          <p:cNvSpPr txBox="1"/>
          <p:nvPr/>
        </p:nvSpPr>
        <p:spPr>
          <a:xfrm>
            <a:off x="712380" y="694734"/>
            <a:ext cx="10188545" cy="400110"/>
          </a:xfrm>
          <a:prstGeom prst="rect">
            <a:avLst/>
          </a:prstGeom>
          <a:noFill/>
        </p:spPr>
        <p:txBody>
          <a:bodyPr wrap="square" rtlCol="0">
            <a:spAutoFit/>
          </a:bodyPr>
          <a:lstStyle/>
          <a:p>
            <a:r>
              <a:rPr lang="en-US" sz="2000"/>
              <a:t>Districts will have access to many of the resources in perpetuity. </a:t>
            </a:r>
          </a:p>
        </p:txBody>
      </p:sp>
      <p:pic>
        <p:nvPicPr>
          <p:cNvPr id="7" name="Picture 6" descr="A picture containing text&#10;&#10;Description automatically generated">
            <a:extLst>
              <a:ext uri="{FF2B5EF4-FFF2-40B4-BE49-F238E27FC236}">
                <a16:creationId xmlns:a16="http://schemas.microsoft.com/office/drawing/2014/main" id="{69F8FDF4-75AC-4D7E-BDCC-D04EEC12D5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322" y="1920875"/>
            <a:ext cx="420212" cy="406362"/>
          </a:xfrm>
          <a:prstGeom prst="rect">
            <a:avLst/>
          </a:prstGeom>
        </p:spPr>
      </p:pic>
      <p:pic>
        <p:nvPicPr>
          <p:cNvPr id="8" name="Picture 7" descr="Text&#10;&#10;Description automatically generated">
            <a:extLst>
              <a:ext uri="{FF2B5EF4-FFF2-40B4-BE49-F238E27FC236}">
                <a16:creationId xmlns:a16="http://schemas.microsoft.com/office/drawing/2014/main" id="{7950DE42-54D8-4949-8418-61B2CF534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6287" y="5168873"/>
            <a:ext cx="445132" cy="399176"/>
          </a:xfrm>
          <a:prstGeom prst="rect">
            <a:avLst/>
          </a:prstGeom>
        </p:spPr>
      </p:pic>
      <p:pic>
        <p:nvPicPr>
          <p:cNvPr id="9" name="Graphic 8">
            <a:extLst>
              <a:ext uri="{FF2B5EF4-FFF2-40B4-BE49-F238E27FC236}">
                <a16:creationId xmlns:a16="http://schemas.microsoft.com/office/drawing/2014/main" id="{377540A4-994A-426A-B7FC-196F61D4CE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6754" y="2360157"/>
            <a:ext cx="1047349" cy="367059"/>
          </a:xfrm>
          <a:prstGeom prst="rect">
            <a:avLst/>
          </a:prstGeom>
        </p:spPr>
      </p:pic>
      <p:pic>
        <p:nvPicPr>
          <p:cNvPr id="10" name="Graphic 9">
            <a:extLst>
              <a:ext uri="{FF2B5EF4-FFF2-40B4-BE49-F238E27FC236}">
                <a16:creationId xmlns:a16="http://schemas.microsoft.com/office/drawing/2014/main" id="{612BDC86-A9F6-41D2-86A8-E5CB48098A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26489" y="3880488"/>
            <a:ext cx="1547878" cy="303327"/>
          </a:xfrm>
          <a:prstGeom prst="rect">
            <a:avLst/>
          </a:prstGeom>
        </p:spPr>
      </p:pic>
      <p:pic>
        <p:nvPicPr>
          <p:cNvPr id="11" name="Graphic 10">
            <a:extLst>
              <a:ext uri="{FF2B5EF4-FFF2-40B4-BE49-F238E27FC236}">
                <a16:creationId xmlns:a16="http://schemas.microsoft.com/office/drawing/2014/main" id="{79455E01-F738-4EC5-B42E-FCDBE0BEF8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9193" y="2903952"/>
            <a:ext cx="1162470" cy="325109"/>
          </a:xfrm>
          <a:prstGeom prst="rect">
            <a:avLst/>
          </a:prstGeom>
        </p:spPr>
      </p:pic>
      <p:pic>
        <p:nvPicPr>
          <p:cNvPr id="12" name="Graphic 11">
            <a:extLst>
              <a:ext uri="{FF2B5EF4-FFF2-40B4-BE49-F238E27FC236}">
                <a16:creationId xmlns:a16="http://schemas.microsoft.com/office/drawing/2014/main" id="{A5DE1792-FA01-42F5-8822-913CD821148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72216" y="4383430"/>
            <a:ext cx="861260" cy="256032"/>
          </a:xfrm>
          <a:prstGeom prst="rect">
            <a:avLst/>
          </a:prstGeom>
        </p:spPr>
      </p:pic>
      <p:pic>
        <p:nvPicPr>
          <p:cNvPr id="13" name="Graphic 12">
            <a:extLst>
              <a:ext uri="{FF2B5EF4-FFF2-40B4-BE49-F238E27FC236}">
                <a16:creationId xmlns:a16="http://schemas.microsoft.com/office/drawing/2014/main" id="{94AD60E0-4404-4015-B157-046C9BEB41E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08189" y="3385878"/>
            <a:ext cx="1384479" cy="325109"/>
          </a:xfrm>
          <a:prstGeom prst="rect">
            <a:avLst/>
          </a:prstGeom>
        </p:spPr>
      </p:pic>
      <p:pic>
        <p:nvPicPr>
          <p:cNvPr id="14" name="Picture 2" descr="Logo Coming Soon">
            <a:extLst>
              <a:ext uri="{FF2B5EF4-FFF2-40B4-BE49-F238E27FC236}">
                <a16:creationId xmlns:a16="http://schemas.microsoft.com/office/drawing/2014/main" id="{452EDF91-BC69-415E-950F-19FB5ACF979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05149" y="1491869"/>
            <a:ext cx="386135" cy="3861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AF605AA-9154-4A66-B22C-B7C4369EB24A}"/>
              </a:ext>
            </a:extLst>
          </p:cNvPr>
          <p:cNvSpPr txBox="1"/>
          <p:nvPr/>
        </p:nvSpPr>
        <p:spPr>
          <a:xfrm>
            <a:off x="137006" y="6594969"/>
            <a:ext cx="10535965" cy="263032"/>
          </a:xfrm>
          <a:prstGeom prst="rect">
            <a:avLst/>
          </a:prstGeom>
          <a:noFill/>
        </p:spPr>
        <p:txBody>
          <a:bodyPr wrap="square" rtlCol="0">
            <a:noAutofit/>
          </a:bodyPr>
          <a:lstStyle/>
          <a:p>
            <a:pPr>
              <a:lnSpc>
                <a:spcPct val="107000"/>
              </a:lnSpc>
              <a:spcAft>
                <a:spcPts val="800"/>
              </a:spcAft>
              <a:buClr>
                <a:srgbClr val="000000"/>
              </a:buClr>
              <a:defRPr/>
            </a:pPr>
            <a:r>
              <a:rPr kumimoji="0" lang="en-US" sz="900" b="1" u="none" strike="noStrike" kern="0" cap="none" spc="0" normalizeH="0" baseline="0" noProof="0">
                <a:ln>
                  <a:noFill/>
                </a:ln>
                <a:effectLst/>
                <a:uLnTx/>
                <a:uFillTx/>
                <a:latin typeface="Arial"/>
                <a:ea typeface="+mn-ea"/>
                <a:cs typeface="Arial"/>
                <a:sym typeface="Arial"/>
              </a:rPr>
              <a:t>Key: O - </a:t>
            </a:r>
            <a:r>
              <a:rPr kumimoji="0" lang="en-US" sz="900" b="0" u="none" strike="noStrike" kern="0" cap="none" spc="0" normalizeH="0" baseline="0" noProof="0">
                <a:ln>
                  <a:noFill/>
                </a:ln>
                <a:effectLst/>
                <a:uLnTx/>
                <a:uFillTx/>
                <a:latin typeface="Arial"/>
                <a:ea typeface="+mn-ea"/>
                <a:cs typeface="Arial"/>
                <a:sym typeface="Arial"/>
              </a:rPr>
              <a:t>Open Educational Resources(OER) available to Texas school districts in perpetuity</a:t>
            </a:r>
            <a:endParaRPr lang="en-US" sz="1050" i="1"/>
          </a:p>
          <a:p>
            <a:pPr>
              <a:lnSpc>
                <a:spcPct val="107000"/>
              </a:lnSpc>
              <a:spcAft>
                <a:spcPts val="800"/>
              </a:spcAft>
              <a:buClr>
                <a:srgbClr val="000000"/>
              </a:buClr>
              <a:defRPr/>
            </a:pPr>
            <a:r>
              <a:rPr kumimoji="0" lang="en-US" sz="1050" u="none" strike="noStrike" kern="0" cap="none" spc="0" normalizeH="0" baseline="0" noProof="0">
                <a:ln>
                  <a:noFill/>
                </a:ln>
                <a:effectLst/>
                <a:uLnTx/>
                <a:uFillTx/>
                <a:latin typeface="Arial"/>
                <a:ea typeface="+mn-ea"/>
                <a:cs typeface="Arial"/>
                <a:sym typeface="Arial"/>
              </a:rPr>
              <a:t> </a:t>
            </a:r>
            <a:endParaRPr kumimoji="0" lang="en-US" sz="900" b="0" u="none" strike="noStrike" kern="0" cap="none" spc="0" normalizeH="0" baseline="0" noProof="0">
              <a:ln>
                <a:noFill/>
              </a:ln>
              <a:effectLst/>
              <a:uLnTx/>
              <a:uFillTx/>
              <a:latin typeface="Arial"/>
              <a:ea typeface="+mn-ea"/>
              <a:cs typeface="Arial"/>
              <a:sym typeface="Arial"/>
            </a:endParaRPr>
          </a:p>
          <a:p>
            <a:pPr marL="0" marR="0" lvl="0" indent="0"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900" b="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3437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8</a:t>
            </a:fld>
            <a:endParaRPr lang="en-US"/>
          </a:p>
        </p:txBody>
      </p:sp>
      <p:grpSp>
        <p:nvGrpSpPr>
          <p:cNvPr id="7" name="Group 6">
            <a:extLst>
              <a:ext uri="{FF2B5EF4-FFF2-40B4-BE49-F238E27FC236}">
                <a16:creationId xmlns:a16="http://schemas.microsoft.com/office/drawing/2014/main" id="{F60B09AD-808D-41E3-A5FA-F242FC38AC4B}"/>
              </a:ext>
            </a:extLst>
          </p:cNvPr>
          <p:cNvGrpSpPr/>
          <p:nvPr/>
        </p:nvGrpSpPr>
        <p:grpSpPr>
          <a:xfrm>
            <a:off x="712380" y="2808620"/>
            <a:ext cx="2506493" cy="1521954"/>
            <a:chOff x="2743198" y="2111211"/>
            <a:chExt cx="2506493" cy="1521954"/>
          </a:xfrm>
        </p:grpSpPr>
        <p:sp>
          <p:nvSpPr>
            <p:cNvPr id="6" name="Rectangle 5">
              <a:extLst>
                <a:ext uri="{FF2B5EF4-FFF2-40B4-BE49-F238E27FC236}">
                  <a16:creationId xmlns:a16="http://schemas.microsoft.com/office/drawing/2014/main" id="{22000EFA-8C57-4595-96B4-7D9853F8AB56}"/>
                </a:ext>
              </a:extLst>
            </p:cNvPr>
            <p:cNvSpPr/>
            <p:nvPr/>
          </p:nvSpPr>
          <p:spPr>
            <a:xfrm>
              <a:off x="2743198" y="2111211"/>
              <a:ext cx="2506493" cy="15219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a:p>
              <a:pPr algn="ctr"/>
              <a:endParaRPr lang="en-US" b="1">
                <a:solidFill>
                  <a:schemeClr val="tx1"/>
                </a:solidFill>
              </a:endParaRPr>
            </a:p>
            <a:p>
              <a:pPr algn="ctr"/>
              <a:r>
                <a:rPr lang="en-US" b="1">
                  <a:solidFill>
                    <a:schemeClr val="tx1"/>
                  </a:solidFill>
                </a:rPr>
                <a:t>3. Access to an Optional</a:t>
              </a:r>
            </a:p>
            <a:p>
              <a:pPr algn="ctr"/>
              <a:r>
                <a:rPr lang="en-US" b="1">
                  <a:solidFill>
                    <a:schemeClr val="tx1"/>
                  </a:solidFill>
                </a:rPr>
                <a:t>Academic Diagnostic</a:t>
              </a:r>
              <a:endParaRPr lang="en-US">
                <a:solidFill>
                  <a:schemeClr val="tx1"/>
                </a:solidFill>
              </a:endParaRPr>
            </a:p>
          </p:txBody>
        </p:sp>
        <p:pic>
          <p:nvPicPr>
            <p:cNvPr id="32" name="Graphic 31" descr="Clipboard Partially Crossed">
              <a:extLst>
                <a:ext uri="{FF2B5EF4-FFF2-40B4-BE49-F238E27FC236}">
                  <a16:creationId xmlns:a16="http://schemas.microsoft.com/office/drawing/2014/main" id="{8AD59293-79A6-43F6-B178-78612A1289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9491" y="2142152"/>
              <a:ext cx="693906" cy="693906"/>
            </a:xfrm>
            <a:prstGeom prst="rect">
              <a:avLst/>
            </a:prstGeom>
          </p:spPr>
        </p:pic>
      </p:grpSp>
      <p:grpSp>
        <p:nvGrpSpPr>
          <p:cNvPr id="10" name="Group 9">
            <a:extLst>
              <a:ext uri="{FF2B5EF4-FFF2-40B4-BE49-F238E27FC236}">
                <a16:creationId xmlns:a16="http://schemas.microsoft.com/office/drawing/2014/main" id="{C7D57376-F586-44A0-8461-B0D87DC20E4A}"/>
              </a:ext>
            </a:extLst>
          </p:cNvPr>
          <p:cNvGrpSpPr/>
          <p:nvPr/>
        </p:nvGrpSpPr>
        <p:grpSpPr>
          <a:xfrm>
            <a:off x="3520427" y="2808620"/>
            <a:ext cx="2506493" cy="1521954"/>
            <a:chOff x="7097950" y="2111211"/>
            <a:chExt cx="2506493" cy="1521954"/>
          </a:xfrm>
        </p:grpSpPr>
        <p:sp>
          <p:nvSpPr>
            <p:cNvPr id="28" name="Rectangle 27">
              <a:extLst>
                <a:ext uri="{FF2B5EF4-FFF2-40B4-BE49-F238E27FC236}">
                  <a16:creationId xmlns:a16="http://schemas.microsoft.com/office/drawing/2014/main" id="{6CB34500-0C09-4335-9071-EE777D6798CC}"/>
                </a:ext>
              </a:extLst>
            </p:cNvPr>
            <p:cNvSpPr/>
            <p:nvPr/>
          </p:nvSpPr>
          <p:spPr>
            <a:xfrm>
              <a:off x="7097950" y="2111211"/>
              <a:ext cx="2506493" cy="15219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a:p>
              <a:pPr algn="ctr"/>
              <a:endParaRPr lang="en-US" b="1">
                <a:solidFill>
                  <a:schemeClr val="tx1"/>
                </a:solidFill>
              </a:endParaRPr>
            </a:p>
            <a:p>
              <a:pPr algn="ctr"/>
              <a:r>
                <a:rPr lang="en-US" b="1">
                  <a:solidFill>
                    <a:schemeClr val="tx1"/>
                  </a:solidFill>
                </a:rPr>
                <a:t>4. Free Materials Onboarding PD</a:t>
              </a:r>
              <a:endParaRPr lang="en-US">
                <a:solidFill>
                  <a:schemeClr val="tx1"/>
                </a:solidFill>
              </a:endParaRPr>
            </a:p>
          </p:txBody>
        </p:sp>
        <p:pic>
          <p:nvPicPr>
            <p:cNvPr id="34" name="Graphic 33" descr="Online meeting">
              <a:extLst>
                <a:ext uri="{FF2B5EF4-FFF2-40B4-BE49-F238E27FC236}">
                  <a16:creationId xmlns:a16="http://schemas.microsoft.com/office/drawing/2014/main" id="{39B84707-4788-4881-B11E-11BC1E9F87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3432" y="2176660"/>
              <a:ext cx="695528" cy="695528"/>
            </a:xfrm>
            <a:prstGeom prst="rect">
              <a:avLst/>
            </a:prstGeom>
          </p:spPr>
        </p:pic>
      </p:grpSp>
      <p:grpSp>
        <p:nvGrpSpPr>
          <p:cNvPr id="8" name="Group 7">
            <a:extLst>
              <a:ext uri="{FF2B5EF4-FFF2-40B4-BE49-F238E27FC236}">
                <a16:creationId xmlns:a16="http://schemas.microsoft.com/office/drawing/2014/main" id="{37D9E482-25E8-46BB-8919-148A96B1FEB2}"/>
              </a:ext>
            </a:extLst>
          </p:cNvPr>
          <p:cNvGrpSpPr/>
          <p:nvPr/>
        </p:nvGrpSpPr>
        <p:grpSpPr>
          <a:xfrm>
            <a:off x="6328474" y="2808620"/>
            <a:ext cx="2506493" cy="1521954"/>
            <a:chOff x="2743198" y="3866865"/>
            <a:chExt cx="2506493" cy="1521954"/>
          </a:xfrm>
        </p:grpSpPr>
        <p:sp>
          <p:nvSpPr>
            <p:cNvPr id="30" name="Rectangle 29">
              <a:extLst>
                <a:ext uri="{FF2B5EF4-FFF2-40B4-BE49-F238E27FC236}">
                  <a16:creationId xmlns:a16="http://schemas.microsoft.com/office/drawing/2014/main" id="{DEF1CADA-D767-477B-8275-15BAE7AA1A57}"/>
                </a:ext>
              </a:extLst>
            </p:cNvPr>
            <p:cNvSpPr/>
            <p:nvPr/>
          </p:nvSpPr>
          <p:spPr>
            <a:xfrm>
              <a:off x="2743198" y="3866865"/>
              <a:ext cx="2506493" cy="15219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5. Access to THL Planning Supports</a:t>
              </a:r>
              <a:endParaRPr lang="en-US" dirty="0">
                <a:solidFill>
                  <a:schemeClr val="tx1"/>
                </a:solidFill>
              </a:endParaRPr>
            </a:p>
          </p:txBody>
        </p:sp>
        <p:pic>
          <p:nvPicPr>
            <p:cNvPr id="36" name="Graphic 35" descr="Whistle">
              <a:extLst>
                <a:ext uri="{FF2B5EF4-FFF2-40B4-BE49-F238E27FC236}">
                  <a16:creationId xmlns:a16="http://schemas.microsoft.com/office/drawing/2014/main" id="{98D3CAF3-61EF-4292-A17A-DB5FAF794C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916" y="3998787"/>
              <a:ext cx="629055" cy="629055"/>
            </a:xfrm>
            <a:prstGeom prst="rect">
              <a:avLst/>
            </a:prstGeom>
          </p:spPr>
        </p:pic>
      </p:grpSp>
      <p:grpSp>
        <p:nvGrpSpPr>
          <p:cNvPr id="9" name="Group 8">
            <a:extLst>
              <a:ext uri="{FF2B5EF4-FFF2-40B4-BE49-F238E27FC236}">
                <a16:creationId xmlns:a16="http://schemas.microsoft.com/office/drawing/2014/main" id="{8F142507-827C-41C8-8949-6F3999A1BBB3}"/>
              </a:ext>
            </a:extLst>
          </p:cNvPr>
          <p:cNvGrpSpPr/>
          <p:nvPr/>
        </p:nvGrpSpPr>
        <p:grpSpPr>
          <a:xfrm>
            <a:off x="9136521" y="2808620"/>
            <a:ext cx="2506493" cy="1521954"/>
            <a:chOff x="7097950" y="3866865"/>
            <a:chExt cx="2506493" cy="1521954"/>
          </a:xfrm>
        </p:grpSpPr>
        <p:sp>
          <p:nvSpPr>
            <p:cNvPr id="29" name="Rectangle 28">
              <a:extLst>
                <a:ext uri="{FF2B5EF4-FFF2-40B4-BE49-F238E27FC236}">
                  <a16:creationId xmlns:a16="http://schemas.microsoft.com/office/drawing/2014/main" id="{E6A1BA20-D8B6-46C8-93F5-3C176410403F}"/>
                </a:ext>
              </a:extLst>
            </p:cNvPr>
            <p:cNvSpPr/>
            <p:nvPr/>
          </p:nvSpPr>
          <p:spPr>
            <a:xfrm>
              <a:off x="7097950" y="3866865"/>
              <a:ext cx="2506493" cy="15219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6. Free Ongoing Coaching</a:t>
              </a:r>
              <a:endParaRPr lang="en-US" dirty="0">
                <a:solidFill>
                  <a:schemeClr val="tx1"/>
                </a:solidFill>
              </a:endParaRPr>
            </a:p>
          </p:txBody>
        </p:sp>
        <p:pic>
          <p:nvPicPr>
            <p:cNvPr id="38" name="Graphic 37" descr="Circles with arrows">
              <a:extLst>
                <a:ext uri="{FF2B5EF4-FFF2-40B4-BE49-F238E27FC236}">
                  <a16:creationId xmlns:a16="http://schemas.microsoft.com/office/drawing/2014/main" id="{294166B2-25F5-4623-81BE-1C65F8A70C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92445" y="3959932"/>
              <a:ext cx="717501" cy="717501"/>
            </a:xfrm>
            <a:prstGeom prst="rect">
              <a:avLst/>
            </a:prstGeom>
          </p:spPr>
        </p:pic>
      </p:grpSp>
      <p:sp>
        <p:nvSpPr>
          <p:cNvPr id="40" name="Rectangle 39">
            <a:extLst>
              <a:ext uri="{FF2B5EF4-FFF2-40B4-BE49-F238E27FC236}">
                <a16:creationId xmlns:a16="http://schemas.microsoft.com/office/drawing/2014/main" id="{9C32B1BC-4474-4320-AD38-013C3501B187}"/>
              </a:ext>
            </a:extLst>
          </p:cNvPr>
          <p:cNvSpPr/>
          <p:nvPr/>
        </p:nvSpPr>
        <p:spPr>
          <a:xfrm>
            <a:off x="2860970" y="1840343"/>
            <a:ext cx="3165950" cy="7810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1. Remote Learning </a:t>
            </a:r>
            <a:br>
              <a:rPr lang="en-US" b="1">
                <a:solidFill>
                  <a:schemeClr val="tx1"/>
                </a:solidFill>
              </a:rPr>
            </a:br>
            <a:r>
              <a:rPr lang="en-US" b="1">
                <a:solidFill>
                  <a:schemeClr val="tx1"/>
                </a:solidFill>
              </a:rPr>
              <a:t>Supports for Teachers</a:t>
            </a:r>
            <a:endParaRPr lang="en-US">
              <a:solidFill>
                <a:schemeClr val="tx1"/>
              </a:solidFill>
            </a:endParaRPr>
          </a:p>
        </p:txBody>
      </p:sp>
      <p:sp>
        <p:nvSpPr>
          <p:cNvPr id="43" name="Rectangle 42">
            <a:extLst>
              <a:ext uri="{FF2B5EF4-FFF2-40B4-BE49-F238E27FC236}">
                <a16:creationId xmlns:a16="http://schemas.microsoft.com/office/drawing/2014/main" id="{50A34A55-5650-4102-B6EB-05E7EE68E064}"/>
              </a:ext>
            </a:extLst>
          </p:cNvPr>
          <p:cNvSpPr/>
          <p:nvPr/>
        </p:nvSpPr>
        <p:spPr>
          <a:xfrm>
            <a:off x="6328474" y="1840343"/>
            <a:ext cx="3165950" cy="7810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2. Resources to Reduce </a:t>
            </a:r>
          </a:p>
          <a:p>
            <a:pPr algn="ctr"/>
            <a:r>
              <a:rPr lang="en-US" b="1">
                <a:solidFill>
                  <a:schemeClr val="tx1"/>
                </a:solidFill>
              </a:rPr>
              <a:t>Student Learning Loss</a:t>
            </a:r>
            <a:endParaRPr lang="en-US">
              <a:solidFill>
                <a:schemeClr val="tx1"/>
              </a:solidFill>
            </a:endParaRPr>
          </a:p>
        </p:txBody>
      </p:sp>
      <p:grpSp>
        <p:nvGrpSpPr>
          <p:cNvPr id="24" name="Group 23">
            <a:extLst>
              <a:ext uri="{FF2B5EF4-FFF2-40B4-BE49-F238E27FC236}">
                <a16:creationId xmlns:a16="http://schemas.microsoft.com/office/drawing/2014/main" id="{AF642EE8-3DDD-4896-8B76-DD938B2CCDBC}"/>
              </a:ext>
            </a:extLst>
          </p:cNvPr>
          <p:cNvGrpSpPr/>
          <p:nvPr/>
        </p:nvGrpSpPr>
        <p:grpSpPr>
          <a:xfrm>
            <a:off x="21896" y="4423641"/>
            <a:ext cx="2377440" cy="1521954"/>
            <a:chOff x="57992" y="3861432"/>
            <a:chExt cx="2377440" cy="1521954"/>
          </a:xfrm>
        </p:grpSpPr>
        <p:sp>
          <p:nvSpPr>
            <p:cNvPr id="25" name="Rectangle 24">
              <a:extLst>
                <a:ext uri="{FF2B5EF4-FFF2-40B4-BE49-F238E27FC236}">
                  <a16:creationId xmlns:a16="http://schemas.microsoft.com/office/drawing/2014/main" id="{86B5BD78-D190-4A3C-89F2-C79B01249EA2}"/>
                </a:ext>
              </a:extLst>
            </p:cNvPr>
            <p:cNvSpPr/>
            <p:nvPr/>
          </p:nvSpPr>
          <p:spPr>
            <a:xfrm>
              <a:off x="57992" y="3861432"/>
              <a:ext cx="2377440" cy="15219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7. Free Printed Spring ‘21 Unit Materials, Texts and Manipulatives</a:t>
              </a:r>
              <a:endParaRPr lang="en-US" dirty="0">
                <a:solidFill>
                  <a:schemeClr val="tx1"/>
                </a:solidFill>
              </a:endParaRPr>
            </a:p>
          </p:txBody>
        </p:sp>
        <p:pic>
          <p:nvPicPr>
            <p:cNvPr id="26" name="Graphic 25" descr="Books">
              <a:extLst>
                <a:ext uri="{FF2B5EF4-FFF2-40B4-BE49-F238E27FC236}">
                  <a16:creationId xmlns:a16="http://schemas.microsoft.com/office/drawing/2014/main" id="{0071C6BF-C139-4377-A9FB-CD5CF6BA32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2763" y="3945460"/>
              <a:ext cx="676949" cy="676949"/>
            </a:xfrm>
            <a:prstGeom prst="rect">
              <a:avLst/>
            </a:prstGeom>
          </p:spPr>
        </p:pic>
      </p:grpSp>
      <p:grpSp>
        <p:nvGrpSpPr>
          <p:cNvPr id="27" name="Group 26">
            <a:extLst>
              <a:ext uri="{FF2B5EF4-FFF2-40B4-BE49-F238E27FC236}">
                <a16:creationId xmlns:a16="http://schemas.microsoft.com/office/drawing/2014/main" id="{6B157E28-3A4B-49A5-8756-EEF93E424751}"/>
              </a:ext>
            </a:extLst>
          </p:cNvPr>
          <p:cNvGrpSpPr/>
          <p:nvPr/>
        </p:nvGrpSpPr>
        <p:grpSpPr>
          <a:xfrm>
            <a:off x="2453150" y="4423641"/>
            <a:ext cx="2377440" cy="1521954"/>
            <a:chOff x="2444127" y="3861432"/>
            <a:chExt cx="2377440" cy="1521954"/>
          </a:xfrm>
        </p:grpSpPr>
        <p:sp>
          <p:nvSpPr>
            <p:cNvPr id="31" name="Rectangle 30">
              <a:extLst>
                <a:ext uri="{FF2B5EF4-FFF2-40B4-BE49-F238E27FC236}">
                  <a16:creationId xmlns:a16="http://schemas.microsoft.com/office/drawing/2014/main" id="{FF94710F-3DC3-4DA5-A27D-25F2AF02856F}"/>
                </a:ext>
              </a:extLst>
            </p:cNvPr>
            <p:cNvSpPr/>
            <p:nvPr/>
          </p:nvSpPr>
          <p:spPr>
            <a:xfrm>
              <a:off x="2444127" y="3861432"/>
              <a:ext cx="2377440" cy="15219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8. Access to Subject Communities of Practice for Teachers</a:t>
              </a:r>
              <a:endParaRPr lang="en-US" dirty="0">
                <a:solidFill>
                  <a:schemeClr val="tx1"/>
                </a:solidFill>
              </a:endParaRPr>
            </a:p>
          </p:txBody>
        </p:sp>
        <p:pic>
          <p:nvPicPr>
            <p:cNvPr id="33" name="Graphic 32" descr="Cheers">
              <a:extLst>
                <a:ext uri="{FF2B5EF4-FFF2-40B4-BE49-F238E27FC236}">
                  <a16:creationId xmlns:a16="http://schemas.microsoft.com/office/drawing/2014/main" id="{8813CBAD-DFD4-4DB5-BC9D-DEAB691F90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01852" y="3945460"/>
              <a:ext cx="560962" cy="560962"/>
            </a:xfrm>
            <a:prstGeom prst="rect">
              <a:avLst/>
            </a:prstGeom>
          </p:spPr>
        </p:pic>
      </p:grpSp>
      <p:grpSp>
        <p:nvGrpSpPr>
          <p:cNvPr id="35" name="Group 34">
            <a:extLst>
              <a:ext uri="{FF2B5EF4-FFF2-40B4-BE49-F238E27FC236}">
                <a16:creationId xmlns:a16="http://schemas.microsoft.com/office/drawing/2014/main" id="{B7D00785-363B-4FDB-B230-9E1C728EBD73}"/>
              </a:ext>
            </a:extLst>
          </p:cNvPr>
          <p:cNvGrpSpPr/>
          <p:nvPr/>
        </p:nvGrpSpPr>
        <p:grpSpPr>
          <a:xfrm>
            <a:off x="4884404" y="4423641"/>
            <a:ext cx="2377440" cy="1521954"/>
            <a:chOff x="4830262" y="3861432"/>
            <a:chExt cx="2377440" cy="1521954"/>
          </a:xfrm>
        </p:grpSpPr>
        <p:sp>
          <p:nvSpPr>
            <p:cNvPr id="37" name="Rectangle 36">
              <a:extLst>
                <a:ext uri="{FF2B5EF4-FFF2-40B4-BE49-F238E27FC236}">
                  <a16:creationId xmlns:a16="http://schemas.microsoft.com/office/drawing/2014/main" id="{9CEC8180-33BB-420A-91EA-F61E13CEF0F6}"/>
                </a:ext>
              </a:extLst>
            </p:cNvPr>
            <p:cNvSpPr/>
            <p:nvPr/>
          </p:nvSpPr>
          <p:spPr>
            <a:xfrm>
              <a:off x="4830262" y="3861432"/>
              <a:ext cx="2377440" cy="15219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9. Teacher and School Leader Stipends</a:t>
              </a:r>
              <a:endParaRPr lang="en-US" dirty="0">
                <a:solidFill>
                  <a:schemeClr val="tx1"/>
                </a:solidFill>
              </a:endParaRPr>
            </a:p>
          </p:txBody>
        </p:sp>
        <p:pic>
          <p:nvPicPr>
            <p:cNvPr id="39" name="Graphic 38" descr="Bank check">
              <a:extLst>
                <a:ext uri="{FF2B5EF4-FFF2-40B4-BE49-F238E27FC236}">
                  <a16:creationId xmlns:a16="http://schemas.microsoft.com/office/drawing/2014/main" id="{2FCC0521-E504-4F8A-B499-C2610EDD273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31902" y="3861432"/>
              <a:ext cx="843052" cy="843052"/>
            </a:xfrm>
            <a:prstGeom prst="rect">
              <a:avLst/>
            </a:prstGeom>
          </p:spPr>
        </p:pic>
      </p:grpSp>
      <p:grpSp>
        <p:nvGrpSpPr>
          <p:cNvPr id="41" name="Group 40">
            <a:extLst>
              <a:ext uri="{FF2B5EF4-FFF2-40B4-BE49-F238E27FC236}">
                <a16:creationId xmlns:a16="http://schemas.microsoft.com/office/drawing/2014/main" id="{3AA9C221-4C05-4A21-8015-83172B87B925}"/>
              </a:ext>
            </a:extLst>
          </p:cNvPr>
          <p:cNvGrpSpPr/>
          <p:nvPr/>
        </p:nvGrpSpPr>
        <p:grpSpPr>
          <a:xfrm>
            <a:off x="7315658" y="4423641"/>
            <a:ext cx="2377440" cy="1521954"/>
            <a:chOff x="7216397" y="3861432"/>
            <a:chExt cx="2377440" cy="1521954"/>
          </a:xfrm>
        </p:grpSpPr>
        <p:sp>
          <p:nvSpPr>
            <p:cNvPr id="42" name="Rectangle 41">
              <a:extLst>
                <a:ext uri="{FF2B5EF4-FFF2-40B4-BE49-F238E27FC236}">
                  <a16:creationId xmlns:a16="http://schemas.microsoft.com/office/drawing/2014/main" id="{8086C040-410D-44D0-8CB4-4F67E04A04B6}"/>
                </a:ext>
              </a:extLst>
            </p:cNvPr>
            <p:cNvSpPr/>
            <p:nvPr/>
          </p:nvSpPr>
          <p:spPr>
            <a:xfrm>
              <a:off x="7216397" y="3861432"/>
              <a:ext cx="2377440" cy="15219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10. Ability to Influence Materials Improvements</a:t>
              </a:r>
              <a:endParaRPr lang="en-US" dirty="0">
                <a:solidFill>
                  <a:schemeClr val="tx1"/>
                </a:solidFill>
              </a:endParaRPr>
            </a:p>
          </p:txBody>
        </p:sp>
        <p:pic>
          <p:nvPicPr>
            <p:cNvPr id="44" name="Graphic 43" descr="Chat bubble">
              <a:extLst>
                <a:ext uri="{FF2B5EF4-FFF2-40B4-BE49-F238E27FC236}">
                  <a16:creationId xmlns:a16="http://schemas.microsoft.com/office/drawing/2014/main" id="{2480728F-79A7-43CE-9954-8E7138AF2C0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38659" y="3932756"/>
              <a:ext cx="771728" cy="771728"/>
            </a:xfrm>
            <a:prstGeom prst="rect">
              <a:avLst/>
            </a:prstGeom>
          </p:spPr>
        </p:pic>
      </p:grpSp>
      <p:grpSp>
        <p:nvGrpSpPr>
          <p:cNvPr id="45" name="Group 44">
            <a:extLst>
              <a:ext uri="{FF2B5EF4-FFF2-40B4-BE49-F238E27FC236}">
                <a16:creationId xmlns:a16="http://schemas.microsoft.com/office/drawing/2014/main" id="{4F5B3E9A-FB01-4F17-980E-F1986672D318}"/>
              </a:ext>
            </a:extLst>
          </p:cNvPr>
          <p:cNvGrpSpPr/>
          <p:nvPr/>
        </p:nvGrpSpPr>
        <p:grpSpPr>
          <a:xfrm>
            <a:off x="9746913" y="4423641"/>
            <a:ext cx="2377440" cy="1521954"/>
            <a:chOff x="9602530" y="3861432"/>
            <a:chExt cx="2377440" cy="1521954"/>
          </a:xfrm>
        </p:grpSpPr>
        <p:sp>
          <p:nvSpPr>
            <p:cNvPr id="46" name="Rectangle 45">
              <a:extLst>
                <a:ext uri="{FF2B5EF4-FFF2-40B4-BE49-F238E27FC236}">
                  <a16:creationId xmlns:a16="http://schemas.microsoft.com/office/drawing/2014/main" id="{261BDDA8-2EF1-4DD4-BA41-7ECA66403DED}"/>
                </a:ext>
              </a:extLst>
            </p:cNvPr>
            <p:cNvSpPr/>
            <p:nvPr/>
          </p:nvSpPr>
          <p:spPr>
            <a:xfrm>
              <a:off x="9602530" y="3861432"/>
              <a:ext cx="2377440" cy="15219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11. Community Engagement Supports</a:t>
              </a:r>
              <a:endParaRPr lang="en-US" dirty="0">
                <a:solidFill>
                  <a:schemeClr val="tx1"/>
                </a:solidFill>
              </a:endParaRPr>
            </a:p>
          </p:txBody>
        </p:sp>
        <p:pic>
          <p:nvPicPr>
            <p:cNvPr id="47" name="Graphic 46" descr="Neighborhood">
              <a:extLst>
                <a:ext uri="{FF2B5EF4-FFF2-40B4-BE49-F238E27FC236}">
                  <a16:creationId xmlns:a16="http://schemas.microsoft.com/office/drawing/2014/main" id="{12220633-ED1D-439A-BD50-223CC2F7FD8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511559" y="3932756"/>
              <a:ext cx="688433" cy="688433"/>
            </a:xfrm>
            <a:prstGeom prst="rect">
              <a:avLst/>
            </a:prstGeom>
          </p:spPr>
        </p:pic>
      </p:grpSp>
      <p:sp>
        <p:nvSpPr>
          <p:cNvPr id="49" name="TextBox 48">
            <a:extLst>
              <a:ext uri="{FF2B5EF4-FFF2-40B4-BE49-F238E27FC236}">
                <a16:creationId xmlns:a16="http://schemas.microsoft.com/office/drawing/2014/main" id="{97E183A6-0A28-4838-92F2-3B78E5DD7E77}"/>
              </a:ext>
            </a:extLst>
          </p:cNvPr>
          <p:cNvSpPr txBox="1"/>
          <p:nvPr/>
        </p:nvSpPr>
        <p:spPr>
          <a:xfrm>
            <a:off x="712380" y="924018"/>
            <a:ext cx="10188545" cy="707886"/>
          </a:xfrm>
          <a:prstGeom prst="rect">
            <a:avLst/>
          </a:prstGeom>
          <a:noFill/>
        </p:spPr>
        <p:txBody>
          <a:bodyPr wrap="square" rtlCol="0">
            <a:spAutoFit/>
          </a:bodyPr>
          <a:lstStyle/>
          <a:p>
            <a:r>
              <a:rPr lang="en-US" sz="2000" dirty="0"/>
              <a:t>In addition to the ability to trial a THL product, LEAs and schools participating in CRIMSI in spring ‘21 will have a number of other benefits to support them over the course of the initiative. </a:t>
            </a:r>
          </a:p>
        </p:txBody>
      </p:sp>
      <p:sp>
        <p:nvSpPr>
          <p:cNvPr id="50" name="Title 1">
            <a:extLst>
              <a:ext uri="{FF2B5EF4-FFF2-40B4-BE49-F238E27FC236}">
                <a16:creationId xmlns:a16="http://schemas.microsoft.com/office/drawing/2014/main" id="{105BB418-FAAC-4A26-AB60-E68DE6CDC0C6}"/>
              </a:ext>
            </a:extLst>
          </p:cNvPr>
          <p:cNvSpPr>
            <a:spLocks noGrp="1"/>
          </p:cNvSpPr>
          <p:nvPr>
            <p:ph type="title"/>
          </p:nvPr>
        </p:nvSpPr>
        <p:spPr>
          <a:xfrm>
            <a:off x="712380" y="153230"/>
            <a:ext cx="11121657" cy="751350"/>
          </a:xfrm>
        </p:spPr>
        <p:txBody>
          <a:bodyPr/>
          <a:lstStyle/>
          <a:p>
            <a:r>
              <a:rPr lang="en-US" b="0" dirty="0"/>
              <a:t>CRIMSI Benefits to Participating Schools and Districts</a:t>
            </a:r>
          </a:p>
        </p:txBody>
      </p:sp>
    </p:spTree>
    <p:extLst>
      <p:ext uri="{BB962C8B-B14F-4D97-AF65-F5344CB8AC3E}">
        <p14:creationId xmlns:p14="http://schemas.microsoft.com/office/powerpoint/2010/main" val="258240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DD0-934B-44CA-8FBB-0D55BEF840E6}"/>
              </a:ext>
            </a:extLst>
          </p:cNvPr>
          <p:cNvSpPr>
            <a:spLocks noGrp="1"/>
          </p:cNvSpPr>
          <p:nvPr>
            <p:ph type="title"/>
          </p:nvPr>
        </p:nvSpPr>
        <p:spPr/>
        <p:txBody>
          <a:bodyPr/>
          <a:lstStyle/>
          <a:p>
            <a:r>
              <a:rPr lang="en-US"/>
              <a:t>Requirements of Participating Districts</a:t>
            </a:r>
            <a:endParaRPr lang="en-US" dirty="0"/>
          </a:p>
        </p:txBody>
      </p:sp>
      <p:sp>
        <p:nvSpPr>
          <p:cNvPr id="3" name="Slide Number Placeholder 2">
            <a:extLst>
              <a:ext uri="{FF2B5EF4-FFF2-40B4-BE49-F238E27FC236}">
                <a16:creationId xmlns:a16="http://schemas.microsoft.com/office/drawing/2014/main" id="{AC1AD043-E4D1-42FE-8BBB-06495D57A975}"/>
              </a:ext>
            </a:extLst>
          </p:cNvPr>
          <p:cNvSpPr>
            <a:spLocks noGrp="1"/>
          </p:cNvSpPr>
          <p:nvPr>
            <p:ph type="sldNum" sz="quarter" idx="4"/>
          </p:nvPr>
        </p:nvSpPr>
        <p:spPr/>
        <p:txBody>
          <a:bodyPr/>
          <a:lstStyle/>
          <a:p>
            <a:fld id="{69C126A4-BD19-47E2-8A0E-0DE1B9D8C925}" type="slidenum">
              <a:rPr lang="en-US" smtClean="0"/>
              <a:pPr/>
              <a:t>9</a:t>
            </a:fld>
            <a:endParaRPr lang="en-US"/>
          </a:p>
        </p:txBody>
      </p:sp>
      <p:sp>
        <p:nvSpPr>
          <p:cNvPr id="6" name="TextBox 5">
            <a:extLst>
              <a:ext uri="{FF2B5EF4-FFF2-40B4-BE49-F238E27FC236}">
                <a16:creationId xmlns:a16="http://schemas.microsoft.com/office/drawing/2014/main" id="{9199B05D-9300-4390-B521-1C11DD3F7E31}"/>
              </a:ext>
            </a:extLst>
          </p:cNvPr>
          <p:cNvSpPr txBox="1"/>
          <p:nvPr/>
        </p:nvSpPr>
        <p:spPr>
          <a:xfrm>
            <a:off x="587829" y="1537410"/>
            <a:ext cx="11495314" cy="4358886"/>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2000" dirty="0">
                <a:effectLst/>
                <a:latin typeface="Calibri" panose="020F0502020204030204" pitchFamily="34" charset="0"/>
                <a:ea typeface="Calibri" panose="020F0502020204030204" pitchFamily="34" charset="0"/>
              </a:rPr>
              <a:t>Pilot of </a:t>
            </a:r>
            <a:r>
              <a:rPr lang="en-US" sz="2000" b="1" dirty="0">
                <a:effectLst/>
                <a:latin typeface="Calibri" panose="020F0502020204030204" pitchFamily="34" charset="0"/>
                <a:ea typeface="Calibri" panose="020F0502020204030204" pitchFamily="34" charset="0"/>
              </a:rPr>
              <a:t>at least one THL recommended unit</a:t>
            </a:r>
            <a:endParaRPr lang="en-US" sz="2000" dirty="0">
              <a:effectLst/>
              <a:latin typeface="Calibri" panose="020F0502020204030204" pitchFamily="34" charset="0"/>
              <a:ea typeface="Calibri" panose="020F0502020204030204" pitchFamily="34" charset="0"/>
            </a:endParaRPr>
          </a:p>
          <a:p>
            <a:pPr marL="342900" indent="-342900">
              <a:lnSpc>
                <a:spcPct val="107000"/>
              </a:lnSpc>
              <a:buFont typeface="Symbol" panose="05050102010706020507" pitchFamily="18" charset="2"/>
              <a:buChar char=""/>
            </a:pPr>
            <a:r>
              <a:rPr lang="en-US" sz="2000" dirty="0">
                <a:effectLst/>
                <a:latin typeface="Calibri" panose="020F0502020204030204" pitchFamily="34" charset="0"/>
                <a:ea typeface="Calibri" panose="020F0502020204030204" pitchFamily="34" charset="0"/>
              </a:rPr>
              <a:t>Identify </a:t>
            </a:r>
            <a:r>
              <a:rPr lang="en-US" sz="2000" b="1" dirty="0">
                <a:effectLst/>
                <a:latin typeface="Calibri" panose="020F0502020204030204" pitchFamily="34" charset="0"/>
                <a:ea typeface="Calibri" panose="020F0502020204030204" pitchFamily="34" charset="0"/>
              </a:rPr>
              <a:t>at least one school </a:t>
            </a:r>
            <a:r>
              <a:rPr lang="en-US" sz="2000" dirty="0">
                <a:effectLst/>
                <a:latin typeface="Calibri" panose="020F0502020204030204" pitchFamily="34" charset="0"/>
                <a:ea typeface="Calibri" panose="020F0502020204030204" pitchFamily="34" charset="0"/>
              </a:rPr>
              <a:t>within a district to join pilot</a:t>
            </a:r>
          </a:p>
          <a:p>
            <a:pPr marL="342900" indent="-342900">
              <a:lnSpc>
                <a:spcPct val="107000"/>
              </a:lnSpc>
              <a:buFont typeface="Symbol" panose="05050102010706020507" pitchFamily="18" charset="2"/>
              <a:buChar char=""/>
            </a:pPr>
            <a:r>
              <a:rPr lang="en-US" sz="2000" dirty="0">
                <a:latin typeface="Calibri" panose="020F0502020204030204" pitchFamily="34" charset="0"/>
                <a:ea typeface="Calibri" panose="020F0502020204030204" pitchFamily="34" charset="0"/>
              </a:rPr>
              <a:t>Identify </a:t>
            </a:r>
            <a:r>
              <a:rPr lang="en-US" sz="2000" b="1" dirty="0">
                <a:latin typeface="Calibri" panose="020F0502020204030204" pitchFamily="34" charset="0"/>
                <a:ea typeface="Calibri" panose="020F0502020204030204" pitchFamily="34" charset="0"/>
              </a:rPr>
              <a:t>at least one grade </a:t>
            </a:r>
            <a:r>
              <a:rPr lang="en-US" sz="2000" dirty="0">
                <a:latin typeface="Calibri" panose="020F0502020204030204" pitchFamily="34" charset="0"/>
                <a:ea typeface="Calibri" panose="020F0502020204030204" pitchFamily="34" charset="0"/>
              </a:rPr>
              <a:t>within the school to join pilot</a:t>
            </a:r>
            <a:r>
              <a:rPr lang="en-US" sz="2000" dirty="0">
                <a:effectLst/>
                <a:latin typeface="Calibri" panose="020F0502020204030204" pitchFamily="34" charset="0"/>
                <a:ea typeface="Calibri" panose="020F0502020204030204" pitchFamily="34" charset="0"/>
              </a:rPr>
              <a:t>​​</a:t>
            </a:r>
          </a:p>
          <a:p>
            <a:pPr marL="342900" indent="-342900">
              <a:lnSpc>
                <a:spcPct val="107000"/>
              </a:lnSpc>
              <a:buFont typeface="Symbol" panose="05050102010706020507" pitchFamily="18" charset="2"/>
              <a:buChar char=""/>
            </a:pPr>
            <a:r>
              <a:rPr lang="en-US" sz="2000" dirty="0">
                <a:effectLst/>
                <a:latin typeface="Calibri" panose="020F0502020204030204" pitchFamily="34" charset="0"/>
                <a:ea typeface="Calibri" panose="020F0502020204030204" pitchFamily="34" charset="0"/>
              </a:rPr>
              <a:t>Test </a:t>
            </a:r>
            <a:r>
              <a:rPr lang="en-US" sz="2000" b="1" dirty="0">
                <a:effectLst/>
                <a:latin typeface="Calibri" panose="020F0502020204030204" pitchFamily="34" charset="0"/>
                <a:ea typeface="Calibri" panose="020F0502020204030204" pitchFamily="34" charset="0"/>
              </a:rPr>
              <a:t>at least 1 THL core product </a:t>
            </a:r>
            <a:r>
              <a:rPr lang="en-US" sz="2000" dirty="0">
                <a:effectLst/>
                <a:latin typeface="Calibri" panose="020F0502020204030204" pitchFamily="34" charset="0"/>
                <a:ea typeface="Calibri" panose="020F0502020204030204" pitchFamily="34" charset="0"/>
              </a:rPr>
              <a:t>(e.g., Eureka Math TEKS Edition K-5)</a:t>
            </a:r>
            <a:endParaRPr lang="en-US" sz="2000" dirty="0">
              <a:solidFill>
                <a:srgbClr val="000000"/>
              </a:solidFill>
              <a:effectLst/>
              <a:latin typeface="Calibri" panose="020F0502020204030204" pitchFamily="34" charset="0"/>
              <a:ea typeface="Calibri" panose="020F0502020204030204" pitchFamily="34" charset="0"/>
            </a:endParaRPr>
          </a:p>
          <a:p>
            <a:pPr marL="342900" indent="-342900">
              <a:lnSpc>
                <a:spcPct val="107000"/>
              </a:lnSpc>
              <a:buFont typeface="Symbol" panose="05050102010706020507" pitchFamily="18" charset="2"/>
              <a:buChar char=""/>
            </a:pPr>
            <a:r>
              <a:rPr lang="en-US" sz="2000" dirty="0">
                <a:solidFill>
                  <a:srgbClr val="000000"/>
                </a:solidFill>
                <a:latin typeface="Calibri" panose="020F0502020204030204" pitchFamily="34" charset="0"/>
                <a:ea typeface="Calibri" panose="020F0502020204030204" pitchFamily="34" charset="0"/>
              </a:rPr>
              <a:t>S</a:t>
            </a:r>
            <a:r>
              <a:rPr lang="en-US" sz="2000" dirty="0">
                <a:solidFill>
                  <a:srgbClr val="000000"/>
                </a:solidFill>
                <a:effectLst/>
                <a:latin typeface="Calibri" panose="020F0502020204030204" pitchFamily="34" charset="0"/>
                <a:ea typeface="Calibri" panose="020F0502020204030204" pitchFamily="34" charset="0"/>
              </a:rPr>
              <a:t>chool schedule allows for the </a:t>
            </a:r>
            <a:r>
              <a:rPr lang="en-US" sz="2000" b="1" dirty="0">
                <a:solidFill>
                  <a:srgbClr val="000000"/>
                </a:solidFill>
                <a:effectLst/>
                <a:latin typeface="Calibri" panose="020F0502020204030204" pitchFamily="34" charset="0"/>
                <a:ea typeface="Calibri" panose="020F0502020204030204" pitchFamily="34" charset="0"/>
              </a:rPr>
              <a:t>minimum number of daily recommended instructional minutes </a:t>
            </a:r>
            <a:r>
              <a:rPr lang="en-US" sz="2000" dirty="0">
                <a:solidFill>
                  <a:srgbClr val="000000"/>
                </a:solidFill>
                <a:effectLst/>
                <a:latin typeface="Calibri" panose="020F0502020204030204" pitchFamily="34" charset="0"/>
                <a:ea typeface="Calibri" panose="020F0502020204030204" pitchFamily="34" charset="0"/>
              </a:rPr>
              <a:t>to successfully pilot THL products </a:t>
            </a:r>
            <a:r>
              <a:rPr lang="en-US" sz="2000" i="1" dirty="0">
                <a:solidFill>
                  <a:srgbClr val="000000"/>
                </a:solidFill>
                <a:effectLst/>
                <a:latin typeface="Calibri" panose="020F0502020204030204" pitchFamily="34" charset="0"/>
                <a:ea typeface="Calibri" panose="020F0502020204030204" pitchFamily="34" charset="0"/>
              </a:rPr>
              <a:t>(outlined in Appendix A of the application)</a:t>
            </a:r>
            <a:endParaRPr lang="en-US" sz="2000" i="1" dirty="0">
              <a:effectLst/>
              <a:latin typeface="Calibri" panose="020F0502020204030204" pitchFamily="34" charset="0"/>
              <a:ea typeface="Calibri" panose="020F0502020204030204" pitchFamily="34" charset="0"/>
            </a:endParaRPr>
          </a:p>
          <a:p>
            <a:pPr marL="342900" indent="-342900">
              <a:lnSpc>
                <a:spcPct val="107000"/>
              </a:lnSpc>
              <a:buFont typeface="Symbol" panose="05050102010706020507" pitchFamily="18" charset="2"/>
              <a:buChar char=""/>
            </a:pPr>
            <a:r>
              <a:rPr lang="en-US" sz="2000" dirty="0">
                <a:effectLst/>
                <a:latin typeface="Calibri" panose="020F0502020204030204" pitchFamily="34" charset="0"/>
                <a:ea typeface="Calibri" panose="020F0502020204030204" pitchFamily="34" charset="0"/>
              </a:rPr>
              <a:t>Participate in set of </a:t>
            </a:r>
            <a:r>
              <a:rPr lang="en-US" sz="2000" b="1" dirty="0">
                <a:effectLst/>
                <a:latin typeface="Calibri" panose="020F0502020204030204" pitchFamily="34" charset="0"/>
                <a:ea typeface="Calibri" panose="020F0502020204030204" pitchFamily="34" charset="0"/>
              </a:rPr>
              <a:t>free professional development</a:t>
            </a:r>
            <a:r>
              <a:rPr lang="en-US" sz="2000"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supports</a:t>
            </a:r>
            <a:r>
              <a:rPr lang="en-US" sz="2000" dirty="0">
                <a:effectLst/>
                <a:latin typeface="Calibri" panose="020F0502020204030204" pitchFamily="34" charset="0"/>
                <a:ea typeface="Calibri" panose="020F0502020204030204" pitchFamily="34" charset="0"/>
              </a:rPr>
              <a:t> that will be included as a part of pilot participation </a:t>
            </a:r>
          </a:p>
          <a:p>
            <a:pPr marL="342900" indent="-342900">
              <a:lnSpc>
                <a:spcPct val="107000"/>
              </a:lnSpc>
              <a:buFont typeface="Symbol" panose="05050102010706020507" pitchFamily="18" charset="2"/>
              <a:buChar char=""/>
            </a:pPr>
            <a:r>
              <a:rPr lang="en-US" sz="2000" dirty="0">
                <a:latin typeface="Calibri" panose="020F0502020204030204" pitchFamily="34" charset="0"/>
                <a:ea typeface="Calibri" panose="020F0502020204030204" pitchFamily="34" charset="0"/>
              </a:rPr>
              <a:t>Ensure </a:t>
            </a:r>
            <a:r>
              <a:rPr lang="en-US" sz="2000" b="1" dirty="0">
                <a:latin typeface="Calibri" panose="020F0502020204030204" pitchFamily="34" charset="0"/>
                <a:ea typeface="Calibri" panose="020F0502020204030204" pitchFamily="34" charset="0"/>
              </a:rPr>
              <a:t>joint participation of district leader, school leaders, coaches and teachers </a:t>
            </a:r>
            <a:r>
              <a:rPr lang="en-US" sz="2000" dirty="0">
                <a:effectLst/>
                <a:latin typeface="Calibri" panose="020F0502020204030204" pitchFamily="34" charset="0"/>
                <a:ea typeface="Calibri" panose="020F0502020204030204" pitchFamily="34" charset="0"/>
              </a:rPr>
              <a:t>to help successfully pilot THL unit</a:t>
            </a:r>
          </a:p>
          <a:p>
            <a:pPr marL="342900" indent="-342900">
              <a:lnSpc>
                <a:spcPct val="107000"/>
              </a:lnSpc>
              <a:buFont typeface="Symbol" panose="05050102010706020507" pitchFamily="18" charset="2"/>
              <a:buChar char=""/>
            </a:pPr>
            <a:r>
              <a:rPr lang="en-US" sz="2000" dirty="0">
                <a:effectLst/>
                <a:latin typeface="Calibri" panose="020F0502020204030204" pitchFamily="34" charset="0"/>
                <a:ea typeface="Calibri" panose="020F0502020204030204" pitchFamily="34" charset="0"/>
              </a:rPr>
              <a:t>(Optional but recommended) – Test product with a </a:t>
            </a:r>
            <a:r>
              <a:rPr lang="en-US" sz="2000" b="1" dirty="0">
                <a:effectLst/>
                <a:latin typeface="Calibri" panose="020F0502020204030204" pitchFamily="34" charset="0"/>
                <a:ea typeface="Calibri" panose="020F0502020204030204" pitchFamily="34" charset="0"/>
              </a:rPr>
              <a:t>cohort of teachers </a:t>
            </a:r>
            <a:r>
              <a:rPr lang="en-US" sz="2000" dirty="0">
                <a:effectLst/>
                <a:latin typeface="Calibri" panose="020F0502020204030204" pitchFamily="34" charset="0"/>
                <a:ea typeface="Calibri" panose="020F0502020204030204" pitchFamily="34" charset="0"/>
              </a:rPr>
              <a:t>in that school</a:t>
            </a:r>
          </a:p>
          <a:p>
            <a:pPr marL="342900" indent="-342900">
              <a:lnSpc>
                <a:spcPct val="107000"/>
              </a:lnSpc>
              <a:buFont typeface="Symbol" panose="05050102010706020507" pitchFamily="18" charset="2"/>
              <a:buChar char=""/>
            </a:pPr>
            <a:r>
              <a:rPr lang="en-US" sz="2000" dirty="0">
                <a:effectLst/>
                <a:latin typeface="Calibri" panose="020F0502020204030204" pitchFamily="34" charset="0"/>
                <a:ea typeface="Calibri" panose="020F0502020204030204" pitchFamily="34" charset="0"/>
              </a:rPr>
              <a:t>(Optional but recommended) – </a:t>
            </a:r>
            <a:r>
              <a:rPr lang="en-US" sz="2000" b="1" dirty="0">
                <a:effectLst/>
                <a:latin typeface="Calibri" panose="020F0502020204030204" pitchFamily="34" charset="0"/>
                <a:ea typeface="Calibri" panose="020F0502020204030204" pitchFamily="34" charset="0"/>
              </a:rPr>
              <a:t>Involve families and community members</a:t>
            </a:r>
            <a:r>
              <a:rPr lang="en-US" sz="2000" dirty="0">
                <a:effectLst/>
                <a:latin typeface="Calibri" panose="020F0502020204030204" pitchFamily="34" charset="0"/>
                <a:ea typeface="Calibri" panose="020F0502020204030204" pitchFamily="34" charset="0"/>
              </a:rPr>
              <a:t> as a part of pilot process</a:t>
            </a:r>
          </a:p>
          <a:p>
            <a:pPr marL="342900" marR="0" lvl="0" indent="-342900">
              <a:lnSpc>
                <a:spcPct val="107000"/>
              </a:lnSpc>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70AB5AA5-02DD-4F6E-A499-32CAFBBFFFFF}"/>
              </a:ext>
            </a:extLst>
          </p:cNvPr>
          <p:cNvSpPr txBox="1"/>
          <p:nvPr/>
        </p:nvSpPr>
        <p:spPr>
          <a:xfrm>
            <a:off x="895350" y="1028700"/>
            <a:ext cx="4238981" cy="400110"/>
          </a:xfrm>
          <a:prstGeom prst="rect">
            <a:avLst/>
          </a:prstGeom>
          <a:noFill/>
        </p:spPr>
        <p:txBody>
          <a:bodyPr wrap="none" rtlCol="0">
            <a:spAutoFit/>
          </a:bodyPr>
          <a:lstStyle/>
          <a:p>
            <a:r>
              <a:rPr lang="en-US" sz="2000" dirty="0"/>
              <a:t>CRIMSI scope of participation includes:</a:t>
            </a:r>
          </a:p>
        </p:txBody>
      </p:sp>
      <p:sp>
        <p:nvSpPr>
          <p:cNvPr id="4" name="Rectangle 3">
            <a:extLst>
              <a:ext uri="{FF2B5EF4-FFF2-40B4-BE49-F238E27FC236}">
                <a16:creationId xmlns:a16="http://schemas.microsoft.com/office/drawing/2014/main" id="{05F74F38-5663-4430-A89D-A62115BC1E42}"/>
              </a:ext>
            </a:extLst>
          </p:cNvPr>
          <p:cNvSpPr/>
          <p:nvPr/>
        </p:nvSpPr>
        <p:spPr>
          <a:xfrm>
            <a:off x="7304314" y="1192975"/>
            <a:ext cx="4408715" cy="1217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Note: Pilots can be conducted at a small scale within districts and schools.</a:t>
            </a:r>
          </a:p>
        </p:txBody>
      </p:sp>
    </p:spTree>
    <p:extLst>
      <p:ext uri="{BB962C8B-B14F-4D97-AF65-F5344CB8AC3E}">
        <p14:creationId xmlns:p14="http://schemas.microsoft.com/office/powerpoint/2010/main" val="2461807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TEA New">
      <a:dk1>
        <a:srgbClr val="000000"/>
      </a:dk1>
      <a:lt1>
        <a:srgbClr val="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1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lnSpc>
            <a:spcPct val="107000"/>
          </a:lnSpc>
          <a:spcAft>
            <a:spcPts val="800"/>
          </a:spcAft>
          <a:defRPr dirty="0" smtClean="0"/>
        </a:defPPr>
      </a:lstStyle>
    </a:txDef>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95EB2E4060F49B4EDE27C081F2C2B" ma:contentTypeVersion="11" ma:contentTypeDescription="Create a new document." ma:contentTypeScope="" ma:versionID="83da52ad40153aa6fcfe7e87cb5b8a34">
  <xsd:schema xmlns:xsd="http://www.w3.org/2001/XMLSchema" xmlns:xs="http://www.w3.org/2001/XMLSchema" xmlns:p="http://schemas.microsoft.com/office/2006/metadata/properties" xmlns:ns2="12f5bc7e-1250-4e85-b8c5-97a4cb968fd0" xmlns:ns3="66b08ac2-3e4f-4508-b202-efd356e5523e" targetNamespace="http://schemas.microsoft.com/office/2006/metadata/properties" ma:root="true" ma:fieldsID="3c0e80d23c98cc332107c284a7249c79" ns2:_="" ns3:_="">
    <xsd:import namespace="12f5bc7e-1250-4e85-b8c5-97a4cb968fd0"/>
    <xsd:import namespace="66b08ac2-3e4f-4508-b202-efd356e552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5bc7e-1250-4e85-b8c5-97a4cb968f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08ac2-3e4f-4508-b202-efd356e552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6b08ac2-3e4f-4508-b202-efd356e5523e">
      <UserInfo>
        <DisplayName>Moyer, Dana</DisplayName>
        <AccountId>28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FD29D-F593-4428-A592-83441C1E52D1}">
  <ds:schemaRefs>
    <ds:schemaRef ds:uri="12f5bc7e-1250-4e85-b8c5-97a4cb968fd0"/>
    <ds:schemaRef ds:uri="66b08ac2-3e4f-4508-b202-efd356e552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6F7D7C-5C50-4CE4-8DBC-2CB81F4A6CF3}">
  <ds:schemaRefs>
    <ds:schemaRef ds:uri="http://schemas.microsoft.com/office/2006/metadata/properties"/>
    <ds:schemaRef ds:uri="66b08ac2-3e4f-4508-b202-efd356e5523e"/>
    <ds:schemaRef ds:uri="http://purl.org/dc/terms/"/>
    <ds:schemaRef ds:uri="http://schemas.openxmlformats.org/package/2006/metadata/core-properties"/>
    <ds:schemaRef ds:uri="http://schemas.microsoft.com/office/2006/documentManagement/types"/>
    <ds:schemaRef ds:uri="12f5bc7e-1250-4e85-b8c5-97a4cb968fd0"/>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FFA9A7F-B580-495A-B927-0B406E013B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11980</TotalTime>
  <Words>3306</Words>
  <Application>Microsoft Macintosh PowerPoint</Application>
  <PresentationFormat>Widescreen</PresentationFormat>
  <Paragraphs>889</Paragraphs>
  <Slides>25</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Arial</vt:lpstr>
      <vt:lpstr>Calibri</vt:lpstr>
      <vt:lpstr>Calibri Light</vt:lpstr>
      <vt:lpstr>Courier New</vt:lpstr>
      <vt:lpstr>Helvetica</vt:lpstr>
      <vt:lpstr>Noto Sans Symbols</vt:lpstr>
      <vt:lpstr>Open Sans</vt:lpstr>
      <vt:lpstr>Symbol</vt:lpstr>
      <vt:lpstr>Wingdings</vt:lpstr>
      <vt:lpstr>office theme</vt:lpstr>
      <vt:lpstr>5_Office Theme</vt:lpstr>
      <vt:lpstr>4_Office Theme</vt:lpstr>
      <vt:lpstr>COVID Recovery Instructional Materials Support Initiative Overview</vt:lpstr>
      <vt:lpstr>THL 3.0 is an optional, aligned suite of resources that educators can use fully or in-part in the new learning environment</vt:lpstr>
      <vt:lpstr>THL 3.0 offers free access to TEKS-aligned, digitized resources to be facilitated by teachers that are customized for Texas </vt:lpstr>
      <vt:lpstr>Announcing the COVID Recovery Instructional Materials Support Initiative</vt:lpstr>
      <vt:lpstr>Announcing the COVID Recovery Instructional Materials Support Initiative (CRIMSI)</vt:lpstr>
      <vt:lpstr>Recommended Pilot Units by Publisher</vt:lpstr>
      <vt:lpstr>Licensing Terms with Pilot Materials</vt:lpstr>
      <vt:lpstr>CRIMSI Benefits to Participating Schools and Districts</vt:lpstr>
      <vt:lpstr>Requirements of Participating Districts</vt:lpstr>
      <vt:lpstr>LEA Flexibility in Initiative Requirements</vt:lpstr>
      <vt:lpstr>Three Potential Implementation Scenarios for Districts</vt:lpstr>
      <vt:lpstr>Application Options</vt:lpstr>
      <vt:lpstr>LEA Time Commitment</vt:lpstr>
      <vt:lpstr>CRIMSI Anticipated Timeline</vt:lpstr>
      <vt:lpstr>CRIMSI Anticipated Timeline (DETAILED)</vt:lpstr>
      <vt:lpstr>Two Support Options and Associated Stipends for LEA Staff</vt:lpstr>
      <vt:lpstr>LEA Staff Time Requirements – Baseline Stipend</vt:lpstr>
      <vt:lpstr>LEA Staff Time Requirements – Advanced Support Stipend</vt:lpstr>
      <vt:lpstr>Application Timeline</vt:lpstr>
      <vt:lpstr>Optional Webinars and Product Office Hours</vt:lpstr>
      <vt:lpstr>Application Components</vt:lpstr>
      <vt:lpstr>Application Components</vt:lpstr>
      <vt:lpstr>Application Components (continued)</vt:lpstr>
      <vt:lpstr>LEA Assurances</vt:lpstr>
      <vt:lpstr>Send Questions to texashomelearning@tea.texas.gov</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Hodge, Andrew</dc:creator>
  <cp:lastModifiedBy>Tipps, Emily</cp:lastModifiedBy>
  <cp:revision>5</cp:revision>
  <dcterms:created xsi:type="dcterms:W3CDTF">2020-11-30T15:24:56Z</dcterms:created>
  <dcterms:modified xsi:type="dcterms:W3CDTF">2020-12-09T14:30:09Z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0x010100B4C95EB2E4060F49B4EDE27C081F2C2B</vt:lpwstr>
  </property>
</Properties>
</file>