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6.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 id="2147483692" r:id="rId6"/>
    <p:sldMasterId id="2147483712" r:id="rId7"/>
    <p:sldMasterId id="2147483727" r:id="rId8"/>
    <p:sldMasterId id="2147483748" r:id="rId9"/>
    <p:sldMasterId id="2147483779" r:id="rId10"/>
  </p:sldMasterIdLst>
  <p:notesMasterIdLst>
    <p:notesMasterId r:id="rId33"/>
  </p:notesMasterIdLst>
  <p:sldIdLst>
    <p:sldId id="258" r:id="rId11"/>
    <p:sldId id="2319" r:id="rId12"/>
    <p:sldId id="2261" r:id="rId13"/>
    <p:sldId id="2331" r:id="rId14"/>
    <p:sldId id="2309" r:id="rId15"/>
    <p:sldId id="2321" r:id="rId16"/>
    <p:sldId id="2303" r:id="rId17"/>
    <p:sldId id="2330" r:id="rId18"/>
    <p:sldId id="2304" r:id="rId19"/>
    <p:sldId id="2322" r:id="rId20"/>
    <p:sldId id="2305" r:id="rId21"/>
    <p:sldId id="2333" r:id="rId22"/>
    <p:sldId id="2323" r:id="rId23"/>
    <p:sldId id="2314" r:id="rId24"/>
    <p:sldId id="2324" r:id="rId25"/>
    <p:sldId id="2317" r:id="rId26"/>
    <p:sldId id="2325" r:id="rId27"/>
    <p:sldId id="2315" r:id="rId28"/>
    <p:sldId id="2326" r:id="rId29"/>
    <p:sldId id="2306" r:id="rId30"/>
    <p:sldId id="2307" r:id="rId31"/>
    <p:sldId id="2290"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00"/>
    <a:srgbClr val="D9D9D9"/>
    <a:srgbClr val="0D6CB9"/>
    <a:srgbClr val="D4EAFC"/>
    <a:srgbClr val="75ABD7"/>
    <a:srgbClr val="F9F9F9"/>
    <a:srgbClr val="A6A6A6"/>
    <a:srgbClr val="FFE181"/>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3280" autoAdjust="0"/>
  </p:normalViewPr>
  <p:slideViewPr>
    <p:cSldViewPr snapToGrid="0" showGuides="1">
      <p:cViewPr varScale="1">
        <p:scale>
          <a:sx n="62" d="100"/>
          <a:sy n="62" d="100"/>
        </p:scale>
        <p:origin x="9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A9C0E16-2AFB-49A0-ADC0-6A143F15F4F0}" type="datetimeFigureOut">
              <a:rPr lang="en-US" smtClean="0"/>
              <a:t>4/30/2020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4A6A1D8-5AAD-45CE-BC71-589F76F3B918}" type="slidenum">
              <a:rPr lang="en-US" smtClean="0"/>
              <a:t>‹#›</a:t>
            </a:fld>
            <a:endParaRPr lang="en-US"/>
          </a:p>
        </p:txBody>
      </p:sp>
    </p:spTree>
    <p:extLst>
      <p:ext uri="{BB962C8B-B14F-4D97-AF65-F5344CB8AC3E}">
        <p14:creationId xmlns:p14="http://schemas.microsoft.com/office/powerpoint/2010/main" val="10440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g5d0d47cd11_1_35:notes"/>
          <p:cNvSpPr>
            <a:spLocks noGrp="1" noRot="1" noChangeAspect="1"/>
          </p:cNvSpPr>
          <p:nvPr>
            <p:ph type="sldImg" idx="2"/>
          </p:nvPr>
        </p:nvSpPr>
        <p:spPr>
          <a:xfrm>
            <a:off x="-24255413" y="11604625"/>
            <a:ext cx="55702201" cy="31332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g5d0d47cd11_1_35:notes"/>
          <p:cNvSpPr txBox="1">
            <a:spLocks noGrp="1"/>
          </p:cNvSpPr>
          <p:nvPr>
            <p:ph type="body" idx="1"/>
          </p:nvPr>
        </p:nvSpPr>
        <p:spPr>
          <a:xfrm>
            <a:off x="719220" y="44678136"/>
            <a:ext cx="5753659" cy="36554261"/>
          </a:xfrm>
          <a:prstGeom prst="rect">
            <a:avLst/>
          </a:prstGeom>
          <a:noFill/>
          <a:ln>
            <a:noFill/>
          </a:ln>
        </p:spPr>
        <p:txBody>
          <a:bodyPr spcFirstLastPara="1" wrap="square" lIns="195566" tIns="97783" rIns="195566" bIns="97783" anchor="t" anchorCtr="0">
            <a:noAutofit/>
          </a:bodyPr>
          <a:lstStyle/>
          <a:p>
            <a:pPr marL="958337" indent="-479168">
              <a:spcBef>
                <a:spcPts val="0"/>
              </a:spcBef>
              <a:spcAft>
                <a:spcPts val="0"/>
              </a:spcAft>
              <a:buSzPts val="1400"/>
            </a:pPr>
            <a:endParaRPr lang="en-US"/>
          </a:p>
        </p:txBody>
      </p:sp>
      <p:sp>
        <p:nvSpPr>
          <p:cNvPr id="982" name="Google Shape;982;g5d0d47cd11_1_35:notes"/>
          <p:cNvSpPr txBox="1">
            <a:spLocks noGrp="1"/>
          </p:cNvSpPr>
          <p:nvPr>
            <p:ph type="sldNum" idx="12"/>
          </p:nvPr>
        </p:nvSpPr>
        <p:spPr>
          <a:xfrm>
            <a:off x="4073906" y="88179702"/>
            <a:ext cx="3116461" cy="4658289"/>
          </a:xfrm>
          <a:prstGeom prst="rect">
            <a:avLst/>
          </a:prstGeom>
          <a:noFill/>
          <a:ln>
            <a:noFill/>
          </a:ln>
        </p:spPr>
        <p:txBody>
          <a:bodyPr spcFirstLastPara="1" wrap="square" lIns="195566" tIns="97783" rIns="195566" bIns="97783" anchor="b" anchorCtr="0">
            <a:noAutofit/>
          </a:bodyPr>
          <a:lstStyle/>
          <a:p>
            <a:pPr>
              <a:buSzPts val="1200"/>
            </a:pPr>
            <a:fld id="{00000000-1234-1234-1234-123412341234}" type="slidenum">
              <a:rPr lang="en-US">
                <a:solidFill>
                  <a:schemeClr val="dk1"/>
                </a:solidFill>
                <a:latin typeface="Calibri"/>
                <a:ea typeface="Calibri"/>
                <a:cs typeface="Calibri"/>
                <a:sym typeface="Calibri"/>
              </a:rPr>
              <a:pPr>
                <a:buSzPts val="1200"/>
              </a:pPr>
              <a:t>22</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9258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5.xml"/><Relationship Id="rId5" Type="http://schemas.openxmlformats.org/officeDocument/2006/relationships/image" Target="../media/image14.svg"/><Relationship Id="rId4" Type="http://schemas.openxmlformats.org/officeDocument/2006/relationships/image" Target="../media/image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jpe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2.jpe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EA42CB7-3523-4E0B-BB00-B501A171AD69}" type="datetime1">
              <a:rPr lang="en-US" smtClean="0">
                <a:solidFill>
                  <a:schemeClr val="accent1">
                    <a:lumMod val="60000"/>
                    <a:lumOff val="40000"/>
                  </a:schemeClr>
                </a:solidFill>
              </a:rPr>
              <a:t>4/30/2020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422818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92301AC3-09A8-4506-B462-EEDD52B7639F}"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859645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472764F2-22AF-4333-A8EE-86C4BE90205D}" type="datetime1">
              <a:rPr lang="en-US" smtClean="0"/>
              <a:t>4/30/2020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549112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4DF93D29-80D2-4144-B5FE-B34E58C9A418}" type="datetime1">
              <a:rPr lang="en-US" smtClean="0"/>
              <a:t>4/30/2020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94340519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51450C51-A992-44D4-840F-1FD401724DD8}" type="datetime1">
              <a:rPr lang="en-US" smtClean="0"/>
              <a:t>4/30/2020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4/30/2020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6219810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63A8737E-175C-474E-A4BC-98D62A973413}" type="datetime1">
              <a:rPr lang="en-US" smtClean="0"/>
              <a:t>4/30/2020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5019505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2E66B5AD-5EB3-423B-AD1B-7A53C7ED7711}" type="datetime1">
              <a:rPr lang="en-US" smtClean="0"/>
              <a:t>4/30/2020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5730640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231B8E11-8C17-43F8-8B3C-EDE64420AFBA}" type="datetime1">
              <a:rPr lang="en-US" smtClean="0"/>
              <a:t>4/30/2020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4/30/2020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2462421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4A5DF20A-39F0-499D-9A47-2596531EBCD9}" type="datetime1">
              <a:rPr lang="en-US" smtClean="0"/>
              <a:t>4/30/2020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29250984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930AB07F-33F6-4825-AB1C-0947CF263065}" type="datetime1">
              <a:rPr lang="en-US" smtClean="0"/>
              <a:t>4/30/2020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5252820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B5695690-B561-4CEE-A5CA-4CE1780F336E}" type="datetime1">
              <a:rPr lang="en-US" smtClean="0"/>
              <a:t>4/30/2020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77562820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25A1733-D94D-4610-AC24-43488A6F9083}" type="datetime1">
              <a:rPr lang="en-US" smtClean="0"/>
              <a:t>4/30/2020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620184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63C04B9C-DBFC-42CF-A068-91F5D2D2F2CC}"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233807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6D2EEB2-CF6F-42D5-A243-DF95329D9E93}" type="datetime1">
              <a:rPr lang="en-US" smtClean="0">
                <a:solidFill>
                  <a:schemeClr val="accent1">
                    <a:lumMod val="60000"/>
                    <a:lumOff val="40000"/>
                  </a:schemeClr>
                </a:solidFill>
              </a:rPr>
              <a:t>4/30/2020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252226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4056708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42182271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3307860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12659099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21702584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8081400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8446954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26" name="Picture 2" descr="learning at home">
            <a:extLst>
              <a:ext uri="{FF2B5EF4-FFF2-40B4-BE49-F238E27FC236}">
                <a16:creationId xmlns:a16="http://schemas.microsoft.com/office/drawing/2014/main" id="{DEF65620-7BCF-41F6-9EC7-A9253068F63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839" t="-258" r="22519" b="-65"/>
          <a:stretch/>
        </p:blipFill>
        <p:spPr bwMode="auto">
          <a:xfrm>
            <a:off x="0" y="-66675"/>
            <a:ext cx="13580541" cy="6924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52723250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AAD83730-1ACF-4DDD-A12A-2A897654615F}" type="datetime1">
              <a:rPr lang="en-US" smtClean="0"/>
              <a:t>4/30/2020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830077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E02018B-BF65-4DA7-BE6A-506CF668C58C}"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7360909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33C658E8-3531-45A0-B3EC-1DD06BC8E7D8}" type="datetime1">
              <a:rPr lang="en-US" smtClean="0"/>
              <a:t>4/30/2020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6368213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1E09ED7-5057-458C-8DC4-8EC0129C56FE}" type="datetime1">
              <a:rPr lang="en-US" smtClean="0"/>
              <a:t>4/30/2020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79734690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213B940E-8A0C-4025-B911-D2D2E0F994E8}" type="datetime1">
              <a:rPr lang="en-US" smtClean="0"/>
              <a:t>4/30/2020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179793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AD8E386-FD09-41C0-9CD8-31C8F87F23C2}" type="datetime1">
              <a:rPr lang="en-US" smtClean="0"/>
              <a:t>4/30/2020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6185608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9C29E489-9674-4CE4-938C-0CE3373BCF19}" type="datetime1">
              <a:rPr lang="en-US" smtClean="0"/>
              <a:t>4/30/2020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23599139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DBB120EF-35BC-4AE6-ACA7-40ABF549431F}" type="datetime1">
              <a:rPr lang="en-US" smtClean="0"/>
              <a:t>4/30/2020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101877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DAB838B-4D55-47DE-AB36-CDEDA5B33220}" type="datetime1">
              <a:rPr lang="en-US" smtClean="0"/>
              <a:t>4/30/2020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792155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AB20C6D9-D805-42D3-8D58-CF9B4D795688}" type="datetime1">
              <a:rPr lang="en-US" smtClean="0"/>
              <a:t>4/30/2020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25148671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E99188B6-CD6E-4C99-B9BF-036F9014AF54}" type="datetime1">
              <a:rPr lang="en-US" smtClean="0"/>
              <a:t>4/30/2020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1163904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158A96C3-080A-41E0-9C09-FD2F5B0E46B8}" type="datetime1">
              <a:rPr lang="en-US" smtClean="0"/>
              <a:t>4/30/2020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55679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377530B-2D8D-40CC-805A-DF4EDDD99379}"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72707476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243484" y="6492875"/>
            <a:ext cx="1585316" cy="365125"/>
          </a:xfrm>
        </p:spPr>
        <p:txBody>
          <a:bodyPr/>
          <a:lstStyle>
            <a:lvl1pPr algn="ctr">
              <a:defRPr/>
            </a:lvl1pPr>
          </a:lstStyle>
          <a:p>
            <a:fld id="{7385A2CD-3BF5-4EBF-A141-BF481EA59E7D}" type="datetime1">
              <a:rPr lang="en-US" smtClean="0"/>
              <a:t>4/30/2020</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5562767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523919"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833731"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4354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53355"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616912"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929105"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217485"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43956"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243484" y="6492875"/>
            <a:ext cx="1585316" cy="365125"/>
          </a:xfrm>
        </p:spPr>
        <p:txBody>
          <a:bodyPr/>
          <a:lstStyle>
            <a:lvl1pPr algn="ctr">
              <a:defRPr/>
            </a:lvl1pPr>
          </a:lstStyle>
          <a:p>
            <a:fld id="{80466688-D9E7-4B83-84DF-97C367468371}" type="datetime1">
              <a:rPr lang="en-US" smtClean="0"/>
              <a:t>4/30/2020</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177033391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tx1">
                    <a:lumMod val="65000"/>
                    <a:lumOff val="35000"/>
                  </a:schemeClr>
                </a:solidFill>
              </a:defRPr>
            </a:lvl1pPr>
            <a:lvl2pPr marL="800100" indent="-3429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tx1">
                    <a:lumMod val="65000"/>
                    <a:lumOff val="35000"/>
                  </a:schemeClr>
                </a:solidFill>
              </a:defRPr>
            </a:lvl1pPr>
            <a:lvl2pPr marL="685800" indent="-228600">
              <a:buClr>
                <a:srgbClr val="0D6CB9"/>
              </a:buClr>
              <a:buFont typeface="Arial" panose="020B0604020202020204" pitchFamily="34" charset="0"/>
              <a:buChar char="•"/>
              <a:defRPr sz="2000">
                <a:solidFill>
                  <a:schemeClr val="tx1">
                    <a:lumMod val="65000"/>
                    <a:lumOff val="35000"/>
                  </a:schemeClr>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243484" y="6492875"/>
            <a:ext cx="1585316" cy="365125"/>
          </a:xfrm>
        </p:spPr>
        <p:txBody>
          <a:bodyPr/>
          <a:lstStyle>
            <a:lvl1pPr algn="ctr">
              <a:defRPr/>
            </a:lvl1pPr>
          </a:lstStyle>
          <a:p>
            <a:fld id="{8BD37377-E246-4C00-90B6-01E27903B5E2}" type="datetime1">
              <a:rPr lang="en-US" smtClean="0"/>
              <a:t>4/30/2020</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4/30/2020</a:t>
            </a:fld>
            <a:endParaRPr lang="en-US"/>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93807453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627797" y="6492875"/>
            <a:ext cx="2743200" cy="365125"/>
          </a:xfrm>
        </p:spPr>
        <p:txBody>
          <a:bodyPr/>
          <a:lstStyle/>
          <a:p>
            <a:fld id="{49CC7EBA-269C-4953-9962-025C4D51BDDD}" type="datetime1">
              <a:rPr lang="en-US" smtClean="0"/>
              <a:t>4/30/2020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54710255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01841" y="167275"/>
            <a:ext cx="9630770"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243484" y="6492875"/>
            <a:ext cx="1585316" cy="365125"/>
          </a:xfrm>
        </p:spPr>
        <p:txBody>
          <a:bodyPr/>
          <a:lstStyle>
            <a:lvl1pPr algn="ctr">
              <a:defRPr/>
            </a:lvl1pPr>
          </a:lstStyle>
          <a:p>
            <a:fld id="{156076C9-3477-406D-9E41-65AB87212A19}" type="datetime1">
              <a:rPr lang="en-US" smtClean="0"/>
              <a:t>4/30/2020</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37579452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627797" y="6492875"/>
            <a:ext cx="2743200" cy="365125"/>
          </a:xfrm>
        </p:spPr>
        <p:txBody>
          <a:bodyPr/>
          <a:lstStyle/>
          <a:p>
            <a:fld id="{7B042969-655E-4215-937D-65F93D42DF9F}" type="datetime1">
              <a:rPr lang="en-US" smtClean="0"/>
              <a:t>4/30/2020</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320119" y="153230"/>
            <a:ext cx="9513918"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243484" y="6492875"/>
            <a:ext cx="1585316"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mtClean="0"/>
              <a:pPr/>
              <a:t>4/30/2020</a:t>
            </a:fld>
            <a:endParaRPr lang="en-US"/>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12525934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58408" y="164595"/>
            <a:ext cx="9919861"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251880" y="1285424"/>
            <a:ext cx="530898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7719237" y="1285424"/>
            <a:ext cx="41148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7719237" y="1285424"/>
            <a:ext cx="409248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243484" y="6492875"/>
            <a:ext cx="1585316" cy="365125"/>
          </a:xfrm>
        </p:spPr>
        <p:txBody>
          <a:bodyPr/>
          <a:lstStyle>
            <a:lvl1pPr algn="ctr">
              <a:defRPr/>
            </a:lvl1pPr>
          </a:lstStyle>
          <a:p>
            <a:fld id="{9C0E687D-CC99-46DC-892B-41A1C6CCD938}" type="datetime1">
              <a:rPr lang="en-US" smtClean="0"/>
              <a:t>4/30/2020</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40160163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47249" y="168668"/>
            <a:ext cx="9884676" cy="751350"/>
          </a:xfrm>
        </p:spPr>
        <p:txBody>
          <a:bodyPr>
            <a:normAutofit/>
          </a:bodyPr>
          <a:lstStyle>
            <a:lvl1pPr algn="l">
              <a:defRPr sz="36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484163"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793975"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103787" y="3223527"/>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413599" y="3223291"/>
            <a:ext cx="2200275"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332717" y="2472427"/>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577156"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5889349"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177729"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404200"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243484" y="6492875"/>
            <a:ext cx="1585316" cy="365125"/>
          </a:xfrm>
        </p:spPr>
        <p:txBody>
          <a:bodyPr/>
          <a:lstStyle>
            <a:lvl1pPr algn="ctr">
              <a:defRPr/>
            </a:lvl1pPr>
          </a:lstStyle>
          <a:p>
            <a:fld id="{4C5E2B52-EE0F-42D8-98AD-D2B7972F5A90}" type="datetime1">
              <a:rPr lang="en-US" smtClean="0"/>
              <a:t>4/30/2020</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28741046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168857" y="164595"/>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2381529" y="1242035"/>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2381528" y="3731447"/>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7223399"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7255633"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2428686" y="1289300"/>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2428685"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7270557"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349950"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243484" y="6492875"/>
            <a:ext cx="1585316" cy="365125"/>
          </a:xfrm>
        </p:spPr>
        <p:txBody>
          <a:bodyPr/>
          <a:lstStyle>
            <a:lvl1pPr algn="ctr">
              <a:defRPr/>
            </a:lvl1pPr>
          </a:lstStyle>
          <a:p>
            <a:fld id="{6B91B2DE-E43A-4DD6-8429-722E1E23248D}" type="datetime1">
              <a:rPr lang="en-US" smtClean="0"/>
              <a:t>4/30/2020</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36792621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12192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2212291" y="252702"/>
            <a:ext cx="9131780" cy="575136"/>
          </a:xfrm>
        </p:spPr>
        <p:txBody>
          <a:bodyPr>
            <a:normAutofit/>
          </a:bodyPr>
          <a:lstStyle>
            <a:lvl1pPr algn="l">
              <a:defRPr sz="36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243484" y="6492875"/>
            <a:ext cx="1585316" cy="365125"/>
          </a:xfrm>
        </p:spPr>
        <p:txBody>
          <a:bodyPr/>
          <a:lstStyle>
            <a:lvl1pPr algn="ctr">
              <a:defRPr/>
            </a:lvl1pPr>
          </a:lstStyle>
          <a:p>
            <a:fld id="{FFB0E19C-4779-415A-8AA1-02E7476DDFC0}" type="datetime1">
              <a:rPr lang="en-US" smtClean="0"/>
              <a:t>4/30/2020</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Tree>
    <p:extLst>
      <p:ext uri="{BB962C8B-B14F-4D97-AF65-F5344CB8AC3E}">
        <p14:creationId xmlns:p14="http://schemas.microsoft.com/office/powerpoint/2010/main" val="75547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6CC5979-9011-470A-867D-D399082D8D55}"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11865500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E9ACC7-22D6-4685-8525-0FD253719B0A}" type="datetime1">
              <a:rPr lang="en-US" smtClean="0">
                <a:solidFill>
                  <a:schemeClr val="accent1">
                    <a:lumMod val="60000"/>
                    <a:lumOff val="40000"/>
                  </a:schemeClr>
                </a:solidFill>
              </a:rPr>
              <a:t>4/30/2020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32511831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3761EDDE-4E9E-4B3A-9CEC-8812EDADFD53}"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649671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9A3EDBD-571D-4BF5-928B-1BEB414EB824}"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372230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A195B4A2-D0DE-4E4D-8FB8-C19DEEEFC387}" type="datetime1">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233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64857ABE-A19A-44AB-A45C-1332E607DC53}"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5137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0391842F-D1EE-4C2C-9A59-EF7520012395}"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4742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FA97E94-1037-4169-97B6-ACC911006525}"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a:solidFill>
                  <a:srgbClr val="F06039"/>
                </a:solidFill>
                <a:latin typeface="Open Sans Semibold" charset="0"/>
                <a:ea typeface="Open Sans Semibold" charset="0"/>
                <a:cs typeface="Open Sans Semibold" charset="0"/>
              </a:rPr>
              <a:t>Heading</a:t>
            </a:r>
            <a:endParaRPr lang="en-US">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a:solidFill>
                  <a:srgbClr val="F06039"/>
                </a:solidFill>
                <a:latin typeface="Open Sans Semibold" charset="0"/>
                <a:ea typeface="Open Sans Semibold" charset="0"/>
                <a:cs typeface="Open Sans Semibold" charset="0"/>
              </a:rPr>
              <a:t>Heading</a:t>
            </a:r>
            <a:endParaRPr lang="en-US" i="1">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TOC Slide</a:t>
            </a:r>
          </a:p>
        </p:txBody>
      </p:sp>
    </p:spTree>
    <p:extLst>
      <p:ext uri="{BB962C8B-B14F-4D97-AF65-F5344CB8AC3E}">
        <p14:creationId xmlns:p14="http://schemas.microsoft.com/office/powerpoint/2010/main" val="30107942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fld id="{87928B11-3039-4EE5-86C6-CD398DD1EECA}"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1339888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p>
        </p:txBody>
      </p:sp>
      <p:sp>
        <p:nvSpPr>
          <p:cNvPr id="3" name="Date Placeholder 2"/>
          <p:cNvSpPr>
            <a:spLocks noGrp="1"/>
          </p:cNvSpPr>
          <p:nvPr>
            <p:ph type="dt" sz="half" idx="10"/>
          </p:nvPr>
        </p:nvSpPr>
        <p:spPr/>
        <p:txBody>
          <a:bodyPr/>
          <a:lstStyle/>
          <a:p>
            <a:fld id="{97512D97-5258-4A47-B923-E26B20358D64}"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565914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A9E935-F828-4A2C-86BD-7877C1592D63}"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022815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B7B9E8-3BB7-49FA-BA70-0810A244AD51}"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58873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0E05E4-AE84-4BBA-A48E-A5861E5543C7}"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8843628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6F7AC3-E9D7-491F-9FFB-C121299C787D}"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1223288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1E302959-4283-4763-8DE8-BC3D64873034}"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83887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45F8886D-8BD4-47A6-AEB4-E027E445F04E}"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2034440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ED42A618-BA77-46DB-AB59-878915098A51}"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1961319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7C225B-3EE9-499E-97EE-0F95D20730BB}" type="datetime1">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95517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9E45019-22D1-4AAC-A58C-DF1F0DB91C96}"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2664888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B5B0226D-2BCA-4053-B756-8D45E9C7C81A}"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2941108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FEDF07-AE75-4C82-93F8-10ED6EBE53E8}" type="datetime1">
              <a:rPr lang="en-US" smtClean="0">
                <a:solidFill>
                  <a:schemeClr val="accent1">
                    <a:lumMod val="60000"/>
                    <a:lumOff val="40000"/>
                  </a:schemeClr>
                </a:solidFill>
              </a:rPr>
              <a:t>4/30/2020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508700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939002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6BD8A512-715A-4AB0-92F5-9707EFA04F7E}"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75138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DB3DA7A-9DE6-44E3-8102-1228E726C934}"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437576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8B3C7A95-85CF-4F8E-9616-8D184EDE4369}" type="datetime1">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29555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34BD3D31-555B-4AE0-996F-6206CEE18742}"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40921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E5EA3813-E357-4BEE-8317-6E5856A2CC0C}"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95771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CFC2748-FCBA-4019-AF14-72FC1E16C5F1}"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4932378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7F3E70-D305-4F1D-8B7D-CE500DDC353A}"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4010251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682114A-42F1-4050-859E-1D85EA6AE621}"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2-column</a:t>
            </a:r>
            <a:r>
              <a:rPr lang="en-US" sz="3600" b="0" i="0" baseline="0">
                <a:latin typeface="Open Sans" charset="0"/>
                <a:ea typeface="Open Sans" charset="0"/>
                <a:cs typeface="Open Sans" charset="0"/>
              </a:rPr>
              <a:t> </a:t>
            </a:r>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1425302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6D822F-4F67-4239-83FF-7AB2332C7CEE}"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247287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DD19BCD-9CEA-40CC-AD2B-8C254E6725A5}"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2575605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D8FF4E-D845-4A83-BE28-22B59096E7EE}"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8735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1E8D75-4142-4D33-BA67-EF198059B1EB}"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263437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25E5522-1CE3-42E3-ABF9-BCFD91E59174}"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39887882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240D1456-E954-41B3-A605-CE9EF3E5F2D0}"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626281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B1263718-1810-4B07-AE84-851C95C6F5FD}"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810375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6C0934-D73E-46B4-AF67-B04F12549992}" type="datetime1">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262442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4E3AFB67-5705-4C9F-987E-4E371C53BDBD}" type="datetime1">
              <a:rPr lang="en-US" smtClean="0"/>
              <a:t>4/30/2020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8154143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4C52A4F3-70D5-4448-AE81-EC3FACFD52B4}"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3732142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94ED4A1-82C2-46A6-B3A4-4D77ED91DC21}"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a:solidFill>
                  <a:schemeClr val="bg1"/>
                </a:solidFill>
                <a:latin typeface="Open Sans" charset="0"/>
                <a:ea typeface="Open Sans" charset="0"/>
                <a:cs typeface="Open Sans" charset="0"/>
              </a:rPr>
              <a:t>Text about the</a:t>
            </a:r>
            <a:r>
              <a:rPr lang="en-US" sz="2400" b="0" i="0" baseline="0">
                <a:solidFill>
                  <a:schemeClr val="bg1"/>
                </a:solidFill>
                <a:latin typeface="Open Sans" charset="0"/>
                <a:ea typeface="Open Sans" charset="0"/>
                <a:cs typeface="Open Sans" charset="0"/>
              </a:rPr>
              <a:t> image </a:t>
            </a:r>
            <a:r>
              <a:rPr lang="en-US" sz="2400" b="0" i="0">
                <a:solidFill>
                  <a:schemeClr val="bg1"/>
                </a:solidFill>
                <a:latin typeface="Open Sans" charset="0"/>
                <a:ea typeface="Open Sans" charset="0"/>
                <a:cs typeface="Open Sans" charset="0"/>
              </a:rPr>
              <a:t>goes</a:t>
            </a:r>
            <a:r>
              <a:rPr lang="en-US" sz="2400" b="0" i="0" baseline="0">
                <a:solidFill>
                  <a:schemeClr val="bg1"/>
                </a:solidFill>
                <a:latin typeface="Open Sans" charset="0"/>
                <a:ea typeface="Open Sans" charset="0"/>
                <a:cs typeface="Open Sans" charset="0"/>
              </a:rPr>
              <a:t> in this box</a:t>
            </a:r>
            <a:endParaRPr lang="en-US" sz="2400" b="0" i="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175131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6BDEE5D-49D3-423C-A084-CC63F3940C57}" type="datetime1">
              <a:rPr lang="en-US" smtClean="0">
                <a:solidFill>
                  <a:schemeClr val="accent1">
                    <a:lumMod val="60000"/>
                    <a:lumOff val="40000"/>
                  </a:schemeClr>
                </a:solidFill>
              </a:rPr>
              <a:t>4/30/2020</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Tree>
    <p:extLst>
      <p:ext uri="{BB962C8B-B14F-4D97-AF65-F5344CB8AC3E}">
        <p14:creationId xmlns:p14="http://schemas.microsoft.com/office/powerpoint/2010/main" val="20710345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C275F62-DDBF-4D45-8A2A-B440A813AE54}"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endParaRPr lang="en-US">
              <a:solidFill>
                <a:schemeClr val="accent1">
                  <a:lumMod val="60000"/>
                  <a:lumOff val="40000"/>
                </a:schemeClr>
              </a:solidFill>
            </a:endParaRP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a:solidFill>
                  <a:srgbClr val="F06039"/>
                </a:solidFill>
                <a:latin typeface="Open Sans Semibold" charset="0"/>
                <a:ea typeface="Open Sans Semibold" charset="0"/>
                <a:cs typeface="Open Sans Semibold" charset="0"/>
              </a:rPr>
              <a:t>Heading</a:t>
            </a:r>
            <a:endParaRPr lang="en-US">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a:solidFill>
                  <a:srgbClr val="F06039"/>
                </a:solidFill>
                <a:latin typeface="Open Sans Semibold" charset="0"/>
                <a:ea typeface="Open Sans Semibold" charset="0"/>
                <a:cs typeface="Open Sans Semibold" charset="0"/>
              </a:rPr>
              <a:t>Heading</a:t>
            </a:r>
            <a:endParaRPr lang="en-US" i="1">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a:latin typeface="Open Sans" charset="0"/>
                <a:ea typeface="Open Sans" charset="0"/>
                <a:cs typeface="Open Sans" charset="0"/>
              </a:rPr>
              <a:t>Content</a:t>
            </a:r>
          </a:p>
          <a:p>
            <a:pPr marR="0" lvl="0" fontAlgn="ctr">
              <a:spcBef>
                <a:spcPts val="0"/>
              </a:spcBef>
              <a:spcAft>
                <a:spcPts val="0"/>
              </a:spcAft>
              <a:tabLst>
                <a:tab pos="457200" algn="l"/>
              </a:tabLst>
            </a:pPr>
            <a:endParaRPr lang="en-US">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TOC Slide</a:t>
            </a:r>
          </a:p>
        </p:txBody>
      </p:sp>
    </p:spTree>
    <p:extLst>
      <p:ext uri="{BB962C8B-B14F-4D97-AF65-F5344CB8AC3E}">
        <p14:creationId xmlns:p14="http://schemas.microsoft.com/office/powerpoint/2010/main" val="23689039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93A86C8-FE99-45D3-8D12-294C6E27B442}"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33012541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8F3D284-8B86-4CBD-BFF8-ECE3C09D7906}"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endParaRPr lang="en-US">
              <a:latin typeface="Open Sans" charset="0"/>
              <a:ea typeface="Open Sans" charset="0"/>
              <a:cs typeface="Open Sans" charset="0"/>
            </a:endParaRPr>
          </a:p>
          <a:p>
            <a:pPr algn="l"/>
            <a:r>
              <a:rPr lang="en-US">
                <a:latin typeface="Open Sans" charset="0"/>
                <a:ea typeface="Open Sans" charset="0"/>
                <a:cs typeface="Open Sans" charset="0"/>
              </a:rPr>
              <a:t>Click to edit Master text style</a:t>
            </a:r>
            <a:r>
              <a:rPr lang="en-US"/>
              <a:t>s</a:t>
            </a:r>
          </a:p>
          <a:p>
            <a:pPr marL="800100" lvl="1" indent="-342900" algn="l">
              <a:buClr>
                <a:srgbClr val="F06039"/>
              </a:buClr>
              <a:buFont typeface="Wingdings" charset="2"/>
              <a:buChar char="§"/>
              <a:tabLst/>
            </a:pPr>
            <a:r>
              <a:rPr lang="en-US">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a:latin typeface="Open Sans" charset="0"/>
                <a:ea typeface="Open Sans" charset="0"/>
                <a:cs typeface="Open Sans" charset="0"/>
              </a:rPr>
              <a:t>Fourth level</a:t>
            </a:r>
          </a:p>
          <a:p>
            <a:pPr marL="2005013" lvl="4" indent="-176213" algn="l">
              <a:buClr>
                <a:srgbClr val="F06039"/>
              </a:buClr>
              <a:buFont typeface="Arial" charset="0"/>
              <a:buChar char="•"/>
              <a:tabLst/>
            </a:pPr>
            <a:r>
              <a:rPr lang="en-US">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2-column</a:t>
            </a:r>
            <a:r>
              <a:rPr lang="en-US" sz="3600" b="0" i="0" baseline="0">
                <a:latin typeface="Open Sans" charset="0"/>
                <a:ea typeface="Open Sans" charset="0"/>
                <a:cs typeface="Open Sans" charset="0"/>
              </a:rPr>
              <a:t> </a:t>
            </a:r>
            <a:r>
              <a:rPr lang="en-US" sz="3600" b="0" i="0">
                <a:latin typeface="Open Sans" charset="0"/>
                <a:ea typeface="Open Sans" charset="0"/>
                <a:cs typeface="Open Sans" charset="0"/>
              </a:rPr>
              <a:t>Bullet List Slide</a:t>
            </a:r>
          </a:p>
        </p:txBody>
      </p:sp>
    </p:spTree>
    <p:extLst>
      <p:ext uri="{BB962C8B-B14F-4D97-AF65-F5344CB8AC3E}">
        <p14:creationId xmlns:p14="http://schemas.microsoft.com/office/powerpoint/2010/main" val="4247102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4B57B137-10B9-4370-BFE9-A59AC4943CB7}"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a:solidFill>
                  <a:schemeClr val="bg1"/>
                </a:solidFill>
                <a:latin typeface="Open Sans" charset="0"/>
                <a:ea typeface="Open Sans" charset="0"/>
                <a:cs typeface="Open Sans" charset="0"/>
              </a:rPr>
              <a:t>Text about the</a:t>
            </a:r>
            <a:r>
              <a:rPr lang="en-US" sz="2400" b="0" i="0" baseline="0">
                <a:solidFill>
                  <a:schemeClr val="bg1"/>
                </a:solidFill>
                <a:latin typeface="Open Sans" charset="0"/>
                <a:ea typeface="Open Sans" charset="0"/>
                <a:cs typeface="Open Sans" charset="0"/>
              </a:rPr>
              <a:t> image </a:t>
            </a:r>
            <a:r>
              <a:rPr lang="en-US" sz="2400" b="0" i="0">
                <a:solidFill>
                  <a:schemeClr val="bg1"/>
                </a:solidFill>
                <a:latin typeface="Open Sans" charset="0"/>
                <a:ea typeface="Open Sans" charset="0"/>
                <a:cs typeface="Open Sans" charset="0"/>
              </a:rPr>
              <a:t>goes</a:t>
            </a:r>
            <a:r>
              <a:rPr lang="en-US" sz="2400" b="0" i="0" baseline="0">
                <a:solidFill>
                  <a:schemeClr val="bg1"/>
                </a:solidFill>
                <a:latin typeface="Open Sans" charset="0"/>
                <a:ea typeface="Open Sans" charset="0"/>
                <a:cs typeface="Open Sans" charset="0"/>
              </a:rPr>
              <a:t> in this box</a:t>
            </a:r>
            <a:endParaRPr lang="en-US" sz="2400" b="0" i="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1921579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A190298-6264-474C-825E-3A654D03E042}"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2953069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4808C93-2902-409B-8973-3CE36D2FF09E}"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48327563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350A3BF2-A4E3-42EF-8A58-F1B7D8A9BD74}"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0653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9AE95F3-8336-41C2-AA5A-F63D74AC27F1}"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071088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C02E8BC5-7963-4931-B649-A5C85653B9FD}"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9970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013571D5-67EC-47F9-BC3C-BE873139E2B3}"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1208586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8C1801E8-3FC3-41D2-BFB4-3D09B116143B}"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55797588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07E2215-A67D-42B2-BAAD-08BCDD20B593}"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831315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69FAF774-1C2D-47E8-92F2-786065332DBE}"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2834191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9F439C70-BEC7-4213-929D-38B846577E00}"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3172210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EDIT MASTER SUBTITLE</a:t>
            </a:r>
          </a:p>
        </p:txBody>
      </p:sp>
      <p:sp>
        <p:nvSpPr>
          <p:cNvPr id="4" name="Date Placeholder 3"/>
          <p:cNvSpPr>
            <a:spLocks noGrp="1"/>
          </p:cNvSpPr>
          <p:nvPr>
            <p:ph type="dt" sz="half" idx="10"/>
          </p:nvPr>
        </p:nvSpPr>
        <p:spPr/>
        <p:txBody>
          <a:bodyPr/>
          <a:lstStyle/>
          <a:p>
            <a:fld id="{6F332919-7F2C-4EDD-A94B-78FB7142B26F}"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a:p>
        </p:txBody>
      </p:sp>
    </p:spTree>
    <p:extLst>
      <p:ext uri="{BB962C8B-B14F-4D97-AF65-F5344CB8AC3E}">
        <p14:creationId xmlns:p14="http://schemas.microsoft.com/office/powerpoint/2010/main" val="29599163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06C371-2778-47A3-B9DB-59F5BA39BA13}"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2575410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a:t>Click to edit Master title style</a:t>
            </a:r>
          </a:p>
        </p:txBody>
      </p:sp>
      <p:sp>
        <p:nvSpPr>
          <p:cNvPr id="5" name="Date Placeholder 4"/>
          <p:cNvSpPr>
            <a:spLocks noGrp="1"/>
          </p:cNvSpPr>
          <p:nvPr>
            <p:ph type="dt" sz="half" idx="10"/>
          </p:nvPr>
        </p:nvSpPr>
        <p:spPr/>
        <p:txBody>
          <a:bodyPr/>
          <a:lstStyle/>
          <a:p>
            <a:fld id="{62D7E53A-D38E-416E-A926-C83F6484A3A8}" type="datetime1">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7021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3"/>
          <p:cNvSpPr>
            <a:spLocks noGrp="1"/>
          </p:cNvSpPr>
          <p:nvPr>
            <p:ph type="dt" sz="half" idx="10"/>
          </p:nvPr>
        </p:nvSpPr>
        <p:spPr/>
        <p:txBody>
          <a:bodyPr/>
          <a:lstStyle/>
          <a:p>
            <a:fld id="{74EAE65B-96BE-484D-B615-E6E265D14556}"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174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50EC6888-2CE7-4C13-9C1C-B4B4C4764DAE}"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54961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D74BDB-9A93-46D4-8661-A031961EA0CE}"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2409051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EEE457D-621A-4C3D-AFB4-A3A3974E9D87}"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397047750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FE7EF92-09FF-4381-AA45-71668D4785A5}"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12933467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DC4524-D4BD-4E3E-B844-07D08C33C382}"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a:p>
        </p:txBody>
      </p:sp>
    </p:spTree>
    <p:extLst>
      <p:ext uri="{BB962C8B-B14F-4D97-AF65-F5344CB8AC3E}">
        <p14:creationId xmlns:p14="http://schemas.microsoft.com/office/powerpoint/2010/main" val="23412829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A65E13-2B80-4A8B-82AC-9F39C1E9F895}"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36962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7734E-D89B-4B4C-92A1-83315797D757}"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233800746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0E8B0A-E4F5-484C-AB1B-72FEA003EAA6}" type="datetime1">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159593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3AEA80B7-01B6-43A2-AA1F-222B5D0C1D11}"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a:p>
        </p:txBody>
      </p:sp>
    </p:spTree>
    <p:extLst>
      <p:ext uri="{BB962C8B-B14F-4D97-AF65-F5344CB8AC3E}">
        <p14:creationId xmlns:p14="http://schemas.microsoft.com/office/powerpoint/2010/main" val="6182670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9E308F69-1FC3-4F85-AD09-BCC8006293EC}"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3703531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422FA8BC-13F5-49DD-9CF8-435F41141708}" type="datetime1">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8" name="Text Placeholder 8"/>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29" name="TextBox 28"/>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0" name="Oval 29" title="Milestone Numbe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01</a:t>
            </a:r>
          </a:p>
        </p:txBody>
      </p:sp>
      <p:pic>
        <p:nvPicPr>
          <p:cNvPr id="31" name="Graphic 30"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02</a:t>
            </a:r>
          </a:p>
        </p:txBody>
      </p:sp>
      <p:pic>
        <p:nvPicPr>
          <p:cNvPr id="37" name="Graphic 36"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39" name="Oval 38" title="Milestone Numbe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03</a:t>
            </a:r>
          </a:p>
        </p:txBody>
      </p:sp>
      <p:pic>
        <p:nvPicPr>
          <p:cNvPr id="40" name="Graphic 3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2" name="Oval 41" title="Milestone Numbe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04</a:t>
            </a:r>
          </a:p>
        </p:txBody>
      </p:sp>
      <p:pic>
        <p:nvPicPr>
          <p:cNvPr id="43" name="Graphic 42"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05</a:t>
            </a:r>
          </a:p>
        </p:txBody>
      </p:sp>
      <p:pic>
        <p:nvPicPr>
          <p:cNvPr id="45" name="Graphic 44"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a:solidFill>
                  <a:schemeClr val="tx1">
                    <a:lumMod val="75000"/>
                    <a:lumOff val="25000"/>
                  </a:schemeClr>
                </a:solidFill>
              </a:rPr>
              <a:t>20YY</a:t>
            </a:r>
          </a:p>
        </p:txBody>
      </p:sp>
      <p:sp>
        <p:nvSpPr>
          <p:cNvPr id="47" name="Oval 46" title="Milestone Numbe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06</a:t>
            </a:r>
          </a:p>
        </p:txBody>
      </p:sp>
      <p:pic>
        <p:nvPicPr>
          <p:cNvPr id="48" name="Graphic 47"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a:solidFill>
                  <a:schemeClr val="bg1"/>
                </a:solidFill>
              </a:rPr>
              <a:t>07</a:t>
            </a:r>
          </a:p>
        </p:txBody>
      </p:sp>
      <p:pic>
        <p:nvPicPr>
          <p:cNvPr id="50" name="Graphic 49"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p:cNvGrpSpPr/>
          <p:nvPr userDrawn="1"/>
        </p:nvGrpSpPr>
        <p:grpSpPr>
          <a:xfrm>
            <a:off x="10298196" y="2129570"/>
            <a:ext cx="407673" cy="407673"/>
            <a:chOff x="10636741" y="2652807"/>
            <a:chExt cx="296963" cy="296963"/>
          </a:xfrm>
        </p:grpSpPr>
        <p:sp>
          <p:nvSpPr>
            <p:cNvPr id="52" name="Oval 51"/>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a:solidFill>
                  <a:schemeClr val="tx1">
                    <a:lumMod val="50000"/>
                    <a:lumOff val="50000"/>
                  </a:schemeClr>
                </a:solidFill>
              </a:endParaRPr>
            </a:p>
          </p:txBody>
        </p:sp>
        <p:pic>
          <p:nvPicPr>
            <p:cNvPr id="53" name="Graphic 52" title="Flag Icon"/>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p:cNvGrpSpPr/>
          <p:nvPr userDrawn="1"/>
        </p:nvGrpSpPr>
        <p:grpSpPr>
          <a:xfrm>
            <a:off x="8481353" y="3119046"/>
            <a:ext cx="3133180" cy="562188"/>
            <a:chOff x="8481353" y="3119046"/>
            <a:chExt cx="3133180" cy="562188"/>
          </a:xfrm>
        </p:grpSpPr>
        <p:cxnSp>
          <p:nvCxnSpPr>
            <p:cNvPr id="56" name="Straight Connector 55" title="Q lines"/>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59" name="Oval 58" title="Quarter Background Cirlce"/>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66" name="TextBox 65" title="Quarter Numbe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67" name="TextBox 66" title="Quarter Numbe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68" name="TextBox 67" title="Quarter Numbe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69" name="Group 68" title="Year 3"/>
          <p:cNvGrpSpPr/>
          <p:nvPr userDrawn="1"/>
        </p:nvGrpSpPr>
        <p:grpSpPr>
          <a:xfrm>
            <a:off x="5886628" y="3119046"/>
            <a:ext cx="2784204" cy="562188"/>
            <a:chOff x="5886628" y="3119046"/>
            <a:chExt cx="2784204" cy="562188"/>
          </a:xfrm>
        </p:grpSpPr>
        <p:cxnSp>
          <p:nvCxnSpPr>
            <p:cNvPr id="70" name="Straight Connector 69" title="Q lines"/>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72" name="Oval 71" title="Quarter Background Cirlce"/>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80" name="TextBox 79" title="Quarter Numbe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81" name="TextBox 80" title="Quarter Numbe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82" name="TextBox 81" title="Quarter Numbe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83" name="Group 82" title="Year 2"/>
          <p:cNvGrpSpPr/>
          <p:nvPr userDrawn="1"/>
        </p:nvGrpSpPr>
        <p:grpSpPr>
          <a:xfrm>
            <a:off x="3309141" y="3119046"/>
            <a:ext cx="2759196" cy="561751"/>
            <a:chOff x="3309141" y="3119046"/>
            <a:chExt cx="2759196" cy="561751"/>
          </a:xfrm>
        </p:grpSpPr>
        <p:sp>
          <p:nvSpPr>
            <p:cNvPr id="84" name="Arrow: Right 130" title="Year Arrow"/>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85" name="Oval 84" title="Quarter Background Cirlce"/>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94" name="TextBox 93" title="Quarter Numbe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95" name="TextBox 94" title="Quarter Numbe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96" name="TextBox 95" title="Quarter Numbe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grpSp>
        <p:nvGrpSpPr>
          <p:cNvPr id="97" name="Group 96" title="Year 1"/>
          <p:cNvGrpSpPr/>
          <p:nvPr userDrawn="1"/>
        </p:nvGrpSpPr>
        <p:grpSpPr>
          <a:xfrm>
            <a:off x="791681" y="3119046"/>
            <a:ext cx="2695434" cy="561751"/>
            <a:chOff x="791681" y="3119046"/>
            <a:chExt cx="2695434" cy="561751"/>
          </a:xfrm>
        </p:grpSpPr>
        <p:cxnSp>
          <p:nvCxnSpPr>
            <p:cNvPr id="98" name="Straight Connector 97" title="Q lines"/>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a:p>
          </p:txBody>
        </p:sp>
        <p:sp>
          <p:nvSpPr>
            <p:cNvPr id="100" name="Oval 99" title="Quarter Background Cirlce"/>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Q1</a:t>
              </a:r>
              <a:endParaRPr lang="en-ZA" sz="1000">
                <a:solidFill>
                  <a:schemeClr val="bg1">
                    <a:lumMod val="75000"/>
                  </a:schemeClr>
                </a:solidFill>
              </a:endParaRPr>
            </a:p>
          </p:txBody>
        </p:sp>
        <p:sp>
          <p:nvSpPr>
            <p:cNvPr id="108" name="TextBox 107" title="Quarter Numbe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Q2</a:t>
              </a:r>
              <a:endParaRPr lang="en-ZA" sz="1000">
                <a:solidFill>
                  <a:schemeClr val="tx1">
                    <a:lumMod val="65000"/>
                    <a:lumOff val="35000"/>
                  </a:schemeClr>
                </a:solidFill>
              </a:endParaRPr>
            </a:p>
          </p:txBody>
        </p:sp>
        <p:sp>
          <p:nvSpPr>
            <p:cNvPr id="109" name="TextBox 108" title="Quarter Numbe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Q3</a:t>
              </a:r>
              <a:endParaRPr lang="en-ZA" sz="1000">
                <a:solidFill>
                  <a:schemeClr val="tx1">
                    <a:lumMod val="65000"/>
                    <a:lumOff val="35000"/>
                  </a:schemeClr>
                </a:solidFill>
              </a:endParaRPr>
            </a:p>
          </p:txBody>
        </p:sp>
        <p:sp>
          <p:nvSpPr>
            <p:cNvPr id="110" name="TextBox 109" title="Quarter Numbe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a:solidFill>
                    <a:schemeClr val="tx1">
                      <a:lumMod val="65000"/>
                      <a:lumOff val="35000"/>
                    </a:schemeClr>
                  </a:solidFill>
                </a:rPr>
                <a:t>Q4</a:t>
              </a:r>
              <a:endParaRPr lang="en-ZA" sz="1000">
                <a:solidFill>
                  <a:schemeClr val="tx1">
                    <a:lumMod val="65000"/>
                    <a:lumOff val="35000"/>
                  </a:schemeClr>
                </a:solidFill>
              </a:endParaRPr>
            </a:p>
          </p:txBody>
        </p:sp>
      </p:grpSp>
      <p:sp>
        <p:nvSpPr>
          <p:cNvPr id="111" name="Text Placeholder 8"/>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2" name="Text Placeholder 8"/>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3" name="Text Placeholder 8"/>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4" name="Text Placeholder 8"/>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5" name="Text Placeholder 8"/>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6" name="Text Placeholder 8"/>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a:t>Text</a:t>
            </a:r>
          </a:p>
          <a:p>
            <a:pPr lvl="0"/>
            <a:r>
              <a:rPr lang="en-US"/>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a:t>Contact Communications for custom timelines</a:t>
            </a:r>
          </a:p>
        </p:txBody>
      </p:sp>
    </p:spTree>
    <p:extLst>
      <p:ext uri="{BB962C8B-B14F-4D97-AF65-F5344CB8AC3E}">
        <p14:creationId xmlns:p14="http://schemas.microsoft.com/office/powerpoint/2010/main" val="4652068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FE4F77-123F-4057-A1FF-45DB26C75ECB}" type="datetime1">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13487276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7ACF511F-C641-4D7C-A627-603CBE279DF6}" type="datetime1">
              <a:rPr lang="en-US" smtClean="0"/>
              <a:t>4/30/2020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17277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5DCB3874-C639-4AD0-B8BC-8699C14792AB}"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a:solidFill>
                  <a:schemeClr val="tx1"/>
                </a:solidFill>
                <a:latin typeface="Open Sans" charset="0"/>
                <a:ea typeface="Open Sans" charset="0"/>
                <a:cs typeface="Open Sans" charset="0"/>
              </a:rPr>
              <a:t>Event Text </a:t>
            </a:r>
          </a:p>
          <a:p>
            <a:pPr algn="ctr">
              <a:lnSpc>
                <a:spcPct val="100000"/>
              </a:lnSpc>
            </a:pPr>
            <a:r>
              <a:rPr lang="en-US" sz="1800" b="1" i="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89789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a:t>Edit Section Title</a:t>
            </a:r>
          </a:p>
        </p:txBody>
      </p:sp>
      <p:sp>
        <p:nvSpPr>
          <p:cNvPr id="4" name="Date Placeholder 3"/>
          <p:cNvSpPr>
            <a:spLocks noGrp="1"/>
          </p:cNvSpPr>
          <p:nvPr>
            <p:ph type="dt" sz="half" idx="10"/>
          </p:nvPr>
        </p:nvSpPr>
        <p:spPr/>
        <p:txBody>
          <a:bodyPr/>
          <a:lstStyle/>
          <a:p>
            <a:fld id="{3964E369-9E2A-479E-AE96-05F3F5896BF0}" type="datetime1">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 STYLE</a:t>
            </a:r>
          </a:p>
        </p:txBody>
      </p:sp>
    </p:spTree>
    <p:extLst>
      <p:ext uri="{BB962C8B-B14F-4D97-AF65-F5344CB8AC3E}">
        <p14:creationId xmlns:p14="http://schemas.microsoft.com/office/powerpoint/2010/main" val="41713667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12192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75964"/>
            <a:ext cx="5507665" cy="2389625"/>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21460489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12217429"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48669"/>
            <a:ext cx="5507665" cy="2416920"/>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6371372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426" y="0"/>
            <a:ext cx="12191574"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993218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12217428"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12217429"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1573619"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1312" y="233478"/>
            <a:ext cx="994008"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2030819" y="3807725"/>
            <a:ext cx="5507665" cy="2457864"/>
          </a:xfrm>
          <a:noFill/>
          <a:ln>
            <a:noFill/>
          </a:ln>
        </p:spPr>
        <p:txBody>
          <a:bodyPr anchor="b">
            <a:noAutofit/>
          </a:bodyPr>
          <a:lstStyle>
            <a:lvl1pPr algn="l">
              <a:defRPr sz="5400">
                <a:solidFill>
                  <a:schemeClr val="accent1"/>
                </a:solidFill>
                <a:latin typeface="+mn-lt"/>
              </a:defRPr>
            </a:lvl1pPr>
          </a:lstStyle>
          <a:p>
            <a:r>
              <a:rPr lang="en-US"/>
              <a:t>Click to edit Master title or section break</a:t>
            </a:r>
          </a:p>
        </p:txBody>
      </p:sp>
    </p:spTree>
    <p:extLst>
      <p:ext uri="{BB962C8B-B14F-4D97-AF65-F5344CB8AC3E}">
        <p14:creationId xmlns:p14="http://schemas.microsoft.com/office/powerpoint/2010/main" val="39506581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1"/>
            <a:ext cx="12191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16735495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12192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73148" y="2169994"/>
            <a:ext cx="2870789" cy="234344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1692304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12191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5"/>
            <a:ext cx="2870789" cy="2351382"/>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5179324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26" name="Picture 2" descr="learning at home">
            <a:extLst>
              <a:ext uri="{FF2B5EF4-FFF2-40B4-BE49-F238E27FC236}">
                <a16:creationId xmlns:a16="http://schemas.microsoft.com/office/drawing/2014/main" id="{DEF65620-7BCF-41F6-9EC7-A9253068F63E}"/>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4839" t="-258" r="22519" b="-65"/>
          <a:stretch/>
        </p:blipFill>
        <p:spPr bwMode="auto">
          <a:xfrm>
            <a:off x="0" y="-66675"/>
            <a:ext cx="13580541" cy="69246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0033EEE-3823-4FA0-9C86-2F8D1358CA62}"/>
              </a:ext>
            </a:extLst>
          </p:cNvPr>
          <p:cNvSpPr/>
          <p:nvPr userDrawn="1"/>
        </p:nvSpPr>
        <p:spPr>
          <a:xfrm>
            <a:off x="361507" y="0"/>
            <a:ext cx="309407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3974" y="337010"/>
            <a:ext cx="1649139"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457202" y="2179674"/>
            <a:ext cx="2870789" cy="2392325"/>
          </a:xfrm>
          <a:noFill/>
          <a:ln>
            <a:noFill/>
          </a:ln>
        </p:spPr>
        <p:txBody>
          <a:bodyPr anchor="b">
            <a:noAutofit/>
          </a:bodyPr>
          <a:lstStyle>
            <a:lvl1pPr algn="l">
              <a:defRPr sz="4000">
                <a:solidFill>
                  <a:schemeClr val="bg1"/>
                </a:solidFill>
                <a:latin typeface="+mn-lt"/>
              </a:defRPr>
            </a:lvl1pPr>
          </a:lstStyle>
          <a:p>
            <a:r>
              <a:rPr lang="en-US"/>
              <a:t>Click to edit Master title or section break</a:t>
            </a:r>
          </a:p>
        </p:txBody>
      </p:sp>
    </p:spTree>
    <p:extLst>
      <p:ext uri="{BB962C8B-B14F-4D97-AF65-F5344CB8AC3E}">
        <p14:creationId xmlns:p14="http://schemas.microsoft.com/office/powerpoint/2010/main" val="3824343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344ECD5F-4DF7-437B-8395-C239F521C956}" type="datetime1">
              <a:rPr lang="en-US" smtClean="0"/>
              <a:t>4/30/2020</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71570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D82CEC8-D2D6-436A-949F-DC38B324C8EF}"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4279137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495651"/>
            <a:ext cx="1062376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5832CC21-DE3E-4187-AE63-B854D1DBD9D2}" type="datetime1">
              <a:rPr lang="en-US" smtClean="0"/>
              <a:t>4/30/2020</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11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6450417" y="1304642"/>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1DC1CAD-7CC7-4028-93D6-BA2450358BC2}" type="datetime1">
              <a:rPr lang="en-US" smtClean="0"/>
              <a:t>4/30/2020</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5238371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712380" y="1285424"/>
            <a:ext cx="5383620"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6428096" y="1285424"/>
            <a:ext cx="5405941"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6428097" y="1285424"/>
            <a:ext cx="538362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C9F46A3C-8CC4-4511-A435-1E85F5935591}" type="datetime1">
              <a:rPr lang="en-US" smtClean="0"/>
              <a:t>4/30/2020</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32767945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333375"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2643187"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4952999"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7262811" y="3223527"/>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9572623" y="3223291"/>
            <a:ext cx="2200275"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428749" y="2390136"/>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3736180" y="3681599"/>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6048373" y="2390135"/>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8336753" y="3681598"/>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10563224" y="2390134"/>
            <a:ext cx="4763"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2C5BFE8-DF7B-41EE-8A30-3BE55333C421}" type="datetime1">
              <a:rPr lang="en-US" smtClean="0"/>
              <a:t>4/30/2020</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2308384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712381" y="1239202"/>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712380"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6909500" y="1226548"/>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6941734" y="3728614"/>
            <a:ext cx="455715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759538" y="1286467"/>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759537" y="3788533"/>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6956658" y="1270715"/>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7036051" y="3791366"/>
            <a:ext cx="4462841" cy="1847185"/>
          </a:xfrm>
          <a:prstGeom prst="rect">
            <a:avLst/>
          </a:prstGeom>
        </p:spPr>
        <p:txBody>
          <a:bodyPr/>
          <a:lstStyle>
            <a:lvl1pPr>
              <a:buClr>
                <a:schemeClr val="accent2"/>
              </a:buClr>
              <a:defRPr sz="2400">
                <a:solidFill>
                  <a:schemeClr val="accent1"/>
                </a:solidFill>
              </a:defRPr>
            </a:lvl1pPr>
            <a:lvl2pPr>
              <a:buClr>
                <a:schemeClr val="accent2"/>
              </a:buClr>
              <a:defRPr sz="2000">
                <a:solidFill>
                  <a:schemeClr val="accent1"/>
                </a:solidFill>
              </a:defRPr>
            </a:lvl2pPr>
            <a:lvl3pPr>
              <a:defRPr sz="1800">
                <a:solidFill>
                  <a:schemeClr val="tx2"/>
                </a:solidFill>
              </a:defRPr>
            </a:lvl3pPr>
            <a:lvl4pPr>
              <a:defRPr sz="16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EF905CA0-EF36-4D6C-AAAC-764CE9C52242}" type="datetime1">
              <a:rPr lang="en-US" smtClean="0"/>
              <a:t>4/30/2020</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32373108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712380" y="153230"/>
            <a:ext cx="11121657" cy="751350"/>
          </a:xfrm>
        </p:spPr>
        <p:txBody>
          <a:bodyPr>
            <a:normAutofit/>
          </a:bodyPr>
          <a:lstStyle>
            <a:lvl1pPr algn="l">
              <a:defRPr sz="36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F87EC4CA-DABC-4432-A970-F182D40BF308}" type="datetime1">
              <a:rPr lang="en-US" smtClean="0"/>
              <a:t>4/30/2020</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7454854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6"/>
            <a:ext cx="12192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97350" y="6062943"/>
            <a:ext cx="997300"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2"/>
            <a:ext cx="12192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65C71CA5-1400-4600-BEA9-E71211A71EF1}" type="datetime1">
              <a:rPr lang="en-US" smtClean="0"/>
              <a:t>4/30/2020</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14943037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4B7C4E4-2D06-490E-9697-F8F066CE1C1F}"/>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243484" y="6492875"/>
            <a:ext cx="1585316" cy="365125"/>
          </a:xfrm>
        </p:spPr>
        <p:txBody>
          <a:bodyPr/>
          <a:lstStyle>
            <a:lvl1pPr algn="ctr">
              <a:defRPr/>
            </a:lvl1pPr>
          </a:lstStyle>
          <a:p>
            <a:fld id="{AE36AE3E-C256-43B2-8C8E-11C43784AC22}" type="datetime1">
              <a:rPr lang="en-US" smtClean="0"/>
              <a:t>4/30/2020</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24307488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47415" y="1495651"/>
            <a:ext cx="8988726" cy="4351338"/>
          </a:xfrm>
          <a:prstGeom prst="rect">
            <a:avLst/>
          </a:prstGeom>
        </p:spPr>
        <p:txBody>
          <a:bodyPr/>
          <a:lstStyle>
            <a:lvl1pPr>
              <a:buClr>
                <a:schemeClr val="accent2"/>
              </a:buClr>
              <a:defRPr>
                <a:solidFill>
                  <a:schemeClr val="tx1">
                    <a:lumMod val="65000"/>
                    <a:lumOff val="35000"/>
                  </a:schemeClr>
                </a:solidFill>
              </a:defRPr>
            </a:lvl1pPr>
            <a:lvl2pPr marL="800100" indent="-342900">
              <a:buClr>
                <a:srgbClr val="0D6CB9"/>
              </a:buClr>
              <a:buFont typeface="Arial" panose="020B0604020202020204" pitchFamily="34" charset="0"/>
              <a:buChar char="•"/>
              <a:defRPr>
                <a:solidFill>
                  <a:schemeClr val="tx1">
                    <a:lumMod val="65000"/>
                    <a:lumOff val="35000"/>
                  </a:schemeClr>
                </a:solidFill>
              </a:defRPr>
            </a:lvl2pPr>
            <a:lvl3pPr marL="1143000" indent="-228600">
              <a:buClr>
                <a:schemeClr val="accent2"/>
              </a:buClr>
              <a:buSzPct val="75000"/>
              <a:buFont typeface="Courier New" panose="02070309020205020404" pitchFamily="49" charset="0"/>
              <a:buChar char="o"/>
              <a:defRPr>
                <a:solidFill>
                  <a:schemeClr val="tx1">
                    <a:lumMod val="65000"/>
                    <a:lumOff val="35000"/>
                  </a:schemeClr>
                </a:solidFill>
              </a:defRPr>
            </a:lvl3pPr>
            <a:lvl4pPr marL="1600200" indent="-22860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243484" y="6492875"/>
            <a:ext cx="1585316" cy="365125"/>
          </a:xfrm>
        </p:spPr>
        <p:txBody>
          <a:bodyPr/>
          <a:lstStyle>
            <a:lvl1pPr algn="ctr">
              <a:defRPr/>
            </a:lvl1pPr>
          </a:lstStyle>
          <a:p>
            <a:fld id="{FB52760C-B530-48FD-9DB8-29ED46357950}" type="datetime1">
              <a:rPr lang="en-US" smtClean="0"/>
              <a:t>4/30/2020</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3759853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3"/>
            <a:ext cx="12192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4038600" y="6492874"/>
            <a:ext cx="41148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9210675" y="6492873"/>
            <a:ext cx="27432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2320118" y="1495651"/>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7077078" y="1478675"/>
            <a:ext cx="4462819"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241110" y="0"/>
            <a:ext cx="1583141"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243484" y="6492875"/>
            <a:ext cx="1585316" cy="365125"/>
          </a:xfrm>
        </p:spPr>
        <p:txBody>
          <a:bodyPr/>
          <a:lstStyle>
            <a:lvl1pPr algn="ctr">
              <a:defRPr/>
            </a:lvl1pPr>
          </a:lstStyle>
          <a:p>
            <a:fld id="{678967C9-F50F-47BA-ABC2-1E150D5F5D9E}" type="datetime1">
              <a:rPr lang="en-US" smtClean="0"/>
              <a:t>4/30/2020</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9877" y="208290"/>
            <a:ext cx="997300"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2212290" y="199694"/>
            <a:ext cx="9515883" cy="542429"/>
          </a:xfrm>
        </p:spPr>
        <p:txBody>
          <a:bodyPr>
            <a:normAutofit/>
          </a:bodyPr>
          <a:lstStyle>
            <a:lvl1pPr algn="l">
              <a:defRPr sz="3600">
                <a:solidFill>
                  <a:srgbClr val="0D6CB9"/>
                </a:solidFill>
                <a:latin typeface="+mn-lt"/>
              </a:defRPr>
            </a:lvl1pPr>
          </a:lstStyle>
          <a:p>
            <a:r>
              <a:rPr lang="en-US"/>
              <a:t>Click to add header</a:t>
            </a:r>
          </a:p>
        </p:txBody>
      </p:sp>
    </p:spTree>
    <p:extLst>
      <p:ext uri="{BB962C8B-B14F-4D97-AF65-F5344CB8AC3E}">
        <p14:creationId xmlns:p14="http://schemas.microsoft.com/office/powerpoint/2010/main" val="4049711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image" Target="../media/image5.png"/><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image" Target="../media/image16.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image" Target="../media/image2.jpeg"/><Relationship Id="rId2" Type="http://schemas.openxmlformats.org/officeDocument/2006/relationships/slideLayout" Target="../slideLayouts/slideLayout51.xml"/><Relationship Id="rId16" Type="http://schemas.openxmlformats.org/officeDocument/2006/relationships/image" Target="../media/image1.jpe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theme" Target="../theme/theme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theme" Target="../theme/theme5.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slideLayout" Target="../slideLayouts/slideLayout80.xml"/><Relationship Id="rId2" Type="http://schemas.openxmlformats.org/officeDocument/2006/relationships/slideLayout" Target="../slideLayouts/slideLayout65.xml"/><Relationship Id="rId16" Type="http://schemas.openxmlformats.org/officeDocument/2006/relationships/slideLayout" Target="../slideLayouts/slideLayout79.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19" Type="http://schemas.openxmlformats.org/officeDocument/2006/relationships/image" Target="../media/image5.png"/><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 Type="http://schemas.openxmlformats.org/officeDocument/2006/relationships/slideLayout" Target="../slideLayouts/slideLayout83.xml"/><Relationship Id="rId21" Type="http://schemas.openxmlformats.org/officeDocument/2006/relationships/slideLayout" Target="../slideLayouts/slideLayout101.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theme" Target="../theme/theme6.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26" Type="http://schemas.openxmlformats.org/officeDocument/2006/relationships/slideLayout" Target="../slideLayouts/slideLayout136.xml"/><Relationship Id="rId3" Type="http://schemas.openxmlformats.org/officeDocument/2006/relationships/slideLayout" Target="../slideLayouts/slideLayout113.xml"/><Relationship Id="rId21" Type="http://schemas.openxmlformats.org/officeDocument/2006/relationships/slideLayout" Target="../slideLayouts/slideLayout131.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5" Type="http://schemas.openxmlformats.org/officeDocument/2006/relationships/slideLayout" Target="../slideLayouts/slideLayout135.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20" Type="http://schemas.openxmlformats.org/officeDocument/2006/relationships/slideLayout" Target="../slideLayouts/slideLayout130.xml"/><Relationship Id="rId29" Type="http://schemas.openxmlformats.org/officeDocument/2006/relationships/slideLayout" Target="../slideLayouts/slideLayout139.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24" Type="http://schemas.openxmlformats.org/officeDocument/2006/relationships/slideLayout" Target="../slideLayouts/slideLayout134.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23" Type="http://schemas.openxmlformats.org/officeDocument/2006/relationships/slideLayout" Target="../slideLayouts/slideLayout133.xml"/><Relationship Id="rId28" Type="http://schemas.openxmlformats.org/officeDocument/2006/relationships/slideLayout" Target="../slideLayouts/slideLayout138.xml"/><Relationship Id="rId10" Type="http://schemas.openxmlformats.org/officeDocument/2006/relationships/slideLayout" Target="../slideLayouts/slideLayout120.xml"/><Relationship Id="rId19" Type="http://schemas.openxmlformats.org/officeDocument/2006/relationships/slideLayout" Target="../slideLayouts/slideLayout129.xml"/><Relationship Id="rId31" Type="http://schemas.openxmlformats.org/officeDocument/2006/relationships/theme" Target="../theme/theme7.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 Id="rId22" Type="http://schemas.openxmlformats.org/officeDocument/2006/relationships/slideLayout" Target="../slideLayouts/slideLayout132.xml"/><Relationship Id="rId27" Type="http://schemas.openxmlformats.org/officeDocument/2006/relationships/slideLayout" Target="../slideLayouts/slideLayout137.xml"/><Relationship Id="rId30" Type="http://schemas.openxmlformats.org/officeDocument/2006/relationships/slideLayout" Target="../slideLayouts/slideLayout1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45CBD50-267C-4E0F-A2BC-4A56477603E4}"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150237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DD0BE432-FD0A-4867-9AB1-03DC44C21927}" type="datetime1">
              <a:rPr lang="en-US" smtClean="0"/>
              <a:t>4/30/2020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55338700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745" r:id="rId17"/>
    <p:sldLayoutId id="2147483747" r:id="rId18"/>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D96CB5A6-0279-4FD5-97DB-829C17D7E85F}" type="datetime1">
              <a:rPr lang="en-US" smtClean="0"/>
              <a:t>4/30/2020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8804343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78A4018E-00DE-4990-9525-C383070FABFB}" type="datetime1">
              <a:rPr lang="en-US" smtClean="0">
                <a:solidFill>
                  <a:schemeClr val="accent1">
                    <a:lumMod val="60000"/>
                    <a:lumOff val="40000"/>
                  </a:schemeClr>
                </a:solidFill>
              </a:rPr>
              <a:t>4/30/2020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endParaRPr lang="en-US">
              <a:solidFill>
                <a:schemeClr val="accent1">
                  <a:lumMod val="60000"/>
                  <a:lumOff val="40000"/>
                </a:schemeClr>
              </a:solidFill>
            </a:endParaRP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cstate="hqprint">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17786041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22371F43-131B-47E1-9574-B0B3933947C6}" type="datetime1">
              <a:rPr lang="en-US" smtClean="0"/>
              <a:t>4/30/2020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9261176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Lst>
  <p:hf hdr="0" ft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DF54B7A8-6BFB-43CC-AADE-7999D6D58956}" type="datetime1">
              <a:rPr lang="en-US" smtClean="0"/>
              <a:t>4/30/2020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27498588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4038600" y="6544338"/>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238125" y="6537963"/>
            <a:ext cx="2743200" cy="365125"/>
          </a:xfrm>
          <a:prstGeom prst="rect">
            <a:avLst/>
          </a:prstGeom>
        </p:spPr>
        <p:txBody>
          <a:bodyPr vert="horz" lIns="91440" tIns="45720" rIns="91440" bIns="45720" rtlCol="0" anchor="ctr"/>
          <a:lstStyle>
            <a:lvl1pPr algn="l">
              <a:defRPr sz="1200">
                <a:solidFill>
                  <a:schemeClr val="bg1"/>
                </a:solidFill>
              </a:defRPr>
            </a:lvl1pPr>
          </a:lstStyle>
          <a:p>
            <a:fld id="{4A8F0526-4CCC-4A93-AA1B-3C5117B7B389}" type="datetime1">
              <a:rPr lang="en-US" smtClean="0"/>
              <a:t>4/30/2020</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9210675" y="6529126"/>
            <a:ext cx="2743200" cy="365125"/>
          </a:xfrm>
          <a:prstGeom prst="rect">
            <a:avLst/>
          </a:prstGeom>
        </p:spPr>
        <p:txBody>
          <a:bodyPr vert="horz" lIns="91440" tIns="45720" rIns="91440" bIns="45720" rtlCol="0" anchor="ctr"/>
          <a:lstStyle>
            <a:lvl1pPr algn="r">
              <a:defRPr sz="12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637953" y="104134"/>
            <a:ext cx="11164188"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514249252"/>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 id="2147483799" r:id="rId20"/>
    <p:sldLayoutId id="2147483800" r:id="rId21"/>
    <p:sldLayoutId id="2147483801" r:id="rId22"/>
    <p:sldLayoutId id="2147483802" r:id="rId23"/>
    <p:sldLayoutId id="2147483803" r:id="rId24"/>
    <p:sldLayoutId id="2147483804" r:id="rId25"/>
    <p:sldLayoutId id="2147483805" r:id="rId26"/>
    <p:sldLayoutId id="2147483806" r:id="rId27"/>
    <p:sldLayoutId id="2147483807" r:id="rId28"/>
    <p:sldLayoutId id="2147483808" r:id="rId29"/>
    <p:sldLayoutId id="2147483809" r:id="rId30"/>
  </p:sldLayoutIdLst>
  <p:hf hdr="0" ftr="0" dt="0"/>
  <p:txStyles>
    <p:titleStyle>
      <a:lvl1pPr algn="l" defTabSz="914400" rtl="0" eaLnBrk="1" latinLnBrk="0" hangingPunct="1">
        <a:lnSpc>
          <a:spcPct val="90000"/>
        </a:lnSpc>
        <a:spcBef>
          <a:spcPct val="0"/>
        </a:spcBef>
        <a:buNone/>
        <a:defRPr sz="3600" b="1"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10.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49.svg"/><Relationship Id="rId2" Type="http://schemas.openxmlformats.org/officeDocument/2006/relationships/image" Target="../media/image46.png"/><Relationship Id="rId1" Type="http://schemas.openxmlformats.org/officeDocument/2006/relationships/slideLayout" Target="../slideLayouts/slideLayout89.xml"/><Relationship Id="rId6" Type="http://schemas.openxmlformats.org/officeDocument/2006/relationships/image" Target="../media/image48.png"/><Relationship Id="rId5" Type="http://schemas.openxmlformats.org/officeDocument/2006/relationships/image" Target="../media/image43.sv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2.svg"/><Relationship Id="rId2" Type="http://schemas.openxmlformats.org/officeDocument/2006/relationships/image" Target="../media/image46.png"/><Relationship Id="rId1" Type="http://schemas.openxmlformats.org/officeDocument/2006/relationships/slideLayout" Target="../slideLayouts/slideLayout89.xml"/><Relationship Id="rId6" Type="http://schemas.openxmlformats.org/officeDocument/2006/relationships/image" Target="../media/image44.png"/><Relationship Id="rId5" Type="http://schemas.openxmlformats.org/officeDocument/2006/relationships/image" Target="../media/image51.svg"/><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44.png"/><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3" Type="http://schemas.openxmlformats.org/officeDocument/2006/relationships/image" Target="../media/image53.svg"/><Relationship Id="rId7" Type="http://schemas.openxmlformats.org/officeDocument/2006/relationships/image" Target="../media/image54.svg"/><Relationship Id="rId2" Type="http://schemas.openxmlformats.org/officeDocument/2006/relationships/image" Target="../media/image40.png"/><Relationship Id="rId1" Type="http://schemas.openxmlformats.org/officeDocument/2006/relationships/slideLayout" Target="../slideLayouts/slideLayout89.xml"/><Relationship Id="rId6" Type="http://schemas.openxmlformats.org/officeDocument/2006/relationships/image" Target="../media/image48.png"/><Relationship Id="rId5" Type="http://schemas.openxmlformats.org/officeDocument/2006/relationships/image" Target="../media/image51.sv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89.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62.svg"/></Relationships>
</file>

<file path=ppt/slides/_rels/slide17.xml.rels><?xml version="1.0" encoding="UTF-8" standalone="yes"?>
<Relationships xmlns="http://schemas.openxmlformats.org/package/2006/relationships"><Relationship Id="rId3" Type="http://schemas.openxmlformats.org/officeDocument/2006/relationships/image" Target="../media/image63.svg"/><Relationship Id="rId7" Type="http://schemas.openxmlformats.org/officeDocument/2006/relationships/image" Target="../media/image54.svg"/><Relationship Id="rId2" Type="http://schemas.openxmlformats.org/officeDocument/2006/relationships/image" Target="../media/image46.png"/><Relationship Id="rId1" Type="http://schemas.openxmlformats.org/officeDocument/2006/relationships/slideLayout" Target="../slideLayouts/slideLayout89.xml"/><Relationship Id="rId6" Type="http://schemas.openxmlformats.org/officeDocument/2006/relationships/image" Target="../media/image48.png"/><Relationship Id="rId5" Type="http://schemas.openxmlformats.org/officeDocument/2006/relationships/image" Target="../media/image51.sv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40.png"/><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89.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3" Type="http://schemas.openxmlformats.org/officeDocument/2006/relationships/hyperlink" Target="mailto:TexasPackets@XanEdu.com" TargetMode="External"/><Relationship Id="rId2" Type="http://schemas.openxmlformats.org/officeDocument/2006/relationships/hyperlink" Target="https://bit.ly/THLOrderForm" TargetMode="External"/><Relationship Id="rId1" Type="http://schemas.openxmlformats.org/officeDocument/2006/relationships/slideLayout" Target="../slideLayouts/slideLayout89.xml"/><Relationship Id="rId4" Type="http://schemas.openxmlformats.org/officeDocument/2006/relationships/hyperlink" Target="mailto:curriculum@tea.texas.gov"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9.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89.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8.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19.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89.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7CA18-B5E7-4D73-A8AF-3444E0331ADF}"/>
              </a:ext>
            </a:extLst>
          </p:cNvPr>
          <p:cNvSpPr>
            <a:spLocks noGrp="1"/>
          </p:cNvSpPr>
          <p:nvPr>
            <p:ph type="ctrTitle"/>
          </p:nvPr>
        </p:nvSpPr>
        <p:spPr>
          <a:xfrm>
            <a:off x="457202" y="4465675"/>
            <a:ext cx="2870789" cy="2392325"/>
          </a:xfrm>
        </p:spPr>
        <p:txBody>
          <a:bodyPr/>
          <a:lstStyle/>
          <a:p>
            <a:r>
              <a:rPr lang="en-US" dirty="0"/>
              <a:t>Texas Home Learning Model:</a:t>
            </a:r>
            <a:br>
              <a:rPr lang="en-US" sz="3600" dirty="0"/>
            </a:br>
            <a:r>
              <a:rPr lang="en-US" sz="3600" dirty="0"/>
              <a:t>Phase 2: Summer Learning Plans</a:t>
            </a:r>
            <a:br>
              <a:rPr lang="en-US" dirty="0"/>
            </a:br>
            <a:br>
              <a:rPr lang="en-US" dirty="0"/>
            </a:br>
            <a:br>
              <a:rPr lang="en-US" dirty="0"/>
            </a:br>
            <a:r>
              <a:rPr lang="en-US" sz="2800" dirty="0"/>
              <a:t>April 30, 2020</a:t>
            </a:r>
            <a:endParaRPr lang="en-US" sz="3200" dirty="0"/>
          </a:p>
        </p:txBody>
      </p:sp>
    </p:spTree>
    <p:extLst>
      <p:ext uri="{BB962C8B-B14F-4D97-AF65-F5344CB8AC3E}">
        <p14:creationId xmlns:p14="http://schemas.microsoft.com/office/powerpoint/2010/main" val="36791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lstStyle/>
          <a:p>
            <a:r>
              <a:rPr lang="en-US" dirty="0"/>
              <a:t>Introducing Texas Home Learning 2.0</a:t>
            </a:r>
          </a:p>
        </p:txBody>
      </p:sp>
      <p:sp>
        <p:nvSpPr>
          <p:cNvPr id="4" name="Content Placeholder 12">
            <a:extLst>
              <a:ext uri="{FF2B5EF4-FFF2-40B4-BE49-F238E27FC236}">
                <a16:creationId xmlns:a16="http://schemas.microsoft.com/office/drawing/2014/main" id="{283044E2-2FCD-4E74-81AF-40339920A354}"/>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THL 2.0 provides optional at-home summer learning resources to keep students engaged with and connected to high quality content</a:t>
            </a:r>
            <a:endParaRPr lang="en-US" sz="1600" dirty="0">
              <a:solidFill>
                <a:schemeClr val="accent5"/>
              </a:solidFill>
            </a:endParaRPr>
          </a:p>
        </p:txBody>
      </p:sp>
      <p:sp>
        <p:nvSpPr>
          <p:cNvPr id="5" name="Rectangle 4">
            <a:extLst>
              <a:ext uri="{FF2B5EF4-FFF2-40B4-BE49-F238E27FC236}">
                <a16:creationId xmlns:a16="http://schemas.microsoft.com/office/drawing/2014/main" id="{696BB211-BC3E-4311-86FD-EA98667C9957}"/>
              </a:ext>
            </a:extLst>
          </p:cNvPr>
          <p:cNvSpPr/>
          <p:nvPr/>
        </p:nvSpPr>
        <p:spPr>
          <a:xfrm>
            <a:off x="813160" y="1931985"/>
            <a:ext cx="3154168" cy="964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Shortened and Simplified Learning Plans </a:t>
            </a:r>
          </a:p>
        </p:txBody>
      </p:sp>
      <p:sp>
        <p:nvSpPr>
          <p:cNvPr id="6" name="Rectangle 5">
            <a:extLst>
              <a:ext uri="{FF2B5EF4-FFF2-40B4-BE49-F238E27FC236}">
                <a16:creationId xmlns:a16="http://schemas.microsoft.com/office/drawing/2014/main" id="{5BF5C07B-B0C4-4CFD-98F3-259C4217DA75}"/>
              </a:ext>
            </a:extLst>
          </p:cNvPr>
          <p:cNvSpPr/>
          <p:nvPr/>
        </p:nvSpPr>
        <p:spPr>
          <a:xfrm>
            <a:off x="4627229" y="1931985"/>
            <a:ext cx="3154168" cy="9648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Guidance for District Customization</a:t>
            </a:r>
          </a:p>
        </p:txBody>
      </p:sp>
      <p:sp>
        <p:nvSpPr>
          <p:cNvPr id="7" name="Rectangle 6">
            <a:extLst>
              <a:ext uri="{FF2B5EF4-FFF2-40B4-BE49-F238E27FC236}">
                <a16:creationId xmlns:a16="http://schemas.microsoft.com/office/drawing/2014/main" id="{51167AFC-1A54-44CC-8330-0829B38EEDD6}"/>
              </a:ext>
            </a:extLst>
          </p:cNvPr>
          <p:cNvSpPr/>
          <p:nvPr/>
        </p:nvSpPr>
        <p:spPr>
          <a:xfrm>
            <a:off x="8420750" y="1931985"/>
            <a:ext cx="3154168" cy="9648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Implementation Support</a:t>
            </a:r>
          </a:p>
        </p:txBody>
      </p:sp>
      <p:cxnSp>
        <p:nvCxnSpPr>
          <p:cNvPr id="8" name="Straight Connector 7">
            <a:extLst>
              <a:ext uri="{FF2B5EF4-FFF2-40B4-BE49-F238E27FC236}">
                <a16:creationId xmlns:a16="http://schemas.microsoft.com/office/drawing/2014/main" id="{C5F0290E-D4C3-41D4-B94A-0E7044C955FF}"/>
              </a:ext>
            </a:extLst>
          </p:cNvPr>
          <p:cNvCxnSpPr>
            <a:cxnSpLocks/>
          </p:cNvCxnSpPr>
          <p:nvPr/>
        </p:nvCxnSpPr>
        <p:spPr>
          <a:xfrm>
            <a:off x="4307553" y="270710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770CA6-F1F3-420E-A8A6-765E1BB93272}"/>
              </a:ext>
            </a:extLst>
          </p:cNvPr>
          <p:cNvCxnSpPr>
            <a:cxnSpLocks/>
          </p:cNvCxnSpPr>
          <p:nvPr/>
        </p:nvCxnSpPr>
        <p:spPr>
          <a:xfrm>
            <a:off x="8090800" y="273621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ABE783-B089-4DAE-B7D9-701C82096F61}"/>
              </a:ext>
            </a:extLst>
          </p:cNvPr>
          <p:cNvSpPr txBox="1"/>
          <p:nvPr/>
        </p:nvSpPr>
        <p:spPr>
          <a:xfrm>
            <a:off x="944468" y="4096823"/>
            <a:ext cx="2891552" cy="1200329"/>
          </a:xfrm>
          <a:prstGeom prst="rect">
            <a:avLst/>
          </a:prstGeom>
          <a:noFill/>
        </p:spPr>
        <p:txBody>
          <a:bodyPr wrap="square" rtlCol="0">
            <a:spAutoFit/>
          </a:bodyPr>
          <a:lstStyle/>
          <a:p>
            <a:pPr algn="ctr"/>
            <a:r>
              <a:rPr lang="en-US" dirty="0"/>
              <a:t>Learning plans and schedules shortened to 4 weeks, organized by subject, and simplified for parents</a:t>
            </a:r>
          </a:p>
        </p:txBody>
      </p:sp>
      <p:sp>
        <p:nvSpPr>
          <p:cNvPr id="11" name="TextBox 10">
            <a:extLst>
              <a:ext uri="{FF2B5EF4-FFF2-40B4-BE49-F238E27FC236}">
                <a16:creationId xmlns:a16="http://schemas.microsoft.com/office/drawing/2014/main" id="{0979BE40-5164-40B6-B1E7-70441FA532F7}"/>
              </a:ext>
            </a:extLst>
          </p:cNvPr>
          <p:cNvSpPr txBox="1"/>
          <p:nvPr/>
        </p:nvSpPr>
        <p:spPr>
          <a:xfrm>
            <a:off x="4593729" y="4115659"/>
            <a:ext cx="3180707" cy="1200329"/>
          </a:xfrm>
          <a:prstGeom prst="rect">
            <a:avLst/>
          </a:prstGeom>
          <a:noFill/>
        </p:spPr>
        <p:txBody>
          <a:bodyPr wrap="square" rtlCol="0">
            <a:spAutoFit/>
          </a:bodyPr>
          <a:lstStyle/>
          <a:p>
            <a:pPr algn="ctr"/>
            <a:r>
              <a:rPr lang="en-US" dirty="0">
                <a:solidFill>
                  <a:schemeClr val="bg1">
                    <a:lumMod val="85000"/>
                  </a:schemeClr>
                </a:solidFill>
              </a:rPr>
              <a:t>Strategic and technical guidance to adapt learning plans for unique scheduling, academic, or student-specific needs</a:t>
            </a:r>
          </a:p>
        </p:txBody>
      </p:sp>
      <p:sp>
        <p:nvSpPr>
          <p:cNvPr id="12" name="TextBox 11">
            <a:extLst>
              <a:ext uri="{FF2B5EF4-FFF2-40B4-BE49-F238E27FC236}">
                <a16:creationId xmlns:a16="http://schemas.microsoft.com/office/drawing/2014/main" id="{2D89095A-CB60-4E19-B9E2-DA4FF2029F80}"/>
              </a:ext>
            </a:extLst>
          </p:cNvPr>
          <p:cNvSpPr txBox="1"/>
          <p:nvPr/>
        </p:nvSpPr>
        <p:spPr>
          <a:xfrm>
            <a:off x="8599678" y="4133703"/>
            <a:ext cx="2891552" cy="1200329"/>
          </a:xfrm>
          <a:prstGeom prst="rect">
            <a:avLst/>
          </a:prstGeom>
          <a:noFill/>
        </p:spPr>
        <p:txBody>
          <a:bodyPr wrap="square" rtlCol="0">
            <a:spAutoFit/>
          </a:bodyPr>
          <a:lstStyle/>
          <a:p>
            <a:pPr algn="ctr"/>
            <a:r>
              <a:rPr lang="en-US" dirty="0">
                <a:solidFill>
                  <a:schemeClr val="bg1">
                    <a:lumMod val="85000"/>
                  </a:schemeClr>
                </a:solidFill>
              </a:rPr>
              <a:t>Support for district planning, launch, and implementation with guidance for supporting all learners </a:t>
            </a:r>
          </a:p>
        </p:txBody>
      </p:sp>
      <p:pic>
        <p:nvPicPr>
          <p:cNvPr id="16" name="Graphic 15" descr="Books on shelf">
            <a:extLst>
              <a:ext uri="{FF2B5EF4-FFF2-40B4-BE49-F238E27FC236}">
                <a16:creationId xmlns:a16="http://schemas.microsoft.com/office/drawing/2014/main" id="{B4FCC3D4-FD55-4056-83A5-A9B5640BC1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0634" y="3090394"/>
            <a:ext cx="914400" cy="914400"/>
          </a:xfrm>
          <a:prstGeom prst="rect">
            <a:avLst/>
          </a:prstGeom>
        </p:spPr>
      </p:pic>
      <p:pic>
        <p:nvPicPr>
          <p:cNvPr id="18" name="Graphic 17" descr="Map with pin">
            <a:extLst>
              <a:ext uri="{FF2B5EF4-FFF2-40B4-BE49-F238E27FC236}">
                <a16:creationId xmlns:a16="http://schemas.microsoft.com/office/drawing/2014/main" id="{03EDF486-8BC9-4F6A-9857-00A3603ED7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3592" y="3090394"/>
            <a:ext cx="914400" cy="914400"/>
          </a:xfrm>
          <a:prstGeom prst="rect">
            <a:avLst/>
          </a:prstGeom>
        </p:spPr>
      </p:pic>
      <p:pic>
        <p:nvPicPr>
          <p:cNvPr id="22" name="Graphic 21" descr="Tools">
            <a:extLst>
              <a:ext uri="{FF2B5EF4-FFF2-40B4-BE49-F238E27FC236}">
                <a16:creationId xmlns:a16="http://schemas.microsoft.com/office/drawing/2014/main" id="{BF53121C-21A4-4E40-B48F-9CD1E487F4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113" y="3090394"/>
            <a:ext cx="914400" cy="914400"/>
          </a:xfrm>
          <a:prstGeom prst="rect">
            <a:avLst/>
          </a:prstGeom>
        </p:spPr>
      </p:pic>
      <p:sp>
        <p:nvSpPr>
          <p:cNvPr id="17" name="Rectangle 16">
            <a:extLst>
              <a:ext uri="{FF2B5EF4-FFF2-40B4-BE49-F238E27FC236}">
                <a16:creationId xmlns:a16="http://schemas.microsoft.com/office/drawing/2014/main" id="{6FFE297E-89CE-4D19-B7DF-4DFD233AE9B2}"/>
              </a:ext>
            </a:extLst>
          </p:cNvPr>
          <p:cNvSpPr/>
          <p:nvPr/>
        </p:nvSpPr>
        <p:spPr>
          <a:xfrm>
            <a:off x="965534" y="5378728"/>
            <a:ext cx="10260933" cy="5377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Improved Text Access</a:t>
            </a:r>
          </a:p>
          <a:p>
            <a:pPr algn="ctr"/>
            <a:r>
              <a:rPr lang="en-US" dirty="0"/>
              <a:t>TEA is researching and evaluating options to provide districts with greater access to high quality texts</a:t>
            </a:r>
          </a:p>
        </p:txBody>
      </p:sp>
      <p:sp>
        <p:nvSpPr>
          <p:cNvPr id="3" name="Slide Number Placeholder 2">
            <a:extLst>
              <a:ext uri="{FF2B5EF4-FFF2-40B4-BE49-F238E27FC236}">
                <a16:creationId xmlns:a16="http://schemas.microsoft.com/office/drawing/2014/main" id="{BC49E518-133D-43A3-9FF9-344F71F614D0}"/>
              </a:ext>
            </a:extLst>
          </p:cNvPr>
          <p:cNvSpPr>
            <a:spLocks noGrp="1"/>
          </p:cNvSpPr>
          <p:nvPr>
            <p:ph type="sldNum" sz="quarter" idx="4"/>
          </p:nvPr>
        </p:nvSpPr>
        <p:spPr/>
        <p:txBody>
          <a:bodyPr/>
          <a:lstStyle/>
          <a:p>
            <a:fld id="{69C126A4-BD19-47E2-8A0E-0DE1B9D8C925}" type="slidenum">
              <a:rPr lang="en-US" smtClean="0"/>
              <a:pPr/>
              <a:t>10</a:t>
            </a:fld>
            <a:endParaRPr lang="en-US"/>
          </a:p>
        </p:txBody>
      </p:sp>
    </p:spTree>
    <p:extLst>
      <p:ext uri="{BB962C8B-B14F-4D97-AF65-F5344CB8AC3E}">
        <p14:creationId xmlns:p14="http://schemas.microsoft.com/office/powerpoint/2010/main" val="250358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normAutofit/>
          </a:bodyPr>
          <a:lstStyle/>
          <a:p>
            <a:r>
              <a:rPr lang="en-US" dirty="0"/>
              <a:t>THL 2.0: Shortened and Simplified Learning Plans </a:t>
            </a:r>
          </a:p>
        </p:txBody>
      </p:sp>
      <p:sp>
        <p:nvSpPr>
          <p:cNvPr id="8" name="Content Placeholder 12">
            <a:extLst>
              <a:ext uri="{FF2B5EF4-FFF2-40B4-BE49-F238E27FC236}">
                <a16:creationId xmlns:a16="http://schemas.microsoft.com/office/drawing/2014/main" id="{CFF64437-7A3D-4DF5-85DA-28418EA01D88}"/>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Learning plans and schedules shortened to 4 weeks, organized by subject, and simplified for parent use</a:t>
            </a:r>
          </a:p>
        </p:txBody>
      </p:sp>
      <p:sp>
        <p:nvSpPr>
          <p:cNvPr id="9" name="TextBox 8">
            <a:extLst>
              <a:ext uri="{FF2B5EF4-FFF2-40B4-BE49-F238E27FC236}">
                <a16:creationId xmlns:a16="http://schemas.microsoft.com/office/drawing/2014/main" id="{3F401AEB-7E5F-4694-9385-71DFD62C40C3}"/>
              </a:ext>
            </a:extLst>
          </p:cNvPr>
          <p:cNvSpPr txBox="1"/>
          <p:nvPr/>
        </p:nvSpPr>
        <p:spPr>
          <a:xfrm>
            <a:off x="3684180" y="1903440"/>
            <a:ext cx="8232201" cy="830997"/>
          </a:xfrm>
          <a:prstGeom prst="rect">
            <a:avLst/>
          </a:prstGeom>
          <a:noFill/>
        </p:spPr>
        <p:txBody>
          <a:bodyPr wrap="square" rtlCol="0">
            <a:spAutoFit/>
          </a:bodyPr>
          <a:lstStyle/>
          <a:p>
            <a:r>
              <a:rPr lang="en-US" sz="2400" dirty="0"/>
              <a:t>Scope &amp; sequence </a:t>
            </a:r>
            <a:r>
              <a:rPr lang="en-US" sz="2400" b="1" dirty="0"/>
              <a:t>designed for 4 week summer program </a:t>
            </a:r>
            <a:r>
              <a:rPr lang="en-US" sz="2400" dirty="0"/>
              <a:t>with additional content available for extension or longer schedules</a:t>
            </a:r>
          </a:p>
        </p:txBody>
      </p:sp>
      <p:sp>
        <p:nvSpPr>
          <p:cNvPr id="10" name="TextBox 9">
            <a:extLst>
              <a:ext uri="{FF2B5EF4-FFF2-40B4-BE49-F238E27FC236}">
                <a16:creationId xmlns:a16="http://schemas.microsoft.com/office/drawing/2014/main" id="{ACA86589-D378-463A-AC5E-47A121AA6A67}"/>
              </a:ext>
            </a:extLst>
          </p:cNvPr>
          <p:cNvSpPr txBox="1"/>
          <p:nvPr/>
        </p:nvSpPr>
        <p:spPr>
          <a:xfrm>
            <a:off x="3684180" y="2885136"/>
            <a:ext cx="6767920" cy="830997"/>
          </a:xfrm>
          <a:prstGeom prst="rect">
            <a:avLst/>
          </a:prstGeom>
          <a:noFill/>
        </p:spPr>
        <p:txBody>
          <a:bodyPr wrap="square" rtlCol="0">
            <a:spAutoFit/>
          </a:bodyPr>
          <a:lstStyle/>
          <a:p>
            <a:r>
              <a:rPr lang="en-US" sz="2400" dirty="0"/>
              <a:t>Learning schedules </a:t>
            </a:r>
            <a:r>
              <a:rPr lang="en-US" sz="2400" b="1" dirty="0"/>
              <a:t>organized by subject area </a:t>
            </a:r>
            <a:r>
              <a:rPr lang="en-US" sz="2400" dirty="0"/>
              <a:t>for district prioritization of summer learning goals</a:t>
            </a:r>
          </a:p>
        </p:txBody>
      </p:sp>
      <p:sp>
        <p:nvSpPr>
          <p:cNvPr id="11" name="TextBox 10">
            <a:extLst>
              <a:ext uri="{FF2B5EF4-FFF2-40B4-BE49-F238E27FC236}">
                <a16:creationId xmlns:a16="http://schemas.microsoft.com/office/drawing/2014/main" id="{5D38722A-7952-423D-B3A9-DCC04725D704}"/>
              </a:ext>
            </a:extLst>
          </p:cNvPr>
          <p:cNvSpPr txBox="1"/>
          <p:nvPr/>
        </p:nvSpPr>
        <p:spPr>
          <a:xfrm>
            <a:off x="3684180" y="3866832"/>
            <a:ext cx="6767920" cy="830997"/>
          </a:xfrm>
          <a:prstGeom prst="rect">
            <a:avLst/>
          </a:prstGeom>
          <a:noFill/>
        </p:spPr>
        <p:txBody>
          <a:bodyPr wrap="square" rtlCol="0">
            <a:spAutoFit/>
          </a:bodyPr>
          <a:lstStyle/>
          <a:p>
            <a:r>
              <a:rPr lang="en-US" sz="2400" b="1" dirty="0"/>
              <a:t>Instructions simplified </a:t>
            </a:r>
            <a:r>
              <a:rPr lang="en-US" sz="2400" dirty="0"/>
              <a:t>to allow for quick start by parents</a:t>
            </a:r>
          </a:p>
        </p:txBody>
      </p:sp>
      <p:sp>
        <p:nvSpPr>
          <p:cNvPr id="17" name="TextBox 16">
            <a:extLst>
              <a:ext uri="{FF2B5EF4-FFF2-40B4-BE49-F238E27FC236}">
                <a16:creationId xmlns:a16="http://schemas.microsoft.com/office/drawing/2014/main" id="{7208F52F-7134-426B-A1CF-CBAB59A5B1D2}"/>
              </a:ext>
            </a:extLst>
          </p:cNvPr>
          <p:cNvSpPr txBox="1"/>
          <p:nvPr/>
        </p:nvSpPr>
        <p:spPr>
          <a:xfrm>
            <a:off x="3684179" y="4848528"/>
            <a:ext cx="7784379" cy="830997"/>
          </a:xfrm>
          <a:prstGeom prst="rect">
            <a:avLst/>
          </a:prstGeom>
          <a:solidFill>
            <a:schemeClr val="bg1">
              <a:lumMod val="95000"/>
            </a:schemeClr>
          </a:solidFill>
        </p:spPr>
        <p:txBody>
          <a:bodyPr wrap="square" rtlCol="0">
            <a:spAutoFit/>
          </a:bodyPr>
          <a:lstStyle/>
          <a:p>
            <a:r>
              <a:rPr lang="en-US" sz="2400" b="1" dirty="0"/>
              <a:t>Select answer keys </a:t>
            </a:r>
            <a:r>
              <a:rPr lang="en-US" sz="2400" dirty="0"/>
              <a:t>available to district personnel for quick student progress monitoring </a:t>
            </a:r>
            <a:r>
              <a:rPr lang="en-US" sz="1200" i="1" dirty="0"/>
              <a:t>*TEA currently evaluating availability</a:t>
            </a:r>
            <a:endParaRPr lang="en-US" sz="2400" i="1" dirty="0"/>
          </a:p>
        </p:txBody>
      </p:sp>
      <p:sp>
        <p:nvSpPr>
          <p:cNvPr id="18" name="Oval 17">
            <a:extLst>
              <a:ext uri="{FF2B5EF4-FFF2-40B4-BE49-F238E27FC236}">
                <a16:creationId xmlns:a16="http://schemas.microsoft.com/office/drawing/2014/main" id="{A04AC0DC-D493-4488-A71A-5B01B660A738}"/>
              </a:ext>
            </a:extLst>
          </p:cNvPr>
          <p:cNvSpPr/>
          <p:nvPr/>
        </p:nvSpPr>
        <p:spPr>
          <a:xfrm>
            <a:off x="2860069" y="2036443"/>
            <a:ext cx="545784" cy="56499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rPr>
              <a:t>1</a:t>
            </a:r>
            <a:endParaRPr lang="en-US" dirty="0">
              <a:solidFill>
                <a:schemeClr val="accent1"/>
              </a:solidFill>
            </a:endParaRPr>
          </a:p>
        </p:txBody>
      </p:sp>
      <p:sp>
        <p:nvSpPr>
          <p:cNvPr id="19" name="Oval 18">
            <a:extLst>
              <a:ext uri="{FF2B5EF4-FFF2-40B4-BE49-F238E27FC236}">
                <a16:creationId xmlns:a16="http://schemas.microsoft.com/office/drawing/2014/main" id="{ACF6DA0F-D2CD-4DA8-957E-36B48F0BDA26}"/>
              </a:ext>
            </a:extLst>
          </p:cNvPr>
          <p:cNvSpPr/>
          <p:nvPr/>
        </p:nvSpPr>
        <p:spPr>
          <a:xfrm>
            <a:off x="2860069" y="3027742"/>
            <a:ext cx="545784" cy="54578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rPr>
              <a:t>2</a:t>
            </a:r>
            <a:endParaRPr lang="en-US" dirty="0">
              <a:solidFill>
                <a:schemeClr val="accent1"/>
              </a:solidFill>
            </a:endParaRPr>
          </a:p>
        </p:txBody>
      </p:sp>
      <p:sp>
        <p:nvSpPr>
          <p:cNvPr id="20" name="Oval 19">
            <a:extLst>
              <a:ext uri="{FF2B5EF4-FFF2-40B4-BE49-F238E27FC236}">
                <a16:creationId xmlns:a16="http://schemas.microsoft.com/office/drawing/2014/main" id="{421959B8-EEE3-4033-B353-7707F6063870}"/>
              </a:ext>
            </a:extLst>
          </p:cNvPr>
          <p:cNvSpPr/>
          <p:nvPr/>
        </p:nvSpPr>
        <p:spPr>
          <a:xfrm>
            <a:off x="2860069" y="4009438"/>
            <a:ext cx="545784" cy="54578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rPr>
              <a:t>3</a:t>
            </a:r>
            <a:endParaRPr lang="en-US" dirty="0">
              <a:solidFill>
                <a:schemeClr val="accent1"/>
              </a:solidFill>
            </a:endParaRPr>
          </a:p>
        </p:txBody>
      </p:sp>
      <p:sp>
        <p:nvSpPr>
          <p:cNvPr id="21" name="Oval 20">
            <a:extLst>
              <a:ext uri="{FF2B5EF4-FFF2-40B4-BE49-F238E27FC236}">
                <a16:creationId xmlns:a16="http://schemas.microsoft.com/office/drawing/2014/main" id="{F35EE50C-CDC7-4FB0-9883-76C9B0E0FD8B}"/>
              </a:ext>
            </a:extLst>
          </p:cNvPr>
          <p:cNvSpPr/>
          <p:nvPr/>
        </p:nvSpPr>
        <p:spPr>
          <a:xfrm>
            <a:off x="2860069" y="4991134"/>
            <a:ext cx="545784" cy="54578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rPr>
              <a:t>4</a:t>
            </a:r>
            <a:endParaRPr lang="en-US" dirty="0">
              <a:solidFill>
                <a:schemeClr val="accent1"/>
              </a:solidFill>
            </a:endParaRPr>
          </a:p>
        </p:txBody>
      </p:sp>
      <p:pic>
        <p:nvPicPr>
          <p:cNvPr id="22" name="Graphic 21" descr="Map with pin">
            <a:extLst>
              <a:ext uri="{FF2B5EF4-FFF2-40B4-BE49-F238E27FC236}">
                <a16:creationId xmlns:a16="http://schemas.microsoft.com/office/drawing/2014/main" id="{5995C424-9C7D-4B74-B7C0-9C5D4EF3C0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0559" y="2939061"/>
            <a:ext cx="1217066" cy="1217066"/>
          </a:xfrm>
          <a:prstGeom prst="rect">
            <a:avLst/>
          </a:prstGeom>
        </p:spPr>
      </p:pic>
      <p:sp>
        <p:nvSpPr>
          <p:cNvPr id="3" name="Slide Number Placeholder 2">
            <a:extLst>
              <a:ext uri="{FF2B5EF4-FFF2-40B4-BE49-F238E27FC236}">
                <a16:creationId xmlns:a16="http://schemas.microsoft.com/office/drawing/2014/main" id="{81931333-E989-4736-9D42-B9B261EE59D9}"/>
              </a:ext>
            </a:extLst>
          </p:cNvPr>
          <p:cNvSpPr>
            <a:spLocks noGrp="1"/>
          </p:cNvSpPr>
          <p:nvPr>
            <p:ph type="sldNum" sz="quarter" idx="4"/>
          </p:nvPr>
        </p:nvSpPr>
        <p:spPr/>
        <p:txBody>
          <a:bodyPr/>
          <a:lstStyle/>
          <a:p>
            <a:fld id="{69C126A4-BD19-47E2-8A0E-0DE1B9D8C925}" type="slidenum">
              <a:rPr lang="en-US" smtClean="0"/>
              <a:pPr/>
              <a:t>11</a:t>
            </a:fld>
            <a:endParaRPr lang="en-US"/>
          </a:p>
        </p:txBody>
      </p:sp>
    </p:spTree>
    <p:extLst>
      <p:ext uri="{BB962C8B-B14F-4D97-AF65-F5344CB8AC3E}">
        <p14:creationId xmlns:p14="http://schemas.microsoft.com/office/powerpoint/2010/main" val="1497594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normAutofit/>
          </a:bodyPr>
          <a:lstStyle/>
          <a:p>
            <a:r>
              <a:rPr lang="en-US" dirty="0"/>
              <a:t>THL 2.0: Sample Schedules for District Customization</a:t>
            </a:r>
          </a:p>
        </p:txBody>
      </p:sp>
      <p:sp>
        <p:nvSpPr>
          <p:cNvPr id="8" name="Content Placeholder 12">
            <a:extLst>
              <a:ext uri="{FF2B5EF4-FFF2-40B4-BE49-F238E27FC236}">
                <a16:creationId xmlns:a16="http://schemas.microsoft.com/office/drawing/2014/main" id="{CEC0C00D-C7A3-4B2D-BFD3-3A811EB79C73}"/>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Texas Home Learning Phase 2.0 includes several sample schedule options for districts to choose when planning and launching summer learning</a:t>
            </a:r>
          </a:p>
        </p:txBody>
      </p:sp>
      <p:cxnSp>
        <p:nvCxnSpPr>
          <p:cNvPr id="4" name="Straight Connector 3">
            <a:extLst>
              <a:ext uri="{FF2B5EF4-FFF2-40B4-BE49-F238E27FC236}">
                <a16:creationId xmlns:a16="http://schemas.microsoft.com/office/drawing/2014/main" id="{34930A65-99C7-4EF1-AACF-D7D320A7D807}"/>
              </a:ext>
            </a:extLst>
          </p:cNvPr>
          <p:cNvCxnSpPr/>
          <p:nvPr/>
        </p:nvCxnSpPr>
        <p:spPr>
          <a:xfrm>
            <a:off x="6096000" y="2040323"/>
            <a:ext cx="0" cy="3587092"/>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3915734-C936-4042-960E-7504505BB79F}"/>
              </a:ext>
            </a:extLst>
          </p:cNvPr>
          <p:cNvCxnSpPr>
            <a:cxnSpLocks/>
          </p:cNvCxnSpPr>
          <p:nvPr/>
        </p:nvCxnSpPr>
        <p:spPr>
          <a:xfrm flipH="1">
            <a:off x="642756" y="3765932"/>
            <a:ext cx="10906489" cy="0"/>
          </a:xfrm>
          <a:prstGeom prst="line">
            <a:avLst/>
          </a:prstGeom>
          <a:ln w="1905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45418AE-82BC-4024-925E-1FDECB8D5472}"/>
              </a:ext>
            </a:extLst>
          </p:cNvPr>
          <p:cNvSpPr txBox="1"/>
          <p:nvPr/>
        </p:nvSpPr>
        <p:spPr>
          <a:xfrm>
            <a:off x="4921321" y="3216385"/>
            <a:ext cx="2491481" cy="954107"/>
          </a:xfrm>
          <a:prstGeom prst="rect">
            <a:avLst/>
          </a:prstGeom>
          <a:solidFill>
            <a:schemeClr val="bg1"/>
          </a:solidFill>
          <a:ln>
            <a:solidFill>
              <a:schemeClr val="bg2">
                <a:lumMod val="75000"/>
              </a:schemeClr>
            </a:solidFill>
          </a:ln>
        </p:spPr>
        <p:txBody>
          <a:bodyPr wrap="square" rtlCol="0">
            <a:spAutoFit/>
          </a:bodyPr>
          <a:lstStyle/>
          <a:p>
            <a:pPr algn="ctr"/>
            <a:r>
              <a:rPr lang="en-US" sz="1400" dirty="0"/>
              <a:t>Districts, or parents themselves, can create a schedule that best meets the needs of parents and students</a:t>
            </a:r>
          </a:p>
        </p:txBody>
      </p:sp>
      <p:sp>
        <p:nvSpPr>
          <p:cNvPr id="29" name="Rectangle 28">
            <a:extLst>
              <a:ext uri="{FF2B5EF4-FFF2-40B4-BE49-F238E27FC236}">
                <a16:creationId xmlns:a16="http://schemas.microsoft.com/office/drawing/2014/main" id="{12083037-AFD5-456B-9576-F1CFFF3C955B}"/>
              </a:ext>
            </a:extLst>
          </p:cNvPr>
          <p:cNvSpPr/>
          <p:nvPr/>
        </p:nvSpPr>
        <p:spPr>
          <a:xfrm>
            <a:off x="1671112" y="3151066"/>
            <a:ext cx="3039102" cy="338554"/>
          </a:xfrm>
          <a:prstGeom prst="rect">
            <a:avLst/>
          </a:prstGeom>
        </p:spPr>
        <p:txBody>
          <a:bodyPr wrap="none">
            <a:spAutoFit/>
          </a:bodyPr>
          <a:lstStyle/>
          <a:p>
            <a:r>
              <a:rPr lang="en-US" sz="1600" b="1" dirty="0"/>
              <a:t>Four Weeks, All Days, All Subjects</a:t>
            </a:r>
          </a:p>
        </p:txBody>
      </p:sp>
      <p:sp>
        <p:nvSpPr>
          <p:cNvPr id="30" name="Rectangle 29">
            <a:extLst>
              <a:ext uri="{FF2B5EF4-FFF2-40B4-BE49-F238E27FC236}">
                <a16:creationId xmlns:a16="http://schemas.microsoft.com/office/drawing/2014/main" id="{9CA4E89B-3BCA-4F66-95A4-976110290388}"/>
              </a:ext>
            </a:extLst>
          </p:cNvPr>
          <p:cNvSpPr/>
          <p:nvPr/>
        </p:nvSpPr>
        <p:spPr>
          <a:xfrm>
            <a:off x="7412806" y="3151066"/>
            <a:ext cx="3399970" cy="338554"/>
          </a:xfrm>
          <a:prstGeom prst="rect">
            <a:avLst/>
          </a:prstGeom>
        </p:spPr>
        <p:txBody>
          <a:bodyPr wrap="none">
            <a:spAutoFit/>
          </a:bodyPr>
          <a:lstStyle/>
          <a:p>
            <a:r>
              <a:rPr lang="en-US" sz="1600" b="1" dirty="0">
                <a:solidFill>
                  <a:srgbClr val="000000"/>
                </a:solidFill>
                <a:latin typeface="Calibri" panose="020F0502020204030204" pitchFamily="34" charset="0"/>
              </a:rPr>
              <a:t>Six Weeks, Mon-Wed-Fri, All Subjects</a:t>
            </a:r>
            <a:r>
              <a:rPr lang="en-US" sz="1600" b="1" dirty="0"/>
              <a:t> </a:t>
            </a:r>
          </a:p>
        </p:txBody>
      </p:sp>
      <p:sp>
        <p:nvSpPr>
          <p:cNvPr id="31" name="Rectangle 30">
            <a:extLst>
              <a:ext uri="{FF2B5EF4-FFF2-40B4-BE49-F238E27FC236}">
                <a16:creationId xmlns:a16="http://schemas.microsoft.com/office/drawing/2014/main" id="{0F7A7AB9-6A13-4777-94AA-D16AEBD5B2D0}"/>
              </a:ext>
            </a:extLst>
          </p:cNvPr>
          <p:cNvSpPr/>
          <p:nvPr/>
        </p:nvSpPr>
        <p:spPr>
          <a:xfrm>
            <a:off x="7311401" y="5486468"/>
            <a:ext cx="3602781" cy="338554"/>
          </a:xfrm>
          <a:prstGeom prst="rect">
            <a:avLst/>
          </a:prstGeom>
        </p:spPr>
        <p:txBody>
          <a:bodyPr wrap="none">
            <a:spAutoFit/>
          </a:bodyPr>
          <a:lstStyle/>
          <a:p>
            <a:r>
              <a:rPr lang="en-US" sz="1600" b="1" dirty="0">
                <a:solidFill>
                  <a:srgbClr val="000000"/>
                </a:solidFill>
                <a:latin typeface="Calibri" panose="020F0502020204030204" pitchFamily="34" charset="0"/>
              </a:rPr>
              <a:t>Four Weeks, All Day, ELAR at Night Only</a:t>
            </a:r>
            <a:r>
              <a:rPr lang="en-US" sz="1600" b="1" dirty="0"/>
              <a:t> </a:t>
            </a:r>
          </a:p>
        </p:txBody>
      </p:sp>
      <p:sp>
        <p:nvSpPr>
          <p:cNvPr id="32" name="Rectangle 31">
            <a:extLst>
              <a:ext uri="{FF2B5EF4-FFF2-40B4-BE49-F238E27FC236}">
                <a16:creationId xmlns:a16="http://schemas.microsoft.com/office/drawing/2014/main" id="{67B64983-E15D-4EF1-9ABD-1C8D8128C218}"/>
              </a:ext>
            </a:extLst>
          </p:cNvPr>
          <p:cNvSpPr/>
          <p:nvPr/>
        </p:nvSpPr>
        <p:spPr>
          <a:xfrm>
            <a:off x="1356283" y="5486468"/>
            <a:ext cx="3668761" cy="338554"/>
          </a:xfrm>
          <a:prstGeom prst="rect">
            <a:avLst/>
          </a:prstGeom>
        </p:spPr>
        <p:txBody>
          <a:bodyPr wrap="none">
            <a:spAutoFit/>
          </a:bodyPr>
          <a:lstStyle/>
          <a:p>
            <a:r>
              <a:rPr lang="en-US" sz="1600" b="1" dirty="0">
                <a:solidFill>
                  <a:srgbClr val="000000"/>
                </a:solidFill>
                <a:latin typeface="Calibri" panose="020F0502020204030204" pitchFamily="34" charset="0"/>
              </a:rPr>
              <a:t>Four Weeks, All Days, ELAR &amp; Math Only </a:t>
            </a:r>
            <a:endParaRPr lang="en-US" sz="1600" b="1" dirty="0"/>
          </a:p>
        </p:txBody>
      </p:sp>
      <p:graphicFrame>
        <p:nvGraphicFramePr>
          <p:cNvPr id="42" name="Table 41">
            <a:extLst>
              <a:ext uri="{FF2B5EF4-FFF2-40B4-BE49-F238E27FC236}">
                <a16:creationId xmlns:a16="http://schemas.microsoft.com/office/drawing/2014/main" id="{6F188224-E1BC-4487-BB07-F259AB644D1E}"/>
              </a:ext>
            </a:extLst>
          </p:cNvPr>
          <p:cNvGraphicFramePr>
            <a:graphicFrameLocks noGrp="1"/>
          </p:cNvGraphicFramePr>
          <p:nvPr>
            <p:extLst>
              <p:ext uri="{D42A27DB-BD31-4B8C-83A1-F6EECF244321}">
                <p14:modId xmlns:p14="http://schemas.microsoft.com/office/powerpoint/2010/main" val="528585595"/>
              </p:ext>
            </p:extLst>
          </p:nvPr>
        </p:nvGraphicFramePr>
        <p:xfrm>
          <a:off x="1162218" y="1999361"/>
          <a:ext cx="4056890" cy="1129476"/>
        </p:xfrm>
        <a:graphic>
          <a:graphicData uri="http://schemas.openxmlformats.org/drawingml/2006/table">
            <a:tbl>
              <a:tblPr/>
              <a:tblGrid>
                <a:gridCol w="811378">
                  <a:extLst>
                    <a:ext uri="{9D8B030D-6E8A-4147-A177-3AD203B41FA5}">
                      <a16:colId xmlns:a16="http://schemas.microsoft.com/office/drawing/2014/main" val="3348679136"/>
                    </a:ext>
                  </a:extLst>
                </a:gridCol>
                <a:gridCol w="811378">
                  <a:extLst>
                    <a:ext uri="{9D8B030D-6E8A-4147-A177-3AD203B41FA5}">
                      <a16:colId xmlns:a16="http://schemas.microsoft.com/office/drawing/2014/main" val="4062821638"/>
                    </a:ext>
                  </a:extLst>
                </a:gridCol>
                <a:gridCol w="811378">
                  <a:extLst>
                    <a:ext uri="{9D8B030D-6E8A-4147-A177-3AD203B41FA5}">
                      <a16:colId xmlns:a16="http://schemas.microsoft.com/office/drawing/2014/main" val="579093399"/>
                    </a:ext>
                  </a:extLst>
                </a:gridCol>
                <a:gridCol w="811378">
                  <a:extLst>
                    <a:ext uri="{9D8B030D-6E8A-4147-A177-3AD203B41FA5}">
                      <a16:colId xmlns:a16="http://schemas.microsoft.com/office/drawing/2014/main" val="3706030991"/>
                    </a:ext>
                  </a:extLst>
                </a:gridCol>
                <a:gridCol w="811378">
                  <a:extLst>
                    <a:ext uri="{9D8B030D-6E8A-4147-A177-3AD203B41FA5}">
                      <a16:colId xmlns:a16="http://schemas.microsoft.com/office/drawing/2014/main" val="2413331363"/>
                    </a:ext>
                  </a:extLst>
                </a:gridCol>
              </a:tblGrid>
              <a:tr h="230505">
                <a:tc>
                  <a:txBody>
                    <a:bodyPr/>
                    <a:lstStyle/>
                    <a:p>
                      <a:pPr algn="ctr" fontAlgn="ctr"/>
                      <a:r>
                        <a:rPr lang="en-US" sz="1300" b="0" i="0" u="none" strike="noStrike">
                          <a:solidFill>
                            <a:srgbClr val="000000"/>
                          </a:solidFill>
                          <a:effectLst/>
                          <a:latin typeface="Calibri" panose="020F0502020204030204" pitchFamily="34" charset="0"/>
                        </a:rPr>
                        <a:t>Mon</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Tues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Wed</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Thurs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Fri</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780928273"/>
                  </a:ext>
                </a:extLst>
              </a:tr>
              <a:tr h="222822">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extLst>
                  <a:ext uri="{0D108BD9-81ED-4DB2-BD59-A6C34878D82A}">
                    <a16:rowId xmlns:a16="http://schemas.microsoft.com/office/drawing/2014/main" val="1303126040"/>
                  </a:ext>
                </a:extLst>
              </a:tr>
              <a:tr h="222822">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extLst>
                  <a:ext uri="{0D108BD9-81ED-4DB2-BD59-A6C34878D82A}">
                    <a16:rowId xmlns:a16="http://schemas.microsoft.com/office/drawing/2014/main" val="52215581"/>
                  </a:ext>
                </a:extLst>
              </a:tr>
              <a:tr h="222822">
                <a:tc>
                  <a:txBody>
                    <a:bodyPr/>
                    <a:lstStyle/>
                    <a:p>
                      <a:pPr algn="ctr" fontAlgn="ctr"/>
                      <a:r>
                        <a:rPr lang="en-US" sz="1300" b="0" i="0" u="none" strike="noStrike">
                          <a:solidFill>
                            <a:srgbClr val="000000"/>
                          </a:solidFill>
                          <a:effectLst/>
                          <a:latin typeface="Calibri" panose="020F0502020204030204" pitchFamily="34" charset="0"/>
                        </a:rPr>
                        <a:t>Sci</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CE4D6"/>
                    </a:solidFill>
                  </a:tcPr>
                </a:tc>
                <a:tc>
                  <a:txBody>
                    <a:bodyPr/>
                    <a:lstStyle/>
                    <a:p>
                      <a:pPr algn="ctr" fontAlgn="ctr"/>
                      <a:r>
                        <a:rPr lang="en-US" sz="1300" b="0" i="0" u="none" strike="noStrike">
                          <a:solidFill>
                            <a:srgbClr val="000000"/>
                          </a:solidFill>
                          <a:effectLst/>
                          <a:latin typeface="Calibri" panose="020F0502020204030204" pitchFamily="34" charset="0"/>
                        </a:rPr>
                        <a:t>Sci</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CE4D6"/>
                    </a:solidFill>
                  </a:tcPr>
                </a:tc>
                <a:tc>
                  <a:txBody>
                    <a:bodyPr/>
                    <a:lstStyle/>
                    <a:p>
                      <a:pPr algn="ctr" fontAlgn="ctr"/>
                      <a:r>
                        <a:rPr lang="en-US" sz="1300" b="0" i="0" u="none" strike="noStrike">
                          <a:solidFill>
                            <a:srgbClr val="000000"/>
                          </a:solidFill>
                          <a:effectLst/>
                          <a:latin typeface="Calibri" panose="020F0502020204030204" pitchFamily="34" charset="0"/>
                        </a:rPr>
                        <a:t>Sci</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CE4D6"/>
                    </a:solidFill>
                  </a:tcPr>
                </a:tc>
                <a:tc>
                  <a:txBody>
                    <a:bodyPr/>
                    <a:lstStyle/>
                    <a:p>
                      <a:pPr algn="ctr" fontAlgn="ctr"/>
                      <a:r>
                        <a:rPr lang="en-US" sz="1300" b="0" i="0" u="none" strike="noStrike">
                          <a:solidFill>
                            <a:srgbClr val="000000"/>
                          </a:solidFill>
                          <a:effectLst/>
                          <a:latin typeface="Calibri" panose="020F0502020204030204" pitchFamily="34" charset="0"/>
                        </a:rPr>
                        <a:t>Sci</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CE4D6"/>
                    </a:solidFill>
                  </a:tcPr>
                </a:tc>
                <a:tc>
                  <a:txBody>
                    <a:bodyPr/>
                    <a:lstStyle/>
                    <a:p>
                      <a:pPr algn="ctr" fontAlgn="ctr"/>
                      <a:r>
                        <a:rPr lang="en-US" sz="1300" b="0" i="0" u="none" strike="noStrike" dirty="0">
                          <a:solidFill>
                            <a:srgbClr val="000000"/>
                          </a:solidFill>
                          <a:effectLst/>
                          <a:latin typeface="Calibri" panose="020F0502020204030204" pitchFamily="34" charset="0"/>
                        </a:rPr>
                        <a:t>Sci</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CE4D6"/>
                    </a:solidFill>
                  </a:tcPr>
                </a:tc>
                <a:extLst>
                  <a:ext uri="{0D108BD9-81ED-4DB2-BD59-A6C34878D82A}">
                    <a16:rowId xmlns:a16="http://schemas.microsoft.com/office/drawing/2014/main" val="68217373"/>
                  </a:ext>
                </a:extLst>
              </a:tr>
              <a:tr h="230505">
                <a:tc>
                  <a:txBody>
                    <a:bodyPr/>
                    <a:lstStyle/>
                    <a:p>
                      <a:pPr algn="ctr" fontAlgn="ctr"/>
                      <a:r>
                        <a:rPr lang="en-US" sz="1300" b="0" i="0" u="none" strike="noStrike">
                          <a:solidFill>
                            <a:srgbClr val="000000"/>
                          </a:solidFill>
                          <a:effectLst/>
                          <a:latin typeface="Calibri" panose="020F0502020204030204" pitchFamily="34" charset="0"/>
                        </a:rPr>
                        <a:t>SS</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a:txBody>
                    <a:bodyPr/>
                    <a:lstStyle/>
                    <a:p>
                      <a:pPr algn="ctr" fontAlgn="ctr"/>
                      <a:r>
                        <a:rPr lang="en-US" sz="1300" b="0" i="0" u="none" strike="noStrike">
                          <a:solidFill>
                            <a:srgbClr val="000000"/>
                          </a:solidFill>
                          <a:effectLst/>
                          <a:latin typeface="Calibri" panose="020F0502020204030204" pitchFamily="34" charset="0"/>
                        </a:rPr>
                        <a:t>SS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a:txBody>
                    <a:bodyPr/>
                    <a:lstStyle/>
                    <a:p>
                      <a:pPr algn="ctr" fontAlgn="ctr"/>
                      <a:r>
                        <a:rPr lang="en-US" sz="1300" b="0" i="0" u="none" strike="noStrike">
                          <a:solidFill>
                            <a:srgbClr val="000000"/>
                          </a:solidFill>
                          <a:effectLst/>
                          <a:latin typeface="Calibri" panose="020F0502020204030204" pitchFamily="34" charset="0"/>
                        </a:rPr>
                        <a:t>SS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a:txBody>
                    <a:bodyPr/>
                    <a:lstStyle/>
                    <a:p>
                      <a:pPr algn="ctr" fontAlgn="ctr"/>
                      <a:r>
                        <a:rPr lang="en-US" sz="1300" b="0" i="0" u="none" strike="noStrike">
                          <a:solidFill>
                            <a:srgbClr val="000000"/>
                          </a:solidFill>
                          <a:effectLst/>
                          <a:latin typeface="Calibri" panose="020F0502020204030204" pitchFamily="34" charset="0"/>
                        </a:rPr>
                        <a:t>SS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a:txBody>
                    <a:bodyPr/>
                    <a:lstStyle/>
                    <a:p>
                      <a:pPr algn="ctr" fontAlgn="ctr"/>
                      <a:r>
                        <a:rPr lang="en-US" sz="1300" b="0" i="0" u="none" strike="noStrike" dirty="0">
                          <a:solidFill>
                            <a:srgbClr val="000000"/>
                          </a:solidFill>
                          <a:effectLst/>
                          <a:latin typeface="Calibri" panose="020F0502020204030204" pitchFamily="34" charset="0"/>
                        </a:rPr>
                        <a:t>SS</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extLst>
                  <a:ext uri="{0D108BD9-81ED-4DB2-BD59-A6C34878D82A}">
                    <a16:rowId xmlns:a16="http://schemas.microsoft.com/office/drawing/2014/main" val="132622429"/>
                  </a:ext>
                </a:extLst>
              </a:tr>
            </a:tbl>
          </a:graphicData>
        </a:graphic>
      </p:graphicFrame>
      <p:graphicFrame>
        <p:nvGraphicFramePr>
          <p:cNvPr id="43" name="Table 42">
            <a:extLst>
              <a:ext uri="{FF2B5EF4-FFF2-40B4-BE49-F238E27FC236}">
                <a16:creationId xmlns:a16="http://schemas.microsoft.com/office/drawing/2014/main" id="{0A286CA1-E2EE-4004-90AD-ADE610158D40}"/>
              </a:ext>
            </a:extLst>
          </p:cNvPr>
          <p:cNvGraphicFramePr>
            <a:graphicFrameLocks noGrp="1"/>
          </p:cNvGraphicFramePr>
          <p:nvPr>
            <p:extLst>
              <p:ext uri="{D42A27DB-BD31-4B8C-83A1-F6EECF244321}">
                <p14:modId xmlns:p14="http://schemas.microsoft.com/office/powerpoint/2010/main" val="277714387"/>
              </p:ext>
            </p:extLst>
          </p:nvPr>
        </p:nvGraphicFramePr>
        <p:xfrm>
          <a:off x="7084346" y="1951870"/>
          <a:ext cx="4056890" cy="1129476"/>
        </p:xfrm>
        <a:graphic>
          <a:graphicData uri="http://schemas.openxmlformats.org/drawingml/2006/table">
            <a:tbl>
              <a:tblPr/>
              <a:tblGrid>
                <a:gridCol w="811378">
                  <a:extLst>
                    <a:ext uri="{9D8B030D-6E8A-4147-A177-3AD203B41FA5}">
                      <a16:colId xmlns:a16="http://schemas.microsoft.com/office/drawing/2014/main" val="857995956"/>
                    </a:ext>
                  </a:extLst>
                </a:gridCol>
                <a:gridCol w="811378">
                  <a:extLst>
                    <a:ext uri="{9D8B030D-6E8A-4147-A177-3AD203B41FA5}">
                      <a16:colId xmlns:a16="http://schemas.microsoft.com/office/drawing/2014/main" val="1950054121"/>
                    </a:ext>
                  </a:extLst>
                </a:gridCol>
                <a:gridCol w="811378">
                  <a:extLst>
                    <a:ext uri="{9D8B030D-6E8A-4147-A177-3AD203B41FA5}">
                      <a16:colId xmlns:a16="http://schemas.microsoft.com/office/drawing/2014/main" val="1832204968"/>
                    </a:ext>
                  </a:extLst>
                </a:gridCol>
                <a:gridCol w="811378">
                  <a:extLst>
                    <a:ext uri="{9D8B030D-6E8A-4147-A177-3AD203B41FA5}">
                      <a16:colId xmlns:a16="http://schemas.microsoft.com/office/drawing/2014/main" val="2539049358"/>
                    </a:ext>
                  </a:extLst>
                </a:gridCol>
                <a:gridCol w="811378">
                  <a:extLst>
                    <a:ext uri="{9D8B030D-6E8A-4147-A177-3AD203B41FA5}">
                      <a16:colId xmlns:a16="http://schemas.microsoft.com/office/drawing/2014/main" val="1219594948"/>
                    </a:ext>
                  </a:extLst>
                </a:gridCol>
              </a:tblGrid>
              <a:tr h="230505">
                <a:tc>
                  <a:txBody>
                    <a:bodyPr/>
                    <a:lstStyle/>
                    <a:p>
                      <a:pPr algn="ctr" fontAlgn="ctr"/>
                      <a:r>
                        <a:rPr lang="en-US" sz="1300" b="0" i="0" u="none" strike="noStrike">
                          <a:solidFill>
                            <a:srgbClr val="000000"/>
                          </a:solidFill>
                          <a:effectLst/>
                          <a:latin typeface="Calibri" panose="020F0502020204030204" pitchFamily="34" charset="0"/>
                        </a:rPr>
                        <a:t>Mon</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Tues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Wed</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Thurs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Fri</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3335505330"/>
                  </a:ext>
                </a:extLst>
              </a:tr>
              <a:tr h="222822">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tc rowSpan="4">
                  <a:txBody>
                    <a:bodyPr/>
                    <a:lstStyle/>
                    <a:p>
                      <a:pPr algn="ctr" fontAlgn="ctr"/>
                      <a:r>
                        <a:rPr lang="en-US" sz="1300" b="0" i="0" u="none" strike="noStrike">
                          <a:solidFill>
                            <a:srgbClr val="000000"/>
                          </a:solidFill>
                          <a:effectLst/>
                          <a:latin typeface="Calibri" panose="020F0502020204030204" pitchFamily="34" charset="0"/>
                        </a:rPr>
                        <a:t>OFF</a:t>
                      </a:r>
                    </a:p>
                  </a:txBody>
                  <a:tcPr marL="100584" marR="100584" marT="50292" marB="50292"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tc rowSpan="4">
                  <a:txBody>
                    <a:bodyPr/>
                    <a:lstStyle/>
                    <a:p>
                      <a:pPr algn="ctr" fontAlgn="ctr"/>
                      <a:r>
                        <a:rPr lang="en-US" sz="1300" b="0" i="0" u="none" strike="noStrike" dirty="0">
                          <a:solidFill>
                            <a:srgbClr val="000000"/>
                          </a:solidFill>
                          <a:effectLst/>
                          <a:latin typeface="Calibri" panose="020F0502020204030204" pitchFamily="34" charset="0"/>
                        </a:rPr>
                        <a:t>OFF</a:t>
                      </a:r>
                    </a:p>
                  </a:txBody>
                  <a:tcPr marL="100584" marR="100584" marT="50292" marB="50292"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extLst>
                  <a:ext uri="{0D108BD9-81ED-4DB2-BD59-A6C34878D82A}">
                    <a16:rowId xmlns:a16="http://schemas.microsoft.com/office/drawing/2014/main" val="3421639649"/>
                  </a:ext>
                </a:extLst>
              </a:tr>
              <a:tr h="222822">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vMerge="1">
                  <a:txBody>
                    <a:bodyPr/>
                    <a:lstStyle/>
                    <a:p>
                      <a:endParaRPr lang="en-US"/>
                    </a:p>
                  </a:txBody>
                  <a:tcPr/>
                </a:tc>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vMerge="1">
                  <a:txBody>
                    <a:bodyPr/>
                    <a:lstStyle/>
                    <a:p>
                      <a:endParaRPr lang="en-US"/>
                    </a:p>
                  </a:txBody>
                  <a:tcPr/>
                </a:tc>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extLst>
                  <a:ext uri="{0D108BD9-81ED-4DB2-BD59-A6C34878D82A}">
                    <a16:rowId xmlns:a16="http://schemas.microsoft.com/office/drawing/2014/main" val="625368535"/>
                  </a:ext>
                </a:extLst>
              </a:tr>
              <a:tr h="222822">
                <a:tc>
                  <a:txBody>
                    <a:bodyPr/>
                    <a:lstStyle/>
                    <a:p>
                      <a:pPr algn="ctr" fontAlgn="ctr"/>
                      <a:r>
                        <a:rPr lang="en-US" sz="1300" b="0" i="0" u="none" strike="noStrike">
                          <a:solidFill>
                            <a:srgbClr val="000000"/>
                          </a:solidFill>
                          <a:effectLst/>
                          <a:latin typeface="Calibri" panose="020F0502020204030204" pitchFamily="34" charset="0"/>
                        </a:rPr>
                        <a:t>Sci</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CE4D6"/>
                    </a:solidFill>
                  </a:tcPr>
                </a:tc>
                <a:tc vMerge="1">
                  <a:txBody>
                    <a:bodyPr/>
                    <a:lstStyle/>
                    <a:p>
                      <a:endParaRPr lang="en-US"/>
                    </a:p>
                  </a:txBody>
                  <a:tcPr/>
                </a:tc>
                <a:tc>
                  <a:txBody>
                    <a:bodyPr/>
                    <a:lstStyle/>
                    <a:p>
                      <a:pPr algn="ctr" fontAlgn="ctr"/>
                      <a:r>
                        <a:rPr lang="en-US" sz="1300" b="0" i="0" u="none" strike="noStrike">
                          <a:solidFill>
                            <a:srgbClr val="000000"/>
                          </a:solidFill>
                          <a:effectLst/>
                          <a:latin typeface="Calibri" panose="020F0502020204030204" pitchFamily="34" charset="0"/>
                        </a:rPr>
                        <a:t>Sci</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CE4D6"/>
                    </a:solidFill>
                  </a:tcPr>
                </a:tc>
                <a:tc vMerge="1">
                  <a:txBody>
                    <a:bodyPr/>
                    <a:lstStyle/>
                    <a:p>
                      <a:endParaRPr lang="en-US"/>
                    </a:p>
                  </a:txBody>
                  <a:tcPr/>
                </a:tc>
                <a:tc>
                  <a:txBody>
                    <a:bodyPr/>
                    <a:lstStyle/>
                    <a:p>
                      <a:pPr algn="ctr" fontAlgn="ctr"/>
                      <a:r>
                        <a:rPr lang="en-US" sz="1300" b="0" i="0" u="none" strike="noStrike">
                          <a:solidFill>
                            <a:srgbClr val="000000"/>
                          </a:solidFill>
                          <a:effectLst/>
                          <a:latin typeface="Calibri" panose="020F0502020204030204" pitchFamily="34" charset="0"/>
                        </a:rPr>
                        <a:t>Sci</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CE4D6"/>
                    </a:solidFill>
                  </a:tcPr>
                </a:tc>
                <a:extLst>
                  <a:ext uri="{0D108BD9-81ED-4DB2-BD59-A6C34878D82A}">
                    <a16:rowId xmlns:a16="http://schemas.microsoft.com/office/drawing/2014/main" val="4010719110"/>
                  </a:ext>
                </a:extLst>
              </a:tr>
              <a:tr h="230505">
                <a:tc>
                  <a:txBody>
                    <a:bodyPr/>
                    <a:lstStyle/>
                    <a:p>
                      <a:pPr algn="ctr" fontAlgn="ctr"/>
                      <a:r>
                        <a:rPr lang="en-US" sz="1300" b="0" i="0" u="none" strike="noStrike">
                          <a:solidFill>
                            <a:srgbClr val="000000"/>
                          </a:solidFill>
                          <a:effectLst/>
                          <a:latin typeface="Calibri" panose="020F0502020204030204" pitchFamily="34" charset="0"/>
                        </a:rPr>
                        <a:t>SS</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vMerge="1">
                  <a:txBody>
                    <a:bodyPr/>
                    <a:lstStyle/>
                    <a:p>
                      <a:endParaRPr lang="en-US"/>
                    </a:p>
                  </a:txBody>
                  <a:tcPr/>
                </a:tc>
                <a:tc>
                  <a:txBody>
                    <a:bodyPr/>
                    <a:lstStyle/>
                    <a:p>
                      <a:pPr algn="ctr" fontAlgn="ctr"/>
                      <a:r>
                        <a:rPr lang="en-US" sz="1300" b="0" i="0" u="none" strike="noStrike">
                          <a:solidFill>
                            <a:srgbClr val="000000"/>
                          </a:solidFill>
                          <a:effectLst/>
                          <a:latin typeface="Calibri" panose="020F0502020204030204" pitchFamily="34" charset="0"/>
                        </a:rPr>
                        <a:t>SS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tc vMerge="1">
                  <a:txBody>
                    <a:bodyPr/>
                    <a:lstStyle/>
                    <a:p>
                      <a:endParaRPr lang="en-US"/>
                    </a:p>
                  </a:txBody>
                  <a:tcPr/>
                </a:tc>
                <a:tc>
                  <a:txBody>
                    <a:bodyPr/>
                    <a:lstStyle/>
                    <a:p>
                      <a:pPr algn="ctr" fontAlgn="ctr"/>
                      <a:r>
                        <a:rPr lang="en-US" sz="1300" b="0" i="0" u="none" strike="noStrike" dirty="0">
                          <a:solidFill>
                            <a:srgbClr val="000000"/>
                          </a:solidFill>
                          <a:effectLst/>
                          <a:latin typeface="Calibri" panose="020F0502020204030204" pitchFamily="34" charset="0"/>
                        </a:rPr>
                        <a:t>SS</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FFABAB"/>
                    </a:solidFill>
                  </a:tcPr>
                </a:tc>
                <a:extLst>
                  <a:ext uri="{0D108BD9-81ED-4DB2-BD59-A6C34878D82A}">
                    <a16:rowId xmlns:a16="http://schemas.microsoft.com/office/drawing/2014/main" val="1345844218"/>
                  </a:ext>
                </a:extLst>
              </a:tr>
            </a:tbl>
          </a:graphicData>
        </a:graphic>
      </p:graphicFrame>
      <p:graphicFrame>
        <p:nvGraphicFramePr>
          <p:cNvPr id="44" name="Table 43">
            <a:extLst>
              <a:ext uri="{FF2B5EF4-FFF2-40B4-BE49-F238E27FC236}">
                <a16:creationId xmlns:a16="http://schemas.microsoft.com/office/drawing/2014/main" id="{EF50357D-6B6E-43B3-8AAE-208FDBF9D8F2}"/>
              </a:ext>
            </a:extLst>
          </p:cNvPr>
          <p:cNvGraphicFramePr>
            <a:graphicFrameLocks noGrp="1"/>
          </p:cNvGraphicFramePr>
          <p:nvPr>
            <p:extLst>
              <p:ext uri="{D42A27DB-BD31-4B8C-83A1-F6EECF244321}">
                <p14:modId xmlns:p14="http://schemas.microsoft.com/office/powerpoint/2010/main" val="1142373373"/>
              </p:ext>
            </p:extLst>
          </p:nvPr>
        </p:nvGraphicFramePr>
        <p:xfrm>
          <a:off x="1162218" y="4350387"/>
          <a:ext cx="4056890" cy="1129476"/>
        </p:xfrm>
        <a:graphic>
          <a:graphicData uri="http://schemas.openxmlformats.org/drawingml/2006/table">
            <a:tbl>
              <a:tblPr/>
              <a:tblGrid>
                <a:gridCol w="811378">
                  <a:extLst>
                    <a:ext uri="{9D8B030D-6E8A-4147-A177-3AD203B41FA5}">
                      <a16:colId xmlns:a16="http://schemas.microsoft.com/office/drawing/2014/main" val="2737906151"/>
                    </a:ext>
                  </a:extLst>
                </a:gridCol>
                <a:gridCol w="811378">
                  <a:extLst>
                    <a:ext uri="{9D8B030D-6E8A-4147-A177-3AD203B41FA5}">
                      <a16:colId xmlns:a16="http://schemas.microsoft.com/office/drawing/2014/main" val="4134653651"/>
                    </a:ext>
                  </a:extLst>
                </a:gridCol>
                <a:gridCol w="811378">
                  <a:extLst>
                    <a:ext uri="{9D8B030D-6E8A-4147-A177-3AD203B41FA5}">
                      <a16:colId xmlns:a16="http://schemas.microsoft.com/office/drawing/2014/main" val="2334682205"/>
                    </a:ext>
                  </a:extLst>
                </a:gridCol>
                <a:gridCol w="811378">
                  <a:extLst>
                    <a:ext uri="{9D8B030D-6E8A-4147-A177-3AD203B41FA5}">
                      <a16:colId xmlns:a16="http://schemas.microsoft.com/office/drawing/2014/main" val="2399871261"/>
                    </a:ext>
                  </a:extLst>
                </a:gridCol>
                <a:gridCol w="811378">
                  <a:extLst>
                    <a:ext uri="{9D8B030D-6E8A-4147-A177-3AD203B41FA5}">
                      <a16:colId xmlns:a16="http://schemas.microsoft.com/office/drawing/2014/main" val="3491731566"/>
                    </a:ext>
                  </a:extLst>
                </a:gridCol>
              </a:tblGrid>
              <a:tr h="230505">
                <a:tc>
                  <a:txBody>
                    <a:bodyPr/>
                    <a:lstStyle/>
                    <a:p>
                      <a:pPr algn="ctr" fontAlgn="ctr"/>
                      <a:r>
                        <a:rPr lang="en-US" sz="1300" b="0" i="0" u="none" strike="noStrike">
                          <a:solidFill>
                            <a:srgbClr val="000000"/>
                          </a:solidFill>
                          <a:effectLst/>
                          <a:latin typeface="Calibri" panose="020F0502020204030204" pitchFamily="34" charset="0"/>
                        </a:rPr>
                        <a:t>Mon</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Tues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Wed</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Thurs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Fri</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1849159148"/>
                  </a:ext>
                </a:extLst>
              </a:tr>
              <a:tr h="222822">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2EFDA"/>
                    </a:solidFill>
                  </a:tcPr>
                </a:tc>
                <a:extLst>
                  <a:ext uri="{0D108BD9-81ED-4DB2-BD59-A6C34878D82A}">
                    <a16:rowId xmlns:a16="http://schemas.microsoft.com/office/drawing/2014/main" val="432073836"/>
                  </a:ext>
                </a:extLst>
              </a:tr>
              <a:tr h="222822">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tc>
                  <a:txBody>
                    <a:bodyPr/>
                    <a:lstStyle/>
                    <a:p>
                      <a:pPr algn="ctr" fontAlgn="ctr"/>
                      <a:r>
                        <a:rPr lang="en-US" sz="1300" b="0" i="0" u="none" strike="noStrike">
                          <a:solidFill>
                            <a:srgbClr val="000000"/>
                          </a:solidFill>
                          <a:effectLst/>
                          <a:latin typeface="Calibri" panose="020F0502020204030204" pitchFamily="34" charset="0"/>
                        </a:rPr>
                        <a:t>Math</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D9E1F2"/>
                    </a:solidFill>
                  </a:tcPr>
                </a:tc>
                <a:extLst>
                  <a:ext uri="{0D108BD9-81ED-4DB2-BD59-A6C34878D82A}">
                    <a16:rowId xmlns:a16="http://schemas.microsoft.com/office/drawing/2014/main" val="4091461074"/>
                  </a:ext>
                </a:extLst>
              </a:tr>
              <a:tr h="222822">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extLst>
                  <a:ext uri="{0D108BD9-81ED-4DB2-BD59-A6C34878D82A}">
                    <a16:rowId xmlns:a16="http://schemas.microsoft.com/office/drawing/2014/main" val="4168641954"/>
                  </a:ext>
                </a:extLst>
              </a:tr>
              <a:tr h="230505">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US" sz="1300" b="0" i="0" u="none" strike="noStrike" dirty="0">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3537365125"/>
                  </a:ext>
                </a:extLst>
              </a:tr>
            </a:tbl>
          </a:graphicData>
        </a:graphic>
      </p:graphicFrame>
      <p:graphicFrame>
        <p:nvGraphicFramePr>
          <p:cNvPr id="45" name="Table 44">
            <a:extLst>
              <a:ext uri="{FF2B5EF4-FFF2-40B4-BE49-F238E27FC236}">
                <a16:creationId xmlns:a16="http://schemas.microsoft.com/office/drawing/2014/main" id="{AE2DB0B9-AE9D-4E5D-A2D9-B268EE4B2077}"/>
              </a:ext>
            </a:extLst>
          </p:cNvPr>
          <p:cNvGraphicFramePr>
            <a:graphicFrameLocks noGrp="1"/>
          </p:cNvGraphicFramePr>
          <p:nvPr>
            <p:extLst>
              <p:ext uri="{D42A27DB-BD31-4B8C-83A1-F6EECF244321}">
                <p14:modId xmlns:p14="http://schemas.microsoft.com/office/powerpoint/2010/main" val="3101802596"/>
              </p:ext>
            </p:extLst>
          </p:nvPr>
        </p:nvGraphicFramePr>
        <p:xfrm>
          <a:off x="7084346" y="4291086"/>
          <a:ext cx="4056890" cy="1129476"/>
        </p:xfrm>
        <a:graphic>
          <a:graphicData uri="http://schemas.openxmlformats.org/drawingml/2006/table">
            <a:tbl>
              <a:tblPr/>
              <a:tblGrid>
                <a:gridCol w="811378">
                  <a:extLst>
                    <a:ext uri="{9D8B030D-6E8A-4147-A177-3AD203B41FA5}">
                      <a16:colId xmlns:a16="http://schemas.microsoft.com/office/drawing/2014/main" val="1205698774"/>
                    </a:ext>
                  </a:extLst>
                </a:gridCol>
                <a:gridCol w="811378">
                  <a:extLst>
                    <a:ext uri="{9D8B030D-6E8A-4147-A177-3AD203B41FA5}">
                      <a16:colId xmlns:a16="http://schemas.microsoft.com/office/drawing/2014/main" val="3501190722"/>
                    </a:ext>
                  </a:extLst>
                </a:gridCol>
                <a:gridCol w="811378">
                  <a:extLst>
                    <a:ext uri="{9D8B030D-6E8A-4147-A177-3AD203B41FA5}">
                      <a16:colId xmlns:a16="http://schemas.microsoft.com/office/drawing/2014/main" val="2896365196"/>
                    </a:ext>
                  </a:extLst>
                </a:gridCol>
                <a:gridCol w="811378">
                  <a:extLst>
                    <a:ext uri="{9D8B030D-6E8A-4147-A177-3AD203B41FA5}">
                      <a16:colId xmlns:a16="http://schemas.microsoft.com/office/drawing/2014/main" val="2921000404"/>
                    </a:ext>
                  </a:extLst>
                </a:gridCol>
                <a:gridCol w="811378">
                  <a:extLst>
                    <a:ext uri="{9D8B030D-6E8A-4147-A177-3AD203B41FA5}">
                      <a16:colId xmlns:a16="http://schemas.microsoft.com/office/drawing/2014/main" val="2477980405"/>
                    </a:ext>
                  </a:extLst>
                </a:gridCol>
              </a:tblGrid>
              <a:tr h="230505">
                <a:tc>
                  <a:txBody>
                    <a:bodyPr/>
                    <a:lstStyle/>
                    <a:p>
                      <a:pPr algn="ctr" fontAlgn="ctr"/>
                      <a:r>
                        <a:rPr lang="en-US" sz="1300" b="0" i="0" u="none" strike="noStrike">
                          <a:solidFill>
                            <a:srgbClr val="000000"/>
                          </a:solidFill>
                          <a:effectLst/>
                          <a:latin typeface="Calibri" panose="020F0502020204030204" pitchFamily="34" charset="0"/>
                        </a:rPr>
                        <a:t>Mon</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Tues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Wed</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Thurs</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fontAlgn="ctr"/>
                      <a:r>
                        <a:rPr lang="en-US" sz="1300" b="0" i="0" u="none" strike="noStrike">
                          <a:solidFill>
                            <a:srgbClr val="000000"/>
                          </a:solidFill>
                          <a:effectLst/>
                          <a:latin typeface="Calibri" panose="020F0502020204030204" pitchFamily="34" charset="0"/>
                        </a:rPr>
                        <a:t>Fri</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extLst>
                  <a:ext uri="{0D108BD9-81ED-4DB2-BD59-A6C34878D82A}">
                    <a16:rowId xmlns:a16="http://schemas.microsoft.com/office/drawing/2014/main" val="2157953962"/>
                  </a:ext>
                </a:extLst>
              </a:tr>
              <a:tr h="222822">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extLst>
                  <a:ext uri="{0D108BD9-81ED-4DB2-BD59-A6C34878D82A}">
                    <a16:rowId xmlns:a16="http://schemas.microsoft.com/office/drawing/2014/main" val="859399229"/>
                  </a:ext>
                </a:extLst>
              </a:tr>
              <a:tr h="222822">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extLst>
                  <a:ext uri="{0D108BD9-81ED-4DB2-BD59-A6C34878D82A}">
                    <a16:rowId xmlns:a16="http://schemas.microsoft.com/office/drawing/2014/main" val="2222097723"/>
                  </a:ext>
                </a:extLst>
              </a:tr>
              <a:tr h="222822">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tc>
                  <a:txBody>
                    <a:bodyPr/>
                    <a:lstStyle/>
                    <a:p>
                      <a:pPr algn="ctr" fontAlgn="ctr"/>
                      <a:r>
                        <a:rPr lang="en-US" sz="1300" b="0" i="0" u="none" strike="noStrike">
                          <a:solidFill>
                            <a:srgbClr val="000000"/>
                          </a:solidFill>
                          <a:effectLst/>
                          <a:latin typeface="Calibri" panose="020F0502020204030204" pitchFamily="34" charset="0"/>
                        </a:rPr>
                        <a:t> </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E7E6E6"/>
                    </a:solidFill>
                  </a:tcPr>
                </a:tc>
                <a:extLst>
                  <a:ext uri="{0D108BD9-81ED-4DB2-BD59-A6C34878D82A}">
                    <a16:rowId xmlns:a16="http://schemas.microsoft.com/office/drawing/2014/main" val="258628471"/>
                  </a:ext>
                </a:extLst>
              </a:tr>
              <a:tr h="230505">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12700" cap="flat" cmpd="sng" algn="ctr">
                      <a:solidFill>
                        <a:srgbClr val="000000"/>
                      </a:solidFill>
                      <a:prstDash val="solid"/>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300" b="0" i="0" u="none" strike="noStrike">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6350" cap="flat" cmpd="sng" algn="ctr">
                      <a:solidFill>
                        <a:srgbClr val="000000"/>
                      </a:solidFill>
                      <a:prstDash val="dash"/>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300" b="0" i="0" u="none" strike="noStrike" dirty="0">
                          <a:solidFill>
                            <a:srgbClr val="000000"/>
                          </a:solidFill>
                          <a:effectLst/>
                          <a:latin typeface="Calibri" panose="020F0502020204030204" pitchFamily="34" charset="0"/>
                        </a:rPr>
                        <a:t>RLA</a:t>
                      </a:r>
                    </a:p>
                  </a:txBody>
                  <a:tcPr marL="8452" marR="8452" marT="7684" marB="0" anchor="ctr">
                    <a:lnL w="635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068970366"/>
                  </a:ext>
                </a:extLst>
              </a:tr>
            </a:tbl>
          </a:graphicData>
        </a:graphic>
      </p:graphicFrame>
      <p:sp>
        <p:nvSpPr>
          <p:cNvPr id="46" name="Slide Number Placeholder 45">
            <a:extLst>
              <a:ext uri="{FF2B5EF4-FFF2-40B4-BE49-F238E27FC236}">
                <a16:creationId xmlns:a16="http://schemas.microsoft.com/office/drawing/2014/main" id="{7E919A2F-0AB0-42D9-83E6-6A5ED501495D}"/>
              </a:ext>
            </a:extLst>
          </p:cNvPr>
          <p:cNvSpPr>
            <a:spLocks noGrp="1"/>
          </p:cNvSpPr>
          <p:nvPr>
            <p:ph type="sldNum" sz="quarter" idx="4"/>
          </p:nvPr>
        </p:nvSpPr>
        <p:spPr/>
        <p:txBody>
          <a:bodyPr/>
          <a:lstStyle/>
          <a:p>
            <a:fld id="{69C126A4-BD19-47E2-8A0E-0DE1B9D8C925}" type="slidenum">
              <a:rPr lang="en-US" smtClean="0"/>
              <a:pPr/>
              <a:t>12</a:t>
            </a:fld>
            <a:endParaRPr lang="en-US"/>
          </a:p>
        </p:txBody>
      </p:sp>
    </p:spTree>
    <p:extLst>
      <p:ext uri="{BB962C8B-B14F-4D97-AF65-F5344CB8AC3E}">
        <p14:creationId xmlns:p14="http://schemas.microsoft.com/office/powerpoint/2010/main" val="41934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lstStyle/>
          <a:p>
            <a:r>
              <a:rPr lang="en-US" dirty="0"/>
              <a:t>Introducing Texas Home Learning 2.0</a:t>
            </a:r>
          </a:p>
        </p:txBody>
      </p:sp>
      <p:sp>
        <p:nvSpPr>
          <p:cNvPr id="4" name="Content Placeholder 12">
            <a:extLst>
              <a:ext uri="{FF2B5EF4-FFF2-40B4-BE49-F238E27FC236}">
                <a16:creationId xmlns:a16="http://schemas.microsoft.com/office/drawing/2014/main" id="{283044E2-2FCD-4E74-81AF-40339920A354}"/>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THL 2.0 provides optional at-home summer learning resources to keep students engaged with and connected to high quality content</a:t>
            </a:r>
            <a:endParaRPr lang="en-US" sz="1600" dirty="0">
              <a:solidFill>
                <a:schemeClr val="accent5"/>
              </a:solidFill>
            </a:endParaRPr>
          </a:p>
        </p:txBody>
      </p:sp>
      <p:sp>
        <p:nvSpPr>
          <p:cNvPr id="5" name="Rectangle 4">
            <a:extLst>
              <a:ext uri="{FF2B5EF4-FFF2-40B4-BE49-F238E27FC236}">
                <a16:creationId xmlns:a16="http://schemas.microsoft.com/office/drawing/2014/main" id="{696BB211-BC3E-4311-86FD-EA98667C9957}"/>
              </a:ext>
            </a:extLst>
          </p:cNvPr>
          <p:cNvSpPr/>
          <p:nvPr/>
        </p:nvSpPr>
        <p:spPr>
          <a:xfrm>
            <a:off x="813160" y="1931985"/>
            <a:ext cx="3154168" cy="96489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Shortened and Simplified Learning Plans </a:t>
            </a:r>
          </a:p>
        </p:txBody>
      </p:sp>
      <p:sp>
        <p:nvSpPr>
          <p:cNvPr id="6" name="Rectangle 5">
            <a:extLst>
              <a:ext uri="{FF2B5EF4-FFF2-40B4-BE49-F238E27FC236}">
                <a16:creationId xmlns:a16="http://schemas.microsoft.com/office/drawing/2014/main" id="{5BF5C07B-B0C4-4CFD-98F3-259C4217DA75}"/>
              </a:ext>
            </a:extLst>
          </p:cNvPr>
          <p:cNvSpPr/>
          <p:nvPr/>
        </p:nvSpPr>
        <p:spPr>
          <a:xfrm>
            <a:off x="4627229" y="1931985"/>
            <a:ext cx="3154168" cy="964890"/>
          </a:xfrm>
          <a:prstGeom prst="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Guidance for District Customization</a:t>
            </a:r>
          </a:p>
        </p:txBody>
      </p:sp>
      <p:sp>
        <p:nvSpPr>
          <p:cNvPr id="7" name="Rectangle 6">
            <a:extLst>
              <a:ext uri="{FF2B5EF4-FFF2-40B4-BE49-F238E27FC236}">
                <a16:creationId xmlns:a16="http://schemas.microsoft.com/office/drawing/2014/main" id="{51167AFC-1A54-44CC-8330-0829B38EEDD6}"/>
              </a:ext>
            </a:extLst>
          </p:cNvPr>
          <p:cNvSpPr/>
          <p:nvPr/>
        </p:nvSpPr>
        <p:spPr>
          <a:xfrm>
            <a:off x="8420750" y="1931985"/>
            <a:ext cx="3154168" cy="9648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Implementation Support</a:t>
            </a:r>
          </a:p>
        </p:txBody>
      </p:sp>
      <p:cxnSp>
        <p:nvCxnSpPr>
          <p:cNvPr id="8" name="Straight Connector 7">
            <a:extLst>
              <a:ext uri="{FF2B5EF4-FFF2-40B4-BE49-F238E27FC236}">
                <a16:creationId xmlns:a16="http://schemas.microsoft.com/office/drawing/2014/main" id="{C5F0290E-D4C3-41D4-B94A-0E7044C955FF}"/>
              </a:ext>
            </a:extLst>
          </p:cNvPr>
          <p:cNvCxnSpPr>
            <a:cxnSpLocks/>
          </p:cNvCxnSpPr>
          <p:nvPr/>
        </p:nvCxnSpPr>
        <p:spPr>
          <a:xfrm>
            <a:off x="4307553" y="270710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770CA6-F1F3-420E-A8A6-765E1BB93272}"/>
              </a:ext>
            </a:extLst>
          </p:cNvPr>
          <p:cNvCxnSpPr>
            <a:cxnSpLocks/>
          </p:cNvCxnSpPr>
          <p:nvPr/>
        </p:nvCxnSpPr>
        <p:spPr>
          <a:xfrm>
            <a:off x="8090800" y="273621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ABE783-B089-4DAE-B7D9-701C82096F61}"/>
              </a:ext>
            </a:extLst>
          </p:cNvPr>
          <p:cNvSpPr txBox="1"/>
          <p:nvPr/>
        </p:nvSpPr>
        <p:spPr>
          <a:xfrm>
            <a:off x="944468" y="4096823"/>
            <a:ext cx="2891552" cy="1200329"/>
          </a:xfrm>
          <a:prstGeom prst="rect">
            <a:avLst/>
          </a:prstGeom>
          <a:noFill/>
        </p:spPr>
        <p:txBody>
          <a:bodyPr wrap="square" rtlCol="0">
            <a:spAutoFit/>
          </a:bodyPr>
          <a:lstStyle>
            <a:defPPr>
              <a:defRPr lang="en-US"/>
            </a:defPPr>
            <a:lvl1pPr algn="ctr">
              <a:defRPr>
                <a:solidFill>
                  <a:schemeClr val="bg1">
                    <a:lumMod val="85000"/>
                  </a:schemeClr>
                </a:solidFill>
              </a:defRPr>
            </a:lvl1pPr>
          </a:lstStyle>
          <a:p>
            <a:r>
              <a:rPr lang="en-US" dirty="0"/>
              <a:t>Learning plans and schedules shortened to 4 weeks, organized by subject, and simplified for parents</a:t>
            </a:r>
          </a:p>
        </p:txBody>
      </p:sp>
      <p:sp>
        <p:nvSpPr>
          <p:cNvPr id="11" name="TextBox 10">
            <a:extLst>
              <a:ext uri="{FF2B5EF4-FFF2-40B4-BE49-F238E27FC236}">
                <a16:creationId xmlns:a16="http://schemas.microsoft.com/office/drawing/2014/main" id="{0979BE40-5164-40B6-B1E7-70441FA532F7}"/>
              </a:ext>
            </a:extLst>
          </p:cNvPr>
          <p:cNvSpPr txBox="1"/>
          <p:nvPr/>
        </p:nvSpPr>
        <p:spPr>
          <a:xfrm>
            <a:off x="4593729" y="4115659"/>
            <a:ext cx="3180707" cy="1200329"/>
          </a:xfrm>
          <a:prstGeom prst="rect">
            <a:avLst/>
          </a:prstGeom>
          <a:noFill/>
        </p:spPr>
        <p:txBody>
          <a:bodyPr wrap="square" rtlCol="0">
            <a:spAutoFit/>
          </a:bodyPr>
          <a:lstStyle/>
          <a:p>
            <a:pPr algn="ctr"/>
            <a:r>
              <a:rPr lang="en-US" dirty="0"/>
              <a:t>Strategic and technical guidance to adapt learning plans for unique scheduling, academic, or student-specific needs</a:t>
            </a:r>
          </a:p>
        </p:txBody>
      </p:sp>
      <p:sp>
        <p:nvSpPr>
          <p:cNvPr id="12" name="TextBox 11">
            <a:extLst>
              <a:ext uri="{FF2B5EF4-FFF2-40B4-BE49-F238E27FC236}">
                <a16:creationId xmlns:a16="http://schemas.microsoft.com/office/drawing/2014/main" id="{2D89095A-CB60-4E19-B9E2-DA4FF2029F80}"/>
              </a:ext>
            </a:extLst>
          </p:cNvPr>
          <p:cNvSpPr txBox="1"/>
          <p:nvPr/>
        </p:nvSpPr>
        <p:spPr>
          <a:xfrm>
            <a:off x="8599678" y="4133703"/>
            <a:ext cx="2891552" cy="1200329"/>
          </a:xfrm>
          <a:prstGeom prst="rect">
            <a:avLst/>
          </a:prstGeom>
          <a:noFill/>
        </p:spPr>
        <p:txBody>
          <a:bodyPr wrap="square" rtlCol="0">
            <a:spAutoFit/>
          </a:bodyPr>
          <a:lstStyle/>
          <a:p>
            <a:pPr algn="ctr"/>
            <a:r>
              <a:rPr lang="en-US" dirty="0">
                <a:solidFill>
                  <a:schemeClr val="bg1">
                    <a:lumMod val="85000"/>
                  </a:schemeClr>
                </a:solidFill>
              </a:rPr>
              <a:t>Support for district planning, launch, and implementation with guidance for supporting all learners </a:t>
            </a:r>
          </a:p>
        </p:txBody>
      </p:sp>
      <p:pic>
        <p:nvPicPr>
          <p:cNvPr id="16" name="Graphic 15" descr="Books on shelf">
            <a:extLst>
              <a:ext uri="{FF2B5EF4-FFF2-40B4-BE49-F238E27FC236}">
                <a16:creationId xmlns:a16="http://schemas.microsoft.com/office/drawing/2014/main" id="{B4FCC3D4-FD55-4056-83A5-A9B5640BC1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0634" y="3090394"/>
            <a:ext cx="914400" cy="914400"/>
          </a:xfrm>
          <a:prstGeom prst="rect">
            <a:avLst/>
          </a:prstGeom>
        </p:spPr>
      </p:pic>
      <p:pic>
        <p:nvPicPr>
          <p:cNvPr id="18" name="Graphic 17" descr="Map with pin">
            <a:extLst>
              <a:ext uri="{FF2B5EF4-FFF2-40B4-BE49-F238E27FC236}">
                <a16:creationId xmlns:a16="http://schemas.microsoft.com/office/drawing/2014/main" id="{03EDF486-8BC9-4F6A-9857-00A3603ED7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3592" y="3090394"/>
            <a:ext cx="914400" cy="914400"/>
          </a:xfrm>
          <a:prstGeom prst="rect">
            <a:avLst/>
          </a:prstGeom>
        </p:spPr>
      </p:pic>
      <p:pic>
        <p:nvPicPr>
          <p:cNvPr id="22" name="Graphic 21" descr="Tools">
            <a:extLst>
              <a:ext uri="{FF2B5EF4-FFF2-40B4-BE49-F238E27FC236}">
                <a16:creationId xmlns:a16="http://schemas.microsoft.com/office/drawing/2014/main" id="{BF53121C-21A4-4E40-B48F-9CD1E487F4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113" y="3090394"/>
            <a:ext cx="914400" cy="914400"/>
          </a:xfrm>
          <a:prstGeom prst="rect">
            <a:avLst/>
          </a:prstGeom>
        </p:spPr>
      </p:pic>
      <p:sp>
        <p:nvSpPr>
          <p:cNvPr id="17" name="Rectangle 16">
            <a:extLst>
              <a:ext uri="{FF2B5EF4-FFF2-40B4-BE49-F238E27FC236}">
                <a16:creationId xmlns:a16="http://schemas.microsoft.com/office/drawing/2014/main" id="{6FFE297E-89CE-4D19-B7DF-4DFD233AE9B2}"/>
              </a:ext>
            </a:extLst>
          </p:cNvPr>
          <p:cNvSpPr/>
          <p:nvPr/>
        </p:nvSpPr>
        <p:spPr>
          <a:xfrm>
            <a:off x="965534" y="5378728"/>
            <a:ext cx="10260933" cy="5377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Improved Text Access</a:t>
            </a:r>
          </a:p>
          <a:p>
            <a:pPr algn="ctr"/>
            <a:r>
              <a:rPr lang="en-US" dirty="0"/>
              <a:t>TEA is researching and evaluating options to provide districts with greater access to high quality texts</a:t>
            </a:r>
          </a:p>
        </p:txBody>
      </p:sp>
      <p:sp>
        <p:nvSpPr>
          <p:cNvPr id="3" name="Slide Number Placeholder 2">
            <a:extLst>
              <a:ext uri="{FF2B5EF4-FFF2-40B4-BE49-F238E27FC236}">
                <a16:creationId xmlns:a16="http://schemas.microsoft.com/office/drawing/2014/main" id="{B6F52B9D-10B6-4F5E-88F8-91E6DD49D9BD}"/>
              </a:ext>
            </a:extLst>
          </p:cNvPr>
          <p:cNvSpPr>
            <a:spLocks noGrp="1"/>
          </p:cNvSpPr>
          <p:nvPr>
            <p:ph type="sldNum" sz="quarter" idx="4"/>
          </p:nvPr>
        </p:nvSpPr>
        <p:spPr/>
        <p:txBody>
          <a:bodyPr/>
          <a:lstStyle/>
          <a:p>
            <a:fld id="{69C126A4-BD19-47E2-8A0E-0DE1B9D8C925}" type="slidenum">
              <a:rPr lang="en-US" smtClean="0"/>
              <a:pPr/>
              <a:t>13</a:t>
            </a:fld>
            <a:endParaRPr lang="en-US"/>
          </a:p>
        </p:txBody>
      </p:sp>
    </p:spTree>
    <p:extLst>
      <p:ext uri="{BB962C8B-B14F-4D97-AF65-F5344CB8AC3E}">
        <p14:creationId xmlns:p14="http://schemas.microsoft.com/office/powerpoint/2010/main" val="309431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normAutofit/>
          </a:bodyPr>
          <a:lstStyle/>
          <a:p>
            <a:r>
              <a:rPr lang="en-US" dirty="0"/>
              <a:t>THL 2.0: Guidance for District Customization</a:t>
            </a:r>
          </a:p>
        </p:txBody>
      </p:sp>
      <p:sp>
        <p:nvSpPr>
          <p:cNvPr id="8" name="Content Placeholder 12">
            <a:extLst>
              <a:ext uri="{FF2B5EF4-FFF2-40B4-BE49-F238E27FC236}">
                <a16:creationId xmlns:a16="http://schemas.microsoft.com/office/drawing/2014/main" id="{CEC0C00D-C7A3-4B2D-BFD3-3A811EB79C73}"/>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Strategic and technical guidance to adapt learning plans for unique scheduling, academic, or student-specific needs</a:t>
            </a:r>
          </a:p>
        </p:txBody>
      </p:sp>
      <p:sp>
        <p:nvSpPr>
          <p:cNvPr id="9" name="TextBox 8">
            <a:extLst>
              <a:ext uri="{FF2B5EF4-FFF2-40B4-BE49-F238E27FC236}">
                <a16:creationId xmlns:a16="http://schemas.microsoft.com/office/drawing/2014/main" id="{72FCCC7E-2CCA-4C4C-9D7B-780F1192F0D6}"/>
              </a:ext>
            </a:extLst>
          </p:cNvPr>
          <p:cNvSpPr txBox="1"/>
          <p:nvPr/>
        </p:nvSpPr>
        <p:spPr>
          <a:xfrm>
            <a:off x="3659203" y="2214449"/>
            <a:ext cx="7744975" cy="830997"/>
          </a:xfrm>
          <a:prstGeom prst="rect">
            <a:avLst/>
          </a:prstGeom>
          <a:noFill/>
        </p:spPr>
        <p:txBody>
          <a:bodyPr wrap="square" rtlCol="0">
            <a:spAutoFit/>
          </a:bodyPr>
          <a:lstStyle/>
          <a:p>
            <a:r>
              <a:rPr lang="en-US" sz="2400" b="1" dirty="0"/>
              <a:t>Sample Schedules provided </a:t>
            </a:r>
            <a:r>
              <a:rPr lang="en-US" sz="2400" dirty="0"/>
              <a:t>for districts to choose daily or weekly plans for summer learning opportunities</a:t>
            </a:r>
          </a:p>
        </p:txBody>
      </p:sp>
      <p:sp>
        <p:nvSpPr>
          <p:cNvPr id="11" name="TextBox 10">
            <a:extLst>
              <a:ext uri="{FF2B5EF4-FFF2-40B4-BE49-F238E27FC236}">
                <a16:creationId xmlns:a16="http://schemas.microsoft.com/office/drawing/2014/main" id="{DA2CBAB0-32F9-48C6-AF79-2F9E16AC6EF1}"/>
              </a:ext>
            </a:extLst>
          </p:cNvPr>
          <p:cNvSpPr txBox="1"/>
          <p:nvPr/>
        </p:nvSpPr>
        <p:spPr>
          <a:xfrm>
            <a:off x="3659203" y="3197149"/>
            <a:ext cx="7744975" cy="830997"/>
          </a:xfrm>
          <a:prstGeom prst="rect">
            <a:avLst/>
          </a:prstGeom>
          <a:noFill/>
        </p:spPr>
        <p:txBody>
          <a:bodyPr wrap="square" rtlCol="0">
            <a:spAutoFit/>
          </a:bodyPr>
          <a:lstStyle/>
          <a:p>
            <a:r>
              <a:rPr lang="en-US" sz="2400" dirty="0"/>
              <a:t>Learning packets </a:t>
            </a:r>
            <a:r>
              <a:rPr lang="en-US" sz="2400" b="1" dirty="0"/>
              <a:t>organized by content area </a:t>
            </a:r>
            <a:r>
              <a:rPr lang="en-US" sz="2400" dirty="0"/>
              <a:t>for districts customization of areas of focus for summer learning</a:t>
            </a:r>
          </a:p>
        </p:txBody>
      </p:sp>
      <p:sp>
        <p:nvSpPr>
          <p:cNvPr id="12" name="TextBox 11">
            <a:extLst>
              <a:ext uri="{FF2B5EF4-FFF2-40B4-BE49-F238E27FC236}">
                <a16:creationId xmlns:a16="http://schemas.microsoft.com/office/drawing/2014/main" id="{ABF7C0D2-843D-46E2-95DD-63A6EC325888}"/>
              </a:ext>
            </a:extLst>
          </p:cNvPr>
          <p:cNvSpPr txBox="1"/>
          <p:nvPr/>
        </p:nvSpPr>
        <p:spPr>
          <a:xfrm>
            <a:off x="3659203" y="4194372"/>
            <a:ext cx="7744975" cy="830997"/>
          </a:xfrm>
          <a:prstGeom prst="rect">
            <a:avLst/>
          </a:prstGeom>
          <a:noFill/>
        </p:spPr>
        <p:txBody>
          <a:bodyPr wrap="square" rtlCol="0">
            <a:spAutoFit/>
          </a:bodyPr>
          <a:lstStyle/>
          <a:p>
            <a:r>
              <a:rPr lang="en-US" sz="2400" dirty="0"/>
              <a:t>Packets posted in </a:t>
            </a:r>
            <a:r>
              <a:rPr lang="en-US" sz="2400" b="1" dirty="0"/>
              <a:t>edit-friendly formats </a:t>
            </a:r>
            <a:r>
              <a:rPr lang="en-US" sz="2400" dirty="0"/>
              <a:t>and guidance provided to districts for packet customization </a:t>
            </a:r>
          </a:p>
        </p:txBody>
      </p:sp>
      <p:sp>
        <p:nvSpPr>
          <p:cNvPr id="14" name="Oval 13">
            <a:extLst>
              <a:ext uri="{FF2B5EF4-FFF2-40B4-BE49-F238E27FC236}">
                <a16:creationId xmlns:a16="http://schemas.microsoft.com/office/drawing/2014/main" id="{F8FCB2BC-4387-49C7-A04C-4F382A3F671A}"/>
              </a:ext>
            </a:extLst>
          </p:cNvPr>
          <p:cNvSpPr/>
          <p:nvPr/>
        </p:nvSpPr>
        <p:spPr>
          <a:xfrm>
            <a:off x="2860069" y="2334391"/>
            <a:ext cx="545784" cy="56499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rPr>
              <a:t>1</a:t>
            </a:r>
            <a:endParaRPr lang="en-US" dirty="0">
              <a:solidFill>
                <a:schemeClr val="accent1"/>
              </a:solidFill>
            </a:endParaRPr>
          </a:p>
        </p:txBody>
      </p:sp>
      <p:sp>
        <p:nvSpPr>
          <p:cNvPr id="15" name="Oval 14">
            <a:extLst>
              <a:ext uri="{FF2B5EF4-FFF2-40B4-BE49-F238E27FC236}">
                <a16:creationId xmlns:a16="http://schemas.microsoft.com/office/drawing/2014/main" id="{A089E822-F5E5-4C41-B6A9-52A16A3E60C1}"/>
              </a:ext>
            </a:extLst>
          </p:cNvPr>
          <p:cNvSpPr/>
          <p:nvPr/>
        </p:nvSpPr>
        <p:spPr>
          <a:xfrm>
            <a:off x="2860069" y="3325690"/>
            <a:ext cx="545784" cy="54578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rPr>
              <a:t>2</a:t>
            </a:r>
            <a:endParaRPr lang="en-US" dirty="0">
              <a:solidFill>
                <a:schemeClr val="accent1"/>
              </a:solidFill>
            </a:endParaRPr>
          </a:p>
        </p:txBody>
      </p:sp>
      <p:sp>
        <p:nvSpPr>
          <p:cNvPr id="16" name="Oval 15">
            <a:extLst>
              <a:ext uri="{FF2B5EF4-FFF2-40B4-BE49-F238E27FC236}">
                <a16:creationId xmlns:a16="http://schemas.microsoft.com/office/drawing/2014/main" id="{C9409476-5E77-4D23-A801-4339E6C31079}"/>
              </a:ext>
            </a:extLst>
          </p:cNvPr>
          <p:cNvSpPr/>
          <p:nvPr/>
        </p:nvSpPr>
        <p:spPr>
          <a:xfrm>
            <a:off x="2860069" y="4307386"/>
            <a:ext cx="545784" cy="54578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rPr>
              <a:t>3</a:t>
            </a:r>
            <a:endParaRPr lang="en-US" dirty="0">
              <a:solidFill>
                <a:schemeClr val="accent1"/>
              </a:solidFill>
            </a:endParaRPr>
          </a:p>
        </p:txBody>
      </p:sp>
      <p:pic>
        <p:nvPicPr>
          <p:cNvPr id="18" name="Graphic 17" descr="Tools">
            <a:extLst>
              <a:ext uri="{FF2B5EF4-FFF2-40B4-BE49-F238E27FC236}">
                <a16:creationId xmlns:a16="http://schemas.microsoft.com/office/drawing/2014/main" id="{C70D931E-6955-4B68-AF1C-FA91A8DED7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1080" y="2939061"/>
            <a:ext cx="1217066" cy="1217066"/>
          </a:xfrm>
          <a:prstGeom prst="rect">
            <a:avLst/>
          </a:prstGeom>
        </p:spPr>
      </p:pic>
      <p:sp>
        <p:nvSpPr>
          <p:cNvPr id="3" name="Slide Number Placeholder 2">
            <a:extLst>
              <a:ext uri="{FF2B5EF4-FFF2-40B4-BE49-F238E27FC236}">
                <a16:creationId xmlns:a16="http://schemas.microsoft.com/office/drawing/2014/main" id="{5F490319-D2E1-4D1E-9DBF-D74CC77A6D84}"/>
              </a:ext>
            </a:extLst>
          </p:cNvPr>
          <p:cNvSpPr>
            <a:spLocks noGrp="1"/>
          </p:cNvSpPr>
          <p:nvPr>
            <p:ph type="sldNum" sz="quarter" idx="4"/>
          </p:nvPr>
        </p:nvSpPr>
        <p:spPr/>
        <p:txBody>
          <a:bodyPr/>
          <a:lstStyle/>
          <a:p>
            <a:fld id="{69C126A4-BD19-47E2-8A0E-0DE1B9D8C925}" type="slidenum">
              <a:rPr lang="en-US" smtClean="0"/>
              <a:pPr/>
              <a:t>14</a:t>
            </a:fld>
            <a:endParaRPr lang="en-US"/>
          </a:p>
        </p:txBody>
      </p:sp>
    </p:spTree>
    <p:extLst>
      <p:ext uri="{BB962C8B-B14F-4D97-AF65-F5344CB8AC3E}">
        <p14:creationId xmlns:p14="http://schemas.microsoft.com/office/powerpoint/2010/main" val="407513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lstStyle/>
          <a:p>
            <a:r>
              <a:rPr lang="en-US" dirty="0"/>
              <a:t>Introducing Texas Home Learning 2.0</a:t>
            </a:r>
          </a:p>
        </p:txBody>
      </p:sp>
      <p:sp>
        <p:nvSpPr>
          <p:cNvPr id="4" name="Content Placeholder 12">
            <a:extLst>
              <a:ext uri="{FF2B5EF4-FFF2-40B4-BE49-F238E27FC236}">
                <a16:creationId xmlns:a16="http://schemas.microsoft.com/office/drawing/2014/main" id="{283044E2-2FCD-4E74-81AF-40339920A354}"/>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THL 2.0 provides optional at-home summer learning resources to keep students engaged with and connected to high quality content</a:t>
            </a:r>
            <a:endParaRPr lang="en-US" sz="1600" dirty="0">
              <a:solidFill>
                <a:schemeClr val="accent5"/>
              </a:solidFill>
            </a:endParaRPr>
          </a:p>
        </p:txBody>
      </p:sp>
      <p:sp>
        <p:nvSpPr>
          <p:cNvPr id="5" name="Rectangle 4">
            <a:extLst>
              <a:ext uri="{FF2B5EF4-FFF2-40B4-BE49-F238E27FC236}">
                <a16:creationId xmlns:a16="http://schemas.microsoft.com/office/drawing/2014/main" id="{696BB211-BC3E-4311-86FD-EA98667C9957}"/>
              </a:ext>
            </a:extLst>
          </p:cNvPr>
          <p:cNvSpPr/>
          <p:nvPr/>
        </p:nvSpPr>
        <p:spPr>
          <a:xfrm>
            <a:off x="813160" y="1931985"/>
            <a:ext cx="3154168" cy="96489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Shortened and Simplified Learning Plans </a:t>
            </a:r>
          </a:p>
        </p:txBody>
      </p:sp>
      <p:sp>
        <p:nvSpPr>
          <p:cNvPr id="6" name="Rectangle 5">
            <a:extLst>
              <a:ext uri="{FF2B5EF4-FFF2-40B4-BE49-F238E27FC236}">
                <a16:creationId xmlns:a16="http://schemas.microsoft.com/office/drawing/2014/main" id="{5BF5C07B-B0C4-4CFD-98F3-259C4217DA75}"/>
              </a:ext>
            </a:extLst>
          </p:cNvPr>
          <p:cNvSpPr/>
          <p:nvPr/>
        </p:nvSpPr>
        <p:spPr>
          <a:xfrm>
            <a:off x="4627229" y="1931985"/>
            <a:ext cx="3154168" cy="96489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Guidance for District Customization</a:t>
            </a:r>
          </a:p>
        </p:txBody>
      </p:sp>
      <p:sp>
        <p:nvSpPr>
          <p:cNvPr id="7" name="Rectangle 6">
            <a:extLst>
              <a:ext uri="{FF2B5EF4-FFF2-40B4-BE49-F238E27FC236}">
                <a16:creationId xmlns:a16="http://schemas.microsoft.com/office/drawing/2014/main" id="{51167AFC-1A54-44CC-8330-0829B38EEDD6}"/>
              </a:ext>
            </a:extLst>
          </p:cNvPr>
          <p:cNvSpPr/>
          <p:nvPr/>
        </p:nvSpPr>
        <p:spPr>
          <a:xfrm>
            <a:off x="8420750" y="1931985"/>
            <a:ext cx="3154168" cy="964890"/>
          </a:xfrm>
          <a:prstGeom prst="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Implementation Support</a:t>
            </a:r>
          </a:p>
        </p:txBody>
      </p:sp>
      <p:cxnSp>
        <p:nvCxnSpPr>
          <p:cNvPr id="8" name="Straight Connector 7">
            <a:extLst>
              <a:ext uri="{FF2B5EF4-FFF2-40B4-BE49-F238E27FC236}">
                <a16:creationId xmlns:a16="http://schemas.microsoft.com/office/drawing/2014/main" id="{C5F0290E-D4C3-41D4-B94A-0E7044C955FF}"/>
              </a:ext>
            </a:extLst>
          </p:cNvPr>
          <p:cNvCxnSpPr>
            <a:cxnSpLocks/>
          </p:cNvCxnSpPr>
          <p:nvPr/>
        </p:nvCxnSpPr>
        <p:spPr>
          <a:xfrm>
            <a:off x="4307553" y="270710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770CA6-F1F3-420E-A8A6-765E1BB93272}"/>
              </a:ext>
            </a:extLst>
          </p:cNvPr>
          <p:cNvCxnSpPr>
            <a:cxnSpLocks/>
          </p:cNvCxnSpPr>
          <p:nvPr/>
        </p:nvCxnSpPr>
        <p:spPr>
          <a:xfrm>
            <a:off x="8090800" y="273621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ABE783-B089-4DAE-B7D9-701C82096F61}"/>
              </a:ext>
            </a:extLst>
          </p:cNvPr>
          <p:cNvSpPr txBox="1"/>
          <p:nvPr/>
        </p:nvSpPr>
        <p:spPr>
          <a:xfrm>
            <a:off x="944468" y="4096823"/>
            <a:ext cx="2891552" cy="1200329"/>
          </a:xfrm>
          <a:prstGeom prst="rect">
            <a:avLst/>
          </a:prstGeom>
          <a:noFill/>
        </p:spPr>
        <p:txBody>
          <a:bodyPr wrap="square" rtlCol="0">
            <a:spAutoFit/>
          </a:bodyPr>
          <a:lstStyle>
            <a:defPPr>
              <a:defRPr lang="en-US"/>
            </a:defPPr>
            <a:lvl1pPr algn="ctr">
              <a:defRPr>
                <a:solidFill>
                  <a:schemeClr val="bg1">
                    <a:lumMod val="85000"/>
                  </a:schemeClr>
                </a:solidFill>
              </a:defRPr>
            </a:lvl1pPr>
          </a:lstStyle>
          <a:p>
            <a:r>
              <a:rPr lang="en-US" dirty="0"/>
              <a:t>Learning plans and schedules shortened to 4 weeks, organized by subject, and simplified for parents</a:t>
            </a:r>
          </a:p>
        </p:txBody>
      </p:sp>
      <p:sp>
        <p:nvSpPr>
          <p:cNvPr id="11" name="TextBox 10">
            <a:extLst>
              <a:ext uri="{FF2B5EF4-FFF2-40B4-BE49-F238E27FC236}">
                <a16:creationId xmlns:a16="http://schemas.microsoft.com/office/drawing/2014/main" id="{0979BE40-5164-40B6-B1E7-70441FA532F7}"/>
              </a:ext>
            </a:extLst>
          </p:cNvPr>
          <p:cNvSpPr txBox="1"/>
          <p:nvPr/>
        </p:nvSpPr>
        <p:spPr>
          <a:xfrm>
            <a:off x="4593729" y="4115659"/>
            <a:ext cx="3180707" cy="1200329"/>
          </a:xfrm>
          <a:prstGeom prst="rect">
            <a:avLst/>
          </a:prstGeom>
          <a:noFill/>
        </p:spPr>
        <p:txBody>
          <a:bodyPr wrap="square" rtlCol="0">
            <a:spAutoFit/>
          </a:bodyPr>
          <a:lstStyle>
            <a:defPPr>
              <a:defRPr lang="en-US"/>
            </a:defPPr>
            <a:lvl1pPr algn="ctr">
              <a:defRPr>
                <a:solidFill>
                  <a:schemeClr val="bg1">
                    <a:lumMod val="85000"/>
                  </a:schemeClr>
                </a:solidFill>
              </a:defRPr>
            </a:lvl1pPr>
          </a:lstStyle>
          <a:p>
            <a:r>
              <a:rPr lang="en-US" dirty="0"/>
              <a:t>Strategic and technical guidance to adapt learning plans for unique scheduling, academic, or student-specific needs</a:t>
            </a:r>
          </a:p>
        </p:txBody>
      </p:sp>
      <p:sp>
        <p:nvSpPr>
          <p:cNvPr id="12" name="TextBox 11">
            <a:extLst>
              <a:ext uri="{FF2B5EF4-FFF2-40B4-BE49-F238E27FC236}">
                <a16:creationId xmlns:a16="http://schemas.microsoft.com/office/drawing/2014/main" id="{2D89095A-CB60-4E19-B9E2-DA4FF2029F80}"/>
              </a:ext>
            </a:extLst>
          </p:cNvPr>
          <p:cNvSpPr txBox="1"/>
          <p:nvPr/>
        </p:nvSpPr>
        <p:spPr>
          <a:xfrm>
            <a:off x="8599678" y="4133703"/>
            <a:ext cx="2891552" cy="1200329"/>
          </a:xfrm>
          <a:prstGeom prst="rect">
            <a:avLst/>
          </a:prstGeom>
          <a:noFill/>
        </p:spPr>
        <p:txBody>
          <a:bodyPr wrap="square" rtlCol="0">
            <a:spAutoFit/>
          </a:bodyPr>
          <a:lstStyle>
            <a:defPPr>
              <a:defRPr lang="en-US"/>
            </a:defPPr>
            <a:lvl1pPr algn="ctr"/>
          </a:lstStyle>
          <a:p>
            <a:r>
              <a:rPr lang="en-US" dirty="0"/>
              <a:t>Support for district planning, launch, and implementation with guidance for supporting all learners </a:t>
            </a:r>
          </a:p>
        </p:txBody>
      </p:sp>
      <p:pic>
        <p:nvPicPr>
          <p:cNvPr id="16" name="Graphic 15" descr="Books on shelf">
            <a:extLst>
              <a:ext uri="{FF2B5EF4-FFF2-40B4-BE49-F238E27FC236}">
                <a16:creationId xmlns:a16="http://schemas.microsoft.com/office/drawing/2014/main" id="{B4FCC3D4-FD55-4056-83A5-A9B5640BC1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0634" y="3090394"/>
            <a:ext cx="914400" cy="914400"/>
          </a:xfrm>
          <a:prstGeom prst="rect">
            <a:avLst/>
          </a:prstGeom>
        </p:spPr>
      </p:pic>
      <p:pic>
        <p:nvPicPr>
          <p:cNvPr id="18" name="Graphic 17" descr="Map with pin">
            <a:extLst>
              <a:ext uri="{FF2B5EF4-FFF2-40B4-BE49-F238E27FC236}">
                <a16:creationId xmlns:a16="http://schemas.microsoft.com/office/drawing/2014/main" id="{03EDF486-8BC9-4F6A-9857-00A3603ED7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3592" y="3090394"/>
            <a:ext cx="914400" cy="914400"/>
          </a:xfrm>
          <a:prstGeom prst="rect">
            <a:avLst/>
          </a:prstGeom>
        </p:spPr>
      </p:pic>
      <p:pic>
        <p:nvPicPr>
          <p:cNvPr id="22" name="Graphic 21" descr="Tools">
            <a:extLst>
              <a:ext uri="{FF2B5EF4-FFF2-40B4-BE49-F238E27FC236}">
                <a16:creationId xmlns:a16="http://schemas.microsoft.com/office/drawing/2014/main" id="{BF53121C-21A4-4E40-B48F-9CD1E487F4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113" y="3090394"/>
            <a:ext cx="914400" cy="914400"/>
          </a:xfrm>
          <a:prstGeom prst="rect">
            <a:avLst/>
          </a:prstGeom>
        </p:spPr>
      </p:pic>
      <p:sp>
        <p:nvSpPr>
          <p:cNvPr id="17" name="Rectangle 16">
            <a:extLst>
              <a:ext uri="{FF2B5EF4-FFF2-40B4-BE49-F238E27FC236}">
                <a16:creationId xmlns:a16="http://schemas.microsoft.com/office/drawing/2014/main" id="{6FFE297E-89CE-4D19-B7DF-4DFD233AE9B2}"/>
              </a:ext>
            </a:extLst>
          </p:cNvPr>
          <p:cNvSpPr/>
          <p:nvPr/>
        </p:nvSpPr>
        <p:spPr>
          <a:xfrm>
            <a:off x="965534" y="5378728"/>
            <a:ext cx="10260933" cy="5377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Improved Text Access</a:t>
            </a:r>
          </a:p>
          <a:p>
            <a:pPr algn="ctr"/>
            <a:r>
              <a:rPr lang="en-US" dirty="0"/>
              <a:t>TEA is researching and evaluating options to provide districts with greater access to high quality texts</a:t>
            </a:r>
          </a:p>
        </p:txBody>
      </p:sp>
      <p:sp>
        <p:nvSpPr>
          <p:cNvPr id="3" name="Slide Number Placeholder 2">
            <a:extLst>
              <a:ext uri="{FF2B5EF4-FFF2-40B4-BE49-F238E27FC236}">
                <a16:creationId xmlns:a16="http://schemas.microsoft.com/office/drawing/2014/main" id="{AB0D4584-1135-4DF6-8783-EAE2EF8EDAB6}"/>
              </a:ext>
            </a:extLst>
          </p:cNvPr>
          <p:cNvSpPr>
            <a:spLocks noGrp="1"/>
          </p:cNvSpPr>
          <p:nvPr>
            <p:ph type="sldNum" sz="quarter" idx="4"/>
          </p:nvPr>
        </p:nvSpPr>
        <p:spPr/>
        <p:txBody>
          <a:bodyPr/>
          <a:lstStyle/>
          <a:p>
            <a:fld id="{69C126A4-BD19-47E2-8A0E-0DE1B9D8C925}" type="slidenum">
              <a:rPr lang="en-US" smtClean="0"/>
              <a:pPr/>
              <a:t>15</a:t>
            </a:fld>
            <a:endParaRPr lang="en-US"/>
          </a:p>
        </p:txBody>
      </p:sp>
    </p:spTree>
    <p:extLst>
      <p:ext uri="{BB962C8B-B14F-4D97-AF65-F5344CB8AC3E}">
        <p14:creationId xmlns:p14="http://schemas.microsoft.com/office/powerpoint/2010/main" val="1139008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lstStyle/>
          <a:p>
            <a:r>
              <a:rPr lang="en-US" dirty="0"/>
              <a:t>District Implementation Support</a:t>
            </a:r>
          </a:p>
        </p:txBody>
      </p:sp>
      <p:sp>
        <p:nvSpPr>
          <p:cNvPr id="4" name="Content Placeholder 12">
            <a:extLst>
              <a:ext uri="{FF2B5EF4-FFF2-40B4-BE49-F238E27FC236}">
                <a16:creationId xmlns:a16="http://schemas.microsoft.com/office/drawing/2014/main" id="{283044E2-2FCD-4E74-81AF-40339920A354}"/>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F16038"/>
              </a:buClr>
              <a:buNone/>
              <a:defRPr/>
            </a:pPr>
            <a:r>
              <a:rPr lang="en-US" sz="2400" dirty="0">
                <a:solidFill>
                  <a:srgbClr val="363534"/>
                </a:solidFill>
              </a:rPr>
              <a:t>Support for district planning, launch, and implementation with guidance for supporting all learners</a:t>
            </a:r>
          </a:p>
        </p:txBody>
      </p:sp>
      <p:sp>
        <p:nvSpPr>
          <p:cNvPr id="17" name="Rectangle 16">
            <a:extLst>
              <a:ext uri="{FF2B5EF4-FFF2-40B4-BE49-F238E27FC236}">
                <a16:creationId xmlns:a16="http://schemas.microsoft.com/office/drawing/2014/main" id="{B59C36FA-B9C2-4B07-8694-82DB0E54C7BF}"/>
              </a:ext>
            </a:extLst>
          </p:cNvPr>
          <p:cNvSpPr/>
          <p:nvPr/>
        </p:nvSpPr>
        <p:spPr>
          <a:xfrm>
            <a:off x="1191054" y="1849604"/>
            <a:ext cx="4206240" cy="736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Implementation Support for Planning, Launch, and Implementation</a:t>
            </a:r>
          </a:p>
        </p:txBody>
      </p:sp>
      <p:sp>
        <p:nvSpPr>
          <p:cNvPr id="19" name="Rectangle 18">
            <a:extLst>
              <a:ext uri="{FF2B5EF4-FFF2-40B4-BE49-F238E27FC236}">
                <a16:creationId xmlns:a16="http://schemas.microsoft.com/office/drawing/2014/main" id="{40EDAA6B-7BAB-4F5D-AC6B-07668CCDFE4F}"/>
              </a:ext>
            </a:extLst>
          </p:cNvPr>
          <p:cNvSpPr/>
          <p:nvPr/>
        </p:nvSpPr>
        <p:spPr>
          <a:xfrm>
            <a:off x="6794705" y="1849604"/>
            <a:ext cx="4206240" cy="736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Guidance to Support for All Learners</a:t>
            </a:r>
          </a:p>
        </p:txBody>
      </p:sp>
      <p:sp>
        <p:nvSpPr>
          <p:cNvPr id="3" name="TextBox 2">
            <a:extLst>
              <a:ext uri="{FF2B5EF4-FFF2-40B4-BE49-F238E27FC236}">
                <a16:creationId xmlns:a16="http://schemas.microsoft.com/office/drawing/2014/main" id="{C189189C-0A6F-4F7A-B284-C621108CA5EB}"/>
              </a:ext>
            </a:extLst>
          </p:cNvPr>
          <p:cNvSpPr txBox="1"/>
          <p:nvPr/>
        </p:nvSpPr>
        <p:spPr>
          <a:xfrm>
            <a:off x="1418803" y="4874618"/>
            <a:ext cx="1737409" cy="646331"/>
          </a:xfrm>
          <a:prstGeom prst="rect">
            <a:avLst/>
          </a:prstGeom>
          <a:noFill/>
        </p:spPr>
        <p:txBody>
          <a:bodyPr wrap="square" rtlCol="0">
            <a:spAutoFit/>
          </a:bodyPr>
          <a:lstStyle/>
          <a:p>
            <a:pPr algn="ctr"/>
            <a:r>
              <a:rPr lang="en-US" dirty="0"/>
              <a:t>THL 2.0</a:t>
            </a:r>
          </a:p>
          <a:p>
            <a:pPr algn="ctr"/>
            <a:r>
              <a:rPr lang="en-US" dirty="0"/>
              <a:t>Webinar Series</a:t>
            </a:r>
          </a:p>
        </p:txBody>
      </p:sp>
      <p:sp>
        <p:nvSpPr>
          <p:cNvPr id="20" name="TextBox 19">
            <a:extLst>
              <a:ext uri="{FF2B5EF4-FFF2-40B4-BE49-F238E27FC236}">
                <a16:creationId xmlns:a16="http://schemas.microsoft.com/office/drawing/2014/main" id="{D2C55A58-75CC-44A2-A70C-03842DBB7117}"/>
              </a:ext>
            </a:extLst>
          </p:cNvPr>
          <p:cNvSpPr txBox="1"/>
          <p:nvPr/>
        </p:nvSpPr>
        <p:spPr>
          <a:xfrm>
            <a:off x="4557038" y="4818827"/>
            <a:ext cx="3077925" cy="646331"/>
          </a:xfrm>
          <a:prstGeom prst="rect">
            <a:avLst/>
          </a:prstGeom>
          <a:noFill/>
        </p:spPr>
        <p:txBody>
          <a:bodyPr wrap="square" rtlCol="0">
            <a:spAutoFit/>
          </a:bodyPr>
          <a:lstStyle/>
          <a:p>
            <a:pPr algn="ctr"/>
            <a:r>
              <a:rPr lang="en-US" dirty="0"/>
              <a:t>Training Tools, Guidance Documents, and Templates</a:t>
            </a:r>
          </a:p>
        </p:txBody>
      </p:sp>
      <p:sp>
        <p:nvSpPr>
          <p:cNvPr id="23" name="TextBox 22">
            <a:extLst>
              <a:ext uri="{FF2B5EF4-FFF2-40B4-BE49-F238E27FC236}">
                <a16:creationId xmlns:a16="http://schemas.microsoft.com/office/drawing/2014/main" id="{F25B4E5A-34D5-4B17-BD3E-6CF55F686487}"/>
              </a:ext>
            </a:extLst>
          </p:cNvPr>
          <p:cNvSpPr txBox="1"/>
          <p:nvPr/>
        </p:nvSpPr>
        <p:spPr>
          <a:xfrm>
            <a:off x="8534137" y="4864993"/>
            <a:ext cx="2729493" cy="646331"/>
          </a:xfrm>
          <a:prstGeom prst="rect">
            <a:avLst/>
          </a:prstGeom>
          <a:noFill/>
        </p:spPr>
        <p:txBody>
          <a:bodyPr wrap="square" rtlCol="0">
            <a:spAutoFit/>
          </a:bodyPr>
          <a:lstStyle/>
          <a:p>
            <a:pPr algn="ctr"/>
            <a:r>
              <a:rPr lang="en-US" dirty="0"/>
              <a:t>Access to Curriculum-specific Resources</a:t>
            </a:r>
          </a:p>
        </p:txBody>
      </p:sp>
      <p:sp>
        <p:nvSpPr>
          <p:cNvPr id="13" name="Rectangle 12">
            <a:extLst>
              <a:ext uri="{FF2B5EF4-FFF2-40B4-BE49-F238E27FC236}">
                <a16:creationId xmlns:a16="http://schemas.microsoft.com/office/drawing/2014/main" id="{86C592BC-30E7-454B-9BC3-A09D8B70C787}"/>
              </a:ext>
            </a:extLst>
          </p:cNvPr>
          <p:cNvSpPr/>
          <p:nvPr/>
        </p:nvSpPr>
        <p:spPr>
          <a:xfrm>
            <a:off x="1187165" y="2883016"/>
            <a:ext cx="9817669" cy="401321"/>
          </a:xfrm>
          <a:prstGeom prst="rect">
            <a:avLst/>
          </a:prstGeom>
        </p:spPr>
        <p:txBody>
          <a:bodyPr>
            <a:spAutoFit/>
          </a:bodyPr>
          <a:lstStyle/>
          <a:p>
            <a:pPr algn="ctr"/>
            <a:r>
              <a:rPr lang="en-US" dirty="0"/>
              <a:t>To assist districts in implementation and to support for all learners, TEA will provide the following :</a:t>
            </a:r>
          </a:p>
        </p:txBody>
      </p:sp>
      <p:pic>
        <p:nvPicPr>
          <p:cNvPr id="27" name="Graphic 26" descr="Key">
            <a:extLst>
              <a:ext uri="{FF2B5EF4-FFF2-40B4-BE49-F238E27FC236}">
                <a16:creationId xmlns:a16="http://schemas.microsoft.com/office/drawing/2014/main" id="{09BFC227-C298-4BC2-80B7-417196B659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9191329">
            <a:off x="9312122" y="3409073"/>
            <a:ext cx="1106424" cy="1106424"/>
          </a:xfrm>
          <a:prstGeom prst="rect">
            <a:avLst/>
          </a:prstGeom>
        </p:spPr>
      </p:pic>
      <p:pic>
        <p:nvPicPr>
          <p:cNvPr id="31" name="Graphic 30" descr="List">
            <a:extLst>
              <a:ext uri="{FF2B5EF4-FFF2-40B4-BE49-F238E27FC236}">
                <a16:creationId xmlns:a16="http://schemas.microsoft.com/office/drawing/2014/main" id="{407F7627-52B1-4012-B096-90DF08FDF6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42788" y="3493847"/>
            <a:ext cx="1106424" cy="1106424"/>
          </a:xfrm>
          <a:prstGeom prst="rect">
            <a:avLst/>
          </a:prstGeom>
        </p:spPr>
      </p:pic>
      <p:grpSp>
        <p:nvGrpSpPr>
          <p:cNvPr id="34" name="Group 33">
            <a:extLst>
              <a:ext uri="{FF2B5EF4-FFF2-40B4-BE49-F238E27FC236}">
                <a16:creationId xmlns:a16="http://schemas.microsoft.com/office/drawing/2014/main" id="{AA3148D5-4EC1-405E-982B-A2FB1F615C58}"/>
              </a:ext>
            </a:extLst>
          </p:cNvPr>
          <p:cNvGrpSpPr/>
          <p:nvPr/>
        </p:nvGrpSpPr>
        <p:grpSpPr>
          <a:xfrm>
            <a:off x="1697546" y="3381014"/>
            <a:ext cx="1217066" cy="1217066"/>
            <a:chOff x="1849118" y="3551945"/>
            <a:chExt cx="1106424" cy="1106424"/>
          </a:xfrm>
          <a:solidFill>
            <a:srgbClr val="0D6CB9"/>
          </a:solidFill>
        </p:grpSpPr>
        <p:pic>
          <p:nvPicPr>
            <p:cNvPr id="29" name="Graphic 28" descr="Monitor">
              <a:extLst>
                <a:ext uri="{FF2B5EF4-FFF2-40B4-BE49-F238E27FC236}">
                  <a16:creationId xmlns:a16="http://schemas.microsoft.com/office/drawing/2014/main" id="{A2D117B0-221B-4D98-B1A5-718495AEF9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9118" y="3551945"/>
              <a:ext cx="1106424" cy="1106424"/>
            </a:xfrm>
            <a:prstGeom prst="rect">
              <a:avLst/>
            </a:prstGeom>
          </p:spPr>
        </p:pic>
        <p:pic>
          <p:nvPicPr>
            <p:cNvPr id="33" name="Graphic 32" descr="Group brainstorm">
              <a:extLst>
                <a:ext uri="{FF2B5EF4-FFF2-40B4-BE49-F238E27FC236}">
                  <a16:creationId xmlns:a16="http://schemas.microsoft.com/office/drawing/2014/main" id="{638865D1-B44F-41F5-9378-E710745DA2B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18445" y="3760549"/>
              <a:ext cx="567771" cy="567771"/>
            </a:xfrm>
            <a:prstGeom prst="rect">
              <a:avLst/>
            </a:prstGeom>
          </p:spPr>
        </p:pic>
      </p:grpSp>
      <p:sp>
        <p:nvSpPr>
          <p:cNvPr id="5" name="Slide Number Placeholder 4">
            <a:extLst>
              <a:ext uri="{FF2B5EF4-FFF2-40B4-BE49-F238E27FC236}">
                <a16:creationId xmlns:a16="http://schemas.microsoft.com/office/drawing/2014/main" id="{9F451574-19DB-42A8-A62F-5BEFF2F3D1FD}"/>
              </a:ext>
            </a:extLst>
          </p:cNvPr>
          <p:cNvSpPr>
            <a:spLocks noGrp="1"/>
          </p:cNvSpPr>
          <p:nvPr>
            <p:ph type="sldNum" sz="quarter" idx="4"/>
          </p:nvPr>
        </p:nvSpPr>
        <p:spPr/>
        <p:txBody>
          <a:bodyPr/>
          <a:lstStyle/>
          <a:p>
            <a:fld id="{69C126A4-BD19-47E2-8A0E-0DE1B9D8C925}" type="slidenum">
              <a:rPr lang="en-US" smtClean="0"/>
              <a:pPr/>
              <a:t>16</a:t>
            </a:fld>
            <a:endParaRPr lang="en-US"/>
          </a:p>
        </p:txBody>
      </p:sp>
      <p:grpSp>
        <p:nvGrpSpPr>
          <p:cNvPr id="8" name="Group 7">
            <a:extLst>
              <a:ext uri="{FF2B5EF4-FFF2-40B4-BE49-F238E27FC236}">
                <a16:creationId xmlns:a16="http://schemas.microsoft.com/office/drawing/2014/main" id="{16AE7DB1-BD55-42F1-8F07-30189E373C80}"/>
              </a:ext>
            </a:extLst>
          </p:cNvPr>
          <p:cNvGrpSpPr/>
          <p:nvPr/>
        </p:nvGrpSpPr>
        <p:grpSpPr>
          <a:xfrm>
            <a:off x="4021476" y="3965825"/>
            <a:ext cx="4149048" cy="1499333"/>
            <a:chOff x="4017196" y="3965825"/>
            <a:chExt cx="4149048" cy="1499333"/>
          </a:xfrm>
        </p:grpSpPr>
        <p:cxnSp>
          <p:nvCxnSpPr>
            <p:cNvPr id="7" name="Straight Connector 6">
              <a:extLst>
                <a:ext uri="{FF2B5EF4-FFF2-40B4-BE49-F238E27FC236}">
                  <a16:creationId xmlns:a16="http://schemas.microsoft.com/office/drawing/2014/main" id="{3DE5AC50-3A50-404E-BE2C-6EA1FF40EA9C}"/>
                </a:ext>
              </a:extLst>
            </p:cNvPr>
            <p:cNvCxnSpPr/>
            <p:nvPr/>
          </p:nvCxnSpPr>
          <p:spPr>
            <a:xfrm>
              <a:off x="4017196" y="3965825"/>
              <a:ext cx="0" cy="14993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480B8-456F-4E87-B8C6-9B74FB6D9993}"/>
                </a:ext>
              </a:extLst>
            </p:cNvPr>
            <p:cNvCxnSpPr/>
            <p:nvPr/>
          </p:nvCxnSpPr>
          <p:spPr>
            <a:xfrm>
              <a:off x="8166244" y="3965825"/>
              <a:ext cx="0" cy="1499333"/>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1128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lstStyle/>
          <a:p>
            <a:r>
              <a:rPr lang="en-US" dirty="0"/>
              <a:t>Introducing Texas Home Learning 2.0</a:t>
            </a:r>
          </a:p>
        </p:txBody>
      </p:sp>
      <p:sp>
        <p:nvSpPr>
          <p:cNvPr id="4" name="Content Placeholder 12">
            <a:extLst>
              <a:ext uri="{FF2B5EF4-FFF2-40B4-BE49-F238E27FC236}">
                <a16:creationId xmlns:a16="http://schemas.microsoft.com/office/drawing/2014/main" id="{283044E2-2FCD-4E74-81AF-40339920A354}"/>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THL 2.0 provides optional at-home summer learning resources to keep students engaged with and connected to high quality content</a:t>
            </a:r>
            <a:endParaRPr lang="en-US" sz="1600" dirty="0">
              <a:solidFill>
                <a:schemeClr val="accent5"/>
              </a:solidFill>
            </a:endParaRPr>
          </a:p>
        </p:txBody>
      </p:sp>
      <p:sp>
        <p:nvSpPr>
          <p:cNvPr id="5" name="Rectangle 4">
            <a:extLst>
              <a:ext uri="{FF2B5EF4-FFF2-40B4-BE49-F238E27FC236}">
                <a16:creationId xmlns:a16="http://schemas.microsoft.com/office/drawing/2014/main" id="{696BB211-BC3E-4311-86FD-EA98667C9957}"/>
              </a:ext>
            </a:extLst>
          </p:cNvPr>
          <p:cNvSpPr/>
          <p:nvPr/>
        </p:nvSpPr>
        <p:spPr>
          <a:xfrm>
            <a:off x="813160" y="1931985"/>
            <a:ext cx="3154168" cy="96489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Shortened and Simplified Learning Plans </a:t>
            </a:r>
          </a:p>
        </p:txBody>
      </p:sp>
      <p:sp>
        <p:nvSpPr>
          <p:cNvPr id="6" name="Rectangle 5">
            <a:extLst>
              <a:ext uri="{FF2B5EF4-FFF2-40B4-BE49-F238E27FC236}">
                <a16:creationId xmlns:a16="http://schemas.microsoft.com/office/drawing/2014/main" id="{5BF5C07B-B0C4-4CFD-98F3-259C4217DA75}"/>
              </a:ext>
            </a:extLst>
          </p:cNvPr>
          <p:cNvSpPr/>
          <p:nvPr/>
        </p:nvSpPr>
        <p:spPr>
          <a:xfrm>
            <a:off x="4627229" y="1931985"/>
            <a:ext cx="3154168" cy="96489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Guidance for District Customization</a:t>
            </a:r>
          </a:p>
        </p:txBody>
      </p:sp>
      <p:sp>
        <p:nvSpPr>
          <p:cNvPr id="7" name="Rectangle 6">
            <a:extLst>
              <a:ext uri="{FF2B5EF4-FFF2-40B4-BE49-F238E27FC236}">
                <a16:creationId xmlns:a16="http://schemas.microsoft.com/office/drawing/2014/main" id="{51167AFC-1A54-44CC-8330-0829B38EEDD6}"/>
              </a:ext>
            </a:extLst>
          </p:cNvPr>
          <p:cNvSpPr/>
          <p:nvPr/>
        </p:nvSpPr>
        <p:spPr>
          <a:xfrm>
            <a:off x="8420750" y="1931985"/>
            <a:ext cx="3154168" cy="964890"/>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Implementation Support</a:t>
            </a:r>
          </a:p>
        </p:txBody>
      </p:sp>
      <p:cxnSp>
        <p:nvCxnSpPr>
          <p:cNvPr id="8" name="Straight Connector 7">
            <a:extLst>
              <a:ext uri="{FF2B5EF4-FFF2-40B4-BE49-F238E27FC236}">
                <a16:creationId xmlns:a16="http://schemas.microsoft.com/office/drawing/2014/main" id="{C5F0290E-D4C3-41D4-B94A-0E7044C955FF}"/>
              </a:ext>
            </a:extLst>
          </p:cNvPr>
          <p:cNvCxnSpPr>
            <a:cxnSpLocks/>
          </p:cNvCxnSpPr>
          <p:nvPr/>
        </p:nvCxnSpPr>
        <p:spPr>
          <a:xfrm>
            <a:off x="4307553" y="270710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770CA6-F1F3-420E-A8A6-765E1BB93272}"/>
              </a:ext>
            </a:extLst>
          </p:cNvPr>
          <p:cNvCxnSpPr>
            <a:cxnSpLocks/>
          </p:cNvCxnSpPr>
          <p:nvPr/>
        </p:nvCxnSpPr>
        <p:spPr>
          <a:xfrm>
            <a:off x="8090800" y="273621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ABE783-B089-4DAE-B7D9-701C82096F61}"/>
              </a:ext>
            </a:extLst>
          </p:cNvPr>
          <p:cNvSpPr txBox="1"/>
          <p:nvPr/>
        </p:nvSpPr>
        <p:spPr>
          <a:xfrm>
            <a:off x="944468" y="4096823"/>
            <a:ext cx="2891552" cy="1200329"/>
          </a:xfrm>
          <a:prstGeom prst="rect">
            <a:avLst/>
          </a:prstGeom>
          <a:noFill/>
        </p:spPr>
        <p:txBody>
          <a:bodyPr wrap="square" rtlCol="0">
            <a:spAutoFit/>
          </a:bodyPr>
          <a:lstStyle>
            <a:defPPr>
              <a:defRPr lang="en-US"/>
            </a:defPPr>
            <a:lvl1pPr algn="ctr">
              <a:defRPr>
                <a:solidFill>
                  <a:schemeClr val="bg1">
                    <a:lumMod val="85000"/>
                  </a:schemeClr>
                </a:solidFill>
              </a:defRPr>
            </a:lvl1pPr>
          </a:lstStyle>
          <a:p>
            <a:r>
              <a:rPr lang="en-US" dirty="0"/>
              <a:t>Learning plans and schedules shortened to 4 weeks, organized by subject, and simplified for parents</a:t>
            </a:r>
          </a:p>
        </p:txBody>
      </p:sp>
      <p:sp>
        <p:nvSpPr>
          <p:cNvPr id="11" name="TextBox 10">
            <a:extLst>
              <a:ext uri="{FF2B5EF4-FFF2-40B4-BE49-F238E27FC236}">
                <a16:creationId xmlns:a16="http://schemas.microsoft.com/office/drawing/2014/main" id="{0979BE40-5164-40B6-B1E7-70441FA532F7}"/>
              </a:ext>
            </a:extLst>
          </p:cNvPr>
          <p:cNvSpPr txBox="1"/>
          <p:nvPr/>
        </p:nvSpPr>
        <p:spPr>
          <a:xfrm>
            <a:off x="4593729" y="4115659"/>
            <a:ext cx="3180707" cy="1200329"/>
          </a:xfrm>
          <a:prstGeom prst="rect">
            <a:avLst/>
          </a:prstGeom>
          <a:noFill/>
        </p:spPr>
        <p:txBody>
          <a:bodyPr wrap="square" rtlCol="0">
            <a:spAutoFit/>
          </a:bodyPr>
          <a:lstStyle>
            <a:defPPr>
              <a:defRPr lang="en-US"/>
            </a:defPPr>
            <a:lvl1pPr algn="ctr">
              <a:defRPr>
                <a:solidFill>
                  <a:schemeClr val="bg1">
                    <a:lumMod val="85000"/>
                  </a:schemeClr>
                </a:solidFill>
              </a:defRPr>
            </a:lvl1pPr>
          </a:lstStyle>
          <a:p>
            <a:r>
              <a:rPr lang="en-US" dirty="0"/>
              <a:t>Strategic and technical guidance to adapt learning plans for unique scheduling, academic, or student-specific needs</a:t>
            </a:r>
          </a:p>
        </p:txBody>
      </p:sp>
      <p:sp>
        <p:nvSpPr>
          <p:cNvPr id="12" name="TextBox 11">
            <a:extLst>
              <a:ext uri="{FF2B5EF4-FFF2-40B4-BE49-F238E27FC236}">
                <a16:creationId xmlns:a16="http://schemas.microsoft.com/office/drawing/2014/main" id="{2D89095A-CB60-4E19-B9E2-DA4FF2029F80}"/>
              </a:ext>
            </a:extLst>
          </p:cNvPr>
          <p:cNvSpPr txBox="1"/>
          <p:nvPr/>
        </p:nvSpPr>
        <p:spPr>
          <a:xfrm>
            <a:off x="8599678" y="4133703"/>
            <a:ext cx="2891552" cy="1200329"/>
          </a:xfrm>
          <a:prstGeom prst="rect">
            <a:avLst/>
          </a:prstGeom>
          <a:noFill/>
        </p:spPr>
        <p:txBody>
          <a:bodyPr wrap="square" rtlCol="0">
            <a:spAutoFit/>
          </a:bodyPr>
          <a:lstStyle>
            <a:defPPr>
              <a:defRPr lang="en-US"/>
            </a:defPPr>
            <a:lvl1pPr algn="ctr">
              <a:defRPr>
                <a:solidFill>
                  <a:schemeClr val="bg1">
                    <a:lumMod val="85000"/>
                  </a:schemeClr>
                </a:solidFill>
              </a:defRPr>
            </a:lvl1pPr>
          </a:lstStyle>
          <a:p>
            <a:r>
              <a:rPr lang="en-US" dirty="0"/>
              <a:t>Support for district planning, launch, and implementation with guidance for supporting all learners </a:t>
            </a:r>
          </a:p>
        </p:txBody>
      </p:sp>
      <p:pic>
        <p:nvPicPr>
          <p:cNvPr id="16" name="Graphic 15" descr="Books on shelf">
            <a:extLst>
              <a:ext uri="{FF2B5EF4-FFF2-40B4-BE49-F238E27FC236}">
                <a16:creationId xmlns:a16="http://schemas.microsoft.com/office/drawing/2014/main" id="{B4FCC3D4-FD55-4056-83A5-A9B5640BC1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0634" y="3090394"/>
            <a:ext cx="914400" cy="914400"/>
          </a:xfrm>
          <a:prstGeom prst="rect">
            <a:avLst/>
          </a:prstGeom>
        </p:spPr>
      </p:pic>
      <p:pic>
        <p:nvPicPr>
          <p:cNvPr id="18" name="Graphic 17" descr="Map with pin">
            <a:extLst>
              <a:ext uri="{FF2B5EF4-FFF2-40B4-BE49-F238E27FC236}">
                <a16:creationId xmlns:a16="http://schemas.microsoft.com/office/drawing/2014/main" id="{03EDF486-8BC9-4F6A-9857-00A3603ED7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3592" y="3090394"/>
            <a:ext cx="914400" cy="914400"/>
          </a:xfrm>
          <a:prstGeom prst="rect">
            <a:avLst/>
          </a:prstGeom>
        </p:spPr>
      </p:pic>
      <p:pic>
        <p:nvPicPr>
          <p:cNvPr id="22" name="Graphic 21" descr="Tools">
            <a:extLst>
              <a:ext uri="{FF2B5EF4-FFF2-40B4-BE49-F238E27FC236}">
                <a16:creationId xmlns:a16="http://schemas.microsoft.com/office/drawing/2014/main" id="{BF53121C-21A4-4E40-B48F-9CD1E487F4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113" y="3090394"/>
            <a:ext cx="914400" cy="914400"/>
          </a:xfrm>
          <a:prstGeom prst="rect">
            <a:avLst/>
          </a:prstGeom>
        </p:spPr>
      </p:pic>
      <p:sp>
        <p:nvSpPr>
          <p:cNvPr id="17" name="Rectangle 16">
            <a:extLst>
              <a:ext uri="{FF2B5EF4-FFF2-40B4-BE49-F238E27FC236}">
                <a16:creationId xmlns:a16="http://schemas.microsoft.com/office/drawing/2014/main" id="{6FFE297E-89CE-4D19-B7DF-4DFD233AE9B2}"/>
              </a:ext>
            </a:extLst>
          </p:cNvPr>
          <p:cNvSpPr/>
          <p:nvPr/>
        </p:nvSpPr>
        <p:spPr>
          <a:xfrm>
            <a:off x="965534" y="5378728"/>
            <a:ext cx="10260933" cy="5377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Improved Text Access</a:t>
            </a:r>
          </a:p>
          <a:p>
            <a:pPr algn="ctr"/>
            <a:r>
              <a:rPr lang="en-US" dirty="0"/>
              <a:t>TEA is researching and evaluating options to provide districts with greater access to high quality texts</a:t>
            </a:r>
          </a:p>
        </p:txBody>
      </p:sp>
      <p:sp>
        <p:nvSpPr>
          <p:cNvPr id="3" name="Slide Number Placeholder 2">
            <a:extLst>
              <a:ext uri="{FF2B5EF4-FFF2-40B4-BE49-F238E27FC236}">
                <a16:creationId xmlns:a16="http://schemas.microsoft.com/office/drawing/2014/main" id="{49301872-C922-40CB-89F3-47C75DE2F6CC}"/>
              </a:ext>
            </a:extLst>
          </p:cNvPr>
          <p:cNvSpPr>
            <a:spLocks noGrp="1"/>
          </p:cNvSpPr>
          <p:nvPr>
            <p:ph type="sldNum" sz="quarter" idx="4"/>
          </p:nvPr>
        </p:nvSpPr>
        <p:spPr/>
        <p:txBody>
          <a:bodyPr/>
          <a:lstStyle/>
          <a:p>
            <a:fld id="{69C126A4-BD19-47E2-8A0E-0DE1B9D8C925}" type="slidenum">
              <a:rPr lang="en-US" smtClean="0"/>
              <a:pPr/>
              <a:t>17</a:t>
            </a:fld>
            <a:endParaRPr lang="en-US"/>
          </a:p>
        </p:txBody>
      </p:sp>
    </p:spTree>
    <p:extLst>
      <p:ext uri="{BB962C8B-B14F-4D97-AF65-F5344CB8AC3E}">
        <p14:creationId xmlns:p14="http://schemas.microsoft.com/office/powerpoint/2010/main" val="1943650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a:xfrm>
            <a:off x="712380" y="153230"/>
            <a:ext cx="11479620" cy="751350"/>
          </a:xfrm>
        </p:spPr>
        <p:txBody>
          <a:bodyPr>
            <a:normAutofit/>
          </a:bodyPr>
          <a:lstStyle/>
          <a:p>
            <a:r>
              <a:rPr lang="en-US" dirty="0"/>
              <a:t>THL 2.0: Improved ELAR Options for Districts and Students</a:t>
            </a:r>
          </a:p>
        </p:txBody>
      </p:sp>
      <p:sp>
        <p:nvSpPr>
          <p:cNvPr id="7" name="Content Placeholder 12">
            <a:extLst>
              <a:ext uri="{FF2B5EF4-FFF2-40B4-BE49-F238E27FC236}">
                <a16:creationId xmlns:a16="http://schemas.microsoft.com/office/drawing/2014/main" id="{95071748-6838-41CC-A31B-DFEF1A8F12C6}"/>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Curated ELAR information and options to assist districts in review and adoption of high quality ELAR materials</a:t>
            </a:r>
          </a:p>
        </p:txBody>
      </p:sp>
      <p:sp>
        <p:nvSpPr>
          <p:cNvPr id="8" name="TextBox 7">
            <a:extLst>
              <a:ext uri="{FF2B5EF4-FFF2-40B4-BE49-F238E27FC236}">
                <a16:creationId xmlns:a16="http://schemas.microsoft.com/office/drawing/2014/main" id="{11EDFAD8-EE1B-48A9-A14F-4A2C42476310}"/>
              </a:ext>
            </a:extLst>
          </p:cNvPr>
          <p:cNvSpPr txBox="1"/>
          <p:nvPr/>
        </p:nvSpPr>
        <p:spPr>
          <a:xfrm>
            <a:off x="3493680" y="2136114"/>
            <a:ext cx="8282413" cy="1200329"/>
          </a:xfrm>
          <a:prstGeom prst="rect">
            <a:avLst/>
          </a:prstGeom>
          <a:noFill/>
        </p:spPr>
        <p:txBody>
          <a:bodyPr wrap="square" rtlCol="0">
            <a:spAutoFit/>
          </a:bodyPr>
          <a:lstStyle/>
          <a:p>
            <a:r>
              <a:rPr lang="en-US" sz="2400" b="1" dirty="0"/>
              <a:t>Anchor texts and text sets </a:t>
            </a:r>
            <a:r>
              <a:rPr lang="en-US" sz="2400" dirty="0"/>
              <a:t>available from curated and organized vendor list for deeper ELAR engagement and access to TEA-negotiated prices and services</a:t>
            </a:r>
          </a:p>
        </p:txBody>
      </p:sp>
      <p:sp>
        <p:nvSpPr>
          <p:cNvPr id="12" name="TextBox 11">
            <a:extLst>
              <a:ext uri="{FF2B5EF4-FFF2-40B4-BE49-F238E27FC236}">
                <a16:creationId xmlns:a16="http://schemas.microsoft.com/office/drawing/2014/main" id="{1CD84F14-76BC-486A-8C3A-73F7CBAEB880}"/>
              </a:ext>
            </a:extLst>
          </p:cNvPr>
          <p:cNvSpPr txBox="1"/>
          <p:nvPr/>
        </p:nvSpPr>
        <p:spPr>
          <a:xfrm>
            <a:off x="3493680" y="3841766"/>
            <a:ext cx="7910920" cy="1200329"/>
          </a:xfrm>
          <a:prstGeom prst="rect">
            <a:avLst/>
          </a:prstGeom>
          <a:noFill/>
        </p:spPr>
        <p:txBody>
          <a:bodyPr wrap="square" rtlCol="0">
            <a:spAutoFit/>
          </a:bodyPr>
          <a:lstStyle/>
          <a:p>
            <a:r>
              <a:rPr lang="en-US" sz="2400" b="1" dirty="0"/>
              <a:t>Phonics instruction packages </a:t>
            </a:r>
            <a:r>
              <a:rPr lang="en-US" sz="2400" dirty="0"/>
              <a:t>for early learners available from curated and organized vendor list with access to TEA-negotiated prices and services</a:t>
            </a:r>
          </a:p>
        </p:txBody>
      </p:sp>
      <p:sp>
        <p:nvSpPr>
          <p:cNvPr id="17" name="Oval 16">
            <a:extLst>
              <a:ext uri="{FF2B5EF4-FFF2-40B4-BE49-F238E27FC236}">
                <a16:creationId xmlns:a16="http://schemas.microsoft.com/office/drawing/2014/main" id="{0D7FD007-2BA4-4D7C-8001-49AFD35BECD1}"/>
              </a:ext>
            </a:extLst>
          </p:cNvPr>
          <p:cNvSpPr/>
          <p:nvPr/>
        </p:nvSpPr>
        <p:spPr>
          <a:xfrm>
            <a:off x="2860069" y="2453783"/>
            <a:ext cx="545784" cy="56499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rPr>
              <a:t>1</a:t>
            </a:r>
            <a:endParaRPr lang="en-US" dirty="0">
              <a:solidFill>
                <a:schemeClr val="accent1"/>
              </a:solidFill>
            </a:endParaRPr>
          </a:p>
        </p:txBody>
      </p:sp>
      <p:sp>
        <p:nvSpPr>
          <p:cNvPr id="18" name="Oval 17">
            <a:extLst>
              <a:ext uri="{FF2B5EF4-FFF2-40B4-BE49-F238E27FC236}">
                <a16:creationId xmlns:a16="http://schemas.microsoft.com/office/drawing/2014/main" id="{877E208D-4F7E-4774-8F28-7DDFCB1A0872}"/>
              </a:ext>
            </a:extLst>
          </p:cNvPr>
          <p:cNvSpPr/>
          <p:nvPr/>
        </p:nvSpPr>
        <p:spPr>
          <a:xfrm>
            <a:off x="2860069" y="4169038"/>
            <a:ext cx="545784" cy="545784"/>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solidFill>
              </a:rPr>
              <a:t>2</a:t>
            </a:r>
            <a:endParaRPr lang="en-US" dirty="0">
              <a:solidFill>
                <a:schemeClr val="accent1"/>
              </a:solidFill>
            </a:endParaRPr>
          </a:p>
        </p:txBody>
      </p:sp>
      <p:pic>
        <p:nvPicPr>
          <p:cNvPr id="21" name="Graphic 20" descr="Books on shelf">
            <a:extLst>
              <a:ext uri="{FF2B5EF4-FFF2-40B4-BE49-F238E27FC236}">
                <a16:creationId xmlns:a16="http://schemas.microsoft.com/office/drawing/2014/main" id="{6AB45548-83A2-4EFC-BE56-ACB66C843D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4601" y="2939061"/>
            <a:ext cx="1217066" cy="1217066"/>
          </a:xfrm>
          <a:prstGeom prst="rect">
            <a:avLst/>
          </a:prstGeom>
        </p:spPr>
      </p:pic>
      <p:sp>
        <p:nvSpPr>
          <p:cNvPr id="3" name="Slide Number Placeholder 2">
            <a:extLst>
              <a:ext uri="{FF2B5EF4-FFF2-40B4-BE49-F238E27FC236}">
                <a16:creationId xmlns:a16="http://schemas.microsoft.com/office/drawing/2014/main" id="{8A84F96D-6418-4084-8A02-F47F47E78B62}"/>
              </a:ext>
            </a:extLst>
          </p:cNvPr>
          <p:cNvSpPr>
            <a:spLocks noGrp="1"/>
          </p:cNvSpPr>
          <p:nvPr>
            <p:ph type="sldNum" sz="quarter" idx="4"/>
          </p:nvPr>
        </p:nvSpPr>
        <p:spPr/>
        <p:txBody>
          <a:bodyPr/>
          <a:lstStyle/>
          <a:p>
            <a:fld id="{69C126A4-BD19-47E2-8A0E-0DE1B9D8C925}" type="slidenum">
              <a:rPr lang="en-US" smtClean="0"/>
              <a:pPr/>
              <a:t>18</a:t>
            </a:fld>
            <a:endParaRPr lang="en-US"/>
          </a:p>
        </p:txBody>
      </p:sp>
    </p:spTree>
    <p:extLst>
      <p:ext uri="{BB962C8B-B14F-4D97-AF65-F5344CB8AC3E}">
        <p14:creationId xmlns:p14="http://schemas.microsoft.com/office/powerpoint/2010/main" val="3219834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lstStyle/>
          <a:p>
            <a:r>
              <a:rPr lang="en-US" dirty="0"/>
              <a:t>Introducing Texas Home Learning 2.0</a:t>
            </a:r>
          </a:p>
        </p:txBody>
      </p:sp>
      <p:sp>
        <p:nvSpPr>
          <p:cNvPr id="4" name="Content Placeholder 12">
            <a:extLst>
              <a:ext uri="{FF2B5EF4-FFF2-40B4-BE49-F238E27FC236}">
                <a16:creationId xmlns:a16="http://schemas.microsoft.com/office/drawing/2014/main" id="{283044E2-2FCD-4E74-81AF-40339920A354}"/>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THL 2.0 provides optional at-home summer learning resources to keep students engaged with and connected to high quality content</a:t>
            </a:r>
            <a:endParaRPr lang="en-US" sz="1600" dirty="0">
              <a:solidFill>
                <a:schemeClr val="accent5"/>
              </a:solidFill>
            </a:endParaRPr>
          </a:p>
        </p:txBody>
      </p:sp>
      <p:sp>
        <p:nvSpPr>
          <p:cNvPr id="5" name="Rectangle 4">
            <a:extLst>
              <a:ext uri="{FF2B5EF4-FFF2-40B4-BE49-F238E27FC236}">
                <a16:creationId xmlns:a16="http://schemas.microsoft.com/office/drawing/2014/main" id="{696BB211-BC3E-4311-86FD-EA98667C9957}"/>
              </a:ext>
            </a:extLst>
          </p:cNvPr>
          <p:cNvSpPr/>
          <p:nvPr/>
        </p:nvSpPr>
        <p:spPr>
          <a:xfrm>
            <a:off x="813160" y="1931985"/>
            <a:ext cx="3154168" cy="964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Shortened and Simplified Learning Plans </a:t>
            </a:r>
          </a:p>
        </p:txBody>
      </p:sp>
      <p:sp>
        <p:nvSpPr>
          <p:cNvPr id="6" name="Rectangle 5">
            <a:extLst>
              <a:ext uri="{FF2B5EF4-FFF2-40B4-BE49-F238E27FC236}">
                <a16:creationId xmlns:a16="http://schemas.microsoft.com/office/drawing/2014/main" id="{5BF5C07B-B0C4-4CFD-98F3-259C4217DA75}"/>
              </a:ext>
            </a:extLst>
          </p:cNvPr>
          <p:cNvSpPr/>
          <p:nvPr/>
        </p:nvSpPr>
        <p:spPr>
          <a:xfrm>
            <a:off x="4627229" y="1931985"/>
            <a:ext cx="3154168" cy="964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Guidance for District Customization</a:t>
            </a:r>
          </a:p>
        </p:txBody>
      </p:sp>
      <p:sp>
        <p:nvSpPr>
          <p:cNvPr id="7" name="Rectangle 6">
            <a:extLst>
              <a:ext uri="{FF2B5EF4-FFF2-40B4-BE49-F238E27FC236}">
                <a16:creationId xmlns:a16="http://schemas.microsoft.com/office/drawing/2014/main" id="{51167AFC-1A54-44CC-8330-0829B38EEDD6}"/>
              </a:ext>
            </a:extLst>
          </p:cNvPr>
          <p:cNvSpPr/>
          <p:nvPr/>
        </p:nvSpPr>
        <p:spPr>
          <a:xfrm>
            <a:off x="8420750" y="1931985"/>
            <a:ext cx="3154168" cy="964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Implementation Support</a:t>
            </a:r>
          </a:p>
        </p:txBody>
      </p:sp>
      <p:cxnSp>
        <p:nvCxnSpPr>
          <p:cNvPr id="8" name="Straight Connector 7">
            <a:extLst>
              <a:ext uri="{FF2B5EF4-FFF2-40B4-BE49-F238E27FC236}">
                <a16:creationId xmlns:a16="http://schemas.microsoft.com/office/drawing/2014/main" id="{C5F0290E-D4C3-41D4-B94A-0E7044C955FF}"/>
              </a:ext>
            </a:extLst>
          </p:cNvPr>
          <p:cNvCxnSpPr>
            <a:cxnSpLocks/>
          </p:cNvCxnSpPr>
          <p:nvPr/>
        </p:nvCxnSpPr>
        <p:spPr>
          <a:xfrm>
            <a:off x="4307553" y="270710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770CA6-F1F3-420E-A8A6-765E1BB93272}"/>
              </a:ext>
            </a:extLst>
          </p:cNvPr>
          <p:cNvCxnSpPr>
            <a:cxnSpLocks/>
          </p:cNvCxnSpPr>
          <p:nvPr/>
        </p:nvCxnSpPr>
        <p:spPr>
          <a:xfrm>
            <a:off x="8090800" y="273621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ABE783-B089-4DAE-B7D9-701C82096F61}"/>
              </a:ext>
            </a:extLst>
          </p:cNvPr>
          <p:cNvSpPr txBox="1"/>
          <p:nvPr/>
        </p:nvSpPr>
        <p:spPr>
          <a:xfrm>
            <a:off x="944468" y="4096823"/>
            <a:ext cx="2891552" cy="1200329"/>
          </a:xfrm>
          <a:prstGeom prst="rect">
            <a:avLst/>
          </a:prstGeom>
          <a:noFill/>
        </p:spPr>
        <p:txBody>
          <a:bodyPr wrap="square" rtlCol="0">
            <a:spAutoFit/>
          </a:bodyPr>
          <a:lstStyle/>
          <a:p>
            <a:pPr algn="ctr"/>
            <a:r>
              <a:rPr lang="en-US" dirty="0"/>
              <a:t>Learning plans and schedules shortened to 4 weeks, organized by subject, and simplified for parents</a:t>
            </a:r>
          </a:p>
        </p:txBody>
      </p:sp>
      <p:sp>
        <p:nvSpPr>
          <p:cNvPr id="11" name="TextBox 10">
            <a:extLst>
              <a:ext uri="{FF2B5EF4-FFF2-40B4-BE49-F238E27FC236}">
                <a16:creationId xmlns:a16="http://schemas.microsoft.com/office/drawing/2014/main" id="{0979BE40-5164-40B6-B1E7-70441FA532F7}"/>
              </a:ext>
            </a:extLst>
          </p:cNvPr>
          <p:cNvSpPr txBox="1"/>
          <p:nvPr/>
        </p:nvSpPr>
        <p:spPr>
          <a:xfrm>
            <a:off x="4593729" y="4115659"/>
            <a:ext cx="3180707" cy="1200329"/>
          </a:xfrm>
          <a:prstGeom prst="rect">
            <a:avLst/>
          </a:prstGeom>
          <a:noFill/>
        </p:spPr>
        <p:txBody>
          <a:bodyPr wrap="square" rtlCol="0">
            <a:spAutoFit/>
          </a:bodyPr>
          <a:lstStyle/>
          <a:p>
            <a:pPr algn="ctr"/>
            <a:r>
              <a:rPr lang="en-US" dirty="0"/>
              <a:t>Strategic and technical guidance to adapt learning plans for unique scheduling, academic, or student-specific needs</a:t>
            </a:r>
          </a:p>
        </p:txBody>
      </p:sp>
      <p:sp>
        <p:nvSpPr>
          <p:cNvPr id="12" name="TextBox 11">
            <a:extLst>
              <a:ext uri="{FF2B5EF4-FFF2-40B4-BE49-F238E27FC236}">
                <a16:creationId xmlns:a16="http://schemas.microsoft.com/office/drawing/2014/main" id="{2D89095A-CB60-4E19-B9E2-DA4FF2029F80}"/>
              </a:ext>
            </a:extLst>
          </p:cNvPr>
          <p:cNvSpPr txBox="1"/>
          <p:nvPr/>
        </p:nvSpPr>
        <p:spPr>
          <a:xfrm>
            <a:off x="8599678" y="4133703"/>
            <a:ext cx="2891552" cy="1200329"/>
          </a:xfrm>
          <a:prstGeom prst="rect">
            <a:avLst/>
          </a:prstGeom>
          <a:noFill/>
        </p:spPr>
        <p:txBody>
          <a:bodyPr wrap="square" rtlCol="0">
            <a:spAutoFit/>
          </a:bodyPr>
          <a:lstStyle/>
          <a:p>
            <a:pPr algn="ctr"/>
            <a:r>
              <a:rPr lang="en-US" dirty="0"/>
              <a:t>Support for district planning, launch, and implementation with guidance for supporting all learners </a:t>
            </a:r>
          </a:p>
        </p:txBody>
      </p:sp>
      <p:pic>
        <p:nvPicPr>
          <p:cNvPr id="16" name="Graphic 15" descr="Books on shelf">
            <a:extLst>
              <a:ext uri="{FF2B5EF4-FFF2-40B4-BE49-F238E27FC236}">
                <a16:creationId xmlns:a16="http://schemas.microsoft.com/office/drawing/2014/main" id="{B4FCC3D4-FD55-4056-83A5-A9B5640BC1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0634" y="3090394"/>
            <a:ext cx="914400" cy="914400"/>
          </a:xfrm>
          <a:prstGeom prst="rect">
            <a:avLst/>
          </a:prstGeom>
        </p:spPr>
      </p:pic>
      <p:pic>
        <p:nvPicPr>
          <p:cNvPr id="18" name="Graphic 17" descr="Map with pin">
            <a:extLst>
              <a:ext uri="{FF2B5EF4-FFF2-40B4-BE49-F238E27FC236}">
                <a16:creationId xmlns:a16="http://schemas.microsoft.com/office/drawing/2014/main" id="{03EDF486-8BC9-4F6A-9857-00A3603ED7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3592" y="3090394"/>
            <a:ext cx="914400" cy="914400"/>
          </a:xfrm>
          <a:prstGeom prst="rect">
            <a:avLst/>
          </a:prstGeom>
        </p:spPr>
      </p:pic>
      <p:pic>
        <p:nvPicPr>
          <p:cNvPr id="22" name="Graphic 21" descr="Tools">
            <a:extLst>
              <a:ext uri="{FF2B5EF4-FFF2-40B4-BE49-F238E27FC236}">
                <a16:creationId xmlns:a16="http://schemas.microsoft.com/office/drawing/2014/main" id="{BF53121C-21A4-4E40-B48F-9CD1E487F4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113" y="3090394"/>
            <a:ext cx="914400" cy="914400"/>
          </a:xfrm>
          <a:prstGeom prst="rect">
            <a:avLst/>
          </a:prstGeom>
        </p:spPr>
      </p:pic>
      <p:sp>
        <p:nvSpPr>
          <p:cNvPr id="17" name="Rectangle 16">
            <a:extLst>
              <a:ext uri="{FF2B5EF4-FFF2-40B4-BE49-F238E27FC236}">
                <a16:creationId xmlns:a16="http://schemas.microsoft.com/office/drawing/2014/main" id="{6FFE297E-89CE-4D19-B7DF-4DFD233AE9B2}"/>
              </a:ext>
            </a:extLst>
          </p:cNvPr>
          <p:cNvSpPr/>
          <p:nvPr/>
        </p:nvSpPr>
        <p:spPr>
          <a:xfrm>
            <a:off x="965534" y="5378728"/>
            <a:ext cx="10260933" cy="5377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Improved Text Access</a:t>
            </a:r>
          </a:p>
          <a:p>
            <a:pPr algn="ctr"/>
            <a:r>
              <a:rPr lang="en-US" dirty="0"/>
              <a:t>TEA is researching and evaluating options to provide districts with greater access to high quality texts</a:t>
            </a:r>
          </a:p>
        </p:txBody>
      </p:sp>
      <p:sp>
        <p:nvSpPr>
          <p:cNvPr id="3" name="Slide Number Placeholder 2">
            <a:extLst>
              <a:ext uri="{FF2B5EF4-FFF2-40B4-BE49-F238E27FC236}">
                <a16:creationId xmlns:a16="http://schemas.microsoft.com/office/drawing/2014/main" id="{4D8A3FF2-12B4-4F91-BE9B-4C720550E778}"/>
              </a:ext>
            </a:extLst>
          </p:cNvPr>
          <p:cNvSpPr>
            <a:spLocks noGrp="1"/>
          </p:cNvSpPr>
          <p:nvPr>
            <p:ph type="sldNum" sz="quarter" idx="4"/>
          </p:nvPr>
        </p:nvSpPr>
        <p:spPr/>
        <p:txBody>
          <a:bodyPr/>
          <a:lstStyle/>
          <a:p>
            <a:fld id="{69C126A4-BD19-47E2-8A0E-0DE1B9D8C925}" type="slidenum">
              <a:rPr lang="en-US" smtClean="0"/>
              <a:pPr/>
              <a:t>19</a:t>
            </a:fld>
            <a:endParaRPr lang="en-US"/>
          </a:p>
        </p:txBody>
      </p:sp>
    </p:spTree>
    <p:extLst>
      <p:ext uri="{BB962C8B-B14F-4D97-AF65-F5344CB8AC3E}">
        <p14:creationId xmlns:p14="http://schemas.microsoft.com/office/powerpoint/2010/main" val="4521818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81AED3-2A9B-4CAA-BC99-90B822A15082}"/>
              </a:ext>
            </a:extLst>
          </p:cNvPr>
          <p:cNvSpPr>
            <a:spLocks noGrp="1"/>
          </p:cNvSpPr>
          <p:nvPr>
            <p:ph type="title"/>
          </p:nvPr>
        </p:nvSpPr>
        <p:spPr>
          <a:xfrm>
            <a:off x="712379" y="153230"/>
            <a:ext cx="12150865" cy="751350"/>
          </a:xfrm>
        </p:spPr>
        <p:txBody>
          <a:bodyPr>
            <a:normAutofit/>
          </a:bodyPr>
          <a:lstStyle/>
          <a:p>
            <a:r>
              <a:rPr lang="en-US" dirty="0"/>
              <a:t>What is Texas Home Learning?</a:t>
            </a:r>
          </a:p>
        </p:txBody>
      </p:sp>
      <p:sp>
        <p:nvSpPr>
          <p:cNvPr id="13" name="Rectangle 12">
            <a:extLst>
              <a:ext uri="{FF2B5EF4-FFF2-40B4-BE49-F238E27FC236}">
                <a16:creationId xmlns:a16="http://schemas.microsoft.com/office/drawing/2014/main" id="{2E6BEB12-EF30-4C52-BF18-615B88F5167A}"/>
              </a:ext>
            </a:extLst>
          </p:cNvPr>
          <p:cNvSpPr/>
          <p:nvPr/>
        </p:nvSpPr>
        <p:spPr>
          <a:xfrm>
            <a:off x="482507" y="2566237"/>
            <a:ext cx="5555157" cy="2559232"/>
          </a:xfrm>
          <a:prstGeom prst="rect">
            <a:avLst/>
          </a:prstGeom>
        </p:spPr>
        <p:txBody>
          <a:bodyPr wrap="square">
            <a:noAutofit/>
          </a:bodyPr>
          <a:lstStyle/>
          <a:p>
            <a:pPr marL="285750" indent="-285750">
              <a:spcAft>
                <a:spcPts val="1200"/>
              </a:spcAft>
              <a:buFont typeface="Arial" panose="020B0604020202020204" pitchFamily="34" charset="0"/>
              <a:buChar char="•"/>
            </a:pPr>
            <a:r>
              <a:rPr lang="en-US" dirty="0">
                <a:solidFill>
                  <a:schemeClr val="accent5"/>
                </a:solidFill>
              </a:rPr>
              <a:t>Complete optional to use</a:t>
            </a:r>
          </a:p>
          <a:p>
            <a:pPr marL="285750" indent="-285750">
              <a:spcAft>
                <a:spcPts val="1200"/>
              </a:spcAft>
              <a:buFont typeface="Arial" panose="020B0604020202020204" pitchFamily="34" charset="0"/>
              <a:buChar char="•"/>
            </a:pPr>
            <a:r>
              <a:rPr lang="en-US" dirty="0">
                <a:solidFill>
                  <a:schemeClr val="accent5"/>
                </a:solidFill>
              </a:rPr>
              <a:t>Designed to engage students in meaningful content and mitigate student gaps in learning</a:t>
            </a:r>
          </a:p>
          <a:p>
            <a:pPr marL="285750" indent="-285750">
              <a:spcAft>
                <a:spcPts val="1200"/>
              </a:spcAft>
              <a:buFont typeface="Arial" panose="020B0604020202020204" pitchFamily="34" charset="0"/>
              <a:buChar char="•"/>
            </a:pPr>
            <a:r>
              <a:rPr lang="en-US" dirty="0">
                <a:solidFill>
                  <a:schemeClr val="accent5"/>
                </a:solidFill>
              </a:rPr>
              <a:t>Daily activities aligned to the TEKS</a:t>
            </a:r>
          </a:p>
          <a:p>
            <a:pPr marL="285750" indent="-285750">
              <a:spcAft>
                <a:spcPts val="1200"/>
              </a:spcAft>
              <a:buFont typeface="Arial" panose="020B0604020202020204" pitchFamily="34" charset="0"/>
              <a:buChar char="•"/>
            </a:pPr>
            <a:r>
              <a:rPr lang="en-US" dirty="0">
                <a:solidFill>
                  <a:schemeClr val="accent5"/>
                </a:solidFill>
              </a:rPr>
              <a:t>Family and student-facing resources for guiding students outside of classroom, without support of a full-time teacher</a:t>
            </a:r>
          </a:p>
          <a:p>
            <a:pPr marL="285750" indent="-285750">
              <a:spcAft>
                <a:spcPts val="1200"/>
              </a:spcAft>
              <a:buFont typeface="Arial" panose="020B0604020202020204" pitchFamily="34" charset="0"/>
              <a:buChar char="•"/>
            </a:pPr>
            <a:r>
              <a:rPr lang="en-US" dirty="0">
                <a:solidFill>
                  <a:schemeClr val="accent5"/>
                </a:solidFill>
              </a:rPr>
              <a:t>Customizable for districts to adapt and integrate into summer learning plan</a:t>
            </a:r>
          </a:p>
        </p:txBody>
      </p:sp>
      <p:sp>
        <p:nvSpPr>
          <p:cNvPr id="14" name="Rectangle: Rounded Corners 13">
            <a:extLst>
              <a:ext uri="{FF2B5EF4-FFF2-40B4-BE49-F238E27FC236}">
                <a16:creationId xmlns:a16="http://schemas.microsoft.com/office/drawing/2014/main" id="{335BADA2-6F75-40E9-A2B2-F2BE5716A9F5}"/>
              </a:ext>
            </a:extLst>
          </p:cNvPr>
          <p:cNvSpPr/>
          <p:nvPr/>
        </p:nvSpPr>
        <p:spPr>
          <a:xfrm>
            <a:off x="360084" y="1806384"/>
            <a:ext cx="5555157" cy="533445"/>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Texas Home Learning </a:t>
            </a:r>
            <a:r>
              <a:rPr lang="en-US" sz="2000" b="1" u="sng" dirty="0"/>
              <a:t>IS:</a:t>
            </a:r>
          </a:p>
        </p:txBody>
      </p:sp>
      <p:sp>
        <p:nvSpPr>
          <p:cNvPr id="15" name="Rectangle: Rounded Corners 14">
            <a:extLst>
              <a:ext uri="{FF2B5EF4-FFF2-40B4-BE49-F238E27FC236}">
                <a16:creationId xmlns:a16="http://schemas.microsoft.com/office/drawing/2014/main" id="{33E73100-6C48-4720-B502-EF7B70A04D22}"/>
              </a:ext>
            </a:extLst>
          </p:cNvPr>
          <p:cNvSpPr/>
          <p:nvPr/>
        </p:nvSpPr>
        <p:spPr>
          <a:xfrm>
            <a:off x="6187439" y="1806384"/>
            <a:ext cx="5555157" cy="533445"/>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Texas Home Learning </a:t>
            </a:r>
            <a:r>
              <a:rPr lang="en-US" sz="2000" b="1" u="sng" dirty="0"/>
              <a:t>IS NOT:</a:t>
            </a:r>
          </a:p>
        </p:txBody>
      </p:sp>
      <p:sp>
        <p:nvSpPr>
          <p:cNvPr id="16" name="Rectangle 15">
            <a:extLst>
              <a:ext uri="{FF2B5EF4-FFF2-40B4-BE49-F238E27FC236}">
                <a16:creationId xmlns:a16="http://schemas.microsoft.com/office/drawing/2014/main" id="{3F50A5F4-22CB-426C-947B-6214226A0DA1}"/>
              </a:ext>
            </a:extLst>
          </p:cNvPr>
          <p:cNvSpPr/>
          <p:nvPr/>
        </p:nvSpPr>
        <p:spPr>
          <a:xfrm>
            <a:off x="6227487" y="2566237"/>
            <a:ext cx="5555157" cy="2183505"/>
          </a:xfrm>
          <a:prstGeom prst="rect">
            <a:avLst/>
          </a:prstGeom>
        </p:spPr>
        <p:txBody>
          <a:bodyPr wrap="square">
            <a:noAutofit/>
          </a:bodyPr>
          <a:lstStyle/>
          <a:p>
            <a:pPr marL="285750" indent="-285750">
              <a:spcAft>
                <a:spcPts val="1200"/>
              </a:spcAft>
              <a:buFont typeface="Arial" panose="020B0604020202020204" pitchFamily="34" charset="0"/>
              <a:buChar char="•"/>
            </a:pPr>
            <a:r>
              <a:rPr lang="en-US" dirty="0">
                <a:solidFill>
                  <a:schemeClr val="accent5"/>
                </a:solidFill>
              </a:rPr>
              <a:t>A requirement of the state</a:t>
            </a:r>
          </a:p>
          <a:p>
            <a:pPr marL="285750" indent="-285750">
              <a:spcAft>
                <a:spcPts val="1200"/>
              </a:spcAft>
              <a:buFont typeface="Arial" panose="020B0604020202020204" pitchFamily="34" charset="0"/>
              <a:buChar char="•"/>
            </a:pPr>
            <a:r>
              <a:rPr lang="en-US" dirty="0">
                <a:solidFill>
                  <a:schemeClr val="accent5"/>
                </a:solidFill>
              </a:rPr>
              <a:t>A continuation of any particular district’s annual scope and sequence or a bridge to the next grade level</a:t>
            </a:r>
          </a:p>
          <a:p>
            <a:pPr marL="285750" indent="-285750">
              <a:spcAft>
                <a:spcPts val="1200"/>
              </a:spcAft>
              <a:buFont typeface="Arial" panose="020B0604020202020204" pitchFamily="34" charset="0"/>
              <a:buChar char="•"/>
            </a:pPr>
            <a:r>
              <a:rPr lang="en-US" dirty="0">
                <a:solidFill>
                  <a:schemeClr val="accent5"/>
                </a:solidFill>
              </a:rPr>
              <a:t>Alignment to the TEKS Resource System</a:t>
            </a:r>
          </a:p>
          <a:p>
            <a:pPr marL="285750" indent="-285750">
              <a:spcAft>
                <a:spcPts val="1200"/>
              </a:spcAft>
              <a:buFont typeface="Arial" panose="020B0604020202020204" pitchFamily="34" charset="0"/>
              <a:buChar char="•"/>
            </a:pPr>
            <a:r>
              <a:rPr lang="en-US" dirty="0">
                <a:solidFill>
                  <a:schemeClr val="accent5"/>
                </a:solidFill>
              </a:rPr>
              <a:t>An endorsement or recommendation of any particular resource or text</a:t>
            </a:r>
          </a:p>
          <a:p>
            <a:pPr>
              <a:spcAft>
                <a:spcPts val="1200"/>
              </a:spcAft>
            </a:pPr>
            <a:endParaRPr lang="en-US" dirty="0">
              <a:solidFill>
                <a:schemeClr val="accent5"/>
              </a:solidFill>
            </a:endParaRPr>
          </a:p>
        </p:txBody>
      </p:sp>
      <p:sp>
        <p:nvSpPr>
          <p:cNvPr id="17" name="Content Placeholder 12">
            <a:extLst>
              <a:ext uri="{FF2B5EF4-FFF2-40B4-BE49-F238E27FC236}">
                <a16:creationId xmlns:a16="http://schemas.microsoft.com/office/drawing/2014/main" id="{1F607FD0-22C2-4302-8198-38CAE568F098}"/>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Texas Home Learning provides school districts with optional home learning models that provide continued instruction for students. </a:t>
            </a:r>
            <a:endParaRPr lang="en-US" sz="1600" dirty="0">
              <a:solidFill>
                <a:schemeClr val="accent5"/>
              </a:solidFill>
            </a:endParaRPr>
          </a:p>
        </p:txBody>
      </p:sp>
      <p:sp>
        <p:nvSpPr>
          <p:cNvPr id="2" name="Slide Number Placeholder 1">
            <a:extLst>
              <a:ext uri="{FF2B5EF4-FFF2-40B4-BE49-F238E27FC236}">
                <a16:creationId xmlns:a16="http://schemas.microsoft.com/office/drawing/2014/main" id="{673F7F6E-8533-4851-886E-E01838978E1A}"/>
              </a:ext>
            </a:extLst>
          </p:cNvPr>
          <p:cNvSpPr>
            <a:spLocks noGrp="1"/>
          </p:cNvSpPr>
          <p:nvPr>
            <p:ph type="sldNum" sz="quarter" idx="4"/>
          </p:nvPr>
        </p:nvSpPr>
        <p:spPr/>
        <p:txBody>
          <a:bodyPr/>
          <a:lstStyle/>
          <a:p>
            <a:fld id="{69C126A4-BD19-47E2-8A0E-0DE1B9D8C925}" type="slidenum">
              <a:rPr lang="en-US" smtClean="0"/>
              <a:pPr/>
              <a:t>2</a:t>
            </a:fld>
            <a:endParaRPr lang="en-US"/>
          </a:p>
        </p:txBody>
      </p:sp>
    </p:spTree>
    <p:extLst>
      <p:ext uri="{BB962C8B-B14F-4D97-AF65-F5344CB8AC3E}">
        <p14:creationId xmlns:p14="http://schemas.microsoft.com/office/powerpoint/2010/main" val="2737061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04850989-9DEE-4603-859A-C2B34860453C}"/>
              </a:ext>
            </a:extLst>
          </p:cNvPr>
          <p:cNvSpPr/>
          <p:nvPr/>
        </p:nvSpPr>
        <p:spPr>
          <a:xfrm>
            <a:off x="0" y="3601530"/>
            <a:ext cx="12192000" cy="786254"/>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lstStyle/>
          <a:p>
            <a:r>
              <a:rPr lang="en-US" dirty="0"/>
              <a:t>Texas Home Learning 2.0: Timeline</a:t>
            </a:r>
          </a:p>
        </p:txBody>
      </p:sp>
      <p:sp>
        <p:nvSpPr>
          <p:cNvPr id="8" name="Rectangle 7">
            <a:extLst>
              <a:ext uri="{FF2B5EF4-FFF2-40B4-BE49-F238E27FC236}">
                <a16:creationId xmlns:a16="http://schemas.microsoft.com/office/drawing/2014/main" id="{9ED86FDD-CBEA-4906-88F7-E84809B71DCB}"/>
              </a:ext>
            </a:extLst>
          </p:cNvPr>
          <p:cNvSpPr/>
          <p:nvPr/>
        </p:nvSpPr>
        <p:spPr>
          <a:xfrm>
            <a:off x="685339" y="1236110"/>
            <a:ext cx="1349841" cy="3226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May 4</a:t>
            </a:r>
            <a:r>
              <a:rPr lang="en-US" sz="1600" baseline="30000" dirty="0"/>
              <a:t>th</a:t>
            </a:r>
            <a:r>
              <a:rPr lang="en-US" sz="1600" dirty="0"/>
              <a:t> </a:t>
            </a:r>
          </a:p>
        </p:txBody>
      </p:sp>
      <p:sp>
        <p:nvSpPr>
          <p:cNvPr id="60" name="TextBox 59">
            <a:extLst>
              <a:ext uri="{FF2B5EF4-FFF2-40B4-BE49-F238E27FC236}">
                <a16:creationId xmlns:a16="http://schemas.microsoft.com/office/drawing/2014/main" id="{32D1C970-3E5C-4543-B8B0-3DE7979EB232}"/>
              </a:ext>
            </a:extLst>
          </p:cNvPr>
          <p:cNvSpPr txBox="1"/>
          <p:nvPr/>
        </p:nvSpPr>
        <p:spPr>
          <a:xfrm>
            <a:off x="44884" y="1879024"/>
            <a:ext cx="1303687" cy="1646605"/>
          </a:xfrm>
          <a:prstGeom prst="rect">
            <a:avLst/>
          </a:prstGeom>
          <a:noFill/>
        </p:spPr>
        <p:txBody>
          <a:bodyPr wrap="square" rtlCol="0">
            <a:spAutoFit/>
          </a:bodyPr>
          <a:lstStyle/>
          <a:p>
            <a:pPr>
              <a:spcAft>
                <a:spcPts val="600"/>
              </a:spcAft>
            </a:pPr>
            <a:r>
              <a:rPr lang="en-US" dirty="0"/>
              <a:t>THL          Actions</a:t>
            </a:r>
          </a:p>
          <a:p>
            <a:pPr>
              <a:spcAft>
                <a:spcPts val="600"/>
              </a:spcAft>
            </a:pPr>
            <a:r>
              <a:rPr lang="en-US" sz="1200" i="1" dirty="0"/>
              <a:t>Recommended THL actions assume June 8th summer school start</a:t>
            </a:r>
          </a:p>
        </p:txBody>
      </p:sp>
      <p:sp>
        <p:nvSpPr>
          <p:cNvPr id="9" name="Rectangle 8">
            <a:extLst>
              <a:ext uri="{FF2B5EF4-FFF2-40B4-BE49-F238E27FC236}">
                <a16:creationId xmlns:a16="http://schemas.microsoft.com/office/drawing/2014/main" id="{219FD854-A7E0-49CC-A192-1741BA8EAC37}"/>
              </a:ext>
            </a:extLst>
          </p:cNvPr>
          <p:cNvSpPr/>
          <p:nvPr/>
        </p:nvSpPr>
        <p:spPr>
          <a:xfrm>
            <a:off x="2215116" y="1236110"/>
            <a:ext cx="1349841" cy="3226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May 11</a:t>
            </a:r>
            <a:r>
              <a:rPr lang="en-US" sz="1600" baseline="30000" dirty="0"/>
              <a:t>th</a:t>
            </a:r>
            <a:r>
              <a:rPr lang="en-US" sz="1600" dirty="0"/>
              <a:t> </a:t>
            </a:r>
          </a:p>
        </p:txBody>
      </p:sp>
      <p:sp>
        <p:nvSpPr>
          <p:cNvPr id="10" name="Rectangle 9">
            <a:extLst>
              <a:ext uri="{FF2B5EF4-FFF2-40B4-BE49-F238E27FC236}">
                <a16:creationId xmlns:a16="http://schemas.microsoft.com/office/drawing/2014/main" id="{2DC66B31-1CFF-4C71-A3D3-6650C4F370D0}"/>
              </a:ext>
            </a:extLst>
          </p:cNvPr>
          <p:cNvSpPr/>
          <p:nvPr/>
        </p:nvSpPr>
        <p:spPr>
          <a:xfrm>
            <a:off x="3744893" y="1236110"/>
            <a:ext cx="1349841" cy="3226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May 18</a:t>
            </a:r>
            <a:r>
              <a:rPr lang="en-US" sz="1600" baseline="30000" dirty="0"/>
              <a:t>th</a:t>
            </a:r>
            <a:r>
              <a:rPr lang="en-US" sz="1600" dirty="0"/>
              <a:t> </a:t>
            </a:r>
          </a:p>
        </p:txBody>
      </p:sp>
      <p:sp>
        <p:nvSpPr>
          <p:cNvPr id="11" name="Rectangle 10">
            <a:extLst>
              <a:ext uri="{FF2B5EF4-FFF2-40B4-BE49-F238E27FC236}">
                <a16:creationId xmlns:a16="http://schemas.microsoft.com/office/drawing/2014/main" id="{3EF5B496-EB10-41EF-A799-DE8F77BCFB0E}"/>
              </a:ext>
            </a:extLst>
          </p:cNvPr>
          <p:cNvSpPr/>
          <p:nvPr/>
        </p:nvSpPr>
        <p:spPr>
          <a:xfrm>
            <a:off x="5274670" y="1236110"/>
            <a:ext cx="1349841" cy="3226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May 25</a:t>
            </a:r>
            <a:r>
              <a:rPr lang="en-US" sz="1600" baseline="30000" dirty="0"/>
              <a:t>th</a:t>
            </a:r>
            <a:r>
              <a:rPr lang="en-US" sz="1600" dirty="0"/>
              <a:t> </a:t>
            </a:r>
          </a:p>
        </p:txBody>
      </p:sp>
      <p:sp>
        <p:nvSpPr>
          <p:cNvPr id="12" name="Rectangle 11">
            <a:extLst>
              <a:ext uri="{FF2B5EF4-FFF2-40B4-BE49-F238E27FC236}">
                <a16:creationId xmlns:a16="http://schemas.microsoft.com/office/drawing/2014/main" id="{C8847E1C-9413-491E-9C1E-687299CA3E64}"/>
              </a:ext>
            </a:extLst>
          </p:cNvPr>
          <p:cNvSpPr/>
          <p:nvPr/>
        </p:nvSpPr>
        <p:spPr>
          <a:xfrm>
            <a:off x="6804447" y="1236110"/>
            <a:ext cx="1349841" cy="3226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June 1</a:t>
            </a:r>
            <a:r>
              <a:rPr lang="en-US" sz="1600" baseline="30000" dirty="0"/>
              <a:t>st</a:t>
            </a:r>
            <a:r>
              <a:rPr lang="en-US" sz="1600" dirty="0"/>
              <a:t>  </a:t>
            </a:r>
          </a:p>
        </p:txBody>
      </p:sp>
      <p:sp>
        <p:nvSpPr>
          <p:cNvPr id="13" name="Arrow: Right 12">
            <a:extLst>
              <a:ext uri="{FF2B5EF4-FFF2-40B4-BE49-F238E27FC236}">
                <a16:creationId xmlns:a16="http://schemas.microsoft.com/office/drawing/2014/main" id="{D182860E-240B-4A73-9B7D-EF9C200773FB}"/>
              </a:ext>
            </a:extLst>
          </p:cNvPr>
          <p:cNvSpPr/>
          <p:nvPr/>
        </p:nvSpPr>
        <p:spPr>
          <a:xfrm>
            <a:off x="8334226" y="1051614"/>
            <a:ext cx="3776001" cy="691650"/>
          </a:xfrm>
          <a:prstGeom prst="rightArrow">
            <a:avLst>
              <a:gd name="adj1" fmla="val 4635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600" dirty="0"/>
              <a:t>June 8</a:t>
            </a:r>
            <a:r>
              <a:rPr lang="en-US" sz="1600" baseline="30000" dirty="0"/>
              <a:t>th</a:t>
            </a:r>
            <a:r>
              <a:rPr lang="en-US" sz="1600" dirty="0"/>
              <a:t> &amp; Beyond </a:t>
            </a:r>
          </a:p>
        </p:txBody>
      </p:sp>
      <p:cxnSp>
        <p:nvCxnSpPr>
          <p:cNvPr id="16" name="Straight Connector 15">
            <a:extLst>
              <a:ext uri="{FF2B5EF4-FFF2-40B4-BE49-F238E27FC236}">
                <a16:creationId xmlns:a16="http://schemas.microsoft.com/office/drawing/2014/main" id="{97C3C22D-F251-4232-B2F9-29DFE29EC427}"/>
              </a:ext>
            </a:extLst>
          </p:cNvPr>
          <p:cNvCxnSpPr/>
          <p:nvPr/>
        </p:nvCxnSpPr>
        <p:spPr>
          <a:xfrm>
            <a:off x="5184702" y="1674840"/>
            <a:ext cx="0" cy="37807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DE2929B-068D-43C4-9CA0-698C065E3999}"/>
              </a:ext>
            </a:extLst>
          </p:cNvPr>
          <p:cNvCxnSpPr/>
          <p:nvPr/>
        </p:nvCxnSpPr>
        <p:spPr>
          <a:xfrm>
            <a:off x="3654925" y="1674840"/>
            <a:ext cx="0" cy="37807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E8D7486-8C9C-42EC-A84C-630C48ACCEF9}"/>
              </a:ext>
            </a:extLst>
          </p:cNvPr>
          <p:cNvCxnSpPr/>
          <p:nvPr/>
        </p:nvCxnSpPr>
        <p:spPr>
          <a:xfrm>
            <a:off x="6714479" y="1674840"/>
            <a:ext cx="0" cy="37807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5AEAEB6-B4E3-41B4-9AF2-97B9B100D577}"/>
              </a:ext>
            </a:extLst>
          </p:cNvPr>
          <p:cNvCxnSpPr/>
          <p:nvPr/>
        </p:nvCxnSpPr>
        <p:spPr>
          <a:xfrm>
            <a:off x="8244257" y="1674840"/>
            <a:ext cx="0" cy="37807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D5AF6F0-E6F7-4878-AA88-E78A79FF711C}"/>
              </a:ext>
            </a:extLst>
          </p:cNvPr>
          <p:cNvCxnSpPr/>
          <p:nvPr/>
        </p:nvCxnSpPr>
        <p:spPr>
          <a:xfrm>
            <a:off x="2125148" y="1674840"/>
            <a:ext cx="0" cy="37807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6" name="Star: 5 Points 25">
            <a:extLst>
              <a:ext uri="{FF2B5EF4-FFF2-40B4-BE49-F238E27FC236}">
                <a16:creationId xmlns:a16="http://schemas.microsoft.com/office/drawing/2014/main" id="{9377A0FD-5EC5-495B-AB11-9A6748F91966}"/>
              </a:ext>
            </a:extLst>
          </p:cNvPr>
          <p:cNvSpPr/>
          <p:nvPr/>
        </p:nvSpPr>
        <p:spPr>
          <a:xfrm>
            <a:off x="4147692" y="2359634"/>
            <a:ext cx="299981" cy="27432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7" name="TextBox 26">
            <a:extLst>
              <a:ext uri="{FF2B5EF4-FFF2-40B4-BE49-F238E27FC236}">
                <a16:creationId xmlns:a16="http://schemas.microsoft.com/office/drawing/2014/main" id="{8CECE4E2-21B3-4769-80EE-3B170C41628F}"/>
              </a:ext>
            </a:extLst>
          </p:cNvPr>
          <p:cNvSpPr txBox="1"/>
          <p:nvPr/>
        </p:nvSpPr>
        <p:spPr>
          <a:xfrm>
            <a:off x="4431503" y="2321458"/>
            <a:ext cx="3982540" cy="365760"/>
          </a:xfrm>
          <a:prstGeom prst="rect">
            <a:avLst/>
          </a:prstGeom>
          <a:noFill/>
        </p:spPr>
        <p:txBody>
          <a:bodyPr wrap="square" rtlCol="0">
            <a:spAutoFit/>
          </a:bodyPr>
          <a:lstStyle/>
          <a:p>
            <a:r>
              <a:rPr lang="en-US" sz="1600" dirty="0"/>
              <a:t>Suggested Packet Order Date for 6/8 Start</a:t>
            </a:r>
          </a:p>
        </p:txBody>
      </p:sp>
      <p:sp>
        <p:nvSpPr>
          <p:cNvPr id="38" name="Star: 5 Points 37">
            <a:extLst>
              <a:ext uri="{FF2B5EF4-FFF2-40B4-BE49-F238E27FC236}">
                <a16:creationId xmlns:a16="http://schemas.microsoft.com/office/drawing/2014/main" id="{0B598AA9-D17B-4C6F-A5E4-A145C0444E46}"/>
              </a:ext>
            </a:extLst>
          </p:cNvPr>
          <p:cNvSpPr/>
          <p:nvPr/>
        </p:nvSpPr>
        <p:spPr>
          <a:xfrm>
            <a:off x="1197058" y="1965971"/>
            <a:ext cx="299981" cy="27432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1" name="Rectangle 40">
            <a:extLst>
              <a:ext uri="{FF2B5EF4-FFF2-40B4-BE49-F238E27FC236}">
                <a16:creationId xmlns:a16="http://schemas.microsoft.com/office/drawing/2014/main" id="{9DF5AD87-00A8-46ED-9642-1A36E04F6950}"/>
              </a:ext>
            </a:extLst>
          </p:cNvPr>
          <p:cNvSpPr/>
          <p:nvPr/>
        </p:nvSpPr>
        <p:spPr>
          <a:xfrm>
            <a:off x="4808280" y="4836131"/>
            <a:ext cx="3358809" cy="628623"/>
          </a:xfrm>
          <a:prstGeom prst="rect">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Operationalize At Home</a:t>
            </a:r>
          </a:p>
          <a:p>
            <a:pPr algn="ctr"/>
            <a:r>
              <a:rPr lang="en-US" sz="1400" dirty="0">
                <a:solidFill>
                  <a:schemeClr val="tx1"/>
                </a:solidFill>
              </a:rPr>
              <a:t>Learning Model</a:t>
            </a:r>
          </a:p>
        </p:txBody>
      </p:sp>
      <p:sp>
        <p:nvSpPr>
          <p:cNvPr id="42" name="Star: 5 Points 41">
            <a:extLst>
              <a:ext uri="{FF2B5EF4-FFF2-40B4-BE49-F238E27FC236}">
                <a16:creationId xmlns:a16="http://schemas.microsoft.com/office/drawing/2014/main" id="{EB3A426B-4D87-454F-A316-A1F54C147806}"/>
              </a:ext>
            </a:extLst>
          </p:cNvPr>
          <p:cNvSpPr/>
          <p:nvPr/>
        </p:nvSpPr>
        <p:spPr>
          <a:xfrm>
            <a:off x="6341932" y="2743023"/>
            <a:ext cx="299981" cy="274320"/>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43" name="TextBox 42">
            <a:extLst>
              <a:ext uri="{FF2B5EF4-FFF2-40B4-BE49-F238E27FC236}">
                <a16:creationId xmlns:a16="http://schemas.microsoft.com/office/drawing/2014/main" id="{8BEBFB71-E548-45EB-9944-66D19F5D99B1}"/>
              </a:ext>
            </a:extLst>
          </p:cNvPr>
          <p:cNvSpPr txBox="1"/>
          <p:nvPr/>
        </p:nvSpPr>
        <p:spPr>
          <a:xfrm>
            <a:off x="6625743" y="2705649"/>
            <a:ext cx="3982540" cy="365760"/>
          </a:xfrm>
          <a:prstGeom prst="rect">
            <a:avLst/>
          </a:prstGeom>
          <a:noFill/>
        </p:spPr>
        <p:txBody>
          <a:bodyPr wrap="square" rtlCol="0">
            <a:spAutoFit/>
          </a:bodyPr>
          <a:lstStyle/>
          <a:p>
            <a:r>
              <a:rPr lang="en-US" sz="1600" dirty="0"/>
              <a:t>Families Receive Packets 4-7 Days After Order</a:t>
            </a:r>
          </a:p>
        </p:txBody>
      </p:sp>
      <p:sp>
        <p:nvSpPr>
          <p:cNvPr id="48" name="Rectangle 47">
            <a:extLst>
              <a:ext uri="{FF2B5EF4-FFF2-40B4-BE49-F238E27FC236}">
                <a16:creationId xmlns:a16="http://schemas.microsoft.com/office/drawing/2014/main" id="{DA279F4E-CCE8-4C3B-95AC-63F3684CE8F5}"/>
              </a:ext>
            </a:extLst>
          </p:cNvPr>
          <p:cNvSpPr/>
          <p:nvPr/>
        </p:nvSpPr>
        <p:spPr>
          <a:xfrm>
            <a:off x="2709354" y="3836230"/>
            <a:ext cx="5032887" cy="3226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Texas Home Learning Webinar Series</a:t>
            </a:r>
          </a:p>
        </p:txBody>
      </p:sp>
      <p:sp>
        <p:nvSpPr>
          <p:cNvPr id="23" name="Arrow: Right 22">
            <a:extLst>
              <a:ext uri="{FF2B5EF4-FFF2-40B4-BE49-F238E27FC236}">
                <a16:creationId xmlns:a16="http://schemas.microsoft.com/office/drawing/2014/main" id="{91D1017E-4994-4BB1-AE15-1067388BB65A}"/>
              </a:ext>
            </a:extLst>
          </p:cNvPr>
          <p:cNvSpPr/>
          <p:nvPr/>
        </p:nvSpPr>
        <p:spPr>
          <a:xfrm>
            <a:off x="8354907" y="4480983"/>
            <a:ext cx="3792208" cy="1356347"/>
          </a:xfrm>
          <a:prstGeom prst="rightArrow">
            <a:avLst>
              <a:gd name="adj1" fmla="val 46358"/>
              <a:gd name="adj2" fmla="val 50000"/>
            </a:avLst>
          </a:prstGeom>
          <a:solidFill>
            <a:srgbClr val="FFE9A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sz="1400" dirty="0">
                <a:solidFill>
                  <a:schemeClr val="tx1"/>
                </a:solidFill>
              </a:rPr>
              <a:t>Monitor Student Progress, Support, and Improve</a:t>
            </a:r>
          </a:p>
        </p:txBody>
      </p:sp>
      <p:sp>
        <p:nvSpPr>
          <p:cNvPr id="49" name="Star: 5 Points 48">
            <a:extLst>
              <a:ext uri="{FF2B5EF4-FFF2-40B4-BE49-F238E27FC236}">
                <a16:creationId xmlns:a16="http://schemas.microsoft.com/office/drawing/2014/main" id="{A63A5AE6-5F21-4D06-BCC6-AFD4BCE2EC74}"/>
              </a:ext>
            </a:extLst>
          </p:cNvPr>
          <p:cNvSpPr/>
          <p:nvPr/>
        </p:nvSpPr>
        <p:spPr>
          <a:xfrm>
            <a:off x="8252962" y="3126058"/>
            <a:ext cx="313578" cy="286754"/>
          </a:xfrm>
          <a:prstGeom prst="star5">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50" name="TextBox 49">
            <a:extLst>
              <a:ext uri="{FF2B5EF4-FFF2-40B4-BE49-F238E27FC236}">
                <a16:creationId xmlns:a16="http://schemas.microsoft.com/office/drawing/2014/main" id="{4F7D1110-14D1-4497-BB44-396C82AF2533}"/>
              </a:ext>
            </a:extLst>
          </p:cNvPr>
          <p:cNvSpPr txBox="1"/>
          <p:nvPr/>
        </p:nvSpPr>
        <p:spPr>
          <a:xfrm>
            <a:off x="8536245" y="3089840"/>
            <a:ext cx="3895471" cy="338554"/>
          </a:xfrm>
          <a:prstGeom prst="rect">
            <a:avLst/>
          </a:prstGeom>
          <a:noFill/>
        </p:spPr>
        <p:txBody>
          <a:bodyPr wrap="square" rtlCol="0">
            <a:spAutoFit/>
          </a:bodyPr>
          <a:lstStyle/>
          <a:p>
            <a:r>
              <a:rPr lang="en-US" sz="1600" dirty="0"/>
              <a:t>Students begin THL Summer Model</a:t>
            </a:r>
          </a:p>
        </p:txBody>
      </p:sp>
      <p:sp>
        <p:nvSpPr>
          <p:cNvPr id="5" name="TextBox 4">
            <a:extLst>
              <a:ext uri="{FF2B5EF4-FFF2-40B4-BE49-F238E27FC236}">
                <a16:creationId xmlns:a16="http://schemas.microsoft.com/office/drawing/2014/main" id="{88DA6D4E-1292-4A57-A032-6F3105B10601}"/>
              </a:ext>
            </a:extLst>
          </p:cNvPr>
          <p:cNvSpPr txBox="1"/>
          <p:nvPr/>
        </p:nvSpPr>
        <p:spPr>
          <a:xfrm>
            <a:off x="44885" y="4682543"/>
            <a:ext cx="1901877" cy="1092607"/>
          </a:xfrm>
          <a:prstGeom prst="rect">
            <a:avLst/>
          </a:prstGeom>
          <a:noFill/>
        </p:spPr>
        <p:txBody>
          <a:bodyPr wrap="square" rtlCol="0">
            <a:spAutoFit/>
          </a:bodyPr>
          <a:lstStyle/>
          <a:p>
            <a:pPr>
              <a:spcAft>
                <a:spcPts val="600"/>
              </a:spcAft>
            </a:pPr>
            <a:r>
              <a:rPr lang="en-US" dirty="0"/>
              <a:t>District Summer Planning Phases </a:t>
            </a:r>
          </a:p>
          <a:p>
            <a:pPr>
              <a:spcAft>
                <a:spcPts val="600"/>
              </a:spcAft>
            </a:pPr>
            <a:r>
              <a:rPr lang="en-US" sz="1200" i="1" dirty="0"/>
              <a:t>Adapted From Instructional Continuity Framework</a:t>
            </a:r>
          </a:p>
        </p:txBody>
      </p:sp>
      <p:sp>
        <p:nvSpPr>
          <p:cNvPr id="59" name="TextBox 58">
            <a:extLst>
              <a:ext uri="{FF2B5EF4-FFF2-40B4-BE49-F238E27FC236}">
                <a16:creationId xmlns:a16="http://schemas.microsoft.com/office/drawing/2014/main" id="{F15843CA-33BD-47D0-9C2F-5835D184ACE7}"/>
              </a:ext>
            </a:extLst>
          </p:cNvPr>
          <p:cNvSpPr txBox="1"/>
          <p:nvPr/>
        </p:nvSpPr>
        <p:spPr>
          <a:xfrm>
            <a:off x="44885" y="3810449"/>
            <a:ext cx="1901877" cy="369332"/>
          </a:xfrm>
          <a:prstGeom prst="rect">
            <a:avLst/>
          </a:prstGeom>
          <a:noFill/>
        </p:spPr>
        <p:txBody>
          <a:bodyPr wrap="square" rtlCol="0">
            <a:spAutoFit/>
          </a:bodyPr>
          <a:lstStyle/>
          <a:p>
            <a:r>
              <a:rPr lang="en-US" dirty="0"/>
              <a:t>TEA Supports</a:t>
            </a:r>
            <a:endParaRPr lang="en-US" sz="1200" i="1" dirty="0"/>
          </a:p>
        </p:txBody>
      </p:sp>
      <p:sp>
        <p:nvSpPr>
          <p:cNvPr id="61" name="Arrow: Right 60">
            <a:extLst>
              <a:ext uri="{FF2B5EF4-FFF2-40B4-BE49-F238E27FC236}">
                <a16:creationId xmlns:a16="http://schemas.microsoft.com/office/drawing/2014/main" id="{C123F47E-1504-466B-9FF4-A9A23B1879FA}"/>
              </a:ext>
            </a:extLst>
          </p:cNvPr>
          <p:cNvSpPr/>
          <p:nvPr/>
        </p:nvSpPr>
        <p:spPr>
          <a:xfrm>
            <a:off x="8354774" y="3633292"/>
            <a:ext cx="3755451" cy="736331"/>
          </a:xfrm>
          <a:prstGeom prst="rightArrow">
            <a:avLst>
              <a:gd name="adj1" fmla="val 46358"/>
              <a:gd name="adj2"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t>Ongoing District Supports</a:t>
            </a:r>
          </a:p>
        </p:txBody>
      </p:sp>
      <p:sp>
        <p:nvSpPr>
          <p:cNvPr id="37" name="Rectangle 36">
            <a:extLst>
              <a:ext uri="{FF2B5EF4-FFF2-40B4-BE49-F238E27FC236}">
                <a16:creationId xmlns:a16="http://schemas.microsoft.com/office/drawing/2014/main" id="{ECD2785F-279D-4735-BAC4-CDBED71C6D60}"/>
              </a:ext>
            </a:extLst>
          </p:cNvPr>
          <p:cNvSpPr/>
          <p:nvPr/>
        </p:nvSpPr>
        <p:spPr>
          <a:xfrm>
            <a:off x="3700901" y="4839163"/>
            <a:ext cx="1031044" cy="6286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Determine</a:t>
            </a:r>
          </a:p>
          <a:p>
            <a:pPr algn="ctr"/>
            <a:r>
              <a:rPr lang="en-US" sz="1400" dirty="0">
                <a:solidFill>
                  <a:schemeClr val="tx1"/>
                </a:solidFill>
              </a:rPr>
              <a:t>At-Home</a:t>
            </a:r>
          </a:p>
          <a:p>
            <a:pPr algn="ctr"/>
            <a:r>
              <a:rPr lang="en-US" sz="1400" dirty="0">
                <a:solidFill>
                  <a:schemeClr val="tx1"/>
                </a:solidFill>
              </a:rPr>
              <a:t>Model</a:t>
            </a:r>
          </a:p>
        </p:txBody>
      </p:sp>
      <p:sp>
        <p:nvSpPr>
          <p:cNvPr id="40" name="Rectangle 39">
            <a:extLst>
              <a:ext uri="{FF2B5EF4-FFF2-40B4-BE49-F238E27FC236}">
                <a16:creationId xmlns:a16="http://schemas.microsoft.com/office/drawing/2014/main" id="{97DD4EA9-066A-4D85-96B1-2D09051480A9}"/>
              </a:ext>
            </a:extLst>
          </p:cNvPr>
          <p:cNvSpPr/>
          <p:nvPr/>
        </p:nvSpPr>
        <p:spPr>
          <a:xfrm>
            <a:off x="2955918" y="4839163"/>
            <a:ext cx="674859" cy="628623"/>
          </a:xfrm>
          <a:prstGeom prst="rect">
            <a:avLst/>
          </a:prstGeom>
          <a:solidFill>
            <a:srgbClr val="FFFFC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Assess</a:t>
            </a:r>
          </a:p>
          <a:p>
            <a:pPr algn="ctr"/>
            <a:r>
              <a:rPr lang="en-US" sz="1400" dirty="0">
                <a:solidFill>
                  <a:schemeClr val="tx1"/>
                </a:solidFill>
              </a:rPr>
              <a:t>Student</a:t>
            </a:r>
          </a:p>
          <a:p>
            <a:pPr algn="ctr"/>
            <a:r>
              <a:rPr lang="en-US" sz="1400" dirty="0">
                <a:solidFill>
                  <a:schemeClr val="tx1"/>
                </a:solidFill>
              </a:rPr>
              <a:t>Access</a:t>
            </a:r>
          </a:p>
        </p:txBody>
      </p:sp>
      <p:sp>
        <p:nvSpPr>
          <p:cNvPr id="44" name="Rectangle 43">
            <a:extLst>
              <a:ext uri="{FF2B5EF4-FFF2-40B4-BE49-F238E27FC236}">
                <a16:creationId xmlns:a16="http://schemas.microsoft.com/office/drawing/2014/main" id="{76DE3069-6895-4433-AACF-52F9E6237EAE}"/>
              </a:ext>
            </a:extLst>
          </p:cNvPr>
          <p:cNvSpPr/>
          <p:nvPr/>
        </p:nvSpPr>
        <p:spPr>
          <a:xfrm>
            <a:off x="2170696" y="4839163"/>
            <a:ext cx="696304" cy="628623"/>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Create</a:t>
            </a:r>
          </a:p>
          <a:p>
            <a:pPr algn="ctr"/>
            <a:r>
              <a:rPr lang="en-US" sz="1400" dirty="0">
                <a:solidFill>
                  <a:schemeClr val="tx1"/>
                </a:solidFill>
              </a:rPr>
              <a:t>Plan</a:t>
            </a:r>
          </a:p>
          <a:p>
            <a:pPr algn="ctr"/>
            <a:r>
              <a:rPr lang="en-US" sz="1400" dirty="0">
                <a:solidFill>
                  <a:schemeClr val="tx1"/>
                </a:solidFill>
              </a:rPr>
              <a:t> &amp; Team</a:t>
            </a:r>
          </a:p>
        </p:txBody>
      </p:sp>
      <p:sp>
        <p:nvSpPr>
          <p:cNvPr id="39" name="TextBox 38">
            <a:extLst>
              <a:ext uri="{FF2B5EF4-FFF2-40B4-BE49-F238E27FC236}">
                <a16:creationId xmlns:a16="http://schemas.microsoft.com/office/drawing/2014/main" id="{97C61297-89EF-4DFC-AA3A-1FDFDD7124B3}"/>
              </a:ext>
            </a:extLst>
          </p:cNvPr>
          <p:cNvSpPr txBox="1"/>
          <p:nvPr/>
        </p:nvSpPr>
        <p:spPr>
          <a:xfrm>
            <a:off x="1480869" y="1937267"/>
            <a:ext cx="3982540" cy="338554"/>
          </a:xfrm>
          <a:prstGeom prst="rect">
            <a:avLst/>
          </a:prstGeom>
          <a:noFill/>
        </p:spPr>
        <p:txBody>
          <a:bodyPr wrap="square" rtlCol="0">
            <a:spAutoFit/>
          </a:bodyPr>
          <a:lstStyle/>
          <a:p>
            <a:r>
              <a:rPr lang="en-US" sz="1600" dirty="0"/>
              <a:t>Print and Ship Packet Pre-Orders Available</a:t>
            </a:r>
          </a:p>
        </p:txBody>
      </p:sp>
      <p:sp>
        <p:nvSpPr>
          <p:cNvPr id="3" name="Slide Number Placeholder 2">
            <a:extLst>
              <a:ext uri="{FF2B5EF4-FFF2-40B4-BE49-F238E27FC236}">
                <a16:creationId xmlns:a16="http://schemas.microsoft.com/office/drawing/2014/main" id="{DA8CC535-224C-43A9-B27C-AF162BF2560A}"/>
              </a:ext>
            </a:extLst>
          </p:cNvPr>
          <p:cNvSpPr>
            <a:spLocks noGrp="1"/>
          </p:cNvSpPr>
          <p:nvPr>
            <p:ph type="sldNum" sz="quarter" idx="4"/>
          </p:nvPr>
        </p:nvSpPr>
        <p:spPr/>
        <p:txBody>
          <a:bodyPr/>
          <a:lstStyle/>
          <a:p>
            <a:fld id="{69C126A4-BD19-47E2-8A0E-0DE1B9D8C925}" type="slidenum">
              <a:rPr lang="en-US" smtClean="0"/>
              <a:pPr/>
              <a:t>20</a:t>
            </a:fld>
            <a:endParaRPr lang="en-US"/>
          </a:p>
        </p:txBody>
      </p:sp>
    </p:spTree>
    <p:extLst>
      <p:ext uri="{BB962C8B-B14F-4D97-AF65-F5344CB8AC3E}">
        <p14:creationId xmlns:p14="http://schemas.microsoft.com/office/powerpoint/2010/main" val="3538687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lstStyle/>
          <a:p>
            <a:r>
              <a:rPr lang="en-US" dirty="0"/>
              <a:t>Questions and Next Steps</a:t>
            </a:r>
          </a:p>
        </p:txBody>
      </p:sp>
      <p:sp>
        <p:nvSpPr>
          <p:cNvPr id="3" name="Content Placeholder 2">
            <a:extLst>
              <a:ext uri="{FF2B5EF4-FFF2-40B4-BE49-F238E27FC236}">
                <a16:creationId xmlns:a16="http://schemas.microsoft.com/office/drawing/2014/main" id="{E9FD4CF2-C90E-4AD2-B698-21164FC1E8B0}"/>
              </a:ext>
            </a:extLst>
          </p:cNvPr>
          <p:cNvSpPr>
            <a:spLocks noGrp="1"/>
          </p:cNvSpPr>
          <p:nvPr>
            <p:ph idx="1"/>
          </p:nvPr>
        </p:nvSpPr>
        <p:spPr>
          <a:xfrm>
            <a:off x="804848" y="1166878"/>
            <a:ext cx="9746712" cy="4351338"/>
          </a:xfrm>
        </p:spPr>
        <p:txBody>
          <a:bodyPr/>
          <a:lstStyle/>
          <a:p>
            <a:r>
              <a:rPr lang="en-US" sz="3200" dirty="0">
                <a:solidFill>
                  <a:schemeClr val="accent5"/>
                </a:solidFill>
              </a:rPr>
              <a:t>Pre-Order Summer Learning Packets Now!</a:t>
            </a:r>
          </a:p>
          <a:p>
            <a:pPr lvl="1"/>
            <a:r>
              <a:rPr lang="en-US" sz="2800" dirty="0">
                <a:solidFill>
                  <a:schemeClr val="accent5"/>
                </a:solidFill>
              </a:rPr>
              <a:t>To Pre-Order, Districts should</a:t>
            </a:r>
          </a:p>
          <a:p>
            <a:pPr lvl="2"/>
            <a:r>
              <a:rPr lang="en-US" sz="2400" dirty="0">
                <a:solidFill>
                  <a:schemeClr val="accent5"/>
                </a:solidFill>
              </a:rPr>
              <a:t>Complete the </a:t>
            </a:r>
            <a:r>
              <a:rPr lang="en-US" sz="2400" b="1" dirty="0">
                <a:solidFill>
                  <a:schemeClr val="accent5"/>
                </a:solidFill>
              </a:rPr>
              <a:t>Phase 2 Pre-Order Form tab </a:t>
            </a:r>
            <a:r>
              <a:rPr lang="en-US" sz="2400" dirty="0">
                <a:solidFill>
                  <a:schemeClr val="accent5"/>
                </a:solidFill>
              </a:rPr>
              <a:t>of the online order form at </a:t>
            </a:r>
            <a:r>
              <a:rPr lang="en-US" sz="2400" dirty="0">
                <a:solidFill>
                  <a:schemeClr val="accent5"/>
                </a:solidFill>
                <a:hlinkClick r:id="rId2">
                  <a:extLst>
                    <a:ext uri="{A12FA001-AC4F-418D-AE19-62706E023703}">
                      <ahyp:hlinkClr xmlns:ahyp="http://schemas.microsoft.com/office/drawing/2018/hyperlinkcolor" val="tx"/>
                    </a:ext>
                  </a:extLst>
                </a:hlinkClick>
              </a:rPr>
              <a:t>bit.ly/</a:t>
            </a:r>
            <a:r>
              <a:rPr lang="en-US" sz="2400" dirty="0" err="1">
                <a:solidFill>
                  <a:schemeClr val="accent5"/>
                </a:solidFill>
                <a:hlinkClick r:id="rId2">
                  <a:extLst>
                    <a:ext uri="{A12FA001-AC4F-418D-AE19-62706E023703}">
                      <ahyp:hlinkClr xmlns:ahyp="http://schemas.microsoft.com/office/drawing/2018/hyperlinkcolor" val="tx"/>
                    </a:ext>
                  </a:extLst>
                </a:hlinkClick>
              </a:rPr>
              <a:t>THLOrderForm</a:t>
            </a:r>
            <a:endParaRPr lang="en-US" sz="2400" dirty="0">
              <a:solidFill>
                <a:schemeClr val="accent5"/>
              </a:solidFill>
            </a:endParaRPr>
          </a:p>
          <a:p>
            <a:pPr lvl="2"/>
            <a:r>
              <a:rPr lang="en-US" sz="2400" dirty="0">
                <a:solidFill>
                  <a:schemeClr val="accent5"/>
                </a:solidFill>
              </a:rPr>
              <a:t>Enter the Subject: “Phase 2 Pre-Order” </a:t>
            </a:r>
          </a:p>
          <a:p>
            <a:pPr lvl="2"/>
            <a:r>
              <a:rPr lang="en-US" sz="2400" dirty="0">
                <a:solidFill>
                  <a:schemeClr val="accent5"/>
                </a:solidFill>
              </a:rPr>
              <a:t>Submit the online order form to </a:t>
            </a:r>
            <a:r>
              <a:rPr lang="en-US" sz="2400" dirty="0">
                <a:solidFill>
                  <a:schemeClr val="accent5"/>
                </a:solidFill>
                <a:hlinkClick r:id="rId3">
                  <a:extLst>
                    <a:ext uri="{A12FA001-AC4F-418D-AE19-62706E023703}">
                      <ahyp:hlinkClr xmlns:ahyp="http://schemas.microsoft.com/office/drawing/2018/hyperlinkcolor" val="tx"/>
                    </a:ext>
                  </a:extLst>
                </a:hlinkClick>
              </a:rPr>
              <a:t>TexasPackets@XanEdu.com</a:t>
            </a:r>
            <a:endParaRPr lang="en-US" sz="2800" dirty="0"/>
          </a:p>
          <a:p>
            <a:r>
              <a:rPr lang="en-US" sz="3200" dirty="0">
                <a:solidFill>
                  <a:schemeClr val="accent5"/>
                </a:solidFill>
              </a:rPr>
              <a:t>Questions?</a:t>
            </a:r>
          </a:p>
          <a:p>
            <a:pPr lvl="1"/>
            <a:r>
              <a:rPr lang="en-US" sz="2800" dirty="0">
                <a:solidFill>
                  <a:schemeClr val="accent5"/>
                </a:solidFill>
              </a:rPr>
              <a:t>Reach out to </a:t>
            </a:r>
            <a:r>
              <a:rPr lang="en-US" sz="2800" dirty="0">
                <a:hlinkClick r:id="rId4"/>
              </a:rPr>
              <a:t>curriculum@tea.texas.gov</a:t>
            </a:r>
            <a:r>
              <a:rPr lang="en-US" sz="2800" dirty="0"/>
              <a:t> </a:t>
            </a:r>
            <a:r>
              <a:rPr lang="en-US" sz="2800" dirty="0">
                <a:solidFill>
                  <a:schemeClr val="accent5"/>
                </a:solidFill>
              </a:rPr>
              <a:t>with questions or feedback </a:t>
            </a:r>
          </a:p>
        </p:txBody>
      </p:sp>
      <p:sp>
        <p:nvSpPr>
          <p:cNvPr id="4" name="Slide Number Placeholder 3">
            <a:extLst>
              <a:ext uri="{FF2B5EF4-FFF2-40B4-BE49-F238E27FC236}">
                <a16:creationId xmlns:a16="http://schemas.microsoft.com/office/drawing/2014/main" id="{A353925D-E149-42B9-86A0-FB23A2C1689D}"/>
              </a:ext>
            </a:extLst>
          </p:cNvPr>
          <p:cNvSpPr>
            <a:spLocks noGrp="1"/>
          </p:cNvSpPr>
          <p:nvPr>
            <p:ph type="sldNum" sz="quarter" idx="4"/>
          </p:nvPr>
        </p:nvSpPr>
        <p:spPr/>
        <p:txBody>
          <a:bodyPr/>
          <a:lstStyle/>
          <a:p>
            <a:fld id="{69C126A4-BD19-47E2-8A0E-0DE1B9D8C925}" type="slidenum">
              <a:rPr lang="en-US" smtClean="0"/>
              <a:pPr/>
              <a:t>21</a:t>
            </a:fld>
            <a:endParaRPr lang="en-US"/>
          </a:p>
        </p:txBody>
      </p:sp>
    </p:spTree>
    <p:extLst>
      <p:ext uri="{BB962C8B-B14F-4D97-AF65-F5344CB8AC3E}">
        <p14:creationId xmlns:p14="http://schemas.microsoft.com/office/powerpoint/2010/main" val="38789245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88"/>
          <p:cNvSpPr txBox="1">
            <a:spLocks noGrp="1"/>
          </p:cNvSpPr>
          <p:nvPr>
            <p:ph type="ctrTitle"/>
          </p:nvPr>
        </p:nvSpPr>
        <p:spPr>
          <a:xfrm>
            <a:off x="2030819" y="3807725"/>
            <a:ext cx="9429344" cy="2457864"/>
          </a:xfrm>
          <a:prstGeom prst="rect">
            <a:avLst/>
          </a:prstGeom>
          <a:noFill/>
          <a:ln>
            <a:noFill/>
          </a:ln>
        </p:spPr>
        <p:txBody>
          <a:bodyPr spcFirstLastPara="1" wrap="square" lIns="91425" tIns="45700" rIns="91425" bIns="45700" anchor="ctr" anchorCtr="0">
            <a:noAutofit/>
          </a:bodyPr>
          <a:lstStyle/>
          <a:p>
            <a:r>
              <a:rPr lang="en-US" dirty="0"/>
              <a:t>Thank You!</a:t>
            </a:r>
            <a:endParaRPr dirty="0"/>
          </a:p>
        </p:txBody>
      </p:sp>
      <p:sp>
        <p:nvSpPr>
          <p:cNvPr id="985" name="Google Shape;985;p88"/>
          <p:cNvSpPr txBox="1">
            <a:spLocks noGrp="1"/>
          </p:cNvSpPr>
          <p:nvPr>
            <p:ph type="sldNum" idx="4294967295"/>
          </p:nvPr>
        </p:nvSpPr>
        <p:spPr>
          <a:xfrm>
            <a:off x="11460163" y="6454775"/>
            <a:ext cx="731837" cy="525463"/>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latin typeface="Calibri"/>
                <a:ea typeface="Calibri"/>
                <a:cs typeface="Calibri"/>
                <a:sym typeface="Calibri"/>
              </a:rPr>
              <a:t>22</a:t>
            </a:fld>
            <a:endParaRPr>
              <a:solidFill>
                <a:schemeClr val="dk1"/>
              </a:solidFill>
              <a:latin typeface="Calibri"/>
              <a:ea typeface="Calibri"/>
              <a:cs typeface="Calibri"/>
              <a:sym typeface="Calibri"/>
            </a:endParaRPr>
          </a:p>
        </p:txBody>
      </p:sp>
      <p:sp>
        <p:nvSpPr>
          <p:cNvPr id="986" name="Google Shape;986;p88"/>
          <p:cNvSpPr txBox="1"/>
          <p:nvPr/>
        </p:nvSpPr>
        <p:spPr>
          <a:xfrm>
            <a:off x="2480625" y="4789275"/>
            <a:ext cx="8024400" cy="73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latin typeface="Calibri"/>
              <a:ea typeface="Calibri"/>
              <a:cs typeface="Calibri"/>
              <a:sym typeface="Calibri"/>
            </a:endParaRPr>
          </a:p>
        </p:txBody>
      </p:sp>
    </p:spTree>
    <p:extLst>
      <p:ext uri="{BB962C8B-B14F-4D97-AF65-F5344CB8AC3E}">
        <p14:creationId xmlns:p14="http://schemas.microsoft.com/office/powerpoint/2010/main" val="69870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092E9-C2C4-4549-95FD-F9C6330E0662}"/>
              </a:ext>
            </a:extLst>
          </p:cNvPr>
          <p:cNvSpPr>
            <a:spLocks noGrp="1"/>
          </p:cNvSpPr>
          <p:nvPr>
            <p:ph type="title"/>
          </p:nvPr>
        </p:nvSpPr>
        <p:spPr>
          <a:xfrm>
            <a:off x="712380" y="153230"/>
            <a:ext cx="11489959" cy="751350"/>
          </a:xfrm>
        </p:spPr>
        <p:txBody>
          <a:bodyPr>
            <a:normAutofit/>
          </a:bodyPr>
          <a:lstStyle/>
          <a:p>
            <a:r>
              <a:rPr lang="en-US" dirty="0"/>
              <a:t>Texas Home Learning Phase 1</a:t>
            </a:r>
          </a:p>
        </p:txBody>
      </p:sp>
      <p:sp>
        <p:nvSpPr>
          <p:cNvPr id="3" name="Rectangle 2">
            <a:extLst>
              <a:ext uri="{FF2B5EF4-FFF2-40B4-BE49-F238E27FC236}">
                <a16:creationId xmlns:a16="http://schemas.microsoft.com/office/drawing/2014/main" id="{C35D693E-1E7F-41FA-896E-D0FFE4A2BE05}"/>
              </a:ext>
            </a:extLst>
          </p:cNvPr>
          <p:cNvSpPr/>
          <p:nvPr/>
        </p:nvSpPr>
        <p:spPr>
          <a:xfrm>
            <a:off x="359764" y="1815905"/>
            <a:ext cx="3387773" cy="8844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t>Home Learning 1.0</a:t>
            </a:r>
          </a:p>
          <a:p>
            <a:pPr algn="ctr"/>
            <a:r>
              <a:rPr lang="en-US" dirty="0"/>
              <a:t>Finish out School Year</a:t>
            </a:r>
          </a:p>
        </p:txBody>
      </p:sp>
      <p:sp>
        <p:nvSpPr>
          <p:cNvPr id="9" name="Rectangle 8">
            <a:extLst>
              <a:ext uri="{FF2B5EF4-FFF2-40B4-BE49-F238E27FC236}">
                <a16:creationId xmlns:a16="http://schemas.microsoft.com/office/drawing/2014/main" id="{84A875CF-A9BB-40DF-850E-5419E32FBFCC}"/>
              </a:ext>
            </a:extLst>
          </p:cNvPr>
          <p:cNvSpPr/>
          <p:nvPr/>
        </p:nvSpPr>
        <p:spPr>
          <a:xfrm>
            <a:off x="440211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lumMod val="65000"/>
                  </a:schemeClr>
                </a:solidFill>
              </a:rPr>
              <a:t>Home Learning 2.0</a:t>
            </a:r>
          </a:p>
          <a:p>
            <a:pPr algn="ctr"/>
            <a:r>
              <a:rPr lang="en-US" dirty="0">
                <a:solidFill>
                  <a:schemeClr val="bg1">
                    <a:lumMod val="65000"/>
                  </a:schemeClr>
                </a:solidFill>
              </a:rPr>
              <a:t>At-Home Summer School</a:t>
            </a:r>
          </a:p>
        </p:txBody>
      </p:sp>
      <p:sp>
        <p:nvSpPr>
          <p:cNvPr id="12" name="Rectangle 11">
            <a:extLst>
              <a:ext uri="{FF2B5EF4-FFF2-40B4-BE49-F238E27FC236}">
                <a16:creationId xmlns:a16="http://schemas.microsoft.com/office/drawing/2014/main" id="{5D624544-3DE3-48F2-BC70-5958BE10272B}"/>
              </a:ext>
            </a:extLst>
          </p:cNvPr>
          <p:cNvSpPr/>
          <p:nvPr/>
        </p:nvSpPr>
        <p:spPr>
          <a:xfrm>
            <a:off x="8444464" y="1815905"/>
            <a:ext cx="3387773" cy="8844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lumMod val="65000"/>
                  </a:schemeClr>
                </a:solidFill>
              </a:rPr>
              <a:t>Home Learning 3.0</a:t>
            </a:r>
          </a:p>
          <a:p>
            <a:pPr algn="ctr"/>
            <a:r>
              <a:rPr lang="en-US" dirty="0">
                <a:solidFill>
                  <a:schemeClr val="bg1">
                    <a:lumMod val="65000"/>
                  </a:schemeClr>
                </a:solidFill>
              </a:rPr>
              <a:t>2020-21 School Year</a:t>
            </a:r>
          </a:p>
        </p:txBody>
      </p:sp>
      <p:sp>
        <p:nvSpPr>
          <p:cNvPr id="13" name="Content Placeholder 12">
            <a:extLst>
              <a:ext uri="{FF2B5EF4-FFF2-40B4-BE49-F238E27FC236}">
                <a16:creationId xmlns:a16="http://schemas.microsoft.com/office/drawing/2014/main" id="{3FA37915-4249-4F69-9D1F-5219B16B6D2A}"/>
              </a:ext>
            </a:extLst>
          </p:cNvPr>
          <p:cNvSpPr>
            <a:spLocks noGrp="1"/>
          </p:cNvSpPr>
          <p:nvPr>
            <p:ph idx="1"/>
          </p:nvPr>
        </p:nvSpPr>
        <p:spPr>
          <a:xfrm>
            <a:off x="359765" y="2866426"/>
            <a:ext cx="11393872" cy="3730227"/>
          </a:xfrm>
        </p:spPr>
        <p:txBody>
          <a:bodyPr/>
          <a:lstStyle/>
          <a:p>
            <a:r>
              <a:rPr lang="en-US" sz="2400" b="1" dirty="0">
                <a:solidFill>
                  <a:schemeClr val="accent5"/>
                </a:solidFill>
              </a:rPr>
              <a:t>Purpose:</a:t>
            </a:r>
            <a:r>
              <a:rPr lang="en-US" sz="2400" dirty="0">
                <a:solidFill>
                  <a:schemeClr val="accent5"/>
                </a:solidFill>
              </a:rPr>
              <a:t> To support students in finishing out school with daily and weekly schedules available online and in print format. </a:t>
            </a:r>
          </a:p>
          <a:p>
            <a:r>
              <a:rPr lang="en-US" sz="2400" b="1" dirty="0">
                <a:solidFill>
                  <a:schemeClr val="accent5"/>
                </a:solidFill>
              </a:rPr>
              <a:t>Approach: </a:t>
            </a:r>
            <a:r>
              <a:rPr lang="en-US" sz="2400" dirty="0">
                <a:solidFill>
                  <a:schemeClr val="accent5"/>
                </a:solidFill>
              </a:rPr>
              <a:t>Prioritize identifying freely available, parent friendly resources, printable in high volumes.</a:t>
            </a:r>
          </a:p>
          <a:p>
            <a:r>
              <a:rPr lang="en-US" sz="2400" b="1" dirty="0">
                <a:solidFill>
                  <a:schemeClr val="accent5"/>
                </a:solidFill>
              </a:rPr>
              <a:t>Timing: </a:t>
            </a:r>
            <a:r>
              <a:rPr lang="en-US" sz="2400" dirty="0">
                <a:solidFill>
                  <a:schemeClr val="accent5"/>
                </a:solidFill>
              </a:rPr>
              <a:t>8 weeks of learning </a:t>
            </a:r>
            <a:br>
              <a:rPr lang="en-US" sz="2400" dirty="0">
                <a:solidFill>
                  <a:schemeClr val="accent5"/>
                </a:solidFill>
              </a:rPr>
            </a:br>
            <a:r>
              <a:rPr lang="en-US" sz="2400" dirty="0">
                <a:solidFill>
                  <a:schemeClr val="accent5"/>
                </a:solidFill>
              </a:rPr>
              <a:t>(approx. April – mid-June)</a:t>
            </a:r>
          </a:p>
        </p:txBody>
      </p:sp>
      <p:sp>
        <p:nvSpPr>
          <p:cNvPr id="16" name="Content Placeholder 12">
            <a:extLst>
              <a:ext uri="{FF2B5EF4-FFF2-40B4-BE49-F238E27FC236}">
                <a16:creationId xmlns:a16="http://schemas.microsoft.com/office/drawing/2014/main" id="{D3C60F46-760D-4EC8-968F-022307727685}"/>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Vision: Create multiple home learning models that meet specific district needs and allow for contingency planning during school closures. </a:t>
            </a:r>
            <a:endParaRPr lang="en-US" sz="1600" dirty="0">
              <a:solidFill>
                <a:schemeClr val="accent5"/>
              </a:solidFill>
            </a:endParaRPr>
          </a:p>
        </p:txBody>
      </p:sp>
      <p:sp>
        <p:nvSpPr>
          <p:cNvPr id="4" name="Slide Number Placeholder 3">
            <a:extLst>
              <a:ext uri="{FF2B5EF4-FFF2-40B4-BE49-F238E27FC236}">
                <a16:creationId xmlns:a16="http://schemas.microsoft.com/office/drawing/2014/main" id="{4BCA184D-478B-4B61-9D61-94F431897F21}"/>
              </a:ext>
            </a:extLst>
          </p:cNvPr>
          <p:cNvSpPr>
            <a:spLocks noGrp="1"/>
          </p:cNvSpPr>
          <p:nvPr>
            <p:ph type="sldNum" sz="quarter" idx="4"/>
          </p:nvPr>
        </p:nvSpPr>
        <p:spPr/>
        <p:txBody>
          <a:bodyPr/>
          <a:lstStyle/>
          <a:p>
            <a:fld id="{69C126A4-BD19-47E2-8A0E-0DE1B9D8C925}" type="slidenum">
              <a:rPr lang="en-US" smtClean="0"/>
              <a:pPr/>
              <a:t>3</a:t>
            </a:fld>
            <a:endParaRPr lang="en-US"/>
          </a:p>
        </p:txBody>
      </p:sp>
    </p:spTree>
    <p:extLst>
      <p:ext uri="{BB962C8B-B14F-4D97-AF65-F5344CB8AC3E}">
        <p14:creationId xmlns:p14="http://schemas.microsoft.com/office/powerpoint/2010/main" val="3027383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3E53-43BF-4316-96E5-A5F45D270254}"/>
              </a:ext>
            </a:extLst>
          </p:cNvPr>
          <p:cNvSpPr>
            <a:spLocks noGrp="1"/>
          </p:cNvSpPr>
          <p:nvPr>
            <p:ph type="title"/>
          </p:nvPr>
        </p:nvSpPr>
        <p:spPr>
          <a:xfrm>
            <a:off x="712379" y="153230"/>
            <a:ext cx="12150865" cy="751350"/>
          </a:xfrm>
        </p:spPr>
        <p:txBody>
          <a:bodyPr>
            <a:normAutofit/>
          </a:bodyPr>
          <a:lstStyle/>
          <a:p>
            <a:r>
              <a:rPr lang="en-US" dirty="0"/>
              <a:t>THL Phase 1: Access to Online and Printable Materials</a:t>
            </a:r>
          </a:p>
        </p:txBody>
      </p:sp>
      <p:sp>
        <p:nvSpPr>
          <p:cNvPr id="6" name="TextBox 5">
            <a:extLst>
              <a:ext uri="{FF2B5EF4-FFF2-40B4-BE49-F238E27FC236}">
                <a16:creationId xmlns:a16="http://schemas.microsoft.com/office/drawing/2014/main" id="{B237BF9D-74B1-40EB-8B9D-2597889D4120}"/>
              </a:ext>
            </a:extLst>
          </p:cNvPr>
          <p:cNvSpPr txBox="1"/>
          <p:nvPr/>
        </p:nvSpPr>
        <p:spPr>
          <a:xfrm>
            <a:off x="1716597" y="1746321"/>
            <a:ext cx="2650733" cy="400110"/>
          </a:xfrm>
          <a:prstGeom prst="rect">
            <a:avLst/>
          </a:prstGeom>
          <a:noFill/>
        </p:spPr>
        <p:txBody>
          <a:bodyPr wrap="square" rtlCol="0">
            <a:spAutoFit/>
          </a:bodyPr>
          <a:lstStyle/>
          <a:p>
            <a:pPr algn="ctr"/>
            <a:r>
              <a:rPr lang="en-US" sz="2000" b="1" u="sng" dirty="0"/>
              <a:t>Online Materials</a:t>
            </a:r>
          </a:p>
        </p:txBody>
      </p:sp>
      <p:sp>
        <p:nvSpPr>
          <p:cNvPr id="4" name="TextBox 3">
            <a:extLst>
              <a:ext uri="{FF2B5EF4-FFF2-40B4-BE49-F238E27FC236}">
                <a16:creationId xmlns:a16="http://schemas.microsoft.com/office/drawing/2014/main" id="{CD95D133-78CB-4919-9C84-7EB55E15782D}"/>
              </a:ext>
            </a:extLst>
          </p:cNvPr>
          <p:cNvSpPr txBox="1"/>
          <p:nvPr/>
        </p:nvSpPr>
        <p:spPr>
          <a:xfrm>
            <a:off x="3644090" y="5695422"/>
            <a:ext cx="4903820" cy="307777"/>
          </a:xfrm>
          <a:prstGeom prst="rect">
            <a:avLst/>
          </a:prstGeom>
          <a:noFill/>
        </p:spPr>
        <p:txBody>
          <a:bodyPr wrap="square" rtlCol="0">
            <a:spAutoFit/>
          </a:bodyPr>
          <a:lstStyle/>
          <a:p>
            <a:pPr algn="ctr"/>
            <a:r>
              <a:rPr lang="en-US" sz="1400" dirty="0"/>
              <a:t>*All materials available in both English and Spanish*</a:t>
            </a:r>
          </a:p>
        </p:txBody>
      </p:sp>
      <p:pic>
        <p:nvPicPr>
          <p:cNvPr id="8" name="Picture 7">
            <a:extLst>
              <a:ext uri="{FF2B5EF4-FFF2-40B4-BE49-F238E27FC236}">
                <a16:creationId xmlns:a16="http://schemas.microsoft.com/office/drawing/2014/main" id="{5B040137-FB13-476D-83F2-7FE9C8E5A8DE}"/>
              </a:ext>
            </a:extLst>
          </p:cNvPr>
          <p:cNvPicPr>
            <a:picLocks noChangeAspect="1"/>
          </p:cNvPicPr>
          <p:nvPr/>
        </p:nvPicPr>
        <p:blipFill>
          <a:blip r:embed="rId2"/>
          <a:stretch>
            <a:fillRect/>
          </a:stretch>
        </p:blipFill>
        <p:spPr>
          <a:xfrm>
            <a:off x="343814" y="2871358"/>
            <a:ext cx="2411438" cy="2778929"/>
          </a:xfrm>
          <a:prstGeom prst="rect">
            <a:avLst/>
          </a:prstGeom>
          <a:ln w="6350">
            <a:solidFill>
              <a:schemeClr val="tx1"/>
            </a:solidFill>
          </a:ln>
        </p:spPr>
      </p:pic>
      <p:grpSp>
        <p:nvGrpSpPr>
          <p:cNvPr id="12" name="Group 11">
            <a:extLst>
              <a:ext uri="{FF2B5EF4-FFF2-40B4-BE49-F238E27FC236}">
                <a16:creationId xmlns:a16="http://schemas.microsoft.com/office/drawing/2014/main" id="{27DC14B3-DE5A-4384-BA81-E29C24734787}"/>
              </a:ext>
            </a:extLst>
          </p:cNvPr>
          <p:cNvGrpSpPr>
            <a:grpSpLocks noChangeAspect="1"/>
          </p:cNvGrpSpPr>
          <p:nvPr/>
        </p:nvGrpSpPr>
        <p:grpSpPr>
          <a:xfrm>
            <a:off x="3368884" y="2912653"/>
            <a:ext cx="2394851" cy="2653450"/>
            <a:chOff x="4675664" y="2465797"/>
            <a:chExt cx="2840672" cy="3147411"/>
          </a:xfrm>
        </p:grpSpPr>
        <p:pic>
          <p:nvPicPr>
            <p:cNvPr id="9" name="Picture 8">
              <a:extLst>
                <a:ext uri="{FF2B5EF4-FFF2-40B4-BE49-F238E27FC236}">
                  <a16:creationId xmlns:a16="http://schemas.microsoft.com/office/drawing/2014/main" id="{2AF9BD2C-1B1A-4655-8650-9C755D0C706D}"/>
                </a:ext>
              </a:extLst>
            </p:cNvPr>
            <p:cNvPicPr>
              <a:picLocks noChangeAspect="1"/>
            </p:cNvPicPr>
            <p:nvPr/>
          </p:nvPicPr>
          <p:blipFill>
            <a:blip r:embed="rId3"/>
            <a:stretch>
              <a:fillRect/>
            </a:stretch>
          </p:blipFill>
          <p:spPr>
            <a:xfrm>
              <a:off x="4904172" y="3500205"/>
              <a:ext cx="2383657" cy="1932965"/>
            </a:xfrm>
            <a:prstGeom prst="rect">
              <a:avLst/>
            </a:prstGeom>
            <a:ln w="6350">
              <a:noFill/>
            </a:ln>
          </p:spPr>
        </p:pic>
        <p:pic>
          <p:nvPicPr>
            <p:cNvPr id="10" name="Picture 9">
              <a:extLst>
                <a:ext uri="{FF2B5EF4-FFF2-40B4-BE49-F238E27FC236}">
                  <a16:creationId xmlns:a16="http://schemas.microsoft.com/office/drawing/2014/main" id="{F37141FB-FB99-4B1A-BCC7-4B11C5298DB9}"/>
                </a:ext>
              </a:extLst>
            </p:cNvPr>
            <p:cNvPicPr>
              <a:picLocks noChangeAspect="1"/>
            </p:cNvPicPr>
            <p:nvPr/>
          </p:nvPicPr>
          <p:blipFill>
            <a:blip r:embed="rId4"/>
            <a:stretch>
              <a:fillRect/>
            </a:stretch>
          </p:blipFill>
          <p:spPr>
            <a:xfrm>
              <a:off x="4854763" y="2673926"/>
              <a:ext cx="2482475" cy="749150"/>
            </a:xfrm>
            <a:prstGeom prst="rect">
              <a:avLst/>
            </a:prstGeom>
            <a:ln w="6350">
              <a:noFill/>
            </a:ln>
          </p:spPr>
        </p:pic>
        <p:sp>
          <p:nvSpPr>
            <p:cNvPr id="11" name="Rectangle 10">
              <a:extLst>
                <a:ext uri="{FF2B5EF4-FFF2-40B4-BE49-F238E27FC236}">
                  <a16:creationId xmlns:a16="http://schemas.microsoft.com/office/drawing/2014/main" id="{45A55396-9D92-4BB1-A97D-BDB0505A02E8}"/>
                </a:ext>
              </a:extLst>
            </p:cNvPr>
            <p:cNvSpPr/>
            <p:nvPr/>
          </p:nvSpPr>
          <p:spPr>
            <a:xfrm>
              <a:off x="4675664" y="2465797"/>
              <a:ext cx="2840672" cy="31474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0BAEDE1-F1EF-4EBC-A7EF-7F3116C55C38}"/>
              </a:ext>
            </a:extLst>
          </p:cNvPr>
          <p:cNvSpPr txBox="1"/>
          <p:nvPr/>
        </p:nvSpPr>
        <p:spPr>
          <a:xfrm>
            <a:off x="3434284" y="2218239"/>
            <a:ext cx="2287668" cy="646331"/>
          </a:xfrm>
          <a:prstGeom prst="rect">
            <a:avLst/>
          </a:prstGeom>
          <a:noFill/>
        </p:spPr>
        <p:txBody>
          <a:bodyPr wrap="square" rtlCol="0">
            <a:spAutoFit/>
          </a:bodyPr>
          <a:lstStyle/>
          <a:p>
            <a:pPr algn="ctr"/>
            <a:r>
              <a:rPr lang="en-US" dirty="0"/>
              <a:t>No Cost Access to Online Curriculum</a:t>
            </a:r>
          </a:p>
        </p:txBody>
      </p:sp>
      <p:sp>
        <p:nvSpPr>
          <p:cNvPr id="23" name="TextBox 22">
            <a:extLst>
              <a:ext uri="{FF2B5EF4-FFF2-40B4-BE49-F238E27FC236}">
                <a16:creationId xmlns:a16="http://schemas.microsoft.com/office/drawing/2014/main" id="{82848A4C-BE6A-4396-9F7F-BA2D2AD0AE81}"/>
              </a:ext>
            </a:extLst>
          </p:cNvPr>
          <p:cNvSpPr txBox="1"/>
          <p:nvPr/>
        </p:nvSpPr>
        <p:spPr>
          <a:xfrm>
            <a:off x="891929" y="2218239"/>
            <a:ext cx="1562508" cy="646331"/>
          </a:xfrm>
          <a:prstGeom prst="rect">
            <a:avLst/>
          </a:prstGeom>
          <a:noFill/>
        </p:spPr>
        <p:txBody>
          <a:bodyPr wrap="square" rtlCol="0">
            <a:spAutoFit/>
          </a:bodyPr>
          <a:lstStyle/>
          <a:p>
            <a:pPr algn="ctr"/>
            <a:r>
              <a:rPr lang="en-US" dirty="0"/>
              <a:t>Daily Digital Lessons</a:t>
            </a:r>
          </a:p>
        </p:txBody>
      </p:sp>
      <p:cxnSp>
        <p:nvCxnSpPr>
          <p:cNvPr id="27" name="Straight Connector 26">
            <a:extLst>
              <a:ext uri="{FF2B5EF4-FFF2-40B4-BE49-F238E27FC236}">
                <a16:creationId xmlns:a16="http://schemas.microsoft.com/office/drawing/2014/main" id="{E3D1A6EA-A6B0-4EBA-95EE-46D1942521ED}"/>
              </a:ext>
            </a:extLst>
          </p:cNvPr>
          <p:cNvCxnSpPr>
            <a:cxnSpLocks/>
          </p:cNvCxnSpPr>
          <p:nvPr/>
        </p:nvCxnSpPr>
        <p:spPr>
          <a:xfrm>
            <a:off x="6085726" y="2507933"/>
            <a:ext cx="0" cy="28700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4B7E6D-591F-43BB-8CD6-661E8CEF2301}"/>
              </a:ext>
            </a:extLst>
          </p:cNvPr>
          <p:cNvCxnSpPr>
            <a:cxnSpLocks/>
          </p:cNvCxnSpPr>
          <p:nvPr/>
        </p:nvCxnSpPr>
        <p:spPr>
          <a:xfrm>
            <a:off x="3041963" y="2918969"/>
            <a:ext cx="0" cy="237193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6" name="Content Placeholder 12">
            <a:extLst>
              <a:ext uri="{FF2B5EF4-FFF2-40B4-BE49-F238E27FC236}">
                <a16:creationId xmlns:a16="http://schemas.microsoft.com/office/drawing/2014/main" id="{F3F95F66-8BED-43E6-81D0-AEB1FFED2CAA}"/>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THL Phase 1 Purpose: Provide a plug and play option to support students in finishing out the school year with daily lessons available online and in print format. </a:t>
            </a:r>
          </a:p>
          <a:p>
            <a:pPr marL="0" indent="0">
              <a:buNone/>
            </a:pPr>
            <a:endParaRPr lang="en-US" sz="1600" dirty="0">
              <a:solidFill>
                <a:schemeClr val="accent5"/>
              </a:solidFill>
            </a:endParaRPr>
          </a:p>
        </p:txBody>
      </p:sp>
      <p:sp>
        <p:nvSpPr>
          <p:cNvPr id="5" name="Slide Number Placeholder 4">
            <a:extLst>
              <a:ext uri="{FF2B5EF4-FFF2-40B4-BE49-F238E27FC236}">
                <a16:creationId xmlns:a16="http://schemas.microsoft.com/office/drawing/2014/main" id="{81F0D976-5C25-41EA-A749-D422DA3AF565}"/>
              </a:ext>
            </a:extLst>
          </p:cNvPr>
          <p:cNvSpPr>
            <a:spLocks noGrp="1"/>
          </p:cNvSpPr>
          <p:nvPr>
            <p:ph type="sldNum" sz="quarter" idx="4"/>
          </p:nvPr>
        </p:nvSpPr>
        <p:spPr/>
        <p:txBody>
          <a:bodyPr/>
          <a:lstStyle/>
          <a:p>
            <a:fld id="{69C126A4-BD19-47E2-8A0E-0DE1B9D8C925}" type="slidenum">
              <a:rPr lang="en-US" smtClean="0"/>
              <a:pPr/>
              <a:t>4</a:t>
            </a:fld>
            <a:endParaRPr lang="en-US"/>
          </a:p>
        </p:txBody>
      </p:sp>
    </p:spTree>
    <p:extLst>
      <p:ext uri="{BB962C8B-B14F-4D97-AF65-F5344CB8AC3E}">
        <p14:creationId xmlns:p14="http://schemas.microsoft.com/office/powerpoint/2010/main" val="3504937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3E53-43BF-4316-96E5-A5F45D270254}"/>
              </a:ext>
            </a:extLst>
          </p:cNvPr>
          <p:cNvSpPr>
            <a:spLocks noGrp="1"/>
          </p:cNvSpPr>
          <p:nvPr>
            <p:ph type="title"/>
          </p:nvPr>
        </p:nvSpPr>
        <p:spPr>
          <a:xfrm>
            <a:off x="712379" y="153230"/>
            <a:ext cx="12150865" cy="751350"/>
          </a:xfrm>
        </p:spPr>
        <p:txBody>
          <a:bodyPr>
            <a:normAutofit/>
          </a:bodyPr>
          <a:lstStyle/>
          <a:p>
            <a:r>
              <a:rPr lang="en-US" dirty="0"/>
              <a:t>THL Phase 1: Access to Online and Printable Materials</a:t>
            </a:r>
          </a:p>
        </p:txBody>
      </p:sp>
      <p:sp>
        <p:nvSpPr>
          <p:cNvPr id="3" name="TextBox 2">
            <a:extLst>
              <a:ext uri="{FF2B5EF4-FFF2-40B4-BE49-F238E27FC236}">
                <a16:creationId xmlns:a16="http://schemas.microsoft.com/office/drawing/2014/main" id="{40D88A14-2813-4009-BBFB-3268D7F864A1}"/>
              </a:ext>
            </a:extLst>
          </p:cNvPr>
          <p:cNvSpPr txBox="1"/>
          <p:nvPr/>
        </p:nvSpPr>
        <p:spPr>
          <a:xfrm>
            <a:off x="8082105" y="1793173"/>
            <a:ext cx="2650733" cy="400110"/>
          </a:xfrm>
          <a:prstGeom prst="rect">
            <a:avLst/>
          </a:prstGeom>
          <a:noFill/>
        </p:spPr>
        <p:txBody>
          <a:bodyPr wrap="square" rtlCol="0">
            <a:spAutoFit/>
          </a:bodyPr>
          <a:lstStyle/>
          <a:p>
            <a:pPr algn="ctr"/>
            <a:r>
              <a:rPr lang="en-US" sz="2000" b="1" u="sng" dirty="0"/>
              <a:t>Printable Packets  </a:t>
            </a:r>
          </a:p>
        </p:txBody>
      </p:sp>
      <p:sp>
        <p:nvSpPr>
          <p:cNvPr id="6" name="TextBox 5">
            <a:extLst>
              <a:ext uri="{FF2B5EF4-FFF2-40B4-BE49-F238E27FC236}">
                <a16:creationId xmlns:a16="http://schemas.microsoft.com/office/drawing/2014/main" id="{B237BF9D-74B1-40EB-8B9D-2597889D4120}"/>
              </a:ext>
            </a:extLst>
          </p:cNvPr>
          <p:cNvSpPr txBox="1"/>
          <p:nvPr/>
        </p:nvSpPr>
        <p:spPr>
          <a:xfrm>
            <a:off x="1716597" y="1746321"/>
            <a:ext cx="2650733" cy="400110"/>
          </a:xfrm>
          <a:prstGeom prst="rect">
            <a:avLst/>
          </a:prstGeom>
          <a:noFill/>
        </p:spPr>
        <p:txBody>
          <a:bodyPr wrap="square" rtlCol="0">
            <a:spAutoFit/>
          </a:bodyPr>
          <a:lstStyle/>
          <a:p>
            <a:pPr algn="ctr"/>
            <a:r>
              <a:rPr lang="en-US" sz="2000" b="1" u="sng" dirty="0"/>
              <a:t>Online Materials</a:t>
            </a:r>
          </a:p>
        </p:txBody>
      </p:sp>
      <p:sp>
        <p:nvSpPr>
          <p:cNvPr id="4" name="TextBox 3">
            <a:extLst>
              <a:ext uri="{FF2B5EF4-FFF2-40B4-BE49-F238E27FC236}">
                <a16:creationId xmlns:a16="http://schemas.microsoft.com/office/drawing/2014/main" id="{CD95D133-78CB-4919-9C84-7EB55E15782D}"/>
              </a:ext>
            </a:extLst>
          </p:cNvPr>
          <p:cNvSpPr txBox="1"/>
          <p:nvPr/>
        </p:nvSpPr>
        <p:spPr>
          <a:xfrm>
            <a:off x="3644090" y="5695422"/>
            <a:ext cx="4903820" cy="307777"/>
          </a:xfrm>
          <a:prstGeom prst="rect">
            <a:avLst/>
          </a:prstGeom>
          <a:noFill/>
        </p:spPr>
        <p:txBody>
          <a:bodyPr wrap="square" rtlCol="0">
            <a:spAutoFit/>
          </a:bodyPr>
          <a:lstStyle/>
          <a:p>
            <a:pPr algn="ctr"/>
            <a:r>
              <a:rPr lang="en-US" sz="1400" dirty="0"/>
              <a:t>*All materials available in both English and Spanish*</a:t>
            </a:r>
          </a:p>
        </p:txBody>
      </p:sp>
      <p:pic>
        <p:nvPicPr>
          <p:cNvPr id="8" name="Picture 7">
            <a:extLst>
              <a:ext uri="{FF2B5EF4-FFF2-40B4-BE49-F238E27FC236}">
                <a16:creationId xmlns:a16="http://schemas.microsoft.com/office/drawing/2014/main" id="{5B040137-FB13-476D-83F2-7FE9C8E5A8DE}"/>
              </a:ext>
            </a:extLst>
          </p:cNvPr>
          <p:cNvPicPr>
            <a:picLocks noChangeAspect="1"/>
          </p:cNvPicPr>
          <p:nvPr/>
        </p:nvPicPr>
        <p:blipFill>
          <a:blip r:embed="rId2"/>
          <a:stretch>
            <a:fillRect/>
          </a:stretch>
        </p:blipFill>
        <p:spPr>
          <a:xfrm>
            <a:off x="343814" y="2871358"/>
            <a:ext cx="2411438" cy="2778929"/>
          </a:xfrm>
          <a:prstGeom prst="rect">
            <a:avLst/>
          </a:prstGeom>
          <a:ln w="6350">
            <a:solidFill>
              <a:schemeClr val="tx1"/>
            </a:solidFill>
          </a:ln>
        </p:spPr>
      </p:pic>
      <p:grpSp>
        <p:nvGrpSpPr>
          <p:cNvPr id="12" name="Group 11">
            <a:extLst>
              <a:ext uri="{FF2B5EF4-FFF2-40B4-BE49-F238E27FC236}">
                <a16:creationId xmlns:a16="http://schemas.microsoft.com/office/drawing/2014/main" id="{27DC14B3-DE5A-4384-BA81-E29C24734787}"/>
              </a:ext>
            </a:extLst>
          </p:cNvPr>
          <p:cNvGrpSpPr>
            <a:grpSpLocks noChangeAspect="1"/>
          </p:cNvGrpSpPr>
          <p:nvPr/>
        </p:nvGrpSpPr>
        <p:grpSpPr>
          <a:xfrm>
            <a:off x="3368884" y="2912653"/>
            <a:ext cx="2394851" cy="2653450"/>
            <a:chOff x="4675664" y="2465797"/>
            <a:chExt cx="2840672" cy="3147411"/>
          </a:xfrm>
        </p:grpSpPr>
        <p:pic>
          <p:nvPicPr>
            <p:cNvPr id="9" name="Picture 8">
              <a:extLst>
                <a:ext uri="{FF2B5EF4-FFF2-40B4-BE49-F238E27FC236}">
                  <a16:creationId xmlns:a16="http://schemas.microsoft.com/office/drawing/2014/main" id="{2AF9BD2C-1B1A-4655-8650-9C755D0C706D}"/>
                </a:ext>
              </a:extLst>
            </p:cNvPr>
            <p:cNvPicPr>
              <a:picLocks noChangeAspect="1"/>
            </p:cNvPicPr>
            <p:nvPr/>
          </p:nvPicPr>
          <p:blipFill>
            <a:blip r:embed="rId3"/>
            <a:stretch>
              <a:fillRect/>
            </a:stretch>
          </p:blipFill>
          <p:spPr>
            <a:xfrm>
              <a:off x="4904172" y="3500205"/>
              <a:ext cx="2383657" cy="1932965"/>
            </a:xfrm>
            <a:prstGeom prst="rect">
              <a:avLst/>
            </a:prstGeom>
            <a:ln w="6350">
              <a:noFill/>
            </a:ln>
          </p:spPr>
        </p:pic>
        <p:pic>
          <p:nvPicPr>
            <p:cNvPr id="10" name="Picture 9">
              <a:extLst>
                <a:ext uri="{FF2B5EF4-FFF2-40B4-BE49-F238E27FC236}">
                  <a16:creationId xmlns:a16="http://schemas.microsoft.com/office/drawing/2014/main" id="{F37141FB-FB99-4B1A-BCC7-4B11C5298DB9}"/>
                </a:ext>
              </a:extLst>
            </p:cNvPr>
            <p:cNvPicPr>
              <a:picLocks noChangeAspect="1"/>
            </p:cNvPicPr>
            <p:nvPr/>
          </p:nvPicPr>
          <p:blipFill>
            <a:blip r:embed="rId4"/>
            <a:stretch>
              <a:fillRect/>
            </a:stretch>
          </p:blipFill>
          <p:spPr>
            <a:xfrm>
              <a:off x="4854763" y="2673926"/>
              <a:ext cx="2482475" cy="749150"/>
            </a:xfrm>
            <a:prstGeom prst="rect">
              <a:avLst/>
            </a:prstGeom>
            <a:ln w="6350">
              <a:noFill/>
            </a:ln>
          </p:spPr>
        </p:pic>
        <p:sp>
          <p:nvSpPr>
            <p:cNvPr id="11" name="Rectangle 10">
              <a:extLst>
                <a:ext uri="{FF2B5EF4-FFF2-40B4-BE49-F238E27FC236}">
                  <a16:creationId xmlns:a16="http://schemas.microsoft.com/office/drawing/2014/main" id="{45A55396-9D92-4BB1-A97D-BDB0505A02E8}"/>
                </a:ext>
              </a:extLst>
            </p:cNvPr>
            <p:cNvSpPr/>
            <p:nvPr/>
          </p:nvSpPr>
          <p:spPr>
            <a:xfrm>
              <a:off x="4675664" y="2465797"/>
              <a:ext cx="2840672" cy="31474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8124F00-7578-4FAE-A6A6-0529090D7E0F}"/>
              </a:ext>
            </a:extLst>
          </p:cNvPr>
          <p:cNvGrpSpPr/>
          <p:nvPr/>
        </p:nvGrpSpPr>
        <p:grpSpPr>
          <a:xfrm>
            <a:off x="6436456" y="2938795"/>
            <a:ext cx="2708558" cy="2578177"/>
            <a:chOff x="6415908" y="2780220"/>
            <a:chExt cx="2708558" cy="2578177"/>
          </a:xfrm>
        </p:grpSpPr>
        <p:pic>
          <p:nvPicPr>
            <p:cNvPr id="15" name="Picture 14">
              <a:extLst>
                <a:ext uri="{FF2B5EF4-FFF2-40B4-BE49-F238E27FC236}">
                  <a16:creationId xmlns:a16="http://schemas.microsoft.com/office/drawing/2014/main" id="{548A0228-A4C3-4EA5-A48F-ED5F2C41EDFA}"/>
                </a:ext>
              </a:extLst>
            </p:cNvPr>
            <p:cNvPicPr>
              <a:picLocks noChangeAspect="1"/>
            </p:cNvPicPr>
            <p:nvPr/>
          </p:nvPicPr>
          <p:blipFill>
            <a:blip r:embed="rId5"/>
            <a:stretch>
              <a:fillRect/>
            </a:stretch>
          </p:blipFill>
          <p:spPr>
            <a:xfrm>
              <a:off x="7417642" y="3318001"/>
              <a:ext cx="1706824" cy="2040396"/>
            </a:xfrm>
            <a:prstGeom prst="rect">
              <a:avLst/>
            </a:prstGeom>
            <a:ln w="6350">
              <a:solidFill>
                <a:schemeClr val="tx1"/>
              </a:solidFill>
            </a:ln>
          </p:spPr>
        </p:pic>
        <p:pic>
          <p:nvPicPr>
            <p:cNvPr id="14" name="Picture 13">
              <a:extLst>
                <a:ext uri="{FF2B5EF4-FFF2-40B4-BE49-F238E27FC236}">
                  <a16:creationId xmlns:a16="http://schemas.microsoft.com/office/drawing/2014/main" id="{3323E091-35F1-4372-BEA3-EFC8D4F4E9D9}"/>
                </a:ext>
              </a:extLst>
            </p:cNvPr>
            <p:cNvPicPr>
              <a:picLocks noChangeAspect="1"/>
            </p:cNvPicPr>
            <p:nvPr/>
          </p:nvPicPr>
          <p:blipFill>
            <a:blip r:embed="rId6"/>
            <a:stretch>
              <a:fillRect/>
            </a:stretch>
          </p:blipFill>
          <p:spPr>
            <a:xfrm>
              <a:off x="6983755" y="3049110"/>
              <a:ext cx="1608375" cy="2040396"/>
            </a:xfrm>
            <a:prstGeom prst="rect">
              <a:avLst/>
            </a:prstGeom>
            <a:ln w="6350">
              <a:solidFill>
                <a:schemeClr val="tx1"/>
              </a:solidFill>
            </a:ln>
          </p:spPr>
        </p:pic>
        <p:pic>
          <p:nvPicPr>
            <p:cNvPr id="13" name="Picture 12">
              <a:extLst>
                <a:ext uri="{FF2B5EF4-FFF2-40B4-BE49-F238E27FC236}">
                  <a16:creationId xmlns:a16="http://schemas.microsoft.com/office/drawing/2014/main" id="{D38EFDA5-9011-4260-9519-B355AB258E17}"/>
                </a:ext>
              </a:extLst>
            </p:cNvPr>
            <p:cNvPicPr>
              <a:picLocks noChangeAspect="1"/>
            </p:cNvPicPr>
            <p:nvPr/>
          </p:nvPicPr>
          <p:blipFill rotWithShape="1">
            <a:blip r:embed="rId7"/>
            <a:srcRect r="1797" b="4097"/>
            <a:stretch/>
          </p:blipFill>
          <p:spPr>
            <a:xfrm>
              <a:off x="6415908" y="2780220"/>
              <a:ext cx="1617858" cy="2040396"/>
            </a:xfrm>
            <a:prstGeom prst="rect">
              <a:avLst/>
            </a:prstGeom>
            <a:ln w="6350">
              <a:solidFill>
                <a:schemeClr val="tx1"/>
              </a:solidFill>
            </a:ln>
          </p:spPr>
        </p:pic>
      </p:grpSp>
      <p:sp>
        <p:nvSpPr>
          <p:cNvPr id="20" name="TextBox 19">
            <a:extLst>
              <a:ext uri="{FF2B5EF4-FFF2-40B4-BE49-F238E27FC236}">
                <a16:creationId xmlns:a16="http://schemas.microsoft.com/office/drawing/2014/main" id="{F90EBD89-F7B0-448A-A74E-4FDF63C7B5A3}"/>
              </a:ext>
            </a:extLst>
          </p:cNvPr>
          <p:cNvSpPr txBox="1"/>
          <p:nvPr/>
        </p:nvSpPr>
        <p:spPr>
          <a:xfrm>
            <a:off x="9684310" y="2271156"/>
            <a:ext cx="2079698" cy="646331"/>
          </a:xfrm>
          <a:prstGeom prst="rect">
            <a:avLst/>
          </a:prstGeom>
          <a:noFill/>
        </p:spPr>
        <p:txBody>
          <a:bodyPr wrap="square" rtlCol="0">
            <a:spAutoFit/>
          </a:bodyPr>
          <a:lstStyle/>
          <a:p>
            <a:pPr algn="ctr"/>
            <a:r>
              <a:rPr lang="en-US" dirty="0"/>
              <a:t>Direct Shipping to Families</a:t>
            </a:r>
          </a:p>
        </p:txBody>
      </p:sp>
      <p:sp>
        <p:nvSpPr>
          <p:cNvPr id="21" name="TextBox 20">
            <a:extLst>
              <a:ext uri="{FF2B5EF4-FFF2-40B4-BE49-F238E27FC236}">
                <a16:creationId xmlns:a16="http://schemas.microsoft.com/office/drawing/2014/main" id="{E5973381-1FD5-4FA5-B2E6-C0ACAAB3AC7E}"/>
              </a:ext>
            </a:extLst>
          </p:cNvPr>
          <p:cNvSpPr txBox="1"/>
          <p:nvPr/>
        </p:nvSpPr>
        <p:spPr>
          <a:xfrm>
            <a:off x="6619607" y="2228513"/>
            <a:ext cx="2287668" cy="646331"/>
          </a:xfrm>
          <a:prstGeom prst="rect">
            <a:avLst/>
          </a:prstGeom>
          <a:noFill/>
        </p:spPr>
        <p:txBody>
          <a:bodyPr wrap="square" rtlCol="0">
            <a:spAutoFit/>
          </a:bodyPr>
          <a:lstStyle/>
          <a:p>
            <a:pPr algn="ctr"/>
            <a:r>
              <a:rPr lang="en-US" dirty="0"/>
              <a:t>PDF Packets w/ Daily Plans and Materials</a:t>
            </a:r>
          </a:p>
        </p:txBody>
      </p:sp>
      <p:sp>
        <p:nvSpPr>
          <p:cNvPr id="22" name="TextBox 21">
            <a:extLst>
              <a:ext uri="{FF2B5EF4-FFF2-40B4-BE49-F238E27FC236}">
                <a16:creationId xmlns:a16="http://schemas.microsoft.com/office/drawing/2014/main" id="{F0BAEDE1-F1EF-4EBC-A7EF-7F3116C55C38}"/>
              </a:ext>
            </a:extLst>
          </p:cNvPr>
          <p:cNvSpPr txBox="1"/>
          <p:nvPr/>
        </p:nvSpPr>
        <p:spPr>
          <a:xfrm>
            <a:off x="3434284" y="2218239"/>
            <a:ext cx="2287668" cy="646331"/>
          </a:xfrm>
          <a:prstGeom prst="rect">
            <a:avLst/>
          </a:prstGeom>
          <a:noFill/>
        </p:spPr>
        <p:txBody>
          <a:bodyPr wrap="square" rtlCol="0">
            <a:spAutoFit/>
          </a:bodyPr>
          <a:lstStyle/>
          <a:p>
            <a:pPr algn="ctr"/>
            <a:r>
              <a:rPr lang="en-US" dirty="0"/>
              <a:t>No Cost Access to Online Curriculum</a:t>
            </a:r>
          </a:p>
        </p:txBody>
      </p:sp>
      <p:sp>
        <p:nvSpPr>
          <p:cNvPr id="23" name="TextBox 22">
            <a:extLst>
              <a:ext uri="{FF2B5EF4-FFF2-40B4-BE49-F238E27FC236}">
                <a16:creationId xmlns:a16="http://schemas.microsoft.com/office/drawing/2014/main" id="{82848A4C-BE6A-4396-9F7F-BA2D2AD0AE81}"/>
              </a:ext>
            </a:extLst>
          </p:cNvPr>
          <p:cNvSpPr txBox="1"/>
          <p:nvPr/>
        </p:nvSpPr>
        <p:spPr>
          <a:xfrm>
            <a:off x="891929" y="2218239"/>
            <a:ext cx="1562508" cy="646331"/>
          </a:xfrm>
          <a:prstGeom prst="rect">
            <a:avLst/>
          </a:prstGeom>
          <a:noFill/>
        </p:spPr>
        <p:txBody>
          <a:bodyPr wrap="square" rtlCol="0">
            <a:spAutoFit/>
          </a:bodyPr>
          <a:lstStyle/>
          <a:p>
            <a:pPr algn="ctr"/>
            <a:r>
              <a:rPr lang="en-US" dirty="0"/>
              <a:t>Daily Digital Lessons</a:t>
            </a:r>
          </a:p>
        </p:txBody>
      </p:sp>
      <p:cxnSp>
        <p:nvCxnSpPr>
          <p:cNvPr id="27" name="Straight Connector 26">
            <a:extLst>
              <a:ext uri="{FF2B5EF4-FFF2-40B4-BE49-F238E27FC236}">
                <a16:creationId xmlns:a16="http://schemas.microsoft.com/office/drawing/2014/main" id="{E3D1A6EA-A6B0-4EBA-95EE-46D1942521ED}"/>
              </a:ext>
            </a:extLst>
          </p:cNvPr>
          <p:cNvCxnSpPr>
            <a:cxnSpLocks/>
          </p:cNvCxnSpPr>
          <p:nvPr/>
        </p:nvCxnSpPr>
        <p:spPr>
          <a:xfrm>
            <a:off x="6085726" y="2507933"/>
            <a:ext cx="0" cy="2870045"/>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34FAB3A-9F28-47AE-A605-92987C50D96A}"/>
              </a:ext>
            </a:extLst>
          </p:cNvPr>
          <p:cNvCxnSpPr>
            <a:cxnSpLocks/>
          </p:cNvCxnSpPr>
          <p:nvPr/>
        </p:nvCxnSpPr>
        <p:spPr>
          <a:xfrm>
            <a:off x="9407471" y="2918969"/>
            <a:ext cx="0" cy="237193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74B7E6D-591F-43BB-8CD6-661E8CEF2301}"/>
              </a:ext>
            </a:extLst>
          </p:cNvPr>
          <p:cNvCxnSpPr>
            <a:cxnSpLocks/>
          </p:cNvCxnSpPr>
          <p:nvPr/>
        </p:nvCxnSpPr>
        <p:spPr>
          <a:xfrm>
            <a:off x="3041963" y="2918969"/>
            <a:ext cx="0" cy="2371938"/>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6" name="Graphic 15" descr="House">
            <a:extLst>
              <a:ext uri="{FF2B5EF4-FFF2-40B4-BE49-F238E27FC236}">
                <a16:creationId xmlns:a16="http://schemas.microsoft.com/office/drawing/2014/main" id="{16920DE1-A7E2-4F1F-B7F1-DC35AD36E0E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68910" y="4369996"/>
            <a:ext cx="1106424" cy="1106424"/>
          </a:xfrm>
          <a:prstGeom prst="rect">
            <a:avLst/>
          </a:prstGeom>
        </p:spPr>
      </p:pic>
      <p:pic>
        <p:nvPicPr>
          <p:cNvPr id="19" name="Graphic 18" descr="Box">
            <a:extLst>
              <a:ext uri="{FF2B5EF4-FFF2-40B4-BE49-F238E27FC236}">
                <a16:creationId xmlns:a16="http://schemas.microsoft.com/office/drawing/2014/main" id="{57AA8ACA-1D94-4976-96F0-A5A1FEB8860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362823" y="3102038"/>
            <a:ext cx="856955" cy="856955"/>
          </a:xfrm>
          <a:prstGeom prst="rect">
            <a:avLst/>
          </a:prstGeom>
        </p:spPr>
      </p:pic>
      <p:sp>
        <p:nvSpPr>
          <p:cNvPr id="25" name="Arrow: Down 24">
            <a:extLst>
              <a:ext uri="{FF2B5EF4-FFF2-40B4-BE49-F238E27FC236}">
                <a16:creationId xmlns:a16="http://schemas.microsoft.com/office/drawing/2014/main" id="{BD49208D-46B1-4FED-8FE4-4A24CFA85F6F}"/>
              </a:ext>
            </a:extLst>
          </p:cNvPr>
          <p:cNvSpPr/>
          <p:nvPr/>
        </p:nvSpPr>
        <p:spPr>
          <a:xfrm>
            <a:off x="10649291" y="3989815"/>
            <a:ext cx="345662" cy="411003"/>
          </a:xfrm>
          <a:prstGeom prst="downArrow">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endParaRPr>
          </a:p>
        </p:txBody>
      </p:sp>
      <p:sp>
        <p:nvSpPr>
          <p:cNvPr id="26" name="Content Placeholder 12">
            <a:extLst>
              <a:ext uri="{FF2B5EF4-FFF2-40B4-BE49-F238E27FC236}">
                <a16:creationId xmlns:a16="http://schemas.microsoft.com/office/drawing/2014/main" id="{F3F95F66-8BED-43E6-81D0-AEB1FFED2CAA}"/>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THL Phase 1 Purpose: Provide a plug and play option to support students in finishing out the school year with daily lessons available online and in print format. </a:t>
            </a:r>
          </a:p>
          <a:p>
            <a:pPr marL="0" indent="0">
              <a:buNone/>
            </a:pPr>
            <a:endParaRPr lang="en-US" sz="1600" dirty="0">
              <a:solidFill>
                <a:schemeClr val="accent5"/>
              </a:solidFill>
            </a:endParaRPr>
          </a:p>
        </p:txBody>
      </p:sp>
      <p:sp>
        <p:nvSpPr>
          <p:cNvPr id="7" name="Slide Number Placeholder 6">
            <a:extLst>
              <a:ext uri="{FF2B5EF4-FFF2-40B4-BE49-F238E27FC236}">
                <a16:creationId xmlns:a16="http://schemas.microsoft.com/office/drawing/2014/main" id="{29E11572-19D2-49F3-8378-F5C9DA945154}"/>
              </a:ext>
            </a:extLst>
          </p:cNvPr>
          <p:cNvSpPr>
            <a:spLocks noGrp="1"/>
          </p:cNvSpPr>
          <p:nvPr>
            <p:ph type="sldNum" sz="quarter" idx="4"/>
          </p:nvPr>
        </p:nvSpPr>
        <p:spPr/>
        <p:txBody>
          <a:bodyPr/>
          <a:lstStyle/>
          <a:p>
            <a:fld id="{69C126A4-BD19-47E2-8A0E-0DE1B9D8C925}" type="slidenum">
              <a:rPr lang="en-US" smtClean="0"/>
              <a:pPr/>
              <a:t>5</a:t>
            </a:fld>
            <a:endParaRPr lang="en-US"/>
          </a:p>
        </p:txBody>
      </p:sp>
    </p:spTree>
    <p:extLst>
      <p:ext uri="{BB962C8B-B14F-4D97-AF65-F5344CB8AC3E}">
        <p14:creationId xmlns:p14="http://schemas.microsoft.com/office/powerpoint/2010/main" val="3413437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81AED3-2A9B-4CAA-BC99-90B822A15082}"/>
              </a:ext>
            </a:extLst>
          </p:cNvPr>
          <p:cNvSpPr>
            <a:spLocks noGrp="1"/>
          </p:cNvSpPr>
          <p:nvPr>
            <p:ph type="title"/>
          </p:nvPr>
        </p:nvSpPr>
        <p:spPr>
          <a:xfrm>
            <a:off x="712379" y="153230"/>
            <a:ext cx="12150865" cy="751350"/>
          </a:xfrm>
        </p:spPr>
        <p:txBody>
          <a:bodyPr>
            <a:normAutofit/>
          </a:bodyPr>
          <a:lstStyle/>
          <a:p>
            <a:r>
              <a:rPr lang="en-US" dirty="0"/>
              <a:t>THL Phase 1: What Was Right &amp; What We Learned</a:t>
            </a:r>
          </a:p>
        </p:txBody>
      </p:sp>
      <p:sp>
        <p:nvSpPr>
          <p:cNvPr id="9" name="Content Placeholder 12">
            <a:extLst>
              <a:ext uri="{FF2B5EF4-FFF2-40B4-BE49-F238E27FC236}">
                <a16:creationId xmlns:a16="http://schemas.microsoft.com/office/drawing/2014/main" id="{69AAF056-C7E4-4FE4-84FA-8DBC6F20D109}"/>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The THL team conducted district outreach to learn about improvements that could be made to THL Phase 2. Districts liked the plug and play nature and quality of curriculum of Phase 1 but want more options for customization and ELAR improvements.</a:t>
            </a:r>
            <a:endParaRPr lang="en-US" sz="1600" dirty="0">
              <a:solidFill>
                <a:schemeClr val="accent5"/>
              </a:solidFill>
            </a:endParaRPr>
          </a:p>
        </p:txBody>
      </p:sp>
      <p:sp>
        <p:nvSpPr>
          <p:cNvPr id="7" name="Rectangle 6">
            <a:extLst>
              <a:ext uri="{FF2B5EF4-FFF2-40B4-BE49-F238E27FC236}">
                <a16:creationId xmlns:a16="http://schemas.microsoft.com/office/drawing/2014/main" id="{16DCF7CE-C85A-45C7-8657-54FF0062828A}"/>
              </a:ext>
            </a:extLst>
          </p:cNvPr>
          <p:cNvSpPr/>
          <p:nvPr/>
        </p:nvSpPr>
        <p:spPr>
          <a:xfrm>
            <a:off x="780839" y="2034282"/>
            <a:ext cx="4099633" cy="3708971"/>
          </a:xfrm>
          <a:prstGeom prst="rect">
            <a:avLst/>
          </a:prstGeom>
          <a:solidFill>
            <a:srgbClr val="D4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a:solidFill>
                  <a:schemeClr val="tx1"/>
                </a:solidFill>
              </a:rPr>
              <a:t>What Districts Liked</a:t>
            </a:r>
          </a:p>
          <a:p>
            <a:pPr algn="ctr">
              <a:spcAft>
                <a:spcPts val="600"/>
              </a:spcAft>
            </a:pPr>
            <a:endParaRPr lang="en-US" sz="900" u="sng" dirty="0">
              <a:solidFill>
                <a:schemeClr val="tx1"/>
              </a:solidFill>
            </a:endParaRPr>
          </a:p>
          <a:p>
            <a:pPr marL="457200" indent="-457200">
              <a:spcAft>
                <a:spcPts val="600"/>
              </a:spcAft>
              <a:buFont typeface="+mj-lt"/>
              <a:buAutoNum type="arabicPeriod"/>
            </a:pPr>
            <a:r>
              <a:rPr lang="en-US" sz="2000" b="1" dirty="0">
                <a:solidFill>
                  <a:schemeClr val="tx1"/>
                </a:solidFill>
              </a:rPr>
              <a:t>Plug and play </a:t>
            </a:r>
            <a:r>
              <a:rPr lang="en-US" sz="2000" dirty="0">
                <a:solidFill>
                  <a:schemeClr val="tx1"/>
                </a:solidFill>
              </a:rPr>
              <a:t>nature of THL Phase 1 for both online and printed options</a:t>
            </a:r>
          </a:p>
          <a:p>
            <a:pPr marL="457200" indent="-457200">
              <a:spcAft>
                <a:spcPts val="600"/>
              </a:spcAft>
              <a:buFont typeface="+mj-lt"/>
              <a:buAutoNum type="arabicPeriod"/>
            </a:pPr>
            <a:r>
              <a:rPr lang="en-US" sz="2000" b="1" dirty="0">
                <a:solidFill>
                  <a:schemeClr val="tx1"/>
                </a:solidFill>
              </a:rPr>
              <a:t>No cost and simple access </a:t>
            </a:r>
            <a:r>
              <a:rPr lang="en-US" sz="2000" dirty="0">
                <a:solidFill>
                  <a:schemeClr val="tx1"/>
                </a:solidFill>
              </a:rPr>
              <a:t>to high quality curriculum included in THL Phase 1</a:t>
            </a:r>
          </a:p>
          <a:p>
            <a:pPr marL="457200" indent="-457200">
              <a:spcAft>
                <a:spcPts val="600"/>
              </a:spcAft>
              <a:buFont typeface="+mj-lt"/>
              <a:buAutoNum type="arabicPeriod"/>
            </a:pPr>
            <a:r>
              <a:rPr lang="en-US" sz="2000" b="1" dirty="0">
                <a:solidFill>
                  <a:schemeClr val="tx1"/>
                </a:solidFill>
              </a:rPr>
              <a:t>Materials developed for in-home use</a:t>
            </a:r>
            <a:r>
              <a:rPr lang="en-US" sz="2000" dirty="0">
                <a:solidFill>
                  <a:schemeClr val="tx1"/>
                </a:solidFill>
              </a:rPr>
              <a:t> and provided in both English and Spanish</a:t>
            </a:r>
          </a:p>
        </p:txBody>
      </p:sp>
      <p:sp>
        <p:nvSpPr>
          <p:cNvPr id="10" name="Rectangle 9">
            <a:extLst>
              <a:ext uri="{FF2B5EF4-FFF2-40B4-BE49-F238E27FC236}">
                <a16:creationId xmlns:a16="http://schemas.microsoft.com/office/drawing/2014/main" id="{8D3BD29C-F885-4E28-B34D-5B1FEA7F153E}"/>
              </a:ext>
            </a:extLst>
          </p:cNvPr>
          <p:cNvSpPr/>
          <p:nvPr/>
        </p:nvSpPr>
        <p:spPr>
          <a:xfrm>
            <a:off x="5229549" y="2034282"/>
            <a:ext cx="6338157" cy="37089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spcAft>
                <a:spcPts val="600"/>
              </a:spcAft>
              <a:buFont typeface="+mj-lt"/>
              <a:buAutoNum type="arabicPeriod"/>
            </a:pPr>
            <a:endParaRPr lang="en-US" sz="2000" dirty="0">
              <a:solidFill>
                <a:schemeClr val="tx1"/>
              </a:solidFill>
            </a:endParaRPr>
          </a:p>
        </p:txBody>
      </p:sp>
      <p:cxnSp>
        <p:nvCxnSpPr>
          <p:cNvPr id="13" name="Straight Connector 12">
            <a:extLst>
              <a:ext uri="{FF2B5EF4-FFF2-40B4-BE49-F238E27FC236}">
                <a16:creationId xmlns:a16="http://schemas.microsoft.com/office/drawing/2014/main" id="{A77F7482-CD18-4E7A-85A5-F9E48534D804}"/>
              </a:ext>
            </a:extLst>
          </p:cNvPr>
          <p:cNvCxnSpPr>
            <a:cxnSpLocks/>
          </p:cNvCxnSpPr>
          <p:nvPr/>
        </p:nvCxnSpPr>
        <p:spPr>
          <a:xfrm>
            <a:off x="5050834" y="2555178"/>
            <a:ext cx="0" cy="315705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8CAA51EE-D7EE-485D-AB65-F967DF6CC178}"/>
              </a:ext>
            </a:extLst>
          </p:cNvPr>
          <p:cNvSpPr>
            <a:spLocks noGrp="1"/>
          </p:cNvSpPr>
          <p:nvPr>
            <p:ph type="sldNum" sz="quarter" idx="4"/>
          </p:nvPr>
        </p:nvSpPr>
        <p:spPr/>
        <p:txBody>
          <a:bodyPr/>
          <a:lstStyle/>
          <a:p>
            <a:fld id="{69C126A4-BD19-47E2-8A0E-0DE1B9D8C925}" type="slidenum">
              <a:rPr lang="en-US" smtClean="0"/>
              <a:pPr/>
              <a:t>6</a:t>
            </a:fld>
            <a:endParaRPr lang="en-US"/>
          </a:p>
        </p:txBody>
      </p:sp>
    </p:spTree>
    <p:extLst>
      <p:ext uri="{BB962C8B-B14F-4D97-AF65-F5344CB8AC3E}">
        <p14:creationId xmlns:p14="http://schemas.microsoft.com/office/powerpoint/2010/main" val="2344726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81AED3-2A9B-4CAA-BC99-90B822A15082}"/>
              </a:ext>
            </a:extLst>
          </p:cNvPr>
          <p:cNvSpPr>
            <a:spLocks noGrp="1"/>
          </p:cNvSpPr>
          <p:nvPr>
            <p:ph type="title"/>
          </p:nvPr>
        </p:nvSpPr>
        <p:spPr>
          <a:xfrm>
            <a:off x="712379" y="153230"/>
            <a:ext cx="12150865" cy="751350"/>
          </a:xfrm>
        </p:spPr>
        <p:txBody>
          <a:bodyPr>
            <a:normAutofit/>
          </a:bodyPr>
          <a:lstStyle/>
          <a:p>
            <a:r>
              <a:rPr lang="en-US" dirty="0"/>
              <a:t>THL Phase 1: What Was Right &amp; What We Learned</a:t>
            </a:r>
          </a:p>
        </p:txBody>
      </p:sp>
      <p:sp>
        <p:nvSpPr>
          <p:cNvPr id="9" name="Content Placeholder 12">
            <a:extLst>
              <a:ext uri="{FF2B5EF4-FFF2-40B4-BE49-F238E27FC236}">
                <a16:creationId xmlns:a16="http://schemas.microsoft.com/office/drawing/2014/main" id="{69AAF056-C7E4-4FE4-84FA-8DBC6F20D109}"/>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The THL team conducted district outreach to learn about improvements that could be made to THL Phase 2. Districts liked the plug and play nature and quality of curriculum of Phase 1 but want more options for customization and ELAR improvements.</a:t>
            </a:r>
            <a:endParaRPr lang="en-US" sz="1600" dirty="0">
              <a:solidFill>
                <a:schemeClr val="accent5"/>
              </a:solidFill>
            </a:endParaRPr>
          </a:p>
        </p:txBody>
      </p:sp>
      <p:sp>
        <p:nvSpPr>
          <p:cNvPr id="11" name="Rectangle 10">
            <a:extLst>
              <a:ext uri="{FF2B5EF4-FFF2-40B4-BE49-F238E27FC236}">
                <a16:creationId xmlns:a16="http://schemas.microsoft.com/office/drawing/2014/main" id="{905223C4-1BC8-4746-AC2E-C3CD9886FF71}"/>
              </a:ext>
            </a:extLst>
          </p:cNvPr>
          <p:cNvSpPr/>
          <p:nvPr/>
        </p:nvSpPr>
        <p:spPr>
          <a:xfrm>
            <a:off x="780839" y="2034282"/>
            <a:ext cx="4099633" cy="3708971"/>
          </a:xfrm>
          <a:prstGeom prst="rect">
            <a:avLst/>
          </a:prstGeom>
          <a:solidFill>
            <a:srgbClr val="D4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a:solidFill>
                  <a:schemeClr val="tx1"/>
                </a:solidFill>
              </a:rPr>
              <a:t>What Districts Liked</a:t>
            </a:r>
          </a:p>
          <a:p>
            <a:pPr algn="ctr">
              <a:spcAft>
                <a:spcPts val="600"/>
              </a:spcAft>
            </a:pPr>
            <a:endParaRPr lang="en-US" sz="900" u="sng" dirty="0">
              <a:solidFill>
                <a:schemeClr val="tx1"/>
              </a:solidFill>
            </a:endParaRPr>
          </a:p>
          <a:p>
            <a:pPr marL="457200" indent="-457200">
              <a:spcAft>
                <a:spcPts val="600"/>
              </a:spcAft>
              <a:buFont typeface="+mj-lt"/>
              <a:buAutoNum type="arabicPeriod"/>
            </a:pPr>
            <a:r>
              <a:rPr lang="en-US" sz="2000" b="1" dirty="0">
                <a:solidFill>
                  <a:schemeClr val="tx1"/>
                </a:solidFill>
              </a:rPr>
              <a:t>Plug and play </a:t>
            </a:r>
            <a:r>
              <a:rPr lang="en-US" sz="2000" dirty="0">
                <a:solidFill>
                  <a:schemeClr val="tx1"/>
                </a:solidFill>
              </a:rPr>
              <a:t>nature of THL Phase 1 for both online and printed options</a:t>
            </a:r>
          </a:p>
          <a:p>
            <a:pPr marL="457200" indent="-457200">
              <a:spcAft>
                <a:spcPts val="600"/>
              </a:spcAft>
              <a:buFont typeface="+mj-lt"/>
              <a:buAutoNum type="arabicPeriod"/>
            </a:pPr>
            <a:r>
              <a:rPr lang="en-US" sz="2000" b="1" dirty="0">
                <a:solidFill>
                  <a:schemeClr val="tx1"/>
                </a:solidFill>
              </a:rPr>
              <a:t>No cost and simple access </a:t>
            </a:r>
            <a:r>
              <a:rPr lang="en-US" sz="2000" dirty="0">
                <a:solidFill>
                  <a:schemeClr val="tx1"/>
                </a:solidFill>
              </a:rPr>
              <a:t>to high quality curriculum included in THL Phase 1</a:t>
            </a:r>
          </a:p>
          <a:p>
            <a:pPr marL="457200" indent="-457200">
              <a:spcAft>
                <a:spcPts val="600"/>
              </a:spcAft>
              <a:buFont typeface="+mj-lt"/>
              <a:buAutoNum type="arabicPeriod"/>
            </a:pPr>
            <a:r>
              <a:rPr lang="en-US" sz="2000" b="1" dirty="0">
                <a:solidFill>
                  <a:schemeClr val="tx1"/>
                </a:solidFill>
              </a:rPr>
              <a:t>Materials developed for in-home use</a:t>
            </a:r>
            <a:r>
              <a:rPr lang="en-US" sz="2000" dirty="0">
                <a:solidFill>
                  <a:schemeClr val="tx1"/>
                </a:solidFill>
              </a:rPr>
              <a:t> and provided in both English and Spanish</a:t>
            </a:r>
          </a:p>
        </p:txBody>
      </p:sp>
      <p:sp>
        <p:nvSpPr>
          <p:cNvPr id="12" name="Rectangle 11">
            <a:extLst>
              <a:ext uri="{FF2B5EF4-FFF2-40B4-BE49-F238E27FC236}">
                <a16:creationId xmlns:a16="http://schemas.microsoft.com/office/drawing/2014/main" id="{5D91701C-0FE7-490D-B6C1-7816A565244D}"/>
              </a:ext>
            </a:extLst>
          </p:cNvPr>
          <p:cNvSpPr/>
          <p:nvPr/>
        </p:nvSpPr>
        <p:spPr>
          <a:xfrm>
            <a:off x="5229549" y="2034282"/>
            <a:ext cx="6338157" cy="3708971"/>
          </a:xfrm>
          <a:prstGeom prst="rect">
            <a:avLst/>
          </a:prstGeom>
          <a:solidFill>
            <a:srgbClr val="D4EA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u="sng" dirty="0">
                <a:solidFill>
                  <a:schemeClr val="tx1"/>
                </a:solidFill>
              </a:rPr>
              <a:t>What Could be Improved</a:t>
            </a:r>
          </a:p>
          <a:p>
            <a:pPr algn="ctr">
              <a:spcAft>
                <a:spcPts val="600"/>
              </a:spcAft>
            </a:pPr>
            <a:endParaRPr lang="en-US" sz="900" u="sng" dirty="0">
              <a:solidFill>
                <a:schemeClr val="tx1"/>
              </a:solidFill>
            </a:endParaRPr>
          </a:p>
          <a:p>
            <a:pPr marL="457200" indent="-457200">
              <a:spcAft>
                <a:spcPts val="600"/>
              </a:spcAft>
              <a:buFont typeface="+mj-lt"/>
              <a:buAutoNum type="arabicPeriod"/>
            </a:pPr>
            <a:r>
              <a:rPr lang="en-US" sz="2000" b="1" dirty="0">
                <a:solidFill>
                  <a:schemeClr val="tx1"/>
                </a:solidFill>
              </a:rPr>
              <a:t>Shortened and simplified learning plans </a:t>
            </a:r>
            <a:r>
              <a:rPr lang="en-US" sz="2000" dirty="0">
                <a:solidFill>
                  <a:schemeClr val="tx1"/>
                </a:solidFill>
              </a:rPr>
              <a:t>for students and parents</a:t>
            </a:r>
          </a:p>
          <a:p>
            <a:pPr marL="457200" indent="-457200">
              <a:spcAft>
                <a:spcPts val="600"/>
              </a:spcAft>
              <a:buFont typeface="+mj-lt"/>
              <a:buAutoNum type="arabicPeriod"/>
            </a:pPr>
            <a:r>
              <a:rPr lang="en-US" sz="2000" b="1" dirty="0">
                <a:solidFill>
                  <a:schemeClr val="tx1"/>
                </a:solidFill>
              </a:rPr>
              <a:t>Guidance for district customization </a:t>
            </a:r>
            <a:r>
              <a:rPr lang="en-US" sz="2000" dirty="0">
                <a:solidFill>
                  <a:schemeClr val="tx1"/>
                </a:solidFill>
              </a:rPr>
              <a:t>to suit unique needs and to support for all learners</a:t>
            </a:r>
          </a:p>
          <a:p>
            <a:pPr marL="457200" indent="-457200">
              <a:spcAft>
                <a:spcPts val="600"/>
              </a:spcAft>
              <a:buFont typeface="+mj-lt"/>
              <a:buAutoNum type="arabicPeriod"/>
            </a:pPr>
            <a:r>
              <a:rPr lang="en-US" sz="2000" b="1" dirty="0">
                <a:solidFill>
                  <a:schemeClr val="tx1"/>
                </a:solidFill>
              </a:rPr>
              <a:t>Improved text access </a:t>
            </a:r>
            <a:r>
              <a:rPr lang="en-US" sz="2000" dirty="0">
                <a:solidFill>
                  <a:schemeClr val="tx1"/>
                </a:solidFill>
              </a:rPr>
              <a:t>for all grade levels including access to phonics instruction, anchor texts, and novels</a:t>
            </a:r>
          </a:p>
          <a:p>
            <a:pPr marL="457200" indent="-457200">
              <a:spcAft>
                <a:spcPts val="600"/>
              </a:spcAft>
              <a:buFont typeface="+mj-lt"/>
              <a:buAutoNum type="arabicPeriod"/>
            </a:pPr>
            <a:r>
              <a:rPr lang="en-US" sz="2000" b="1" dirty="0">
                <a:solidFill>
                  <a:schemeClr val="tx1"/>
                </a:solidFill>
              </a:rPr>
              <a:t>Support implementation</a:t>
            </a:r>
            <a:r>
              <a:rPr lang="en-US" sz="2000" dirty="0">
                <a:solidFill>
                  <a:schemeClr val="tx1"/>
                </a:solidFill>
              </a:rPr>
              <a:t> for teachers and administrators and provide guidance for </a:t>
            </a:r>
            <a:r>
              <a:rPr lang="en-US" sz="2000" b="1" dirty="0">
                <a:solidFill>
                  <a:schemeClr val="tx1"/>
                </a:solidFill>
              </a:rPr>
              <a:t>special populations</a:t>
            </a:r>
          </a:p>
          <a:p>
            <a:pPr marL="457200" indent="-457200">
              <a:spcAft>
                <a:spcPts val="600"/>
              </a:spcAft>
              <a:buFont typeface="+mj-lt"/>
              <a:buAutoNum type="arabicPeriod"/>
            </a:pPr>
            <a:endParaRPr lang="en-US" sz="2000" dirty="0">
              <a:solidFill>
                <a:schemeClr val="tx1"/>
              </a:solidFill>
            </a:endParaRPr>
          </a:p>
        </p:txBody>
      </p:sp>
      <p:cxnSp>
        <p:nvCxnSpPr>
          <p:cNvPr id="6" name="Straight Connector 5">
            <a:extLst>
              <a:ext uri="{FF2B5EF4-FFF2-40B4-BE49-F238E27FC236}">
                <a16:creationId xmlns:a16="http://schemas.microsoft.com/office/drawing/2014/main" id="{8D99B46B-EAAC-4AB1-8008-9CCD82F5C72B}"/>
              </a:ext>
            </a:extLst>
          </p:cNvPr>
          <p:cNvCxnSpPr>
            <a:cxnSpLocks/>
          </p:cNvCxnSpPr>
          <p:nvPr/>
        </p:nvCxnSpPr>
        <p:spPr>
          <a:xfrm>
            <a:off x="5050834" y="2555178"/>
            <a:ext cx="0" cy="315705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E6973192-7343-4834-9863-DB3CC5E57AEE}"/>
              </a:ext>
            </a:extLst>
          </p:cNvPr>
          <p:cNvSpPr>
            <a:spLocks noGrp="1"/>
          </p:cNvSpPr>
          <p:nvPr>
            <p:ph type="sldNum" sz="quarter" idx="4"/>
          </p:nvPr>
        </p:nvSpPr>
        <p:spPr/>
        <p:txBody>
          <a:bodyPr/>
          <a:lstStyle/>
          <a:p>
            <a:fld id="{69C126A4-BD19-47E2-8A0E-0DE1B9D8C925}" type="slidenum">
              <a:rPr lang="en-US" smtClean="0"/>
              <a:pPr/>
              <a:t>7</a:t>
            </a:fld>
            <a:endParaRPr lang="en-US"/>
          </a:p>
        </p:txBody>
      </p:sp>
    </p:spTree>
    <p:extLst>
      <p:ext uri="{BB962C8B-B14F-4D97-AF65-F5344CB8AC3E}">
        <p14:creationId xmlns:p14="http://schemas.microsoft.com/office/powerpoint/2010/main" val="3630990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581AED3-2A9B-4CAA-BC99-90B822A15082}"/>
              </a:ext>
            </a:extLst>
          </p:cNvPr>
          <p:cNvSpPr>
            <a:spLocks noGrp="1"/>
          </p:cNvSpPr>
          <p:nvPr>
            <p:ph type="title"/>
          </p:nvPr>
        </p:nvSpPr>
        <p:spPr>
          <a:xfrm>
            <a:off x="712379" y="153230"/>
            <a:ext cx="12150865" cy="751350"/>
          </a:xfrm>
        </p:spPr>
        <p:txBody>
          <a:bodyPr>
            <a:normAutofit/>
          </a:bodyPr>
          <a:lstStyle/>
          <a:p>
            <a:r>
              <a:rPr lang="en-US" dirty="0"/>
              <a:t>2020 Summer Learning in Texas</a:t>
            </a:r>
          </a:p>
        </p:txBody>
      </p:sp>
      <p:sp>
        <p:nvSpPr>
          <p:cNvPr id="13" name="Rectangle 12">
            <a:extLst>
              <a:ext uri="{FF2B5EF4-FFF2-40B4-BE49-F238E27FC236}">
                <a16:creationId xmlns:a16="http://schemas.microsoft.com/office/drawing/2014/main" id="{2E6BEB12-EF30-4C52-BF18-615B88F5167A}"/>
              </a:ext>
            </a:extLst>
          </p:cNvPr>
          <p:cNvSpPr/>
          <p:nvPr/>
        </p:nvSpPr>
        <p:spPr>
          <a:xfrm>
            <a:off x="482507" y="3922571"/>
            <a:ext cx="3534689" cy="741318"/>
          </a:xfrm>
          <a:prstGeom prst="rect">
            <a:avLst/>
          </a:prstGeom>
        </p:spPr>
        <p:txBody>
          <a:bodyPr wrap="square">
            <a:noAutofit/>
          </a:bodyPr>
          <a:lstStyle/>
          <a:p>
            <a:pPr lvl="0" algn="ctr">
              <a:spcAft>
                <a:spcPts val="1200"/>
              </a:spcAft>
              <a:defRPr/>
            </a:pPr>
            <a:r>
              <a:rPr lang="en-US" dirty="0">
                <a:solidFill>
                  <a:srgbClr val="363534"/>
                </a:solidFill>
              </a:rPr>
              <a:t>Districts have the option to decide whether or not to use at all; districts may also decided to provide resources without structured summer school.</a:t>
            </a:r>
          </a:p>
        </p:txBody>
      </p:sp>
      <p:sp>
        <p:nvSpPr>
          <p:cNvPr id="14" name="Rectangle: Rounded Corners 13">
            <a:extLst>
              <a:ext uri="{FF2B5EF4-FFF2-40B4-BE49-F238E27FC236}">
                <a16:creationId xmlns:a16="http://schemas.microsoft.com/office/drawing/2014/main" id="{335BADA2-6F75-40E9-A2B2-F2BE5716A9F5}"/>
              </a:ext>
            </a:extLst>
          </p:cNvPr>
          <p:cNvSpPr/>
          <p:nvPr/>
        </p:nvSpPr>
        <p:spPr>
          <a:xfrm>
            <a:off x="482507" y="2113853"/>
            <a:ext cx="3449315" cy="533445"/>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Districts</a:t>
            </a:r>
            <a:endParaRPr kumimoji="0" lang="en-US" sz="20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Content Placeholder 12">
            <a:extLst>
              <a:ext uri="{FF2B5EF4-FFF2-40B4-BE49-F238E27FC236}">
                <a16:creationId xmlns:a16="http://schemas.microsoft.com/office/drawing/2014/main" id="{1F607FD0-22C2-4302-8198-38CAE568F098}"/>
              </a:ext>
            </a:extLst>
          </p:cNvPr>
          <p:cNvSpPr txBox="1">
            <a:spLocks/>
          </p:cNvSpPr>
          <p:nvPr/>
        </p:nvSpPr>
        <p:spPr>
          <a:xfrm>
            <a:off x="482507" y="1074588"/>
            <a:ext cx="11349726" cy="741318"/>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Clr>
                <a:srgbClr val="F16038"/>
              </a:buClr>
              <a:buNone/>
              <a:defRPr/>
            </a:pPr>
            <a:r>
              <a:rPr lang="en-US" sz="2400" dirty="0">
                <a:solidFill>
                  <a:srgbClr val="363534"/>
                </a:solidFill>
              </a:rPr>
              <a:t>Engaging students in summer learning can help mitigate learning loss from COVID-19.</a:t>
            </a:r>
          </a:p>
        </p:txBody>
      </p:sp>
      <p:sp>
        <p:nvSpPr>
          <p:cNvPr id="10" name="Rectangle: Rounded Corners 9">
            <a:extLst>
              <a:ext uri="{FF2B5EF4-FFF2-40B4-BE49-F238E27FC236}">
                <a16:creationId xmlns:a16="http://schemas.microsoft.com/office/drawing/2014/main" id="{68EC1B98-E531-463D-82CF-FD98F4DD7E78}"/>
              </a:ext>
            </a:extLst>
          </p:cNvPr>
          <p:cNvSpPr/>
          <p:nvPr/>
        </p:nvSpPr>
        <p:spPr>
          <a:xfrm>
            <a:off x="4371343" y="2113854"/>
            <a:ext cx="3449315" cy="533445"/>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Families</a:t>
            </a:r>
            <a:endParaRPr kumimoji="0" lang="en-US" sz="20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33FD26A2-3A28-410C-8DD8-14BE977517A6}"/>
              </a:ext>
            </a:extLst>
          </p:cNvPr>
          <p:cNvSpPr/>
          <p:nvPr/>
        </p:nvSpPr>
        <p:spPr>
          <a:xfrm>
            <a:off x="8333329" y="2113854"/>
            <a:ext cx="3449315" cy="533445"/>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All Users</a:t>
            </a:r>
            <a:endParaRPr kumimoji="0" lang="en-US" sz="2000" b="1" i="0"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E3033D9D-F1B2-40CA-9307-CDDD9CC871E8}"/>
              </a:ext>
            </a:extLst>
          </p:cNvPr>
          <p:cNvSpPr/>
          <p:nvPr/>
        </p:nvSpPr>
        <p:spPr>
          <a:xfrm>
            <a:off x="4371343" y="3922571"/>
            <a:ext cx="3449315" cy="934789"/>
          </a:xfrm>
          <a:prstGeom prst="rect">
            <a:avLst/>
          </a:prstGeom>
        </p:spPr>
        <p:txBody>
          <a:bodyPr wrap="square">
            <a:noAutofit/>
          </a:bodyPr>
          <a:lstStyle/>
          <a:p>
            <a:pPr lvl="0" algn="ctr">
              <a:spcAft>
                <a:spcPts val="1200"/>
              </a:spcAft>
              <a:defRPr/>
            </a:pPr>
            <a:r>
              <a:rPr lang="en-US" dirty="0">
                <a:solidFill>
                  <a:srgbClr val="363534"/>
                </a:solidFill>
              </a:rPr>
              <a:t>Summer school expectations must be feasible for parents and families to implement.</a:t>
            </a:r>
          </a:p>
        </p:txBody>
      </p:sp>
      <p:sp>
        <p:nvSpPr>
          <p:cNvPr id="20" name="Rectangle 19">
            <a:extLst>
              <a:ext uri="{FF2B5EF4-FFF2-40B4-BE49-F238E27FC236}">
                <a16:creationId xmlns:a16="http://schemas.microsoft.com/office/drawing/2014/main" id="{484062A6-6473-4BED-A660-3D87748D620E}"/>
              </a:ext>
            </a:extLst>
          </p:cNvPr>
          <p:cNvSpPr/>
          <p:nvPr/>
        </p:nvSpPr>
        <p:spPr>
          <a:xfrm>
            <a:off x="8537825" y="3922571"/>
            <a:ext cx="3244819" cy="934789"/>
          </a:xfrm>
          <a:prstGeom prst="rect">
            <a:avLst/>
          </a:prstGeom>
        </p:spPr>
        <p:txBody>
          <a:bodyPr wrap="square">
            <a:noAutofit/>
          </a:bodyPr>
          <a:lstStyle/>
          <a:p>
            <a:pPr lvl="0" algn="ctr">
              <a:spcAft>
                <a:spcPts val="1200"/>
              </a:spcAft>
              <a:defRPr/>
            </a:pPr>
            <a:r>
              <a:rPr lang="en-US" dirty="0">
                <a:solidFill>
                  <a:srgbClr val="363534"/>
                </a:solidFill>
              </a:rPr>
              <a:t>THL is designed for a light touch by teachers and simple implementation for parents making it an easy plug and play resources to support during summer. </a:t>
            </a:r>
            <a:endParaRPr kumimoji="0" lang="en-US" sz="1800" b="0" i="0" u="none" strike="noStrike" kern="1200" cap="none" spc="0" normalizeH="0" baseline="0" noProof="0" dirty="0">
              <a:ln>
                <a:noFill/>
              </a:ln>
              <a:solidFill>
                <a:srgbClr val="363534"/>
              </a:solidFill>
              <a:effectLst/>
              <a:uLnTx/>
              <a:uFillTx/>
              <a:latin typeface="Calibri" panose="020F0502020204030204"/>
              <a:ea typeface="+mn-ea"/>
              <a:cs typeface="+mn-cs"/>
            </a:endParaRPr>
          </a:p>
        </p:txBody>
      </p:sp>
      <p:pic>
        <p:nvPicPr>
          <p:cNvPr id="3" name="Graphic 2" descr="Schoolhouse">
            <a:extLst>
              <a:ext uri="{FF2B5EF4-FFF2-40B4-BE49-F238E27FC236}">
                <a16:creationId xmlns:a16="http://schemas.microsoft.com/office/drawing/2014/main" id="{E5A9326B-EA33-4498-97CD-93DBFC9186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49964" y="2869283"/>
            <a:ext cx="914400" cy="914400"/>
          </a:xfrm>
          <a:prstGeom prst="rect">
            <a:avLst/>
          </a:prstGeom>
        </p:spPr>
      </p:pic>
      <p:pic>
        <p:nvPicPr>
          <p:cNvPr id="5" name="Graphic 4" descr="Family with two children">
            <a:extLst>
              <a:ext uri="{FF2B5EF4-FFF2-40B4-BE49-F238E27FC236}">
                <a16:creationId xmlns:a16="http://schemas.microsoft.com/office/drawing/2014/main" id="{B69822BE-DB92-460A-AF1B-7D77D98FFE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638800" y="2869283"/>
            <a:ext cx="914400" cy="914400"/>
          </a:xfrm>
          <a:prstGeom prst="rect">
            <a:avLst/>
          </a:prstGeom>
        </p:spPr>
      </p:pic>
      <p:pic>
        <p:nvPicPr>
          <p:cNvPr id="7" name="Graphic 6" descr="Teacher">
            <a:extLst>
              <a:ext uri="{FF2B5EF4-FFF2-40B4-BE49-F238E27FC236}">
                <a16:creationId xmlns:a16="http://schemas.microsoft.com/office/drawing/2014/main" id="{FA5E3CD6-CF46-4BFA-AA36-888B0AB22E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00786" y="2869283"/>
            <a:ext cx="914400" cy="914400"/>
          </a:xfrm>
          <a:prstGeom prst="rect">
            <a:avLst/>
          </a:prstGeom>
        </p:spPr>
      </p:pic>
      <p:sp>
        <p:nvSpPr>
          <p:cNvPr id="2" name="Slide Number Placeholder 1">
            <a:extLst>
              <a:ext uri="{FF2B5EF4-FFF2-40B4-BE49-F238E27FC236}">
                <a16:creationId xmlns:a16="http://schemas.microsoft.com/office/drawing/2014/main" id="{C89D065B-9E3E-45E6-8D09-D8429D8B01AF}"/>
              </a:ext>
            </a:extLst>
          </p:cNvPr>
          <p:cNvSpPr>
            <a:spLocks noGrp="1"/>
          </p:cNvSpPr>
          <p:nvPr>
            <p:ph type="sldNum" sz="quarter" idx="4"/>
          </p:nvPr>
        </p:nvSpPr>
        <p:spPr>
          <a:xfrm>
            <a:off x="9210675" y="6827074"/>
            <a:ext cx="2743200" cy="365125"/>
          </a:xfrm>
        </p:spPr>
        <p:txBody>
          <a:bodyPr/>
          <a:lstStyle/>
          <a:p>
            <a:fld id="{69C126A4-BD19-47E2-8A0E-0DE1B9D8C925}" type="slidenum">
              <a:rPr lang="en-US" smtClean="0"/>
              <a:pPr/>
              <a:t>8</a:t>
            </a:fld>
            <a:endParaRPr lang="en-US"/>
          </a:p>
        </p:txBody>
      </p:sp>
    </p:spTree>
    <p:extLst>
      <p:ext uri="{BB962C8B-B14F-4D97-AF65-F5344CB8AC3E}">
        <p14:creationId xmlns:p14="http://schemas.microsoft.com/office/powerpoint/2010/main" val="3598933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46C8B-7A09-401C-9B2F-EC617AFE73C6}"/>
              </a:ext>
            </a:extLst>
          </p:cNvPr>
          <p:cNvSpPr>
            <a:spLocks noGrp="1"/>
          </p:cNvSpPr>
          <p:nvPr>
            <p:ph type="title"/>
          </p:nvPr>
        </p:nvSpPr>
        <p:spPr/>
        <p:txBody>
          <a:bodyPr/>
          <a:lstStyle/>
          <a:p>
            <a:r>
              <a:rPr lang="en-US" dirty="0"/>
              <a:t>Introducing Texas Home Learning 2.0</a:t>
            </a:r>
          </a:p>
        </p:txBody>
      </p:sp>
      <p:sp>
        <p:nvSpPr>
          <p:cNvPr id="4" name="Content Placeholder 12">
            <a:extLst>
              <a:ext uri="{FF2B5EF4-FFF2-40B4-BE49-F238E27FC236}">
                <a16:creationId xmlns:a16="http://schemas.microsoft.com/office/drawing/2014/main" id="{283044E2-2FCD-4E74-81AF-40339920A354}"/>
              </a:ext>
            </a:extLst>
          </p:cNvPr>
          <p:cNvSpPr txBox="1">
            <a:spLocks/>
          </p:cNvSpPr>
          <p:nvPr/>
        </p:nvSpPr>
        <p:spPr>
          <a:xfrm>
            <a:off x="342274" y="872524"/>
            <a:ext cx="11489959" cy="943382"/>
          </a:xfrm>
          <a:prstGeom prst="rect">
            <a:avLst/>
          </a:prstGeom>
        </p:spPr>
        <p:txBody>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chemeClr val="accent5"/>
                </a:solidFill>
              </a:rPr>
              <a:t>THL 2.0 provides optional at-home summer learning resources to keep students engaged with and connected to high quality content</a:t>
            </a:r>
            <a:endParaRPr lang="en-US" sz="1600" dirty="0">
              <a:solidFill>
                <a:schemeClr val="accent5"/>
              </a:solidFill>
            </a:endParaRPr>
          </a:p>
        </p:txBody>
      </p:sp>
      <p:sp>
        <p:nvSpPr>
          <p:cNvPr id="5" name="Rectangle 4">
            <a:extLst>
              <a:ext uri="{FF2B5EF4-FFF2-40B4-BE49-F238E27FC236}">
                <a16:creationId xmlns:a16="http://schemas.microsoft.com/office/drawing/2014/main" id="{696BB211-BC3E-4311-86FD-EA98667C9957}"/>
              </a:ext>
            </a:extLst>
          </p:cNvPr>
          <p:cNvSpPr/>
          <p:nvPr/>
        </p:nvSpPr>
        <p:spPr>
          <a:xfrm>
            <a:off x="813160" y="1931985"/>
            <a:ext cx="3154168" cy="964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Shortened and Simplified Learning Plans </a:t>
            </a:r>
          </a:p>
        </p:txBody>
      </p:sp>
      <p:sp>
        <p:nvSpPr>
          <p:cNvPr id="6" name="Rectangle 5">
            <a:extLst>
              <a:ext uri="{FF2B5EF4-FFF2-40B4-BE49-F238E27FC236}">
                <a16:creationId xmlns:a16="http://schemas.microsoft.com/office/drawing/2014/main" id="{5BF5C07B-B0C4-4CFD-98F3-259C4217DA75}"/>
              </a:ext>
            </a:extLst>
          </p:cNvPr>
          <p:cNvSpPr/>
          <p:nvPr/>
        </p:nvSpPr>
        <p:spPr>
          <a:xfrm>
            <a:off x="4627229" y="1931985"/>
            <a:ext cx="3154168" cy="964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Guidance for District Customization</a:t>
            </a:r>
          </a:p>
        </p:txBody>
      </p:sp>
      <p:sp>
        <p:nvSpPr>
          <p:cNvPr id="7" name="Rectangle 6">
            <a:extLst>
              <a:ext uri="{FF2B5EF4-FFF2-40B4-BE49-F238E27FC236}">
                <a16:creationId xmlns:a16="http://schemas.microsoft.com/office/drawing/2014/main" id="{51167AFC-1A54-44CC-8330-0829B38EEDD6}"/>
              </a:ext>
            </a:extLst>
          </p:cNvPr>
          <p:cNvSpPr/>
          <p:nvPr/>
        </p:nvSpPr>
        <p:spPr>
          <a:xfrm>
            <a:off x="8420750" y="1931985"/>
            <a:ext cx="3154168" cy="9648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t>Implementation Support</a:t>
            </a:r>
          </a:p>
        </p:txBody>
      </p:sp>
      <p:cxnSp>
        <p:nvCxnSpPr>
          <p:cNvPr id="8" name="Straight Connector 7">
            <a:extLst>
              <a:ext uri="{FF2B5EF4-FFF2-40B4-BE49-F238E27FC236}">
                <a16:creationId xmlns:a16="http://schemas.microsoft.com/office/drawing/2014/main" id="{C5F0290E-D4C3-41D4-B94A-0E7044C955FF}"/>
              </a:ext>
            </a:extLst>
          </p:cNvPr>
          <p:cNvCxnSpPr>
            <a:cxnSpLocks/>
          </p:cNvCxnSpPr>
          <p:nvPr/>
        </p:nvCxnSpPr>
        <p:spPr>
          <a:xfrm>
            <a:off x="4307553" y="270710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770CA6-F1F3-420E-A8A6-765E1BB93272}"/>
              </a:ext>
            </a:extLst>
          </p:cNvPr>
          <p:cNvCxnSpPr>
            <a:cxnSpLocks/>
          </p:cNvCxnSpPr>
          <p:nvPr/>
        </p:nvCxnSpPr>
        <p:spPr>
          <a:xfrm>
            <a:off x="8090800" y="2736214"/>
            <a:ext cx="0" cy="23719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CABE783-B089-4DAE-B7D9-701C82096F61}"/>
              </a:ext>
            </a:extLst>
          </p:cNvPr>
          <p:cNvSpPr txBox="1"/>
          <p:nvPr/>
        </p:nvSpPr>
        <p:spPr>
          <a:xfrm>
            <a:off x="944468" y="4096823"/>
            <a:ext cx="2891552" cy="1200329"/>
          </a:xfrm>
          <a:prstGeom prst="rect">
            <a:avLst/>
          </a:prstGeom>
          <a:noFill/>
        </p:spPr>
        <p:txBody>
          <a:bodyPr wrap="square" rtlCol="0">
            <a:spAutoFit/>
          </a:bodyPr>
          <a:lstStyle/>
          <a:p>
            <a:pPr algn="ctr"/>
            <a:r>
              <a:rPr lang="en-US" dirty="0"/>
              <a:t>Learning plans and schedules shortened to 4 weeks, organized by subject, and simplified for parents</a:t>
            </a:r>
          </a:p>
        </p:txBody>
      </p:sp>
      <p:sp>
        <p:nvSpPr>
          <p:cNvPr id="11" name="TextBox 10">
            <a:extLst>
              <a:ext uri="{FF2B5EF4-FFF2-40B4-BE49-F238E27FC236}">
                <a16:creationId xmlns:a16="http://schemas.microsoft.com/office/drawing/2014/main" id="{0979BE40-5164-40B6-B1E7-70441FA532F7}"/>
              </a:ext>
            </a:extLst>
          </p:cNvPr>
          <p:cNvSpPr txBox="1"/>
          <p:nvPr/>
        </p:nvSpPr>
        <p:spPr>
          <a:xfrm>
            <a:off x="4593729" y="4115659"/>
            <a:ext cx="3180707" cy="1200329"/>
          </a:xfrm>
          <a:prstGeom prst="rect">
            <a:avLst/>
          </a:prstGeom>
          <a:noFill/>
        </p:spPr>
        <p:txBody>
          <a:bodyPr wrap="square" rtlCol="0">
            <a:spAutoFit/>
          </a:bodyPr>
          <a:lstStyle/>
          <a:p>
            <a:pPr algn="ctr"/>
            <a:r>
              <a:rPr lang="en-US" dirty="0"/>
              <a:t>Strategic and technical guidance to adapt learning plans for unique scheduling, academic, or student-specific needs</a:t>
            </a:r>
          </a:p>
        </p:txBody>
      </p:sp>
      <p:sp>
        <p:nvSpPr>
          <p:cNvPr id="12" name="TextBox 11">
            <a:extLst>
              <a:ext uri="{FF2B5EF4-FFF2-40B4-BE49-F238E27FC236}">
                <a16:creationId xmlns:a16="http://schemas.microsoft.com/office/drawing/2014/main" id="{2D89095A-CB60-4E19-B9E2-DA4FF2029F80}"/>
              </a:ext>
            </a:extLst>
          </p:cNvPr>
          <p:cNvSpPr txBox="1"/>
          <p:nvPr/>
        </p:nvSpPr>
        <p:spPr>
          <a:xfrm>
            <a:off x="8599678" y="4133703"/>
            <a:ext cx="2891552" cy="1200329"/>
          </a:xfrm>
          <a:prstGeom prst="rect">
            <a:avLst/>
          </a:prstGeom>
          <a:noFill/>
        </p:spPr>
        <p:txBody>
          <a:bodyPr wrap="square" rtlCol="0">
            <a:spAutoFit/>
          </a:bodyPr>
          <a:lstStyle/>
          <a:p>
            <a:pPr algn="ctr"/>
            <a:r>
              <a:rPr lang="en-US" dirty="0"/>
              <a:t>Support for district planning, launch, and implementation with guidance for supporting all learners </a:t>
            </a:r>
          </a:p>
        </p:txBody>
      </p:sp>
      <p:pic>
        <p:nvPicPr>
          <p:cNvPr id="16" name="Graphic 15" descr="Books on shelf">
            <a:extLst>
              <a:ext uri="{FF2B5EF4-FFF2-40B4-BE49-F238E27FC236}">
                <a16:creationId xmlns:a16="http://schemas.microsoft.com/office/drawing/2014/main" id="{B4FCC3D4-FD55-4056-83A5-A9B5640BC1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0634" y="3090394"/>
            <a:ext cx="914400" cy="914400"/>
          </a:xfrm>
          <a:prstGeom prst="rect">
            <a:avLst/>
          </a:prstGeom>
        </p:spPr>
      </p:pic>
      <p:pic>
        <p:nvPicPr>
          <p:cNvPr id="18" name="Graphic 17" descr="Map with pin">
            <a:extLst>
              <a:ext uri="{FF2B5EF4-FFF2-40B4-BE49-F238E27FC236}">
                <a16:creationId xmlns:a16="http://schemas.microsoft.com/office/drawing/2014/main" id="{03EDF486-8BC9-4F6A-9857-00A3603ED73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53592" y="3090394"/>
            <a:ext cx="914400" cy="914400"/>
          </a:xfrm>
          <a:prstGeom prst="rect">
            <a:avLst/>
          </a:prstGeom>
        </p:spPr>
      </p:pic>
      <p:pic>
        <p:nvPicPr>
          <p:cNvPr id="22" name="Graphic 21" descr="Tools">
            <a:extLst>
              <a:ext uri="{FF2B5EF4-FFF2-40B4-BE49-F238E27FC236}">
                <a16:creationId xmlns:a16="http://schemas.microsoft.com/office/drawing/2014/main" id="{BF53121C-21A4-4E40-B48F-9CD1E487F4A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47113" y="3090394"/>
            <a:ext cx="914400" cy="914400"/>
          </a:xfrm>
          <a:prstGeom prst="rect">
            <a:avLst/>
          </a:prstGeom>
        </p:spPr>
      </p:pic>
      <p:sp>
        <p:nvSpPr>
          <p:cNvPr id="17" name="Rectangle 16">
            <a:extLst>
              <a:ext uri="{FF2B5EF4-FFF2-40B4-BE49-F238E27FC236}">
                <a16:creationId xmlns:a16="http://schemas.microsoft.com/office/drawing/2014/main" id="{6FFE297E-89CE-4D19-B7DF-4DFD233AE9B2}"/>
              </a:ext>
            </a:extLst>
          </p:cNvPr>
          <p:cNvSpPr/>
          <p:nvPr/>
        </p:nvSpPr>
        <p:spPr>
          <a:xfrm>
            <a:off x="965534" y="5378728"/>
            <a:ext cx="10260933" cy="53774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Improved Text Access</a:t>
            </a:r>
          </a:p>
          <a:p>
            <a:pPr algn="ctr"/>
            <a:r>
              <a:rPr lang="en-US" dirty="0"/>
              <a:t>TEA is researching and evaluating options to provide districts with greater access to high quality texts</a:t>
            </a:r>
          </a:p>
        </p:txBody>
      </p:sp>
      <p:sp>
        <p:nvSpPr>
          <p:cNvPr id="3" name="Slide Number Placeholder 2">
            <a:extLst>
              <a:ext uri="{FF2B5EF4-FFF2-40B4-BE49-F238E27FC236}">
                <a16:creationId xmlns:a16="http://schemas.microsoft.com/office/drawing/2014/main" id="{A4E585AF-AEBB-421A-84A7-2F626FF28687}"/>
              </a:ext>
            </a:extLst>
          </p:cNvPr>
          <p:cNvSpPr>
            <a:spLocks noGrp="1"/>
          </p:cNvSpPr>
          <p:nvPr>
            <p:ph type="sldNum" sz="quarter" idx="4"/>
          </p:nvPr>
        </p:nvSpPr>
        <p:spPr/>
        <p:txBody>
          <a:bodyPr/>
          <a:lstStyle/>
          <a:p>
            <a:fld id="{69C126A4-BD19-47E2-8A0E-0DE1B9D8C925}" type="slidenum">
              <a:rPr lang="en-US" smtClean="0"/>
              <a:pPr/>
              <a:t>9</a:t>
            </a:fld>
            <a:endParaRPr lang="en-US"/>
          </a:p>
        </p:txBody>
      </p:sp>
    </p:spTree>
    <p:extLst>
      <p:ext uri="{BB962C8B-B14F-4D97-AF65-F5344CB8AC3E}">
        <p14:creationId xmlns:p14="http://schemas.microsoft.com/office/powerpoint/2010/main" val="955535315"/>
      </p:ext>
    </p:extLst>
  </p:cSld>
  <p:clrMapOvr>
    <a:masterClrMapping/>
  </p:clrMapOvr>
</p:sld>
</file>

<file path=ppt/theme/theme1.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305496"/>
          </a:solid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dirty="0"/>
        </a:defPPr>
      </a:lstStyle>
    </a:tx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3.xml><?xml version="1.0" encoding="utf-8"?>
<a:theme xmlns:a="http://schemas.openxmlformats.org/drawingml/2006/main" name="2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28575">
          <a:noFill/>
        </a:ln>
      </a:spPr>
      <a:bodyPr rtlCol="0" anchor="ct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6.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spPr>
      <a:bodyPr rtlCol="0" anchor="ctr"/>
      <a:lstStyle>
        <a:defPPr algn="ctr">
          <a:defRPr sz="12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spPr>
      <a:bodyPr rtlCol="0" anchor="ctr"/>
      <a:lstStyle>
        <a:defPPr algn="ctr">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E3BC4AA1C81E34F82B4B62D6BEB19D3" ma:contentTypeVersion="12" ma:contentTypeDescription="Create a new document." ma:contentTypeScope="" ma:versionID="097d35f580a973868886dc0000d2e135">
  <xsd:schema xmlns:xsd="http://www.w3.org/2001/XMLSchema" xmlns:xs="http://www.w3.org/2001/XMLSchema" xmlns:p="http://schemas.microsoft.com/office/2006/metadata/properties" xmlns:ns3="5dfb1864-ad01-4686-bf1f-9d351a6e91ff" xmlns:ns4="a5c36992-0929-4da6-a142-8ad24a59d723" targetNamespace="http://schemas.microsoft.com/office/2006/metadata/properties" ma:root="true" ma:fieldsID="a24d45dcb1e702e269a9b7c0ad110143" ns3:_="" ns4:_="">
    <xsd:import namespace="5dfb1864-ad01-4686-bf1f-9d351a6e91ff"/>
    <xsd:import namespace="a5c36992-0929-4da6-a142-8ad24a59d72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fb1864-ad01-4686-bf1f-9d351a6e9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c36992-0929-4da6-a142-8ad24a59d72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dfb1864-ad01-4686-bf1f-9d351a6e91ff">
      <UserInfo>
        <DisplayName>Harrington, Sarah</DisplayName>
        <AccountId>31</AccountId>
        <AccountType/>
      </UserInfo>
      <UserInfo>
        <DisplayName>Hole, Kristen</DisplayName>
        <AccountId>19</AccountId>
        <AccountType/>
      </UserInfo>
      <UserInfo>
        <DisplayName>Heinrich, Ronald</DisplayName>
        <AccountId>113</AccountId>
        <AccountType/>
      </UserInfo>
      <UserInfo>
        <DisplayName>Hodge, Andrew</DisplayName>
        <AccountId>23</AccountId>
        <AccountType/>
      </UserInfo>
    </SharedWithUsers>
  </documentManagement>
</p:properties>
</file>

<file path=customXml/itemProps1.xml><?xml version="1.0" encoding="utf-8"?>
<ds:datastoreItem xmlns:ds="http://schemas.openxmlformats.org/officeDocument/2006/customXml" ds:itemID="{E7F9E1D1-0C4A-4C61-98AB-9BF08BCC0961}">
  <ds:schemaRefs>
    <ds:schemaRef ds:uri="http://schemas.microsoft.com/sharepoint/v3/contenttype/forms"/>
  </ds:schemaRefs>
</ds:datastoreItem>
</file>

<file path=customXml/itemProps2.xml><?xml version="1.0" encoding="utf-8"?>
<ds:datastoreItem xmlns:ds="http://schemas.openxmlformats.org/officeDocument/2006/customXml" ds:itemID="{723D07B0-5AC2-4D05-B339-1F59F7D53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fb1864-ad01-4686-bf1f-9d351a6e91ff"/>
    <ds:schemaRef ds:uri="a5c36992-0929-4da6-a142-8ad24a59d7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923003-91C7-4DF6-8A24-C3E2FC1C075B}">
  <ds:schemaRefs>
    <ds:schemaRef ds:uri="http://purl.org/dc/terms/"/>
    <ds:schemaRef ds:uri="http://schemas.openxmlformats.org/package/2006/metadata/core-properties"/>
    <ds:schemaRef ds:uri="5dfb1864-ad01-4686-bf1f-9d351a6e91ff"/>
    <ds:schemaRef ds:uri="http://schemas.microsoft.com/office/2006/documentManagement/types"/>
    <ds:schemaRef ds:uri="http://purl.org/dc/elements/1.1/"/>
    <ds:schemaRef ds:uri="http://schemas.microsoft.com/office/2006/metadata/properties"/>
    <ds:schemaRef ds:uri="http://schemas.microsoft.com/office/infopath/2007/PartnerControls"/>
    <ds:schemaRef ds:uri="a5c36992-0929-4da6-a142-8ad24a59d72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19133</TotalTime>
  <Words>1952</Words>
  <Application>Microsoft Office PowerPoint</Application>
  <PresentationFormat>Widescreen</PresentationFormat>
  <Paragraphs>323</Paragraphs>
  <Slides>22</Slides>
  <Notes>1</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22</vt:i4>
      </vt:variant>
    </vt:vector>
  </HeadingPairs>
  <TitlesOfParts>
    <vt:vector size="38" baseType="lpstr">
      <vt:lpstr>Arial</vt:lpstr>
      <vt:lpstr>Calibri</vt:lpstr>
      <vt:lpstr>Calibri Light</vt:lpstr>
      <vt:lpstr>Courier New</vt:lpstr>
      <vt:lpstr>Open Sans</vt:lpstr>
      <vt:lpstr>Open Sans (Headings)</vt:lpstr>
      <vt:lpstr>Open Sans Light</vt:lpstr>
      <vt:lpstr>Open Sans Semibold</vt:lpstr>
      <vt:lpstr>Wingdings</vt:lpstr>
      <vt:lpstr>Custom Design</vt:lpstr>
      <vt:lpstr>3_TEA Main Slide</vt:lpstr>
      <vt:lpstr>2_TEA Main Slide</vt:lpstr>
      <vt:lpstr>1_Custom Design</vt:lpstr>
      <vt:lpstr>TEA Main Slide</vt:lpstr>
      <vt:lpstr>2_Office Theme</vt:lpstr>
      <vt:lpstr>3_Office Theme</vt:lpstr>
      <vt:lpstr>Texas Home Learning Model: Phase 2: Summer Learning Plans   April 30, 2020</vt:lpstr>
      <vt:lpstr>What is Texas Home Learning?</vt:lpstr>
      <vt:lpstr>Texas Home Learning Phase 1</vt:lpstr>
      <vt:lpstr>THL Phase 1: Access to Online and Printable Materials</vt:lpstr>
      <vt:lpstr>THL Phase 1: Access to Online and Printable Materials</vt:lpstr>
      <vt:lpstr>THL Phase 1: What Was Right &amp; What We Learned</vt:lpstr>
      <vt:lpstr>THL Phase 1: What Was Right &amp; What We Learned</vt:lpstr>
      <vt:lpstr>2020 Summer Learning in Texas</vt:lpstr>
      <vt:lpstr>Introducing Texas Home Learning 2.0</vt:lpstr>
      <vt:lpstr>Introducing Texas Home Learning 2.0</vt:lpstr>
      <vt:lpstr>THL 2.0: Shortened and Simplified Learning Plans </vt:lpstr>
      <vt:lpstr>THL 2.0: Sample Schedules for District Customization</vt:lpstr>
      <vt:lpstr>Introducing Texas Home Learning 2.0</vt:lpstr>
      <vt:lpstr>THL 2.0: Guidance for District Customization</vt:lpstr>
      <vt:lpstr>Introducing Texas Home Learning 2.0</vt:lpstr>
      <vt:lpstr>District Implementation Support</vt:lpstr>
      <vt:lpstr>Introducing Texas Home Learning 2.0</vt:lpstr>
      <vt:lpstr>THL 2.0: Improved ELAR Options for Districts and Students</vt:lpstr>
      <vt:lpstr>Introducing Texas Home Learning 2.0</vt:lpstr>
      <vt:lpstr>Texas Home Learning 2.0: Timeline</vt:lpstr>
      <vt:lpstr>Questions and Next Steps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Continuity Texas At-Home Learning Model March 27, 2020</dc:title>
  <dc:creator>Laux, Lily</dc:creator>
  <cp:lastModifiedBy>Hodge, Andrew</cp:lastModifiedBy>
  <cp:revision>101</cp:revision>
  <dcterms:created xsi:type="dcterms:W3CDTF">2020-03-27T01:24:15Z</dcterms:created>
  <dcterms:modified xsi:type="dcterms:W3CDTF">2020-04-30T19:45:21Z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0x0101005E3BC4AA1C81E34F82B4B62D6BEB19D3</vt:lpwstr>
  </property>
</Properties>
</file>