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2" r:id="rId6"/>
    <p:sldMasterId id="2147483712" r:id="rId7"/>
    <p:sldMasterId id="2147483727" r:id="rId8"/>
    <p:sldMasterId id="2147483748" r:id="rId9"/>
  </p:sldMasterIdLst>
  <p:notesMasterIdLst>
    <p:notesMasterId r:id="rId46"/>
  </p:notesMasterIdLst>
  <p:sldIdLst>
    <p:sldId id="258" r:id="rId10"/>
    <p:sldId id="2278" r:id="rId11"/>
    <p:sldId id="2264" r:id="rId12"/>
    <p:sldId id="2192" r:id="rId13"/>
    <p:sldId id="2261" r:id="rId14"/>
    <p:sldId id="2262" r:id="rId15"/>
    <p:sldId id="2263" r:id="rId16"/>
    <p:sldId id="2265" r:id="rId17"/>
    <p:sldId id="2248" r:id="rId18"/>
    <p:sldId id="2240" r:id="rId19"/>
    <p:sldId id="2242" r:id="rId20"/>
    <p:sldId id="2243" r:id="rId21"/>
    <p:sldId id="2286" r:id="rId22"/>
    <p:sldId id="2285" r:id="rId23"/>
    <p:sldId id="2269" r:id="rId24"/>
    <p:sldId id="2277" r:id="rId25"/>
    <p:sldId id="2270" r:id="rId26"/>
    <p:sldId id="2273" r:id="rId27"/>
    <p:sldId id="2272" r:id="rId28"/>
    <p:sldId id="2275" r:id="rId29"/>
    <p:sldId id="2288" r:id="rId30"/>
    <p:sldId id="2289" r:id="rId31"/>
    <p:sldId id="2274" r:id="rId32"/>
    <p:sldId id="2256" r:id="rId33"/>
    <p:sldId id="2267" r:id="rId34"/>
    <p:sldId id="2280" r:id="rId35"/>
    <p:sldId id="2258" r:id="rId36"/>
    <p:sldId id="2281" r:id="rId37"/>
    <p:sldId id="2259" r:id="rId38"/>
    <p:sldId id="2266" r:id="rId39"/>
    <p:sldId id="2251" r:id="rId40"/>
    <p:sldId id="2283" r:id="rId41"/>
    <p:sldId id="2253" r:id="rId42"/>
    <p:sldId id="2254" r:id="rId43"/>
    <p:sldId id="2249" r:id="rId44"/>
    <p:sldId id="2287"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18E"/>
    <a:srgbClr val="008000"/>
    <a:srgbClr val="1482C5"/>
    <a:srgbClr val="E0E0E0"/>
    <a:srgbClr val="305496"/>
    <a:srgbClr val="FFFFA3"/>
    <a:srgbClr val="F1F8EC"/>
    <a:srgbClr val="C5E0B4"/>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F9A70C-151E-43DB-BCC9-2E6EC87374CD}" v="817" dt="2020-04-08T19:28:07.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80" autoAdjust="0"/>
  </p:normalViewPr>
  <p:slideViewPr>
    <p:cSldViewPr snapToGrid="0" showGuides="1">
      <p:cViewPr varScale="1">
        <p:scale>
          <a:sx n="63" d="100"/>
          <a:sy n="63"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A9C0E16-2AFB-49A0-ADC0-6A143F15F4F0}" type="datetimeFigureOut">
              <a:rPr lang="en-US" smtClean="0"/>
              <a:t>4/8/2020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4A6A1D8-5AAD-45CE-BC71-589F76F3B918}" type="slidenum">
              <a:rPr lang="en-US" smtClean="0"/>
              <a:t>‹#›</a:t>
            </a:fld>
            <a:endParaRPr lang="en-US"/>
          </a:p>
        </p:txBody>
      </p:sp>
    </p:spTree>
    <p:extLst>
      <p:ext uri="{BB962C8B-B14F-4D97-AF65-F5344CB8AC3E}">
        <p14:creationId xmlns:p14="http://schemas.microsoft.com/office/powerpoint/2010/main" val="10440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d0d47cd11_1_35:notes"/>
          <p:cNvSpPr>
            <a:spLocks noGrp="1" noRot="1" noChangeAspect="1"/>
          </p:cNvSpPr>
          <p:nvPr>
            <p:ph type="sldImg" idx="2"/>
          </p:nvPr>
        </p:nvSpPr>
        <p:spPr>
          <a:xfrm>
            <a:off x="-24255413" y="11604625"/>
            <a:ext cx="55702201" cy="31332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5d0d47cd11_1_35:notes"/>
          <p:cNvSpPr txBox="1">
            <a:spLocks noGrp="1"/>
          </p:cNvSpPr>
          <p:nvPr>
            <p:ph type="body" idx="1"/>
          </p:nvPr>
        </p:nvSpPr>
        <p:spPr>
          <a:xfrm>
            <a:off x="719220" y="44678136"/>
            <a:ext cx="5753659" cy="36554261"/>
          </a:xfrm>
          <a:prstGeom prst="rect">
            <a:avLst/>
          </a:prstGeom>
          <a:noFill/>
          <a:ln>
            <a:noFill/>
          </a:ln>
        </p:spPr>
        <p:txBody>
          <a:bodyPr spcFirstLastPara="1" wrap="square" lIns="195566" tIns="97783" rIns="195566" bIns="97783" anchor="t" anchorCtr="0">
            <a:noAutofit/>
          </a:bodyPr>
          <a:lstStyle/>
          <a:p>
            <a:pPr marL="958337" indent="-479168">
              <a:spcBef>
                <a:spcPts val="0"/>
              </a:spcBef>
              <a:spcAft>
                <a:spcPts val="0"/>
              </a:spcAft>
              <a:buSzPts val="1400"/>
            </a:pPr>
            <a:endParaRPr lang="en-US"/>
          </a:p>
        </p:txBody>
      </p:sp>
      <p:sp>
        <p:nvSpPr>
          <p:cNvPr id="982" name="Google Shape;982;g5d0d47cd11_1_35:notes"/>
          <p:cNvSpPr txBox="1">
            <a:spLocks noGrp="1"/>
          </p:cNvSpPr>
          <p:nvPr>
            <p:ph type="sldNum" idx="12"/>
          </p:nvPr>
        </p:nvSpPr>
        <p:spPr>
          <a:xfrm>
            <a:off x="4073906" y="88179702"/>
            <a:ext cx="3116461" cy="4658289"/>
          </a:xfrm>
          <a:prstGeom prst="rect">
            <a:avLst/>
          </a:prstGeom>
          <a:noFill/>
          <a:ln>
            <a:noFill/>
          </a:ln>
        </p:spPr>
        <p:txBody>
          <a:bodyPr spcFirstLastPara="1" wrap="square" lIns="195566" tIns="97783" rIns="195566" bIns="97783" anchor="b" anchorCtr="0">
            <a:noAutofit/>
          </a:bodyPr>
          <a:lstStyle/>
          <a:p>
            <a:pPr>
              <a:buSzPts val="1200"/>
            </a:pPr>
            <a:fld id="{00000000-1234-1234-1234-123412341234}" type="slidenum">
              <a:rPr lang="en-US">
                <a:solidFill>
                  <a:schemeClr val="dk1"/>
                </a:solidFill>
                <a:latin typeface="Calibri"/>
                <a:ea typeface="Calibri"/>
                <a:cs typeface="Calibri"/>
                <a:sym typeface="Calibri"/>
              </a:rPr>
              <a:pPr>
                <a:buSzPts val="1200"/>
              </a:pPr>
              <a:t>4</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808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d0d47cd11_1_35:notes"/>
          <p:cNvSpPr>
            <a:spLocks noGrp="1" noRot="1" noChangeAspect="1"/>
          </p:cNvSpPr>
          <p:nvPr>
            <p:ph type="sldImg" idx="2"/>
          </p:nvPr>
        </p:nvSpPr>
        <p:spPr>
          <a:xfrm>
            <a:off x="-24255413" y="11604625"/>
            <a:ext cx="55702201" cy="31332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5d0d47cd11_1_35:notes"/>
          <p:cNvSpPr txBox="1">
            <a:spLocks noGrp="1"/>
          </p:cNvSpPr>
          <p:nvPr>
            <p:ph type="body" idx="1"/>
          </p:nvPr>
        </p:nvSpPr>
        <p:spPr>
          <a:xfrm>
            <a:off x="719220" y="44678136"/>
            <a:ext cx="5753659" cy="36554261"/>
          </a:xfrm>
          <a:prstGeom prst="rect">
            <a:avLst/>
          </a:prstGeom>
          <a:noFill/>
          <a:ln>
            <a:noFill/>
          </a:ln>
        </p:spPr>
        <p:txBody>
          <a:bodyPr spcFirstLastPara="1" wrap="square" lIns="195566" tIns="97783" rIns="195566" bIns="97783" anchor="t" anchorCtr="0">
            <a:noAutofit/>
          </a:bodyPr>
          <a:lstStyle/>
          <a:p>
            <a:pPr marL="958337" indent="-479168">
              <a:spcBef>
                <a:spcPts val="0"/>
              </a:spcBef>
              <a:spcAft>
                <a:spcPts val="0"/>
              </a:spcAft>
              <a:buSzPts val="1400"/>
            </a:pPr>
            <a:endParaRPr lang="en-US"/>
          </a:p>
        </p:txBody>
      </p:sp>
      <p:sp>
        <p:nvSpPr>
          <p:cNvPr id="982" name="Google Shape;982;g5d0d47cd11_1_35:notes"/>
          <p:cNvSpPr txBox="1">
            <a:spLocks noGrp="1"/>
          </p:cNvSpPr>
          <p:nvPr>
            <p:ph type="sldNum" idx="12"/>
          </p:nvPr>
        </p:nvSpPr>
        <p:spPr>
          <a:xfrm>
            <a:off x="4073906" y="88179702"/>
            <a:ext cx="3116461" cy="4658289"/>
          </a:xfrm>
          <a:prstGeom prst="rect">
            <a:avLst/>
          </a:prstGeom>
          <a:noFill/>
          <a:ln>
            <a:noFill/>
          </a:ln>
        </p:spPr>
        <p:txBody>
          <a:bodyPr spcFirstLastPara="1" wrap="square" lIns="195566" tIns="97783" rIns="195566" bIns="97783" anchor="b" anchorCtr="0">
            <a:noAutofit/>
          </a:bodyPr>
          <a:lstStyle/>
          <a:p>
            <a:pPr>
              <a:buSzPts val="1200"/>
            </a:pPr>
            <a:fld id="{00000000-1234-1234-1234-123412341234}" type="slidenum">
              <a:rPr lang="en-US">
                <a:solidFill>
                  <a:schemeClr val="dk1"/>
                </a:solidFill>
                <a:latin typeface="Calibri"/>
                <a:ea typeface="Calibri"/>
                <a:cs typeface="Calibri"/>
                <a:sym typeface="Calibri"/>
              </a:rPr>
              <a:pPr>
                <a:buSzPts val="1200"/>
              </a:pPr>
              <a:t>8</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714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d0d47cd11_1_35:notes"/>
          <p:cNvSpPr>
            <a:spLocks noGrp="1" noRot="1" noChangeAspect="1"/>
          </p:cNvSpPr>
          <p:nvPr>
            <p:ph type="sldImg" idx="2"/>
          </p:nvPr>
        </p:nvSpPr>
        <p:spPr>
          <a:xfrm>
            <a:off x="-24255413" y="11604625"/>
            <a:ext cx="55702201" cy="31332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5d0d47cd11_1_35:notes"/>
          <p:cNvSpPr txBox="1">
            <a:spLocks noGrp="1"/>
          </p:cNvSpPr>
          <p:nvPr>
            <p:ph type="body" idx="1"/>
          </p:nvPr>
        </p:nvSpPr>
        <p:spPr>
          <a:xfrm>
            <a:off x="719220" y="44678136"/>
            <a:ext cx="5753659" cy="36554261"/>
          </a:xfrm>
          <a:prstGeom prst="rect">
            <a:avLst/>
          </a:prstGeom>
          <a:noFill/>
          <a:ln>
            <a:noFill/>
          </a:ln>
        </p:spPr>
        <p:txBody>
          <a:bodyPr spcFirstLastPara="1" wrap="square" lIns="195566" tIns="97783" rIns="195566" bIns="97783" anchor="t" anchorCtr="0">
            <a:noAutofit/>
          </a:bodyPr>
          <a:lstStyle/>
          <a:p>
            <a:pPr marL="958337" indent="-479168">
              <a:spcBef>
                <a:spcPts val="0"/>
              </a:spcBef>
              <a:spcAft>
                <a:spcPts val="0"/>
              </a:spcAft>
              <a:buSzPts val="1400"/>
            </a:pPr>
            <a:endParaRPr lang="en-US"/>
          </a:p>
        </p:txBody>
      </p:sp>
      <p:sp>
        <p:nvSpPr>
          <p:cNvPr id="982" name="Google Shape;982;g5d0d47cd11_1_35:notes"/>
          <p:cNvSpPr txBox="1">
            <a:spLocks noGrp="1"/>
          </p:cNvSpPr>
          <p:nvPr>
            <p:ph type="sldNum" idx="12"/>
          </p:nvPr>
        </p:nvSpPr>
        <p:spPr>
          <a:xfrm>
            <a:off x="4073906" y="88179702"/>
            <a:ext cx="3116461" cy="4658289"/>
          </a:xfrm>
          <a:prstGeom prst="rect">
            <a:avLst/>
          </a:prstGeom>
          <a:noFill/>
          <a:ln>
            <a:noFill/>
          </a:ln>
        </p:spPr>
        <p:txBody>
          <a:bodyPr spcFirstLastPara="1" wrap="square" lIns="195566" tIns="97783" rIns="195566" bIns="97783" anchor="b" anchorCtr="0">
            <a:noAutofit/>
          </a:bodyPr>
          <a:lstStyle/>
          <a:p>
            <a:pPr>
              <a:buSzPts val="1200"/>
            </a:pPr>
            <a:fld id="{00000000-1234-1234-1234-123412341234}" type="slidenum">
              <a:rPr lang="en-US">
                <a:solidFill>
                  <a:schemeClr val="dk1"/>
                </a:solidFill>
                <a:latin typeface="Calibri"/>
                <a:ea typeface="Calibri"/>
                <a:cs typeface="Calibri"/>
                <a:sym typeface="Calibri"/>
              </a:rPr>
              <a:pPr>
                <a:buSzPts val="1200"/>
              </a:pPr>
              <a:t>15</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8508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d0d47cd11_1_35:notes"/>
          <p:cNvSpPr>
            <a:spLocks noGrp="1" noRot="1" noChangeAspect="1"/>
          </p:cNvSpPr>
          <p:nvPr>
            <p:ph type="sldImg" idx="2"/>
          </p:nvPr>
        </p:nvSpPr>
        <p:spPr>
          <a:xfrm>
            <a:off x="-24255413" y="11604625"/>
            <a:ext cx="55702201" cy="31332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5d0d47cd11_1_35:notes"/>
          <p:cNvSpPr txBox="1">
            <a:spLocks noGrp="1"/>
          </p:cNvSpPr>
          <p:nvPr>
            <p:ph type="body" idx="1"/>
          </p:nvPr>
        </p:nvSpPr>
        <p:spPr>
          <a:xfrm>
            <a:off x="719220" y="44678136"/>
            <a:ext cx="5753659" cy="36554261"/>
          </a:xfrm>
          <a:prstGeom prst="rect">
            <a:avLst/>
          </a:prstGeom>
          <a:noFill/>
          <a:ln>
            <a:noFill/>
          </a:ln>
        </p:spPr>
        <p:txBody>
          <a:bodyPr spcFirstLastPara="1" wrap="square" lIns="195566" tIns="97783" rIns="195566" bIns="97783" anchor="t" anchorCtr="0">
            <a:noAutofit/>
          </a:bodyPr>
          <a:lstStyle/>
          <a:p>
            <a:pPr marL="958337" indent="-479168">
              <a:spcBef>
                <a:spcPts val="0"/>
              </a:spcBef>
              <a:spcAft>
                <a:spcPts val="0"/>
              </a:spcAft>
              <a:buSzPts val="1400"/>
            </a:pPr>
            <a:endParaRPr lang="en-US"/>
          </a:p>
        </p:txBody>
      </p:sp>
      <p:sp>
        <p:nvSpPr>
          <p:cNvPr id="982" name="Google Shape;982;g5d0d47cd11_1_35:notes"/>
          <p:cNvSpPr txBox="1">
            <a:spLocks noGrp="1"/>
          </p:cNvSpPr>
          <p:nvPr>
            <p:ph type="sldNum" idx="12"/>
          </p:nvPr>
        </p:nvSpPr>
        <p:spPr>
          <a:xfrm>
            <a:off x="4073906" y="88179702"/>
            <a:ext cx="3116461" cy="4658289"/>
          </a:xfrm>
          <a:prstGeom prst="rect">
            <a:avLst/>
          </a:prstGeom>
          <a:noFill/>
          <a:ln>
            <a:noFill/>
          </a:ln>
        </p:spPr>
        <p:txBody>
          <a:bodyPr spcFirstLastPara="1" wrap="square" lIns="195566" tIns="97783" rIns="195566" bIns="97783" anchor="b" anchorCtr="0">
            <a:noAutofit/>
          </a:bodyPr>
          <a:lstStyle/>
          <a:p>
            <a:pPr>
              <a:buSzPts val="1200"/>
            </a:pPr>
            <a:fld id="{00000000-1234-1234-1234-123412341234}" type="slidenum">
              <a:rPr lang="en-US">
                <a:solidFill>
                  <a:schemeClr val="dk1"/>
                </a:solidFill>
                <a:latin typeface="Calibri"/>
                <a:ea typeface="Calibri"/>
                <a:cs typeface="Calibri"/>
                <a:sym typeface="Calibri"/>
              </a:rPr>
              <a:pPr>
                <a:buSzPts val="1200"/>
              </a:pPr>
              <a:t>25</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342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d0d47cd11_1_35:notes"/>
          <p:cNvSpPr>
            <a:spLocks noGrp="1" noRot="1" noChangeAspect="1"/>
          </p:cNvSpPr>
          <p:nvPr>
            <p:ph type="sldImg" idx="2"/>
          </p:nvPr>
        </p:nvSpPr>
        <p:spPr>
          <a:xfrm>
            <a:off x="-24255413" y="11604625"/>
            <a:ext cx="55702201" cy="31332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5d0d47cd11_1_35:notes"/>
          <p:cNvSpPr txBox="1">
            <a:spLocks noGrp="1"/>
          </p:cNvSpPr>
          <p:nvPr>
            <p:ph type="body" idx="1"/>
          </p:nvPr>
        </p:nvSpPr>
        <p:spPr>
          <a:xfrm>
            <a:off x="719220" y="44678136"/>
            <a:ext cx="5753659" cy="36554261"/>
          </a:xfrm>
          <a:prstGeom prst="rect">
            <a:avLst/>
          </a:prstGeom>
          <a:noFill/>
          <a:ln>
            <a:noFill/>
          </a:ln>
        </p:spPr>
        <p:txBody>
          <a:bodyPr spcFirstLastPara="1" wrap="square" lIns="195566" tIns="97783" rIns="195566" bIns="97783" anchor="t" anchorCtr="0">
            <a:noAutofit/>
          </a:bodyPr>
          <a:lstStyle/>
          <a:p>
            <a:pPr marL="958337" indent="-479168">
              <a:spcBef>
                <a:spcPts val="0"/>
              </a:spcBef>
              <a:spcAft>
                <a:spcPts val="0"/>
              </a:spcAft>
              <a:buSzPts val="1400"/>
            </a:pPr>
            <a:endParaRPr lang="en-US"/>
          </a:p>
        </p:txBody>
      </p:sp>
      <p:sp>
        <p:nvSpPr>
          <p:cNvPr id="982" name="Google Shape;982;g5d0d47cd11_1_35:notes"/>
          <p:cNvSpPr txBox="1">
            <a:spLocks noGrp="1"/>
          </p:cNvSpPr>
          <p:nvPr>
            <p:ph type="sldNum" idx="12"/>
          </p:nvPr>
        </p:nvSpPr>
        <p:spPr>
          <a:xfrm>
            <a:off x="4073906" y="88179702"/>
            <a:ext cx="3116461" cy="4658289"/>
          </a:xfrm>
          <a:prstGeom prst="rect">
            <a:avLst/>
          </a:prstGeom>
          <a:noFill/>
          <a:ln>
            <a:noFill/>
          </a:ln>
        </p:spPr>
        <p:txBody>
          <a:bodyPr spcFirstLastPara="1" wrap="square" lIns="195566" tIns="97783" rIns="195566" bIns="97783" anchor="b" anchorCtr="0">
            <a:noAutofit/>
          </a:bodyPr>
          <a:lstStyle/>
          <a:p>
            <a:pPr>
              <a:buSzPts val="1200"/>
            </a:pPr>
            <a:fld id="{00000000-1234-1234-1234-123412341234}" type="slidenum">
              <a:rPr lang="en-US">
                <a:solidFill>
                  <a:schemeClr val="dk1"/>
                </a:solidFill>
                <a:latin typeface="Calibri"/>
                <a:ea typeface="Calibri"/>
                <a:cs typeface="Calibri"/>
                <a:sym typeface="Calibri"/>
              </a:rPr>
              <a:pPr>
                <a:buSzPts val="1200"/>
              </a:pPr>
              <a:t>30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758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52462">
              <a:defRPr/>
            </a:pPr>
            <a:fld id="{CE9FACDD-CF80-0846-A9D4-A013DD70DEFB}" type="slidenum">
              <a:rPr lang="en-US">
                <a:solidFill>
                  <a:prstClr val="black"/>
                </a:solidFill>
                <a:latin typeface="Calibri" panose="020F0502020204030204"/>
              </a:rPr>
              <a:pPr defTabSz="952462">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87758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d0d47cd11_1_35:notes"/>
          <p:cNvSpPr>
            <a:spLocks noGrp="1" noRot="1" noChangeAspect="1"/>
          </p:cNvSpPr>
          <p:nvPr>
            <p:ph type="sldImg" idx="2"/>
          </p:nvPr>
        </p:nvSpPr>
        <p:spPr>
          <a:xfrm>
            <a:off x="-24255413" y="11604625"/>
            <a:ext cx="55702201" cy="31332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5d0d47cd11_1_35:notes"/>
          <p:cNvSpPr txBox="1">
            <a:spLocks noGrp="1"/>
          </p:cNvSpPr>
          <p:nvPr>
            <p:ph type="body" idx="1"/>
          </p:nvPr>
        </p:nvSpPr>
        <p:spPr>
          <a:xfrm>
            <a:off x="719220" y="44678136"/>
            <a:ext cx="5753659" cy="36554261"/>
          </a:xfrm>
          <a:prstGeom prst="rect">
            <a:avLst/>
          </a:prstGeom>
          <a:noFill/>
          <a:ln>
            <a:noFill/>
          </a:ln>
        </p:spPr>
        <p:txBody>
          <a:bodyPr spcFirstLastPara="1" wrap="square" lIns="195566" tIns="97783" rIns="195566" bIns="97783" anchor="t" anchorCtr="0">
            <a:noAutofit/>
          </a:bodyPr>
          <a:lstStyle/>
          <a:p>
            <a:pPr marL="958337" indent="-479168">
              <a:spcBef>
                <a:spcPts val="0"/>
              </a:spcBef>
              <a:spcAft>
                <a:spcPts val="0"/>
              </a:spcAft>
              <a:buSzPts val="1400"/>
            </a:pPr>
            <a:endParaRPr lang="en-US"/>
          </a:p>
        </p:txBody>
      </p:sp>
      <p:sp>
        <p:nvSpPr>
          <p:cNvPr id="982" name="Google Shape;982;g5d0d47cd11_1_35:notes"/>
          <p:cNvSpPr txBox="1">
            <a:spLocks noGrp="1"/>
          </p:cNvSpPr>
          <p:nvPr>
            <p:ph type="sldNum" idx="12"/>
          </p:nvPr>
        </p:nvSpPr>
        <p:spPr>
          <a:xfrm>
            <a:off x="4073906" y="88179702"/>
            <a:ext cx="3116461" cy="4658289"/>
          </a:xfrm>
          <a:prstGeom prst="rect">
            <a:avLst/>
          </a:prstGeom>
          <a:noFill/>
          <a:ln>
            <a:noFill/>
          </a:ln>
        </p:spPr>
        <p:txBody>
          <a:bodyPr spcFirstLastPara="1" wrap="square" lIns="195566" tIns="97783" rIns="195566" bIns="97783" anchor="b" anchorCtr="0">
            <a:noAutofit/>
          </a:bodyPr>
          <a:lstStyle/>
          <a:p>
            <a:pPr>
              <a:buSzPts val="1200"/>
            </a:pPr>
            <a:fld id="{00000000-1234-1234-1234-123412341234}" type="slidenum">
              <a:rPr lang="en-US">
                <a:solidFill>
                  <a:schemeClr val="dk1"/>
                </a:solidFill>
                <a:latin typeface="Calibri"/>
                <a:ea typeface="Calibri"/>
                <a:cs typeface="Calibri"/>
                <a:sym typeface="Calibri"/>
              </a:rPr>
              <a:pPr>
                <a:buSzPts val="1200"/>
              </a:pPr>
              <a:t>36</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84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4/8/2020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422818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859645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4911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943405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4/8/2020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219810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4/8/2020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501950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573064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4/8/2020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4/8/2020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46242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925098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5252820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7756282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62018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233807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4/8/2020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2522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73609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727074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118655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649671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37223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233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13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7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301079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33988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5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02281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8873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884362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12232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388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034440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961319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95517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266488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941108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4/8/2020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50870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939002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r>
              <a:rPr lang="en-US"/>
              <a:t>#BLGPsummit2019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75138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#BLGPsummit2019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43757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r>
              <a:rPr lang="en-US"/>
              <a:t>#BLGPsummit2019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955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r>
              <a:rPr lang="en-US"/>
              <a:t>#BLGPsummit2019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092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#BLGPsummit2019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577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93237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401025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1425302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47287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257560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8735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#BLGPsummit2019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26343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#BLGPsummit2019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8788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#BLGPsummit2019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626281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r>
              <a:rPr lang="en-US"/>
              <a:t>#BLGPSummit2019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810375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#BLGPsummit2019</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26244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r>
              <a:rPr lang="en-US"/>
              <a:t>#BLGPsummit2019</a:t>
            </a:r>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815414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r>
              <a:rPr lang="en-US"/>
              <a:t>#BLGPsummit2019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373214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17513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4/8/2020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Tree>
    <p:extLst>
      <p:ext uri="{BB962C8B-B14F-4D97-AF65-F5344CB8AC3E}">
        <p14:creationId xmlns:p14="http://schemas.microsoft.com/office/powerpoint/2010/main" val="2071034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Footer</a:t>
            </a: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2368903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3301254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4247102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92157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95306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483275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653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07108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997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1208586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557975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831315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834191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3172210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95991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6D8F86B-02CB-4045-BDB1-2B031E2F7395}"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257541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E81B60EA-8DA5-45F4-9750-DC84A0A8E9DC}" type="datetime1">
              <a:rPr lang="en-US" smtClean="0"/>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702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222B297E-D315-480E-80F0-FD977F37182A}"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174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5462507-EBE2-4A8F-92C3-DA0DB49B8B6A}"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496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D598F-BD5A-4CCC-8902-3524A15422EA}"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0905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3970477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61D123-4E3C-4836-AB30-72F836E91E0A}"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93346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5F4F2-557B-47D6-9CDD-755A8855659B}"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341282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36962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2FE83C-1CEF-4DF5-B0BB-EA69CBDD49A7}"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38007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2DF664-5670-40EF-B7C2-80D38C8F3D2F}" type="datetime1">
              <a:rPr lang="en-US" smtClean="0"/>
              <a:t>4/8/2020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59593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C77715E-A812-4800-BF93-C4EBEFF9B187}"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18267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CC22C0E2-A7F7-4425-B822-CC5FEDF6D9F2}"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703531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2DC5F9-D77C-45C1-AB86-346E2E886B8F}" type="datetime1">
              <a:rPr lang="en-US" smtClean="0"/>
              <a:t>4/8/2020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465206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AD580-F9DE-4776-B204-F93A0A138A8B}" type="datetime1">
              <a:rPr lang="en-US" smtClean="0"/>
              <a:t>4/8/2020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348727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C808425D-3DB4-42BB-8C73-FD25D4185F3E}" type="datetime1">
              <a:rPr lang="en-US" smtClean="0"/>
              <a:t>4/8/2020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17277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897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EDE81334-F5C3-4AEE-86C8-E08A442D2840}" type="datetime1">
              <a:rPr lang="en-US" smtClean="0"/>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4171366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46048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37137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93218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50658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673549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9230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517932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24343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4/8/2020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1570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4279137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4/8/2020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11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4/8/2020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523837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4/8/2020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76794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4/8/2020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30838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4/8/2020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237310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4/8/2020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745485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4/8/2020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943037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430748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59853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4/8/2020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04971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5.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2.jpeg"/><Relationship Id="rId2" Type="http://schemas.openxmlformats.org/officeDocument/2006/relationships/slideLayout" Target="../slideLayouts/slideLayout51.xml"/><Relationship Id="rId16" Type="http://schemas.openxmlformats.org/officeDocument/2006/relationships/image" Target="../media/image1.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5.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6.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5023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4/8/2020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5533870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745" r:id="rId17"/>
    <p:sldLayoutId id="2147483747" r:id="rId18"/>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r>
              <a:rPr lang="en-US"/>
              <a:t>#BLGPSummit2019</a:t>
            </a:r>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8804343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5C05D33-2F5D-482A-8D2C-D96EBC369FAA}" type="datetime1">
              <a:rPr lang="en-US" smtClean="0">
                <a:solidFill>
                  <a:schemeClr val="accent1">
                    <a:lumMod val="60000"/>
                    <a:lumOff val="40000"/>
                  </a:schemeClr>
                </a:solidFill>
              </a:rPr>
              <a:pPr/>
              <a:t>4/8/2020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Footer</a:t>
            </a: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778604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66E9693A-2850-41E7-8AC6-CBA3C4B46337}" type="datetime1">
              <a:rPr lang="en-US" smtClean="0"/>
              <a:t>4/8/2020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926117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4/8/2020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2749858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2" Type="http://schemas.openxmlformats.org/officeDocument/2006/relationships/hyperlink" Target="http://www.texashomelearning.org/" TargetMode="Externa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2" Type="http://schemas.openxmlformats.org/officeDocument/2006/relationships/hyperlink" Target="mailto:TexasPackets@xanedu.com" TargetMode="Externa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457202" y="3199005"/>
            <a:ext cx="2870789" cy="2392325"/>
          </a:xfrm>
        </p:spPr>
        <p:txBody>
          <a:bodyPr/>
          <a:lstStyle/>
          <a:p>
            <a:r>
              <a:rPr lang="en-US" dirty="0"/>
              <a:t>Instructional Continuity Texas Home Learning Model</a:t>
            </a:r>
            <a:br>
              <a:rPr lang="en-US" dirty="0"/>
            </a:br>
            <a:r>
              <a:rPr lang="en-US" sz="2800" dirty="0"/>
              <a:t>April 6, 2020</a:t>
            </a:r>
            <a:endParaRPr lang="en-US" sz="3200" dirty="0"/>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3E53-43BF-4316-96E5-A5F45D270254}"/>
              </a:ext>
            </a:extLst>
          </p:cNvPr>
          <p:cNvSpPr>
            <a:spLocks noGrp="1"/>
          </p:cNvSpPr>
          <p:nvPr>
            <p:ph type="title"/>
          </p:nvPr>
        </p:nvSpPr>
        <p:spPr/>
        <p:txBody>
          <a:bodyPr/>
          <a:lstStyle/>
          <a:p>
            <a:r>
              <a:rPr lang="en-US" dirty="0"/>
              <a:t>Parents Can Select Online or Printed</a:t>
            </a:r>
          </a:p>
        </p:txBody>
      </p:sp>
      <p:pic>
        <p:nvPicPr>
          <p:cNvPr id="3" name="Picture 2">
            <a:extLst>
              <a:ext uri="{FF2B5EF4-FFF2-40B4-BE49-F238E27FC236}">
                <a16:creationId xmlns:a16="http://schemas.microsoft.com/office/drawing/2014/main" id="{FDCF1461-883C-4893-84FC-AE29ECC81DD5}"/>
              </a:ext>
            </a:extLst>
          </p:cNvPr>
          <p:cNvPicPr>
            <a:picLocks noChangeAspect="1"/>
          </p:cNvPicPr>
          <p:nvPr/>
        </p:nvPicPr>
        <p:blipFill>
          <a:blip r:embed="rId2"/>
          <a:stretch>
            <a:fillRect/>
          </a:stretch>
        </p:blipFill>
        <p:spPr>
          <a:xfrm>
            <a:off x="8349520" y="59542"/>
            <a:ext cx="3675182" cy="1135895"/>
          </a:xfrm>
          <a:prstGeom prst="rect">
            <a:avLst/>
          </a:prstGeom>
        </p:spPr>
      </p:pic>
      <p:pic>
        <p:nvPicPr>
          <p:cNvPr id="7" name="Picture 6">
            <a:extLst>
              <a:ext uri="{FF2B5EF4-FFF2-40B4-BE49-F238E27FC236}">
                <a16:creationId xmlns:a16="http://schemas.microsoft.com/office/drawing/2014/main" id="{E94AD135-6536-4DA1-B244-9DFA4D33F672}"/>
              </a:ext>
            </a:extLst>
          </p:cNvPr>
          <p:cNvPicPr>
            <a:picLocks noChangeAspect="1"/>
          </p:cNvPicPr>
          <p:nvPr/>
        </p:nvPicPr>
        <p:blipFill>
          <a:blip r:embed="rId3"/>
          <a:stretch>
            <a:fillRect/>
          </a:stretch>
        </p:blipFill>
        <p:spPr>
          <a:xfrm>
            <a:off x="579953" y="1248556"/>
            <a:ext cx="11093053" cy="4513288"/>
          </a:xfrm>
          <a:prstGeom prst="rect">
            <a:avLst/>
          </a:prstGeom>
        </p:spPr>
      </p:pic>
    </p:spTree>
    <p:extLst>
      <p:ext uri="{BB962C8B-B14F-4D97-AF65-F5344CB8AC3E}">
        <p14:creationId xmlns:p14="http://schemas.microsoft.com/office/powerpoint/2010/main" val="2323495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24D32-9513-4002-91AF-D43FA9094ED4}"/>
              </a:ext>
            </a:extLst>
          </p:cNvPr>
          <p:cNvSpPr>
            <a:spLocks noGrp="1"/>
          </p:cNvSpPr>
          <p:nvPr>
            <p:ph type="title"/>
          </p:nvPr>
        </p:nvSpPr>
        <p:spPr/>
        <p:txBody>
          <a:bodyPr>
            <a:normAutofit fontScale="90000"/>
          </a:bodyPr>
          <a:lstStyle/>
          <a:p>
            <a:r>
              <a:rPr lang="en-US" dirty="0"/>
              <a:t>Parents Also Select Grade of Child (all grades will be available)</a:t>
            </a:r>
          </a:p>
        </p:txBody>
      </p:sp>
      <p:pic>
        <p:nvPicPr>
          <p:cNvPr id="6" name="Picture 5">
            <a:extLst>
              <a:ext uri="{FF2B5EF4-FFF2-40B4-BE49-F238E27FC236}">
                <a16:creationId xmlns:a16="http://schemas.microsoft.com/office/drawing/2014/main" id="{51D3A11A-A69E-43C5-88E4-F328B0D941B2}"/>
              </a:ext>
            </a:extLst>
          </p:cNvPr>
          <p:cNvPicPr>
            <a:picLocks noChangeAspect="1"/>
          </p:cNvPicPr>
          <p:nvPr/>
        </p:nvPicPr>
        <p:blipFill rotWithShape="1">
          <a:blip r:embed="rId2"/>
          <a:srcRect t="15017"/>
          <a:stretch/>
        </p:blipFill>
        <p:spPr>
          <a:xfrm>
            <a:off x="733301" y="806525"/>
            <a:ext cx="10725398" cy="5106839"/>
          </a:xfrm>
          <a:prstGeom prst="rect">
            <a:avLst/>
          </a:prstGeom>
        </p:spPr>
      </p:pic>
    </p:spTree>
    <p:extLst>
      <p:ext uri="{BB962C8B-B14F-4D97-AF65-F5344CB8AC3E}">
        <p14:creationId xmlns:p14="http://schemas.microsoft.com/office/powerpoint/2010/main" val="3598146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Each Grade Has Two Sets of Resources in Print and Digital</a:t>
            </a:r>
          </a:p>
        </p:txBody>
      </p:sp>
      <p:sp>
        <p:nvSpPr>
          <p:cNvPr id="7" name="Rectangle 6">
            <a:extLst>
              <a:ext uri="{FF2B5EF4-FFF2-40B4-BE49-F238E27FC236}">
                <a16:creationId xmlns:a16="http://schemas.microsoft.com/office/drawing/2014/main" id="{2BD98890-DE93-493F-B0F3-50EAFDF46D4C}"/>
              </a:ext>
            </a:extLst>
          </p:cNvPr>
          <p:cNvSpPr/>
          <p:nvPr/>
        </p:nvSpPr>
        <p:spPr>
          <a:xfrm>
            <a:off x="712380" y="2230457"/>
            <a:ext cx="4683918" cy="3785652"/>
          </a:xfrm>
          <a:prstGeom prst="rect">
            <a:avLst/>
          </a:prstGeom>
        </p:spPr>
        <p:txBody>
          <a:bodyPr wrap="square">
            <a:spAutoFit/>
          </a:bodyPr>
          <a:lstStyle/>
          <a:p>
            <a:r>
              <a:rPr lang="en-US" sz="2400" b="1" dirty="0">
                <a:solidFill>
                  <a:srgbClr val="000000"/>
                </a:solidFill>
                <a:latin typeface="Poppins"/>
              </a:rPr>
              <a:t>STEP 1: </a:t>
            </a:r>
            <a:r>
              <a:rPr lang="en-US" sz="2400" dirty="0">
                <a:solidFill>
                  <a:srgbClr val="000000"/>
                </a:solidFill>
                <a:latin typeface="Poppins"/>
              </a:rPr>
              <a:t>Complete One-Time Set-Up to Create Accounts for Digital Resources</a:t>
            </a:r>
          </a:p>
          <a:p>
            <a:br>
              <a:rPr lang="en-US" sz="2400" b="1" dirty="0"/>
            </a:br>
            <a:r>
              <a:rPr lang="en-US" sz="2400" b="1" dirty="0"/>
              <a:t>STEP 2: </a:t>
            </a:r>
            <a:r>
              <a:rPr lang="en-US" sz="2400" dirty="0"/>
              <a:t>Review Summary of Home Learning Goals and Overview of Parent Role</a:t>
            </a:r>
          </a:p>
          <a:p>
            <a:endParaRPr lang="en-US" sz="2400" dirty="0"/>
          </a:p>
          <a:p>
            <a:r>
              <a:rPr lang="en-US" sz="2400" b="1" dirty="0"/>
              <a:t>STEP 3: </a:t>
            </a:r>
            <a:r>
              <a:rPr lang="en-US" sz="2400" dirty="0"/>
              <a:t>Establish Your Daily Schedule</a:t>
            </a:r>
          </a:p>
        </p:txBody>
      </p:sp>
      <p:sp>
        <p:nvSpPr>
          <p:cNvPr id="8" name="Rectangle: Rounded Corners 7">
            <a:extLst>
              <a:ext uri="{FF2B5EF4-FFF2-40B4-BE49-F238E27FC236}">
                <a16:creationId xmlns:a16="http://schemas.microsoft.com/office/drawing/2014/main" id="{F8815076-9EE3-477A-8413-105FBD1197A4}"/>
              </a:ext>
            </a:extLst>
          </p:cNvPr>
          <p:cNvSpPr/>
          <p:nvPr/>
        </p:nvSpPr>
        <p:spPr>
          <a:xfrm>
            <a:off x="712380" y="1325134"/>
            <a:ext cx="4683918" cy="75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One-time Set-Up Instructions</a:t>
            </a:r>
          </a:p>
        </p:txBody>
      </p:sp>
      <p:sp>
        <p:nvSpPr>
          <p:cNvPr id="9" name="Rectangle: Rounded Corners 8">
            <a:extLst>
              <a:ext uri="{FF2B5EF4-FFF2-40B4-BE49-F238E27FC236}">
                <a16:creationId xmlns:a16="http://schemas.microsoft.com/office/drawing/2014/main" id="{85CDAF8E-0A4D-4B9B-BFF7-0996297C326B}"/>
              </a:ext>
            </a:extLst>
          </p:cNvPr>
          <p:cNvSpPr/>
          <p:nvPr/>
        </p:nvSpPr>
        <p:spPr>
          <a:xfrm>
            <a:off x="6795704" y="1325134"/>
            <a:ext cx="4683918" cy="75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Weekly and Daily Step-by-Step Schedules</a:t>
            </a:r>
          </a:p>
        </p:txBody>
      </p:sp>
      <p:pic>
        <p:nvPicPr>
          <p:cNvPr id="11" name="Picture 10">
            <a:extLst>
              <a:ext uri="{FF2B5EF4-FFF2-40B4-BE49-F238E27FC236}">
                <a16:creationId xmlns:a16="http://schemas.microsoft.com/office/drawing/2014/main" id="{9FD847E9-09F5-4DB9-880A-1B594D9E8220}"/>
              </a:ext>
            </a:extLst>
          </p:cNvPr>
          <p:cNvPicPr>
            <a:picLocks noChangeAspect="1"/>
          </p:cNvPicPr>
          <p:nvPr/>
        </p:nvPicPr>
        <p:blipFill rotWithShape="1">
          <a:blip r:embed="rId2"/>
          <a:srcRect b="18936"/>
          <a:stretch/>
        </p:blipFill>
        <p:spPr>
          <a:xfrm>
            <a:off x="6939729" y="3052587"/>
            <a:ext cx="4391025" cy="3652183"/>
          </a:xfrm>
          <a:prstGeom prst="rect">
            <a:avLst/>
          </a:prstGeom>
        </p:spPr>
      </p:pic>
      <p:pic>
        <p:nvPicPr>
          <p:cNvPr id="12" name="Picture 11">
            <a:extLst>
              <a:ext uri="{FF2B5EF4-FFF2-40B4-BE49-F238E27FC236}">
                <a16:creationId xmlns:a16="http://schemas.microsoft.com/office/drawing/2014/main" id="{6852360F-C7BF-4870-BBB6-72618D723E1D}"/>
              </a:ext>
            </a:extLst>
          </p:cNvPr>
          <p:cNvPicPr>
            <a:picLocks noChangeAspect="1"/>
          </p:cNvPicPr>
          <p:nvPr/>
        </p:nvPicPr>
        <p:blipFill>
          <a:blip r:embed="rId3"/>
          <a:stretch>
            <a:fillRect/>
          </a:stretch>
        </p:blipFill>
        <p:spPr>
          <a:xfrm>
            <a:off x="6096000" y="2230457"/>
            <a:ext cx="6078485" cy="843868"/>
          </a:xfrm>
          <a:prstGeom prst="rect">
            <a:avLst/>
          </a:prstGeom>
        </p:spPr>
      </p:pic>
    </p:spTree>
    <p:extLst>
      <p:ext uri="{BB962C8B-B14F-4D97-AF65-F5344CB8AC3E}">
        <p14:creationId xmlns:p14="http://schemas.microsoft.com/office/powerpoint/2010/main" val="265344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Teacher Guidance to Support Home Learning Model</a:t>
            </a:r>
          </a:p>
        </p:txBody>
      </p:sp>
      <p:sp>
        <p:nvSpPr>
          <p:cNvPr id="7" name="TextBox 6">
            <a:extLst>
              <a:ext uri="{FF2B5EF4-FFF2-40B4-BE49-F238E27FC236}">
                <a16:creationId xmlns:a16="http://schemas.microsoft.com/office/drawing/2014/main" id="{DB1F3AC7-042F-43E0-80C2-C12B4DDBB3BC}"/>
              </a:ext>
            </a:extLst>
          </p:cNvPr>
          <p:cNvSpPr txBox="1"/>
          <p:nvPr/>
        </p:nvSpPr>
        <p:spPr>
          <a:xfrm>
            <a:off x="6424615" y="1148171"/>
            <a:ext cx="5203531" cy="3225709"/>
          </a:xfrm>
          <a:prstGeom prst="rect">
            <a:avLst/>
          </a:prstGeom>
          <a:solidFill>
            <a:schemeClr val="accent1">
              <a:lumMod val="20000"/>
              <a:lumOff val="80000"/>
            </a:schemeClr>
          </a:solidFill>
          <a:ln>
            <a:solidFill>
              <a:schemeClr val="bg2"/>
            </a:solidFill>
          </a:ln>
        </p:spPr>
        <p:txBody>
          <a:bodyPr wrap="square" rtlCol="0" anchor="ctr">
            <a:noAutofit/>
          </a:bodyPr>
          <a:lstStyle/>
          <a:p>
            <a:pPr algn="ctr"/>
            <a:r>
              <a:rPr lang="en-US" sz="3200" dirty="0"/>
              <a:t>Includes teacher guidance for how to work with students using online and print materials. </a:t>
            </a:r>
          </a:p>
        </p:txBody>
      </p:sp>
      <p:pic>
        <p:nvPicPr>
          <p:cNvPr id="5" name="Picture 4">
            <a:extLst>
              <a:ext uri="{FF2B5EF4-FFF2-40B4-BE49-F238E27FC236}">
                <a16:creationId xmlns:a16="http://schemas.microsoft.com/office/drawing/2014/main" id="{D51261C5-ECD1-492E-A1BC-7EBDE2006F31}"/>
              </a:ext>
            </a:extLst>
          </p:cNvPr>
          <p:cNvPicPr>
            <a:picLocks noChangeAspect="1"/>
          </p:cNvPicPr>
          <p:nvPr/>
        </p:nvPicPr>
        <p:blipFill>
          <a:blip r:embed="rId2"/>
          <a:stretch>
            <a:fillRect/>
          </a:stretch>
        </p:blipFill>
        <p:spPr>
          <a:xfrm>
            <a:off x="685800" y="1011011"/>
            <a:ext cx="5081587" cy="4500481"/>
          </a:xfrm>
          <a:prstGeom prst="rect">
            <a:avLst/>
          </a:prstGeom>
        </p:spPr>
      </p:pic>
      <p:pic>
        <p:nvPicPr>
          <p:cNvPr id="8" name="Picture 7">
            <a:extLst>
              <a:ext uri="{FF2B5EF4-FFF2-40B4-BE49-F238E27FC236}">
                <a16:creationId xmlns:a16="http://schemas.microsoft.com/office/drawing/2014/main" id="{FEDFC1C8-18C7-4021-AA0B-07D490321E3B}"/>
              </a:ext>
            </a:extLst>
          </p:cNvPr>
          <p:cNvPicPr>
            <a:picLocks noChangeAspect="1"/>
          </p:cNvPicPr>
          <p:nvPr/>
        </p:nvPicPr>
        <p:blipFill>
          <a:blip r:embed="rId3"/>
          <a:stretch>
            <a:fillRect/>
          </a:stretch>
        </p:blipFill>
        <p:spPr>
          <a:xfrm>
            <a:off x="712380" y="1113373"/>
            <a:ext cx="4941660" cy="4631254"/>
          </a:xfrm>
          <a:prstGeom prst="rect">
            <a:avLst/>
          </a:prstGeom>
        </p:spPr>
      </p:pic>
    </p:spTree>
    <p:extLst>
      <p:ext uri="{BB962C8B-B14F-4D97-AF65-F5344CB8AC3E}">
        <p14:creationId xmlns:p14="http://schemas.microsoft.com/office/powerpoint/2010/main" val="1289774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District Guidance to Support Home Learning Model</a:t>
            </a:r>
          </a:p>
        </p:txBody>
      </p:sp>
      <p:sp>
        <p:nvSpPr>
          <p:cNvPr id="7" name="TextBox 6">
            <a:extLst>
              <a:ext uri="{FF2B5EF4-FFF2-40B4-BE49-F238E27FC236}">
                <a16:creationId xmlns:a16="http://schemas.microsoft.com/office/drawing/2014/main" id="{DB1F3AC7-042F-43E0-80C2-C12B4DDBB3BC}"/>
              </a:ext>
            </a:extLst>
          </p:cNvPr>
          <p:cNvSpPr txBox="1"/>
          <p:nvPr/>
        </p:nvSpPr>
        <p:spPr>
          <a:xfrm>
            <a:off x="6424615" y="1148171"/>
            <a:ext cx="5203531" cy="3225709"/>
          </a:xfrm>
          <a:prstGeom prst="rect">
            <a:avLst/>
          </a:prstGeom>
          <a:solidFill>
            <a:schemeClr val="accent1">
              <a:lumMod val="20000"/>
              <a:lumOff val="80000"/>
            </a:schemeClr>
          </a:solidFill>
          <a:ln>
            <a:solidFill>
              <a:schemeClr val="bg2"/>
            </a:solidFill>
          </a:ln>
        </p:spPr>
        <p:txBody>
          <a:bodyPr wrap="square" rtlCol="0" anchor="ctr">
            <a:noAutofit/>
          </a:bodyPr>
          <a:lstStyle/>
          <a:p>
            <a:pPr algn="ctr"/>
            <a:r>
              <a:rPr lang="en-US" sz="3200" dirty="0"/>
              <a:t>The district page will include all grade level packets so districts can easily modify weekly and schedules to fit local context</a:t>
            </a:r>
          </a:p>
        </p:txBody>
      </p:sp>
      <p:pic>
        <p:nvPicPr>
          <p:cNvPr id="5" name="Picture 4">
            <a:extLst>
              <a:ext uri="{FF2B5EF4-FFF2-40B4-BE49-F238E27FC236}">
                <a16:creationId xmlns:a16="http://schemas.microsoft.com/office/drawing/2014/main" id="{D51261C5-ECD1-492E-A1BC-7EBDE2006F31}"/>
              </a:ext>
            </a:extLst>
          </p:cNvPr>
          <p:cNvPicPr>
            <a:picLocks noChangeAspect="1"/>
          </p:cNvPicPr>
          <p:nvPr/>
        </p:nvPicPr>
        <p:blipFill>
          <a:blip r:embed="rId2"/>
          <a:stretch>
            <a:fillRect/>
          </a:stretch>
        </p:blipFill>
        <p:spPr>
          <a:xfrm>
            <a:off x="685800" y="1011011"/>
            <a:ext cx="5081587" cy="4500481"/>
          </a:xfrm>
          <a:prstGeom prst="rect">
            <a:avLst/>
          </a:prstGeom>
        </p:spPr>
      </p:pic>
    </p:spTree>
    <p:extLst>
      <p:ext uri="{BB962C8B-B14F-4D97-AF65-F5344CB8AC3E}">
        <p14:creationId xmlns:p14="http://schemas.microsoft.com/office/powerpoint/2010/main" val="96913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8"/>
          <p:cNvSpPr txBox="1">
            <a:spLocks noGrp="1"/>
          </p:cNvSpPr>
          <p:nvPr>
            <p:ph type="ctrTitle"/>
          </p:nvPr>
        </p:nvSpPr>
        <p:spPr>
          <a:xfrm>
            <a:off x="2030819" y="3807725"/>
            <a:ext cx="8474206" cy="2457864"/>
          </a:xfrm>
          <a:prstGeom prst="rect">
            <a:avLst/>
          </a:prstGeom>
          <a:noFill/>
          <a:ln>
            <a:noFill/>
          </a:ln>
        </p:spPr>
        <p:txBody>
          <a:bodyPr spcFirstLastPara="1" wrap="square" lIns="91425" tIns="45700" rIns="91425" bIns="45700" anchor="ctr" anchorCtr="0">
            <a:noAutofit/>
          </a:bodyPr>
          <a:lstStyle/>
          <a:p>
            <a:r>
              <a:rPr lang="en-US" dirty="0"/>
              <a:t>Resource Overview</a:t>
            </a:r>
            <a:endParaRPr dirty="0"/>
          </a:p>
        </p:txBody>
      </p:sp>
      <p:sp>
        <p:nvSpPr>
          <p:cNvPr id="985" name="Google Shape;985;p88"/>
          <p:cNvSpPr txBox="1">
            <a:spLocks noGrp="1"/>
          </p:cNvSpPr>
          <p:nvPr>
            <p:ph type="sldNum" idx="4294967295"/>
          </p:nvPr>
        </p:nvSpPr>
        <p:spPr>
          <a:xfrm>
            <a:off x="11460163" y="6454775"/>
            <a:ext cx="731837" cy="52546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latin typeface="Calibri"/>
                <a:ea typeface="Calibri"/>
                <a:cs typeface="Calibri"/>
                <a:sym typeface="Calibri"/>
              </a:rPr>
              <a:t>15</a:t>
            </a:fld>
            <a:endParaRPr>
              <a:solidFill>
                <a:schemeClr val="dk1"/>
              </a:solidFill>
              <a:latin typeface="Calibri"/>
              <a:ea typeface="Calibri"/>
              <a:cs typeface="Calibri"/>
              <a:sym typeface="Calibri"/>
            </a:endParaRPr>
          </a:p>
        </p:txBody>
      </p:sp>
      <p:sp>
        <p:nvSpPr>
          <p:cNvPr id="986" name="Google Shape;986;p88"/>
          <p:cNvSpPr txBox="1"/>
          <p:nvPr/>
        </p:nvSpPr>
        <p:spPr>
          <a:xfrm>
            <a:off x="2480625" y="4789275"/>
            <a:ext cx="8024400" cy="7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329579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Overview of Resources</a:t>
            </a:r>
          </a:p>
        </p:txBody>
      </p:sp>
      <p:sp>
        <p:nvSpPr>
          <p:cNvPr id="9" name="Rectangle 8">
            <a:extLst>
              <a:ext uri="{FF2B5EF4-FFF2-40B4-BE49-F238E27FC236}">
                <a16:creationId xmlns:a16="http://schemas.microsoft.com/office/drawing/2014/main" id="{21D98E2D-FF77-4CBA-98B1-8FC9482AC15E}"/>
              </a:ext>
            </a:extLst>
          </p:cNvPr>
          <p:cNvSpPr/>
          <p:nvPr/>
        </p:nvSpPr>
        <p:spPr>
          <a:xfrm>
            <a:off x="360086" y="2043410"/>
            <a:ext cx="5555157" cy="3406337"/>
          </a:xfrm>
          <a:prstGeom prst="rect">
            <a:avLst/>
          </a:prstGeom>
        </p:spPr>
        <p:txBody>
          <a:bodyPr wrap="square">
            <a:noAutofit/>
          </a:bodyPr>
          <a:lstStyle/>
          <a:p>
            <a:pPr marL="285750" indent="-285750">
              <a:spcAft>
                <a:spcPts val="1200"/>
              </a:spcAft>
              <a:buFont typeface="Arial" panose="020B0604020202020204" pitchFamily="34" charset="0"/>
              <a:buChar char="•"/>
            </a:pPr>
            <a:r>
              <a:rPr lang="en-US" sz="2400" dirty="0">
                <a:solidFill>
                  <a:schemeClr val="accent5"/>
                </a:solidFill>
              </a:rPr>
              <a:t>Daily activities aligned to the TEKS</a:t>
            </a:r>
          </a:p>
          <a:p>
            <a:pPr marL="285750" indent="-285750">
              <a:spcAft>
                <a:spcPts val="1200"/>
              </a:spcAft>
              <a:buFont typeface="Arial" panose="020B0604020202020204" pitchFamily="34" charset="0"/>
              <a:buChar char="•"/>
            </a:pPr>
            <a:r>
              <a:rPr lang="en-US" sz="2400" dirty="0">
                <a:solidFill>
                  <a:schemeClr val="accent5"/>
                </a:solidFill>
              </a:rPr>
              <a:t>Activities designed to engage students in meaningful way in home setting</a:t>
            </a:r>
          </a:p>
          <a:p>
            <a:pPr marL="285750" indent="-285750">
              <a:spcAft>
                <a:spcPts val="1200"/>
              </a:spcAft>
              <a:buFont typeface="Arial" panose="020B0604020202020204" pitchFamily="34" charset="0"/>
              <a:buChar char="•"/>
            </a:pPr>
            <a:r>
              <a:rPr lang="en-US" sz="2400" dirty="0">
                <a:solidFill>
                  <a:schemeClr val="accent5"/>
                </a:solidFill>
              </a:rPr>
              <a:t>Parent friendly resources for guiding students outside of classroom, without support of a full-time teacher</a:t>
            </a:r>
          </a:p>
          <a:p>
            <a:pPr marL="285750" indent="-285750">
              <a:spcAft>
                <a:spcPts val="1200"/>
              </a:spcAft>
              <a:buFont typeface="Arial" panose="020B0604020202020204" pitchFamily="34" charset="0"/>
              <a:buChar char="•"/>
            </a:pPr>
            <a:r>
              <a:rPr lang="en-US" sz="2400" dirty="0">
                <a:solidFill>
                  <a:schemeClr val="accent5"/>
                </a:solidFill>
              </a:rPr>
              <a:t>Entirely optional to implement</a:t>
            </a:r>
          </a:p>
        </p:txBody>
      </p:sp>
      <p:sp>
        <p:nvSpPr>
          <p:cNvPr id="11" name="Rectangle: Rounded Corners 10">
            <a:extLst>
              <a:ext uri="{FF2B5EF4-FFF2-40B4-BE49-F238E27FC236}">
                <a16:creationId xmlns:a16="http://schemas.microsoft.com/office/drawing/2014/main" id="{635916F1-E8F9-4F84-B64F-770D2922FD64}"/>
              </a:ext>
            </a:extLst>
          </p:cNvPr>
          <p:cNvSpPr/>
          <p:nvPr/>
        </p:nvSpPr>
        <p:spPr>
          <a:xfrm>
            <a:off x="360084" y="1224938"/>
            <a:ext cx="5555157" cy="71001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Texas Home Learning </a:t>
            </a:r>
            <a:r>
              <a:rPr lang="en-US" sz="2600" b="1" u="sng" dirty="0"/>
              <a:t>IS:</a:t>
            </a:r>
          </a:p>
        </p:txBody>
      </p:sp>
      <p:sp>
        <p:nvSpPr>
          <p:cNvPr id="14" name="Rectangle: Rounded Corners 13">
            <a:extLst>
              <a:ext uri="{FF2B5EF4-FFF2-40B4-BE49-F238E27FC236}">
                <a16:creationId xmlns:a16="http://schemas.microsoft.com/office/drawing/2014/main" id="{565520AF-3C4B-426D-85A1-9DFF9417B526}"/>
              </a:ext>
            </a:extLst>
          </p:cNvPr>
          <p:cNvSpPr/>
          <p:nvPr/>
        </p:nvSpPr>
        <p:spPr>
          <a:xfrm>
            <a:off x="6187439" y="1224938"/>
            <a:ext cx="5555157" cy="71001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Texas Home Learning </a:t>
            </a:r>
            <a:r>
              <a:rPr lang="en-US" sz="2600" b="1" u="sng" dirty="0"/>
              <a:t>IS NOT:</a:t>
            </a:r>
          </a:p>
        </p:txBody>
      </p:sp>
      <p:sp>
        <p:nvSpPr>
          <p:cNvPr id="15" name="Rectangle 14">
            <a:extLst>
              <a:ext uri="{FF2B5EF4-FFF2-40B4-BE49-F238E27FC236}">
                <a16:creationId xmlns:a16="http://schemas.microsoft.com/office/drawing/2014/main" id="{5A765698-1681-4482-B42D-A69F6D3CCB35}"/>
              </a:ext>
            </a:extLst>
          </p:cNvPr>
          <p:cNvSpPr/>
          <p:nvPr/>
        </p:nvSpPr>
        <p:spPr>
          <a:xfrm>
            <a:off x="6227487" y="2043410"/>
            <a:ext cx="5555157" cy="2906245"/>
          </a:xfrm>
          <a:prstGeom prst="rect">
            <a:avLst/>
          </a:prstGeom>
        </p:spPr>
        <p:txBody>
          <a:bodyPr wrap="square">
            <a:noAutofit/>
          </a:bodyPr>
          <a:lstStyle/>
          <a:p>
            <a:pPr marL="285750" indent="-285750">
              <a:spcAft>
                <a:spcPts val="1200"/>
              </a:spcAft>
              <a:buFont typeface="Arial" panose="020B0604020202020204" pitchFamily="34" charset="0"/>
              <a:buChar char="•"/>
            </a:pPr>
            <a:r>
              <a:rPr lang="en-US" sz="2400" dirty="0">
                <a:solidFill>
                  <a:schemeClr val="accent5"/>
                </a:solidFill>
              </a:rPr>
              <a:t>A continuation of any particular district’s annual scope and sequence</a:t>
            </a:r>
          </a:p>
          <a:p>
            <a:pPr marL="285750" indent="-285750">
              <a:spcAft>
                <a:spcPts val="1200"/>
              </a:spcAft>
              <a:buFont typeface="Arial" panose="020B0604020202020204" pitchFamily="34" charset="0"/>
              <a:buChar char="•"/>
            </a:pPr>
            <a:r>
              <a:rPr lang="en-US" sz="2400" dirty="0">
                <a:solidFill>
                  <a:schemeClr val="accent5"/>
                </a:solidFill>
              </a:rPr>
              <a:t>Alignment to the TEKS Resource System</a:t>
            </a:r>
          </a:p>
          <a:p>
            <a:pPr marL="285750" indent="-285750">
              <a:spcAft>
                <a:spcPts val="1200"/>
              </a:spcAft>
              <a:buFont typeface="Arial" panose="020B0604020202020204" pitchFamily="34" charset="0"/>
              <a:buChar char="•"/>
            </a:pPr>
            <a:r>
              <a:rPr lang="en-US" sz="2400" dirty="0">
                <a:solidFill>
                  <a:schemeClr val="accent5"/>
                </a:solidFill>
              </a:rPr>
              <a:t>An endorsement or recommendation of any particular resource or text</a:t>
            </a:r>
          </a:p>
          <a:p>
            <a:pPr marL="285750" indent="-285750">
              <a:spcAft>
                <a:spcPts val="1200"/>
              </a:spcAft>
              <a:buFont typeface="Arial" panose="020B0604020202020204" pitchFamily="34" charset="0"/>
              <a:buChar char="•"/>
            </a:pPr>
            <a:r>
              <a:rPr lang="en-US" sz="2400" dirty="0">
                <a:solidFill>
                  <a:schemeClr val="accent5"/>
                </a:solidFill>
              </a:rPr>
              <a:t>A requirement of the state</a:t>
            </a:r>
          </a:p>
        </p:txBody>
      </p:sp>
    </p:spTree>
    <p:extLst>
      <p:ext uri="{BB962C8B-B14F-4D97-AF65-F5344CB8AC3E}">
        <p14:creationId xmlns:p14="http://schemas.microsoft.com/office/powerpoint/2010/main" val="3577173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Criteria Selection</a:t>
            </a:r>
          </a:p>
        </p:txBody>
      </p:sp>
      <p:sp>
        <p:nvSpPr>
          <p:cNvPr id="8" name="Rectangle 7">
            <a:extLst>
              <a:ext uri="{FF2B5EF4-FFF2-40B4-BE49-F238E27FC236}">
                <a16:creationId xmlns:a16="http://schemas.microsoft.com/office/drawing/2014/main" id="{43F5947E-93DD-478B-9724-C23F7652D92B}"/>
              </a:ext>
            </a:extLst>
          </p:cNvPr>
          <p:cNvSpPr/>
          <p:nvPr/>
        </p:nvSpPr>
        <p:spPr>
          <a:xfrm>
            <a:off x="1786703" y="5166360"/>
            <a:ext cx="8801471" cy="710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Note: This is not a comprehensive list of quality criteria but a sampling of criteria considered when seeking to support districts as fast as possible in a this </a:t>
            </a:r>
            <a:r>
              <a:rPr lang="en-US" dirty="0"/>
              <a:t>time of public crisis. </a:t>
            </a:r>
            <a:endParaRPr lang="en-US" dirty="0">
              <a:solidFill>
                <a:schemeClr val="bg1"/>
              </a:solidFill>
            </a:endParaRPr>
          </a:p>
        </p:txBody>
      </p:sp>
      <p:sp>
        <p:nvSpPr>
          <p:cNvPr id="9" name="Rectangle 8">
            <a:extLst>
              <a:ext uri="{FF2B5EF4-FFF2-40B4-BE49-F238E27FC236}">
                <a16:creationId xmlns:a16="http://schemas.microsoft.com/office/drawing/2014/main" id="{21D98E2D-FF77-4CBA-98B1-8FC9482AC15E}"/>
              </a:ext>
            </a:extLst>
          </p:cNvPr>
          <p:cNvSpPr/>
          <p:nvPr/>
        </p:nvSpPr>
        <p:spPr>
          <a:xfrm>
            <a:off x="360086" y="2043410"/>
            <a:ext cx="5555157" cy="3406337"/>
          </a:xfrm>
          <a:prstGeom prst="rect">
            <a:avLst/>
          </a:prstGeom>
        </p:spPr>
        <p:txBody>
          <a:bodyPr wrap="square">
            <a:noAutofit/>
          </a:bodyPr>
          <a:lstStyle/>
          <a:p>
            <a:pPr marL="285750" indent="-285750">
              <a:buFont typeface="Arial" panose="020B0604020202020204" pitchFamily="34" charset="0"/>
              <a:buChar char="•"/>
            </a:pPr>
            <a:r>
              <a:rPr lang="en-US" sz="2400" dirty="0">
                <a:solidFill>
                  <a:schemeClr val="accent5"/>
                </a:solidFill>
              </a:rPr>
              <a:t>Freely accessible materials</a:t>
            </a:r>
          </a:p>
          <a:p>
            <a:pPr marL="285750" indent="-285750">
              <a:buFont typeface="Arial" panose="020B0604020202020204" pitchFamily="34" charset="0"/>
              <a:buChar char="•"/>
            </a:pPr>
            <a:r>
              <a:rPr lang="en-US" sz="2400" dirty="0">
                <a:solidFill>
                  <a:schemeClr val="accent5"/>
                </a:solidFill>
              </a:rPr>
              <a:t>Ability to obtain statewide licensing agreements to post and print</a:t>
            </a:r>
          </a:p>
          <a:p>
            <a:pPr marL="285750" indent="-285750">
              <a:buFont typeface="Arial" panose="020B0604020202020204" pitchFamily="34" charset="0"/>
              <a:buChar char="•"/>
            </a:pPr>
            <a:r>
              <a:rPr lang="en-US" sz="2400" dirty="0">
                <a:solidFill>
                  <a:schemeClr val="accent5"/>
                </a:solidFill>
              </a:rPr>
              <a:t>Ability to print materials in high volumes on expedited timelines</a:t>
            </a:r>
          </a:p>
          <a:p>
            <a:pPr marL="285750" indent="-285750">
              <a:buFont typeface="Arial" panose="020B0604020202020204" pitchFamily="34" charset="0"/>
              <a:buChar char="•"/>
            </a:pPr>
            <a:r>
              <a:rPr lang="en-US" sz="2400" dirty="0">
                <a:solidFill>
                  <a:schemeClr val="accent5"/>
                </a:solidFill>
              </a:rPr>
              <a:t>Availability of print and digital versions to classrooms with varying student technology access</a:t>
            </a:r>
          </a:p>
        </p:txBody>
      </p:sp>
      <p:sp>
        <p:nvSpPr>
          <p:cNvPr id="3" name="Rectangle 2">
            <a:extLst>
              <a:ext uri="{FF2B5EF4-FFF2-40B4-BE49-F238E27FC236}">
                <a16:creationId xmlns:a16="http://schemas.microsoft.com/office/drawing/2014/main" id="{40D5C63F-1D04-4F0E-BD10-2161ADA53127}"/>
              </a:ext>
            </a:extLst>
          </p:cNvPr>
          <p:cNvSpPr/>
          <p:nvPr/>
        </p:nvSpPr>
        <p:spPr>
          <a:xfrm>
            <a:off x="405806" y="803853"/>
            <a:ext cx="11664273" cy="461665"/>
          </a:xfrm>
          <a:prstGeom prst="rect">
            <a:avLst/>
          </a:prstGeom>
        </p:spPr>
        <p:txBody>
          <a:bodyPr wrap="square">
            <a:spAutoFit/>
          </a:bodyPr>
          <a:lstStyle/>
          <a:p>
            <a:r>
              <a:rPr lang="en-US" sz="2400" dirty="0">
                <a:solidFill>
                  <a:schemeClr val="accent5"/>
                </a:solidFill>
              </a:rPr>
              <a:t>In selecting materials, the goal was to maximize as many of the following criteria as possible </a:t>
            </a:r>
            <a:endParaRPr lang="en-US" sz="2400" dirty="0"/>
          </a:p>
        </p:txBody>
      </p:sp>
      <p:sp>
        <p:nvSpPr>
          <p:cNvPr id="11" name="Rectangle: Rounded Corners 10">
            <a:extLst>
              <a:ext uri="{FF2B5EF4-FFF2-40B4-BE49-F238E27FC236}">
                <a16:creationId xmlns:a16="http://schemas.microsoft.com/office/drawing/2014/main" id="{635916F1-E8F9-4F84-B64F-770D2922FD64}"/>
              </a:ext>
            </a:extLst>
          </p:cNvPr>
          <p:cNvSpPr/>
          <p:nvPr/>
        </p:nvSpPr>
        <p:spPr>
          <a:xfrm>
            <a:off x="360084" y="1440595"/>
            <a:ext cx="5555157" cy="49435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Feasibility of Use</a:t>
            </a:r>
          </a:p>
        </p:txBody>
      </p:sp>
      <p:sp>
        <p:nvSpPr>
          <p:cNvPr id="14" name="Rectangle: Rounded Corners 13">
            <a:extLst>
              <a:ext uri="{FF2B5EF4-FFF2-40B4-BE49-F238E27FC236}">
                <a16:creationId xmlns:a16="http://schemas.microsoft.com/office/drawing/2014/main" id="{565520AF-3C4B-426D-85A1-9DFF9417B526}"/>
              </a:ext>
            </a:extLst>
          </p:cNvPr>
          <p:cNvSpPr/>
          <p:nvPr/>
        </p:nvSpPr>
        <p:spPr>
          <a:xfrm>
            <a:off x="6187439" y="1440595"/>
            <a:ext cx="5555157" cy="49435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Quality of Learning</a:t>
            </a:r>
          </a:p>
        </p:txBody>
      </p:sp>
      <p:sp>
        <p:nvSpPr>
          <p:cNvPr id="15" name="Rectangle 14">
            <a:extLst>
              <a:ext uri="{FF2B5EF4-FFF2-40B4-BE49-F238E27FC236}">
                <a16:creationId xmlns:a16="http://schemas.microsoft.com/office/drawing/2014/main" id="{5A765698-1681-4482-B42D-A69F6D3CCB35}"/>
              </a:ext>
            </a:extLst>
          </p:cNvPr>
          <p:cNvSpPr/>
          <p:nvPr/>
        </p:nvSpPr>
        <p:spPr>
          <a:xfrm>
            <a:off x="6227487" y="2043410"/>
            <a:ext cx="5555157" cy="2906245"/>
          </a:xfrm>
          <a:prstGeom prst="rect">
            <a:avLst/>
          </a:prstGeom>
        </p:spPr>
        <p:txBody>
          <a:bodyPr wrap="square">
            <a:noAutofit/>
          </a:bodyPr>
          <a:lstStyle/>
          <a:p>
            <a:pPr marL="285750" indent="-285750">
              <a:buFont typeface="Arial" panose="020B0604020202020204" pitchFamily="34" charset="0"/>
              <a:buChar char="•"/>
            </a:pPr>
            <a:r>
              <a:rPr lang="en-US" sz="2400" dirty="0">
                <a:solidFill>
                  <a:schemeClr val="accent5"/>
                </a:solidFill>
              </a:rPr>
              <a:t>Ease of use for parents and students in a home learning environment</a:t>
            </a:r>
          </a:p>
          <a:p>
            <a:pPr marL="285750" indent="-285750">
              <a:buFont typeface="Arial" panose="020B0604020202020204" pitchFamily="34" charset="0"/>
              <a:buChar char="•"/>
            </a:pPr>
            <a:r>
              <a:rPr lang="en-US" sz="2400" dirty="0">
                <a:solidFill>
                  <a:schemeClr val="accent5"/>
                </a:solidFill>
              </a:rPr>
              <a:t>Alignment of materials to the Texas Essential Knowledge and Skills (TEKS) </a:t>
            </a:r>
          </a:p>
          <a:p>
            <a:pPr marL="285750" indent="-285750">
              <a:buFont typeface="Arial" panose="020B0604020202020204" pitchFamily="34" charset="0"/>
              <a:buChar char="•"/>
            </a:pPr>
            <a:r>
              <a:rPr lang="en-US" sz="2400" dirty="0">
                <a:solidFill>
                  <a:schemeClr val="accent5"/>
                </a:solidFill>
              </a:rPr>
              <a:t>Ability to maximize support for all learners (e.g., English and Spanish versions of text when possible)</a:t>
            </a:r>
            <a:endParaRPr lang="en-US" sz="2400" b="1" dirty="0">
              <a:solidFill>
                <a:schemeClr val="accent5"/>
              </a:solidFill>
            </a:endParaRPr>
          </a:p>
        </p:txBody>
      </p:sp>
    </p:spTree>
    <p:extLst>
      <p:ext uri="{BB962C8B-B14F-4D97-AF65-F5344CB8AC3E}">
        <p14:creationId xmlns:p14="http://schemas.microsoft.com/office/powerpoint/2010/main" val="399810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Overview of Approach: PreK – Grade 5</a:t>
            </a:r>
          </a:p>
        </p:txBody>
      </p:sp>
      <p:sp>
        <p:nvSpPr>
          <p:cNvPr id="9" name="Rectangle 8">
            <a:extLst>
              <a:ext uri="{FF2B5EF4-FFF2-40B4-BE49-F238E27FC236}">
                <a16:creationId xmlns:a16="http://schemas.microsoft.com/office/drawing/2014/main" id="{21D98E2D-FF77-4CBA-98B1-8FC9482AC15E}"/>
              </a:ext>
            </a:extLst>
          </p:cNvPr>
          <p:cNvSpPr/>
          <p:nvPr/>
        </p:nvSpPr>
        <p:spPr>
          <a:xfrm>
            <a:off x="2631633" y="1827251"/>
            <a:ext cx="9331767" cy="1785104"/>
          </a:xfrm>
          <a:prstGeom prst="rect">
            <a:avLst/>
          </a:prstGeom>
        </p:spPr>
        <p:txBody>
          <a:bodyPr wrap="square">
            <a:spAutoFit/>
          </a:bodyPr>
          <a:lstStyle/>
          <a:p>
            <a:pPr marL="285750" indent="-285750">
              <a:buFont typeface="Arial" panose="020B0604020202020204" pitchFamily="34" charset="0"/>
              <a:buChar char="•"/>
            </a:pPr>
            <a:r>
              <a:rPr lang="en-US" sz="2200" u="sng" dirty="0">
                <a:solidFill>
                  <a:schemeClr val="accent5"/>
                </a:solidFill>
              </a:rPr>
              <a:t>ELAR</a:t>
            </a:r>
            <a:r>
              <a:rPr lang="en-US" sz="2200" dirty="0">
                <a:solidFill>
                  <a:schemeClr val="accent5"/>
                </a:solidFill>
              </a:rPr>
              <a:t>: At first, encourage daily reading routines focused on reading, discussing and writing about text of student’s choice. Transition to a high quality weekly text set with text-dependent questions and aligned writing prompts. </a:t>
            </a:r>
          </a:p>
          <a:p>
            <a:pPr marL="285750" indent="-285750">
              <a:buFont typeface="Arial" panose="020B0604020202020204" pitchFamily="34" charset="0"/>
              <a:buChar char="•"/>
            </a:pPr>
            <a:r>
              <a:rPr lang="en-US" sz="2200" u="sng" dirty="0">
                <a:solidFill>
                  <a:schemeClr val="accent5"/>
                </a:solidFill>
              </a:rPr>
              <a:t>Phonics</a:t>
            </a:r>
            <a:r>
              <a:rPr lang="en-US" sz="2200" dirty="0">
                <a:solidFill>
                  <a:schemeClr val="accent5"/>
                </a:solidFill>
              </a:rPr>
              <a:t>: A set of parent-led daily activities to strengthen students’ understanding of sounds, letters, and words.</a:t>
            </a:r>
            <a:endParaRPr lang="en-US" sz="2200" b="1" dirty="0">
              <a:solidFill>
                <a:schemeClr val="accent5"/>
              </a:solidFill>
            </a:endParaRPr>
          </a:p>
        </p:txBody>
      </p:sp>
      <p:sp>
        <p:nvSpPr>
          <p:cNvPr id="3" name="Rectangle 2">
            <a:extLst>
              <a:ext uri="{FF2B5EF4-FFF2-40B4-BE49-F238E27FC236}">
                <a16:creationId xmlns:a16="http://schemas.microsoft.com/office/drawing/2014/main" id="{7D7B8A5A-4A91-410E-A282-73716172B438}"/>
              </a:ext>
            </a:extLst>
          </p:cNvPr>
          <p:cNvSpPr/>
          <p:nvPr/>
        </p:nvSpPr>
        <p:spPr>
          <a:xfrm>
            <a:off x="533400" y="907409"/>
            <a:ext cx="1981199" cy="751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PreK</a:t>
            </a:r>
          </a:p>
        </p:txBody>
      </p:sp>
      <p:sp>
        <p:nvSpPr>
          <p:cNvPr id="6" name="Rectangle 5">
            <a:extLst>
              <a:ext uri="{FF2B5EF4-FFF2-40B4-BE49-F238E27FC236}">
                <a16:creationId xmlns:a16="http://schemas.microsoft.com/office/drawing/2014/main" id="{0472F22B-77D1-4B05-9CF9-51768757C77A}"/>
              </a:ext>
            </a:extLst>
          </p:cNvPr>
          <p:cNvSpPr/>
          <p:nvPr/>
        </p:nvSpPr>
        <p:spPr>
          <a:xfrm>
            <a:off x="533400" y="1838097"/>
            <a:ext cx="1981199" cy="1751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K – 5</a:t>
            </a:r>
          </a:p>
          <a:p>
            <a:pPr algn="ctr"/>
            <a:r>
              <a:rPr lang="en-US" sz="2800" dirty="0"/>
              <a:t>ELAR &amp; Phonics</a:t>
            </a:r>
          </a:p>
        </p:txBody>
      </p:sp>
      <p:sp>
        <p:nvSpPr>
          <p:cNvPr id="7" name="Rectangle 6">
            <a:extLst>
              <a:ext uri="{FF2B5EF4-FFF2-40B4-BE49-F238E27FC236}">
                <a16:creationId xmlns:a16="http://schemas.microsoft.com/office/drawing/2014/main" id="{B3A5C551-8C62-4757-9283-68BF3C7AEDE8}"/>
              </a:ext>
            </a:extLst>
          </p:cNvPr>
          <p:cNvSpPr/>
          <p:nvPr/>
        </p:nvSpPr>
        <p:spPr>
          <a:xfrm>
            <a:off x="533400" y="3768833"/>
            <a:ext cx="1981199" cy="213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K – 5</a:t>
            </a:r>
          </a:p>
          <a:p>
            <a:pPr algn="ctr"/>
            <a:r>
              <a:rPr lang="en-US" sz="2800" dirty="0"/>
              <a:t>Math, Science &amp; Social Studies</a:t>
            </a:r>
          </a:p>
        </p:txBody>
      </p:sp>
      <p:sp>
        <p:nvSpPr>
          <p:cNvPr id="11" name="Rectangle 10">
            <a:extLst>
              <a:ext uri="{FF2B5EF4-FFF2-40B4-BE49-F238E27FC236}">
                <a16:creationId xmlns:a16="http://schemas.microsoft.com/office/drawing/2014/main" id="{408A08BC-3E33-4A97-8BD7-316DC0951F15}"/>
              </a:ext>
            </a:extLst>
          </p:cNvPr>
          <p:cNvSpPr/>
          <p:nvPr/>
        </p:nvSpPr>
        <p:spPr>
          <a:xfrm>
            <a:off x="2631633" y="904580"/>
            <a:ext cx="8905336" cy="769441"/>
          </a:xfrm>
          <a:prstGeom prst="rect">
            <a:avLst/>
          </a:prstGeom>
        </p:spPr>
        <p:txBody>
          <a:bodyPr wrap="square">
            <a:spAutoFit/>
          </a:bodyPr>
          <a:lstStyle/>
          <a:p>
            <a:pPr marL="285750" lvl="0" indent="-285750">
              <a:buFont typeface="Arial" panose="020B0604020202020204" pitchFamily="34" charset="0"/>
              <a:buChar char="•"/>
            </a:pPr>
            <a:r>
              <a:rPr lang="en-US" sz="2200" dirty="0">
                <a:solidFill>
                  <a:schemeClr val="accent5"/>
                </a:solidFill>
              </a:rPr>
              <a:t>Integrated activities using materials available in the home and built around a weekly theme (e.g., farm animals)</a:t>
            </a:r>
            <a:endParaRPr lang="en-US" sz="2200" b="1" dirty="0">
              <a:solidFill>
                <a:schemeClr val="accent5"/>
              </a:solidFill>
            </a:endParaRPr>
          </a:p>
        </p:txBody>
      </p:sp>
      <p:sp>
        <p:nvSpPr>
          <p:cNvPr id="5" name="Rectangle 4">
            <a:extLst>
              <a:ext uri="{FF2B5EF4-FFF2-40B4-BE49-F238E27FC236}">
                <a16:creationId xmlns:a16="http://schemas.microsoft.com/office/drawing/2014/main" id="{08C11E46-F794-493E-935D-D26E4C1E82E8}"/>
              </a:ext>
            </a:extLst>
          </p:cNvPr>
          <p:cNvSpPr/>
          <p:nvPr/>
        </p:nvSpPr>
        <p:spPr>
          <a:xfrm>
            <a:off x="2631633" y="3814553"/>
            <a:ext cx="9331767" cy="2123658"/>
          </a:xfrm>
          <a:prstGeom prst="rect">
            <a:avLst/>
          </a:prstGeom>
        </p:spPr>
        <p:txBody>
          <a:bodyPr wrap="square">
            <a:spAutoFit/>
          </a:bodyPr>
          <a:lstStyle/>
          <a:p>
            <a:pPr marL="285750" lvl="1" indent="-285750">
              <a:buFont typeface="Arial" panose="020B0604020202020204" pitchFamily="34" charset="0"/>
              <a:buChar char="•"/>
            </a:pPr>
            <a:r>
              <a:rPr lang="en-US" sz="2200" u="sng" dirty="0">
                <a:solidFill>
                  <a:schemeClr val="accent5"/>
                </a:solidFill>
              </a:rPr>
              <a:t>Math</a:t>
            </a:r>
            <a:r>
              <a:rPr lang="en-US" sz="2200" dirty="0">
                <a:solidFill>
                  <a:schemeClr val="accent5"/>
                </a:solidFill>
              </a:rPr>
              <a:t>: Daily independent digital lessons or worksheets on math on grade-level math skills. Digital version uses an adaptive blended learning program.   </a:t>
            </a:r>
          </a:p>
          <a:p>
            <a:pPr marL="285750" lvl="1" indent="-285750">
              <a:buFont typeface="Arial" panose="020B0604020202020204" pitchFamily="34" charset="0"/>
              <a:buChar char="•"/>
            </a:pPr>
            <a:r>
              <a:rPr lang="en-US" sz="2200" u="sng" dirty="0">
                <a:solidFill>
                  <a:schemeClr val="accent5"/>
                </a:solidFill>
              </a:rPr>
              <a:t>Science &amp; Social Studies</a:t>
            </a:r>
            <a:r>
              <a:rPr lang="en-US" sz="2200" dirty="0">
                <a:solidFill>
                  <a:schemeClr val="accent5"/>
                </a:solidFill>
              </a:rPr>
              <a:t>: Focused on key content and skills for the grade band with daily routines (e.g., mini-lesson, videos and activities) to apply learning. In Science, optional engagement activities included using common household objects and materials</a:t>
            </a:r>
          </a:p>
        </p:txBody>
      </p:sp>
    </p:spTree>
    <p:extLst>
      <p:ext uri="{BB962C8B-B14F-4D97-AF65-F5344CB8AC3E}">
        <p14:creationId xmlns:p14="http://schemas.microsoft.com/office/powerpoint/2010/main" val="4045297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Overview of Approach: Grade 6 – Grade 12</a:t>
            </a:r>
          </a:p>
        </p:txBody>
      </p:sp>
      <p:sp>
        <p:nvSpPr>
          <p:cNvPr id="9" name="Rectangle 8">
            <a:extLst>
              <a:ext uri="{FF2B5EF4-FFF2-40B4-BE49-F238E27FC236}">
                <a16:creationId xmlns:a16="http://schemas.microsoft.com/office/drawing/2014/main" id="{21D98E2D-FF77-4CBA-98B1-8FC9482AC15E}"/>
              </a:ext>
            </a:extLst>
          </p:cNvPr>
          <p:cNvSpPr/>
          <p:nvPr/>
        </p:nvSpPr>
        <p:spPr>
          <a:xfrm>
            <a:off x="2631633" y="1078840"/>
            <a:ext cx="9331767" cy="1446550"/>
          </a:xfrm>
          <a:prstGeom prst="rect">
            <a:avLst/>
          </a:prstGeom>
        </p:spPr>
        <p:txBody>
          <a:bodyPr wrap="square">
            <a:spAutoFit/>
          </a:bodyPr>
          <a:lstStyle/>
          <a:p>
            <a:pPr marL="285750" lvl="1" indent="-285750">
              <a:buFont typeface="Arial" panose="020B0604020202020204" pitchFamily="34" charset="0"/>
              <a:buChar char="•"/>
            </a:pPr>
            <a:r>
              <a:rPr lang="en-US" sz="2200" dirty="0">
                <a:solidFill>
                  <a:schemeClr val="accent5"/>
                </a:solidFill>
              </a:rPr>
              <a:t>High quality weekly text sets built around a specific topic or theme</a:t>
            </a:r>
          </a:p>
          <a:p>
            <a:pPr marL="285750" lvl="1" indent="-285750">
              <a:buFont typeface="Arial" panose="020B0604020202020204" pitchFamily="34" charset="0"/>
              <a:buChar char="•"/>
            </a:pPr>
            <a:r>
              <a:rPr lang="en-US" sz="2200" dirty="0">
                <a:solidFill>
                  <a:schemeClr val="accent5"/>
                </a:solidFill>
              </a:rPr>
              <a:t>Each passage within text set includes combination of text dependent multiple choice and short answer questions and/or a writing prompt for a longer essay</a:t>
            </a:r>
          </a:p>
          <a:p>
            <a:pPr marL="285750" lvl="1" indent="-285750">
              <a:buFont typeface="Arial" panose="020B0604020202020204" pitchFamily="34" charset="0"/>
              <a:buChar char="•"/>
            </a:pPr>
            <a:r>
              <a:rPr lang="en-US" sz="2200" dirty="0">
                <a:solidFill>
                  <a:schemeClr val="accent5"/>
                </a:solidFill>
              </a:rPr>
              <a:t>In High School, English I and II are bundled together, as are English III and IV</a:t>
            </a:r>
            <a:endParaRPr lang="en-US" sz="2200" b="1" dirty="0">
              <a:solidFill>
                <a:schemeClr val="accent5"/>
              </a:solidFill>
            </a:endParaRPr>
          </a:p>
        </p:txBody>
      </p:sp>
      <p:sp>
        <p:nvSpPr>
          <p:cNvPr id="6" name="Rectangle 5">
            <a:extLst>
              <a:ext uri="{FF2B5EF4-FFF2-40B4-BE49-F238E27FC236}">
                <a16:creationId xmlns:a16="http://schemas.microsoft.com/office/drawing/2014/main" id="{0472F22B-77D1-4B05-9CF9-51768757C77A}"/>
              </a:ext>
            </a:extLst>
          </p:cNvPr>
          <p:cNvSpPr/>
          <p:nvPr/>
        </p:nvSpPr>
        <p:spPr>
          <a:xfrm>
            <a:off x="533400" y="1112546"/>
            <a:ext cx="1981199" cy="1432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ELAR</a:t>
            </a:r>
          </a:p>
        </p:txBody>
      </p:sp>
      <p:sp>
        <p:nvSpPr>
          <p:cNvPr id="7" name="Rectangle 6">
            <a:extLst>
              <a:ext uri="{FF2B5EF4-FFF2-40B4-BE49-F238E27FC236}">
                <a16:creationId xmlns:a16="http://schemas.microsoft.com/office/drawing/2014/main" id="{B3A5C551-8C62-4757-9283-68BF3C7AEDE8}"/>
              </a:ext>
            </a:extLst>
          </p:cNvPr>
          <p:cNvSpPr/>
          <p:nvPr/>
        </p:nvSpPr>
        <p:spPr>
          <a:xfrm>
            <a:off x="533400" y="2753046"/>
            <a:ext cx="1981199" cy="799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Math</a:t>
            </a:r>
          </a:p>
        </p:txBody>
      </p:sp>
      <p:sp>
        <p:nvSpPr>
          <p:cNvPr id="5" name="Rectangle 4">
            <a:extLst>
              <a:ext uri="{FF2B5EF4-FFF2-40B4-BE49-F238E27FC236}">
                <a16:creationId xmlns:a16="http://schemas.microsoft.com/office/drawing/2014/main" id="{08C11E46-F794-493E-935D-D26E4C1E82E8}"/>
              </a:ext>
            </a:extLst>
          </p:cNvPr>
          <p:cNvSpPr/>
          <p:nvPr/>
        </p:nvSpPr>
        <p:spPr>
          <a:xfrm>
            <a:off x="2631633" y="2753046"/>
            <a:ext cx="9331767" cy="769441"/>
          </a:xfrm>
          <a:prstGeom prst="rect">
            <a:avLst/>
          </a:prstGeom>
        </p:spPr>
        <p:txBody>
          <a:bodyPr wrap="square">
            <a:spAutoFit/>
          </a:bodyPr>
          <a:lstStyle/>
          <a:p>
            <a:pPr marL="285750" lvl="1" indent="-285750">
              <a:buFont typeface="Arial" panose="020B0604020202020204" pitchFamily="34" charset="0"/>
              <a:buChar char="•"/>
            </a:pPr>
            <a:r>
              <a:rPr lang="en-US" sz="2200" dirty="0">
                <a:solidFill>
                  <a:schemeClr val="accent5"/>
                </a:solidFill>
              </a:rPr>
              <a:t>Focused on a combination of TEKS aligned review and new learning of content and skills for the grade level or course</a:t>
            </a:r>
          </a:p>
        </p:txBody>
      </p:sp>
      <p:sp>
        <p:nvSpPr>
          <p:cNvPr id="16" name="Rectangle 15">
            <a:extLst>
              <a:ext uri="{FF2B5EF4-FFF2-40B4-BE49-F238E27FC236}">
                <a16:creationId xmlns:a16="http://schemas.microsoft.com/office/drawing/2014/main" id="{B22F5394-6F24-4B4A-B903-6496391FC28C}"/>
              </a:ext>
            </a:extLst>
          </p:cNvPr>
          <p:cNvSpPr/>
          <p:nvPr/>
        </p:nvSpPr>
        <p:spPr>
          <a:xfrm>
            <a:off x="533399" y="3708041"/>
            <a:ext cx="1981199" cy="1595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Science and Social Studies</a:t>
            </a:r>
          </a:p>
        </p:txBody>
      </p:sp>
      <p:sp>
        <p:nvSpPr>
          <p:cNvPr id="17" name="Rectangle 16">
            <a:extLst>
              <a:ext uri="{FF2B5EF4-FFF2-40B4-BE49-F238E27FC236}">
                <a16:creationId xmlns:a16="http://schemas.microsoft.com/office/drawing/2014/main" id="{AF628A0F-7691-4F33-938F-407E538C1AB7}"/>
              </a:ext>
            </a:extLst>
          </p:cNvPr>
          <p:cNvSpPr/>
          <p:nvPr/>
        </p:nvSpPr>
        <p:spPr>
          <a:xfrm>
            <a:off x="2631633" y="3708041"/>
            <a:ext cx="9331767" cy="1107996"/>
          </a:xfrm>
          <a:prstGeom prst="rect">
            <a:avLst/>
          </a:prstGeom>
        </p:spPr>
        <p:txBody>
          <a:bodyPr wrap="square">
            <a:spAutoFit/>
          </a:bodyPr>
          <a:lstStyle/>
          <a:p>
            <a:pPr marL="285750" lvl="1" indent="-285750">
              <a:buFont typeface="Arial" panose="020B0604020202020204" pitchFamily="34" charset="0"/>
              <a:buChar char="•"/>
            </a:pPr>
            <a:r>
              <a:rPr lang="en-US" sz="2200" dirty="0">
                <a:solidFill>
                  <a:schemeClr val="accent5"/>
                </a:solidFill>
              </a:rPr>
              <a:t>Focused on key content and skills for the grade level. Investigations are included to engage students in the application of science using common household objects and materials. </a:t>
            </a:r>
          </a:p>
        </p:txBody>
      </p:sp>
    </p:spTree>
    <p:extLst>
      <p:ext uri="{BB962C8B-B14F-4D97-AF65-F5344CB8AC3E}">
        <p14:creationId xmlns:p14="http://schemas.microsoft.com/office/powerpoint/2010/main" val="391368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Objectives</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4" y="1148420"/>
            <a:ext cx="11489959" cy="3730227"/>
          </a:xfrm>
        </p:spPr>
        <p:txBody>
          <a:bodyPr/>
          <a:lstStyle/>
          <a:p>
            <a:pPr>
              <a:spcAft>
                <a:spcPts val="1200"/>
              </a:spcAft>
            </a:pPr>
            <a:r>
              <a:rPr lang="en-US" sz="3200" dirty="0">
                <a:solidFill>
                  <a:schemeClr val="accent5"/>
                </a:solidFill>
              </a:rPr>
              <a:t>Provide overview of Texas Home Learning resources and supporting services</a:t>
            </a:r>
          </a:p>
          <a:p>
            <a:pPr>
              <a:spcAft>
                <a:spcPts val="1200"/>
              </a:spcAft>
            </a:pPr>
            <a:r>
              <a:rPr lang="en-US" sz="3200" dirty="0">
                <a:solidFill>
                  <a:schemeClr val="accent5"/>
                </a:solidFill>
              </a:rPr>
              <a:t>Support districts in determining if and how to best use Texas Home Learning </a:t>
            </a:r>
          </a:p>
          <a:p>
            <a:pPr>
              <a:spcAft>
                <a:spcPts val="1200"/>
              </a:spcAft>
            </a:pPr>
            <a:r>
              <a:rPr lang="en-US" sz="3200" dirty="0">
                <a:solidFill>
                  <a:schemeClr val="accent5"/>
                </a:solidFill>
              </a:rPr>
              <a:t>Provide next steps for how to implement with teachers, parents and students</a:t>
            </a:r>
          </a:p>
          <a:p>
            <a:pPr>
              <a:spcAft>
                <a:spcPts val="1200"/>
              </a:spcAft>
            </a:pPr>
            <a:r>
              <a:rPr lang="en-US" sz="3200" dirty="0">
                <a:solidFill>
                  <a:schemeClr val="accent5"/>
                </a:solidFill>
              </a:rPr>
              <a:t>Answer outstanding questions</a:t>
            </a:r>
          </a:p>
          <a:p>
            <a:endParaRPr lang="en-US" sz="2400" dirty="0">
              <a:solidFill>
                <a:schemeClr val="accent5"/>
              </a:solidFill>
            </a:endParaRPr>
          </a:p>
        </p:txBody>
      </p:sp>
    </p:spTree>
    <p:extLst>
      <p:ext uri="{BB962C8B-B14F-4D97-AF65-F5344CB8AC3E}">
        <p14:creationId xmlns:p14="http://schemas.microsoft.com/office/powerpoint/2010/main" val="41152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Overview of Grade Level Packets</a:t>
            </a:r>
          </a:p>
        </p:txBody>
      </p:sp>
      <p:sp>
        <p:nvSpPr>
          <p:cNvPr id="10" name="Rectangle 9">
            <a:extLst>
              <a:ext uri="{FF2B5EF4-FFF2-40B4-BE49-F238E27FC236}">
                <a16:creationId xmlns:a16="http://schemas.microsoft.com/office/drawing/2014/main" id="{4C1A05A5-7575-4789-99E2-8F23E696880E}"/>
              </a:ext>
            </a:extLst>
          </p:cNvPr>
          <p:cNvSpPr/>
          <p:nvPr/>
        </p:nvSpPr>
        <p:spPr>
          <a:xfrm>
            <a:off x="405806" y="803853"/>
            <a:ext cx="11664273" cy="830997"/>
          </a:xfrm>
          <a:prstGeom prst="rect">
            <a:avLst/>
          </a:prstGeom>
        </p:spPr>
        <p:txBody>
          <a:bodyPr wrap="square">
            <a:spAutoFit/>
          </a:bodyPr>
          <a:lstStyle/>
          <a:p>
            <a:r>
              <a:rPr lang="en-US" sz="2400" dirty="0">
                <a:solidFill>
                  <a:schemeClr val="accent5"/>
                </a:solidFill>
              </a:rPr>
              <a:t>If districts opt-in to the statewide shipping and distribution service, each student will receive a grade level packet with the following information.</a:t>
            </a:r>
            <a:endParaRPr lang="en-US" sz="2400" dirty="0"/>
          </a:p>
        </p:txBody>
      </p:sp>
      <p:graphicFrame>
        <p:nvGraphicFramePr>
          <p:cNvPr id="4" name="Table 3">
            <a:extLst>
              <a:ext uri="{FF2B5EF4-FFF2-40B4-BE49-F238E27FC236}">
                <a16:creationId xmlns:a16="http://schemas.microsoft.com/office/drawing/2014/main" id="{ECD8E334-5D18-4C93-BDB1-86B3D9C346FB}"/>
              </a:ext>
            </a:extLst>
          </p:cNvPr>
          <p:cNvGraphicFramePr>
            <a:graphicFrameLocks noGrp="1"/>
          </p:cNvGraphicFramePr>
          <p:nvPr>
            <p:extLst>
              <p:ext uri="{D42A27DB-BD31-4B8C-83A1-F6EECF244321}">
                <p14:modId xmlns:p14="http://schemas.microsoft.com/office/powerpoint/2010/main" val="917966225"/>
              </p:ext>
            </p:extLst>
          </p:nvPr>
        </p:nvGraphicFramePr>
        <p:xfrm>
          <a:off x="1582271" y="1816946"/>
          <a:ext cx="9027458" cy="3662680"/>
        </p:xfrm>
        <a:graphic>
          <a:graphicData uri="http://schemas.openxmlformats.org/drawingml/2006/table">
            <a:tbl>
              <a:tblPr firstRow="1" bandRow="1">
                <a:tableStyleId>{5C22544A-7EE6-4342-B048-85BDC9FD1C3A}</a:tableStyleId>
              </a:tblPr>
              <a:tblGrid>
                <a:gridCol w="2212489">
                  <a:extLst>
                    <a:ext uri="{9D8B030D-6E8A-4147-A177-3AD203B41FA5}">
                      <a16:colId xmlns:a16="http://schemas.microsoft.com/office/drawing/2014/main" val="5884689"/>
                    </a:ext>
                  </a:extLst>
                </a:gridCol>
                <a:gridCol w="6814969">
                  <a:extLst>
                    <a:ext uri="{9D8B030D-6E8A-4147-A177-3AD203B41FA5}">
                      <a16:colId xmlns:a16="http://schemas.microsoft.com/office/drawing/2014/main" val="2902346821"/>
                    </a:ext>
                  </a:extLst>
                </a:gridCol>
              </a:tblGrid>
              <a:tr h="370840">
                <a:tc>
                  <a:txBody>
                    <a:bodyPr/>
                    <a:lstStyle/>
                    <a:p>
                      <a:r>
                        <a:rPr lang="en-US" dirty="0"/>
                        <a:t>Section</a:t>
                      </a:r>
                    </a:p>
                  </a:txBody>
                  <a:tcPr/>
                </a:tc>
                <a:tc>
                  <a:txBody>
                    <a:bodyPr/>
                    <a:lstStyle/>
                    <a:p>
                      <a:r>
                        <a:rPr lang="en-US" dirty="0"/>
                        <a:t>Contents</a:t>
                      </a:r>
                    </a:p>
                  </a:txBody>
                  <a:tcPr/>
                </a:tc>
                <a:extLst>
                  <a:ext uri="{0D108BD9-81ED-4DB2-BD59-A6C34878D82A}">
                    <a16:rowId xmlns:a16="http://schemas.microsoft.com/office/drawing/2014/main" val="2499695800"/>
                  </a:ext>
                </a:extLst>
              </a:tr>
              <a:tr h="370840">
                <a:tc>
                  <a:txBody>
                    <a:bodyPr/>
                    <a:lstStyle/>
                    <a:p>
                      <a:r>
                        <a:rPr lang="en-US" dirty="0"/>
                        <a:t>Introduction</a:t>
                      </a:r>
                    </a:p>
                  </a:txBody>
                  <a:tcPr/>
                </a:tc>
                <a:tc>
                  <a:txBody>
                    <a:bodyPr/>
                    <a:lstStyle/>
                    <a:p>
                      <a:pPr marL="0" indent="0">
                        <a:buFont typeface="Arial" panose="020B0604020202020204" pitchFamily="34" charset="0"/>
                        <a:buNone/>
                      </a:pPr>
                      <a:r>
                        <a:rPr lang="en-US" dirty="0"/>
                        <a:t>Guidance to prepare to begin home learning plan including:</a:t>
                      </a:r>
                    </a:p>
                    <a:p>
                      <a:pPr marL="285750" indent="-285750">
                        <a:buFont typeface="Arial" panose="020B0604020202020204" pitchFamily="34" charset="0"/>
                        <a:buChar char="•"/>
                      </a:pPr>
                      <a:r>
                        <a:rPr lang="en-US" dirty="0"/>
                        <a:t>Learning goals</a:t>
                      </a:r>
                    </a:p>
                    <a:p>
                      <a:pPr marL="285750" indent="-285750">
                        <a:buFont typeface="Arial" panose="020B0604020202020204" pitchFamily="34" charset="0"/>
                        <a:buChar char="•"/>
                      </a:pPr>
                      <a:r>
                        <a:rPr lang="en-US" dirty="0"/>
                        <a:t>Parent roles </a:t>
                      </a:r>
                    </a:p>
                    <a:p>
                      <a:pPr marL="285750" indent="-285750">
                        <a:buFont typeface="Arial" panose="020B0604020202020204" pitchFamily="34" charset="0"/>
                        <a:buChar char="•"/>
                      </a:pPr>
                      <a:r>
                        <a:rPr lang="en-US" dirty="0"/>
                        <a:t>Recommended daily student routines</a:t>
                      </a:r>
                    </a:p>
                  </a:txBody>
                  <a:tcPr/>
                </a:tc>
                <a:extLst>
                  <a:ext uri="{0D108BD9-81ED-4DB2-BD59-A6C34878D82A}">
                    <a16:rowId xmlns:a16="http://schemas.microsoft.com/office/drawing/2014/main" val="3662162772"/>
                  </a:ext>
                </a:extLst>
              </a:tr>
              <a:tr h="370840">
                <a:tc>
                  <a:txBody>
                    <a:bodyPr/>
                    <a:lstStyle/>
                    <a:p>
                      <a:r>
                        <a:rPr lang="en-US" dirty="0"/>
                        <a:t>Weekly and Daily Schedules</a:t>
                      </a:r>
                    </a:p>
                  </a:txBody>
                  <a:tcPr/>
                </a:tc>
                <a:tc>
                  <a:txBody>
                    <a:bodyPr/>
                    <a:lstStyle/>
                    <a:p>
                      <a:pPr marL="285750" indent="-285750">
                        <a:buFont typeface="Arial" panose="020B0604020202020204" pitchFamily="34" charset="0"/>
                        <a:buChar char="•"/>
                      </a:pPr>
                      <a:r>
                        <a:rPr lang="en-US" dirty="0"/>
                        <a:t>Eight weeks worth of learning plans</a:t>
                      </a:r>
                    </a:p>
                    <a:p>
                      <a:pPr marL="285750" indent="-285750">
                        <a:buFont typeface="Arial" panose="020B0604020202020204" pitchFamily="34" charset="0"/>
                        <a:buChar char="•"/>
                      </a:pPr>
                      <a:r>
                        <a:rPr lang="en-US" dirty="0"/>
                        <a:t>Daily, step-by-step guidance in core subjects</a:t>
                      </a:r>
                    </a:p>
                  </a:txBody>
                  <a:tcPr/>
                </a:tc>
                <a:extLst>
                  <a:ext uri="{0D108BD9-81ED-4DB2-BD59-A6C34878D82A}">
                    <a16:rowId xmlns:a16="http://schemas.microsoft.com/office/drawing/2014/main" val="2135614413"/>
                  </a:ext>
                </a:extLst>
              </a:tr>
              <a:tr h="370840">
                <a:tc>
                  <a:txBody>
                    <a:bodyPr/>
                    <a:lstStyle/>
                    <a:p>
                      <a:r>
                        <a:rPr lang="en-US" dirty="0"/>
                        <a:t>Subject Specific Breakouts of Activities</a:t>
                      </a:r>
                      <a:br>
                        <a:rPr lang="en-US" dirty="0"/>
                      </a:br>
                      <a:r>
                        <a:rPr lang="en-US" i="1" dirty="0"/>
                        <a:t>(with exception </a:t>
                      </a:r>
                      <a:br>
                        <a:rPr lang="en-US" i="1" dirty="0"/>
                      </a:br>
                      <a:r>
                        <a:rPr lang="en-US" i="1" dirty="0"/>
                        <a:t>of PreK)</a:t>
                      </a:r>
                    </a:p>
                  </a:txBody>
                  <a:tcPr/>
                </a:tc>
                <a:tc>
                  <a:txBody>
                    <a:bodyPr/>
                    <a:lstStyle/>
                    <a:p>
                      <a:pPr marL="285750" indent="-285750">
                        <a:buFont typeface="Arial" panose="020B0604020202020204" pitchFamily="34" charset="0"/>
                        <a:buChar char="•"/>
                      </a:pPr>
                      <a:r>
                        <a:rPr lang="en-US" dirty="0"/>
                        <a:t>ELAR (including print outs of digital texts)</a:t>
                      </a:r>
                    </a:p>
                    <a:p>
                      <a:pPr marL="285750" indent="-285750">
                        <a:buFont typeface="Arial" panose="020B0604020202020204" pitchFamily="34" charset="0"/>
                        <a:buChar char="•"/>
                      </a:pPr>
                      <a:r>
                        <a:rPr lang="en-US" dirty="0"/>
                        <a:t>Phonics (when applicable)</a:t>
                      </a:r>
                    </a:p>
                    <a:p>
                      <a:pPr marL="285750" indent="-285750">
                        <a:buFont typeface="Arial" panose="020B0604020202020204" pitchFamily="34" charset="0"/>
                        <a:buChar char="•"/>
                      </a:pPr>
                      <a:r>
                        <a:rPr lang="en-US" dirty="0"/>
                        <a:t>Math</a:t>
                      </a:r>
                    </a:p>
                    <a:p>
                      <a:pPr marL="285750" indent="-285750">
                        <a:buFont typeface="Arial" panose="020B0604020202020204" pitchFamily="34" charset="0"/>
                        <a:buChar char="•"/>
                      </a:pPr>
                      <a:r>
                        <a:rPr lang="en-US" dirty="0"/>
                        <a:t>Science</a:t>
                      </a:r>
                    </a:p>
                    <a:p>
                      <a:pPr marL="285750" indent="-285750">
                        <a:buFont typeface="Arial" panose="020B0604020202020204" pitchFamily="34" charset="0"/>
                        <a:buChar char="•"/>
                      </a:pPr>
                      <a:r>
                        <a:rPr lang="en-US" dirty="0"/>
                        <a:t>Social Studies</a:t>
                      </a:r>
                    </a:p>
                  </a:txBody>
                  <a:tcPr/>
                </a:tc>
                <a:extLst>
                  <a:ext uri="{0D108BD9-81ED-4DB2-BD59-A6C34878D82A}">
                    <a16:rowId xmlns:a16="http://schemas.microsoft.com/office/drawing/2014/main" val="2263086332"/>
                  </a:ext>
                </a:extLst>
              </a:tr>
            </a:tbl>
          </a:graphicData>
        </a:graphic>
      </p:graphicFrame>
    </p:spTree>
    <p:extLst>
      <p:ext uri="{BB962C8B-B14F-4D97-AF65-F5344CB8AC3E}">
        <p14:creationId xmlns:p14="http://schemas.microsoft.com/office/powerpoint/2010/main" val="2617105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Approach to High School Packets</a:t>
            </a:r>
          </a:p>
        </p:txBody>
      </p:sp>
      <p:sp>
        <p:nvSpPr>
          <p:cNvPr id="10" name="Rectangle 9">
            <a:extLst>
              <a:ext uri="{FF2B5EF4-FFF2-40B4-BE49-F238E27FC236}">
                <a16:creationId xmlns:a16="http://schemas.microsoft.com/office/drawing/2014/main" id="{4C1A05A5-7575-4789-99E2-8F23E696880E}"/>
              </a:ext>
            </a:extLst>
          </p:cNvPr>
          <p:cNvSpPr/>
          <p:nvPr/>
        </p:nvSpPr>
        <p:spPr>
          <a:xfrm>
            <a:off x="405806" y="803853"/>
            <a:ext cx="11664273" cy="461665"/>
          </a:xfrm>
          <a:prstGeom prst="rect">
            <a:avLst/>
          </a:prstGeom>
        </p:spPr>
        <p:txBody>
          <a:bodyPr wrap="square">
            <a:spAutoFit/>
          </a:bodyPr>
          <a:lstStyle/>
          <a:p>
            <a:r>
              <a:rPr lang="en-US" sz="2400" dirty="0">
                <a:solidFill>
                  <a:schemeClr val="accent5"/>
                </a:solidFill>
              </a:rPr>
              <a:t>In the Home Learning Model 1.0, TEA will provide standard packets for high school students. </a:t>
            </a:r>
          </a:p>
        </p:txBody>
      </p:sp>
      <p:graphicFrame>
        <p:nvGraphicFramePr>
          <p:cNvPr id="5" name="Table 4">
            <a:extLst>
              <a:ext uri="{FF2B5EF4-FFF2-40B4-BE49-F238E27FC236}">
                <a16:creationId xmlns:a16="http://schemas.microsoft.com/office/drawing/2014/main" id="{75599B1E-EAEF-4D5B-BF11-837064609BB8}"/>
              </a:ext>
            </a:extLst>
          </p:cNvPr>
          <p:cNvGraphicFramePr>
            <a:graphicFrameLocks noGrp="1"/>
          </p:cNvGraphicFramePr>
          <p:nvPr>
            <p:extLst>
              <p:ext uri="{D42A27DB-BD31-4B8C-83A1-F6EECF244321}">
                <p14:modId xmlns:p14="http://schemas.microsoft.com/office/powerpoint/2010/main" val="3624874149"/>
              </p:ext>
            </p:extLst>
          </p:nvPr>
        </p:nvGraphicFramePr>
        <p:xfrm>
          <a:off x="405806" y="1638640"/>
          <a:ext cx="11191835" cy="2926080"/>
        </p:xfrm>
        <a:graphic>
          <a:graphicData uri="http://schemas.openxmlformats.org/drawingml/2006/table">
            <a:tbl>
              <a:tblPr firstRow="1" firstCol="1" bandRow="1">
                <a:tableStyleId>{B301B821-A1FF-4177-AEE7-76D212191A09}</a:tableStyleId>
              </a:tblPr>
              <a:tblGrid>
                <a:gridCol w="2238367">
                  <a:extLst>
                    <a:ext uri="{9D8B030D-6E8A-4147-A177-3AD203B41FA5}">
                      <a16:colId xmlns:a16="http://schemas.microsoft.com/office/drawing/2014/main" val="3257795689"/>
                    </a:ext>
                  </a:extLst>
                </a:gridCol>
                <a:gridCol w="2238367">
                  <a:extLst>
                    <a:ext uri="{9D8B030D-6E8A-4147-A177-3AD203B41FA5}">
                      <a16:colId xmlns:a16="http://schemas.microsoft.com/office/drawing/2014/main" val="2645690423"/>
                    </a:ext>
                  </a:extLst>
                </a:gridCol>
                <a:gridCol w="2238367">
                  <a:extLst>
                    <a:ext uri="{9D8B030D-6E8A-4147-A177-3AD203B41FA5}">
                      <a16:colId xmlns:a16="http://schemas.microsoft.com/office/drawing/2014/main" val="2488770827"/>
                    </a:ext>
                  </a:extLst>
                </a:gridCol>
                <a:gridCol w="2238367">
                  <a:extLst>
                    <a:ext uri="{9D8B030D-6E8A-4147-A177-3AD203B41FA5}">
                      <a16:colId xmlns:a16="http://schemas.microsoft.com/office/drawing/2014/main" val="1755310768"/>
                    </a:ext>
                  </a:extLst>
                </a:gridCol>
                <a:gridCol w="2238367">
                  <a:extLst>
                    <a:ext uri="{9D8B030D-6E8A-4147-A177-3AD203B41FA5}">
                      <a16:colId xmlns:a16="http://schemas.microsoft.com/office/drawing/2014/main" val="2569927832"/>
                    </a:ext>
                  </a:extLst>
                </a:gridCol>
              </a:tblGrid>
              <a:tr h="168731">
                <a:tc>
                  <a:txBody>
                    <a:bodyPr/>
                    <a:lstStyle/>
                    <a:p>
                      <a:pPr marL="0" marR="0" algn="ctr">
                        <a:spcBef>
                          <a:spcPts val="0"/>
                        </a:spcBef>
                        <a:spcAft>
                          <a:spcPts val="0"/>
                        </a:spcAft>
                      </a:pPr>
                      <a:r>
                        <a:rPr lang="en-US" sz="2400" dirty="0">
                          <a:effectLst/>
                        </a:rPr>
                        <a:t>Grade Level</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ELA</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Social Studies</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Science</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Math</a:t>
                      </a:r>
                      <a:endParaRPr lang="en-US"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03001529"/>
                  </a:ext>
                </a:extLst>
              </a:tr>
              <a:tr h="0">
                <a:tc>
                  <a:txBody>
                    <a:bodyPr/>
                    <a:lstStyle/>
                    <a:p>
                      <a:pPr marL="0" marR="0" algn="ctr">
                        <a:spcBef>
                          <a:spcPts val="0"/>
                        </a:spcBef>
                        <a:spcAft>
                          <a:spcPts val="0"/>
                        </a:spcAft>
                      </a:pPr>
                      <a:r>
                        <a:rPr lang="en-US" sz="2400" dirty="0">
                          <a:effectLst/>
                        </a:rPr>
                        <a:t>9</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Eng I</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World Geo</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Bio</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err="1">
                          <a:effectLst/>
                        </a:rPr>
                        <a:t>Alg</a:t>
                      </a:r>
                      <a:r>
                        <a:rPr lang="en-US" sz="2400" dirty="0">
                          <a:effectLst/>
                        </a:rPr>
                        <a:t> 1</a:t>
                      </a:r>
                    </a:p>
                    <a:p>
                      <a:pPr marL="0" marR="0" algn="ctr">
                        <a:spcBef>
                          <a:spcPts val="0"/>
                        </a:spcBef>
                        <a:spcAft>
                          <a:spcPts val="0"/>
                        </a:spcAft>
                      </a:pPr>
                      <a:r>
                        <a:rPr lang="en-US" sz="2400" dirty="0">
                          <a:effectLst/>
                        </a:rPr>
                        <a:t>Geometry</a:t>
                      </a:r>
                      <a:endParaRPr lang="en-US"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99266935"/>
                  </a:ext>
                </a:extLst>
              </a:tr>
              <a:tr h="0">
                <a:tc>
                  <a:txBody>
                    <a:bodyPr/>
                    <a:lstStyle/>
                    <a:p>
                      <a:pPr marL="0" marR="0" algn="ctr">
                        <a:spcBef>
                          <a:spcPts val="0"/>
                        </a:spcBef>
                        <a:spcAft>
                          <a:spcPts val="0"/>
                        </a:spcAft>
                      </a:pPr>
                      <a:r>
                        <a:rPr lang="en-US" sz="2400" dirty="0">
                          <a:effectLst/>
                        </a:rPr>
                        <a:t>10</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Eng II</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World His</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Chem</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Geometry</a:t>
                      </a:r>
                    </a:p>
                    <a:p>
                      <a:pPr marL="0" marR="0" algn="ctr">
                        <a:spcBef>
                          <a:spcPts val="0"/>
                        </a:spcBef>
                        <a:spcAft>
                          <a:spcPts val="0"/>
                        </a:spcAft>
                      </a:pPr>
                      <a:r>
                        <a:rPr lang="en-US" sz="2400">
                          <a:effectLst/>
                        </a:rPr>
                        <a:t>Alg 2</a:t>
                      </a:r>
                      <a:endParaRPr lang="en-US"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47229993"/>
                  </a:ext>
                </a:extLst>
              </a:tr>
              <a:tr h="0">
                <a:tc>
                  <a:txBody>
                    <a:bodyPr/>
                    <a:lstStyle/>
                    <a:p>
                      <a:pPr marL="0" marR="0" algn="ctr">
                        <a:spcBef>
                          <a:spcPts val="0"/>
                        </a:spcBef>
                        <a:spcAft>
                          <a:spcPts val="0"/>
                        </a:spcAft>
                      </a:pPr>
                      <a:r>
                        <a:rPr lang="en-US" sz="2400" dirty="0">
                          <a:effectLst/>
                        </a:rPr>
                        <a:t>11</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err="1">
                          <a:effectLst/>
                        </a:rPr>
                        <a:t>Eng</a:t>
                      </a:r>
                      <a:r>
                        <a:rPr lang="en-US" sz="2400" dirty="0">
                          <a:effectLst/>
                        </a:rPr>
                        <a:t> III</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Us History</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a:effectLst/>
                        </a:rPr>
                        <a:t>Phys</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Alg 2</a:t>
                      </a:r>
                    </a:p>
                    <a:p>
                      <a:pPr marL="0" marR="0" algn="ctr">
                        <a:spcBef>
                          <a:spcPts val="0"/>
                        </a:spcBef>
                        <a:spcAft>
                          <a:spcPts val="0"/>
                        </a:spcAft>
                      </a:pPr>
                      <a:r>
                        <a:rPr lang="en-US" sz="2400">
                          <a:effectLst/>
                        </a:rPr>
                        <a:t>PreCal</a:t>
                      </a:r>
                      <a:endParaRPr lang="en-US" sz="24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31747964"/>
                  </a:ext>
                </a:extLst>
              </a:tr>
              <a:tr h="0">
                <a:tc>
                  <a:txBody>
                    <a:bodyPr/>
                    <a:lstStyle/>
                    <a:p>
                      <a:pPr marL="0" marR="0" algn="ctr">
                        <a:spcBef>
                          <a:spcPts val="0"/>
                        </a:spcBef>
                        <a:spcAft>
                          <a:spcPts val="0"/>
                        </a:spcAft>
                      </a:pPr>
                      <a:r>
                        <a:rPr lang="en-US" sz="2400" dirty="0">
                          <a:effectLst/>
                        </a:rPr>
                        <a:t>12</a:t>
                      </a:r>
                      <a:endParaRPr lang="en-US" sz="24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Eng IV</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Govt/Econ</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a:effectLst/>
                        </a:rPr>
                        <a:t>Phys</a:t>
                      </a:r>
                      <a:endParaRPr lang="en-US" sz="240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2400" dirty="0" err="1">
                          <a:effectLst/>
                        </a:rPr>
                        <a:t>PreCal</a:t>
                      </a:r>
                      <a:endParaRPr lang="en-US" sz="24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99337612"/>
                  </a:ext>
                </a:extLst>
              </a:tr>
            </a:tbl>
          </a:graphicData>
        </a:graphic>
      </p:graphicFrame>
      <p:sp>
        <p:nvSpPr>
          <p:cNvPr id="7" name="Rectangle 6">
            <a:extLst>
              <a:ext uri="{FF2B5EF4-FFF2-40B4-BE49-F238E27FC236}">
                <a16:creationId xmlns:a16="http://schemas.microsoft.com/office/drawing/2014/main" id="{211AF71F-20D5-4A23-98E9-71A69C74DF80}"/>
              </a:ext>
            </a:extLst>
          </p:cNvPr>
          <p:cNvSpPr/>
          <p:nvPr/>
        </p:nvSpPr>
        <p:spPr>
          <a:xfrm>
            <a:off x="263864" y="4937842"/>
            <a:ext cx="11664272" cy="710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rPr>
              <a:t>Note: Families will be able to access downloadable packets by course on the website if they need access to a </a:t>
            </a:r>
            <a:r>
              <a:rPr lang="en-US" sz="2400" dirty="0">
                <a:latin typeface="Calibri" panose="020F0502020204030204" pitchFamily="34" charset="0"/>
                <a:ea typeface="Calibri" panose="020F0502020204030204" pitchFamily="34" charset="0"/>
              </a:rPr>
              <a:t>course not included in their packet (e.g. a 9</a:t>
            </a:r>
            <a:r>
              <a:rPr lang="en-US" sz="2400" baseline="30000" dirty="0">
                <a:latin typeface="Calibri" panose="020F0502020204030204" pitchFamily="34" charset="0"/>
                <a:ea typeface="Calibri" panose="020F0502020204030204" pitchFamily="34" charset="0"/>
              </a:rPr>
              <a:t>th</a:t>
            </a:r>
            <a:r>
              <a:rPr lang="en-US" sz="2400" dirty="0">
                <a:latin typeface="Calibri" panose="020F0502020204030204" pitchFamily="34" charset="0"/>
                <a:ea typeface="Calibri" panose="020F0502020204030204" pitchFamily="34" charset="0"/>
              </a:rPr>
              <a:t> grader taking World History).</a:t>
            </a:r>
          </a:p>
        </p:txBody>
      </p:sp>
    </p:spTree>
    <p:extLst>
      <p:ext uri="{BB962C8B-B14F-4D97-AF65-F5344CB8AC3E}">
        <p14:creationId xmlns:p14="http://schemas.microsoft.com/office/powerpoint/2010/main" val="3979691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Spanish Version of Packets </a:t>
            </a:r>
          </a:p>
        </p:txBody>
      </p:sp>
      <p:sp>
        <p:nvSpPr>
          <p:cNvPr id="10" name="Rectangle 9">
            <a:extLst>
              <a:ext uri="{FF2B5EF4-FFF2-40B4-BE49-F238E27FC236}">
                <a16:creationId xmlns:a16="http://schemas.microsoft.com/office/drawing/2014/main" id="{4C1A05A5-7575-4789-99E2-8F23E696880E}"/>
              </a:ext>
            </a:extLst>
          </p:cNvPr>
          <p:cNvSpPr/>
          <p:nvPr/>
        </p:nvSpPr>
        <p:spPr>
          <a:xfrm>
            <a:off x="405806" y="803853"/>
            <a:ext cx="11664273" cy="830997"/>
          </a:xfrm>
          <a:prstGeom prst="rect">
            <a:avLst/>
          </a:prstGeom>
        </p:spPr>
        <p:txBody>
          <a:bodyPr wrap="square">
            <a:spAutoFit/>
          </a:bodyPr>
          <a:lstStyle/>
          <a:p>
            <a:r>
              <a:rPr lang="en-US" sz="2400" dirty="0">
                <a:solidFill>
                  <a:schemeClr val="accent5"/>
                </a:solidFill>
              </a:rPr>
              <a:t>If districts opt-in to the statewide shipping and distribution service, each student will receive a grade level packet with the following information.</a:t>
            </a:r>
            <a:endParaRPr lang="en-US" sz="2400" dirty="0"/>
          </a:p>
        </p:txBody>
      </p:sp>
      <p:graphicFrame>
        <p:nvGraphicFramePr>
          <p:cNvPr id="4" name="Table 3">
            <a:extLst>
              <a:ext uri="{FF2B5EF4-FFF2-40B4-BE49-F238E27FC236}">
                <a16:creationId xmlns:a16="http://schemas.microsoft.com/office/drawing/2014/main" id="{ECD8E334-5D18-4C93-BDB1-86B3D9C346FB}"/>
              </a:ext>
            </a:extLst>
          </p:cNvPr>
          <p:cNvGraphicFramePr>
            <a:graphicFrameLocks noGrp="1"/>
          </p:cNvGraphicFramePr>
          <p:nvPr>
            <p:extLst>
              <p:ext uri="{D42A27DB-BD31-4B8C-83A1-F6EECF244321}">
                <p14:modId xmlns:p14="http://schemas.microsoft.com/office/powerpoint/2010/main" val="2183218347"/>
              </p:ext>
            </p:extLst>
          </p:nvPr>
        </p:nvGraphicFramePr>
        <p:xfrm>
          <a:off x="405806" y="1741530"/>
          <a:ext cx="11494861" cy="3048000"/>
        </p:xfrm>
        <a:graphic>
          <a:graphicData uri="http://schemas.openxmlformats.org/drawingml/2006/table">
            <a:tbl>
              <a:tblPr firstRow="1" bandRow="1">
                <a:tableStyleId>{5C22544A-7EE6-4342-B048-85BDC9FD1C3A}</a:tableStyleId>
              </a:tblPr>
              <a:tblGrid>
                <a:gridCol w="2973370">
                  <a:extLst>
                    <a:ext uri="{9D8B030D-6E8A-4147-A177-3AD203B41FA5}">
                      <a16:colId xmlns:a16="http://schemas.microsoft.com/office/drawing/2014/main" val="5884689"/>
                    </a:ext>
                  </a:extLst>
                </a:gridCol>
                <a:gridCol w="8521491">
                  <a:extLst>
                    <a:ext uri="{9D8B030D-6E8A-4147-A177-3AD203B41FA5}">
                      <a16:colId xmlns:a16="http://schemas.microsoft.com/office/drawing/2014/main" val="1568127100"/>
                    </a:ext>
                  </a:extLst>
                </a:gridCol>
              </a:tblGrid>
              <a:tr h="370840">
                <a:tc>
                  <a:txBody>
                    <a:bodyPr/>
                    <a:lstStyle/>
                    <a:p>
                      <a:r>
                        <a:rPr lang="en-US" sz="2200" dirty="0"/>
                        <a:t>Section</a:t>
                      </a:r>
                    </a:p>
                  </a:txBody>
                  <a:tcPr/>
                </a:tc>
                <a:tc>
                  <a:txBody>
                    <a:bodyPr/>
                    <a:lstStyle/>
                    <a:p>
                      <a:r>
                        <a:rPr lang="en-US" sz="2200" dirty="0"/>
                        <a:t>Spanish Version of Packet</a:t>
                      </a:r>
                    </a:p>
                  </a:txBody>
                  <a:tcPr>
                    <a:solidFill>
                      <a:schemeClr val="accent2"/>
                    </a:solidFill>
                  </a:tcPr>
                </a:tc>
                <a:extLst>
                  <a:ext uri="{0D108BD9-81ED-4DB2-BD59-A6C34878D82A}">
                    <a16:rowId xmlns:a16="http://schemas.microsoft.com/office/drawing/2014/main" val="2499695800"/>
                  </a:ext>
                </a:extLst>
              </a:tr>
              <a:tr h="370840">
                <a:tc>
                  <a:txBody>
                    <a:bodyPr/>
                    <a:lstStyle/>
                    <a:p>
                      <a:r>
                        <a:rPr lang="en-US" sz="2200" dirty="0"/>
                        <a:t>Introduction</a:t>
                      </a:r>
                    </a:p>
                  </a:txBody>
                  <a:tcPr/>
                </a:tc>
                <a:tc rowSpan="2">
                  <a:txBody>
                    <a:bodyPr/>
                    <a:lstStyle/>
                    <a:p>
                      <a:pPr marL="0" indent="0">
                        <a:buFont typeface="Arial" panose="020B0604020202020204" pitchFamily="34" charset="0"/>
                        <a:buNone/>
                      </a:pPr>
                      <a:r>
                        <a:rPr lang="en-US" sz="2200" dirty="0"/>
                        <a:t>For PreK – Grade 5</a:t>
                      </a:r>
                    </a:p>
                    <a:p>
                      <a:pPr marL="285750" indent="-285750">
                        <a:buFont typeface="Arial" panose="020B0604020202020204" pitchFamily="34" charset="0"/>
                        <a:buChar char="•"/>
                      </a:pPr>
                      <a:r>
                        <a:rPr lang="en-US" sz="2200" dirty="0"/>
                        <a:t>All introductory text and daily schedules will be translated into Spanish for parents</a:t>
                      </a:r>
                    </a:p>
                  </a:txBody>
                  <a:tcPr>
                    <a:solidFill>
                      <a:schemeClr val="accent2">
                        <a:lumMod val="40000"/>
                        <a:lumOff val="60000"/>
                      </a:schemeClr>
                    </a:solidFill>
                  </a:tcPr>
                </a:tc>
                <a:extLst>
                  <a:ext uri="{0D108BD9-81ED-4DB2-BD59-A6C34878D82A}">
                    <a16:rowId xmlns:a16="http://schemas.microsoft.com/office/drawing/2014/main" val="3662162772"/>
                  </a:ext>
                </a:extLst>
              </a:tr>
              <a:tr h="370840">
                <a:tc>
                  <a:txBody>
                    <a:bodyPr/>
                    <a:lstStyle/>
                    <a:p>
                      <a:r>
                        <a:rPr lang="en-US" sz="2200" dirty="0"/>
                        <a:t>Weekly and Daily Schedules</a:t>
                      </a:r>
                    </a:p>
                  </a:txBody>
                  <a:tcPr/>
                </a:tc>
                <a:tc vMerge="1">
                  <a:txBody>
                    <a:bodyPr/>
                    <a:lstStyle/>
                    <a:p>
                      <a:pPr marL="285750" indent="-285750">
                        <a:buFont typeface="Arial" panose="020B0604020202020204" pitchFamily="34" charset="0"/>
                        <a:buChar char="•"/>
                      </a:pPr>
                      <a:endParaRPr lang="en-US" dirty="0"/>
                    </a:p>
                  </a:txBody>
                  <a:tcPr>
                    <a:solidFill>
                      <a:schemeClr val="accent2">
                        <a:lumMod val="20000"/>
                        <a:lumOff val="80000"/>
                      </a:schemeClr>
                    </a:solidFill>
                  </a:tcPr>
                </a:tc>
                <a:extLst>
                  <a:ext uri="{0D108BD9-81ED-4DB2-BD59-A6C34878D82A}">
                    <a16:rowId xmlns:a16="http://schemas.microsoft.com/office/drawing/2014/main" val="2135614413"/>
                  </a:ext>
                </a:extLst>
              </a:tr>
              <a:tr h="370840">
                <a:tc>
                  <a:txBody>
                    <a:bodyPr/>
                    <a:lstStyle/>
                    <a:p>
                      <a:r>
                        <a:rPr lang="en-US" sz="2200" dirty="0"/>
                        <a:t>Subject Specific Breakouts of Activities</a:t>
                      </a:r>
                    </a:p>
                  </a:txBody>
                  <a:tcPr/>
                </a:tc>
                <a:tc>
                  <a:txBody>
                    <a:bodyPr/>
                    <a:lstStyle/>
                    <a:p>
                      <a:pPr marL="0" indent="0">
                        <a:buFont typeface="Arial" panose="020B0604020202020204" pitchFamily="34" charset="0"/>
                        <a:buNone/>
                      </a:pPr>
                      <a:r>
                        <a:rPr lang="en-US" sz="2200" dirty="0"/>
                        <a:t>For PreK – Grade 5:</a:t>
                      </a:r>
                    </a:p>
                    <a:p>
                      <a:pPr marL="285750" indent="-285750">
                        <a:buFont typeface="Arial" panose="020B0604020202020204" pitchFamily="34" charset="0"/>
                        <a:buChar char="•"/>
                      </a:pPr>
                      <a:r>
                        <a:rPr lang="en-US" sz="2200" dirty="0"/>
                        <a:t>All student materials available in Spanish </a:t>
                      </a:r>
                    </a:p>
                    <a:p>
                      <a:pPr marL="0" indent="0">
                        <a:buFont typeface="Arial" panose="020B0604020202020204" pitchFamily="34" charset="0"/>
                        <a:buNone/>
                      </a:pPr>
                      <a:r>
                        <a:rPr lang="en-US" sz="2200" dirty="0"/>
                        <a:t>For Grade 6 – Grade 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In ELAR only, a mix of Spanish and English resources provided </a:t>
                      </a:r>
                    </a:p>
                  </a:txBody>
                  <a:tcPr>
                    <a:solidFill>
                      <a:schemeClr val="accent2">
                        <a:lumMod val="40000"/>
                        <a:lumOff val="60000"/>
                      </a:schemeClr>
                    </a:solidFill>
                  </a:tcPr>
                </a:tc>
                <a:extLst>
                  <a:ext uri="{0D108BD9-81ED-4DB2-BD59-A6C34878D82A}">
                    <a16:rowId xmlns:a16="http://schemas.microsoft.com/office/drawing/2014/main" val="2263086332"/>
                  </a:ext>
                </a:extLst>
              </a:tr>
            </a:tbl>
          </a:graphicData>
        </a:graphic>
      </p:graphicFrame>
      <p:sp>
        <p:nvSpPr>
          <p:cNvPr id="3" name="Rectangle 2">
            <a:extLst>
              <a:ext uri="{FF2B5EF4-FFF2-40B4-BE49-F238E27FC236}">
                <a16:creationId xmlns:a16="http://schemas.microsoft.com/office/drawing/2014/main" id="{11C9B551-88F4-4DCB-935C-2759801D3077}"/>
              </a:ext>
            </a:extLst>
          </p:cNvPr>
          <p:cNvSpPr/>
          <p:nvPr/>
        </p:nvSpPr>
        <p:spPr>
          <a:xfrm>
            <a:off x="1274488" y="5059680"/>
            <a:ext cx="9997440" cy="701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Districts upload “Household Language” and “Student Language” PEIMS code when submitting mailing addresses.  This will trigger delivery of Spanish version of packet to households. </a:t>
            </a:r>
          </a:p>
        </p:txBody>
      </p:sp>
    </p:spTree>
    <p:extLst>
      <p:ext uri="{BB962C8B-B14F-4D97-AF65-F5344CB8AC3E}">
        <p14:creationId xmlns:p14="http://schemas.microsoft.com/office/powerpoint/2010/main" val="391444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Additional Considerations</a:t>
            </a:r>
          </a:p>
        </p:txBody>
      </p:sp>
      <p:sp>
        <p:nvSpPr>
          <p:cNvPr id="9" name="Rectangle 8">
            <a:extLst>
              <a:ext uri="{FF2B5EF4-FFF2-40B4-BE49-F238E27FC236}">
                <a16:creationId xmlns:a16="http://schemas.microsoft.com/office/drawing/2014/main" id="{21D98E2D-FF77-4CBA-98B1-8FC9482AC15E}"/>
              </a:ext>
            </a:extLst>
          </p:cNvPr>
          <p:cNvSpPr/>
          <p:nvPr/>
        </p:nvSpPr>
        <p:spPr>
          <a:xfrm>
            <a:off x="2631633" y="1078840"/>
            <a:ext cx="9331767" cy="1446550"/>
          </a:xfrm>
          <a:prstGeom prst="rect">
            <a:avLst/>
          </a:prstGeom>
        </p:spPr>
        <p:txBody>
          <a:bodyPr wrap="square">
            <a:spAutoFit/>
          </a:bodyPr>
          <a:lstStyle/>
          <a:p>
            <a:pPr marL="285750" lvl="1" indent="-285750">
              <a:buFont typeface="Arial" panose="020B0604020202020204" pitchFamily="34" charset="0"/>
              <a:buChar char="•"/>
            </a:pPr>
            <a:r>
              <a:rPr lang="en-US" sz="2200" dirty="0">
                <a:solidFill>
                  <a:schemeClr val="accent5"/>
                </a:solidFill>
              </a:rPr>
              <a:t>NOT all resources are classified as Open Education Resources (with a Creative Commons License), however TEA has obtained approval from all publishers to post and print all resources on the Texas Home Learning site </a:t>
            </a:r>
          </a:p>
          <a:p>
            <a:pPr marL="285750" indent="-285750">
              <a:buFont typeface="Arial" panose="020B0604020202020204" pitchFamily="34" charset="0"/>
              <a:buChar char="•"/>
            </a:pPr>
            <a:endParaRPr lang="en-US" sz="2200" b="1" dirty="0">
              <a:solidFill>
                <a:schemeClr val="accent5"/>
              </a:solidFill>
            </a:endParaRPr>
          </a:p>
        </p:txBody>
      </p:sp>
      <p:sp>
        <p:nvSpPr>
          <p:cNvPr id="6" name="Rectangle 5">
            <a:extLst>
              <a:ext uri="{FF2B5EF4-FFF2-40B4-BE49-F238E27FC236}">
                <a16:creationId xmlns:a16="http://schemas.microsoft.com/office/drawing/2014/main" id="{0472F22B-77D1-4B05-9CF9-51768757C77A}"/>
              </a:ext>
            </a:extLst>
          </p:cNvPr>
          <p:cNvSpPr/>
          <p:nvPr/>
        </p:nvSpPr>
        <p:spPr>
          <a:xfrm>
            <a:off x="533400" y="1112546"/>
            <a:ext cx="1981199" cy="1234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Freely Accessible</a:t>
            </a:r>
          </a:p>
        </p:txBody>
      </p:sp>
      <p:sp>
        <p:nvSpPr>
          <p:cNvPr id="7" name="Rectangle 6">
            <a:extLst>
              <a:ext uri="{FF2B5EF4-FFF2-40B4-BE49-F238E27FC236}">
                <a16:creationId xmlns:a16="http://schemas.microsoft.com/office/drawing/2014/main" id="{B3A5C551-8C62-4757-9283-68BF3C7AEDE8}"/>
              </a:ext>
            </a:extLst>
          </p:cNvPr>
          <p:cNvSpPr/>
          <p:nvPr/>
        </p:nvSpPr>
        <p:spPr>
          <a:xfrm>
            <a:off x="533400" y="2525390"/>
            <a:ext cx="1981199" cy="1107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Printing Services</a:t>
            </a:r>
          </a:p>
        </p:txBody>
      </p:sp>
      <p:sp>
        <p:nvSpPr>
          <p:cNvPr id="5" name="Rectangle 4">
            <a:extLst>
              <a:ext uri="{FF2B5EF4-FFF2-40B4-BE49-F238E27FC236}">
                <a16:creationId xmlns:a16="http://schemas.microsoft.com/office/drawing/2014/main" id="{08C11E46-F794-493E-935D-D26E4C1E82E8}"/>
              </a:ext>
            </a:extLst>
          </p:cNvPr>
          <p:cNvSpPr/>
          <p:nvPr/>
        </p:nvSpPr>
        <p:spPr>
          <a:xfrm>
            <a:off x="2631633" y="2525390"/>
            <a:ext cx="9331767" cy="1046440"/>
          </a:xfrm>
          <a:prstGeom prst="rect">
            <a:avLst/>
          </a:prstGeom>
        </p:spPr>
        <p:txBody>
          <a:bodyPr wrap="square">
            <a:spAutoFit/>
          </a:bodyPr>
          <a:lstStyle/>
          <a:p>
            <a:pPr marL="285750" lvl="1" indent="-285750">
              <a:buFont typeface="Arial" panose="020B0604020202020204" pitchFamily="34" charset="0"/>
              <a:buChar char="•"/>
            </a:pPr>
            <a:r>
              <a:rPr lang="en-US" sz="2200" dirty="0">
                <a:solidFill>
                  <a:schemeClr val="accent5"/>
                </a:solidFill>
              </a:rPr>
              <a:t>Districts have option to access state provided print and distribution services to send grade level packets directly to households</a:t>
            </a:r>
            <a:br>
              <a:rPr lang="en-US" sz="2200" dirty="0">
                <a:solidFill>
                  <a:schemeClr val="accent5"/>
                </a:solidFill>
              </a:rPr>
            </a:br>
            <a:r>
              <a:rPr lang="en-US" i="1" dirty="0">
                <a:solidFill>
                  <a:schemeClr val="accent5"/>
                </a:solidFill>
              </a:rPr>
              <a:t>NOTE: Additional information later in presentation</a:t>
            </a:r>
          </a:p>
        </p:txBody>
      </p:sp>
      <p:sp>
        <p:nvSpPr>
          <p:cNvPr id="13" name="Rectangle 12">
            <a:extLst>
              <a:ext uri="{FF2B5EF4-FFF2-40B4-BE49-F238E27FC236}">
                <a16:creationId xmlns:a16="http://schemas.microsoft.com/office/drawing/2014/main" id="{EAABA74B-C4D1-4A65-B3D8-713A8FB044AE}"/>
              </a:ext>
            </a:extLst>
          </p:cNvPr>
          <p:cNvSpPr/>
          <p:nvPr/>
        </p:nvSpPr>
        <p:spPr>
          <a:xfrm>
            <a:off x="533400" y="3811816"/>
            <a:ext cx="1981199" cy="1933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Progress Monitoring</a:t>
            </a:r>
          </a:p>
        </p:txBody>
      </p:sp>
      <p:sp>
        <p:nvSpPr>
          <p:cNvPr id="14" name="Rectangle 13">
            <a:extLst>
              <a:ext uri="{FF2B5EF4-FFF2-40B4-BE49-F238E27FC236}">
                <a16:creationId xmlns:a16="http://schemas.microsoft.com/office/drawing/2014/main" id="{395D172D-A112-4D9D-AF7A-66A483DE9B7E}"/>
              </a:ext>
            </a:extLst>
          </p:cNvPr>
          <p:cNvSpPr/>
          <p:nvPr/>
        </p:nvSpPr>
        <p:spPr>
          <a:xfrm>
            <a:off x="2631633" y="3811816"/>
            <a:ext cx="9331767" cy="1785104"/>
          </a:xfrm>
          <a:prstGeom prst="rect">
            <a:avLst/>
          </a:prstGeom>
        </p:spPr>
        <p:txBody>
          <a:bodyPr wrap="square">
            <a:spAutoFit/>
          </a:bodyPr>
          <a:lstStyle/>
          <a:p>
            <a:pPr marL="285750" lvl="1" indent="-285750">
              <a:buFont typeface="Arial" panose="020B0604020202020204" pitchFamily="34" charset="0"/>
              <a:buChar char="•"/>
            </a:pPr>
            <a:r>
              <a:rPr lang="en-US" sz="2200" dirty="0">
                <a:solidFill>
                  <a:schemeClr val="accent5"/>
                </a:solidFill>
              </a:rPr>
              <a:t>All grading and progress monitoring policies should be determined by the district; TEA </a:t>
            </a:r>
            <a:r>
              <a:rPr lang="en-US" sz="2200" b="1" u="sng" dirty="0">
                <a:solidFill>
                  <a:schemeClr val="accent5"/>
                </a:solidFill>
              </a:rPr>
              <a:t>does not</a:t>
            </a:r>
            <a:r>
              <a:rPr lang="en-US" sz="2200" dirty="0">
                <a:solidFill>
                  <a:schemeClr val="accent5"/>
                </a:solidFill>
              </a:rPr>
              <a:t> require student packets be returned to teachers for the purposes of grading or any state-level requirement</a:t>
            </a:r>
          </a:p>
          <a:p>
            <a:pPr marL="285750" lvl="1" indent="-285750">
              <a:buFont typeface="Arial" panose="020B0604020202020204" pitchFamily="34" charset="0"/>
              <a:buChar char="•"/>
            </a:pPr>
            <a:r>
              <a:rPr lang="en-US" sz="2200" dirty="0">
                <a:solidFill>
                  <a:schemeClr val="accent5"/>
                </a:solidFill>
              </a:rPr>
              <a:t>TEA will provide guidance to teachers on how they can monitor the progress of students for the purpose of enhancing learning and support </a:t>
            </a:r>
            <a:endParaRPr lang="en-US" dirty="0"/>
          </a:p>
        </p:txBody>
      </p:sp>
    </p:spTree>
    <p:extLst>
      <p:ext uri="{BB962C8B-B14F-4D97-AF65-F5344CB8AC3E}">
        <p14:creationId xmlns:p14="http://schemas.microsoft.com/office/powerpoint/2010/main" val="2762471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Texas Home Learning Resources</a:t>
            </a:r>
          </a:p>
        </p:txBody>
      </p:sp>
      <p:sp>
        <p:nvSpPr>
          <p:cNvPr id="10" name="Rectangle 9">
            <a:extLst>
              <a:ext uri="{FF2B5EF4-FFF2-40B4-BE49-F238E27FC236}">
                <a16:creationId xmlns:a16="http://schemas.microsoft.com/office/drawing/2014/main" id="{10357B85-FDE3-4A36-A435-F72A9B87A576}"/>
              </a:ext>
            </a:extLst>
          </p:cNvPr>
          <p:cNvSpPr/>
          <p:nvPr/>
        </p:nvSpPr>
        <p:spPr>
          <a:xfrm>
            <a:off x="411479" y="1072220"/>
            <a:ext cx="11597641" cy="5293757"/>
          </a:xfrm>
          <a:prstGeom prst="rect">
            <a:avLst/>
          </a:prstGeom>
          <a:ln>
            <a:noFill/>
          </a:ln>
        </p:spPr>
        <p:txBody>
          <a:bodyPr wrap="square">
            <a:spAutoFit/>
          </a:bodyPr>
          <a:lstStyle/>
          <a:p>
            <a:r>
              <a:rPr lang="en-US" sz="2600" b="1" dirty="0">
                <a:solidFill>
                  <a:schemeClr val="accent2"/>
                </a:solidFill>
              </a:rPr>
              <a:t>What is available today?</a:t>
            </a:r>
          </a:p>
          <a:p>
            <a:pPr marL="285750" lvl="0" indent="-285750">
              <a:buFont typeface="Arial" panose="020B0604020202020204" pitchFamily="34" charset="0"/>
              <a:buChar char="•"/>
            </a:pPr>
            <a:r>
              <a:rPr lang="en-US" sz="2600" dirty="0">
                <a:solidFill>
                  <a:schemeClr val="accent5"/>
                </a:solidFill>
              </a:rPr>
              <a:t>Complete Week 1 Daily Schedules for PreK – Grade 5 for Online Resources</a:t>
            </a:r>
          </a:p>
          <a:p>
            <a:pPr marL="285750" lvl="0" indent="-285750">
              <a:buFont typeface="Arial" panose="020B0604020202020204" pitchFamily="34" charset="0"/>
              <a:buChar char="•"/>
            </a:pPr>
            <a:r>
              <a:rPr lang="en-US" sz="2600" dirty="0">
                <a:solidFill>
                  <a:schemeClr val="accent5"/>
                </a:solidFill>
              </a:rPr>
              <a:t>Complete Week 1 Daily Schedules for PreK – Grade 5 for Print Resources</a:t>
            </a:r>
          </a:p>
          <a:p>
            <a:pPr marL="285750" lvl="0" indent="-285750">
              <a:buFont typeface="Arial" panose="020B0604020202020204" pitchFamily="34" charset="0"/>
              <a:buChar char="•"/>
            </a:pPr>
            <a:r>
              <a:rPr lang="en-US" sz="2600" dirty="0">
                <a:solidFill>
                  <a:schemeClr val="accent5"/>
                </a:solidFill>
              </a:rPr>
              <a:t>Explore now at </a:t>
            </a:r>
            <a:r>
              <a:rPr lang="en-US" sz="2600" dirty="0">
                <a:solidFill>
                  <a:schemeClr val="accent5"/>
                </a:solidFill>
                <a:hlinkClick r:id="rId2"/>
              </a:rPr>
              <a:t>www.TexasHomeLearning.org</a:t>
            </a:r>
            <a:r>
              <a:rPr lang="en-US" sz="2600" dirty="0">
                <a:solidFill>
                  <a:schemeClr val="accent5"/>
                </a:solidFill>
              </a:rPr>
              <a:t> </a:t>
            </a:r>
          </a:p>
          <a:p>
            <a:endParaRPr lang="en-US" sz="2600" b="1" dirty="0">
              <a:solidFill>
                <a:schemeClr val="accent2"/>
              </a:solidFill>
            </a:endParaRPr>
          </a:p>
          <a:p>
            <a:r>
              <a:rPr lang="en-US" sz="2600" b="1" dirty="0">
                <a:solidFill>
                  <a:schemeClr val="accent2"/>
                </a:solidFill>
              </a:rPr>
              <a:t>What is available by the end of this week?</a:t>
            </a:r>
            <a:endParaRPr lang="en-US" sz="2600" b="1" dirty="0">
              <a:solidFill>
                <a:schemeClr val="accent5"/>
              </a:solidFill>
            </a:endParaRPr>
          </a:p>
          <a:p>
            <a:pPr marL="285750" indent="-285750">
              <a:buFont typeface="Arial" panose="020B0604020202020204" pitchFamily="34" charset="0"/>
              <a:buChar char="•"/>
            </a:pPr>
            <a:r>
              <a:rPr lang="en-US" sz="2600" dirty="0">
                <a:solidFill>
                  <a:schemeClr val="accent5"/>
                </a:solidFill>
              </a:rPr>
              <a:t>Complete Week 1 Daily Schedules for Grades 6 – 12 for Online and Print Resources</a:t>
            </a:r>
          </a:p>
          <a:p>
            <a:pPr marL="285750" lvl="0" indent="-285750">
              <a:buFont typeface="Arial" panose="020B0604020202020204" pitchFamily="34" charset="0"/>
              <a:buChar char="•"/>
            </a:pPr>
            <a:r>
              <a:rPr lang="en-US" sz="2600" dirty="0">
                <a:solidFill>
                  <a:schemeClr val="accent5"/>
                </a:solidFill>
              </a:rPr>
              <a:t>Additional weekly schedules added for PreK – Grade 5</a:t>
            </a:r>
          </a:p>
          <a:p>
            <a:pPr lvl="0"/>
            <a:endParaRPr lang="en-US" sz="2600" dirty="0">
              <a:solidFill>
                <a:schemeClr val="accent5"/>
              </a:solidFill>
            </a:endParaRPr>
          </a:p>
          <a:p>
            <a:pPr lvl="0"/>
            <a:r>
              <a:rPr lang="en-US" sz="2600" b="1" dirty="0">
                <a:solidFill>
                  <a:schemeClr val="accent2"/>
                </a:solidFill>
              </a:rPr>
              <a:t>What is available by end of next week?</a:t>
            </a:r>
          </a:p>
          <a:p>
            <a:pPr marL="285750" lvl="0" indent="-285750">
              <a:buFont typeface="Arial" panose="020B0604020202020204" pitchFamily="34" charset="0"/>
              <a:buChar char="•"/>
            </a:pPr>
            <a:r>
              <a:rPr lang="en-US" sz="2600" dirty="0">
                <a:solidFill>
                  <a:schemeClr val="accent5"/>
                </a:solidFill>
              </a:rPr>
              <a:t>Complete learning plans for all grades for online and print resources</a:t>
            </a:r>
          </a:p>
          <a:p>
            <a:pPr marL="285750" lvl="0" indent="-285750">
              <a:buFont typeface="Arial" panose="020B0604020202020204" pitchFamily="34" charset="0"/>
              <a:buChar char="•"/>
            </a:pPr>
            <a:r>
              <a:rPr lang="en-US" sz="2600" dirty="0">
                <a:solidFill>
                  <a:schemeClr val="accent5"/>
                </a:solidFill>
              </a:rPr>
              <a:t>Downloadable PDFs of grade level print packets </a:t>
            </a:r>
          </a:p>
          <a:p>
            <a:pPr marL="285750" lvl="0" indent="-285750">
              <a:buFont typeface="Arial" panose="020B0604020202020204" pitchFamily="34" charset="0"/>
              <a:buChar char="•"/>
            </a:pPr>
            <a:endParaRPr lang="en-US" sz="2600" b="1" dirty="0">
              <a:solidFill>
                <a:schemeClr val="accent5"/>
              </a:solidFill>
            </a:endParaRPr>
          </a:p>
        </p:txBody>
      </p:sp>
    </p:spTree>
    <p:extLst>
      <p:ext uri="{BB962C8B-B14F-4D97-AF65-F5344CB8AC3E}">
        <p14:creationId xmlns:p14="http://schemas.microsoft.com/office/powerpoint/2010/main" val="3099077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8"/>
          <p:cNvSpPr txBox="1">
            <a:spLocks noGrp="1"/>
          </p:cNvSpPr>
          <p:nvPr>
            <p:ph type="ctrTitle"/>
          </p:nvPr>
        </p:nvSpPr>
        <p:spPr>
          <a:xfrm>
            <a:off x="2030819" y="3807725"/>
            <a:ext cx="9429344" cy="2457864"/>
          </a:xfrm>
          <a:prstGeom prst="rect">
            <a:avLst/>
          </a:prstGeom>
          <a:noFill/>
          <a:ln>
            <a:noFill/>
          </a:ln>
        </p:spPr>
        <p:txBody>
          <a:bodyPr spcFirstLastPara="1" wrap="square" lIns="91425" tIns="45700" rIns="91425" bIns="45700" anchor="ctr" anchorCtr="0">
            <a:noAutofit/>
          </a:bodyPr>
          <a:lstStyle/>
          <a:p>
            <a:r>
              <a:rPr lang="en-US" dirty="0"/>
              <a:t>Print and Distribution Services</a:t>
            </a:r>
            <a:endParaRPr dirty="0"/>
          </a:p>
        </p:txBody>
      </p:sp>
      <p:sp>
        <p:nvSpPr>
          <p:cNvPr id="985" name="Google Shape;985;p88"/>
          <p:cNvSpPr txBox="1">
            <a:spLocks noGrp="1"/>
          </p:cNvSpPr>
          <p:nvPr>
            <p:ph type="sldNum" idx="4294967295"/>
          </p:nvPr>
        </p:nvSpPr>
        <p:spPr>
          <a:xfrm>
            <a:off x="11460163" y="6454775"/>
            <a:ext cx="731837" cy="52546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latin typeface="Calibri"/>
                <a:ea typeface="Calibri"/>
                <a:cs typeface="Calibri"/>
                <a:sym typeface="Calibri"/>
              </a:rPr>
              <a:t>25</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9508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District Options for Printing and Distribution</a:t>
            </a:r>
          </a:p>
        </p:txBody>
      </p:sp>
      <p:sp>
        <p:nvSpPr>
          <p:cNvPr id="8" name="Rectangle 7">
            <a:extLst>
              <a:ext uri="{FF2B5EF4-FFF2-40B4-BE49-F238E27FC236}">
                <a16:creationId xmlns:a16="http://schemas.microsoft.com/office/drawing/2014/main" id="{43F5947E-93DD-478B-9724-C23F7652D92B}"/>
              </a:ext>
            </a:extLst>
          </p:cNvPr>
          <p:cNvSpPr/>
          <p:nvPr/>
        </p:nvSpPr>
        <p:spPr>
          <a:xfrm>
            <a:off x="1786703" y="5166360"/>
            <a:ext cx="8801471" cy="710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This decision may be driven by HOW a district seeks to use Texas Home Learning </a:t>
            </a:r>
          </a:p>
          <a:p>
            <a:pPr lvl="0" algn="ctr"/>
            <a:r>
              <a:rPr lang="en-US" dirty="0">
                <a:solidFill>
                  <a:schemeClr val="bg1"/>
                </a:solidFill>
              </a:rPr>
              <a:t>(e.g., adopt without changes or modify to support local context)</a:t>
            </a:r>
          </a:p>
        </p:txBody>
      </p:sp>
      <p:sp>
        <p:nvSpPr>
          <p:cNvPr id="3" name="Rectangle 2">
            <a:extLst>
              <a:ext uri="{FF2B5EF4-FFF2-40B4-BE49-F238E27FC236}">
                <a16:creationId xmlns:a16="http://schemas.microsoft.com/office/drawing/2014/main" id="{40D5C63F-1D04-4F0E-BD10-2161ADA53127}"/>
              </a:ext>
            </a:extLst>
          </p:cNvPr>
          <p:cNvSpPr/>
          <p:nvPr/>
        </p:nvSpPr>
        <p:spPr>
          <a:xfrm>
            <a:off x="405806" y="803853"/>
            <a:ext cx="11664273" cy="461665"/>
          </a:xfrm>
          <a:prstGeom prst="rect">
            <a:avLst/>
          </a:prstGeom>
        </p:spPr>
        <p:txBody>
          <a:bodyPr wrap="square">
            <a:spAutoFit/>
          </a:bodyPr>
          <a:lstStyle/>
          <a:p>
            <a:r>
              <a:rPr lang="en-US" sz="2400" dirty="0">
                <a:solidFill>
                  <a:schemeClr val="accent5"/>
                </a:solidFill>
              </a:rPr>
              <a:t>Districts may choose the option that best aligns with local needs</a:t>
            </a:r>
            <a:endParaRPr lang="en-US" sz="2400" dirty="0"/>
          </a:p>
        </p:txBody>
      </p:sp>
      <p:grpSp>
        <p:nvGrpSpPr>
          <p:cNvPr id="4" name="Group 3">
            <a:extLst>
              <a:ext uri="{FF2B5EF4-FFF2-40B4-BE49-F238E27FC236}">
                <a16:creationId xmlns:a16="http://schemas.microsoft.com/office/drawing/2014/main" id="{F673A925-08A2-4442-8850-F9F82C1248D7}"/>
              </a:ext>
            </a:extLst>
          </p:cNvPr>
          <p:cNvGrpSpPr/>
          <p:nvPr/>
        </p:nvGrpSpPr>
        <p:grpSpPr>
          <a:xfrm>
            <a:off x="360084" y="1440595"/>
            <a:ext cx="11473953" cy="4009152"/>
            <a:chOff x="360084" y="1440595"/>
            <a:chExt cx="17289961" cy="4009152"/>
          </a:xfrm>
        </p:grpSpPr>
        <p:sp>
          <p:nvSpPr>
            <p:cNvPr id="9" name="Rectangle 8">
              <a:extLst>
                <a:ext uri="{FF2B5EF4-FFF2-40B4-BE49-F238E27FC236}">
                  <a16:creationId xmlns:a16="http://schemas.microsoft.com/office/drawing/2014/main" id="{21D98E2D-FF77-4CBA-98B1-8FC9482AC15E}"/>
                </a:ext>
              </a:extLst>
            </p:cNvPr>
            <p:cNvSpPr/>
            <p:nvPr/>
          </p:nvSpPr>
          <p:spPr>
            <a:xfrm>
              <a:off x="360086" y="2043410"/>
              <a:ext cx="5555157" cy="3406337"/>
            </a:xfrm>
            <a:prstGeom prst="rect">
              <a:avLst/>
            </a:prstGeom>
          </p:spPr>
          <p:txBody>
            <a:bodyPr wrap="square">
              <a:noAutofit/>
            </a:bodyPr>
            <a:lstStyle/>
            <a:p>
              <a:pPr marL="285750" lvl="0" indent="-285750">
                <a:buFont typeface="Arial" panose="020B0604020202020204" pitchFamily="34" charset="0"/>
                <a:buChar char="•"/>
              </a:pPr>
              <a:r>
                <a:rPr lang="en-US" sz="2400" dirty="0">
                  <a:solidFill>
                    <a:schemeClr val="accent5"/>
                  </a:solidFill>
                </a:rPr>
                <a:t>Districts pay a per student amount for a grade level print packet that includes 8 weeks of daily schedules and supporting resources shipped directly to households</a:t>
              </a:r>
            </a:p>
          </p:txBody>
        </p:sp>
        <p:sp>
          <p:nvSpPr>
            <p:cNvPr id="11" name="Rectangle: Rounded Corners 10">
              <a:extLst>
                <a:ext uri="{FF2B5EF4-FFF2-40B4-BE49-F238E27FC236}">
                  <a16:creationId xmlns:a16="http://schemas.microsoft.com/office/drawing/2014/main" id="{635916F1-E8F9-4F84-B64F-770D2922FD64}"/>
                </a:ext>
              </a:extLst>
            </p:cNvPr>
            <p:cNvSpPr/>
            <p:nvPr/>
          </p:nvSpPr>
          <p:spPr>
            <a:xfrm>
              <a:off x="360084" y="1440595"/>
              <a:ext cx="5555157" cy="49435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Access State Printing Services</a:t>
              </a:r>
            </a:p>
          </p:txBody>
        </p:sp>
        <p:sp>
          <p:nvSpPr>
            <p:cNvPr id="14" name="Rectangle: Rounded Corners 13">
              <a:extLst>
                <a:ext uri="{FF2B5EF4-FFF2-40B4-BE49-F238E27FC236}">
                  <a16:creationId xmlns:a16="http://schemas.microsoft.com/office/drawing/2014/main" id="{565520AF-3C4B-426D-85A1-9DFF9417B526}"/>
                </a:ext>
              </a:extLst>
            </p:cNvPr>
            <p:cNvSpPr/>
            <p:nvPr/>
          </p:nvSpPr>
          <p:spPr>
            <a:xfrm>
              <a:off x="6187439" y="1440595"/>
              <a:ext cx="5555157" cy="49435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Organize Local Distribution</a:t>
              </a:r>
            </a:p>
          </p:txBody>
        </p:sp>
        <p:sp>
          <p:nvSpPr>
            <p:cNvPr id="15" name="Rectangle 14">
              <a:extLst>
                <a:ext uri="{FF2B5EF4-FFF2-40B4-BE49-F238E27FC236}">
                  <a16:creationId xmlns:a16="http://schemas.microsoft.com/office/drawing/2014/main" id="{5A765698-1681-4482-B42D-A69F6D3CCB35}"/>
                </a:ext>
              </a:extLst>
            </p:cNvPr>
            <p:cNvSpPr/>
            <p:nvPr/>
          </p:nvSpPr>
          <p:spPr>
            <a:xfrm>
              <a:off x="6227487" y="2043410"/>
              <a:ext cx="5555157" cy="2906245"/>
            </a:xfrm>
            <a:prstGeom prst="rect">
              <a:avLst/>
            </a:prstGeom>
          </p:spPr>
          <p:txBody>
            <a:bodyPr wrap="square">
              <a:noAutofit/>
            </a:bodyPr>
            <a:lstStyle/>
            <a:p>
              <a:pPr marL="285750" indent="-285750">
                <a:buFont typeface="Arial" panose="020B0604020202020204" pitchFamily="34" charset="0"/>
                <a:buChar char="•"/>
              </a:pPr>
              <a:r>
                <a:rPr lang="en-US" sz="2400" dirty="0">
                  <a:solidFill>
                    <a:schemeClr val="accent5"/>
                  </a:solidFill>
                </a:rPr>
                <a:t>Districts set up their own print and distribution operations</a:t>
              </a:r>
            </a:p>
            <a:p>
              <a:pPr marL="285750" indent="-285750">
                <a:buFont typeface="Arial" panose="020B0604020202020204" pitchFamily="34" charset="0"/>
                <a:buChar char="•"/>
              </a:pPr>
              <a:r>
                <a:rPr lang="en-US" sz="2400" dirty="0">
                  <a:solidFill>
                    <a:schemeClr val="accent5"/>
                  </a:solidFill>
                </a:rPr>
                <a:t>TEA will provide list of printing and distribution vendors with available services (e.g., ESCs with printing operations)</a:t>
              </a:r>
            </a:p>
          </p:txBody>
        </p:sp>
        <p:sp>
          <p:nvSpPr>
            <p:cNvPr id="10" name="Rectangle: Rounded Corners 9">
              <a:extLst>
                <a:ext uri="{FF2B5EF4-FFF2-40B4-BE49-F238E27FC236}">
                  <a16:creationId xmlns:a16="http://schemas.microsoft.com/office/drawing/2014/main" id="{5D72802C-32BB-4349-A992-6E2AF7AD6E2C}"/>
                </a:ext>
              </a:extLst>
            </p:cNvPr>
            <p:cNvSpPr/>
            <p:nvPr/>
          </p:nvSpPr>
          <p:spPr>
            <a:xfrm>
              <a:off x="12054840" y="1440595"/>
              <a:ext cx="5555157" cy="49435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Rely on Parents to Print at Home</a:t>
              </a:r>
            </a:p>
          </p:txBody>
        </p:sp>
        <p:sp>
          <p:nvSpPr>
            <p:cNvPr id="12" name="Rectangle 11">
              <a:extLst>
                <a:ext uri="{FF2B5EF4-FFF2-40B4-BE49-F238E27FC236}">
                  <a16:creationId xmlns:a16="http://schemas.microsoft.com/office/drawing/2014/main" id="{307C68E2-5414-4B5F-BFFF-2C7949D7E2F7}"/>
                </a:ext>
              </a:extLst>
            </p:cNvPr>
            <p:cNvSpPr/>
            <p:nvPr/>
          </p:nvSpPr>
          <p:spPr>
            <a:xfrm>
              <a:off x="12094888" y="2043410"/>
              <a:ext cx="5555157" cy="2906245"/>
            </a:xfrm>
            <a:prstGeom prst="rect">
              <a:avLst/>
            </a:prstGeom>
          </p:spPr>
          <p:txBody>
            <a:bodyPr wrap="square">
              <a:noAutofit/>
            </a:bodyPr>
            <a:lstStyle/>
            <a:p>
              <a:pPr marL="285750" indent="-285750">
                <a:buFont typeface="Arial" panose="020B0604020202020204" pitchFamily="34" charset="0"/>
                <a:buChar char="•"/>
              </a:pPr>
              <a:r>
                <a:rPr lang="en-US" sz="2400" dirty="0">
                  <a:solidFill>
                    <a:schemeClr val="accent5"/>
                  </a:solidFill>
                </a:rPr>
                <a:t>Provide printable packets available for download and printing within each household</a:t>
              </a:r>
              <a:endParaRPr lang="en-US" sz="2400" b="1" dirty="0">
                <a:solidFill>
                  <a:schemeClr val="accent5"/>
                </a:solidFill>
              </a:endParaRPr>
            </a:p>
          </p:txBody>
        </p:sp>
      </p:grpSp>
      <p:sp>
        <p:nvSpPr>
          <p:cNvPr id="5" name="Oval 4">
            <a:extLst>
              <a:ext uri="{FF2B5EF4-FFF2-40B4-BE49-F238E27FC236}">
                <a16:creationId xmlns:a16="http://schemas.microsoft.com/office/drawing/2014/main" id="{D61F9C46-BD51-41A5-9798-42AEC81A0A99}"/>
              </a:ext>
            </a:extLst>
          </p:cNvPr>
          <p:cNvSpPr/>
          <p:nvPr/>
        </p:nvSpPr>
        <p:spPr>
          <a:xfrm>
            <a:off x="271073" y="1351005"/>
            <a:ext cx="354417" cy="37482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3" name="Oval 12">
            <a:extLst>
              <a:ext uri="{FF2B5EF4-FFF2-40B4-BE49-F238E27FC236}">
                <a16:creationId xmlns:a16="http://schemas.microsoft.com/office/drawing/2014/main" id="{A2F6D03D-4B1E-4537-9291-646FF14F6135}"/>
              </a:ext>
            </a:extLst>
          </p:cNvPr>
          <p:cNvSpPr/>
          <p:nvPr/>
        </p:nvSpPr>
        <p:spPr>
          <a:xfrm>
            <a:off x="4177425" y="1351005"/>
            <a:ext cx="354417" cy="37482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6" name="Oval 15">
            <a:extLst>
              <a:ext uri="{FF2B5EF4-FFF2-40B4-BE49-F238E27FC236}">
                <a16:creationId xmlns:a16="http://schemas.microsoft.com/office/drawing/2014/main" id="{BB6CF57E-172D-47ED-B27B-04A3C95C6993}"/>
              </a:ext>
            </a:extLst>
          </p:cNvPr>
          <p:cNvSpPr/>
          <p:nvPr/>
        </p:nvSpPr>
        <p:spPr>
          <a:xfrm>
            <a:off x="8053297" y="1351005"/>
            <a:ext cx="354417" cy="374827"/>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Tree>
    <p:extLst>
      <p:ext uri="{BB962C8B-B14F-4D97-AF65-F5344CB8AC3E}">
        <p14:creationId xmlns:p14="http://schemas.microsoft.com/office/powerpoint/2010/main" val="90247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How To Access Statewide Printing Services</a:t>
            </a:r>
          </a:p>
        </p:txBody>
      </p:sp>
      <p:sp>
        <p:nvSpPr>
          <p:cNvPr id="10" name="Rectangle 9">
            <a:extLst>
              <a:ext uri="{FF2B5EF4-FFF2-40B4-BE49-F238E27FC236}">
                <a16:creationId xmlns:a16="http://schemas.microsoft.com/office/drawing/2014/main" id="{10357B85-FDE3-4A36-A435-F72A9B87A576}"/>
              </a:ext>
            </a:extLst>
          </p:cNvPr>
          <p:cNvSpPr/>
          <p:nvPr/>
        </p:nvSpPr>
        <p:spPr>
          <a:xfrm>
            <a:off x="411479" y="1072220"/>
            <a:ext cx="11422557" cy="4478149"/>
          </a:xfrm>
          <a:prstGeom prst="rect">
            <a:avLst/>
          </a:prstGeom>
          <a:ln>
            <a:noFill/>
          </a:ln>
        </p:spPr>
        <p:txBody>
          <a:bodyPr wrap="square">
            <a:spAutoFit/>
          </a:bodyPr>
          <a:lstStyle/>
          <a:p>
            <a:r>
              <a:rPr lang="en-US" sz="2600" b="1" dirty="0">
                <a:solidFill>
                  <a:schemeClr val="accent2"/>
                </a:solidFill>
              </a:rPr>
              <a:t>What’s included in statewide printing?</a:t>
            </a:r>
          </a:p>
          <a:p>
            <a:pPr marL="285750" indent="-285750">
              <a:spcBef>
                <a:spcPts val="1800"/>
              </a:spcBef>
              <a:buFont typeface="Arial" panose="020B0604020202020204" pitchFamily="34" charset="0"/>
              <a:buChar char="•"/>
            </a:pPr>
            <a:r>
              <a:rPr lang="en-US" sz="2600" dirty="0">
                <a:solidFill>
                  <a:schemeClr val="accent5"/>
                </a:solidFill>
              </a:rPr>
              <a:t>Grade-level packets printed and shipped directly to households based on list of mailing addresses provided by districts</a:t>
            </a:r>
          </a:p>
          <a:p>
            <a:pPr marL="742950" lvl="1" indent="-285750">
              <a:spcBef>
                <a:spcPts val="1800"/>
              </a:spcBef>
              <a:buFont typeface="Arial" panose="020B0604020202020204" pitchFamily="34" charset="0"/>
              <a:buChar char="•"/>
            </a:pPr>
            <a:r>
              <a:rPr lang="en-US" dirty="0">
                <a:solidFill>
                  <a:schemeClr val="accent5"/>
                </a:solidFill>
              </a:rPr>
              <a:t>Households will receive packets 5 – 10 days after order is approved (note: PO boxes may slow down delivery)</a:t>
            </a:r>
          </a:p>
          <a:p>
            <a:pPr marL="742950" lvl="1" indent="-285750">
              <a:spcBef>
                <a:spcPts val="1800"/>
              </a:spcBef>
              <a:buFont typeface="Arial" panose="020B0604020202020204" pitchFamily="34" charset="0"/>
              <a:buChar char="•"/>
            </a:pPr>
            <a:r>
              <a:rPr lang="en-US" dirty="0">
                <a:solidFill>
                  <a:schemeClr val="accent5"/>
                </a:solidFill>
              </a:rPr>
              <a:t>Timelines may vary based on overall order volume, but vendor can provide clarity on order timeline once an order is received and approved</a:t>
            </a:r>
          </a:p>
          <a:p>
            <a:pPr marL="285750" lvl="0" indent="-285750">
              <a:spcBef>
                <a:spcPts val="1800"/>
              </a:spcBef>
              <a:buFont typeface="Arial" panose="020B0604020202020204" pitchFamily="34" charset="0"/>
              <a:buChar char="•"/>
            </a:pPr>
            <a:r>
              <a:rPr lang="en-US" sz="2600" dirty="0">
                <a:solidFill>
                  <a:schemeClr val="accent5"/>
                </a:solidFill>
              </a:rPr>
              <a:t>Districts pay a per student amount estimated between $20 - $45</a:t>
            </a:r>
            <a:br>
              <a:rPr lang="en-US" sz="2600" dirty="0">
                <a:solidFill>
                  <a:schemeClr val="accent5"/>
                </a:solidFill>
              </a:rPr>
            </a:br>
            <a:r>
              <a:rPr lang="en-US" sz="2600" i="1" dirty="0">
                <a:solidFill>
                  <a:schemeClr val="accent5"/>
                </a:solidFill>
              </a:rPr>
              <a:t>Note: Updated pricing info will be provided to districts once packets are finalized </a:t>
            </a:r>
          </a:p>
          <a:p>
            <a:pPr marL="285750" lvl="0" indent="-285750">
              <a:spcBef>
                <a:spcPts val="1800"/>
              </a:spcBef>
              <a:buFont typeface="Arial" panose="020B0604020202020204" pitchFamily="34" charset="0"/>
              <a:buChar char="•"/>
            </a:pPr>
            <a:r>
              <a:rPr lang="en-US" sz="2600" dirty="0">
                <a:solidFill>
                  <a:schemeClr val="accent5"/>
                </a:solidFill>
              </a:rPr>
              <a:t>Districts will </a:t>
            </a:r>
            <a:r>
              <a:rPr lang="en-US" sz="2600" i="1" u="sng" dirty="0">
                <a:solidFill>
                  <a:schemeClr val="accent5"/>
                </a:solidFill>
              </a:rPr>
              <a:t>likely</a:t>
            </a:r>
            <a:r>
              <a:rPr lang="en-US" sz="2600" dirty="0">
                <a:solidFill>
                  <a:schemeClr val="accent5"/>
                </a:solidFill>
              </a:rPr>
              <a:t> be able to request reimbursement for printing and distribution </a:t>
            </a:r>
          </a:p>
        </p:txBody>
      </p:sp>
    </p:spTree>
    <p:extLst>
      <p:ext uri="{BB962C8B-B14F-4D97-AF65-F5344CB8AC3E}">
        <p14:creationId xmlns:p14="http://schemas.microsoft.com/office/powerpoint/2010/main" val="3360576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How To Access Statewide Printing Services</a:t>
            </a:r>
          </a:p>
        </p:txBody>
      </p:sp>
      <p:sp>
        <p:nvSpPr>
          <p:cNvPr id="10" name="Rectangle 9">
            <a:extLst>
              <a:ext uri="{FF2B5EF4-FFF2-40B4-BE49-F238E27FC236}">
                <a16:creationId xmlns:a16="http://schemas.microsoft.com/office/drawing/2014/main" id="{10357B85-FDE3-4A36-A435-F72A9B87A576}"/>
              </a:ext>
            </a:extLst>
          </p:cNvPr>
          <p:cNvSpPr/>
          <p:nvPr/>
        </p:nvSpPr>
        <p:spPr>
          <a:xfrm>
            <a:off x="411479" y="803320"/>
            <a:ext cx="11643361" cy="5232202"/>
          </a:xfrm>
          <a:prstGeom prst="rect">
            <a:avLst/>
          </a:prstGeom>
          <a:ln>
            <a:noFill/>
          </a:ln>
        </p:spPr>
        <p:txBody>
          <a:bodyPr wrap="square">
            <a:spAutoFit/>
          </a:bodyPr>
          <a:lstStyle/>
          <a:p>
            <a:pPr marL="514350" indent="-514350">
              <a:spcAft>
                <a:spcPts val="1200"/>
              </a:spcAft>
              <a:buFont typeface="+mj-lt"/>
              <a:buAutoNum type="arabicPeriod"/>
            </a:pPr>
            <a:r>
              <a:rPr lang="en-US" sz="2400" dirty="0">
                <a:solidFill>
                  <a:schemeClr val="accent5"/>
                </a:solidFill>
              </a:rPr>
              <a:t>A district downloads .</a:t>
            </a:r>
            <a:r>
              <a:rPr lang="en-US" sz="2400" dirty="0" err="1">
                <a:solidFill>
                  <a:schemeClr val="accent5"/>
                </a:solidFill>
              </a:rPr>
              <a:t>cvs</a:t>
            </a:r>
            <a:r>
              <a:rPr lang="en-US" sz="2400" dirty="0">
                <a:solidFill>
                  <a:schemeClr val="accent5"/>
                </a:solidFill>
              </a:rPr>
              <a:t> template from TEA website</a:t>
            </a:r>
          </a:p>
          <a:p>
            <a:pPr marL="514350" indent="-514350">
              <a:spcAft>
                <a:spcPts val="1200"/>
              </a:spcAft>
              <a:buFont typeface="+mj-lt"/>
              <a:buAutoNum type="arabicPeriod"/>
            </a:pPr>
            <a:r>
              <a:rPr lang="en-US" sz="2400" dirty="0">
                <a:solidFill>
                  <a:schemeClr val="accent5"/>
                </a:solidFill>
              </a:rPr>
              <a:t>District completes data pull from SIS of mailing addresses using provided template</a:t>
            </a:r>
            <a:br>
              <a:rPr lang="en-US" sz="2400" dirty="0">
                <a:solidFill>
                  <a:schemeClr val="accent5"/>
                </a:solidFill>
              </a:rPr>
            </a:br>
            <a:r>
              <a:rPr lang="en-US" dirty="0"/>
              <a:t>Questions about completing template - 888-687-4120 | </a:t>
            </a:r>
            <a:r>
              <a:rPr lang="en-US" u="sng" dirty="0">
                <a:hlinkClick r:id="rId2"/>
              </a:rPr>
              <a:t>TexasPackets@xanedu.com</a:t>
            </a:r>
            <a:r>
              <a:rPr lang="en-US" dirty="0"/>
              <a:t> </a:t>
            </a:r>
            <a:endParaRPr lang="en-US" sz="2400" dirty="0">
              <a:solidFill>
                <a:schemeClr val="accent5"/>
              </a:solidFill>
            </a:endParaRPr>
          </a:p>
          <a:p>
            <a:pPr marL="514350" indent="-514350">
              <a:spcAft>
                <a:spcPts val="1200"/>
              </a:spcAft>
              <a:buFont typeface="+mj-lt"/>
              <a:buAutoNum type="arabicPeriod"/>
            </a:pPr>
            <a:r>
              <a:rPr lang="en-US" sz="2400" dirty="0">
                <a:solidFill>
                  <a:schemeClr val="accent5"/>
                </a:solidFill>
              </a:rPr>
              <a:t>District submits completed template directly to vendor at: </a:t>
            </a:r>
            <a:r>
              <a:rPr lang="en-US" sz="2400" u="sng" dirty="0">
                <a:hlinkClick r:id="rId2"/>
              </a:rPr>
              <a:t>TexasPackets@xanedu.com</a:t>
            </a:r>
            <a:r>
              <a:rPr lang="en-US" sz="2400" dirty="0"/>
              <a:t> </a:t>
            </a:r>
            <a:endParaRPr lang="en-US" sz="2400" dirty="0">
              <a:solidFill>
                <a:srgbClr val="FF0000"/>
              </a:solidFill>
            </a:endParaRPr>
          </a:p>
          <a:p>
            <a:pPr marL="514350" indent="-514350">
              <a:spcAft>
                <a:spcPts val="1200"/>
              </a:spcAft>
              <a:buFont typeface="+mj-lt"/>
              <a:buAutoNum type="arabicPeriod"/>
            </a:pPr>
            <a:r>
              <a:rPr lang="en-US" sz="2400" dirty="0">
                <a:solidFill>
                  <a:schemeClr val="accent5"/>
                </a:solidFill>
              </a:rPr>
              <a:t>Vendor reviews submission for accuracy and accepts orders on a first come first serve basis; Email confirmation is sent to school district once order is accepted</a:t>
            </a:r>
          </a:p>
          <a:p>
            <a:pPr marL="514350" indent="-514350">
              <a:spcAft>
                <a:spcPts val="1200"/>
              </a:spcAft>
              <a:buFont typeface="+mj-lt"/>
              <a:buAutoNum type="arabicPeriod"/>
            </a:pPr>
            <a:r>
              <a:rPr lang="en-US" sz="2400" i="1" dirty="0"/>
              <a:t>Recommended Step: Districts notifies families they should receive packet; sample communications will be provided under district resources</a:t>
            </a:r>
          </a:p>
          <a:p>
            <a:pPr marL="514350" indent="-514350">
              <a:spcAft>
                <a:spcPts val="1200"/>
              </a:spcAft>
              <a:buFont typeface="+mj-lt"/>
              <a:buAutoNum type="arabicPeriod"/>
            </a:pPr>
            <a:r>
              <a:rPr lang="en-US" sz="2400" dirty="0">
                <a:solidFill>
                  <a:schemeClr val="accent5"/>
                </a:solidFill>
              </a:rPr>
              <a:t>Vendor ships packets directly to mailing addresses provided by district</a:t>
            </a:r>
          </a:p>
          <a:p>
            <a:pPr marL="514350" indent="-514350">
              <a:spcAft>
                <a:spcPts val="1200"/>
              </a:spcAft>
              <a:buFont typeface="+mj-lt"/>
              <a:buAutoNum type="arabicPeriod"/>
            </a:pPr>
            <a:r>
              <a:rPr lang="en-US" sz="2400" dirty="0">
                <a:solidFill>
                  <a:schemeClr val="accent5"/>
                </a:solidFill>
              </a:rPr>
              <a:t>TEA pays vendor directly so shipping can be expedited during time of emergency</a:t>
            </a:r>
            <a:br>
              <a:rPr lang="en-US" sz="2400" dirty="0">
                <a:solidFill>
                  <a:schemeClr val="accent5"/>
                </a:solidFill>
              </a:rPr>
            </a:br>
            <a:r>
              <a:rPr lang="en-US" sz="2000" i="1" dirty="0">
                <a:solidFill>
                  <a:schemeClr val="accent5"/>
                </a:solidFill>
              </a:rPr>
              <a:t>Note: TEA will provide districts with future guidance on how to reconcile purchase; districts should use pricing on previous slide for budgeting purposes. Districts will be notified of any pricing changes. </a:t>
            </a:r>
          </a:p>
        </p:txBody>
      </p:sp>
    </p:spTree>
    <p:extLst>
      <p:ext uri="{BB962C8B-B14F-4D97-AF65-F5344CB8AC3E}">
        <p14:creationId xmlns:p14="http://schemas.microsoft.com/office/powerpoint/2010/main" val="386837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84A-F83D-4436-B7E0-FE4FCE0F71D6}"/>
              </a:ext>
            </a:extLst>
          </p:cNvPr>
          <p:cNvSpPr>
            <a:spLocks noGrp="1"/>
          </p:cNvSpPr>
          <p:nvPr>
            <p:ph type="title"/>
          </p:nvPr>
        </p:nvSpPr>
        <p:spPr/>
        <p:txBody>
          <a:bodyPr/>
          <a:lstStyle/>
          <a:p>
            <a:r>
              <a:rPr lang="en-US" dirty="0"/>
              <a:t>Final Template to Request Printing</a:t>
            </a:r>
          </a:p>
        </p:txBody>
      </p:sp>
      <p:pic>
        <p:nvPicPr>
          <p:cNvPr id="3" name="Picture 2">
            <a:extLst>
              <a:ext uri="{FF2B5EF4-FFF2-40B4-BE49-F238E27FC236}">
                <a16:creationId xmlns:a16="http://schemas.microsoft.com/office/drawing/2014/main" id="{CE5AE696-3C21-4EE4-A56F-846557923D1E}"/>
              </a:ext>
            </a:extLst>
          </p:cNvPr>
          <p:cNvPicPr>
            <a:picLocks noChangeAspect="1"/>
          </p:cNvPicPr>
          <p:nvPr/>
        </p:nvPicPr>
        <p:blipFill>
          <a:blip r:embed="rId2"/>
          <a:stretch>
            <a:fillRect/>
          </a:stretch>
        </p:blipFill>
        <p:spPr>
          <a:xfrm>
            <a:off x="495776" y="904580"/>
            <a:ext cx="11200448" cy="1969770"/>
          </a:xfrm>
          <a:prstGeom prst="rect">
            <a:avLst/>
          </a:prstGeom>
        </p:spPr>
      </p:pic>
      <p:pic>
        <p:nvPicPr>
          <p:cNvPr id="6" name="Picture 5">
            <a:extLst>
              <a:ext uri="{FF2B5EF4-FFF2-40B4-BE49-F238E27FC236}">
                <a16:creationId xmlns:a16="http://schemas.microsoft.com/office/drawing/2014/main" id="{4A318992-042A-4552-A390-ED18A9BF1DF0}"/>
              </a:ext>
            </a:extLst>
          </p:cNvPr>
          <p:cNvPicPr>
            <a:picLocks noChangeAspect="1"/>
          </p:cNvPicPr>
          <p:nvPr/>
        </p:nvPicPr>
        <p:blipFill>
          <a:blip r:embed="rId3"/>
          <a:stretch>
            <a:fillRect/>
          </a:stretch>
        </p:blipFill>
        <p:spPr>
          <a:xfrm>
            <a:off x="495776" y="3454423"/>
            <a:ext cx="9063038" cy="1990725"/>
          </a:xfrm>
          <a:prstGeom prst="rect">
            <a:avLst/>
          </a:prstGeom>
        </p:spPr>
      </p:pic>
      <p:cxnSp>
        <p:nvCxnSpPr>
          <p:cNvPr id="8" name="Connector: Elbow 7">
            <a:extLst>
              <a:ext uri="{FF2B5EF4-FFF2-40B4-BE49-F238E27FC236}">
                <a16:creationId xmlns:a16="http://schemas.microsoft.com/office/drawing/2014/main" id="{7783D817-694F-4F55-8C7A-2B4AA71ECBBB}"/>
              </a:ext>
            </a:extLst>
          </p:cNvPr>
          <p:cNvCxnSpPr>
            <a:cxnSpLocks/>
            <a:stCxn id="3" idx="3"/>
            <a:endCxn id="6" idx="0"/>
          </p:cNvCxnSpPr>
          <p:nvPr/>
        </p:nvCxnSpPr>
        <p:spPr>
          <a:xfrm flipH="1">
            <a:off x="5027295" y="1889465"/>
            <a:ext cx="6668929" cy="1564958"/>
          </a:xfrm>
          <a:prstGeom prst="bentConnector4">
            <a:avLst>
              <a:gd name="adj1" fmla="val -3428"/>
              <a:gd name="adj2" fmla="val 81467"/>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23ABA56-F0E1-4E0A-809C-B6037F58CF16}"/>
              </a:ext>
            </a:extLst>
          </p:cNvPr>
          <p:cNvSpPr txBox="1"/>
          <p:nvPr/>
        </p:nvSpPr>
        <p:spPr>
          <a:xfrm>
            <a:off x="10820400" y="3174855"/>
            <a:ext cx="1143000" cy="369332"/>
          </a:xfrm>
          <a:prstGeom prst="rect">
            <a:avLst/>
          </a:prstGeom>
          <a:noFill/>
        </p:spPr>
        <p:txBody>
          <a:bodyPr wrap="square" rtlCol="0">
            <a:spAutoFit/>
          </a:bodyPr>
          <a:lstStyle/>
          <a:p>
            <a:r>
              <a:rPr lang="en-US" i="1" dirty="0"/>
              <a:t>Continued</a:t>
            </a:r>
          </a:p>
        </p:txBody>
      </p:sp>
    </p:spTree>
    <p:extLst>
      <p:ext uri="{BB962C8B-B14F-4D97-AF65-F5344CB8AC3E}">
        <p14:creationId xmlns:p14="http://schemas.microsoft.com/office/powerpoint/2010/main" val="3444156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Agenda </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4" y="1230040"/>
            <a:ext cx="11489959" cy="3730227"/>
          </a:xfrm>
        </p:spPr>
        <p:txBody>
          <a:bodyPr/>
          <a:lstStyle/>
          <a:p>
            <a:r>
              <a:rPr lang="en-US" sz="3200" dirty="0">
                <a:solidFill>
                  <a:schemeClr val="accent5"/>
                </a:solidFill>
              </a:rPr>
              <a:t>Texas Home Learning long term vision </a:t>
            </a:r>
          </a:p>
          <a:p>
            <a:r>
              <a:rPr lang="en-US" sz="3200" dirty="0">
                <a:solidFill>
                  <a:schemeClr val="accent5"/>
                </a:solidFill>
              </a:rPr>
              <a:t>Texas Home Learning navigation of website</a:t>
            </a:r>
          </a:p>
          <a:p>
            <a:r>
              <a:rPr lang="en-US" sz="3200" dirty="0">
                <a:solidFill>
                  <a:schemeClr val="accent5"/>
                </a:solidFill>
              </a:rPr>
              <a:t>Overview of Texas Home Learning resources</a:t>
            </a:r>
          </a:p>
          <a:p>
            <a:pPr lvl="1"/>
            <a:r>
              <a:rPr lang="en-US" sz="2800" dirty="0">
                <a:solidFill>
                  <a:schemeClr val="accent5"/>
                </a:solidFill>
              </a:rPr>
              <a:t>Resource selection criteria</a:t>
            </a:r>
          </a:p>
          <a:p>
            <a:pPr lvl="1"/>
            <a:r>
              <a:rPr lang="en-US" sz="2800" dirty="0">
                <a:solidFill>
                  <a:schemeClr val="accent5"/>
                </a:solidFill>
              </a:rPr>
              <a:t>Grade level and subject area approach</a:t>
            </a:r>
          </a:p>
          <a:p>
            <a:pPr lvl="1"/>
            <a:r>
              <a:rPr lang="en-US" sz="2800" dirty="0">
                <a:solidFill>
                  <a:schemeClr val="accent5"/>
                </a:solidFill>
              </a:rPr>
              <a:t>Additional supports</a:t>
            </a:r>
          </a:p>
          <a:p>
            <a:r>
              <a:rPr lang="en-US" sz="3200" dirty="0">
                <a:solidFill>
                  <a:schemeClr val="accent5"/>
                </a:solidFill>
              </a:rPr>
              <a:t>Details on print and shipping options</a:t>
            </a:r>
          </a:p>
          <a:p>
            <a:r>
              <a:rPr lang="en-US" sz="3200" dirty="0">
                <a:solidFill>
                  <a:schemeClr val="accent5"/>
                </a:solidFill>
              </a:rPr>
              <a:t>Guidance on district decision making</a:t>
            </a:r>
          </a:p>
          <a:p>
            <a:r>
              <a:rPr lang="en-US" sz="3200" dirty="0">
                <a:solidFill>
                  <a:schemeClr val="accent5"/>
                </a:solidFill>
              </a:rPr>
              <a:t>Q&amp;A</a:t>
            </a:r>
          </a:p>
          <a:p>
            <a:endParaRPr lang="en-US" sz="2400" dirty="0">
              <a:solidFill>
                <a:schemeClr val="accent5"/>
              </a:solidFill>
            </a:endParaRPr>
          </a:p>
          <a:p>
            <a:endParaRPr lang="en-US" sz="2400" dirty="0">
              <a:solidFill>
                <a:schemeClr val="accent5"/>
              </a:solidFill>
            </a:endParaRPr>
          </a:p>
        </p:txBody>
      </p:sp>
    </p:spTree>
    <p:extLst>
      <p:ext uri="{BB962C8B-B14F-4D97-AF65-F5344CB8AC3E}">
        <p14:creationId xmlns:p14="http://schemas.microsoft.com/office/powerpoint/2010/main" val="2364394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8"/>
          <p:cNvSpPr txBox="1">
            <a:spLocks noGrp="1"/>
          </p:cNvSpPr>
          <p:nvPr>
            <p:ph type="ctrTitle"/>
          </p:nvPr>
        </p:nvSpPr>
        <p:spPr>
          <a:xfrm>
            <a:off x="2030818" y="3807725"/>
            <a:ext cx="9246781" cy="2457864"/>
          </a:xfrm>
          <a:prstGeom prst="rect">
            <a:avLst/>
          </a:prstGeom>
          <a:noFill/>
          <a:ln>
            <a:noFill/>
          </a:ln>
        </p:spPr>
        <p:txBody>
          <a:bodyPr spcFirstLastPara="1" wrap="square" lIns="91425" tIns="45700" rIns="91425" bIns="45700" anchor="ctr" anchorCtr="0">
            <a:noAutofit/>
          </a:bodyPr>
          <a:lstStyle/>
          <a:p>
            <a:r>
              <a:rPr lang="en-US" dirty="0"/>
              <a:t>District Decision Making Guidance</a:t>
            </a:r>
            <a:endParaRPr dirty="0"/>
          </a:p>
        </p:txBody>
      </p:sp>
      <p:sp>
        <p:nvSpPr>
          <p:cNvPr id="985" name="Google Shape;985;p88"/>
          <p:cNvSpPr txBox="1">
            <a:spLocks noGrp="1"/>
          </p:cNvSpPr>
          <p:nvPr>
            <p:ph type="sldNum" idx="4294967295"/>
          </p:nvPr>
        </p:nvSpPr>
        <p:spPr>
          <a:xfrm>
            <a:off x="11460163" y="6454775"/>
            <a:ext cx="731837" cy="52546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latin typeface="Calibri"/>
                <a:ea typeface="Calibri"/>
                <a:cs typeface="Calibri"/>
                <a:sym typeface="Calibri"/>
              </a:rPr>
              <a:t>30</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8237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District Use Is Completely Optional and May Include:</a:t>
            </a:r>
          </a:p>
        </p:txBody>
      </p:sp>
      <p:sp>
        <p:nvSpPr>
          <p:cNvPr id="8" name="Rectangle 7">
            <a:extLst>
              <a:ext uri="{FF2B5EF4-FFF2-40B4-BE49-F238E27FC236}">
                <a16:creationId xmlns:a16="http://schemas.microsoft.com/office/drawing/2014/main" id="{43F5947E-93DD-478B-9724-C23F7652D92B}"/>
              </a:ext>
            </a:extLst>
          </p:cNvPr>
          <p:cNvSpPr/>
          <p:nvPr/>
        </p:nvSpPr>
        <p:spPr>
          <a:xfrm>
            <a:off x="1668409" y="5208735"/>
            <a:ext cx="8801471" cy="561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bg1"/>
                </a:solidFill>
              </a:rPr>
              <a:t>Districts may also continue their existing plans and do nothing with this site.</a:t>
            </a:r>
          </a:p>
        </p:txBody>
      </p:sp>
      <p:sp>
        <p:nvSpPr>
          <p:cNvPr id="4" name="Rectangle 3">
            <a:extLst>
              <a:ext uri="{FF2B5EF4-FFF2-40B4-BE49-F238E27FC236}">
                <a16:creationId xmlns:a16="http://schemas.microsoft.com/office/drawing/2014/main" id="{7FA08B3D-FB51-4A90-8F8D-C77AD938E870}"/>
              </a:ext>
            </a:extLst>
          </p:cNvPr>
          <p:cNvSpPr/>
          <p:nvPr/>
        </p:nvSpPr>
        <p:spPr>
          <a:xfrm>
            <a:off x="411481" y="1194140"/>
            <a:ext cx="5506527"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Adopt Texas Home Learning as District Resource</a:t>
            </a:r>
          </a:p>
        </p:txBody>
      </p:sp>
      <p:sp>
        <p:nvSpPr>
          <p:cNvPr id="7" name="Rectangle 6">
            <a:extLst>
              <a:ext uri="{FF2B5EF4-FFF2-40B4-BE49-F238E27FC236}">
                <a16:creationId xmlns:a16="http://schemas.microsoft.com/office/drawing/2014/main" id="{645106D5-EDEF-4FB9-B899-FACD73173976}"/>
              </a:ext>
            </a:extLst>
          </p:cNvPr>
          <p:cNvSpPr/>
          <p:nvPr/>
        </p:nvSpPr>
        <p:spPr>
          <a:xfrm>
            <a:off x="6327510" y="1194140"/>
            <a:ext cx="5506527"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Modify Texas Home Learning Plans for Local Context</a:t>
            </a:r>
          </a:p>
        </p:txBody>
      </p:sp>
      <p:sp>
        <p:nvSpPr>
          <p:cNvPr id="9" name="Rectangle 8">
            <a:extLst>
              <a:ext uri="{FF2B5EF4-FFF2-40B4-BE49-F238E27FC236}">
                <a16:creationId xmlns:a16="http://schemas.microsoft.com/office/drawing/2014/main" id="{21D98E2D-FF77-4CBA-98B1-8FC9482AC15E}"/>
              </a:ext>
            </a:extLst>
          </p:cNvPr>
          <p:cNvSpPr/>
          <p:nvPr/>
        </p:nvSpPr>
        <p:spPr>
          <a:xfrm>
            <a:off x="411479" y="1650241"/>
            <a:ext cx="5506527" cy="3816429"/>
          </a:xfrm>
          <a:prstGeom prst="rect">
            <a:avLst/>
          </a:prstGeom>
        </p:spPr>
        <p:txBody>
          <a:bodyPr wrap="square">
            <a:spAutoFit/>
          </a:bodyPr>
          <a:lstStyle/>
          <a:p>
            <a:pPr lvl="0"/>
            <a:endParaRPr lang="en-US" sz="2200" b="1" dirty="0">
              <a:solidFill>
                <a:schemeClr val="accent5"/>
              </a:solidFill>
            </a:endParaRPr>
          </a:p>
          <a:p>
            <a:pPr lvl="0"/>
            <a:r>
              <a:rPr lang="en-US" sz="2200" b="1" dirty="0">
                <a:solidFill>
                  <a:schemeClr val="accent5"/>
                </a:solidFill>
              </a:rPr>
              <a:t>Benefits:</a:t>
            </a:r>
          </a:p>
          <a:p>
            <a:pPr marL="285750" lvl="0" indent="-285750">
              <a:buFont typeface="Arial" panose="020B0604020202020204" pitchFamily="34" charset="0"/>
              <a:buChar char="•"/>
            </a:pPr>
            <a:r>
              <a:rPr lang="en-US" sz="2200" dirty="0">
                <a:solidFill>
                  <a:schemeClr val="accent5"/>
                </a:solidFill>
              </a:rPr>
              <a:t>Send resource directly to parents/teachers </a:t>
            </a:r>
          </a:p>
          <a:p>
            <a:pPr marL="285750" lvl="0" indent="-285750">
              <a:buFont typeface="Arial" panose="020B0604020202020204" pitchFamily="34" charset="0"/>
              <a:buChar char="•"/>
            </a:pPr>
            <a:r>
              <a:rPr lang="en-US" sz="2200" dirty="0">
                <a:solidFill>
                  <a:schemeClr val="accent5"/>
                </a:solidFill>
              </a:rPr>
              <a:t>Order grade level print packets to be shipped directly to students</a:t>
            </a:r>
          </a:p>
          <a:p>
            <a:pPr marL="285750" lvl="0" indent="-285750">
              <a:buFont typeface="Arial" panose="020B0604020202020204" pitchFamily="34" charset="0"/>
              <a:buChar char="•"/>
            </a:pPr>
            <a:r>
              <a:rPr lang="en-US" sz="2200" dirty="0">
                <a:solidFill>
                  <a:schemeClr val="accent5"/>
                </a:solidFill>
              </a:rPr>
              <a:t>Focus resources on supporting quality implementation</a:t>
            </a:r>
            <a:endParaRPr lang="en-US" sz="2200" b="1" dirty="0">
              <a:solidFill>
                <a:schemeClr val="accent5"/>
              </a:solidFill>
            </a:endParaRPr>
          </a:p>
          <a:p>
            <a:pPr lvl="0"/>
            <a:r>
              <a:rPr lang="en-US" sz="2200" b="1" dirty="0">
                <a:solidFill>
                  <a:schemeClr val="accent5"/>
                </a:solidFill>
              </a:rPr>
              <a:t>Considerations:</a:t>
            </a:r>
          </a:p>
          <a:p>
            <a:pPr marL="285750" lvl="0" indent="-285750">
              <a:buFont typeface="Arial" panose="020B0604020202020204" pitchFamily="34" charset="0"/>
              <a:buChar char="•"/>
            </a:pPr>
            <a:r>
              <a:rPr lang="en-US" sz="2200" b="1" dirty="0">
                <a:solidFill>
                  <a:schemeClr val="accent5"/>
                </a:solidFill>
              </a:rPr>
              <a:t>Cannot </a:t>
            </a:r>
            <a:r>
              <a:rPr lang="en-US" sz="2200" dirty="0">
                <a:solidFill>
                  <a:schemeClr val="accent5"/>
                </a:solidFill>
              </a:rPr>
              <a:t>adapt learning plan based on local needs</a:t>
            </a:r>
          </a:p>
          <a:p>
            <a:pPr marL="285750" lvl="0" indent="-285750">
              <a:buFont typeface="Arial" panose="020B0604020202020204" pitchFamily="34" charset="0"/>
              <a:buChar char="•"/>
            </a:pPr>
            <a:endParaRPr lang="en-US" sz="2200" b="1" dirty="0">
              <a:solidFill>
                <a:schemeClr val="accent5"/>
              </a:solidFill>
            </a:endParaRPr>
          </a:p>
        </p:txBody>
      </p:sp>
      <p:sp>
        <p:nvSpPr>
          <p:cNvPr id="10" name="Rectangle 9">
            <a:extLst>
              <a:ext uri="{FF2B5EF4-FFF2-40B4-BE49-F238E27FC236}">
                <a16:creationId xmlns:a16="http://schemas.microsoft.com/office/drawing/2014/main" id="{7B9FF985-7819-4113-8F29-B3B25F7A3418}"/>
              </a:ext>
            </a:extLst>
          </p:cNvPr>
          <p:cNvSpPr/>
          <p:nvPr/>
        </p:nvSpPr>
        <p:spPr>
          <a:xfrm>
            <a:off x="6327507" y="1650241"/>
            <a:ext cx="5506527" cy="3477875"/>
          </a:xfrm>
          <a:prstGeom prst="rect">
            <a:avLst/>
          </a:prstGeom>
        </p:spPr>
        <p:txBody>
          <a:bodyPr wrap="square">
            <a:spAutoFit/>
          </a:bodyPr>
          <a:lstStyle/>
          <a:p>
            <a:pPr lvl="0"/>
            <a:endParaRPr lang="en-US" sz="2200" b="1" dirty="0">
              <a:solidFill>
                <a:schemeClr val="accent5"/>
              </a:solidFill>
            </a:endParaRPr>
          </a:p>
          <a:p>
            <a:pPr lvl="0"/>
            <a:r>
              <a:rPr lang="en-US" sz="2200" b="1" dirty="0">
                <a:solidFill>
                  <a:schemeClr val="accent5"/>
                </a:solidFill>
              </a:rPr>
              <a:t>Benefits:</a:t>
            </a:r>
          </a:p>
          <a:p>
            <a:pPr marL="285750" lvl="0" indent="-285750">
              <a:buFont typeface="Arial" panose="020B0604020202020204" pitchFamily="34" charset="0"/>
              <a:buChar char="•"/>
            </a:pPr>
            <a:r>
              <a:rPr lang="en-US" sz="2200" dirty="0">
                <a:solidFill>
                  <a:schemeClr val="accent5"/>
                </a:solidFill>
              </a:rPr>
              <a:t>Use existing templates and substitute resources as needed to meet local needs</a:t>
            </a:r>
          </a:p>
          <a:p>
            <a:pPr marL="285750" lvl="0" indent="-285750">
              <a:buFont typeface="Arial" panose="020B0604020202020204" pitchFamily="34" charset="0"/>
              <a:buChar char="•"/>
            </a:pPr>
            <a:r>
              <a:rPr lang="en-US" sz="2200" dirty="0">
                <a:solidFill>
                  <a:schemeClr val="accent5"/>
                </a:solidFill>
              </a:rPr>
              <a:t>Incorporate existing home learning guidance into model</a:t>
            </a:r>
            <a:endParaRPr lang="en-US" sz="2200" b="1" dirty="0">
              <a:solidFill>
                <a:schemeClr val="accent5"/>
              </a:solidFill>
            </a:endParaRPr>
          </a:p>
          <a:p>
            <a:pPr lvl="0"/>
            <a:r>
              <a:rPr lang="en-US" sz="2200" b="1" dirty="0">
                <a:solidFill>
                  <a:schemeClr val="accent5"/>
                </a:solidFill>
              </a:rPr>
              <a:t>Considerations:</a:t>
            </a:r>
          </a:p>
          <a:p>
            <a:pPr marL="285750" lvl="0" indent="-285750">
              <a:buFont typeface="Arial" panose="020B0604020202020204" pitchFamily="34" charset="0"/>
              <a:buChar char="•"/>
            </a:pPr>
            <a:r>
              <a:rPr lang="en-US" sz="2200" b="1" dirty="0">
                <a:solidFill>
                  <a:schemeClr val="accent5"/>
                </a:solidFill>
              </a:rPr>
              <a:t>Cannot </a:t>
            </a:r>
            <a:r>
              <a:rPr lang="en-US" sz="2200" dirty="0">
                <a:solidFill>
                  <a:schemeClr val="accent5"/>
                </a:solidFill>
              </a:rPr>
              <a:t>access statewide printing if changes are made</a:t>
            </a:r>
          </a:p>
          <a:p>
            <a:pPr marL="285750" lvl="0" indent="-285750">
              <a:buFont typeface="Arial" panose="020B0604020202020204" pitchFamily="34" charset="0"/>
              <a:buChar char="•"/>
            </a:pPr>
            <a:endParaRPr lang="en-US" sz="2200" b="1" dirty="0">
              <a:solidFill>
                <a:schemeClr val="accent5"/>
              </a:solidFill>
            </a:endParaRPr>
          </a:p>
        </p:txBody>
      </p:sp>
    </p:spTree>
    <p:extLst>
      <p:ext uri="{BB962C8B-B14F-4D97-AF65-F5344CB8AC3E}">
        <p14:creationId xmlns:p14="http://schemas.microsoft.com/office/powerpoint/2010/main" val="1404865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Optional Timelines for Consideration</a:t>
            </a:r>
          </a:p>
        </p:txBody>
      </p:sp>
      <p:graphicFrame>
        <p:nvGraphicFramePr>
          <p:cNvPr id="17" name="Table 16">
            <a:extLst>
              <a:ext uri="{FF2B5EF4-FFF2-40B4-BE49-F238E27FC236}">
                <a16:creationId xmlns:a16="http://schemas.microsoft.com/office/drawing/2014/main" id="{7B03FAC1-8A4A-41C7-8AB1-6D9953C3B28C}"/>
              </a:ext>
            </a:extLst>
          </p:cNvPr>
          <p:cNvGraphicFramePr>
            <a:graphicFrameLocks noGrp="1"/>
          </p:cNvGraphicFramePr>
          <p:nvPr>
            <p:extLst>
              <p:ext uri="{D42A27DB-BD31-4B8C-83A1-F6EECF244321}">
                <p14:modId xmlns:p14="http://schemas.microsoft.com/office/powerpoint/2010/main" val="4220993640"/>
              </p:ext>
            </p:extLst>
          </p:nvPr>
        </p:nvGraphicFramePr>
        <p:xfrm>
          <a:off x="262548" y="1228986"/>
          <a:ext cx="11670300" cy="2398134"/>
        </p:xfrm>
        <a:graphic>
          <a:graphicData uri="http://schemas.openxmlformats.org/drawingml/2006/table">
            <a:tbl>
              <a:tblPr/>
              <a:tblGrid>
                <a:gridCol w="233406">
                  <a:extLst>
                    <a:ext uri="{9D8B030D-6E8A-4147-A177-3AD203B41FA5}">
                      <a16:colId xmlns:a16="http://schemas.microsoft.com/office/drawing/2014/main" val="3786092903"/>
                    </a:ext>
                  </a:extLst>
                </a:gridCol>
                <a:gridCol w="233406">
                  <a:extLst>
                    <a:ext uri="{9D8B030D-6E8A-4147-A177-3AD203B41FA5}">
                      <a16:colId xmlns:a16="http://schemas.microsoft.com/office/drawing/2014/main" val="3311640258"/>
                    </a:ext>
                  </a:extLst>
                </a:gridCol>
                <a:gridCol w="233406">
                  <a:extLst>
                    <a:ext uri="{9D8B030D-6E8A-4147-A177-3AD203B41FA5}">
                      <a16:colId xmlns:a16="http://schemas.microsoft.com/office/drawing/2014/main" val="506188668"/>
                    </a:ext>
                  </a:extLst>
                </a:gridCol>
                <a:gridCol w="233406">
                  <a:extLst>
                    <a:ext uri="{9D8B030D-6E8A-4147-A177-3AD203B41FA5}">
                      <a16:colId xmlns:a16="http://schemas.microsoft.com/office/drawing/2014/main" val="774898390"/>
                    </a:ext>
                  </a:extLst>
                </a:gridCol>
                <a:gridCol w="233406">
                  <a:extLst>
                    <a:ext uri="{9D8B030D-6E8A-4147-A177-3AD203B41FA5}">
                      <a16:colId xmlns:a16="http://schemas.microsoft.com/office/drawing/2014/main" val="1642019796"/>
                    </a:ext>
                  </a:extLst>
                </a:gridCol>
                <a:gridCol w="233406">
                  <a:extLst>
                    <a:ext uri="{9D8B030D-6E8A-4147-A177-3AD203B41FA5}">
                      <a16:colId xmlns:a16="http://schemas.microsoft.com/office/drawing/2014/main" val="849721497"/>
                    </a:ext>
                  </a:extLst>
                </a:gridCol>
                <a:gridCol w="233406">
                  <a:extLst>
                    <a:ext uri="{9D8B030D-6E8A-4147-A177-3AD203B41FA5}">
                      <a16:colId xmlns:a16="http://schemas.microsoft.com/office/drawing/2014/main" val="3532969957"/>
                    </a:ext>
                  </a:extLst>
                </a:gridCol>
                <a:gridCol w="233406">
                  <a:extLst>
                    <a:ext uri="{9D8B030D-6E8A-4147-A177-3AD203B41FA5}">
                      <a16:colId xmlns:a16="http://schemas.microsoft.com/office/drawing/2014/main" val="308681828"/>
                    </a:ext>
                  </a:extLst>
                </a:gridCol>
                <a:gridCol w="233406">
                  <a:extLst>
                    <a:ext uri="{9D8B030D-6E8A-4147-A177-3AD203B41FA5}">
                      <a16:colId xmlns:a16="http://schemas.microsoft.com/office/drawing/2014/main" val="2410364534"/>
                    </a:ext>
                  </a:extLst>
                </a:gridCol>
                <a:gridCol w="233406">
                  <a:extLst>
                    <a:ext uri="{9D8B030D-6E8A-4147-A177-3AD203B41FA5}">
                      <a16:colId xmlns:a16="http://schemas.microsoft.com/office/drawing/2014/main" val="628296483"/>
                    </a:ext>
                  </a:extLst>
                </a:gridCol>
                <a:gridCol w="233406">
                  <a:extLst>
                    <a:ext uri="{9D8B030D-6E8A-4147-A177-3AD203B41FA5}">
                      <a16:colId xmlns:a16="http://schemas.microsoft.com/office/drawing/2014/main" val="509410464"/>
                    </a:ext>
                  </a:extLst>
                </a:gridCol>
                <a:gridCol w="233406">
                  <a:extLst>
                    <a:ext uri="{9D8B030D-6E8A-4147-A177-3AD203B41FA5}">
                      <a16:colId xmlns:a16="http://schemas.microsoft.com/office/drawing/2014/main" val="1851685109"/>
                    </a:ext>
                  </a:extLst>
                </a:gridCol>
                <a:gridCol w="233406">
                  <a:extLst>
                    <a:ext uri="{9D8B030D-6E8A-4147-A177-3AD203B41FA5}">
                      <a16:colId xmlns:a16="http://schemas.microsoft.com/office/drawing/2014/main" val="183783840"/>
                    </a:ext>
                  </a:extLst>
                </a:gridCol>
                <a:gridCol w="233406">
                  <a:extLst>
                    <a:ext uri="{9D8B030D-6E8A-4147-A177-3AD203B41FA5}">
                      <a16:colId xmlns:a16="http://schemas.microsoft.com/office/drawing/2014/main" val="776392450"/>
                    </a:ext>
                  </a:extLst>
                </a:gridCol>
                <a:gridCol w="233406">
                  <a:extLst>
                    <a:ext uri="{9D8B030D-6E8A-4147-A177-3AD203B41FA5}">
                      <a16:colId xmlns:a16="http://schemas.microsoft.com/office/drawing/2014/main" val="3609668893"/>
                    </a:ext>
                  </a:extLst>
                </a:gridCol>
                <a:gridCol w="233406">
                  <a:extLst>
                    <a:ext uri="{9D8B030D-6E8A-4147-A177-3AD203B41FA5}">
                      <a16:colId xmlns:a16="http://schemas.microsoft.com/office/drawing/2014/main" val="1195577147"/>
                    </a:ext>
                  </a:extLst>
                </a:gridCol>
                <a:gridCol w="233406">
                  <a:extLst>
                    <a:ext uri="{9D8B030D-6E8A-4147-A177-3AD203B41FA5}">
                      <a16:colId xmlns:a16="http://schemas.microsoft.com/office/drawing/2014/main" val="1537627859"/>
                    </a:ext>
                  </a:extLst>
                </a:gridCol>
                <a:gridCol w="233406">
                  <a:extLst>
                    <a:ext uri="{9D8B030D-6E8A-4147-A177-3AD203B41FA5}">
                      <a16:colId xmlns:a16="http://schemas.microsoft.com/office/drawing/2014/main" val="3994968166"/>
                    </a:ext>
                  </a:extLst>
                </a:gridCol>
                <a:gridCol w="233406">
                  <a:extLst>
                    <a:ext uri="{9D8B030D-6E8A-4147-A177-3AD203B41FA5}">
                      <a16:colId xmlns:a16="http://schemas.microsoft.com/office/drawing/2014/main" val="3960595676"/>
                    </a:ext>
                  </a:extLst>
                </a:gridCol>
                <a:gridCol w="233406">
                  <a:extLst>
                    <a:ext uri="{9D8B030D-6E8A-4147-A177-3AD203B41FA5}">
                      <a16:colId xmlns:a16="http://schemas.microsoft.com/office/drawing/2014/main" val="2720259328"/>
                    </a:ext>
                  </a:extLst>
                </a:gridCol>
                <a:gridCol w="233406">
                  <a:extLst>
                    <a:ext uri="{9D8B030D-6E8A-4147-A177-3AD203B41FA5}">
                      <a16:colId xmlns:a16="http://schemas.microsoft.com/office/drawing/2014/main" val="785049174"/>
                    </a:ext>
                  </a:extLst>
                </a:gridCol>
                <a:gridCol w="233406">
                  <a:extLst>
                    <a:ext uri="{9D8B030D-6E8A-4147-A177-3AD203B41FA5}">
                      <a16:colId xmlns:a16="http://schemas.microsoft.com/office/drawing/2014/main" val="3269242374"/>
                    </a:ext>
                  </a:extLst>
                </a:gridCol>
                <a:gridCol w="233406">
                  <a:extLst>
                    <a:ext uri="{9D8B030D-6E8A-4147-A177-3AD203B41FA5}">
                      <a16:colId xmlns:a16="http://schemas.microsoft.com/office/drawing/2014/main" val="2689083362"/>
                    </a:ext>
                  </a:extLst>
                </a:gridCol>
                <a:gridCol w="233406">
                  <a:extLst>
                    <a:ext uri="{9D8B030D-6E8A-4147-A177-3AD203B41FA5}">
                      <a16:colId xmlns:a16="http://schemas.microsoft.com/office/drawing/2014/main" val="288635734"/>
                    </a:ext>
                  </a:extLst>
                </a:gridCol>
                <a:gridCol w="233406">
                  <a:extLst>
                    <a:ext uri="{9D8B030D-6E8A-4147-A177-3AD203B41FA5}">
                      <a16:colId xmlns:a16="http://schemas.microsoft.com/office/drawing/2014/main" val="2710505618"/>
                    </a:ext>
                  </a:extLst>
                </a:gridCol>
                <a:gridCol w="233406">
                  <a:extLst>
                    <a:ext uri="{9D8B030D-6E8A-4147-A177-3AD203B41FA5}">
                      <a16:colId xmlns:a16="http://schemas.microsoft.com/office/drawing/2014/main" val="3923291678"/>
                    </a:ext>
                  </a:extLst>
                </a:gridCol>
                <a:gridCol w="233406">
                  <a:extLst>
                    <a:ext uri="{9D8B030D-6E8A-4147-A177-3AD203B41FA5}">
                      <a16:colId xmlns:a16="http://schemas.microsoft.com/office/drawing/2014/main" val="651357741"/>
                    </a:ext>
                  </a:extLst>
                </a:gridCol>
                <a:gridCol w="233406">
                  <a:extLst>
                    <a:ext uri="{9D8B030D-6E8A-4147-A177-3AD203B41FA5}">
                      <a16:colId xmlns:a16="http://schemas.microsoft.com/office/drawing/2014/main" val="859651977"/>
                    </a:ext>
                  </a:extLst>
                </a:gridCol>
                <a:gridCol w="233406">
                  <a:extLst>
                    <a:ext uri="{9D8B030D-6E8A-4147-A177-3AD203B41FA5}">
                      <a16:colId xmlns:a16="http://schemas.microsoft.com/office/drawing/2014/main" val="3130550305"/>
                    </a:ext>
                  </a:extLst>
                </a:gridCol>
                <a:gridCol w="233406">
                  <a:extLst>
                    <a:ext uri="{9D8B030D-6E8A-4147-A177-3AD203B41FA5}">
                      <a16:colId xmlns:a16="http://schemas.microsoft.com/office/drawing/2014/main" val="4294503895"/>
                    </a:ext>
                  </a:extLst>
                </a:gridCol>
                <a:gridCol w="233406">
                  <a:extLst>
                    <a:ext uri="{9D8B030D-6E8A-4147-A177-3AD203B41FA5}">
                      <a16:colId xmlns:a16="http://schemas.microsoft.com/office/drawing/2014/main" val="3329898147"/>
                    </a:ext>
                  </a:extLst>
                </a:gridCol>
                <a:gridCol w="233406">
                  <a:extLst>
                    <a:ext uri="{9D8B030D-6E8A-4147-A177-3AD203B41FA5}">
                      <a16:colId xmlns:a16="http://schemas.microsoft.com/office/drawing/2014/main" val="2329659077"/>
                    </a:ext>
                  </a:extLst>
                </a:gridCol>
                <a:gridCol w="233406">
                  <a:extLst>
                    <a:ext uri="{9D8B030D-6E8A-4147-A177-3AD203B41FA5}">
                      <a16:colId xmlns:a16="http://schemas.microsoft.com/office/drawing/2014/main" val="177554363"/>
                    </a:ext>
                  </a:extLst>
                </a:gridCol>
                <a:gridCol w="233406">
                  <a:extLst>
                    <a:ext uri="{9D8B030D-6E8A-4147-A177-3AD203B41FA5}">
                      <a16:colId xmlns:a16="http://schemas.microsoft.com/office/drawing/2014/main" val="1562990223"/>
                    </a:ext>
                  </a:extLst>
                </a:gridCol>
                <a:gridCol w="233406">
                  <a:extLst>
                    <a:ext uri="{9D8B030D-6E8A-4147-A177-3AD203B41FA5}">
                      <a16:colId xmlns:a16="http://schemas.microsoft.com/office/drawing/2014/main" val="2770217585"/>
                    </a:ext>
                  </a:extLst>
                </a:gridCol>
                <a:gridCol w="233406">
                  <a:extLst>
                    <a:ext uri="{9D8B030D-6E8A-4147-A177-3AD203B41FA5}">
                      <a16:colId xmlns:a16="http://schemas.microsoft.com/office/drawing/2014/main" val="399202865"/>
                    </a:ext>
                  </a:extLst>
                </a:gridCol>
                <a:gridCol w="233406">
                  <a:extLst>
                    <a:ext uri="{9D8B030D-6E8A-4147-A177-3AD203B41FA5}">
                      <a16:colId xmlns:a16="http://schemas.microsoft.com/office/drawing/2014/main" val="1154706129"/>
                    </a:ext>
                  </a:extLst>
                </a:gridCol>
                <a:gridCol w="233406">
                  <a:extLst>
                    <a:ext uri="{9D8B030D-6E8A-4147-A177-3AD203B41FA5}">
                      <a16:colId xmlns:a16="http://schemas.microsoft.com/office/drawing/2014/main" val="1672140986"/>
                    </a:ext>
                  </a:extLst>
                </a:gridCol>
                <a:gridCol w="233406">
                  <a:extLst>
                    <a:ext uri="{9D8B030D-6E8A-4147-A177-3AD203B41FA5}">
                      <a16:colId xmlns:a16="http://schemas.microsoft.com/office/drawing/2014/main" val="1474099523"/>
                    </a:ext>
                  </a:extLst>
                </a:gridCol>
                <a:gridCol w="233406">
                  <a:extLst>
                    <a:ext uri="{9D8B030D-6E8A-4147-A177-3AD203B41FA5}">
                      <a16:colId xmlns:a16="http://schemas.microsoft.com/office/drawing/2014/main" val="989526833"/>
                    </a:ext>
                  </a:extLst>
                </a:gridCol>
                <a:gridCol w="233406">
                  <a:extLst>
                    <a:ext uri="{9D8B030D-6E8A-4147-A177-3AD203B41FA5}">
                      <a16:colId xmlns:a16="http://schemas.microsoft.com/office/drawing/2014/main" val="3955230529"/>
                    </a:ext>
                  </a:extLst>
                </a:gridCol>
                <a:gridCol w="233406">
                  <a:extLst>
                    <a:ext uri="{9D8B030D-6E8A-4147-A177-3AD203B41FA5}">
                      <a16:colId xmlns:a16="http://schemas.microsoft.com/office/drawing/2014/main" val="1151531254"/>
                    </a:ext>
                  </a:extLst>
                </a:gridCol>
                <a:gridCol w="233406">
                  <a:extLst>
                    <a:ext uri="{9D8B030D-6E8A-4147-A177-3AD203B41FA5}">
                      <a16:colId xmlns:a16="http://schemas.microsoft.com/office/drawing/2014/main" val="2447557416"/>
                    </a:ext>
                  </a:extLst>
                </a:gridCol>
                <a:gridCol w="233406">
                  <a:extLst>
                    <a:ext uri="{9D8B030D-6E8A-4147-A177-3AD203B41FA5}">
                      <a16:colId xmlns:a16="http://schemas.microsoft.com/office/drawing/2014/main" val="6911672"/>
                    </a:ext>
                  </a:extLst>
                </a:gridCol>
                <a:gridCol w="233406">
                  <a:extLst>
                    <a:ext uri="{9D8B030D-6E8A-4147-A177-3AD203B41FA5}">
                      <a16:colId xmlns:a16="http://schemas.microsoft.com/office/drawing/2014/main" val="2955311659"/>
                    </a:ext>
                  </a:extLst>
                </a:gridCol>
                <a:gridCol w="233406">
                  <a:extLst>
                    <a:ext uri="{9D8B030D-6E8A-4147-A177-3AD203B41FA5}">
                      <a16:colId xmlns:a16="http://schemas.microsoft.com/office/drawing/2014/main" val="201607108"/>
                    </a:ext>
                  </a:extLst>
                </a:gridCol>
                <a:gridCol w="233406">
                  <a:extLst>
                    <a:ext uri="{9D8B030D-6E8A-4147-A177-3AD203B41FA5}">
                      <a16:colId xmlns:a16="http://schemas.microsoft.com/office/drawing/2014/main" val="2445473904"/>
                    </a:ext>
                  </a:extLst>
                </a:gridCol>
                <a:gridCol w="233406">
                  <a:extLst>
                    <a:ext uri="{9D8B030D-6E8A-4147-A177-3AD203B41FA5}">
                      <a16:colId xmlns:a16="http://schemas.microsoft.com/office/drawing/2014/main" val="3995164687"/>
                    </a:ext>
                  </a:extLst>
                </a:gridCol>
                <a:gridCol w="233406">
                  <a:extLst>
                    <a:ext uri="{9D8B030D-6E8A-4147-A177-3AD203B41FA5}">
                      <a16:colId xmlns:a16="http://schemas.microsoft.com/office/drawing/2014/main" val="2628222017"/>
                    </a:ext>
                  </a:extLst>
                </a:gridCol>
                <a:gridCol w="233406">
                  <a:extLst>
                    <a:ext uri="{9D8B030D-6E8A-4147-A177-3AD203B41FA5}">
                      <a16:colId xmlns:a16="http://schemas.microsoft.com/office/drawing/2014/main" val="4196392570"/>
                    </a:ext>
                  </a:extLst>
                </a:gridCol>
              </a:tblGrid>
              <a:tr h="258683">
                <a:tc gridSpan="5">
                  <a:txBody>
                    <a:bodyPr/>
                    <a:lstStyle/>
                    <a:p>
                      <a:pPr algn="ctr" rtl="0" fontAlgn="b"/>
                      <a:r>
                        <a:rPr lang="en-US" sz="1200" b="0" i="0" u="none" strike="noStrike" dirty="0">
                          <a:solidFill>
                            <a:srgbClr val="FFFFFF"/>
                          </a:solidFill>
                          <a:effectLst/>
                          <a:latin typeface="Calibri" panose="020F0502020204030204" pitchFamily="34" charset="0"/>
                        </a:rPr>
                        <a:t>Week of 4/6</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4/13</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4/20</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4/27</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5/4</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5/11</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5/18</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5/25</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6/1</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b"/>
                      <a:r>
                        <a:rPr lang="en-US" sz="1200" b="0" i="0" u="none" strike="noStrike" dirty="0">
                          <a:solidFill>
                            <a:srgbClr val="FFFFFF"/>
                          </a:solidFill>
                          <a:effectLst/>
                          <a:latin typeface="Calibri" panose="020F0502020204030204" pitchFamily="34" charset="0"/>
                        </a:rPr>
                        <a:t>Week of 6/8</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9053749"/>
                  </a:ext>
                </a:extLst>
              </a:tr>
              <a:tr h="258683">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M</a:t>
                      </a: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W</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Th</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tc>
                  <a:txBody>
                    <a:bodyPr/>
                    <a:lstStyle/>
                    <a:p>
                      <a:pPr algn="ctr" rtl="0" fontAlgn="t"/>
                      <a:r>
                        <a:rPr lang="en-US" sz="1200" b="0" i="0" u="none" strike="noStrike" dirty="0">
                          <a:solidFill>
                            <a:srgbClr val="000000"/>
                          </a:solidFill>
                          <a:effectLst/>
                          <a:latin typeface="Arial" panose="020B0604020202020204" pitchFamily="34" charset="0"/>
                        </a:rPr>
                        <a:t>F</a:t>
                      </a: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6856909"/>
                  </a:ext>
                </a:extLst>
              </a:tr>
              <a:tr h="1880768">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000000"/>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endParaRPr lang="en-US" sz="1200" b="0" i="0" u="none" strike="noStrike" dirty="0">
                        <a:solidFill>
                          <a:srgbClr val="000000"/>
                        </a:solidFill>
                        <a:effectLst/>
                        <a:latin typeface="Arial" panose="020B0604020202020204" pitchFamily="34" charset="0"/>
                      </a:endParaRPr>
                    </a:p>
                  </a:txBody>
                  <a:tcPr marL="8763" marR="8763" marT="8763" marB="0" anchor="ctr">
                    <a:lnL w="6350" cap="flat" cmpd="sng" algn="ctr">
                      <a:solidFill>
                        <a:srgbClr val="D3D3D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0726200"/>
                  </a:ext>
                </a:extLst>
              </a:tr>
            </a:tbl>
          </a:graphicData>
        </a:graphic>
      </p:graphicFrame>
      <p:sp>
        <p:nvSpPr>
          <p:cNvPr id="18" name="TextBox 17">
            <a:extLst>
              <a:ext uri="{FF2B5EF4-FFF2-40B4-BE49-F238E27FC236}">
                <a16:creationId xmlns:a16="http://schemas.microsoft.com/office/drawing/2014/main" id="{07B4CA11-469B-44C2-A115-30E4A40CE4CE}"/>
              </a:ext>
            </a:extLst>
          </p:cNvPr>
          <p:cNvSpPr txBox="1"/>
          <p:nvPr/>
        </p:nvSpPr>
        <p:spPr>
          <a:xfrm>
            <a:off x="262548" y="904580"/>
            <a:ext cx="7452360" cy="369332"/>
          </a:xfrm>
          <a:prstGeom prst="rect">
            <a:avLst/>
          </a:prstGeom>
          <a:noFill/>
        </p:spPr>
        <p:txBody>
          <a:bodyPr wrap="square" rtlCol="0">
            <a:spAutoFit/>
          </a:bodyPr>
          <a:lstStyle/>
          <a:p>
            <a:r>
              <a:rPr lang="en-US" b="1" dirty="0"/>
              <a:t>Print Resources: </a:t>
            </a:r>
            <a:r>
              <a:rPr lang="en-US" dirty="0"/>
              <a:t>Most Expedited Timeline</a:t>
            </a:r>
          </a:p>
        </p:txBody>
      </p:sp>
      <p:sp>
        <p:nvSpPr>
          <p:cNvPr id="20" name="Rectangle 19">
            <a:extLst>
              <a:ext uri="{FF2B5EF4-FFF2-40B4-BE49-F238E27FC236}">
                <a16:creationId xmlns:a16="http://schemas.microsoft.com/office/drawing/2014/main" id="{6FDFA8BE-EF72-4182-A8DC-47570FFB86AE}"/>
              </a:ext>
            </a:extLst>
          </p:cNvPr>
          <p:cNvSpPr/>
          <p:nvPr/>
        </p:nvSpPr>
        <p:spPr>
          <a:xfrm>
            <a:off x="2579532" y="3191572"/>
            <a:ext cx="9349920" cy="259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Complete 8-week learning plan</a:t>
            </a:r>
          </a:p>
        </p:txBody>
      </p:sp>
      <p:sp>
        <p:nvSpPr>
          <p:cNvPr id="22" name="Rectangle 21">
            <a:extLst>
              <a:ext uri="{FF2B5EF4-FFF2-40B4-BE49-F238E27FC236}">
                <a16:creationId xmlns:a16="http://schemas.microsoft.com/office/drawing/2014/main" id="{79C9F73E-3601-4B30-BB6B-000B0D8C915F}"/>
              </a:ext>
            </a:extLst>
          </p:cNvPr>
          <p:cNvSpPr/>
          <p:nvPr/>
        </p:nvSpPr>
        <p:spPr>
          <a:xfrm>
            <a:off x="266088" y="3631944"/>
            <a:ext cx="11709012" cy="2462213"/>
          </a:xfrm>
          <a:prstGeom prst="rect">
            <a:avLst/>
          </a:prstGeom>
        </p:spPr>
        <p:txBody>
          <a:bodyPr wrap="square">
            <a:spAutoFit/>
          </a:bodyPr>
          <a:lstStyle/>
          <a:p>
            <a:r>
              <a:rPr lang="en-US" sz="2400" b="1" dirty="0"/>
              <a:t>Timing Considerations:</a:t>
            </a:r>
          </a:p>
          <a:p>
            <a:pPr marL="285750" indent="-285750">
              <a:spcAft>
                <a:spcPts val="600"/>
              </a:spcAft>
              <a:buFont typeface="Arial" panose="020B0604020202020204" pitchFamily="34" charset="0"/>
              <a:buChar char="•"/>
            </a:pPr>
            <a:r>
              <a:rPr lang="en-US" sz="2400" dirty="0"/>
              <a:t>All timelines can be modified by districts </a:t>
            </a:r>
          </a:p>
          <a:p>
            <a:pPr marL="285750" indent="-285750">
              <a:spcAft>
                <a:spcPts val="600"/>
              </a:spcAft>
              <a:buFont typeface="Arial" panose="020B0604020202020204" pitchFamily="34" charset="0"/>
              <a:buChar char="•"/>
            </a:pPr>
            <a:r>
              <a:rPr lang="en-US" sz="2400" dirty="0"/>
              <a:t>Districts may submit print orders at </a:t>
            </a:r>
            <a:r>
              <a:rPr lang="en-US" sz="2400" u="sng" dirty="0"/>
              <a:t>ANY POINT</a:t>
            </a:r>
            <a:r>
              <a:rPr lang="en-US" sz="2400" dirty="0"/>
              <a:t> through the end April at the minimum; once data submission is approved for accuracy by print vendor, households should receive packets on doorstep 5 – 10 days after data submission</a:t>
            </a:r>
          </a:p>
          <a:p>
            <a:pPr marL="285750" indent="-285750">
              <a:spcAft>
                <a:spcPts val="600"/>
              </a:spcAft>
              <a:buFont typeface="Arial" panose="020B0604020202020204" pitchFamily="34" charset="0"/>
              <a:buChar char="•"/>
            </a:pPr>
            <a:r>
              <a:rPr lang="en-US" sz="2400" dirty="0"/>
              <a:t>Districts may choose to only implement a portion of available materials (e.g., 6 weeks)</a:t>
            </a:r>
          </a:p>
        </p:txBody>
      </p:sp>
      <p:sp>
        <p:nvSpPr>
          <p:cNvPr id="23" name="Star: 5 Points 22">
            <a:extLst>
              <a:ext uri="{FF2B5EF4-FFF2-40B4-BE49-F238E27FC236}">
                <a16:creationId xmlns:a16="http://schemas.microsoft.com/office/drawing/2014/main" id="{0342ED6F-FD31-4EB4-AB4F-2B7A0CFABC88}"/>
              </a:ext>
            </a:extLst>
          </p:cNvPr>
          <p:cNvSpPr/>
          <p:nvPr/>
        </p:nvSpPr>
        <p:spPr>
          <a:xfrm>
            <a:off x="1645920" y="2249272"/>
            <a:ext cx="274320" cy="21613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1A0D551-A1CB-4C56-B321-149498324A36}"/>
              </a:ext>
            </a:extLst>
          </p:cNvPr>
          <p:cNvSpPr txBox="1"/>
          <p:nvPr/>
        </p:nvSpPr>
        <p:spPr>
          <a:xfrm>
            <a:off x="1920240" y="2195466"/>
            <a:ext cx="10559550" cy="369332"/>
          </a:xfrm>
          <a:prstGeom prst="rect">
            <a:avLst/>
          </a:prstGeom>
          <a:noFill/>
        </p:spPr>
        <p:txBody>
          <a:bodyPr wrap="square" rtlCol="0">
            <a:spAutoFit/>
          </a:bodyPr>
          <a:lstStyle/>
          <a:p>
            <a:r>
              <a:rPr lang="en-US" dirty="0"/>
              <a:t>If districts submit addresses by Tuesday 4/14, families are estimated to receive packets by Monday, 4/20</a:t>
            </a:r>
          </a:p>
        </p:txBody>
      </p:sp>
      <p:sp>
        <p:nvSpPr>
          <p:cNvPr id="25" name="Star: 5 Points 24">
            <a:extLst>
              <a:ext uri="{FF2B5EF4-FFF2-40B4-BE49-F238E27FC236}">
                <a16:creationId xmlns:a16="http://schemas.microsoft.com/office/drawing/2014/main" id="{9D6B632F-BD24-48CB-B700-7A94CDA5B23F}"/>
              </a:ext>
            </a:extLst>
          </p:cNvPr>
          <p:cNvSpPr/>
          <p:nvPr/>
        </p:nvSpPr>
        <p:spPr>
          <a:xfrm>
            <a:off x="1645920" y="1775374"/>
            <a:ext cx="274320" cy="21613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6CBEC4-9C5B-4892-AE38-1F1D7C1AE8A8}"/>
              </a:ext>
            </a:extLst>
          </p:cNvPr>
          <p:cNvSpPr txBox="1"/>
          <p:nvPr/>
        </p:nvSpPr>
        <p:spPr>
          <a:xfrm>
            <a:off x="1920240" y="1720248"/>
            <a:ext cx="10559550" cy="369332"/>
          </a:xfrm>
          <a:prstGeom prst="rect">
            <a:avLst/>
          </a:prstGeom>
          <a:noFill/>
        </p:spPr>
        <p:txBody>
          <a:bodyPr wrap="square" rtlCol="0">
            <a:spAutoFit/>
          </a:bodyPr>
          <a:lstStyle/>
          <a:p>
            <a:r>
              <a:rPr lang="en-US" dirty="0"/>
              <a:t>Finalized print packets available on Texas Home Learning website</a:t>
            </a:r>
          </a:p>
        </p:txBody>
      </p:sp>
      <p:cxnSp>
        <p:nvCxnSpPr>
          <p:cNvPr id="31" name="Straight Connector 30">
            <a:extLst>
              <a:ext uri="{FF2B5EF4-FFF2-40B4-BE49-F238E27FC236}">
                <a16:creationId xmlns:a16="http://schemas.microsoft.com/office/drawing/2014/main" id="{0CF87C6C-BBD5-4B41-BA57-5D6564CCDCCF}"/>
              </a:ext>
            </a:extLst>
          </p:cNvPr>
          <p:cNvCxnSpPr>
            <a:cxnSpLocks/>
          </p:cNvCxnSpPr>
          <p:nvPr/>
        </p:nvCxnSpPr>
        <p:spPr>
          <a:xfrm flipH="1">
            <a:off x="839982" y="1762500"/>
            <a:ext cx="0" cy="186462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AE72E63-06F8-4592-B7CB-77D65100D89A}"/>
              </a:ext>
            </a:extLst>
          </p:cNvPr>
          <p:cNvSpPr/>
          <p:nvPr/>
        </p:nvSpPr>
        <p:spPr>
          <a:xfrm>
            <a:off x="484678" y="2497741"/>
            <a:ext cx="809319" cy="338554"/>
          </a:xfrm>
          <a:prstGeom prst="rect">
            <a:avLst/>
          </a:prstGeom>
          <a:solidFill>
            <a:schemeClr val="bg1"/>
          </a:solidFill>
        </p:spPr>
        <p:txBody>
          <a:bodyPr wrap="square">
            <a:spAutoFit/>
          </a:bodyPr>
          <a:lstStyle/>
          <a:p>
            <a:r>
              <a:rPr lang="en-US" sz="1600" b="1" i="1" dirty="0"/>
              <a:t>Today</a:t>
            </a:r>
          </a:p>
        </p:txBody>
      </p:sp>
      <p:sp>
        <p:nvSpPr>
          <p:cNvPr id="21" name="Rectangle 20">
            <a:extLst>
              <a:ext uri="{FF2B5EF4-FFF2-40B4-BE49-F238E27FC236}">
                <a16:creationId xmlns:a16="http://schemas.microsoft.com/office/drawing/2014/main" id="{4C59AEA5-4194-48B5-A897-18B56525F60C}"/>
              </a:ext>
            </a:extLst>
          </p:cNvPr>
          <p:cNvSpPr/>
          <p:nvPr/>
        </p:nvSpPr>
        <p:spPr>
          <a:xfrm>
            <a:off x="1436280" y="2711849"/>
            <a:ext cx="1156890" cy="25908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F39269C-F013-4BE1-B220-45BCC9607EB7}"/>
              </a:ext>
            </a:extLst>
          </p:cNvPr>
          <p:cNvSpPr txBox="1"/>
          <p:nvPr/>
        </p:nvSpPr>
        <p:spPr>
          <a:xfrm>
            <a:off x="2579532" y="2667018"/>
            <a:ext cx="10559550" cy="369332"/>
          </a:xfrm>
          <a:prstGeom prst="rect">
            <a:avLst/>
          </a:prstGeom>
          <a:noFill/>
        </p:spPr>
        <p:txBody>
          <a:bodyPr wrap="square" rtlCol="0">
            <a:spAutoFit/>
          </a:bodyPr>
          <a:lstStyle/>
          <a:p>
            <a:r>
              <a:rPr lang="en-US" dirty="0"/>
              <a:t>Districts send communication to parents and provide training to teachers</a:t>
            </a:r>
          </a:p>
        </p:txBody>
      </p:sp>
    </p:spTree>
    <p:extLst>
      <p:ext uri="{BB962C8B-B14F-4D97-AF65-F5344CB8AC3E}">
        <p14:creationId xmlns:p14="http://schemas.microsoft.com/office/powerpoint/2010/main" val="1426963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Questions for Consideration of Use</a:t>
            </a:r>
          </a:p>
        </p:txBody>
      </p:sp>
      <p:sp>
        <p:nvSpPr>
          <p:cNvPr id="9" name="Rectangle 8">
            <a:extLst>
              <a:ext uri="{FF2B5EF4-FFF2-40B4-BE49-F238E27FC236}">
                <a16:creationId xmlns:a16="http://schemas.microsoft.com/office/drawing/2014/main" id="{21D98E2D-FF77-4CBA-98B1-8FC9482AC15E}"/>
              </a:ext>
            </a:extLst>
          </p:cNvPr>
          <p:cNvSpPr/>
          <p:nvPr/>
        </p:nvSpPr>
        <p:spPr>
          <a:xfrm>
            <a:off x="411479" y="1971380"/>
            <a:ext cx="11422557" cy="3693319"/>
          </a:xfrm>
          <a:prstGeom prst="rect">
            <a:avLst/>
          </a:prstGeom>
          <a:ln>
            <a:noFill/>
          </a:ln>
        </p:spPr>
        <p:txBody>
          <a:bodyPr wrap="square">
            <a:spAutoFit/>
          </a:bodyPr>
          <a:lstStyle/>
          <a:p>
            <a:r>
              <a:rPr lang="en-US" sz="2600" b="1" dirty="0">
                <a:solidFill>
                  <a:schemeClr val="accent5"/>
                </a:solidFill>
              </a:rPr>
              <a:t>A district may consider adopting Texas Home Learning (without changes) if:</a:t>
            </a:r>
          </a:p>
          <a:p>
            <a:pPr marL="285750" lvl="0" indent="-285750">
              <a:buFont typeface="Arial" panose="020B0604020202020204" pitchFamily="34" charset="0"/>
              <a:buChar char="•"/>
            </a:pPr>
            <a:r>
              <a:rPr lang="en-US" sz="2600" dirty="0">
                <a:solidFill>
                  <a:schemeClr val="accent5"/>
                </a:solidFill>
              </a:rPr>
              <a:t>District is currently offering limited daily and weekly guidance to parents and teachers in all core subjects </a:t>
            </a:r>
          </a:p>
          <a:p>
            <a:pPr marL="285750" lvl="0" indent="-285750">
              <a:buFont typeface="Arial" panose="020B0604020202020204" pitchFamily="34" charset="0"/>
              <a:buChar char="•"/>
            </a:pPr>
            <a:r>
              <a:rPr lang="en-US" sz="2600" dirty="0">
                <a:solidFill>
                  <a:schemeClr val="accent5"/>
                </a:solidFill>
              </a:rPr>
              <a:t>Students would benefit from building strong daily routines and learning structures to last them through end of year</a:t>
            </a:r>
          </a:p>
          <a:p>
            <a:pPr marL="285750" lvl="0" indent="-285750">
              <a:buFont typeface="Arial" panose="020B0604020202020204" pitchFamily="34" charset="0"/>
              <a:buChar char="•"/>
            </a:pPr>
            <a:r>
              <a:rPr lang="en-US" sz="2600" dirty="0">
                <a:solidFill>
                  <a:schemeClr val="accent5"/>
                </a:solidFill>
              </a:rPr>
              <a:t>Parents are seeking additional support and guidance for home support</a:t>
            </a:r>
          </a:p>
          <a:p>
            <a:pPr marL="285750" lvl="0" indent="-285750">
              <a:buFont typeface="Arial" panose="020B0604020202020204" pitchFamily="34" charset="0"/>
              <a:buChar char="•"/>
            </a:pPr>
            <a:r>
              <a:rPr lang="en-US" sz="2600" dirty="0">
                <a:solidFill>
                  <a:schemeClr val="accent5"/>
                </a:solidFill>
              </a:rPr>
              <a:t>District does not have solution in place to support families that do not have access to internet and/or devices (and need print materials)</a:t>
            </a:r>
          </a:p>
          <a:p>
            <a:pPr marL="285750" lvl="0" indent="-285750">
              <a:buFont typeface="Arial" panose="020B0604020202020204" pitchFamily="34" charset="0"/>
              <a:buChar char="•"/>
            </a:pPr>
            <a:endParaRPr lang="en-US" sz="2600" b="1" dirty="0">
              <a:solidFill>
                <a:schemeClr val="accent5"/>
              </a:solidFill>
            </a:endParaRPr>
          </a:p>
        </p:txBody>
      </p:sp>
      <p:sp>
        <p:nvSpPr>
          <p:cNvPr id="11" name="Rectangle 10">
            <a:extLst>
              <a:ext uri="{FF2B5EF4-FFF2-40B4-BE49-F238E27FC236}">
                <a16:creationId xmlns:a16="http://schemas.microsoft.com/office/drawing/2014/main" id="{D0352213-06F8-44EB-B73A-D4800697081D}"/>
              </a:ext>
            </a:extLst>
          </p:cNvPr>
          <p:cNvSpPr/>
          <p:nvPr/>
        </p:nvSpPr>
        <p:spPr>
          <a:xfrm>
            <a:off x="411481" y="1194140"/>
            <a:ext cx="5506527"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Adopt Texas Home Learning as District Resource</a:t>
            </a:r>
          </a:p>
        </p:txBody>
      </p:sp>
      <p:sp>
        <p:nvSpPr>
          <p:cNvPr id="12" name="Rectangle 11">
            <a:extLst>
              <a:ext uri="{FF2B5EF4-FFF2-40B4-BE49-F238E27FC236}">
                <a16:creationId xmlns:a16="http://schemas.microsoft.com/office/drawing/2014/main" id="{5A30E397-0D59-4955-8618-AD5D0F264927}"/>
              </a:ext>
            </a:extLst>
          </p:cNvPr>
          <p:cNvSpPr/>
          <p:nvPr/>
        </p:nvSpPr>
        <p:spPr>
          <a:xfrm>
            <a:off x="6327510" y="1194140"/>
            <a:ext cx="5506527" cy="746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Modify Texas Home Learning Plans for Local Context</a:t>
            </a:r>
          </a:p>
        </p:txBody>
      </p:sp>
    </p:spTree>
    <p:extLst>
      <p:ext uri="{BB962C8B-B14F-4D97-AF65-F5344CB8AC3E}">
        <p14:creationId xmlns:p14="http://schemas.microsoft.com/office/powerpoint/2010/main" val="3758090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0663-8224-4568-8F96-3E54151372EE}"/>
              </a:ext>
            </a:extLst>
          </p:cNvPr>
          <p:cNvSpPr>
            <a:spLocks noGrp="1"/>
          </p:cNvSpPr>
          <p:nvPr>
            <p:ph type="title"/>
          </p:nvPr>
        </p:nvSpPr>
        <p:spPr/>
        <p:txBody>
          <a:bodyPr/>
          <a:lstStyle/>
          <a:p>
            <a:r>
              <a:rPr lang="en-US" dirty="0"/>
              <a:t>Questions for Consideration of Use</a:t>
            </a:r>
          </a:p>
        </p:txBody>
      </p:sp>
      <p:sp>
        <p:nvSpPr>
          <p:cNvPr id="9" name="Rectangle 8">
            <a:extLst>
              <a:ext uri="{FF2B5EF4-FFF2-40B4-BE49-F238E27FC236}">
                <a16:creationId xmlns:a16="http://schemas.microsoft.com/office/drawing/2014/main" id="{21D98E2D-FF77-4CBA-98B1-8FC9482AC15E}"/>
              </a:ext>
            </a:extLst>
          </p:cNvPr>
          <p:cNvSpPr/>
          <p:nvPr/>
        </p:nvSpPr>
        <p:spPr>
          <a:xfrm>
            <a:off x="411479" y="1971380"/>
            <a:ext cx="11422557" cy="3693319"/>
          </a:xfrm>
          <a:prstGeom prst="rect">
            <a:avLst/>
          </a:prstGeom>
          <a:ln>
            <a:noFill/>
          </a:ln>
        </p:spPr>
        <p:txBody>
          <a:bodyPr wrap="square">
            <a:spAutoFit/>
          </a:bodyPr>
          <a:lstStyle/>
          <a:p>
            <a:r>
              <a:rPr lang="en-US" sz="2600" b="1" dirty="0">
                <a:solidFill>
                  <a:schemeClr val="accent5"/>
                </a:solidFill>
              </a:rPr>
              <a:t>A district may consider modifying Texas Home Learning locally if:</a:t>
            </a:r>
          </a:p>
          <a:p>
            <a:pPr marL="285750" lvl="0" indent="-285750">
              <a:buFont typeface="Arial" panose="020B0604020202020204" pitchFamily="34" charset="0"/>
              <a:buChar char="•"/>
            </a:pPr>
            <a:r>
              <a:rPr lang="en-US" sz="2600" dirty="0">
                <a:solidFill>
                  <a:schemeClr val="accent5"/>
                </a:solidFill>
              </a:rPr>
              <a:t>Home Learning resources do not meet the specific needs of the local student population </a:t>
            </a:r>
          </a:p>
          <a:p>
            <a:pPr marL="285750" lvl="0" indent="-285750">
              <a:buFont typeface="Arial" panose="020B0604020202020204" pitchFamily="34" charset="0"/>
              <a:buChar char="•"/>
            </a:pPr>
            <a:r>
              <a:rPr lang="en-US" sz="2600" dirty="0">
                <a:solidFill>
                  <a:schemeClr val="accent5"/>
                </a:solidFill>
              </a:rPr>
              <a:t>Students have access to strong instructional materials that support students with home learning</a:t>
            </a:r>
          </a:p>
          <a:p>
            <a:pPr marL="285750" lvl="0" indent="-285750">
              <a:buFont typeface="Arial" panose="020B0604020202020204" pitchFamily="34" charset="0"/>
              <a:buChar char="•"/>
            </a:pPr>
            <a:r>
              <a:rPr lang="en-US" sz="2600" dirty="0">
                <a:solidFill>
                  <a:schemeClr val="accent5"/>
                </a:solidFill>
              </a:rPr>
              <a:t>Districts have access to local print and distribution services they can leverage to reach families that do not have access to internet and/or devices (and need the modified print materials)</a:t>
            </a:r>
          </a:p>
          <a:p>
            <a:pPr marL="285750" lvl="0" indent="-285750">
              <a:buFont typeface="Arial" panose="020B0604020202020204" pitchFamily="34" charset="0"/>
              <a:buChar char="•"/>
            </a:pPr>
            <a:endParaRPr lang="en-US" sz="2600" b="1" dirty="0">
              <a:solidFill>
                <a:schemeClr val="accent5"/>
              </a:solidFill>
            </a:endParaRPr>
          </a:p>
        </p:txBody>
      </p:sp>
      <p:sp>
        <p:nvSpPr>
          <p:cNvPr id="10" name="Rectangle 9">
            <a:extLst>
              <a:ext uri="{FF2B5EF4-FFF2-40B4-BE49-F238E27FC236}">
                <a16:creationId xmlns:a16="http://schemas.microsoft.com/office/drawing/2014/main" id="{E0E34F93-5734-4341-AA52-9CE25C960992}"/>
              </a:ext>
            </a:extLst>
          </p:cNvPr>
          <p:cNvSpPr/>
          <p:nvPr/>
        </p:nvSpPr>
        <p:spPr>
          <a:xfrm>
            <a:off x="411481" y="1194140"/>
            <a:ext cx="5506527" cy="746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Adopt Texas Home Learning as District Resource</a:t>
            </a:r>
          </a:p>
        </p:txBody>
      </p:sp>
      <p:sp>
        <p:nvSpPr>
          <p:cNvPr id="11" name="Rectangle 10">
            <a:extLst>
              <a:ext uri="{FF2B5EF4-FFF2-40B4-BE49-F238E27FC236}">
                <a16:creationId xmlns:a16="http://schemas.microsoft.com/office/drawing/2014/main" id="{E74B964B-EB70-4818-9FB3-688B709FD801}"/>
              </a:ext>
            </a:extLst>
          </p:cNvPr>
          <p:cNvSpPr/>
          <p:nvPr/>
        </p:nvSpPr>
        <p:spPr>
          <a:xfrm>
            <a:off x="6327510" y="1194140"/>
            <a:ext cx="5506527"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Modify Texas Home Learning Plans for Local Context</a:t>
            </a:r>
          </a:p>
        </p:txBody>
      </p:sp>
    </p:spTree>
    <p:extLst>
      <p:ext uri="{BB962C8B-B14F-4D97-AF65-F5344CB8AC3E}">
        <p14:creationId xmlns:p14="http://schemas.microsoft.com/office/powerpoint/2010/main" val="1515487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209C4F-A600-4F3E-A0DB-0F6B5A724748}"/>
              </a:ext>
            </a:extLst>
          </p:cNvPr>
          <p:cNvSpPr>
            <a:spLocks noGrp="1"/>
          </p:cNvSpPr>
          <p:nvPr>
            <p:ph idx="1"/>
          </p:nvPr>
        </p:nvSpPr>
        <p:spPr/>
        <p:txBody>
          <a:bodyPr/>
          <a:lstStyle/>
          <a:p>
            <a:pPr marL="0" indent="0">
              <a:buNone/>
            </a:pPr>
            <a:r>
              <a:rPr lang="en-US" sz="2000" i="1" dirty="0">
                <a:latin typeface="Calibri" panose="020F0502020204030204" pitchFamily="34" charset="0"/>
                <a:ea typeface="Calibri" panose="020F0502020204030204" pitchFamily="34" charset="0"/>
                <a:cs typeface="Times New Roman" panose="02020603050405020304" pitchFamily="18" charset="0"/>
              </a:rPr>
              <a:t>The documents and links included on this webpage are provided as a resource only.  This information is intended to assist in the delivery of educational resources in this time of public crisis.  Any references contrary to the Texas essential knowledge and skills (TEKS) or inconsistent with requirements to deliver the TEKS are incidental. The overall purpose and message of instruction must be based on the TEKS, not any other set of standards or viewpoints.  Schools retain the responsibility for providing education to their students and consulting with their legal counsel to comply with legal and constitutional requirements and prohibitions. </a:t>
            </a:r>
            <a:endParaRPr lang="en-US" dirty="0"/>
          </a:p>
        </p:txBody>
      </p:sp>
      <p:sp>
        <p:nvSpPr>
          <p:cNvPr id="3" name="Title 2">
            <a:extLst>
              <a:ext uri="{FF2B5EF4-FFF2-40B4-BE49-F238E27FC236}">
                <a16:creationId xmlns:a16="http://schemas.microsoft.com/office/drawing/2014/main" id="{5D4392C2-118A-4C1F-A756-0798C965D7A5}"/>
              </a:ext>
            </a:extLst>
          </p:cNvPr>
          <p:cNvSpPr>
            <a:spLocks noGrp="1"/>
          </p:cNvSpPr>
          <p:nvPr>
            <p:ph type="title"/>
          </p:nvPr>
        </p:nvSpPr>
        <p:spPr/>
        <p:txBody>
          <a:bodyPr>
            <a:normAutofit fontScale="90000"/>
          </a:bodyPr>
          <a:lstStyle/>
          <a:p>
            <a:r>
              <a:rPr lang="en-US"/>
              <a:t>NOTICE AND DISCLAIMER</a:t>
            </a:r>
          </a:p>
        </p:txBody>
      </p:sp>
    </p:spTree>
    <p:extLst>
      <p:ext uri="{BB962C8B-B14F-4D97-AF65-F5344CB8AC3E}">
        <p14:creationId xmlns:p14="http://schemas.microsoft.com/office/powerpoint/2010/main" val="2833300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8"/>
          <p:cNvSpPr txBox="1">
            <a:spLocks noGrp="1"/>
          </p:cNvSpPr>
          <p:nvPr>
            <p:ph type="ctrTitle"/>
          </p:nvPr>
        </p:nvSpPr>
        <p:spPr>
          <a:xfrm>
            <a:off x="2030818" y="3807725"/>
            <a:ext cx="9246781" cy="2457864"/>
          </a:xfrm>
          <a:prstGeom prst="rect">
            <a:avLst/>
          </a:prstGeom>
          <a:noFill/>
          <a:ln>
            <a:noFill/>
          </a:ln>
        </p:spPr>
        <p:txBody>
          <a:bodyPr spcFirstLastPara="1" wrap="square" lIns="91425" tIns="45700" rIns="91425" bIns="45700" anchor="ctr" anchorCtr="0">
            <a:noAutofit/>
          </a:bodyPr>
          <a:lstStyle/>
          <a:p>
            <a:r>
              <a:rPr lang="en-US" dirty="0"/>
              <a:t>Questions?</a:t>
            </a:r>
            <a:endParaRPr dirty="0"/>
          </a:p>
        </p:txBody>
      </p:sp>
      <p:sp>
        <p:nvSpPr>
          <p:cNvPr id="985" name="Google Shape;985;p88"/>
          <p:cNvSpPr txBox="1">
            <a:spLocks noGrp="1"/>
          </p:cNvSpPr>
          <p:nvPr>
            <p:ph type="sldNum" idx="4294967295"/>
          </p:nvPr>
        </p:nvSpPr>
        <p:spPr>
          <a:xfrm>
            <a:off x="11460163" y="6454775"/>
            <a:ext cx="731837" cy="52546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latin typeface="Calibri"/>
                <a:ea typeface="Calibri"/>
                <a:cs typeface="Calibri"/>
                <a:sym typeface="Calibri"/>
              </a:rPr>
              <a:t>36</a:t>
            </a:fld>
            <a:endParaRPr>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391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8"/>
          <p:cNvSpPr txBox="1">
            <a:spLocks noGrp="1"/>
          </p:cNvSpPr>
          <p:nvPr>
            <p:ph type="ctrTitle"/>
          </p:nvPr>
        </p:nvSpPr>
        <p:spPr>
          <a:xfrm>
            <a:off x="2030819" y="3807725"/>
            <a:ext cx="8474206" cy="2457864"/>
          </a:xfrm>
          <a:prstGeom prst="rect">
            <a:avLst/>
          </a:prstGeom>
          <a:noFill/>
          <a:ln>
            <a:noFill/>
          </a:ln>
        </p:spPr>
        <p:txBody>
          <a:bodyPr spcFirstLastPara="1" wrap="square" lIns="91425" tIns="45700" rIns="91425" bIns="45700" anchor="ctr" anchorCtr="0">
            <a:noAutofit/>
          </a:bodyPr>
          <a:lstStyle/>
          <a:p>
            <a:r>
              <a:rPr lang="en-US" dirty="0"/>
              <a:t>Texas Home Learning</a:t>
            </a:r>
            <a:br>
              <a:rPr lang="en-US" dirty="0"/>
            </a:br>
            <a:r>
              <a:rPr lang="en-US" dirty="0"/>
              <a:t>Long Term Vision for Support</a:t>
            </a:r>
            <a:endParaRPr dirty="0"/>
          </a:p>
        </p:txBody>
      </p:sp>
      <p:sp>
        <p:nvSpPr>
          <p:cNvPr id="985" name="Google Shape;985;p88"/>
          <p:cNvSpPr txBox="1">
            <a:spLocks noGrp="1"/>
          </p:cNvSpPr>
          <p:nvPr>
            <p:ph type="sldNum" idx="4294967295"/>
          </p:nvPr>
        </p:nvSpPr>
        <p:spPr>
          <a:xfrm>
            <a:off x="11460163" y="6454775"/>
            <a:ext cx="731837" cy="52546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latin typeface="Calibri"/>
                <a:ea typeface="Calibri"/>
                <a:cs typeface="Calibri"/>
                <a:sym typeface="Calibri"/>
              </a:rPr>
              <a:t>4</a:t>
            </a:fld>
            <a:endParaRPr>
              <a:solidFill>
                <a:schemeClr val="dk1"/>
              </a:solidFill>
              <a:latin typeface="Calibri"/>
              <a:ea typeface="Calibri"/>
              <a:cs typeface="Calibri"/>
              <a:sym typeface="Calibri"/>
            </a:endParaRPr>
          </a:p>
        </p:txBody>
      </p:sp>
      <p:sp>
        <p:nvSpPr>
          <p:cNvPr id="986" name="Google Shape;986;p88"/>
          <p:cNvSpPr txBox="1"/>
          <p:nvPr/>
        </p:nvSpPr>
        <p:spPr>
          <a:xfrm>
            <a:off x="2480625" y="4789275"/>
            <a:ext cx="8024400" cy="7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262595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Home Learning Resource Vision</a:t>
            </a:r>
          </a:p>
        </p:txBody>
      </p:sp>
      <p:sp>
        <p:nvSpPr>
          <p:cNvPr id="3" name="Rectangle 2">
            <a:extLst>
              <a:ext uri="{FF2B5EF4-FFF2-40B4-BE49-F238E27FC236}">
                <a16:creationId xmlns:a16="http://schemas.microsoft.com/office/drawing/2014/main" id="{C35D693E-1E7F-41FA-896E-D0FFE4A2BE05}"/>
              </a:ext>
            </a:extLst>
          </p:cNvPr>
          <p:cNvSpPr/>
          <p:nvPr/>
        </p:nvSpPr>
        <p:spPr>
          <a:xfrm>
            <a:off x="359764" y="1815905"/>
            <a:ext cx="3387773" cy="884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Home Learning 1.0</a:t>
            </a:r>
          </a:p>
          <a:p>
            <a:pPr algn="ctr"/>
            <a:r>
              <a:rPr lang="en-US" dirty="0"/>
              <a:t>Finish out School Year</a:t>
            </a:r>
          </a:p>
        </p:txBody>
      </p:sp>
      <p:sp>
        <p:nvSpPr>
          <p:cNvPr id="9" name="Rectangle 8">
            <a:extLst>
              <a:ext uri="{FF2B5EF4-FFF2-40B4-BE49-F238E27FC236}">
                <a16:creationId xmlns:a16="http://schemas.microsoft.com/office/drawing/2014/main" id="{84A875CF-A9BB-40DF-850E-5419E32FBFCC}"/>
              </a:ext>
            </a:extLst>
          </p:cNvPr>
          <p:cNvSpPr/>
          <p:nvPr/>
        </p:nvSpPr>
        <p:spPr>
          <a:xfrm>
            <a:off x="440211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2.0</a:t>
            </a:r>
          </a:p>
          <a:p>
            <a:pPr algn="ctr"/>
            <a:r>
              <a:rPr lang="en-US" dirty="0">
                <a:solidFill>
                  <a:schemeClr val="bg1">
                    <a:lumMod val="65000"/>
                  </a:schemeClr>
                </a:solidFill>
              </a:rPr>
              <a:t>Summer School Bridge</a:t>
            </a:r>
          </a:p>
        </p:txBody>
      </p:sp>
      <p:sp>
        <p:nvSpPr>
          <p:cNvPr id="12" name="Rectangle 11">
            <a:extLst>
              <a:ext uri="{FF2B5EF4-FFF2-40B4-BE49-F238E27FC236}">
                <a16:creationId xmlns:a16="http://schemas.microsoft.com/office/drawing/2014/main" id="{5D624544-3DE3-48F2-BC70-5958BE10272B}"/>
              </a:ext>
            </a:extLst>
          </p:cNvPr>
          <p:cNvSpPr/>
          <p:nvPr/>
        </p:nvSpPr>
        <p:spPr>
          <a:xfrm>
            <a:off x="84444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3.0</a:t>
            </a:r>
          </a:p>
          <a:p>
            <a:pPr algn="ctr"/>
            <a:r>
              <a:rPr lang="en-US" dirty="0">
                <a:solidFill>
                  <a:schemeClr val="bg1">
                    <a:lumMod val="65000"/>
                  </a:schemeClr>
                </a:solidFill>
              </a:rPr>
              <a:t>2020-21 School Year</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4" y="2866426"/>
            <a:ext cx="11489959" cy="3730227"/>
          </a:xfrm>
        </p:spPr>
        <p:txBody>
          <a:bodyPr/>
          <a:lstStyle/>
          <a:p>
            <a:r>
              <a:rPr lang="en-US" sz="2400" b="1" dirty="0">
                <a:solidFill>
                  <a:schemeClr val="accent5"/>
                </a:solidFill>
              </a:rPr>
              <a:t>Purpose:</a:t>
            </a:r>
            <a:r>
              <a:rPr lang="en-US" sz="2400" dirty="0">
                <a:solidFill>
                  <a:schemeClr val="accent5"/>
                </a:solidFill>
              </a:rPr>
              <a:t> To support students in finishing out school with daily and weekly schedules available online and in print format. </a:t>
            </a:r>
          </a:p>
          <a:p>
            <a:r>
              <a:rPr lang="en-US" sz="2400" b="1" dirty="0">
                <a:solidFill>
                  <a:schemeClr val="accent5"/>
                </a:solidFill>
              </a:rPr>
              <a:t>Approach: </a:t>
            </a:r>
            <a:r>
              <a:rPr lang="en-US" sz="2400" dirty="0">
                <a:solidFill>
                  <a:schemeClr val="accent5"/>
                </a:solidFill>
              </a:rPr>
              <a:t>Prioritize identifying freely available, parent friendly resources, printable in high volumes.</a:t>
            </a:r>
          </a:p>
          <a:p>
            <a:r>
              <a:rPr lang="en-US" sz="2400" b="1" dirty="0">
                <a:solidFill>
                  <a:schemeClr val="accent5"/>
                </a:solidFill>
              </a:rPr>
              <a:t>Timing: </a:t>
            </a:r>
            <a:r>
              <a:rPr lang="en-US" sz="2400" dirty="0">
                <a:solidFill>
                  <a:schemeClr val="accent5"/>
                </a:solidFill>
              </a:rPr>
              <a:t>8 weeks of learning </a:t>
            </a:r>
            <a:br>
              <a:rPr lang="en-US" sz="2400" dirty="0">
                <a:solidFill>
                  <a:schemeClr val="accent5"/>
                </a:solidFill>
              </a:rPr>
            </a:br>
            <a:r>
              <a:rPr lang="en-US" sz="2400" dirty="0">
                <a:solidFill>
                  <a:schemeClr val="accent5"/>
                </a:solidFill>
              </a:rPr>
              <a:t>(approx. April – mid-June)</a:t>
            </a:r>
          </a:p>
        </p:txBody>
      </p:sp>
      <p:sp>
        <p:nvSpPr>
          <p:cNvPr id="16" name="Content Placeholder 12">
            <a:extLst>
              <a:ext uri="{FF2B5EF4-FFF2-40B4-BE49-F238E27FC236}">
                <a16:creationId xmlns:a16="http://schemas.microsoft.com/office/drawing/2014/main" id="{D3C60F46-760D-4EC8-968F-022307727685}"/>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Create multiple Home Learning models that meet specific district needs and allow for contingency planning during school closures. </a:t>
            </a:r>
            <a:endParaRPr lang="en-US" sz="1600" dirty="0">
              <a:solidFill>
                <a:schemeClr val="accent5"/>
              </a:solidFill>
            </a:endParaRPr>
          </a:p>
        </p:txBody>
      </p:sp>
      <p:sp>
        <p:nvSpPr>
          <p:cNvPr id="17" name="Rectangle 16">
            <a:extLst>
              <a:ext uri="{FF2B5EF4-FFF2-40B4-BE49-F238E27FC236}">
                <a16:creationId xmlns:a16="http://schemas.microsoft.com/office/drawing/2014/main" id="{D2160E48-448B-44C6-9F32-0F610586B734}"/>
              </a:ext>
            </a:extLst>
          </p:cNvPr>
          <p:cNvSpPr/>
          <p:nvPr/>
        </p:nvSpPr>
        <p:spPr>
          <a:xfrm>
            <a:off x="3900278" y="5331825"/>
            <a:ext cx="4223272" cy="461665"/>
          </a:xfrm>
          <a:prstGeom prst="rect">
            <a:avLst/>
          </a:prstGeom>
        </p:spPr>
        <p:txBody>
          <a:bodyPr wrap="none">
            <a:spAutoFit/>
          </a:bodyPr>
          <a:lstStyle/>
          <a:p>
            <a:pPr algn="ctr"/>
            <a:r>
              <a:rPr lang="en-US" sz="2400" b="1" i="1" dirty="0">
                <a:solidFill>
                  <a:schemeClr val="accent2"/>
                </a:solidFill>
              </a:rPr>
              <a:t>TODAY’S FOCUS OF DISCUSSION</a:t>
            </a:r>
          </a:p>
        </p:txBody>
      </p:sp>
      <p:sp>
        <p:nvSpPr>
          <p:cNvPr id="10" name="Rectangle 9">
            <a:extLst>
              <a:ext uri="{FF2B5EF4-FFF2-40B4-BE49-F238E27FC236}">
                <a16:creationId xmlns:a16="http://schemas.microsoft.com/office/drawing/2014/main" id="{B7B1F2FF-BAFE-45C6-A8EE-4951BBB2EB12}"/>
              </a:ext>
            </a:extLst>
          </p:cNvPr>
          <p:cNvSpPr/>
          <p:nvPr/>
        </p:nvSpPr>
        <p:spPr>
          <a:xfrm>
            <a:off x="8615843" y="1439208"/>
            <a:ext cx="3039999" cy="369332"/>
          </a:xfrm>
          <a:prstGeom prst="rect">
            <a:avLst/>
          </a:prstGeom>
        </p:spPr>
        <p:txBody>
          <a:bodyPr wrap="none">
            <a:spAutoFit/>
          </a:bodyPr>
          <a:lstStyle/>
          <a:p>
            <a:r>
              <a:rPr lang="en-US" i="1" dirty="0">
                <a:solidFill>
                  <a:schemeClr val="accent2"/>
                </a:solidFill>
              </a:rPr>
              <a:t>For contingency planning only:</a:t>
            </a:r>
          </a:p>
        </p:txBody>
      </p:sp>
    </p:spTree>
    <p:extLst>
      <p:ext uri="{BB962C8B-B14F-4D97-AF65-F5344CB8AC3E}">
        <p14:creationId xmlns:p14="http://schemas.microsoft.com/office/powerpoint/2010/main" val="3027383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Home Learning Resource Vision</a:t>
            </a:r>
          </a:p>
        </p:txBody>
      </p:sp>
      <p:sp>
        <p:nvSpPr>
          <p:cNvPr id="3" name="Rectangle 2">
            <a:extLst>
              <a:ext uri="{FF2B5EF4-FFF2-40B4-BE49-F238E27FC236}">
                <a16:creationId xmlns:a16="http://schemas.microsoft.com/office/drawing/2014/main" id="{C35D693E-1E7F-41FA-896E-D0FFE4A2BE05}"/>
              </a:ext>
            </a:extLst>
          </p:cNvPr>
          <p:cNvSpPr/>
          <p:nvPr/>
        </p:nvSpPr>
        <p:spPr>
          <a:xfrm>
            <a:off x="3597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solidFill>
                  <a:schemeClr val="bg1">
                    <a:lumMod val="65000"/>
                  </a:schemeClr>
                </a:solidFill>
              </a:rPr>
              <a:t>Home Learning 1.0</a:t>
            </a:r>
          </a:p>
          <a:p>
            <a:pPr algn="ctr"/>
            <a:r>
              <a:rPr lang="en-US" sz="2600" dirty="0">
                <a:solidFill>
                  <a:schemeClr val="bg1">
                    <a:lumMod val="65000"/>
                  </a:schemeClr>
                </a:solidFill>
              </a:rPr>
              <a:t>Finish out School Year</a:t>
            </a:r>
          </a:p>
        </p:txBody>
      </p:sp>
      <p:sp>
        <p:nvSpPr>
          <p:cNvPr id="9" name="Rectangle 8">
            <a:extLst>
              <a:ext uri="{FF2B5EF4-FFF2-40B4-BE49-F238E27FC236}">
                <a16:creationId xmlns:a16="http://schemas.microsoft.com/office/drawing/2014/main" id="{84A875CF-A9BB-40DF-850E-5419E32FBFCC}"/>
              </a:ext>
            </a:extLst>
          </p:cNvPr>
          <p:cNvSpPr/>
          <p:nvPr/>
        </p:nvSpPr>
        <p:spPr>
          <a:xfrm>
            <a:off x="4402114" y="1815905"/>
            <a:ext cx="3387773" cy="884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t>Home Learning 2.0</a:t>
            </a:r>
          </a:p>
          <a:p>
            <a:pPr algn="ctr"/>
            <a:r>
              <a:rPr lang="en-US" sz="2600" dirty="0"/>
              <a:t>Summer School Bridge</a:t>
            </a:r>
          </a:p>
        </p:txBody>
      </p:sp>
      <p:sp>
        <p:nvSpPr>
          <p:cNvPr id="12" name="Rectangle 11">
            <a:extLst>
              <a:ext uri="{FF2B5EF4-FFF2-40B4-BE49-F238E27FC236}">
                <a16:creationId xmlns:a16="http://schemas.microsoft.com/office/drawing/2014/main" id="{5D624544-3DE3-48F2-BC70-5958BE10272B}"/>
              </a:ext>
            </a:extLst>
          </p:cNvPr>
          <p:cNvSpPr/>
          <p:nvPr/>
        </p:nvSpPr>
        <p:spPr>
          <a:xfrm>
            <a:off x="84444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3.0</a:t>
            </a:r>
          </a:p>
          <a:p>
            <a:pPr algn="ctr"/>
            <a:r>
              <a:rPr lang="en-US" dirty="0">
                <a:solidFill>
                  <a:schemeClr val="bg1">
                    <a:lumMod val="65000"/>
                  </a:schemeClr>
                </a:solidFill>
              </a:rPr>
              <a:t>2020-21 School Year</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4" y="2866426"/>
            <a:ext cx="11489959" cy="3730227"/>
          </a:xfrm>
        </p:spPr>
        <p:txBody>
          <a:bodyPr/>
          <a:lstStyle/>
          <a:p>
            <a:r>
              <a:rPr lang="en-US" sz="2400" b="1" dirty="0">
                <a:solidFill>
                  <a:schemeClr val="accent5"/>
                </a:solidFill>
              </a:rPr>
              <a:t>Purpose:</a:t>
            </a:r>
            <a:r>
              <a:rPr lang="en-US" sz="2400" dirty="0">
                <a:solidFill>
                  <a:schemeClr val="accent5"/>
                </a:solidFill>
              </a:rPr>
              <a:t> To provide students with support to prepare them for next academic school year.  </a:t>
            </a:r>
          </a:p>
          <a:p>
            <a:r>
              <a:rPr lang="en-US" sz="2400" b="1" dirty="0">
                <a:solidFill>
                  <a:schemeClr val="accent5"/>
                </a:solidFill>
              </a:rPr>
              <a:t>Approach: </a:t>
            </a:r>
            <a:r>
              <a:rPr lang="en-US" sz="2400" dirty="0">
                <a:solidFill>
                  <a:schemeClr val="accent5"/>
                </a:solidFill>
              </a:rPr>
              <a:t>Improve 1.0 version, with an emphasis on helping students access high quality text sets and novels at discounted state rates to accompany home learning plans.</a:t>
            </a:r>
          </a:p>
          <a:p>
            <a:r>
              <a:rPr lang="en-US" sz="2400" b="1" dirty="0">
                <a:solidFill>
                  <a:schemeClr val="accent5"/>
                </a:solidFill>
              </a:rPr>
              <a:t>Timing:</a:t>
            </a:r>
            <a:r>
              <a:rPr lang="en-US" sz="2400" dirty="0">
                <a:solidFill>
                  <a:schemeClr val="accent5"/>
                </a:solidFill>
              </a:rPr>
              <a:t> 4 – 8 weeks of learning</a:t>
            </a:r>
          </a:p>
        </p:txBody>
      </p:sp>
      <p:sp>
        <p:nvSpPr>
          <p:cNvPr id="16" name="Content Placeholder 12">
            <a:extLst>
              <a:ext uri="{FF2B5EF4-FFF2-40B4-BE49-F238E27FC236}">
                <a16:creationId xmlns:a16="http://schemas.microsoft.com/office/drawing/2014/main" id="{D3C60F46-760D-4EC8-968F-022307727685}"/>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Create multiple Home Learning models that meet specific district needs and allow for contingency planning during school closures. </a:t>
            </a:r>
            <a:endParaRPr lang="en-US" sz="1600" dirty="0">
              <a:solidFill>
                <a:schemeClr val="accent5"/>
              </a:solidFill>
            </a:endParaRPr>
          </a:p>
        </p:txBody>
      </p:sp>
      <p:sp>
        <p:nvSpPr>
          <p:cNvPr id="17" name="Rectangle 16">
            <a:extLst>
              <a:ext uri="{FF2B5EF4-FFF2-40B4-BE49-F238E27FC236}">
                <a16:creationId xmlns:a16="http://schemas.microsoft.com/office/drawing/2014/main" id="{D2160E48-448B-44C6-9F32-0F610586B734}"/>
              </a:ext>
            </a:extLst>
          </p:cNvPr>
          <p:cNvSpPr/>
          <p:nvPr/>
        </p:nvSpPr>
        <p:spPr>
          <a:xfrm>
            <a:off x="1556038" y="4997996"/>
            <a:ext cx="8995848" cy="830997"/>
          </a:xfrm>
          <a:prstGeom prst="rect">
            <a:avLst/>
          </a:prstGeom>
        </p:spPr>
        <p:txBody>
          <a:bodyPr wrap="square">
            <a:spAutoFit/>
          </a:bodyPr>
          <a:lstStyle/>
          <a:p>
            <a:pPr algn="ctr"/>
            <a:r>
              <a:rPr lang="en-US" sz="2400" b="1" i="1" dirty="0">
                <a:solidFill>
                  <a:schemeClr val="accent2"/>
                </a:solidFill>
              </a:rPr>
              <a:t>OBTAIN DISTRICT FEEDBACK NEXT </a:t>
            </a:r>
            <a:br>
              <a:rPr lang="en-US" sz="2400" b="1" i="1" dirty="0">
                <a:solidFill>
                  <a:schemeClr val="accent2"/>
                </a:solidFill>
              </a:rPr>
            </a:br>
            <a:r>
              <a:rPr lang="en-US" sz="2400" b="1" i="1" dirty="0">
                <a:solidFill>
                  <a:schemeClr val="accent2"/>
                </a:solidFill>
              </a:rPr>
              <a:t>WEEK TO BETTER UNDERSTAND NEEDS</a:t>
            </a:r>
          </a:p>
        </p:txBody>
      </p:sp>
      <p:sp>
        <p:nvSpPr>
          <p:cNvPr id="10" name="Rectangle 9">
            <a:extLst>
              <a:ext uri="{FF2B5EF4-FFF2-40B4-BE49-F238E27FC236}">
                <a16:creationId xmlns:a16="http://schemas.microsoft.com/office/drawing/2014/main" id="{C1E442AB-D90C-4476-9A62-7F7A5E776360}"/>
              </a:ext>
            </a:extLst>
          </p:cNvPr>
          <p:cNvSpPr/>
          <p:nvPr/>
        </p:nvSpPr>
        <p:spPr>
          <a:xfrm>
            <a:off x="8615843" y="1439208"/>
            <a:ext cx="3039999" cy="369332"/>
          </a:xfrm>
          <a:prstGeom prst="rect">
            <a:avLst/>
          </a:prstGeom>
        </p:spPr>
        <p:txBody>
          <a:bodyPr wrap="none">
            <a:spAutoFit/>
          </a:bodyPr>
          <a:lstStyle/>
          <a:p>
            <a:r>
              <a:rPr lang="en-US" i="1" dirty="0">
                <a:solidFill>
                  <a:schemeClr val="accent2"/>
                </a:solidFill>
              </a:rPr>
              <a:t>For contingency planning only:</a:t>
            </a:r>
          </a:p>
        </p:txBody>
      </p:sp>
    </p:spTree>
    <p:extLst>
      <p:ext uri="{BB962C8B-B14F-4D97-AF65-F5344CB8AC3E}">
        <p14:creationId xmlns:p14="http://schemas.microsoft.com/office/powerpoint/2010/main" val="275776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Long Term Vision</a:t>
            </a:r>
          </a:p>
        </p:txBody>
      </p:sp>
      <p:sp>
        <p:nvSpPr>
          <p:cNvPr id="3" name="Rectangle 2">
            <a:extLst>
              <a:ext uri="{FF2B5EF4-FFF2-40B4-BE49-F238E27FC236}">
                <a16:creationId xmlns:a16="http://schemas.microsoft.com/office/drawing/2014/main" id="{C35D693E-1E7F-41FA-896E-D0FFE4A2BE05}"/>
              </a:ext>
            </a:extLst>
          </p:cNvPr>
          <p:cNvSpPr/>
          <p:nvPr/>
        </p:nvSpPr>
        <p:spPr>
          <a:xfrm>
            <a:off x="3597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solidFill>
                  <a:schemeClr val="bg1">
                    <a:lumMod val="65000"/>
                  </a:schemeClr>
                </a:solidFill>
              </a:rPr>
              <a:t>Home Learning 1.0</a:t>
            </a:r>
          </a:p>
          <a:p>
            <a:pPr algn="ctr"/>
            <a:r>
              <a:rPr lang="en-US" sz="2600" dirty="0">
                <a:solidFill>
                  <a:schemeClr val="bg1">
                    <a:lumMod val="65000"/>
                  </a:schemeClr>
                </a:solidFill>
              </a:rPr>
              <a:t>Finish out School Year</a:t>
            </a:r>
          </a:p>
        </p:txBody>
      </p:sp>
      <p:sp>
        <p:nvSpPr>
          <p:cNvPr id="9" name="Rectangle 8">
            <a:extLst>
              <a:ext uri="{FF2B5EF4-FFF2-40B4-BE49-F238E27FC236}">
                <a16:creationId xmlns:a16="http://schemas.microsoft.com/office/drawing/2014/main" id="{84A875CF-A9BB-40DF-850E-5419E32FBFCC}"/>
              </a:ext>
            </a:extLst>
          </p:cNvPr>
          <p:cNvSpPr/>
          <p:nvPr/>
        </p:nvSpPr>
        <p:spPr>
          <a:xfrm>
            <a:off x="440211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solidFill>
                  <a:schemeClr val="bg1">
                    <a:lumMod val="65000"/>
                  </a:schemeClr>
                </a:solidFill>
              </a:rPr>
              <a:t>Home Learning 2.0</a:t>
            </a:r>
          </a:p>
          <a:p>
            <a:pPr algn="ctr"/>
            <a:r>
              <a:rPr lang="en-US" sz="2600" dirty="0">
                <a:solidFill>
                  <a:schemeClr val="bg1">
                    <a:lumMod val="65000"/>
                  </a:schemeClr>
                </a:solidFill>
              </a:rPr>
              <a:t>Summer School Bridge</a:t>
            </a:r>
          </a:p>
        </p:txBody>
      </p:sp>
      <p:sp>
        <p:nvSpPr>
          <p:cNvPr id="12" name="Rectangle 11">
            <a:extLst>
              <a:ext uri="{FF2B5EF4-FFF2-40B4-BE49-F238E27FC236}">
                <a16:creationId xmlns:a16="http://schemas.microsoft.com/office/drawing/2014/main" id="{5D624544-3DE3-48F2-BC70-5958BE10272B}"/>
              </a:ext>
            </a:extLst>
          </p:cNvPr>
          <p:cNvSpPr/>
          <p:nvPr/>
        </p:nvSpPr>
        <p:spPr>
          <a:xfrm>
            <a:off x="8444464" y="1815905"/>
            <a:ext cx="3387773" cy="884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600" dirty="0"/>
              <a:t>Home Learning 3.0</a:t>
            </a:r>
          </a:p>
          <a:p>
            <a:pPr algn="ctr"/>
            <a:r>
              <a:rPr lang="en-US" sz="2600" dirty="0"/>
              <a:t>2020-21 School Year</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4" y="2866426"/>
            <a:ext cx="11489959" cy="3730227"/>
          </a:xfrm>
        </p:spPr>
        <p:txBody>
          <a:bodyPr/>
          <a:lstStyle/>
          <a:p>
            <a:r>
              <a:rPr lang="en-US" sz="2400" b="1" dirty="0">
                <a:solidFill>
                  <a:schemeClr val="accent5"/>
                </a:solidFill>
              </a:rPr>
              <a:t>Purpose:</a:t>
            </a:r>
            <a:r>
              <a:rPr lang="en-US" sz="2400" dirty="0">
                <a:solidFill>
                  <a:schemeClr val="accent5"/>
                </a:solidFill>
              </a:rPr>
              <a:t> To launch new school year in situation where Home Learning is continued into the fall.</a:t>
            </a:r>
          </a:p>
          <a:p>
            <a:r>
              <a:rPr lang="en-US" sz="2400" b="1" dirty="0">
                <a:solidFill>
                  <a:schemeClr val="accent5"/>
                </a:solidFill>
              </a:rPr>
              <a:t>Approach: </a:t>
            </a:r>
            <a:r>
              <a:rPr lang="en-US" sz="2400" dirty="0">
                <a:solidFill>
                  <a:schemeClr val="accent5"/>
                </a:solidFill>
              </a:rPr>
              <a:t>Improve 2.0 version by aligning home model to school model to provide continuous learning during closures.</a:t>
            </a:r>
          </a:p>
          <a:p>
            <a:r>
              <a:rPr lang="en-US" sz="2400" b="1" dirty="0">
                <a:solidFill>
                  <a:schemeClr val="accent5"/>
                </a:solidFill>
              </a:rPr>
              <a:t>Timing: </a:t>
            </a:r>
            <a:r>
              <a:rPr lang="en-US" sz="2400" dirty="0">
                <a:solidFill>
                  <a:schemeClr val="accent5"/>
                </a:solidFill>
              </a:rPr>
              <a:t>Prepare from start of school year (or at any point during school year) to follow full-year Scope and Sequence for indefinite timeline.  </a:t>
            </a:r>
            <a:endParaRPr lang="en-US" sz="2000" dirty="0">
              <a:solidFill>
                <a:schemeClr val="accent5"/>
              </a:solidFill>
            </a:endParaRPr>
          </a:p>
        </p:txBody>
      </p:sp>
      <p:sp>
        <p:nvSpPr>
          <p:cNvPr id="16" name="Content Placeholder 12">
            <a:extLst>
              <a:ext uri="{FF2B5EF4-FFF2-40B4-BE49-F238E27FC236}">
                <a16:creationId xmlns:a16="http://schemas.microsoft.com/office/drawing/2014/main" id="{D3C60F46-760D-4EC8-968F-022307727685}"/>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Create multiple Home Learning models that meet specific district needs and allow for contingency planning during school closures. </a:t>
            </a:r>
            <a:endParaRPr lang="en-US" sz="1600" dirty="0">
              <a:solidFill>
                <a:schemeClr val="accent5"/>
              </a:solidFill>
            </a:endParaRPr>
          </a:p>
        </p:txBody>
      </p:sp>
      <p:sp>
        <p:nvSpPr>
          <p:cNvPr id="17" name="Rectangle 16">
            <a:extLst>
              <a:ext uri="{FF2B5EF4-FFF2-40B4-BE49-F238E27FC236}">
                <a16:creationId xmlns:a16="http://schemas.microsoft.com/office/drawing/2014/main" id="{D2160E48-448B-44C6-9F32-0F610586B734}"/>
              </a:ext>
            </a:extLst>
          </p:cNvPr>
          <p:cNvSpPr/>
          <p:nvPr/>
        </p:nvSpPr>
        <p:spPr>
          <a:xfrm>
            <a:off x="1556038" y="5389881"/>
            <a:ext cx="8995848" cy="461665"/>
          </a:xfrm>
          <a:prstGeom prst="rect">
            <a:avLst/>
          </a:prstGeom>
        </p:spPr>
        <p:txBody>
          <a:bodyPr wrap="square">
            <a:spAutoFit/>
          </a:bodyPr>
          <a:lstStyle/>
          <a:p>
            <a:pPr algn="ctr"/>
            <a:r>
              <a:rPr lang="en-US" sz="2400" b="1" i="1" dirty="0">
                <a:solidFill>
                  <a:schemeClr val="accent2"/>
                </a:solidFill>
              </a:rPr>
              <a:t>TO BE DISCUSSED IN COMING WEEKS</a:t>
            </a:r>
          </a:p>
        </p:txBody>
      </p:sp>
      <p:sp>
        <p:nvSpPr>
          <p:cNvPr id="10" name="Rectangle 9">
            <a:extLst>
              <a:ext uri="{FF2B5EF4-FFF2-40B4-BE49-F238E27FC236}">
                <a16:creationId xmlns:a16="http://schemas.microsoft.com/office/drawing/2014/main" id="{FA0FEBC2-E0B6-49EC-AE5D-A3998C601877}"/>
              </a:ext>
            </a:extLst>
          </p:cNvPr>
          <p:cNvSpPr/>
          <p:nvPr/>
        </p:nvSpPr>
        <p:spPr>
          <a:xfrm>
            <a:off x="8615843" y="1439208"/>
            <a:ext cx="3039999" cy="369332"/>
          </a:xfrm>
          <a:prstGeom prst="rect">
            <a:avLst/>
          </a:prstGeom>
        </p:spPr>
        <p:txBody>
          <a:bodyPr wrap="none">
            <a:spAutoFit/>
          </a:bodyPr>
          <a:lstStyle/>
          <a:p>
            <a:r>
              <a:rPr lang="en-US" i="1" dirty="0">
                <a:solidFill>
                  <a:schemeClr val="accent2"/>
                </a:solidFill>
              </a:rPr>
              <a:t>For contingency planning only:</a:t>
            </a:r>
          </a:p>
        </p:txBody>
      </p:sp>
    </p:spTree>
    <p:extLst>
      <p:ext uri="{BB962C8B-B14F-4D97-AF65-F5344CB8AC3E}">
        <p14:creationId xmlns:p14="http://schemas.microsoft.com/office/powerpoint/2010/main" val="159103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8"/>
          <p:cNvSpPr txBox="1">
            <a:spLocks noGrp="1"/>
          </p:cNvSpPr>
          <p:nvPr>
            <p:ph type="ctrTitle"/>
          </p:nvPr>
        </p:nvSpPr>
        <p:spPr>
          <a:xfrm>
            <a:off x="2030819" y="3807725"/>
            <a:ext cx="8474206" cy="2457864"/>
          </a:xfrm>
          <a:prstGeom prst="rect">
            <a:avLst/>
          </a:prstGeom>
          <a:noFill/>
          <a:ln>
            <a:noFill/>
          </a:ln>
        </p:spPr>
        <p:txBody>
          <a:bodyPr spcFirstLastPara="1" wrap="square" lIns="91425" tIns="45700" rIns="91425" bIns="45700" anchor="ctr" anchorCtr="0">
            <a:noAutofit/>
          </a:bodyPr>
          <a:lstStyle/>
          <a:p>
            <a:r>
              <a:rPr lang="en-US" dirty="0"/>
              <a:t>Overview of </a:t>
            </a:r>
            <a:br>
              <a:rPr lang="en-US" dirty="0"/>
            </a:br>
            <a:r>
              <a:rPr lang="en-US" dirty="0"/>
              <a:t>Texas Home Learning 1.0</a:t>
            </a:r>
            <a:endParaRPr dirty="0"/>
          </a:p>
        </p:txBody>
      </p:sp>
      <p:sp>
        <p:nvSpPr>
          <p:cNvPr id="985" name="Google Shape;985;p88"/>
          <p:cNvSpPr txBox="1">
            <a:spLocks noGrp="1"/>
          </p:cNvSpPr>
          <p:nvPr>
            <p:ph type="sldNum" idx="4294967295"/>
          </p:nvPr>
        </p:nvSpPr>
        <p:spPr>
          <a:xfrm>
            <a:off x="11460163" y="6454775"/>
            <a:ext cx="731837" cy="52546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latin typeface="Calibri"/>
                <a:ea typeface="Calibri"/>
                <a:cs typeface="Calibri"/>
                <a:sym typeface="Calibri"/>
              </a:rPr>
              <a:t>8</a:t>
            </a:fld>
            <a:endParaRPr>
              <a:solidFill>
                <a:schemeClr val="dk1"/>
              </a:solidFill>
              <a:latin typeface="Calibri"/>
              <a:ea typeface="Calibri"/>
              <a:cs typeface="Calibri"/>
              <a:sym typeface="Calibri"/>
            </a:endParaRPr>
          </a:p>
        </p:txBody>
      </p:sp>
      <p:sp>
        <p:nvSpPr>
          <p:cNvPr id="986" name="Google Shape;986;p88"/>
          <p:cNvSpPr txBox="1"/>
          <p:nvPr/>
        </p:nvSpPr>
        <p:spPr>
          <a:xfrm>
            <a:off x="2480625" y="4789275"/>
            <a:ext cx="8024400" cy="7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59921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p:txBody>
          <a:bodyPr/>
          <a:lstStyle/>
          <a:p>
            <a:r>
              <a:rPr lang="en-US" dirty="0"/>
              <a:t>Go to TexasHomeLearning.org </a:t>
            </a:r>
          </a:p>
        </p:txBody>
      </p:sp>
      <p:pic>
        <p:nvPicPr>
          <p:cNvPr id="3" name="Picture 2">
            <a:extLst>
              <a:ext uri="{FF2B5EF4-FFF2-40B4-BE49-F238E27FC236}">
                <a16:creationId xmlns:a16="http://schemas.microsoft.com/office/drawing/2014/main" id="{192CEE0C-65EE-4D9A-8E76-FCB041FAF1B2}"/>
              </a:ext>
            </a:extLst>
          </p:cNvPr>
          <p:cNvPicPr>
            <a:picLocks noChangeAspect="1"/>
          </p:cNvPicPr>
          <p:nvPr/>
        </p:nvPicPr>
        <p:blipFill rotWithShape="1">
          <a:blip r:embed="rId2"/>
          <a:srcRect l="1358"/>
          <a:stretch/>
        </p:blipFill>
        <p:spPr>
          <a:xfrm>
            <a:off x="20549" y="1455420"/>
            <a:ext cx="12195532" cy="4191000"/>
          </a:xfrm>
          <a:prstGeom prst="rect">
            <a:avLst/>
          </a:prstGeom>
        </p:spPr>
      </p:pic>
    </p:spTree>
    <p:extLst>
      <p:ext uri="{BB962C8B-B14F-4D97-AF65-F5344CB8AC3E}">
        <p14:creationId xmlns:p14="http://schemas.microsoft.com/office/powerpoint/2010/main" val="2601022103"/>
      </p:ext>
    </p:extLst>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30549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3.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8575">
          <a:no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6.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22111E5032994D9929430E28761B6D" ma:contentTypeVersion="7" ma:contentTypeDescription="Create a new document." ma:contentTypeScope="" ma:versionID="cfa32ea092518a787ecd749e23d765a8">
  <xsd:schema xmlns:xsd="http://www.w3.org/2001/XMLSchema" xmlns:xs="http://www.w3.org/2001/XMLSchema" xmlns:p="http://schemas.microsoft.com/office/2006/metadata/properties" xmlns:ns2="d395af0d-6f54-4ecc-993d-401e44c580c8" xmlns:ns3="ce289257-e3bb-48ca-82ac-afe0df52fa3f" targetNamespace="http://schemas.microsoft.com/office/2006/metadata/properties" ma:root="true" ma:fieldsID="cc2ebfc375e91b80daa05a106a3a2efe" ns2:_="" ns3:_="">
    <xsd:import namespace="d395af0d-6f54-4ecc-993d-401e44c580c8"/>
    <xsd:import namespace="ce289257-e3bb-48ca-82ac-afe0df52fa3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5af0d-6f54-4ecc-993d-401e44c58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289257-e3bb-48ca-82ac-afe0df52fa3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e289257-e3bb-48ca-82ac-afe0df52fa3f">
      <UserInfo>
        <DisplayName>Harrington, Sarah</DisplayName>
        <AccountId>31</AccountId>
        <AccountType/>
      </UserInfo>
      <UserInfo>
        <DisplayName>Hole, Kristen</DisplayName>
        <AccountId>19</AccountId>
        <AccountType/>
      </UserInfo>
      <UserInfo>
        <DisplayName>Heinrich, Ronald</DisplayName>
        <AccountId>113</AccountId>
        <AccountType/>
      </UserInfo>
      <UserInfo>
        <DisplayName>Hodge, Andrew</DisplayName>
        <AccountId>23</AccountId>
        <AccountType/>
      </UserInfo>
    </SharedWithUsers>
  </documentManagement>
</p:properties>
</file>

<file path=customXml/itemProps1.xml><?xml version="1.0" encoding="utf-8"?>
<ds:datastoreItem xmlns:ds="http://schemas.openxmlformats.org/officeDocument/2006/customXml" ds:itemID="{73B53E8D-6C6B-4E7E-92D0-31F0A333E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5af0d-6f54-4ecc-993d-401e44c580c8"/>
    <ds:schemaRef ds:uri="ce289257-e3bb-48ca-82ac-afe0df52fa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F9E1D1-0C4A-4C61-98AB-9BF08BCC0961}">
  <ds:schemaRefs>
    <ds:schemaRef ds:uri="http://schemas.microsoft.com/sharepoint/v3/contenttype/forms"/>
  </ds:schemaRefs>
</ds:datastoreItem>
</file>

<file path=customXml/itemProps3.xml><?xml version="1.0" encoding="utf-8"?>
<ds:datastoreItem xmlns:ds="http://schemas.openxmlformats.org/officeDocument/2006/customXml" ds:itemID="{25923003-91C7-4DF6-8A24-C3E2FC1C075B}">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d395af0d-6f54-4ecc-993d-401e44c580c8"/>
    <ds:schemaRef ds:uri="ce289257-e3bb-48ca-82ac-afe0df52fa3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17038</TotalTime>
  <Words>2394</Words>
  <Application>Microsoft Office PowerPoint</Application>
  <PresentationFormat>Widescreen</PresentationFormat>
  <Paragraphs>351</Paragraphs>
  <Slides>36</Slides>
  <Notes>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36</vt:i4>
      </vt:variant>
    </vt:vector>
  </HeadingPairs>
  <TitlesOfParts>
    <vt:vector size="52" baseType="lpstr">
      <vt:lpstr>Arial</vt:lpstr>
      <vt:lpstr>Calibri</vt:lpstr>
      <vt:lpstr>Calibri Light</vt:lpstr>
      <vt:lpstr>Courier New</vt:lpstr>
      <vt:lpstr>Open Sans</vt:lpstr>
      <vt:lpstr>Open Sans (Headings)</vt:lpstr>
      <vt:lpstr>Open Sans Light</vt:lpstr>
      <vt:lpstr>Open Sans Semibold</vt:lpstr>
      <vt:lpstr>Poppins</vt:lpstr>
      <vt:lpstr>Wingdings</vt:lpstr>
      <vt:lpstr>Custom Design</vt:lpstr>
      <vt:lpstr>3_TEA Main Slide</vt:lpstr>
      <vt:lpstr>2_TEA Main Slide</vt:lpstr>
      <vt:lpstr>1_Custom Design</vt:lpstr>
      <vt:lpstr>TEA Main Slide</vt:lpstr>
      <vt:lpstr>2_Office Theme</vt:lpstr>
      <vt:lpstr>Instructional Continuity Texas Home Learning Model April 6, 2020</vt:lpstr>
      <vt:lpstr>Objectives</vt:lpstr>
      <vt:lpstr>Agenda </vt:lpstr>
      <vt:lpstr>Texas Home Learning Long Term Vision for Support</vt:lpstr>
      <vt:lpstr>Home Learning Resource Vision</vt:lpstr>
      <vt:lpstr>Home Learning Resource Vision</vt:lpstr>
      <vt:lpstr>Long Term Vision</vt:lpstr>
      <vt:lpstr>Overview of  Texas Home Learning 1.0</vt:lpstr>
      <vt:lpstr>Go to TexasHomeLearning.org </vt:lpstr>
      <vt:lpstr>Parents Can Select Online or Printed</vt:lpstr>
      <vt:lpstr>Parents Also Select Grade of Child (all grades will be available)</vt:lpstr>
      <vt:lpstr>Each Grade Has Two Sets of Resources in Print and Digital</vt:lpstr>
      <vt:lpstr>Teacher Guidance to Support Home Learning Model</vt:lpstr>
      <vt:lpstr>District Guidance to Support Home Learning Model</vt:lpstr>
      <vt:lpstr>Resource Overview</vt:lpstr>
      <vt:lpstr>Overview of Resources</vt:lpstr>
      <vt:lpstr>Criteria Selection</vt:lpstr>
      <vt:lpstr>Overview of Approach: PreK – Grade 5</vt:lpstr>
      <vt:lpstr>Overview of Approach: Grade 6 – Grade 12</vt:lpstr>
      <vt:lpstr>Overview of Grade Level Packets</vt:lpstr>
      <vt:lpstr>Approach to High School Packets</vt:lpstr>
      <vt:lpstr>Spanish Version of Packets </vt:lpstr>
      <vt:lpstr>Additional Considerations</vt:lpstr>
      <vt:lpstr>Texas Home Learning Resources</vt:lpstr>
      <vt:lpstr>Print and Distribution Services</vt:lpstr>
      <vt:lpstr>District Options for Printing and Distribution</vt:lpstr>
      <vt:lpstr>How To Access Statewide Printing Services</vt:lpstr>
      <vt:lpstr>How To Access Statewide Printing Services</vt:lpstr>
      <vt:lpstr>Final Template to Request Printing</vt:lpstr>
      <vt:lpstr>District Decision Making Guidance</vt:lpstr>
      <vt:lpstr>District Use Is Completely Optional and May Include:</vt:lpstr>
      <vt:lpstr>Optional Timelines for Consideration</vt:lpstr>
      <vt:lpstr>Questions for Consideration of Use</vt:lpstr>
      <vt:lpstr>Questions for Consideration of Use</vt:lpstr>
      <vt:lpstr>NOTICE AND DISCLAIMER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Continuity Texas At-Home Learning Model March 27, 2020</dc:title>
  <dc:creator>Laux, Lily</dc:creator>
  <cp:lastModifiedBy>Hole, Kristen</cp:lastModifiedBy>
  <cp:revision>53</cp:revision>
  <dcterms:created xsi:type="dcterms:W3CDTF">2020-03-27T01:24:15Z</dcterms:created>
  <dcterms:modified xsi:type="dcterms:W3CDTF">2020-04-08T19:28:07Z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0x010100FC22111E5032994D9929430E28761B6D</vt:lpwstr>
  </property>
</Properties>
</file>