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3" r:id="rId3"/>
    <p:sldId id="351" r:id="rId4"/>
    <p:sldId id="347" r:id="rId5"/>
    <p:sldId id="348" r:id="rId6"/>
    <p:sldId id="350" r:id="rId7"/>
    <p:sldId id="360" r:id="rId8"/>
    <p:sldId id="361" r:id="rId9"/>
    <p:sldId id="346" r:id="rId10"/>
    <p:sldId id="353" r:id="rId11"/>
    <p:sldId id="352" r:id="rId12"/>
    <p:sldId id="354" r:id="rId13"/>
    <p:sldId id="356" r:id="rId14"/>
    <p:sldId id="358" r:id="rId15"/>
    <p:sldId id="355" r:id="rId16"/>
    <p:sldId id="357" r:id="rId17"/>
    <p:sldId id="359" r:id="rId18"/>
    <p:sldId id="365" r:id="rId19"/>
    <p:sldId id="367" r:id="rId20"/>
    <p:sldId id="368" r:id="rId21"/>
    <p:sldId id="366" r:id="rId22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377407776295266E-2"/>
          <c:y val="9.0748587570621472E-2"/>
          <c:w val="0.83124518444740947"/>
          <c:h val="0.7973163841807909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A28-4447-9204-A36B235C937E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A28-4447-9204-A36B235C937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A28-4447-9204-A36B235C937E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A28-4447-9204-A36B235C937E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A28-4447-9204-A36B235C937E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A28-4447-9204-A36B235C937E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A28-4447-9204-A36B235C937E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A28-4447-9204-A36B235C937E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A28-4447-9204-A36B235C937E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A28-4447-9204-A36B235C937E}"/>
              </c:ext>
            </c:extLst>
          </c:dPt>
          <c:dPt>
            <c:idx val="1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A28-4447-9204-A36B235C937E}"/>
              </c:ext>
            </c:extLst>
          </c:dPt>
          <c:dLbls>
            <c:dLbl>
              <c:idx val="8"/>
              <c:layout>
                <c:manualLayout>
                  <c:x val="-3.977724741447892E-3"/>
                  <c:y val="2.47175141242937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A28-4447-9204-A36B235C937E}"/>
                </c:ext>
              </c:extLst>
            </c:dLbl>
            <c:dLbl>
              <c:idx val="9"/>
              <c:layout>
                <c:manualLayout>
                  <c:x val="-1.988862370723946E-3"/>
                  <c:y val="-5.29661016949152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A28-4447-9204-A36B235C937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Sheet1!$A$2:$A$12</c:f>
              <c:strCache>
                <c:ptCount val="11"/>
                <c:pt idx="0">
                  <c:v>Summer/Intersession</c:v>
                </c:pt>
                <c:pt idx="1">
                  <c:v>Instruction</c:v>
                </c:pt>
                <c:pt idx="2">
                  <c:v>Intersession</c:v>
                </c:pt>
                <c:pt idx="3">
                  <c:v>Instruction </c:v>
                </c:pt>
                <c:pt idx="4">
                  <c:v>Thanksgiving</c:v>
                </c:pt>
                <c:pt idx="5">
                  <c:v>Instruction </c:v>
                </c:pt>
                <c:pt idx="6">
                  <c:v>Winter Break</c:v>
                </c:pt>
                <c:pt idx="7">
                  <c:v>Instruction</c:v>
                </c:pt>
                <c:pt idx="8">
                  <c:v>Intersession</c:v>
                </c:pt>
                <c:pt idx="9">
                  <c:v>Spring Break</c:v>
                </c:pt>
                <c:pt idx="10">
                  <c:v>Instruction 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0.14000000000000001</c:v>
                </c:pt>
                <c:pt idx="1">
                  <c:v>0.18</c:v>
                </c:pt>
                <c:pt idx="2">
                  <c:v>0.04</c:v>
                </c:pt>
                <c:pt idx="3">
                  <c:v>0.11</c:v>
                </c:pt>
                <c:pt idx="4">
                  <c:v>0.02</c:v>
                </c:pt>
                <c:pt idx="5">
                  <c:v>0.05</c:v>
                </c:pt>
                <c:pt idx="6">
                  <c:v>0.04</c:v>
                </c:pt>
                <c:pt idx="7">
                  <c:v>0.17</c:v>
                </c:pt>
                <c:pt idx="8">
                  <c:v>0.02</c:v>
                </c:pt>
                <c:pt idx="9">
                  <c:v>0.02</c:v>
                </c:pt>
                <c:pt idx="1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28-4447-9204-A36B235C9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BDBDF-D315-4284-8567-6811D94803D8}" type="datetimeFigureOut">
              <a:rPr lang="en-US" smtClean="0"/>
              <a:t>5/12/2020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EA62-2463-4C01-994E-575AEC3ACE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80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f0d8bfb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f0d8bfb1e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f0d8bfb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f0d8bfb1e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053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59300" y="814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9712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9300" y="847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tx02216513.schoolwires.net/Page/16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ctrTitle"/>
          </p:nvPr>
        </p:nvSpPr>
        <p:spPr>
          <a:xfrm>
            <a:off x="0" y="427219"/>
            <a:ext cx="9144000" cy="17238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Balanced Calendar </a:t>
            </a:r>
            <a:br>
              <a:rPr lang="en" sz="3600" dirty="0"/>
            </a:br>
            <a:r>
              <a:rPr lang="en" sz="3600" dirty="0"/>
              <a:t>and </a:t>
            </a:r>
            <a:br>
              <a:rPr lang="en" sz="3600" dirty="0"/>
            </a:br>
            <a:r>
              <a:rPr lang="en" sz="3600" dirty="0"/>
              <a:t>Remote Learning</a:t>
            </a:r>
            <a:endParaRPr sz="3600" dirty="0"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0" y="3640443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May 12, 2020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6" y="2533021"/>
            <a:ext cx="7415784" cy="11704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2019-2020 Intersession Programs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86044"/>
              </p:ext>
            </p:extLst>
          </p:nvPr>
        </p:nvGraphicFramePr>
        <p:xfrm>
          <a:off x="816966" y="1191822"/>
          <a:ext cx="7067862" cy="2595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55954">
                  <a:extLst>
                    <a:ext uri="{9D8B030D-6E8A-4147-A177-3AD203B41FA5}">
                      <a16:colId xmlns:a16="http://schemas.microsoft.com/office/drawing/2014/main" val="34565508"/>
                    </a:ext>
                  </a:extLst>
                </a:gridCol>
                <a:gridCol w="2355954">
                  <a:extLst>
                    <a:ext uri="{9D8B030D-6E8A-4147-A177-3AD203B41FA5}">
                      <a16:colId xmlns:a16="http://schemas.microsoft.com/office/drawing/2014/main" val="2472966135"/>
                    </a:ext>
                  </a:extLst>
                </a:gridCol>
                <a:gridCol w="2355954">
                  <a:extLst>
                    <a:ext uri="{9D8B030D-6E8A-4147-A177-3AD203B41FA5}">
                      <a16:colId xmlns:a16="http://schemas.microsoft.com/office/drawing/2014/main" val="1623702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07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</a:t>
                      </a:r>
                      <a:r>
                        <a:rPr lang="en-US" baseline="0" dirty="0"/>
                        <a:t> Writing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</a:t>
                      </a:r>
                      <a:r>
                        <a:rPr lang="en-US" baseline="0" dirty="0"/>
                        <a:t> Writing 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7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Reading and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191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  <a:r>
                        <a:rPr lang="en-US" baseline="0" dirty="0"/>
                        <a:t> and Social Studies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</a:t>
                      </a:r>
                      <a:r>
                        <a:rPr lang="en-US" baseline="0" dirty="0"/>
                        <a:t> School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09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ESL Strengthening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Language Acquisition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783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Algebra I Camp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Student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</a:t>
                      </a:r>
                      <a:r>
                        <a:rPr lang="en-US" baseline="0" dirty="0"/>
                        <a:t> School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69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Targeted Grouping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STAAR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651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12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2019-2020 Intersession Programs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969256"/>
              </p:ext>
            </p:extLst>
          </p:nvPr>
        </p:nvGraphicFramePr>
        <p:xfrm>
          <a:off x="923144" y="1109376"/>
          <a:ext cx="6798039" cy="2595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66013">
                  <a:extLst>
                    <a:ext uri="{9D8B030D-6E8A-4147-A177-3AD203B41FA5}">
                      <a16:colId xmlns:a16="http://schemas.microsoft.com/office/drawing/2014/main" val="34565508"/>
                    </a:ext>
                  </a:extLst>
                </a:gridCol>
                <a:gridCol w="2266013">
                  <a:extLst>
                    <a:ext uri="{9D8B030D-6E8A-4147-A177-3AD203B41FA5}">
                      <a16:colId xmlns:a16="http://schemas.microsoft.com/office/drawing/2014/main" val="2472966135"/>
                    </a:ext>
                  </a:extLst>
                </a:gridCol>
                <a:gridCol w="2266013">
                  <a:extLst>
                    <a:ext uri="{9D8B030D-6E8A-4147-A177-3AD203B41FA5}">
                      <a16:colId xmlns:a16="http://schemas.microsoft.com/office/drawing/2014/main" val="1623702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07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</a:t>
                      </a:r>
                      <a:r>
                        <a:rPr lang="en-US" baseline="0" dirty="0"/>
                        <a:t> and Dual Credit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Course</a:t>
                      </a:r>
                      <a:r>
                        <a:rPr lang="en-US" baseline="0" dirty="0"/>
                        <a:t>work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School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7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CTE Certification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School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191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Credit Recovery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Graduation Credits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09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EOC Remediation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STAAR EOC Re-testers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783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Graduation</a:t>
                      </a:r>
                      <a:r>
                        <a:rPr lang="en-US" baseline="0" dirty="0"/>
                        <a:t> Requirements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FAFSA and 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69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College Entrance Prep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 and TSI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651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78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2020-2021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 3 Additional Days School Year Calendar Funding</a:t>
            </a:r>
          </a:p>
          <a:p>
            <a:endParaRPr lang="en-US" dirty="0"/>
          </a:p>
          <a:p>
            <a:r>
              <a:rPr lang="en-US" dirty="0"/>
              <a:t>October, March and June will be Extended Days for Elementary</a:t>
            </a:r>
          </a:p>
          <a:p>
            <a:endParaRPr lang="en-US" dirty="0"/>
          </a:p>
          <a:p>
            <a:r>
              <a:rPr lang="en-US" dirty="0"/>
              <a:t>K – 1 LEP Program is embedded throughout the Intersessions</a:t>
            </a:r>
          </a:p>
          <a:p>
            <a:endParaRPr lang="en-US" dirty="0"/>
          </a:p>
          <a:p>
            <a:r>
              <a:rPr lang="en-US" dirty="0"/>
              <a:t>Targeted Student Groups brought in to accelerate their learning.</a:t>
            </a:r>
          </a:p>
          <a:p>
            <a:endParaRPr lang="en-US" dirty="0"/>
          </a:p>
          <a:p>
            <a:r>
              <a:rPr lang="en-US" dirty="0"/>
              <a:t>CLINT ISD calendars: </a:t>
            </a:r>
            <a:r>
              <a:rPr lang="en-US" dirty="0">
                <a:hlinkClick r:id="rId2"/>
              </a:rPr>
              <a:t>https://tx02216513.schoolwires.net/Page/162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997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43518" cy="425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Learning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00" y="814225"/>
            <a:ext cx="8932234" cy="3416400"/>
          </a:xfrm>
        </p:spPr>
        <p:txBody>
          <a:bodyPr/>
          <a:lstStyle/>
          <a:p>
            <a:r>
              <a:rPr lang="en-US" dirty="0"/>
              <a:t>1:1 District – Devices for all students</a:t>
            </a:r>
          </a:p>
          <a:p>
            <a:r>
              <a:rPr lang="en-US" dirty="0"/>
              <a:t>Majority of Textbooks are online</a:t>
            </a:r>
          </a:p>
          <a:p>
            <a:r>
              <a:rPr lang="en-US" dirty="0"/>
              <a:t>Districtwide used of Google </a:t>
            </a:r>
          </a:p>
          <a:p>
            <a:r>
              <a:rPr lang="en-US" dirty="0"/>
              <a:t>Districtwide use of Nearpod</a:t>
            </a:r>
          </a:p>
          <a:p>
            <a:r>
              <a:rPr lang="en-US" b="1" dirty="0"/>
              <a:t>Elementary Students </a:t>
            </a:r>
            <a:r>
              <a:rPr lang="en-US" dirty="0"/>
              <a:t>– Combination of assignments and projects both paper and online</a:t>
            </a:r>
          </a:p>
          <a:p>
            <a:r>
              <a:rPr lang="en-US" b="1" dirty="0"/>
              <a:t>Middle School Students </a:t>
            </a:r>
            <a:r>
              <a:rPr lang="en-US" dirty="0"/>
              <a:t>- Assignments and Projects through online resources</a:t>
            </a:r>
          </a:p>
          <a:p>
            <a:r>
              <a:rPr lang="en-US" b="1" dirty="0"/>
              <a:t>High School Students </a:t>
            </a:r>
            <a:r>
              <a:rPr lang="en-US" dirty="0"/>
              <a:t>– all enrolled in online coursework, projects in electives.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Challenge – not all of our students had Internet</a:t>
            </a:r>
          </a:p>
        </p:txBody>
      </p:sp>
    </p:spTree>
    <p:extLst>
      <p:ext uri="{BB962C8B-B14F-4D97-AF65-F5344CB8AC3E}">
        <p14:creationId xmlns:p14="http://schemas.microsoft.com/office/powerpoint/2010/main" val="329492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Internet Access – Hot Spots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48703"/>
              </p:ext>
            </p:extLst>
          </p:nvPr>
        </p:nvGraphicFramePr>
        <p:xfrm>
          <a:off x="1806313" y="728807"/>
          <a:ext cx="4954250" cy="3314700"/>
        </p:xfrm>
        <a:graphic>
          <a:graphicData uri="http://schemas.openxmlformats.org/drawingml/2006/table">
            <a:tbl>
              <a:tblPr/>
              <a:tblGrid>
                <a:gridCol w="3515195">
                  <a:extLst>
                    <a:ext uri="{9D8B030D-6E8A-4147-A177-3AD203B41FA5}">
                      <a16:colId xmlns:a16="http://schemas.microsoft.com/office/drawing/2014/main" val="2611377945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101761153"/>
                    </a:ext>
                  </a:extLst>
                </a:gridCol>
              </a:tblGrid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Clint High School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338818"/>
                  </a:ext>
                </a:extLst>
              </a:tr>
              <a:tr h="185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View High School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491148"/>
                  </a:ext>
                </a:extLst>
              </a:tr>
              <a:tr h="165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 High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84973"/>
                  </a:ext>
                </a:extLst>
              </a:tr>
              <a:tr h="8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Clint ISD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Early College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540906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Clint Junior High School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710041"/>
                  </a:ext>
                </a:extLst>
              </a:tr>
              <a:tr h="1839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Montana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Middle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29680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Middle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938878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Ricardo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Estrada Middle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320683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T. Welch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Elementary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803725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Desert Hills Elementary School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807501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Frank Macias Elementary School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774101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Montana Vista Elementary School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102604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Sands Elementary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554848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W.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D. Surratt Elementary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305609"/>
                  </a:ext>
                </a:extLst>
              </a:tr>
              <a:tr h="169192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26679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23868" y="3972394"/>
            <a:ext cx="523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*Hotspots distributed through April 7 </a:t>
            </a:r>
          </a:p>
        </p:txBody>
      </p:sp>
    </p:spTree>
    <p:extLst>
      <p:ext uri="{BB962C8B-B14F-4D97-AF65-F5344CB8AC3E}">
        <p14:creationId xmlns:p14="http://schemas.microsoft.com/office/powerpoint/2010/main" val="417587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2020-2021 District Initiative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I-LEARN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299" y="814225"/>
            <a:ext cx="3895539" cy="3416400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Instructional</a:t>
            </a:r>
          </a:p>
          <a:p>
            <a:pPr marL="114300" indent="0"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Learning </a:t>
            </a:r>
          </a:p>
          <a:p>
            <a:pPr marL="114300" indent="0" algn="ctr">
              <a:buNone/>
            </a:pPr>
            <a:r>
              <a:rPr lang="en-US" sz="3200" dirty="0">
                <a:solidFill>
                  <a:srgbClr val="0070C0"/>
                </a:solidFill>
              </a:rPr>
              <a:t>Environment</a:t>
            </a:r>
          </a:p>
          <a:p>
            <a:pPr marL="114300" indent="0" algn="ctr">
              <a:buNone/>
            </a:pPr>
            <a:r>
              <a:rPr lang="en-US" sz="3200" dirty="0">
                <a:solidFill>
                  <a:srgbClr val="00B050"/>
                </a:solidFill>
              </a:rPr>
              <a:t>Audio</a:t>
            </a:r>
          </a:p>
          <a:p>
            <a:pPr marL="114300" indent="0" algn="ctr">
              <a:buNone/>
            </a:pPr>
            <a:r>
              <a:rPr lang="en-US" sz="3200" dirty="0">
                <a:solidFill>
                  <a:srgbClr val="7030A0"/>
                </a:solidFill>
              </a:rPr>
              <a:t>Resource </a:t>
            </a:r>
          </a:p>
          <a:p>
            <a:pPr marL="114300" indent="0" algn="ctr">
              <a:buNone/>
            </a:pPr>
            <a:r>
              <a:rPr lang="en-US" sz="3200" dirty="0">
                <a:solidFill>
                  <a:srgbClr val="C00000"/>
                </a:solidFill>
              </a:rPr>
              <a:t>Network</a:t>
            </a:r>
            <a:r>
              <a:rPr lang="en-US" sz="3200" dirty="0"/>
              <a:t> </a:t>
            </a:r>
          </a:p>
        </p:txBody>
      </p:sp>
      <p:sp>
        <p:nvSpPr>
          <p:cNvPr id="5" name="Explosion 1 4"/>
          <p:cNvSpPr/>
          <p:nvPr/>
        </p:nvSpPr>
        <p:spPr>
          <a:xfrm>
            <a:off x="4302177" y="532151"/>
            <a:ext cx="4242217" cy="2956461"/>
          </a:xfrm>
          <a:prstGeom prst="irregularSeal1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84426" y="1506511"/>
            <a:ext cx="3290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Will be active in 700 classrooms </a:t>
            </a:r>
          </a:p>
          <a:p>
            <a:pPr algn="ctr"/>
            <a:r>
              <a:rPr lang="en-US" sz="2000" dirty="0"/>
              <a:t>by July 2020</a:t>
            </a:r>
          </a:p>
        </p:txBody>
      </p:sp>
    </p:spTree>
    <p:extLst>
      <p:ext uri="{BB962C8B-B14F-4D97-AF65-F5344CB8AC3E}">
        <p14:creationId xmlns:p14="http://schemas.microsoft.com/office/powerpoint/2010/main" val="303647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I-LEARN</a:t>
            </a:r>
            <a:r>
              <a:rPr lang="en-US" dirty="0"/>
              <a:t> Components – Remote Learning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Cameras in the Classroom – Professional Development</a:t>
            </a:r>
          </a:p>
          <a:p>
            <a:r>
              <a:rPr lang="en-US" dirty="0"/>
              <a:t>Interactive Media Panels – Installed in all classrooms</a:t>
            </a:r>
          </a:p>
          <a:p>
            <a:r>
              <a:rPr lang="en-US" dirty="0"/>
              <a:t>Sound Systems – allows the teacher and students to be heard clearly</a:t>
            </a:r>
          </a:p>
          <a:p>
            <a:r>
              <a:rPr lang="en-US" dirty="0"/>
              <a:t>Microphones for the Teachers and Students – students and teacher amplify their voices</a:t>
            </a:r>
          </a:p>
          <a:p>
            <a:r>
              <a:rPr lang="en-US" dirty="0"/>
              <a:t>Lesson Capture Capability- Microphone will record teacher and student as well as the presentation on the interactive media panel</a:t>
            </a:r>
          </a:p>
          <a:p>
            <a:r>
              <a:rPr lang="en-US" dirty="0"/>
              <a:t>Teachers Can Broadcast their Lesson capture through GoogleMeets</a:t>
            </a:r>
          </a:p>
          <a:p>
            <a:r>
              <a:rPr lang="en-US" dirty="0"/>
              <a:t>Remote Learning – Teachers can record lessons for students. </a:t>
            </a:r>
          </a:p>
        </p:txBody>
      </p:sp>
    </p:spTree>
    <p:extLst>
      <p:ext uri="{BB962C8B-B14F-4D97-AF65-F5344CB8AC3E}">
        <p14:creationId xmlns:p14="http://schemas.microsoft.com/office/powerpoint/2010/main" val="251933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System – </a:t>
            </a:r>
            <a:r>
              <a:rPr lang="en-US" sz="2400" dirty="0"/>
              <a:t>Speakers, Camera, Microphones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45" r="-546" b="25647"/>
          <a:stretch/>
        </p:blipFill>
        <p:spPr>
          <a:xfrm>
            <a:off x="2684527" y="1334004"/>
            <a:ext cx="3747540" cy="221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4D673-D412-4257-93B8-DFBB8D2C6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24661" r="23480"/>
          <a:stretch/>
        </p:blipFill>
        <p:spPr>
          <a:xfrm rot="5400000">
            <a:off x="560638" y="718526"/>
            <a:ext cx="1759035" cy="182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1B556-5172-4E63-8D3C-DD3BB1883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5" t="17620" r="26096" b="8313"/>
          <a:stretch/>
        </p:blipFill>
        <p:spPr>
          <a:xfrm rot="5400000">
            <a:off x="750881" y="2512979"/>
            <a:ext cx="1417765" cy="1783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C6094D-E4C0-43B2-9E33-32886E960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25702" r="29694" b="22873"/>
          <a:stretch/>
        </p:blipFill>
        <p:spPr>
          <a:xfrm rot="5400000">
            <a:off x="6528384" y="2428609"/>
            <a:ext cx="2055198" cy="131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76287B-B67E-44BD-B789-04C7F38512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8" t="24124" r="27700" b="13442"/>
          <a:stretch/>
        </p:blipFill>
        <p:spPr>
          <a:xfrm rot="5400000">
            <a:off x="6882059" y="512900"/>
            <a:ext cx="1347848" cy="159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03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5" y="89394"/>
            <a:ext cx="8931799" cy="418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Celebrating Our Seniors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/>
          <a:stretch/>
        </p:blipFill>
        <p:spPr>
          <a:xfrm>
            <a:off x="226755" y="2439410"/>
            <a:ext cx="3020243" cy="259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/>
          <a:stretch/>
        </p:blipFill>
        <p:spPr>
          <a:xfrm>
            <a:off x="1348619" y="651704"/>
            <a:ext cx="3198161" cy="203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t="9954" r="12842" b="18397"/>
          <a:stretch/>
        </p:blipFill>
        <p:spPr>
          <a:xfrm>
            <a:off x="5570662" y="2385657"/>
            <a:ext cx="3303516" cy="27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r="23360" b="3354"/>
          <a:stretch/>
        </p:blipFill>
        <p:spPr>
          <a:xfrm>
            <a:off x="4949431" y="603285"/>
            <a:ext cx="2845611" cy="208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06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9" y="135804"/>
            <a:ext cx="8664838" cy="40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92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73" y="172386"/>
            <a:ext cx="3182398" cy="40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4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Clint ISD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11,250 Students</a:t>
            </a:r>
          </a:p>
          <a:p>
            <a:r>
              <a:rPr lang="en-US" dirty="0"/>
              <a:t>14 Campuses</a:t>
            </a:r>
          </a:p>
          <a:p>
            <a:endParaRPr lang="en-US" dirty="0"/>
          </a:p>
          <a:p>
            <a:r>
              <a:rPr lang="en-US" dirty="0"/>
              <a:t>85% Economically Disadvantaged</a:t>
            </a:r>
          </a:p>
          <a:p>
            <a:r>
              <a:rPr lang="en-US" dirty="0"/>
              <a:t>63% At-Risk</a:t>
            </a:r>
          </a:p>
          <a:p>
            <a:r>
              <a:rPr lang="en-US" dirty="0"/>
              <a:t>39% English Language Learner</a:t>
            </a:r>
          </a:p>
          <a:p>
            <a:r>
              <a:rPr lang="en-US" dirty="0"/>
              <a:t>46% Bilingual Elementary Students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23" y="278574"/>
            <a:ext cx="4144214" cy="38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5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843" y="342900"/>
            <a:ext cx="86043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District of Innovation</a:t>
            </a:r>
          </a:p>
          <a:p>
            <a:pPr algn="ctr"/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592111" y="1101336"/>
            <a:ext cx="8192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Clint ISD became a District of Innovation in July 2017. </a:t>
            </a:r>
          </a:p>
          <a:p>
            <a:endParaRPr lang="en-US" sz="21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The Clint ISD District of Innovation Plan allows the district to change the first day of instruction to a date which may be before the fourth Monday of August.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Clint ISD decided to move to a Balanced Calendar for the </a:t>
            </a:r>
          </a:p>
          <a:p>
            <a:r>
              <a:rPr lang="en-US" sz="2100" dirty="0">
                <a:solidFill>
                  <a:schemeClr val="tx1"/>
                </a:solidFill>
              </a:rPr>
              <a:t>     2019-2020 school year.</a:t>
            </a:r>
          </a:p>
        </p:txBody>
      </p:sp>
    </p:spTree>
    <p:extLst>
      <p:ext uri="{BB962C8B-B14F-4D97-AF65-F5344CB8AC3E}">
        <p14:creationId xmlns:p14="http://schemas.microsoft.com/office/powerpoint/2010/main" val="178241265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299" y="342900"/>
            <a:ext cx="76937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Research on Balanced Calendars</a:t>
            </a:r>
          </a:p>
          <a:p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37111"/>
            <a:ext cx="8364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“School leaders are </a:t>
            </a:r>
            <a:r>
              <a:rPr lang="en-US" sz="1800" i="1" u="sng" dirty="0">
                <a:solidFill>
                  <a:schemeClr val="tx1"/>
                </a:solidFill>
              </a:rPr>
              <a:t>increasingly adjusting their calendars</a:t>
            </a:r>
            <a:r>
              <a:rPr lang="en-US" sz="1800" dirty="0">
                <a:solidFill>
                  <a:schemeClr val="tx1"/>
                </a:solidFill>
              </a:rPr>
              <a:t>, with more than 3,700 public schools operating year-round in 2011, according to a 2014 Congressional report. In addition, at least 30 states have schools operating on the alternative calendar.”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“It’s a viable way to </a:t>
            </a:r>
            <a:r>
              <a:rPr lang="en-US" sz="1800" i="1" u="sng" dirty="0">
                <a:solidFill>
                  <a:schemeClr val="tx1"/>
                </a:solidFill>
              </a:rPr>
              <a:t>minimize the summer learning loss</a:t>
            </a:r>
            <a:r>
              <a:rPr lang="en-US" sz="1800" dirty="0">
                <a:solidFill>
                  <a:schemeClr val="tx1"/>
                </a:solidFill>
              </a:rPr>
              <a:t> that occurs annually,” 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The bulk of the research speaks to the fact that </a:t>
            </a:r>
            <a:r>
              <a:rPr lang="en-US" sz="1800" i="1" u="sng" dirty="0">
                <a:solidFill>
                  <a:schemeClr val="tx1"/>
                </a:solidFill>
              </a:rPr>
              <a:t>lower -income students do better on the balanced calendar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District Administrator Article May 13, 2016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0619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79" y="215484"/>
            <a:ext cx="79822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2019-2020 “Clint ISD Balanced Calendar”</a:t>
            </a:r>
          </a:p>
          <a:p>
            <a:endParaRPr lang="en-US" sz="27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85928"/>
              </p:ext>
            </p:extLst>
          </p:nvPr>
        </p:nvGraphicFramePr>
        <p:xfrm>
          <a:off x="1139376" y="684843"/>
          <a:ext cx="6385560" cy="359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533222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0" y="170513"/>
            <a:ext cx="7933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Calendar Highlights - Fall Semester</a:t>
            </a:r>
          </a:p>
          <a:p>
            <a:pPr algn="ctr"/>
            <a:endParaRPr lang="en-US" sz="2800" b="1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032225"/>
              </p:ext>
            </p:extLst>
          </p:nvPr>
        </p:nvGraphicFramePr>
        <p:xfrm>
          <a:off x="929391" y="939476"/>
          <a:ext cx="7442616" cy="29654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80872">
                  <a:extLst>
                    <a:ext uri="{9D8B030D-6E8A-4147-A177-3AD203B41FA5}">
                      <a16:colId xmlns:a16="http://schemas.microsoft.com/office/drawing/2014/main" val="1576198742"/>
                    </a:ext>
                  </a:extLst>
                </a:gridCol>
                <a:gridCol w="2480872">
                  <a:extLst>
                    <a:ext uri="{9D8B030D-6E8A-4147-A177-3AD203B41FA5}">
                      <a16:colId xmlns:a16="http://schemas.microsoft.com/office/drawing/2014/main" val="4279783618"/>
                    </a:ext>
                  </a:extLst>
                </a:gridCol>
                <a:gridCol w="2480872">
                  <a:extLst>
                    <a:ext uri="{9D8B030D-6E8A-4147-A177-3AD203B41FA5}">
                      <a16:colId xmlns:a16="http://schemas.microsoft.com/office/drawing/2014/main" val="3733609442"/>
                    </a:ext>
                  </a:extLst>
                </a:gridCol>
              </a:tblGrid>
              <a:tr h="313182">
                <a:tc>
                  <a:txBody>
                    <a:bodyPr/>
                    <a:lstStyle/>
                    <a:p>
                      <a:r>
                        <a:rPr lang="en-US" sz="1200" dirty="0"/>
                        <a:t>Date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Event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Importance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8729088"/>
                  </a:ext>
                </a:extLst>
              </a:tr>
              <a:tr h="540559">
                <a:tc>
                  <a:txBody>
                    <a:bodyPr/>
                    <a:lstStyle/>
                    <a:p>
                      <a:r>
                        <a:rPr lang="en-US" sz="1200" dirty="0"/>
                        <a:t>July 27, 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</a:t>
                      </a:r>
                      <a:r>
                        <a:rPr lang="en-US" sz="1200" baseline="0" dirty="0"/>
                        <a:t> Day of School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Will allow for intersessions for accelerated</a:t>
                      </a:r>
                      <a:r>
                        <a:rPr lang="en-US" sz="1200" baseline="0" dirty="0"/>
                        <a:t> instruction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8691724"/>
                  </a:ext>
                </a:extLst>
              </a:tr>
              <a:tr h="530336">
                <a:tc>
                  <a:txBody>
                    <a:bodyPr/>
                    <a:lstStyle/>
                    <a:p>
                      <a:r>
                        <a:rPr lang="en-US" sz="1200" dirty="0"/>
                        <a:t>September</a:t>
                      </a:r>
                      <a:r>
                        <a:rPr lang="en-US" sz="1200" baseline="0" dirty="0"/>
                        <a:t> 25, 2020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End of First Nine</a:t>
                      </a:r>
                      <a:r>
                        <a:rPr lang="en-US" sz="1200" baseline="0" dirty="0"/>
                        <a:t> Weeks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Fall Intersession starts after first 9-week</a:t>
                      </a:r>
                      <a:r>
                        <a:rPr lang="en-US" sz="1200" baseline="0" dirty="0"/>
                        <a:t> grading period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4444589"/>
                  </a:ext>
                </a:extLst>
              </a:tr>
              <a:tr h="527847">
                <a:tc>
                  <a:txBody>
                    <a:bodyPr/>
                    <a:lstStyle/>
                    <a:p>
                      <a:r>
                        <a:rPr lang="en-US" sz="1200" dirty="0"/>
                        <a:t>September</a:t>
                      </a:r>
                      <a:r>
                        <a:rPr lang="en-US" sz="1200" baseline="0" dirty="0"/>
                        <a:t> 28, 2020 – </a:t>
                      </a:r>
                    </a:p>
                    <a:p>
                      <a:r>
                        <a:rPr lang="en-US" sz="1200" baseline="0" dirty="0"/>
                        <a:t>October 9, 2020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Intersession</a:t>
                      </a:r>
                      <a:r>
                        <a:rPr lang="en-US" sz="1200" baseline="0" dirty="0"/>
                        <a:t> 1 </a:t>
                      </a:r>
                    </a:p>
                    <a:p>
                      <a:r>
                        <a:rPr lang="en-US" sz="1200" baseline="0" dirty="0"/>
                        <a:t>Elementary Extended Year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Student programs to enhance</a:t>
                      </a:r>
                      <a:r>
                        <a:rPr lang="en-US" sz="1200" baseline="0" dirty="0"/>
                        <a:t> academic success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0861698"/>
                  </a:ext>
                </a:extLst>
              </a:tr>
              <a:tr h="525691">
                <a:tc>
                  <a:txBody>
                    <a:bodyPr/>
                    <a:lstStyle/>
                    <a:p>
                      <a:r>
                        <a:rPr lang="en-US" sz="1200" dirty="0"/>
                        <a:t>November 23, 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Thanksgiving</a:t>
                      </a:r>
                      <a:r>
                        <a:rPr lang="en-US" sz="1200" baseline="0" dirty="0"/>
                        <a:t> Break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Break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8746862"/>
                  </a:ext>
                </a:extLst>
              </a:tr>
              <a:tr h="527847">
                <a:tc>
                  <a:txBody>
                    <a:bodyPr/>
                    <a:lstStyle/>
                    <a:p>
                      <a:r>
                        <a:rPr lang="en-US" sz="1200" dirty="0"/>
                        <a:t>December 18, 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Last</a:t>
                      </a:r>
                      <a:r>
                        <a:rPr lang="en-US" sz="1200" baseline="0" dirty="0"/>
                        <a:t> Day of First Semester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Break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0279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38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407" y="200493"/>
            <a:ext cx="78286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Calendar Highlights - Spring Semester</a:t>
            </a:r>
          </a:p>
          <a:p>
            <a:endParaRPr lang="en-US" sz="27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906286"/>
              </p:ext>
            </p:extLst>
          </p:nvPr>
        </p:nvGraphicFramePr>
        <p:xfrm>
          <a:off x="794478" y="1008087"/>
          <a:ext cx="7989759" cy="289372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63253">
                  <a:extLst>
                    <a:ext uri="{9D8B030D-6E8A-4147-A177-3AD203B41FA5}">
                      <a16:colId xmlns:a16="http://schemas.microsoft.com/office/drawing/2014/main" val="1576198742"/>
                    </a:ext>
                  </a:extLst>
                </a:gridCol>
                <a:gridCol w="2663253">
                  <a:extLst>
                    <a:ext uri="{9D8B030D-6E8A-4147-A177-3AD203B41FA5}">
                      <a16:colId xmlns:a16="http://schemas.microsoft.com/office/drawing/2014/main" val="4279783618"/>
                    </a:ext>
                  </a:extLst>
                </a:gridCol>
                <a:gridCol w="2663253">
                  <a:extLst>
                    <a:ext uri="{9D8B030D-6E8A-4147-A177-3AD203B41FA5}">
                      <a16:colId xmlns:a16="http://schemas.microsoft.com/office/drawing/2014/main" val="3733609442"/>
                    </a:ext>
                  </a:extLst>
                </a:gridCol>
              </a:tblGrid>
              <a:tr h="310743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Importance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8729088"/>
                  </a:ext>
                </a:extLst>
              </a:tr>
              <a:tr h="536352">
                <a:tc>
                  <a:txBody>
                    <a:bodyPr/>
                    <a:lstStyle/>
                    <a:p>
                      <a:r>
                        <a:rPr lang="en-US" sz="1200" dirty="0"/>
                        <a:t>January 5, 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</a:t>
                      </a:r>
                      <a:r>
                        <a:rPr lang="en-US" sz="1200" baseline="0" dirty="0"/>
                        <a:t> Day of School Second Semester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Early start</a:t>
                      </a:r>
                      <a:r>
                        <a:rPr lang="en-US" sz="1200" baseline="0" dirty="0"/>
                        <a:t> to accommodate Intersession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8691724"/>
                  </a:ext>
                </a:extLst>
              </a:tr>
              <a:tr h="655670">
                <a:tc>
                  <a:txBody>
                    <a:bodyPr/>
                    <a:lstStyle/>
                    <a:p>
                      <a:r>
                        <a:rPr lang="en-US" sz="1200" dirty="0"/>
                        <a:t>March 5, 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End of Third Nine</a:t>
                      </a:r>
                      <a:r>
                        <a:rPr lang="en-US" sz="1200" baseline="0" dirty="0"/>
                        <a:t> Weeks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Spring Semester - 19 weeks</a:t>
                      </a:r>
                      <a:r>
                        <a:rPr lang="en-US" sz="1200" baseline="0" dirty="0"/>
                        <a:t> (2 –Nine Week Periods) Catch up time for Scope and Sequence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4444589"/>
                  </a:ext>
                </a:extLst>
              </a:tr>
              <a:tr h="521600">
                <a:tc>
                  <a:txBody>
                    <a:bodyPr/>
                    <a:lstStyle/>
                    <a:p>
                      <a:r>
                        <a:rPr lang="en-US" sz="1200" dirty="0"/>
                        <a:t>March 8-19,</a:t>
                      </a:r>
                      <a:r>
                        <a:rPr lang="en-US" sz="1200" baseline="0" dirty="0"/>
                        <a:t> 2021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Intersession 2/Spring Break</a:t>
                      </a:r>
                    </a:p>
                    <a:p>
                      <a:r>
                        <a:rPr lang="en-US" sz="1200" dirty="0"/>
                        <a:t>Elementary</a:t>
                      </a:r>
                      <a:r>
                        <a:rPr lang="en-US" sz="1200" baseline="0" dirty="0"/>
                        <a:t> Extended Year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Accelerated instruction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0861698"/>
                  </a:ext>
                </a:extLst>
              </a:tr>
              <a:tr h="434681">
                <a:tc>
                  <a:txBody>
                    <a:bodyPr/>
                    <a:lstStyle/>
                    <a:p>
                      <a:r>
                        <a:rPr lang="en-US" sz="1200" dirty="0"/>
                        <a:t>June 3, 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Last</a:t>
                      </a:r>
                      <a:r>
                        <a:rPr lang="en-US" sz="1200" baseline="0" dirty="0"/>
                        <a:t> Day of School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Summer School programs</a:t>
                      </a:r>
                      <a:r>
                        <a:rPr lang="en-US" sz="1200" baseline="0" dirty="0"/>
                        <a:t> begin June 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23206120"/>
                  </a:ext>
                </a:extLst>
              </a:tr>
              <a:tr h="434681">
                <a:tc>
                  <a:txBody>
                    <a:bodyPr/>
                    <a:lstStyle/>
                    <a:p>
                      <a:r>
                        <a:rPr lang="en-US" sz="1200" dirty="0"/>
                        <a:t>June 7, 2021 –</a:t>
                      </a:r>
                    </a:p>
                    <a:p>
                      <a:r>
                        <a:rPr lang="en-US" sz="1200" dirty="0"/>
                        <a:t>June 24, 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Intersession</a:t>
                      </a:r>
                      <a:r>
                        <a:rPr lang="en-US" sz="1200" baseline="0" dirty="0"/>
                        <a:t> 3</a:t>
                      </a:r>
                    </a:p>
                    <a:p>
                      <a:r>
                        <a:rPr lang="en-US" sz="1200" baseline="0" dirty="0"/>
                        <a:t>Elementary Extended Year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Accelerated instruction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185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89318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2019-2020 Intersession Programs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354263"/>
              </p:ext>
            </p:extLst>
          </p:nvPr>
        </p:nvGraphicFramePr>
        <p:xfrm>
          <a:off x="996845" y="1229297"/>
          <a:ext cx="6730584" cy="2595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43528">
                  <a:extLst>
                    <a:ext uri="{9D8B030D-6E8A-4147-A177-3AD203B41FA5}">
                      <a16:colId xmlns:a16="http://schemas.microsoft.com/office/drawing/2014/main" val="34565508"/>
                    </a:ext>
                  </a:extLst>
                </a:gridCol>
                <a:gridCol w="2243528">
                  <a:extLst>
                    <a:ext uri="{9D8B030D-6E8A-4147-A177-3AD203B41FA5}">
                      <a16:colId xmlns:a16="http://schemas.microsoft.com/office/drawing/2014/main" val="2472966135"/>
                    </a:ext>
                  </a:extLst>
                </a:gridCol>
                <a:gridCol w="2243528">
                  <a:extLst>
                    <a:ext uri="{9D8B030D-6E8A-4147-A177-3AD203B41FA5}">
                      <a16:colId xmlns:a16="http://schemas.microsoft.com/office/drawing/2014/main" val="1623702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Focus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07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K-1 LEP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Language Acquisition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7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Reading and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191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Writing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09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Narrowing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783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Music,</a:t>
                      </a:r>
                      <a:r>
                        <a:rPr lang="en-US" baseline="0" dirty="0"/>
                        <a:t> Reader’s Theater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69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Targeted Grouping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STAAR</a:t>
                      </a:r>
                      <a:r>
                        <a:rPr lang="en-US" baseline="0" dirty="0"/>
                        <a:t> G</a:t>
                      </a:r>
                      <a:r>
                        <a:rPr lang="en-US" dirty="0"/>
                        <a:t>rowth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651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29236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27607</TotalTime>
  <Words>815</Words>
  <Application>Microsoft Office PowerPoint</Application>
  <PresentationFormat>On-screen Show (16:9)</PresentationFormat>
  <Paragraphs>206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Simple Light</vt:lpstr>
      <vt:lpstr>Balanced Calendar  and  Remote Learning</vt:lpstr>
      <vt:lpstr>Celebrating Our Seniors</vt:lpstr>
      <vt:lpstr>About Clint ISD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2019-2020 Intersession Programs</vt:lpstr>
      <vt:lpstr>2019-2020 Intersession Programs</vt:lpstr>
      <vt:lpstr>2019-2020 Intersession Programs</vt:lpstr>
      <vt:lpstr>2020-2021 </vt:lpstr>
      <vt:lpstr>PowerPoint Presentation</vt:lpstr>
      <vt:lpstr>Remote Learning </vt:lpstr>
      <vt:lpstr>Ensuring Internet Access – Hot Spots </vt:lpstr>
      <vt:lpstr>2020-2021 District Initiative – I-LEARN</vt:lpstr>
      <vt:lpstr>I-LEARN Components – Remote Learning</vt:lpstr>
      <vt:lpstr>Integrated System – Speakers, Camera, Microphones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Lesson Planning</dc:title>
  <dc:creator>James Littlejohn</dc:creator>
  <cp:lastModifiedBy>Hodge, Andrew</cp:lastModifiedBy>
  <cp:revision>163</cp:revision>
  <cp:lastPrinted>2019-11-12T22:27:34Z</cp:lastPrinted>
  <dcterms:modified xsi:type="dcterms:W3CDTF">2020-05-12T19:49:30Z</dcterms:modified>
</cp:coreProperties>
</file>