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1" r:id="rId3"/>
  </p:sldMasterIdLst>
  <p:notesMasterIdLst>
    <p:notesMasterId r:id="rId45"/>
  </p:notesMasterIdLst>
  <p:handoutMasterIdLst>
    <p:handoutMasterId r:id="rId46"/>
  </p:handoutMasterIdLst>
  <p:sldIdLst>
    <p:sldId id="372" r:id="rId4"/>
    <p:sldId id="502" r:id="rId5"/>
    <p:sldId id="662" r:id="rId6"/>
    <p:sldId id="499" r:id="rId7"/>
    <p:sldId id="663" r:id="rId8"/>
    <p:sldId id="665" r:id="rId9"/>
    <p:sldId id="568" r:id="rId10"/>
    <p:sldId id="664" r:id="rId11"/>
    <p:sldId id="684" r:id="rId12"/>
    <p:sldId id="685" r:id="rId13"/>
    <p:sldId id="667" r:id="rId14"/>
    <p:sldId id="669" r:id="rId15"/>
    <p:sldId id="670" r:id="rId16"/>
    <p:sldId id="671" r:id="rId17"/>
    <p:sldId id="672" r:id="rId18"/>
    <p:sldId id="501" r:id="rId19"/>
    <p:sldId id="1816" r:id="rId20"/>
    <p:sldId id="1818" r:id="rId21"/>
    <p:sldId id="1819" r:id="rId22"/>
    <p:sldId id="1832" r:id="rId23"/>
    <p:sldId id="1820" r:id="rId24"/>
    <p:sldId id="1821" r:id="rId25"/>
    <p:sldId id="1823" r:id="rId26"/>
    <p:sldId id="1824" r:id="rId27"/>
    <p:sldId id="1825" r:id="rId28"/>
    <p:sldId id="1826" r:id="rId29"/>
    <p:sldId id="1827" r:id="rId30"/>
    <p:sldId id="675" r:id="rId31"/>
    <p:sldId id="683" r:id="rId32"/>
    <p:sldId id="674" r:id="rId33"/>
    <p:sldId id="1828" r:id="rId34"/>
    <p:sldId id="1830" r:id="rId35"/>
    <p:sldId id="1833" r:id="rId36"/>
    <p:sldId id="1831" r:id="rId37"/>
    <p:sldId id="676" r:id="rId38"/>
    <p:sldId id="677" r:id="rId39"/>
    <p:sldId id="678" r:id="rId40"/>
    <p:sldId id="679" r:id="rId41"/>
    <p:sldId id="680" r:id="rId42"/>
    <p:sldId id="681" r:id="rId43"/>
    <p:sldId id="682" r:id="rId4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we, Jamie" initials="CJ" lastIdx="11" clrIdx="0">
    <p:extLst>
      <p:ext uri="{19B8F6BF-5375-455C-9EA6-DF929625EA0E}">
        <p15:presenceInfo xmlns:p15="http://schemas.microsoft.com/office/powerpoint/2012/main" userId="S-1-5-21-424224527-328161685-9522986-12196" providerId="AD"/>
      </p:ext>
    </p:extLst>
  </p:cmAuthor>
  <p:cmAuthor id="2" name="Smalley, Heather" initials="SH" lastIdx="1" clrIdx="1">
    <p:extLst>
      <p:ext uri="{19B8F6BF-5375-455C-9EA6-DF929625EA0E}">
        <p15:presenceInfo xmlns:p15="http://schemas.microsoft.com/office/powerpoint/2012/main" userId="S::Heather.Smalley@tea.texas.gov::889f1085-1fd7-4f22-a3d0-1a99940308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D8EA"/>
    <a:srgbClr val="E7EDF5"/>
    <a:srgbClr val="1682C5"/>
    <a:srgbClr val="89D9DD"/>
    <a:srgbClr val="EB99EB"/>
    <a:srgbClr val="9999FF"/>
    <a:srgbClr val="F38567"/>
    <a:srgbClr val="F06039"/>
    <a:srgbClr val="44546A"/>
    <a:srgbClr val="3C6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717"/>
  </p:normalViewPr>
  <p:slideViewPr>
    <p:cSldViewPr snapToGrid="0" snapToObjects="1">
      <p:cViewPr varScale="1">
        <p:scale>
          <a:sx n="104" d="100"/>
          <a:sy n="104" d="100"/>
        </p:scale>
        <p:origin x="138"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3407"/>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3407"/>
          </a:xfrm>
          <a:prstGeom prst="rect">
            <a:avLst/>
          </a:prstGeom>
        </p:spPr>
        <p:txBody>
          <a:bodyPr vert="horz" lIns="92446" tIns="46223" rIns="92446" bIns="46223" rtlCol="0"/>
          <a:lstStyle>
            <a:lvl1pPr algn="r">
              <a:defRPr sz="1200"/>
            </a:lvl1pPr>
          </a:lstStyle>
          <a:p>
            <a:fld id="{EDAA277F-3F4F-4DAD-8D56-8FEA9B911502}" type="datetimeFigureOut">
              <a:rPr lang="en-US" smtClean="0"/>
              <a:t>1/15/2020</a:t>
            </a:fld>
            <a:endParaRPr lang="en-US"/>
          </a:p>
        </p:txBody>
      </p:sp>
      <p:sp>
        <p:nvSpPr>
          <p:cNvPr id="4" name="Footer Placeholder 3"/>
          <p:cNvSpPr>
            <a:spLocks noGrp="1"/>
          </p:cNvSpPr>
          <p:nvPr>
            <p:ph type="ftr" sz="quarter" idx="2"/>
          </p:nvPr>
        </p:nvSpPr>
        <p:spPr>
          <a:xfrm>
            <a:off x="1" y="8772670"/>
            <a:ext cx="3037840" cy="463406"/>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772670"/>
            <a:ext cx="3037840" cy="463406"/>
          </a:xfrm>
          <a:prstGeom prst="rect">
            <a:avLst/>
          </a:prstGeom>
        </p:spPr>
        <p:txBody>
          <a:bodyPr vert="horz" lIns="92446" tIns="46223" rIns="92446" bIns="46223" rtlCol="0" anchor="b"/>
          <a:lstStyle>
            <a:lvl1pPr algn="r">
              <a:defRPr sz="1200"/>
            </a:lvl1pPr>
          </a:lstStyle>
          <a:p>
            <a:fld id="{987CFA0F-AC53-4EEA-B6ED-D910C8706D6C}" type="slidenum">
              <a:rPr lang="en-US" smtClean="0"/>
              <a:t>‹#›</a:t>
            </a:fld>
            <a:endParaRPr lang="en-US"/>
          </a:p>
        </p:txBody>
      </p:sp>
    </p:spTree>
    <p:extLst>
      <p:ext uri="{BB962C8B-B14F-4D97-AF65-F5344CB8AC3E}">
        <p14:creationId xmlns:p14="http://schemas.microsoft.com/office/powerpoint/2010/main" val="367979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3407"/>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3407"/>
          </a:xfrm>
          <a:prstGeom prst="rect">
            <a:avLst/>
          </a:prstGeom>
        </p:spPr>
        <p:txBody>
          <a:bodyPr vert="horz" lIns="92446" tIns="46223" rIns="92446" bIns="46223" rtlCol="0"/>
          <a:lstStyle>
            <a:lvl1pPr algn="r">
              <a:defRPr sz="1200"/>
            </a:lvl1pPr>
          </a:lstStyle>
          <a:p>
            <a:fld id="{B5D74A9E-34E8-9E44-AF86-6D29CD5A1678}" type="datetimeFigureOut">
              <a:rPr lang="en-US" smtClean="0"/>
              <a:t>1/15/2020</a:t>
            </a:fld>
            <a:endParaRPr lang="en-US"/>
          </a:p>
        </p:txBody>
      </p:sp>
      <p:sp>
        <p:nvSpPr>
          <p:cNvPr id="4" name="Slide Image Placeholder 3"/>
          <p:cNvSpPr>
            <a:spLocks noGrp="1" noRot="1" noChangeAspect="1"/>
          </p:cNvSpPr>
          <p:nvPr>
            <p:ph type="sldImg" idx="2"/>
          </p:nvPr>
        </p:nvSpPr>
        <p:spPr>
          <a:xfrm>
            <a:off x="736600" y="1154113"/>
            <a:ext cx="5538788" cy="31162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0"/>
            <a:ext cx="3037840" cy="463406"/>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0"/>
            <a:ext cx="3037840" cy="463406"/>
          </a:xfrm>
          <a:prstGeom prst="rect">
            <a:avLst/>
          </a:prstGeom>
        </p:spPr>
        <p:txBody>
          <a:bodyPr vert="horz" lIns="92446" tIns="46223" rIns="92446" bIns="46223" rtlCol="0" anchor="b"/>
          <a:lstStyle>
            <a:lvl1pPr algn="r">
              <a:defRPr sz="1200"/>
            </a:lvl1pPr>
          </a:lstStyle>
          <a:p>
            <a:fld id="{CE9FACDD-CF80-0846-A9D4-A013DD70DEFB}" type="slidenum">
              <a:rPr lang="en-US" smtClean="0"/>
              <a:t>‹#›</a:t>
            </a:fld>
            <a:endParaRPr lang="en-US"/>
          </a:p>
        </p:txBody>
      </p:sp>
    </p:spTree>
    <p:extLst>
      <p:ext uri="{BB962C8B-B14F-4D97-AF65-F5344CB8AC3E}">
        <p14:creationId xmlns:p14="http://schemas.microsoft.com/office/powerpoint/2010/main" val="99344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FACDD-CF80-0846-A9D4-A013DD70DE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363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11</a:t>
            </a:fld>
            <a:endParaRPr lang="en-US"/>
          </a:p>
        </p:txBody>
      </p:sp>
    </p:spTree>
    <p:extLst>
      <p:ext uri="{BB962C8B-B14F-4D97-AF65-F5344CB8AC3E}">
        <p14:creationId xmlns:p14="http://schemas.microsoft.com/office/powerpoint/2010/main" val="247295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12</a:t>
            </a:fld>
            <a:endParaRPr lang="en-US"/>
          </a:p>
        </p:txBody>
      </p:sp>
    </p:spTree>
    <p:extLst>
      <p:ext uri="{BB962C8B-B14F-4D97-AF65-F5344CB8AC3E}">
        <p14:creationId xmlns:p14="http://schemas.microsoft.com/office/powerpoint/2010/main" val="238330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13</a:t>
            </a:fld>
            <a:endParaRPr lang="en-US"/>
          </a:p>
        </p:txBody>
      </p:sp>
    </p:spTree>
    <p:extLst>
      <p:ext uri="{BB962C8B-B14F-4D97-AF65-F5344CB8AC3E}">
        <p14:creationId xmlns:p14="http://schemas.microsoft.com/office/powerpoint/2010/main" val="525042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14</a:t>
            </a:fld>
            <a:endParaRPr lang="en-US"/>
          </a:p>
        </p:txBody>
      </p:sp>
    </p:spTree>
    <p:extLst>
      <p:ext uri="{BB962C8B-B14F-4D97-AF65-F5344CB8AC3E}">
        <p14:creationId xmlns:p14="http://schemas.microsoft.com/office/powerpoint/2010/main" val="287607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16</a:t>
            </a:fld>
            <a:endParaRPr lang="en-US"/>
          </a:p>
        </p:txBody>
      </p:sp>
    </p:spTree>
    <p:extLst>
      <p:ext uri="{BB962C8B-B14F-4D97-AF65-F5344CB8AC3E}">
        <p14:creationId xmlns:p14="http://schemas.microsoft.com/office/powerpoint/2010/main" val="674701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17</a:t>
            </a:fld>
            <a:endParaRPr lang="en-US"/>
          </a:p>
        </p:txBody>
      </p:sp>
    </p:spTree>
    <p:extLst>
      <p:ext uri="{BB962C8B-B14F-4D97-AF65-F5344CB8AC3E}">
        <p14:creationId xmlns:p14="http://schemas.microsoft.com/office/powerpoint/2010/main" val="3563186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18</a:t>
            </a:fld>
            <a:endParaRPr lang="en-US"/>
          </a:p>
        </p:txBody>
      </p:sp>
    </p:spTree>
    <p:extLst>
      <p:ext uri="{BB962C8B-B14F-4D97-AF65-F5344CB8AC3E}">
        <p14:creationId xmlns:p14="http://schemas.microsoft.com/office/powerpoint/2010/main" val="70197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19</a:t>
            </a:fld>
            <a:endParaRPr lang="en-US"/>
          </a:p>
        </p:txBody>
      </p:sp>
    </p:spTree>
    <p:extLst>
      <p:ext uri="{BB962C8B-B14F-4D97-AF65-F5344CB8AC3E}">
        <p14:creationId xmlns:p14="http://schemas.microsoft.com/office/powerpoint/2010/main" val="379961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20</a:t>
            </a:fld>
            <a:endParaRPr lang="en-US"/>
          </a:p>
        </p:txBody>
      </p:sp>
    </p:spTree>
    <p:extLst>
      <p:ext uri="{BB962C8B-B14F-4D97-AF65-F5344CB8AC3E}">
        <p14:creationId xmlns:p14="http://schemas.microsoft.com/office/powerpoint/2010/main" val="1196723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21</a:t>
            </a:fld>
            <a:endParaRPr lang="en-US"/>
          </a:p>
        </p:txBody>
      </p:sp>
    </p:spTree>
    <p:extLst>
      <p:ext uri="{BB962C8B-B14F-4D97-AF65-F5344CB8AC3E}">
        <p14:creationId xmlns:p14="http://schemas.microsoft.com/office/powerpoint/2010/main" val="73771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2</a:t>
            </a:fld>
            <a:endParaRPr lang="en-US"/>
          </a:p>
        </p:txBody>
      </p:sp>
    </p:spTree>
    <p:extLst>
      <p:ext uri="{BB962C8B-B14F-4D97-AF65-F5344CB8AC3E}">
        <p14:creationId xmlns:p14="http://schemas.microsoft.com/office/powerpoint/2010/main" val="1640542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22</a:t>
            </a:fld>
            <a:endParaRPr lang="en-US"/>
          </a:p>
        </p:txBody>
      </p:sp>
    </p:spTree>
    <p:extLst>
      <p:ext uri="{BB962C8B-B14F-4D97-AF65-F5344CB8AC3E}">
        <p14:creationId xmlns:p14="http://schemas.microsoft.com/office/powerpoint/2010/main" val="3890366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23</a:t>
            </a:fld>
            <a:endParaRPr lang="en-US"/>
          </a:p>
        </p:txBody>
      </p:sp>
    </p:spTree>
    <p:extLst>
      <p:ext uri="{BB962C8B-B14F-4D97-AF65-F5344CB8AC3E}">
        <p14:creationId xmlns:p14="http://schemas.microsoft.com/office/powerpoint/2010/main" val="1192254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24</a:t>
            </a:fld>
            <a:endParaRPr lang="en-US"/>
          </a:p>
        </p:txBody>
      </p:sp>
    </p:spTree>
    <p:extLst>
      <p:ext uri="{BB962C8B-B14F-4D97-AF65-F5344CB8AC3E}">
        <p14:creationId xmlns:p14="http://schemas.microsoft.com/office/powerpoint/2010/main" val="3185185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25</a:t>
            </a:fld>
            <a:endParaRPr lang="en-US"/>
          </a:p>
        </p:txBody>
      </p:sp>
    </p:spTree>
    <p:extLst>
      <p:ext uri="{BB962C8B-B14F-4D97-AF65-F5344CB8AC3E}">
        <p14:creationId xmlns:p14="http://schemas.microsoft.com/office/powerpoint/2010/main" val="4224176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26</a:t>
            </a:fld>
            <a:endParaRPr lang="en-US"/>
          </a:p>
        </p:txBody>
      </p:sp>
    </p:spTree>
    <p:extLst>
      <p:ext uri="{BB962C8B-B14F-4D97-AF65-F5344CB8AC3E}">
        <p14:creationId xmlns:p14="http://schemas.microsoft.com/office/powerpoint/2010/main" val="1284066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27</a:t>
            </a:fld>
            <a:endParaRPr lang="en-US"/>
          </a:p>
        </p:txBody>
      </p:sp>
    </p:spTree>
    <p:extLst>
      <p:ext uri="{BB962C8B-B14F-4D97-AF65-F5344CB8AC3E}">
        <p14:creationId xmlns:p14="http://schemas.microsoft.com/office/powerpoint/2010/main" val="1420973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29</a:t>
            </a:fld>
            <a:endParaRPr lang="en-US"/>
          </a:p>
        </p:txBody>
      </p:sp>
    </p:spTree>
    <p:extLst>
      <p:ext uri="{BB962C8B-B14F-4D97-AF65-F5344CB8AC3E}">
        <p14:creationId xmlns:p14="http://schemas.microsoft.com/office/powerpoint/2010/main" val="102374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30</a:t>
            </a:fld>
            <a:endParaRPr lang="en-US"/>
          </a:p>
        </p:txBody>
      </p:sp>
    </p:spTree>
    <p:extLst>
      <p:ext uri="{BB962C8B-B14F-4D97-AF65-F5344CB8AC3E}">
        <p14:creationId xmlns:p14="http://schemas.microsoft.com/office/powerpoint/2010/main" val="594748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31</a:t>
            </a:fld>
            <a:endParaRPr lang="en-US"/>
          </a:p>
        </p:txBody>
      </p:sp>
    </p:spTree>
    <p:extLst>
      <p:ext uri="{BB962C8B-B14F-4D97-AF65-F5344CB8AC3E}">
        <p14:creationId xmlns:p14="http://schemas.microsoft.com/office/powerpoint/2010/main" val="225043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32</a:t>
            </a:fld>
            <a:endParaRPr lang="en-US"/>
          </a:p>
        </p:txBody>
      </p:sp>
    </p:spTree>
    <p:extLst>
      <p:ext uri="{BB962C8B-B14F-4D97-AF65-F5344CB8AC3E}">
        <p14:creationId xmlns:p14="http://schemas.microsoft.com/office/powerpoint/2010/main" val="218366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4</a:t>
            </a:fld>
            <a:endParaRPr lang="en-US"/>
          </a:p>
        </p:txBody>
      </p:sp>
    </p:spTree>
    <p:extLst>
      <p:ext uri="{BB962C8B-B14F-4D97-AF65-F5344CB8AC3E}">
        <p14:creationId xmlns:p14="http://schemas.microsoft.com/office/powerpoint/2010/main" val="999633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33</a:t>
            </a:fld>
            <a:endParaRPr lang="en-US"/>
          </a:p>
        </p:txBody>
      </p:sp>
    </p:spTree>
    <p:extLst>
      <p:ext uri="{BB962C8B-B14F-4D97-AF65-F5344CB8AC3E}">
        <p14:creationId xmlns:p14="http://schemas.microsoft.com/office/powerpoint/2010/main" val="2719672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34</a:t>
            </a:fld>
            <a:endParaRPr lang="en-US"/>
          </a:p>
        </p:txBody>
      </p:sp>
    </p:spTree>
    <p:extLst>
      <p:ext uri="{BB962C8B-B14F-4D97-AF65-F5344CB8AC3E}">
        <p14:creationId xmlns:p14="http://schemas.microsoft.com/office/powerpoint/2010/main" val="1815902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35</a:t>
            </a:fld>
            <a:endParaRPr lang="en-US"/>
          </a:p>
        </p:txBody>
      </p:sp>
    </p:spTree>
    <p:extLst>
      <p:ext uri="{BB962C8B-B14F-4D97-AF65-F5344CB8AC3E}">
        <p14:creationId xmlns:p14="http://schemas.microsoft.com/office/powerpoint/2010/main" val="2766011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36</a:t>
            </a:fld>
            <a:endParaRPr lang="en-US"/>
          </a:p>
        </p:txBody>
      </p:sp>
    </p:spTree>
    <p:extLst>
      <p:ext uri="{BB962C8B-B14F-4D97-AF65-F5344CB8AC3E}">
        <p14:creationId xmlns:p14="http://schemas.microsoft.com/office/powerpoint/2010/main" val="2137556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37</a:t>
            </a:fld>
            <a:endParaRPr lang="en-US"/>
          </a:p>
        </p:txBody>
      </p:sp>
    </p:spTree>
    <p:extLst>
      <p:ext uri="{BB962C8B-B14F-4D97-AF65-F5344CB8AC3E}">
        <p14:creationId xmlns:p14="http://schemas.microsoft.com/office/powerpoint/2010/main" val="2581789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38</a:t>
            </a:fld>
            <a:endParaRPr lang="en-US"/>
          </a:p>
        </p:txBody>
      </p:sp>
    </p:spTree>
    <p:extLst>
      <p:ext uri="{BB962C8B-B14F-4D97-AF65-F5344CB8AC3E}">
        <p14:creationId xmlns:p14="http://schemas.microsoft.com/office/powerpoint/2010/main" val="91498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39</a:t>
            </a:fld>
            <a:endParaRPr lang="en-US"/>
          </a:p>
        </p:txBody>
      </p:sp>
    </p:spTree>
    <p:extLst>
      <p:ext uri="{BB962C8B-B14F-4D97-AF65-F5344CB8AC3E}">
        <p14:creationId xmlns:p14="http://schemas.microsoft.com/office/powerpoint/2010/main" val="2946107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40</a:t>
            </a:fld>
            <a:endParaRPr lang="en-US"/>
          </a:p>
        </p:txBody>
      </p:sp>
    </p:spTree>
    <p:extLst>
      <p:ext uri="{BB962C8B-B14F-4D97-AF65-F5344CB8AC3E}">
        <p14:creationId xmlns:p14="http://schemas.microsoft.com/office/powerpoint/2010/main" val="4101283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41</a:t>
            </a:fld>
            <a:endParaRPr lang="en-US"/>
          </a:p>
        </p:txBody>
      </p:sp>
    </p:spTree>
    <p:extLst>
      <p:ext uri="{BB962C8B-B14F-4D97-AF65-F5344CB8AC3E}">
        <p14:creationId xmlns:p14="http://schemas.microsoft.com/office/powerpoint/2010/main" val="202764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5</a:t>
            </a:fld>
            <a:endParaRPr lang="en-US"/>
          </a:p>
        </p:txBody>
      </p:sp>
    </p:spTree>
    <p:extLst>
      <p:ext uri="{BB962C8B-B14F-4D97-AF65-F5344CB8AC3E}">
        <p14:creationId xmlns:p14="http://schemas.microsoft.com/office/powerpoint/2010/main" val="364169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6</a:t>
            </a:fld>
            <a:endParaRPr lang="en-US"/>
          </a:p>
        </p:txBody>
      </p:sp>
    </p:spTree>
    <p:extLst>
      <p:ext uri="{BB962C8B-B14F-4D97-AF65-F5344CB8AC3E}">
        <p14:creationId xmlns:p14="http://schemas.microsoft.com/office/powerpoint/2010/main" val="2245410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ACDD-CF80-0846-A9D4-A013DD70DEFB}" type="slidenum">
              <a:rPr lang="en-US" smtClean="0"/>
              <a:t>7</a:t>
            </a:fld>
            <a:endParaRPr lang="en-US"/>
          </a:p>
        </p:txBody>
      </p:sp>
    </p:spTree>
    <p:extLst>
      <p:ext uri="{BB962C8B-B14F-4D97-AF65-F5344CB8AC3E}">
        <p14:creationId xmlns:p14="http://schemas.microsoft.com/office/powerpoint/2010/main" val="50701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8</a:t>
            </a:fld>
            <a:endParaRPr lang="en-US"/>
          </a:p>
        </p:txBody>
      </p:sp>
    </p:spTree>
    <p:extLst>
      <p:ext uri="{BB962C8B-B14F-4D97-AF65-F5344CB8AC3E}">
        <p14:creationId xmlns:p14="http://schemas.microsoft.com/office/powerpoint/2010/main" val="359480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9</a:t>
            </a:fld>
            <a:endParaRPr lang="en-US"/>
          </a:p>
        </p:txBody>
      </p:sp>
    </p:spTree>
    <p:extLst>
      <p:ext uri="{BB962C8B-B14F-4D97-AF65-F5344CB8AC3E}">
        <p14:creationId xmlns:p14="http://schemas.microsoft.com/office/powerpoint/2010/main" val="339720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10</a:t>
            </a:fld>
            <a:endParaRPr lang="en-US"/>
          </a:p>
        </p:txBody>
      </p:sp>
    </p:spTree>
    <p:extLst>
      <p:ext uri="{BB962C8B-B14F-4D97-AF65-F5344CB8AC3E}">
        <p14:creationId xmlns:p14="http://schemas.microsoft.com/office/powerpoint/2010/main" val="89940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4D34150D-0F4D-4315-90B1-7D4D1EC78874}"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13"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0" name="Title 1"/>
          <p:cNvSpPr>
            <a:spLocks noGrp="1"/>
          </p:cNvSpPr>
          <p:nvPr>
            <p:ph type="ctrTitle"/>
          </p:nvPr>
        </p:nvSpPr>
        <p:spPr>
          <a:xfrm>
            <a:off x="1524000" y="1122363"/>
            <a:ext cx="9144000" cy="2387600"/>
          </a:xfrm>
          <a:prstGeom prst="rect">
            <a:avLst/>
          </a:prstGeom>
        </p:spPr>
        <p:txBody>
          <a:bodyPr anchor="b"/>
          <a:lstStyle>
            <a:lvl1pPr algn="ctr">
              <a:defRPr sz="5000" b="0" i="0">
                <a:latin typeface="Open Sans" charset="0"/>
                <a:ea typeface="Open Sans" charset="0"/>
                <a:cs typeface="Open Sans" charset="0"/>
              </a:defRPr>
            </a:lvl1pPr>
          </a:lstStyle>
          <a:p>
            <a:r>
              <a:rPr lang="en-US" dirty="0"/>
              <a:t>Click to edit Master title style</a:t>
            </a:r>
          </a:p>
        </p:txBody>
      </p:sp>
      <p:sp>
        <p:nvSpPr>
          <p:cNvPr id="11"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2570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3D01CE06-AC63-48D9-B594-447BCD82EFC2}"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31229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4CFBE24F-F6EC-4286-9168-F06D89F922CD}"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17DCF8E-2A5B-4055-8EAB-A38E0937401A}"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7027036-2AFB-47AA-B352-F95399BC31D9}"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0EC4F635-E3EA-4CFF-9CFF-D0CC8DDC22AD}"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59AAD5B7-AF76-44A6-B610-B5E65EAA8929}"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dirty="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1016168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4D34150D-0F4D-4315-90B1-7D4D1EC78874}"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13"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0" name="Title 1"/>
          <p:cNvSpPr>
            <a:spLocks noGrp="1"/>
          </p:cNvSpPr>
          <p:nvPr>
            <p:ph type="ctrTitle"/>
          </p:nvPr>
        </p:nvSpPr>
        <p:spPr>
          <a:xfrm>
            <a:off x="1524000" y="1122363"/>
            <a:ext cx="9144000" cy="2387600"/>
          </a:xfrm>
          <a:prstGeom prst="rect">
            <a:avLst/>
          </a:prstGeom>
        </p:spPr>
        <p:txBody>
          <a:bodyPr anchor="b"/>
          <a:lstStyle>
            <a:lvl1pPr algn="ctr">
              <a:defRPr sz="5000" b="0" i="0">
                <a:latin typeface="Open Sans" charset="0"/>
                <a:ea typeface="Open Sans" charset="0"/>
                <a:cs typeface="Open Sans" charset="0"/>
              </a:defRPr>
            </a:lvl1pPr>
          </a:lstStyle>
          <a:p>
            <a:r>
              <a:rPr lang="en-US" dirty="0"/>
              <a:t>Click to edit Master title style</a:t>
            </a:r>
          </a:p>
        </p:txBody>
      </p:sp>
      <p:sp>
        <p:nvSpPr>
          <p:cNvPr id="11"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686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DA6E-06D2-4237-879C-7946E0C04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4D49AC-CA3E-4C02-A313-8206FCE54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469D9-9E47-43B2-8D18-8A91B015665C}"/>
              </a:ext>
            </a:extLst>
          </p:cNvPr>
          <p:cNvSpPr>
            <a:spLocks noGrp="1"/>
          </p:cNvSpPr>
          <p:nvPr>
            <p:ph type="dt" sz="half" idx="10"/>
          </p:nvPr>
        </p:nvSpPr>
        <p:spPr/>
        <p:txBody>
          <a:bodyPr/>
          <a:lstStyle/>
          <a:p>
            <a:fld id="{ED6E0EE3-991E-4ABC-B3D9-0420649A3B39}" type="datetimeFigureOut">
              <a:rPr lang="en-US" smtClean="0"/>
              <a:t>1/15/2020</a:t>
            </a:fld>
            <a:endParaRPr lang="en-US"/>
          </a:p>
        </p:txBody>
      </p:sp>
      <p:sp>
        <p:nvSpPr>
          <p:cNvPr id="5" name="Footer Placeholder 4">
            <a:extLst>
              <a:ext uri="{FF2B5EF4-FFF2-40B4-BE49-F238E27FC236}">
                <a16:creationId xmlns:a16="http://schemas.microsoft.com/office/drawing/2014/main" id="{3ED3DB23-0A44-4D60-BAA3-BD5D69D26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7AEEF-F760-40E5-97C2-24BBE481B290}"/>
              </a:ext>
            </a:extLst>
          </p:cNvPr>
          <p:cNvSpPr>
            <a:spLocks noGrp="1"/>
          </p:cNvSpPr>
          <p:nvPr>
            <p:ph type="sldNum" sz="quarter" idx="12"/>
          </p:nvPr>
        </p:nvSpPr>
        <p:spPr/>
        <p:txBody>
          <a:bodyPr/>
          <a:lstStyle/>
          <a:p>
            <a:fld id="{009AD230-9A29-417E-95E5-DC98AB35EEE4}" type="slidenum">
              <a:rPr lang="en-US" smtClean="0"/>
              <a:t>‹#›</a:t>
            </a:fld>
            <a:endParaRPr lang="en-US"/>
          </a:p>
        </p:txBody>
      </p:sp>
    </p:spTree>
    <p:extLst>
      <p:ext uri="{BB962C8B-B14F-4D97-AF65-F5344CB8AC3E}">
        <p14:creationId xmlns:p14="http://schemas.microsoft.com/office/powerpoint/2010/main" val="1315425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582065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endParaRPr lang="en-US" dirty="0">
              <a:solidFill>
                <a:schemeClr val="accent1">
                  <a:lumMod val="60000"/>
                  <a:lumOff val="40000"/>
                </a:schemeClr>
              </a:solidFill>
            </a:endParaRP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dirty="0">
                <a:solidFill>
                  <a:srgbClr val="F06039"/>
                </a:solidFill>
                <a:latin typeface="Open Sans Semibold" charset="0"/>
                <a:ea typeface="Open Sans Semibold" charset="0"/>
                <a:cs typeface="Open Sans Semibold" charset="0"/>
              </a:rPr>
              <a:t>Heading</a:t>
            </a:r>
            <a:endParaRPr lang="en-US" dirty="0">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R="0" lvl="0" fontAlgn="ctr">
              <a:spcBef>
                <a:spcPts val="0"/>
              </a:spcBef>
              <a:spcAft>
                <a:spcPts val="0"/>
              </a:spcAft>
              <a:tabLst>
                <a:tab pos="457200" algn="l"/>
              </a:tabLst>
            </a:pPr>
            <a:endParaRPr lang="en-US" dirty="0">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dirty="0">
                <a:solidFill>
                  <a:srgbClr val="F06039"/>
                </a:solidFill>
                <a:latin typeface="Open Sans Semibold" charset="0"/>
                <a:ea typeface="Open Sans Semibold" charset="0"/>
                <a:cs typeface="Open Sans Semibold" charset="0"/>
              </a:rPr>
              <a:t>Heading</a:t>
            </a:r>
            <a:endParaRPr lang="en-US" i="1" dirty="0">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R="0" lvl="0" fontAlgn="ctr">
              <a:spcBef>
                <a:spcPts val="0"/>
              </a:spcBef>
              <a:spcAft>
                <a:spcPts val="0"/>
              </a:spcAft>
              <a:tabLst>
                <a:tab pos="457200" algn="l"/>
              </a:tabLst>
            </a:pPr>
            <a:endParaRPr lang="en-US" dirty="0">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TOC Slide</a:t>
            </a:r>
          </a:p>
        </p:txBody>
      </p:sp>
    </p:spTree>
    <p:extLst>
      <p:ext uri="{BB962C8B-B14F-4D97-AF65-F5344CB8AC3E}">
        <p14:creationId xmlns:p14="http://schemas.microsoft.com/office/powerpoint/2010/main" val="83877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20AF60-34EA-4952-888A-0054D6A3B64F}"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560374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1/15/2020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dirty="0">
                <a:solidFill>
                  <a:schemeClr val="accent1">
                    <a:lumMod val="60000"/>
                    <a:lumOff val="40000"/>
                  </a:schemeClr>
                </a:solidFill>
              </a:rPr>
              <a:t>Footer</a:t>
            </a: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Bullet List Slide</a:t>
            </a:r>
          </a:p>
        </p:txBody>
      </p:sp>
    </p:spTree>
    <p:extLst>
      <p:ext uri="{BB962C8B-B14F-4D97-AF65-F5344CB8AC3E}">
        <p14:creationId xmlns:p14="http://schemas.microsoft.com/office/powerpoint/2010/main" val="4083342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1/15/2020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dirty="0">
                <a:solidFill>
                  <a:schemeClr val="accent1">
                    <a:lumMod val="60000"/>
                    <a:lumOff val="40000"/>
                  </a:schemeClr>
                </a:solidFill>
              </a:rPr>
              <a:t>Footer</a:t>
            </a: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2-column</a:t>
            </a:r>
            <a:r>
              <a:rPr lang="en-US" sz="3600" b="0" i="0" baseline="0" dirty="0">
                <a:latin typeface="Open Sans" charset="0"/>
                <a:ea typeface="Open Sans" charset="0"/>
                <a:cs typeface="Open Sans" charset="0"/>
              </a:rPr>
              <a:t> </a:t>
            </a:r>
            <a:r>
              <a:rPr lang="en-US" sz="3600" b="0" i="0" dirty="0">
                <a:latin typeface="Open Sans" charset="0"/>
                <a:ea typeface="Open Sans" charset="0"/>
                <a:cs typeface="Open Sans" charset="0"/>
              </a:rPr>
              <a:t>Bullet List Slide</a:t>
            </a:r>
          </a:p>
        </p:txBody>
      </p:sp>
    </p:spTree>
    <p:extLst>
      <p:ext uri="{BB962C8B-B14F-4D97-AF65-F5344CB8AC3E}">
        <p14:creationId xmlns:p14="http://schemas.microsoft.com/office/powerpoint/2010/main" val="3277347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1/15/2020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dirty="0">
                <a:solidFill>
                  <a:schemeClr val="accent1">
                    <a:lumMod val="60000"/>
                    <a:lumOff val="40000"/>
                  </a:schemeClr>
                </a:solidFill>
              </a:rPr>
              <a:t>Footer</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dirty="0">
                <a:solidFill>
                  <a:schemeClr val="bg1"/>
                </a:solidFill>
                <a:latin typeface="Open Sans" charset="0"/>
                <a:ea typeface="Open Sans" charset="0"/>
                <a:cs typeface="Open Sans" charset="0"/>
              </a:rPr>
              <a:t>Text about the</a:t>
            </a:r>
            <a:r>
              <a:rPr lang="en-US" sz="2400" b="0" i="0" baseline="0" dirty="0">
                <a:solidFill>
                  <a:schemeClr val="bg1"/>
                </a:solidFill>
                <a:latin typeface="Open Sans" charset="0"/>
                <a:ea typeface="Open Sans" charset="0"/>
                <a:cs typeface="Open Sans" charset="0"/>
              </a:rPr>
              <a:t> image </a:t>
            </a:r>
            <a:r>
              <a:rPr lang="en-US" sz="2400" b="0" i="0" dirty="0">
                <a:solidFill>
                  <a:schemeClr val="bg1"/>
                </a:solidFill>
                <a:latin typeface="Open Sans" charset="0"/>
                <a:ea typeface="Open Sans" charset="0"/>
                <a:cs typeface="Open Sans" charset="0"/>
              </a:rPr>
              <a:t>goes</a:t>
            </a:r>
            <a:r>
              <a:rPr lang="en-US" sz="2400" b="0" i="0" baseline="0" dirty="0">
                <a:solidFill>
                  <a:schemeClr val="bg1"/>
                </a:solidFill>
                <a:latin typeface="Open Sans" charset="0"/>
                <a:ea typeface="Open Sans" charset="0"/>
                <a:cs typeface="Open Sans" charset="0"/>
              </a:rPr>
              <a:t> in this box</a:t>
            </a:r>
            <a:endParaRPr lang="en-US" sz="2400" b="0" i="0" dirty="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644425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1/15/2020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dirty="0">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1177056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1/15/2020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dirty="0">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2735103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1/15/2020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dirty="0">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203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1/15/2020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dirty="0">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050080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1/15/2020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dirty="0">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066516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1/15/2020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dirty="0">
                <a:solidFill>
                  <a:schemeClr val="accent1">
                    <a:lumMod val="60000"/>
                    <a:lumOff val="40000"/>
                  </a:schemeClr>
                </a:solidFill>
              </a:rPr>
              <a:t>Footer</a:t>
            </a: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494576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1/15/2020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dirty="0">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11600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72189B-9B75-4B76-8D0D-7F841A4E57CB}"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dirty="0">
                <a:solidFill>
                  <a:srgbClr val="F06039"/>
                </a:solidFill>
                <a:latin typeface="Open Sans Semibold" charset="0"/>
                <a:ea typeface="Open Sans Semibold" charset="0"/>
                <a:cs typeface="Open Sans Semibold" charset="0"/>
              </a:rPr>
              <a:t>Heading</a:t>
            </a:r>
            <a:endParaRPr lang="en-US" dirty="0">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R="0" lvl="0" fontAlgn="ctr">
              <a:spcBef>
                <a:spcPts val="0"/>
              </a:spcBef>
              <a:spcAft>
                <a:spcPts val="0"/>
              </a:spcAft>
              <a:tabLst>
                <a:tab pos="457200" algn="l"/>
              </a:tabLst>
            </a:pPr>
            <a:endParaRPr lang="en-US" dirty="0">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dirty="0">
                <a:solidFill>
                  <a:srgbClr val="F06039"/>
                </a:solidFill>
                <a:latin typeface="Open Sans Semibold" charset="0"/>
                <a:ea typeface="Open Sans Semibold" charset="0"/>
                <a:cs typeface="Open Sans Semibold" charset="0"/>
              </a:rPr>
              <a:t>Heading</a:t>
            </a:r>
            <a:endParaRPr lang="en-US" i="1" dirty="0">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R="0" lvl="0" fontAlgn="ctr">
              <a:spcBef>
                <a:spcPts val="0"/>
              </a:spcBef>
              <a:spcAft>
                <a:spcPts val="0"/>
              </a:spcAft>
              <a:tabLst>
                <a:tab pos="457200" algn="l"/>
              </a:tabLst>
            </a:pPr>
            <a:endParaRPr lang="en-US" dirty="0">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TOC Slide</a:t>
            </a:r>
          </a:p>
        </p:txBody>
      </p:sp>
    </p:spTree>
    <p:extLst>
      <p:ext uri="{BB962C8B-B14F-4D97-AF65-F5344CB8AC3E}">
        <p14:creationId xmlns:p14="http://schemas.microsoft.com/office/powerpoint/2010/main" val="1590855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1/15/2020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dirty="0">
                <a:solidFill>
                  <a:schemeClr val="accent1">
                    <a:lumMod val="60000"/>
                    <a:lumOff val="40000"/>
                  </a:schemeClr>
                </a:solidFill>
              </a:rPr>
              <a:t>Footer</a:t>
            </a: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34751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1/15/2020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dirty="0">
                <a:solidFill>
                  <a:schemeClr val="accent1">
                    <a:lumMod val="60000"/>
                    <a:lumOff val="40000"/>
                  </a:schemeClr>
                </a:solidFill>
              </a:rPr>
              <a:t>Footer</a:t>
            </a: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dirty="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349769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2050CD51-0C01-4E22-B025-77B1A61789DE}"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Bullet List Slide</a:t>
            </a:r>
          </a:p>
        </p:txBody>
      </p:sp>
    </p:spTree>
    <p:extLst>
      <p:ext uri="{BB962C8B-B14F-4D97-AF65-F5344CB8AC3E}">
        <p14:creationId xmlns:p14="http://schemas.microsoft.com/office/powerpoint/2010/main" val="70022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0F9A1CFD-1BFA-49AD-82B6-46D97ED39DC0}"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2-column</a:t>
            </a:r>
            <a:r>
              <a:rPr lang="en-US" sz="3600" b="0" i="0" baseline="0" dirty="0">
                <a:latin typeface="Open Sans" charset="0"/>
                <a:ea typeface="Open Sans" charset="0"/>
                <a:cs typeface="Open Sans" charset="0"/>
              </a:rPr>
              <a:t> </a:t>
            </a:r>
            <a:r>
              <a:rPr lang="en-US" sz="3600" b="0" i="0" dirty="0">
                <a:latin typeface="Open Sans" charset="0"/>
                <a:ea typeface="Open Sans" charset="0"/>
                <a:cs typeface="Open Sans" charset="0"/>
              </a:rPr>
              <a:t>Bullet List Slide</a:t>
            </a:r>
          </a:p>
        </p:txBody>
      </p:sp>
    </p:spTree>
    <p:extLst>
      <p:ext uri="{BB962C8B-B14F-4D97-AF65-F5344CB8AC3E}">
        <p14:creationId xmlns:p14="http://schemas.microsoft.com/office/powerpoint/2010/main" val="51051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B7CF47E-6779-4C24-89B7-D9648DF6A416}"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dirty="0">
                <a:solidFill>
                  <a:schemeClr val="bg1"/>
                </a:solidFill>
                <a:latin typeface="Open Sans" charset="0"/>
                <a:ea typeface="Open Sans" charset="0"/>
                <a:cs typeface="Open Sans" charset="0"/>
              </a:rPr>
              <a:t>Text about the</a:t>
            </a:r>
            <a:r>
              <a:rPr lang="en-US" sz="2400" b="0" i="0" baseline="0" dirty="0">
                <a:solidFill>
                  <a:schemeClr val="bg1"/>
                </a:solidFill>
                <a:latin typeface="Open Sans" charset="0"/>
                <a:ea typeface="Open Sans" charset="0"/>
                <a:cs typeface="Open Sans" charset="0"/>
              </a:rPr>
              <a:t> image </a:t>
            </a:r>
            <a:r>
              <a:rPr lang="en-US" sz="2400" b="0" i="0" dirty="0">
                <a:solidFill>
                  <a:schemeClr val="bg1"/>
                </a:solidFill>
                <a:latin typeface="Open Sans" charset="0"/>
                <a:ea typeface="Open Sans" charset="0"/>
                <a:cs typeface="Open Sans" charset="0"/>
              </a:rPr>
              <a:t>goes</a:t>
            </a:r>
            <a:r>
              <a:rPr lang="en-US" sz="2400" b="0" i="0" baseline="0" dirty="0">
                <a:solidFill>
                  <a:schemeClr val="bg1"/>
                </a:solidFill>
                <a:latin typeface="Open Sans" charset="0"/>
                <a:ea typeface="Open Sans" charset="0"/>
                <a:cs typeface="Open Sans" charset="0"/>
              </a:rPr>
              <a:t> in this box</a:t>
            </a:r>
            <a:endParaRPr lang="en-US" sz="2400" b="0" i="0" dirty="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07583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10C71E7B-882B-47C2-B531-4E2D6F70257F}"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105714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B26F3684-5F08-4BE8-9A07-E75D9AA39EF3}"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4C6D1921-91B2-4E72-AB4E-2DD2085A5068}"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3.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4.jp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4.jpg"/><Relationship Id="rId2" Type="http://schemas.openxmlformats.org/officeDocument/2006/relationships/slideLayout" Target="../slideLayouts/slideLayout19.xml"/><Relationship Id="rId16" Type="http://schemas.openxmlformats.org/officeDocument/2006/relationships/image" Target="../media/image3.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12192000" cy="1267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06802" y="138949"/>
            <a:ext cx="1978396" cy="989198"/>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267096"/>
            <a:ext cx="12192000" cy="5596636"/>
          </a:xfrm>
          <a:prstGeom prst="rect">
            <a:avLst/>
          </a:prstGeom>
        </p:spPr>
      </p:pic>
    </p:spTree>
    <p:extLst>
      <p:ext uri="{BB962C8B-B14F-4D97-AF65-F5344CB8AC3E}">
        <p14:creationId xmlns:p14="http://schemas.microsoft.com/office/powerpoint/2010/main" val="1195298848"/>
      </p:ext>
    </p:extLst>
  </p:cSld>
  <p:clrMap bg1="lt1" tx1="dk1" bg2="lt2" tx2="dk2" accent1="accent1" accent2="accent2" accent3="accent3" accent4="accent4" accent5="accent5" accent6="accent6" hlink="hlink" folHlink="folHlink"/>
  <p:sldLayoutIdLst>
    <p:sldLayoutId id="2147483649" r:id="rId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8BA1B060-395D-40DD-80D9-575EA69D951E}" type="datetime1">
              <a:rPr lang="en-US" smtClean="0">
                <a:solidFill>
                  <a:schemeClr val="accent1">
                    <a:lumMod val="60000"/>
                    <a:lumOff val="40000"/>
                  </a:schemeClr>
                </a:solidFill>
              </a:rPr>
              <a:t>1/15/2020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pic>
        <p:nvPicPr>
          <p:cNvPr id="10" name="Picture 9"/>
          <p:cNvPicPr>
            <a:picLocks noChangeAspect="1"/>
          </p:cNvPicPr>
          <p:nvPr userDrawn="1"/>
        </p:nvPicPr>
        <p:blipFill>
          <a:blip r:embed="rId19">
            <a:alphaModFix amt="26000"/>
            <a:extLst>
              <a:ext uri="{28A0092B-C50C-407E-A947-70E740481C1C}">
                <a14:useLocalDpi xmlns:a14="http://schemas.microsoft.com/office/drawing/2010/main"/>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380060354"/>
      </p:ext>
    </p:extLst>
  </p:cSld>
  <p:clrMap bg1="lt1" tx1="dk1" bg2="lt2" tx2="dk2" accent1="accent1" accent2="accent2" accent3="accent3" accent4="accent4" accent5="accent5" accent6="accent6" hlink="hlink" folHlink="folHlink"/>
  <p:sldLayoutIdLst>
    <p:sldLayoutId id="2147483669" r:id="rId1"/>
    <p:sldLayoutId id="2147483662" r:id="rId2"/>
    <p:sldLayoutId id="2147483652" r:id="rId3"/>
    <p:sldLayoutId id="2147483653" r:id="rId4"/>
    <p:sldLayoutId id="2147483654" r:id="rId5"/>
    <p:sldLayoutId id="2147483657" r:id="rId6"/>
    <p:sldLayoutId id="2147483668" r:id="rId7"/>
    <p:sldLayoutId id="2147483667" r:id="rId8"/>
    <p:sldLayoutId id="2147483658" r:id="rId9"/>
    <p:sldLayoutId id="2147483664" r:id="rId10"/>
    <p:sldLayoutId id="2147483665" r:id="rId11"/>
    <p:sldLayoutId id="2147483663" r:id="rId12"/>
    <p:sldLayoutId id="2147483666" r:id="rId13"/>
    <p:sldLayoutId id="2147483659" r:id="rId14"/>
    <p:sldLayoutId id="2147483670" r:id="rId15"/>
    <p:sldLayoutId id="2147483686" r:id="rId16"/>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1/15/2020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dirty="0">
                <a:solidFill>
                  <a:schemeClr val="accent1">
                    <a:lumMod val="60000"/>
                    <a:lumOff val="40000"/>
                  </a:schemeClr>
                </a:solidFill>
              </a:rPr>
              <a:t>Footer</a:t>
            </a:r>
          </a:p>
        </p:txBody>
      </p:sp>
      <p:pic>
        <p:nvPicPr>
          <p:cNvPr id="10" name="Picture 9"/>
          <p:cNvPicPr>
            <a:picLocks noChangeAspect="1"/>
          </p:cNvPicPr>
          <p:nvPr userDrawn="1"/>
        </p:nvPicPr>
        <p:blipFill>
          <a:blip r:embed="rId17">
            <a:alphaModFix amt="26000"/>
            <a:extLst>
              <a:ext uri="{28A0092B-C50C-407E-A947-70E740481C1C}">
                <a14:useLocalDpi xmlns:a14="http://schemas.microsoft.com/office/drawing/2010/main"/>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42859366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cid:image001.png@01D59A42.AE1EA2A0"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BDD53EEE-3AE6-4787-AB97-E489BBDC17A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522"/>
          <a:stretch/>
        </p:blipFill>
        <p:spPr>
          <a:xfrm>
            <a:off x="0" y="1251167"/>
            <a:ext cx="12192000" cy="7871441"/>
          </a:xfrm>
          <a:prstGeom prst="rect">
            <a:avLst/>
          </a:prstGeom>
        </p:spPr>
      </p:pic>
      <p:sp>
        <p:nvSpPr>
          <p:cNvPr id="11" name="Subtitle 2"/>
          <p:cNvSpPr>
            <a:spLocks noGrp="1"/>
          </p:cNvSpPr>
          <p:nvPr>
            <p:ph type="subTitle" idx="4294967295"/>
          </p:nvPr>
        </p:nvSpPr>
        <p:spPr>
          <a:xfrm>
            <a:off x="190344" y="5198663"/>
            <a:ext cx="5028201" cy="1143000"/>
          </a:xfrm>
          <a:prstGeom prst="rect">
            <a:avLst/>
          </a:prstGeom>
        </p:spPr>
        <p:txBody>
          <a:bodyPr lIns="91440" rIns="91440">
            <a:normAutofit fontScale="92500" lnSpcReduction="20000"/>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solidFill>
                  <a:schemeClr val="bg1"/>
                </a:solidFill>
                <a:latin typeface="Century Gothic" panose="020B0502020202020204" pitchFamily="34" charset="0"/>
              </a:rPr>
              <a:t>Texas Education Agency </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Governance &amp; Accountability</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Performance Reporting</a:t>
            </a:r>
          </a:p>
        </p:txBody>
      </p:sp>
      <p:sp>
        <p:nvSpPr>
          <p:cNvPr id="13" name="Title 10"/>
          <p:cNvSpPr txBox="1">
            <a:spLocks/>
          </p:cNvSpPr>
          <p:nvPr/>
        </p:nvSpPr>
        <p:spPr>
          <a:xfrm>
            <a:off x="1169399" y="1819564"/>
            <a:ext cx="10172856" cy="272223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entury Gothic" panose="020B0502020202020204" pitchFamily="34" charset="0"/>
                <a:ea typeface="+mj-ea"/>
                <a:cs typeface="+mj-cs"/>
              </a:rPr>
              <a:t>Accountability Policy Advisory Committee Meeting</a:t>
            </a:r>
          </a:p>
        </p:txBody>
      </p:sp>
      <p:sp>
        <p:nvSpPr>
          <p:cNvPr id="2" name="Date Placeholder 1">
            <a:extLst>
              <a:ext uri="{FF2B5EF4-FFF2-40B4-BE49-F238E27FC236}">
                <a16:creationId xmlns:a16="http://schemas.microsoft.com/office/drawing/2014/main" id="{A92B4167-27BD-40D0-8B97-ABB74F4F436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17FF03-CC3A-4C51-937C-EA925A5B02EB}" type="datetime1">
              <a:rPr kumimoji="0" lang="en-US" sz="1100" b="0" i="0" u="none" strike="noStrike" kern="1200" cap="none" spc="0" normalizeH="0" baseline="0" noProof="0" smtClean="0">
                <a:ln>
                  <a:noFill/>
                </a:ln>
                <a:solidFill>
                  <a:srgbClr val="4472C4">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4472C4">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4472C4">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srgbClr val="4472C4">
                  <a:lumMod val="60000"/>
                  <a:lumOff val="40000"/>
                </a:srgbClr>
              </a:solidFill>
              <a:effectLst/>
              <a:uLnTx/>
              <a:uFillTx/>
              <a:latin typeface="Open Sans" charset="0"/>
            </a:endParaRPr>
          </a:p>
        </p:txBody>
      </p:sp>
      <p:pic>
        <p:nvPicPr>
          <p:cNvPr id="7" name="Picture Placeholder 8">
            <a:extLst>
              <a:ext uri="{FF2B5EF4-FFF2-40B4-BE49-F238E27FC236}">
                <a16:creationId xmlns:a16="http://schemas.microsoft.com/office/drawing/2014/main" id="{66E77DB8-B11C-4E32-95ED-FFE739B23F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522"/>
          <a:stretch/>
        </p:blipFill>
        <p:spPr>
          <a:xfrm>
            <a:off x="0" y="1201783"/>
            <a:ext cx="12192000" cy="7823200"/>
          </a:xfrm>
          <a:prstGeom prst="rect">
            <a:avLst/>
          </a:prstGeom>
        </p:spPr>
      </p:pic>
      <p:sp>
        <p:nvSpPr>
          <p:cNvPr id="8" name="Title 1">
            <a:extLst>
              <a:ext uri="{FF2B5EF4-FFF2-40B4-BE49-F238E27FC236}">
                <a16:creationId xmlns:a16="http://schemas.microsoft.com/office/drawing/2014/main" id="{2DDF3FBB-6B52-45F6-8BFB-2681B2597A0E}"/>
              </a:ext>
            </a:extLst>
          </p:cNvPr>
          <p:cNvSpPr>
            <a:spLocks noGrp="1"/>
          </p:cNvSpPr>
          <p:nvPr>
            <p:ph type="ctrTitle"/>
          </p:nvPr>
        </p:nvSpPr>
        <p:spPr>
          <a:xfrm>
            <a:off x="1524000" y="2453325"/>
            <a:ext cx="9144000" cy="1455651"/>
          </a:xfrm>
          <a:solidFill>
            <a:schemeClr val="bg1">
              <a:lumMod val="95000"/>
              <a:alpha val="86000"/>
            </a:schemeClr>
          </a:solidFill>
        </p:spPr>
        <p:txBody>
          <a:bodyPr/>
          <a:lstStyle/>
          <a:p>
            <a:r>
              <a:rPr lang="en-US" b="1" dirty="0">
                <a:solidFill>
                  <a:srgbClr val="3C6EBE"/>
                </a:solidFill>
                <a:latin typeface="+mn-lt"/>
              </a:rPr>
              <a:t>2020 &amp; Beyond Accountability System Development</a:t>
            </a:r>
          </a:p>
        </p:txBody>
      </p:sp>
      <p:sp>
        <p:nvSpPr>
          <p:cNvPr id="9" name="Subtitle 2">
            <a:extLst>
              <a:ext uri="{FF2B5EF4-FFF2-40B4-BE49-F238E27FC236}">
                <a16:creationId xmlns:a16="http://schemas.microsoft.com/office/drawing/2014/main" id="{967FE144-D54C-4D4F-9B79-606BDF15D97E}"/>
              </a:ext>
            </a:extLst>
          </p:cNvPr>
          <p:cNvSpPr>
            <a:spLocks noGrp="1"/>
          </p:cNvSpPr>
          <p:nvPr>
            <p:ph type="subTitle" idx="1"/>
          </p:nvPr>
        </p:nvSpPr>
        <p:spPr>
          <a:xfrm>
            <a:off x="1524000" y="3909982"/>
            <a:ext cx="9144000" cy="413380"/>
          </a:xfrm>
          <a:solidFill>
            <a:schemeClr val="bg1">
              <a:lumMod val="95000"/>
              <a:alpha val="86000"/>
            </a:schemeClr>
          </a:solidFill>
        </p:spPr>
        <p:txBody>
          <a:bodyPr>
            <a:normAutofit/>
          </a:bodyPr>
          <a:lstStyle/>
          <a:p>
            <a:r>
              <a:rPr lang="en-US" sz="2000" b="1" dirty="0">
                <a:solidFill>
                  <a:srgbClr val="44546A"/>
                </a:solidFill>
                <a:latin typeface="+mn-lt"/>
              </a:rPr>
              <a:t>Texas Education Agency | Governance &amp; Accountability | Performance Reporting</a:t>
            </a:r>
          </a:p>
        </p:txBody>
      </p:sp>
    </p:spTree>
    <p:extLst>
      <p:ext uri="{BB962C8B-B14F-4D97-AF65-F5344CB8AC3E}">
        <p14:creationId xmlns:p14="http://schemas.microsoft.com/office/powerpoint/2010/main" val="246082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50B367A9-2A75-4A09-B782-0E41FDDBF5CE}"/>
              </a:ext>
            </a:extLst>
          </p:cNvPr>
          <p:cNvSpPr txBox="1">
            <a:spLocks/>
          </p:cNvSpPr>
          <p:nvPr/>
        </p:nvSpPr>
        <p:spPr>
          <a:xfrm>
            <a:off x="1668321" y="433790"/>
            <a:ext cx="9904554"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500" b="1" dirty="0">
                <a:solidFill>
                  <a:srgbClr val="FF8134"/>
                </a:solidFill>
                <a:latin typeface="Century Gothic" panose="020B0502020202020204" pitchFamily="34" charset="0"/>
              </a:rPr>
              <a:t>Proposed Closing the Gaps Graduation Rate Methodology (cont.)</a:t>
            </a:r>
          </a:p>
        </p:txBody>
      </p:sp>
      <p:graphicFrame>
        <p:nvGraphicFramePr>
          <p:cNvPr id="4" name="Table 3">
            <a:extLst>
              <a:ext uri="{FF2B5EF4-FFF2-40B4-BE49-F238E27FC236}">
                <a16:creationId xmlns:a16="http://schemas.microsoft.com/office/drawing/2014/main" id="{F82F33BD-2774-433B-A61A-B208210D821C}"/>
              </a:ext>
            </a:extLst>
          </p:cNvPr>
          <p:cNvGraphicFramePr>
            <a:graphicFrameLocks noGrp="1"/>
          </p:cNvGraphicFramePr>
          <p:nvPr>
            <p:extLst>
              <p:ext uri="{D42A27DB-BD31-4B8C-83A1-F6EECF244321}">
                <p14:modId xmlns:p14="http://schemas.microsoft.com/office/powerpoint/2010/main" val="3248334211"/>
              </p:ext>
            </p:extLst>
          </p:nvPr>
        </p:nvGraphicFramePr>
        <p:xfrm>
          <a:off x="2791702" y="2462956"/>
          <a:ext cx="6608594" cy="2874012"/>
        </p:xfrm>
        <a:graphic>
          <a:graphicData uri="http://schemas.openxmlformats.org/drawingml/2006/table">
            <a:tbl>
              <a:tblPr firstRow="1" firstCol="1" lastRow="1" lastCol="1" bandRow="1" bandCol="1">
                <a:tableStyleId>{5C22544A-7EE6-4342-B048-85BDC9FD1C3A}</a:tableStyleId>
              </a:tblPr>
              <a:tblGrid>
                <a:gridCol w="2263647">
                  <a:extLst>
                    <a:ext uri="{9D8B030D-6E8A-4147-A177-3AD203B41FA5}">
                      <a16:colId xmlns:a16="http://schemas.microsoft.com/office/drawing/2014/main" val="1056465647"/>
                    </a:ext>
                  </a:extLst>
                </a:gridCol>
                <a:gridCol w="859872">
                  <a:extLst>
                    <a:ext uri="{9D8B030D-6E8A-4147-A177-3AD203B41FA5}">
                      <a16:colId xmlns:a16="http://schemas.microsoft.com/office/drawing/2014/main" val="2802804366"/>
                    </a:ext>
                  </a:extLst>
                </a:gridCol>
                <a:gridCol w="859872">
                  <a:extLst>
                    <a:ext uri="{9D8B030D-6E8A-4147-A177-3AD203B41FA5}">
                      <a16:colId xmlns:a16="http://schemas.microsoft.com/office/drawing/2014/main" val="2772443476"/>
                    </a:ext>
                  </a:extLst>
                </a:gridCol>
                <a:gridCol w="859872">
                  <a:extLst>
                    <a:ext uri="{9D8B030D-6E8A-4147-A177-3AD203B41FA5}">
                      <a16:colId xmlns:a16="http://schemas.microsoft.com/office/drawing/2014/main" val="3592957879"/>
                    </a:ext>
                  </a:extLst>
                </a:gridCol>
                <a:gridCol w="859872">
                  <a:extLst>
                    <a:ext uri="{9D8B030D-6E8A-4147-A177-3AD203B41FA5}">
                      <a16:colId xmlns:a16="http://schemas.microsoft.com/office/drawing/2014/main" val="2688217667"/>
                    </a:ext>
                  </a:extLst>
                </a:gridCol>
                <a:gridCol w="905459">
                  <a:extLst>
                    <a:ext uri="{9D8B030D-6E8A-4147-A177-3AD203B41FA5}">
                      <a16:colId xmlns:a16="http://schemas.microsoft.com/office/drawing/2014/main" val="4195476238"/>
                    </a:ext>
                  </a:extLst>
                </a:gridCol>
              </a:tblGrid>
              <a:tr h="862332">
                <a:tc rowSpan="2">
                  <a:txBody>
                    <a:bodyPr/>
                    <a:lstStyle/>
                    <a:p>
                      <a:pPr marL="0" marR="0" algn="ctr">
                        <a:spcBef>
                          <a:spcPts val="0"/>
                        </a:spcBef>
                        <a:spcAft>
                          <a:spcPts val="0"/>
                        </a:spcAft>
                      </a:pPr>
                      <a:r>
                        <a:rPr lang="en-US" sz="2200" dirty="0">
                          <a:effectLst/>
                        </a:rPr>
                        <a:t>2019 Campus Closing the Gaps Domain Grade</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gridSpan="5">
                  <a:txBody>
                    <a:bodyPr/>
                    <a:lstStyle/>
                    <a:p>
                      <a:pPr marL="0" marR="0" algn="ctr">
                        <a:spcBef>
                          <a:spcPts val="0"/>
                        </a:spcBef>
                        <a:spcAft>
                          <a:spcPts val="0"/>
                        </a:spcAft>
                      </a:pPr>
                      <a:r>
                        <a:rPr lang="en-US" sz="2200" dirty="0">
                          <a:effectLst/>
                        </a:rPr>
                        <a:t>   Model Campus Closing the Gaps Domain Grade</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8546746"/>
                  </a:ext>
                </a:extLst>
              </a:tr>
              <a:tr h="333924">
                <a:tc vMerge="1">
                  <a:txBody>
                    <a:bodyPr/>
                    <a:lstStyle/>
                    <a:p>
                      <a:endParaRPr lang="en-US"/>
                    </a:p>
                  </a:txBody>
                  <a:tcPr/>
                </a:tc>
                <a:tc>
                  <a:txBody>
                    <a:bodyPr/>
                    <a:lstStyle/>
                    <a:p>
                      <a:pPr marL="63500" marR="0" algn="ctr" defTabSz="914400" rtl="0" eaLnBrk="1" latinLnBrk="0" hangingPunct="1">
                        <a:spcBef>
                          <a:spcPts val="445"/>
                        </a:spcBef>
                        <a:spcAft>
                          <a:spcPts val="0"/>
                        </a:spcAft>
                      </a:pPr>
                      <a:r>
                        <a:rPr lang="en-US" sz="2200" b="1" kern="1200" dirty="0">
                          <a:solidFill>
                            <a:schemeClr val="lt1"/>
                          </a:solidFill>
                          <a:effectLst/>
                          <a:latin typeface="+mn-lt"/>
                          <a:ea typeface="+mn-ea"/>
                          <a:cs typeface="+mn-cs"/>
                        </a:rPr>
                        <a:t>A</a:t>
                      </a:r>
                    </a:p>
                  </a:txBody>
                  <a:tcPr marL="0" marR="0" marT="0" marB="0" anchor="ctr">
                    <a:solidFill>
                      <a:srgbClr val="1682C5"/>
                    </a:solidFill>
                  </a:tcPr>
                </a:tc>
                <a:tc>
                  <a:txBody>
                    <a:bodyPr/>
                    <a:lstStyle/>
                    <a:p>
                      <a:pPr marL="63500" marR="0" algn="ctr" defTabSz="914400" rtl="0" eaLnBrk="1" latinLnBrk="0" hangingPunct="1">
                        <a:spcBef>
                          <a:spcPts val="445"/>
                        </a:spcBef>
                        <a:spcAft>
                          <a:spcPts val="0"/>
                        </a:spcAft>
                      </a:pPr>
                      <a:r>
                        <a:rPr lang="en-US" sz="2200" b="1" kern="1200" dirty="0">
                          <a:solidFill>
                            <a:schemeClr val="lt1"/>
                          </a:solidFill>
                          <a:effectLst/>
                          <a:latin typeface="+mn-lt"/>
                          <a:ea typeface="+mn-ea"/>
                          <a:cs typeface="+mn-cs"/>
                        </a:rPr>
                        <a:t>B</a:t>
                      </a:r>
                    </a:p>
                  </a:txBody>
                  <a:tcPr marL="0" marR="0" marT="0" marB="0" anchor="ctr">
                    <a:solidFill>
                      <a:srgbClr val="1682C5"/>
                    </a:solidFill>
                  </a:tcPr>
                </a:tc>
                <a:tc>
                  <a:txBody>
                    <a:bodyPr/>
                    <a:lstStyle/>
                    <a:p>
                      <a:pPr marL="63500" marR="0" algn="ctr" defTabSz="914400" rtl="0" eaLnBrk="1" latinLnBrk="0" hangingPunct="1">
                        <a:spcBef>
                          <a:spcPts val="445"/>
                        </a:spcBef>
                        <a:spcAft>
                          <a:spcPts val="0"/>
                        </a:spcAft>
                      </a:pPr>
                      <a:r>
                        <a:rPr lang="en-US" sz="2200" b="1" kern="1200" dirty="0">
                          <a:solidFill>
                            <a:schemeClr val="lt1"/>
                          </a:solidFill>
                          <a:effectLst/>
                          <a:latin typeface="+mn-lt"/>
                          <a:ea typeface="+mn-ea"/>
                          <a:cs typeface="+mn-cs"/>
                        </a:rPr>
                        <a:t>C</a:t>
                      </a:r>
                    </a:p>
                  </a:txBody>
                  <a:tcPr marL="0" marR="0" marT="0" marB="0" anchor="ctr">
                    <a:solidFill>
                      <a:srgbClr val="1682C5"/>
                    </a:solidFill>
                  </a:tcPr>
                </a:tc>
                <a:tc>
                  <a:txBody>
                    <a:bodyPr/>
                    <a:lstStyle/>
                    <a:p>
                      <a:pPr marL="63500" marR="0" algn="ctr" defTabSz="914400" rtl="0" eaLnBrk="1" latinLnBrk="0" hangingPunct="1">
                        <a:spcBef>
                          <a:spcPts val="445"/>
                        </a:spcBef>
                        <a:spcAft>
                          <a:spcPts val="0"/>
                        </a:spcAft>
                      </a:pPr>
                      <a:r>
                        <a:rPr lang="en-US" sz="2200" b="1" kern="1200" dirty="0">
                          <a:solidFill>
                            <a:schemeClr val="lt1"/>
                          </a:solidFill>
                          <a:effectLst/>
                          <a:latin typeface="+mn-lt"/>
                          <a:ea typeface="+mn-ea"/>
                          <a:cs typeface="+mn-cs"/>
                        </a:rPr>
                        <a:t>D</a:t>
                      </a:r>
                    </a:p>
                  </a:txBody>
                  <a:tcPr marL="0" marR="0" marT="0" marB="0" anchor="ctr">
                    <a:solidFill>
                      <a:srgbClr val="1682C5"/>
                    </a:solidFill>
                  </a:tcPr>
                </a:tc>
                <a:tc>
                  <a:txBody>
                    <a:bodyPr/>
                    <a:lstStyle/>
                    <a:p>
                      <a:pPr marL="63500" marR="0" algn="ctr" defTabSz="914400" rtl="0" eaLnBrk="1" latinLnBrk="0" hangingPunct="1">
                        <a:spcBef>
                          <a:spcPts val="445"/>
                        </a:spcBef>
                        <a:spcAft>
                          <a:spcPts val="0"/>
                        </a:spcAft>
                      </a:pPr>
                      <a:r>
                        <a:rPr lang="en-US" sz="2200" b="1" kern="1200" dirty="0">
                          <a:solidFill>
                            <a:schemeClr val="lt1"/>
                          </a:solidFill>
                          <a:effectLst/>
                          <a:latin typeface="+mn-lt"/>
                          <a:ea typeface="+mn-ea"/>
                          <a:cs typeface="+mn-cs"/>
                        </a:rPr>
                        <a:t>F</a:t>
                      </a:r>
                    </a:p>
                  </a:txBody>
                  <a:tcPr marL="0" marR="0" marT="0" marB="0" anchor="ctr">
                    <a:solidFill>
                      <a:srgbClr val="1682C5"/>
                    </a:solidFill>
                  </a:tcPr>
                </a:tc>
                <a:extLst>
                  <a:ext uri="{0D108BD9-81ED-4DB2-BD59-A6C34878D82A}">
                    <a16:rowId xmlns:a16="http://schemas.microsoft.com/office/drawing/2014/main" val="1546516293"/>
                  </a:ext>
                </a:extLst>
              </a:tr>
              <a:tr h="333924">
                <a:tc>
                  <a:txBody>
                    <a:bodyPr/>
                    <a:lstStyle/>
                    <a:p>
                      <a:pPr marL="63500" marR="0" algn="ctr">
                        <a:spcBef>
                          <a:spcPts val="445"/>
                        </a:spcBef>
                        <a:spcAft>
                          <a:spcPts val="0"/>
                        </a:spcAft>
                      </a:pPr>
                      <a:r>
                        <a:rPr lang="en-US" sz="2200" dirty="0">
                          <a:effectLst/>
                        </a:rPr>
                        <a:t>A</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55245" algn="ctr">
                        <a:spcBef>
                          <a:spcPts val="445"/>
                        </a:spcBef>
                        <a:spcAft>
                          <a:spcPts val="0"/>
                        </a:spcAft>
                      </a:pPr>
                      <a:r>
                        <a:rPr lang="en-US" sz="2200" b="0" dirty="0">
                          <a:solidFill>
                            <a:schemeClr val="tx1"/>
                          </a:solidFill>
                          <a:effectLst/>
                        </a:rPr>
                        <a:t>7</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880"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extLst>
                  <a:ext uri="{0D108BD9-81ED-4DB2-BD59-A6C34878D82A}">
                    <a16:rowId xmlns:a16="http://schemas.microsoft.com/office/drawing/2014/main" val="1717186501"/>
                  </a:ext>
                </a:extLst>
              </a:tr>
              <a:tr h="333924">
                <a:tc>
                  <a:txBody>
                    <a:bodyPr/>
                    <a:lstStyle/>
                    <a:p>
                      <a:pPr marL="63500" marR="0" algn="ctr">
                        <a:spcBef>
                          <a:spcPts val="445"/>
                        </a:spcBef>
                        <a:spcAft>
                          <a:spcPts val="0"/>
                        </a:spcAft>
                      </a:pPr>
                      <a:r>
                        <a:rPr lang="en-US" sz="2200" dirty="0">
                          <a:effectLst/>
                        </a:rPr>
                        <a:t>B</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55245" algn="ctr">
                        <a:spcBef>
                          <a:spcPts val="445"/>
                        </a:spcBef>
                        <a:spcAft>
                          <a:spcPts val="0"/>
                        </a:spcAft>
                      </a:pPr>
                      <a:r>
                        <a:rPr lang="en-US" sz="2200" b="0" dirty="0">
                          <a:solidFill>
                            <a:schemeClr val="tx1"/>
                          </a:solidFill>
                          <a:effectLst/>
                        </a:rPr>
                        <a:t>3</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0" marR="54610" algn="ctr">
                        <a:spcBef>
                          <a:spcPts val="445"/>
                        </a:spcBef>
                        <a:spcAft>
                          <a:spcPts val="0"/>
                        </a:spcAft>
                      </a:pPr>
                      <a:r>
                        <a:rPr lang="en-US" sz="2200" b="0" dirty="0">
                          <a:solidFill>
                            <a:schemeClr val="tx1"/>
                          </a:solidFill>
                          <a:effectLst/>
                        </a:rPr>
                        <a:t>15</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extLst>
                  <a:ext uri="{0D108BD9-81ED-4DB2-BD59-A6C34878D82A}">
                    <a16:rowId xmlns:a16="http://schemas.microsoft.com/office/drawing/2014/main" val="3453795766"/>
                  </a:ext>
                </a:extLst>
              </a:tr>
              <a:tr h="333924">
                <a:tc>
                  <a:txBody>
                    <a:bodyPr/>
                    <a:lstStyle/>
                    <a:p>
                      <a:pPr marL="63500" marR="0" algn="ctr">
                        <a:spcBef>
                          <a:spcPts val="445"/>
                        </a:spcBef>
                        <a:spcAft>
                          <a:spcPts val="0"/>
                        </a:spcAft>
                      </a:pPr>
                      <a:r>
                        <a:rPr lang="en-US" sz="2200" dirty="0">
                          <a:effectLst/>
                        </a:rPr>
                        <a:t>C</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55880" algn="ctr">
                        <a:spcBef>
                          <a:spcPts val="445"/>
                        </a:spcBef>
                        <a:spcAft>
                          <a:spcPts val="0"/>
                        </a:spcAft>
                      </a:pPr>
                      <a:r>
                        <a:rPr lang="en-US" sz="2200" b="0">
                          <a:solidFill>
                            <a:schemeClr val="tx1"/>
                          </a:solidFill>
                          <a:effectLst/>
                        </a:rPr>
                        <a:t>0</a:t>
                      </a:r>
                      <a:endParaRPr lang="en-US" sz="22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5</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0" marR="54610" algn="ctr">
                        <a:spcBef>
                          <a:spcPts val="445"/>
                        </a:spcBef>
                        <a:spcAft>
                          <a:spcPts val="0"/>
                        </a:spcAft>
                      </a:pPr>
                      <a:r>
                        <a:rPr lang="en-US" sz="2200" b="0" dirty="0">
                          <a:solidFill>
                            <a:schemeClr val="tx1"/>
                          </a:solidFill>
                          <a:effectLst/>
                        </a:rPr>
                        <a:t>14</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extLst>
                  <a:ext uri="{0D108BD9-81ED-4DB2-BD59-A6C34878D82A}">
                    <a16:rowId xmlns:a16="http://schemas.microsoft.com/office/drawing/2014/main" val="84310934"/>
                  </a:ext>
                </a:extLst>
              </a:tr>
              <a:tr h="333924">
                <a:tc>
                  <a:txBody>
                    <a:bodyPr/>
                    <a:lstStyle/>
                    <a:p>
                      <a:pPr marL="63500" marR="0" algn="ctr">
                        <a:spcBef>
                          <a:spcPts val="445"/>
                        </a:spcBef>
                        <a:spcAft>
                          <a:spcPts val="0"/>
                        </a:spcAft>
                      </a:pPr>
                      <a:r>
                        <a:rPr lang="en-US" sz="2200" dirty="0">
                          <a:effectLst/>
                        </a:rPr>
                        <a:t>D</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55880" algn="ctr">
                        <a:spcBef>
                          <a:spcPts val="445"/>
                        </a:spcBef>
                        <a:spcAft>
                          <a:spcPts val="0"/>
                        </a:spcAft>
                      </a:pPr>
                      <a:r>
                        <a:rPr lang="en-US" sz="2200" b="0">
                          <a:solidFill>
                            <a:schemeClr val="tx1"/>
                          </a:solidFill>
                          <a:effectLst/>
                        </a:rPr>
                        <a:t>0</a:t>
                      </a:r>
                      <a:endParaRPr lang="en-US" sz="22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880"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8</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0" marR="54610" algn="ctr">
                        <a:spcBef>
                          <a:spcPts val="445"/>
                        </a:spcBef>
                        <a:spcAft>
                          <a:spcPts val="0"/>
                        </a:spcAft>
                      </a:pPr>
                      <a:r>
                        <a:rPr lang="en-US" sz="2200" b="0" dirty="0">
                          <a:solidFill>
                            <a:schemeClr val="tx1"/>
                          </a:solidFill>
                          <a:effectLst/>
                        </a:rPr>
                        <a:t>12</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extLst>
                  <a:ext uri="{0D108BD9-81ED-4DB2-BD59-A6C34878D82A}">
                    <a16:rowId xmlns:a16="http://schemas.microsoft.com/office/drawing/2014/main" val="2403810818"/>
                  </a:ext>
                </a:extLst>
              </a:tr>
              <a:tr h="333924">
                <a:tc>
                  <a:txBody>
                    <a:bodyPr/>
                    <a:lstStyle/>
                    <a:p>
                      <a:pPr marL="63500" marR="0" algn="ctr">
                        <a:spcBef>
                          <a:spcPts val="445"/>
                        </a:spcBef>
                        <a:spcAft>
                          <a:spcPts val="0"/>
                        </a:spcAft>
                      </a:pPr>
                      <a:r>
                        <a:rPr lang="en-US" sz="2200">
                          <a:effectLst/>
                        </a:rPr>
                        <a:t>F</a:t>
                      </a:r>
                      <a:endParaRPr lang="en-US" sz="2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55880" algn="ctr">
                        <a:spcBef>
                          <a:spcPts val="445"/>
                        </a:spcBef>
                        <a:spcAft>
                          <a:spcPts val="0"/>
                        </a:spcAft>
                      </a:pPr>
                      <a:r>
                        <a:rPr lang="en-US" sz="2200" b="0">
                          <a:solidFill>
                            <a:schemeClr val="tx1"/>
                          </a:solidFill>
                          <a:effectLst/>
                        </a:rPr>
                        <a:t>0</a:t>
                      </a:r>
                      <a:endParaRPr lang="en-US" sz="22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880" algn="ctr">
                        <a:spcBef>
                          <a:spcPts val="445"/>
                        </a:spcBef>
                        <a:spcAft>
                          <a:spcPts val="0"/>
                        </a:spcAft>
                      </a:pPr>
                      <a:r>
                        <a:rPr lang="en-US" sz="2200" b="0">
                          <a:solidFill>
                            <a:schemeClr val="tx1"/>
                          </a:solidFill>
                          <a:effectLst/>
                        </a:rPr>
                        <a:t>0</a:t>
                      </a:r>
                      <a:endParaRPr lang="en-US" sz="22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20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0" marR="55245" algn="ctr">
                        <a:spcBef>
                          <a:spcPts val="445"/>
                        </a:spcBef>
                        <a:spcAft>
                          <a:spcPts val="0"/>
                        </a:spcAft>
                      </a:pPr>
                      <a:r>
                        <a:rPr lang="en-US" sz="2200" b="0" dirty="0">
                          <a:solidFill>
                            <a:schemeClr val="tx1"/>
                          </a:solidFill>
                          <a:effectLst/>
                        </a:rPr>
                        <a:t>22</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0" marR="54610" algn="ctr">
                        <a:spcBef>
                          <a:spcPts val="445"/>
                        </a:spcBef>
                        <a:spcAft>
                          <a:spcPts val="0"/>
                        </a:spcAft>
                      </a:pPr>
                      <a:r>
                        <a:rPr lang="en-US" sz="2200" b="0" dirty="0">
                          <a:solidFill>
                            <a:schemeClr val="tx1"/>
                          </a:solidFill>
                          <a:effectLst/>
                        </a:rPr>
                        <a:t>36</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extLst>
                  <a:ext uri="{0D108BD9-81ED-4DB2-BD59-A6C34878D82A}">
                    <a16:rowId xmlns:a16="http://schemas.microsoft.com/office/drawing/2014/main" val="3569851961"/>
                  </a:ext>
                </a:extLst>
              </a:tr>
            </a:tbl>
          </a:graphicData>
        </a:graphic>
      </p:graphicFrame>
      <p:sp>
        <p:nvSpPr>
          <p:cNvPr id="11" name="TextBox 10">
            <a:extLst>
              <a:ext uri="{FF2B5EF4-FFF2-40B4-BE49-F238E27FC236}">
                <a16:creationId xmlns:a16="http://schemas.microsoft.com/office/drawing/2014/main" id="{13B41776-BC93-4B11-8269-9771CF2A9B1C}"/>
              </a:ext>
            </a:extLst>
          </p:cNvPr>
          <p:cNvSpPr txBox="1"/>
          <p:nvPr/>
        </p:nvSpPr>
        <p:spPr>
          <a:xfrm>
            <a:off x="740229" y="1345527"/>
            <a:ext cx="9433581" cy="769441"/>
          </a:xfrm>
          <a:prstGeom prst="rect">
            <a:avLst/>
          </a:prstGeom>
          <a:noFill/>
        </p:spPr>
        <p:txBody>
          <a:bodyPr wrap="square" rtlCol="0">
            <a:spAutoFit/>
          </a:bodyPr>
          <a:lstStyle/>
          <a:p>
            <a:pPr>
              <a:buClr>
                <a:srgbClr val="DA3E26"/>
              </a:buClr>
            </a:pPr>
            <a:r>
              <a:rPr lang="en-US" sz="2200" b="1" dirty="0">
                <a:solidFill>
                  <a:srgbClr val="1682C5"/>
                </a:solidFill>
                <a:cs typeface="Calibri" charset="0"/>
              </a:rPr>
              <a:t>The proposed methodology has a positive impact on Closing the Gaps domain letter grades for AEAs. </a:t>
            </a:r>
          </a:p>
        </p:txBody>
      </p:sp>
    </p:spTree>
    <p:extLst>
      <p:ext uri="{BB962C8B-B14F-4D97-AF65-F5344CB8AC3E}">
        <p14:creationId xmlns:p14="http://schemas.microsoft.com/office/powerpoint/2010/main" val="241907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945539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P-TECH/T-STEM Clarification</a:t>
            </a:r>
          </a:p>
        </p:txBody>
      </p:sp>
      <p:pic>
        <p:nvPicPr>
          <p:cNvPr id="6" name="Picture 5">
            <a:extLst>
              <a:ext uri="{FF2B5EF4-FFF2-40B4-BE49-F238E27FC236}">
                <a16:creationId xmlns:a16="http://schemas.microsoft.com/office/drawing/2014/main" id="{8897ABA7-0D70-43BA-8AAB-3BACF5E28627}"/>
              </a:ext>
            </a:extLst>
          </p:cNvPr>
          <p:cNvPicPr>
            <a:picLocks noChangeAspect="1"/>
          </p:cNvPicPr>
          <p:nvPr/>
        </p:nvPicPr>
        <p:blipFill>
          <a:blip r:embed="rId3"/>
          <a:stretch>
            <a:fillRect/>
          </a:stretch>
        </p:blipFill>
        <p:spPr>
          <a:xfrm>
            <a:off x="7376615" y="1690837"/>
            <a:ext cx="4331476" cy="2013894"/>
          </a:xfrm>
          <a:prstGeom prst="rect">
            <a:avLst/>
          </a:prstGeom>
          <a:effectLst>
            <a:softEdge rad="38100"/>
          </a:effectLst>
        </p:spPr>
      </p:pic>
      <p:sp>
        <p:nvSpPr>
          <p:cNvPr id="17" name="TextBox 16">
            <a:extLst>
              <a:ext uri="{FF2B5EF4-FFF2-40B4-BE49-F238E27FC236}">
                <a16:creationId xmlns:a16="http://schemas.microsoft.com/office/drawing/2014/main" id="{3157CEE5-50B8-4296-A2B9-1096488523D3}"/>
              </a:ext>
            </a:extLst>
          </p:cNvPr>
          <p:cNvSpPr txBox="1"/>
          <p:nvPr/>
        </p:nvSpPr>
        <p:spPr>
          <a:xfrm>
            <a:off x="740229" y="1345527"/>
            <a:ext cx="6442995" cy="3554819"/>
          </a:xfrm>
          <a:prstGeom prst="rect">
            <a:avLst/>
          </a:prstGeom>
          <a:noFill/>
        </p:spPr>
        <p:txBody>
          <a:bodyPr wrap="square" rtlCol="0">
            <a:spAutoFit/>
          </a:bodyPr>
          <a:lstStyle/>
          <a:p>
            <a:pPr marL="285750" indent="-285750">
              <a:buClr>
                <a:srgbClr val="DA3E26"/>
              </a:buClr>
              <a:buFont typeface="Wingdings" panose="05000000000000000000" pitchFamily="2" charset="2"/>
              <a:buChar char="§"/>
            </a:pPr>
            <a:r>
              <a:rPr lang="en-US" sz="2500" dirty="0"/>
              <a:t>P-TECHs and T-STEMS will not require special processing for graduation rates.</a:t>
            </a:r>
          </a:p>
          <a:p>
            <a:pPr>
              <a:buClr>
                <a:srgbClr val="DA3E26"/>
              </a:buClr>
            </a:pPr>
            <a:r>
              <a:rPr lang="en-US" sz="2500" dirty="0"/>
              <a:t> </a:t>
            </a:r>
          </a:p>
          <a:p>
            <a:pPr marL="285750" indent="-285750">
              <a:buClr>
                <a:srgbClr val="DA3E26"/>
              </a:buClr>
              <a:buFont typeface="Wingdings" panose="05000000000000000000" pitchFamily="2" charset="2"/>
              <a:buChar char="§"/>
            </a:pPr>
            <a:r>
              <a:rPr lang="en-US" sz="2500" dirty="0"/>
              <a:t>T-STEM campuses are on a four-year graduation track. </a:t>
            </a:r>
          </a:p>
          <a:p>
            <a:pPr marL="285750" indent="-285750">
              <a:buClr>
                <a:srgbClr val="DA3E26"/>
              </a:buClr>
              <a:buFont typeface="Wingdings" panose="05000000000000000000" pitchFamily="2" charset="2"/>
              <a:buChar char="§"/>
            </a:pPr>
            <a:endParaRPr lang="en-US" sz="2500" dirty="0"/>
          </a:p>
          <a:p>
            <a:pPr marL="285750" indent="-285750">
              <a:buClr>
                <a:srgbClr val="DA3E26"/>
              </a:buClr>
              <a:buFont typeface="Wingdings" panose="05000000000000000000" pitchFamily="2" charset="2"/>
              <a:buChar char="§"/>
            </a:pPr>
            <a:r>
              <a:rPr lang="en-US" sz="2500" dirty="0"/>
              <a:t>P-TECH campuses will complete state graduation requirements and report students as graduates in four years. </a:t>
            </a:r>
          </a:p>
        </p:txBody>
      </p:sp>
    </p:spTree>
    <p:extLst>
      <p:ext uri="{BB962C8B-B14F-4D97-AF65-F5344CB8AC3E}">
        <p14:creationId xmlns:p14="http://schemas.microsoft.com/office/powerpoint/2010/main" val="133447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Proposed School Improvement Identification Methodology</a:t>
            </a:r>
          </a:p>
        </p:txBody>
      </p:sp>
      <p:pic>
        <p:nvPicPr>
          <p:cNvPr id="6" name="Picture 5">
            <a:extLst>
              <a:ext uri="{FF2B5EF4-FFF2-40B4-BE49-F238E27FC236}">
                <a16:creationId xmlns:a16="http://schemas.microsoft.com/office/drawing/2014/main" id="{8897ABA7-0D70-43BA-8AAB-3BACF5E28627}"/>
              </a:ext>
            </a:extLst>
          </p:cNvPr>
          <p:cNvPicPr>
            <a:picLocks noChangeAspect="1"/>
          </p:cNvPicPr>
          <p:nvPr/>
        </p:nvPicPr>
        <p:blipFill>
          <a:blip r:embed="rId3"/>
          <a:stretch>
            <a:fillRect/>
          </a:stretch>
        </p:blipFill>
        <p:spPr>
          <a:xfrm>
            <a:off x="7376615" y="1690837"/>
            <a:ext cx="4331476" cy="2013894"/>
          </a:xfrm>
          <a:prstGeom prst="rect">
            <a:avLst/>
          </a:prstGeom>
          <a:effectLst>
            <a:softEdge rad="38100"/>
          </a:effectLst>
        </p:spPr>
      </p:pic>
      <p:sp>
        <p:nvSpPr>
          <p:cNvPr id="17" name="TextBox 16">
            <a:extLst>
              <a:ext uri="{FF2B5EF4-FFF2-40B4-BE49-F238E27FC236}">
                <a16:creationId xmlns:a16="http://schemas.microsoft.com/office/drawing/2014/main" id="{3157CEE5-50B8-4296-A2B9-1096488523D3}"/>
              </a:ext>
            </a:extLst>
          </p:cNvPr>
          <p:cNvSpPr txBox="1"/>
          <p:nvPr/>
        </p:nvSpPr>
        <p:spPr>
          <a:xfrm>
            <a:off x="740229" y="1345527"/>
            <a:ext cx="6442995" cy="3939540"/>
          </a:xfrm>
          <a:prstGeom prst="rect">
            <a:avLst/>
          </a:prstGeom>
          <a:noFill/>
        </p:spPr>
        <p:txBody>
          <a:bodyPr wrap="square" rtlCol="0">
            <a:spAutoFit/>
          </a:bodyPr>
          <a:lstStyle/>
          <a:p>
            <a:pPr marL="285750" indent="-285750">
              <a:buClr>
                <a:srgbClr val="DA3E26"/>
              </a:buClr>
              <a:buFont typeface="Wingdings" panose="05000000000000000000" pitchFamily="2" charset="2"/>
              <a:buChar char="§"/>
            </a:pPr>
            <a:r>
              <a:rPr lang="en-US" sz="2500" dirty="0"/>
              <a:t>Comprehensive support and improvement identification for graduation rates less than 67% will be based on the 6-year graduation rate rather than the 4-year rate.</a:t>
            </a:r>
          </a:p>
          <a:p>
            <a:pPr marL="285750" indent="-285750">
              <a:buClr>
                <a:srgbClr val="DA3E26"/>
              </a:buClr>
              <a:buFont typeface="Wingdings" panose="05000000000000000000" pitchFamily="2" charset="2"/>
              <a:buChar char="§"/>
            </a:pPr>
            <a:endParaRPr lang="en-US" sz="2500" dirty="0"/>
          </a:p>
          <a:p>
            <a:pPr marL="285750" indent="-285750">
              <a:buClr>
                <a:srgbClr val="DA3E26"/>
              </a:buClr>
              <a:buFont typeface="Wingdings" panose="05000000000000000000" pitchFamily="2" charset="2"/>
              <a:buChar char="§"/>
            </a:pPr>
            <a:r>
              <a:rPr lang="en-US" sz="2500" dirty="0"/>
              <a:t>Using this methodology, 32 fewer campuses would be identified for comprehensive support and improvement, although some would still be identified as “comprehensive progress” because of prior year status.</a:t>
            </a:r>
          </a:p>
        </p:txBody>
      </p:sp>
    </p:spTree>
    <p:extLst>
      <p:ext uri="{BB962C8B-B14F-4D97-AF65-F5344CB8AC3E}">
        <p14:creationId xmlns:p14="http://schemas.microsoft.com/office/powerpoint/2010/main" val="76174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Proposed School Improvement Identification Methodology</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29" y="1418492"/>
            <a:ext cx="8704713" cy="2015936"/>
          </a:xfrm>
          <a:prstGeom prst="rect">
            <a:avLst/>
          </a:prstGeom>
          <a:noFill/>
        </p:spPr>
        <p:txBody>
          <a:bodyPr wrap="square" rtlCol="0">
            <a:spAutoFit/>
          </a:bodyPr>
          <a:lstStyle/>
          <a:p>
            <a:pPr marL="285750" lvl="0" indent="-285750">
              <a:buClr>
                <a:srgbClr val="DA3E26"/>
              </a:buClr>
              <a:buFont typeface="Wingdings" panose="05000000000000000000" pitchFamily="2" charset="2"/>
              <a:buChar char="§"/>
            </a:pPr>
            <a:r>
              <a:rPr lang="en-US" sz="2500" dirty="0"/>
              <a:t>Additional targeted support campuses identified for three years will escalate to comprehensive support and improvement. </a:t>
            </a:r>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r>
              <a:rPr lang="en-US" sz="2500" dirty="0"/>
              <a:t>Implementation will be delayed until the 2021─22 school year. </a:t>
            </a:r>
          </a:p>
          <a:p>
            <a:pPr lvl="0">
              <a:buClr>
                <a:srgbClr val="DA3E26"/>
              </a:buClr>
            </a:pPr>
            <a:endParaRPr lang="en-US" sz="2500" dirty="0"/>
          </a:p>
        </p:txBody>
      </p:sp>
      <p:graphicFrame>
        <p:nvGraphicFramePr>
          <p:cNvPr id="11" name="Table 10">
            <a:extLst>
              <a:ext uri="{FF2B5EF4-FFF2-40B4-BE49-F238E27FC236}">
                <a16:creationId xmlns:a16="http://schemas.microsoft.com/office/drawing/2014/main" id="{FE64BBAE-1600-4529-AF6F-44E9A6B2A08E}"/>
              </a:ext>
            </a:extLst>
          </p:cNvPr>
          <p:cNvGraphicFramePr>
            <a:graphicFrameLocks noGrp="1"/>
          </p:cNvGraphicFramePr>
          <p:nvPr>
            <p:extLst>
              <p:ext uri="{D42A27DB-BD31-4B8C-83A1-F6EECF244321}">
                <p14:modId xmlns:p14="http://schemas.microsoft.com/office/powerpoint/2010/main" val="3579256197"/>
              </p:ext>
            </p:extLst>
          </p:nvPr>
        </p:nvGraphicFramePr>
        <p:xfrm>
          <a:off x="3576260" y="3315995"/>
          <a:ext cx="4868028" cy="2861709"/>
        </p:xfrm>
        <a:graphic>
          <a:graphicData uri="http://schemas.openxmlformats.org/drawingml/2006/table">
            <a:tbl>
              <a:tblPr firstRow="1" firstCol="1" bandRow="1">
                <a:tableStyleId>{5C22544A-7EE6-4342-B048-85BDC9FD1C3A}</a:tableStyleId>
              </a:tblPr>
              <a:tblGrid>
                <a:gridCol w="1629790">
                  <a:extLst>
                    <a:ext uri="{9D8B030D-6E8A-4147-A177-3AD203B41FA5}">
                      <a16:colId xmlns:a16="http://schemas.microsoft.com/office/drawing/2014/main" val="1812126646"/>
                    </a:ext>
                  </a:extLst>
                </a:gridCol>
                <a:gridCol w="3238238">
                  <a:extLst>
                    <a:ext uri="{9D8B030D-6E8A-4147-A177-3AD203B41FA5}">
                      <a16:colId xmlns:a16="http://schemas.microsoft.com/office/drawing/2014/main" val="2040795056"/>
                    </a:ext>
                  </a:extLst>
                </a:gridCol>
              </a:tblGrid>
              <a:tr h="750509">
                <a:tc gridSpan="2">
                  <a:txBody>
                    <a:bodyPr/>
                    <a:lstStyle/>
                    <a:p>
                      <a:pPr marL="0" marR="0" algn="ctr">
                        <a:spcBef>
                          <a:spcPts val="0"/>
                        </a:spcBef>
                        <a:spcAft>
                          <a:spcPts val="0"/>
                        </a:spcAft>
                      </a:pPr>
                      <a:r>
                        <a:rPr lang="en-US" sz="2400" dirty="0">
                          <a:effectLst/>
                        </a:rPr>
                        <a:t>Campuses Identified as Additional Targeted Support for Two Consecutive Years</a:t>
                      </a:r>
                      <a:endParaRPr lang="en-US" sz="2400" dirty="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US" sz="1200"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062390448"/>
                  </a:ext>
                </a:extLst>
              </a:tr>
              <a:tr h="588143">
                <a:tc>
                  <a:txBody>
                    <a:bodyPr/>
                    <a:lstStyle/>
                    <a:p>
                      <a:pPr marL="0" marR="0">
                        <a:spcBef>
                          <a:spcPts val="0"/>
                        </a:spcBef>
                        <a:spcAft>
                          <a:spcPts val="0"/>
                        </a:spcAft>
                      </a:pPr>
                      <a:r>
                        <a:rPr lang="en-US" sz="2400" dirty="0">
                          <a:effectLst/>
                        </a:rPr>
                        <a:t>AEA</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dirty="0">
                          <a:effectLst/>
                        </a:rPr>
                        <a:t>13</a:t>
                      </a:r>
                      <a:endParaRPr lang="en-US" sz="2400" dirty="0">
                        <a:effectLst/>
                        <a:latin typeface="Calibri" panose="020F0502020204030204" pitchFamily="34" charset="0"/>
                        <a:ea typeface="Calibri" panose="020F0502020204030204" pitchFamily="34" charset="0"/>
                      </a:endParaRPr>
                    </a:p>
                  </a:txBody>
                  <a:tcPr marL="68580" marR="68580" marT="0" marB="0" anchor="ctr">
                    <a:solidFill>
                      <a:srgbClr val="E7EDF5"/>
                    </a:solidFill>
                  </a:tcPr>
                </a:tc>
                <a:extLst>
                  <a:ext uri="{0D108BD9-81ED-4DB2-BD59-A6C34878D82A}">
                    <a16:rowId xmlns:a16="http://schemas.microsoft.com/office/drawing/2014/main" val="1739956233"/>
                  </a:ext>
                </a:extLst>
              </a:tr>
              <a:tr h="588143">
                <a:tc>
                  <a:txBody>
                    <a:bodyPr/>
                    <a:lstStyle/>
                    <a:p>
                      <a:pPr marL="0" marR="0">
                        <a:spcBef>
                          <a:spcPts val="0"/>
                        </a:spcBef>
                        <a:spcAft>
                          <a:spcPts val="0"/>
                        </a:spcAft>
                      </a:pPr>
                      <a:r>
                        <a:rPr lang="en-US" sz="2400" dirty="0">
                          <a:effectLst/>
                        </a:rPr>
                        <a:t>Non-AEA</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dirty="0">
                          <a:effectLst/>
                        </a:rPr>
                        <a:t>446</a:t>
                      </a:r>
                      <a:endParaRPr lang="en-US" sz="2400" dirty="0">
                        <a:effectLst/>
                        <a:latin typeface="Calibri" panose="020F0502020204030204" pitchFamily="34" charset="0"/>
                        <a:ea typeface="Calibri" panose="020F0502020204030204" pitchFamily="34" charset="0"/>
                      </a:endParaRPr>
                    </a:p>
                  </a:txBody>
                  <a:tcPr marL="68580" marR="68580" marT="0" marB="0" anchor="ctr">
                    <a:solidFill>
                      <a:srgbClr val="E7EDF5"/>
                    </a:solidFill>
                  </a:tcPr>
                </a:tc>
                <a:extLst>
                  <a:ext uri="{0D108BD9-81ED-4DB2-BD59-A6C34878D82A}">
                    <a16:rowId xmlns:a16="http://schemas.microsoft.com/office/drawing/2014/main" val="1061538949"/>
                  </a:ext>
                </a:extLst>
              </a:tr>
              <a:tr h="588143">
                <a:tc>
                  <a:txBody>
                    <a:bodyPr/>
                    <a:lstStyle/>
                    <a:p>
                      <a:pPr marL="0" marR="0">
                        <a:spcBef>
                          <a:spcPts val="0"/>
                        </a:spcBef>
                        <a:spcAft>
                          <a:spcPts val="0"/>
                        </a:spcAft>
                      </a:pPr>
                      <a:r>
                        <a:rPr lang="en-US" sz="2400" dirty="0">
                          <a:effectLst/>
                        </a:rPr>
                        <a:t>Total</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dirty="0">
                          <a:effectLst/>
                        </a:rPr>
                        <a:t>459</a:t>
                      </a:r>
                      <a:endParaRPr lang="en-US" sz="2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086310992"/>
                  </a:ext>
                </a:extLst>
              </a:tr>
            </a:tbl>
          </a:graphicData>
        </a:graphic>
      </p:graphicFrame>
    </p:spTree>
    <p:extLst>
      <p:ext uri="{BB962C8B-B14F-4D97-AF65-F5344CB8AC3E}">
        <p14:creationId xmlns:p14="http://schemas.microsoft.com/office/powerpoint/2010/main" val="281867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SAT/ACT Inclusion for Accelerated Testers</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30" y="1418492"/>
            <a:ext cx="6679746" cy="5093702"/>
          </a:xfrm>
          <a:prstGeom prst="rect">
            <a:avLst/>
          </a:prstGeom>
          <a:noFill/>
        </p:spPr>
        <p:txBody>
          <a:bodyPr wrap="square" rtlCol="0">
            <a:spAutoFit/>
          </a:bodyPr>
          <a:lstStyle/>
          <a:p>
            <a:pPr marL="285750" lvl="0" indent="-285750">
              <a:buClr>
                <a:srgbClr val="DA3E26"/>
              </a:buClr>
              <a:buFont typeface="Wingdings" panose="05000000000000000000" pitchFamily="2" charset="2"/>
              <a:buChar char="§"/>
            </a:pPr>
            <a:r>
              <a:rPr lang="en-US" sz="2500" dirty="0"/>
              <a:t>SAT/ACT results will be included in accountability calculations for accelerated testers beginning with August 2021 accountability ratings. </a:t>
            </a:r>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r>
              <a:rPr lang="en-US" sz="2500" dirty="0"/>
              <a:t>Prior to inclusion, performance levels that equate to the STAAR Approaches Grade Level, Meets Grade Level, and Masters Grade Level standards will be set. </a:t>
            </a:r>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r>
              <a:rPr lang="en-US" sz="2500" dirty="0"/>
              <a:t>These assessment results will also be included in participation calculations.</a:t>
            </a:r>
          </a:p>
          <a:p>
            <a:pPr lvl="0">
              <a:buClr>
                <a:srgbClr val="DA3E26"/>
              </a:buClr>
            </a:pPr>
            <a:endParaRPr lang="en-US" sz="2500" dirty="0"/>
          </a:p>
        </p:txBody>
      </p:sp>
      <p:pic>
        <p:nvPicPr>
          <p:cNvPr id="5" name="Picture 4">
            <a:extLst>
              <a:ext uri="{FF2B5EF4-FFF2-40B4-BE49-F238E27FC236}">
                <a16:creationId xmlns:a16="http://schemas.microsoft.com/office/drawing/2014/main" id="{7519FAB8-54D8-47DA-AFB3-CD93E2C0DD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30285" y="1526442"/>
            <a:ext cx="3825381" cy="2550254"/>
          </a:xfrm>
          <a:prstGeom prst="rect">
            <a:avLst/>
          </a:prstGeom>
        </p:spPr>
      </p:pic>
    </p:spTree>
    <p:extLst>
      <p:ext uri="{BB962C8B-B14F-4D97-AF65-F5344CB8AC3E}">
        <p14:creationId xmlns:p14="http://schemas.microsoft.com/office/powerpoint/2010/main" val="414239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49680"/>
            <a:ext cx="12192000" cy="5608320"/>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992121" y="2505409"/>
            <a:ext cx="8207758" cy="20859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chemeClr val="bg1"/>
                </a:solidFill>
                <a:latin typeface="Century Gothic" panose="020B0502020202020204" pitchFamily="34" charset="0"/>
                <a:ea typeface="Calibri" charset="0"/>
                <a:cs typeface="Calibri" charset="0"/>
              </a:rPr>
              <a:t>Other 2020 Topics for Consideration</a:t>
            </a:r>
          </a:p>
        </p:txBody>
      </p:sp>
    </p:spTree>
    <p:extLst>
      <p:ext uri="{BB962C8B-B14F-4D97-AF65-F5344CB8AC3E}">
        <p14:creationId xmlns:p14="http://schemas.microsoft.com/office/powerpoint/2010/main" val="4725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1" y="433790"/>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FF8134"/>
                </a:solidFill>
                <a:latin typeface="Century Gothic" panose="020B0502020202020204" pitchFamily="34" charset="0"/>
              </a:rPr>
              <a:t>School Progress, Part A: Academic Growth</a:t>
            </a:r>
          </a:p>
        </p:txBody>
      </p:sp>
      <p:sp>
        <p:nvSpPr>
          <p:cNvPr id="7" name="TextBox 6">
            <a:extLst>
              <a:ext uri="{FF2B5EF4-FFF2-40B4-BE49-F238E27FC236}">
                <a16:creationId xmlns:a16="http://schemas.microsoft.com/office/drawing/2014/main" id="{BF0BB5B8-DCB7-47A0-A1E7-BEC447715A58}"/>
              </a:ext>
            </a:extLst>
          </p:cNvPr>
          <p:cNvSpPr txBox="1"/>
          <p:nvPr/>
        </p:nvSpPr>
        <p:spPr>
          <a:xfrm>
            <a:off x="740228" y="1672368"/>
            <a:ext cx="6217026" cy="861774"/>
          </a:xfrm>
          <a:prstGeom prst="rect">
            <a:avLst/>
          </a:prstGeom>
          <a:noFill/>
        </p:spPr>
        <p:txBody>
          <a:bodyPr wrap="square" rtlCol="0">
            <a:spAutoFit/>
          </a:bodyPr>
          <a:lstStyle/>
          <a:p>
            <a:pPr>
              <a:buClr>
                <a:srgbClr val="DA3E26"/>
              </a:buClr>
            </a:pPr>
            <a:r>
              <a:rPr lang="en-US" sz="2500" dirty="0"/>
              <a:t>What can we do for 109 campuses that only serve up to grade 3?</a:t>
            </a:r>
          </a:p>
        </p:txBody>
      </p:sp>
      <p:pic>
        <p:nvPicPr>
          <p:cNvPr id="1026" name="Picture 2" descr="Image result for classroom">
            <a:extLst>
              <a:ext uri="{FF2B5EF4-FFF2-40B4-BE49-F238E27FC236}">
                <a16:creationId xmlns:a16="http://schemas.microsoft.com/office/drawing/2014/main" id="{5764C5DF-AEDD-4426-BDE1-6A05141F66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7253" y="1705048"/>
            <a:ext cx="4047977" cy="221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11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1" y="433790"/>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FF8134"/>
                </a:solidFill>
                <a:latin typeface="Century Gothic" panose="020B0502020202020204" pitchFamily="34" charset="0"/>
              </a:rPr>
              <a:t>School Progress, Part A: Academic Growth Modeling</a:t>
            </a:r>
          </a:p>
        </p:txBody>
      </p:sp>
      <p:sp>
        <p:nvSpPr>
          <p:cNvPr id="11" name="TextBox 10">
            <a:extLst>
              <a:ext uri="{FF2B5EF4-FFF2-40B4-BE49-F238E27FC236}">
                <a16:creationId xmlns:a16="http://schemas.microsoft.com/office/drawing/2014/main" id="{D8F66127-CE73-448F-A5AF-CE5A7369BB39}"/>
              </a:ext>
            </a:extLst>
          </p:cNvPr>
          <p:cNvSpPr txBox="1"/>
          <p:nvPr/>
        </p:nvSpPr>
        <p:spPr>
          <a:xfrm>
            <a:off x="740229" y="1695347"/>
            <a:ext cx="9904325" cy="4739759"/>
          </a:xfrm>
          <a:prstGeom prst="rect">
            <a:avLst/>
          </a:prstGeom>
          <a:noFill/>
        </p:spPr>
        <p:txBody>
          <a:bodyPr wrap="square" rtlCol="0">
            <a:spAutoFit/>
          </a:bodyPr>
          <a:lstStyle/>
          <a:p>
            <a:pPr>
              <a:spcAft>
                <a:spcPts val="1200"/>
              </a:spcAft>
              <a:buClr>
                <a:srgbClr val="DA3E26"/>
              </a:buClr>
            </a:pPr>
            <a:r>
              <a:rPr lang="en-US" sz="2000" dirty="0"/>
              <a:t>Using 2018 and 2019 performance level data, calculate the following:</a:t>
            </a:r>
          </a:p>
          <a:p>
            <a:pPr marL="285750" indent="-285750">
              <a:spcAft>
                <a:spcPts val="1200"/>
              </a:spcAft>
              <a:buClr>
                <a:srgbClr val="DA3E26"/>
              </a:buClr>
              <a:buFont typeface="Wingdings" panose="05000000000000000000" pitchFamily="2" charset="2"/>
              <a:buChar char="§"/>
            </a:pPr>
            <a:r>
              <a:rPr lang="en-US" sz="2000" dirty="0"/>
              <a:t>Percentage change in Approaches Grade Level or above, Meets Grade Level or above, and Masters Grade Level</a:t>
            </a:r>
          </a:p>
          <a:p>
            <a:pPr marL="285750" indent="-285750">
              <a:spcAft>
                <a:spcPts val="1200"/>
              </a:spcAft>
              <a:buClr>
                <a:srgbClr val="DA3E26"/>
              </a:buClr>
              <a:buFont typeface="Wingdings" panose="05000000000000000000" pitchFamily="2" charset="2"/>
              <a:buChar char="§"/>
            </a:pPr>
            <a:r>
              <a:rPr lang="en-US" sz="2000" dirty="0"/>
              <a:t>Calculate the average percentage change for the three performance levels.</a:t>
            </a:r>
          </a:p>
          <a:p>
            <a:pPr marL="285750" indent="-285750">
              <a:spcAft>
                <a:spcPts val="1200"/>
              </a:spcAft>
              <a:buClr>
                <a:srgbClr val="DA3E26"/>
              </a:buClr>
              <a:buFont typeface="Wingdings" panose="05000000000000000000" pitchFamily="2" charset="2"/>
              <a:buChar char="§"/>
            </a:pPr>
            <a:r>
              <a:rPr lang="en-US" sz="2000" dirty="0"/>
              <a:t>Calculate the difference in average percentage change (2019 result – 2018 result), and check the percentile.</a:t>
            </a:r>
          </a:p>
          <a:p>
            <a:pPr marL="285750" lvl="0" indent="-285750">
              <a:spcAft>
                <a:spcPts val="1200"/>
              </a:spcAft>
              <a:buClr>
                <a:srgbClr val="DA3E26"/>
              </a:buClr>
              <a:buFont typeface="Wingdings" panose="05000000000000000000" pitchFamily="2" charset="2"/>
              <a:buChar char="§"/>
            </a:pPr>
            <a:r>
              <a:rPr lang="en-US" sz="2000" dirty="0"/>
              <a:t>Calculate the difference in average percentage change for all elementary schools with at least 10 grade 3 tests, check the percentile, and use it as reference to decide the cut off points for letter grade.</a:t>
            </a:r>
          </a:p>
          <a:p>
            <a:pPr marL="285750" lvl="0" indent="-285750">
              <a:spcAft>
                <a:spcPts val="1200"/>
              </a:spcAft>
              <a:buClr>
                <a:srgbClr val="DA3E26"/>
              </a:buClr>
              <a:buFont typeface="Wingdings" panose="05000000000000000000" pitchFamily="2" charset="2"/>
              <a:buChar char="§"/>
            </a:pPr>
            <a:r>
              <a:rPr lang="en-US" sz="2000" dirty="0"/>
              <a:t>For the newly rated grade 3 campuses, compare School Progress, Part A results with Part B results. </a:t>
            </a:r>
          </a:p>
          <a:p>
            <a:pPr marL="285750" indent="-285750">
              <a:spcAft>
                <a:spcPts val="1200"/>
              </a:spcAft>
              <a:buClr>
                <a:srgbClr val="DA3E26"/>
              </a:buClr>
              <a:buFont typeface="Wingdings" panose="05000000000000000000" pitchFamily="2" charset="2"/>
              <a:buChar char="§"/>
            </a:pPr>
            <a:endParaRPr lang="en-US" sz="2200" dirty="0"/>
          </a:p>
        </p:txBody>
      </p:sp>
      <p:sp>
        <p:nvSpPr>
          <p:cNvPr id="12" name="Rectangle 11">
            <a:extLst>
              <a:ext uri="{FF2B5EF4-FFF2-40B4-BE49-F238E27FC236}">
                <a16:creationId xmlns:a16="http://schemas.microsoft.com/office/drawing/2014/main" id="{7E642037-02E3-4CB4-BB04-38C5DD9BF425}"/>
              </a:ext>
            </a:extLst>
          </p:cNvPr>
          <p:cNvSpPr/>
          <p:nvPr/>
        </p:nvSpPr>
        <p:spPr>
          <a:xfrm>
            <a:off x="740229" y="1281973"/>
            <a:ext cx="3005631" cy="430887"/>
          </a:xfrm>
          <a:prstGeom prst="rect">
            <a:avLst/>
          </a:prstGeom>
        </p:spPr>
        <p:txBody>
          <a:bodyPr wrap="none">
            <a:spAutoFit/>
          </a:bodyPr>
          <a:lstStyle/>
          <a:p>
            <a:pPr>
              <a:buClr>
                <a:srgbClr val="DA3E26"/>
              </a:buClr>
            </a:pPr>
            <a:r>
              <a:rPr lang="en-US" sz="2200" b="1" dirty="0">
                <a:ea typeface="Calibri" charset="0"/>
                <a:cs typeface="Calibri" charset="0"/>
              </a:rPr>
              <a:t>Modeling Methodology </a:t>
            </a:r>
            <a:endParaRPr lang="en-US" sz="2200" dirty="0"/>
          </a:p>
        </p:txBody>
      </p:sp>
    </p:spTree>
    <p:extLst>
      <p:ext uri="{BB962C8B-B14F-4D97-AF65-F5344CB8AC3E}">
        <p14:creationId xmlns:p14="http://schemas.microsoft.com/office/powerpoint/2010/main" val="4032822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1" y="433790"/>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FF8134"/>
                </a:solidFill>
                <a:latin typeface="Century Gothic" panose="020B0502020202020204" pitchFamily="34" charset="0"/>
              </a:rPr>
              <a:t>School Progress, Part A: Academic Growth Modeling</a:t>
            </a:r>
          </a:p>
        </p:txBody>
      </p:sp>
      <p:sp>
        <p:nvSpPr>
          <p:cNvPr id="4" name="Rectangle 3">
            <a:extLst>
              <a:ext uri="{FF2B5EF4-FFF2-40B4-BE49-F238E27FC236}">
                <a16:creationId xmlns:a16="http://schemas.microsoft.com/office/drawing/2014/main" id="{60FE1432-5962-4BF0-ACE6-989AA011EE15}"/>
              </a:ext>
            </a:extLst>
          </p:cNvPr>
          <p:cNvSpPr/>
          <p:nvPr/>
        </p:nvSpPr>
        <p:spPr>
          <a:xfrm>
            <a:off x="6470300" y="5687376"/>
            <a:ext cx="5173604" cy="553998"/>
          </a:xfrm>
          <a:prstGeom prst="rect">
            <a:avLst/>
          </a:prstGeom>
        </p:spPr>
        <p:txBody>
          <a:bodyPr wrap="square">
            <a:spAutoFit/>
          </a:bodyPr>
          <a:lstStyle/>
          <a:p>
            <a:r>
              <a:rPr lang="en-US" sz="1500" dirty="0"/>
              <a:t>Total number of elementary campuses with at least 10 grade 3 tests=4220</a:t>
            </a:r>
          </a:p>
        </p:txBody>
      </p:sp>
      <p:pic>
        <p:nvPicPr>
          <p:cNvPr id="13" name="Picture 12" descr="img0.png">
            <a:extLst>
              <a:ext uri="{FF2B5EF4-FFF2-40B4-BE49-F238E27FC236}">
                <a16:creationId xmlns:a16="http://schemas.microsoft.com/office/drawing/2014/main" id="{5C6A4CBE-31F7-4B0D-8686-4266B978C3BF}"/>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6174334" y="1375824"/>
            <a:ext cx="5370915" cy="4311552"/>
          </a:xfrm>
          <a:prstGeom prst="rect">
            <a:avLst/>
          </a:prstGeom>
          <a:noFill/>
          <a:ln>
            <a:noFill/>
          </a:ln>
        </p:spPr>
      </p:pic>
      <p:pic>
        <p:nvPicPr>
          <p:cNvPr id="15" name="Picture 14" descr="img0.png">
            <a:extLst>
              <a:ext uri="{FF2B5EF4-FFF2-40B4-BE49-F238E27FC236}">
                <a16:creationId xmlns:a16="http://schemas.microsoft.com/office/drawing/2014/main" id="{2FB15C57-EDFD-492D-BE17-2B021C616162}"/>
              </a:ext>
            </a:extLst>
          </p:cNvPr>
          <p:cNvPicPr/>
          <p:nvPr/>
        </p:nvPicPr>
        <p:blipFill>
          <a:blip r:embed="rId4" r:link="rId5">
            <a:extLst>
              <a:ext uri="{28A0092B-C50C-407E-A947-70E740481C1C}">
                <a14:useLocalDpi xmlns:a14="http://schemas.microsoft.com/office/drawing/2010/main"/>
              </a:ext>
            </a:extLst>
          </a:blip>
          <a:srcRect/>
          <a:stretch>
            <a:fillRect/>
          </a:stretch>
        </p:blipFill>
        <p:spPr bwMode="auto">
          <a:xfrm>
            <a:off x="568259" y="1343219"/>
            <a:ext cx="5370915" cy="4345499"/>
          </a:xfrm>
          <a:prstGeom prst="rect">
            <a:avLst/>
          </a:prstGeom>
          <a:noFill/>
          <a:ln>
            <a:noFill/>
          </a:ln>
        </p:spPr>
      </p:pic>
      <p:sp>
        <p:nvSpPr>
          <p:cNvPr id="16" name="Rectangle 15">
            <a:extLst>
              <a:ext uri="{FF2B5EF4-FFF2-40B4-BE49-F238E27FC236}">
                <a16:creationId xmlns:a16="http://schemas.microsoft.com/office/drawing/2014/main" id="{C3008CCE-E6F9-46BB-86B3-5454F6F4739B}"/>
              </a:ext>
            </a:extLst>
          </p:cNvPr>
          <p:cNvSpPr/>
          <p:nvPr/>
        </p:nvSpPr>
        <p:spPr>
          <a:xfrm>
            <a:off x="844061" y="5696329"/>
            <a:ext cx="5370915" cy="553998"/>
          </a:xfrm>
          <a:prstGeom prst="rect">
            <a:avLst/>
          </a:prstGeom>
        </p:spPr>
        <p:txBody>
          <a:bodyPr wrap="square">
            <a:spAutoFit/>
          </a:bodyPr>
          <a:lstStyle/>
          <a:p>
            <a:r>
              <a:rPr lang="en-US" sz="1500" dirty="0"/>
              <a:t>Total number of campuses serving up to grade 3=109</a:t>
            </a:r>
          </a:p>
          <a:p>
            <a:r>
              <a:rPr lang="en-US" sz="1500" dirty="0"/>
              <a:t>12 of them are new in 2019, so 97 are used in the model. </a:t>
            </a:r>
          </a:p>
        </p:txBody>
      </p:sp>
    </p:spTree>
    <p:extLst>
      <p:ext uri="{BB962C8B-B14F-4D97-AF65-F5344CB8AC3E}">
        <p14:creationId xmlns:p14="http://schemas.microsoft.com/office/powerpoint/2010/main" val="1751069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1" y="433790"/>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FF8134"/>
                </a:solidFill>
                <a:latin typeface="Century Gothic" panose="020B0502020202020204" pitchFamily="34" charset="0"/>
              </a:rPr>
              <a:t>School Progress, Part A: Academic Growth Modeling</a:t>
            </a:r>
          </a:p>
        </p:txBody>
      </p:sp>
      <p:pic>
        <p:nvPicPr>
          <p:cNvPr id="5" name="Picture 4">
            <a:extLst>
              <a:ext uri="{FF2B5EF4-FFF2-40B4-BE49-F238E27FC236}">
                <a16:creationId xmlns:a16="http://schemas.microsoft.com/office/drawing/2014/main" id="{34DB16F8-1743-4766-BAA9-68ED147505B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31235" y="1847274"/>
            <a:ext cx="3026370" cy="4576927"/>
          </a:xfrm>
          <a:prstGeom prst="rect">
            <a:avLst/>
          </a:prstGeom>
        </p:spPr>
      </p:pic>
      <p:sp>
        <p:nvSpPr>
          <p:cNvPr id="11" name="Rectangle 10">
            <a:extLst>
              <a:ext uri="{FF2B5EF4-FFF2-40B4-BE49-F238E27FC236}">
                <a16:creationId xmlns:a16="http://schemas.microsoft.com/office/drawing/2014/main" id="{C9D0EC2A-A9DF-4E75-8AED-7BC56B65EF98}"/>
              </a:ext>
            </a:extLst>
          </p:cNvPr>
          <p:cNvSpPr/>
          <p:nvPr/>
        </p:nvSpPr>
        <p:spPr>
          <a:xfrm>
            <a:off x="740229" y="1281973"/>
            <a:ext cx="1930721" cy="430887"/>
          </a:xfrm>
          <a:prstGeom prst="rect">
            <a:avLst/>
          </a:prstGeom>
        </p:spPr>
        <p:txBody>
          <a:bodyPr wrap="none">
            <a:spAutoFit/>
          </a:bodyPr>
          <a:lstStyle/>
          <a:p>
            <a:pPr>
              <a:buClr>
                <a:srgbClr val="DA3E26"/>
              </a:buClr>
            </a:pPr>
            <a:r>
              <a:rPr lang="en-US" sz="2200" b="1" dirty="0">
                <a:ea typeface="Calibri" charset="0"/>
                <a:cs typeface="Calibri" charset="0"/>
              </a:rPr>
              <a:t>Scaling Excerpt</a:t>
            </a:r>
            <a:endParaRPr lang="en-US" sz="2200" dirty="0"/>
          </a:p>
        </p:txBody>
      </p:sp>
      <p:sp>
        <p:nvSpPr>
          <p:cNvPr id="6" name="TextBox 5">
            <a:extLst>
              <a:ext uri="{FF2B5EF4-FFF2-40B4-BE49-F238E27FC236}">
                <a16:creationId xmlns:a16="http://schemas.microsoft.com/office/drawing/2014/main" id="{AA54DBA1-DF4C-46CE-BC89-E5BCA9E3443D}"/>
              </a:ext>
            </a:extLst>
          </p:cNvPr>
          <p:cNvSpPr txBox="1"/>
          <p:nvPr/>
        </p:nvSpPr>
        <p:spPr>
          <a:xfrm>
            <a:off x="4202545" y="1241458"/>
            <a:ext cx="969819" cy="646331"/>
          </a:xfrm>
          <a:prstGeom prst="rect">
            <a:avLst/>
          </a:prstGeom>
          <a:noFill/>
        </p:spPr>
        <p:txBody>
          <a:bodyPr wrap="square" rtlCol="0">
            <a:spAutoFit/>
          </a:bodyPr>
          <a:lstStyle/>
          <a:p>
            <a:pPr algn="ctr"/>
            <a:r>
              <a:rPr lang="en-US" sz="1200" b="1" dirty="0"/>
              <a:t>Average Percent Change</a:t>
            </a:r>
          </a:p>
        </p:txBody>
      </p:sp>
      <p:sp>
        <p:nvSpPr>
          <p:cNvPr id="12" name="TextBox 11">
            <a:extLst>
              <a:ext uri="{FF2B5EF4-FFF2-40B4-BE49-F238E27FC236}">
                <a16:creationId xmlns:a16="http://schemas.microsoft.com/office/drawing/2014/main" id="{F2EA605D-CA0F-4B94-8EE8-6F82D61902DD}"/>
              </a:ext>
            </a:extLst>
          </p:cNvPr>
          <p:cNvSpPr txBox="1"/>
          <p:nvPr/>
        </p:nvSpPr>
        <p:spPr>
          <a:xfrm>
            <a:off x="4973855" y="1626792"/>
            <a:ext cx="969819" cy="276999"/>
          </a:xfrm>
          <a:prstGeom prst="rect">
            <a:avLst/>
          </a:prstGeom>
          <a:noFill/>
        </p:spPr>
        <p:txBody>
          <a:bodyPr wrap="square" rtlCol="0">
            <a:spAutoFit/>
          </a:bodyPr>
          <a:lstStyle/>
          <a:p>
            <a:pPr algn="ctr"/>
            <a:r>
              <a:rPr lang="en-US" sz="1200" b="1" dirty="0"/>
              <a:t>Frequency</a:t>
            </a:r>
          </a:p>
        </p:txBody>
      </p:sp>
      <p:sp>
        <p:nvSpPr>
          <p:cNvPr id="13" name="TextBox 12">
            <a:extLst>
              <a:ext uri="{FF2B5EF4-FFF2-40B4-BE49-F238E27FC236}">
                <a16:creationId xmlns:a16="http://schemas.microsoft.com/office/drawing/2014/main" id="{E6513632-A8E7-4015-A07A-797AD6F766F9}"/>
              </a:ext>
            </a:extLst>
          </p:cNvPr>
          <p:cNvSpPr txBox="1"/>
          <p:nvPr/>
        </p:nvSpPr>
        <p:spPr>
          <a:xfrm>
            <a:off x="5611089" y="1637344"/>
            <a:ext cx="969819" cy="276999"/>
          </a:xfrm>
          <a:prstGeom prst="rect">
            <a:avLst/>
          </a:prstGeom>
          <a:noFill/>
        </p:spPr>
        <p:txBody>
          <a:bodyPr wrap="square" rtlCol="0">
            <a:spAutoFit/>
          </a:bodyPr>
          <a:lstStyle/>
          <a:p>
            <a:pPr algn="ctr"/>
            <a:r>
              <a:rPr lang="en-US" sz="1200" b="1" dirty="0"/>
              <a:t>Percent</a:t>
            </a:r>
          </a:p>
        </p:txBody>
      </p:sp>
    </p:spTree>
    <p:extLst>
      <p:ext uri="{BB962C8B-B14F-4D97-AF65-F5344CB8AC3E}">
        <p14:creationId xmlns:p14="http://schemas.microsoft.com/office/powerpoint/2010/main" val="4151846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1" y="433790"/>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FF8134"/>
                </a:solidFill>
                <a:latin typeface="Century Gothic" panose="020B0502020202020204" pitchFamily="34" charset="0"/>
              </a:rPr>
              <a:t>Meeting Goals</a:t>
            </a:r>
          </a:p>
        </p:txBody>
      </p:sp>
      <p:sp>
        <p:nvSpPr>
          <p:cNvPr id="13" name="TextBox 12">
            <a:extLst>
              <a:ext uri="{FF2B5EF4-FFF2-40B4-BE49-F238E27FC236}">
                <a16:creationId xmlns:a16="http://schemas.microsoft.com/office/drawing/2014/main" id="{24B7943C-BFF0-4D5A-89CF-44E858D9D12B}"/>
              </a:ext>
            </a:extLst>
          </p:cNvPr>
          <p:cNvSpPr txBox="1"/>
          <p:nvPr/>
        </p:nvSpPr>
        <p:spPr>
          <a:xfrm>
            <a:off x="740229" y="1672369"/>
            <a:ext cx="6344061" cy="3170099"/>
          </a:xfrm>
          <a:prstGeom prst="rect">
            <a:avLst/>
          </a:prstGeom>
          <a:noFill/>
        </p:spPr>
        <p:txBody>
          <a:bodyPr wrap="square" rtlCol="0">
            <a:spAutoFit/>
          </a:bodyPr>
          <a:lstStyle/>
          <a:p>
            <a:pPr marL="285750" indent="-285750">
              <a:buClr>
                <a:srgbClr val="DA3E26"/>
              </a:buClr>
              <a:buFont typeface="Wingdings" panose="05000000000000000000" pitchFamily="2" charset="2"/>
              <a:buChar char="§"/>
            </a:pPr>
            <a:r>
              <a:rPr lang="en-US" sz="2500" dirty="0"/>
              <a:t>Make the most efficient use of our time.</a:t>
            </a:r>
          </a:p>
          <a:p>
            <a:pPr marL="285750" indent="-285750">
              <a:buClr>
                <a:srgbClr val="DA3E26"/>
              </a:buClr>
              <a:buFont typeface="Wingdings" panose="05000000000000000000" pitchFamily="2" charset="2"/>
              <a:buChar char="§"/>
            </a:pPr>
            <a:endParaRPr lang="en-US" sz="2500" dirty="0"/>
          </a:p>
          <a:p>
            <a:pPr marL="285750" indent="-285750">
              <a:buClr>
                <a:srgbClr val="DA3E26"/>
              </a:buClr>
              <a:buFont typeface="Wingdings" panose="05000000000000000000" pitchFamily="2" charset="2"/>
              <a:buChar char="§"/>
            </a:pPr>
            <a:r>
              <a:rPr lang="en-US" sz="2500" dirty="0"/>
              <a:t>Remain future focused.</a:t>
            </a:r>
          </a:p>
          <a:p>
            <a:pPr marL="285750" indent="-285750">
              <a:buClr>
                <a:srgbClr val="DA3E26"/>
              </a:buClr>
              <a:buFont typeface="Wingdings" panose="05000000000000000000" pitchFamily="2" charset="2"/>
              <a:buChar char="§"/>
            </a:pPr>
            <a:endParaRPr lang="en-US" sz="2500" dirty="0"/>
          </a:p>
          <a:p>
            <a:pPr marL="285750" indent="-285750">
              <a:buClr>
                <a:srgbClr val="DA3E26"/>
              </a:buClr>
              <a:buFont typeface="Wingdings" panose="05000000000000000000" pitchFamily="2" charset="2"/>
              <a:buChar char="§"/>
            </a:pPr>
            <a:r>
              <a:rPr lang="en-US" sz="2500" dirty="0"/>
              <a:t>Develop recommendations for the 2020 accountability system.</a:t>
            </a:r>
          </a:p>
          <a:p>
            <a:pPr marL="285750" indent="-285750">
              <a:buClr>
                <a:srgbClr val="DA3E26"/>
              </a:buClr>
              <a:buFont typeface="Wingdings" panose="05000000000000000000" pitchFamily="2" charset="2"/>
              <a:buChar char="§"/>
            </a:pPr>
            <a:endParaRPr lang="en-US" sz="2500" dirty="0"/>
          </a:p>
          <a:p>
            <a:pPr marL="285750" indent="-285750">
              <a:buClr>
                <a:srgbClr val="DA3E26"/>
              </a:buClr>
              <a:buFont typeface="Wingdings" panose="05000000000000000000" pitchFamily="2" charset="2"/>
              <a:buChar char="§"/>
            </a:pPr>
            <a:r>
              <a:rPr lang="en-US" sz="2500" dirty="0"/>
              <a:t>Discuss options for future accountability. </a:t>
            </a:r>
          </a:p>
        </p:txBody>
      </p:sp>
      <p:pic>
        <p:nvPicPr>
          <p:cNvPr id="7" name="Picture 6">
            <a:extLst>
              <a:ext uri="{FF2B5EF4-FFF2-40B4-BE49-F238E27FC236}">
                <a16:creationId xmlns:a16="http://schemas.microsoft.com/office/drawing/2014/main" id="{F3B152E9-0589-4DA1-B16B-590F6ACA7E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80119" y="1672369"/>
            <a:ext cx="2402676" cy="3604414"/>
          </a:xfrm>
          <a:prstGeom prst="rect">
            <a:avLst/>
          </a:prstGeom>
          <a:effectLst>
            <a:softEdge rad="38100"/>
          </a:effectLst>
        </p:spPr>
      </p:pic>
    </p:spTree>
    <p:extLst>
      <p:ext uri="{BB962C8B-B14F-4D97-AF65-F5344CB8AC3E}">
        <p14:creationId xmlns:p14="http://schemas.microsoft.com/office/powerpoint/2010/main" val="330670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1" y="433790"/>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FF8134"/>
                </a:solidFill>
                <a:latin typeface="Century Gothic" panose="020B0502020202020204" pitchFamily="34" charset="0"/>
              </a:rPr>
              <a:t>School Progress, Part A: Academic Growth Modeling</a:t>
            </a:r>
          </a:p>
        </p:txBody>
      </p:sp>
      <p:sp>
        <p:nvSpPr>
          <p:cNvPr id="11" name="TextBox 10">
            <a:extLst>
              <a:ext uri="{FF2B5EF4-FFF2-40B4-BE49-F238E27FC236}">
                <a16:creationId xmlns:a16="http://schemas.microsoft.com/office/drawing/2014/main" id="{D8F66127-CE73-448F-A5AF-CE5A7369BB39}"/>
              </a:ext>
            </a:extLst>
          </p:cNvPr>
          <p:cNvSpPr txBox="1"/>
          <p:nvPr/>
        </p:nvSpPr>
        <p:spPr>
          <a:xfrm>
            <a:off x="740229" y="1695347"/>
            <a:ext cx="9904325" cy="2462213"/>
          </a:xfrm>
          <a:prstGeom prst="rect">
            <a:avLst/>
          </a:prstGeom>
          <a:noFill/>
        </p:spPr>
        <p:txBody>
          <a:bodyPr wrap="square" rtlCol="0">
            <a:spAutoFit/>
          </a:bodyPr>
          <a:lstStyle/>
          <a:p>
            <a:pPr marL="285750" indent="-285750">
              <a:buClr>
                <a:srgbClr val="DA3E26"/>
              </a:buClr>
              <a:buFont typeface="Wingdings" panose="05000000000000000000" pitchFamily="2" charset="2"/>
              <a:buChar char="§"/>
            </a:pPr>
            <a:r>
              <a:rPr lang="en-US" sz="2200" dirty="0"/>
              <a:t>Elm Elementary School had a 2018 STAAR component score of 37% and a 2019 STAAR component score of 43%.</a:t>
            </a:r>
          </a:p>
          <a:p>
            <a:pPr marL="285750" indent="-285750">
              <a:buClr>
                <a:srgbClr val="DA3E26"/>
              </a:buClr>
              <a:buFont typeface="Wingdings" panose="05000000000000000000" pitchFamily="2" charset="2"/>
              <a:buChar char="§"/>
            </a:pPr>
            <a:endParaRPr lang="en-US" sz="2200" dirty="0"/>
          </a:p>
          <a:p>
            <a:pPr marL="285750" indent="-285750">
              <a:buClr>
                <a:srgbClr val="DA3E26"/>
              </a:buClr>
              <a:buFont typeface="Wingdings" panose="05000000000000000000" pitchFamily="2" charset="2"/>
              <a:buChar char="§"/>
            </a:pPr>
            <a:r>
              <a:rPr lang="en-US" sz="2200" dirty="0"/>
              <a:t>The percent change is 6%.</a:t>
            </a:r>
          </a:p>
          <a:p>
            <a:pPr marL="285750" indent="-285750">
              <a:buClr>
                <a:srgbClr val="DA3E26"/>
              </a:buClr>
              <a:buFont typeface="Wingdings" panose="05000000000000000000" pitchFamily="2" charset="2"/>
              <a:buChar char="§"/>
            </a:pPr>
            <a:endParaRPr lang="en-US" sz="2200" dirty="0"/>
          </a:p>
          <a:p>
            <a:pPr marL="285750" indent="-285750">
              <a:buClr>
                <a:srgbClr val="DA3E26"/>
              </a:buClr>
              <a:buFont typeface="Wingdings" panose="05000000000000000000" pitchFamily="2" charset="2"/>
              <a:buChar char="§"/>
            </a:pPr>
            <a:r>
              <a:rPr lang="en-US" sz="2200" dirty="0"/>
              <a:t>Using the scaling chart, this campus would earn an </a:t>
            </a:r>
            <a:r>
              <a:rPr lang="en-US" sz="2200" i="1" dirty="0"/>
              <a:t>A</a:t>
            </a:r>
            <a:r>
              <a:rPr lang="en-US" sz="2200" dirty="0"/>
              <a:t> for Academic Growth. </a:t>
            </a:r>
          </a:p>
          <a:p>
            <a:pPr marL="285750" indent="-285750">
              <a:spcAft>
                <a:spcPts val="1200"/>
              </a:spcAft>
              <a:buClr>
                <a:srgbClr val="DA3E26"/>
              </a:buClr>
              <a:buFont typeface="Wingdings" panose="05000000000000000000" pitchFamily="2" charset="2"/>
              <a:buChar char="§"/>
            </a:pPr>
            <a:endParaRPr lang="en-US" sz="2200" dirty="0"/>
          </a:p>
        </p:txBody>
      </p:sp>
      <p:sp>
        <p:nvSpPr>
          <p:cNvPr id="12" name="Rectangle 11">
            <a:extLst>
              <a:ext uri="{FF2B5EF4-FFF2-40B4-BE49-F238E27FC236}">
                <a16:creationId xmlns:a16="http://schemas.microsoft.com/office/drawing/2014/main" id="{7E642037-02E3-4CB4-BB04-38C5DD9BF425}"/>
              </a:ext>
            </a:extLst>
          </p:cNvPr>
          <p:cNvSpPr/>
          <p:nvPr/>
        </p:nvSpPr>
        <p:spPr>
          <a:xfrm>
            <a:off x="740229" y="1281973"/>
            <a:ext cx="4511491" cy="430887"/>
          </a:xfrm>
          <a:prstGeom prst="rect">
            <a:avLst/>
          </a:prstGeom>
        </p:spPr>
        <p:txBody>
          <a:bodyPr wrap="none">
            <a:spAutoFit/>
          </a:bodyPr>
          <a:lstStyle/>
          <a:p>
            <a:pPr>
              <a:buClr>
                <a:srgbClr val="DA3E26"/>
              </a:buClr>
            </a:pPr>
            <a:r>
              <a:rPr lang="en-US" sz="2200" b="1" dirty="0">
                <a:ea typeface="Calibri" charset="0"/>
                <a:cs typeface="Calibri" charset="0"/>
              </a:rPr>
              <a:t>Academic Growth Modeling Example</a:t>
            </a:r>
            <a:endParaRPr lang="en-US" sz="2200" dirty="0"/>
          </a:p>
        </p:txBody>
      </p:sp>
    </p:spTree>
    <p:extLst>
      <p:ext uri="{BB962C8B-B14F-4D97-AF65-F5344CB8AC3E}">
        <p14:creationId xmlns:p14="http://schemas.microsoft.com/office/powerpoint/2010/main" val="70868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1" y="433790"/>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FF8134"/>
                </a:solidFill>
                <a:latin typeface="Century Gothic" panose="020B0502020202020204" pitchFamily="34" charset="0"/>
              </a:rPr>
              <a:t>School Progress, Part A versus Part B Modeling</a:t>
            </a:r>
          </a:p>
        </p:txBody>
      </p:sp>
      <p:graphicFrame>
        <p:nvGraphicFramePr>
          <p:cNvPr id="8" name="Table 7">
            <a:extLst>
              <a:ext uri="{FF2B5EF4-FFF2-40B4-BE49-F238E27FC236}">
                <a16:creationId xmlns:a16="http://schemas.microsoft.com/office/drawing/2014/main" id="{9B9ABDCC-B2C7-4924-87E0-27D700FDCFAB}"/>
              </a:ext>
            </a:extLst>
          </p:cNvPr>
          <p:cNvGraphicFramePr>
            <a:graphicFrameLocks noGrp="1"/>
          </p:cNvGraphicFramePr>
          <p:nvPr>
            <p:extLst>
              <p:ext uri="{D42A27DB-BD31-4B8C-83A1-F6EECF244321}">
                <p14:modId xmlns:p14="http://schemas.microsoft.com/office/powerpoint/2010/main" val="2202322378"/>
              </p:ext>
            </p:extLst>
          </p:nvPr>
        </p:nvGraphicFramePr>
        <p:xfrm>
          <a:off x="2750046" y="1936819"/>
          <a:ext cx="7005562" cy="3669705"/>
        </p:xfrm>
        <a:graphic>
          <a:graphicData uri="http://schemas.openxmlformats.org/drawingml/2006/table">
            <a:tbl>
              <a:tblPr firstRow="1" firstCol="1" bandRow="1">
                <a:tableStyleId>{5C22544A-7EE6-4342-B048-85BDC9FD1C3A}</a:tableStyleId>
              </a:tblPr>
              <a:tblGrid>
                <a:gridCol w="1306122">
                  <a:extLst>
                    <a:ext uri="{9D8B030D-6E8A-4147-A177-3AD203B41FA5}">
                      <a16:colId xmlns:a16="http://schemas.microsoft.com/office/drawing/2014/main" val="1262600098"/>
                    </a:ext>
                  </a:extLst>
                </a:gridCol>
                <a:gridCol w="1139888">
                  <a:extLst>
                    <a:ext uri="{9D8B030D-6E8A-4147-A177-3AD203B41FA5}">
                      <a16:colId xmlns:a16="http://schemas.microsoft.com/office/drawing/2014/main" val="3763854004"/>
                    </a:ext>
                  </a:extLst>
                </a:gridCol>
                <a:gridCol w="1139888">
                  <a:extLst>
                    <a:ext uri="{9D8B030D-6E8A-4147-A177-3AD203B41FA5}">
                      <a16:colId xmlns:a16="http://schemas.microsoft.com/office/drawing/2014/main" val="962259702"/>
                    </a:ext>
                  </a:extLst>
                </a:gridCol>
                <a:gridCol w="1139888">
                  <a:extLst>
                    <a:ext uri="{9D8B030D-6E8A-4147-A177-3AD203B41FA5}">
                      <a16:colId xmlns:a16="http://schemas.microsoft.com/office/drawing/2014/main" val="4169808186"/>
                    </a:ext>
                  </a:extLst>
                </a:gridCol>
                <a:gridCol w="1139888">
                  <a:extLst>
                    <a:ext uri="{9D8B030D-6E8A-4147-A177-3AD203B41FA5}">
                      <a16:colId xmlns:a16="http://schemas.microsoft.com/office/drawing/2014/main" val="4247540310"/>
                    </a:ext>
                  </a:extLst>
                </a:gridCol>
                <a:gridCol w="1139888">
                  <a:extLst>
                    <a:ext uri="{9D8B030D-6E8A-4147-A177-3AD203B41FA5}">
                      <a16:colId xmlns:a16="http://schemas.microsoft.com/office/drawing/2014/main" val="1371275347"/>
                    </a:ext>
                  </a:extLst>
                </a:gridCol>
              </a:tblGrid>
              <a:tr h="410300">
                <a:tc>
                  <a:txBody>
                    <a:bodyPr/>
                    <a:lstStyle/>
                    <a:p>
                      <a:pPr algn="ctr" fontAlgn="ctr"/>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9525" marR="9525" marT="9525" marB="0" anchor="ctr"/>
                </a:tc>
                <a:tc gridSpan="5">
                  <a:txBody>
                    <a:bodyPr/>
                    <a:lstStyle/>
                    <a:p>
                      <a:pPr algn="ctr" fontAlgn="ctr"/>
                      <a:r>
                        <a:rPr lang="en-US" sz="2000" u="none" strike="noStrike" dirty="0">
                          <a:effectLst/>
                        </a:rPr>
                        <a:t>2019 Part B: Relative Performance</a:t>
                      </a:r>
                      <a:endParaRPr lang="en-US"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4332305"/>
                  </a:ext>
                </a:extLst>
              </a:tr>
              <a:tr h="643875">
                <a:tc>
                  <a:txBody>
                    <a:bodyPr/>
                    <a:lstStyle/>
                    <a:p>
                      <a:pPr algn="ctr" fontAlgn="ctr"/>
                      <a:r>
                        <a:rPr lang="en-US" sz="2000" u="none" strike="noStrike" dirty="0">
                          <a:effectLst/>
                        </a:rPr>
                        <a:t>Modeled Part A: Academic Growth</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solidFill>
                            <a:schemeClr val="bg1"/>
                          </a:solidFill>
                          <a:effectLst/>
                        </a:rPr>
                        <a:t>A</a:t>
                      </a:r>
                      <a:endParaRPr lang="en-US" sz="2000" b="1" i="0" u="none" strike="noStrike" dirty="0">
                        <a:solidFill>
                          <a:schemeClr val="bg1"/>
                        </a:solidFill>
                        <a:effectLst/>
                        <a:latin typeface="Calibri" panose="020F0502020204030204" pitchFamily="34" charset="0"/>
                      </a:endParaRPr>
                    </a:p>
                  </a:txBody>
                  <a:tcPr marL="9525" marR="9525" marT="9525" marB="0" anchor="ctr">
                    <a:solidFill>
                      <a:srgbClr val="1682C5"/>
                    </a:solidFill>
                  </a:tcPr>
                </a:tc>
                <a:tc>
                  <a:txBody>
                    <a:bodyPr/>
                    <a:lstStyle/>
                    <a:p>
                      <a:pPr algn="ctr" fontAlgn="ctr"/>
                      <a:r>
                        <a:rPr lang="en-US" sz="2000" b="1" u="none" strike="noStrike" dirty="0">
                          <a:solidFill>
                            <a:schemeClr val="bg1"/>
                          </a:solidFill>
                          <a:effectLst/>
                        </a:rPr>
                        <a:t>B</a:t>
                      </a:r>
                      <a:endParaRPr lang="en-US" sz="2000" b="1" i="0" u="none" strike="noStrike" dirty="0">
                        <a:solidFill>
                          <a:schemeClr val="bg1"/>
                        </a:solidFill>
                        <a:effectLst/>
                        <a:latin typeface="Calibri" panose="020F0502020204030204" pitchFamily="34" charset="0"/>
                      </a:endParaRPr>
                    </a:p>
                  </a:txBody>
                  <a:tcPr marL="9525" marR="9525" marT="9525" marB="0" anchor="ctr">
                    <a:solidFill>
                      <a:srgbClr val="1682C5"/>
                    </a:solidFill>
                  </a:tcPr>
                </a:tc>
                <a:tc>
                  <a:txBody>
                    <a:bodyPr/>
                    <a:lstStyle/>
                    <a:p>
                      <a:pPr algn="ctr" fontAlgn="ctr"/>
                      <a:r>
                        <a:rPr lang="en-US" sz="2000" b="1" u="none" strike="noStrike" dirty="0">
                          <a:solidFill>
                            <a:schemeClr val="bg1"/>
                          </a:solidFill>
                          <a:effectLst/>
                        </a:rPr>
                        <a:t>C</a:t>
                      </a:r>
                      <a:endParaRPr lang="en-US" sz="2000" b="1" i="0" u="none" strike="noStrike" dirty="0">
                        <a:solidFill>
                          <a:schemeClr val="bg1"/>
                        </a:solidFill>
                        <a:effectLst/>
                        <a:latin typeface="Calibri" panose="020F0502020204030204" pitchFamily="34" charset="0"/>
                      </a:endParaRPr>
                    </a:p>
                  </a:txBody>
                  <a:tcPr marL="9525" marR="9525" marT="9525" marB="0" anchor="ctr">
                    <a:solidFill>
                      <a:srgbClr val="1682C5"/>
                    </a:solidFill>
                  </a:tcPr>
                </a:tc>
                <a:tc>
                  <a:txBody>
                    <a:bodyPr/>
                    <a:lstStyle/>
                    <a:p>
                      <a:pPr algn="ctr" fontAlgn="ctr"/>
                      <a:r>
                        <a:rPr lang="en-US" sz="2000" b="1" u="none" strike="noStrike" dirty="0">
                          <a:solidFill>
                            <a:schemeClr val="bg1"/>
                          </a:solidFill>
                          <a:effectLst/>
                        </a:rPr>
                        <a:t>D</a:t>
                      </a:r>
                      <a:endParaRPr lang="en-US" sz="2000" b="1" i="0" u="none" strike="noStrike" dirty="0">
                        <a:solidFill>
                          <a:schemeClr val="bg1"/>
                        </a:solidFill>
                        <a:effectLst/>
                        <a:latin typeface="Calibri" panose="020F0502020204030204" pitchFamily="34" charset="0"/>
                      </a:endParaRPr>
                    </a:p>
                  </a:txBody>
                  <a:tcPr marL="9525" marR="9525" marT="9525" marB="0" anchor="ctr">
                    <a:solidFill>
                      <a:srgbClr val="1682C5"/>
                    </a:solidFill>
                  </a:tcPr>
                </a:tc>
                <a:tc>
                  <a:txBody>
                    <a:bodyPr/>
                    <a:lstStyle/>
                    <a:p>
                      <a:pPr algn="ctr" fontAlgn="ctr"/>
                      <a:r>
                        <a:rPr lang="en-US" sz="2000" b="1" u="none" strike="noStrike" dirty="0">
                          <a:solidFill>
                            <a:schemeClr val="bg1"/>
                          </a:solidFill>
                          <a:effectLst/>
                        </a:rPr>
                        <a:t>F</a:t>
                      </a:r>
                      <a:endParaRPr lang="en-US" sz="2000" b="1" i="0" u="none" strike="noStrike" dirty="0">
                        <a:solidFill>
                          <a:schemeClr val="bg1"/>
                        </a:solidFill>
                        <a:effectLst/>
                        <a:latin typeface="Calibri" panose="020F0502020204030204" pitchFamily="34" charset="0"/>
                      </a:endParaRPr>
                    </a:p>
                  </a:txBody>
                  <a:tcPr marL="9525" marR="9525" marT="9525" marB="0" anchor="ctr">
                    <a:solidFill>
                      <a:srgbClr val="1682C5"/>
                    </a:solidFill>
                  </a:tcPr>
                </a:tc>
                <a:extLst>
                  <a:ext uri="{0D108BD9-81ED-4DB2-BD59-A6C34878D82A}">
                    <a16:rowId xmlns:a16="http://schemas.microsoft.com/office/drawing/2014/main" val="1435443526"/>
                  </a:ext>
                </a:extLst>
              </a:tr>
              <a:tr h="406136">
                <a:tc>
                  <a:txBody>
                    <a:bodyPr/>
                    <a:lstStyle/>
                    <a:p>
                      <a:pPr algn="ctr" fontAlgn="ctr"/>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500" u="none" strike="noStrike" dirty="0">
                          <a:effectLst/>
                        </a:rPr>
                        <a:t>2</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3</a:t>
                      </a:r>
                      <a:endParaRPr lang="en-US" sz="25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r>
                        <a:rPr lang="en-US" sz="2500" u="none" strike="noStrike" dirty="0">
                          <a:effectLst/>
                        </a:rPr>
                        <a:t>.</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extLst>
                  <a:ext uri="{0D108BD9-81ED-4DB2-BD59-A6C34878D82A}">
                    <a16:rowId xmlns:a16="http://schemas.microsoft.com/office/drawing/2014/main" val="2184705523"/>
                  </a:ext>
                </a:extLst>
              </a:tr>
              <a:tr h="406136">
                <a:tc>
                  <a:txBody>
                    <a:bodyPr/>
                    <a:lstStyle/>
                    <a:p>
                      <a:pPr algn="ctr" fontAlgn="ctr"/>
                      <a:r>
                        <a:rPr lang="en-US" sz="2000" u="none" strike="noStrike" dirty="0">
                          <a:effectLst/>
                        </a:rPr>
                        <a:t>B</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500" u="none" strike="noStrike" dirty="0">
                          <a:effectLst/>
                        </a:rPr>
                        <a:t>3</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14</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7</a:t>
                      </a:r>
                      <a:endParaRPr lang="en-US" sz="25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r>
                        <a:rPr lang="en-US" sz="2500" u="none" strike="noStrike" dirty="0">
                          <a:effectLst/>
                        </a:rPr>
                        <a:t>1</a:t>
                      </a:r>
                      <a:endParaRPr lang="en-US" sz="25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r>
                        <a:rPr lang="en-US" sz="2500" u="none" strike="noStrike">
                          <a:effectLst/>
                        </a:rPr>
                        <a:t>.</a:t>
                      </a:r>
                      <a:endParaRPr lang="en-US" sz="2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0097668"/>
                  </a:ext>
                </a:extLst>
              </a:tr>
              <a:tr h="406136">
                <a:tc>
                  <a:txBody>
                    <a:bodyPr/>
                    <a:lstStyle/>
                    <a:p>
                      <a:pPr algn="ctr" fontAlgn="ctr"/>
                      <a:r>
                        <a:rPr lang="en-US" sz="2000" u="none" strike="noStrike" dirty="0">
                          <a:effectLst/>
                        </a:rPr>
                        <a:t>C</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500" u="none" strike="noStrike" dirty="0">
                          <a:effectLst/>
                        </a:rPr>
                        <a:t>1</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18</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12</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5</a:t>
                      </a:r>
                      <a:endParaRPr lang="en-US" sz="25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r>
                        <a:rPr lang="en-US" sz="2500" u="none" strike="noStrike" dirty="0">
                          <a:effectLst/>
                        </a:rPr>
                        <a:t>3</a:t>
                      </a:r>
                      <a:endParaRPr lang="en-US" sz="25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250862984"/>
                  </a:ext>
                </a:extLst>
              </a:tr>
              <a:tr h="406136">
                <a:tc>
                  <a:txBody>
                    <a:bodyPr/>
                    <a:lstStyle/>
                    <a:p>
                      <a:pPr algn="ctr" fontAlgn="ctr"/>
                      <a:r>
                        <a:rPr lang="en-US" sz="2000" u="none" strike="noStrike" dirty="0">
                          <a:effectLst/>
                        </a:rPr>
                        <a:t>D</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500" u="none" strike="noStrike" dirty="0">
                          <a:effectLst/>
                        </a:rPr>
                        <a:t>2</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8</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5</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a:effectLst/>
                        </a:rPr>
                        <a:t>3</a:t>
                      </a:r>
                      <a:endParaRPr lang="en-US" sz="2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500" u="none" strike="noStrike" dirty="0">
                          <a:effectLst/>
                        </a:rPr>
                        <a:t>1</a:t>
                      </a:r>
                      <a:endParaRPr lang="en-US" sz="25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42494305"/>
                  </a:ext>
                </a:extLst>
              </a:tr>
              <a:tr h="406136">
                <a:tc>
                  <a:txBody>
                    <a:bodyPr/>
                    <a:lstStyle/>
                    <a:p>
                      <a:pPr algn="ctr" fontAlgn="ctr"/>
                      <a:r>
                        <a:rPr lang="en-US" sz="2000" u="none" strike="noStrike" dirty="0">
                          <a:effectLst/>
                        </a:rPr>
                        <a:t>F</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500" u="none" strike="noStrike" dirty="0">
                          <a:effectLst/>
                        </a:rPr>
                        <a:t>.</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3</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3</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3</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tc>
                  <a:txBody>
                    <a:bodyPr/>
                    <a:lstStyle/>
                    <a:p>
                      <a:pPr algn="ctr" fontAlgn="ctr"/>
                      <a:r>
                        <a:rPr lang="en-US" sz="2500" u="none" strike="noStrike" dirty="0">
                          <a:effectLst/>
                        </a:rPr>
                        <a:t>.</a:t>
                      </a:r>
                      <a:endParaRPr lang="en-US" sz="2500" b="0" i="0" u="none" strike="noStrike" dirty="0">
                        <a:solidFill>
                          <a:srgbClr val="000000"/>
                        </a:solidFill>
                        <a:effectLst/>
                        <a:latin typeface="Calibri" panose="020F0502020204030204" pitchFamily="34" charset="0"/>
                      </a:endParaRPr>
                    </a:p>
                  </a:txBody>
                  <a:tcPr marL="9525" marR="9525" marT="9525" marB="0" anchor="ctr">
                    <a:solidFill>
                      <a:srgbClr val="CCD8EA"/>
                    </a:solidFill>
                  </a:tcPr>
                </a:tc>
                <a:extLst>
                  <a:ext uri="{0D108BD9-81ED-4DB2-BD59-A6C34878D82A}">
                    <a16:rowId xmlns:a16="http://schemas.microsoft.com/office/drawing/2014/main" val="3431405974"/>
                  </a:ext>
                </a:extLst>
              </a:tr>
            </a:tbl>
          </a:graphicData>
        </a:graphic>
      </p:graphicFrame>
      <p:sp>
        <p:nvSpPr>
          <p:cNvPr id="12" name="Rectangle 11">
            <a:extLst>
              <a:ext uri="{FF2B5EF4-FFF2-40B4-BE49-F238E27FC236}">
                <a16:creationId xmlns:a16="http://schemas.microsoft.com/office/drawing/2014/main" id="{FC058D3C-C847-478D-B441-1F5E70040EAB}"/>
              </a:ext>
            </a:extLst>
          </p:cNvPr>
          <p:cNvSpPr/>
          <p:nvPr/>
        </p:nvSpPr>
        <p:spPr>
          <a:xfrm>
            <a:off x="740229" y="1281973"/>
            <a:ext cx="7408631" cy="430887"/>
          </a:xfrm>
          <a:prstGeom prst="rect">
            <a:avLst/>
          </a:prstGeom>
        </p:spPr>
        <p:txBody>
          <a:bodyPr wrap="none">
            <a:spAutoFit/>
          </a:bodyPr>
          <a:lstStyle/>
          <a:p>
            <a:pPr>
              <a:buClr>
                <a:srgbClr val="DA3E26"/>
              </a:buClr>
            </a:pPr>
            <a:r>
              <a:rPr lang="en-US" sz="2200" b="1" dirty="0">
                <a:solidFill>
                  <a:srgbClr val="1682C5"/>
                </a:solidFill>
                <a:cs typeface="Calibri" charset="0"/>
              </a:rPr>
              <a:t>Outcomes for Campuses using Part A Modeling Methodology</a:t>
            </a:r>
            <a:endParaRPr lang="en-US" sz="2200" dirty="0"/>
          </a:p>
        </p:txBody>
      </p:sp>
    </p:spTree>
    <p:extLst>
      <p:ext uri="{BB962C8B-B14F-4D97-AF65-F5344CB8AC3E}">
        <p14:creationId xmlns:p14="http://schemas.microsoft.com/office/powerpoint/2010/main" val="21262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1" y="433790"/>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FF8134"/>
                </a:solidFill>
                <a:latin typeface="Century Gothic" panose="020B0502020202020204" pitchFamily="34" charset="0"/>
              </a:rPr>
              <a:t>School Progress, Part A: Academic Growth Modeling</a:t>
            </a:r>
          </a:p>
        </p:txBody>
      </p:sp>
      <p:sp>
        <p:nvSpPr>
          <p:cNvPr id="11" name="TextBox 10">
            <a:extLst>
              <a:ext uri="{FF2B5EF4-FFF2-40B4-BE49-F238E27FC236}">
                <a16:creationId xmlns:a16="http://schemas.microsoft.com/office/drawing/2014/main" id="{D8F66127-CE73-448F-A5AF-CE5A7369BB39}"/>
              </a:ext>
            </a:extLst>
          </p:cNvPr>
          <p:cNvSpPr txBox="1"/>
          <p:nvPr/>
        </p:nvSpPr>
        <p:spPr>
          <a:xfrm>
            <a:off x="740229" y="1338879"/>
            <a:ext cx="9904325" cy="4555093"/>
          </a:xfrm>
          <a:prstGeom prst="rect">
            <a:avLst/>
          </a:prstGeom>
          <a:noFill/>
        </p:spPr>
        <p:txBody>
          <a:bodyPr wrap="square" rtlCol="0">
            <a:spAutoFit/>
          </a:bodyPr>
          <a:lstStyle/>
          <a:p>
            <a:pPr>
              <a:spcAft>
                <a:spcPts val="1200"/>
              </a:spcAft>
              <a:buClr>
                <a:srgbClr val="DA3E26"/>
              </a:buClr>
            </a:pPr>
            <a:r>
              <a:rPr lang="en-US" sz="2000" dirty="0"/>
              <a:t>ATAC expressed the following:</a:t>
            </a:r>
          </a:p>
          <a:p>
            <a:pPr marL="285750" indent="-285750">
              <a:spcAft>
                <a:spcPts val="1800"/>
              </a:spcAft>
              <a:buClr>
                <a:srgbClr val="DA3E26"/>
              </a:buClr>
              <a:buFont typeface="Wingdings" panose="05000000000000000000" pitchFamily="2" charset="2"/>
              <a:buChar char="§"/>
            </a:pPr>
            <a:r>
              <a:rPr lang="en-US" sz="2000" dirty="0"/>
              <a:t>The proposed methodology does not evaluate the same group of students. </a:t>
            </a:r>
          </a:p>
          <a:p>
            <a:pPr marL="285750" indent="-285750">
              <a:spcAft>
                <a:spcPts val="1800"/>
              </a:spcAft>
              <a:buClr>
                <a:srgbClr val="DA3E26"/>
              </a:buClr>
              <a:buFont typeface="Wingdings" panose="05000000000000000000" pitchFamily="2" charset="2"/>
              <a:buChar char="§"/>
            </a:pPr>
            <a:r>
              <a:rPr lang="en-US" sz="2000" dirty="0"/>
              <a:t>A cumulative effect could occur, and the expectations could continue to increase from year to year. </a:t>
            </a:r>
          </a:p>
          <a:p>
            <a:pPr marL="285750" indent="-285750">
              <a:spcAft>
                <a:spcPts val="1800"/>
              </a:spcAft>
              <a:buClr>
                <a:srgbClr val="DA3E26"/>
              </a:buClr>
              <a:buFont typeface="Wingdings" panose="05000000000000000000" pitchFamily="2" charset="2"/>
              <a:buChar char="§"/>
            </a:pPr>
            <a:r>
              <a:rPr lang="en-US" sz="2000" dirty="0"/>
              <a:t>ATAC asked to see the same models for 4th grade as well in order to see whether the distributions and cut scores are the same. </a:t>
            </a:r>
          </a:p>
          <a:p>
            <a:pPr marL="285750" indent="-285750">
              <a:spcAft>
                <a:spcPts val="1800"/>
              </a:spcAft>
              <a:buClr>
                <a:srgbClr val="DA3E26"/>
              </a:buClr>
              <a:buFont typeface="Wingdings" panose="05000000000000000000" pitchFamily="2" charset="2"/>
              <a:buChar char="§"/>
            </a:pPr>
            <a:r>
              <a:rPr lang="en-US" sz="2000" dirty="0"/>
              <a:t>ATAC indicated that there needs to be an aspect that gives campuses full credit for growth if the student is already very high performing (e.g., Masters Grade Level assessment results receive 1 point, regardless of growth). </a:t>
            </a:r>
          </a:p>
          <a:p>
            <a:pPr marL="285750" indent="-285750">
              <a:spcAft>
                <a:spcPts val="1800"/>
              </a:spcAft>
              <a:buClr>
                <a:srgbClr val="DA3E26"/>
              </a:buClr>
              <a:buFont typeface="Wingdings" panose="05000000000000000000" pitchFamily="2" charset="2"/>
              <a:buChar char="§"/>
            </a:pPr>
            <a:r>
              <a:rPr lang="en-US" sz="2000" dirty="0"/>
              <a:t>ATAC does not want campuses changing grade spans based on potential accountability incentives. </a:t>
            </a:r>
          </a:p>
        </p:txBody>
      </p:sp>
    </p:spTree>
    <p:extLst>
      <p:ext uri="{BB962C8B-B14F-4D97-AF65-F5344CB8AC3E}">
        <p14:creationId xmlns:p14="http://schemas.microsoft.com/office/powerpoint/2010/main" val="412919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1" y="433790"/>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FF8134"/>
                </a:solidFill>
                <a:latin typeface="Century Gothic" panose="020B0502020202020204" pitchFamily="34" charset="0"/>
              </a:rPr>
              <a:t>School Progress, Part A: Academic Growth</a:t>
            </a:r>
          </a:p>
        </p:txBody>
      </p:sp>
      <p:sp>
        <p:nvSpPr>
          <p:cNvPr id="7" name="TextBox 6">
            <a:extLst>
              <a:ext uri="{FF2B5EF4-FFF2-40B4-BE49-F238E27FC236}">
                <a16:creationId xmlns:a16="http://schemas.microsoft.com/office/drawing/2014/main" id="{BF0BB5B8-DCB7-47A0-A1E7-BEC447715A58}"/>
              </a:ext>
            </a:extLst>
          </p:cNvPr>
          <p:cNvSpPr txBox="1"/>
          <p:nvPr/>
        </p:nvSpPr>
        <p:spPr>
          <a:xfrm>
            <a:off x="740228" y="1672368"/>
            <a:ext cx="6217026" cy="861774"/>
          </a:xfrm>
          <a:prstGeom prst="rect">
            <a:avLst/>
          </a:prstGeom>
          <a:noFill/>
        </p:spPr>
        <p:txBody>
          <a:bodyPr wrap="square" rtlCol="0">
            <a:spAutoFit/>
          </a:bodyPr>
          <a:lstStyle/>
          <a:p>
            <a:pPr>
              <a:buClr>
                <a:srgbClr val="DA3E26"/>
              </a:buClr>
            </a:pPr>
            <a:r>
              <a:rPr lang="en-US" sz="2500" dirty="0"/>
              <a:t>Would a hold harmless provision be appropriate?</a:t>
            </a:r>
          </a:p>
        </p:txBody>
      </p:sp>
      <p:pic>
        <p:nvPicPr>
          <p:cNvPr id="1026" name="Picture 2" descr="Image result for classroom">
            <a:extLst>
              <a:ext uri="{FF2B5EF4-FFF2-40B4-BE49-F238E27FC236}">
                <a16:creationId xmlns:a16="http://schemas.microsoft.com/office/drawing/2014/main" id="{5764C5DF-AEDD-4426-BDE1-6A05141F66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7253" y="1705048"/>
            <a:ext cx="4047977" cy="221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44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2837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600" b="1" dirty="0">
                <a:solidFill>
                  <a:srgbClr val="FF8134"/>
                </a:solidFill>
                <a:latin typeface="Century Gothic" panose="020B0502020202020204" pitchFamily="34" charset="0"/>
              </a:rPr>
              <a:t>Partial Points for English Language Proficiency (ELP) Component</a:t>
            </a:r>
          </a:p>
        </p:txBody>
      </p:sp>
      <p:sp>
        <p:nvSpPr>
          <p:cNvPr id="11" name="TextBox 10">
            <a:extLst>
              <a:ext uri="{FF2B5EF4-FFF2-40B4-BE49-F238E27FC236}">
                <a16:creationId xmlns:a16="http://schemas.microsoft.com/office/drawing/2014/main" id="{D8F66127-CE73-448F-A5AF-CE5A7369BB39}"/>
              </a:ext>
            </a:extLst>
          </p:cNvPr>
          <p:cNvSpPr txBox="1"/>
          <p:nvPr/>
        </p:nvSpPr>
        <p:spPr>
          <a:xfrm>
            <a:off x="740229" y="1338879"/>
            <a:ext cx="9904325" cy="2400657"/>
          </a:xfrm>
          <a:prstGeom prst="rect">
            <a:avLst/>
          </a:prstGeom>
          <a:noFill/>
        </p:spPr>
        <p:txBody>
          <a:bodyPr wrap="square" rtlCol="0">
            <a:spAutoFit/>
          </a:bodyPr>
          <a:lstStyle/>
          <a:p>
            <a:pPr marL="285750" indent="-285750">
              <a:buClr>
                <a:srgbClr val="DA3E26"/>
              </a:buClr>
              <a:buFont typeface="Wingdings" panose="05000000000000000000" pitchFamily="2" charset="2"/>
              <a:buChar char="§"/>
            </a:pPr>
            <a:r>
              <a:rPr lang="en-US" sz="2500" dirty="0"/>
              <a:t>Currently, districts and campuses either earn 10 points or 0 points for the ELP component in the Closing the Gaps domain. </a:t>
            </a:r>
          </a:p>
          <a:p>
            <a:pPr marL="285750" indent="-285750">
              <a:buClr>
                <a:srgbClr val="DA3E26"/>
              </a:buClr>
              <a:buFont typeface="Wingdings" panose="05000000000000000000" pitchFamily="2" charset="2"/>
              <a:buChar char="§"/>
            </a:pPr>
            <a:endParaRPr lang="en-US" sz="2500" dirty="0"/>
          </a:p>
          <a:p>
            <a:pPr marL="285750" indent="-285750">
              <a:buClr>
                <a:srgbClr val="DA3E26"/>
              </a:buClr>
              <a:buFont typeface="Wingdings" panose="05000000000000000000" pitchFamily="2" charset="2"/>
              <a:buChar char="§"/>
            </a:pPr>
            <a:r>
              <a:rPr lang="en-US" sz="2500" dirty="0"/>
              <a:t>Should partial points be awarded depending on achievement toward the 36% target? </a:t>
            </a:r>
          </a:p>
          <a:p>
            <a:pPr>
              <a:buClr>
                <a:srgbClr val="DA3E26"/>
              </a:buClr>
            </a:pPr>
            <a:endParaRPr lang="en-US" sz="2500" dirty="0"/>
          </a:p>
        </p:txBody>
      </p:sp>
      <p:graphicFrame>
        <p:nvGraphicFramePr>
          <p:cNvPr id="4" name="Table 3">
            <a:extLst>
              <a:ext uri="{FF2B5EF4-FFF2-40B4-BE49-F238E27FC236}">
                <a16:creationId xmlns:a16="http://schemas.microsoft.com/office/drawing/2014/main" id="{CD95F1FB-3F7F-4C75-9A33-CADA2646CE93}"/>
              </a:ext>
            </a:extLst>
          </p:cNvPr>
          <p:cNvGraphicFramePr>
            <a:graphicFrameLocks noGrp="1"/>
          </p:cNvGraphicFramePr>
          <p:nvPr>
            <p:extLst>
              <p:ext uri="{D42A27DB-BD31-4B8C-83A1-F6EECF244321}">
                <p14:modId xmlns:p14="http://schemas.microsoft.com/office/powerpoint/2010/main" val="1861455855"/>
              </p:ext>
            </p:extLst>
          </p:nvPr>
        </p:nvGraphicFramePr>
        <p:xfrm>
          <a:off x="4993891" y="3090846"/>
          <a:ext cx="1637818" cy="3319213"/>
        </p:xfrm>
        <a:graphic>
          <a:graphicData uri="http://schemas.openxmlformats.org/drawingml/2006/table">
            <a:tbl>
              <a:tblPr firstRow="1" firstCol="1" bandRow="1">
                <a:tableStyleId>{5C22544A-7EE6-4342-B048-85BDC9FD1C3A}</a:tableStyleId>
              </a:tblPr>
              <a:tblGrid>
                <a:gridCol w="818909">
                  <a:extLst>
                    <a:ext uri="{9D8B030D-6E8A-4147-A177-3AD203B41FA5}">
                      <a16:colId xmlns:a16="http://schemas.microsoft.com/office/drawing/2014/main" val="1765250546"/>
                    </a:ext>
                  </a:extLst>
                </a:gridCol>
                <a:gridCol w="818909">
                  <a:extLst>
                    <a:ext uri="{9D8B030D-6E8A-4147-A177-3AD203B41FA5}">
                      <a16:colId xmlns:a16="http://schemas.microsoft.com/office/drawing/2014/main" val="819619781"/>
                    </a:ext>
                  </a:extLst>
                </a:gridCol>
              </a:tblGrid>
              <a:tr h="280899">
                <a:tc>
                  <a:txBody>
                    <a:bodyPr/>
                    <a:lstStyle/>
                    <a:p>
                      <a:pPr marL="0" marR="0" algn="ctr">
                        <a:lnSpc>
                          <a:spcPct val="107000"/>
                        </a:lnSpc>
                        <a:spcBef>
                          <a:spcPts val="0"/>
                        </a:spcBef>
                        <a:spcAft>
                          <a:spcPts val="0"/>
                        </a:spcAft>
                      </a:pPr>
                      <a:r>
                        <a:rPr lang="en-US" sz="1600" dirty="0">
                          <a:effectLst/>
                        </a:rPr>
                        <a:t>ELP Rate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Points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03774292"/>
                  </a:ext>
                </a:extLst>
              </a:tr>
              <a:tr h="280899">
                <a:tc>
                  <a:txBody>
                    <a:bodyPr/>
                    <a:lstStyle/>
                    <a:p>
                      <a:pPr marL="0" marR="0" algn="ctr">
                        <a:lnSpc>
                          <a:spcPct val="107000"/>
                        </a:lnSpc>
                        <a:spcBef>
                          <a:spcPts val="0"/>
                        </a:spcBef>
                        <a:spcAft>
                          <a:spcPts val="0"/>
                        </a:spcAft>
                      </a:pPr>
                      <a:r>
                        <a:rPr lang="en-US" sz="1600" b="0" dirty="0">
                          <a:solidFill>
                            <a:schemeClr val="tx1"/>
                          </a:solidFill>
                          <a:effectLst/>
                        </a:rPr>
                        <a:t>36</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b">
                    <a:solidFill>
                      <a:srgbClr val="CCD8EA"/>
                    </a:solidFill>
                  </a:tcPr>
                </a:tc>
                <a:tc>
                  <a:txBody>
                    <a:bodyPr/>
                    <a:lstStyle/>
                    <a:p>
                      <a:pPr marL="0" marR="0" algn="ctr">
                        <a:lnSpc>
                          <a:spcPct val="107000"/>
                        </a:lnSpc>
                        <a:spcBef>
                          <a:spcPts val="0"/>
                        </a:spcBef>
                        <a:spcAft>
                          <a:spcPts val="0"/>
                        </a:spcAft>
                      </a:pPr>
                      <a:r>
                        <a:rPr lang="en-US" sz="1600" dirty="0">
                          <a:effectLst/>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8186708"/>
                  </a:ext>
                </a:extLst>
              </a:tr>
              <a:tr h="280899">
                <a:tc>
                  <a:txBody>
                    <a:bodyPr/>
                    <a:lstStyle/>
                    <a:p>
                      <a:pPr marL="0" marR="0" algn="ctr">
                        <a:lnSpc>
                          <a:spcPct val="107000"/>
                        </a:lnSpc>
                        <a:spcBef>
                          <a:spcPts val="0"/>
                        </a:spcBef>
                        <a:spcAft>
                          <a:spcPts val="0"/>
                        </a:spcAft>
                      </a:pPr>
                      <a:r>
                        <a:rPr lang="en-US" sz="1600" b="0" dirty="0">
                          <a:solidFill>
                            <a:schemeClr val="tx1"/>
                          </a:solidFill>
                          <a:effectLst/>
                        </a:rPr>
                        <a:t>35</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b">
                    <a:solidFill>
                      <a:srgbClr val="E7EDF5"/>
                    </a:solidFill>
                  </a:tcPr>
                </a:tc>
                <a:tc>
                  <a:txBody>
                    <a:bodyPr/>
                    <a:lstStyle/>
                    <a:p>
                      <a:pPr marL="0" marR="0" algn="ctr">
                        <a:lnSpc>
                          <a:spcPct val="107000"/>
                        </a:lnSpc>
                        <a:spcBef>
                          <a:spcPts val="0"/>
                        </a:spcBef>
                        <a:spcAft>
                          <a:spcPts val="0"/>
                        </a:spcAft>
                      </a:pPr>
                      <a:r>
                        <a:rPr lang="en-US" sz="1600" dirty="0">
                          <a:effectLst/>
                        </a:rPr>
                        <a:t>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83441137"/>
                  </a:ext>
                </a:extLst>
              </a:tr>
              <a:tr h="280899">
                <a:tc>
                  <a:txBody>
                    <a:bodyPr/>
                    <a:lstStyle/>
                    <a:p>
                      <a:pPr marL="0" marR="0" algn="ctr">
                        <a:lnSpc>
                          <a:spcPct val="107000"/>
                        </a:lnSpc>
                        <a:spcBef>
                          <a:spcPts val="0"/>
                        </a:spcBef>
                        <a:spcAft>
                          <a:spcPts val="0"/>
                        </a:spcAft>
                      </a:pPr>
                      <a:r>
                        <a:rPr lang="en-US" sz="1600" b="0" dirty="0">
                          <a:solidFill>
                            <a:schemeClr val="tx1"/>
                          </a:solidFill>
                          <a:effectLst/>
                        </a:rPr>
                        <a:t>34</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b">
                    <a:solidFill>
                      <a:srgbClr val="CCD8EA"/>
                    </a:solidFill>
                  </a:tcPr>
                </a:tc>
                <a:tc>
                  <a:txBody>
                    <a:bodyPr/>
                    <a:lstStyle/>
                    <a:p>
                      <a:pPr marL="0" marR="0" algn="ctr">
                        <a:lnSpc>
                          <a:spcPct val="107000"/>
                        </a:lnSpc>
                        <a:spcBef>
                          <a:spcPts val="0"/>
                        </a:spcBef>
                        <a:spcAft>
                          <a:spcPts val="0"/>
                        </a:spcAft>
                      </a:pPr>
                      <a:r>
                        <a:rPr lang="en-US" sz="1600" dirty="0">
                          <a:effectLst/>
                        </a:rPr>
                        <a:t>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44106265"/>
                  </a:ext>
                </a:extLst>
              </a:tr>
              <a:tr h="280899">
                <a:tc>
                  <a:txBody>
                    <a:bodyPr/>
                    <a:lstStyle/>
                    <a:p>
                      <a:pPr marL="0" marR="0" algn="ctr">
                        <a:lnSpc>
                          <a:spcPct val="107000"/>
                        </a:lnSpc>
                        <a:spcBef>
                          <a:spcPts val="0"/>
                        </a:spcBef>
                        <a:spcAft>
                          <a:spcPts val="0"/>
                        </a:spcAft>
                      </a:pPr>
                      <a:r>
                        <a:rPr lang="en-US" sz="1600" b="0" dirty="0">
                          <a:solidFill>
                            <a:schemeClr val="tx1"/>
                          </a:solidFill>
                          <a:effectLst/>
                        </a:rPr>
                        <a:t>33</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b">
                    <a:solidFill>
                      <a:srgbClr val="E7EDF5"/>
                    </a:solidFill>
                  </a:tcPr>
                </a:tc>
                <a:tc>
                  <a:txBody>
                    <a:bodyPr/>
                    <a:lstStyle/>
                    <a:p>
                      <a:pPr marL="0" marR="0" algn="ctr">
                        <a:lnSpc>
                          <a:spcPct val="107000"/>
                        </a:lnSpc>
                        <a:spcBef>
                          <a:spcPts val="0"/>
                        </a:spcBef>
                        <a:spcAft>
                          <a:spcPts val="0"/>
                        </a:spcAft>
                      </a:pPr>
                      <a:r>
                        <a:rPr lang="en-US" sz="16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03755437"/>
                  </a:ext>
                </a:extLst>
              </a:tr>
              <a:tr h="280899">
                <a:tc>
                  <a:txBody>
                    <a:bodyPr/>
                    <a:lstStyle/>
                    <a:p>
                      <a:pPr marL="0" marR="0" algn="ctr">
                        <a:lnSpc>
                          <a:spcPct val="107000"/>
                        </a:lnSpc>
                        <a:spcBef>
                          <a:spcPts val="0"/>
                        </a:spcBef>
                        <a:spcAft>
                          <a:spcPts val="0"/>
                        </a:spcAft>
                      </a:pPr>
                      <a:r>
                        <a:rPr lang="en-US" sz="1600" b="0" dirty="0">
                          <a:solidFill>
                            <a:schemeClr val="tx1"/>
                          </a:solidFill>
                          <a:effectLst/>
                        </a:rPr>
                        <a:t>32</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b">
                    <a:solidFill>
                      <a:srgbClr val="CCD8EA"/>
                    </a:solidFill>
                  </a:tcPr>
                </a:tc>
                <a:tc>
                  <a:txBody>
                    <a:bodyPr/>
                    <a:lstStyle/>
                    <a:p>
                      <a:pPr marL="0" marR="0" algn="ctr">
                        <a:lnSpc>
                          <a:spcPct val="107000"/>
                        </a:lnSpc>
                        <a:spcBef>
                          <a:spcPts val="0"/>
                        </a:spcBef>
                        <a:spcAft>
                          <a:spcPts val="0"/>
                        </a:spcAft>
                      </a:pPr>
                      <a:r>
                        <a:rPr lang="en-US" sz="1600" dirty="0">
                          <a:effectLst/>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30588893"/>
                  </a:ext>
                </a:extLst>
              </a:tr>
              <a:tr h="280899">
                <a:tc>
                  <a:txBody>
                    <a:bodyPr/>
                    <a:lstStyle/>
                    <a:p>
                      <a:pPr marL="0" marR="0" algn="ctr">
                        <a:lnSpc>
                          <a:spcPct val="107000"/>
                        </a:lnSpc>
                        <a:spcBef>
                          <a:spcPts val="0"/>
                        </a:spcBef>
                        <a:spcAft>
                          <a:spcPts val="0"/>
                        </a:spcAft>
                      </a:pPr>
                      <a:r>
                        <a:rPr lang="en-US" sz="1600" b="0" dirty="0">
                          <a:solidFill>
                            <a:schemeClr val="tx1"/>
                          </a:solidFill>
                          <a:effectLst/>
                        </a:rPr>
                        <a:t>31</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b">
                    <a:solidFill>
                      <a:srgbClr val="E7EDF5"/>
                    </a:solidFill>
                  </a:tcPr>
                </a:tc>
                <a:tc>
                  <a:txBody>
                    <a:bodyPr/>
                    <a:lstStyle/>
                    <a:p>
                      <a:pPr marL="0" marR="0" algn="ctr">
                        <a:lnSpc>
                          <a:spcPct val="107000"/>
                        </a:lnSpc>
                        <a:spcBef>
                          <a:spcPts val="0"/>
                        </a:spcBef>
                        <a:spcAft>
                          <a:spcPts val="0"/>
                        </a:spcAft>
                      </a:pPr>
                      <a:r>
                        <a:rPr lang="en-US" sz="1600" dirty="0">
                          <a:effectLst/>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04491097"/>
                  </a:ext>
                </a:extLst>
              </a:tr>
              <a:tr h="280899">
                <a:tc>
                  <a:txBody>
                    <a:bodyPr/>
                    <a:lstStyle/>
                    <a:p>
                      <a:pPr marL="0" marR="0" algn="ctr">
                        <a:lnSpc>
                          <a:spcPct val="107000"/>
                        </a:lnSpc>
                        <a:spcBef>
                          <a:spcPts val="0"/>
                        </a:spcBef>
                        <a:spcAft>
                          <a:spcPts val="0"/>
                        </a:spcAft>
                      </a:pPr>
                      <a:r>
                        <a:rPr lang="en-US" sz="1600" b="0" dirty="0">
                          <a:solidFill>
                            <a:schemeClr val="tx1"/>
                          </a:solidFill>
                          <a:effectLst/>
                        </a:rPr>
                        <a:t>30</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b">
                    <a:solidFill>
                      <a:srgbClr val="CCD8EA"/>
                    </a:solidFill>
                  </a:tcPr>
                </a:tc>
                <a:tc>
                  <a:txBody>
                    <a:bodyPr/>
                    <a:lstStyle/>
                    <a:p>
                      <a:pPr marL="0" marR="0" algn="ctr">
                        <a:lnSpc>
                          <a:spcPct val="107000"/>
                        </a:lnSpc>
                        <a:spcBef>
                          <a:spcPts val="0"/>
                        </a:spcBef>
                        <a:spcAft>
                          <a:spcPts val="0"/>
                        </a:spcAft>
                      </a:pPr>
                      <a:r>
                        <a:rPr lang="en-US" sz="16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03875069"/>
                  </a:ext>
                </a:extLst>
              </a:tr>
              <a:tr h="280899">
                <a:tc>
                  <a:txBody>
                    <a:bodyPr/>
                    <a:lstStyle/>
                    <a:p>
                      <a:pPr marL="0" marR="0" algn="ctr">
                        <a:lnSpc>
                          <a:spcPct val="107000"/>
                        </a:lnSpc>
                        <a:spcBef>
                          <a:spcPts val="0"/>
                        </a:spcBef>
                        <a:spcAft>
                          <a:spcPts val="0"/>
                        </a:spcAft>
                      </a:pPr>
                      <a:r>
                        <a:rPr lang="en-US" sz="1600" b="0" dirty="0">
                          <a:solidFill>
                            <a:schemeClr val="tx1"/>
                          </a:solidFill>
                          <a:effectLst/>
                        </a:rPr>
                        <a:t>29</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b">
                    <a:solidFill>
                      <a:srgbClr val="E7EDF5"/>
                    </a:solidFill>
                  </a:tcPr>
                </a:tc>
                <a:tc>
                  <a:txBody>
                    <a:bodyPr/>
                    <a:lstStyle/>
                    <a:p>
                      <a:pPr marL="0" marR="0" algn="ctr">
                        <a:lnSpc>
                          <a:spcPct val="107000"/>
                        </a:lnSpc>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55454278"/>
                  </a:ext>
                </a:extLst>
              </a:tr>
              <a:tr h="280899">
                <a:tc>
                  <a:txBody>
                    <a:bodyPr/>
                    <a:lstStyle/>
                    <a:p>
                      <a:pPr marL="0" marR="0" algn="ctr">
                        <a:lnSpc>
                          <a:spcPct val="107000"/>
                        </a:lnSpc>
                        <a:spcBef>
                          <a:spcPts val="0"/>
                        </a:spcBef>
                        <a:spcAft>
                          <a:spcPts val="0"/>
                        </a:spcAft>
                      </a:pPr>
                      <a:r>
                        <a:rPr lang="en-US" sz="1600" b="0" dirty="0">
                          <a:solidFill>
                            <a:schemeClr val="tx1"/>
                          </a:solidFill>
                          <a:effectLst/>
                        </a:rPr>
                        <a:t>28</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b">
                    <a:solidFill>
                      <a:srgbClr val="CCD8EA"/>
                    </a:solidFill>
                  </a:tcPr>
                </a:tc>
                <a:tc>
                  <a:txBody>
                    <a:bodyPr/>
                    <a:lstStyle/>
                    <a:p>
                      <a:pPr marL="0" marR="0" algn="ct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89707372"/>
                  </a:ext>
                </a:extLst>
              </a:tr>
              <a:tr h="280899">
                <a:tc>
                  <a:txBody>
                    <a:bodyPr/>
                    <a:lstStyle/>
                    <a:p>
                      <a:pPr marL="0" marR="0" algn="ctr">
                        <a:lnSpc>
                          <a:spcPct val="107000"/>
                        </a:lnSpc>
                        <a:spcBef>
                          <a:spcPts val="0"/>
                        </a:spcBef>
                        <a:spcAft>
                          <a:spcPts val="0"/>
                        </a:spcAft>
                      </a:pPr>
                      <a:r>
                        <a:rPr lang="en-US" sz="1600" b="0" dirty="0">
                          <a:solidFill>
                            <a:schemeClr val="tx1"/>
                          </a:solidFill>
                          <a:effectLst/>
                        </a:rPr>
                        <a:t>27</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b">
                    <a:solidFill>
                      <a:srgbClr val="E7EDF5"/>
                    </a:solidFill>
                  </a:tcPr>
                </a:tc>
                <a:tc>
                  <a:txBody>
                    <a:bodyPr/>
                    <a:lstStyle/>
                    <a:p>
                      <a:pPr marL="0" marR="0" algn="ctr">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42593501"/>
                  </a:ext>
                </a:extLst>
              </a:tr>
            </a:tbl>
          </a:graphicData>
        </a:graphic>
      </p:graphicFrame>
    </p:spTree>
    <p:extLst>
      <p:ext uri="{BB962C8B-B14F-4D97-AF65-F5344CB8AC3E}">
        <p14:creationId xmlns:p14="http://schemas.microsoft.com/office/powerpoint/2010/main" val="2977885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2837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dirty="0">
                <a:solidFill>
                  <a:srgbClr val="FF8134"/>
                </a:solidFill>
                <a:latin typeface="Century Gothic" panose="020B0502020202020204" pitchFamily="34" charset="0"/>
              </a:rPr>
              <a:t>Relative Performance for Alternative Education Accountability (AEA) </a:t>
            </a:r>
          </a:p>
        </p:txBody>
      </p:sp>
      <p:sp>
        <p:nvSpPr>
          <p:cNvPr id="11" name="TextBox 10">
            <a:extLst>
              <a:ext uri="{FF2B5EF4-FFF2-40B4-BE49-F238E27FC236}">
                <a16:creationId xmlns:a16="http://schemas.microsoft.com/office/drawing/2014/main" id="{D8F66127-CE73-448F-A5AF-CE5A7369BB39}"/>
              </a:ext>
            </a:extLst>
          </p:cNvPr>
          <p:cNvSpPr txBox="1"/>
          <p:nvPr/>
        </p:nvSpPr>
        <p:spPr>
          <a:xfrm>
            <a:off x="740230" y="1338879"/>
            <a:ext cx="6241596" cy="2015936"/>
          </a:xfrm>
          <a:prstGeom prst="rect">
            <a:avLst/>
          </a:prstGeom>
          <a:noFill/>
        </p:spPr>
        <p:txBody>
          <a:bodyPr wrap="square" rtlCol="0">
            <a:spAutoFit/>
          </a:bodyPr>
          <a:lstStyle/>
          <a:p>
            <a:pPr marL="285750" indent="-285750">
              <a:buClr>
                <a:srgbClr val="DA3E26"/>
              </a:buClr>
              <a:buFont typeface="Wingdings" panose="05000000000000000000" pitchFamily="2" charset="2"/>
              <a:buChar char="§"/>
            </a:pPr>
            <a:r>
              <a:rPr lang="en-US" sz="2500" dirty="0"/>
              <a:t>ATAC requested modeling to show the feasibility of using Relative Performance for AEAs. </a:t>
            </a:r>
          </a:p>
          <a:p>
            <a:pPr marL="285750" indent="-285750">
              <a:buClr>
                <a:srgbClr val="DA3E26"/>
              </a:buClr>
              <a:buFont typeface="Wingdings" panose="05000000000000000000" pitchFamily="2" charset="2"/>
              <a:buChar char="§"/>
            </a:pPr>
            <a:endParaRPr lang="en-US" sz="2500" dirty="0"/>
          </a:p>
          <a:p>
            <a:pPr marL="285750" indent="-285750">
              <a:buClr>
                <a:srgbClr val="DA3E26"/>
              </a:buClr>
              <a:buFont typeface="Wingdings" panose="05000000000000000000" pitchFamily="2" charset="2"/>
              <a:buChar char="§"/>
            </a:pPr>
            <a:r>
              <a:rPr lang="en-US" sz="2500" dirty="0"/>
              <a:t>See the online binder for modeling.</a:t>
            </a:r>
          </a:p>
        </p:txBody>
      </p:sp>
      <p:pic>
        <p:nvPicPr>
          <p:cNvPr id="7" name="Picture 6">
            <a:extLst>
              <a:ext uri="{FF2B5EF4-FFF2-40B4-BE49-F238E27FC236}">
                <a16:creationId xmlns:a16="http://schemas.microsoft.com/office/drawing/2014/main" id="{FA527BF4-EF47-4F5F-B032-087CACE191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92052" y="1437341"/>
            <a:ext cx="3530099" cy="2353399"/>
          </a:xfrm>
          <a:prstGeom prst="rect">
            <a:avLst/>
          </a:prstGeom>
        </p:spPr>
      </p:pic>
    </p:spTree>
    <p:extLst>
      <p:ext uri="{BB962C8B-B14F-4D97-AF65-F5344CB8AC3E}">
        <p14:creationId xmlns:p14="http://schemas.microsoft.com/office/powerpoint/2010/main" val="1396389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Spanish to English Transition Proxy</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30" y="1418492"/>
            <a:ext cx="6660696" cy="4878259"/>
          </a:xfrm>
          <a:prstGeom prst="rect">
            <a:avLst/>
          </a:prstGeom>
          <a:noFill/>
        </p:spPr>
        <p:txBody>
          <a:bodyPr wrap="square" rtlCol="0">
            <a:spAutoFit/>
          </a:bodyPr>
          <a:lstStyle/>
          <a:p>
            <a:pPr marL="285750" indent="-285750">
              <a:buClr>
                <a:srgbClr val="DA3E26"/>
              </a:buClr>
              <a:buFont typeface="Wingdings" panose="05000000000000000000" pitchFamily="2" charset="2"/>
              <a:buChar char="§"/>
            </a:pPr>
            <a:r>
              <a:rPr lang="en-US" sz="2200" dirty="0"/>
              <a:t>Students who transition from the Spanish STAAR reading assessment to the English STAAR reading assessment currently do not receive a STAAR progress measure for use in Academic Growth.</a:t>
            </a:r>
          </a:p>
          <a:p>
            <a:pPr marL="285750" indent="-285750">
              <a:buClr>
                <a:srgbClr val="DA3E26"/>
              </a:buClr>
              <a:buFont typeface="Wingdings" panose="05000000000000000000" pitchFamily="2" charset="2"/>
              <a:buChar char="§"/>
            </a:pPr>
            <a:endParaRPr lang="en-US" sz="2200" dirty="0"/>
          </a:p>
          <a:p>
            <a:pPr marL="285750" indent="-285750">
              <a:buClr>
                <a:srgbClr val="DA3E26"/>
              </a:buClr>
              <a:buFont typeface="Wingdings" panose="05000000000000000000" pitchFamily="2" charset="2"/>
              <a:buChar char="§"/>
            </a:pPr>
            <a:r>
              <a:rPr lang="en-US" sz="2200" dirty="0"/>
              <a:t>A proxy was calculated for these students in the previous accountability system. </a:t>
            </a:r>
          </a:p>
          <a:p>
            <a:pPr marL="285750" indent="-285750">
              <a:buClr>
                <a:srgbClr val="DA3E26"/>
              </a:buClr>
              <a:buFont typeface="Wingdings" panose="05000000000000000000" pitchFamily="2" charset="2"/>
              <a:buChar char="§"/>
            </a:pPr>
            <a:endParaRPr lang="en-US" sz="2200" dirty="0"/>
          </a:p>
          <a:p>
            <a:pPr marL="285750" indent="-285750">
              <a:buClr>
                <a:srgbClr val="DA3E26"/>
              </a:buClr>
              <a:buFont typeface="Wingdings" panose="05000000000000000000" pitchFamily="2" charset="2"/>
              <a:buChar char="§"/>
            </a:pPr>
            <a:r>
              <a:rPr lang="en-US" sz="2200" dirty="0"/>
              <a:t>Overall, ATAC members were in favor of the idea of adding the transition proxy for 2020 accountability, noting that it would acknowledge the work of the schools and set the expectation that the language switch be made when kids are ready. </a:t>
            </a:r>
          </a:p>
          <a:p>
            <a:pPr lvl="0">
              <a:buClr>
                <a:srgbClr val="DA3E26"/>
              </a:buClr>
            </a:pPr>
            <a:endParaRPr lang="en-US" sz="2500" dirty="0"/>
          </a:p>
        </p:txBody>
      </p:sp>
      <p:pic>
        <p:nvPicPr>
          <p:cNvPr id="2050" name="Picture 2" descr="right arrow sign on wall">
            <a:extLst>
              <a:ext uri="{FF2B5EF4-FFF2-40B4-BE49-F238E27FC236}">
                <a16:creationId xmlns:a16="http://schemas.microsoft.com/office/drawing/2014/main" id="{F68FD442-DE0C-4EA6-9B0A-30891B6C6C3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43825" y="1647825"/>
            <a:ext cx="3580774" cy="239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36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Spanish to English Transition Proxy </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30" y="1418492"/>
            <a:ext cx="6908346" cy="2277547"/>
          </a:xfrm>
          <a:prstGeom prst="rect">
            <a:avLst/>
          </a:prstGeom>
          <a:noFill/>
        </p:spPr>
        <p:txBody>
          <a:bodyPr wrap="square" rtlCol="0">
            <a:spAutoFit/>
          </a:bodyPr>
          <a:lstStyle/>
          <a:p>
            <a:pPr>
              <a:spcAft>
                <a:spcPts val="1200"/>
              </a:spcAft>
              <a:buClr>
                <a:srgbClr val="DA3E26"/>
              </a:buClr>
            </a:pPr>
            <a:r>
              <a:rPr lang="en-US" sz="2200" dirty="0"/>
              <a:t>ATAC expressed concerns with the following:</a:t>
            </a:r>
          </a:p>
          <a:p>
            <a:pPr marL="285750" indent="-285750">
              <a:buClr>
                <a:srgbClr val="DA3E26"/>
              </a:buClr>
              <a:buFont typeface="Wingdings" panose="05000000000000000000" pitchFamily="2" charset="2"/>
              <a:buChar char="§"/>
            </a:pPr>
            <a:r>
              <a:rPr lang="en-US" sz="2200" dirty="0"/>
              <a:t>Students will be instructed in the language in which they are tested. That could have a long-term negative impact.</a:t>
            </a:r>
            <a:br>
              <a:rPr lang="en-US" sz="2200" dirty="0"/>
            </a:br>
            <a:endParaRPr lang="en-US" sz="2200" dirty="0"/>
          </a:p>
          <a:p>
            <a:pPr marL="285750" indent="-285750">
              <a:buClr>
                <a:srgbClr val="DA3E26"/>
              </a:buClr>
              <a:buFont typeface="Wingdings" panose="05000000000000000000" pitchFamily="2" charset="2"/>
              <a:buChar char="§"/>
            </a:pPr>
            <a:r>
              <a:rPr lang="en-US" sz="2200" dirty="0"/>
              <a:t>The proxy may negatively impact some districts and campuses. </a:t>
            </a:r>
          </a:p>
        </p:txBody>
      </p:sp>
      <p:pic>
        <p:nvPicPr>
          <p:cNvPr id="7" name="Picture 2" descr="right arrow sign on wall">
            <a:extLst>
              <a:ext uri="{FF2B5EF4-FFF2-40B4-BE49-F238E27FC236}">
                <a16:creationId xmlns:a16="http://schemas.microsoft.com/office/drawing/2014/main" id="{A5D0DAE9-49CA-4D48-945B-D85D8ED3B30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43825" y="1647825"/>
            <a:ext cx="3580774" cy="239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182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49680"/>
            <a:ext cx="12192000" cy="5608320"/>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992121" y="2505409"/>
            <a:ext cx="8207758" cy="20859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chemeClr val="bg1"/>
                </a:solidFill>
                <a:latin typeface="Century Gothic" panose="020B0502020202020204" pitchFamily="34" charset="0"/>
                <a:ea typeface="Calibri" charset="0"/>
                <a:cs typeface="Calibri" charset="0"/>
              </a:rPr>
              <a:t>Accountability Reset</a:t>
            </a:r>
          </a:p>
        </p:txBody>
      </p:sp>
    </p:spTree>
    <p:extLst>
      <p:ext uri="{BB962C8B-B14F-4D97-AF65-F5344CB8AC3E}">
        <p14:creationId xmlns:p14="http://schemas.microsoft.com/office/powerpoint/2010/main" val="3375090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Graduation Rate Methodology</a:t>
            </a:r>
          </a:p>
        </p:txBody>
      </p:sp>
      <p:pic>
        <p:nvPicPr>
          <p:cNvPr id="6" name="Picture 5">
            <a:extLst>
              <a:ext uri="{FF2B5EF4-FFF2-40B4-BE49-F238E27FC236}">
                <a16:creationId xmlns:a16="http://schemas.microsoft.com/office/drawing/2014/main" id="{8897ABA7-0D70-43BA-8AAB-3BACF5E28627}"/>
              </a:ext>
            </a:extLst>
          </p:cNvPr>
          <p:cNvPicPr>
            <a:picLocks noChangeAspect="1"/>
          </p:cNvPicPr>
          <p:nvPr/>
        </p:nvPicPr>
        <p:blipFill>
          <a:blip r:embed="rId3"/>
          <a:stretch>
            <a:fillRect/>
          </a:stretch>
        </p:blipFill>
        <p:spPr>
          <a:xfrm>
            <a:off x="7376615" y="1690837"/>
            <a:ext cx="4331476" cy="2013894"/>
          </a:xfrm>
          <a:prstGeom prst="rect">
            <a:avLst/>
          </a:prstGeom>
          <a:effectLst>
            <a:softEdge rad="38100"/>
          </a:effectLst>
        </p:spPr>
      </p:pic>
      <p:sp>
        <p:nvSpPr>
          <p:cNvPr id="17" name="TextBox 16">
            <a:extLst>
              <a:ext uri="{FF2B5EF4-FFF2-40B4-BE49-F238E27FC236}">
                <a16:creationId xmlns:a16="http://schemas.microsoft.com/office/drawing/2014/main" id="{3157CEE5-50B8-4296-A2B9-1096488523D3}"/>
              </a:ext>
            </a:extLst>
          </p:cNvPr>
          <p:cNvSpPr txBox="1"/>
          <p:nvPr/>
        </p:nvSpPr>
        <p:spPr>
          <a:xfrm>
            <a:off x="740229" y="1345527"/>
            <a:ext cx="6442995" cy="2785378"/>
          </a:xfrm>
          <a:prstGeom prst="rect">
            <a:avLst/>
          </a:prstGeom>
          <a:noFill/>
        </p:spPr>
        <p:txBody>
          <a:bodyPr wrap="square" rtlCol="0">
            <a:spAutoFit/>
          </a:bodyPr>
          <a:lstStyle/>
          <a:p>
            <a:pPr marL="285750" indent="-285750">
              <a:buClr>
                <a:srgbClr val="DA3E26"/>
              </a:buClr>
              <a:buFont typeface="Wingdings" panose="05000000000000000000" pitchFamily="2" charset="2"/>
              <a:buChar char="§"/>
            </a:pPr>
            <a:r>
              <a:rPr lang="en-US" sz="2500" dirty="0"/>
              <a:t>The current long-term four-year graduation rate is 94%, and the long-term six-year graduation rate is 96% for all student groups.</a:t>
            </a:r>
          </a:p>
          <a:p>
            <a:pPr marL="285750" indent="-285750">
              <a:buClr>
                <a:srgbClr val="DA3E26"/>
              </a:buClr>
              <a:buFont typeface="Wingdings" panose="05000000000000000000" pitchFamily="2" charset="2"/>
              <a:buChar char="§"/>
            </a:pPr>
            <a:endParaRPr lang="en-US" sz="2500" dirty="0"/>
          </a:p>
          <a:p>
            <a:pPr marL="285750" indent="-285750">
              <a:buClr>
                <a:srgbClr val="DA3E26"/>
              </a:buClr>
              <a:buFont typeface="Wingdings" panose="05000000000000000000" pitchFamily="2" charset="2"/>
              <a:buChar char="§"/>
            </a:pPr>
            <a:r>
              <a:rPr lang="en-US" sz="2500" dirty="0"/>
              <a:t>Should we consider establishing unique targets for certain student groups using baseline data?</a:t>
            </a:r>
          </a:p>
        </p:txBody>
      </p:sp>
    </p:spTree>
    <p:extLst>
      <p:ext uri="{BB962C8B-B14F-4D97-AF65-F5344CB8AC3E}">
        <p14:creationId xmlns:p14="http://schemas.microsoft.com/office/powerpoint/2010/main" val="191369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49680"/>
            <a:ext cx="12192000" cy="5608320"/>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992121" y="2505409"/>
            <a:ext cx="8207758" cy="20859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chemeClr val="bg1"/>
                </a:solidFill>
                <a:latin typeface="Century Gothic" panose="020B0502020202020204" pitchFamily="34" charset="0"/>
                <a:ea typeface="Calibri" charset="0"/>
                <a:cs typeface="Calibri" charset="0"/>
              </a:rPr>
              <a:t>February 2020 </a:t>
            </a:r>
          </a:p>
          <a:p>
            <a:r>
              <a:rPr lang="en-US" sz="4400" b="1" dirty="0">
                <a:solidFill>
                  <a:schemeClr val="bg1"/>
                </a:solidFill>
                <a:latin typeface="Century Gothic" panose="020B0502020202020204" pitchFamily="34" charset="0"/>
                <a:ea typeface="Calibri" charset="0"/>
                <a:cs typeface="Calibri" charset="0"/>
              </a:rPr>
              <a:t>ESSA Amendment</a:t>
            </a:r>
          </a:p>
        </p:txBody>
      </p:sp>
    </p:spTree>
    <p:extLst>
      <p:ext uri="{BB962C8B-B14F-4D97-AF65-F5344CB8AC3E}">
        <p14:creationId xmlns:p14="http://schemas.microsoft.com/office/powerpoint/2010/main" val="284168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District Rating Methodology </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29" y="1418492"/>
            <a:ext cx="6651171" cy="4708981"/>
          </a:xfrm>
          <a:prstGeom prst="rect">
            <a:avLst/>
          </a:prstGeom>
          <a:noFill/>
        </p:spPr>
        <p:txBody>
          <a:bodyPr wrap="square" rtlCol="0">
            <a:spAutoFit/>
          </a:bodyPr>
          <a:lstStyle/>
          <a:p>
            <a:pPr marL="285750" lvl="0" indent="-285750">
              <a:buClr>
                <a:srgbClr val="DA3E26"/>
              </a:buClr>
              <a:buFont typeface="Wingdings" panose="05000000000000000000" pitchFamily="2" charset="2"/>
              <a:buChar char="§"/>
            </a:pPr>
            <a:r>
              <a:rPr lang="en-US" sz="2500" dirty="0"/>
              <a:t>District ratings are not always representative of campus ratings. </a:t>
            </a:r>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r>
              <a:rPr lang="en-US" sz="2500" dirty="0"/>
              <a:t>How can we revise the district rating methodology so that district ratings accurately reflect outcomes for ALL students in the district?</a:t>
            </a:r>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r>
              <a:rPr lang="en-US" sz="2500" dirty="0"/>
              <a:t>Should campus outcomes contribute proportionately to district ratings?</a:t>
            </a:r>
          </a:p>
          <a:p>
            <a:pPr marL="285750" lvl="0" indent="-285750">
              <a:buClr>
                <a:srgbClr val="DA3E26"/>
              </a:buClr>
              <a:buFont typeface="Wingdings" panose="05000000000000000000" pitchFamily="2" charset="2"/>
              <a:buChar char="§"/>
            </a:pPr>
            <a:endParaRPr lang="en-US" sz="2500" dirty="0"/>
          </a:p>
          <a:p>
            <a:pPr lvl="0">
              <a:buClr>
                <a:srgbClr val="DA3E26"/>
              </a:buClr>
            </a:pPr>
            <a:endParaRPr lang="en-US" sz="2500" dirty="0"/>
          </a:p>
        </p:txBody>
      </p:sp>
      <p:pic>
        <p:nvPicPr>
          <p:cNvPr id="4" name="Picture 3">
            <a:extLst>
              <a:ext uri="{FF2B5EF4-FFF2-40B4-BE49-F238E27FC236}">
                <a16:creationId xmlns:a16="http://schemas.microsoft.com/office/drawing/2014/main" id="{209906C4-1BED-4432-AB15-FAAF232C54CF}"/>
              </a:ext>
            </a:extLst>
          </p:cNvPr>
          <p:cNvPicPr>
            <a:picLocks noChangeAspect="1"/>
          </p:cNvPicPr>
          <p:nvPr/>
        </p:nvPicPr>
        <p:blipFill>
          <a:blip r:embed="rId3"/>
          <a:stretch>
            <a:fillRect/>
          </a:stretch>
        </p:blipFill>
        <p:spPr>
          <a:xfrm>
            <a:off x="8284955" y="1446954"/>
            <a:ext cx="2805646" cy="1878493"/>
          </a:xfrm>
          <a:prstGeom prst="rect">
            <a:avLst/>
          </a:prstGeom>
        </p:spPr>
      </p:pic>
      <p:pic>
        <p:nvPicPr>
          <p:cNvPr id="5" name="Picture 4">
            <a:extLst>
              <a:ext uri="{FF2B5EF4-FFF2-40B4-BE49-F238E27FC236}">
                <a16:creationId xmlns:a16="http://schemas.microsoft.com/office/drawing/2014/main" id="{22EB7133-3C03-4F66-A713-75CB26DCB42E}"/>
              </a:ext>
            </a:extLst>
          </p:cNvPr>
          <p:cNvPicPr>
            <a:picLocks noChangeAspect="1"/>
          </p:cNvPicPr>
          <p:nvPr/>
        </p:nvPicPr>
        <p:blipFill>
          <a:blip r:embed="rId4"/>
          <a:stretch>
            <a:fillRect/>
          </a:stretch>
        </p:blipFill>
        <p:spPr>
          <a:xfrm>
            <a:off x="7878046" y="3303171"/>
            <a:ext cx="1194007" cy="1070238"/>
          </a:xfrm>
          <a:prstGeom prst="rect">
            <a:avLst/>
          </a:prstGeom>
        </p:spPr>
      </p:pic>
      <p:pic>
        <p:nvPicPr>
          <p:cNvPr id="20" name="Picture 19">
            <a:extLst>
              <a:ext uri="{FF2B5EF4-FFF2-40B4-BE49-F238E27FC236}">
                <a16:creationId xmlns:a16="http://schemas.microsoft.com/office/drawing/2014/main" id="{57FE4732-DC45-40CB-A926-0CC12E736F12}"/>
              </a:ext>
            </a:extLst>
          </p:cNvPr>
          <p:cNvPicPr>
            <a:picLocks noChangeAspect="1"/>
          </p:cNvPicPr>
          <p:nvPr/>
        </p:nvPicPr>
        <p:blipFill>
          <a:blip r:embed="rId4"/>
          <a:stretch>
            <a:fillRect/>
          </a:stretch>
        </p:blipFill>
        <p:spPr>
          <a:xfrm>
            <a:off x="9095344" y="3303171"/>
            <a:ext cx="1194007" cy="1070238"/>
          </a:xfrm>
          <a:prstGeom prst="rect">
            <a:avLst/>
          </a:prstGeom>
        </p:spPr>
      </p:pic>
      <p:pic>
        <p:nvPicPr>
          <p:cNvPr id="21" name="Picture 20">
            <a:extLst>
              <a:ext uri="{FF2B5EF4-FFF2-40B4-BE49-F238E27FC236}">
                <a16:creationId xmlns:a16="http://schemas.microsoft.com/office/drawing/2014/main" id="{67FDF14D-5037-4EDD-910F-FE851D90D778}"/>
              </a:ext>
            </a:extLst>
          </p:cNvPr>
          <p:cNvPicPr>
            <a:picLocks noChangeAspect="1"/>
          </p:cNvPicPr>
          <p:nvPr/>
        </p:nvPicPr>
        <p:blipFill>
          <a:blip r:embed="rId4"/>
          <a:stretch>
            <a:fillRect/>
          </a:stretch>
        </p:blipFill>
        <p:spPr>
          <a:xfrm>
            <a:off x="10409426" y="3303171"/>
            <a:ext cx="1194007" cy="1070238"/>
          </a:xfrm>
          <a:prstGeom prst="rect">
            <a:avLst/>
          </a:prstGeom>
        </p:spPr>
      </p:pic>
    </p:spTree>
    <p:extLst>
      <p:ext uri="{BB962C8B-B14F-4D97-AF65-F5344CB8AC3E}">
        <p14:creationId xmlns:p14="http://schemas.microsoft.com/office/powerpoint/2010/main" val="730971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District Rating Methodology</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29" y="1418492"/>
            <a:ext cx="6651171" cy="1631216"/>
          </a:xfrm>
          <a:prstGeom prst="rect">
            <a:avLst/>
          </a:prstGeom>
          <a:noFill/>
        </p:spPr>
        <p:txBody>
          <a:bodyPr wrap="square" rtlCol="0">
            <a:spAutoFit/>
          </a:bodyPr>
          <a:lstStyle/>
          <a:p>
            <a:pPr lvl="0">
              <a:buClr>
                <a:srgbClr val="DA3E26"/>
              </a:buClr>
            </a:pPr>
            <a:r>
              <a:rPr lang="en-US" sz="2500" b="1" dirty="0"/>
              <a:t>Example using Current Methodology</a:t>
            </a:r>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endParaRPr lang="en-US" sz="2500" dirty="0"/>
          </a:p>
          <a:p>
            <a:pPr lvl="0">
              <a:buClr>
                <a:srgbClr val="DA3E26"/>
              </a:buClr>
            </a:pPr>
            <a:endParaRPr lang="en-US" sz="2500" dirty="0"/>
          </a:p>
        </p:txBody>
      </p:sp>
      <p:pic>
        <p:nvPicPr>
          <p:cNvPr id="4" name="Picture 3">
            <a:extLst>
              <a:ext uri="{FF2B5EF4-FFF2-40B4-BE49-F238E27FC236}">
                <a16:creationId xmlns:a16="http://schemas.microsoft.com/office/drawing/2014/main" id="{209906C4-1BED-4432-AB15-FAAF232C54CF}"/>
              </a:ext>
            </a:extLst>
          </p:cNvPr>
          <p:cNvPicPr>
            <a:picLocks noChangeAspect="1"/>
          </p:cNvPicPr>
          <p:nvPr/>
        </p:nvPicPr>
        <p:blipFill>
          <a:blip r:embed="rId3"/>
          <a:stretch>
            <a:fillRect/>
          </a:stretch>
        </p:blipFill>
        <p:spPr>
          <a:xfrm>
            <a:off x="4585754" y="2145279"/>
            <a:ext cx="2805646" cy="1878493"/>
          </a:xfrm>
          <a:prstGeom prst="rect">
            <a:avLst/>
          </a:prstGeom>
        </p:spPr>
      </p:pic>
      <p:pic>
        <p:nvPicPr>
          <p:cNvPr id="5" name="Picture 4">
            <a:extLst>
              <a:ext uri="{FF2B5EF4-FFF2-40B4-BE49-F238E27FC236}">
                <a16:creationId xmlns:a16="http://schemas.microsoft.com/office/drawing/2014/main" id="{22EB7133-3C03-4F66-A713-75CB26DCB42E}"/>
              </a:ext>
            </a:extLst>
          </p:cNvPr>
          <p:cNvPicPr>
            <a:picLocks noChangeAspect="1"/>
          </p:cNvPicPr>
          <p:nvPr/>
        </p:nvPicPr>
        <p:blipFill>
          <a:blip r:embed="rId4"/>
          <a:stretch>
            <a:fillRect/>
          </a:stretch>
        </p:blipFill>
        <p:spPr>
          <a:xfrm>
            <a:off x="2905996" y="4023772"/>
            <a:ext cx="1194007" cy="1070238"/>
          </a:xfrm>
          <a:prstGeom prst="rect">
            <a:avLst/>
          </a:prstGeom>
        </p:spPr>
      </p:pic>
      <p:pic>
        <p:nvPicPr>
          <p:cNvPr id="20" name="Picture 19">
            <a:extLst>
              <a:ext uri="{FF2B5EF4-FFF2-40B4-BE49-F238E27FC236}">
                <a16:creationId xmlns:a16="http://schemas.microsoft.com/office/drawing/2014/main" id="{57FE4732-DC45-40CB-A926-0CC12E736F12}"/>
              </a:ext>
            </a:extLst>
          </p:cNvPr>
          <p:cNvPicPr>
            <a:picLocks noChangeAspect="1"/>
          </p:cNvPicPr>
          <p:nvPr/>
        </p:nvPicPr>
        <p:blipFill>
          <a:blip r:embed="rId4"/>
          <a:stretch>
            <a:fillRect/>
          </a:stretch>
        </p:blipFill>
        <p:spPr>
          <a:xfrm>
            <a:off x="4123294" y="4023772"/>
            <a:ext cx="1194007" cy="1070238"/>
          </a:xfrm>
          <a:prstGeom prst="rect">
            <a:avLst/>
          </a:prstGeom>
        </p:spPr>
      </p:pic>
      <p:pic>
        <p:nvPicPr>
          <p:cNvPr id="21" name="Picture 20">
            <a:extLst>
              <a:ext uri="{FF2B5EF4-FFF2-40B4-BE49-F238E27FC236}">
                <a16:creationId xmlns:a16="http://schemas.microsoft.com/office/drawing/2014/main" id="{67FDF14D-5037-4EDD-910F-FE851D90D778}"/>
              </a:ext>
            </a:extLst>
          </p:cNvPr>
          <p:cNvPicPr>
            <a:picLocks noChangeAspect="1"/>
          </p:cNvPicPr>
          <p:nvPr/>
        </p:nvPicPr>
        <p:blipFill>
          <a:blip r:embed="rId4"/>
          <a:stretch>
            <a:fillRect/>
          </a:stretch>
        </p:blipFill>
        <p:spPr>
          <a:xfrm>
            <a:off x="5437376" y="4023772"/>
            <a:ext cx="1194007" cy="1070238"/>
          </a:xfrm>
          <a:prstGeom prst="rect">
            <a:avLst/>
          </a:prstGeom>
        </p:spPr>
      </p:pic>
      <p:pic>
        <p:nvPicPr>
          <p:cNvPr id="11" name="Picture 10">
            <a:extLst>
              <a:ext uri="{FF2B5EF4-FFF2-40B4-BE49-F238E27FC236}">
                <a16:creationId xmlns:a16="http://schemas.microsoft.com/office/drawing/2014/main" id="{C7B1123A-937D-4A04-9402-057F372F0B34}"/>
              </a:ext>
            </a:extLst>
          </p:cNvPr>
          <p:cNvPicPr>
            <a:picLocks noChangeAspect="1"/>
          </p:cNvPicPr>
          <p:nvPr/>
        </p:nvPicPr>
        <p:blipFill>
          <a:blip r:embed="rId4"/>
          <a:stretch>
            <a:fillRect/>
          </a:stretch>
        </p:blipFill>
        <p:spPr>
          <a:xfrm>
            <a:off x="6751458" y="4064888"/>
            <a:ext cx="1194007" cy="1070238"/>
          </a:xfrm>
          <a:prstGeom prst="rect">
            <a:avLst/>
          </a:prstGeom>
        </p:spPr>
      </p:pic>
      <p:pic>
        <p:nvPicPr>
          <p:cNvPr id="12" name="Picture 11">
            <a:extLst>
              <a:ext uri="{FF2B5EF4-FFF2-40B4-BE49-F238E27FC236}">
                <a16:creationId xmlns:a16="http://schemas.microsoft.com/office/drawing/2014/main" id="{6AF96C9D-34DD-479A-8A0A-829FAE9547F7}"/>
              </a:ext>
            </a:extLst>
          </p:cNvPr>
          <p:cNvPicPr>
            <a:picLocks noChangeAspect="1"/>
          </p:cNvPicPr>
          <p:nvPr/>
        </p:nvPicPr>
        <p:blipFill>
          <a:blip r:embed="rId4"/>
          <a:stretch>
            <a:fillRect/>
          </a:stretch>
        </p:blipFill>
        <p:spPr>
          <a:xfrm>
            <a:off x="8065540" y="4064888"/>
            <a:ext cx="1194007" cy="1070238"/>
          </a:xfrm>
          <a:prstGeom prst="rect">
            <a:avLst/>
          </a:prstGeom>
        </p:spPr>
      </p:pic>
      <p:sp>
        <p:nvSpPr>
          <p:cNvPr id="6" name="Oval 5">
            <a:extLst>
              <a:ext uri="{FF2B5EF4-FFF2-40B4-BE49-F238E27FC236}">
                <a16:creationId xmlns:a16="http://schemas.microsoft.com/office/drawing/2014/main" id="{9CE61198-475C-4195-852E-066ACB2624D5}"/>
              </a:ext>
            </a:extLst>
          </p:cNvPr>
          <p:cNvSpPr/>
          <p:nvPr/>
        </p:nvSpPr>
        <p:spPr>
          <a:xfrm>
            <a:off x="5391573" y="2870933"/>
            <a:ext cx="1194007" cy="949195"/>
          </a:xfrm>
          <a:prstGeom prst="ellips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02F84-15C2-4822-BB0B-93057E868049}"/>
              </a:ext>
            </a:extLst>
          </p:cNvPr>
          <p:cNvSpPr txBox="1"/>
          <p:nvPr/>
        </p:nvSpPr>
        <p:spPr>
          <a:xfrm>
            <a:off x="5638254" y="2958354"/>
            <a:ext cx="700644" cy="861774"/>
          </a:xfrm>
          <a:prstGeom prst="rect">
            <a:avLst/>
          </a:prstGeom>
          <a:noFill/>
        </p:spPr>
        <p:txBody>
          <a:bodyPr wrap="square" rtlCol="0">
            <a:spAutoFit/>
          </a:bodyPr>
          <a:lstStyle/>
          <a:p>
            <a:pPr algn="ctr"/>
            <a:r>
              <a:rPr lang="en-US" sz="2500" b="1" dirty="0"/>
              <a:t>B</a:t>
            </a:r>
            <a:br>
              <a:rPr lang="en-US" sz="2500" dirty="0"/>
            </a:br>
            <a:r>
              <a:rPr lang="en-US" sz="2500" dirty="0"/>
              <a:t>86</a:t>
            </a:r>
          </a:p>
        </p:txBody>
      </p:sp>
      <p:sp>
        <p:nvSpPr>
          <p:cNvPr id="15" name="Oval 14">
            <a:extLst>
              <a:ext uri="{FF2B5EF4-FFF2-40B4-BE49-F238E27FC236}">
                <a16:creationId xmlns:a16="http://schemas.microsoft.com/office/drawing/2014/main" id="{1C6E2617-CEE7-4C5D-9F6F-FAE993E9F00C}"/>
              </a:ext>
            </a:extLst>
          </p:cNvPr>
          <p:cNvSpPr/>
          <p:nvPr/>
        </p:nvSpPr>
        <p:spPr>
          <a:xfrm>
            <a:off x="3096872" y="4421470"/>
            <a:ext cx="775309" cy="597702"/>
          </a:xfrm>
          <a:prstGeom prst="ellips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963312E-079D-40BD-872E-3CFF499AAAF5}"/>
              </a:ext>
            </a:extLst>
          </p:cNvPr>
          <p:cNvSpPr txBox="1"/>
          <p:nvPr/>
        </p:nvSpPr>
        <p:spPr>
          <a:xfrm>
            <a:off x="3184470" y="4421470"/>
            <a:ext cx="580008" cy="646331"/>
          </a:xfrm>
          <a:prstGeom prst="rect">
            <a:avLst/>
          </a:prstGeom>
          <a:noFill/>
        </p:spPr>
        <p:txBody>
          <a:bodyPr wrap="square" rtlCol="0">
            <a:spAutoFit/>
          </a:bodyPr>
          <a:lstStyle/>
          <a:p>
            <a:pPr algn="ctr"/>
            <a:r>
              <a:rPr lang="en-US" b="1" dirty="0"/>
              <a:t>B</a:t>
            </a:r>
            <a:br>
              <a:rPr lang="en-US" dirty="0"/>
            </a:br>
            <a:r>
              <a:rPr lang="en-US" dirty="0"/>
              <a:t>85</a:t>
            </a:r>
          </a:p>
        </p:txBody>
      </p:sp>
      <p:sp>
        <p:nvSpPr>
          <p:cNvPr id="17" name="Oval 16">
            <a:extLst>
              <a:ext uri="{FF2B5EF4-FFF2-40B4-BE49-F238E27FC236}">
                <a16:creationId xmlns:a16="http://schemas.microsoft.com/office/drawing/2014/main" id="{F735F1ED-BFDB-405B-B15C-1284E8D7577D}"/>
              </a:ext>
            </a:extLst>
          </p:cNvPr>
          <p:cNvSpPr/>
          <p:nvPr/>
        </p:nvSpPr>
        <p:spPr>
          <a:xfrm>
            <a:off x="4314088" y="4434979"/>
            <a:ext cx="775309" cy="597702"/>
          </a:xfrm>
          <a:prstGeom prst="ellips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55FD645-DD7B-4483-BD78-9D920B4A593C}"/>
              </a:ext>
            </a:extLst>
          </p:cNvPr>
          <p:cNvSpPr txBox="1"/>
          <p:nvPr/>
        </p:nvSpPr>
        <p:spPr>
          <a:xfrm>
            <a:off x="4407211" y="4434979"/>
            <a:ext cx="580008" cy="646331"/>
          </a:xfrm>
          <a:prstGeom prst="rect">
            <a:avLst/>
          </a:prstGeom>
          <a:noFill/>
        </p:spPr>
        <p:txBody>
          <a:bodyPr wrap="square" rtlCol="0">
            <a:spAutoFit/>
          </a:bodyPr>
          <a:lstStyle/>
          <a:p>
            <a:pPr algn="ctr"/>
            <a:r>
              <a:rPr lang="en-US" b="1" dirty="0"/>
              <a:t>B</a:t>
            </a:r>
            <a:br>
              <a:rPr lang="en-US" dirty="0"/>
            </a:br>
            <a:r>
              <a:rPr lang="en-US" dirty="0"/>
              <a:t>85</a:t>
            </a:r>
          </a:p>
        </p:txBody>
      </p:sp>
      <p:sp>
        <p:nvSpPr>
          <p:cNvPr id="23" name="Oval 22">
            <a:extLst>
              <a:ext uri="{FF2B5EF4-FFF2-40B4-BE49-F238E27FC236}">
                <a16:creationId xmlns:a16="http://schemas.microsoft.com/office/drawing/2014/main" id="{C3AE9048-E409-4667-85FC-7555287015A6}"/>
              </a:ext>
            </a:extLst>
          </p:cNvPr>
          <p:cNvSpPr/>
          <p:nvPr/>
        </p:nvSpPr>
        <p:spPr>
          <a:xfrm>
            <a:off x="5619971" y="4426734"/>
            <a:ext cx="775309" cy="597702"/>
          </a:xfrm>
          <a:prstGeom prst="ellips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E8EFDC-8373-46B8-BD75-7A418A6CD3E1}"/>
              </a:ext>
            </a:extLst>
          </p:cNvPr>
          <p:cNvSpPr txBox="1"/>
          <p:nvPr/>
        </p:nvSpPr>
        <p:spPr>
          <a:xfrm>
            <a:off x="5711272" y="4421470"/>
            <a:ext cx="580008" cy="646331"/>
          </a:xfrm>
          <a:prstGeom prst="rect">
            <a:avLst/>
          </a:prstGeom>
          <a:noFill/>
        </p:spPr>
        <p:txBody>
          <a:bodyPr wrap="square" rtlCol="0">
            <a:spAutoFit/>
          </a:bodyPr>
          <a:lstStyle/>
          <a:p>
            <a:pPr algn="ctr"/>
            <a:r>
              <a:rPr lang="en-US" b="1" dirty="0"/>
              <a:t>C</a:t>
            </a:r>
            <a:br>
              <a:rPr lang="en-US" dirty="0"/>
            </a:br>
            <a:r>
              <a:rPr lang="en-US" dirty="0"/>
              <a:t>77</a:t>
            </a:r>
          </a:p>
        </p:txBody>
      </p:sp>
      <p:sp>
        <p:nvSpPr>
          <p:cNvPr id="24" name="Oval 23">
            <a:extLst>
              <a:ext uri="{FF2B5EF4-FFF2-40B4-BE49-F238E27FC236}">
                <a16:creationId xmlns:a16="http://schemas.microsoft.com/office/drawing/2014/main" id="{538D7060-618D-4C4F-9A30-34F4096C1363}"/>
              </a:ext>
            </a:extLst>
          </p:cNvPr>
          <p:cNvSpPr/>
          <p:nvPr/>
        </p:nvSpPr>
        <p:spPr>
          <a:xfrm>
            <a:off x="6937265" y="4471993"/>
            <a:ext cx="775309" cy="597702"/>
          </a:xfrm>
          <a:prstGeom prst="ellips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D3795C0-FFC1-420D-A8F3-F8B3FBAA0CCE}"/>
              </a:ext>
            </a:extLst>
          </p:cNvPr>
          <p:cNvSpPr txBox="1"/>
          <p:nvPr/>
        </p:nvSpPr>
        <p:spPr>
          <a:xfrm>
            <a:off x="7034916" y="4447679"/>
            <a:ext cx="580008" cy="646331"/>
          </a:xfrm>
          <a:prstGeom prst="rect">
            <a:avLst/>
          </a:prstGeom>
          <a:noFill/>
        </p:spPr>
        <p:txBody>
          <a:bodyPr wrap="square" rtlCol="0">
            <a:spAutoFit/>
          </a:bodyPr>
          <a:lstStyle/>
          <a:p>
            <a:pPr algn="ctr"/>
            <a:r>
              <a:rPr lang="en-US" b="1" dirty="0"/>
              <a:t>C</a:t>
            </a:r>
            <a:br>
              <a:rPr lang="en-US" dirty="0"/>
            </a:br>
            <a:r>
              <a:rPr lang="en-US" dirty="0"/>
              <a:t>72</a:t>
            </a:r>
          </a:p>
        </p:txBody>
      </p:sp>
      <p:sp>
        <p:nvSpPr>
          <p:cNvPr id="26" name="Oval 25">
            <a:extLst>
              <a:ext uri="{FF2B5EF4-FFF2-40B4-BE49-F238E27FC236}">
                <a16:creationId xmlns:a16="http://schemas.microsoft.com/office/drawing/2014/main" id="{5662C13A-8DDA-4D1E-A17F-DB007747BE76}"/>
              </a:ext>
            </a:extLst>
          </p:cNvPr>
          <p:cNvSpPr/>
          <p:nvPr/>
        </p:nvSpPr>
        <p:spPr>
          <a:xfrm>
            <a:off x="8252376" y="4474729"/>
            <a:ext cx="775309" cy="597702"/>
          </a:xfrm>
          <a:prstGeom prst="ellips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83961EB-45A6-42EB-9C45-58BAA903079B}"/>
              </a:ext>
            </a:extLst>
          </p:cNvPr>
          <p:cNvSpPr txBox="1"/>
          <p:nvPr/>
        </p:nvSpPr>
        <p:spPr>
          <a:xfrm>
            <a:off x="8350027" y="4450415"/>
            <a:ext cx="580008" cy="646331"/>
          </a:xfrm>
          <a:prstGeom prst="rect">
            <a:avLst/>
          </a:prstGeom>
          <a:noFill/>
        </p:spPr>
        <p:txBody>
          <a:bodyPr wrap="square" rtlCol="0">
            <a:spAutoFit/>
          </a:bodyPr>
          <a:lstStyle/>
          <a:p>
            <a:pPr algn="ctr"/>
            <a:r>
              <a:rPr lang="en-US" b="1" dirty="0"/>
              <a:t>D</a:t>
            </a:r>
            <a:br>
              <a:rPr lang="en-US" dirty="0"/>
            </a:br>
            <a:r>
              <a:rPr lang="en-US" dirty="0"/>
              <a:t>67</a:t>
            </a:r>
          </a:p>
        </p:txBody>
      </p:sp>
    </p:spTree>
    <p:extLst>
      <p:ext uri="{BB962C8B-B14F-4D97-AF65-F5344CB8AC3E}">
        <p14:creationId xmlns:p14="http://schemas.microsoft.com/office/powerpoint/2010/main" val="3685357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District Rating Modeling Methodology </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30" y="1418492"/>
            <a:ext cx="10380352" cy="4755148"/>
          </a:xfrm>
          <a:prstGeom prst="rect">
            <a:avLst/>
          </a:prstGeom>
          <a:noFill/>
        </p:spPr>
        <p:txBody>
          <a:bodyPr wrap="square" rtlCol="0">
            <a:spAutoFit/>
          </a:bodyPr>
          <a:lstStyle/>
          <a:p>
            <a:pPr lvl="0">
              <a:buClr>
                <a:srgbClr val="DA3E26"/>
              </a:buClr>
            </a:pPr>
            <a:r>
              <a:rPr lang="en-US" sz="2500" b="1" dirty="0"/>
              <a:t>Methodology using Proportional Weighting</a:t>
            </a:r>
          </a:p>
          <a:p>
            <a:pPr lvl="0">
              <a:buClr>
                <a:srgbClr val="DA3E26"/>
              </a:buClr>
            </a:pPr>
            <a:endParaRPr lang="en-US" sz="2500" dirty="0"/>
          </a:p>
          <a:p>
            <a:pPr marL="457200" lvl="0" indent="-457200">
              <a:spcAft>
                <a:spcPts val="1200"/>
              </a:spcAft>
              <a:buClr>
                <a:srgbClr val="DA3E26"/>
              </a:buClr>
              <a:buFont typeface="+mj-lt"/>
              <a:buAutoNum type="arabicPeriod"/>
            </a:pPr>
            <a:r>
              <a:rPr lang="en-US" sz="2400" dirty="0"/>
              <a:t>Determine the number of students enrolled in grades 3─12 at each campus.</a:t>
            </a:r>
          </a:p>
          <a:p>
            <a:pPr marL="457200" lvl="0" indent="-457200">
              <a:spcAft>
                <a:spcPts val="1200"/>
              </a:spcAft>
              <a:buClr>
                <a:srgbClr val="DA3E26"/>
              </a:buClr>
              <a:buFont typeface="+mj-lt"/>
              <a:buAutoNum type="arabicPeriod"/>
            </a:pPr>
            <a:r>
              <a:rPr lang="en-US" sz="2400" dirty="0"/>
              <a:t>Sum the number of students enrolled in grades 3─12 at the district. </a:t>
            </a:r>
          </a:p>
          <a:p>
            <a:pPr marL="457200" lvl="0" indent="-457200">
              <a:spcAft>
                <a:spcPts val="1200"/>
              </a:spcAft>
              <a:buClr>
                <a:srgbClr val="DA3E26"/>
              </a:buClr>
              <a:buFont typeface="+mj-lt"/>
              <a:buAutoNum type="arabicPeriod"/>
            </a:pPr>
            <a:r>
              <a:rPr lang="en-US" sz="2400" dirty="0"/>
              <a:t>Divide the number of grades 3─12 students at the campus by the district total.</a:t>
            </a:r>
          </a:p>
          <a:p>
            <a:pPr marL="457200" lvl="0" indent="-457200">
              <a:spcAft>
                <a:spcPts val="1200"/>
              </a:spcAft>
              <a:buClr>
                <a:srgbClr val="DA3E26"/>
              </a:buClr>
              <a:buFont typeface="+mj-lt"/>
              <a:buAutoNum type="arabicPeriod"/>
            </a:pPr>
            <a:r>
              <a:rPr lang="en-US" sz="2400" dirty="0"/>
              <a:t>The resulting percentage is the weight that each campus will contribute to the district rating. </a:t>
            </a:r>
          </a:p>
          <a:p>
            <a:pPr marL="457200" lvl="0" indent="-457200">
              <a:spcAft>
                <a:spcPts val="1200"/>
              </a:spcAft>
              <a:buClr>
                <a:srgbClr val="DA3E26"/>
              </a:buClr>
              <a:buFont typeface="+mj-lt"/>
              <a:buAutoNum type="arabicPeriod"/>
            </a:pPr>
            <a:r>
              <a:rPr lang="en-US" sz="2400" dirty="0"/>
              <a:t>Multiply the campus scaled score by its weight to determine the points.</a:t>
            </a:r>
          </a:p>
          <a:p>
            <a:pPr marL="457200" lvl="0" indent="-457200">
              <a:spcAft>
                <a:spcPts val="1200"/>
              </a:spcAft>
              <a:buClr>
                <a:srgbClr val="DA3E26"/>
              </a:buClr>
              <a:buFont typeface="+mj-lt"/>
              <a:buAutoNum type="arabicPeriod"/>
            </a:pPr>
            <a:r>
              <a:rPr lang="en-US" sz="2400" dirty="0"/>
              <a:t>Sum the points for all campuses to determine the overall district score.  </a:t>
            </a:r>
          </a:p>
          <a:p>
            <a:pPr lvl="0">
              <a:buClr>
                <a:srgbClr val="DA3E26"/>
              </a:buClr>
            </a:pPr>
            <a:endParaRPr lang="en-US" sz="2500" dirty="0"/>
          </a:p>
        </p:txBody>
      </p:sp>
    </p:spTree>
    <p:extLst>
      <p:ext uri="{BB962C8B-B14F-4D97-AF65-F5344CB8AC3E}">
        <p14:creationId xmlns:p14="http://schemas.microsoft.com/office/powerpoint/2010/main" val="380899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District Rating Modeling Methodology </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30" y="1418492"/>
            <a:ext cx="10380352" cy="2939266"/>
          </a:xfrm>
          <a:prstGeom prst="rect">
            <a:avLst/>
          </a:prstGeom>
          <a:noFill/>
        </p:spPr>
        <p:txBody>
          <a:bodyPr wrap="square" rtlCol="0">
            <a:spAutoFit/>
          </a:bodyPr>
          <a:lstStyle/>
          <a:p>
            <a:pPr lvl="0">
              <a:spcAft>
                <a:spcPts val="600"/>
              </a:spcAft>
              <a:buClr>
                <a:srgbClr val="DA3E26"/>
              </a:buClr>
            </a:pPr>
            <a:r>
              <a:rPr lang="en-US" sz="2500" b="1" dirty="0"/>
              <a:t>Methodology using Proportional Weighting Presumptions</a:t>
            </a:r>
            <a:endParaRPr lang="en-US" sz="2500" dirty="0"/>
          </a:p>
          <a:p>
            <a:pPr marL="285750" indent="-285750">
              <a:spcAft>
                <a:spcPts val="1200"/>
              </a:spcAft>
              <a:buClr>
                <a:srgbClr val="DA3E26"/>
              </a:buClr>
              <a:buFont typeface="Wingdings" panose="05000000000000000000" pitchFamily="2" charset="2"/>
              <a:buChar char="§"/>
            </a:pPr>
            <a:r>
              <a:rPr lang="en-US" sz="2500" dirty="0"/>
              <a:t>Enrollment counts would only include grades 3─12.</a:t>
            </a:r>
          </a:p>
          <a:p>
            <a:pPr marL="285750" indent="-285750">
              <a:spcAft>
                <a:spcPts val="1200"/>
              </a:spcAft>
              <a:buClr>
                <a:srgbClr val="DA3E26"/>
              </a:buClr>
              <a:buFont typeface="Wingdings" panose="05000000000000000000" pitchFamily="2" charset="2"/>
              <a:buChar char="§"/>
            </a:pPr>
            <a:r>
              <a:rPr lang="en-US" sz="2500" i="1" dirty="0"/>
              <a:t>Not Rated </a:t>
            </a:r>
            <a:r>
              <a:rPr lang="en-US" sz="2500" dirty="0"/>
              <a:t>and paired campuses would be excluded from calculations.</a:t>
            </a:r>
          </a:p>
          <a:p>
            <a:pPr marL="285750" indent="-285750">
              <a:spcAft>
                <a:spcPts val="1200"/>
              </a:spcAft>
              <a:buClr>
                <a:srgbClr val="DA3E26"/>
              </a:buClr>
              <a:buFont typeface="Wingdings" panose="05000000000000000000" pitchFamily="2" charset="2"/>
              <a:buChar char="§"/>
            </a:pPr>
            <a:r>
              <a:rPr lang="en-US" sz="2500" dirty="0"/>
              <a:t>AEAs would be included in calculations.</a:t>
            </a:r>
          </a:p>
          <a:p>
            <a:pPr marL="285750" indent="-285750">
              <a:spcAft>
                <a:spcPts val="1200"/>
              </a:spcAft>
              <a:buClr>
                <a:srgbClr val="DA3E26"/>
              </a:buClr>
              <a:buFont typeface="Wingdings" panose="05000000000000000000" pitchFamily="2" charset="2"/>
              <a:buChar char="§"/>
            </a:pPr>
            <a:r>
              <a:rPr lang="en-US" sz="2500" dirty="0"/>
              <a:t>To align with statutory requirements, the methodology would be applied to each domain and overall. </a:t>
            </a:r>
          </a:p>
        </p:txBody>
      </p:sp>
    </p:spTree>
    <p:extLst>
      <p:ext uri="{BB962C8B-B14F-4D97-AF65-F5344CB8AC3E}">
        <p14:creationId xmlns:p14="http://schemas.microsoft.com/office/powerpoint/2010/main" val="2943585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District Rating Modeling Methodology </a:t>
            </a:r>
          </a:p>
        </p:txBody>
      </p:sp>
      <p:pic>
        <p:nvPicPr>
          <p:cNvPr id="4" name="Picture 3">
            <a:extLst>
              <a:ext uri="{FF2B5EF4-FFF2-40B4-BE49-F238E27FC236}">
                <a16:creationId xmlns:a16="http://schemas.microsoft.com/office/drawing/2014/main" id="{209906C4-1BED-4432-AB15-FAAF232C54CF}"/>
              </a:ext>
            </a:extLst>
          </p:cNvPr>
          <p:cNvPicPr>
            <a:picLocks noChangeAspect="1"/>
          </p:cNvPicPr>
          <p:nvPr/>
        </p:nvPicPr>
        <p:blipFill>
          <a:blip r:embed="rId3"/>
          <a:stretch>
            <a:fillRect/>
          </a:stretch>
        </p:blipFill>
        <p:spPr>
          <a:xfrm>
            <a:off x="7513678" y="1406375"/>
            <a:ext cx="2805646" cy="1878493"/>
          </a:xfrm>
          <a:prstGeom prst="rect">
            <a:avLst/>
          </a:prstGeom>
        </p:spPr>
      </p:pic>
      <p:pic>
        <p:nvPicPr>
          <p:cNvPr id="5" name="Picture 4">
            <a:extLst>
              <a:ext uri="{FF2B5EF4-FFF2-40B4-BE49-F238E27FC236}">
                <a16:creationId xmlns:a16="http://schemas.microsoft.com/office/drawing/2014/main" id="{22EB7133-3C03-4F66-A713-75CB26DCB42E}"/>
              </a:ext>
            </a:extLst>
          </p:cNvPr>
          <p:cNvPicPr>
            <a:picLocks noChangeAspect="1"/>
          </p:cNvPicPr>
          <p:nvPr/>
        </p:nvPicPr>
        <p:blipFill>
          <a:blip r:embed="rId4"/>
          <a:stretch>
            <a:fillRect/>
          </a:stretch>
        </p:blipFill>
        <p:spPr>
          <a:xfrm>
            <a:off x="5833920" y="3284868"/>
            <a:ext cx="1194007" cy="1070238"/>
          </a:xfrm>
          <a:prstGeom prst="rect">
            <a:avLst/>
          </a:prstGeom>
        </p:spPr>
      </p:pic>
      <p:pic>
        <p:nvPicPr>
          <p:cNvPr id="20" name="Picture 19">
            <a:extLst>
              <a:ext uri="{FF2B5EF4-FFF2-40B4-BE49-F238E27FC236}">
                <a16:creationId xmlns:a16="http://schemas.microsoft.com/office/drawing/2014/main" id="{57FE4732-DC45-40CB-A926-0CC12E736F12}"/>
              </a:ext>
            </a:extLst>
          </p:cNvPr>
          <p:cNvPicPr>
            <a:picLocks noChangeAspect="1"/>
          </p:cNvPicPr>
          <p:nvPr/>
        </p:nvPicPr>
        <p:blipFill>
          <a:blip r:embed="rId4"/>
          <a:stretch>
            <a:fillRect/>
          </a:stretch>
        </p:blipFill>
        <p:spPr>
          <a:xfrm>
            <a:off x="7051218" y="3284868"/>
            <a:ext cx="1194007" cy="1070238"/>
          </a:xfrm>
          <a:prstGeom prst="rect">
            <a:avLst/>
          </a:prstGeom>
        </p:spPr>
      </p:pic>
      <p:pic>
        <p:nvPicPr>
          <p:cNvPr id="21" name="Picture 20">
            <a:extLst>
              <a:ext uri="{FF2B5EF4-FFF2-40B4-BE49-F238E27FC236}">
                <a16:creationId xmlns:a16="http://schemas.microsoft.com/office/drawing/2014/main" id="{67FDF14D-5037-4EDD-910F-FE851D90D778}"/>
              </a:ext>
            </a:extLst>
          </p:cNvPr>
          <p:cNvPicPr>
            <a:picLocks noChangeAspect="1"/>
          </p:cNvPicPr>
          <p:nvPr/>
        </p:nvPicPr>
        <p:blipFill>
          <a:blip r:embed="rId4"/>
          <a:stretch>
            <a:fillRect/>
          </a:stretch>
        </p:blipFill>
        <p:spPr>
          <a:xfrm>
            <a:off x="8365300" y="3284868"/>
            <a:ext cx="1194007" cy="1070238"/>
          </a:xfrm>
          <a:prstGeom prst="rect">
            <a:avLst/>
          </a:prstGeom>
        </p:spPr>
      </p:pic>
      <p:pic>
        <p:nvPicPr>
          <p:cNvPr id="11" name="Picture 10">
            <a:extLst>
              <a:ext uri="{FF2B5EF4-FFF2-40B4-BE49-F238E27FC236}">
                <a16:creationId xmlns:a16="http://schemas.microsoft.com/office/drawing/2014/main" id="{C7B1123A-937D-4A04-9402-057F372F0B34}"/>
              </a:ext>
            </a:extLst>
          </p:cNvPr>
          <p:cNvPicPr>
            <a:picLocks noChangeAspect="1"/>
          </p:cNvPicPr>
          <p:nvPr/>
        </p:nvPicPr>
        <p:blipFill>
          <a:blip r:embed="rId4"/>
          <a:stretch>
            <a:fillRect/>
          </a:stretch>
        </p:blipFill>
        <p:spPr>
          <a:xfrm>
            <a:off x="9679382" y="3325984"/>
            <a:ext cx="1194007" cy="1070238"/>
          </a:xfrm>
          <a:prstGeom prst="rect">
            <a:avLst/>
          </a:prstGeom>
        </p:spPr>
      </p:pic>
      <p:pic>
        <p:nvPicPr>
          <p:cNvPr id="12" name="Picture 11">
            <a:extLst>
              <a:ext uri="{FF2B5EF4-FFF2-40B4-BE49-F238E27FC236}">
                <a16:creationId xmlns:a16="http://schemas.microsoft.com/office/drawing/2014/main" id="{6AF96C9D-34DD-479A-8A0A-829FAE9547F7}"/>
              </a:ext>
            </a:extLst>
          </p:cNvPr>
          <p:cNvPicPr>
            <a:picLocks noChangeAspect="1"/>
          </p:cNvPicPr>
          <p:nvPr/>
        </p:nvPicPr>
        <p:blipFill>
          <a:blip r:embed="rId4"/>
          <a:stretch>
            <a:fillRect/>
          </a:stretch>
        </p:blipFill>
        <p:spPr>
          <a:xfrm>
            <a:off x="10993464" y="3325984"/>
            <a:ext cx="1194007" cy="1070238"/>
          </a:xfrm>
          <a:prstGeom prst="rect">
            <a:avLst/>
          </a:prstGeom>
        </p:spPr>
      </p:pic>
      <p:sp>
        <p:nvSpPr>
          <p:cNvPr id="6" name="Oval 5">
            <a:extLst>
              <a:ext uri="{FF2B5EF4-FFF2-40B4-BE49-F238E27FC236}">
                <a16:creationId xmlns:a16="http://schemas.microsoft.com/office/drawing/2014/main" id="{9CE61198-475C-4195-852E-066ACB2624D5}"/>
              </a:ext>
            </a:extLst>
          </p:cNvPr>
          <p:cNvSpPr/>
          <p:nvPr/>
        </p:nvSpPr>
        <p:spPr>
          <a:xfrm>
            <a:off x="8319497" y="2132029"/>
            <a:ext cx="1194007" cy="949195"/>
          </a:xfrm>
          <a:prstGeom prst="ellips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02F84-15C2-4822-BB0B-93057E868049}"/>
              </a:ext>
            </a:extLst>
          </p:cNvPr>
          <p:cNvSpPr txBox="1"/>
          <p:nvPr/>
        </p:nvSpPr>
        <p:spPr>
          <a:xfrm>
            <a:off x="8566178" y="2219450"/>
            <a:ext cx="700644" cy="861774"/>
          </a:xfrm>
          <a:prstGeom prst="rect">
            <a:avLst/>
          </a:prstGeom>
          <a:noFill/>
        </p:spPr>
        <p:txBody>
          <a:bodyPr wrap="square" rtlCol="0">
            <a:spAutoFit/>
          </a:bodyPr>
          <a:lstStyle/>
          <a:p>
            <a:pPr algn="ctr"/>
            <a:r>
              <a:rPr lang="en-US" sz="2500" b="1" dirty="0"/>
              <a:t>C</a:t>
            </a:r>
            <a:br>
              <a:rPr lang="en-US" sz="2500" dirty="0"/>
            </a:br>
            <a:r>
              <a:rPr lang="en-US" sz="2500" dirty="0"/>
              <a:t>79</a:t>
            </a:r>
          </a:p>
        </p:txBody>
      </p:sp>
      <p:sp>
        <p:nvSpPr>
          <p:cNvPr id="15" name="Oval 14">
            <a:extLst>
              <a:ext uri="{FF2B5EF4-FFF2-40B4-BE49-F238E27FC236}">
                <a16:creationId xmlns:a16="http://schemas.microsoft.com/office/drawing/2014/main" id="{1C6E2617-CEE7-4C5D-9F6F-FAE993E9F00C}"/>
              </a:ext>
            </a:extLst>
          </p:cNvPr>
          <p:cNvSpPr/>
          <p:nvPr/>
        </p:nvSpPr>
        <p:spPr>
          <a:xfrm>
            <a:off x="6024796" y="3682566"/>
            <a:ext cx="775309" cy="597702"/>
          </a:xfrm>
          <a:prstGeom prst="ellips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963312E-079D-40BD-872E-3CFF499AAAF5}"/>
              </a:ext>
            </a:extLst>
          </p:cNvPr>
          <p:cNvSpPr txBox="1"/>
          <p:nvPr/>
        </p:nvSpPr>
        <p:spPr>
          <a:xfrm>
            <a:off x="6112394" y="3682566"/>
            <a:ext cx="580008" cy="646331"/>
          </a:xfrm>
          <a:prstGeom prst="rect">
            <a:avLst/>
          </a:prstGeom>
          <a:noFill/>
        </p:spPr>
        <p:txBody>
          <a:bodyPr wrap="square" rtlCol="0">
            <a:spAutoFit/>
          </a:bodyPr>
          <a:lstStyle/>
          <a:p>
            <a:pPr algn="ctr"/>
            <a:r>
              <a:rPr lang="en-US" b="1" dirty="0"/>
              <a:t>B</a:t>
            </a:r>
            <a:br>
              <a:rPr lang="en-US" dirty="0"/>
            </a:br>
            <a:r>
              <a:rPr lang="en-US" dirty="0"/>
              <a:t>85</a:t>
            </a:r>
          </a:p>
        </p:txBody>
      </p:sp>
      <p:sp>
        <p:nvSpPr>
          <p:cNvPr id="17" name="Oval 16">
            <a:extLst>
              <a:ext uri="{FF2B5EF4-FFF2-40B4-BE49-F238E27FC236}">
                <a16:creationId xmlns:a16="http://schemas.microsoft.com/office/drawing/2014/main" id="{F735F1ED-BFDB-405B-B15C-1284E8D7577D}"/>
              </a:ext>
            </a:extLst>
          </p:cNvPr>
          <p:cNvSpPr/>
          <p:nvPr/>
        </p:nvSpPr>
        <p:spPr>
          <a:xfrm>
            <a:off x="7242012" y="3696075"/>
            <a:ext cx="775309" cy="597702"/>
          </a:xfrm>
          <a:prstGeom prst="ellips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55FD645-DD7B-4483-BD78-9D920B4A593C}"/>
              </a:ext>
            </a:extLst>
          </p:cNvPr>
          <p:cNvSpPr txBox="1"/>
          <p:nvPr/>
        </p:nvSpPr>
        <p:spPr>
          <a:xfrm>
            <a:off x="7335135" y="3708775"/>
            <a:ext cx="580008" cy="646331"/>
          </a:xfrm>
          <a:prstGeom prst="rect">
            <a:avLst/>
          </a:prstGeom>
          <a:noFill/>
        </p:spPr>
        <p:txBody>
          <a:bodyPr wrap="square" rtlCol="0">
            <a:spAutoFit/>
          </a:bodyPr>
          <a:lstStyle/>
          <a:p>
            <a:pPr algn="ctr"/>
            <a:r>
              <a:rPr lang="en-US" b="1" dirty="0"/>
              <a:t>B</a:t>
            </a:r>
            <a:br>
              <a:rPr lang="en-US" dirty="0"/>
            </a:br>
            <a:r>
              <a:rPr lang="en-US" dirty="0"/>
              <a:t>85</a:t>
            </a:r>
          </a:p>
        </p:txBody>
      </p:sp>
      <p:sp>
        <p:nvSpPr>
          <p:cNvPr id="23" name="Oval 22">
            <a:extLst>
              <a:ext uri="{FF2B5EF4-FFF2-40B4-BE49-F238E27FC236}">
                <a16:creationId xmlns:a16="http://schemas.microsoft.com/office/drawing/2014/main" id="{C3AE9048-E409-4667-85FC-7555287015A6}"/>
              </a:ext>
            </a:extLst>
          </p:cNvPr>
          <p:cNvSpPr/>
          <p:nvPr/>
        </p:nvSpPr>
        <p:spPr>
          <a:xfrm>
            <a:off x="8553420" y="3700530"/>
            <a:ext cx="775309" cy="597702"/>
          </a:xfrm>
          <a:prstGeom prst="ellips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E8EFDC-8373-46B8-BD75-7A418A6CD3E1}"/>
              </a:ext>
            </a:extLst>
          </p:cNvPr>
          <p:cNvSpPr txBox="1"/>
          <p:nvPr/>
        </p:nvSpPr>
        <p:spPr>
          <a:xfrm>
            <a:off x="8638371" y="3682566"/>
            <a:ext cx="580008" cy="646331"/>
          </a:xfrm>
          <a:prstGeom prst="rect">
            <a:avLst/>
          </a:prstGeom>
          <a:noFill/>
        </p:spPr>
        <p:txBody>
          <a:bodyPr wrap="square" rtlCol="0">
            <a:spAutoFit/>
          </a:bodyPr>
          <a:lstStyle/>
          <a:p>
            <a:pPr algn="ctr"/>
            <a:r>
              <a:rPr lang="en-US" b="1" dirty="0"/>
              <a:t>C</a:t>
            </a:r>
            <a:br>
              <a:rPr lang="en-US" dirty="0"/>
            </a:br>
            <a:r>
              <a:rPr lang="en-US" dirty="0"/>
              <a:t>77</a:t>
            </a:r>
          </a:p>
        </p:txBody>
      </p:sp>
      <p:sp>
        <p:nvSpPr>
          <p:cNvPr id="24" name="Oval 23">
            <a:extLst>
              <a:ext uri="{FF2B5EF4-FFF2-40B4-BE49-F238E27FC236}">
                <a16:creationId xmlns:a16="http://schemas.microsoft.com/office/drawing/2014/main" id="{538D7060-618D-4C4F-9A30-34F4096C1363}"/>
              </a:ext>
            </a:extLst>
          </p:cNvPr>
          <p:cNvSpPr/>
          <p:nvPr/>
        </p:nvSpPr>
        <p:spPr>
          <a:xfrm>
            <a:off x="9865189" y="3733089"/>
            <a:ext cx="775309" cy="597702"/>
          </a:xfrm>
          <a:prstGeom prst="ellips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D3795C0-FFC1-420D-A8F3-F8B3FBAA0CCE}"/>
              </a:ext>
            </a:extLst>
          </p:cNvPr>
          <p:cNvSpPr txBox="1"/>
          <p:nvPr/>
        </p:nvSpPr>
        <p:spPr>
          <a:xfrm>
            <a:off x="9962840" y="3708775"/>
            <a:ext cx="580008" cy="646331"/>
          </a:xfrm>
          <a:prstGeom prst="rect">
            <a:avLst/>
          </a:prstGeom>
          <a:noFill/>
        </p:spPr>
        <p:txBody>
          <a:bodyPr wrap="square" rtlCol="0">
            <a:spAutoFit/>
          </a:bodyPr>
          <a:lstStyle/>
          <a:p>
            <a:pPr algn="ctr"/>
            <a:r>
              <a:rPr lang="en-US" b="1" dirty="0"/>
              <a:t>C</a:t>
            </a:r>
            <a:br>
              <a:rPr lang="en-US" dirty="0"/>
            </a:br>
            <a:r>
              <a:rPr lang="en-US" dirty="0"/>
              <a:t>72</a:t>
            </a:r>
          </a:p>
        </p:txBody>
      </p:sp>
      <p:sp>
        <p:nvSpPr>
          <p:cNvPr id="26" name="Oval 25">
            <a:extLst>
              <a:ext uri="{FF2B5EF4-FFF2-40B4-BE49-F238E27FC236}">
                <a16:creationId xmlns:a16="http://schemas.microsoft.com/office/drawing/2014/main" id="{5662C13A-8DDA-4D1E-A17F-DB007747BE76}"/>
              </a:ext>
            </a:extLst>
          </p:cNvPr>
          <p:cNvSpPr/>
          <p:nvPr/>
        </p:nvSpPr>
        <p:spPr>
          <a:xfrm>
            <a:off x="11186650" y="3729475"/>
            <a:ext cx="775309" cy="597702"/>
          </a:xfrm>
          <a:prstGeom prst="ellips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83961EB-45A6-42EB-9C45-58BAA903079B}"/>
              </a:ext>
            </a:extLst>
          </p:cNvPr>
          <p:cNvSpPr txBox="1"/>
          <p:nvPr/>
        </p:nvSpPr>
        <p:spPr>
          <a:xfrm>
            <a:off x="11277951" y="3711511"/>
            <a:ext cx="580008" cy="646331"/>
          </a:xfrm>
          <a:prstGeom prst="rect">
            <a:avLst/>
          </a:prstGeom>
          <a:noFill/>
        </p:spPr>
        <p:txBody>
          <a:bodyPr wrap="square" rtlCol="0">
            <a:spAutoFit/>
          </a:bodyPr>
          <a:lstStyle/>
          <a:p>
            <a:pPr algn="ctr"/>
            <a:r>
              <a:rPr lang="en-US" b="1" dirty="0"/>
              <a:t>D</a:t>
            </a:r>
            <a:br>
              <a:rPr lang="en-US" dirty="0"/>
            </a:br>
            <a:r>
              <a:rPr lang="en-US" dirty="0"/>
              <a:t>67</a:t>
            </a:r>
          </a:p>
        </p:txBody>
      </p:sp>
      <p:sp>
        <p:nvSpPr>
          <p:cNvPr id="14" name="TextBox 13">
            <a:extLst>
              <a:ext uri="{FF2B5EF4-FFF2-40B4-BE49-F238E27FC236}">
                <a16:creationId xmlns:a16="http://schemas.microsoft.com/office/drawing/2014/main" id="{CA0B3198-1168-49A3-8292-332975F9F564}"/>
              </a:ext>
            </a:extLst>
          </p:cNvPr>
          <p:cNvSpPr txBox="1"/>
          <p:nvPr/>
        </p:nvSpPr>
        <p:spPr>
          <a:xfrm>
            <a:off x="5870922" y="4280268"/>
            <a:ext cx="1057656" cy="646331"/>
          </a:xfrm>
          <a:prstGeom prst="rect">
            <a:avLst/>
          </a:prstGeom>
          <a:noFill/>
        </p:spPr>
        <p:txBody>
          <a:bodyPr wrap="square" rtlCol="0">
            <a:spAutoFit/>
          </a:bodyPr>
          <a:lstStyle/>
          <a:p>
            <a:pPr algn="ctr"/>
            <a:r>
              <a:rPr lang="en-US" dirty="0"/>
              <a:t>334</a:t>
            </a:r>
            <a:br>
              <a:rPr lang="en-US" dirty="0"/>
            </a:br>
            <a:r>
              <a:rPr lang="en-US" dirty="0"/>
              <a:t>students</a:t>
            </a:r>
          </a:p>
        </p:txBody>
      </p:sp>
      <p:sp>
        <p:nvSpPr>
          <p:cNvPr id="28" name="TextBox 27">
            <a:extLst>
              <a:ext uri="{FF2B5EF4-FFF2-40B4-BE49-F238E27FC236}">
                <a16:creationId xmlns:a16="http://schemas.microsoft.com/office/drawing/2014/main" id="{B4508F4D-9F68-497D-A6AD-F60F43206F1A}"/>
              </a:ext>
            </a:extLst>
          </p:cNvPr>
          <p:cNvSpPr txBox="1"/>
          <p:nvPr/>
        </p:nvSpPr>
        <p:spPr>
          <a:xfrm>
            <a:off x="7068608" y="4276910"/>
            <a:ext cx="1057656" cy="646331"/>
          </a:xfrm>
          <a:prstGeom prst="rect">
            <a:avLst/>
          </a:prstGeom>
          <a:noFill/>
        </p:spPr>
        <p:txBody>
          <a:bodyPr wrap="square" rtlCol="0">
            <a:spAutoFit/>
          </a:bodyPr>
          <a:lstStyle/>
          <a:p>
            <a:pPr algn="ctr"/>
            <a:r>
              <a:rPr lang="en-US" dirty="0"/>
              <a:t>990</a:t>
            </a:r>
            <a:br>
              <a:rPr lang="en-US" dirty="0"/>
            </a:br>
            <a:r>
              <a:rPr lang="en-US" dirty="0"/>
              <a:t>students</a:t>
            </a:r>
          </a:p>
        </p:txBody>
      </p:sp>
      <p:sp>
        <p:nvSpPr>
          <p:cNvPr id="29" name="TextBox 28">
            <a:extLst>
              <a:ext uri="{FF2B5EF4-FFF2-40B4-BE49-F238E27FC236}">
                <a16:creationId xmlns:a16="http://schemas.microsoft.com/office/drawing/2014/main" id="{97AE44C5-5B71-4959-8B8F-1A5E2BC4AC7B}"/>
              </a:ext>
            </a:extLst>
          </p:cNvPr>
          <p:cNvSpPr txBox="1"/>
          <p:nvPr/>
        </p:nvSpPr>
        <p:spPr>
          <a:xfrm>
            <a:off x="8409722" y="4280268"/>
            <a:ext cx="1057656" cy="646331"/>
          </a:xfrm>
          <a:prstGeom prst="rect">
            <a:avLst/>
          </a:prstGeom>
          <a:noFill/>
        </p:spPr>
        <p:txBody>
          <a:bodyPr wrap="square" rtlCol="0">
            <a:spAutoFit/>
          </a:bodyPr>
          <a:lstStyle/>
          <a:p>
            <a:pPr algn="ctr"/>
            <a:r>
              <a:rPr lang="en-US" dirty="0"/>
              <a:t>62</a:t>
            </a:r>
            <a:br>
              <a:rPr lang="en-US" dirty="0"/>
            </a:br>
            <a:r>
              <a:rPr lang="en-US" dirty="0"/>
              <a:t>students</a:t>
            </a:r>
          </a:p>
        </p:txBody>
      </p:sp>
      <p:sp>
        <p:nvSpPr>
          <p:cNvPr id="30" name="TextBox 29">
            <a:extLst>
              <a:ext uri="{FF2B5EF4-FFF2-40B4-BE49-F238E27FC236}">
                <a16:creationId xmlns:a16="http://schemas.microsoft.com/office/drawing/2014/main" id="{1C2B2109-91FE-4EAA-B123-C45B3D101A0D}"/>
              </a:ext>
            </a:extLst>
          </p:cNvPr>
          <p:cNvSpPr txBox="1"/>
          <p:nvPr/>
        </p:nvSpPr>
        <p:spPr>
          <a:xfrm>
            <a:off x="9718019" y="4283311"/>
            <a:ext cx="1057656" cy="646331"/>
          </a:xfrm>
          <a:prstGeom prst="rect">
            <a:avLst/>
          </a:prstGeom>
          <a:noFill/>
        </p:spPr>
        <p:txBody>
          <a:bodyPr wrap="square" rtlCol="0">
            <a:spAutoFit/>
          </a:bodyPr>
          <a:lstStyle/>
          <a:p>
            <a:pPr algn="ctr"/>
            <a:r>
              <a:rPr lang="en-US" dirty="0"/>
              <a:t>761</a:t>
            </a:r>
            <a:br>
              <a:rPr lang="en-US" dirty="0"/>
            </a:br>
            <a:r>
              <a:rPr lang="en-US" dirty="0"/>
              <a:t>students</a:t>
            </a:r>
          </a:p>
        </p:txBody>
      </p:sp>
      <p:sp>
        <p:nvSpPr>
          <p:cNvPr id="31" name="TextBox 30">
            <a:extLst>
              <a:ext uri="{FF2B5EF4-FFF2-40B4-BE49-F238E27FC236}">
                <a16:creationId xmlns:a16="http://schemas.microsoft.com/office/drawing/2014/main" id="{0AAD900C-D716-4661-8905-29D706DBA5DE}"/>
              </a:ext>
            </a:extLst>
          </p:cNvPr>
          <p:cNvSpPr txBox="1"/>
          <p:nvPr/>
        </p:nvSpPr>
        <p:spPr>
          <a:xfrm>
            <a:off x="11039127" y="4275876"/>
            <a:ext cx="1057656" cy="646331"/>
          </a:xfrm>
          <a:prstGeom prst="rect">
            <a:avLst/>
          </a:prstGeom>
          <a:noFill/>
        </p:spPr>
        <p:txBody>
          <a:bodyPr wrap="square" rtlCol="0">
            <a:spAutoFit/>
          </a:bodyPr>
          <a:lstStyle/>
          <a:p>
            <a:pPr algn="ctr"/>
            <a:r>
              <a:rPr lang="en-US" dirty="0"/>
              <a:t>270</a:t>
            </a:r>
            <a:br>
              <a:rPr lang="en-US" dirty="0"/>
            </a:br>
            <a:r>
              <a:rPr lang="en-US" dirty="0"/>
              <a:t>students</a:t>
            </a:r>
          </a:p>
        </p:txBody>
      </p:sp>
      <p:graphicFrame>
        <p:nvGraphicFramePr>
          <p:cNvPr id="13" name="Table 12">
            <a:extLst>
              <a:ext uri="{FF2B5EF4-FFF2-40B4-BE49-F238E27FC236}">
                <a16:creationId xmlns:a16="http://schemas.microsoft.com/office/drawing/2014/main" id="{68F28A68-12A5-4D44-8394-19ABFF787AC6}"/>
              </a:ext>
            </a:extLst>
          </p:cNvPr>
          <p:cNvGraphicFramePr>
            <a:graphicFrameLocks noGrp="1"/>
          </p:cNvGraphicFramePr>
          <p:nvPr>
            <p:extLst>
              <p:ext uri="{D42A27DB-BD31-4B8C-83A1-F6EECF244321}">
                <p14:modId xmlns:p14="http://schemas.microsoft.com/office/powerpoint/2010/main" val="743456178"/>
              </p:ext>
            </p:extLst>
          </p:nvPr>
        </p:nvGraphicFramePr>
        <p:xfrm>
          <a:off x="771093" y="2132029"/>
          <a:ext cx="5064340" cy="2834640"/>
        </p:xfrm>
        <a:graphic>
          <a:graphicData uri="http://schemas.openxmlformats.org/drawingml/2006/table">
            <a:tbl>
              <a:tblPr firstRow="1" bandRow="1">
                <a:tableStyleId>{5C22544A-7EE6-4342-B048-85BDC9FD1C3A}</a:tableStyleId>
              </a:tblPr>
              <a:tblGrid>
                <a:gridCol w="1119925">
                  <a:extLst>
                    <a:ext uri="{9D8B030D-6E8A-4147-A177-3AD203B41FA5}">
                      <a16:colId xmlns:a16="http://schemas.microsoft.com/office/drawing/2014/main" val="697855988"/>
                    </a:ext>
                  </a:extLst>
                </a:gridCol>
                <a:gridCol w="1246909">
                  <a:extLst>
                    <a:ext uri="{9D8B030D-6E8A-4147-A177-3AD203B41FA5}">
                      <a16:colId xmlns:a16="http://schemas.microsoft.com/office/drawing/2014/main" val="3402607415"/>
                    </a:ext>
                  </a:extLst>
                </a:gridCol>
                <a:gridCol w="803563">
                  <a:extLst>
                    <a:ext uri="{9D8B030D-6E8A-4147-A177-3AD203B41FA5}">
                      <a16:colId xmlns:a16="http://schemas.microsoft.com/office/drawing/2014/main" val="4005666046"/>
                    </a:ext>
                  </a:extLst>
                </a:gridCol>
                <a:gridCol w="942109">
                  <a:extLst>
                    <a:ext uri="{9D8B030D-6E8A-4147-A177-3AD203B41FA5}">
                      <a16:colId xmlns:a16="http://schemas.microsoft.com/office/drawing/2014/main" val="2931487505"/>
                    </a:ext>
                  </a:extLst>
                </a:gridCol>
                <a:gridCol w="951834">
                  <a:extLst>
                    <a:ext uri="{9D8B030D-6E8A-4147-A177-3AD203B41FA5}">
                      <a16:colId xmlns:a16="http://schemas.microsoft.com/office/drawing/2014/main" val="4170301844"/>
                    </a:ext>
                  </a:extLst>
                </a:gridCol>
              </a:tblGrid>
              <a:tr h="491065">
                <a:tc>
                  <a:txBody>
                    <a:bodyPr/>
                    <a:lstStyle/>
                    <a:p>
                      <a:pPr algn="ctr"/>
                      <a:r>
                        <a:rPr lang="en-US" dirty="0"/>
                        <a:t>Campus</a:t>
                      </a:r>
                    </a:p>
                  </a:txBody>
                  <a:tcPr anchor="ctr"/>
                </a:tc>
                <a:tc>
                  <a:txBody>
                    <a:bodyPr/>
                    <a:lstStyle/>
                    <a:p>
                      <a:pPr algn="ctr"/>
                      <a:r>
                        <a:rPr lang="en-US" dirty="0"/>
                        <a:t>3 –12 Enrollment</a:t>
                      </a:r>
                    </a:p>
                  </a:txBody>
                  <a:tcPr anchor="ctr"/>
                </a:tc>
                <a:tc>
                  <a:txBody>
                    <a:bodyPr/>
                    <a:lstStyle/>
                    <a:p>
                      <a:pPr algn="ctr"/>
                      <a:r>
                        <a:rPr lang="en-US" dirty="0"/>
                        <a:t>Score</a:t>
                      </a:r>
                    </a:p>
                  </a:txBody>
                  <a:tcPr anchor="ctr"/>
                </a:tc>
                <a:tc>
                  <a:txBody>
                    <a:bodyPr/>
                    <a:lstStyle/>
                    <a:p>
                      <a:pPr algn="ctr"/>
                      <a:r>
                        <a:rPr lang="en-US" dirty="0"/>
                        <a:t>Weight</a:t>
                      </a:r>
                    </a:p>
                  </a:txBody>
                  <a:tcPr anchor="ctr"/>
                </a:tc>
                <a:tc>
                  <a:txBody>
                    <a:bodyPr/>
                    <a:lstStyle/>
                    <a:p>
                      <a:pPr algn="ctr"/>
                      <a:r>
                        <a:rPr lang="en-US" dirty="0"/>
                        <a:t>Points</a:t>
                      </a:r>
                    </a:p>
                  </a:txBody>
                  <a:tcPr anchor="ctr"/>
                </a:tc>
                <a:extLst>
                  <a:ext uri="{0D108BD9-81ED-4DB2-BD59-A6C34878D82A}">
                    <a16:rowId xmlns:a16="http://schemas.microsoft.com/office/drawing/2014/main" val="2412968522"/>
                  </a:ext>
                </a:extLst>
              </a:tr>
              <a:tr h="365760">
                <a:tc>
                  <a:txBody>
                    <a:bodyPr/>
                    <a:lstStyle/>
                    <a:p>
                      <a:pPr algn="ctr"/>
                      <a:r>
                        <a:rPr lang="en-US" dirty="0"/>
                        <a:t>Campus 1</a:t>
                      </a:r>
                    </a:p>
                  </a:txBody>
                  <a:tcPr anchor="ctr"/>
                </a:tc>
                <a:tc>
                  <a:txBody>
                    <a:bodyPr/>
                    <a:lstStyle/>
                    <a:p>
                      <a:pPr algn="ctr"/>
                      <a:r>
                        <a:rPr lang="en-US" dirty="0"/>
                        <a:t>334</a:t>
                      </a:r>
                    </a:p>
                  </a:txBody>
                  <a:tcPr anchor="ctr"/>
                </a:tc>
                <a:tc>
                  <a:txBody>
                    <a:bodyPr/>
                    <a:lstStyle/>
                    <a:p>
                      <a:pPr algn="ctr"/>
                      <a:r>
                        <a:rPr lang="en-US" dirty="0"/>
                        <a:t>85</a:t>
                      </a:r>
                    </a:p>
                  </a:txBody>
                  <a:tcPr anchor="ctr"/>
                </a:tc>
                <a:tc>
                  <a:txBody>
                    <a:bodyPr/>
                    <a:lstStyle/>
                    <a:p>
                      <a:pPr algn="ctr"/>
                      <a:r>
                        <a:rPr lang="en-US" dirty="0"/>
                        <a:t>13.8%</a:t>
                      </a:r>
                    </a:p>
                  </a:txBody>
                  <a:tcPr anchor="ctr"/>
                </a:tc>
                <a:tc>
                  <a:txBody>
                    <a:bodyPr/>
                    <a:lstStyle/>
                    <a:p>
                      <a:pPr algn="ctr"/>
                      <a:r>
                        <a:rPr lang="en-US" dirty="0"/>
                        <a:t>11.7</a:t>
                      </a:r>
                    </a:p>
                  </a:txBody>
                  <a:tcPr anchor="ctr"/>
                </a:tc>
                <a:extLst>
                  <a:ext uri="{0D108BD9-81ED-4DB2-BD59-A6C34878D82A}">
                    <a16:rowId xmlns:a16="http://schemas.microsoft.com/office/drawing/2014/main" val="626456485"/>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Campus 2</a:t>
                      </a:r>
                    </a:p>
                  </a:txBody>
                  <a:tcPr anchor="ctr"/>
                </a:tc>
                <a:tc>
                  <a:txBody>
                    <a:bodyPr/>
                    <a:lstStyle/>
                    <a:p>
                      <a:pPr algn="ctr"/>
                      <a:r>
                        <a:rPr lang="en-US" dirty="0"/>
                        <a:t>990</a:t>
                      </a:r>
                    </a:p>
                  </a:txBody>
                  <a:tcPr anchor="ctr"/>
                </a:tc>
                <a:tc>
                  <a:txBody>
                    <a:bodyPr/>
                    <a:lstStyle/>
                    <a:p>
                      <a:pPr algn="ctr"/>
                      <a:r>
                        <a:rPr lang="en-US" dirty="0"/>
                        <a:t>85</a:t>
                      </a:r>
                    </a:p>
                  </a:txBody>
                  <a:tcPr anchor="ctr"/>
                </a:tc>
                <a:tc>
                  <a:txBody>
                    <a:bodyPr/>
                    <a:lstStyle/>
                    <a:p>
                      <a:pPr algn="ctr"/>
                      <a:r>
                        <a:rPr lang="en-US" dirty="0"/>
                        <a:t>41.0%</a:t>
                      </a:r>
                    </a:p>
                  </a:txBody>
                  <a:tcPr anchor="ctr"/>
                </a:tc>
                <a:tc>
                  <a:txBody>
                    <a:bodyPr/>
                    <a:lstStyle/>
                    <a:p>
                      <a:pPr algn="ctr"/>
                      <a:r>
                        <a:rPr lang="en-US" dirty="0"/>
                        <a:t>34.9</a:t>
                      </a:r>
                    </a:p>
                  </a:txBody>
                  <a:tcPr anchor="ctr"/>
                </a:tc>
                <a:extLst>
                  <a:ext uri="{0D108BD9-81ED-4DB2-BD59-A6C34878D82A}">
                    <a16:rowId xmlns:a16="http://schemas.microsoft.com/office/drawing/2014/main" val="3698649772"/>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Campus 3</a:t>
                      </a:r>
                    </a:p>
                  </a:txBody>
                  <a:tcPr anchor="ctr"/>
                </a:tc>
                <a:tc>
                  <a:txBody>
                    <a:bodyPr/>
                    <a:lstStyle/>
                    <a:p>
                      <a:pPr algn="ctr"/>
                      <a:r>
                        <a:rPr lang="en-US" dirty="0"/>
                        <a:t>62</a:t>
                      </a:r>
                    </a:p>
                  </a:txBody>
                  <a:tcPr anchor="ctr"/>
                </a:tc>
                <a:tc>
                  <a:txBody>
                    <a:bodyPr/>
                    <a:lstStyle/>
                    <a:p>
                      <a:pPr algn="ctr"/>
                      <a:r>
                        <a:rPr lang="en-US" dirty="0"/>
                        <a:t>77</a:t>
                      </a:r>
                    </a:p>
                  </a:txBody>
                  <a:tcPr anchor="ctr"/>
                </a:tc>
                <a:tc>
                  <a:txBody>
                    <a:bodyPr/>
                    <a:lstStyle/>
                    <a:p>
                      <a:pPr algn="ctr"/>
                      <a:r>
                        <a:rPr lang="en-US" dirty="0"/>
                        <a:t>2.6%</a:t>
                      </a:r>
                    </a:p>
                  </a:txBody>
                  <a:tcPr anchor="ctr"/>
                </a:tc>
                <a:tc>
                  <a:txBody>
                    <a:bodyPr/>
                    <a:lstStyle/>
                    <a:p>
                      <a:pPr algn="ctr"/>
                      <a:r>
                        <a:rPr lang="en-US" dirty="0"/>
                        <a:t>2.0</a:t>
                      </a:r>
                    </a:p>
                  </a:txBody>
                  <a:tcPr anchor="ctr"/>
                </a:tc>
                <a:extLst>
                  <a:ext uri="{0D108BD9-81ED-4DB2-BD59-A6C34878D82A}">
                    <a16:rowId xmlns:a16="http://schemas.microsoft.com/office/drawing/2014/main" val="3274076051"/>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Campus 4</a:t>
                      </a:r>
                    </a:p>
                  </a:txBody>
                  <a:tcPr anchor="ctr"/>
                </a:tc>
                <a:tc>
                  <a:txBody>
                    <a:bodyPr/>
                    <a:lstStyle/>
                    <a:p>
                      <a:pPr algn="ctr"/>
                      <a:r>
                        <a:rPr lang="en-US" dirty="0"/>
                        <a:t>761</a:t>
                      </a:r>
                    </a:p>
                  </a:txBody>
                  <a:tcPr anchor="ctr"/>
                </a:tc>
                <a:tc>
                  <a:txBody>
                    <a:bodyPr/>
                    <a:lstStyle/>
                    <a:p>
                      <a:pPr algn="ctr"/>
                      <a:r>
                        <a:rPr lang="en-US" dirty="0"/>
                        <a:t>72</a:t>
                      </a:r>
                    </a:p>
                  </a:txBody>
                  <a:tcPr anchor="ctr"/>
                </a:tc>
                <a:tc>
                  <a:txBody>
                    <a:bodyPr/>
                    <a:lstStyle/>
                    <a:p>
                      <a:pPr algn="ctr"/>
                      <a:r>
                        <a:rPr lang="en-US" dirty="0"/>
                        <a:t>31.5%</a:t>
                      </a:r>
                    </a:p>
                  </a:txBody>
                  <a:tcPr anchor="ctr"/>
                </a:tc>
                <a:tc>
                  <a:txBody>
                    <a:bodyPr/>
                    <a:lstStyle/>
                    <a:p>
                      <a:pPr algn="ctr"/>
                      <a:r>
                        <a:rPr lang="en-US" dirty="0"/>
                        <a:t>22.7</a:t>
                      </a:r>
                    </a:p>
                  </a:txBody>
                  <a:tcPr anchor="ctr"/>
                </a:tc>
                <a:extLst>
                  <a:ext uri="{0D108BD9-81ED-4DB2-BD59-A6C34878D82A}">
                    <a16:rowId xmlns:a16="http://schemas.microsoft.com/office/drawing/2014/main" val="1689198767"/>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Campus 5</a:t>
                      </a:r>
                    </a:p>
                  </a:txBody>
                  <a:tcPr anchor="ctr"/>
                </a:tc>
                <a:tc>
                  <a:txBody>
                    <a:bodyPr/>
                    <a:lstStyle/>
                    <a:p>
                      <a:pPr algn="ctr"/>
                      <a:r>
                        <a:rPr lang="en-US" dirty="0"/>
                        <a:t>270</a:t>
                      </a:r>
                    </a:p>
                  </a:txBody>
                  <a:tcPr anchor="ctr"/>
                </a:tc>
                <a:tc>
                  <a:txBody>
                    <a:bodyPr/>
                    <a:lstStyle/>
                    <a:p>
                      <a:pPr algn="ctr"/>
                      <a:r>
                        <a:rPr lang="en-US" dirty="0"/>
                        <a:t>67</a:t>
                      </a:r>
                    </a:p>
                  </a:txBody>
                  <a:tcPr anchor="ctr"/>
                </a:tc>
                <a:tc>
                  <a:txBody>
                    <a:bodyPr/>
                    <a:lstStyle/>
                    <a:p>
                      <a:pPr algn="ctr"/>
                      <a:r>
                        <a:rPr lang="en-US" dirty="0"/>
                        <a:t>11.2%</a:t>
                      </a:r>
                    </a:p>
                  </a:txBody>
                  <a:tcPr anchor="ctr"/>
                </a:tc>
                <a:tc>
                  <a:txBody>
                    <a:bodyPr/>
                    <a:lstStyle/>
                    <a:p>
                      <a:pPr algn="ctr"/>
                      <a:r>
                        <a:rPr lang="en-US" dirty="0"/>
                        <a:t>7.5</a:t>
                      </a:r>
                    </a:p>
                  </a:txBody>
                  <a:tcPr anchor="ctr"/>
                </a:tc>
                <a:extLst>
                  <a:ext uri="{0D108BD9-81ED-4DB2-BD59-A6C34878D82A}">
                    <a16:rowId xmlns:a16="http://schemas.microsoft.com/office/drawing/2014/main" val="181578262"/>
                  </a:ext>
                </a:extLst>
              </a:tr>
              <a:tr h="326678">
                <a:tc gridSpan="4">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District Rating</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a:t>79</a:t>
                      </a:r>
                    </a:p>
                  </a:txBody>
                  <a:tcPr anchor="ctr"/>
                </a:tc>
                <a:extLst>
                  <a:ext uri="{0D108BD9-81ED-4DB2-BD59-A6C34878D82A}">
                    <a16:rowId xmlns:a16="http://schemas.microsoft.com/office/drawing/2014/main" val="1087218370"/>
                  </a:ext>
                </a:extLst>
              </a:tr>
            </a:tbl>
          </a:graphicData>
        </a:graphic>
      </p:graphicFrame>
      <p:sp>
        <p:nvSpPr>
          <p:cNvPr id="19" name="TextBox 18">
            <a:extLst>
              <a:ext uri="{FF2B5EF4-FFF2-40B4-BE49-F238E27FC236}">
                <a16:creationId xmlns:a16="http://schemas.microsoft.com/office/drawing/2014/main" id="{92356845-6AF1-4660-AA39-60EDADD283CE}"/>
              </a:ext>
            </a:extLst>
          </p:cNvPr>
          <p:cNvSpPr txBox="1"/>
          <p:nvPr/>
        </p:nvSpPr>
        <p:spPr>
          <a:xfrm>
            <a:off x="6259427" y="3141318"/>
            <a:ext cx="203045" cy="369332"/>
          </a:xfrm>
          <a:prstGeom prst="rect">
            <a:avLst/>
          </a:prstGeom>
          <a:noFill/>
        </p:spPr>
        <p:txBody>
          <a:bodyPr wrap="square" rtlCol="0">
            <a:spAutoFit/>
          </a:bodyPr>
          <a:lstStyle/>
          <a:p>
            <a:r>
              <a:rPr lang="en-US" b="1" dirty="0">
                <a:solidFill>
                  <a:srgbClr val="FF0000"/>
                </a:solidFill>
              </a:rPr>
              <a:t>1</a:t>
            </a:r>
          </a:p>
        </p:txBody>
      </p:sp>
      <p:sp>
        <p:nvSpPr>
          <p:cNvPr id="32" name="TextBox 31">
            <a:extLst>
              <a:ext uri="{FF2B5EF4-FFF2-40B4-BE49-F238E27FC236}">
                <a16:creationId xmlns:a16="http://schemas.microsoft.com/office/drawing/2014/main" id="{63D0C7E6-F542-43E0-96F7-6A2B3B69CD64}"/>
              </a:ext>
            </a:extLst>
          </p:cNvPr>
          <p:cNvSpPr txBox="1"/>
          <p:nvPr/>
        </p:nvSpPr>
        <p:spPr>
          <a:xfrm>
            <a:off x="7482019" y="3135727"/>
            <a:ext cx="203045" cy="369332"/>
          </a:xfrm>
          <a:prstGeom prst="rect">
            <a:avLst/>
          </a:prstGeom>
          <a:noFill/>
        </p:spPr>
        <p:txBody>
          <a:bodyPr wrap="square" rtlCol="0">
            <a:spAutoFit/>
          </a:bodyPr>
          <a:lstStyle/>
          <a:p>
            <a:r>
              <a:rPr lang="en-US" b="1" dirty="0">
                <a:solidFill>
                  <a:srgbClr val="FF0000"/>
                </a:solidFill>
              </a:rPr>
              <a:t>2</a:t>
            </a:r>
          </a:p>
        </p:txBody>
      </p:sp>
      <p:sp>
        <p:nvSpPr>
          <p:cNvPr id="33" name="TextBox 32">
            <a:extLst>
              <a:ext uri="{FF2B5EF4-FFF2-40B4-BE49-F238E27FC236}">
                <a16:creationId xmlns:a16="http://schemas.microsoft.com/office/drawing/2014/main" id="{7B8F95BE-A98A-4A68-BA97-09A9A12677A8}"/>
              </a:ext>
            </a:extLst>
          </p:cNvPr>
          <p:cNvSpPr txBox="1"/>
          <p:nvPr/>
        </p:nvSpPr>
        <p:spPr>
          <a:xfrm>
            <a:off x="8799148" y="3137391"/>
            <a:ext cx="203045" cy="369332"/>
          </a:xfrm>
          <a:prstGeom prst="rect">
            <a:avLst/>
          </a:prstGeom>
          <a:noFill/>
        </p:spPr>
        <p:txBody>
          <a:bodyPr wrap="square" rtlCol="0">
            <a:spAutoFit/>
          </a:bodyPr>
          <a:lstStyle/>
          <a:p>
            <a:r>
              <a:rPr lang="en-US" b="1" dirty="0">
                <a:solidFill>
                  <a:srgbClr val="FF0000"/>
                </a:solidFill>
              </a:rPr>
              <a:t>3</a:t>
            </a:r>
          </a:p>
        </p:txBody>
      </p:sp>
      <p:sp>
        <p:nvSpPr>
          <p:cNvPr id="34" name="TextBox 33">
            <a:extLst>
              <a:ext uri="{FF2B5EF4-FFF2-40B4-BE49-F238E27FC236}">
                <a16:creationId xmlns:a16="http://schemas.microsoft.com/office/drawing/2014/main" id="{CD0D22B8-FD80-4B0D-91E5-D1868E5FDEB5}"/>
              </a:ext>
            </a:extLst>
          </p:cNvPr>
          <p:cNvSpPr txBox="1"/>
          <p:nvPr/>
        </p:nvSpPr>
        <p:spPr>
          <a:xfrm>
            <a:off x="10113230" y="3175355"/>
            <a:ext cx="203045" cy="369332"/>
          </a:xfrm>
          <a:prstGeom prst="rect">
            <a:avLst/>
          </a:prstGeom>
          <a:noFill/>
        </p:spPr>
        <p:txBody>
          <a:bodyPr wrap="square" rtlCol="0">
            <a:spAutoFit/>
          </a:bodyPr>
          <a:lstStyle/>
          <a:p>
            <a:r>
              <a:rPr lang="en-US" b="1" dirty="0">
                <a:solidFill>
                  <a:srgbClr val="FF0000"/>
                </a:solidFill>
              </a:rPr>
              <a:t>4</a:t>
            </a:r>
          </a:p>
        </p:txBody>
      </p:sp>
      <p:sp>
        <p:nvSpPr>
          <p:cNvPr id="35" name="TextBox 34">
            <a:extLst>
              <a:ext uri="{FF2B5EF4-FFF2-40B4-BE49-F238E27FC236}">
                <a16:creationId xmlns:a16="http://schemas.microsoft.com/office/drawing/2014/main" id="{24259E40-50E1-4610-9E48-5D5107C0A428}"/>
              </a:ext>
            </a:extLst>
          </p:cNvPr>
          <p:cNvSpPr txBox="1"/>
          <p:nvPr/>
        </p:nvSpPr>
        <p:spPr>
          <a:xfrm>
            <a:off x="11418547" y="3175355"/>
            <a:ext cx="203045" cy="369332"/>
          </a:xfrm>
          <a:prstGeom prst="rect">
            <a:avLst/>
          </a:prstGeom>
          <a:noFill/>
        </p:spPr>
        <p:txBody>
          <a:bodyPr wrap="square" rtlCol="0">
            <a:spAutoFit/>
          </a:bodyPr>
          <a:lstStyle/>
          <a:p>
            <a:r>
              <a:rPr lang="en-US" b="1" dirty="0">
                <a:solidFill>
                  <a:srgbClr val="FF0000"/>
                </a:solidFill>
              </a:rPr>
              <a:t>5</a:t>
            </a:r>
          </a:p>
        </p:txBody>
      </p:sp>
      <p:sp>
        <p:nvSpPr>
          <p:cNvPr id="36" name="Rectangle 35">
            <a:extLst>
              <a:ext uri="{FF2B5EF4-FFF2-40B4-BE49-F238E27FC236}">
                <a16:creationId xmlns:a16="http://schemas.microsoft.com/office/drawing/2014/main" id="{2E707565-72F8-4813-81CE-E3890D1C3116}"/>
              </a:ext>
            </a:extLst>
          </p:cNvPr>
          <p:cNvSpPr/>
          <p:nvPr/>
        </p:nvSpPr>
        <p:spPr>
          <a:xfrm>
            <a:off x="693764" y="1627542"/>
            <a:ext cx="6301662" cy="430887"/>
          </a:xfrm>
          <a:prstGeom prst="rect">
            <a:avLst/>
          </a:prstGeom>
        </p:spPr>
        <p:txBody>
          <a:bodyPr wrap="none">
            <a:spAutoFit/>
          </a:bodyPr>
          <a:lstStyle/>
          <a:p>
            <a:pPr>
              <a:buClr>
                <a:srgbClr val="DA3E26"/>
              </a:buClr>
            </a:pPr>
            <a:r>
              <a:rPr lang="en-US" sz="2200" b="1" dirty="0">
                <a:solidFill>
                  <a:srgbClr val="1682C5"/>
                </a:solidFill>
                <a:ea typeface="Calibri" charset="0"/>
                <a:cs typeface="Calibri" charset="0"/>
              </a:rPr>
              <a:t>Example using </a:t>
            </a:r>
            <a:r>
              <a:rPr lang="en-US" sz="2200" b="1" dirty="0">
                <a:solidFill>
                  <a:srgbClr val="1682C5"/>
                </a:solidFill>
                <a:cs typeface="Calibri" charset="0"/>
              </a:rPr>
              <a:t>Proportional Weighting Methodology</a:t>
            </a:r>
          </a:p>
        </p:txBody>
      </p:sp>
    </p:spTree>
    <p:extLst>
      <p:ext uri="{BB962C8B-B14F-4D97-AF65-F5344CB8AC3E}">
        <p14:creationId xmlns:p14="http://schemas.microsoft.com/office/powerpoint/2010/main" val="1306641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Alternatives for STAAR Component in Closing the Gaps</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29" y="1418492"/>
            <a:ext cx="6323361" cy="3554819"/>
          </a:xfrm>
          <a:prstGeom prst="rect">
            <a:avLst/>
          </a:prstGeom>
          <a:noFill/>
        </p:spPr>
        <p:txBody>
          <a:bodyPr wrap="square" rtlCol="0">
            <a:spAutoFit/>
          </a:bodyPr>
          <a:lstStyle/>
          <a:p>
            <a:pPr marL="285750" lvl="0" indent="-285750">
              <a:buClr>
                <a:srgbClr val="DA3E26"/>
              </a:buClr>
              <a:buFont typeface="Wingdings" panose="05000000000000000000" pitchFamily="2" charset="2"/>
              <a:buChar char="§"/>
            </a:pPr>
            <a:r>
              <a:rPr lang="en-US" sz="2500" dirty="0"/>
              <a:t>The majority of states include chronic absenteeism in their federal accountability system. </a:t>
            </a:r>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r>
              <a:rPr lang="en-US" sz="2500" dirty="0"/>
              <a:t>Most states define chronically absent as missing 10% or more of the school year. </a:t>
            </a:r>
          </a:p>
          <a:p>
            <a:pPr lvl="0">
              <a:buClr>
                <a:srgbClr val="DA3E26"/>
              </a:buClr>
            </a:pPr>
            <a:endParaRPr lang="en-US" sz="2500" dirty="0"/>
          </a:p>
          <a:p>
            <a:pPr marL="285750" lvl="0" indent="-285750">
              <a:buClr>
                <a:srgbClr val="DA3E26"/>
              </a:buClr>
              <a:buFont typeface="Wingdings" panose="05000000000000000000" pitchFamily="2" charset="2"/>
              <a:buChar char="§"/>
            </a:pPr>
            <a:endParaRPr lang="en-US" sz="2500" dirty="0"/>
          </a:p>
          <a:p>
            <a:pPr lvl="0">
              <a:buClr>
                <a:srgbClr val="DA3E26"/>
              </a:buClr>
            </a:pPr>
            <a:endParaRPr lang="en-US" sz="2500" dirty="0"/>
          </a:p>
        </p:txBody>
      </p:sp>
      <p:pic>
        <p:nvPicPr>
          <p:cNvPr id="4" name="Picture 3">
            <a:extLst>
              <a:ext uri="{FF2B5EF4-FFF2-40B4-BE49-F238E27FC236}">
                <a16:creationId xmlns:a16="http://schemas.microsoft.com/office/drawing/2014/main" id="{2BBE7547-967E-46E9-97A0-AC14A94E34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13606" y="1596293"/>
            <a:ext cx="4138885" cy="2385405"/>
          </a:xfrm>
          <a:prstGeom prst="rect">
            <a:avLst/>
          </a:prstGeom>
        </p:spPr>
      </p:pic>
    </p:spTree>
    <p:extLst>
      <p:ext uri="{BB962C8B-B14F-4D97-AF65-F5344CB8AC3E}">
        <p14:creationId xmlns:p14="http://schemas.microsoft.com/office/powerpoint/2010/main" val="1146053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Alternative Education Accountability </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29" y="1418492"/>
            <a:ext cx="6323361" cy="3170099"/>
          </a:xfrm>
          <a:prstGeom prst="rect">
            <a:avLst/>
          </a:prstGeom>
          <a:noFill/>
        </p:spPr>
        <p:txBody>
          <a:bodyPr wrap="square" rtlCol="0">
            <a:spAutoFit/>
          </a:bodyPr>
          <a:lstStyle/>
          <a:p>
            <a:pPr marL="285750" lvl="0" indent="-285750">
              <a:buClr>
                <a:srgbClr val="DA3E26"/>
              </a:buClr>
              <a:buFont typeface="Wingdings" panose="05000000000000000000" pitchFamily="2" charset="2"/>
              <a:buChar char="§"/>
            </a:pPr>
            <a:r>
              <a:rPr lang="en-US" sz="2500" dirty="0"/>
              <a:t>Should AECs be their own campus type with different components, weights, and targets in the Closing the Gaps domain?</a:t>
            </a:r>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r>
              <a:rPr lang="en-US" sz="2500" dirty="0"/>
              <a:t>If so, what would that look like?</a:t>
            </a:r>
          </a:p>
          <a:p>
            <a:pPr lvl="0">
              <a:buClr>
                <a:srgbClr val="DA3E26"/>
              </a:buClr>
            </a:pPr>
            <a:endParaRPr lang="en-US" sz="2500" dirty="0"/>
          </a:p>
          <a:p>
            <a:pPr marL="285750" lvl="0" indent="-285750">
              <a:buClr>
                <a:srgbClr val="DA3E26"/>
              </a:buClr>
              <a:buFont typeface="Wingdings" panose="05000000000000000000" pitchFamily="2" charset="2"/>
              <a:buChar char="§"/>
            </a:pPr>
            <a:endParaRPr lang="en-US" sz="2500" dirty="0"/>
          </a:p>
          <a:p>
            <a:pPr lvl="0">
              <a:buClr>
                <a:srgbClr val="DA3E26"/>
              </a:buClr>
            </a:pPr>
            <a:endParaRPr lang="en-US" sz="2500" dirty="0"/>
          </a:p>
        </p:txBody>
      </p:sp>
      <p:pic>
        <p:nvPicPr>
          <p:cNvPr id="5" name="Picture 4">
            <a:extLst>
              <a:ext uri="{FF2B5EF4-FFF2-40B4-BE49-F238E27FC236}">
                <a16:creationId xmlns:a16="http://schemas.microsoft.com/office/drawing/2014/main" id="{93657D67-5BCC-4CBB-B3FC-1E8AB967DC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92052" y="1437341"/>
            <a:ext cx="3530099" cy="2353399"/>
          </a:xfrm>
          <a:prstGeom prst="rect">
            <a:avLst/>
          </a:prstGeom>
        </p:spPr>
      </p:pic>
    </p:spTree>
    <p:extLst>
      <p:ext uri="{BB962C8B-B14F-4D97-AF65-F5344CB8AC3E}">
        <p14:creationId xmlns:p14="http://schemas.microsoft.com/office/powerpoint/2010/main" val="1853613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School Improvement Identification </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29" y="1418492"/>
            <a:ext cx="10664371" cy="7017306"/>
          </a:xfrm>
          <a:prstGeom prst="rect">
            <a:avLst/>
          </a:prstGeom>
          <a:noFill/>
        </p:spPr>
        <p:txBody>
          <a:bodyPr wrap="square" rtlCol="0">
            <a:spAutoFit/>
          </a:bodyPr>
          <a:lstStyle/>
          <a:p>
            <a:pPr marL="285750" lvl="0" indent="-285750">
              <a:buClr>
                <a:srgbClr val="DA3E26"/>
              </a:buClr>
              <a:buFont typeface="Wingdings" panose="05000000000000000000" pitchFamily="2" charset="2"/>
              <a:buChar char="§"/>
            </a:pPr>
            <a:r>
              <a:rPr lang="en-US" sz="2500" dirty="0"/>
              <a:t>Should comprehensive support and improvement campuses be determined by campus type (i.e., bottom 5% of elementary, bottom 5% of middle, etc.)?</a:t>
            </a:r>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endParaRPr lang="en-US" sz="2500" dirty="0"/>
          </a:p>
          <a:p>
            <a:pPr lvl="0">
              <a:buClr>
                <a:srgbClr val="DA3E26"/>
              </a:buClr>
            </a:pPr>
            <a:endParaRPr lang="en-US" sz="2500" dirty="0"/>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r>
              <a:rPr lang="en-US" sz="2500" dirty="0"/>
              <a:t>Should comprehensive support and improvement campuses be identified every three years, rather than yearly?</a:t>
            </a:r>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endParaRPr lang="en-US" sz="2500" dirty="0"/>
          </a:p>
          <a:p>
            <a:pPr lvl="0">
              <a:buClr>
                <a:srgbClr val="DA3E26"/>
              </a:buClr>
            </a:pPr>
            <a:endParaRPr lang="en-US" sz="2500" dirty="0"/>
          </a:p>
          <a:p>
            <a:pPr marL="285750" lvl="0" indent="-285750">
              <a:buClr>
                <a:srgbClr val="DA3E26"/>
              </a:buClr>
              <a:buFont typeface="Wingdings" panose="05000000000000000000" pitchFamily="2" charset="2"/>
              <a:buChar char="§"/>
            </a:pPr>
            <a:endParaRPr lang="en-US" sz="2500" dirty="0"/>
          </a:p>
          <a:p>
            <a:pPr lvl="0">
              <a:buClr>
                <a:srgbClr val="DA3E26"/>
              </a:buClr>
            </a:pPr>
            <a:endParaRPr lang="en-US" sz="2500" dirty="0"/>
          </a:p>
        </p:txBody>
      </p:sp>
      <p:graphicFrame>
        <p:nvGraphicFramePr>
          <p:cNvPr id="4" name="Table 3">
            <a:extLst>
              <a:ext uri="{FF2B5EF4-FFF2-40B4-BE49-F238E27FC236}">
                <a16:creationId xmlns:a16="http://schemas.microsoft.com/office/drawing/2014/main" id="{A741EA21-2AE0-428A-93FA-97AD20D290CF}"/>
              </a:ext>
            </a:extLst>
          </p:cNvPr>
          <p:cNvGraphicFramePr>
            <a:graphicFrameLocks noGrp="1"/>
          </p:cNvGraphicFramePr>
          <p:nvPr>
            <p:extLst>
              <p:ext uri="{D42A27DB-BD31-4B8C-83A1-F6EECF244321}">
                <p14:modId xmlns:p14="http://schemas.microsoft.com/office/powerpoint/2010/main" val="2668510093"/>
              </p:ext>
            </p:extLst>
          </p:nvPr>
        </p:nvGraphicFramePr>
        <p:xfrm>
          <a:off x="2737864" y="2380930"/>
          <a:ext cx="6101334" cy="2765081"/>
        </p:xfrm>
        <a:graphic>
          <a:graphicData uri="http://schemas.openxmlformats.org/drawingml/2006/table">
            <a:tbl>
              <a:tblPr firstRow="1" firstCol="1" bandRow="1">
                <a:tableStyleId>{5C22544A-7EE6-4342-B048-85BDC9FD1C3A}</a:tableStyleId>
              </a:tblPr>
              <a:tblGrid>
                <a:gridCol w="1520098">
                  <a:extLst>
                    <a:ext uri="{9D8B030D-6E8A-4147-A177-3AD203B41FA5}">
                      <a16:colId xmlns:a16="http://schemas.microsoft.com/office/drawing/2014/main" val="4166435436"/>
                    </a:ext>
                  </a:extLst>
                </a:gridCol>
                <a:gridCol w="1380120">
                  <a:extLst>
                    <a:ext uri="{9D8B030D-6E8A-4147-A177-3AD203B41FA5}">
                      <a16:colId xmlns:a16="http://schemas.microsoft.com/office/drawing/2014/main" val="2084801614"/>
                    </a:ext>
                  </a:extLst>
                </a:gridCol>
                <a:gridCol w="1740175">
                  <a:extLst>
                    <a:ext uri="{9D8B030D-6E8A-4147-A177-3AD203B41FA5}">
                      <a16:colId xmlns:a16="http://schemas.microsoft.com/office/drawing/2014/main" val="2146260586"/>
                    </a:ext>
                  </a:extLst>
                </a:gridCol>
                <a:gridCol w="1460941">
                  <a:extLst>
                    <a:ext uri="{9D8B030D-6E8A-4147-A177-3AD203B41FA5}">
                      <a16:colId xmlns:a16="http://schemas.microsoft.com/office/drawing/2014/main" val="2840947564"/>
                    </a:ext>
                  </a:extLst>
                </a:gridCol>
              </a:tblGrid>
              <a:tr h="728739">
                <a:tc>
                  <a:txBody>
                    <a:bodyPr/>
                    <a:lstStyle/>
                    <a:p>
                      <a:pPr marL="0" marR="0" algn="ctr">
                        <a:lnSpc>
                          <a:spcPct val="107000"/>
                        </a:lnSpc>
                        <a:spcBef>
                          <a:spcPts val="0"/>
                        </a:spcBef>
                        <a:spcAft>
                          <a:spcPts val="0"/>
                        </a:spcAft>
                      </a:pPr>
                      <a:r>
                        <a:rPr lang="en-US" sz="1800" dirty="0">
                          <a:effectLst/>
                        </a:rPr>
                        <a:t> Campus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Current </a:t>
                      </a:r>
                      <a:br>
                        <a:rPr lang="en-US" sz="1800" dirty="0">
                          <a:effectLst/>
                        </a:rPr>
                      </a:br>
                      <a:r>
                        <a:rPr lang="en-US" sz="1800" dirty="0">
                          <a:effectLst/>
                        </a:rPr>
                        <a:t>(5% overall)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Modeling                                  (5% for each campus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Difference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3420812"/>
                  </a:ext>
                </a:extLst>
              </a:tr>
              <a:tr h="482190">
                <a:tc>
                  <a:txBody>
                    <a:bodyPr/>
                    <a:lstStyle/>
                    <a:p>
                      <a:pPr marL="0" marR="0" algn="l">
                        <a:lnSpc>
                          <a:spcPct val="107000"/>
                        </a:lnSpc>
                        <a:spcBef>
                          <a:spcPts val="0"/>
                        </a:spcBef>
                        <a:spcAft>
                          <a:spcPts val="0"/>
                        </a:spcAft>
                      </a:pPr>
                      <a:r>
                        <a:rPr lang="en-US" sz="1800" b="1" dirty="0">
                          <a:effectLst/>
                        </a:rPr>
                        <a:t>Elementary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 138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 197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1317167"/>
                  </a:ext>
                </a:extLst>
              </a:tr>
              <a:tr h="261822">
                <a:tc>
                  <a:txBody>
                    <a:bodyPr/>
                    <a:lstStyle/>
                    <a:p>
                      <a:pPr marL="0" marR="0" algn="l">
                        <a:lnSpc>
                          <a:spcPct val="107000"/>
                        </a:lnSpc>
                        <a:spcBef>
                          <a:spcPts val="0"/>
                        </a:spcBef>
                        <a:spcAft>
                          <a:spcPts val="0"/>
                        </a:spcAft>
                      </a:pPr>
                      <a:r>
                        <a:rPr lang="en-US" sz="1800" b="1">
                          <a:effectLst/>
                        </a:rPr>
                        <a:t>Middle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 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 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516106"/>
                  </a:ext>
                </a:extLst>
              </a:tr>
              <a:tr h="261822">
                <a:tc>
                  <a:txBody>
                    <a:bodyPr/>
                    <a:lstStyle/>
                    <a:p>
                      <a:pPr marL="0" marR="0" algn="l">
                        <a:lnSpc>
                          <a:spcPct val="107000"/>
                        </a:lnSpc>
                        <a:spcBef>
                          <a:spcPts val="0"/>
                        </a:spcBef>
                        <a:spcAft>
                          <a:spcPts val="0"/>
                        </a:spcAft>
                      </a:pPr>
                      <a:r>
                        <a:rPr lang="en-US" sz="1800" b="1" dirty="0">
                          <a:effectLst/>
                        </a:rPr>
                        <a:t>High Schools/K-12s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 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42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6829553"/>
                  </a:ext>
                </a:extLst>
              </a:tr>
              <a:tr h="261822">
                <a:tc>
                  <a:txBody>
                    <a:bodyPr/>
                    <a:lstStyle/>
                    <a:p>
                      <a:pPr marL="0" marR="0" algn="l">
                        <a:lnSpc>
                          <a:spcPct val="107000"/>
                        </a:lnSpc>
                        <a:spcBef>
                          <a:spcPts val="0"/>
                        </a:spcBef>
                        <a:spcAft>
                          <a:spcPts val="0"/>
                        </a:spcAft>
                      </a:pPr>
                      <a:r>
                        <a:rPr lang="en-US" sz="1800" b="1" dirty="0">
                          <a:effectLst/>
                        </a:rPr>
                        <a:t> AEA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 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 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2527037"/>
                  </a:ext>
                </a:extLst>
              </a:tr>
              <a:tr h="261822">
                <a:tc>
                  <a:txBody>
                    <a:bodyPr/>
                    <a:lstStyle/>
                    <a:p>
                      <a:pPr marL="0" marR="0" algn="l">
                        <a:lnSpc>
                          <a:spcPct val="107000"/>
                        </a:lnSpc>
                        <a:spcBef>
                          <a:spcPts val="0"/>
                        </a:spcBef>
                        <a:spcAft>
                          <a:spcPts val="0"/>
                        </a:spcAft>
                      </a:pPr>
                      <a:r>
                        <a:rPr lang="en-US" sz="1800" b="1" dirty="0">
                          <a:effectLst/>
                        </a:rPr>
                        <a:t> Total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291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354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718303"/>
                  </a:ext>
                </a:extLst>
              </a:tr>
            </a:tbl>
          </a:graphicData>
        </a:graphic>
      </p:graphicFrame>
    </p:spTree>
    <p:extLst>
      <p:ext uri="{BB962C8B-B14F-4D97-AF65-F5344CB8AC3E}">
        <p14:creationId xmlns:p14="http://schemas.microsoft.com/office/powerpoint/2010/main" val="2812993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School Improvement Identification </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29" y="1418492"/>
            <a:ext cx="10765971" cy="5016758"/>
          </a:xfrm>
          <a:prstGeom prst="rect">
            <a:avLst/>
          </a:prstGeom>
          <a:noFill/>
        </p:spPr>
        <p:txBody>
          <a:bodyPr wrap="square" rtlCol="0">
            <a:spAutoFit/>
          </a:bodyPr>
          <a:lstStyle/>
          <a:p>
            <a:pPr marL="285750" lvl="0" indent="-285750">
              <a:buClr>
                <a:srgbClr val="DA3E26"/>
              </a:buClr>
              <a:buFont typeface="Wingdings" panose="05000000000000000000" pitchFamily="2" charset="2"/>
              <a:buChar char="§"/>
            </a:pPr>
            <a:r>
              <a:rPr lang="en-US" sz="2300" dirty="0"/>
              <a:t>Should the targeted support and improvement identification methodology be revised to evaluate achievement gaps among student groups?</a:t>
            </a:r>
          </a:p>
          <a:p>
            <a:pPr marL="285750" lvl="0" indent="-285750">
              <a:buClr>
                <a:srgbClr val="DA3E26"/>
              </a:buClr>
              <a:buFont typeface="Wingdings" panose="05000000000000000000" pitchFamily="2" charset="2"/>
              <a:buChar char="§"/>
            </a:pPr>
            <a:endParaRPr lang="en-US" sz="2300" dirty="0"/>
          </a:p>
          <a:p>
            <a:pPr marL="285750" indent="-285750">
              <a:spcAft>
                <a:spcPts val="600"/>
              </a:spcAft>
              <a:buClr>
                <a:srgbClr val="DA3E26"/>
              </a:buClr>
              <a:buFont typeface="Wingdings" panose="05000000000000000000" pitchFamily="2" charset="2"/>
              <a:buChar char="§"/>
            </a:pPr>
            <a:r>
              <a:rPr lang="en-US" sz="2300" dirty="0"/>
              <a:t>Idaho identifies targeted support and improvement campuses using the following methodology: </a:t>
            </a:r>
          </a:p>
          <a:p>
            <a:pPr marL="800100" lvl="1" indent="-342900">
              <a:spcAft>
                <a:spcPts val="600"/>
              </a:spcAft>
              <a:buClr>
                <a:srgbClr val="DA3E26"/>
              </a:buClr>
              <a:buFont typeface="Courier New" panose="02070309020205020404" pitchFamily="49" charset="0"/>
              <a:buChar char="o"/>
            </a:pPr>
            <a:r>
              <a:rPr lang="en-US" sz="2300" dirty="0"/>
              <a:t>The percent proficient/advanced for each student group is compared to the percent proficient/advanced for all students not in that group for each indicator. </a:t>
            </a:r>
          </a:p>
          <a:p>
            <a:pPr marL="800100" lvl="1" indent="-342900">
              <a:spcAft>
                <a:spcPts val="600"/>
              </a:spcAft>
              <a:buClr>
                <a:srgbClr val="DA3E26"/>
              </a:buClr>
              <a:buFont typeface="Courier New" panose="02070309020205020404" pitchFamily="49" charset="0"/>
              <a:buChar char="o"/>
            </a:pPr>
            <a:r>
              <a:rPr lang="en-US" sz="2300" dirty="0"/>
              <a:t>A consistently underperforming student group is any student group that has an achievement gap, relative to its non-group peers, of 35 percentage points or more in any indicator for three consecutive years. </a:t>
            </a:r>
            <a:br>
              <a:rPr lang="en-US" sz="2300" dirty="0"/>
            </a:br>
            <a:endParaRPr lang="en-US" sz="2500" dirty="0"/>
          </a:p>
          <a:p>
            <a:pPr marL="285750" lvl="0" indent="-285750">
              <a:buClr>
                <a:srgbClr val="DA3E26"/>
              </a:buClr>
              <a:buFont typeface="Wingdings" panose="05000000000000000000" pitchFamily="2" charset="2"/>
              <a:buChar char="§"/>
            </a:pPr>
            <a:endParaRPr lang="en-US" sz="2500" dirty="0"/>
          </a:p>
          <a:p>
            <a:pPr lvl="0">
              <a:buClr>
                <a:srgbClr val="DA3E26"/>
              </a:buClr>
            </a:pPr>
            <a:endParaRPr lang="en-US" sz="2500" dirty="0"/>
          </a:p>
        </p:txBody>
      </p:sp>
    </p:spTree>
    <p:extLst>
      <p:ext uri="{BB962C8B-B14F-4D97-AF65-F5344CB8AC3E}">
        <p14:creationId xmlns:p14="http://schemas.microsoft.com/office/powerpoint/2010/main" val="2875672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School Improvement Identification </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29" y="1418492"/>
            <a:ext cx="10334171" cy="4324261"/>
          </a:xfrm>
          <a:prstGeom prst="rect">
            <a:avLst/>
          </a:prstGeom>
          <a:noFill/>
        </p:spPr>
        <p:txBody>
          <a:bodyPr wrap="square" rtlCol="0">
            <a:spAutoFit/>
          </a:bodyPr>
          <a:lstStyle/>
          <a:p>
            <a:pPr marL="285750" lvl="0" indent="-285750">
              <a:buClr>
                <a:srgbClr val="DA3E26"/>
              </a:buClr>
              <a:buFont typeface="Wingdings" panose="05000000000000000000" pitchFamily="2" charset="2"/>
              <a:buChar char="§"/>
            </a:pPr>
            <a:r>
              <a:rPr lang="en-US" sz="2500" dirty="0"/>
              <a:t>Should the additional targeted support identification methodology be revised to better align with comprehensive support and improvement?</a:t>
            </a:r>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r>
              <a:rPr lang="en-US" sz="2500" dirty="0"/>
              <a:t>Idaho identifies comprehensive support and improvement campuses every three years based on the all students group. They use the same methodology annually for each student group for the purpose of identifying schools for additional targeted support. </a:t>
            </a:r>
          </a:p>
          <a:p>
            <a:pPr marL="285750" lvl="0" indent="-285750">
              <a:buClr>
                <a:srgbClr val="DA3E26"/>
              </a:buClr>
              <a:buFont typeface="Wingdings" panose="05000000000000000000" pitchFamily="2" charset="2"/>
              <a:buChar char="§"/>
            </a:pPr>
            <a:endParaRPr lang="en-US" sz="2500" dirty="0"/>
          </a:p>
          <a:p>
            <a:pPr lvl="0">
              <a:buClr>
                <a:srgbClr val="DA3E26"/>
              </a:buClr>
            </a:pPr>
            <a:endParaRPr lang="en-US" sz="2500" dirty="0"/>
          </a:p>
          <a:p>
            <a:pPr marL="285750" lvl="0" indent="-285750">
              <a:buClr>
                <a:srgbClr val="DA3E26"/>
              </a:buClr>
              <a:buFont typeface="Wingdings" panose="05000000000000000000" pitchFamily="2" charset="2"/>
              <a:buChar char="§"/>
            </a:pPr>
            <a:endParaRPr lang="en-US" sz="2500" dirty="0"/>
          </a:p>
          <a:p>
            <a:pPr lvl="0">
              <a:buClr>
                <a:srgbClr val="DA3E26"/>
              </a:buClr>
            </a:pPr>
            <a:endParaRPr lang="en-US" sz="2500" dirty="0"/>
          </a:p>
        </p:txBody>
      </p:sp>
    </p:spTree>
    <p:extLst>
      <p:ext uri="{BB962C8B-B14F-4D97-AF65-F5344CB8AC3E}">
        <p14:creationId xmlns:p14="http://schemas.microsoft.com/office/powerpoint/2010/main" val="395490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1" y="433790"/>
            <a:ext cx="9904554"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Proposed Closing the Gaps Graduation Rate Methodology</a:t>
            </a:r>
          </a:p>
        </p:txBody>
      </p:sp>
      <p:pic>
        <p:nvPicPr>
          <p:cNvPr id="6" name="Picture 5">
            <a:extLst>
              <a:ext uri="{FF2B5EF4-FFF2-40B4-BE49-F238E27FC236}">
                <a16:creationId xmlns:a16="http://schemas.microsoft.com/office/drawing/2014/main" id="{8897ABA7-0D70-43BA-8AAB-3BACF5E28627}"/>
              </a:ext>
            </a:extLst>
          </p:cNvPr>
          <p:cNvPicPr>
            <a:picLocks noChangeAspect="1"/>
          </p:cNvPicPr>
          <p:nvPr/>
        </p:nvPicPr>
        <p:blipFill>
          <a:blip r:embed="rId3"/>
          <a:stretch>
            <a:fillRect/>
          </a:stretch>
        </p:blipFill>
        <p:spPr>
          <a:xfrm>
            <a:off x="7376615" y="1690837"/>
            <a:ext cx="4331476" cy="2013894"/>
          </a:xfrm>
          <a:prstGeom prst="rect">
            <a:avLst/>
          </a:prstGeom>
          <a:effectLst>
            <a:softEdge rad="38100"/>
          </a:effectLst>
        </p:spPr>
      </p:pic>
      <p:sp>
        <p:nvSpPr>
          <p:cNvPr id="7" name="TextBox 6">
            <a:extLst>
              <a:ext uri="{FF2B5EF4-FFF2-40B4-BE49-F238E27FC236}">
                <a16:creationId xmlns:a16="http://schemas.microsoft.com/office/drawing/2014/main" id="{01D11393-7C93-4AFF-ACD0-F4128AD9BD68}"/>
              </a:ext>
            </a:extLst>
          </p:cNvPr>
          <p:cNvSpPr txBox="1"/>
          <p:nvPr/>
        </p:nvSpPr>
        <p:spPr>
          <a:xfrm>
            <a:off x="740229" y="1672369"/>
            <a:ext cx="6442995" cy="3554819"/>
          </a:xfrm>
          <a:prstGeom prst="rect">
            <a:avLst/>
          </a:prstGeom>
          <a:noFill/>
        </p:spPr>
        <p:txBody>
          <a:bodyPr wrap="square" rtlCol="0">
            <a:spAutoFit/>
          </a:bodyPr>
          <a:lstStyle/>
          <a:p>
            <a:pPr marL="457200" indent="-457200">
              <a:buClr>
                <a:srgbClr val="DA3E26"/>
              </a:buClr>
              <a:buFont typeface="+mj-lt"/>
              <a:buAutoNum type="arabicPeriod"/>
            </a:pPr>
            <a:r>
              <a:rPr lang="en-US" sz="2500" dirty="0"/>
              <a:t>Did the student group meet the four-year long-term graduation rate target of 94.0%?</a:t>
            </a:r>
          </a:p>
          <a:p>
            <a:pPr marL="457200" indent="-457200">
              <a:buClr>
                <a:srgbClr val="DA3E26"/>
              </a:buClr>
              <a:buFont typeface="+mj-lt"/>
              <a:buAutoNum type="arabicPeriod"/>
            </a:pPr>
            <a:endParaRPr lang="en-US" sz="2500" dirty="0"/>
          </a:p>
          <a:p>
            <a:pPr marL="457200" indent="-457200">
              <a:buClr>
                <a:srgbClr val="DA3E26"/>
              </a:buClr>
              <a:buFont typeface="+mj-lt"/>
              <a:buAutoNum type="arabicPeriod"/>
            </a:pPr>
            <a:r>
              <a:rPr lang="en-US" sz="2500" dirty="0"/>
              <a:t>If #1 is no, did the student group meet the four-year interim graduation rate target of 90.0% </a:t>
            </a:r>
            <a:r>
              <a:rPr lang="en-US" sz="2500" b="1" u="sng" dirty="0"/>
              <a:t>and</a:t>
            </a:r>
            <a:r>
              <a:rPr lang="en-US" sz="2500" dirty="0"/>
              <a:t> demonstrate improvement of at least 0.1% over the prior year rate?</a:t>
            </a:r>
          </a:p>
          <a:p>
            <a:pPr marL="457200" indent="-457200">
              <a:buClr>
                <a:srgbClr val="DA3E26"/>
              </a:buClr>
              <a:buFont typeface="+mj-lt"/>
              <a:buAutoNum type="arabicPeriod"/>
            </a:pPr>
            <a:endParaRPr lang="en-US" sz="2500" dirty="0"/>
          </a:p>
          <a:p>
            <a:pPr>
              <a:buClr>
                <a:srgbClr val="DA3E26"/>
              </a:buClr>
            </a:pPr>
            <a:endParaRPr lang="en-US" sz="2500" dirty="0"/>
          </a:p>
        </p:txBody>
      </p:sp>
    </p:spTree>
    <p:extLst>
      <p:ext uri="{BB962C8B-B14F-4D97-AF65-F5344CB8AC3E}">
        <p14:creationId xmlns:p14="http://schemas.microsoft.com/office/powerpoint/2010/main" val="4138170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0" y="433790"/>
            <a:ext cx="10039771"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Closing the Gaps Domain Weighting</a:t>
            </a:r>
          </a:p>
        </p:txBody>
      </p:sp>
      <p:sp>
        <p:nvSpPr>
          <p:cNvPr id="8" name="TextBox 7">
            <a:extLst>
              <a:ext uri="{FF2B5EF4-FFF2-40B4-BE49-F238E27FC236}">
                <a16:creationId xmlns:a16="http://schemas.microsoft.com/office/drawing/2014/main" id="{E12EB603-D317-425B-ABE0-15A21EFA1D06}"/>
              </a:ext>
            </a:extLst>
          </p:cNvPr>
          <p:cNvSpPr txBox="1"/>
          <p:nvPr/>
        </p:nvSpPr>
        <p:spPr>
          <a:xfrm>
            <a:off x="740229" y="1418492"/>
            <a:ext cx="6323361" cy="5093702"/>
          </a:xfrm>
          <a:prstGeom prst="rect">
            <a:avLst/>
          </a:prstGeom>
          <a:noFill/>
        </p:spPr>
        <p:txBody>
          <a:bodyPr wrap="square" rtlCol="0">
            <a:spAutoFit/>
          </a:bodyPr>
          <a:lstStyle/>
          <a:p>
            <a:pPr marL="285750" lvl="0" indent="-285750">
              <a:buClr>
                <a:srgbClr val="DA3E26"/>
              </a:buClr>
              <a:buFont typeface="Wingdings" panose="05000000000000000000" pitchFamily="2" charset="2"/>
              <a:buChar char="§"/>
            </a:pPr>
            <a:r>
              <a:rPr lang="en-US" sz="2500" dirty="0"/>
              <a:t>Stakeholders have communicated concerns regarding state accountability rating and school improvement identification alignment. </a:t>
            </a:r>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r>
              <a:rPr lang="en-US" sz="2500" dirty="0"/>
              <a:t>Should the Closing the Gaps domain weight increase for campuses identified for school improvement? </a:t>
            </a:r>
          </a:p>
          <a:p>
            <a:pPr marL="285750" lvl="0" indent="-285750">
              <a:buClr>
                <a:srgbClr val="DA3E26"/>
              </a:buClr>
              <a:buFont typeface="Wingdings" panose="05000000000000000000" pitchFamily="2" charset="2"/>
              <a:buChar char="§"/>
            </a:pPr>
            <a:endParaRPr lang="en-US" sz="2500" dirty="0"/>
          </a:p>
          <a:p>
            <a:pPr marL="285750" lvl="0" indent="-285750">
              <a:buClr>
                <a:srgbClr val="DA3E26"/>
              </a:buClr>
              <a:buFont typeface="Wingdings" panose="05000000000000000000" pitchFamily="2" charset="2"/>
              <a:buChar char="§"/>
            </a:pPr>
            <a:endParaRPr lang="en-US" sz="2500" dirty="0"/>
          </a:p>
          <a:p>
            <a:pPr lvl="0">
              <a:buClr>
                <a:srgbClr val="DA3E26"/>
              </a:buClr>
            </a:pPr>
            <a:endParaRPr lang="en-US" sz="2500" dirty="0"/>
          </a:p>
          <a:p>
            <a:pPr marL="285750" lvl="0" indent="-285750">
              <a:buClr>
                <a:srgbClr val="DA3E26"/>
              </a:buClr>
              <a:buFont typeface="Wingdings" panose="05000000000000000000" pitchFamily="2" charset="2"/>
              <a:buChar char="§"/>
            </a:pPr>
            <a:endParaRPr lang="en-US" sz="2500" dirty="0"/>
          </a:p>
          <a:p>
            <a:pPr lvl="0">
              <a:buClr>
                <a:srgbClr val="DA3E26"/>
              </a:buClr>
            </a:pPr>
            <a:endParaRPr lang="en-US" sz="2500" dirty="0"/>
          </a:p>
        </p:txBody>
      </p:sp>
      <p:pic>
        <p:nvPicPr>
          <p:cNvPr id="4" name="Picture 3">
            <a:extLst>
              <a:ext uri="{FF2B5EF4-FFF2-40B4-BE49-F238E27FC236}">
                <a16:creationId xmlns:a16="http://schemas.microsoft.com/office/drawing/2014/main" id="{E863AE3C-5C8C-44F4-9A67-A0D9608D7E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47653" y="1536699"/>
            <a:ext cx="2644540" cy="3139229"/>
          </a:xfrm>
          <a:prstGeom prst="rect">
            <a:avLst/>
          </a:prstGeom>
        </p:spPr>
      </p:pic>
    </p:spTree>
    <p:extLst>
      <p:ext uri="{BB962C8B-B14F-4D97-AF65-F5344CB8AC3E}">
        <p14:creationId xmlns:p14="http://schemas.microsoft.com/office/powerpoint/2010/main" val="3948140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sp>
        <p:nvSpPr>
          <p:cNvPr id="10" name="Title 1">
            <a:extLst>
              <a:ext uri="{FF2B5EF4-FFF2-40B4-BE49-F238E27FC236}">
                <a16:creationId xmlns:a16="http://schemas.microsoft.com/office/drawing/2014/main" id="{A3F64887-259D-44E8-9FB6-7620E429624D}"/>
              </a:ext>
            </a:extLst>
          </p:cNvPr>
          <p:cNvSpPr txBox="1">
            <a:spLocks/>
          </p:cNvSpPr>
          <p:nvPr/>
        </p:nvSpPr>
        <p:spPr>
          <a:xfrm>
            <a:off x="1668321" y="433790"/>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FF8134"/>
                </a:solidFill>
                <a:latin typeface="Century Gothic" panose="020B0502020202020204" pitchFamily="34" charset="0"/>
              </a:rPr>
              <a:t>Accountability Open Forum</a:t>
            </a:r>
          </a:p>
        </p:txBody>
      </p:sp>
      <p:sp>
        <p:nvSpPr>
          <p:cNvPr id="6" name="TextBox 5">
            <a:extLst>
              <a:ext uri="{FF2B5EF4-FFF2-40B4-BE49-F238E27FC236}">
                <a16:creationId xmlns:a16="http://schemas.microsoft.com/office/drawing/2014/main" id="{4D12B5D4-3C47-4391-AA18-9CE1CCF4F0A2}"/>
              </a:ext>
            </a:extLst>
          </p:cNvPr>
          <p:cNvSpPr txBox="1"/>
          <p:nvPr/>
        </p:nvSpPr>
        <p:spPr>
          <a:xfrm>
            <a:off x="740229" y="1672368"/>
            <a:ext cx="6399480" cy="861774"/>
          </a:xfrm>
          <a:prstGeom prst="rect">
            <a:avLst/>
          </a:prstGeom>
          <a:noFill/>
        </p:spPr>
        <p:txBody>
          <a:bodyPr wrap="square" rtlCol="0">
            <a:spAutoFit/>
          </a:bodyPr>
          <a:lstStyle/>
          <a:p>
            <a:pPr>
              <a:buClr>
                <a:srgbClr val="DA3E26"/>
              </a:buClr>
            </a:pPr>
            <a:r>
              <a:rPr lang="en-US" sz="2500" dirty="0"/>
              <a:t>What concerns or suggestions do you have that were not discussed today? </a:t>
            </a:r>
          </a:p>
        </p:txBody>
      </p:sp>
      <p:pic>
        <p:nvPicPr>
          <p:cNvPr id="1026" name="Picture 2" descr="landscape photography of field">
            <a:extLst>
              <a:ext uri="{FF2B5EF4-FFF2-40B4-BE49-F238E27FC236}">
                <a16:creationId xmlns:a16="http://schemas.microsoft.com/office/drawing/2014/main" id="{17CECDC6-0FD2-4531-B954-61E6486D04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39709" y="1515350"/>
            <a:ext cx="4170514" cy="2781733"/>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12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97ABA7-0D70-43BA-8AAB-3BACF5E28627}"/>
              </a:ext>
            </a:extLst>
          </p:cNvPr>
          <p:cNvPicPr>
            <a:picLocks noChangeAspect="1"/>
          </p:cNvPicPr>
          <p:nvPr/>
        </p:nvPicPr>
        <p:blipFill>
          <a:blip r:embed="rId3"/>
          <a:stretch>
            <a:fillRect/>
          </a:stretch>
        </p:blipFill>
        <p:spPr>
          <a:xfrm>
            <a:off x="7744327" y="1690837"/>
            <a:ext cx="3963763" cy="1842928"/>
          </a:xfrm>
          <a:prstGeom prst="rect">
            <a:avLst/>
          </a:prstGeom>
          <a:effectLst>
            <a:softEdge rad="38100"/>
          </a:effectLst>
        </p:spPr>
      </p:pic>
      <p:sp>
        <p:nvSpPr>
          <p:cNvPr id="7" name="TextBox 6">
            <a:extLst>
              <a:ext uri="{FF2B5EF4-FFF2-40B4-BE49-F238E27FC236}">
                <a16:creationId xmlns:a16="http://schemas.microsoft.com/office/drawing/2014/main" id="{01D11393-7C93-4AFF-ACD0-F4128AD9BD68}"/>
              </a:ext>
            </a:extLst>
          </p:cNvPr>
          <p:cNvSpPr txBox="1"/>
          <p:nvPr/>
        </p:nvSpPr>
        <p:spPr>
          <a:xfrm>
            <a:off x="740229" y="1672369"/>
            <a:ext cx="6442995" cy="2015936"/>
          </a:xfrm>
          <a:prstGeom prst="rect">
            <a:avLst/>
          </a:prstGeom>
          <a:noFill/>
        </p:spPr>
        <p:txBody>
          <a:bodyPr wrap="square" rtlCol="0">
            <a:spAutoFit/>
          </a:bodyPr>
          <a:lstStyle/>
          <a:p>
            <a:pPr marL="457200" indent="-457200">
              <a:buClr>
                <a:srgbClr val="DA3E26"/>
              </a:buClr>
              <a:buFont typeface="+mj-lt"/>
              <a:buAutoNum type="arabicPeriod" startAt="3"/>
            </a:pPr>
            <a:r>
              <a:rPr lang="en-US" sz="2500" dirty="0"/>
              <a:t>If #1 and #2 are no, did the student group meet its four-year graduation rate growth target? </a:t>
            </a:r>
          </a:p>
          <a:p>
            <a:pPr>
              <a:buClr>
                <a:srgbClr val="DA3E26"/>
              </a:buClr>
            </a:pPr>
            <a:endParaRPr lang="en-US" sz="2500" dirty="0"/>
          </a:p>
          <a:p>
            <a:pPr>
              <a:buClr>
                <a:srgbClr val="DA3E26"/>
              </a:buClr>
            </a:pPr>
            <a:r>
              <a:rPr lang="en-US" sz="2500" dirty="0"/>
              <a:t>	</a:t>
            </a:r>
          </a:p>
        </p:txBody>
      </p:sp>
      <p:sp>
        <p:nvSpPr>
          <p:cNvPr id="11" name="Title 1">
            <a:extLst>
              <a:ext uri="{FF2B5EF4-FFF2-40B4-BE49-F238E27FC236}">
                <a16:creationId xmlns:a16="http://schemas.microsoft.com/office/drawing/2014/main" id="{1E8CE34D-045A-4CE7-8460-65D152F70545}"/>
              </a:ext>
            </a:extLst>
          </p:cNvPr>
          <p:cNvSpPr txBox="1">
            <a:spLocks/>
          </p:cNvSpPr>
          <p:nvPr/>
        </p:nvSpPr>
        <p:spPr>
          <a:xfrm>
            <a:off x="1668321" y="433790"/>
            <a:ext cx="9904554"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500" b="1" dirty="0">
                <a:solidFill>
                  <a:srgbClr val="FF8134"/>
                </a:solidFill>
                <a:latin typeface="Century Gothic" panose="020B0502020202020204" pitchFamily="34" charset="0"/>
              </a:rPr>
              <a:t>Proposed Closing the Gaps Graduation Rate Methodology (cont.)</a:t>
            </a:r>
          </a:p>
        </p:txBody>
      </p:sp>
      <p:sp>
        <p:nvSpPr>
          <p:cNvPr id="8" name="TextBox 7">
            <a:extLst>
              <a:ext uri="{FF2B5EF4-FFF2-40B4-BE49-F238E27FC236}">
                <a16:creationId xmlns:a16="http://schemas.microsoft.com/office/drawing/2014/main" id="{7E48285E-63AE-4CEE-8343-1D808F5BE790}"/>
              </a:ext>
            </a:extLst>
          </p:cNvPr>
          <p:cNvSpPr txBox="1"/>
          <p:nvPr/>
        </p:nvSpPr>
        <p:spPr>
          <a:xfrm>
            <a:off x="859149" y="3190576"/>
            <a:ext cx="2763717" cy="923330"/>
          </a:xfrm>
          <a:prstGeom prst="rect">
            <a:avLst/>
          </a:prstGeom>
          <a:noFill/>
        </p:spPr>
        <p:txBody>
          <a:bodyPr wrap="square" rtlCol="0">
            <a:spAutoFit/>
          </a:bodyPr>
          <a:lstStyle/>
          <a:p>
            <a:pPr algn="ctr"/>
            <a:r>
              <a:rPr lang="en-US" dirty="0">
                <a:solidFill>
                  <a:srgbClr val="FF0000"/>
                </a:solidFill>
              </a:rPr>
              <a:t>current year four-year graduation rate – prior year four-year graduation rate</a:t>
            </a:r>
          </a:p>
        </p:txBody>
      </p:sp>
      <p:sp>
        <p:nvSpPr>
          <p:cNvPr id="10" name="TextBox 9">
            <a:extLst>
              <a:ext uri="{FF2B5EF4-FFF2-40B4-BE49-F238E27FC236}">
                <a16:creationId xmlns:a16="http://schemas.microsoft.com/office/drawing/2014/main" id="{CD36C3CC-B574-4BFE-909A-CF60B5A8244A}"/>
              </a:ext>
            </a:extLst>
          </p:cNvPr>
          <p:cNvSpPr txBox="1"/>
          <p:nvPr/>
        </p:nvSpPr>
        <p:spPr>
          <a:xfrm>
            <a:off x="3866363" y="3049939"/>
            <a:ext cx="3511938" cy="1200329"/>
          </a:xfrm>
          <a:prstGeom prst="rect">
            <a:avLst/>
          </a:prstGeom>
          <a:noFill/>
        </p:spPr>
        <p:txBody>
          <a:bodyPr wrap="square" rtlCol="0">
            <a:spAutoFit/>
          </a:bodyPr>
          <a:lstStyle/>
          <a:p>
            <a:pPr algn="ctr"/>
            <a:r>
              <a:rPr lang="en-US" dirty="0"/>
              <a:t>	</a:t>
            </a:r>
            <a:r>
              <a:rPr lang="en-US" dirty="0">
                <a:solidFill>
                  <a:srgbClr val="FF0000"/>
                </a:solidFill>
              </a:rPr>
              <a:t>94.0 (long-term target) – prior year four-year graduation rate</a:t>
            </a:r>
          </a:p>
          <a:p>
            <a:pPr algn="ctr"/>
            <a:r>
              <a:rPr lang="en-US" dirty="0">
                <a:solidFill>
                  <a:srgbClr val="FF0000"/>
                </a:solidFill>
              </a:rPr>
              <a:t>----------divided by---------</a:t>
            </a:r>
            <a:br>
              <a:rPr lang="en-US" dirty="0">
                <a:solidFill>
                  <a:srgbClr val="FF0000"/>
                </a:solidFill>
              </a:rPr>
            </a:br>
            <a:r>
              <a:rPr lang="en-US" dirty="0">
                <a:solidFill>
                  <a:srgbClr val="FF0000"/>
                </a:solidFill>
              </a:rPr>
              <a:t>10</a:t>
            </a:r>
          </a:p>
        </p:txBody>
      </p:sp>
      <p:sp>
        <p:nvSpPr>
          <p:cNvPr id="12" name="TextBox 11">
            <a:extLst>
              <a:ext uri="{FF2B5EF4-FFF2-40B4-BE49-F238E27FC236}">
                <a16:creationId xmlns:a16="http://schemas.microsoft.com/office/drawing/2014/main" id="{05315CBA-4B06-49EC-8972-9D02AABFBB28}"/>
              </a:ext>
            </a:extLst>
          </p:cNvPr>
          <p:cNvSpPr txBox="1"/>
          <p:nvPr/>
        </p:nvSpPr>
        <p:spPr>
          <a:xfrm>
            <a:off x="3589254" y="3475972"/>
            <a:ext cx="289343" cy="369332"/>
          </a:xfrm>
          <a:prstGeom prst="rect">
            <a:avLst/>
          </a:prstGeom>
          <a:noFill/>
        </p:spPr>
        <p:txBody>
          <a:bodyPr wrap="square" rtlCol="0">
            <a:spAutoFit/>
          </a:bodyPr>
          <a:lstStyle/>
          <a:p>
            <a:r>
              <a:rPr lang="en-US" dirty="0">
                <a:solidFill>
                  <a:srgbClr val="FF0000"/>
                </a:solidFill>
              </a:rPr>
              <a:t>≥</a:t>
            </a:r>
          </a:p>
        </p:txBody>
      </p:sp>
    </p:spTree>
    <p:extLst>
      <p:ext uri="{BB962C8B-B14F-4D97-AF65-F5344CB8AC3E}">
        <p14:creationId xmlns:p14="http://schemas.microsoft.com/office/powerpoint/2010/main" val="268491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97ABA7-0D70-43BA-8AAB-3BACF5E28627}"/>
              </a:ext>
            </a:extLst>
          </p:cNvPr>
          <p:cNvPicPr>
            <a:picLocks noChangeAspect="1"/>
          </p:cNvPicPr>
          <p:nvPr/>
        </p:nvPicPr>
        <p:blipFill>
          <a:blip r:embed="rId3"/>
          <a:stretch>
            <a:fillRect/>
          </a:stretch>
        </p:blipFill>
        <p:spPr>
          <a:xfrm>
            <a:off x="7376615" y="1690837"/>
            <a:ext cx="4331476" cy="2013894"/>
          </a:xfrm>
          <a:prstGeom prst="rect">
            <a:avLst/>
          </a:prstGeom>
          <a:effectLst>
            <a:softEdge rad="38100"/>
          </a:effectLst>
        </p:spPr>
      </p:pic>
      <p:sp>
        <p:nvSpPr>
          <p:cNvPr id="17" name="TextBox 16">
            <a:extLst>
              <a:ext uri="{FF2B5EF4-FFF2-40B4-BE49-F238E27FC236}">
                <a16:creationId xmlns:a16="http://schemas.microsoft.com/office/drawing/2014/main" id="{3157CEE5-50B8-4296-A2B9-1096488523D3}"/>
              </a:ext>
            </a:extLst>
          </p:cNvPr>
          <p:cNvSpPr txBox="1"/>
          <p:nvPr/>
        </p:nvSpPr>
        <p:spPr>
          <a:xfrm>
            <a:off x="740229" y="1672369"/>
            <a:ext cx="6442995" cy="2400657"/>
          </a:xfrm>
          <a:prstGeom prst="rect">
            <a:avLst/>
          </a:prstGeom>
          <a:noFill/>
        </p:spPr>
        <p:txBody>
          <a:bodyPr wrap="square" rtlCol="0">
            <a:spAutoFit/>
          </a:bodyPr>
          <a:lstStyle/>
          <a:p>
            <a:pPr marL="457200" indent="-457200">
              <a:buClr>
                <a:srgbClr val="DA3E26"/>
              </a:buClr>
              <a:buFont typeface="+mj-lt"/>
              <a:buAutoNum type="arabicPeriod" startAt="4"/>
            </a:pPr>
            <a:r>
              <a:rPr lang="en-US" sz="2500" dirty="0"/>
              <a:t>If #1, #2, and #3 are no, did the student group meet the six-year interim graduation rate target? (Appendix A of the ESSA State Plan would be amended to add an interim target of 92.0% and a long-term target of 96.0%.)</a:t>
            </a:r>
          </a:p>
        </p:txBody>
      </p:sp>
      <p:sp>
        <p:nvSpPr>
          <p:cNvPr id="18" name="Title 1">
            <a:extLst>
              <a:ext uri="{FF2B5EF4-FFF2-40B4-BE49-F238E27FC236}">
                <a16:creationId xmlns:a16="http://schemas.microsoft.com/office/drawing/2014/main" id="{A51B6027-90C2-4B29-8523-90265951EA6C}"/>
              </a:ext>
            </a:extLst>
          </p:cNvPr>
          <p:cNvSpPr txBox="1">
            <a:spLocks/>
          </p:cNvSpPr>
          <p:nvPr/>
        </p:nvSpPr>
        <p:spPr>
          <a:xfrm>
            <a:off x="1668321" y="433790"/>
            <a:ext cx="9904554"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500" b="1" dirty="0">
                <a:solidFill>
                  <a:srgbClr val="FF8134"/>
                </a:solidFill>
                <a:latin typeface="Century Gothic" panose="020B0502020202020204" pitchFamily="34" charset="0"/>
              </a:rPr>
              <a:t>Proposed Closing the Gaps Graduation Rate Methodology (cont.)</a:t>
            </a:r>
          </a:p>
        </p:txBody>
      </p:sp>
    </p:spTree>
    <p:extLst>
      <p:ext uri="{BB962C8B-B14F-4D97-AF65-F5344CB8AC3E}">
        <p14:creationId xmlns:p14="http://schemas.microsoft.com/office/powerpoint/2010/main" val="162936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195360-A82A-465E-A616-C258A426A62C}"/>
              </a:ext>
            </a:extLst>
          </p:cNvPr>
          <p:cNvSpPr txBox="1">
            <a:spLocks/>
          </p:cNvSpPr>
          <p:nvPr/>
        </p:nvSpPr>
        <p:spPr>
          <a:xfrm>
            <a:off x="1668321" y="433790"/>
            <a:ext cx="9885504"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500" b="1" dirty="0">
                <a:solidFill>
                  <a:srgbClr val="FF8134"/>
                </a:solidFill>
                <a:latin typeface="Century Gothic" panose="020B0502020202020204" pitchFamily="34" charset="0"/>
              </a:rPr>
              <a:t>Proposed Closing the Gaps Graduation Rate Methodology (cont.)</a:t>
            </a:r>
          </a:p>
        </p:txBody>
      </p:sp>
      <p:cxnSp>
        <p:nvCxnSpPr>
          <p:cNvPr id="6" name="Straight Connector 5">
            <a:extLst>
              <a:ext uri="{FF2B5EF4-FFF2-40B4-BE49-F238E27FC236}">
                <a16:creationId xmlns:a16="http://schemas.microsoft.com/office/drawing/2014/main" id="{E3CD3DF5-5374-4A2D-9B46-C7AA3F7051CC}"/>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2B7487D-C079-43E0-9EE5-2F266C7650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84157" y="1089870"/>
            <a:ext cx="4423686" cy="5414475"/>
          </a:xfrm>
          <a:prstGeom prst="rect">
            <a:avLst/>
          </a:prstGeom>
        </p:spPr>
      </p:pic>
      <p:sp>
        <p:nvSpPr>
          <p:cNvPr id="5" name="Date Placeholder 1">
            <a:extLst>
              <a:ext uri="{FF2B5EF4-FFF2-40B4-BE49-F238E27FC236}">
                <a16:creationId xmlns:a16="http://schemas.microsoft.com/office/drawing/2014/main" id="{03F83436-BE13-493B-98F3-4B9EA46A8D6B}"/>
              </a:ext>
            </a:extLst>
          </p:cNvPr>
          <p:cNvSpPr txBox="1">
            <a:spLocks/>
          </p:cNvSpPr>
          <p:nvPr/>
        </p:nvSpPr>
        <p:spPr>
          <a:xfrm>
            <a:off x="92467" y="6491610"/>
            <a:ext cx="247227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34150D-0F4D-4315-90B1-7D4D1EC78874}" type="datetime1">
              <a:rPr lang="en-US" sz="1100" smtClean="0">
                <a:solidFill>
                  <a:srgbClr val="1682C5">
                    <a:lumMod val="60000"/>
                    <a:lumOff val="40000"/>
                  </a:srgbClr>
                </a:solidFill>
                <a:latin typeface="Open Sans" charset="0"/>
              </a:rPr>
              <a:pPr>
                <a:defRPr/>
              </a:pPr>
              <a:t>1/15/2020</a:t>
            </a:fld>
            <a:r>
              <a:rPr lang="en-US" sz="1100">
                <a:solidFill>
                  <a:srgbClr val="1682C5">
                    <a:lumMod val="60000"/>
                    <a:lumOff val="40000"/>
                  </a:srgbClr>
                </a:solidFill>
                <a:latin typeface="Open Sans" charset="0"/>
              </a:rPr>
              <a:t>     </a:t>
            </a:r>
            <a:fld id="{EA89072E-2125-40D6-847A-9E6B768971D4}" type="slidenum">
              <a:rPr lang="en-US" sz="1100" smtClean="0">
                <a:solidFill>
                  <a:srgbClr val="1682C5">
                    <a:lumMod val="60000"/>
                    <a:lumOff val="40000"/>
                  </a:srgbClr>
                </a:solidFill>
                <a:latin typeface="Open Sans" charset="0"/>
              </a:rPr>
              <a:pPr>
                <a:defRPr/>
              </a:pPr>
              <a:t>7</a:t>
            </a:fld>
            <a:endParaRPr lang="en-US" sz="1100" dirty="0">
              <a:solidFill>
                <a:srgbClr val="1682C5">
                  <a:lumMod val="60000"/>
                  <a:lumOff val="40000"/>
                </a:srgbClr>
              </a:solidFill>
              <a:latin typeface="Open Sans" charset="0"/>
            </a:endParaRPr>
          </a:p>
        </p:txBody>
      </p:sp>
      <p:sp>
        <p:nvSpPr>
          <p:cNvPr id="7" name="Footer Placeholder 2">
            <a:extLst>
              <a:ext uri="{FF2B5EF4-FFF2-40B4-BE49-F238E27FC236}">
                <a16:creationId xmlns:a16="http://schemas.microsoft.com/office/drawing/2014/main" id="{34E6553B-1537-4CB6-83AB-51ECCCF6A973}"/>
              </a:ext>
            </a:extLst>
          </p:cNvPr>
          <p:cNvSpPr txBox="1">
            <a:spLocks/>
          </p:cNvSpPr>
          <p:nvPr/>
        </p:nvSpPr>
        <p:spPr>
          <a:xfrm>
            <a:off x="3410542" y="6491609"/>
            <a:ext cx="537091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100">
                <a:solidFill>
                  <a:srgbClr val="1682C5">
                    <a:lumMod val="60000"/>
                    <a:lumOff val="40000"/>
                  </a:srgbClr>
                </a:solidFill>
                <a:latin typeface="Open Sans" charset="0"/>
              </a:rPr>
              <a:t>Texas Education Agency | Governance and Accountability | Performance Reporting</a:t>
            </a:r>
            <a:endParaRPr lang="en-US" sz="1100" dirty="0">
              <a:solidFill>
                <a:srgbClr val="1682C5">
                  <a:lumMod val="60000"/>
                  <a:lumOff val="40000"/>
                </a:srgbClr>
              </a:solidFill>
              <a:latin typeface="Open Sans" charset="0"/>
            </a:endParaRPr>
          </a:p>
        </p:txBody>
      </p:sp>
    </p:spTree>
    <p:extLst>
      <p:ext uri="{BB962C8B-B14F-4D97-AF65-F5344CB8AC3E}">
        <p14:creationId xmlns:p14="http://schemas.microsoft.com/office/powerpoint/2010/main" val="382359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97ABA7-0D70-43BA-8AAB-3BACF5E28627}"/>
              </a:ext>
            </a:extLst>
          </p:cNvPr>
          <p:cNvPicPr>
            <a:picLocks noChangeAspect="1"/>
          </p:cNvPicPr>
          <p:nvPr/>
        </p:nvPicPr>
        <p:blipFill>
          <a:blip r:embed="rId3"/>
          <a:stretch>
            <a:fillRect/>
          </a:stretch>
        </p:blipFill>
        <p:spPr>
          <a:xfrm>
            <a:off x="8016535" y="1690837"/>
            <a:ext cx="3691555" cy="1716367"/>
          </a:xfrm>
          <a:prstGeom prst="rect">
            <a:avLst/>
          </a:prstGeom>
          <a:effectLst>
            <a:softEdge rad="38100"/>
          </a:effectLst>
        </p:spPr>
      </p:pic>
      <p:sp>
        <p:nvSpPr>
          <p:cNvPr id="15" name="Title 1">
            <a:extLst>
              <a:ext uri="{FF2B5EF4-FFF2-40B4-BE49-F238E27FC236}">
                <a16:creationId xmlns:a16="http://schemas.microsoft.com/office/drawing/2014/main" id="{50B367A9-2A75-4A09-B782-0E41FDDBF5CE}"/>
              </a:ext>
            </a:extLst>
          </p:cNvPr>
          <p:cNvSpPr txBox="1">
            <a:spLocks/>
          </p:cNvSpPr>
          <p:nvPr/>
        </p:nvSpPr>
        <p:spPr>
          <a:xfrm>
            <a:off x="1668321" y="433790"/>
            <a:ext cx="9904554"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500" b="1" dirty="0">
                <a:solidFill>
                  <a:srgbClr val="FF8134"/>
                </a:solidFill>
                <a:latin typeface="Century Gothic" panose="020B0502020202020204" pitchFamily="34" charset="0"/>
              </a:rPr>
              <a:t>Proposed Closing the Gaps Graduation Rate Methodology (cont.)</a:t>
            </a:r>
          </a:p>
        </p:txBody>
      </p:sp>
      <p:sp>
        <p:nvSpPr>
          <p:cNvPr id="16" name="TextBox 15">
            <a:extLst>
              <a:ext uri="{FF2B5EF4-FFF2-40B4-BE49-F238E27FC236}">
                <a16:creationId xmlns:a16="http://schemas.microsoft.com/office/drawing/2014/main" id="{EA9F9E11-E908-4D85-9582-9F317B56319D}"/>
              </a:ext>
            </a:extLst>
          </p:cNvPr>
          <p:cNvSpPr txBox="1"/>
          <p:nvPr/>
        </p:nvSpPr>
        <p:spPr>
          <a:xfrm>
            <a:off x="612068" y="1600988"/>
            <a:ext cx="10967862" cy="3139321"/>
          </a:xfrm>
          <a:prstGeom prst="rect">
            <a:avLst/>
          </a:prstGeom>
          <a:noFill/>
        </p:spPr>
        <p:txBody>
          <a:bodyPr wrap="square" rtlCol="0">
            <a:spAutoFit/>
          </a:bodyPr>
          <a:lstStyle/>
          <a:p>
            <a:pPr>
              <a:buClr>
                <a:srgbClr val="DA3E26"/>
              </a:buClr>
            </a:pPr>
            <a:r>
              <a:rPr lang="en-US" sz="2200" b="1" dirty="0"/>
              <a:t>Proposed Graduation Rate Methodology Example</a:t>
            </a:r>
          </a:p>
          <a:p>
            <a:pPr>
              <a:buClr>
                <a:srgbClr val="DA3E26"/>
              </a:buClr>
            </a:pPr>
            <a:endParaRPr lang="en-US" sz="2200" b="1" dirty="0"/>
          </a:p>
          <a:p>
            <a:pPr>
              <a:buClr>
                <a:srgbClr val="DA3E26"/>
              </a:buClr>
            </a:pPr>
            <a:endParaRPr lang="en-US" sz="2200" dirty="0"/>
          </a:p>
          <a:p>
            <a:pPr lvl="1">
              <a:buClr>
                <a:srgbClr val="DA3E26"/>
              </a:buClr>
            </a:pPr>
            <a:endParaRPr lang="en-US" sz="2200" dirty="0"/>
          </a:p>
          <a:p>
            <a:pPr lvl="1">
              <a:buClr>
                <a:srgbClr val="DA3E26"/>
              </a:buClr>
            </a:pPr>
            <a:endParaRPr lang="en-US" sz="2200" dirty="0"/>
          </a:p>
          <a:p>
            <a:pPr marL="914400" lvl="1" indent="-457200">
              <a:buClr>
                <a:srgbClr val="DA3E26"/>
              </a:buClr>
              <a:buAutoNum type="arabicPeriod"/>
            </a:pPr>
            <a:r>
              <a:rPr lang="en-US" sz="2200" dirty="0"/>
              <a:t>Did not meet 94.0% 4-year long-term graduation target</a:t>
            </a:r>
          </a:p>
          <a:p>
            <a:pPr marL="914400" lvl="1" indent="-457200">
              <a:buClr>
                <a:srgbClr val="DA3E26"/>
              </a:buClr>
              <a:buAutoNum type="arabicPeriod" startAt="2"/>
            </a:pPr>
            <a:r>
              <a:rPr lang="en-US" sz="2200" dirty="0"/>
              <a:t>Did not meet 90.0% 4-year interim graduation target and improve by 0.1%</a:t>
            </a:r>
          </a:p>
          <a:p>
            <a:pPr marL="914400" lvl="1" indent="-457200">
              <a:buClr>
                <a:srgbClr val="DA3E26"/>
              </a:buClr>
              <a:buAutoNum type="arabicPeriod" startAt="2"/>
            </a:pPr>
            <a:r>
              <a:rPr lang="en-US" sz="2200" dirty="0"/>
              <a:t>Did meet 4-year growth target (i.e. a 10% decrease in difference between the prior year rate and the long-term target): </a:t>
            </a:r>
          </a:p>
        </p:txBody>
      </p:sp>
      <p:pic>
        <p:nvPicPr>
          <p:cNvPr id="10" name="Picture 9">
            <a:extLst>
              <a:ext uri="{FF2B5EF4-FFF2-40B4-BE49-F238E27FC236}">
                <a16:creationId xmlns:a16="http://schemas.microsoft.com/office/drawing/2014/main" id="{72D7655B-AD16-424E-94C4-CA564065F39E}"/>
              </a:ext>
            </a:extLst>
          </p:cNvPr>
          <p:cNvPicPr>
            <a:picLocks noChangeAspect="1"/>
          </p:cNvPicPr>
          <p:nvPr/>
        </p:nvPicPr>
        <p:blipFill>
          <a:blip r:embed="rId4"/>
          <a:stretch>
            <a:fillRect/>
          </a:stretch>
        </p:blipFill>
        <p:spPr>
          <a:xfrm>
            <a:off x="1095817" y="2001041"/>
            <a:ext cx="6544567" cy="1085059"/>
          </a:xfrm>
          <a:prstGeom prst="rect">
            <a:avLst/>
          </a:prstGeom>
        </p:spPr>
      </p:pic>
      <p:graphicFrame>
        <p:nvGraphicFramePr>
          <p:cNvPr id="17" name="Table 16">
            <a:extLst>
              <a:ext uri="{FF2B5EF4-FFF2-40B4-BE49-F238E27FC236}">
                <a16:creationId xmlns:a16="http://schemas.microsoft.com/office/drawing/2014/main" id="{1D5CE20F-5227-434E-A0F1-533C02BDD66E}"/>
              </a:ext>
            </a:extLst>
          </p:cNvPr>
          <p:cNvGraphicFramePr>
            <a:graphicFrameLocks noGrp="1"/>
          </p:cNvGraphicFramePr>
          <p:nvPr>
            <p:extLst>
              <p:ext uri="{D42A27DB-BD31-4B8C-83A1-F6EECF244321}">
                <p14:modId xmlns:p14="http://schemas.microsoft.com/office/powerpoint/2010/main" val="1007066788"/>
              </p:ext>
            </p:extLst>
          </p:nvPr>
        </p:nvGraphicFramePr>
        <p:xfrm>
          <a:off x="831739" y="4797462"/>
          <a:ext cx="6908346" cy="685800"/>
        </p:xfrm>
        <a:graphic>
          <a:graphicData uri="http://schemas.openxmlformats.org/drawingml/2006/table">
            <a:tbl>
              <a:tblPr firstRow="1" firstCol="1" bandRow="1">
                <a:tableStyleId>{21E4AEA4-8DFA-4A89-87EB-49C32662AFE0}</a:tableStyleId>
              </a:tblPr>
              <a:tblGrid>
                <a:gridCol w="2942337">
                  <a:extLst>
                    <a:ext uri="{9D8B030D-6E8A-4147-A177-3AD203B41FA5}">
                      <a16:colId xmlns:a16="http://schemas.microsoft.com/office/drawing/2014/main" val="51396464"/>
                    </a:ext>
                  </a:extLst>
                </a:gridCol>
                <a:gridCol w="1888708">
                  <a:extLst>
                    <a:ext uri="{9D8B030D-6E8A-4147-A177-3AD203B41FA5}">
                      <a16:colId xmlns:a16="http://schemas.microsoft.com/office/drawing/2014/main" val="1383936144"/>
                    </a:ext>
                  </a:extLst>
                </a:gridCol>
                <a:gridCol w="2077301">
                  <a:extLst>
                    <a:ext uri="{9D8B030D-6E8A-4147-A177-3AD203B41FA5}">
                      <a16:colId xmlns:a16="http://schemas.microsoft.com/office/drawing/2014/main" val="747698808"/>
                    </a:ext>
                  </a:extLst>
                </a:gridCol>
              </a:tblGrid>
              <a:tr h="179705">
                <a:tc rowSpan="2">
                  <a:txBody>
                    <a:bodyPr/>
                    <a:lstStyle/>
                    <a:p>
                      <a:pPr marL="457200" marR="0" algn="ctr">
                        <a:lnSpc>
                          <a:spcPct val="107000"/>
                        </a:lnSpc>
                        <a:spcBef>
                          <a:spcPts val="0"/>
                        </a:spcBef>
                        <a:spcAft>
                          <a:spcPts val="0"/>
                        </a:spcAft>
                      </a:pPr>
                      <a:r>
                        <a:rPr lang="en-US" sz="2200" dirty="0">
                          <a:solidFill>
                            <a:schemeClr val="tx1"/>
                          </a:solidFill>
                          <a:effectLst/>
                        </a:rPr>
                        <a:t>70.0 – 66.7  =   3.3</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solidFill>
                      <a:schemeClr val="bg1"/>
                    </a:solidFill>
                  </a:tcPr>
                </a:tc>
                <a:tc rowSpan="2">
                  <a:txBody>
                    <a:bodyPr/>
                    <a:lstStyle/>
                    <a:p>
                      <a:pPr marL="0" marR="0" algn="ctr">
                        <a:lnSpc>
                          <a:spcPct val="107000"/>
                        </a:lnSpc>
                        <a:spcBef>
                          <a:spcPts val="0"/>
                        </a:spcBef>
                        <a:spcAft>
                          <a:spcPts val="0"/>
                        </a:spcAft>
                      </a:pPr>
                      <a:r>
                        <a:rPr lang="en-US" sz="2200" dirty="0">
                          <a:solidFill>
                            <a:schemeClr val="tx1"/>
                          </a:solidFill>
                          <a:effectLst/>
                        </a:rPr>
                        <a:t>  &gt;      2.73      =</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solidFill>
                      <a:schemeClr val="bg1"/>
                    </a:solidFill>
                  </a:tcPr>
                </a:tc>
                <a:tc>
                  <a:txBody>
                    <a:bodyPr/>
                    <a:lstStyle/>
                    <a:p>
                      <a:pPr marL="0" marR="0" algn="ctr">
                        <a:lnSpc>
                          <a:spcPct val="107000"/>
                        </a:lnSpc>
                        <a:spcBef>
                          <a:spcPts val="0"/>
                        </a:spcBef>
                        <a:spcAft>
                          <a:spcPts val="0"/>
                        </a:spcAft>
                      </a:pPr>
                      <a:r>
                        <a:rPr lang="en-US" sz="2200" u="sng" dirty="0">
                          <a:solidFill>
                            <a:schemeClr val="tx1"/>
                          </a:solidFill>
                          <a:effectLst/>
                        </a:rPr>
                        <a:t>94.0 – 66.7</a:t>
                      </a:r>
                      <a:endParaRPr lang="en-US" sz="2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bg1"/>
                    </a:solidFill>
                  </a:tcPr>
                </a:tc>
                <a:extLst>
                  <a:ext uri="{0D108BD9-81ED-4DB2-BD59-A6C34878D82A}">
                    <a16:rowId xmlns:a16="http://schemas.microsoft.com/office/drawing/2014/main" val="481846636"/>
                  </a:ext>
                </a:extLst>
              </a:tr>
              <a:tr h="69529">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200" b="1" dirty="0">
                          <a:solidFill>
                            <a:schemeClr val="tx1"/>
                          </a:solidFill>
                          <a:effectLst/>
                        </a:rPr>
                        <a:t>10</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bg1"/>
                    </a:solidFill>
                  </a:tcPr>
                </a:tc>
                <a:extLst>
                  <a:ext uri="{0D108BD9-81ED-4DB2-BD59-A6C34878D82A}">
                    <a16:rowId xmlns:a16="http://schemas.microsoft.com/office/drawing/2014/main" val="1818411514"/>
                  </a:ext>
                </a:extLst>
              </a:tr>
            </a:tbl>
          </a:graphicData>
        </a:graphic>
      </p:graphicFrame>
    </p:spTree>
    <p:extLst>
      <p:ext uri="{BB962C8B-B14F-4D97-AF65-F5344CB8AC3E}">
        <p14:creationId xmlns:p14="http://schemas.microsoft.com/office/powerpoint/2010/main" val="318421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7C36A-6FA8-48C5-90E8-E4015A33EA5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34150D-0F4D-4315-90B1-7D4D1EC78874}"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1/15/2020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B0932309-1308-4360-8258-92F7D65635AC}"/>
              </a:ext>
            </a:extLst>
          </p:cNvPr>
          <p:cNvSpPr>
            <a:spLocks noGrp="1"/>
          </p:cNvSpPr>
          <p:nvPr>
            <p:ph type="ftr" sz="quarter" idx="3"/>
          </p:nvPr>
        </p:nvSpPr>
        <p:spPr>
          <a:xfrm>
            <a:off x="3410542" y="6491609"/>
            <a:ext cx="537091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Governance and Accountability | Performance Reporting</a:t>
            </a:r>
          </a:p>
        </p:txBody>
      </p:sp>
      <p:cxnSp>
        <p:nvCxnSpPr>
          <p:cNvPr id="9" name="Straight Connector 8">
            <a:extLst>
              <a:ext uri="{FF2B5EF4-FFF2-40B4-BE49-F238E27FC236}">
                <a16:creationId xmlns:a16="http://schemas.microsoft.com/office/drawing/2014/main" id="{6DC0ED69-3F7B-4B61-BC23-898718FD7392}"/>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50B367A9-2A75-4A09-B782-0E41FDDBF5CE}"/>
              </a:ext>
            </a:extLst>
          </p:cNvPr>
          <p:cNvSpPr txBox="1">
            <a:spLocks/>
          </p:cNvSpPr>
          <p:nvPr/>
        </p:nvSpPr>
        <p:spPr>
          <a:xfrm>
            <a:off x="1668321" y="433790"/>
            <a:ext cx="9904554"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500" b="1" dirty="0">
                <a:solidFill>
                  <a:srgbClr val="FF8134"/>
                </a:solidFill>
                <a:latin typeface="Century Gothic" panose="020B0502020202020204" pitchFamily="34" charset="0"/>
              </a:rPr>
              <a:t>Proposed Closing the Gaps Graduation Rate Methodology (cont.)</a:t>
            </a:r>
          </a:p>
        </p:txBody>
      </p:sp>
      <p:graphicFrame>
        <p:nvGraphicFramePr>
          <p:cNvPr id="4" name="Table 3">
            <a:extLst>
              <a:ext uri="{FF2B5EF4-FFF2-40B4-BE49-F238E27FC236}">
                <a16:creationId xmlns:a16="http://schemas.microsoft.com/office/drawing/2014/main" id="{F82F33BD-2774-433B-A61A-B208210D821C}"/>
              </a:ext>
            </a:extLst>
          </p:cNvPr>
          <p:cNvGraphicFramePr>
            <a:graphicFrameLocks noGrp="1"/>
          </p:cNvGraphicFramePr>
          <p:nvPr>
            <p:extLst>
              <p:ext uri="{D42A27DB-BD31-4B8C-83A1-F6EECF244321}">
                <p14:modId xmlns:p14="http://schemas.microsoft.com/office/powerpoint/2010/main" val="2804258902"/>
              </p:ext>
            </p:extLst>
          </p:nvPr>
        </p:nvGraphicFramePr>
        <p:xfrm>
          <a:off x="2791702" y="2462956"/>
          <a:ext cx="6608594" cy="2874012"/>
        </p:xfrm>
        <a:graphic>
          <a:graphicData uri="http://schemas.openxmlformats.org/drawingml/2006/table">
            <a:tbl>
              <a:tblPr firstRow="1" firstCol="1" lastRow="1" lastCol="1" bandRow="1" bandCol="1">
                <a:tableStyleId>{5C22544A-7EE6-4342-B048-85BDC9FD1C3A}</a:tableStyleId>
              </a:tblPr>
              <a:tblGrid>
                <a:gridCol w="2263647">
                  <a:extLst>
                    <a:ext uri="{9D8B030D-6E8A-4147-A177-3AD203B41FA5}">
                      <a16:colId xmlns:a16="http://schemas.microsoft.com/office/drawing/2014/main" val="1056465647"/>
                    </a:ext>
                  </a:extLst>
                </a:gridCol>
                <a:gridCol w="859872">
                  <a:extLst>
                    <a:ext uri="{9D8B030D-6E8A-4147-A177-3AD203B41FA5}">
                      <a16:colId xmlns:a16="http://schemas.microsoft.com/office/drawing/2014/main" val="2802804366"/>
                    </a:ext>
                  </a:extLst>
                </a:gridCol>
                <a:gridCol w="859872">
                  <a:extLst>
                    <a:ext uri="{9D8B030D-6E8A-4147-A177-3AD203B41FA5}">
                      <a16:colId xmlns:a16="http://schemas.microsoft.com/office/drawing/2014/main" val="2772443476"/>
                    </a:ext>
                  </a:extLst>
                </a:gridCol>
                <a:gridCol w="859872">
                  <a:extLst>
                    <a:ext uri="{9D8B030D-6E8A-4147-A177-3AD203B41FA5}">
                      <a16:colId xmlns:a16="http://schemas.microsoft.com/office/drawing/2014/main" val="3592957879"/>
                    </a:ext>
                  </a:extLst>
                </a:gridCol>
                <a:gridCol w="859872">
                  <a:extLst>
                    <a:ext uri="{9D8B030D-6E8A-4147-A177-3AD203B41FA5}">
                      <a16:colId xmlns:a16="http://schemas.microsoft.com/office/drawing/2014/main" val="2688217667"/>
                    </a:ext>
                  </a:extLst>
                </a:gridCol>
                <a:gridCol w="905459">
                  <a:extLst>
                    <a:ext uri="{9D8B030D-6E8A-4147-A177-3AD203B41FA5}">
                      <a16:colId xmlns:a16="http://schemas.microsoft.com/office/drawing/2014/main" val="4195476238"/>
                    </a:ext>
                  </a:extLst>
                </a:gridCol>
              </a:tblGrid>
              <a:tr h="862332">
                <a:tc rowSpan="2">
                  <a:txBody>
                    <a:bodyPr/>
                    <a:lstStyle/>
                    <a:p>
                      <a:pPr marL="0" marR="0" algn="ctr">
                        <a:spcBef>
                          <a:spcPts val="0"/>
                        </a:spcBef>
                        <a:spcAft>
                          <a:spcPts val="0"/>
                        </a:spcAft>
                      </a:pPr>
                      <a:r>
                        <a:rPr lang="en-US" sz="2200" dirty="0">
                          <a:effectLst/>
                        </a:rPr>
                        <a:t>2019 Campus Closing the Gaps Domain Grade</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gridSpan="5">
                  <a:txBody>
                    <a:bodyPr/>
                    <a:lstStyle/>
                    <a:p>
                      <a:pPr marL="0" marR="0" algn="ctr">
                        <a:spcBef>
                          <a:spcPts val="0"/>
                        </a:spcBef>
                        <a:spcAft>
                          <a:spcPts val="0"/>
                        </a:spcAft>
                      </a:pPr>
                      <a:r>
                        <a:rPr lang="en-US" sz="2200" dirty="0">
                          <a:effectLst/>
                        </a:rPr>
                        <a:t>   Model Campus Closing the Gaps Domain Grade</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8546746"/>
                  </a:ext>
                </a:extLst>
              </a:tr>
              <a:tr h="333924">
                <a:tc vMerge="1">
                  <a:txBody>
                    <a:bodyPr/>
                    <a:lstStyle/>
                    <a:p>
                      <a:endParaRPr lang="en-US"/>
                    </a:p>
                  </a:txBody>
                  <a:tcPr/>
                </a:tc>
                <a:tc>
                  <a:txBody>
                    <a:bodyPr/>
                    <a:lstStyle/>
                    <a:p>
                      <a:pPr marL="63500" marR="0" algn="ctr" defTabSz="914400" rtl="0" eaLnBrk="1" latinLnBrk="0" hangingPunct="1">
                        <a:spcBef>
                          <a:spcPts val="445"/>
                        </a:spcBef>
                        <a:spcAft>
                          <a:spcPts val="0"/>
                        </a:spcAft>
                      </a:pPr>
                      <a:r>
                        <a:rPr lang="en-US" sz="2200" b="1" kern="1200" dirty="0">
                          <a:solidFill>
                            <a:schemeClr val="lt1"/>
                          </a:solidFill>
                          <a:effectLst/>
                          <a:latin typeface="+mn-lt"/>
                          <a:ea typeface="+mn-ea"/>
                          <a:cs typeface="+mn-cs"/>
                        </a:rPr>
                        <a:t>A</a:t>
                      </a:r>
                    </a:p>
                  </a:txBody>
                  <a:tcPr marL="0" marR="0" marT="0" marB="0" anchor="ctr">
                    <a:solidFill>
                      <a:srgbClr val="1682C5"/>
                    </a:solidFill>
                  </a:tcPr>
                </a:tc>
                <a:tc>
                  <a:txBody>
                    <a:bodyPr/>
                    <a:lstStyle/>
                    <a:p>
                      <a:pPr marL="63500" marR="0" algn="ctr" defTabSz="914400" rtl="0" eaLnBrk="1" latinLnBrk="0" hangingPunct="1">
                        <a:spcBef>
                          <a:spcPts val="445"/>
                        </a:spcBef>
                        <a:spcAft>
                          <a:spcPts val="0"/>
                        </a:spcAft>
                      </a:pPr>
                      <a:r>
                        <a:rPr lang="en-US" sz="2200" b="1" kern="1200" dirty="0">
                          <a:solidFill>
                            <a:schemeClr val="lt1"/>
                          </a:solidFill>
                          <a:effectLst/>
                          <a:latin typeface="+mn-lt"/>
                          <a:ea typeface="+mn-ea"/>
                          <a:cs typeface="+mn-cs"/>
                        </a:rPr>
                        <a:t>B</a:t>
                      </a:r>
                    </a:p>
                  </a:txBody>
                  <a:tcPr marL="0" marR="0" marT="0" marB="0" anchor="ctr">
                    <a:solidFill>
                      <a:srgbClr val="1682C5"/>
                    </a:solidFill>
                  </a:tcPr>
                </a:tc>
                <a:tc>
                  <a:txBody>
                    <a:bodyPr/>
                    <a:lstStyle/>
                    <a:p>
                      <a:pPr marL="63500" marR="0" algn="ctr" defTabSz="914400" rtl="0" eaLnBrk="1" latinLnBrk="0" hangingPunct="1">
                        <a:spcBef>
                          <a:spcPts val="445"/>
                        </a:spcBef>
                        <a:spcAft>
                          <a:spcPts val="0"/>
                        </a:spcAft>
                      </a:pPr>
                      <a:r>
                        <a:rPr lang="en-US" sz="2200" b="1" kern="1200" dirty="0">
                          <a:solidFill>
                            <a:schemeClr val="lt1"/>
                          </a:solidFill>
                          <a:effectLst/>
                          <a:latin typeface="+mn-lt"/>
                          <a:ea typeface="+mn-ea"/>
                          <a:cs typeface="+mn-cs"/>
                        </a:rPr>
                        <a:t>C</a:t>
                      </a:r>
                    </a:p>
                  </a:txBody>
                  <a:tcPr marL="0" marR="0" marT="0" marB="0" anchor="ctr">
                    <a:solidFill>
                      <a:srgbClr val="1682C5"/>
                    </a:solidFill>
                  </a:tcPr>
                </a:tc>
                <a:tc>
                  <a:txBody>
                    <a:bodyPr/>
                    <a:lstStyle/>
                    <a:p>
                      <a:pPr marL="63500" marR="0" algn="ctr" defTabSz="914400" rtl="0" eaLnBrk="1" latinLnBrk="0" hangingPunct="1">
                        <a:spcBef>
                          <a:spcPts val="445"/>
                        </a:spcBef>
                        <a:spcAft>
                          <a:spcPts val="0"/>
                        </a:spcAft>
                      </a:pPr>
                      <a:r>
                        <a:rPr lang="en-US" sz="2200" b="1" kern="1200" dirty="0">
                          <a:solidFill>
                            <a:schemeClr val="lt1"/>
                          </a:solidFill>
                          <a:effectLst/>
                          <a:latin typeface="+mn-lt"/>
                          <a:ea typeface="+mn-ea"/>
                          <a:cs typeface="+mn-cs"/>
                        </a:rPr>
                        <a:t>D</a:t>
                      </a:r>
                    </a:p>
                  </a:txBody>
                  <a:tcPr marL="0" marR="0" marT="0" marB="0" anchor="ctr">
                    <a:solidFill>
                      <a:srgbClr val="1682C5"/>
                    </a:solidFill>
                  </a:tcPr>
                </a:tc>
                <a:tc>
                  <a:txBody>
                    <a:bodyPr/>
                    <a:lstStyle/>
                    <a:p>
                      <a:pPr marL="63500" marR="0" algn="ctr" defTabSz="914400" rtl="0" eaLnBrk="1" latinLnBrk="0" hangingPunct="1">
                        <a:spcBef>
                          <a:spcPts val="445"/>
                        </a:spcBef>
                        <a:spcAft>
                          <a:spcPts val="0"/>
                        </a:spcAft>
                      </a:pPr>
                      <a:r>
                        <a:rPr lang="en-US" sz="2200" b="1" kern="1200" dirty="0">
                          <a:solidFill>
                            <a:schemeClr val="lt1"/>
                          </a:solidFill>
                          <a:effectLst/>
                          <a:latin typeface="+mn-lt"/>
                          <a:ea typeface="+mn-ea"/>
                          <a:cs typeface="+mn-cs"/>
                        </a:rPr>
                        <a:t>F</a:t>
                      </a:r>
                    </a:p>
                  </a:txBody>
                  <a:tcPr marL="0" marR="0" marT="0" marB="0" anchor="ctr">
                    <a:solidFill>
                      <a:srgbClr val="1682C5"/>
                    </a:solidFill>
                  </a:tcPr>
                </a:tc>
                <a:extLst>
                  <a:ext uri="{0D108BD9-81ED-4DB2-BD59-A6C34878D82A}">
                    <a16:rowId xmlns:a16="http://schemas.microsoft.com/office/drawing/2014/main" val="1546516293"/>
                  </a:ext>
                </a:extLst>
              </a:tr>
              <a:tr h="333924">
                <a:tc>
                  <a:txBody>
                    <a:bodyPr/>
                    <a:lstStyle/>
                    <a:p>
                      <a:pPr marL="63500" marR="0" algn="ctr">
                        <a:spcBef>
                          <a:spcPts val="445"/>
                        </a:spcBef>
                        <a:spcAft>
                          <a:spcPts val="0"/>
                        </a:spcAft>
                      </a:pPr>
                      <a:r>
                        <a:rPr lang="en-US" sz="2200" dirty="0">
                          <a:effectLst/>
                        </a:rPr>
                        <a:t>A</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55245" algn="ctr">
                        <a:spcBef>
                          <a:spcPts val="445"/>
                        </a:spcBef>
                        <a:spcAft>
                          <a:spcPts val="0"/>
                        </a:spcAft>
                      </a:pPr>
                      <a:r>
                        <a:rPr lang="en-US" sz="2200" b="0" dirty="0">
                          <a:solidFill>
                            <a:schemeClr val="tx1"/>
                          </a:solidFill>
                          <a:effectLst/>
                        </a:rPr>
                        <a:t>1246</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880"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extLst>
                  <a:ext uri="{0D108BD9-81ED-4DB2-BD59-A6C34878D82A}">
                    <a16:rowId xmlns:a16="http://schemas.microsoft.com/office/drawing/2014/main" val="1717186501"/>
                  </a:ext>
                </a:extLst>
              </a:tr>
              <a:tr h="333924">
                <a:tc>
                  <a:txBody>
                    <a:bodyPr/>
                    <a:lstStyle/>
                    <a:p>
                      <a:pPr marL="63500" marR="0" algn="ctr">
                        <a:spcBef>
                          <a:spcPts val="445"/>
                        </a:spcBef>
                        <a:spcAft>
                          <a:spcPts val="0"/>
                        </a:spcAft>
                      </a:pPr>
                      <a:r>
                        <a:rPr lang="en-US" sz="2200" dirty="0">
                          <a:effectLst/>
                        </a:rPr>
                        <a:t>B</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55245" algn="ctr">
                        <a:spcBef>
                          <a:spcPts val="445"/>
                        </a:spcBef>
                        <a:spcAft>
                          <a:spcPts val="0"/>
                        </a:spcAft>
                      </a:pPr>
                      <a:r>
                        <a:rPr lang="en-US" sz="2200" b="0" dirty="0">
                          <a:solidFill>
                            <a:schemeClr val="tx1"/>
                          </a:solidFill>
                          <a:effectLst/>
                        </a:rPr>
                        <a:t>94</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0" marR="54610" algn="ctr">
                        <a:spcBef>
                          <a:spcPts val="445"/>
                        </a:spcBef>
                        <a:spcAft>
                          <a:spcPts val="0"/>
                        </a:spcAft>
                      </a:pPr>
                      <a:r>
                        <a:rPr lang="en-US" sz="2200" b="0" dirty="0">
                          <a:solidFill>
                            <a:schemeClr val="tx1"/>
                          </a:solidFill>
                          <a:effectLst/>
                        </a:rPr>
                        <a:t>1589</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extLst>
                  <a:ext uri="{0D108BD9-81ED-4DB2-BD59-A6C34878D82A}">
                    <a16:rowId xmlns:a16="http://schemas.microsoft.com/office/drawing/2014/main" val="3453795766"/>
                  </a:ext>
                </a:extLst>
              </a:tr>
              <a:tr h="333924">
                <a:tc>
                  <a:txBody>
                    <a:bodyPr/>
                    <a:lstStyle/>
                    <a:p>
                      <a:pPr marL="63500" marR="0" algn="ctr">
                        <a:spcBef>
                          <a:spcPts val="445"/>
                        </a:spcBef>
                        <a:spcAft>
                          <a:spcPts val="0"/>
                        </a:spcAft>
                      </a:pPr>
                      <a:r>
                        <a:rPr lang="en-US" sz="2200" dirty="0">
                          <a:effectLst/>
                        </a:rPr>
                        <a:t>C</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55880" algn="ctr">
                        <a:spcBef>
                          <a:spcPts val="445"/>
                        </a:spcBef>
                        <a:spcAft>
                          <a:spcPts val="0"/>
                        </a:spcAft>
                      </a:pPr>
                      <a:r>
                        <a:rPr lang="en-US" sz="2200" b="0">
                          <a:solidFill>
                            <a:schemeClr val="tx1"/>
                          </a:solidFill>
                          <a:effectLst/>
                        </a:rPr>
                        <a:t>0</a:t>
                      </a:r>
                      <a:endParaRPr lang="en-US" sz="22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77</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0" marR="54610" algn="ctr">
                        <a:spcBef>
                          <a:spcPts val="445"/>
                        </a:spcBef>
                        <a:spcAft>
                          <a:spcPts val="0"/>
                        </a:spcAft>
                      </a:pPr>
                      <a:r>
                        <a:rPr lang="en-US" sz="2200" b="0">
                          <a:solidFill>
                            <a:schemeClr val="tx1"/>
                          </a:solidFill>
                          <a:effectLst/>
                        </a:rPr>
                        <a:t>2952</a:t>
                      </a:r>
                      <a:endParaRPr lang="en-US" sz="22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extLst>
                  <a:ext uri="{0D108BD9-81ED-4DB2-BD59-A6C34878D82A}">
                    <a16:rowId xmlns:a16="http://schemas.microsoft.com/office/drawing/2014/main" val="84310934"/>
                  </a:ext>
                </a:extLst>
              </a:tr>
              <a:tr h="264660">
                <a:tc>
                  <a:txBody>
                    <a:bodyPr/>
                    <a:lstStyle/>
                    <a:p>
                      <a:pPr marL="63500" marR="0" algn="ctr">
                        <a:spcBef>
                          <a:spcPts val="445"/>
                        </a:spcBef>
                        <a:spcAft>
                          <a:spcPts val="0"/>
                        </a:spcAft>
                      </a:pPr>
                      <a:r>
                        <a:rPr lang="en-US" sz="2200" dirty="0">
                          <a:effectLst/>
                        </a:rPr>
                        <a:t>D</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55880" algn="ctr">
                        <a:spcBef>
                          <a:spcPts val="445"/>
                        </a:spcBef>
                        <a:spcAft>
                          <a:spcPts val="0"/>
                        </a:spcAft>
                      </a:pPr>
                      <a:r>
                        <a:rPr lang="en-US" sz="2200" b="0">
                          <a:solidFill>
                            <a:schemeClr val="tx1"/>
                          </a:solidFill>
                          <a:effectLst/>
                        </a:rPr>
                        <a:t>0</a:t>
                      </a:r>
                      <a:endParaRPr lang="en-US" sz="22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880"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25</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0" marR="54610" algn="ctr">
                        <a:spcBef>
                          <a:spcPts val="445"/>
                        </a:spcBef>
                        <a:spcAft>
                          <a:spcPts val="0"/>
                        </a:spcAft>
                      </a:pPr>
                      <a:r>
                        <a:rPr lang="en-US" sz="2200" b="0">
                          <a:solidFill>
                            <a:schemeClr val="tx1"/>
                          </a:solidFill>
                          <a:effectLst/>
                        </a:rPr>
                        <a:t>1069</a:t>
                      </a:r>
                      <a:endParaRPr lang="en-US" sz="22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extLst>
                  <a:ext uri="{0D108BD9-81ED-4DB2-BD59-A6C34878D82A}">
                    <a16:rowId xmlns:a16="http://schemas.microsoft.com/office/drawing/2014/main" val="2403810818"/>
                  </a:ext>
                </a:extLst>
              </a:tr>
              <a:tr h="333924">
                <a:tc>
                  <a:txBody>
                    <a:bodyPr/>
                    <a:lstStyle/>
                    <a:p>
                      <a:pPr marL="63500" marR="0" algn="ctr">
                        <a:spcBef>
                          <a:spcPts val="445"/>
                        </a:spcBef>
                        <a:spcAft>
                          <a:spcPts val="0"/>
                        </a:spcAft>
                      </a:pPr>
                      <a:r>
                        <a:rPr lang="en-US" sz="2200">
                          <a:effectLst/>
                        </a:rPr>
                        <a:t>F</a:t>
                      </a:r>
                      <a:endParaRPr lang="en-US" sz="2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55880" algn="ctr">
                        <a:spcBef>
                          <a:spcPts val="445"/>
                        </a:spcBef>
                        <a:spcAft>
                          <a:spcPts val="0"/>
                        </a:spcAft>
                      </a:pPr>
                      <a:r>
                        <a:rPr lang="en-US" sz="2200" b="0">
                          <a:solidFill>
                            <a:schemeClr val="tx1"/>
                          </a:solidFill>
                          <a:effectLst/>
                        </a:rPr>
                        <a:t>0</a:t>
                      </a:r>
                      <a:endParaRPr lang="en-US" sz="22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880" algn="ctr">
                        <a:spcBef>
                          <a:spcPts val="445"/>
                        </a:spcBef>
                        <a:spcAft>
                          <a:spcPts val="0"/>
                        </a:spcAft>
                      </a:pPr>
                      <a:r>
                        <a:rPr lang="en-US" sz="2200" b="0">
                          <a:solidFill>
                            <a:schemeClr val="tx1"/>
                          </a:solidFill>
                          <a:effectLst/>
                        </a:rPr>
                        <a:t>0</a:t>
                      </a:r>
                      <a:endParaRPr lang="en-US" sz="22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tc>
                  <a:txBody>
                    <a:bodyPr/>
                    <a:lstStyle/>
                    <a:p>
                      <a:pPr marL="0" marR="55245" algn="ctr">
                        <a:spcBef>
                          <a:spcPts val="445"/>
                        </a:spcBef>
                        <a:spcAft>
                          <a:spcPts val="0"/>
                        </a:spcAft>
                      </a:pPr>
                      <a:r>
                        <a:rPr lang="en-US" sz="2200" b="0" dirty="0">
                          <a:solidFill>
                            <a:schemeClr val="tx1"/>
                          </a:solidFill>
                          <a:effectLst/>
                        </a:rPr>
                        <a:t>20</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0" marR="55245" algn="ctr">
                        <a:spcBef>
                          <a:spcPts val="445"/>
                        </a:spcBef>
                        <a:spcAft>
                          <a:spcPts val="0"/>
                        </a:spcAft>
                      </a:pPr>
                      <a:r>
                        <a:rPr lang="en-US" sz="2200" b="0" dirty="0">
                          <a:solidFill>
                            <a:schemeClr val="tx1"/>
                          </a:solidFill>
                          <a:effectLst/>
                        </a:rPr>
                        <a:t>28</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0" marR="54610" algn="ctr">
                        <a:spcBef>
                          <a:spcPts val="445"/>
                        </a:spcBef>
                        <a:spcAft>
                          <a:spcPts val="0"/>
                        </a:spcAft>
                      </a:pPr>
                      <a:r>
                        <a:rPr lang="en-US" sz="2200" b="0" dirty="0">
                          <a:solidFill>
                            <a:schemeClr val="tx1"/>
                          </a:solidFill>
                          <a:effectLst/>
                        </a:rPr>
                        <a:t>668</a:t>
                      </a:r>
                      <a:endParaRPr lang="en-US" sz="2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CCD8EA"/>
                    </a:solidFill>
                  </a:tcPr>
                </a:tc>
                <a:extLst>
                  <a:ext uri="{0D108BD9-81ED-4DB2-BD59-A6C34878D82A}">
                    <a16:rowId xmlns:a16="http://schemas.microsoft.com/office/drawing/2014/main" val="3569851961"/>
                  </a:ext>
                </a:extLst>
              </a:tr>
            </a:tbl>
          </a:graphicData>
        </a:graphic>
      </p:graphicFrame>
      <p:sp>
        <p:nvSpPr>
          <p:cNvPr id="11" name="TextBox 10">
            <a:extLst>
              <a:ext uri="{FF2B5EF4-FFF2-40B4-BE49-F238E27FC236}">
                <a16:creationId xmlns:a16="http://schemas.microsoft.com/office/drawing/2014/main" id="{13B41776-BC93-4B11-8269-9771CF2A9B1C}"/>
              </a:ext>
            </a:extLst>
          </p:cNvPr>
          <p:cNvSpPr txBox="1"/>
          <p:nvPr/>
        </p:nvSpPr>
        <p:spPr>
          <a:xfrm>
            <a:off x="740229" y="1345527"/>
            <a:ext cx="9433581" cy="769441"/>
          </a:xfrm>
          <a:prstGeom prst="rect">
            <a:avLst/>
          </a:prstGeom>
          <a:noFill/>
        </p:spPr>
        <p:txBody>
          <a:bodyPr wrap="square" rtlCol="0">
            <a:spAutoFit/>
          </a:bodyPr>
          <a:lstStyle/>
          <a:p>
            <a:pPr>
              <a:buClr>
                <a:srgbClr val="DA3E26"/>
              </a:buClr>
            </a:pPr>
            <a:r>
              <a:rPr lang="en-US" sz="2200" b="1" dirty="0">
                <a:solidFill>
                  <a:srgbClr val="1682C5"/>
                </a:solidFill>
                <a:cs typeface="Calibri" charset="0"/>
              </a:rPr>
              <a:t>The proposed methodology has a positive impact on Closing the Gaps domain letter grades for campuses. </a:t>
            </a:r>
          </a:p>
        </p:txBody>
      </p:sp>
    </p:spTree>
    <p:extLst>
      <p:ext uri="{BB962C8B-B14F-4D97-AF65-F5344CB8AC3E}">
        <p14:creationId xmlns:p14="http://schemas.microsoft.com/office/powerpoint/2010/main" val="3531765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15055</TotalTime>
  <Words>2524</Words>
  <Application>Microsoft Office PowerPoint</Application>
  <PresentationFormat>Widescreen</PresentationFormat>
  <Paragraphs>531</Paragraphs>
  <Slides>41</Slides>
  <Notes>38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Arial</vt:lpstr>
      <vt:lpstr>Calibri</vt:lpstr>
      <vt:lpstr>Calibri Light</vt:lpstr>
      <vt:lpstr>Century Gothic</vt:lpstr>
      <vt:lpstr>Courier New</vt:lpstr>
      <vt:lpstr>Open Sans</vt:lpstr>
      <vt:lpstr>Open Sans Semibold</vt:lpstr>
      <vt:lpstr>Wingdings</vt:lpstr>
      <vt:lpstr>Office Theme</vt:lpstr>
      <vt:lpstr>Custom Design</vt:lpstr>
      <vt:lpstr>1_Custom Design</vt:lpstr>
      <vt:lpstr>2020 &amp; Beyond Accountability System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Gouveia, Lisa</dc:creator>
  <cp:lastModifiedBy>Brady, Leslie</cp:lastModifiedBy>
  <cp:revision>895</cp:revision>
  <cp:lastPrinted>2020-01-08T16:24:18Z</cp:lastPrinted>
  <dcterms:created xsi:type="dcterms:W3CDTF">2017-09-08T13:47:15Z</dcterms:created>
  <dcterms:modified xsi:type="dcterms:W3CDTF">2020-01-15T17:05:22Z</dcterms:modified>
</cp:coreProperties>
</file>