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01" r:id="rId2"/>
    <p:sldId id="503" r:id="rId3"/>
    <p:sldId id="504" r:id="rId4"/>
    <p:sldId id="505" r:id="rId5"/>
    <p:sldId id="506" r:id="rId6"/>
    <p:sldId id="508" r:id="rId7"/>
    <p:sldId id="509" r:id="rId8"/>
    <p:sldId id="510" r:id="rId9"/>
    <p:sldId id="511" r:id="rId10"/>
    <p:sldId id="518" r:id="rId11"/>
    <p:sldId id="521" r:id="rId12"/>
    <p:sldId id="525" r:id="rId13"/>
    <p:sldId id="526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slie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BE64"/>
    <a:srgbClr val="9EECE5"/>
    <a:srgbClr val="B0A9C5"/>
    <a:srgbClr val="77933C"/>
    <a:srgbClr val="F7FDFF"/>
    <a:srgbClr val="12FA18"/>
    <a:srgbClr val="F9E975"/>
    <a:srgbClr val="1B9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8" autoAdjust="0"/>
    <p:restoredTop sz="71679" autoAdjust="0"/>
  </p:normalViewPr>
  <p:slideViewPr>
    <p:cSldViewPr>
      <p:cViewPr varScale="1">
        <p:scale>
          <a:sx n="43" d="100"/>
          <a:sy n="43" d="100"/>
        </p:scale>
        <p:origin x="190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10"/>
    </p:cViewPr>
  </p:sorterViewPr>
  <p:notesViewPr>
    <p:cSldViewPr>
      <p:cViewPr>
        <p:scale>
          <a:sx n="200" d="100"/>
          <a:sy n="200" d="100"/>
        </p:scale>
        <p:origin x="-72" y="42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2011 Federal Investments</a:t>
            </a:r>
            <a:r>
              <a:rPr lang="en-US" sz="1800" baseline="0"/>
              <a:t> in Texas Out of School Time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21st CCLC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Sheet1!$B$2</c:f>
              <c:numCache>
                <c:formatCode>_("$"* #,##0.0_);_("$"* \(#,##0.0\);_("$"* "-"??_);_(@_)</c:formatCode>
                <c:ptCount val="1"/>
                <c:pt idx="0">
                  <c:v>104.4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CCDF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Sheet1!$B$3</c:f>
              <c:numCache>
                <c:formatCode>_("$"* #,##0.0_);_("$"* \(#,##0.0\);_("$"* "-"??_);_(@_)</c:formatCode>
                <c:ptCount val="1"/>
                <c:pt idx="0">
                  <c:v>100.1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Nutrition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Sheet1!$B$4</c:f>
              <c:numCache>
                <c:formatCode>_("$"* #,##0.0_);_("$"* \(#,##0.0\);_("$"* "-"??_);_(@_)</c:formatCode>
                <c:ptCount val="1"/>
                <c:pt idx="0">
                  <c:v>42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Title 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Sheet1!$B$5</c:f>
              <c:numCache>
                <c:formatCode>_("$"* #,##0.0_);_("$"* \(#,##0.0\);_("$"* "-"??_);_(@_)</c:formatCode>
                <c:ptCount val="1"/>
                <c:pt idx="0">
                  <c:v>18.3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CDBG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Sheet1!$B$6</c:f>
              <c:numCache>
                <c:formatCode>_("$"* #,##0.0_);_("$"* \(#,##0.0\);_("$"* "-"??_);_(@_)</c:formatCode>
                <c:ptCount val="1"/>
                <c:pt idx="0">
                  <c:v>9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Americorps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Sheet1!$B$7</c:f>
              <c:numCache>
                <c:formatCode>_("$"* #,##0.0_);_("$"* \(#,##0.0\);_("$"* "-"??_);_(@_)</c:formatCode>
                <c:ptCount val="1"/>
                <c:pt idx="0">
                  <c:v>7.5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Discretionary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Sheet1!$B$8</c:f>
              <c:numCache>
                <c:formatCode>_("$"* #,##0.0_);_("$"* \(#,##0.0\);_("$"* "-"??_);_(@_)</c:formatCode>
                <c:ptCount val="1"/>
                <c:pt idx="0">
                  <c:v>2.9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SSA Title IV-B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Sheet1!$B$9</c:f>
              <c:numCache>
                <c:formatCode>_("$"* #,##0.0_);_("$"* \(#,##0.0\);_("$"* "-"??_);_(@_)</c:formatCode>
                <c:ptCount val="1"/>
                <c:pt idx="0">
                  <c:v>3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4-H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Sheet1!$B$10</c:f>
              <c:numCache>
                <c:formatCode>_("$"* #,##0.0_);_("$"* \(#,##0.0\);_("$"* "-"??_);_(@_)</c:formatCode>
                <c:ptCount val="1"/>
                <c:pt idx="0">
                  <c:v>1.7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CSBG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Sheet1!$B$11</c:f>
              <c:numCache>
                <c:formatCode>_("$"* #,##0.0_);_("$"* \(#,##0.0\);_("$"* "-"??_);_(@_)</c:formatCode>
                <c:ptCount val="1"/>
                <c:pt idx="0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1196280"/>
        <c:axId val="171196672"/>
      </c:barChart>
      <c:catAx>
        <c:axId val="171196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1196672"/>
        <c:crosses val="autoZero"/>
        <c:auto val="1"/>
        <c:lblAlgn val="ctr"/>
        <c:lblOffset val="100"/>
        <c:noMultiLvlLbl val="0"/>
      </c:catAx>
      <c:valAx>
        <c:axId val="17119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96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2011 State</a:t>
            </a:r>
            <a:r>
              <a:rPr lang="en-US" sz="1800" baseline="0"/>
              <a:t> Investments in Texas Out of School Time</a:t>
            </a:r>
            <a:endParaRPr lang="en-US" sz="1800"/>
          </a:p>
        </c:rich>
      </c:tx>
      <c:layout>
        <c:manualLayout>
          <c:xMode val="edge"/>
          <c:yMode val="edge"/>
          <c:x val="0.13060887436240282"/>
          <c:y val="1.69436705027256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4-H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Sheet1!$D$2</c:f>
              <c:numCache>
                <c:formatCode>_("$"* #,##0.0_);_("$"* \(#,##0.0\);_("$"* "-"?_);_(@_)</c:formatCode>
                <c:ptCount val="1"/>
                <c:pt idx="0">
                  <c:v>8.0502719999999997</c:v>
                </c:pt>
              </c:numCache>
            </c:numRef>
          </c:val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TWC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Sheet1!$D$3</c:f>
              <c:numCache>
                <c:formatCode>_("$"* #,##0.0_);_("$"* \(#,##0.0\);_("$"* "-"?_);_(@_)</c:formatCode>
                <c:ptCount val="1"/>
                <c:pt idx="0">
                  <c:v>5.428388</c:v>
                </c:pt>
              </c:numCache>
            </c:numRef>
          </c:val>
        </c:ser>
        <c:ser>
          <c:idx val="2"/>
          <c:order val="2"/>
          <c:tx>
            <c:strRef>
              <c:f>Sheet1!$E$4</c:f>
              <c:strCache>
                <c:ptCount val="1"/>
                <c:pt idx="0">
                  <c:v>DFPS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Sheet1!$D$4</c:f>
              <c:numCache>
                <c:formatCode>_("$"* #,##0.0_);_("$"* \(#,##0.0\);_("$"* "-"?_);_(@_)</c:formatCode>
                <c:ptCount val="1"/>
                <c:pt idx="0">
                  <c:v>5.0768069999999996</c:v>
                </c:pt>
              </c:numCache>
            </c:numRef>
          </c:val>
        </c:ser>
        <c:ser>
          <c:idx val="3"/>
          <c:order val="3"/>
          <c:tx>
            <c:strRef>
              <c:f>Sheet1!$E$5</c:f>
              <c:strCache>
                <c:ptCount val="1"/>
                <c:pt idx="0">
                  <c:v>TANF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Sheet1!$D$5</c:f>
              <c:numCache>
                <c:formatCode>_("$"* #,##0.0_);_("$"* \(#,##0.0\);_("$"* "-"?_);_(@_)</c:formatCode>
                <c:ptCount val="1"/>
                <c:pt idx="0">
                  <c:v>4.4989999999999997</c:v>
                </c:pt>
              </c:numCache>
            </c:numRef>
          </c:val>
        </c:ser>
        <c:ser>
          <c:idx val="4"/>
          <c:order val="4"/>
          <c:tx>
            <c:strRef>
              <c:f>Sheet1!$E$6</c:f>
              <c:strCache>
                <c:ptCount val="1"/>
                <c:pt idx="0">
                  <c:v>TDA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Sheet1!$D$6</c:f>
              <c:numCache>
                <c:formatCode>_("$"* #,##0.0_);_("$"* \(#,##0.0\);_("$"* "-"?_);_(@_)</c:formatCode>
                <c:ptCount val="1"/>
                <c:pt idx="0">
                  <c:v>0.33977499999999999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70878728"/>
        <c:axId val="220252312"/>
      </c:barChart>
      <c:catAx>
        <c:axId val="170878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0252312"/>
        <c:crosses val="autoZero"/>
        <c:auto val="1"/>
        <c:lblAlgn val="ctr"/>
        <c:lblOffset val="100"/>
        <c:noMultiLvlLbl val="0"/>
      </c:catAx>
      <c:valAx>
        <c:axId val="220252312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_);_(&quot;$&quot;* \(#,##0.0\);_(&quot;$&quot;* &quot;-&quot;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878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6CBC3DF-396F-4F5D-947B-05C7594B2B53}" type="datetimeFigureOut">
              <a:rPr lang="en-US"/>
              <a:pPr>
                <a:defRPr/>
              </a:pPr>
              <a:t>9/9/2016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3DA108-5AC8-4F8E-A28D-0F908D639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8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E9B68-0B0D-4E2F-9A90-36B321DDE3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3DA108-5AC8-4F8E-A28D-0F908D6391C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7683B-8BC2-0D41-B88F-2D0A5531EB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7683B-8BC2-0D41-B88F-2D0A5531EB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0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3DA108-5AC8-4F8E-A28D-0F908D6391C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91938-E77C-49EB-B7C2-FFF143EED1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32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B38C9-D4B2-44CA-B6CE-32E13B764A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2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6715814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10931" b="816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5197475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91440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800" b="1" spc="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4572000"/>
            <a:ext cx="9144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Presentation</a:t>
            </a:r>
            <a:endParaRPr lang="en-US" dirty="0"/>
          </a:p>
        </p:txBody>
      </p:sp>
      <p:pic>
        <p:nvPicPr>
          <p:cNvPr id="7" name="Picture 6" descr="TXPOST_LOGO_FINAL_WHIT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10" y="1957111"/>
            <a:ext cx="6412090" cy="2233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D5E8-F29D-450A-BEC1-A69996EB4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4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56315D-9C6C-4AB8-AE9F-594EE3525B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35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000035220096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r="5916"/>
          <a:stretch/>
        </p:blipFill>
        <p:spPr>
          <a:xfrm>
            <a:off x="0" y="0"/>
            <a:ext cx="9144000" cy="687668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486400"/>
            <a:ext cx="9144000" cy="1066800"/>
          </a:xfrm>
          <a:prstGeom prst="rect">
            <a:avLst/>
          </a:prstGeom>
          <a:solidFill>
            <a:schemeClr val="accent3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5486400"/>
            <a:ext cx="9144000" cy="1066800"/>
          </a:xfrm>
        </p:spPr>
        <p:txBody>
          <a:bodyPr/>
          <a:lstStyle>
            <a:lvl1pPr algn="ctr">
              <a:defRPr sz="4800" b="1" spc="150" baseline="0"/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96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D5E8-F29D-450A-BEC1-A69996EB4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927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56315D-9C6C-4AB8-AE9F-594EE3525B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84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2843392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r="827" b="43767"/>
          <a:stretch/>
        </p:blipFill>
        <p:spPr>
          <a:xfrm>
            <a:off x="0" y="0"/>
            <a:ext cx="9144000" cy="689007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486400"/>
            <a:ext cx="9144000" cy="1066800"/>
          </a:xfrm>
          <a:prstGeom prst="rect">
            <a:avLst/>
          </a:prstGeom>
          <a:solidFill>
            <a:srgbClr val="656565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5486400"/>
            <a:ext cx="9144000" cy="1066800"/>
          </a:xfrm>
        </p:spPr>
        <p:txBody>
          <a:bodyPr/>
          <a:lstStyle>
            <a:lvl1pPr algn="ctr">
              <a:defRPr sz="4800" b="1" spc="150" baseline="0"/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3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6565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D5E8-F29D-450A-BEC1-A69996EB4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88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56315D-9C6C-4AB8-AE9F-594EE3525B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4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914400" y="685800"/>
            <a:ext cx="7315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 kern="1200" spc="15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 smtClean="0"/>
              <a:t>TXPOST INTRODUCTION</a:t>
            </a:r>
            <a:endParaRPr lang="en-US" sz="4000" b="1" dirty="0"/>
          </a:p>
        </p:txBody>
      </p:sp>
      <p:pic>
        <p:nvPicPr>
          <p:cNvPr id="13" name="Picture 12" descr="TXPOST_LOGO_FINAL_WHITE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9434" r="82400" b="49795"/>
          <a:stretch/>
        </p:blipFill>
        <p:spPr>
          <a:xfrm>
            <a:off x="685800" y="2639291"/>
            <a:ext cx="1264619" cy="1246909"/>
          </a:xfrm>
          <a:prstGeom prst="rect">
            <a:avLst/>
          </a:prstGeom>
        </p:spPr>
      </p:pic>
      <p:pic>
        <p:nvPicPr>
          <p:cNvPr id="14" name="Picture 13" descr="TXPOST_LOGO_FINAL_WHITE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9434" r="68395" b="49795"/>
          <a:stretch/>
        </p:blipFill>
        <p:spPr>
          <a:xfrm>
            <a:off x="2867100" y="2639291"/>
            <a:ext cx="1264619" cy="1246909"/>
          </a:xfrm>
          <a:prstGeom prst="rect">
            <a:avLst/>
          </a:prstGeom>
        </p:spPr>
      </p:pic>
      <p:pic>
        <p:nvPicPr>
          <p:cNvPr id="15" name="Picture 14" descr="TXPOST_LOGO_FINAL_WHITE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49631" r="68395" b="9598"/>
          <a:stretch/>
        </p:blipFill>
        <p:spPr>
          <a:xfrm>
            <a:off x="5048400" y="2639291"/>
            <a:ext cx="1264619" cy="1246909"/>
          </a:xfrm>
          <a:prstGeom prst="rect">
            <a:avLst/>
          </a:prstGeom>
        </p:spPr>
      </p:pic>
      <p:pic>
        <p:nvPicPr>
          <p:cNvPr id="16" name="Picture 15" descr="TXPOST_LOGO_FINAL_WHITE.ai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9631" r="82400" b="9598"/>
          <a:stretch/>
        </p:blipFill>
        <p:spPr>
          <a:xfrm>
            <a:off x="7229699" y="2639291"/>
            <a:ext cx="1264619" cy="12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8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42377054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r="55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5486400"/>
            <a:ext cx="9144000" cy="1066800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0" y="5534891"/>
            <a:ext cx="9144000" cy="969818"/>
          </a:xfrm>
        </p:spPr>
        <p:txBody>
          <a:bodyPr/>
          <a:lstStyle>
            <a:lvl1pPr algn="ctr">
              <a:defRPr sz="4800" b="1" spc="150" baseline="0"/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037B5-0B75-4433-BB4C-E1E810238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518052" y="4955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56315D-9C6C-4AB8-AE9F-594EE3525B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20863048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4" b="31354"/>
          <a:stretch/>
        </p:blipFill>
        <p:spPr>
          <a:xfrm>
            <a:off x="-12749" y="0"/>
            <a:ext cx="9163133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486400"/>
            <a:ext cx="9144000" cy="1066800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0" y="5486400"/>
            <a:ext cx="9144000" cy="1066800"/>
          </a:xfrm>
          <a:ln>
            <a:noFill/>
          </a:ln>
        </p:spPr>
        <p:txBody>
          <a:bodyPr/>
          <a:lstStyle>
            <a:lvl1pPr algn="ctr">
              <a:defRPr sz="4800" b="1" spc="150" baseline="0"/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0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6B86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8D5E8-F29D-450A-BEC1-A69996EB4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6B86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D56315D-9C6C-4AB8-AE9F-594EE3525B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000" b="1"/>
            </a:lvl1pPr>
            <a:lvl2pPr marL="742950" indent="-285750">
              <a:buFont typeface="Arial"/>
              <a:buChar char="•"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5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0990252Larg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r="5904"/>
          <a:stretch/>
        </p:blipFill>
        <p:spPr>
          <a:xfrm>
            <a:off x="0" y="0"/>
            <a:ext cx="9144000" cy="6883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486400"/>
            <a:ext cx="9144000" cy="1066800"/>
          </a:xfrm>
          <a:prstGeom prst="rect">
            <a:avLst/>
          </a:prstGeom>
          <a:solidFill>
            <a:schemeClr val="accent2"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5486400"/>
            <a:ext cx="9144000" cy="1066800"/>
          </a:xfrm>
        </p:spPr>
        <p:txBody>
          <a:bodyPr/>
          <a:lstStyle>
            <a:lvl1pPr algn="ctr">
              <a:defRPr sz="4800" b="1" spc="150" baseline="0"/>
            </a:lvl1pPr>
          </a:lstStyle>
          <a:p>
            <a:r>
              <a:rPr lang="en-US" dirty="0" smtClean="0"/>
              <a:t>TITLE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9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03120" cy="365125"/>
          </a:xfrm>
          <a:prstGeom prst="rect">
            <a:avLst/>
          </a:prstGeom>
        </p:spPr>
        <p:txBody>
          <a:bodyPr anchor="ctr"/>
          <a:lstStyle>
            <a:lvl1pPr algn="r">
              <a:defRPr sz="9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30037B5-0B75-4433-BB4C-E1E8102384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3" r:id="rId2"/>
    <p:sldLayoutId id="2147483653" r:id="rId3"/>
    <p:sldLayoutId id="2147483658" r:id="rId4"/>
    <p:sldLayoutId id="2147483656" r:id="rId5"/>
    <p:sldLayoutId id="2147483662" r:id="rId6"/>
    <p:sldLayoutId id="2147483654" r:id="rId7"/>
    <p:sldLayoutId id="2147483667" r:id="rId8"/>
    <p:sldLayoutId id="2147483663" r:id="rId9"/>
    <p:sldLayoutId id="2147483660" r:id="rId10"/>
    <p:sldLayoutId id="2147483668" r:id="rId11"/>
    <p:sldLayoutId id="2147483665" r:id="rId12"/>
    <p:sldLayoutId id="2147483666" r:id="rId13"/>
    <p:sldLayoutId id="2147483669" r:id="rId14"/>
    <p:sldLayoutId id="2147483670" r:id="rId15"/>
    <p:sldLayoutId id="2147483671" r:id="rId16"/>
    <p:sldLayoutId id="2147483672" r:id="rId1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600" b="0" kern="1200" spc="150">
          <a:solidFill>
            <a:schemeClr val="bg1"/>
          </a:solidFill>
          <a:latin typeface="Arial"/>
          <a:ea typeface="+mj-ea"/>
          <a:cs typeface="Arial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Font typeface="Arial" charset="0"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xpost.org/" TargetMode="External"/><Relationship Id="rId2" Type="http://schemas.openxmlformats.org/officeDocument/2006/relationships/hyperlink" Target="mailto:Alison@txpost.org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jpeg"/><Relationship Id="rId5" Type="http://schemas.openxmlformats.org/officeDocument/2006/relationships/image" Target="../media/image22.jp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Educating the Children of Poverty Roundtable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September 12, 2015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35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34" y="1351201"/>
            <a:ext cx="5080488" cy="484804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>
          <a:xfrm>
            <a:off x="4724400" y="4114800"/>
            <a:ext cx="142112" cy="142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15000" y="4506088"/>
            <a:ext cx="142112" cy="142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44288" y="2895600"/>
            <a:ext cx="142112" cy="142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0" y="4506088"/>
            <a:ext cx="142112" cy="142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295400"/>
          </a:xfrm>
        </p:spPr>
        <p:txBody>
          <a:bodyPr/>
          <a:lstStyle/>
          <a:p>
            <a:r>
              <a:rPr lang="en-US" dirty="0" smtClean="0"/>
              <a:t>6 Texas cities have coordinating 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C0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C00000"/>
                </a:solidFill>
              </a:rPr>
              <a:t>     </a:t>
            </a:r>
          </a:p>
          <a:p>
            <a:pPr marL="0" indent="0">
              <a:buNone/>
            </a:pPr>
            <a:endParaRPr lang="en-US" sz="22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105400" y="2895600"/>
            <a:ext cx="142112" cy="142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http://fortworthsparc.org/images/sparc-logo-u1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57" y="2819400"/>
            <a:ext cx="2038974" cy="6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TXPOST\Dropbox\TXPOST\Regional Networks\SETAA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06088"/>
            <a:ext cx="1704939" cy="59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Users\TXPOST\Dropbox\TXPOST\Regional Networks\SA network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76147"/>
            <a:ext cx="990600" cy="9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45" y="1811378"/>
            <a:ext cx="1865493" cy="1334993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676400" y="3442265"/>
            <a:ext cx="142112" cy="142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112" y="3657600"/>
            <a:ext cx="1203709" cy="8373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1" name="Picture 6" descr="https://pbs.twimg.com/profile_images/2483072633/fw3kjznliszhyiym7er8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51" y="3507289"/>
            <a:ext cx="1003201" cy="106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5cornersdistrict.org/wp-content/uploads/2014/08/case-for-kid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4" y="4114800"/>
            <a:ext cx="1171576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73" y="3613589"/>
            <a:ext cx="1519183" cy="5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Federal Funds Total more than 12x State Funds Supporting Texas OST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04800" y="1371600"/>
          <a:ext cx="434339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4648200" y="1371600"/>
          <a:ext cx="4038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64770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Analysis of Public Funding Sources for OST in Texas, TXPOST 2013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5334000"/>
            <a:ext cx="1752600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$23.4 million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2362200"/>
            <a:ext cx="1752600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$289.1 million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State Agencies are Involved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Texas Education Agenc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5" y="2640135"/>
            <a:ext cx="1352550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poprobots.com/wp-content/uploads/2013/10/Texas-Workforce-Commission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19" y="2093005"/>
            <a:ext cx="1562324" cy="148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211texas.hhsc.state.tx.us/211/images/DFPS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29" y="4245679"/>
            <a:ext cx="2737697" cy="101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ellaaustin.org/wp-content/uploads/2014/07/texas_department_of_agriculture_1424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17" y="215594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-1-1 Tex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15" y="4245679"/>
            <a:ext cx="1792721" cy="9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Alison </a:t>
            </a:r>
            <a:r>
              <a:rPr lang="en-US" dirty="0"/>
              <a:t>Reis-Khanna </a:t>
            </a:r>
          </a:p>
          <a:p>
            <a:pPr algn="ctr"/>
            <a:r>
              <a:rPr lang="en-US" dirty="0"/>
              <a:t>Executive Director </a:t>
            </a:r>
          </a:p>
          <a:p>
            <a:pPr algn="ctr"/>
            <a:r>
              <a:rPr lang="en-US" b="0" dirty="0" smtClean="0">
                <a:hlinkClick r:id="rId2"/>
              </a:rPr>
              <a:t>alison@txpost.org</a:t>
            </a:r>
            <a:endParaRPr lang="en-US" b="0" dirty="0"/>
          </a:p>
          <a:p>
            <a:pPr algn="ctr"/>
            <a:r>
              <a:rPr lang="en-US" b="0" dirty="0"/>
              <a:t>512-800-1152                         </a:t>
            </a:r>
          </a:p>
          <a:p>
            <a:pPr algn="ctr"/>
            <a:r>
              <a:rPr lang="en-US" b="0" dirty="0">
                <a:hlinkClick r:id="rId3"/>
              </a:rPr>
              <a:t>www.txpost.org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i="1" dirty="0"/>
              <a:t>*Sign up for our e-newsletter! Follow us on Facebook and Twitter! </a:t>
            </a:r>
          </a:p>
          <a:p>
            <a:endParaRPr lang="en-US" dirty="0"/>
          </a:p>
          <a:p>
            <a:r>
              <a:rPr lang="en-US" dirty="0"/>
              <a:t>@</a:t>
            </a:r>
            <a:r>
              <a:rPr lang="en-US" dirty="0" err="1" smtClean="0"/>
              <a:t>tx_post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Texas Partnership for Out of School Time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819400"/>
            <a:ext cx="1143000" cy="946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03" y="1612233"/>
            <a:ext cx="1285457" cy="1816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38" y="4648200"/>
            <a:ext cx="919162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5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nline 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0744"/>
            <a:ext cx="4572000" cy="522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ingerbreadgraphic3 cop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6" t="1365" r="23737" b="2534"/>
          <a:stretch/>
        </p:blipFill>
        <p:spPr>
          <a:xfrm>
            <a:off x="6235973" y="1887465"/>
            <a:ext cx="1862998" cy="413804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05CB66F8-726C-4A6A-AF41-8DA56EB0F215}" type="slidenum">
              <a:rPr lang="en-US" smtClean="0"/>
              <a:t>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295400"/>
          </a:xfrm>
        </p:spPr>
        <p:txBody>
          <a:bodyPr/>
          <a:lstStyle/>
          <a:p>
            <a:r>
              <a:rPr lang="en-US" sz="2400" dirty="0" smtClean="0"/>
              <a:t>TXPOST is working to increase the availability and quality of afterschool and summer learning opportunities for Texas K-12 youth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2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High quality afterschool programs accelerate student achievement and development</a:t>
            </a:r>
            <a:endParaRPr lang="en-US" dirty="0"/>
          </a:p>
        </p:txBody>
      </p:sp>
      <p:pic>
        <p:nvPicPr>
          <p:cNvPr id="4098" name="Picture 2" descr="http://afterschoolalliance.org/imgs/AA3PM/AA3-gap-supporting-succ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79" y="1447800"/>
            <a:ext cx="5226843" cy="52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183274"/>
            <a:ext cx="1145314" cy="8638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56315D-9C6C-4AB8-AE9F-594EE3525B4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creen Shot 2012-04-15 at 9.26.4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9312" r="3405"/>
          <a:stretch/>
        </p:blipFill>
        <p:spPr bwMode="auto">
          <a:xfrm>
            <a:off x="172166" y="1989945"/>
            <a:ext cx="8799669" cy="383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3137" y="6126164"/>
            <a:ext cx="71274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600" dirty="0" err="1">
                <a:solidFill>
                  <a:srgbClr val="000000"/>
                </a:solidFill>
                <a:latin typeface="Calibri" charset="0"/>
              </a:rPr>
              <a:t>Durlak</a:t>
            </a:r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 &amp; </a:t>
            </a:r>
            <a:r>
              <a:rPr lang="en-US" sz="1600" dirty="0" err="1">
                <a:solidFill>
                  <a:srgbClr val="000000"/>
                </a:solidFill>
                <a:latin typeface="Calibri" charset="0"/>
              </a:rPr>
              <a:t>Weissberg</a:t>
            </a:r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, Collaborative for Academic, Social and Emotional Learning; </a:t>
            </a:r>
          </a:p>
          <a:p>
            <a:pPr defTabSz="457200" eaLnBrk="1" hangingPunct="1"/>
            <a:r>
              <a:rPr lang="en-US" sz="1600" i="1" dirty="0">
                <a:solidFill>
                  <a:srgbClr val="000000"/>
                </a:solidFill>
                <a:latin typeface="Calibri" charset="0"/>
              </a:rPr>
              <a:t>Expanding Minds, p. 196</a:t>
            </a:r>
            <a:endParaRPr lang="en-US" sz="1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62800" cy="1295400"/>
          </a:xfrm>
        </p:spPr>
        <p:txBody>
          <a:bodyPr/>
          <a:lstStyle/>
          <a:p>
            <a:r>
              <a:rPr lang="en-US" sz="2400" dirty="0"/>
              <a:t>High quality afterschool programs accelerate student achievement and development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7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AN SUPPORT10.jpg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10814" b="1889"/>
          <a:stretch/>
        </p:blipFill>
        <p:spPr bwMode="auto">
          <a:xfrm>
            <a:off x="1023070" y="1723778"/>
            <a:ext cx="7097861" cy="46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638800" cy="1295400"/>
          </a:xfrm>
        </p:spPr>
        <p:txBody>
          <a:bodyPr/>
          <a:lstStyle/>
          <a:p>
            <a:r>
              <a:rPr lang="en-US" dirty="0" smtClean="0"/>
              <a:t>High-quality afterschool can close the achievement gap</a:t>
            </a:r>
            <a:endParaRPr lang="en-US" dirty="0"/>
          </a:p>
        </p:txBody>
      </p:sp>
      <p:pic>
        <p:nvPicPr>
          <p:cNvPr id="8194" name="Picture 2" descr="http://powerofdiscovery.org/sites/default/files/screen_shot_2014-07-07_at_12.32.39_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6043"/>
            <a:ext cx="2690895" cy="11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3246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 Pierce, K. M., Auger, A. and </a:t>
            </a:r>
            <a:r>
              <a:rPr lang="en-US" sz="1000" i="1" dirty="0" err="1"/>
              <a:t>Vandell</a:t>
            </a:r>
            <a:r>
              <a:rPr lang="en-US" sz="1000" i="1" dirty="0"/>
              <a:t>, D. L. (April, 2013). Narrowing the Achievement Gap: Consistency and Intensity of Structured Activities During Elementary School. Unpublished paper presented at the Society for Research in Child Development Biennial Meeting, Seattle, WA</a:t>
            </a:r>
            <a:r>
              <a:rPr lang="en-US" sz="1000" i="1" dirty="0" smtClean="0"/>
              <a:t>.</a:t>
            </a:r>
            <a:endParaRPr lang="en-US" sz="1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/>
              <a:t>Opportunity </a:t>
            </a:r>
            <a:r>
              <a:rPr lang="en-US" i="1" dirty="0" smtClean="0"/>
              <a:t>really</a:t>
            </a:r>
            <a:r>
              <a:rPr lang="en-US" dirty="0" smtClean="0"/>
              <a:t>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Learning G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2"/>
          <a:stretch/>
        </p:blipFill>
        <p:spPr>
          <a:xfrm>
            <a:off x="4343611" y="1621810"/>
            <a:ext cx="4647989" cy="4812567"/>
          </a:xfrm>
          <a:prstGeom prst="rect">
            <a:avLst/>
          </a:prstGeom>
        </p:spPr>
      </p:pic>
      <p:pic>
        <p:nvPicPr>
          <p:cNvPr id="8" name="Picture 7" descr="Learning Gap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r="8844" b="52094"/>
          <a:stretch/>
        </p:blipFill>
        <p:spPr>
          <a:xfrm>
            <a:off x="152400" y="1621809"/>
            <a:ext cx="4014347" cy="4812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473047"/>
            <a:ext cx="3136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The After-School Corporation (TASC)</a:t>
            </a:r>
            <a:endParaRPr lang="en-US" sz="1400" i="1" dirty="0"/>
          </a:p>
        </p:txBody>
      </p:sp>
      <p:pic>
        <p:nvPicPr>
          <p:cNvPr id="6150" name="Picture 6" descr="http://cityscience.org/-/img/photos/tasc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1901825" cy="6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858000" cy="1295400"/>
          </a:xfrm>
        </p:spPr>
        <p:txBody>
          <a:bodyPr/>
          <a:lstStyle/>
          <a:p>
            <a:r>
              <a:rPr lang="en-US" dirty="0" smtClean="0"/>
              <a:t>National support </a:t>
            </a:r>
            <a:r>
              <a:rPr lang="en-US" dirty="0"/>
              <a:t>for a</a:t>
            </a:r>
            <a:r>
              <a:rPr lang="en-US" dirty="0" smtClean="0"/>
              <a:t>fterschool programs </a:t>
            </a:r>
            <a:r>
              <a:rPr lang="en-US" dirty="0"/>
              <a:t>is </a:t>
            </a:r>
            <a:r>
              <a:rPr lang="en-US" dirty="0" smtClean="0"/>
              <a:t>strong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52400"/>
            <a:ext cx="1145314" cy="863899"/>
          </a:xfrm>
          <a:prstGeom prst="rect">
            <a:avLst/>
          </a:prstGeom>
        </p:spPr>
      </p:pic>
      <p:pic>
        <p:nvPicPr>
          <p:cNvPr id="7" name="Picture 6" descr="Screen Shot 2014-10-21 at 2.03.2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/>
          <a:stretch/>
        </p:blipFill>
        <p:spPr>
          <a:xfrm>
            <a:off x="1020862" y="1447800"/>
            <a:ext cx="7102277" cy="50997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has significant unmet demand for out of school time programs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52400" y="1524000"/>
            <a:ext cx="4800600" cy="4924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SzPct val="80000"/>
              <a:buFont typeface="Wingdings" charset="2"/>
              <a:buChar char="§"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18%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(880,636) </a:t>
            </a:r>
            <a:r>
              <a:rPr lang="en-US" sz="2900" dirty="0" smtClean="0">
                <a:latin typeface="Arial"/>
                <a:cs typeface="Arial"/>
              </a:rPr>
              <a:t>of Texas K-12 children participate in afterschool programs </a:t>
            </a:r>
          </a:p>
          <a:p>
            <a:pPr>
              <a:buClr>
                <a:schemeClr val="accent3"/>
              </a:buClr>
              <a:buSzPct val="80000"/>
              <a:buFont typeface="Wingdings" charset="2"/>
              <a:buChar char="§"/>
            </a:pPr>
            <a:endParaRPr lang="en-US" sz="2900" dirty="0" smtClean="0">
              <a:latin typeface="Arial"/>
              <a:cs typeface="Arial"/>
            </a:endParaRPr>
          </a:p>
          <a:p>
            <a:pPr>
              <a:buClr>
                <a:schemeClr val="accent3"/>
              </a:buClr>
              <a:buSzPct val="80000"/>
              <a:buFont typeface="Wingdings" charset="2"/>
              <a:buChar char="§"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37% </a:t>
            </a:r>
            <a:r>
              <a:rPr lang="en-US" sz="29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(over 1.5 million</a:t>
            </a:r>
            <a:r>
              <a:rPr lang="en-US" sz="29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) </a:t>
            </a:r>
            <a:r>
              <a:rPr lang="en-US" sz="2900" dirty="0" smtClean="0">
                <a:latin typeface="Arial"/>
                <a:cs typeface="Arial"/>
              </a:rPr>
              <a:t>Texas K-12 children </a:t>
            </a:r>
            <a:r>
              <a:rPr lang="en-US" sz="2900" b="1" dirty="0" smtClean="0">
                <a:latin typeface="Arial"/>
                <a:cs typeface="Arial"/>
              </a:rPr>
              <a:t>would participate if a program were available</a:t>
            </a:r>
          </a:p>
          <a:p>
            <a:pPr>
              <a:buClr>
                <a:schemeClr val="accent3"/>
              </a:buClr>
              <a:buSzPct val="80000"/>
              <a:buFont typeface="Wingdings" charset="2"/>
              <a:buChar char="§"/>
            </a:pPr>
            <a:endParaRPr lang="en-US" sz="2900" b="1" dirty="0" smtClean="0">
              <a:latin typeface="Arial"/>
              <a:cs typeface="Arial"/>
            </a:endParaRPr>
          </a:p>
          <a:p>
            <a:pPr>
              <a:buClr>
                <a:schemeClr val="accent3"/>
              </a:buClr>
              <a:buSzPct val="80000"/>
              <a:buFont typeface="Wingdings" charset="2"/>
              <a:buChar char="§"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74%</a:t>
            </a:r>
            <a:r>
              <a:rPr lang="en-US" sz="2900" dirty="0" smtClean="0">
                <a:latin typeface="Arial"/>
                <a:cs typeface="Arial"/>
              </a:rPr>
              <a:t> of Texas parents agree that afterschool programs </a:t>
            </a:r>
            <a:r>
              <a:rPr lang="en-US" sz="2900" b="1" dirty="0" smtClean="0">
                <a:latin typeface="Arial"/>
                <a:cs typeface="Arial"/>
              </a:rPr>
              <a:t>give working parents peace of mind</a:t>
            </a:r>
          </a:p>
          <a:p>
            <a:pPr>
              <a:buClr>
                <a:schemeClr val="accent3"/>
              </a:buClr>
              <a:buSzPct val="80000"/>
              <a:buFont typeface="Wingdings" charset="2"/>
              <a:buChar char="§"/>
            </a:pPr>
            <a:endParaRPr lang="en-US" sz="2900" dirty="0" smtClean="0">
              <a:latin typeface="Arial"/>
              <a:cs typeface="Arial"/>
            </a:endParaRPr>
          </a:p>
          <a:p>
            <a:pPr>
              <a:buClr>
                <a:schemeClr val="accent3"/>
              </a:buClr>
              <a:buSzPct val="80000"/>
              <a:buFont typeface="Wingdings" charset="2"/>
              <a:buChar char="§"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80% </a:t>
            </a:r>
            <a:r>
              <a:rPr lang="en-US" sz="2900" dirty="0" smtClean="0">
                <a:latin typeface="Arial"/>
                <a:cs typeface="Arial"/>
              </a:rPr>
              <a:t>of Texas parents </a:t>
            </a:r>
            <a:r>
              <a:rPr lang="en-US" sz="2900" b="1" dirty="0" smtClean="0">
                <a:latin typeface="Arial"/>
                <a:cs typeface="Arial"/>
              </a:rPr>
              <a:t>support public funding </a:t>
            </a:r>
            <a:r>
              <a:rPr lang="en-US" sz="2900" dirty="0" smtClean="0">
                <a:latin typeface="Arial"/>
                <a:cs typeface="Arial"/>
              </a:rPr>
              <a:t>for afterschool programs</a:t>
            </a:r>
            <a:endParaRPr lang="en-US" sz="29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52400"/>
            <a:ext cx="1145314" cy="863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38400"/>
            <a:ext cx="3790258" cy="327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5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http://www.google.com/url?source=imgres&amp;ct=img&amp;q=http://pdxretro.com/wp-content/uploads/2011/03/campfire-usa.jpg&amp;sa=X&amp;ei=iKNIUPa3BJL-qAHvooHIBA&amp;ved=0CAQQ8wc&amp;usg=AFQjCNFxdcLosiTQaiSd1CxyB5urD5Wx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79" y="2386147"/>
            <a:ext cx="1858692" cy="20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The OST Field is as Diverse as the State of Texas</a:t>
            </a:r>
            <a:endParaRPr lang="en-US" dirty="0"/>
          </a:p>
        </p:txBody>
      </p:sp>
      <p:pic>
        <p:nvPicPr>
          <p:cNvPr id="1027" name="Picture 3" descr="C:\Users\TXPOST\Dropbox\TXPOST Shared\Marketing\Partner Logos\TEA ACE Full Logo 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468620"/>
            <a:ext cx="1627038" cy="15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3" y="3216174"/>
            <a:ext cx="2255594" cy="119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54" y="1750282"/>
            <a:ext cx="1364322" cy="1069118"/>
          </a:xfrm>
          <a:prstGeom prst="rect">
            <a:avLst/>
          </a:prstGeom>
        </p:spPr>
      </p:pic>
      <p:pic>
        <p:nvPicPr>
          <p:cNvPr id="1032" name="Picture 8" descr="http://t3.gstatic.com/images?q=tbn:ANd9GcS3HQ8ECVleY8EJkJefErzKrbmKNQ6xblmMXv_2DJTmK-JT1HkI&amp;t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64" y="1562734"/>
            <a:ext cx="1256666" cy="125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2.google.com/images?q=tbn:ANd9GcQJT-2VVBtefTawBcjM_sCdY7jKCbDD9C7MaOwEQ5_p22egKL2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66" y="1850672"/>
            <a:ext cx="1695450" cy="8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3.google.com/images?q=tbn:ANd9GcQr1HW7dJaEkeCqF7rNIaT-MKXWySmppT56pf8ugj7RUABt6HXDZ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51" y="4069250"/>
            <a:ext cx="1624645" cy="10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3.google.com/images?q=tbn:ANd9GcQhzXz78wn4-fJFQEFxcWbgECU3WlRQVuN1r6ucJeNBo92_qp8-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47" y="5064419"/>
            <a:ext cx="22860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7" descr="data:image/jpeg;base64,/9j/4AAQSkZJRgABAQAAAQABAAD/2wCEAAkGBggGERQUBxAWEhIWGRgXGBUWGBweHhsZFxMYIRsUGRYYHjIeHR4nGRQZHy8hJScpLTEsHx4xOTEqNScrLykBCQoKDgwOGg8PGjUkHyUtKTQxLC0sMiwuLCotNSwpMDUtNC0sLCosLCwsKSwsLCksLy8sNC0sNDQ0LCksLCosLv/AABEIAOwA1QMBIgACEQEDEQH/xAAcAAEAAwACAwAAAAAAAAAAAAAABQYHAwQBAgj/xABAEAABAwIEBAQDBAgEBwEAAAABAAIDBBEFBhIhBxMxQSIyUWEUcYEVQpGhIzNSU2JygpI0Q3PBdKKxsrPR8Bb/xAAaAQEAAwEBAQAAAAAAAAAAAAAAAQMFAgQG/8QALBEBAAICAQMDAgQHAAAAAAAAAAECAxEhBBJBEzFRBYFCkdHwFCMyYaHh8f/aAAwDAQACEQMRAD8A3FERAREQEREBERAREQEREBERAREQEREBERAREQEREBERAREQEREBERAREQEREBERAREQEREBERAREQEREBERAREQEREBERAREQEREBERAREQEREBERAREQEREBERAREQEREBERAREQEREBERAREQEREBERAREQEREBERARQmcMalwCkfLT216o2t1C4u+Vrdxf0cSo/Ac8x4pUR000emV1OycuB8N3gHQ1vXob9UjmdR8bWenPZ6njevutaIiKxERAREQEREBERAREQEREBERAREQEREBERAReHODBdxsAqbi3FLB6JxZhwfVvHXlW0D5yHb8Lrm1orzK3FhvlnVI2ua6eKYnDhcM00u7YWOe4Ai/gZqtv0NvX1CzHE+KOL1QcKZsdPYXOk8x7W/tF7rRsHu4EKjzY7VYk10VEXvE726ySSaiTV4Img7luogueRd2ws1ose+nic9tVjjzPhfn6SenpvLOp8R7z/pqGccbZmLBRVQMLG8yJxa61xoqg03I26hUGrxKfA56GtpxfQDA4eroHOIjJ/jppgB7t9lrAyjowg0RILzA5hd2MrgXF3y5pusry7TxZkidS1Z0GoaA1x/y6qEHlv9rjUw+oNlEZK4uoi34Z3H2XYcfrdHeke9Z7v1bnhuI02LRMlonB8b2hzXDuD/AL9iOxuuysP4Z51nyxO6kxvwRmQseHf5M97E/wAjz17A2PclbeFdmxenbXjwzInbyiIqUiIiAiIgIiICIiAiIgIiICIiAiIgLjnnjpmudM4Na0FxcTYAAXJJ9LLkWfcX8Vkjghpac2dUvOq37uOxcPq4tHyuubW7YmV2DFObJGOPKpZpzhVZ0e4RvMVA02Dehlt95/sezeg2vv04MOwdk1O6pxR5pMOZ94eeY32ZGPc7X/C+5Ejk/KUeY3l9Z4aKA2I6cxzRctJ/ZHVx+nrarZwzS7PVSTGdFBTm0LBsHW25hHqQNh2bYeq46TpbdTfut7NzrOsp0dP4fp/fzP78ovFcUbiouYxTUbTeOnafMR0kld1kfb7xvboLd9R4W5AmpXNrccZpktaCEj9W0j9Y4dnkGwHYE33O0XwqyT9tPFdirP0LDanjPQlp/XEegIs33BPYLY1q9RlrSPRx8R5fN82nutzIVgWMNdhlfXtptjHPzmW7EkPFvq5b497WAl5sBuSe3uvn+pr24zV1tSz9XI52k+rQA1p+rWA/VYvUzqrd+i1mctvjTt8XMPhZUUtdTj9FWxhsg/iDAWuPuWOA/oWg8KMxSY1SGKrdqmpjy3E9XMt+jef6fDfuWkqmZ7iMuWqJ0vmY+Et+R5jR/wApXX4Q176fEg0dJ6d2oe7C0g/hqH1WzT+b0u594YuWvZlmsfMtxREXgQIiICIiAiIgIiICIiAiIgIiICIiAsn4rucyvpy7oKeUj5h+/wCVlrCoPFrCTPDFUsF+Q5zZP9KYBrnfRwYfldVZo3SXv+nZIp1NJl085PdlfLhZSnS58cUZI9Z3DmH6hz/xWT4Zhxr/AIamiOnnyMYSOwe4An6Ak/RaZxFn+2MuNkZ1YYNfs5kgY4f3FUvIEbarEcPH8Rd/bC8/9WrY6GYrhtaP3w8PUb9We733L6Eo6WGhjZHStDWMaGtaOzWiwH4Be8s0cDS6Vwa0C5JNgAO5J6Kn5x4gty/IIMNiE9Ra7gTZsYPTVbck9dO23fcLOsaxPFMwHVmGo/RjcRN8LB/SOp9zcrFyZ60495afS/S8ueItPFflYM858/8A0V6TLziYjtLMNg4d42fwnu7v0Gxuq1QYS/F5Y6LDOrt5Hj7rB5nn6dPcgJhNHXZgdystQ3A2dKdmN93O/wBhc+yvgdg/CSlPMPPq5ew88rx0AH3I2369vcmxox479ReJmGtmz4fp+KceLm375n9Fd41VsAbSYdQ7BtpXgfdYxpbGD87uP9IXvwawF9VUS1jhaKNpgiP7TiRrcPYBob8yfRQGWcsYpxDqpJax5DHOvU1A+lqaG/cNsPRot1Ngd2w7D6XComRULAyNgDWtHQAf/de63st4w4vRr7+XyXNp3LsoiLPdiIiAiIgIiICIiAiIgIiICIiAiLwTZAJWd544rYXhmunwuNtZOQWOb1ibcWLZHDzdd2t+RIVV4j8Rp8Ze+HCp+TRMu18rDYzO7hruvL7bebfqLKBy/kXMePgfY9N8PD++nuwEerRbWfo23utDF01ax35p1Hw4m0+FwyrjRzdSTYZiMENPrhc2Exl1i4AncPJdqBDX3ub2cqdw6ndheI0ba9pbJHM+B7T1a58b2AH+py0bKvBqlwaWOfFqmSomjcHtDfAwOHQ2B1OsfcA9wovi3lh2FTR4lhzbWdHzwP243AxTe1y0Rk+7fdTXJji80p7TH+UzueZ93BXZJzTU1M3wcAAfI9xqJZGeIFxs6zbu6W20/gu8eHeD5bjNTneqMobbwNDgy56NAb43k+m3yWpRSNmaHM6EAj5ELir8PpcUjdHXRtkjds5jhcGxvuD7gFZNcFItuYaeT6lnvXsidR/ZheY+MdWAIsstZQU7dm+FhkI/ksWMHsLn37Kg1uNjEJHS19RJLK7zPc7c+3y9ui+pKXKWA0X+Foqdn8sLB+dl2/smg/cR/wBjf/S06dTXH/RVmTEz7y+VKLMT6EAUFXPCPRkr2j8Gut1WhcPuJmOMqIYKuYVUMj2x3k3kZrdYEPG7tyPNf5ha9U5SwCsv8TRU77+sLD+elQtJwnyrh9SypoqcxyMOprWyPDNQOztF+3p09lNuqpeJi1UdulvC8oi8DsREQEREBERAREQEREBEULmzNFNlKnM1SC8khkcY6vkd0YCenQknsASpiJmdQJpFl2GY9xDzU0zYWynihN9OoWDrH7pdqc4XFtRDAeyteG5nlw2jbLnMspZdbmEEWuQ46dIDnaiWi/hJv1Vl8U18xv4hG1mXDW0kVfG+OoF2Pa5jhci4cCCLjcbFQeD8QMu49II8PqQ552DXNc25HZutoufYbrkrs9Zcw0vbVVkTXMJa5l7uDm2u3Q27iRfoAuey0TrXJtG5Z4X4Jl1wke01Ew8skoFmegjjHhbb1tf3Vvsq03iRlZ8Zf8YwAWFiHB2/S0ZbrPQ9AV2KLPWXq+J0sVUwRsLQ4vuzSXmzbh4BFzsD0K6vGS07tEkaTy9XMa8WcLj0Krc/ErKtO4NdWMJ9WhzgN/vOY0tb07kKxQzx1LQ6Bwc1wBa5puCCNiCNiLLia2r7wl7gBvReVklPxDzhj9bLSYKylDo3zgF4eLthl03JudyCO3qpTGM55qypHEMXZRume6Uk83Q3QwMtYOIPVxu7ttsrfQtuI8yjbR0VerM+5ewwH7Qq4mPbs5gdqcHWF2hrRqJF+w912MUzfguCxskxGobG2QBzAb6nAgG4YBq6EX227qrst8JTKKIwLNmD5lB+yZ2yEC5buHAHvpcAbe/RQ/EbNtdlKOnfh7WOMk3LdrBO3Le640uG92KYx2m3brlG1vRRWWMTmxmjp56kAPliY9waLC7m3IAJJt9VU5uJVRh0mJfHRscykLWxNbcOe58mlrXOJI62uQNtykY7TMxHj/htoKLLaHHeImMwfFYaKd0d3WiAGp2hxBAa7ru0jd4J9lfcWxk4FRSVFeBqji1uA6F4b5G333fsPmFN8c1nW+TaVRZ5w14lVOcJHR4kyNj9Aezlgi5a60jSHOPTUwj2utDUXpak9tiJ2IiLhIiIgIiICyjjqZgaHT5bz/38puj8tf5rV1DZsyvSZup3QVl27hzHt8zHt8r23+ZFu4JCtw37LxafCJjcPbKT4XUNL8NbRyIrW9OU1VrilmPA8Lijixan+LkceZHBcgXabB7yPu3dbTY6jtY72hMPyTxDy4DFg1bAYbm1zYC58wY+J2g9yGuIuvON8KscxCKnk+KZJXRF2pznOAcDKZGFryCQ5jjt4bEbWFlbFaRfc24RzpTq+LEYMUp3YhRRULn/AAzmxQgAaRVgBztJ8+xHY2tspXC8JosbzFUx4nGJY+bUO0O6EhjLXHfr0Oyk8T4X5xxaRlTV1sLqnwjxE2YI3BzC0iPSfHe7dAHe53Vgy/w5r8JxN9bU1DHh/MJaGm93xsF79OrSfqr7ZaxXUTzqY4RpRcr5cwqpx6amnga6njkqdMThdo06LNIPUAuOx26egUHi8EWGzYjFRjRG2SRgYOga2vpi1oHoOwWtYLw8rMLxWWukmY5kjpjoANwJdNt+m2n81T+IOQ6nBI62smmY5ssuoMAII5tXAQCSbbBm6nHmrN458R+ZMPaDJ+DyZfnqnxNNTpmlEx8zXRzPDQ09hZtrDrc3Vr4M1r6qge0+WOZ7W+wcxjyB8nSOVMy9lHNuZ8OjjpauEUMrnuLHXuNM7rggMuQXN1aQ4An03vrWVst02VaZkFKS61y556ve43c8jtc9uwAHZVZ7xq1d7mZ/JMQxTLUOMz4zUjL0kcc3MrfFJ00/Ei48rt727KV4sxYpBDQjHHtfPprdTmeUi0em3hH3bdvx6q25U4c12AYlLVzzRuZIag6Gh1xzpWuG522tZdviNkOqzqYDSzMj5TZgdYJvzWsA6emhdRmr6lZ8R5RrhntJg1Fj2YpocTZzIjJI4sJIBLaZhANt7Xsbey6WINrcUxuRtFSsqTDI6OKnkIEfLp2BrWkOeBYecNvuTdaPhXDuroMWdXPmYWOLzyw11/FEGjfp926481cNqyqrBXZZnbBUXDnNffSXBunWHAGxLfC4Frg4eiRmr3Rz+HX3NK9geUM2Q4iyrFFFSNMjC+ON7A3TcNlIa158zDe3q2/VTHG//D0f/Ej/AMEqmMv4TnM1LJcw1UXKaHDkxXs7U2wJs1ouDY3Jd7WupfN+VabN9MYalxYbh8cg3LHt6PA79SCO4J6dVXOXWSszrj4Trhx5Dt9mUf8AoRf9gVFwPAKbNNdjkFaTokdGNTerXNkeWuB9Q5oP0XPhuTeIeBs5OGV9OId7Xv4Qe7WuicW7m9tRAU1QcOZcLw+ogo6o/FVB1SVLgTd2q9gA7UB5t9V7uc7qbKJmtZtMW9/12KJX4VmzhU4SU84kp3vDTI0HSXHZvOp3HYnpqafr2UhxBzqzMNDRRta5pqTzJmM3LWwyaS1vr+kBcL/sKQq8gZ4x9rIMexGI07XB123c4lp2JHLaXW6jU472Jup7LvDz7DrviHSNdFHCIYGb6mAWu5zuhcSZHE+ryrZyU4tbm0fHlGmVjMVHhOLCpwmKSGDUyXlvaAdOkMnaACRYsOr5r6HY9sgBYbg7g+3qqrxAyS7OUcIp3tjlik1BzgSNDmkPZt6+E/QKXyvhlXg1LFDXyCR8bdGtt92tNmXvvcNsD8lTmvXJWsx7xx9kxGkqiIvM6EREBERAREQEREBERAXHPTw1Q01DGvbsbOAIuDsbH3XIiDjhgiphpgaGtHZoAG/sFyIiAiIgIiICIiAiIgIiICIiAiIgIiICIiAiIgIiICIiAiIgIiICIiAiIgIiICIiAiIgIiICIiAiIgIiICIiA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9" descr="data:image/jpeg;base64,/9j/4AAQSkZJRgABAQAAAQABAAD/2wCEAAkGBggGERQUBxAWEhIWGRgXGBUWGBweHhsZFxMYIRsUGRYYHjIeHR4nGRQZHy8hJScpLTEsHx4xOTEqNScrLykBCQoKDgwOGg8PGjUkHyUtKTQxLC0sMiwuLCotNSwpMDUtNC0sLCosLCwsKSwsLCksLy8sNC0sNDQ0LCksLCosLv/AABEIAOwA1QMBIgACEQEDEQH/xAAcAAEAAwACAwAAAAAAAAAAAAAABQYHAwQBAgj/xABAEAABAwIEBAQDBAgEBwEAAAABAAIDBBEFBhIhBxMxQSIyUWEUcYEVQpGhIzNSU2JygpI0Q3PBdKKxsrPR8Bb/xAAaAQEAAwEBAQAAAAAAAAAAAAAAAQMFAgQG/8QALBEBAAICAQMDAgQHAAAAAAAAAAECAxEhBBJBEzFRBYFCkdHwFCMyYaHh8f/aAAwDAQACEQMRAD8A3FERAREQEREBERAREQEREBERAREQEREBERAREQEREBERAREQEREBERAREQEREBERAREQEREBERAREQEREBERAREQEREBERAREQEREBERAREQEREBERAREQEREBERAREQEREBERAREQEREBERAREQEREBERAREQEREBERARQmcMalwCkfLT216o2t1C4u+Vrdxf0cSo/Ac8x4pUR000emV1OycuB8N3gHQ1vXob9UjmdR8bWenPZ6njevutaIiKxERAREQEREBERAREQEREBERAREQEREBERAReHODBdxsAqbi3FLB6JxZhwfVvHXlW0D5yHb8Lrm1orzK3FhvlnVI2ua6eKYnDhcM00u7YWOe4Ai/gZqtv0NvX1CzHE+KOL1QcKZsdPYXOk8x7W/tF7rRsHu4EKjzY7VYk10VEXvE726ySSaiTV4Img7luogueRd2ws1ose+nic9tVjjzPhfn6SenpvLOp8R7z/pqGccbZmLBRVQMLG8yJxa61xoqg03I26hUGrxKfA56GtpxfQDA4eroHOIjJ/jppgB7t9lrAyjowg0RILzA5hd2MrgXF3y5pusry7TxZkidS1Z0GoaA1x/y6qEHlv9rjUw+oNlEZK4uoi34Z3H2XYcfrdHeke9Z7v1bnhuI02LRMlonB8b2hzXDuD/AL9iOxuuysP4Z51nyxO6kxvwRmQseHf5M97E/wAjz17A2PclbeFdmxenbXjwzInbyiIqUiIiAiIgIiICIiAiIgIiICIiAiIgLjnnjpmudM4Na0FxcTYAAXJJ9LLkWfcX8Vkjghpac2dUvOq37uOxcPq4tHyuubW7YmV2DFObJGOPKpZpzhVZ0e4RvMVA02Dehlt95/sezeg2vv04MOwdk1O6pxR5pMOZ94eeY32ZGPc7X/C+5Ejk/KUeY3l9Z4aKA2I6cxzRctJ/ZHVx+nrarZwzS7PVSTGdFBTm0LBsHW25hHqQNh2bYeq46TpbdTfut7NzrOsp0dP4fp/fzP78ovFcUbiouYxTUbTeOnafMR0kld1kfb7xvboLd9R4W5AmpXNrccZpktaCEj9W0j9Y4dnkGwHYE33O0XwqyT9tPFdirP0LDanjPQlp/XEegIs33BPYLY1q9RlrSPRx8R5fN82nutzIVgWMNdhlfXtptjHPzmW7EkPFvq5b497WAl5sBuSe3uvn+pr24zV1tSz9XI52k+rQA1p+rWA/VYvUzqrd+i1mctvjTt8XMPhZUUtdTj9FWxhsg/iDAWuPuWOA/oWg8KMxSY1SGKrdqmpjy3E9XMt+jef6fDfuWkqmZ7iMuWqJ0vmY+Et+R5jR/wApXX4Q176fEg0dJ6d2oe7C0g/hqH1WzT+b0u594YuWvZlmsfMtxREXgQIiICIiAiIgIiICIiAiIgIiICIiAsn4rucyvpy7oKeUj5h+/wCVlrCoPFrCTPDFUsF+Q5zZP9KYBrnfRwYfldVZo3SXv+nZIp1NJl085PdlfLhZSnS58cUZI9Z3DmH6hz/xWT4Zhxr/AIamiOnnyMYSOwe4An6Ak/RaZxFn+2MuNkZ1YYNfs5kgY4f3FUvIEbarEcPH8Rd/bC8/9WrY6GYrhtaP3w8PUb9We733L6Eo6WGhjZHStDWMaGtaOzWiwH4Be8s0cDS6Vwa0C5JNgAO5J6Kn5x4gty/IIMNiE9Ra7gTZsYPTVbck9dO23fcLOsaxPFMwHVmGo/RjcRN8LB/SOp9zcrFyZ60495afS/S8ueItPFflYM858/8A0V6TLziYjtLMNg4d42fwnu7v0Gxuq1QYS/F5Y6LDOrt5Hj7rB5nn6dPcgJhNHXZgdystQ3A2dKdmN93O/wBhc+yvgdg/CSlPMPPq5ew88rx0AH3I2369vcmxox479ReJmGtmz4fp+KceLm375n9Fd41VsAbSYdQ7BtpXgfdYxpbGD87uP9IXvwawF9VUS1jhaKNpgiP7TiRrcPYBob8yfRQGWcsYpxDqpJax5DHOvU1A+lqaG/cNsPRot1Ngd2w7D6XComRULAyNgDWtHQAf/de63st4w4vRr7+XyXNp3LsoiLPdiIiAiIgIiICIiAiIgIiICIiAiLwTZAJWd544rYXhmunwuNtZOQWOb1ibcWLZHDzdd2t+RIVV4j8Rp8Ze+HCp+TRMu18rDYzO7hruvL7bebfqLKBy/kXMePgfY9N8PD++nuwEerRbWfo23utDF01ax35p1Hw4m0+FwyrjRzdSTYZiMENPrhc2Exl1i4AncPJdqBDX3ub2cqdw6ndheI0ba9pbJHM+B7T1a58b2AH+py0bKvBqlwaWOfFqmSomjcHtDfAwOHQ2B1OsfcA9wovi3lh2FTR4lhzbWdHzwP243AxTe1y0Rk+7fdTXJji80p7TH+UzueZ93BXZJzTU1M3wcAAfI9xqJZGeIFxs6zbu6W20/gu8eHeD5bjNTneqMobbwNDgy56NAb43k+m3yWpRSNmaHM6EAj5ELir8PpcUjdHXRtkjds5jhcGxvuD7gFZNcFItuYaeT6lnvXsidR/ZheY+MdWAIsstZQU7dm+FhkI/ksWMHsLn37Kg1uNjEJHS19RJLK7zPc7c+3y9ui+pKXKWA0X+Foqdn8sLB+dl2/smg/cR/wBjf/S06dTXH/RVmTEz7y+VKLMT6EAUFXPCPRkr2j8Gut1WhcPuJmOMqIYKuYVUMj2x3k3kZrdYEPG7tyPNf5ha9U5SwCsv8TRU77+sLD+elQtJwnyrh9SypoqcxyMOprWyPDNQOztF+3p09lNuqpeJi1UdulvC8oi8DsREQEREBERAREQEREBEULmzNFNlKnM1SC8khkcY6vkd0YCenQknsASpiJmdQJpFl2GY9xDzU0zYWynihN9OoWDrH7pdqc4XFtRDAeyteG5nlw2jbLnMspZdbmEEWuQ46dIDnaiWi/hJv1Vl8U18xv4hG1mXDW0kVfG+OoF2Pa5jhci4cCCLjcbFQeD8QMu49II8PqQ552DXNc25HZutoufYbrkrs9Zcw0vbVVkTXMJa5l7uDm2u3Q27iRfoAuey0TrXJtG5Z4X4Jl1wke01Ew8skoFmegjjHhbb1tf3Vvsq03iRlZ8Zf8YwAWFiHB2/S0ZbrPQ9AV2KLPWXq+J0sVUwRsLQ4vuzSXmzbh4BFzsD0K6vGS07tEkaTy9XMa8WcLj0Krc/ErKtO4NdWMJ9WhzgN/vOY0tb07kKxQzx1LQ6Bwc1wBa5puCCNiCNiLLia2r7wl7gBvReVklPxDzhj9bLSYKylDo3zgF4eLthl03JudyCO3qpTGM55qypHEMXZRume6Uk83Q3QwMtYOIPVxu7ttsrfQtuI8yjbR0VerM+5ewwH7Qq4mPbs5gdqcHWF2hrRqJF+w912MUzfguCxskxGobG2QBzAb6nAgG4YBq6EX227qrst8JTKKIwLNmD5lB+yZ2yEC5buHAHvpcAbe/RQ/EbNtdlKOnfh7WOMk3LdrBO3Le640uG92KYx2m3brlG1vRRWWMTmxmjp56kAPliY9waLC7m3IAJJt9VU5uJVRh0mJfHRscykLWxNbcOe58mlrXOJI62uQNtykY7TMxHj/htoKLLaHHeImMwfFYaKd0d3WiAGp2hxBAa7ru0jd4J9lfcWxk4FRSVFeBqji1uA6F4b5G333fsPmFN8c1nW+TaVRZ5w14lVOcJHR4kyNj9Aezlgi5a60jSHOPTUwj2utDUXpak9tiJ2IiLhIiIgIiICyjjqZgaHT5bz/38puj8tf5rV1DZsyvSZup3QVl27hzHt8zHt8r23+ZFu4JCtw37LxafCJjcPbKT4XUNL8NbRyIrW9OU1VrilmPA8Lijixan+LkceZHBcgXabB7yPu3dbTY6jtY72hMPyTxDy4DFg1bAYbm1zYC58wY+J2g9yGuIuvON8KscxCKnk+KZJXRF2pznOAcDKZGFryCQ5jjt4bEbWFlbFaRfc24RzpTq+LEYMUp3YhRRULn/AAzmxQgAaRVgBztJ8+xHY2tspXC8JosbzFUx4nGJY+bUO0O6EhjLXHfr0Oyk8T4X5xxaRlTV1sLqnwjxE2YI3BzC0iPSfHe7dAHe53Vgy/w5r8JxN9bU1DHh/MJaGm93xsF79OrSfqr7ZaxXUTzqY4RpRcr5cwqpx6amnga6njkqdMThdo06LNIPUAuOx26egUHi8EWGzYjFRjRG2SRgYOga2vpi1oHoOwWtYLw8rMLxWWukmY5kjpjoANwJdNt+m2n81T+IOQ6nBI62smmY5ssuoMAII5tXAQCSbbBm6nHmrN458R+ZMPaDJ+DyZfnqnxNNTpmlEx8zXRzPDQ09hZtrDrc3Vr4M1r6qge0+WOZ7W+wcxjyB8nSOVMy9lHNuZ8OjjpauEUMrnuLHXuNM7rggMuQXN1aQ4An03vrWVst02VaZkFKS61y556ve43c8jtc9uwAHZVZ7xq1d7mZ/JMQxTLUOMz4zUjL0kcc3MrfFJ00/Ei48rt727KV4sxYpBDQjHHtfPprdTmeUi0em3hH3bdvx6q25U4c12AYlLVzzRuZIag6Gh1xzpWuG522tZdviNkOqzqYDSzMj5TZgdYJvzWsA6emhdRmr6lZ8R5RrhntJg1Fj2YpocTZzIjJI4sJIBLaZhANt7Xsbey6WINrcUxuRtFSsqTDI6OKnkIEfLp2BrWkOeBYecNvuTdaPhXDuroMWdXPmYWOLzyw11/FEGjfp926481cNqyqrBXZZnbBUXDnNffSXBunWHAGxLfC4Frg4eiRmr3Rz+HX3NK9geUM2Q4iyrFFFSNMjC+ON7A3TcNlIa158zDe3q2/VTHG//D0f/Ej/AMEqmMv4TnM1LJcw1UXKaHDkxXs7U2wJs1ouDY3Jd7WupfN+VabN9MYalxYbh8cg3LHt6PA79SCO4J6dVXOXWSszrj4Trhx5Dt9mUf8AoRf9gVFwPAKbNNdjkFaTokdGNTerXNkeWuB9Q5oP0XPhuTeIeBs5OGV9OId7Xv4Qe7WuicW7m9tRAU1QcOZcLw+ogo6o/FVB1SVLgTd2q9gA7UB5t9V7uc7qbKJmtZtMW9/12KJX4VmzhU4SU84kp3vDTI0HSXHZvOp3HYnpqafr2UhxBzqzMNDRRta5pqTzJmM3LWwyaS1vr+kBcL/sKQq8gZ4x9rIMexGI07XB123c4lp2JHLaXW6jU472Jup7LvDz7DrviHSNdFHCIYGb6mAWu5zuhcSZHE+ryrZyU4tbm0fHlGmVjMVHhOLCpwmKSGDUyXlvaAdOkMnaACRYsOr5r6HY9sgBYbg7g+3qqrxAyS7OUcIp3tjlik1BzgSNDmkPZt6+E/QKXyvhlXg1LFDXyCR8bdGtt92tNmXvvcNsD8lTmvXJWsx7xx9kxGkqiIvM6EREBERAREQEREBERAXHPTw1Q01DGvbsbOAIuDsbH3XIiDjhgiphpgaGtHZoAG/sFyIiAiIgIiICIiAiIgIiICIiAiIgIiICIiAiIgIiICIiAiIgIiICIiAiIgIiICIiAiIgIiICIiAiIgIiICIiA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7" descr="data:image/jpeg;base64,/9j/4AAQSkZJRgABAQAAAQABAAD/2wCEAAkGBhQSERUUEhQWFBUVFhkZGBgYFxcaGhwdHx0ZHBscGhgfHCYeHRwjHh0aHy8gJCcpLCwsFyAxNTAqNSYsLCkBCQoKDgwOGg8PGTQkHyAsLCwsLCovKS0sLCwyKiwpKS8pLCkpLCkpLCwpLC8sLCktKSwpLCwsLCwsKSwsLCkpKf/AABEIAGwAkwMBIgACEQEDEQH/xAAcAAACAwEBAQEAAAAAAAAAAAAGBwAEBQMBAgj/xABIEAACAQIDAwYICgoBBAMAAAABAgMAEQQFEgYhMQcTIkFRgTJhcXKRobHSFBcjUlRzk7LB0SQ0QlN0gpKio7MlFWPC4jNDYv/EABgBAAMBAQAAAAAAAAAAAAAAAAECAwAE/8QALxEAAgIBAwICCAcBAAAAAAAAAAECEQMSITEiQdHwBBMUMmGBweFCUXGRobHxM//aAAwDAQACEQMRAD8Abe0e00GBjEuIYqjOEBClt5BPAeIGsBOV/Ljwkk+yf8qzuXMfoEX8Qv3JKC9mNlFOWYzFyLcqjJDfqItrfy3OkHqs3bU23dIVtjIHK1l/7x/sn/Kvocq2X/vH+zf8qRRXonyH2UxtvNnlGFweJjUL8mkb2AA3qCp8vEd4oKbFUnVhpLym4FbXkY6lDC0bnce7qO49hFq+G5U8ABcyMB9W/wCVBE8Y/wCgw8LjEv8AfkoYy9fl4L7xz8P+xaDmzOTuhvryo4A7xI32b/lXZuUXBCLnecbRznNk825Ia1wGFt1xwJ3GuO3uzEc2EkdUUSxKXVgACbb2UkcQRfvrC5HkBTFAi4LR940mmt3Q290b3xnYH94/2b/lVnLdvsHiNYikLNGhcrofVpHEqLdK3YN++k9nWX8ziZYvmSMB5L3HqIpn8lOMD4IpuvDIy9xs6+pvVQUm3QsZNuix8aOAtfnWt9W/5Vv5PnMWKiEsD60a4B3jeDYix30CbUYBMZneHw5UFIo+clFuIBLBT4iSvpNMdEAFgAB4qeLbHRUzfNo8NEZZjpRbXIBJ3mw3DfVLItsMNi2ZIJNTKLkFSpt2i43jycL1hcrWItglX58q+oE/hQXyYy6cyjHz4pV9St+FK5VKhdXVQ66H9pNt8Ngd0zkuRfQou1u09QHjJFa+Y40QxSStwjRmPcCaQOXSHFZhC8/SMuJjL34HpDd5OC27KMpUM2OrIdr4cV4KyxG2oCaMpqX5yE7mHkPXXXJ9rcLipJI4JVkaPwrXt4yp4MAd1xXDbfJPhWBmQeGELIRx1AEgeQ71I6wxpZ8iC/pkvjhJ/uWjdOjXvQ66leWqUwRf8tQ/QYv4hfuvX18A5nZwpaxOF1nyv0z7a85aFvgUtx58fcetza7DhMrmQcFg0+gAUndivuIZ4+i3mn2U69osHzmSgdawROP5Qp9l6Tc69BvNb2GnwkOvLAvbhQP8dJDuJDdMXci/8DD/ABLfekoYwK/LQfXw/wCxaKWH/BQ/xD/ekoawi/LQfXwf7FpH2A/fXyHhmWdRJPFhpL6sSHC7rjcN4PZcE+ihDklg0HGKf2ZUX+kEV12ixAbO8EvzB62Eh9gFXdiMIY8VmKkEfLqRcEXBUkEdo39VV5kV72CnKhl2jGBxwljB716J9Vq68lOP0YqWMmwliDDyxn3X9VEHKpgNWHjlHGN7HyMLe0CliMU0PyiNpKq2/wATKVYd4NJLplZFvTIY3JyvwjFY7HHg8vNRn/8AK7z7U9BpgUO8n2U/B8vgQ+Ey843nP0j7bd1EVViqRfjYW/K/P+rp43b1AD2mg/Y6TRmOEP8A3Sv9SOPbatvlUxWrHxx/Ngv6Wv7AKGsuk0YjDuf2MRCf7wPxqMn1EW+sc+2URbAYgLx5pj6N59QpDxyFHV18JGDL5Qbj1iv0g8YIIO8EEEeKkBn2UHDYiSE/sNu8anep9BFPkQZ/mPfLMes8KSr4MiBh3jh3cO6ljyY4Hmc1xcXzBIB5OcFvVatPklz26PhWO9LvH5pPSHc2/wDm8VW8kwfN59izYgPArgkbjfRex694o3dMdO6Yd1K8r2qDGTtHs5HjYhHLqAV1cFeN1PoIIuCPHVfbgf8AH4n6s+0VvVh7b/qGI+rPtFB8MD4EViltG/mN7DX6AyNL4SEHeDCg/tFITHL8lJ5jeyn9kP6rB9VH90VLHyyeLhgVtlkaYTLo4YyxUTkjUbnpa2tfrte3dS+DhGjc8Elibr36XVrDxm1u+mpynD9FT61fY1LKIWlg/iYP9i0s+QS99G1lWPafN4JX3M0zbuwBGAXuAApxUuc3wHN55hyBYSOH7+bkB9a+ui7IdohiXxCBCpglMd73DDqPi691UhtaKR2R02owHPYSZOsoSPKN49lJCWHUpHzgR6qfGcY4QwSStwRGb0Dd66RmGl1orj9oXpMpLLyOzZrMefwkEvz41J8trN671p0FclmNvhpITxhla3mv019ZYd1GtVi7RZO1Yp8+i57G5o9r8zBEg8R1KT6gaDcZuRj82zegg/hTA2ai56POJePOSuo/kQ/nQLiorxsO1G9hrnlxZGe1M/QMMmpQe0A+nfS/5VsjuqYlRvX5N/IfBPcbj+at0Z+YcqjxKqHIgiaxNr3Cg761XjTGYXeOhPEDv4gMLjvHtFdD3VFZK9hG5TmbYWeOdOMbXI7V4MveL99qfuFxCyIsiG6uoKntB3ikDjsE0Ujxv4SMVPlHX38e+mTyT5zrgfDselA11+ra5HobUPRU4OnRPG+wd1KlSrFiVibafqGI+rPtFbdYu2f6jP5n4ig+APgSOPX5GTzG9lPrIf1WD6qP7opF5inyMnmN7KemRj9Gh+qT7oqOLlk8XDB/lKH6Kn1o9jUtFFpcP/Ewf7Fpm8o4/Rk+tHsaluV+Vw/8VB/sWhk94WX/AEXyGJtRhT/1HL5dJ0h3VmsbDoMRc9XXVLkwm1PjW+dMrelb0UbTYzmsLK3WVKjytuHt9VC3JYtji/rI/uU/4it9VHblZxzDCLAn/wAmJlWNR5SPxtWLtnkYw7wqg6PMqg3dadH2WPfWlmB+F59DHxTBRGVvPbwfaPRWtyhYLVh1frjf1NuPrtQkrTYs10sFuTvF83jyh4TwkfzRm4/tZvRTNxc2iN2P7Kk+gE0mYcVzE0E/7qZC3mk6H/tY+imltli+awGJfsib1i341sb6WDG+kHuSvD3yxmP/AN0kzHvJX8KAea6u78KOtlNhI3wcDyS4kO8aswWd1W7b9yruHGhHFYfRI6/Ndh6CRSStJC5VVBVgJdezqeKMIf5ZNP4USbCz68vw57I9J/lJX8KEMgkvkc6fu55F/wAoYfera5MMXeCWLrjlJHmuNQ/u1+iqRe6/Qonv8jD5UMp0TpMBulFm85eB71+7WNyf47msxiHVMrxn0a19an00ecpkAbBg9ayoR33H40uNmYycxwajjzpbuVGJpZbSErrHnUqVKuWPaENutp8PHDLh5JAkroCqsCLgniDax4HyVv51n0GEi53EyCKO4XU17XPAbgaG5+U3J3trxUDW4alY28l1oNWgNWLDG4yNonUSISykDpDj1U5dks/gxEKpDKrtFGgcDiDpt38Dv8VYnxh5J9Iw32f/AKV1h5TcnS+jFQLfjpVh7FpIw0gjHT3OXKTnsCosLyBZNQfS1xdbMLg2sd+6l9JmkOuEiVOhPC7b+Cq4LH0CmRLyoZQ3hYuFrdqsf/Gvj4zcn+lQf0N7tCWNt3YHC3dg/tVt9BiSFSVRGpvvO9j2kdg6vLU2M2tw+FXFSO4s8iBDY6WYJw1WsO+iD4z8n+lQ/wBDe7X18aeUWt8Lit2aW92tod3ZlGndg7sZtThIcXi5p8THfEGMq1z1X1Lw3WNjfhbyUa7X5xh48KRNIFWVSENmIJtdbEAjstVs5ph+YWdbPE4BVlS9weBtbhWau0qc8xOoxFFCjSfCB+b1Xv8A21GefHiqEpLfzvuWjhnKOwr8Xj4HjZedTpKRxPWN3VRDn+2sOJytIOdUTSRqst79Egb7m1jdgO6jLP8AbXB4JI3xRMQlvovGxO617gA24jjWL8dOUfv/APFJ7tVjj22fJBY6tWa2ym1UD4FXDaRh41WVeJXSLXsOK7r3FL3Nc0geeVkkUqzsQbNwO/sotHLXlP0g/ZSe7Xnx05R9I/xSe7TSg2uRpR1cg3kWcxJg8ZAXGqSbXGoDEsNKFrADq0nd4q7bJtjEb4XDh3MG4MG3PKm+5RDvuvEHr3jrreHLXlP0g/ZSe7X18d2U/SD9lJ7tD1fxBoRR2+20w8kKRpIN5DvfcRbgtuOq/V4qnJlsvJzrY2dCg06IEYWbSfCkYcRfgAeq9dDyuZJr184uv53wdtXp0Xq0vLdlRNhiG3/9qT3abRvbGUd7DupXtSnCZe0WzcGOh5nEprj1Braiu8cN4IPXQbheSXJJCRHGrlSQQs7kgjcQRq4i4v5aY1KnZxGbG3VgvNY3GSPvsSmhAQB+0Tu3Dha9Bui2PGpRbvj7+BtjkRyn6MftZPeqfEllP0Y/aSe9XHC8pbuijQgkkOHKcbBZZChuL3JUC/Ve/Vark212LXEmIQI+hFeQAkMF5xlLLc2I0hW76GpBeCa2Zx+JLKfox+1k96uWI5HMnQEvBpABJJlk4AXJ8LqG+uuT7fTTo1okLhYpNzhbRyFwT0txKWHWL6vFWdhtqJZ54JjYfoOJfRa6a1LKT2kHSOPDhW1IK9HlbvsXMJyOZPKiyRwakcAqwlkIIPAjpV1+JHKfox+1k96qWW8or3wy83GqFMOHCgixlYjo77KFAXd13NaGx+2U+JxAilEdmjlYaQQQY5TH1k3uN/dW1I0vR5xTb7BLCkOFjjw62UBNMcZNyQoG7fx6hc9orGxOSmBRPrVTG2twdyBb77HsAuKzdtcaq47CnpMAJIpAnG7hXRB2M2nd5a3M9xvPZXNJpZNeHc6XFmXom4I7RXPmwQzO5cx4/seClDTXEuf3aPrMcmwOZqvOpHiVj3rvO7UAb7iDvFjvqh8UuVfQo/S/vUObNNiIQcREi820GEju7hAbJ0il9zFeFuu9hVvA7a46c4cQpEzSYYSupBG8SsjFTfddRe1dGoWWDlxe2xeyzk5ybERiSHCxOhJAIMg3g2I3t1EVzn2AyRHKNhoQwKAi8m4vcICdXFrGwrvyXYkNhSqvfm3lDJYbi0jMpvx4dVcs0hWLM7OfkcaE37ujNAQwHeot31r2sHqlrlH8r/j7blz4pcq+hR+l/eqqeTnJue5j4LFzpTnAvylyt7XB1W41kLymz825ITUyK8e7wSZjGQRfpWWx8tXtoNr8VhZpVYJ0cPI6XXiee0Rm9720kEjgSOqtqQfZp3pfP+eJoSclmUqVBwcQLGy733mxNh0uwH0V1XknyoG/wKPd4396sHD59JicbhNTFWR8WhAHRJVBofT22a3dRTsRm8mJw0csrAtps4CgDWGYH1AbqKdiTwuCt+efAIbV7UqUSJKWuX7J4lMUshiOn4ZiGPSXwJIwqtx4XHDjTKqUGrKQyOCaXf7r6gBHsbKuAw0eheew80bMRpu6pKSbN19HeAa2EyWQ5jNKw+TkwojDXHhaiSLceBomr2tSGeaTv4+Ni+bY+ZcDhIhGpkhniMlio1Krsb6usAEGxqtlWx+KQR6owCuFxUJ6S7md2ZT5pB4+mmTXtDShvaJefn4ixwXJ7OGw2pVAC4bnekOiYmYsN3G402I8daOxuymIw+JSSVAFEU6khgd7zF1FvNo9qVtKNL0ick0+4AbT7IYmSfEGEArOIpEbUAYpovBJv+yR2ddqIcVhJpsukjeMJM8LLo1gjURbe3Ded/fW9Uo0K80nXw8/QCsbsvO2BwMQVTJh5IWdSwtZQQbHgbVX2O2UxGHmhaVAFiwzwkhgbsZWcEDjYg0e1KGlG9dLTpAPYfZPEYObUyrolRxLZgbMJGaMjtupseyrmdbLzTkrZdJxsU6vq3qiquvdbwiVIAHzt9GFSjSqjPNJy19xYtyZTaJF1JdY1SLf4VpjISezo2HlJ6q1dqtjJsVM7LpCthWjBY8H5zWoI7NwF6OalDShvaJ3q89vAFcyyaT4Tg8QNKpAsgkuQNIZANXZYEG9ddhMrMEMoLKyvPI8ZVgVKNYqQR28e+iOSMMCCAQRYgi4I7CK8hiCgKoCgCwAAAA8QFGibyNx0+e/ifdSpUokz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3" name="Picture 29" descr="http://www.google.com/url?source=imgres&amp;ct=img&amp;q=http://livehere.georgetown.org/files/2012/02/TexRecPark.jpg&amp;sa=X&amp;ei=IqVIUK4GkpmpAdnvgfgC&amp;ved=0CAQQ8wc&amp;usg=AFQjCNFfKm7WOM6whyqDjbfhprh6PqWt7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73" y="5487079"/>
            <a:ext cx="1452303" cy="106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http://www.google.com/url?source=imgres&amp;ct=img&amp;q=http://www.ascdallas.com/Portals/18/TRM_logo_COLOR.png&amp;sa=X&amp;ei=7aVIUOaLKI3LyAGO74DoAg&amp;ved=0CAQQ8wc&amp;usg=AFQjCNEHEKCv4xe7tx2vK35k1tB1bhpozQ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16" y="5570821"/>
            <a:ext cx="1692004" cy="8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s://encrypted-tbn1.google.com/images?q=tbn:ANd9GcQt_ooz0zRkUgt8qYbJk-pJYmVUl4X0nuUBBxtxsaW1_S0m5m4Vd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62" y="3216174"/>
            <a:ext cx="1550171" cy="125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s://encrypted-tbn0.google.com/images?q=tbn:ANd9GcR1bSYzlZ5vzpB9Nx6eA3IlBAGaWDjl9uafS-qkXanbwxlXm8Aj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84" y="1570012"/>
            <a:ext cx="1168608" cy="12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https://encrypted-tbn1.google.com/images?q=tbn:ANd9GcRLMG5-n-VeqYmgbUFxl-CXw49-rChoylnrldnXzXApZCUOlJo_j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16" y="4585100"/>
            <a:ext cx="1608543" cy="77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8D5E8-F29D-450A-BEC1-A69996EB4B5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XPOST COLORS FINAL">
      <a:dk1>
        <a:srgbClr val="404040"/>
      </a:dk1>
      <a:lt1>
        <a:sysClr val="window" lastClr="FFFFFF"/>
      </a:lt1>
      <a:dk2>
        <a:srgbClr val="404040"/>
      </a:dk2>
      <a:lt2>
        <a:srgbClr val="FFFFFF"/>
      </a:lt2>
      <a:accent1>
        <a:srgbClr val="6B86B6"/>
      </a:accent1>
      <a:accent2>
        <a:srgbClr val="E79E3E"/>
      </a:accent2>
      <a:accent3>
        <a:srgbClr val="9DBF3B"/>
      </a:accent3>
      <a:accent4>
        <a:srgbClr val="EA5F41"/>
      </a:accent4>
      <a:accent5>
        <a:srgbClr val="656565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42529</TotalTime>
  <Words>331</Words>
  <Application>Microsoft Office PowerPoint</Application>
  <PresentationFormat>On-screen Show (4:3)</PresentationFormat>
  <Paragraphs>67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Calibri</vt:lpstr>
      <vt:lpstr>Wingdings</vt:lpstr>
      <vt:lpstr>Office Theme</vt:lpstr>
      <vt:lpstr>Educating the Children of Poverty Roundtable  September 12, 2015</vt:lpstr>
      <vt:lpstr>TXPOST is working to increase the availability and quality of afterschool and summer learning opportunities for Texas K-12 youth</vt:lpstr>
      <vt:lpstr>High quality afterschool programs accelerate student achievement and development</vt:lpstr>
      <vt:lpstr>High quality afterschool programs accelerate student achievement and development</vt:lpstr>
      <vt:lpstr>High-quality afterschool can close the achievement gap</vt:lpstr>
      <vt:lpstr>Opportunity really matters</vt:lpstr>
      <vt:lpstr>National support for afterschool programs is strong</vt:lpstr>
      <vt:lpstr>Texas has significant unmet demand for out of school time programs</vt:lpstr>
      <vt:lpstr>The OST Field is as Diverse as the State of Texas</vt:lpstr>
      <vt:lpstr>6 Texas cities have coordinating entities</vt:lpstr>
      <vt:lpstr>Federal Funds Total more than 12x State Funds Supporting Texas OST</vt:lpstr>
      <vt:lpstr>Multiple State Agencies are Involved</vt:lpstr>
      <vt:lpstr>Thank you!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</dc:creator>
  <cp:lastModifiedBy>Jackson, Renee</cp:lastModifiedBy>
  <cp:revision>729</cp:revision>
  <dcterms:created xsi:type="dcterms:W3CDTF">2011-12-19T05:51:55Z</dcterms:created>
  <dcterms:modified xsi:type="dcterms:W3CDTF">2016-09-09T20:52:36Z</dcterms:modified>
</cp:coreProperties>
</file>