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58" r:id="rId2"/>
    <p:sldMasterId id="2147483870" r:id="rId3"/>
  </p:sldMasterIdLst>
  <p:notesMasterIdLst>
    <p:notesMasterId r:id="rId64"/>
  </p:notesMasterIdLst>
  <p:sldIdLst>
    <p:sldId id="256" r:id="rId4"/>
    <p:sldId id="386" r:id="rId5"/>
    <p:sldId id="270" r:id="rId6"/>
    <p:sldId id="405" r:id="rId7"/>
    <p:sldId id="330" r:id="rId8"/>
    <p:sldId id="418" r:id="rId9"/>
    <p:sldId id="331" r:id="rId10"/>
    <p:sldId id="322" r:id="rId11"/>
    <p:sldId id="419" r:id="rId12"/>
    <p:sldId id="335" r:id="rId13"/>
    <p:sldId id="336" r:id="rId14"/>
    <p:sldId id="363" r:id="rId15"/>
    <p:sldId id="366" r:id="rId16"/>
    <p:sldId id="358" r:id="rId17"/>
    <p:sldId id="388" r:id="rId18"/>
    <p:sldId id="423" r:id="rId19"/>
    <p:sldId id="359" r:id="rId20"/>
    <p:sldId id="365" r:id="rId21"/>
    <p:sldId id="360" r:id="rId22"/>
    <p:sldId id="361" r:id="rId23"/>
    <p:sldId id="362" r:id="rId24"/>
    <p:sldId id="368" r:id="rId25"/>
    <p:sldId id="369" r:id="rId26"/>
    <p:sldId id="370" r:id="rId27"/>
    <p:sldId id="327" r:id="rId28"/>
    <p:sldId id="389" r:id="rId29"/>
    <p:sldId id="372" r:id="rId30"/>
    <p:sldId id="346" r:id="rId31"/>
    <p:sldId id="376" r:id="rId32"/>
    <p:sldId id="373" r:id="rId33"/>
    <p:sldId id="374" r:id="rId34"/>
    <p:sldId id="375" r:id="rId35"/>
    <p:sldId id="329" r:id="rId36"/>
    <p:sldId id="390" r:id="rId37"/>
    <p:sldId id="412" r:id="rId38"/>
    <p:sldId id="391" r:id="rId39"/>
    <p:sldId id="392" r:id="rId40"/>
    <p:sldId id="393" r:id="rId41"/>
    <p:sldId id="380" r:id="rId42"/>
    <p:sldId id="381" r:id="rId43"/>
    <p:sldId id="387" r:id="rId44"/>
    <p:sldId id="402" r:id="rId45"/>
    <p:sldId id="400" r:id="rId46"/>
    <p:sldId id="401" r:id="rId47"/>
    <p:sldId id="403" r:id="rId48"/>
    <p:sldId id="407" r:id="rId49"/>
    <p:sldId id="408" r:id="rId50"/>
    <p:sldId id="409" r:id="rId51"/>
    <p:sldId id="404" r:id="rId52"/>
    <p:sldId id="415" r:id="rId53"/>
    <p:sldId id="421" r:id="rId54"/>
    <p:sldId id="416" r:id="rId55"/>
    <p:sldId id="382" r:id="rId56"/>
    <p:sldId id="417" r:id="rId57"/>
    <p:sldId id="411" r:id="rId58"/>
    <p:sldId id="425" r:id="rId59"/>
    <p:sldId id="308" r:id="rId60"/>
    <p:sldId id="406" r:id="rId61"/>
    <p:sldId id="341" r:id="rId62"/>
    <p:sldId id="289"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77B37"/>
    <a:srgbClr val="D5ABFF"/>
    <a:srgbClr val="CC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06" autoAdjust="0"/>
    <p:restoredTop sz="68058" autoAdjust="0"/>
  </p:normalViewPr>
  <p:slideViewPr>
    <p:cSldViewPr snapToGrid="0">
      <p:cViewPr varScale="1">
        <p:scale>
          <a:sx n="83" d="100"/>
          <a:sy n="83" d="100"/>
        </p:scale>
        <p:origin x="834" y="78"/>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B241-F563-4342-97DE-457CDFD6E46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8A4863F-F9BB-43D5-9D01-97FCD931E6CF}">
      <dgm:prSet/>
      <dgm:spPr/>
      <dgm:t>
        <a:bodyPr/>
        <a:lstStyle/>
        <a:p>
          <a:pPr rtl="0"/>
          <a:r>
            <a:rPr lang="en-US" dirty="0" smtClean="0"/>
            <a:t>Bilingual Education/English as a Second Language (BE/ESL) </a:t>
          </a:r>
          <a:endParaRPr lang="en-US" dirty="0"/>
        </a:p>
      </dgm:t>
    </dgm:pt>
    <dgm:pt modelId="{6FD35200-9489-47EA-9EF6-5CE58815407E}" type="parTrans" cxnId="{7E2A199D-E60A-457E-BC9F-79157D302C87}">
      <dgm:prSet/>
      <dgm:spPr/>
      <dgm:t>
        <a:bodyPr/>
        <a:lstStyle/>
        <a:p>
          <a:endParaRPr lang="en-US"/>
        </a:p>
      </dgm:t>
    </dgm:pt>
    <dgm:pt modelId="{1ABE4AA0-B80C-4EF5-8B1F-98099DD4F544}" type="sibTrans" cxnId="{7E2A199D-E60A-457E-BC9F-79157D302C87}">
      <dgm:prSet/>
      <dgm:spPr/>
      <dgm:t>
        <a:bodyPr/>
        <a:lstStyle/>
        <a:p>
          <a:endParaRPr lang="en-US"/>
        </a:p>
      </dgm:t>
    </dgm:pt>
    <dgm:pt modelId="{23069A58-73D5-4554-A0D4-AB7894658ABB}">
      <dgm:prSet/>
      <dgm:spPr/>
      <dgm:t>
        <a:bodyPr/>
        <a:lstStyle/>
        <a:p>
          <a:pPr rtl="0"/>
          <a:r>
            <a:rPr lang="en-US" dirty="0" smtClean="0"/>
            <a:t>Career and Technical Education       (CTE) </a:t>
          </a:r>
          <a:endParaRPr lang="en-US" dirty="0"/>
        </a:p>
      </dgm:t>
    </dgm:pt>
    <dgm:pt modelId="{F22D196A-59D2-40CC-8F10-79BC6743F51E}" type="parTrans" cxnId="{2F4431FA-5A3E-46B1-B92A-1C016D8E88F4}">
      <dgm:prSet/>
      <dgm:spPr/>
      <dgm:t>
        <a:bodyPr/>
        <a:lstStyle/>
        <a:p>
          <a:endParaRPr lang="en-US"/>
        </a:p>
      </dgm:t>
    </dgm:pt>
    <dgm:pt modelId="{2E75CFDF-266E-4526-807F-B9BA56616476}" type="sibTrans" cxnId="{2F4431FA-5A3E-46B1-B92A-1C016D8E88F4}">
      <dgm:prSet/>
      <dgm:spPr/>
      <dgm:t>
        <a:bodyPr/>
        <a:lstStyle/>
        <a:p>
          <a:endParaRPr lang="en-US"/>
        </a:p>
      </dgm:t>
    </dgm:pt>
    <dgm:pt modelId="{B46AE144-D4A4-4356-A837-6CA8AB1B9534}">
      <dgm:prSet/>
      <dgm:spPr/>
      <dgm:t>
        <a:bodyPr/>
        <a:lstStyle/>
        <a:p>
          <a:pPr rtl="0"/>
          <a:r>
            <a:rPr lang="en-US" dirty="0" smtClean="0"/>
            <a:t>No Child Left Behind         (NCLB)</a:t>
          </a:r>
          <a:endParaRPr lang="en-US" dirty="0"/>
        </a:p>
      </dgm:t>
    </dgm:pt>
    <dgm:pt modelId="{8B0E2982-AE00-4AB1-907B-F6BE9783628A}" type="parTrans" cxnId="{0CBEDFD4-AC05-41FB-815C-68E045142062}">
      <dgm:prSet/>
      <dgm:spPr/>
      <dgm:t>
        <a:bodyPr/>
        <a:lstStyle/>
        <a:p>
          <a:endParaRPr lang="en-US"/>
        </a:p>
      </dgm:t>
    </dgm:pt>
    <dgm:pt modelId="{7467D512-1AE0-49AD-B978-44A22E46D920}" type="sibTrans" cxnId="{0CBEDFD4-AC05-41FB-815C-68E045142062}">
      <dgm:prSet/>
      <dgm:spPr/>
      <dgm:t>
        <a:bodyPr/>
        <a:lstStyle/>
        <a:p>
          <a:endParaRPr lang="en-US"/>
        </a:p>
      </dgm:t>
    </dgm:pt>
    <dgm:pt modelId="{98829DC9-B393-45D7-BEED-D7F8663C475E}">
      <dgm:prSet/>
      <dgm:spPr/>
      <dgm:t>
        <a:bodyPr/>
        <a:lstStyle/>
        <a:p>
          <a:pPr rtl="0"/>
          <a:r>
            <a:rPr lang="en-US" dirty="0" smtClean="0"/>
            <a:t>Special Education (SPED)</a:t>
          </a:r>
          <a:endParaRPr lang="en-US" dirty="0"/>
        </a:p>
      </dgm:t>
    </dgm:pt>
    <dgm:pt modelId="{E6DEC3E9-9C9D-473D-9E5A-AE76CAE0C19C}" type="parTrans" cxnId="{F4B2581C-268D-4644-AF39-92251F0A6A16}">
      <dgm:prSet/>
      <dgm:spPr/>
      <dgm:t>
        <a:bodyPr/>
        <a:lstStyle/>
        <a:p>
          <a:endParaRPr lang="en-US"/>
        </a:p>
      </dgm:t>
    </dgm:pt>
    <dgm:pt modelId="{248B0B08-9B58-49F0-AB84-D9B8436C391C}" type="sibTrans" cxnId="{F4B2581C-268D-4644-AF39-92251F0A6A16}">
      <dgm:prSet/>
      <dgm:spPr/>
      <dgm:t>
        <a:bodyPr/>
        <a:lstStyle/>
        <a:p>
          <a:endParaRPr lang="en-US"/>
        </a:p>
      </dgm:t>
    </dgm:pt>
    <dgm:pt modelId="{9FCCF06D-BE30-498D-A8E5-BE9F4497958E}" type="pres">
      <dgm:prSet presAssocID="{4D34B241-F563-4342-97DE-457CDFD6E467}" presName="CompostProcess" presStyleCnt="0">
        <dgm:presLayoutVars>
          <dgm:dir/>
          <dgm:resizeHandles val="exact"/>
        </dgm:presLayoutVars>
      </dgm:prSet>
      <dgm:spPr/>
      <dgm:t>
        <a:bodyPr/>
        <a:lstStyle/>
        <a:p>
          <a:endParaRPr lang="en-US"/>
        </a:p>
      </dgm:t>
    </dgm:pt>
    <dgm:pt modelId="{EA63895F-6333-4212-8CE0-7B6DA7D4D131}" type="pres">
      <dgm:prSet presAssocID="{4D34B241-F563-4342-97DE-457CDFD6E467}" presName="arrow" presStyleLbl="bgShp" presStyleIdx="0" presStyleCnt="1" custAng="0" custLinFactNeighborX="187" custLinFactNeighborY="-6358"/>
      <dgm:spPr/>
    </dgm:pt>
    <dgm:pt modelId="{B3FAF359-6FB4-49A9-8D59-D50294B930F2}" type="pres">
      <dgm:prSet presAssocID="{4D34B241-F563-4342-97DE-457CDFD6E467}" presName="linearProcess" presStyleCnt="0"/>
      <dgm:spPr/>
    </dgm:pt>
    <dgm:pt modelId="{75A439C8-36D1-44B6-9275-A3E13F628BE1}" type="pres">
      <dgm:prSet presAssocID="{48A4863F-F9BB-43D5-9D01-97FCD931E6CF}" presName="textNode" presStyleLbl="node1" presStyleIdx="0" presStyleCnt="4">
        <dgm:presLayoutVars>
          <dgm:bulletEnabled val="1"/>
        </dgm:presLayoutVars>
      </dgm:prSet>
      <dgm:spPr/>
      <dgm:t>
        <a:bodyPr/>
        <a:lstStyle/>
        <a:p>
          <a:endParaRPr lang="en-US"/>
        </a:p>
      </dgm:t>
    </dgm:pt>
    <dgm:pt modelId="{DB2ED0BE-5D87-44F0-96C3-A98F573F5272}" type="pres">
      <dgm:prSet presAssocID="{1ABE4AA0-B80C-4EF5-8B1F-98099DD4F544}" presName="sibTrans" presStyleCnt="0"/>
      <dgm:spPr/>
    </dgm:pt>
    <dgm:pt modelId="{1E349C35-5846-496C-8495-EF348EA641B6}" type="pres">
      <dgm:prSet presAssocID="{23069A58-73D5-4554-A0D4-AB7894658ABB}" presName="textNode" presStyleLbl="node1" presStyleIdx="1" presStyleCnt="4">
        <dgm:presLayoutVars>
          <dgm:bulletEnabled val="1"/>
        </dgm:presLayoutVars>
      </dgm:prSet>
      <dgm:spPr/>
      <dgm:t>
        <a:bodyPr/>
        <a:lstStyle/>
        <a:p>
          <a:endParaRPr lang="en-US"/>
        </a:p>
      </dgm:t>
    </dgm:pt>
    <dgm:pt modelId="{D3A6D080-41E0-49CD-AFFB-EEA7974A5BFB}" type="pres">
      <dgm:prSet presAssocID="{2E75CFDF-266E-4526-807F-B9BA56616476}" presName="sibTrans" presStyleCnt="0"/>
      <dgm:spPr/>
    </dgm:pt>
    <dgm:pt modelId="{DE0C1DA5-47CB-4D34-B082-090A85605BB0}" type="pres">
      <dgm:prSet presAssocID="{B46AE144-D4A4-4356-A837-6CA8AB1B9534}" presName="textNode" presStyleLbl="node1" presStyleIdx="2" presStyleCnt="4">
        <dgm:presLayoutVars>
          <dgm:bulletEnabled val="1"/>
        </dgm:presLayoutVars>
      </dgm:prSet>
      <dgm:spPr/>
      <dgm:t>
        <a:bodyPr/>
        <a:lstStyle/>
        <a:p>
          <a:endParaRPr lang="en-US"/>
        </a:p>
      </dgm:t>
    </dgm:pt>
    <dgm:pt modelId="{AD6CC18C-6737-485A-9DBB-170ACA402211}" type="pres">
      <dgm:prSet presAssocID="{7467D512-1AE0-49AD-B978-44A22E46D920}" presName="sibTrans" presStyleCnt="0"/>
      <dgm:spPr/>
    </dgm:pt>
    <dgm:pt modelId="{69E2A252-2640-4323-A3A8-99F282DAE3E0}" type="pres">
      <dgm:prSet presAssocID="{98829DC9-B393-45D7-BEED-D7F8663C475E}" presName="textNode" presStyleLbl="node1" presStyleIdx="3" presStyleCnt="4">
        <dgm:presLayoutVars>
          <dgm:bulletEnabled val="1"/>
        </dgm:presLayoutVars>
      </dgm:prSet>
      <dgm:spPr/>
      <dgm:t>
        <a:bodyPr/>
        <a:lstStyle/>
        <a:p>
          <a:endParaRPr lang="en-US"/>
        </a:p>
      </dgm:t>
    </dgm:pt>
  </dgm:ptLst>
  <dgm:cxnLst>
    <dgm:cxn modelId="{442E8CC3-661B-445F-8436-97D5040794D5}" type="presOf" srcId="{4D34B241-F563-4342-97DE-457CDFD6E467}" destId="{9FCCF06D-BE30-498D-A8E5-BE9F4497958E}" srcOrd="0" destOrd="0" presId="urn:microsoft.com/office/officeart/2005/8/layout/hProcess9"/>
    <dgm:cxn modelId="{6CF79A9A-3793-45F5-809F-05DB6FB0F7EE}" type="presOf" srcId="{23069A58-73D5-4554-A0D4-AB7894658ABB}" destId="{1E349C35-5846-496C-8495-EF348EA641B6}" srcOrd="0" destOrd="0" presId="urn:microsoft.com/office/officeart/2005/8/layout/hProcess9"/>
    <dgm:cxn modelId="{7E2A199D-E60A-457E-BC9F-79157D302C87}" srcId="{4D34B241-F563-4342-97DE-457CDFD6E467}" destId="{48A4863F-F9BB-43D5-9D01-97FCD931E6CF}" srcOrd="0" destOrd="0" parTransId="{6FD35200-9489-47EA-9EF6-5CE58815407E}" sibTransId="{1ABE4AA0-B80C-4EF5-8B1F-98099DD4F544}"/>
    <dgm:cxn modelId="{2F4431FA-5A3E-46B1-B92A-1C016D8E88F4}" srcId="{4D34B241-F563-4342-97DE-457CDFD6E467}" destId="{23069A58-73D5-4554-A0D4-AB7894658ABB}" srcOrd="1" destOrd="0" parTransId="{F22D196A-59D2-40CC-8F10-79BC6743F51E}" sibTransId="{2E75CFDF-266E-4526-807F-B9BA56616476}"/>
    <dgm:cxn modelId="{1FEFC3D9-0387-4E86-B88D-11DB53D6AA25}" type="presOf" srcId="{48A4863F-F9BB-43D5-9D01-97FCD931E6CF}" destId="{75A439C8-36D1-44B6-9275-A3E13F628BE1}" srcOrd="0" destOrd="0" presId="urn:microsoft.com/office/officeart/2005/8/layout/hProcess9"/>
    <dgm:cxn modelId="{12B43AE3-0050-4D34-AFE1-4FFDB43FE6C0}" type="presOf" srcId="{98829DC9-B393-45D7-BEED-D7F8663C475E}" destId="{69E2A252-2640-4323-A3A8-99F282DAE3E0}" srcOrd="0" destOrd="0" presId="urn:microsoft.com/office/officeart/2005/8/layout/hProcess9"/>
    <dgm:cxn modelId="{F4B2581C-268D-4644-AF39-92251F0A6A16}" srcId="{4D34B241-F563-4342-97DE-457CDFD6E467}" destId="{98829DC9-B393-45D7-BEED-D7F8663C475E}" srcOrd="3" destOrd="0" parTransId="{E6DEC3E9-9C9D-473D-9E5A-AE76CAE0C19C}" sibTransId="{248B0B08-9B58-49F0-AB84-D9B8436C391C}"/>
    <dgm:cxn modelId="{BBDE3447-829B-41B0-9593-816EB1B7EAEF}" type="presOf" srcId="{B46AE144-D4A4-4356-A837-6CA8AB1B9534}" destId="{DE0C1DA5-47CB-4D34-B082-090A85605BB0}" srcOrd="0" destOrd="0" presId="urn:microsoft.com/office/officeart/2005/8/layout/hProcess9"/>
    <dgm:cxn modelId="{0CBEDFD4-AC05-41FB-815C-68E045142062}" srcId="{4D34B241-F563-4342-97DE-457CDFD6E467}" destId="{B46AE144-D4A4-4356-A837-6CA8AB1B9534}" srcOrd="2" destOrd="0" parTransId="{8B0E2982-AE00-4AB1-907B-F6BE9783628A}" sibTransId="{7467D512-1AE0-49AD-B978-44A22E46D920}"/>
    <dgm:cxn modelId="{47B459B2-50E1-45CF-AC05-7315481011B6}" type="presParOf" srcId="{9FCCF06D-BE30-498D-A8E5-BE9F4497958E}" destId="{EA63895F-6333-4212-8CE0-7B6DA7D4D131}" srcOrd="0" destOrd="0" presId="urn:microsoft.com/office/officeart/2005/8/layout/hProcess9"/>
    <dgm:cxn modelId="{7EE3877B-46D4-43BB-BEE4-C253B8B6B65A}" type="presParOf" srcId="{9FCCF06D-BE30-498D-A8E5-BE9F4497958E}" destId="{B3FAF359-6FB4-49A9-8D59-D50294B930F2}" srcOrd="1" destOrd="0" presId="urn:microsoft.com/office/officeart/2005/8/layout/hProcess9"/>
    <dgm:cxn modelId="{32FE289E-6FB0-48B4-9D4F-9B640D12D1CC}" type="presParOf" srcId="{B3FAF359-6FB4-49A9-8D59-D50294B930F2}" destId="{75A439C8-36D1-44B6-9275-A3E13F628BE1}" srcOrd="0" destOrd="0" presId="urn:microsoft.com/office/officeart/2005/8/layout/hProcess9"/>
    <dgm:cxn modelId="{F2C07696-36D0-4401-B4D4-A18BAF35176D}" type="presParOf" srcId="{B3FAF359-6FB4-49A9-8D59-D50294B930F2}" destId="{DB2ED0BE-5D87-44F0-96C3-A98F573F5272}" srcOrd="1" destOrd="0" presId="urn:microsoft.com/office/officeart/2005/8/layout/hProcess9"/>
    <dgm:cxn modelId="{8D13B76F-855B-4D31-A1AF-193A14B4998E}" type="presParOf" srcId="{B3FAF359-6FB4-49A9-8D59-D50294B930F2}" destId="{1E349C35-5846-496C-8495-EF348EA641B6}" srcOrd="2" destOrd="0" presId="urn:microsoft.com/office/officeart/2005/8/layout/hProcess9"/>
    <dgm:cxn modelId="{C4C91B07-8D83-46D3-A758-65D7C6E450E0}" type="presParOf" srcId="{B3FAF359-6FB4-49A9-8D59-D50294B930F2}" destId="{D3A6D080-41E0-49CD-AFFB-EEA7974A5BFB}" srcOrd="3" destOrd="0" presId="urn:microsoft.com/office/officeart/2005/8/layout/hProcess9"/>
    <dgm:cxn modelId="{E873E86A-8730-4143-BA84-80E77DF3A0B7}" type="presParOf" srcId="{B3FAF359-6FB4-49A9-8D59-D50294B930F2}" destId="{DE0C1DA5-47CB-4D34-B082-090A85605BB0}" srcOrd="4" destOrd="0" presId="urn:microsoft.com/office/officeart/2005/8/layout/hProcess9"/>
    <dgm:cxn modelId="{F93B7A36-470E-4D77-B63C-AFE07ABA06C7}" type="presParOf" srcId="{B3FAF359-6FB4-49A9-8D59-D50294B930F2}" destId="{AD6CC18C-6737-485A-9DBB-170ACA402211}" srcOrd="5" destOrd="0" presId="urn:microsoft.com/office/officeart/2005/8/layout/hProcess9"/>
    <dgm:cxn modelId="{40D99149-1AE7-4D72-BDA2-4E2AAFE75867}" type="presParOf" srcId="{B3FAF359-6FB4-49A9-8D59-D50294B930F2}" destId="{69E2A252-2640-4323-A3A8-99F282DAE3E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17066-965D-451A-97C2-48EAB2C21261}" type="doc">
      <dgm:prSet loTypeId="urn:microsoft.com/office/officeart/2005/8/layout/cycle4#1" loCatId="cycle" qsTypeId="urn:microsoft.com/office/officeart/2005/8/quickstyle/simple5" qsCatId="simple" csTypeId="urn:microsoft.com/office/officeart/2005/8/colors/colorful1#1" csCatId="colorful" phldr="1"/>
      <dgm:spPr>
        <a:scene3d>
          <a:camera prst="orthographicFront">
            <a:rot lat="0" lon="0" rev="0"/>
          </a:camera>
          <a:lightRig rig="balanced" dir="t">
            <a:rot lat="0" lon="0" rev="8700000"/>
          </a:lightRig>
        </a:scene3d>
      </dgm:spPr>
      <dgm:t>
        <a:bodyPr/>
        <a:lstStyle/>
        <a:p>
          <a:endParaRPr lang="en-US"/>
        </a:p>
      </dgm:t>
    </dgm:pt>
    <dgm:pt modelId="{A390AFFA-27DC-470D-8CBB-6E0E378B1251}">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smtClean="0"/>
            <a:t>Data Analysis</a:t>
          </a:r>
          <a:endParaRPr lang="en-US" sz="1100" b="1" dirty="0"/>
        </a:p>
      </dgm:t>
    </dgm:pt>
    <dgm:pt modelId="{228FA3A7-B2F1-49C2-A9C5-170D79D82727}" type="parTrans" cxnId="{6BBF2286-A3B9-4DD0-A51D-EBFB4BDD0B98}">
      <dgm:prSet/>
      <dgm:spPr/>
      <dgm:t>
        <a:bodyPr/>
        <a:lstStyle/>
        <a:p>
          <a:endParaRPr lang="en-US"/>
        </a:p>
      </dgm:t>
    </dgm:pt>
    <dgm:pt modelId="{0E3FC41D-D5EE-423B-B2CF-91D0E3A32B59}" type="sibTrans" cxnId="{6BBF2286-A3B9-4DD0-A51D-EBFB4BDD0B98}">
      <dgm:prSet/>
      <dgm:spPr/>
      <dgm:t>
        <a:bodyPr/>
        <a:lstStyle/>
        <a:p>
          <a:endParaRPr lang="en-US"/>
        </a:p>
      </dgm:t>
    </dgm:pt>
    <dgm:pt modelId="{58E2A647-97B9-43E5-A477-95471F25894D}">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smtClean="0"/>
            <a:t>Needs Assessment</a:t>
          </a:r>
          <a:endParaRPr lang="en-US" sz="1100" b="1" dirty="0"/>
        </a:p>
      </dgm:t>
    </dgm:pt>
    <dgm:pt modelId="{4A19BE75-3E5E-4BE5-BA24-16E7339C474B}" type="parTrans" cxnId="{E4AE6B97-5A63-482E-B09D-2EE4DD2355C6}">
      <dgm:prSet/>
      <dgm:spPr/>
      <dgm:t>
        <a:bodyPr/>
        <a:lstStyle/>
        <a:p>
          <a:endParaRPr lang="en-US"/>
        </a:p>
      </dgm:t>
    </dgm:pt>
    <dgm:pt modelId="{F0365496-523B-4F67-82F3-CF003957AAF6}" type="sibTrans" cxnId="{E4AE6B97-5A63-482E-B09D-2EE4DD2355C6}">
      <dgm:prSet/>
      <dgm:spPr/>
      <dgm:t>
        <a:bodyPr/>
        <a:lstStyle/>
        <a:p>
          <a:endParaRPr lang="en-US"/>
        </a:p>
      </dgm:t>
    </dgm:pt>
    <dgm:pt modelId="{703E9F2D-8D28-411E-821B-7A7B8C66967E}">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900" b="1" dirty="0" smtClean="0"/>
            <a:t>Improvement Plan</a:t>
          </a:r>
          <a:endParaRPr lang="en-US" sz="900" b="1" dirty="0"/>
        </a:p>
      </dgm:t>
    </dgm:pt>
    <dgm:pt modelId="{41F172C7-9996-4FD2-B761-7F6F44DA8C63}" type="parTrans" cxnId="{7A6FC234-C6FD-49C6-B230-D681301FCB45}">
      <dgm:prSet/>
      <dgm:spPr/>
      <dgm:t>
        <a:bodyPr/>
        <a:lstStyle/>
        <a:p>
          <a:endParaRPr lang="en-US"/>
        </a:p>
      </dgm:t>
    </dgm:pt>
    <dgm:pt modelId="{73361896-4AEA-4013-AEE3-E3B964710699}" type="sibTrans" cxnId="{7A6FC234-C6FD-49C6-B230-D681301FCB45}">
      <dgm:prSet/>
      <dgm:spPr/>
      <dgm:t>
        <a:bodyPr/>
        <a:lstStyle/>
        <a:p>
          <a:endParaRPr lang="en-US"/>
        </a:p>
      </dgm:t>
    </dgm:pt>
    <dgm:pt modelId="{A0BF7B31-991D-440C-B32A-1C8C85DDE521}">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100" b="1" dirty="0" smtClean="0"/>
            <a:t>Implement &amp; Monitor</a:t>
          </a:r>
          <a:endParaRPr lang="en-US" sz="1100" b="1" dirty="0"/>
        </a:p>
      </dgm:t>
    </dgm:pt>
    <dgm:pt modelId="{01A3BBE2-986B-4037-AD68-E531FBED8059}" type="parTrans" cxnId="{BBC24FC7-DAAF-463C-A466-1A06D19AA95A}">
      <dgm:prSet/>
      <dgm:spPr/>
      <dgm:t>
        <a:bodyPr/>
        <a:lstStyle/>
        <a:p>
          <a:endParaRPr lang="en-US"/>
        </a:p>
      </dgm:t>
    </dgm:pt>
    <dgm:pt modelId="{1C76BFE3-95F1-4B0A-BC4D-0C82AF10B267}" type="sibTrans" cxnId="{BBC24FC7-DAAF-463C-A466-1A06D19AA95A}">
      <dgm:prSet/>
      <dgm:spPr/>
      <dgm:t>
        <a:bodyPr/>
        <a:lstStyle/>
        <a:p>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 modelId="{01635ACF-EBEF-4BE2-BD7C-EB0259A9EB6F}" type="pres">
      <dgm:prSet presAssocID="{0DD17066-965D-451A-97C2-48EAB2C21261}" presName="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A0DE2975-3B77-4D61-B5B2-BFF1B7D12EB4}" type="pres">
      <dgm:prSet presAssocID="{0DD17066-965D-451A-97C2-48EAB2C21261}" presName="childPlacehold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ABD9963E-6A44-471E-95A1-9912F72A1784}" type="pres">
      <dgm:prSet presAssocID="{0DD17066-965D-451A-97C2-48EAB2C21261}" presName="circl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1357BAED-F1D7-4F7B-921A-F66461EFC897}" type="pres">
      <dgm:prSet presAssocID="{0DD17066-965D-451A-97C2-48EAB2C21261}" presName="quadrant1" presStyleLbl="node1" presStyleIdx="0" presStyleCnt="4">
        <dgm:presLayoutVars>
          <dgm:chMax val="1"/>
          <dgm:bulletEnabled val="1"/>
        </dgm:presLayoutVars>
      </dgm:prSet>
      <dgm:spPr/>
      <dgm:t>
        <a:bodyPr/>
        <a:lstStyle/>
        <a:p>
          <a:endParaRPr lang="en-US"/>
        </a:p>
      </dgm:t>
    </dgm:pt>
    <dgm:pt modelId="{B2A8BF2D-F8E8-4808-8AD2-072EBD3DA7A0}" type="pres">
      <dgm:prSet presAssocID="{0DD17066-965D-451A-97C2-48EAB2C21261}" presName="quadrant2" presStyleLbl="node1" presStyleIdx="1" presStyleCnt="4">
        <dgm:presLayoutVars>
          <dgm:chMax val="1"/>
          <dgm:bulletEnabled val="1"/>
        </dgm:presLayoutVars>
      </dgm:prSet>
      <dgm:spPr/>
      <dgm:t>
        <a:bodyPr/>
        <a:lstStyle/>
        <a:p>
          <a:endParaRPr lang="en-US"/>
        </a:p>
      </dgm:t>
    </dgm:pt>
    <dgm:pt modelId="{B7E0CDED-F5D1-4F8B-9E5A-13AE3DE49396}" type="pres">
      <dgm:prSet presAssocID="{0DD17066-965D-451A-97C2-48EAB2C21261}" presName="quadrant3" presStyleLbl="node1" presStyleIdx="2" presStyleCnt="4">
        <dgm:presLayoutVars>
          <dgm:chMax val="1"/>
          <dgm:bulletEnabled val="1"/>
        </dgm:presLayoutVars>
      </dgm:prSet>
      <dgm:spPr/>
      <dgm:t>
        <a:bodyPr/>
        <a:lstStyle/>
        <a:p>
          <a:endParaRPr lang="en-US"/>
        </a:p>
      </dgm:t>
    </dgm:pt>
    <dgm:pt modelId="{E22AFBC4-8AA3-4A2B-B57E-7C68931250E5}" type="pres">
      <dgm:prSet presAssocID="{0DD17066-965D-451A-97C2-48EAB2C21261}" presName="quadrant4" presStyleLbl="node1" presStyleIdx="3" presStyleCnt="4">
        <dgm:presLayoutVars>
          <dgm:chMax val="1"/>
          <dgm:bulletEnabled val="1"/>
        </dgm:presLayoutVars>
      </dgm:prSet>
      <dgm:spPr/>
      <dgm:t>
        <a:bodyPr/>
        <a:lstStyle/>
        <a:p>
          <a:endParaRPr lang="en-US"/>
        </a:p>
      </dgm:t>
    </dgm:pt>
    <dgm:pt modelId="{7FE0997D-F1BD-40F4-9063-C474FF8347A1}" type="pres">
      <dgm:prSet presAssocID="{0DD17066-965D-451A-97C2-48EAB2C21261}" presName="quadrantPlacehold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02525F1-E25B-46EC-8A61-F9294B08CF2B}" type="pres">
      <dgm:prSet presAssocID="{0DD17066-965D-451A-97C2-48EAB2C21261}" presName="center1" presStyleLbl="fgShp" presStyleIdx="0"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589F0759-5920-4E9B-AFF1-363EA5D617AF}" type="pres">
      <dgm:prSet presAssocID="{0DD17066-965D-451A-97C2-48EAB2C21261}" presName="center2" presStyleLbl="fgShp" presStyleIdx="1"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Lst>
  <dgm:cxnLst>
    <dgm:cxn modelId="{E4AE6B97-5A63-482E-B09D-2EE4DD2355C6}" srcId="{0DD17066-965D-451A-97C2-48EAB2C21261}" destId="{58E2A647-97B9-43E5-A477-95471F25894D}" srcOrd="1" destOrd="0" parTransId="{4A19BE75-3E5E-4BE5-BA24-16E7339C474B}" sibTransId="{F0365496-523B-4F67-82F3-CF003957AAF6}"/>
    <dgm:cxn modelId="{CB9A2962-EFEF-46E3-981A-03466D814FCE}" type="presOf" srcId="{703E9F2D-8D28-411E-821B-7A7B8C66967E}" destId="{B7E0CDED-F5D1-4F8B-9E5A-13AE3DE49396}" srcOrd="0" destOrd="0" presId="urn:microsoft.com/office/officeart/2005/8/layout/cycle4#1"/>
    <dgm:cxn modelId="{7A6FC234-C6FD-49C6-B230-D681301FCB45}" srcId="{0DD17066-965D-451A-97C2-48EAB2C21261}" destId="{703E9F2D-8D28-411E-821B-7A7B8C66967E}" srcOrd="2" destOrd="0" parTransId="{41F172C7-9996-4FD2-B761-7F6F44DA8C63}" sibTransId="{73361896-4AEA-4013-AEE3-E3B964710699}"/>
    <dgm:cxn modelId="{6BBF2286-A3B9-4DD0-A51D-EBFB4BDD0B98}" srcId="{0DD17066-965D-451A-97C2-48EAB2C21261}" destId="{A390AFFA-27DC-470D-8CBB-6E0E378B1251}" srcOrd="0" destOrd="0" parTransId="{228FA3A7-B2F1-49C2-A9C5-170D79D82727}" sibTransId="{0E3FC41D-D5EE-423B-B2CF-91D0E3A32B59}"/>
    <dgm:cxn modelId="{93E8911A-4330-4F38-8875-580FF84D2D73}" type="presOf" srcId="{A390AFFA-27DC-470D-8CBB-6E0E378B1251}" destId="{1357BAED-F1D7-4F7B-921A-F66461EFC897}" srcOrd="0" destOrd="0" presId="urn:microsoft.com/office/officeart/2005/8/layout/cycle4#1"/>
    <dgm:cxn modelId="{BBC24FC7-DAAF-463C-A466-1A06D19AA95A}" srcId="{0DD17066-965D-451A-97C2-48EAB2C21261}" destId="{A0BF7B31-991D-440C-B32A-1C8C85DDE521}" srcOrd="3" destOrd="0" parTransId="{01A3BBE2-986B-4037-AD68-E531FBED8059}" sibTransId="{1C76BFE3-95F1-4B0A-BC4D-0C82AF10B267}"/>
    <dgm:cxn modelId="{B446CFE0-1EE6-4051-958D-1AFEED748304}" type="presOf" srcId="{0DD17066-965D-451A-97C2-48EAB2C21261}" destId="{9831B690-B20D-4A8A-8DA7-6C9881C8B81A}" srcOrd="0" destOrd="0" presId="urn:microsoft.com/office/officeart/2005/8/layout/cycle4#1"/>
    <dgm:cxn modelId="{93877EA5-42CB-40B1-9456-B6E4D97E92D9}" type="presOf" srcId="{A0BF7B31-991D-440C-B32A-1C8C85DDE521}" destId="{E22AFBC4-8AA3-4A2B-B57E-7C68931250E5}" srcOrd="0" destOrd="0" presId="urn:microsoft.com/office/officeart/2005/8/layout/cycle4#1"/>
    <dgm:cxn modelId="{A853BD5B-2553-44F6-9D29-53FCEC61AC02}" type="presOf" srcId="{58E2A647-97B9-43E5-A477-95471F25894D}" destId="{B2A8BF2D-F8E8-4808-8AD2-072EBD3DA7A0}" srcOrd="0" destOrd="0" presId="urn:microsoft.com/office/officeart/2005/8/layout/cycle4#1"/>
    <dgm:cxn modelId="{E94BADD2-A942-4C1F-A921-6036DC65A302}" type="presParOf" srcId="{9831B690-B20D-4A8A-8DA7-6C9881C8B81A}" destId="{01635ACF-EBEF-4BE2-BD7C-EB0259A9EB6F}" srcOrd="0" destOrd="0" presId="urn:microsoft.com/office/officeart/2005/8/layout/cycle4#1"/>
    <dgm:cxn modelId="{F5953CF7-D41B-48D9-B07E-74242EA98F27}" type="presParOf" srcId="{01635ACF-EBEF-4BE2-BD7C-EB0259A9EB6F}" destId="{A0DE2975-3B77-4D61-B5B2-BFF1B7D12EB4}" srcOrd="0" destOrd="0" presId="urn:microsoft.com/office/officeart/2005/8/layout/cycle4#1"/>
    <dgm:cxn modelId="{CF7A3AA5-100A-46E5-8CF4-C3ADE36EBD94}" type="presParOf" srcId="{9831B690-B20D-4A8A-8DA7-6C9881C8B81A}" destId="{ABD9963E-6A44-471E-95A1-9912F72A1784}" srcOrd="1" destOrd="0" presId="urn:microsoft.com/office/officeart/2005/8/layout/cycle4#1"/>
    <dgm:cxn modelId="{E09BD064-BDCB-4D45-B9BA-12EB119DCD07}" type="presParOf" srcId="{ABD9963E-6A44-471E-95A1-9912F72A1784}" destId="{1357BAED-F1D7-4F7B-921A-F66461EFC897}" srcOrd="0" destOrd="0" presId="urn:microsoft.com/office/officeart/2005/8/layout/cycle4#1"/>
    <dgm:cxn modelId="{3F5581AC-203E-49AD-874E-A0ECAA900D5E}" type="presParOf" srcId="{ABD9963E-6A44-471E-95A1-9912F72A1784}" destId="{B2A8BF2D-F8E8-4808-8AD2-072EBD3DA7A0}" srcOrd="1" destOrd="0" presId="urn:microsoft.com/office/officeart/2005/8/layout/cycle4#1"/>
    <dgm:cxn modelId="{B0D4C3B6-3A9E-4D2B-9D34-2B6683FC2245}" type="presParOf" srcId="{ABD9963E-6A44-471E-95A1-9912F72A1784}" destId="{B7E0CDED-F5D1-4F8B-9E5A-13AE3DE49396}" srcOrd="2" destOrd="0" presId="urn:microsoft.com/office/officeart/2005/8/layout/cycle4#1"/>
    <dgm:cxn modelId="{61F0DF45-3A3E-4682-A655-27824C4C1FB2}" type="presParOf" srcId="{ABD9963E-6A44-471E-95A1-9912F72A1784}" destId="{E22AFBC4-8AA3-4A2B-B57E-7C68931250E5}" srcOrd="3" destOrd="0" presId="urn:microsoft.com/office/officeart/2005/8/layout/cycle4#1"/>
    <dgm:cxn modelId="{40CC3F66-9F47-4BB0-898C-96EE49AA753B}" type="presParOf" srcId="{ABD9963E-6A44-471E-95A1-9912F72A1784}" destId="{7FE0997D-F1BD-40F4-9063-C474FF8347A1}" srcOrd="4" destOrd="0" presId="urn:microsoft.com/office/officeart/2005/8/layout/cycle4#1"/>
    <dgm:cxn modelId="{BCFA041F-D43C-428C-B63A-3170AE483D75}" type="presParOf" srcId="{9831B690-B20D-4A8A-8DA7-6C9881C8B81A}" destId="{202525F1-E25B-46EC-8A61-F9294B08CF2B}" srcOrd="2" destOrd="0" presId="urn:microsoft.com/office/officeart/2005/8/layout/cycle4#1"/>
    <dgm:cxn modelId="{98698E92-3519-4473-AA23-12EACB33FE1E}" type="presParOf" srcId="{9831B690-B20D-4A8A-8DA7-6C9881C8B81A}" destId="{589F0759-5920-4E9B-AFF1-363EA5D617AF}" srcOrd="3" destOrd="0" presId="urn:microsoft.com/office/officeart/2005/8/layout/cycle4#1"/>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17066-965D-451A-97C2-48EAB2C21261}"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Lst>
  <dgm:cxnLst>
    <dgm:cxn modelId="{F754D7D0-F4D3-4E1B-906F-5954120FFB0E}" type="presOf" srcId="{0DD17066-965D-451A-97C2-48EAB2C21261}" destId="{9831B690-B20D-4A8A-8DA7-6C9881C8B81A}" srcOrd="0" destOrd="0" presId="urn:microsoft.com/office/officeart/2005/8/layout/cycle4"/>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17066-965D-451A-97C2-48EAB2C21261}"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A390AFFA-27DC-470D-8CBB-6E0E378B1251}">
      <dgm:prSet phldrT="[Text]"/>
      <dgm:spPr>
        <a:xfrm>
          <a:off x="2346918" y="153936"/>
          <a:ext cx="1169374" cy="1169374"/>
        </a:xfrm>
        <a:prstGeom prst="pieWedg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Data Analysis</a:t>
          </a:r>
          <a:endParaRPr lang="en-US" dirty="0">
            <a:solidFill>
              <a:sysClr val="window" lastClr="FFFFFF"/>
            </a:solidFill>
            <a:latin typeface="Calibri"/>
            <a:ea typeface="+mn-ea"/>
            <a:cs typeface="+mn-cs"/>
          </a:endParaRPr>
        </a:p>
      </dgm:t>
    </dgm:pt>
    <dgm:pt modelId="{228FA3A7-B2F1-49C2-A9C5-170D79D82727}" type="parTrans" cxnId="{6BBF2286-A3B9-4DD0-A51D-EBFB4BDD0B98}">
      <dgm:prSet/>
      <dgm:spPr/>
      <dgm:t>
        <a:bodyPr/>
        <a:lstStyle/>
        <a:p>
          <a:endParaRPr lang="en-US"/>
        </a:p>
      </dgm:t>
    </dgm:pt>
    <dgm:pt modelId="{0E3FC41D-D5EE-423B-B2CF-91D0E3A32B59}" type="sibTrans" cxnId="{6BBF2286-A3B9-4DD0-A51D-EBFB4BDD0B98}">
      <dgm:prSet/>
      <dgm:spPr/>
      <dgm:t>
        <a:bodyPr/>
        <a:lstStyle/>
        <a:p>
          <a:endParaRPr lang="en-US"/>
        </a:p>
      </dgm:t>
    </dgm:pt>
    <dgm:pt modelId="{58E2A647-97B9-43E5-A477-95471F25894D}">
      <dgm:prSet phldrT="[Text]"/>
      <dgm:spPr>
        <a:xfrm rot="5400000">
          <a:off x="3570306"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Needs Assessment</a:t>
          </a:r>
          <a:endParaRPr lang="en-US" dirty="0">
            <a:solidFill>
              <a:schemeClr val="tx1"/>
            </a:solidFill>
            <a:latin typeface="Calibri"/>
            <a:ea typeface="+mn-ea"/>
            <a:cs typeface="+mn-cs"/>
          </a:endParaRPr>
        </a:p>
      </dgm:t>
    </dgm:pt>
    <dgm:pt modelId="{4A19BE75-3E5E-4BE5-BA24-16E7339C474B}" type="parTrans" cxnId="{E4AE6B97-5A63-482E-B09D-2EE4DD2355C6}">
      <dgm:prSet/>
      <dgm:spPr/>
      <dgm:t>
        <a:bodyPr/>
        <a:lstStyle/>
        <a:p>
          <a:endParaRPr lang="en-US"/>
        </a:p>
      </dgm:t>
    </dgm:pt>
    <dgm:pt modelId="{F0365496-523B-4F67-82F3-CF003957AAF6}" type="sibTrans" cxnId="{E4AE6B97-5A63-482E-B09D-2EE4DD2355C6}">
      <dgm:prSet/>
      <dgm:spPr/>
      <dgm:t>
        <a:bodyPr/>
        <a:lstStyle/>
        <a:p>
          <a:endParaRPr lang="en-US"/>
        </a:p>
      </dgm:t>
    </dgm:pt>
    <dgm:pt modelId="{703E9F2D-8D28-411E-821B-7A7B8C66967E}">
      <dgm:prSet phldrT="[Text]"/>
      <dgm:spPr>
        <a:xfrm rot="10800000">
          <a:off x="3570306"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Improvement</a:t>
          </a:r>
          <a:r>
            <a:rPr lang="en-US" dirty="0" smtClean="0">
              <a:solidFill>
                <a:sysClr val="window" lastClr="FFFFFF"/>
              </a:solidFill>
              <a:latin typeface="Calibri"/>
              <a:ea typeface="+mn-ea"/>
              <a:cs typeface="+mn-cs"/>
            </a:rPr>
            <a:t> </a:t>
          </a:r>
          <a:r>
            <a:rPr lang="en-US" dirty="0" smtClean="0">
              <a:solidFill>
                <a:schemeClr val="tx1"/>
              </a:solidFill>
              <a:latin typeface="Calibri"/>
              <a:ea typeface="+mn-ea"/>
              <a:cs typeface="+mn-cs"/>
            </a:rPr>
            <a:t>Plan</a:t>
          </a:r>
          <a:endParaRPr lang="en-US" dirty="0">
            <a:solidFill>
              <a:schemeClr val="tx1"/>
            </a:solidFill>
            <a:latin typeface="Calibri"/>
            <a:ea typeface="+mn-ea"/>
            <a:cs typeface="+mn-cs"/>
          </a:endParaRPr>
        </a:p>
      </dgm:t>
    </dgm:pt>
    <dgm:pt modelId="{41F172C7-9996-4FD2-B761-7F6F44DA8C63}" type="parTrans" cxnId="{7A6FC234-C6FD-49C6-B230-D681301FCB45}">
      <dgm:prSet/>
      <dgm:spPr/>
      <dgm:t>
        <a:bodyPr/>
        <a:lstStyle/>
        <a:p>
          <a:endParaRPr lang="en-US"/>
        </a:p>
      </dgm:t>
    </dgm:pt>
    <dgm:pt modelId="{73361896-4AEA-4013-AEE3-E3B964710699}" type="sibTrans" cxnId="{7A6FC234-C6FD-49C6-B230-D681301FCB45}">
      <dgm:prSet/>
      <dgm:spPr/>
      <dgm:t>
        <a:bodyPr/>
        <a:lstStyle/>
        <a:p>
          <a:endParaRPr lang="en-US"/>
        </a:p>
      </dgm:t>
    </dgm:pt>
    <dgm:pt modelId="{A0BF7B31-991D-440C-B32A-1C8C85DDE521}">
      <dgm:prSet phldrT="[Text]"/>
      <dgm:spPr>
        <a:xfrm rot="16200000">
          <a:off x="2346918"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Implement &amp; Monitor</a:t>
          </a:r>
          <a:endParaRPr lang="en-US" dirty="0">
            <a:solidFill>
              <a:schemeClr val="tx1"/>
            </a:solidFill>
            <a:latin typeface="Calibri"/>
            <a:ea typeface="+mn-ea"/>
            <a:cs typeface="+mn-cs"/>
          </a:endParaRPr>
        </a:p>
      </dgm:t>
    </dgm:pt>
    <dgm:pt modelId="{01A3BBE2-986B-4037-AD68-E531FBED8059}" type="parTrans" cxnId="{BBC24FC7-DAAF-463C-A466-1A06D19AA95A}">
      <dgm:prSet/>
      <dgm:spPr/>
      <dgm:t>
        <a:bodyPr/>
        <a:lstStyle/>
        <a:p>
          <a:endParaRPr lang="en-US"/>
        </a:p>
      </dgm:t>
    </dgm:pt>
    <dgm:pt modelId="{1C76BFE3-95F1-4B0A-BC4D-0C82AF10B267}" type="sibTrans" cxnId="{BBC24FC7-DAAF-463C-A466-1A06D19AA95A}">
      <dgm:prSet/>
      <dgm:spPr/>
      <dgm:t>
        <a:bodyPr/>
        <a:lstStyle/>
        <a:p>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 modelId="{01635ACF-EBEF-4BE2-BD7C-EB0259A9EB6F}" type="pres">
      <dgm:prSet presAssocID="{0DD17066-965D-451A-97C2-48EAB2C21261}" presName="children" presStyleCnt="0"/>
      <dgm:spPr/>
      <dgm:t>
        <a:bodyPr/>
        <a:lstStyle/>
        <a:p>
          <a:endParaRPr lang="en-US"/>
        </a:p>
      </dgm:t>
    </dgm:pt>
    <dgm:pt modelId="{A0DE2975-3B77-4D61-B5B2-BFF1B7D12EB4}" type="pres">
      <dgm:prSet presAssocID="{0DD17066-965D-451A-97C2-48EAB2C21261}" presName="childPlaceholder" presStyleCnt="0"/>
      <dgm:spPr/>
      <dgm:t>
        <a:bodyPr/>
        <a:lstStyle/>
        <a:p>
          <a:endParaRPr lang="en-US"/>
        </a:p>
      </dgm:t>
    </dgm:pt>
    <dgm:pt modelId="{ABD9963E-6A44-471E-95A1-9912F72A1784}" type="pres">
      <dgm:prSet presAssocID="{0DD17066-965D-451A-97C2-48EAB2C21261}" presName="circle" presStyleCnt="0"/>
      <dgm:spPr/>
      <dgm:t>
        <a:bodyPr/>
        <a:lstStyle/>
        <a:p>
          <a:endParaRPr lang="en-US"/>
        </a:p>
      </dgm:t>
    </dgm:pt>
    <dgm:pt modelId="{1357BAED-F1D7-4F7B-921A-F66461EFC897}" type="pres">
      <dgm:prSet presAssocID="{0DD17066-965D-451A-97C2-48EAB2C21261}" presName="quadrant1" presStyleLbl="node1" presStyleIdx="0" presStyleCnt="4">
        <dgm:presLayoutVars>
          <dgm:chMax val="1"/>
          <dgm:bulletEnabled val="1"/>
        </dgm:presLayoutVars>
      </dgm:prSet>
      <dgm:spPr/>
      <dgm:t>
        <a:bodyPr/>
        <a:lstStyle/>
        <a:p>
          <a:endParaRPr lang="en-US"/>
        </a:p>
      </dgm:t>
    </dgm:pt>
    <dgm:pt modelId="{B2A8BF2D-F8E8-4808-8AD2-072EBD3DA7A0}" type="pres">
      <dgm:prSet presAssocID="{0DD17066-965D-451A-97C2-48EAB2C21261}" presName="quadrant2" presStyleLbl="node1" presStyleIdx="1" presStyleCnt="4">
        <dgm:presLayoutVars>
          <dgm:chMax val="1"/>
          <dgm:bulletEnabled val="1"/>
        </dgm:presLayoutVars>
      </dgm:prSet>
      <dgm:spPr/>
      <dgm:t>
        <a:bodyPr/>
        <a:lstStyle/>
        <a:p>
          <a:endParaRPr lang="en-US"/>
        </a:p>
      </dgm:t>
    </dgm:pt>
    <dgm:pt modelId="{B7E0CDED-F5D1-4F8B-9E5A-13AE3DE49396}" type="pres">
      <dgm:prSet presAssocID="{0DD17066-965D-451A-97C2-48EAB2C21261}" presName="quadrant3" presStyleLbl="node1" presStyleIdx="2" presStyleCnt="4">
        <dgm:presLayoutVars>
          <dgm:chMax val="1"/>
          <dgm:bulletEnabled val="1"/>
        </dgm:presLayoutVars>
      </dgm:prSet>
      <dgm:spPr/>
      <dgm:t>
        <a:bodyPr/>
        <a:lstStyle/>
        <a:p>
          <a:endParaRPr lang="en-US"/>
        </a:p>
      </dgm:t>
    </dgm:pt>
    <dgm:pt modelId="{E22AFBC4-8AA3-4A2B-B57E-7C68931250E5}" type="pres">
      <dgm:prSet presAssocID="{0DD17066-965D-451A-97C2-48EAB2C21261}" presName="quadrant4" presStyleLbl="node1" presStyleIdx="3" presStyleCnt="4">
        <dgm:presLayoutVars>
          <dgm:chMax val="1"/>
          <dgm:bulletEnabled val="1"/>
        </dgm:presLayoutVars>
      </dgm:prSet>
      <dgm:spPr/>
      <dgm:t>
        <a:bodyPr/>
        <a:lstStyle/>
        <a:p>
          <a:endParaRPr lang="en-US"/>
        </a:p>
      </dgm:t>
    </dgm:pt>
    <dgm:pt modelId="{7FE0997D-F1BD-40F4-9063-C474FF8347A1}" type="pres">
      <dgm:prSet presAssocID="{0DD17066-965D-451A-97C2-48EAB2C21261}" presName="quadrantPlaceholder" presStyleCnt="0"/>
      <dgm:spPr/>
      <dgm:t>
        <a:bodyPr/>
        <a:lstStyle/>
        <a:p>
          <a:endParaRPr lang="en-US"/>
        </a:p>
      </dgm:t>
    </dgm:pt>
    <dgm:pt modelId="{202525F1-E25B-46EC-8A61-F9294B08CF2B}" type="pres">
      <dgm:prSet presAssocID="{0DD17066-965D-451A-97C2-48EAB2C21261}" presName="center1" presStyleLbl="fgShp" presStyleIdx="0" presStyleCnt="2"/>
      <dgm:spPr>
        <a:xfrm>
          <a:off x="3341427" y="1107260"/>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89F0759-5920-4E9B-AFF1-363EA5D617AF}" type="pres">
      <dgm:prSet presAssocID="{0DD17066-965D-451A-97C2-48EAB2C21261}" presName="center2" presStyleLbl="fgShp" presStyleIdx="1" presStyleCnt="2"/>
      <dgm:spPr>
        <a:xfrm rot="10800000">
          <a:off x="3341427" y="1242292"/>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Lst>
  <dgm:cxnLst>
    <dgm:cxn modelId="{E4AE6B97-5A63-482E-B09D-2EE4DD2355C6}" srcId="{0DD17066-965D-451A-97C2-48EAB2C21261}" destId="{58E2A647-97B9-43E5-A477-95471F25894D}" srcOrd="1" destOrd="0" parTransId="{4A19BE75-3E5E-4BE5-BA24-16E7339C474B}" sibTransId="{F0365496-523B-4F67-82F3-CF003957AAF6}"/>
    <dgm:cxn modelId="{43961A58-D07B-4C04-A80C-0B529DA6C6A4}" type="presOf" srcId="{A390AFFA-27DC-470D-8CBB-6E0E378B1251}" destId="{1357BAED-F1D7-4F7B-921A-F66461EFC897}" srcOrd="0" destOrd="0" presId="urn:microsoft.com/office/officeart/2005/8/layout/cycle4"/>
    <dgm:cxn modelId="{7D4020EF-5D96-4A7C-887A-5DEB2CA42573}" type="presOf" srcId="{0DD17066-965D-451A-97C2-48EAB2C21261}" destId="{9831B690-B20D-4A8A-8DA7-6C9881C8B81A}" srcOrd="0" destOrd="0" presId="urn:microsoft.com/office/officeart/2005/8/layout/cycle4"/>
    <dgm:cxn modelId="{4F5179A6-F9B4-4F66-80F8-CF50DE468C8B}" type="presOf" srcId="{703E9F2D-8D28-411E-821B-7A7B8C66967E}" destId="{B7E0CDED-F5D1-4F8B-9E5A-13AE3DE49396}" srcOrd="0" destOrd="0" presId="urn:microsoft.com/office/officeart/2005/8/layout/cycle4"/>
    <dgm:cxn modelId="{7A6FC234-C6FD-49C6-B230-D681301FCB45}" srcId="{0DD17066-965D-451A-97C2-48EAB2C21261}" destId="{703E9F2D-8D28-411E-821B-7A7B8C66967E}" srcOrd="2" destOrd="0" parTransId="{41F172C7-9996-4FD2-B761-7F6F44DA8C63}" sibTransId="{73361896-4AEA-4013-AEE3-E3B964710699}"/>
    <dgm:cxn modelId="{6BBF2286-A3B9-4DD0-A51D-EBFB4BDD0B98}" srcId="{0DD17066-965D-451A-97C2-48EAB2C21261}" destId="{A390AFFA-27DC-470D-8CBB-6E0E378B1251}" srcOrd="0" destOrd="0" parTransId="{228FA3A7-B2F1-49C2-A9C5-170D79D82727}" sibTransId="{0E3FC41D-D5EE-423B-B2CF-91D0E3A32B59}"/>
    <dgm:cxn modelId="{BBC24FC7-DAAF-463C-A466-1A06D19AA95A}" srcId="{0DD17066-965D-451A-97C2-48EAB2C21261}" destId="{A0BF7B31-991D-440C-B32A-1C8C85DDE521}" srcOrd="3" destOrd="0" parTransId="{01A3BBE2-986B-4037-AD68-E531FBED8059}" sibTransId="{1C76BFE3-95F1-4B0A-BC4D-0C82AF10B267}"/>
    <dgm:cxn modelId="{EF578842-0C95-4B3E-80BC-D91C3097C1F7}" type="presOf" srcId="{58E2A647-97B9-43E5-A477-95471F25894D}" destId="{B2A8BF2D-F8E8-4808-8AD2-072EBD3DA7A0}" srcOrd="0" destOrd="0" presId="urn:microsoft.com/office/officeart/2005/8/layout/cycle4"/>
    <dgm:cxn modelId="{E924142A-D483-4A7D-ADA2-C02307A08FAE}" type="presOf" srcId="{A0BF7B31-991D-440C-B32A-1C8C85DDE521}" destId="{E22AFBC4-8AA3-4A2B-B57E-7C68931250E5}" srcOrd="0" destOrd="0" presId="urn:microsoft.com/office/officeart/2005/8/layout/cycle4"/>
    <dgm:cxn modelId="{BC6BAC24-0316-4D99-9CA1-6EBEEA033F0C}" type="presParOf" srcId="{9831B690-B20D-4A8A-8DA7-6C9881C8B81A}" destId="{01635ACF-EBEF-4BE2-BD7C-EB0259A9EB6F}" srcOrd="0" destOrd="0" presId="urn:microsoft.com/office/officeart/2005/8/layout/cycle4"/>
    <dgm:cxn modelId="{15CAC8B0-30D1-4BFB-B878-66C115A21777}" type="presParOf" srcId="{01635ACF-EBEF-4BE2-BD7C-EB0259A9EB6F}" destId="{A0DE2975-3B77-4D61-B5B2-BFF1B7D12EB4}" srcOrd="0" destOrd="0" presId="urn:microsoft.com/office/officeart/2005/8/layout/cycle4"/>
    <dgm:cxn modelId="{6C936588-DD1E-4BAD-B46D-E64D91FE8EEE}" type="presParOf" srcId="{9831B690-B20D-4A8A-8DA7-6C9881C8B81A}" destId="{ABD9963E-6A44-471E-95A1-9912F72A1784}" srcOrd="1" destOrd="0" presId="urn:microsoft.com/office/officeart/2005/8/layout/cycle4"/>
    <dgm:cxn modelId="{27187540-101F-408C-81D6-61C02A7BF35F}" type="presParOf" srcId="{ABD9963E-6A44-471E-95A1-9912F72A1784}" destId="{1357BAED-F1D7-4F7B-921A-F66461EFC897}" srcOrd="0" destOrd="0" presId="urn:microsoft.com/office/officeart/2005/8/layout/cycle4"/>
    <dgm:cxn modelId="{B2CEF111-F19D-4DCE-BDFE-75CF8218F905}" type="presParOf" srcId="{ABD9963E-6A44-471E-95A1-9912F72A1784}" destId="{B2A8BF2D-F8E8-4808-8AD2-072EBD3DA7A0}" srcOrd="1" destOrd="0" presId="urn:microsoft.com/office/officeart/2005/8/layout/cycle4"/>
    <dgm:cxn modelId="{E67C48FE-C7F9-4454-A1E3-857869DCBD5E}" type="presParOf" srcId="{ABD9963E-6A44-471E-95A1-9912F72A1784}" destId="{B7E0CDED-F5D1-4F8B-9E5A-13AE3DE49396}" srcOrd="2" destOrd="0" presId="urn:microsoft.com/office/officeart/2005/8/layout/cycle4"/>
    <dgm:cxn modelId="{9853A480-6EF6-497E-9C37-9F4E423ECF47}" type="presParOf" srcId="{ABD9963E-6A44-471E-95A1-9912F72A1784}" destId="{E22AFBC4-8AA3-4A2B-B57E-7C68931250E5}" srcOrd="3" destOrd="0" presId="urn:microsoft.com/office/officeart/2005/8/layout/cycle4"/>
    <dgm:cxn modelId="{9DA571D2-3149-453B-A722-799B092BAB90}" type="presParOf" srcId="{ABD9963E-6A44-471E-95A1-9912F72A1784}" destId="{7FE0997D-F1BD-40F4-9063-C474FF8347A1}" srcOrd="4" destOrd="0" presId="urn:microsoft.com/office/officeart/2005/8/layout/cycle4"/>
    <dgm:cxn modelId="{DB29CB71-BBA8-4ECF-9B29-724D97384ED4}" type="presParOf" srcId="{9831B690-B20D-4A8A-8DA7-6C9881C8B81A}" destId="{202525F1-E25B-46EC-8A61-F9294B08CF2B}" srcOrd="2" destOrd="0" presId="urn:microsoft.com/office/officeart/2005/8/layout/cycle4"/>
    <dgm:cxn modelId="{3963DC9D-D09C-4DAB-B155-C8E7477BABFA}" type="presParOf" srcId="{9831B690-B20D-4A8A-8DA7-6C9881C8B81A}" destId="{589F0759-5920-4E9B-AFF1-363EA5D617AF}" srcOrd="3" destOrd="0" presId="urn:microsoft.com/office/officeart/2005/8/layout/cycle4"/>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D17066-965D-451A-97C2-48EAB2C21261}"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A390AFFA-27DC-470D-8CBB-6E0E378B1251}">
      <dgm:prSet phldrT="[Text]"/>
      <dgm:spPr>
        <a:xfrm>
          <a:off x="2346918"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dirty="0" smtClean="0">
              <a:solidFill>
                <a:schemeClr val="tx1"/>
              </a:solidFill>
              <a:latin typeface="Calibri"/>
              <a:ea typeface="+mn-ea"/>
              <a:cs typeface="+mn-cs"/>
            </a:rPr>
            <a:t>Data Analysis</a:t>
          </a:r>
          <a:endParaRPr lang="en-US" dirty="0">
            <a:solidFill>
              <a:schemeClr val="tx1"/>
            </a:solidFill>
            <a:latin typeface="Calibri"/>
            <a:ea typeface="+mn-ea"/>
            <a:cs typeface="+mn-cs"/>
          </a:endParaRPr>
        </a:p>
      </dgm:t>
    </dgm:pt>
    <dgm:pt modelId="{228FA3A7-B2F1-49C2-A9C5-170D79D82727}" type="parTrans" cxnId="{6BBF2286-A3B9-4DD0-A51D-EBFB4BDD0B98}">
      <dgm:prSet/>
      <dgm:spPr/>
      <dgm:t>
        <a:bodyPr/>
        <a:lstStyle/>
        <a:p>
          <a:pPr algn="ctr"/>
          <a:endParaRPr lang="en-US"/>
        </a:p>
      </dgm:t>
    </dgm:pt>
    <dgm:pt modelId="{0E3FC41D-D5EE-423B-B2CF-91D0E3A32B59}" type="sibTrans" cxnId="{6BBF2286-A3B9-4DD0-A51D-EBFB4BDD0B98}">
      <dgm:prSet/>
      <dgm:spPr/>
      <dgm:t>
        <a:bodyPr/>
        <a:lstStyle/>
        <a:p>
          <a:pPr algn="ctr"/>
          <a:endParaRPr lang="en-US"/>
        </a:p>
      </dgm:t>
    </dgm:pt>
    <dgm:pt modelId="{58E2A647-97B9-43E5-A477-95471F25894D}">
      <dgm:prSet phldrT="[Text]"/>
      <dgm:spPr>
        <a:xfrm rot="5400000">
          <a:off x="3570306" y="153936"/>
          <a:ext cx="1169374" cy="1169374"/>
        </a:xfrm>
        <a:prstGeom prst="pieWedg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dirty="0" smtClean="0">
              <a:solidFill>
                <a:sysClr val="window" lastClr="FFFFFF"/>
              </a:solidFill>
              <a:latin typeface="Calibri"/>
              <a:ea typeface="+mn-ea"/>
              <a:cs typeface="+mn-cs"/>
            </a:rPr>
            <a:t>Needs Assessment</a:t>
          </a:r>
          <a:endParaRPr lang="en-US" dirty="0">
            <a:solidFill>
              <a:sysClr val="window" lastClr="FFFFFF"/>
            </a:solidFill>
            <a:latin typeface="Calibri"/>
            <a:ea typeface="+mn-ea"/>
            <a:cs typeface="+mn-cs"/>
          </a:endParaRPr>
        </a:p>
      </dgm:t>
    </dgm:pt>
    <dgm:pt modelId="{4A19BE75-3E5E-4BE5-BA24-16E7339C474B}" type="parTrans" cxnId="{E4AE6B97-5A63-482E-B09D-2EE4DD2355C6}">
      <dgm:prSet/>
      <dgm:spPr/>
      <dgm:t>
        <a:bodyPr/>
        <a:lstStyle/>
        <a:p>
          <a:pPr algn="ctr"/>
          <a:endParaRPr lang="en-US"/>
        </a:p>
      </dgm:t>
    </dgm:pt>
    <dgm:pt modelId="{F0365496-523B-4F67-82F3-CF003957AAF6}" type="sibTrans" cxnId="{E4AE6B97-5A63-482E-B09D-2EE4DD2355C6}">
      <dgm:prSet/>
      <dgm:spPr/>
      <dgm:t>
        <a:bodyPr/>
        <a:lstStyle/>
        <a:p>
          <a:pPr algn="ctr"/>
          <a:endParaRPr lang="en-US"/>
        </a:p>
      </dgm:t>
    </dgm:pt>
    <dgm:pt modelId="{703E9F2D-8D28-411E-821B-7A7B8C66967E}">
      <dgm:prSet phldrT="[Text]"/>
      <dgm:spPr>
        <a:xfrm rot="10800000">
          <a:off x="3570306"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dirty="0" smtClean="0">
              <a:solidFill>
                <a:schemeClr val="tx1"/>
              </a:solidFill>
              <a:latin typeface="Calibri"/>
              <a:ea typeface="+mn-ea"/>
              <a:cs typeface="+mn-cs"/>
            </a:rPr>
            <a:t>Improvement Plan</a:t>
          </a:r>
          <a:endParaRPr lang="en-US" dirty="0">
            <a:solidFill>
              <a:schemeClr val="tx1"/>
            </a:solidFill>
            <a:latin typeface="Calibri"/>
            <a:ea typeface="+mn-ea"/>
            <a:cs typeface="+mn-cs"/>
          </a:endParaRPr>
        </a:p>
      </dgm:t>
    </dgm:pt>
    <dgm:pt modelId="{41F172C7-9996-4FD2-B761-7F6F44DA8C63}" type="parTrans" cxnId="{7A6FC234-C6FD-49C6-B230-D681301FCB45}">
      <dgm:prSet/>
      <dgm:spPr/>
      <dgm:t>
        <a:bodyPr/>
        <a:lstStyle/>
        <a:p>
          <a:pPr algn="ctr"/>
          <a:endParaRPr lang="en-US"/>
        </a:p>
      </dgm:t>
    </dgm:pt>
    <dgm:pt modelId="{73361896-4AEA-4013-AEE3-E3B964710699}" type="sibTrans" cxnId="{7A6FC234-C6FD-49C6-B230-D681301FCB45}">
      <dgm:prSet/>
      <dgm:spPr/>
      <dgm:t>
        <a:bodyPr/>
        <a:lstStyle/>
        <a:p>
          <a:pPr algn="ctr"/>
          <a:endParaRPr lang="en-US"/>
        </a:p>
      </dgm:t>
    </dgm:pt>
    <dgm:pt modelId="{A0BF7B31-991D-440C-B32A-1C8C85DDE521}">
      <dgm:prSet phldrT="[Text]"/>
      <dgm:spPr>
        <a:xfrm rot="16200000">
          <a:off x="2346918"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dirty="0" smtClean="0">
              <a:solidFill>
                <a:schemeClr val="tx1"/>
              </a:solidFill>
              <a:latin typeface="Calibri"/>
              <a:ea typeface="+mn-ea"/>
              <a:cs typeface="+mn-cs"/>
            </a:rPr>
            <a:t>Implement &amp; Monitor</a:t>
          </a:r>
          <a:endParaRPr lang="en-US" dirty="0">
            <a:solidFill>
              <a:schemeClr val="tx1"/>
            </a:solidFill>
            <a:latin typeface="Calibri"/>
            <a:ea typeface="+mn-ea"/>
            <a:cs typeface="+mn-cs"/>
          </a:endParaRPr>
        </a:p>
      </dgm:t>
    </dgm:pt>
    <dgm:pt modelId="{01A3BBE2-986B-4037-AD68-E531FBED8059}" type="parTrans" cxnId="{BBC24FC7-DAAF-463C-A466-1A06D19AA95A}">
      <dgm:prSet/>
      <dgm:spPr/>
      <dgm:t>
        <a:bodyPr/>
        <a:lstStyle/>
        <a:p>
          <a:pPr algn="ctr"/>
          <a:endParaRPr lang="en-US"/>
        </a:p>
      </dgm:t>
    </dgm:pt>
    <dgm:pt modelId="{1C76BFE3-95F1-4B0A-BC4D-0C82AF10B267}" type="sibTrans" cxnId="{BBC24FC7-DAAF-463C-A466-1A06D19AA95A}">
      <dgm:prSet/>
      <dgm:spPr/>
      <dgm:t>
        <a:bodyPr/>
        <a:lstStyle/>
        <a:p>
          <a:pPr algn="ctr"/>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 modelId="{01635ACF-EBEF-4BE2-BD7C-EB0259A9EB6F}" type="pres">
      <dgm:prSet presAssocID="{0DD17066-965D-451A-97C2-48EAB2C21261}" presName="children" presStyleCnt="0"/>
      <dgm:spPr/>
      <dgm:t>
        <a:bodyPr/>
        <a:lstStyle/>
        <a:p>
          <a:endParaRPr lang="en-US"/>
        </a:p>
      </dgm:t>
    </dgm:pt>
    <dgm:pt modelId="{A0DE2975-3B77-4D61-B5B2-BFF1B7D12EB4}" type="pres">
      <dgm:prSet presAssocID="{0DD17066-965D-451A-97C2-48EAB2C21261}" presName="childPlaceholder" presStyleCnt="0"/>
      <dgm:spPr/>
      <dgm:t>
        <a:bodyPr/>
        <a:lstStyle/>
        <a:p>
          <a:endParaRPr lang="en-US"/>
        </a:p>
      </dgm:t>
    </dgm:pt>
    <dgm:pt modelId="{ABD9963E-6A44-471E-95A1-9912F72A1784}" type="pres">
      <dgm:prSet presAssocID="{0DD17066-965D-451A-97C2-48EAB2C21261}" presName="circle" presStyleCnt="0"/>
      <dgm:spPr/>
      <dgm:t>
        <a:bodyPr/>
        <a:lstStyle/>
        <a:p>
          <a:endParaRPr lang="en-US"/>
        </a:p>
      </dgm:t>
    </dgm:pt>
    <dgm:pt modelId="{1357BAED-F1D7-4F7B-921A-F66461EFC897}" type="pres">
      <dgm:prSet presAssocID="{0DD17066-965D-451A-97C2-48EAB2C21261}" presName="quadrant1" presStyleLbl="node1" presStyleIdx="0" presStyleCnt="4">
        <dgm:presLayoutVars>
          <dgm:chMax val="1"/>
          <dgm:bulletEnabled val="1"/>
        </dgm:presLayoutVars>
      </dgm:prSet>
      <dgm:spPr/>
      <dgm:t>
        <a:bodyPr/>
        <a:lstStyle/>
        <a:p>
          <a:endParaRPr lang="en-US"/>
        </a:p>
      </dgm:t>
    </dgm:pt>
    <dgm:pt modelId="{B2A8BF2D-F8E8-4808-8AD2-072EBD3DA7A0}" type="pres">
      <dgm:prSet presAssocID="{0DD17066-965D-451A-97C2-48EAB2C21261}" presName="quadrant2" presStyleLbl="node1" presStyleIdx="1" presStyleCnt="4">
        <dgm:presLayoutVars>
          <dgm:chMax val="1"/>
          <dgm:bulletEnabled val="1"/>
        </dgm:presLayoutVars>
      </dgm:prSet>
      <dgm:spPr/>
      <dgm:t>
        <a:bodyPr/>
        <a:lstStyle/>
        <a:p>
          <a:endParaRPr lang="en-US"/>
        </a:p>
      </dgm:t>
    </dgm:pt>
    <dgm:pt modelId="{B7E0CDED-F5D1-4F8B-9E5A-13AE3DE49396}" type="pres">
      <dgm:prSet presAssocID="{0DD17066-965D-451A-97C2-48EAB2C21261}" presName="quadrant3" presStyleLbl="node1" presStyleIdx="2" presStyleCnt="4">
        <dgm:presLayoutVars>
          <dgm:chMax val="1"/>
          <dgm:bulletEnabled val="1"/>
        </dgm:presLayoutVars>
      </dgm:prSet>
      <dgm:spPr/>
      <dgm:t>
        <a:bodyPr/>
        <a:lstStyle/>
        <a:p>
          <a:endParaRPr lang="en-US"/>
        </a:p>
      </dgm:t>
    </dgm:pt>
    <dgm:pt modelId="{E22AFBC4-8AA3-4A2B-B57E-7C68931250E5}" type="pres">
      <dgm:prSet presAssocID="{0DD17066-965D-451A-97C2-48EAB2C21261}" presName="quadrant4" presStyleLbl="node1" presStyleIdx="3" presStyleCnt="4">
        <dgm:presLayoutVars>
          <dgm:chMax val="1"/>
          <dgm:bulletEnabled val="1"/>
        </dgm:presLayoutVars>
      </dgm:prSet>
      <dgm:spPr/>
      <dgm:t>
        <a:bodyPr/>
        <a:lstStyle/>
        <a:p>
          <a:endParaRPr lang="en-US"/>
        </a:p>
      </dgm:t>
    </dgm:pt>
    <dgm:pt modelId="{7FE0997D-F1BD-40F4-9063-C474FF8347A1}" type="pres">
      <dgm:prSet presAssocID="{0DD17066-965D-451A-97C2-48EAB2C21261}" presName="quadrantPlaceholder" presStyleCnt="0"/>
      <dgm:spPr/>
      <dgm:t>
        <a:bodyPr/>
        <a:lstStyle/>
        <a:p>
          <a:endParaRPr lang="en-US"/>
        </a:p>
      </dgm:t>
    </dgm:pt>
    <dgm:pt modelId="{202525F1-E25B-46EC-8A61-F9294B08CF2B}" type="pres">
      <dgm:prSet presAssocID="{0DD17066-965D-451A-97C2-48EAB2C21261}" presName="center1" presStyleLbl="fgShp" presStyleIdx="0" presStyleCnt="2"/>
      <dgm:spPr>
        <a:xfrm>
          <a:off x="3341427" y="1107260"/>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89F0759-5920-4E9B-AFF1-363EA5D617AF}" type="pres">
      <dgm:prSet presAssocID="{0DD17066-965D-451A-97C2-48EAB2C21261}" presName="center2" presStyleLbl="fgShp" presStyleIdx="1" presStyleCnt="2"/>
      <dgm:spPr>
        <a:xfrm rot="10800000">
          <a:off x="3341427" y="1242292"/>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Lst>
  <dgm:cxnLst>
    <dgm:cxn modelId="{E4AE6B97-5A63-482E-B09D-2EE4DD2355C6}" srcId="{0DD17066-965D-451A-97C2-48EAB2C21261}" destId="{58E2A647-97B9-43E5-A477-95471F25894D}" srcOrd="1" destOrd="0" parTransId="{4A19BE75-3E5E-4BE5-BA24-16E7339C474B}" sibTransId="{F0365496-523B-4F67-82F3-CF003957AAF6}"/>
    <dgm:cxn modelId="{7124ECCF-281D-4451-8C84-3E309360FACF}" type="presOf" srcId="{0DD17066-965D-451A-97C2-48EAB2C21261}" destId="{9831B690-B20D-4A8A-8DA7-6C9881C8B81A}" srcOrd="0" destOrd="0" presId="urn:microsoft.com/office/officeart/2005/8/layout/cycle4"/>
    <dgm:cxn modelId="{7A6FC234-C6FD-49C6-B230-D681301FCB45}" srcId="{0DD17066-965D-451A-97C2-48EAB2C21261}" destId="{703E9F2D-8D28-411E-821B-7A7B8C66967E}" srcOrd="2" destOrd="0" parTransId="{41F172C7-9996-4FD2-B761-7F6F44DA8C63}" sibTransId="{73361896-4AEA-4013-AEE3-E3B964710699}"/>
    <dgm:cxn modelId="{CCD5BE7C-E8D6-41AD-B538-BBD4A98210FC}" type="presOf" srcId="{58E2A647-97B9-43E5-A477-95471F25894D}" destId="{B2A8BF2D-F8E8-4808-8AD2-072EBD3DA7A0}" srcOrd="0" destOrd="0" presId="urn:microsoft.com/office/officeart/2005/8/layout/cycle4"/>
    <dgm:cxn modelId="{BBC24FC7-DAAF-463C-A466-1A06D19AA95A}" srcId="{0DD17066-965D-451A-97C2-48EAB2C21261}" destId="{A0BF7B31-991D-440C-B32A-1C8C85DDE521}" srcOrd="3" destOrd="0" parTransId="{01A3BBE2-986B-4037-AD68-E531FBED8059}" sibTransId="{1C76BFE3-95F1-4B0A-BC4D-0C82AF10B267}"/>
    <dgm:cxn modelId="{0E579DDD-C306-40C7-A281-D8DAC7E3362D}" type="presOf" srcId="{A390AFFA-27DC-470D-8CBB-6E0E378B1251}" destId="{1357BAED-F1D7-4F7B-921A-F66461EFC897}" srcOrd="0" destOrd="0" presId="urn:microsoft.com/office/officeart/2005/8/layout/cycle4"/>
    <dgm:cxn modelId="{84EF8459-5CC9-4B07-95CE-B198792D6C50}" type="presOf" srcId="{703E9F2D-8D28-411E-821B-7A7B8C66967E}" destId="{B7E0CDED-F5D1-4F8B-9E5A-13AE3DE49396}" srcOrd="0" destOrd="0" presId="urn:microsoft.com/office/officeart/2005/8/layout/cycle4"/>
    <dgm:cxn modelId="{6BBF2286-A3B9-4DD0-A51D-EBFB4BDD0B98}" srcId="{0DD17066-965D-451A-97C2-48EAB2C21261}" destId="{A390AFFA-27DC-470D-8CBB-6E0E378B1251}" srcOrd="0" destOrd="0" parTransId="{228FA3A7-B2F1-49C2-A9C5-170D79D82727}" sibTransId="{0E3FC41D-D5EE-423B-B2CF-91D0E3A32B59}"/>
    <dgm:cxn modelId="{D2DD496E-F8F2-48B5-B441-5B832BF7238B}" type="presOf" srcId="{A0BF7B31-991D-440C-B32A-1C8C85DDE521}" destId="{E22AFBC4-8AA3-4A2B-B57E-7C68931250E5}" srcOrd="0" destOrd="0" presId="urn:microsoft.com/office/officeart/2005/8/layout/cycle4"/>
    <dgm:cxn modelId="{B215A6EC-7AB4-4F84-8D2C-4854411F6060}" type="presParOf" srcId="{9831B690-B20D-4A8A-8DA7-6C9881C8B81A}" destId="{01635ACF-EBEF-4BE2-BD7C-EB0259A9EB6F}" srcOrd="0" destOrd="0" presId="urn:microsoft.com/office/officeart/2005/8/layout/cycle4"/>
    <dgm:cxn modelId="{26785C16-28E9-4ECD-87DF-BC845AEADF66}" type="presParOf" srcId="{01635ACF-EBEF-4BE2-BD7C-EB0259A9EB6F}" destId="{A0DE2975-3B77-4D61-B5B2-BFF1B7D12EB4}" srcOrd="0" destOrd="0" presId="urn:microsoft.com/office/officeart/2005/8/layout/cycle4"/>
    <dgm:cxn modelId="{DC4AAAD1-D034-4AAF-AC94-F44F5B741556}" type="presParOf" srcId="{9831B690-B20D-4A8A-8DA7-6C9881C8B81A}" destId="{ABD9963E-6A44-471E-95A1-9912F72A1784}" srcOrd="1" destOrd="0" presId="urn:microsoft.com/office/officeart/2005/8/layout/cycle4"/>
    <dgm:cxn modelId="{FC2DBC3A-6142-46A6-92D5-ACCD6C160B84}" type="presParOf" srcId="{ABD9963E-6A44-471E-95A1-9912F72A1784}" destId="{1357BAED-F1D7-4F7B-921A-F66461EFC897}" srcOrd="0" destOrd="0" presId="urn:microsoft.com/office/officeart/2005/8/layout/cycle4"/>
    <dgm:cxn modelId="{84EFB5C0-121F-4E52-92E2-FB1E586CB572}" type="presParOf" srcId="{ABD9963E-6A44-471E-95A1-9912F72A1784}" destId="{B2A8BF2D-F8E8-4808-8AD2-072EBD3DA7A0}" srcOrd="1" destOrd="0" presId="urn:microsoft.com/office/officeart/2005/8/layout/cycle4"/>
    <dgm:cxn modelId="{12E260E4-9CC0-47E0-B79D-E3C495083DEC}" type="presParOf" srcId="{ABD9963E-6A44-471E-95A1-9912F72A1784}" destId="{B7E0CDED-F5D1-4F8B-9E5A-13AE3DE49396}" srcOrd="2" destOrd="0" presId="urn:microsoft.com/office/officeart/2005/8/layout/cycle4"/>
    <dgm:cxn modelId="{27F7F551-2A1B-48E1-91A4-FFB88ACFD16F}" type="presParOf" srcId="{ABD9963E-6A44-471E-95A1-9912F72A1784}" destId="{E22AFBC4-8AA3-4A2B-B57E-7C68931250E5}" srcOrd="3" destOrd="0" presId="urn:microsoft.com/office/officeart/2005/8/layout/cycle4"/>
    <dgm:cxn modelId="{BC3EF189-25BD-412B-B478-2DD20E9EE8A9}" type="presParOf" srcId="{ABD9963E-6A44-471E-95A1-9912F72A1784}" destId="{7FE0997D-F1BD-40F4-9063-C474FF8347A1}" srcOrd="4" destOrd="0" presId="urn:microsoft.com/office/officeart/2005/8/layout/cycle4"/>
    <dgm:cxn modelId="{666D3F24-5F0C-4395-8A76-16B0E4D7B3EB}" type="presParOf" srcId="{9831B690-B20D-4A8A-8DA7-6C9881C8B81A}" destId="{202525F1-E25B-46EC-8A61-F9294B08CF2B}" srcOrd="2" destOrd="0" presId="urn:microsoft.com/office/officeart/2005/8/layout/cycle4"/>
    <dgm:cxn modelId="{00951D2D-4E9A-4739-93E4-3DCDF516204E}" type="presParOf" srcId="{9831B690-B20D-4A8A-8DA7-6C9881C8B81A}" destId="{589F0759-5920-4E9B-AFF1-363EA5D617AF}" srcOrd="3" destOrd="0" presId="urn:microsoft.com/office/officeart/2005/8/layout/cycle4"/>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D17066-965D-451A-97C2-48EAB2C21261}"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A390AFFA-27DC-470D-8CBB-6E0E378B1251}">
      <dgm:prSet phldrT="[Text]"/>
      <dgm:spPr>
        <a:xfrm>
          <a:off x="2346918"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Data Analysis</a:t>
          </a:r>
          <a:endParaRPr lang="en-US" dirty="0">
            <a:solidFill>
              <a:schemeClr val="tx1"/>
            </a:solidFill>
            <a:latin typeface="Calibri"/>
            <a:ea typeface="+mn-ea"/>
            <a:cs typeface="+mn-cs"/>
          </a:endParaRPr>
        </a:p>
      </dgm:t>
    </dgm:pt>
    <dgm:pt modelId="{228FA3A7-B2F1-49C2-A9C5-170D79D82727}" type="parTrans" cxnId="{6BBF2286-A3B9-4DD0-A51D-EBFB4BDD0B98}">
      <dgm:prSet/>
      <dgm:spPr/>
      <dgm:t>
        <a:bodyPr/>
        <a:lstStyle/>
        <a:p>
          <a:endParaRPr lang="en-US"/>
        </a:p>
      </dgm:t>
    </dgm:pt>
    <dgm:pt modelId="{0E3FC41D-D5EE-423B-B2CF-91D0E3A32B59}" type="sibTrans" cxnId="{6BBF2286-A3B9-4DD0-A51D-EBFB4BDD0B98}">
      <dgm:prSet/>
      <dgm:spPr/>
      <dgm:t>
        <a:bodyPr/>
        <a:lstStyle/>
        <a:p>
          <a:endParaRPr lang="en-US"/>
        </a:p>
      </dgm:t>
    </dgm:pt>
    <dgm:pt modelId="{58E2A647-97B9-43E5-A477-95471F25894D}">
      <dgm:prSet phldrT="[Text]"/>
      <dgm:spPr>
        <a:xfrm rot="5400000">
          <a:off x="3570306"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Needs Assessment</a:t>
          </a:r>
          <a:endParaRPr lang="en-US" dirty="0">
            <a:solidFill>
              <a:schemeClr val="tx1"/>
            </a:solidFill>
            <a:latin typeface="Calibri"/>
            <a:ea typeface="+mn-ea"/>
            <a:cs typeface="+mn-cs"/>
          </a:endParaRPr>
        </a:p>
      </dgm:t>
    </dgm:pt>
    <dgm:pt modelId="{4A19BE75-3E5E-4BE5-BA24-16E7339C474B}" type="parTrans" cxnId="{E4AE6B97-5A63-482E-B09D-2EE4DD2355C6}">
      <dgm:prSet/>
      <dgm:spPr/>
      <dgm:t>
        <a:bodyPr/>
        <a:lstStyle/>
        <a:p>
          <a:endParaRPr lang="en-US"/>
        </a:p>
      </dgm:t>
    </dgm:pt>
    <dgm:pt modelId="{F0365496-523B-4F67-82F3-CF003957AAF6}" type="sibTrans" cxnId="{E4AE6B97-5A63-482E-B09D-2EE4DD2355C6}">
      <dgm:prSet/>
      <dgm:spPr/>
      <dgm:t>
        <a:bodyPr/>
        <a:lstStyle/>
        <a:p>
          <a:endParaRPr lang="en-US"/>
        </a:p>
      </dgm:t>
    </dgm:pt>
    <dgm:pt modelId="{703E9F2D-8D28-411E-821B-7A7B8C66967E}">
      <dgm:prSet phldrT="[Text]"/>
      <dgm:spPr>
        <a:xfrm rot="10800000">
          <a:off x="3570306" y="1377323"/>
          <a:ext cx="1169374" cy="1169374"/>
        </a:xfrm>
        <a:prstGeom prst="pieWedg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Improvement Plan</a:t>
          </a:r>
          <a:endParaRPr lang="en-US" dirty="0">
            <a:solidFill>
              <a:sysClr val="window" lastClr="FFFFFF"/>
            </a:solidFill>
            <a:latin typeface="Calibri"/>
            <a:ea typeface="+mn-ea"/>
            <a:cs typeface="+mn-cs"/>
          </a:endParaRPr>
        </a:p>
      </dgm:t>
    </dgm:pt>
    <dgm:pt modelId="{41F172C7-9996-4FD2-B761-7F6F44DA8C63}" type="parTrans" cxnId="{7A6FC234-C6FD-49C6-B230-D681301FCB45}">
      <dgm:prSet/>
      <dgm:spPr/>
      <dgm:t>
        <a:bodyPr/>
        <a:lstStyle/>
        <a:p>
          <a:endParaRPr lang="en-US"/>
        </a:p>
      </dgm:t>
    </dgm:pt>
    <dgm:pt modelId="{73361896-4AEA-4013-AEE3-E3B964710699}" type="sibTrans" cxnId="{7A6FC234-C6FD-49C6-B230-D681301FCB45}">
      <dgm:prSet/>
      <dgm:spPr/>
      <dgm:t>
        <a:bodyPr/>
        <a:lstStyle/>
        <a:p>
          <a:endParaRPr lang="en-US"/>
        </a:p>
      </dgm:t>
    </dgm:pt>
    <dgm:pt modelId="{A0BF7B31-991D-440C-B32A-1C8C85DDE521}">
      <dgm:prSet phldrT="[Text]"/>
      <dgm:spPr>
        <a:xfrm rot="16200000">
          <a:off x="2346918"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Implement &amp; Monitor</a:t>
          </a:r>
          <a:endParaRPr lang="en-US" dirty="0">
            <a:solidFill>
              <a:schemeClr val="tx1"/>
            </a:solidFill>
            <a:latin typeface="Calibri"/>
            <a:ea typeface="+mn-ea"/>
            <a:cs typeface="+mn-cs"/>
          </a:endParaRPr>
        </a:p>
      </dgm:t>
    </dgm:pt>
    <dgm:pt modelId="{01A3BBE2-986B-4037-AD68-E531FBED8059}" type="parTrans" cxnId="{BBC24FC7-DAAF-463C-A466-1A06D19AA95A}">
      <dgm:prSet/>
      <dgm:spPr/>
      <dgm:t>
        <a:bodyPr/>
        <a:lstStyle/>
        <a:p>
          <a:endParaRPr lang="en-US"/>
        </a:p>
      </dgm:t>
    </dgm:pt>
    <dgm:pt modelId="{1C76BFE3-95F1-4B0A-BC4D-0C82AF10B267}" type="sibTrans" cxnId="{BBC24FC7-DAAF-463C-A466-1A06D19AA95A}">
      <dgm:prSet/>
      <dgm:spPr/>
      <dgm:t>
        <a:bodyPr/>
        <a:lstStyle/>
        <a:p>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 modelId="{01635ACF-EBEF-4BE2-BD7C-EB0259A9EB6F}" type="pres">
      <dgm:prSet presAssocID="{0DD17066-965D-451A-97C2-48EAB2C21261}" presName="children" presStyleCnt="0"/>
      <dgm:spPr/>
      <dgm:t>
        <a:bodyPr/>
        <a:lstStyle/>
        <a:p>
          <a:endParaRPr lang="en-US"/>
        </a:p>
      </dgm:t>
    </dgm:pt>
    <dgm:pt modelId="{A0DE2975-3B77-4D61-B5B2-BFF1B7D12EB4}" type="pres">
      <dgm:prSet presAssocID="{0DD17066-965D-451A-97C2-48EAB2C21261}" presName="childPlaceholder" presStyleCnt="0"/>
      <dgm:spPr/>
      <dgm:t>
        <a:bodyPr/>
        <a:lstStyle/>
        <a:p>
          <a:endParaRPr lang="en-US"/>
        </a:p>
      </dgm:t>
    </dgm:pt>
    <dgm:pt modelId="{ABD9963E-6A44-471E-95A1-9912F72A1784}" type="pres">
      <dgm:prSet presAssocID="{0DD17066-965D-451A-97C2-48EAB2C21261}" presName="circle" presStyleCnt="0"/>
      <dgm:spPr/>
      <dgm:t>
        <a:bodyPr/>
        <a:lstStyle/>
        <a:p>
          <a:endParaRPr lang="en-US"/>
        </a:p>
      </dgm:t>
    </dgm:pt>
    <dgm:pt modelId="{1357BAED-F1D7-4F7B-921A-F66461EFC897}" type="pres">
      <dgm:prSet presAssocID="{0DD17066-965D-451A-97C2-48EAB2C21261}" presName="quadrant1" presStyleLbl="node1" presStyleIdx="0" presStyleCnt="4">
        <dgm:presLayoutVars>
          <dgm:chMax val="1"/>
          <dgm:bulletEnabled val="1"/>
        </dgm:presLayoutVars>
      </dgm:prSet>
      <dgm:spPr/>
      <dgm:t>
        <a:bodyPr/>
        <a:lstStyle/>
        <a:p>
          <a:endParaRPr lang="en-US"/>
        </a:p>
      </dgm:t>
    </dgm:pt>
    <dgm:pt modelId="{B2A8BF2D-F8E8-4808-8AD2-072EBD3DA7A0}" type="pres">
      <dgm:prSet presAssocID="{0DD17066-965D-451A-97C2-48EAB2C21261}" presName="quadrant2" presStyleLbl="node1" presStyleIdx="1" presStyleCnt="4">
        <dgm:presLayoutVars>
          <dgm:chMax val="1"/>
          <dgm:bulletEnabled val="1"/>
        </dgm:presLayoutVars>
      </dgm:prSet>
      <dgm:spPr/>
      <dgm:t>
        <a:bodyPr/>
        <a:lstStyle/>
        <a:p>
          <a:endParaRPr lang="en-US"/>
        </a:p>
      </dgm:t>
    </dgm:pt>
    <dgm:pt modelId="{B7E0CDED-F5D1-4F8B-9E5A-13AE3DE49396}" type="pres">
      <dgm:prSet presAssocID="{0DD17066-965D-451A-97C2-48EAB2C21261}" presName="quadrant3" presStyleLbl="node1" presStyleIdx="2" presStyleCnt="4">
        <dgm:presLayoutVars>
          <dgm:chMax val="1"/>
          <dgm:bulletEnabled val="1"/>
        </dgm:presLayoutVars>
      </dgm:prSet>
      <dgm:spPr/>
      <dgm:t>
        <a:bodyPr/>
        <a:lstStyle/>
        <a:p>
          <a:endParaRPr lang="en-US"/>
        </a:p>
      </dgm:t>
    </dgm:pt>
    <dgm:pt modelId="{E22AFBC4-8AA3-4A2B-B57E-7C68931250E5}" type="pres">
      <dgm:prSet presAssocID="{0DD17066-965D-451A-97C2-48EAB2C21261}" presName="quadrant4" presStyleLbl="node1" presStyleIdx="3" presStyleCnt="4">
        <dgm:presLayoutVars>
          <dgm:chMax val="1"/>
          <dgm:bulletEnabled val="1"/>
        </dgm:presLayoutVars>
      </dgm:prSet>
      <dgm:spPr/>
      <dgm:t>
        <a:bodyPr/>
        <a:lstStyle/>
        <a:p>
          <a:endParaRPr lang="en-US"/>
        </a:p>
      </dgm:t>
    </dgm:pt>
    <dgm:pt modelId="{7FE0997D-F1BD-40F4-9063-C474FF8347A1}" type="pres">
      <dgm:prSet presAssocID="{0DD17066-965D-451A-97C2-48EAB2C21261}" presName="quadrantPlaceholder" presStyleCnt="0"/>
      <dgm:spPr/>
      <dgm:t>
        <a:bodyPr/>
        <a:lstStyle/>
        <a:p>
          <a:endParaRPr lang="en-US"/>
        </a:p>
      </dgm:t>
    </dgm:pt>
    <dgm:pt modelId="{202525F1-E25B-46EC-8A61-F9294B08CF2B}" type="pres">
      <dgm:prSet presAssocID="{0DD17066-965D-451A-97C2-48EAB2C21261}" presName="center1" presStyleLbl="fgShp" presStyleIdx="0" presStyleCnt="2"/>
      <dgm:spPr>
        <a:xfrm>
          <a:off x="3341427" y="1107260"/>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89F0759-5920-4E9B-AFF1-363EA5D617AF}" type="pres">
      <dgm:prSet presAssocID="{0DD17066-965D-451A-97C2-48EAB2C21261}" presName="center2" presStyleLbl="fgShp" presStyleIdx="1" presStyleCnt="2"/>
      <dgm:spPr>
        <a:xfrm rot="10800000">
          <a:off x="3341427" y="1242292"/>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Lst>
  <dgm:cxnLst>
    <dgm:cxn modelId="{E209DCEA-5F44-41A9-AE76-CA2298887DBF}" type="presOf" srcId="{58E2A647-97B9-43E5-A477-95471F25894D}" destId="{B2A8BF2D-F8E8-4808-8AD2-072EBD3DA7A0}" srcOrd="0" destOrd="0" presId="urn:microsoft.com/office/officeart/2005/8/layout/cycle4"/>
    <dgm:cxn modelId="{C4B4AF52-2546-4315-8E9B-7DA6863122EE}" type="presOf" srcId="{703E9F2D-8D28-411E-821B-7A7B8C66967E}" destId="{B7E0CDED-F5D1-4F8B-9E5A-13AE3DE49396}" srcOrd="0" destOrd="0" presId="urn:microsoft.com/office/officeart/2005/8/layout/cycle4"/>
    <dgm:cxn modelId="{B35CCB10-5651-42B8-A59B-4F15FEA42454}" type="presOf" srcId="{0DD17066-965D-451A-97C2-48EAB2C21261}" destId="{9831B690-B20D-4A8A-8DA7-6C9881C8B81A}" srcOrd="0" destOrd="0" presId="urn:microsoft.com/office/officeart/2005/8/layout/cycle4"/>
    <dgm:cxn modelId="{BBC24FC7-DAAF-463C-A466-1A06D19AA95A}" srcId="{0DD17066-965D-451A-97C2-48EAB2C21261}" destId="{A0BF7B31-991D-440C-B32A-1C8C85DDE521}" srcOrd="3" destOrd="0" parTransId="{01A3BBE2-986B-4037-AD68-E531FBED8059}" sibTransId="{1C76BFE3-95F1-4B0A-BC4D-0C82AF10B267}"/>
    <dgm:cxn modelId="{E4AE6B97-5A63-482E-B09D-2EE4DD2355C6}" srcId="{0DD17066-965D-451A-97C2-48EAB2C21261}" destId="{58E2A647-97B9-43E5-A477-95471F25894D}" srcOrd="1" destOrd="0" parTransId="{4A19BE75-3E5E-4BE5-BA24-16E7339C474B}" sibTransId="{F0365496-523B-4F67-82F3-CF003957AAF6}"/>
    <dgm:cxn modelId="{B3AD1061-7771-4803-8515-7F5BC7584204}" type="presOf" srcId="{A390AFFA-27DC-470D-8CBB-6E0E378B1251}" destId="{1357BAED-F1D7-4F7B-921A-F66461EFC897}" srcOrd="0" destOrd="0" presId="urn:microsoft.com/office/officeart/2005/8/layout/cycle4"/>
    <dgm:cxn modelId="{6BBF2286-A3B9-4DD0-A51D-EBFB4BDD0B98}" srcId="{0DD17066-965D-451A-97C2-48EAB2C21261}" destId="{A390AFFA-27DC-470D-8CBB-6E0E378B1251}" srcOrd="0" destOrd="0" parTransId="{228FA3A7-B2F1-49C2-A9C5-170D79D82727}" sibTransId="{0E3FC41D-D5EE-423B-B2CF-91D0E3A32B59}"/>
    <dgm:cxn modelId="{22A83A29-0759-4453-9766-D8BBF3FD8F04}" type="presOf" srcId="{A0BF7B31-991D-440C-B32A-1C8C85DDE521}" destId="{E22AFBC4-8AA3-4A2B-B57E-7C68931250E5}" srcOrd="0" destOrd="0" presId="urn:microsoft.com/office/officeart/2005/8/layout/cycle4"/>
    <dgm:cxn modelId="{7A6FC234-C6FD-49C6-B230-D681301FCB45}" srcId="{0DD17066-965D-451A-97C2-48EAB2C21261}" destId="{703E9F2D-8D28-411E-821B-7A7B8C66967E}" srcOrd="2" destOrd="0" parTransId="{41F172C7-9996-4FD2-B761-7F6F44DA8C63}" sibTransId="{73361896-4AEA-4013-AEE3-E3B964710699}"/>
    <dgm:cxn modelId="{1FA66161-3691-455E-957E-37E9E7F55537}" type="presParOf" srcId="{9831B690-B20D-4A8A-8DA7-6C9881C8B81A}" destId="{01635ACF-EBEF-4BE2-BD7C-EB0259A9EB6F}" srcOrd="0" destOrd="0" presId="urn:microsoft.com/office/officeart/2005/8/layout/cycle4"/>
    <dgm:cxn modelId="{3060BD5A-584D-4614-8113-8A572D95210D}" type="presParOf" srcId="{01635ACF-EBEF-4BE2-BD7C-EB0259A9EB6F}" destId="{A0DE2975-3B77-4D61-B5B2-BFF1B7D12EB4}" srcOrd="0" destOrd="0" presId="urn:microsoft.com/office/officeart/2005/8/layout/cycle4"/>
    <dgm:cxn modelId="{0F558617-072B-4B65-A3F7-87F2E4C0007D}" type="presParOf" srcId="{9831B690-B20D-4A8A-8DA7-6C9881C8B81A}" destId="{ABD9963E-6A44-471E-95A1-9912F72A1784}" srcOrd="1" destOrd="0" presId="urn:microsoft.com/office/officeart/2005/8/layout/cycle4"/>
    <dgm:cxn modelId="{507D3E6F-7500-4FF7-A250-655B910EA585}" type="presParOf" srcId="{ABD9963E-6A44-471E-95A1-9912F72A1784}" destId="{1357BAED-F1D7-4F7B-921A-F66461EFC897}" srcOrd="0" destOrd="0" presId="urn:microsoft.com/office/officeart/2005/8/layout/cycle4"/>
    <dgm:cxn modelId="{C46E213D-F848-4335-B1A2-9BF620B280D3}" type="presParOf" srcId="{ABD9963E-6A44-471E-95A1-9912F72A1784}" destId="{B2A8BF2D-F8E8-4808-8AD2-072EBD3DA7A0}" srcOrd="1" destOrd="0" presId="urn:microsoft.com/office/officeart/2005/8/layout/cycle4"/>
    <dgm:cxn modelId="{B88F2C8A-716D-40EC-A667-0055B7BCB5F7}" type="presParOf" srcId="{ABD9963E-6A44-471E-95A1-9912F72A1784}" destId="{B7E0CDED-F5D1-4F8B-9E5A-13AE3DE49396}" srcOrd="2" destOrd="0" presId="urn:microsoft.com/office/officeart/2005/8/layout/cycle4"/>
    <dgm:cxn modelId="{BC8211F7-0562-4E2C-9D67-6A88A560F7E2}" type="presParOf" srcId="{ABD9963E-6A44-471E-95A1-9912F72A1784}" destId="{E22AFBC4-8AA3-4A2B-B57E-7C68931250E5}" srcOrd="3" destOrd="0" presId="urn:microsoft.com/office/officeart/2005/8/layout/cycle4"/>
    <dgm:cxn modelId="{24A32E21-59CD-4393-93D7-388A95316890}" type="presParOf" srcId="{ABD9963E-6A44-471E-95A1-9912F72A1784}" destId="{7FE0997D-F1BD-40F4-9063-C474FF8347A1}" srcOrd="4" destOrd="0" presId="urn:microsoft.com/office/officeart/2005/8/layout/cycle4"/>
    <dgm:cxn modelId="{FD943A12-D6A3-4D88-A075-BD30F0EDE76C}" type="presParOf" srcId="{9831B690-B20D-4A8A-8DA7-6C9881C8B81A}" destId="{202525F1-E25B-46EC-8A61-F9294B08CF2B}" srcOrd="2" destOrd="0" presId="urn:microsoft.com/office/officeart/2005/8/layout/cycle4"/>
    <dgm:cxn modelId="{3DA9F175-4A91-4251-925A-2609047B8B42}" type="presParOf" srcId="{9831B690-B20D-4A8A-8DA7-6C9881C8B81A}" destId="{589F0759-5920-4E9B-AFF1-363EA5D617AF}" srcOrd="3" destOrd="0" presId="urn:microsoft.com/office/officeart/2005/8/layout/cycle4"/>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192E0A-2E1A-456C-9E21-283432AE3E0E}" type="doc">
      <dgm:prSet loTypeId="urn:microsoft.com/office/officeart/2005/8/layout/pyramid3" loCatId="pyramid" qsTypeId="urn:microsoft.com/office/officeart/2005/8/quickstyle/simple1" qsCatId="simple" csTypeId="urn:microsoft.com/office/officeart/2005/8/colors/accent1_5" csCatId="accent1" phldr="1"/>
      <dgm:spPr/>
    </dgm:pt>
    <dgm:pt modelId="{688D6C7F-4AAB-4951-8A6F-AB482C683C5E}">
      <dgm:prSet phldrT="[Text]" custT="1"/>
      <dgm:spPr/>
      <dgm:t>
        <a:bodyPr/>
        <a:lstStyle/>
        <a:p>
          <a:r>
            <a:rPr lang="en-US" sz="3600" b="1" dirty="0" smtClean="0">
              <a:latin typeface="Calibri Light" panose="020F0302020204030204" pitchFamily="34" charset="0"/>
            </a:rPr>
            <a:t>Annual Goals</a:t>
          </a:r>
          <a:endParaRPr lang="en-US" sz="3600" b="1" dirty="0">
            <a:latin typeface="Calibri Light" panose="020F0302020204030204" pitchFamily="34" charset="0"/>
          </a:endParaRPr>
        </a:p>
      </dgm:t>
    </dgm:pt>
    <dgm:pt modelId="{4173E309-C764-4C1B-99CF-6D24F614C886}" type="parTrans" cxnId="{FE1DA89E-3BFF-4DC0-A9CC-D475FAFFE0DD}">
      <dgm:prSet/>
      <dgm:spPr/>
      <dgm:t>
        <a:bodyPr/>
        <a:lstStyle/>
        <a:p>
          <a:endParaRPr lang="en-US"/>
        </a:p>
      </dgm:t>
    </dgm:pt>
    <dgm:pt modelId="{2E276CD0-D57C-4449-AFF1-ED146977BB7D}" type="sibTrans" cxnId="{FE1DA89E-3BFF-4DC0-A9CC-D475FAFFE0DD}">
      <dgm:prSet/>
      <dgm:spPr/>
      <dgm:t>
        <a:bodyPr/>
        <a:lstStyle/>
        <a:p>
          <a:endParaRPr lang="en-US"/>
        </a:p>
      </dgm:t>
    </dgm:pt>
    <dgm:pt modelId="{EB79A3DB-AE3A-4FAB-8DBC-848B34156344}">
      <dgm:prSet phldrT="[Text]" custT="1"/>
      <dgm:spPr/>
      <dgm:t>
        <a:bodyPr/>
        <a:lstStyle/>
        <a:p>
          <a:r>
            <a:rPr lang="en-US" sz="3200" b="1" dirty="0" smtClean="0">
              <a:latin typeface="Calibri Light" panose="020F0302020204030204" pitchFamily="34" charset="0"/>
            </a:rPr>
            <a:t>Strategies</a:t>
          </a:r>
          <a:endParaRPr lang="en-US" sz="3200" b="1" dirty="0">
            <a:latin typeface="Calibri Light" panose="020F0302020204030204" pitchFamily="34" charset="0"/>
          </a:endParaRPr>
        </a:p>
      </dgm:t>
    </dgm:pt>
    <dgm:pt modelId="{B6DFBB13-39DE-4E5F-AE3D-BA1DD875A846}" type="parTrans" cxnId="{AA46A9A0-1CEC-4125-B998-6BB8313A4270}">
      <dgm:prSet/>
      <dgm:spPr/>
      <dgm:t>
        <a:bodyPr/>
        <a:lstStyle/>
        <a:p>
          <a:endParaRPr lang="en-US"/>
        </a:p>
      </dgm:t>
    </dgm:pt>
    <dgm:pt modelId="{762C1B70-20F7-4083-82CF-1B7A1ACD03B5}" type="sibTrans" cxnId="{AA46A9A0-1CEC-4125-B998-6BB8313A4270}">
      <dgm:prSet/>
      <dgm:spPr/>
      <dgm:t>
        <a:bodyPr/>
        <a:lstStyle/>
        <a:p>
          <a:endParaRPr lang="en-US"/>
        </a:p>
      </dgm:t>
    </dgm:pt>
    <dgm:pt modelId="{15722D57-941F-4FB2-8EA7-40DC6F88B3B0}">
      <dgm:prSet phldrT="[Text]" custT="1"/>
      <dgm:spPr/>
      <dgm:t>
        <a:bodyPr/>
        <a:lstStyle/>
        <a:p>
          <a:r>
            <a:rPr lang="en-US" sz="1500" b="1" dirty="0" smtClean="0">
              <a:latin typeface="Calibri Light" panose="020F0302020204030204" pitchFamily="34" charset="0"/>
            </a:rPr>
            <a:t>I</a:t>
          </a:r>
          <a:r>
            <a:rPr lang="en-US" sz="1500" b="1" dirty="0" smtClean="0">
              <a:latin typeface="Calibri Light" panose="020F0302020204030204" pitchFamily="34" charset="0"/>
              <a:cs typeface="Aharoni" panose="02010803020104030203" pitchFamily="2" charset="-79"/>
            </a:rPr>
            <a:t>ntervention</a:t>
          </a:r>
          <a:r>
            <a:rPr lang="en-US" sz="1500" b="1" dirty="0" smtClean="0">
              <a:latin typeface="Calibri Light" panose="020F0302020204030204" pitchFamily="34" charset="0"/>
            </a:rPr>
            <a:t>s</a:t>
          </a:r>
        </a:p>
        <a:p>
          <a:endParaRPr lang="en-US" sz="2800" dirty="0"/>
        </a:p>
      </dgm:t>
    </dgm:pt>
    <dgm:pt modelId="{81BF4C18-1BE6-4A25-A7D9-76772C254944}" type="parTrans" cxnId="{2C09D437-6C01-4AF6-ADEA-5CABB882F60B}">
      <dgm:prSet/>
      <dgm:spPr/>
      <dgm:t>
        <a:bodyPr/>
        <a:lstStyle/>
        <a:p>
          <a:endParaRPr lang="en-US"/>
        </a:p>
      </dgm:t>
    </dgm:pt>
    <dgm:pt modelId="{24199162-7EAF-4AAB-9170-84AC2B094810}" type="sibTrans" cxnId="{2C09D437-6C01-4AF6-ADEA-5CABB882F60B}">
      <dgm:prSet/>
      <dgm:spPr/>
      <dgm:t>
        <a:bodyPr/>
        <a:lstStyle/>
        <a:p>
          <a:endParaRPr lang="en-US"/>
        </a:p>
      </dgm:t>
    </dgm:pt>
    <dgm:pt modelId="{05B67163-6EA2-4DAE-8C60-5F6EDE04599F}">
      <dgm:prSet custT="1"/>
      <dgm:spPr/>
      <dgm:t>
        <a:bodyPr/>
        <a:lstStyle/>
        <a:p>
          <a:r>
            <a:rPr lang="en-US" sz="2000" b="1" dirty="0" smtClean="0">
              <a:latin typeface="Calibri Light" panose="020F0302020204030204" pitchFamily="34" charset="0"/>
            </a:rPr>
            <a:t>Quarterly Goals</a:t>
          </a:r>
          <a:endParaRPr lang="en-US" sz="2000" b="1" dirty="0">
            <a:latin typeface="Calibri Light" panose="020F0302020204030204" pitchFamily="34" charset="0"/>
          </a:endParaRPr>
        </a:p>
      </dgm:t>
    </dgm:pt>
    <dgm:pt modelId="{3C1CDE5B-FB24-4903-B60B-EEDB66BBC7DF}" type="parTrans" cxnId="{F105A0C0-267D-470B-87D6-6D081C6B8CC1}">
      <dgm:prSet/>
      <dgm:spPr/>
      <dgm:t>
        <a:bodyPr/>
        <a:lstStyle/>
        <a:p>
          <a:endParaRPr lang="en-US"/>
        </a:p>
      </dgm:t>
    </dgm:pt>
    <dgm:pt modelId="{BD14BCF4-E26E-4E58-B2BF-A6B95A971CE4}" type="sibTrans" cxnId="{F105A0C0-267D-470B-87D6-6D081C6B8CC1}">
      <dgm:prSet/>
      <dgm:spPr/>
      <dgm:t>
        <a:bodyPr/>
        <a:lstStyle/>
        <a:p>
          <a:endParaRPr lang="en-US"/>
        </a:p>
      </dgm:t>
    </dgm:pt>
    <dgm:pt modelId="{297AC10E-C21B-423D-933B-51B9B4DD73F6}" type="pres">
      <dgm:prSet presAssocID="{0E192E0A-2E1A-456C-9E21-283432AE3E0E}" presName="Name0" presStyleCnt="0">
        <dgm:presLayoutVars>
          <dgm:dir/>
          <dgm:animLvl val="lvl"/>
          <dgm:resizeHandles val="exact"/>
        </dgm:presLayoutVars>
      </dgm:prSet>
      <dgm:spPr/>
    </dgm:pt>
    <dgm:pt modelId="{35F5BF8A-70B5-47C1-BD3E-D44176404640}" type="pres">
      <dgm:prSet presAssocID="{688D6C7F-4AAB-4951-8A6F-AB482C683C5E}" presName="Name8" presStyleCnt="0"/>
      <dgm:spPr/>
    </dgm:pt>
    <dgm:pt modelId="{40F247A8-B5C4-44E7-839D-7D34FD1C1FA8}" type="pres">
      <dgm:prSet presAssocID="{688D6C7F-4AAB-4951-8A6F-AB482C683C5E}" presName="level" presStyleLbl="node1" presStyleIdx="0" presStyleCnt="4" custLinFactNeighborX="712" custLinFactNeighborY="-2911">
        <dgm:presLayoutVars>
          <dgm:chMax val="1"/>
          <dgm:bulletEnabled val="1"/>
        </dgm:presLayoutVars>
      </dgm:prSet>
      <dgm:spPr/>
      <dgm:t>
        <a:bodyPr/>
        <a:lstStyle/>
        <a:p>
          <a:endParaRPr lang="en-US"/>
        </a:p>
      </dgm:t>
    </dgm:pt>
    <dgm:pt modelId="{FA6353F1-4051-45CB-B5DB-98CA80E7EE77}" type="pres">
      <dgm:prSet presAssocID="{688D6C7F-4AAB-4951-8A6F-AB482C683C5E}" presName="levelTx" presStyleLbl="revTx" presStyleIdx="0" presStyleCnt="0">
        <dgm:presLayoutVars>
          <dgm:chMax val="1"/>
          <dgm:bulletEnabled val="1"/>
        </dgm:presLayoutVars>
      </dgm:prSet>
      <dgm:spPr/>
      <dgm:t>
        <a:bodyPr/>
        <a:lstStyle/>
        <a:p>
          <a:endParaRPr lang="en-US"/>
        </a:p>
      </dgm:t>
    </dgm:pt>
    <dgm:pt modelId="{B92B4D30-B53B-496A-B561-2457AA2896A8}" type="pres">
      <dgm:prSet presAssocID="{EB79A3DB-AE3A-4FAB-8DBC-848B34156344}" presName="Name8" presStyleCnt="0"/>
      <dgm:spPr/>
    </dgm:pt>
    <dgm:pt modelId="{EE873048-EAD1-4133-AE5A-F32DDD5F29C5}" type="pres">
      <dgm:prSet presAssocID="{EB79A3DB-AE3A-4FAB-8DBC-848B34156344}" presName="level" presStyleLbl="node1" presStyleIdx="1" presStyleCnt="4" custScaleY="92493" custLinFactNeighborX="382" custLinFactNeighborY="-1062">
        <dgm:presLayoutVars>
          <dgm:chMax val="1"/>
          <dgm:bulletEnabled val="1"/>
        </dgm:presLayoutVars>
      </dgm:prSet>
      <dgm:spPr/>
      <dgm:t>
        <a:bodyPr/>
        <a:lstStyle/>
        <a:p>
          <a:endParaRPr lang="en-US"/>
        </a:p>
      </dgm:t>
    </dgm:pt>
    <dgm:pt modelId="{B405BA53-E04C-4778-9E07-FC7F74ABB336}" type="pres">
      <dgm:prSet presAssocID="{EB79A3DB-AE3A-4FAB-8DBC-848B34156344}" presName="levelTx" presStyleLbl="revTx" presStyleIdx="0" presStyleCnt="0">
        <dgm:presLayoutVars>
          <dgm:chMax val="1"/>
          <dgm:bulletEnabled val="1"/>
        </dgm:presLayoutVars>
      </dgm:prSet>
      <dgm:spPr/>
      <dgm:t>
        <a:bodyPr/>
        <a:lstStyle/>
        <a:p>
          <a:endParaRPr lang="en-US"/>
        </a:p>
      </dgm:t>
    </dgm:pt>
    <dgm:pt modelId="{24710689-15A0-4F53-ADFD-EFE78EE55D61}" type="pres">
      <dgm:prSet presAssocID="{05B67163-6EA2-4DAE-8C60-5F6EDE04599F}" presName="Name8" presStyleCnt="0"/>
      <dgm:spPr/>
    </dgm:pt>
    <dgm:pt modelId="{A482D8D7-814C-4C61-887D-7E894EDD7D8B}" type="pres">
      <dgm:prSet presAssocID="{05B67163-6EA2-4DAE-8C60-5F6EDE04599F}" presName="level" presStyleLbl="node1" presStyleIdx="2" presStyleCnt="4">
        <dgm:presLayoutVars>
          <dgm:chMax val="1"/>
          <dgm:bulletEnabled val="1"/>
        </dgm:presLayoutVars>
      </dgm:prSet>
      <dgm:spPr/>
      <dgm:t>
        <a:bodyPr/>
        <a:lstStyle/>
        <a:p>
          <a:endParaRPr lang="en-US"/>
        </a:p>
      </dgm:t>
    </dgm:pt>
    <dgm:pt modelId="{553EABE1-25C5-44B2-9FFD-688E4736C58F}" type="pres">
      <dgm:prSet presAssocID="{05B67163-6EA2-4DAE-8C60-5F6EDE04599F}" presName="levelTx" presStyleLbl="revTx" presStyleIdx="0" presStyleCnt="0">
        <dgm:presLayoutVars>
          <dgm:chMax val="1"/>
          <dgm:bulletEnabled val="1"/>
        </dgm:presLayoutVars>
      </dgm:prSet>
      <dgm:spPr/>
      <dgm:t>
        <a:bodyPr/>
        <a:lstStyle/>
        <a:p>
          <a:endParaRPr lang="en-US"/>
        </a:p>
      </dgm:t>
    </dgm:pt>
    <dgm:pt modelId="{28FD809E-2F3C-4525-B250-55A8582B926A}" type="pres">
      <dgm:prSet presAssocID="{15722D57-941F-4FB2-8EA7-40DC6F88B3B0}" presName="Name8" presStyleCnt="0"/>
      <dgm:spPr/>
    </dgm:pt>
    <dgm:pt modelId="{9D8C3575-4CA2-4817-9C86-905C31B81EED}" type="pres">
      <dgm:prSet presAssocID="{15722D57-941F-4FB2-8EA7-40DC6F88B3B0}" presName="level" presStyleLbl="node1" presStyleIdx="3" presStyleCnt="4" custScaleX="94600" custScaleY="105386" custLinFactY="3144" custLinFactNeighborX="1033" custLinFactNeighborY="100000">
        <dgm:presLayoutVars>
          <dgm:chMax val="1"/>
          <dgm:bulletEnabled val="1"/>
        </dgm:presLayoutVars>
      </dgm:prSet>
      <dgm:spPr/>
      <dgm:t>
        <a:bodyPr/>
        <a:lstStyle/>
        <a:p>
          <a:endParaRPr lang="en-US"/>
        </a:p>
      </dgm:t>
    </dgm:pt>
    <dgm:pt modelId="{86BF686D-2A21-41AE-849B-4DFAC9421C94}" type="pres">
      <dgm:prSet presAssocID="{15722D57-941F-4FB2-8EA7-40DC6F88B3B0}" presName="levelTx" presStyleLbl="revTx" presStyleIdx="0" presStyleCnt="0">
        <dgm:presLayoutVars>
          <dgm:chMax val="1"/>
          <dgm:bulletEnabled val="1"/>
        </dgm:presLayoutVars>
      </dgm:prSet>
      <dgm:spPr/>
      <dgm:t>
        <a:bodyPr/>
        <a:lstStyle/>
        <a:p>
          <a:endParaRPr lang="en-US"/>
        </a:p>
      </dgm:t>
    </dgm:pt>
  </dgm:ptLst>
  <dgm:cxnLst>
    <dgm:cxn modelId="{2C09D437-6C01-4AF6-ADEA-5CABB882F60B}" srcId="{0E192E0A-2E1A-456C-9E21-283432AE3E0E}" destId="{15722D57-941F-4FB2-8EA7-40DC6F88B3B0}" srcOrd="3" destOrd="0" parTransId="{81BF4C18-1BE6-4A25-A7D9-76772C254944}" sibTransId="{24199162-7EAF-4AAB-9170-84AC2B094810}"/>
    <dgm:cxn modelId="{A15A7913-862C-475B-BF75-31AF1175F8AD}" type="presOf" srcId="{EB79A3DB-AE3A-4FAB-8DBC-848B34156344}" destId="{EE873048-EAD1-4133-AE5A-F32DDD5F29C5}" srcOrd="0" destOrd="0" presId="urn:microsoft.com/office/officeart/2005/8/layout/pyramid3"/>
    <dgm:cxn modelId="{BBF66A03-3A4D-49D0-8443-99041B43FA38}" type="presOf" srcId="{688D6C7F-4AAB-4951-8A6F-AB482C683C5E}" destId="{40F247A8-B5C4-44E7-839D-7D34FD1C1FA8}" srcOrd="0" destOrd="0" presId="urn:microsoft.com/office/officeart/2005/8/layout/pyramid3"/>
    <dgm:cxn modelId="{FE1DA89E-3BFF-4DC0-A9CC-D475FAFFE0DD}" srcId="{0E192E0A-2E1A-456C-9E21-283432AE3E0E}" destId="{688D6C7F-4AAB-4951-8A6F-AB482C683C5E}" srcOrd="0" destOrd="0" parTransId="{4173E309-C764-4C1B-99CF-6D24F614C886}" sibTransId="{2E276CD0-D57C-4449-AFF1-ED146977BB7D}"/>
    <dgm:cxn modelId="{8F5D48F1-C0DB-49C4-82C2-541C5F2DE20B}" type="presOf" srcId="{05B67163-6EA2-4DAE-8C60-5F6EDE04599F}" destId="{553EABE1-25C5-44B2-9FFD-688E4736C58F}" srcOrd="1" destOrd="0" presId="urn:microsoft.com/office/officeart/2005/8/layout/pyramid3"/>
    <dgm:cxn modelId="{175C6D08-9241-47A1-AA7E-B3F580562FD5}" type="presOf" srcId="{EB79A3DB-AE3A-4FAB-8DBC-848B34156344}" destId="{B405BA53-E04C-4778-9E07-FC7F74ABB336}" srcOrd="1" destOrd="0" presId="urn:microsoft.com/office/officeart/2005/8/layout/pyramid3"/>
    <dgm:cxn modelId="{9610600D-D54D-40FE-82D0-83276739C560}" type="presOf" srcId="{15722D57-941F-4FB2-8EA7-40DC6F88B3B0}" destId="{9D8C3575-4CA2-4817-9C86-905C31B81EED}" srcOrd="0" destOrd="0" presId="urn:microsoft.com/office/officeart/2005/8/layout/pyramid3"/>
    <dgm:cxn modelId="{25A27E5B-9836-40C3-8995-3391587B97AD}" type="presOf" srcId="{15722D57-941F-4FB2-8EA7-40DC6F88B3B0}" destId="{86BF686D-2A21-41AE-849B-4DFAC9421C94}" srcOrd="1" destOrd="0" presId="urn:microsoft.com/office/officeart/2005/8/layout/pyramid3"/>
    <dgm:cxn modelId="{BE4DA2DF-D4E6-4694-ACFF-0AC90733D276}" type="presOf" srcId="{05B67163-6EA2-4DAE-8C60-5F6EDE04599F}" destId="{A482D8D7-814C-4C61-887D-7E894EDD7D8B}" srcOrd="0" destOrd="0" presId="urn:microsoft.com/office/officeart/2005/8/layout/pyramid3"/>
    <dgm:cxn modelId="{E6A65727-9006-4E61-9EB8-D31F4276F101}" type="presOf" srcId="{0E192E0A-2E1A-456C-9E21-283432AE3E0E}" destId="{297AC10E-C21B-423D-933B-51B9B4DD73F6}" srcOrd="0" destOrd="0" presId="urn:microsoft.com/office/officeart/2005/8/layout/pyramid3"/>
    <dgm:cxn modelId="{F105A0C0-267D-470B-87D6-6D081C6B8CC1}" srcId="{0E192E0A-2E1A-456C-9E21-283432AE3E0E}" destId="{05B67163-6EA2-4DAE-8C60-5F6EDE04599F}" srcOrd="2" destOrd="0" parTransId="{3C1CDE5B-FB24-4903-B60B-EEDB66BBC7DF}" sibTransId="{BD14BCF4-E26E-4E58-B2BF-A6B95A971CE4}"/>
    <dgm:cxn modelId="{30AA9015-7AE1-4A84-BBC2-0BC897210159}" type="presOf" srcId="{688D6C7F-4AAB-4951-8A6F-AB482C683C5E}" destId="{FA6353F1-4051-45CB-B5DB-98CA80E7EE77}" srcOrd="1" destOrd="0" presId="urn:microsoft.com/office/officeart/2005/8/layout/pyramid3"/>
    <dgm:cxn modelId="{AA46A9A0-1CEC-4125-B998-6BB8313A4270}" srcId="{0E192E0A-2E1A-456C-9E21-283432AE3E0E}" destId="{EB79A3DB-AE3A-4FAB-8DBC-848B34156344}" srcOrd="1" destOrd="0" parTransId="{B6DFBB13-39DE-4E5F-AE3D-BA1DD875A846}" sibTransId="{762C1B70-20F7-4083-82CF-1B7A1ACD03B5}"/>
    <dgm:cxn modelId="{0DFDF662-C1B8-4D9D-B473-83E1C8E4504D}" type="presParOf" srcId="{297AC10E-C21B-423D-933B-51B9B4DD73F6}" destId="{35F5BF8A-70B5-47C1-BD3E-D44176404640}" srcOrd="0" destOrd="0" presId="urn:microsoft.com/office/officeart/2005/8/layout/pyramid3"/>
    <dgm:cxn modelId="{421E6C92-603B-41E9-B91A-5A7E1002985F}" type="presParOf" srcId="{35F5BF8A-70B5-47C1-BD3E-D44176404640}" destId="{40F247A8-B5C4-44E7-839D-7D34FD1C1FA8}" srcOrd="0" destOrd="0" presId="urn:microsoft.com/office/officeart/2005/8/layout/pyramid3"/>
    <dgm:cxn modelId="{677F002D-F2F8-4092-A2C7-4D391796CAE5}" type="presParOf" srcId="{35F5BF8A-70B5-47C1-BD3E-D44176404640}" destId="{FA6353F1-4051-45CB-B5DB-98CA80E7EE77}" srcOrd="1" destOrd="0" presId="urn:microsoft.com/office/officeart/2005/8/layout/pyramid3"/>
    <dgm:cxn modelId="{D4CA195E-C246-44AD-B31D-88A5D2B13460}" type="presParOf" srcId="{297AC10E-C21B-423D-933B-51B9B4DD73F6}" destId="{B92B4D30-B53B-496A-B561-2457AA2896A8}" srcOrd="1" destOrd="0" presId="urn:microsoft.com/office/officeart/2005/8/layout/pyramid3"/>
    <dgm:cxn modelId="{69458C8B-7031-4D1B-8D34-39A2D960CF94}" type="presParOf" srcId="{B92B4D30-B53B-496A-B561-2457AA2896A8}" destId="{EE873048-EAD1-4133-AE5A-F32DDD5F29C5}" srcOrd="0" destOrd="0" presId="urn:microsoft.com/office/officeart/2005/8/layout/pyramid3"/>
    <dgm:cxn modelId="{4670B071-845D-4E63-A666-C2D848893DB8}" type="presParOf" srcId="{B92B4D30-B53B-496A-B561-2457AA2896A8}" destId="{B405BA53-E04C-4778-9E07-FC7F74ABB336}" srcOrd="1" destOrd="0" presId="urn:microsoft.com/office/officeart/2005/8/layout/pyramid3"/>
    <dgm:cxn modelId="{A86A0388-F042-429B-85EA-F803C8B0F23A}" type="presParOf" srcId="{297AC10E-C21B-423D-933B-51B9B4DD73F6}" destId="{24710689-15A0-4F53-ADFD-EFE78EE55D61}" srcOrd="2" destOrd="0" presId="urn:microsoft.com/office/officeart/2005/8/layout/pyramid3"/>
    <dgm:cxn modelId="{996CF660-5ABE-42C6-892F-175424ACECC0}" type="presParOf" srcId="{24710689-15A0-4F53-ADFD-EFE78EE55D61}" destId="{A482D8D7-814C-4C61-887D-7E894EDD7D8B}" srcOrd="0" destOrd="0" presId="urn:microsoft.com/office/officeart/2005/8/layout/pyramid3"/>
    <dgm:cxn modelId="{944330D3-D738-46F1-A5E8-BB13DBA17786}" type="presParOf" srcId="{24710689-15A0-4F53-ADFD-EFE78EE55D61}" destId="{553EABE1-25C5-44B2-9FFD-688E4736C58F}" srcOrd="1" destOrd="0" presId="urn:microsoft.com/office/officeart/2005/8/layout/pyramid3"/>
    <dgm:cxn modelId="{158C0308-4842-4B9E-8153-9FF5607306B2}" type="presParOf" srcId="{297AC10E-C21B-423D-933B-51B9B4DD73F6}" destId="{28FD809E-2F3C-4525-B250-55A8582B926A}" srcOrd="3" destOrd="0" presId="urn:microsoft.com/office/officeart/2005/8/layout/pyramid3"/>
    <dgm:cxn modelId="{96F41E05-466B-4941-883A-FF11A06AB8E3}" type="presParOf" srcId="{28FD809E-2F3C-4525-B250-55A8582B926A}" destId="{9D8C3575-4CA2-4817-9C86-905C31B81EED}" srcOrd="0" destOrd="0" presId="urn:microsoft.com/office/officeart/2005/8/layout/pyramid3"/>
    <dgm:cxn modelId="{D333FBC5-F3CF-4A25-A778-EE07EA98E957}" type="presParOf" srcId="{28FD809E-2F3C-4525-B250-55A8582B926A}" destId="{86BF686D-2A21-41AE-849B-4DFAC9421C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D17066-965D-451A-97C2-48EAB2C21261}"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US"/>
        </a:p>
      </dgm:t>
    </dgm:pt>
    <dgm:pt modelId="{A390AFFA-27DC-470D-8CBB-6E0E378B1251}">
      <dgm:prSet phldrT="[Text]"/>
      <dgm:spPr>
        <a:xfrm>
          <a:off x="2346918"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Data Analysis</a:t>
          </a:r>
          <a:endParaRPr lang="en-US" dirty="0">
            <a:solidFill>
              <a:schemeClr val="tx1"/>
            </a:solidFill>
            <a:latin typeface="Calibri"/>
            <a:ea typeface="+mn-ea"/>
            <a:cs typeface="+mn-cs"/>
          </a:endParaRPr>
        </a:p>
      </dgm:t>
    </dgm:pt>
    <dgm:pt modelId="{228FA3A7-B2F1-49C2-A9C5-170D79D82727}" type="parTrans" cxnId="{6BBF2286-A3B9-4DD0-A51D-EBFB4BDD0B98}">
      <dgm:prSet/>
      <dgm:spPr/>
      <dgm:t>
        <a:bodyPr/>
        <a:lstStyle/>
        <a:p>
          <a:endParaRPr lang="en-US"/>
        </a:p>
      </dgm:t>
    </dgm:pt>
    <dgm:pt modelId="{0E3FC41D-D5EE-423B-B2CF-91D0E3A32B59}" type="sibTrans" cxnId="{6BBF2286-A3B9-4DD0-A51D-EBFB4BDD0B98}">
      <dgm:prSet/>
      <dgm:spPr/>
      <dgm:t>
        <a:bodyPr/>
        <a:lstStyle/>
        <a:p>
          <a:endParaRPr lang="en-US"/>
        </a:p>
      </dgm:t>
    </dgm:pt>
    <dgm:pt modelId="{58E2A647-97B9-43E5-A477-95471F25894D}">
      <dgm:prSet phldrT="[Text]"/>
      <dgm:spPr>
        <a:xfrm rot="5400000">
          <a:off x="3570306" y="153936"/>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Needs Assessment</a:t>
          </a:r>
          <a:endParaRPr lang="en-US" dirty="0">
            <a:solidFill>
              <a:schemeClr val="tx1"/>
            </a:solidFill>
            <a:latin typeface="Calibri"/>
            <a:ea typeface="+mn-ea"/>
            <a:cs typeface="+mn-cs"/>
          </a:endParaRPr>
        </a:p>
      </dgm:t>
    </dgm:pt>
    <dgm:pt modelId="{4A19BE75-3E5E-4BE5-BA24-16E7339C474B}" type="parTrans" cxnId="{E4AE6B97-5A63-482E-B09D-2EE4DD2355C6}">
      <dgm:prSet/>
      <dgm:spPr/>
      <dgm:t>
        <a:bodyPr/>
        <a:lstStyle/>
        <a:p>
          <a:endParaRPr lang="en-US"/>
        </a:p>
      </dgm:t>
    </dgm:pt>
    <dgm:pt modelId="{F0365496-523B-4F67-82F3-CF003957AAF6}" type="sibTrans" cxnId="{E4AE6B97-5A63-482E-B09D-2EE4DD2355C6}">
      <dgm:prSet/>
      <dgm:spPr/>
      <dgm:t>
        <a:bodyPr/>
        <a:lstStyle/>
        <a:p>
          <a:endParaRPr lang="en-US"/>
        </a:p>
      </dgm:t>
    </dgm:pt>
    <dgm:pt modelId="{703E9F2D-8D28-411E-821B-7A7B8C66967E}">
      <dgm:prSet phldrT="[Text]"/>
      <dgm:spPr>
        <a:xfrm rot="10800000">
          <a:off x="3570306" y="1377323"/>
          <a:ext cx="1169374" cy="1169374"/>
        </a:xfrm>
        <a:prstGeom prst="pieWedge">
          <a:avLst/>
        </a:prstGeom>
        <a:no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chemeClr val="tx1"/>
              </a:solidFill>
              <a:latin typeface="Calibri"/>
              <a:ea typeface="+mn-ea"/>
              <a:cs typeface="+mn-cs"/>
            </a:rPr>
            <a:t>Improvement Plan</a:t>
          </a:r>
          <a:endParaRPr lang="en-US" dirty="0">
            <a:solidFill>
              <a:schemeClr val="tx1"/>
            </a:solidFill>
            <a:latin typeface="Calibri"/>
            <a:ea typeface="+mn-ea"/>
            <a:cs typeface="+mn-cs"/>
          </a:endParaRPr>
        </a:p>
      </dgm:t>
    </dgm:pt>
    <dgm:pt modelId="{41F172C7-9996-4FD2-B761-7F6F44DA8C63}" type="parTrans" cxnId="{7A6FC234-C6FD-49C6-B230-D681301FCB45}">
      <dgm:prSet/>
      <dgm:spPr/>
      <dgm:t>
        <a:bodyPr/>
        <a:lstStyle/>
        <a:p>
          <a:endParaRPr lang="en-US"/>
        </a:p>
      </dgm:t>
    </dgm:pt>
    <dgm:pt modelId="{73361896-4AEA-4013-AEE3-E3B964710699}" type="sibTrans" cxnId="{7A6FC234-C6FD-49C6-B230-D681301FCB45}">
      <dgm:prSet/>
      <dgm:spPr/>
      <dgm:t>
        <a:bodyPr/>
        <a:lstStyle/>
        <a:p>
          <a:endParaRPr lang="en-US"/>
        </a:p>
      </dgm:t>
    </dgm:pt>
    <dgm:pt modelId="{A0BF7B31-991D-440C-B32A-1C8C85DDE521}">
      <dgm:prSet phldrT="[Text]"/>
      <dgm:spPr>
        <a:xfrm rot="16200000">
          <a:off x="2346918" y="1377323"/>
          <a:ext cx="1169374" cy="1169374"/>
        </a:xfrm>
        <a:prstGeom prst="pieWedg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Implement </a:t>
          </a:r>
          <a:r>
            <a:rPr lang="en-US" smtClean="0">
              <a:solidFill>
                <a:sysClr val="window" lastClr="FFFFFF"/>
              </a:solidFill>
              <a:latin typeface="Calibri"/>
              <a:ea typeface="+mn-ea"/>
              <a:cs typeface="+mn-cs"/>
            </a:rPr>
            <a:t>&amp; Monitor</a:t>
          </a:r>
          <a:endParaRPr lang="en-US" dirty="0">
            <a:solidFill>
              <a:sysClr val="window" lastClr="FFFFFF"/>
            </a:solidFill>
            <a:latin typeface="Calibri"/>
            <a:ea typeface="+mn-ea"/>
            <a:cs typeface="+mn-cs"/>
          </a:endParaRPr>
        </a:p>
      </dgm:t>
    </dgm:pt>
    <dgm:pt modelId="{01A3BBE2-986B-4037-AD68-E531FBED8059}" type="parTrans" cxnId="{BBC24FC7-DAAF-463C-A466-1A06D19AA95A}">
      <dgm:prSet/>
      <dgm:spPr/>
      <dgm:t>
        <a:bodyPr/>
        <a:lstStyle/>
        <a:p>
          <a:endParaRPr lang="en-US"/>
        </a:p>
      </dgm:t>
    </dgm:pt>
    <dgm:pt modelId="{1C76BFE3-95F1-4B0A-BC4D-0C82AF10B267}" type="sibTrans" cxnId="{BBC24FC7-DAAF-463C-A466-1A06D19AA95A}">
      <dgm:prSet/>
      <dgm:spPr/>
      <dgm:t>
        <a:bodyPr/>
        <a:lstStyle/>
        <a:p>
          <a:endParaRPr lang="en-US"/>
        </a:p>
      </dgm:t>
    </dgm:pt>
    <dgm:pt modelId="{9831B690-B20D-4A8A-8DA7-6C9881C8B81A}" type="pres">
      <dgm:prSet presAssocID="{0DD17066-965D-451A-97C2-48EAB2C21261}" presName="cycleMatrixDiagram" presStyleCnt="0">
        <dgm:presLayoutVars>
          <dgm:chMax val="1"/>
          <dgm:dir/>
          <dgm:animLvl val="lvl"/>
          <dgm:resizeHandles val="exact"/>
        </dgm:presLayoutVars>
      </dgm:prSet>
      <dgm:spPr/>
      <dgm:t>
        <a:bodyPr/>
        <a:lstStyle/>
        <a:p>
          <a:endParaRPr lang="en-US"/>
        </a:p>
      </dgm:t>
    </dgm:pt>
    <dgm:pt modelId="{01635ACF-EBEF-4BE2-BD7C-EB0259A9EB6F}" type="pres">
      <dgm:prSet presAssocID="{0DD17066-965D-451A-97C2-48EAB2C21261}" presName="children" presStyleCnt="0"/>
      <dgm:spPr/>
      <dgm:t>
        <a:bodyPr/>
        <a:lstStyle/>
        <a:p>
          <a:endParaRPr lang="en-US"/>
        </a:p>
      </dgm:t>
    </dgm:pt>
    <dgm:pt modelId="{A0DE2975-3B77-4D61-B5B2-BFF1B7D12EB4}" type="pres">
      <dgm:prSet presAssocID="{0DD17066-965D-451A-97C2-48EAB2C21261}" presName="childPlaceholder" presStyleCnt="0"/>
      <dgm:spPr/>
      <dgm:t>
        <a:bodyPr/>
        <a:lstStyle/>
        <a:p>
          <a:endParaRPr lang="en-US"/>
        </a:p>
      </dgm:t>
    </dgm:pt>
    <dgm:pt modelId="{ABD9963E-6A44-471E-95A1-9912F72A1784}" type="pres">
      <dgm:prSet presAssocID="{0DD17066-965D-451A-97C2-48EAB2C21261}" presName="circle" presStyleCnt="0"/>
      <dgm:spPr/>
      <dgm:t>
        <a:bodyPr/>
        <a:lstStyle/>
        <a:p>
          <a:endParaRPr lang="en-US"/>
        </a:p>
      </dgm:t>
    </dgm:pt>
    <dgm:pt modelId="{1357BAED-F1D7-4F7B-921A-F66461EFC897}" type="pres">
      <dgm:prSet presAssocID="{0DD17066-965D-451A-97C2-48EAB2C21261}" presName="quadrant1" presStyleLbl="node1" presStyleIdx="0" presStyleCnt="4">
        <dgm:presLayoutVars>
          <dgm:chMax val="1"/>
          <dgm:bulletEnabled val="1"/>
        </dgm:presLayoutVars>
      </dgm:prSet>
      <dgm:spPr/>
      <dgm:t>
        <a:bodyPr/>
        <a:lstStyle/>
        <a:p>
          <a:endParaRPr lang="en-US"/>
        </a:p>
      </dgm:t>
    </dgm:pt>
    <dgm:pt modelId="{B2A8BF2D-F8E8-4808-8AD2-072EBD3DA7A0}" type="pres">
      <dgm:prSet presAssocID="{0DD17066-965D-451A-97C2-48EAB2C21261}" presName="quadrant2" presStyleLbl="node1" presStyleIdx="1" presStyleCnt="4">
        <dgm:presLayoutVars>
          <dgm:chMax val="1"/>
          <dgm:bulletEnabled val="1"/>
        </dgm:presLayoutVars>
      </dgm:prSet>
      <dgm:spPr/>
      <dgm:t>
        <a:bodyPr/>
        <a:lstStyle/>
        <a:p>
          <a:endParaRPr lang="en-US"/>
        </a:p>
      </dgm:t>
    </dgm:pt>
    <dgm:pt modelId="{B7E0CDED-F5D1-4F8B-9E5A-13AE3DE49396}" type="pres">
      <dgm:prSet presAssocID="{0DD17066-965D-451A-97C2-48EAB2C21261}" presName="quadrant3" presStyleLbl="node1" presStyleIdx="2" presStyleCnt="4">
        <dgm:presLayoutVars>
          <dgm:chMax val="1"/>
          <dgm:bulletEnabled val="1"/>
        </dgm:presLayoutVars>
      </dgm:prSet>
      <dgm:spPr/>
      <dgm:t>
        <a:bodyPr/>
        <a:lstStyle/>
        <a:p>
          <a:endParaRPr lang="en-US"/>
        </a:p>
      </dgm:t>
    </dgm:pt>
    <dgm:pt modelId="{E22AFBC4-8AA3-4A2B-B57E-7C68931250E5}" type="pres">
      <dgm:prSet presAssocID="{0DD17066-965D-451A-97C2-48EAB2C21261}" presName="quadrant4" presStyleLbl="node1" presStyleIdx="3" presStyleCnt="4">
        <dgm:presLayoutVars>
          <dgm:chMax val="1"/>
          <dgm:bulletEnabled val="1"/>
        </dgm:presLayoutVars>
      </dgm:prSet>
      <dgm:spPr/>
      <dgm:t>
        <a:bodyPr/>
        <a:lstStyle/>
        <a:p>
          <a:endParaRPr lang="en-US"/>
        </a:p>
      </dgm:t>
    </dgm:pt>
    <dgm:pt modelId="{7FE0997D-F1BD-40F4-9063-C474FF8347A1}" type="pres">
      <dgm:prSet presAssocID="{0DD17066-965D-451A-97C2-48EAB2C21261}" presName="quadrantPlaceholder" presStyleCnt="0"/>
      <dgm:spPr/>
      <dgm:t>
        <a:bodyPr/>
        <a:lstStyle/>
        <a:p>
          <a:endParaRPr lang="en-US"/>
        </a:p>
      </dgm:t>
    </dgm:pt>
    <dgm:pt modelId="{202525F1-E25B-46EC-8A61-F9294B08CF2B}" type="pres">
      <dgm:prSet presAssocID="{0DD17066-965D-451A-97C2-48EAB2C21261}" presName="center1" presStyleLbl="fgShp" presStyleIdx="0" presStyleCnt="2"/>
      <dgm:spPr>
        <a:xfrm>
          <a:off x="3341427" y="1107260"/>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89F0759-5920-4E9B-AFF1-363EA5D617AF}" type="pres">
      <dgm:prSet presAssocID="{0DD17066-965D-451A-97C2-48EAB2C21261}" presName="center2" presStyleLbl="fgShp" presStyleIdx="1" presStyleCnt="2"/>
      <dgm:spPr>
        <a:xfrm rot="10800000">
          <a:off x="3341427" y="1242292"/>
          <a:ext cx="403744" cy="351082"/>
        </a:xfrm>
        <a:prstGeom prst="circular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Lst>
  <dgm:cxnLst>
    <dgm:cxn modelId="{963D0565-5B9D-4A89-B30D-C57A3C9352C5}" type="presOf" srcId="{A0BF7B31-991D-440C-B32A-1C8C85DDE521}" destId="{E22AFBC4-8AA3-4A2B-B57E-7C68931250E5}" srcOrd="0" destOrd="0" presId="urn:microsoft.com/office/officeart/2005/8/layout/cycle4"/>
    <dgm:cxn modelId="{1AD31952-2632-44A6-B2AE-CA1002A817D9}" type="presOf" srcId="{703E9F2D-8D28-411E-821B-7A7B8C66967E}" destId="{B7E0CDED-F5D1-4F8B-9E5A-13AE3DE49396}" srcOrd="0" destOrd="0" presId="urn:microsoft.com/office/officeart/2005/8/layout/cycle4"/>
    <dgm:cxn modelId="{A20A7542-FA7B-49E5-A58E-173AD1CA8B92}" type="presOf" srcId="{0DD17066-965D-451A-97C2-48EAB2C21261}" destId="{9831B690-B20D-4A8A-8DA7-6C9881C8B81A}" srcOrd="0" destOrd="0" presId="urn:microsoft.com/office/officeart/2005/8/layout/cycle4"/>
    <dgm:cxn modelId="{E4AE6B97-5A63-482E-B09D-2EE4DD2355C6}" srcId="{0DD17066-965D-451A-97C2-48EAB2C21261}" destId="{58E2A647-97B9-43E5-A477-95471F25894D}" srcOrd="1" destOrd="0" parTransId="{4A19BE75-3E5E-4BE5-BA24-16E7339C474B}" sibTransId="{F0365496-523B-4F67-82F3-CF003957AAF6}"/>
    <dgm:cxn modelId="{7A6FC234-C6FD-49C6-B230-D681301FCB45}" srcId="{0DD17066-965D-451A-97C2-48EAB2C21261}" destId="{703E9F2D-8D28-411E-821B-7A7B8C66967E}" srcOrd="2" destOrd="0" parTransId="{41F172C7-9996-4FD2-B761-7F6F44DA8C63}" sibTransId="{73361896-4AEA-4013-AEE3-E3B964710699}"/>
    <dgm:cxn modelId="{AED9EEC5-7888-4235-8EC5-C7B6D7BF5F97}" type="presOf" srcId="{A390AFFA-27DC-470D-8CBB-6E0E378B1251}" destId="{1357BAED-F1D7-4F7B-921A-F66461EFC897}" srcOrd="0" destOrd="0" presId="urn:microsoft.com/office/officeart/2005/8/layout/cycle4"/>
    <dgm:cxn modelId="{BBC24FC7-DAAF-463C-A466-1A06D19AA95A}" srcId="{0DD17066-965D-451A-97C2-48EAB2C21261}" destId="{A0BF7B31-991D-440C-B32A-1C8C85DDE521}" srcOrd="3" destOrd="0" parTransId="{01A3BBE2-986B-4037-AD68-E531FBED8059}" sibTransId="{1C76BFE3-95F1-4B0A-BC4D-0C82AF10B267}"/>
    <dgm:cxn modelId="{AA35D0EA-B9BD-4437-98C6-3233DB57D224}" type="presOf" srcId="{58E2A647-97B9-43E5-A477-95471F25894D}" destId="{B2A8BF2D-F8E8-4808-8AD2-072EBD3DA7A0}" srcOrd="0" destOrd="0" presId="urn:microsoft.com/office/officeart/2005/8/layout/cycle4"/>
    <dgm:cxn modelId="{6BBF2286-A3B9-4DD0-A51D-EBFB4BDD0B98}" srcId="{0DD17066-965D-451A-97C2-48EAB2C21261}" destId="{A390AFFA-27DC-470D-8CBB-6E0E378B1251}" srcOrd="0" destOrd="0" parTransId="{228FA3A7-B2F1-49C2-A9C5-170D79D82727}" sibTransId="{0E3FC41D-D5EE-423B-B2CF-91D0E3A32B59}"/>
    <dgm:cxn modelId="{685AA647-D39D-453B-8A3E-CE1B7A49FAB2}" type="presParOf" srcId="{9831B690-B20D-4A8A-8DA7-6C9881C8B81A}" destId="{01635ACF-EBEF-4BE2-BD7C-EB0259A9EB6F}" srcOrd="0" destOrd="0" presId="urn:microsoft.com/office/officeart/2005/8/layout/cycle4"/>
    <dgm:cxn modelId="{C90F4EA6-AF20-4218-A8F9-FBD7B7CE74A0}" type="presParOf" srcId="{01635ACF-EBEF-4BE2-BD7C-EB0259A9EB6F}" destId="{A0DE2975-3B77-4D61-B5B2-BFF1B7D12EB4}" srcOrd="0" destOrd="0" presId="urn:microsoft.com/office/officeart/2005/8/layout/cycle4"/>
    <dgm:cxn modelId="{6CED24D7-4DBF-4835-A2A6-0D4418618D0B}" type="presParOf" srcId="{9831B690-B20D-4A8A-8DA7-6C9881C8B81A}" destId="{ABD9963E-6A44-471E-95A1-9912F72A1784}" srcOrd="1" destOrd="0" presId="urn:microsoft.com/office/officeart/2005/8/layout/cycle4"/>
    <dgm:cxn modelId="{DF57CD7B-FDEF-4084-B696-E69912D6341E}" type="presParOf" srcId="{ABD9963E-6A44-471E-95A1-9912F72A1784}" destId="{1357BAED-F1D7-4F7B-921A-F66461EFC897}" srcOrd="0" destOrd="0" presId="urn:microsoft.com/office/officeart/2005/8/layout/cycle4"/>
    <dgm:cxn modelId="{B5ADC2F4-8DC3-46FD-B0B5-77B695412E0D}" type="presParOf" srcId="{ABD9963E-6A44-471E-95A1-9912F72A1784}" destId="{B2A8BF2D-F8E8-4808-8AD2-072EBD3DA7A0}" srcOrd="1" destOrd="0" presId="urn:microsoft.com/office/officeart/2005/8/layout/cycle4"/>
    <dgm:cxn modelId="{3D5F0A4E-962C-4ECC-B727-51947C259904}" type="presParOf" srcId="{ABD9963E-6A44-471E-95A1-9912F72A1784}" destId="{B7E0CDED-F5D1-4F8B-9E5A-13AE3DE49396}" srcOrd="2" destOrd="0" presId="urn:microsoft.com/office/officeart/2005/8/layout/cycle4"/>
    <dgm:cxn modelId="{ACE03C90-18A1-41B1-A11C-FEA4399BB407}" type="presParOf" srcId="{ABD9963E-6A44-471E-95A1-9912F72A1784}" destId="{E22AFBC4-8AA3-4A2B-B57E-7C68931250E5}" srcOrd="3" destOrd="0" presId="urn:microsoft.com/office/officeart/2005/8/layout/cycle4"/>
    <dgm:cxn modelId="{EF78658C-1ADC-4DC5-956C-DF16F60467AC}" type="presParOf" srcId="{ABD9963E-6A44-471E-95A1-9912F72A1784}" destId="{7FE0997D-F1BD-40F4-9063-C474FF8347A1}" srcOrd="4" destOrd="0" presId="urn:microsoft.com/office/officeart/2005/8/layout/cycle4"/>
    <dgm:cxn modelId="{F64AA92F-C92F-4D0E-958D-D2ADE1C6DF69}" type="presParOf" srcId="{9831B690-B20D-4A8A-8DA7-6C9881C8B81A}" destId="{202525F1-E25B-46EC-8A61-F9294B08CF2B}" srcOrd="2" destOrd="0" presId="urn:microsoft.com/office/officeart/2005/8/layout/cycle4"/>
    <dgm:cxn modelId="{6B16D579-E272-4D1F-B263-6D99F23413FB}" type="presParOf" srcId="{9831B690-B20D-4A8A-8DA7-6C9881C8B81A}" destId="{589F0759-5920-4E9B-AFF1-363EA5D617AF}" srcOrd="3" destOrd="0" presId="urn:microsoft.com/office/officeart/2005/8/layout/cycle4"/>
  </dgm:cxnLst>
  <dgm:bg>
    <a:effectLst>
      <a:softEdge rad="635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4309DA-3782-42CA-91C7-589619EF8370}" type="datetimeFigureOut">
              <a:rPr lang="en-US" smtClean="0"/>
              <a:t>11/5/2014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05C99D-8F84-4AC3-A29D-701A414680EF}" type="slidenum">
              <a:rPr lang="en-US" smtClean="0"/>
              <a:t>‹#›</a:t>
            </a:fld>
            <a:endParaRPr lang="en-US"/>
          </a:p>
        </p:txBody>
      </p:sp>
    </p:spTree>
    <p:extLst>
      <p:ext uri="{BB962C8B-B14F-4D97-AF65-F5344CB8AC3E}">
        <p14:creationId xmlns:p14="http://schemas.microsoft.com/office/powerpoint/2010/main" val="247746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1</a:t>
            </a:fld>
            <a:endParaRPr lang="en-US"/>
          </a:p>
        </p:txBody>
      </p:sp>
    </p:spTree>
    <p:extLst>
      <p:ext uri="{BB962C8B-B14F-4D97-AF65-F5344CB8AC3E}">
        <p14:creationId xmlns:p14="http://schemas.microsoft.com/office/powerpoint/2010/main" val="107475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ONE intervention system</a:t>
            </a:r>
          </a:p>
          <a:p>
            <a:pPr>
              <a:lnSpc>
                <a:spcPct val="150000"/>
              </a:lnSpc>
            </a:pPr>
            <a:endParaRPr lang="en-US" dirty="0"/>
          </a:p>
          <a:p>
            <a:pPr marL="174708" indent="-174708">
              <a:lnSpc>
                <a:spcPct val="150000"/>
              </a:lnSpc>
              <a:buFont typeface="Arial" panose="020B0604020202020204" pitchFamily="34" charset="0"/>
              <a:buChar char="•"/>
            </a:pPr>
            <a:r>
              <a:rPr lang="en-US" dirty="0"/>
              <a:t>State Accountability Interventions, and/or any single-program or integrated PBM interventions</a:t>
            </a:r>
          </a:p>
          <a:p>
            <a:pPr marL="174708" indent="-174708">
              <a:lnSpc>
                <a:spcPct val="150000"/>
              </a:lnSpc>
              <a:buFont typeface="Arial" panose="020B0604020202020204" pitchFamily="34" charset="0"/>
              <a:buChar char="•"/>
            </a:pPr>
            <a:endParaRPr lang="en-US" dirty="0"/>
          </a:p>
          <a:p>
            <a:pPr marL="174708" indent="-174708">
              <a:lnSpc>
                <a:spcPct val="150000"/>
              </a:lnSpc>
              <a:buFont typeface="Arial" panose="020B0604020202020204" pitchFamily="34" charset="0"/>
              <a:buChar char="•"/>
            </a:pPr>
            <a:r>
              <a:rPr lang="en-US" dirty="0"/>
              <a:t>Relies on a well-constructed district leadership team to implement the continuous improvement process. (District Coordinator for School Improvement (DCSI) and program directors are </a:t>
            </a:r>
            <a:r>
              <a:rPr lang="en-US" u="sng" dirty="0"/>
              <a:t>key members)</a:t>
            </a:r>
            <a:endParaRPr lang="en-US" dirty="0"/>
          </a:p>
          <a:p>
            <a:pPr marL="174708" indent="-174708">
              <a:lnSpc>
                <a:spcPct val="150000"/>
              </a:lnSpc>
              <a:buFont typeface="Arial" panose="020B0604020202020204" pitchFamily="34" charset="0"/>
              <a:buChar char="•"/>
            </a:pPr>
            <a:endParaRPr lang="en-US" dirty="0"/>
          </a:p>
          <a:p>
            <a:pPr marL="174708" indent="-174708" defTabSz="931774">
              <a:lnSpc>
                <a:spcPct val="150000"/>
              </a:lnSpc>
              <a:buFont typeface="Arial" panose="020B0604020202020204" pitchFamily="34" charset="0"/>
              <a:buChar char="•"/>
              <a:defRPr/>
            </a:pPr>
            <a:r>
              <a:rPr lang="en-US" dirty="0"/>
              <a:t>The Texas accountability intervention system improvement process of data analysis, needs assessment, improvement planning, and implementing and monitoring is research based best practice and applies to all campuses and districts.</a:t>
            </a:r>
          </a:p>
          <a:p>
            <a:pPr>
              <a:lnSpc>
                <a:spcPct val="150000"/>
              </a:lnSpc>
            </a:pPr>
            <a:endParaRPr lang="en-US" dirty="0"/>
          </a:p>
          <a:p>
            <a:pPr marL="174708" indent="-174708">
              <a:lnSpc>
                <a:spcPct val="150000"/>
              </a:lnSpc>
              <a:buFont typeface="Arial" panose="020B0604020202020204" pitchFamily="34" charset="0"/>
              <a:buChar char="•"/>
            </a:pPr>
            <a:r>
              <a:rPr lang="en-US" dirty="0"/>
              <a:t>Development of goals , strategies , and activities is reflected in the targeted improvement plan to address the systemic and programmatic needs identified. (</a:t>
            </a:r>
            <a:r>
              <a:rPr lang="en-US" dirty="0">
                <a:latin typeface="Arial" pitchFamily="34" charset="0"/>
                <a:cs typeface="Arial" pitchFamily="34" charset="0"/>
              </a:rPr>
              <a:t>The targeted improvement plan is referenced in Texas Education Code Ch. 39 Section 106 (TEC </a:t>
            </a:r>
            <a:r>
              <a:rPr lang="en-US" b="1" dirty="0">
                <a:latin typeface="Arial" pitchFamily="34" charset="0"/>
                <a:cs typeface="Arial" pitchFamily="34" charset="0"/>
              </a:rPr>
              <a:t>§39.106) which states… it is a plan specifically designed to address areas of low performance not to be confused with the campus/district plans required through CH. 11.</a:t>
            </a:r>
            <a:r>
              <a:rPr lang="en-US" dirty="0">
                <a:latin typeface="Arial" pitchFamily="34" charset="0"/>
                <a:cs typeface="Arial" pitchFamily="34" charset="0"/>
              </a:rPr>
              <a:t>)</a:t>
            </a:r>
          </a:p>
          <a:p>
            <a:pPr marL="174708" indent="-174708">
              <a:lnSpc>
                <a:spcPct val="150000"/>
              </a:lnSpc>
              <a:buFont typeface="Arial" panose="020B0604020202020204" pitchFamily="34" charset="0"/>
              <a:buChar char="•"/>
            </a:pPr>
            <a:endParaRPr lang="en-US" dirty="0"/>
          </a:p>
          <a:p>
            <a:pPr marL="174708" indent="-174708">
              <a:lnSpc>
                <a:spcPct val="150000"/>
              </a:lnSpc>
              <a:buFont typeface="Arial" panose="020B0604020202020204" pitchFamily="34" charset="0"/>
              <a:buChar char="•"/>
            </a:pPr>
            <a:r>
              <a:rPr lang="en-US" dirty="0"/>
              <a:t>training staff in the  requirements for implementation of the improvement plan, and monitoring the plan for desired outcomes.</a:t>
            </a:r>
          </a:p>
          <a:p>
            <a:pPr>
              <a:lnSpc>
                <a:spcPct val="150000"/>
              </a:lnSpc>
            </a:pPr>
            <a:r>
              <a:rPr lang="en-US" dirty="0"/>
              <a:t>The last bullet is not part of the TAIS framework but reminds us that it is a continuous process and the district is expected to revisit the plan any time new data is released to the district.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10</a:t>
            </a:fld>
            <a:endParaRPr lang="en-US"/>
          </a:p>
        </p:txBody>
      </p:sp>
    </p:spTree>
    <p:extLst>
      <p:ext uri="{BB962C8B-B14F-4D97-AF65-F5344CB8AC3E}">
        <p14:creationId xmlns:p14="http://schemas.microsoft.com/office/powerpoint/2010/main" val="1778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Wingdings" panose="05000000000000000000" pitchFamily="2" charset="2"/>
              <a:buChar char="§"/>
            </a:pPr>
            <a:r>
              <a:rPr lang="en-US" dirty="0" smtClean="0"/>
              <a:t>This illustration</a:t>
            </a:r>
            <a:r>
              <a:rPr lang="en-US" baseline="0" dirty="0" smtClean="0"/>
              <a:t> reflects the TAIS process for continuous improvement is the heart of the framework  that is supported by the outer rings of District Commitments, Support Systems, and Critical Success Factors. </a:t>
            </a:r>
          </a:p>
          <a:p>
            <a:pPr marL="640594" lvl="1" indent="-174708">
              <a:buFont typeface="Wingdings" panose="05000000000000000000" pitchFamily="2" charset="2"/>
              <a:buChar char="§"/>
            </a:pPr>
            <a:r>
              <a:rPr lang="en-US" baseline="0" dirty="0" smtClean="0"/>
              <a:t>The District Commitments are district-wide ownership and accountability, high expectations, sense of urgency, clear vision and focus, and operational flexibility. </a:t>
            </a:r>
          </a:p>
          <a:p>
            <a:pPr marL="640594" lvl="1" indent="-174708">
              <a:buFont typeface="Wingdings" panose="05000000000000000000" pitchFamily="2" charset="2"/>
              <a:buChar char="§"/>
            </a:pPr>
            <a:r>
              <a:rPr lang="en-US" baseline="0" dirty="0" smtClean="0"/>
              <a:t>All schools operate within a larger context of the LEA or district.  It is the commitments of the LEA that builds success within the school.  </a:t>
            </a:r>
          </a:p>
          <a:p>
            <a:pPr marL="640594" lvl="1" indent="-174708">
              <a:buFont typeface="Wingdings" panose="05000000000000000000" pitchFamily="2" charset="2"/>
              <a:buChar char="§"/>
            </a:pPr>
            <a:r>
              <a:rPr lang="en-US" baseline="0" dirty="0" smtClean="0"/>
              <a:t>These commitments also ensure that the campus is not working in isolation and facing improvement alone.     </a:t>
            </a:r>
          </a:p>
          <a:p>
            <a:pPr marL="174708" indent="-174708">
              <a:buFont typeface="Wingdings" panose="05000000000000000000" pitchFamily="2" charset="2"/>
              <a:buChar char="§"/>
            </a:pPr>
            <a:endParaRPr lang="en-US" baseline="0" dirty="0" smtClean="0"/>
          </a:p>
          <a:p>
            <a:pPr marL="174708" indent="-174708">
              <a:buFont typeface="Wingdings" panose="05000000000000000000" pitchFamily="2" charset="2"/>
              <a:buChar char="§"/>
            </a:pPr>
            <a:r>
              <a:rPr lang="en-US" baseline="0" dirty="0" smtClean="0"/>
              <a:t>Then next two rings are Support Systems and CSFs which will be discussing later in this presentation.</a:t>
            </a:r>
            <a:endParaRPr lang="en-US" dirty="0" smtClean="0"/>
          </a:p>
          <a:p>
            <a:pPr marL="174708" indent="-174708">
              <a:buFont typeface="Wingdings" panose="05000000000000000000" pitchFamily="2" charset="2"/>
              <a:buChar char="§"/>
            </a:pPr>
            <a:endParaRPr lang="en-US" baseline="0" dirty="0" smtClean="0"/>
          </a:p>
          <a:p>
            <a:pPr marL="174708" indent="-174708">
              <a:buFont typeface="Wingdings" panose="05000000000000000000" pitchFamily="2" charset="2"/>
              <a:buChar char="§"/>
            </a:pPr>
            <a:r>
              <a:rPr lang="en-US" baseline="0" dirty="0" smtClean="0"/>
              <a:t>Taking a look at the District Commitments, seeing how the Support Systems are the evidence of the District Commitments in action, and then at the Critical Success Factors and their impact on district and campus improvement. </a:t>
            </a:r>
          </a:p>
          <a:p>
            <a:pPr marL="174708" indent="-174708">
              <a:buFont typeface="Wingdings" panose="05000000000000000000" pitchFamily="2" charset="2"/>
              <a:buChar char="§"/>
            </a:pPr>
            <a:endParaRPr lang="en-US" baseline="0" dirty="0" smtClean="0"/>
          </a:p>
          <a:p>
            <a:pPr marL="174708" indent="-174708">
              <a:buFont typeface="Wingdings" panose="05000000000000000000" pitchFamily="2" charset="2"/>
              <a:buChar char="§"/>
            </a:pPr>
            <a:r>
              <a:rPr lang="en-US" baseline="0" dirty="0" smtClean="0"/>
              <a:t>The process becomes the </a:t>
            </a:r>
            <a:r>
              <a:rPr lang="en-US" b="1" baseline="0" dirty="0" smtClean="0"/>
              <a:t>guide</a:t>
            </a:r>
            <a:r>
              <a:rPr lang="en-US" baseline="0" dirty="0" smtClean="0"/>
              <a:t> for the improvement work.   Once the process is begun it never ends because it is ongoing and continuous.  </a:t>
            </a:r>
          </a:p>
          <a:p>
            <a:pPr marL="174708" indent="-174708">
              <a:buFont typeface="Wingdings" panose="05000000000000000000" pitchFamily="2" charset="2"/>
              <a:buChar char="§"/>
            </a:pPr>
            <a:endParaRPr lang="en-US" baseline="0" dirty="0" smtClean="0"/>
          </a:p>
          <a:p>
            <a:pPr marL="174708" indent="-174708">
              <a:buFont typeface="Wingdings" panose="05000000000000000000" pitchFamily="2" charset="2"/>
              <a:buChar char="§"/>
            </a:pPr>
            <a:r>
              <a:rPr lang="en-US" baseline="0" dirty="0" smtClean="0"/>
              <a:t>Ongoing data analysis, needs assessment, planning and monitoring, leads to informed decisions, targeted interventions and continuous improvement.</a:t>
            </a:r>
          </a:p>
          <a:p>
            <a:pPr marL="174708" indent="-174708">
              <a:buFont typeface="Wingdings" panose="05000000000000000000" pitchFamily="2" charset="2"/>
              <a:buChar char="§"/>
            </a:pPr>
            <a:endParaRPr lang="en-US" baseline="0" dirty="0" smtClean="0"/>
          </a:p>
          <a:p>
            <a:pPr marL="174708" indent="-174708">
              <a:buFont typeface="Wingdings" panose="05000000000000000000" pitchFamily="2" charset="2"/>
              <a:buChar char="§"/>
            </a:pPr>
            <a:r>
              <a:rPr lang="en-US" dirty="0" smtClean="0"/>
              <a:t>Emphasize the work is grounded in the state framework.</a:t>
            </a:r>
          </a:p>
          <a:p>
            <a:pPr marL="174708" indent="-174708">
              <a:buFont typeface="Wingdings" panose="05000000000000000000" pitchFamily="2" charset="2"/>
              <a:buChar char="§"/>
            </a:pPr>
            <a:endParaRPr lang="en-US" dirty="0" smtClean="0"/>
          </a:p>
          <a:p>
            <a:pPr marL="174708" indent="-174708">
              <a:buFont typeface="Wingdings" panose="05000000000000000000" pitchFamily="2" charset="2"/>
              <a:buChar char="§"/>
            </a:pPr>
            <a:r>
              <a:rPr lang="en-US" dirty="0" smtClean="0"/>
              <a:t>Data collection and initiatives should align to the framework.</a:t>
            </a:r>
          </a:p>
          <a:p>
            <a:pPr marL="174708" indent="-174708">
              <a:buFont typeface="Wingdings" panose="05000000000000000000" pitchFamily="2" charset="2"/>
              <a:buChar char="§"/>
            </a:pPr>
            <a:r>
              <a:rPr lang="en-US" dirty="0"/>
              <a:t> </a:t>
            </a:r>
          </a:p>
          <a:p>
            <a:pPr marL="174708" indent="-174708">
              <a:buFont typeface="Wingdings" panose="05000000000000000000" pitchFamily="2" charset="2"/>
              <a:buChar char="§"/>
            </a:pPr>
            <a:r>
              <a:rPr lang="en-US" dirty="0"/>
              <a:t>The continuous improvement process is at the heart of our state’s Framework for Continuous District and School Improvement….the work/the process is grounded in the state framework of district commitments, support systems, and critical success factors…data collection and initiatives should align to the framework….”</a:t>
            </a:r>
          </a:p>
          <a:p>
            <a:pPr marL="174708" indent="-174708">
              <a:buFont typeface="Wingdings" panose="05000000000000000000" pitchFamily="2" charset="2"/>
              <a:buChar char="§"/>
            </a:pPr>
            <a:endParaRPr lang="en-US" dirty="0"/>
          </a:p>
          <a:p>
            <a:pPr marL="174708" indent="-174708">
              <a:buFont typeface="Wingdings" panose="05000000000000000000" pitchFamily="2" charset="2"/>
              <a:buChar char="§"/>
            </a:pPr>
            <a:r>
              <a:rPr lang="en-US" dirty="0"/>
              <a:t>TEA has also embraced the continuous improvement process.  We have incorporated some enhancements to guide districts in making those connections and clarifying the components of the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FB3DDA-5CF0-41EA-B361-8440112F52E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5801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few minutes and walk through the</a:t>
            </a:r>
            <a:r>
              <a:rPr lang="en-US" baseline="0" dirty="0" smtClean="0"/>
              <a:t> thought process of analyzing data and identifying needs in relations to a PBMAS indicator.</a:t>
            </a:r>
          </a:p>
          <a:p>
            <a:endParaRPr lang="en-US" baseline="0" dirty="0" smtClean="0"/>
          </a:p>
          <a:p>
            <a:r>
              <a:rPr lang="en-US" baseline="0" dirty="0" smtClean="0"/>
              <a:t>Please note that this is not going to be the same outcome for every district that has triggered this indicator.  Data sources could reveal different problem statements and root causes.  This example is for the purposes of modeling the PROCESS only.</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12</a:t>
            </a:fld>
            <a:endParaRPr lang="en-US"/>
          </a:p>
        </p:txBody>
      </p:sp>
    </p:spTree>
    <p:extLst>
      <p:ext uri="{BB962C8B-B14F-4D97-AF65-F5344CB8AC3E}">
        <p14:creationId xmlns:p14="http://schemas.microsoft.com/office/powerpoint/2010/main" val="160846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a:t>
            </a:r>
            <a:r>
              <a:rPr lang="en-US" baseline="0" dirty="0" smtClean="0"/>
              <a:t> the continuous improvement process which is found in the heart of the framework and focus our attention on the Data Analysis quadrant.</a:t>
            </a:r>
          </a:p>
          <a:p>
            <a:endParaRPr lang="en-US" baseline="0" dirty="0" smtClean="0"/>
          </a:p>
          <a:p>
            <a:r>
              <a:rPr lang="en-US" baseline="0" dirty="0" smtClean="0"/>
              <a:t>You will also notice that on every slide you will find a small red quadrant on all slides that are related to data analysis.</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13</a:t>
            </a:fld>
            <a:endParaRPr lang="en-US"/>
          </a:p>
        </p:txBody>
      </p:sp>
    </p:spTree>
    <p:extLst>
      <p:ext uri="{BB962C8B-B14F-4D97-AF65-F5344CB8AC3E}">
        <p14:creationId xmlns:p14="http://schemas.microsoft.com/office/powerpoint/2010/main" val="427697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Let’s think back to the TAIS</a:t>
            </a:r>
            <a:r>
              <a:rPr lang="en-US" baseline="0" dirty="0" smtClean="0"/>
              <a:t> improvement planning workbook.  The Data Analysis tab will have the most enhancements for the 14-15 school year.  We will discuss the enhancements on the district workbook.</a:t>
            </a:r>
            <a:endParaRPr lang="en-US" dirty="0" smtClean="0"/>
          </a:p>
          <a:p>
            <a:r>
              <a:rPr lang="en-US" dirty="0" smtClean="0"/>
              <a:t>General questions…why engaging in TAIS process</a:t>
            </a:r>
          </a:p>
          <a:p>
            <a:endParaRPr lang="en-US" dirty="0" smtClean="0"/>
          </a:p>
          <a:p>
            <a:r>
              <a:rPr lang="en-US" dirty="0" smtClean="0"/>
              <a:t>Index questions…explain Yes, barely yes and no..  </a:t>
            </a:r>
          </a:p>
          <a:p>
            <a:r>
              <a:rPr lang="en-US" dirty="0" smtClean="0"/>
              <a:t>Focus on data by student group</a:t>
            </a:r>
          </a:p>
          <a:p>
            <a:endParaRPr lang="en-US" dirty="0" smtClean="0"/>
          </a:p>
          <a:p>
            <a:r>
              <a:rPr lang="en-US" dirty="0" smtClean="0"/>
              <a:t>CSF Data: List data sources</a:t>
            </a:r>
          </a:p>
          <a:p>
            <a:endParaRPr lang="en-US" dirty="0" smtClean="0"/>
          </a:p>
          <a:p>
            <a:r>
              <a:rPr lang="en-US" dirty="0" smtClean="0"/>
              <a:t>Problem statements: Explain that they will list these statements…these statements will start the needs assessment process</a:t>
            </a:r>
          </a:p>
          <a:p>
            <a:endParaRPr lang="en-US" dirty="0" smtClean="0"/>
          </a:p>
          <a:p>
            <a:r>
              <a:rPr lang="en-US" dirty="0" smtClean="0"/>
              <a:t>PBM</a:t>
            </a:r>
            <a:r>
              <a:rPr lang="en-US" baseline="0" dirty="0" smtClean="0"/>
              <a:t> Questions</a:t>
            </a:r>
          </a:p>
          <a:p>
            <a:endParaRPr lang="en-US" baseline="0" dirty="0" smtClean="0"/>
          </a:p>
          <a:p>
            <a:r>
              <a:rPr lang="en-US" baseline="0" dirty="0" smtClean="0"/>
              <a:t>Open Ended Questions</a:t>
            </a:r>
          </a:p>
          <a:p>
            <a:endParaRPr lang="en-US" baseline="0" dirty="0" smtClean="0"/>
          </a:p>
          <a:p>
            <a:r>
              <a:rPr lang="en-US" baseline="0" dirty="0" smtClean="0"/>
              <a:t>Purpose – bring focus to specific programs and indicators impacting staging</a:t>
            </a:r>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14</a:t>
            </a:fld>
            <a:endParaRPr lang="en-US"/>
          </a:p>
        </p:txBody>
      </p:sp>
    </p:spTree>
    <p:extLst>
      <p:ext uri="{BB962C8B-B14F-4D97-AF65-F5344CB8AC3E}">
        <p14:creationId xmlns:p14="http://schemas.microsoft.com/office/powerpoint/2010/main" val="315444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a:t>
            </a:r>
            <a:r>
              <a:rPr lang="en-US" baseline="0" dirty="0" smtClean="0"/>
              <a:t> the index/PBM questions is to give the right lens or perspective to help focus the work ahead.</a:t>
            </a:r>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7174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2 and 3 have similar type questions</a:t>
            </a:r>
          </a:p>
          <a:p>
            <a:r>
              <a:rPr lang="en-US" dirty="0" smtClean="0"/>
              <a:t>Index</a:t>
            </a:r>
            <a:r>
              <a:rPr lang="en-US" baseline="0" dirty="0" smtClean="0"/>
              <a:t> 4 does not</a:t>
            </a:r>
          </a:p>
          <a:p>
            <a:r>
              <a:rPr lang="en-US" baseline="0" dirty="0" smtClean="0"/>
              <a:t>Working with performance reporting to help set statistically reasonable cushions</a:t>
            </a:r>
          </a:p>
          <a:p>
            <a:endParaRPr lang="en-US" baseline="0" dirty="0" smtClean="0"/>
          </a:p>
          <a:p>
            <a:r>
              <a:rPr lang="en-US" baseline="0" dirty="0" smtClean="0"/>
              <a:t>Idea is to help districts analyze deeper into not only missed indexes, but those they are barely meeting so that they do not address and correct one issue, only to miss another index next year</a:t>
            </a:r>
          </a:p>
          <a:p>
            <a:endParaRPr lang="en-US" baseline="0" dirty="0" smtClean="0"/>
          </a:p>
          <a:p>
            <a:r>
              <a:rPr lang="en-US" baseline="0" dirty="0" smtClean="0"/>
              <a:t>If answer either of last two choices, they will answer the second question under index 1</a:t>
            </a:r>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5325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Trends across</a:t>
            </a:r>
            <a:r>
              <a:rPr lang="en-US" baseline="0" dirty="0" smtClean="0"/>
              <a:t> program – found on summary page (last page of PBMAS report)</a:t>
            </a:r>
          </a:p>
          <a:p>
            <a:endParaRPr lang="en-US" baseline="0" dirty="0" smtClean="0"/>
          </a:p>
          <a:p>
            <a:r>
              <a:rPr lang="en-US" baseline="0" dirty="0" smtClean="0"/>
              <a:t>Campus contribution very important – necessity in understanding where to put support</a:t>
            </a:r>
          </a:p>
          <a:p>
            <a:pPr marL="174708" indent="-174708">
              <a:buFont typeface="Arial" panose="020B0604020202020204" pitchFamily="34" charset="0"/>
              <a:buChar char="•"/>
            </a:pPr>
            <a:r>
              <a:rPr lang="en-US" baseline="0" dirty="0" smtClean="0"/>
              <a:t>PBMAS Manual</a:t>
            </a:r>
          </a:p>
          <a:p>
            <a:pPr marL="174708" indent="-174708">
              <a:buFont typeface="Arial" panose="020B0604020202020204" pitchFamily="34" charset="0"/>
              <a:buChar char="•"/>
            </a:pPr>
            <a:r>
              <a:rPr lang="en-US" baseline="0" dirty="0" smtClean="0"/>
              <a:t>Using data disaggregation tools to look at the right group of students by campus</a:t>
            </a:r>
          </a:p>
          <a:p>
            <a:pPr marL="174708" indent="-174708">
              <a:buFont typeface="Arial" panose="020B0604020202020204" pitchFamily="34" charset="0"/>
              <a:buChar char="•"/>
            </a:pPr>
            <a:endParaRPr lang="en-US" baseline="0" dirty="0" smtClean="0"/>
          </a:p>
          <a:p>
            <a:r>
              <a:rPr lang="en-US" dirty="0" smtClean="0"/>
              <a:t>For</a:t>
            </a:r>
            <a:r>
              <a:rPr lang="en-US" baseline="0" dirty="0" smtClean="0"/>
              <a:t> EACH indicator with a PL 2 or 3, district need to reflect how that is impacting student performance.</a:t>
            </a:r>
          </a:p>
          <a:p>
            <a:r>
              <a:rPr lang="en-US" baseline="0" dirty="0" smtClean="0"/>
              <a:t>Districts will make connection with these indicators to problems statements later in the data analysis process</a:t>
            </a:r>
          </a:p>
          <a:p>
            <a:endParaRPr lang="en-US" baseline="0" dirty="0" smtClean="0"/>
          </a:p>
          <a:p>
            <a:r>
              <a:rPr lang="en-US" baseline="0" dirty="0" smtClean="0"/>
              <a:t>Indicators with 1, NA, RI – refer back to earlier info discussed</a:t>
            </a:r>
          </a:p>
          <a:p>
            <a:endParaRPr lang="en-US" baseline="0" dirty="0" smtClean="0"/>
          </a:p>
          <a:p>
            <a:r>
              <a:rPr lang="en-US" baseline="0" dirty="0" smtClean="0"/>
              <a:t>Also want to understand longitudinal impact.  Has this program consistently been at a stage 3 for the past 3 years, or has it been a 1 and now it jumped to a 3.  What does that tell us.  What created that.  Do they same type of analysis for indicators at PL of 3.  Have certain indicators been at a 3 for several years, or has there been a recent jump?</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t>17</a:t>
            </a:fld>
            <a:endParaRPr lang="en-US"/>
          </a:p>
        </p:txBody>
      </p:sp>
    </p:spTree>
    <p:extLst>
      <p:ext uri="{BB962C8B-B14F-4D97-AF65-F5344CB8AC3E}">
        <p14:creationId xmlns:p14="http://schemas.microsoft.com/office/powerpoint/2010/main" val="22361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PBMAS report is a district level report.  The first place to begin in identifying causal factors is understanding which campuses are contributing to low performance on the PBMAS report.</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18</a:t>
            </a:fld>
            <a:endParaRPr lang="en-US"/>
          </a:p>
        </p:txBody>
      </p:sp>
    </p:spTree>
    <p:extLst>
      <p:ext uri="{BB962C8B-B14F-4D97-AF65-F5344CB8AC3E}">
        <p14:creationId xmlns:p14="http://schemas.microsoft.com/office/powerpoint/2010/main" val="3484253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 place to start</a:t>
            </a:r>
          </a:p>
          <a:p>
            <a:r>
              <a:rPr lang="en-US" dirty="0" smtClean="0"/>
              <a:t>Review of student level data</a:t>
            </a:r>
          </a:p>
          <a:p>
            <a:endParaRPr lang="en-US" dirty="0" smtClean="0"/>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This is where state accountability data can be helpful</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Do you have IR campuses with BE/ESL programs?</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Using data resources, pull TELPAS scores for students in US schools for 5 or more years and that have composite</a:t>
            </a:r>
            <a:r>
              <a:rPr lang="en-US" baseline="0" dirty="0" smtClean="0">
                <a:solidFill>
                  <a:prstClr val="black"/>
                </a:solidFill>
              </a:rPr>
              <a:t> ratings of beginning and intermediate.  Be sure to do this by campus.  This can become the numerator.  Use the entire TELPAS tested population for that campus as the denominator.  Divide and you have the campus rate.  Staff in your accountability departments may be able to help you with this.  The calculation is also found in the PBMAS Manual.</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4236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a:t>
            </a:r>
            <a:r>
              <a:rPr lang="en-US" baseline="0" dirty="0" smtClean="0"/>
              <a:t> and have them raise their hands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FA5806-8282-4044-ACFE-7BEB73CA618F}" type="slidenum">
              <a:rPr lang="en-US" smtClean="0"/>
              <a:t>2</a:t>
            </a:fld>
            <a:endParaRPr lang="en-US"/>
          </a:p>
        </p:txBody>
      </p:sp>
    </p:spTree>
    <p:extLst>
      <p:ext uri="{BB962C8B-B14F-4D97-AF65-F5344CB8AC3E}">
        <p14:creationId xmlns:p14="http://schemas.microsoft.com/office/powerpoint/2010/main" val="412597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Calculate the PBMAS performance levels for the campus</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E05C99D-8F84-4AC3-A29D-701A414680EF}" type="slidenum">
              <a:rPr lang="en-US" smtClean="0"/>
              <a:t>20</a:t>
            </a:fld>
            <a:endParaRPr lang="en-US"/>
          </a:p>
        </p:txBody>
      </p:sp>
    </p:spTree>
    <p:extLst>
      <p:ext uri="{BB962C8B-B14F-4D97-AF65-F5344CB8AC3E}">
        <p14:creationId xmlns:p14="http://schemas.microsoft.com/office/powerpoint/2010/main" val="61291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 place to start</a:t>
            </a:r>
          </a:p>
          <a:p>
            <a:r>
              <a:rPr lang="en-US" dirty="0" smtClean="0"/>
              <a:t>Review of student level data</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Compare campus data to PBMAS standards for that indicator</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What does the data tell you?</a:t>
            </a:r>
          </a:p>
          <a:p>
            <a:pPr marL="698830" lvl="1" indent="-232943" defTabSz="931774">
              <a:lnSpc>
                <a:spcPct val="90000"/>
              </a:lnSpc>
              <a:spcBef>
                <a:spcPts val="1019"/>
              </a:spcBef>
              <a:buFont typeface="Arial" panose="020B0604020202020204" pitchFamily="34" charset="0"/>
              <a:buChar char="•"/>
              <a:defRPr/>
            </a:pPr>
            <a:r>
              <a:rPr lang="en-US" b="1" dirty="0" smtClean="0">
                <a:solidFill>
                  <a:prstClr val="black"/>
                </a:solidFill>
              </a:rPr>
              <a:t>Are all campuses below or near that standard?</a:t>
            </a:r>
          </a:p>
          <a:p>
            <a:pPr marL="698830" lvl="1" indent="-232943" defTabSz="931774">
              <a:lnSpc>
                <a:spcPct val="90000"/>
              </a:lnSpc>
              <a:spcBef>
                <a:spcPts val="1019"/>
              </a:spcBef>
              <a:buFont typeface="Arial" panose="020B0604020202020204" pitchFamily="34" charset="0"/>
              <a:buChar char="•"/>
              <a:defRPr/>
            </a:pPr>
            <a:r>
              <a:rPr lang="en-US" b="1" dirty="0" smtClean="0">
                <a:solidFill>
                  <a:prstClr val="black"/>
                </a:solidFill>
              </a:rPr>
              <a:t>Are some campuses below, while others are well above?</a:t>
            </a:r>
          </a:p>
          <a:p>
            <a:pPr marL="698830" lvl="1" indent="-232943" defTabSz="931774">
              <a:lnSpc>
                <a:spcPct val="90000"/>
              </a:lnSpc>
              <a:spcBef>
                <a:spcPts val="1019"/>
              </a:spcBef>
              <a:buFont typeface="Arial" panose="020B0604020202020204" pitchFamily="34" charset="0"/>
              <a:buChar char="•"/>
              <a:defRPr/>
            </a:pPr>
            <a:endParaRPr lang="en-US" b="1" dirty="0" smtClean="0">
              <a:solidFill>
                <a:prstClr val="black"/>
              </a:solidFill>
            </a:endParaRPr>
          </a:p>
          <a:p>
            <a:pPr marL="465887" lvl="1" indent="0" defTabSz="931774">
              <a:lnSpc>
                <a:spcPct val="90000"/>
              </a:lnSpc>
              <a:spcBef>
                <a:spcPts val="1019"/>
              </a:spcBef>
              <a:buFont typeface="Arial" panose="020B0604020202020204" pitchFamily="34" charset="0"/>
              <a:buNone/>
              <a:defRPr/>
            </a:pPr>
            <a:r>
              <a:rPr lang="en-US" b="1" dirty="0" smtClean="0">
                <a:solidFill>
                  <a:prstClr val="black"/>
                </a:solidFill>
              </a:rPr>
              <a:t>Rank order campuses</a:t>
            </a:r>
            <a:r>
              <a:rPr lang="en-US" b="1" baseline="0" dirty="0" smtClean="0">
                <a:solidFill>
                  <a:prstClr val="black"/>
                </a:solidFill>
              </a:rPr>
              <a:t> and see what that data reveals.</a:t>
            </a:r>
            <a:endParaRPr lang="en-US" b="1"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Now, we have to dig a little deeper…</a:t>
            </a:r>
          </a:p>
          <a:p>
            <a:pPr marL="232943" indent="-232943" defTabSz="931774">
              <a:lnSpc>
                <a:spcPct val="90000"/>
              </a:lnSpc>
              <a:spcBef>
                <a:spcPts val="1019"/>
              </a:spcBef>
              <a:buFont typeface="Arial" panose="020B0604020202020204" pitchFamily="34" charset="0"/>
              <a:buChar char="•"/>
              <a:defRPr/>
            </a:pPr>
            <a:endParaRPr lang="en-US" sz="2900" dirty="0">
              <a:solidFill>
                <a:prstClr val="black"/>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5875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Districts need to review multiple data sources to determine the problems that resulted in the output of missed index in state accountability or indicators</a:t>
            </a:r>
            <a:r>
              <a:rPr lang="en-US" baseline="0" dirty="0" smtClean="0"/>
              <a:t> with high performance levels in PBMAS.  In order to determine the problem related to below standard performance in these accountability system, campuses and districts have to look at data sources beyond the State Accountability and PBMAS reports.  Districts need to review data that  allows them to review effort related to the critical success factors.</a:t>
            </a:r>
            <a:endParaRPr lang="en-US" dirty="0" smtClean="0"/>
          </a:p>
        </p:txBody>
      </p:sp>
      <p:sp>
        <p:nvSpPr>
          <p:cNvPr id="4" name="Slide Number Placeholder 3"/>
          <p:cNvSpPr>
            <a:spLocks noGrp="1"/>
          </p:cNvSpPr>
          <p:nvPr>
            <p:ph type="sldNum" sz="quarter" idx="10"/>
          </p:nvPr>
        </p:nvSpPr>
        <p:spPr/>
        <p:txBody>
          <a:bodyPr/>
          <a:lstStyle/>
          <a:p>
            <a:fld id="{EBE9E3F4-A62D-48AD-9A86-26F5BC9E63DF}" type="slidenum">
              <a:rPr lang="en-US" smtClean="0"/>
              <a:t>22</a:t>
            </a:fld>
            <a:endParaRPr lang="en-US"/>
          </a:p>
        </p:txBody>
      </p:sp>
    </p:spTree>
    <p:extLst>
      <p:ext uri="{BB962C8B-B14F-4D97-AF65-F5344CB8AC3E}">
        <p14:creationId xmlns:p14="http://schemas.microsoft.com/office/powerpoint/2010/main" val="100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Need</a:t>
            </a:r>
            <a:r>
              <a:rPr lang="en-US" baseline="0" dirty="0" smtClean="0"/>
              <a:t> for campuses and districts to look beyond accountability reports when analyzing data.</a:t>
            </a:r>
          </a:p>
          <a:p>
            <a:endParaRPr lang="en-US" baseline="0" dirty="0" smtClean="0"/>
          </a:p>
          <a:p>
            <a:pPr marL="174708" indent="-174708">
              <a:buFont typeface="Arial" panose="020B0604020202020204" pitchFamily="34" charset="0"/>
              <a:buChar char="•"/>
            </a:pPr>
            <a:r>
              <a:rPr lang="en-US" baseline="0" dirty="0" smtClean="0"/>
              <a:t>The Support Systems are the evidence of the District Commitments.  Once commitments are established and a mindset of excellence is in place, then the foundational systems need to be developed and/or enhanced to support improvement efforts.  </a:t>
            </a:r>
          </a:p>
          <a:p>
            <a:pPr marL="640594" lvl="1" indent="-174708">
              <a:buFont typeface="Arial" panose="020B0604020202020204" pitchFamily="34" charset="0"/>
              <a:buChar char="•"/>
            </a:pPr>
            <a:r>
              <a:rPr lang="en-US" baseline="0" dirty="0" smtClean="0"/>
              <a:t>Capacity and Resources, </a:t>
            </a:r>
          </a:p>
          <a:p>
            <a:pPr marL="640594" lvl="1" indent="-174708">
              <a:buFont typeface="Arial" panose="020B0604020202020204" pitchFamily="34" charset="0"/>
              <a:buChar char="•"/>
            </a:pPr>
            <a:r>
              <a:rPr lang="en-US" baseline="0" dirty="0" smtClean="0"/>
              <a:t>Communication, </a:t>
            </a:r>
          </a:p>
          <a:p>
            <a:pPr marL="640594" lvl="1" indent="-174708">
              <a:buFont typeface="Arial" panose="020B0604020202020204" pitchFamily="34" charset="0"/>
              <a:buChar char="•"/>
            </a:pPr>
            <a:r>
              <a:rPr lang="en-US" baseline="0" dirty="0" smtClean="0"/>
              <a:t>Processes and Procedures and </a:t>
            </a:r>
          </a:p>
          <a:p>
            <a:pPr marL="640594" lvl="1" indent="-174708">
              <a:buFont typeface="Arial" panose="020B0604020202020204" pitchFamily="34" charset="0"/>
              <a:buChar char="•"/>
            </a:pPr>
            <a:r>
              <a:rPr lang="en-US" baseline="0" dirty="0" smtClean="0"/>
              <a:t>Organizational Structures </a:t>
            </a:r>
          </a:p>
          <a:p>
            <a:pPr marL="174708" indent="-174708">
              <a:buFont typeface="Arial" panose="020B0604020202020204" pitchFamily="34" charset="0"/>
              <a:buChar char="•"/>
            </a:pPr>
            <a:r>
              <a:rPr lang="en-US" baseline="0" dirty="0" smtClean="0"/>
              <a:t>Provide a system within the district for success and are the practical application of the vision and commitments. </a:t>
            </a:r>
          </a:p>
          <a:p>
            <a:pPr marL="174708" indent="-174708">
              <a:buFont typeface="Arial" panose="020B0604020202020204" pitchFamily="34" charset="0"/>
              <a:buChar char="•"/>
            </a:pPr>
            <a:r>
              <a:rPr lang="en-US" baseline="0" dirty="0" smtClean="0"/>
              <a:t> When these support systems are institutionalized as standard operating procedures within the district, the District Commitments are evident within those systems.  </a:t>
            </a:r>
          </a:p>
          <a:p>
            <a:pPr marL="174708" indent="-174708">
              <a:buFont typeface="Arial" panose="020B0604020202020204" pitchFamily="34" charset="0"/>
              <a:buChar char="•"/>
            </a:pPr>
            <a:r>
              <a:rPr lang="en-US" baseline="0" dirty="0" smtClean="0"/>
              <a:t>Successful districts are continually adapting systems to respond to the changing environment.</a:t>
            </a:r>
          </a:p>
          <a:p>
            <a:r>
              <a:rPr lang="en-US" baseline="0" dirty="0" smtClean="0"/>
              <a:t> </a:t>
            </a:r>
          </a:p>
          <a:p>
            <a:endParaRPr lang="en-US" baseline="0" dirty="0" smtClean="0"/>
          </a:p>
          <a:p>
            <a:r>
              <a:rPr lang="en-US" baseline="0" dirty="0" smtClean="0"/>
              <a:t>Using CSFs gives structure to review multiple data sources. The CSFs serve as key focus areas for school improvement planning.  The CSFs are grounded in evidence-based research and have been found to be key elements for implementing improvement efforts.  </a:t>
            </a:r>
          </a:p>
          <a:p>
            <a:endParaRPr lang="en-US" baseline="0" dirty="0" smtClean="0"/>
          </a:p>
          <a:p>
            <a:r>
              <a:rPr lang="en-US" baseline="0" dirty="0" smtClean="0"/>
              <a:t>Successful LEAs/campuses collect data and focus on all the CSFs in order to have a holistic approach to improvement. </a:t>
            </a:r>
          </a:p>
          <a:p>
            <a:endParaRPr lang="en-US" baseline="0" dirty="0" smtClean="0"/>
          </a:p>
          <a:p>
            <a:endParaRPr lang="en-US" baseline="0" dirty="0" smtClean="0"/>
          </a:p>
          <a:p>
            <a:r>
              <a:rPr lang="en-US" baseline="0" dirty="0" smtClean="0"/>
              <a:t>Critical success factor are those components that we know campuses must have for success.  At district, when we look at these critical success factors, we have to examine our support systems that support the CSFs.  As graphic indicates these systems surround and support the workings at the campus</a:t>
            </a:r>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3125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lets look at Quality data</a:t>
            </a:r>
            <a:r>
              <a:rPr lang="en-US" baseline="0" dirty="0" smtClean="0"/>
              <a:t> to drive instruction.  </a:t>
            </a:r>
            <a:r>
              <a:rPr lang="en-US" dirty="0" smtClean="0"/>
              <a:t>Districts </a:t>
            </a:r>
            <a:r>
              <a:rPr lang="en-US" baseline="0" dirty="0" smtClean="0"/>
              <a:t>should think terms of do we have systemic resources to support quality data to drive instruction?  Are we communicating about our expectations/resources for quality data?  Have we systemically trained (communicated) around this. Do we have the resources that all campuses have access to quality data in a timely fashion.  Do we have the capacity to get the data to the teachers?  Do we have procedures in place for the timely review of data?  Do we have organizational structures in place to allow teachers to review data for instructional decision making?  Are processes in place for those meeting to ensure the “right” conversations are taking place.</a:t>
            </a:r>
          </a:p>
          <a:p>
            <a:endParaRPr lang="en-US" baseline="0" dirty="0" smtClean="0"/>
          </a:p>
          <a:p>
            <a:r>
              <a:rPr lang="en-US" baseline="0" dirty="0" smtClean="0"/>
              <a:t>If engaging in the TAIS process  and submitting documentation to the Agency, there will be a connection made from data sources listed in this section to the problems statements listed at the end of the data analysis process.</a:t>
            </a:r>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46683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spcBef>
                <a:spcPts val="1019"/>
              </a:spcBef>
              <a:defRPr/>
            </a:pPr>
            <a:r>
              <a:rPr lang="en-US" dirty="0" smtClean="0">
                <a:solidFill>
                  <a:prstClr val="black"/>
                </a:solidFill>
              </a:rPr>
              <a:t>An easy assumption to make in the data analysis process is to limit our scope to just the student achievement data in PBMAS and/or state accountability.  We have to be willing to expand our views of what data is and what sources we should consider.  PBMAS and State Accountability data let us know there is a problem.  In the TAIS process we are digging deeper to understand what caused the problem, so we have to dig in different places/sources.</a:t>
            </a:r>
          </a:p>
          <a:p>
            <a:pPr defTabSz="931774">
              <a:lnSpc>
                <a:spcPct val="90000"/>
              </a:lnSpc>
              <a:spcBef>
                <a:spcPts val="1019"/>
              </a:spcBef>
              <a:defRPr/>
            </a:pPr>
            <a:endParaRPr lang="en-US" dirty="0" smtClean="0">
              <a:solidFill>
                <a:prstClr val="black"/>
              </a:solidFill>
            </a:endParaRPr>
          </a:p>
          <a:p>
            <a:pPr defTabSz="931774">
              <a:lnSpc>
                <a:spcPct val="90000"/>
              </a:lnSpc>
              <a:spcBef>
                <a:spcPts val="1019"/>
              </a:spcBef>
              <a:defRPr/>
            </a:pPr>
            <a:r>
              <a:rPr lang="en-US" dirty="0" smtClean="0">
                <a:solidFill>
                  <a:prstClr val="black"/>
                </a:solidFill>
              </a:rPr>
              <a:t>Some additional sources of data that we might turn to include.</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Conversations</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Observations</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Reviews</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Surveys</a:t>
            </a:r>
          </a:p>
          <a:p>
            <a:pPr marL="232943" indent="-232943" defTabSz="931774">
              <a:lnSpc>
                <a:spcPct val="90000"/>
              </a:lnSpc>
              <a:spcBef>
                <a:spcPts val="1019"/>
              </a:spcBef>
              <a:buFont typeface="Arial" panose="020B0604020202020204" pitchFamily="34" charset="0"/>
              <a:buChar char="•"/>
              <a:defRPr/>
            </a:pPr>
            <a:endParaRPr lang="en-US" dirty="0" smtClean="0">
              <a:solidFill>
                <a:prstClr val="black"/>
              </a:solidFill>
            </a:endParaRPr>
          </a:p>
          <a:p>
            <a:pPr defTabSz="931774">
              <a:lnSpc>
                <a:spcPct val="90000"/>
              </a:lnSpc>
              <a:spcBef>
                <a:spcPts val="1019"/>
              </a:spcBef>
              <a:defRPr/>
            </a:pPr>
            <a:r>
              <a:rPr lang="en-US" dirty="0" smtClean="0">
                <a:solidFill>
                  <a:prstClr val="black"/>
                </a:solidFill>
              </a:rPr>
              <a:t>Let’s put these sources into context of the questions we were asking earlier.</a:t>
            </a:r>
          </a:p>
          <a:p>
            <a:pPr marL="232943" indent="-232943" defTabSz="931774">
              <a:lnSpc>
                <a:spcPct val="90000"/>
              </a:lnSpc>
              <a:spcBef>
                <a:spcPts val="1019"/>
              </a:spcBef>
              <a:buFont typeface="Arial" panose="020B0604020202020204" pitchFamily="34" charset="0"/>
              <a:buChar char="•"/>
              <a:defRPr/>
            </a:pP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Determine if there are systems in place to facilitate planning and training</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Talk with special education department staff at central office</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Talk with professional development staff at central office</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Talk with campus principals and BE/ESL teachers</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Determine if systems are being implemented with fidelity</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Talk with campus principals and BE/ESL teachers</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Observe classroom instruction to see implementation of strategies from training</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Observe professional development</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Review professional development plans/agendas</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Observe collaborative planning sessions</a:t>
            </a:r>
          </a:p>
          <a:p>
            <a:r>
              <a:rPr lang="en-US" dirty="0" smtClean="0"/>
              <a:t>If central office staff indicate that there are systems, but campus staff cannot communicate these, this begins to be an insight that communication may be the need.</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5272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data sources for each CSF.  The critical success factors give a framework</a:t>
            </a:r>
            <a:r>
              <a:rPr lang="en-US" baseline="0" dirty="0" smtClean="0"/>
              <a:t> for reviewing the systems that impact each of these.</a:t>
            </a:r>
          </a:p>
          <a:p>
            <a:endParaRPr lang="en-US" baseline="0" dirty="0" smtClean="0"/>
          </a:p>
          <a:p>
            <a:r>
              <a:rPr lang="en-US" baseline="0" dirty="0" smtClean="0"/>
              <a:t>The Texas Center for District and School Support  has additional resources for the critical success factors.  Links to additional CSF resources are listed at the end of this presentation.</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1938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Problem</a:t>
            </a:r>
            <a:r>
              <a:rPr lang="en-US" baseline="0" dirty="0" smtClean="0"/>
              <a:t> statements are the outcome of the Data Analysis and should be objective statements that the data reveal.  For 14-15 the problem statements will carry over into the needs assessment to give you a starting point in your root cause analysis (needs assessment).</a:t>
            </a:r>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27</a:t>
            </a:fld>
            <a:endParaRPr lang="en-US"/>
          </a:p>
        </p:txBody>
      </p:sp>
    </p:spTree>
    <p:extLst>
      <p:ext uri="{BB962C8B-B14F-4D97-AF65-F5344CB8AC3E}">
        <p14:creationId xmlns:p14="http://schemas.microsoft.com/office/powerpoint/2010/main" val="303020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statements</a:t>
            </a:r>
            <a:r>
              <a:rPr lang="en-US" baseline="0" dirty="0" smtClean="0"/>
              <a:t> are objective statements that reflect what was revealed by looking at the data.  Be careful not to jump to the why.  This is done through root cause analysis in needs assessment.</a:t>
            </a:r>
          </a:p>
          <a:p>
            <a:endParaRPr lang="en-US" baseline="0" dirty="0" smtClean="0"/>
          </a:p>
          <a:p>
            <a:r>
              <a:rPr lang="en-US" baseline="0" dirty="0" smtClean="0"/>
              <a:t>Going back to our example, through data analysis, looking at data sources such as walk-through data and  conversations with principals, it was determined that  not all campuses are implementing the designated program model.</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78703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For each problem statement, districts will connect a missed index and/or</a:t>
            </a:r>
            <a:r>
              <a:rPr lang="en-US" baseline="0" dirty="0" smtClean="0"/>
              <a:t> a PBM indicator with a score of 2 or 3.</a:t>
            </a:r>
          </a:p>
          <a:p>
            <a:endParaRPr lang="en-US" baseline="0" dirty="0" smtClean="0"/>
          </a:p>
          <a:p>
            <a:r>
              <a:rPr lang="en-US" baseline="0" dirty="0" smtClean="0"/>
              <a:t>Multiple indexes and/or indicators can be tied to a problem statement.  There does not have to be a problem statement for each missed index and/or PBM indicator with PL of 2 or 3.  However, every missed  (or barely met) index and PBM indicator with PL of 2 or 3 does have to be connected to a problem statement.  In other words, each contributor to the low performance on accountability/PBM must be addressed.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D7872F-3286-4DA6-860D-3676DB821DEC}" type="slidenum">
              <a:rPr lang="en-US" smtClean="0"/>
              <a:t>29</a:t>
            </a:fld>
            <a:endParaRPr lang="en-US"/>
          </a:p>
        </p:txBody>
      </p:sp>
    </p:spTree>
    <p:extLst>
      <p:ext uri="{BB962C8B-B14F-4D97-AF65-F5344CB8AC3E}">
        <p14:creationId xmlns:p14="http://schemas.microsoft.com/office/powerpoint/2010/main" val="73302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3</a:t>
            </a:fld>
            <a:endParaRPr lang="en-US"/>
          </a:p>
        </p:txBody>
      </p:sp>
    </p:spTree>
    <p:extLst>
      <p:ext uri="{BB962C8B-B14F-4D97-AF65-F5344CB8AC3E}">
        <p14:creationId xmlns:p14="http://schemas.microsoft.com/office/powerpoint/2010/main" val="761948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30</a:t>
            </a:fld>
            <a:endParaRPr lang="en-US"/>
          </a:p>
        </p:txBody>
      </p:sp>
    </p:spTree>
    <p:extLst>
      <p:ext uri="{BB962C8B-B14F-4D97-AF65-F5344CB8AC3E}">
        <p14:creationId xmlns:p14="http://schemas.microsoft.com/office/powerpoint/2010/main" val="2471311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Explain how the problem statements will come over to the needs assessment tab. CLICK</a:t>
            </a:r>
          </a:p>
          <a:p>
            <a:endParaRPr lang="en-US" dirty="0" smtClean="0"/>
          </a:p>
          <a:p>
            <a:r>
              <a:rPr lang="en-US" dirty="0" smtClean="0"/>
              <a:t>The root cause analysis will be done on those problem statements. Explain that they list them here and that they used to be referred to as the needs</a:t>
            </a:r>
          </a:p>
          <a:p>
            <a:r>
              <a:rPr lang="en-US" dirty="0" smtClean="0"/>
              <a:t>CLICK</a:t>
            </a:r>
          </a:p>
          <a:p>
            <a:r>
              <a:rPr lang="en-US" dirty="0" smtClean="0"/>
              <a:t>And remind them that the root cause answers the question why the problem is occurring.</a:t>
            </a:r>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31</a:t>
            </a:fld>
            <a:endParaRPr lang="en-US"/>
          </a:p>
        </p:txBody>
      </p:sp>
    </p:spTree>
    <p:extLst>
      <p:ext uri="{BB962C8B-B14F-4D97-AF65-F5344CB8AC3E}">
        <p14:creationId xmlns:p14="http://schemas.microsoft.com/office/powerpoint/2010/main" val="4210247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Explain that they are the same…..that need was confusing people because they thought it was what the “needed to do” and wrote strategies in that</a:t>
            </a:r>
            <a:r>
              <a:rPr lang="en-US" baseline="0" dirty="0" smtClean="0"/>
              <a:t> section.  What they really need to write a plan for is the root cause</a:t>
            </a:r>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32</a:t>
            </a:fld>
            <a:endParaRPr lang="en-US"/>
          </a:p>
        </p:txBody>
      </p:sp>
    </p:spTree>
    <p:extLst>
      <p:ext uri="{BB962C8B-B14F-4D97-AF65-F5344CB8AC3E}">
        <p14:creationId xmlns:p14="http://schemas.microsoft.com/office/powerpoint/2010/main" val="1681554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Going back</a:t>
            </a:r>
            <a:r>
              <a:rPr lang="en-US" baseline="0" dirty="0" smtClean="0">
                <a:solidFill>
                  <a:prstClr val="black"/>
                </a:solidFill>
              </a:rPr>
              <a:t> to our example, the problem statement is “all campuses are not implementing the designated program model.”  We have to determine why campuses are not implementing model, if we want to know what to address in our strategies.</a:t>
            </a:r>
            <a:endParaRPr lang="en-US" dirty="0" smtClean="0">
              <a:solidFill>
                <a:prstClr val="black"/>
              </a:solidFill>
            </a:endParaRPr>
          </a:p>
          <a:p>
            <a:pPr defTabSz="931774">
              <a:lnSpc>
                <a:spcPct val="90000"/>
              </a:lnSpc>
              <a:spcBef>
                <a:spcPts val="510"/>
              </a:spcBef>
              <a:defRPr/>
            </a:pPr>
            <a:endParaRPr lang="en-US" dirty="0" smtClean="0">
              <a:solidFill>
                <a:prstClr val="black"/>
              </a:solidFill>
            </a:endParaRPr>
          </a:p>
          <a:p>
            <a:pPr defTabSz="931774">
              <a:lnSpc>
                <a:spcPct val="90000"/>
              </a:lnSpc>
              <a:spcBef>
                <a:spcPts val="510"/>
              </a:spcBef>
              <a:defRPr/>
            </a:pP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You may have to dig a little deeper.</a:t>
            </a:r>
          </a:p>
          <a:p>
            <a:pPr marL="232943" indent="-232943" defTabSz="931774">
              <a:lnSpc>
                <a:spcPct val="90000"/>
              </a:lnSpc>
              <a:spcBef>
                <a:spcPts val="1019"/>
              </a:spcBef>
              <a:buFont typeface="Arial" panose="020B0604020202020204" pitchFamily="34" charset="0"/>
              <a:buChar char="•"/>
              <a:defRPr/>
            </a:pP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5 Why connection to TAIS training</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In this process the answer to one question will lead you to another question.  We have to be willing to keep asking the questions in order to determine the true causal factors, which is what we need to address.</a:t>
            </a:r>
          </a:p>
          <a:p>
            <a:pPr marL="232943" indent="-232943" defTabSz="931774">
              <a:lnSpc>
                <a:spcPct val="90000"/>
              </a:lnSpc>
              <a:spcBef>
                <a:spcPts val="1019"/>
              </a:spcBef>
              <a:buFont typeface="Arial" panose="020B0604020202020204" pitchFamily="34" charset="0"/>
              <a:buChar char="•"/>
              <a:defRPr/>
            </a:pP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For example, if we say yes that communication is a reason for poor implementation, then we need to ask what is lacking in communication.  The answer to this questions may lead us to another who, what, when , where, or why question. </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9299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Let’s walk through an example.  Remember that this is an example.  The problem statement for a PL of 3 on BE/ESL</a:t>
            </a:r>
            <a:r>
              <a:rPr lang="en-US" baseline="0" dirty="0" smtClean="0"/>
              <a:t> indicator 3 may or may not be related to the program model implementation.  Even if it is a problem that is identified, the root cause will be different based upon what is happening in your district.   This is an example of the root cause analysis process.</a:t>
            </a:r>
          </a:p>
          <a:p>
            <a:endParaRPr lang="en-US" baseline="0" dirty="0" smtClean="0"/>
          </a:p>
          <a:p>
            <a:r>
              <a:rPr lang="en-US" baseline="0" dirty="0" smtClean="0"/>
              <a:t>What are campuses not implementing program model</a:t>
            </a:r>
          </a:p>
          <a:p>
            <a:r>
              <a:rPr lang="en-US" baseline="0" dirty="0" smtClean="0"/>
              <a:t>CLICK</a:t>
            </a:r>
          </a:p>
          <a:p>
            <a:r>
              <a:rPr lang="en-US" baseline="0" dirty="0" smtClean="0"/>
              <a:t>Because of an inconsistent understanding of program model among teachers</a:t>
            </a:r>
          </a:p>
          <a:p>
            <a:r>
              <a:rPr lang="en-US" baseline="0" dirty="0" smtClean="0"/>
              <a:t>CLICK</a:t>
            </a:r>
          </a:p>
          <a:p>
            <a:r>
              <a:rPr lang="en-US" baseline="0" dirty="0" smtClean="0"/>
              <a:t>Why?</a:t>
            </a:r>
          </a:p>
          <a:p>
            <a:r>
              <a:rPr lang="en-US" baseline="0" dirty="0" smtClean="0"/>
              <a:t>CLICK</a:t>
            </a:r>
          </a:p>
          <a:p>
            <a:r>
              <a:rPr lang="en-US" baseline="0" dirty="0" smtClean="0"/>
              <a:t>Because training is not being implemented.</a:t>
            </a:r>
          </a:p>
          <a:p>
            <a:r>
              <a:rPr lang="en-US" baseline="0" dirty="0" smtClean="0"/>
              <a:t>CLICK</a:t>
            </a:r>
          </a:p>
          <a:p>
            <a:r>
              <a:rPr lang="en-US" baseline="0" dirty="0" smtClean="0"/>
              <a:t>Why?</a:t>
            </a:r>
          </a:p>
          <a:p>
            <a:r>
              <a:rPr lang="en-US" baseline="0" dirty="0" smtClean="0"/>
              <a:t>Because no follow-up or coaching following training</a:t>
            </a:r>
          </a:p>
          <a:p>
            <a:endParaRPr lang="en-US" baseline="0" dirty="0" smtClean="0"/>
          </a:p>
          <a:p>
            <a:r>
              <a:rPr lang="en-US" baseline="0" dirty="0" smtClean="0"/>
              <a:t>And so on.</a:t>
            </a:r>
          </a:p>
          <a:p>
            <a:endParaRPr lang="en-US" baseline="0" dirty="0" smtClean="0"/>
          </a:p>
          <a:p>
            <a:r>
              <a:rPr lang="en-US" baseline="0" dirty="0" smtClean="0"/>
              <a:t>Principals not trained and not monitoring expectations set is the root cause.  This could link to Critical success factors of effective leadership and the support system of processes/procedures and communication.</a:t>
            </a:r>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34</a:t>
            </a:fld>
            <a:endParaRPr lang="en-US"/>
          </a:p>
        </p:txBody>
      </p:sp>
    </p:spTree>
    <p:extLst>
      <p:ext uri="{BB962C8B-B14F-4D97-AF65-F5344CB8AC3E}">
        <p14:creationId xmlns:p14="http://schemas.microsoft.com/office/powerpoint/2010/main" val="2497018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 the root cause analysis is essential in</a:t>
            </a:r>
            <a:r>
              <a:rPr lang="en-US" baseline="0" dirty="0" smtClean="0"/>
              <a:t> understanding exactly what needs to be addressed to improve student achievement.  </a:t>
            </a:r>
          </a:p>
          <a:p>
            <a:endParaRPr lang="en-US" baseline="0" dirty="0" smtClean="0"/>
          </a:p>
          <a:p>
            <a:r>
              <a:rPr lang="en-US" baseline="0" dirty="0" smtClean="0"/>
              <a:t>We can use an example of a headache to make a point.</a:t>
            </a:r>
          </a:p>
          <a:p>
            <a:endParaRPr lang="en-US" baseline="0" dirty="0" smtClean="0"/>
          </a:p>
          <a:p>
            <a:r>
              <a:rPr lang="en-US" baseline="0" dirty="0" smtClean="0"/>
              <a:t>I can have a headache and take medicine.  But my headache is going to keep coming back unless I find out what is causing the headache.  If the reason that I get headaches is because I need glasses, then the medicine isn’t really going to make the headache go away.  It will keep coming back unless I use the right solution, eyeglasses.</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35</a:t>
            </a:fld>
            <a:endParaRPr lang="en-US"/>
          </a:p>
        </p:txBody>
      </p:sp>
    </p:spTree>
    <p:extLst>
      <p:ext uri="{BB962C8B-B14F-4D97-AF65-F5344CB8AC3E}">
        <p14:creationId xmlns:p14="http://schemas.microsoft.com/office/powerpoint/2010/main" val="3898636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couple of situations that you may encounter while involved in the data analysis and needs assessment process that we want to address.</a:t>
            </a:r>
          </a:p>
          <a:p>
            <a:endParaRPr lang="en-US" baseline="0" dirty="0" smtClean="0"/>
          </a:p>
          <a:p>
            <a:r>
              <a:rPr lang="en-US" baseline="0" dirty="0" smtClean="0"/>
              <a:t>Going back to our example, You may discover that you don’t have well defined systems in place for a specific program model, but you realize that some campuses are doing very well in meeting the needs of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36</a:t>
            </a:fld>
            <a:endParaRPr lang="en-US"/>
          </a:p>
        </p:txBody>
      </p:sp>
    </p:spTree>
    <p:extLst>
      <p:ext uri="{BB962C8B-B14F-4D97-AF65-F5344CB8AC3E}">
        <p14:creationId xmlns:p14="http://schemas.microsoft.com/office/powerpoint/2010/main" val="3296978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those campuses doing?</a:t>
            </a:r>
          </a:p>
          <a:p>
            <a:r>
              <a:rPr lang="en-US" dirty="0" smtClean="0"/>
              <a:t>How can that be shared with other campuses</a:t>
            </a:r>
          </a:p>
          <a:p>
            <a:r>
              <a:rPr lang="en-US" dirty="0" smtClean="0"/>
              <a:t>Peer training</a:t>
            </a:r>
          </a:p>
          <a:p>
            <a:r>
              <a:rPr lang="en-US" dirty="0" smtClean="0"/>
              <a:t>Campus visits</a:t>
            </a:r>
          </a:p>
          <a:p>
            <a:r>
              <a:rPr lang="en-US" dirty="0" smtClean="0"/>
              <a:t>Collaborative planning</a:t>
            </a:r>
          </a:p>
          <a:p>
            <a:r>
              <a:rPr lang="en-US" dirty="0" smtClean="0"/>
              <a:t>Does it make sense to move those campuses practices into district systems/expectations?</a:t>
            </a:r>
          </a:p>
          <a:p>
            <a:endParaRPr lang="en-US" dirty="0" smtClean="0"/>
          </a:p>
          <a:p>
            <a:r>
              <a:rPr lang="en-US" dirty="0" smtClean="0"/>
              <a:t>The</a:t>
            </a:r>
            <a:r>
              <a:rPr lang="en-US" baseline="0" dirty="0" smtClean="0"/>
              <a:t> answer to these last couple of questions may be things for you to consider in the strategy and intervention development of the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37</a:t>
            </a:fld>
            <a:endParaRPr lang="en-US"/>
          </a:p>
        </p:txBody>
      </p:sp>
    </p:spTree>
    <p:extLst>
      <p:ext uri="{BB962C8B-B14F-4D97-AF65-F5344CB8AC3E}">
        <p14:creationId xmlns:p14="http://schemas.microsoft.com/office/powerpoint/2010/main" val="18928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You may also encounter,</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CLICK</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Systems</a:t>
            </a:r>
            <a:r>
              <a:rPr lang="en-US" baseline="0" dirty="0" smtClean="0">
                <a:solidFill>
                  <a:prstClr val="black"/>
                </a:solidFill>
              </a:rPr>
              <a:t> are in place</a:t>
            </a:r>
          </a:p>
          <a:p>
            <a:pPr marL="232943" indent="-232943" defTabSz="931774">
              <a:lnSpc>
                <a:spcPct val="90000"/>
              </a:lnSpc>
              <a:spcBef>
                <a:spcPts val="1019"/>
              </a:spcBef>
              <a:buFont typeface="Arial" panose="020B0604020202020204" pitchFamily="34" charset="0"/>
              <a:buChar char="•"/>
              <a:defRPr/>
            </a:pPr>
            <a:r>
              <a:rPr lang="en-US" baseline="0" dirty="0" smtClean="0">
                <a:solidFill>
                  <a:prstClr val="black"/>
                </a:solidFill>
              </a:rPr>
              <a:t>CLICK</a:t>
            </a:r>
          </a:p>
          <a:p>
            <a:pPr marL="232943" indent="-232943" defTabSz="931774">
              <a:lnSpc>
                <a:spcPct val="90000"/>
              </a:lnSpc>
              <a:spcBef>
                <a:spcPts val="1019"/>
              </a:spcBef>
              <a:buFont typeface="Arial" panose="020B0604020202020204" pitchFamily="34" charset="0"/>
              <a:buChar char="•"/>
              <a:defRPr/>
            </a:pPr>
            <a:r>
              <a:rPr lang="en-US" baseline="0" dirty="0" smtClean="0">
                <a:solidFill>
                  <a:prstClr val="black"/>
                </a:solidFill>
              </a:rPr>
              <a:t>Campus staff understand systems</a:t>
            </a:r>
          </a:p>
          <a:p>
            <a:pPr marL="232943" indent="-232943" defTabSz="931774">
              <a:lnSpc>
                <a:spcPct val="90000"/>
              </a:lnSpc>
              <a:spcBef>
                <a:spcPts val="1019"/>
              </a:spcBef>
              <a:buFont typeface="Arial" panose="020B0604020202020204" pitchFamily="34" charset="0"/>
              <a:buChar char="•"/>
              <a:defRPr/>
            </a:pPr>
            <a:r>
              <a:rPr lang="en-US" baseline="0" dirty="0" smtClean="0">
                <a:solidFill>
                  <a:prstClr val="black"/>
                </a:solidFill>
              </a:rPr>
              <a:t>CLICK</a:t>
            </a:r>
          </a:p>
          <a:p>
            <a:pPr marL="232943" indent="-232943" defTabSz="931774">
              <a:lnSpc>
                <a:spcPct val="90000"/>
              </a:lnSpc>
              <a:spcBef>
                <a:spcPts val="1019"/>
              </a:spcBef>
              <a:buFont typeface="Arial" panose="020B0604020202020204" pitchFamily="34" charset="0"/>
              <a:buChar char="•"/>
              <a:defRPr/>
            </a:pPr>
            <a:r>
              <a:rPr lang="en-US" baseline="0" dirty="0" smtClean="0">
                <a:solidFill>
                  <a:prstClr val="black"/>
                </a:solidFill>
              </a:rPr>
              <a:t>Campus staff are implementing the systems as designed</a:t>
            </a:r>
          </a:p>
          <a:p>
            <a:pPr marL="232943" indent="-232943" defTabSz="931774">
              <a:lnSpc>
                <a:spcPct val="90000"/>
              </a:lnSpc>
              <a:spcBef>
                <a:spcPts val="1019"/>
              </a:spcBef>
              <a:buFont typeface="Arial" panose="020B0604020202020204" pitchFamily="34" charset="0"/>
              <a:buChar char="•"/>
              <a:defRPr/>
            </a:pPr>
            <a:r>
              <a:rPr lang="en-US" baseline="0" dirty="0" smtClean="0">
                <a:solidFill>
                  <a:prstClr val="black"/>
                </a:solidFill>
              </a:rPr>
              <a:t>CLICK</a:t>
            </a: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endParaRPr lang="en-US" dirty="0" smtClean="0">
              <a:solidFill>
                <a:prstClr val="black"/>
              </a:solidFill>
            </a:endParaRP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You may now need to ask, are our systems effective?</a:t>
            </a:r>
          </a:p>
          <a:p>
            <a:pPr marL="698830" lvl="1" indent="-232943" defTabSz="931774">
              <a:lnSpc>
                <a:spcPct val="90000"/>
              </a:lnSpc>
              <a:spcBef>
                <a:spcPts val="510"/>
              </a:spcBef>
              <a:buFont typeface="Arial" panose="020B0604020202020204" pitchFamily="34" charset="0"/>
              <a:buChar char="•"/>
              <a:defRPr/>
            </a:pPr>
            <a:r>
              <a:rPr lang="en-US" dirty="0" smtClean="0">
                <a:solidFill>
                  <a:prstClr val="black"/>
                </a:solidFill>
              </a:rPr>
              <a:t>You may have beginning evidence that they are not and need to be revised and refined, and…</a:t>
            </a:r>
          </a:p>
          <a:p>
            <a:pPr marL="232943" indent="-232943" defTabSz="931774">
              <a:lnSpc>
                <a:spcPct val="90000"/>
              </a:lnSpc>
              <a:spcBef>
                <a:spcPts val="1019"/>
              </a:spcBef>
              <a:buFont typeface="Arial" panose="020B0604020202020204" pitchFamily="34" charset="0"/>
              <a:buChar char="•"/>
              <a:defRPr/>
            </a:pPr>
            <a:r>
              <a:rPr lang="en-US" dirty="0" smtClean="0">
                <a:solidFill>
                  <a:prstClr val="black"/>
                </a:solidFill>
              </a:rPr>
              <a:t>You may have to dig a little deeper.</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E05C99D-8F84-4AC3-A29D-701A414680EF}" type="slidenum">
              <a:rPr lang="en-US" smtClean="0"/>
              <a:t>38</a:t>
            </a:fld>
            <a:endParaRPr lang="en-US"/>
          </a:p>
        </p:txBody>
      </p:sp>
    </p:spTree>
    <p:extLst>
      <p:ext uri="{BB962C8B-B14F-4D97-AF65-F5344CB8AC3E}">
        <p14:creationId xmlns:p14="http://schemas.microsoft.com/office/powerpoint/2010/main" val="1978191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will have to do less root cause analysis which takes a long time.  They can focus on the identified problems.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BE9E3F4-A62D-48AD-9A86-26F5BC9E63DF}" type="slidenum">
              <a:rPr lang="en-US" smtClean="0"/>
              <a:t>39</a:t>
            </a:fld>
            <a:endParaRPr lang="en-US"/>
          </a:p>
        </p:txBody>
      </p:sp>
    </p:spTree>
    <p:extLst>
      <p:ext uri="{BB962C8B-B14F-4D97-AF65-F5344CB8AC3E}">
        <p14:creationId xmlns:p14="http://schemas.microsoft.com/office/powerpoint/2010/main" val="84022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The index targets vary for each index and are established for non-AEA campuses and districts,</a:t>
            </a:r>
          </a:p>
          <a:p>
            <a:r>
              <a:rPr lang="en-US" dirty="0" smtClean="0">
                <a:latin typeface="Arial" panose="020B0604020202020204" pitchFamily="34" charset="0"/>
              </a:rPr>
              <a:t>AEA charter operators and AECs. Campuses are classified into four school types according to the </a:t>
            </a:r>
          </a:p>
          <a:p>
            <a:r>
              <a:rPr lang="en-US" dirty="0" smtClean="0">
                <a:latin typeface="Arial" panose="020B0604020202020204" pitchFamily="34" charset="0"/>
              </a:rPr>
              <a:t>range of grades served. For example, a campus serving kindergarten (KG) through grade 8 is </a:t>
            </a:r>
          </a:p>
          <a:p>
            <a:r>
              <a:rPr lang="en-US" dirty="0" smtClean="0">
                <a:latin typeface="Arial" panose="020B0604020202020204" pitchFamily="34" charset="0"/>
              </a:rPr>
              <a:t>classified as an elementary school. A campus serving grades 7 through 12 is classified as a</a:t>
            </a:r>
          </a:p>
          <a:p>
            <a:r>
              <a:rPr lang="en-US" dirty="0" smtClean="0">
                <a:latin typeface="Arial" panose="020B0604020202020204" pitchFamily="34" charset="0"/>
              </a:rPr>
              <a:t>high school.</a:t>
            </a:r>
          </a:p>
          <a:p>
            <a:endParaRPr lang="en-US" dirty="0" smtClean="0">
              <a:latin typeface="Arial" panose="020B0604020202020204" pitchFamily="34" charset="0"/>
            </a:endParaRPr>
          </a:p>
          <a:p>
            <a:endParaRPr lang="en-US" dirty="0" smtClean="0">
              <a:latin typeface="Arial" panose="020B0604020202020204" pitchFamily="34" charset="0"/>
            </a:endParaRPr>
          </a:p>
          <a:p>
            <a:pPr marL="355215" indent="-355215">
              <a:buFont typeface="Arial" panose="020B0604020202020204" pitchFamily="34" charset="0"/>
              <a:buChar char="•"/>
            </a:pPr>
            <a:r>
              <a:rPr lang="en-US" sz="1200" b="1" kern="1200" dirty="0" smtClean="0">
                <a:solidFill>
                  <a:schemeClr val="tx1"/>
                </a:solidFill>
                <a:latin typeface="+mn-lt"/>
                <a:ea typeface="+mn-ea"/>
                <a:cs typeface="+mn-cs"/>
              </a:rPr>
              <a:t>For Index 2, Index 3, and Index 4, separate targets are set by school type</a:t>
            </a:r>
            <a:r>
              <a:rPr lang="en-US" sz="1200" kern="1200" dirty="0" smtClean="0">
                <a:solidFill>
                  <a:schemeClr val="tx1"/>
                </a:solidFill>
                <a:latin typeface="+mn-lt"/>
                <a:ea typeface="+mn-ea"/>
                <a:cs typeface="+mn-cs"/>
              </a:rPr>
              <a:t>: elementary, middle school, or high school/K-12. </a:t>
            </a:r>
          </a:p>
          <a:p>
            <a:pPr marL="355215" indent="-355215">
              <a:buFont typeface="Arial" panose="020B0604020202020204" pitchFamily="34" charset="0"/>
              <a:buChar char="•"/>
            </a:pPr>
            <a:r>
              <a:rPr lang="en-US" sz="1200" kern="1200" dirty="0" smtClean="0">
                <a:solidFill>
                  <a:schemeClr val="tx1"/>
                </a:solidFill>
                <a:latin typeface="+mn-lt"/>
                <a:ea typeface="+mn-ea"/>
                <a:cs typeface="+mn-cs"/>
              </a:rPr>
              <a:t>Absolute targets have been set for Index 1 and Index 4. </a:t>
            </a:r>
          </a:p>
          <a:p>
            <a:pPr marL="355215" indent="-355215">
              <a:buFont typeface="Arial" panose="020B0604020202020204" pitchFamily="34" charset="0"/>
              <a:buChar char="•"/>
            </a:pPr>
            <a:r>
              <a:rPr lang="en-US" sz="1200" kern="1200" dirty="0" smtClean="0">
                <a:solidFill>
                  <a:schemeClr val="tx1"/>
                </a:solidFill>
                <a:latin typeface="+mn-lt"/>
                <a:ea typeface="+mn-ea"/>
                <a:cs typeface="+mn-cs"/>
              </a:rPr>
              <a:t>Index 4 also includes differential targets based on the availability of data for the four Index 4 components – </a:t>
            </a:r>
          </a:p>
          <a:p>
            <a:pPr marL="828836" lvl="1" indent="-355215">
              <a:buFont typeface="Arial" panose="020B0604020202020204" pitchFamily="34" charset="0"/>
              <a:buChar char="•"/>
            </a:pPr>
            <a:r>
              <a:rPr lang="en-US" sz="1200" kern="1200" dirty="0" smtClean="0">
                <a:solidFill>
                  <a:schemeClr val="tx1"/>
                </a:solidFill>
                <a:latin typeface="+mn-lt"/>
                <a:ea typeface="+mn-ea"/>
                <a:cs typeface="+mn-cs"/>
              </a:rPr>
              <a:t>STAAR, </a:t>
            </a:r>
          </a:p>
          <a:p>
            <a:pPr marL="828836" lvl="1" indent="-355215">
              <a:buFont typeface="Arial" panose="020B0604020202020204" pitchFamily="34" charset="0"/>
              <a:buChar char="•"/>
            </a:pPr>
            <a:r>
              <a:rPr lang="en-US" sz="1200" kern="1200" dirty="0" smtClean="0">
                <a:solidFill>
                  <a:schemeClr val="tx1"/>
                </a:solidFill>
                <a:latin typeface="+mn-lt"/>
                <a:ea typeface="+mn-ea"/>
                <a:cs typeface="+mn-cs"/>
              </a:rPr>
              <a:t>graduation rate, </a:t>
            </a:r>
          </a:p>
          <a:p>
            <a:pPr marL="828836" lvl="1" indent="-355215">
              <a:buFont typeface="Arial" panose="020B0604020202020204" pitchFamily="34" charset="0"/>
              <a:buChar char="•"/>
            </a:pPr>
            <a:r>
              <a:rPr lang="en-US" sz="1200" kern="1200" dirty="0" smtClean="0">
                <a:solidFill>
                  <a:schemeClr val="tx1"/>
                </a:solidFill>
                <a:latin typeface="+mn-lt"/>
                <a:ea typeface="+mn-ea"/>
                <a:cs typeface="+mn-cs"/>
              </a:rPr>
              <a:t>graduation diploma plan rate, and </a:t>
            </a:r>
          </a:p>
          <a:p>
            <a:pPr marL="828836" lvl="1" indent="-355215">
              <a:buFont typeface="Arial" panose="020B0604020202020204" pitchFamily="34" charset="0"/>
              <a:buChar char="•"/>
            </a:pPr>
            <a:r>
              <a:rPr lang="en-US" sz="1200" kern="1200" dirty="0" smtClean="0">
                <a:solidFill>
                  <a:schemeClr val="tx1"/>
                </a:solidFill>
                <a:latin typeface="+mn-lt"/>
                <a:ea typeface="+mn-ea"/>
                <a:cs typeface="+mn-cs"/>
              </a:rPr>
              <a:t>postsecondary indicator. </a:t>
            </a:r>
          </a:p>
          <a:p>
            <a:pPr marL="355215" indent="-355215">
              <a:buFont typeface="Arial" panose="020B0604020202020204" pitchFamily="34" charset="0"/>
              <a:buChar char="•"/>
            </a:pPr>
            <a:r>
              <a:rPr lang="en-US" sz="1200" kern="1200" dirty="0" smtClean="0">
                <a:solidFill>
                  <a:schemeClr val="tx1"/>
                </a:solidFill>
                <a:latin typeface="+mn-lt"/>
                <a:ea typeface="+mn-ea"/>
                <a:cs typeface="+mn-cs"/>
              </a:rPr>
              <a:t>The targets for Index 2 and Index 3 are set at about the fifth percentile based on 2014 performance and are identified prior to the release of 2014 ratings.</a:t>
            </a:r>
          </a:p>
          <a:p>
            <a:endParaRPr lang="en-US" sz="1200" kern="1200" dirty="0" smtClean="0">
              <a:solidFill>
                <a:schemeClr val="tx1"/>
              </a:solidFill>
              <a:latin typeface="+mn-lt"/>
              <a:ea typeface="+mn-ea"/>
              <a:cs typeface="+mn-cs"/>
            </a:endParaRPr>
          </a:p>
          <a:p>
            <a:endParaRPr lang="en-US" dirty="0" smtClean="0">
              <a:latin typeface="Arial" panose="020B0604020202020204" pitchFamily="34" charset="0"/>
            </a:endParaRPr>
          </a:p>
          <a:p>
            <a:r>
              <a:rPr lang="en-US" dirty="0" smtClean="0">
                <a:latin typeface="Arial" panose="020B0604020202020204" pitchFamily="34" charset="0"/>
              </a:rPr>
              <a:t>*  Targets for non-AEA campuses are set at about the fifth percentile of non-AEA 2014 campus </a:t>
            </a:r>
          </a:p>
          <a:p>
            <a:r>
              <a:rPr lang="en-US" dirty="0" smtClean="0">
                <a:latin typeface="Arial" panose="020B0604020202020204" pitchFamily="34" charset="0"/>
              </a:rPr>
              <a:t>performance by campus type.</a:t>
            </a:r>
          </a:p>
          <a:p>
            <a:r>
              <a:rPr lang="en-US" dirty="0" smtClean="0">
                <a:latin typeface="Arial" panose="020B0604020202020204" pitchFamily="34" charset="0"/>
              </a:rPr>
              <a:t>Targets for non-AEA districts correspond to about the fifth percentile of non-AEA 2014 campus </a:t>
            </a:r>
          </a:p>
          <a:p>
            <a:r>
              <a:rPr lang="en-US" dirty="0" smtClean="0">
                <a:latin typeface="Arial" panose="020B0604020202020204" pitchFamily="34" charset="0"/>
              </a:rPr>
              <a:t>performance across all campus types.</a:t>
            </a:r>
          </a:p>
          <a:p>
            <a:r>
              <a:rPr lang="en-US" dirty="0" smtClean="0">
                <a:latin typeface="Arial" panose="020B0604020202020204" pitchFamily="34" charset="0"/>
              </a:rPr>
              <a:t>** Index 4 is based on four components or the STAAR component only. </a:t>
            </a:r>
          </a:p>
          <a:p>
            <a:r>
              <a:rPr lang="en-US" dirty="0" smtClean="0">
                <a:latin typeface="Arial" panose="020B0604020202020204" pitchFamily="34" charset="0"/>
              </a:rPr>
              <a:t>For a district, high school campus, or campuses serving grades K–12, the four components of Index 4 are:</a:t>
            </a:r>
          </a:p>
          <a:p>
            <a:r>
              <a:rPr lang="en-US" dirty="0" smtClean="0">
                <a:latin typeface="Arial" panose="020B0604020202020204" pitchFamily="34" charset="0"/>
              </a:rPr>
              <a:t> 1) STAAR results; </a:t>
            </a:r>
          </a:p>
          <a:p>
            <a:r>
              <a:rPr lang="en-US" dirty="0" smtClean="0">
                <a:latin typeface="Arial" panose="020B0604020202020204" pitchFamily="34" charset="0"/>
              </a:rPr>
              <a:t>2) graduation rate/annual dropout rate; </a:t>
            </a:r>
          </a:p>
          <a:p>
            <a:r>
              <a:rPr lang="en-US" dirty="0" smtClean="0">
                <a:latin typeface="Arial" panose="020B0604020202020204" pitchFamily="34" charset="0"/>
              </a:rPr>
              <a:t>3) graduation diploma plan indicator; and </a:t>
            </a:r>
          </a:p>
          <a:p>
            <a:r>
              <a:rPr lang="en-US" dirty="0" smtClean="0">
                <a:latin typeface="Arial" panose="020B0604020202020204" pitchFamily="34" charset="0"/>
              </a:rPr>
              <a:t>4) postsecondary indicator. </a:t>
            </a:r>
          </a:p>
          <a:p>
            <a:r>
              <a:rPr lang="en-US" b="1" dirty="0" smtClean="0">
                <a:latin typeface="Arial" panose="020B0604020202020204" pitchFamily="34" charset="0"/>
              </a:rPr>
              <a:t>If all four components are available</a:t>
            </a:r>
            <a:r>
              <a:rPr lang="en-US" dirty="0" smtClean="0">
                <a:latin typeface="Arial" panose="020B0604020202020204" pitchFamily="34" charset="0"/>
              </a:rPr>
              <a:t>, then Index 4 </a:t>
            </a:r>
            <a:r>
              <a:rPr lang="en-US" b="1" dirty="0" smtClean="0">
                <a:latin typeface="Arial" panose="020B0604020202020204" pitchFamily="34" charset="0"/>
              </a:rPr>
              <a:t>includes evaluation of all four </a:t>
            </a:r>
          </a:p>
          <a:p>
            <a:r>
              <a:rPr lang="en-US" dirty="0" smtClean="0">
                <a:latin typeface="Arial" panose="020B0604020202020204" pitchFamily="34" charset="0"/>
              </a:rPr>
              <a:t>components with a target of 57. </a:t>
            </a:r>
            <a:r>
              <a:rPr lang="en-US" b="1" dirty="0" smtClean="0">
                <a:latin typeface="Arial" panose="020B0604020202020204" pitchFamily="34" charset="0"/>
              </a:rPr>
              <a:t>Otherwise, Index 4 includes only the STAAR component</a:t>
            </a:r>
            <a:r>
              <a:rPr lang="en-US" dirty="0" smtClean="0">
                <a:latin typeface="Arial" panose="020B0604020202020204" pitchFamily="34" charset="0"/>
              </a:rPr>
              <a:t>. For </a:t>
            </a:r>
          </a:p>
          <a:p>
            <a:r>
              <a:rPr lang="en-US" dirty="0" smtClean="0">
                <a:latin typeface="Arial" panose="020B0604020202020204" pitchFamily="34" charset="0"/>
              </a:rPr>
              <a:t>elementary and middle school campuses, the Index 4 evaluation is based solely on the STAAR </a:t>
            </a:r>
          </a:p>
          <a:p>
            <a:r>
              <a:rPr lang="en-US" dirty="0" smtClean="0">
                <a:latin typeface="Arial" panose="020B0604020202020204" pitchFamily="34" charset="0"/>
              </a:rPr>
              <a:t>component.</a:t>
            </a:r>
          </a:p>
          <a:p>
            <a:r>
              <a:rPr lang="en-US" dirty="0" smtClean="0">
                <a:latin typeface="Arial" panose="020B0604020202020204" pitchFamily="34" charset="0"/>
              </a:rPr>
              <a:t>*** STAAR end-of-course (EOC) results are evaluated for students who tested for the first time </a:t>
            </a:r>
          </a:p>
          <a:p>
            <a:r>
              <a:rPr lang="en-US" dirty="0" smtClean="0">
                <a:latin typeface="Arial" panose="020B0604020202020204" pitchFamily="34" charset="0"/>
              </a:rPr>
              <a:t>during the current year accountability cycle (previous summer and current school year fall and </a:t>
            </a:r>
          </a:p>
          <a:p>
            <a:r>
              <a:rPr lang="en-US" dirty="0" smtClean="0">
                <a:latin typeface="Arial" panose="020B0604020202020204" pitchFamily="34" charset="0"/>
              </a:rPr>
              <a:t>spring administrations). The students’ first and subsequent retests are used to evaluate Index 4. </a:t>
            </a:r>
          </a:p>
          <a:p>
            <a:r>
              <a:rPr lang="en-US" dirty="0" smtClean="0">
                <a:latin typeface="Arial" panose="020B0604020202020204" pitchFamily="34" charset="0"/>
              </a:rPr>
              <a:t>Therefore, retest results for students who tested for the first time prior to</a:t>
            </a:r>
          </a:p>
          <a:p>
            <a:r>
              <a:rPr lang="en-US" dirty="0" smtClean="0">
                <a:latin typeface="Arial" panose="020B0604020202020204" pitchFamily="34" charset="0"/>
              </a:rPr>
              <a:t>the current accountability cycle are not included.</a:t>
            </a:r>
          </a:p>
          <a:p>
            <a:endParaRPr lang="en-US" dirty="0" smtClean="0">
              <a:latin typeface="Arial" panose="020B0604020202020204" pitchFamily="34" charset="0"/>
            </a:endParaRPr>
          </a:p>
          <a:p>
            <a:r>
              <a:rPr lang="en-US" dirty="0" smtClean="0">
                <a:latin typeface="Arial" panose="020B0604020202020204" pitchFamily="34" charset="0"/>
              </a:rPr>
              <a:t>For AEA Campuses and Charters</a:t>
            </a:r>
          </a:p>
          <a:p>
            <a:endParaRPr lang="en-US" dirty="0" smtClean="0">
              <a:latin typeface="Arial" panose="020B0604020202020204" pitchFamily="34" charset="0"/>
            </a:endParaRPr>
          </a:p>
          <a:p>
            <a:r>
              <a:rPr lang="en-US" dirty="0" smtClean="0">
                <a:latin typeface="Arial" panose="020B0604020202020204" pitchFamily="34" charset="0"/>
              </a:rPr>
              <a:t>Targets for both AEA charters and campuses are set at about the fifth percentile of AEA 2014 campus </a:t>
            </a:r>
          </a:p>
          <a:p>
            <a:r>
              <a:rPr lang="en-US" dirty="0" smtClean="0">
                <a:latin typeface="Arial" panose="020B0604020202020204" pitchFamily="34" charset="0"/>
              </a:rPr>
              <a:t>performance.</a:t>
            </a:r>
          </a:p>
          <a:p>
            <a:r>
              <a:rPr lang="en-US" dirty="0" smtClean="0">
                <a:latin typeface="Arial" panose="020B0604020202020204" pitchFamily="34" charset="0"/>
              </a:rPr>
              <a:t>** Index 4 evaluates two components or the graduation rate/annual dropout rate component only. For </a:t>
            </a:r>
          </a:p>
          <a:p>
            <a:r>
              <a:rPr lang="en-US" dirty="0" smtClean="0">
                <a:latin typeface="Arial" panose="020B0604020202020204" pitchFamily="34" charset="0"/>
              </a:rPr>
              <a:t>AEA charters and campuses, the components of Index 4 are: 1) STAAR results, and 2) graduation </a:t>
            </a:r>
          </a:p>
          <a:p>
            <a:r>
              <a:rPr lang="en-US" dirty="0" smtClean="0">
                <a:latin typeface="Arial" panose="020B0604020202020204" pitchFamily="34" charset="0"/>
              </a:rPr>
              <a:t>rate/annual dropout rate. If both components are available, then Index 4 evaluates both components </a:t>
            </a:r>
          </a:p>
          <a:p>
            <a:r>
              <a:rPr lang="en-US" dirty="0" smtClean="0">
                <a:latin typeface="Arial" panose="020B0604020202020204" pitchFamily="34" charset="0"/>
              </a:rPr>
              <a:t>with a target of 33. Otherwise, the Index 4 evaluation is based only on the graduation rate/annual </a:t>
            </a:r>
          </a:p>
          <a:p>
            <a:r>
              <a:rPr lang="en-US" dirty="0" smtClean="0">
                <a:latin typeface="Arial" panose="020B0604020202020204" pitchFamily="34" charset="0"/>
              </a:rPr>
              <a:t>dropout rate with a target of 45. In either case, bonus points are added as</a:t>
            </a:r>
          </a:p>
          <a:p>
            <a:r>
              <a:rPr lang="en-US" dirty="0" smtClean="0">
                <a:latin typeface="Arial" panose="020B0604020202020204" pitchFamily="34" charset="0"/>
              </a:rPr>
              <a:t>described in Chapter 4 – Performance Index Indicators.</a:t>
            </a:r>
          </a:p>
          <a:p>
            <a:endParaRPr lang="en-US" dirty="0">
              <a:latin typeface="Arial" panose="020B0604020202020204" pitchFamily="34" charset="0"/>
            </a:endParaRPr>
          </a:p>
          <a:p>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a:t>
            </a:fld>
            <a:endParaRPr lang="en-US"/>
          </a:p>
        </p:txBody>
      </p:sp>
    </p:spTree>
    <p:extLst>
      <p:ext uri="{BB962C8B-B14F-4D97-AF65-F5344CB8AC3E}">
        <p14:creationId xmlns:p14="http://schemas.microsoft.com/office/powerpoint/2010/main" val="2001443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40</a:t>
            </a:fld>
            <a:endParaRPr lang="en-US"/>
          </a:p>
        </p:txBody>
      </p:sp>
    </p:spTree>
    <p:extLst>
      <p:ext uri="{BB962C8B-B14F-4D97-AF65-F5344CB8AC3E}">
        <p14:creationId xmlns:p14="http://schemas.microsoft.com/office/powerpoint/2010/main" val="3120246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While developing the improvement plan think about the inverted triangle.  Each step requires you to narrow the focus.</a:t>
            </a:r>
          </a:p>
          <a:p>
            <a:endParaRPr lang="en-US" baseline="0" dirty="0" smtClean="0"/>
          </a:p>
          <a:p>
            <a:r>
              <a:rPr lang="en-US" dirty="0"/>
              <a:t>G - Are the goals written in a S.M.A.R.T. way?  (specific, measurable, attainable, relevant/results-based, timely)</a:t>
            </a:r>
          </a:p>
          <a:p>
            <a:r>
              <a:rPr lang="en-US" dirty="0"/>
              <a:t>If the annual goals are accomplished, will it positively impact or “solve” the problem? </a:t>
            </a:r>
          </a:p>
          <a:p>
            <a:endParaRPr lang="en-US" dirty="0"/>
          </a:p>
          <a:p>
            <a:r>
              <a:rPr lang="en-US" dirty="0"/>
              <a:t>S – We should see a connection between the strategies and the identified root causes. </a:t>
            </a:r>
          </a:p>
          <a:p>
            <a:endParaRPr lang="en-US" dirty="0"/>
          </a:p>
          <a:p>
            <a:r>
              <a:rPr lang="en-US" dirty="0"/>
              <a:t>QG - What is the connection between the quarterly goals and the root cause? Will this plan impact the problem/gap? </a:t>
            </a:r>
          </a:p>
          <a:p>
            <a:endParaRPr lang="en-US" dirty="0"/>
          </a:p>
          <a:p>
            <a:r>
              <a:rPr lang="en-US" dirty="0"/>
              <a:t>I - If the interventions are executed, will it lead to full implementation of the strategy and attainment of the established goals? </a:t>
            </a:r>
          </a:p>
          <a:p>
            <a:r>
              <a:rPr lang="en-US" dirty="0"/>
              <a:t>Are there any on-site required actions that could be included here?</a:t>
            </a:r>
          </a:p>
          <a:p>
            <a:endParaRPr lang="en-US" dirty="0"/>
          </a:p>
          <a:p>
            <a:r>
              <a:rPr lang="en-US" dirty="0"/>
              <a:t>Are the data sources identified to monitor progress and implementation of the interventions? </a:t>
            </a:r>
            <a:endParaRPr lang="en-US" dirty="0" smtClean="0"/>
          </a:p>
          <a:p>
            <a:endParaRPr lang="en-US" dirty="0" smtClean="0"/>
          </a:p>
          <a:p>
            <a:r>
              <a:rPr lang="en-US" dirty="0" smtClean="0"/>
              <a:t>The next few slides will illustrate the connections</a:t>
            </a:r>
            <a:endParaRPr lang="en-US" dirty="0"/>
          </a:p>
        </p:txBody>
      </p:sp>
      <p:sp>
        <p:nvSpPr>
          <p:cNvPr id="4" name="Slide Number Placeholder 3"/>
          <p:cNvSpPr>
            <a:spLocks noGrp="1"/>
          </p:cNvSpPr>
          <p:nvPr>
            <p:ph type="sldNum" sz="quarter" idx="10"/>
          </p:nvPr>
        </p:nvSpPr>
        <p:spPr/>
        <p:txBody>
          <a:bodyPr/>
          <a:lstStyle/>
          <a:p>
            <a:fld id="{B9AE2B02-345E-4158-A4B2-ED9CFF09C22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068910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05C99D-8F84-4AC3-A29D-701A414680EF}" type="slidenum">
              <a:rPr lang="en-US" smtClean="0"/>
              <a:t>42</a:t>
            </a:fld>
            <a:endParaRPr lang="en-US"/>
          </a:p>
        </p:txBody>
      </p:sp>
    </p:spTree>
    <p:extLst>
      <p:ext uri="{BB962C8B-B14F-4D97-AF65-F5344CB8AC3E}">
        <p14:creationId xmlns:p14="http://schemas.microsoft.com/office/powerpoint/2010/main" val="1468361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43</a:t>
            </a:fld>
            <a:endParaRPr lang="en-US"/>
          </a:p>
        </p:txBody>
      </p:sp>
    </p:spTree>
    <p:extLst>
      <p:ext uri="{BB962C8B-B14F-4D97-AF65-F5344CB8AC3E}">
        <p14:creationId xmlns:p14="http://schemas.microsoft.com/office/powerpoint/2010/main" val="2459757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a:t>
            </a:r>
            <a:r>
              <a:rPr lang="en-US" baseline="0" dirty="0" smtClean="0"/>
              <a:t> is how you are going to reach  your annual goal by addressing the root cause.  You should see very clear ties between the strategy and root cause.</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44</a:t>
            </a:fld>
            <a:endParaRPr lang="en-US"/>
          </a:p>
        </p:txBody>
      </p:sp>
    </p:spTree>
    <p:extLst>
      <p:ext uri="{BB962C8B-B14F-4D97-AF65-F5344CB8AC3E}">
        <p14:creationId xmlns:p14="http://schemas.microsoft.com/office/powerpoint/2010/main" val="629287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step you will be addressing goals and interventions that will help you achieve</a:t>
            </a:r>
            <a:r>
              <a:rPr lang="en-US" baseline="0" dirty="0" smtClean="0"/>
              <a:t> that goal each quarter.</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45</a:t>
            </a:fld>
            <a:endParaRPr lang="en-US"/>
          </a:p>
        </p:txBody>
      </p:sp>
    </p:spTree>
    <p:extLst>
      <p:ext uri="{BB962C8B-B14F-4D97-AF65-F5344CB8AC3E}">
        <p14:creationId xmlns:p14="http://schemas.microsoft.com/office/powerpoint/2010/main" val="1801849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refer</a:t>
            </a:r>
            <a:r>
              <a:rPr lang="en-US" baseline="0" dirty="0" smtClean="0"/>
              <a:t> back to the example and look at the annual goal as a whole.</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46</a:t>
            </a:fld>
            <a:endParaRPr lang="en-US"/>
          </a:p>
        </p:txBody>
      </p:sp>
    </p:spTree>
    <p:extLst>
      <p:ext uri="{BB962C8B-B14F-4D97-AF65-F5344CB8AC3E}">
        <p14:creationId xmlns:p14="http://schemas.microsoft.com/office/powerpoint/2010/main" val="2377086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7241">
              <a:lnSpc>
                <a:spcPct val="90000"/>
              </a:lnSpc>
              <a:spcBef>
                <a:spcPts val="1036"/>
              </a:spcBef>
              <a:buFont typeface="Arial" panose="020B0604020202020204" pitchFamily="34" charset="0"/>
              <a:buNone/>
              <a:defRPr/>
            </a:pPr>
            <a:r>
              <a:rPr lang="en-US" dirty="0" smtClean="0">
                <a:solidFill>
                  <a:prstClr val="black"/>
                </a:solidFill>
              </a:rPr>
              <a:t>If are annual goal is to be</a:t>
            </a:r>
            <a:r>
              <a:rPr lang="en-US" baseline="0" dirty="0" smtClean="0">
                <a:solidFill>
                  <a:prstClr val="black"/>
                </a:solidFill>
              </a:rPr>
              <a:t> at 100%, would it be reasonable to attach a numerical value to what needs to be achieved quarterly?  Ask the audience their thoughts.</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27319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241">
              <a:lnSpc>
                <a:spcPct val="90000"/>
              </a:lnSpc>
              <a:spcBef>
                <a:spcPts val="1036"/>
              </a:spcBef>
              <a:defRPr/>
            </a:pPr>
            <a:r>
              <a:rPr lang="en-US" dirty="0" smtClean="0">
                <a:solidFill>
                  <a:prstClr val="black"/>
                </a:solidFill>
              </a:rPr>
              <a:t>It</a:t>
            </a:r>
            <a:r>
              <a:rPr lang="en-US" baseline="0" dirty="0" smtClean="0">
                <a:solidFill>
                  <a:prstClr val="black"/>
                </a:solidFill>
              </a:rPr>
              <a:t> may be the simplest way to think about it, but not the best way to approach your annual goal.  Let’s take a look at a way that we could look at determining our quarterly goals and  interventions in a different way.</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99738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a:t>
            </a:r>
            <a:r>
              <a:rPr lang="en-US" baseline="0" dirty="0" smtClean="0"/>
              <a:t> first off begin by saying that this is an OVER-SIMPLIFIED EXAMPLE.  You will want to think about your annual goal and list everything that needs to be completed to achieve your annual goal.  Once your team has everything listed, then begin prioritizing those specific action items. </a:t>
            </a:r>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49</a:t>
            </a:fld>
            <a:endParaRPr lang="en-US"/>
          </a:p>
        </p:txBody>
      </p:sp>
    </p:spTree>
    <p:extLst>
      <p:ext uri="{BB962C8B-B14F-4D97-AF65-F5344CB8AC3E}">
        <p14:creationId xmlns:p14="http://schemas.microsoft.com/office/powerpoint/2010/main" val="6925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Performance-Based Monitoring (PBM) system, which was </a:t>
            </a:r>
            <a:r>
              <a:rPr lang="en-US" b="1" dirty="0"/>
              <a:t>developed in 2003 and has been implemented annually since 2004 </a:t>
            </a:r>
            <a:r>
              <a:rPr lang="en-US" dirty="0"/>
              <a:t>as a comprehensive system </a:t>
            </a:r>
            <a:r>
              <a:rPr lang="en-US" b="1" dirty="0"/>
              <a:t>designed to improve student performance and program effectiveness. </a:t>
            </a:r>
          </a:p>
          <a:p>
            <a:endParaRPr lang="en-US" b="1" dirty="0"/>
          </a:p>
          <a:p>
            <a:pPr marL="174708" indent="-174708">
              <a:buFont typeface="Arial" panose="020B0604020202020204" pitchFamily="34" charset="0"/>
              <a:buChar char="•"/>
            </a:pPr>
            <a:r>
              <a:rPr lang="en-US" b="1" dirty="0" smtClean="0"/>
              <a:t>PBM is a large umbrella </a:t>
            </a:r>
            <a:r>
              <a:rPr lang="en-US" dirty="0" smtClean="0"/>
              <a:t>that covers the </a:t>
            </a:r>
            <a:r>
              <a:rPr lang="en-US" b="1" dirty="0" smtClean="0"/>
              <a:t>Performance-based Monitoring Analysis System (PBMAS</a:t>
            </a:r>
            <a:r>
              <a:rPr lang="en-US" dirty="0" smtClean="0"/>
              <a:t>) and </a:t>
            </a:r>
            <a:r>
              <a:rPr lang="en-US" b="1" dirty="0" smtClean="0"/>
              <a:t>Data Validation Monitoring (DVM). </a:t>
            </a:r>
          </a:p>
          <a:p>
            <a:pPr marL="640594" lvl="1" indent="-174708">
              <a:buFont typeface="Arial" panose="020B0604020202020204" pitchFamily="34" charset="0"/>
              <a:buChar char="•"/>
            </a:pPr>
            <a:r>
              <a:rPr lang="en-US" dirty="0"/>
              <a:t>For our purposes today, we will only be talk about PBM</a:t>
            </a:r>
          </a:p>
          <a:p>
            <a:r>
              <a:rPr lang="en-US" dirty="0" smtClean="0"/>
              <a:t>Data </a:t>
            </a:r>
            <a:r>
              <a:rPr lang="en-US" dirty="0"/>
              <a:t>Sources for PBM are:</a:t>
            </a:r>
          </a:p>
          <a:p>
            <a:pPr marL="640594" lvl="1" indent="-174708">
              <a:buFont typeface="Arial" panose="020B0604020202020204" pitchFamily="34" charset="0"/>
              <a:buChar char="•"/>
            </a:pPr>
            <a:r>
              <a:rPr lang="en-US" dirty="0"/>
              <a:t>Student assessment data</a:t>
            </a:r>
          </a:p>
          <a:p>
            <a:pPr marL="640594" lvl="1" indent="-174708">
              <a:buFont typeface="Arial" panose="020B0604020202020204" pitchFamily="34" charset="0"/>
              <a:buChar char="•"/>
            </a:pPr>
            <a:r>
              <a:rPr lang="en-US" dirty="0"/>
              <a:t>Dropout and graduation data</a:t>
            </a:r>
          </a:p>
          <a:p>
            <a:pPr marL="640594" lvl="1" indent="-174708">
              <a:buFont typeface="Arial" panose="020B0604020202020204" pitchFamily="34" charset="0"/>
              <a:buChar char="•"/>
            </a:pPr>
            <a:r>
              <a:rPr lang="en-US" dirty="0"/>
              <a:t>PEIMS</a:t>
            </a:r>
          </a:p>
          <a:p>
            <a:pPr defTabSz="931774">
              <a:defRPr/>
            </a:pPr>
            <a:r>
              <a:rPr lang="en-US" dirty="0"/>
              <a:t>Established to shift from process to results-based monitoring—program effectiveness and student performance</a:t>
            </a:r>
          </a:p>
          <a:p>
            <a:endParaRPr lang="en-US" dirty="0"/>
          </a:p>
          <a:p>
            <a:r>
              <a:rPr lang="en-US" sz="1800" dirty="0"/>
              <a:t>	</a:t>
            </a:r>
          </a:p>
          <a:p>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E8E2D532-4D9F-4FED-A31E-321C5E0EA60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20715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66B1-72D4-4C00-B90A-986F3D224D3F}" type="slidenum">
              <a:rPr lang="en-US" smtClean="0"/>
              <a:t>50</a:t>
            </a:fld>
            <a:endParaRPr lang="en-US"/>
          </a:p>
        </p:txBody>
      </p:sp>
    </p:spTree>
    <p:extLst>
      <p:ext uri="{BB962C8B-B14F-4D97-AF65-F5344CB8AC3E}">
        <p14:creationId xmlns:p14="http://schemas.microsoft.com/office/powerpoint/2010/main" val="2494990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66B1-72D4-4C00-B90A-986F3D224D3F}" type="slidenum">
              <a:rPr lang="en-US" smtClean="0"/>
              <a:t>51</a:t>
            </a:fld>
            <a:endParaRPr lang="en-US"/>
          </a:p>
        </p:txBody>
      </p:sp>
    </p:spTree>
    <p:extLst>
      <p:ext uri="{BB962C8B-B14F-4D97-AF65-F5344CB8AC3E}">
        <p14:creationId xmlns:p14="http://schemas.microsoft.com/office/powerpoint/2010/main" val="3397369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766B1-72D4-4C00-B90A-986F3D224D3F}" type="slidenum">
              <a:rPr lang="en-US" smtClean="0"/>
              <a:t>52</a:t>
            </a:fld>
            <a:endParaRPr lang="en-US"/>
          </a:p>
        </p:txBody>
      </p:sp>
    </p:spTree>
    <p:extLst>
      <p:ext uri="{BB962C8B-B14F-4D97-AF65-F5344CB8AC3E}">
        <p14:creationId xmlns:p14="http://schemas.microsoft.com/office/powerpoint/2010/main" val="936081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53</a:t>
            </a:fld>
            <a:endParaRPr lang="en-US"/>
          </a:p>
        </p:txBody>
      </p:sp>
    </p:spTree>
    <p:extLst>
      <p:ext uri="{BB962C8B-B14F-4D97-AF65-F5344CB8AC3E}">
        <p14:creationId xmlns:p14="http://schemas.microsoft.com/office/powerpoint/2010/main" val="3854376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6"/>
            <a:r>
              <a:rPr lang="en-US" dirty="0">
                <a:solidFill>
                  <a:prstClr val="black"/>
                </a:solidFill>
              </a:rPr>
              <a:t>Need have a data source to track successful implementation of each intervention</a:t>
            </a:r>
          </a:p>
          <a:p>
            <a:pPr defTabSz="931706"/>
            <a:endParaRPr lang="en-US" dirty="0">
              <a:solidFill>
                <a:prstClr val="black"/>
              </a:solidFill>
            </a:endParaRPr>
          </a:p>
          <a:p>
            <a:pPr defTabSz="931706"/>
            <a:r>
              <a:rPr lang="en-US" dirty="0">
                <a:solidFill>
                  <a:prstClr val="black"/>
                </a:solidFill>
              </a:rPr>
              <a:t>Revise – new data</a:t>
            </a:r>
          </a:p>
          <a:p>
            <a:pPr defTabSz="931706"/>
            <a:r>
              <a:rPr lang="en-US" dirty="0">
                <a:solidFill>
                  <a:prstClr val="black"/>
                </a:solidFill>
              </a:rPr>
              <a:t>Revise if not on track; not being effective</a:t>
            </a:r>
          </a:p>
        </p:txBody>
      </p:sp>
      <p:sp>
        <p:nvSpPr>
          <p:cNvPr id="4" name="Slide Number Placeholder 3"/>
          <p:cNvSpPr>
            <a:spLocks noGrp="1"/>
          </p:cNvSpPr>
          <p:nvPr>
            <p:ph type="sldNum" sz="quarter" idx="10"/>
          </p:nvPr>
        </p:nvSpPr>
        <p:spPr/>
        <p:txBody>
          <a:bodyPr/>
          <a:lstStyle/>
          <a:p>
            <a:fld id="{857766B1-72D4-4C00-B90A-986F3D224D3F}"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901798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08" indent="-177608">
              <a:buFont typeface="Arial" panose="020B0604020202020204" pitchFamily="34" charset="0"/>
              <a:buChar char="•"/>
            </a:pPr>
            <a:r>
              <a:rPr lang="en-US" dirty="0" smtClean="0"/>
              <a:t>Data </a:t>
            </a:r>
          </a:p>
          <a:p>
            <a:pPr marL="177608" indent="-177608">
              <a:buFont typeface="Arial" panose="020B0604020202020204" pitchFamily="34" charset="0"/>
              <a:buChar char="•"/>
            </a:pPr>
            <a:r>
              <a:rPr lang="en-US" dirty="0" smtClean="0"/>
              <a:t>Correlation</a:t>
            </a:r>
            <a:r>
              <a:rPr lang="en-US" baseline="0" dirty="0" smtClean="0"/>
              <a:t> between State Accountability data and PBMAS to better understand program impact and effectiveness</a:t>
            </a:r>
          </a:p>
          <a:p>
            <a:pPr marL="177608" indent="-177608">
              <a:buFont typeface="Arial" panose="020B0604020202020204" pitchFamily="34" charset="0"/>
              <a:buChar char="•"/>
            </a:pPr>
            <a:r>
              <a:rPr lang="en-US" baseline="0" dirty="0" smtClean="0"/>
              <a:t>When analyzing data to determine causal factors, go beyond student achievement data and consider other sources</a:t>
            </a:r>
          </a:p>
          <a:p>
            <a:pPr marL="177608" indent="-177608">
              <a:buFont typeface="Arial" panose="020B0604020202020204" pitchFamily="34" charset="0"/>
              <a:buChar char="•"/>
            </a:pPr>
            <a:endParaRPr lang="en-US" baseline="0" dirty="0" smtClean="0"/>
          </a:p>
          <a:p>
            <a:pPr marL="177608" indent="-177608">
              <a:buFont typeface="Arial" panose="020B0604020202020204" pitchFamily="34" charset="0"/>
              <a:buChar char="•"/>
            </a:pPr>
            <a:r>
              <a:rPr lang="en-US" baseline="0" dirty="0" smtClean="0"/>
              <a:t>Systems</a:t>
            </a:r>
          </a:p>
          <a:p>
            <a:pPr marL="177608" indent="-177608">
              <a:buFont typeface="Arial" panose="020B0604020202020204" pitchFamily="34" charset="0"/>
              <a:buChar char="•"/>
            </a:pPr>
            <a:r>
              <a:rPr lang="en-US" baseline="0" dirty="0" smtClean="0"/>
              <a:t>Program effectiveness is rooted in strong systems</a:t>
            </a:r>
          </a:p>
          <a:p>
            <a:pPr marL="177608" indent="-177608">
              <a:buFont typeface="Arial" panose="020B0604020202020204" pitchFamily="34" charset="0"/>
              <a:buChar char="•"/>
            </a:pPr>
            <a:endParaRPr lang="en-US" baseline="0" dirty="0" smtClean="0"/>
          </a:p>
          <a:p>
            <a:pPr marL="177608" indent="-177608">
              <a:buFont typeface="Arial" panose="020B0604020202020204" pitchFamily="34" charset="0"/>
              <a:buChar char="•"/>
            </a:pPr>
            <a:r>
              <a:rPr lang="en-US" baseline="0" dirty="0" smtClean="0"/>
              <a:t>Proactive</a:t>
            </a:r>
          </a:p>
          <a:p>
            <a:pPr marL="177608" indent="-177608">
              <a:buFont typeface="Arial" panose="020B0604020202020204" pitchFamily="34" charset="0"/>
              <a:buChar char="•"/>
            </a:pPr>
            <a:r>
              <a:rPr lang="en-US" baseline="0" dirty="0" smtClean="0"/>
              <a:t>TAIS process is a research based process for continuous improvement</a:t>
            </a:r>
          </a:p>
          <a:p>
            <a:pPr marL="177608" indent="-177608">
              <a:buFont typeface="Arial" panose="020B0604020202020204" pitchFamily="34" charset="0"/>
              <a:buChar char="•"/>
            </a:pPr>
            <a:r>
              <a:rPr lang="en-US" baseline="0" dirty="0" smtClean="0"/>
              <a:t>Do not need to wait until “triggered” in PBMAS to implement</a:t>
            </a:r>
          </a:p>
          <a:p>
            <a:pPr marL="177608" indent="-177608">
              <a:buFont typeface="Arial" panose="020B0604020202020204" pitchFamily="34" charset="0"/>
              <a:buChar char="•"/>
            </a:pPr>
            <a:r>
              <a:rPr lang="en-US" baseline="0" dirty="0" smtClean="0"/>
              <a:t>Following this process will help strengthen program effectiveness</a:t>
            </a:r>
          </a:p>
          <a:p>
            <a:pPr marL="177608" indent="-177608">
              <a:buFont typeface="Arial" panose="020B0604020202020204" pitchFamily="34" charset="0"/>
              <a:buChar char="•"/>
            </a:pPr>
            <a:endParaRPr lang="en-US" baseline="0" dirty="0" smtClean="0"/>
          </a:p>
          <a:p>
            <a:pPr marL="177608" indent="-177608">
              <a:buFont typeface="Arial" panose="020B0604020202020204" pitchFamily="34" charset="0"/>
              <a:buChar char="•"/>
            </a:pPr>
            <a:r>
              <a:rPr lang="en-US" baseline="0" dirty="0" smtClean="0"/>
              <a:t>Commitment</a:t>
            </a:r>
          </a:p>
          <a:p>
            <a:pPr marL="177608" indent="-177608">
              <a:buFont typeface="Arial" panose="020B0604020202020204" pitchFamily="34" charset="0"/>
              <a:buChar char="•"/>
            </a:pPr>
            <a:r>
              <a:rPr lang="en-US" baseline="0" dirty="0" smtClean="0"/>
              <a:t>Revising when something isn’t working</a:t>
            </a:r>
          </a:p>
          <a:p>
            <a:pPr marL="177608" indent="-177608">
              <a:buFont typeface="Arial" panose="020B0604020202020204" pitchFamily="34" charset="0"/>
              <a:buChar char="•"/>
            </a:pPr>
            <a:r>
              <a:rPr lang="en-US" baseline="0" dirty="0" smtClean="0"/>
              <a:t>Commitment to monitoring piece.</a:t>
            </a:r>
            <a:endParaRPr lang="en-US" dirty="0" smtClean="0"/>
          </a:p>
          <a:p>
            <a:pPr marL="177608" indent="-1776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E05C99D-8F84-4AC3-A29D-701A414680E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589378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56</a:t>
            </a:fld>
            <a:endParaRPr lang="en-US"/>
          </a:p>
        </p:txBody>
      </p:sp>
    </p:spTree>
    <p:extLst>
      <p:ext uri="{BB962C8B-B14F-4D97-AF65-F5344CB8AC3E}">
        <p14:creationId xmlns:p14="http://schemas.microsoft.com/office/powerpoint/2010/main" val="4272775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000" dirty="0">
              <a:latin typeface="Calisto MT" pitchFamily="18" charset="0"/>
            </a:endParaRPr>
          </a:p>
        </p:txBody>
      </p:sp>
      <p:sp>
        <p:nvSpPr>
          <p:cNvPr id="4" name="Slide Number Placeholder 3"/>
          <p:cNvSpPr>
            <a:spLocks noGrp="1"/>
          </p:cNvSpPr>
          <p:nvPr>
            <p:ph type="sldNum" sz="quarter" idx="10"/>
          </p:nvPr>
        </p:nvSpPr>
        <p:spPr/>
        <p:txBody>
          <a:bodyPr/>
          <a:lstStyle/>
          <a:p>
            <a:fld id="{1D791785-A107-4279-B600-3DFE727889AE}" type="slidenum">
              <a:rPr lang="en-US" smtClean="0"/>
              <a:t>57</a:t>
            </a:fld>
            <a:endParaRPr lang="en-US"/>
          </a:p>
        </p:txBody>
      </p:sp>
    </p:spTree>
    <p:extLst>
      <p:ext uri="{BB962C8B-B14F-4D97-AF65-F5344CB8AC3E}">
        <p14:creationId xmlns:p14="http://schemas.microsoft.com/office/powerpoint/2010/main" val="4264713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05C99D-8F84-4AC3-A29D-701A414680EF}" type="slidenum">
              <a:rPr lang="en-US" smtClean="0"/>
              <a:t>58</a:t>
            </a:fld>
            <a:endParaRPr lang="en-US"/>
          </a:p>
        </p:txBody>
      </p:sp>
    </p:spTree>
    <p:extLst>
      <p:ext uri="{BB962C8B-B14F-4D97-AF65-F5344CB8AC3E}">
        <p14:creationId xmlns:p14="http://schemas.microsoft.com/office/powerpoint/2010/main" val="3611083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D4E7A-871D-45ED-9930-529C098C0A2A}" type="slidenum">
              <a:rPr lang="en-US" smtClean="0"/>
              <a:t>59</a:t>
            </a:fld>
            <a:endParaRPr lang="en-US"/>
          </a:p>
        </p:txBody>
      </p:sp>
    </p:spTree>
    <p:extLst>
      <p:ext uri="{BB962C8B-B14F-4D97-AF65-F5344CB8AC3E}">
        <p14:creationId xmlns:p14="http://schemas.microsoft.com/office/powerpoint/2010/main" val="335545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smtClean="0"/>
              <a:t>The PBMAS reports annually on the performance of districts in the selected program areas of:</a:t>
            </a:r>
          </a:p>
          <a:p>
            <a:pPr marL="640594" lvl="1" indent="-174708">
              <a:buFont typeface="Arial" panose="020B0604020202020204" pitchFamily="34" charset="0"/>
              <a:buChar char="•"/>
            </a:pPr>
            <a:r>
              <a:rPr lang="en-US" dirty="0"/>
              <a:t>Bilingual Education/English as a second language</a:t>
            </a:r>
          </a:p>
          <a:p>
            <a:pPr marL="640594" lvl="1" indent="-174708">
              <a:buFont typeface="Arial" panose="020B0604020202020204" pitchFamily="34" charset="0"/>
              <a:buChar char="•"/>
            </a:pPr>
            <a:r>
              <a:rPr lang="en-US" dirty="0"/>
              <a:t>Career and Technical Education</a:t>
            </a:r>
          </a:p>
          <a:p>
            <a:pPr marL="640594" lvl="1" indent="-174708">
              <a:buFont typeface="Arial" panose="020B0604020202020204" pitchFamily="34" charset="0"/>
              <a:buChar char="•"/>
            </a:pPr>
            <a:r>
              <a:rPr lang="en-US" dirty="0"/>
              <a:t>No Child Left Behind—Title 1, Part A and Migrant</a:t>
            </a:r>
          </a:p>
          <a:p>
            <a:pPr marL="640594" lvl="1" indent="-174708">
              <a:buFont typeface="Arial" panose="020B0604020202020204" pitchFamily="34" charset="0"/>
              <a:buChar char="•"/>
            </a:pPr>
            <a:r>
              <a:rPr lang="en-US" dirty="0"/>
              <a:t>Special Education</a:t>
            </a:r>
          </a:p>
          <a:p>
            <a:endParaRPr lang="en-US" dirty="0"/>
          </a:p>
          <a:p>
            <a:r>
              <a:rPr lang="en-US" sz="1800" dirty="0"/>
              <a:t>	</a:t>
            </a:r>
          </a:p>
          <a:p>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E8E2D532-4D9F-4FED-A31E-321C5E0EA60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7933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2D532-4D9F-4FED-A31E-321C5E0EA60C}" type="slidenum">
              <a:rPr lang="en-US" smtClean="0"/>
              <a:t>60</a:t>
            </a:fld>
            <a:endParaRPr lang="en-US"/>
          </a:p>
        </p:txBody>
      </p:sp>
    </p:spTree>
    <p:extLst>
      <p:ext uri="{BB962C8B-B14F-4D97-AF65-F5344CB8AC3E}">
        <p14:creationId xmlns:p14="http://schemas.microsoft.com/office/powerpoint/2010/main" val="305369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READ THE PBMAS MANUAL COVER TO COVER</a:t>
            </a:r>
          </a:p>
          <a:p>
            <a:endParaRPr lang="en-US" b="0" dirty="0" smtClean="0">
              <a:solidFill>
                <a:schemeClr val="tx1"/>
              </a:solidFill>
            </a:endParaRPr>
          </a:p>
          <a:p>
            <a:r>
              <a:rPr lang="en-US" b="0" dirty="0" smtClean="0">
                <a:solidFill>
                  <a:schemeClr val="tx1"/>
                </a:solidFill>
              </a:rPr>
              <a:t>Shown</a:t>
            </a:r>
            <a:r>
              <a:rPr lang="en-US" b="0" baseline="0" dirty="0" smtClean="0">
                <a:solidFill>
                  <a:schemeClr val="tx1"/>
                </a:solidFill>
              </a:rPr>
              <a:t> are the guiding principals of the PBMAS.  Some important principles to mention are:</a:t>
            </a:r>
          </a:p>
          <a:p>
            <a:pPr marL="174708" indent="-174708">
              <a:buFont typeface="Arial" panose="020B0604020202020204" pitchFamily="34" charset="0"/>
              <a:buChar char="•"/>
            </a:pPr>
            <a:r>
              <a:rPr lang="en-US" b="1" dirty="0" smtClean="0">
                <a:solidFill>
                  <a:schemeClr val="tx1"/>
                </a:solidFill>
              </a:rPr>
              <a:t>School District Effectiveness</a:t>
            </a:r>
          </a:p>
          <a:p>
            <a:pPr marL="640594" lvl="1" indent="-174708">
              <a:buFont typeface="Arial" panose="020B0604020202020204" pitchFamily="34" charset="0"/>
              <a:buChar char="•"/>
            </a:pPr>
            <a:r>
              <a:rPr lang="en-US" b="1" dirty="0" smtClean="0">
                <a:solidFill>
                  <a:schemeClr val="tx1"/>
                </a:solidFill>
              </a:rPr>
              <a:t>to assist school districts in their efforts to improve local performance</a:t>
            </a:r>
          </a:p>
          <a:p>
            <a:pPr marL="174708" indent="-174708" defTabSz="931774">
              <a:buFont typeface="Arial" panose="020B0604020202020204" pitchFamily="34" charset="0"/>
              <a:buChar char="•"/>
              <a:defRPr/>
            </a:pPr>
            <a:r>
              <a:rPr lang="en-US" b="1" dirty="0" smtClean="0">
                <a:solidFill>
                  <a:schemeClr val="tx1"/>
                </a:solidFill>
              </a:rPr>
              <a:t>Indicator Design</a:t>
            </a:r>
          </a:p>
          <a:p>
            <a:pPr marL="640594" lvl="1" indent="-174708" defTabSz="931774">
              <a:buFont typeface="Arial" panose="020B0604020202020204" pitchFamily="34" charset="0"/>
              <a:buChar char="•"/>
              <a:defRPr/>
            </a:pPr>
            <a:r>
              <a:rPr lang="en-US" b="1" dirty="0" smtClean="0">
                <a:solidFill>
                  <a:schemeClr val="tx1"/>
                </a:solidFill>
              </a:rPr>
              <a:t>PBMAS indicators reflect critical areas of student performance, program effectiveness and data integrity</a:t>
            </a:r>
          </a:p>
          <a:p>
            <a:pPr marL="174708" indent="-174708" defTabSz="931774">
              <a:buFont typeface="Arial" panose="020B0604020202020204" pitchFamily="34" charset="0"/>
              <a:buChar char="•"/>
              <a:defRPr/>
            </a:pPr>
            <a:r>
              <a:rPr lang="en-US" b="1" dirty="0" smtClean="0">
                <a:solidFill>
                  <a:schemeClr val="tx1"/>
                </a:solidFill>
              </a:rPr>
              <a:t>Individual Program Accountability</a:t>
            </a:r>
          </a:p>
          <a:p>
            <a:pPr marL="640594" lvl="1" indent="-174708" defTabSz="931774">
              <a:buFont typeface="Arial" panose="020B0604020202020204" pitchFamily="34" charset="0"/>
              <a:buChar char="•"/>
              <a:defRPr/>
            </a:pPr>
            <a:r>
              <a:rPr lang="en-US" b="1" dirty="0" smtClean="0">
                <a:solidFill>
                  <a:schemeClr val="tx1"/>
                </a:solidFill>
              </a:rPr>
              <a:t>structured to ensure low performance in one program area cannot be offset by high performance in other program areas or lead to interventions in programs areas where performance is high</a:t>
            </a:r>
          </a:p>
          <a:p>
            <a:pPr marL="174708" indent="-174708" defTabSz="931774">
              <a:buFont typeface="Arial" panose="020B0604020202020204" pitchFamily="34" charset="0"/>
              <a:buChar char="•"/>
              <a:defRPr/>
            </a:pPr>
            <a:r>
              <a:rPr lang="en-US" b="1" dirty="0" smtClean="0">
                <a:solidFill>
                  <a:schemeClr val="tx1"/>
                </a:solidFill>
              </a:rPr>
              <a:t>Annual Statewide Evaluation</a:t>
            </a:r>
          </a:p>
          <a:p>
            <a:pPr marL="640594" lvl="1" indent="-174708" defTabSz="931774">
              <a:buFont typeface="Arial" panose="020B0604020202020204" pitchFamily="34" charset="0"/>
              <a:buChar char="•"/>
              <a:defRPr/>
            </a:pPr>
            <a:r>
              <a:rPr lang="en-US" b="1" dirty="0" smtClean="0">
                <a:solidFill>
                  <a:schemeClr val="tx1"/>
                </a:solidFill>
              </a:rPr>
              <a:t>annual evaluation of districts in the state</a:t>
            </a:r>
          </a:p>
          <a:p>
            <a:pPr marL="465887" lvl="1" defTabSz="931774">
              <a:defRPr/>
            </a:pPr>
            <a:endParaRPr lang="en-US" b="1" dirty="0" smtClean="0">
              <a:solidFill>
                <a:schemeClr val="tx1"/>
              </a:solidFill>
            </a:endParaRPr>
          </a:p>
          <a:p>
            <a:r>
              <a:rPr lang="en-US" b="0" dirty="0" smtClean="0">
                <a:solidFill>
                  <a:schemeClr val="tx1"/>
                </a:solidFill>
              </a:rPr>
              <a:t>Others-</a:t>
            </a:r>
          </a:p>
          <a:p>
            <a:r>
              <a:rPr lang="en-US" b="0" dirty="0" smtClean="0">
                <a:solidFill>
                  <a:schemeClr val="tx1"/>
                </a:solidFill>
              </a:rPr>
              <a:t>Statutory Requirements- PBMAS is designed</a:t>
            </a:r>
            <a:r>
              <a:rPr lang="en-US" b="0" baseline="0" dirty="0" smtClean="0">
                <a:solidFill>
                  <a:schemeClr val="tx1"/>
                </a:solidFill>
              </a:rPr>
              <a:t> to meet statutory requirements</a:t>
            </a:r>
            <a:endParaRPr lang="en-US" b="0" dirty="0" smtClean="0">
              <a:solidFill>
                <a:schemeClr val="tx1"/>
              </a:solidFill>
            </a:endParaRPr>
          </a:p>
          <a:p>
            <a:r>
              <a:rPr lang="en-US" b="0" dirty="0" smtClean="0">
                <a:solidFill>
                  <a:schemeClr val="tx1"/>
                </a:solidFill>
              </a:rPr>
              <a:t>Maximum Inclusion —PBMAS evaluates a maximum number of school districts by using alternatives to analyze the performance of districts with small numbers of students— </a:t>
            </a:r>
            <a:r>
              <a:rPr lang="en-US" b="0" u="sng" dirty="0" smtClean="0">
                <a:solidFill>
                  <a:schemeClr val="tx1"/>
                </a:solidFill>
              </a:rPr>
              <a:t>all districts evaluated</a:t>
            </a:r>
          </a:p>
          <a:p>
            <a:r>
              <a:rPr lang="en-US" b="0" dirty="0" smtClean="0">
                <a:solidFill>
                  <a:schemeClr val="tx1"/>
                </a:solidFill>
              </a:rPr>
              <a:t>High Standards –promotes high standards for all students in all districts. Standards are adjusted over time to ensure continued student achievement and progress.</a:t>
            </a:r>
          </a:p>
          <a:p>
            <a:r>
              <a:rPr lang="en-US" b="0" dirty="0" smtClean="0">
                <a:solidFill>
                  <a:schemeClr val="tx1"/>
                </a:solidFill>
              </a:rPr>
              <a:t>Public Input and Accessibility – design, development, and implementation of the PBMAS are informed by public inputs received through meetings with districts and education service centers, as well as public comment period included in the annual rule adoption of PBMAS manuals</a:t>
            </a:r>
          </a:p>
          <a:p>
            <a:r>
              <a:rPr lang="en-US" b="0" dirty="0" smtClean="0">
                <a:solidFill>
                  <a:schemeClr val="tx1"/>
                </a:solidFill>
              </a:rPr>
              <a:t>System Evolution – a dynamic system in which indicators are added, revised or deleted in response to changes and developments that occur outside of the system, including new legislation and development of new assessments</a:t>
            </a:r>
          </a:p>
          <a:p>
            <a:endParaRPr lang="en-US" dirty="0" smtClean="0">
              <a:solidFill>
                <a:schemeClr val="tx1"/>
              </a:solidFill>
            </a:endParaRPr>
          </a:p>
          <a:p>
            <a:endParaRPr lang="en-US" u="sng"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8E2D532-4D9F-4FED-A31E-321C5E0EA60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3839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dirty="0" smtClean="0"/>
          </a:p>
          <a:p>
            <a:pPr defTabSz="931774">
              <a:defRPr/>
            </a:pPr>
            <a:r>
              <a:rPr lang="en-US" b="0" dirty="0" smtClean="0"/>
              <a:t>This</a:t>
            </a:r>
            <a:r>
              <a:rPr lang="en-US" b="0" baseline="0" dirty="0" smtClean="0"/>
              <a:t> chart shows some correlations between data measured in the PBMAS and in the State Accountability System.</a:t>
            </a:r>
          </a:p>
          <a:p>
            <a:pPr defTabSz="931774">
              <a:defRPr/>
            </a:pPr>
            <a:endParaRPr lang="en-US" b="0" baseline="0" dirty="0" smtClean="0"/>
          </a:p>
          <a:p>
            <a:pPr defTabSz="931774">
              <a:defRPr/>
            </a:pPr>
            <a:r>
              <a:rPr lang="en-US" b="0" baseline="0" dirty="0" smtClean="0"/>
              <a:t>Keep in mind these “cuts of data” are not exactly the same, but are related.</a:t>
            </a:r>
          </a:p>
          <a:p>
            <a:pPr defTabSz="931774">
              <a:defRPr/>
            </a:pPr>
            <a:endParaRPr lang="en-US" b="0" baseline="0" dirty="0" smtClean="0"/>
          </a:p>
          <a:p>
            <a:pPr defTabSz="931774">
              <a:defRPr/>
            </a:pPr>
            <a:r>
              <a:rPr lang="en-US" b="0" baseline="0" dirty="0" smtClean="0"/>
              <a:t>For example – Index one measures student achievement of all students.  Indicators 1-5 in the BE/ESL component of the PBMAS measures student achievement of students served in the BE/ESL program.  More specifically, indicator 2 measures student achievement of students served by ESL program.  So the indicators allow you to look by program at student achievement, which can help you better understand the impact…the effectiveness of your program toward student achievement.  </a:t>
            </a:r>
          </a:p>
          <a:p>
            <a:pPr defTabSz="931774">
              <a:defRPr/>
            </a:pPr>
            <a:endParaRPr lang="en-US" b="0" baseline="0" dirty="0" smtClean="0"/>
          </a:p>
          <a:p>
            <a:pPr defTabSz="931774">
              <a:defRPr/>
            </a:pPr>
            <a:r>
              <a:rPr lang="en-US" b="0" baseline="0" dirty="0" smtClean="0"/>
              <a:t>Index 3 looks specifically at closing performance gaps in the economically disadvantaged and 2 lowest performing racial/ethnic groups based on last years Index 1 performance.  Students served through the ESL/BE program can have impact on students groups who are measured in this index.</a:t>
            </a:r>
          </a:p>
          <a:p>
            <a:pPr defTabSz="931774">
              <a:defRPr/>
            </a:pPr>
            <a:endParaRPr lang="en-US" b="0" baseline="0" dirty="0" smtClean="0"/>
          </a:p>
          <a:p>
            <a:pPr defTabSz="931774">
              <a:defRPr/>
            </a:pPr>
            <a:r>
              <a:rPr lang="en-US" b="0" baseline="0" dirty="0" smtClean="0"/>
              <a:t>Index 4 has components that measure graduation rate, diploma rate, and drop-out rate – items that are measured specifically for the BE/ESL program in indicators 5-7 in PBMAS.</a:t>
            </a:r>
          </a:p>
          <a:p>
            <a:pPr defTabSz="931774">
              <a:defRPr/>
            </a:pPr>
            <a:endParaRPr lang="en-US" b="0" baseline="0" dirty="0" smtClean="0"/>
          </a:p>
          <a:p>
            <a:pPr defTabSz="931774">
              <a:defRPr/>
            </a:pPr>
            <a:r>
              <a:rPr lang="en-US" b="0" baseline="0" dirty="0" smtClean="0"/>
              <a:t>Again, PBMAS allows you as program administrators to see the impact of the BE/ESL program in these critical areas of accountability.</a:t>
            </a:r>
            <a:endParaRPr lang="en-US" b="0" dirty="0" smtClean="0"/>
          </a:p>
          <a:p>
            <a:pPr defTabSz="931774">
              <a:defRPr/>
            </a:pPr>
            <a:endParaRPr lang="en-US" b="1" dirty="0" smtClean="0"/>
          </a:p>
          <a:p>
            <a:endParaRPr lang="en-US" dirty="0" smtClean="0"/>
          </a:p>
          <a:p>
            <a:endParaRPr lang="en-US" dirty="0" smtClean="0"/>
          </a:p>
          <a:p>
            <a:pPr defTabSz="931774">
              <a:defRPr/>
            </a:pPr>
            <a:r>
              <a:rPr lang="en-US" b="0" baseline="0" dirty="0" smtClean="0"/>
              <a:t>areas of accountability.</a:t>
            </a:r>
            <a:endParaRPr lang="en-US" b="0" dirty="0" smtClean="0"/>
          </a:p>
          <a:p>
            <a:pPr defTabSz="931774">
              <a:defRPr/>
            </a:pP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05C99D-8F84-4AC3-A29D-701A414680EF}" type="slidenum">
              <a:rPr lang="en-US" smtClean="0"/>
              <a:t>8</a:t>
            </a:fld>
            <a:endParaRPr lang="en-US"/>
          </a:p>
        </p:txBody>
      </p:sp>
    </p:spTree>
    <p:extLst>
      <p:ext uri="{BB962C8B-B14F-4D97-AF65-F5344CB8AC3E}">
        <p14:creationId xmlns:p14="http://schemas.microsoft.com/office/powerpoint/2010/main" val="87701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baseline="0" dirty="0" smtClean="0"/>
              <a:t>No matter what data source or combination of data sources being used by one of these systems, the improvement process is the same.</a:t>
            </a:r>
          </a:p>
          <a:p>
            <a:pPr marL="0" lvl="0" indent="0">
              <a:buFont typeface="Arial" pitchFamily="34" charset="0"/>
              <a:buNone/>
            </a:pPr>
            <a:r>
              <a:rPr lang="en-US" baseline="0" dirty="0" smtClean="0"/>
              <a:t>The Texas accountability intervention system improvement process of data analysis, needs assessment, improvement planning, and implementing and monitoring is research based best practice and applies to all campuses and districts.</a:t>
            </a:r>
          </a:p>
          <a:p>
            <a:pPr marL="0" lvl="0" indent="0">
              <a:buFont typeface="Arial" pitchFamily="34" charset="0"/>
              <a:buNone/>
            </a:pPr>
            <a:endParaRPr lang="en-US" baseline="0" dirty="0" smtClean="0"/>
          </a:p>
          <a:p>
            <a:pPr marL="0" lvl="0" indent="0">
              <a:buFont typeface="Arial" pitchFamily="34" charset="0"/>
              <a:buNone/>
            </a:pPr>
            <a:r>
              <a:rPr lang="en-US" baseline="0" dirty="0" smtClean="0"/>
              <a:t>Also, no matter what data source or combination of data sources being used by one of these systems, if a district or campus is required to report to the state, it will be done through a common targeted improvement plan with quarterly progress reports.  We’ll learn more about this targeted improvement plan next.   </a:t>
            </a:r>
          </a:p>
          <a:p>
            <a:pPr marL="0" lvl="0" indent="0">
              <a:buFont typeface="Arial" pitchFamily="34" charset="0"/>
              <a:buNone/>
            </a:pPr>
            <a:endParaRPr lang="en-US" baseline="0" dirty="0" smtClean="0"/>
          </a:p>
          <a:p>
            <a:r>
              <a:rPr lang="en-US" dirty="0" smtClean="0"/>
              <a:t>-O</a:t>
            </a:r>
            <a:r>
              <a:rPr lang="en-US" baseline="0" dirty="0" smtClean="0"/>
              <a:t>ne or a combination of these sources of data determines whether a district or campus has been successful in teaching students and implementing effective programs for students.</a:t>
            </a:r>
          </a:p>
          <a:p>
            <a:endParaRPr lang="en-US" baseline="0" dirty="0" smtClean="0"/>
          </a:p>
          <a:p>
            <a:r>
              <a:rPr lang="en-US" baseline="0" dirty="0" smtClean="0"/>
              <a:t>-One or a combination of these data sources can result in a district or campus being required to engage in the Texas Accountability Intervention System or TAIS process.  (which we will discuss in the next slide)</a:t>
            </a:r>
          </a:p>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CFA5806-8282-4044-ACFE-7BEB73CA61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7219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342090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54636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60F5C-86DE-4A8E-8FA5-914C8B92E01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681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1125166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60F5C-86DE-4A8E-8FA5-914C8B92E01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0177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8055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67884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119061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1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315515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4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99837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8117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93476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77769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11/5/2014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115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fld id="{32ABBEA6-7C60-4B02-AE87-00D78D8422AF}" type="datetimeFigureOut">
              <a:rPr lang="en-US" dirty="0"/>
              <a:pPr/>
              <a:t>11/5/2014</a:t>
            </a:fld>
            <a:endParaRPr lang="en-US" dirty="0"/>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86988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20353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877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6"/>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6135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1207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 t="1345" r="1024" b="30000"/>
          <a:stretch/>
        </p:blipFill>
        <p:spPr>
          <a:xfrm>
            <a:off x="0" y="-63209"/>
            <a:ext cx="12216809" cy="671242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18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C0CE9-1EBE-4E2A-BF2B-ABED887957B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349231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51" y="815065"/>
            <a:ext cx="12340856" cy="6065216"/>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238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2032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7349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2742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7847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480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171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386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3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35494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C0CE9-1EBE-4E2A-BF2B-ABED887957B9}"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11679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0C0CE9-1EBE-4E2A-BF2B-ABED887957B9}"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24566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C0CE9-1EBE-4E2A-BF2B-ABED887957B9}"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351540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19465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C0CE9-1EBE-4E2A-BF2B-ABED887957B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6260F5C-86DE-4A8E-8FA5-914C8B92E01A}" type="slidenum">
              <a:rPr lang="en-US" smtClean="0"/>
              <a:t>‹#›</a:t>
            </a:fld>
            <a:endParaRPr lang="en-US"/>
          </a:p>
        </p:txBody>
      </p:sp>
    </p:spTree>
    <p:extLst>
      <p:ext uri="{BB962C8B-B14F-4D97-AF65-F5344CB8AC3E}">
        <p14:creationId xmlns:p14="http://schemas.microsoft.com/office/powerpoint/2010/main" val="152246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0C0CE9-1EBE-4E2A-BF2B-ABED887957B9}" type="datetimeFigureOut">
              <a:rPr lang="en-US" smtClean="0"/>
              <a:t>11/5/2014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6260F5C-86DE-4A8E-8FA5-914C8B92E01A}" type="slidenum">
              <a:rPr lang="en-US" smtClean="0"/>
              <a:t>‹#›</a:t>
            </a:fld>
            <a:endParaRPr lang="en-US"/>
          </a:p>
        </p:txBody>
      </p:sp>
    </p:spTree>
    <p:extLst>
      <p:ext uri="{BB962C8B-B14F-4D97-AF65-F5344CB8AC3E}">
        <p14:creationId xmlns:p14="http://schemas.microsoft.com/office/powerpoint/2010/main" val="257954714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98624D31-43A5-475A-80CF-332C9F6DCF35}" type="datetimeFigureOut">
              <a:rPr lang="en-US" dirty="0"/>
              <a:pPr defTabSz="457200"/>
              <a:t>11/5/2014</a:t>
            </a:fld>
            <a:endParaRPr lang="en-US" dirty="0"/>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86846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F3797-CD57-4C3C-8C3D-FE5214369FEF}" type="datetimeFigureOut">
              <a:rPr lang="en-US" smtClean="0">
                <a:solidFill>
                  <a:prstClr val="black">
                    <a:tint val="75000"/>
                  </a:prstClr>
                </a:solidFill>
              </a:rPr>
              <a:pPr/>
              <a:t>11/5/2014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86D02-9ADE-4D9F-B2D2-D89782F0FB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77011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tea.state.tx.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tcdss.ne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PMIdivision@tea.state.tx.u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mailto:heather.Christie@tea.state.tx.us" TargetMode="External"/><Relationship Id="rId4" Type="http://schemas.openxmlformats.org/officeDocument/2006/relationships/hyperlink" Target="mailto:lizette.ramos@tea.state.tx.u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643" y="1978285"/>
            <a:ext cx="8915399" cy="1203212"/>
          </a:xfrm>
        </p:spPr>
        <p:txBody>
          <a:bodyPr>
            <a:normAutofit fontScale="90000"/>
          </a:bodyPr>
          <a:lstStyle/>
          <a:p>
            <a:r>
              <a:rPr lang="en-US" dirty="0" smtClean="0"/>
              <a:t/>
            </a:r>
            <a:br>
              <a:rPr lang="en-US" dirty="0" smtClean="0"/>
            </a:br>
            <a:r>
              <a:rPr lang="en-US" sz="6000" dirty="0" smtClean="0"/>
              <a:t>Digging a Little Deeper</a:t>
            </a:r>
            <a:endParaRPr lang="en-US" sz="6000" dirty="0"/>
          </a:p>
        </p:txBody>
      </p:sp>
      <p:sp>
        <p:nvSpPr>
          <p:cNvPr id="3" name="Subtitle 2"/>
          <p:cNvSpPr>
            <a:spLocks noGrp="1"/>
          </p:cNvSpPr>
          <p:nvPr>
            <p:ph type="subTitle" idx="1"/>
          </p:nvPr>
        </p:nvSpPr>
        <p:spPr>
          <a:xfrm>
            <a:off x="2465644" y="3460712"/>
            <a:ext cx="8915399" cy="1256432"/>
          </a:xfrm>
        </p:spPr>
        <p:txBody>
          <a:bodyPr>
            <a:noAutofit/>
          </a:bodyPr>
          <a:lstStyle/>
          <a:p>
            <a:r>
              <a:rPr lang="en-US" sz="2800" dirty="0" smtClean="0"/>
              <a:t>How to Use State Accountability and PBMAS </a:t>
            </a:r>
          </a:p>
          <a:p>
            <a:r>
              <a:rPr lang="en-US" sz="2800" dirty="0" smtClean="0"/>
              <a:t>to Strengthen </a:t>
            </a:r>
            <a:r>
              <a:rPr lang="en-US" sz="2800" dirty="0"/>
              <a:t>P</a:t>
            </a:r>
            <a:r>
              <a:rPr lang="en-US" sz="2800" dirty="0" smtClean="0"/>
              <a:t>rogram Effectiveness</a:t>
            </a:r>
          </a:p>
          <a:p>
            <a:r>
              <a:rPr lang="en-US" sz="2800" dirty="0" smtClean="0"/>
              <a:t>Texas Education Agency</a:t>
            </a:r>
          </a:p>
          <a:p>
            <a:r>
              <a:rPr lang="en-US" sz="2800" dirty="0" smtClean="0"/>
              <a:t>Heather Christie and Lizette Ramos</a:t>
            </a:r>
            <a:endParaRPr lang="en-US" sz="2800" dirty="0"/>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pic>
        <p:nvPicPr>
          <p:cNvPr id="5" name="Picture 4"/>
          <p:cNvPicPr>
            <a:picLocks noChangeAspect="1"/>
          </p:cNvPicPr>
          <p:nvPr/>
        </p:nvPicPr>
        <p:blipFill>
          <a:blip r:embed="rId3"/>
          <a:stretch>
            <a:fillRect/>
          </a:stretch>
        </p:blipFill>
        <p:spPr>
          <a:xfrm>
            <a:off x="9111049" y="-38885"/>
            <a:ext cx="3435178" cy="1737956"/>
          </a:xfrm>
          <a:prstGeom prst="rect">
            <a:avLst/>
          </a:prstGeom>
        </p:spPr>
      </p:pic>
    </p:spTree>
    <p:extLst>
      <p:ext uri="{BB962C8B-B14F-4D97-AF65-F5344CB8AC3E}">
        <p14:creationId xmlns:p14="http://schemas.microsoft.com/office/powerpoint/2010/main" val="35861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629" y="217714"/>
            <a:ext cx="10533351" cy="1468984"/>
          </a:xfrm>
        </p:spPr>
        <p:txBody>
          <a:bodyPr>
            <a:normAutofit fontScale="90000"/>
          </a:bodyPr>
          <a:lstStyle/>
          <a:p>
            <a:pPr algn="ctr"/>
            <a:r>
              <a:rPr lang="en-US" sz="4000" b="1" dirty="0" smtClean="0">
                <a:solidFill>
                  <a:srgbClr val="C00000"/>
                </a:solidFill>
              </a:rPr>
              <a:t/>
            </a:r>
            <a:br>
              <a:rPr lang="en-US" sz="4000" b="1" dirty="0" smtClean="0">
                <a:solidFill>
                  <a:srgbClr val="C00000"/>
                </a:solidFill>
              </a:rPr>
            </a:br>
            <a:r>
              <a:rPr lang="en-US" sz="4900" dirty="0" smtClean="0">
                <a:solidFill>
                  <a:schemeClr val="tx1"/>
                </a:solidFill>
              </a:rPr>
              <a:t>The </a:t>
            </a:r>
            <a:r>
              <a:rPr lang="en-US" sz="4900" dirty="0">
                <a:solidFill>
                  <a:schemeClr val="tx1"/>
                </a:solidFill>
              </a:rPr>
              <a:t>Texas Accountability Intervention System (TAIS)</a:t>
            </a:r>
          </a:p>
        </p:txBody>
      </p:sp>
      <p:sp>
        <p:nvSpPr>
          <p:cNvPr id="3" name="Subtitle 2"/>
          <p:cNvSpPr>
            <a:spLocks noGrp="1"/>
          </p:cNvSpPr>
          <p:nvPr>
            <p:ph type="subTitle" idx="1"/>
          </p:nvPr>
        </p:nvSpPr>
        <p:spPr>
          <a:xfrm>
            <a:off x="2035531" y="1891099"/>
            <a:ext cx="9517792" cy="4533900"/>
          </a:xfrm>
        </p:spPr>
        <p:txBody>
          <a:bodyPr>
            <a:normAutofit/>
          </a:bodyPr>
          <a:lstStyle/>
          <a:p>
            <a:pPr marL="342900" indent="-342900" algn="l">
              <a:spcBef>
                <a:spcPts val="0"/>
              </a:spcBef>
              <a:spcAft>
                <a:spcPts val="1200"/>
              </a:spcAft>
              <a:buFont typeface="Arial" panose="020B0604020202020204" pitchFamily="34" charset="0"/>
              <a:buChar char="•"/>
            </a:pPr>
            <a:r>
              <a:rPr lang="en-US" sz="4400" dirty="0">
                <a:solidFill>
                  <a:srgbClr val="C00000"/>
                </a:solidFill>
                <a:cs typeface="Arial" pitchFamily="34" charset="0"/>
              </a:rPr>
              <a:t>Data Analysis</a:t>
            </a:r>
          </a:p>
          <a:p>
            <a:pPr marL="342900" indent="-342900" algn="l">
              <a:spcBef>
                <a:spcPts val="0"/>
              </a:spcBef>
              <a:spcAft>
                <a:spcPts val="1200"/>
              </a:spcAft>
              <a:buFont typeface="Arial" panose="020B0604020202020204" pitchFamily="34" charset="0"/>
              <a:buChar char="•"/>
            </a:pPr>
            <a:r>
              <a:rPr lang="en-US" sz="4400" dirty="0">
                <a:solidFill>
                  <a:srgbClr val="377B37"/>
                </a:solidFill>
                <a:cs typeface="Arial" pitchFamily="34" charset="0"/>
              </a:rPr>
              <a:t>Needs Assessment</a:t>
            </a:r>
          </a:p>
          <a:p>
            <a:pPr marL="342900" indent="-342900" algn="l">
              <a:spcBef>
                <a:spcPts val="0"/>
              </a:spcBef>
              <a:spcAft>
                <a:spcPts val="1200"/>
              </a:spcAft>
              <a:buFont typeface="Arial" panose="020B0604020202020204" pitchFamily="34" charset="0"/>
              <a:buChar char="•"/>
            </a:pPr>
            <a:r>
              <a:rPr lang="en-US" sz="4400" dirty="0">
                <a:solidFill>
                  <a:srgbClr val="7030A0"/>
                </a:solidFill>
                <a:cs typeface="Arial" pitchFamily="34" charset="0"/>
              </a:rPr>
              <a:t>Targeted Improvement Plan </a:t>
            </a:r>
          </a:p>
          <a:p>
            <a:pPr marL="342900" indent="-342900" algn="l">
              <a:spcBef>
                <a:spcPts val="0"/>
              </a:spcBef>
              <a:spcAft>
                <a:spcPts val="1200"/>
              </a:spcAft>
              <a:buFont typeface="Arial" panose="020B0604020202020204" pitchFamily="34" charset="0"/>
              <a:buChar char="•"/>
            </a:pPr>
            <a:r>
              <a:rPr lang="en-US" sz="4400" dirty="0">
                <a:solidFill>
                  <a:srgbClr val="0099FF"/>
                </a:solidFill>
                <a:cs typeface="Arial" pitchFamily="34" charset="0"/>
              </a:rPr>
              <a:t>Implement and Monitor</a:t>
            </a:r>
          </a:p>
          <a:p>
            <a:pPr marL="800100" lvl="1" indent="-342900" algn="l">
              <a:spcBef>
                <a:spcPts val="0"/>
              </a:spcBef>
              <a:spcAft>
                <a:spcPts val="1200"/>
              </a:spcAft>
              <a:buFont typeface="Arial" panose="020B0604020202020204" pitchFamily="34" charset="0"/>
              <a:buChar char="•"/>
            </a:pPr>
            <a:r>
              <a:rPr lang="en-US" sz="4200" dirty="0">
                <a:solidFill>
                  <a:schemeClr val="tx1"/>
                </a:solidFill>
                <a:cs typeface="Arial" pitchFamily="34" charset="0"/>
              </a:rPr>
              <a:t>Revise as indicated by new data</a:t>
            </a:r>
          </a:p>
          <a:p>
            <a:endParaRPr lang="en-US" dirty="0"/>
          </a:p>
        </p:txBody>
      </p:sp>
      <p:sp>
        <p:nvSpPr>
          <p:cNvPr id="4" name="Footer Placeholder 1"/>
          <p:cNvSpPr txBox="1">
            <a:spLocks noGrp="1"/>
          </p:cNvSpPr>
          <p:nvPr/>
        </p:nvSpPr>
        <p:spPr bwMode="auto">
          <a:xfrm>
            <a:off x="3009900" y="6286500"/>
            <a:ext cx="6096000" cy="3429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a:t>
            </a:r>
            <a:r>
              <a:rPr lang="en-US" sz="1050" dirty="0">
                <a:cs typeface="Arial" charset="0"/>
              </a:rPr>
              <a:t>Education</a:t>
            </a:r>
            <a:r>
              <a:rPr lang="en-US" sz="1000" dirty="0">
                <a:cs typeface="Arial" charset="0"/>
              </a:rPr>
              <a:t> Agency </a:t>
            </a:r>
            <a:r>
              <a:rPr lang="en-US" sz="1000" dirty="0" smtClean="0">
                <a:cs typeface="Arial" charset="0"/>
              </a:rPr>
              <a:t>2013. </a:t>
            </a:r>
            <a:r>
              <a:rPr lang="en-US" sz="1000" dirty="0">
                <a:cs typeface="Arial" charset="0"/>
              </a:rPr>
              <a:t>All rights reserved.</a:t>
            </a:r>
          </a:p>
        </p:txBody>
      </p:sp>
    </p:spTree>
    <p:extLst>
      <p:ext uri="{BB962C8B-B14F-4D97-AF65-F5344CB8AC3E}">
        <p14:creationId xmlns:p14="http://schemas.microsoft.com/office/powerpoint/2010/main" val="20536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981200" y="1524000"/>
          <a:ext cx="8534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2946401" y="-303473"/>
            <a:ext cx="7945120" cy="7162067"/>
          </a:xfrm>
          <a:prstGeom prst="rect">
            <a:avLst/>
          </a:prstGeom>
        </p:spPr>
      </p:pic>
    </p:spTree>
    <p:extLst>
      <p:ext uri="{BB962C8B-B14F-4D97-AF65-F5344CB8AC3E}">
        <p14:creationId xmlns:p14="http://schemas.microsoft.com/office/powerpoint/2010/main" val="36986061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406400"/>
            <a:ext cx="10024155" cy="1132114"/>
          </a:xfrm>
        </p:spPr>
        <p:txBody>
          <a:bodyPr>
            <a:normAutofit/>
          </a:bodyPr>
          <a:lstStyle/>
          <a:p>
            <a:pPr algn="ctr"/>
            <a:r>
              <a:rPr lang="en-US" sz="4000" dirty="0" smtClean="0"/>
              <a:t>Example</a:t>
            </a:r>
            <a:endParaRPr lang="en-US" sz="4000" dirty="0"/>
          </a:p>
        </p:txBody>
      </p:sp>
      <p:sp>
        <p:nvSpPr>
          <p:cNvPr id="3" name="Content Placeholder 2"/>
          <p:cNvSpPr>
            <a:spLocks noGrp="1"/>
          </p:cNvSpPr>
          <p:nvPr>
            <p:ph idx="1"/>
          </p:nvPr>
        </p:nvSpPr>
        <p:spPr>
          <a:xfrm>
            <a:off x="1611087" y="1741713"/>
            <a:ext cx="10241868" cy="4615543"/>
          </a:xfrm>
        </p:spPr>
        <p:txBody>
          <a:bodyPr>
            <a:normAutofit/>
          </a:bodyPr>
          <a:lstStyle/>
          <a:p>
            <a:r>
              <a:rPr lang="en-US" sz="4400" dirty="0" smtClean="0"/>
              <a:t>District PBMAS report has a performance level 3 on indicator 10 </a:t>
            </a:r>
          </a:p>
          <a:p>
            <a:pPr lvl="1"/>
            <a:r>
              <a:rPr lang="en-US" sz="4400" dirty="0" smtClean="0"/>
              <a:t>TELPAS composite rate over multiple years</a:t>
            </a:r>
            <a:endParaRPr lang="en-US" sz="4400" dirty="0"/>
          </a:p>
        </p:txBody>
      </p:sp>
    </p:spTree>
    <p:extLst>
      <p:ext uri="{BB962C8B-B14F-4D97-AF65-F5344CB8AC3E}">
        <p14:creationId xmlns:p14="http://schemas.microsoft.com/office/powerpoint/2010/main" val="311169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74" y="290945"/>
            <a:ext cx="10674926" cy="1280890"/>
          </a:xfrm>
        </p:spPr>
        <p:txBody>
          <a:bodyPr>
            <a:normAutofit fontScale="90000"/>
          </a:bodyPr>
          <a:lstStyle/>
          <a:p>
            <a:pPr algn="ctr"/>
            <a:r>
              <a:rPr lang="en-US" sz="5400" dirty="0" smtClean="0"/>
              <a:t>TAIS Continuous Improvement Process</a:t>
            </a:r>
            <a:endParaRPr lang="en-US" sz="5400" dirty="0"/>
          </a:p>
        </p:txBody>
      </p:sp>
      <p:graphicFrame>
        <p:nvGraphicFramePr>
          <p:cNvPr id="4" name="Diagram 3"/>
          <p:cNvGraphicFramePr/>
          <p:nvPr>
            <p:extLst>
              <p:ext uri="{D42A27DB-BD31-4B8C-83A1-F6EECF244321}">
                <p14:modId xmlns:p14="http://schemas.microsoft.com/office/powerpoint/2010/main" val="3313051576"/>
              </p:ext>
            </p:extLst>
          </p:nvPr>
        </p:nvGraphicFramePr>
        <p:xfrm>
          <a:off x="1517073" y="1600200"/>
          <a:ext cx="9987539"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64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1132" y="-68997"/>
            <a:ext cx="6280887" cy="830997"/>
          </a:xfrm>
          <a:prstGeom prst="rect">
            <a:avLst/>
          </a:prstGeom>
          <a:noFill/>
        </p:spPr>
        <p:txBody>
          <a:bodyPr wrap="none" rtlCol="0">
            <a:spAutoFit/>
          </a:bodyPr>
          <a:lstStyle/>
          <a:p>
            <a:r>
              <a:rPr lang="en-US" sz="4800" dirty="0" smtClean="0"/>
              <a:t>District Data Analysis</a:t>
            </a:r>
            <a:endParaRPr lang="en-US" sz="4800" dirty="0"/>
          </a:p>
        </p:txBody>
      </p:sp>
      <p:sp>
        <p:nvSpPr>
          <p:cNvPr id="6" name="Rectangle 5"/>
          <p:cNvSpPr/>
          <p:nvPr/>
        </p:nvSpPr>
        <p:spPr>
          <a:xfrm>
            <a:off x="10160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1</a:t>
            </a:r>
            <a:endParaRPr lang="en-US" sz="2400" dirty="0"/>
          </a:p>
        </p:txBody>
      </p:sp>
      <p:sp>
        <p:nvSpPr>
          <p:cNvPr id="10" name="Rectangle 9"/>
          <p:cNvSpPr/>
          <p:nvPr/>
        </p:nvSpPr>
        <p:spPr>
          <a:xfrm>
            <a:off x="37084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2</a:t>
            </a:r>
            <a:endParaRPr lang="en-US" sz="2400" dirty="0"/>
          </a:p>
        </p:txBody>
      </p:sp>
      <p:sp>
        <p:nvSpPr>
          <p:cNvPr id="11" name="Rectangle 10"/>
          <p:cNvSpPr/>
          <p:nvPr/>
        </p:nvSpPr>
        <p:spPr>
          <a:xfrm>
            <a:off x="63827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3</a:t>
            </a:r>
            <a:endParaRPr lang="en-US" sz="2400" dirty="0"/>
          </a:p>
        </p:txBody>
      </p:sp>
      <p:sp>
        <p:nvSpPr>
          <p:cNvPr id="12" name="Rectangle 11"/>
          <p:cNvSpPr/>
          <p:nvPr/>
        </p:nvSpPr>
        <p:spPr>
          <a:xfrm>
            <a:off x="90751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4</a:t>
            </a:r>
            <a:endParaRPr lang="en-US" sz="2400" dirty="0"/>
          </a:p>
        </p:txBody>
      </p:sp>
      <p:sp>
        <p:nvSpPr>
          <p:cNvPr id="13" name="Rectangle 12"/>
          <p:cNvSpPr/>
          <p:nvPr/>
        </p:nvSpPr>
        <p:spPr>
          <a:xfrm>
            <a:off x="1016002" y="4306023"/>
            <a:ext cx="6604001"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CSF Data Sources</a:t>
            </a:r>
            <a:endParaRPr lang="en-US" sz="3600" dirty="0"/>
          </a:p>
        </p:txBody>
      </p:sp>
      <p:sp>
        <p:nvSpPr>
          <p:cNvPr id="14" name="Rectangle 13"/>
          <p:cNvSpPr/>
          <p:nvPr/>
        </p:nvSpPr>
        <p:spPr>
          <a:xfrm>
            <a:off x="1016000" y="990600"/>
            <a:ext cx="66040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General Questions</a:t>
            </a:r>
            <a:endParaRPr lang="en-US" sz="3600" dirty="0"/>
          </a:p>
        </p:txBody>
      </p:sp>
      <p:sp>
        <p:nvSpPr>
          <p:cNvPr id="15" name="Rectangle 14"/>
          <p:cNvSpPr/>
          <p:nvPr/>
        </p:nvSpPr>
        <p:spPr>
          <a:xfrm>
            <a:off x="1016002" y="5342801"/>
            <a:ext cx="6604001" cy="914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Identify Problem Statements</a:t>
            </a:r>
            <a:endParaRPr lang="en-US" sz="3600" dirty="0"/>
          </a:p>
        </p:txBody>
      </p:sp>
      <p:sp>
        <p:nvSpPr>
          <p:cNvPr id="16" name="Rectangle 15"/>
          <p:cNvSpPr/>
          <p:nvPr/>
        </p:nvSpPr>
        <p:spPr>
          <a:xfrm>
            <a:off x="1016000" y="3344360"/>
            <a:ext cx="660400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PBM Questions</a:t>
            </a:r>
            <a:endParaRPr lang="en-US" sz="3600" dirty="0"/>
          </a:p>
        </p:txBody>
      </p:sp>
      <p:sp>
        <p:nvSpPr>
          <p:cNvPr id="17" name="Rectangle 16"/>
          <p:cNvSpPr/>
          <p:nvPr/>
        </p:nvSpPr>
        <p:spPr>
          <a:xfrm>
            <a:off x="7748047" y="3344360"/>
            <a:ext cx="395818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RF Questions</a:t>
            </a:r>
            <a:endParaRPr lang="en-US" sz="3600" dirty="0"/>
          </a:p>
        </p:txBody>
      </p:sp>
      <p:grpSp>
        <p:nvGrpSpPr>
          <p:cNvPr id="21" name="Group 20"/>
          <p:cNvGrpSpPr/>
          <p:nvPr/>
        </p:nvGrpSpPr>
        <p:grpSpPr>
          <a:xfrm>
            <a:off x="10827799" y="5522909"/>
            <a:ext cx="1169374" cy="1169374"/>
            <a:chOff x="2346918" y="153936"/>
            <a:chExt cx="1169374" cy="1169374"/>
          </a:xfrm>
        </p:grpSpPr>
        <p:sp>
          <p:nvSpPr>
            <p:cNvPr id="22" name="Pie 21"/>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3"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
        <p:nvSpPr>
          <p:cNvPr id="3" name="Rectangle 2"/>
          <p:cNvSpPr/>
          <p:nvPr/>
        </p:nvSpPr>
        <p:spPr>
          <a:xfrm>
            <a:off x="781051" y="1638300"/>
            <a:ext cx="11068050" cy="266772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3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3653" r="13653"/>
          <a:stretch>
            <a:fillRect/>
          </a:stretch>
        </p:blipFill>
        <p:spPr>
          <a:xfrm>
            <a:off x="341079" y="86324"/>
            <a:ext cx="11755662" cy="5448844"/>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118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2652" y="219076"/>
            <a:ext cx="8911687" cy="696924"/>
          </a:xfrm>
        </p:spPr>
        <p:txBody>
          <a:bodyPr/>
          <a:lstStyle/>
          <a:p>
            <a:pPr algn="ctr"/>
            <a:r>
              <a:rPr lang="en-US" b="1" dirty="0" smtClean="0">
                <a:solidFill>
                  <a:srgbClr val="C00000"/>
                </a:solidFill>
              </a:rPr>
              <a:t>Closer Look – Index 1</a:t>
            </a:r>
            <a:endParaRPr lang="en-US" b="1" dirty="0">
              <a:solidFill>
                <a:srgbClr val="C00000"/>
              </a:solidFill>
            </a:endParaRPr>
          </a:p>
        </p:txBody>
      </p:sp>
      <p:sp>
        <p:nvSpPr>
          <p:cNvPr id="3" name="Content Placeholder 2"/>
          <p:cNvSpPr>
            <a:spLocks noGrp="1"/>
          </p:cNvSpPr>
          <p:nvPr>
            <p:ph idx="1"/>
          </p:nvPr>
        </p:nvSpPr>
        <p:spPr>
          <a:xfrm>
            <a:off x="288324" y="1353312"/>
            <a:ext cx="11672028" cy="5376672"/>
          </a:xfrm>
        </p:spPr>
        <p:txBody>
          <a:bodyPr>
            <a:normAutofit fontScale="92500" lnSpcReduction="10000"/>
          </a:bodyPr>
          <a:lstStyle/>
          <a:p>
            <a:pPr marL="0" indent="0">
              <a:buNone/>
            </a:pPr>
            <a:r>
              <a:rPr lang="en-US" sz="3200" b="1" dirty="0"/>
              <a:t>Did your district meet standard for Index 1? </a:t>
            </a:r>
          </a:p>
          <a:p>
            <a:pPr marL="0" lvl="0" indent="0">
              <a:buNone/>
            </a:pPr>
            <a:r>
              <a:rPr lang="en-US" sz="2600" i="1" dirty="0" smtClean="0">
                <a:solidFill>
                  <a:srgbClr val="FF0000"/>
                </a:solidFill>
              </a:rPr>
              <a:t>Checkbox options</a:t>
            </a:r>
            <a:endParaRPr lang="en-US" sz="2600" i="1" dirty="0">
              <a:solidFill>
                <a:srgbClr val="FF0000"/>
              </a:solidFill>
            </a:endParaRPr>
          </a:p>
          <a:p>
            <a:pPr lvl="1"/>
            <a:r>
              <a:rPr lang="en-US" sz="3200" b="1" dirty="0">
                <a:solidFill>
                  <a:srgbClr val="FF0000"/>
                </a:solidFill>
              </a:rPr>
              <a:t>Yes, with an Index score of 61 or higher.</a:t>
            </a:r>
            <a:r>
              <a:rPr lang="en-US" sz="3200" dirty="0">
                <a:solidFill>
                  <a:srgbClr val="FF0000"/>
                </a:solidFill>
              </a:rPr>
              <a:t> </a:t>
            </a:r>
          </a:p>
          <a:p>
            <a:pPr lvl="1"/>
            <a:r>
              <a:rPr lang="en-US" sz="3200" dirty="0">
                <a:solidFill>
                  <a:srgbClr val="FF0000"/>
                </a:solidFill>
              </a:rPr>
              <a:t>Yes, with an Index score between 55-60</a:t>
            </a:r>
          </a:p>
          <a:p>
            <a:pPr lvl="1"/>
            <a:r>
              <a:rPr lang="en-US" sz="3200" dirty="0" smtClean="0">
                <a:solidFill>
                  <a:srgbClr val="FF0000"/>
                </a:solidFill>
              </a:rPr>
              <a:t>No</a:t>
            </a:r>
          </a:p>
          <a:p>
            <a:pPr lvl="1"/>
            <a:endParaRPr lang="en-US" sz="3200" dirty="0">
              <a:solidFill>
                <a:srgbClr val="FF0000"/>
              </a:solidFill>
            </a:endParaRPr>
          </a:p>
          <a:p>
            <a:pPr marL="201168" lvl="1" indent="0">
              <a:buNone/>
            </a:pPr>
            <a:r>
              <a:rPr lang="en-US" sz="3200" b="1" dirty="0">
                <a:solidFill>
                  <a:schemeClr val="tx1"/>
                </a:solidFill>
              </a:rPr>
              <a:t>What student groups are in greatest need of improvement in order to meet standard? </a:t>
            </a:r>
          </a:p>
          <a:p>
            <a:pPr marL="201168" lvl="1" indent="0">
              <a:buNone/>
            </a:pPr>
            <a:r>
              <a:rPr lang="en-US" sz="2600" i="1" dirty="0">
                <a:solidFill>
                  <a:srgbClr val="FF0000"/>
                </a:solidFill>
              </a:rPr>
              <a:t>Checkbox options</a:t>
            </a:r>
          </a:p>
          <a:p>
            <a:pPr lvl="1"/>
            <a:r>
              <a:rPr lang="en-US" sz="3200" dirty="0">
                <a:solidFill>
                  <a:srgbClr val="FF0000"/>
                </a:solidFill>
              </a:rPr>
              <a:t>System safeguard student groups</a:t>
            </a:r>
          </a:p>
          <a:p>
            <a:pPr lvl="1"/>
            <a:endParaRPr lang="en-US" sz="3200" dirty="0">
              <a:solidFill>
                <a:srgbClr val="FF0000"/>
              </a:solidFill>
            </a:endParaRPr>
          </a:p>
        </p:txBody>
      </p:sp>
      <p:pic>
        <p:nvPicPr>
          <p:cNvPr id="4098" name="Picture 2" descr="C:\Users\Christie Family\AppData\Local\Microsoft\Windows\Temporary Internet Files\Content.IE5\W305KTRT\MC900312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198" y="212721"/>
            <a:ext cx="1486281" cy="13601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90342" y="2889504"/>
            <a:ext cx="8309818" cy="1080146"/>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p:cNvPicPr>
            <a:picLocks noChangeAspect="1"/>
          </p:cNvPicPr>
          <p:nvPr/>
        </p:nvPicPr>
        <p:blipFill>
          <a:blip r:embed="rId4"/>
          <a:stretch>
            <a:fillRect/>
          </a:stretch>
        </p:blipFill>
        <p:spPr>
          <a:xfrm>
            <a:off x="9665215" y="3240804"/>
            <a:ext cx="999831" cy="896190"/>
          </a:xfrm>
          <a:prstGeom prst="rect">
            <a:avLst/>
          </a:prstGeom>
        </p:spPr>
      </p:pic>
    </p:spTree>
    <p:extLst>
      <p:ext uri="{BB962C8B-B14F-4D97-AF65-F5344CB8AC3E}">
        <p14:creationId xmlns:p14="http://schemas.microsoft.com/office/powerpoint/2010/main" val="12350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Closer Look – PBM Questions</a:t>
            </a:r>
            <a:endParaRPr lang="en-US" b="1" dirty="0">
              <a:solidFill>
                <a:srgbClr val="C00000"/>
              </a:solidFill>
            </a:endParaRPr>
          </a:p>
        </p:txBody>
      </p:sp>
      <p:sp>
        <p:nvSpPr>
          <p:cNvPr id="3" name="Content Placeholder 2"/>
          <p:cNvSpPr>
            <a:spLocks noGrp="1"/>
          </p:cNvSpPr>
          <p:nvPr>
            <p:ph idx="1"/>
          </p:nvPr>
        </p:nvSpPr>
        <p:spPr>
          <a:xfrm>
            <a:off x="1171578" y="1845734"/>
            <a:ext cx="9984105" cy="4345516"/>
          </a:xfrm>
        </p:spPr>
        <p:txBody>
          <a:bodyPr>
            <a:normAutofit/>
          </a:bodyPr>
          <a:lstStyle/>
          <a:p>
            <a:pPr>
              <a:spcBef>
                <a:spcPts val="0"/>
              </a:spcBef>
              <a:spcAft>
                <a:spcPts val="0"/>
              </a:spcAft>
              <a:buFont typeface="Arial" panose="020B0604020202020204" pitchFamily="34" charset="0"/>
              <a:buChar char="•"/>
            </a:pPr>
            <a:r>
              <a:rPr lang="en-US" sz="3600" dirty="0" smtClean="0">
                <a:effectLst/>
                <a:latin typeface="Calibri"/>
                <a:ea typeface="Calibri"/>
                <a:cs typeface="Times New Roman"/>
              </a:rPr>
              <a:t>Trends across programs</a:t>
            </a:r>
          </a:p>
          <a:p>
            <a:pPr marL="0" indent="0">
              <a:spcBef>
                <a:spcPts val="0"/>
              </a:spcBef>
              <a:spcAft>
                <a:spcPts val="0"/>
              </a:spcAft>
              <a:buNone/>
            </a:pPr>
            <a:endParaRPr lang="en-US" sz="3600" dirty="0" smtClean="0">
              <a:latin typeface="Calibri"/>
              <a:ea typeface="Calibri"/>
              <a:cs typeface="Times New Roman"/>
            </a:endParaRPr>
          </a:p>
          <a:p>
            <a:pPr>
              <a:spcBef>
                <a:spcPts val="0"/>
              </a:spcBef>
              <a:spcAft>
                <a:spcPts val="0"/>
              </a:spcAft>
              <a:buFont typeface="Arial" panose="020B0604020202020204" pitchFamily="34" charset="0"/>
              <a:buChar char="•"/>
            </a:pPr>
            <a:r>
              <a:rPr lang="en-US" sz="3600" dirty="0" smtClean="0">
                <a:latin typeface="Calibri"/>
                <a:ea typeface="Calibri"/>
                <a:cs typeface="Times New Roman"/>
              </a:rPr>
              <a:t>Indicators with performance level (PL 2 or 3)</a:t>
            </a:r>
          </a:p>
          <a:p>
            <a:pPr marL="0" indent="0">
              <a:spcBef>
                <a:spcPts val="0"/>
              </a:spcBef>
              <a:spcAft>
                <a:spcPts val="0"/>
              </a:spcAft>
              <a:buNone/>
            </a:pPr>
            <a:endParaRPr lang="en-US" sz="3600" dirty="0" smtClean="0">
              <a:effectLst/>
              <a:latin typeface="Calibri"/>
              <a:ea typeface="Calibri"/>
              <a:cs typeface="Times New Roman"/>
            </a:endParaRPr>
          </a:p>
          <a:p>
            <a:pPr>
              <a:spcBef>
                <a:spcPts val="0"/>
              </a:spcBef>
              <a:spcAft>
                <a:spcPts val="0"/>
              </a:spcAft>
              <a:buFont typeface="Arial" panose="020B0604020202020204" pitchFamily="34" charset="0"/>
              <a:buChar char="•"/>
            </a:pPr>
            <a:r>
              <a:rPr lang="en-US" sz="3600" dirty="0" smtClean="0">
                <a:latin typeface="Calibri"/>
                <a:ea typeface="Calibri"/>
                <a:cs typeface="Times New Roman"/>
              </a:rPr>
              <a:t>Longitudinal reflection</a:t>
            </a:r>
          </a:p>
          <a:p>
            <a:pPr>
              <a:spcBef>
                <a:spcPts val="0"/>
              </a:spcBef>
              <a:spcAft>
                <a:spcPts val="0"/>
              </a:spcAft>
              <a:buFont typeface="Arial" panose="020B0604020202020204" pitchFamily="34" charset="0"/>
              <a:buChar char="•"/>
            </a:pPr>
            <a:endParaRPr lang="en-US" sz="3600" dirty="0" smtClean="0">
              <a:latin typeface="Calibri"/>
              <a:ea typeface="Calibri"/>
              <a:cs typeface="Times New Roman"/>
            </a:endParaRPr>
          </a:p>
          <a:p>
            <a:pPr>
              <a:spcBef>
                <a:spcPts val="0"/>
              </a:spcBef>
              <a:buFont typeface="Arial" panose="020B0604020202020204" pitchFamily="34" charset="0"/>
              <a:buChar char="•"/>
            </a:pPr>
            <a:r>
              <a:rPr lang="en-US" sz="3600" dirty="0">
                <a:latin typeface="Calibri"/>
                <a:ea typeface="Calibri"/>
                <a:cs typeface="Times New Roman"/>
              </a:rPr>
              <a:t>Campus contributions</a:t>
            </a:r>
          </a:p>
          <a:p>
            <a:pPr>
              <a:spcBef>
                <a:spcPts val="0"/>
              </a:spcBef>
              <a:spcAft>
                <a:spcPts val="0"/>
              </a:spcAft>
              <a:buFont typeface="Arial" panose="020B0604020202020204" pitchFamily="34" charset="0"/>
              <a:buChar char="•"/>
            </a:pPr>
            <a:endParaRPr lang="en-US" sz="3600" dirty="0">
              <a:effectLst/>
              <a:latin typeface="Calibri"/>
              <a:ea typeface="Calibri"/>
              <a:cs typeface="Times New Roman"/>
            </a:endParaRPr>
          </a:p>
        </p:txBody>
      </p:sp>
      <p:pic>
        <p:nvPicPr>
          <p:cNvPr id="4098" name="Picture 2" descr="C:\Users\Christie Family\AppData\Local\Microsoft\Windows\Temporary Internet Files\Content.IE5\W305KTRT\MC900312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7451" y="17590"/>
            <a:ext cx="1810512" cy="16568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745461" y="5460564"/>
            <a:ext cx="1169374" cy="1169374"/>
            <a:chOff x="2346918" y="153936"/>
            <a:chExt cx="1169374" cy="1169374"/>
          </a:xfrm>
        </p:grpSpPr>
        <p:sp>
          <p:nvSpPr>
            <p:cNvPr id="6" name="Pie 5"/>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1004600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936885"/>
            <a:ext cx="3438525"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802" y="609601"/>
            <a:ext cx="4724399" cy="2800767"/>
          </a:xfrm>
          <a:prstGeom prst="rect">
            <a:avLst/>
          </a:prstGeom>
          <a:noFill/>
        </p:spPr>
        <p:txBody>
          <a:bodyPr wrap="square" rtlCol="0">
            <a:spAutoFit/>
          </a:bodyPr>
          <a:lstStyle/>
          <a:p>
            <a:r>
              <a:rPr lang="en-US" sz="4400" dirty="0" smtClean="0"/>
              <a:t>How do </a:t>
            </a:r>
            <a:r>
              <a:rPr lang="en-US" sz="4400" dirty="0"/>
              <a:t>I know </a:t>
            </a:r>
            <a:r>
              <a:rPr lang="en-US" sz="4400" dirty="0" smtClean="0"/>
              <a:t>which campuses are contributing </a:t>
            </a:r>
            <a:r>
              <a:rPr lang="en-US" sz="4400" dirty="0"/>
              <a:t>to the PBMAS report?</a:t>
            </a:r>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5" name="Group 4"/>
          <p:cNvGrpSpPr/>
          <p:nvPr/>
        </p:nvGrpSpPr>
        <p:grpSpPr>
          <a:xfrm>
            <a:off x="10723890" y="5398219"/>
            <a:ext cx="1169374" cy="1169374"/>
            <a:chOff x="2346918" y="153936"/>
            <a:chExt cx="1169374" cy="1169374"/>
          </a:xfrm>
        </p:grpSpPr>
        <p:sp>
          <p:nvSpPr>
            <p:cNvPr id="6" name="Pie 5"/>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8202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464458"/>
            <a:ext cx="9937069" cy="1233714"/>
          </a:xfrm>
        </p:spPr>
        <p:txBody>
          <a:bodyPr>
            <a:normAutofit/>
          </a:bodyPr>
          <a:lstStyle/>
          <a:p>
            <a:pPr algn="ctr"/>
            <a:r>
              <a:rPr lang="en-US" b="1" dirty="0" smtClean="0">
                <a:solidFill>
                  <a:srgbClr val="C00000"/>
                </a:solidFill>
                <a:latin typeface="+mn-lt"/>
              </a:rPr>
              <a:t>Data Analysis – Campus Contribution</a:t>
            </a:r>
            <a:endParaRPr lang="en-US" b="1" dirty="0">
              <a:solidFill>
                <a:srgbClr val="C00000"/>
              </a:solidFill>
              <a:latin typeface="+mn-lt"/>
            </a:endParaRPr>
          </a:p>
        </p:txBody>
      </p:sp>
      <p:sp>
        <p:nvSpPr>
          <p:cNvPr id="3" name="Content Placeholder 2"/>
          <p:cNvSpPr>
            <a:spLocks noGrp="1"/>
          </p:cNvSpPr>
          <p:nvPr>
            <p:ph idx="1"/>
          </p:nvPr>
        </p:nvSpPr>
        <p:spPr>
          <a:xfrm>
            <a:off x="2075544" y="2148114"/>
            <a:ext cx="8793348" cy="3712360"/>
          </a:xfrm>
        </p:spPr>
        <p:txBody>
          <a:bodyPr>
            <a:normAutofit/>
          </a:bodyPr>
          <a:lstStyle/>
          <a:p>
            <a:r>
              <a:rPr lang="en-US" sz="2400" dirty="0" smtClean="0"/>
              <a:t>Review TELPAS composite scores for students who have 5 or more years in US schools</a:t>
            </a:r>
          </a:p>
        </p:txBody>
      </p:sp>
      <p:pic>
        <p:nvPicPr>
          <p:cNvPr id="5125" name="Picture 5" descr="C:\Users\Christie Family\AppData\Local\Microsoft\Windows\Temporary Internet Files\Content.IE5\MRY657KQ\MP9004486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027" y="3419346"/>
            <a:ext cx="1469546" cy="220172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6" name="Group 5"/>
          <p:cNvGrpSpPr/>
          <p:nvPr/>
        </p:nvGrpSpPr>
        <p:grpSpPr>
          <a:xfrm>
            <a:off x="10723890" y="5398219"/>
            <a:ext cx="1169374" cy="1169374"/>
            <a:chOff x="2346918" y="153936"/>
            <a:chExt cx="1169374" cy="1169374"/>
          </a:xfrm>
        </p:grpSpPr>
        <p:sp>
          <p:nvSpPr>
            <p:cNvPr id="7" name="Pie 6"/>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180507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6722"/>
            <a:ext cx="8229600" cy="1143000"/>
          </a:xfrm>
        </p:spPr>
        <p:txBody>
          <a:bodyPr/>
          <a:lstStyle/>
          <a:p>
            <a:r>
              <a:rPr lang="en-US" dirty="0" smtClean="0"/>
              <a:t>Who is here with us today?</a:t>
            </a:r>
            <a:endParaRPr lang="en-US" dirty="0"/>
          </a:p>
        </p:txBody>
      </p:sp>
      <p:pic>
        <p:nvPicPr>
          <p:cNvPr id="8194" name="Picture 2" descr="C:\Users\aivey\AppData\Local\Microsoft\Windows\Temporary Internet Files\Content.IE5\LVW6MJ2B\MP9004118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15900"/>
            <a:ext cx="6242324" cy="53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4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Are </a:t>
            </a:r>
            <a:r>
              <a:rPr lang="en-US" sz="2800" dirty="0" smtClean="0"/>
              <a:t>ELLs with 5 or more years in US schools scoring beginning or intermediate?</a:t>
            </a:r>
            <a:endParaRPr lang="en-US" sz="2800" dirty="0"/>
          </a:p>
        </p:txBody>
      </p:sp>
      <p:sp>
        <p:nvSpPr>
          <p:cNvPr id="4" name="Content Placeholder 3"/>
          <p:cNvSpPr>
            <a:spLocks noGrp="1"/>
          </p:cNvSpPr>
          <p:nvPr>
            <p:ph idx="1"/>
          </p:nvPr>
        </p:nvSpPr>
        <p:spPr>
          <a:xfrm>
            <a:off x="1801906" y="2133600"/>
            <a:ext cx="10173353" cy="4267200"/>
          </a:xfrm>
        </p:spPr>
        <p:txBody>
          <a:bodyPr>
            <a:normAutofit/>
          </a:bodyPr>
          <a:lstStyle/>
          <a:p>
            <a:pPr marL="0" indent="0">
              <a:buNone/>
            </a:pPr>
            <a:r>
              <a:rPr lang="en-US" sz="2400" dirty="0" smtClean="0">
                <a:solidFill>
                  <a:schemeClr val="tx1"/>
                </a:solidFill>
              </a:rPr>
              <a:t>Page 32 of 2014 PBMAS Manual</a:t>
            </a:r>
          </a:p>
          <a:p>
            <a:pPr marL="0" indent="0">
              <a:buNone/>
            </a:pPr>
            <a:endParaRPr lang="en-US" sz="2400" dirty="0">
              <a:solidFill>
                <a:schemeClr val="tx1"/>
              </a:solidFill>
            </a:endParaRPr>
          </a:p>
          <a:p>
            <a:pPr marL="0" indent="0">
              <a:buNone/>
            </a:pPr>
            <a:r>
              <a:rPr lang="en-US" sz="2400" b="1" dirty="0" smtClean="0">
                <a:latin typeface="Arial" panose="020B0604020202020204" pitchFamily="34" charset="0"/>
              </a:rPr>
              <a:t>Calculation </a:t>
            </a:r>
          </a:p>
          <a:p>
            <a:pPr marL="0" indent="0">
              <a:spcBef>
                <a:spcPts val="0"/>
              </a:spcBef>
              <a:buNone/>
            </a:pPr>
            <a:endParaRPr lang="en-US" sz="2400" b="1" dirty="0" smtClean="0">
              <a:latin typeface="Arial Narrow" panose="020B0606020202030204" pitchFamily="34" charset="0"/>
            </a:endParaRPr>
          </a:p>
          <a:p>
            <a:pPr marL="0" indent="0" algn="ctr">
              <a:spcBef>
                <a:spcPts val="0"/>
              </a:spcBef>
              <a:buNone/>
            </a:pPr>
            <a:r>
              <a:rPr lang="en-US" sz="2400" b="1" dirty="0" smtClean="0">
                <a:latin typeface="Arial Narrow" panose="020B0606020202030204" pitchFamily="34" charset="0"/>
              </a:rPr>
              <a:t>number </a:t>
            </a:r>
            <a:r>
              <a:rPr lang="en-US" sz="2400" b="1" dirty="0">
                <a:latin typeface="Arial Narrow" panose="020B0606020202030204" pitchFamily="34" charset="0"/>
              </a:rPr>
              <a:t>of LEP students in Grades 5-12 in U.S. schools five or more years </a:t>
            </a:r>
          </a:p>
          <a:p>
            <a:pPr marL="0" indent="0" algn="ctr">
              <a:spcBef>
                <a:spcPts val="0"/>
              </a:spcBef>
              <a:buNone/>
            </a:pPr>
            <a:r>
              <a:rPr lang="en-US" sz="2400" b="1" dirty="0" smtClean="0">
                <a:latin typeface="Arial Narrow" panose="020B0606020202030204" pitchFamily="34" charset="0"/>
              </a:rPr>
              <a:t>who </a:t>
            </a:r>
            <a:r>
              <a:rPr lang="en-US" sz="2400" b="1" dirty="0">
                <a:latin typeface="Arial Narrow" panose="020B0606020202030204" pitchFamily="34" charset="0"/>
              </a:rPr>
              <a:t>received a TELPAS Composite Rating of Beginning or Intermediate </a:t>
            </a:r>
            <a:endParaRPr lang="en-US" sz="2400" b="1" dirty="0" smtClean="0">
              <a:latin typeface="Arial Narrow" panose="020B0606020202030204" pitchFamily="34" charset="0"/>
            </a:endParaRPr>
          </a:p>
          <a:p>
            <a:pPr marL="0" indent="0" algn="ctr">
              <a:spcBef>
                <a:spcPts val="0"/>
              </a:spcBef>
              <a:buNone/>
            </a:pPr>
            <a:r>
              <a:rPr lang="en-US" sz="2400" b="1" dirty="0" smtClean="0">
                <a:latin typeface="Arial Narrow" panose="020B0606020202030204" pitchFamily="34" charset="0"/>
              </a:rPr>
              <a:t>number </a:t>
            </a:r>
            <a:r>
              <a:rPr lang="en-US" sz="2400" b="1" dirty="0">
                <a:latin typeface="Arial Narrow" panose="020B0606020202030204" pitchFamily="34" charset="0"/>
              </a:rPr>
              <a:t>of LEP students in Grades 5-12 in U.S. schools five or more years </a:t>
            </a:r>
            <a:endParaRPr lang="en-US" sz="2400" b="1" dirty="0" smtClean="0">
              <a:latin typeface="Arial Narrow" panose="020B0606020202030204" pitchFamily="34" charset="0"/>
            </a:endParaRPr>
          </a:p>
          <a:p>
            <a:pPr marL="0" indent="0" algn="ctr">
              <a:spcBef>
                <a:spcPts val="0"/>
              </a:spcBef>
              <a:buNone/>
            </a:pPr>
            <a:r>
              <a:rPr lang="en-US" sz="2400" b="1" dirty="0" smtClean="0">
                <a:latin typeface="Arial Narrow" panose="020B0606020202030204" pitchFamily="34" charset="0"/>
              </a:rPr>
              <a:t>who </a:t>
            </a:r>
            <a:r>
              <a:rPr lang="en-US" sz="2400" b="1" dirty="0">
                <a:latin typeface="Arial Narrow" panose="020B0606020202030204" pitchFamily="34" charset="0"/>
              </a:rPr>
              <a:t>received a TELPAS Composite Rating</a:t>
            </a:r>
            <a:endParaRPr lang="en-US" sz="2800" b="1" dirty="0"/>
          </a:p>
        </p:txBody>
      </p:sp>
      <p:cxnSp>
        <p:nvCxnSpPr>
          <p:cNvPr id="5" name="Straight Connector 4"/>
          <p:cNvCxnSpPr/>
          <p:nvPr/>
        </p:nvCxnSpPr>
        <p:spPr>
          <a:xfrm>
            <a:off x="2104845" y="4658504"/>
            <a:ext cx="9523563" cy="124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7" name="Group 6"/>
          <p:cNvGrpSpPr/>
          <p:nvPr/>
        </p:nvGrpSpPr>
        <p:grpSpPr>
          <a:xfrm>
            <a:off x="10723890" y="5398219"/>
            <a:ext cx="1169374" cy="1169374"/>
            <a:chOff x="2346918" y="153936"/>
            <a:chExt cx="1169374" cy="1169374"/>
          </a:xfrm>
        </p:grpSpPr>
        <p:sp>
          <p:nvSpPr>
            <p:cNvPr id="8" name="Pie 7"/>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405349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464458"/>
            <a:ext cx="9937069" cy="1233714"/>
          </a:xfrm>
        </p:spPr>
        <p:txBody>
          <a:bodyPr>
            <a:normAutofit/>
          </a:bodyPr>
          <a:lstStyle/>
          <a:p>
            <a:pPr algn="ctr"/>
            <a:r>
              <a:rPr lang="en-US" b="1" dirty="0" smtClean="0">
                <a:solidFill>
                  <a:srgbClr val="C00000"/>
                </a:solidFill>
                <a:latin typeface="+mn-lt"/>
              </a:rPr>
              <a:t>Data Analysis – Campus Contribution</a:t>
            </a:r>
            <a:endParaRPr lang="en-US" b="1" dirty="0">
              <a:solidFill>
                <a:srgbClr val="C00000"/>
              </a:solidFill>
              <a:latin typeface="+mn-lt"/>
            </a:endParaRPr>
          </a:p>
        </p:txBody>
      </p:sp>
      <p:sp>
        <p:nvSpPr>
          <p:cNvPr id="3" name="Content Placeholder 2"/>
          <p:cNvSpPr>
            <a:spLocks noGrp="1"/>
          </p:cNvSpPr>
          <p:nvPr>
            <p:ph idx="1"/>
          </p:nvPr>
        </p:nvSpPr>
        <p:spPr>
          <a:xfrm>
            <a:off x="2075544" y="1698172"/>
            <a:ext cx="9001166" cy="4411684"/>
          </a:xfrm>
        </p:spPr>
        <p:txBody>
          <a:bodyPr>
            <a:normAutofit/>
          </a:bodyPr>
          <a:lstStyle/>
          <a:p>
            <a:r>
              <a:rPr lang="en-US" sz="2400" dirty="0" smtClean="0"/>
              <a:t>Review TELPAS composite scores for students who have 5 or more years in US schools</a:t>
            </a:r>
          </a:p>
          <a:p>
            <a:pPr lvl="1"/>
            <a:r>
              <a:rPr lang="en-US" sz="2200" dirty="0" smtClean="0"/>
              <a:t>Compare campus data to PBMAS standards for that indicator</a:t>
            </a:r>
          </a:p>
          <a:p>
            <a:pPr lvl="1"/>
            <a:r>
              <a:rPr lang="en-US" sz="2200" dirty="0" smtClean="0"/>
              <a:t>Rank order campus performance</a:t>
            </a:r>
          </a:p>
          <a:p>
            <a:endParaRPr lang="en-US" sz="2400" dirty="0" smtClean="0"/>
          </a:p>
          <a:p>
            <a:r>
              <a:rPr lang="en-US" sz="2400" i="1" dirty="0" smtClean="0">
                <a:solidFill>
                  <a:srgbClr val="FF0000"/>
                </a:solidFill>
              </a:rPr>
              <a:t>What does the data tell you?</a:t>
            </a:r>
          </a:p>
          <a:p>
            <a:endParaRPr lang="en-US" sz="2400" dirty="0" smtClean="0"/>
          </a:p>
          <a:p>
            <a:r>
              <a:rPr lang="en-US" sz="2400" dirty="0" smtClean="0"/>
              <a:t>Now, we have to dig a little deeper…</a:t>
            </a:r>
            <a:endParaRPr lang="en-US" sz="2400" dirty="0"/>
          </a:p>
        </p:txBody>
      </p:sp>
      <p:pic>
        <p:nvPicPr>
          <p:cNvPr id="5125" name="Picture 5" descr="C:\Users\Christie Family\AppData\Local\Microsoft\Windows\Temporary Internet Files\Content.IE5\MRY657KQ\MP9004486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059" y="3575624"/>
            <a:ext cx="1469546" cy="220172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6" name="Group 5"/>
          <p:cNvGrpSpPr/>
          <p:nvPr/>
        </p:nvGrpSpPr>
        <p:grpSpPr>
          <a:xfrm>
            <a:off x="10723890" y="5398219"/>
            <a:ext cx="1169374" cy="1169374"/>
            <a:chOff x="2346918" y="153936"/>
            <a:chExt cx="1169374" cy="1169374"/>
          </a:xfrm>
        </p:grpSpPr>
        <p:sp>
          <p:nvSpPr>
            <p:cNvPr id="7" name="Pie 6"/>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9400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1132" y="-68997"/>
            <a:ext cx="6280887" cy="830997"/>
          </a:xfrm>
          <a:prstGeom prst="rect">
            <a:avLst/>
          </a:prstGeom>
          <a:noFill/>
        </p:spPr>
        <p:txBody>
          <a:bodyPr wrap="none" rtlCol="0">
            <a:spAutoFit/>
          </a:bodyPr>
          <a:lstStyle/>
          <a:p>
            <a:r>
              <a:rPr lang="en-US" sz="4800" dirty="0" smtClean="0"/>
              <a:t>District Data Analysis</a:t>
            </a:r>
            <a:endParaRPr lang="en-US" sz="4800" dirty="0"/>
          </a:p>
        </p:txBody>
      </p:sp>
      <p:sp>
        <p:nvSpPr>
          <p:cNvPr id="6" name="Rectangle 5"/>
          <p:cNvSpPr/>
          <p:nvPr/>
        </p:nvSpPr>
        <p:spPr>
          <a:xfrm>
            <a:off x="10160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1</a:t>
            </a:r>
            <a:endParaRPr lang="en-US" sz="2400" dirty="0"/>
          </a:p>
        </p:txBody>
      </p:sp>
      <p:sp>
        <p:nvSpPr>
          <p:cNvPr id="10" name="Rectangle 9"/>
          <p:cNvSpPr/>
          <p:nvPr/>
        </p:nvSpPr>
        <p:spPr>
          <a:xfrm>
            <a:off x="37084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2</a:t>
            </a:r>
            <a:endParaRPr lang="en-US" sz="2400" dirty="0"/>
          </a:p>
        </p:txBody>
      </p:sp>
      <p:sp>
        <p:nvSpPr>
          <p:cNvPr id="11" name="Rectangle 10"/>
          <p:cNvSpPr/>
          <p:nvPr/>
        </p:nvSpPr>
        <p:spPr>
          <a:xfrm>
            <a:off x="63827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3</a:t>
            </a:r>
            <a:endParaRPr lang="en-US" sz="2400" dirty="0"/>
          </a:p>
        </p:txBody>
      </p:sp>
      <p:sp>
        <p:nvSpPr>
          <p:cNvPr id="12" name="Rectangle 11"/>
          <p:cNvSpPr/>
          <p:nvPr/>
        </p:nvSpPr>
        <p:spPr>
          <a:xfrm>
            <a:off x="90751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4</a:t>
            </a:r>
            <a:endParaRPr lang="en-US" sz="2400" dirty="0"/>
          </a:p>
        </p:txBody>
      </p:sp>
      <p:sp>
        <p:nvSpPr>
          <p:cNvPr id="13" name="Rectangle 12"/>
          <p:cNvSpPr/>
          <p:nvPr/>
        </p:nvSpPr>
        <p:spPr>
          <a:xfrm>
            <a:off x="1016002" y="4306023"/>
            <a:ext cx="6604001"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CSF Data Sources</a:t>
            </a:r>
            <a:endParaRPr lang="en-US" sz="3600" dirty="0"/>
          </a:p>
        </p:txBody>
      </p:sp>
      <p:sp>
        <p:nvSpPr>
          <p:cNvPr id="14" name="Rectangle 13"/>
          <p:cNvSpPr/>
          <p:nvPr/>
        </p:nvSpPr>
        <p:spPr>
          <a:xfrm>
            <a:off x="1016000" y="990600"/>
            <a:ext cx="66040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General Questions</a:t>
            </a:r>
            <a:endParaRPr lang="en-US" sz="3600" dirty="0"/>
          </a:p>
        </p:txBody>
      </p:sp>
      <p:sp>
        <p:nvSpPr>
          <p:cNvPr id="15" name="Rectangle 14"/>
          <p:cNvSpPr/>
          <p:nvPr/>
        </p:nvSpPr>
        <p:spPr>
          <a:xfrm>
            <a:off x="1016002" y="5342801"/>
            <a:ext cx="6604001" cy="914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Identify Problem Statements</a:t>
            </a:r>
            <a:endParaRPr lang="en-US" sz="3600" dirty="0"/>
          </a:p>
        </p:txBody>
      </p:sp>
      <p:sp>
        <p:nvSpPr>
          <p:cNvPr id="16" name="Rectangle 15"/>
          <p:cNvSpPr/>
          <p:nvPr/>
        </p:nvSpPr>
        <p:spPr>
          <a:xfrm>
            <a:off x="1016000" y="3344360"/>
            <a:ext cx="660400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PBM Questions</a:t>
            </a:r>
            <a:endParaRPr lang="en-US" sz="3600" dirty="0"/>
          </a:p>
        </p:txBody>
      </p:sp>
      <p:sp>
        <p:nvSpPr>
          <p:cNvPr id="17" name="Rectangle 16"/>
          <p:cNvSpPr/>
          <p:nvPr/>
        </p:nvSpPr>
        <p:spPr>
          <a:xfrm>
            <a:off x="7748047" y="3344360"/>
            <a:ext cx="395818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RF Questions</a:t>
            </a:r>
            <a:endParaRPr lang="en-US" sz="3600" dirty="0"/>
          </a:p>
        </p:txBody>
      </p:sp>
      <p:sp>
        <p:nvSpPr>
          <p:cNvPr id="2" name="Right Arrow 1"/>
          <p:cNvSpPr/>
          <p:nvPr/>
        </p:nvSpPr>
        <p:spPr>
          <a:xfrm rot="10800000">
            <a:off x="7614856" y="3966555"/>
            <a:ext cx="2920678" cy="16879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0723890" y="5398219"/>
            <a:ext cx="1169374" cy="1169374"/>
            <a:chOff x="2346918" y="153936"/>
            <a:chExt cx="1169374" cy="1169374"/>
          </a:xfrm>
        </p:grpSpPr>
        <p:sp>
          <p:nvSpPr>
            <p:cNvPr id="19" name="Pie 18"/>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0"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28516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5805" y="889327"/>
            <a:ext cx="3618271" cy="2286000"/>
          </a:xfrm>
        </p:spPr>
        <p:txBody>
          <a:bodyPr/>
          <a:lstStyle/>
          <a:p>
            <a:r>
              <a:rPr lang="en-US" dirty="0" smtClean="0"/>
              <a:t>Closer Look – Support Systems  and CSFs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19651" y="98815"/>
            <a:ext cx="6734175" cy="680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3" y="3475042"/>
            <a:ext cx="2099852" cy="192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0779308" y="5398219"/>
            <a:ext cx="1169374" cy="1169374"/>
            <a:chOff x="2346918" y="153936"/>
            <a:chExt cx="1169374" cy="1169374"/>
          </a:xfrm>
        </p:grpSpPr>
        <p:sp>
          <p:nvSpPr>
            <p:cNvPr id="6" name="Pie 5"/>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024249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400" b="1" u="sng" dirty="0" smtClean="0"/>
              <a:t>Support Systems</a:t>
            </a:r>
          </a:p>
          <a:p>
            <a:r>
              <a:rPr lang="en-US" sz="2400" dirty="0" smtClean="0"/>
              <a:t>Capacity and Resources</a:t>
            </a:r>
          </a:p>
          <a:p>
            <a:endParaRPr lang="en-US" sz="2400" dirty="0" smtClean="0"/>
          </a:p>
          <a:p>
            <a:r>
              <a:rPr lang="en-US" sz="2400" dirty="0" smtClean="0"/>
              <a:t>Communications</a:t>
            </a:r>
          </a:p>
          <a:p>
            <a:endParaRPr lang="en-US" sz="2400" dirty="0" smtClean="0"/>
          </a:p>
          <a:p>
            <a:r>
              <a:rPr lang="en-US" sz="2400" dirty="0" smtClean="0"/>
              <a:t>Processes and Procedures</a:t>
            </a:r>
          </a:p>
          <a:p>
            <a:endParaRPr lang="en-US" sz="2400" dirty="0" smtClean="0"/>
          </a:p>
          <a:p>
            <a:r>
              <a:rPr lang="en-US" sz="2400" dirty="0" smtClean="0"/>
              <a:t>Organizational Structures</a:t>
            </a:r>
            <a:endParaRPr lang="en-US" sz="2400" dirty="0"/>
          </a:p>
        </p:txBody>
      </p:sp>
      <p:sp>
        <p:nvSpPr>
          <p:cNvPr id="4" name="Content Placeholder 3"/>
          <p:cNvSpPr>
            <a:spLocks noGrp="1"/>
          </p:cNvSpPr>
          <p:nvPr>
            <p:ph sz="half" idx="2"/>
          </p:nvPr>
        </p:nvSpPr>
        <p:spPr/>
        <p:txBody>
          <a:bodyPr/>
          <a:lstStyle/>
          <a:p>
            <a:pPr marL="0" lvl="0" indent="0">
              <a:buClr>
                <a:srgbClr val="E48312"/>
              </a:buClr>
              <a:buNone/>
            </a:pPr>
            <a:r>
              <a:rPr lang="en-US" sz="2400" b="1" u="sng" dirty="0">
                <a:solidFill>
                  <a:srgbClr val="000000">
                    <a:lumMod val="75000"/>
                    <a:lumOff val="25000"/>
                  </a:srgbClr>
                </a:solidFill>
              </a:rPr>
              <a:t>Critical Success Factors</a:t>
            </a:r>
          </a:p>
          <a:p>
            <a:pPr marL="0" lvl="0" indent="0">
              <a:buClr>
                <a:srgbClr val="E48312"/>
              </a:buClr>
              <a:buNone/>
            </a:pPr>
            <a:r>
              <a:rPr lang="en-US" sz="2400" dirty="0">
                <a:solidFill>
                  <a:srgbClr val="000000">
                    <a:lumMod val="75000"/>
                    <a:lumOff val="25000"/>
                  </a:srgbClr>
                </a:solidFill>
              </a:rPr>
              <a:t>Improve academic performance</a:t>
            </a:r>
          </a:p>
          <a:p>
            <a:pPr marL="0" lvl="0" indent="0">
              <a:buClr>
                <a:srgbClr val="E48312"/>
              </a:buClr>
              <a:buNone/>
            </a:pPr>
            <a:r>
              <a:rPr lang="en-US" sz="2400" dirty="0">
                <a:solidFill>
                  <a:srgbClr val="000000">
                    <a:lumMod val="75000"/>
                    <a:lumOff val="25000"/>
                  </a:srgbClr>
                </a:solidFill>
              </a:rPr>
              <a:t>Quality data to drive instruction</a:t>
            </a:r>
          </a:p>
          <a:p>
            <a:pPr marL="0" lvl="0" indent="0">
              <a:buClr>
                <a:srgbClr val="E48312"/>
              </a:buClr>
              <a:buNone/>
            </a:pPr>
            <a:r>
              <a:rPr lang="en-US" sz="2400" dirty="0">
                <a:solidFill>
                  <a:srgbClr val="000000">
                    <a:lumMod val="75000"/>
                    <a:lumOff val="25000"/>
                  </a:srgbClr>
                </a:solidFill>
              </a:rPr>
              <a:t>Leadership effectiveness</a:t>
            </a:r>
          </a:p>
          <a:p>
            <a:pPr marL="0" lvl="0" indent="0">
              <a:buClr>
                <a:srgbClr val="E48312"/>
              </a:buClr>
              <a:buNone/>
            </a:pPr>
            <a:r>
              <a:rPr lang="en-US" sz="2400" dirty="0">
                <a:solidFill>
                  <a:srgbClr val="000000">
                    <a:lumMod val="75000"/>
                    <a:lumOff val="25000"/>
                  </a:srgbClr>
                </a:solidFill>
              </a:rPr>
              <a:t>Increased learning time</a:t>
            </a:r>
          </a:p>
          <a:p>
            <a:pPr marL="0" lvl="0" indent="0">
              <a:buClr>
                <a:srgbClr val="E48312"/>
              </a:buClr>
              <a:buNone/>
            </a:pPr>
            <a:r>
              <a:rPr lang="en-US" sz="2400" dirty="0">
                <a:solidFill>
                  <a:srgbClr val="000000">
                    <a:lumMod val="75000"/>
                    <a:lumOff val="25000"/>
                  </a:srgbClr>
                </a:solidFill>
              </a:rPr>
              <a:t>Family/community engagement</a:t>
            </a:r>
          </a:p>
          <a:p>
            <a:pPr marL="0" lvl="0" indent="0">
              <a:buClr>
                <a:srgbClr val="E48312"/>
              </a:buClr>
              <a:buNone/>
            </a:pPr>
            <a:r>
              <a:rPr lang="en-US" sz="2400" dirty="0">
                <a:solidFill>
                  <a:srgbClr val="000000">
                    <a:lumMod val="75000"/>
                    <a:lumOff val="25000"/>
                  </a:srgbClr>
                </a:solidFill>
              </a:rPr>
              <a:t>School climate</a:t>
            </a:r>
          </a:p>
          <a:p>
            <a:pPr marL="0" lvl="0" indent="0">
              <a:buClr>
                <a:srgbClr val="E48312"/>
              </a:buClr>
              <a:buNone/>
            </a:pPr>
            <a:r>
              <a:rPr lang="en-US" sz="2400" dirty="0">
                <a:solidFill>
                  <a:srgbClr val="000000">
                    <a:lumMod val="75000"/>
                    <a:lumOff val="25000"/>
                  </a:srgbClr>
                </a:solidFill>
              </a:rPr>
              <a:t>Teacher quality </a:t>
            </a:r>
          </a:p>
          <a:p>
            <a:endParaRPr lang="en-US" dirty="0"/>
          </a:p>
        </p:txBody>
      </p:sp>
      <p:cxnSp>
        <p:nvCxnSpPr>
          <p:cNvPr id="6" name="Straight Connector 5"/>
          <p:cNvCxnSpPr/>
          <p:nvPr/>
        </p:nvCxnSpPr>
        <p:spPr>
          <a:xfrm flipV="1">
            <a:off x="4533902" y="2533652"/>
            <a:ext cx="1657351" cy="428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33902" y="2576516"/>
            <a:ext cx="1657351" cy="4429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33902" y="2576512"/>
            <a:ext cx="1657351" cy="9667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33902" y="2576516"/>
            <a:ext cx="1657351" cy="1452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33902" y="2576516"/>
            <a:ext cx="1657351" cy="246935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33902" y="2576512"/>
            <a:ext cx="1657351" cy="1995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33902" y="2576512"/>
            <a:ext cx="1657351" cy="30241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05201" y="2686055"/>
            <a:ext cx="2686051" cy="8882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05201" y="3114680"/>
            <a:ext cx="2686051" cy="4905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05201" y="3543305"/>
            <a:ext cx="2686051" cy="30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05201" y="3574256"/>
            <a:ext cx="2686051" cy="514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1" y="3605214"/>
            <a:ext cx="2686051" cy="966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1" y="3605211"/>
            <a:ext cx="2686051" cy="15097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05201" y="3605215"/>
            <a:ext cx="2686051" cy="19954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itle 1"/>
          <p:cNvSpPr>
            <a:spLocks noGrp="1"/>
          </p:cNvSpPr>
          <p:nvPr>
            <p:ph type="title"/>
          </p:nvPr>
        </p:nvSpPr>
        <p:spPr/>
        <p:txBody>
          <a:bodyPr/>
          <a:lstStyle/>
          <a:p>
            <a:r>
              <a:rPr lang="en-US" dirty="0" smtClean="0"/>
              <a:t>Closer Look</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35" y="277895"/>
            <a:ext cx="1511969"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V="1">
            <a:off x="4848226" y="2607465"/>
            <a:ext cx="1343026" cy="200739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78477" y="3098019"/>
            <a:ext cx="1348003" cy="158235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21559" y="3605207"/>
            <a:ext cx="1304921" cy="10390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821558" y="4082347"/>
            <a:ext cx="1369694" cy="57360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848225" y="4601818"/>
            <a:ext cx="1321336" cy="541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8225" y="4655952"/>
            <a:ext cx="1321336" cy="4297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827639" y="4660490"/>
            <a:ext cx="1390280" cy="9265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672484" y="2686055"/>
            <a:ext cx="1545435" cy="291464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672483" y="3216262"/>
            <a:ext cx="1545436" cy="240109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629402" y="3686015"/>
            <a:ext cx="1588517" cy="195754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72480" y="4215793"/>
            <a:ext cx="1517714" cy="139507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72481" y="4723230"/>
            <a:ext cx="1545438" cy="87747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672480" y="5174214"/>
            <a:ext cx="1517714" cy="43815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44755" y="5597253"/>
            <a:ext cx="1573164" cy="3796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6158" name="Picture 6157"/>
          <p:cNvPicPr>
            <a:picLocks noChangeAspect="1"/>
          </p:cNvPicPr>
          <p:nvPr/>
        </p:nvPicPr>
        <p:blipFill>
          <a:blip r:embed="rId4"/>
          <a:stretch>
            <a:fillRect/>
          </a:stretch>
        </p:blipFill>
        <p:spPr>
          <a:xfrm>
            <a:off x="290612" y="5868873"/>
            <a:ext cx="999831" cy="896190"/>
          </a:xfrm>
          <a:prstGeom prst="rect">
            <a:avLst/>
          </a:prstGeom>
        </p:spPr>
      </p:pic>
      <p:pic>
        <p:nvPicPr>
          <p:cNvPr id="2" name="Picture 1"/>
          <p:cNvPicPr>
            <a:picLocks noChangeAspect="1"/>
          </p:cNvPicPr>
          <p:nvPr/>
        </p:nvPicPr>
        <p:blipFill>
          <a:blip r:embed="rId5"/>
          <a:stretch>
            <a:fillRect/>
          </a:stretch>
        </p:blipFill>
        <p:spPr>
          <a:xfrm>
            <a:off x="10698425" y="5465187"/>
            <a:ext cx="1280271" cy="1274174"/>
          </a:xfrm>
          <a:prstGeom prst="rect">
            <a:avLst/>
          </a:prstGeom>
        </p:spPr>
      </p:pic>
    </p:spTree>
    <p:extLst>
      <p:ext uri="{BB962C8B-B14F-4D97-AF65-F5344CB8AC3E}">
        <p14:creationId xmlns:p14="http://schemas.microsoft.com/office/powerpoint/2010/main" val="359673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1" presetClass="exit" presetSubtype="0" fill="hold" nodeType="after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childTnLst>
                          </p:cTn>
                        </p:par>
                        <p:par>
                          <p:cTn id="47" fill="hold">
                            <p:stCondLst>
                              <p:cond delay="3500"/>
                            </p:stCondLst>
                            <p:childTnLst>
                              <p:par>
                                <p:cTn id="48" presetID="22" presetClass="entr" presetSubtype="4" fill="hold" nodeType="afterEffect">
                                  <p:stCondLst>
                                    <p:cond delay="50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par>
                          <p:cTn id="51" fill="hold">
                            <p:stCondLst>
                              <p:cond delay="45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par>
                          <p:cTn id="55" fill="hold">
                            <p:stCondLst>
                              <p:cond delay="5000"/>
                            </p:stCondLst>
                            <p:childTnLst>
                              <p:par>
                                <p:cTn id="56" presetID="22" presetClass="entr" presetSubtype="4"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childTnLst>
                          </p:cTn>
                        </p:par>
                        <p:par>
                          <p:cTn id="59" fill="hold">
                            <p:stCondLst>
                              <p:cond delay="5500"/>
                            </p:stCondLst>
                            <p:childTnLst>
                              <p:par>
                                <p:cTn id="60" presetID="22" presetClass="entr" presetSubtype="1"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up)">
                                      <p:cBhvr>
                                        <p:cTn id="62" dur="500"/>
                                        <p:tgtEl>
                                          <p:spTgt spid="37"/>
                                        </p:tgtEl>
                                      </p:cBhvr>
                                    </p:animEffect>
                                  </p:childTnLst>
                                </p:cTn>
                              </p:par>
                              <p:par>
                                <p:cTn id="63" presetID="22" presetClass="entr" presetSubtype="1" fill="hold" nodeType="withEffect">
                                  <p:stCondLst>
                                    <p:cond delay="500"/>
                                  </p:stCondLst>
                                  <p:childTnLst>
                                    <p:set>
                                      <p:cBhvr>
                                        <p:cTn id="64" dur="1" fill="hold">
                                          <p:stCondLst>
                                            <p:cond delay="0"/>
                                          </p:stCondLst>
                                        </p:cTn>
                                        <p:tgtEl>
                                          <p:spTgt spid="40"/>
                                        </p:tgtEl>
                                        <p:attrNameLst>
                                          <p:attrName>style.visibility</p:attrName>
                                        </p:attrNameLst>
                                      </p:cBhvr>
                                      <p:to>
                                        <p:strVal val="visible"/>
                                      </p:to>
                                    </p:set>
                                    <p:animEffect transition="in" filter="wipe(up)">
                                      <p:cBhvr>
                                        <p:cTn id="65" dur="500"/>
                                        <p:tgtEl>
                                          <p:spTgt spid="40"/>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up)">
                                      <p:cBhvr>
                                        <p:cTn id="69" dur="500"/>
                                        <p:tgtEl>
                                          <p:spTgt spid="43"/>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par>
                          <p:cTn id="74" fill="hold">
                            <p:stCondLst>
                              <p:cond delay="7500"/>
                            </p:stCondLst>
                            <p:childTnLst>
                              <p:par>
                                <p:cTn id="75" presetID="1" presetClass="exit" presetSubtype="0" fill="hold" nodeType="after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0"/>
                                        </p:tgtEl>
                                        <p:attrNameLst>
                                          <p:attrName>style.visibility</p:attrName>
                                        </p:attrNameLst>
                                      </p:cBhvr>
                                      <p:to>
                                        <p:strVal val="hidden"/>
                                      </p:to>
                                    </p:set>
                                  </p:childTnLst>
                                </p:cTn>
                              </p:par>
                            </p:childTnLst>
                          </p:cTn>
                        </p:par>
                        <p:par>
                          <p:cTn id="91" fill="hold">
                            <p:stCondLst>
                              <p:cond delay="7500"/>
                            </p:stCondLst>
                            <p:childTnLst>
                              <p:par>
                                <p:cTn id="92" presetID="22" presetClass="entr" presetSubtype="4"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childTnLst>
                          </p:cTn>
                        </p:par>
                        <p:par>
                          <p:cTn id="95" fill="hold">
                            <p:stCondLst>
                              <p:cond delay="8000"/>
                            </p:stCondLst>
                            <p:childTnLst>
                              <p:par>
                                <p:cTn id="96" presetID="22" presetClass="entr" presetSubtype="4"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down)">
                                      <p:cBhvr>
                                        <p:cTn id="98" dur="500"/>
                                        <p:tgtEl>
                                          <p:spTgt spid="27"/>
                                        </p:tgtEl>
                                      </p:cBhvr>
                                    </p:animEffect>
                                  </p:childTnLst>
                                </p:cTn>
                              </p:par>
                            </p:childTnLst>
                          </p:cTn>
                        </p:par>
                        <p:par>
                          <p:cTn id="99" fill="hold">
                            <p:stCondLst>
                              <p:cond delay="8500"/>
                            </p:stCondLst>
                            <p:childTnLst>
                              <p:par>
                                <p:cTn id="100" presetID="22" presetClass="entr" presetSubtype="4" fill="hold"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down)">
                                      <p:cBhvr>
                                        <p:cTn id="102" dur="500"/>
                                        <p:tgtEl>
                                          <p:spTgt spid="31"/>
                                        </p:tgtEl>
                                      </p:cBhvr>
                                    </p:animEffect>
                                  </p:childTnLst>
                                </p:cTn>
                              </p:par>
                            </p:childTnLst>
                          </p:cTn>
                        </p:par>
                        <p:par>
                          <p:cTn id="103" fill="hold">
                            <p:stCondLst>
                              <p:cond delay="9000"/>
                            </p:stCondLst>
                            <p:childTnLst>
                              <p:par>
                                <p:cTn id="104" presetID="22" presetClass="entr" presetSubtype="4"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par>
                          <p:cTn id="107" fill="hold">
                            <p:stCondLst>
                              <p:cond delay="9500"/>
                            </p:stCondLst>
                            <p:childTnLst>
                              <p:par>
                                <p:cTn id="108" presetID="22" presetClass="entr" presetSubtype="4"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down)">
                                      <p:cBhvr>
                                        <p:cTn id="110" dur="500"/>
                                        <p:tgtEl>
                                          <p:spTgt spid="41"/>
                                        </p:tgtEl>
                                      </p:cBhvr>
                                    </p:animEffect>
                                  </p:childTnLst>
                                </p:cTn>
                              </p:par>
                            </p:childTnLst>
                          </p:cTn>
                        </p:par>
                        <p:par>
                          <p:cTn id="111" fill="hold">
                            <p:stCondLst>
                              <p:cond delay="10000"/>
                            </p:stCondLst>
                            <p:childTnLst>
                              <p:par>
                                <p:cTn id="112" presetID="22" presetClass="entr" presetSubtype="1"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up)">
                                      <p:cBhvr>
                                        <p:cTn id="114" dur="500"/>
                                        <p:tgtEl>
                                          <p:spTgt spid="44"/>
                                        </p:tgtEl>
                                      </p:cBhvr>
                                    </p:animEffect>
                                  </p:childTnLst>
                                </p:cTn>
                              </p:par>
                            </p:childTnLst>
                          </p:cTn>
                        </p:par>
                        <p:par>
                          <p:cTn id="115" fill="hold">
                            <p:stCondLst>
                              <p:cond delay="10500"/>
                            </p:stCondLst>
                            <p:childTnLst>
                              <p:par>
                                <p:cTn id="116" presetID="22" presetClass="entr" presetSubtype="1" fill="hold" nodeType="after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up)">
                                      <p:cBhvr>
                                        <p:cTn id="118" dur="500"/>
                                        <p:tgtEl>
                                          <p:spTgt spid="48"/>
                                        </p:tgtEl>
                                      </p:cBhvr>
                                    </p:animEffect>
                                  </p:childTnLst>
                                </p:cTn>
                              </p:par>
                            </p:childTnLst>
                          </p:cTn>
                        </p:par>
                        <p:par>
                          <p:cTn id="119" fill="hold">
                            <p:stCondLst>
                              <p:cond delay="11000"/>
                            </p:stCondLst>
                            <p:childTnLst>
                              <p:par>
                                <p:cTn id="120" presetID="1" presetClass="exit" presetSubtype="0" fill="hold" nodeType="after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31"/>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36"/>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4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44"/>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48"/>
                                        </p:tgtEl>
                                        <p:attrNameLst>
                                          <p:attrName>style.visibility</p:attrName>
                                        </p:attrNameLst>
                                      </p:cBhvr>
                                      <p:to>
                                        <p:strVal val="hidden"/>
                                      </p:to>
                                    </p:set>
                                  </p:childTnLst>
                                </p:cTn>
                              </p:par>
                            </p:childTnLst>
                          </p:cTn>
                        </p:par>
                        <p:par>
                          <p:cTn id="134" fill="hold">
                            <p:stCondLst>
                              <p:cond delay="11000"/>
                            </p:stCondLst>
                            <p:childTnLst>
                              <p:par>
                                <p:cTn id="135" presetID="22" presetClass="entr" presetSubtype="4"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down)">
                                      <p:cBhvr>
                                        <p:cTn id="137" dur="500"/>
                                        <p:tgtEl>
                                          <p:spTgt spid="52"/>
                                        </p:tgtEl>
                                      </p:cBhvr>
                                    </p:animEffect>
                                  </p:childTnLst>
                                </p:cTn>
                              </p:par>
                            </p:childTnLst>
                          </p:cTn>
                        </p:par>
                        <p:par>
                          <p:cTn id="138" fill="hold">
                            <p:stCondLst>
                              <p:cond delay="11500"/>
                            </p:stCondLst>
                            <p:childTnLst>
                              <p:par>
                                <p:cTn id="139" presetID="22" presetClass="entr" presetSubtype="4"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wipe(down)">
                                      <p:cBhvr>
                                        <p:cTn id="141" dur="500"/>
                                        <p:tgtEl>
                                          <p:spTgt spid="55"/>
                                        </p:tgtEl>
                                      </p:cBhvr>
                                    </p:animEffect>
                                  </p:childTnLst>
                                </p:cTn>
                              </p:par>
                            </p:childTnLst>
                          </p:cTn>
                        </p:par>
                        <p:par>
                          <p:cTn id="142" fill="hold">
                            <p:stCondLst>
                              <p:cond delay="12000"/>
                            </p:stCondLst>
                            <p:childTnLst>
                              <p:par>
                                <p:cTn id="143" presetID="22" presetClass="entr" presetSubtype="4" fill="hold" nodeType="after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ipe(down)">
                                      <p:cBhvr>
                                        <p:cTn id="145" dur="500"/>
                                        <p:tgtEl>
                                          <p:spTgt spid="59"/>
                                        </p:tgtEl>
                                      </p:cBhvr>
                                    </p:animEffect>
                                  </p:childTnLst>
                                </p:cTn>
                              </p:par>
                            </p:childTnLst>
                          </p:cTn>
                        </p:par>
                        <p:par>
                          <p:cTn id="146" fill="hold">
                            <p:stCondLst>
                              <p:cond delay="12500"/>
                            </p:stCondLst>
                            <p:childTnLst>
                              <p:par>
                                <p:cTn id="147" presetID="22" presetClass="entr" presetSubtype="4" fill="hold" nodeType="after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wipe(down)">
                                      <p:cBhvr>
                                        <p:cTn id="149" dur="500"/>
                                        <p:tgtEl>
                                          <p:spTgt spid="63"/>
                                        </p:tgtEl>
                                      </p:cBhvr>
                                    </p:animEffect>
                                  </p:childTnLst>
                                </p:cTn>
                              </p:par>
                            </p:childTnLst>
                          </p:cTn>
                        </p:par>
                        <p:par>
                          <p:cTn id="150" fill="hold">
                            <p:stCondLst>
                              <p:cond delay="13000"/>
                            </p:stCondLst>
                            <p:childTnLst>
                              <p:par>
                                <p:cTn id="151" presetID="22" presetClass="entr" presetSubtype="4" fill="hold" nodeType="after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wipe(down)">
                                      <p:cBhvr>
                                        <p:cTn id="153" dur="500"/>
                                        <p:tgtEl>
                                          <p:spTgt spid="67"/>
                                        </p:tgtEl>
                                      </p:cBhvr>
                                    </p:animEffect>
                                  </p:childTnLst>
                                </p:cTn>
                              </p:par>
                            </p:childTnLst>
                          </p:cTn>
                        </p:par>
                        <p:par>
                          <p:cTn id="154" fill="hold">
                            <p:stCondLst>
                              <p:cond delay="13500"/>
                            </p:stCondLst>
                            <p:childTnLst>
                              <p:par>
                                <p:cTn id="155" presetID="22" presetClass="entr" presetSubtype="4"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par>
                          <p:cTn id="158" fill="hold">
                            <p:stCondLst>
                              <p:cond delay="14000"/>
                            </p:stCondLst>
                            <p:childTnLst>
                              <p:par>
                                <p:cTn id="159" presetID="22" presetClass="entr" presetSubtype="4" fill="hold" nodeType="afterEffect">
                                  <p:stCondLst>
                                    <p:cond delay="0"/>
                                  </p:stCondLst>
                                  <p:childTnLst>
                                    <p:set>
                                      <p:cBhvr>
                                        <p:cTn id="160" dur="1" fill="hold">
                                          <p:stCondLst>
                                            <p:cond delay="0"/>
                                          </p:stCondLst>
                                        </p:cTn>
                                        <p:tgtEl>
                                          <p:spTgt spid="76"/>
                                        </p:tgtEl>
                                        <p:attrNameLst>
                                          <p:attrName>style.visibility</p:attrName>
                                        </p:attrNameLst>
                                      </p:cBhvr>
                                      <p:to>
                                        <p:strVal val="visible"/>
                                      </p:to>
                                    </p:set>
                                    <p:animEffect transition="in" filter="wipe(down)">
                                      <p:cBhvr>
                                        <p:cTn id="161" dur="500"/>
                                        <p:tgtEl>
                                          <p:spTgt spid="76"/>
                                        </p:tgtEl>
                                      </p:cBhvr>
                                    </p:animEffect>
                                  </p:childTnLst>
                                </p:cTn>
                              </p:par>
                            </p:childTnLst>
                          </p:cTn>
                        </p:par>
                        <p:par>
                          <p:cTn id="162" fill="hold">
                            <p:stCondLst>
                              <p:cond delay="14500"/>
                            </p:stCondLst>
                            <p:childTnLst>
                              <p:par>
                                <p:cTn id="163" presetID="9" presetClass="entr" presetSubtype="0" fill="hold" nodeType="afterEffect">
                                  <p:stCondLst>
                                    <p:cond delay="1000"/>
                                  </p:stCondLst>
                                  <p:childTnLst>
                                    <p:set>
                                      <p:cBhvr>
                                        <p:cTn id="164" dur="1" fill="hold">
                                          <p:stCondLst>
                                            <p:cond delay="0"/>
                                          </p:stCondLst>
                                        </p:cTn>
                                        <p:tgtEl>
                                          <p:spTgt spid="6158"/>
                                        </p:tgtEl>
                                        <p:attrNameLst>
                                          <p:attrName>style.visibility</p:attrName>
                                        </p:attrNameLst>
                                      </p:cBhvr>
                                      <p:to>
                                        <p:strVal val="visible"/>
                                      </p:to>
                                    </p:set>
                                    <p:animEffect transition="in" filter="dissolve">
                                      <p:cBhvr>
                                        <p:cTn id="165"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mn-lt"/>
              </a:rPr>
              <a:t>Data Analysis - Next Steps</a:t>
            </a:r>
            <a:endParaRPr lang="en-US" b="1" dirty="0">
              <a:solidFill>
                <a:srgbClr val="C00000"/>
              </a:solidFill>
              <a:latin typeface="+mn-lt"/>
            </a:endParaRPr>
          </a:p>
        </p:txBody>
      </p:sp>
      <p:sp>
        <p:nvSpPr>
          <p:cNvPr id="3" name="Content Placeholder 2"/>
          <p:cNvSpPr>
            <a:spLocks noGrp="1"/>
          </p:cNvSpPr>
          <p:nvPr>
            <p:ph idx="1"/>
          </p:nvPr>
        </p:nvSpPr>
        <p:spPr>
          <a:xfrm>
            <a:off x="2898843" y="1825624"/>
            <a:ext cx="5856052" cy="4587207"/>
          </a:xfrm>
        </p:spPr>
        <p:txBody>
          <a:bodyPr>
            <a:normAutofit/>
          </a:bodyPr>
          <a:lstStyle/>
          <a:p>
            <a:r>
              <a:rPr lang="en-US" sz="3200" dirty="0" smtClean="0"/>
              <a:t>Conversations</a:t>
            </a:r>
          </a:p>
          <a:p>
            <a:endParaRPr lang="en-US" sz="3200" dirty="0" smtClean="0"/>
          </a:p>
          <a:p>
            <a:r>
              <a:rPr lang="en-US" sz="3200" dirty="0" smtClean="0"/>
              <a:t>Observations</a:t>
            </a:r>
          </a:p>
          <a:p>
            <a:endParaRPr lang="en-US" sz="3200" dirty="0" smtClean="0"/>
          </a:p>
          <a:p>
            <a:r>
              <a:rPr lang="en-US" sz="3200" dirty="0" smtClean="0"/>
              <a:t>Reviews</a:t>
            </a:r>
          </a:p>
          <a:p>
            <a:endParaRPr lang="en-US" sz="3200" dirty="0" smtClean="0"/>
          </a:p>
          <a:p>
            <a:r>
              <a:rPr lang="en-US" sz="3200" dirty="0" smtClean="0"/>
              <a:t>Surveys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045" y="1694996"/>
            <a:ext cx="1834286" cy="11201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211" y="2887758"/>
            <a:ext cx="1605120" cy="10696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5082" y="4119227"/>
            <a:ext cx="1221377" cy="12213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114" y="5340604"/>
            <a:ext cx="1239360" cy="1239360"/>
          </a:xfrm>
          <a:prstGeom prst="rect">
            <a:avLst/>
          </a:prstGeom>
        </p:spPr>
      </p:pic>
      <p:sp>
        <p:nvSpPr>
          <p:cNvPr id="9"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10" name="Group 9"/>
          <p:cNvGrpSpPr/>
          <p:nvPr/>
        </p:nvGrpSpPr>
        <p:grpSpPr>
          <a:xfrm>
            <a:off x="10723890" y="5398219"/>
            <a:ext cx="1169374" cy="1169374"/>
            <a:chOff x="2346918" y="153936"/>
            <a:chExt cx="1169374" cy="1169374"/>
          </a:xfrm>
        </p:grpSpPr>
        <p:sp>
          <p:nvSpPr>
            <p:cNvPr id="11" name="Pie 10"/>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26377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519772" y="368078"/>
            <a:ext cx="8911687" cy="1280890"/>
          </a:xfrm>
        </p:spPr>
        <p:txBody>
          <a:bodyPr/>
          <a:lstStyle/>
          <a:p>
            <a:r>
              <a:rPr lang="en-US" b="1" dirty="0" smtClean="0">
                <a:solidFill>
                  <a:srgbClr val="C00000"/>
                </a:solidFill>
              </a:rPr>
              <a:t>CSF Data </a:t>
            </a:r>
            <a:r>
              <a:rPr lang="en-US" b="1" dirty="0">
                <a:solidFill>
                  <a:srgbClr val="C00000"/>
                </a:solidFill>
              </a:rPr>
              <a:t>S</a:t>
            </a:r>
            <a:r>
              <a:rPr lang="en-US" b="1" dirty="0" smtClean="0">
                <a:solidFill>
                  <a:srgbClr val="C00000"/>
                </a:solidFill>
              </a:rPr>
              <a:t>ources</a:t>
            </a:r>
            <a:endParaRPr lang="en-US" b="1" dirty="0">
              <a:solidFill>
                <a:srgbClr val="C00000"/>
              </a:solidFill>
            </a:endParaRPr>
          </a:p>
        </p:txBody>
      </p:sp>
      <p:pic>
        <p:nvPicPr>
          <p:cNvPr id="4" name="Picture 3"/>
          <p:cNvPicPr>
            <a:picLocks noChangeAspect="1"/>
          </p:cNvPicPr>
          <p:nvPr/>
        </p:nvPicPr>
        <p:blipFill rotWithShape="1">
          <a:blip r:embed="rId3"/>
          <a:srcRect l="1401" t="2311" r="1298"/>
          <a:stretch/>
        </p:blipFill>
        <p:spPr>
          <a:xfrm>
            <a:off x="193134" y="1330096"/>
            <a:ext cx="11878883" cy="5230502"/>
          </a:xfrm>
          <a:prstGeom prst="rect">
            <a:avLst/>
          </a:prstGeom>
        </p:spPr>
      </p:pic>
      <p:sp>
        <p:nvSpPr>
          <p:cNvPr id="7" name="Rectangle 6"/>
          <p:cNvSpPr/>
          <p:nvPr/>
        </p:nvSpPr>
        <p:spPr>
          <a:xfrm>
            <a:off x="3035808" y="1267968"/>
            <a:ext cx="3096768" cy="5303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p:nvPr/>
        </p:nvGrpSpPr>
        <p:grpSpPr>
          <a:xfrm>
            <a:off x="10582364" y="93149"/>
            <a:ext cx="1169374" cy="1169374"/>
            <a:chOff x="2346918" y="153936"/>
            <a:chExt cx="1169374" cy="1169374"/>
          </a:xfrm>
        </p:grpSpPr>
        <p:sp>
          <p:nvSpPr>
            <p:cNvPr id="8" name="Pie 7"/>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5061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132" y="-68997"/>
            <a:ext cx="6280887" cy="830997"/>
          </a:xfrm>
          <a:prstGeom prst="rect">
            <a:avLst/>
          </a:prstGeom>
          <a:noFill/>
        </p:spPr>
        <p:txBody>
          <a:bodyPr wrap="none" rtlCol="0">
            <a:spAutoFit/>
          </a:bodyPr>
          <a:lstStyle/>
          <a:p>
            <a:r>
              <a:rPr lang="en-US" sz="4800" dirty="0" smtClean="0"/>
              <a:t>District Data Analysis</a:t>
            </a:r>
            <a:endParaRPr lang="en-US" sz="4800" dirty="0"/>
          </a:p>
        </p:txBody>
      </p:sp>
      <p:sp>
        <p:nvSpPr>
          <p:cNvPr id="6" name="Rectangle 5"/>
          <p:cNvSpPr/>
          <p:nvPr/>
        </p:nvSpPr>
        <p:spPr>
          <a:xfrm>
            <a:off x="10160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1</a:t>
            </a:r>
            <a:endParaRPr lang="en-US" sz="2400" dirty="0"/>
          </a:p>
        </p:txBody>
      </p:sp>
      <p:sp>
        <p:nvSpPr>
          <p:cNvPr id="10" name="Rectangle 9"/>
          <p:cNvSpPr/>
          <p:nvPr/>
        </p:nvSpPr>
        <p:spPr>
          <a:xfrm>
            <a:off x="3708400"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2</a:t>
            </a:r>
            <a:endParaRPr lang="en-US" sz="2400" dirty="0"/>
          </a:p>
        </p:txBody>
      </p:sp>
      <p:sp>
        <p:nvSpPr>
          <p:cNvPr id="11" name="Rectangle 10"/>
          <p:cNvSpPr/>
          <p:nvPr/>
        </p:nvSpPr>
        <p:spPr>
          <a:xfrm>
            <a:off x="63827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3</a:t>
            </a:r>
            <a:endParaRPr lang="en-US" sz="2400" dirty="0"/>
          </a:p>
        </p:txBody>
      </p:sp>
      <p:sp>
        <p:nvSpPr>
          <p:cNvPr id="12" name="Rectangle 11"/>
          <p:cNvSpPr/>
          <p:nvPr/>
        </p:nvSpPr>
        <p:spPr>
          <a:xfrm>
            <a:off x="9075195" y="1820119"/>
            <a:ext cx="1930400" cy="1371600"/>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INDEX 4</a:t>
            </a:r>
            <a:endParaRPr lang="en-US" sz="2400" dirty="0"/>
          </a:p>
        </p:txBody>
      </p:sp>
      <p:sp>
        <p:nvSpPr>
          <p:cNvPr id="13" name="Rectangle 12"/>
          <p:cNvSpPr/>
          <p:nvPr/>
        </p:nvSpPr>
        <p:spPr>
          <a:xfrm>
            <a:off x="1016002" y="4306023"/>
            <a:ext cx="6604001"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CSF Data Sources</a:t>
            </a:r>
            <a:endParaRPr lang="en-US" sz="3600" dirty="0"/>
          </a:p>
        </p:txBody>
      </p:sp>
      <p:sp>
        <p:nvSpPr>
          <p:cNvPr id="14" name="Rectangle 13"/>
          <p:cNvSpPr/>
          <p:nvPr/>
        </p:nvSpPr>
        <p:spPr>
          <a:xfrm>
            <a:off x="1016000" y="990600"/>
            <a:ext cx="66040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General Questions</a:t>
            </a:r>
            <a:endParaRPr lang="en-US" sz="3600" dirty="0"/>
          </a:p>
        </p:txBody>
      </p:sp>
      <p:sp>
        <p:nvSpPr>
          <p:cNvPr id="15" name="Rectangle 14"/>
          <p:cNvSpPr/>
          <p:nvPr/>
        </p:nvSpPr>
        <p:spPr>
          <a:xfrm>
            <a:off x="1016002" y="5342801"/>
            <a:ext cx="6604001" cy="914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Identify Problem Statements</a:t>
            </a:r>
            <a:endParaRPr lang="en-US" sz="3600" dirty="0"/>
          </a:p>
        </p:txBody>
      </p:sp>
      <p:sp>
        <p:nvSpPr>
          <p:cNvPr id="16" name="Rectangle 15"/>
          <p:cNvSpPr/>
          <p:nvPr/>
        </p:nvSpPr>
        <p:spPr>
          <a:xfrm>
            <a:off x="1016000" y="3344360"/>
            <a:ext cx="660400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PBM Questions</a:t>
            </a:r>
            <a:endParaRPr lang="en-US" sz="3600" dirty="0"/>
          </a:p>
        </p:txBody>
      </p:sp>
      <p:sp>
        <p:nvSpPr>
          <p:cNvPr id="17" name="Rectangle 16"/>
          <p:cNvSpPr/>
          <p:nvPr/>
        </p:nvSpPr>
        <p:spPr>
          <a:xfrm>
            <a:off x="7748047" y="3344360"/>
            <a:ext cx="3958180" cy="878470"/>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RF Questions</a:t>
            </a:r>
            <a:endParaRPr lang="en-US" sz="3600" dirty="0"/>
          </a:p>
        </p:txBody>
      </p:sp>
      <p:sp>
        <p:nvSpPr>
          <p:cNvPr id="2" name="Right Arrow 1"/>
          <p:cNvSpPr/>
          <p:nvPr/>
        </p:nvSpPr>
        <p:spPr>
          <a:xfrm rot="10800000">
            <a:off x="7614856" y="5088279"/>
            <a:ext cx="2920678" cy="16879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0786235" y="5367769"/>
            <a:ext cx="1169374" cy="1169374"/>
            <a:chOff x="2346918" y="153936"/>
            <a:chExt cx="1169374" cy="1169374"/>
          </a:xfrm>
        </p:grpSpPr>
        <p:sp>
          <p:nvSpPr>
            <p:cNvPr id="19" name="Pie 18"/>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0"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24167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mn-lt"/>
              </a:rPr>
              <a:t>Data Analysis – </a:t>
            </a:r>
            <a:br>
              <a:rPr lang="en-US" b="1" dirty="0" smtClean="0">
                <a:solidFill>
                  <a:srgbClr val="C00000"/>
                </a:solidFill>
                <a:latin typeface="+mn-lt"/>
              </a:rPr>
            </a:br>
            <a:r>
              <a:rPr lang="en-US" b="1" dirty="0" smtClean="0">
                <a:solidFill>
                  <a:srgbClr val="C00000"/>
                </a:solidFill>
                <a:latin typeface="+mn-lt"/>
              </a:rPr>
              <a:t>Develop Problem Statements</a:t>
            </a:r>
            <a:endParaRPr lang="en-US" b="1" dirty="0">
              <a:solidFill>
                <a:srgbClr val="C00000"/>
              </a:solidFill>
              <a:latin typeface="+mn-lt"/>
            </a:endParaRPr>
          </a:p>
        </p:txBody>
      </p:sp>
      <p:sp>
        <p:nvSpPr>
          <p:cNvPr id="3" name="Content Placeholder 2"/>
          <p:cNvSpPr>
            <a:spLocks noGrp="1"/>
          </p:cNvSpPr>
          <p:nvPr>
            <p:ph idx="1"/>
          </p:nvPr>
        </p:nvSpPr>
        <p:spPr>
          <a:xfrm>
            <a:off x="2042808" y="1556426"/>
            <a:ext cx="9310991" cy="4883285"/>
          </a:xfrm>
        </p:spPr>
        <p:txBody>
          <a:bodyPr>
            <a:normAutofit/>
          </a:bodyPr>
          <a:lstStyle/>
          <a:p>
            <a:pPr marL="0" indent="0">
              <a:buNone/>
            </a:pPr>
            <a:endParaRPr lang="en-US" sz="3200" dirty="0" smtClean="0"/>
          </a:p>
          <a:p>
            <a:r>
              <a:rPr lang="en-US" sz="3200" dirty="0" smtClean="0"/>
              <a:t>What does the review of data tell me</a:t>
            </a:r>
          </a:p>
          <a:p>
            <a:pPr lvl="1"/>
            <a:r>
              <a:rPr lang="en-US" sz="2800" i="1" dirty="0" smtClean="0"/>
              <a:t>Not all campuses are implementing the designated program model.</a:t>
            </a:r>
          </a:p>
          <a:p>
            <a:pPr marL="457200" lvl="1" indent="0">
              <a:buNone/>
            </a:pPr>
            <a:endParaRPr lang="en-US" sz="2800" i="1" dirty="0" smtClean="0"/>
          </a:p>
          <a:p>
            <a:r>
              <a:rPr lang="en-US" sz="3200" dirty="0"/>
              <a:t>W</a:t>
            </a:r>
            <a:r>
              <a:rPr lang="en-US" sz="3200" dirty="0" smtClean="0"/>
              <a:t>e have to digger a little deeper…</a:t>
            </a:r>
            <a:endParaRPr lang="en-US" sz="3200" dirty="0"/>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5" name="Group 4"/>
          <p:cNvGrpSpPr/>
          <p:nvPr/>
        </p:nvGrpSpPr>
        <p:grpSpPr>
          <a:xfrm>
            <a:off x="10723890" y="5398219"/>
            <a:ext cx="1169374" cy="1169374"/>
            <a:chOff x="2346918" y="153936"/>
            <a:chExt cx="1169374" cy="1169374"/>
          </a:xfrm>
        </p:grpSpPr>
        <p:sp>
          <p:nvSpPr>
            <p:cNvPr id="6" name="Pie 5"/>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2076563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6" y="286607"/>
            <a:ext cx="10848975" cy="1450757"/>
          </a:xfrm>
        </p:spPr>
        <p:txBody>
          <a:bodyPr/>
          <a:lstStyle/>
          <a:p>
            <a:r>
              <a:rPr lang="en-US" b="1" dirty="0" smtClean="0">
                <a:solidFill>
                  <a:srgbClr val="C00000"/>
                </a:solidFill>
              </a:rPr>
              <a:t>Closer Look – </a:t>
            </a:r>
            <a:br>
              <a:rPr lang="en-US" b="1" dirty="0" smtClean="0">
                <a:solidFill>
                  <a:srgbClr val="C00000"/>
                </a:solidFill>
              </a:rPr>
            </a:br>
            <a:r>
              <a:rPr lang="en-US" b="1" dirty="0" smtClean="0">
                <a:solidFill>
                  <a:srgbClr val="C00000"/>
                </a:solidFill>
              </a:rPr>
              <a:t>Problem Statements</a:t>
            </a:r>
            <a:endParaRPr lang="en-US" b="1" dirty="0">
              <a:solidFill>
                <a:srgbClr val="C00000"/>
              </a:solidFill>
            </a:endParaRPr>
          </a:p>
        </p:txBody>
      </p:sp>
      <p:sp>
        <p:nvSpPr>
          <p:cNvPr id="3" name="Content Placeholder 2"/>
          <p:cNvSpPr>
            <a:spLocks noGrp="1"/>
          </p:cNvSpPr>
          <p:nvPr>
            <p:ph idx="1"/>
          </p:nvPr>
        </p:nvSpPr>
        <p:spPr>
          <a:xfrm>
            <a:off x="1095376" y="2039070"/>
            <a:ext cx="9984105" cy="697441"/>
          </a:xfrm>
        </p:spPr>
        <p:txBody>
          <a:bodyPr>
            <a:normAutofit lnSpcReduction="10000"/>
          </a:bodyPr>
          <a:lstStyle/>
          <a:p>
            <a:pPr marL="0" indent="0" algn="ctr">
              <a:spcBef>
                <a:spcPts val="0"/>
              </a:spcBef>
              <a:spcAft>
                <a:spcPts val="0"/>
              </a:spcAft>
              <a:buNone/>
            </a:pPr>
            <a:r>
              <a:rPr lang="en-US" sz="4400" dirty="0" smtClean="0">
                <a:latin typeface="Calibri"/>
                <a:ea typeface="Calibri"/>
                <a:cs typeface="Times New Roman"/>
              </a:rPr>
              <a:t>Problem Statement</a:t>
            </a:r>
          </a:p>
          <a:p>
            <a:pPr>
              <a:spcBef>
                <a:spcPts val="0"/>
              </a:spcBef>
              <a:spcAft>
                <a:spcPts val="0"/>
              </a:spcAft>
              <a:buFont typeface="Arial" panose="020B0604020202020204" pitchFamily="34" charset="0"/>
              <a:buChar char="•"/>
            </a:pPr>
            <a:endParaRPr lang="en-US" sz="3600" dirty="0">
              <a:effectLst/>
              <a:latin typeface="Calibri"/>
              <a:ea typeface="Calibri"/>
              <a:cs typeface="Times New Roman"/>
            </a:endParaRPr>
          </a:p>
          <a:p>
            <a:pPr marL="0" indent="0">
              <a:spcBef>
                <a:spcPts val="0"/>
              </a:spcBef>
              <a:spcAft>
                <a:spcPts val="0"/>
              </a:spcAft>
              <a:buNone/>
            </a:pPr>
            <a:endParaRPr lang="en-US" sz="3600" dirty="0" smtClean="0">
              <a:latin typeface="Calibri"/>
              <a:ea typeface="Calibri"/>
              <a:cs typeface="Times New Roman"/>
            </a:endParaRPr>
          </a:p>
          <a:p>
            <a:pPr>
              <a:spcBef>
                <a:spcPts val="0"/>
              </a:spcBef>
              <a:spcAft>
                <a:spcPts val="0"/>
              </a:spcAft>
              <a:buFont typeface="Arial" panose="020B0604020202020204" pitchFamily="34" charset="0"/>
              <a:buChar char="•"/>
            </a:pPr>
            <a:endParaRPr lang="en-US" sz="3600" dirty="0">
              <a:effectLst/>
              <a:latin typeface="Calibri"/>
              <a:ea typeface="Calibri"/>
              <a:cs typeface="Times New Roman"/>
            </a:endParaRPr>
          </a:p>
          <a:p>
            <a:pPr>
              <a:spcBef>
                <a:spcPts val="0"/>
              </a:spcBef>
              <a:spcAft>
                <a:spcPts val="0"/>
              </a:spcAft>
              <a:buFont typeface="Arial" panose="020B0604020202020204" pitchFamily="34" charset="0"/>
              <a:buChar char="•"/>
            </a:pPr>
            <a:endParaRPr lang="en-US" sz="3600" dirty="0">
              <a:effectLst/>
              <a:latin typeface="Calibri"/>
              <a:ea typeface="Calibri"/>
              <a:cs typeface="Times New Roman"/>
            </a:endParaRPr>
          </a:p>
        </p:txBody>
      </p:sp>
      <p:pic>
        <p:nvPicPr>
          <p:cNvPr id="4098" name="Picture 2" descr="C:\Users\Christie Family\AppData\Local\Microsoft\Windows\Temporary Internet Files\Content.IE5\W305KTRT\MC900312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9690" y="295504"/>
            <a:ext cx="1238319" cy="1133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922" y="4506915"/>
            <a:ext cx="4038601" cy="769441"/>
          </a:xfrm>
          <a:prstGeom prst="rect">
            <a:avLst/>
          </a:prstGeom>
          <a:noFill/>
        </p:spPr>
        <p:txBody>
          <a:bodyPr wrap="square" rtlCol="0">
            <a:spAutoFit/>
          </a:bodyPr>
          <a:lstStyle/>
          <a:p>
            <a:r>
              <a:rPr lang="en-US" sz="4400" dirty="0" smtClean="0">
                <a:latin typeface="Calibri" panose="020F0502020204030204" pitchFamily="34" charset="0"/>
              </a:rPr>
              <a:t>Missed Index(</a:t>
            </a:r>
            <a:r>
              <a:rPr lang="en-US" sz="4400" dirty="0" err="1" smtClean="0">
                <a:latin typeface="Calibri" panose="020F0502020204030204" pitchFamily="34" charset="0"/>
              </a:rPr>
              <a:t>es</a:t>
            </a:r>
            <a:r>
              <a:rPr lang="en-US" sz="4400" dirty="0" smtClean="0">
                <a:latin typeface="Calibri" panose="020F0502020204030204" pitchFamily="34" charset="0"/>
              </a:rPr>
              <a:t>)</a:t>
            </a:r>
            <a:endParaRPr lang="en-US" sz="4400" dirty="0">
              <a:latin typeface="Calibri" panose="020F0502020204030204" pitchFamily="34" charset="0"/>
            </a:endParaRPr>
          </a:p>
        </p:txBody>
      </p:sp>
      <p:sp>
        <p:nvSpPr>
          <p:cNvPr id="6" name="TextBox 5"/>
          <p:cNvSpPr txBox="1"/>
          <p:nvPr/>
        </p:nvSpPr>
        <p:spPr>
          <a:xfrm>
            <a:off x="8499977" y="4163571"/>
            <a:ext cx="3619501" cy="1446550"/>
          </a:xfrm>
          <a:prstGeom prst="rect">
            <a:avLst/>
          </a:prstGeom>
          <a:noFill/>
        </p:spPr>
        <p:txBody>
          <a:bodyPr wrap="square" rtlCol="0">
            <a:spAutoFit/>
          </a:bodyPr>
          <a:lstStyle/>
          <a:p>
            <a:pPr algn="ctr"/>
            <a:r>
              <a:rPr lang="en-US" sz="4400" dirty="0" smtClean="0">
                <a:latin typeface="Calibri" panose="020F0502020204030204" pitchFamily="34" charset="0"/>
              </a:rPr>
              <a:t>PBM Indicators PL 2 or 3</a:t>
            </a:r>
            <a:endParaRPr lang="en-US" sz="4400" dirty="0">
              <a:latin typeface="Calibri" panose="020F0502020204030204" pitchFamily="34" charset="0"/>
            </a:endParaRPr>
          </a:p>
        </p:txBody>
      </p:sp>
      <p:cxnSp>
        <p:nvCxnSpPr>
          <p:cNvPr id="7" name="Curved Connector 6"/>
          <p:cNvCxnSpPr/>
          <p:nvPr/>
        </p:nvCxnSpPr>
        <p:spPr>
          <a:xfrm flipV="1">
            <a:off x="2354831" y="2632669"/>
            <a:ext cx="2073722" cy="1960073"/>
          </a:xfrm>
          <a:prstGeom prst="curved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0800000">
            <a:off x="7851917" y="2579979"/>
            <a:ext cx="1811828" cy="1697230"/>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70174" y="5591889"/>
            <a:ext cx="4887577" cy="769441"/>
          </a:xfrm>
          <a:prstGeom prst="rect">
            <a:avLst/>
          </a:prstGeom>
          <a:noFill/>
        </p:spPr>
        <p:txBody>
          <a:bodyPr wrap="square" rtlCol="0">
            <a:spAutoFit/>
          </a:bodyPr>
          <a:lstStyle/>
          <a:p>
            <a:pPr algn="ctr"/>
            <a:r>
              <a:rPr lang="en-US" sz="4400" dirty="0" smtClean="0">
                <a:latin typeface="Calibri" panose="020F0502020204030204" pitchFamily="34" charset="0"/>
              </a:rPr>
              <a:t>Data Sources (CSFs)</a:t>
            </a:r>
            <a:endParaRPr lang="en-US" sz="4400" dirty="0">
              <a:latin typeface="Calibri" panose="020F0502020204030204" pitchFamily="34" charset="0"/>
            </a:endParaRPr>
          </a:p>
        </p:txBody>
      </p:sp>
      <p:cxnSp>
        <p:nvCxnSpPr>
          <p:cNvPr id="14" name="Straight Connector 13"/>
          <p:cNvCxnSpPr/>
          <p:nvPr/>
        </p:nvCxnSpPr>
        <p:spPr>
          <a:xfrm flipV="1">
            <a:off x="6000421" y="2632668"/>
            <a:ext cx="20598" cy="2971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2231939" y="2905834"/>
            <a:ext cx="846543" cy="758792"/>
          </a:xfrm>
          <a:prstGeom prst="rect">
            <a:avLst/>
          </a:prstGeom>
        </p:spPr>
      </p:pic>
      <p:pic>
        <p:nvPicPr>
          <p:cNvPr id="16" name="Picture 15"/>
          <p:cNvPicPr>
            <a:picLocks noChangeAspect="1"/>
          </p:cNvPicPr>
          <p:nvPr/>
        </p:nvPicPr>
        <p:blipFill>
          <a:blip r:embed="rId4"/>
          <a:stretch>
            <a:fillRect/>
          </a:stretch>
        </p:blipFill>
        <p:spPr>
          <a:xfrm>
            <a:off x="9140364" y="2905834"/>
            <a:ext cx="846543" cy="758792"/>
          </a:xfrm>
          <a:prstGeom prst="rect">
            <a:avLst/>
          </a:prstGeom>
        </p:spPr>
      </p:pic>
      <p:pic>
        <p:nvPicPr>
          <p:cNvPr id="17" name="Picture 16"/>
          <p:cNvPicPr>
            <a:picLocks noChangeAspect="1"/>
          </p:cNvPicPr>
          <p:nvPr/>
        </p:nvPicPr>
        <p:blipFill>
          <a:blip r:embed="rId4"/>
          <a:stretch>
            <a:fillRect/>
          </a:stretch>
        </p:blipFill>
        <p:spPr>
          <a:xfrm>
            <a:off x="6225627" y="3748035"/>
            <a:ext cx="769522" cy="689755"/>
          </a:xfrm>
          <a:prstGeom prst="rect">
            <a:avLst/>
          </a:prstGeom>
        </p:spPr>
      </p:pic>
      <p:grpSp>
        <p:nvGrpSpPr>
          <p:cNvPr id="18" name="Group 17"/>
          <p:cNvGrpSpPr/>
          <p:nvPr/>
        </p:nvGrpSpPr>
        <p:grpSpPr>
          <a:xfrm>
            <a:off x="10723890" y="5398219"/>
            <a:ext cx="1169374" cy="1169374"/>
            <a:chOff x="2346918" y="153936"/>
            <a:chExt cx="1169374" cy="1169374"/>
          </a:xfrm>
        </p:grpSpPr>
        <p:sp>
          <p:nvSpPr>
            <p:cNvPr id="19" name="Pie 18"/>
            <p:cNvSpPr/>
            <p:nvPr/>
          </p:nvSpPr>
          <p:spPr>
            <a:xfrm>
              <a:off x="2346918" y="153936"/>
              <a:ext cx="1169374" cy="1169374"/>
            </a:xfrm>
            <a:prstGeom prst="pieWedge">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0" name="Pie 4"/>
            <p:cNvSpPr/>
            <p:nvPr/>
          </p:nvSpPr>
          <p:spPr>
            <a:xfrm>
              <a:off x="2689420"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ysClr val="window" lastClr="FFFFFF"/>
                  </a:solidFill>
                  <a:effectLst/>
                  <a:uLnTx/>
                  <a:uFillTx/>
                  <a:latin typeface="Calibri"/>
                </a:rPr>
                <a:t>Data Analysis</a:t>
              </a:r>
              <a:endParaRPr kumimoji="0" lang="en-US" sz="16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60671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382" y="362857"/>
            <a:ext cx="9134618" cy="1016000"/>
          </a:xfrm>
        </p:spPr>
        <p:txBody>
          <a:bodyPr>
            <a:normAutofit fontScale="90000"/>
          </a:bodyPr>
          <a:lstStyle/>
          <a:p>
            <a:pPr algn="ctr"/>
            <a:r>
              <a:rPr lang="en-US" sz="6000" dirty="0"/>
              <a:t>Purpose</a:t>
            </a:r>
            <a:r>
              <a:rPr lang="en-US" sz="6000" b="1" dirty="0" smtClean="0">
                <a:solidFill>
                  <a:srgbClr val="C00000"/>
                </a:solidFill>
              </a:rPr>
              <a:t> </a:t>
            </a:r>
            <a:r>
              <a:rPr lang="en-US" b="1" dirty="0" smtClean="0">
                <a:solidFill>
                  <a:srgbClr val="C00000"/>
                </a:solidFill>
              </a:rPr>
              <a:t/>
            </a:r>
            <a:br>
              <a:rPr lang="en-US" b="1" dirty="0" smtClean="0">
                <a:solidFill>
                  <a:srgbClr val="C00000"/>
                </a:solidFill>
              </a:rPr>
            </a:br>
            <a:endParaRPr lang="en-US" dirty="0"/>
          </a:p>
        </p:txBody>
      </p:sp>
      <p:sp>
        <p:nvSpPr>
          <p:cNvPr id="3" name="Content Placeholder 2"/>
          <p:cNvSpPr>
            <a:spLocks noGrp="1"/>
          </p:cNvSpPr>
          <p:nvPr>
            <p:ph idx="1"/>
          </p:nvPr>
        </p:nvSpPr>
        <p:spPr>
          <a:xfrm>
            <a:off x="1533382" y="1640341"/>
            <a:ext cx="10218057" cy="4907644"/>
          </a:xfrm>
        </p:spPr>
        <p:txBody>
          <a:bodyPr>
            <a:normAutofit/>
          </a:bodyPr>
          <a:lstStyle/>
          <a:p>
            <a:r>
              <a:rPr lang="en-US" sz="3200" dirty="0" smtClean="0"/>
              <a:t>A review of identification and interventions </a:t>
            </a:r>
            <a:r>
              <a:rPr lang="en-US" sz="3200" dirty="0"/>
              <a:t>for both state accountability and the Performance Based Monitoring Analysis System (PBMAS).  </a:t>
            </a:r>
            <a:endParaRPr lang="en-US" sz="3200" dirty="0" smtClean="0"/>
          </a:p>
          <a:p>
            <a:r>
              <a:rPr lang="en-US" sz="3200" dirty="0" smtClean="0"/>
              <a:t>How </a:t>
            </a:r>
            <a:r>
              <a:rPr lang="en-US" sz="3200" dirty="0"/>
              <a:t>to use information from both systems to conduct meaningful data </a:t>
            </a:r>
            <a:r>
              <a:rPr lang="en-US" sz="3200" dirty="0" smtClean="0"/>
              <a:t>analysis and needs assessment. </a:t>
            </a:r>
          </a:p>
          <a:p>
            <a:r>
              <a:rPr lang="en-US" sz="3200" dirty="0" smtClean="0"/>
              <a:t>How engaging in the TAIS continuous improvement process improves student </a:t>
            </a:r>
            <a:r>
              <a:rPr lang="en-US" sz="3200" dirty="0"/>
              <a:t>performance and program effectiveness.</a:t>
            </a:r>
          </a:p>
          <a:p>
            <a:endParaRPr lang="en-US" dirty="0">
              <a:solidFill>
                <a:srgbClr val="FF0000"/>
              </a:solidFill>
            </a:endParaRPr>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spTree>
    <p:extLst>
      <p:ext uri="{BB962C8B-B14F-4D97-AF65-F5344CB8AC3E}">
        <p14:creationId xmlns:p14="http://schemas.microsoft.com/office/powerpoint/2010/main" val="2135097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6" y="166910"/>
            <a:ext cx="10633364" cy="1433290"/>
          </a:xfrm>
        </p:spPr>
        <p:txBody>
          <a:bodyPr>
            <a:noAutofit/>
          </a:bodyPr>
          <a:lstStyle/>
          <a:p>
            <a:pPr algn="ctr"/>
            <a:r>
              <a:rPr lang="en-US" sz="4900" dirty="0">
                <a:solidFill>
                  <a:prstClr val="black">
                    <a:lumMod val="85000"/>
                    <a:lumOff val="15000"/>
                  </a:prstClr>
                </a:solidFill>
              </a:rPr>
              <a:t>TAIS Continuous Improvement Process</a:t>
            </a:r>
            <a:endParaRPr lang="en-US" sz="4900" dirty="0"/>
          </a:p>
        </p:txBody>
      </p:sp>
      <p:graphicFrame>
        <p:nvGraphicFramePr>
          <p:cNvPr id="4" name="Diagram 3"/>
          <p:cNvGraphicFramePr/>
          <p:nvPr>
            <p:extLst>
              <p:ext uri="{D42A27DB-BD31-4B8C-83A1-F6EECF244321}">
                <p14:modId xmlns:p14="http://schemas.microsoft.com/office/powerpoint/2010/main" val="2144075752"/>
              </p:ext>
            </p:extLst>
          </p:nvPr>
        </p:nvGraphicFramePr>
        <p:xfrm>
          <a:off x="1558636" y="1620982"/>
          <a:ext cx="9945976" cy="5237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546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4800" y="76200"/>
            <a:ext cx="8018862" cy="769441"/>
          </a:xfrm>
          <a:prstGeom prst="rect">
            <a:avLst/>
          </a:prstGeom>
          <a:noFill/>
        </p:spPr>
        <p:txBody>
          <a:bodyPr wrap="none" rtlCol="0">
            <a:spAutoFit/>
          </a:bodyPr>
          <a:lstStyle/>
          <a:p>
            <a:r>
              <a:rPr lang="en-US" sz="4400" dirty="0" smtClean="0"/>
              <a:t>Needs Assessment Tab Format</a:t>
            </a:r>
            <a:endParaRPr lang="en-US" sz="4400" dirty="0"/>
          </a:p>
        </p:txBody>
      </p:sp>
      <p:sp>
        <p:nvSpPr>
          <p:cNvPr id="7" name="Rectangle 6"/>
          <p:cNvSpPr/>
          <p:nvPr/>
        </p:nvSpPr>
        <p:spPr>
          <a:xfrm>
            <a:off x="1952625" y="997458"/>
            <a:ext cx="7721600" cy="9144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Problem Statements</a:t>
            </a:r>
            <a:endParaRPr lang="en-US" sz="4800" dirty="0"/>
          </a:p>
        </p:txBody>
      </p:sp>
      <p:sp>
        <p:nvSpPr>
          <p:cNvPr id="8" name="Right Arrow 7"/>
          <p:cNvSpPr/>
          <p:nvPr/>
        </p:nvSpPr>
        <p:spPr>
          <a:xfrm>
            <a:off x="-203200" y="1066800"/>
            <a:ext cx="2844800" cy="7757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Data Tab</a:t>
            </a:r>
            <a:endParaRPr lang="en-US" sz="2800" b="1" dirty="0"/>
          </a:p>
        </p:txBody>
      </p:sp>
      <p:sp>
        <p:nvSpPr>
          <p:cNvPr id="9" name="Rectangle 8"/>
          <p:cNvSpPr/>
          <p:nvPr/>
        </p:nvSpPr>
        <p:spPr>
          <a:xfrm>
            <a:off x="577941" y="2514600"/>
            <a:ext cx="9501242" cy="41563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Root Cause 1</a:t>
            </a:r>
          </a:p>
          <a:p>
            <a:r>
              <a:rPr lang="en-US" sz="4000" dirty="0" smtClean="0"/>
              <a:t>Root Cause 2</a:t>
            </a:r>
          </a:p>
          <a:p>
            <a:r>
              <a:rPr lang="en-US" sz="4000" dirty="0" smtClean="0"/>
              <a:t>Root Cause 3</a:t>
            </a:r>
          </a:p>
          <a:p>
            <a:r>
              <a:rPr lang="en-US" sz="4000" dirty="0" smtClean="0"/>
              <a:t>Root Cause 4</a:t>
            </a:r>
          </a:p>
          <a:p>
            <a:r>
              <a:rPr lang="en-US" sz="4000" dirty="0" smtClean="0"/>
              <a:t>Root Cause 5</a:t>
            </a:r>
          </a:p>
          <a:p>
            <a:r>
              <a:rPr lang="en-US" sz="4000" dirty="0" smtClean="0"/>
              <a:t>And so on…..</a:t>
            </a:r>
            <a:endParaRPr lang="en-US" sz="4000" dirty="0"/>
          </a:p>
        </p:txBody>
      </p:sp>
      <p:sp>
        <p:nvSpPr>
          <p:cNvPr id="10" name="Explosion 2 9"/>
          <p:cNvSpPr/>
          <p:nvPr/>
        </p:nvSpPr>
        <p:spPr>
          <a:xfrm>
            <a:off x="5486400" y="1981200"/>
            <a:ext cx="6502400" cy="3200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Answers the question WHY?</a:t>
            </a:r>
            <a:endParaRPr lang="en-US" sz="2800" dirty="0">
              <a:solidFill>
                <a:schemeClr val="tx1"/>
              </a:solidFill>
            </a:endParaRPr>
          </a:p>
        </p:txBody>
      </p:sp>
      <p:grpSp>
        <p:nvGrpSpPr>
          <p:cNvPr id="11" name="Group 10"/>
          <p:cNvGrpSpPr/>
          <p:nvPr/>
        </p:nvGrpSpPr>
        <p:grpSpPr>
          <a:xfrm>
            <a:off x="10892451" y="5501590"/>
            <a:ext cx="1169374" cy="1169374"/>
            <a:chOff x="3570306" y="153936"/>
            <a:chExt cx="1169374" cy="1169374"/>
          </a:xfrm>
        </p:grpSpPr>
        <p:sp>
          <p:nvSpPr>
            <p:cNvPr id="12" name="Pie 11"/>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4062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Shift for Clarity</a:t>
            </a:r>
            <a:endParaRPr lang="en-US" dirty="0"/>
          </a:p>
        </p:txBody>
      </p:sp>
      <p:sp>
        <p:nvSpPr>
          <p:cNvPr id="5" name="Rectangle 4"/>
          <p:cNvSpPr/>
          <p:nvPr/>
        </p:nvSpPr>
        <p:spPr>
          <a:xfrm>
            <a:off x="6908800" y="2286000"/>
            <a:ext cx="4470400" cy="1752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Root Cause</a:t>
            </a:r>
            <a:endParaRPr lang="en-US" sz="5400" dirty="0"/>
          </a:p>
        </p:txBody>
      </p:sp>
      <p:sp>
        <p:nvSpPr>
          <p:cNvPr id="6" name="Rectangle 5"/>
          <p:cNvSpPr/>
          <p:nvPr/>
        </p:nvSpPr>
        <p:spPr>
          <a:xfrm>
            <a:off x="630179" y="2268641"/>
            <a:ext cx="4145023" cy="17362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Need</a:t>
            </a:r>
            <a:endParaRPr lang="en-US" sz="7200" dirty="0"/>
          </a:p>
        </p:txBody>
      </p:sp>
      <p:sp>
        <p:nvSpPr>
          <p:cNvPr id="7" name="Equal 6"/>
          <p:cNvSpPr/>
          <p:nvPr/>
        </p:nvSpPr>
        <p:spPr>
          <a:xfrm>
            <a:off x="4927600" y="2598998"/>
            <a:ext cx="1828800" cy="1143000"/>
          </a:xfrm>
          <a:prstGeom prst="math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10892451" y="5501590"/>
            <a:ext cx="1169374" cy="1169374"/>
            <a:chOff x="3570306" y="153936"/>
            <a:chExt cx="1169374" cy="1169374"/>
          </a:xfrm>
        </p:grpSpPr>
        <p:sp>
          <p:nvSpPr>
            <p:cNvPr id="9" name="Pie 8"/>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0"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3575337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387062"/>
            <a:ext cx="8911687" cy="1280890"/>
          </a:xfrm>
        </p:spPr>
        <p:txBody>
          <a:bodyPr>
            <a:normAutofit/>
          </a:bodyPr>
          <a:lstStyle/>
          <a:p>
            <a:pPr algn="ctr"/>
            <a:r>
              <a:rPr lang="en-US" b="1" dirty="0" smtClean="0">
                <a:solidFill>
                  <a:schemeClr val="accent5">
                    <a:lumMod val="75000"/>
                  </a:schemeClr>
                </a:solidFill>
                <a:latin typeface="+mn-lt"/>
              </a:rPr>
              <a:t>Needs Assessment</a:t>
            </a:r>
            <a:br>
              <a:rPr lang="en-US" b="1" dirty="0" smtClean="0">
                <a:solidFill>
                  <a:schemeClr val="accent5">
                    <a:lumMod val="75000"/>
                  </a:schemeClr>
                </a:solidFill>
                <a:latin typeface="+mn-lt"/>
              </a:rPr>
            </a:br>
            <a:r>
              <a:rPr lang="en-US" b="1" dirty="0" smtClean="0">
                <a:solidFill>
                  <a:schemeClr val="accent5">
                    <a:lumMod val="75000"/>
                  </a:schemeClr>
                </a:solidFill>
                <a:latin typeface="+mn-lt"/>
              </a:rPr>
              <a:t>Determine Root </a:t>
            </a:r>
            <a:r>
              <a:rPr lang="en-US" b="1" dirty="0">
                <a:solidFill>
                  <a:schemeClr val="accent5">
                    <a:lumMod val="75000"/>
                  </a:schemeClr>
                </a:solidFill>
                <a:latin typeface="+mn-lt"/>
              </a:rPr>
              <a:t>C</a:t>
            </a:r>
            <a:r>
              <a:rPr lang="en-US" b="1" dirty="0" smtClean="0">
                <a:solidFill>
                  <a:schemeClr val="accent5">
                    <a:lumMod val="75000"/>
                  </a:schemeClr>
                </a:solidFill>
                <a:latin typeface="+mn-lt"/>
              </a:rPr>
              <a:t>auses</a:t>
            </a:r>
            <a:endParaRPr lang="en-US" b="1" dirty="0">
              <a:solidFill>
                <a:schemeClr val="accent5">
                  <a:lumMod val="75000"/>
                </a:schemeClr>
              </a:solidFill>
              <a:latin typeface="+mn-lt"/>
            </a:endParaRPr>
          </a:p>
        </p:txBody>
      </p:sp>
      <p:sp>
        <p:nvSpPr>
          <p:cNvPr id="3" name="Content Placeholder 2"/>
          <p:cNvSpPr>
            <a:spLocks noGrp="1"/>
          </p:cNvSpPr>
          <p:nvPr>
            <p:ph idx="1"/>
          </p:nvPr>
        </p:nvSpPr>
        <p:spPr>
          <a:xfrm>
            <a:off x="1828801" y="1825624"/>
            <a:ext cx="9525000" cy="4803776"/>
          </a:xfrm>
        </p:spPr>
        <p:txBody>
          <a:bodyPr>
            <a:noAutofit/>
          </a:bodyPr>
          <a:lstStyle/>
          <a:p>
            <a:r>
              <a:rPr lang="en-US" sz="2800" dirty="0" smtClean="0"/>
              <a:t>All campuses are not implementing the designated program model</a:t>
            </a:r>
          </a:p>
          <a:p>
            <a:pPr marL="0" indent="0">
              <a:buNone/>
            </a:pPr>
            <a:endParaRPr lang="en-US" sz="2400" dirty="0" smtClean="0"/>
          </a:p>
          <a:p>
            <a:pPr marL="0" indent="0">
              <a:buNone/>
            </a:pPr>
            <a:endParaRPr lang="en-US" sz="2400" dirty="0"/>
          </a:p>
          <a:p>
            <a:pPr marL="457200" lvl="1" indent="0">
              <a:buNone/>
            </a:pPr>
            <a:endParaRPr lang="en-US" sz="2200" dirty="0" smtClean="0"/>
          </a:p>
          <a:p>
            <a:pPr marL="457200" lvl="1" indent="0" algn="ctr">
              <a:buNone/>
            </a:pPr>
            <a:endParaRPr lang="en-US" sz="2200" dirty="0"/>
          </a:p>
          <a:p>
            <a:pPr marL="457200" lvl="1" indent="0">
              <a:buNone/>
            </a:pPr>
            <a:r>
              <a:rPr lang="en-US" sz="3200" b="1" dirty="0" smtClean="0"/>
              <a:t>You will have to dig a little deeper</a:t>
            </a:r>
          </a:p>
          <a:p>
            <a:pPr marL="457200" lvl="1" indent="0">
              <a:buNone/>
            </a:pPr>
            <a:r>
              <a:rPr lang="en-US" sz="3200" b="1" dirty="0" smtClean="0"/>
              <a:t>To determine true root causes</a:t>
            </a:r>
            <a:endParaRPr lang="en-US" sz="3200" b="1" dirty="0"/>
          </a:p>
        </p:txBody>
      </p:sp>
      <p:sp>
        <p:nvSpPr>
          <p:cNvPr id="4" name="Rectangle 3"/>
          <p:cNvSpPr/>
          <p:nvPr/>
        </p:nvSpPr>
        <p:spPr>
          <a:xfrm>
            <a:off x="3002606" y="2657852"/>
            <a:ext cx="6196844" cy="1569660"/>
          </a:xfrm>
          <a:prstGeom prst="rect">
            <a:avLst/>
          </a:prstGeom>
          <a:noFill/>
        </p:spPr>
        <p:txBody>
          <a:bodyPr wrap="square" lIns="91440" tIns="45720" rIns="91440" bIns="45720">
            <a:spAutoFit/>
            <a:scene3d>
              <a:camera prst="isometricOffAxis1Right"/>
              <a:lightRig rig="threePt" dir="t"/>
            </a:scene3d>
          </a:bodyPr>
          <a:lstStyle/>
          <a:p>
            <a:pPr algn="ctr"/>
            <a:r>
              <a:rPr lang="en-US" sz="9600" b="1" dirty="0" smtClean="0">
                <a:ln w="1905"/>
                <a:gradFill>
                  <a:gsLst>
                    <a:gs pos="0">
                      <a:srgbClr val="6AAC91">
                        <a:shade val="20000"/>
                        <a:satMod val="200000"/>
                      </a:srgbClr>
                    </a:gs>
                    <a:gs pos="78000">
                      <a:srgbClr val="6AAC91">
                        <a:tint val="90000"/>
                        <a:shade val="89000"/>
                        <a:satMod val="220000"/>
                      </a:srgbClr>
                    </a:gs>
                    <a:gs pos="100000">
                      <a:srgbClr val="6AAC91">
                        <a:tint val="12000"/>
                        <a:satMod val="255000"/>
                      </a:srgbClr>
                    </a:gs>
                  </a:gsLst>
                  <a:lin ang="5400000"/>
                </a:gradFill>
                <a:effectLst>
                  <a:innerShdw blurRad="69850" dist="43180" dir="5400000">
                    <a:srgbClr val="000000">
                      <a:alpha val="65000"/>
                    </a:srgbClr>
                  </a:innerShdw>
                </a:effectLst>
              </a:rPr>
              <a:t>WHY?</a:t>
            </a:r>
            <a:endParaRPr lang="en-US" sz="9600" b="1" dirty="0">
              <a:ln w="1905"/>
              <a:gradFill>
                <a:gsLst>
                  <a:gs pos="0">
                    <a:srgbClr val="6AAC91">
                      <a:shade val="20000"/>
                      <a:satMod val="200000"/>
                    </a:srgbClr>
                  </a:gs>
                  <a:gs pos="78000">
                    <a:srgbClr val="6AAC91">
                      <a:tint val="90000"/>
                      <a:shade val="89000"/>
                      <a:satMod val="220000"/>
                    </a:srgbClr>
                  </a:gs>
                  <a:gs pos="100000">
                    <a:srgbClr val="6AAC91">
                      <a:tint val="12000"/>
                      <a:satMod val="255000"/>
                    </a:srgbClr>
                  </a:gs>
                </a:gsLst>
                <a:lin ang="5400000"/>
              </a:gradFill>
              <a:effectLst>
                <a:innerShdw blurRad="69850" dist="43180" dir="5400000">
                  <a:srgbClr val="000000">
                    <a:alpha val="65000"/>
                  </a:srgbClr>
                </a:innerShdw>
              </a:effectLst>
            </a:endParaRPr>
          </a:p>
        </p:txBody>
      </p:sp>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6" name="Group 5"/>
          <p:cNvGrpSpPr/>
          <p:nvPr/>
        </p:nvGrpSpPr>
        <p:grpSpPr>
          <a:xfrm>
            <a:off x="10892451" y="5501590"/>
            <a:ext cx="1169374" cy="1169374"/>
            <a:chOff x="3570306" y="153936"/>
            <a:chExt cx="1169374" cy="1169374"/>
          </a:xfrm>
        </p:grpSpPr>
        <p:sp>
          <p:nvSpPr>
            <p:cNvPr id="7" name="Pie 6"/>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14978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119376" y="233172"/>
            <a:ext cx="7721600" cy="122148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Campuses not implementing program model</a:t>
            </a:r>
            <a:endParaRPr lang="en-US" sz="3600" b="1" dirty="0"/>
          </a:p>
        </p:txBody>
      </p:sp>
      <p:sp>
        <p:nvSpPr>
          <p:cNvPr id="8" name="Right Arrow 7"/>
          <p:cNvSpPr/>
          <p:nvPr/>
        </p:nvSpPr>
        <p:spPr>
          <a:xfrm>
            <a:off x="-117946" y="648462"/>
            <a:ext cx="2844800" cy="77571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Data Tab</a:t>
            </a:r>
            <a:endParaRPr lang="en-US" sz="2800" b="1" dirty="0"/>
          </a:p>
        </p:txBody>
      </p:sp>
      <p:sp>
        <p:nvSpPr>
          <p:cNvPr id="9" name="Rectangle 8"/>
          <p:cNvSpPr/>
          <p:nvPr/>
        </p:nvSpPr>
        <p:spPr>
          <a:xfrm>
            <a:off x="304799" y="1454658"/>
            <a:ext cx="11801475" cy="52509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000" dirty="0" smtClean="0"/>
              <a:t>Inconsistent understanding of program model among teachers</a:t>
            </a:r>
          </a:p>
          <a:p>
            <a:pPr marL="571500" indent="-571500">
              <a:buFont typeface="Arial" panose="020B0604020202020204" pitchFamily="34" charset="0"/>
              <a:buChar char="•"/>
            </a:pPr>
            <a:r>
              <a:rPr lang="en-US" sz="4000" dirty="0" smtClean="0"/>
              <a:t>Training take </a:t>
            </a:r>
            <a:r>
              <a:rPr lang="en-US" sz="4000" dirty="0" err="1" smtClean="0"/>
              <a:t>aways</a:t>
            </a:r>
            <a:r>
              <a:rPr lang="en-US" sz="4000" dirty="0" smtClean="0"/>
              <a:t> not being implemented</a:t>
            </a:r>
          </a:p>
          <a:p>
            <a:pPr marL="571500" indent="-571500">
              <a:buFont typeface="Arial" panose="020B0604020202020204" pitchFamily="34" charset="0"/>
              <a:buChar char="•"/>
            </a:pPr>
            <a:r>
              <a:rPr lang="en-US" sz="4000" dirty="0" smtClean="0"/>
              <a:t>No follow-up or coaching</a:t>
            </a:r>
          </a:p>
          <a:p>
            <a:pPr marL="571500" indent="-571500">
              <a:buFont typeface="Arial" panose="020B0604020202020204" pitchFamily="34" charset="0"/>
              <a:buChar char="•"/>
            </a:pPr>
            <a:r>
              <a:rPr lang="en-US" sz="4000" dirty="0" smtClean="0"/>
              <a:t>Not a focus </a:t>
            </a:r>
            <a:r>
              <a:rPr lang="en-US" sz="4000" dirty="0"/>
              <a:t>i</a:t>
            </a:r>
            <a:r>
              <a:rPr lang="en-US" sz="4000" dirty="0" smtClean="0"/>
              <a:t>n classroom walk-throughs</a:t>
            </a:r>
          </a:p>
          <a:p>
            <a:pPr marL="571500" indent="-571500">
              <a:buFont typeface="Arial" panose="020B0604020202020204" pitchFamily="34" charset="0"/>
              <a:buChar char="•"/>
            </a:pPr>
            <a:r>
              <a:rPr lang="en-US" sz="4000" dirty="0" smtClean="0"/>
              <a:t>Principals not trained and no monitoring expectations set</a:t>
            </a:r>
          </a:p>
        </p:txBody>
      </p:sp>
      <p:sp>
        <p:nvSpPr>
          <p:cNvPr id="11" name="Explosion 2 10"/>
          <p:cNvSpPr/>
          <p:nvPr/>
        </p:nvSpPr>
        <p:spPr>
          <a:xfrm>
            <a:off x="8936736" y="1243584"/>
            <a:ext cx="2950464"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a:t>
            </a:r>
            <a:endParaRPr lang="en-US" sz="2800" dirty="0">
              <a:solidFill>
                <a:schemeClr val="tx1"/>
              </a:solidFill>
            </a:endParaRPr>
          </a:p>
        </p:txBody>
      </p:sp>
      <p:sp>
        <p:nvSpPr>
          <p:cNvPr id="12" name="Explosion 2 11"/>
          <p:cNvSpPr/>
          <p:nvPr/>
        </p:nvSpPr>
        <p:spPr>
          <a:xfrm>
            <a:off x="9369552" y="2698243"/>
            <a:ext cx="2950464"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a:t>
            </a:r>
            <a:endParaRPr lang="en-US" sz="2800" dirty="0">
              <a:solidFill>
                <a:schemeClr val="tx1"/>
              </a:solidFill>
            </a:endParaRPr>
          </a:p>
        </p:txBody>
      </p:sp>
      <p:sp>
        <p:nvSpPr>
          <p:cNvPr id="13" name="Explosion 2 12"/>
          <p:cNvSpPr/>
          <p:nvPr/>
        </p:nvSpPr>
        <p:spPr>
          <a:xfrm>
            <a:off x="7101078" y="3249169"/>
            <a:ext cx="2950464"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a:t>
            </a:r>
            <a:endParaRPr lang="en-US" sz="2800" dirty="0">
              <a:solidFill>
                <a:schemeClr val="tx1"/>
              </a:solidFill>
            </a:endParaRPr>
          </a:p>
        </p:txBody>
      </p:sp>
      <p:sp>
        <p:nvSpPr>
          <p:cNvPr id="14" name="Explosion 2 13"/>
          <p:cNvSpPr/>
          <p:nvPr/>
        </p:nvSpPr>
        <p:spPr>
          <a:xfrm>
            <a:off x="9236202" y="3805428"/>
            <a:ext cx="2950464"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a:t>
            </a:r>
            <a:endParaRPr lang="en-US" sz="2800" dirty="0">
              <a:solidFill>
                <a:schemeClr val="tx1"/>
              </a:solidFill>
            </a:endParaRPr>
          </a:p>
        </p:txBody>
      </p:sp>
      <p:grpSp>
        <p:nvGrpSpPr>
          <p:cNvPr id="10" name="Group 9"/>
          <p:cNvGrpSpPr/>
          <p:nvPr/>
        </p:nvGrpSpPr>
        <p:grpSpPr>
          <a:xfrm>
            <a:off x="10774104" y="105305"/>
            <a:ext cx="1169374" cy="1169374"/>
            <a:chOff x="3570306" y="153936"/>
            <a:chExt cx="1169374" cy="1169374"/>
          </a:xfrm>
        </p:grpSpPr>
        <p:sp>
          <p:nvSpPr>
            <p:cNvPr id="15" name="Pie 14"/>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6"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
        <p:nvSpPr>
          <p:cNvPr id="3" name="Rounded Rectangle 2"/>
          <p:cNvSpPr/>
          <p:nvPr/>
        </p:nvSpPr>
        <p:spPr>
          <a:xfrm>
            <a:off x="484909" y="5029200"/>
            <a:ext cx="11402291" cy="14547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00884" y="5640712"/>
            <a:ext cx="3411511" cy="707886"/>
          </a:xfrm>
          <a:prstGeom prst="rect">
            <a:avLst/>
          </a:prstGeom>
          <a:noFill/>
        </p:spPr>
        <p:txBody>
          <a:bodyPr wrap="none" rtlCol="0">
            <a:spAutoFit/>
          </a:bodyPr>
          <a:lstStyle/>
          <a:p>
            <a:r>
              <a:rPr lang="en-US" sz="4000" b="1" dirty="0" smtClean="0">
                <a:solidFill>
                  <a:srgbClr val="FF0000"/>
                </a:solidFill>
              </a:rPr>
              <a:t>ROOT CAUSE</a:t>
            </a:r>
            <a:endParaRPr lang="en-US" sz="4000" b="1" dirty="0">
              <a:solidFill>
                <a:srgbClr val="FF0000"/>
              </a:solidFill>
            </a:endParaRPr>
          </a:p>
        </p:txBody>
      </p:sp>
    </p:spTree>
    <p:extLst>
      <p:ext uri="{BB962C8B-B14F-4D97-AF65-F5344CB8AC3E}">
        <p14:creationId xmlns:p14="http://schemas.microsoft.com/office/powerpoint/2010/main" val="34075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1" nodeType="afterEffect">
                                  <p:stCondLst>
                                    <p:cond delay="100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0"/>
                            </p:stCondLst>
                            <p:childTnLst>
                              <p:par>
                                <p:cTn id="31" presetID="1" presetClass="exit" presetSubtype="0" fill="hold" grpId="1" nodeType="afterEffect">
                                  <p:stCondLst>
                                    <p:cond delay="100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 nodeType="afterEffect">
                                  <p:stCondLst>
                                    <p:cond delay="100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par>
                          <p:cTn id="52" fill="hold">
                            <p:stCondLst>
                              <p:cond delay="0"/>
                            </p:stCondLst>
                            <p:childTnLst>
                              <p:par>
                                <p:cTn id="53" presetID="1" presetClass="exit" presetSubtype="0" fill="hold" grpId="1" nodeType="afterEffect">
                                  <p:stCondLst>
                                    <p:cond delay="100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circle(in)">
                                      <p:cBhvr>
                                        <p:cTn id="63" dur="2000"/>
                                        <p:tgtEl>
                                          <p:spTgt spid="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dissolv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1" grpId="1" animBg="1"/>
      <p:bldP spid="12" grpId="0" animBg="1"/>
      <p:bldP spid="12" grpId="1" animBg="1"/>
      <p:bldP spid="13" grpId="0" animBg="1"/>
      <p:bldP spid="13" grpId="1" animBg="1"/>
      <p:bldP spid="14" grpId="0" animBg="1"/>
      <p:bldP spid="14" grpId="1" animBg="1"/>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930" y="1024128"/>
            <a:ext cx="4887722" cy="4887722"/>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21786" y="1024128"/>
            <a:ext cx="4819460" cy="4819460"/>
          </a:xfrm>
        </p:spPr>
      </p:pic>
    </p:spTree>
    <p:extLst>
      <p:ext uri="{BB962C8B-B14F-4D97-AF65-F5344CB8AC3E}">
        <p14:creationId xmlns:p14="http://schemas.microsoft.com/office/powerpoint/2010/main" val="3134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247" y="624110"/>
            <a:ext cx="9662365" cy="1231584"/>
          </a:xfrm>
        </p:spPr>
        <p:txBody>
          <a:bodyPr>
            <a:normAutofit/>
          </a:bodyPr>
          <a:lstStyle/>
          <a:p>
            <a:pPr algn="ctr"/>
            <a:r>
              <a:rPr lang="en-US" b="1" dirty="0" smtClean="0">
                <a:solidFill>
                  <a:schemeClr val="accent5">
                    <a:lumMod val="75000"/>
                  </a:schemeClr>
                </a:solidFill>
                <a:latin typeface="+mn-lt"/>
              </a:rPr>
              <a:t>Needs Assessment – Narrowing the Focus</a:t>
            </a:r>
            <a:endParaRPr lang="en-US" b="1" dirty="0">
              <a:solidFill>
                <a:schemeClr val="accent5">
                  <a:lumMod val="75000"/>
                </a:schemeClr>
              </a:solidFill>
              <a:latin typeface="+mn-lt"/>
            </a:endParaRPr>
          </a:p>
        </p:txBody>
      </p:sp>
      <p:sp>
        <p:nvSpPr>
          <p:cNvPr id="3" name="Content Placeholder 2"/>
          <p:cNvSpPr>
            <a:spLocks noGrp="1"/>
          </p:cNvSpPr>
          <p:nvPr>
            <p:ph idx="1"/>
          </p:nvPr>
        </p:nvSpPr>
        <p:spPr/>
        <p:txBody>
          <a:bodyPr>
            <a:normAutofit/>
          </a:bodyPr>
          <a:lstStyle/>
          <a:p>
            <a:r>
              <a:rPr lang="en-US" sz="3200" dirty="0" smtClean="0"/>
              <a:t>District systems are not evident, but </a:t>
            </a:r>
          </a:p>
          <a:p>
            <a:r>
              <a:rPr lang="en-US" sz="3200" dirty="0"/>
              <a:t>S</a:t>
            </a:r>
            <a:r>
              <a:rPr lang="en-US" sz="3200" dirty="0" smtClean="0"/>
              <a:t>ome campuses are meeting the needs of ELLs better than others</a:t>
            </a:r>
          </a:p>
          <a:p>
            <a:endParaRPr lang="en-US" sz="3200" dirty="0"/>
          </a:p>
          <a:p>
            <a:r>
              <a:rPr lang="en-US" sz="3200" dirty="0" smtClean="0"/>
              <a:t>Digging Deeper…..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4240021"/>
            <a:ext cx="2741324" cy="205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6" name="Group 5"/>
          <p:cNvGrpSpPr/>
          <p:nvPr/>
        </p:nvGrpSpPr>
        <p:grpSpPr>
          <a:xfrm>
            <a:off x="10892451" y="5501590"/>
            <a:ext cx="1169374" cy="1169374"/>
            <a:chOff x="3570306" y="153936"/>
            <a:chExt cx="1169374" cy="1169374"/>
          </a:xfrm>
        </p:grpSpPr>
        <p:sp>
          <p:nvSpPr>
            <p:cNvPr id="7" name="Pie 6"/>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412666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777" y="624109"/>
            <a:ext cx="9796836" cy="1298819"/>
          </a:xfrm>
        </p:spPr>
        <p:txBody>
          <a:bodyPr>
            <a:normAutofit/>
          </a:bodyPr>
          <a:lstStyle/>
          <a:p>
            <a:pPr algn="ctr"/>
            <a:r>
              <a:rPr lang="en-US" b="1" dirty="0" smtClean="0">
                <a:solidFill>
                  <a:srgbClr val="C00000"/>
                </a:solidFill>
              </a:rPr>
              <a:t> </a:t>
            </a:r>
            <a:r>
              <a:rPr lang="en-US" b="1" dirty="0" smtClean="0">
                <a:solidFill>
                  <a:schemeClr val="accent5">
                    <a:lumMod val="75000"/>
                  </a:schemeClr>
                </a:solidFill>
                <a:latin typeface="+mn-lt"/>
              </a:rPr>
              <a:t>Needs Assessment – Narrowing the Focus</a:t>
            </a:r>
            <a:endParaRPr lang="en-US" b="1" dirty="0">
              <a:solidFill>
                <a:schemeClr val="accent5">
                  <a:lumMod val="75000"/>
                </a:schemeClr>
              </a:solidFill>
              <a:latin typeface="+mn-lt"/>
            </a:endParaRPr>
          </a:p>
        </p:txBody>
      </p:sp>
      <p:sp>
        <p:nvSpPr>
          <p:cNvPr id="3" name="Content Placeholder 2"/>
          <p:cNvSpPr>
            <a:spLocks noGrp="1"/>
          </p:cNvSpPr>
          <p:nvPr>
            <p:ph idx="1"/>
          </p:nvPr>
        </p:nvSpPr>
        <p:spPr/>
        <p:txBody>
          <a:bodyPr>
            <a:noAutofit/>
          </a:bodyPr>
          <a:lstStyle/>
          <a:p>
            <a:r>
              <a:rPr lang="en-US" sz="3200" i="1" dirty="0" smtClean="0"/>
              <a:t>What are those campuses doing?</a:t>
            </a:r>
          </a:p>
          <a:p>
            <a:endParaRPr lang="en-US" sz="3200" i="1" dirty="0"/>
          </a:p>
          <a:p>
            <a:r>
              <a:rPr lang="en-US" sz="3200" i="1" dirty="0" smtClean="0"/>
              <a:t>How can that be shared with other campuses?</a:t>
            </a:r>
          </a:p>
          <a:p>
            <a:endParaRPr lang="en-US" sz="3200" i="1" dirty="0" smtClean="0"/>
          </a:p>
          <a:p>
            <a:r>
              <a:rPr lang="en-US" sz="3200" i="1" dirty="0" smtClean="0"/>
              <a:t>Does it make sense to move those campuses practices into district systems/expectations?</a:t>
            </a:r>
            <a:endParaRPr lang="en-US" sz="3200" i="1" dirty="0"/>
          </a:p>
        </p:txBody>
      </p:sp>
      <p:sp>
        <p:nvSpPr>
          <p:cNvPr id="4" name="Footer Placeholder 1"/>
          <p:cNvSpPr txBox="1">
            <a:spLocks noGrp="1"/>
          </p:cNvSpPr>
          <p:nvPr/>
        </p:nvSpPr>
        <p:spPr bwMode="auto">
          <a:xfrm>
            <a:off x="3352800" y="66294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5" name="Group 4"/>
          <p:cNvGrpSpPr/>
          <p:nvPr/>
        </p:nvGrpSpPr>
        <p:grpSpPr>
          <a:xfrm>
            <a:off x="10892451" y="5501590"/>
            <a:ext cx="1169374" cy="1169374"/>
            <a:chOff x="3570306" y="153936"/>
            <a:chExt cx="1169374" cy="1169374"/>
          </a:xfrm>
        </p:grpSpPr>
        <p:sp>
          <p:nvSpPr>
            <p:cNvPr id="6" name="Pie 5"/>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
        <p:nvSpPr>
          <p:cNvPr id="8" name="TextBox 7"/>
          <p:cNvSpPr txBox="1"/>
          <p:nvPr/>
        </p:nvSpPr>
        <p:spPr>
          <a:xfrm>
            <a:off x="5299942" y="3813570"/>
            <a:ext cx="5035296" cy="2308324"/>
          </a:xfrm>
          <a:prstGeom prst="rect">
            <a:avLst/>
          </a:prstGeom>
          <a:solidFill>
            <a:srgbClr val="92D050"/>
          </a:solidFill>
          <a:ln>
            <a:solidFill>
              <a:schemeClr val="tx1"/>
            </a:solidFill>
          </a:ln>
        </p:spPr>
        <p:txBody>
          <a:bodyPr wrap="square" rtlCol="0">
            <a:spAutoFit/>
          </a:bodyPr>
          <a:lstStyle/>
          <a:p>
            <a:r>
              <a:rPr lang="en-US" sz="3600" dirty="0" smtClean="0"/>
              <a:t>May become part of strategy/intervention section of targeted improvement plan</a:t>
            </a:r>
            <a:endParaRPr lang="en-US" sz="3600" dirty="0"/>
          </a:p>
        </p:txBody>
      </p:sp>
    </p:spTree>
    <p:extLst>
      <p:ext uri="{BB962C8B-B14F-4D97-AF65-F5344CB8AC3E}">
        <p14:creationId xmlns:p14="http://schemas.microsoft.com/office/powerpoint/2010/main" val="12310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31" y="595535"/>
            <a:ext cx="9926287" cy="1309464"/>
          </a:xfrm>
        </p:spPr>
        <p:txBody>
          <a:bodyPr>
            <a:normAutofit/>
          </a:bodyPr>
          <a:lstStyle/>
          <a:p>
            <a:pPr algn="ctr"/>
            <a:r>
              <a:rPr lang="en-US" b="1" dirty="0" smtClean="0">
                <a:solidFill>
                  <a:schemeClr val="accent5">
                    <a:lumMod val="75000"/>
                  </a:schemeClr>
                </a:solidFill>
                <a:latin typeface="+mn-lt"/>
              </a:rPr>
              <a:t>Needs Assessment – Narrowing the Focus</a:t>
            </a:r>
            <a:endParaRPr lang="en-US" b="1" dirty="0">
              <a:solidFill>
                <a:schemeClr val="accent5">
                  <a:lumMod val="75000"/>
                </a:schemeClr>
              </a:solidFill>
              <a:latin typeface="+mn-lt"/>
            </a:endParaRPr>
          </a:p>
        </p:txBody>
      </p:sp>
      <p:sp>
        <p:nvSpPr>
          <p:cNvPr id="3" name="Content Placeholder 2"/>
          <p:cNvSpPr>
            <a:spLocks noGrp="1"/>
          </p:cNvSpPr>
          <p:nvPr>
            <p:ph idx="1"/>
          </p:nvPr>
        </p:nvSpPr>
        <p:spPr>
          <a:xfrm>
            <a:off x="2354093" y="1905000"/>
            <a:ext cx="6945549" cy="4724401"/>
          </a:xfrm>
        </p:spPr>
        <p:txBody>
          <a:bodyPr>
            <a:noAutofit/>
          </a:bodyPr>
          <a:lstStyle/>
          <a:p>
            <a:pPr>
              <a:buFont typeface="Wingdings" panose="05000000000000000000" pitchFamily="2" charset="2"/>
              <a:buChar char="ü"/>
            </a:pPr>
            <a:r>
              <a:rPr lang="en-US" sz="2400" dirty="0"/>
              <a:t>D</a:t>
            </a:r>
            <a:r>
              <a:rPr lang="en-US" sz="2400" dirty="0" smtClean="0"/>
              <a:t>istrict systems in place</a:t>
            </a:r>
          </a:p>
          <a:p>
            <a:pPr>
              <a:buFont typeface="Wingdings" panose="05000000000000000000" pitchFamily="2" charset="2"/>
              <a:buChar char="ü"/>
            </a:pPr>
            <a:r>
              <a:rPr lang="en-US" sz="2400" dirty="0" smtClean="0"/>
              <a:t>Campus staff understand systems</a:t>
            </a:r>
          </a:p>
          <a:p>
            <a:pPr>
              <a:buFont typeface="Wingdings" panose="05000000000000000000" pitchFamily="2" charset="2"/>
              <a:buChar char="ü"/>
            </a:pPr>
            <a:r>
              <a:rPr lang="en-US" sz="2400" dirty="0"/>
              <a:t>C</a:t>
            </a:r>
            <a:r>
              <a:rPr lang="en-US" sz="2400" dirty="0" smtClean="0"/>
              <a:t>ampus staff are implementing the systems as designed</a:t>
            </a:r>
          </a:p>
          <a:p>
            <a:pPr>
              <a:buFont typeface="Wingdings" panose="05000000000000000000" pitchFamily="2" charset="2"/>
              <a:buChar char="ü"/>
            </a:pPr>
            <a:r>
              <a:rPr lang="en-US" sz="2400" dirty="0" smtClean="0"/>
              <a:t>Now what???</a:t>
            </a:r>
          </a:p>
          <a:p>
            <a:endParaRPr lang="en-US" sz="2400" dirty="0"/>
          </a:p>
          <a:p>
            <a:r>
              <a:rPr lang="en-US" sz="2400" dirty="0"/>
              <a:t>A</a:t>
            </a:r>
            <a:r>
              <a:rPr lang="en-US" sz="2400" dirty="0" smtClean="0"/>
              <a:t>re our systems effective?</a:t>
            </a:r>
          </a:p>
          <a:p>
            <a:endParaRPr lang="en-US" sz="2400" dirty="0" smtClean="0"/>
          </a:p>
          <a:p>
            <a:r>
              <a:rPr lang="en-US" sz="2400" b="1" dirty="0" smtClean="0"/>
              <a:t>You may have to dig a little deeper.</a:t>
            </a:r>
            <a:endParaRPr lang="en-US" sz="24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534" y="1651290"/>
            <a:ext cx="2620384" cy="179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grpSp>
        <p:nvGrpSpPr>
          <p:cNvPr id="6" name="Group 5"/>
          <p:cNvGrpSpPr/>
          <p:nvPr/>
        </p:nvGrpSpPr>
        <p:grpSpPr>
          <a:xfrm>
            <a:off x="10892451" y="5501590"/>
            <a:ext cx="1169374" cy="1169374"/>
            <a:chOff x="3570306" y="153936"/>
            <a:chExt cx="1169374" cy="1169374"/>
          </a:xfrm>
        </p:grpSpPr>
        <p:sp>
          <p:nvSpPr>
            <p:cNvPr id="7" name="Pie 6"/>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spTree>
    <p:extLst>
      <p:ext uri="{BB962C8B-B14F-4D97-AF65-F5344CB8AC3E}">
        <p14:creationId xmlns:p14="http://schemas.microsoft.com/office/powerpoint/2010/main" val="28795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15128" y="76200"/>
            <a:ext cx="8229600" cy="1143000"/>
          </a:xfrm>
        </p:spPr>
        <p:txBody>
          <a:bodyPr>
            <a:normAutofit/>
          </a:bodyPr>
          <a:lstStyle/>
          <a:p>
            <a:pPr algn="ctr"/>
            <a:r>
              <a:rPr lang="en-US" sz="4400" dirty="0" smtClean="0"/>
              <a:t>Partner Talk</a:t>
            </a:r>
            <a:endParaRPr lang="en-US" sz="4400" dirty="0"/>
          </a:p>
        </p:txBody>
      </p:sp>
      <p:sp>
        <p:nvSpPr>
          <p:cNvPr id="5" name="TextBox 4"/>
          <p:cNvSpPr txBox="1"/>
          <p:nvPr/>
        </p:nvSpPr>
        <p:spPr>
          <a:xfrm>
            <a:off x="2334543" y="1791711"/>
            <a:ext cx="8971344" cy="2062103"/>
          </a:xfrm>
          <a:prstGeom prst="rect">
            <a:avLst/>
          </a:prstGeom>
          <a:noFill/>
        </p:spPr>
        <p:txBody>
          <a:bodyPr wrap="square" rtlCol="0">
            <a:spAutoFit/>
          </a:bodyPr>
          <a:lstStyle/>
          <a:p>
            <a:pPr algn="ctr"/>
            <a:r>
              <a:rPr lang="en-US" sz="3200" b="1" dirty="0">
                <a:solidFill>
                  <a:srgbClr val="C00000"/>
                </a:solidFill>
              </a:rPr>
              <a:t>How will moving the prioritization process from </a:t>
            </a:r>
            <a:r>
              <a:rPr lang="en-US" sz="3200" b="1" dirty="0" smtClean="0">
                <a:solidFill>
                  <a:srgbClr val="C00000"/>
                </a:solidFill>
              </a:rPr>
              <a:t>needs/root </a:t>
            </a:r>
            <a:r>
              <a:rPr lang="en-US" sz="3200" b="1" dirty="0">
                <a:solidFill>
                  <a:srgbClr val="C00000"/>
                </a:solidFill>
              </a:rPr>
              <a:t>cause to problem statements </a:t>
            </a:r>
            <a:r>
              <a:rPr lang="en-US" sz="3200" b="1" dirty="0" smtClean="0">
                <a:solidFill>
                  <a:srgbClr val="C00000"/>
                </a:solidFill>
              </a:rPr>
              <a:t>help </a:t>
            </a:r>
            <a:r>
              <a:rPr lang="en-US" sz="3200" b="1" dirty="0">
                <a:solidFill>
                  <a:srgbClr val="C00000"/>
                </a:solidFill>
              </a:rPr>
              <a:t>focus improvement and</a:t>
            </a:r>
          </a:p>
          <a:p>
            <a:pPr algn="ctr"/>
            <a:r>
              <a:rPr lang="en-US" sz="3200" b="1" dirty="0">
                <a:solidFill>
                  <a:srgbClr val="C00000"/>
                </a:solidFill>
              </a:rPr>
              <a:t> maximize time and effort?</a:t>
            </a:r>
          </a:p>
        </p:txBody>
      </p:sp>
      <p:grpSp>
        <p:nvGrpSpPr>
          <p:cNvPr id="6" name="Group 5"/>
          <p:cNvGrpSpPr/>
          <p:nvPr/>
        </p:nvGrpSpPr>
        <p:grpSpPr>
          <a:xfrm>
            <a:off x="10892451" y="5501590"/>
            <a:ext cx="1169374" cy="1169374"/>
            <a:chOff x="3570306" y="153936"/>
            <a:chExt cx="1169374" cy="1169374"/>
          </a:xfrm>
        </p:grpSpPr>
        <p:sp>
          <p:nvSpPr>
            <p:cNvPr id="7" name="Pie 6"/>
            <p:cNvSpPr/>
            <p:nvPr/>
          </p:nvSpPr>
          <p:spPr>
            <a:xfrm rot="5400000">
              <a:off x="3570306" y="153936"/>
              <a:ext cx="1169374" cy="1169374"/>
            </a:xfrm>
            <a:prstGeom prst="pieWedge">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a:off x="3570306" y="496438"/>
              <a:ext cx="826872" cy="826872"/>
            </a:xfrm>
            <a:prstGeom prst="rect">
              <a:avLst/>
            </a:prstGeom>
            <a:noFill/>
            <a:ln>
              <a:noFill/>
            </a:ln>
            <a:effectLst/>
          </p:spPr>
          <p:txBody>
            <a:bodyPr spcFirstLastPara="0" vert="horz" wrap="square" lIns="64008" tIns="64008" rIns="64008" bIns="64008"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sysClr val="window" lastClr="FFFFFF"/>
                  </a:solidFill>
                  <a:effectLst/>
                  <a:uLnTx/>
                  <a:uFillTx/>
                  <a:latin typeface="Calibri"/>
                </a:rPr>
                <a:t>Needs Assessment</a:t>
              </a:r>
              <a:endParaRPr kumimoji="0" lang="en-US" sz="1100" b="0" i="0" u="none" strike="noStrike" kern="1200" cap="none" spc="0" normalizeH="0" baseline="0" noProof="0" dirty="0">
                <a:ln>
                  <a:noFill/>
                </a:ln>
                <a:solidFill>
                  <a:sysClr val="window" lastClr="FFFFFF"/>
                </a:solidFill>
                <a:effectLst/>
                <a:uLnTx/>
                <a:uFillTx/>
                <a:latin typeface="Calibri"/>
              </a:endParaRPr>
            </a:p>
          </p:txBody>
        </p:sp>
      </p:grpSp>
      <p:pic>
        <p:nvPicPr>
          <p:cNvPr id="9" name="Picture 8"/>
          <p:cNvPicPr>
            <a:picLocks noChangeAspect="1"/>
          </p:cNvPicPr>
          <p:nvPr/>
        </p:nvPicPr>
        <p:blipFill>
          <a:blip r:embed="rId3"/>
          <a:stretch>
            <a:fillRect/>
          </a:stretch>
        </p:blipFill>
        <p:spPr>
          <a:xfrm>
            <a:off x="3906982" y="3988186"/>
            <a:ext cx="4897892" cy="2495741"/>
          </a:xfrm>
          <a:prstGeom prst="rect">
            <a:avLst/>
          </a:prstGeom>
        </p:spPr>
      </p:pic>
    </p:spTree>
    <p:extLst>
      <p:ext uri="{BB962C8B-B14F-4D97-AF65-F5344CB8AC3E}">
        <p14:creationId xmlns:p14="http://schemas.microsoft.com/office/powerpoint/2010/main" val="413364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0"/>
            <a:ext cx="10937504" cy="1325563"/>
          </a:xfrm>
        </p:spPr>
        <p:txBody>
          <a:bodyPr>
            <a:normAutofit/>
          </a:bodyPr>
          <a:lstStyle/>
          <a:p>
            <a:pPr algn="ctr"/>
            <a:r>
              <a:rPr lang="en-US" dirty="0" smtClean="0"/>
              <a:t>State Accountability Rating System 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071000"/>
              </p:ext>
            </p:extLst>
          </p:nvPr>
        </p:nvGraphicFramePr>
        <p:xfrm>
          <a:off x="2091332" y="624365"/>
          <a:ext cx="9840686" cy="5925858"/>
        </p:xfrm>
        <a:graphic>
          <a:graphicData uri="http://schemas.openxmlformats.org/drawingml/2006/table">
            <a:tbl>
              <a:tblPr firstRow="1" bandRow="1">
                <a:tableStyleId>{5C22544A-7EE6-4342-B048-85BDC9FD1C3A}</a:tableStyleId>
              </a:tblPr>
              <a:tblGrid>
                <a:gridCol w="2881163"/>
                <a:gridCol w="1878248"/>
                <a:gridCol w="1582057"/>
                <a:gridCol w="1859104"/>
                <a:gridCol w="1640114"/>
              </a:tblGrid>
              <a:tr h="1534779">
                <a:tc>
                  <a:txBody>
                    <a:bodyPr/>
                    <a:lstStyle/>
                    <a:p>
                      <a:pPr algn="ctr"/>
                      <a:r>
                        <a:rPr lang="en-US" sz="2800" dirty="0" smtClean="0"/>
                        <a:t>Performance Indexes</a:t>
                      </a:r>
                      <a:endParaRPr lang="en-US" sz="2800" dirty="0"/>
                    </a:p>
                  </a:txBody>
                  <a:tcPr/>
                </a:tc>
                <a:tc gridSpan="2">
                  <a:txBody>
                    <a:bodyPr/>
                    <a:lstStyle/>
                    <a:p>
                      <a:pPr algn="ctr"/>
                      <a:r>
                        <a:rPr lang="en-US" sz="2800" dirty="0" smtClean="0"/>
                        <a:t>Non-AEA District and Campus Targets</a:t>
                      </a:r>
                      <a:endParaRPr lang="en-US" sz="2800" dirty="0"/>
                    </a:p>
                  </a:txBody>
                  <a:tcPr/>
                </a:tc>
                <a:tc hMerge="1">
                  <a:txBody>
                    <a:bodyPr/>
                    <a:lstStyle/>
                    <a:p>
                      <a:endParaRPr lang="en-US"/>
                    </a:p>
                  </a:txBody>
                  <a:tcPr/>
                </a:tc>
                <a:tc gridSpan="2">
                  <a:txBody>
                    <a:bodyPr/>
                    <a:lstStyle/>
                    <a:p>
                      <a:pPr algn="ctr"/>
                      <a:r>
                        <a:rPr lang="en-US" sz="2800" dirty="0" smtClean="0"/>
                        <a:t>AEA District and Campus Targets</a:t>
                      </a:r>
                      <a:endParaRPr lang="en-US" sz="2800" dirty="0"/>
                    </a:p>
                  </a:txBody>
                  <a:tcPr/>
                </a:tc>
                <a:tc hMerge="1">
                  <a:txBody>
                    <a:bodyPr/>
                    <a:lstStyle/>
                    <a:p>
                      <a:endParaRPr lang="en-US"/>
                    </a:p>
                  </a:txBody>
                  <a:tcPr/>
                </a:tc>
              </a:tr>
              <a:tr h="716302">
                <a:tc>
                  <a:txBody>
                    <a:bodyPr/>
                    <a:lstStyle/>
                    <a:p>
                      <a:r>
                        <a:rPr lang="en-US" sz="2000" dirty="0" smtClean="0"/>
                        <a:t>Index 1-Student Achievement</a:t>
                      </a:r>
                      <a:endParaRPr lang="en-US" sz="2000" dirty="0"/>
                    </a:p>
                  </a:txBody>
                  <a:tcPr/>
                </a:tc>
                <a:tc gridSpan="2">
                  <a:txBody>
                    <a:bodyPr/>
                    <a:lstStyle/>
                    <a:p>
                      <a:r>
                        <a:rPr lang="en-US" sz="2000" dirty="0" smtClean="0"/>
                        <a:t>55</a:t>
                      </a:r>
                      <a:endParaRPr lang="en-US" sz="2000" dirty="0"/>
                    </a:p>
                  </a:txBody>
                  <a:tcPr/>
                </a:tc>
                <a:tc hMerge="1">
                  <a:txBody>
                    <a:bodyPr/>
                    <a:lstStyle/>
                    <a:p>
                      <a:endParaRPr lang="en-US"/>
                    </a:p>
                  </a:txBody>
                  <a:tcPr/>
                </a:tc>
                <a:tc gridSpan="2">
                  <a:txBody>
                    <a:bodyPr/>
                    <a:lstStyle/>
                    <a:p>
                      <a:r>
                        <a:rPr lang="en-US" sz="2000" dirty="0" smtClean="0"/>
                        <a:t>30</a:t>
                      </a:r>
                      <a:endParaRPr lang="en-US" sz="2000" dirty="0"/>
                    </a:p>
                  </a:txBody>
                  <a:tcPr/>
                </a:tc>
                <a:tc hMerge="1">
                  <a:txBody>
                    <a:bodyPr/>
                    <a:lstStyle/>
                    <a:p>
                      <a:endParaRPr lang="en-US"/>
                    </a:p>
                  </a:txBody>
                  <a:tcPr/>
                </a:tc>
              </a:tr>
              <a:tr h="598304">
                <a:tc>
                  <a:txBody>
                    <a:bodyPr/>
                    <a:lstStyle/>
                    <a:p>
                      <a:r>
                        <a:rPr lang="en-US" sz="2000" dirty="0" smtClean="0"/>
                        <a:t>Index 2-Student* Growth</a:t>
                      </a:r>
                      <a:endParaRPr lang="en-US" sz="2000" dirty="0"/>
                    </a:p>
                  </a:txBody>
                  <a:tcPr/>
                </a:tc>
                <a:tc gridSpan="2">
                  <a:txBody>
                    <a:bodyPr/>
                    <a:lstStyle/>
                    <a:p>
                      <a:r>
                        <a:rPr lang="en-US" sz="2000" b="1" i="1" dirty="0" smtClean="0"/>
                        <a:t>D – 16; Elem</a:t>
                      </a:r>
                      <a:r>
                        <a:rPr lang="en-US" sz="2000" b="1" i="1" baseline="0" dirty="0" smtClean="0"/>
                        <a:t> – 33; MS - 28</a:t>
                      </a:r>
                      <a:endParaRPr lang="en-US" sz="2000" b="1" i="1" dirty="0"/>
                    </a:p>
                  </a:txBody>
                  <a:tcPr/>
                </a:tc>
                <a:tc hMerge="1">
                  <a:txBody>
                    <a:bodyPr/>
                    <a:lstStyle/>
                    <a:p>
                      <a:endParaRPr lang="en-US"/>
                    </a:p>
                  </a:txBody>
                  <a:tcPr/>
                </a:tc>
                <a:tc gridSpan="2">
                  <a:txBody>
                    <a:bodyPr/>
                    <a:lstStyle/>
                    <a:p>
                      <a:r>
                        <a:rPr lang="en-US" sz="2000" dirty="0" smtClean="0"/>
                        <a:t>N/A</a:t>
                      </a:r>
                      <a:endParaRPr lang="en-US" sz="2000" dirty="0"/>
                    </a:p>
                  </a:txBody>
                  <a:tcPr/>
                </a:tc>
                <a:tc hMerge="1">
                  <a:txBody>
                    <a:bodyPr/>
                    <a:lstStyle/>
                    <a:p>
                      <a:endParaRPr lang="en-US"/>
                    </a:p>
                  </a:txBody>
                  <a:tcPr/>
                </a:tc>
              </a:tr>
              <a:tr h="748697">
                <a:tc>
                  <a:txBody>
                    <a:bodyPr/>
                    <a:lstStyle/>
                    <a:p>
                      <a:r>
                        <a:rPr lang="en-US" sz="2000" dirty="0" smtClean="0"/>
                        <a:t>Index 3-Closing Performance Gaps*</a:t>
                      </a:r>
                      <a:endParaRPr lang="en-US" sz="2000" dirty="0"/>
                    </a:p>
                  </a:txBody>
                  <a:tcPr/>
                </a:tc>
                <a:tc gridSpan="2">
                  <a:txBody>
                    <a:bodyPr/>
                    <a:lstStyle/>
                    <a:p>
                      <a:r>
                        <a:rPr lang="en-US" sz="2000" b="1" i="1" dirty="0" smtClean="0"/>
                        <a:t>D-28, Elem-28,</a:t>
                      </a:r>
                      <a:r>
                        <a:rPr lang="en-US" sz="2000" b="1" i="1" baseline="0" dirty="0" smtClean="0"/>
                        <a:t> MS-27, </a:t>
                      </a:r>
                    </a:p>
                    <a:p>
                      <a:r>
                        <a:rPr lang="en-US" sz="2000" b="1" i="1" baseline="0" dirty="0" smtClean="0"/>
                        <a:t>HS-31</a:t>
                      </a:r>
                      <a:endParaRPr lang="en-US" sz="2000" b="1" i="1" dirty="0"/>
                    </a:p>
                  </a:txBody>
                  <a:tcPr/>
                </a:tc>
                <a:tc hMerge="1">
                  <a:txBody>
                    <a:bodyPr/>
                    <a:lstStyle/>
                    <a:p>
                      <a:endParaRPr lang="en-US"/>
                    </a:p>
                  </a:txBody>
                  <a:tcPr/>
                </a:tc>
                <a:tc gridSpan="2">
                  <a:txBody>
                    <a:bodyPr/>
                    <a:lstStyle/>
                    <a:p>
                      <a:r>
                        <a:rPr lang="en-US" sz="2000" b="1" i="1" dirty="0" smtClean="0"/>
                        <a:t>11</a:t>
                      </a:r>
                      <a:endParaRPr lang="en-US" sz="2000" b="1" i="1" dirty="0"/>
                    </a:p>
                  </a:txBody>
                  <a:tcPr/>
                </a:tc>
                <a:tc hMerge="1">
                  <a:txBody>
                    <a:bodyPr/>
                    <a:lstStyle/>
                    <a:p>
                      <a:endParaRPr lang="en-US"/>
                    </a:p>
                  </a:txBody>
                  <a:tcPr/>
                </a:tc>
              </a:tr>
              <a:tr h="1962044">
                <a:tc>
                  <a:txBody>
                    <a:bodyPr/>
                    <a:lstStyle/>
                    <a:p>
                      <a:r>
                        <a:rPr lang="en-US" sz="2000" dirty="0" smtClean="0"/>
                        <a:t>Index 4-Postsecondary</a:t>
                      </a:r>
                      <a:r>
                        <a:rPr lang="en-US" sz="2000" baseline="0" dirty="0" smtClean="0"/>
                        <a:t> Readiness</a:t>
                      </a:r>
                      <a:endParaRPr lang="en-US" sz="2000" dirty="0"/>
                    </a:p>
                  </a:txBody>
                  <a:tcPr/>
                </a:tc>
                <a:tc>
                  <a:txBody>
                    <a:bodyPr/>
                    <a:lstStyle/>
                    <a:p>
                      <a:r>
                        <a:rPr lang="en-US" sz="2000" b="1" dirty="0" smtClean="0"/>
                        <a:t>All Components</a:t>
                      </a:r>
                    </a:p>
                    <a:p>
                      <a:endParaRPr lang="en-US" sz="2000" dirty="0" smtClean="0"/>
                    </a:p>
                    <a:p>
                      <a:r>
                        <a:rPr lang="en-US" sz="2000" dirty="0" smtClean="0"/>
                        <a:t>57</a:t>
                      </a:r>
                      <a:endParaRPr lang="en-US" sz="2000" dirty="0"/>
                    </a:p>
                  </a:txBody>
                  <a:tcPr/>
                </a:tc>
                <a:tc>
                  <a:txBody>
                    <a:bodyPr/>
                    <a:lstStyle/>
                    <a:p>
                      <a:r>
                        <a:rPr lang="en-US" sz="2000" b="1" dirty="0" smtClean="0"/>
                        <a:t>STAAR Only</a:t>
                      </a:r>
                    </a:p>
                    <a:p>
                      <a:r>
                        <a:rPr lang="en-US" sz="2000" dirty="0" smtClean="0"/>
                        <a:t>District 13</a:t>
                      </a:r>
                    </a:p>
                    <a:p>
                      <a:r>
                        <a:rPr lang="en-US" sz="2000" dirty="0" smtClean="0"/>
                        <a:t>Elem</a:t>
                      </a:r>
                      <a:r>
                        <a:rPr lang="en-US" sz="2000" baseline="0" dirty="0" smtClean="0"/>
                        <a:t> 12</a:t>
                      </a:r>
                    </a:p>
                    <a:p>
                      <a:r>
                        <a:rPr lang="en-US" sz="2000" baseline="0" dirty="0" smtClean="0"/>
                        <a:t>Middle 13</a:t>
                      </a:r>
                    </a:p>
                    <a:p>
                      <a:r>
                        <a:rPr lang="en-US" sz="2000" baseline="0" dirty="0" smtClean="0"/>
                        <a:t>High School 21</a:t>
                      </a:r>
                      <a:endParaRPr lang="en-US" sz="2000" dirty="0"/>
                    </a:p>
                  </a:txBody>
                  <a:tcPr/>
                </a:tc>
                <a:tc>
                  <a:txBody>
                    <a:bodyPr/>
                    <a:lstStyle/>
                    <a:p>
                      <a:r>
                        <a:rPr lang="en-US" sz="2000" b="1" dirty="0" smtClean="0"/>
                        <a:t>All</a:t>
                      </a:r>
                      <a:r>
                        <a:rPr lang="en-US" sz="2000" b="1" baseline="0" dirty="0" smtClean="0"/>
                        <a:t> Components</a:t>
                      </a:r>
                    </a:p>
                    <a:p>
                      <a:endParaRPr lang="en-US" sz="2000" baseline="0" dirty="0" smtClean="0"/>
                    </a:p>
                    <a:p>
                      <a:r>
                        <a:rPr lang="en-US" sz="2000" baseline="0" dirty="0" smtClean="0"/>
                        <a:t>33</a:t>
                      </a:r>
                      <a:endParaRPr lang="en-US" sz="2000" dirty="0"/>
                    </a:p>
                  </a:txBody>
                  <a:tcPr/>
                </a:tc>
                <a:tc>
                  <a:txBody>
                    <a:bodyPr/>
                    <a:lstStyle/>
                    <a:p>
                      <a:r>
                        <a:rPr lang="en-US" sz="2000" b="1" dirty="0" smtClean="0"/>
                        <a:t>Graduation/Drop-out</a:t>
                      </a:r>
                      <a:r>
                        <a:rPr lang="en-US" sz="2000" b="1" baseline="0" dirty="0" smtClean="0"/>
                        <a:t> </a:t>
                      </a:r>
                    </a:p>
                    <a:p>
                      <a:endParaRPr lang="en-US" sz="2000" baseline="0" dirty="0" smtClean="0"/>
                    </a:p>
                    <a:p>
                      <a:r>
                        <a:rPr lang="en-US" sz="2000" baseline="0" dirty="0" smtClean="0"/>
                        <a:t>45</a:t>
                      </a:r>
                      <a:endParaRPr lang="en-US" sz="2000" dirty="0"/>
                    </a:p>
                  </a:txBody>
                  <a:tcPr/>
                </a:tc>
              </a:tr>
            </a:tbl>
          </a:graphicData>
        </a:graphic>
      </p:graphicFrame>
      <p:sp>
        <p:nvSpPr>
          <p:cNvPr id="3" name="TextBox 2"/>
          <p:cNvSpPr txBox="1"/>
          <p:nvPr/>
        </p:nvSpPr>
        <p:spPr>
          <a:xfrm>
            <a:off x="3071333" y="6550223"/>
            <a:ext cx="7880685" cy="307777"/>
          </a:xfrm>
          <a:prstGeom prst="rect">
            <a:avLst/>
          </a:prstGeom>
          <a:noFill/>
        </p:spPr>
        <p:txBody>
          <a:bodyPr wrap="square" rtlCol="0">
            <a:spAutoFit/>
          </a:bodyPr>
          <a:lstStyle/>
          <a:p>
            <a:pPr algn="ctr"/>
            <a:r>
              <a:rPr lang="en-US" sz="1400" dirty="0" smtClean="0"/>
              <a:t>* Set at or about 5</a:t>
            </a:r>
            <a:r>
              <a:rPr lang="en-US" sz="1400" baseline="30000" dirty="0" smtClean="0"/>
              <a:t>th</a:t>
            </a:r>
            <a:r>
              <a:rPr lang="en-US" sz="1400" dirty="0" smtClean="0"/>
              <a:t> percentile</a:t>
            </a:r>
            <a:endParaRPr lang="en-US" sz="1400" dirty="0"/>
          </a:p>
        </p:txBody>
      </p:sp>
    </p:spTree>
    <p:extLst>
      <p:ext uri="{BB962C8B-B14F-4D97-AF65-F5344CB8AC3E}">
        <p14:creationId xmlns:p14="http://schemas.microsoft.com/office/powerpoint/2010/main" val="4081907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72571246"/>
              </p:ext>
            </p:extLst>
          </p:nvPr>
        </p:nvGraphicFramePr>
        <p:xfrm>
          <a:off x="1517072" y="1600200"/>
          <a:ext cx="9987539" cy="525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558636" y="166910"/>
            <a:ext cx="10633364" cy="14332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900" dirty="0" smtClean="0">
                <a:solidFill>
                  <a:prstClr val="black">
                    <a:lumMod val="85000"/>
                    <a:lumOff val="15000"/>
                  </a:prstClr>
                </a:solidFill>
              </a:rPr>
              <a:t>TAIS Continuous Improvement Process</a:t>
            </a:r>
            <a:endParaRPr lang="en-US" sz="4900" dirty="0"/>
          </a:p>
        </p:txBody>
      </p:sp>
    </p:spTree>
    <p:extLst>
      <p:ext uri="{BB962C8B-B14F-4D97-AF65-F5344CB8AC3E}">
        <p14:creationId xmlns:p14="http://schemas.microsoft.com/office/powerpoint/2010/main" val="110337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10891" y="1932709"/>
            <a:ext cx="6761884" cy="4733204"/>
          </a:xfrm>
        </p:spPr>
        <p:txBody>
          <a:bodyPr>
            <a:normAutofit/>
          </a:bodyPr>
          <a:lstStyle/>
          <a:p>
            <a:pPr>
              <a:buFont typeface="Wingdings" pitchFamily="2" charset="2"/>
              <a:buChar char="ü"/>
            </a:pPr>
            <a:r>
              <a:rPr lang="en-US" sz="2400" dirty="0" smtClean="0">
                <a:latin typeface="Calibri" pitchFamily="34" charset="0"/>
                <a:cs typeface="Calibri" pitchFamily="34" charset="0"/>
              </a:rPr>
              <a:t>Do the annual goals address the areas of low performance?  Are they linked to the problem statement?</a:t>
            </a:r>
          </a:p>
          <a:p>
            <a:pPr>
              <a:buFont typeface="Wingdings" pitchFamily="2" charset="2"/>
              <a:buChar char="ü"/>
            </a:pPr>
            <a:r>
              <a:rPr lang="en-US" sz="2400" dirty="0" smtClean="0">
                <a:latin typeface="Calibri" pitchFamily="34" charset="0"/>
                <a:cs typeface="Calibri" pitchFamily="34" charset="0"/>
              </a:rPr>
              <a:t>Do the strategies directly address the root causes?</a:t>
            </a:r>
          </a:p>
          <a:p>
            <a:pPr marL="0" indent="0">
              <a:buNone/>
            </a:pPr>
            <a:endParaRPr lang="en-US" sz="2400" dirty="0" smtClean="0">
              <a:latin typeface="Calibri" pitchFamily="34" charset="0"/>
              <a:cs typeface="Calibri" pitchFamily="34" charset="0"/>
            </a:endParaRPr>
          </a:p>
          <a:p>
            <a:pPr>
              <a:buFont typeface="Wingdings" pitchFamily="2" charset="2"/>
              <a:buChar char="ü"/>
            </a:pPr>
            <a:r>
              <a:rPr lang="en-US" sz="2400" dirty="0" smtClean="0">
                <a:latin typeface="Calibri" pitchFamily="34" charset="0"/>
                <a:cs typeface="Calibri" pitchFamily="34" charset="0"/>
              </a:rPr>
              <a:t>Do the quarterly goals ensure the implementation of the strategies and accomplish the annual goals? </a:t>
            </a:r>
          </a:p>
          <a:p>
            <a:pPr>
              <a:buFont typeface="Wingdings" pitchFamily="2" charset="2"/>
              <a:buChar char="ü"/>
            </a:pPr>
            <a:r>
              <a:rPr lang="en-US" sz="2400" dirty="0" smtClean="0">
                <a:latin typeface="Calibri" pitchFamily="34" charset="0"/>
                <a:cs typeface="Calibri" pitchFamily="34" charset="0"/>
              </a:rPr>
              <a:t>Do the interventions reflect specific actions that will be taken to achieve the quarterly goals? </a:t>
            </a:r>
            <a:endParaRPr lang="en-US" sz="2400" dirty="0">
              <a:latin typeface="Calibri" pitchFamily="34" charset="0"/>
              <a:cs typeface="Calibri" pitchFamily="34" charset="0"/>
            </a:endParaRPr>
          </a:p>
        </p:txBody>
      </p:sp>
      <p:sp>
        <p:nvSpPr>
          <p:cNvPr id="2" name="Title 1"/>
          <p:cNvSpPr>
            <a:spLocks noGrp="1"/>
          </p:cNvSpPr>
          <p:nvPr>
            <p:ph type="title" idx="4294967295"/>
          </p:nvPr>
        </p:nvSpPr>
        <p:spPr>
          <a:xfrm>
            <a:off x="0" y="0"/>
            <a:ext cx="10772775" cy="1658938"/>
          </a:xfrm>
        </p:spPr>
        <p:txBody>
          <a:bodyPr>
            <a:normAutofit/>
          </a:bodyPr>
          <a:lstStyle/>
          <a:p>
            <a:r>
              <a:rPr lang="en-US" sz="6600" dirty="0" smtClean="0"/>
              <a:t>Questions to Consider</a:t>
            </a:r>
            <a:endParaRPr lang="en-US" sz="6600" dirty="0"/>
          </a:p>
        </p:txBody>
      </p:sp>
      <p:graphicFrame>
        <p:nvGraphicFramePr>
          <p:cNvPr id="4" name="Diagram 3"/>
          <p:cNvGraphicFramePr/>
          <p:nvPr>
            <p:extLst>
              <p:ext uri="{D42A27DB-BD31-4B8C-83A1-F6EECF244321}">
                <p14:modId xmlns:p14="http://schemas.microsoft.com/office/powerpoint/2010/main" val="2710059217"/>
              </p:ext>
            </p:extLst>
          </p:nvPr>
        </p:nvGraphicFramePr>
        <p:xfrm>
          <a:off x="0" y="1707615"/>
          <a:ext cx="4301836" cy="431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p:cNvSpPr txBox="1">
            <a:spLocks noGrp="1"/>
          </p:cNvSpPr>
          <p:nvPr/>
        </p:nvSpPr>
        <p:spPr bwMode="auto">
          <a:xfrm>
            <a:off x="2866417" y="6459165"/>
            <a:ext cx="6096000" cy="228600"/>
          </a:xfrm>
          <a:prstGeom prst="rect">
            <a:avLst/>
          </a:prstGeom>
          <a:noFill/>
          <a:ln w="9525">
            <a:noFill/>
            <a:miter lim="800000"/>
            <a:headEnd/>
            <a:tailEnd/>
          </a:ln>
        </p:spPr>
        <p:txBody>
          <a:bodyPr/>
          <a:lstStyle/>
          <a:p>
            <a:pPr algn="ctr" eaLnBrk="0" hangingPunct="0"/>
            <a:r>
              <a:rPr lang="en-US" sz="1000" dirty="0">
                <a:solidFill>
                  <a:prstClr val="black"/>
                </a:solidFill>
                <a:latin typeface="Calibri" panose="020F0502020204030204"/>
              </a:rPr>
              <a:t>Copyright </a:t>
            </a:r>
            <a:r>
              <a:rPr lang="en-US" sz="1000" dirty="0">
                <a:solidFill>
                  <a:prstClr val="black"/>
                </a:solidFill>
                <a:latin typeface="Calibri" panose="020F0502020204030204"/>
                <a:cs typeface="Arial" charset="0"/>
              </a:rPr>
              <a:t>© Texas Education Agency </a:t>
            </a:r>
            <a:r>
              <a:rPr lang="en-US" sz="1000" dirty="0" smtClean="0">
                <a:solidFill>
                  <a:prstClr val="black"/>
                </a:solidFill>
                <a:latin typeface="Calibri" panose="020F0502020204030204"/>
                <a:cs typeface="Arial" charset="0"/>
              </a:rPr>
              <a:t>2014. </a:t>
            </a:r>
            <a:r>
              <a:rPr lang="en-US" sz="1000" dirty="0">
                <a:solidFill>
                  <a:prstClr val="black"/>
                </a:solidFill>
                <a:latin typeface="Calibri" panose="020F0502020204030204"/>
                <a:cs typeface="Arial" charset="0"/>
              </a:rPr>
              <a:t>All rights reserved.</a:t>
            </a:r>
          </a:p>
        </p:txBody>
      </p:sp>
      <p:grpSp>
        <p:nvGrpSpPr>
          <p:cNvPr id="7" name="Group 6"/>
          <p:cNvGrpSpPr/>
          <p:nvPr/>
        </p:nvGrpSpPr>
        <p:grpSpPr>
          <a:xfrm>
            <a:off x="10810677" y="5460026"/>
            <a:ext cx="1169374" cy="1169374"/>
            <a:chOff x="3570306" y="1377323"/>
            <a:chExt cx="1169374" cy="1169374"/>
          </a:xfrm>
        </p:grpSpPr>
        <p:sp>
          <p:nvSpPr>
            <p:cNvPr id="8" name="Pie 7"/>
            <p:cNvSpPr/>
            <p:nvPr/>
          </p:nvSpPr>
          <p:spPr>
            <a:xfrm rot="10800000">
              <a:off x="3570306" y="1377323"/>
              <a:ext cx="1169374" cy="1169374"/>
            </a:xfrm>
            <a:prstGeom prst="pieWedge">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 name="Pie 4"/>
            <p:cNvSpPr/>
            <p:nvPr/>
          </p:nvSpPr>
          <p:spPr>
            <a:xfrm rot="21600000">
              <a:off x="3570306" y="1377323"/>
              <a:ext cx="826872" cy="826872"/>
            </a:xfrm>
            <a:prstGeom prst="rect">
              <a:avLst/>
            </a:prstGeom>
            <a:noFill/>
            <a:ln>
              <a:noFill/>
            </a:ln>
            <a:effectLst/>
          </p:spPr>
          <p:txBody>
            <a:bodyPr spcFirstLastPara="0" vert="horz" wrap="square" lIns="64008" tIns="64008" rIns="64008" bIns="64008" numCol="1" spcCol="1270" anchor="ctr" anchorCtr="0">
              <a:noAutofit/>
            </a:bodyPr>
            <a:lstStyle/>
            <a:p>
              <a:pPr algn="ctr" defTabSz="400050">
                <a:lnSpc>
                  <a:spcPct val="90000"/>
                </a:lnSpc>
                <a:spcBef>
                  <a:spcPct val="0"/>
                </a:spcBef>
                <a:spcAft>
                  <a:spcPct val="35000"/>
                </a:spcAft>
              </a:pPr>
              <a:r>
                <a:rPr lang="en-US" sz="900" dirty="0" smtClean="0">
                  <a:solidFill>
                    <a:sysClr val="window" lastClr="FFFFFF"/>
                  </a:solidFill>
                  <a:latin typeface="Calibri"/>
                </a:rPr>
                <a:t>Improvement Plan</a:t>
              </a:r>
              <a:endParaRPr lang="en-US" sz="900" dirty="0">
                <a:solidFill>
                  <a:sysClr val="window" lastClr="FFFFFF"/>
                </a:solidFill>
                <a:latin typeface="Calibri"/>
              </a:endParaRPr>
            </a:p>
          </p:txBody>
        </p:sp>
      </p:grpSp>
    </p:spTree>
    <p:extLst>
      <p:ext uri="{BB962C8B-B14F-4D97-AF65-F5344CB8AC3E}">
        <p14:creationId xmlns:p14="http://schemas.microsoft.com/office/powerpoint/2010/main" val="31356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0F247A8-B5C4-44E7-839D-7D34FD1C1FA8}"/>
                                            </p:graphicEl>
                                          </p:spTgt>
                                        </p:tgtEl>
                                        <p:attrNameLst>
                                          <p:attrName>style.visibility</p:attrName>
                                        </p:attrNameLst>
                                      </p:cBhvr>
                                      <p:to>
                                        <p:strVal val="visible"/>
                                      </p:to>
                                    </p:set>
                                    <p:animEffect transition="in" filter="fade">
                                      <p:cBhvr>
                                        <p:cTn id="7" dur="2000"/>
                                        <p:tgtEl>
                                          <p:spTgt spid="4">
                                            <p:graphicEl>
                                              <a:dgm id="{40F247A8-B5C4-44E7-839D-7D34FD1C1F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E873048-EAD1-4133-AE5A-F32DDD5F29C5}"/>
                                            </p:graphicEl>
                                          </p:spTgt>
                                        </p:tgtEl>
                                        <p:attrNameLst>
                                          <p:attrName>style.visibility</p:attrName>
                                        </p:attrNameLst>
                                      </p:cBhvr>
                                      <p:to>
                                        <p:strVal val="visible"/>
                                      </p:to>
                                    </p:set>
                                    <p:animEffect transition="in" filter="fade">
                                      <p:cBhvr>
                                        <p:cTn id="17" dur="2000"/>
                                        <p:tgtEl>
                                          <p:spTgt spid="4">
                                            <p:graphicEl>
                                              <a:dgm id="{EE873048-EAD1-4133-AE5A-F32DDD5F29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A482D8D7-814C-4C61-887D-7E894EDD7D8B}"/>
                                            </p:graphicEl>
                                          </p:spTgt>
                                        </p:tgtEl>
                                        <p:attrNameLst>
                                          <p:attrName>style.visibility</p:attrName>
                                        </p:attrNameLst>
                                      </p:cBhvr>
                                      <p:to>
                                        <p:strVal val="visible"/>
                                      </p:to>
                                    </p:set>
                                    <p:animEffect transition="in" filter="fade">
                                      <p:cBhvr>
                                        <p:cTn id="27" dur="2000"/>
                                        <p:tgtEl>
                                          <p:spTgt spid="4">
                                            <p:graphicEl>
                                              <a:dgm id="{A482D8D7-814C-4C61-887D-7E894EDD7D8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9D8C3575-4CA2-4817-9C86-905C31B81EED}"/>
                                            </p:graphicEl>
                                          </p:spTgt>
                                        </p:tgtEl>
                                        <p:attrNameLst>
                                          <p:attrName>style.visibility</p:attrName>
                                        </p:attrNameLst>
                                      </p:cBhvr>
                                      <p:to>
                                        <p:strVal val="visible"/>
                                      </p:to>
                                    </p:set>
                                    <p:animEffect transition="in" filter="fade">
                                      <p:cBhvr>
                                        <p:cTn id="37" dur="2000"/>
                                        <p:tgtEl>
                                          <p:spTgt spid="4">
                                            <p:graphicEl>
                                              <a:dgm id="{9D8C3575-4CA2-4817-9C86-905C31B81EE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560832"/>
            <a:ext cx="12182886" cy="6297168"/>
          </a:xfrm>
          <a:prstGeom prst="rect">
            <a:avLst/>
          </a:prstGeom>
        </p:spPr>
      </p:pic>
      <p:sp>
        <p:nvSpPr>
          <p:cNvPr id="3" name="Rectangle 2"/>
          <p:cNvSpPr/>
          <p:nvPr/>
        </p:nvSpPr>
        <p:spPr>
          <a:xfrm>
            <a:off x="1255776" y="1398955"/>
            <a:ext cx="9924288" cy="1200329"/>
          </a:xfrm>
          <a:prstGeom prst="rect">
            <a:avLst/>
          </a:prstGeom>
        </p:spPr>
        <p:txBody>
          <a:bodyPr wrap="square">
            <a:spAutoFit/>
          </a:bodyPr>
          <a:lstStyle/>
          <a:p>
            <a:r>
              <a:rPr lang="en-US" sz="3600" dirty="0"/>
              <a:t>Not all campuses are implementing the designated program </a:t>
            </a:r>
            <a:r>
              <a:rPr lang="en-US" sz="3600" dirty="0" smtClean="0"/>
              <a:t>model</a:t>
            </a:r>
            <a:endParaRPr lang="en-US" sz="3600" dirty="0"/>
          </a:p>
        </p:txBody>
      </p:sp>
      <p:sp>
        <p:nvSpPr>
          <p:cNvPr id="4" name="TextBox 3"/>
          <p:cNvSpPr txBox="1"/>
          <p:nvPr/>
        </p:nvSpPr>
        <p:spPr>
          <a:xfrm>
            <a:off x="769469" y="5010411"/>
            <a:ext cx="10643950" cy="1754326"/>
          </a:xfrm>
          <a:prstGeom prst="rect">
            <a:avLst/>
          </a:prstGeom>
          <a:noFill/>
        </p:spPr>
        <p:txBody>
          <a:bodyPr wrap="square" rtlCol="0">
            <a:spAutoFit/>
          </a:bodyPr>
          <a:lstStyle/>
          <a:p>
            <a:r>
              <a:rPr lang="en-US" sz="3600" dirty="0" smtClean="0"/>
              <a:t>100% of campuses are fully implementing district program model by end of 2014-2015 school year</a:t>
            </a:r>
            <a:endParaRPr lang="en-US" sz="3600" dirty="0"/>
          </a:p>
        </p:txBody>
      </p:sp>
    </p:spTree>
    <p:extLst>
      <p:ext uri="{BB962C8B-B14F-4D97-AF65-F5344CB8AC3E}">
        <p14:creationId xmlns:p14="http://schemas.microsoft.com/office/powerpoint/2010/main" val="2077996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240786" cy="6857999"/>
          </a:xfrm>
          <a:prstGeom prst="rect">
            <a:avLst/>
          </a:prstGeom>
        </p:spPr>
      </p:pic>
      <p:grpSp>
        <p:nvGrpSpPr>
          <p:cNvPr id="6" name="Group 5"/>
          <p:cNvGrpSpPr/>
          <p:nvPr/>
        </p:nvGrpSpPr>
        <p:grpSpPr>
          <a:xfrm>
            <a:off x="10875818" y="5127516"/>
            <a:ext cx="1169374" cy="1169374"/>
            <a:chOff x="3570306" y="1377323"/>
            <a:chExt cx="1169374" cy="1169374"/>
          </a:xfrm>
        </p:grpSpPr>
        <p:sp>
          <p:nvSpPr>
            <p:cNvPr id="7" name="Pie 6"/>
            <p:cNvSpPr/>
            <p:nvPr/>
          </p:nvSpPr>
          <p:spPr>
            <a:xfrm rot="10800000">
              <a:off x="3570306" y="1377323"/>
              <a:ext cx="1169374" cy="1169374"/>
            </a:xfrm>
            <a:prstGeom prst="pieWedge">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rot="21600000">
              <a:off x="3570306" y="1377323"/>
              <a:ext cx="826872" cy="826872"/>
            </a:xfrm>
            <a:prstGeom prst="rect">
              <a:avLst/>
            </a:prstGeom>
            <a:noFill/>
            <a:ln>
              <a:noFill/>
            </a:ln>
            <a:effectLst/>
          </p:spPr>
          <p:txBody>
            <a:bodyPr spcFirstLastPara="0" vert="horz" wrap="square" lIns="64008" tIns="64008" rIns="64008" bIns="64008" numCol="1" spcCol="1270" anchor="ctr" anchorCtr="0">
              <a:noAutofit/>
            </a:bodyPr>
            <a:lstStyle/>
            <a:p>
              <a:pPr algn="ctr" defTabSz="400050">
                <a:lnSpc>
                  <a:spcPct val="90000"/>
                </a:lnSpc>
                <a:spcBef>
                  <a:spcPct val="0"/>
                </a:spcBef>
                <a:spcAft>
                  <a:spcPct val="35000"/>
                </a:spcAft>
              </a:pPr>
              <a:r>
                <a:rPr lang="en-US" sz="900" dirty="0" smtClean="0">
                  <a:solidFill>
                    <a:sysClr val="window" lastClr="FFFFFF"/>
                  </a:solidFill>
                  <a:latin typeface="Calibri"/>
                </a:rPr>
                <a:t>Improvement Plan</a:t>
              </a:r>
              <a:endParaRPr lang="en-US" sz="900" dirty="0">
                <a:solidFill>
                  <a:sysClr val="window" lastClr="FFFFFF"/>
                </a:solidFill>
                <a:latin typeface="Calibri"/>
              </a:endParaRPr>
            </a:p>
          </p:txBody>
        </p:sp>
      </p:grpSp>
    </p:spTree>
    <p:extLst>
      <p:ext uri="{BB962C8B-B14F-4D97-AF65-F5344CB8AC3E}">
        <p14:creationId xmlns:p14="http://schemas.microsoft.com/office/powerpoint/2010/main" val="3571440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00497"/>
            <a:ext cx="12241525" cy="6257503"/>
          </a:xfrm>
          <a:prstGeom prst="rect">
            <a:avLst/>
          </a:prstGeom>
        </p:spPr>
      </p:pic>
      <p:sp>
        <p:nvSpPr>
          <p:cNvPr id="4" name="TextBox 3"/>
          <p:cNvSpPr txBox="1"/>
          <p:nvPr/>
        </p:nvSpPr>
        <p:spPr>
          <a:xfrm>
            <a:off x="902208" y="1475452"/>
            <a:ext cx="10716768" cy="1323439"/>
          </a:xfrm>
          <a:prstGeom prst="rect">
            <a:avLst/>
          </a:prstGeom>
          <a:noFill/>
        </p:spPr>
        <p:txBody>
          <a:bodyPr wrap="square" rtlCol="0">
            <a:spAutoFit/>
          </a:bodyPr>
          <a:lstStyle/>
          <a:p>
            <a:r>
              <a:rPr lang="en-US" sz="4000" dirty="0"/>
              <a:t>Principals not trained and no expectations </a:t>
            </a:r>
            <a:r>
              <a:rPr lang="en-US" sz="4000" dirty="0" smtClean="0"/>
              <a:t>for walk-through monitoring </a:t>
            </a:r>
            <a:endParaRPr lang="en-US" sz="4000" dirty="0"/>
          </a:p>
        </p:txBody>
      </p:sp>
      <p:sp>
        <p:nvSpPr>
          <p:cNvPr id="5" name="TextBox 4"/>
          <p:cNvSpPr txBox="1"/>
          <p:nvPr/>
        </p:nvSpPr>
        <p:spPr>
          <a:xfrm>
            <a:off x="1170432" y="5279136"/>
            <a:ext cx="10448544" cy="1569660"/>
          </a:xfrm>
          <a:prstGeom prst="rect">
            <a:avLst/>
          </a:prstGeom>
          <a:noFill/>
        </p:spPr>
        <p:txBody>
          <a:bodyPr wrap="square" rtlCol="0">
            <a:spAutoFit/>
          </a:bodyPr>
          <a:lstStyle/>
          <a:p>
            <a:r>
              <a:rPr lang="en-US" sz="3200" dirty="0" smtClean="0"/>
              <a:t>Establish written district expectations for classroom walk-throughs to be incorporated into principal trainings</a:t>
            </a:r>
            <a:endParaRPr lang="en-US" sz="3200" dirty="0"/>
          </a:p>
        </p:txBody>
      </p:sp>
    </p:spTree>
    <p:extLst>
      <p:ext uri="{BB962C8B-B14F-4D97-AF65-F5344CB8AC3E}">
        <p14:creationId xmlns:p14="http://schemas.microsoft.com/office/powerpoint/2010/main" val="1613913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Quarterly Planning</a:t>
            </a:r>
            <a:endParaRPr lang="en-US" dirty="0"/>
          </a:p>
        </p:txBody>
      </p:sp>
      <p:sp>
        <p:nvSpPr>
          <p:cNvPr id="3" name="Subtitle 2"/>
          <p:cNvSpPr>
            <a:spLocks noGrp="1"/>
          </p:cNvSpPr>
          <p:nvPr>
            <p:ph type="subTitle" idx="1"/>
          </p:nvPr>
        </p:nvSpPr>
        <p:spPr/>
        <p:txBody>
          <a:bodyPr>
            <a:normAutofit/>
          </a:bodyPr>
          <a:lstStyle/>
          <a:p>
            <a:r>
              <a:rPr lang="en-US" sz="3600" dirty="0" smtClean="0"/>
              <a:t>Goals and Interventions</a:t>
            </a:r>
            <a:endParaRPr lang="en-US" sz="3600" dirty="0"/>
          </a:p>
        </p:txBody>
      </p:sp>
    </p:spTree>
    <p:extLst>
      <p:ext uri="{BB962C8B-B14F-4D97-AF65-F5344CB8AC3E}">
        <p14:creationId xmlns:p14="http://schemas.microsoft.com/office/powerpoint/2010/main" val="137513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559" t="358" r="8918"/>
          <a:stretch/>
        </p:blipFill>
        <p:spPr>
          <a:xfrm>
            <a:off x="2403094" y="0"/>
            <a:ext cx="7785136" cy="6915149"/>
          </a:xfrm>
          <a:prstGeom prst="rect">
            <a:avLst/>
          </a:prstGeom>
        </p:spPr>
      </p:pic>
      <p:grpSp>
        <p:nvGrpSpPr>
          <p:cNvPr id="3" name="Group 2"/>
          <p:cNvGrpSpPr/>
          <p:nvPr/>
        </p:nvGrpSpPr>
        <p:grpSpPr>
          <a:xfrm>
            <a:off x="10597317" y="5460026"/>
            <a:ext cx="1169374" cy="1169374"/>
            <a:chOff x="3570306" y="1377323"/>
            <a:chExt cx="1169374" cy="1169374"/>
          </a:xfrm>
        </p:grpSpPr>
        <p:sp>
          <p:nvSpPr>
            <p:cNvPr id="5" name="Pie 4"/>
            <p:cNvSpPr/>
            <p:nvPr/>
          </p:nvSpPr>
          <p:spPr>
            <a:xfrm rot="10800000">
              <a:off x="3570306" y="1377323"/>
              <a:ext cx="1169374" cy="1169374"/>
            </a:xfrm>
            <a:prstGeom prst="pieWedge">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6" name="Pie 4"/>
            <p:cNvSpPr/>
            <p:nvPr/>
          </p:nvSpPr>
          <p:spPr>
            <a:xfrm rot="21600000">
              <a:off x="3570306" y="1377323"/>
              <a:ext cx="826872" cy="826872"/>
            </a:xfrm>
            <a:prstGeom prst="rect">
              <a:avLst/>
            </a:prstGeom>
            <a:noFill/>
            <a:ln>
              <a:noFill/>
            </a:ln>
            <a:effectLst/>
          </p:spPr>
          <p:txBody>
            <a:bodyPr spcFirstLastPara="0" vert="horz" wrap="square" lIns="64008" tIns="64008" rIns="64008" bIns="64008" numCol="1" spcCol="1270" anchor="ctr" anchorCtr="0">
              <a:noAutofit/>
            </a:bodyPr>
            <a:lstStyle/>
            <a:p>
              <a:pPr algn="ctr" defTabSz="400050">
                <a:lnSpc>
                  <a:spcPct val="90000"/>
                </a:lnSpc>
                <a:spcBef>
                  <a:spcPct val="0"/>
                </a:spcBef>
                <a:spcAft>
                  <a:spcPct val="35000"/>
                </a:spcAft>
                <a:defRPr/>
              </a:pPr>
              <a:r>
                <a:rPr lang="en-US" sz="900" dirty="0" smtClean="0">
                  <a:solidFill>
                    <a:sysClr val="window" lastClr="FFFFFF"/>
                  </a:solidFill>
                  <a:latin typeface="Calibri"/>
                </a:rPr>
                <a:t>Improvement Plan</a:t>
              </a:r>
              <a:endParaRPr lang="en-US" sz="900" dirty="0">
                <a:solidFill>
                  <a:sysClr val="window" lastClr="FFFFFF"/>
                </a:solidFill>
                <a:latin typeface="Calibri"/>
              </a:endParaRPr>
            </a:p>
          </p:txBody>
        </p:sp>
      </p:grpSp>
      <p:sp>
        <p:nvSpPr>
          <p:cNvPr id="2" name="TextBox 1"/>
          <p:cNvSpPr txBox="1"/>
          <p:nvPr/>
        </p:nvSpPr>
        <p:spPr>
          <a:xfrm>
            <a:off x="3084163" y="3241005"/>
            <a:ext cx="6354305" cy="1938992"/>
          </a:xfrm>
          <a:prstGeom prst="rect">
            <a:avLst/>
          </a:prstGeom>
          <a:solidFill>
            <a:schemeClr val="tx1"/>
          </a:solidFill>
        </p:spPr>
        <p:txBody>
          <a:bodyPr wrap="square" rtlCol="0">
            <a:spAutoFit/>
          </a:bodyPr>
          <a:lstStyle/>
          <a:p>
            <a:pPr algn="ctr"/>
            <a:r>
              <a:rPr lang="en-US" sz="4000" b="1" dirty="0" smtClean="0">
                <a:solidFill>
                  <a:prstClr val="white"/>
                </a:solidFill>
              </a:rPr>
              <a:t>100% Campuses Implementing </a:t>
            </a:r>
          </a:p>
          <a:p>
            <a:pPr algn="ctr"/>
            <a:r>
              <a:rPr lang="en-US" sz="4000" b="1" dirty="0" smtClean="0">
                <a:solidFill>
                  <a:prstClr val="white"/>
                </a:solidFill>
              </a:rPr>
              <a:t>Program Model</a:t>
            </a:r>
            <a:endParaRPr lang="en-US" sz="4000" b="1" dirty="0">
              <a:solidFill>
                <a:prstClr val="white"/>
              </a:solidFill>
            </a:endParaRPr>
          </a:p>
        </p:txBody>
      </p:sp>
    </p:spTree>
    <p:extLst>
      <p:ext uri="{BB962C8B-B14F-4D97-AF65-F5344CB8AC3E}">
        <p14:creationId xmlns:p14="http://schemas.microsoft.com/office/powerpoint/2010/main" val="2469461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solidFill>
                  <a:prstClr val="black"/>
                </a:solidFill>
              </a:rPr>
              <a:t>Copyright </a:t>
            </a:r>
            <a:r>
              <a:rPr lang="en-US" sz="1000" dirty="0">
                <a:solidFill>
                  <a:prstClr val="black"/>
                </a:solidFill>
                <a:cs typeface="Arial" charset="0"/>
              </a:rPr>
              <a:t>© Texas Education Agency </a:t>
            </a:r>
            <a:r>
              <a:rPr lang="en-US" sz="1000" dirty="0" smtClean="0">
                <a:solidFill>
                  <a:prstClr val="black"/>
                </a:solidFill>
                <a:cs typeface="Arial" charset="0"/>
              </a:rPr>
              <a:t>2014. </a:t>
            </a:r>
            <a:r>
              <a:rPr lang="en-US" sz="1000" dirty="0">
                <a:solidFill>
                  <a:prstClr val="black"/>
                </a:solidFill>
                <a:cs typeface="Arial" charset="0"/>
              </a:rPr>
              <a:t>All rights reserved.</a:t>
            </a:r>
          </a:p>
        </p:txBody>
      </p:sp>
      <p:pic>
        <p:nvPicPr>
          <p:cNvPr id="6" name="Picture 5"/>
          <p:cNvPicPr>
            <a:picLocks noChangeAspect="1"/>
          </p:cNvPicPr>
          <p:nvPr/>
        </p:nvPicPr>
        <p:blipFill rotWithShape="1">
          <a:blip r:embed="rId3"/>
          <a:srcRect l="7580" t="2069" r="9627" b="3130"/>
          <a:stretch/>
        </p:blipFill>
        <p:spPr>
          <a:xfrm>
            <a:off x="2515742" y="0"/>
            <a:ext cx="7274167" cy="6888480"/>
          </a:xfrm>
          <a:prstGeom prst="rect">
            <a:avLst/>
          </a:prstGeom>
        </p:spPr>
      </p:pic>
      <p:grpSp>
        <p:nvGrpSpPr>
          <p:cNvPr id="4" name="Group 3"/>
          <p:cNvGrpSpPr/>
          <p:nvPr/>
        </p:nvGrpSpPr>
        <p:grpSpPr>
          <a:xfrm>
            <a:off x="10597317" y="5460026"/>
            <a:ext cx="1169374" cy="1169374"/>
            <a:chOff x="3570306" y="1377323"/>
            <a:chExt cx="1169374" cy="1169374"/>
          </a:xfrm>
        </p:grpSpPr>
        <p:sp>
          <p:nvSpPr>
            <p:cNvPr id="7" name="Pie 6"/>
            <p:cNvSpPr/>
            <p:nvPr/>
          </p:nvSpPr>
          <p:spPr>
            <a:xfrm rot="10800000">
              <a:off x="3570306" y="1377323"/>
              <a:ext cx="1169374" cy="1169374"/>
            </a:xfrm>
            <a:prstGeom prst="pieWedge">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Pie 4"/>
            <p:cNvSpPr/>
            <p:nvPr/>
          </p:nvSpPr>
          <p:spPr>
            <a:xfrm rot="21600000">
              <a:off x="3570306" y="1377323"/>
              <a:ext cx="826872" cy="826872"/>
            </a:xfrm>
            <a:prstGeom prst="rect">
              <a:avLst/>
            </a:prstGeom>
            <a:noFill/>
            <a:ln>
              <a:noFill/>
            </a:ln>
            <a:effectLst/>
          </p:spPr>
          <p:txBody>
            <a:bodyPr spcFirstLastPara="0" vert="horz" wrap="square" lIns="64008" tIns="64008" rIns="64008" bIns="64008" numCol="1" spcCol="1270" anchor="ctr" anchorCtr="0">
              <a:noAutofit/>
            </a:bodyPr>
            <a:lstStyle/>
            <a:p>
              <a:pPr algn="ctr" defTabSz="400050">
                <a:lnSpc>
                  <a:spcPct val="90000"/>
                </a:lnSpc>
                <a:spcBef>
                  <a:spcPct val="0"/>
                </a:spcBef>
                <a:spcAft>
                  <a:spcPct val="35000"/>
                </a:spcAft>
                <a:defRPr/>
              </a:pPr>
              <a:r>
                <a:rPr lang="en-US" sz="900" dirty="0" smtClean="0">
                  <a:solidFill>
                    <a:sysClr val="window" lastClr="FFFFFF"/>
                  </a:solidFill>
                  <a:latin typeface="Calibri"/>
                </a:rPr>
                <a:t>Improvement Plan</a:t>
              </a:r>
              <a:endParaRPr lang="en-US" sz="900" dirty="0">
                <a:solidFill>
                  <a:sysClr val="window" lastClr="FFFFFF"/>
                </a:solidFill>
                <a:latin typeface="Calibri"/>
              </a:endParaRPr>
            </a:p>
          </p:txBody>
        </p:sp>
      </p:grpSp>
      <p:sp>
        <p:nvSpPr>
          <p:cNvPr id="9" name="TextBox 8"/>
          <p:cNvSpPr txBox="1"/>
          <p:nvPr/>
        </p:nvSpPr>
        <p:spPr>
          <a:xfrm>
            <a:off x="3753896" y="2484888"/>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0" name="TextBox 9"/>
          <p:cNvSpPr txBox="1"/>
          <p:nvPr/>
        </p:nvSpPr>
        <p:spPr>
          <a:xfrm>
            <a:off x="6680493" y="2455328"/>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1" name="TextBox 10"/>
          <p:cNvSpPr txBox="1"/>
          <p:nvPr/>
        </p:nvSpPr>
        <p:spPr>
          <a:xfrm>
            <a:off x="3981205" y="4936806"/>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2" name="TextBox 11"/>
          <p:cNvSpPr txBox="1"/>
          <p:nvPr/>
        </p:nvSpPr>
        <p:spPr>
          <a:xfrm>
            <a:off x="6832893" y="4936806"/>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Tree>
    <p:extLst>
      <p:ext uri="{BB962C8B-B14F-4D97-AF65-F5344CB8AC3E}">
        <p14:creationId xmlns:p14="http://schemas.microsoft.com/office/powerpoint/2010/main" val="1221611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solidFill>
                  <a:prstClr val="black"/>
                </a:solidFill>
              </a:rPr>
              <a:t>Copyright </a:t>
            </a:r>
            <a:r>
              <a:rPr lang="en-US" sz="1000" dirty="0">
                <a:solidFill>
                  <a:prstClr val="black"/>
                </a:solidFill>
                <a:cs typeface="Arial" charset="0"/>
              </a:rPr>
              <a:t>© Texas Education Agency </a:t>
            </a:r>
            <a:r>
              <a:rPr lang="en-US" sz="1000" dirty="0" smtClean="0">
                <a:solidFill>
                  <a:prstClr val="black"/>
                </a:solidFill>
                <a:cs typeface="Arial" charset="0"/>
              </a:rPr>
              <a:t>2014. </a:t>
            </a:r>
            <a:r>
              <a:rPr lang="en-US" sz="1000" dirty="0">
                <a:solidFill>
                  <a:prstClr val="black"/>
                </a:solidFill>
                <a:cs typeface="Arial" charset="0"/>
              </a:rPr>
              <a:t>All rights reserved.</a:t>
            </a:r>
          </a:p>
        </p:txBody>
      </p:sp>
      <p:pic>
        <p:nvPicPr>
          <p:cNvPr id="6" name="Picture 5"/>
          <p:cNvPicPr>
            <a:picLocks noChangeAspect="1"/>
          </p:cNvPicPr>
          <p:nvPr/>
        </p:nvPicPr>
        <p:blipFill rotWithShape="1">
          <a:blip r:embed="rId3"/>
          <a:srcRect l="7580" t="2069" r="9627" b="3130"/>
          <a:stretch/>
        </p:blipFill>
        <p:spPr>
          <a:xfrm>
            <a:off x="2515742" y="0"/>
            <a:ext cx="7274167" cy="6888480"/>
          </a:xfrm>
          <a:prstGeom prst="rect">
            <a:avLst/>
          </a:prstGeom>
        </p:spPr>
      </p:pic>
      <p:grpSp>
        <p:nvGrpSpPr>
          <p:cNvPr id="7" name="Group 6"/>
          <p:cNvGrpSpPr/>
          <p:nvPr/>
        </p:nvGrpSpPr>
        <p:grpSpPr>
          <a:xfrm>
            <a:off x="10597317" y="5460026"/>
            <a:ext cx="1169374" cy="1169374"/>
            <a:chOff x="3570306" y="1377323"/>
            <a:chExt cx="1169374" cy="1169374"/>
          </a:xfrm>
        </p:grpSpPr>
        <p:sp>
          <p:nvSpPr>
            <p:cNvPr id="8" name="Pie 7"/>
            <p:cNvSpPr/>
            <p:nvPr/>
          </p:nvSpPr>
          <p:spPr>
            <a:xfrm rot="10800000">
              <a:off x="3570306" y="1377323"/>
              <a:ext cx="1169374" cy="1169374"/>
            </a:xfrm>
            <a:prstGeom prst="pieWedge">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9" name="Pie 4"/>
            <p:cNvSpPr/>
            <p:nvPr/>
          </p:nvSpPr>
          <p:spPr>
            <a:xfrm rot="21600000">
              <a:off x="3570306" y="1377323"/>
              <a:ext cx="826872" cy="826872"/>
            </a:xfrm>
            <a:prstGeom prst="rect">
              <a:avLst/>
            </a:prstGeom>
            <a:noFill/>
            <a:ln>
              <a:noFill/>
            </a:ln>
            <a:effectLst/>
          </p:spPr>
          <p:txBody>
            <a:bodyPr spcFirstLastPara="0" vert="horz" wrap="square" lIns="64008" tIns="64008" rIns="64008" bIns="64008" numCol="1" spcCol="1270" anchor="ctr" anchorCtr="0">
              <a:noAutofit/>
            </a:bodyPr>
            <a:lstStyle/>
            <a:p>
              <a:pPr algn="ctr" defTabSz="400050">
                <a:lnSpc>
                  <a:spcPct val="90000"/>
                </a:lnSpc>
                <a:spcBef>
                  <a:spcPct val="0"/>
                </a:spcBef>
                <a:spcAft>
                  <a:spcPct val="35000"/>
                </a:spcAft>
                <a:defRPr/>
              </a:pPr>
              <a:r>
                <a:rPr lang="en-US" sz="900" dirty="0" smtClean="0">
                  <a:solidFill>
                    <a:sysClr val="window" lastClr="FFFFFF"/>
                  </a:solidFill>
                  <a:latin typeface="Calibri"/>
                </a:rPr>
                <a:t>Improvement Plan</a:t>
              </a:r>
              <a:endParaRPr lang="en-US" sz="900" dirty="0">
                <a:solidFill>
                  <a:sysClr val="window" lastClr="FFFFFF"/>
                </a:solidFill>
                <a:latin typeface="Calibri"/>
              </a:endParaRPr>
            </a:p>
          </p:txBody>
        </p:sp>
      </p:grpSp>
      <p:sp>
        <p:nvSpPr>
          <p:cNvPr id="11" name="TextBox 10"/>
          <p:cNvSpPr txBox="1"/>
          <p:nvPr/>
        </p:nvSpPr>
        <p:spPr>
          <a:xfrm>
            <a:off x="3753896" y="2484888"/>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2" name="TextBox 11"/>
          <p:cNvSpPr txBox="1"/>
          <p:nvPr/>
        </p:nvSpPr>
        <p:spPr>
          <a:xfrm>
            <a:off x="6680492" y="2484888"/>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3" name="TextBox 12"/>
          <p:cNvSpPr txBox="1"/>
          <p:nvPr/>
        </p:nvSpPr>
        <p:spPr>
          <a:xfrm>
            <a:off x="3906296" y="4936806"/>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14" name="TextBox 13"/>
          <p:cNvSpPr txBox="1"/>
          <p:nvPr/>
        </p:nvSpPr>
        <p:spPr>
          <a:xfrm>
            <a:off x="6804479" y="4920161"/>
            <a:ext cx="1112572" cy="523220"/>
          </a:xfrm>
          <a:prstGeom prst="rect">
            <a:avLst/>
          </a:prstGeom>
          <a:solidFill>
            <a:schemeClr val="tx1"/>
          </a:solidFill>
        </p:spPr>
        <p:txBody>
          <a:bodyPr wrap="square" rtlCol="0">
            <a:spAutoFit/>
          </a:bodyPr>
          <a:lstStyle/>
          <a:p>
            <a:pPr algn="ctr"/>
            <a:r>
              <a:rPr lang="en-US" sz="2800" b="1" dirty="0" smtClean="0">
                <a:solidFill>
                  <a:prstClr val="white"/>
                </a:solidFill>
              </a:rPr>
              <a:t>25%</a:t>
            </a:r>
            <a:endParaRPr lang="en-US" sz="2800" b="1" dirty="0">
              <a:solidFill>
                <a:prstClr val="white"/>
              </a:solidFill>
            </a:endParaRPr>
          </a:p>
        </p:txBody>
      </p:sp>
      <p:sp>
        <p:nvSpPr>
          <p:cNvPr id="3" name="Minus 2"/>
          <p:cNvSpPr/>
          <p:nvPr/>
        </p:nvSpPr>
        <p:spPr>
          <a:xfrm rot="18778494">
            <a:off x="1935020" y="2191183"/>
            <a:ext cx="8129588" cy="278606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rot="16200000">
            <a:off x="3863578" y="1157797"/>
            <a:ext cx="4578493" cy="4852837"/>
          </a:xfrm>
          <a:prstGeom prst="rect">
            <a:avLst/>
          </a:prstGeom>
        </p:spPr>
      </p:pic>
    </p:spTree>
    <p:extLst>
      <p:ext uri="{BB962C8B-B14F-4D97-AF65-F5344CB8AC3E}">
        <p14:creationId xmlns:p14="http://schemas.microsoft.com/office/powerpoint/2010/main" val="4122984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br>
              <a:rPr lang="en-US" dirty="0" smtClean="0"/>
            </a:br>
            <a:r>
              <a:rPr lang="en-US" dirty="0" smtClean="0"/>
              <a:t>Quarterly “To Do” List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996688"/>
            <a:ext cx="7059168" cy="4701407"/>
          </a:xfrm>
        </p:spPr>
      </p:pic>
      <p:sp>
        <p:nvSpPr>
          <p:cNvPr id="11" name="Rounded Rectangle 10"/>
          <p:cNvSpPr/>
          <p:nvPr/>
        </p:nvSpPr>
        <p:spPr>
          <a:xfrm rot="17516968">
            <a:off x="5037946" y="4218068"/>
            <a:ext cx="2664746" cy="1157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7516968">
            <a:off x="3962156" y="3768755"/>
            <a:ext cx="2664746" cy="1157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7516968">
            <a:off x="2893262" y="3319441"/>
            <a:ext cx="2664746" cy="1157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7516968">
            <a:off x="6113736" y="4664014"/>
            <a:ext cx="2664746" cy="1157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7504313">
            <a:off x="5620418" y="4252964"/>
            <a:ext cx="1446844" cy="923330"/>
          </a:xfrm>
          <a:prstGeom prst="rect">
            <a:avLst/>
          </a:prstGeom>
          <a:noFill/>
        </p:spPr>
        <p:txBody>
          <a:bodyPr wrap="square" rtlCol="0">
            <a:spAutoFit/>
          </a:bodyPr>
          <a:lstStyle/>
          <a:p>
            <a:r>
              <a:rPr lang="en-US" sz="5400" dirty="0" smtClean="0">
                <a:solidFill>
                  <a:srgbClr val="C00000"/>
                </a:solidFill>
                <a:latin typeface="Britannic Bold" panose="020B0903060703020204" pitchFamily="34" charset="0"/>
              </a:rPr>
              <a:t>Q3</a:t>
            </a:r>
            <a:endParaRPr lang="en-US" sz="5400" dirty="0">
              <a:solidFill>
                <a:srgbClr val="C00000"/>
              </a:solidFill>
              <a:latin typeface="Britannic Bold" panose="020B0903060703020204" pitchFamily="34" charset="0"/>
            </a:endParaRPr>
          </a:p>
        </p:txBody>
      </p:sp>
      <p:sp>
        <p:nvSpPr>
          <p:cNvPr id="16" name="TextBox 15"/>
          <p:cNvSpPr txBox="1"/>
          <p:nvPr/>
        </p:nvSpPr>
        <p:spPr>
          <a:xfrm rot="17504313">
            <a:off x="4536931" y="3823733"/>
            <a:ext cx="1446844" cy="923330"/>
          </a:xfrm>
          <a:prstGeom prst="rect">
            <a:avLst/>
          </a:prstGeom>
          <a:noFill/>
        </p:spPr>
        <p:txBody>
          <a:bodyPr wrap="square" rtlCol="0">
            <a:spAutoFit/>
          </a:bodyPr>
          <a:lstStyle/>
          <a:p>
            <a:r>
              <a:rPr lang="en-US" sz="5400" dirty="0" smtClean="0">
                <a:solidFill>
                  <a:srgbClr val="C00000"/>
                </a:solidFill>
                <a:latin typeface="Britannic Bold" panose="020B0903060703020204" pitchFamily="34" charset="0"/>
              </a:rPr>
              <a:t>Q2</a:t>
            </a:r>
            <a:endParaRPr lang="en-US" sz="5400" dirty="0">
              <a:solidFill>
                <a:srgbClr val="C00000"/>
              </a:solidFill>
              <a:latin typeface="Britannic Bold" panose="020B0903060703020204" pitchFamily="34" charset="0"/>
            </a:endParaRPr>
          </a:p>
        </p:txBody>
      </p:sp>
      <p:sp>
        <p:nvSpPr>
          <p:cNvPr id="17" name="TextBox 16"/>
          <p:cNvSpPr txBox="1"/>
          <p:nvPr/>
        </p:nvSpPr>
        <p:spPr>
          <a:xfrm rot="17504313">
            <a:off x="3584400" y="3410000"/>
            <a:ext cx="1446844" cy="923330"/>
          </a:xfrm>
          <a:prstGeom prst="rect">
            <a:avLst/>
          </a:prstGeom>
          <a:noFill/>
        </p:spPr>
        <p:txBody>
          <a:bodyPr wrap="square" rtlCol="0">
            <a:spAutoFit/>
          </a:bodyPr>
          <a:lstStyle/>
          <a:p>
            <a:r>
              <a:rPr lang="en-US" sz="5400" dirty="0" smtClean="0">
                <a:solidFill>
                  <a:srgbClr val="C00000"/>
                </a:solidFill>
                <a:latin typeface="Britannic Bold" panose="020B0903060703020204" pitchFamily="34" charset="0"/>
              </a:rPr>
              <a:t>Q1</a:t>
            </a:r>
            <a:endParaRPr lang="en-US" sz="5400" dirty="0">
              <a:solidFill>
                <a:srgbClr val="C00000"/>
              </a:solidFill>
              <a:latin typeface="Britannic Bold" panose="020B0903060703020204" pitchFamily="34" charset="0"/>
            </a:endParaRPr>
          </a:p>
        </p:txBody>
      </p:sp>
      <p:sp>
        <p:nvSpPr>
          <p:cNvPr id="18" name="TextBox 17"/>
          <p:cNvSpPr txBox="1"/>
          <p:nvPr/>
        </p:nvSpPr>
        <p:spPr>
          <a:xfrm rot="17504313">
            <a:off x="6681617" y="4699464"/>
            <a:ext cx="1446844" cy="923330"/>
          </a:xfrm>
          <a:prstGeom prst="rect">
            <a:avLst/>
          </a:prstGeom>
          <a:noFill/>
        </p:spPr>
        <p:txBody>
          <a:bodyPr wrap="square" rtlCol="0">
            <a:spAutoFit/>
          </a:bodyPr>
          <a:lstStyle/>
          <a:p>
            <a:r>
              <a:rPr lang="en-US" sz="5400" dirty="0" smtClean="0">
                <a:solidFill>
                  <a:srgbClr val="C00000"/>
                </a:solidFill>
                <a:latin typeface="Britannic Bold" panose="020B0903060703020204" pitchFamily="34" charset="0"/>
              </a:rPr>
              <a:t>Q4</a:t>
            </a:r>
            <a:endParaRPr lang="en-US" sz="5400"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41629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097" y="-1"/>
            <a:ext cx="10153331" cy="1825625"/>
          </a:xfrm>
        </p:spPr>
        <p:txBody>
          <a:bodyPr>
            <a:normAutofit/>
          </a:bodyPr>
          <a:lstStyle/>
          <a:p>
            <a:pPr algn="ctr"/>
            <a:r>
              <a:rPr lang="en-US" b="1" dirty="0" smtClean="0">
                <a:solidFill>
                  <a:srgbClr val="C00000"/>
                </a:solidFill>
              </a:rPr>
              <a:t/>
            </a:r>
            <a:br>
              <a:rPr lang="en-US" b="1" dirty="0" smtClean="0">
                <a:solidFill>
                  <a:srgbClr val="C00000"/>
                </a:solidFill>
              </a:rPr>
            </a:br>
            <a:r>
              <a:rPr lang="en-US" sz="4000" dirty="0" smtClean="0">
                <a:solidFill>
                  <a:schemeClr val="tx1"/>
                </a:solidFill>
              </a:rPr>
              <a:t>What </a:t>
            </a:r>
            <a:r>
              <a:rPr lang="en-US" sz="4000" dirty="0">
                <a:solidFill>
                  <a:schemeClr val="tx1"/>
                </a:solidFill>
              </a:rPr>
              <a:t>is Performance-Based </a:t>
            </a:r>
            <a:r>
              <a:rPr lang="en-US" sz="4000" dirty="0" smtClean="0">
                <a:solidFill>
                  <a:schemeClr val="tx1"/>
                </a:solidFill>
              </a:rPr>
              <a:t>Monitoring?</a:t>
            </a:r>
            <a:endParaRPr lang="en-US" sz="4000" dirty="0">
              <a:solidFill>
                <a:schemeClr val="tx1"/>
              </a:solidFill>
            </a:endParaRPr>
          </a:p>
        </p:txBody>
      </p:sp>
      <p:sp>
        <p:nvSpPr>
          <p:cNvPr id="3" name="Content Placeholder 2"/>
          <p:cNvSpPr>
            <a:spLocks noGrp="1"/>
          </p:cNvSpPr>
          <p:nvPr>
            <p:ph idx="1"/>
          </p:nvPr>
        </p:nvSpPr>
        <p:spPr>
          <a:xfrm>
            <a:off x="1458097" y="2266950"/>
            <a:ext cx="10466425" cy="4000499"/>
          </a:xfrm>
        </p:spPr>
        <p:txBody>
          <a:bodyPr>
            <a:noAutofit/>
          </a:bodyPr>
          <a:lstStyle/>
          <a:p>
            <a:r>
              <a:rPr lang="en-US" sz="3200" dirty="0"/>
              <a:t>A district-level, data-driven monitoring system developed  and implemented annually since </a:t>
            </a:r>
            <a:r>
              <a:rPr lang="en-US" sz="3200" dirty="0" smtClean="0"/>
              <a:t>2004</a:t>
            </a:r>
          </a:p>
          <a:p>
            <a:pPr marL="0" indent="0">
              <a:buNone/>
            </a:pPr>
            <a:endParaRPr lang="en-US" sz="3200" dirty="0"/>
          </a:p>
          <a:p>
            <a:r>
              <a:rPr lang="en-US" sz="3200" dirty="0"/>
              <a:t>E</a:t>
            </a:r>
            <a:r>
              <a:rPr lang="en-US" sz="3200" dirty="0" smtClean="0"/>
              <a:t>stablished </a:t>
            </a:r>
            <a:r>
              <a:rPr lang="en-US" sz="3200" dirty="0"/>
              <a:t>to shift from process to results-based monitoring—program effectiveness and student </a:t>
            </a:r>
            <a:r>
              <a:rPr lang="en-US" sz="3200" dirty="0" smtClean="0"/>
              <a:t>performance</a:t>
            </a:r>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spTree>
    <p:extLst>
      <p:ext uri="{BB962C8B-B14F-4D97-AF65-F5344CB8AC3E}">
        <p14:creationId xmlns:p14="http://schemas.microsoft.com/office/powerpoint/2010/main" val="1608731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2191999" cy="1143000"/>
          </a:xfrm>
        </p:spPr>
        <p:txBody>
          <a:bodyPr/>
          <a:lstStyle/>
          <a:p>
            <a:pPr algn="ctr"/>
            <a:r>
              <a:rPr lang="en-US" dirty="0" smtClean="0"/>
              <a:t>Quarterly Goal Examples</a:t>
            </a:r>
            <a:endParaRPr lang="en-US" dirty="0"/>
          </a:p>
        </p:txBody>
      </p:sp>
      <p:sp>
        <p:nvSpPr>
          <p:cNvPr id="3" name="Content Placeholder 2"/>
          <p:cNvSpPr>
            <a:spLocks noGrp="1"/>
          </p:cNvSpPr>
          <p:nvPr>
            <p:ph idx="1"/>
          </p:nvPr>
        </p:nvSpPr>
        <p:spPr>
          <a:xfrm>
            <a:off x="0" y="1257300"/>
            <a:ext cx="11601450" cy="5295900"/>
          </a:xfrm>
        </p:spPr>
        <p:txBody>
          <a:bodyPr>
            <a:normAutofit/>
          </a:bodyPr>
          <a:lstStyle/>
          <a:p>
            <a:pPr marL="0" indent="0">
              <a:buNone/>
            </a:pPr>
            <a:r>
              <a:rPr lang="en-US" sz="3600" b="1" dirty="0" smtClean="0"/>
              <a:t>Q1 </a:t>
            </a:r>
            <a:r>
              <a:rPr lang="en-US" sz="3600" dirty="0" smtClean="0"/>
              <a:t>- 100% of administrators with bilingual programs will conduct 1 walk-through with district support staff by October 15, 2014 to begin inter-rater reliability.</a:t>
            </a:r>
          </a:p>
          <a:p>
            <a:pPr marL="0" indent="0">
              <a:buNone/>
            </a:pPr>
            <a:endParaRPr lang="en-US" sz="3600" dirty="0" smtClean="0"/>
          </a:p>
          <a:p>
            <a:pPr marL="0" indent="0">
              <a:buNone/>
            </a:pPr>
            <a:r>
              <a:rPr lang="en-US" sz="3600" b="1" dirty="0" smtClean="0"/>
              <a:t>Q2 </a:t>
            </a:r>
            <a:r>
              <a:rPr lang="en-US" sz="3600" dirty="0" smtClean="0"/>
              <a:t>- Each campus with a BE program will conduct 10 walk-throughs each month with a 70% correct implementation rate by January 20, 2014.</a:t>
            </a:r>
          </a:p>
        </p:txBody>
      </p:sp>
    </p:spTree>
    <p:extLst>
      <p:ext uri="{BB962C8B-B14F-4D97-AF65-F5344CB8AC3E}">
        <p14:creationId xmlns:p14="http://schemas.microsoft.com/office/powerpoint/2010/main" val="1652382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2191999" cy="1143000"/>
          </a:xfrm>
        </p:spPr>
        <p:txBody>
          <a:bodyPr/>
          <a:lstStyle/>
          <a:p>
            <a:pPr algn="ctr"/>
            <a:r>
              <a:rPr lang="en-US" dirty="0" smtClean="0"/>
              <a:t>Quarterly Goal Examples</a:t>
            </a:r>
            <a:endParaRPr lang="en-US" dirty="0"/>
          </a:p>
        </p:txBody>
      </p:sp>
      <p:sp>
        <p:nvSpPr>
          <p:cNvPr id="3" name="Content Placeholder 2"/>
          <p:cNvSpPr>
            <a:spLocks noGrp="1"/>
          </p:cNvSpPr>
          <p:nvPr>
            <p:ph idx="1"/>
          </p:nvPr>
        </p:nvSpPr>
        <p:spPr>
          <a:xfrm>
            <a:off x="-1" y="819150"/>
            <a:ext cx="12191999" cy="5734050"/>
          </a:xfrm>
        </p:spPr>
        <p:txBody>
          <a:bodyPr>
            <a:noAutofit/>
          </a:bodyPr>
          <a:lstStyle/>
          <a:p>
            <a:pPr marL="0" indent="0">
              <a:buNone/>
            </a:pPr>
            <a:r>
              <a:rPr lang="en-US" sz="3400" b="1" dirty="0" smtClean="0"/>
              <a:t>Q3 </a:t>
            </a:r>
            <a:r>
              <a:rPr lang="en-US" sz="3400" dirty="0" smtClean="0"/>
              <a:t>- District program support specialist will complete observation and provide coaching for each classroom below a 60% correct implementation rate by March 15, 2014, in an effort to increase implementation to 75%.</a:t>
            </a:r>
          </a:p>
          <a:p>
            <a:pPr marL="0" indent="0">
              <a:buNone/>
            </a:pPr>
            <a:endParaRPr lang="en-US" sz="3400" dirty="0" smtClean="0"/>
          </a:p>
          <a:p>
            <a:pPr marL="0" indent="0">
              <a:buNone/>
            </a:pPr>
            <a:r>
              <a:rPr lang="en-US" sz="3400" b="1" dirty="0" smtClean="0"/>
              <a:t>Q4 </a:t>
            </a:r>
            <a:r>
              <a:rPr lang="en-US" sz="3400" dirty="0" smtClean="0"/>
              <a:t>- District program support specialists will meet with each campus principal of a bilingual program to share staff implementation survey results and TELPAS scores and will create a campus support plan for 15-16 by June 15, 2014.</a:t>
            </a:r>
            <a:endParaRPr lang="en-US" sz="3400" dirty="0"/>
          </a:p>
        </p:txBody>
      </p:sp>
    </p:spTree>
    <p:extLst>
      <p:ext uri="{BB962C8B-B14F-4D97-AF65-F5344CB8AC3E}">
        <p14:creationId xmlns:p14="http://schemas.microsoft.com/office/powerpoint/2010/main" val="1481769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nvPr>
        </p:nvGraphicFramePr>
        <p:xfrm>
          <a:off x="1643302" y="685801"/>
          <a:ext cx="9024698" cy="5638799"/>
        </p:xfrm>
        <a:graphic>
          <a:graphicData uri="http://schemas.openxmlformats.org/presentationml/2006/ole">
            <mc:AlternateContent xmlns:mc="http://schemas.openxmlformats.org/markup-compatibility/2006">
              <mc:Choice xmlns:v="urn:schemas-microsoft-com:vml" Requires="v">
                <p:oleObj spid="_x0000_s1066" name="Worksheet" r:id="rId5" imgW="3486066" imgH="2590920" progId="Excel.Sheet.8">
                  <p:embed/>
                </p:oleObj>
              </mc:Choice>
              <mc:Fallback>
                <p:oleObj name="Worksheet" r:id="rId5" imgW="3486066" imgH="2590920" progId="Excel.Sheet.8">
                  <p:embed/>
                  <p:pic>
                    <p:nvPicPr>
                      <p:cNvPr id="0" name=""/>
                      <p:cNvPicPr/>
                      <p:nvPr/>
                    </p:nvPicPr>
                    <p:blipFill>
                      <a:blip r:embed="rId6"/>
                      <a:stretch>
                        <a:fillRect/>
                      </a:stretch>
                    </p:blipFill>
                    <p:spPr>
                      <a:xfrm>
                        <a:off x="1643302" y="685801"/>
                        <a:ext cx="9024698" cy="5638799"/>
                      </a:xfrm>
                      <a:prstGeom prst="rect">
                        <a:avLst/>
                      </a:prstGeom>
                    </p:spPr>
                  </p:pic>
                </p:oleObj>
              </mc:Fallback>
            </mc:AlternateContent>
          </a:graphicData>
        </a:graphic>
      </p:graphicFrame>
      <p:sp>
        <p:nvSpPr>
          <p:cNvPr id="8" name="TextBox 7"/>
          <p:cNvSpPr txBox="1"/>
          <p:nvPr/>
        </p:nvSpPr>
        <p:spPr>
          <a:xfrm>
            <a:off x="6807103" y="2122650"/>
            <a:ext cx="2851785" cy="307777"/>
          </a:xfrm>
          <a:prstGeom prst="rect">
            <a:avLst/>
          </a:prstGeom>
          <a:noFill/>
        </p:spPr>
        <p:txBody>
          <a:bodyPr wrap="square" rtlCol="0">
            <a:spAutoFit/>
          </a:bodyPr>
          <a:lstStyle/>
          <a:p>
            <a:r>
              <a:rPr lang="en-US" sz="1400" dirty="0"/>
              <a:t>Survey principals and staff</a:t>
            </a:r>
          </a:p>
        </p:txBody>
      </p:sp>
      <p:sp>
        <p:nvSpPr>
          <p:cNvPr id="9" name="TextBox 8"/>
          <p:cNvSpPr txBox="1"/>
          <p:nvPr/>
        </p:nvSpPr>
        <p:spPr>
          <a:xfrm>
            <a:off x="6815811" y="2465702"/>
            <a:ext cx="3141848" cy="523220"/>
          </a:xfrm>
          <a:prstGeom prst="rect">
            <a:avLst/>
          </a:prstGeom>
          <a:noFill/>
        </p:spPr>
        <p:txBody>
          <a:bodyPr wrap="square" rtlCol="0">
            <a:spAutoFit/>
          </a:bodyPr>
          <a:lstStyle/>
          <a:p>
            <a:r>
              <a:rPr lang="en-US" sz="1400" dirty="0"/>
              <a:t>Create district protocols for BE program walk-throughs</a:t>
            </a:r>
          </a:p>
        </p:txBody>
      </p:sp>
      <p:sp>
        <p:nvSpPr>
          <p:cNvPr id="13" name="TextBox 12"/>
          <p:cNvSpPr txBox="1"/>
          <p:nvPr/>
        </p:nvSpPr>
        <p:spPr>
          <a:xfrm>
            <a:off x="6826697" y="2958745"/>
            <a:ext cx="2851785" cy="300082"/>
          </a:xfrm>
          <a:prstGeom prst="rect">
            <a:avLst/>
          </a:prstGeom>
          <a:noFill/>
        </p:spPr>
        <p:txBody>
          <a:bodyPr wrap="square" rtlCol="0">
            <a:spAutoFit/>
          </a:bodyPr>
          <a:lstStyle/>
          <a:p>
            <a:r>
              <a:rPr lang="en-US" sz="1350" dirty="0"/>
              <a:t>Train principals</a:t>
            </a:r>
          </a:p>
        </p:txBody>
      </p:sp>
      <p:sp>
        <p:nvSpPr>
          <p:cNvPr id="14" name="TextBox 13"/>
          <p:cNvSpPr txBox="1"/>
          <p:nvPr/>
        </p:nvSpPr>
        <p:spPr>
          <a:xfrm>
            <a:off x="7040838" y="4584413"/>
            <a:ext cx="2851785" cy="507831"/>
          </a:xfrm>
          <a:prstGeom prst="rect">
            <a:avLst/>
          </a:prstGeom>
          <a:noFill/>
        </p:spPr>
        <p:txBody>
          <a:bodyPr wrap="square" rtlCol="0">
            <a:spAutoFit/>
          </a:bodyPr>
          <a:lstStyle/>
          <a:p>
            <a:r>
              <a:rPr lang="en-US" sz="1350" dirty="0"/>
              <a:t>Survey results indicating principal needs</a:t>
            </a:r>
          </a:p>
        </p:txBody>
      </p:sp>
      <p:sp>
        <p:nvSpPr>
          <p:cNvPr id="15" name="TextBox 14"/>
          <p:cNvSpPr txBox="1"/>
          <p:nvPr/>
        </p:nvSpPr>
        <p:spPr>
          <a:xfrm>
            <a:off x="7043014" y="4998156"/>
            <a:ext cx="3243986" cy="507831"/>
          </a:xfrm>
          <a:prstGeom prst="rect">
            <a:avLst/>
          </a:prstGeom>
          <a:noFill/>
        </p:spPr>
        <p:txBody>
          <a:bodyPr wrap="square" rtlCol="0">
            <a:spAutoFit/>
          </a:bodyPr>
          <a:lstStyle/>
          <a:p>
            <a:r>
              <a:rPr lang="en-US" sz="1350" dirty="0"/>
              <a:t>District expectations for BE program implementation walk-throughs</a:t>
            </a:r>
          </a:p>
        </p:txBody>
      </p:sp>
      <p:sp>
        <p:nvSpPr>
          <p:cNvPr id="16" name="TextBox 15"/>
          <p:cNvSpPr txBox="1"/>
          <p:nvPr/>
        </p:nvSpPr>
        <p:spPr>
          <a:xfrm>
            <a:off x="7043015" y="5420121"/>
            <a:ext cx="2851785" cy="507831"/>
          </a:xfrm>
          <a:prstGeom prst="rect">
            <a:avLst/>
          </a:prstGeom>
          <a:noFill/>
        </p:spPr>
        <p:txBody>
          <a:bodyPr wrap="square" rtlCol="0">
            <a:spAutoFit/>
          </a:bodyPr>
          <a:lstStyle/>
          <a:p>
            <a:r>
              <a:rPr lang="en-US" sz="1350" dirty="0"/>
              <a:t>Sign-in sheet, agenda, training materials</a:t>
            </a:r>
          </a:p>
        </p:txBody>
      </p:sp>
      <p:sp>
        <p:nvSpPr>
          <p:cNvPr id="17" name="TextBox 16"/>
          <p:cNvSpPr txBox="1"/>
          <p:nvPr/>
        </p:nvSpPr>
        <p:spPr>
          <a:xfrm>
            <a:off x="6837582" y="3278836"/>
            <a:ext cx="3491068" cy="507831"/>
          </a:xfrm>
          <a:prstGeom prst="rect">
            <a:avLst/>
          </a:prstGeom>
          <a:noFill/>
        </p:spPr>
        <p:txBody>
          <a:bodyPr wrap="square" rtlCol="0">
            <a:spAutoFit/>
          </a:bodyPr>
          <a:lstStyle/>
          <a:p>
            <a:r>
              <a:rPr lang="en-US" sz="1350" dirty="0"/>
              <a:t>Principal completes at least 1 walk-through to promote inter-rater reliability</a:t>
            </a:r>
          </a:p>
        </p:txBody>
      </p:sp>
      <p:sp>
        <p:nvSpPr>
          <p:cNvPr id="18" name="TextBox 17"/>
          <p:cNvSpPr txBox="1"/>
          <p:nvPr/>
        </p:nvSpPr>
        <p:spPr>
          <a:xfrm>
            <a:off x="7043015" y="5816769"/>
            <a:ext cx="3009103" cy="507831"/>
          </a:xfrm>
          <a:prstGeom prst="rect">
            <a:avLst/>
          </a:prstGeom>
          <a:noFill/>
        </p:spPr>
        <p:txBody>
          <a:bodyPr wrap="square" rtlCol="0">
            <a:spAutoFit/>
          </a:bodyPr>
          <a:lstStyle/>
          <a:p>
            <a:r>
              <a:rPr lang="en-US" sz="1350" dirty="0"/>
              <a:t>Walkthrough results to review inter-rater reliability</a:t>
            </a:r>
          </a:p>
        </p:txBody>
      </p:sp>
      <p:sp>
        <p:nvSpPr>
          <p:cNvPr id="5" name="TextBox 4"/>
          <p:cNvSpPr txBox="1"/>
          <p:nvPr/>
        </p:nvSpPr>
        <p:spPr>
          <a:xfrm>
            <a:off x="1752600" y="1187632"/>
            <a:ext cx="3505200" cy="947619"/>
          </a:xfrm>
          <a:prstGeom prst="rect">
            <a:avLst/>
          </a:prstGeom>
          <a:noFill/>
        </p:spPr>
        <p:txBody>
          <a:bodyPr wrap="square" rtlCol="0">
            <a:spAutoFit/>
          </a:bodyPr>
          <a:lstStyle/>
          <a:p>
            <a:r>
              <a:rPr lang="en-US" sz="1400" dirty="0">
                <a:solidFill>
                  <a:srgbClr val="FF0000"/>
                </a:solidFill>
              </a:rPr>
              <a:t>100% of administrators with bilingual programs will conduct 1 walk-through with district support staff by October 15, 2014 to begin inter-rater reliability.</a:t>
            </a:r>
          </a:p>
        </p:txBody>
      </p:sp>
    </p:spTree>
    <p:extLst>
      <p:ext uri="{BB962C8B-B14F-4D97-AF65-F5344CB8AC3E}">
        <p14:creationId xmlns:p14="http://schemas.microsoft.com/office/powerpoint/2010/main" val="2682393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02386641"/>
              </p:ext>
            </p:extLst>
          </p:nvPr>
        </p:nvGraphicFramePr>
        <p:xfrm>
          <a:off x="1517072" y="1600200"/>
          <a:ext cx="9987539"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558636" y="166910"/>
            <a:ext cx="10633364" cy="14332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900" dirty="0" smtClean="0">
                <a:solidFill>
                  <a:prstClr val="black">
                    <a:lumMod val="85000"/>
                    <a:lumOff val="15000"/>
                  </a:prstClr>
                </a:solidFill>
              </a:rPr>
              <a:t>TAIS Continuous Improvement Process</a:t>
            </a:r>
            <a:endParaRPr lang="en-US" sz="4900" dirty="0"/>
          </a:p>
        </p:txBody>
      </p:sp>
    </p:spTree>
    <p:extLst>
      <p:ext uri="{BB962C8B-B14F-4D97-AF65-F5344CB8AC3E}">
        <p14:creationId xmlns:p14="http://schemas.microsoft.com/office/powerpoint/2010/main" val="1663567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nvPr>
        </p:nvGraphicFramePr>
        <p:xfrm>
          <a:off x="1779494" y="925738"/>
          <a:ext cx="8633012" cy="5075012"/>
        </p:xfrm>
        <a:graphic>
          <a:graphicData uri="http://schemas.openxmlformats.org/presentationml/2006/ole">
            <mc:AlternateContent xmlns:mc="http://schemas.openxmlformats.org/markup-compatibility/2006">
              <mc:Choice xmlns:v="urn:schemas-microsoft-com:vml" Requires="v">
                <p:oleObj spid="_x0000_s2090" name="Worksheet" r:id="rId5" imgW="3486066" imgH="2590920" progId="Excel.Sheet.8">
                  <p:embed/>
                </p:oleObj>
              </mc:Choice>
              <mc:Fallback>
                <p:oleObj name="Worksheet" r:id="rId5" imgW="3486066" imgH="2590920" progId="Excel.Sheet.8">
                  <p:embed/>
                  <p:pic>
                    <p:nvPicPr>
                      <p:cNvPr id="0" name=""/>
                      <p:cNvPicPr/>
                      <p:nvPr/>
                    </p:nvPicPr>
                    <p:blipFill>
                      <a:blip r:embed="rId6"/>
                      <a:stretch>
                        <a:fillRect/>
                      </a:stretch>
                    </p:blipFill>
                    <p:spPr>
                      <a:xfrm>
                        <a:off x="1779494" y="925738"/>
                        <a:ext cx="8633012" cy="5075012"/>
                      </a:xfrm>
                      <a:prstGeom prst="rect">
                        <a:avLst/>
                      </a:prstGeom>
                    </p:spPr>
                  </p:pic>
                </p:oleObj>
              </mc:Fallback>
            </mc:AlternateContent>
          </a:graphicData>
        </a:graphic>
      </p:graphicFrame>
      <p:sp>
        <p:nvSpPr>
          <p:cNvPr id="8" name="TextBox 7"/>
          <p:cNvSpPr txBox="1"/>
          <p:nvPr/>
        </p:nvSpPr>
        <p:spPr>
          <a:xfrm>
            <a:off x="6602937" y="2208344"/>
            <a:ext cx="3753338" cy="300082"/>
          </a:xfrm>
          <a:prstGeom prst="rect">
            <a:avLst/>
          </a:prstGeom>
          <a:solidFill>
            <a:srgbClr val="FFFF00"/>
          </a:solidFill>
        </p:spPr>
        <p:txBody>
          <a:bodyPr wrap="square" rtlCol="0">
            <a:spAutoFit/>
          </a:bodyPr>
          <a:lstStyle/>
          <a:p>
            <a:r>
              <a:rPr lang="en-US" sz="1350" dirty="0">
                <a:solidFill>
                  <a:prstClr val="black"/>
                </a:solidFill>
              </a:rPr>
              <a:t>Survey principals and staff</a:t>
            </a:r>
          </a:p>
        </p:txBody>
      </p:sp>
      <p:sp>
        <p:nvSpPr>
          <p:cNvPr id="9" name="TextBox 8"/>
          <p:cNvSpPr txBox="1"/>
          <p:nvPr/>
        </p:nvSpPr>
        <p:spPr>
          <a:xfrm>
            <a:off x="6623673" y="2571002"/>
            <a:ext cx="3732602" cy="461665"/>
          </a:xfrm>
          <a:prstGeom prst="rect">
            <a:avLst/>
          </a:prstGeom>
          <a:solidFill>
            <a:schemeClr val="accent2">
              <a:lumMod val="40000"/>
              <a:lumOff val="60000"/>
            </a:schemeClr>
          </a:solidFill>
        </p:spPr>
        <p:txBody>
          <a:bodyPr wrap="square" rtlCol="0">
            <a:spAutoFit/>
          </a:bodyPr>
          <a:lstStyle/>
          <a:p>
            <a:r>
              <a:rPr lang="en-US" sz="1200" dirty="0">
                <a:solidFill>
                  <a:prstClr val="black"/>
                </a:solidFill>
              </a:rPr>
              <a:t>Create district protocols for BE program walk-throughs</a:t>
            </a:r>
          </a:p>
        </p:txBody>
      </p:sp>
      <p:sp>
        <p:nvSpPr>
          <p:cNvPr id="13" name="TextBox 12"/>
          <p:cNvSpPr txBox="1"/>
          <p:nvPr/>
        </p:nvSpPr>
        <p:spPr>
          <a:xfrm>
            <a:off x="6621496" y="3032666"/>
            <a:ext cx="3732602" cy="300082"/>
          </a:xfrm>
          <a:prstGeom prst="rect">
            <a:avLst/>
          </a:prstGeom>
          <a:solidFill>
            <a:schemeClr val="accent1">
              <a:lumMod val="75000"/>
            </a:schemeClr>
          </a:solidFill>
        </p:spPr>
        <p:txBody>
          <a:bodyPr wrap="square" rtlCol="0">
            <a:spAutoFit/>
          </a:bodyPr>
          <a:lstStyle/>
          <a:p>
            <a:r>
              <a:rPr lang="en-US" sz="1350" dirty="0">
                <a:solidFill>
                  <a:prstClr val="black"/>
                </a:solidFill>
              </a:rPr>
              <a:t>Train principals</a:t>
            </a:r>
          </a:p>
        </p:txBody>
      </p:sp>
      <p:sp>
        <p:nvSpPr>
          <p:cNvPr id="14" name="TextBox 13"/>
          <p:cNvSpPr txBox="1"/>
          <p:nvPr/>
        </p:nvSpPr>
        <p:spPr>
          <a:xfrm>
            <a:off x="6650401" y="4415103"/>
            <a:ext cx="3705875" cy="300082"/>
          </a:xfrm>
          <a:prstGeom prst="rect">
            <a:avLst/>
          </a:prstGeom>
          <a:solidFill>
            <a:srgbClr val="FFFF00"/>
          </a:solidFill>
        </p:spPr>
        <p:txBody>
          <a:bodyPr wrap="square" rtlCol="0">
            <a:spAutoFit/>
          </a:bodyPr>
          <a:lstStyle/>
          <a:p>
            <a:r>
              <a:rPr lang="en-US" sz="1350" dirty="0">
                <a:solidFill>
                  <a:prstClr val="black"/>
                </a:solidFill>
              </a:rPr>
              <a:t>Survey results indicating principal needs</a:t>
            </a:r>
          </a:p>
        </p:txBody>
      </p:sp>
      <p:sp>
        <p:nvSpPr>
          <p:cNvPr id="15" name="TextBox 14"/>
          <p:cNvSpPr txBox="1"/>
          <p:nvPr/>
        </p:nvSpPr>
        <p:spPr>
          <a:xfrm>
            <a:off x="6650401" y="4746346"/>
            <a:ext cx="3705875" cy="484748"/>
          </a:xfrm>
          <a:prstGeom prst="rect">
            <a:avLst/>
          </a:prstGeom>
          <a:solidFill>
            <a:schemeClr val="accent2">
              <a:lumMod val="40000"/>
              <a:lumOff val="60000"/>
            </a:schemeClr>
          </a:solidFill>
        </p:spPr>
        <p:txBody>
          <a:bodyPr wrap="square" rtlCol="0">
            <a:spAutoFit/>
          </a:bodyPr>
          <a:lstStyle/>
          <a:p>
            <a:r>
              <a:rPr lang="en-US" sz="1275" dirty="0">
                <a:solidFill>
                  <a:prstClr val="black"/>
                </a:solidFill>
              </a:rPr>
              <a:t>District expectations for implementation of  BE program walk-throughs</a:t>
            </a:r>
          </a:p>
        </p:txBody>
      </p:sp>
      <p:sp>
        <p:nvSpPr>
          <p:cNvPr id="16" name="TextBox 15"/>
          <p:cNvSpPr txBox="1"/>
          <p:nvPr/>
        </p:nvSpPr>
        <p:spPr>
          <a:xfrm>
            <a:off x="6642017" y="5272159"/>
            <a:ext cx="3714258" cy="300082"/>
          </a:xfrm>
          <a:prstGeom prst="rect">
            <a:avLst/>
          </a:prstGeom>
          <a:solidFill>
            <a:schemeClr val="accent1">
              <a:lumMod val="75000"/>
            </a:schemeClr>
          </a:solidFill>
        </p:spPr>
        <p:txBody>
          <a:bodyPr wrap="square" rtlCol="0">
            <a:spAutoFit/>
          </a:bodyPr>
          <a:lstStyle/>
          <a:p>
            <a:r>
              <a:rPr lang="en-US" sz="1350" dirty="0">
                <a:solidFill>
                  <a:prstClr val="black"/>
                </a:solidFill>
              </a:rPr>
              <a:t>Sign-in sheet, agenda, training materials</a:t>
            </a:r>
          </a:p>
        </p:txBody>
      </p:sp>
      <p:sp>
        <p:nvSpPr>
          <p:cNvPr id="17" name="TextBox 16"/>
          <p:cNvSpPr txBox="1"/>
          <p:nvPr/>
        </p:nvSpPr>
        <p:spPr>
          <a:xfrm>
            <a:off x="6609566" y="3317698"/>
            <a:ext cx="3718925" cy="507831"/>
          </a:xfrm>
          <a:prstGeom prst="rect">
            <a:avLst/>
          </a:prstGeom>
          <a:solidFill>
            <a:schemeClr val="accent4">
              <a:lumMod val="40000"/>
              <a:lumOff val="60000"/>
            </a:schemeClr>
          </a:solidFill>
        </p:spPr>
        <p:txBody>
          <a:bodyPr wrap="square" rtlCol="0">
            <a:spAutoFit/>
          </a:bodyPr>
          <a:lstStyle/>
          <a:p>
            <a:r>
              <a:rPr lang="en-US" sz="1350" dirty="0">
                <a:solidFill>
                  <a:prstClr val="black"/>
                </a:solidFill>
              </a:rPr>
              <a:t>Principal completes at least 1 walk-through to promote inter-rater reliability</a:t>
            </a:r>
          </a:p>
        </p:txBody>
      </p:sp>
      <p:sp>
        <p:nvSpPr>
          <p:cNvPr id="18" name="TextBox 17"/>
          <p:cNvSpPr txBox="1"/>
          <p:nvPr/>
        </p:nvSpPr>
        <p:spPr>
          <a:xfrm>
            <a:off x="6602937" y="5626152"/>
            <a:ext cx="3753338" cy="507831"/>
          </a:xfrm>
          <a:prstGeom prst="rect">
            <a:avLst/>
          </a:prstGeom>
          <a:solidFill>
            <a:schemeClr val="accent4">
              <a:lumMod val="40000"/>
              <a:lumOff val="60000"/>
            </a:schemeClr>
          </a:solidFill>
        </p:spPr>
        <p:txBody>
          <a:bodyPr wrap="square" rtlCol="0">
            <a:spAutoFit/>
          </a:bodyPr>
          <a:lstStyle/>
          <a:p>
            <a:r>
              <a:rPr lang="en-US" sz="1350" dirty="0">
                <a:solidFill>
                  <a:prstClr val="black"/>
                </a:solidFill>
              </a:rPr>
              <a:t>Walkthrough results to review inter-rater reliability</a:t>
            </a:r>
          </a:p>
        </p:txBody>
      </p:sp>
      <p:sp>
        <p:nvSpPr>
          <p:cNvPr id="19" name="TextBox 18"/>
          <p:cNvSpPr txBox="1"/>
          <p:nvPr/>
        </p:nvSpPr>
        <p:spPr>
          <a:xfrm>
            <a:off x="1822364" y="1326222"/>
            <a:ext cx="3598097" cy="923330"/>
          </a:xfrm>
          <a:prstGeom prst="rect">
            <a:avLst/>
          </a:prstGeom>
          <a:noFill/>
        </p:spPr>
        <p:txBody>
          <a:bodyPr wrap="square" rtlCol="0">
            <a:spAutoFit/>
          </a:bodyPr>
          <a:lstStyle/>
          <a:p>
            <a:r>
              <a:rPr lang="en-US" sz="1350" dirty="0">
                <a:solidFill>
                  <a:srgbClr val="FF0000"/>
                </a:solidFill>
              </a:rPr>
              <a:t>100% of administrators with bilingual programs will conduct 1 walk-through with district support staff by October 15, 2014 to begin inter-rater reliability.</a:t>
            </a:r>
          </a:p>
        </p:txBody>
      </p:sp>
    </p:spTree>
    <p:extLst>
      <p:ext uri="{BB962C8B-B14F-4D97-AF65-F5344CB8AC3E}">
        <p14:creationId xmlns:p14="http://schemas.microsoft.com/office/powerpoint/2010/main" val="1957513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Today’s Key Take-</a:t>
            </a:r>
            <a:r>
              <a:rPr lang="en-US" sz="4400" b="1" dirty="0" err="1" smtClean="0"/>
              <a:t>Aways</a:t>
            </a:r>
            <a:endParaRPr lang="en-US" sz="4400" b="1" dirty="0"/>
          </a:p>
        </p:txBody>
      </p:sp>
      <p:sp>
        <p:nvSpPr>
          <p:cNvPr id="3" name="Content Placeholder 2"/>
          <p:cNvSpPr>
            <a:spLocks noGrp="1"/>
          </p:cNvSpPr>
          <p:nvPr>
            <p:ph idx="1"/>
          </p:nvPr>
        </p:nvSpPr>
        <p:spPr>
          <a:xfrm>
            <a:off x="2084294" y="1804416"/>
            <a:ext cx="9601200" cy="4303775"/>
          </a:xfrm>
        </p:spPr>
        <p:txBody>
          <a:bodyPr>
            <a:normAutofit fontScale="92500" lnSpcReduction="10000"/>
          </a:bodyPr>
          <a:lstStyle/>
          <a:p>
            <a:r>
              <a:rPr lang="en-US" sz="3600" dirty="0" smtClean="0"/>
              <a:t>Use of multiple data sources</a:t>
            </a:r>
          </a:p>
          <a:p>
            <a:endParaRPr lang="en-US" sz="3600" dirty="0" smtClean="0"/>
          </a:p>
          <a:p>
            <a:r>
              <a:rPr lang="en-US" sz="3600" dirty="0" smtClean="0"/>
              <a:t>Establish written systems</a:t>
            </a:r>
          </a:p>
          <a:p>
            <a:endParaRPr lang="en-US" sz="3600" dirty="0" smtClean="0"/>
          </a:p>
          <a:p>
            <a:r>
              <a:rPr lang="en-US" sz="3600" dirty="0"/>
              <a:t>Be </a:t>
            </a:r>
            <a:r>
              <a:rPr lang="en-US" sz="3600" dirty="0" smtClean="0"/>
              <a:t>proactive</a:t>
            </a:r>
          </a:p>
          <a:p>
            <a:endParaRPr lang="en-US" sz="3600" dirty="0"/>
          </a:p>
          <a:p>
            <a:r>
              <a:rPr lang="en-US" sz="3600" dirty="0" smtClean="0"/>
              <a:t>Commitment to continuous improvement</a:t>
            </a:r>
            <a:endParaRPr lang="en-US" sz="3600" dirty="0"/>
          </a:p>
          <a:p>
            <a:pPr marL="0" indent="0">
              <a:buNone/>
            </a:pPr>
            <a:endParaRPr lang="en-US" sz="3600" dirty="0"/>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solidFill>
                  <a:prstClr val="black"/>
                </a:solidFill>
              </a:rPr>
              <a:t>Copyright </a:t>
            </a:r>
            <a:r>
              <a:rPr lang="en-US" sz="1000" dirty="0">
                <a:solidFill>
                  <a:prstClr val="black"/>
                </a:solidFill>
                <a:cs typeface="Arial" charset="0"/>
              </a:rPr>
              <a:t>© Texas Education Agency </a:t>
            </a:r>
            <a:r>
              <a:rPr lang="en-US" sz="1000" dirty="0" smtClean="0">
                <a:solidFill>
                  <a:prstClr val="black"/>
                </a:solidFill>
                <a:cs typeface="Arial" charset="0"/>
              </a:rPr>
              <a:t>2014. </a:t>
            </a:r>
            <a:r>
              <a:rPr lang="en-US" sz="1000" dirty="0">
                <a:solidFill>
                  <a:prstClr val="black"/>
                </a:solidFill>
                <a:cs typeface="Arial" charset="0"/>
              </a:rPr>
              <a:t>All rights reserved.</a:t>
            </a:r>
          </a:p>
        </p:txBody>
      </p:sp>
    </p:spTree>
    <p:extLst>
      <p:ext uri="{BB962C8B-B14F-4D97-AF65-F5344CB8AC3E}">
        <p14:creationId xmlns:p14="http://schemas.microsoft.com/office/powerpoint/2010/main" val="1544972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753" y="0"/>
            <a:ext cx="12011247" cy="4880344"/>
          </a:xfrm>
        </p:spPr>
        <p:txBody>
          <a:bodyPr>
            <a:normAutofit fontScale="90000"/>
          </a:bodyPr>
          <a:lstStyle/>
          <a:p>
            <a:r>
              <a:rPr lang="en-US" sz="5000" b="1" dirty="0"/>
              <a:t>I</a:t>
            </a:r>
            <a:r>
              <a:rPr lang="en-US" sz="5000" b="1" dirty="0" smtClean="0"/>
              <a:t>n the last two pages of your AIE Quick Reference booklet, write…</a:t>
            </a:r>
            <a:r>
              <a:rPr lang="en-US" b="1" dirty="0" smtClean="0"/>
              <a:t/>
            </a:r>
            <a:br>
              <a:rPr lang="en-US" b="1" dirty="0" smtClean="0"/>
            </a:br>
            <a:r>
              <a:rPr lang="en-US" sz="4000" b="1" dirty="0" smtClean="0"/>
              <a:t/>
            </a:r>
            <a:br>
              <a:rPr lang="en-US" sz="4000" b="1" dirty="0" smtClean="0"/>
            </a:br>
            <a:r>
              <a:rPr lang="en-US" sz="12000" b="1" dirty="0" smtClean="0"/>
              <a:t>HOW…</a:t>
            </a:r>
            <a:r>
              <a:rPr lang="en-US" b="1" dirty="0" smtClean="0"/>
              <a:t/>
            </a:r>
            <a:br>
              <a:rPr lang="en-US" b="1" dirty="0" smtClean="0"/>
            </a:br>
            <a:r>
              <a:rPr lang="en-US" b="1" dirty="0" smtClean="0"/>
              <a:t>will this session help you further </a:t>
            </a:r>
            <a:br>
              <a:rPr lang="en-US" b="1" dirty="0" smtClean="0"/>
            </a:br>
            <a:r>
              <a:rPr lang="en-US" b="1" dirty="0" smtClean="0"/>
              <a:t>YOUR school improvement? </a:t>
            </a:r>
            <a:endParaRPr lang="en-US" b="1" dirty="0"/>
          </a:p>
        </p:txBody>
      </p:sp>
    </p:spTree>
    <p:extLst>
      <p:ext uri="{BB962C8B-B14F-4D97-AF65-F5344CB8AC3E}">
        <p14:creationId xmlns:p14="http://schemas.microsoft.com/office/powerpoint/2010/main" val="3666920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amos\Desktop\Images folder\question-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52401"/>
            <a:ext cx="5562599" cy="64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5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8" y="0"/>
            <a:ext cx="9124942" cy="1280890"/>
          </a:xfrm>
        </p:spPr>
        <p:txBody>
          <a:bodyPr>
            <a:normAutofit/>
          </a:bodyPr>
          <a:lstStyle/>
          <a:p>
            <a:pPr algn="ctr"/>
            <a:r>
              <a:rPr lang="en-US" sz="4400" dirty="0" smtClean="0"/>
              <a:t>Resources</a:t>
            </a:r>
            <a:endParaRPr lang="en-US" sz="4400" dirty="0"/>
          </a:p>
        </p:txBody>
      </p:sp>
      <p:sp>
        <p:nvSpPr>
          <p:cNvPr id="3" name="Content Placeholder 2"/>
          <p:cNvSpPr>
            <a:spLocks noGrp="1"/>
          </p:cNvSpPr>
          <p:nvPr>
            <p:ph idx="1"/>
          </p:nvPr>
        </p:nvSpPr>
        <p:spPr>
          <a:xfrm>
            <a:off x="2438401" y="880533"/>
            <a:ext cx="9177866" cy="5977467"/>
          </a:xfrm>
        </p:spPr>
        <p:txBody>
          <a:bodyPr/>
          <a:lstStyle/>
          <a:p>
            <a:r>
              <a:rPr lang="en-US" sz="2800" dirty="0" smtClean="0">
                <a:solidFill>
                  <a:schemeClr val="tx1"/>
                </a:solidFill>
              </a:rPr>
              <a:t>TEA website </a:t>
            </a:r>
            <a:r>
              <a:rPr lang="en-US" sz="2800" dirty="0" smtClean="0"/>
              <a:t>(</a:t>
            </a:r>
            <a:r>
              <a:rPr lang="en-US" sz="2800" dirty="0" smtClean="0">
                <a:hlinkClick r:id="rId3"/>
              </a:rPr>
              <a:t>www.tea.state.tx.us</a:t>
            </a:r>
            <a:r>
              <a:rPr lang="en-US" sz="2800" dirty="0" smtClean="0"/>
              <a:t>)</a:t>
            </a:r>
          </a:p>
          <a:p>
            <a:pPr lvl="1"/>
            <a:r>
              <a:rPr lang="en-US" sz="2400" dirty="0" smtClean="0"/>
              <a:t>A-Z Index</a:t>
            </a:r>
          </a:p>
          <a:p>
            <a:pPr lvl="2"/>
            <a:r>
              <a:rPr lang="en-US" sz="2400" dirty="0" smtClean="0">
                <a:solidFill>
                  <a:schemeClr val="tx1"/>
                </a:solidFill>
              </a:rPr>
              <a:t>2014 Accountability</a:t>
            </a:r>
          </a:p>
          <a:p>
            <a:pPr lvl="2"/>
            <a:r>
              <a:rPr lang="en-US" sz="2400" dirty="0" smtClean="0">
                <a:solidFill>
                  <a:schemeClr val="tx1"/>
                </a:solidFill>
              </a:rPr>
              <a:t>Performance-Based Monitoring</a:t>
            </a:r>
          </a:p>
          <a:p>
            <a:pPr marL="457200" lvl="1" indent="0">
              <a:buNone/>
            </a:pPr>
            <a:endParaRPr lang="en-US" sz="2400" dirty="0" smtClean="0"/>
          </a:p>
          <a:p>
            <a:pPr marL="0" indent="0">
              <a:buNone/>
            </a:pPr>
            <a:endParaRPr lang="en-US" sz="2400" dirty="0" smtClean="0"/>
          </a:p>
          <a:p>
            <a:r>
              <a:rPr lang="en-US" sz="2800" dirty="0" smtClean="0">
                <a:solidFill>
                  <a:schemeClr val="tx1"/>
                </a:solidFill>
              </a:rPr>
              <a:t>Texas Center for District and School Support </a:t>
            </a:r>
            <a:r>
              <a:rPr lang="en-US" sz="2800" dirty="0" smtClean="0"/>
              <a:t>(</a:t>
            </a:r>
            <a:r>
              <a:rPr lang="en-US" sz="2800" dirty="0" smtClean="0">
                <a:hlinkClick r:id="rId4"/>
              </a:rPr>
              <a:t>www.tcdss.net</a:t>
            </a:r>
            <a:r>
              <a:rPr lang="en-US" sz="2800" dirty="0" smtClean="0"/>
              <a:t>)</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1080079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41" y="594360"/>
            <a:ext cx="9927272" cy="1310640"/>
          </a:xfrm>
        </p:spPr>
        <p:txBody>
          <a:bodyPr>
            <a:normAutofit/>
          </a:bodyPr>
          <a:lstStyle/>
          <a:p>
            <a:pPr algn="ctr"/>
            <a:r>
              <a:rPr lang="en-US" sz="4400" dirty="0" smtClean="0"/>
              <a:t>Contact Information</a:t>
            </a:r>
            <a:endParaRPr lang="en-US" sz="4400" dirty="0"/>
          </a:p>
        </p:txBody>
      </p:sp>
      <p:sp>
        <p:nvSpPr>
          <p:cNvPr id="3" name="Content Placeholder 2"/>
          <p:cNvSpPr>
            <a:spLocks noGrp="1"/>
          </p:cNvSpPr>
          <p:nvPr>
            <p:ph idx="1"/>
          </p:nvPr>
        </p:nvSpPr>
        <p:spPr>
          <a:xfrm>
            <a:off x="2589212" y="1591733"/>
            <a:ext cx="8915400" cy="4847977"/>
          </a:xfrm>
        </p:spPr>
        <p:txBody>
          <a:bodyPr>
            <a:normAutofit/>
          </a:bodyPr>
          <a:lstStyle/>
          <a:p>
            <a:pPr marL="0" marR="0" indent="0">
              <a:lnSpc>
                <a:spcPct val="107000"/>
              </a:lnSpc>
              <a:spcBef>
                <a:spcPts val="0"/>
              </a:spcBef>
              <a:spcAft>
                <a:spcPts val="800"/>
              </a:spcAft>
              <a:buNone/>
            </a:pPr>
            <a:r>
              <a:rPr lang="en-US" sz="4000" dirty="0" smtClean="0">
                <a:latin typeface="Arial" panose="020B0604020202020204" pitchFamily="34" charset="0"/>
                <a:ea typeface="Calibri" panose="020F0502020204030204" pitchFamily="34" charset="0"/>
                <a:cs typeface="Times New Roman" panose="02020603050405020304" pitchFamily="18" charset="0"/>
              </a:rPr>
              <a:t>Division </a:t>
            </a:r>
            <a:r>
              <a:rPr lang="en-US" sz="4000" dirty="0">
                <a:latin typeface="Arial" panose="020B0604020202020204" pitchFamily="34" charset="0"/>
                <a:ea typeface="Calibri" panose="020F0502020204030204" pitchFamily="34" charset="0"/>
                <a:cs typeface="Times New Roman" panose="02020603050405020304" pitchFamily="18" charset="0"/>
              </a:rPr>
              <a:t>of Program Monitoring and </a:t>
            </a:r>
            <a:r>
              <a:rPr lang="en-US" sz="4000" dirty="0" smtClean="0">
                <a:latin typeface="Arial" panose="020B0604020202020204" pitchFamily="34" charset="0"/>
                <a:ea typeface="Calibri" panose="020F0502020204030204" pitchFamily="34" charset="0"/>
                <a:cs typeface="Times New Roman" panose="02020603050405020304" pitchFamily="18" charset="0"/>
              </a:rPr>
              <a:t>Interventions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dirty="0">
                <a:latin typeface="Arial" panose="020B0604020202020204" pitchFamily="34" charset="0"/>
                <a:ea typeface="Calibri" panose="020F0502020204030204" pitchFamily="34" charset="0"/>
                <a:cs typeface="Times New Roman" panose="02020603050405020304" pitchFamily="18" charset="0"/>
              </a:rPr>
              <a:t>Phone: (512) 463-5226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dirty="0">
                <a:latin typeface="Arial" panose="020B0604020202020204" pitchFamily="34" charset="0"/>
                <a:ea typeface="Calibri" panose="020F0502020204030204" pitchFamily="34" charset="0"/>
                <a:cs typeface="Times New Roman" panose="02020603050405020304" pitchFamily="18" charset="0"/>
              </a:rPr>
              <a:t>Email: </a:t>
            </a:r>
            <a:r>
              <a:rPr lang="en-US" sz="40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PMIdivision@tea.state.tx.us</a:t>
            </a:r>
            <a:endParaRPr lang="en-US" sz="40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Clr>
                <a:srgbClr val="A53010"/>
              </a:buClr>
              <a:buNone/>
            </a:pPr>
            <a:r>
              <a:rPr lang="en-US" sz="29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Lizette Ramos </a:t>
            </a:r>
            <a:r>
              <a:rPr lang="en-US" sz="29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hlinkClick r:id="rId4"/>
              </a:rPr>
              <a:t>lizette.ramos@tea.state.tx.us</a:t>
            </a:r>
            <a:endParaRPr lang="en-US" sz="29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Clr>
                <a:srgbClr val="A53010"/>
              </a:buClr>
              <a:buNone/>
            </a:pPr>
            <a:r>
              <a:rPr lang="en-US" sz="29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Heather Christie </a:t>
            </a:r>
            <a:r>
              <a:rPr lang="en-US" sz="2900" dirty="0" smtClean="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hlinkClick r:id="rId5"/>
              </a:rPr>
              <a:t>heather.christie@tea.state.tx.us</a:t>
            </a:r>
            <a:endParaRPr lang="en-US" sz="29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0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0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Footer Placeholder 1"/>
          <p:cNvSpPr txBox="1">
            <a:spLocks noGrp="1"/>
          </p:cNvSpPr>
          <p:nvPr/>
        </p:nvSpPr>
        <p:spPr bwMode="auto">
          <a:xfrm>
            <a:off x="3352800" y="6439710"/>
            <a:ext cx="6096000" cy="233463"/>
          </a:xfrm>
          <a:prstGeom prst="rect">
            <a:avLst/>
          </a:prstGeom>
          <a:noFill/>
          <a:ln w="9525">
            <a:noFill/>
            <a:miter lim="800000"/>
            <a:headEnd/>
            <a:tailEnd/>
          </a:ln>
        </p:spPr>
        <p:txBody>
          <a:bodyPr/>
          <a:lstStyle/>
          <a:p>
            <a:pPr algn="ctr" eaLnBrk="0" hangingPunct="0"/>
            <a:r>
              <a:rPr lang="en-US" sz="1000" dirty="0">
                <a:solidFill>
                  <a:prstClr val="black"/>
                </a:solidFill>
                <a:latin typeface="Calibri" panose="020F0502020204030204"/>
              </a:rPr>
              <a:t>Copyright </a:t>
            </a:r>
            <a:r>
              <a:rPr lang="en-US" sz="1000" dirty="0">
                <a:solidFill>
                  <a:prstClr val="black"/>
                </a:solidFill>
                <a:latin typeface="Calibri" panose="020F0502020204030204"/>
                <a:cs typeface="Arial" charset="0"/>
              </a:rPr>
              <a:t>© Texas Education Agency </a:t>
            </a:r>
            <a:r>
              <a:rPr lang="en-US" sz="1000" dirty="0" smtClean="0">
                <a:solidFill>
                  <a:prstClr val="black"/>
                </a:solidFill>
                <a:latin typeface="Calibri" panose="020F0502020204030204"/>
                <a:cs typeface="Arial" charset="0"/>
              </a:rPr>
              <a:t>2014. </a:t>
            </a:r>
            <a:r>
              <a:rPr lang="en-US" sz="1000" dirty="0">
                <a:solidFill>
                  <a:prstClr val="black"/>
                </a:solidFill>
                <a:latin typeface="Calibri" panose="020F0502020204030204"/>
                <a:cs typeface="Arial" charset="0"/>
              </a:rPr>
              <a:t>All rights reserved.</a:t>
            </a:r>
          </a:p>
        </p:txBody>
      </p:sp>
    </p:spTree>
    <p:extLst>
      <p:ext uri="{BB962C8B-B14F-4D97-AF65-F5344CB8AC3E}">
        <p14:creationId xmlns:p14="http://schemas.microsoft.com/office/powerpoint/2010/main" val="20652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097" y="-1"/>
            <a:ext cx="10153331" cy="1825625"/>
          </a:xfrm>
        </p:spPr>
        <p:txBody>
          <a:bodyPr>
            <a:normAutofit/>
          </a:bodyPr>
          <a:lstStyle/>
          <a:p>
            <a:pPr algn="ctr"/>
            <a:r>
              <a:rPr lang="en-US" b="1" dirty="0" smtClean="0">
                <a:solidFill>
                  <a:srgbClr val="C00000"/>
                </a:solidFill>
              </a:rPr>
              <a:t/>
            </a:r>
            <a:br>
              <a:rPr lang="en-US" b="1" dirty="0" smtClean="0">
                <a:solidFill>
                  <a:srgbClr val="C00000"/>
                </a:solidFill>
              </a:rPr>
            </a:br>
            <a:r>
              <a:rPr lang="en-US" sz="4000" dirty="0" smtClean="0">
                <a:solidFill>
                  <a:schemeClr val="tx1"/>
                </a:solidFill>
              </a:rPr>
              <a:t>What </a:t>
            </a:r>
            <a:r>
              <a:rPr lang="en-US" sz="4000" dirty="0">
                <a:solidFill>
                  <a:schemeClr val="tx1"/>
                </a:solidFill>
              </a:rPr>
              <a:t>is Performance-Based </a:t>
            </a:r>
            <a:r>
              <a:rPr lang="en-US" sz="4000" dirty="0" smtClean="0">
                <a:solidFill>
                  <a:schemeClr val="tx1"/>
                </a:solidFill>
              </a:rPr>
              <a:t>Monitoring?</a:t>
            </a:r>
            <a:endParaRPr lang="en-US" sz="4000"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2734160"/>
              </p:ext>
            </p:extLst>
          </p:nvPr>
        </p:nvGraphicFramePr>
        <p:xfrm>
          <a:off x="209550" y="1825624"/>
          <a:ext cx="11982449"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spTree>
    <p:extLst>
      <p:ext uri="{BB962C8B-B14F-4D97-AF65-F5344CB8AC3E}">
        <p14:creationId xmlns:p14="http://schemas.microsoft.com/office/powerpoint/2010/main" val="2189799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667000" y="1447800"/>
            <a:ext cx="7790688" cy="4800600"/>
          </a:xfrm>
        </p:spPr>
        <p:txBody>
          <a:bodyPr>
            <a:noAutofit/>
          </a:bodyPr>
          <a:lstStyle/>
          <a:p>
            <a:pPr marL="342900" indent="-342900" eaLnBrk="0" hangingPunct="0">
              <a:spcBef>
                <a:spcPct val="20000"/>
              </a:spcBef>
              <a:buFontTx/>
              <a:buChar char="•"/>
              <a:tabLst>
                <a:tab pos="136525" algn="l"/>
              </a:tabLst>
            </a:pPr>
            <a:r>
              <a:rPr lang="en-US" sz="1400" b="1" dirty="0"/>
              <a:t>Copyright © Notice  </a:t>
            </a:r>
            <a:r>
              <a:rPr lang="en-US" sz="1400" dirty="0"/>
              <a:t>The materials are copyrighted © and trademarked ™ as the property of the Texas Education Agency (TEA) and may not be reproduced without the express written permission of TEA, except under the following conditions:</a:t>
            </a:r>
          </a:p>
          <a:p>
            <a:pPr marL="682625" lvl="1" indent="-341313" eaLnBrk="0" hangingPunct="0">
              <a:spcBef>
                <a:spcPct val="20000"/>
              </a:spcBef>
              <a:buFontTx/>
              <a:buAutoNum type="arabicPeriod"/>
              <a:tabLst>
                <a:tab pos="136525" algn="l"/>
              </a:tabLst>
            </a:pPr>
            <a:r>
              <a:rPr lang="en-US" sz="1400" dirty="0"/>
              <a:t>Texas public school districts, charter schools, and Education Service Centers may reproduce and use copies of the Materials and Related Materials for the districts’ and schools’ educational use without obtaining permission from TEA.</a:t>
            </a:r>
          </a:p>
          <a:p>
            <a:pPr marL="682625" lvl="1" indent="-341313" eaLnBrk="0" hangingPunct="0">
              <a:spcBef>
                <a:spcPct val="20000"/>
              </a:spcBef>
              <a:buFontTx/>
              <a:buAutoNum type="arabicPeriod"/>
              <a:tabLst>
                <a:tab pos="136525" algn="l"/>
              </a:tabLst>
            </a:pPr>
            <a:r>
              <a:rPr lang="en-US" sz="1400" dirty="0"/>
              <a:t>Residents of the state of Texas may reproduce and use copies of the Materials and Related Materials for individual personal use only without obtaining written permission of TEA.</a:t>
            </a:r>
          </a:p>
          <a:p>
            <a:pPr marL="682625" lvl="1" indent="-341313" eaLnBrk="0" hangingPunct="0">
              <a:spcBef>
                <a:spcPct val="20000"/>
              </a:spcBef>
              <a:buFontTx/>
              <a:buAutoNum type="arabicPeriod"/>
              <a:tabLst>
                <a:tab pos="136525" algn="l"/>
              </a:tabLst>
            </a:pPr>
            <a:r>
              <a:rPr lang="en-US" sz="1400" dirty="0"/>
              <a:t>Any portion reproduced must be reproduced in its entirety and remain unedited, unaltered and unchanged in any way.</a:t>
            </a:r>
          </a:p>
          <a:p>
            <a:pPr marL="682625" lvl="1" indent="-341313" eaLnBrk="0" hangingPunct="0">
              <a:spcBef>
                <a:spcPct val="20000"/>
              </a:spcBef>
              <a:buFontTx/>
              <a:buAutoNum type="arabicPeriod"/>
              <a:tabLst>
                <a:tab pos="136525" algn="l"/>
              </a:tabLst>
            </a:pPr>
            <a:r>
              <a:rPr lang="en-US" sz="1400" dirty="0"/>
              <a:t>No monetary charge can be made for the reproduced materials or any document containing them; however, a reasonable charge to cover only the cost of reproduction and distribution may be charged.</a:t>
            </a:r>
          </a:p>
          <a:p>
            <a:pPr marL="342900" indent="-342900" eaLnBrk="0" hangingPunct="0">
              <a:spcBef>
                <a:spcPct val="20000"/>
              </a:spcBef>
              <a:buFontTx/>
              <a:buChar char="•"/>
              <a:tabLst>
                <a:tab pos="136525" algn="l"/>
              </a:tabLst>
            </a:pPr>
            <a:r>
              <a:rPr lang="en-US" sz="1400" dirty="0"/>
              <a:t>Private entities or persons located in Texas that are </a:t>
            </a:r>
            <a:r>
              <a:rPr lang="en-US" sz="1400" b="1" dirty="0"/>
              <a:t>not</a:t>
            </a:r>
            <a:r>
              <a:rPr lang="en-US" sz="1400" dirty="0"/>
              <a:t> Texas public school districts, Texas Education Service Centers, or Texas charter schools or any entity, whether public or private, educational or non-educational, located </a:t>
            </a:r>
            <a:r>
              <a:rPr lang="en-US" sz="1400" b="1" dirty="0"/>
              <a:t>outside the state of Texas</a:t>
            </a:r>
            <a:r>
              <a:rPr lang="en-US" sz="1400" dirty="0"/>
              <a:t> </a:t>
            </a:r>
            <a:r>
              <a:rPr lang="en-US" sz="1400" i="1" dirty="0"/>
              <a:t>MUST</a:t>
            </a:r>
            <a:r>
              <a:rPr lang="en-US" sz="1400" dirty="0"/>
              <a:t> obtain written approval from TEA and will be required to enter into a license agreement that may involve the payment of a licensing fee or a royalty.</a:t>
            </a:r>
          </a:p>
          <a:p>
            <a:pPr marL="342900" indent="-342900" eaLnBrk="0" hangingPunct="0">
              <a:spcBef>
                <a:spcPct val="20000"/>
              </a:spcBef>
              <a:buFontTx/>
              <a:buChar char="•"/>
              <a:tabLst>
                <a:tab pos="136525" algn="l"/>
              </a:tabLst>
            </a:pPr>
            <a:r>
              <a:rPr lang="en-US" sz="1400" dirty="0"/>
              <a:t>For information contact: Office of Copyrights, Trademarks, License Agreements, and Royalties, Texas Education Agency, 1701 N. Congress Ave., Austin, TX  78701-1494; phone 512-463-9270 or 512-463-9713; email: </a:t>
            </a:r>
            <a:r>
              <a:rPr lang="en-US" sz="1400" u="sng" dirty="0"/>
              <a:t>copyrights@tea.state.tx.us</a:t>
            </a:r>
          </a:p>
        </p:txBody>
      </p:sp>
      <p:pic>
        <p:nvPicPr>
          <p:cNvPr id="4" name="Picture 3" descr="09tea_logo_trans"/>
          <p:cNvPicPr>
            <a:picLocks noChangeAspect="1" noChangeArrowheads="1"/>
          </p:cNvPicPr>
          <p:nvPr/>
        </p:nvPicPr>
        <p:blipFill>
          <a:blip r:embed="rId3"/>
          <a:srcRect/>
          <a:stretch>
            <a:fillRect/>
          </a:stretch>
        </p:blipFill>
        <p:spPr bwMode="auto">
          <a:xfrm>
            <a:off x="3048000" y="304801"/>
            <a:ext cx="2998788" cy="950913"/>
          </a:xfrm>
          <a:prstGeom prst="rect">
            <a:avLst/>
          </a:prstGeom>
          <a:noFill/>
          <a:ln w="9525">
            <a:noFill/>
            <a:miter lim="800000"/>
            <a:headEnd/>
            <a:tailEnd/>
          </a:ln>
        </p:spPr>
      </p:pic>
      <p:sp>
        <p:nvSpPr>
          <p:cNvPr id="5"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spTree>
    <p:extLst>
      <p:ext uri="{BB962C8B-B14F-4D97-AF65-F5344CB8AC3E}">
        <p14:creationId xmlns:p14="http://schemas.microsoft.com/office/powerpoint/2010/main" val="3715570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7" y="449943"/>
            <a:ext cx="10145486" cy="1204686"/>
          </a:xfrm>
        </p:spPr>
        <p:txBody>
          <a:bodyPr>
            <a:normAutofit/>
          </a:bodyPr>
          <a:lstStyle/>
          <a:p>
            <a:pPr algn="ctr">
              <a:lnSpc>
                <a:spcPct val="100000"/>
              </a:lnSpc>
            </a:pPr>
            <a:r>
              <a:rPr lang="en-US" sz="4400" dirty="0" smtClean="0"/>
              <a:t>Guiding </a:t>
            </a:r>
            <a:r>
              <a:rPr lang="en-US" sz="4400" dirty="0"/>
              <a:t>Principles of the </a:t>
            </a:r>
            <a:r>
              <a:rPr lang="en-US" sz="4400" dirty="0" smtClean="0"/>
              <a:t>PBMAS</a:t>
            </a:r>
            <a:endParaRPr lang="en-US" sz="4400" dirty="0"/>
          </a:p>
        </p:txBody>
      </p:sp>
      <p:sp>
        <p:nvSpPr>
          <p:cNvPr id="3" name="Content Placeholder 2"/>
          <p:cNvSpPr>
            <a:spLocks noGrp="1"/>
          </p:cNvSpPr>
          <p:nvPr>
            <p:ph idx="1"/>
          </p:nvPr>
        </p:nvSpPr>
        <p:spPr>
          <a:xfrm>
            <a:off x="3352800" y="1756610"/>
            <a:ext cx="7718854" cy="4322913"/>
          </a:xfrm>
        </p:spPr>
        <p:txBody>
          <a:bodyPr>
            <a:normAutofit lnSpcReduction="10000"/>
          </a:bodyPr>
          <a:lstStyle/>
          <a:p>
            <a:r>
              <a:rPr lang="en-US" sz="2400" b="1" dirty="0" smtClean="0">
                <a:solidFill>
                  <a:schemeClr val="tx1"/>
                </a:solidFill>
              </a:rPr>
              <a:t>School District Effectiveness</a:t>
            </a:r>
          </a:p>
          <a:p>
            <a:r>
              <a:rPr lang="en-US" sz="2400" dirty="0" smtClean="0">
                <a:solidFill>
                  <a:schemeClr val="tx1"/>
                </a:solidFill>
              </a:rPr>
              <a:t>Statutory Requirements</a:t>
            </a:r>
          </a:p>
          <a:p>
            <a:r>
              <a:rPr lang="en-US" sz="2400" b="1" dirty="0" smtClean="0">
                <a:solidFill>
                  <a:schemeClr val="tx1"/>
                </a:solidFill>
              </a:rPr>
              <a:t>Indicator Design</a:t>
            </a:r>
          </a:p>
          <a:p>
            <a:r>
              <a:rPr lang="en-US" sz="2400" dirty="0" smtClean="0">
                <a:solidFill>
                  <a:schemeClr val="tx1"/>
                </a:solidFill>
              </a:rPr>
              <a:t>Maximum Inclusion</a:t>
            </a:r>
          </a:p>
          <a:p>
            <a:r>
              <a:rPr lang="en-US" sz="2400" b="1" dirty="0"/>
              <a:t>Individual Program Accountability </a:t>
            </a:r>
          </a:p>
          <a:p>
            <a:r>
              <a:rPr lang="en-US" sz="2400" dirty="0"/>
              <a:t>High Standards </a:t>
            </a:r>
          </a:p>
          <a:p>
            <a:r>
              <a:rPr lang="en-US" sz="2400" b="1" dirty="0"/>
              <a:t>Annual Statewide </a:t>
            </a:r>
            <a:r>
              <a:rPr lang="en-US" sz="2400" b="1" dirty="0" smtClean="0"/>
              <a:t>Evaluation</a:t>
            </a:r>
          </a:p>
          <a:p>
            <a:r>
              <a:rPr lang="en-US" sz="2400" dirty="0"/>
              <a:t>Public Input and Accessibility</a:t>
            </a:r>
          </a:p>
          <a:p>
            <a:r>
              <a:rPr lang="en-US" sz="2400" dirty="0"/>
              <a:t>System Evolution</a:t>
            </a:r>
          </a:p>
          <a:p>
            <a:endParaRPr lang="en-US" dirty="0"/>
          </a:p>
          <a:p>
            <a:endParaRPr lang="en-US" u="sng" dirty="0">
              <a:solidFill>
                <a:schemeClr val="tx1"/>
              </a:solidFill>
            </a:endParaRPr>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a:t>
            </a:r>
            <a:r>
              <a:rPr lang="en-US" sz="1000" dirty="0" smtClean="0">
                <a:cs typeface="Arial" charset="0"/>
              </a:rPr>
              <a:t>2014. </a:t>
            </a:r>
            <a:r>
              <a:rPr lang="en-US" sz="1000" dirty="0">
                <a:cs typeface="Arial" charset="0"/>
              </a:rPr>
              <a:t>All rights reserved.</a:t>
            </a:r>
          </a:p>
        </p:txBody>
      </p:sp>
    </p:spTree>
    <p:extLst>
      <p:ext uri="{BB962C8B-B14F-4D97-AF65-F5344CB8AC3E}">
        <p14:creationId xmlns:p14="http://schemas.microsoft.com/office/powerpoint/2010/main" val="228267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86" y="188685"/>
            <a:ext cx="10160000" cy="1306286"/>
          </a:xfrm>
        </p:spPr>
        <p:txBody>
          <a:bodyPr>
            <a:noAutofit/>
          </a:bodyPr>
          <a:lstStyle/>
          <a:p>
            <a:pPr algn="ctr"/>
            <a:r>
              <a:rPr lang="en-US" sz="4000" dirty="0"/>
              <a:t>Accountability and </a:t>
            </a:r>
            <a:r>
              <a:rPr lang="en-US" sz="4000" dirty="0" smtClean="0"/>
              <a:t>PBMAS Correlations</a:t>
            </a:r>
            <a:endParaRPr lang="en-US" sz="4000" dirty="0"/>
          </a:p>
        </p:txBody>
      </p:sp>
      <p:sp>
        <p:nvSpPr>
          <p:cNvPr id="3" name="Subtitle 2"/>
          <p:cNvSpPr>
            <a:spLocks noGrp="1"/>
          </p:cNvSpPr>
          <p:nvPr>
            <p:ph idx="1"/>
          </p:nvPr>
        </p:nvSpPr>
        <p:spPr/>
        <p:txBody>
          <a:bodyPr>
            <a:normAutofit/>
          </a:bodyPr>
          <a:lstStyle/>
          <a:p>
            <a:pPr algn="l"/>
            <a:endParaRPr lang="en-US" dirty="0"/>
          </a:p>
          <a:p>
            <a:endParaRPr lang="en-US" dirty="0"/>
          </a:p>
          <a:p>
            <a:endParaRPr lang="en-US" dirty="0" smtClean="0"/>
          </a:p>
          <a:p>
            <a:endParaRPr lang="en-US" dirty="0"/>
          </a:p>
        </p:txBody>
      </p:sp>
      <p:sp>
        <p:nvSpPr>
          <p:cNvPr id="4" name="Footer Placeholder 1"/>
          <p:cNvSpPr txBox="1">
            <a:spLocks noGrp="1"/>
          </p:cNvSpPr>
          <p:nvPr/>
        </p:nvSpPr>
        <p:spPr bwMode="auto">
          <a:xfrm>
            <a:off x="3352800" y="6400800"/>
            <a:ext cx="6096000" cy="228600"/>
          </a:xfrm>
          <a:prstGeom prst="rect">
            <a:avLst/>
          </a:prstGeom>
          <a:noFill/>
          <a:ln w="9525">
            <a:noFill/>
            <a:miter lim="800000"/>
            <a:headEnd/>
            <a:tailEnd/>
          </a:ln>
        </p:spPr>
        <p:txBody>
          <a:bodyPr/>
          <a:lstStyle/>
          <a:p>
            <a:pPr algn="ctr" eaLnBrk="0" hangingPunct="0"/>
            <a:r>
              <a:rPr lang="en-US" sz="1000" dirty="0"/>
              <a:t>Copyright </a:t>
            </a:r>
            <a:r>
              <a:rPr lang="en-US" sz="1000" dirty="0">
                <a:cs typeface="Arial" charset="0"/>
              </a:rPr>
              <a:t>© Texas Education Agency 2013. All rights reserved.</a:t>
            </a:r>
          </a:p>
        </p:txBody>
      </p:sp>
      <p:graphicFrame>
        <p:nvGraphicFramePr>
          <p:cNvPr id="9" name="Table 8"/>
          <p:cNvGraphicFramePr>
            <a:graphicFrameLocks noGrp="1"/>
          </p:cNvGraphicFramePr>
          <p:nvPr>
            <p:extLst>
              <p:ext uri="{D42A27DB-BD31-4B8C-83A1-F6EECF244321}">
                <p14:modId xmlns:p14="http://schemas.microsoft.com/office/powerpoint/2010/main" val="2907665954"/>
              </p:ext>
            </p:extLst>
          </p:nvPr>
        </p:nvGraphicFramePr>
        <p:xfrm>
          <a:off x="1177290" y="1613140"/>
          <a:ext cx="10447020" cy="4500593"/>
        </p:xfrm>
        <a:graphic>
          <a:graphicData uri="http://schemas.openxmlformats.org/drawingml/2006/table">
            <a:tbl>
              <a:tblPr firstRow="1" bandRow="1">
                <a:tableStyleId>{5C22544A-7EE6-4342-B048-85BDC9FD1C3A}</a:tableStyleId>
              </a:tblPr>
              <a:tblGrid>
                <a:gridCol w="4149091"/>
                <a:gridCol w="6297929"/>
              </a:tblGrid>
              <a:tr h="384213">
                <a:tc>
                  <a:txBody>
                    <a:bodyPr/>
                    <a:lstStyle/>
                    <a:p>
                      <a:r>
                        <a:rPr lang="en-US" dirty="0" smtClean="0"/>
                        <a:t>State</a:t>
                      </a:r>
                      <a:r>
                        <a:rPr lang="en-US" baseline="0" dirty="0" smtClean="0"/>
                        <a:t> Accountability System</a:t>
                      </a:r>
                      <a:endParaRPr lang="en-US" dirty="0"/>
                    </a:p>
                  </a:txBody>
                  <a:tcPr/>
                </a:tc>
                <a:tc>
                  <a:txBody>
                    <a:bodyPr/>
                    <a:lstStyle/>
                    <a:p>
                      <a:r>
                        <a:rPr lang="en-US" dirty="0" smtClean="0"/>
                        <a:t>PBMAS</a:t>
                      </a:r>
                      <a:endParaRPr lang="en-US" dirty="0"/>
                    </a:p>
                  </a:txBody>
                  <a:tcPr/>
                </a:tc>
              </a:tr>
              <a:tr h="1653210">
                <a:tc>
                  <a:txBody>
                    <a:bodyPr/>
                    <a:lstStyle/>
                    <a:p>
                      <a:r>
                        <a:rPr lang="en-US" dirty="0" smtClean="0"/>
                        <a:t>Index 1-Student Achievement</a:t>
                      </a:r>
                    </a:p>
                    <a:p>
                      <a:r>
                        <a:rPr lang="en-US" dirty="0" smtClean="0"/>
                        <a:t>System Safeguards</a:t>
                      </a:r>
                      <a:endParaRPr lang="en-US" dirty="0"/>
                    </a:p>
                  </a:txBody>
                  <a:tcPr/>
                </a:tc>
                <a:tc>
                  <a:txBody>
                    <a:bodyPr/>
                    <a:lstStyle/>
                    <a:p>
                      <a:r>
                        <a:rPr lang="en-US" dirty="0" smtClean="0"/>
                        <a:t>STAAR</a:t>
                      </a:r>
                      <a:r>
                        <a:rPr lang="en-US" baseline="0" dirty="0" smtClean="0"/>
                        <a:t> 3-8 Passing Rates</a:t>
                      </a:r>
                    </a:p>
                    <a:p>
                      <a:r>
                        <a:rPr lang="en-US" baseline="0" dirty="0" smtClean="0"/>
                        <a:t>EOC Passing Rates</a:t>
                      </a:r>
                      <a:endParaRPr lang="en-US" dirty="0"/>
                    </a:p>
                  </a:txBody>
                  <a:tcPr/>
                </a:tc>
              </a:tr>
              <a:tr h="947373">
                <a:tc>
                  <a:txBody>
                    <a:bodyPr/>
                    <a:lstStyle/>
                    <a:p>
                      <a:r>
                        <a:rPr lang="en-US" dirty="0" smtClean="0"/>
                        <a:t>Index 3-Closing Performance Gaps</a:t>
                      </a:r>
                      <a:endParaRPr lang="en-US" dirty="0"/>
                    </a:p>
                  </a:txBody>
                  <a:tcPr/>
                </a:tc>
                <a:tc>
                  <a:txBody>
                    <a:bodyPr/>
                    <a:lstStyle/>
                    <a:p>
                      <a:r>
                        <a:rPr lang="en-US" dirty="0" smtClean="0"/>
                        <a:t>STAAR</a:t>
                      </a:r>
                      <a:r>
                        <a:rPr lang="en-US" baseline="0" dirty="0" smtClean="0"/>
                        <a:t> 3-8 Passing Rates</a:t>
                      </a:r>
                    </a:p>
                    <a:p>
                      <a:r>
                        <a:rPr lang="en-US" baseline="0" dirty="0" smtClean="0"/>
                        <a:t>EOC Passing Rates</a:t>
                      </a:r>
                      <a:endParaRPr lang="en-US" dirty="0"/>
                    </a:p>
                  </a:txBody>
                  <a:tcPr/>
                </a:tc>
              </a:tr>
              <a:tr h="1515797">
                <a:tc>
                  <a:txBody>
                    <a:bodyPr/>
                    <a:lstStyle/>
                    <a:p>
                      <a:r>
                        <a:rPr lang="en-US" dirty="0" smtClean="0"/>
                        <a:t>Index 4-Postsecondary Readiness</a:t>
                      </a:r>
                      <a:endParaRPr lang="en-US" dirty="0"/>
                    </a:p>
                  </a:txBody>
                  <a:tcPr/>
                </a:tc>
                <a:tc>
                  <a:txBody>
                    <a:bodyPr/>
                    <a:lstStyle/>
                    <a:p>
                      <a:r>
                        <a:rPr lang="en-US" dirty="0" smtClean="0"/>
                        <a:t>Annual Dropout Rate</a:t>
                      </a:r>
                    </a:p>
                    <a:p>
                      <a:r>
                        <a:rPr lang="en-US" dirty="0" smtClean="0"/>
                        <a:t>RHSP/DAP Diploma</a:t>
                      </a:r>
                      <a:r>
                        <a:rPr lang="en-US" baseline="0" dirty="0" smtClean="0"/>
                        <a:t> Rate</a:t>
                      </a:r>
                    </a:p>
                    <a:p>
                      <a:r>
                        <a:rPr lang="en-US" baseline="0" dirty="0" smtClean="0"/>
                        <a:t>Graduation Rate</a:t>
                      </a:r>
                      <a:endParaRPr lang="en-US" dirty="0"/>
                    </a:p>
                  </a:txBody>
                  <a:tcPr/>
                </a:tc>
              </a:tr>
            </a:tbl>
          </a:graphicData>
        </a:graphic>
      </p:graphicFrame>
    </p:spTree>
    <p:extLst>
      <p:ext uri="{BB962C8B-B14F-4D97-AF65-F5344CB8AC3E}">
        <p14:creationId xmlns:p14="http://schemas.microsoft.com/office/powerpoint/2010/main" val="215293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886104310"/>
              </p:ext>
            </p:extLst>
          </p:nvPr>
        </p:nvGraphicFramePr>
        <p:xfrm>
          <a:off x="2819400" y="1752600"/>
          <a:ext cx="71247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371600" y="420470"/>
            <a:ext cx="3048000" cy="646331"/>
          </a:xfrm>
          <a:prstGeom prst="rect">
            <a:avLst/>
          </a:prstGeom>
          <a:noFill/>
        </p:spPr>
        <p:txBody>
          <a:bodyPr wrap="square" rtlCol="0">
            <a:spAutoFit/>
          </a:bodyPr>
          <a:lstStyle/>
          <a:p>
            <a:pPr algn="ctr"/>
            <a:r>
              <a:rPr lang="en-US" sz="3600" b="1" dirty="0">
                <a:solidFill>
                  <a:srgbClr val="1F497D"/>
                </a:solidFill>
                <a:effectLst>
                  <a:reflection blurRad="6350" stA="55000" endA="300" endPos="45500" dir="5400000" sy="-100000" algn="bl" rotWithShape="0"/>
                </a:effectLst>
              </a:rPr>
              <a:t>Data</a:t>
            </a:r>
          </a:p>
        </p:txBody>
      </p:sp>
      <p:sp>
        <p:nvSpPr>
          <p:cNvPr id="8" name="TextBox 7"/>
          <p:cNvSpPr txBox="1"/>
          <p:nvPr/>
        </p:nvSpPr>
        <p:spPr>
          <a:xfrm>
            <a:off x="5029200" y="435114"/>
            <a:ext cx="2667000" cy="646331"/>
          </a:xfrm>
          <a:prstGeom prst="rect">
            <a:avLst/>
          </a:prstGeom>
          <a:noFill/>
        </p:spPr>
        <p:txBody>
          <a:bodyPr wrap="square" rtlCol="0">
            <a:spAutoFit/>
          </a:bodyPr>
          <a:lstStyle/>
          <a:p>
            <a:pPr algn="ctr"/>
            <a:r>
              <a:rPr lang="en-US" sz="3600" b="1" dirty="0">
                <a:solidFill>
                  <a:srgbClr val="1F497D"/>
                </a:solidFill>
                <a:effectLst>
                  <a:reflection blurRad="6350" stA="55000" endA="300" endPos="45500" dir="5400000" sy="-100000" algn="bl" rotWithShape="0"/>
                </a:effectLst>
              </a:rPr>
              <a:t>Process</a:t>
            </a:r>
          </a:p>
        </p:txBody>
      </p:sp>
      <p:sp>
        <p:nvSpPr>
          <p:cNvPr id="9" name="TextBox 8"/>
          <p:cNvSpPr txBox="1"/>
          <p:nvPr/>
        </p:nvSpPr>
        <p:spPr>
          <a:xfrm>
            <a:off x="8001000" y="410290"/>
            <a:ext cx="2667000" cy="646331"/>
          </a:xfrm>
          <a:prstGeom prst="rect">
            <a:avLst/>
          </a:prstGeom>
          <a:noFill/>
        </p:spPr>
        <p:txBody>
          <a:bodyPr wrap="square" rtlCol="0">
            <a:spAutoFit/>
          </a:bodyPr>
          <a:lstStyle/>
          <a:p>
            <a:pPr algn="ctr"/>
            <a:r>
              <a:rPr lang="en-US" sz="3600" b="1" dirty="0">
                <a:solidFill>
                  <a:srgbClr val="1F497D"/>
                </a:solidFill>
                <a:effectLst>
                  <a:reflection blurRad="6350" stA="55000" endA="300" endPos="45500" dir="5400000" sy="-100000" algn="bl" rotWithShape="0"/>
                </a:effectLst>
              </a:rPr>
              <a:t>Reporting</a:t>
            </a:r>
          </a:p>
        </p:txBody>
      </p:sp>
      <p:sp>
        <p:nvSpPr>
          <p:cNvPr id="11" name="TextBox 10"/>
          <p:cNvSpPr txBox="1"/>
          <p:nvPr/>
        </p:nvSpPr>
        <p:spPr>
          <a:xfrm>
            <a:off x="1371600" y="1485352"/>
            <a:ext cx="2781300" cy="923330"/>
          </a:xfrm>
          <a:prstGeom prst="rect">
            <a:avLst/>
          </a:prstGeom>
          <a:noFill/>
          <a:ln w="38100">
            <a:solidFill>
              <a:schemeClr val="tx2"/>
            </a:solidFill>
          </a:ln>
        </p:spPr>
        <p:txBody>
          <a:bodyPr wrap="square" rtlCol="0">
            <a:spAutoFit/>
          </a:bodyPr>
          <a:lstStyle/>
          <a:p>
            <a:r>
              <a:rPr lang="en-US" b="1" u="sng" dirty="0" smtClean="0">
                <a:solidFill>
                  <a:prstClr val="black"/>
                </a:solidFill>
              </a:rPr>
              <a:t>State Accountability</a:t>
            </a:r>
            <a:endParaRPr lang="en-US" b="1" u="sng" dirty="0">
              <a:solidFill>
                <a:prstClr val="black"/>
              </a:solidFill>
            </a:endParaRPr>
          </a:p>
          <a:p>
            <a:pPr marL="285750" indent="-285750">
              <a:buFont typeface="Arial" pitchFamily="34" charset="0"/>
              <a:buChar char="•"/>
            </a:pPr>
            <a:r>
              <a:rPr lang="en-US" b="1" dirty="0" smtClean="0">
                <a:solidFill>
                  <a:prstClr val="black"/>
                </a:solidFill>
              </a:rPr>
              <a:t>Districts </a:t>
            </a:r>
          </a:p>
          <a:p>
            <a:pPr marL="285750" indent="-285750">
              <a:buFont typeface="Arial" pitchFamily="34" charset="0"/>
              <a:buChar char="•"/>
            </a:pPr>
            <a:r>
              <a:rPr lang="en-US" b="1" dirty="0" smtClean="0">
                <a:solidFill>
                  <a:prstClr val="black"/>
                </a:solidFill>
              </a:rPr>
              <a:t>Campuses                         </a:t>
            </a:r>
            <a:endParaRPr lang="en-US" b="1" dirty="0">
              <a:solidFill>
                <a:prstClr val="black"/>
              </a:solidFill>
            </a:endParaRPr>
          </a:p>
        </p:txBody>
      </p:sp>
      <p:sp>
        <p:nvSpPr>
          <p:cNvPr id="10" name="TextBox 9"/>
          <p:cNvSpPr txBox="1"/>
          <p:nvPr/>
        </p:nvSpPr>
        <p:spPr>
          <a:xfrm>
            <a:off x="1371600" y="4975313"/>
            <a:ext cx="2781300" cy="923330"/>
          </a:xfrm>
          <a:prstGeom prst="rect">
            <a:avLst/>
          </a:prstGeom>
          <a:noFill/>
          <a:ln w="38100">
            <a:solidFill>
              <a:schemeClr val="tx2"/>
            </a:solidFill>
          </a:ln>
        </p:spPr>
        <p:txBody>
          <a:bodyPr wrap="square" rtlCol="0">
            <a:spAutoFit/>
          </a:bodyPr>
          <a:lstStyle/>
          <a:p>
            <a:r>
              <a:rPr lang="en-US" b="1" u="sng" dirty="0">
                <a:solidFill>
                  <a:prstClr val="black"/>
                </a:solidFill>
              </a:rPr>
              <a:t>Federal </a:t>
            </a:r>
            <a:r>
              <a:rPr lang="en-US" b="1" u="sng" dirty="0" smtClean="0">
                <a:solidFill>
                  <a:prstClr val="black"/>
                </a:solidFill>
              </a:rPr>
              <a:t>Requirements </a:t>
            </a:r>
            <a:r>
              <a:rPr lang="en-US" b="1" u="sng" dirty="0">
                <a:solidFill>
                  <a:prstClr val="black"/>
                </a:solidFill>
              </a:rPr>
              <a:t>(ESEA Waiver)</a:t>
            </a:r>
          </a:p>
          <a:p>
            <a:pPr marL="285750" indent="-285750">
              <a:buFont typeface="Arial" pitchFamily="34" charset="0"/>
              <a:buChar char="•"/>
            </a:pPr>
            <a:r>
              <a:rPr lang="en-US" b="1" dirty="0" smtClean="0">
                <a:solidFill>
                  <a:prstClr val="black"/>
                </a:solidFill>
              </a:rPr>
              <a:t>Priority campuses</a:t>
            </a:r>
            <a:endParaRPr lang="en-US" b="1" dirty="0">
              <a:solidFill>
                <a:prstClr val="black"/>
              </a:solidFill>
            </a:endParaRPr>
          </a:p>
        </p:txBody>
      </p:sp>
      <p:sp>
        <p:nvSpPr>
          <p:cNvPr id="13" name="TextBox 12"/>
          <p:cNvSpPr txBox="1"/>
          <p:nvPr/>
        </p:nvSpPr>
        <p:spPr>
          <a:xfrm>
            <a:off x="1352550" y="3057435"/>
            <a:ext cx="2819400" cy="1200329"/>
          </a:xfrm>
          <a:prstGeom prst="rect">
            <a:avLst/>
          </a:prstGeom>
          <a:noFill/>
          <a:ln w="38100">
            <a:solidFill>
              <a:schemeClr val="tx2"/>
            </a:solidFill>
          </a:ln>
        </p:spPr>
        <p:txBody>
          <a:bodyPr wrap="square" rtlCol="0">
            <a:spAutoFit/>
          </a:bodyPr>
          <a:lstStyle/>
          <a:p>
            <a:r>
              <a:rPr lang="en-US" b="1" u="sng" dirty="0">
                <a:solidFill>
                  <a:prstClr val="black"/>
                </a:solidFill>
              </a:rPr>
              <a:t>Performance-Based Monitoring </a:t>
            </a:r>
            <a:r>
              <a:rPr lang="en-US" b="1" u="sng" dirty="0" smtClean="0">
                <a:solidFill>
                  <a:prstClr val="black"/>
                </a:solidFill>
              </a:rPr>
              <a:t>Analysis System (PBMAS) </a:t>
            </a:r>
            <a:endParaRPr lang="en-US" b="1" u="sng" dirty="0">
              <a:solidFill>
                <a:prstClr val="black"/>
              </a:solidFill>
            </a:endParaRPr>
          </a:p>
          <a:p>
            <a:pPr marL="285750" indent="-285750">
              <a:buFont typeface="Arial" pitchFamily="34" charset="0"/>
              <a:buChar char="•"/>
            </a:pPr>
            <a:r>
              <a:rPr lang="en-US" b="1" dirty="0" smtClean="0">
                <a:solidFill>
                  <a:prstClr val="black"/>
                </a:solidFill>
              </a:rPr>
              <a:t>Districts</a:t>
            </a:r>
            <a:endParaRPr lang="en-US" b="1" dirty="0">
              <a:solidFill>
                <a:prstClr val="black"/>
              </a:solidFill>
            </a:endParaRPr>
          </a:p>
        </p:txBody>
      </p:sp>
      <p:sp>
        <p:nvSpPr>
          <p:cNvPr id="2" name="Right Arrow 1"/>
          <p:cNvSpPr/>
          <p:nvPr/>
        </p:nvSpPr>
        <p:spPr>
          <a:xfrm rot="2322877">
            <a:off x="4155418" y="2210382"/>
            <a:ext cx="992132" cy="213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rot="19122215">
            <a:off x="4133438" y="4890787"/>
            <a:ext cx="1273913" cy="20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a:off x="4264647" y="3429000"/>
            <a:ext cx="505747" cy="237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ight Arrow 18"/>
          <p:cNvSpPr/>
          <p:nvPr/>
        </p:nvSpPr>
        <p:spPr>
          <a:xfrm>
            <a:off x="7952454" y="3419984"/>
            <a:ext cx="505747" cy="23761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ight Arrow 21"/>
          <p:cNvSpPr/>
          <p:nvPr/>
        </p:nvSpPr>
        <p:spPr>
          <a:xfrm rot="2322877">
            <a:off x="4185624" y="2175354"/>
            <a:ext cx="992132" cy="21376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ight Arrow 22"/>
          <p:cNvSpPr/>
          <p:nvPr/>
        </p:nvSpPr>
        <p:spPr>
          <a:xfrm rot="19122215">
            <a:off x="4165727" y="4861287"/>
            <a:ext cx="1193547" cy="22805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ight Arrow 23"/>
          <p:cNvSpPr/>
          <p:nvPr/>
        </p:nvSpPr>
        <p:spPr>
          <a:xfrm>
            <a:off x="4294853" y="3393972"/>
            <a:ext cx="505747" cy="23761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Oval 2"/>
          <p:cNvSpPr/>
          <p:nvPr/>
        </p:nvSpPr>
        <p:spPr>
          <a:xfrm>
            <a:off x="8534400" y="2514600"/>
            <a:ext cx="2057400" cy="19812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8458200" y="2895601"/>
            <a:ext cx="2209800" cy="1200329"/>
          </a:xfrm>
          <a:prstGeom prst="rect">
            <a:avLst/>
          </a:prstGeom>
          <a:noFill/>
        </p:spPr>
        <p:txBody>
          <a:bodyPr wrap="square" rtlCol="0">
            <a:spAutoFit/>
          </a:bodyPr>
          <a:lstStyle/>
          <a:p>
            <a:pPr algn="ctr"/>
            <a:r>
              <a:rPr lang="en-US" b="1" dirty="0">
                <a:solidFill>
                  <a:prstClr val="white"/>
                </a:solidFill>
              </a:rPr>
              <a:t>Targeted Improvement Plan with Quarterly Progress Reports</a:t>
            </a:r>
          </a:p>
        </p:txBody>
      </p:sp>
    </p:spTree>
    <p:extLst>
      <p:ext uri="{BB962C8B-B14F-4D97-AF65-F5344CB8AC3E}">
        <p14:creationId xmlns:p14="http://schemas.microsoft.com/office/powerpoint/2010/main" val="25843673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4190</TotalTime>
  <Words>6885</Words>
  <Application>Microsoft Office PowerPoint</Application>
  <PresentationFormat>Widescreen</PresentationFormat>
  <Paragraphs>844</Paragraphs>
  <Slides>60</Slides>
  <Notes>60</Notes>
  <HiddenSlides>1</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76" baseType="lpstr">
      <vt:lpstr>Aharoni</vt:lpstr>
      <vt:lpstr>Arial</vt:lpstr>
      <vt:lpstr>Arial Black</vt:lpstr>
      <vt:lpstr>Arial Narrow</vt:lpstr>
      <vt:lpstr>Britannic Bold</vt:lpstr>
      <vt:lpstr>Calibri</vt:lpstr>
      <vt:lpstr>Calibri Light</vt:lpstr>
      <vt:lpstr>Calisto MT</vt:lpstr>
      <vt:lpstr>Century Gothic</vt:lpstr>
      <vt:lpstr>Times New Roman</vt:lpstr>
      <vt:lpstr>Wingdings</vt:lpstr>
      <vt:lpstr>Wingdings 3</vt:lpstr>
      <vt:lpstr>Wisp</vt:lpstr>
      <vt:lpstr>Retrospect</vt:lpstr>
      <vt:lpstr>Office Theme</vt:lpstr>
      <vt:lpstr>Worksheet</vt:lpstr>
      <vt:lpstr> Digging a Little Deeper</vt:lpstr>
      <vt:lpstr>Who is here with us today?</vt:lpstr>
      <vt:lpstr>Purpose  </vt:lpstr>
      <vt:lpstr>State Accountability Rating System 2014</vt:lpstr>
      <vt:lpstr> What is Performance-Based Monitoring?</vt:lpstr>
      <vt:lpstr> What is Performance-Based Monitoring?</vt:lpstr>
      <vt:lpstr>Guiding Principles of the PBMAS</vt:lpstr>
      <vt:lpstr>Accountability and PBMAS Correlations</vt:lpstr>
      <vt:lpstr>PowerPoint Presentation</vt:lpstr>
      <vt:lpstr> The Texas Accountability Intervention System (TAIS)</vt:lpstr>
      <vt:lpstr>PowerPoint Presentation</vt:lpstr>
      <vt:lpstr>Example</vt:lpstr>
      <vt:lpstr>TAIS Continuous Improvement Process</vt:lpstr>
      <vt:lpstr>PowerPoint Presentation</vt:lpstr>
      <vt:lpstr>PowerPoint Presentation</vt:lpstr>
      <vt:lpstr>Closer Look – Index 1</vt:lpstr>
      <vt:lpstr>Closer Look – PBM Questions</vt:lpstr>
      <vt:lpstr>PowerPoint Presentation</vt:lpstr>
      <vt:lpstr>Data Analysis – Campus Contribution</vt:lpstr>
      <vt:lpstr>Are ELLs with 5 or more years in US schools scoring beginning or intermediate?</vt:lpstr>
      <vt:lpstr>Data Analysis – Campus Contribution</vt:lpstr>
      <vt:lpstr>PowerPoint Presentation</vt:lpstr>
      <vt:lpstr>Closer Look – Support Systems  and CSFs</vt:lpstr>
      <vt:lpstr>Closer Look</vt:lpstr>
      <vt:lpstr>Data Analysis - Next Steps</vt:lpstr>
      <vt:lpstr>CSF Data Sources</vt:lpstr>
      <vt:lpstr>PowerPoint Presentation</vt:lpstr>
      <vt:lpstr>Data Analysis –  Develop Problem Statements</vt:lpstr>
      <vt:lpstr>Closer Look –  Problem Statements</vt:lpstr>
      <vt:lpstr>TAIS Continuous Improvement Process</vt:lpstr>
      <vt:lpstr>PowerPoint Presentation</vt:lpstr>
      <vt:lpstr>Language Shift for Clarity</vt:lpstr>
      <vt:lpstr>Needs Assessment Determine Root Causes</vt:lpstr>
      <vt:lpstr>PowerPoint Presentation</vt:lpstr>
      <vt:lpstr>PowerPoint Presentation</vt:lpstr>
      <vt:lpstr>Needs Assessment – Narrowing the Focus</vt:lpstr>
      <vt:lpstr> Needs Assessment – Narrowing the Focus</vt:lpstr>
      <vt:lpstr>Needs Assessment – Narrowing the Focus</vt:lpstr>
      <vt:lpstr>Partner Talk</vt:lpstr>
      <vt:lpstr>PowerPoint Presentation</vt:lpstr>
      <vt:lpstr>Questions to Consider</vt:lpstr>
      <vt:lpstr>PowerPoint Presentation</vt:lpstr>
      <vt:lpstr>PowerPoint Presentation</vt:lpstr>
      <vt:lpstr>PowerPoint Presentation</vt:lpstr>
      <vt:lpstr>Quarterly Planning</vt:lpstr>
      <vt:lpstr>PowerPoint Presentation</vt:lpstr>
      <vt:lpstr>PowerPoint Presentation</vt:lpstr>
      <vt:lpstr>PowerPoint Presentation</vt:lpstr>
      <vt:lpstr>Interventions Quarterly “To Do” List</vt:lpstr>
      <vt:lpstr>Quarterly Goal Examples</vt:lpstr>
      <vt:lpstr>Quarterly Goal Examples</vt:lpstr>
      <vt:lpstr>PowerPoint Presentation</vt:lpstr>
      <vt:lpstr>PowerPoint Presentation</vt:lpstr>
      <vt:lpstr>PowerPoint Presentation</vt:lpstr>
      <vt:lpstr>Today’s Key Take-Aways</vt:lpstr>
      <vt:lpstr>In the last two pages of your AIE Quick Reference booklet, write…  HOW… will this session help you further  YOUR school improvement? </vt:lpstr>
      <vt:lpstr>PowerPoint Presentation</vt:lpstr>
      <vt:lpstr>Resources</vt:lpstr>
      <vt:lpstr>Contact Information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a Little Deeper</dc:title>
  <dc:creator>Christie, Heather</dc:creator>
  <cp:lastModifiedBy>Hendley, Jihan</cp:lastModifiedBy>
  <cp:revision>240</cp:revision>
  <cp:lastPrinted>2014-09-23T18:22:32Z</cp:lastPrinted>
  <dcterms:created xsi:type="dcterms:W3CDTF">2014-06-09T20:56:52Z</dcterms:created>
  <dcterms:modified xsi:type="dcterms:W3CDTF">2014-11-05T18:26:13Z</dcterms:modified>
</cp:coreProperties>
</file>