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8" r:id="rId2"/>
    <p:sldId id="259" r:id="rId3"/>
    <p:sldId id="260" r:id="rId4"/>
    <p:sldId id="261" r:id="rId5"/>
    <p:sldId id="262" r:id="rId6"/>
    <p:sldId id="263" r:id="rId7"/>
    <p:sldId id="264" r:id="rId8"/>
    <p:sldId id="265" r:id="rId9"/>
    <p:sldId id="299" r:id="rId10"/>
    <p:sldId id="266" r:id="rId11"/>
    <p:sldId id="267" r:id="rId12"/>
    <p:sldId id="275" r:id="rId13"/>
    <p:sldId id="276" r:id="rId14"/>
    <p:sldId id="277" r:id="rId15"/>
    <p:sldId id="278" r:id="rId16"/>
    <p:sldId id="279" r:id="rId17"/>
    <p:sldId id="268" r:id="rId18"/>
    <p:sldId id="269" r:id="rId19"/>
    <p:sldId id="270" r:id="rId20"/>
    <p:sldId id="272" r:id="rId21"/>
    <p:sldId id="282" r:id="rId22"/>
    <p:sldId id="280" r:id="rId23"/>
    <p:sldId id="273" r:id="rId24"/>
    <p:sldId id="274" r:id="rId25"/>
    <p:sldId id="283" r:id="rId26"/>
    <p:sldId id="290" r:id="rId27"/>
    <p:sldId id="284" r:id="rId28"/>
    <p:sldId id="285" r:id="rId29"/>
    <p:sldId id="291" r:id="rId30"/>
    <p:sldId id="286" r:id="rId31"/>
    <p:sldId id="287" r:id="rId32"/>
    <p:sldId id="292" r:id="rId33"/>
    <p:sldId id="288" r:id="rId34"/>
    <p:sldId id="289" r:id="rId35"/>
    <p:sldId id="295" r:id="rId36"/>
    <p:sldId id="296" r:id="rId37"/>
    <p:sldId id="294" r:id="rId38"/>
    <p:sldId id="297" r:id="rId39"/>
    <p:sldId id="298" r:id="rId40"/>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06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9ECB235A-7535-4A5F-AF9F-B5536D40121F}" type="datetimeFigureOut">
              <a:rPr lang="en-US" smtClean="0"/>
              <a:pPr/>
              <a:t>4/19/2011</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7FE86C7C-9440-4CD3-82A7-A9436BB8DB1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endParaRPr lang="en-US"/>
          </a:p>
        </p:txBody>
      </p:sp>
      <p:sp>
        <p:nvSpPr>
          <p:cNvPr id="8195" name="Rectangle 3"/>
          <p:cNvSpPr>
            <a:spLocks noGrp="1" noChangeArrowheads="1"/>
          </p:cNvSpPr>
          <p:nvPr>
            <p:ph type="dt" idx="1"/>
          </p:nvPr>
        </p:nvSpPr>
        <p:spPr bwMode="auto">
          <a:xfrm>
            <a:off x="3897313" y="0"/>
            <a:ext cx="2982912"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endParaRPr lang="en-US"/>
          </a:p>
        </p:txBody>
      </p:sp>
      <p:sp>
        <p:nvSpPr>
          <p:cNvPr id="8196"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8"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endParaRPr lang="en-US"/>
          </a:p>
        </p:txBody>
      </p:sp>
      <p:sp>
        <p:nvSpPr>
          <p:cNvPr id="8199"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fld id="{E823B356-A79D-46B0-807B-18944E55D68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B7D16E5-0E02-4691-8963-1D11D7A22AF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81B3549-1FF6-431B-A08C-51EEF47EDED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DD7A28B-CAE3-42AF-B1A5-D462FD9C43F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8F8E9BF7-FA88-4C62-B0DB-47C43B0A96F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42847FD-0CF9-4838-961D-8DDF3E25698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1574D07-66B0-40FA-AA35-A9D356816A4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DB64CB1E-C306-4FC1-B2FA-27832B71F95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5D9D4CE-42FE-402C-AAF6-73560E4BEF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D859728-2406-42AA-9569-D8EFE5E972C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0064356-D467-4ADF-A3ED-78EF55717B5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F5C4E5-B650-474C-B8F3-2BA49D64C9D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F29E351-CF47-44DA-8658-499B78E54120}" type="slidenum">
              <a:rPr lang="en-US"/>
              <a:pPr/>
              <a:t>‹#›</a:t>
            </a:fld>
            <a:endParaRPr lang="en-US"/>
          </a:p>
        </p:txBody>
      </p:sp>
      <p:sp>
        <p:nvSpPr>
          <p:cNvPr id="1031" name="Rectangle 7"/>
          <p:cNvSpPr>
            <a:spLocks noChangeArrowheads="1"/>
          </p:cNvSpPr>
          <p:nvPr/>
        </p:nvSpPr>
        <p:spPr bwMode="auto">
          <a:xfrm>
            <a:off x="3276600" y="6172200"/>
            <a:ext cx="2895600" cy="473075"/>
          </a:xfrm>
          <a:prstGeom prst="rect">
            <a:avLst/>
          </a:prstGeom>
          <a:noFill/>
          <a:ln w="9525">
            <a:noFill/>
            <a:miter lim="800000"/>
            <a:headEnd/>
            <a:tailEnd/>
          </a:ln>
          <a:effectLst/>
        </p:spPr>
        <p:txBody>
          <a:bodyPr/>
          <a:lstStyle/>
          <a:p>
            <a:pPr algn="ctr"/>
            <a:r>
              <a:rPr lang="en-US" sz="1400" dirty="0"/>
              <a:t>Copyright© </a:t>
            </a:r>
            <a:br>
              <a:rPr lang="en-US" sz="1400" dirty="0"/>
            </a:br>
            <a:r>
              <a:rPr lang="en-US" sz="1400" dirty="0" smtClean="0"/>
              <a:t>Texas Education Agency 2011</a:t>
            </a:r>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tea.state.tx.us/index4.aspx?id=122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95D9D20-E951-4918-815B-AF5B76668DD9}" type="slidenum">
              <a:rPr lang="en-US"/>
              <a:pPr/>
              <a:t>1</a:t>
            </a:fld>
            <a:endParaRPr lang="en-US"/>
          </a:p>
        </p:txBody>
      </p:sp>
      <p:sp>
        <p:nvSpPr>
          <p:cNvPr id="4099" name="Rectangle 3"/>
          <p:cNvSpPr>
            <a:spLocks noGrp="1" noChangeArrowheads="1"/>
          </p:cNvSpPr>
          <p:nvPr>
            <p:ph type="body" idx="1"/>
          </p:nvPr>
        </p:nvSpPr>
        <p:spPr/>
        <p:txBody>
          <a:bodyPr/>
          <a:lstStyle/>
          <a:p>
            <a:pPr algn="ctr">
              <a:buFontTx/>
              <a:buNone/>
            </a:pPr>
            <a:r>
              <a:rPr lang="en-US" dirty="0"/>
              <a:t>April </a:t>
            </a:r>
            <a:r>
              <a:rPr lang="en-US" dirty="0" smtClean="0"/>
              <a:t>2011</a:t>
            </a:r>
            <a:endParaRPr lang="en-US" dirty="0"/>
          </a:p>
          <a:p>
            <a:pPr algn="ctr"/>
            <a:endParaRPr lang="en-US" dirty="0"/>
          </a:p>
          <a:p>
            <a:pPr>
              <a:buFontTx/>
              <a:buNone/>
            </a:pPr>
            <a:r>
              <a:rPr lang="en-US" dirty="0"/>
              <a:t>FAR (Financial Accounting and Reporting) Coding System:</a:t>
            </a:r>
          </a:p>
          <a:p>
            <a:pPr lvl="1"/>
            <a:r>
              <a:rPr lang="en-US" dirty="0"/>
              <a:t>Mandatory Account Codes for School Districts, ESCs, and Open Enrollment Charter Schools</a:t>
            </a:r>
          </a:p>
          <a:p>
            <a:pPr lvl="1"/>
            <a:r>
              <a:rPr lang="en-US" dirty="0"/>
              <a:t>Interpreting a General Ledger</a:t>
            </a:r>
          </a:p>
        </p:txBody>
      </p:sp>
      <p:pic>
        <p:nvPicPr>
          <p:cNvPr id="4100" name="Picture 4" descr="j0234659"/>
          <p:cNvPicPr>
            <a:picLocks noGrp="1" noChangeAspect="1" noChangeArrowheads="1"/>
          </p:cNvPicPr>
          <p:nvPr>
            <p:ph type="title"/>
          </p:nvPr>
        </p:nvPicPr>
        <p:blipFill>
          <a:blip r:embed="rId2" cstate="print"/>
          <a:srcRect/>
          <a:stretch>
            <a:fillRect/>
          </a:stretch>
        </p:blipFill>
        <p:spPr>
          <a:xfrm>
            <a:off x="381000" y="381000"/>
            <a:ext cx="1111250" cy="1143000"/>
          </a:xfrm>
          <a:noFill/>
          <a:ln/>
        </p:spPr>
      </p:pic>
      <p:pic>
        <p:nvPicPr>
          <p:cNvPr id="4101" name="Picture 5" descr="j0237204"/>
          <p:cNvPicPr>
            <a:picLocks noChangeAspect="1" noChangeArrowheads="1"/>
          </p:cNvPicPr>
          <p:nvPr/>
        </p:nvPicPr>
        <p:blipFill>
          <a:blip r:embed="rId3" cstate="print"/>
          <a:srcRect/>
          <a:stretch>
            <a:fillRect/>
          </a:stretch>
        </p:blipFill>
        <p:spPr bwMode="auto">
          <a:xfrm>
            <a:off x="7315200" y="304800"/>
            <a:ext cx="1447800" cy="130651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F05EB67-BA14-4217-9007-C1C93203B314}" type="slidenum">
              <a:rPr lang="en-US"/>
              <a:pPr/>
              <a:t>10</a:t>
            </a:fld>
            <a:endParaRPr lang="en-US"/>
          </a:p>
        </p:txBody>
      </p:sp>
      <p:sp>
        <p:nvSpPr>
          <p:cNvPr id="13314" name="Rectangle 2"/>
          <p:cNvSpPr>
            <a:spLocks noGrp="1" noChangeArrowheads="1"/>
          </p:cNvSpPr>
          <p:nvPr>
            <p:ph type="title"/>
          </p:nvPr>
        </p:nvSpPr>
        <p:spPr/>
        <p:txBody>
          <a:bodyPr/>
          <a:lstStyle/>
          <a:p>
            <a:r>
              <a:rPr lang="en-US" sz="4000"/>
              <a:t>Basis for FAR</a:t>
            </a:r>
            <a:br>
              <a:rPr lang="en-US" sz="4000"/>
            </a:br>
            <a:r>
              <a:rPr lang="en-US" sz="2800"/>
              <a:t>Module 1 of FASRG</a:t>
            </a:r>
          </a:p>
        </p:txBody>
      </p:sp>
      <p:sp>
        <p:nvSpPr>
          <p:cNvPr id="13315" name="Rectangle 3"/>
          <p:cNvSpPr>
            <a:spLocks noGrp="1" noChangeArrowheads="1"/>
          </p:cNvSpPr>
          <p:nvPr>
            <p:ph type="body" idx="1"/>
          </p:nvPr>
        </p:nvSpPr>
        <p:spPr/>
        <p:txBody>
          <a:bodyPr/>
          <a:lstStyle/>
          <a:p>
            <a:pPr>
              <a:lnSpc>
                <a:spcPct val="80000"/>
              </a:lnSpc>
            </a:pPr>
            <a:r>
              <a:rPr lang="en-US" sz="2000"/>
              <a:t>TEC requires school districts to adopt and install a standard school fiscal accounting system</a:t>
            </a:r>
          </a:p>
          <a:p>
            <a:pPr lvl="1">
              <a:lnSpc>
                <a:spcPct val="80000"/>
              </a:lnSpc>
            </a:pPr>
            <a:r>
              <a:rPr lang="en-US" sz="2000"/>
              <a:t>The Special Supplement requires charter schools to adopt a standard financial accounting structure</a:t>
            </a:r>
          </a:p>
          <a:p>
            <a:pPr>
              <a:lnSpc>
                <a:spcPct val="80000"/>
              </a:lnSpc>
            </a:pPr>
            <a:endParaRPr lang="en-US" sz="2000"/>
          </a:p>
          <a:p>
            <a:pPr>
              <a:lnSpc>
                <a:spcPct val="80000"/>
              </a:lnSpc>
            </a:pPr>
            <a:r>
              <a:rPr lang="en-US" sz="2000"/>
              <a:t>Accounting documents and records must be audited annually by an independent auditor </a:t>
            </a:r>
          </a:p>
          <a:p>
            <a:pPr lvl="1">
              <a:lnSpc>
                <a:spcPct val="80000"/>
              </a:lnSpc>
            </a:pPr>
            <a:r>
              <a:rPr lang="en-US" sz="2000"/>
              <a:t>TEA Division of Financial Audit staff are responsible for reviewing the independent audits</a:t>
            </a:r>
          </a:p>
          <a:p>
            <a:pPr lvl="1">
              <a:lnSpc>
                <a:spcPct val="80000"/>
              </a:lnSpc>
            </a:pPr>
            <a:endParaRPr lang="en-US" sz="2000"/>
          </a:p>
          <a:p>
            <a:pPr>
              <a:lnSpc>
                <a:spcPct val="80000"/>
              </a:lnSpc>
            </a:pPr>
            <a:r>
              <a:rPr lang="en-US" sz="2000"/>
              <a:t>A budget, itemized in detail according to classification and purpose of expenditure, must be prepared annually by each school district, ESC, and charter school and filed through PEIMS (after adopted by the local board)</a:t>
            </a:r>
          </a:p>
          <a:p>
            <a:pPr lvl="1">
              <a:lnSpc>
                <a:spcPct val="80000"/>
              </a:lnSpc>
            </a:pPr>
            <a:r>
              <a:rPr lang="en-US" sz="2000"/>
              <a:t>The budget must contain, at a minimum, the budget for the General Fund, Food Service Fund, and Debt Service Fund. May contain budgets for other funds, such as grant funds, at their discretion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3A08AE-9365-40F3-A031-608B33005179}" type="slidenum">
              <a:rPr lang="en-US"/>
              <a:pPr/>
              <a:t>11</a:t>
            </a:fld>
            <a:endParaRPr lang="en-US"/>
          </a:p>
        </p:txBody>
      </p:sp>
      <p:sp>
        <p:nvSpPr>
          <p:cNvPr id="14338" name="Rectangle 2"/>
          <p:cNvSpPr>
            <a:spLocks noGrp="1" noChangeArrowheads="1"/>
          </p:cNvSpPr>
          <p:nvPr>
            <p:ph type="title"/>
          </p:nvPr>
        </p:nvSpPr>
        <p:spPr/>
        <p:txBody>
          <a:bodyPr/>
          <a:lstStyle/>
          <a:p>
            <a:r>
              <a:rPr lang="en-US" sz="4000"/>
              <a:t>Basis for FAR/Special Supplement</a:t>
            </a:r>
          </a:p>
        </p:txBody>
      </p:sp>
      <p:sp>
        <p:nvSpPr>
          <p:cNvPr id="14339" name="Rectangle 3"/>
          <p:cNvSpPr>
            <a:spLocks noGrp="1" noChangeArrowheads="1"/>
          </p:cNvSpPr>
          <p:nvPr>
            <p:ph type="body" idx="1"/>
          </p:nvPr>
        </p:nvSpPr>
        <p:spPr/>
        <p:txBody>
          <a:bodyPr/>
          <a:lstStyle/>
          <a:p>
            <a:r>
              <a:rPr lang="en-US"/>
              <a:t>Outlines accounting principles and policies adopted by the SBOE which are official rules</a:t>
            </a:r>
          </a:p>
          <a:p>
            <a:endParaRPr lang="en-US"/>
          </a:p>
          <a:p>
            <a:r>
              <a:rPr lang="en-US"/>
              <a:t>Constitutes minimum budgeting, accounting, auditing, and reporting requirements for school districts and charter schools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2EAEDB0-3FE1-4B88-ABBD-06158EB60DF5}" type="slidenum">
              <a:rPr lang="en-US"/>
              <a:pPr/>
              <a:t>12</a:t>
            </a:fld>
            <a:endParaRPr lang="en-US"/>
          </a:p>
        </p:txBody>
      </p:sp>
      <p:sp>
        <p:nvSpPr>
          <p:cNvPr id="22530" name="Rectangle 2"/>
          <p:cNvSpPr>
            <a:spLocks noGrp="1" noChangeArrowheads="1"/>
          </p:cNvSpPr>
          <p:nvPr>
            <p:ph type="title"/>
          </p:nvPr>
        </p:nvSpPr>
        <p:spPr/>
        <p:txBody>
          <a:bodyPr/>
          <a:lstStyle/>
          <a:p>
            <a:r>
              <a:rPr lang="en-US"/>
              <a:t>Federal Basis for FAR</a:t>
            </a:r>
          </a:p>
        </p:txBody>
      </p:sp>
      <p:sp>
        <p:nvSpPr>
          <p:cNvPr id="22531" name="Rectangle 3"/>
          <p:cNvSpPr>
            <a:spLocks noGrp="1" noChangeArrowheads="1"/>
          </p:cNvSpPr>
          <p:nvPr>
            <p:ph type="body" idx="1"/>
          </p:nvPr>
        </p:nvSpPr>
        <p:spPr/>
        <p:txBody>
          <a:bodyPr/>
          <a:lstStyle/>
          <a:p>
            <a:r>
              <a:rPr lang="en-US" sz="2800" dirty="0"/>
              <a:t>Standards for Financial Management Systems</a:t>
            </a:r>
          </a:p>
          <a:p>
            <a:endParaRPr lang="en-US" sz="2800" dirty="0"/>
          </a:p>
          <a:p>
            <a:r>
              <a:rPr lang="en-US" sz="2800" dirty="0"/>
              <a:t>34 CFR </a:t>
            </a:r>
            <a:r>
              <a:rPr lang="en-US" sz="2800" dirty="0" smtClean="0"/>
              <a:t>§80.20 </a:t>
            </a:r>
            <a:r>
              <a:rPr lang="en-US" sz="2800" dirty="0"/>
              <a:t>- state and local governments</a:t>
            </a:r>
          </a:p>
          <a:p>
            <a:endParaRPr lang="en-US" sz="2800" dirty="0"/>
          </a:p>
          <a:p>
            <a:r>
              <a:rPr lang="en-US" sz="2800" dirty="0"/>
              <a:t>34 CFR </a:t>
            </a:r>
            <a:r>
              <a:rPr lang="en-US" sz="2800" dirty="0" smtClean="0"/>
              <a:t>§74.21 </a:t>
            </a:r>
            <a:r>
              <a:rPr lang="en-US" sz="2800" dirty="0"/>
              <a:t>– nonprofit organizations </a:t>
            </a:r>
          </a:p>
          <a:p>
            <a:endParaRPr lang="en-US" sz="2800" dirty="0"/>
          </a:p>
          <a:p>
            <a:r>
              <a:rPr lang="en-US" sz="2800" dirty="0"/>
              <a:t>State must expend and account for grant funds in accordance with State laws and procedures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0CF9EC3-94FC-4E69-905D-C290F08B24BA}" type="slidenum">
              <a:rPr lang="en-US"/>
              <a:pPr/>
              <a:t>13</a:t>
            </a:fld>
            <a:endParaRPr lang="en-US"/>
          </a:p>
        </p:txBody>
      </p:sp>
      <p:sp>
        <p:nvSpPr>
          <p:cNvPr id="23554" name="Rectangle 2"/>
          <p:cNvSpPr>
            <a:spLocks noGrp="1" noChangeArrowheads="1"/>
          </p:cNvSpPr>
          <p:nvPr>
            <p:ph type="title"/>
          </p:nvPr>
        </p:nvSpPr>
        <p:spPr/>
        <p:txBody>
          <a:bodyPr/>
          <a:lstStyle/>
          <a:p>
            <a:r>
              <a:rPr lang="en-US"/>
              <a:t>Federal Basis for FAR</a:t>
            </a:r>
          </a:p>
        </p:txBody>
      </p:sp>
      <p:sp>
        <p:nvSpPr>
          <p:cNvPr id="23555" name="Rectangle 3"/>
          <p:cNvSpPr>
            <a:spLocks noGrp="1" noChangeArrowheads="1"/>
          </p:cNvSpPr>
          <p:nvPr>
            <p:ph type="body" idx="1"/>
          </p:nvPr>
        </p:nvSpPr>
        <p:spPr/>
        <p:txBody>
          <a:bodyPr/>
          <a:lstStyle/>
          <a:p>
            <a:r>
              <a:rPr lang="en-US"/>
              <a:t>Fiscal control and accounting procedures for States and its subgrantees as well as cost-reimbursement contractors sufficient to:</a:t>
            </a:r>
          </a:p>
          <a:p>
            <a:pPr lvl="1"/>
            <a:r>
              <a:rPr lang="en-US"/>
              <a:t>Permit preparation of reports</a:t>
            </a:r>
          </a:p>
          <a:p>
            <a:pPr lvl="1"/>
            <a:r>
              <a:rPr lang="en-US"/>
              <a:t>Permit tracing of funds to a level of expenditures adequate to establish that funds have not been used in violation of the applicable program statutes and regulations</a:t>
            </a:r>
          </a:p>
          <a:p>
            <a:endParaRPr lang="en-US"/>
          </a:p>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32B1535-5F49-4A97-9F19-F681C17BCB92}" type="slidenum">
              <a:rPr lang="en-US"/>
              <a:pPr/>
              <a:t>14</a:t>
            </a:fld>
            <a:endParaRPr lang="en-US"/>
          </a:p>
        </p:txBody>
      </p:sp>
      <p:sp>
        <p:nvSpPr>
          <p:cNvPr id="24578" name="Rectangle 2"/>
          <p:cNvSpPr>
            <a:spLocks noGrp="1" noChangeArrowheads="1"/>
          </p:cNvSpPr>
          <p:nvPr>
            <p:ph type="title"/>
          </p:nvPr>
        </p:nvSpPr>
        <p:spPr/>
        <p:txBody>
          <a:bodyPr/>
          <a:lstStyle/>
          <a:p>
            <a:r>
              <a:rPr lang="en-US"/>
              <a:t>Federal Basis for FAR</a:t>
            </a:r>
          </a:p>
        </p:txBody>
      </p:sp>
      <p:sp>
        <p:nvSpPr>
          <p:cNvPr id="24579" name="Rectangle 3"/>
          <p:cNvSpPr>
            <a:spLocks noGrp="1" noChangeArrowheads="1"/>
          </p:cNvSpPr>
          <p:nvPr>
            <p:ph type="body" idx="1"/>
          </p:nvPr>
        </p:nvSpPr>
        <p:spPr/>
        <p:txBody>
          <a:bodyPr/>
          <a:lstStyle/>
          <a:p>
            <a:r>
              <a:rPr lang="en-US"/>
              <a:t>Financial management system standards:</a:t>
            </a:r>
          </a:p>
          <a:p>
            <a:endParaRPr lang="en-US"/>
          </a:p>
          <a:p>
            <a:pPr lvl="1"/>
            <a:r>
              <a:rPr lang="en-US" u="sng"/>
              <a:t>Financial reporting</a:t>
            </a:r>
            <a:r>
              <a:rPr lang="en-US"/>
              <a:t> – Accurate, current, complete disclosure of financial results</a:t>
            </a:r>
          </a:p>
          <a:p>
            <a:pPr lvl="1"/>
            <a:r>
              <a:rPr lang="en-US" u="sng"/>
              <a:t>Accounting records</a:t>
            </a:r>
            <a:r>
              <a:rPr lang="en-US"/>
              <a:t> – Adequately identify the source and application (use) of funds – awards, obligations, unobligated balances, assets, liabilities, expenditures, and income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06E248E-B872-43A7-843C-A74337A19326}" type="slidenum">
              <a:rPr lang="en-US"/>
              <a:pPr/>
              <a:t>15</a:t>
            </a:fld>
            <a:endParaRPr lang="en-US"/>
          </a:p>
        </p:txBody>
      </p:sp>
      <p:sp>
        <p:nvSpPr>
          <p:cNvPr id="25602" name="Rectangle 2"/>
          <p:cNvSpPr>
            <a:spLocks noGrp="1" noChangeArrowheads="1"/>
          </p:cNvSpPr>
          <p:nvPr>
            <p:ph type="title"/>
          </p:nvPr>
        </p:nvSpPr>
        <p:spPr/>
        <p:txBody>
          <a:bodyPr/>
          <a:lstStyle/>
          <a:p>
            <a:r>
              <a:rPr lang="en-US"/>
              <a:t>Federal Basis for FAR</a:t>
            </a:r>
          </a:p>
        </p:txBody>
      </p:sp>
      <p:sp>
        <p:nvSpPr>
          <p:cNvPr id="25603" name="Rectangle 3"/>
          <p:cNvSpPr>
            <a:spLocks noGrp="1" noChangeArrowheads="1"/>
          </p:cNvSpPr>
          <p:nvPr>
            <p:ph type="body" idx="1"/>
          </p:nvPr>
        </p:nvSpPr>
        <p:spPr/>
        <p:txBody>
          <a:bodyPr/>
          <a:lstStyle/>
          <a:p>
            <a:pPr lvl="1">
              <a:lnSpc>
                <a:spcPct val="90000"/>
              </a:lnSpc>
            </a:pPr>
            <a:r>
              <a:rPr lang="en-US" u="sng" dirty="0"/>
              <a:t>Internal Control</a:t>
            </a:r>
            <a:r>
              <a:rPr lang="en-US" dirty="0"/>
              <a:t> – Maintain effective control and accountability of all cash, property, and other assets and ensure property is used solely for authorized purposes</a:t>
            </a:r>
          </a:p>
          <a:p>
            <a:pPr lvl="1">
              <a:lnSpc>
                <a:spcPct val="90000"/>
              </a:lnSpc>
            </a:pPr>
            <a:r>
              <a:rPr lang="en-US" u="sng" dirty="0"/>
              <a:t>Budget Control</a:t>
            </a:r>
            <a:r>
              <a:rPr lang="en-US" dirty="0"/>
              <a:t> – Compare expenditures to budget</a:t>
            </a:r>
          </a:p>
          <a:p>
            <a:pPr lvl="1">
              <a:lnSpc>
                <a:spcPct val="90000"/>
              </a:lnSpc>
            </a:pPr>
            <a:r>
              <a:rPr lang="en-US" u="sng" dirty="0"/>
              <a:t>Allowable Cost</a:t>
            </a:r>
            <a:r>
              <a:rPr lang="en-US" dirty="0"/>
              <a:t> – Follow applicable federal cost principles, program regulations, and terms of grant in determining reasonableness, </a:t>
            </a:r>
            <a:r>
              <a:rPr lang="en-US" dirty="0" err="1"/>
              <a:t>allowability</a:t>
            </a:r>
            <a:r>
              <a:rPr lang="en-US" dirty="0"/>
              <a:t>, and </a:t>
            </a:r>
            <a:r>
              <a:rPr lang="en-US" dirty="0" err="1"/>
              <a:t>allocability</a:t>
            </a:r>
            <a:r>
              <a:rPr lang="en-US" dirty="0"/>
              <a:t> of </a:t>
            </a:r>
            <a:r>
              <a:rPr lang="en-US" dirty="0" smtClean="0"/>
              <a:t>costs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595BFB0-934D-47C0-9FF6-B1452143CC02}" type="slidenum">
              <a:rPr lang="en-US"/>
              <a:pPr/>
              <a:t>16</a:t>
            </a:fld>
            <a:endParaRPr lang="en-US"/>
          </a:p>
        </p:txBody>
      </p:sp>
      <p:sp>
        <p:nvSpPr>
          <p:cNvPr id="26626" name="Rectangle 2"/>
          <p:cNvSpPr>
            <a:spLocks noGrp="1" noChangeArrowheads="1"/>
          </p:cNvSpPr>
          <p:nvPr>
            <p:ph type="title"/>
          </p:nvPr>
        </p:nvSpPr>
        <p:spPr/>
        <p:txBody>
          <a:bodyPr/>
          <a:lstStyle/>
          <a:p>
            <a:r>
              <a:rPr lang="en-US"/>
              <a:t>Federal Basis for FAR</a:t>
            </a:r>
          </a:p>
        </p:txBody>
      </p:sp>
      <p:sp>
        <p:nvSpPr>
          <p:cNvPr id="26627" name="Rectangle 3"/>
          <p:cNvSpPr>
            <a:spLocks noGrp="1" noChangeArrowheads="1"/>
          </p:cNvSpPr>
          <p:nvPr>
            <p:ph type="body" idx="1"/>
          </p:nvPr>
        </p:nvSpPr>
        <p:spPr/>
        <p:txBody>
          <a:bodyPr/>
          <a:lstStyle/>
          <a:p>
            <a:pPr lvl="1"/>
            <a:r>
              <a:rPr lang="en-US" u="sng" dirty="0"/>
              <a:t>Source Documentation</a:t>
            </a:r>
            <a:r>
              <a:rPr lang="en-US" dirty="0"/>
              <a:t> – Accounting records supported by source documentation</a:t>
            </a:r>
          </a:p>
          <a:p>
            <a:pPr lvl="1"/>
            <a:r>
              <a:rPr lang="en-US" u="sng" dirty="0"/>
              <a:t>Cash Management</a:t>
            </a:r>
            <a:r>
              <a:rPr lang="en-US" dirty="0"/>
              <a:t> – Procedures to minimize time from requesting funds to disbursement of funds (no more than 3 </a:t>
            </a:r>
            <a:r>
              <a:rPr lang="en-US" dirty="0" smtClean="0"/>
              <a:t>business days</a:t>
            </a:r>
            <a:r>
              <a:rPr lang="en-US" dirty="0"/>
              <a:t>)</a:t>
            </a:r>
          </a:p>
          <a:p>
            <a:endParaRPr lang="en-US" dirty="0"/>
          </a:p>
          <a:p>
            <a:r>
              <a:rPr lang="en-US" dirty="0"/>
              <a:t>Awarding agency may review adequacy of financial management system prior to award or during the award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D077548-E86B-46E0-9A5D-A3882F9C8AD5}" type="slidenum">
              <a:rPr lang="en-US"/>
              <a:pPr/>
              <a:t>17</a:t>
            </a:fld>
            <a:endParaRPr lang="en-US"/>
          </a:p>
        </p:txBody>
      </p:sp>
      <p:sp>
        <p:nvSpPr>
          <p:cNvPr id="15362" name="Rectangle 2"/>
          <p:cNvSpPr>
            <a:spLocks noGrp="1" noChangeArrowheads="1"/>
          </p:cNvSpPr>
          <p:nvPr>
            <p:ph type="title"/>
          </p:nvPr>
        </p:nvSpPr>
        <p:spPr/>
        <p:txBody>
          <a:bodyPr/>
          <a:lstStyle/>
          <a:p>
            <a:r>
              <a:rPr lang="en-US" sz="3200"/>
              <a:t>Accounting Principles and Policies</a:t>
            </a:r>
            <a:br>
              <a:rPr lang="en-US" sz="3200"/>
            </a:br>
            <a:r>
              <a:rPr lang="en-US" sz="3200"/>
              <a:t>in FAR</a:t>
            </a:r>
          </a:p>
        </p:txBody>
      </p:sp>
      <p:sp>
        <p:nvSpPr>
          <p:cNvPr id="15363" name="Rectangle 3"/>
          <p:cNvSpPr>
            <a:spLocks noGrp="1" noChangeArrowheads="1"/>
          </p:cNvSpPr>
          <p:nvPr>
            <p:ph type="body" idx="1"/>
          </p:nvPr>
        </p:nvSpPr>
        <p:spPr/>
        <p:txBody>
          <a:bodyPr/>
          <a:lstStyle/>
          <a:p>
            <a:r>
              <a:rPr lang="en-US"/>
              <a:t>Accounting and Reporting Capabilities – Must be able to:</a:t>
            </a:r>
          </a:p>
          <a:p>
            <a:pPr lvl="1"/>
            <a:r>
              <a:rPr lang="en-US"/>
              <a:t>Present fairly and with full disclosure the financial position and results of financial operations of the funds and account groups in accordance with GAAP</a:t>
            </a:r>
          </a:p>
          <a:p>
            <a:pPr lvl="1"/>
            <a:r>
              <a:rPr lang="en-US"/>
              <a:t>Determine and demonstrate compliance with finance-related legal and contractual provisions.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7025A60-7B1C-4BE3-AE9C-793A50FD5224}" type="slidenum">
              <a:rPr lang="en-US"/>
              <a:pPr/>
              <a:t>18</a:t>
            </a:fld>
            <a:endParaRPr lang="en-US"/>
          </a:p>
        </p:txBody>
      </p:sp>
      <p:sp>
        <p:nvSpPr>
          <p:cNvPr id="16386" name="Rectangle 2"/>
          <p:cNvSpPr>
            <a:spLocks noGrp="1" noChangeArrowheads="1"/>
          </p:cNvSpPr>
          <p:nvPr>
            <p:ph type="title"/>
          </p:nvPr>
        </p:nvSpPr>
        <p:spPr/>
        <p:txBody>
          <a:bodyPr/>
          <a:lstStyle/>
          <a:p>
            <a:r>
              <a:rPr lang="en-US" sz="3200"/>
              <a:t>Accounting Principles and Policies</a:t>
            </a:r>
            <a:br>
              <a:rPr lang="en-US" sz="3200"/>
            </a:br>
            <a:r>
              <a:rPr lang="en-US" sz="3200"/>
              <a:t>in FAR</a:t>
            </a:r>
          </a:p>
        </p:txBody>
      </p:sp>
      <p:sp>
        <p:nvSpPr>
          <p:cNvPr id="16387" name="Rectangle 3"/>
          <p:cNvSpPr>
            <a:spLocks noGrp="1" noChangeArrowheads="1"/>
          </p:cNvSpPr>
          <p:nvPr>
            <p:ph type="body" idx="1"/>
          </p:nvPr>
        </p:nvSpPr>
        <p:spPr/>
        <p:txBody>
          <a:bodyPr/>
          <a:lstStyle/>
          <a:p>
            <a:r>
              <a:rPr lang="en-US" sz="2800"/>
              <a:t>Fund Accounting Systems:</a:t>
            </a:r>
          </a:p>
          <a:p>
            <a:pPr lvl="1"/>
            <a:r>
              <a:rPr lang="en-US" sz="2400"/>
              <a:t>Organized and operated on a fund basis – a self-balancing set of accounts</a:t>
            </a:r>
          </a:p>
          <a:p>
            <a:pPr lvl="1">
              <a:buFontTx/>
              <a:buNone/>
            </a:pPr>
            <a:endParaRPr lang="en-US" sz="2400"/>
          </a:p>
          <a:p>
            <a:r>
              <a:rPr lang="en-US" sz="2800"/>
              <a:t>Fund Types:</a:t>
            </a:r>
          </a:p>
          <a:p>
            <a:pPr lvl="1"/>
            <a:r>
              <a:rPr lang="en-US" sz="2400"/>
              <a:t>Governmental Funds:</a:t>
            </a:r>
          </a:p>
          <a:p>
            <a:pPr lvl="2"/>
            <a:r>
              <a:rPr lang="en-US" sz="2000"/>
              <a:t>General Fund – all except those required to be accounted for in another fund – local funds</a:t>
            </a:r>
          </a:p>
          <a:p>
            <a:pPr lvl="2"/>
            <a:r>
              <a:rPr lang="en-US" sz="2000"/>
              <a:t>Special Revenue Fund – specific revenue sources that are restricted for specific purposes – grants</a:t>
            </a:r>
          </a:p>
          <a:p>
            <a:pPr lvl="1"/>
            <a:r>
              <a:rPr lang="en-US" sz="2400"/>
              <a:t>Others</a:t>
            </a:r>
          </a:p>
          <a:p>
            <a:endParaRPr lang="en-US" sz="2800"/>
          </a:p>
          <a:p>
            <a:pPr>
              <a:buFontTx/>
              <a:buNone/>
            </a:pP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2B6FF2D-3B80-4285-A98C-543532B63AF8}" type="slidenum">
              <a:rPr lang="en-US"/>
              <a:pPr/>
              <a:t>19</a:t>
            </a:fld>
            <a:endParaRPr lang="en-US"/>
          </a:p>
        </p:txBody>
      </p:sp>
      <p:sp>
        <p:nvSpPr>
          <p:cNvPr id="17410" name="Rectangle 2"/>
          <p:cNvSpPr>
            <a:spLocks noGrp="1" noChangeArrowheads="1"/>
          </p:cNvSpPr>
          <p:nvPr>
            <p:ph type="title"/>
          </p:nvPr>
        </p:nvSpPr>
        <p:spPr/>
        <p:txBody>
          <a:bodyPr/>
          <a:lstStyle/>
          <a:p>
            <a:r>
              <a:rPr lang="en-US"/>
              <a:t>Basis of Accounting</a:t>
            </a:r>
          </a:p>
        </p:txBody>
      </p:sp>
      <p:sp>
        <p:nvSpPr>
          <p:cNvPr id="17411" name="Rectangle 3"/>
          <p:cNvSpPr>
            <a:spLocks noGrp="1" noChangeArrowheads="1"/>
          </p:cNvSpPr>
          <p:nvPr>
            <p:ph type="body" idx="1"/>
          </p:nvPr>
        </p:nvSpPr>
        <p:spPr/>
        <p:txBody>
          <a:bodyPr/>
          <a:lstStyle/>
          <a:p>
            <a:pPr>
              <a:lnSpc>
                <a:spcPct val="90000"/>
              </a:lnSpc>
            </a:pPr>
            <a:r>
              <a:rPr lang="en-US"/>
              <a:t>Accounting records reflect revenues and expenditures</a:t>
            </a:r>
          </a:p>
          <a:p>
            <a:pPr>
              <a:lnSpc>
                <a:spcPct val="90000"/>
              </a:lnSpc>
            </a:pPr>
            <a:r>
              <a:rPr lang="en-US"/>
              <a:t>By fund source/fund code</a:t>
            </a:r>
          </a:p>
          <a:p>
            <a:pPr>
              <a:lnSpc>
                <a:spcPct val="90000"/>
              </a:lnSpc>
            </a:pPr>
            <a:r>
              <a:rPr lang="en-US"/>
              <a:t>Budgets are the legal authority for expenditures</a:t>
            </a:r>
          </a:p>
          <a:p>
            <a:pPr>
              <a:lnSpc>
                <a:spcPct val="90000"/>
              </a:lnSpc>
            </a:pPr>
            <a:r>
              <a:rPr lang="en-US"/>
              <a:t>Encumbrance accounting – amount committed to or reserved for a future expenditure</a:t>
            </a:r>
          </a:p>
          <a:p>
            <a:pPr>
              <a:lnSpc>
                <a:spcPct val="90000"/>
              </a:lnSpc>
            </a:pPr>
            <a:r>
              <a:rPr lang="en-US"/>
              <a:t>Liquidate encumbrances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CC5837A-BAAA-49FD-92A2-286DCCB01D3E}" type="slidenum">
              <a:rPr lang="en-US"/>
              <a:pPr/>
              <a:t>2</a:t>
            </a:fld>
            <a:endParaRPr lang="en-US"/>
          </a:p>
        </p:txBody>
      </p:sp>
      <p:sp>
        <p:nvSpPr>
          <p:cNvPr id="5122" name="Rectangle 2"/>
          <p:cNvSpPr>
            <a:spLocks noGrp="1" noChangeArrowheads="1"/>
          </p:cNvSpPr>
          <p:nvPr>
            <p:ph type="title"/>
          </p:nvPr>
        </p:nvSpPr>
        <p:spPr/>
        <p:txBody>
          <a:bodyPr/>
          <a:lstStyle/>
          <a:p>
            <a:r>
              <a:rPr lang="en-US"/>
              <a:t>FAR Account Codes</a:t>
            </a:r>
          </a:p>
        </p:txBody>
      </p:sp>
      <p:sp>
        <p:nvSpPr>
          <p:cNvPr id="5123" name="Rectangle 3"/>
          <p:cNvSpPr>
            <a:spLocks noGrp="1" noChangeArrowheads="1"/>
          </p:cNvSpPr>
          <p:nvPr>
            <p:ph type="body" idx="1"/>
          </p:nvPr>
        </p:nvSpPr>
        <p:spPr/>
        <p:txBody>
          <a:bodyPr/>
          <a:lstStyle/>
          <a:p>
            <a:pPr>
              <a:lnSpc>
                <a:spcPct val="80000"/>
              </a:lnSpc>
            </a:pPr>
            <a:r>
              <a:rPr lang="en-US" sz="2400"/>
              <a:t>Overview of Financial Accountability System Resource Guide (FASRG) </a:t>
            </a:r>
          </a:p>
          <a:p>
            <a:pPr>
              <a:lnSpc>
                <a:spcPct val="80000"/>
              </a:lnSpc>
            </a:pPr>
            <a:r>
              <a:rPr lang="en-US" sz="2400"/>
              <a:t>Basis for FAR (Financial Accounting and Reporting, Module 1 of FASRG)</a:t>
            </a:r>
          </a:p>
          <a:p>
            <a:pPr>
              <a:lnSpc>
                <a:spcPct val="80000"/>
              </a:lnSpc>
            </a:pPr>
            <a:r>
              <a:rPr lang="en-US" sz="2400"/>
              <a:t>Basic Code Composition</a:t>
            </a:r>
          </a:p>
          <a:p>
            <a:pPr lvl="1">
              <a:lnSpc>
                <a:spcPct val="80000"/>
              </a:lnSpc>
            </a:pPr>
            <a:r>
              <a:rPr lang="en-US" sz="2000"/>
              <a:t>Fund Code (Net Asset Code for nonprofit charters)</a:t>
            </a:r>
          </a:p>
          <a:p>
            <a:pPr lvl="1">
              <a:lnSpc>
                <a:spcPct val="80000"/>
              </a:lnSpc>
            </a:pPr>
            <a:r>
              <a:rPr lang="en-US" sz="2000"/>
              <a:t>Function Code</a:t>
            </a:r>
          </a:p>
          <a:p>
            <a:pPr lvl="1">
              <a:lnSpc>
                <a:spcPct val="80000"/>
              </a:lnSpc>
            </a:pPr>
            <a:r>
              <a:rPr lang="en-US" sz="2000"/>
              <a:t>Object Code</a:t>
            </a:r>
          </a:p>
          <a:p>
            <a:pPr lvl="1">
              <a:lnSpc>
                <a:spcPct val="80000"/>
              </a:lnSpc>
            </a:pPr>
            <a:r>
              <a:rPr lang="en-US" sz="2000"/>
              <a:t>Optional Codes 1 and 2</a:t>
            </a:r>
          </a:p>
          <a:p>
            <a:pPr lvl="1">
              <a:lnSpc>
                <a:spcPct val="80000"/>
              </a:lnSpc>
            </a:pPr>
            <a:r>
              <a:rPr lang="en-US" sz="2000"/>
              <a:t>Organization Code</a:t>
            </a:r>
          </a:p>
          <a:p>
            <a:pPr lvl="1">
              <a:lnSpc>
                <a:spcPct val="80000"/>
              </a:lnSpc>
            </a:pPr>
            <a:r>
              <a:rPr lang="en-US" sz="2000"/>
              <a:t>Fiscal Year Code</a:t>
            </a:r>
          </a:p>
          <a:p>
            <a:pPr lvl="1">
              <a:lnSpc>
                <a:spcPct val="80000"/>
              </a:lnSpc>
            </a:pPr>
            <a:r>
              <a:rPr lang="en-US" sz="2000"/>
              <a:t>Program Intent Code</a:t>
            </a:r>
          </a:p>
          <a:p>
            <a:pPr lvl="1">
              <a:lnSpc>
                <a:spcPct val="80000"/>
              </a:lnSpc>
            </a:pPr>
            <a:r>
              <a:rPr lang="en-US" sz="2000"/>
              <a:t>Optional Code 3</a:t>
            </a:r>
          </a:p>
          <a:p>
            <a:pPr lvl="1">
              <a:lnSpc>
                <a:spcPct val="80000"/>
              </a:lnSpc>
            </a:pPr>
            <a:r>
              <a:rPr lang="en-US" sz="2000"/>
              <a:t>Optional Codes 4 and 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01DD719-535F-4150-AD1D-BF6D862A81CE}" type="slidenum">
              <a:rPr lang="en-US"/>
              <a:pPr/>
              <a:t>20</a:t>
            </a:fld>
            <a:endParaRPr lang="en-US"/>
          </a:p>
        </p:txBody>
      </p:sp>
      <p:sp>
        <p:nvSpPr>
          <p:cNvPr id="19458" name="Rectangle 2"/>
          <p:cNvSpPr>
            <a:spLocks noGrp="1" noChangeArrowheads="1"/>
          </p:cNvSpPr>
          <p:nvPr>
            <p:ph type="title"/>
          </p:nvPr>
        </p:nvSpPr>
        <p:spPr/>
        <p:txBody>
          <a:bodyPr/>
          <a:lstStyle/>
          <a:p>
            <a:r>
              <a:rPr lang="en-US" dirty="0" smtClean="0"/>
              <a:t>FAR Account </a:t>
            </a:r>
            <a:r>
              <a:rPr lang="en-US" dirty="0"/>
              <a:t>Codes</a:t>
            </a:r>
          </a:p>
        </p:txBody>
      </p:sp>
      <p:sp>
        <p:nvSpPr>
          <p:cNvPr id="19459" name="Rectangle 3"/>
          <p:cNvSpPr>
            <a:spLocks noGrp="1" noChangeArrowheads="1"/>
          </p:cNvSpPr>
          <p:nvPr>
            <p:ph type="body" idx="1"/>
          </p:nvPr>
        </p:nvSpPr>
        <p:spPr/>
        <p:txBody>
          <a:bodyPr/>
          <a:lstStyle/>
          <a:p>
            <a:r>
              <a:rPr lang="en-US" sz="2800"/>
              <a:t>Basic Code Composition</a:t>
            </a:r>
          </a:p>
          <a:p>
            <a:pPr lvl="1"/>
            <a:r>
              <a:rPr lang="en-US" sz="2400"/>
              <a:t>Fund Code (Net Asset Code for nonprofit charters)</a:t>
            </a:r>
          </a:p>
          <a:p>
            <a:pPr lvl="1"/>
            <a:r>
              <a:rPr lang="en-US" sz="2400"/>
              <a:t>Function Code</a:t>
            </a:r>
          </a:p>
          <a:p>
            <a:pPr lvl="1"/>
            <a:r>
              <a:rPr lang="en-US" sz="2400"/>
              <a:t>Object Code</a:t>
            </a:r>
          </a:p>
          <a:p>
            <a:pPr lvl="1"/>
            <a:r>
              <a:rPr lang="en-US" sz="2400"/>
              <a:t>Optional Codes 1 and 2</a:t>
            </a:r>
          </a:p>
          <a:p>
            <a:pPr lvl="1"/>
            <a:r>
              <a:rPr lang="en-US" sz="2400"/>
              <a:t>Organization Code</a:t>
            </a:r>
          </a:p>
          <a:p>
            <a:pPr lvl="1"/>
            <a:r>
              <a:rPr lang="en-US" sz="2400"/>
              <a:t>Fiscal Year Code</a:t>
            </a:r>
          </a:p>
          <a:p>
            <a:pPr lvl="1"/>
            <a:r>
              <a:rPr lang="en-US" sz="2400"/>
              <a:t>Program Intent Code</a:t>
            </a:r>
          </a:p>
          <a:p>
            <a:pPr lvl="1"/>
            <a:r>
              <a:rPr lang="en-US" sz="2400"/>
              <a:t>Optional Code 3</a:t>
            </a:r>
          </a:p>
          <a:p>
            <a:pPr lvl="1"/>
            <a:r>
              <a:rPr lang="en-US" sz="2400"/>
              <a:t>Optional Codes 4 and 5</a:t>
            </a:r>
          </a:p>
          <a:p>
            <a:endParaRPr 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76ADE8D-AFFD-44ED-907A-4EAFB1F227AD}" type="slidenum">
              <a:rPr lang="en-US"/>
              <a:pPr/>
              <a:t>21</a:t>
            </a:fld>
            <a:endParaRPr lang="en-US"/>
          </a:p>
        </p:txBody>
      </p:sp>
      <p:sp>
        <p:nvSpPr>
          <p:cNvPr id="30722" name="Rectangle 2"/>
          <p:cNvSpPr>
            <a:spLocks noGrp="1" noChangeArrowheads="1"/>
          </p:cNvSpPr>
          <p:nvPr>
            <p:ph type="title"/>
          </p:nvPr>
        </p:nvSpPr>
        <p:spPr/>
        <p:txBody>
          <a:bodyPr/>
          <a:lstStyle/>
          <a:p>
            <a:endParaRPr lang="en-US"/>
          </a:p>
        </p:txBody>
      </p:sp>
      <p:sp>
        <p:nvSpPr>
          <p:cNvPr id="30723" name="Rectangle 3"/>
          <p:cNvSpPr>
            <a:spLocks noGrp="1" noChangeArrowheads="1"/>
          </p:cNvSpPr>
          <p:nvPr>
            <p:ph type="body" idx="1"/>
          </p:nvPr>
        </p:nvSpPr>
        <p:spPr/>
        <p:txBody>
          <a:bodyPr/>
          <a:lstStyle/>
          <a:p>
            <a:endParaRPr lang="en-US"/>
          </a:p>
        </p:txBody>
      </p:sp>
      <p:pic>
        <p:nvPicPr>
          <p:cNvPr id="30724" name="Picture 4" descr="far-8"/>
          <p:cNvPicPr>
            <a:picLocks noChangeAspect="1" noChangeArrowheads="1"/>
          </p:cNvPicPr>
          <p:nvPr/>
        </p:nvPicPr>
        <p:blipFill>
          <a:blip r:embed="rId2" cstate="print"/>
          <a:srcRect/>
          <a:stretch>
            <a:fillRect/>
          </a:stretch>
        </p:blipFill>
        <p:spPr bwMode="auto">
          <a:xfrm>
            <a:off x="533400" y="304800"/>
            <a:ext cx="8229600" cy="581025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F1E6961-304F-4FDD-A52F-1D5E7C44F283}" type="slidenum">
              <a:rPr lang="en-US"/>
              <a:pPr/>
              <a:t>22</a:t>
            </a:fld>
            <a:endParaRPr lang="en-US"/>
          </a:p>
        </p:txBody>
      </p:sp>
      <p:sp>
        <p:nvSpPr>
          <p:cNvPr id="27650" name="Rectangle 2"/>
          <p:cNvSpPr>
            <a:spLocks noGrp="1" noChangeArrowheads="1"/>
          </p:cNvSpPr>
          <p:nvPr>
            <p:ph type="title"/>
          </p:nvPr>
        </p:nvSpPr>
        <p:spPr/>
        <p:txBody>
          <a:bodyPr/>
          <a:lstStyle/>
          <a:p>
            <a:endParaRPr lang="en-US"/>
          </a:p>
        </p:txBody>
      </p:sp>
      <p:sp>
        <p:nvSpPr>
          <p:cNvPr id="27651" name="Rectangle 3"/>
          <p:cNvSpPr>
            <a:spLocks noGrp="1" noChangeArrowheads="1"/>
          </p:cNvSpPr>
          <p:nvPr>
            <p:ph type="body" idx="1"/>
          </p:nvPr>
        </p:nvSpPr>
        <p:spPr/>
        <p:txBody>
          <a:bodyPr/>
          <a:lstStyle/>
          <a:p>
            <a:r>
              <a:rPr lang="en-US"/>
              <a:t> </a:t>
            </a:r>
          </a:p>
        </p:txBody>
      </p:sp>
      <p:sp>
        <p:nvSpPr>
          <p:cNvPr id="27652" name="Rectangle 4"/>
          <p:cNvSpPr>
            <a:spLocks noChangeArrowheads="1"/>
          </p:cNvSpPr>
          <p:nvPr/>
        </p:nvSpPr>
        <p:spPr bwMode="auto">
          <a:xfrm>
            <a:off x="457200" y="1568450"/>
            <a:ext cx="8305800" cy="4208463"/>
          </a:xfrm>
          <a:prstGeom prst="rect">
            <a:avLst/>
          </a:prstGeom>
          <a:noFill/>
          <a:ln w="9525">
            <a:noFill/>
            <a:miter lim="800000"/>
            <a:headEnd/>
            <a:tailEnd/>
          </a:ln>
          <a:effectLst/>
        </p:spPr>
        <p:txBody>
          <a:bodyPr anchor="ctr">
            <a:spAutoFit/>
          </a:bodyPr>
          <a:lstStyle/>
          <a:p>
            <a:r>
              <a:rPr lang="en-US"/>
              <a:t>  </a:t>
            </a:r>
            <a:r>
              <a:rPr lang="en-US" sz="24100"/>
              <a:t> </a:t>
            </a:r>
            <a:r>
              <a:rPr lang="en-US"/>
              <a:t>                                                                                       </a:t>
            </a:r>
          </a:p>
          <a:p>
            <a:pPr eaLnBrk="0" hangingPunct="0"/>
            <a:endParaRPr lang="en-US" sz="1100"/>
          </a:p>
          <a:p>
            <a:pPr eaLnBrk="0" hangingPunct="0"/>
            <a:endParaRPr lang="en-US"/>
          </a:p>
        </p:txBody>
      </p:sp>
      <p:pic>
        <p:nvPicPr>
          <p:cNvPr id="27655" name="Picture 7" descr="far-9"/>
          <p:cNvPicPr>
            <a:picLocks noChangeAspect="1" noChangeArrowheads="1"/>
          </p:cNvPicPr>
          <p:nvPr/>
        </p:nvPicPr>
        <p:blipFill>
          <a:blip r:embed="rId2" cstate="print"/>
          <a:srcRect/>
          <a:stretch>
            <a:fillRect/>
          </a:stretch>
        </p:blipFill>
        <p:spPr bwMode="auto">
          <a:xfrm>
            <a:off x="457200" y="381000"/>
            <a:ext cx="8305800" cy="5834063"/>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BBB4E78-B511-44B9-B7BF-C8FA76534E1D}" type="slidenum">
              <a:rPr lang="en-US"/>
              <a:pPr/>
              <a:t>23</a:t>
            </a:fld>
            <a:endParaRPr lang="en-US"/>
          </a:p>
        </p:txBody>
      </p:sp>
      <p:sp>
        <p:nvSpPr>
          <p:cNvPr id="20482" name="Rectangle 2"/>
          <p:cNvSpPr>
            <a:spLocks noGrp="1" noChangeArrowheads="1"/>
          </p:cNvSpPr>
          <p:nvPr>
            <p:ph type="title"/>
          </p:nvPr>
        </p:nvSpPr>
        <p:spPr/>
        <p:txBody>
          <a:bodyPr/>
          <a:lstStyle/>
          <a:p>
            <a:r>
              <a:rPr lang="en-US"/>
              <a:t>Fund Code</a:t>
            </a:r>
          </a:p>
        </p:txBody>
      </p:sp>
      <p:sp>
        <p:nvSpPr>
          <p:cNvPr id="20483" name="Rectangle 3"/>
          <p:cNvSpPr>
            <a:spLocks noGrp="1" noChangeArrowheads="1"/>
          </p:cNvSpPr>
          <p:nvPr>
            <p:ph type="body" idx="1"/>
          </p:nvPr>
        </p:nvSpPr>
        <p:spPr/>
        <p:txBody>
          <a:bodyPr/>
          <a:lstStyle/>
          <a:p>
            <a:pPr>
              <a:lnSpc>
                <a:spcPct val="80000"/>
              </a:lnSpc>
            </a:pPr>
            <a:r>
              <a:rPr lang="en-US" sz="2400" dirty="0"/>
              <a:t>Mandatory 3-digit fund code used for all financial </a:t>
            </a:r>
            <a:r>
              <a:rPr lang="en-US" sz="2400" dirty="0" smtClean="0"/>
              <a:t>transactions (net asset code for nonprofit charters)</a:t>
            </a:r>
            <a:endParaRPr lang="en-US" sz="2400" dirty="0"/>
          </a:p>
          <a:p>
            <a:pPr lvl="1">
              <a:lnSpc>
                <a:spcPct val="80000"/>
              </a:lnSpc>
            </a:pPr>
            <a:r>
              <a:rPr lang="en-US" sz="2400" dirty="0"/>
              <a:t>100 – 199 General Fund (Local funds and Foundation School funds) (nonprofit charters use 199 for fundraising proceeds rather than for state funds)</a:t>
            </a:r>
          </a:p>
          <a:p>
            <a:pPr lvl="1">
              <a:lnSpc>
                <a:spcPct val="80000"/>
              </a:lnSpc>
            </a:pPr>
            <a:r>
              <a:rPr lang="en-US" sz="2400" dirty="0"/>
              <a:t>200 – 289 Special Revenue (Federal grants)</a:t>
            </a:r>
          </a:p>
          <a:p>
            <a:pPr lvl="1">
              <a:lnSpc>
                <a:spcPct val="80000"/>
              </a:lnSpc>
            </a:pPr>
            <a:r>
              <a:rPr lang="en-US" sz="2400" dirty="0"/>
              <a:t>290 – 379 Special Revenue (Federal grants to SSAs)</a:t>
            </a:r>
          </a:p>
          <a:p>
            <a:pPr lvl="1">
              <a:lnSpc>
                <a:spcPct val="80000"/>
              </a:lnSpc>
            </a:pPr>
            <a:r>
              <a:rPr lang="en-US" sz="2400" dirty="0"/>
              <a:t>380 – 429 Special Revenue (State funded grants) (nonprofit charters use 420 for FSP)</a:t>
            </a:r>
          </a:p>
          <a:p>
            <a:pPr lvl="1">
              <a:lnSpc>
                <a:spcPct val="80000"/>
              </a:lnSpc>
            </a:pPr>
            <a:r>
              <a:rPr lang="en-US" sz="2400" dirty="0"/>
              <a:t>430 – 459 Special Revenue (State funded grants to SSAs)</a:t>
            </a:r>
          </a:p>
          <a:p>
            <a:pPr lvl="1">
              <a:lnSpc>
                <a:spcPct val="80000"/>
              </a:lnSpc>
            </a:pPr>
            <a:r>
              <a:rPr lang="en-US" sz="2400" dirty="0"/>
              <a:t>460 – 499 Special Revenue (funds from local sources)</a:t>
            </a:r>
          </a:p>
          <a:p>
            <a:pPr lvl="1">
              <a:lnSpc>
                <a:spcPct val="80000"/>
              </a:lnSpc>
            </a:pP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34E2EB5-993A-446B-A0EA-30FAD1AEA705}" type="slidenum">
              <a:rPr lang="en-US"/>
              <a:pPr/>
              <a:t>24</a:t>
            </a:fld>
            <a:endParaRPr lang="en-US"/>
          </a:p>
        </p:txBody>
      </p:sp>
      <p:sp>
        <p:nvSpPr>
          <p:cNvPr id="21506" name="Rectangle 2"/>
          <p:cNvSpPr>
            <a:spLocks noGrp="1" noChangeArrowheads="1"/>
          </p:cNvSpPr>
          <p:nvPr>
            <p:ph type="title"/>
          </p:nvPr>
        </p:nvSpPr>
        <p:spPr/>
        <p:txBody>
          <a:bodyPr/>
          <a:lstStyle/>
          <a:p>
            <a:r>
              <a:rPr lang="en-US"/>
              <a:t>Function Code</a:t>
            </a:r>
          </a:p>
        </p:txBody>
      </p:sp>
      <p:sp>
        <p:nvSpPr>
          <p:cNvPr id="21507" name="Rectangle 3"/>
          <p:cNvSpPr>
            <a:spLocks noGrp="1" noChangeArrowheads="1"/>
          </p:cNvSpPr>
          <p:nvPr>
            <p:ph type="body" idx="1"/>
          </p:nvPr>
        </p:nvSpPr>
        <p:spPr/>
        <p:txBody>
          <a:bodyPr/>
          <a:lstStyle/>
          <a:p>
            <a:r>
              <a:rPr lang="en-US" sz="2800"/>
              <a:t>Mandatory 2-digit code that identifies the purpose of the transaction/expenditure – represents a general operations area and groups together related activities – used in educating students</a:t>
            </a:r>
          </a:p>
          <a:p>
            <a:r>
              <a:rPr lang="en-US" sz="2800"/>
              <a:t>Ex: </a:t>
            </a:r>
          </a:p>
          <a:p>
            <a:pPr lvl="1"/>
            <a:r>
              <a:rPr lang="en-US" sz="2400"/>
              <a:t>10 – Instruction and Instructional-Related Services</a:t>
            </a:r>
          </a:p>
          <a:p>
            <a:pPr lvl="1"/>
            <a:r>
              <a:rPr lang="en-US" sz="2400"/>
              <a:t>20 – Instructional and School Leadership</a:t>
            </a:r>
          </a:p>
          <a:p>
            <a:pPr lvl="1"/>
            <a:r>
              <a:rPr lang="en-US" sz="2400"/>
              <a:t>30 – Non-instructional support services for students</a:t>
            </a:r>
          </a:p>
          <a:p>
            <a:pPr lvl="1"/>
            <a:r>
              <a:rPr lang="en-US" sz="2400"/>
              <a:t>40 – General administrative support services</a:t>
            </a:r>
          </a:p>
          <a:p>
            <a:endParaRPr 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2F1D1DB-AF5C-4167-8273-1D018449AA5A}" type="slidenum">
              <a:rPr lang="en-US"/>
              <a:pPr/>
              <a:t>25</a:t>
            </a:fld>
            <a:endParaRPr lang="en-US"/>
          </a:p>
        </p:txBody>
      </p:sp>
      <p:sp>
        <p:nvSpPr>
          <p:cNvPr id="31746" name="Rectangle 2"/>
          <p:cNvSpPr>
            <a:spLocks noGrp="1" noChangeArrowheads="1"/>
          </p:cNvSpPr>
          <p:nvPr>
            <p:ph type="title"/>
          </p:nvPr>
        </p:nvSpPr>
        <p:spPr/>
        <p:txBody>
          <a:bodyPr/>
          <a:lstStyle/>
          <a:p>
            <a:r>
              <a:rPr lang="en-US"/>
              <a:t>Object Code</a:t>
            </a:r>
          </a:p>
        </p:txBody>
      </p:sp>
      <p:sp>
        <p:nvSpPr>
          <p:cNvPr id="31747" name="Rectangle 3"/>
          <p:cNvSpPr>
            <a:spLocks noGrp="1" noChangeArrowheads="1"/>
          </p:cNvSpPr>
          <p:nvPr>
            <p:ph type="body" idx="1"/>
          </p:nvPr>
        </p:nvSpPr>
        <p:spPr/>
        <p:txBody>
          <a:bodyPr/>
          <a:lstStyle/>
          <a:p>
            <a:pPr>
              <a:lnSpc>
                <a:spcPct val="90000"/>
              </a:lnSpc>
            </a:pPr>
            <a:r>
              <a:rPr lang="en-US"/>
              <a:t>Mandatory 4-digit code identifying the nature and object of an account – several kinds of object codes</a:t>
            </a:r>
          </a:p>
          <a:p>
            <a:pPr>
              <a:lnSpc>
                <a:spcPct val="90000"/>
              </a:lnSpc>
            </a:pPr>
            <a:endParaRPr lang="en-US"/>
          </a:p>
          <a:p>
            <a:pPr>
              <a:lnSpc>
                <a:spcPct val="90000"/>
              </a:lnSpc>
            </a:pPr>
            <a:r>
              <a:rPr lang="en-US" b="1"/>
              <a:t>Expenditure/Expense Object Codes</a:t>
            </a:r>
            <a:r>
              <a:rPr lang="en-US"/>
              <a:t> – always begin with a “6” – expenses are classified by the major object classes according to the types of items purchased or services obtained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8A62DF6-1D61-462B-BD86-890F681501AB}" type="slidenum">
              <a:rPr lang="en-US"/>
              <a:pPr/>
              <a:t>26</a:t>
            </a:fld>
            <a:endParaRPr lang="en-US"/>
          </a:p>
        </p:txBody>
      </p:sp>
      <p:sp>
        <p:nvSpPr>
          <p:cNvPr id="38914" name="Rectangle 2"/>
          <p:cNvSpPr>
            <a:spLocks noGrp="1" noChangeArrowheads="1"/>
          </p:cNvSpPr>
          <p:nvPr>
            <p:ph type="title"/>
          </p:nvPr>
        </p:nvSpPr>
        <p:spPr/>
        <p:txBody>
          <a:bodyPr/>
          <a:lstStyle/>
          <a:p>
            <a:r>
              <a:rPr lang="en-US"/>
              <a:t>Class/Object Codes</a:t>
            </a:r>
          </a:p>
        </p:txBody>
      </p:sp>
      <p:sp>
        <p:nvSpPr>
          <p:cNvPr id="38915" name="Rectangle 3"/>
          <p:cNvSpPr>
            <a:spLocks noGrp="1" noChangeArrowheads="1"/>
          </p:cNvSpPr>
          <p:nvPr>
            <p:ph type="body" idx="1"/>
          </p:nvPr>
        </p:nvSpPr>
        <p:spPr/>
        <p:txBody>
          <a:bodyPr/>
          <a:lstStyle/>
          <a:p>
            <a:pPr>
              <a:lnSpc>
                <a:spcPct val="80000"/>
              </a:lnSpc>
            </a:pPr>
            <a:r>
              <a:rPr lang="en-US" sz="2800"/>
              <a:t>6100 – Payroll Costs</a:t>
            </a:r>
          </a:p>
          <a:p>
            <a:pPr>
              <a:lnSpc>
                <a:spcPct val="80000"/>
              </a:lnSpc>
            </a:pPr>
            <a:r>
              <a:rPr lang="en-US" sz="2800"/>
              <a:t>6200 – Professional and Contracted  </a:t>
            </a:r>
            <a:br>
              <a:rPr lang="en-US" sz="2800"/>
            </a:br>
            <a:r>
              <a:rPr lang="en-US" sz="2800"/>
              <a:t>            Services</a:t>
            </a:r>
          </a:p>
          <a:p>
            <a:pPr>
              <a:lnSpc>
                <a:spcPct val="80000"/>
              </a:lnSpc>
            </a:pPr>
            <a:r>
              <a:rPr lang="en-US" sz="2800"/>
              <a:t>6300 – Supplies and Materials</a:t>
            </a:r>
          </a:p>
          <a:p>
            <a:pPr>
              <a:lnSpc>
                <a:spcPct val="80000"/>
              </a:lnSpc>
            </a:pPr>
            <a:r>
              <a:rPr lang="en-US" sz="2800"/>
              <a:t>6400 – Other Operating Costs</a:t>
            </a:r>
          </a:p>
          <a:p>
            <a:pPr>
              <a:lnSpc>
                <a:spcPct val="80000"/>
              </a:lnSpc>
            </a:pPr>
            <a:r>
              <a:rPr lang="en-US" sz="2800"/>
              <a:t>6500 – Debt Service</a:t>
            </a:r>
          </a:p>
          <a:p>
            <a:pPr>
              <a:lnSpc>
                <a:spcPct val="80000"/>
              </a:lnSpc>
            </a:pPr>
            <a:r>
              <a:rPr lang="en-US" sz="2800"/>
              <a:t>6600 – Capital Outlay</a:t>
            </a:r>
          </a:p>
          <a:p>
            <a:pPr>
              <a:lnSpc>
                <a:spcPct val="80000"/>
              </a:lnSpc>
            </a:pPr>
            <a:r>
              <a:rPr lang="en-US" sz="2800"/>
              <a:t>6620 – Building Purchase, Construction or </a:t>
            </a:r>
            <a:br>
              <a:rPr lang="en-US" sz="2800"/>
            </a:br>
            <a:r>
              <a:rPr lang="en-US" sz="2800"/>
              <a:t>            Improvements </a:t>
            </a:r>
          </a:p>
          <a:p>
            <a:pPr>
              <a:lnSpc>
                <a:spcPct val="80000"/>
              </a:lnSpc>
            </a:pPr>
            <a:r>
              <a:rPr lang="en-US" sz="2800"/>
              <a:t>(nonprofit charters use 15XX for 6600 and 6620)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D360FB2-6F58-4A89-9389-9207B9809C3E}" type="slidenum">
              <a:rPr lang="en-US"/>
              <a:pPr/>
              <a:t>27</a:t>
            </a:fld>
            <a:endParaRPr lang="en-US"/>
          </a:p>
        </p:txBody>
      </p:sp>
      <p:sp>
        <p:nvSpPr>
          <p:cNvPr id="32770" name="Rectangle 2"/>
          <p:cNvSpPr>
            <a:spLocks noGrp="1" noChangeArrowheads="1"/>
          </p:cNvSpPr>
          <p:nvPr>
            <p:ph type="title"/>
          </p:nvPr>
        </p:nvSpPr>
        <p:spPr/>
        <p:txBody>
          <a:bodyPr/>
          <a:lstStyle/>
          <a:p>
            <a:r>
              <a:rPr lang="en-US"/>
              <a:t>Optional Codes 1 and 2</a:t>
            </a:r>
          </a:p>
        </p:txBody>
      </p:sp>
      <p:sp>
        <p:nvSpPr>
          <p:cNvPr id="32771" name="Rectangle 3"/>
          <p:cNvSpPr>
            <a:spLocks noGrp="1" noChangeArrowheads="1"/>
          </p:cNvSpPr>
          <p:nvPr>
            <p:ph type="body" idx="1"/>
          </p:nvPr>
        </p:nvSpPr>
        <p:spPr/>
        <p:txBody>
          <a:bodyPr/>
          <a:lstStyle/>
          <a:p>
            <a:r>
              <a:rPr lang="en-US"/>
              <a:t>Optional 2-digit code used to provide special accountability at the local level if there is need to account for information not otherwise provided in the mandatory chart of accounts – local chart of accounts to be used uniformly in accounting system</a:t>
            </a:r>
          </a:p>
          <a:p>
            <a:pPr lvl="1"/>
            <a:r>
              <a:rPr lang="en-US"/>
              <a:t>Ex: optional code to further break down expenditures into more detail beyond class/object code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C966D9A-31BD-4F96-BB94-09CE0AE5D4D7}" type="slidenum">
              <a:rPr lang="en-US"/>
              <a:pPr/>
              <a:t>28</a:t>
            </a:fld>
            <a:endParaRPr lang="en-US"/>
          </a:p>
        </p:txBody>
      </p:sp>
      <p:sp>
        <p:nvSpPr>
          <p:cNvPr id="33794" name="Rectangle 2"/>
          <p:cNvSpPr>
            <a:spLocks noGrp="1" noChangeArrowheads="1"/>
          </p:cNvSpPr>
          <p:nvPr>
            <p:ph type="title"/>
          </p:nvPr>
        </p:nvSpPr>
        <p:spPr/>
        <p:txBody>
          <a:bodyPr/>
          <a:lstStyle/>
          <a:p>
            <a:r>
              <a:rPr lang="en-US"/>
              <a:t>Organization Code</a:t>
            </a:r>
          </a:p>
        </p:txBody>
      </p:sp>
      <p:sp>
        <p:nvSpPr>
          <p:cNvPr id="33795" name="Rectangle 3"/>
          <p:cNvSpPr>
            <a:spLocks noGrp="1" noChangeArrowheads="1"/>
          </p:cNvSpPr>
          <p:nvPr>
            <p:ph type="body" idx="1"/>
          </p:nvPr>
        </p:nvSpPr>
        <p:spPr/>
        <p:txBody>
          <a:bodyPr/>
          <a:lstStyle/>
          <a:p>
            <a:r>
              <a:rPr lang="en-US"/>
              <a:t>Mandatory 3-digit code that represents a group of employees who are obligated to complete a specific responsibility – 2 types</a:t>
            </a:r>
          </a:p>
          <a:p>
            <a:endParaRPr lang="en-US"/>
          </a:p>
          <a:p>
            <a:pPr lvl="1"/>
            <a:r>
              <a:rPr lang="en-US" b="1"/>
              <a:t>Campus code</a:t>
            </a:r>
          </a:p>
          <a:p>
            <a:pPr lvl="1"/>
            <a:r>
              <a:rPr lang="en-US" b="1"/>
              <a:t>Administrative or other code</a:t>
            </a:r>
            <a:r>
              <a:rPr lang="en-US"/>
              <a:t> – ex: superintendent’s office, school board, etc. – mandated for certain functions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018890B-2253-4615-915E-B84621097EB1}" type="slidenum">
              <a:rPr lang="en-US"/>
              <a:pPr/>
              <a:t>29</a:t>
            </a:fld>
            <a:endParaRPr lang="en-US"/>
          </a:p>
        </p:txBody>
      </p:sp>
      <p:sp>
        <p:nvSpPr>
          <p:cNvPr id="39938" name="Rectangle 2"/>
          <p:cNvSpPr>
            <a:spLocks noGrp="1" noChangeArrowheads="1"/>
          </p:cNvSpPr>
          <p:nvPr>
            <p:ph type="title"/>
          </p:nvPr>
        </p:nvSpPr>
        <p:spPr/>
        <p:txBody>
          <a:bodyPr/>
          <a:lstStyle/>
          <a:p>
            <a:r>
              <a:rPr lang="en-US"/>
              <a:t>Campus Codes</a:t>
            </a:r>
          </a:p>
        </p:txBody>
      </p:sp>
      <p:sp>
        <p:nvSpPr>
          <p:cNvPr id="39939" name="Rectangle 3"/>
          <p:cNvSpPr>
            <a:spLocks noGrp="1" noChangeArrowheads="1"/>
          </p:cNvSpPr>
          <p:nvPr>
            <p:ph type="body" idx="1"/>
          </p:nvPr>
        </p:nvSpPr>
        <p:spPr/>
        <p:txBody>
          <a:bodyPr/>
          <a:lstStyle/>
          <a:p>
            <a:r>
              <a:rPr lang="en-US"/>
              <a:t>001 – 040 High school campuses</a:t>
            </a:r>
          </a:p>
          <a:p>
            <a:r>
              <a:rPr lang="en-US"/>
              <a:t>041 – 100 Junior High/Middle School </a:t>
            </a:r>
            <a:br>
              <a:rPr lang="en-US"/>
            </a:br>
            <a:r>
              <a:rPr lang="en-US"/>
              <a:t>                 Campuses</a:t>
            </a:r>
          </a:p>
          <a:p>
            <a:r>
              <a:rPr lang="en-US"/>
              <a:t>101 – 698 Elementary School Campuses</a:t>
            </a:r>
          </a:p>
          <a:p>
            <a:r>
              <a:rPr lang="en-US"/>
              <a:t>699 - Summer school and intersession</a:t>
            </a:r>
          </a:p>
          <a:p>
            <a:r>
              <a:rPr lang="en-US"/>
              <a:t>700 – Administrative or Other</a:t>
            </a:r>
          </a:p>
          <a:p>
            <a:r>
              <a:rPr lang="en-US"/>
              <a:t>998 or 999 – costs not clearly attributable</a:t>
            </a:r>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D860D29-7045-4E4C-8DD1-1DDAD9516A38}" type="slidenum">
              <a:rPr lang="en-US"/>
              <a:pPr/>
              <a:t>3</a:t>
            </a:fld>
            <a:endParaRPr lang="en-US"/>
          </a:p>
        </p:txBody>
      </p:sp>
      <p:sp>
        <p:nvSpPr>
          <p:cNvPr id="6146" name="Rectangle 2"/>
          <p:cNvSpPr>
            <a:spLocks noGrp="1" noChangeArrowheads="1"/>
          </p:cNvSpPr>
          <p:nvPr>
            <p:ph type="title"/>
          </p:nvPr>
        </p:nvSpPr>
        <p:spPr/>
        <p:txBody>
          <a:bodyPr/>
          <a:lstStyle/>
          <a:p>
            <a:r>
              <a:rPr lang="en-US"/>
              <a:t>FAR Account Codes</a:t>
            </a:r>
          </a:p>
        </p:txBody>
      </p:sp>
      <p:sp>
        <p:nvSpPr>
          <p:cNvPr id="6147" name="Rectangle 3"/>
          <p:cNvSpPr>
            <a:spLocks noGrp="1" noChangeArrowheads="1"/>
          </p:cNvSpPr>
          <p:nvPr>
            <p:ph type="body" idx="1"/>
          </p:nvPr>
        </p:nvSpPr>
        <p:spPr/>
        <p:txBody>
          <a:bodyPr/>
          <a:lstStyle/>
          <a:p>
            <a:endParaRPr lang="en-US"/>
          </a:p>
          <a:p>
            <a:r>
              <a:rPr lang="en-US"/>
              <a:t>Codes for Shared Service Arrangements (SSAs)</a:t>
            </a:r>
          </a:p>
          <a:p>
            <a:endParaRPr lang="en-US"/>
          </a:p>
          <a:p>
            <a:r>
              <a:rPr lang="en-US"/>
              <a:t>Codes for Open Enrollment Charter Schools (chartered by a nonprofit organization) (Special Supplement)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56C576D-E27F-4C68-8322-3F5DE571359A}" type="slidenum">
              <a:rPr lang="en-US"/>
              <a:pPr/>
              <a:t>30</a:t>
            </a:fld>
            <a:endParaRPr lang="en-US"/>
          </a:p>
        </p:txBody>
      </p:sp>
      <p:sp>
        <p:nvSpPr>
          <p:cNvPr id="34818" name="Rectangle 2"/>
          <p:cNvSpPr>
            <a:spLocks noGrp="1" noChangeArrowheads="1"/>
          </p:cNvSpPr>
          <p:nvPr>
            <p:ph type="title"/>
          </p:nvPr>
        </p:nvSpPr>
        <p:spPr/>
        <p:txBody>
          <a:bodyPr/>
          <a:lstStyle/>
          <a:p>
            <a:r>
              <a:rPr lang="en-US"/>
              <a:t>Fiscal Year Code</a:t>
            </a:r>
          </a:p>
        </p:txBody>
      </p:sp>
      <p:sp>
        <p:nvSpPr>
          <p:cNvPr id="34819" name="Rectangle 3"/>
          <p:cNvSpPr>
            <a:spLocks noGrp="1" noChangeArrowheads="1"/>
          </p:cNvSpPr>
          <p:nvPr>
            <p:ph type="body" idx="1"/>
          </p:nvPr>
        </p:nvSpPr>
        <p:spPr/>
        <p:txBody>
          <a:bodyPr/>
          <a:lstStyle/>
          <a:p>
            <a:pPr>
              <a:lnSpc>
                <a:spcPct val="90000"/>
              </a:lnSpc>
            </a:pPr>
            <a:r>
              <a:rPr lang="en-US"/>
              <a:t>Mandatory 1-digit code – use last digit of school year</a:t>
            </a:r>
          </a:p>
          <a:p>
            <a:pPr>
              <a:lnSpc>
                <a:spcPct val="90000"/>
              </a:lnSpc>
            </a:pPr>
            <a:endParaRPr lang="en-US"/>
          </a:p>
          <a:p>
            <a:pPr>
              <a:lnSpc>
                <a:spcPct val="90000"/>
              </a:lnSpc>
            </a:pPr>
            <a:r>
              <a:rPr lang="en-US"/>
              <a:t>Ex: 2007-2008 school year is represented with “8”</a:t>
            </a:r>
          </a:p>
          <a:p>
            <a:pPr>
              <a:lnSpc>
                <a:spcPct val="90000"/>
              </a:lnSpc>
            </a:pPr>
            <a:endParaRPr lang="en-US"/>
          </a:p>
          <a:p>
            <a:pPr>
              <a:lnSpc>
                <a:spcPct val="90000"/>
              </a:lnSpc>
            </a:pPr>
            <a:r>
              <a:rPr lang="en-US"/>
              <a:t>Should reflect that number for duration of project, even though it may span multiple school years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D7A2102-8A35-4FC7-B2D5-FABBB3301054}" type="slidenum">
              <a:rPr lang="en-US"/>
              <a:pPr/>
              <a:t>31</a:t>
            </a:fld>
            <a:endParaRPr lang="en-US"/>
          </a:p>
        </p:txBody>
      </p:sp>
      <p:sp>
        <p:nvSpPr>
          <p:cNvPr id="35842" name="Rectangle 2"/>
          <p:cNvSpPr>
            <a:spLocks noGrp="1" noChangeArrowheads="1"/>
          </p:cNvSpPr>
          <p:nvPr>
            <p:ph type="title"/>
          </p:nvPr>
        </p:nvSpPr>
        <p:spPr/>
        <p:txBody>
          <a:bodyPr/>
          <a:lstStyle/>
          <a:p>
            <a:r>
              <a:rPr lang="en-US"/>
              <a:t>Program Intent Code</a:t>
            </a:r>
          </a:p>
        </p:txBody>
      </p:sp>
      <p:sp>
        <p:nvSpPr>
          <p:cNvPr id="35843" name="Rectangle 3"/>
          <p:cNvSpPr>
            <a:spLocks noGrp="1" noChangeArrowheads="1"/>
          </p:cNvSpPr>
          <p:nvPr>
            <p:ph type="body" idx="1"/>
          </p:nvPr>
        </p:nvSpPr>
        <p:spPr/>
        <p:txBody>
          <a:bodyPr/>
          <a:lstStyle/>
          <a:p>
            <a:r>
              <a:rPr lang="en-US"/>
              <a:t>Mandatory 2-digit code used to account for cost of instruction and other services directed toward a particular need of a specific set of students – the student group toward which the services are directed</a:t>
            </a:r>
          </a:p>
          <a:p>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4C7BE8A-71C9-495D-83FD-50D7F9C36E59}" type="slidenum">
              <a:rPr lang="en-US"/>
              <a:pPr/>
              <a:t>32</a:t>
            </a:fld>
            <a:endParaRPr lang="en-US"/>
          </a:p>
        </p:txBody>
      </p:sp>
      <p:sp>
        <p:nvSpPr>
          <p:cNvPr id="40962" name="Rectangle 2"/>
          <p:cNvSpPr>
            <a:spLocks noGrp="1" noChangeArrowheads="1"/>
          </p:cNvSpPr>
          <p:nvPr>
            <p:ph type="title"/>
          </p:nvPr>
        </p:nvSpPr>
        <p:spPr/>
        <p:txBody>
          <a:bodyPr/>
          <a:lstStyle/>
          <a:p>
            <a:r>
              <a:rPr lang="en-US"/>
              <a:t>Program Intent Code</a:t>
            </a:r>
          </a:p>
        </p:txBody>
      </p:sp>
      <p:sp>
        <p:nvSpPr>
          <p:cNvPr id="40963" name="Rectangle 3"/>
          <p:cNvSpPr>
            <a:spLocks noGrp="1" noChangeArrowheads="1"/>
          </p:cNvSpPr>
          <p:nvPr>
            <p:ph type="body" idx="1"/>
          </p:nvPr>
        </p:nvSpPr>
        <p:spPr/>
        <p:txBody>
          <a:bodyPr/>
          <a:lstStyle/>
          <a:p>
            <a:pPr>
              <a:lnSpc>
                <a:spcPct val="90000"/>
              </a:lnSpc>
            </a:pPr>
            <a:r>
              <a:rPr lang="en-US" sz="2800" dirty="0"/>
              <a:t>11 – Basic Educational Services</a:t>
            </a:r>
          </a:p>
          <a:p>
            <a:pPr>
              <a:lnSpc>
                <a:spcPct val="90000"/>
              </a:lnSpc>
            </a:pPr>
            <a:r>
              <a:rPr lang="en-US" sz="2800" dirty="0"/>
              <a:t>21 – Gifted and Talented</a:t>
            </a:r>
          </a:p>
          <a:p>
            <a:pPr>
              <a:lnSpc>
                <a:spcPct val="90000"/>
              </a:lnSpc>
            </a:pPr>
            <a:r>
              <a:rPr lang="en-US" sz="2800" dirty="0"/>
              <a:t>22 – Career and Technology</a:t>
            </a:r>
          </a:p>
          <a:p>
            <a:pPr>
              <a:lnSpc>
                <a:spcPct val="90000"/>
              </a:lnSpc>
            </a:pPr>
            <a:r>
              <a:rPr lang="en-US" sz="2800" dirty="0"/>
              <a:t>23 – Services to students with disabilities</a:t>
            </a:r>
          </a:p>
          <a:p>
            <a:pPr>
              <a:lnSpc>
                <a:spcPct val="90000"/>
              </a:lnSpc>
            </a:pPr>
            <a:r>
              <a:rPr lang="en-US" sz="2800" dirty="0"/>
              <a:t>24 – Accelerated Education (for at-risk students)</a:t>
            </a:r>
          </a:p>
          <a:p>
            <a:pPr>
              <a:lnSpc>
                <a:spcPct val="90000"/>
              </a:lnSpc>
            </a:pPr>
            <a:r>
              <a:rPr lang="en-US" sz="2800" dirty="0"/>
              <a:t>25 – Bilingual and Special Language </a:t>
            </a:r>
            <a:br>
              <a:rPr lang="en-US" sz="2800" dirty="0"/>
            </a:br>
            <a:r>
              <a:rPr lang="en-US" sz="2800" dirty="0"/>
              <a:t>        Programs</a:t>
            </a:r>
          </a:p>
          <a:p>
            <a:pPr>
              <a:lnSpc>
                <a:spcPct val="90000"/>
              </a:lnSpc>
            </a:pPr>
            <a:r>
              <a:rPr lang="en-US" sz="2800" dirty="0"/>
              <a:t>30 – </a:t>
            </a:r>
            <a:r>
              <a:rPr lang="en-US" sz="2800"/>
              <a:t>Title </a:t>
            </a:r>
            <a:r>
              <a:rPr lang="en-US" sz="2800" smtClean="0"/>
              <a:t>I, </a:t>
            </a:r>
            <a:r>
              <a:rPr lang="en-US" sz="2800" dirty="0"/>
              <a:t>Part A </a:t>
            </a:r>
            <a:r>
              <a:rPr lang="en-US" sz="2800" dirty="0" err="1"/>
              <a:t>Schoolwide</a:t>
            </a:r>
            <a:r>
              <a:rPr lang="en-US" sz="2800" dirty="0"/>
              <a:t> </a:t>
            </a:r>
            <a:r>
              <a:rPr lang="en-US" sz="2800" dirty="0" smtClean="0"/>
              <a:t>Activities</a:t>
            </a:r>
          </a:p>
          <a:p>
            <a:pPr>
              <a:lnSpc>
                <a:spcPct val="90000"/>
              </a:lnSpc>
            </a:pPr>
            <a:r>
              <a:rPr lang="en-US" sz="2800" dirty="0" smtClean="0"/>
              <a:t>31 –  High School Allotment </a:t>
            </a:r>
            <a:endParaRPr lang="en-US" sz="2800" dirty="0"/>
          </a:p>
          <a:p>
            <a:pPr>
              <a:lnSpc>
                <a:spcPct val="90000"/>
              </a:lnSpc>
            </a:pPr>
            <a:r>
              <a:rPr lang="en-US" sz="2800" dirty="0"/>
              <a:t>91 – Athletics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22203C-92BA-490D-959F-06C2702FC4C1}" type="slidenum">
              <a:rPr lang="en-US"/>
              <a:pPr/>
              <a:t>33</a:t>
            </a:fld>
            <a:endParaRPr lang="en-US"/>
          </a:p>
        </p:txBody>
      </p:sp>
      <p:sp>
        <p:nvSpPr>
          <p:cNvPr id="36866" name="Rectangle 2"/>
          <p:cNvSpPr>
            <a:spLocks noGrp="1" noChangeArrowheads="1"/>
          </p:cNvSpPr>
          <p:nvPr>
            <p:ph type="title"/>
          </p:nvPr>
        </p:nvSpPr>
        <p:spPr/>
        <p:txBody>
          <a:bodyPr/>
          <a:lstStyle/>
          <a:p>
            <a:r>
              <a:rPr lang="en-US"/>
              <a:t>Optional Code 3</a:t>
            </a:r>
          </a:p>
        </p:txBody>
      </p:sp>
      <p:sp>
        <p:nvSpPr>
          <p:cNvPr id="36867" name="Rectangle 3"/>
          <p:cNvSpPr>
            <a:spLocks noGrp="1" noChangeArrowheads="1"/>
          </p:cNvSpPr>
          <p:nvPr>
            <p:ph type="body" idx="1"/>
          </p:nvPr>
        </p:nvSpPr>
        <p:spPr/>
        <p:txBody>
          <a:bodyPr/>
          <a:lstStyle/>
          <a:p>
            <a:pPr>
              <a:lnSpc>
                <a:spcPct val="90000"/>
              </a:lnSpc>
            </a:pPr>
            <a:r>
              <a:rPr lang="en-US"/>
              <a:t>Optional 1-digit local code to provide more detailed accountability at the local level if needed for management purposes – not reported through PEIMS – may be used for any purpose school chooses</a:t>
            </a:r>
          </a:p>
          <a:p>
            <a:pPr>
              <a:lnSpc>
                <a:spcPct val="90000"/>
              </a:lnSpc>
            </a:pPr>
            <a:r>
              <a:rPr lang="en-US"/>
              <a:t>Suggested but not mandatory:</a:t>
            </a:r>
          </a:p>
          <a:p>
            <a:pPr lvl="1">
              <a:lnSpc>
                <a:spcPct val="90000"/>
              </a:lnSpc>
            </a:pPr>
            <a:r>
              <a:rPr lang="en-US"/>
              <a:t>A – PreK</a:t>
            </a:r>
          </a:p>
          <a:p>
            <a:pPr lvl="1">
              <a:lnSpc>
                <a:spcPct val="90000"/>
              </a:lnSpc>
            </a:pPr>
            <a:r>
              <a:rPr lang="en-US"/>
              <a:t>B  - K</a:t>
            </a:r>
          </a:p>
          <a:p>
            <a:pPr lvl="1">
              <a:lnSpc>
                <a:spcPct val="90000"/>
              </a:lnSpc>
            </a:pPr>
            <a:r>
              <a:rPr lang="en-US"/>
              <a:t>C – Grade 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EF612BC-29F2-45F5-9729-3B2CCE402597}" type="slidenum">
              <a:rPr lang="en-US"/>
              <a:pPr/>
              <a:t>34</a:t>
            </a:fld>
            <a:endParaRPr lang="en-US"/>
          </a:p>
        </p:txBody>
      </p:sp>
      <p:sp>
        <p:nvSpPr>
          <p:cNvPr id="37890" name="Rectangle 2"/>
          <p:cNvSpPr>
            <a:spLocks noGrp="1" noChangeArrowheads="1"/>
          </p:cNvSpPr>
          <p:nvPr>
            <p:ph type="title"/>
          </p:nvPr>
        </p:nvSpPr>
        <p:spPr/>
        <p:txBody>
          <a:bodyPr/>
          <a:lstStyle/>
          <a:p>
            <a:r>
              <a:rPr lang="en-US"/>
              <a:t>Optional Codes 4 and 5</a:t>
            </a:r>
          </a:p>
        </p:txBody>
      </p:sp>
      <p:sp>
        <p:nvSpPr>
          <p:cNvPr id="37891" name="Rectangle 3"/>
          <p:cNvSpPr>
            <a:spLocks noGrp="1" noChangeArrowheads="1"/>
          </p:cNvSpPr>
          <p:nvPr>
            <p:ph type="body" idx="1"/>
          </p:nvPr>
        </p:nvSpPr>
        <p:spPr/>
        <p:txBody>
          <a:bodyPr/>
          <a:lstStyle/>
          <a:p>
            <a:r>
              <a:rPr lang="en-US" sz="2800"/>
              <a:t>Optional 2-digit code to provide local coding as desired or needed</a:t>
            </a:r>
          </a:p>
          <a:p>
            <a:endParaRPr lang="en-US" sz="2800"/>
          </a:p>
          <a:p>
            <a:r>
              <a:rPr lang="en-US" sz="2800"/>
              <a:t>Example of suggested uses:</a:t>
            </a:r>
          </a:p>
          <a:p>
            <a:pPr lvl="1"/>
            <a:r>
              <a:rPr lang="en-US" sz="2400"/>
              <a:t>Tracking multiple projects within one fund – ex: district receives both Title II D Educational Technology </a:t>
            </a:r>
            <a:r>
              <a:rPr lang="en-US" sz="2400" u="sng"/>
              <a:t>formula</a:t>
            </a:r>
            <a:r>
              <a:rPr lang="en-US" sz="2400"/>
              <a:t> funds and </a:t>
            </a:r>
            <a:r>
              <a:rPr lang="en-US" sz="2400" u="sng"/>
              <a:t>discretionary</a:t>
            </a:r>
            <a:r>
              <a:rPr lang="en-US" sz="2400"/>
              <a:t> funds – 2 different grant projects under one fund code</a:t>
            </a:r>
          </a:p>
          <a:p>
            <a:pPr lvl="1"/>
            <a:r>
              <a:rPr lang="en-US" sz="2400"/>
              <a:t>Providing instructional costs by grade level</a:t>
            </a:r>
          </a:p>
          <a:p>
            <a:pPr lvl="1"/>
            <a:r>
              <a:rPr lang="en-US" sz="2400"/>
              <a:t>Providing detailed instructional costs by subject area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65BBC17-C77A-4524-BE06-FD371BEAE025}" type="slidenum">
              <a:rPr lang="en-US"/>
              <a:pPr/>
              <a:t>35</a:t>
            </a:fld>
            <a:endParaRPr lang="en-US"/>
          </a:p>
        </p:txBody>
      </p:sp>
      <p:sp>
        <p:nvSpPr>
          <p:cNvPr id="44034" name="Rectangle 2"/>
          <p:cNvSpPr>
            <a:spLocks noGrp="1" noChangeArrowheads="1"/>
          </p:cNvSpPr>
          <p:nvPr>
            <p:ph type="title"/>
          </p:nvPr>
        </p:nvSpPr>
        <p:spPr/>
        <p:txBody>
          <a:bodyPr/>
          <a:lstStyle/>
          <a:p>
            <a:r>
              <a:rPr lang="en-US"/>
              <a:t>SSAs</a:t>
            </a:r>
          </a:p>
        </p:txBody>
      </p:sp>
      <p:sp>
        <p:nvSpPr>
          <p:cNvPr id="44035" name="Rectangle 3"/>
          <p:cNvSpPr>
            <a:spLocks noGrp="1" noChangeArrowheads="1"/>
          </p:cNvSpPr>
          <p:nvPr>
            <p:ph type="body" idx="1"/>
          </p:nvPr>
        </p:nvSpPr>
        <p:spPr/>
        <p:txBody>
          <a:bodyPr/>
          <a:lstStyle/>
          <a:p>
            <a:pPr>
              <a:lnSpc>
                <a:spcPct val="80000"/>
              </a:lnSpc>
            </a:pPr>
            <a:r>
              <a:rPr lang="en-US" sz="2800"/>
              <a:t>Shared Service Arrangement (SSA) – an agreement between two or more entities that provides services for the entities involved - when school districts and/or service centers find it advantageous to share personnel or services</a:t>
            </a:r>
          </a:p>
          <a:p>
            <a:pPr>
              <a:lnSpc>
                <a:spcPct val="80000"/>
              </a:lnSpc>
            </a:pPr>
            <a:endParaRPr lang="en-US" sz="2800"/>
          </a:p>
          <a:p>
            <a:pPr>
              <a:lnSpc>
                <a:spcPct val="80000"/>
              </a:lnSpc>
            </a:pPr>
            <a:r>
              <a:rPr lang="en-US" sz="2800"/>
              <a:t>In grant application, must identify SSA fiscal agent and member districts</a:t>
            </a:r>
          </a:p>
          <a:p>
            <a:pPr>
              <a:lnSpc>
                <a:spcPct val="80000"/>
              </a:lnSpc>
            </a:pPr>
            <a:endParaRPr lang="en-US" sz="2800"/>
          </a:p>
          <a:p>
            <a:pPr>
              <a:lnSpc>
                <a:spcPct val="80000"/>
              </a:lnSpc>
            </a:pPr>
            <a:r>
              <a:rPr lang="en-US" sz="2800"/>
              <a:t>Must retain shared services agreement on file for audit purposes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659BFB3-AC0D-4C64-9224-A5D54D885CD2}" type="slidenum">
              <a:rPr lang="en-US"/>
              <a:pPr/>
              <a:t>36</a:t>
            </a:fld>
            <a:endParaRPr lang="en-US"/>
          </a:p>
        </p:txBody>
      </p:sp>
      <p:sp>
        <p:nvSpPr>
          <p:cNvPr id="45058" name="Rectangle 2"/>
          <p:cNvSpPr>
            <a:spLocks noGrp="1" noChangeArrowheads="1"/>
          </p:cNvSpPr>
          <p:nvPr>
            <p:ph type="title"/>
          </p:nvPr>
        </p:nvSpPr>
        <p:spPr/>
        <p:txBody>
          <a:bodyPr/>
          <a:lstStyle/>
          <a:p>
            <a:r>
              <a:rPr lang="en-US"/>
              <a:t>SSAs</a:t>
            </a:r>
          </a:p>
        </p:txBody>
      </p:sp>
      <p:sp>
        <p:nvSpPr>
          <p:cNvPr id="45059" name="Rectangle 3"/>
          <p:cNvSpPr>
            <a:spLocks noGrp="1" noChangeArrowheads="1"/>
          </p:cNvSpPr>
          <p:nvPr>
            <p:ph type="body" idx="1"/>
          </p:nvPr>
        </p:nvSpPr>
        <p:spPr/>
        <p:txBody>
          <a:bodyPr/>
          <a:lstStyle/>
          <a:p>
            <a:pPr>
              <a:lnSpc>
                <a:spcPct val="90000"/>
              </a:lnSpc>
            </a:pPr>
            <a:r>
              <a:rPr lang="en-US" sz="2800"/>
              <a:t>3 financial arrangements:</a:t>
            </a:r>
          </a:p>
          <a:p>
            <a:pPr lvl="1">
              <a:lnSpc>
                <a:spcPct val="90000"/>
              </a:lnSpc>
            </a:pPr>
            <a:r>
              <a:rPr lang="en-US" sz="2400"/>
              <a:t>Fiscal agent retains 100% of the funds and provides services to member districts from funds retained</a:t>
            </a:r>
          </a:p>
          <a:p>
            <a:pPr lvl="1">
              <a:lnSpc>
                <a:spcPct val="90000"/>
              </a:lnSpc>
            </a:pPr>
            <a:r>
              <a:rPr lang="en-US" sz="2400"/>
              <a:t>Fiscal agent flows partial funds to member districts and retains partial funds to provide services to member districts</a:t>
            </a:r>
          </a:p>
          <a:p>
            <a:pPr lvl="1">
              <a:lnSpc>
                <a:spcPct val="90000"/>
              </a:lnSpc>
            </a:pPr>
            <a:r>
              <a:rPr lang="en-US" sz="2400"/>
              <a:t>Fiscal agent flows 100% of funds to member districts, except possibly funds to administer SSA</a:t>
            </a:r>
          </a:p>
          <a:p>
            <a:pPr lvl="1">
              <a:lnSpc>
                <a:spcPct val="90000"/>
              </a:lnSpc>
            </a:pPr>
            <a:endParaRPr lang="en-US" sz="2400"/>
          </a:p>
          <a:p>
            <a:pPr>
              <a:lnSpc>
                <a:spcPct val="90000"/>
              </a:lnSpc>
            </a:pPr>
            <a:r>
              <a:rPr lang="en-US" sz="2800"/>
              <a:t>SSA fund codes different from regular fund codes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11903DC-F252-4DC7-8E9A-14FF6E1F169E}" type="slidenum">
              <a:rPr lang="en-US"/>
              <a:pPr/>
              <a:t>37</a:t>
            </a:fld>
            <a:endParaRPr lang="en-US"/>
          </a:p>
        </p:txBody>
      </p:sp>
      <p:sp>
        <p:nvSpPr>
          <p:cNvPr id="43010" name="Rectangle 2"/>
          <p:cNvSpPr>
            <a:spLocks noGrp="1" noChangeArrowheads="1"/>
          </p:cNvSpPr>
          <p:nvPr>
            <p:ph type="title"/>
          </p:nvPr>
        </p:nvSpPr>
        <p:spPr/>
        <p:txBody>
          <a:bodyPr/>
          <a:lstStyle/>
          <a:p>
            <a:r>
              <a:rPr lang="en-US"/>
              <a:t>Nonprofit Charter Schools</a:t>
            </a:r>
          </a:p>
        </p:txBody>
      </p:sp>
      <p:sp>
        <p:nvSpPr>
          <p:cNvPr id="43011" name="Rectangle 3"/>
          <p:cNvSpPr>
            <a:spLocks noGrp="1" noChangeArrowheads="1"/>
          </p:cNvSpPr>
          <p:nvPr>
            <p:ph type="body" idx="1"/>
          </p:nvPr>
        </p:nvSpPr>
        <p:spPr/>
        <p:txBody>
          <a:bodyPr/>
          <a:lstStyle/>
          <a:p>
            <a:pPr>
              <a:lnSpc>
                <a:spcPct val="80000"/>
              </a:lnSpc>
            </a:pPr>
            <a:r>
              <a:rPr lang="en-US" sz="2800" dirty="0"/>
              <a:t>Special Supplement to FAR</a:t>
            </a:r>
          </a:p>
          <a:p>
            <a:pPr>
              <a:lnSpc>
                <a:spcPct val="80000"/>
              </a:lnSpc>
            </a:pPr>
            <a:endParaRPr lang="en-US" sz="2800" dirty="0"/>
          </a:p>
          <a:p>
            <a:pPr>
              <a:lnSpc>
                <a:spcPct val="80000"/>
              </a:lnSpc>
            </a:pPr>
            <a:r>
              <a:rPr lang="en-US" sz="2800" dirty="0"/>
              <a:t>Same fund codes (except they are called net asset codes and have a couple of exceptions</a:t>
            </a:r>
            <a:r>
              <a:rPr lang="en-US" sz="2800" dirty="0" smtClean="0"/>
              <a:t>)</a:t>
            </a:r>
          </a:p>
          <a:p>
            <a:pPr>
              <a:lnSpc>
                <a:spcPct val="80000"/>
              </a:lnSpc>
            </a:pPr>
            <a:endParaRPr lang="en-US" sz="2800" dirty="0" smtClean="0"/>
          </a:p>
          <a:p>
            <a:pPr>
              <a:lnSpc>
                <a:spcPct val="80000"/>
              </a:lnSpc>
            </a:pPr>
            <a:r>
              <a:rPr lang="en-US" sz="2800" dirty="0" smtClean="0"/>
              <a:t>Same class/object codes, </a:t>
            </a:r>
            <a:r>
              <a:rPr lang="en-US" sz="2800" dirty="0"/>
              <a:t>except no 6600 Capital Outlay – for grant application budget and expenditure reporting purposes, they will identify Capital Outlay/Assets on 6600/15XX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1F25148-700D-4303-AE87-AB56710BC30F}" type="slidenum">
              <a:rPr lang="en-US"/>
              <a:pPr/>
              <a:t>38</a:t>
            </a:fld>
            <a:endParaRPr lang="en-US"/>
          </a:p>
        </p:txBody>
      </p:sp>
      <p:sp>
        <p:nvSpPr>
          <p:cNvPr id="47106" name="Rectangle 2"/>
          <p:cNvSpPr>
            <a:spLocks noGrp="1" noChangeArrowheads="1"/>
          </p:cNvSpPr>
          <p:nvPr>
            <p:ph type="title"/>
          </p:nvPr>
        </p:nvSpPr>
        <p:spPr/>
        <p:txBody>
          <a:bodyPr/>
          <a:lstStyle/>
          <a:p>
            <a:r>
              <a:rPr lang="en-US"/>
              <a:t>Interpreting a General Ledger</a:t>
            </a:r>
          </a:p>
        </p:txBody>
      </p:sp>
      <p:sp>
        <p:nvSpPr>
          <p:cNvPr id="47107" name="Rectangle 3"/>
          <p:cNvSpPr>
            <a:spLocks noGrp="1" noChangeArrowheads="1"/>
          </p:cNvSpPr>
          <p:nvPr>
            <p:ph type="body" idx="1"/>
          </p:nvPr>
        </p:nvSpPr>
        <p:spPr/>
        <p:txBody>
          <a:bodyPr/>
          <a:lstStyle/>
          <a:p>
            <a:r>
              <a:rPr lang="en-US" sz="2400" dirty="0"/>
              <a:t>At a minimum should include:</a:t>
            </a:r>
          </a:p>
          <a:p>
            <a:pPr lvl="1"/>
            <a:r>
              <a:rPr lang="en-US" sz="1800" dirty="0" smtClean="0"/>
              <a:t>Complete account code (15 digits minimum, beginning with 3-digit fund code (or net asset code for nonprofit charters)</a:t>
            </a:r>
          </a:p>
          <a:p>
            <a:pPr lvl="1"/>
            <a:r>
              <a:rPr lang="en-US" sz="1800" dirty="0" smtClean="0"/>
              <a:t>Type of transaction (i.e., general journal (GJ), check (CK), encumbrance (EN), etc.)</a:t>
            </a:r>
          </a:p>
          <a:p>
            <a:pPr lvl="1"/>
            <a:r>
              <a:rPr lang="en-US" sz="1800" dirty="0" smtClean="0"/>
              <a:t>Transaction </a:t>
            </a:r>
            <a:r>
              <a:rPr lang="en-US" sz="1800" dirty="0"/>
              <a:t>reference # (check # or PO#)</a:t>
            </a:r>
          </a:p>
          <a:p>
            <a:pPr lvl="1"/>
            <a:r>
              <a:rPr lang="en-US" sz="1800" dirty="0"/>
              <a:t>Transaction date</a:t>
            </a:r>
          </a:p>
          <a:p>
            <a:pPr lvl="1"/>
            <a:r>
              <a:rPr lang="en-US" sz="1800" dirty="0"/>
              <a:t>Vendor name</a:t>
            </a:r>
          </a:p>
          <a:p>
            <a:pPr lvl="1"/>
            <a:r>
              <a:rPr lang="en-US" sz="1800" dirty="0"/>
              <a:t>Brief description of transaction</a:t>
            </a:r>
          </a:p>
          <a:p>
            <a:pPr lvl="1"/>
            <a:r>
              <a:rPr lang="en-US" sz="1800" dirty="0" smtClean="0"/>
              <a:t>Budgeted </a:t>
            </a:r>
            <a:r>
              <a:rPr lang="en-US" sz="1800" dirty="0"/>
              <a:t>amount (amount appropriated)</a:t>
            </a:r>
          </a:p>
          <a:p>
            <a:pPr lvl="1"/>
            <a:r>
              <a:rPr lang="en-US" sz="1800" dirty="0"/>
              <a:t>Obligated amount (encumbered)</a:t>
            </a:r>
          </a:p>
          <a:p>
            <a:pPr lvl="1"/>
            <a:r>
              <a:rPr lang="en-US" sz="1800" dirty="0"/>
              <a:t>Amount </a:t>
            </a:r>
            <a:r>
              <a:rPr lang="en-US" sz="1800" dirty="0" smtClean="0"/>
              <a:t>expended</a:t>
            </a:r>
          </a:p>
          <a:p>
            <a:pPr lvl="1"/>
            <a:r>
              <a:rPr lang="en-US" sz="1800" dirty="0" smtClean="0"/>
              <a:t>Account balance</a:t>
            </a:r>
            <a:endParaRPr lang="en-US" sz="18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3832FA-D166-4F6B-99A4-87B5FDC03DCC}" type="slidenum">
              <a:rPr lang="en-US"/>
              <a:pPr/>
              <a:t>39</a:t>
            </a:fld>
            <a:endParaRPr lang="en-US"/>
          </a:p>
        </p:txBody>
      </p:sp>
      <p:sp>
        <p:nvSpPr>
          <p:cNvPr id="48130" name="Rectangle 2"/>
          <p:cNvSpPr>
            <a:spLocks noGrp="1" noChangeArrowheads="1"/>
          </p:cNvSpPr>
          <p:nvPr>
            <p:ph type="title"/>
          </p:nvPr>
        </p:nvSpPr>
        <p:spPr/>
        <p:txBody>
          <a:bodyPr/>
          <a:lstStyle/>
          <a:p>
            <a:r>
              <a:rPr lang="en-US"/>
              <a:t>Interpreting a Payroll Journal</a:t>
            </a:r>
          </a:p>
        </p:txBody>
      </p:sp>
      <p:sp>
        <p:nvSpPr>
          <p:cNvPr id="48131" name="Rectangle 3"/>
          <p:cNvSpPr>
            <a:spLocks noGrp="1" noChangeArrowheads="1"/>
          </p:cNvSpPr>
          <p:nvPr>
            <p:ph type="body" idx="1"/>
          </p:nvPr>
        </p:nvSpPr>
        <p:spPr/>
        <p:txBody>
          <a:bodyPr/>
          <a:lstStyle/>
          <a:p>
            <a:r>
              <a:rPr lang="en-US" sz="2400" dirty="0"/>
              <a:t>At a minimum should include:</a:t>
            </a:r>
          </a:p>
          <a:p>
            <a:pPr lvl="1"/>
            <a:r>
              <a:rPr lang="en-US" sz="2000" dirty="0" smtClean="0"/>
              <a:t>Complete account code (15 </a:t>
            </a:r>
            <a:r>
              <a:rPr lang="en-US" sz="2000" smtClean="0"/>
              <a:t>digits minimum, </a:t>
            </a:r>
            <a:r>
              <a:rPr lang="en-US" sz="2000" dirty="0" smtClean="0"/>
              <a:t>beginning with 3-digit fund code (or net asset code for nonprofit charters)</a:t>
            </a:r>
          </a:p>
          <a:p>
            <a:pPr lvl="1"/>
            <a:r>
              <a:rPr lang="en-US" sz="2000" dirty="0" smtClean="0"/>
              <a:t>Employee’s </a:t>
            </a:r>
            <a:r>
              <a:rPr lang="en-US" sz="2000" dirty="0"/>
              <a:t>full name</a:t>
            </a:r>
          </a:p>
          <a:p>
            <a:pPr lvl="1"/>
            <a:r>
              <a:rPr lang="en-US" sz="2000" dirty="0"/>
              <a:t>Employee’s </a:t>
            </a:r>
            <a:r>
              <a:rPr lang="en-US" sz="2000" dirty="0" smtClean="0"/>
              <a:t>SSN or Employee Number</a:t>
            </a:r>
          </a:p>
          <a:p>
            <a:pPr lvl="1"/>
            <a:r>
              <a:rPr lang="en-US" sz="2000" dirty="0" smtClean="0"/>
              <a:t>Pay period dates</a:t>
            </a:r>
          </a:p>
          <a:p>
            <a:pPr lvl="1"/>
            <a:r>
              <a:rPr lang="en-US" sz="2000" dirty="0" smtClean="0"/>
              <a:t>Pay date</a:t>
            </a:r>
            <a:endParaRPr lang="en-US" sz="2000" dirty="0"/>
          </a:p>
          <a:p>
            <a:pPr lvl="1"/>
            <a:r>
              <a:rPr lang="en-US" sz="2000" dirty="0" smtClean="0"/>
              <a:t>Net </a:t>
            </a:r>
            <a:r>
              <a:rPr lang="en-US" sz="2000" dirty="0"/>
              <a:t>earnings</a:t>
            </a:r>
          </a:p>
          <a:p>
            <a:pPr lvl="1"/>
            <a:r>
              <a:rPr lang="en-US" sz="2000" dirty="0" smtClean="0"/>
              <a:t>Gross salary and other income</a:t>
            </a:r>
          </a:p>
          <a:p>
            <a:pPr lvl="1"/>
            <a:r>
              <a:rPr lang="en-US" sz="2000" dirty="0" smtClean="0"/>
              <a:t>Deductions</a:t>
            </a:r>
          </a:p>
          <a:p>
            <a:pPr lvl="1"/>
            <a:r>
              <a:rPr lang="en-US" sz="2000" dirty="0" smtClean="0"/>
              <a:t>Check date</a:t>
            </a:r>
          </a:p>
          <a:p>
            <a:pPr lvl="1"/>
            <a:r>
              <a:rPr lang="en-US" sz="2000" dirty="0" smtClean="0"/>
              <a:t>Check number</a:t>
            </a:r>
          </a:p>
          <a:p>
            <a:pPr lvl="1"/>
            <a:endParaRPr lang="en-US" sz="2000" dirty="0" smtClean="0"/>
          </a:p>
          <a:p>
            <a:pPr lvl="1"/>
            <a:endParaRPr lang="en-US" sz="2000" dirty="0"/>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BB9A5F0-352A-4D01-8B27-142AB317299C}" type="slidenum">
              <a:rPr lang="en-US"/>
              <a:pPr/>
              <a:t>4</a:t>
            </a:fld>
            <a:endParaRPr lang="en-US"/>
          </a:p>
        </p:txBody>
      </p:sp>
      <p:sp>
        <p:nvSpPr>
          <p:cNvPr id="7170" name="Rectangle 2"/>
          <p:cNvSpPr>
            <a:spLocks noGrp="1" noChangeArrowheads="1"/>
          </p:cNvSpPr>
          <p:nvPr>
            <p:ph type="title"/>
          </p:nvPr>
        </p:nvSpPr>
        <p:spPr/>
        <p:txBody>
          <a:bodyPr/>
          <a:lstStyle/>
          <a:p>
            <a:r>
              <a:rPr lang="en-US"/>
              <a:t>FAR Account Codes</a:t>
            </a:r>
          </a:p>
        </p:txBody>
      </p:sp>
      <p:sp>
        <p:nvSpPr>
          <p:cNvPr id="7171" name="Rectangle 3"/>
          <p:cNvSpPr>
            <a:spLocks noGrp="1" noChangeArrowheads="1"/>
          </p:cNvSpPr>
          <p:nvPr>
            <p:ph type="body" idx="1"/>
          </p:nvPr>
        </p:nvSpPr>
        <p:spPr/>
        <p:txBody>
          <a:bodyPr/>
          <a:lstStyle/>
          <a:p>
            <a:r>
              <a:rPr lang="en-US"/>
              <a:t>Learn how to interpret a General Ledger and Payroll Journal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85F9ADE-C249-46CC-A834-A2B153580D4C}" type="slidenum">
              <a:rPr lang="en-US"/>
              <a:pPr/>
              <a:t>5</a:t>
            </a:fld>
            <a:endParaRPr lang="en-US"/>
          </a:p>
        </p:txBody>
      </p:sp>
      <p:sp>
        <p:nvSpPr>
          <p:cNvPr id="9218" name="Rectangle 2"/>
          <p:cNvSpPr>
            <a:spLocks noGrp="1" noChangeArrowheads="1"/>
          </p:cNvSpPr>
          <p:nvPr>
            <p:ph type="title"/>
          </p:nvPr>
        </p:nvSpPr>
        <p:spPr/>
        <p:txBody>
          <a:bodyPr/>
          <a:lstStyle/>
          <a:p>
            <a:r>
              <a:rPr lang="en-US"/>
              <a:t>Overview of FASRG</a:t>
            </a:r>
          </a:p>
        </p:txBody>
      </p:sp>
      <p:sp>
        <p:nvSpPr>
          <p:cNvPr id="9219" name="Rectangle 3"/>
          <p:cNvSpPr>
            <a:spLocks noGrp="1" noChangeArrowheads="1"/>
          </p:cNvSpPr>
          <p:nvPr>
            <p:ph type="body" idx="1"/>
          </p:nvPr>
        </p:nvSpPr>
        <p:spPr/>
        <p:txBody>
          <a:bodyPr/>
          <a:lstStyle/>
          <a:p>
            <a:r>
              <a:rPr lang="en-US" dirty="0"/>
              <a:t>Financial Accountability System Resource Guide </a:t>
            </a:r>
            <a:r>
              <a:rPr lang="en-US" dirty="0" smtClean="0"/>
              <a:t>– Version 14.0 – January 2010</a:t>
            </a:r>
            <a:endParaRPr lang="en-US" dirty="0"/>
          </a:p>
          <a:p>
            <a:endParaRPr lang="en-US" dirty="0"/>
          </a:p>
          <a:p>
            <a:r>
              <a:rPr lang="en-US" dirty="0"/>
              <a:t>Applies primarily to school districts and ESCs</a:t>
            </a:r>
          </a:p>
          <a:p>
            <a:endParaRPr lang="en-US" dirty="0"/>
          </a:p>
          <a:p>
            <a:r>
              <a:rPr lang="en-US" dirty="0" smtClean="0">
                <a:hlinkClick r:id="rId2"/>
              </a:rPr>
              <a:t>http://www.tea.state.tx.us/index4.aspx?id=1222</a:t>
            </a:r>
            <a:endParaRPr lang="en-US" dirty="0" smtClean="0"/>
          </a:p>
          <a:p>
            <a:pPr>
              <a:buNone/>
            </a:pPr>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D5032F7-C255-40C4-8278-20700BFD777F}" type="slidenum">
              <a:rPr lang="en-US"/>
              <a:pPr/>
              <a:t>6</a:t>
            </a:fld>
            <a:endParaRPr lang="en-US"/>
          </a:p>
        </p:txBody>
      </p:sp>
      <p:sp>
        <p:nvSpPr>
          <p:cNvPr id="10242" name="Rectangle 2"/>
          <p:cNvSpPr>
            <a:spLocks noGrp="1" noChangeArrowheads="1"/>
          </p:cNvSpPr>
          <p:nvPr>
            <p:ph type="title"/>
          </p:nvPr>
        </p:nvSpPr>
        <p:spPr/>
        <p:txBody>
          <a:bodyPr/>
          <a:lstStyle/>
          <a:p>
            <a:r>
              <a:rPr lang="en-US"/>
              <a:t>FASRG</a:t>
            </a:r>
          </a:p>
        </p:txBody>
      </p:sp>
      <p:sp>
        <p:nvSpPr>
          <p:cNvPr id="10243" name="Rectangle 3"/>
          <p:cNvSpPr>
            <a:spLocks noGrp="1" noChangeArrowheads="1"/>
          </p:cNvSpPr>
          <p:nvPr>
            <p:ph type="body" idx="1"/>
          </p:nvPr>
        </p:nvSpPr>
        <p:spPr/>
        <p:txBody>
          <a:bodyPr/>
          <a:lstStyle/>
          <a:p>
            <a:r>
              <a:rPr lang="en-US" dirty="0" smtClean="0"/>
              <a:t>11 </a:t>
            </a:r>
            <a:r>
              <a:rPr lang="en-US" dirty="0"/>
              <a:t>Modules:</a:t>
            </a:r>
          </a:p>
          <a:p>
            <a:endParaRPr lang="en-US" dirty="0"/>
          </a:p>
          <a:p>
            <a:pPr lvl="1"/>
            <a:r>
              <a:rPr lang="en-US" dirty="0"/>
              <a:t>Module 1 – Financial Accounting &amp; Reporting (FAR</a:t>
            </a:r>
            <a:r>
              <a:rPr lang="en-US" dirty="0" smtClean="0"/>
              <a:t>) and FAR Appendices</a:t>
            </a:r>
            <a:endParaRPr lang="en-US" dirty="0"/>
          </a:p>
          <a:p>
            <a:pPr lvl="1"/>
            <a:r>
              <a:rPr lang="en-US" dirty="0"/>
              <a:t>Module 2 – Budgeting</a:t>
            </a:r>
          </a:p>
          <a:p>
            <a:pPr lvl="1"/>
            <a:r>
              <a:rPr lang="en-US" dirty="0"/>
              <a:t>Module 3 – Purchasing</a:t>
            </a:r>
          </a:p>
          <a:p>
            <a:pPr lvl="1"/>
            <a:r>
              <a:rPr lang="en-US" dirty="0"/>
              <a:t>Module 4 – Auditing</a:t>
            </a:r>
          </a:p>
          <a:p>
            <a:pPr lvl="1"/>
            <a:r>
              <a:rPr lang="en-US" dirty="0"/>
              <a:t>Module 5 – </a:t>
            </a:r>
            <a:r>
              <a:rPr lang="en-US" dirty="0" smtClean="0"/>
              <a:t>Site-Based </a:t>
            </a:r>
            <a:r>
              <a:rPr lang="en-US" dirty="0" smtClean="0"/>
              <a:t>Decision Making</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866CE2B-982F-4A6E-92B0-1317061215D6}" type="slidenum">
              <a:rPr lang="en-US"/>
              <a:pPr/>
              <a:t>7</a:t>
            </a:fld>
            <a:endParaRPr lang="en-US"/>
          </a:p>
        </p:txBody>
      </p:sp>
      <p:sp>
        <p:nvSpPr>
          <p:cNvPr id="11266" name="Rectangle 2"/>
          <p:cNvSpPr>
            <a:spLocks noGrp="1" noChangeArrowheads="1"/>
          </p:cNvSpPr>
          <p:nvPr>
            <p:ph type="title"/>
          </p:nvPr>
        </p:nvSpPr>
        <p:spPr/>
        <p:txBody>
          <a:bodyPr/>
          <a:lstStyle/>
          <a:p>
            <a:r>
              <a:rPr lang="en-US"/>
              <a:t>FASRG</a:t>
            </a:r>
          </a:p>
        </p:txBody>
      </p:sp>
      <p:sp>
        <p:nvSpPr>
          <p:cNvPr id="11267" name="Rectangle 3"/>
          <p:cNvSpPr>
            <a:spLocks noGrp="1" noChangeArrowheads="1"/>
          </p:cNvSpPr>
          <p:nvPr>
            <p:ph type="body" idx="1"/>
          </p:nvPr>
        </p:nvSpPr>
        <p:spPr/>
        <p:txBody>
          <a:bodyPr/>
          <a:lstStyle/>
          <a:p>
            <a:pPr lvl="1"/>
            <a:r>
              <a:rPr lang="en-US" dirty="0" smtClean="0"/>
              <a:t>Module </a:t>
            </a:r>
            <a:r>
              <a:rPr lang="en-US" dirty="0"/>
              <a:t>6 – Accountability</a:t>
            </a:r>
          </a:p>
          <a:p>
            <a:pPr lvl="1"/>
            <a:r>
              <a:rPr lang="en-US" dirty="0"/>
              <a:t>Module 7 – Data Collection &amp; Reporting</a:t>
            </a:r>
          </a:p>
          <a:p>
            <a:pPr lvl="1"/>
            <a:r>
              <a:rPr lang="en-US" dirty="0"/>
              <a:t>Module 8 – Management</a:t>
            </a:r>
          </a:p>
          <a:p>
            <a:pPr lvl="1"/>
            <a:r>
              <a:rPr lang="en-US" dirty="0"/>
              <a:t>Module 9 – State Compensatory </a:t>
            </a:r>
            <a:r>
              <a:rPr lang="en-US" dirty="0" smtClean="0"/>
              <a:t>Education</a:t>
            </a:r>
          </a:p>
          <a:p>
            <a:pPr lvl="1"/>
            <a:r>
              <a:rPr lang="en-US" dirty="0" smtClean="0"/>
              <a:t>Module 10 – Special Supplement – Charter  </a:t>
            </a:r>
            <a:br>
              <a:rPr lang="en-US" dirty="0" smtClean="0"/>
            </a:br>
            <a:r>
              <a:rPr lang="en-US" dirty="0" smtClean="0"/>
              <a:t>   Schools</a:t>
            </a:r>
          </a:p>
          <a:p>
            <a:pPr lvl="1"/>
            <a:r>
              <a:rPr lang="en-US" dirty="0" smtClean="0"/>
              <a:t>Module 11 – Special Supplement – Non-profit </a:t>
            </a:r>
            <a:br>
              <a:rPr lang="en-US" dirty="0" smtClean="0"/>
            </a:br>
            <a:r>
              <a:rPr lang="en-US" dirty="0" smtClean="0"/>
              <a:t>   Charter School Chart of Accounts</a:t>
            </a:r>
            <a:endParaRPr lang="en-US" dirty="0"/>
          </a:p>
          <a:p>
            <a:pPr lvl="1">
              <a:buFontTx/>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0C18901-5322-4388-9EC5-08C970A5CBBD}" type="slidenum">
              <a:rPr lang="en-US"/>
              <a:pPr/>
              <a:t>8</a:t>
            </a:fld>
            <a:endParaRPr lang="en-US"/>
          </a:p>
        </p:txBody>
      </p:sp>
      <p:sp>
        <p:nvSpPr>
          <p:cNvPr id="12290" name="Rectangle 2"/>
          <p:cNvSpPr>
            <a:spLocks noGrp="1" noChangeArrowheads="1"/>
          </p:cNvSpPr>
          <p:nvPr>
            <p:ph type="title"/>
          </p:nvPr>
        </p:nvSpPr>
        <p:spPr/>
        <p:txBody>
          <a:bodyPr/>
          <a:lstStyle/>
          <a:p>
            <a:r>
              <a:rPr lang="en-US" sz="3200"/>
              <a:t>Financial Accounting and Reporting (FAR)</a:t>
            </a:r>
            <a:br>
              <a:rPr lang="en-US" sz="3200"/>
            </a:br>
            <a:r>
              <a:rPr lang="en-US" sz="3200"/>
              <a:t>Module 1 of FASRG</a:t>
            </a:r>
          </a:p>
        </p:txBody>
      </p:sp>
      <p:sp>
        <p:nvSpPr>
          <p:cNvPr id="12291" name="Rectangle 3"/>
          <p:cNvSpPr>
            <a:spLocks noGrp="1" noChangeArrowheads="1"/>
          </p:cNvSpPr>
          <p:nvPr>
            <p:ph type="body" idx="1"/>
          </p:nvPr>
        </p:nvSpPr>
        <p:spPr/>
        <p:txBody>
          <a:bodyPr/>
          <a:lstStyle/>
          <a:p>
            <a:pPr>
              <a:lnSpc>
                <a:spcPct val="80000"/>
              </a:lnSpc>
            </a:pPr>
            <a:endParaRPr lang="en-US" sz="2400" dirty="0"/>
          </a:p>
          <a:p>
            <a:pPr>
              <a:lnSpc>
                <a:spcPct val="80000"/>
              </a:lnSpc>
            </a:pPr>
            <a:r>
              <a:rPr lang="en-US" sz="2400" dirty="0"/>
              <a:t>Establishes requirements for school districts and ESCs to maintain proper budgeting and financial accounting and reporting systems</a:t>
            </a:r>
          </a:p>
          <a:p>
            <a:pPr>
              <a:lnSpc>
                <a:spcPct val="80000"/>
              </a:lnSpc>
            </a:pPr>
            <a:endParaRPr lang="en-US" sz="2400" dirty="0"/>
          </a:p>
          <a:p>
            <a:pPr>
              <a:lnSpc>
                <a:spcPct val="80000"/>
              </a:lnSpc>
            </a:pPr>
            <a:r>
              <a:rPr lang="en-US" sz="2400" dirty="0"/>
              <a:t>Also applies to open enrollment charter schools that are chartered by a university or local government (separate supplement for nonprofit </a:t>
            </a:r>
            <a:r>
              <a:rPr lang="en-US" sz="2400" dirty="0" smtClean="0"/>
              <a:t>charters – See Modules 10 and 11)</a:t>
            </a:r>
            <a:endParaRPr lang="en-US" sz="2400" dirty="0"/>
          </a:p>
          <a:p>
            <a:pPr>
              <a:lnSpc>
                <a:spcPct val="80000"/>
              </a:lnSpc>
            </a:pPr>
            <a:endParaRPr lang="en-US" sz="2400" dirty="0"/>
          </a:p>
          <a:p>
            <a:pPr>
              <a:lnSpc>
                <a:spcPct val="80000"/>
              </a:lnSpc>
            </a:pPr>
            <a:r>
              <a:rPr lang="en-US" sz="2400" dirty="0"/>
              <a:t>Ensures uniformity in government accounting</a:t>
            </a:r>
          </a:p>
          <a:p>
            <a:pPr>
              <a:lnSpc>
                <a:spcPct val="80000"/>
              </a:lnSpc>
            </a:pPr>
            <a:endParaRPr lang="en-US" sz="2400" dirty="0"/>
          </a:p>
          <a:p>
            <a:pPr>
              <a:lnSpc>
                <a:spcPct val="80000"/>
              </a:lnSpc>
            </a:pPr>
            <a:r>
              <a:rPr lang="en-US" sz="2400" dirty="0"/>
              <a:t>Derived from GAAP (Generally Accepted Accounting Principles)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7C79FD1-2305-495E-BE9F-B429B556ABB8}" type="slidenum">
              <a:rPr lang="en-US"/>
              <a:pPr/>
              <a:t>9</a:t>
            </a:fld>
            <a:endParaRPr lang="en-US"/>
          </a:p>
        </p:txBody>
      </p:sp>
      <p:sp>
        <p:nvSpPr>
          <p:cNvPr id="49154" name="Rectangle 2"/>
          <p:cNvSpPr>
            <a:spLocks noGrp="1" noChangeArrowheads="1"/>
          </p:cNvSpPr>
          <p:nvPr>
            <p:ph type="title"/>
          </p:nvPr>
        </p:nvSpPr>
        <p:spPr/>
        <p:txBody>
          <a:bodyPr/>
          <a:lstStyle/>
          <a:p>
            <a:r>
              <a:rPr lang="en-US" sz="3200"/>
              <a:t>Special Supplement to FAR</a:t>
            </a:r>
            <a:br>
              <a:rPr lang="en-US" sz="3200"/>
            </a:br>
            <a:r>
              <a:rPr lang="en-US" sz="3200"/>
              <a:t>Nonprofit Charter School Chart of Accounts</a:t>
            </a:r>
          </a:p>
        </p:txBody>
      </p:sp>
      <p:sp>
        <p:nvSpPr>
          <p:cNvPr id="49155" name="Rectangle 3"/>
          <p:cNvSpPr>
            <a:spLocks noGrp="1" noChangeArrowheads="1"/>
          </p:cNvSpPr>
          <p:nvPr>
            <p:ph type="body" idx="1"/>
          </p:nvPr>
        </p:nvSpPr>
        <p:spPr/>
        <p:txBody>
          <a:bodyPr/>
          <a:lstStyle/>
          <a:p>
            <a:r>
              <a:rPr lang="en-US"/>
              <a:t>Establishes requirements for open enrollment charter schools operated by a nonprofit organization/corporation</a:t>
            </a:r>
          </a:p>
          <a:p>
            <a:endParaRPr lang="en-US"/>
          </a:p>
          <a:p>
            <a:r>
              <a:rPr lang="en-US"/>
              <a:t>Ensures uniformity in nonprofit accounting</a:t>
            </a:r>
          </a:p>
          <a:p>
            <a:endParaRPr lang="en-US"/>
          </a:p>
          <a:p>
            <a:r>
              <a:rPr lang="en-US"/>
              <a:t>Derived from GAAP</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1461</TotalTime>
  <Words>1858</Words>
  <Application>Microsoft Office PowerPoint</Application>
  <PresentationFormat>On-screen Show (4:3)</PresentationFormat>
  <Paragraphs>290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Default Design</vt:lpstr>
      <vt:lpstr>Slide 1</vt:lpstr>
      <vt:lpstr>FAR Account Codes</vt:lpstr>
      <vt:lpstr>FAR Account Codes</vt:lpstr>
      <vt:lpstr>FAR Account Codes</vt:lpstr>
      <vt:lpstr>Overview of FASRG</vt:lpstr>
      <vt:lpstr>FASRG</vt:lpstr>
      <vt:lpstr>FASRG</vt:lpstr>
      <vt:lpstr>Financial Accounting and Reporting (FAR) Module 1 of FASRG</vt:lpstr>
      <vt:lpstr>Special Supplement to FAR Nonprofit Charter School Chart of Accounts</vt:lpstr>
      <vt:lpstr>Basis for FAR Module 1 of FASRG</vt:lpstr>
      <vt:lpstr>Basis for FAR/Special Supplement</vt:lpstr>
      <vt:lpstr>Federal Basis for FAR</vt:lpstr>
      <vt:lpstr>Federal Basis for FAR</vt:lpstr>
      <vt:lpstr>Federal Basis for FAR</vt:lpstr>
      <vt:lpstr>Federal Basis for FAR</vt:lpstr>
      <vt:lpstr>Federal Basis for FAR</vt:lpstr>
      <vt:lpstr>Accounting Principles and Policies in FAR</vt:lpstr>
      <vt:lpstr>Accounting Principles and Policies in FAR</vt:lpstr>
      <vt:lpstr>Basis of Accounting</vt:lpstr>
      <vt:lpstr>FAR Account Codes</vt:lpstr>
      <vt:lpstr>Slide 21</vt:lpstr>
      <vt:lpstr>Slide 22</vt:lpstr>
      <vt:lpstr>Fund Code</vt:lpstr>
      <vt:lpstr>Function Code</vt:lpstr>
      <vt:lpstr>Object Code</vt:lpstr>
      <vt:lpstr>Class/Object Codes</vt:lpstr>
      <vt:lpstr>Optional Codes 1 and 2</vt:lpstr>
      <vt:lpstr>Organization Code</vt:lpstr>
      <vt:lpstr>Campus Codes</vt:lpstr>
      <vt:lpstr>Fiscal Year Code</vt:lpstr>
      <vt:lpstr>Program Intent Code</vt:lpstr>
      <vt:lpstr>Program Intent Code</vt:lpstr>
      <vt:lpstr>Optional Code 3</vt:lpstr>
      <vt:lpstr>Optional Codes 4 and 5</vt:lpstr>
      <vt:lpstr>SSAs</vt:lpstr>
      <vt:lpstr>SSAs</vt:lpstr>
      <vt:lpstr>Nonprofit Charter Schools</vt:lpstr>
      <vt:lpstr>Interpreting a General Ledger</vt:lpstr>
      <vt:lpstr>Interpreting a Payroll Journal</vt:lpstr>
    </vt:vector>
  </TitlesOfParts>
  <Company>Texas Education Agency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 Grants Administration 201</dc:title>
  <dc:creator>Earin Martin</dc:creator>
  <cp:lastModifiedBy>emartin</cp:lastModifiedBy>
  <cp:revision>81</cp:revision>
  <dcterms:created xsi:type="dcterms:W3CDTF">2007-11-12T19:45:13Z</dcterms:created>
  <dcterms:modified xsi:type="dcterms:W3CDTF">2011-04-19T23:27:11Z</dcterms:modified>
</cp:coreProperties>
</file>