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32" r:id="rId2"/>
    <p:sldId id="496" r:id="rId3"/>
    <p:sldId id="503" r:id="rId4"/>
    <p:sldId id="537" r:id="rId5"/>
    <p:sldId id="528" r:id="rId6"/>
    <p:sldId id="401" r:id="rId7"/>
    <p:sldId id="404" r:id="rId8"/>
    <p:sldId id="463" r:id="rId9"/>
    <p:sldId id="520" r:id="rId10"/>
    <p:sldId id="539" r:id="rId11"/>
    <p:sldId id="538" r:id="rId12"/>
    <p:sldId id="533" r:id="rId13"/>
    <p:sldId id="477" r:id="rId14"/>
    <p:sldId id="512" r:id="rId15"/>
    <p:sldId id="513" r:id="rId16"/>
    <p:sldId id="511" r:id="rId17"/>
    <p:sldId id="515" r:id="rId18"/>
    <p:sldId id="534" r:id="rId19"/>
    <p:sldId id="536" r:id="rId20"/>
    <p:sldId id="532" r:id="rId21"/>
    <p:sldId id="516" r:id="rId22"/>
    <p:sldId id="495" r:id="rId23"/>
    <p:sldId id="526" r:id="rId24"/>
    <p:sldId id="525" r:id="rId25"/>
    <p:sldId id="413" r:id="rId26"/>
    <p:sldId id="430" r:id="rId27"/>
    <p:sldId id="519" r:id="rId28"/>
    <p:sldId id="467" r:id="rId29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F45"/>
    <a:srgbClr val="162C5C"/>
    <a:srgbClr val="18276E"/>
    <a:srgbClr val="141F55"/>
    <a:srgbClr val="FFFFFF"/>
    <a:srgbClr val="FBEAFF"/>
    <a:srgbClr val="E6E6E6"/>
    <a:srgbClr val="221E6C"/>
    <a:srgbClr val="113A69"/>
    <a:srgbClr val="206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60" y="1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8609022556391"/>
          <c:y val="4.6822742474916398E-2"/>
          <c:w val="0.533834586466165"/>
          <c:h val="0.71571906354515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Study, Study…</c:v>
                </c:pt>
              </c:strCache>
            </c:strRef>
          </c:tx>
          <c:spPr>
            <a:solidFill>
              <a:srgbClr val="63AAFE"/>
            </a:solidFill>
            <a:ln w="145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5 minutes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0.82</c:v>
                </c:pt>
                <c:pt idx="1">
                  <c:v>0.51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Study, Test…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 w="14534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Sheet1!$B$1:$D$1</c:f>
              <c:strCache>
                <c:ptCount val="3"/>
                <c:pt idx="0">
                  <c:v>5 minutes</c:v>
                </c:pt>
                <c:pt idx="1">
                  <c:v>2 days</c:v>
                </c:pt>
                <c:pt idx="2">
                  <c:v>1 week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0.75</c:v>
                </c:pt>
                <c:pt idx="1">
                  <c:v>0.7</c:v>
                </c:pt>
                <c:pt idx="2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70829624"/>
        <c:axId val="169929688"/>
        <c:axId val="0"/>
      </c:bar3DChart>
      <c:catAx>
        <c:axId val="170829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2400" dirty="0" smtClean="0"/>
                  <a:t>Delay between Study and Test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21718846004905101"/>
              <c:y val="0.87125033655510398"/>
            </c:manualLayout>
          </c:layout>
          <c:overlay val="0"/>
          <c:spPr>
            <a:noFill/>
            <a:ln w="29069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6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69929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929688"/>
        <c:scaling>
          <c:orientation val="minMax"/>
          <c:min val="0.25"/>
        </c:scaling>
        <c:delete val="0"/>
        <c:axPos val="l"/>
        <c:majorGridlines>
          <c:spPr>
            <a:ln w="14534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2400" dirty="0" smtClean="0"/>
                  <a:t>% Correct</a:t>
                </a:r>
              </a:p>
              <a:p>
                <a:pPr>
                  <a:defRPr sz="2400" b="1" i="0" u="none" strike="noStrike" baseline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 sz="2400" dirty="0"/>
              </a:p>
            </c:rich>
          </c:tx>
          <c:layout>
            <c:manualLayout>
              <c:xMode val="edge"/>
              <c:yMode val="edge"/>
              <c:x val="7.0380792564863799E-3"/>
              <c:y val="0.26997642740575101"/>
            </c:manualLayout>
          </c:layout>
          <c:overlay val="0"/>
          <c:spPr>
            <a:noFill/>
            <a:ln w="29069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63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974" b="0" i="0" u="none" strike="noStrike" baseline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70829624"/>
        <c:crosses val="autoZero"/>
        <c:crossBetween val="between"/>
        <c:minorUnit val="0.01"/>
      </c:valAx>
      <c:spPr>
        <a:noFill/>
        <a:ln w="2906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209" b="0" i="0" u="none" strike="noStrike" baseline="0">
                <a:solidFill>
                  <a:srgbClr val="63AAFE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209" b="0" i="0" u="none" strike="noStrike" baseline="0">
                <a:solidFill>
                  <a:srgbClr val="FFFDC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727443609022556"/>
          <c:y val="0.39464882943143798"/>
          <c:w val="0.27255634439137699"/>
          <c:h val="0.26489551681127099"/>
        </c:manualLayout>
      </c:layout>
      <c:overlay val="0"/>
      <c:spPr>
        <a:noFill/>
        <a:ln w="29069">
          <a:noFill/>
        </a:ln>
      </c:spPr>
      <c:txPr>
        <a:bodyPr/>
        <a:lstStyle/>
        <a:p>
          <a:pPr>
            <a:defRPr sz="2209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0000"/>
      </a:solidFill>
    </a:ln>
  </c:spPr>
  <c:txPr>
    <a:bodyPr/>
    <a:lstStyle/>
    <a:p>
      <a:pPr>
        <a:defRPr sz="1974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0.71425</cdr:x>
      <cdr:y>0.31825</cdr:y>
    </cdr:from>
    <cdr:to>
      <cdr:x>0.93425</cdr:x>
      <cdr:y>0.39525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25759" y="1208491"/>
          <a:ext cx="1486408" cy="292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000" b="1" i="0" u="none" strike="noStrike" baseline="0">
            <a:solidFill>
              <a:srgbClr val="000000"/>
            </a:solidFill>
            <a:latin typeface="Geneva"/>
            <a:ea typeface="Geneva"/>
            <a:cs typeface="Geneva"/>
          </a:endParaRPr>
        </a:p>
        <a:p xmlns:a="http://schemas.openxmlformats.org/drawingml/2006/main">
          <a:pPr algn="l" rtl="0">
            <a:defRPr sz="1000"/>
          </a:pPr>
          <a:endParaRPr lang="en-US" sz="1000" b="1" i="0" u="none" strike="noStrike" baseline="0">
            <a:solidFill>
              <a:srgbClr val="000000"/>
            </a:solidFill>
            <a:latin typeface="Geneva"/>
            <a:ea typeface="Geneva"/>
            <a:cs typeface="Geneva"/>
          </a:endParaRPr>
        </a:p>
      </cdr:txBody>
    </cdr:sp>
  </cdr:relSizeAnchor>
  <cdr:relSizeAnchor xmlns:cdr="http://schemas.openxmlformats.org/drawingml/2006/chartDrawing">
    <cdr:from>
      <cdr:x>0.7515</cdr:x>
      <cdr:y>0.31825</cdr:y>
    </cdr:from>
    <cdr:to>
      <cdr:x>0.9715</cdr:x>
      <cdr:y>0.39525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77435" y="1208491"/>
          <a:ext cx="1486408" cy="292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725" b="0" i="0" u="none" strike="noStrike" baseline="0" dirty="0">
            <a:solidFill>
              <a:srgbClr val="000000"/>
            </a:solidFill>
            <a:latin typeface="Geneva"/>
            <a:ea typeface="Geneva"/>
            <a:cs typeface="Geneva"/>
          </a:endParaRPr>
        </a:p>
        <a:p xmlns:a="http://schemas.openxmlformats.org/drawingml/2006/main">
          <a:pPr algn="l" rtl="0">
            <a:defRPr sz="1000"/>
          </a:pPr>
          <a:endParaRPr lang="en-US" sz="1725" b="0" i="0" u="none" strike="noStrike" baseline="0" dirty="0">
            <a:solidFill>
              <a:srgbClr val="000000"/>
            </a:solidFill>
            <a:latin typeface="Geneva"/>
            <a:ea typeface="Geneva"/>
            <a:cs typeface="Genev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C8A506F-17BD-6C49-B004-CE5325CF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C7A2C68-B518-E147-8ABB-3B4A81F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5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5F6B663-F592-2043-9F2E-CB04253EB07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3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31FBD-BEB1-4B64-8ACE-E26E016FA2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8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EBF79D-D0F3-184F-8B29-124DB861D22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7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EBF79D-D0F3-184F-8B29-124DB861D22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76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9014907-451A-9440-A872-D03F007769D2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350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99D87D6-C44A-3A48-B888-2311F1ED27B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93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513E05-9BB7-6049-ACE6-C24136F935A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04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513E05-9BB7-6049-ACE6-C24136F935A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18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37A43D-A066-9948-80FF-CF1D5D552FD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61C51C5-F4AD-4144-BD86-E6396E85F22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74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EBF79D-D0F3-184F-8B29-124DB861D22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9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28B227-1AEE-4C4F-BDE1-BFAF764D076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2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EEBF79D-D0F3-184F-8B29-124DB861D221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01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76D180D-3791-6D43-ABDF-5BD3459DD68E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23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BBE02E-DA71-C042-89F7-192BE33BD045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44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4BBE02E-DA71-C042-89F7-192BE33BD045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60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11F548E-FD30-FB49-BD3F-ACCD62365799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3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F6A5189-FC67-0949-9F9D-194AC0AD79D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64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3184270-1CEE-1D4D-95E3-063736D619A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80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F6A5189-FC67-0949-9F9D-194AC0AD79D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51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C6BF553-0923-C14C-BCE0-099433F7CA2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5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F7027F0-6E05-114E-84F9-73A88BB2748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6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96761B-0CCA-CD41-A494-1082944E3C0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3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896761B-0CCA-CD41-A494-1082944E3C09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0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E35F5-8B68-2A4B-A03C-909F1DFC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3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1B58-238E-0049-93CB-916C6A574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9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E8FD-EB58-814E-A3AA-3223DC9E4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B410-3BD2-FE4B-9202-593EC4965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9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58B65-1965-1E4A-9AD8-FFF10886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42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FEBF-430C-AA4B-BF13-3D880167C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E0F70-E612-474E-9E9E-E4A7E16BC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798C3-5C99-5F41-B395-7E07251F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7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00F6-F43A-7647-A8EC-EB641699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221E-CB92-7F4E-BFDC-74FE36E2F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90E1-8B83-4548-B6AA-010730352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3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CBF0C35-0F3F-5744-93DE-44AE65F10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" title="Baylor University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6512"/>
            <a:ext cx="1143001" cy="1303021"/>
          </a:xfrm>
          <a:prstGeom prst="rect">
            <a:avLst/>
          </a:prstGeom>
        </p:spPr>
      </p:pic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8001000" cy="1752600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</a:pPr>
            <a:r>
              <a:rPr lang="en-US" sz="2800" b="1" dirty="0">
                <a:latin typeface="Times New Roman" charset="0"/>
              </a:rPr>
              <a:t>Charles A. Weaver, III, Ph. D.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latin typeface="Times New Roman" charset="0"/>
              </a:rPr>
              <a:t>Chair, Department </a:t>
            </a:r>
            <a:r>
              <a:rPr lang="en-US" sz="2800" dirty="0">
                <a:latin typeface="Times New Roman" charset="0"/>
              </a:rPr>
              <a:t>of Psychology and </a:t>
            </a:r>
            <a:r>
              <a:rPr lang="en-US" sz="2800" dirty="0" smtClean="0">
                <a:latin typeface="Times New Roman" charset="0"/>
              </a:rPr>
              <a:t>Neuroscience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latin typeface="Times New Roman" charset="0"/>
              </a:rPr>
              <a:t>Baylor University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15364" name="Rectangle 5" descr="empty box" hidden="1" title="empty box"/>
          <p:cNvSpPr>
            <a:spLocks noChangeArrowheads="1"/>
          </p:cNvSpPr>
          <p:nvPr/>
        </p:nvSpPr>
        <p:spPr bwMode="auto">
          <a:xfrm>
            <a:off x="8628063" y="52451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0200" y="5562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1" dirty="0"/>
              <a:t>Thanks to Mark McDaniel &amp; </a:t>
            </a:r>
            <a:r>
              <a:rPr lang="en-US" sz="2000" b="0" i="1" dirty="0" err="1"/>
              <a:t>Roddy</a:t>
            </a:r>
            <a:r>
              <a:rPr lang="en-US" sz="2000" b="0" i="1" dirty="0"/>
              <a:t> Roediger, Washington University, Bob Bjork, </a:t>
            </a:r>
            <a:r>
              <a:rPr lang="en-US" sz="2000" b="0" i="1" dirty="0" smtClean="0"/>
              <a:t>UCLA, John Dunlosky &amp; Katherine Rawson, Kent State, </a:t>
            </a:r>
            <a:endParaRPr lang="en-US" sz="2000" dirty="0"/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305800" cy="2514600"/>
          </a:xfrm>
        </p:spPr>
        <p:txBody>
          <a:bodyPr/>
          <a:lstStyle/>
          <a:p>
            <a:r>
              <a:rPr lang="en-US" sz="3600" dirty="0">
                <a:latin typeface="Times New Roman" charset="0"/>
                <a:cs typeface="Times New Roman" charset="0"/>
              </a:rPr>
              <a:t>How </a:t>
            </a:r>
            <a:r>
              <a:rPr lang="en-US" sz="3600" dirty="0" smtClean="0">
                <a:latin typeface="Times New Roman" charset="0"/>
                <a:cs typeface="Times New Roman" charset="0"/>
              </a:rPr>
              <a:t>should Students Study?</a:t>
            </a:r>
            <a:br>
              <a:rPr lang="en-US" sz="3600" dirty="0" smtClean="0">
                <a:latin typeface="Times New Roman" charset="0"/>
                <a:cs typeface="Times New Roman" charset="0"/>
              </a:rPr>
            </a:br>
            <a:r>
              <a:rPr lang="en-US" sz="3600" dirty="0" smtClean="0">
                <a:latin typeface="Times New Roman" charset="0"/>
                <a:cs typeface="Times New Roman" charset="0"/>
              </a:rPr>
              <a:t>(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and How </a:t>
            </a:r>
            <a:r>
              <a:rPr lang="en-US" sz="2000" i="1" dirty="0">
                <a:latin typeface="Times New Roman" charset="0"/>
                <a:cs typeface="Times New Roman" charset="0"/>
              </a:rPr>
              <a:t>Should </a:t>
            </a:r>
            <a:r>
              <a:rPr lang="en-US" sz="2000" i="1" dirty="0" smtClean="0">
                <a:latin typeface="Times New Roman" charset="0"/>
                <a:cs typeface="Times New Roman" charset="0"/>
              </a:rPr>
              <a:t>Educators Teach?)</a:t>
            </a:r>
            <a:r>
              <a:rPr lang="en-US" sz="2000" i="1" dirty="0">
                <a:latin typeface="Times New Roman" charset="0"/>
                <a:cs typeface="Times New Roman" charset="0"/>
              </a:rPr>
              <a:t/>
            </a:r>
            <a:br>
              <a:rPr lang="en-US" sz="2000" i="1" dirty="0">
                <a:latin typeface="Times New Roman" charset="0"/>
                <a:cs typeface="Times New Roman" charset="0"/>
              </a:rPr>
            </a:br>
            <a:r>
              <a:rPr lang="en-US" sz="3200" i="1" dirty="0" smtClean="0">
                <a:latin typeface="Times New Roman" charset="0"/>
                <a:cs typeface="Times New Roman" charset="0"/>
              </a:rPr>
              <a:t>Evidence from </a:t>
            </a:r>
            <a:r>
              <a:rPr lang="en-US" sz="3200" i="1" dirty="0">
                <a:latin typeface="Times New Roman" charset="0"/>
                <a:cs typeface="Times New Roman" charset="0"/>
              </a:rPr>
              <a:t>Cognitive Science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200" i="1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descr="80&#10;27" title="53%"/>
          <p:cNvSpPr>
            <a:spLocks noChangeArrowheads="1"/>
          </p:cNvSpPr>
          <p:nvPr/>
        </p:nvSpPr>
        <p:spPr bwMode="auto">
          <a:xfrm>
            <a:off x="4343400" y="1295400"/>
            <a:ext cx="3048000" cy="3886200"/>
          </a:xfrm>
          <a:prstGeom prst="rect">
            <a:avLst/>
          </a:prstGeom>
          <a:solidFill>
            <a:srgbClr val="FFFFFF"/>
          </a:soli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46" name="Picture 2" descr="64&#10;17" title="47%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53200" cy="580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 descr="12%&#10;53%&#10;47%" title="circles"/>
          <p:cNvGrpSpPr/>
          <p:nvPr/>
        </p:nvGrpSpPr>
        <p:grpSpPr>
          <a:xfrm>
            <a:off x="2743200" y="3467100"/>
            <a:ext cx="4495800" cy="1333500"/>
            <a:chOff x="2743200" y="3429000"/>
            <a:chExt cx="4495800" cy="1333500"/>
          </a:xfrm>
        </p:grpSpPr>
        <p:sp>
          <p:nvSpPr>
            <p:cNvPr id="3" name="Right Brace 2"/>
            <p:cNvSpPr/>
            <p:nvPr/>
          </p:nvSpPr>
          <p:spPr bwMode="auto">
            <a:xfrm rot="16200000">
              <a:off x="3048000" y="4114800"/>
              <a:ext cx="419100" cy="876300"/>
            </a:xfrm>
            <a:prstGeom prst="rightBrace">
              <a:avLst/>
            </a:prstGeom>
            <a:noFill/>
            <a:ln w="57150" cap="flat" cmpd="sng" algn="ctr">
              <a:solidFill>
                <a:srgbClr val="FD030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 rot="16200000">
              <a:off x="4797425" y="4105275"/>
              <a:ext cx="419100" cy="876300"/>
            </a:xfrm>
            <a:prstGeom prst="rightBrace">
              <a:avLst/>
            </a:prstGeom>
            <a:noFill/>
            <a:ln w="57150" cap="flat" cmpd="sng" algn="ctr">
              <a:solidFill>
                <a:srgbClr val="FD030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ight Brace 9"/>
            <p:cNvSpPr/>
            <p:nvPr/>
          </p:nvSpPr>
          <p:spPr bwMode="auto">
            <a:xfrm rot="16200000">
              <a:off x="6550025" y="4105275"/>
              <a:ext cx="419100" cy="876300"/>
            </a:xfrm>
            <a:prstGeom prst="rightBrace">
              <a:avLst/>
            </a:prstGeom>
            <a:noFill/>
            <a:ln w="57150" cap="flat" cmpd="sng" algn="ctr">
              <a:solidFill>
                <a:srgbClr val="FD030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43200" y="3429000"/>
              <a:ext cx="4495800" cy="914400"/>
              <a:chOff x="2743200" y="3429000"/>
              <a:chExt cx="4495800" cy="914400"/>
            </a:xfrm>
          </p:grpSpPr>
          <p:sp>
            <p:nvSpPr>
              <p:cNvPr id="7" name="Oval 10"/>
              <p:cNvSpPr>
                <a:spLocks noChangeArrowheads="1"/>
              </p:cNvSpPr>
              <p:nvPr/>
            </p:nvSpPr>
            <p:spPr bwMode="auto">
              <a:xfrm>
                <a:off x="2743200" y="3438525"/>
                <a:ext cx="993775" cy="904875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12%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>
                <a:off x="4492625" y="3429000"/>
                <a:ext cx="993775" cy="904875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53%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6245225" y="3429000"/>
                <a:ext cx="993775" cy="904875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 dirty="0" smtClean="0">
                    <a:solidFill>
                      <a:srgbClr val="FF0000"/>
                    </a:solidFill>
                  </a:rPr>
                  <a:t>47%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2532151" y="6336268"/>
            <a:ext cx="6688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 smtClean="0"/>
              <a:t>Rawson</a:t>
            </a:r>
            <a:r>
              <a:rPr lang="en-US" sz="1600" dirty="0" smtClean="0"/>
              <a:t>, </a:t>
            </a:r>
            <a:r>
              <a:rPr lang="en-US" sz="1600" i="0" dirty="0" smtClean="0"/>
              <a:t>Dunlosky, &amp; </a:t>
            </a:r>
            <a:r>
              <a:rPr lang="en-US" sz="1600" i="0" dirty="0" err="1" smtClean="0"/>
              <a:t>Sciartelli</a:t>
            </a:r>
            <a:r>
              <a:rPr lang="en-US" sz="1600" i="0" dirty="0" smtClean="0"/>
              <a:t> (2013, </a:t>
            </a:r>
            <a:r>
              <a:rPr lang="en-US" sz="1600" i="1" dirty="0" smtClean="0"/>
              <a:t>Educational Psychology Review</a:t>
            </a:r>
            <a:r>
              <a:rPr lang="en-US" sz="1600" i="0" dirty="0" smtClean="0"/>
              <a:t>)</a:t>
            </a:r>
            <a:endParaRPr lang="en-US" sz="1600" i="0" dirty="0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626528"/>
            <a:ext cx="7772400" cy="464603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Rawson, </a:t>
            </a:r>
            <a:r>
              <a:rPr lang="en-US" sz="2400" dirty="0" err="1">
                <a:solidFill>
                  <a:schemeClr val="bg2"/>
                </a:solidFill>
              </a:rPr>
              <a:t>Dunlosky</a:t>
            </a:r>
            <a:r>
              <a:rPr lang="en-US" sz="2400" dirty="0">
                <a:solidFill>
                  <a:schemeClr val="bg2"/>
                </a:solidFill>
              </a:rPr>
              <a:t>, &amp; </a:t>
            </a:r>
            <a:r>
              <a:rPr lang="en-US" sz="2400" dirty="0" err="1">
                <a:solidFill>
                  <a:schemeClr val="bg2"/>
                </a:solidFill>
              </a:rPr>
              <a:t>Sciartelli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days after course exam&#10;24 days after course exam" title="bar grap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14287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532151" y="6336268"/>
            <a:ext cx="6688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 dirty="0" smtClean="0"/>
              <a:t>Rawson</a:t>
            </a:r>
            <a:r>
              <a:rPr lang="en-US" sz="1600" dirty="0" smtClean="0"/>
              <a:t>, </a:t>
            </a:r>
            <a:r>
              <a:rPr lang="en-US" sz="1600" i="0" dirty="0" smtClean="0"/>
              <a:t>Dunlosky, &amp; </a:t>
            </a:r>
            <a:r>
              <a:rPr lang="en-US" sz="1600" i="0" dirty="0" err="1" smtClean="0"/>
              <a:t>Sciartelli</a:t>
            </a:r>
            <a:r>
              <a:rPr lang="en-US" sz="1600" i="0" dirty="0" smtClean="0"/>
              <a:t> (2013, </a:t>
            </a:r>
            <a:r>
              <a:rPr lang="en-US" sz="1600" i="1" dirty="0" smtClean="0"/>
              <a:t>Educational Psychology Review</a:t>
            </a:r>
            <a:r>
              <a:rPr lang="en-US" sz="1600" i="0" dirty="0" smtClean="0"/>
              <a:t>)</a:t>
            </a:r>
            <a:endParaRPr lang="en-US" sz="1600" i="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Combined Spaced, Test-driven Learning  </a:t>
            </a:r>
            <a:endParaRPr lang="en-US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609600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Works with automated, unsupervised teaching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endParaRPr lang="en-US" u="sng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</p:txBody>
      </p:sp>
      <p:sp>
        <p:nvSpPr>
          <p:cNvPr id="6" name="Title 5" hidden="1"/>
          <p:cNvSpPr>
            <a:spLocks noGrp="1"/>
          </p:cNvSpPr>
          <p:nvPr>
            <p:ph type="title"/>
          </p:nvPr>
        </p:nvSpPr>
        <p:spPr>
          <a:xfrm>
            <a:off x="685800" y="-838200"/>
            <a:ext cx="7772400" cy="643970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Combined </a:t>
            </a:r>
            <a: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Spaced, Test-driven Learning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550988"/>
          </a:xfrm>
          <a:noFill/>
        </p:spPr>
        <p:txBody>
          <a:bodyPr anchorCtr="1"/>
          <a:lstStyle/>
          <a:p>
            <a:r>
              <a:rPr lang="en-US" sz="3600" dirty="0" smtClean="0">
                <a:latin typeface="Times" charset="0"/>
              </a:rPr>
              <a:t>Dismiss the Hype: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>Four Trendy Myths Not to Take Seriously</a:t>
            </a:r>
            <a:br>
              <a:rPr lang="en-US" sz="3600" dirty="0" smtClean="0">
                <a:latin typeface="Times" charset="0"/>
              </a:rPr>
            </a:br>
            <a:endParaRPr lang="en-US" sz="3600" dirty="0">
              <a:latin typeface="Times" charset="0"/>
            </a:endParaRPr>
          </a:p>
        </p:txBody>
      </p:sp>
      <p:sp>
        <p:nvSpPr>
          <p:cNvPr id="3584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9530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dirty="0" smtClean="0"/>
              <a:t>“Brain-Based Education”</a:t>
            </a:r>
          </a:p>
          <a:p>
            <a:pPr>
              <a:lnSpc>
                <a:spcPct val="120000"/>
              </a:lnSpc>
            </a:pPr>
            <a:r>
              <a:rPr lang="en-US" sz="2400" i="1" dirty="0" smtClean="0"/>
              <a:t>“Brain-Training” (e. g., </a:t>
            </a:r>
            <a:r>
              <a:rPr lang="en-US" sz="2400" i="1" dirty="0" err="1" smtClean="0"/>
              <a:t>Lumosity</a:t>
            </a:r>
            <a:r>
              <a:rPr lang="en-US" sz="2400" i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3600" i="1" dirty="0" smtClean="0"/>
              <a:t>“Study Skills” as cure-all</a:t>
            </a:r>
          </a:p>
          <a:p>
            <a:pPr>
              <a:lnSpc>
                <a:spcPct val="120000"/>
              </a:lnSpc>
            </a:pPr>
            <a:r>
              <a:rPr lang="en-US" sz="3600" i="1" dirty="0" smtClean="0"/>
              <a:t>“Learning Styles”</a:t>
            </a:r>
          </a:p>
        </p:txBody>
      </p:sp>
    </p:spTree>
    <p:extLst>
      <p:ext uri="{BB962C8B-B14F-4D97-AF65-F5344CB8AC3E}">
        <p14:creationId xmlns:p14="http://schemas.microsoft.com/office/powerpoint/2010/main" val="388982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41388"/>
          </a:xfrm>
          <a:noFill/>
        </p:spPr>
        <p:txBody>
          <a:bodyPr anchorCtr="1"/>
          <a:lstStyle/>
          <a:p>
            <a:r>
              <a:rPr lang="en-US" sz="3600" dirty="0" smtClean="0">
                <a:latin typeface="Times" charset="0"/>
              </a:rPr>
              <a:t>Expecting too much from “</a:t>
            </a:r>
            <a:r>
              <a:rPr lang="en-US" sz="3600" b="1" u="sng" dirty="0" smtClean="0">
                <a:latin typeface="Times" charset="0"/>
              </a:rPr>
              <a:t>Study Skills”</a:t>
            </a:r>
            <a:endParaRPr lang="en-US" sz="3600" b="1" u="sng" dirty="0">
              <a:latin typeface="Times" charset="0"/>
            </a:endParaRPr>
          </a:p>
        </p:txBody>
      </p:sp>
      <p:sp>
        <p:nvSpPr>
          <p:cNvPr id="3584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610600" cy="3657600"/>
          </a:xfrm>
          <a:noFill/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>
                <a:latin typeface="Times New Roman" charset="0"/>
                <a:cs typeface="Times New Roman" charset="0"/>
              </a:rPr>
              <a:t>Reality: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b="1" i="1" dirty="0">
                <a:latin typeface="Times New Roman" charset="0"/>
                <a:cs typeface="Times New Roman" charset="0"/>
              </a:rPr>
              <a:t>	</a:t>
            </a:r>
            <a:r>
              <a:rPr lang="en-US" b="1" i="1" dirty="0" smtClean="0">
                <a:latin typeface="Times New Roman" charset="0"/>
                <a:cs typeface="Times New Roman" charset="0"/>
              </a:rPr>
              <a:t>Many students can benefit from instruction in “effective study techniques” (more to follow…)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 smtClean="0">
                <a:latin typeface="Times New Roman" charset="0"/>
                <a:cs typeface="Times New Roman" charset="0"/>
              </a:rPr>
              <a:t>	But </a:t>
            </a:r>
            <a:r>
              <a:rPr lang="en-US" b="1" i="1" u="sng" dirty="0" smtClean="0">
                <a:latin typeface="Times New Roman" charset="0"/>
                <a:cs typeface="Times New Roman" charset="0"/>
              </a:rPr>
              <a:t>much </a:t>
            </a:r>
            <a:r>
              <a:rPr lang="en-US" b="1" i="1" dirty="0" smtClean="0">
                <a:latin typeface="Times New Roman" charset="0"/>
                <a:cs typeface="Times New Roman" charset="0"/>
              </a:rPr>
              <a:t>mastery-related difficulty results from deficits of </a:t>
            </a:r>
            <a:r>
              <a:rPr lang="en-US" b="1" i="1" u="sng" dirty="0" smtClean="0">
                <a:latin typeface="Times New Roman" charset="0"/>
                <a:cs typeface="Times New Roman" charset="0"/>
              </a:rPr>
              <a:t>knowledge</a:t>
            </a:r>
            <a:r>
              <a:rPr lang="en-US" b="1" i="1" dirty="0" smtClean="0">
                <a:latin typeface="Times New Roman" charset="0"/>
                <a:cs typeface="Times New Roman" charset="0"/>
              </a:rPr>
              <a:t>, not deficits of study skills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Times New Roman" charset="0"/>
                <a:cs typeface="Times New Roman" charset="0"/>
              </a:rPr>
              <a:t>Most significant </a:t>
            </a:r>
            <a:r>
              <a:rPr lang="en-US" dirty="0">
                <a:latin typeface="Times New Roman" charset="0"/>
                <a:cs typeface="Times New Roman" charset="0"/>
              </a:rPr>
              <a:t>contributor to knowledge acquisition is print </a:t>
            </a:r>
            <a:r>
              <a:rPr lang="en-US" dirty="0" smtClean="0">
                <a:latin typeface="Times New Roman" charset="0"/>
                <a:cs typeface="Times New Roman" charset="0"/>
              </a:rPr>
              <a:t>exposure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1628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>
                <a:latin typeface="Times New Roman" charset="0"/>
                <a:cs typeface="Times New Roman" charset="0"/>
              </a:rPr>
              <a:t> </a:t>
            </a:r>
            <a:r>
              <a:rPr lang="en-US" sz="2800">
                <a:latin typeface="Times New Roman" charset="0"/>
                <a:cs typeface="Times New Roman" charset="0"/>
              </a:rPr>
              <a:t>Stanovich et al. (1995)</a:t>
            </a:r>
            <a:endParaRPr lang="en-US" sz="2800" b="0" i="1">
              <a:latin typeface="Times New Roman" charset="0"/>
              <a:cs typeface="Times New Roman" charset="0"/>
            </a:endParaRPr>
          </a:p>
          <a:p>
            <a:r>
              <a:rPr lang="en-US" sz="2400" b="0" i="1">
                <a:latin typeface="Times New Roman" charset="0"/>
                <a:cs typeface="Times New Roman" charset="0"/>
              </a:rPr>
              <a:t>	</a:t>
            </a:r>
            <a:r>
              <a:rPr lang="ja-JP" altLang="en-US" sz="2400" b="0" i="1">
                <a:latin typeface="Times New Roman" charset="0"/>
                <a:cs typeface="Times New Roman" charset="0"/>
              </a:rPr>
              <a:t>“</a:t>
            </a:r>
            <a:r>
              <a:rPr lang="en-US" altLang="ja-JP" sz="2800" b="0" i="1">
                <a:latin typeface="Times New Roman" charset="0"/>
                <a:cs typeface="Times New Roman" charset="0"/>
              </a:rPr>
              <a:t>Exposure to print was a significant predictor of vocabulary and declarative knowledge even after differences in working memory, general ability, and educational level were controlled. These results … suggest a more prominent role for exposure to print in theories of individual differences in knowledge acquisition…</a:t>
            </a:r>
            <a:r>
              <a:rPr lang="ja-JP" altLang="en-US" sz="2800" b="0" i="1">
                <a:latin typeface="Times New Roman" charset="0"/>
                <a:cs typeface="Times New Roman" charset="0"/>
              </a:rPr>
              <a:t>”</a:t>
            </a:r>
            <a:endParaRPr lang="en-US" sz="2800" b="0">
              <a:latin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152400"/>
            <a:ext cx="288752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“Study </a:t>
            </a:r>
            <a:r>
              <a:rPr lang="en-US" dirty="0" smtClean="0"/>
              <a:t>Skills?”</a:t>
            </a:r>
            <a:endParaRPr lang="en-US" dirty="0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7772400" cy="467618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Study Skills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162800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1" algn="ctr">
              <a:lnSpc>
                <a:spcPct val="90000"/>
              </a:lnSpc>
            </a:pP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90%-</a:t>
            </a:r>
            <a:r>
              <a:rPr lang="en-US" sz="3000" i="1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ile</a:t>
            </a: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 5</a:t>
            </a:r>
            <a:r>
              <a:rPr lang="en-US" sz="3000" i="1" baseline="300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th</a:t>
            </a: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grade readers</a:t>
            </a:r>
          </a:p>
          <a:p>
            <a:pPr lvl="1" algn="ctr">
              <a:lnSpc>
                <a:spcPct val="90000"/>
              </a:lnSpc>
            </a:pP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vs.</a:t>
            </a:r>
          </a:p>
          <a:p>
            <a:pPr lvl="1" algn="ctr">
              <a:lnSpc>
                <a:spcPct val="90000"/>
              </a:lnSpc>
            </a:pP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10%-</a:t>
            </a:r>
            <a:r>
              <a:rPr lang="en-US" sz="3000" i="1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ile</a:t>
            </a: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5</a:t>
            </a:r>
            <a:r>
              <a:rPr lang="en-US" sz="3000" i="1" baseline="300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th</a:t>
            </a:r>
            <a:r>
              <a:rPr lang="en-US" sz="3000" i="1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grade readers</a:t>
            </a:r>
            <a:endParaRPr lang="en-US" sz="3000" i="1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895600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0" i="1" dirty="0">
                <a:latin typeface="Times New Roman" charset="0"/>
                <a:cs typeface="Times New Roman" charset="0"/>
              </a:rPr>
              <a:t>90</a:t>
            </a:r>
            <a:r>
              <a:rPr lang="en-US" b="0" i="1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b="0" i="1" dirty="0">
                <a:latin typeface="Times New Roman" charset="0"/>
                <a:cs typeface="Times New Roman" charset="0"/>
              </a:rPr>
              <a:t> </a:t>
            </a:r>
            <a:r>
              <a:rPr lang="en-US" b="0" i="1" dirty="0" smtClean="0">
                <a:latin typeface="Times New Roman" charset="0"/>
                <a:cs typeface="Times New Roman" charset="0"/>
              </a:rPr>
              <a:t>readers) </a:t>
            </a:r>
            <a:r>
              <a:rPr lang="en-US" b="0" i="1" dirty="0">
                <a:latin typeface="Times New Roman" charset="0"/>
                <a:cs typeface="Times New Roman" charset="0"/>
              </a:rPr>
              <a:t>have </a:t>
            </a:r>
            <a:r>
              <a:rPr lang="en-US" i="1" u="sng" dirty="0">
                <a:latin typeface="Times New Roman" charset="0"/>
                <a:cs typeface="Times New Roman" charset="0"/>
              </a:rPr>
              <a:t>200 times more print </a:t>
            </a:r>
            <a:r>
              <a:rPr lang="en-US" i="1" u="sng" dirty="0" smtClean="0">
                <a:latin typeface="Times New Roman" charset="0"/>
                <a:cs typeface="Times New Roman" charset="0"/>
              </a:rPr>
              <a:t>exposure</a:t>
            </a:r>
          </a:p>
          <a:p>
            <a:pPr lvl="1"/>
            <a:endParaRPr lang="en-US" i="1" u="sng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b="0" i="1" dirty="0" smtClean="0">
                <a:latin typeface="Times New Roman" charset="0"/>
                <a:cs typeface="Times New Roman" charset="0"/>
              </a:rPr>
              <a:t>Difference increase as children get older</a:t>
            </a:r>
            <a:endParaRPr lang="en-US" b="0" i="1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28600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latin typeface="Times New Roman" charset="0"/>
                <a:cs typeface="Times New Roman" charset="0"/>
              </a:rPr>
              <a:t> </a:t>
            </a:r>
            <a:r>
              <a:rPr lang="en-US" i="1" u="sng" dirty="0">
                <a:latin typeface="Times New Roman" charset="0"/>
                <a:cs typeface="Times New Roman" charset="0"/>
              </a:rPr>
              <a:t>Differences in Print </a:t>
            </a:r>
            <a:r>
              <a:rPr lang="en-US" i="1" u="sng" dirty="0" smtClean="0">
                <a:latin typeface="Times New Roman" charset="0"/>
                <a:cs typeface="Times New Roman" charset="0"/>
              </a:rPr>
              <a:t>Exposure?</a:t>
            </a:r>
          </a:p>
          <a:p>
            <a:endParaRPr lang="en-US" dirty="0"/>
          </a:p>
        </p:txBody>
      </p:sp>
      <p:sp>
        <p:nvSpPr>
          <p:cNvPr id="5" name="Content Placeholder 4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>
          <a:xfrm>
            <a:off x="685800" y="-762000"/>
            <a:ext cx="7772400" cy="609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Differences in print exposure?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5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Times New Roman" charset="0"/>
                <a:cs typeface="Times New Roman" charset="0"/>
              </a:rPr>
              <a:t>The </a:t>
            </a:r>
            <a:r>
              <a:rPr lang="ja-JP" altLang="en-US" i="1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i="1" dirty="0">
                <a:latin typeface="Times New Roman" charset="0"/>
                <a:cs typeface="Times New Roman" charset="0"/>
              </a:rPr>
              <a:t>Matthew Effect</a:t>
            </a:r>
            <a:r>
              <a:rPr lang="ja-JP" altLang="en-US" i="1" dirty="0">
                <a:latin typeface="Times New Roman" charset="0"/>
                <a:cs typeface="Times New Roman" charset="0"/>
              </a:rPr>
              <a:t>”</a:t>
            </a:r>
            <a:endParaRPr lang="en-US" i="1" dirty="0">
              <a:latin typeface="Times New Roman" charset="0"/>
              <a:cs typeface="Times New Roman" charset="0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Serious Problem in Remedial Education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7162800" cy="35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1" dirty="0">
                <a:latin typeface="Times New Roman" charset="0"/>
                <a:cs typeface="Times New Roman" charset="0"/>
              </a:rPr>
              <a:t> </a:t>
            </a:r>
            <a:r>
              <a:rPr lang="en-US" sz="2800" b="0" i="1" dirty="0">
                <a:latin typeface="Times New Roman" charset="0"/>
                <a:cs typeface="Times New Roman" charset="0"/>
              </a:rPr>
              <a:t>"For everyone who has will be given more, and he will have an abundance. Whoever does not have, even what he has will be taken from him." </a:t>
            </a:r>
          </a:p>
          <a:p>
            <a:pPr algn="r">
              <a:lnSpc>
                <a:spcPct val="80000"/>
              </a:lnSpc>
            </a:pPr>
            <a:r>
              <a:rPr lang="en-US" sz="2800" b="0" i="1" dirty="0">
                <a:latin typeface="Times New Roman" charset="0"/>
                <a:cs typeface="Times New Roman" charset="0"/>
              </a:rPr>
              <a:t>Matthew 25: 29</a:t>
            </a:r>
          </a:p>
          <a:p>
            <a:pPr>
              <a:lnSpc>
                <a:spcPct val="80000"/>
              </a:lnSpc>
            </a:pPr>
            <a:endParaRPr lang="en-US" sz="2800" b="0" i="1" dirty="0">
              <a:latin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charset="0"/>
                <a:cs typeface="Times New Roman" charset="0"/>
              </a:rPr>
              <a:t>Good students benefit more from the same amount of instruction and practice: </a:t>
            </a:r>
            <a:r>
              <a:rPr lang="en-US" i="1" dirty="0">
                <a:latin typeface="Times New Roman" charset="0"/>
                <a:cs typeface="Times New Roman" charset="0"/>
              </a:rPr>
              <a:t>the </a:t>
            </a:r>
            <a:r>
              <a:rPr lang="ja-JP" altLang="en-US" i="1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i="1" dirty="0">
                <a:latin typeface="Times New Roman" charset="0"/>
                <a:cs typeface="Times New Roman" charset="0"/>
              </a:rPr>
              <a:t>cognitively rich get richer</a:t>
            </a:r>
            <a:r>
              <a:rPr lang="ja-JP" altLang="en-US" i="1" dirty="0">
                <a:latin typeface="Times New Roman" charset="0"/>
                <a:cs typeface="Times New Roman" charset="0"/>
              </a:rPr>
              <a:t>”</a:t>
            </a:r>
            <a:endParaRPr lang="en-US" i="1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6858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Serious Problem in Remedial Education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5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i="1" dirty="0" smtClean="0">
                <a:latin typeface="Times New Roman" charset="0"/>
                <a:cs typeface="Times New Roman" charset="0"/>
              </a:rPr>
              <a:t>Ritchie and Bates (2013, </a:t>
            </a:r>
            <a:r>
              <a:rPr lang="en-US" i="1" u="sng" dirty="0" smtClean="0">
                <a:latin typeface="Times New Roman" charset="0"/>
                <a:cs typeface="Times New Roman" charset="0"/>
              </a:rPr>
              <a:t>Psych. Science</a:t>
            </a:r>
            <a:r>
              <a:rPr lang="en-US" i="1" dirty="0" smtClean="0">
                <a:latin typeface="Times New Roman" charset="0"/>
                <a:cs typeface="Times New Roman" charset="0"/>
              </a:rPr>
              <a:t>)</a:t>
            </a:r>
            <a:endParaRPr lang="en-US" i="1" dirty="0">
              <a:latin typeface="Times New Roman" charset="0"/>
              <a:cs typeface="Times New Roman" charset="0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Matthew Effect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7162800" cy="488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i="1" dirty="0">
                <a:latin typeface="Times New Roman" charset="0"/>
                <a:cs typeface="Times New Roman" charset="0"/>
              </a:rPr>
              <a:t> </a:t>
            </a:r>
            <a:r>
              <a:rPr lang="en-US" sz="2800" b="0" i="1" dirty="0" smtClean="0">
                <a:latin typeface="Times New Roman" charset="0"/>
                <a:cs typeface="Times New Roman" charset="0"/>
              </a:rPr>
              <a:t>“We </a:t>
            </a:r>
            <a:r>
              <a:rPr lang="en-US" sz="2800" b="0" i="1" dirty="0">
                <a:latin typeface="Times New Roman" charset="0"/>
                <a:cs typeface="Times New Roman" charset="0"/>
              </a:rPr>
              <a:t>tested the effects of mathematics and reading achievement </a:t>
            </a:r>
            <a:r>
              <a:rPr lang="en-US" sz="2800" i="1" u="sng" dirty="0">
                <a:latin typeface="Times New Roman" charset="0"/>
                <a:cs typeface="Times New Roman" charset="0"/>
              </a:rPr>
              <a:t>at age </a:t>
            </a:r>
            <a:r>
              <a:rPr lang="en-US" sz="2800" b="0" i="1" dirty="0">
                <a:latin typeface="Times New Roman" charset="0"/>
                <a:cs typeface="Times New Roman" charset="0"/>
              </a:rPr>
              <a:t>7 on attained SES by </a:t>
            </a:r>
            <a:r>
              <a:rPr lang="en-US" sz="2800" i="1" u="sng" dirty="0">
                <a:latin typeface="Times New Roman" charset="0"/>
                <a:cs typeface="Times New Roman" charset="0"/>
              </a:rPr>
              <a:t>age </a:t>
            </a:r>
            <a:r>
              <a:rPr lang="en-US" sz="2800" i="1" u="sng" dirty="0" smtClean="0">
                <a:latin typeface="Times New Roman" charset="0"/>
                <a:cs typeface="Times New Roman" charset="0"/>
              </a:rPr>
              <a:t>42</a:t>
            </a:r>
            <a:r>
              <a:rPr lang="en-US" sz="2800" b="0" i="1" dirty="0" smtClean="0">
                <a:latin typeface="Times New Roman" charset="0"/>
                <a:cs typeface="Times New Roman" charset="0"/>
              </a:rPr>
              <a:t>…[emphasis added]</a:t>
            </a:r>
          </a:p>
          <a:p>
            <a:pPr>
              <a:lnSpc>
                <a:spcPct val="90000"/>
              </a:lnSpc>
            </a:pPr>
            <a:endParaRPr lang="en-US" sz="2800" b="0" i="1" dirty="0">
              <a:latin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</a:pPr>
            <a:r>
              <a:rPr lang="en-US" b="0" i="1" dirty="0" smtClean="0">
                <a:latin typeface="Times New Roman" charset="0"/>
                <a:cs typeface="Times New Roman" charset="0"/>
              </a:rPr>
              <a:t>“ </a:t>
            </a:r>
            <a:r>
              <a:rPr lang="en-US" i="1" dirty="0">
                <a:latin typeface="Times New Roman" charset="0"/>
                <a:cs typeface="Times New Roman" charset="0"/>
              </a:rPr>
              <a:t>Mathematics and reading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ability [at age 7] </a:t>
            </a:r>
            <a:r>
              <a:rPr lang="en-US" i="1" dirty="0">
                <a:latin typeface="Times New Roman" charset="0"/>
                <a:cs typeface="Times New Roman" charset="0"/>
              </a:rPr>
              <a:t>both had substantial positive associations with adult SES, above and beyond the effects of SES at birth, and with other important factors, such as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intelligence.</a:t>
            </a:r>
            <a:r>
              <a:rPr lang="en-US" i="1" dirty="0">
                <a:latin typeface="Times New Roman" charset="0"/>
                <a:cs typeface="Times New Roman" charset="0"/>
              </a:rPr>
              <a:t>" </a:t>
            </a:r>
          </a:p>
        </p:txBody>
      </p:sp>
      <p:pic>
        <p:nvPicPr>
          <p:cNvPr id="2" name="Picture 1" descr="Untitled.jpg" title="scie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16933"/>
            <a:ext cx="1718732" cy="2031515"/>
          </a:xfrm>
          <a:prstGeom prst="rect">
            <a:avLst/>
          </a:prstGeom>
        </p:spPr>
      </p:pic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685800" y="-554610"/>
            <a:ext cx="7772400" cy="47841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Matthew Effect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Times New Roman" charset="0"/>
                <a:cs typeface="Times New Roman" charset="0"/>
              </a:rPr>
              <a:t>The Myth of </a:t>
            </a:r>
            <a:r>
              <a:rPr lang="ja-JP" altLang="en-US" sz="3600" dirty="0" smtClean="0">
                <a:latin typeface="Times New Roman" charset="0"/>
                <a:cs typeface="Times New Roman" charset="0"/>
              </a:rPr>
              <a:t>“</a:t>
            </a:r>
            <a:r>
              <a:rPr lang="en-US" altLang="ja-JP" sz="3600" dirty="0">
                <a:latin typeface="Times New Roman" charset="0"/>
                <a:cs typeface="Times New Roman" charset="0"/>
              </a:rPr>
              <a:t>Learning Styles?</a:t>
            </a:r>
            <a:r>
              <a:rPr lang="ja-JP" altLang="en-US" sz="3600" dirty="0">
                <a:latin typeface="Times New Roman" charset="0"/>
                <a:cs typeface="Times New Roman" charset="0"/>
              </a:rPr>
              <a:t>”</a:t>
            </a:r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u="sng">
                <a:latin typeface="Times New Roman" charset="0"/>
                <a:cs typeface="Times New Roman" charset="0"/>
              </a:rPr>
              <a:t>Hypothesis</a:t>
            </a:r>
            <a:r>
              <a:rPr lang="en-US" sz="3600" i="1">
                <a:latin typeface="Times New Roman" charset="0"/>
                <a:cs typeface="Times New Roman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>
                <a:latin typeface="Times New Roman" charset="0"/>
                <a:cs typeface="Times New Roman" charset="0"/>
              </a:rPr>
              <a:t>“</a:t>
            </a:r>
            <a:r>
              <a:rPr lang="en-US" altLang="ja-JP" sz="2800">
                <a:latin typeface="Times New Roman" charset="0"/>
                <a:cs typeface="Times New Roman" charset="0"/>
              </a:rPr>
              <a:t>Students with one learning style achieve the best educational outcome when given an instructional method that differs from the instructional method producing the best outcome for students with a different learning style. In other words, the instructional method that proves most effective for students with one learning style is not the most effective method for students with a different learning style.</a:t>
            </a:r>
            <a:r>
              <a:rPr lang="ja-JP" altLang="en-US" sz="2800">
                <a:latin typeface="Times New Roman" charset="0"/>
                <a:cs typeface="Times New Roman" charset="0"/>
              </a:rPr>
              <a:t>”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4683125" y="5972175"/>
            <a:ext cx="3614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Pashler et al. (2009)</a:t>
            </a:r>
          </a:p>
        </p:txBody>
      </p:sp>
    </p:spTree>
    <p:extLst>
      <p:ext uri="{BB962C8B-B14F-4D97-AF65-F5344CB8AC3E}">
        <p14:creationId xmlns:p14="http://schemas.microsoft.com/office/powerpoint/2010/main" val="4127437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4683125" y="6016625"/>
            <a:ext cx="312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0" i="1">
                <a:latin typeface="Times New Roman" charset="0"/>
                <a:cs typeface="Times New Roman" charset="0"/>
              </a:rPr>
              <a:t>Pashler et al. (2009)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1534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 i="1" u="sng">
                <a:latin typeface="Times New Roman" charset="0"/>
                <a:cs typeface="Times New Roman" charset="0"/>
              </a:rPr>
              <a:t>Conclusion</a:t>
            </a:r>
            <a:r>
              <a:rPr lang="en-US" sz="2800" i="1">
                <a:latin typeface="Times New Roman" charset="0"/>
                <a:cs typeface="Times New Roman" charset="0"/>
              </a:rPr>
              <a:t>:</a:t>
            </a:r>
            <a:endParaRPr lang="en-US" sz="3600" i="1">
              <a:latin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3600">
                <a:latin typeface="Times New Roman" charset="0"/>
                <a:cs typeface="Times New Roman" charset="0"/>
              </a:rPr>
              <a:t>“</a:t>
            </a:r>
            <a:r>
              <a:rPr lang="en-US" altLang="ja-JP" sz="2800">
                <a:latin typeface="Times New Roman" charset="0"/>
                <a:cs typeface="Times New Roman" charset="0"/>
              </a:rPr>
              <a:t>… ample evidence that children and adults will, if asked, express preferences about how they prefer information to be presented to them…and that people differ in [their] aptitudes for different kinds of thinking and for processing different types of information.  However, </a:t>
            </a:r>
            <a:r>
              <a:rPr lang="en-US" altLang="ja-JP" sz="2800" b="1" i="1" u="sng">
                <a:latin typeface="Times New Roman" charset="0"/>
                <a:cs typeface="Times New Roman" charset="0"/>
              </a:rPr>
              <a:t>we found virtually no evidence for the interaction pattern mentioned above, [which is] a precondition for validating the educational applications of learning styles</a:t>
            </a:r>
            <a:r>
              <a:rPr lang="en-US" altLang="ja-JP" sz="2800">
                <a:latin typeface="Times New Roman" charset="0"/>
                <a:cs typeface="Times New Roman" charset="0"/>
              </a:rPr>
              <a:t>.</a:t>
            </a:r>
            <a:r>
              <a:rPr lang="ja-JP" altLang="en-US" sz="2800">
                <a:latin typeface="Times New Roman" charset="0"/>
                <a:cs typeface="Times New Roman" charset="0"/>
              </a:rPr>
              <a:t>”</a:t>
            </a:r>
            <a:endParaRPr lang="en-US" sz="2800">
              <a:latin typeface="Times New Roman" charset="0"/>
              <a:cs typeface="Times New Roman" charset="0"/>
            </a:endParaRPr>
          </a:p>
        </p:txBody>
      </p:sp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cs typeface="Times New Roman" charset="0"/>
              </a:rPr>
              <a:t>What about </a:t>
            </a:r>
            <a:r>
              <a:rPr lang="ja-JP" altLang="en-US" sz="3200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sz="3200" dirty="0">
                <a:latin typeface="Times New Roman" charset="0"/>
                <a:cs typeface="Times New Roman" charset="0"/>
              </a:rPr>
              <a:t>Learning Styles?</a:t>
            </a:r>
            <a:r>
              <a:rPr lang="ja-JP" altLang="en-US" sz="3200" dirty="0">
                <a:latin typeface="Times New Roman" charset="0"/>
                <a:cs typeface="Times New Roman" charset="0"/>
              </a:rPr>
              <a:t>”</a:t>
            </a:r>
            <a:endParaRPr lang="en-US" sz="3200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228600" y="1828800"/>
            <a:ext cx="56460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Times New Roman" charset="0"/>
                <a:cs typeface="Times New Roman" charset="0"/>
              </a:rPr>
              <a:t>Implicitly Adopted by Students</a:t>
            </a:r>
            <a:endParaRPr lang="en-US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ja-JP" altLang="en-US" sz="36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36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Total Study Time = Learning</a:t>
            </a:r>
            <a:r>
              <a:rPr lang="ja-JP" altLang="en-US" sz="36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36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br>
              <a:rPr lang="en-US" altLang="ja-JP" sz="36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endParaRPr lang="en-US" sz="36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7162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altLang="ja-JP" b="0" dirty="0" smtClean="0">
                <a:latin typeface="Times New Roman" charset="0"/>
                <a:cs typeface="Times New Roman" charset="0"/>
              </a:rPr>
              <a:t>Expectation that grade is a function of time (or maybe time + effort….)</a:t>
            </a:r>
            <a:endParaRPr lang="en-US" b="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3962400"/>
            <a:ext cx="639149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Times New Roman" charset="0"/>
                <a:cs typeface="Times New Roman" charset="0"/>
              </a:rPr>
              <a:t>Implicitly Encouraged by Educator</a:t>
            </a:r>
            <a:endParaRPr lang="en-US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Times New Roman" charset="0"/>
                <a:cs typeface="Times New Roman" charset="0"/>
              </a:rPr>
              <a:t>We emphasize how much time students should spend studying, even ask about “time spent” on evaluations</a:t>
            </a:r>
            <a:endParaRPr lang="en-US" b="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1015424"/>
            <a:ext cx="7772400" cy="786824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Total Study Time = Learning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om Clipboard.tif" title="a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r="1534"/>
          <a:stretch>
            <a:fillRect/>
          </a:stretch>
        </p:blipFill>
        <p:spPr>
          <a:xfrm>
            <a:off x="381000" y="1066800"/>
            <a:ext cx="7772400" cy="4114800"/>
          </a:xfrm>
        </p:spPr>
      </p:pic>
      <p:pic>
        <p:nvPicPr>
          <p:cNvPr id="2" name="Picture 1" descr="picture" titl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133" y="2209800"/>
            <a:ext cx="1676400" cy="2524949"/>
          </a:xfrm>
          <a:prstGeom prst="rect">
            <a:avLst/>
          </a:prstGeom>
        </p:spPr>
      </p:pic>
      <p:pic>
        <p:nvPicPr>
          <p:cNvPr id="3" name="Picture 2" descr="picture" title="pic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3962400"/>
            <a:ext cx="1727200" cy="2590800"/>
          </a:xfrm>
          <a:prstGeom prst="rect">
            <a:avLst/>
          </a:prstGeom>
        </p:spPr>
      </p:pic>
      <p:sp>
        <p:nvSpPr>
          <p:cNvPr id="3584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41388"/>
          </a:xfrm>
          <a:noFill/>
        </p:spPr>
        <p:txBody>
          <a:bodyPr anchorCtr="1"/>
          <a:lstStyle/>
          <a:p>
            <a:r>
              <a:rPr lang="en-US" sz="3600" dirty="0" smtClean="0">
                <a:latin typeface="Times" charset="0"/>
              </a:rPr>
              <a:t>What study/teaching </a:t>
            </a:r>
            <a:r>
              <a:rPr lang="en-US" sz="3600" dirty="0">
                <a:latin typeface="Times" charset="0"/>
              </a:rPr>
              <a:t>techniques are </a:t>
            </a:r>
            <a:r>
              <a:rPr lang="en-US" sz="3600" dirty="0" smtClean="0">
                <a:latin typeface="Times" charset="0"/>
              </a:rPr>
              <a:t>effective?</a:t>
            </a:r>
            <a:endParaRPr lang="en-US" sz="3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Techniques </a:t>
            </a:r>
            <a:r>
              <a:rPr lang="en-US" dirty="0" smtClean="0"/>
              <a:t>Examined</a:t>
            </a:r>
            <a:br>
              <a:rPr lang="en-US" dirty="0" smtClean="0"/>
            </a:br>
            <a:r>
              <a:rPr lang="en-US" sz="900" dirty="0" smtClean="0"/>
              <a:t>slide 1 of 3</a:t>
            </a:r>
            <a:endParaRPr lang="en-US" sz="900" dirty="0"/>
          </a:p>
        </p:txBody>
      </p:sp>
      <p:graphicFrame>
        <p:nvGraphicFramePr>
          <p:cNvPr id="4" name="Content Placeholder 3" descr="line around graph" title="line around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990114"/>
              </p:ext>
            </p:extLst>
          </p:nvPr>
        </p:nvGraphicFramePr>
        <p:xfrm>
          <a:off x="533400" y="1371600"/>
          <a:ext cx="8305800" cy="496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19600"/>
                <a:gridCol w="3886200"/>
              </a:tblGrid>
              <a:tr h="49682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kern="1200" dirty="0" smtClean="0">
                          <a:effectLst/>
                        </a:rPr>
                        <a:t>Elaborative interrogation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2. Self-explanation</a:t>
                      </a:r>
                    </a:p>
                    <a:p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3. Summarization 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4. Highlighting/underlining </a:t>
                      </a:r>
                    </a:p>
                    <a:p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5. Keyword mnemonic 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effectLst/>
                        </a:rPr>
                        <a:t>6. Imagery for text 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7. Rereading 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8. Practice testing 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9. Spaced practice </a:t>
                      </a:r>
                    </a:p>
                    <a:p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10. Interleaved practice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Techniques </a:t>
            </a:r>
            <a:r>
              <a:rPr lang="en-US" dirty="0"/>
              <a:t>Examined</a:t>
            </a:r>
            <a:br>
              <a:rPr lang="en-US" dirty="0"/>
            </a:br>
            <a:r>
              <a:rPr lang="en-US" sz="900" dirty="0"/>
              <a:t>slide </a:t>
            </a:r>
            <a:r>
              <a:rPr lang="en-US" sz="900" dirty="0" smtClean="0"/>
              <a:t>2 </a:t>
            </a:r>
            <a:r>
              <a:rPr lang="en-US" sz="900" dirty="0"/>
              <a:t>of 3</a:t>
            </a:r>
            <a:endParaRPr lang="en-US" sz="900" dirty="0"/>
          </a:p>
        </p:txBody>
      </p:sp>
      <p:graphicFrame>
        <p:nvGraphicFramePr>
          <p:cNvPr id="4" name="Content Placeholder 3" descr="line around graph" title="line around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0242"/>
              </p:ext>
            </p:extLst>
          </p:nvPr>
        </p:nvGraphicFramePr>
        <p:xfrm>
          <a:off x="533400" y="1371600"/>
          <a:ext cx="8305800" cy="496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19600"/>
                <a:gridCol w="3886200"/>
              </a:tblGrid>
              <a:tr h="49682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kern="1200" dirty="0" smtClean="0">
                          <a:effectLst/>
                        </a:rPr>
                        <a:t>Elaborative interrogation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2. Self-explanation</a:t>
                      </a:r>
                    </a:p>
                    <a:p>
                      <a:endParaRPr lang="en-US" sz="2800" strike="dblStrike" kern="1200" dirty="0" smtClean="0">
                        <a:effectLst/>
                      </a:endParaRP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1000"/>
                            </a:schemeClr>
                          </a:solidFill>
                          <a:effectLst/>
                        </a:rPr>
                        <a:t>3. Summarization </a:t>
                      </a: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1000"/>
                            </a:schemeClr>
                          </a:solidFill>
                          <a:effectLst/>
                        </a:rPr>
                        <a:t>4. Highlighting/underlining </a:t>
                      </a:r>
                    </a:p>
                    <a:p>
                      <a:endParaRPr lang="en-US" sz="2800" b="0" strike="dblStrike" kern="1200" dirty="0" smtClean="0">
                        <a:solidFill>
                          <a:schemeClr val="accent4">
                            <a:lumMod val="20000"/>
                            <a:lumOff val="80000"/>
                            <a:alpha val="51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1000"/>
                            </a:schemeClr>
                          </a:solidFill>
                          <a:effectLst/>
                        </a:rPr>
                        <a:t>5. Keyword mnemonic </a:t>
                      </a:r>
                      <a:endParaRPr lang="en-US" sz="2800" b="0" strike="dblStrike" dirty="0">
                        <a:solidFill>
                          <a:schemeClr val="accent4">
                            <a:lumMod val="20000"/>
                            <a:lumOff val="80000"/>
                            <a:alpha val="5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2000"/>
                            </a:schemeClr>
                          </a:solidFill>
                          <a:effectLst/>
                        </a:rPr>
                        <a:t>6. Imagery for text </a:t>
                      </a:r>
                    </a:p>
                    <a:p>
                      <a:r>
                        <a:rPr lang="en-US" sz="2800" b="0" i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2000"/>
                            </a:schemeClr>
                          </a:solidFill>
                          <a:effectLst/>
                        </a:rPr>
                        <a:t>7. Rereading 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8. Practice testing 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9. Spaced practice </a:t>
                      </a:r>
                    </a:p>
                    <a:p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kern="1200" dirty="0" smtClean="0">
                          <a:effectLst/>
                        </a:rPr>
                        <a:t>10. Interleaved practice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5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Techniques </a:t>
            </a:r>
            <a:r>
              <a:rPr lang="en-US" dirty="0"/>
              <a:t>Examined</a:t>
            </a:r>
            <a:br>
              <a:rPr lang="en-US" dirty="0"/>
            </a:br>
            <a:r>
              <a:rPr lang="en-US" sz="900" dirty="0"/>
              <a:t>slide </a:t>
            </a:r>
            <a:r>
              <a:rPr lang="en-US" sz="900" dirty="0" smtClean="0"/>
              <a:t>3 </a:t>
            </a:r>
            <a:r>
              <a:rPr lang="en-US" sz="900" dirty="0"/>
              <a:t>of 3</a:t>
            </a:r>
            <a:endParaRPr lang="en-US" sz="900" dirty="0"/>
          </a:p>
        </p:txBody>
      </p:sp>
      <p:graphicFrame>
        <p:nvGraphicFramePr>
          <p:cNvPr id="4" name="Content Placeholder 3" descr="line around graph" title="line around graph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508480"/>
              </p:ext>
            </p:extLst>
          </p:nvPr>
        </p:nvGraphicFramePr>
        <p:xfrm>
          <a:off x="533400" y="1371600"/>
          <a:ext cx="8305800" cy="4968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19600"/>
                <a:gridCol w="3886200"/>
              </a:tblGrid>
              <a:tr h="49682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b="0" kern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Elaborative interrogation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800" b="0" kern="1200" dirty="0" smtClean="0">
                        <a:solidFill>
                          <a:schemeClr val="tx1">
                            <a:alpha val="50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2. Self-explanation</a:t>
                      </a:r>
                    </a:p>
                    <a:p>
                      <a:endParaRPr lang="en-US" sz="2800" strike="dblStrike" kern="1200" dirty="0" smtClean="0">
                        <a:effectLst/>
                      </a:endParaRP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22000"/>
                            </a:schemeClr>
                          </a:solidFill>
                          <a:effectLst/>
                        </a:rPr>
                        <a:t>3. Summarization </a:t>
                      </a: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22000"/>
                            </a:schemeClr>
                          </a:solidFill>
                          <a:effectLst/>
                        </a:rPr>
                        <a:t>4. Highlighting/underlining </a:t>
                      </a:r>
                    </a:p>
                    <a:p>
                      <a:endParaRPr lang="en-US" sz="2800" b="0" strike="dblStrike" kern="1200" dirty="0" smtClean="0">
                        <a:solidFill>
                          <a:schemeClr val="accent4">
                            <a:lumMod val="20000"/>
                            <a:lumOff val="80000"/>
                            <a:alpha val="22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22000"/>
                            </a:schemeClr>
                          </a:solidFill>
                          <a:effectLst/>
                        </a:rPr>
                        <a:t>5. Keyword mnemonic</a:t>
                      </a:r>
                      <a:r>
                        <a:rPr lang="en-US" sz="2800" b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51000"/>
                            </a:schemeClr>
                          </a:solidFill>
                          <a:effectLst/>
                        </a:rPr>
                        <a:t> </a:t>
                      </a:r>
                      <a:endParaRPr lang="en-US" sz="2800" b="0" strike="dblStrike" dirty="0">
                        <a:solidFill>
                          <a:schemeClr val="accent4">
                            <a:lumMod val="20000"/>
                            <a:lumOff val="80000"/>
                            <a:alpha val="51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i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25000"/>
                            </a:schemeClr>
                          </a:solidFill>
                          <a:effectLst/>
                        </a:rPr>
                        <a:t>6. Imagery for text </a:t>
                      </a:r>
                    </a:p>
                    <a:p>
                      <a:r>
                        <a:rPr lang="en-US" sz="2800" b="0" i="0" strike="dblStrike" kern="1200" dirty="0" smtClean="0">
                          <a:solidFill>
                            <a:schemeClr val="accent4">
                              <a:lumMod val="20000"/>
                              <a:lumOff val="80000"/>
                              <a:alpha val="25000"/>
                            </a:schemeClr>
                          </a:solidFill>
                          <a:effectLst/>
                        </a:rPr>
                        <a:t>7. Rereading 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8. Practice testing </a:t>
                      </a:r>
                    </a:p>
                    <a:p>
                      <a:r>
                        <a:rPr lang="en-US" sz="2800" kern="1200" dirty="0" smtClean="0">
                          <a:effectLst/>
                        </a:rPr>
                        <a:t>9. Spaced practice </a:t>
                      </a:r>
                    </a:p>
                    <a:p>
                      <a:endParaRPr lang="en-US" sz="2800" kern="1200" dirty="0" smtClean="0">
                        <a:effectLst/>
                      </a:endParaRPr>
                    </a:p>
                    <a:p>
                      <a:r>
                        <a:rPr lang="en-US" sz="2800" b="0" kern="1200" dirty="0" smtClean="0">
                          <a:solidFill>
                            <a:schemeClr val="tx1">
                              <a:alpha val="50000"/>
                            </a:schemeClr>
                          </a:solidFill>
                          <a:effectLst/>
                        </a:rPr>
                        <a:t>10. Interleaved practice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9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Science of Successful Learning" title="picture of make it stic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01980"/>
            <a:ext cx="3733800" cy="5673437"/>
          </a:xfrm>
          <a:prstGeom prst="rect">
            <a:avLst/>
          </a:prstGeom>
        </p:spPr>
      </p:pic>
      <p:pic>
        <p:nvPicPr>
          <p:cNvPr id="3" name="Picture 2" descr="picture" title="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343400"/>
            <a:ext cx="2133600" cy="2133600"/>
          </a:xfrm>
          <a:prstGeom prst="rect">
            <a:avLst/>
          </a:prstGeom>
        </p:spPr>
      </p:pic>
      <p:pic>
        <p:nvPicPr>
          <p:cNvPr id="5" name="Picture 4" descr="picture" title="pictur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066800"/>
            <a:ext cx="2006969" cy="3015938"/>
          </a:xfrm>
          <a:prstGeom prst="rect">
            <a:avLst/>
          </a:prstGeom>
        </p:spPr>
      </p:pic>
      <p:sp>
        <p:nvSpPr>
          <p:cNvPr id="3584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941388"/>
          </a:xfrm>
          <a:noFill/>
        </p:spPr>
        <p:txBody>
          <a:bodyPr anchorCtr="1"/>
          <a:lstStyle/>
          <a:p>
            <a:r>
              <a:rPr lang="en-US" sz="3600" dirty="0" smtClean="0">
                <a:latin typeface="Times" charset="0"/>
              </a:rPr>
              <a:t>What do we tell students?</a:t>
            </a:r>
            <a:endParaRPr lang="en-US" sz="36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4582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Aft>
                <a:spcPct val="50000"/>
              </a:spcAft>
              <a:buFont typeface="Times" charset="0"/>
              <a:buAutoNum type="arabicPeriod"/>
            </a:pPr>
            <a:r>
              <a:rPr lang="en-US" sz="3600" b="0" i="1" dirty="0" smtClean="0">
                <a:latin typeface="Times New Roman" charset="0"/>
                <a:cs typeface="Times New Roman" charset="0"/>
              </a:rPr>
              <a:t>*Instead of taking notes, generate questions</a:t>
            </a:r>
          </a:p>
          <a:p>
            <a:pPr>
              <a:lnSpc>
                <a:spcPct val="110000"/>
              </a:lnSpc>
              <a:spcAft>
                <a:spcPct val="50000"/>
              </a:spcAft>
              <a:buFont typeface="Times" charset="0"/>
              <a:buAutoNum type="arabicPeriod"/>
            </a:pPr>
            <a:r>
              <a:rPr lang="en-US" sz="3600" b="0" dirty="0" smtClean="0">
                <a:latin typeface="Times New Roman" charset="0"/>
                <a:cs typeface="Times New Roman" charset="0"/>
              </a:rPr>
              <a:t>When you study, answer the questions </a:t>
            </a:r>
            <a:r>
              <a:rPr lang="en-US" sz="3600" u="sng" dirty="0" smtClean="0">
                <a:latin typeface="Times New Roman" charset="0"/>
                <a:cs typeface="Times New Roman" charset="0"/>
              </a:rPr>
              <a:t>without looking at the answer</a:t>
            </a:r>
            <a:endParaRPr lang="en-US" sz="3600" u="sng" dirty="0">
              <a:latin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spcAft>
                <a:spcPct val="50000"/>
              </a:spcAft>
              <a:buFont typeface="Times" charset="0"/>
              <a:buAutoNum type="arabicPeriod"/>
            </a:pPr>
            <a:r>
              <a:rPr lang="en-US" sz="3600" b="0" dirty="0" smtClean="0">
                <a:latin typeface="Times New Roman" charset="0"/>
                <a:cs typeface="Times New Roman" charset="0"/>
              </a:rPr>
              <a:t>Study from every class several times each week.  Don’t block subjects by day</a:t>
            </a:r>
            <a:endParaRPr lang="en-US" sz="3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Specific </a:t>
            </a:r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Recommendations to Students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609601"/>
            <a:ext cx="7772400" cy="651803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Specific Recommendations to Students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381000" y="967156"/>
            <a:ext cx="8534400" cy="56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742950" indent="-742950">
              <a:lnSpc>
                <a:spcPct val="110000"/>
              </a:lnSpc>
              <a:spcAft>
                <a:spcPct val="30000"/>
              </a:spcAft>
              <a:buFont typeface="+mj-lt"/>
              <a:buAutoNum type="arabicPeriod" startAt="4"/>
            </a:pPr>
            <a:r>
              <a:rPr lang="en-US" sz="3600" b="0" dirty="0">
                <a:latin typeface="Times New Roman" charset="0"/>
                <a:cs typeface="Times New Roman" charset="0"/>
              </a:rPr>
              <a:t>Don</a:t>
            </a:r>
            <a:r>
              <a:rPr lang="ja-JP" altLang="en-US" sz="3600" b="0" dirty="0">
                <a:latin typeface="Times New Roman" charset="0"/>
                <a:cs typeface="Times New Roman" charset="0"/>
              </a:rPr>
              <a:t>’</a:t>
            </a:r>
            <a:r>
              <a:rPr lang="en-US" altLang="ja-JP" sz="3600" b="0" dirty="0">
                <a:latin typeface="Times New Roman" charset="0"/>
                <a:cs typeface="Times New Roman" charset="0"/>
              </a:rPr>
              <a:t>t </a:t>
            </a:r>
            <a:r>
              <a:rPr lang="en-US" altLang="ja-JP" sz="3600" b="0" dirty="0" smtClean="0">
                <a:latin typeface="Times New Roman" charset="0"/>
                <a:cs typeface="Times New Roman" charset="0"/>
              </a:rPr>
              <a:t>take too </a:t>
            </a:r>
            <a:r>
              <a:rPr lang="en-US" altLang="ja-JP" sz="3600" b="0" dirty="0">
                <a:latin typeface="Times New Roman" charset="0"/>
                <a:cs typeface="Times New Roman" charset="0"/>
              </a:rPr>
              <a:t>many shortcuts </a:t>
            </a:r>
            <a:r>
              <a:rPr lang="en-US" altLang="ja-JP" sz="3600" b="0" dirty="0" smtClean="0">
                <a:latin typeface="Times New Roman" charset="0"/>
                <a:cs typeface="Times New Roman" charset="0"/>
              </a:rPr>
              <a:t>(borrowing study </a:t>
            </a:r>
            <a:r>
              <a:rPr lang="en-US" altLang="ja-JP" sz="3600" b="0" dirty="0">
                <a:latin typeface="Times New Roman" charset="0"/>
                <a:cs typeface="Times New Roman" charset="0"/>
              </a:rPr>
              <a:t>guides, etc.</a:t>
            </a:r>
            <a:r>
              <a:rPr lang="en-US" altLang="ja-JP" sz="3600" b="0" dirty="0" smtClean="0">
                <a:latin typeface="Times New Roman" charset="0"/>
                <a:cs typeface="Times New Roman" charset="0"/>
              </a:rPr>
              <a:t>)</a:t>
            </a:r>
          </a:p>
          <a:p>
            <a:pPr marL="514350" indent="-514350">
              <a:lnSpc>
                <a:spcPct val="110000"/>
              </a:lnSpc>
              <a:spcAft>
                <a:spcPct val="30000"/>
              </a:spcAft>
              <a:buFont typeface="+mj-lt"/>
              <a:buAutoNum type="arabicPeriod" startAt="4"/>
            </a:pPr>
            <a:r>
              <a:rPr lang="en-US" sz="3600" b="0" dirty="0" smtClean="0">
                <a:latin typeface="Times New Roman" charset="0"/>
                <a:cs typeface="Times New Roman" charset="0"/>
              </a:rPr>
              <a:t>Don’t test yourself right after studying</a:t>
            </a:r>
            <a:endParaRPr lang="en-US" sz="3600" b="0" dirty="0">
              <a:latin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 typeface="Arial" charset="0"/>
              <a:buAutoNum type="arabicPeriod" startAt="4"/>
            </a:pPr>
            <a:r>
              <a:rPr lang="en-US" sz="3600" b="0" dirty="0">
                <a:latin typeface="Times New Roman" charset="0"/>
                <a:cs typeface="Times New Roman" charset="0"/>
              </a:rPr>
              <a:t> Don’t spend time on unnecessary activities (retyping notes, color-coding </a:t>
            </a:r>
            <a:r>
              <a:rPr lang="en-US" sz="3600" b="0" dirty="0" smtClean="0">
                <a:latin typeface="Times New Roman" charset="0"/>
                <a:cs typeface="Times New Roman" charset="0"/>
              </a:rPr>
              <a:t>material, etc.)</a:t>
            </a:r>
            <a:endParaRPr lang="en-US" sz="3600" b="0" dirty="0">
              <a:latin typeface="Times New Roman" charset="0"/>
              <a:cs typeface="Times New Roman" charset="0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 typeface="Arial" charset="0"/>
              <a:buAutoNum type="arabicPeriod" startAt="4"/>
            </a:pPr>
            <a:r>
              <a:rPr lang="en-US" sz="3600" b="0" dirty="0" smtClean="0">
                <a:latin typeface="Times New Roman" charset="0"/>
                <a:cs typeface="Times New Roman" charset="0"/>
              </a:rPr>
              <a:t>Don’t cram for test. 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 typeface="Arial" charset="0"/>
              <a:buAutoNum type="arabicPeriod" startAt="4"/>
            </a:pPr>
            <a:r>
              <a:rPr lang="en-US" altLang="ja-JP" sz="3600" b="0" dirty="0" smtClean="0">
                <a:latin typeface="Times New Roman" charset="0"/>
                <a:cs typeface="Times New Roman" charset="0"/>
              </a:rPr>
              <a:t>Flashcards: It’s </a:t>
            </a:r>
            <a:r>
              <a:rPr lang="en-US" altLang="ja-JP" sz="3600" b="0" dirty="0" err="1" smtClean="0">
                <a:latin typeface="Times New Roman" charset="0"/>
                <a:cs typeface="Times New Roman" charset="0"/>
              </a:rPr>
              <a:t>kinda</a:t>
            </a:r>
            <a:r>
              <a:rPr lang="en-US" altLang="ja-JP" sz="3600" b="0" dirty="0" smtClean="0">
                <a:latin typeface="Times New Roman" charset="0"/>
                <a:cs typeface="Times New Roman" charset="0"/>
              </a:rPr>
              <a:t> complicated</a:t>
            </a:r>
            <a:endParaRPr lang="en-US" altLang="ja-JP" sz="3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Specific Recommendations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533400"/>
            <a:ext cx="7772400" cy="533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Specific Recommendations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ext Box 2"/>
          <p:cNvSpPr txBox="1">
            <a:spLocks noChangeArrowheads="1"/>
          </p:cNvSpPr>
          <p:nvPr/>
        </p:nvSpPr>
        <p:spPr bwMode="auto">
          <a:xfrm>
            <a:off x="381000" y="967156"/>
            <a:ext cx="8534400" cy="268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742950" indent="-742950">
              <a:lnSpc>
                <a:spcPct val="110000"/>
              </a:lnSpc>
              <a:spcAft>
                <a:spcPct val="30000"/>
              </a:spcAft>
              <a:buFont typeface="+mj-lt"/>
              <a:buAutoNum type="arabicPeriod" startAt="9"/>
            </a:pPr>
            <a:r>
              <a:rPr lang="en-US" sz="3600" b="0" dirty="0" smtClean="0">
                <a:latin typeface="Times New Roman" charset="0"/>
                <a:cs typeface="Times New Roman" charset="0"/>
              </a:rPr>
              <a:t>Educators: Frequent Quizzes, and </a:t>
            </a:r>
            <a:r>
              <a:rPr lang="en-US" sz="3600" b="0" i="1" dirty="0" smtClean="0">
                <a:latin typeface="Times New Roman" charset="0"/>
                <a:cs typeface="Times New Roman" charset="0"/>
              </a:rPr>
              <a:t>Comprehensive Final Exams should be non-negotiable</a:t>
            </a:r>
            <a:r>
              <a:rPr lang="en-US" sz="3600" b="0" dirty="0" smtClean="0">
                <a:latin typeface="Times New Roman" charset="0"/>
                <a:cs typeface="Times New Roman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ct val="30000"/>
              </a:spcAft>
            </a:pPr>
            <a:endParaRPr lang="en-US" sz="36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101378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Specific Recommendations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457200"/>
            <a:ext cx="7772400" cy="381000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Specific </a:t>
            </a:r>
            <a:r>
              <a:rPr lang="en-US" sz="2400" dirty="0" smtClean="0">
                <a:solidFill>
                  <a:schemeClr val="bg2"/>
                </a:solidFill>
              </a:rPr>
              <a:t>Recommendations continued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0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Thanks!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" name="Picture 1" descr="Homer MRI.jpg" title="picture of hom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34" y="1295400"/>
            <a:ext cx="4783666" cy="358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334000"/>
            <a:ext cx="7287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Questions, comments, handouts?</a:t>
            </a:r>
          </a:p>
          <a:p>
            <a:r>
              <a:rPr lang="en-US" b="0" dirty="0" smtClean="0"/>
              <a:t>Email me: </a:t>
            </a:r>
            <a:r>
              <a:rPr lang="en-US" u="sng" dirty="0" smtClean="0"/>
              <a:t>Charles_Weaver@Baylor.edu</a:t>
            </a:r>
            <a:endParaRPr lang="en-US" u="sng" dirty="0"/>
          </a:p>
        </p:txBody>
      </p:sp>
      <p:sp>
        <p:nvSpPr>
          <p:cNvPr id="6" name="Content Placeholder 5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685800" y="-6858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Thanks!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" title="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819400"/>
            <a:ext cx="5562600" cy="3701658"/>
          </a:xfrm>
          <a:prstGeom prst="rect">
            <a:avLst/>
          </a:prstGeom>
        </p:spPr>
      </p:pic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1219200"/>
          </a:xfrm>
        </p:spPr>
        <p:txBody>
          <a:bodyPr/>
          <a:lstStyle/>
          <a:p>
            <a:pPr>
              <a:buFontTx/>
              <a:buNone/>
            </a:pPr>
            <a:r>
              <a:rPr lang="en-US" i="1" dirty="0">
                <a:latin typeface="Times New Roman" charset="0"/>
                <a:cs typeface="Times New Roman" charset="0"/>
              </a:rPr>
              <a:t>Techniques that promote long-term retention even though they slow initial learning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u="sng" dirty="0">
                <a:latin typeface="Times New Roman" charset="0"/>
                <a:cs typeface="Times New Roman" charset="0"/>
              </a:rPr>
              <a:t>Bjork</a:t>
            </a:r>
            <a:r>
              <a:rPr lang="ja-JP" altLang="en-US" u="sng" dirty="0">
                <a:latin typeface="Times New Roman" charset="0"/>
                <a:cs typeface="Times New Roman" charset="0"/>
              </a:rPr>
              <a:t>’</a:t>
            </a:r>
            <a:r>
              <a:rPr lang="en-US" altLang="ja-JP" u="sng" dirty="0">
                <a:latin typeface="Times New Roman" charset="0"/>
                <a:cs typeface="Times New Roman" charset="0"/>
              </a:rPr>
              <a:t>s </a:t>
            </a:r>
            <a:r>
              <a:rPr lang="ja-JP" altLang="en-US" u="sng" dirty="0">
                <a:latin typeface="Times New Roman" charset="0"/>
                <a:cs typeface="Times New Roman" charset="0"/>
              </a:rPr>
              <a:t>“</a:t>
            </a:r>
            <a:r>
              <a:rPr lang="en-US" altLang="ja-JP" u="sng" dirty="0">
                <a:latin typeface="Times New Roman" charset="0"/>
                <a:cs typeface="Times New Roman" charset="0"/>
              </a:rPr>
              <a:t>Desirable Difficulties</a:t>
            </a:r>
            <a:r>
              <a:rPr lang="ja-JP" altLang="en-US" dirty="0">
                <a:latin typeface="Times New Roman" charset="0"/>
                <a:cs typeface="Times New Roman" charset="0"/>
              </a:rPr>
              <a:t>”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5800" y="4800600"/>
            <a:ext cx="71628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3600" b="0" i="1" dirty="0" smtClean="0">
                <a:latin typeface="Times New Roman" charset="0"/>
                <a:cs typeface="Times New Roman" charset="0"/>
              </a:rPr>
              <a:t>Maybe the most significant insight of the last decade</a:t>
            </a:r>
            <a:endParaRPr lang="en-US" sz="3600" b="0" i="1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1" y="3733800"/>
            <a:ext cx="87630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u="sng" dirty="0" smtClean="0">
                <a:latin typeface="Times New Roman" charset="0"/>
                <a:cs typeface="Times New Roman" charset="0"/>
              </a:rPr>
              <a:t>Incorporate</a:t>
            </a:r>
            <a:r>
              <a:rPr lang="en-US" sz="3600" i="1" u="sng" dirty="0" smtClean="0">
                <a:latin typeface="Times New Roman" charset="0"/>
                <a:cs typeface="Times New Roman" charset="0"/>
              </a:rPr>
              <a:t> Testing</a:t>
            </a:r>
            <a:r>
              <a:rPr lang="en-US" sz="3600" dirty="0" smtClean="0">
                <a:latin typeface="Times New Roman" charset="0"/>
                <a:cs typeface="Times New Roman" charset="0"/>
              </a:rPr>
              <a:t> as a key part of </a:t>
            </a:r>
            <a:r>
              <a:rPr lang="en-US" sz="3600" i="1" dirty="0" smtClean="0">
                <a:latin typeface="Times New Roman" charset="0"/>
                <a:cs typeface="Times New Roman" charset="0"/>
              </a:rPr>
              <a:t>Learning</a:t>
            </a:r>
            <a:r>
              <a:rPr lang="en-US" sz="3600" dirty="0" smtClean="0">
                <a:latin typeface="Times New Roman" charset="0"/>
                <a:cs typeface="Times New Roman" charset="0"/>
              </a:rPr>
              <a:t>, not just as </a:t>
            </a:r>
            <a:r>
              <a:rPr lang="en-US" sz="3600" i="1" dirty="0" smtClean="0">
                <a:latin typeface="Times New Roman" charset="0"/>
                <a:cs typeface="Times New Roman" charset="0"/>
              </a:rPr>
              <a:t>assessment</a:t>
            </a:r>
            <a:endParaRPr lang="en-US" sz="36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28600" y="2438400"/>
            <a:ext cx="7777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latin typeface="Times New Roman" charset="0"/>
                <a:cs typeface="Times New Roman" charset="0"/>
              </a:rPr>
              <a:t>Encourage Spaced (not Massed) Study</a:t>
            </a:r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7289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latin typeface="Times New Roman" charset="0"/>
                <a:cs typeface="Times New Roman" charset="0"/>
              </a:rPr>
              <a:t>Encourage Student-generated effort</a:t>
            </a:r>
            <a:endParaRPr lang="en-US" sz="3600" dirty="0">
              <a:latin typeface="Times New Roman" charset="0"/>
              <a:cs typeface="Times New Roman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What Does Work? General Principles</a:t>
            </a:r>
            <a:r>
              <a:rPr lang="en-US" sz="3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36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endParaRPr lang="en-US" sz="36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838200"/>
            <a:ext cx="7772400" cy="641562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What Does Work? General Principles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7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34000" y="6273224"/>
            <a:ext cx="35467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Cepeda</a:t>
            </a:r>
            <a:r>
              <a:rPr lang="en-US" dirty="0" smtClean="0"/>
              <a:t> et al (2009)</a:t>
            </a:r>
            <a:endParaRPr lang="en-US" dirty="0"/>
          </a:p>
        </p:txBody>
      </p:sp>
      <p:pic>
        <p:nvPicPr>
          <p:cNvPr id="14" name="Picture 13" descr="Cepeda et al 2009" title="Massed v. Spaced Stud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8763000" cy="4467412"/>
          </a:xfrm>
          <a:prstGeom prst="rect">
            <a:avLst/>
          </a:prstGeom>
        </p:spPr>
      </p:pic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u="sng" dirty="0" smtClean="0">
                <a:latin typeface="Times New Roman" charset="0"/>
                <a:cs typeface="Times New Roman" charset="0"/>
              </a:rPr>
              <a:t>Massed v. Spaced Study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382000" cy="40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Roediger and Colleagues: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Testing as an Important Teaching Tool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None/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en-US" sz="36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Testing was considered </a:t>
            </a: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assessment: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pl-PL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 </a:t>
            </a:r>
            <a:r>
              <a:rPr lang="pl-PL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Study</a:t>
            </a:r>
            <a:r>
              <a:rPr lang="pl-PL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 </a:t>
            </a:r>
            <a:r>
              <a:rPr lang="pl-PL" sz="3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Test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pl-PL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Study</a:t>
            </a:r>
            <a:r>
              <a:rPr lang="pl-PL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 </a:t>
            </a:r>
            <a:r>
              <a:rPr lang="pl-PL" sz="3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Test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</a:t>
            </a:r>
            <a:r>
              <a:rPr lang="pl-PL" sz="3600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Study</a:t>
            </a:r>
            <a:r>
              <a:rPr lang="pl-PL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-</a:t>
            </a:r>
            <a:r>
              <a:rPr lang="pl-PL" sz="36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Test</a:t>
            </a:r>
            <a:r>
              <a:rPr lang="pl-PL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  . . 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  <a:defRPr/>
            </a:pPr>
            <a:r>
              <a:rPr lang="en-US" sz="3600" b="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Now, we recognize that testing produces large gains in </a:t>
            </a:r>
            <a:r>
              <a:rPr lang="en-US" sz="36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Times New Roman" charset="0"/>
              </a:rPr>
              <a:t>learning</a:t>
            </a:r>
          </a:p>
        </p:txBody>
      </p:sp>
      <p:pic>
        <p:nvPicPr>
          <p:cNvPr id="2" name="Picture 1" descr="picture of Henry L. Roediger, III" title="picture of Henry L. Roediger, II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800600"/>
            <a:ext cx="4368800" cy="1854200"/>
          </a:xfrm>
          <a:prstGeom prst="rect">
            <a:avLst/>
          </a:prstGeom>
        </p:spPr>
      </p:pic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685800" y="-914400"/>
            <a:ext cx="7772400" cy="9144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Roediger</a:t>
            </a:r>
            <a:r>
              <a:rPr lang="en-US" sz="2400" dirty="0" smtClean="0">
                <a:solidFill>
                  <a:schemeClr val="bg2"/>
                </a:solidFill>
              </a:rPr>
              <a:t> and Colleagues: Testing as an Important Teaching Tool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Roediger &amp; </a:t>
            </a:r>
            <a:r>
              <a:rPr lang="en-US" sz="3000" u="sng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Karpicke</a:t>
            </a:r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(2006)</a:t>
            </a:r>
            <a:b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Compared </a:t>
            </a:r>
            <a:r>
              <a:rPr lang="ja-JP" altLang="en-US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Frequent study</a:t>
            </a:r>
            <a:r>
              <a:rPr lang="ja-JP" altLang="en-US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en-US" altLang="ja-JP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to </a:t>
            </a:r>
            <a:r>
              <a:rPr lang="ja-JP" altLang="en-US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altLang="ja-JP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Frequent Test</a:t>
            </a:r>
            <a:r>
              <a:rPr lang="ja-JP" altLang="en-US" sz="3000" b="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”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56322" name="Object 10" descr="box" title="bo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68370"/>
              </p:ext>
            </p:extLst>
          </p:nvPr>
        </p:nvGraphicFramePr>
        <p:xfrm>
          <a:off x="685800" y="1447800"/>
          <a:ext cx="8153400" cy="483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Chart" r:id="rId4" imgW="6858000" imgH="4064000" progId="MSGraph.Chart.8">
                  <p:embed followColorScheme="full"/>
                </p:oleObj>
              </mc:Choice>
              <mc:Fallback>
                <p:oleObj name="Chart" r:id="rId4" imgW="6858000" imgH="4064000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8153400" cy="483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1293541"/>
            <a:ext cx="7772400" cy="1110977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Roediger</a:t>
            </a:r>
            <a:r>
              <a:rPr lang="en-US" sz="2400" dirty="0" smtClean="0">
                <a:solidFill>
                  <a:schemeClr val="bg2"/>
                </a:solidFill>
              </a:rPr>
              <a:t> and </a:t>
            </a:r>
            <a:r>
              <a:rPr lang="en-US" sz="2400" dirty="0" err="1" smtClean="0">
                <a:solidFill>
                  <a:schemeClr val="bg2"/>
                </a:solidFill>
              </a:rPr>
              <a:t>Karpicke</a:t>
            </a:r>
            <a:r>
              <a:rPr lang="en-US" sz="2400" dirty="0" smtClean="0">
                <a:solidFill>
                  <a:schemeClr val="bg2"/>
                </a:solidFill>
              </a:rPr>
              <a:t> (2006)</a:t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Compared Frequent study to Frequent Test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 descr="chart 2006 roediger and karpicke" title="chart 2006 roediger and karpicke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Roediger &amp; </a:t>
            </a:r>
            <a:r>
              <a:rPr lang="en-US" sz="3000" u="sng" dirty="0" err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Karpicke</a:t>
            </a:r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(2006)</a:t>
            </a:r>
            <a:b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3000" b="0" i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True </a:t>
            </a:r>
            <a:r>
              <a:rPr lang="en-US" sz="3000" b="0" i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even if testing time takes away from study time!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4" name="Object 0" descr="Delay between Study and Test" title="border of bar 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748470"/>
              </p:ext>
            </p:extLst>
          </p:nvPr>
        </p:nvGraphicFramePr>
        <p:xfrm>
          <a:off x="914400" y="1524000"/>
          <a:ext cx="7772400" cy="470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685800" y="-1143000"/>
            <a:ext cx="7772400" cy="914400"/>
          </a:xfrm>
        </p:spPr>
        <p:txBody>
          <a:bodyPr/>
          <a:lstStyle/>
          <a:p>
            <a:r>
              <a:rPr lang="en-US" sz="2400" dirty="0" err="1" smtClean="0">
                <a:solidFill>
                  <a:schemeClr val="bg2"/>
                </a:solidFill>
              </a:rPr>
              <a:t>Roediger</a:t>
            </a:r>
            <a:r>
              <a:rPr lang="en-US" sz="2400" dirty="0" smtClean="0">
                <a:solidFill>
                  <a:schemeClr val="bg2"/>
                </a:solidFill>
              </a:rPr>
              <a:t> and </a:t>
            </a:r>
            <a:r>
              <a:rPr lang="en-US" sz="2400" dirty="0" err="1" smtClean="0">
                <a:solidFill>
                  <a:schemeClr val="bg2"/>
                </a:solidFill>
              </a:rPr>
              <a:t>Karpicke</a:t>
            </a:r>
            <a:r>
              <a:rPr lang="en-US" sz="2400" dirty="0" smtClean="0">
                <a:solidFill>
                  <a:schemeClr val="bg2"/>
                </a:solidFill>
              </a:rPr>
              <a:t> (2006)</a:t>
            </a:r>
            <a:br>
              <a:rPr lang="en-US" sz="2400" dirty="0" smtClean="0">
                <a:solidFill>
                  <a:schemeClr val="bg2"/>
                </a:solidFill>
              </a:rPr>
            </a:br>
            <a:r>
              <a:rPr lang="en-US" sz="2400" dirty="0" smtClean="0">
                <a:solidFill>
                  <a:schemeClr val="bg2"/>
                </a:solidFill>
              </a:rPr>
              <a:t>True even if testing time takes away from study time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Smith, </a:t>
            </a:r>
            <a:r>
              <a:rPr lang="en-US" sz="3000" u="sng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Roediger</a:t>
            </a:r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, &amp; </a:t>
            </a:r>
            <a:r>
              <a:rPr lang="en-US" sz="3000" u="sng" dirty="0" err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Karpicke</a:t>
            </a:r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(</a:t>
            </a:r>
            <a:r>
              <a:rPr lang="en-US" sz="3000" u="sng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2013)</a:t>
            </a:r>
            <a: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3000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3000" b="0" i="1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True </a:t>
            </a:r>
            <a:r>
              <a:rPr lang="en-US" sz="3000" b="0" i="1" dirty="0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even if testing is “covert” (silent)</a:t>
            </a:r>
            <a:endParaRPr lang="en-US" sz="3000" u="sng" dirty="0">
              <a:solidFill>
                <a:schemeClr val="tx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Box 5" descr="line" title="line"/>
          <p:cNvSpPr txBox="1"/>
          <p:nvPr/>
        </p:nvSpPr>
        <p:spPr>
          <a:xfrm>
            <a:off x="7391400" y="43434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 smtClean="0"/>
          </a:p>
          <a:p>
            <a:pPr algn="ctr"/>
            <a:endParaRPr lang="en-US" sz="2400" i="1" dirty="0"/>
          </a:p>
        </p:txBody>
      </p:sp>
      <p:pic>
        <p:nvPicPr>
          <p:cNvPr id="4" name="Picture 3" descr="recalled" title="proportion recal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4132792" cy="5410200"/>
          </a:xfrm>
          <a:prstGeom prst="rect">
            <a:avLst/>
          </a:prstGeom>
        </p:spPr>
      </p:pic>
      <p:pic>
        <p:nvPicPr>
          <p:cNvPr id="5" name="Picture 4" descr="second proportion recalled" title="second proportion recal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95400"/>
            <a:ext cx="3847253" cy="5410200"/>
          </a:xfrm>
          <a:prstGeom prst="rect">
            <a:avLst/>
          </a:prstGeom>
        </p:spPr>
      </p:pic>
      <p:sp>
        <p:nvSpPr>
          <p:cNvPr id="3" name="Content Placeholder 2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85800" y="-1295400"/>
            <a:ext cx="7772400" cy="1059597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400" u="sng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</a:br>
            <a:r>
              <a:rPr lang="en-US" sz="2400" u="sng" dirty="0" smtClean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Smith</a:t>
            </a:r>
            <a: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</a:t>
            </a:r>
            <a:r>
              <a:rPr lang="en-US" sz="2400" u="sng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Roediger</a:t>
            </a:r>
            <a: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, &amp; </a:t>
            </a:r>
            <a:r>
              <a:rPr lang="en-US" sz="2400" u="sng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Karpicke</a:t>
            </a:r>
            <a: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 (2013)</a:t>
            </a:r>
            <a:b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</a:br>
            <a:r>
              <a:rPr lang="en-US" sz="2400" i="1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>True even if testing is “covert” (silent)</a:t>
            </a:r>
            <a: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  <a:t/>
            </a:r>
            <a:br>
              <a:rPr lang="en-US" sz="2400" u="sng" dirty="0">
                <a:solidFill>
                  <a:schemeClr val="bg2"/>
                </a:solidFill>
                <a:latin typeface="Times New Roman" charset="0"/>
                <a:cs typeface="Times New Roman" charset="0"/>
              </a:rPr>
            </a:b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00"/>
      </a:lt1>
      <a:dk2>
        <a:srgbClr val="0000FF"/>
      </a:dk2>
      <a:lt2>
        <a:srgbClr val="FFFF00"/>
      </a:lt2>
      <a:accent1>
        <a:srgbClr val="FFCC00"/>
      </a:accent1>
      <a:accent2>
        <a:srgbClr val="00FFFF"/>
      </a:accent2>
      <a:accent3>
        <a:srgbClr val="AAAAFF"/>
      </a:accent3>
      <a:accent4>
        <a:srgbClr val="DADA00"/>
      </a:accent4>
      <a:accent5>
        <a:srgbClr val="FFE2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00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00"/>
    </a:lt1>
    <a:dk2>
      <a:srgbClr val="0000FF"/>
    </a:dk2>
    <a:lt2>
      <a:srgbClr val="FFFF00"/>
    </a:lt2>
    <a:accent1>
      <a:srgbClr val="FFCC00"/>
    </a:accent1>
    <a:accent2>
      <a:srgbClr val="00FFFF"/>
    </a:accent2>
    <a:accent3>
      <a:srgbClr val="AAAAFF"/>
    </a:accent3>
    <a:accent4>
      <a:srgbClr val="DADA00"/>
    </a:accent4>
    <a:accent5>
      <a:srgbClr val="FFE2AA"/>
    </a:accent5>
    <a:accent6>
      <a:srgbClr val="00E7E7"/>
    </a:accent6>
    <a:hlink>
      <a:srgbClr val="FF0000"/>
    </a:hlink>
    <a:folHlink>
      <a:srgbClr val="969696"/>
    </a:folHlink>
  </a:clrScheme>
  <a:fontScheme name="Blank Presentation">
    <a:majorFont>
      <a:latin typeface="Times"/>
      <a:ea typeface=""/>
      <a:cs typeface=""/>
    </a:majorFont>
    <a:minorFont>
      <a:latin typeface="Time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13898</TotalTime>
  <Words>950</Words>
  <Application>Microsoft Office PowerPoint</Application>
  <PresentationFormat>Letter Paper (8.5x11 in)</PresentationFormat>
  <Paragraphs>179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Geneva</vt:lpstr>
      <vt:lpstr>Times</vt:lpstr>
      <vt:lpstr>Times New Roman</vt:lpstr>
      <vt:lpstr>Wingdings</vt:lpstr>
      <vt:lpstr>Blank Presentation</vt:lpstr>
      <vt:lpstr>Chart</vt:lpstr>
      <vt:lpstr>How should Students Study? (and How Should Educators Teach?) Evidence from Cognitive Science  </vt:lpstr>
      <vt:lpstr>Total Study Time = Learning</vt:lpstr>
      <vt:lpstr>Bjork’s “Desirable Difficulties”</vt:lpstr>
      <vt:lpstr>What Does Work? General Principles</vt:lpstr>
      <vt:lpstr>Massed v. Spaced Study</vt:lpstr>
      <vt:lpstr>Roediger and Colleagues: Testing as an Important Teaching Tool</vt:lpstr>
      <vt:lpstr>Roediger and Karpicke (2006) Compared Frequent study to Frequent Test</vt:lpstr>
      <vt:lpstr>Roediger and Karpicke (2006) True even if testing time takes away from study time</vt:lpstr>
      <vt:lpstr> Smith, Roediger, &amp; Karpicke (2013) True even if testing is “covert” (silent) </vt:lpstr>
      <vt:lpstr>Rawson, Dunlosky, &amp; Sciartelli</vt:lpstr>
      <vt:lpstr>Combined Spaced, Test-driven Learning </vt:lpstr>
      <vt:lpstr>Dismiss the Hype: Four Trendy Myths Not to Take Seriously </vt:lpstr>
      <vt:lpstr>Expecting too much from “Study Skills”</vt:lpstr>
      <vt:lpstr>Study Skills</vt:lpstr>
      <vt:lpstr>Differences in print exposure?</vt:lpstr>
      <vt:lpstr>Serious Problem in Remedial Education</vt:lpstr>
      <vt:lpstr>Matthew Effect</vt:lpstr>
      <vt:lpstr>The Myth of “Learning Styles?”</vt:lpstr>
      <vt:lpstr>What about “Learning Styles?”</vt:lpstr>
      <vt:lpstr>What study/teaching techniques are effective?</vt:lpstr>
      <vt:lpstr>Techniques Examined slide 1 of 3</vt:lpstr>
      <vt:lpstr>Techniques Examined slide 2 of 3</vt:lpstr>
      <vt:lpstr>Techniques Examined slide 3 of 3</vt:lpstr>
      <vt:lpstr>What do we tell students?</vt:lpstr>
      <vt:lpstr>Specific Recommendations to Students</vt:lpstr>
      <vt:lpstr>Specific Recommendations</vt:lpstr>
      <vt:lpstr>Specific Recommendations continued</vt:lpstr>
      <vt:lpstr>Thanks!</vt:lpstr>
    </vt:vector>
  </TitlesOfParts>
  <Company>BU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Learning 8-10</dc:title>
  <dc:creator>Charles A. Weaver, III</dc:creator>
  <cp:lastModifiedBy>Meuth, Colleen</cp:lastModifiedBy>
  <cp:revision>388</cp:revision>
  <cp:lastPrinted>2008-04-03T16:32:21Z</cp:lastPrinted>
  <dcterms:created xsi:type="dcterms:W3CDTF">2002-02-26T18:26:06Z</dcterms:created>
  <dcterms:modified xsi:type="dcterms:W3CDTF">2015-11-30T22:20:39Z</dcterms:modified>
</cp:coreProperties>
</file>