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6" d="100"/>
          <a:sy n="96" d="100"/>
        </p:scale>
        <p:origin x="-11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319D58-42FF-4C0F-A2F4-E63B3E04F31D}"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C97D2-EF59-4EDF-9A88-86B558DA5E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DF64A3-6E59-4DC4-8FAB-DD52B9669F69}"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2AA0C-E830-4143-8EEA-A846C3F158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74617E-498B-4D02-8B58-9B9A0CB81B23}"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98110-B135-47CD-80C3-66AB757434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EB3178-F59E-4FBE-B596-B399AECA6AC4}"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1A822F-FAEF-4D08-B1E9-6215DB60C7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944AAC-1BF3-42B1-B574-5EE7A0138631}" type="datetimeFigureOut">
              <a:rPr lang="en-US"/>
              <a:pPr>
                <a:defRPr/>
              </a:pPr>
              <a:t>4/17/2012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5F1130-FF1E-4D15-A405-1D03FC3E34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4523EF-6BB3-4B6B-A699-9CA5FC901E3C}"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D912BC-CB5A-4BE3-8222-9B6D511B0A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DCF58B-84AC-4788-B4DA-DF2FC5360C55}" type="datetimeFigureOut">
              <a:rPr lang="en-US"/>
              <a:pPr>
                <a:defRPr/>
              </a:pPr>
              <a:t>4/17/2012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497F41-9CC2-40F2-9464-7AE13001CF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FB730E-1B80-407D-8659-9B49338F9158}" type="datetimeFigureOut">
              <a:rPr lang="en-US"/>
              <a:pPr>
                <a:defRPr/>
              </a:pPr>
              <a:t>4/17/2012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DA9BBE-6700-4706-B8E3-AE20C5CF67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D9A1D7-F363-4DC6-8346-7D0954BF79B4}" type="datetimeFigureOut">
              <a:rPr lang="en-US"/>
              <a:pPr>
                <a:defRPr/>
              </a:pPr>
              <a:t>4/17/2012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209F5B-3A35-4152-AEB5-7857DF4380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503E6D-B0C7-4074-87B7-1C8EE75243E3}"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5141DC-7F2F-4BB5-8C6C-44236E8CCF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92D21E-DE58-4040-9EF3-88BAF52F60D6}" type="datetimeFigureOut">
              <a:rPr lang="en-US"/>
              <a:pPr>
                <a:defRPr/>
              </a:pPr>
              <a:t>4/17/2012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D8EC4B-7EEE-4F5D-8567-984DCDCCAD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8011BE-1D43-42BD-B377-B2A782FBFDA5}" type="datetimeFigureOut">
              <a:rPr lang="en-US"/>
              <a:pPr>
                <a:defRPr/>
              </a:pPr>
              <a:t>4/17/2012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426EAB-10C7-428B-9760-8BD2770351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2947" name="Slide Number Placeholder 5"/>
          <p:cNvSpPr>
            <a:spLocks noGrp="1"/>
          </p:cNvSpPr>
          <p:nvPr>
            <p:ph type="sldNum" sz="quarter" idx="12"/>
          </p:nvPr>
        </p:nvSpPr>
        <p:spPr/>
        <p:txBody>
          <a:bodyPr/>
          <a:lstStyle/>
          <a:p>
            <a:pPr>
              <a:defRPr/>
            </a:pPr>
            <a:fld id="{4B684384-9F71-46C7-8FAA-81FC0A9BF5F5}" type="slidenum">
              <a:rPr lang="en-US"/>
              <a:pPr>
                <a:defRPr/>
              </a:pPr>
              <a:t>1</a:t>
            </a:fld>
            <a:endParaRPr lang="en-US"/>
          </a:p>
        </p:txBody>
      </p:sp>
      <p:sp>
        <p:nvSpPr>
          <p:cNvPr id="2052"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smtClean="0"/>
          </a:p>
          <a:p>
            <a:pPr algn="ctr" eaLnBrk="1" hangingPunct="1">
              <a:buFontTx/>
              <a:buNone/>
            </a:pPr>
            <a:r>
              <a:rPr lang="en-US" smtClean="0"/>
              <a:t>Private Nonprofit School Participation</a:t>
            </a:r>
          </a:p>
        </p:txBody>
      </p:sp>
      <p:pic>
        <p:nvPicPr>
          <p:cNvPr id="2053" name="Picture 4" descr="j0234659"/>
          <p:cNvPicPr>
            <a:picLocks noChangeAspect="1" noChangeArrowheads="1"/>
          </p:cNvPicPr>
          <p:nvPr>
            <p:ph type="title"/>
          </p:nvPr>
        </p:nvPicPr>
        <p:blipFill>
          <a:blip r:embed="rId3" cstate="print"/>
          <a:srcRect/>
          <a:stretch>
            <a:fillRect/>
          </a:stretch>
        </p:blipFill>
        <p:spPr>
          <a:xfrm>
            <a:off x="685800" y="762000"/>
            <a:ext cx="1111250" cy="1143000"/>
          </a:xfrm>
          <a:noFill/>
        </p:spPr>
      </p:pic>
      <p:pic>
        <p:nvPicPr>
          <p:cNvPr id="2054" name="Picture 5" descr="j0237204"/>
          <p:cNvPicPr>
            <a:picLocks noChangeAspect="1" noChangeArrowheads="1"/>
          </p:cNvPicPr>
          <p:nvPr/>
        </p:nvPicPr>
        <p:blipFill>
          <a:blip r:embed="rId4" cstate="print"/>
          <a:srcRect/>
          <a:stretch>
            <a:fillRect/>
          </a:stretch>
        </p:blipFill>
        <p:spPr bwMode="auto">
          <a:xfrm>
            <a:off x="7010400" y="609600"/>
            <a:ext cx="1447800" cy="1306513"/>
          </a:xfrm>
          <a:prstGeom prst="rect">
            <a:avLst/>
          </a:prstGeom>
          <a:noFill/>
          <a:ln w="9525">
            <a:noFill/>
            <a:miter lim="800000"/>
            <a:headEnd/>
            <a:tailEnd/>
          </a:ln>
        </p:spPr>
      </p:pic>
      <p:pic>
        <p:nvPicPr>
          <p:cNvPr id="9" name="~PP3081.WAV">
            <a:hlinkClick r:id="" action="ppaction://media"/>
          </p:cNvPr>
          <p:cNvPicPr>
            <a:picLocks noRot="1" noChangeAspect="1"/>
          </p:cNvPicPr>
          <p:nvPr>
            <a:wavAudioFile r:embed="rId1" name="~PP3081.WAV"/>
          </p:nvPr>
        </p:nvPicPr>
        <p:blipFill>
          <a:blip r:embed="rId5"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111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2163" name="Slide Number Placeholder 5"/>
          <p:cNvSpPr>
            <a:spLocks noGrp="1"/>
          </p:cNvSpPr>
          <p:nvPr>
            <p:ph type="sldNum" sz="quarter" idx="12"/>
          </p:nvPr>
        </p:nvSpPr>
        <p:spPr/>
        <p:txBody>
          <a:bodyPr/>
          <a:lstStyle/>
          <a:p>
            <a:pPr>
              <a:defRPr/>
            </a:pPr>
            <a:fld id="{63F64101-4A76-4B04-A252-E9A6635EE8F2}" type="slidenum">
              <a:rPr lang="en-US"/>
              <a:pPr>
                <a:defRPr/>
              </a:pPr>
              <a:t>10</a:t>
            </a:fld>
            <a:endParaRPr lang="en-US"/>
          </a:p>
        </p:txBody>
      </p:sp>
      <p:sp>
        <p:nvSpPr>
          <p:cNvPr id="11268" name="Rectangle 2"/>
          <p:cNvSpPr>
            <a:spLocks noGrp="1" noChangeArrowheads="1"/>
          </p:cNvSpPr>
          <p:nvPr>
            <p:ph type="title"/>
          </p:nvPr>
        </p:nvSpPr>
        <p:spPr/>
        <p:txBody>
          <a:bodyPr/>
          <a:lstStyle/>
          <a:p>
            <a:pPr eaLnBrk="1" hangingPunct="1"/>
            <a:r>
              <a:rPr lang="en-US" sz="2800" smtClean="0"/>
              <a:t>Equal Expenditures – Calculation of Fair Share</a:t>
            </a:r>
          </a:p>
        </p:txBody>
      </p:sp>
      <p:sp>
        <p:nvSpPr>
          <p:cNvPr id="11269" name="Rectangle 3"/>
          <p:cNvSpPr>
            <a:spLocks noGrp="1" noChangeArrowheads="1"/>
          </p:cNvSpPr>
          <p:nvPr>
            <p:ph type="body" idx="1"/>
          </p:nvPr>
        </p:nvSpPr>
        <p:spPr>
          <a:xfrm>
            <a:off x="457200" y="1524000"/>
            <a:ext cx="8229600" cy="4525963"/>
          </a:xfrm>
        </p:spPr>
        <p:txBody>
          <a:bodyPr/>
          <a:lstStyle/>
          <a:p>
            <a:pPr eaLnBrk="1" hangingPunct="1">
              <a:buFont typeface="Wingdings" charset="2"/>
              <a:buChar char="v"/>
            </a:pPr>
            <a:r>
              <a:rPr lang="en-US" u="sng" smtClean="0"/>
              <a:t>Equal Expenditures</a:t>
            </a:r>
            <a:r>
              <a:rPr lang="en-US" smtClean="0"/>
              <a:t> – Expenditures for educational services and other benefits for private school children and their teachers and other educational personnel must be equal, taking into account the number and educational needs of the children to be served.</a:t>
            </a:r>
          </a:p>
          <a:p>
            <a:pPr eaLnBrk="1" hangingPunct="1">
              <a:buFont typeface="Wingdings" charset="2"/>
              <a:buChar char="v"/>
            </a:pPr>
            <a:endParaRPr lang="en-US" smtClean="0"/>
          </a:p>
          <a:p>
            <a:pPr eaLnBrk="1" hangingPunct="1"/>
            <a:endParaRPr lang="en-US" smtClean="0"/>
          </a:p>
        </p:txBody>
      </p:sp>
      <p:pic>
        <p:nvPicPr>
          <p:cNvPr id="6" name="~PP693.WAV">
            <a:hlinkClick r:id="" action="ppaction://media"/>
          </p:cNvPr>
          <p:cNvPicPr>
            <a:picLocks noRot="1" noChangeAspect="1"/>
          </p:cNvPicPr>
          <p:nvPr>
            <a:wavAudioFile r:embed="rId1" name="~PP693.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37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2"/>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3187" name="Slide Number Placeholder 3"/>
          <p:cNvSpPr>
            <a:spLocks noGrp="1"/>
          </p:cNvSpPr>
          <p:nvPr>
            <p:ph type="sldNum" sz="quarter" idx="12"/>
          </p:nvPr>
        </p:nvSpPr>
        <p:spPr/>
        <p:txBody>
          <a:bodyPr/>
          <a:lstStyle/>
          <a:p>
            <a:pPr>
              <a:defRPr/>
            </a:pPr>
            <a:fld id="{B465E40D-8B3B-4062-B68F-0CDE86EEFAB9}" type="slidenum">
              <a:rPr lang="en-US"/>
              <a:pPr>
                <a:defRPr/>
              </a:pPr>
              <a:t>11</a:t>
            </a:fld>
            <a:endParaRPr lang="en-US"/>
          </a:p>
        </p:txBody>
      </p:sp>
      <p:sp>
        <p:nvSpPr>
          <p:cNvPr id="12292" name="Rectangle 2"/>
          <p:cNvSpPr>
            <a:spLocks noGrp="1" noChangeArrowheads="1"/>
          </p:cNvSpPr>
          <p:nvPr>
            <p:ph type="title" idx="4294967295"/>
          </p:nvPr>
        </p:nvSpPr>
        <p:spPr>
          <a:xfrm>
            <a:off x="457200" y="304800"/>
            <a:ext cx="8229600" cy="1112838"/>
          </a:xfrm>
        </p:spPr>
        <p:txBody>
          <a:bodyPr/>
          <a:lstStyle/>
          <a:p>
            <a:pPr eaLnBrk="1" hangingPunct="1"/>
            <a:r>
              <a:rPr lang="en-US" sz="2800" smtClean="0"/>
              <a:t>Equal Expenditures – Calculation of Fair Share</a:t>
            </a:r>
          </a:p>
        </p:txBody>
      </p:sp>
      <p:sp>
        <p:nvSpPr>
          <p:cNvPr id="12293" name="Rectangle 3"/>
          <p:cNvSpPr>
            <a:spLocks noGrp="1" noChangeArrowheads="1"/>
          </p:cNvSpPr>
          <p:nvPr>
            <p:ph type="body" idx="4294967295"/>
          </p:nvPr>
        </p:nvSpPr>
        <p:spPr>
          <a:xfrm>
            <a:off x="0" y="1600200"/>
            <a:ext cx="8229600" cy="4525963"/>
          </a:xfrm>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
        <p:nvSpPr>
          <p:cNvPr id="12294" name="Rectangle 4"/>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Wingdings" charset="2"/>
              <a:buNone/>
            </a:pPr>
            <a:endParaRPr lang="en-US" sz="3200">
              <a:latin typeface="Calibri" pitchFamily="34" charset="0"/>
            </a:endParaRPr>
          </a:p>
          <a:p>
            <a:pPr marL="342900" indent="-342900">
              <a:spcBef>
                <a:spcPct val="20000"/>
              </a:spcBef>
              <a:buFontTx/>
              <a:buChar char="•"/>
            </a:pPr>
            <a:endParaRPr lang="en-US" sz="3200">
              <a:latin typeface="Calibri" pitchFamily="34" charset="0"/>
            </a:endParaRPr>
          </a:p>
        </p:txBody>
      </p:sp>
      <p:sp>
        <p:nvSpPr>
          <p:cNvPr id="12295" name="Rectangle 5"/>
          <p:cNvSpPr>
            <a:spLocks noChangeArrowheads="1"/>
          </p:cNvSpPr>
          <p:nvPr/>
        </p:nvSpPr>
        <p:spPr bwMode="auto">
          <a:xfrm>
            <a:off x="457200" y="1524000"/>
            <a:ext cx="8229600" cy="4525963"/>
          </a:xfrm>
          <a:prstGeom prst="rect">
            <a:avLst/>
          </a:prstGeom>
          <a:noFill/>
          <a:ln w="9525">
            <a:noFill/>
            <a:miter lim="800000"/>
            <a:headEnd/>
            <a:tailEnd/>
          </a:ln>
        </p:spPr>
        <p:txBody>
          <a:bodyPr/>
          <a:lstStyle/>
          <a:p>
            <a:pPr marL="342900" indent="-342900">
              <a:spcBef>
                <a:spcPct val="20000"/>
              </a:spcBef>
              <a:buFont typeface="Wingdings" charset="2"/>
              <a:buChar char="v"/>
            </a:pPr>
            <a:r>
              <a:rPr lang="en-US" sz="2200">
                <a:latin typeface="Calibri" pitchFamily="34" charset="0"/>
              </a:rPr>
              <a:t>Count the number of public school children (or teachers) participating in the federal program</a:t>
            </a:r>
          </a:p>
          <a:p>
            <a:pPr marL="342900" indent="-342900">
              <a:spcBef>
                <a:spcPct val="20000"/>
              </a:spcBef>
              <a:buFont typeface="Wingdings" charset="2"/>
              <a:buChar char="v"/>
            </a:pPr>
            <a:r>
              <a:rPr lang="en-US" sz="2200">
                <a:latin typeface="Calibri" pitchFamily="34" charset="0"/>
              </a:rPr>
              <a:t>Count the number of private nonprofit school students (or teachers) eligible to receive benefits in the program</a:t>
            </a:r>
          </a:p>
          <a:p>
            <a:pPr marL="342900" indent="-342900">
              <a:spcBef>
                <a:spcPct val="20000"/>
              </a:spcBef>
              <a:buFont typeface="Wingdings" charset="2"/>
              <a:buChar char="v"/>
            </a:pPr>
            <a:r>
              <a:rPr lang="en-US" sz="2200">
                <a:latin typeface="Calibri" pitchFamily="34" charset="0"/>
              </a:rPr>
              <a:t>Add them together to get total number of students</a:t>
            </a:r>
          </a:p>
          <a:p>
            <a:pPr marL="342900" indent="-342900">
              <a:spcBef>
                <a:spcPct val="20000"/>
              </a:spcBef>
              <a:buFont typeface="Wingdings" charset="2"/>
              <a:buChar char="v"/>
            </a:pPr>
            <a:r>
              <a:rPr lang="en-US" sz="2200">
                <a:latin typeface="Calibri" pitchFamily="34" charset="0"/>
              </a:rPr>
              <a:t>Divide into the total amount available to get a per student amount (a reasonable amount may be set aside for administering the private nonprofit school program prior to doing this)</a:t>
            </a:r>
          </a:p>
          <a:p>
            <a:pPr marL="342900" indent="-342900">
              <a:spcBef>
                <a:spcPct val="20000"/>
              </a:spcBef>
              <a:buFont typeface="Wingdings" charset="2"/>
              <a:buChar char="v"/>
            </a:pPr>
            <a:r>
              <a:rPr lang="en-US" sz="2200">
                <a:latin typeface="Calibri" pitchFamily="34" charset="0"/>
              </a:rPr>
              <a:t>Multiply the per student amount times the number of eligible p-n-p school children (or teachers)</a:t>
            </a:r>
          </a:p>
          <a:p>
            <a:pPr marL="342900" indent="-342900">
              <a:spcBef>
                <a:spcPct val="20000"/>
              </a:spcBef>
              <a:buFont typeface="Wingdings" charset="2"/>
              <a:buChar char="v"/>
            </a:pPr>
            <a:r>
              <a:rPr lang="en-US" sz="2200">
                <a:latin typeface="Calibri" pitchFamily="34" charset="0"/>
              </a:rPr>
              <a:t>This amount is the “fair share” for private nonprofit schools</a:t>
            </a:r>
          </a:p>
          <a:p>
            <a:pPr marL="342900" indent="-342900">
              <a:spcBef>
                <a:spcPct val="20000"/>
              </a:spcBef>
              <a:buFont typeface="Wingdings" charset="2"/>
              <a:buChar char="v"/>
            </a:pPr>
            <a:endParaRPr lang="en-US" sz="2200">
              <a:latin typeface="Calibri" pitchFamily="34" charset="0"/>
            </a:endParaRPr>
          </a:p>
          <a:p>
            <a:pPr marL="342900" indent="-342900">
              <a:spcBef>
                <a:spcPct val="20000"/>
              </a:spcBef>
              <a:buFont typeface="Wingdings" charset="2"/>
              <a:buChar char="v"/>
            </a:pPr>
            <a:endParaRPr lang="en-US" sz="2400">
              <a:latin typeface="Calibri" pitchFamily="34" charset="0"/>
            </a:endParaRPr>
          </a:p>
          <a:p>
            <a:pPr marL="342900" indent="-342900">
              <a:spcBef>
                <a:spcPct val="20000"/>
              </a:spcBef>
              <a:buFontTx/>
              <a:buChar char="•"/>
            </a:pPr>
            <a:endParaRPr lang="en-US" sz="3200">
              <a:latin typeface="Calibri" pitchFamily="34" charset="0"/>
            </a:endParaRPr>
          </a:p>
        </p:txBody>
      </p:sp>
      <p:pic>
        <p:nvPicPr>
          <p:cNvPr id="8" name="~PP3601.WAV">
            <a:hlinkClick r:id="" action="ppaction://media"/>
          </p:cNvPr>
          <p:cNvPicPr>
            <a:picLocks noRot="1" noChangeAspect="1"/>
          </p:cNvPicPr>
          <p:nvPr>
            <a:wavAudioFile r:embed="rId1" name="~PP3601.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43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4211" name="Slide Number Placeholder 5"/>
          <p:cNvSpPr>
            <a:spLocks noGrp="1"/>
          </p:cNvSpPr>
          <p:nvPr>
            <p:ph type="sldNum" sz="quarter" idx="12"/>
          </p:nvPr>
        </p:nvSpPr>
        <p:spPr/>
        <p:txBody>
          <a:bodyPr/>
          <a:lstStyle/>
          <a:p>
            <a:pPr>
              <a:defRPr/>
            </a:pPr>
            <a:fld id="{A5A39647-C847-4E0F-9845-1804C9E40CC4}" type="slidenum">
              <a:rPr lang="en-US"/>
              <a:pPr>
                <a:defRPr/>
              </a:pPr>
              <a:t>12</a:t>
            </a:fld>
            <a:endParaRPr lang="en-US"/>
          </a:p>
        </p:txBody>
      </p:sp>
      <p:sp>
        <p:nvSpPr>
          <p:cNvPr id="13316" name="Rectangle 2"/>
          <p:cNvSpPr>
            <a:spLocks noGrp="1" noChangeArrowheads="1"/>
          </p:cNvSpPr>
          <p:nvPr>
            <p:ph type="title"/>
          </p:nvPr>
        </p:nvSpPr>
        <p:spPr/>
        <p:txBody>
          <a:bodyPr/>
          <a:lstStyle/>
          <a:p>
            <a:pPr eaLnBrk="1" hangingPunct="1"/>
            <a:r>
              <a:rPr lang="en-US" sz="3600" smtClean="0"/>
              <a:t>Example of Calculation of Fair Share</a:t>
            </a:r>
          </a:p>
        </p:txBody>
      </p:sp>
      <p:sp>
        <p:nvSpPr>
          <p:cNvPr id="13317" name="Rectangle 3"/>
          <p:cNvSpPr>
            <a:spLocks noGrp="1" noChangeArrowheads="1"/>
          </p:cNvSpPr>
          <p:nvPr>
            <p:ph type="body" idx="1"/>
          </p:nvPr>
        </p:nvSpPr>
        <p:spPr>
          <a:xfrm>
            <a:off x="533400" y="1600200"/>
            <a:ext cx="8229600" cy="4525963"/>
          </a:xfrm>
        </p:spPr>
        <p:txBody>
          <a:bodyPr/>
          <a:lstStyle/>
          <a:p>
            <a:pPr eaLnBrk="1" hangingPunct="1"/>
            <a:r>
              <a:rPr lang="en-US" sz="2700" smtClean="0"/>
              <a:t>Participating Public School Children = 1000</a:t>
            </a:r>
          </a:p>
          <a:p>
            <a:pPr eaLnBrk="1" hangingPunct="1"/>
            <a:endParaRPr lang="en-US" sz="2700" smtClean="0"/>
          </a:p>
          <a:p>
            <a:pPr eaLnBrk="1" hangingPunct="1"/>
            <a:r>
              <a:rPr lang="en-US" sz="2700" smtClean="0"/>
              <a:t>Eligible private school children = 25</a:t>
            </a:r>
          </a:p>
          <a:p>
            <a:pPr eaLnBrk="1" hangingPunct="1"/>
            <a:endParaRPr lang="en-US" sz="2700" smtClean="0"/>
          </a:p>
          <a:p>
            <a:pPr eaLnBrk="1" hangingPunct="1"/>
            <a:r>
              <a:rPr lang="en-US" sz="2700" smtClean="0"/>
              <a:t>Total = 1025 students</a:t>
            </a:r>
          </a:p>
          <a:p>
            <a:pPr eaLnBrk="1" hangingPunct="1"/>
            <a:endParaRPr lang="en-US" sz="2700" smtClean="0"/>
          </a:p>
          <a:p>
            <a:pPr eaLnBrk="1" hangingPunct="1"/>
            <a:r>
              <a:rPr lang="en-US" sz="2700" smtClean="0"/>
              <a:t>$100,000 / 1025 = $97.56 per student</a:t>
            </a:r>
          </a:p>
          <a:p>
            <a:pPr eaLnBrk="1" hangingPunct="1"/>
            <a:endParaRPr lang="en-US" sz="2700" smtClean="0"/>
          </a:p>
          <a:p>
            <a:pPr eaLnBrk="1" hangingPunct="1"/>
            <a:r>
              <a:rPr lang="en-US" sz="2700" smtClean="0"/>
              <a:t>$97.56 X 25 = $2,439 (fair share)</a:t>
            </a:r>
          </a:p>
          <a:p>
            <a:pPr eaLnBrk="1" hangingPunct="1"/>
            <a:endParaRPr lang="en-US" sz="2700" smtClean="0"/>
          </a:p>
        </p:txBody>
      </p:sp>
      <p:pic>
        <p:nvPicPr>
          <p:cNvPr id="6" name="~PP1456.WAV">
            <a:hlinkClick r:id="" action="ppaction://media"/>
          </p:cNvPr>
          <p:cNvPicPr>
            <a:picLocks noRot="1" noChangeAspect="1"/>
          </p:cNvPicPr>
          <p:nvPr>
            <a:wavAudioFile r:embed="rId1" name="~PP1456.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959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5235" name="Slide Number Placeholder 5"/>
          <p:cNvSpPr>
            <a:spLocks noGrp="1"/>
          </p:cNvSpPr>
          <p:nvPr>
            <p:ph type="sldNum" sz="quarter" idx="12"/>
          </p:nvPr>
        </p:nvSpPr>
        <p:spPr/>
        <p:txBody>
          <a:bodyPr/>
          <a:lstStyle/>
          <a:p>
            <a:pPr>
              <a:defRPr/>
            </a:pPr>
            <a:fld id="{15C36B5C-23FC-4BBE-87E3-330E8B25683A}" type="slidenum">
              <a:rPr lang="en-US"/>
              <a:pPr>
                <a:defRPr/>
              </a:pPr>
              <a:t>13</a:t>
            </a:fld>
            <a:endParaRPr lang="en-US"/>
          </a:p>
        </p:txBody>
      </p:sp>
      <p:sp>
        <p:nvSpPr>
          <p:cNvPr id="14340" name="Rectangle 2"/>
          <p:cNvSpPr>
            <a:spLocks noGrp="1" noChangeArrowheads="1"/>
          </p:cNvSpPr>
          <p:nvPr>
            <p:ph type="title"/>
          </p:nvPr>
        </p:nvSpPr>
        <p:spPr/>
        <p:txBody>
          <a:bodyPr/>
          <a:lstStyle/>
          <a:p>
            <a:pPr eaLnBrk="1" hangingPunct="1"/>
            <a:r>
              <a:rPr lang="en-US" sz="2000" smtClean="0"/>
              <a:t>Other Requirements Pertaining to P-N-P School Participation</a:t>
            </a:r>
          </a:p>
        </p:txBody>
      </p:sp>
      <p:sp>
        <p:nvSpPr>
          <p:cNvPr id="14341" name="Rectangle 3"/>
          <p:cNvSpPr>
            <a:spLocks noGrp="1" noChangeArrowheads="1"/>
          </p:cNvSpPr>
          <p:nvPr>
            <p:ph type="body" idx="1"/>
          </p:nvPr>
        </p:nvSpPr>
        <p:spPr/>
        <p:txBody>
          <a:bodyPr/>
          <a:lstStyle/>
          <a:p>
            <a:pPr eaLnBrk="1" hangingPunct="1">
              <a:lnSpc>
                <a:spcPct val="80000"/>
              </a:lnSpc>
            </a:pPr>
            <a:r>
              <a:rPr lang="en-US" sz="2200" u="sng" smtClean="0"/>
              <a:t>Secular, Neutral, and Nonideological Services or Benefits</a:t>
            </a:r>
            <a:r>
              <a:rPr lang="en-US" sz="2200" smtClean="0"/>
              <a:t> - Educational services or other benefits, including materials and equipment, must be secular, neutral, and nonideological.</a:t>
            </a:r>
          </a:p>
          <a:p>
            <a:pPr eaLnBrk="1" hangingPunct="1">
              <a:lnSpc>
                <a:spcPct val="80000"/>
              </a:lnSpc>
            </a:pPr>
            <a:endParaRPr lang="en-US" sz="2200" smtClean="0"/>
          </a:p>
          <a:p>
            <a:pPr eaLnBrk="1" hangingPunct="1">
              <a:lnSpc>
                <a:spcPct val="80000"/>
              </a:lnSpc>
            </a:pPr>
            <a:r>
              <a:rPr lang="en-US" sz="2200" smtClean="0"/>
              <a:t>Services to private school children must be provided by employees of the school district or other public agency or through contract by the public agency with an individual, association, agency, organization, or other entity.</a:t>
            </a:r>
          </a:p>
          <a:p>
            <a:pPr eaLnBrk="1" hangingPunct="1">
              <a:lnSpc>
                <a:spcPct val="80000"/>
              </a:lnSpc>
            </a:pPr>
            <a:endParaRPr lang="en-US" sz="2200" smtClean="0"/>
          </a:p>
          <a:p>
            <a:pPr eaLnBrk="1" hangingPunct="1">
              <a:lnSpc>
                <a:spcPct val="80000"/>
              </a:lnSpc>
            </a:pPr>
            <a:r>
              <a:rPr lang="en-US" sz="2200" smtClean="0"/>
              <a:t>Employees or contractors must be independent of the private school or of any religious organization.</a:t>
            </a:r>
          </a:p>
          <a:p>
            <a:pPr eaLnBrk="1" hangingPunct="1">
              <a:lnSpc>
                <a:spcPct val="80000"/>
              </a:lnSpc>
            </a:pPr>
            <a:endParaRPr lang="en-US" sz="2200" smtClean="0"/>
          </a:p>
          <a:p>
            <a:pPr eaLnBrk="1" hangingPunct="1">
              <a:lnSpc>
                <a:spcPct val="80000"/>
              </a:lnSpc>
            </a:pPr>
            <a:r>
              <a:rPr lang="en-US" sz="2200" smtClean="0"/>
              <a:t>Employees or contractors must be under the administrative control and supervision of the public agency.</a:t>
            </a:r>
          </a:p>
          <a:p>
            <a:pPr eaLnBrk="1" hangingPunct="1">
              <a:lnSpc>
                <a:spcPct val="80000"/>
              </a:lnSpc>
              <a:buFontTx/>
              <a:buNone/>
            </a:pPr>
            <a:endParaRPr lang="en-US" sz="2200" smtClean="0"/>
          </a:p>
          <a:p>
            <a:pPr eaLnBrk="1" hangingPunct="1">
              <a:lnSpc>
                <a:spcPct val="80000"/>
              </a:lnSpc>
            </a:pPr>
            <a:endParaRPr lang="en-US" sz="2000" smtClean="0"/>
          </a:p>
        </p:txBody>
      </p:sp>
      <p:pic>
        <p:nvPicPr>
          <p:cNvPr id="6" name="~PP593.WAV">
            <a:hlinkClick r:id="" action="ppaction://media"/>
          </p:cNvPr>
          <p:cNvPicPr>
            <a:picLocks noRot="1" noChangeAspect="1"/>
          </p:cNvPicPr>
          <p:nvPr>
            <a:wavAudioFile r:embed="rId1" name="~PP593.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52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6259" name="Slide Number Placeholder 5"/>
          <p:cNvSpPr>
            <a:spLocks noGrp="1"/>
          </p:cNvSpPr>
          <p:nvPr>
            <p:ph type="sldNum" sz="quarter" idx="12"/>
          </p:nvPr>
        </p:nvSpPr>
        <p:spPr/>
        <p:txBody>
          <a:bodyPr/>
          <a:lstStyle/>
          <a:p>
            <a:pPr>
              <a:defRPr/>
            </a:pPr>
            <a:fld id="{4A74FB88-FAFE-4185-BA3A-08AB2E9A8E53}" type="slidenum">
              <a:rPr lang="en-US"/>
              <a:pPr>
                <a:defRPr/>
              </a:pPr>
              <a:t>14</a:t>
            </a:fld>
            <a:endParaRPr lang="en-US"/>
          </a:p>
        </p:txBody>
      </p:sp>
      <p:sp>
        <p:nvSpPr>
          <p:cNvPr id="15364" name="Rectangle 2"/>
          <p:cNvSpPr>
            <a:spLocks noGrp="1" noChangeArrowheads="1"/>
          </p:cNvSpPr>
          <p:nvPr>
            <p:ph type="title"/>
          </p:nvPr>
        </p:nvSpPr>
        <p:spPr/>
        <p:txBody>
          <a:bodyPr/>
          <a:lstStyle/>
          <a:p>
            <a:pPr eaLnBrk="1" hangingPunct="1"/>
            <a:r>
              <a:rPr lang="en-US" sz="2000" smtClean="0"/>
              <a:t>Other Requirements Pertaining to P-N-P School Participation</a:t>
            </a:r>
          </a:p>
        </p:txBody>
      </p:sp>
      <p:sp>
        <p:nvSpPr>
          <p:cNvPr id="15365" name="Rectangle 3"/>
          <p:cNvSpPr>
            <a:spLocks noGrp="1" noChangeArrowheads="1"/>
          </p:cNvSpPr>
          <p:nvPr>
            <p:ph type="body" idx="1"/>
          </p:nvPr>
        </p:nvSpPr>
        <p:spPr/>
        <p:txBody>
          <a:bodyPr/>
          <a:lstStyle/>
          <a:p>
            <a:pPr eaLnBrk="1" hangingPunct="1">
              <a:lnSpc>
                <a:spcPct val="80000"/>
              </a:lnSpc>
            </a:pPr>
            <a:r>
              <a:rPr lang="en-US" sz="1600" smtClean="0"/>
              <a:t>The public agency must exercise administrative direction and control over federal funds and any property purchased with those funds that benefits </a:t>
            </a:r>
            <a:br>
              <a:rPr lang="en-US" sz="1600" smtClean="0"/>
            </a:br>
            <a:r>
              <a:rPr lang="en-US" sz="1600" smtClean="0"/>
              <a:t>p-n-p school children.</a:t>
            </a:r>
          </a:p>
          <a:p>
            <a:pPr eaLnBrk="1" hangingPunct="1">
              <a:lnSpc>
                <a:spcPct val="80000"/>
              </a:lnSpc>
            </a:pPr>
            <a:endParaRPr lang="en-US" sz="1600" smtClean="0"/>
          </a:p>
          <a:p>
            <a:pPr eaLnBrk="1" hangingPunct="1">
              <a:lnSpc>
                <a:spcPct val="80000"/>
              </a:lnSpc>
            </a:pPr>
            <a:r>
              <a:rPr lang="en-US" sz="1600" smtClean="0"/>
              <a:t>The public agency must keep title to and exercise continuing control of all equipment and supplies “loaned” to private schools.</a:t>
            </a:r>
          </a:p>
          <a:p>
            <a:pPr eaLnBrk="1" hangingPunct="1">
              <a:lnSpc>
                <a:spcPct val="80000"/>
              </a:lnSpc>
            </a:pPr>
            <a:endParaRPr lang="en-US" sz="1600" smtClean="0"/>
          </a:p>
          <a:p>
            <a:pPr eaLnBrk="1" hangingPunct="1">
              <a:lnSpc>
                <a:spcPct val="80000"/>
              </a:lnSpc>
            </a:pPr>
            <a:r>
              <a:rPr lang="en-US" sz="1600" smtClean="0"/>
              <a:t>The public agency must ensure that the private school is using materials and equipment for the approved purposes of the federal program.</a:t>
            </a:r>
          </a:p>
          <a:p>
            <a:pPr eaLnBrk="1" hangingPunct="1">
              <a:lnSpc>
                <a:spcPct val="80000"/>
              </a:lnSpc>
            </a:pPr>
            <a:endParaRPr lang="en-US" sz="1600" smtClean="0"/>
          </a:p>
          <a:p>
            <a:pPr eaLnBrk="1" hangingPunct="1">
              <a:lnSpc>
                <a:spcPct val="80000"/>
              </a:lnSpc>
            </a:pPr>
            <a:r>
              <a:rPr lang="en-US" sz="1600" smtClean="0"/>
              <a:t>The public agency must remove equipment or supplies from a private school when the supplies and materials are no longer needed for the federal program purposes or if necessary to avoid unauthorized use of the equipment or materials for purposes other than the particular federal program under which the supplies and materials were purchased.</a:t>
            </a:r>
          </a:p>
          <a:p>
            <a:pPr eaLnBrk="1" hangingPunct="1">
              <a:lnSpc>
                <a:spcPct val="80000"/>
              </a:lnSpc>
            </a:pPr>
            <a:endParaRPr lang="en-US" sz="1600" smtClean="0"/>
          </a:p>
          <a:p>
            <a:pPr eaLnBrk="1" hangingPunct="1">
              <a:lnSpc>
                <a:spcPct val="80000"/>
              </a:lnSpc>
            </a:pPr>
            <a:r>
              <a:rPr lang="en-US" sz="1600" smtClean="0"/>
              <a:t>The public agency must ensure that services in a private school supplement and do not supplant services that would otherwise be provided by the private school.</a:t>
            </a:r>
          </a:p>
          <a:p>
            <a:pPr eaLnBrk="1" hangingPunct="1">
              <a:lnSpc>
                <a:spcPct val="80000"/>
              </a:lnSpc>
            </a:pPr>
            <a:endParaRPr lang="en-US" sz="1600" smtClean="0"/>
          </a:p>
          <a:p>
            <a:pPr eaLnBrk="1" hangingPunct="1">
              <a:lnSpc>
                <a:spcPct val="80000"/>
              </a:lnSpc>
              <a:buFontTx/>
              <a:buNone/>
            </a:pPr>
            <a:r>
              <a:rPr lang="en-US" sz="1600" smtClean="0"/>
              <a:t>NOTE: For these purposes, “public agency” means the nonprofit grantee organization</a:t>
            </a:r>
          </a:p>
          <a:p>
            <a:pPr eaLnBrk="1" hangingPunct="1">
              <a:lnSpc>
                <a:spcPct val="80000"/>
              </a:lnSpc>
              <a:buFontTx/>
              <a:buNone/>
            </a:pPr>
            <a:endParaRPr lang="en-US" sz="1600" smtClean="0"/>
          </a:p>
        </p:txBody>
      </p:sp>
      <p:pic>
        <p:nvPicPr>
          <p:cNvPr id="6" name="~PP640.WAV">
            <a:hlinkClick r:id="" action="ppaction://media"/>
          </p:cNvPr>
          <p:cNvPicPr>
            <a:picLocks noRot="1" noChangeAspect="1"/>
          </p:cNvPicPr>
          <p:nvPr>
            <a:wavAudioFile r:embed="rId1" name="~PP640.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65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7283" name="Slide Number Placeholder 5"/>
          <p:cNvSpPr>
            <a:spLocks noGrp="1"/>
          </p:cNvSpPr>
          <p:nvPr>
            <p:ph type="sldNum" sz="quarter" idx="12"/>
          </p:nvPr>
        </p:nvSpPr>
        <p:spPr/>
        <p:txBody>
          <a:bodyPr/>
          <a:lstStyle/>
          <a:p>
            <a:pPr>
              <a:defRPr/>
            </a:pPr>
            <a:fld id="{8607875B-D823-419C-AEBE-B707E9091531}" type="slidenum">
              <a:rPr lang="en-US"/>
              <a:pPr>
                <a:defRPr/>
              </a:pPr>
              <a:t>15</a:t>
            </a:fld>
            <a:endParaRPr lang="en-US"/>
          </a:p>
        </p:txBody>
      </p:sp>
      <p:sp>
        <p:nvSpPr>
          <p:cNvPr id="16388" name="Rectangle 2"/>
          <p:cNvSpPr>
            <a:spLocks noGrp="1" noChangeArrowheads="1"/>
          </p:cNvSpPr>
          <p:nvPr>
            <p:ph type="title"/>
          </p:nvPr>
        </p:nvSpPr>
        <p:spPr/>
        <p:txBody>
          <a:bodyPr/>
          <a:lstStyle/>
          <a:p>
            <a:pPr eaLnBrk="1" hangingPunct="1"/>
            <a:r>
              <a:rPr lang="en-US" sz="2000" smtClean="0"/>
              <a:t>Other Requirements Pertaining to P-N-P School Participation</a:t>
            </a:r>
          </a:p>
        </p:txBody>
      </p:sp>
      <p:sp>
        <p:nvSpPr>
          <p:cNvPr id="16389" name="Rectangle 3"/>
          <p:cNvSpPr>
            <a:spLocks noGrp="1" noChangeArrowheads="1"/>
          </p:cNvSpPr>
          <p:nvPr>
            <p:ph type="body" idx="1"/>
          </p:nvPr>
        </p:nvSpPr>
        <p:spPr/>
        <p:txBody>
          <a:bodyPr/>
          <a:lstStyle/>
          <a:p>
            <a:pPr eaLnBrk="1" hangingPunct="1">
              <a:lnSpc>
                <a:spcPct val="90000"/>
              </a:lnSpc>
              <a:buFont typeface="Wingdings" charset="2"/>
              <a:buChar char="v"/>
            </a:pPr>
            <a:r>
              <a:rPr lang="en-US" sz="2400" u="sng" smtClean="0"/>
              <a:t>NO FUNDS</a:t>
            </a:r>
            <a:r>
              <a:rPr lang="en-US" sz="2400" smtClean="0"/>
              <a:t> ACTUALLY </a:t>
            </a:r>
            <a:r>
              <a:rPr lang="en-US" sz="2400" u="sng" smtClean="0"/>
              <a:t>EVER FLOW THROUGH TO THE PRIVATE SCHOOL (unless the private school is the actual grantee)</a:t>
            </a:r>
            <a:r>
              <a:rPr lang="en-US" sz="2400" smtClean="0"/>
              <a:t> – ONLY SERVICES, MATERIALS, AND EQUIPMENT ARE PROVIDED</a:t>
            </a:r>
          </a:p>
          <a:p>
            <a:pPr eaLnBrk="1" hangingPunct="1">
              <a:lnSpc>
                <a:spcPct val="90000"/>
              </a:lnSpc>
              <a:buFont typeface="Wingdings" charset="2"/>
              <a:buChar char="v"/>
            </a:pPr>
            <a:endParaRPr lang="en-US" sz="2400" smtClean="0"/>
          </a:p>
          <a:p>
            <a:pPr eaLnBrk="1" hangingPunct="1">
              <a:lnSpc>
                <a:spcPct val="90000"/>
              </a:lnSpc>
              <a:buFont typeface="Wingdings" charset="2"/>
              <a:buChar char="v"/>
            </a:pPr>
            <a:r>
              <a:rPr lang="en-US" sz="2400" smtClean="0"/>
              <a:t>The grantee orders the equipment and materials, pays for them, and “loans” them to the private school for the duration of the project.</a:t>
            </a:r>
          </a:p>
          <a:p>
            <a:pPr eaLnBrk="1" hangingPunct="1">
              <a:lnSpc>
                <a:spcPct val="90000"/>
              </a:lnSpc>
              <a:buFont typeface="Wingdings" charset="2"/>
              <a:buChar char="v"/>
            </a:pPr>
            <a:endParaRPr lang="en-US" sz="2400" smtClean="0"/>
          </a:p>
          <a:p>
            <a:pPr eaLnBrk="1" hangingPunct="1">
              <a:lnSpc>
                <a:spcPct val="90000"/>
              </a:lnSpc>
              <a:buFont typeface="Wingdings" charset="2"/>
              <a:buChar char="v"/>
            </a:pPr>
            <a:r>
              <a:rPr lang="en-US" sz="2400" smtClean="0"/>
              <a:t>The grantee maintains any computers, equipment,  library books, or other capitalized items on their inventory and shows the location as the private school.</a:t>
            </a:r>
          </a:p>
          <a:p>
            <a:pPr eaLnBrk="1" hangingPunct="1">
              <a:lnSpc>
                <a:spcPct val="90000"/>
              </a:lnSpc>
            </a:pPr>
            <a:endParaRPr lang="en-US" sz="2400" smtClean="0"/>
          </a:p>
        </p:txBody>
      </p:sp>
      <p:pic>
        <p:nvPicPr>
          <p:cNvPr id="6" name="~PP2750.WAV">
            <a:hlinkClick r:id="" action="ppaction://media"/>
          </p:cNvPr>
          <p:cNvPicPr>
            <a:picLocks noRot="1" noChangeAspect="1"/>
          </p:cNvPicPr>
          <p:nvPr>
            <a:wavAudioFile r:embed="rId1" name="~PP2750.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51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3971" name="Slide Number Placeholder 5"/>
          <p:cNvSpPr>
            <a:spLocks noGrp="1"/>
          </p:cNvSpPr>
          <p:nvPr>
            <p:ph type="sldNum" sz="quarter" idx="12"/>
          </p:nvPr>
        </p:nvSpPr>
        <p:spPr/>
        <p:txBody>
          <a:bodyPr/>
          <a:lstStyle/>
          <a:p>
            <a:pPr>
              <a:defRPr/>
            </a:pPr>
            <a:fld id="{7401E416-B03C-41E4-8E5F-A3F1F5FA546E}" type="slidenum">
              <a:rPr lang="en-US"/>
              <a:pPr>
                <a:defRPr/>
              </a:pPr>
              <a:t>2</a:t>
            </a:fld>
            <a:endParaRPr lang="en-US"/>
          </a:p>
        </p:txBody>
      </p:sp>
      <p:sp>
        <p:nvSpPr>
          <p:cNvPr id="3076" name="Rectangle 2"/>
          <p:cNvSpPr>
            <a:spLocks noGrp="1" noChangeArrowheads="1"/>
          </p:cNvSpPr>
          <p:nvPr>
            <p:ph type="title"/>
          </p:nvPr>
        </p:nvSpPr>
        <p:spPr/>
        <p:txBody>
          <a:bodyPr/>
          <a:lstStyle/>
          <a:p>
            <a:pPr eaLnBrk="1" hangingPunct="1"/>
            <a:r>
              <a:rPr lang="en-US" sz="3600" smtClean="0"/>
              <a:t>Private NonProfit School Participation</a:t>
            </a:r>
          </a:p>
        </p:txBody>
      </p:sp>
      <p:sp>
        <p:nvSpPr>
          <p:cNvPr id="3077" name="Rectangle 3"/>
          <p:cNvSpPr>
            <a:spLocks noGrp="1" noChangeArrowheads="1"/>
          </p:cNvSpPr>
          <p:nvPr>
            <p:ph type="body" idx="1"/>
          </p:nvPr>
        </p:nvSpPr>
        <p:spPr/>
        <p:txBody>
          <a:bodyPr/>
          <a:lstStyle/>
          <a:p>
            <a:pPr eaLnBrk="1" hangingPunct="1">
              <a:lnSpc>
                <a:spcPct val="90000"/>
              </a:lnSpc>
            </a:pPr>
            <a:r>
              <a:rPr lang="en-US" sz="2800" smtClean="0"/>
              <a:t>The statutory language will be either in the actual program authorizing statute, or may be in a set of General Provisions for several programs included in an act.</a:t>
            </a:r>
          </a:p>
          <a:p>
            <a:pPr eaLnBrk="1" hangingPunct="1">
              <a:lnSpc>
                <a:spcPct val="90000"/>
              </a:lnSpc>
            </a:pPr>
            <a:endParaRPr lang="en-US" sz="2800" smtClean="0"/>
          </a:p>
          <a:p>
            <a:pPr eaLnBrk="1" hangingPunct="1">
              <a:lnSpc>
                <a:spcPct val="90000"/>
              </a:lnSpc>
            </a:pPr>
            <a:r>
              <a:rPr lang="en-US" sz="2800" smtClean="0"/>
              <a:t>Example: Title IX, General Provisions, NCLB Act, Section 9501</a:t>
            </a:r>
          </a:p>
          <a:p>
            <a:pPr eaLnBrk="1" hangingPunct="1">
              <a:lnSpc>
                <a:spcPct val="90000"/>
              </a:lnSpc>
            </a:pPr>
            <a:endParaRPr lang="en-US" sz="2800" smtClean="0"/>
          </a:p>
          <a:p>
            <a:pPr eaLnBrk="1" hangingPunct="1">
              <a:lnSpc>
                <a:spcPct val="90000"/>
              </a:lnSpc>
            </a:pPr>
            <a:r>
              <a:rPr lang="en-US" sz="2800" smtClean="0"/>
              <a:t>Example: Title V Part A Innovative Programs, Section 5142</a:t>
            </a:r>
          </a:p>
        </p:txBody>
      </p:sp>
      <p:pic>
        <p:nvPicPr>
          <p:cNvPr id="7" name="~PP1642.WAV">
            <a:hlinkClick r:id="" action="ppaction://media"/>
          </p:cNvPr>
          <p:cNvPicPr>
            <a:picLocks noRot="1" noChangeAspect="1"/>
          </p:cNvPicPr>
          <p:nvPr>
            <a:wavAudioFile r:embed="rId1" name="~PP1642.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14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4995" name="Slide Number Placeholder 5"/>
          <p:cNvSpPr>
            <a:spLocks noGrp="1"/>
          </p:cNvSpPr>
          <p:nvPr>
            <p:ph type="sldNum" sz="quarter" idx="12"/>
          </p:nvPr>
        </p:nvSpPr>
        <p:spPr/>
        <p:txBody>
          <a:bodyPr/>
          <a:lstStyle/>
          <a:p>
            <a:pPr>
              <a:defRPr/>
            </a:pPr>
            <a:fld id="{CC37A98A-B4E9-45B2-A885-05BE57458D37}" type="slidenum">
              <a:rPr lang="en-US"/>
              <a:pPr>
                <a:defRPr/>
              </a:pPr>
              <a:t>3</a:t>
            </a:fld>
            <a:endParaRPr lang="en-US"/>
          </a:p>
        </p:txBody>
      </p:sp>
      <p:sp>
        <p:nvSpPr>
          <p:cNvPr id="4100" name="Rectangle 2"/>
          <p:cNvSpPr>
            <a:spLocks noGrp="1" noChangeArrowheads="1"/>
          </p:cNvSpPr>
          <p:nvPr>
            <p:ph type="title"/>
          </p:nvPr>
        </p:nvSpPr>
        <p:spPr/>
        <p:txBody>
          <a:bodyPr/>
          <a:lstStyle/>
          <a:p>
            <a:pPr eaLnBrk="1" hangingPunct="1"/>
            <a:r>
              <a:rPr lang="en-US" sz="3600" smtClean="0"/>
              <a:t>Private NonProfit School Participation</a:t>
            </a:r>
          </a:p>
        </p:txBody>
      </p:sp>
      <p:sp>
        <p:nvSpPr>
          <p:cNvPr id="4101" name="Rectangle 3"/>
          <p:cNvSpPr>
            <a:spLocks noGrp="1" noChangeArrowheads="1"/>
          </p:cNvSpPr>
          <p:nvPr>
            <p:ph type="body" idx="1"/>
          </p:nvPr>
        </p:nvSpPr>
        <p:spPr/>
        <p:txBody>
          <a:bodyPr/>
          <a:lstStyle/>
          <a:p>
            <a:pPr eaLnBrk="1" hangingPunct="1">
              <a:buFontTx/>
              <a:buNone/>
            </a:pPr>
            <a:r>
              <a:rPr lang="en-US" smtClean="0"/>
              <a:t>Word of caution:</a:t>
            </a:r>
          </a:p>
          <a:p>
            <a:pPr eaLnBrk="1" hangingPunct="1"/>
            <a:r>
              <a:rPr lang="en-US" smtClean="0"/>
              <a:t>The statutory language often only uses the word </a:t>
            </a:r>
            <a:r>
              <a:rPr lang="en-US" u="sng" smtClean="0"/>
              <a:t>private</a:t>
            </a:r>
            <a:r>
              <a:rPr lang="en-US" smtClean="0"/>
              <a:t> school participation.  </a:t>
            </a:r>
          </a:p>
          <a:p>
            <a:pPr eaLnBrk="1" hangingPunct="1">
              <a:buFontTx/>
              <a:buNone/>
            </a:pPr>
            <a:endParaRPr lang="en-US" smtClean="0"/>
          </a:p>
          <a:p>
            <a:pPr eaLnBrk="1" hangingPunct="1"/>
            <a:r>
              <a:rPr lang="en-US" smtClean="0"/>
              <a:t>However, in most cases it means </a:t>
            </a:r>
            <a:r>
              <a:rPr lang="en-US" u="sng" smtClean="0"/>
              <a:t>private nonprofit only</a:t>
            </a:r>
            <a:r>
              <a:rPr lang="en-US" smtClean="0"/>
              <a:t>, and not private for-profit (from the federal definitions of elementary and secondary schools)</a:t>
            </a:r>
          </a:p>
          <a:p>
            <a:pPr eaLnBrk="1" hangingPunct="1"/>
            <a:endParaRPr lang="en-US" smtClean="0"/>
          </a:p>
        </p:txBody>
      </p:sp>
      <p:pic>
        <p:nvPicPr>
          <p:cNvPr id="6" name="~PP1395.WAV">
            <a:hlinkClick r:id="" action="ppaction://media"/>
          </p:cNvPr>
          <p:cNvPicPr>
            <a:picLocks noRot="1" noChangeAspect="1"/>
          </p:cNvPicPr>
          <p:nvPr>
            <a:wavAudioFile r:embed="rId1" name="~PP1395.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20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6019" name="Slide Number Placeholder 5"/>
          <p:cNvSpPr>
            <a:spLocks noGrp="1"/>
          </p:cNvSpPr>
          <p:nvPr>
            <p:ph type="sldNum" sz="quarter" idx="12"/>
          </p:nvPr>
        </p:nvSpPr>
        <p:spPr/>
        <p:txBody>
          <a:bodyPr/>
          <a:lstStyle/>
          <a:p>
            <a:pPr>
              <a:defRPr/>
            </a:pPr>
            <a:fld id="{5DD06698-BED5-468F-961E-FBF99BF71EEA}" type="slidenum">
              <a:rPr lang="en-US"/>
              <a:pPr>
                <a:defRPr/>
              </a:pPr>
              <a:t>4</a:t>
            </a:fld>
            <a:endParaRPr lang="en-US"/>
          </a:p>
        </p:txBody>
      </p:sp>
      <p:sp>
        <p:nvSpPr>
          <p:cNvPr id="5124" name="Rectangle 2"/>
          <p:cNvSpPr>
            <a:spLocks noGrp="1" noChangeArrowheads="1"/>
          </p:cNvSpPr>
          <p:nvPr>
            <p:ph type="title"/>
          </p:nvPr>
        </p:nvSpPr>
        <p:spPr/>
        <p:txBody>
          <a:bodyPr/>
          <a:lstStyle/>
          <a:p>
            <a:pPr eaLnBrk="1" hangingPunct="1"/>
            <a:r>
              <a:rPr lang="en-US" sz="2800" smtClean="0"/>
              <a:t>Which Programs Have a Private NonProfit School Participation Requirement?</a:t>
            </a:r>
          </a:p>
        </p:txBody>
      </p:sp>
      <p:sp>
        <p:nvSpPr>
          <p:cNvPr id="5125" name="Rectangle 3"/>
          <p:cNvSpPr>
            <a:spLocks noGrp="1" noChangeArrowheads="1"/>
          </p:cNvSpPr>
          <p:nvPr>
            <p:ph type="body" idx="1"/>
          </p:nvPr>
        </p:nvSpPr>
        <p:spPr/>
        <p:txBody>
          <a:bodyPr/>
          <a:lstStyle/>
          <a:p>
            <a:pPr eaLnBrk="1" hangingPunct="1">
              <a:lnSpc>
                <a:spcPct val="90000"/>
              </a:lnSpc>
              <a:buFontTx/>
              <a:buNone/>
            </a:pPr>
            <a:r>
              <a:rPr lang="en-US" sz="2400" smtClean="0"/>
              <a:t>NCLB Title IX, Section 9501 applies to the following:</a:t>
            </a:r>
          </a:p>
          <a:p>
            <a:pPr eaLnBrk="1" hangingPunct="1">
              <a:lnSpc>
                <a:spcPct val="90000"/>
              </a:lnSpc>
              <a:buFontTx/>
              <a:buNone/>
            </a:pPr>
            <a:endParaRPr lang="en-US" sz="2400" smtClean="0"/>
          </a:p>
          <a:p>
            <a:pPr eaLnBrk="1" hangingPunct="1">
              <a:lnSpc>
                <a:spcPct val="90000"/>
              </a:lnSpc>
            </a:pPr>
            <a:r>
              <a:rPr lang="en-US" sz="2400" smtClean="0"/>
              <a:t>Even Start Family Literacy</a:t>
            </a:r>
          </a:p>
          <a:p>
            <a:pPr eaLnBrk="1" hangingPunct="1">
              <a:lnSpc>
                <a:spcPct val="90000"/>
              </a:lnSpc>
            </a:pPr>
            <a:r>
              <a:rPr lang="en-US" sz="2400" smtClean="0"/>
              <a:t>Title I, Part C Migrant Education</a:t>
            </a:r>
          </a:p>
          <a:p>
            <a:pPr eaLnBrk="1" hangingPunct="1">
              <a:lnSpc>
                <a:spcPct val="90000"/>
              </a:lnSpc>
            </a:pPr>
            <a:r>
              <a:rPr lang="en-US" sz="2400" smtClean="0"/>
              <a:t>Title II Part A (professional development activities)</a:t>
            </a:r>
          </a:p>
          <a:p>
            <a:pPr eaLnBrk="1" hangingPunct="1">
              <a:lnSpc>
                <a:spcPct val="90000"/>
              </a:lnSpc>
            </a:pPr>
            <a:r>
              <a:rPr lang="en-US" sz="2400" smtClean="0"/>
              <a:t>Title II Part B Math and Science Partnerships</a:t>
            </a:r>
          </a:p>
          <a:p>
            <a:pPr eaLnBrk="1" hangingPunct="1">
              <a:lnSpc>
                <a:spcPct val="90000"/>
              </a:lnSpc>
            </a:pPr>
            <a:r>
              <a:rPr lang="en-US" sz="2400" smtClean="0"/>
              <a:t>Title III English Language Acquisition</a:t>
            </a:r>
          </a:p>
          <a:p>
            <a:pPr eaLnBrk="1" hangingPunct="1">
              <a:lnSpc>
                <a:spcPct val="90000"/>
              </a:lnSpc>
            </a:pPr>
            <a:r>
              <a:rPr lang="en-US" sz="2400" smtClean="0"/>
              <a:t>Title IV Safe and Drug Free Schools</a:t>
            </a:r>
          </a:p>
          <a:p>
            <a:pPr eaLnBrk="1" hangingPunct="1">
              <a:lnSpc>
                <a:spcPct val="90000"/>
              </a:lnSpc>
            </a:pPr>
            <a:r>
              <a:rPr lang="en-US" sz="2400" smtClean="0"/>
              <a:t>21</a:t>
            </a:r>
            <a:r>
              <a:rPr lang="en-US" sz="2400" baseline="30000" smtClean="0"/>
              <a:t>st</a:t>
            </a:r>
            <a:r>
              <a:rPr lang="en-US" sz="2400" smtClean="0"/>
              <a:t> Century Community Learning Centers</a:t>
            </a:r>
          </a:p>
          <a:p>
            <a:pPr eaLnBrk="1" hangingPunct="1">
              <a:lnSpc>
                <a:spcPct val="90000"/>
              </a:lnSpc>
              <a:buFontTx/>
              <a:buNone/>
            </a:pPr>
            <a:endParaRPr lang="en-US" sz="2400" smtClean="0"/>
          </a:p>
        </p:txBody>
      </p:sp>
      <p:pic>
        <p:nvPicPr>
          <p:cNvPr id="6" name="~PP1937.WAV">
            <a:hlinkClick r:id="" action="ppaction://media"/>
          </p:cNvPr>
          <p:cNvPicPr>
            <a:picLocks noRot="1" noChangeAspect="1"/>
          </p:cNvPicPr>
          <p:nvPr>
            <a:wavAudioFile r:embed="rId1" name="~PP1937.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16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7043" name="Slide Number Placeholder 5"/>
          <p:cNvSpPr>
            <a:spLocks noGrp="1"/>
          </p:cNvSpPr>
          <p:nvPr>
            <p:ph type="sldNum" sz="quarter" idx="12"/>
          </p:nvPr>
        </p:nvSpPr>
        <p:spPr/>
        <p:txBody>
          <a:bodyPr/>
          <a:lstStyle/>
          <a:p>
            <a:pPr>
              <a:defRPr/>
            </a:pPr>
            <a:fld id="{6B769B49-0853-44B1-A9B4-6C9D306BD974}" type="slidenum">
              <a:rPr lang="en-US"/>
              <a:pPr>
                <a:defRPr/>
              </a:pPr>
              <a:t>5</a:t>
            </a:fld>
            <a:endParaRPr lang="en-US"/>
          </a:p>
        </p:txBody>
      </p:sp>
      <p:sp>
        <p:nvSpPr>
          <p:cNvPr id="6148" name="Rectangle 2"/>
          <p:cNvSpPr>
            <a:spLocks noGrp="1" noChangeArrowheads="1"/>
          </p:cNvSpPr>
          <p:nvPr>
            <p:ph type="title"/>
          </p:nvPr>
        </p:nvSpPr>
        <p:spPr/>
        <p:txBody>
          <a:bodyPr/>
          <a:lstStyle/>
          <a:p>
            <a:pPr eaLnBrk="1" hangingPunct="1"/>
            <a:r>
              <a:rPr lang="en-US" sz="2800" smtClean="0"/>
              <a:t>Which Programs Have a Private NonProfit School Participation Requirement?</a:t>
            </a:r>
          </a:p>
        </p:txBody>
      </p:sp>
      <p:sp>
        <p:nvSpPr>
          <p:cNvPr id="6149" name="Rectangle 3"/>
          <p:cNvSpPr>
            <a:spLocks noGrp="1" noChangeArrowheads="1"/>
          </p:cNvSpPr>
          <p:nvPr>
            <p:ph type="body" idx="1"/>
          </p:nvPr>
        </p:nvSpPr>
        <p:spPr/>
        <p:txBody>
          <a:bodyPr/>
          <a:lstStyle/>
          <a:p>
            <a:pPr eaLnBrk="1" hangingPunct="1">
              <a:lnSpc>
                <a:spcPct val="90000"/>
              </a:lnSpc>
              <a:buFontTx/>
              <a:buNone/>
            </a:pPr>
            <a:endParaRPr lang="en-US" sz="2400" smtClean="0"/>
          </a:p>
          <a:p>
            <a:pPr eaLnBrk="1" hangingPunct="1">
              <a:lnSpc>
                <a:spcPct val="90000"/>
              </a:lnSpc>
              <a:buFontTx/>
              <a:buNone/>
            </a:pPr>
            <a:r>
              <a:rPr lang="en-US" sz="2400" smtClean="0"/>
              <a:t>Also applies to:</a:t>
            </a:r>
          </a:p>
          <a:p>
            <a:pPr eaLnBrk="1" hangingPunct="1">
              <a:lnSpc>
                <a:spcPct val="90000"/>
              </a:lnSpc>
            </a:pPr>
            <a:endParaRPr lang="en-US" sz="2400" smtClean="0"/>
          </a:p>
          <a:p>
            <a:pPr eaLnBrk="1" hangingPunct="1">
              <a:lnSpc>
                <a:spcPct val="90000"/>
              </a:lnSpc>
            </a:pPr>
            <a:r>
              <a:rPr lang="en-US" sz="2400" smtClean="0"/>
              <a:t>Title V Part A Innovative Programs (NCLB, Section 5142) (instructional programs and teacher training)</a:t>
            </a:r>
          </a:p>
          <a:p>
            <a:pPr eaLnBrk="1" hangingPunct="1">
              <a:lnSpc>
                <a:spcPct val="90000"/>
              </a:lnSpc>
            </a:pPr>
            <a:endParaRPr lang="en-US" sz="2400" smtClean="0"/>
          </a:p>
          <a:p>
            <a:pPr eaLnBrk="1" hangingPunct="1">
              <a:lnSpc>
                <a:spcPct val="90000"/>
              </a:lnSpc>
            </a:pPr>
            <a:r>
              <a:rPr lang="en-US" sz="2400" smtClean="0"/>
              <a:t>Carl Perkins Career and Technology Education (training for teachers)</a:t>
            </a:r>
          </a:p>
          <a:p>
            <a:pPr eaLnBrk="1" hangingPunct="1">
              <a:lnSpc>
                <a:spcPct val="90000"/>
              </a:lnSpc>
            </a:pPr>
            <a:endParaRPr lang="en-US" sz="2400" smtClean="0"/>
          </a:p>
          <a:p>
            <a:pPr eaLnBrk="1" hangingPunct="1">
              <a:lnSpc>
                <a:spcPct val="90000"/>
              </a:lnSpc>
            </a:pPr>
            <a:r>
              <a:rPr lang="en-US" sz="2400" smtClean="0"/>
              <a:t>IDEA-B (Special Education) – both private nonprofit and private for-profit</a:t>
            </a:r>
          </a:p>
        </p:txBody>
      </p:sp>
      <p:pic>
        <p:nvPicPr>
          <p:cNvPr id="6" name="~PP3979.WAV">
            <a:hlinkClick r:id="" action="ppaction://media"/>
          </p:cNvPr>
          <p:cNvPicPr>
            <a:picLocks noRot="1" noChangeAspect="1"/>
          </p:cNvPicPr>
          <p:nvPr>
            <a:wavAudioFile r:embed="rId1" name="~PP3979.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100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8067" name="Slide Number Placeholder 5"/>
          <p:cNvSpPr>
            <a:spLocks noGrp="1"/>
          </p:cNvSpPr>
          <p:nvPr>
            <p:ph type="sldNum" sz="quarter" idx="12"/>
          </p:nvPr>
        </p:nvSpPr>
        <p:spPr/>
        <p:txBody>
          <a:bodyPr/>
          <a:lstStyle/>
          <a:p>
            <a:pPr>
              <a:defRPr/>
            </a:pPr>
            <a:fld id="{1E533FC2-4CE8-41E4-9CCC-E0C03378F481}" type="slidenum">
              <a:rPr lang="en-US"/>
              <a:pPr>
                <a:defRPr/>
              </a:pPr>
              <a:t>6</a:t>
            </a:fld>
            <a:endParaRPr lang="en-US"/>
          </a:p>
        </p:txBody>
      </p:sp>
      <p:sp>
        <p:nvSpPr>
          <p:cNvPr id="7172" name="Rectangle 2"/>
          <p:cNvSpPr>
            <a:spLocks noGrp="1" noChangeArrowheads="1"/>
          </p:cNvSpPr>
          <p:nvPr>
            <p:ph type="title"/>
          </p:nvPr>
        </p:nvSpPr>
        <p:spPr/>
        <p:txBody>
          <a:bodyPr/>
          <a:lstStyle/>
          <a:p>
            <a:pPr eaLnBrk="1" hangingPunct="1"/>
            <a:r>
              <a:rPr lang="en-US" sz="3200" smtClean="0"/>
              <a:t>To Whom Does Private Nonprofit School Participation Apply?</a:t>
            </a:r>
          </a:p>
        </p:txBody>
      </p:sp>
      <p:sp>
        <p:nvSpPr>
          <p:cNvPr id="7173" name="Rectangle 3"/>
          <p:cNvSpPr>
            <a:spLocks noGrp="1" noChangeArrowheads="1"/>
          </p:cNvSpPr>
          <p:nvPr>
            <p:ph type="body" idx="1"/>
          </p:nvPr>
        </p:nvSpPr>
        <p:spPr/>
        <p:txBody>
          <a:bodyPr/>
          <a:lstStyle/>
          <a:p>
            <a:pPr eaLnBrk="1" hangingPunct="1">
              <a:buFont typeface="Wingdings" charset="2"/>
              <a:buChar char="v"/>
            </a:pPr>
            <a:endParaRPr lang="en-US" sz="2800" smtClean="0"/>
          </a:p>
          <a:p>
            <a:pPr eaLnBrk="1" hangingPunct="1">
              <a:buFont typeface="Wingdings" charset="2"/>
              <a:buChar char="v"/>
            </a:pPr>
            <a:r>
              <a:rPr lang="en-US" sz="2800" smtClean="0"/>
              <a:t>Most private nonprofit school participation requirements apply to both the state level and the local level, but it may only be for certain activities at the state and/or local level </a:t>
            </a:r>
          </a:p>
          <a:p>
            <a:pPr eaLnBrk="1" hangingPunct="1">
              <a:buFont typeface="Wingdings" charset="2"/>
              <a:buChar char="v"/>
            </a:pPr>
            <a:endParaRPr lang="en-US" sz="2800" smtClean="0"/>
          </a:p>
          <a:p>
            <a:pPr eaLnBrk="1" hangingPunct="1">
              <a:buFont typeface="Wingdings" charset="2"/>
              <a:buChar char="v"/>
            </a:pPr>
            <a:r>
              <a:rPr lang="en-US" sz="2800" smtClean="0"/>
              <a:t>(must carefully review the particular private nonprofit school participation requirements to be sure)</a:t>
            </a:r>
          </a:p>
        </p:txBody>
      </p:sp>
      <p:pic>
        <p:nvPicPr>
          <p:cNvPr id="6" name="~PP3013.WAV">
            <a:hlinkClick r:id="" action="ppaction://media"/>
          </p:cNvPr>
          <p:cNvPicPr>
            <a:picLocks noRot="1" noChangeAspect="1"/>
          </p:cNvPicPr>
          <p:nvPr>
            <a:wavAudioFile r:embed="rId1" name="~PP3013.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27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89091" name="Slide Number Placeholder 5"/>
          <p:cNvSpPr>
            <a:spLocks noGrp="1"/>
          </p:cNvSpPr>
          <p:nvPr>
            <p:ph type="sldNum" sz="quarter" idx="12"/>
          </p:nvPr>
        </p:nvSpPr>
        <p:spPr/>
        <p:txBody>
          <a:bodyPr/>
          <a:lstStyle/>
          <a:p>
            <a:pPr>
              <a:defRPr/>
            </a:pPr>
            <a:fld id="{5085E396-0813-4E8E-BB6C-D71DFED75A0F}" type="slidenum">
              <a:rPr lang="en-US"/>
              <a:pPr>
                <a:defRPr/>
              </a:pPr>
              <a:t>7</a:t>
            </a:fld>
            <a:endParaRPr lang="en-US"/>
          </a:p>
        </p:txBody>
      </p:sp>
      <p:sp>
        <p:nvSpPr>
          <p:cNvPr id="8196" name="Rectangle 2"/>
          <p:cNvSpPr>
            <a:spLocks noGrp="1" noChangeArrowheads="1"/>
          </p:cNvSpPr>
          <p:nvPr>
            <p:ph type="title"/>
          </p:nvPr>
        </p:nvSpPr>
        <p:spPr/>
        <p:txBody>
          <a:bodyPr/>
          <a:lstStyle/>
          <a:p>
            <a:pPr eaLnBrk="1" hangingPunct="1"/>
            <a:r>
              <a:rPr lang="en-US" sz="2800" smtClean="0"/>
              <a:t>Where Do the Requirements for Private NonProfit School Participation Come From?</a:t>
            </a:r>
          </a:p>
        </p:txBody>
      </p:sp>
      <p:sp>
        <p:nvSpPr>
          <p:cNvPr id="8197" name="Rectangle 3"/>
          <p:cNvSpPr>
            <a:spLocks noGrp="1" noChangeArrowheads="1"/>
          </p:cNvSpPr>
          <p:nvPr>
            <p:ph type="body" idx="1"/>
          </p:nvPr>
        </p:nvSpPr>
        <p:spPr/>
        <p:txBody>
          <a:bodyPr/>
          <a:lstStyle/>
          <a:p>
            <a:pPr eaLnBrk="1" hangingPunct="1">
              <a:lnSpc>
                <a:spcPct val="80000"/>
              </a:lnSpc>
              <a:buFont typeface="Wingdings" charset="2"/>
              <a:buChar char="Ø"/>
            </a:pPr>
            <a:endParaRPr lang="en-US" sz="1600" smtClean="0"/>
          </a:p>
          <a:p>
            <a:pPr eaLnBrk="1" hangingPunct="1">
              <a:lnSpc>
                <a:spcPct val="80000"/>
              </a:lnSpc>
              <a:buFont typeface="Wingdings" charset="2"/>
              <a:buChar char="Ø"/>
            </a:pPr>
            <a:r>
              <a:rPr lang="en-US" sz="2400" smtClean="0"/>
              <a:t>Some requirements come from the authorizing statute</a:t>
            </a:r>
          </a:p>
          <a:p>
            <a:pPr eaLnBrk="1" hangingPunct="1">
              <a:lnSpc>
                <a:spcPct val="80000"/>
              </a:lnSpc>
              <a:buFontTx/>
              <a:buNone/>
            </a:pPr>
            <a:r>
              <a:rPr lang="en-US" sz="2400" smtClean="0"/>
              <a:t>    Ex: Title IX, Section 9501 of NCLB </a:t>
            </a:r>
            <a:r>
              <a:rPr lang="en-US" sz="2200" smtClean="0"/>
              <a:t>(Even Start, 21</a:t>
            </a:r>
            <a:r>
              <a:rPr lang="en-US" sz="2200" baseline="30000" smtClean="0"/>
              <a:t>st</a:t>
            </a:r>
            <a:r>
              <a:rPr lang="en-US" sz="2200" smtClean="0"/>
              <a:t> CCLC)</a:t>
            </a:r>
            <a:br>
              <a:rPr lang="en-US" sz="2200" smtClean="0"/>
            </a:br>
            <a:r>
              <a:rPr lang="en-US" sz="2400" smtClean="0"/>
              <a:t>      Title V, Part A Innovative Programs</a:t>
            </a:r>
          </a:p>
          <a:p>
            <a:pPr eaLnBrk="1" hangingPunct="1">
              <a:lnSpc>
                <a:spcPct val="80000"/>
              </a:lnSpc>
              <a:buFontTx/>
              <a:buNone/>
            </a:pPr>
            <a:endParaRPr lang="en-US" sz="2400" smtClean="0"/>
          </a:p>
          <a:p>
            <a:pPr eaLnBrk="1" hangingPunct="1">
              <a:lnSpc>
                <a:spcPct val="80000"/>
              </a:lnSpc>
              <a:buFont typeface="Wingdings" charset="2"/>
              <a:buChar char="Ø"/>
            </a:pPr>
            <a:r>
              <a:rPr lang="en-US" sz="2400" smtClean="0"/>
              <a:t>Other requirements come from EDGAR:</a:t>
            </a:r>
          </a:p>
          <a:p>
            <a:pPr eaLnBrk="1" hangingPunct="1">
              <a:lnSpc>
                <a:spcPct val="80000"/>
              </a:lnSpc>
              <a:buFontTx/>
              <a:buNone/>
            </a:pPr>
            <a:r>
              <a:rPr lang="en-US" sz="2400" smtClean="0"/>
              <a:t>    34 CFR 76.650-.667</a:t>
            </a:r>
          </a:p>
          <a:p>
            <a:pPr eaLnBrk="1" hangingPunct="1">
              <a:lnSpc>
                <a:spcPct val="80000"/>
              </a:lnSpc>
              <a:buFontTx/>
              <a:buNone/>
            </a:pPr>
            <a:r>
              <a:rPr lang="en-US" sz="2400" smtClean="0"/>
              <a:t>    (34 CFR Part 76 applies to all state-administered programs administered by the USDE unless the authorizing statute has its own requirements pertaining to private nonprofit school participation or unless the federal NOGA states these sections do not apply (Ex: Title V Part A)</a:t>
            </a:r>
          </a:p>
        </p:txBody>
      </p:sp>
      <p:pic>
        <p:nvPicPr>
          <p:cNvPr id="6" name="~PP1714.WAV">
            <a:hlinkClick r:id="" action="ppaction://media"/>
          </p:cNvPr>
          <p:cNvPicPr>
            <a:picLocks noRot="1" noChangeAspect="1"/>
          </p:cNvPicPr>
          <p:nvPr>
            <a:wavAudioFile r:embed="rId1" name="~PP1714.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14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0115" name="Slide Number Placeholder 5"/>
          <p:cNvSpPr>
            <a:spLocks noGrp="1"/>
          </p:cNvSpPr>
          <p:nvPr>
            <p:ph type="sldNum" sz="quarter" idx="12"/>
          </p:nvPr>
        </p:nvSpPr>
        <p:spPr/>
        <p:txBody>
          <a:bodyPr/>
          <a:lstStyle/>
          <a:p>
            <a:pPr>
              <a:defRPr/>
            </a:pPr>
            <a:fld id="{86FB2833-64C1-42E9-94ED-5F8803E7BDC8}" type="slidenum">
              <a:rPr lang="en-US"/>
              <a:pPr>
                <a:defRPr/>
              </a:pPr>
              <a:t>8</a:t>
            </a:fld>
            <a:endParaRPr lang="en-US"/>
          </a:p>
        </p:txBody>
      </p:sp>
      <p:sp>
        <p:nvSpPr>
          <p:cNvPr id="9220" name="Rectangle 2"/>
          <p:cNvSpPr>
            <a:spLocks noGrp="1" noChangeArrowheads="1"/>
          </p:cNvSpPr>
          <p:nvPr>
            <p:ph type="title"/>
          </p:nvPr>
        </p:nvSpPr>
        <p:spPr/>
        <p:txBody>
          <a:bodyPr/>
          <a:lstStyle/>
          <a:p>
            <a:pPr eaLnBrk="1" hangingPunct="1"/>
            <a:r>
              <a:rPr lang="en-US" sz="2800" smtClean="0"/>
              <a:t>What Are the Private Nonprofit School Participation Requirements?</a:t>
            </a:r>
          </a:p>
        </p:txBody>
      </p:sp>
      <p:sp>
        <p:nvSpPr>
          <p:cNvPr id="9221" name="Rectangle 3"/>
          <p:cNvSpPr>
            <a:spLocks noGrp="1" noChangeArrowheads="1"/>
          </p:cNvSpPr>
          <p:nvPr>
            <p:ph type="body" idx="1"/>
          </p:nvPr>
        </p:nvSpPr>
        <p:spPr/>
        <p:txBody>
          <a:bodyPr/>
          <a:lstStyle/>
          <a:p>
            <a:pPr eaLnBrk="1" hangingPunct="1">
              <a:lnSpc>
                <a:spcPct val="80000"/>
              </a:lnSpc>
              <a:buFontTx/>
              <a:buNone/>
            </a:pPr>
            <a:r>
              <a:rPr lang="en-US" sz="2000" smtClean="0"/>
              <a:t>In general:</a:t>
            </a:r>
          </a:p>
          <a:p>
            <a:pPr eaLnBrk="1" hangingPunct="1">
              <a:lnSpc>
                <a:spcPct val="80000"/>
              </a:lnSpc>
            </a:pPr>
            <a:endParaRPr lang="en-US" sz="2000" smtClean="0"/>
          </a:p>
          <a:p>
            <a:pPr eaLnBrk="1" hangingPunct="1">
              <a:lnSpc>
                <a:spcPct val="80000"/>
              </a:lnSpc>
            </a:pPr>
            <a:r>
              <a:rPr lang="en-US" sz="2000" smtClean="0"/>
              <a:t>The grantee must annually contact p-n-p school officials located within the grantee’s boundaries to determine whether the p-n-p school officials desire that their children participate in the federal programs and services</a:t>
            </a:r>
          </a:p>
          <a:p>
            <a:pPr eaLnBrk="1" hangingPunct="1">
              <a:lnSpc>
                <a:spcPct val="80000"/>
              </a:lnSpc>
            </a:pPr>
            <a:endParaRPr lang="en-US" sz="2000" smtClean="0"/>
          </a:p>
          <a:p>
            <a:pPr eaLnBrk="1" hangingPunct="1">
              <a:lnSpc>
                <a:spcPct val="80000"/>
              </a:lnSpc>
            </a:pPr>
            <a:r>
              <a:rPr lang="en-US" sz="2000" smtClean="0"/>
              <a:t>For those p-n-p schools that choose to participate, the grantee must provide a genuine opportunity for them to participate in the planning and design of the program services and activities</a:t>
            </a:r>
          </a:p>
          <a:p>
            <a:pPr eaLnBrk="1" hangingPunct="1">
              <a:lnSpc>
                <a:spcPct val="80000"/>
              </a:lnSpc>
            </a:pPr>
            <a:endParaRPr lang="en-US" sz="2000" smtClean="0"/>
          </a:p>
          <a:p>
            <a:pPr eaLnBrk="1" hangingPunct="1">
              <a:lnSpc>
                <a:spcPct val="80000"/>
              </a:lnSpc>
            </a:pPr>
            <a:r>
              <a:rPr lang="en-US" sz="2000" smtClean="0"/>
              <a:t>Grantees must provide for “timely and meaningful consultation” with </a:t>
            </a:r>
            <a:br>
              <a:rPr lang="en-US" sz="2000" smtClean="0"/>
            </a:br>
            <a:r>
              <a:rPr lang="en-US" sz="2000" smtClean="0"/>
              <a:t>p-n-p school officials during the design and development of programs prior to making any decisions that affect the opportunity of p-n-p school children and teachers to participate (refer to the Private Nonprofit School Participation schedule in the SAS for the consultation requirements)</a:t>
            </a:r>
          </a:p>
        </p:txBody>
      </p:sp>
      <p:pic>
        <p:nvPicPr>
          <p:cNvPr id="6" name="~PP2157.WAV">
            <a:hlinkClick r:id="" action="ppaction://media"/>
          </p:cNvPr>
          <p:cNvPicPr>
            <a:picLocks noRot="1" noChangeAspect="1"/>
          </p:cNvPicPr>
          <p:nvPr>
            <a:wavAudioFile r:embed="rId1" name="~PP2157.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1067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p:txBody>
          <a:bodyPr/>
          <a:lstStyle/>
          <a:p>
            <a:pPr>
              <a:defRPr/>
            </a:pPr>
            <a:r>
              <a:rPr lang="en-US"/>
              <a:t>Copyright ©</a:t>
            </a:r>
          </a:p>
          <a:p>
            <a:pPr>
              <a:defRPr/>
            </a:pPr>
            <a:r>
              <a:rPr lang="en-US"/>
              <a:t>Texas Education Agency 2012</a:t>
            </a:r>
          </a:p>
        </p:txBody>
      </p:sp>
      <p:sp>
        <p:nvSpPr>
          <p:cNvPr id="91139" name="Slide Number Placeholder 5"/>
          <p:cNvSpPr>
            <a:spLocks noGrp="1"/>
          </p:cNvSpPr>
          <p:nvPr>
            <p:ph type="sldNum" sz="quarter" idx="12"/>
          </p:nvPr>
        </p:nvSpPr>
        <p:spPr/>
        <p:txBody>
          <a:bodyPr/>
          <a:lstStyle/>
          <a:p>
            <a:pPr>
              <a:defRPr/>
            </a:pPr>
            <a:fld id="{6C532A6F-0C60-45EB-9C17-128F0127FBEF}" type="slidenum">
              <a:rPr lang="en-US"/>
              <a:pPr>
                <a:defRPr/>
              </a:pPr>
              <a:t>9</a:t>
            </a:fld>
            <a:endParaRPr lang="en-US"/>
          </a:p>
        </p:txBody>
      </p:sp>
      <p:sp>
        <p:nvSpPr>
          <p:cNvPr id="10244" name="Rectangle 2"/>
          <p:cNvSpPr>
            <a:spLocks noGrp="1" noChangeArrowheads="1"/>
          </p:cNvSpPr>
          <p:nvPr>
            <p:ph type="title"/>
          </p:nvPr>
        </p:nvSpPr>
        <p:spPr/>
        <p:txBody>
          <a:bodyPr/>
          <a:lstStyle/>
          <a:p>
            <a:pPr eaLnBrk="1" hangingPunct="1"/>
            <a:r>
              <a:rPr lang="en-US" sz="3000" smtClean="0"/>
              <a:t>What Are the Private Nonprofit School Participation Requirements?</a:t>
            </a:r>
          </a:p>
        </p:txBody>
      </p:sp>
      <p:sp>
        <p:nvSpPr>
          <p:cNvPr id="10245" name="Rectangle 3"/>
          <p:cNvSpPr>
            <a:spLocks noGrp="1" noChangeArrowheads="1"/>
          </p:cNvSpPr>
          <p:nvPr>
            <p:ph type="body" idx="1"/>
          </p:nvPr>
        </p:nvSpPr>
        <p:spPr/>
        <p:txBody>
          <a:bodyPr/>
          <a:lstStyle/>
          <a:p>
            <a:pPr eaLnBrk="1" hangingPunct="1">
              <a:lnSpc>
                <a:spcPct val="80000"/>
              </a:lnSpc>
              <a:buFont typeface="Wingdings" charset="2"/>
              <a:buChar char="v"/>
            </a:pPr>
            <a:endParaRPr lang="en-US" sz="2000" u="sng" smtClean="0"/>
          </a:p>
          <a:p>
            <a:pPr eaLnBrk="1" hangingPunct="1">
              <a:lnSpc>
                <a:spcPct val="80000"/>
              </a:lnSpc>
              <a:buFont typeface="Wingdings" charset="2"/>
              <a:buChar char="v"/>
            </a:pPr>
            <a:r>
              <a:rPr lang="en-US" sz="2000" u="sng" smtClean="0"/>
              <a:t>Equitable Services</a:t>
            </a:r>
            <a:r>
              <a:rPr lang="en-US" sz="2000" smtClean="0"/>
              <a:t> - Private nonprofit schools must be offered equitable services and other benefits (as compared to public school children and teachers) that address their needs under the program.</a:t>
            </a:r>
          </a:p>
          <a:p>
            <a:pPr eaLnBrk="1" hangingPunct="1">
              <a:lnSpc>
                <a:spcPct val="80000"/>
              </a:lnSpc>
              <a:buFont typeface="Wingdings" charset="2"/>
              <a:buChar char="v"/>
            </a:pPr>
            <a:endParaRPr lang="en-US" sz="2000" smtClean="0"/>
          </a:p>
          <a:p>
            <a:pPr eaLnBrk="1" hangingPunct="1">
              <a:lnSpc>
                <a:spcPct val="80000"/>
              </a:lnSpc>
              <a:buFont typeface="Wingdings" charset="2"/>
              <a:buChar char="v"/>
            </a:pPr>
            <a:r>
              <a:rPr lang="en-US" sz="2000" u="sng" smtClean="0"/>
              <a:t>Equitable</a:t>
            </a:r>
            <a:r>
              <a:rPr lang="en-US" sz="2000" smtClean="0"/>
              <a:t> means comparable in quality, scope, and opportunity for participation.</a:t>
            </a:r>
          </a:p>
          <a:p>
            <a:pPr eaLnBrk="1" hangingPunct="1">
              <a:lnSpc>
                <a:spcPct val="80000"/>
              </a:lnSpc>
              <a:buFont typeface="Wingdings" charset="2"/>
              <a:buChar char="v"/>
            </a:pPr>
            <a:endParaRPr lang="en-US" sz="2000" smtClean="0"/>
          </a:p>
          <a:p>
            <a:pPr eaLnBrk="1" hangingPunct="1">
              <a:lnSpc>
                <a:spcPct val="80000"/>
              </a:lnSpc>
              <a:buFont typeface="Wingdings" charset="2"/>
              <a:buChar char="v"/>
            </a:pPr>
            <a:r>
              <a:rPr lang="en-US" sz="2000" u="sng" smtClean="0"/>
              <a:t>Different needs</a:t>
            </a:r>
            <a:r>
              <a:rPr lang="en-US" sz="2000" smtClean="0"/>
              <a:t> – If the needs are different for p-n-p school children and teachers, the grantee shall provide services that address their needs on an equitable basis</a:t>
            </a:r>
          </a:p>
          <a:p>
            <a:pPr eaLnBrk="1" hangingPunct="1">
              <a:lnSpc>
                <a:spcPct val="80000"/>
              </a:lnSpc>
              <a:buFont typeface="Wingdings" charset="2"/>
              <a:buChar char="v"/>
            </a:pPr>
            <a:endParaRPr lang="en-US" sz="2000" smtClean="0"/>
          </a:p>
          <a:p>
            <a:pPr eaLnBrk="1" hangingPunct="1">
              <a:lnSpc>
                <a:spcPct val="80000"/>
              </a:lnSpc>
              <a:buFont typeface="Wingdings" charset="2"/>
              <a:buChar char="v"/>
            </a:pPr>
            <a:r>
              <a:rPr lang="en-US" sz="2000" u="sng" smtClean="0"/>
              <a:t>Local Application</a:t>
            </a:r>
            <a:r>
              <a:rPr lang="en-US" sz="2000" smtClean="0"/>
              <a:t> - The local application contains a schedule pertaining to Private Nonprofit School Participation that must be completed if any p-n-p schools are located within the boundaries of the grantee</a:t>
            </a:r>
          </a:p>
          <a:p>
            <a:pPr eaLnBrk="1" hangingPunct="1">
              <a:lnSpc>
                <a:spcPct val="80000"/>
              </a:lnSpc>
              <a:buFont typeface="Wingdings" charset="2"/>
              <a:buChar char="v"/>
            </a:pPr>
            <a:endParaRPr lang="en-US" sz="2000" smtClean="0"/>
          </a:p>
        </p:txBody>
      </p:sp>
      <p:pic>
        <p:nvPicPr>
          <p:cNvPr id="6" name="~PP3932.WAV">
            <a:hlinkClick r:id="" action="ppaction://media"/>
          </p:cNvPr>
          <p:cNvPicPr>
            <a:picLocks noRot="1" noChangeAspect="1"/>
          </p:cNvPicPr>
          <p:nvPr>
            <a:wavAudioFile r:embed="rId1" name="~PP3932.WAV"/>
          </p:nvPr>
        </p:nvPicPr>
        <p:blipFill>
          <a:blip r:embed="rId3" cstate="print"/>
          <a:srcRect/>
          <a:stretch>
            <a:fillRect/>
          </a:stretch>
        </p:blipFill>
        <p:spPr bwMode="auto">
          <a:xfrm>
            <a:off x="8729663" y="6443663"/>
            <a:ext cx="304800" cy="304800"/>
          </a:xfrm>
          <a:prstGeom prst="rect">
            <a:avLst/>
          </a:prstGeom>
          <a:noFill/>
          <a:ln w="9525">
            <a:noFill/>
            <a:miter lim="800000"/>
            <a:headEnd/>
            <a:tailEnd/>
          </a:ln>
        </p:spPr>
      </p:pic>
    </p:spTree>
  </p:cSld>
  <p:clrMapOvr>
    <a:masterClrMapping/>
  </p:clrMapOvr>
  <p:transition advTm="466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F0D1A7EC70AA4EA84EAA5698A25EE8" ma:contentTypeVersion="0" ma:contentTypeDescription="Create a new document." ma:contentTypeScope="" ma:versionID="5933c5e2af8975b4963f21baa58997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C9B0E52-4CC4-434F-8278-76A78BB07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73A4760-3096-401A-A257-D1D831DFD71B}">
  <ds:schemaRefs>
    <ds:schemaRef ds:uri="http://schemas.microsoft.com/sharepoint/v3/contenttype/forms"/>
  </ds:schemaRefs>
</ds:datastoreItem>
</file>

<file path=customXml/itemProps3.xml><?xml version="1.0" encoding="utf-8"?>
<ds:datastoreItem xmlns:ds="http://schemas.openxmlformats.org/officeDocument/2006/customXml" ds:itemID="{AA9910D0-8BFB-4DE3-9860-53C5834E550F}">
  <ds:schemaRefs>
    <ds:schemaRef ds:uri="http://schemas.microsoft.com/office/2006/metadata/longProperties"/>
  </ds:schemaRefs>
</ds:datastoreItem>
</file>

<file path=customXml/itemProps4.xml><?xml version="1.0" encoding="utf-8"?>
<ds:datastoreItem xmlns:ds="http://schemas.openxmlformats.org/officeDocument/2006/customXml" ds:itemID="{B89FE925-C8D4-4EFE-A797-5F858F66590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27</TotalTime>
  <Words>1053</Words>
  <Application>Microsoft Office PowerPoint</Application>
  <PresentationFormat>On-screen Show (4:3)</PresentationFormat>
  <Paragraphs>161</Paragraphs>
  <Slides>15</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Slide 1</vt:lpstr>
      <vt:lpstr>Private NonProfit School Participation</vt:lpstr>
      <vt:lpstr>Private NonProfit School Participation</vt:lpstr>
      <vt:lpstr>Which Programs Have a Private NonProfit School Participation Requirement?</vt:lpstr>
      <vt:lpstr>Which Programs Have a Private NonProfit School Participation Requirement?</vt:lpstr>
      <vt:lpstr>To Whom Does Private Nonprofit School Participation Apply?</vt:lpstr>
      <vt:lpstr>Where Do the Requirements for Private NonProfit School Participation Come From?</vt:lpstr>
      <vt:lpstr>What Are the Private Nonprofit School Participation Requirements?</vt:lpstr>
      <vt:lpstr>What Are the Private Nonprofit School Participation Requirements?</vt:lpstr>
      <vt:lpstr>Equal Expenditures – Calculation of Fair Share</vt:lpstr>
      <vt:lpstr>Equal Expenditures – Calculation of Fair Share</vt:lpstr>
      <vt:lpstr>Example of Calculation of Fair Share</vt:lpstr>
      <vt:lpstr>Other Requirements Pertaining to P-N-P School Participation</vt:lpstr>
      <vt:lpstr>Other Requirements Pertaining to P-N-P School Participation</vt:lpstr>
      <vt:lpstr>Other Requirements Pertaining to P-N-P School Participation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saverill</dc:creator>
  <cp:lastModifiedBy>Virginia Beck</cp:lastModifiedBy>
  <cp:revision>6</cp:revision>
  <dcterms:created xsi:type="dcterms:W3CDTF">2012-04-03T17:27:49Z</dcterms:created>
  <dcterms:modified xsi:type="dcterms:W3CDTF">2012-04-17T18:14:03Z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