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6" r:id="rId5"/>
    <p:sldId id="412" r:id="rId6"/>
    <p:sldId id="413" r:id="rId7"/>
    <p:sldId id="288" r:id="rId8"/>
    <p:sldId id="339" r:id="rId9"/>
    <p:sldId id="395" r:id="rId10"/>
    <p:sldId id="414" r:id="rId11"/>
    <p:sldId id="396" r:id="rId12"/>
    <p:sldId id="405" r:id="rId13"/>
    <p:sldId id="409" r:id="rId14"/>
    <p:sldId id="416" r:id="rId15"/>
    <p:sldId id="404" r:id="rId16"/>
    <p:sldId id="403" r:id="rId17"/>
    <p:sldId id="382" r:id="rId18"/>
    <p:sldId id="402" r:id="rId19"/>
    <p:sldId id="390" r:id="rId20"/>
    <p:sldId id="397" r:id="rId21"/>
    <p:sldId id="398" r:id="rId22"/>
    <p:sldId id="399" r:id="rId23"/>
    <p:sldId id="400" r:id="rId24"/>
    <p:sldId id="417" r:id="rId25"/>
    <p:sldId id="411" r:id="rId26"/>
    <p:sldId id="418" r:id="rId27"/>
    <p:sldId id="4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33CCFF"/>
    <a:srgbClr val="00FF00"/>
    <a:srgbClr val="33CCCC"/>
    <a:srgbClr val="DA92C0"/>
    <a:srgbClr val="F5B68B"/>
    <a:srgbClr val="34278D"/>
    <a:srgbClr val="D2DEEF"/>
    <a:srgbClr val="292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62" autoAdjust="0"/>
    <p:restoredTop sz="76712" autoAdjust="0"/>
  </p:normalViewPr>
  <p:slideViewPr>
    <p:cSldViewPr snapToGrid="0">
      <p:cViewPr varScale="1">
        <p:scale>
          <a:sx n="78" d="100"/>
          <a:sy n="78" d="100"/>
        </p:scale>
        <p:origin x="1315" y="67"/>
      </p:cViewPr>
      <p:guideLst/>
    </p:cSldViewPr>
  </p:slideViewPr>
  <p:outlineViewPr>
    <p:cViewPr>
      <p:scale>
        <a:sx n="33" d="100"/>
        <a:sy n="33" d="100"/>
      </p:scale>
      <p:origin x="0" y="-4392"/>
    </p:cViewPr>
  </p:outlineViewPr>
  <p:notesTextViewPr>
    <p:cViewPr>
      <p:scale>
        <a:sx n="1" d="1"/>
        <a:sy n="1" d="1"/>
      </p:scale>
      <p:origin x="0" y="0"/>
    </p:cViewPr>
  </p:notesTextViewPr>
  <p:sorterViewPr>
    <p:cViewPr>
      <p:scale>
        <a:sx n="200" d="100"/>
        <a:sy n="200" d="100"/>
      </p:scale>
      <p:origin x="0" y="-7939"/>
    </p:cViewPr>
  </p:sorterViewPr>
  <p:notesViewPr>
    <p:cSldViewPr snapToGrid="0">
      <p:cViewPr varScale="1">
        <p:scale>
          <a:sx n="52" d="100"/>
          <a:sy n="52" d="100"/>
        </p:scale>
        <p:origin x="26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A45227-444A-40CB-9828-C396816AEA13}" type="datetimeFigureOut">
              <a:rPr lang="en-US" smtClean="0"/>
              <a:t>2/3/2015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927EF0-9AAB-4250-BD7E-358A18568A06}" type="slidenum">
              <a:rPr lang="en-US" smtClean="0"/>
              <a:t>‹#›</a:t>
            </a:fld>
            <a:endParaRPr lang="en-US" dirty="0"/>
          </a:p>
        </p:txBody>
      </p:sp>
    </p:spTree>
    <p:extLst>
      <p:ext uri="{BB962C8B-B14F-4D97-AF65-F5344CB8AC3E}">
        <p14:creationId xmlns:p14="http://schemas.microsoft.com/office/powerpoint/2010/main" val="2484461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74B56-B8BE-447A-85C3-D7F37654B987}" type="datetimeFigureOut">
              <a:rPr lang="en-US" smtClean="0"/>
              <a:t>2/3/2015</a:t>
            </a:fld>
            <a:endParaRPr lang="en-US" dirty="0"/>
          </a:p>
        </p:txBody>
      </p:sp>
      <p:sp>
        <p:nvSpPr>
          <p:cNvPr id="4" name="Slide Image Placeholder 3"/>
          <p:cNvSpPr>
            <a:spLocks noGrp="1" noRot="1" noChangeAspect="1"/>
          </p:cNvSpPr>
          <p:nvPr>
            <p:ph type="sldImg" idx="2"/>
          </p:nvPr>
        </p:nvSpPr>
        <p:spPr>
          <a:xfrm>
            <a:off x="685800" y="51435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57200" y="3656011"/>
            <a:ext cx="5943600" cy="5029201"/>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95F5A-2774-4EA5-8BBD-D16EC06773CF}" type="slidenum">
              <a:rPr lang="en-US" smtClean="0"/>
              <a:t>‹#›</a:t>
            </a:fld>
            <a:endParaRPr lang="en-US" dirty="0"/>
          </a:p>
        </p:txBody>
      </p:sp>
    </p:spTree>
    <p:extLst>
      <p:ext uri="{BB962C8B-B14F-4D97-AF65-F5344CB8AC3E}">
        <p14:creationId xmlns:p14="http://schemas.microsoft.com/office/powerpoint/2010/main" val="3102845796"/>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0"/>
      </a:spcAft>
      <a:defRPr sz="1050" kern="1200" baseline="0">
        <a:solidFill>
          <a:schemeClr val="tx1"/>
        </a:solidFill>
        <a:latin typeface="Arial" panose="020B0604020202020204" pitchFamily="34" charset="0"/>
        <a:ea typeface="+mn-ea"/>
        <a:cs typeface="+mn-cs"/>
      </a:defRPr>
    </a:lvl1pPr>
    <a:lvl2pPr marL="457200" algn="l" defTabSz="914400" rtl="0" eaLnBrk="1" latinLnBrk="0" hangingPunct="1">
      <a:spcAft>
        <a:spcPts val="0"/>
      </a:spcAft>
      <a:defRPr sz="1050" kern="1200" baseline="0">
        <a:solidFill>
          <a:schemeClr val="tx1"/>
        </a:solidFill>
        <a:latin typeface="Arial" panose="020B0604020202020204" pitchFamily="34" charset="0"/>
        <a:ea typeface="+mn-ea"/>
        <a:cs typeface="+mn-cs"/>
      </a:defRPr>
    </a:lvl2pPr>
    <a:lvl3pPr marL="914400" algn="l" defTabSz="914400" rtl="0" eaLnBrk="1" latinLnBrk="0" hangingPunct="1">
      <a:spcAft>
        <a:spcPts val="0"/>
      </a:spcAft>
      <a:defRPr sz="1050" kern="1200" baseline="0">
        <a:solidFill>
          <a:schemeClr val="tx1"/>
        </a:solidFill>
        <a:latin typeface="Arial" panose="020B0604020202020204" pitchFamily="34" charset="0"/>
        <a:ea typeface="+mn-ea"/>
        <a:cs typeface="+mn-cs"/>
      </a:defRPr>
    </a:lvl3pPr>
    <a:lvl4pPr marL="1371600" algn="l" defTabSz="914400" rtl="0" eaLnBrk="1" latinLnBrk="0" hangingPunct="1">
      <a:spcAft>
        <a:spcPts val="0"/>
      </a:spcAft>
      <a:defRPr sz="1050" kern="1200" baseline="0">
        <a:solidFill>
          <a:schemeClr val="tx1"/>
        </a:solidFill>
        <a:latin typeface="Arial" panose="020B0604020202020204" pitchFamily="34" charset="0"/>
        <a:ea typeface="+mn-ea"/>
        <a:cs typeface="+mn-cs"/>
      </a:defRPr>
    </a:lvl4pPr>
    <a:lvl5pPr marL="1828800" algn="l" defTabSz="914400" rtl="0" eaLnBrk="1" latinLnBrk="0" hangingPunct="1">
      <a:spcAft>
        <a:spcPts val="0"/>
      </a:spcAft>
      <a:defRPr sz="1050" kern="1200" baseline="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u="none" strike="noStrike" kern="1200" baseline="0" dirty="0" smtClean="0">
                <a:solidFill>
                  <a:schemeClr val="tx1"/>
                </a:solidFill>
                <a:latin typeface="Arial" panose="020B0604020202020204" pitchFamily="34" charset="0"/>
                <a:ea typeface="+mn-ea"/>
                <a:cs typeface="+mn-cs"/>
              </a:rPr>
              <a:t>Effective September 1, 2014, all Texas school districts must complete and submit an Indirect Cost Rate Proposal to request a federal indirect cost rate from Texas Education Agency. This presentation discusses indirect cost rates, the process independent school districts use to request their indirect cost rates, how TEA calculates indirect cost rates, the classification of the school district’s actual audited costs into specific cost categories, a walk through of the ICRP excel workbook used by the school district to report actual costs and other information for determining indirect cost rates, the importance of reconciling your school district’s indirect cost rate proposal to the district’s annual financial report, and how to submit your indirect cost rate proposal to the Texas Education Agency.</a:t>
            </a:r>
            <a:endParaRPr lang="en-US" dirty="0"/>
          </a:p>
        </p:txBody>
      </p:sp>
      <p:sp>
        <p:nvSpPr>
          <p:cNvPr id="4" name="Slide Number Placeholder 3"/>
          <p:cNvSpPr>
            <a:spLocks noGrp="1"/>
          </p:cNvSpPr>
          <p:nvPr>
            <p:ph type="sldNum" sz="quarter" idx="10"/>
          </p:nvPr>
        </p:nvSpPr>
        <p:spPr/>
        <p:txBody>
          <a:bodyPr/>
          <a:lstStyle/>
          <a:p>
            <a:fld id="{10D95F5A-2774-4EA5-8BBD-D16EC06773CF}" type="slidenum">
              <a:rPr lang="en-US" smtClean="0"/>
              <a:t>1</a:t>
            </a:fld>
            <a:endParaRPr lang="en-US" dirty="0"/>
          </a:p>
        </p:txBody>
      </p:sp>
    </p:spTree>
    <p:extLst>
      <p:ext uri="{BB962C8B-B14F-4D97-AF65-F5344CB8AC3E}">
        <p14:creationId xmlns:p14="http://schemas.microsoft.com/office/powerpoint/2010/main" val="988270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050" b="0" i="0" u="none" strike="noStrike" baseline="0" dirty="0" smtClean="0">
                <a:latin typeface="Arial" panose="020B0604020202020204" pitchFamily="34" charset="0"/>
              </a:rPr>
              <a:t>The first document of a complete Indirect Cost Rate Proposal is the ICRP Excel workbook.  Within the ICRP excel workbook the school district will be complete the certification of indirect costs, another required document of the ICRP, classify actual audited costs into the cost categories of excluded, unallowable, direct, and indirect costs, report adjustments to allow for the calculation of the restricted indirect cost rate, and provide supporting detail for all excluded costs.</a:t>
            </a:r>
          </a:p>
        </p:txBody>
      </p:sp>
      <p:sp>
        <p:nvSpPr>
          <p:cNvPr id="4" name="Slide Number Placeholder 3"/>
          <p:cNvSpPr>
            <a:spLocks noGrp="1"/>
          </p:cNvSpPr>
          <p:nvPr>
            <p:ph type="sldNum" sz="quarter" idx="10"/>
          </p:nvPr>
        </p:nvSpPr>
        <p:spPr/>
        <p:txBody>
          <a:bodyPr/>
          <a:lstStyle/>
          <a:p>
            <a:fld id="{10D95F5A-2774-4EA5-8BBD-D16EC06773CF}" type="slidenum">
              <a:rPr lang="en-US" smtClean="0"/>
              <a:t>10</a:t>
            </a:fld>
            <a:endParaRPr lang="en-US" dirty="0"/>
          </a:p>
        </p:txBody>
      </p:sp>
    </p:spTree>
    <p:extLst>
      <p:ext uri="{BB962C8B-B14F-4D97-AF65-F5344CB8AC3E}">
        <p14:creationId xmlns:p14="http://schemas.microsoft.com/office/powerpoint/2010/main" val="3790884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050" b="1" i="0" u="none" strike="noStrike" kern="1200" baseline="0" dirty="0" smtClean="0">
                <a:solidFill>
                  <a:schemeClr val="tx1"/>
                </a:solidFill>
                <a:latin typeface="Arial" panose="020B0604020202020204" pitchFamily="34" charset="0"/>
                <a:ea typeface="+mn-ea"/>
                <a:cs typeface="+mn-cs"/>
              </a:rPr>
              <a:t>Actual Audited Costs </a:t>
            </a:r>
            <a:endParaRPr lang="en-US" sz="1050" b="0" i="0" u="none" strike="noStrike" kern="1200" baseline="0" dirty="0" smtClean="0">
              <a:solidFill>
                <a:schemeClr val="tx1"/>
              </a:solidFill>
              <a:latin typeface="Arial" panose="020B0604020202020204" pitchFamily="34" charset="0"/>
              <a:ea typeface="+mn-ea"/>
              <a:cs typeface="+mn-cs"/>
            </a:endParaRPr>
          </a:p>
          <a:p>
            <a:pPr>
              <a:spcAft>
                <a:spcPts val="300"/>
              </a:spcAft>
            </a:pPr>
            <a:r>
              <a:rPr lang="en-US" sz="1050" b="0" i="0" u="none" strike="noStrike" baseline="0" dirty="0" smtClean="0">
                <a:latin typeface="Arial" panose="020B0604020202020204" pitchFamily="34" charset="0"/>
              </a:rPr>
              <a:t>Before you begin entering </a:t>
            </a:r>
            <a:r>
              <a:rPr lang="en-US" sz="1050" b="1" i="0" u="none" strike="noStrike" baseline="0" dirty="0" smtClean="0">
                <a:latin typeface="Arial" panose="020B0604020202020204" pitchFamily="34" charset="0"/>
              </a:rPr>
              <a:t>actual audited costs </a:t>
            </a:r>
            <a:r>
              <a:rPr lang="en-US" sz="1050" b="0" i="0" u="none" strike="noStrike" baseline="0" dirty="0" smtClean="0">
                <a:latin typeface="Arial" panose="020B0604020202020204" pitchFamily="34" charset="0"/>
              </a:rPr>
              <a:t>into the ICRP Excel workbook, you will need three sections of your school district’s AFR and/or the school district’s accounting system reports which support these schedules of the school district’s AFR: </a:t>
            </a:r>
          </a:p>
          <a:p>
            <a:pPr marL="171450" indent="-171450">
              <a:buFont typeface="Arial" panose="020B0604020202020204" pitchFamily="34" charset="0"/>
              <a:buChar char="●"/>
            </a:pPr>
            <a:r>
              <a:rPr lang="en-US" sz="1050" b="0" i="0" u="none" strike="noStrike" baseline="0" dirty="0" smtClean="0">
                <a:latin typeface="Arial" panose="020B0604020202020204" pitchFamily="34" charset="0"/>
              </a:rPr>
              <a:t>the Statement of Revenues, Expenditures, and Changes in Fund Balances—Governmental Funds</a:t>
            </a:r>
          </a:p>
          <a:p>
            <a:pPr marL="171450" indent="-171450">
              <a:buFont typeface="Arial" panose="020B0604020202020204" pitchFamily="34" charset="0"/>
              <a:buChar char="●"/>
            </a:pPr>
            <a:r>
              <a:rPr lang="en-US" sz="1050" b="0" i="0" u="none" strike="noStrike" baseline="0" dirty="0" smtClean="0">
                <a:latin typeface="Arial" panose="020B0604020202020204" pitchFamily="34" charset="0"/>
              </a:rPr>
              <a:t>the Statement of Revenues, Expenditures, and Changes in Fund Net Position—Proprietary Funds</a:t>
            </a:r>
          </a:p>
          <a:p>
            <a:pPr marL="171450" indent="-171450">
              <a:buFont typeface="Arial" panose="020B0604020202020204" pitchFamily="34" charset="0"/>
              <a:buChar char="●"/>
            </a:pPr>
            <a:r>
              <a:rPr lang="en-US" sz="1050" b="0" i="0" u="none" strike="noStrike" baseline="0" dirty="0" smtClean="0">
                <a:latin typeface="Arial" panose="020B0604020202020204" pitchFamily="34" charset="0"/>
              </a:rPr>
              <a:t>the capital asset section of the Notes to the Financial Statements</a:t>
            </a:r>
          </a:p>
          <a:p>
            <a:pPr marL="171450" indent="-171450">
              <a:buFont typeface="Arial" panose="020B0604020202020204" pitchFamily="34" charset="0"/>
              <a:buChar char="●"/>
            </a:pPr>
            <a:endParaRPr lang="en-US" sz="1050" b="0" i="0" u="none" strike="noStrike" baseline="0" dirty="0" smtClean="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0" u="none" strike="noStrike" baseline="0" dirty="0" smtClean="0">
                <a:latin typeface="Arial" panose="020B0604020202020204" pitchFamily="34" charset="0"/>
              </a:rPr>
              <a:t>Note that the school district</a:t>
            </a:r>
            <a:r>
              <a:rPr lang="en-US" sz="1050" b="0" kern="1200" baseline="0" dirty="0" smtClean="0">
                <a:solidFill>
                  <a:schemeClr val="tx1"/>
                </a:solidFill>
                <a:effectLst/>
                <a:latin typeface="Arial" panose="020B0604020202020204" pitchFamily="34" charset="0"/>
                <a:ea typeface="+mn-ea"/>
                <a:cs typeface="+mn-cs"/>
              </a:rPr>
              <a:t> must classify actual costs for </a:t>
            </a:r>
            <a:r>
              <a:rPr lang="en-US" sz="1050" b="1" kern="1200" baseline="0" dirty="0" smtClean="0">
                <a:solidFill>
                  <a:schemeClr val="tx1"/>
                </a:solidFill>
                <a:effectLst/>
                <a:latin typeface="Arial" panose="020B0604020202020204" pitchFamily="34" charset="0"/>
                <a:ea typeface="+mn-ea"/>
                <a:cs typeface="+mn-cs"/>
              </a:rPr>
              <a:t>total governmental funds </a:t>
            </a:r>
            <a:r>
              <a:rPr lang="en-US" sz="1050" b="0" kern="1200" baseline="0" dirty="0" smtClean="0">
                <a:solidFill>
                  <a:schemeClr val="tx1"/>
                </a:solidFill>
                <a:effectLst/>
                <a:latin typeface="Arial" panose="020B0604020202020204" pitchFamily="34" charset="0"/>
                <a:ea typeface="+mn-ea"/>
                <a:cs typeface="+mn-cs"/>
              </a:rPr>
              <a:t>from </a:t>
            </a:r>
            <a:r>
              <a:rPr lang="en-US" sz="1050" b="0" i="0" u="none" strike="noStrike" baseline="0" dirty="0" smtClean="0">
                <a:latin typeface="Arial" panose="020B0604020202020204" pitchFamily="34" charset="0"/>
              </a:rPr>
              <a:t>Statement of Revenues, Expenditures, and Changes in Fund Balances—Governmental Funds </a:t>
            </a:r>
            <a:r>
              <a:rPr lang="en-US" sz="1050" b="0" kern="1200" baseline="0" dirty="0" smtClean="0">
                <a:solidFill>
                  <a:schemeClr val="tx1"/>
                </a:solidFill>
                <a:effectLst/>
                <a:latin typeface="Arial" panose="020B0604020202020204" pitchFamily="34" charset="0"/>
                <a:ea typeface="+mn-ea"/>
                <a:cs typeface="+mn-cs"/>
              </a:rPr>
              <a:t>into the ICRP excel workbook.  </a:t>
            </a:r>
            <a:r>
              <a:rPr lang="en-US" sz="1050" b="1" kern="1200" baseline="0" dirty="0" smtClean="0">
                <a:solidFill>
                  <a:schemeClr val="tx1"/>
                </a:solidFill>
                <a:effectLst/>
                <a:latin typeface="Arial" panose="020B0604020202020204" pitchFamily="34" charset="0"/>
                <a:ea typeface="+mn-ea"/>
                <a:cs typeface="+mn-cs"/>
              </a:rPr>
              <a:t>Total governmental funds </a:t>
            </a:r>
            <a:r>
              <a:rPr lang="en-US" sz="1050" b="0" kern="1200" baseline="0" dirty="0" smtClean="0">
                <a:solidFill>
                  <a:schemeClr val="tx1"/>
                </a:solidFill>
                <a:effectLst/>
                <a:latin typeface="Arial" panose="020B0604020202020204" pitchFamily="34" charset="0"/>
                <a:ea typeface="+mn-ea"/>
                <a:cs typeface="+mn-cs"/>
              </a:rPr>
              <a:t>include all of the general funds, special revenue funds, capital projects funds, and debt service funds</a:t>
            </a:r>
            <a:r>
              <a:rPr lang="en-US" sz="1050" b="0" i="0" kern="1200" baseline="0" dirty="0" smtClean="0">
                <a:solidFill>
                  <a:schemeClr val="tx1"/>
                </a:solidFill>
                <a:effectLst/>
                <a:latin typeface="Arial" panose="020B0604020202020204" pitchFamily="34" charset="0"/>
                <a:ea typeface="+mn-ea"/>
                <a:cs typeface="+mn-cs"/>
              </a:rPr>
              <a:t> on the </a:t>
            </a:r>
            <a:r>
              <a:rPr lang="en-US" sz="1050" b="0" i="0" u="none" strike="noStrike" baseline="0" dirty="0" smtClean="0">
                <a:latin typeface="Arial" panose="020B0604020202020204" pitchFamily="34" charset="0"/>
              </a:rPr>
              <a:t>Statement of Revenues, Expenditures, and Changes in Fund Balances—Governmental Funds.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baseline="0" dirty="0" smtClean="0"/>
          </a:p>
          <a:p>
            <a:pPr marL="171450" indent="-171450">
              <a:buFont typeface="Arial" panose="020B0604020202020204" pitchFamily="34" charset="0"/>
              <a:buChar char="●"/>
            </a:pPr>
            <a:endParaRPr lang="en-US" sz="1050" b="0" i="0" u="none" strike="noStrike" baseline="0"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10D95F5A-2774-4EA5-8BBD-D16EC06773CF}" type="slidenum">
              <a:rPr lang="en-US" smtClean="0"/>
              <a:t>11</a:t>
            </a:fld>
            <a:endParaRPr lang="en-US" dirty="0"/>
          </a:p>
        </p:txBody>
      </p:sp>
    </p:spTree>
    <p:extLst>
      <p:ext uri="{BB962C8B-B14F-4D97-AF65-F5344CB8AC3E}">
        <p14:creationId xmlns:p14="http://schemas.microsoft.com/office/powerpoint/2010/main" val="2022437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i="0" kern="1200" baseline="0" dirty="0" smtClean="0">
                <a:solidFill>
                  <a:schemeClr val="tx1"/>
                </a:solidFill>
                <a:effectLst/>
                <a:latin typeface="Arial" panose="020B0604020202020204" pitchFamily="34" charset="0"/>
                <a:ea typeface="+mn-ea"/>
                <a:cs typeface="+mn-cs"/>
              </a:rPr>
              <a:t>The following is an illustrative example of the ICRP excel workbook, beginning with the U-1 schedule.  This example is provided for informational purposes only. It is intended for the school district’s understanding of classification of actual costs into the cost categories.</a:t>
            </a:r>
          </a:p>
          <a:p>
            <a:r>
              <a:rPr lang="en-US" sz="1050" i="0" kern="1200" baseline="0" dirty="0" smtClean="0">
                <a:solidFill>
                  <a:schemeClr val="tx1"/>
                </a:solidFill>
                <a:effectLst/>
                <a:latin typeface="Arial" panose="020B0604020202020204" pitchFamily="34" charset="0"/>
                <a:ea typeface="+mn-ea"/>
                <a:cs typeface="+mn-cs"/>
              </a:rPr>
              <a:t> </a:t>
            </a:r>
          </a:p>
          <a:p>
            <a:pPr>
              <a:spcAft>
                <a:spcPts val="300"/>
              </a:spcAft>
            </a:pPr>
            <a:r>
              <a:rPr lang="en-US" sz="1050" b="1" i="1" u="none" strike="noStrike" kern="1200" baseline="0" dirty="0" smtClean="0">
                <a:solidFill>
                  <a:schemeClr val="tx1"/>
                </a:solidFill>
                <a:latin typeface="Arial" panose="020B0604020202020204" pitchFamily="34" charset="0"/>
                <a:ea typeface="+mn-ea"/>
                <a:cs typeface="+mn-cs"/>
              </a:rPr>
              <a:t>Cell Functionality of the U-1</a:t>
            </a:r>
          </a:p>
          <a:p>
            <a:pPr>
              <a:spcAft>
                <a:spcPts val="300"/>
              </a:spcAft>
            </a:pPr>
            <a:r>
              <a:rPr lang="en-US" sz="1050" b="0" i="0" u="none" strike="noStrike" kern="1200" baseline="0" dirty="0" smtClean="0">
                <a:solidFill>
                  <a:schemeClr val="tx1"/>
                </a:solidFill>
                <a:latin typeface="Arial" panose="020B0604020202020204" pitchFamily="34" charset="0"/>
                <a:ea typeface="+mn-ea"/>
                <a:cs typeface="+mn-cs"/>
              </a:rPr>
              <a:t>First, please note that the visual appearance of a specific cell indicates its function on the U-1, as follows:</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Clear (white) cells allow data entry.</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Patterned cells allow data entry, with the amounts you enter being subject to review and negotiation with TEA.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Dark bold cells indicate where costs are not allowed in that column. No data entry is allowed.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The highlighted cells either perform a calculation, are automatically populated with data from another cell, or are simply blank.  No data entry is allowed.</a:t>
            </a:r>
          </a:p>
          <a:p>
            <a:pPr marL="0" marR="0" indent="0" algn="l" defTabSz="914400" rtl="0" eaLnBrk="1" fontAlgn="auto" latinLnBrk="0" hangingPunct="1">
              <a:spcAft>
                <a:spcPts val="300"/>
              </a:spcAft>
              <a:buClrTx/>
              <a:buSzTx/>
              <a:buFontTx/>
              <a:buNone/>
              <a:tabLst/>
              <a:defRPr/>
            </a:pPr>
            <a:endParaRPr lang="en-US" sz="1050" b="1" i="1" u="none" strike="noStrike" kern="1200" baseline="0" dirty="0" smtClean="0">
              <a:solidFill>
                <a:schemeClr val="tx1"/>
              </a:solidFill>
              <a:latin typeface="Arial" panose="020B0604020202020204" pitchFamily="34" charset="0"/>
              <a:ea typeface="+mn-ea"/>
              <a:cs typeface="+mn-cs"/>
            </a:endParaRPr>
          </a:p>
          <a:p>
            <a:pPr marL="0" marR="0" indent="0" algn="l" defTabSz="914400" rtl="0" eaLnBrk="1" fontAlgn="auto" latinLnBrk="0" hangingPunct="1">
              <a:spcAft>
                <a:spcPts val="300"/>
              </a:spcAft>
              <a:buClrTx/>
              <a:buSzTx/>
              <a:buFontTx/>
              <a:buNone/>
              <a:tabLst/>
              <a:defRPr/>
            </a:pPr>
            <a:r>
              <a:rPr lang="en-US" sz="1050" b="1" i="1" u="none" strike="noStrike" kern="1200" baseline="0" dirty="0" smtClean="0">
                <a:solidFill>
                  <a:schemeClr val="tx1"/>
                </a:solidFill>
                <a:latin typeface="Arial" panose="020B0604020202020204" pitchFamily="34" charset="0"/>
                <a:ea typeface="+mn-ea"/>
                <a:cs typeface="+mn-cs"/>
              </a:rPr>
              <a:t>U-1 Tab </a:t>
            </a:r>
          </a:p>
          <a:p>
            <a:pPr marL="0" marR="0" indent="0" algn="l" defTabSz="914400" rtl="0" eaLnBrk="1" fontAlgn="auto" latinLnBrk="0" hangingPunct="1">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On the U-1 tab, you classify your school district’s actual costs into the following categories: </a:t>
            </a:r>
            <a:r>
              <a:rPr lang="en-US" sz="1050" b="1" i="0" u="none" strike="noStrike" kern="1200" baseline="0" dirty="0" smtClean="0">
                <a:solidFill>
                  <a:schemeClr val="tx1"/>
                </a:solidFill>
                <a:latin typeface="Arial" panose="020B0604020202020204" pitchFamily="34" charset="0"/>
                <a:ea typeface="+mn-ea"/>
                <a:cs typeface="+mn-cs"/>
              </a:rPr>
              <a:t>excluded, unallowable, direct, restricted indirect, </a:t>
            </a:r>
            <a:r>
              <a:rPr lang="en-US" sz="1050" b="0" i="0" u="none" strike="noStrike" kern="1200" baseline="0" dirty="0" smtClean="0">
                <a:solidFill>
                  <a:schemeClr val="tx1"/>
                </a:solidFill>
                <a:latin typeface="Arial" panose="020B0604020202020204" pitchFamily="34" charset="0"/>
                <a:ea typeface="+mn-ea"/>
                <a:cs typeface="+mn-cs"/>
              </a:rPr>
              <a:t>or </a:t>
            </a:r>
            <a:r>
              <a:rPr lang="en-US" sz="1050" b="1" i="0" u="none" strike="noStrike" kern="1200" baseline="0" dirty="0" smtClean="0">
                <a:solidFill>
                  <a:schemeClr val="tx1"/>
                </a:solidFill>
                <a:latin typeface="Arial" panose="020B0604020202020204" pitchFamily="34" charset="0"/>
                <a:ea typeface="+mn-ea"/>
                <a:cs typeface="+mn-cs"/>
              </a:rPr>
              <a:t>indirect</a:t>
            </a:r>
            <a:r>
              <a:rPr lang="en-US" sz="1050" b="0" i="0" u="none" strike="noStrike" kern="1200" baseline="0" dirty="0" smtClean="0">
                <a:solidFill>
                  <a:schemeClr val="tx1"/>
                </a:solidFill>
                <a:latin typeface="Arial" panose="020B0604020202020204" pitchFamily="34" charset="0"/>
                <a:ea typeface="+mn-ea"/>
                <a:cs typeface="+mn-cs"/>
              </a:rPr>
              <a:t> </a:t>
            </a:r>
            <a:r>
              <a:rPr lang="en-US" sz="1050" b="1" i="0" u="none" strike="noStrike" kern="1200" baseline="0" dirty="0" smtClean="0">
                <a:solidFill>
                  <a:schemeClr val="tx1"/>
                </a:solidFill>
                <a:latin typeface="Arial" panose="020B0604020202020204" pitchFamily="34" charset="0"/>
                <a:ea typeface="+mn-ea"/>
                <a:cs typeface="+mn-cs"/>
              </a:rPr>
              <a:t>costs</a:t>
            </a:r>
            <a:r>
              <a:rPr lang="en-US" sz="1050" b="0" i="0" u="none" strike="noStrike" kern="1200" baseline="0" dirty="0" smtClean="0">
                <a:solidFill>
                  <a:schemeClr val="tx1"/>
                </a:solidFill>
                <a:latin typeface="Arial" panose="020B0604020202020204" pitchFamily="34" charset="0"/>
                <a:ea typeface="+mn-ea"/>
                <a:cs typeface="+mn-cs"/>
              </a:rPr>
              <a:t>. Note that the U-1 tab includes two columns for entry of indirect costs. The criteria for entering your indirect costs into the column for restricted indirect costs will be discussed when I address </a:t>
            </a:r>
            <a:r>
              <a:rPr lang="en-US" sz="1050" b="1" i="0" u="none" strike="noStrike" kern="1200" baseline="0" dirty="0" smtClean="0">
                <a:solidFill>
                  <a:schemeClr val="tx1"/>
                </a:solidFill>
                <a:latin typeface="Arial" panose="020B0604020202020204" pitchFamily="34" charset="0"/>
                <a:ea typeface="+mn-ea"/>
                <a:cs typeface="+mn-cs"/>
              </a:rPr>
              <a:t>specific issues </a:t>
            </a:r>
            <a:r>
              <a:rPr lang="en-US" sz="1050" b="0" i="0" u="none" strike="noStrike" kern="1200" baseline="0" dirty="0" smtClean="0">
                <a:solidFill>
                  <a:schemeClr val="tx1"/>
                </a:solidFill>
                <a:latin typeface="Arial" panose="020B0604020202020204" pitchFamily="34" charset="0"/>
                <a:ea typeface="+mn-ea"/>
                <a:cs typeface="+mn-cs"/>
              </a:rPr>
              <a:t>related to the U-1 which are of particular importance.</a:t>
            </a:r>
          </a:p>
          <a:p>
            <a:pPr marL="0" marR="0" indent="0" algn="l" defTabSz="914400" rtl="0" eaLnBrk="1" fontAlgn="auto" latinLnBrk="0" hangingPunct="1">
              <a:buClrTx/>
              <a:buSzTx/>
              <a:buFontTx/>
              <a:buNone/>
              <a:tabLst/>
              <a:defRPr/>
            </a:pPr>
            <a:endParaRPr lang="en-US" sz="1050" b="0" i="0" u="none" strike="noStrike" kern="1200" baseline="0" dirty="0" smtClean="0">
              <a:solidFill>
                <a:schemeClr val="tx1"/>
              </a:solidFill>
              <a:latin typeface="Arial" panose="020B0604020202020204" pitchFamily="34" charset="0"/>
              <a:ea typeface="+mn-ea"/>
              <a:cs typeface="+mn-cs"/>
            </a:endParaRPr>
          </a:p>
          <a:p>
            <a:pPr marL="0" marR="0" indent="0" algn="l" defTabSz="914400" rtl="0" eaLnBrk="1" fontAlgn="auto" latinLnBrk="0" hangingPunct="1">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To the left of the U-1 are sections that contain specific cost items.  Each section corresponds to associated </a:t>
            </a:r>
            <a:r>
              <a:rPr lang="en-US" sz="1050" b="1" i="0" u="none" strike="noStrike" kern="1200" baseline="0" dirty="0" smtClean="0">
                <a:solidFill>
                  <a:schemeClr val="tx1"/>
                </a:solidFill>
                <a:latin typeface="Arial" panose="020B0604020202020204" pitchFamily="34" charset="0"/>
                <a:ea typeface="+mn-ea"/>
                <a:cs typeface="+mn-cs"/>
              </a:rPr>
              <a:t>function codes</a:t>
            </a:r>
            <a:r>
              <a:rPr lang="en-US" sz="1050" b="0" i="0" u="none" strike="noStrike" kern="1200" baseline="0" dirty="0" smtClean="0">
                <a:solidFill>
                  <a:schemeClr val="tx1"/>
                </a:solidFill>
                <a:latin typeface="Arial" panose="020B0604020202020204" pitchFamily="34" charset="0"/>
                <a:ea typeface="+mn-ea"/>
                <a:cs typeface="+mn-cs"/>
              </a:rPr>
              <a:t>, also called data control codes. The section for function code 41 (general administration) requires detail of cost classification by </a:t>
            </a:r>
            <a:r>
              <a:rPr lang="en-US" sz="1050" b="1" i="0" u="none" strike="noStrike" kern="1200" baseline="0" dirty="0" smtClean="0">
                <a:solidFill>
                  <a:schemeClr val="tx1"/>
                </a:solidFill>
                <a:latin typeface="Arial" panose="020B0604020202020204" pitchFamily="34" charset="0"/>
                <a:ea typeface="+mn-ea"/>
                <a:cs typeface="+mn-cs"/>
              </a:rPr>
              <a:t>object code</a:t>
            </a:r>
            <a:r>
              <a:rPr lang="en-US" sz="1050" b="0" i="0" u="none" strike="noStrike" kern="1200" baseline="0" dirty="0" smtClean="0">
                <a:solidFill>
                  <a:schemeClr val="tx1"/>
                </a:solidFill>
                <a:latin typeface="Arial" panose="020B0604020202020204" pitchFamily="34" charset="0"/>
                <a:ea typeface="+mn-ea"/>
                <a:cs typeface="+mn-cs"/>
              </a:rPr>
              <a:t>. For each row, you must enter the amounts into one of the columns to classify costs into either excluded, unallowable, direct, restricted indirect, or indirect costs. </a:t>
            </a:r>
          </a:p>
          <a:p>
            <a:pPr marL="0" marR="0" indent="0" algn="l" defTabSz="914400" rtl="0" eaLnBrk="1" fontAlgn="auto" latinLnBrk="0" hangingPunct="1">
              <a:buClrTx/>
              <a:buSzTx/>
              <a:buFontTx/>
              <a:buNone/>
              <a:tabLst/>
              <a:defRPr/>
            </a:pPr>
            <a:endParaRPr lang="en-US" sz="1050" b="1" i="1" u="none" strike="noStrike" kern="1200" baseline="0" dirty="0" smtClean="0">
              <a:solidFill>
                <a:schemeClr val="tx1"/>
              </a:solidFill>
              <a:latin typeface="Arial" panose="020B0604020202020204" pitchFamily="34" charset="0"/>
              <a:ea typeface="+mn-ea"/>
              <a:cs typeface="+mn-cs"/>
            </a:endParaRPr>
          </a:p>
          <a:p>
            <a:pPr>
              <a:spcAft>
                <a:spcPts val="300"/>
              </a:spcAft>
            </a:pPr>
            <a:r>
              <a:rPr lang="en-US" sz="1050" b="1" i="1" u="none" strike="noStrike" kern="1200" baseline="0" dirty="0" smtClean="0">
                <a:solidFill>
                  <a:schemeClr val="tx1"/>
                </a:solidFill>
                <a:latin typeface="Arial" panose="020B0604020202020204" pitchFamily="34" charset="0"/>
                <a:ea typeface="+mn-ea"/>
                <a:cs typeface="+mn-cs"/>
              </a:rPr>
              <a:t>Specific Issues</a:t>
            </a:r>
            <a:endParaRPr lang="en-US" sz="1050" b="0" i="1"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Certain rows and columns require particular attention:</a:t>
            </a:r>
          </a:p>
          <a:p>
            <a:r>
              <a:rPr lang="en-US" sz="1050" b="0" i="0" u="none" strike="noStrike" kern="1200" baseline="0" dirty="0" smtClean="0">
                <a:solidFill>
                  <a:schemeClr val="tx1"/>
                </a:solidFill>
                <a:latin typeface="Arial" panose="020B0604020202020204" pitchFamily="34" charset="0"/>
                <a:ea typeface="+mn-ea"/>
                <a:cs typeface="+mn-cs"/>
              </a:rPr>
              <a:t> </a:t>
            </a:r>
          </a:p>
          <a:p>
            <a:pPr marL="0" marR="0" indent="0" algn="l" defTabSz="914400" rtl="0" eaLnBrk="1" fontAlgn="auto" latinLnBrk="0" hangingPunct="1">
              <a:spcAft>
                <a:spcPts val="300"/>
              </a:spcAft>
              <a:buClrTx/>
              <a:buSzTx/>
              <a:buFontTx/>
              <a:buNone/>
              <a:tabLst/>
              <a:defRPr/>
            </a:pPr>
            <a:r>
              <a:rPr lang="en-US" sz="1050" b="1" u="none" strike="noStrike" kern="1200" baseline="0" dirty="0" smtClean="0">
                <a:solidFill>
                  <a:schemeClr val="tx1"/>
                </a:solidFill>
                <a:latin typeface="Arial" panose="020B0604020202020204" pitchFamily="34" charset="0"/>
                <a:ea typeface="+mn-ea"/>
                <a:cs typeface="+mn-cs"/>
              </a:rPr>
              <a:t>Food service enterprise fund</a:t>
            </a:r>
          </a:p>
          <a:p>
            <a:pPr marL="0" marR="0" indent="0" algn="l" defTabSz="914400" rtl="0" eaLnBrk="1" fontAlgn="auto" latinLnBrk="0" hangingPunct="1">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The Student Support Services section contains a row for the </a:t>
            </a:r>
            <a:r>
              <a:rPr lang="en-US" sz="1050" b="1" i="0" u="none" strike="noStrike" kern="1200" baseline="0" dirty="0" smtClean="0">
                <a:solidFill>
                  <a:schemeClr val="tx1"/>
                </a:solidFill>
                <a:latin typeface="Arial" panose="020B0604020202020204" pitchFamily="34" charset="0"/>
                <a:ea typeface="+mn-ea"/>
                <a:cs typeface="+mn-cs"/>
              </a:rPr>
              <a:t>food service enterprise fund</a:t>
            </a:r>
            <a:r>
              <a:rPr lang="en-US" sz="1050" b="0" i="0" u="none" strike="noStrike" kern="1200" baseline="0" dirty="0" smtClean="0">
                <a:solidFill>
                  <a:schemeClr val="tx1"/>
                </a:solidFill>
                <a:latin typeface="Arial" panose="020B0604020202020204" pitchFamily="34" charset="0"/>
                <a:ea typeface="+mn-ea"/>
                <a:cs typeface="+mn-cs"/>
              </a:rPr>
              <a:t>, which is not applicable to all school districts. Your school district has this </a:t>
            </a:r>
            <a:r>
              <a:rPr lang="en-US" dirty="0" smtClean="0"/>
              <a:t>fund</a:t>
            </a:r>
            <a:r>
              <a:rPr lang="en-US" sz="1050" b="0" i="0" u="none" strike="noStrike" kern="1200" baseline="0" dirty="0" smtClean="0">
                <a:solidFill>
                  <a:schemeClr val="tx1"/>
                </a:solidFill>
                <a:latin typeface="Arial" panose="020B0604020202020204" pitchFamily="34" charset="0"/>
                <a:ea typeface="+mn-ea"/>
                <a:cs typeface="+mn-cs"/>
              </a:rPr>
              <a:t> if you identify your food service operations in your accounting records as a business type of function </a:t>
            </a:r>
            <a:r>
              <a:rPr lang="en-US" sz="1050" i="0" u="none" strike="noStrike" kern="1200" baseline="0" dirty="0" smtClean="0">
                <a:latin typeface="Arial" panose="020B0604020202020204" pitchFamily="34" charset="0"/>
                <a:ea typeface="+mn-ea"/>
                <a:cs typeface="+mn-cs"/>
              </a:rPr>
              <a:t>with fund number 701.</a:t>
            </a:r>
            <a:r>
              <a:rPr lang="en-US" sz="1050" b="1" i="0" u="none" strike="noStrike" kern="1200" baseline="0" dirty="0" smtClean="0">
                <a:solidFill>
                  <a:srgbClr val="FF0000"/>
                </a:solidFill>
                <a:latin typeface="Arial" panose="020B0604020202020204" pitchFamily="34" charset="0"/>
                <a:ea typeface="+mn-ea"/>
                <a:cs typeface="+mn-cs"/>
              </a:rPr>
              <a:t> </a:t>
            </a:r>
            <a:r>
              <a:rPr lang="en-US" sz="1050" b="0" i="0" u="none" strike="noStrike" kern="1200" baseline="0" dirty="0" smtClean="0">
                <a:solidFill>
                  <a:schemeClr val="tx1"/>
                </a:solidFill>
                <a:latin typeface="Arial" panose="020B0604020202020204" pitchFamily="34" charset="0"/>
                <a:ea typeface="+mn-ea"/>
                <a:cs typeface="+mn-cs"/>
              </a:rPr>
              <a:t>You must classify this cost if it is applicable to your school district. If this cost is applicable to your school district, the actual audited costs can be found in the school district’s AFR </a:t>
            </a:r>
            <a:r>
              <a:rPr lang="en-US" sz="1050" b="1" i="1" u="none" strike="noStrike" kern="1200" baseline="0" dirty="0" smtClean="0">
                <a:solidFill>
                  <a:schemeClr val="tx1"/>
                </a:solidFill>
                <a:latin typeface="Arial" panose="020B0604020202020204" pitchFamily="34" charset="0"/>
                <a:ea typeface="+mn-ea"/>
                <a:cs typeface="+mn-cs"/>
              </a:rPr>
              <a:t>Statement of Revenues, Expenditures, and Changes in Fund Net Position—Proprietary Fund</a:t>
            </a:r>
            <a:r>
              <a:rPr lang="en-US" sz="1050" b="1" i="0" u="none" strike="noStrike" kern="1200" baseline="0" dirty="0" smtClean="0">
                <a:solidFill>
                  <a:schemeClr val="tx1"/>
                </a:solidFill>
                <a:latin typeface="Arial" panose="020B0604020202020204" pitchFamily="34" charset="0"/>
                <a:ea typeface="+mn-ea"/>
                <a:cs typeface="+mn-cs"/>
              </a:rPr>
              <a:t>s </a:t>
            </a:r>
            <a:r>
              <a:rPr lang="en-US" sz="1050" b="0" i="0" u="none" strike="noStrike" kern="1200" baseline="0" dirty="0" smtClean="0">
                <a:solidFill>
                  <a:schemeClr val="tx1"/>
                </a:solidFill>
                <a:latin typeface="Arial" panose="020B0604020202020204" pitchFamily="34" charset="0"/>
                <a:ea typeface="+mn-ea"/>
                <a:cs typeface="+mn-cs"/>
              </a:rPr>
              <a:t>under total operating expenses for the food service enterprise fund. </a:t>
            </a:r>
          </a:p>
          <a:p>
            <a:pPr marL="0" marR="0" indent="0" algn="l" defTabSz="914400" rtl="0" eaLnBrk="1" fontAlgn="auto" latinLnBrk="0" hangingPunct="1">
              <a:buClrTx/>
              <a:buSzTx/>
              <a:buFontTx/>
              <a:buNone/>
              <a:tabLst/>
              <a:defRPr/>
            </a:pPr>
            <a:endParaRPr lang="en-US" sz="1050" b="0" i="0" u="none" strike="noStrike" baseline="0" dirty="0" smtClean="0">
              <a:latin typeface="Arial" panose="020B0604020202020204" pitchFamily="34" charset="0"/>
            </a:endParaRPr>
          </a:p>
          <a:p>
            <a:pPr>
              <a:spcAft>
                <a:spcPts val="300"/>
              </a:spcAft>
            </a:pPr>
            <a:r>
              <a:rPr lang="en-US" sz="1050" b="1" i="0" u="none" strike="noStrike" kern="1200" baseline="0" dirty="0" smtClean="0">
                <a:solidFill>
                  <a:schemeClr val="tx1"/>
                </a:solidFill>
                <a:latin typeface="Arial" panose="020B0604020202020204" pitchFamily="34" charset="0"/>
                <a:ea typeface="+mn-ea"/>
                <a:cs typeface="+mn-cs"/>
              </a:rPr>
              <a:t>Capital asset activity</a:t>
            </a:r>
          </a:p>
          <a:p>
            <a:r>
              <a:rPr lang="en-US" sz="1050" b="0" i="0" u="none" strike="noStrike" kern="1200" baseline="0" dirty="0" smtClean="0">
                <a:solidFill>
                  <a:schemeClr val="tx1"/>
                </a:solidFill>
                <a:latin typeface="Arial" panose="020B0604020202020204" pitchFamily="34" charset="0"/>
                <a:ea typeface="+mn-ea"/>
                <a:cs typeface="+mn-cs"/>
              </a:rPr>
              <a:t>The last two rows of the U-1 tab provide space for you to enter information about your school district’s governmental capital assets. You enter this information in the total costs column. The information you need can be found in the </a:t>
            </a:r>
            <a:r>
              <a:rPr lang="en-US" sz="1050" b="1" i="1" u="none" strike="noStrike" kern="1200" baseline="0" dirty="0" smtClean="0">
                <a:solidFill>
                  <a:schemeClr val="tx1"/>
                </a:solidFill>
                <a:latin typeface="Arial" panose="020B0604020202020204" pitchFamily="34" charset="0"/>
                <a:ea typeface="+mn-ea"/>
                <a:cs typeface="+mn-cs"/>
              </a:rPr>
              <a:t>Notes to the Financial Statements </a:t>
            </a:r>
            <a:r>
              <a:rPr lang="en-US" sz="1050" b="1" i="0" u="none" strike="noStrike" kern="1200" baseline="0" dirty="0" smtClean="0">
                <a:solidFill>
                  <a:schemeClr val="tx1"/>
                </a:solidFill>
                <a:latin typeface="Arial" panose="020B0604020202020204" pitchFamily="34" charset="0"/>
                <a:ea typeface="+mn-ea"/>
                <a:cs typeface="+mn-cs"/>
              </a:rPr>
              <a:t>section, under “Capital Assets” or “Capital Asset Activity,” in your school district’s AFR</a:t>
            </a:r>
            <a:r>
              <a:rPr lang="en-US" sz="1050" b="0" i="0" u="none" strike="noStrike" kern="1200" baseline="0" dirty="0" smtClean="0">
                <a:solidFill>
                  <a:schemeClr val="tx1"/>
                </a:solidFill>
                <a:latin typeface="Arial" panose="020B0604020202020204" pitchFamily="34" charset="0"/>
                <a:ea typeface="+mn-ea"/>
                <a:cs typeface="+mn-cs"/>
              </a:rPr>
              <a:t>. You enter amounts for total cost of buildings and improvements and total furniture and equipment. TEA will calculate depreciation costs and </a:t>
            </a:r>
            <a:r>
              <a:rPr lang="en-US" sz="1050" b="1" i="0" u="none" strike="noStrike" kern="1200" baseline="0" dirty="0" smtClean="0">
                <a:solidFill>
                  <a:schemeClr val="tx1"/>
                </a:solidFill>
                <a:latin typeface="Arial" panose="020B0604020202020204" pitchFamily="34" charset="0"/>
                <a:ea typeface="+mn-ea"/>
                <a:cs typeface="+mn-cs"/>
              </a:rPr>
              <a:t>add those costs</a:t>
            </a:r>
            <a:r>
              <a:rPr lang="en-US" sz="1050" b="0" i="0" u="none" strike="noStrike" kern="1200" baseline="0" dirty="0" smtClean="0">
                <a:solidFill>
                  <a:schemeClr val="tx1"/>
                </a:solidFill>
                <a:latin typeface="Arial" panose="020B0604020202020204" pitchFamily="34" charset="0"/>
                <a:ea typeface="+mn-ea"/>
                <a:cs typeface="+mn-cs"/>
              </a:rPr>
              <a:t> to your school district’s general management and fixed costs in the indirect costs column.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1" i="1" u="none" strike="noStrike" kern="1200" baseline="0" dirty="0" smtClean="0">
                <a:solidFill>
                  <a:schemeClr val="tx1"/>
                </a:solidFill>
                <a:latin typeface="Arial" panose="020B0604020202020204" pitchFamily="34" charset="0"/>
                <a:ea typeface="+mn-ea"/>
                <a:cs typeface="+mn-cs"/>
              </a:rPr>
              <a:t>Restricted Indirect Costs</a:t>
            </a:r>
          </a:p>
          <a:p>
            <a:pPr marL="0" marR="0" indent="0" algn="l" defTabSz="914400" rtl="0" eaLnBrk="1" fontAlgn="auto" latinLnBrk="0" hangingPunct="1">
              <a:spcAft>
                <a:spcPts val="300"/>
              </a:spcAft>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The U-1 tab separates the indirect cost pool into two columns. One column is for restricted indirect costs, and one column is for all other indirect costs. Restricted indirect costs are those costs related to specific employees within your school district. In this column, enter the salaries and fringe benefits for the following employees only: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The superintendent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All employees who are members of the superintendent’s immediate office support staff (such as the executive or administrative assistant)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All employees who act as chief executive officers (CEOs), regardless of their actual titles, of any component of the school district. A component is an organizational unit that benefits the entire school district. On a school district’s organizational chart, CEOs are generally one level below the superintendent, although in large school districts, CEOs may be two levels below the superintendent. They generally hold job titles such as assistant superintendent, deputy superintendent, chief financial officer, human resource director, etc. </a:t>
            </a:r>
          </a:p>
          <a:p>
            <a:pPr marL="171450" indent="-171450">
              <a:buFont typeface="Arial" panose="020B0604020202020204" pitchFamily="34" charset="0"/>
              <a:buChar char="●"/>
            </a:pPr>
            <a:r>
              <a:rPr lang="en-US" sz="1050" b="0" i="0" u="none" strike="noStrike" baseline="0" dirty="0" smtClean="0">
                <a:latin typeface="Arial" panose="020B0604020202020204" pitchFamily="34" charset="0"/>
              </a:rPr>
              <a:t>All employees who are members of a CEO’s immediate office support staff (such as executive or administrative assistants). </a:t>
            </a:r>
          </a:p>
          <a:p>
            <a:endParaRPr lang="en-US" sz="1050" b="0" i="0" u="none" strike="noStrike" baseline="0" dirty="0" smtClean="0">
              <a:latin typeface="Arial" panose="020B0604020202020204" pitchFamily="34" charset="0"/>
            </a:endParaRPr>
          </a:p>
          <a:p>
            <a:r>
              <a:rPr lang="en-US" sz="1050" b="1" i="1" u="none" strike="noStrike" kern="1200" baseline="0" dirty="0" smtClean="0">
                <a:solidFill>
                  <a:schemeClr val="tx1"/>
                </a:solidFill>
                <a:latin typeface="Arial" panose="020B0604020202020204" pitchFamily="34" charset="0"/>
                <a:ea typeface="+mn-ea"/>
                <a:cs typeface="+mn-cs"/>
              </a:rPr>
              <a:t>Unrestricted ICR Calculation</a:t>
            </a:r>
          </a:p>
          <a:p>
            <a:r>
              <a:rPr lang="en-US" sz="1050" b="0" i="0" u="none" strike="noStrike" kern="1200" baseline="0" dirty="0" smtClean="0">
                <a:solidFill>
                  <a:schemeClr val="tx1"/>
                </a:solidFill>
                <a:latin typeface="Arial" panose="020B0604020202020204" pitchFamily="34" charset="0"/>
                <a:ea typeface="+mn-ea"/>
                <a:cs typeface="+mn-cs"/>
              </a:rPr>
              <a:t>Once you have entered all of the required data, the U-1 tab will calculate your school district’s unrestricted indirect cost rate. </a:t>
            </a:r>
          </a:p>
        </p:txBody>
      </p:sp>
      <p:sp>
        <p:nvSpPr>
          <p:cNvPr id="4" name="Slide Number Placeholder 3"/>
          <p:cNvSpPr>
            <a:spLocks noGrp="1"/>
          </p:cNvSpPr>
          <p:nvPr>
            <p:ph type="sldNum" sz="quarter" idx="10"/>
          </p:nvPr>
        </p:nvSpPr>
        <p:spPr/>
        <p:txBody>
          <a:bodyPr/>
          <a:lstStyle/>
          <a:p>
            <a:fld id="{10D95F5A-2774-4EA5-8BBD-D16EC06773C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625205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u="none" strike="noStrike" kern="1200" baseline="0" dirty="0" smtClean="0">
                <a:solidFill>
                  <a:schemeClr val="tx1"/>
                </a:solidFill>
                <a:latin typeface="Arial" panose="020B0604020202020204" pitchFamily="34" charset="0"/>
                <a:ea typeface="+mn-ea"/>
                <a:cs typeface="+mn-cs"/>
              </a:rPr>
              <a:t>The school district classifies costs for each function code (data control code) using the school district’s </a:t>
            </a:r>
            <a:r>
              <a:rPr lang="en-US" b="0" baseline="0" dirty="0" smtClean="0"/>
              <a:t>accounting system reports which reconcile </a:t>
            </a:r>
            <a:r>
              <a:rPr lang="en-US" b="0" dirty="0" smtClean="0"/>
              <a:t>to the school district’s </a:t>
            </a:r>
            <a:r>
              <a:rPr lang="en-US" b="0" i="0" dirty="0" smtClean="0"/>
              <a:t>Statement of Revenues, Expenditures and Changes in Fund Balance – Governmental Funds.</a:t>
            </a:r>
          </a:p>
          <a:p>
            <a:endParaRPr lang="en-US" b="0" i="0" dirty="0" smtClean="0"/>
          </a:p>
          <a:p>
            <a:r>
              <a:rPr lang="en-US" b="0" i="0" dirty="0" smtClean="0"/>
              <a:t>Each rows’</a:t>
            </a:r>
            <a:r>
              <a:rPr lang="en-US" b="0" i="0" baseline="0" dirty="0" smtClean="0"/>
              <a:t> total cost per function must reconcile with the AFR.</a:t>
            </a:r>
          </a:p>
          <a:p>
            <a:endParaRPr lang="en-US" b="0" i="0" baseline="0" dirty="0" smtClean="0"/>
          </a:p>
          <a:p>
            <a:pPr marL="0" marR="0" indent="0" algn="l" defTabSz="914400" rtl="0" eaLnBrk="1" fontAlgn="auto" latinLnBrk="0" hangingPunct="1">
              <a:buClrTx/>
              <a:buSzTx/>
              <a:buFontTx/>
              <a:buNone/>
              <a:tabLst/>
              <a:defRPr/>
            </a:pPr>
            <a:r>
              <a:rPr lang="en-US" b="0" i="0" baseline="0" dirty="0" smtClean="0"/>
              <a:t>For example, let’s review the total cost column for function 21, Instructional Leadership.  The total costs amount to $14,758,054.  This amount is reconciles to the line item for data control code 21 of the school district’s </a:t>
            </a:r>
            <a:r>
              <a:rPr lang="en-US" b="0" i="0" dirty="0" smtClean="0"/>
              <a:t>Statement of Revenues, Expenditures and Changes in Fund Balance – Governmental Funds.</a:t>
            </a:r>
          </a:p>
          <a:p>
            <a:pPr marL="0" marR="0" indent="0" algn="l" defTabSz="914400" rtl="0" eaLnBrk="1" fontAlgn="auto" latinLnBrk="0" hangingPunct="1">
              <a:buClrTx/>
              <a:buSzTx/>
              <a:buFontTx/>
              <a:buNone/>
              <a:tabLst/>
              <a:defRPr/>
            </a:pPr>
            <a:endParaRPr lang="en-US" b="0" i="0" dirty="0" smtClean="0"/>
          </a:p>
          <a:p>
            <a:pPr marL="0" marR="0" indent="0" algn="l" defTabSz="914400" rtl="0" eaLnBrk="1" fontAlgn="auto" latinLnBrk="0" hangingPunct="1">
              <a:buClrTx/>
              <a:buSzTx/>
              <a:buFontTx/>
              <a:buNone/>
              <a:tabLst/>
              <a:defRPr/>
            </a:pPr>
            <a:r>
              <a:rPr lang="en-US" b="0" i="0" dirty="0" smtClean="0"/>
              <a:t>Once</a:t>
            </a:r>
            <a:r>
              <a:rPr lang="en-US" b="0" i="0" baseline="0" dirty="0" smtClean="0"/>
              <a:t> all function codes reconcile, the total cost of all functions (without food service enterprise) must reconcile to the total expenditures on the </a:t>
            </a:r>
            <a:r>
              <a:rPr lang="en-US" b="0" i="0" dirty="0" smtClean="0"/>
              <a:t>Statement of Revenues, Expenditures and Changes in Fund Balance – Governmental Funds.</a:t>
            </a:r>
          </a:p>
        </p:txBody>
      </p:sp>
      <p:sp>
        <p:nvSpPr>
          <p:cNvPr id="4" name="Slide Number Placeholder 3"/>
          <p:cNvSpPr>
            <a:spLocks noGrp="1"/>
          </p:cNvSpPr>
          <p:nvPr>
            <p:ph type="sldNum" sz="quarter" idx="10"/>
          </p:nvPr>
        </p:nvSpPr>
        <p:spPr/>
        <p:txBody>
          <a:bodyPr/>
          <a:lstStyle/>
          <a:p>
            <a:fld id="{10D95F5A-2774-4EA5-8BBD-D16EC06773C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172390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Your school district classifies Food Service Enterprise costs using the school district’s </a:t>
            </a:r>
            <a:r>
              <a:rPr lang="en-US" b="0" baseline="0" dirty="0" smtClean="0"/>
              <a:t>accounting system reports, which reconcile </a:t>
            </a:r>
            <a:r>
              <a:rPr lang="en-US" b="0" dirty="0" smtClean="0"/>
              <a:t>to the </a:t>
            </a:r>
            <a:r>
              <a:rPr lang="en-US" sz="1050" b="0" i="0" u="none" strike="noStrike" kern="1200" baseline="0" dirty="0" smtClean="0">
                <a:solidFill>
                  <a:schemeClr val="tx1"/>
                </a:solidFill>
                <a:latin typeface="Arial" panose="020B0604020202020204" pitchFamily="34" charset="0"/>
                <a:ea typeface="+mn-ea"/>
                <a:cs typeface="+mn-cs"/>
              </a:rPr>
              <a:t>Statement of Revenues, Expenditures, and Changes in Fund Net Position—Proprietary Funds section of your school district’s AFR</a:t>
            </a:r>
            <a:r>
              <a:rPr lang="en-US" b="0" i="0" dirty="0" smtClean="0"/>
              <a:t>.</a:t>
            </a:r>
          </a:p>
          <a:p>
            <a:pPr marL="0" marR="0" indent="0" algn="l" defTabSz="914400" rtl="0" eaLnBrk="1" fontAlgn="auto" latinLnBrk="0" hangingPunct="1">
              <a:lnSpc>
                <a:spcPct val="100000"/>
              </a:lnSpc>
              <a:buClrTx/>
              <a:buSzTx/>
              <a:buFontTx/>
              <a:buNone/>
              <a:tabLst/>
              <a:defRPr/>
            </a:pPr>
            <a:endParaRPr lang="en-US" b="0" i="0" dirty="0" smtClean="0"/>
          </a:p>
          <a:p>
            <a:pPr marL="0" marR="0" indent="0" algn="l" defTabSz="914400" rtl="0" eaLnBrk="1" fontAlgn="auto" latinLnBrk="0" hangingPunct="1">
              <a:lnSpc>
                <a:spcPct val="100000"/>
              </a:lnSpc>
              <a:buClrTx/>
              <a:buSzTx/>
              <a:buFontTx/>
              <a:buNone/>
              <a:tabLst/>
              <a:defRPr/>
            </a:pPr>
            <a:r>
              <a:rPr lang="en-US" b="0" i="0" baseline="0" dirty="0" smtClean="0"/>
              <a:t>For example, let’s review the line item for Food Service Enterprise Fund. The school district reported total costs of $115,541,752.  This amount reconciles with the total operating expenses for the Food Service Fund on the school district’s </a:t>
            </a:r>
            <a:r>
              <a:rPr lang="en-US" sz="1050" b="0" i="0" u="none" strike="noStrike" kern="1200" baseline="0" dirty="0" smtClean="0">
                <a:solidFill>
                  <a:schemeClr val="tx1"/>
                </a:solidFill>
                <a:latin typeface="Arial" panose="020B0604020202020204" pitchFamily="34" charset="0"/>
                <a:ea typeface="+mn-ea"/>
                <a:cs typeface="+mn-cs"/>
              </a:rPr>
              <a:t>Statement of Revenues, Expenditures, and Changes in Fund Net Position—Proprietary Funds as shown</a:t>
            </a:r>
            <a:r>
              <a:rPr lang="en-US" b="0" i="0" dirty="0" smtClean="0"/>
              <a:t>.</a:t>
            </a:r>
          </a:p>
          <a:p>
            <a:pPr marL="0" marR="0" indent="0" algn="l" defTabSz="914400" rtl="0" eaLnBrk="1" fontAlgn="auto" latinLnBrk="0" hangingPunct="1">
              <a:lnSpc>
                <a:spcPct val="100000"/>
              </a:lnSpc>
              <a:spcBef>
                <a:spcPts val="0"/>
              </a:spcBef>
              <a:spcAft>
                <a:spcPts val="120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12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D95F5A-2774-4EA5-8BBD-D16EC06773C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009517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u="none" strike="noStrike" kern="1200" baseline="0" dirty="0" smtClean="0">
                <a:solidFill>
                  <a:schemeClr val="tx1"/>
                </a:solidFill>
                <a:latin typeface="Arial" panose="020B0604020202020204" pitchFamily="34" charset="0"/>
                <a:ea typeface="+mn-ea"/>
                <a:cs typeface="+mn-cs"/>
              </a:rPr>
              <a:t>Your school district classifies governmental capital</a:t>
            </a:r>
            <a:r>
              <a:rPr lang="en-US" sz="1050" b="0" i="0" u="none" strike="noStrike" kern="1200" dirty="0" smtClean="0">
                <a:solidFill>
                  <a:schemeClr val="tx1"/>
                </a:solidFill>
                <a:latin typeface="Arial" panose="020B0604020202020204" pitchFamily="34" charset="0"/>
                <a:ea typeface="+mn-ea"/>
                <a:cs typeface="+mn-cs"/>
              </a:rPr>
              <a:t> asset</a:t>
            </a:r>
            <a:r>
              <a:rPr lang="en-US" sz="1050" b="0" i="0" u="none" strike="noStrike" kern="1200" baseline="0" dirty="0" smtClean="0">
                <a:solidFill>
                  <a:schemeClr val="tx1"/>
                </a:solidFill>
                <a:latin typeface="Arial" panose="020B0604020202020204" pitchFamily="34" charset="0"/>
                <a:ea typeface="+mn-ea"/>
                <a:cs typeface="+mn-cs"/>
              </a:rPr>
              <a:t> costs using the school district’s </a:t>
            </a:r>
            <a:r>
              <a:rPr lang="en-US" b="0" baseline="0" dirty="0" smtClean="0"/>
              <a:t>accounting system reports, which reconcile </a:t>
            </a:r>
            <a:r>
              <a:rPr lang="en-US" b="0" dirty="0" smtClean="0"/>
              <a:t>to </a:t>
            </a:r>
            <a:r>
              <a:rPr lang="en-US" b="0" baseline="0" dirty="0" smtClean="0"/>
              <a:t>the </a:t>
            </a:r>
            <a:r>
              <a:rPr lang="en-US" sz="1050" b="0" i="0" u="none" strike="noStrike" kern="1200" baseline="0" dirty="0" smtClean="0">
                <a:solidFill>
                  <a:schemeClr val="tx1"/>
                </a:solidFill>
                <a:latin typeface="Arial" panose="020B0604020202020204" pitchFamily="34" charset="0"/>
                <a:ea typeface="+mn-ea"/>
                <a:cs typeface="+mn-cs"/>
              </a:rPr>
              <a:t>Notes to the Financial Statements section, under “Capital Assets” or “Capital Asset Activity,” of your school district’s AFR</a:t>
            </a:r>
            <a:r>
              <a:rPr lang="en-US" b="0" i="0" dirty="0" smtClean="0"/>
              <a:t>.</a:t>
            </a:r>
          </a:p>
          <a:p>
            <a:endParaRPr lang="en-US" b="0" i="0" dirty="0" smtClean="0"/>
          </a:p>
          <a:p>
            <a:pPr marL="0" marR="0" indent="0" algn="l" defTabSz="914400" rtl="0" eaLnBrk="1" fontAlgn="auto" latinLnBrk="0" hangingPunct="1">
              <a:lnSpc>
                <a:spcPct val="100000"/>
              </a:lnSpc>
              <a:spcBef>
                <a:spcPts val="0"/>
              </a:spcBef>
              <a:spcAft>
                <a:spcPts val="1200"/>
              </a:spcAft>
              <a:buClrTx/>
              <a:buSzTx/>
              <a:buFontTx/>
              <a:buNone/>
              <a:tabLst/>
              <a:defRPr/>
            </a:pPr>
            <a:r>
              <a:rPr lang="en-US" b="0" i="0" baseline="0" dirty="0" smtClean="0"/>
              <a:t>For example, the school district’s total cost of buildings and improvements of $1.3 million reconciles to the governmental</a:t>
            </a:r>
            <a:r>
              <a:rPr lang="en-US" b="0" i="0" dirty="0" smtClean="0"/>
              <a:t> </a:t>
            </a:r>
            <a:r>
              <a:rPr lang="en-US" sz="1050" b="0" i="0" u="none" strike="noStrike" kern="1200" baseline="0" dirty="0" smtClean="0">
                <a:solidFill>
                  <a:schemeClr val="tx1"/>
                </a:solidFill>
                <a:latin typeface="Arial" panose="020B0604020202020204" pitchFamily="34" charset="0"/>
                <a:ea typeface="+mn-ea"/>
                <a:cs typeface="+mn-cs"/>
              </a:rPr>
              <a:t>Capital Assets amounts of the AFR for buildings and improvements which includes the sum for Construction in progress and the building and improvements.  Likewise, the school district’s total cost of furniture and equipment of $95,319,700 reconciles to the governmental Capital Assets of the AFR </a:t>
            </a:r>
            <a:r>
              <a:rPr lang="en-US" b="0" i="0" baseline="0" dirty="0" smtClean="0"/>
              <a:t>which includes the sum of property under capital leases and furniture and equipment.</a:t>
            </a:r>
            <a:endParaRPr lang="en-US" b="0" i="0" dirty="0" smtClean="0"/>
          </a:p>
        </p:txBody>
      </p:sp>
      <p:sp>
        <p:nvSpPr>
          <p:cNvPr id="4" name="Slide Number Placeholder 3"/>
          <p:cNvSpPr>
            <a:spLocks noGrp="1"/>
          </p:cNvSpPr>
          <p:nvPr>
            <p:ph type="sldNum" sz="quarter" idx="10"/>
          </p:nvPr>
        </p:nvSpPr>
        <p:spPr/>
        <p:txBody>
          <a:bodyPr/>
          <a:lstStyle/>
          <a:p>
            <a:fld id="{10D95F5A-2774-4EA5-8BBD-D16EC06773C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656622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50" b="1" i="1" u="none" strike="noStrike" kern="1200" baseline="0" dirty="0" smtClean="0">
                <a:solidFill>
                  <a:schemeClr val="tx1"/>
                </a:solidFill>
                <a:latin typeface="Arial" panose="020B0604020202020204" pitchFamily="34" charset="0"/>
                <a:ea typeface="+mn-ea"/>
                <a:cs typeface="+mn-cs"/>
              </a:rPr>
              <a:t>Restricted Rate Adjusted Tab: Top and Middle Sections</a:t>
            </a:r>
          </a:p>
          <a:p>
            <a:r>
              <a:rPr lang="en-US" sz="1050" b="0" i="0" u="none" strike="noStrike" kern="1200" baseline="0" dirty="0" smtClean="0">
                <a:solidFill>
                  <a:schemeClr val="tx1"/>
                </a:solidFill>
                <a:latin typeface="Arial" panose="020B0604020202020204" pitchFamily="34" charset="0"/>
                <a:ea typeface="+mn-ea"/>
                <a:cs typeface="+mn-cs"/>
              </a:rPr>
              <a:t>On this tab of the ICRP Excel workbook, you enter building square footage data for your district-wide general administration, maintenance, and technology (non-instructional based square footage), as well as salary and fixed cost data for specific personnel in the restricted indirect cost information on the U-1. Once you have entered all of the required data, the ICRP will be able to calculate your school district’s restricted indirect cost rate.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The Restricted Rate Adjusted tab is divided into three sections. This slide illustrates the top and middle sections.</a:t>
            </a:r>
            <a:endParaRPr lang="en-US" sz="1050" dirty="0" smtClean="0"/>
          </a:p>
          <a:p>
            <a:pPr marL="0" marR="0" indent="0" algn="l" defTabSz="914400" rtl="0" eaLnBrk="1" fontAlgn="auto" latinLnBrk="0" hangingPunct="1">
              <a:buClrTx/>
              <a:buSzTx/>
              <a:buFontTx/>
              <a:buNone/>
              <a:tabLst/>
              <a:defRPr/>
            </a:pPr>
            <a:endParaRPr lang="en-US" sz="1050" dirty="0" smtClean="0"/>
          </a:p>
          <a:p>
            <a:pPr>
              <a:spcAft>
                <a:spcPts val="300"/>
              </a:spcAft>
            </a:pPr>
            <a:r>
              <a:rPr lang="en-US" sz="1050" b="1" i="0" u="none" strike="noStrike" kern="1200" baseline="0" dirty="0" smtClean="0">
                <a:solidFill>
                  <a:schemeClr val="tx1"/>
                </a:solidFill>
                <a:latin typeface="Arial" panose="020B0604020202020204" pitchFamily="34" charset="0"/>
                <a:ea typeface="+mn-ea"/>
                <a:cs typeface="+mn-cs"/>
              </a:rPr>
              <a:t>Top Section </a:t>
            </a:r>
            <a:endParaRPr lang="en-US" sz="1050" b="0" i="0" u="none" strike="noStrike" kern="1200" baseline="0" dirty="0" smtClean="0">
              <a:solidFill>
                <a:schemeClr val="tx1"/>
              </a:solidFill>
              <a:latin typeface="Arial" panose="020B0604020202020204" pitchFamily="34" charset="0"/>
              <a:ea typeface="+mn-ea"/>
              <a:cs typeface="+mn-cs"/>
            </a:endParaRPr>
          </a:p>
          <a:p>
            <a:pPr>
              <a:spcAft>
                <a:spcPts val="300"/>
              </a:spcAft>
            </a:pPr>
            <a:r>
              <a:rPr lang="en-US" sz="1050" b="0" i="0" u="none" strike="noStrike" kern="1200" baseline="0" dirty="0" smtClean="0">
                <a:solidFill>
                  <a:schemeClr val="tx1"/>
                </a:solidFill>
                <a:latin typeface="Arial" panose="020B0604020202020204" pitchFamily="34" charset="0"/>
                <a:ea typeface="+mn-ea"/>
                <a:cs typeface="+mn-cs"/>
              </a:rPr>
              <a:t>The top section is required. You must enter square footage data related to the school district’s physical space used for districtwide function/activities: </a:t>
            </a:r>
          </a:p>
          <a:p>
            <a:pPr marL="228600" indent="-228600">
              <a:spcAft>
                <a:spcPts val="300"/>
              </a:spcAft>
              <a:buFont typeface="+mj-lt"/>
              <a:buAutoNum type="arabicPeriod"/>
            </a:pPr>
            <a:r>
              <a:rPr lang="en-US" sz="1050" b="0" i="0" u="none" strike="noStrike" kern="1200" baseline="0" dirty="0" smtClean="0">
                <a:solidFill>
                  <a:schemeClr val="tx1"/>
                </a:solidFill>
                <a:latin typeface="Arial" panose="020B0604020202020204" pitchFamily="34" charset="0"/>
                <a:ea typeface="+mn-ea"/>
                <a:cs typeface="+mn-cs"/>
              </a:rPr>
              <a:t>The total square footage used for district-wide activities, including the square footage for common areas and idle spaces. Examples of district-wide organizational activities include administration and maintenance. You must also include the square footage of specific spaces on individual school campuses where district-wide activities take place. For example, if a high school campus houses a technology department that is used by the entire school district, the square footage of the technology department must be included. </a:t>
            </a:r>
          </a:p>
          <a:p>
            <a:pPr marL="228600" indent="-228600">
              <a:spcAft>
                <a:spcPts val="300"/>
              </a:spcAft>
              <a:buFont typeface="+mj-lt"/>
              <a:buAutoNum type="arabicPeriod"/>
            </a:pPr>
            <a:r>
              <a:rPr lang="en-US" sz="1050" b="0" i="0" u="none" strike="noStrike" kern="1200" baseline="0" dirty="0" smtClean="0">
                <a:solidFill>
                  <a:schemeClr val="tx1"/>
                </a:solidFill>
                <a:latin typeface="Arial" panose="020B0604020202020204" pitchFamily="34" charset="0"/>
                <a:ea typeface="+mn-ea"/>
                <a:cs typeface="+mn-cs"/>
              </a:rPr>
              <a:t>Of the total square footage for district-wide function/activities (again only those related to general administration, maintenance, and technology),  enter the square footage of common areas only. Common areas include space used for occupants of the building for areas such as bathrooms, hallways, and break rooms. </a:t>
            </a:r>
          </a:p>
          <a:p>
            <a:pPr marL="228600" indent="-228600">
              <a:spcAft>
                <a:spcPts val="300"/>
              </a:spcAft>
              <a:buFont typeface="+mj-lt"/>
              <a:buAutoNum type="arabicPeriod"/>
            </a:pPr>
            <a:r>
              <a:rPr lang="en-US" sz="1050" b="0" i="0" u="none" strike="noStrike" kern="1200" baseline="0" dirty="0" smtClean="0">
                <a:solidFill>
                  <a:schemeClr val="tx1"/>
                </a:solidFill>
                <a:latin typeface="Arial" panose="020B0604020202020204" pitchFamily="34" charset="0"/>
                <a:ea typeface="+mn-ea"/>
                <a:cs typeface="+mn-cs"/>
              </a:rPr>
              <a:t>Of the total square footage for district-wide function/activities, enter the square footage of idle space. Idle space is space not currently used by the school district, such as an unoccupied floor or building. </a:t>
            </a:r>
          </a:p>
          <a:p>
            <a:pPr marL="228600" indent="-228600">
              <a:buFont typeface="+mj-lt"/>
              <a:buAutoNum type="arabicPeriod"/>
            </a:pPr>
            <a:r>
              <a:rPr lang="en-US" sz="1050" b="0" i="0" u="none" strike="noStrike" kern="1200" baseline="0" dirty="0" smtClean="0">
                <a:solidFill>
                  <a:schemeClr val="tx1"/>
                </a:solidFill>
                <a:latin typeface="Arial" panose="020B0604020202020204" pitchFamily="34" charset="0"/>
                <a:ea typeface="+mn-ea"/>
                <a:cs typeface="+mn-cs"/>
              </a:rPr>
              <a:t>Of the total square footage for district-wide function/activities, enter the square footage of the space occupied by the superintendent, all employees that act as CEOs of any component of the school district, and their immediate direct support employees such as executive assistants. These are the same employees for whom you entered salaries and fixed costs in the restricted indirect costs column of the U-1 tab. </a:t>
            </a:r>
          </a:p>
          <a:p>
            <a:r>
              <a:rPr lang="en-US" sz="1050" b="0" i="0" u="none" strike="noStrike" baseline="0" dirty="0" smtClean="0">
                <a:latin typeface="Arial" panose="020B0604020202020204" pitchFamily="34" charset="0"/>
              </a:rPr>
              <a:t> </a:t>
            </a:r>
          </a:p>
          <a:p>
            <a:pPr>
              <a:spcAft>
                <a:spcPts val="300"/>
              </a:spcAft>
            </a:pPr>
            <a:r>
              <a:rPr lang="en-US" sz="1050" b="1" i="0" u="none" strike="noStrike" kern="1200" baseline="0" dirty="0" smtClean="0">
                <a:solidFill>
                  <a:schemeClr val="tx1"/>
                </a:solidFill>
                <a:latin typeface="Arial" panose="020B0604020202020204" pitchFamily="34" charset="0"/>
                <a:ea typeface="+mn-ea"/>
                <a:cs typeface="+mn-cs"/>
              </a:rPr>
              <a:t>Middle Section </a:t>
            </a:r>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The middle section of the restricted rate adjustment tab performs a calculation based upon square footage data you entered in the top section. You cannot enter any data here. This section calculates the school district’s </a:t>
            </a:r>
            <a:r>
              <a:rPr lang="en-US" sz="1050" b="0" i="1" u="none" strike="noStrike" kern="1200" baseline="0" dirty="0" smtClean="0">
                <a:solidFill>
                  <a:schemeClr val="tx1"/>
                </a:solidFill>
                <a:latin typeface="Arial" panose="020B0604020202020204" pitchFamily="34" charset="0"/>
                <a:ea typeface="+mn-ea"/>
                <a:cs typeface="+mn-cs"/>
              </a:rPr>
              <a:t>associated costs </a:t>
            </a:r>
            <a:r>
              <a:rPr lang="en-US" sz="1050" b="0" i="0" u="none" strike="noStrike" kern="1200" baseline="0" dirty="0" smtClean="0">
                <a:solidFill>
                  <a:schemeClr val="tx1"/>
                </a:solidFill>
                <a:latin typeface="Arial" panose="020B0604020202020204" pitchFamily="34" charset="0"/>
                <a:ea typeface="+mn-ea"/>
                <a:cs typeface="+mn-cs"/>
              </a:rPr>
              <a:t>for occupancy and space maintenance costs related to the occupancy and space maintenance of the superintendent, all employees that act as CEOs of any component of the school district, and the immediate support staff of these employees. The tab moves the </a:t>
            </a:r>
            <a:r>
              <a:rPr lang="en-US" sz="1050" b="0" i="1" u="none" strike="noStrike" kern="1200" baseline="0" dirty="0" smtClean="0">
                <a:solidFill>
                  <a:schemeClr val="tx1"/>
                </a:solidFill>
                <a:latin typeface="Arial" panose="020B0604020202020204" pitchFamily="34" charset="0"/>
                <a:ea typeface="+mn-ea"/>
                <a:cs typeface="+mn-cs"/>
              </a:rPr>
              <a:t>associated costs </a:t>
            </a:r>
            <a:r>
              <a:rPr lang="en-US" sz="1050" b="0" i="0" u="none" strike="noStrike" kern="1200" baseline="0" dirty="0" smtClean="0">
                <a:solidFill>
                  <a:schemeClr val="tx1"/>
                </a:solidFill>
                <a:latin typeface="Arial" panose="020B0604020202020204" pitchFamily="34" charset="0"/>
                <a:ea typeface="+mn-ea"/>
                <a:cs typeface="+mn-cs"/>
              </a:rPr>
              <a:t>from the indirect cost pool to the modified total direct cost pool as a required adjustment to determine the restricted ICR.</a:t>
            </a:r>
          </a:p>
        </p:txBody>
      </p:sp>
      <p:sp>
        <p:nvSpPr>
          <p:cNvPr id="5" name="Slide Number Placeholder 4"/>
          <p:cNvSpPr>
            <a:spLocks noGrp="1"/>
          </p:cNvSpPr>
          <p:nvPr>
            <p:ph type="sldNum" sz="quarter" idx="11"/>
          </p:nvPr>
        </p:nvSpPr>
        <p:spPr/>
        <p:txBody>
          <a:bodyPr/>
          <a:lstStyle/>
          <a:p>
            <a:fld id="{5F4BE17C-832A-4779-94CB-12E1C8E6BC46}" type="slidenum">
              <a:rPr lang="en-US" smtClean="0"/>
              <a:pPr/>
              <a:t>16</a:t>
            </a:fld>
            <a:endParaRPr lang="en-US" dirty="0"/>
          </a:p>
        </p:txBody>
      </p:sp>
    </p:spTree>
    <p:extLst>
      <p:ext uri="{BB962C8B-B14F-4D97-AF65-F5344CB8AC3E}">
        <p14:creationId xmlns:p14="http://schemas.microsoft.com/office/powerpoint/2010/main" val="2101016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50" b="1" i="1" u="none" strike="noStrike" kern="1200" baseline="0" dirty="0" smtClean="0">
                <a:solidFill>
                  <a:schemeClr val="tx1"/>
                </a:solidFill>
                <a:latin typeface="Arial" panose="020B0604020202020204" pitchFamily="34" charset="0"/>
                <a:ea typeface="+mn-ea"/>
                <a:cs typeface="+mn-cs"/>
              </a:rPr>
              <a:t>Restricted Rate Adjusted Tab: Bottom Section and Organizational Chart</a:t>
            </a:r>
          </a:p>
          <a:p>
            <a:pPr>
              <a:spcAft>
                <a:spcPts val="300"/>
              </a:spcAft>
            </a:pPr>
            <a:r>
              <a:rPr lang="en-US" sz="1050" b="0" i="0" u="none" strike="noStrike" kern="1200" baseline="0" dirty="0" smtClean="0">
                <a:solidFill>
                  <a:schemeClr val="tx1"/>
                </a:solidFill>
                <a:latin typeface="Arial" panose="020B0604020202020204" pitchFamily="34" charset="0"/>
                <a:ea typeface="+mn-ea"/>
                <a:cs typeface="+mn-cs"/>
              </a:rPr>
              <a:t>In the bottom section of this tab (as shown to the far left of this slide), enter position details for the employees who occupied the square footage you entered in the tab’s top section (superintendent, all employees that act as CEOs of any component of the school district, and the immediate support staff of these employees). For each employee, enter the following: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Function code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Position title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Salary amount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Fixed costs amount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The tab will calculate totals for the salary and fixed costs amounts, and a grand total for both amounts. The tab will also display the total for these indirect costs that you entered on the U-1 tab. </a:t>
            </a:r>
            <a:r>
              <a:rPr lang="en-US" sz="1050" b="0" i="1" u="none" strike="noStrike" kern="1200" baseline="0" dirty="0" smtClean="0">
                <a:solidFill>
                  <a:schemeClr val="tx1"/>
                </a:solidFill>
                <a:latin typeface="Arial" panose="020B0604020202020204" pitchFamily="34" charset="0"/>
                <a:ea typeface="+mn-ea"/>
                <a:cs typeface="+mn-cs"/>
              </a:rPr>
              <a:t>Please make sure that these totals are exactly the same. </a:t>
            </a:r>
            <a:r>
              <a:rPr lang="en-US" sz="1050" b="0" i="0" u="none" strike="noStrike" kern="1200" baseline="0" dirty="0" smtClean="0">
                <a:solidFill>
                  <a:schemeClr val="tx1"/>
                </a:solidFill>
                <a:latin typeface="Arial" panose="020B0604020202020204" pitchFamily="34" charset="0"/>
                <a:ea typeface="+mn-ea"/>
                <a:cs typeface="+mn-cs"/>
              </a:rPr>
              <a:t>If they are not the same, the tab will highlight the total in red. You must make adjustments to the amounts you entered on this tab, or on the U-1 tab, until the totals are the same. </a:t>
            </a:r>
            <a:r>
              <a:rPr lang="en-US" sz="1050" b="0" i="1" u="none" strike="noStrike" kern="1200" baseline="0" dirty="0" smtClean="0">
                <a:solidFill>
                  <a:schemeClr val="tx1"/>
                </a:solidFill>
                <a:latin typeface="Arial" panose="020B0604020202020204" pitchFamily="34" charset="0"/>
                <a:ea typeface="+mn-ea"/>
                <a:cs typeface="+mn-cs"/>
              </a:rPr>
              <a:t>Please do not submit the ICRP with a total highlighted in red. If you do, TEA will contact you to clarify your amounts. </a:t>
            </a:r>
            <a:endParaRPr lang="en-US" sz="1050" b="0" i="0" u="none" strike="noStrike" kern="1200" baseline="0" dirty="0" smtClean="0">
              <a:solidFill>
                <a:schemeClr val="tx1"/>
              </a:solidFill>
              <a:latin typeface="Arial" panose="020B0604020202020204" pitchFamily="34" charset="0"/>
              <a:ea typeface="+mn-ea"/>
              <a:cs typeface="+mn-cs"/>
            </a:endParaRPr>
          </a:p>
          <a:p>
            <a:endParaRPr lang="en-US" sz="1050" b="0" i="0" u="none" strike="noStrike" kern="1200" baseline="0" dirty="0" smtClean="0">
              <a:solidFill>
                <a:schemeClr val="tx1"/>
              </a:solidFill>
              <a:latin typeface="Arial" panose="020B0604020202020204" pitchFamily="34" charset="0"/>
              <a:ea typeface="+mn-ea"/>
              <a:cs typeface="+mn-cs"/>
            </a:endParaRPr>
          </a:p>
          <a:p>
            <a:pPr marL="0" marR="0" indent="0" algn="l" defTabSz="914400" rtl="0" eaLnBrk="1" fontAlgn="auto" latinLnBrk="0" hangingPunct="1">
              <a:lnSpc>
                <a:spcPct val="100000"/>
              </a:lnSpc>
              <a:spcBef>
                <a:spcPts val="0"/>
              </a:spcBef>
              <a:spcAft>
                <a:spcPts val="1200"/>
              </a:spcAft>
              <a:buClrTx/>
              <a:buSzTx/>
              <a:buFontTx/>
              <a:buNone/>
              <a:tabLst/>
              <a:defRPr/>
            </a:pPr>
            <a:r>
              <a:rPr lang="en-US" sz="1050" b="1" i="0" u="none" strike="noStrike" kern="1200" baseline="0" dirty="0" smtClean="0">
                <a:solidFill>
                  <a:schemeClr val="tx1"/>
                </a:solidFill>
                <a:latin typeface="Arial" panose="020B0604020202020204" pitchFamily="34" charset="0"/>
                <a:ea typeface="+mn-ea"/>
                <a:cs typeface="+mn-cs"/>
              </a:rPr>
              <a:t>Organizational Chart</a:t>
            </a:r>
          </a:p>
          <a:p>
            <a:pPr marL="0" marR="0" indent="0" algn="l" defTabSz="914400" rtl="0" eaLnBrk="1" fontAlgn="auto" latinLnBrk="0" hangingPunct="1">
              <a:lnSpc>
                <a:spcPct val="100000"/>
              </a:lnSpc>
              <a:spcBef>
                <a:spcPts val="0"/>
              </a:spcBef>
              <a:spcAft>
                <a:spcPts val="1200"/>
              </a:spcAft>
              <a:buClrTx/>
              <a:buSzTx/>
              <a:buFontTx/>
              <a:buNone/>
              <a:tabLst/>
              <a:defRPr/>
            </a:pPr>
            <a:r>
              <a:rPr lang="en-US" sz="1050" b="0" i="0" u="none" strike="noStrike" baseline="0" dirty="0" smtClean="0">
                <a:latin typeface="Arial" panose="020B0604020202020204" pitchFamily="34" charset="0"/>
              </a:rPr>
              <a:t>Your school district organizational chart is a required part of the ICRP. </a:t>
            </a:r>
            <a:r>
              <a:rPr lang="en-US" sz="1050" b="0" i="0" u="none" strike="noStrike" kern="1200" baseline="0" dirty="0" smtClean="0">
                <a:solidFill>
                  <a:schemeClr val="tx1"/>
                </a:solidFill>
                <a:latin typeface="Arial" panose="020B0604020202020204" pitchFamily="34" charset="0"/>
                <a:ea typeface="+mn-ea"/>
                <a:cs typeface="+mn-cs"/>
              </a:rPr>
              <a:t>The organizational chart you submit must reflect the organizational structure that was in place during the same fiscal year as the annual financial and compliance report you use to complete the ICRP.</a:t>
            </a:r>
            <a:r>
              <a:rPr lang="en-US" sz="1050" b="0" i="0" u="none" strike="noStrike" baseline="0" dirty="0" smtClean="0">
                <a:latin typeface="Arial" panose="020B0604020202020204" pitchFamily="34" charset="0"/>
              </a:rPr>
              <a:t> TEA will use the organizational chart to review and verify positions you include in the restricted indirect cost rate column. The organizational chart must also support the positions whose office space, salaries, and fixed costs you entered in the U-1 and restricted rate adjustment tab (the superintendent, all employees who act as CEOs of any component of the school district, and all employees who are members of their immediate office support staff). </a:t>
            </a:r>
          </a:p>
          <a:p>
            <a:pPr marL="0" marR="0" indent="0" algn="l" defTabSz="914400" rtl="0" eaLnBrk="1" fontAlgn="auto" latinLnBrk="0" hangingPunct="1">
              <a:lnSpc>
                <a:spcPct val="100000"/>
              </a:lnSpc>
              <a:spcBef>
                <a:spcPts val="0"/>
              </a:spcBef>
              <a:spcAft>
                <a:spcPts val="1200"/>
              </a:spcAft>
              <a:buClrTx/>
              <a:buSzTx/>
              <a:buFontTx/>
              <a:buNone/>
              <a:tabLst/>
              <a:defRPr/>
            </a:pPr>
            <a:endParaRPr lang="en-US" sz="1050" dirty="0" smtClean="0"/>
          </a:p>
          <a:p>
            <a:pPr marL="0" marR="0" indent="0" algn="l" defTabSz="914400" rtl="0" eaLnBrk="1" fontAlgn="auto" latinLnBrk="0" hangingPunct="1">
              <a:lnSpc>
                <a:spcPct val="100000"/>
              </a:lnSpc>
              <a:spcBef>
                <a:spcPts val="0"/>
              </a:spcBef>
              <a:spcAft>
                <a:spcPts val="1200"/>
              </a:spcAft>
              <a:buClrTx/>
              <a:buSzTx/>
              <a:buFontTx/>
              <a:buNone/>
              <a:tabLst/>
              <a:defRPr/>
            </a:pPr>
            <a:endParaRPr lang="en-US" sz="1050" dirty="0" smtClean="0"/>
          </a:p>
        </p:txBody>
      </p:sp>
      <p:sp>
        <p:nvSpPr>
          <p:cNvPr id="5" name="Slide Number Placeholder 4"/>
          <p:cNvSpPr>
            <a:spLocks noGrp="1"/>
          </p:cNvSpPr>
          <p:nvPr>
            <p:ph type="sldNum" sz="quarter" idx="11"/>
          </p:nvPr>
        </p:nvSpPr>
        <p:spPr/>
        <p:txBody>
          <a:bodyPr/>
          <a:lstStyle/>
          <a:p>
            <a:fld id="{5F4BE17C-832A-4779-94CB-12E1C8E6BC46}" type="slidenum">
              <a:rPr lang="en-US" smtClean="0"/>
              <a:pPr/>
              <a:t>17</a:t>
            </a:fld>
            <a:endParaRPr lang="en-US" dirty="0"/>
          </a:p>
        </p:txBody>
      </p:sp>
    </p:spTree>
    <p:extLst>
      <p:ext uri="{BB962C8B-B14F-4D97-AF65-F5344CB8AC3E}">
        <p14:creationId xmlns:p14="http://schemas.microsoft.com/office/powerpoint/2010/main" val="1002671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buClrTx/>
              <a:buSzTx/>
              <a:buFontTx/>
              <a:buNone/>
              <a:tabLst/>
              <a:defRPr/>
            </a:pPr>
            <a:r>
              <a:rPr lang="en-US" sz="1050" b="1" i="1" u="none" strike="noStrike" kern="1200" baseline="0" dirty="0" smtClean="0">
                <a:solidFill>
                  <a:schemeClr val="tx1"/>
                </a:solidFill>
                <a:latin typeface="Arial" panose="020B0604020202020204" pitchFamily="34" charset="0"/>
                <a:ea typeface="+mn-ea"/>
                <a:cs typeface="+mn-cs"/>
              </a:rPr>
              <a:t>R-1 Tab (Restricted Rate) </a:t>
            </a:r>
          </a:p>
          <a:p>
            <a:pPr marL="0" marR="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This tab of the ICRP is populated automatically. No data entry is required.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b="0" i="0" u="none" strike="noStrike" kern="1200" baseline="0" dirty="0" smtClean="0">
              <a:solidFill>
                <a:schemeClr val="tx1"/>
              </a:solidFill>
              <a:latin typeface="Arial" panose="020B06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The R-1 tab calculates your school district’s restricted indirect cost rate.  It is populated from the data you entered on the U-1 and Restricted Rate Adjustment tabs and shows that restricted indirect costs are now with the unallowable and direct costs to make up the total modified direct costs.</a:t>
            </a:r>
          </a:p>
        </p:txBody>
      </p:sp>
      <p:sp>
        <p:nvSpPr>
          <p:cNvPr id="5" name="Slide Number Placeholder 4"/>
          <p:cNvSpPr>
            <a:spLocks noGrp="1"/>
          </p:cNvSpPr>
          <p:nvPr>
            <p:ph type="sldNum" sz="quarter" idx="11"/>
          </p:nvPr>
        </p:nvSpPr>
        <p:spPr/>
        <p:txBody>
          <a:bodyPr/>
          <a:lstStyle/>
          <a:p>
            <a:fld id="{5F4BE17C-832A-4779-94CB-12E1C8E6BC46}" type="slidenum">
              <a:rPr lang="en-US" smtClean="0"/>
              <a:pPr/>
              <a:t>18</a:t>
            </a:fld>
            <a:endParaRPr lang="en-US" dirty="0"/>
          </a:p>
        </p:txBody>
      </p:sp>
    </p:spTree>
    <p:extLst>
      <p:ext uri="{BB962C8B-B14F-4D97-AF65-F5344CB8AC3E}">
        <p14:creationId xmlns:p14="http://schemas.microsoft.com/office/powerpoint/2010/main" val="3447760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300"/>
              </a:spcAft>
            </a:pPr>
            <a:r>
              <a:rPr lang="en-US" sz="1050" b="1" i="1" u="none" strike="noStrike" kern="1200" baseline="0" dirty="0" smtClean="0">
                <a:solidFill>
                  <a:schemeClr val="tx1"/>
                </a:solidFill>
                <a:latin typeface="Arial" panose="020B0604020202020204" pitchFamily="34" charset="0"/>
                <a:ea typeface="+mn-ea"/>
                <a:cs typeface="+mn-cs"/>
              </a:rPr>
              <a:t>Subrecipient Items Tab </a:t>
            </a:r>
            <a:endParaRPr lang="en-US" sz="1050" b="0" i="1" u="none" strike="noStrike" kern="1200" baseline="0" dirty="0" smtClean="0">
              <a:solidFill>
                <a:schemeClr val="tx1"/>
              </a:solidFill>
              <a:latin typeface="Arial" panose="020B0604020202020204" pitchFamily="34" charset="0"/>
              <a:ea typeface="+mn-ea"/>
              <a:cs typeface="+mn-cs"/>
            </a:endParaRPr>
          </a:p>
          <a:p>
            <a:pPr>
              <a:spcAft>
                <a:spcPts val="300"/>
              </a:spcAft>
            </a:pPr>
            <a:r>
              <a:rPr lang="en-US" sz="1050" b="0" i="0" u="none" strike="noStrike" kern="1200" baseline="0" dirty="0" smtClean="0">
                <a:solidFill>
                  <a:schemeClr val="tx1"/>
                </a:solidFill>
                <a:latin typeface="Arial" panose="020B0604020202020204" pitchFamily="34" charset="0"/>
                <a:ea typeface="+mn-ea"/>
                <a:cs typeface="+mn-cs"/>
              </a:rPr>
              <a:t>On this tab of the ICRP Excel workbook, you enter the amount of your school district’s subrecipient items. Subrecipients items are funds distributed by your school district to another entity. You must enter amounts your district distributed that are related to the following: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The portion of </a:t>
            </a:r>
            <a:r>
              <a:rPr lang="en-US" sz="1050" b="0" i="0" u="none" strike="noStrike" kern="1200" baseline="0" dirty="0" err="1" smtClean="0">
                <a:solidFill>
                  <a:schemeClr val="tx1"/>
                </a:solidFill>
                <a:latin typeface="Arial" panose="020B0604020202020204" pitchFamily="34" charset="0"/>
                <a:ea typeface="+mn-ea"/>
                <a:cs typeface="+mn-cs"/>
              </a:rPr>
              <a:t>subawards</a:t>
            </a:r>
            <a:r>
              <a:rPr lang="en-US" sz="1050" b="0" i="0" u="none" strike="noStrike" kern="1200" baseline="0" dirty="0" smtClean="0">
                <a:solidFill>
                  <a:schemeClr val="tx1"/>
                </a:solidFill>
                <a:latin typeface="Arial" panose="020B0604020202020204" pitchFamily="34" charset="0"/>
                <a:ea typeface="+mn-ea"/>
                <a:cs typeface="+mn-cs"/>
              </a:rPr>
              <a:t>, subgrants, and subcontracts over $25,000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Payments to fiscal agents and member school districts of shared services arrangements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Other pass-through funds (funds given to other governmental entities that are not fiscal agents or member school districts of shared services arrangements)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If your school district </a:t>
            </a:r>
            <a:r>
              <a:rPr lang="en-US" sz="1050" b="0" i="1" u="none" strike="noStrike" kern="1200" baseline="0" dirty="0" smtClean="0">
                <a:solidFill>
                  <a:schemeClr val="tx1"/>
                </a:solidFill>
                <a:latin typeface="Arial" panose="020B0604020202020204" pitchFamily="34" charset="0"/>
                <a:ea typeface="+mn-ea"/>
                <a:cs typeface="+mn-cs"/>
              </a:rPr>
              <a:t>does not </a:t>
            </a:r>
            <a:r>
              <a:rPr lang="en-US" sz="1050" b="0" i="0" u="none" strike="noStrike" kern="1200" baseline="0" dirty="0" smtClean="0">
                <a:solidFill>
                  <a:schemeClr val="tx1"/>
                </a:solidFill>
                <a:latin typeface="Arial" panose="020B0604020202020204" pitchFamily="34" charset="0"/>
                <a:ea typeface="+mn-ea"/>
                <a:cs typeface="+mn-cs"/>
              </a:rPr>
              <a:t>have any subrecipient items, check the box in Section I. If your district </a:t>
            </a:r>
            <a:r>
              <a:rPr lang="en-US" sz="1050" b="0" i="1" u="none" strike="noStrike" kern="1200" baseline="0" dirty="0" smtClean="0">
                <a:solidFill>
                  <a:schemeClr val="tx1"/>
                </a:solidFill>
                <a:latin typeface="Arial" panose="020B0604020202020204" pitchFamily="34" charset="0"/>
                <a:ea typeface="+mn-ea"/>
                <a:cs typeface="+mn-cs"/>
              </a:rPr>
              <a:t>does </a:t>
            </a:r>
            <a:r>
              <a:rPr lang="en-US" sz="1050" b="0" i="0" u="none" strike="noStrike" kern="1200" baseline="0" dirty="0" smtClean="0">
                <a:solidFill>
                  <a:schemeClr val="tx1"/>
                </a:solidFill>
                <a:latin typeface="Arial" panose="020B0604020202020204" pitchFamily="34" charset="0"/>
                <a:ea typeface="+mn-ea"/>
                <a:cs typeface="+mn-cs"/>
              </a:rPr>
              <a:t>have </a:t>
            </a:r>
            <a:r>
              <a:rPr lang="en-US" sz="1050" b="0" i="0" u="none" strike="noStrike" kern="1200" baseline="0" dirty="0" err="1" smtClean="0">
                <a:solidFill>
                  <a:schemeClr val="tx1"/>
                </a:solidFill>
                <a:latin typeface="Arial" panose="020B0604020202020204" pitchFamily="34" charset="0"/>
                <a:ea typeface="+mn-ea"/>
                <a:cs typeface="+mn-cs"/>
              </a:rPr>
              <a:t>subrecipient</a:t>
            </a:r>
            <a:r>
              <a:rPr lang="en-US" sz="1050" b="0" i="0" u="none" strike="noStrike" kern="1200" baseline="0" dirty="0" smtClean="0">
                <a:solidFill>
                  <a:schemeClr val="tx1"/>
                </a:solidFill>
                <a:latin typeface="Arial" panose="020B0604020202020204" pitchFamily="34" charset="0"/>
                <a:ea typeface="+mn-ea"/>
                <a:cs typeface="+mn-cs"/>
              </a:rPr>
              <a:t> items, skip Section I and enter all of the required information in Section II.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Subrecipient items need to be accounted for separately so that TEA can calculate an accurate ICR for your school district. Because your district distributed the funds to other entities, your district did not incur the administrative costs that would normally be associated with using the funds to fulfill the objectives of a program. The amounts entered in the subrecipient items tab provide TEA with an accurate picture of your school district’s actual expenditures.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Subrecipient items are not the same as procurements. More information about subrecipient items is available in Appendix  II of the ICRP Guidance Handbook for School Districts. </a:t>
            </a:r>
          </a:p>
          <a:p>
            <a:endParaRPr lang="en-US" sz="1050" b="1" i="0" u="none" strike="noStrike" kern="1200" baseline="0" dirty="0" smtClean="0">
              <a:solidFill>
                <a:schemeClr val="tx1"/>
              </a:solidFill>
              <a:latin typeface="Arial" panose="020B0604020202020204" pitchFamily="34" charset="0"/>
              <a:ea typeface="+mn-ea"/>
              <a:cs typeface="+mn-cs"/>
            </a:endParaRPr>
          </a:p>
          <a:p>
            <a:pPr>
              <a:spcAft>
                <a:spcPts val="300"/>
              </a:spcAft>
            </a:pPr>
            <a:r>
              <a:rPr lang="en-US" sz="1050" b="1" i="0" u="none" strike="noStrike" kern="1200" baseline="0" dirty="0" smtClean="0">
                <a:solidFill>
                  <a:schemeClr val="tx1"/>
                </a:solidFill>
                <a:latin typeface="Arial" panose="020B0604020202020204" pitchFamily="34" charset="0"/>
                <a:ea typeface="+mn-ea"/>
                <a:cs typeface="+mn-cs"/>
              </a:rPr>
              <a:t>Completing Section II </a:t>
            </a:r>
            <a:endParaRPr lang="en-US" sz="1050" b="0" i="0" u="none" strike="noStrike" kern="1200" baseline="0" dirty="0" smtClean="0">
              <a:solidFill>
                <a:schemeClr val="tx1"/>
              </a:solidFill>
              <a:latin typeface="Arial" panose="020B0604020202020204" pitchFamily="34" charset="0"/>
              <a:ea typeface="+mn-ea"/>
              <a:cs typeface="+mn-cs"/>
            </a:endParaRPr>
          </a:p>
          <a:p>
            <a:pPr>
              <a:spcAft>
                <a:spcPts val="300"/>
              </a:spcAft>
            </a:pPr>
            <a:r>
              <a:rPr lang="en-US" sz="1050" b="0" i="0" u="none" strike="noStrike" kern="1200" baseline="0" dirty="0" smtClean="0">
                <a:solidFill>
                  <a:schemeClr val="tx1"/>
                </a:solidFill>
                <a:latin typeface="Arial" panose="020B0604020202020204" pitchFamily="34" charset="0"/>
                <a:ea typeface="+mn-ea"/>
                <a:cs typeface="+mn-cs"/>
              </a:rPr>
              <a:t>In Section II, enter all subrecipient items that are applicable to your school district, based upon the three types defined above. For each subrecipient item, you must include the following information: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The name of the payee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The payee’s federal CFDA number or the state legislative authority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Begin date of the agreement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End date of the agreement </a:t>
            </a:r>
          </a:p>
          <a:p>
            <a:pPr marL="171450" indent="-171450">
              <a:spcAft>
                <a:spcPts val="300"/>
              </a:spcAft>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The amount of the payment, according to the following rules: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For subawards, subgrants, and subcontracts, you must only enter amounts over the first $25,000. For example, if a subaward amount is $100,000, you should not include the first $25,000 and enter only $75,000.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For payments to fiscal agents and member school districts of shared services arrangements, you must enter the full amounts of all payments.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For all pass-through funds, you must enter the full amounts of all payments. These payments are often called “transfers,” and school districts often identify these payments by function codes 91, 92, 93, 94, 95, 96, 97, and 99.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Appendix  II of the ICRP Guidance Handbook for School Districts is designed to help you complete the subrecipient items tab of the ICRP by helping you identify which of your school district’s monetary distributions to other entities must be included.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Most school districts understand payments to fiscal agents and member school districts of shared services arrangements and pass-through funds that they transfer to other governmental entities. The distribution of funds in a subaward, subgrant, or subcontracts is less straightforward. Federal guidance defines a subaward, or a subrecipient item, as generally referring to a monetary award made as a result of a federal award to a school district, </a:t>
            </a:r>
            <a:r>
              <a:rPr lang="en-US" sz="1050" b="0" i="1" u="none" strike="noStrike" kern="1200" baseline="0" dirty="0" smtClean="0">
                <a:solidFill>
                  <a:schemeClr val="tx1"/>
                </a:solidFill>
                <a:latin typeface="Arial" panose="020B0604020202020204" pitchFamily="34" charset="0"/>
                <a:ea typeface="+mn-ea"/>
                <a:cs typeface="+mn-cs"/>
              </a:rPr>
              <a:t>then to a subrecipient or subcontractor</a:t>
            </a:r>
            <a:r>
              <a:rPr lang="en-US" sz="1050" b="0" i="0" u="none" strike="noStrike" kern="1200" baseline="0" dirty="0" smtClean="0">
                <a:solidFill>
                  <a:schemeClr val="tx1"/>
                </a:solidFill>
                <a:latin typeface="Arial" panose="020B0604020202020204" pitchFamily="34" charset="0"/>
                <a:ea typeface="+mn-ea"/>
                <a:cs typeface="+mn-cs"/>
              </a:rPr>
              <a:t>. Subrecipient items also include subgrants and subcontracts. Some school districts may refer to these items as collaboration agreements or consortium agreements. For the ICRP, TEA is only concerned with </a:t>
            </a:r>
            <a:r>
              <a:rPr lang="en-US" sz="1050" b="0" i="1" u="none" strike="noStrike" kern="1200" baseline="0" dirty="0" smtClean="0">
                <a:solidFill>
                  <a:schemeClr val="tx1"/>
                </a:solidFill>
                <a:latin typeface="Arial" panose="020B0604020202020204" pitchFamily="34" charset="0"/>
                <a:ea typeface="+mn-ea"/>
                <a:cs typeface="+mn-cs"/>
              </a:rPr>
              <a:t>major </a:t>
            </a:r>
            <a:r>
              <a:rPr lang="en-US" sz="1050" b="0" i="0" u="none" strike="noStrike" kern="1200" baseline="0" dirty="0" smtClean="0">
                <a:solidFill>
                  <a:schemeClr val="tx1"/>
                </a:solidFill>
                <a:latin typeface="Arial" panose="020B0604020202020204" pitchFamily="34" charset="0"/>
                <a:ea typeface="+mn-ea"/>
                <a:cs typeface="+mn-cs"/>
              </a:rPr>
              <a:t>subawards, and has adopted the accepted definition that a major subaward is one that exceeds $25,000 in expenditures per year. For this reason, you do not need to include subawards, subgrants, or subcontracts that are smaller than $25,000, nor do you need to include the first $25,000 of payments in subawards, subgrants, or subcontracts that are larger than $25,000. </a:t>
            </a:r>
          </a:p>
          <a:p>
            <a:endParaRPr lang="en-US" sz="1050" b="0" i="0" u="none" strike="noStrike" kern="1200" baseline="0" dirty="0" smtClean="0">
              <a:solidFill>
                <a:schemeClr val="tx1"/>
              </a:solidFill>
              <a:latin typeface="Arial" panose="020B0604020202020204" pitchFamily="34" charset="0"/>
              <a:ea typeface="+mn-ea"/>
              <a:cs typeface="+mn-cs"/>
            </a:endParaRPr>
          </a:p>
          <a:p>
            <a:pPr>
              <a:spcAft>
                <a:spcPts val="600"/>
              </a:spcAft>
            </a:pPr>
            <a:r>
              <a:rPr lang="en-US" sz="1050" b="0" i="0" u="none" strike="noStrike" kern="1200" baseline="0" dirty="0" smtClean="0">
                <a:solidFill>
                  <a:schemeClr val="tx1"/>
                </a:solidFill>
                <a:latin typeface="Arial" panose="020B0604020202020204" pitchFamily="34" charset="0"/>
                <a:ea typeface="+mn-ea"/>
                <a:cs typeface="+mn-cs"/>
              </a:rPr>
              <a:t>The entity that you distribute funds to in a subaward, subgrant, or subcontract is called a subrecipient. Unlike other entities to whom your school district may give funds, a subrecipient is responsible for managing the technical and administrative aspects of the work your school district hires the subrecipient to perform. Your school district holds the entity responsible for the project’s proposal of work and its outcomes. The following are other characteristics of a subrecipient: </a:t>
            </a:r>
          </a:p>
          <a:p>
            <a:pPr marL="228600" indent="-228600">
              <a:buFont typeface="+mj-lt"/>
              <a:buAutoNum type="arabicPeriod"/>
            </a:pPr>
            <a:r>
              <a:rPr lang="en-US" sz="1050" b="0" i="0" u="none" strike="noStrike" kern="1200" baseline="0" dirty="0" smtClean="0">
                <a:solidFill>
                  <a:schemeClr val="tx1"/>
                </a:solidFill>
                <a:latin typeface="Arial" panose="020B0604020202020204" pitchFamily="34" charset="0"/>
                <a:ea typeface="+mn-ea"/>
                <a:cs typeface="+mn-cs"/>
              </a:rPr>
              <a:t>Determines who is eligible to receive what federal financial assistance. </a:t>
            </a:r>
          </a:p>
          <a:p>
            <a:pPr marL="228600" indent="-228600">
              <a:buFont typeface="+mj-lt"/>
              <a:buAutoNum type="arabicPeriod"/>
            </a:pPr>
            <a:r>
              <a:rPr lang="en-US" sz="1050" b="0" i="0" u="none" strike="noStrike" kern="1200" baseline="0" dirty="0" smtClean="0">
                <a:solidFill>
                  <a:schemeClr val="tx1"/>
                </a:solidFill>
                <a:latin typeface="Arial" panose="020B0604020202020204" pitchFamily="34" charset="0"/>
                <a:ea typeface="+mn-ea"/>
                <a:cs typeface="+mn-cs"/>
              </a:rPr>
              <a:t>Has its performance measured against whether the objectives of the federal program are met. </a:t>
            </a:r>
          </a:p>
          <a:p>
            <a:pPr marL="228600" indent="-228600">
              <a:buFont typeface="+mj-lt"/>
              <a:buAutoNum type="arabicPeriod"/>
            </a:pPr>
            <a:r>
              <a:rPr lang="en-US" sz="1050" b="0" i="0" u="none" strike="noStrike" kern="1200" baseline="0" dirty="0" smtClean="0">
                <a:solidFill>
                  <a:schemeClr val="tx1"/>
                </a:solidFill>
                <a:latin typeface="Arial" panose="020B0604020202020204" pitchFamily="34" charset="0"/>
                <a:ea typeface="+mn-ea"/>
                <a:cs typeface="+mn-cs"/>
              </a:rPr>
              <a:t>Has responsibility for programmatic decision making. </a:t>
            </a:r>
          </a:p>
          <a:p>
            <a:pPr marL="228600" indent="-228600">
              <a:buFont typeface="+mj-lt"/>
              <a:buAutoNum type="arabicPeriod"/>
            </a:pPr>
            <a:r>
              <a:rPr lang="en-US" sz="1050" b="0" i="0" u="none" strike="noStrike" kern="1200" baseline="0" dirty="0" smtClean="0">
                <a:solidFill>
                  <a:schemeClr val="tx1"/>
                </a:solidFill>
                <a:latin typeface="Arial" panose="020B0604020202020204" pitchFamily="34" charset="0"/>
                <a:ea typeface="+mn-ea"/>
                <a:cs typeface="+mn-cs"/>
              </a:rPr>
              <a:t>Has responsibility for adherence to applicable federal program compliance requirements. </a:t>
            </a:r>
          </a:p>
          <a:p>
            <a:pPr marL="228600" indent="-228600">
              <a:buFont typeface="+mj-lt"/>
              <a:buAutoNum type="arabicPeriod"/>
            </a:pPr>
            <a:r>
              <a:rPr lang="en-US" sz="1050" b="0" i="0" u="none" strike="noStrike" kern="1200" baseline="0" dirty="0" smtClean="0">
                <a:solidFill>
                  <a:schemeClr val="tx1"/>
                </a:solidFill>
                <a:latin typeface="Arial" panose="020B0604020202020204" pitchFamily="34" charset="0"/>
                <a:ea typeface="+mn-ea"/>
                <a:cs typeface="+mn-cs"/>
              </a:rPr>
              <a:t>Uses the federal funds to carry out a program of the organization as compared to providing goods or services for a program of the pass-through entity. </a:t>
            </a:r>
          </a:p>
          <a:p>
            <a:endParaRPr lang="en-US" sz="1050" b="0" i="0" u="none" strike="noStrike" kern="1200" baseline="0" dirty="0" smtClean="0">
              <a:solidFill>
                <a:schemeClr val="tx1"/>
              </a:solidFill>
              <a:latin typeface="Arial" panose="020B0604020202020204" pitchFamily="34" charset="0"/>
              <a:ea typeface="+mn-ea"/>
              <a:cs typeface="+mn-cs"/>
            </a:endParaRPr>
          </a:p>
          <a:p>
            <a:pPr>
              <a:spcAft>
                <a:spcPts val="300"/>
              </a:spcAft>
            </a:pPr>
            <a:r>
              <a:rPr lang="en-US" sz="1050" b="1" i="0" u="none" strike="noStrike" kern="1200" baseline="0" dirty="0" smtClean="0">
                <a:solidFill>
                  <a:schemeClr val="tx1"/>
                </a:solidFill>
                <a:latin typeface="Arial" panose="020B0604020202020204" pitchFamily="34" charset="0"/>
                <a:ea typeface="+mn-ea"/>
                <a:cs typeface="+mn-cs"/>
              </a:rPr>
              <a:t>Service Providers </a:t>
            </a:r>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Many school districts distribute funds to service providers that provide consulting or technical services. These entities </a:t>
            </a:r>
            <a:r>
              <a:rPr lang="en-US" sz="1050" b="0" i="1" u="none" strike="noStrike" kern="1200" baseline="0" dirty="0" smtClean="0">
                <a:solidFill>
                  <a:schemeClr val="tx1"/>
                </a:solidFill>
                <a:latin typeface="Arial" panose="020B0604020202020204" pitchFamily="34" charset="0"/>
                <a:ea typeface="+mn-ea"/>
                <a:cs typeface="+mn-cs"/>
              </a:rPr>
              <a:t>are not considered subrecipients, </a:t>
            </a:r>
            <a:r>
              <a:rPr lang="en-US" sz="1050" b="0" i="0" u="none" strike="noStrike" kern="1200" baseline="0" dirty="0" smtClean="0">
                <a:solidFill>
                  <a:schemeClr val="tx1"/>
                </a:solidFill>
                <a:latin typeface="Arial" panose="020B0604020202020204" pitchFamily="34" charset="0"/>
                <a:ea typeface="+mn-ea"/>
                <a:cs typeface="+mn-cs"/>
              </a:rPr>
              <a:t>and payments to them must not be included in the subrecipient items tab of the ICRP.  Service providers are not responsible for meeting the objectives of a grant, nor does their work involve programmatic collaboration with your school district.  </a:t>
            </a:r>
            <a:r>
              <a:rPr lang="en-US" sz="1050" b="0" i="0" u="none" strike="noStrike" baseline="0" dirty="0" smtClean="0">
                <a:latin typeface="Arial" panose="020B0604020202020204" pitchFamily="34" charset="0"/>
              </a:rPr>
              <a:t>A school district that hires a service provider incurs the administrative costs that are normally associated with fulfilling the objectives of a program. </a:t>
            </a:r>
          </a:p>
          <a:p>
            <a:endParaRPr lang="en-US" sz="1050" b="0" i="0" u="none" strike="noStrike" baseline="0" dirty="0" smtClean="0">
              <a:latin typeface="Arial" panose="020B0604020202020204" pitchFamily="34" charset="0"/>
            </a:endParaRPr>
          </a:p>
          <a:p>
            <a:pPr>
              <a:spcAft>
                <a:spcPts val="600"/>
              </a:spcAft>
            </a:pPr>
            <a:r>
              <a:rPr lang="en-US" sz="1050" b="0" i="0" u="none" strike="noStrike" baseline="0" dirty="0" smtClean="0">
                <a:latin typeface="Arial" panose="020B0604020202020204" pitchFamily="34" charset="0"/>
              </a:rPr>
              <a:t>Additional characteristics of a service provider are as follows: </a:t>
            </a:r>
          </a:p>
          <a:p>
            <a:pPr marL="228600" indent="-228600">
              <a:buFont typeface="+mj-lt"/>
              <a:buAutoNum type="arabicPeriod"/>
            </a:pPr>
            <a:r>
              <a:rPr lang="en-US" sz="1050" b="0" i="0" u="none" strike="noStrike" baseline="0" dirty="0" smtClean="0">
                <a:latin typeface="Arial" panose="020B0604020202020204" pitchFamily="34" charset="0"/>
              </a:rPr>
              <a:t>Provides the goods and services within normal business operations. </a:t>
            </a:r>
          </a:p>
          <a:p>
            <a:pPr marL="228600" indent="-228600">
              <a:buFont typeface="+mj-lt"/>
              <a:buAutoNum type="arabicPeriod"/>
            </a:pPr>
            <a:r>
              <a:rPr lang="en-US" sz="1050" b="0" i="0" u="none" strike="noStrike" baseline="0" dirty="0" smtClean="0">
                <a:latin typeface="Arial" panose="020B0604020202020204" pitchFamily="34" charset="0"/>
              </a:rPr>
              <a:t>Provides similar goods or services to many different purchasers. </a:t>
            </a:r>
          </a:p>
          <a:p>
            <a:pPr marL="228600" indent="-228600">
              <a:buFont typeface="+mj-lt"/>
              <a:buAutoNum type="arabicPeriod"/>
            </a:pPr>
            <a:r>
              <a:rPr lang="en-US" sz="1050" b="0" i="0" u="none" strike="noStrike" baseline="0" dirty="0" smtClean="0">
                <a:latin typeface="Arial" panose="020B0604020202020204" pitchFamily="34" charset="0"/>
              </a:rPr>
              <a:t>Operates in a competitive environment. </a:t>
            </a:r>
          </a:p>
          <a:p>
            <a:pPr marL="228600" indent="-228600">
              <a:buFont typeface="+mj-lt"/>
              <a:buAutoNum type="arabicPeriod"/>
            </a:pPr>
            <a:r>
              <a:rPr lang="en-US" sz="1050" b="0" i="0" u="none" strike="noStrike" baseline="0" dirty="0" smtClean="0">
                <a:latin typeface="Arial" panose="020B0604020202020204" pitchFamily="34" charset="0"/>
              </a:rPr>
              <a:t>Provides goods or services that are ancillary to the operation of the federal program. </a:t>
            </a:r>
          </a:p>
          <a:p>
            <a:pPr marL="228600" indent="-228600">
              <a:buFont typeface="+mj-lt"/>
              <a:buAutoNum type="arabicPeriod"/>
            </a:pPr>
            <a:r>
              <a:rPr lang="en-US" sz="1050" b="0" i="0" u="none" strike="noStrike" baseline="0" dirty="0" smtClean="0">
                <a:latin typeface="Arial" panose="020B0604020202020204" pitchFamily="34" charset="0"/>
              </a:rPr>
              <a:t>Is not subject to compliance requirements of the federal program. </a:t>
            </a:r>
          </a:p>
          <a:p>
            <a:endParaRPr lang="en-US" sz="1050" b="0" i="0" u="none" strike="noStrike" kern="1200" baseline="0" dirty="0" smtClean="0">
              <a:solidFill>
                <a:schemeClr val="tx1"/>
              </a:solidFill>
              <a:latin typeface="Arial" panose="020B0604020202020204" pitchFamily="34" charset="0"/>
              <a:ea typeface="+mn-ea"/>
              <a:cs typeface="+mn-cs"/>
            </a:endParaRPr>
          </a:p>
        </p:txBody>
      </p:sp>
      <p:sp>
        <p:nvSpPr>
          <p:cNvPr id="5" name="Slide Number Placeholder 4"/>
          <p:cNvSpPr>
            <a:spLocks noGrp="1"/>
          </p:cNvSpPr>
          <p:nvPr>
            <p:ph type="sldNum" sz="quarter" idx="11"/>
          </p:nvPr>
        </p:nvSpPr>
        <p:spPr/>
        <p:txBody>
          <a:bodyPr/>
          <a:lstStyle/>
          <a:p>
            <a:fld id="{5F4BE17C-832A-4779-94CB-12E1C8E6BC46}" type="slidenum">
              <a:rPr lang="en-US" smtClean="0"/>
              <a:pPr/>
              <a:t>19</a:t>
            </a:fld>
            <a:endParaRPr lang="en-US" dirty="0"/>
          </a:p>
        </p:txBody>
      </p:sp>
    </p:spTree>
    <p:extLst>
      <p:ext uri="{BB962C8B-B14F-4D97-AF65-F5344CB8AC3E}">
        <p14:creationId xmlns:p14="http://schemas.microsoft.com/office/powerpoint/2010/main" val="145785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u="none" strike="noStrike" kern="1200" baseline="0" dirty="0" smtClean="0">
                <a:solidFill>
                  <a:schemeClr val="tx1"/>
                </a:solidFill>
                <a:latin typeface="Arial" panose="020B0604020202020204" pitchFamily="34" charset="0"/>
                <a:ea typeface="+mn-ea"/>
                <a:cs typeface="+mn-cs"/>
              </a:rPr>
              <a:t>A delegation agreement with USDE delegates USDE’s authority as the cognizant agency for indirect costs to TEA and authorizes TEA to issue federal indirect cost rates to independent school districts, open-enrollment charter schools, and education service centers. Other federal agencies recognize the indirect cost rates that TEA issues.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TEA issues indirect cost rates annually.  The effective period of your indirect cost rates is July 1 through June 30th.</a:t>
            </a:r>
          </a:p>
          <a:p>
            <a:endParaRPr lang="en-US" sz="1050" b="0" i="0" u="none" strike="noStrike" kern="1200" baseline="0" dirty="0" smtClean="0">
              <a:solidFill>
                <a:schemeClr val="tx1"/>
              </a:solidFill>
              <a:latin typeface="Arial" panose="020B0604020202020204" pitchFamily="34" charset="0"/>
              <a:ea typeface="+mn-ea"/>
              <a:cs typeface="+mn-cs"/>
            </a:endParaRPr>
          </a:p>
          <a:p>
            <a:pPr marL="0" marR="0" indent="0" algn="l" defTabSz="914400" rtl="0" eaLnBrk="1" fontAlgn="auto" latinLnBrk="0" hangingPunct="1">
              <a:lnSpc>
                <a:spcPct val="100000"/>
              </a:lnSpc>
              <a:spcBef>
                <a:spcPts val="0"/>
              </a:spcBef>
              <a:spcAft>
                <a:spcPts val="1200"/>
              </a:spcAft>
              <a:buClrTx/>
              <a:buSzTx/>
              <a:buFontTx/>
              <a:buNone/>
              <a:tabLst/>
              <a:defRPr/>
            </a:pPr>
            <a:endParaRPr lang="en-US" sz="1050" b="0" i="0" u="none" strike="noStrike" kern="1200" baseline="0" dirty="0" smtClean="0">
              <a:solidFill>
                <a:schemeClr val="tx1"/>
              </a:solidFill>
              <a:latin typeface="Arial" panose="020B0604020202020204" pitchFamily="34" charset="0"/>
              <a:ea typeface="+mn-ea"/>
              <a:cs typeface="+mn-cs"/>
            </a:endParaRPr>
          </a:p>
          <a:p>
            <a:pPr marL="0" marR="0" indent="0" algn="l" defTabSz="914400" rtl="0" eaLnBrk="1" fontAlgn="auto" latinLnBrk="0" hangingPunct="1">
              <a:lnSpc>
                <a:spcPct val="100000"/>
              </a:lnSpc>
              <a:spcBef>
                <a:spcPts val="0"/>
              </a:spcBef>
              <a:spcAft>
                <a:spcPts val="1200"/>
              </a:spcAft>
              <a:buClrTx/>
              <a:buSzTx/>
              <a:buFontTx/>
              <a:buNone/>
              <a:tabLst/>
              <a:defRPr/>
            </a:pPr>
            <a:endParaRPr lang="en-US" sz="105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0D95F5A-2774-4EA5-8BBD-D16EC06773CF}" type="slidenum">
              <a:rPr lang="en-US" smtClean="0"/>
              <a:t>2</a:t>
            </a:fld>
            <a:endParaRPr lang="en-US" dirty="0"/>
          </a:p>
        </p:txBody>
      </p:sp>
    </p:spTree>
    <p:extLst>
      <p:ext uri="{BB962C8B-B14F-4D97-AF65-F5344CB8AC3E}">
        <p14:creationId xmlns:p14="http://schemas.microsoft.com/office/powerpoint/2010/main" val="2829965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600"/>
              </a:spcAft>
            </a:pPr>
            <a:r>
              <a:rPr lang="en-US" sz="1050" b="1" i="1" u="none" strike="noStrike" kern="1200" baseline="0" dirty="0" smtClean="0">
                <a:solidFill>
                  <a:schemeClr val="tx1"/>
                </a:solidFill>
                <a:latin typeface="Arial" panose="020B0604020202020204" pitchFamily="34" charset="0"/>
                <a:ea typeface="+mn-ea"/>
                <a:cs typeface="+mn-cs"/>
              </a:rPr>
              <a:t>Excluded Costs Tab </a:t>
            </a:r>
            <a:endParaRPr lang="en-US" sz="1050" b="0" i="1" u="none" strike="noStrike" kern="1200" baseline="0" dirty="0" smtClean="0">
              <a:solidFill>
                <a:schemeClr val="tx1"/>
              </a:solidFill>
              <a:latin typeface="Arial" panose="020B0604020202020204" pitchFamily="34" charset="0"/>
              <a:ea typeface="+mn-ea"/>
              <a:cs typeface="+mn-cs"/>
            </a:endParaRPr>
          </a:p>
          <a:p>
            <a:pPr>
              <a:spcAft>
                <a:spcPts val="600"/>
              </a:spcAft>
            </a:pPr>
            <a:r>
              <a:rPr lang="en-US" sz="1050" b="0" i="0" u="none" strike="noStrike" kern="1200" baseline="0" dirty="0" smtClean="0">
                <a:solidFill>
                  <a:schemeClr val="tx1"/>
                </a:solidFill>
                <a:latin typeface="Arial" panose="020B0604020202020204" pitchFamily="34" charset="0"/>
                <a:ea typeface="+mn-ea"/>
                <a:cs typeface="+mn-cs"/>
              </a:rPr>
              <a:t>On this tab of the ICRP, you separate the costs you entered in the excluded costs column of the U-1 tab into more detailed types of costs. From the totals you entered in the U-1 tab, enter specific costs for the following: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Subrecipient items (populated from grand total calculated in the subrecipient items tab)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Capital (such as capitalized land, buildings, and equipment), including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Items in a capital project fund (major or nonmajor fund)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Capital outlay not included in a capital project fund (66XX)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Debt (including interest), including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Debt service fund (major or nonmajor fund)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Debt service not included in debt service fund (65XX) </a:t>
            </a:r>
          </a:p>
          <a:p>
            <a:pPr marL="171450" indent="-171450">
              <a:buFont typeface="Arial" panose="020B0604020202020204" pitchFamily="34" charset="0"/>
              <a:buChar char="●"/>
            </a:pPr>
            <a:r>
              <a:rPr lang="en-US" sz="1050" b="0" i="0" u="none" strike="noStrike" kern="1200" baseline="0" dirty="0" smtClean="0">
                <a:solidFill>
                  <a:schemeClr val="tx1"/>
                </a:solidFill>
                <a:latin typeface="Arial" panose="020B0604020202020204" pitchFamily="34" charset="0"/>
                <a:ea typeface="+mn-ea"/>
                <a:cs typeface="+mn-cs"/>
              </a:rPr>
              <a:t>Other excluded items, including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Texas Retirement System (TRS) on-behalf payments paid by the school district from governmental funds (object code 6144)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Medicaid Part D payments paid by the school district from governmental funds (object code 6144)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Food and milk costs within the school food service program (object code 6341)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Monetary judgments against the school district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Internal service fund expenditures (only those expenditures identified in your school district’s AFR as governmental funds)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Indirect cost recoveries (only those amounts identified in your school district’s AFR as governmental funds) </a:t>
            </a:r>
          </a:p>
          <a:p>
            <a:pPr marL="628650" lvl="1" indent="-171450">
              <a:buFont typeface="Wingdings" panose="05000000000000000000" pitchFamily="2" charset="2"/>
              <a:buChar char="§"/>
            </a:pPr>
            <a:r>
              <a:rPr lang="en-US" b="0" i="0" u="none" strike="noStrike" kern="1200" baseline="0" dirty="0" smtClean="0">
                <a:solidFill>
                  <a:schemeClr val="tx1"/>
                </a:solidFill>
                <a:latin typeface="Arial" panose="020B0604020202020204" pitchFamily="34" charset="0"/>
                <a:ea typeface="+mn-ea"/>
                <a:cs typeface="+mn-cs"/>
              </a:rPr>
              <a:t>Other transfers (other intergovernmental transfers that are not considered subrecipient items) </a:t>
            </a: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0" i="0" u="none" strike="noStrike" kern="1200" baseline="0" dirty="0" smtClean="0">
                <a:solidFill>
                  <a:schemeClr val="tx1"/>
                </a:solidFill>
                <a:latin typeface="Arial" panose="020B0604020202020204" pitchFamily="34" charset="0"/>
                <a:ea typeface="+mn-ea"/>
                <a:cs typeface="+mn-cs"/>
              </a:rPr>
              <a:t>The tab will calculate a grand total of excluded costs, and will also display the total from the excluded costs column for the row labeled “Total Costs of all Functions” on the U-1 tab.</a:t>
            </a:r>
          </a:p>
          <a:p>
            <a:r>
              <a:rPr lang="en-US" sz="1050" b="0" i="0" u="none" strike="noStrike" kern="1200" baseline="0" dirty="0" smtClean="0">
                <a:solidFill>
                  <a:schemeClr val="tx1"/>
                </a:solidFill>
                <a:latin typeface="Arial" panose="020B0604020202020204" pitchFamily="34" charset="0"/>
                <a:ea typeface="+mn-ea"/>
                <a:cs typeface="+mn-cs"/>
              </a:rPr>
              <a:t>Please make sure that the two totals are exactly the same. If the totals are not the same, the tab will display the difference in red. </a:t>
            </a:r>
          </a:p>
          <a:p>
            <a:r>
              <a:rPr lang="en-US" sz="1050" b="0" i="0" u="none" strike="noStrike" kern="1200" baseline="0" dirty="0" smtClean="0">
                <a:solidFill>
                  <a:schemeClr val="tx1"/>
                </a:solidFill>
                <a:latin typeface="Arial" panose="020B0604020202020204" pitchFamily="34" charset="0"/>
                <a:ea typeface="+mn-ea"/>
                <a:cs typeface="+mn-cs"/>
              </a:rPr>
              <a:t>If this happens, you must review the amounts you entered on the U-1 tab and on the Excluded Costs tab, and correct any discrepancies until the two totals are exactly the same. </a:t>
            </a:r>
            <a:endParaRPr lang="en-US" sz="1050" dirty="0"/>
          </a:p>
        </p:txBody>
      </p:sp>
      <p:sp>
        <p:nvSpPr>
          <p:cNvPr id="5" name="Slide Number Placeholder 4"/>
          <p:cNvSpPr>
            <a:spLocks noGrp="1"/>
          </p:cNvSpPr>
          <p:nvPr>
            <p:ph type="sldNum" sz="quarter" idx="11"/>
          </p:nvPr>
        </p:nvSpPr>
        <p:spPr/>
        <p:txBody>
          <a:bodyPr/>
          <a:lstStyle/>
          <a:p>
            <a:fld id="{5F4BE17C-832A-4779-94CB-12E1C8E6BC46}" type="slidenum">
              <a:rPr lang="en-US" smtClean="0"/>
              <a:pPr/>
              <a:t>20</a:t>
            </a:fld>
            <a:endParaRPr lang="en-US" dirty="0"/>
          </a:p>
        </p:txBody>
      </p:sp>
    </p:spTree>
    <p:extLst>
      <p:ext uri="{BB962C8B-B14F-4D97-AF65-F5344CB8AC3E}">
        <p14:creationId xmlns:p14="http://schemas.microsoft.com/office/powerpoint/2010/main" val="338168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050" b="1" i="1" u="none" strike="noStrike" kern="1200" baseline="0" dirty="0" smtClean="0">
                <a:solidFill>
                  <a:schemeClr val="tx1"/>
                </a:solidFill>
                <a:latin typeface="Arial" panose="020B0604020202020204" pitchFamily="34" charset="0"/>
                <a:ea typeface="+mn-ea"/>
                <a:cs typeface="+mn-cs"/>
              </a:rPr>
              <a:t>Certification Tab </a:t>
            </a:r>
            <a:endParaRPr lang="en-US" sz="1050" b="0" i="1" u="none" strike="noStrike" kern="1200" baseline="0" dirty="0" smtClean="0">
              <a:solidFill>
                <a:schemeClr val="tx1"/>
              </a:solidFill>
              <a:latin typeface="Arial" panose="020B0604020202020204" pitchFamily="34" charset="0"/>
              <a:ea typeface="+mn-ea"/>
              <a:cs typeface="+mn-cs"/>
            </a:endParaRPr>
          </a:p>
          <a:p>
            <a:pPr>
              <a:spcAft>
                <a:spcPts val="600"/>
              </a:spcAft>
            </a:pPr>
            <a:r>
              <a:rPr lang="en-US" sz="1050" b="0" i="0" u="none" strike="noStrike" kern="1200" baseline="0" dirty="0" smtClean="0">
                <a:solidFill>
                  <a:schemeClr val="tx1"/>
                </a:solidFill>
                <a:latin typeface="Arial" panose="020B0604020202020204" pitchFamily="34" charset="0"/>
                <a:ea typeface="+mn-ea"/>
                <a:cs typeface="+mn-cs"/>
              </a:rPr>
              <a:t>This tab of the ICRP is a template for your school district’s certification of the information submitted on the form. The certification must be signed by the school district’s superintendent, chief executive officer (CEO), or chief financial officer (CFO). To complete the certification: </a:t>
            </a:r>
          </a:p>
          <a:p>
            <a:pPr marL="685800" lvl="1" indent="-228600">
              <a:buFont typeface="+mj-lt"/>
              <a:buAutoNum type="arabicPeriod"/>
            </a:pPr>
            <a:r>
              <a:rPr lang="en-US" b="0" i="0" u="none" strike="noStrike" kern="1200" baseline="0" dirty="0" smtClean="0">
                <a:solidFill>
                  <a:schemeClr val="tx1"/>
                </a:solidFill>
                <a:latin typeface="Arial" panose="020B0604020202020204" pitchFamily="34" charset="0"/>
                <a:ea typeface="+mn-ea"/>
                <a:cs typeface="+mn-cs"/>
              </a:rPr>
              <a:t>Enter the name of your school district. </a:t>
            </a:r>
          </a:p>
          <a:p>
            <a:pPr marL="685800" lvl="1" indent="-228600">
              <a:buFont typeface="+mj-lt"/>
              <a:buAutoNum type="arabicPeriod"/>
            </a:pPr>
            <a:r>
              <a:rPr lang="en-US" b="0" i="0" u="none" strike="noStrike" kern="1200" baseline="0" dirty="0" smtClean="0">
                <a:solidFill>
                  <a:schemeClr val="tx1"/>
                </a:solidFill>
                <a:latin typeface="Arial" panose="020B0604020202020204" pitchFamily="34" charset="0"/>
                <a:ea typeface="+mn-ea"/>
                <a:cs typeface="+mn-cs"/>
              </a:rPr>
              <a:t>Enter the name of the school district official who is signing the form. </a:t>
            </a:r>
          </a:p>
          <a:p>
            <a:pPr marL="685800" lvl="1" indent="-228600">
              <a:buFont typeface="+mj-lt"/>
              <a:buAutoNum type="arabicPeriod"/>
            </a:pPr>
            <a:r>
              <a:rPr lang="en-US" b="0" i="0" u="none" strike="noStrike" kern="1200" baseline="0" dirty="0" smtClean="0">
                <a:solidFill>
                  <a:schemeClr val="tx1"/>
                </a:solidFill>
                <a:latin typeface="Arial" panose="020B0604020202020204" pitchFamily="34" charset="0"/>
                <a:ea typeface="+mn-ea"/>
                <a:cs typeface="+mn-cs"/>
              </a:rPr>
              <a:t>Select the official’s title from the pulldown menu. </a:t>
            </a:r>
          </a:p>
          <a:p>
            <a:pPr marL="685800" lvl="1" indent="-228600">
              <a:buFont typeface="+mj-lt"/>
              <a:buAutoNum type="arabicPeriod"/>
            </a:pPr>
            <a:r>
              <a:rPr lang="en-US" b="0" i="0" u="none" strike="noStrike" kern="1200" baseline="0" dirty="0" smtClean="0">
                <a:solidFill>
                  <a:schemeClr val="tx1"/>
                </a:solidFill>
                <a:latin typeface="Arial" panose="020B0604020202020204" pitchFamily="34" charset="0"/>
                <a:ea typeface="+mn-ea"/>
                <a:cs typeface="+mn-cs"/>
              </a:rPr>
              <a:t>Print the tab. </a:t>
            </a:r>
          </a:p>
          <a:p>
            <a:pPr marL="685800" lvl="1" indent="-228600">
              <a:buFont typeface="+mj-lt"/>
              <a:buAutoNum type="arabicPeriod"/>
            </a:pPr>
            <a:r>
              <a:rPr lang="en-US" b="0" i="0" u="none" strike="noStrike" kern="1200" baseline="0" dirty="0" smtClean="0">
                <a:solidFill>
                  <a:schemeClr val="tx1"/>
                </a:solidFill>
                <a:latin typeface="Arial" panose="020B0604020202020204" pitchFamily="34" charset="0"/>
                <a:ea typeface="+mn-ea"/>
                <a:cs typeface="+mn-cs"/>
              </a:rPr>
              <a:t>Have the superintendent, CEO, or CFO sign and date the printed page. </a:t>
            </a:r>
          </a:p>
          <a:p>
            <a:pPr marL="685800" lvl="1" indent="-228600">
              <a:buFont typeface="+mj-lt"/>
              <a:buAutoNum type="arabicPeriod"/>
            </a:pPr>
            <a:r>
              <a:rPr lang="en-US" b="0" i="0" u="none" strike="noStrike" kern="1200" baseline="0" dirty="0" smtClean="0">
                <a:solidFill>
                  <a:schemeClr val="tx1"/>
                </a:solidFill>
                <a:latin typeface="Arial" panose="020B0604020202020204" pitchFamily="34" charset="0"/>
                <a:ea typeface="+mn-ea"/>
                <a:cs typeface="+mn-cs"/>
              </a:rPr>
              <a:t>Scan the signed and dated page. </a:t>
            </a:r>
          </a:p>
          <a:p>
            <a:pPr marL="685800" lvl="1" indent="-228600">
              <a:buFont typeface="+mj-lt"/>
              <a:buAutoNum type="arabicPeriod"/>
            </a:pPr>
            <a:r>
              <a:rPr lang="en-US" b="0" i="0" u="none" strike="noStrike" kern="1200" baseline="0" dirty="0" smtClean="0">
                <a:solidFill>
                  <a:schemeClr val="tx1"/>
                </a:solidFill>
                <a:latin typeface="Arial" panose="020B0604020202020204" pitchFamily="34" charset="0"/>
                <a:ea typeface="+mn-ea"/>
                <a:cs typeface="+mn-cs"/>
              </a:rPr>
              <a:t>Upload the scanned certification with your ICRP (specific instructions are given later in this presentation) </a:t>
            </a:r>
          </a:p>
          <a:p>
            <a:endParaRPr lang="en-US" sz="1050" b="0" i="0" u="none" strike="noStrike" kern="1200" baseline="0" dirty="0" smtClean="0">
              <a:solidFill>
                <a:schemeClr val="tx1"/>
              </a:solidFill>
              <a:latin typeface="Arial" panose="020B0604020202020204" pitchFamily="34" charset="0"/>
              <a:ea typeface="+mn-ea"/>
              <a:cs typeface="+mn-cs"/>
            </a:endParaRPr>
          </a:p>
          <a:p>
            <a:pPr marL="0" marR="0" indent="0" algn="l" defTabSz="914400" rtl="0" eaLnBrk="1" fontAlgn="auto" latinLnBrk="0" hangingPunct="1">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Be sure to save your work often. Also note that when you save the name of your school district on the Certification tab, the form will automatically populate your school district’s name on each of the remaining tabs of the </a:t>
            </a:r>
            <a:r>
              <a:rPr lang="en-US" sz="1050" b="0" i="0" u="none" strike="noStrike" kern="1200" baseline="0" dirty="0" smtClean="0">
                <a:solidFill>
                  <a:schemeClr val="tx1"/>
                </a:solidFill>
                <a:cs typeface="Arial" panose="020B0604020202020204" pitchFamily="34" charset="0"/>
              </a:rPr>
              <a:t>ICRP excel workbook.</a:t>
            </a:r>
            <a:endParaRPr lang="en-US" sz="1050" b="0" i="0" u="none" strike="noStrike" kern="1200" baseline="0" dirty="0" smtClean="0">
              <a:solidFill>
                <a:schemeClr val="tx1"/>
              </a:solidFill>
              <a:latin typeface="Arial" panose="020B0604020202020204" pitchFamily="34" charset="0"/>
              <a:ea typeface="+mn-ea"/>
              <a:cs typeface="+mn-cs"/>
            </a:endParaRPr>
          </a:p>
          <a:p>
            <a:endParaRPr lang="en-US" sz="1050" b="0" i="0" u="none" strike="noStrike" kern="1200" baseline="0" dirty="0" smtClean="0">
              <a:solidFill>
                <a:schemeClr val="tx1"/>
              </a:solidFill>
              <a:latin typeface="Arial" panose="020B0604020202020204" pitchFamily="34" charset="0"/>
              <a:ea typeface="+mn-ea"/>
              <a:cs typeface="+mn-cs"/>
            </a:endParaRPr>
          </a:p>
          <a:p>
            <a:r>
              <a:rPr lang="en-US" sz="1050" b="1" i="0" u="none" strike="noStrike" kern="1200" baseline="0" dirty="0" smtClean="0">
                <a:solidFill>
                  <a:schemeClr val="tx1"/>
                </a:solidFill>
                <a:latin typeface="Arial" panose="020B0604020202020204" pitchFamily="34" charset="0"/>
                <a:ea typeface="+mn-ea"/>
                <a:cs typeface="+mn-cs"/>
              </a:rPr>
              <a:t>Certification –</a:t>
            </a:r>
            <a:r>
              <a:rPr lang="en-US" sz="1050" b="0" i="0" u="none" strike="noStrike" kern="1200" baseline="0" dirty="0" smtClean="0">
                <a:solidFill>
                  <a:schemeClr val="tx1"/>
                </a:solidFill>
                <a:latin typeface="Arial" panose="020B0604020202020204" pitchFamily="34" charset="0"/>
                <a:ea typeface="+mn-ea"/>
                <a:cs typeface="+mn-cs"/>
              </a:rPr>
              <a:t> School districts must certify that the information provided is correct and prepared in compliance with state and federal guidance. They must also attest that costs are treated in a consistent manner and that no costs that have been incurred for a federally supported project or grant are included in the indirect cost pool. The superintendent or chief operating officer is generally the responsible official.</a:t>
            </a:r>
          </a:p>
          <a:p>
            <a:endParaRPr lang="en-US" sz="1050" b="0" i="0" u="none" strike="noStrike" kern="1200" baseline="0" dirty="0" smtClean="0">
              <a:solidFill>
                <a:schemeClr val="tx1"/>
              </a:solidFill>
              <a:latin typeface="Arial" panose="020B0604020202020204" pitchFamily="34" charset="0"/>
              <a:ea typeface="+mn-ea"/>
              <a:cs typeface="+mn-cs"/>
            </a:endParaRPr>
          </a:p>
          <a:p>
            <a:endParaRPr lang="en-US" sz="1050" b="0" i="0" u="none" strike="noStrike" kern="1200" baseline="0" dirty="0" smtClean="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10D95F5A-2774-4EA5-8BBD-D16EC06773CF}" type="slidenum">
              <a:rPr lang="en-US" smtClean="0"/>
              <a:t>21</a:t>
            </a:fld>
            <a:endParaRPr lang="en-US" dirty="0"/>
          </a:p>
        </p:txBody>
      </p:sp>
    </p:spTree>
    <p:extLst>
      <p:ext uri="{BB962C8B-B14F-4D97-AF65-F5344CB8AC3E}">
        <p14:creationId xmlns:p14="http://schemas.microsoft.com/office/powerpoint/2010/main" val="600225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a:t>
            </a:r>
            <a:r>
              <a:rPr lang="en-US" sz="1050" b="0" kern="1200" dirty="0" smtClean="0">
                <a:solidFill>
                  <a:schemeClr val="tx1"/>
                </a:solidFill>
                <a:effectLst/>
                <a:cs typeface="Arial" panose="020B0604020202020204" pitchFamily="34" charset="0"/>
              </a:rPr>
              <a:t> request an indirect cost rate, the school district must submit an Indirect</a:t>
            </a:r>
            <a:r>
              <a:rPr lang="en-US" sz="1050" b="0" kern="1200" baseline="0" dirty="0" smtClean="0">
                <a:solidFill>
                  <a:schemeClr val="tx1"/>
                </a:solidFill>
                <a:effectLst/>
                <a:cs typeface="Arial" panose="020B0604020202020204" pitchFamily="34" charset="0"/>
              </a:rPr>
              <a:t> Cost Rate Proposal </a:t>
            </a:r>
            <a:r>
              <a:rPr lang="en-US" sz="1050" b="0" kern="1200" dirty="0" smtClean="0">
                <a:solidFill>
                  <a:schemeClr val="tx1"/>
                </a:solidFill>
                <a:effectLst/>
                <a:cs typeface="Arial" panose="020B0604020202020204" pitchFamily="34" charset="0"/>
              </a:rPr>
              <a:t>by the annual</a:t>
            </a:r>
            <a:r>
              <a:rPr lang="en-US" sz="1050" b="0" kern="1200" baseline="0" dirty="0" smtClean="0">
                <a:solidFill>
                  <a:schemeClr val="tx1"/>
                </a:solidFill>
                <a:effectLst/>
                <a:cs typeface="Arial" panose="020B0604020202020204" pitchFamily="34" charset="0"/>
              </a:rPr>
              <a:t> February </a:t>
            </a:r>
            <a:r>
              <a:rPr lang="en-US" sz="1050" b="0" kern="1200" dirty="0" smtClean="0">
                <a:solidFill>
                  <a:schemeClr val="tx1"/>
                </a:solidFill>
                <a:effectLst/>
                <a:cs typeface="Arial" panose="020B0604020202020204" pitchFamily="34" charset="0"/>
              </a:rPr>
              <a:t>deadline.  For school districts wishing</a:t>
            </a:r>
            <a:r>
              <a:rPr lang="en-US" sz="1050" b="0" kern="1200" baseline="0" dirty="0" smtClean="0">
                <a:solidFill>
                  <a:schemeClr val="tx1"/>
                </a:solidFill>
                <a:effectLst/>
                <a:cs typeface="Arial" panose="020B0604020202020204" pitchFamily="34" charset="0"/>
              </a:rPr>
              <a:t> to receive their federal indirect cost rates with an effective period of July 1, 2015 through June 30, 2016, submit a complete Indirect Cost Rate Proposal by February 13, 2015. </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050" b="0" kern="1200" baseline="0" dirty="0" smtClean="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050" b="0" kern="1200" dirty="0" smtClean="0">
                <a:solidFill>
                  <a:schemeClr val="tx1"/>
                </a:solidFill>
                <a:effectLst/>
                <a:cs typeface="Arial" panose="020B0604020202020204" pitchFamily="34" charset="0"/>
              </a:rPr>
              <a:t>The</a:t>
            </a:r>
            <a:r>
              <a:rPr lang="en-US" sz="1050" b="0" kern="1200" baseline="0" dirty="0" smtClean="0">
                <a:solidFill>
                  <a:schemeClr val="tx1"/>
                </a:solidFill>
                <a:effectLst/>
                <a:cs typeface="Arial" panose="020B0604020202020204" pitchFamily="34" charset="0"/>
              </a:rPr>
              <a:t> school </a:t>
            </a:r>
            <a:r>
              <a:rPr lang="en-US" sz="1050" b="0" kern="1200" dirty="0" smtClean="0">
                <a:solidFill>
                  <a:schemeClr val="tx1"/>
                </a:solidFill>
                <a:effectLst/>
                <a:cs typeface="Arial" panose="020B0604020202020204" pitchFamily="34" charset="0"/>
              </a:rPr>
              <a:t>district cannot decide later in the year that it needs a rate.</a:t>
            </a: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en-US" dirty="0" smtClean="0"/>
              <a:t>If a school district does not submit an ICRP by the annual deadline, it will not receive a ICR</a:t>
            </a:r>
            <a:r>
              <a:rPr lang="en-US" b="0" dirty="0" smtClean="0"/>
              <a:t>.</a:t>
            </a:r>
            <a:r>
              <a:rPr lang="en-US" b="0" baseline="0" dirty="0" smtClean="0"/>
              <a:t> </a:t>
            </a:r>
            <a:endParaRPr lang="en-US" sz="1050" b="0" i="0" u="none" strike="noStrike" kern="1200" baseline="0" dirty="0" smtClean="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10D95F5A-2774-4EA5-8BBD-D16EC06773CF}" type="slidenum">
              <a:rPr lang="en-US" smtClean="0"/>
              <a:t>22</a:t>
            </a:fld>
            <a:endParaRPr lang="en-US" dirty="0"/>
          </a:p>
        </p:txBody>
      </p:sp>
    </p:spTree>
    <p:extLst>
      <p:ext uri="{BB962C8B-B14F-4D97-AF65-F5344CB8AC3E}">
        <p14:creationId xmlns:p14="http://schemas.microsoft.com/office/powerpoint/2010/main" val="31109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600"/>
              </a:spcAft>
            </a:pPr>
            <a:r>
              <a:rPr lang="en-US" baseline="0" dirty="0" smtClean="0">
                <a:effectLst/>
              </a:rPr>
              <a:t>A school district’s complete Indirect Cost Rate Proposal includes the excel workbook, the signed certification of indirect costs, and finally the school district’s organizational chart. All three required documents must be submitted via GFFC Reports and Data Collections. For specific step-by-step instructions on how to upload and submit the Indirect Cost Rate Proposal via GFFC Reports and Data Collections, please refer to page 12 of the ICRP Guidance Handbook.</a:t>
            </a:r>
            <a:endParaRPr lang="en-US" dirty="0">
              <a:effectLst/>
            </a:endParaRPr>
          </a:p>
        </p:txBody>
      </p:sp>
      <p:sp>
        <p:nvSpPr>
          <p:cNvPr id="4" name="Slide Number Placeholder 3"/>
          <p:cNvSpPr>
            <a:spLocks noGrp="1"/>
          </p:cNvSpPr>
          <p:nvPr>
            <p:ph type="sldNum" sz="quarter" idx="10"/>
          </p:nvPr>
        </p:nvSpPr>
        <p:spPr/>
        <p:txBody>
          <a:bodyPr/>
          <a:lstStyle/>
          <a:p>
            <a:fld id="{10D95F5A-2774-4EA5-8BBD-D16EC06773CF}" type="slidenum">
              <a:rPr lang="en-US" smtClean="0"/>
              <a:t>23</a:t>
            </a:fld>
            <a:endParaRPr lang="en-US" dirty="0"/>
          </a:p>
        </p:txBody>
      </p:sp>
    </p:spTree>
    <p:extLst>
      <p:ext uri="{BB962C8B-B14F-4D97-AF65-F5344CB8AC3E}">
        <p14:creationId xmlns:p14="http://schemas.microsoft.com/office/powerpoint/2010/main" val="1972071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600"/>
              </a:spcAft>
            </a:pPr>
            <a:r>
              <a:rPr lang="en-US" baseline="0" dirty="0" smtClean="0">
                <a:effectLst/>
              </a:rPr>
              <a:t>To contact the Division of Federal Fiscal Compliance and Reporting, you may either phone our office at 512-463-9127 or e-mail compliance@tea.texas.gov.  </a:t>
            </a:r>
          </a:p>
          <a:p>
            <a:pPr marL="0" marR="0">
              <a:spcBef>
                <a:spcPts val="1200"/>
              </a:spcBef>
              <a:spcAft>
                <a:spcPts val="600"/>
              </a:spcAft>
            </a:pPr>
            <a:endParaRPr lang="en-US" dirty="0" smtClean="0">
              <a:effectLst/>
            </a:endParaRPr>
          </a:p>
          <a:p>
            <a:pPr marL="0" marR="0">
              <a:spcBef>
                <a:spcPts val="1200"/>
              </a:spcBef>
              <a:spcAft>
                <a:spcPts val="600"/>
              </a:spcAft>
            </a:pPr>
            <a:r>
              <a:rPr lang="en-US" dirty="0" smtClean="0">
                <a:effectLst/>
              </a:rPr>
              <a:t>School districts may download the ICRP Guidance Handbook</a:t>
            </a:r>
            <a:r>
              <a:rPr lang="en-US" baseline="0" dirty="0" smtClean="0">
                <a:effectLst/>
              </a:rPr>
              <a:t> and the ICRP excel workbook from the Indirect Cost Rates webpage of the TEA website.  School districts have the option of locating the Indirect Cost Rates page by doing a quick search. This is done by entering “Indirect Cost Rates” on any page of the TEA website “Search” box located at the top right-hand corner of the page.  Click enter and then select the link to “Indirect Cost Rates”.  Alternatively, the school district may select the following menu options: “Finance and Grants/ Grants /Compliance and Reporting /Indirect Cost Rates.</a:t>
            </a:r>
          </a:p>
          <a:p>
            <a:pPr marL="0" marR="0">
              <a:spcBef>
                <a:spcPts val="1200"/>
              </a:spcBef>
              <a:spcAft>
                <a:spcPts val="600"/>
              </a:spcAft>
            </a:pPr>
            <a:endParaRPr lang="en-US" baseline="0" dirty="0" smtClean="0">
              <a:effectLst/>
            </a:endParaRPr>
          </a:p>
          <a:p>
            <a:pPr marL="0" marR="0">
              <a:spcBef>
                <a:spcPts val="1200"/>
              </a:spcBef>
              <a:spcAft>
                <a:spcPts val="600"/>
              </a:spcAft>
            </a:pPr>
            <a:r>
              <a:rPr lang="en-US" baseline="0" dirty="0" smtClean="0">
                <a:effectLst/>
              </a:rPr>
              <a:t>This concludes the presentation on the Indirect Cost Rate Proposal for school districts. If you have any questions, please contact the Division of Federal Fiscal Compliance and Reporting. Thank you.</a:t>
            </a:r>
            <a:endParaRPr lang="en-US" dirty="0">
              <a:effectLst/>
            </a:endParaRPr>
          </a:p>
        </p:txBody>
      </p:sp>
      <p:sp>
        <p:nvSpPr>
          <p:cNvPr id="4" name="Slide Number Placeholder 3"/>
          <p:cNvSpPr>
            <a:spLocks noGrp="1"/>
          </p:cNvSpPr>
          <p:nvPr>
            <p:ph type="sldNum" sz="quarter" idx="10"/>
          </p:nvPr>
        </p:nvSpPr>
        <p:spPr/>
        <p:txBody>
          <a:bodyPr/>
          <a:lstStyle/>
          <a:p>
            <a:fld id="{10D95F5A-2774-4EA5-8BBD-D16EC06773CF}" type="slidenum">
              <a:rPr lang="en-US" smtClean="0"/>
              <a:t>24</a:t>
            </a:fld>
            <a:endParaRPr lang="en-US" dirty="0"/>
          </a:p>
        </p:txBody>
      </p:sp>
    </p:spTree>
    <p:extLst>
      <p:ext uri="{BB962C8B-B14F-4D97-AF65-F5344CB8AC3E}">
        <p14:creationId xmlns:p14="http://schemas.microsoft.com/office/powerpoint/2010/main" val="16786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buClrTx/>
              <a:buSzTx/>
              <a:buFontTx/>
              <a:buNone/>
              <a:tabLst/>
              <a:defRPr/>
            </a:pPr>
            <a:r>
              <a:rPr lang="en-US" sz="1050" b="0" kern="1200" dirty="0" smtClean="0">
                <a:solidFill>
                  <a:schemeClr val="tx1"/>
                </a:solidFill>
                <a:effectLst/>
                <a:cs typeface="Arial" panose="020B0604020202020204" pitchFamily="34" charset="0"/>
              </a:rPr>
              <a:t>TEA is</a:t>
            </a:r>
            <a:r>
              <a:rPr lang="en-US" sz="1050" b="0" kern="1200" baseline="0" dirty="0" smtClean="0">
                <a:solidFill>
                  <a:schemeClr val="tx1"/>
                </a:solidFill>
                <a:effectLst/>
                <a:cs typeface="Arial" panose="020B0604020202020204" pitchFamily="34" charset="0"/>
              </a:rPr>
              <a:t> delegated authority to calculate and issue to two type of indirect cost rates: a restricted indirect cost rate and a unrestricted indirect cost rate.  </a:t>
            </a:r>
          </a:p>
          <a:p>
            <a:pPr marL="0" marR="0" lvl="0" indent="0" algn="l" defTabSz="914400" rtl="0" eaLnBrk="1" fontAlgn="auto" latinLnBrk="0" hangingPunct="1">
              <a:lnSpc>
                <a:spcPct val="100000"/>
              </a:lnSpc>
              <a:buClrTx/>
              <a:buSzTx/>
              <a:buFontTx/>
              <a:buNone/>
              <a:tabLst/>
              <a:defRPr/>
            </a:pPr>
            <a:endParaRPr lang="en-US" sz="1050" b="0" kern="1200" baseline="0" dirty="0" smtClean="0">
              <a:solidFill>
                <a:schemeClr val="tx1"/>
              </a:solidFill>
              <a:effectLst/>
              <a:cs typeface="Arial" panose="020B0604020202020204" pitchFamily="34" charset="0"/>
            </a:endParaRPr>
          </a:p>
          <a:p>
            <a:pPr marL="0" marR="0" lvl="0" indent="0" algn="l" defTabSz="914400" rtl="0" eaLnBrk="1" fontAlgn="auto" latinLnBrk="0" hangingPunct="1">
              <a:lnSpc>
                <a:spcPct val="100000"/>
              </a:lnSpc>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Restricted rates are established to incorporate the provisions of program legislation that bar supplanting. Under supplement, not supplant, grant funds must only be used to </a:t>
            </a:r>
            <a:r>
              <a:rPr lang="en-US" sz="1050" b="0" i="1" u="none" strike="noStrike" kern="1200" baseline="0" dirty="0" smtClean="0">
                <a:solidFill>
                  <a:schemeClr val="tx1"/>
                </a:solidFill>
                <a:latin typeface="Arial" panose="020B0604020202020204" pitchFamily="34" charset="0"/>
                <a:ea typeface="+mn-ea"/>
                <a:cs typeface="+mn-cs"/>
              </a:rPr>
              <a:t>enhance </a:t>
            </a:r>
            <a:r>
              <a:rPr lang="en-US" sz="1050" b="0" i="0" u="none" strike="noStrike" kern="1200" baseline="0" dirty="0" smtClean="0">
                <a:solidFill>
                  <a:schemeClr val="tx1"/>
                </a:solidFill>
                <a:latin typeface="Arial" panose="020B0604020202020204" pitchFamily="34" charset="0"/>
                <a:ea typeface="+mn-ea"/>
                <a:cs typeface="+mn-cs"/>
              </a:rPr>
              <a:t>existing state or local funds or activities, and must not be used to </a:t>
            </a:r>
            <a:r>
              <a:rPr lang="en-US" sz="1050" b="0" i="1" u="none" strike="noStrike" kern="1200" baseline="0" dirty="0" smtClean="0">
                <a:solidFill>
                  <a:schemeClr val="tx1"/>
                </a:solidFill>
                <a:latin typeface="Arial" panose="020B0604020202020204" pitchFamily="34" charset="0"/>
                <a:ea typeface="+mn-ea"/>
                <a:cs typeface="+mn-cs"/>
              </a:rPr>
              <a:t>replace </a:t>
            </a:r>
            <a:r>
              <a:rPr lang="en-US" sz="1050" b="0" i="0" u="none" strike="noStrike" kern="1200" baseline="0" dirty="0" smtClean="0">
                <a:solidFill>
                  <a:schemeClr val="tx1"/>
                </a:solidFill>
                <a:latin typeface="Arial" panose="020B0604020202020204" pitchFamily="34" charset="0"/>
                <a:ea typeface="+mn-ea"/>
                <a:cs typeface="+mn-cs"/>
              </a:rPr>
              <a:t>state or local funds or activities. Most of the federal and state grants awarded by TEA are subject to this requirement</a:t>
            </a:r>
            <a:r>
              <a:rPr lang="en-US" sz="1050" b="0" i="1" u="none" strike="noStrike" kern="1200" baseline="0" dirty="0" smtClean="0">
                <a:solidFill>
                  <a:schemeClr val="tx1"/>
                </a:solidFill>
                <a:latin typeface="Arial" panose="020B0604020202020204" pitchFamily="34" charset="0"/>
                <a:ea typeface="+mn-ea"/>
                <a:cs typeface="+mn-cs"/>
              </a:rPr>
              <a:t> </a:t>
            </a:r>
            <a:r>
              <a:rPr lang="en-US" sz="1050" b="0" i="0" u="none" strike="noStrike" kern="1200" baseline="0" dirty="0" smtClean="0">
                <a:solidFill>
                  <a:schemeClr val="tx1"/>
                </a:solidFill>
                <a:latin typeface="Arial" panose="020B0604020202020204" pitchFamily="34" charset="0"/>
                <a:ea typeface="+mn-ea"/>
                <a:cs typeface="+mn-cs"/>
              </a:rPr>
              <a:t>such as the Title I, Part A program to Local Educational Agencies or LEAs and IDEA-B formula grants. You use a restricted indirect cost rate for grants that include the “supplement, not supplant” provision. </a:t>
            </a:r>
          </a:p>
          <a:p>
            <a:pPr marL="0" marR="0" lvl="0" indent="0" algn="l" defTabSz="914400" rtl="0" eaLnBrk="1" fontAlgn="auto" latinLnBrk="0" hangingPunct="1">
              <a:lnSpc>
                <a:spcPct val="100000"/>
              </a:lnSpc>
              <a:buClrTx/>
              <a:buSzTx/>
              <a:buFontTx/>
              <a:buNone/>
              <a:tabLst/>
              <a:defRPr/>
            </a:pPr>
            <a:endParaRPr lang="en-US" dirty="0" smtClean="0"/>
          </a:p>
          <a:p>
            <a:r>
              <a:rPr lang="en-US" sz="1050" b="0" i="0" u="none" strike="noStrike" kern="1200" baseline="0" dirty="0" smtClean="0">
                <a:solidFill>
                  <a:schemeClr val="tx1"/>
                </a:solidFill>
                <a:latin typeface="Arial" panose="020B0604020202020204" pitchFamily="34" charset="0"/>
                <a:ea typeface="+mn-ea"/>
                <a:cs typeface="+mn-cs"/>
              </a:rPr>
              <a:t>An unrestricted indirect cost rate can only be used for grants that do not include the “supplement, not supplant” provision.  This rate is always higher than a restricted rate because it allows more expenditures, such as the superintendents office, to be included in indirect costs. When the unrestricted rate is approved, it can only be used for these specific grants.  Examples include the </a:t>
            </a:r>
            <a:r>
              <a:rPr lang="en-US" dirty="0" smtClean="0"/>
              <a:t>Child Nutrition Program and SHARS program (School Health and Related Services).</a:t>
            </a:r>
          </a:p>
          <a:p>
            <a:pPr marL="0" marR="0" lvl="0" indent="0" algn="l" defTabSz="914400" rtl="0" eaLnBrk="1" fontAlgn="auto" latinLnBrk="0" hangingPunct="1">
              <a:lnSpc>
                <a:spcPct val="100000"/>
              </a:lnSpc>
              <a:buClrTx/>
              <a:buSzTx/>
              <a:buFontTx/>
              <a:buNone/>
              <a:tabLst/>
              <a:defRPr/>
            </a:pPr>
            <a:endParaRPr lang="en-US" sz="1050" b="0" kern="1200" baseline="0" dirty="0" smtClean="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To determine which of the grants awarded to your school district by TEA are subject to the </a:t>
            </a:r>
            <a:r>
              <a:rPr lang="en-US" dirty="0" smtClean="0"/>
              <a:t>supplement, not supplant provision, please </a:t>
            </a:r>
            <a:r>
              <a:rPr lang="en-US" sz="1050" b="0" i="0" u="none" strike="noStrike" kern="1200" baseline="0" dirty="0" smtClean="0">
                <a:solidFill>
                  <a:schemeClr val="tx1"/>
                </a:solidFill>
                <a:latin typeface="Arial" panose="020B0604020202020204" pitchFamily="34" charset="0"/>
                <a:ea typeface="+mn-ea"/>
                <a:cs typeface="+mn-cs"/>
              </a:rPr>
              <a:t>check the program guidelines for each grant. To determine if any of the federal grants awarded by another agency are subject to this requirement, please check with the awarding agency.</a:t>
            </a:r>
          </a:p>
        </p:txBody>
      </p:sp>
      <p:sp>
        <p:nvSpPr>
          <p:cNvPr id="4" name="Slide Number Placeholder 3"/>
          <p:cNvSpPr>
            <a:spLocks noGrp="1"/>
          </p:cNvSpPr>
          <p:nvPr>
            <p:ph type="sldNum" sz="quarter" idx="10"/>
          </p:nvPr>
        </p:nvSpPr>
        <p:spPr/>
        <p:txBody>
          <a:bodyPr/>
          <a:lstStyle/>
          <a:p>
            <a:fld id="{10D95F5A-2774-4EA5-8BBD-D16EC06773CF}" type="slidenum">
              <a:rPr lang="en-US" smtClean="0"/>
              <a:t>3</a:t>
            </a:fld>
            <a:endParaRPr lang="en-US" dirty="0"/>
          </a:p>
        </p:txBody>
      </p:sp>
    </p:spTree>
    <p:extLst>
      <p:ext uri="{BB962C8B-B14F-4D97-AF65-F5344CB8AC3E}">
        <p14:creationId xmlns:p14="http://schemas.microsoft.com/office/powerpoint/2010/main" val="1128120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1050" b="0" baseline="0" dirty="0" smtClean="0">
                <a:latin typeface="Arial" panose="020B0604020202020204" pitchFamily="34" charset="0"/>
                <a:cs typeface="Arial" panose="020B0604020202020204" pitchFamily="34" charset="0"/>
              </a:rPr>
              <a:t>The three types of LEAs each use a different method to request their ICR. Independent school districts submit an ICRP to request their rate.  To request an indirect cost rate, the school districts submit the Indirect Cost Rate Proposal.</a:t>
            </a: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Your school district must have an ICR issued by TEA to claim indirect costs to recover the administrative costs of managing federal and/or state grants. </a:t>
            </a:r>
          </a:p>
          <a:p>
            <a:pPr marL="0" marR="0" indent="0" algn="l" defTabSz="914400" rtl="0" eaLnBrk="1" fontAlgn="auto" latinLnBrk="0" hangingPunct="1">
              <a:lnSpc>
                <a:spcPct val="100000"/>
              </a:lnSpc>
              <a:spcBef>
                <a:spcPts val="0"/>
              </a:spcBef>
              <a:spcAft>
                <a:spcPts val="1200"/>
              </a:spcAft>
              <a:buClrTx/>
              <a:buSzTx/>
              <a:buFontTx/>
              <a:buNone/>
              <a:tabLst/>
              <a:defRPr/>
            </a:pPr>
            <a:endParaRPr lang="en-US" sz="1050" b="0" i="0" u="none" strike="noStrike" kern="1200" baseline="0" dirty="0" smtClean="0">
              <a:solidFill>
                <a:schemeClr val="tx1"/>
              </a:solidFill>
              <a:latin typeface="Arial" panose="020B0604020202020204" pitchFamily="34" charset="0"/>
              <a:ea typeface="+mn-ea"/>
              <a:cs typeface="+mn-cs"/>
            </a:endParaRPr>
          </a:p>
          <a:p>
            <a:pPr marL="0" marR="0" indent="0" algn="l" defTabSz="914400" rtl="0" eaLnBrk="1" fontAlgn="auto" latinLnBrk="0" hangingPunct="1">
              <a:lnSpc>
                <a:spcPct val="100000"/>
              </a:lnSpc>
              <a:spcBef>
                <a:spcPts val="0"/>
              </a:spcBef>
              <a:spcAft>
                <a:spcPts val="1200"/>
              </a:spcAft>
              <a:buClrTx/>
              <a:buSzTx/>
              <a:buFontTx/>
              <a:buNone/>
              <a:tabLst/>
              <a:defRPr/>
            </a:pPr>
            <a:endParaRPr lang="en-US" sz="105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0D95F5A-2774-4EA5-8BBD-D16EC06773CF}" type="slidenum">
              <a:rPr lang="en-US" smtClean="0"/>
              <a:t>4</a:t>
            </a:fld>
            <a:endParaRPr lang="en-US" dirty="0"/>
          </a:p>
        </p:txBody>
      </p:sp>
    </p:spTree>
    <p:extLst>
      <p:ext uri="{BB962C8B-B14F-4D97-AF65-F5344CB8AC3E}">
        <p14:creationId xmlns:p14="http://schemas.microsoft.com/office/powerpoint/2010/main" val="2833232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kern="1200" baseline="0" dirty="0" smtClean="0">
                <a:solidFill>
                  <a:schemeClr val="tx1"/>
                </a:solidFill>
                <a:cs typeface="Arial" panose="020B0604020202020204" pitchFamily="34" charset="0"/>
              </a:rPr>
              <a:t>So what is the Indirect Cost Rate Proposal?  The Indirect Cost Rate Proposal is a set of three documents:  1) the ICRP Excel workbook, 2) the certification of indirect costs, and 3) the school district’s organization chart. An Indirect Cost Rate Proposal is not complete unless all three documents are submitted to the Texas Education Agency.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b="0" i="0" u="none" strike="noStrike" kern="1200" baseline="0" dirty="0" smtClean="0">
              <a:solidFill>
                <a:schemeClr val="tx1"/>
              </a:solidFill>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kern="1200" baseline="0" dirty="0" smtClean="0">
                <a:solidFill>
                  <a:schemeClr val="tx1"/>
                </a:solidFill>
                <a:latin typeface="Arial" panose="020B0604020202020204" pitchFamily="34" charset="0"/>
                <a:ea typeface="+mn-ea"/>
                <a:cs typeface="+mn-cs"/>
              </a:rPr>
              <a:t>The requirements of the Indirect Cost Rate Proposal are based upon federal requirements given in the Education Department General Administrative Regulations (EDGAR), Parts 76.560 through 76.568, Uniform Grants Guidance </a:t>
            </a:r>
            <a:r>
              <a:rPr lang="en-US" dirty="0" smtClean="0"/>
              <a:t>Title 2 CFR </a:t>
            </a:r>
            <a:r>
              <a:rPr lang="en-US" baseline="0" dirty="0" smtClean="0"/>
              <a:t>200</a:t>
            </a:r>
            <a:r>
              <a:rPr lang="en-US" sz="1050" b="0" i="0" u="none" strike="noStrike" kern="1200" baseline="0" dirty="0" smtClean="0">
                <a:solidFill>
                  <a:schemeClr val="tx1"/>
                </a:solidFill>
                <a:latin typeface="Arial" panose="020B0604020202020204" pitchFamily="34" charset="0"/>
                <a:ea typeface="+mn-ea"/>
                <a:cs typeface="+mn-cs"/>
              </a:rPr>
              <a:t>, the US Department of Education (USDE) Cost Allocation Guide for State and Local Governments, and USDE’s approved indirect cost delegation agreement with TEA.  </a:t>
            </a:r>
            <a:endParaRPr lang="en-US" sz="1050" b="0" i="0" u="none" strike="noStrike" kern="1200" baseline="0" dirty="0" smtClean="0">
              <a:solidFill>
                <a:schemeClr val="tx1"/>
              </a:solidFill>
              <a:cs typeface="Arial" panose="020B0604020202020204" pitchFamily="34" charset="0"/>
            </a:endParaRPr>
          </a:p>
          <a:p>
            <a:pPr marL="0" marR="0" indent="0" algn="l" defTabSz="914400" rtl="0" eaLnBrk="1" fontAlgn="auto" latinLnBrk="0" hangingPunct="1">
              <a:buClrTx/>
              <a:buSzTx/>
              <a:buFontTx/>
              <a:buNone/>
              <a:tabLst/>
              <a:defRPr/>
            </a:pPr>
            <a:endParaRPr lang="en-US" sz="1050" b="0" i="0" u="none" strike="noStrike" kern="1200" baseline="0" dirty="0" smtClean="0">
              <a:solidFill>
                <a:schemeClr val="tx1"/>
              </a:solidFill>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0D95F5A-2774-4EA5-8BBD-D16EC06773CF}" type="slidenum">
              <a:rPr lang="en-US" smtClean="0"/>
              <a:t>5</a:t>
            </a:fld>
            <a:endParaRPr lang="en-US" dirty="0"/>
          </a:p>
        </p:txBody>
      </p:sp>
    </p:spTree>
    <p:extLst>
      <p:ext uri="{BB962C8B-B14F-4D97-AF65-F5344CB8AC3E}">
        <p14:creationId xmlns:p14="http://schemas.microsoft.com/office/powerpoint/2010/main" val="2691948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buClrTx/>
              <a:buSzTx/>
              <a:buFontTx/>
              <a:buNone/>
              <a:tabLst/>
              <a:defRPr/>
            </a:pPr>
            <a:r>
              <a:rPr lang="en-US" b="0" i="0" u="none" strike="noStrike" kern="1200" baseline="0" dirty="0" smtClean="0">
                <a:solidFill>
                  <a:schemeClr val="tx1"/>
                </a:solidFill>
              </a:rPr>
              <a:t>TEA uses your actual audited costs to calculate your school district’s unrestricted and restricted ICRs. The ICR calculation is based upon a simple ratio of your school district’s indirect costs to direct costs. The numerator in this ratio is your school district’s indirect cost pool. The indirect cost pool is the total of all of your school district’s indirect costs. The denominator is your school district’s modified total direct cost. The modified total direct cost is the total of all your school district’s direct costs and unallowable costs.  Definitions and examples of direct, indirect, and unallowable costs is discussed under Classification of Costs in the ensuing slides.</a:t>
            </a:r>
          </a:p>
          <a:p>
            <a:pPr marL="0" marR="0" indent="0" algn="l" defTabSz="914400" rtl="0" eaLnBrk="1" fontAlgn="auto" latinLnBrk="0" hangingPunct="1">
              <a:lnSpc>
                <a:spcPct val="100000"/>
              </a:lnSpc>
              <a:buClrTx/>
              <a:buSzTx/>
              <a:buFontTx/>
              <a:buNone/>
              <a:tabLst/>
              <a:defRPr/>
            </a:pPr>
            <a:endParaRPr lang="en-US" b="0" i="0" u="none" strike="noStrike" kern="1200" baseline="0" dirty="0" smtClean="0">
              <a:solidFill>
                <a:schemeClr val="tx1"/>
              </a:solidFill>
            </a:endParaRPr>
          </a:p>
          <a:p>
            <a:pPr marL="0" marR="0" lvl="0" indent="0" algn="l" defTabSz="914400" rtl="0" eaLnBrk="1" fontAlgn="auto" latinLnBrk="0" hangingPunct="1">
              <a:lnSpc>
                <a:spcPct val="100000"/>
              </a:lnSpc>
              <a:buClrTx/>
              <a:buSzTx/>
              <a:buFontTx/>
              <a:buNone/>
              <a:tabLst/>
              <a:defRPr/>
            </a:pPr>
            <a:r>
              <a:rPr lang="en-US" b="0" baseline="0" dirty="0" smtClean="0"/>
              <a:t>For purposes of determining rates, the u</a:t>
            </a:r>
            <a:r>
              <a:rPr lang="en-US" dirty="0" smtClean="0"/>
              <a:t>nrestricted ICR </a:t>
            </a:r>
            <a:r>
              <a:rPr lang="en-US" b="0" i="0" baseline="0" dirty="0" smtClean="0"/>
              <a:t>must be calculated </a:t>
            </a:r>
            <a:r>
              <a:rPr lang="en-US" b="0" i="1" baseline="0" dirty="0" smtClean="0"/>
              <a:t>before </a:t>
            </a:r>
            <a:r>
              <a:rPr lang="en-US" baseline="0" dirty="0" smtClean="0"/>
              <a:t>the restricted ICR.  Once the unrestricted ICR is calculated, then a</a:t>
            </a:r>
            <a:r>
              <a:rPr lang="en-US" b="0" i="0" u="none" strike="noStrike" kern="1200" baseline="0" dirty="0" smtClean="0">
                <a:solidFill>
                  <a:schemeClr val="tx1"/>
                </a:solidFill>
              </a:rPr>
              <a:t>djustments are made to the unrestricted indirect cost pool and the MTDC. The restricted ICR calculation </a:t>
            </a:r>
            <a:r>
              <a:rPr lang="en-US" b="0" i="1" u="none" strike="noStrike" kern="1200" baseline="0" dirty="0" smtClean="0">
                <a:solidFill>
                  <a:schemeClr val="tx1"/>
                </a:solidFill>
              </a:rPr>
              <a:t>restricts</a:t>
            </a:r>
            <a:r>
              <a:rPr lang="en-US" b="0" i="0" u="none" strike="noStrike" kern="1200" baseline="0" dirty="0" smtClean="0">
                <a:solidFill>
                  <a:schemeClr val="tx1"/>
                </a:solidFill>
              </a:rPr>
              <a:t> the general management costs that can be included in the indirect cost pool (numerator of equation) and requires adjustments to the modified total direct cost base (denominator of equation). </a:t>
            </a:r>
          </a:p>
          <a:p>
            <a:pPr marL="0" marR="0" lvl="0" indent="0" algn="l" defTabSz="914400" rtl="0" eaLnBrk="1" fontAlgn="auto" latinLnBrk="0" hangingPunct="1">
              <a:lnSpc>
                <a:spcPct val="100000"/>
              </a:lnSpc>
              <a:buClrTx/>
              <a:buSzTx/>
              <a:buFontTx/>
              <a:buNone/>
              <a:tabLst/>
              <a:defRPr/>
            </a:pPr>
            <a:endParaRPr lang="en-US"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10D95F5A-2774-4EA5-8BBD-D16EC06773CF}" type="slidenum">
              <a:rPr lang="en-US" smtClean="0"/>
              <a:t>6</a:t>
            </a:fld>
            <a:endParaRPr lang="en-US" dirty="0"/>
          </a:p>
        </p:txBody>
      </p:sp>
    </p:spTree>
    <p:extLst>
      <p:ext uri="{BB962C8B-B14F-4D97-AF65-F5344CB8AC3E}">
        <p14:creationId xmlns:p14="http://schemas.microsoft.com/office/powerpoint/2010/main" val="3910469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0" u="none" strike="noStrike" kern="1200" baseline="0" dirty="0" smtClean="0">
                <a:solidFill>
                  <a:schemeClr val="tx1"/>
                </a:solidFill>
                <a:latin typeface="Arial" panose="020B0604020202020204" pitchFamily="34" charset="0"/>
                <a:ea typeface="+mn-ea"/>
                <a:cs typeface="+mn-cs"/>
              </a:rPr>
              <a:t>TEA calculates your ICR based on the </a:t>
            </a:r>
            <a:r>
              <a:rPr lang="en-US" sz="1050" b="0" i="1" u="none" strike="noStrike" kern="1200" baseline="0" dirty="0" smtClean="0">
                <a:solidFill>
                  <a:schemeClr val="tx1"/>
                </a:solidFill>
                <a:latin typeface="Arial" panose="020B0604020202020204" pitchFamily="34" charset="0"/>
                <a:ea typeface="+mn-ea"/>
                <a:cs typeface="+mn-cs"/>
              </a:rPr>
              <a:t>actual audited </a:t>
            </a:r>
            <a:r>
              <a:rPr lang="en-US" sz="1050" b="0" i="0" u="none" strike="noStrike" kern="1200" baseline="0" dirty="0" smtClean="0">
                <a:solidFill>
                  <a:schemeClr val="tx1"/>
                </a:solidFill>
                <a:latin typeface="Arial" panose="020B0604020202020204" pitchFamily="34" charset="0"/>
                <a:ea typeface="+mn-ea"/>
                <a:cs typeface="+mn-cs"/>
              </a:rPr>
              <a:t>costs in the Annual Financial Report (AFR) that your school district submitted to TEA for the prior fiscal year. For example, when completing the Indirect Cost Rate Proposal to request an indirect cost rate for the upcoming 2015–2016 school year, you must use information from your district’s AFR for fiscal year 2014 (school year 2013–2014).</a:t>
            </a:r>
          </a:p>
          <a:p>
            <a:pPr marL="0" marR="0" lvl="1" indent="0" algn="l" defTabSz="914400" rtl="0" eaLnBrk="1" fontAlgn="auto" latinLnBrk="0" hangingPunct="1">
              <a:lnSpc>
                <a:spcPct val="100000"/>
              </a:lnSpc>
              <a:spcBef>
                <a:spcPts val="0"/>
              </a:spcBef>
              <a:buClrTx/>
              <a:buSzTx/>
              <a:buFont typeface="Arial" panose="020B0604020202020204" pitchFamily="34" charset="0"/>
              <a:buNone/>
              <a:tabLst/>
              <a:defRPr/>
            </a:pPr>
            <a:endParaRPr lang="en-US" sz="1050" b="0" i="0" u="none" strike="noStrike" kern="1200" baseline="0" dirty="0" smtClean="0">
              <a:solidFill>
                <a:schemeClr val="tx1"/>
              </a:solidFill>
              <a:latin typeface="Arial" panose="020B0604020202020204" pitchFamily="34" charset="0"/>
              <a:ea typeface="+mn-ea"/>
              <a:cs typeface="+mn-cs"/>
            </a:endParaRPr>
          </a:p>
          <a:p>
            <a:pPr marL="0" marR="0" lvl="1" indent="0" algn="l" defTabSz="914400" rtl="0" eaLnBrk="1" fontAlgn="auto" latinLnBrk="0" hangingPunct="1">
              <a:lnSpc>
                <a:spcPct val="100000"/>
              </a:lnSpc>
              <a:spcBef>
                <a:spcPts val="0"/>
              </a:spcBef>
              <a:buClrTx/>
              <a:buSzTx/>
              <a:buFont typeface="Arial" panose="020B0604020202020204" pitchFamily="34" charset="0"/>
              <a:buNone/>
              <a:tabLst/>
              <a:defRPr/>
            </a:pPr>
            <a:r>
              <a:rPr lang="en-US" sz="1050" b="0" i="0" u="none" strike="noStrike" kern="1200" baseline="0" dirty="0" smtClean="0">
                <a:solidFill>
                  <a:schemeClr val="tx1"/>
                </a:solidFill>
                <a:latin typeface="Arial" panose="020B0604020202020204" pitchFamily="34" charset="0"/>
                <a:ea typeface="+mn-ea"/>
                <a:cs typeface="+mn-cs"/>
              </a:rPr>
              <a:t>TEA’s indirect cost rate calculation is based on the school district’s actual audited costs. Those costs come from the school district’s </a:t>
            </a:r>
            <a:r>
              <a:rPr lang="en-US" b="0" baseline="0" dirty="0" smtClean="0"/>
              <a:t>accounting system reports, which reconcile </a:t>
            </a:r>
            <a:r>
              <a:rPr lang="en-US" b="0" dirty="0" smtClean="0"/>
              <a:t>to the district’s </a:t>
            </a:r>
            <a:r>
              <a:rPr lang="en-US" b="0" baseline="0" dirty="0" smtClean="0"/>
              <a:t>AFR on the </a:t>
            </a:r>
            <a:r>
              <a:rPr lang="en-US" b="0" i="1" dirty="0" smtClean="0"/>
              <a:t>Statement of Revenues, Expenditures and Changes in Fund Balance – Governmental Funds</a:t>
            </a:r>
            <a:r>
              <a:rPr lang="en-US" b="0" i="0" dirty="0" smtClean="0"/>
              <a:t>. </a:t>
            </a:r>
            <a:r>
              <a:rPr lang="en-US" sz="1050" kern="1200" baseline="0" dirty="0" smtClean="0">
                <a:solidFill>
                  <a:schemeClr val="tx1"/>
                </a:solidFill>
                <a:effectLst/>
                <a:latin typeface="Arial" panose="020B0604020202020204" pitchFamily="34" charset="0"/>
                <a:ea typeface="+mn-ea"/>
                <a:cs typeface="+mn-cs"/>
              </a:rPr>
              <a:t>This statement details total costs for all governmental funds.  Governmental funds include general fund, special revenue funds, capital projects, and debt service funds</a:t>
            </a:r>
            <a:r>
              <a:rPr lang="en-US" sz="1050" b="0" i="0" kern="1200" baseline="0" dirty="0" smtClean="0">
                <a:solidFill>
                  <a:schemeClr val="tx1"/>
                </a:solidFill>
                <a:effectLst/>
                <a:latin typeface="Arial" panose="020B0604020202020204" pitchFamily="34" charset="0"/>
                <a:ea typeface="+mn-ea"/>
                <a:cs typeface="+mn-cs"/>
              </a:rPr>
              <a:t>.</a:t>
            </a:r>
            <a:endParaRPr lang="en-US" b="0" i="0" baseline="0" dirty="0" smtClean="0"/>
          </a:p>
          <a:p>
            <a:pPr marL="0" marR="0" lvl="1" indent="0" algn="l" defTabSz="914400" rtl="0" eaLnBrk="1" fontAlgn="auto" latinLnBrk="0" hangingPunct="1">
              <a:lnSpc>
                <a:spcPct val="100000"/>
              </a:lnSpc>
              <a:spcBef>
                <a:spcPts val="0"/>
              </a:spcBef>
              <a:buClrTx/>
              <a:buSzTx/>
              <a:buFont typeface="Arial" panose="020B0604020202020204" pitchFamily="34" charset="0"/>
              <a:buNone/>
              <a:tabLst/>
              <a:defRPr/>
            </a:pPr>
            <a:endParaRPr lang="en-US" b="0" i="0" baseline="0" dirty="0" smtClean="0"/>
          </a:p>
        </p:txBody>
      </p:sp>
      <p:sp>
        <p:nvSpPr>
          <p:cNvPr id="4" name="Slide Number Placeholder 3"/>
          <p:cNvSpPr>
            <a:spLocks noGrp="1"/>
          </p:cNvSpPr>
          <p:nvPr>
            <p:ph type="sldNum" sz="quarter" idx="10"/>
          </p:nvPr>
        </p:nvSpPr>
        <p:spPr/>
        <p:txBody>
          <a:bodyPr/>
          <a:lstStyle/>
          <a:p>
            <a:fld id="{10D95F5A-2774-4EA5-8BBD-D16EC06773CF}" type="slidenum">
              <a:rPr lang="en-US" smtClean="0"/>
              <a:t>7</a:t>
            </a:fld>
            <a:endParaRPr lang="en-US" dirty="0"/>
          </a:p>
        </p:txBody>
      </p:sp>
    </p:spTree>
    <p:extLst>
      <p:ext uri="{BB962C8B-B14F-4D97-AF65-F5344CB8AC3E}">
        <p14:creationId xmlns:p14="http://schemas.microsoft.com/office/powerpoint/2010/main" val="1950669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kern="1200" baseline="0" dirty="0" smtClean="0">
                <a:solidFill>
                  <a:schemeClr val="tx1"/>
                </a:solidFill>
                <a:cs typeface="Arial" panose="020B0604020202020204" pitchFamily="34" charset="0"/>
              </a:rPr>
              <a:t>In order for you to understand how TEA calculates indirect cost rates, and to ensure that you complete the ICRP correctly, it is important to understand how actual audited costs must be classified into cost categories. Federal guidelines stipulate that your school district’s actual audited costs must be classified into one of the four categories:  excluded, unallowable, direct, or indirect costs. Your school district must be consistent when classifying costs. For example, if you classify an item as a direct cost, a similar item used for the same purpose in another functional area must also be classified as a direct cost. </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kern="1200" baseline="0" dirty="0" smtClean="0">
              <a:solidFill>
                <a:schemeClr val="tx1"/>
              </a:solidFill>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kern="1200" baseline="0" dirty="0" smtClean="0">
              <a:solidFill>
                <a:schemeClr val="tx1"/>
              </a:solidFill>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kern="1200" baseline="0" dirty="0" smtClean="0">
              <a:solidFill>
                <a:schemeClr val="tx1"/>
              </a:solidFill>
              <a:cs typeface="Arial" panose="020B0604020202020204" pitchFamily="34" charset="0"/>
            </a:endParaRPr>
          </a:p>
        </p:txBody>
      </p:sp>
      <p:sp>
        <p:nvSpPr>
          <p:cNvPr id="4" name="Slide Number Placeholder 3"/>
          <p:cNvSpPr>
            <a:spLocks noGrp="1"/>
          </p:cNvSpPr>
          <p:nvPr>
            <p:ph type="sldNum" sz="quarter" idx="10"/>
          </p:nvPr>
        </p:nvSpPr>
        <p:spPr/>
        <p:txBody>
          <a:bodyPr/>
          <a:lstStyle/>
          <a:p>
            <a:fld id="{10D95F5A-2774-4EA5-8BBD-D16EC06773CF}" type="slidenum">
              <a:rPr lang="en-US" smtClean="0"/>
              <a:t>8</a:t>
            </a:fld>
            <a:endParaRPr lang="en-US" dirty="0"/>
          </a:p>
        </p:txBody>
      </p:sp>
    </p:spTree>
    <p:extLst>
      <p:ext uri="{BB962C8B-B14F-4D97-AF65-F5344CB8AC3E}">
        <p14:creationId xmlns:p14="http://schemas.microsoft.com/office/powerpoint/2010/main" val="202433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300"/>
              </a:spcAft>
            </a:pPr>
            <a:r>
              <a:rPr lang="en-US" b="0" i="0" u="none" strike="noStrike" kern="1200" baseline="0" dirty="0" smtClean="0">
                <a:solidFill>
                  <a:schemeClr val="tx1"/>
                </a:solidFill>
                <a:cs typeface="Arial" panose="020B0604020202020204" pitchFamily="34" charset="0"/>
              </a:rPr>
              <a:t>The chart illustrates the cost categories and provides example of costs the school district must report in each category.</a:t>
            </a:r>
          </a:p>
          <a:p>
            <a:pPr>
              <a:spcAft>
                <a:spcPts val="300"/>
              </a:spcAft>
            </a:pPr>
            <a:endParaRPr lang="en-US" b="0" i="0" u="none" strike="noStrike" kern="1200" baseline="0" dirty="0" smtClean="0">
              <a:solidFill>
                <a:schemeClr val="tx1"/>
              </a:solidFill>
              <a:cs typeface="Arial" panose="020B0604020202020204" pitchFamily="34" charset="0"/>
            </a:endParaRPr>
          </a:p>
          <a:p>
            <a:pPr>
              <a:spcAft>
                <a:spcPts val="300"/>
              </a:spcAft>
            </a:pPr>
            <a:r>
              <a:rPr lang="en-US" b="1" i="0" u="none" strike="noStrike" kern="1200" baseline="0" dirty="0" smtClean="0">
                <a:solidFill>
                  <a:schemeClr val="tx1"/>
                </a:solidFill>
                <a:cs typeface="Arial" panose="020B0604020202020204" pitchFamily="34" charset="0"/>
              </a:rPr>
              <a:t>Excluded Costs </a:t>
            </a:r>
            <a:endParaRPr lang="en-US" b="0" i="0" u="none" strike="noStrike" kern="1200" baseline="0" dirty="0" smtClean="0">
              <a:solidFill>
                <a:schemeClr val="tx1"/>
              </a:solidFill>
              <a:cs typeface="Arial" panose="020B0604020202020204" pitchFamily="34" charset="0"/>
            </a:endParaRPr>
          </a:p>
          <a:p>
            <a:pPr marL="0" marR="0" indent="0" algn="l" defTabSz="914400" rtl="0" eaLnBrk="1" fontAlgn="auto" latinLnBrk="0" hangingPunct="1">
              <a:spcAft>
                <a:spcPts val="300"/>
              </a:spcAft>
              <a:buClrTx/>
              <a:buSzTx/>
              <a:buFont typeface="Arial" panose="020B0604020202020204" pitchFamily="34" charset="0"/>
              <a:buNone/>
              <a:tabLst/>
              <a:defRPr/>
            </a:pPr>
            <a:r>
              <a:rPr lang="en-US" b="0" baseline="0" dirty="0" smtClean="0">
                <a:cs typeface="Arial" panose="020B0604020202020204" pitchFamily="34" charset="0"/>
              </a:rPr>
              <a:t>Certain items of cost are classified as extraordinary or distorting expenditures and are “excluded” from the computation of the ICR. </a:t>
            </a:r>
            <a:r>
              <a:rPr lang="en-US" b="0" i="0" u="none" strike="noStrike" kern="1200" baseline="0" dirty="0" smtClean="0">
                <a:solidFill>
                  <a:schemeClr val="tx1"/>
                </a:solidFill>
                <a:cs typeface="Arial" panose="020B0604020202020204" pitchFamily="34" charset="0"/>
              </a:rPr>
              <a:t>They cannot be used in the ICR calculation because they are related to functions and activities that do not generate administrative costs for your school district the way other functions, such as payroll and accounting, generate these costs.  </a:t>
            </a:r>
            <a:r>
              <a:rPr lang="en-US" i="0" u="none" strike="noStrike" kern="1200" baseline="0" dirty="0" smtClean="0">
                <a:cs typeface="Arial" panose="020B0604020202020204" pitchFamily="34" charset="0"/>
              </a:rPr>
              <a:t>Said in another way, </a:t>
            </a:r>
            <a:r>
              <a:rPr lang="en-US" i="1" baseline="0" dirty="0" smtClean="0">
                <a:cs typeface="Arial" panose="020B0604020202020204" pitchFamily="34" charset="0"/>
              </a:rPr>
              <a:t>excluded costs are not used when calculating the rate because these costs require minimal administrative support.</a:t>
            </a:r>
          </a:p>
          <a:p>
            <a:pPr>
              <a:spcAft>
                <a:spcPts val="300"/>
              </a:spcAft>
            </a:pPr>
            <a:r>
              <a:rPr lang="en-US" b="0" i="0" u="none" strike="noStrike" kern="1200" baseline="0" dirty="0" smtClean="0">
                <a:solidFill>
                  <a:schemeClr val="tx1"/>
                </a:solidFill>
                <a:cs typeface="Arial" panose="020B0604020202020204" pitchFamily="34" charset="0"/>
              </a:rPr>
              <a:t>Examples of excluded costs include: </a:t>
            </a:r>
          </a:p>
          <a:p>
            <a:pPr marL="171450" indent="-171450">
              <a:buFont typeface="Arial" panose="020B0604020202020204" pitchFamily="34" charset="0"/>
              <a:buChar char="●"/>
              <a:defRPr/>
            </a:pPr>
            <a:r>
              <a:rPr lang="en-US" b="0" i="0" u="none" strike="noStrike" kern="1200" baseline="0" dirty="0" smtClean="0">
                <a:solidFill>
                  <a:schemeClr val="tx1"/>
                </a:solidFill>
                <a:cs typeface="Arial" panose="020B0604020202020204" pitchFamily="34" charset="0"/>
              </a:rPr>
              <a:t>Debt service</a:t>
            </a:r>
          </a:p>
          <a:p>
            <a:pPr marL="171450" indent="-171450">
              <a:buFont typeface="Arial" panose="020B0604020202020204" pitchFamily="34" charset="0"/>
              <a:buChar char="●"/>
              <a:defRPr/>
            </a:pPr>
            <a:r>
              <a:rPr lang="en-US" b="0" i="0" u="none" strike="noStrike" kern="1200" baseline="0" dirty="0" smtClean="0">
                <a:solidFill>
                  <a:schemeClr val="tx1"/>
                </a:solidFill>
                <a:cs typeface="Arial" panose="020B0604020202020204" pitchFamily="34" charset="0"/>
              </a:rPr>
              <a:t>Debt service fund </a:t>
            </a:r>
          </a:p>
          <a:p>
            <a:pPr marL="171450" indent="-171450">
              <a:buFont typeface="Arial" panose="020B0604020202020204" pitchFamily="34" charset="0"/>
              <a:buChar char="●"/>
            </a:pPr>
            <a:r>
              <a:rPr lang="en-US" b="0" i="0" u="none" strike="noStrike" kern="1200" baseline="0" dirty="0" smtClean="0">
                <a:solidFill>
                  <a:schemeClr val="tx1"/>
                </a:solidFill>
                <a:cs typeface="Arial" panose="020B0604020202020204" pitchFamily="34" charset="0"/>
              </a:rPr>
              <a:t>Capital outlay (such as capitalized land, buildings, and improvements), </a:t>
            </a:r>
            <a:r>
              <a:rPr lang="en-US" i="0" u="none" strike="noStrike" kern="1200" baseline="0" dirty="0" smtClean="0">
                <a:cs typeface="Arial" panose="020B0604020202020204" pitchFamily="34" charset="0"/>
              </a:rPr>
              <a:t>including the costs </a:t>
            </a:r>
            <a:r>
              <a:rPr lang="en-US" i="0" u="none" strike="noStrike" kern="1200" dirty="0" smtClean="0">
                <a:cs typeface="Arial" panose="020B0604020202020204" pitchFamily="34" charset="0"/>
              </a:rPr>
              <a:t>related to the procurement of the capital</a:t>
            </a:r>
            <a:r>
              <a:rPr lang="en-US" i="0" u="none" strike="noStrike" kern="1200" baseline="0" dirty="0" smtClean="0">
                <a:cs typeface="Arial" panose="020B0604020202020204" pitchFamily="34" charset="0"/>
              </a:rPr>
              <a:t> (i.e.</a:t>
            </a:r>
            <a:r>
              <a:rPr lang="en-US" i="0" u="none" strike="noStrike" kern="1200" dirty="0" smtClean="0">
                <a:cs typeface="Arial" panose="020B0604020202020204" pitchFamily="34" charset="0"/>
              </a:rPr>
              <a:t> inspections, architectural fees, etc.)</a:t>
            </a:r>
          </a:p>
          <a:p>
            <a:pPr marL="171450" indent="-171450">
              <a:buFont typeface="Arial" panose="020B0604020202020204" pitchFamily="34" charset="0"/>
              <a:buChar char="●"/>
            </a:pPr>
            <a:r>
              <a:rPr lang="en-US" b="0" i="0" u="none" strike="noStrike" kern="1200" baseline="0" dirty="0" smtClean="0">
                <a:solidFill>
                  <a:schemeClr val="tx1"/>
                </a:solidFill>
                <a:cs typeface="Arial" panose="020B0604020202020204" pitchFamily="34" charset="0"/>
              </a:rPr>
              <a:t>Capital project fund</a:t>
            </a:r>
          </a:p>
          <a:p>
            <a:pPr marL="171450" indent="-171450">
              <a:buFont typeface="Arial" panose="020B0604020202020204" pitchFamily="34" charset="0"/>
              <a:buChar char="●"/>
            </a:pPr>
            <a:r>
              <a:rPr lang="en-US" b="0" i="0" u="none" strike="noStrike" kern="1200" baseline="0" dirty="0" smtClean="0">
                <a:solidFill>
                  <a:schemeClr val="tx1"/>
                </a:solidFill>
                <a:cs typeface="Arial" panose="020B0604020202020204" pitchFamily="34" charset="0"/>
              </a:rPr>
              <a:t>Food and Milk purchases</a:t>
            </a:r>
          </a:p>
          <a:p>
            <a:pPr marL="171450" indent="-171450">
              <a:buFont typeface="Arial" panose="020B0604020202020204" pitchFamily="34" charset="0"/>
              <a:buChar char="●"/>
            </a:pPr>
            <a:r>
              <a:rPr lang="en-US" b="0" i="0" u="none" strike="noStrike" kern="1200" baseline="0" dirty="0" smtClean="0">
                <a:solidFill>
                  <a:schemeClr val="tx1"/>
                </a:solidFill>
                <a:cs typeface="Arial" panose="020B0604020202020204" pitchFamily="34" charset="0"/>
              </a:rPr>
              <a:t>Any costs classified as </a:t>
            </a:r>
            <a:r>
              <a:rPr lang="en-US" b="0" i="0" u="none" strike="noStrike" kern="1200" baseline="0" dirty="0" err="1" smtClean="0">
                <a:solidFill>
                  <a:schemeClr val="tx1"/>
                </a:solidFill>
                <a:cs typeface="Arial" panose="020B0604020202020204" pitchFamily="34" charset="0"/>
              </a:rPr>
              <a:t>subrecipient</a:t>
            </a:r>
            <a:r>
              <a:rPr lang="en-US" b="0" i="0" u="none" strike="noStrike" kern="1200" baseline="0" dirty="0" smtClean="0">
                <a:solidFill>
                  <a:schemeClr val="tx1"/>
                </a:solidFill>
                <a:cs typeface="Arial" panose="020B0604020202020204" pitchFamily="34" charset="0"/>
              </a:rPr>
              <a:t> items:</a:t>
            </a:r>
          </a:p>
          <a:p>
            <a:pPr marL="628650" lvl="1" indent="-171450">
              <a:buFont typeface="Arial" panose="020B0604020202020204" pitchFamily="34" charset="0"/>
              <a:buChar char="●"/>
            </a:pPr>
            <a:r>
              <a:rPr lang="en-US" b="0" i="0" u="none" strike="noStrike" kern="1200" baseline="0" dirty="0" smtClean="0">
                <a:solidFill>
                  <a:schemeClr val="tx1"/>
                </a:solidFill>
                <a:cs typeface="Arial" panose="020B0604020202020204" pitchFamily="34" charset="0"/>
              </a:rPr>
              <a:t>Portion of </a:t>
            </a:r>
            <a:r>
              <a:rPr lang="en-US" b="0" i="0" u="none" strike="noStrike" kern="1200" baseline="0" dirty="0" err="1" smtClean="0">
                <a:solidFill>
                  <a:schemeClr val="tx1"/>
                </a:solidFill>
                <a:cs typeface="Arial" panose="020B0604020202020204" pitchFamily="34" charset="0"/>
              </a:rPr>
              <a:t>subawards</a:t>
            </a:r>
            <a:r>
              <a:rPr lang="en-US" b="0" i="0" u="none" strike="noStrike" kern="1200" baseline="0" dirty="0" smtClean="0">
                <a:solidFill>
                  <a:schemeClr val="tx1"/>
                </a:solidFill>
                <a:cs typeface="Arial" panose="020B0604020202020204" pitchFamily="34" charset="0"/>
              </a:rPr>
              <a:t> to other entities over $25,000 </a:t>
            </a:r>
          </a:p>
          <a:p>
            <a:pPr marL="628650" lvl="1" indent="-171450">
              <a:buFont typeface="Arial" panose="020B0604020202020204" pitchFamily="34" charset="0"/>
              <a:buChar char="●"/>
            </a:pPr>
            <a:r>
              <a:rPr lang="en-US" b="0" i="0" u="none" strike="noStrike" kern="1200" baseline="0" dirty="0" smtClean="0">
                <a:solidFill>
                  <a:schemeClr val="tx1"/>
                </a:solidFill>
                <a:cs typeface="Arial" panose="020B0604020202020204" pitchFamily="34" charset="0"/>
              </a:rPr>
              <a:t>Payments to fiscal agents and member school districts of shared service arrangements </a:t>
            </a:r>
          </a:p>
          <a:p>
            <a:pPr marL="628650" lvl="1" indent="-171450">
              <a:buFont typeface="Arial" panose="020B0604020202020204" pitchFamily="34" charset="0"/>
              <a:buChar char="●"/>
            </a:pPr>
            <a:r>
              <a:rPr lang="en-US" b="0" i="0" u="none" strike="noStrike" kern="1200" baseline="0" dirty="0" smtClean="0">
                <a:solidFill>
                  <a:schemeClr val="tx1"/>
                </a:solidFill>
                <a:cs typeface="Arial" panose="020B0604020202020204" pitchFamily="34" charset="0"/>
              </a:rPr>
              <a:t>Pass-through funds to other governmental entities </a:t>
            </a:r>
          </a:p>
          <a:p>
            <a:pPr>
              <a:spcAft>
                <a:spcPts val="0"/>
              </a:spcAft>
            </a:pPr>
            <a:endParaRPr lang="en-US" b="0" i="0" u="none" strike="noStrike" kern="1200" baseline="0" dirty="0" smtClean="0">
              <a:solidFill>
                <a:schemeClr val="tx1"/>
              </a:solidFill>
              <a:cs typeface="Arial" panose="020B0604020202020204" pitchFamily="34" charset="0"/>
            </a:endParaRPr>
          </a:p>
          <a:p>
            <a:pPr>
              <a:spcAft>
                <a:spcPts val="300"/>
              </a:spcAft>
            </a:pPr>
            <a:r>
              <a:rPr lang="en-US" b="1" i="0" u="none" strike="noStrike" kern="1200" baseline="0" dirty="0" smtClean="0">
                <a:solidFill>
                  <a:schemeClr val="tx1"/>
                </a:solidFill>
                <a:cs typeface="Arial" panose="020B0604020202020204" pitchFamily="34" charset="0"/>
              </a:rPr>
              <a:t>Unallowable Costs </a:t>
            </a:r>
            <a:endParaRPr lang="en-US" b="0" i="0" u="none" strike="noStrike" kern="1200" baseline="0" dirty="0" smtClean="0">
              <a:solidFill>
                <a:schemeClr val="tx1"/>
              </a:solidFill>
              <a:cs typeface="Arial" panose="020B0604020202020204" pitchFamily="34" charset="0"/>
            </a:endParaRPr>
          </a:p>
          <a:p>
            <a:r>
              <a:rPr lang="en-US" b="0" i="0" u="none" strike="noStrike" kern="1200" baseline="0" dirty="0" smtClean="0">
                <a:solidFill>
                  <a:schemeClr val="tx1"/>
                </a:solidFill>
                <a:cs typeface="Arial" panose="020B0604020202020204" pitchFamily="34" charset="0"/>
              </a:rPr>
              <a:t>Unallowable costs are those costs designated by Uniform Grants Guidance </a:t>
            </a:r>
            <a:r>
              <a:rPr lang="en-US" dirty="0" smtClean="0"/>
              <a:t>Title 2 CFR </a:t>
            </a:r>
            <a:r>
              <a:rPr lang="en-US" baseline="0" dirty="0" smtClean="0"/>
              <a:t>200, </a:t>
            </a:r>
            <a:r>
              <a:rPr lang="en-US" b="0" i="0" u="none" strike="noStrike" kern="1200" baseline="0" dirty="0" smtClean="0">
                <a:solidFill>
                  <a:schemeClr val="tx1"/>
                </a:solidFill>
                <a:cs typeface="Arial" panose="020B0604020202020204" pitchFamily="34" charset="0"/>
              </a:rPr>
              <a:t>as unallowable which means the cost is prohibited to be charged to a federal grant program or must be classified as unallowable for purposes of the indirect cost rate calculation. Examples of unallowable costs include: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baseline="0" dirty="0" smtClean="0">
                <a:solidFill>
                  <a:schemeClr val="tx1"/>
                </a:solidFill>
                <a:cs typeface="Arial" panose="020B0604020202020204" pitchFamily="34" charset="0"/>
              </a:rPr>
              <a:t>Fines and penalties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baseline="0" dirty="0" smtClean="0">
                <a:solidFill>
                  <a:schemeClr val="tx1"/>
                </a:solidFill>
                <a:cs typeface="Arial" panose="020B0604020202020204" pitchFamily="34" charset="0"/>
              </a:rPr>
              <a:t>Contingencies (funds set aside for possible future expenses, such as lawsuit settlements or refunds to TEA) </a:t>
            </a:r>
          </a:p>
          <a:p>
            <a:pPr marL="171450" indent="-171450">
              <a:buFont typeface="Arial" panose="020B0604020202020204" pitchFamily="34" charset="0"/>
              <a:buChar char="●"/>
            </a:pPr>
            <a:r>
              <a:rPr lang="en-US" b="0" i="0" u="none" strike="noStrike" kern="1200" baseline="0" dirty="0" smtClean="0">
                <a:solidFill>
                  <a:schemeClr val="tx1"/>
                </a:solidFill>
                <a:cs typeface="Arial" panose="020B0604020202020204" pitchFamily="34" charset="0"/>
              </a:rPr>
              <a:t>Bad debts (Bad debts are funds owed to your school district, which your school district is responsible for paying to another entity, such as money owed by students for school lunches, which your school district must pay to a food service entity. Any related legal and collection costs are also unallowable.) </a:t>
            </a:r>
          </a:p>
          <a:p>
            <a:pPr marL="171450" indent="-171450">
              <a:buFont typeface="Arial" panose="020B0604020202020204" pitchFamily="34" charset="0"/>
              <a:buChar char="●"/>
            </a:pPr>
            <a:r>
              <a:rPr lang="en-US" b="0" i="0" u="none" strike="noStrike" kern="1200" baseline="0" dirty="0" smtClean="0">
                <a:solidFill>
                  <a:schemeClr val="tx1"/>
                </a:solidFill>
                <a:cs typeface="Arial" panose="020B0604020202020204" pitchFamily="34" charset="0"/>
              </a:rPr>
              <a:t>Entertainment costs </a:t>
            </a:r>
          </a:p>
          <a:p>
            <a:pPr marL="171450" indent="-171450">
              <a:buFont typeface="Arial" panose="020B0604020202020204" pitchFamily="34" charset="0"/>
              <a:buChar char="●"/>
            </a:pPr>
            <a:r>
              <a:rPr lang="en-US" b="0" i="0" u="none" strike="noStrike" baseline="0" dirty="0" smtClean="0">
                <a:cs typeface="Arial" panose="020B0604020202020204" pitchFamily="34" charset="0"/>
              </a:rPr>
              <a:t>Contributions and donations to outside organizations</a:t>
            </a:r>
          </a:p>
          <a:p>
            <a:pPr marL="171450" indent="-171450">
              <a:buFont typeface="Arial" panose="020B0604020202020204" pitchFamily="34" charset="0"/>
              <a:buChar char="●"/>
            </a:pPr>
            <a:r>
              <a:rPr lang="en-US" b="0" i="0" u="none" strike="noStrike" baseline="0" dirty="0" smtClean="0">
                <a:cs typeface="Arial" panose="020B0604020202020204" pitchFamily="34" charset="0"/>
              </a:rPr>
              <a:t>Alcoholic beverages </a:t>
            </a:r>
          </a:p>
          <a:p>
            <a:pPr marL="171450" indent="-171450">
              <a:buFont typeface="Arial" panose="020B0604020202020204" pitchFamily="34" charset="0"/>
              <a:buChar char="●"/>
            </a:pPr>
            <a:r>
              <a:rPr lang="en-US" b="0" i="0" u="none" strike="noStrike" baseline="0" dirty="0" smtClean="0">
                <a:cs typeface="Arial" panose="020B0604020202020204" pitchFamily="34" charset="0"/>
              </a:rPr>
              <a:t>Governance (expenditures incurred by providing support to the school board and expenditures related to the collection of property tax). </a:t>
            </a:r>
            <a:r>
              <a:rPr lang="en-US" b="1" i="1" u="none" strike="noStrike" kern="1200" baseline="0" dirty="0" smtClean="0">
                <a:solidFill>
                  <a:schemeClr val="tx1"/>
                </a:solidFill>
                <a:cs typeface="Arial" panose="020B0604020202020204" pitchFamily="34" charset="0"/>
              </a:rPr>
              <a:t> </a:t>
            </a:r>
            <a:r>
              <a:rPr lang="en-US" b="0" i="0" u="none" strike="noStrike" kern="1200" baseline="0" dirty="0" smtClean="0">
                <a:solidFill>
                  <a:schemeClr val="tx1"/>
                </a:solidFill>
                <a:cs typeface="Arial" panose="020B0604020202020204" pitchFamily="34" charset="0"/>
              </a:rPr>
              <a:t>You must classify most costs related to the governance of your school district as unallowable costs. These costs include expenditures your school district incurred by providing support to the school board, as well as expenditures related to your school district’s collection of property tax. These expenditures are usually identified in school district records with organization codes 702 (school board) and 703 (tax office). Some governance costs, however, may be related to other kinds of expenditures, and you must classify these accordingly. For example, any related capital outlay costs your school district incurred, such as the cost of constructing a new meeting room for the school board, must be classified as excluded costs. </a:t>
            </a:r>
            <a:endParaRPr lang="en-US" b="0" i="0" u="none" strike="noStrike" baseline="0" dirty="0" smtClean="0">
              <a:cs typeface="Arial" panose="020B0604020202020204" pitchFamily="34" charset="0"/>
            </a:endParaRPr>
          </a:p>
          <a:p>
            <a:pPr>
              <a:spcAft>
                <a:spcPts val="0"/>
              </a:spcAft>
            </a:pPr>
            <a:endParaRPr lang="en-US" b="0" i="0" u="none" strike="noStrike" baseline="0" dirty="0" smtClean="0">
              <a:cs typeface="Arial" panose="020B0604020202020204" pitchFamily="34" charset="0"/>
            </a:endParaRPr>
          </a:p>
          <a:p>
            <a:pPr>
              <a:spcAft>
                <a:spcPts val="300"/>
              </a:spcAft>
            </a:pPr>
            <a:r>
              <a:rPr lang="en-US" b="1" i="0" u="none" strike="noStrike" baseline="0" dirty="0" smtClean="0">
                <a:cs typeface="Arial" panose="020B0604020202020204" pitchFamily="34" charset="0"/>
              </a:rPr>
              <a:t>Direct Costs </a:t>
            </a:r>
            <a:endParaRPr lang="en-US" b="0" i="0" u="none" strike="noStrike" baseline="0" dirty="0" smtClean="0">
              <a:cs typeface="Arial" panose="020B0604020202020204" pitchFamily="34" charset="0"/>
            </a:endParaRPr>
          </a:p>
          <a:p>
            <a:pPr marL="0" marR="0" indent="0" algn="l" defTabSz="914400" rtl="0" eaLnBrk="1" fontAlgn="auto" latinLnBrk="0" hangingPunct="1">
              <a:spcAft>
                <a:spcPts val="300"/>
              </a:spcAft>
              <a:buClrTx/>
              <a:buSzTx/>
              <a:buFontTx/>
              <a:buNone/>
              <a:tabLst/>
              <a:defRPr/>
            </a:pPr>
            <a:r>
              <a:rPr lang="en-US" b="0" i="0" u="none" strike="noStrike" baseline="0" dirty="0" smtClean="0">
                <a:cs typeface="Arial" panose="020B0604020202020204" pitchFamily="34" charset="0"/>
              </a:rPr>
              <a:t>Direct costs are those costs related to a specific cost objective, that focus on one grant program, organization, subject, or phase of an operation. Di</a:t>
            </a:r>
            <a:r>
              <a:rPr lang="en-US" dirty="0" smtClean="0">
                <a:cs typeface="Arial" panose="020B0604020202020204" pitchFamily="34" charset="0"/>
              </a:rPr>
              <a:t>rect costs are costs that provide measurable, direct benefits to particular programs. For school districts, these can include costs that relate directly to instructional programs and also support costs that relate to the peripheral services necessary to maintain the instructional programs. Examples of school district direct costs include salaries and benefits of teachers and instructional aides, payments for textbooks, instructional supply purchases, and pupil service costs (e.g., counseling, health services, pupil transportation).</a:t>
            </a:r>
            <a:r>
              <a:rPr lang="en-US" b="0" i="0" u="none" strike="noStrike" baseline="0" dirty="0" smtClean="0">
                <a:cs typeface="Arial" panose="020B0604020202020204" pitchFamily="34" charset="0"/>
              </a:rPr>
              <a:t> As defined in federal guidance, TEA uses direct costs to calculate your school district’s ICR. Other examples of direct costs include, but are not limited to: </a:t>
            </a:r>
          </a:p>
          <a:p>
            <a:pPr marL="171450" indent="-171450">
              <a:spcAft>
                <a:spcPts val="0"/>
              </a:spcAft>
              <a:buFont typeface="Arial" panose="020B0604020202020204" pitchFamily="34" charset="0"/>
              <a:buChar char="●"/>
            </a:pPr>
            <a:r>
              <a:rPr lang="en-US" b="0" i="0" u="none" strike="noStrike" baseline="0" dirty="0" smtClean="0">
                <a:cs typeface="Arial" panose="020B0604020202020204" pitchFamily="34" charset="0"/>
              </a:rPr>
              <a:t>Compensation of the employees who work on the program </a:t>
            </a:r>
          </a:p>
          <a:p>
            <a:pPr marL="171450" indent="-171450">
              <a:spcAft>
                <a:spcPts val="0"/>
              </a:spcAft>
              <a:buFont typeface="Arial" panose="020B0604020202020204" pitchFamily="34" charset="0"/>
              <a:buChar char="●"/>
            </a:pPr>
            <a:r>
              <a:rPr lang="en-US" b="0" i="0" u="none" strike="noStrike" baseline="0" dirty="0" smtClean="0">
                <a:cs typeface="Arial" panose="020B0604020202020204" pitchFamily="34" charset="0"/>
              </a:rPr>
              <a:t>Supplies and materials for the program </a:t>
            </a:r>
          </a:p>
          <a:p>
            <a:pPr marL="171450" indent="-171450">
              <a:spcAft>
                <a:spcPts val="0"/>
              </a:spcAft>
              <a:buFont typeface="Arial" panose="020B0604020202020204" pitchFamily="34" charset="0"/>
              <a:buChar char="●"/>
            </a:pPr>
            <a:r>
              <a:rPr lang="en-US" b="0" i="0" u="none" strike="noStrike" baseline="0" dirty="0" smtClean="0">
                <a:cs typeface="Arial" panose="020B0604020202020204" pitchFamily="34" charset="0"/>
              </a:rPr>
              <a:t>Equipment purchased and used for the program </a:t>
            </a:r>
          </a:p>
          <a:p>
            <a:pPr marL="171450" indent="-171450">
              <a:spcAft>
                <a:spcPts val="0"/>
              </a:spcAft>
              <a:buFont typeface="Arial" panose="020B0604020202020204" pitchFamily="34" charset="0"/>
              <a:buChar char="●"/>
            </a:pPr>
            <a:r>
              <a:rPr lang="en-US" b="0" i="0" u="none" strike="noStrike" baseline="0" dirty="0" smtClean="0">
                <a:cs typeface="Arial" panose="020B0604020202020204" pitchFamily="34" charset="0"/>
              </a:rPr>
              <a:t>Travel expenses incurred to carry out the program </a:t>
            </a:r>
          </a:p>
          <a:p>
            <a:pPr>
              <a:spcAft>
                <a:spcPts val="0"/>
              </a:spcAft>
            </a:pPr>
            <a:endParaRPr lang="en-US" b="0" i="0" u="none" strike="noStrike" baseline="0" dirty="0" smtClean="0">
              <a:cs typeface="Arial" panose="020B0604020202020204" pitchFamily="34" charset="0"/>
            </a:endParaRPr>
          </a:p>
          <a:p>
            <a:pPr>
              <a:spcAft>
                <a:spcPts val="300"/>
              </a:spcAft>
            </a:pPr>
            <a:r>
              <a:rPr lang="en-US" b="1" i="0" u="none" strike="noStrike" baseline="0" dirty="0" smtClean="0">
                <a:cs typeface="Arial" panose="020B0604020202020204" pitchFamily="34" charset="0"/>
              </a:rPr>
              <a:t>Indirect Costs </a:t>
            </a:r>
            <a:endParaRPr lang="en-US" b="0" i="0" u="none" strike="noStrike" baseline="0" dirty="0" smtClean="0">
              <a:cs typeface="Arial" panose="020B0604020202020204" pitchFamily="34" charset="0"/>
            </a:endParaRPr>
          </a:p>
          <a:p>
            <a:pPr marL="0" marR="0" indent="0" algn="l" defTabSz="914400" rtl="0" eaLnBrk="1" fontAlgn="auto" latinLnBrk="0" hangingPunct="1">
              <a:spcAft>
                <a:spcPts val="0"/>
              </a:spcAft>
              <a:buClrTx/>
              <a:buSzTx/>
              <a:buFontTx/>
              <a:buNone/>
              <a:tabLst/>
              <a:defRPr/>
            </a:pPr>
            <a:r>
              <a:rPr lang="en-US" b="0" i="0" u="none" strike="noStrike" baseline="0" dirty="0" smtClean="0">
                <a:cs typeface="Arial" panose="020B0604020202020204" pitchFamily="34" charset="0"/>
              </a:rPr>
              <a:t>Indirect costs are those costs related to more than one cost objective that cannot easily be associated with a specific cost objective. </a:t>
            </a:r>
            <a:r>
              <a:rPr lang="en-US" dirty="0" smtClean="0">
                <a:cs typeface="Arial" panose="020B0604020202020204" pitchFamily="34" charset="0"/>
              </a:rPr>
              <a:t>Indirect costs are general management costs consisting of administrative activities and service</a:t>
            </a:r>
            <a:r>
              <a:rPr lang="en-US" baseline="0" dirty="0" smtClean="0">
                <a:cs typeface="Arial" panose="020B0604020202020204" pitchFamily="34" charset="0"/>
              </a:rPr>
              <a:t> functions s</a:t>
            </a:r>
            <a:r>
              <a:rPr lang="en-US" dirty="0" smtClean="0">
                <a:cs typeface="Arial" panose="020B0604020202020204" pitchFamily="34" charset="0"/>
              </a:rPr>
              <a:t>uch as accounting, budgeting, payroll preparation, personnel services, purchasing, and centralized data processing.  </a:t>
            </a:r>
            <a:r>
              <a:rPr lang="en-US" baseline="0" dirty="0" smtClean="0">
                <a:cs typeface="Arial" panose="020B0604020202020204" pitchFamily="34" charset="0"/>
              </a:rPr>
              <a:t>In other words, indirect costs are those costs incurred for a common or joint purpose benefiting more than one cost objective.</a:t>
            </a:r>
            <a:endParaRPr lang="en-US" i="0" u="none" strike="noStrike" kern="1200" baseline="0" dirty="0" smtClean="0">
              <a:cs typeface="Arial" panose="020B0604020202020204" pitchFamily="34" charset="0"/>
            </a:endParaRPr>
          </a:p>
        </p:txBody>
      </p:sp>
      <p:sp>
        <p:nvSpPr>
          <p:cNvPr id="5" name="Slide Number Placeholder 4"/>
          <p:cNvSpPr>
            <a:spLocks noGrp="1"/>
          </p:cNvSpPr>
          <p:nvPr>
            <p:ph type="sldNum" sz="quarter" idx="11"/>
          </p:nvPr>
        </p:nvSpPr>
        <p:spPr/>
        <p:txBody>
          <a:bodyPr/>
          <a:lstStyle/>
          <a:p>
            <a:fld id="{5F4BE17C-832A-4779-94CB-12E1C8E6BC46}" type="slidenum">
              <a:rPr lang="en-US" smtClean="0"/>
              <a:pPr/>
              <a:t>9</a:t>
            </a:fld>
            <a:endParaRPr lang="en-US" dirty="0"/>
          </a:p>
        </p:txBody>
      </p:sp>
    </p:spTree>
    <p:extLst>
      <p:ext uri="{BB962C8B-B14F-4D97-AF65-F5344CB8AC3E}">
        <p14:creationId xmlns:p14="http://schemas.microsoft.com/office/powerpoint/2010/main" val="238129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B46AAA-B5EB-457B-9739-BCCFFFDBB678}" type="slidenum">
              <a:rPr lang="en-US" smtClean="0"/>
              <a:t>‹#›</a:t>
            </a:fld>
            <a:endParaRPr lang="en-US" dirty="0"/>
          </a:p>
        </p:txBody>
      </p:sp>
      <p:sp>
        <p:nvSpPr>
          <p:cNvPr id="9" name="Title 8"/>
          <p:cNvSpPr>
            <a:spLocks noGrp="1"/>
          </p:cNvSpPr>
          <p:nvPr>
            <p:ph type="ctrTitle"/>
          </p:nvPr>
        </p:nvSpPr>
        <p:spPr>
          <a:xfrm>
            <a:off x="1095375" y="1752601"/>
            <a:ext cx="10182225" cy="1829761"/>
          </a:xfrm>
        </p:spPr>
        <p:txBody>
          <a:bodyPr anchor="b"/>
          <a:lstStyle>
            <a:lvl1pPr algn="r">
              <a:defRPr sz="4800" b="1">
                <a:solidFill>
                  <a:srgbClr val="34278D"/>
                </a:solidFill>
                <a:effectLst>
                  <a:outerShdw blurRad="31750" dist="25400" dir="5400000" algn="tl" rotWithShape="0">
                    <a:srgbClr val="000000">
                      <a:alpha val="25000"/>
                    </a:srgbClr>
                  </a:outerShdw>
                </a:effectLst>
              </a:defRPr>
            </a:lvl1pPr>
          </a:lstStyle>
          <a:p>
            <a:r>
              <a:rPr lang="en-US" dirty="0" smtClean="0"/>
              <a:t>Click to edit Master title style</a:t>
            </a:r>
            <a:endParaRPr lang="en-US" dirty="0"/>
          </a:p>
        </p:txBody>
      </p:sp>
      <p:sp>
        <p:nvSpPr>
          <p:cNvPr id="10" name="Subtitle 16"/>
          <p:cNvSpPr>
            <a:spLocks noGrp="1"/>
          </p:cNvSpPr>
          <p:nvPr>
            <p:ph type="subTitle" idx="1"/>
          </p:nvPr>
        </p:nvSpPr>
        <p:spPr>
          <a:xfrm>
            <a:off x="1078922" y="3611607"/>
            <a:ext cx="10192746"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7179879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2330170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878946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4278D"/>
                </a:solidFill>
              </a:defRPr>
            </a:lvl1pPr>
          </a:lstStyle>
          <a:p>
            <a:r>
              <a:rPr kumimoji="0" lang="en-US" sz="3600" b="0" i="0" u="none" strike="noStrike" kern="1200" cap="none" spc="0" normalizeH="0" baseline="0" noProof="0" dirty="0" smtClean="0">
                <a:ln>
                  <a:noFill/>
                </a:ln>
                <a:solidFill>
                  <a:srgbClr val="4E3B30"/>
                </a:solidFill>
                <a:effectLst>
                  <a:outerShdw blurRad="31750" dist="25400" dir="5400000" algn="tl" rotWithShape="0">
                    <a:srgbClr val="000000">
                      <a:alpha val="25000"/>
                    </a:srgbClr>
                  </a:outerShdw>
                </a:effectLst>
                <a:uLnTx/>
                <a:uFillTx/>
                <a:latin typeface="Arial"/>
                <a:ea typeface="ＭＳ Ｐゴシック" pitchFamily="-105" charset="-128"/>
                <a:cs typeface="Arial"/>
              </a:rPr>
              <a:t>Click to edit Master title style</a:t>
            </a:r>
            <a:endParaRPr lang="en-US" dirty="0"/>
          </a:p>
        </p:txBody>
      </p:sp>
      <p:sp>
        <p:nvSpPr>
          <p:cNvPr id="3" name="Content Placeholder 2"/>
          <p:cNvSpPr>
            <a:spLocks noGrp="1"/>
          </p:cNvSpPr>
          <p:nvPr>
            <p:ph idx="1"/>
          </p:nvPr>
        </p:nvSpPr>
        <p:spPr/>
        <p:txBody>
          <a:bodyPr/>
          <a:lstStyle>
            <a:lvl1pPr marL="365125" marR="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a:latin typeface="Arial" panose="020B0604020202020204" pitchFamily="34" charset="0"/>
                <a:cs typeface="Arial" panose="020B0604020202020204" pitchFamily="34" charset="0"/>
              </a:defRPr>
            </a:lvl1pPr>
            <a:lvl2pPr marL="620713" marR="0"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latin typeface="Arial" panose="020B0604020202020204" pitchFamily="34" charset="0"/>
                <a:cs typeface="Arial" panose="020B0604020202020204" pitchFamily="34" charset="0"/>
              </a:defRPr>
            </a:lvl2pPr>
            <a:lvl3pPr marL="858838" marR="0"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latin typeface="Arial" panose="020B0604020202020204" pitchFamily="34" charset="0"/>
                <a:cs typeface="Arial" panose="020B0604020202020204" pitchFamily="34" charset="0"/>
              </a:defRPr>
            </a:lvl3pPr>
            <a:lvl4pPr marL="1143000" marR="0"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sz="2200">
                <a:latin typeface="Arial" panose="020B0604020202020204" pitchFamily="34" charset="0"/>
                <a:cs typeface="Arial" panose="020B0604020202020204" pitchFamily="34" charset="0"/>
              </a:defRPr>
            </a:lvl4pPr>
          </a:lstStyle>
          <a:p>
            <a:pPr marL="365125" marR="0" lvl="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a:pPr>
            <a:r>
              <a:rPr kumimoji="0" lang="en-US" sz="2800" b="0" i="0" u="none" strike="noStrike" kern="1200" cap="none" spc="0" normalizeH="0" baseline="0" noProof="0" dirty="0" smtClean="0">
                <a:ln>
                  <a:noFill/>
                </a:ln>
                <a:solidFill>
                  <a:prstClr val="black"/>
                </a:solidFill>
                <a:effectLst/>
                <a:uLnTx/>
                <a:uFillTx/>
                <a:latin typeface="Arial"/>
                <a:ea typeface="ＭＳ Ｐゴシック" pitchFamily="-105" charset="-128"/>
                <a:cs typeface="Arial"/>
              </a:rPr>
              <a:t>Click to edit Master text styles</a:t>
            </a:r>
          </a:p>
          <a:p>
            <a:pPr marL="620713" marR="0" lvl="1"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Second level</a:t>
            </a:r>
          </a:p>
          <a:p>
            <a:pPr marL="858838" marR="0" lvl="2"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pPr>
            <a:r>
              <a:rPr kumimoji="0" lang="en-US" sz="23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Third level</a:t>
            </a:r>
          </a:p>
          <a:p>
            <a:pPr marL="1143000" marR="0" lvl="3"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pPr>
            <a:r>
              <a:rPr kumimoji="0" lang="en-US" sz="22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Fourth level</a:t>
            </a:r>
          </a:p>
          <a:p>
            <a:pPr marL="2057400" marR="0" lvl="4"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pPr>
            <a:endParaRPr kumimoji="0" lang="en-US" sz="22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endParaRPr>
          </a:p>
        </p:txBody>
      </p:sp>
      <p:sp>
        <p:nvSpPr>
          <p:cNvPr id="4" name="Date Placeholder 3"/>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6663291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42386363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marL="365125" marR="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a:lvl1pPr>
            <a:lvl2pPr marL="620713" marR="0"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lvl2pPr>
            <a:lvl3pPr marL="858838" marR="0"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lvl3pPr>
            <a:lvl4pPr marL="1143000" marR="0"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lvl4pPr>
          </a:lstStyle>
          <a:p>
            <a:pPr marL="365125" marR="0" lvl="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a:pPr>
            <a:r>
              <a:rPr kumimoji="0" lang="en-US" sz="2800" b="0" i="0" u="none" strike="noStrike" kern="1200" cap="none" spc="0" normalizeH="0" baseline="0" noProof="0" dirty="0" smtClean="0">
                <a:ln>
                  <a:noFill/>
                </a:ln>
                <a:solidFill>
                  <a:prstClr val="black"/>
                </a:solidFill>
                <a:effectLst/>
                <a:uLnTx/>
                <a:uFillTx/>
                <a:latin typeface="Arial"/>
                <a:ea typeface="ＭＳ Ｐゴシック" pitchFamily="-105" charset="-128"/>
                <a:cs typeface="Arial"/>
              </a:rPr>
              <a:t>Click to edit Master text styles</a:t>
            </a:r>
          </a:p>
          <a:p>
            <a:pPr marL="620713" marR="0" lvl="1"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Second level</a:t>
            </a:r>
          </a:p>
          <a:p>
            <a:pPr marL="858838" marR="0" lvl="2"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pPr>
            <a:r>
              <a:rPr kumimoji="0" lang="en-US" sz="23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Third level</a:t>
            </a:r>
          </a:p>
          <a:p>
            <a:pPr marL="1143000" marR="0" lvl="3"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pPr>
            <a:r>
              <a:rPr kumimoji="0" lang="en-US" sz="22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Fourth level</a:t>
            </a:r>
          </a:p>
        </p:txBody>
      </p:sp>
      <p:sp>
        <p:nvSpPr>
          <p:cNvPr id="4" name="Content Placeholder 3"/>
          <p:cNvSpPr>
            <a:spLocks noGrp="1"/>
          </p:cNvSpPr>
          <p:nvPr>
            <p:ph sz="half" idx="2"/>
          </p:nvPr>
        </p:nvSpPr>
        <p:spPr>
          <a:xfrm>
            <a:off x="6172200" y="1825625"/>
            <a:ext cx="5181600" cy="4351338"/>
          </a:xfrm>
        </p:spPr>
        <p:txBody>
          <a:bodyPr/>
          <a:lstStyle>
            <a:lvl1pPr marL="365125" marR="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a:lvl1pPr>
            <a:lvl2pPr marL="620713" marR="0"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lvl2pPr>
            <a:lvl3pPr marL="858838" marR="0"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lvl3pPr>
            <a:lvl4pPr marL="1143000" marR="0"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lvl4pPr>
          </a:lstStyle>
          <a:p>
            <a:pPr marL="365125" marR="0" lvl="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a:pPr>
            <a:r>
              <a:rPr kumimoji="0" lang="en-US" sz="2800" b="0" i="0" u="none" strike="noStrike" kern="1200" cap="none" spc="0" normalizeH="0" baseline="0" noProof="0" dirty="0" smtClean="0">
                <a:ln>
                  <a:noFill/>
                </a:ln>
                <a:solidFill>
                  <a:prstClr val="black"/>
                </a:solidFill>
                <a:effectLst/>
                <a:uLnTx/>
                <a:uFillTx/>
                <a:latin typeface="Arial"/>
                <a:ea typeface="ＭＳ Ｐゴシック" pitchFamily="-105" charset="-128"/>
                <a:cs typeface="Arial"/>
              </a:rPr>
              <a:t>Click to edit Master text styles</a:t>
            </a:r>
          </a:p>
          <a:p>
            <a:pPr marL="620713" marR="0" lvl="1"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Second level</a:t>
            </a:r>
          </a:p>
          <a:p>
            <a:pPr marL="858838" marR="0" lvl="2"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pPr>
            <a:r>
              <a:rPr kumimoji="0" lang="en-US" sz="23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Third level</a:t>
            </a:r>
          </a:p>
          <a:p>
            <a:pPr marL="1143000" marR="0" lvl="3"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pPr>
            <a:r>
              <a:rPr kumimoji="0" lang="en-US" sz="22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Fourth level</a:t>
            </a:r>
          </a:p>
        </p:txBody>
      </p:sp>
      <p:sp>
        <p:nvSpPr>
          <p:cNvPr id="5" name="Date Placeholder 4"/>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14875210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360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2800" b="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marL="365125" marR="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sz="2400"/>
            </a:lvl1pPr>
            <a:lvl2pPr marL="620713" marR="0"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lvl2pPr>
            <a:lvl3pPr marL="858838" marR="0"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lvl3pPr>
            <a:lvl4pPr marL="1143000" marR="0"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lvl4pPr>
          </a:lstStyle>
          <a:p>
            <a:pPr marL="365125" marR="0" lvl="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a:pPr>
            <a:r>
              <a:rPr kumimoji="0" lang="en-US" sz="2800" b="0" i="0" u="none" strike="noStrike" kern="1200" cap="none" spc="0" normalizeH="0" baseline="0" noProof="0" dirty="0" smtClean="0">
                <a:ln>
                  <a:noFill/>
                </a:ln>
                <a:solidFill>
                  <a:prstClr val="black"/>
                </a:solidFill>
                <a:effectLst/>
                <a:uLnTx/>
                <a:uFillTx/>
                <a:latin typeface="Arial"/>
                <a:ea typeface="ＭＳ Ｐゴシック" pitchFamily="-105" charset="-128"/>
                <a:cs typeface="Arial"/>
              </a:rPr>
              <a:t>Click to edit Master text styles</a:t>
            </a:r>
          </a:p>
          <a:p>
            <a:pPr marL="620713" marR="0" lvl="1"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Second level</a:t>
            </a:r>
          </a:p>
          <a:p>
            <a:pPr marL="858838" marR="0" lvl="2"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pPr>
            <a:r>
              <a:rPr kumimoji="0" lang="en-US" sz="23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Third level</a:t>
            </a:r>
          </a:p>
          <a:p>
            <a:pPr marL="1143000" marR="0" lvl="3"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pPr>
            <a:r>
              <a:rPr kumimoji="0" lang="en-US" sz="22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Fourth level</a:t>
            </a:r>
          </a:p>
        </p:txBody>
      </p:sp>
      <p:sp>
        <p:nvSpPr>
          <p:cNvPr id="5" name="Text Placeholder 4"/>
          <p:cNvSpPr>
            <a:spLocks noGrp="1"/>
          </p:cNvSpPr>
          <p:nvPr>
            <p:ph type="body" sz="quarter" idx="3"/>
          </p:nvPr>
        </p:nvSpPr>
        <p:spPr>
          <a:xfrm>
            <a:off x="6172200" y="1681163"/>
            <a:ext cx="5183188" cy="823912"/>
          </a:xfrm>
        </p:spPr>
        <p:txBody>
          <a:bodyPr anchor="b">
            <a:noAutofit/>
          </a:bodyPr>
          <a:lstStyle>
            <a:lvl1pPr marL="0" indent="0">
              <a:buNone/>
              <a:defRPr sz="2800" b="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marL="365125" marR="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sz="2400"/>
            </a:lvl1pPr>
            <a:lvl2pPr marL="620713" marR="0"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lvl2pPr>
            <a:lvl3pPr marL="858838" marR="0"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lvl3pPr>
            <a:lvl4pPr marL="1143000" marR="0"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lvl4pPr>
          </a:lstStyle>
          <a:p>
            <a:pPr marL="365125" marR="0" lvl="0" indent="-255588" algn="l" defTabSz="914400" rtl="0" eaLnBrk="1" fontAlgn="base" latinLnBrk="0" hangingPunct="1">
              <a:lnSpc>
                <a:spcPct val="100000"/>
              </a:lnSpc>
              <a:spcBef>
                <a:spcPts val="400"/>
              </a:spcBef>
              <a:spcAft>
                <a:spcPct val="0"/>
              </a:spcAft>
              <a:buClr>
                <a:srgbClr val="34278D"/>
              </a:buClr>
              <a:buSzPct val="68000"/>
              <a:buFont typeface="Wingdings 3" pitchFamily="18" charset="2"/>
              <a:buChar char=""/>
              <a:tabLst/>
              <a:defRPr/>
            </a:pPr>
            <a:r>
              <a:rPr kumimoji="0" lang="en-US" sz="2800" b="0" i="0" u="none" strike="noStrike" kern="1200" cap="none" spc="0" normalizeH="0" baseline="0" noProof="0" dirty="0" smtClean="0">
                <a:ln>
                  <a:noFill/>
                </a:ln>
                <a:solidFill>
                  <a:prstClr val="black"/>
                </a:solidFill>
                <a:effectLst/>
                <a:uLnTx/>
                <a:uFillTx/>
                <a:latin typeface="Arial"/>
                <a:ea typeface="ＭＳ Ｐゴシック" pitchFamily="-105" charset="-128"/>
                <a:cs typeface="Arial"/>
              </a:rPr>
              <a:t>Click to edit Master text styles</a:t>
            </a:r>
          </a:p>
          <a:p>
            <a:pPr marL="620713" marR="0" lvl="1" indent="-228600" algn="l" defTabSz="914400" rtl="0" eaLnBrk="1" fontAlgn="base" latinLnBrk="0" hangingPunct="1">
              <a:lnSpc>
                <a:spcPct val="100000"/>
              </a:lnSpc>
              <a:spcBef>
                <a:spcPts val="325"/>
              </a:spcBef>
              <a:spcAft>
                <a:spcPct val="0"/>
              </a:spcAft>
              <a:buClr>
                <a:srgbClr val="34278D"/>
              </a:buClr>
              <a:buSzTx/>
              <a:buFont typeface="Verdana"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Second level</a:t>
            </a:r>
          </a:p>
          <a:p>
            <a:pPr marL="858838" marR="0" lvl="2" indent="-228600" algn="l" defTabSz="914400" rtl="0" eaLnBrk="1" fontAlgn="base" latinLnBrk="0" hangingPunct="1">
              <a:lnSpc>
                <a:spcPct val="100000"/>
              </a:lnSpc>
              <a:spcBef>
                <a:spcPts val="350"/>
              </a:spcBef>
              <a:spcAft>
                <a:spcPct val="0"/>
              </a:spcAft>
              <a:buClr>
                <a:srgbClr val="34278D"/>
              </a:buClr>
              <a:buSzPct val="100000"/>
              <a:buFont typeface="Wingdings 2" pitchFamily="18" charset="2"/>
              <a:buChar char=""/>
              <a:tabLst/>
              <a:defRPr/>
            </a:pPr>
            <a:r>
              <a:rPr kumimoji="0" lang="en-US" sz="23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Third level</a:t>
            </a:r>
          </a:p>
          <a:p>
            <a:pPr marL="1143000" marR="0" lvl="3" indent="-228600" algn="l" defTabSz="914400" rtl="0" eaLnBrk="1" fontAlgn="base" latinLnBrk="0" hangingPunct="1">
              <a:lnSpc>
                <a:spcPct val="100000"/>
              </a:lnSpc>
              <a:spcBef>
                <a:spcPts val="350"/>
              </a:spcBef>
              <a:spcAft>
                <a:spcPct val="0"/>
              </a:spcAft>
              <a:buClr>
                <a:srgbClr val="34278D"/>
              </a:buClr>
              <a:buSzTx/>
              <a:buFont typeface="Wingdings 2" pitchFamily="18" charset="2"/>
              <a:buChar char="╸"/>
              <a:tabLst/>
              <a:defRPr/>
            </a:pPr>
            <a:r>
              <a:rPr kumimoji="0" lang="en-US" sz="2200" b="0" i="0" u="none" strike="noStrike" kern="1200" cap="none" spc="0" normalizeH="0" baseline="0" noProof="0" dirty="0" smtClean="0">
                <a:ln>
                  <a:noFill/>
                </a:ln>
                <a:solidFill>
                  <a:prstClr val="black"/>
                </a:solidFill>
                <a:effectLst/>
                <a:uLnTx/>
                <a:uFillTx/>
                <a:latin typeface="Arial"/>
                <a:ea typeface="ＭＳ Ｐゴシック" pitchFamily="-106" charset="-128"/>
                <a:cs typeface="Arial"/>
              </a:rPr>
              <a:t>Fourth level</a:t>
            </a:r>
          </a:p>
        </p:txBody>
      </p:sp>
      <p:sp>
        <p:nvSpPr>
          <p:cNvPr id="7" name="Date Placeholder 6"/>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9632543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7227346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1975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261869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0168A1-8810-4768-8157-55D7ED5C32F1}"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B46AAA-B5EB-457B-9739-BCCFFFDBB678}" type="slidenum">
              <a:rPr lang="en-US" smtClean="0"/>
              <a:t>‹#›</a:t>
            </a:fld>
            <a:endParaRPr lang="en-US" dirty="0"/>
          </a:p>
        </p:txBody>
      </p:sp>
    </p:spTree>
    <p:extLst>
      <p:ext uri="{BB962C8B-B14F-4D97-AF65-F5344CB8AC3E}">
        <p14:creationId xmlns:p14="http://schemas.microsoft.com/office/powerpoint/2010/main" val="1782516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0" lang="en-US" sz="3600" b="0" i="0" u="none" strike="noStrike" kern="1200" cap="none" spc="0" normalizeH="0" baseline="0" noProof="0" dirty="0" smtClean="0">
                <a:ln>
                  <a:noFill/>
                </a:ln>
                <a:solidFill>
                  <a:srgbClr val="4E3B30"/>
                </a:solidFill>
                <a:effectLst>
                  <a:outerShdw blurRad="31750" dist="25400" dir="5400000" algn="tl" rotWithShape="0">
                    <a:srgbClr val="000000">
                      <a:alpha val="25000"/>
                    </a:srgbClr>
                  </a:outerShdw>
                </a:effectLst>
                <a:uLnTx/>
                <a:uFillTx/>
                <a:latin typeface="Arial"/>
                <a:ea typeface="ＭＳ Ｐゴシック" pitchFamily="-105" charset="-128"/>
                <a:cs typeface="Arial"/>
              </a:rPr>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168A1-8810-4768-8157-55D7ED5C32F1}" type="datetimeFigureOut">
              <a:rPr lang="en-US" smtClean="0"/>
              <a:t>2/3/2015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46AAA-B5EB-457B-9739-BCCFFFDBB678}" type="slidenum">
              <a:rPr lang="en-US" smtClean="0"/>
              <a:t>‹#›</a:t>
            </a:fld>
            <a:endParaRPr lang="en-US" dirty="0"/>
          </a:p>
        </p:txBody>
      </p:sp>
    </p:spTree>
    <p:extLst>
      <p:ext uri="{BB962C8B-B14F-4D97-AF65-F5344CB8AC3E}">
        <p14:creationId xmlns:p14="http://schemas.microsoft.com/office/powerpoint/2010/main" val="1542032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mailto:compliance@tea.texas.gov"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notesSlide" Target="../notesSlides/notesSlide13.xml"/><Relationship Id="rId10" Type="http://schemas.openxmlformats.org/officeDocument/2006/relationships/image" Target="../media/image7.emf"/><Relationship Id="rId4" Type="http://schemas.openxmlformats.org/officeDocument/2006/relationships/slideLayout" Target="../slideLayouts/slideLayout2.xml"/><Relationship Id="rId9" Type="http://schemas.openxmlformats.org/officeDocument/2006/relationships/image" Target="../media/image6.emf"/></Relationships>
</file>

<file path=ppt/slides/_rels/slide1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2.xml"/><Relationship Id="rId7" Type="http://schemas.openxmlformats.org/officeDocument/2006/relationships/image" Target="../media/image9.em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emf"/><Relationship Id="rId5"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audio" Target="../media/media15.m4a"/><Relationship Id="rId7" Type="http://schemas.openxmlformats.org/officeDocument/2006/relationships/image" Target="../media/image11.emf"/><Relationship Id="rId12"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15.emf"/><Relationship Id="rId5" Type="http://schemas.openxmlformats.org/officeDocument/2006/relationships/notesSlide" Target="../notesSlides/notesSlide15.xml"/><Relationship Id="rId10" Type="http://schemas.openxmlformats.org/officeDocument/2006/relationships/image" Target="../media/image14.emf"/><Relationship Id="rId4" Type="http://schemas.openxmlformats.org/officeDocument/2006/relationships/slideLayout" Target="../slideLayouts/slideLayout2.xml"/><Relationship Id="rId9"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audio" Target="../media/media17.m4a"/><Relationship Id="rId7" Type="http://schemas.openxmlformats.org/officeDocument/2006/relationships/image" Target="../media/image19.emf"/><Relationship Id="rId2" Type="http://schemas.microsoft.com/office/2007/relationships/media" Target="../media/media17.m4a"/><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notesSlide" Target="../notesSlides/notesSlide17.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tea.texas.gov/WorkArea/linkit.aspx?ItemID=3842" TargetMode="External"/><Relationship Id="rId5" Type="http://schemas.openxmlformats.org/officeDocument/2006/relationships/hyperlink" Target="mailto:compliance@tea.texas.gov"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70076"/>
            <a:ext cx="12192000" cy="2387600"/>
          </a:xfrm>
        </p:spPr>
        <p:txBody>
          <a:bodyPr>
            <a:normAutofit/>
          </a:bodyPr>
          <a:lstStyle/>
          <a:p>
            <a:pPr algn="ctr" fontAlgn="base">
              <a:spcAft>
                <a:spcPct val="0"/>
              </a:spcAft>
            </a:pPr>
            <a:r>
              <a:rPr lang="en-US" dirty="0" smtClean="0">
                <a:latin typeface="Arial"/>
                <a:ea typeface="ＭＳ Ｐゴシック" pitchFamily="-105" charset="-128"/>
                <a:cs typeface="Arial"/>
              </a:rPr>
              <a:t>Requesting an Indirect Cost Rate</a:t>
            </a:r>
            <a:br>
              <a:rPr lang="en-US" dirty="0" smtClean="0">
                <a:latin typeface="Arial"/>
                <a:ea typeface="ＭＳ Ｐゴシック" pitchFamily="-105" charset="-128"/>
                <a:cs typeface="Arial"/>
              </a:rPr>
            </a:br>
            <a:r>
              <a:rPr lang="en-US" dirty="0" smtClean="0">
                <a:latin typeface="Arial"/>
                <a:ea typeface="ＭＳ Ｐゴシック" pitchFamily="-105" charset="-128"/>
                <a:cs typeface="Arial"/>
              </a:rPr>
              <a:t>with the </a:t>
            </a:r>
            <a:br>
              <a:rPr lang="en-US" dirty="0" smtClean="0">
                <a:latin typeface="Arial"/>
                <a:ea typeface="ＭＳ Ｐゴシック" pitchFamily="-105" charset="-128"/>
                <a:cs typeface="Arial"/>
              </a:rPr>
            </a:br>
            <a:r>
              <a:rPr lang="en-US" dirty="0" smtClean="0">
                <a:latin typeface="Arial"/>
                <a:ea typeface="ＭＳ Ｐゴシック" pitchFamily="-105" charset="-128"/>
                <a:cs typeface="Arial"/>
              </a:rPr>
              <a:t>Indirect </a:t>
            </a:r>
            <a:r>
              <a:rPr lang="en-US" dirty="0">
                <a:latin typeface="Arial"/>
                <a:ea typeface="ＭＳ Ｐゴシック" pitchFamily="-105" charset="-128"/>
                <a:cs typeface="Arial"/>
              </a:rPr>
              <a:t>Cost Rate </a:t>
            </a:r>
            <a:r>
              <a:rPr lang="en-US" dirty="0" smtClean="0">
                <a:latin typeface="Arial"/>
                <a:ea typeface="ＭＳ Ｐゴシック" pitchFamily="-105" charset="-128"/>
                <a:cs typeface="Arial"/>
              </a:rPr>
              <a:t>Proposal</a:t>
            </a:r>
            <a:endParaRPr lang="en-US" dirty="0">
              <a:latin typeface="Arial"/>
              <a:ea typeface="ＭＳ Ｐゴシック" pitchFamily="-105" charset="-128"/>
              <a:cs typeface="Arial"/>
            </a:endParaRPr>
          </a:p>
        </p:txBody>
      </p:sp>
      <p:sp>
        <p:nvSpPr>
          <p:cNvPr id="3" name="Title 1"/>
          <p:cNvSpPr txBox="1">
            <a:spLocks/>
          </p:cNvSpPr>
          <p:nvPr/>
        </p:nvSpPr>
        <p:spPr>
          <a:xfrm>
            <a:off x="0" y="3411792"/>
            <a:ext cx="12192000" cy="1740157"/>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4800" b="1" kern="1200">
                <a:solidFill>
                  <a:srgbClr val="34278D"/>
                </a:solidFill>
                <a:effectLst>
                  <a:outerShdw blurRad="31750" dist="25400" dir="5400000" algn="tl" rotWithShape="0">
                    <a:srgbClr val="000000">
                      <a:alpha val="25000"/>
                    </a:srgbClr>
                  </a:outerShdw>
                </a:effectLst>
                <a:latin typeface="+mj-lt"/>
                <a:ea typeface="+mj-ea"/>
                <a:cs typeface="+mj-cs"/>
              </a:defRPr>
            </a:lvl1pPr>
          </a:lstStyle>
          <a:p>
            <a:pPr algn="ctr" fontAlgn="base">
              <a:spcAft>
                <a:spcPct val="0"/>
              </a:spcAft>
            </a:pPr>
            <a:r>
              <a:rPr lang="en-US" dirty="0" smtClean="0">
                <a:latin typeface="Arial" panose="020B0604020202020204" pitchFamily="34" charset="0"/>
                <a:cs typeface="Arial" panose="020B0604020202020204" pitchFamily="34" charset="0"/>
              </a:rPr>
              <a:t>Email:</a:t>
            </a:r>
            <a:r>
              <a:rPr lang="en-US" dirty="0" smtClean="0"/>
              <a:t> </a:t>
            </a:r>
            <a:r>
              <a:rPr lang="en-US" dirty="0" smtClean="0">
                <a:latin typeface="Arial" panose="020B0604020202020204" pitchFamily="34" charset="0"/>
                <a:cs typeface="Arial" panose="020B0604020202020204" pitchFamily="34" charset="0"/>
                <a:hlinkClick r:id="rId5"/>
              </a:rPr>
              <a:t>compliance@tea.texas.gov</a:t>
            </a:r>
            <a:endParaRPr lang="en-US" dirty="0" smtClean="0">
              <a:latin typeface="Arial" panose="020B0604020202020204" pitchFamily="34" charset="0"/>
              <a:cs typeface="Arial" panose="020B0604020202020204" pitchFamily="34" charset="0"/>
            </a:endParaRPr>
          </a:p>
          <a:p>
            <a:pPr algn="ctr" fontAlgn="base">
              <a:spcAft>
                <a:spcPct val="0"/>
              </a:spcAft>
            </a:pPr>
            <a:r>
              <a:rPr lang="en-US" dirty="0" smtClean="0">
                <a:latin typeface="Arial" panose="020B0604020202020204" pitchFamily="34" charset="0"/>
                <a:ea typeface="ＭＳ Ｐゴシック" pitchFamily="-105" charset="-128"/>
                <a:cs typeface="Arial" panose="020B0604020202020204" pitchFamily="34" charset="0"/>
              </a:rPr>
              <a:t>512-463-9127</a:t>
            </a:r>
            <a:endParaRPr lang="en-US" dirty="0">
              <a:latin typeface="Arial" panose="020B0604020202020204" pitchFamily="34" charset="0"/>
              <a:ea typeface="ＭＳ Ｐゴシック" pitchFamily="-105" charset="-128"/>
              <a:cs typeface="Arial" panose="020B0604020202020204"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97279788"/>
      </p:ext>
    </p:extLst>
  </p:cSld>
  <p:clrMapOvr>
    <a:masterClrMapping/>
  </p:clrMapOvr>
  <mc:AlternateContent xmlns:mc="http://schemas.openxmlformats.org/markup-compatibility/2006" xmlns:p14="http://schemas.microsoft.com/office/powerpoint/2010/main">
    <mc:Choice Requires="p14">
      <p:transition spd="slow" p14:dur="2000" advTm="57368"/>
    </mc:Choice>
    <mc:Fallback xmlns="">
      <p:transition spd="slow" advTm="5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71"/>
            <a:ext cx="12192000" cy="1325563"/>
          </a:xfrm>
        </p:spPr>
        <p:txBody>
          <a:bodyPr>
            <a:normAutofit/>
          </a:bodyPr>
          <a:lstStyle/>
          <a:p>
            <a:pPr algn="ctr"/>
            <a:r>
              <a:rPr lang="en-US" sz="4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a:t>
            </a:r>
            <a:endPar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159926"/>
            <a:ext cx="10922000" cy="2480904"/>
          </a:xfrm>
        </p:spPr>
        <p:txBody>
          <a:bodyPr>
            <a:normAutofit/>
          </a:bodyPr>
          <a:lstStyle/>
          <a:p>
            <a:r>
              <a:rPr lang="en-US" dirty="0"/>
              <a:t>Complete </a:t>
            </a:r>
            <a:r>
              <a:rPr lang="en-US" dirty="0" smtClean="0"/>
              <a:t>certification </a:t>
            </a:r>
            <a:r>
              <a:rPr lang="en-US" dirty="0"/>
              <a:t>of </a:t>
            </a:r>
            <a:r>
              <a:rPr lang="en-US" dirty="0" smtClean="0"/>
              <a:t>indirect costs</a:t>
            </a:r>
            <a:endParaRPr lang="en-US" dirty="0"/>
          </a:p>
          <a:p>
            <a:r>
              <a:rPr lang="en-US" dirty="0" smtClean="0"/>
              <a:t>Classify actual audited costs</a:t>
            </a:r>
          </a:p>
          <a:p>
            <a:r>
              <a:rPr lang="en-US" dirty="0" smtClean="0"/>
              <a:t>Report adjustments to calculate restricted indirect cost rate</a:t>
            </a:r>
          </a:p>
          <a:p>
            <a:r>
              <a:rPr lang="en-US" dirty="0" smtClean="0"/>
              <a:t>Provide supporting detail of </a:t>
            </a:r>
            <a:r>
              <a:rPr lang="en-US" dirty="0" err="1" smtClean="0"/>
              <a:t>subrecipient</a:t>
            </a:r>
            <a:r>
              <a:rPr lang="en-US" dirty="0" smtClean="0"/>
              <a:t> items and other excluded costs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75023239"/>
      </p:ext>
    </p:extLst>
  </p:cSld>
  <p:clrMapOvr>
    <a:masterClrMapping/>
  </p:clrMapOvr>
  <mc:AlternateContent xmlns:mc="http://schemas.openxmlformats.org/markup-compatibility/2006" xmlns:p14="http://schemas.microsoft.com/office/powerpoint/2010/main">
    <mc:Choice Requires="p14">
      <p:transition spd="slow" p14:dur="2000" advTm="35551"/>
    </mc:Choice>
    <mc:Fallback xmlns="">
      <p:transition spd="slow" advTm="3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71"/>
            <a:ext cx="12192000" cy="1325563"/>
          </a:xfrm>
        </p:spPr>
        <p:txBody>
          <a:bodyPr>
            <a:normAutofit/>
          </a:bodyPr>
          <a:lstStyle/>
          <a:p>
            <a:pPr algn="ctr"/>
            <a:r>
              <a:rPr lang="en-US" sz="4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a:t>
            </a:r>
            <a:endPar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25625"/>
            <a:ext cx="10922000" cy="4351338"/>
          </a:xfrm>
        </p:spPr>
        <p:txBody>
          <a:bodyPr>
            <a:normAutofit/>
          </a:bodyPr>
          <a:lstStyle/>
          <a:p>
            <a:r>
              <a:rPr lang="en-US" dirty="0" smtClean="0"/>
              <a:t>Actual audited costs reported in ICRP Excel workbook must reconcile to AFR:</a:t>
            </a:r>
          </a:p>
          <a:p>
            <a:pPr lvl="1">
              <a:spcBef>
                <a:spcPts val="1800"/>
              </a:spcBef>
              <a:spcAft>
                <a:spcPts val="600"/>
              </a:spcAft>
            </a:pPr>
            <a:r>
              <a:rPr lang="en-US" dirty="0"/>
              <a:t>Statement of Revenues, Expenditures, and Changes in Fund Balances—Governmental Funds </a:t>
            </a:r>
            <a:endParaRPr lang="en-US" dirty="0" smtClean="0"/>
          </a:p>
          <a:p>
            <a:pPr lvl="1">
              <a:spcBef>
                <a:spcPts val="1800"/>
              </a:spcBef>
              <a:spcAft>
                <a:spcPts val="600"/>
              </a:spcAft>
            </a:pPr>
            <a:r>
              <a:rPr lang="en-US" dirty="0" smtClean="0"/>
              <a:t>Statement </a:t>
            </a:r>
            <a:r>
              <a:rPr lang="en-US" dirty="0"/>
              <a:t>of Revenues, Expenditures, and Changes in Fund Net Position—Proprietary Funds</a:t>
            </a:r>
          </a:p>
          <a:p>
            <a:pPr lvl="1">
              <a:spcBef>
                <a:spcPts val="600"/>
              </a:spcBef>
              <a:spcAft>
                <a:spcPts val="600"/>
              </a:spcAft>
            </a:pPr>
            <a:r>
              <a:rPr lang="en-US" dirty="0"/>
              <a:t>Capital asset section of the Notes to the Financial </a:t>
            </a:r>
            <a:r>
              <a:rPr lang="en-US" dirty="0" smtClean="0"/>
              <a:t>Statements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79663618"/>
      </p:ext>
    </p:extLst>
  </p:cSld>
  <p:clrMapOvr>
    <a:masterClrMapping/>
  </p:clrMapOvr>
  <mc:AlternateContent xmlns:mc="http://schemas.openxmlformats.org/markup-compatibility/2006" xmlns:p14="http://schemas.microsoft.com/office/powerpoint/2010/main">
    <mc:Choice Requires="p14">
      <p:transition spd="slow" p14:dur="2000" advTm="66464"/>
    </mc:Choice>
    <mc:Fallback xmlns="">
      <p:transition spd="slow" advTm="6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3706"/>
            <a:ext cx="12192000" cy="713656"/>
          </a:xfrm>
        </p:spPr>
        <p:txBody>
          <a:bodyPr>
            <a:normAutofit/>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U1</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6"/>
          <a:srcRect l="-50" t="8615" r="15273" b="58798"/>
          <a:stretch/>
        </p:blipFill>
        <p:spPr>
          <a:xfrm>
            <a:off x="1204003" y="653760"/>
            <a:ext cx="9760264" cy="2263683"/>
          </a:xfrm>
          <a:prstGeom prst="rect">
            <a:avLst/>
          </a:prstGeom>
          <a:ln w="12700">
            <a:solidFill>
              <a:schemeClr val="tx1"/>
            </a:solidFill>
          </a:ln>
        </p:spPr>
      </p:pic>
      <p:pic>
        <p:nvPicPr>
          <p:cNvPr id="9" name="Picture 8"/>
          <p:cNvPicPr>
            <a:picLocks noChangeAspect="1"/>
          </p:cNvPicPr>
          <p:nvPr/>
        </p:nvPicPr>
        <p:blipFill rotWithShape="1">
          <a:blip r:embed="rId7"/>
          <a:srcRect l="162" t="54972" r="401" b="-240"/>
          <a:stretch/>
        </p:blipFill>
        <p:spPr>
          <a:xfrm>
            <a:off x="1220510" y="3830895"/>
            <a:ext cx="9765460" cy="3001643"/>
          </a:xfrm>
          <a:prstGeom prst="rect">
            <a:avLst/>
          </a:prstGeom>
          <a:ln>
            <a:solidFill>
              <a:schemeClr val="tx1"/>
            </a:solidFill>
          </a:ln>
        </p:spPr>
      </p:pic>
      <p:pic>
        <p:nvPicPr>
          <p:cNvPr id="10" name="Picture 9"/>
          <p:cNvPicPr>
            <a:picLocks noChangeAspect="1"/>
          </p:cNvPicPr>
          <p:nvPr/>
        </p:nvPicPr>
        <p:blipFill rotWithShape="1">
          <a:blip r:embed="rId6"/>
          <a:srcRect l="-50" t="81893" r="15273" b="6561"/>
          <a:stretch/>
        </p:blipFill>
        <p:spPr>
          <a:xfrm>
            <a:off x="1220510" y="2971799"/>
            <a:ext cx="9760264" cy="802052"/>
          </a:xfrm>
          <a:prstGeom prst="rect">
            <a:avLst/>
          </a:prstGeom>
          <a:ln w="12700">
            <a:solidFill>
              <a:schemeClr val="tx1"/>
            </a:solidFill>
          </a:ln>
        </p:spPr>
      </p:pic>
      <p:sp>
        <p:nvSpPr>
          <p:cNvPr id="8" name="Rectangle 7"/>
          <p:cNvSpPr/>
          <p:nvPr/>
        </p:nvSpPr>
        <p:spPr>
          <a:xfrm>
            <a:off x="1220510" y="4635753"/>
            <a:ext cx="5096399" cy="3956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220510" y="5056836"/>
            <a:ext cx="5097797" cy="3328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69028" y="3658996"/>
            <a:ext cx="3788777" cy="1210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301668" y="790203"/>
            <a:ext cx="942707" cy="108313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7256477" y="906011"/>
            <a:ext cx="922910" cy="96732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8192960" y="915798"/>
            <a:ext cx="921679" cy="9635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9114639" y="917196"/>
            <a:ext cx="929782" cy="9635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0054208" y="910205"/>
            <a:ext cx="906012" cy="9635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251995" y="5845629"/>
            <a:ext cx="2802213" cy="98690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343912" y="2345791"/>
            <a:ext cx="259080" cy="5621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554738" y="2007650"/>
            <a:ext cx="269300" cy="20691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554738" y="1896853"/>
            <a:ext cx="3784025" cy="11079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1559497" y="2234996"/>
            <a:ext cx="3784025" cy="11079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569021" y="2355315"/>
            <a:ext cx="255017" cy="5464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573780" y="2977952"/>
            <a:ext cx="3784025" cy="11079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573776" y="3088748"/>
            <a:ext cx="255017" cy="5640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578545" y="3844732"/>
            <a:ext cx="3784025" cy="11079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578545" y="3955526"/>
            <a:ext cx="264543" cy="34739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0054208" y="4617456"/>
            <a:ext cx="926566" cy="77221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199429150"/>
      </p:ext>
    </p:extLst>
  </p:cSld>
  <p:clrMapOvr>
    <a:masterClrMapping/>
  </p:clrMapOvr>
  <mc:AlternateContent xmlns:mc="http://schemas.openxmlformats.org/markup-compatibility/2006" xmlns:p14="http://schemas.microsoft.com/office/powerpoint/2010/main">
    <mc:Choice Requires="p14">
      <p:transition spd="slow" p14:dur="2000" advTm="373381"/>
    </mc:Choice>
    <mc:Fallback xmlns="">
      <p:transition spd="slow" advTm="37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1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1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dissolve">
                                      <p:cBhvr>
                                        <p:cTn id="46" dur="1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10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heel(1)">
                                      <p:cBhvr>
                                        <p:cTn id="56" dur="1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10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heel(1)">
                                      <p:cBhvr>
                                        <p:cTn id="66" dur="10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heel(1)">
                                      <p:cBhvr>
                                        <p:cTn id="71" dur="10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heel(1)">
                                      <p:cBhvr>
                                        <p:cTn id="76" dur="10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dissolve">
                                      <p:cBhvr>
                                        <p:cTn id="81" dur="10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heel(1)">
                                      <p:cBhvr>
                                        <p:cTn id="86" dur="10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heel(1)">
                                      <p:cBhvr>
                                        <p:cTn id="91" dur="100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heel(1)">
                                      <p:cBhvr>
                                        <p:cTn id="96" dur="10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down)">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4"/>
                </p:tgtEl>
              </p:cMediaNode>
            </p:audio>
          </p:childTnLst>
        </p:cTn>
      </p:par>
    </p:tnLst>
    <p:bldLst>
      <p:bldP spid="8" grpId="0" animBg="1"/>
      <p:bldP spid="11" grpId="0" animBg="1"/>
      <p:bldP spid="12" grpId="0" animBg="1"/>
      <p:bldP spid="13" grpId="0" animBg="1"/>
      <p:bldP spid="14" grpId="0" animBg="1"/>
      <p:bldP spid="15" grpId="0" animBg="1"/>
      <p:bldP spid="16" grpId="0" animBg="1"/>
      <p:bldP spid="17" grpId="0" animBg="1"/>
      <p:bldP spid="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3706"/>
            <a:ext cx="12192000" cy="961032"/>
          </a:xfrm>
        </p:spPr>
        <p:txBody>
          <a:bodyPr>
            <a:normAutofit fontScale="90000"/>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U1</a:t>
            </a:r>
            <a:b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Reconciliation to AFR</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 name="Group 3"/>
          <p:cNvGrpSpPr/>
          <p:nvPr/>
        </p:nvGrpSpPr>
        <p:grpSpPr>
          <a:xfrm>
            <a:off x="405723" y="1370564"/>
            <a:ext cx="6096651" cy="4417107"/>
            <a:chOff x="1164261" y="1242025"/>
            <a:chExt cx="6096651" cy="4417107"/>
          </a:xfrm>
        </p:grpSpPr>
        <p:pic>
          <p:nvPicPr>
            <p:cNvPr id="2" name="Picture 1"/>
            <p:cNvPicPr>
              <a:picLocks noChangeAspect="1"/>
            </p:cNvPicPr>
            <p:nvPr/>
          </p:nvPicPr>
          <p:blipFill rotWithShape="1">
            <a:blip r:embed="rId6"/>
            <a:srcRect l="-50" t="229" r="56052" b="58798"/>
            <a:stretch/>
          </p:blipFill>
          <p:spPr>
            <a:xfrm>
              <a:off x="1182394" y="1242025"/>
              <a:ext cx="6078518" cy="3415468"/>
            </a:xfrm>
            <a:prstGeom prst="rect">
              <a:avLst/>
            </a:prstGeom>
            <a:ln w="12700">
              <a:solidFill>
                <a:schemeClr val="tx1"/>
              </a:solidFill>
            </a:ln>
          </p:spPr>
        </p:pic>
        <p:pic>
          <p:nvPicPr>
            <p:cNvPr id="9" name="Picture 8"/>
            <p:cNvPicPr>
              <a:picLocks noChangeAspect="1"/>
            </p:cNvPicPr>
            <p:nvPr/>
          </p:nvPicPr>
          <p:blipFill rotWithShape="1">
            <a:blip r:embed="rId7"/>
            <a:srcRect l="162" t="54972" r="48219" b="34758"/>
            <a:stretch/>
          </p:blipFill>
          <p:spPr>
            <a:xfrm>
              <a:off x="1164261" y="4841949"/>
              <a:ext cx="6083248" cy="817183"/>
            </a:xfrm>
            <a:prstGeom prst="rect">
              <a:avLst/>
            </a:prstGeom>
            <a:ln>
              <a:solidFill>
                <a:schemeClr val="tx1"/>
              </a:solidFill>
            </a:ln>
          </p:spPr>
        </p:pic>
      </p:grpSp>
      <p:sp>
        <p:nvSpPr>
          <p:cNvPr id="11" name="Rectangle 10"/>
          <p:cNvSpPr/>
          <p:nvPr/>
        </p:nvSpPr>
        <p:spPr>
          <a:xfrm>
            <a:off x="841659" y="3682225"/>
            <a:ext cx="5639932" cy="1454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p:cNvGrpSpPr>
            <a:grpSpLocks noChangeAspect="1"/>
          </p:cNvGrpSpPr>
          <p:nvPr/>
        </p:nvGrpSpPr>
        <p:grpSpPr>
          <a:xfrm>
            <a:off x="6715988" y="1139246"/>
            <a:ext cx="5164292" cy="5564790"/>
            <a:chOff x="6819898" y="927584"/>
            <a:chExt cx="5063032" cy="5455676"/>
          </a:xfrm>
        </p:grpSpPr>
        <p:grpSp>
          <p:nvGrpSpPr>
            <p:cNvPr id="19" name="Group 18"/>
            <p:cNvGrpSpPr>
              <a:grpSpLocks noChangeAspect="1"/>
            </p:cNvGrpSpPr>
            <p:nvPr/>
          </p:nvGrpSpPr>
          <p:grpSpPr>
            <a:xfrm>
              <a:off x="6819898" y="927584"/>
              <a:ext cx="5063032" cy="5455676"/>
              <a:chOff x="6965373" y="927585"/>
              <a:chExt cx="4928616" cy="5308725"/>
            </a:xfrm>
          </p:grpSpPr>
          <p:pic>
            <p:nvPicPr>
              <p:cNvPr id="12" name="Picture 11"/>
              <p:cNvPicPr>
                <a:picLocks noChangeAspect="1"/>
              </p:cNvPicPr>
              <p:nvPr/>
            </p:nvPicPr>
            <p:blipFill>
              <a:blip r:embed="rId8"/>
              <a:stretch>
                <a:fillRect/>
              </a:stretch>
            </p:blipFill>
            <p:spPr>
              <a:xfrm>
                <a:off x="6965373" y="1408278"/>
                <a:ext cx="4928616" cy="4828032"/>
              </a:xfrm>
              <a:prstGeom prst="rect">
                <a:avLst/>
              </a:prstGeom>
              <a:ln w="12700">
                <a:noFill/>
              </a:ln>
            </p:spPr>
          </p:pic>
          <p:pic>
            <p:nvPicPr>
              <p:cNvPr id="17" name="Picture 16"/>
              <p:cNvPicPr>
                <a:picLocks noChangeAspect="1"/>
              </p:cNvPicPr>
              <p:nvPr/>
            </p:nvPicPr>
            <p:blipFill rotWithShape="1">
              <a:blip r:embed="rId9"/>
              <a:srcRect l="3817" t="16354" b="36968"/>
              <a:stretch/>
            </p:blipFill>
            <p:spPr>
              <a:xfrm>
                <a:off x="7647725" y="927585"/>
                <a:ext cx="3270121" cy="673317"/>
              </a:xfrm>
              <a:prstGeom prst="rect">
                <a:avLst/>
              </a:prstGeom>
              <a:ln>
                <a:noFill/>
              </a:ln>
            </p:spPr>
          </p:pic>
          <p:pic>
            <p:nvPicPr>
              <p:cNvPr id="35" name="Picture 34"/>
              <p:cNvPicPr>
                <a:picLocks noChangeAspect="1"/>
              </p:cNvPicPr>
              <p:nvPr/>
            </p:nvPicPr>
            <p:blipFill rotWithShape="1">
              <a:blip r:embed="rId9"/>
              <a:srcRect l="3817" t="81233" b="5801"/>
              <a:stretch/>
            </p:blipFill>
            <p:spPr>
              <a:xfrm>
                <a:off x="7592305" y="1548241"/>
                <a:ext cx="3270121" cy="187037"/>
              </a:xfrm>
              <a:prstGeom prst="rect">
                <a:avLst/>
              </a:prstGeom>
              <a:ln>
                <a:noFill/>
              </a:ln>
            </p:spPr>
          </p:pic>
        </p:grpSp>
        <p:pic>
          <p:nvPicPr>
            <p:cNvPr id="20" name="Picture 19"/>
            <p:cNvPicPr>
              <a:picLocks noChangeAspect="1"/>
            </p:cNvPicPr>
            <p:nvPr/>
          </p:nvPicPr>
          <p:blipFill rotWithShape="1">
            <a:blip r:embed="rId10"/>
            <a:srcRect t="22902"/>
            <a:stretch/>
          </p:blipFill>
          <p:spPr>
            <a:xfrm>
              <a:off x="10638148" y="1363251"/>
              <a:ext cx="1119081" cy="788765"/>
            </a:xfrm>
            <a:prstGeom prst="rect">
              <a:avLst/>
            </a:prstGeom>
            <a:ln>
              <a:noFill/>
            </a:ln>
          </p:spPr>
        </p:pic>
      </p:grpSp>
      <p:sp>
        <p:nvSpPr>
          <p:cNvPr id="31" name="TextBox 30"/>
          <p:cNvSpPr txBox="1"/>
          <p:nvPr/>
        </p:nvSpPr>
        <p:spPr>
          <a:xfrm>
            <a:off x="6608618" y="960778"/>
            <a:ext cx="5271662" cy="5733838"/>
          </a:xfrm>
          <a:prstGeom prst="rect">
            <a:avLst/>
          </a:prstGeom>
          <a:noFill/>
          <a:ln>
            <a:solidFill>
              <a:schemeClr val="tx1"/>
            </a:solidFill>
          </a:ln>
        </p:spPr>
        <p:txBody>
          <a:bodyPr wrap="square" rtlCol="0">
            <a:spAutoFit/>
          </a:bodyPr>
          <a:lstStyle/>
          <a:p>
            <a:endParaRPr lang="en-US" dirty="0"/>
          </a:p>
        </p:txBody>
      </p:sp>
      <p:sp>
        <p:nvSpPr>
          <p:cNvPr id="42" name="Rectangle 41"/>
          <p:cNvSpPr/>
          <p:nvPr/>
        </p:nvSpPr>
        <p:spPr>
          <a:xfrm>
            <a:off x="838194" y="5642645"/>
            <a:ext cx="5639932" cy="1454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6857999" y="3273510"/>
            <a:ext cx="4797135" cy="1385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44143" y="6418495"/>
            <a:ext cx="4810991" cy="1980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p:cNvCxnSpPr/>
          <p:nvPr/>
        </p:nvCxnSpPr>
        <p:spPr>
          <a:xfrm flipV="1">
            <a:off x="6587835" y="3342786"/>
            <a:ext cx="4269625" cy="406082"/>
          </a:xfrm>
          <a:prstGeom prst="straightConnector1">
            <a:avLst/>
          </a:prstGeom>
          <a:ln w="2540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532423" y="5787671"/>
            <a:ext cx="4078180" cy="698022"/>
          </a:xfrm>
          <a:prstGeom prst="straightConnector1">
            <a:avLst/>
          </a:prstGeom>
          <a:ln w="2540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93349892"/>
      </p:ext>
    </p:extLst>
  </p:cSld>
  <p:clrMapOvr>
    <a:masterClrMapping/>
  </p:clrMapOvr>
  <mc:AlternateContent xmlns:mc="http://schemas.openxmlformats.org/markup-compatibility/2006" xmlns:p14="http://schemas.microsoft.com/office/powerpoint/2010/main">
    <mc:Choice Requires="p14">
      <p:transition spd="slow" p14:dur="2000" advTm="65606"/>
    </mc:Choice>
    <mc:Fallback xmlns="">
      <p:transition spd="slow" advTm="6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11" grpId="0" animBg="1"/>
      <p:bldP spid="42" grpId="0" animBg="1"/>
      <p:bldP spid="4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13705"/>
            <a:ext cx="12192000" cy="1382436"/>
          </a:xfrm>
        </p:spPr>
        <p:txBody>
          <a:bodyPr>
            <a:noAutofit/>
          </a:bodyPr>
          <a:lstStyle/>
          <a:p>
            <a:pPr algn="ct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U1</a:t>
            </a:r>
            <a:b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Food Service Enterprise Fund</a:t>
            </a:r>
            <a:b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Reconciliation to AFR</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5"/>
          <a:srcRect l="-105" t="78541" r="15498" b="-100"/>
          <a:stretch/>
        </p:blipFill>
        <p:spPr>
          <a:xfrm>
            <a:off x="561111" y="1396998"/>
            <a:ext cx="11230444" cy="1726660"/>
          </a:xfrm>
          <a:prstGeom prst="rect">
            <a:avLst/>
          </a:prstGeom>
          <a:ln w="12700">
            <a:solidFill>
              <a:schemeClr val="tx1"/>
            </a:solidFill>
          </a:ln>
        </p:spPr>
      </p:pic>
      <p:grpSp>
        <p:nvGrpSpPr>
          <p:cNvPr id="26" name="Group 25"/>
          <p:cNvGrpSpPr/>
          <p:nvPr/>
        </p:nvGrpSpPr>
        <p:grpSpPr>
          <a:xfrm>
            <a:off x="3349337" y="2927962"/>
            <a:ext cx="5299363" cy="3931403"/>
            <a:chOff x="3349337" y="3108649"/>
            <a:chExt cx="5299363" cy="3931403"/>
          </a:xfrm>
        </p:grpSpPr>
        <p:grpSp>
          <p:nvGrpSpPr>
            <p:cNvPr id="20" name="Group 19"/>
            <p:cNvGrpSpPr/>
            <p:nvPr/>
          </p:nvGrpSpPr>
          <p:grpSpPr>
            <a:xfrm>
              <a:off x="3613070" y="3314615"/>
              <a:ext cx="4449185" cy="3588715"/>
              <a:chOff x="4424424" y="3197919"/>
              <a:chExt cx="4342649" cy="3453894"/>
            </a:xfrm>
          </p:grpSpPr>
          <p:pic>
            <p:nvPicPr>
              <p:cNvPr id="9" name="Picture 8"/>
              <p:cNvPicPr>
                <a:picLocks noChangeAspect="1"/>
              </p:cNvPicPr>
              <p:nvPr/>
            </p:nvPicPr>
            <p:blipFill rotWithShape="1">
              <a:blip r:embed="rId6"/>
              <a:srcRect l="4523" t="33306" r="1011" b="24561"/>
              <a:stretch/>
            </p:blipFill>
            <p:spPr>
              <a:xfrm>
                <a:off x="4447334" y="3197919"/>
                <a:ext cx="4319739" cy="837076"/>
              </a:xfrm>
              <a:prstGeom prst="rect">
                <a:avLst/>
              </a:prstGeom>
            </p:spPr>
          </p:pic>
          <p:pic>
            <p:nvPicPr>
              <p:cNvPr id="4" name="Picture 3"/>
              <p:cNvPicPr>
                <a:picLocks noChangeAspect="1"/>
              </p:cNvPicPr>
              <p:nvPr/>
            </p:nvPicPr>
            <p:blipFill rotWithShape="1">
              <a:blip r:embed="rId7"/>
              <a:srcRect l="5516" t="32649" r="34413" b="4909"/>
              <a:stretch/>
            </p:blipFill>
            <p:spPr>
              <a:xfrm>
                <a:off x="4424424" y="4035820"/>
                <a:ext cx="4189637" cy="2615993"/>
              </a:xfrm>
              <a:prstGeom prst="rect">
                <a:avLst/>
              </a:prstGeom>
              <a:ln>
                <a:noFill/>
              </a:ln>
            </p:spPr>
          </p:pic>
        </p:grpSp>
        <p:sp>
          <p:nvSpPr>
            <p:cNvPr id="13" name="TextBox 12"/>
            <p:cNvSpPr txBox="1"/>
            <p:nvPr/>
          </p:nvSpPr>
          <p:spPr>
            <a:xfrm>
              <a:off x="3349337" y="3108649"/>
              <a:ext cx="5299363" cy="3931403"/>
            </a:xfrm>
            <a:prstGeom prst="rect">
              <a:avLst/>
            </a:prstGeom>
            <a:noFill/>
            <a:ln>
              <a:solidFill>
                <a:schemeClr val="tx1"/>
              </a:solidFill>
            </a:ln>
          </p:spPr>
          <p:txBody>
            <a:bodyPr wrap="square" rtlCol="0">
              <a:spAutoFit/>
            </a:bodyPr>
            <a:lstStyle/>
            <a:p>
              <a:endParaRPr lang="en-US" dirty="0"/>
            </a:p>
          </p:txBody>
        </p:sp>
        <p:pic>
          <p:nvPicPr>
            <p:cNvPr id="24" name="Picture 23"/>
            <p:cNvPicPr>
              <a:picLocks noChangeAspect="1"/>
            </p:cNvPicPr>
            <p:nvPr/>
          </p:nvPicPr>
          <p:blipFill rotWithShape="1">
            <a:blip r:embed="rId8"/>
            <a:srcRect l="2019" t="22110" r="3825" b="10668"/>
            <a:stretch/>
          </p:blipFill>
          <p:spPr>
            <a:xfrm>
              <a:off x="3456915" y="3193255"/>
              <a:ext cx="4773122" cy="952717"/>
            </a:xfrm>
            <a:prstGeom prst="rect">
              <a:avLst/>
            </a:prstGeom>
          </p:spPr>
        </p:pic>
      </p:grpSp>
      <p:sp>
        <p:nvSpPr>
          <p:cNvPr id="28" name="Rectangle 27"/>
          <p:cNvSpPr/>
          <p:nvPr/>
        </p:nvSpPr>
        <p:spPr>
          <a:xfrm>
            <a:off x="966356" y="2446482"/>
            <a:ext cx="5465618" cy="12481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5340927" y="2436090"/>
            <a:ext cx="1091046" cy="1454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a:off x="6296891" y="2581563"/>
            <a:ext cx="472209" cy="4035137"/>
          </a:xfrm>
          <a:prstGeom prst="line">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90884730"/>
      </p:ext>
    </p:extLst>
  </p:cSld>
  <p:clrMapOvr>
    <a:masterClrMapping/>
  </p:clrMapOvr>
  <mc:AlternateContent xmlns:mc="http://schemas.openxmlformats.org/markup-compatibility/2006" xmlns:p14="http://schemas.microsoft.com/office/powerpoint/2010/main">
    <mc:Choice Requires="p14">
      <p:transition spd="slow" p14:dur="2000" advTm="53283"/>
    </mc:Choice>
    <mc:Fallback xmlns="">
      <p:transition spd="slow" advTm="5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13705"/>
            <a:ext cx="12192000" cy="1485807"/>
          </a:xfrm>
        </p:spPr>
        <p:txBody>
          <a:bodyPr>
            <a:normAutofit fontScale="90000"/>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U1</a:t>
            </a:r>
            <a:b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Capital Asset Activity</a:t>
            </a:r>
            <a:b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Reconciliation to AFR</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6"/>
          <a:srcRect l="162" t="62085" r="401" b="21165"/>
          <a:stretch/>
        </p:blipFill>
        <p:spPr>
          <a:xfrm>
            <a:off x="704640" y="1590453"/>
            <a:ext cx="10914338" cy="1241360"/>
          </a:xfrm>
          <a:prstGeom prst="rect">
            <a:avLst/>
          </a:prstGeom>
          <a:ln>
            <a:solidFill>
              <a:schemeClr val="tx1"/>
            </a:solidFill>
          </a:ln>
        </p:spPr>
      </p:pic>
      <p:grpSp>
        <p:nvGrpSpPr>
          <p:cNvPr id="21" name="Group 20"/>
          <p:cNvGrpSpPr/>
          <p:nvPr/>
        </p:nvGrpSpPr>
        <p:grpSpPr>
          <a:xfrm>
            <a:off x="2569978" y="2865002"/>
            <a:ext cx="7293684" cy="3937298"/>
            <a:chOff x="2569978" y="3038358"/>
            <a:chExt cx="7293684" cy="3937298"/>
          </a:xfrm>
        </p:grpSpPr>
        <p:grpSp>
          <p:nvGrpSpPr>
            <p:cNvPr id="9" name="Group 8"/>
            <p:cNvGrpSpPr>
              <a:grpSpLocks noChangeAspect="1"/>
            </p:cNvGrpSpPr>
            <p:nvPr/>
          </p:nvGrpSpPr>
          <p:grpSpPr>
            <a:xfrm>
              <a:off x="2666793" y="3102105"/>
              <a:ext cx="7080006" cy="3600985"/>
              <a:chOff x="2743200" y="3291045"/>
              <a:chExt cx="6873792" cy="3496102"/>
            </a:xfrm>
            <a:solidFill>
              <a:srgbClr val="FFFF00"/>
            </a:solidFill>
          </p:grpSpPr>
          <p:pic>
            <p:nvPicPr>
              <p:cNvPr id="3" name="Picture 2"/>
              <p:cNvPicPr>
                <a:picLocks noChangeAspect="1"/>
              </p:cNvPicPr>
              <p:nvPr/>
            </p:nvPicPr>
            <p:blipFill rotWithShape="1">
              <a:blip r:embed="rId7"/>
              <a:srcRect l="7108" t="68070" r="2123"/>
              <a:stretch/>
            </p:blipFill>
            <p:spPr>
              <a:xfrm>
                <a:off x="2763566" y="4169261"/>
                <a:ext cx="5448974" cy="675736"/>
              </a:xfrm>
              <a:prstGeom prst="rect">
                <a:avLst/>
              </a:prstGeom>
              <a:grpFill/>
            </p:spPr>
          </p:pic>
          <p:pic>
            <p:nvPicPr>
              <p:cNvPr id="14" name="Picture 13"/>
              <p:cNvPicPr>
                <a:picLocks noChangeAspect="1"/>
              </p:cNvPicPr>
              <p:nvPr/>
            </p:nvPicPr>
            <p:blipFill rotWithShape="1">
              <a:blip r:embed="rId8"/>
              <a:srcRect l="237" t="8704" b="2547"/>
              <a:stretch/>
            </p:blipFill>
            <p:spPr>
              <a:xfrm>
                <a:off x="2743200" y="4758933"/>
                <a:ext cx="6873792" cy="2028214"/>
              </a:xfrm>
              <a:prstGeom prst="rect">
                <a:avLst/>
              </a:prstGeom>
              <a:grpFill/>
              <a:ln>
                <a:noFill/>
              </a:ln>
            </p:spPr>
          </p:pic>
          <p:pic>
            <p:nvPicPr>
              <p:cNvPr id="8" name="Picture 7"/>
              <p:cNvPicPr>
                <a:picLocks noChangeAspect="1"/>
              </p:cNvPicPr>
              <p:nvPr/>
            </p:nvPicPr>
            <p:blipFill rotWithShape="1">
              <a:blip r:embed="rId9"/>
              <a:srcRect l="6692" t="10125" r="3565" b="9968"/>
              <a:stretch/>
            </p:blipFill>
            <p:spPr>
              <a:xfrm>
                <a:off x="4700696" y="3291045"/>
                <a:ext cx="2958797" cy="977360"/>
              </a:xfrm>
              <a:prstGeom prst="rect">
                <a:avLst/>
              </a:prstGeom>
              <a:grpFill/>
            </p:spPr>
          </p:pic>
        </p:grpSp>
        <p:sp>
          <p:nvSpPr>
            <p:cNvPr id="10" name="TextBox 9"/>
            <p:cNvSpPr txBox="1"/>
            <p:nvPr/>
          </p:nvSpPr>
          <p:spPr>
            <a:xfrm>
              <a:off x="2569978" y="3038358"/>
              <a:ext cx="7293684" cy="3937298"/>
            </a:xfrm>
            <a:prstGeom prst="rect">
              <a:avLst/>
            </a:prstGeom>
            <a:noFill/>
            <a:ln>
              <a:solidFill>
                <a:schemeClr val="tx1"/>
              </a:solidFill>
            </a:ln>
          </p:spPr>
          <p:txBody>
            <a:bodyPr wrap="square" rtlCol="0">
              <a:spAutoFit/>
            </a:bodyPr>
            <a:lstStyle/>
            <a:p>
              <a:endParaRPr lang="en-US" dirty="0"/>
            </a:p>
          </p:txBody>
        </p:sp>
        <p:pic>
          <p:nvPicPr>
            <p:cNvPr id="19" name="Picture 18"/>
            <p:cNvPicPr>
              <a:picLocks noChangeAspect="1"/>
            </p:cNvPicPr>
            <p:nvPr/>
          </p:nvPicPr>
          <p:blipFill rotWithShape="1">
            <a:blip r:embed="rId10"/>
            <a:srcRect l="19554" t="19348" r="14534"/>
            <a:stretch/>
          </p:blipFill>
          <p:spPr>
            <a:xfrm>
              <a:off x="4438727" y="3090313"/>
              <a:ext cx="3556185" cy="1219373"/>
            </a:xfrm>
            <a:prstGeom prst="rect">
              <a:avLst/>
            </a:prstGeom>
          </p:spPr>
        </p:pic>
        <p:pic>
          <p:nvPicPr>
            <p:cNvPr id="20" name="Picture 19"/>
            <p:cNvPicPr>
              <a:picLocks noChangeAspect="1"/>
            </p:cNvPicPr>
            <p:nvPr/>
          </p:nvPicPr>
          <p:blipFill rotWithShape="1">
            <a:blip r:embed="rId11"/>
            <a:srcRect l="9553" t="19294" r="10449" b="31804"/>
            <a:stretch/>
          </p:blipFill>
          <p:spPr>
            <a:xfrm>
              <a:off x="2657157" y="4094825"/>
              <a:ext cx="1809576" cy="201064"/>
            </a:xfrm>
            <a:prstGeom prst="rect">
              <a:avLst/>
            </a:prstGeom>
          </p:spPr>
        </p:pic>
      </p:grpSp>
      <p:sp>
        <p:nvSpPr>
          <p:cNvPr id="23" name="Rectangle 22"/>
          <p:cNvSpPr/>
          <p:nvPr/>
        </p:nvSpPr>
        <p:spPr>
          <a:xfrm>
            <a:off x="5347853" y="1981435"/>
            <a:ext cx="1039091" cy="42206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347853" y="2418463"/>
            <a:ext cx="1039091" cy="367883"/>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8830733" y="5291667"/>
            <a:ext cx="916066" cy="16933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8864595" y="6189136"/>
            <a:ext cx="916066" cy="16933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8864595" y="6022911"/>
            <a:ext cx="916066" cy="157758"/>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8864594" y="6353107"/>
            <a:ext cx="890667" cy="145703"/>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93172424"/>
      </p:ext>
    </p:extLst>
  </p:cSld>
  <p:clrMapOvr>
    <a:masterClrMapping/>
  </p:clrMapOvr>
  <mc:AlternateContent xmlns:mc="http://schemas.openxmlformats.org/markup-compatibility/2006" xmlns:p14="http://schemas.microsoft.com/office/powerpoint/2010/main">
    <mc:Choice Requires="p14">
      <p:transition spd="slow" p14:dur="2000" advTm="59876"/>
    </mc:Choice>
    <mc:Fallback xmlns="">
      <p:transition spd="slow" advTm="59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23" grpId="0" animBg="1"/>
      <p:bldP spid="24" grpId="0" animBg="1"/>
      <p:bldP spid="25" grpId="0" animBg="1"/>
      <p:bldP spid="27" grpId="0" animBg="1"/>
      <p:bldP spid="29"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648700" y="4940300"/>
            <a:ext cx="3543300" cy="1917700"/>
          </a:xfrm>
          <a:prstGeom prst="rect">
            <a:avLst/>
          </a:prstGeom>
          <a:solidFill>
            <a:schemeClr val="bg1"/>
          </a:solidFill>
        </p:spPr>
        <p:txBody>
          <a:bodyPr wrap="square" rtlCol="0">
            <a:spAutoFit/>
          </a:bodyPr>
          <a:lstStyle/>
          <a:p>
            <a:endParaRPr lang="en-US" dirty="0"/>
          </a:p>
        </p:txBody>
      </p:sp>
      <p:pic>
        <p:nvPicPr>
          <p:cNvPr id="6" name="Picture 5" descr="Division Logo.png"/>
          <p:cNvPicPr>
            <a:picLocks noChangeAspect="1"/>
          </p:cNvPicPr>
          <p:nvPr/>
        </p:nvPicPr>
        <p:blipFill>
          <a:blip r:embed="rId5" cstate="print"/>
          <a:stretch>
            <a:fillRect/>
          </a:stretch>
        </p:blipFill>
        <p:spPr>
          <a:xfrm>
            <a:off x="8911894" y="5220837"/>
            <a:ext cx="3280106" cy="1493729"/>
          </a:xfrm>
          <a:prstGeom prst="rect">
            <a:avLst/>
          </a:prstGeom>
        </p:spPr>
      </p:pic>
      <p:sp>
        <p:nvSpPr>
          <p:cNvPr id="7" name="Title 5"/>
          <p:cNvSpPr>
            <a:spLocks noGrp="1"/>
          </p:cNvSpPr>
          <p:nvPr>
            <p:ph type="title"/>
          </p:nvPr>
        </p:nvSpPr>
        <p:spPr>
          <a:xfrm>
            <a:off x="0" y="-11392"/>
            <a:ext cx="12192000" cy="1325563"/>
          </a:xfrm>
        </p:spPr>
        <p:txBody>
          <a:bodyPr>
            <a:normAutofit/>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Restricted Rate Adj</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2714372" y="984899"/>
            <a:ext cx="7197566" cy="5926455"/>
          </a:xfrm>
          <a:prstGeom prst="rect">
            <a:avLst/>
          </a:prstGeom>
          <a:ln>
            <a:solidFill>
              <a:srgbClr val="FF0000"/>
            </a:solidFill>
          </a:ln>
        </p:spPr>
      </p:pic>
      <p:sp>
        <p:nvSpPr>
          <p:cNvPr id="3" name="Rectangle 2"/>
          <p:cNvSpPr/>
          <p:nvPr/>
        </p:nvSpPr>
        <p:spPr>
          <a:xfrm>
            <a:off x="7554189" y="1832492"/>
            <a:ext cx="4520047" cy="2862322"/>
          </a:xfrm>
          <a:prstGeom prst="rect">
            <a:avLst/>
          </a:prstGeom>
          <a:noFill/>
          <a:ln>
            <a:solidFill>
              <a:srgbClr val="FF0000"/>
            </a:solidFill>
          </a:ln>
        </p:spPr>
        <p:txBody>
          <a:bodyPr wrap="square">
            <a:spAutoFit/>
          </a:bodyPr>
          <a:lstStyle/>
          <a:p>
            <a:r>
              <a:rPr lang="en-US" dirty="0" smtClean="0"/>
              <a:t>Report square footage data for administrative buildings related to “</a:t>
            </a:r>
            <a:r>
              <a:rPr lang="en-US" dirty="0" smtClean="0">
                <a:solidFill>
                  <a:srgbClr val="FF0000"/>
                </a:solidFill>
              </a:rPr>
              <a:t>all district-wide” general administration</a:t>
            </a:r>
            <a:r>
              <a:rPr lang="en-US" dirty="0" smtClean="0"/>
              <a:t>.  Of that square footage amount report the square footage for the other rows (common areas, idle spaces, space occupied by superintendent, CEOs of components, and their respective administrative and/or executive assistants).</a:t>
            </a:r>
          </a:p>
          <a:p>
            <a:r>
              <a:rPr lang="en-US" b="1" i="1" dirty="0" smtClean="0">
                <a:solidFill>
                  <a:srgbClr val="FF0000"/>
                </a:solidFill>
              </a:rPr>
              <a:t>Do not </a:t>
            </a:r>
            <a:r>
              <a:rPr lang="en-US" dirty="0" smtClean="0">
                <a:solidFill>
                  <a:srgbClr val="FF0000"/>
                </a:solidFill>
              </a:rPr>
              <a:t>report square footage of all buildings of the school district.</a:t>
            </a:r>
            <a:endParaRPr lang="en-US" dirty="0">
              <a:solidFill>
                <a:srgbClr val="FF0000"/>
              </a:solidFill>
            </a:endParaRPr>
          </a:p>
        </p:txBody>
      </p:sp>
      <p:cxnSp>
        <p:nvCxnSpPr>
          <p:cNvPr id="5" name="Straight Arrow Connector 4"/>
          <p:cNvCxnSpPr/>
          <p:nvPr/>
        </p:nvCxnSpPr>
        <p:spPr>
          <a:xfrm flipH="1">
            <a:off x="7216877" y="2054942"/>
            <a:ext cx="337312" cy="442452"/>
          </a:xfrm>
          <a:prstGeom prst="straightConnector1">
            <a:avLst/>
          </a:prstGeom>
          <a:ln w="28575">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78538082"/>
      </p:ext>
    </p:extLst>
  </p:cSld>
  <p:clrMapOvr>
    <a:masterClrMapping/>
  </p:clrMapOvr>
  <mc:AlternateContent xmlns:mc="http://schemas.openxmlformats.org/markup-compatibility/2006" xmlns:p14="http://schemas.microsoft.com/office/powerpoint/2010/main">
    <mc:Choice Requires="p14">
      <p:transition spd="slow" p14:dur="2000" advTm="148572"/>
    </mc:Choice>
    <mc:Fallback xmlns="">
      <p:transition spd="slow" advTm="148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a:xfrm>
            <a:off x="0" y="-11391"/>
            <a:ext cx="12172280" cy="897244"/>
          </a:xfrm>
        </p:spPr>
        <p:txBody>
          <a:bodyPr>
            <a:normAutofit/>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Restricted Rate Adj</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11516" y="908955"/>
            <a:ext cx="6343650" cy="5915025"/>
          </a:xfrm>
          <a:prstGeom prst="rect">
            <a:avLst/>
          </a:prstGeom>
          <a:ln w="12700">
            <a:solidFill>
              <a:schemeClr val="tx1"/>
            </a:solidFill>
          </a:ln>
        </p:spPr>
      </p:pic>
      <p:sp>
        <p:nvSpPr>
          <p:cNvPr id="25" name="Rectangle 24"/>
          <p:cNvSpPr/>
          <p:nvPr/>
        </p:nvSpPr>
        <p:spPr>
          <a:xfrm>
            <a:off x="0" y="2026228"/>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465" y="2272147"/>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3461" y="2528457"/>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4" y="2763985"/>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3469" y="3020295"/>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3469" y="3259288"/>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469" y="3487890"/>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6922" y="3747659"/>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13848" y="3993578"/>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10383" y="4229106"/>
            <a:ext cx="6301491" cy="239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6918" y="4464634"/>
            <a:ext cx="6301491" cy="3572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1893712" y="1260914"/>
            <a:ext cx="2512033" cy="1588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6359236" y="976750"/>
            <a:ext cx="5787738" cy="3560945"/>
            <a:chOff x="6380018" y="955967"/>
            <a:chExt cx="5787738" cy="3560945"/>
          </a:xfrm>
        </p:grpSpPr>
        <p:pic>
          <p:nvPicPr>
            <p:cNvPr id="2" name="Picture 1"/>
            <p:cNvPicPr>
              <a:picLocks noChangeAspect="1"/>
            </p:cNvPicPr>
            <p:nvPr/>
          </p:nvPicPr>
          <p:blipFill rotWithShape="1">
            <a:blip r:embed="rId7"/>
            <a:srcRect l="8114" t="16721" r="3625" b="8420"/>
            <a:stretch/>
          </p:blipFill>
          <p:spPr>
            <a:xfrm>
              <a:off x="6380018" y="955967"/>
              <a:ext cx="5787738" cy="3560945"/>
            </a:xfrm>
            <a:prstGeom prst="rect">
              <a:avLst/>
            </a:prstGeom>
            <a:ln>
              <a:solidFill>
                <a:schemeClr val="tx1"/>
              </a:solidFill>
            </a:ln>
          </p:spPr>
        </p:pic>
        <p:pic>
          <p:nvPicPr>
            <p:cNvPr id="4" name="Picture 3"/>
            <p:cNvPicPr>
              <a:picLocks noChangeAspect="1"/>
            </p:cNvPicPr>
            <p:nvPr/>
          </p:nvPicPr>
          <p:blipFill>
            <a:blip r:embed="rId8"/>
            <a:stretch>
              <a:fillRect/>
            </a:stretch>
          </p:blipFill>
          <p:spPr>
            <a:xfrm>
              <a:off x="9472140" y="2076372"/>
              <a:ext cx="2405720" cy="414455"/>
            </a:xfrm>
            <a:prstGeom prst="rect">
              <a:avLst/>
            </a:prstGeom>
            <a:ln>
              <a:noFill/>
            </a:ln>
          </p:spPr>
        </p:pic>
      </p:grpSp>
      <p:sp>
        <p:nvSpPr>
          <p:cNvPr id="12" name="Rectangle 11"/>
          <p:cNvSpPr/>
          <p:nvPr/>
        </p:nvSpPr>
        <p:spPr>
          <a:xfrm>
            <a:off x="8935284" y="1471693"/>
            <a:ext cx="697089" cy="4506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7466703" y="2193614"/>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163185" y="2936691"/>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0206439" y="2936691"/>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018368" y="4086990"/>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7153326" y="4074273"/>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365122" y="4074277"/>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8883410" y="4068005"/>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9737389" y="4068005"/>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0613494" y="4068005"/>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1459745" y="4061585"/>
            <a:ext cx="697089" cy="42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p:cNvGrpSpPr>
            <a:grpSpLocks noChangeAspect="1"/>
          </p:cNvGrpSpPr>
          <p:nvPr/>
        </p:nvGrpSpPr>
        <p:grpSpPr>
          <a:xfrm>
            <a:off x="7154463" y="5082655"/>
            <a:ext cx="4726376" cy="1247531"/>
            <a:chOff x="7318136" y="4885229"/>
            <a:chExt cx="4136635" cy="1091871"/>
          </a:xfrm>
        </p:grpSpPr>
        <p:pic>
          <p:nvPicPr>
            <p:cNvPr id="39" name="Picture 38"/>
            <p:cNvPicPr>
              <a:picLocks noChangeAspect="1"/>
            </p:cNvPicPr>
            <p:nvPr/>
          </p:nvPicPr>
          <p:blipFill rotWithShape="1">
            <a:blip r:embed="rId9"/>
            <a:srcRect l="80647" t="61905" r="9751" b="36308"/>
            <a:stretch/>
          </p:blipFill>
          <p:spPr>
            <a:xfrm>
              <a:off x="10692246" y="5881254"/>
              <a:ext cx="762525" cy="95846"/>
            </a:xfrm>
            <a:prstGeom prst="rect">
              <a:avLst/>
            </a:prstGeom>
            <a:ln>
              <a:solidFill>
                <a:schemeClr val="tx1"/>
              </a:solidFill>
            </a:ln>
          </p:spPr>
        </p:pic>
        <p:pic>
          <p:nvPicPr>
            <p:cNvPr id="40" name="Picture 39"/>
            <p:cNvPicPr>
              <a:picLocks noChangeAspect="1"/>
            </p:cNvPicPr>
            <p:nvPr/>
          </p:nvPicPr>
          <p:blipFill rotWithShape="1">
            <a:blip r:embed="rId9"/>
            <a:srcRect l="80646" t="11177" r="10014" b="71963"/>
            <a:stretch/>
          </p:blipFill>
          <p:spPr>
            <a:xfrm>
              <a:off x="10692242" y="4885229"/>
              <a:ext cx="741744" cy="904009"/>
            </a:xfrm>
            <a:prstGeom prst="rect">
              <a:avLst/>
            </a:prstGeom>
            <a:ln>
              <a:solidFill>
                <a:schemeClr val="tx1"/>
              </a:solidFill>
            </a:ln>
          </p:spPr>
        </p:pic>
        <p:pic>
          <p:nvPicPr>
            <p:cNvPr id="48" name="Picture 47"/>
            <p:cNvPicPr>
              <a:picLocks noChangeAspect="1"/>
            </p:cNvPicPr>
            <p:nvPr/>
          </p:nvPicPr>
          <p:blipFill rotWithShape="1">
            <a:blip r:embed="rId9"/>
            <a:srcRect l="163" t="11177" r="57777" b="71963"/>
            <a:stretch/>
          </p:blipFill>
          <p:spPr>
            <a:xfrm>
              <a:off x="7318136" y="4901251"/>
              <a:ext cx="3340356" cy="904009"/>
            </a:xfrm>
            <a:prstGeom prst="rect">
              <a:avLst/>
            </a:prstGeom>
            <a:ln>
              <a:solidFill>
                <a:schemeClr val="tx1"/>
              </a:solidFill>
            </a:ln>
          </p:spPr>
        </p:pic>
        <p:pic>
          <p:nvPicPr>
            <p:cNvPr id="49" name="Picture 48"/>
            <p:cNvPicPr>
              <a:picLocks noChangeAspect="1"/>
            </p:cNvPicPr>
            <p:nvPr/>
          </p:nvPicPr>
          <p:blipFill rotWithShape="1">
            <a:blip r:embed="rId9"/>
            <a:srcRect l="4934" t="61987" r="57645" b="36286"/>
            <a:stretch/>
          </p:blipFill>
          <p:spPr>
            <a:xfrm>
              <a:off x="7681510" y="5870864"/>
              <a:ext cx="2971803" cy="106235"/>
            </a:xfrm>
            <a:prstGeom prst="rect">
              <a:avLst/>
            </a:prstGeom>
            <a:ln>
              <a:solidFill>
                <a:schemeClr val="tx1"/>
              </a:solidFill>
            </a:ln>
          </p:spPr>
        </p:pic>
        <p:sp>
          <p:nvSpPr>
            <p:cNvPr id="46" name="TextBox 45"/>
            <p:cNvSpPr txBox="1"/>
            <p:nvPr/>
          </p:nvSpPr>
          <p:spPr>
            <a:xfrm>
              <a:off x="7325770" y="4992770"/>
              <a:ext cx="3506615" cy="323249"/>
            </a:xfrm>
            <a:prstGeom prst="rect">
              <a:avLst/>
            </a:prstGeom>
            <a:noFill/>
          </p:spPr>
          <p:txBody>
            <a:bodyPr wrap="square" rtlCol="0">
              <a:spAutoFit/>
              <a:scene3d>
                <a:camera prst="orthographicFront"/>
                <a:lightRig rig="threePt" dir="t"/>
              </a:scene3d>
              <a:sp3d extrusionH="57150">
                <a:bevelT w="38100" h="38100"/>
                <a:bevelB w="38100" h="38100" prst="relaxedInset"/>
              </a:sp3d>
            </a:bodyPr>
            <a:lstStyle/>
            <a:p>
              <a:pPr algn="ctr"/>
              <a:r>
                <a:rPr lang="en-US" b="1" dirty="0" smtClean="0">
                  <a:solidFill>
                    <a:srgbClr val="002060"/>
                  </a:solidFill>
                  <a:latin typeface="Arial" panose="020B0604020202020204" pitchFamily="34" charset="0"/>
                  <a:cs typeface="Arial" panose="020B0604020202020204" pitchFamily="34" charset="0"/>
                </a:rPr>
                <a:t>U-1 of ICRP excel workbook</a:t>
              </a:r>
            </a:p>
          </p:txBody>
        </p:sp>
      </p:grpSp>
      <p:cxnSp>
        <p:nvCxnSpPr>
          <p:cNvPr id="57" name="Straight Arrow Connector 56"/>
          <p:cNvCxnSpPr/>
          <p:nvPr/>
        </p:nvCxnSpPr>
        <p:spPr>
          <a:xfrm flipV="1">
            <a:off x="6463145" y="6358961"/>
            <a:ext cx="4553369" cy="288445"/>
          </a:xfrm>
          <a:prstGeom prst="straightConnector1">
            <a:avLst/>
          </a:prstGeom>
          <a:ln w="2540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1009588" y="5082655"/>
            <a:ext cx="847490" cy="105119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11016514" y="6208805"/>
            <a:ext cx="857881" cy="1318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5288077" y="6566057"/>
            <a:ext cx="1060768" cy="1568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5284612" y="6292427"/>
            <a:ext cx="1060768" cy="1568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948407" y="4812954"/>
            <a:ext cx="5107506" cy="307777"/>
          </a:xfrm>
          <a:prstGeom prst="rect">
            <a:avLst/>
          </a:prstGeom>
          <a:noFill/>
        </p:spPr>
        <p:txBody>
          <a:bodyPr wrap="square" rtlCol="0">
            <a:spAutoFit/>
            <a:scene3d>
              <a:camera prst="orthographicFront"/>
              <a:lightRig rig="threePt" dir="t"/>
            </a:scene3d>
            <a:sp3d extrusionH="57150">
              <a:bevelT w="38100" h="38100"/>
              <a:bevelB w="38100" h="38100" prst="relaxedInset"/>
            </a:sp3d>
          </a:bodyPr>
          <a:lstStyle/>
          <a:p>
            <a:pPr algn="ctr"/>
            <a:r>
              <a:rPr lang="en-US" sz="1400" b="1" dirty="0" smtClean="0">
                <a:solidFill>
                  <a:srgbClr val="002060"/>
                </a:solidFill>
                <a:latin typeface="Arial" panose="020B0604020202020204" pitchFamily="34" charset="0"/>
                <a:cs typeface="Arial" panose="020B0604020202020204" pitchFamily="34" charset="0"/>
              </a:rPr>
              <a:t>Reconciliation of totals for Restricted Rate Adjustments</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131911039"/>
      </p:ext>
    </p:extLst>
  </p:cSld>
  <p:clrMapOvr>
    <a:masterClrMapping/>
  </p:clrMapOvr>
  <mc:AlternateContent xmlns:mc="http://schemas.openxmlformats.org/markup-compatibility/2006" xmlns:p14="http://schemas.microsoft.com/office/powerpoint/2010/main">
    <mc:Choice Requires="p14">
      <p:transition spd="slow" p14:dur="2000" advTm="136474"/>
    </mc:Choice>
    <mc:Fallback xmlns="">
      <p:transition spd="slow" advTm="13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8"/>
                </p:tgtEl>
              </p:cMediaNode>
            </p:audio>
          </p:childTnLst>
        </p:cTn>
      </p:par>
    </p:tnLst>
    <p:bldLst>
      <p:bldP spid="25"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12"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648700" y="4940300"/>
            <a:ext cx="3543300" cy="1917700"/>
          </a:xfrm>
          <a:prstGeom prst="rect">
            <a:avLst/>
          </a:prstGeom>
          <a:solidFill>
            <a:schemeClr val="bg1"/>
          </a:solidFill>
        </p:spPr>
        <p:txBody>
          <a:bodyPr wrap="square" rtlCol="0">
            <a:spAutoFit/>
          </a:bodyPr>
          <a:lstStyle/>
          <a:p>
            <a:endParaRPr lang="en-US" dirty="0"/>
          </a:p>
        </p:txBody>
      </p:sp>
      <p:pic>
        <p:nvPicPr>
          <p:cNvPr id="6" name="Picture 5" descr="Division Logo.png"/>
          <p:cNvPicPr>
            <a:picLocks noChangeAspect="1"/>
          </p:cNvPicPr>
          <p:nvPr/>
        </p:nvPicPr>
        <p:blipFill>
          <a:blip r:embed="rId5" cstate="print"/>
          <a:stretch>
            <a:fillRect/>
          </a:stretch>
        </p:blipFill>
        <p:spPr>
          <a:xfrm>
            <a:off x="8911894" y="5220837"/>
            <a:ext cx="3280106" cy="1493729"/>
          </a:xfrm>
          <a:prstGeom prst="rect">
            <a:avLst/>
          </a:prstGeom>
        </p:spPr>
      </p:pic>
      <p:sp>
        <p:nvSpPr>
          <p:cNvPr id="7" name="Title 5"/>
          <p:cNvSpPr>
            <a:spLocks noGrp="1"/>
          </p:cNvSpPr>
          <p:nvPr>
            <p:ph type="title"/>
          </p:nvPr>
        </p:nvSpPr>
        <p:spPr>
          <a:xfrm>
            <a:off x="0" y="-11391"/>
            <a:ext cx="12192000" cy="1085010"/>
          </a:xfrm>
        </p:spPr>
        <p:txBody>
          <a:bodyPr>
            <a:normAutofit/>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R-1</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6"/>
          <a:srcRect l="152" r="15739" b="55552"/>
          <a:stretch/>
        </p:blipFill>
        <p:spPr>
          <a:xfrm>
            <a:off x="463281" y="912249"/>
            <a:ext cx="11227151" cy="3572288"/>
          </a:xfrm>
          <a:prstGeom prst="rect">
            <a:avLst/>
          </a:prstGeom>
          <a:ln>
            <a:solidFill>
              <a:schemeClr val="tx1"/>
            </a:solidFill>
          </a:ln>
        </p:spPr>
      </p:pic>
      <p:sp>
        <p:nvSpPr>
          <p:cNvPr id="12" name="Rectangle 11"/>
          <p:cNvSpPr/>
          <p:nvPr/>
        </p:nvSpPr>
        <p:spPr>
          <a:xfrm>
            <a:off x="621792" y="1851744"/>
            <a:ext cx="1767840" cy="135331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394448" y="1766400"/>
            <a:ext cx="3236976" cy="1280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582912" y="1918800"/>
            <a:ext cx="1048512" cy="1127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51373695"/>
      </p:ext>
    </p:extLst>
  </p:cSld>
  <p:clrMapOvr>
    <a:masterClrMapping/>
  </p:clrMapOvr>
  <mc:AlternateContent xmlns:mc="http://schemas.openxmlformats.org/markup-compatibility/2006" xmlns:p14="http://schemas.microsoft.com/office/powerpoint/2010/main">
    <mc:Choice Requires="p14">
      <p:transition spd="slow" p14:dur="2000" advTm="35336"/>
    </mc:Choice>
    <mc:Fallback xmlns="">
      <p:transition spd="slow" advTm="3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648700" y="4940300"/>
            <a:ext cx="3543300" cy="1917700"/>
          </a:xfrm>
          <a:prstGeom prst="rect">
            <a:avLst/>
          </a:prstGeom>
          <a:solidFill>
            <a:schemeClr val="bg1"/>
          </a:solidFill>
        </p:spPr>
        <p:txBody>
          <a:bodyPr wrap="square" rtlCol="0">
            <a:spAutoFit/>
          </a:bodyPr>
          <a:lstStyle/>
          <a:p>
            <a:endParaRPr lang="en-US" dirty="0"/>
          </a:p>
        </p:txBody>
      </p:sp>
      <p:pic>
        <p:nvPicPr>
          <p:cNvPr id="6" name="Picture 5" descr="Division Logo.png"/>
          <p:cNvPicPr>
            <a:picLocks noChangeAspect="1"/>
          </p:cNvPicPr>
          <p:nvPr/>
        </p:nvPicPr>
        <p:blipFill>
          <a:blip r:embed="rId5" cstate="print"/>
          <a:stretch>
            <a:fillRect/>
          </a:stretch>
        </p:blipFill>
        <p:spPr>
          <a:xfrm>
            <a:off x="8911894" y="5220837"/>
            <a:ext cx="3280106" cy="1493729"/>
          </a:xfrm>
          <a:prstGeom prst="rect">
            <a:avLst/>
          </a:prstGeom>
        </p:spPr>
      </p:pic>
      <p:sp>
        <p:nvSpPr>
          <p:cNvPr id="7" name="Title 5"/>
          <p:cNvSpPr>
            <a:spLocks noGrp="1"/>
          </p:cNvSpPr>
          <p:nvPr>
            <p:ph type="title"/>
          </p:nvPr>
        </p:nvSpPr>
        <p:spPr>
          <a:xfrm>
            <a:off x="0" y="-11392"/>
            <a:ext cx="12192000" cy="1007473"/>
          </a:xfrm>
        </p:spPr>
        <p:txBody>
          <a:bodyPr>
            <a:normAutofit/>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Subrecipient Items</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9" name="Group 8"/>
          <p:cNvGrpSpPr>
            <a:grpSpLocks noChangeAspect="1"/>
          </p:cNvGrpSpPr>
          <p:nvPr/>
        </p:nvGrpSpPr>
        <p:grpSpPr>
          <a:xfrm>
            <a:off x="430564" y="996081"/>
            <a:ext cx="11259113" cy="4410710"/>
            <a:chOff x="4986528" y="2094913"/>
            <a:chExt cx="6790039" cy="2659967"/>
          </a:xfrm>
        </p:grpSpPr>
        <p:pic>
          <p:nvPicPr>
            <p:cNvPr id="10" name="Picture 9"/>
            <p:cNvPicPr>
              <a:picLocks noChangeAspect="1"/>
            </p:cNvPicPr>
            <p:nvPr/>
          </p:nvPicPr>
          <p:blipFill rotWithShape="1">
            <a:blip r:embed="rId6"/>
            <a:srcRect l="-357" t="1" r="1" b="56497"/>
            <a:stretch/>
          </p:blipFill>
          <p:spPr>
            <a:xfrm>
              <a:off x="4986528" y="2094913"/>
              <a:ext cx="6779038" cy="2195329"/>
            </a:xfrm>
            <a:prstGeom prst="rect">
              <a:avLst/>
            </a:prstGeom>
            <a:ln>
              <a:solidFill>
                <a:schemeClr val="tx1"/>
              </a:solidFill>
            </a:ln>
          </p:spPr>
        </p:pic>
        <p:pic>
          <p:nvPicPr>
            <p:cNvPr id="15" name="Picture 14"/>
            <p:cNvPicPr>
              <a:picLocks noChangeAspect="1"/>
            </p:cNvPicPr>
            <p:nvPr/>
          </p:nvPicPr>
          <p:blipFill rotWithShape="1">
            <a:blip r:embed="rId6"/>
            <a:srcRect l="-176" t="92678" r="-180" b="-650"/>
            <a:stretch/>
          </p:blipFill>
          <p:spPr>
            <a:xfrm>
              <a:off x="4997529" y="4352544"/>
              <a:ext cx="6779038" cy="402336"/>
            </a:xfrm>
            <a:prstGeom prst="rect">
              <a:avLst/>
            </a:prstGeom>
            <a:ln>
              <a:solidFill>
                <a:schemeClr val="tx1"/>
              </a:solidFill>
            </a:ln>
          </p:spPr>
        </p:pic>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4966035"/>
      </p:ext>
    </p:extLst>
  </p:cSld>
  <p:clrMapOvr>
    <a:masterClrMapping/>
  </p:clrMapOvr>
  <mc:AlternateContent xmlns:mc="http://schemas.openxmlformats.org/markup-compatibility/2006" xmlns:p14="http://schemas.microsoft.com/office/powerpoint/2010/main">
    <mc:Choice Requires="p14">
      <p:transition spd="slow" p14:dur="2000" advTm="356005"/>
    </mc:Choice>
    <mc:Fallback xmlns="">
      <p:transition spd="slow" advTm="35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92"/>
            <a:ext cx="12192000" cy="1325563"/>
          </a:xfrm>
        </p:spPr>
        <p:txBody>
          <a:bodyPr>
            <a:normAutofit/>
          </a:bodyPr>
          <a:lstStyle/>
          <a:p>
            <a:pPr algn="ctr"/>
            <a: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Indirect Cost Rates</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120594"/>
            <a:ext cx="10515600" cy="2775872"/>
          </a:xfrm>
        </p:spPr>
        <p:txBody>
          <a:bodyPr>
            <a:normAutofit/>
          </a:bodyPr>
          <a:lstStyle/>
          <a:p>
            <a:r>
              <a:rPr lang="en-US" dirty="0" smtClean="0">
                <a:latin typeface="Arial" panose="020B0604020202020204" pitchFamily="34" charset="0"/>
                <a:cs typeface="Arial" panose="020B0604020202020204" pitchFamily="34" charset="0"/>
              </a:rPr>
              <a:t>Indirect cost rates (ICRs) are issued by the entity’s “cognizant agency for indirect costs”</a:t>
            </a:r>
          </a:p>
          <a:p>
            <a:r>
              <a:rPr lang="en-US" dirty="0" smtClean="0">
                <a:latin typeface="Arial" panose="020B0604020202020204" pitchFamily="34" charset="0"/>
                <a:cs typeface="Arial" panose="020B0604020202020204" pitchFamily="34" charset="0"/>
              </a:rPr>
              <a:t>For Texas local educational agencies (LEAs), the cognizant agency is TEA by delegation authority from USDE</a:t>
            </a:r>
          </a:p>
          <a:p>
            <a:r>
              <a:rPr lang="en-US" dirty="0"/>
              <a:t>ICRs are issued annually </a:t>
            </a:r>
            <a:r>
              <a:rPr lang="en-US" dirty="0" smtClean="0"/>
              <a:t>- effective </a:t>
            </a:r>
            <a:r>
              <a:rPr lang="en-US" dirty="0"/>
              <a:t>from July 1 to </a:t>
            </a:r>
            <a:br>
              <a:rPr lang="en-US" dirty="0"/>
            </a:br>
            <a:r>
              <a:rPr lang="en-US" dirty="0"/>
              <a:t>June 30</a:t>
            </a:r>
          </a:p>
          <a:p>
            <a:endParaRPr lang="en-US" dirty="0" smtClean="0">
              <a:latin typeface="Arial" panose="020B0604020202020204" pitchFamily="34" charset="0"/>
              <a:cs typeface="Arial" panose="020B0604020202020204" pitchFamily="34" charset="0"/>
            </a:endParaRPr>
          </a:p>
          <a:p>
            <a:endParaRPr lang="en-US" dirty="0" smtClean="0"/>
          </a:p>
          <a:p>
            <a:pPr marL="1087438" lvl="2" indent="-457200">
              <a:buFont typeface="+mj-lt"/>
              <a:buAutoNum type="arabicPeriod"/>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07168188"/>
      </p:ext>
    </p:extLst>
  </p:cSld>
  <p:clrMapOvr>
    <a:masterClrMapping/>
  </p:clrMapOvr>
  <mc:AlternateContent xmlns:mc="http://schemas.openxmlformats.org/markup-compatibility/2006" xmlns:p14="http://schemas.microsoft.com/office/powerpoint/2010/main">
    <mc:Choice Requires="p14">
      <p:transition spd="slow" p14:dur="2000" advTm="38070"/>
    </mc:Choice>
    <mc:Fallback xmlns="">
      <p:transition spd="slow" advTm="38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648700" y="4940300"/>
            <a:ext cx="3543300" cy="1917700"/>
          </a:xfrm>
          <a:prstGeom prst="rect">
            <a:avLst/>
          </a:prstGeom>
          <a:solidFill>
            <a:schemeClr val="bg1"/>
          </a:solidFill>
        </p:spPr>
        <p:txBody>
          <a:bodyPr wrap="square" rtlCol="0">
            <a:spAutoFit/>
          </a:bodyPr>
          <a:lstStyle/>
          <a:p>
            <a:endParaRPr lang="en-US" dirty="0"/>
          </a:p>
        </p:txBody>
      </p:sp>
      <p:pic>
        <p:nvPicPr>
          <p:cNvPr id="6" name="Picture 5" descr="Division Logo.png"/>
          <p:cNvPicPr>
            <a:picLocks noChangeAspect="1"/>
          </p:cNvPicPr>
          <p:nvPr/>
        </p:nvPicPr>
        <p:blipFill>
          <a:blip r:embed="rId5" cstate="print"/>
          <a:stretch>
            <a:fillRect/>
          </a:stretch>
        </p:blipFill>
        <p:spPr>
          <a:xfrm>
            <a:off x="8911894" y="5220837"/>
            <a:ext cx="3280106" cy="1493729"/>
          </a:xfrm>
          <a:prstGeom prst="rect">
            <a:avLst/>
          </a:prstGeom>
        </p:spPr>
      </p:pic>
      <p:sp>
        <p:nvSpPr>
          <p:cNvPr id="7" name="Title 5"/>
          <p:cNvSpPr>
            <a:spLocks noGrp="1"/>
          </p:cNvSpPr>
          <p:nvPr>
            <p:ph type="title"/>
          </p:nvPr>
        </p:nvSpPr>
        <p:spPr>
          <a:xfrm>
            <a:off x="0" y="-11391"/>
            <a:ext cx="12192000" cy="945555"/>
          </a:xfrm>
        </p:spPr>
        <p:txBody>
          <a:bodyPr>
            <a:normAutofit/>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Excluded Costs</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tretch>
            <a:fillRect/>
          </a:stretch>
        </p:blipFill>
        <p:spPr>
          <a:xfrm>
            <a:off x="2846691" y="841027"/>
            <a:ext cx="6424803" cy="5896737"/>
          </a:xfrm>
          <a:prstGeom prst="rect">
            <a:avLst/>
          </a:prstGeom>
          <a:ln>
            <a:solidFill>
              <a:schemeClr val="tx1"/>
            </a:solidFill>
          </a:ln>
        </p:spPr>
      </p:pic>
      <p:grpSp>
        <p:nvGrpSpPr>
          <p:cNvPr id="2" name="Group 1"/>
          <p:cNvGrpSpPr>
            <a:grpSpLocks noChangeAspect="1"/>
          </p:cNvGrpSpPr>
          <p:nvPr/>
        </p:nvGrpSpPr>
        <p:grpSpPr>
          <a:xfrm>
            <a:off x="167780" y="4404203"/>
            <a:ext cx="5381851" cy="1577338"/>
            <a:chOff x="167782" y="2847111"/>
            <a:chExt cx="4892592" cy="1433944"/>
          </a:xfrm>
        </p:grpSpPr>
        <p:pic>
          <p:nvPicPr>
            <p:cNvPr id="12" name="Picture 11"/>
            <p:cNvPicPr>
              <a:picLocks noChangeAspect="1"/>
            </p:cNvPicPr>
            <p:nvPr/>
          </p:nvPicPr>
          <p:blipFill rotWithShape="1">
            <a:blip r:embed="rId7"/>
            <a:srcRect l="162" t="54972" r="38275" b="36308"/>
            <a:stretch/>
          </p:blipFill>
          <p:spPr>
            <a:xfrm>
              <a:off x="171246" y="3813459"/>
              <a:ext cx="4889128" cy="467596"/>
            </a:xfrm>
            <a:prstGeom prst="rect">
              <a:avLst/>
            </a:prstGeom>
            <a:ln>
              <a:solidFill>
                <a:schemeClr val="tx1"/>
              </a:solidFill>
            </a:ln>
          </p:spPr>
        </p:pic>
        <p:pic>
          <p:nvPicPr>
            <p:cNvPr id="13" name="Picture 12"/>
            <p:cNvPicPr>
              <a:picLocks noChangeAspect="1"/>
            </p:cNvPicPr>
            <p:nvPr/>
          </p:nvPicPr>
          <p:blipFill rotWithShape="1">
            <a:blip r:embed="rId7"/>
            <a:srcRect l="162" t="11241" r="38275" b="72093"/>
            <a:stretch/>
          </p:blipFill>
          <p:spPr>
            <a:xfrm>
              <a:off x="167782" y="2847111"/>
              <a:ext cx="4889128" cy="893618"/>
            </a:xfrm>
            <a:prstGeom prst="rect">
              <a:avLst/>
            </a:prstGeom>
            <a:ln>
              <a:solidFill>
                <a:schemeClr val="tx1"/>
              </a:solidFill>
            </a:ln>
          </p:spPr>
        </p:pic>
      </p:grpSp>
      <p:sp>
        <p:nvSpPr>
          <p:cNvPr id="3" name="Rectangle 2"/>
          <p:cNvSpPr>
            <a:spLocks noChangeAspect="1"/>
          </p:cNvSpPr>
          <p:nvPr/>
        </p:nvSpPr>
        <p:spPr>
          <a:xfrm>
            <a:off x="4696694" y="4395738"/>
            <a:ext cx="825888" cy="9601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a:spLocks noChangeAspect="1"/>
          </p:cNvSpPr>
          <p:nvPr/>
        </p:nvSpPr>
        <p:spPr>
          <a:xfrm>
            <a:off x="4707081" y="5860850"/>
            <a:ext cx="842013" cy="11430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Rectangle 13"/>
          <p:cNvSpPr>
            <a:spLocks noChangeAspect="1"/>
          </p:cNvSpPr>
          <p:nvPr/>
        </p:nvSpPr>
        <p:spPr>
          <a:xfrm>
            <a:off x="2753586" y="5879938"/>
            <a:ext cx="1108707" cy="1066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Rectangle 15"/>
          <p:cNvSpPr/>
          <p:nvPr/>
        </p:nvSpPr>
        <p:spPr>
          <a:xfrm>
            <a:off x="8104909" y="5743092"/>
            <a:ext cx="1166585" cy="15932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Rectangle 16"/>
          <p:cNvSpPr/>
          <p:nvPr/>
        </p:nvSpPr>
        <p:spPr>
          <a:xfrm>
            <a:off x="8091053" y="6238395"/>
            <a:ext cx="1166585" cy="15932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a:cxnSpLocks noChangeAspect="1"/>
            <a:stCxn id="4" idx="3"/>
            <a:endCxn id="17" idx="1"/>
          </p:cNvCxnSpPr>
          <p:nvPr/>
        </p:nvCxnSpPr>
        <p:spPr>
          <a:xfrm>
            <a:off x="5549094" y="5918001"/>
            <a:ext cx="2541959" cy="400057"/>
          </a:xfrm>
          <a:prstGeom prst="straightConnector1">
            <a:avLst/>
          </a:prstGeom>
          <a:ln w="15875">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8323" y="4656172"/>
            <a:ext cx="2558649" cy="307777"/>
          </a:xfrm>
          <a:prstGeom prst="rect">
            <a:avLst/>
          </a:prstGeom>
          <a:noFill/>
        </p:spPr>
        <p:txBody>
          <a:bodyPr wrap="none" rtlCol="0">
            <a:spAutoFit/>
            <a:scene3d>
              <a:camera prst="orthographicFront"/>
              <a:lightRig rig="threePt" dir="t"/>
            </a:scene3d>
            <a:sp3d extrusionH="57150">
              <a:bevelT w="38100" h="38100"/>
              <a:bevelB w="38100" h="38100" prst="relaxedInset"/>
            </a:sp3d>
          </a:bodyPr>
          <a:lstStyle/>
          <a:p>
            <a:pPr algn="ctr"/>
            <a:r>
              <a:rPr lang="en-US" sz="1400" b="1" dirty="0" smtClean="0">
                <a:solidFill>
                  <a:srgbClr val="002060"/>
                </a:solidFill>
                <a:latin typeface="Arial" panose="020B0604020202020204" pitchFamily="34" charset="0"/>
                <a:cs typeface="Arial" panose="020B0604020202020204" pitchFamily="34" charset="0"/>
              </a:rPr>
              <a:t>U-1 of ICRP excel workbook</a:t>
            </a:r>
          </a:p>
        </p:txBody>
      </p:sp>
      <p:sp>
        <p:nvSpPr>
          <p:cNvPr id="18" name="TextBox 17"/>
          <p:cNvSpPr txBox="1"/>
          <p:nvPr/>
        </p:nvSpPr>
        <p:spPr>
          <a:xfrm>
            <a:off x="90407" y="4136443"/>
            <a:ext cx="5107506" cy="307777"/>
          </a:xfrm>
          <a:prstGeom prst="rect">
            <a:avLst/>
          </a:prstGeom>
          <a:noFill/>
        </p:spPr>
        <p:txBody>
          <a:bodyPr wrap="square" rtlCol="0">
            <a:spAutoFit/>
            <a:scene3d>
              <a:camera prst="orthographicFront"/>
              <a:lightRig rig="threePt" dir="t"/>
            </a:scene3d>
            <a:sp3d extrusionH="57150">
              <a:bevelT w="38100" h="38100"/>
              <a:bevelB w="38100" h="38100" prst="relaxedInset"/>
            </a:sp3d>
          </a:bodyPr>
          <a:lstStyle/>
          <a:p>
            <a:r>
              <a:rPr lang="en-US" sz="1400" b="1" dirty="0" smtClean="0">
                <a:solidFill>
                  <a:srgbClr val="002060"/>
                </a:solidFill>
                <a:latin typeface="Arial" panose="020B0604020202020204" pitchFamily="34" charset="0"/>
                <a:cs typeface="Arial" panose="020B0604020202020204" pitchFamily="34" charset="0"/>
              </a:rPr>
              <a:t>Reconciliation of totals for Excluded Costs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76313901"/>
      </p:ext>
    </p:extLst>
  </p:cSld>
  <p:clrMapOvr>
    <a:masterClrMapping/>
  </p:clrMapOvr>
  <mc:AlternateContent xmlns:mc="http://schemas.openxmlformats.org/markup-compatibility/2006" xmlns:p14="http://schemas.microsoft.com/office/powerpoint/2010/main">
    <mc:Choice Requires="p14">
      <p:transition spd="slow" p14:dur="2000" advTm="135475"/>
    </mc:Choice>
    <mc:Fallback xmlns="">
      <p:transition spd="slow" advTm="13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05"/>
            <a:ext cx="12192000" cy="892643"/>
          </a:xfrm>
        </p:spPr>
        <p:txBody>
          <a:bodyPr>
            <a:normAutofit/>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ICRP Excel Workbook - Certification</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3109734" y="906348"/>
            <a:ext cx="6051804" cy="6102477"/>
          </a:xfrm>
          <a:prstGeom prst="rect">
            <a:avLst/>
          </a:prstGeom>
          <a:ln>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72036386"/>
      </p:ext>
    </p:extLst>
  </p:cSld>
  <p:clrMapOvr>
    <a:masterClrMapping/>
  </p:clrMapOvr>
  <mc:AlternateContent xmlns:mc="http://schemas.openxmlformats.org/markup-compatibility/2006" xmlns:p14="http://schemas.microsoft.com/office/powerpoint/2010/main">
    <mc:Choice Requires="p14">
      <p:transition spd="slow" p14:dur="2000" advTm="91349"/>
    </mc:Choice>
    <mc:Fallback xmlns="">
      <p:transition spd="slow" advTm="9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92"/>
            <a:ext cx="12192000" cy="1325563"/>
          </a:xfrm>
        </p:spPr>
        <p:txBody>
          <a:bodyPr>
            <a:normAutofit/>
          </a:bodyPr>
          <a:lstStyle/>
          <a:p>
            <a:pPr algn="ctr"/>
            <a: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Deadline for Requestin</a:t>
            </a:r>
            <a:r>
              <a:rPr lang="en-US" sz="4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 an ICR</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228750"/>
            <a:ext cx="10515600" cy="2785701"/>
          </a:xfrm>
        </p:spPr>
        <p:txBody>
          <a:bodyPr>
            <a:normAutofit lnSpcReduction="10000"/>
          </a:bodyPr>
          <a:lstStyle/>
          <a:p>
            <a:pPr marL="109537" indent="0">
              <a:buNone/>
            </a:pPr>
            <a:r>
              <a:rPr lang="en-US" dirty="0" smtClean="0"/>
              <a:t>Indirect Cost Rate Proposal</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Due annually in February</a:t>
            </a:r>
          </a:p>
          <a:p>
            <a:r>
              <a:rPr lang="en-US" dirty="0" smtClean="0">
                <a:latin typeface="Arial" panose="020B0604020202020204" pitchFamily="34" charset="0"/>
                <a:cs typeface="Arial" panose="020B0604020202020204" pitchFamily="34" charset="0"/>
              </a:rPr>
              <a:t>May not be submitted late</a:t>
            </a:r>
          </a:p>
          <a:p>
            <a:pPr marL="109537" indent="0">
              <a:buNone/>
            </a:pPr>
            <a:endParaRPr lang="en-US" dirty="0" smtClean="0"/>
          </a:p>
          <a:p>
            <a:pPr marL="109537" indent="0">
              <a:buNone/>
            </a:pPr>
            <a:r>
              <a:rPr lang="en-US" dirty="0" smtClean="0"/>
              <a:t>School districts that miss the February deadline will not receive an ICR</a:t>
            </a:r>
            <a:endParaRPr lang="en-US" dirty="0" smtClean="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30352496"/>
      </p:ext>
    </p:extLst>
  </p:cSld>
  <p:clrMapOvr>
    <a:masterClrMapping/>
  </p:clrMapOvr>
  <mc:AlternateContent xmlns:mc="http://schemas.openxmlformats.org/markup-compatibility/2006" xmlns:p14="http://schemas.microsoft.com/office/powerpoint/2010/main">
    <mc:Choice Requires="p14">
      <p:transition spd="slow" p14:dur="2000" advTm="45696"/>
    </mc:Choice>
    <mc:Fallback xmlns="">
      <p:transition spd="slow" advTm="4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23"/>
            <a:ext cx="12192000" cy="1129701"/>
          </a:xfrm>
        </p:spPr>
        <p:txBody>
          <a:bodyPr>
            <a:normAutofit/>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Submitting the Completed ICRP </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802968" y="1942795"/>
            <a:ext cx="11150600" cy="3209311"/>
          </a:xfrm>
        </p:spPr>
        <p:txBody>
          <a:bodyPr>
            <a:normAutofit/>
          </a:bodyPr>
          <a:lstStyle/>
          <a:p>
            <a:pPr>
              <a:spcAft>
                <a:spcPts val="600"/>
              </a:spcAft>
            </a:pPr>
            <a:r>
              <a:rPr lang="en-US" sz="2400" dirty="0" smtClean="0"/>
              <a:t>Deadline: February 13, 2015</a:t>
            </a:r>
          </a:p>
          <a:p>
            <a:pPr>
              <a:spcAft>
                <a:spcPts val="600"/>
              </a:spcAft>
            </a:pPr>
            <a:r>
              <a:rPr lang="en-US" sz="2400" dirty="0" smtClean="0"/>
              <a:t>Submit </a:t>
            </a:r>
            <a:r>
              <a:rPr lang="en-US" sz="2400" b="1" dirty="0" smtClean="0"/>
              <a:t>all </a:t>
            </a:r>
            <a:r>
              <a:rPr lang="en-US" sz="2400" b="1" dirty="0"/>
              <a:t>three </a:t>
            </a:r>
            <a:r>
              <a:rPr lang="en-US" sz="2400" dirty="0" smtClean="0"/>
              <a:t>required</a:t>
            </a:r>
            <a:r>
              <a:rPr lang="en-US" sz="2400" b="1" dirty="0" smtClean="0"/>
              <a:t> </a:t>
            </a:r>
            <a:r>
              <a:rPr lang="en-US" sz="2400" dirty="0" smtClean="0"/>
              <a:t>documents of ICRP via </a:t>
            </a:r>
            <a:r>
              <a:rPr lang="en-US" sz="2400" dirty="0"/>
              <a:t>GFFC Reports and Data </a:t>
            </a:r>
            <a:r>
              <a:rPr lang="en-US" sz="2400" dirty="0" smtClean="0"/>
              <a:t>Collections:</a:t>
            </a:r>
          </a:p>
          <a:p>
            <a:pPr marL="1152525" lvl="2" indent="-457200">
              <a:lnSpc>
                <a:spcPct val="110000"/>
              </a:lnSpc>
              <a:spcBef>
                <a:spcPts val="0"/>
              </a:spcBef>
              <a:spcAft>
                <a:spcPts val="0"/>
              </a:spcAft>
              <a:buSzPct val="105000"/>
              <a:buFont typeface="+mj-lt"/>
              <a:buAutoNum type="arabicPeriod"/>
            </a:pPr>
            <a:r>
              <a:rPr lang="en-US" dirty="0" smtClean="0"/>
              <a:t>ICRP Excel </a:t>
            </a:r>
            <a:r>
              <a:rPr lang="en-US" dirty="0"/>
              <a:t>workbook</a:t>
            </a:r>
          </a:p>
          <a:p>
            <a:pPr marL="1152525" lvl="2" indent="-457200">
              <a:lnSpc>
                <a:spcPct val="110000"/>
              </a:lnSpc>
              <a:spcBef>
                <a:spcPts val="0"/>
              </a:spcBef>
              <a:spcAft>
                <a:spcPts val="0"/>
              </a:spcAft>
              <a:buSzPct val="105000"/>
              <a:buFont typeface="+mj-lt"/>
              <a:buAutoNum type="arabicPeriod"/>
            </a:pPr>
            <a:r>
              <a:rPr lang="en-US" dirty="0"/>
              <a:t>C</a:t>
            </a:r>
            <a:r>
              <a:rPr lang="en-US" dirty="0" smtClean="0"/>
              <a:t>ertification</a:t>
            </a:r>
            <a:endParaRPr lang="en-US" dirty="0"/>
          </a:p>
          <a:p>
            <a:pPr marL="1152525" lvl="2" indent="-457200">
              <a:lnSpc>
                <a:spcPct val="110000"/>
              </a:lnSpc>
              <a:spcBef>
                <a:spcPts val="0"/>
              </a:spcBef>
              <a:spcAft>
                <a:spcPts val="0"/>
              </a:spcAft>
              <a:buSzPct val="105000"/>
              <a:buFont typeface="+mj-lt"/>
              <a:buAutoNum type="arabicPeriod"/>
            </a:pPr>
            <a:r>
              <a:rPr lang="en-US" dirty="0"/>
              <a:t>O</a:t>
            </a:r>
            <a:r>
              <a:rPr lang="en-US" dirty="0" smtClean="0"/>
              <a:t>rganizational chart</a:t>
            </a:r>
          </a:p>
          <a:p>
            <a:r>
              <a:rPr lang="en-US" sz="2400" dirty="0" smtClean="0"/>
              <a:t>Refer to Page 12 of ICRP Guidance Handbook for specific instructions of how to upload ICRP to GFFC Reports and Data Collections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81735514"/>
      </p:ext>
    </p:extLst>
  </p:cSld>
  <p:clrMapOvr>
    <a:masterClrMapping/>
  </p:clrMapOvr>
  <mc:AlternateContent xmlns:mc="http://schemas.openxmlformats.org/markup-compatibility/2006" xmlns:p14="http://schemas.microsoft.com/office/powerpoint/2010/main">
    <mc:Choice Requires="p14">
      <p:transition spd="slow" p14:dur="2000" advTm="1340"/>
    </mc:Choice>
    <mc:Fallback xmlns="">
      <p:transition spd="slow" advTm="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23"/>
            <a:ext cx="12192000" cy="1325563"/>
          </a:xfrm>
        </p:spPr>
        <p:txBody>
          <a:bodyPr>
            <a:normAutofit/>
          </a:bodyPr>
          <a:lstStyle/>
          <a:p>
            <a:pPr algn="ct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Information and Resources</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838200" y="1216025"/>
            <a:ext cx="10515600" cy="4351338"/>
          </a:xfrm>
        </p:spPr>
        <p:txBody>
          <a:bodyPr>
            <a:normAutofit fontScale="92500" lnSpcReduction="20000"/>
          </a:bodyPr>
          <a:lstStyle/>
          <a:p>
            <a:pPr marL="109537" indent="0">
              <a:buNone/>
            </a:pPr>
            <a:r>
              <a:rPr lang="en-US" b="1" dirty="0" smtClean="0"/>
              <a:t>Division of Federal Fiscal Compliance and Reporting</a:t>
            </a:r>
          </a:p>
          <a:p>
            <a:pPr marL="623887" indent="-514350">
              <a:buFont typeface="+mj-lt"/>
              <a:buAutoNum type="arabicPeriod"/>
            </a:pPr>
            <a:endParaRPr lang="en-US" dirty="0" smtClean="0"/>
          </a:p>
          <a:p>
            <a:r>
              <a:rPr lang="en-US" dirty="0" smtClean="0"/>
              <a:t>Phone:  (512) 463-9127</a:t>
            </a:r>
          </a:p>
          <a:p>
            <a:r>
              <a:rPr lang="en-US" dirty="0" smtClean="0"/>
              <a:t>Email: </a:t>
            </a:r>
            <a:r>
              <a:rPr lang="en-US" dirty="0" smtClean="0">
                <a:hlinkClick r:id="rId5"/>
              </a:rPr>
              <a:t>compliance@tea.texas.gov</a:t>
            </a:r>
            <a:endParaRPr lang="en-US" dirty="0" smtClean="0"/>
          </a:p>
          <a:p>
            <a:pPr marL="109537" indent="0">
              <a:buNone/>
            </a:pPr>
            <a:endParaRPr lang="en-US" dirty="0" smtClean="0"/>
          </a:p>
          <a:p>
            <a:pPr marL="109537" indent="0">
              <a:buNone/>
            </a:pPr>
            <a:r>
              <a:rPr lang="en-US" b="1" dirty="0" smtClean="0">
                <a:hlinkClick r:id="rId6"/>
              </a:rPr>
              <a:t>Indirect Cost Rates</a:t>
            </a:r>
            <a:r>
              <a:rPr lang="en-US" b="1" dirty="0" smtClean="0"/>
              <a:t> page of TEA Website</a:t>
            </a:r>
          </a:p>
          <a:p>
            <a:pPr marL="109537" indent="0">
              <a:buNone/>
            </a:pPr>
            <a:r>
              <a:rPr lang="en-US" dirty="0" smtClean="0"/>
              <a:t>Finance &amp; Grants/Grants/Compliance and Reporting/Indirect Costs. </a:t>
            </a:r>
            <a:br>
              <a:rPr lang="en-US" dirty="0" smtClean="0"/>
            </a:br>
            <a:r>
              <a:rPr lang="en-US" dirty="0" smtClean="0"/>
              <a:t>Or search for “</a:t>
            </a:r>
            <a:r>
              <a:rPr lang="en-US" b="1" dirty="0" smtClean="0"/>
              <a:t>indirect cost rates</a:t>
            </a:r>
            <a:r>
              <a:rPr lang="en-US" dirty="0" smtClean="0"/>
              <a:t>”</a:t>
            </a:r>
          </a:p>
          <a:p>
            <a:pPr marL="623887" indent="-514350">
              <a:buFont typeface="+mj-lt"/>
              <a:buAutoNum type="arabicPeriod"/>
            </a:pPr>
            <a:endParaRPr lang="en-US" dirty="0" smtClean="0"/>
          </a:p>
          <a:p>
            <a:r>
              <a:rPr lang="en-US" dirty="0" smtClean="0"/>
              <a:t>ICRP Guidance Handbook</a:t>
            </a:r>
          </a:p>
          <a:p>
            <a:r>
              <a:rPr lang="en-US" dirty="0" smtClean="0"/>
              <a:t>ICRP Excel Workbook</a:t>
            </a:r>
            <a:endParaRPr lang="en-US" dirty="0"/>
          </a:p>
          <a:p>
            <a:endParaRPr lang="en-US" dirty="0" smtClean="0"/>
          </a:p>
        </p:txBody>
      </p:sp>
      <p:pic>
        <p:nvPicPr>
          <p:cNvPr id="7" name="Picture 6"/>
          <p:cNvPicPr>
            <a:picLocks noChangeAspect="1"/>
          </p:cNvPicPr>
          <p:nvPr/>
        </p:nvPicPr>
        <p:blipFill rotWithShape="1">
          <a:blip r:embed="rId7"/>
          <a:srcRect l="24028" t="14445" r="24583" b="70444"/>
          <a:stretch/>
        </p:blipFill>
        <p:spPr>
          <a:xfrm>
            <a:off x="5333999" y="4073608"/>
            <a:ext cx="6578614" cy="1209031"/>
          </a:xfrm>
          <a:prstGeom prst="rect">
            <a:avLst/>
          </a:prstGeom>
          <a:ln>
            <a:solidFill>
              <a:schemeClr val="tx2"/>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792350"/>
      </p:ext>
    </p:extLst>
  </p:cSld>
  <p:clrMapOvr>
    <a:masterClrMapping/>
  </p:clrMapOvr>
  <mc:AlternateContent xmlns:mc="http://schemas.openxmlformats.org/markup-compatibility/2006" xmlns:p14="http://schemas.microsoft.com/office/powerpoint/2010/main">
    <mc:Choice Requires="p14">
      <p:transition spd="slow" p14:dur="2000" advTm="72326"/>
    </mc:Choice>
    <mc:Fallback xmlns="">
      <p:transition spd="slow" advTm="72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92"/>
            <a:ext cx="12192000" cy="1325563"/>
          </a:xfrm>
        </p:spPr>
        <p:txBody>
          <a:bodyPr>
            <a:normAutofit/>
          </a:bodyPr>
          <a:lstStyle/>
          <a:p>
            <a:pPr algn="ctr"/>
            <a: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Two Types of ICR:</a:t>
            </a:r>
            <a:b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Restricted and Unrestricted</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287741"/>
            <a:ext cx="10515600" cy="2530065"/>
          </a:xfrm>
        </p:spPr>
        <p:txBody>
          <a:bodyPr>
            <a:normAutofit/>
          </a:bodyPr>
          <a:lstStyle/>
          <a:p>
            <a:r>
              <a:rPr lang="en-US" dirty="0" smtClean="0"/>
              <a:t>TEA issues restricted and unrestricted indirect cost rates</a:t>
            </a:r>
          </a:p>
          <a:p>
            <a:pPr>
              <a:spcAft>
                <a:spcPts val="600"/>
              </a:spcAft>
            </a:pPr>
            <a:r>
              <a:rPr lang="en-US" dirty="0" smtClean="0"/>
              <a:t>The ICR rate used depends on if the supplement, not supplant provision exists for an individual grant program</a:t>
            </a:r>
          </a:p>
          <a:p>
            <a:pPr lvl="1"/>
            <a:r>
              <a:rPr lang="en-US" dirty="0" smtClean="0"/>
              <a:t>Restricted ICR – supplement, not supplant required</a:t>
            </a:r>
          </a:p>
          <a:p>
            <a:pPr lvl="1"/>
            <a:r>
              <a:rPr lang="en-US" dirty="0" smtClean="0"/>
              <a:t>Unrestricted ICR – </a:t>
            </a:r>
            <a:r>
              <a:rPr lang="en-US" i="1" dirty="0" smtClean="0"/>
              <a:t>not subject </a:t>
            </a:r>
            <a:r>
              <a:rPr lang="en-US" dirty="0" smtClean="0"/>
              <a:t>to supplement, not supplant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12764413"/>
      </p:ext>
    </p:extLst>
  </p:cSld>
  <p:clrMapOvr>
    <a:masterClrMapping/>
  </p:clrMapOvr>
  <mc:AlternateContent xmlns:mc="http://schemas.openxmlformats.org/markup-compatibility/2006" xmlns:p14="http://schemas.microsoft.com/office/powerpoint/2010/main">
    <mc:Choice Requires="p14">
      <p:transition spd="slow" p14:dur="2000" advTm="94387"/>
    </mc:Choice>
    <mc:Fallback xmlns="">
      <p:transition spd="slow" advTm="9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92"/>
            <a:ext cx="12192000" cy="1325563"/>
          </a:xfrm>
        </p:spPr>
        <p:txBody>
          <a:bodyPr>
            <a:normAutofit/>
          </a:bodyPr>
          <a:lstStyle/>
          <a:p>
            <a:pPr algn="ctr"/>
            <a: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to Request Indirect Cost Rate</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523713"/>
            <a:ext cx="10515600" cy="2333422"/>
          </a:xfrm>
        </p:spPr>
        <p:txBody>
          <a:bodyPr>
            <a:normAutofit/>
          </a:bodyPr>
          <a:lstStyle/>
          <a:p>
            <a:r>
              <a:rPr lang="en-US" dirty="0" smtClean="0"/>
              <a:t>Independent school districts request their ICR through the Indirect Cost Rate Proposal (ICRP)</a:t>
            </a:r>
          </a:p>
          <a:p>
            <a:r>
              <a:rPr lang="en-US" dirty="0" smtClean="0"/>
              <a:t>LEAs with approved ICR may recover indirect costs for the administration of managing federal and state grants</a:t>
            </a:r>
          </a:p>
          <a:p>
            <a:endParaRPr lang="en-US" dirty="0" smtClean="0"/>
          </a:p>
          <a:p>
            <a:pPr marL="1087438" lvl="2" indent="-457200">
              <a:buFont typeface="+mj-lt"/>
              <a:buAutoNum type="arabicPeriod"/>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67688957"/>
      </p:ext>
    </p:extLst>
  </p:cSld>
  <p:clrMapOvr>
    <a:masterClrMapping/>
  </p:clrMapOvr>
  <mc:AlternateContent xmlns:mc="http://schemas.openxmlformats.org/markup-compatibility/2006" xmlns:p14="http://schemas.microsoft.com/office/powerpoint/2010/main">
    <mc:Choice Requires="p14">
      <p:transition spd="slow" p14:dur="2000" advTm="30440"/>
    </mc:Choice>
    <mc:Fallback xmlns="">
      <p:transition spd="slow" advTm="3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71"/>
            <a:ext cx="12192000" cy="1325563"/>
          </a:xfrm>
        </p:spPr>
        <p:txBody>
          <a:bodyPr>
            <a:normAutofit/>
          </a:bodyPr>
          <a:lstStyle/>
          <a:p>
            <a:pPr algn="ctr"/>
            <a:r>
              <a:rPr lang="en-US" sz="4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to Request Indirect Cost Rate</a:t>
            </a:r>
            <a:endPar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109537" indent="0">
              <a:buNone/>
            </a:pPr>
            <a:r>
              <a:rPr lang="en-US" dirty="0" smtClean="0"/>
              <a:t>The ICRP is a set of three required documents:</a:t>
            </a:r>
          </a:p>
          <a:p>
            <a:pPr marL="623887" indent="-514350">
              <a:buFont typeface="+mj-lt"/>
              <a:buAutoNum type="arabicPeriod"/>
            </a:pPr>
            <a:r>
              <a:rPr lang="en-US" dirty="0" smtClean="0"/>
              <a:t>ICRP Excel workbook</a:t>
            </a:r>
          </a:p>
          <a:p>
            <a:pPr marL="623887" indent="-514350">
              <a:buFont typeface="+mj-lt"/>
              <a:buAutoNum type="arabicPeriod"/>
            </a:pPr>
            <a:r>
              <a:rPr lang="en-US" dirty="0" smtClean="0"/>
              <a:t>Certification of indirect costs</a:t>
            </a:r>
          </a:p>
          <a:p>
            <a:pPr marL="623887" indent="-514350">
              <a:buFont typeface="+mj-lt"/>
              <a:buAutoNum type="arabicPeriod"/>
            </a:pPr>
            <a:r>
              <a:rPr lang="en-US" dirty="0" smtClean="0"/>
              <a:t>Organizational chart</a:t>
            </a:r>
          </a:p>
          <a:p>
            <a:pPr marL="623887" indent="-514350">
              <a:buFont typeface="+mj-lt"/>
              <a:buAutoNum type="arabicPeriod"/>
            </a:pPr>
            <a:endParaRPr lang="en-US" dirty="0"/>
          </a:p>
          <a:p>
            <a:pPr marL="109537" indent="0">
              <a:buNone/>
            </a:pPr>
            <a:r>
              <a:rPr lang="en-US" dirty="0" smtClean="0"/>
              <a:t>The ICRP collects all the information TEA needs to issue ICRs to school districts, per federal requirements.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79742380"/>
      </p:ext>
    </p:extLst>
  </p:cSld>
  <p:clrMapOvr>
    <a:masterClrMapping/>
  </p:clrMapOvr>
  <mc:AlternateContent xmlns:mc="http://schemas.openxmlformats.org/markup-compatibility/2006" xmlns:p14="http://schemas.microsoft.com/office/powerpoint/2010/main">
    <mc:Choice Requires="p14">
      <p:transition spd="slow" p14:dur="2000" advTm="62436"/>
    </mc:Choice>
    <mc:Fallback xmlns="">
      <p:transition spd="slow" advTm="6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75"/>
            <a:ext cx="12192000" cy="1325563"/>
          </a:xfrm>
        </p:spPr>
        <p:txBody>
          <a:bodyPr>
            <a:normAutofit/>
          </a:bodyPr>
          <a:lstStyle/>
          <a:p>
            <a:pPr algn="ctr"/>
            <a: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TEA Calculates ICRs</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982937"/>
            <a:ext cx="10515600" cy="3346143"/>
          </a:xfrm>
        </p:spPr>
        <p:txBody>
          <a:bodyPr>
            <a:normAutofit/>
          </a:bodyPr>
          <a:lstStyle/>
          <a:p>
            <a:pPr>
              <a:spcBef>
                <a:spcPts val="1800"/>
              </a:spcBef>
            </a:pPr>
            <a:r>
              <a:rPr lang="en-US" dirty="0" smtClean="0"/>
              <a:t>Calculation</a:t>
            </a:r>
            <a:r>
              <a:rPr lang="en-US" dirty="0"/>
              <a:t>:</a:t>
            </a:r>
          </a:p>
          <a:p>
            <a:pPr marL="109537" indent="0" algn="ctr">
              <a:spcBef>
                <a:spcPts val="1800"/>
              </a:spcBef>
              <a:buNone/>
            </a:pPr>
            <a:r>
              <a:rPr lang="en-US" sz="2400" dirty="0"/>
              <a:t>Indirect Cost </a:t>
            </a:r>
            <a:r>
              <a:rPr lang="en-US" sz="2400" dirty="0" smtClean="0"/>
              <a:t>Pool </a:t>
            </a:r>
            <a:r>
              <a:rPr lang="en-US" dirty="0" smtClean="0"/>
              <a:t>÷</a:t>
            </a:r>
            <a:r>
              <a:rPr lang="en-US" sz="2400" dirty="0" smtClean="0"/>
              <a:t> Modified </a:t>
            </a:r>
            <a:r>
              <a:rPr lang="en-US" sz="2400" dirty="0"/>
              <a:t>Total Direct</a:t>
            </a:r>
            <a:r>
              <a:rPr lang="en-US" sz="2400" b="1" dirty="0"/>
              <a:t> </a:t>
            </a:r>
            <a:r>
              <a:rPr lang="en-US" sz="2400" dirty="0" smtClean="0"/>
              <a:t>Cost (MTDC)</a:t>
            </a:r>
            <a:br>
              <a:rPr lang="en-US" sz="2400" dirty="0" smtClean="0"/>
            </a:br>
            <a:endParaRPr lang="en-US" sz="2400" dirty="0" smtClean="0"/>
          </a:p>
          <a:p>
            <a:pPr>
              <a:spcBef>
                <a:spcPts val="1200"/>
              </a:spcBef>
            </a:pPr>
            <a:r>
              <a:rPr lang="en-US" dirty="0" smtClean="0"/>
              <a:t>Order of calculation:</a:t>
            </a:r>
          </a:p>
          <a:p>
            <a:pPr marL="1108075" lvl="1" indent="-742950">
              <a:buFont typeface="+mj-lt"/>
              <a:buAutoNum type="arabicPeriod"/>
            </a:pPr>
            <a:r>
              <a:rPr lang="en-US" dirty="0" smtClean="0"/>
              <a:t>Calculate </a:t>
            </a:r>
            <a:r>
              <a:rPr lang="en-US" dirty="0"/>
              <a:t>u</a:t>
            </a:r>
            <a:r>
              <a:rPr lang="en-US" dirty="0" smtClean="0"/>
              <a:t>nrestricted ICR</a:t>
            </a:r>
            <a:endParaRPr lang="en-US" dirty="0"/>
          </a:p>
          <a:p>
            <a:pPr marL="1108075" lvl="1" indent="-742950">
              <a:buFont typeface="+mj-lt"/>
              <a:buAutoNum type="arabicPeriod"/>
            </a:pPr>
            <a:r>
              <a:rPr lang="en-US" dirty="0"/>
              <a:t>Adjust </a:t>
            </a:r>
            <a:r>
              <a:rPr lang="en-US" dirty="0" smtClean="0"/>
              <a:t>indirect </a:t>
            </a:r>
            <a:r>
              <a:rPr lang="en-US" dirty="0"/>
              <a:t>c</a:t>
            </a:r>
            <a:r>
              <a:rPr lang="en-US" dirty="0" smtClean="0"/>
              <a:t>ost pool </a:t>
            </a:r>
            <a:r>
              <a:rPr lang="en-US" dirty="0"/>
              <a:t>and </a:t>
            </a:r>
            <a:r>
              <a:rPr lang="en-US" dirty="0" smtClean="0"/>
              <a:t>MTDC </a:t>
            </a:r>
          </a:p>
          <a:p>
            <a:pPr marL="1108075" lvl="1" indent="-742950">
              <a:buFont typeface="+mj-lt"/>
              <a:buAutoNum type="arabicPeriod"/>
            </a:pPr>
            <a:r>
              <a:rPr lang="en-US" dirty="0" smtClean="0"/>
              <a:t>Calculate restricted ICR</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77404639"/>
      </p:ext>
    </p:extLst>
  </p:cSld>
  <p:clrMapOvr>
    <a:masterClrMapping/>
  </p:clrMapOvr>
  <mc:AlternateContent xmlns:mc="http://schemas.openxmlformats.org/markup-compatibility/2006" xmlns:p14="http://schemas.microsoft.com/office/powerpoint/2010/main">
    <mc:Choice Requires="p14">
      <p:transition spd="slow" p14:dur="2000" advTm="83711"/>
    </mc:Choice>
    <mc:Fallback xmlns="">
      <p:transition spd="slow" advTm="8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19"/>
            <a:ext cx="12192000" cy="1325563"/>
          </a:xfrm>
        </p:spPr>
        <p:txBody>
          <a:bodyPr>
            <a:normAutofit/>
          </a:bodyPr>
          <a:lstStyle/>
          <a:p>
            <a:pPr algn="ctr"/>
            <a: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TEA Calculates Rates</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582711"/>
            <a:ext cx="10617200" cy="1910633"/>
          </a:xfrm>
        </p:spPr>
        <p:txBody>
          <a:bodyPr>
            <a:normAutofit/>
          </a:bodyPr>
          <a:lstStyle/>
          <a:p>
            <a:r>
              <a:rPr lang="en-US" dirty="0" smtClean="0"/>
              <a:t>ICR calculation based on school district’s actual audited costs as submitted in the Annual </a:t>
            </a:r>
            <a:r>
              <a:rPr lang="en-US" dirty="0"/>
              <a:t>F</a:t>
            </a:r>
            <a:r>
              <a:rPr lang="en-US" dirty="0" smtClean="0"/>
              <a:t>inancial Report (AFR)</a:t>
            </a:r>
          </a:p>
          <a:p>
            <a:r>
              <a:rPr lang="en-US" dirty="0" smtClean="0"/>
              <a:t>AFR information is used to complete ICRP for subsequent school year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10345326"/>
      </p:ext>
    </p:extLst>
  </p:cSld>
  <p:clrMapOvr>
    <a:masterClrMapping/>
  </p:clrMapOvr>
  <mc:AlternateContent xmlns:mc="http://schemas.openxmlformats.org/markup-compatibility/2006" xmlns:p14="http://schemas.microsoft.com/office/powerpoint/2010/main">
    <mc:Choice Requires="p14">
      <p:transition spd="slow" p14:dur="2000" advTm="62924"/>
    </mc:Choice>
    <mc:Fallback xmlns="">
      <p:transition spd="slow" advTm="6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19"/>
            <a:ext cx="12192000" cy="1325563"/>
          </a:xfrm>
        </p:spPr>
        <p:txBody>
          <a:bodyPr>
            <a:normAutofit/>
          </a:bodyPr>
          <a:lstStyle/>
          <a:p>
            <a:pPr algn="ctr"/>
            <a: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Classification of Costs</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376236"/>
            <a:ext cx="10617200" cy="2667711"/>
          </a:xfrm>
        </p:spPr>
        <p:txBody>
          <a:bodyPr>
            <a:normAutofit/>
          </a:bodyPr>
          <a:lstStyle/>
          <a:p>
            <a:pPr marL="109537" indent="0">
              <a:buNone/>
            </a:pPr>
            <a:r>
              <a:rPr lang="en-US" dirty="0" smtClean="0"/>
              <a:t>In the ICRP, school district’s classify actual audited costs into one of four categories:</a:t>
            </a:r>
          </a:p>
          <a:p>
            <a:pPr lvl="1"/>
            <a:r>
              <a:rPr lang="en-US" dirty="0"/>
              <a:t>Excluded costs</a:t>
            </a:r>
          </a:p>
          <a:p>
            <a:pPr lvl="1"/>
            <a:r>
              <a:rPr lang="en-US" dirty="0"/>
              <a:t>Unallowable costs</a:t>
            </a:r>
          </a:p>
          <a:p>
            <a:pPr lvl="1"/>
            <a:r>
              <a:rPr lang="en-US" dirty="0"/>
              <a:t>Direct costs</a:t>
            </a:r>
          </a:p>
          <a:p>
            <a:pPr lvl="1"/>
            <a:r>
              <a:rPr lang="en-US" dirty="0"/>
              <a:t>Indirect </a:t>
            </a:r>
            <a:r>
              <a:rPr lang="en-US" dirty="0" smtClean="0"/>
              <a:t>costs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86994291"/>
      </p:ext>
    </p:extLst>
  </p:cSld>
  <p:clrMapOvr>
    <a:masterClrMapping/>
  </p:clrMapOvr>
  <mc:AlternateContent xmlns:mc="http://schemas.openxmlformats.org/markup-compatibility/2006" xmlns:p14="http://schemas.microsoft.com/office/powerpoint/2010/main">
    <mc:Choice Requires="p14">
      <p:transition spd="slow" p14:dur="2000" advTm="49222"/>
    </mc:Choice>
    <mc:Fallback xmlns="">
      <p:transition spd="slow" advTm="49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968265791"/>
              </p:ext>
            </p:extLst>
          </p:nvPr>
        </p:nvGraphicFramePr>
        <p:xfrm>
          <a:off x="101674" y="1311246"/>
          <a:ext cx="12022282" cy="4310154"/>
        </p:xfrm>
        <a:graphic>
          <a:graphicData uri="http://schemas.openxmlformats.org/drawingml/2006/table">
            <a:tbl>
              <a:tblPr firstRow="1" bandRow="1">
                <a:tableStyleId>{5C22544A-7EE6-4342-B048-85BDC9FD1C3A}</a:tableStyleId>
              </a:tblPr>
              <a:tblGrid>
                <a:gridCol w="3496932"/>
                <a:gridCol w="2939846"/>
                <a:gridCol w="2498573"/>
                <a:gridCol w="3086931"/>
              </a:tblGrid>
              <a:tr h="450791">
                <a:tc>
                  <a:txBody>
                    <a:bodyPr/>
                    <a:lstStyle/>
                    <a:p>
                      <a:pPr algn="ctr"/>
                      <a:r>
                        <a:rPr lang="en-US" sz="2400" dirty="0" smtClean="0"/>
                        <a:t>Excluded</a:t>
                      </a:r>
                      <a:endParaRPr lang="en-US" sz="2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smtClean="0">
                          <a:solidFill>
                            <a:schemeClr val="bg1"/>
                          </a:solidFill>
                        </a:rPr>
                        <a:t>Unallowable</a:t>
                      </a:r>
                      <a:endParaRPr lang="en-US" sz="24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smtClean="0"/>
                        <a:t>Direct</a:t>
                      </a:r>
                      <a:endParaRPr lang="en-US" sz="2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smtClean="0"/>
                        <a:t>Indirect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378234">
                <a:tc>
                  <a:txBody>
                    <a:bodyPr/>
                    <a:lstStyle/>
                    <a:p>
                      <a:pPr algn="l"/>
                      <a:r>
                        <a:rPr lang="en-US" sz="1600" b="0" dirty="0" smtClean="0">
                          <a:solidFill>
                            <a:schemeClr val="tx1"/>
                          </a:solidFill>
                          <a:latin typeface="Arial" panose="020B0604020202020204" pitchFamily="34" charset="0"/>
                          <a:cs typeface="Arial" panose="020B0604020202020204" pitchFamily="34" charset="0"/>
                        </a:rPr>
                        <a:t>Debt Service (65xx)</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Fines/</a:t>
                      </a:r>
                      <a:r>
                        <a:rPr lang="en-US" sz="1600" b="0" baseline="0" dirty="0" smtClean="0">
                          <a:solidFill>
                            <a:schemeClr val="tx1"/>
                          </a:solidFill>
                          <a:latin typeface="Arial" panose="020B0604020202020204" pitchFamily="34" charset="0"/>
                          <a:cs typeface="Arial" panose="020B0604020202020204" pitchFamily="34" charset="0"/>
                        </a:rPr>
                        <a:t>Penalties</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Salaries</a:t>
                      </a:r>
                      <a:r>
                        <a:rPr lang="en-US" sz="1600" b="0" baseline="0" dirty="0" smtClean="0">
                          <a:solidFill>
                            <a:schemeClr val="tx1"/>
                          </a:solidFill>
                          <a:latin typeface="Arial" panose="020B0604020202020204" pitchFamily="34" charset="0"/>
                          <a:cs typeface="Arial" panose="020B0604020202020204" pitchFamily="34" charset="0"/>
                        </a:rPr>
                        <a:t> to Programs</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Procurement</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3013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panose="020B0604020202020204" pitchFamily="34" charset="0"/>
                          <a:cs typeface="Arial" panose="020B0604020202020204" pitchFamily="34" charset="0"/>
                        </a:rPr>
                        <a:t>Capital Outlay (66xx)</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Contingencies</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Supplies</a:t>
                      </a:r>
                      <a:r>
                        <a:rPr lang="en-US" sz="1600" b="0" baseline="0" dirty="0" smtClean="0">
                          <a:solidFill>
                            <a:schemeClr val="tx1"/>
                          </a:solidFill>
                          <a:latin typeface="Arial" panose="020B0604020202020204" pitchFamily="34" charset="0"/>
                          <a:cs typeface="Arial" panose="020B0604020202020204" pitchFamily="34" charset="0"/>
                        </a:rPr>
                        <a:t> for Programs</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Payroll</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3297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panose="020B0604020202020204" pitchFamily="34" charset="0"/>
                          <a:cs typeface="Arial" panose="020B0604020202020204" pitchFamily="34" charset="0"/>
                        </a:rPr>
                        <a:t>Food and Milk Purchases (6341)</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Bad Debt</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Travel expenses for Programs</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Personnel</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316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panose="020B0604020202020204" pitchFamily="34" charset="0"/>
                          <a:cs typeface="Arial" panose="020B0604020202020204" pitchFamily="34" charset="0"/>
                        </a:rPr>
                        <a:t>TRS on behalf (6144)</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Entertainment</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Curriculum</a:t>
                      </a:r>
                      <a:r>
                        <a:rPr lang="en-US" sz="1600" b="0" baseline="0" dirty="0" smtClean="0">
                          <a:solidFill>
                            <a:schemeClr val="tx1"/>
                          </a:solidFill>
                          <a:latin typeface="Arial" panose="020B0604020202020204" pitchFamily="34" charset="0"/>
                          <a:cs typeface="Arial" panose="020B0604020202020204" pitchFamily="34" charset="0"/>
                        </a:rPr>
                        <a:t> Development</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panose="020B0604020202020204" pitchFamily="34" charset="0"/>
                          <a:cs typeface="Arial" panose="020B0604020202020204" pitchFamily="34" charset="0"/>
                        </a:rPr>
                        <a:t>Data</a:t>
                      </a:r>
                      <a:r>
                        <a:rPr lang="en-US" sz="1600" b="0" baseline="0" dirty="0" smtClean="0">
                          <a:solidFill>
                            <a:schemeClr val="tx1"/>
                          </a:solidFill>
                          <a:latin typeface="Arial" panose="020B0604020202020204" pitchFamily="34" charset="0"/>
                          <a:cs typeface="Arial" panose="020B0604020202020204" pitchFamily="34" charset="0"/>
                        </a:rPr>
                        <a:t> Processing</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2410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panose="020B0604020202020204" pitchFamily="34" charset="0"/>
                          <a:cs typeface="Arial" panose="020B0604020202020204" pitchFamily="34" charset="0"/>
                        </a:rPr>
                        <a:t>Medicaid Part D (6144)</a:t>
                      </a:r>
                      <a:endParaRPr lang="en-US" sz="1600" b="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Donations</a:t>
                      </a:r>
                      <a:endParaRPr lang="en-US" sz="1600" b="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Pupil Services</a:t>
                      </a:r>
                      <a:endParaRPr lang="en-US" sz="1600" b="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Maintenance (general</a:t>
                      </a:r>
                      <a:r>
                        <a:rPr lang="en-US" sz="1600" b="0" baseline="0" dirty="0" smtClean="0">
                          <a:solidFill>
                            <a:schemeClr val="tx1"/>
                          </a:solidFill>
                          <a:latin typeface="Arial" panose="020B0604020202020204" pitchFamily="34" charset="0"/>
                          <a:cs typeface="Arial" panose="020B0604020202020204" pitchFamily="34" charset="0"/>
                        </a:rPr>
                        <a:t> administration</a:t>
                      </a:r>
                      <a:r>
                        <a:rPr lang="en-US" sz="1600" b="0" dirty="0" smtClean="0">
                          <a:solidFill>
                            <a:schemeClr val="tx1"/>
                          </a:solidFill>
                          <a:latin typeface="Arial" panose="020B0604020202020204" pitchFamily="34" charset="0"/>
                          <a:cs typeface="Arial" panose="020B0604020202020204" pitchFamily="34" charset="0"/>
                        </a:rPr>
                        <a:t>)</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317967">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err="1" smtClean="0">
                          <a:solidFill>
                            <a:schemeClr val="tx1"/>
                          </a:solidFill>
                          <a:latin typeface="Arial" panose="020B0604020202020204" pitchFamily="34" charset="0"/>
                          <a:cs typeface="Arial" panose="020B0604020202020204" pitchFamily="34" charset="0"/>
                        </a:rPr>
                        <a:t>Subrecipient</a:t>
                      </a:r>
                      <a:r>
                        <a:rPr lang="en-US" sz="1600" b="0" dirty="0" smtClean="0">
                          <a:solidFill>
                            <a:schemeClr val="tx1"/>
                          </a:solidFill>
                          <a:latin typeface="Arial" panose="020B0604020202020204" pitchFamily="34" charset="0"/>
                          <a:cs typeface="Arial" panose="020B0604020202020204" pitchFamily="34" charset="0"/>
                        </a:rPr>
                        <a:t> Items: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err="1" smtClean="0">
                          <a:solidFill>
                            <a:schemeClr val="tx1"/>
                          </a:solidFill>
                          <a:latin typeface="Arial" panose="020B0604020202020204" pitchFamily="34" charset="0"/>
                          <a:cs typeface="Arial" panose="020B0604020202020204" pitchFamily="34" charset="0"/>
                        </a:rPr>
                        <a:t>Subawards</a:t>
                      </a:r>
                      <a:r>
                        <a:rPr lang="en-US" sz="1600" b="0" dirty="0" smtClean="0">
                          <a:solidFill>
                            <a:schemeClr val="tx1"/>
                          </a:solidFill>
                          <a:latin typeface="Arial" panose="020B0604020202020204" pitchFamily="34" charset="0"/>
                          <a:cs typeface="Arial" panose="020B0604020202020204" pitchFamily="34" charset="0"/>
                        </a:rPr>
                        <a:t> </a:t>
                      </a:r>
                      <a:r>
                        <a:rPr lang="en-US" sz="1600" b="0" dirty="0" err="1" smtClean="0">
                          <a:solidFill>
                            <a:schemeClr val="tx1"/>
                          </a:solidFill>
                          <a:latin typeface="Arial" panose="020B0604020202020204" pitchFamily="34" charset="0"/>
                          <a:cs typeface="Arial" panose="020B0604020202020204" pitchFamily="34" charset="0"/>
                        </a:rPr>
                        <a:t>exp</a:t>
                      </a:r>
                      <a:r>
                        <a:rPr lang="en-US" sz="1600" b="0" dirty="0" smtClean="0">
                          <a:solidFill>
                            <a:schemeClr val="tx1"/>
                          </a:solidFill>
                          <a:latin typeface="Arial" panose="020B0604020202020204" pitchFamily="34" charset="0"/>
                          <a:cs typeface="Arial" panose="020B0604020202020204" pitchFamily="34" charset="0"/>
                        </a:rPr>
                        <a:t> &gt;$25K</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smtClean="0">
                          <a:solidFill>
                            <a:schemeClr val="tx1"/>
                          </a:solidFill>
                          <a:latin typeface="Arial" panose="020B0604020202020204" pitchFamily="34" charset="0"/>
                          <a:cs typeface="Arial" panose="020B0604020202020204" pitchFamily="34" charset="0"/>
                        </a:rPr>
                        <a:t>Payment to SSA Fiscal Agents </a:t>
                      </a:r>
                      <a:endParaRPr lang="en-US" sz="1600" b="0" smtClean="0">
                        <a:solidFill>
                          <a:schemeClr val="tx1"/>
                        </a:solidFill>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smtClean="0">
                          <a:solidFill>
                            <a:schemeClr val="tx1"/>
                          </a:solidFill>
                          <a:latin typeface="Arial" panose="020B0604020202020204" pitchFamily="34" charset="0"/>
                          <a:cs typeface="Arial" panose="020B0604020202020204" pitchFamily="34" charset="0"/>
                        </a:rPr>
                        <a:t>Pass-Through</a:t>
                      </a:r>
                      <a:r>
                        <a:rPr lang="en-US" sz="1600" b="0" baseline="0" smtClean="0">
                          <a:solidFill>
                            <a:schemeClr val="tx1"/>
                          </a:solidFill>
                          <a:latin typeface="Arial" panose="020B0604020202020204" pitchFamily="34" charset="0"/>
                          <a:cs typeface="Arial" panose="020B0604020202020204" pitchFamily="34" charset="0"/>
                        </a:rPr>
                        <a:t> </a:t>
                      </a:r>
                      <a:r>
                        <a:rPr lang="en-US" sz="1600" b="0" baseline="0" dirty="0" smtClean="0">
                          <a:solidFill>
                            <a:schemeClr val="tx1"/>
                          </a:solidFill>
                          <a:latin typeface="Arial" panose="020B0604020202020204" pitchFamily="34" charset="0"/>
                          <a:cs typeface="Arial" panose="020B0604020202020204" pitchFamily="34" charset="0"/>
                        </a:rPr>
                        <a:t>Funds</a:t>
                      </a:r>
                    </a:p>
                    <a:p>
                      <a:pPr algn="l"/>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Alcoholic Beverages</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Library Services</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panose="020B0604020202020204" pitchFamily="34" charset="0"/>
                          <a:cs typeface="Arial" panose="020B0604020202020204" pitchFamily="34" charset="0"/>
                        </a:rPr>
                        <a:t>General</a:t>
                      </a:r>
                      <a:r>
                        <a:rPr lang="en-US" sz="1600" b="0" baseline="0" dirty="0" smtClean="0">
                          <a:solidFill>
                            <a:schemeClr val="tx1"/>
                          </a:solidFill>
                          <a:latin typeface="Arial" panose="020B0604020202020204" pitchFamily="34" charset="0"/>
                          <a:cs typeface="Arial" panose="020B0604020202020204" pitchFamily="34" charset="0"/>
                        </a:rPr>
                        <a:t> management costs </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629872">
                <a:tc vMerge="1">
                  <a:txBody>
                    <a:bodyPr/>
                    <a:lstStyle/>
                    <a:p>
                      <a:pPr algn="l"/>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panose="020B0604020202020204" pitchFamily="34" charset="0"/>
                          <a:cs typeface="Arial" panose="020B0604020202020204" pitchFamily="34" charset="0"/>
                        </a:rPr>
                        <a:t>Governance</a:t>
                      </a:r>
                      <a:br>
                        <a:rPr lang="en-US" sz="1600" b="0" dirty="0" smtClean="0">
                          <a:solidFill>
                            <a:schemeClr val="tx1"/>
                          </a:solidFill>
                          <a:latin typeface="Arial" panose="020B0604020202020204" pitchFamily="34" charset="0"/>
                          <a:cs typeface="Arial" panose="020B0604020202020204" pitchFamily="34" charset="0"/>
                        </a:rPr>
                      </a:br>
                      <a:r>
                        <a:rPr lang="en-US" sz="1600" b="0" dirty="0" smtClean="0">
                          <a:solidFill>
                            <a:schemeClr val="tx1"/>
                          </a:solidFill>
                          <a:latin typeface="Arial" panose="020B0604020202020204" pitchFamily="34" charset="0"/>
                          <a:cs typeface="Arial" panose="020B0604020202020204" pitchFamily="34" charset="0"/>
                        </a:rPr>
                        <a:t>(School Board – Org code 702 and Tax</a:t>
                      </a:r>
                      <a:r>
                        <a:rPr lang="en-US" sz="1600" b="0" baseline="0" dirty="0" smtClean="0">
                          <a:solidFill>
                            <a:schemeClr val="tx1"/>
                          </a:solidFill>
                          <a:latin typeface="Arial" panose="020B0604020202020204" pitchFamily="34" charset="0"/>
                          <a:cs typeface="Arial" panose="020B0604020202020204" pitchFamily="34" charset="0"/>
                        </a:rPr>
                        <a:t> Office – Org code 703)</a:t>
                      </a:r>
                      <a:endParaRPr lang="en-US" sz="1600" b="0" dirty="0" smtClean="0">
                        <a:solidFill>
                          <a:schemeClr val="tx1"/>
                        </a:solidFill>
                        <a:latin typeface="Arial" panose="020B0604020202020204" pitchFamily="34" charset="0"/>
                        <a:cs typeface="Arial" panose="020B0604020202020204" pitchFamily="34" charset="0"/>
                      </a:endParaRPr>
                    </a:p>
                    <a:p>
                      <a:pPr algn="l"/>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r>
                        <a:rPr lang="en-US" sz="1600" b="0" dirty="0" smtClean="0">
                          <a:solidFill>
                            <a:schemeClr val="tx1"/>
                          </a:solidFill>
                          <a:latin typeface="Arial" panose="020B0604020202020204" pitchFamily="34" charset="0"/>
                          <a:cs typeface="Arial" panose="020B0604020202020204" pitchFamily="34" charset="0"/>
                        </a:rPr>
                        <a:t>Instructional Services</a:t>
                      </a:r>
                      <a:endParaRPr lang="en-US" sz="1600" b="0" dirty="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baseline="0" dirty="0" smtClean="0">
                        <a:solidFill>
                          <a:schemeClr val="tx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bl>
          </a:graphicData>
        </a:graphic>
      </p:graphicFrame>
      <p:sp>
        <p:nvSpPr>
          <p:cNvPr id="6" name="Title 1"/>
          <p:cNvSpPr>
            <a:spLocks noGrp="1"/>
          </p:cNvSpPr>
          <p:nvPr>
            <p:ph type="title"/>
          </p:nvPr>
        </p:nvSpPr>
        <p:spPr>
          <a:xfrm>
            <a:off x="0" y="10119"/>
            <a:ext cx="12192000" cy="1325563"/>
          </a:xfrm>
        </p:spPr>
        <p:txBody>
          <a:bodyPr>
            <a:normAutofit/>
          </a:bodyPr>
          <a:lstStyle/>
          <a:p>
            <a:pPr algn="ctr"/>
            <a:r>
              <a:rPr lang="en-US" sz="4400" b="1" dirty="0" smtClean="0">
                <a:solidFill>
                  <a:srgbClr val="34278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Classification of Costs</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7090971"/>
              </p:ext>
            </p:extLst>
          </p:nvPr>
        </p:nvGraphicFramePr>
        <p:xfrm>
          <a:off x="3578942" y="5561892"/>
          <a:ext cx="8524450" cy="457200"/>
        </p:xfrm>
        <a:graphic>
          <a:graphicData uri="http://schemas.openxmlformats.org/drawingml/2006/table">
            <a:tbl>
              <a:tblPr firstRow="1" bandRow="1">
                <a:tableStyleId>{5C22544A-7EE6-4342-B048-85BDC9FD1C3A}</a:tableStyleId>
              </a:tblPr>
              <a:tblGrid>
                <a:gridCol w="5466735"/>
                <a:gridCol w="3057715"/>
              </a:tblGrid>
              <a:tr h="450791">
                <a:tc>
                  <a:txBody>
                    <a:bodyPr/>
                    <a:lstStyle/>
                    <a:p>
                      <a:pPr algn="ctr"/>
                      <a:r>
                        <a:rPr lang="en-US" sz="2400" dirty="0" smtClean="0"/>
                        <a:t>Modified Total</a:t>
                      </a:r>
                      <a:r>
                        <a:rPr lang="en-US" sz="2400" baseline="0" dirty="0" smtClean="0"/>
                        <a:t> Direct Cost</a:t>
                      </a:r>
                      <a:endParaRPr lang="en-US" sz="2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smtClean="0"/>
                        <a:t>Indirect Cost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1022902"/>
      </p:ext>
    </p:extLst>
  </p:cSld>
  <p:clrMapOvr>
    <a:masterClrMapping/>
  </p:clrMapOvr>
  <mc:AlternateContent xmlns:mc="http://schemas.openxmlformats.org/markup-compatibility/2006" xmlns:p14="http://schemas.microsoft.com/office/powerpoint/2010/main">
    <mc:Choice Requires="p14">
      <p:transition spd="slow" p14:dur="2000" advTm="308021"/>
    </mc:Choice>
    <mc:Fallback xmlns="">
      <p:transition spd="slow" advTm="30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8|1.8|1.7|1.7|1.9|23.6|2.5|2.4|2.8|3|1.5|1.8|1.5|2.5|30.8|55.2|7.9|25.5|120.3|1.9"/>
</p:tagLst>
</file>

<file path=ppt/tags/tag2.xml><?xml version="1.0" encoding="utf-8"?>
<p:tagLst xmlns:a="http://schemas.openxmlformats.org/drawingml/2006/main" xmlns:r="http://schemas.openxmlformats.org/officeDocument/2006/relationships" xmlns:p="http://schemas.openxmlformats.org/presentationml/2006/main">
  <p:tag name="TIMING" val="|26.2|8.6|4.2|13.2|3.7|3.1"/>
</p:tagLst>
</file>

<file path=ppt/tags/tag3.xml><?xml version="1.0" encoding="utf-8"?>
<p:tagLst xmlns:a="http://schemas.openxmlformats.org/drawingml/2006/main" xmlns:r="http://schemas.openxmlformats.org/officeDocument/2006/relationships" xmlns:p="http://schemas.openxmlformats.org/presentationml/2006/main">
  <p:tag name="TIMING" val="|25.4|9.2|3.1|7|8.1|2.6"/>
</p:tagLst>
</file>

<file path=ppt/tags/tag4.xml><?xml version="1.0" encoding="utf-8"?>
<p:tagLst xmlns:a="http://schemas.openxmlformats.org/drawingml/2006/main" xmlns:r="http://schemas.openxmlformats.org/officeDocument/2006/relationships" xmlns:p="http://schemas.openxmlformats.org/presentationml/2006/main">
  <p:tag name="TIMING" val="|71.8|3.9|2.7|2|2.4|2.9|2.4|3.2|3.8|2.9|2.8|3.7|1.9|2.9|2.5|3.2|0.8|0.5|0.8|0.7|2.3|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3B5B5259E99948B67CC54BBD6D1D06" ma:contentTypeVersion="0" ma:contentTypeDescription="Create a new document." ma:contentTypeScope="" ma:versionID="f7b54127f0b1b8b740be6a7266386c09">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B91F78D4-9A1F-4632-A449-11031E6CC8E0}">
  <ds:schemaRefs>
    <ds:schemaRef ds:uri="http://schemas.microsoft.com/office/2006/documentManagement/types"/>
    <ds:schemaRef ds:uri="http://purl.org/dc/terms/"/>
    <ds:schemaRef ds:uri="http://www.w3.org/XML/1998/namespace"/>
    <ds:schemaRef ds:uri="http://purl.org/dc/dcmitype/"/>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027DA30-ACC4-41F3-97E1-A58D1A76AA47}">
  <ds:schemaRefs>
    <ds:schemaRef ds:uri="http://schemas.microsoft.com/sharepoint/v3/contenttype/forms"/>
  </ds:schemaRefs>
</ds:datastoreItem>
</file>

<file path=customXml/itemProps3.xml><?xml version="1.0" encoding="utf-8"?>
<ds:datastoreItem xmlns:ds="http://schemas.openxmlformats.org/officeDocument/2006/customXml" ds:itemID="{9037EC43-83E5-4D6F-8A2D-443C3D2E2F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6721</TotalTime>
  <Words>6031</Words>
  <Application>Microsoft Office PowerPoint</Application>
  <PresentationFormat>Widescreen</PresentationFormat>
  <Paragraphs>375</Paragraphs>
  <Slides>24</Slides>
  <Notes>24</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ＭＳ Ｐゴシック</vt:lpstr>
      <vt:lpstr>Arial</vt:lpstr>
      <vt:lpstr>Calibri</vt:lpstr>
      <vt:lpstr>Calibri Light</vt:lpstr>
      <vt:lpstr>Verdana</vt:lpstr>
      <vt:lpstr>Wingdings</vt:lpstr>
      <vt:lpstr>Wingdings 2</vt:lpstr>
      <vt:lpstr>Wingdings 3</vt:lpstr>
      <vt:lpstr>Office Theme</vt:lpstr>
      <vt:lpstr>Requesting an Indirect Cost Rate with the  Indirect Cost Rate Proposal</vt:lpstr>
      <vt:lpstr>Indirect Cost Rates</vt:lpstr>
      <vt:lpstr>Two Types of ICR: Restricted and Unrestricted</vt:lpstr>
      <vt:lpstr>Process to Request Indirect Cost Rate</vt:lpstr>
      <vt:lpstr>Process to Request Indirect Cost Rate</vt:lpstr>
      <vt:lpstr>How TEA Calculates ICRs</vt:lpstr>
      <vt:lpstr>How TEA Calculates Rates</vt:lpstr>
      <vt:lpstr>Classification of Costs</vt:lpstr>
      <vt:lpstr>Classification of Costs</vt:lpstr>
      <vt:lpstr>ICRP Excel Workbook</vt:lpstr>
      <vt:lpstr>ICRP Excel Workbook</vt:lpstr>
      <vt:lpstr>ICRP Excel Workbook – U1</vt:lpstr>
      <vt:lpstr>ICRP Excel Workbook – U1 Reconciliation to AFR</vt:lpstr>
      <vt:lpstr>ICRP Excel Workbook – U1 Food Service Enterprise Fund Reconciliation to AFR</vt:lpstr>
      <vt:lpstr>ICRP Excel Workbook – U1 Capital Asset Activity Reconciliation to AFR</vt:lpstr>
      <vt:lpstr>ICRP Excel Workbook – Restricted Rate Adj</vt:lpstr>
      <vt:lpstr>ICRP Excel Workbook – Restricted Rate Adj</vt:lpstr>
      <vt:lpstr>ICRP Excel Workbook – R-1</vt:lpstr>
      <vt:lpstr>ICRP Excel Workbook – Subrecipient Items</vt:lpstr>
      <vt:lpstr>ICRP Excel Workbook – Excluded Costs</vt:lpstr>
      <vt:lpstr>ICRP Excel Workbook - Certification</vt:lpstr>
      <vt:lpstr>Deadline for Requesting an ICR</vt:lpstr>
      <vt:lpstr>Submitting the Completed ICRP </vt:lpstr>
      <vt:lpstr>Contact Information and 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Watson, Cindy</dc:creator>
  <cp:lastModifiedBy>Black, Dina</cp:lastModifiedBy>
  <cp:revision>615</cp:revision>
  <cp:lastPrinted>2015-02-03T16:28:46Z</cp:lastPrinted>
  <dcterms:created xsi:type="dcterms:W3CDTF">2014-12-16T15:16:49Z</dcterms:created>
  <dcterms:modified xsi:type="dcterms:W3CDTF">2015-02-03T20:25:36Z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0x0101006B3B5B5259E99948B67CC54BBD6D1D06</vt:lpwstr>
  </property>
</Properties>
</file>