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73" r:id="rId5"/>
    <p:sldId id="274" r:id="rId6"/>
    <p:sldId id="275" r:id="rId7"/>
    <p:sldId id="288" r:id="rId8"/>
    <p:sldId id="272" r:id="rId9"/>
    <p:sldId id="279" r:id="rId10"/>
    <p:sldId id="259" r:id="rId11"/>
    <p:sldId id="260" r:id="rId12"/>
    <p:sldId id="261" r:id="rId13"/>
    <p:sldId id="262" r:id="rId14"/>
    <p:sldId id="263" r:id="rId15"/>
    <p:sldId id="265" r:id="rId16"/>
    <p:sldId id="264" r:id="rId17"/>
    <p:sldId id="266" r:id="rId18"/>
    <p:sldId id="267" r:id="rId19"/>
    <p:sldId id="268" r:id="rId20"/>
    <p:sldId id="269" r:id="rId21"/>
    <p:sldId id="270" r:id="rId22"/>
    <p:sldId id="276" r:id="rId23"/>
    <p:sldId id="277" r:id="rId24"/>
    <p:sldId id="278" r:id="rId25"/>
    <p:sldId id="280" r:id="rId26"/>
    <p:sldId id="281" r:id="rId27"/>
    <p:sldId id="284" r:id="rId28"/>
    <p:sldId id="271" r:id="rId29"/>
    <p:sldId id="282" r:id="rId30"/>
    <p:sldId id="283"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7" autoAdjust="0"/>
    <p:restoredTop sz="86377" autoAdjust="0"/>
  </p:normalViewPr>
  <p:slideViewPr>
    <p:cSldViewPr>
      <p:cViewPr varScale="1">
        <p:scale>
          <a:sx n="78" d="100"/>
          <a:sy n="78" d="100"/>
        </p:scale>
        <p:origin x="-1614" y="-102"/>
      </p:cViewPr>
      <p:guideLst>
        <p:guide orient="horz" pos="2160"/>
        <p:guide pos="2880"/>
      </p:guideLst>
    </p:cSldViewPr>
  </p:slideViewPr>
  <p:outlineViewPr>
    <p:cViewPr>
      <p:scale>
        <a:sx n="33" d="100"/>
        <a:sy n="33" d="100"/>
      </p:scale>
      <p:origin x="0" y="289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849C6-7500-4B40-952B-A2BE13F2A71E}"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5F453-4FD5-412E-854C-9446D5FB69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hayna.sheehan@tea.state.tx.u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Cycle 3 Texas Title I Priority Schools “TTIPS” Grant Overview and Applicant Conference.</a:t>
            </a:r>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 Application Due Dates</a:t>
            </a:r>
          </a:p>
          <a:p>
            <a:pPr rtl="0" eaLnBrk="1" fontAlgn="t" latinLnBrk="0" hangingPunct="1"/>
            <a:r>
              <a:rPr lang="en-US" sz="1200" b="0" i="0" u="none" strike="noStrike" kern="1200" dirty="0" smtClean="0">
                <a:solidFill>
                  <a:schemeClr val="tx1"/>
                </a:solidFill>
                <a:latin typeface="+mn-lt"/>
                <a:ea typeface="+mn-ea"/>
                <a:cs typeface="+mn-cs"/>
              </a:rPr>
              <a:t>March</a:t>
            </a:r>
            <a:r>
              <a:rPr lang="en-US" sz="1200" b="0" i="0" u="none" strike="noStrike" kern="1200" baseline="0" dirty="0" smtClean="0">
                <a:solidFill>
                  <a:schemeClr val="tx1"/>
                </a:solidFill>
                <a:latin typeface="+mn-lt"/>
                <a:ea typeface="+mn-ea"/>
                <a:cs typeface="+mn-cs"/>
              </a:rPr>
              <a:t> 21, 2014 - </a:t>
            </a:r>
            <a:r>
              <a:rPr lang="en-US" sz="1200" b="0" i="0" u="none" strike="noStrike" kern="1200" dirty="0" smtClean="0">
                <a:solidFill>
                  <a:schemeClr val="tx1"/>
                </a:solidFill>
                <a:latin typeface="+mn-lt"/>
                <a:ea typeface="+mn-ea"/>
                <a:cs typeface="+mn-cs"/>
              </a:rPr>
              <a:t>RFA Released</a:t>
            </a:r>
          </a:p>
          <a:p>
            <a:pPr rtl="0" eaLnBrk="1" fontAlgn="t" latinLnBrk="0" hangingPunct="1"/>
            <a:endParaRPr lang="en-US" sz="1200" b="1"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April 28, 2014  (3 significant grant</a:t>
            </a:r>
            <a:r>
              <a:rPr lang="en-US" sz="1200" b="0" i="0" u="none" strike="noStrike" kern="1200" baseline="0" dirty="0" smtClean="0">
                <a:solidFill>
                  <a:schemeClr val="tx1"/>
                </a:solidFill>
                <a:latin typeface="+mn-lt"/>
                <a:ea typeface="+mn-ea"/>
                <a:cs typeface="+mn-cs"/>
              </a:rPr>
              <a:t> action items)</a:t>
            </a:r>
          </a:p>
          <a:p>
            <a:pPr rtl="0" eaLnBrk="1" fontAlgn="t" latinLnBrk="0" hangingPunct="1"/>
            <a:r>
              <a:rPr lang="en-US" sz="1200" b="0" i="0" u="none" strike="noStrike" kern="1200" baseline="0" dirty="0" smtClean="0">
                <a:solidFill>
                  <a:schemeClr val="tx1"/>
                </a:solidFill>
                <a:latin typeface="+mn-lt"/>
                <a:ea typeface="+mn-ea"/>
                <a:cs typeface="+mn-cs"/>
              </a:rPr>
              <a:t>	1. </a:t>
            </a:r>
            <a:r>
              <a:rPr lang="en-US" sz="1200" b="0" i="0" u="none" strike="noStrike" kern="120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of Intent to Apply Due to TEA</a:t>
            </a:r>
          </a:p>
          <a:p>
            <a:pPr rtl="0" eaLnBrk="1" fontAlgn="t" latinLnBrk="0" hangingPunct="1"/>
            <a:r>
              <a:rPr lang="en-US" sz="1200" b="0" i="0" u="none" strike="noStrike" kern="1200" baseline="0" dirty="0" smtClean="0">
                <a:solidFill>
                  <a:schemeClr val="tx1"/>
                </a:solidFill>
                <a:latin typeface="+mn-lt"/>
                <a:ea typeface="+mn-ea"/>
                <a:cs typeface="+mn-cs"/>
              </a:rPr>
              <a:t>	2.  Reviewer Information Form Due to TEA</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baseline="0" dirty="0" smtClean="0">
                <a:solidFill>
                  <a:schemeClr val="tx1"/>
                </a:solidFill>
                <a:latin typeface="+mn-lt"/>
                <a:ea typeface="+mn-ea"/>
                <a:cs typeface="+mn-cs"/>
              </a:rPr>
              <a:t>	3.  Last date to submit FAQs</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May 6, 2014 - FAQs Posted</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May 20, 2014,</a:t>
            </a:r>
            <a:r>
              <a:rPr lang="en-US" sz="1200" b="0" i="0" u="none" strike="noStrike" kern="1200" baseline="0" dirty="0" smtClean="0">
                <a:solidFill>
                  <a:schemeClr val="tx1"/>
                </a:solidFill>
                <a:latin typeface="+mn-lt"/>
                <a:ea typeface="+mn-ea"/>
                <a:cs typeface="+mn-cs"/>
              </a:rPr>
              <a:t> 5 p.m. Central Time - </a:t>
            </a:r>
            <a:r>
              <a:rPr lang="en-US" sz="1200" b="0" i="0" u="none" strike="noStrike" kern="1200" dirty="0" smtClean="0">
                <a:solidFill>
                  <a:schemeClr val="tx1"/>
                </a:solidFill>
                <a:latin typeface="+mn-lt"/>
                <a:ea typeface="+mn-ea"/>
                <a:cs typeface="+mn-cs"/>
              </a:rPr>
              <a:t>Application due to TEA Document Control Center</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May 26</a:t>
            </a:r>
            <a:r>
              <a:rPr lang="en-US" sz="1200" b="0" i="0" u="none" strike="noStrike" kern="1200" baseline="0" dirty="0" smtClean="0">
                <a:solidFill>
                  <a:schemeClr val="tx1"/>
                </a:solidFill>
                <a:latin typeface="+mn-lt"/>
                <a:ea typeface="+mn-ea"/>
                <a:cs typeface="+mn-cs"/>
              </a:rPr>
              <a:t> – June 20, 2014 is the </a:t>
            </a:r>
            <a:r>
              <a:rPr lang="en-US" sz="1200" b="0" i="0" u="none" strike="noStrike" kern="1200" dirty="0" smtClean="0">
                <a:solidFill>
                  <a:schemeClr val="tx1"/>
                </a:solidFill>
                <a:latin typeface="+mn-lt"/>
                <a:ea typeface="+mn-ea"/>
                <a:cs typeface="+mn-cs"/>
              </a:rPr>
              <a:t>Competitive Review Period</a:t>
            </a:r>
          </a:p>
          <a:p>
            <a:pPr rtl="0" eaLnBrk="1" fontAlgn="t"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August 1, 2014</a:t>
            </a:r>
            <a:r>
              <a:rPr lang="en-US" sz="1200" b="0" i="0" u="none" strike="noStrike" kern="1200" baseline="0" dirty="0" smtClean="0">
                <a:solidFill>
                  <a:schemeClr val="tx1"/>
                </a:solidFill>
                <a:latin typeface="+mn-lt"/>
                <a:ea typeface="+mn-ea"/>
                <a:cs typeface="+mn-cs"/>
              </a:rPr>
              <a:t> – July 31, 2017 is the </a:t>
            </a:r>
            <a:r>
              <a:rPr lang="en-US" sz="1200" b="0" i="0" u="none" strike="noStrike" kern="1200" dirty="0" smtClean="0">
                <a:solidFill>
                  <a:schemeClr val="tx1"/>
                </a:solidFill>
                <a:latin typeface="+mn-lt"/>
                <a:ea typeface="+mn-ea"/>
                <a:cs typeface="+mn-cs"/>
              </a:rPr>
              <a:t>Project Period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Funding Information</a:t>
            </a:r>
          </a:p>
          <a:p>
            <a:endParaRPr lang="en-US" b="1" dirty="0" smtClean="0"/>
          </a:p>
          <a:p>
            <a:r>
              <a:rPr lang="en-US" dirty="0" smtClean="0"/>
              <a:t>State availability of funds for Cycle 3</a:t>
            </a:r>
            <a:r>
              <a:rPr lang="en-US" baseline="0" dirty="0" smtClean="0"/>
              <a:t> is </a:t>
            </a:r>
            <a:r>
              <a:rPr lang="en-US" dirty="0" smtClean="0"/>
              <a:t>Approximately $50,000,000 </a:t>
            </a:r>
          </a:p>
          <a:p>
            <a:r>
              <a:rPr lang="en-US" dirty="0" smtClean="0"/>
              <a:t>The Project Period</a:t>
            </a:r>
            <a:r>
              <a:rPr lang="en-US" baseline="0" dirty="0" smtClean="0"/>
              <a:t> runs </a:t>
            </a:r>
            <a:r>
              <a:rPr lang="en-US" dirty="0" smtClean="0"/>
              <a:t>August 1, 2014 - July 31, 2017</a:t>
            </a:r>
          </a:p>
          <a:p>
            <a:r>
              <a:rPr lang="en-US" dirty="0" smtClean="0"/>
              <a:t>Annual awards</a:t>
            </a:r>
            <a:r>
              <a:rPr lang="en-US" baseline="0" dirty="0" smtClean="0"/>
              <a:t> will be </a:t>
            </a:r>
            <a:r>
              <a:rPr lang="en-US" dirty="0" smtClean="0"/>
              <a:t>$50,000 – 2,000,000 per campus</a:t>
            </a:r>
          </a:p>
          <a:p>
            <a:r>
              <a:rPr lang="en-US" dirty="0" smtClean="0"/>
              <a:t>With</a:t>
            </a:r>
            <a:r>
              <a:rPr lang="en-US" baseline="0" dirty="0" smtClean="0"/>
              <a:t> </a:t>
            </a:r>
            <a:r>
              <a:rPr lang="en-US" dirty="0" smtClean="0"/>
              <a:t>Three-year awards</a:t>
            </a:r>
            <a:r>
              <a:rPr lang="en-US" baseline="0" dirty="0" smtClean="0"/>
              <a:t> of </a:t>
            </a:r>
            <a:r>
              <a:rPr lang="en-US" dirty="0" smtClean="0"/>
              <a:t>$150,000-$6,000,000 per campus (your budget must</a:t>
            </a:r>
            <a:r>
              <a:rPr lang="en-US" baseline="0" dirty="0" smtClean="0"/>
              <a:t> reflect your three-year request)</a:t>
            </a:r>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Important</a:t>
            </a:r>
            <a:r>
              <a:rPr lang="en-US" b="1" baseline="0" dirty="0" smtClean="0"/>
              <a:t> considerations for the </a:t>
            </a:r>
            <a:r>
              <a:rPr lang="en-US" b="1" dirty="0" smtClean="0"/>
              <a:t>Project Period</a:t>
            </a:r>
          </a:p>
          <a:p>
            <a:r>
              <a:rPr lang="en-US" dirty="0" smtClean="0"/>
              <a:t>The Obligation of funds for activities and services shall occur between August 1, 2014 and July 31, 2017</a:t>
            </a:r>
          </a:p>
          <a:p>
            <a:endParaRPr lang="en-US" dirty="0" smtClean="0"/>
          </a:p>
          <a:p>
            <a:r>
              <a:rPr lang="en-US" dirty="0" smtClean="0"/>
              <a:t>All goods and services must be provided or delivered in time to </a:t>
            </a:r>
            <a:r>
              <a:rPr lang="en-US" b="1" dirty="0" smtClean="0"/>
              <a:t>substantially benefit</a:t>
            </a:r>
            <a:r>
              <a:rPr lang="en-US" dirty="0" smtClean="0"/>
              <a:t> the population being served in that </a:t>
            </a:r>
            <a:r>
              <a:rPr lang="en-US" b="1" dirty="0" smtClean="0"/>
              <a:t>current grant period (remember this is a three</a:t>
            </a:r>
            <a:r>
              <a:rPr lang="en-US" b="1" baseline="0" dirty="0" smtClean="0"/>
              <a:t> year grant period and LEAs should plan accordingly especially when ordering capital outlay, technology and equipment)</a:t>
            </a:r>
            <a:r>
              <a:rPr lang="en-US" b="1" dirty="0" smtClean="0"/>
              <a:t> </a:t>
            </a:r>
            <a:r>
              <a:rPr lang="en-US" dirty="0" smtClean="0"/>
              <a:t>and in no case after the ending date of the grant</a:t>
            </a:r>
          </a:p>
          <a:p>
            <a:endParaRPr lang="en-US" dirty="0" smtClean="0"/>
          </a:p>
          <a:p>
            <a:r>
              <a:rPr lang="en-US" dirty="0" smtClean="0"/>
              <a:t>In most instances, goods or services delivered near the end of the grant period are viewed by TEA as not necessary to accomplish the objectives of the current grant program, and TEA may disallow the expenditures</a:t>
            </a:r>
          </a:p>
          <a:p>
            <a:endParaRPr lang="en-US" dirty="0" smtClean="0"/>
          </a:p>
          <a:p>
            <a:r>
              <a:rPr lang="en-US" dirty="0" smtClean="0"/>
              <a:t>Retroactive amendments will not be approved</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Assistance to Applicants</a:t>
            </a:r>
            <a:r>
              <a:rPr lang="en-US" baseline="0" dirty="0" smtClean="0"/>
              <a:t> is provided through the following items:</a:t>
            </a:r>
          </a:p>
          <a:p>
            <a:r>
              <a:rPr lang="en-US" dirty="0" smtClean="0"/>
              <a:t>Announcement Letter</a:t>
            </a:r>
          </a:p>
          <a:p>
            <a:r>
              <a:rPr lang="en-US" dirty="0" smtClean="0"/>
              <a:t>General and Fiscal Guidelines</a:t>
            </a:r>
          </a:p>
          <a:p>
            <a:r>
              <a:rPr lang="en-US" dirty="0" smtClean="0"/>
              <a:t>Program Guidelines</a:t>
            </a:r>
          </a:p>
          <a:p>
            <a:r>
              <a:rPr lang="en-US" dirty="0" smtClean="0"/>
              <a:t>Program-Specific Instructions</a:t>
            </a:r>
          </a:p>
          <a:p>
            <a:r>
              <a:rPr lang="en-US" dirty="0" smtClean="0"/>
              <a:t>Eligibility List</a:t>
            </a:r>
          </a:p>
          <a:p>
            <a:r>
              <a:rPr lang="en-US" dirty="0" smtClean="0"/>
              <a:t>Application</a:t>
            </a:r>
          </a:p>
          <a:p>
            <a:r>
              <a:rPr lang="en-US" dirty="0" smtClean="0"/>
              <a:t>Webinar  (recorded PowerPoint Presentation)</a:t>
            </a:r>
          </a:p>
          <a:p>
            <a:r>
              <a:rPr lang="en-US" dirty="0" smtClean="0"/>
              <a:t>FAQs</a:t>
            </a:r>
          </a:p>
          <a:p>
            <a:r>
              <a:rPr lang="en-US" dirty="0" smtClean="0"/>
              <a:t>Errata Notices</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assure that no perspective applicant may obtain a competitive advantage because of acquisition of information unknown to other prospective applicants, any and all questions about the RFA must be submitted in writing via email to </a:t>
            </a:r>
            <a:r>
              <a:rPr lang="en-US" dirty="0" smtClean="0">
                <a:hlinkClick r:id="rId3"/>
              </a:rPr>
              <a:t>shayna.sheehan@tea.state.tx.us</a:t>
            </a:r>
            <a:endParaRPr lang="en-US" dirty="0" smtClean="0"/>
          </a:p>
          <a:p>
            <a:endParaRPr lang="en-US" dirty="0" smtClean="0"/>
          </a:p>
          <a:p>
            <a:r>
              <a:rPr lang="en-US" dirty="0" smtClean="0"/>
              <a:t>Answers to questions will only be provided via the FAQ document</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Submission Reminders</a:t>
            </a:r>
          </a:p>
          <a:p>
            <a:endParaRPr lang="en-US" dirty="0" smtClean="0"/>
          </a:p>
          <a:p>
            <a:r>
              <a:rPr lang="en-US" dirty="0" smtClean="0"/>
              <a:t>Because</a:t>
            </a:r>
            <a:r>
              <a:rPr lang="en-US" baseline="0" dirty="0" smtClean="0"/>
              <a:t> of the in-person review, we are requiring LEAs to submit</a:t>
            </a:r>
          </a:p>
          <a:p>
            <a:r>
              <a:rPr lang="en-US" dirty="0" smtClean="0"/>
              <a:t>Six (6) complete applications by the deadline time and date (according</a:t>
            </a:r>
            <a:r>
              <a:rPr lang="en-US" baseline="0" dirty="0" smtClean="0"/>
              <a:t> to the TEA stamp-in clock) with</a:t>
            </a:r>
            <a:endParaRPr lang="en-US" dirty="0" smtClean="0"/>
          </a:p>
          <a:p>
            <a:r>
              <a:rPr lang="en-US" dirty="0" smtClean="0"/>
              <a:t>At least three (3) copies bearing the original signature (preferably in blue ink) of the person authorized to bind the organization in a contract, which is usually the superintendent or CEO</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Conditions for Submission</a:t>
            </a:r>
          </a:p>
          <a:p>
            <a:r>
              <a:rPr lang="en-US" dirty="0" smtClean="0"/>
              <a:t>All statutory requirements must be addressed in order for the application to be funded</a:t>
            </a:r>
          </a:p>
          <a:p>
            <a:r>
              <a:rPr lang="en-US" dirty="0" smtClean="0"/>
              <a:t>It is the responsibility of the applicant to ensure that all schedules are completed and that all copies of the application are complete before submitting to TEA</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a:t>
            </a:r>
            <a:r>
              <a:rPr lang="en-US" baseline="0" dirty="0" smtClean="0"/>
              <a:t> will be disqualified for the following:</a:t>
            </a:r>
          </a:p>
          <a:p>
            <a:r>
              <a:rPr lang="en-US" dirty="0" smtClean="0"/>
              <a:t>Missing schedules</a:t>
            </a:r>
          </a:p>
          <a:p>
            <a:r>
              <a:rPr lang="en-US" dirty="0" smtClean="0"/>
              <a:t>Blank required schedules</a:t>
            </a:r>
          </a:p>
          <a:p>
            <a:r>
              <a:rPr lang="en-US" dirty="0" smtClean="0"/>
              <a:t>Late applications (will not be accepted or considered for funding)</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en-US" sz="1200" b="1" i="0" u="none" strike="noStrike" kern="1200" dirty="0" smtClean="0">
                <a:solidFill>
                  <a:schemeClr val="tx1"/>
                </a:solidFill>
                <a:latin typeface="+mn-lt"/>
                <a:ea typeface="+mn-ea"/>
                <a:cs typeface="+mn-cs"/>
              </a:rPr>
              <a:t>Priority Points</a:t>
            </a:r>
            <a:r>
              <a:rPr lang="en-US" sz="1200" b="1" i="0" u="none" strike="noStrike" kern="1200" baseline="0" dirty="0" smtClean="0">
                <a:solidFill>
                  <a:schemeClr val="tx1"/>
                </a:solidFill>
                <a:latin typeface="+mn-lt"/>
                <a:ea typeface="+mn-ea"/>
                <a:cs typeface="+mn-cs"/>
              </a:rPr>
              <a:t> will be given to campuses for the following criteria:</a:t>
            </a:r>
          </a:p>
          <a:p>
            <a:pPr rtl="0" eaLnBrk="1" fontAlgn="auto" latinLnBrk="0" hangingPunct="1"/>
            <a:endParaRPr lang="en-US" sz="1200" b="1" i="0" u="none" strike="noStrike" kern="1200" dirty="0" smtClean="0">
              <a:solidFill>
                <a:schemeClr val="tx1"/>
              </a:solidFill>
              <a:latin typeface="+mn-lt"/>
              <a:ea typeface="+mn-ea"/>
              <a:cs typeface="+mn-cs"/>
            </a:endParaRPr>
          </a:p>
          <a:p>
            <a:pPr rtl="0" eaLnBrk="1" fontAlgn="auto" latinLnBrk="0" hangingPunct="1"/>
            <a:r>
              <a:rPr lang="en-US" sz="1200" b="0" i="0" u="none" strike="noStrike" kern="1200" dirty="0" smtClean="0">
                <a:solidFill>
                  <a:schemeClr val="tx1"/>
                </a:solidFill>
                <a:latin typeface="+mn-lt"/>
                <a:ea typeface="+mn-ea"/>
                <a:cs typeface="+mn-cs"/>
              </a:rPr>
              <a:t>5 points to Schools with a graduation rate under 60% designated as a qualifying priority reason on the 2013-2014</a:t>
            </a:r>
            <a:r>
              <a:rPr lang="en-US" sz="1200" b="0" i="0" u="none" strike="noStrike" kern="1200" baseline="0" dirty="0" smtClean="0">
                <a:solidFill>
                  <a:schemeClr val="tx1"/>
                </a:solidFill>
                <a:latin typeface="+mn-lt"/>
                <a:ea typeface="+mn-ea"/>
                <a:cs typeface="+mn-cs"/>
              </a:rPr>
              <a:t> Priority Schools List</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5 points to Schools that have not been previously</a:t>
            </a:r>
            <a:r>
              <a:rPr lang="en-US" sz="1200" b="0" i="0" u="none" strike="noStrike" kern="1200" baseline="0" dirty="0" smtClean="0">
                <a:solidFill>
                  <a:schemeClr val="tx1"/>
                </a:solidFill>
                <a:latin typeface="+mn-lt"/>
                <a:ea typeface="+mn-ea"/>
                <a:cs typeface="+mn-cs"/>
              </a:rPr>
              <a:t> served with TTIPS SIG funds</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5 points to Schools</a:t>
            </a:r>
            <a:r>
              <a:rPr lang="en-US" sz="1200" b="0" i="0" u="none" strike="noStrike" kern="1200" baseline="0" dirty="0" smtClean="0">
                <a:solidFill>
                  <a:schemeClr val="tx1"/>
                </a:solidFill>
                <a:latin typeface="+mn-lt"/>
                <a:ea typeface="+mn-ea"/>
                <a:cs typeface="+mn-cs"/>
              </a:rPr>
              <a:t> that are Title I Served on the application due date</a:t>
            </a:r>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5 points to Schools in LEAs that have not had TTIPS SIG funding terminated</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Annual Performance Goals (APGs) for each of the three years of the program will be established with each campus prior to the start of the 2014-2015 school year – TEA program</a:t>
            </a:r>
            <a:r>
              <a:rPr lang="en-US" baseline="0" dirty="0" smtClean="0"/>
              <a:t> staff will work directly with grantees in completing this process, travel will not be required to complete this task</a:t>
            </a:r>
          </a:p>
          <a:p>
            <a:endParaRPr lang="en-US" dirty="0" smtClean="0"/>
          </a:p>
          <a:p>
            <a:r>
              <a:rPr lang="en-US" dirty="0" smtClean="0"/>
              <a:t>The Critical Success Factors (CSFs) are the foundational program goals for the grant program</a:t>
            </a:r>
          </a:p>
          <a:p>
            <a:endParaRPr lang="en-US" dirty="0" smtClean="0"/>
          </a:p>
          <a:p>
            <a:r>
              <a:rPr lang="en-US" dirty="0" smtClean="0"/>
              <a:t>Monitoring will be conducted through reports</a:t>
            </a:r>
            <a:r>
              <a:rPr lang="en-US" baseline="0" dirty="0" smtClean="0"/>
              <a:t> for the program including </a:t>
            </a:r>
            <a:r>
              <a:rPr lang="en-US" dirty="0" smtClean="0"/>
              <a:t>Quarterly Implementation Reports (QIRs) and End of Year (EOY) Reports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conference has been broken down into 5 modules.</a:t>
            </a:r>
            <a:r>
              <a:rPr lang="en-US" baseline="0" dirty="0" smtClean="0"/>
              <a:t>  This first module covers general information about the grant program and application process.  Modules 2-5 have been posted separately and will address specific information about the 4 intervention models that may be selected for implementation in this grant program.</a:t>
            </a:r>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 will review actual performance data for each APG as a condition of releasing year 2 and 3 funding</a:t>
            </a:r>
          </a:p>
          <a:p>
            <a:endParaRPr lang="en-US" dirty="0" smtClean="0"/>
          </a:p>
          <a:p>
            <a:r>
              <a:rPr lang="en-US" dirty="0" smtClean="0"/>
              <a:t>Review criteria</a:t>
            </a:r>
            <a:r>
              <a:rPr lang="en-US" baseline="0" dirty="0" smtClean="0"/>
              <a:t> used to determine continuation funding are</a:t>
            </a:r>
            <a:endParaRPr lang="en-US" dirty="0" smtClean="0"/>
          </a:p>
          <a:p>
            <a:pPr lvl="1"/>
            <a:r>
              <a:rPr lang="en-US" dirty="0" smtClean="0"/>
              <a:t>1.  The grantee has met the year’s annual performance target for student achievement or made a minimum of 70% progress toward the targeted goal in the year of the grant period</a:t>
            </a:r>
            <a:r>
              <a:rPr lang="en-US" baseline="0" dirty="0" smtClean="0"/>
              <a:t> and </a:t>
            </a:r>
            <a:endParaRPr lang="en-US" dirty="0" smtClean="0"/>
          </a:p>
          <a:p>
            <a:pPr lvl="1"/>
            <a:r>
              <a:rPr lang="en-US" dirty="0" smtClean="0"/>
              <a:t>2.  The grantee has met the year’s annual performance targets for the state’s identified critical success factors and federal requirements or made a minimum of 70% progress toward the targeted goal in the year of the grant period.</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notes about amendments for this</a:t>
            </a:r>
            <a:r>
              <a:rPr lang="en-US" baseline="0" dirty="0" smtClean="0"/>
              <a:t> grant </a:t>
            </a:r>
          </a:p>
          <a:p>
            <a:r>
              <a:rPr lang="en-US" dirty="0" smtClean="0"/>
              <a:t>All amendments must be submitted to the TEA Document Control Center</a:t>
            </a:r>
          </a:p>
          <a:p>
            <a:r>
              <a:rPr lang="en-US" dirty="0" smtClean="0"/>
              <a:t>Amendments must be submitted 90 days prior to the ending date of the grant</a:t>
            </a:r>
          </a:p>
          <a:p>
            <a:r>
              <a:rPr lang="en-US" dirty="0" smtClean="0"/>
              <a:t>TEA will not process or approve an amendment after that date</a:t>
            </a:r>
          </a:p>
          <a:p>
            <a:r>
              <a:rPr lang="en-US" dirty="0" smtClean="0"/>
              <a:t>TEA will </a:t>
            </a:r>
            <a:r>
              <a:rPr lang="en-US" b="1" dirty="0" smtClean="0"/>
              <a:t>not</a:t>
            </a:r>
            <a:r>
              <a:rPr lang="en-US" dirty="0" smtClean="0"/>
              <a:t> approve </a:t>
            </a:r>
            <a:r>
              <a:rPr lang="en-US" b="1" dirty="0" smtClean="0"/>
              <a:t>retroactive</a:t>
            </a:r>
            <a:r>
              <a:rPr lang="en-US" dirty="0" smtClean="0"/>
              <a:t> amendment requests</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 intervention models</a:t>
            </a:r>
            <a:r>
              <a:rPr lang="en-US" baseline="0" dirty="0" smtClean="0"/>
              <a:t> that applicants may select for implementation using TTIPS funds are</a:t>
            </a:r>
          </a:p>
          <a:p>
            <a:endParaRPr lang="en-US" dirty="0" smtClean="0"/>
          </a:p>
          <a:p>
            <a:pPr>
              <a:lnSpc>
                <a:spcPct val="150000"/>
              </a:lnSpc>
            </a:pPr>
            <a:r>
              <a:rPr lang="en-US" sz="1200" b="1" dirty="0" smtClean="0"/>
              <a:t>Closure</a:t>
            </a:r>
          </a:p>
          <a:p>
            <a:pPr>
              <a:lnSpc>
                <a:spcPct val="150000"/>
              </a:lnSpc>
            </a:pPr>
            <a:r>
              <a:rPr lang="en-US" sz="1200" b="1" dirty="0" smtClean="0"/>
              <a:t>Restart</a:t>
            </a:r>
          </a:p>
          <a:p>
            <a:pPr>
              <a:lnSpc>
                <a:spcPct val="150000"/>
              </a:lnSpc>
            </a:pPr>
            <a:r>
              <a:rPr lang="en-US" sz="1200" b="1" dirty="0" smtClean="0"/>
              <a:t>Transformation </a:t>
            </a:r>
          </a:p>
          <a:p>
            <a:pPr>
              <a:lnSpc>
                <a:spcPct val="150000"/>
              </a:lnSpc>
            </a:pPr>
            <a:r>
              <a:rPr lang="en-US" sz="1200" b="1" dirty="0" smtClean="0"/>
              <a:t>Turnaround</a:t>
            </a:r>
          </a:p>
          <a:p>
            <a:endParaRPr lang="en-US" dirty="0" smtClean="0"/>
          </a:p>
          <a:p>
            <a:r>
              <a:rPr lang="en-US" dirty="0" smtClean="0"/>
              <a:t>Each model is discussed more in-depth</a:t>
            </a:r>
            <a:r>
              <a:rPr lang="en-US" baseline="0" dirty="0" smtClean="0"/>
              <a:t> in modules 2-5, please be sure to review this information prior to embarking upon the process of selecting the appropriate intervention model for implementation at each applicant school.</a:t>
            </a:r>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Two-Year Flexibility for SIG funds is defined as the ability for</a:t>
            </a:r>
          </a:p>
          <a:p>
            <a:r>
              <a:rPr lang="en-US" dirty="0" smtClean="0"/>
              <a:t>A grantee campus that has implemented, in whole or part, either the Turnaround, Restart, or Transformation model since the 2011-2012 school year will be allowed to continue or complete the intervention model using TTIPS funds</a:t>
            </a:r>
          </a:p>
          <a:p>
            <a:endParaRPr lang="en-US" dirty="0" smtClean="0"/>
          </a:p>
          <a:p>
            <a:r>
              <a:rPr lang="en-US" dirty="0" smtClean="0"/>
              <a:t>Under this provision,</a:t>
            </a:r>
            <a:r>
              <a:rPr lang="en-US" baseline="0" dirty="0" smtClean="0"/>
              <a:t> </a:t>
            </a:r>
            <a:r>
              <a:rPr lang="en-US" dirty="0" smtClean="0"/>
              <a:t>The earliest </a:t>
            </a:r>
            <a:r>
              <a:rPr lang="en-US" dirty="0" err="1" smtClean="0"/>
              <a:t>Earliest</a:t>
            </a:r>
            <a:r>
              <a:rPr lang="en-US" dirty="0" smtClean="0"/>
              <a:t> implementation of school intervention model is the start of the 2011-2012 school year</a:t>
            </a:r>
          </a:p>
        </p:txBody>
      </p:sp>
      <p:sp>
        <p:nvSpPr>
          <p:cNvPr id="4" name="Slide Number Placeholder 3"/>
          <p:cNvSpPr>
            <a:spLocks noGrp="1"/>
          </p:cNvSpPr>
          <p:nvPr>
            <p:ph type="sldNum" sz="quarter" idx="10"/>
          </p:nvPr>
        </p:nvSpPr>
        <p:spPr/>
        <p:txBody>
          <a:bodyPr/>
          <a:lstStyle/>
          <a:p>
            <a:fld id="{7DD5F453-4FD5-412E-854C-9446D5FB69E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provisions of Two-Year Flexibility with regard to Principal</a:t>
            </a:r>
            <a:r>
              <a:rPr lang="en-US" baseline="0" dirty="0" smtClean="0"/>
              <a:t> replacement</a:t>
            </a:r>
            <a:endParaRPr lang="en-US" dirty="0" smtClean="0"/>
          </a:p>
          <a:p>
            <a:pPr marL="342900" lvl="1" indent="-342900">
              <a:buFont typeface="Arial" pitchFamily="34" charset="0"/>
              <a:buChar char="•"/>
            </a:pPr>
            <a:r>
              <a:rPr lang="en-US" dirty="0" smtClean="0"/>
              <a:t>If the grantee has replaced the principal within the last two years, the LEA / campus will not be required to hire another principal</a:t>
            </a:r>
          </a:p>
          <a:p>
            <a:pPr marL="342900" lvl="1" indent="-342900">
              <a:buFont typeface="Arial" pitchFamily="34" charset="0"/>
              <a:buChar char="•"/>
            </a:pPr>
            <a:r>
              <a:rPr lang="en-US" dirty="0" smtClean="0"/>
              <a:t>A school that will implement the turnaround or transformation model during the 2014-2015 school year must replace the principal if hired prior to the 2011-2012 school year</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Considerations</a:t>
            </a:r>
            <a:r>
              <a:rPr lang="en-US" baseline="0" dirty="0" smtClean="0"/>
              <a:t> for TTIPS Cycle 3 include</a:t>
            </a:r>
          </a:p>
          <a:p>
            <a:endParaRPr lang="en-US" dirty="0" smtClean="0"/>
          </a:p>
          <a:p>
            <a:r>
              <a:rPr lang="en-US" dirty="0" smtClean="0"/>
              <a:t>Pre-award Costs which are permitted for only from the grant award announcement date to July 31, 2014.  Full implementation under</a:t>
            </a:r>
            <a:r>
              <a:rPr lang="en-US" baseline="0" dirty="0" smtClean="0"/>
              <a:t> the project period commences August 1, 2014</a:t>
            </a:r>
            <a:endParaRPr lang="en-US" dirty="0" smtClean="0"/>
          </a:p>
          <a:p>
            <a:endParaRPr lang="en-US" dirty="0" smtClean="0"/>
          </a:p>
          <a:p>
            <a:r>
              <a:rPr lang="en-US" dirty="0" smtClean="0"/>
              <a:t>Rule of Nine indicates that an LEA with nine or more priority schools may not implement the transformation model in more than 50 percent of those schools</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 will select a technical assistance provider to support the turnaround work under this grant program</a:t>
            </a:r>
          </a:p>
          <a:p>
            <a:r>
              <a:rPr lang="en-US" dirty="0" smtClean="0"/>
              <a:t>Applicants should budget for nominal registration fees and in-state travel costs for a small leadership team to participate in trainings each year of the grant period.  All fees will be approved in advance by TEA.</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remaining slides</a:t>
            </a:r>
            <a:r>
              <a:rPr lang="en-US" baseline="0" dirty="0" smtClean="0"/>
              <a:t> in this presentation specifically address instructions and guidance about completing the application.</a:t>
            </a:r>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Application Overview</a:t>
            </a:r>
          </a:p>
          <a:p>
            <a:r>
              <a:rPr lang="en-US" dirty="0" smtClean="0"/>
              <a:t>The</a:t>
            </a:r>
            <a:r>
              <a:rPr lang="en-US" baseline="0" dirty="0" smtClean="0"/>
              <a:t> TTIPS grant follows the state </a:t>
            </a:r>
            <a:r>
              <a:rPr lang="en-US" dirty="0" smtClean="0"/>
              <a:t>Standard Application System (SAS)</a:t>
            </a:r>
          </a:p>
          <a:p>
            <a:endParaRPr lang="en-US" dirty="0" smtClean="0"/>
          </a:p>
          <a:p>
            <a:r>
              <a:rPr lang="en-US" dirty="0" smtClean="0"/>
              <a:t>Instructions are available for Schedules 1-11 and 17-18 via links at the beginning of each schedule</a:t>
            </a:r>
          </a:p>
          <a:p>
            <a:endParaRPr lang="en-US" dirty="0" smtClean="0"/>
          </a:p>
          <a:p>
            <a:r>
              <a:rPr lang="en-US" dirty="0" smtClean="0"/>
              <a:t>For Schedules 12-16, instructions are provided in the Program-Specific Instructions document available in the Application and Support Information section of the Grant Opportunities Page</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#5 is</a:t>
            </a:r>
            <a:r>
              <a:rPr lang="en-US" b="1" baseline="0" dirty="0" smtClean="0"/>
              <a:t> the</a:t>
            </a:r>
            <a:r>
              <a:rPr lang="en-US" b="1" dirty="0" smtClean="0"/>
              <a:t> Executive Summary</a:t>
            </a:r>
          </a:p>
          <a:p>
            <a:pPr>
              <a:buNone/>
            </a:pPr>
            <a:r>
              <a:rPr lang="en-US" dirty="0" smtClean="0"/>
              <a:t>In this schedule,</a:t>
            </a:r>
            <a:r>
              <a:rPr lang="en-US" baseline="0" dirty="0" smtClean="0"/>
              <a:t> </a:t>
            </a:r>
            <a:r>
              <a:rPr lang="en-US" dirty="0" smtClean="0"/>
              <a:t>Applicants should ensure that the Program Executive Summary provides a clear description of the intervention model to be implemented on the campus consistent with the final requirements</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Module 1 does</a:t>
            </a:r>
            <a:r>
              <a:rPr lang="en-US" baseline="0" dirty="0" smtClean="0"/>
              <a:t> not have any separate handouts; however, applicants should have all relevant RFA materials, including the application available for reference during this module.</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#6 is</a:t>
            </a:r>
            <a:r>
              <a:rPr lang="en-US" b="1" baseline="0" dirty="0" smtClean="0"/>
              <a:t> the</a:t>
            </a:r>
            <a:r>
              <a:rPr lang="en-US" b="1" dirty="0" smtClean="0"/>
              <a:t> Budget Summary</a:t>
            </a:r>
          </a:p>
          <a:p>
            <a:endParaRPr lang="en-US" dirty="0" smtClean="0"/>
          </a:p>
          <a:p>
            <a:r>
              <a:rPr lang="en-US" dirty="0" smtClean="0"/>
              <a:t>This budget schedule should include all costs for the entire </a:t>
            </a:r>
            <a:r>
              <a:rPr lang="en-US" b="1" dirty="0" smtClean="0"/>
              <a:t>3-Year Project Period</a:t>
            </a:r>
          </a:p>
          <a:p>
            <a:endParaRPr lang="en-US" b="1" dirty="0" smtClean="0"/>
          </a:p>
          <a:p>
            <a:r>
              <a:rPr lang="en-US" dirty="0" smtClean="0"/>
              <a:t>The request </a:t>
            </a:r>
            <a:r>
              <a:rPr lang="en-US" b="1" dirty="0" smtClean="0"/>
              <a:t>may not exceed $2,000,000 per campus per year </a:t>
            </a:r>
            <a:r>
              <a:rPr lang="en-US" dirty="0" smtClean="0"/>
              <a:t>(with a total request not to exceed $6,000,000)</a:t>
            </a:r>
          </a:p>
          <a:p>
            <a:endParaRPr lang="en-US" dirty="0" smtClean="0"/>
          </a:p>
          <a:p>
            <a:r>
              <a:rPr lang="en-US" dirty="0" smtClean="0"/>
              <a:t>Summed budget request in </a:t>
            </a:r>
            <a:r>
              <a:rPr lang="en-US" b="1" dirty="0" smtClean="0"/>
              <a:t>bold boxes must match</a:t>
            </a:r>
          </a:p>
          <a:p>
            <a:endParaRPr lang="en-US" dirty="0" smtClean="0"/>
          </a:p>
          <a:p>
            <a:r>
              <a:rPr lang="en-US" dirty="0" smtClean="0"/>
              <a:t>The </a:t>
            </a:r>
            <a:r>
              <a:rPr lang="en-US" b="1" dirty="0" smtClean="0"/>
              <a:t>grant award</a:t>
            </a:r>
            <a:r>
              <a:rPr lang="en-US" dirty="0" smtClean="0"/>
              <a:t> will be for the amount indicated in the </a:t>
            </a:r>
            <a:r>
              <a:rPr lang="en-US" b="1" dirty="0" smtClean="0"/>
              <a:t>bold boxes </a:t>
            </a:r>
            <a:r>
              <a:rPr lang="en-US" dirty="0" smtClean="0"/>
              <a:t>on Schedule #6</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General Guidance for Schedules #7 – 11</a:t>
            </a:r>
          </a:p>
          <a:p>
            <a:endParaRPr lang="en-US" b="1" dirty="0" smtClean="0"/>
          </a:p>
          <a:p>
            <a:r>
              <a:rPr lang="en-US" dirty="0" smtClean="0"/>
              <a:t>Applicant must</a:t>
            </a:r>
            <a:r>
              <a:rPr lang="en-US" baseline="0" dirty="0" smtClean="0"/>
              <a:t> i</a:t>
            </a:r>
            <a:r>
              <a:rPr lang="en-US" dirty="0" smtClean="0"/>
              <a:t>ndicate the </a:t>
            </a:r>
            <a:r>
              <a:rPr lang="en-US" b="1" dirty="0" smtClean="0"/>
              <a:t>3-Year Budget Amount </a:t>
            </a:r>
            <a:r>
              <a:rPr lang="en-US" dirty="0" err="1" smtClean="0"/>
              <a:t>foreach</a:t>
            </a:r>
            <a:r>
              <a:rPr lang="en-US" dirty="0" smtClean="0"/>
              <a:t> class / object code</a:t>
            </a:r>
          </a:p>
          <a:p>
            <a:endParaRPr lang="en-US" dirty="0" smtClean="0"/>
          </a:p>
          <a:p>
            <a:r>
              <a:rPr lang="en-US" b="1" dirty="0" smtClean="0"/>
              <a:t>3-Year Grand Total </a:t>
            </a:r>
            <a:r>
              <a:rPr lang="en-US" dirty="0" smtClean="0"/>
              <a:t>for each schedule must </a:t>
            </a:r>
            <a:r>
              <a:rPr lang="en-US" b="1" dirty="0" smtClean="0"/>
              <a:t>match</a:t>
            </a:r>
            <a:r>
              <a:rPr lang="en-US" dirty="0" smtClean="0"/>
              <a:t> total indicated on </a:t>
            </a:r>
            <a:r>
              <a:rPr lang="en-US" b="1" dirty="0" smtClean="0"/>
              <a:t>Schedule #6</a:t>
            </a:r>
          </a:p>
          <a:p>
            <a:endParaRPr lang="en-US" b="1" dirty="0" smtClean="0"/>
          </a:p>
          <a:p>
            <a:r>
              <a:rPr lang="en-US" dirty="0" smtClean="0"/>
              <a:t>The standard application includes line items that may or may not be applicable to each grantee; it is the applicant’s responsibility to ensure that all requested costs are allowable, reasonable and necessary with clear program alignment</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#8 – Professional and Contracted Services</a:t>
            </a:r>
          </a:p>
          <a:p>
            <a:endParaRPr lang="en-US" dirty="0" smtClean="0"/>
          </a:p>
          <a:p>
            <a:r>
              <a:rPr lang="en-US" dirty="0" smtClean="0"/>
              <a:t>All contracted services require specific approval and must be included in the grant application</a:t>
            </a:r>
          </a:p>
          <a:p>
            <a:endParaRPr lang="en-US" dirty="0" smtClean="0"/>
          </a:p>
          <a:p>
            <a:r>
              <a:rPr lang="en-US" dirty="0" smtClean="0"/>
              <a:t>Contracted services must have a direct alignment to specific strategies indicated in Schedule 16, Part 2</a:t>
            </a:r>
          </a:p>
          <a:p>
            <a:endParaRPr lang="en-US" dirty="0" smtClean="0"/>
          </a:p>
          <a:p>
            <a:r>
              <a:rPr lang="en-US" b="1" dirty="0" smtClean="0"/>
              <a:t>Budget schedule should indicate applicant’s 3-Year request for indicated class / object code</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#9 – Supplies and Materials</a:t>
            </a:r>
          </a:p>
          <a:p>
            <a:endParaRPr lang="en-US" b="1" dirty="0" smtClean="0"/>
          </a:p>
          <a:p>
            <a:r>
              <a:rPr lang="en-US" dirty="0" smtClean="0"/>
              <a:t>All technology purchases require specific approval and must be indicated</a:t>
            </a:r>
            <a:r>
              <a:rPr lang="en-US" baseline="0" dirty="0" smtClean="0"/>
              <a:t> in application</a:t>
            </a:r>
            <a:endParaRPr lang="en-US" dirty="0" smtClean="0"/>
          </a:p>
          <a:p>
            <a:endParaRPr lang="en-US" dirty="0" smtClean="0"/>
          </a:p>
          <a:p>
            <a:r>
              <a:rPr lang="en-US" dirty="0" smtClean="0"/>
              <a:t>Applicant should use generic item types (no brand names)</a:t>
            </a:r>
          </a:p>
          <a:p>
            <a:endParaRPr lang="en-US" dirty="0" smtClean="0"/>
          </a:p>
          <a:p>
            <a:r>
              <a:rPr lang="en-US" dirty="0" smtClean="0"/>
              <a:t>Remaining 6300 – supplies and materials that do not require specific approval are not limited but applicant must provide substantial justification through the program description provided in Schedule 16, Part 2</a:t>
            </a:r>
          </a:p>
          <a:p>
            <a:endParaRPr lang="en-US" dirty="0" smtClean="0"/>
          </a:p>
          <a:p>
            <a:r>
              <a:rPr lang="en-US" b="1" dirty="0" smtClean="0"/>
              <a:t>Budget schedule should indicate applicant’s 3-Year request for indicated class / object code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#10 – Other Operating Costs</a:t>
            </a:r>
          </a:p>
          <a:p>
            <a:endParaRPr lang="en-US" dirty="0" smtClean="0"/>
          </a:p>
          <a:p>
            <a:r>
              <a:rPr lang="en-US" dirty="0" smtClean="0"/>
              <a:t>All out-of-state travel requires specific approval </a:t>
            </a:r>
            <a:r>
              <a:rPr lang="en-US" i="1" dirty="0" smtClean="0"/>
              <a:t>prior</a:t>
            </a:r>
            <a:r>
              <a:rPr lang="en-US" dirty="0" smtClean="0"/>
              <a:t> to travel taking place, applicant should provide conference name / topic and location in the application</a:t>
            </a:r>
          </a:p>
          <a:p>
            <a:endParaRPr lang="en-US" dirty="0" smtClean="0"/>
          </a:p>
          <a:p>
            <a:r>
              <a:rPr lang="en-US" dirty="0" smtClean="0"/>
              <a:t>Remaining 6400 – other operating costs that do not require specific approval are not limited but applicant must provide substantial justification through the program description provided in Schedule 16, Part 2</a:t>
            </a:r>
          </a:p>
          <a:p>
            <a:endParaRPr lang="en-US" dirty="0" smtClean="0"/>
          </a:p>
          <a:p>
            <a:r>
              <a:rPr lang="en-US" b="1" dirty="0" smtClean="0"/>
              <a:t>Budget schedule should indicate applicant’s 3-Year request for indicated class / object code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#11 – Capital Outlay</a:t>
            </a:r>
          </a:p>
          <a:p>
            <a:endParaRPr lang="en-US" b="1" dirty="0" smtClean="0"/>
          </a:p>
          <a:p>
            <a:r>
              <a:rPr lang="en-US" dirty="0" smtClean="0"/>
              <a:t>All capital outlay requires specific approval</a:t>
            </a:r>
          </a:p>
          <a:p>
            <a:endParaRPr lang="en-US" dirty="0" smtClean="0"/>
          </a:p>
          <a:p>
            <a:r>
              <a:rPr lang="en-US" dirty="0" smtClean="0"/>
              <a:t>Applicant should use generic item descriptions (no brand names)</a:t>
            </a:r>
          </a:p>
          <a:p>
            <a:endParaRPr lang="en-US" dirty="0" smtClean="0"/>
          </a:p>
          <a:p>
            <a:r>
              <a:rPr lang="en-US" dirty="0" smtClean="0"/>
              <a:t>Each item must also include a specific purpose</a:t>
            </a:r>
          </a:p>
          <a:p>
            <a:endParaRPr lang="en-US" dirty="0" smtClean="0"/>
          </a:p>
          <a:p>
            <a:r>
              <a:rPr lang="en-US" dirty="0" smtClean="0"/>
              <a:t>Substantial justification for each requested item must be indicated through the program description provided in Schedule 16, Part 2</a:t>
            </a:r>
          </a:p>
          <a:p>
            <a:endParaRPr lang="en-US" dirty="0" smtClean="0"/>
          </a:p>
          <a:p>
            <a:r>
              <a:rPr lang="en-US" b="1" dirty="0" smtClean="0"/>
              <a:t>Budget schedule should indicate applicant’s 3-Year request for indicated class / object code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#12 – Demographics and Participants to Be Served</a:t>
            </a:r>
          </a:p>
          <a:p>
            <a:endParaRPr lang="en-US" b="1" dirty="0" smtClean="0"/>
          </a:p>
          <a:p>
            <a:r>
              <a:rPr lang="en-US" dirty="0" smtClean="0"/>
              <a:t>Data for Parts 1 and 2 should be presented from 2013 accountability reports</a:t>
            </a:r>
          </a:p>
          <a:p>
            <a:endParaRPr lang="en-US" dirty="0" smtClean="0"/>
          </a:p>
          <a:p>
            <a:r>
              <a:rPr lang="en-US" dirty="0" smtClean="0"/>
              <a:t>Please note</a:t>
            </a:r>
            <a:r>
              <a:rPr lang="en-US" baseline="0" dirty="0" smtClean="0"/>
              <a:t> that </a:t>
            </a:r>
            <a:r>
              <a:rPr lang="en-US" dirty="0" smtClean="0"/>
              <a:t>Budget requests must be aligned with number of participants to be served with grant funds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#13 – Needs Assessment</a:t>
            </a:r>
          </a:p>
          <a:p>
            <a:endParaRPr lang="en-US" b="1" dirty="0" smtClean="0"/>
          </a:p>
          <a:p>
            <a:r>
              <a:rPr lang="en-US" dirty="0" smtClean="0"/>
              <a:t>Applicant must demonstrate that the LEA has analyzed the needs of the school, such as instructional programs, school leadership and school infrastructure, and selected interventions for each school aligned to the needs each school has identified</a:t>
            </a:r>
          </a:p>
          <a:p>
            <a:endParaRPr lang="en-US" dirty="0" smtClean="0"/>
          </a:p>
          <a:p>
            <a:r>
              <a:rPr lang="en-US" dirty="0" smtClean="0"/>
              <a:t>Additional resources around conducting a Needs Assessment are available through TAIS</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#14 – Management Plan is discussed in three parts</a:t>
            </a:r>
          </a:p>
          <a:p>
            <a:endParaRPr lang="en-US" dirty="0" smtClean="0"/>
          </a:p>
          <a:p>
            <a:r>
              <a:rPr lang="en-US" dirty="0" smtClean="0"/>
              <a:t>Part 1</a:t>
            </a:r>
            <a:r>
              <a:rPr lang="en-US" baseline="0" dirty="0" smtClean="0"/>
              <a:t> is </a:t>
            </a:r>
            <a:r>
              <a:rPr lang="en-US" dirty="0" smtClean="0"/>
              <a:t>Staff Qualifications</a:t>
            </a:r>
          </a:p>
          <a:p>
            <a:pPr lvl="1"/>
            <a:r>
              <a:rPr lang="en-US" dirty="0" smtClean="0"/>
              <a:t>Each key personnel position should be listed and the desired qualifications, experience and certifications outlined</a:t>
            </a:r>
          </a:p>
          <a:p>
            <a:pPr lvl="1"/>
            <a:endParaRPr lang="en-US" dirty="0" smtClean="0"/>
          </a:p>
          <a:p>
            <a:pPr lvl="1"/>
            <a:r>
              <a:rPr lang="en-US" dirty="0" smtClean="0"/>
              <a:t>External consultants to be used in implementing the grant program must also be listed with corresponding qualifications, experience and certifications</a:t>
            </a:r>
          </a:p>
          <a:p>
            <a:pPr lvl="1"/>
            <a:endParaRPr lang="en-US" dirty="0" smtClean="0"/>
          </a:p>
          <a:p>
            <a:pPr lvl="1"/>
            <a:r>
              <a:rPr lang="en-US" dirty="0" smtClean="0"/>
              <a:t>The DCSI is required a for the grant program and must be addressed in this schedule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#14 – Management Plan</a:t>
            </a:r>
          </a:p>
          <a:p>
            <a:r>
              <a:rPr lang="en-US" dirty="0" smtClean="0"/>
              <a:t>Part 2</a:t>
            </a:r>
            <a:r>
              <a:rPr lang="en-US" baseline="0" dirty="0" smtClean="0"/>
              <a:t> is </a:t>
            </a:r>
            <a:r>
              <a:rPr lang="en-US" dirty="0" smtClean="0"/>
              <a:t>External Providers</a:t>
            </a:r>
          </a:p>
          <a:p>
            <a:endParaRPr lang="en-US" dirty="0" smtClean="0"/>
          </a:p>
          <a:p>
            <a:pPr lvl="1"/>
            <a:r>
              <a:rPr lang="en-US" dirty="0" smtClean="0"/>
              <a:t>Applicant must outline the process used to recruit, screen, and select external providers, if applicable, to ensure their quality</a:t>
            </a:r>
          </a:p>
          <a:p>
            <a:pPr lvl="1"/>
            <a:endParaRPr lang="en-US" dirty="0" smtClean="0"/>
          </a:p>
          <a:p>
            <a:pPr lvl="1"/>
            <a:r>
              <a:rPr lang="en-US" dirty="0" smtClean="0"/>
              <a:t>This description must include all external providers and partners and is not limited to the Charter Management Organization (CMO) or Educational Management Organization (EMO) when the Restart Model is selected</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authorizing</a:t>
            </a:r>
            <a:r>
              <a:rPr lang="en-US" b="1" baseline="0" dirty="0" smtClean="0"/>
              <a:t> funding source for the TTIPS Grant is the federal School Improvement Grant or “SIG”</a:t>
            </a:r>
          </a:p>
          <a:p>
            <a:r>
              <a:rPr lang="en-US" b="1" baseline="0" dirty="0" smtClean="0"/>
              <a:t> </a:t>
            </a:r>
          </a:p>
          <a:p>
            <a:r>
              <a:rPr lang="en-US" b="1" baseline="0" dirty="0" smtClean="0"/>
              <a:t>Some background on </a:t>
            </a:r>
            <a:r>
              <a:rPr lang="en-US" b="1" dirty="0" smtClean="0"/>
              <a:t>SIG</a:t>
            </a:r>
          </a:p>
          <a:p>
            <a:r>
              <a:rPr lang="en-US" dirty="0" smtClean="0"/>
              <a:t>Section 1003(g) of ESEA authorizes the US Secretary of Education to award school improvement grants to State educational agencies (SEAs)</a:t>
            </a:r>
          </a:p>
          <a:p>
            <a:r>
              <a:rPr lang="en-US" dirty="0" smtClean="0"/>
              <a:t>Subgrants to LEAs to assist Title I schools identified for improvement, corrective action, restructuring or priority and other Title I eligible schools who have met the federal eligibility criteria</a:t>
            </a:r>
          </a:p>
          <a:p>
            <a:r>
              <a:rPr lang="en-US" dirty="0" smtClean="0"/>
              <a:t>SEA must give priority to LEAs with lowest-achieving schools that demonstrate</a:t>
            </a:r>
          </a:p>
          <a:p>
            <a:pPr lvl="1"/>
            <a:r>
              <a:rPr lang="en-US" dirty="0" smtClean="0"/>
              <a:t>Greatest Need for Funds</a:t>
            </a:r>
          </a:p>
          <a:p>
            <a:pPr lvl="1"/>
            <a:r>
              <a:rPr lang="en-US" dirty="0" smtClean="0"/>
              <a:t>Strongest Commitment to Use Funds to Substantially Raise Academic Achievement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#14 – Management Plan</a:t>
            </a:r>
          </a:p>
          <a:p>
            <a:endParaRPr lang="en-US" b="1" dirty="0" smtClean="0"/>
          </a:p>
          <a:p>
            <a:r>
              <a:rPr lang="en-US" dirty="0" smtClean="0"/>
              <a:t>Part 3</a:t>
            </a:r>
            <a:r>
              <a:rPr lang="en-US" baseline="0" dirty="0" smtClean="0"/>
              <a:t> is about </a:t>
            </a:r>
            <a:r>
              <a:rPr lang="en-US" dirty="0" smtClean="0"/>
              <a:t>Sustainability and Commitment</a:t>
            </a:r>
          </a:p>
          <a:p>
            <a:endParaRPr lang="en-US" dirty="0" smtClean="0"/>
          </a:p>
          <a:p>
            <a:pPr lvl="1"/>
            <a:r>
              <a:rPr lang="en-US" dirty="0" smtClean="0"/>
              <a:t>The applicant should provide a description of how the LEA/campus will provide continued funding and support to sustain the interventions and student performance that resulted from the implementation of the TTIPS grant program. </a:t>
            </a:r>
          </a:p>
          <a:p>
            <a:pPr lvl="1"/>
            <a:endParaRPr lang="en-US" dirty="0" smtClean="0"/>
          </a:p>
          <a:p>
            <a:pPr lvl="1"/>
            <a:r>
              <a:rPr lang="en-US" dirty="0" smtClean="0"/>
              <a:t>State and Federal expectations </a:t>
            </a:r>
            <a:r>
              <a:rPr lang="en-US" baseline="0" dirty="0" smtClean="0"/>
              <a:t>require campuses to focus on </a:t>
            </a:r>
            <a:r>
              <a:rPr lang="en-US" dirty="0" smtClean="0"/>
              <a:t>Systems of reform as it relates to the impact on student achievement</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#15 – Project Evaluation</a:t>
            </a:r>
          </a:p>
          <a:p>
            <a:endParaRPr lang="en-US" b="1" dirty="0" smtClean="0"/>
          </a:p>
          <a:p>
            <a:r>
              <a:rPr lang="en-US" dirty="0" smtClean="0"/>
              <a:t>Ensure that the campus systems to use data to inform instruction under the selected intervention are addressed</a:t>
            </a:r>
          </a:p>
          <a:p>
            <a:endParaRPr lang="en-US" dirty="0" smtClean="0"/>
          </a:p>
          <a:p>
            <a:r>
              <a:rPr lang="en-US" dirty="0" smtClean="0"/>
              <a:t>Applicants should provide details about the process that will be implemented to modify practices or policies to enable full and effective implementation of the intervention model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#16 includes</a:t>
            </a:r>
            <a:r>
              <a:rPr lang="en-US" b="1" baseline="0" dirty="0" smtClean="0"/>
              <a:t> LEA</a:t>
            </a:r>
            <a:r>
              <a:rPr lang="en-US" b="1" dirty="0" smtClean="0"/>
              <a:t> Responses to Statutory Requirements and is discussed</a:t>
            </a:r>
            <a:r>
              <a:rPr lang="en-US" b="1" baseline="0" dirty="0" smtClean="0"/>
              <a:t> in-depth over the next few slides</a:t>
            </a:r>
            <a:endParaRPr lang="en-US" b="1" dirty="0" smtClean="0"/>
          </a:p>
          <a:p>
            <a:endParaRPr lang="en-US" dirty="0" smtClean="0"/>
          </a:p>
          <a:p>
            <a:r>
              <a:rPr lang="en-US" dirty="0" smtClean="0"/>
              <a:t>Part 1</a:t>
            </a:r>
            <a:r>
              <a:rPr lang="en-US" baseline="0" dirty="0" smtClean="0"/>
              <a:t> addresses the</a:t>
            </a:r>
            <a:r>
              <a:rPr lang="en-US" dirty="0" smtClean="0"/>
              <a:t> Intervention Model to be Implemented</a:t>
            </a:r>
          </a:p>
          <a:p>
            <a:pPr lvl="1"/>
            <a:endParaRPr lang="en-US" dirty="0" smtClean="0"/>
          </a:p>
          <a:p>
            <a:pPr lvl="1"/>
            <a:r>
              <a:rPr lang="en-US" dirty="0" smtClean="0"/>
              <a:t>Each applicant may only select one intervention model</a:t>
            </a:r>
          </a:p>
          <a:p>
            <a:pPr lvl="1"/>
            <a:endParaRPr lang="en-US" dirty="0" smtClean="0"/>
          </a:p>
          <a:p>
            <a:pPr lvl="1"/>
            <a:r>
              <a:rPr lang="en-US" dirty="0" smtClean="0"/>
              <a:t>And the selected intervention model must be clearly aligned with the needs identified for the school</a:t>
            </a:r>
          </a:p>
          <a:p>
            <a:pPr lvl="1">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#16 </a:t>
            </a:r>
            <a:r>
              <a:rPr lang="en-US" dirty="0" smtClean="0"/>
              <a:t>Part 2</a:t>
            </a:r>
            <a:r>
              <a:rPr lang="en-US" baseline="0" dirty="0" smtClean="0"/>
              <a:t> addresses the </a:t>
            </a:r>
            <a:r>
              <a:rPr lang="en-US" dirty="0" smtClean="0"/>
              <a:t>Intervention Model Requirements and Timeline</a:t>
            </a:r>
          </a:p>
          <a:p>
            <a:endParaRPr lang="en-US" dirty="0" smtClean="0"/>
          </a:p>
          <a:p>
            <a:pPr lvl="1"/>
            <a:r>
              <a:rPr lang="en-US" dirty="0" smtClean="0"/>
              <a:t>Applicant should </a:t>
            </a:r>
            <a:r>
              <a:rPr lang="en-US" b="1" dirty="0" smtClean="0"/>
              <a:t>only</a:t>
            </a:r>
            <a:r>
              <a:rPr lang="en-US" dirty="0" smtClean="0"/>
              <a:t> complete the sections of this part of the schedule that applies to the selected intervention model</a:t>
            </a:r>
            <a:r>
              <a:rPr lang="en-US" baseline="0" dirty="0" smtClean="0"/>
              <a:t> from Schedule #16 Part 1</a:t>
            </a:r>
          </a:p>
          <a:p>
            <a:pPr lvl="1"/>
            <a:endParaRPr lang="en-US" dirty="0" smtClean="0"/>
          </a:p>
          <a:p>
            <a:pPr lvl="2"/>
            <a:r>
              <a:rPr lang="en-US" dirty="0" smtClean="0"/>
              <a:t>The</a:t>
            </a:r>
            <a:r>
              <a:rPr lang="en-US" baseline="0" dirty="0" smtClean="0"/>
              <a:t> applicable section of this schedule for campuses selecting the </a:t>
            </a:r>
            <a:r>
              <a:rPr lang="en-US" dirty="0" smtClean="0"/>
              <a:t>Transformation model appears on</a:t>
            </a:r>
            <a:r>
              <a:rPr lang="en-US" baseline="0" dirty="0" smtClean="0"/>
              <a:t> </a:t>
            </a:r>
            <a:r>
              <a:rPr lang="en-US" dirty="0" smtClean="0"/>
              <a:t>pages 33-42 of the original RFA</a:t>
            </a:r>
          </a:p>
          <a:p>
            <a:pPr lvl="2"/>
            <a:endParaRPr lang="en-US" dirty="0" smtClean="0"/>
          </a:p>
          <a:p>
            <a:pPr lvl="2"/>
            <a:r>
              <a:rPr lang="en-US" dirty="0" smtClean="0"/>
              <a:t>The</a:t>
            </a:r>
            <a:r>
              <a:rPr lang="en-US" baseline="0" dirty="0" smtClean="0"/>
              <a:t> applicable section of this schedule for campuses selecting the </a:t>
            </a:r>
            <a:r>
              <a:rPr lang="en-US" dirty="0" smtClean="0"/>
              <a:t>Turnaround model appears on</a:t>
            </a:r>
            <a:r>
              <a:rPr lang="en-US" baseline="0" dirty="0" smtClean="0"/>
              <a:t> </a:t>
            </a:r>
            <a:r>
              <a:rPr lang="en-US" dirty="0" smtClean="0"/>
              <a:t>pages 43-49 of the original RFA</a:t>
            </a:r>
          </a:p>
          <a:p>
            <a:pPr lvl="2"/>
            <a:endParaRPr lang="en-US" dirty="0" smtClean="0"/>
          </a:p>
          <a:p>
            <a:pPr lvl="2"/>
            <a:r>
              <a:rPr lang="en-US" dirty="0" smtClean="0"/>
              <a:t>The</a:t>
            </a:r>
            <a:r>
              <a:rPr lang="en-US" baseline="0" dirty="0" smtClean="0"/>
              <a:t> applicable section of this schedule for campuses selecting the </a:t>
            </a:r>
            <a:r>
              <a:rPr lang="en-US" dirty="0" smtClean="0"/>
              <a:t>Restart model appears on pages 50-53 of the original RFA</a:t>
            </a:r>
          </a:p>
          <a:p>
            <a:pPr lvl="2"/>
            <a:endParaRPr lang="en-US" dirty="0" smtClean="0"/>
          </a:p>
          <a:p>
            <a:pPr lvl="2"/>
            <a:r>
              <a:rPr lang="en-US" dirty="0" smtClean="0"/>
              <a:t>The</a:t>
            </a:r>
            <a:r>
              <a:rPr lang="en-US" baseline="0" dirty="0" smtClean="0"/>
              <a:t> applicable section of this schedule for campuses selecting the </a:t>
            </a:r>
            <a:r>
              <a:rPr lang="en-US" dirty="0" smtClean="0"/>
              <a:t>Closure model appears on pages 54-57 of the original RFA</a:t>
            </a:r>
          </a:p>
          <a:p>
            <a:pPr lvl="2"/>
            <a:endParaRPr lang="en-US" dirty="0" smtClean="0"/>
          </a:p>
          <a:p>
            <a:pPr lvl="2"/>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Specific instruction for Schedule #16 Part 2</a:t>
            </a:r>
          </a:p>
          <a:p>
            <a:r>
              <a:rPr lang="en-US" dirty="0" smtClean="0"/>
              <a:t>For</a:t>
            </a:r>
            <a:r>
              <a:rPr lang="en-US" baseline="0" dirty="0" smtClean="0"/>
              <a:t> </a:t>
            </a:r>
            <a:r>
              <a:rPr lang="en-US" dirty="0" smtClean="0"/>
              <a:t>Intervention Model Requirements and Timeline</a:t>
            </a:r>
          </a:p>
          <a:p>
            <a:endParaRPr lang="en-US" dirty="0" smtClean="0"/>
          </a:p>
          <a:p>
            <a:pPr lvl="1"/>
            <a:r>
              <a:rPr lang="en-US" dirty="0" smtClean="0"/>
              <a:t>At least one strategy or intervention must be indicated for each CSF, turnaround principle and federal model requirement must be included</a:t>
            </a:r>
          </a:p>
          <a:p>
            <a:pPr lvl="1"/>
            <a:endParaRPr lang="en-US" dirty="0" smtClean="0"/>
          </a:p>
          <a:p>
            <a:pPr lvl="1"/>
            <a:r>
              <a:rPr lang="en-US" dirty="0" smtClean="0"/>
              <a:t>Applicants are not bound to the number of strategy line items provided (you may have more or</a:t>
            </a:r>
            <a:r>
              <a:rPr lang="en-US" baseline="0" dirty="0" smtClean="0"/>
              <a:t> less as long there is at least one strategy included)</a:t>
            </a:r>
            <a:endParaRPr lang="en-US" dirty="0" smtClean="0"/>
          </a:p>
          <a:p>
            <a:pPr lvl="1"/>
            <a:endParaRPr lang="en-US" dirty="0" smtClean="0"/>
          </a:p>
          <a:p>
            <a:pPr lvl="1"/>
            <a:r>
              <a:rPr lang="en-US" dirty="0" smtClean="0"/>
              <a:t>The timeline should be differentiated for the anticipated roll out of the full grant program (do not indicate the project begin and end date for all strategies / interventions)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Tips  for completing the </a:t>
            </a:r>
            <a:r>
              <a:rPr lang="en-US" dirty="0" smtClean="0"/>
              <a:t>Intervention Model Requirements and Timeline</a:t>
            </a:r>
          </a:p>
          <a:p>
            <a:endParaRPr lang="en-US" dirty="0" smtClean="0"/>
          </a:p>
          <a:p>
            <a:pPr lvl="1"/>
            <a:r>
              <a:rPr lang="en-US" dirty="0" smtClean="0"/>
              <a:t>All budgeted costs must be aligned directly to selected strategies / interventions</a:t>
            </a:r>
          </a:p>
          <a:p>
            <a:pPr lvl="1"/>
            <a:endParaRPr lang="en-US" dirty="0" smtClean="0"/>
          </a:p>
          <a:p>
            <a:pPr lvl="1"/>
            <a:r>
              <a:rPr lang="en-US" dirty="0" smtClean="0"/>
              <a:t>Strategies / interventions should not be a copy of the federal requirements, turnaround principles or CSFs, but rather distinct to the school implementation of those requirements</a:t>
            </a:r>
          </a:p>
          <a:p>
            <a:pPr lvl="1"/>
            <a:endParaRPr lang="en-US" dirty="0" smtClean="0"/>
          </a:p>
          <a:p>
            <a:pPr lvl="1"/>
            <a:r>
              <a:rPr lang="en-US" dirty="0" smtClean="0"/>
              <a:t>All strategies / interventions will become the basis of monitoring the grant program and the school’s implementation plan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#16 </a:t>
            </a:r>
            <a:r>
              <a:rPr lang="en-US" dirty="0" smtClean="0"/>
              <a:t>Part 3 addresses District / LEA Capacity</a:t>
            </a:r>
          </a:p>
          <a:p>
            <a:endParaRPr lang="en-US" dirty="0" smtClean="0"/>
          </a:p>
          <a:p>
            <a:pPr lvl="1"/>
            <a:r>
              <a:rPr lang="en-US" dirty="0" smtClean="0"/>
              <a:t>Applicants</a:t>
            </a:r>
            <a:r>
              <a:rPr lang="en-US" baseline="0" dirty="0" smtClean="0"/>
              <a:t> must </a:t>
            </a:r>
            <a:r>
              <a:rPr lang="en-US" dirty="0" smtClean="0"/>
              <a:t>Describe LEA capacity to implement the program including the provision of resources and support to the school turnaround efforts</a:t>
            </a:r>
          </a:p>
          <a:p>
            <a:pPr lvl="1"/>
            <a:endParaRPr lang="en-US" dirty="0" smtClean="0"/>
          </a:p>
          <a:p>
            <a:pPr lvl="1"/>
            <a:r>
              <a:rPr lang="en-US" dirty="0" smtClean="0"/>
              <a:t>Specific details about the district role and support of the school’s participation and engagement with the TAIS framework as it relates to turnaround efforts should be included in the applicant’s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Schedule #16 </a:t>
            </a:r>
            <a:r>
              <a:rPr lang="en-US" dirty="0" smtClean="0"/>
              <a:t>Part 4 Pre-implementation Timeline</a:t>
            </a:r>
            <a:r>
              <a:rPr lang="en-US" baseline="0" dirty="0" smtClean="0"/>
              <a:t> is the final section of Schedule #16</a:t>
            </a:r>
            <a:endParaRPr lang="en-US" dirty="0" smtClean="0"/>
          </a:p>
          <a:p>
            <a:pPr lvl="1"/>
            <a:endParaRPr lang="en-US" dirty="0" smtClean="0"/>
          </a:p>
          <a:p>
            <a:pPr lvl="1"/>
            <a:r>
              <a:rPr lang="en-US" dirty="0" smtClean="0"/>
              <a:t>This schedule is </a:t>
            </a:r>
            <a:r>
              <a:rPr lang="en-US" b="1" dirty="0" smtClean="0"/>
              <a:t>optional</a:t>
            </a:r>
          </a:p>
          <a:p>
            <a:pPr lvl="1"/>
            <a:endParaRPr lang="en-US" dirty="0" smtClean="0"/>
          </a:p>
          <a:p>
            <a:pPr lvl="1"/>
            <a:r>
              <a:rPr lang="en-US" dirty="0" smtClean="0"/>
              <a:t>Pre-award costs back to the date of the grant announcement will only be allowed if this schedule has been completed and provides adequate support for requested funds</a:t>
            </a:r>
          </a:p>
          <a:p>
            <a:pPr lvl="1"/>
            <a:endParaRPr lang="en-US" dirty="0" smtClean="0"/>
          </a:p>
          <a:p>
            <a:pPr lvl="1"/>
            <a:r>
              <a:rPr lang="en-US" dirty="0" smtClean="0"/>
              <a:t>Describe any activities that will be conducted prior to the start of the 2014-2015 school year that are above and beyond those conducted in conjunction with priority school identification under TAIS</a:t>
            </a:r>
          </a:p>
          <a:p>
            <a:pPr lvl="1"/>
            <a:endParaRPr lang="en-US" dirty="0" smtClean="0"/>
          </a:p>
          <a:p>
            <a:pPr lvl="1"/>
            <a:r>
              <a:rPr lang="en-US" dirty="0" smtClean="0"/>
              <a:t>On behalf of the Division of School Improvement</a:t>
            </a:r>
            <a:r>
              <a:rPr lang="en-US" baseline="0" dirty="0" smtClean="0"/>
              <a:t> and Support at the Texas Education Agency, t</a:t>
            </a:r>
            <a:r>
              <a:rPr lang="en-US" dirty="0" smtClean="0"/>
              <a:t>hank you for your time in reviewing the applicant resources for the Texas Title</a:t>
            </a:r>
            <a:r>
              <a:rPr lang="en-US" baseline="0" dirty="0" smtClean="0"/>
              <a:t> I Priority Schools (TTIPS) Grant Cycle 3</a:t>
            </a:r>
            <a:r>
              <a:rPr lang="en-US" baseline="0" smtClean="0"/>
              <a:t>. </a:t>
            </a:r>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overarching purpose of the grant program as defined by USDE is</a:t>
            </a:r>
          </a:p>
          <a:p>
            <a:r>
              <a:rPr lang="en-US" dirty="0" smtClean="0"/>
              <a:t>In conjunction with Title I funds for school improvement reserved under section 1003(a) of the ESEA, School Improvement Grants under section 1003(g) of the ESEA are used to improve student achievement in Title I schools identified for improvement, corrective action, or restructuring, or as a priority school so as to enable those schools to make adequate yearly progress (AYP), or meet annual measurable objective (AMOs) and exit improvement, or priority status.</a:t>
            </a:r>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TEA’s purpose</a:t>
            </a:r>
            <a:r>
              <a:rPr lang="en-US" baseline="0" dirty="0" smtClean="0"/>
              <a:t> for this grant program is through a commitment </a:t>
            </a:r>
            <a:r>
              <a:rPr lang="en-US" dirty="0" smtClean="0"/>
              <a:t>to assisting local education agencies (LEAs) in Turning around Texas's priority schools and improving the academic performances of all campuses eligible for Title I.</a:t>
            </a:r>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program goals revolve</a:t>
            </a:r>
            <a:r>
              <a:rPr lang="en-US" baseline="0" dirty="0" smtClean="0"/>
              <a:t> around the 7 CSFs which are supported through the TAIS framework for which all priority schools engage and include: </a:t>
            </a:r>
          </a:p>
          <a:p>
            <a:pPr marL="914400" lvl="1" indent="-514350">
              <a:buFont typeface="+mj-lt"/>
              <a:buAutoNum type="arabicPeriod"/>
            </a:pPr>
            <a:r>
              <a:rPr lang="en-US" dirty="0" smtClean="0"/>
              <a:t>Improve Academic Performance </a:t>
            </a:r>
          </a:p>
          <a:p>
            <a:pPr marL="914400" lvl="1" indent="-514350">
              <a:buFont typeface="+mj-lt"/>
              <a:buAutoNum type="arabicPeriod"/>
            </a:pPr>
            <a:r>
              <a:rPr lang="en-US" dirty="0" smtClean="0"/>
              <a:t>Increase the Use of Quality Data to Drive Instruction </a:t>
            </a:r>
          </a:p>
          <a:p>
            <a:pPr marL="914400" lvl="1" indent="-514350">
              <a:buFont typeface="+mj-lt"/>
              <a:buAutoNum type="arabicPeriod"/>
            </a:pPr>
            <a:r>
              <a:rPr lang="en-US" dirty="0" smtClean="0"/>
              <a:t>Increase Leadership Effectiveness </a:t>
            </a:r>
          </a:p>
          <a:p>
            <a:pPr marL="914400" lvl="1" indent="-514350">
              <a:buFont typeface="+mj-lt"/>
              <a:buAutoNum type="arabicPeriod"/>
            </a:pPr>
            <a:r>
              <a:rPr lang="en-US" dirty="0" smtClean="0"/>
              <a:t>Increased Learning Time </a:t>
            </a:r>
          </a:p>
          <a:p>
            <a:pPr marL="914400" lvl="1" indent="-514350">
              <a:buFont typeface="+mj-lt"/>
              <a:buAutoNum type="arabicPeriod"/>
            </a:pPr>
            <a:r>
              <a:rPr lang="en-US" dirty="0" smtClean="0"/>
              <a:t>Increase Family and Community Engagement </a:t>
            </a:r>
          </a:p>
          <a:p>
            <a:pPr marL="914400" lvl="1" indent="-514350">
              <a:buFont typeface="+mj-lt"/>
              <a:buAutoNum type="arabicPeriod"/>
            </a:pPr>
            <a:r>
              <a:rPr lang="en-US" dirty="0" smtClean="0"/>
              <a:t>Improve School Climate </a:t>
            </a:r>
          </a:p>
          <a:p>
            <a:pPr marL="914400" lvl="1" indent="-514350">
              <a:buFont typeface="+mj-lt"/>
              <a:buAutoNum type="arabicPeriod"/>
            </a:pPr>
            <a:r>
              <a:rPr lang="en-US" dirty="0" smtClean="0"/>
              <a:t>Increase Teacher Quality </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Texas was granted two waivers for Cycle 3</a:t>
            </a:r>
          </a:p>
          <a:p>
            <a:r>
              <a:rPr lang="en-US" dirty="0" smtClean="0"/>
              <a:t>First a </a:t>
            </a:r>
            <a:r>
              <a:rPr lang="en-US" dirty="0" err="1" smtClean="0"/>
              <a:t>Tydings</a:t>
            </a:r>
            <a:r>
              <a:rPr lang="en-US" dirty="0" smtClean="0"/>
              <a:t> Waiver which </a:t>
            </a:r>
          </a:p>
          <a:p>
            <a:pPr lvl="1"/>
            <a:r>
              <a:rPr lang="en-US" dirty="0" smtClean="0"/>
              <a:t>Extends the life of the funds through the entire 3-year implementation period (2014-2017)</a:t>
            </a:r>
          </a:p>
          <a:p>
            <a:r>
              <a:rPr lang="en-US" dirty="0" smtClean="0"/>
              <a:t>And the</a:t>
            </a:r>
            <a:r>
              <a:rPr lang="en-US" baseline="0" dirty="0" smtClean="0"/>
              <a:t> second is a </a:t>
            </a:r>
            <a:r>
              <a:rPr lang="en-US" dirty="0" smtClean="0"/>
              <a:t>Priority List Waiver which </a:t>
            </a:r>
          </a:p>
          <a:p>
            <a:pPr lvl="1"/>
            <a:r>
              <a:rPr lang="en-US" dirty="0" smtClean="0"/>
              <a:t>Allows Texas to use the priority schools list established under its ESEA Flexibility Waiver for</a:t>
            </a:r>
            <a:r>
              <a:rPr lang="en-US" baseline="0" dirty="0" smtClean="0"/>
              <a:t> the SIG eligibility list, note that a campus that is currently receiving SIG funds is not eligible to apply for SIG funds</a:t>
            </a:r>
            <a:endParaRPr lang="en-US" dirty="0" smtClean="0"/>
          </a:p>
          <a:p>
            <a:pPr lvl="1"/>
            <a:r>
              <a:rPr lang="en-US" dirty="0" smtClean="0"/>
              <a:t>There are no Tier I or Tier II lists for Cycle 3, only priority schools not currently receiving TTIPS funds</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schools are</a:t>
            </a:r>
          </a:p>
          <a:p>
            <a:r>
              <a:rPr lang="en-US" dirty="0" smtClean="0"/>
              <a:t>Title I priority schools that are not currently receiving Texas Title I Priority Schools (TTIPS) funds as indicated by the eligibility list posted on the Grant</a:t>
            </a:r>
            <a:r>
              <a:rPr lang="en-US" baseline="0" dirty="0" smtClean="0"/>
              <a:t> Opportunities Page</a:t>
            </a:r>
            <a:r>
              <a:rPr lang="en-US" dirty="0" smtClean="0"/>
              <a:t>. </a:t>
            </a:r>
          </a:p>
          <a:p>
            <a:r>
              <a:rPr lang="en-US" dirty="0" smtClean="0"/>
              <a:t>An LEA with multiple eligible campuses must submit an application for each eligible campus. </a:t>
            </a:r>
          </a:p>
          <a:p>
            <a:r>
              <a:rPr lang="en-US" dirty="0" smtClean="0"/>
              <a:t>LEAs may only apply on behalf of schools on the eligibility list.</a:t>
            </a:r>
          </a:p>
          <a:p>
            <a:endParaRPr lang="en-US" dirty="0"/>
          </a:p>
        </p:txBody>
      </p:sp>
      <p:sp>
        <p:nvSpPr>
          <p:cNvPr id="4" name="Slide Number Placeholder 3"/>
          <p:cNvSpPr>
            <a:spLocks noGrp="1"/>
          </p:cNvSpPr>
          <p:nvPr>
            <p:ph type="sldNum" sz="quarter" idx="10"/>
          </p:nvPr>
        </p:nvSpPr>
        <p:spPr/>
        <p:txBody>
          <a:bodyPr/>
          <a:lstStyle/>
          <a:p>
            <a:fld id="{7DD5F453-4FD5-412E-854C-9446D5FB69E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762000" y="6248400"/>
            <a:ext cx="3048000" cy="365125"/>
          </a:xfrm>
        </p:spPr>
        <p:txBody>
          <a:bodyPr/>
          <a:lstStyle/>
          <a:p>
            <a:pPr algn="l"/>
            <a:r>
              <a:rPr lang="en-US" dirty="0" smtClean="0"/>
              <a:t>© Texas Education Agency, 2014</a:t>
            </a:r>
            <a:endParaRPr lang="en-US" dirty="0"/>
          </a:p>
        </p:txBody>
      </p:sp>
      <p:sp>
        <p:nvSpPr>
          <p:cNvPr id="6" name="Slide Number Placeholder 5"/>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3048000" cy="365125"/>
          </a:xfrm>
          <a:prstGeom prst="rect">
            <a:avLst/>
          </a:prstGeom>
        </p:spPr>
        <p:txBody>
          <a:bodyPr/>
          <a:lstStyle/>
          <a:p>
            <a:fld id="{B373C972-9932-4D5B-8D66-A095E30B9286}"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3048000" cy="365125"/>
          </a:xfrm>
          <a:prstGeom prst="rect">
            <a:avLst/>
          </a:prstGeom>
        </p:spPr>
        <p:txBody>
          <a:bodyPr/>
          <a:lstStyle/>
          <a:p>
            <a:fld id="{22A5871E-814E-437C-8D75-403AB2F30DBE}"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4800" y="6324600"/>
            <a:ext cx="3810000" cy="365125"/>
          </a:xfrm>
        </p:spPr>
        <p:txBody>
          <a:bodyPr/>
          <a:lstStyle/>
          <a:p>
            <a:pPr algn="l"/>
            <a:r>
              <a:rPr lang="en-US" dirty="0" smtClean="0"/>
              <a:t>© Texas Education Agency, 2014</a:t>
            </a:r>
            <a:endParaRPr lang="en-US" dirty="0"/>
          </a:p>
        </p:txBody>
      </p:sp>
      <p:sp>
        <p:nvSpPr>
          <p:cNvPr id="6" name="Slide Number Placeholder 5"/>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3048000" cy="365125"/>
          </a:xfrm>
          <a:prstGeom prst="rect">
            <a:avLst/>
          </a:prstGeom>
        </p:spPr>
        <p:txBody>
          <a:bodyPr/>
          <a:lstStyle/>
          <a:p>
            <a:fld id="{0AC6747F-48D8-4417-9327-53E012057D0B}"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3048000" cy="365125"/>
          </a:xfrm>
          <a:prstGeom prst="rect">
            <a:avLst/>
          </a:prstGeom>
        </p:spPr>
        <p:txBody>
          <a:bodyPr/>
          <a:lstStyle/>
          <a:p>
            <a:fld id="{7322D5FE-6E4B-4233-BB7A-A6497003C41E}"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3048000" cy="365125"/>
          </a:xfrm>
          <a:prstGeom prst="rect">
            <a:avLst/>
          </a:prstGeom>
        </p:spPr>
        <p:txBody>
          <a:bodyPr/>
          <a:lstStyle/>
          <a:p>
            <a:fld id="{7861022F-35F1-4940-9781-EB08EC7661D6}" type="datetime1">
              <a:rPr lang="en-US" smtClean="0"/>
              <a:pPr/>
              <a:t>4/3/2014</a:t>
            </a:fld>
            <a:endParaRPr lang="en-US"/>
          </a:p>
        </p:txBody>
      </p:sp>
      <p:sp>
        <p:nvSpPr>
          <p:cNvPr id="8" name="Footer Placeholder 7"/>
          <p:cNvSpPr>
            <a:spLocks noGrp="1"/>
          </p:cNvSpPr>
          <p:nvPr>
            <p:ph type="ftr" sz="quarter" idx="11"/>
          </p:nvPr>
        </p:nvSpPr>
        <p:spPr/>
        <p:txBody>
          <a:bodyPr/>
          <a:lstStyle/>
          <a:p>
            <a:r>
              <a:rPr lang="en-US" smtClean="0"/>
              <a:t>© Texas Education Agency, 2014</a:t>
            </a:r>
            <a:endParaRPr lang="en-US"/>
          </a:p>
        </p:txBody>
      </p:sp>
      <p:sp>
        <p:nvSpPr>
          <p:cNvPr id="9" name="Slide Number Placeholder 8"/>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3048000" cy="365125"/>
          </a:xfrm>
          <a:prstGeom prst="rect">
            <a:avLst/>
          </a:prstGeom>
        </p:spPr>
        <p:txBody>
          <a:bodyPr/>
          <a:lstStyle/>
          <a:p>
            <a:fld id="{5945BCB4-4DCE-42F6-9A51-0A76E4084A78}" type="datetime1">
              <a:rPr lang="en-US" smtClean="0"/>
              <a:pPr/>
              <a:t>4/3/2014</a:t>
            </a:fld>
            <a:endParaRPr lang="en-US"/>
          </a:p>
        </p:txBody>
      </p:sp>
      <p:sp>
        <p:nvSpPr>
          <p:cNvPr id="4" name="Footer Placeholder 3"/>
          <p:cNvSpPr>
            <a:spLocks noGrp="1"/>
          </p:cNvSpPr>
          <p:nvPr>
            <p:ph type="ftr" sz="quarter" idx="11"/>
          </p:nvPr>
        </p:nvSpPr>
        <p:spPr/>
        <p:txBody>
          <a:bodyPr/>
          <a:lstStyle/>
          <a:p>
            <a:r>
              <a:rPr lang="en-US" smtClean="0"/>
              <a:t>© Texas Education Agency, 2014</a:t>
            </a:r>
            <a:endParaRPr lang="en-US"/>
          </a:p>
        </p:txBody>
      </p:sp>
      <p:sp>
        <p:nvSpPr>
          <p:cNvPr id="5" name="Slide Number Placeholder 4"/>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3048000" cy="365125"/>
          </a:xfrm>
          <a:prstGeom prst="rect">
            <a:avLst/>
          </a:prstGeom>
        </p:spPr>
        <p:txBody>
          <a:bodyPr/>
          <a:lstStyle/>
          <a:p>
            <a:fld id="{4F3406D5-C452-4945-9550-DE6A07FB0FEF}" type="datetime1">
              <a:rPr lang="en-US" smtClean="0"/>
              <a:pPr/>
              <a:t>4/3/2014</a:t>
            </a:fld>
            <a:endParaRPr lang="en-US"/>
          </a:p>
        </p:txBody>
      </p:sp>
      <p:sp>
        <p:nvSpPr>
          <p:cNvPr id="3" name="Footer Placeholder 2"/>
          <p:cNvSpPr>
            <a:spLocks noGrp="1"/>
          </p:cNvSpPr>
          <p:nvPr>
            <p:ph type="ftr" sz="quarter" idx="11"/>
          </p:nvPr>
        </p:nvSpPr>
        <p:spPr/>
        <p:txBody>
          <a:bodyPr/>
          <a:lstStyle/>
          <a:p>
            <a:r>
              <a:rPr lang="en-US" smtClean="0"/>
              <a:t>© Texas Education Agency, 2014</a:t>
            </a:r>
            <a:endParaRPr lang="en-US"/>
          </a:p>
        </p:txBody>
      </p:sp>
      <p:sp>
        <p:nvSpPr>
          <p:cNvPr id="4" name="Slide Number Placeholder 3"/>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3048000" cy="365125"/>
          </a:xfrm>
          <a:prstGeom prst="rect">
            <a:avLst/>
          </a:prstGeom>
        </p:spPr>
        <p:txBody>
          <a:bodyPr/>
          <a:lstStyle/>
          <a:p>
            <a:fld id="{9041423C-2AC7-46D0-BA71-EB2C58DD924C}"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3048000" cy="365125"/>
          </a:xfrm>
          <a:prstGeom prst="rect">
            <a:avLst/>
          </a:prstGeom>
        </p:spPr>
        <p:txBody>
          <a:bodyPr/>
          <a:lstStyle/>
          <a:p>
            <a:fld id="{2EB1358E-F4A7-4054-8C18-E5510830CE08}"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3666DCEA-7201-45A8-8270-75A21A28CF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4800" y="632460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 Texas Education Agency, 2014</a:t>
            </a:r>
            <a:endParaRPr lang="en-US" dirty="0"/>
          </a:p>
        </p:txBody>
      </p:sp>
      <p:sp>
        <p:nvSpPr>
          <p:cNvPr id="6" name="Slide Number Placeholder 5"/>
          <p:cNvSpPr>
            <a:spLocks noGrp="1"/>
          </p:cNvSpPr>
          <p:nvPr>
            <p:ph type="sldNum" sz="quarter" idx="4"/>
          </p:nvPr>
        </p:nvSpPr>
        <p:spPr>
          <a:xfrm>
            <a:off x="6248400" y="6356350"/>
            <a:ext cx="2438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A736-9D68-4B88-86CA-8F6C6C8DC8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2.png"/><Relationship Id="rId4" Type="http://schemas.openxmlformats.org/officeDocument/2006/relationships/hyperlink" Target="mailto:shayna.sheehan@tea.state.tx.u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1.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audio24.wav"/><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audio25.wav"/><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audio26.wav"/><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audio" Target="../media/audio27.wav"/><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audio28.wav"/><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audio29.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audio30.wav"/><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media/audio31.wav"/><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media/audio32.wav"/><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audio" Target="../media/audio33.wav"/><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media/audio34.wav"/><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audio" Target="../media/audio35.wav"/><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audio" Target="../media/audio36.wav"/><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audio" Target="../media/audio37.wav"/><Relationship Id="rId5" Type="http://schemas.openxmlformats.org/officeDocument/2006/relationships/image" Target="../media/image2.png"/><Relationship Id="rId4" Type="http://schemas.openxmlformats.org/officeDocument/2006/relationships/hyperlink" Target="http://issuu.com/tcdss13/docs/tais_needs_assessment_guidan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8.wav"/></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audio" Target="../media/audio39.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audio" Target="../media/audio40.wav"/><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audio" Target="../media/audio41.wav"/><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audio" Target="../media/audio42.wav"/><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audio" Target="../media/audio43.wav"/><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audio" Target="../media/audio44.wav"/><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audio" Target="../media/audio45.wav"/><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audio" Target="../media/audio46.wav"/><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audio" Target="../media/audio47.wav"/><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audio" Target="../media/audio48.wav"/><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slideLayout" Target="../slideLayouts/slideLayout2.xml"/><Relationship Id="rId1" Type="http://schemas.openxmlformats.org/officeDocument/2006/relationships/audio" Target="../media/audio49.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305800" cy="1470025"/>
          </a:xfrm>
        </p:spPr>
        <p:txBody>
          <a:bodyPr>
            <a:normAutofit fontScale="90000"/>
          </a:bodyPr>
          <a:lstStyle/>
          <a:p>
            <a:r>
              <a:rPr lang="en-US" b="1" dirty="0" smtClean="0"/>
              <a:t>Texas Title I Priority Schools </a:t>
            </a:r>
            <a:br>
              <a:rPr lang="en-US" b="1" dirty="0" smtClean="0"/>
            </a:br>
            <a:r>
              <a:rPr lang="en-US" b="1" dirty="0" smtClean="0"/>
              <a:t>(TTIPS) Grant</a:t>
            </a:r>
            <a:br>
              <a:rPr lang="en-US" b="1" dirty="0" smtClean="0"/>
            </a:br>
            <a:r>
              <a:rPr lang="en-US" b="1" dirty="0" smtClean="0"/>
              <a:t>Cycle 3</a:t>
            </a:r>
            <a:endParaRPr lang="en-US" b="1" dirty="0"/>
          </a:p>
        </p:txBody>
      </p:sp>
      <p:sp>
        <p:nvSpPr>
          <p:cNvPr id="3" name="Subtitle 2"/>
          <p:cNvSpPr>
            <a:spLocks noGrp="1"/>
          </p:cNvSpPr>
          <p:nvPr>
            <p:ph type="subTitle" idx="1"/>
          </p:nvPr>
        </p:nvSpPr>
        <p:spPr/>
        <p:txBody>
          <a:bodyPr/>
          <a:lstStyle/>
          <a:p>
            <a:r>
              <a:rPr lang="en-US" dirty="0" smtClean="0"/>
              <a:t>Grant Overview &amp; Applicant Conference</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8" name="~PP2226.WAV">
            <a:hlinkClick r:id="" action="ppaction://media"/>
          </p:cNvPr>
          <p:cNvPicPr>
            <a:picLocks noRot="1" noChangeAspect="1"/>
          </p:cNvPicPr>
          <p:nvPr>
            <a:wavAudioFile r:embed="rId1" name="~PP2226.WAV"/>
          </p:nvPr>
        </p:nvPicPr>
        <p:blipFill>
          <a:blip r:embed="rId4" cstate="print"/>
          <a:stretch>
            <a:fillRect/>
          </a:stretch>
        </p:blipFill>
        <p:spPr>
          <a:xfrm>
            <a:off x="8716963" y="6430963"/>
            <a:ext cx="304800" cy="304800"/>
          </a:xfrm>
          <a:prstGeom prst="rect">
            <a:avLst/>
          </a:prstGeom>
        </p:spPr>
      </p:pic>
    </p:spTree>
  </p:cSld>
  <p:clrMapOvr>
    <a:masterClrMapping/>
  </p:clrMapOvr>
  <p:transition advTm="58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Application Due Dates</a:t>
            </a:r>
            <a:endParaRPr lang="en-US" b="1" dirty="0"/>
          </a:p>
        </p:txBody>
      </p:sp>
      <p:graphicFrame>
        <p:nvGraphicFramePr>
          <p:cNvPr id="8" name="Content Placeholder 7"/>
          <p:cNvGraphicFramePr>
            <a:graphicFrameLocks noGrp="1"/>
          </p:cNvGraphicFramePr>
          <p:nvPr>
            <p:ph idx="1"/>
          </p:nvPr>
        </p:nvGraphicFramePr>
        <p:xfrm>
          <a:off x="457200" y="1600200"/>
          <a:ext cx="8229600" cy="3408680"/>
        </p:xfrm>
        <a:graphic>
          <a:graphicData uri="http://schemas.openxmlformats.org/drawingml/2006/table">
            <a:tbl>
              <a:tblPr firstRow="1" bandRow="1">
                <a:tableStyleId>{5C22544A-7EE6-4342-B048-85BDC9FD1C3A}</a:tableStyleId>
              </a:tblPr>
              <a:tblGrid>
                <a:gridCol w="3657600"/>
                <a:gridCol w="4572000"/>
              </a:tblGrid>
              <a:tr h="370840">
                <a:tc>
                  <a:txBody>
                    <a:bodyPr/>
                    <a:lstStyle/>
                    <a:p>
                      <a:r>
                        <a:rPr lang="en-US" dirty="0" smtClean="0"/>
                        <a:t>Date</a:t>
                      </a:r>
                      <a:endParaRPr lang="en-US" dirty="0"/>
                    </a:p>
                  </a:txBody>
                  <a:tcPr/>
                </a:tc>
                <a:tc>
                  <a:txBody>
                    <a:bodyPr/>
                    <a:lstStyle/>
                    <a:p>
                      <a:r>
                        <a:rPr lang="en-US" dirty="0" smtClean="0"/>
                        <a:t>Grant</a:t>
                      </a:r>
                      <a:r>
                        <a:rPr lang="en-US" baseline="0" dirty="0" smtClean="0"/>
                        <a:t> Activity</a:t>
                      </a:r>
                      <a:endParaRPr lang="en-US" dirty="0"/>
                    </a:p>
                  </a:txBody>
                  <a:tcPr/>
                </a:tc>
              </a:tr>
              <a:tr h="370840">
                <a:tc>
                  <a:txBody>
                    <a:bodyPr/>
                    <a:lstStyle/>
                    <a:p>
                      <a:r>
                        <a:rPr lang="en-US" dirty="0" smtClean="0"/>
                        <a:t>March</a:t>
                      </a:r>
                      <a:r>
                        <a:rPr lang="en-US" baseline="0" dirty="0" smtClean="0"/>
                        <a:t> 21, 2014</a:t>
                      </a:r>
                      <a:endParaRPr lang="en-US" dirty="0"/>
                    </a:p>
                  </a:txBody>
                  <a:tcPr/>
                </a:tc>
                <a:tc>
                  <a:txBody>
                    <a:bodyPr/>
                    <a:lstStyle/>
                    <a:p>
                      <a:r>
                        <a:rPr lang="en-US" dirty="0" smtClean="0"/>
                        <a:t>RFA Released</a:t>
                      </a:r>
                      <a:endParaRPr lang="en-US" dirty="0"/>
                    </a:p>
                  </a:txBody>
                  <a:tcPr/>
                </a:tc>
              </a:tr>
              <a:tr h="370840">
                <a:tc>
                  <a:txBody>
                    <a:bodyPr/>
                    <a:lstStyle/>
                    <a:p>
                      <a:r>
                        <a:rPr lang="en-US" dirty="0" smtClean="0"/>
                        <a:t>April 28, 2014</a:t>
                      </a:r>
                      <a:endParaRPr lang="en-US" dirty="0"/>
                    </a:p>
                  </a:txBody>
                  <a:tcPr/>
                </a:tc>
                <a:tc>
                  <a:txBody>
                    <a:bodyPr/>
                    <a:lstStyle/>
                    <a:p>
                      <a:pPr>
                        <a:buFont typeface="Arial" pitchFamily="34" charset="0"/>
                        <a:buChar char="•"/>
                      </a:pPr>
                      <a:r>
                        <a:rPr lang="en-US" dirty="0" smtClean="0"/>
                        <a:t>Notice</a:t>
                      </a:r>
                      <a:r>
                        <a:rPr lang="en-US" baseline="0" dirty="0" smtClean="0"/>
                        <a:t> of Intent to Apply Due to TEA</a:t>
                      </a:r>
                    </a:p>
                    <a:p>
                      <a:pPr>
                        <a:buFont typeface="Arial" pitchFamily="34" charset="0"/>
                        <a:buChar char="•"/>
                      </a:pPr>
                      <a:r>
                        <a:rPr lang="en-US" baseline="0" dirty="0" smtClean="0"/>
                        <a:t>Reviewer Information Form Due to TEA</a:t>
                      </a:r>
                    </a:p>
                    <a:p>
                      <a:pPr>
                        <a:buFont typeface="Arial" pitchFamily="34" charset="0"/>
                        <a:buChar char="•"/>
                      </a:pPr>
                      <a:r>
                        <a:rPr lang="en-US" baseline="0" dirty="0" smtClean="0"/>
                        <a:t>Last date to submit FAQs</a:t>
                      </a:r>
                      <a:endParaRPr lang="en-US" dirty="0"/>
                    </a:p>
                  </a:txBody>
                  <a:tcPr/>
                </a:tc>
              </a:tr>
              <a:tr h="370840">
                <a:tc>
                  <a:txBody>
                    <a:bodyPr/>
                    <a:lstStyle/>
                    <a:p>
                      <a:r>
                        <a:rPr lang="en-US" dirty="0" smtClean="0"/>
                        <a:t>May 6, 2014</a:t>
                      </a:r>
                      <a:endParaRPr lang="en-US" dirty="0"/>
                    </a:p>
                  </a:txBody>
                  <a:tcPr/>
                </a:tc>
                <a:tc>
                  <a:txBody>
                    <a:bodyPr/>
                    <a:lstStyle/>
                    <a:p>
                      <a:r>
                        <a:rPr lang="en-US" dirty="0" smtClean="0"/>
                        <a:t>FAQs Posted</a:t>
                      </a:r>
                    </a:p>
                  </a:txBody>
                  <a:tcPr/>
                </a:tc>
              </a:tr>
              <a:tr h="370840">
                <a:tc>
                  <a:txBody>
                    <a:bodyPr/>
                    <a:lstStyle/>
                    <a:p>
                      <a:r>
                        <a:rPr lang="en-US" dirty="0" smtClean="0"/>
                        <a:t>May 20, 2014,</a:t>
                      </a:r>
                      <a:r>
                        <a:rPr lang="en-US" baseline="0" dirty="0" smtClean="0"/>
                        <a:t> 5 p.m. Central Time</a:t>
                      </a:r>
                      <a:endParaRPr lang="en-US" dirty="0"/>
                    </a:p>
                  </a:txBody>
                  <a:tcPr/>
                </a:tc>
                <a:tc>
                  <a:txBody>
                    <a:bodyPr/>
                    <a:lstStyle/>
                    <a:p>
                      <a:r>
                        <a:rPr lang="en-US" dirty="0" smtClean="0"/>
                        <a:t>Application due to TEA Document Control Center</a:t>
                      </a:r>
                      <a:endParaRPr lang="en-US" dirty="0"/>
                    </a:p>
                  </a:txBody>
                  <a:tcPr/>
                </a:tc>
              </a:tr>
              <a:tr h="370840">
                <a:tc>
                  <a:txBody>
                    <a:bodyPr/>
                    <a:lstStyle/>
                    <a:p>
                      <a:r>
                        <a:rPr lang="en-US" dirty="0" smtClean="0"/>
                        <a:t>May 26</a:t>
                      </a:r>
                      <a:r>
                        <a:rPr lang="en-US" baseline="0" dirty="0" smtClean="0"/>
                        <a:t> – June 20, 2014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Competitive Review Period</a:t>
                      </a:r>
                    </a:p>
                  </a:txBody>
                  <a:tcPr/>
                </a:tc>
              </a:tr>
              <a:tr h="370840">
                <a:tc>
                  <a:txBody>
                    <a:bodyPr/>
                    <a:lstStyle/>
                    <a:p>
                      <a:r>
                        <a:rPr lang="en-US" dirty="0" smtClean="0"/>
                        <a:t>August 1, 2014</a:t>
                      </a:r>
                      <a:r>
                        <a:rPr lang="en-US" baseline="0" dirty="0" smtClean="0"/>
                        <a:t> – July 31, 2017</a:t>
                      </a:r>
                      <a:endParaRPr lang="en-US" dirty="0"/>
                    </a:p>
                  </a:txBody>
                  <a:tcPr/>
                </a:tc>
                <a:tc>
                  <a:txBody>
                    <a:bodyPr/>
                    <a:lstStyle/>
                    <a:p>
                      <a:r>
                        <a:rPr lang="en-US" dirty="0" smtClean="0"/>
                        <a:t>Project Period </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3666DCEA-7201-45A8-8270-75A21A28CF33}"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7" name="~PP1618.WAV">
            <a:hlinkClick r:id="" action="ppaction://media"/>
          </p:cNvPr>
          <p:cNvPicPr>
            <a:picLocks noRot="1" noChangeAspect="1"/>
          </p:cNvPicPr>
          <p:nvPr>
            <a:wavAudioFile r:embed="rId1" name="~PP1618.WAV"/>
          </p:nvPr>
        </p:nvPicPr>
        <p:blipFill>
          <a:blip r:embed="rId4" cstate="print"/>
          <a:stretch>
            <a:fillRect/>
          </a:stretch>
        </p:blipFill>
        <p:spPr>
          <a:xfrm>
            <a:off x="8716963" y="6430963"/>
            <a:ext cx="304800" cy="304800"/>
          </a:xfrm>
          <a:prstGeom prst="rect">
            <a:avLst/>
          </a:prstGeom>
        </p:spPr>
      </p:pic>
    </p:spTree>
  </p:cSld>
  <p:clrMapOvr>
    <a:masterClrMapping/>
  </p:clrMapOvr>
  <p:transition advTm="46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Funding Information</a:t>
            </a:r>
            <a:endParaRPr lang="en-US" b="1" dirty="0"/>
          </a:p>
        </p:txBody>
      </p:sp>
      <p:sp>
        <p:nvSpPr>
          <p:cNvPr id="3" name="Content Placeholder 2"/>
          <p:cNvSpPr>
            <a:spLocks noGrp="1"/>
          </p:cNvSpPr>
          <p:nvPr>
            <p:ph idx="1"/>
          </p:nvPr>
        </p:nvSpPr>
        <p:spPr/>
        <p:txBody>
          <a:bodyPr>
            <a:normAutofit/>
          </a:bodyPr>
          <a:lstStyle/>
          <a:p>
            <a:r>
              <a:rPr lang="en-US" dirty="0" smtClean="0"/>
              <a:t>State availability of funds for Cycle 3: Approximately $50,000,000 </a:t>
            </a:r>
          </a:p>
          <a:p>
            <a:r>
              <a:rPr lang="en-US" dirty="0" smtClean="0"/>
              <a:t>Project Period: August 1, 2014 - July 31, 2017</a:t>
            </a:r>
          </a:p>
          <a:p>
            <a:r>
              <a:rPr lang="en-US" dirty="0" smtClean="0"/>
              <a:t>Annual awards: $50,000 – $2,000,000 per campus</a:t>
            </a:r>
          </a:p>
          <a:p>
            <a:r>
              <a:rPr lang="en-US" dirty="0" smtClean="0"/>
              <a:t>Three-year awards: $150,000-$6,000,000 per campus</a:t>
            </a:r>
          </a:p>
        </p:txBody>
      </p:sp>
      <p:sp>
        <p:nvSpPr>
          <p:cNvPr id="4" name="Slide Number Placeholder 3"/>
          <p:cNvSpPr>
            <a:spLocks noGrp="1"/>
          </p:cNvSpPr>
          <p:nvPr>
            <p:ph type="sldNum" sz="quarter" idx="12"/>
          </p:nvPr>
        </p:nvSpPr>
        <p:spPr/>
        <p:txBody>
          <a:bodyPr/>
          <a:lstStyle/>
          <a:p>
            <a:fld id="{3666DCEA-7201-45A8-8270-75A21A28CF33}"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433.WAV">
            <a:hlinkClick r:id="" action="ppaction://media"/>
          </p:cNvPr>
          <p:cNvPicPr>
            <a:picLocks noRot="1" noChangeAspect="1"/>
          </p:cNvPicPr>
          <p:nvPr>
            <a:wavAudioFile r:embed="rId1" name="~PP433.WAV"/>
          </p:nvPr>
        </p:nvPicPr>
        <p:blipFill>
          <a:blip r:embed="rId4" cstate="print"/>
          <a:stretch>
            <a:fillRect/>
          </a:stretch>
        </p:blipFill>
        <p:spPr>
          <a:xfrm>
            <a:off x="8716963" y="6430963"/>
            <a:ext cx="304800" cy="304800"/>
          </a:xfrm>
          <a:prstGeom prst="rect">
            <a:avLst/>
          </a:prstGeom>
        </p:spPr>
      </p:pic>
    </p:spTree>
  </p:cSld>
  <p:clrMapOvr>
    <a:masterClrMapping/>
  </p:clrMapOvr>
  <p:transition advTm="273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Period</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Obligation of funds for activities and services shall occur between August 1, 2014 and July 31, 2017</a:t>
            </a:r>
          </a:p>
          <a:p>
            <a:r>
              <a:rPr lang="en-US" dirty="0" smtClean="0"/>
              <a:t>All goods and services must be provided or delivered in time to substantially benefit the population being served in that current grant period and in no case after the ending date of the grant</a:t>
            </a:r>
          </a:p>
          <a:p>
            <a:r>
              <a:rPr lang="en-US" dirty="0" smtClean="0"/>
              <a:t>In most instances, goods or services delivered near the end of the grant period are viewed by TEA as not necessary to accomplish the objectives of the current grant program, and TEA may disallow the expenditures</a:t>
            </a:r>
          </a:p>
          <a:p>
            <a:r>
              <a:rPr lang="en-US" dirty="0" smtClean="0"/>
              <a:t>Retroactive amendments will not be approved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091.WAV">
            <a:hlinkClick r:id="" action="ppaction://media"/>
          </p:cNvPr>
          <p:cNvPicPr>
            <a:picLocks noRot="1" noChangeAspect="1"/>
          </p:cNvPicPr>
          <p:nvPr>
            <a:wavAudioFile r:embed="rId1" name="~PP2091.WAV"/>
          </p:nvPr>
        </p:nvPicPr>
        <p:blipFill>
          <a:blip r:embed="rId4" cstate="print"/>
          <a:stretch>
            <a:fillRect/>
          </a:stretch>
        </p:blipFill>
        <p:spPr>
          <a:xfrm>
            <a:off x="8716963" y="6430963"/>
            <a:ext cx="304800" cy="304800"/>
          </a:xfrm>
          <a:prstGeom prst="rect">
            <a:avLst/>
          </a:prstGeom>
        </p:spPr>
      </p:pic>
    </p:spTree>
  </p:cSld>
  <p:clrMapOvr>
    <a:masterClrMapping/>
  </p:clrMapOvr>
  <p:transition advTm="50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Assistance to Applicants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Announcement Letter</a:t>
            </a:r>
          </a:p>
          <a:p>
            <a:r>
              <a:rPr lang="en-US" dirty="0" smtClean="0"/>
              <a:t>General and Fiscal Guidelines</a:t>
            </a:r>
          </a:p>
          <a:p>
            <a:r>
              <a:rPr lang="en-US" dirty="0" smtClean="0"/>
              <a:t>Program Guidelines</a:t>
            </a:r>
          </a:p>
          <a:p>
            <a:r>
              <a:rPr lang="en-US" dirty="0" smtClean="0"/>
              <a:t>Program-Specific Instructions</a:t>
            </a:r>
          </a:p>
          <a:p>
            <a:r>
              <a:rPr lang="en-US" dirty="0" smtClean="0"/>
              <a:t>Eligibility List</a:t>
            </a:r>
          </a:p>
          <a:p>
            <a:r>
              <a:rPr lang="en-US" dirty="0" smtClean="0"/>
              <a:t>Application</a:t>
            </a:r>
          </a:p>
          <a:p>
            <a:r>
              <a:rPr lang="en-US" dirty="0" smtClean="0"/>
              <a:t>Webinar  (recorded PowerPoint Presentation)</a:t>
            </a:r>
          </a:p>
          <a:p>
            <a:r>
              <a:rPr lang="en-US" dirty="0" smtClean="0"/>
              <a:t>FAQs</a:t>
            </a:r>
          </a:p>
          <a:p>
            <a:r>
              <a:rPr lang="en-US" dirty="0" smtClean="0"/>
              <a:t>Errata Notices</a:t>
            </a:r>
          </a:p>
        </p:txBody>
      </p:sp>
      <p:sp>
        <p:nvSpPr>
          <p:cNvPr id="4" name="Slide Number Placeholder 3"/>
          <p:cNvSpPr>
            <a:spLocks noGrp="1"/>
          </p:cNvSpPr>
          <p:nvPr>
            <p:ph type="sldNum" sz="quarter" idx="12"/>
          </p:nvPr>
        </p:nvSpPr>
        <p:spPr/>
        <p:txBody>
          <a:bodyPr/>
          <a:lstStyle/>
          <a:p>
            <a:fld id="{3666DCEA-7201-45A8-8270-75A21A28CF3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998.WAV">
            <a:hlinkClick r:id="" action="ppaction://media"/>
          </p:cNvPr>
          <p:cNvPicPr>
            <a:picLocks noRot="1" noChangeAspect="1"/>
          </p:cNvPicPr>
          <p:nvPr>
            <a:wavAudioFile r:embed="rId1" name="~PP2998.WAV"/>
          </p:nvPr>
        </p:nvPicPr>
        <p:blipFill>
          <a:blip r:embed="rId4" cstate="print"/>
          <a:stretch>
            <a:fillRect/>
          </a:stretch>
        </p:blipFill>
        <p:spPr>
          <a:xfrm>
            <a:off x="8716963" y="6430963"/>
            <a:ext cx="304800" cy="304800"/>
          </a:xfrm>
          <a:prstGeom prst="rect">
            <a:avLst/>
          </a:prstGeom>
        </p:spPr>
      </p:pic>
    </p:spTree>
  </p:cSld>
  <p:clrMapOvr>
    <a:masterClrMapping/>
  </p:clrMapOvr>
  <p:transition advTm="21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To assure that no perspective applicant may obtain a competitive advantage because of acquisition of information unknown to other prospective applicants, any and all questions about the RFA must be submitted in writing via email to </a:t>
            </a:r>
            <a:r>
              <a:rPr lang="en-US" dirty="0" smtClean="0">
                <a:hlinkClick r:id="rId4"/>
              </a:rPr>
              <a:t>shayna.sheehan@tea.state.tx.us</a:t>
            </a:r>
            <a:endParaRPr lang="en-US" dirty="0" smtClean="0"/>
          </a:p>
          <a:p>
            <a:r>
              <a:rPr lang="en-US" dirty="0" smtClean="0"/>
              <a:t>Answers to questions will only be provided via the FAQ document</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651.WAV">
            <a:hlinkClick r:id="" action="ppaction://media"/>
          </p:cNvPr>
          <p:cNvPicPr>
            <a:picLocks noRot="1" noChangeAspect="1"/>
          </p:cNvPicPr>
          <p:nvPr>
            <a:wavAudioFile r:embed="rId1" name="~PP651.WAV"/>
          </p:nvPr>
        </p:nvPicPr>
        <p:blipFill>
          <a:blip r:embed="rId5" cstate="print"/>
          <a:stretch>
            <a:fillRect/>
          </a:stretch>
        </p:blipFill>
        <p:spPr>
          <a:xfrm>
            <a:off x="8716963" y="6430963"/>
            <a:ext cx="304800" cy="304800"/>
          </a:xfrm>
          <a:prstGeom prst="rect">
            <a:avLst/>
          </a:prstGeom>
        </p:spPr>
      </p:pic>
    </p:spTree>
  </p:cSld>
  <p:clrMapOvr>
    <a:masterClrMapping/>
  </p:clrMapOvr>
  <p:transition advTm="30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Submission Process</a:t>
            </a:r>
            <a:endParaRPr lang="en-US" b="1" dirty="0"/>
          </a:p>
        </p:txBody>
      </p:sp>
      <p:sp>
        <p:nvSpPr>
          <p:cNvPr id="3" name="Content Placeholder 2"/>
          <p:cNvSpPr>
            <a:spLocks noGrp="1"/>
          </p:cNvSpPr>
          <p:nvPr>
            <p:ph idx="1"/>
          </p:nvPr>
        </p:nvSpPr>
        <p:spPr/>
        <p:txBody>
          <a:bodyPr/>
          <a:lstStyle/>
          <a:p>
            <a:r>
              <a:rPr lang="en-US" dirty="0" smtClean="0"/>
              <a:t>Six (6) complete applications must be submitted by the deadline time and date at TEA</a:t>
            </a:r>
          </a:p>
          <a:p>
            <a:r>
              <a:rPr lang="en-US" dirty="0" smtClean="0"/>
              <a:t>At least three (3) copies must bear the original signature (preferably in blue ink) of the person authorized to bind the organization in a contract, usually the superintendent or CEO</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745.WAV">
            <a:hlinkClick r:id="" action="ppaction://media"/>
          </p:cNvPr>
          <p:cNvPicPr>
            <a:picLocks noRot="1" noChangeAspect="1"/>
          </p:cNvPicPr>
          <p:nvPr>
            <a:wavAudioFile r:embed="rId1" name="~PP745.WAV"/>
          </p:nvPr>
        </p:nvPicPr>
        <p:blipFill>
          <a:blip r:embed="rId4" cstate="print"/>
          <a:stretch>
            <a:fillRect/>
          </a:stretch>
        </p:blipFill>
        <p:spPr>
          <a:xfrm>
            <a:off x="8716963" y="6430963"/>
            <a:ext cx="304800" cy="304800"/>
          </a:xfrm>
          <a:prstGeom prst="rect">
            <a:avLst/>
          </a:prstGeom>
        </p:spPr>
      </p:pic>
    </p:spTree>
  </p:cSld>
  <p:clrMapOvr>
    <a:masterClrMapping/>
  </p:clrMapOvr>
  <p:transition advTm="28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Conditions for Submission</a:t>
            </a:r>
            <a:endParaRPr lang="en-US" b="1" dirty="0"/>
          </a:p>
        </p:txBody>
      </p:sp>
      <p:sp>
        <p:nvSpPr>
          <p:cNvPr id="3" name="Content Placeholder 2"/>
          <p:cNvSpPr>
            <a:spLocks noGrp="1"/>
          </p:cNvSpPr>
          <p:nvPr>
            <p:ph idx="1"/>
          </p:nvPr>
        </p:nvSpPr>
        <p:spPr/>
        <p:txBody>
          <a:bodyPr/>
          <a:lstStyle/>
          <a:p>
            <a:r>
              <a:rPr lang="en-US" dirty="0" smtClean="0"/>
              <a:t>All statutory requirements must be addressed in order for the application to be funded</a:t>
            </a:r>
          </a:p>
          <a:p>
            <a:r>
              <a:rPr lang="en-US" dirty="0" smtClean="0"/>
              <a:t>It is the responsibility of the applicant to ensure that all schedules are completed and that all copies of the application are complete before submitting to TEA</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060.WAV">
            <a:hlinkClick r:id="" action="ppaction://media"/>
          </p:cNvPr>
          <p:cNvPicPr>
            <a:picLocks noRot="1" noChangeAspect="1"/>
          </p:cNvPicPr>
          <p:nvPr>
            <a:wavAudioFile r:embed="rId1" name="~PP1060.WAV"/>
          </p:nvPr>
        </p:nvPicPr>
        <p:blipFill>
          <a:blip r:embed="rId4" cstate="print"/>
          <a:stretch>
            <a:fillRect/>
          </a:stretch>
        </p:blipFill>
        <p:spPr>
          <a:xfrm>
            <a:off x="8716963" y="6430963"/>
            <a:ext cx="304800" cy="304800"/>
          </a:xfrm>
          <a:prstGeom prst="rect">
            <a:avLst/>
          </a:prstGeom>
        </p:spPr>
      </p:pic>
    </p:spTree>
  </p:cSld>
  <p:clrMapOvr>
    <a:masterClrMapping/>
  </p:clrMapOvr>
  <p:transition advTm="206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Disqualifications</a:t>
            </a:r>
            <a:endParaRPr lang="en-US" b="1" dirty="0"/>
          </a:p>
        </p:txBody>
      </p:sp>
      <p:sp>
        <p:nvSpPr>
          <p:cNvPr id="3" name="Content Placeholder 2"/>
          <p:cNvSpPr>
            <a:spLocks noGrp="1"/>
          </p:cNvSpPr>
          <p:nvPr>
            <p:ph idx="1"/>
          </p:nvPr>
        </p:nvSpPr>
        <p:spPr/>
        <p:txBody>
          <a:bodyPr/>
          <a:lstStyle/>
          <a:p>
            <a:r>
              <a:rPr lang="en-US" dirty="0" smtClean="0"/>
              <a:t>Missing schedules</a:t>
            </a:r>
          </a:p>
          <a:p>
            <a:r>
              <a:rPr lang="en-US" dirty="0" smtClean="0"/>
              <a:t>Blank required schedules</a:t>
            </a:r>
          </a:p>
          <a:p>
            <a:r>
              <a:rPr lang="en-US" dirty="0" smtClean="0"/>
              <a:t>Late applications (will not be accepted or considered for funding)</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334.WAV">
            <a:hlinkClick r:id="" action="ppaction://media"/>
          </p:cNvPr>
          <p:cNvPicPr>
            <a:picLocks noRot="1" noChangeAspect="1"/>
          </p:cNvPicPr>
          <p:nvPr>
            <a:wavAudioFile r:embed="rId1" name="~PP3334.WAV"/>
          </p:nvPr>
        </p:nvPicPr>
        <p:blipFill>
          <a:blip r:embed="rId4" cstate="print"/>
          <a:stretch>
            <a:fillRect/>
          </a:stretch>
        </p:blipFill>
        <p:spPr>
          <a:xfrm>
            <a:off x="8716963" y="6430963"/>
            <a:ext cx="304800" cy="304800"/>
          </a:xfrm>
          <a:prstGeom prst="rect">
            <a:avLst/>
          </a:prstGeom>
        </p:spPr>
      </p:pic>
    </p:spTree>
  </p:cSld>
  <p:clrMapOvr>
    <a:masterClrMapping/>
  </p:clrMapOvr>
  <p:transition advTm="18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Priority Points</a:t>
            </a:r>
            <a:endParaRPr lang="en-US" b="1" dirty="0"/>
          </a:p>
        </p:txBody>
      </p:sp>
      <p:graphicFrame>
        <p:nvGraphicFramePr>
          <p:cNvPr id="4" name="Content Placeholder 3"/>
          <p:cNvGraphicFramePr>
            <a:graphicFrameLocks noGrp="1"/>
          </p:cNvGraphicFramePr>
          <p:nvPr>
            <p:ph idx="1"/>
          </p:nvPr>
        </p:nvGraphicFramePr>
        <p:xfrm>
          <a:off x="457200" y="1600200"/>
          <a:ext cx="8229600" cy="35763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Priority</a:t>
                      </a:r>
                      <a:endParaRPr lang="en-US" dirty="0"/>
                    </a:p>
                  </a:txBody>
                  <a:tcPr/>
                </a:tc>
                <a:tc>
                  <a:txBody>
                    <a:bodyPr/>
                    <a:lstStyle/>
                    <a:p>
                      <a:r>
                        <a:rPr lang="en-US" dirty="0" smtClean="0"/>
                        <a:t>Maximum Points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Schools with a graduation rate under 60% designated as a qualifying priority reason on the 2013-2014</a:t>
                      </a:r>
                      <a:r>
                        <a:rPr lang="en-US" baseline="0" dirty="0" smtClean="0"/>
                        <a:t> Priority Schools List</a:t>
                      </a:r>
                      <a:endParaRPr lang="en-US" dirty="0"/>
                    </a:p>
                  </a:txBody>
                  <a:tcPr/>
                </a:tc>
                <a:tc>
                  <a:txBody>
                    <a:bodyPr/>
                    <a:lstStyle/>
                    <a:p>
                      <a:r>
                        <a:rPr lang="en-US" dirty="0" smtClean="0"/>
                        <a:t>5 points</a:t>
                      </a:r>
                      <a:endParaRPr lang="en-US" dirty="0"/>
                    </a:p>
                  </a:txBody>
                  <a:tcPr/>
                </a:tc>
              </a:tr>
              <a:tr h="370840">
                <a:tc>
                  <a:txBody>
                    <a:bodyPr/>
                    <a:lstStyle/>
                    <a:p>
                      <a:r>
                        <a:rPr lang="en-US" dirty="0" smtClean="0"/>
                        <a:t>Schools that have not been previously</a:t>
                      </a:r>
                      <a:r>
                        <a:rPr lang="en-US" baseline="0" dirty="0" smtClean="0"/>
                        <a:t> served with TTIPS SIG funds</a:t>
                      </a:r>
                      <a:endParaRPr lang="en-US" dirty="0"/>
                    </a:p>
                  </a:txBody>
                  <a:tcPr/>
                </a:tc>
                <a:tc>
                  <a:txBody>
                    <a:bodyPr/>
                    <a:lstStyle/>
                    <a:p>
                      <a:r>
                        <a:rPr lang="en-US" dirty="0" smtClean="0"/>
                        <a:t>5 points</a:t>
                      </a:r>
                      <a:endParaRPr lang="en-US" dirty="0"/>
                    </a:p>
                  </a:txBody>
                  <a:tcPr/>
                </a:tc>
              </a:tr>
              <a:tr h="370840">
                <a:tc>
                  <a:txBody>
                    <a:bodyPr/>
                    <a:lstStyle/>
                    <a:p>
                      <a:r>
                        <a:rPr lang="en-US" dirty="0" smtClean="0"/>
                        <a:t>Schools</a:t>
                      </a:r>
                      <a:r>
                        <a:rPr lang="en-US" baseline="0" dirty="0" smtClean="0"/>
                        <a:t> that are Title I Served on the application due date</a:t>
                      </a:r>
                      <a:endParaRPr lang="en-US" dirty="0"/>
                    </a:p>
                  </a:txBody>
                  <a:tcPr/>
                </a:tc>
                <a:tc>
                  <a:txBody>
                    <a:bodyPr/>
                    <a:lstStyle/>
                    <a:p>
                      <a:r>
                        <a:rPr lang="en-US" dirty="0" smtClean="0"/>
                        <a:t>5 points</a:t>
                      </a:r>
                      <a:endParaRPr lang="en-US" dirty="0"/>
                    </a:p>
                  </a:txBody>
                  <a:tcPr/>
                </a:tc>
              </a:tr>
              <a:tr h="370840">
                <a:tc>
                  <a:txBody>
                    <a:bodyPr/>
                    <a:lstStyle/>
                    <a:p>
                      <a:r>
                        <a:rPr lang="en-US" dirty="0" smtClean="0"/>
                        <a:t>Schools in LEAs that have not had TTIPS SIG funding terminated</a:t>
                      </a:r>
                      <a:endParaRPr lang="en-US" dirty="0"/>
                    </a:p>
                  </a:txBody>
                  <a:tcPr/>
                </a:tc>
                <a:tc>
                  <a:txBody>
                    <a:bodyPr/>
                    <a:lstStyle/>
                    <a:p>
                      <a:r>
                        <a:rPr lang="en-US" dirty="0" smtClean="0"/>
                        <a:t>5 points</a:t>
                      </a:r>
                      <a:endParaRPr lang="en-US" dirty="0"/>
                    </a:p>
                  </a:txBody>
                  <a:tcPr/>
                </a:tc>
              </a:tr>
              <a:tr h="370840">
                <a:tc>
                  <a:txBody>
                    <a:bodyPr/>
                    <a:lstStyle/>
                    <a:p>
                      <a:pPr algn="r"/>
                      <a:r>
                        <a:rPr lang="en-US" b="1" dirty="0" smtClean="0"/>
                        <a:t>Total</a:t>
                      </a:r>
                      <a:r>
                        <a:rPr lang="en-US" b="1" baseline="0" dirty="0" smtClean="0"/>
                        <a:t> Maximum Priority Points</a:t>
                      </a:r>
                      <a:endParaRPr lang="en-US" b="1" dirty="0"/>
                    </a:p>
                  </a:txBody>
                  <a:tcPr/>
                </a:tc>
                <a:tc>
                  <a:txBody>
                    <a:bodyPr/>
                    <a:lstStyle/>
                    <a:p>
                      <a:r>
                        <a:rPr lang="en-US" b="1" dirty="0" smtClean="0"/>
                        <a:t>20 points</a:t>
                      </a:r>
                      <a:endParaRPr lang="en-US" b="1" dirty="0"/>
                    </a:p>
                  </a:txBody>
                  <a:tcPr/>
                </a:tc>
              </a:tr>
            </a:tbl>
          </a:graphicData>
        </a:graphic>
      </p:graphicFrame>
      <p:sp>
        <p:nvSpPr>
          <p:cNvPr id="5" name="Slide Number Placeholder 4"/>
          <p:cNvSpPr>
            <a:spLocks noGrp="1"/>
          </p:cNvSpPr>
          <p:nvPr>
            <p:ph type="sldNum" sz="quarter" idx="12"/>
          </p:nvPr>
        </p:nvSpPr>
        <p:spPr/>
        <p:txBody>
          <a:bodyPr/>
          <a:lstStyle/>
          <a:p>
            <a:fld id="{3666DCEA-7201-45A8-8270-75A21A28CF33}"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7" name="~PP813.WAV">
            <a:hlinkClick r:id="" action="ppaction://media"/>
          </p:cNvPr>
          <p:cNvPicPr>
            <a:picLocks noRot="1" noChangeAspect="1"/>
          </p:cNvPicPr>
          <p:nvPr>
            <a:wavAudioFile r:embed="rId1" name="~PP813.WAV"/>
          </p:nvPr>
        </p:nvPicPr>
        <p:blipFill>
          <a:blip r:embed="rId4" cstate="print"/>
          <a:stretch>
            <a:fillRect/>
          </a:stretch>
        </p:blipFill>
        <p:spPr>
          <a:xfrm>
            <a:off x="8716963" y="6430963"/>
            <a:ext cx="304800" cy="304800"/>
          </a:xfrm>
          <a:prstGeom prst="rect">
            <a:avLst/>
          </a:prstGeom>
        </p:spPr>
      </p:pic>
    </p:spTree>
  </p:cSld>
  <p:clrMapOvr>
    <a:masterClrMapping/>
  </p:clrMapOvr>
  <p:transition advTm="382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Performance Measures</a:t>
            </a:r>
            <a:endParaRPr lang="en-US" b="1" dirty="0"/>
          </a:p>
        </p:txBody>
      </p:sp>
      <p:sp>
        <p:nvSpPr>
          <p:cNvPr id="3" name="Content Placeholder 2"/>
          <p:cNvSpPr>
            <a:spLocks noGrp="1"/>
          </p:cNvSpPr>
          <p:nvPr>
            <p:ph idx="1"/>
          </p:nvPr>
        </p:nvSpPr>
        <p:spPr/>
        <p:txBody>
          <a:bodyPr>
            <a:normAutofit lnSpcReduction="10000"/>
          </a:bodyPr>
          <a:lstStyle/>
          <a:p>
            <a:r>
              <a:rPr lang="en-US" dirty="0" smtClean="0"/>
              <a:t>Specific Annual Performance Goals (APGs) for each of the three years of the program will be established with each campus prior to the start of the 2014-2015 school year</a:t>
            </a:r>
          </a:p>
          <a:p>
            <a:r>
              <a:rPr lang="en-US" dirty="0" smtClean="0"/>
              <a:t>Critical Success Factors (CSFs) are the foundational program goals for the grant program</a:t>
            </a:r>
          </a:p>
          <a:p>
            <a:r>
              <a:rPr lang="en-US" dirty="0" smtClean="0"/>
              <a:t>Monitoring reports: Quarterly Implementation Reports (QIRs) and End of Year (EOY) Reports</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801.WAV">
            <a:hlinkClick r:id="" action="ppaction://media"/>
          </p:cNvPr>
          <p:cNvPicPr>
            <a:picLocks noRot="1" noChangeAspect="1"/>
          </p:cNvPicPr>
          <p:nvPr>
            <a:wavAudioFile r:embed="rId1" name="~PP1801.WAV"/>
          </p:nvPr>
        </p:nvPicPr>
        <p:blipFill>
          <a:blip r:embed="rId4" cstate="print"/>
          <a:stretch>
            <a:fillRect/>
          </a:stretch>
        </p:blipFill>
        <p:spPr>
          <a:xfrm>
            <a:off x="8716963" y="6430963"/>
            <a:ext cx="304800" cy="304800"/>
          </a:xfrm>
          <a:prstGeom prst="rect">
            <a:avLst/>
          </a:prstGeom>
        </p:spPr>
      </p:pic>
    </p:spTree>
  </p:cSld>
  <p:clrMapOvr>
    <a:masterClrMapping/>
  </p:clrMapOvr>
  <p:transition advTm="417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dirty="0" smtClean="0"/>
              <a:t>Module 1: Grant / Application Overview</a:t>
            </a:r>
          </a:p>
          <a:p>
            <a:pPr lvl="1"/>
            <a:endParaRPr lang="en-US" dirty="0" smtClean="0"/>
          </a:p>
          <a:p>
            <a:r>
              <a:rPr lang="en-US" dirty="0" smtClean="0"/>
              <a:t>Module 2: Closure Model Overview</a:t>
            </a:r>
          </a:p>
          <a:p>
            <a:r>
              <a:rPr lang="en-US" dirty="0" smtClean="0"/>
              <a:t>Module 3: Restart Model Overview</a:t>
            </a:r>
          </a:p>
          <a:p>
            <a:r>
              <a:rPr lang="en-US" dirty="0" smtClean="0"/>
              <a:t>Module 4: Turnaround Model Overview</a:t>
            </a:r>
          </a:p>
          <a:p>
            <a:r>
              <a:rPr lang="en-US" dirty="0" smtClean="0"/>
              <a:t>Module 5: Transformation Model Overview</a:t>
            </a:r>
          </a:p>
        </p:txBody>
      </p:sp>
      <p:sp>
        <p:nvSpPr>
          <p:cNvPr id="4" name="Slide Number Placeholder 3"/>
          <p:cNvSpPr>
            <a:spLocks noGrp="1"/>
          </p:cNvSpPr>
          <p:nvPr>
            <p:ph type="sldNum" sz="quarter" idx="12"/>
          </p:nvPr>
        </p:nvSpPr>
        <p:spPr/>
        <p:txBody>
          <a:bodyPr/>
          <a:lstStyle/>
          <a:p>
            <a:fld id="{3666DCEA-7201-45A8-8270-75A21A28CF33}"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7" name="~PP14.WAV">
            <a:hlinkClick r:id="" action="ppaction://media"/>
          </p:cNvPr>
          <p:cNvPicPr>
            <a:picLocks noRot="1" noChangeAspect="1"/>
          </p:cNvPicPr>
          <p:nvPr>
            <a:wavAudioFile r:embed="rId1" name="~PP14.WAV"/>
          </p:nvPr>
        </p:nvPicPr>
        <p:blipFill>
          <a:blip r:embed="rId4" cstate="print"/>
          <a:stretch>
            <a:fillRect/>
          </a:stretch>
        </p:blipFill>
        <p:spPr>
          <a:xfrm>
            <a:off x="8716963" y="6430963"/>
            <a:ext cx="304800" cy="304800"/>
          </a:xfrm>
          <a:prstGeom prst="rect">
            <a:avLst/>
          </a:prstGeom>
        </p:spPr>
      </p:pic>
    </p:spTree>
  </p:cSld>
  <p:clrMapOvr>
    <a:masterClrMapping/>
  </p:clrMapOvr>
  <p:transition advTm="179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Grantee Evaluation for Continuation Funding</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TEA will review actual performance data for each APG as a condition of releasing year 2 and 3 funding</a:t>
            </a:r>
          </a:p>
          <a:p>
            <a:r>
              <a:rPr lang="en-US" dirty="0" smtClean="0"/>
              <a:t>Review criteria:</a:t>
            </a:r>
          </a:p>
          <a:p>
            <a:pPr lvl="1"/>
            <a:r>
              <a:rPr lang="en-US" dirty="0" smtClean="0"/>
              <a:t>The grantee has met the year’s annual performance target for student achievement or made a minimum of 70% progress toward the targeted goal in the year of the grant period.</a:t>
            </a:r>
          </a:p>
          <a:p>
            <a:pPr lvl="1"/>
            <a:r>
              <a:rPr lang="en-US" dirty="0" smtClean="0"/>
              <a:t>The grantee has met the year’s annual performance targets for the state’s identified critical success factors and federal requirements or made a minimum of 70% progress toward the targeted goal in the year of the grant period.</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024.WAV">
            <a:hlinkClick r:id="" action="ppaction://media"/>
          </p:cNvPr>
          <p:cNvPicPr>
            <a:picLocks noRot="1" noChangeAspect="1"/>
          </p:cNvPicPr>
          <p:nvPr>
            <a:wavAudioFile r:embed="rId1" name="~PP3024.WAV"/>
          </p:nvPr>
        </p:nvPicPr>
        <p:blipFill>
          <a:blip r:embed="rId4" cstate="print"/>
          <a:stretch>
            <a:fillRect/>
          </a:stretch>
        </p:blipFill>
        <p:spPr>
          <a:xfrm>
            <a:off x="8716963" y="6430963"/>
            <a:ext cx="304800" cy="304800"/>
          </a:xfrm>
          <a:prstGeom prst="rect">
            <a:avLst/>
          </a:prstGeom>
        </p:spPr>
      </p:pic>
    </p:spTree>
  </p:cSld>
  <p:clrMapOvr>
    <a:masterClrMapping/>
  </p:clrMapOvr>
  <p:transition advTm="42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Amendments</a:t>
            </a:r>
            <a:endParaRPr lang="en-US" b="1" dirty="0"/>
          </a:p>
        </p:txBody>
      </p:sp>
      <p:sp>
        <p:nvSpPr>
          <p:cNvPr id="3" name="Content Placeholder 2"/>
          <p:cNvSpPr>
            <a:spLocks noGrp="1"/>
          </p:cNvSpPr>
          <p:nvPr>
            <p:ph idx="1"/>
          </p:nvPr>
        </p:nvSpPr>
        <p:spPr/>
        <p:txBody>
          <a:bodyPr/>
          <a:lstStyle/>
          <a:p>
            <a:r>
              <a:rPr lang="en-US" dirty="0" smtClean="0"/>
              <a:t>All amendments must be submitted to the TEA Document Control Center</a:t>
            </a:r>
          </a:p>
          <a:p>
            <a:r>
              <a:rPr lang="en-US" dirty="0" smtClean="0"/>
              <a:t>Amendments must be submitted 90 days prior to the ending date of the grant</a:t>
            </a:r>
          </a:p>
          <a:p>
            <a:r>
              <a:rPr lang="en-US" dirty="0" smtClean="0"/>
              <a:t>TEA will not process or approve an amendment after that date</a:t>
            </a:r>
          </a:p>
          <a:p>
            <a:r>
              <a:rPr lang="en-US" dirty="0" smtClean="0"/>
              <a:t>TEA will </a:t>
            </a:r>
            <a:r>
              <a:rPr lang="en-US" b="1" dirty="0" smtClean="0"/>
              <a:t>not</a:t>
            </a:r>
            <a:r>
              <a:rPr lang="en-US" dirty="0" smtClean="0"/>
              <a:t> approve </a:t>
            </a:r>
            <a:r>
              <a:rPr lang="en-US" b="1" dirty="0" smtClean="0"/>
              <a:t>retroactive</a:t>
            </a:r>
            <a:r>
              <a:rPr lang="en-US" dirty="0" smtClean="0"/>
              <a:t> amendment requests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533.WAV">
            <a:hlinkClick r:id="" action="ppaction://media"/>
          </p:cNvPr>
          <p:cNvPicPr>
            <a:picLocks noRot="1" noChangeAspect="1"/>
          </p:cNvPicPr>
          <p:nvPr>
            <a:wavAudioFile r:embed="rId1" name="~PP3533.WAV"/>
          </p:nvPr>
        </p:nvPicPr>
        <p:blipFill>
          <a:blip r:embed="rId4" cstate="print"/>
          <a:stretch>
            <a:fillRect/>
          </a:stretch>
        </p:blipFill>
        <p:spPr>
          <a:xfrm>
            <a:off x="8716963" y="6430963"/>
            <a:ext cx="304800" cy="304800"/>
          </a:xfrm>
          <a:prstGeom prst="rect">
            <a:avLst/>
          </a:prstGeom>
        </p:spPr>
      </p:pic>
    </p:spTree>
  </p:cSld>
  <p:clrMapOvr>
    <a:masterClrMapping/>
  </p:clrMapOvr>
  <p:transition advTm="24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Intervention Models</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4000" b="1" dirty="0" smtClean="0"/>
              <a:t>Closure</a:t>
            </a:r>
          </a:p>
          <a:p>
            <a:pPr>
              <a:lnSpc>
                <a:spcPct val="150000"/>
              </a:lnSpc>
            </a:pPr>
            <a:r>
              <a:rPr lang="en-US" sz="4000" b="1" dirty="0" smtClean="0"/>
              <a:t>Restart</a:t>
            </a:r>
          </a:p>
          <a:p>
            <a:pPr>
              <a:lnSpc>
                <a:spcPct val="150000"/>
              </a:lnSpc>
            </a:pPr>
            <a:r>
              <a:rPr lang="en-US" sz="4000" b="1" dirty="0" smtClean="0"/>
              <a:t>Transformation </a:t>
            </a:r>
          </a:p>
          <a:p>
            <a:pPr>
              <a:lnSpc>
                <a:spcPct val="150000"/>
              </a:lnSpc>
            </a:pPr>
            <a:r>
              <a:rPr lang="en-US" sz="4000" b="1" dirty="0" smtClean="0"/>
              <a:t>Turnaround</a:t>
            </a:r>
            <a:endParaRPr lang="en-US" sz="4000" b="1"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11.WAV">
            <a:hlinkClick r:id="" action="ppaction://media"/>
          </p:cNvPr>
          <p:cNvPicPr>
            <a:picLocks noRot="1" noChangeAspect="1"/>
          </p:cNvPicPr>
          <p:nvPr>
            <a:wavAudioFile r:embed="rId1" name="~PP211.WAV"/>
          </p:nvPr>
        </p:nvPicPr>
        <p:blipFill>
          <a:blip r:embed="rId4" cstate="print"/>
          <a:stretch>
            <a:fillRect/>
          </a:stretch>
        </p:blipFill>
        <p:spPr>
          <a:xfrm>
            <a:off x="8716963" y="6430963"/>
            <a:ext cx="304800" cy="304800"/>
          </a:xfrm>
          <a:prstGeom prst="rect">
            <a:avLst/>
          </a:prstGeom>
        </p:spPr>
      </p:pic>
    </p:spTree>
  </p:cSld>
  <p:clrMapOvr>
    <a:masterClrMapping/>
  </p:clrMapOvr>
  <p:transition advTm="251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Two-Year Flexibility</a:t>
            </a:r>
            <a:endParaRPr lang="en-US" b="1" dirty="0"/>
          </a:p>
        </p:txBody>
      </p:sp>
      <p:sp>
        <p:nvSpPr>
          <p:cNvPr id="3" name="Content Placeholder 2"/>
          <p:cNvSpPr>
            <a:spLocks noGrp="1"/>
          </p:cNvSpPr>
          <p:nvPr>
            <p:ph idx="1"/>
          </p:nvPr>
        </p:nvSpPr>
        <p:spPr/>
        <p:txBody>
          <a:bodyPr>
            <a:normAutofit lnSpcReduction="10000"/>
          </a:bodyPr>
          <a:lstStyle/>
          <a:p>
            <a:r>
              <a:rPr lang="en-US" dirty="0" smtClean="0"/>
              <a:t>A grantee campus that has implemented, in whole or part, either the Turnaround, Restart, or Transformation model since the 2011-2012 school year will be allowed to continue or complete the intervention model with TTIPS funds</a:t>
            </a:r>
          </a:p>
          <a:p>
            <a:r>
              <a:rPr lang="en-US" dirty="0" smtClean="0"/>
              <a:t>Earliest implementation of school intervention model is the start of the 2011-2012 school year</a:t>
            </a:r>
          </a:p>
        </p:txBody>
      </p:sp>
      <p:sp>
        <p:nvSpPr>
          <p:cNvPr id="4" name="Slide Number Placeholder 3"/>
          <p:cNvSpPr>
            <a:spLocks noGrp="1"/>
          </p:cNvSpPr>
          <p:nvPr>
            <p:ph type="sldNum" sz="quarter" idx="12"/>
          </p:nvPr>
        </p:nvSpPr>
        <p:spPr/>
        <p:txBody>
          <a:bodyPr/>
          <a:lstStyle/>
          <a:p>
            <a:fld id="{3666DCEA-7201-45A8-8270-75A21A28CF3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987.WAV">
            <a:hlinkClick r:id="" action="ppaction://media"/>
          </p:cNvPr>
          <p:cNvPicPr>
            <a:picLocks noRot="1" noChangeAspect="1"/>
          </p:cNvPicPr>
          <p:nvPr>
            <a:wavAudioFile r:embed="rId1" name="~PP3987.WAV"/>
          </p:nvPr>
        </p:nvPicPr>
        <p:blipFill>
          <a:blip r:embed="rId4" cstate="print"/>
          <a:stretch>
            <a:fillRect/>
          </a:stretch>
        </p:blipFill>
        <p:spPr>
          <a:xfrm>
            <a:off x="8716963" y="6430963"/>
            <a:ext cx="304800" cy="304800"/>
          </a:xfrm>
          <a:prstGeom prst="rect">
            <a:avLst/>
          </a:prstGeom>
        </p:spPr>
      </p:pic>
    </p:spTree>
  </p:cSld>
  <p:clrMapOvr>
    <a:masterClrMapping/>
  </p:clrMapOvr>
  <p:transition advTm="32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Two-Year Flexibility</a:t>
            </a:r>
            <a:endParaRPr lang="en-US" b="1"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If the grantee has replaced the principal within the last two years, the LEA / campus will not be required to hire another principal</a:t>
            </a:r>
          </a:p>
          <a:p>
            <a:pPr marL="342900" lvl="1" indent="-342900">
              <a:buFont typeface="Arial" pitchFamily="34" charset="0"/>
              <a:buChar char="•"/>
            </a:pPr>
            <a:r>
              <a:rPr lang="en-US" dirty="0" smtClean="0"/>
              <a:t>A school that will implement the turnaround or transformation model during the 2014-2015 school year must replace the principal hired prior to the 2011-2012 school year</a:t>
            </a:r>
          </a:p>
        </p:txBody>
      </p:sp>
      <p:sp>
        <p:nvSpPr>
          <p:cNvPr id="4" name="Slide Number Placeholder 3"/>
          <p:cNvSpPr>
            <a:spLocks noGrp="1"/>
          </p:cNvSpPr>
          <p:nvPr>
            <p:ph type="sldNum" sz="quarter" idx="12"/>
          </p:nvPr>
        </p:nvSpPr>
        <p:spPr/>
        <p:txBody>
          <a:bodyPr/>
          <a:lstStyle/>
          <a:p>
            <a:fld id="{3666DCEA-7201-45A8-8270-75A21A28CF33}"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131.WAV">
            <a:hlinkClick r:id="" action="ppaction://media"/>
          </p:cNvPr>
          <p:cNvPicPr>
            <a:picLocks noRot="1" noChangeAspect="1"/>
          </p:cNvPicPr>
          <p:nvPr>
            <a:wavAudioFile r:embed="rId1" name="~PP1131.WAV"/>
          </p:nvPr>
        </p:nvPicPr>
        <p:blipFill>
          <a:blip r:embed="rId4" cstate="print"/>
          <a:stretch>
            <a:fillRect/>
          </a:stretch>
        </p:blipFill>
        <p:spPr>
          <a:xfrm>
            <a:off x="8716963" y="6430963"/>
            <a:ext cx="304800" cy="304800"/>
          </a:xfrm>
          <a:prstGeom prst="rect">
            <a:avLst/>
          </a:prstGeom>
        </p:spPr>
      </p:pic>
    </p:spTree>
  </p:cSld>
  <p:clrMapOvr>
    <a:masterClrMapping/>
  </p:clrMapOvr>
  <p:transition advTm="338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Considerations</a:t>
            </a:r>
            <a:endParaRPr lang="en-US" b="1" dirty="0"/>
          </a:p>
        </p:txBody>
      </p:sp>
      <p:sp>
        <p:nvSpPr>
          <p:cNvPr id="3" name="Content Placeholder 2"/>
          <p:cNvSpPr>
            <a:spLocks noGrp="1"/>
          </p:cNvSpPr>
          <p:nvPr>
            <p:ph idx="1"/>
          </p:nvPr>
        </p:nvSpPr>
        <p:spPr/>
        <p:txBody>
          <a:bodyPr>
            <a:normAutofit/>
          </a:bodyPr>
          <a:lstStyle/>
          <a:p>
            <a:r>
              <a:rPr lang="en-US" dirty="0" smtClean="0"/>
              <a:t>Pre-award Costs</a:t>
            </a:r>
          </a:p>
          <a:p>
            <a:pPr lvl="1"/>
            <a:r>
              <a:rPr lang="en-US" dirty="0" smtClean="0"/>
              <a:t>Pre-award costs are permitted for this grant from the grant award announcement date to July 31, 2014.</a:t>
            </a:r>
          </a:p>
          <a:p>
            <a:r>
              <a:rPr lang="en-US" dirty="0" smtClean="0"/>
              <a:t>Rule of Nine</a:t>
            </a:r>
          </a:p>
          <a:p>
            <a:pPr lvl="1"/>
            <a:r>
              <a:rPr lang="en-US" dirty="0" smtClean="0"/>
              <a:t>An LEA with nine or more priority schools may not implement the transformation model in more than 50 percent of those schools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893.WAV">
            <a:hlinkClick r:id="" action="ppaction://media"/>
          </p:cNvPr>
          <p:cNvPicPr>
            <a:picLocks noRot="1" noChangeAspect="1"/>
          </p:cNvPicPr>
          <p:nvPr>
            <a:wavAudioFile r:embed="rId1" name="~PP2893.WAV"/>
          </p:nvPr>
        </p:nvPicPr>
        <p:blipFill>
          <a:blip r:embed="rId4" cstate="print"/>
          <a:stretch>
            <a:fillRect/>
          </a:stretch>
        </p:blipFill>
        <p:spPr>
          <a:xfrm>
            <a:off x="8716963" y="6430963"/>
            <a:ext cx="304800" cy="304800"/>
          </a:xfrm>
          <a:prstGeom prst="rect">
            <a:avLst/>
          </a:prstGeom>
        </p:spPr>
      </p:pic>
    </p:spTree>
  </p:cSld>
  <p:clrMapOvr>
    <a:masterClrMapping/>
  </p:clrMapOvr>
  <p:transition advTm="38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Technical Assistance</a:t>
            </a:r>
            <a:endParaRPr lang="en-US" b="1" dirty="0"/>
          </a:p>
        </p:txBody>
      </p:sp>
      <p:sp>
        <p:nvSpPr>
          <p:cNvPr id="3" name="Content Placeholder 2"/>
          <p:cNvSpPr>
            <a:spLocks noGrp="1"/>
          </p:cNvSpPr>
          <p:nvPr>
            <p:ph idx="1"/>
          </p:nvPr>
        </p:nvSpPr>
        <p:spPr/>
        <p:txBody>
          <a:bodyPr>
            <a:normAutofit/>
          </a:bodyPr>
          <a:lstStyle/>
          <a:p>
            <a:r>
              <a:rPr lang="en-US" dirty="0" smtClean="0"/>
              <a:t>The state will select a technical assistance provider to support the turnaround work under this grant program</a:t>
            </a:r>
          </a:p>
          <a:p>
            <a:r>
              <a:rPr lang="en-US" dirty="0" smtClean="0"/>
              <a:t>Applicants should budget for nominal registration fees and in-state travel costs for a small leadership team to participate in trainings each year of the grant period.  All fees will be approved in advance by TEA.</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506.WAV">
            <a:hlinkClick r:id="" action="ppaction://media"/>
          </p:cNvPr>
          <p:cNvPicPr>
            <a:picLocks noRot="1" noChangeAspect="1"/>
          </p:cNvPicPr>
          <p:nvPr>
            <a:wavAudioFile r:embed="rId1" name="~PP1506.WAV"/>
          </p:nvPr>
        </p:nvPicPr>
        <p:blipFill>
          <a:blip r:embed="rId4" cstate="print"/>
          <a:stretch>
            <a:fillRect/>
          </a:stretch>
        </p:blipFill>
        <p:spPr>
          <a:xfrm>
            <a:off x="8716963" y="6430963"/>
            <a:ext cx="304800" cy="304800"/>
          </a:xfrm>
          <a:prstGeom prst="rect">
            <a:avLst/>
          </a:prstGeom>
        </p:spPr>
      </p:pic>
    </p:spTree>
  </p:cSld>
  <p:clrMapOvr>
    <a:masterClrMapping/>
  </p:clrMapOvr>
  <p:transition advTm="271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a:t>
            </a:r>
            <a:endParaRPr lang="en-US" dirty="0"/>
          </a:p>
        </p:txBody>
      </p:sp>
      <p:sp>
        <p:nvSpPr>
          <p:cNvPr id="5" name="Text Placeholder 4"/>
          <p:cNvSpPr>
            <a:spLocks noGrp="1"/>
          </p:cNvSpPr>
          <p:nvPr>
            <p:ph type="body" idx="1"/>
          </p:nvPr>
        </p:nvSpPr>
        <p:spPr/>
        <p:txBody>
          <a:bodyPr/>
          <a:lstStyle/>
          <a:p>
            <a:r>
              <a:rPr lang="en-US" dirty="0" smtClean="0"/>
              <a:t>Specific Instructions and Guidance</a:t>
            </a:r>
            <a:endParaRPr lang="en-US" dirty="0"/>
          </a:p>
        </p:txBody>
      </p:sp>
      <p:sp>
        <p:nvSpPr>
          <p:cNvPr id="6" name="Slide Number Placeholder 5"/>
          <p:cNvSpPr>
            <a:spLocks noGrp="1"/>
          </p:cNvSpPr>
          <p:nvPr>
            <p:ph type="sldNum" sz="quarter" idx="12"/>
          </p:nvPr>
        </p:nvSpPr>
        <p:spPr/>
        <p:txBody>
          <a:bodyPr/>
          <a:lstStyle/>
          <a:p>
            <a:fld id="{3666DCEA-7201-45A8-8270-75A21A28CF33}"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 Texas Education Agency, 2014</a:t>
            </a:r>
            <a:endParaRPr lang="en-US"/>
          </a:p>
        </p:txBody>
      </p:sp>
      <p:pic>
        <p:nvPicPr>
          <p:cNvPr id="8" name="~PP481.WAV">
            <a:hlinkClick r:id="" action="ppaction://media"/>
          </p:cNvPr>
          <p:cNvPicPr>
            <a:picLocks noRot="1" noChangeAspect="1"/>
          </p:cNvPicPr>
          <p:nvPr>
            <a:wavAudioFile r:embed="rId1" name="~PP481.WAV"/>
          </p:nvPr>
        </p:nvPicPr>
        <p:blipFill>
          <a:blip r:embed="rId4" cstate="print"/>
          <a:stretch>
            <a:fillRect/>
          </a:stretch>
        </p:blipFill>
        <p:spPr>
          <a:xfrm>
            <a:off x="8716963" y="6430963"/>
            <a:ext cx="304800" cy="304800"/>
          </a:xfrm>
          <a:prstGeom prst="rect">
            <a:avLst/>
          </a:prstGeom>
        </p:spPr>
      </p:pic>
    </p:spTree>
  </p:cSld>
  <p:clrMapOvr>
    <a:masterClrMapping/>
  </p:clrMapOvr>
  <p:transition advTm="11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Overview</a:t>
            </a:r>
            <a:endParaRPr lang="en-US" b="1"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Standard Application System (SAS)</a:t>
            </a:r>
          </a:p>
          <a:p>
            <a:r>
              <a:rPr lang="en-US" dirty="0" smtClean="0"/>
              <a:t>Instructions are available for Schedules 1-11 and 17-18 via links at the beginning of each schedule</a:t>
            </a:r>
          </a:p>
          <a:p>
            <a:r>
              <a:rPr lang="en-US" dirty="0" smtClean="0"/>
              <a:t>For Schedules 12-16, instructions are provided in the Program-Specific Instructions document available in the Application and Support Information section of the Grant Opportunities Page</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924.WAV">
            <a:hlinkClick r:id="" action="ppaction://media"/>
          </p:cNvPr>
          <p:cNvPicPr>
            <a:picLocks noRot="1" noChangeAspect="1"/>
          </p:cNvPicPr>
          <p:nvPr>
            <a:wavAudioFile r:embed="rId1" name="~PP1924.WAV"/>
          </p:nvPr>
        </p:nvPicPr>
        <p:blipFill>
          <a:blip r:embed="rId4" cstate="print"/>
          <a:stretch>
            <a:fillRect/>
          </a:stretch>
        </p:blipFill>
        <p:spPr>
          <a:xfrm>
            <a:off x="8716963" y="6430963"/>
            <a:ext cx="304800" cy="304800"/>
          </a:xfrm>
          <a:prstGeom prst="rect">
            <a:avLst/>
          </a:prstGeom>
        </p:spPr>
      </p:pic>
    </p:spTree>
  </p:cSld>
  <p:clrMapOvr>
    <a:masterClrMapping/>
  </p:clrMapOvr>
  <p:transition advTm="34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Schedule #5 – Executive Summary</a:t>
            </a:r>
            <a:endParaRPr lang="en-US" b="1" dirty="0"/>
          </a:p>
        </p:txBody>
      </p:sp>
      <p:sp>
        <p:nvSpPr>
          <p:cNvPr id="3" name="Content Placeholder 2"/>
          <p:cNvSpPr>
            <a:spLocks noGrp="1"/>
          </p:cNvSpPr>
          <p:nvPr>
            <p:ph idx="1"/>
          </p:nvPr>
        </p:nvSpPr>
        <p:spPr/>
        <p:txBody>
          <a:bodyPr/>
          <a:lstStyle/>
          <a:p>
            <a:pPr>
              <a:buNone/>
            </a:pPr>
            <a:r>
              <a:rPr lang="en-US" dirty="0" smtClean="0"/>
              <a:t>	Applicants should ensure that the Program Executive Summary provides a clear description of the intervention model to be implemented on the campus consistent with the final requirements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145.WAV">
            <a:hlinkClick r:id="" action="ppaction://media"/>
          </p:cNvPr>
          <p:cNvPicPr>
            <a:picLocks noRot="1" noChangeAspect="1"/>
          </p:cNvPicPr>
          <p:nvPr>
            <a:wavAudioFile r:embed="rId1" name="~PP2145.WAV"/>
          </p:nvPr>
        </p:nvPicPr>
        <p:blipFill>
          <a:blip r:embed="rId4" cstate="print"/>
          <a:stretch>
            <a:fillRect/>
          </a:stretch>
        </p:blipFill>
        <p:spPr>
          <a:xfrm>
            <a:off x="8716963" y="6430963"/>
            <a:ext cx="304800" cy="304800"/>
          </a:xfrm>
          <a:prstGeom prst="rect">
            <a:avLst/>
          </a:prstGeom>
        </p:spPr>
      </p:pic>
    </p:spTree>
  </p:cSld>
  <p:clrMapOvr>
    <a:masterClrMapping/>
  </p:clrMapOvr>
  <p:transition advTm="205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1: Grant / Application Overview</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3666DCEA-7201-45A8-8270-75A21A28CF33}"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 Texas Education Agency, 2014</a:t>
            </a:r>
            <a:endParaRPr lang="en-US"/>
          </a:p>
        </p:txBody>
      </p:sp>
      <p:pic>
        <p:nvPicPr>
          <p:cNvPr id="9" name="~PP3584.WAV">
            <a:hlinkClick r:id="" action="ppaction://media"/>
          </p:cNvPr>
          <p:cNvPicPr>
            <a:picLocks noRot="1" noChangeAspect="1"/>
          </p:cNvPicPr>
          <p:nvPr>
            <a:wavAudioFile r:embed="rId1" name="~PP3584.WAV"/>
          </p:nvPr>
        </p:nvPicPr>
        <p:blipFill>
          <a:blip r:embed="rId4" cstate="print"/>
          <a:stretch>
            <a:fillRect/>
          </a:stretch>
        </p:blipFill>
        <p:spPr>
          <a:xfrm>
            <a:off x="8716963" y="6430963"/>
            <a:ext cx="304800" cy="304800"/>
          </a:xfrm>
          <a:prstGeom prst="rect">
            <a:avLst/>
          </a:prstGeom>
        </p:spPr>
      </p:pic>
    </p:spTree>
  </p:cSld>
  <p:clrMapOvr>
    <a:masterClrMapping/>
  </p:clrMapOvr>
  <p:transition advTm="115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#6 – Budget Summary</a:t>
            </a:r>
            <a:endParaRPr lang="en-US" b="1" dirty="0"/>
          </a:p>
        </p:txBody>
      </p:sp>
      <p:sp>
        <p:nvSpPr>
          <p:cNvPr id="3" name="Content Placeholder 2"/>
          <p:cNvSpPr>
            <a:spLocks noGrp="1"/>
          </p:cNvSpPr>
          <p:nvPr>
            <p:ph idx="1"/>
          </p:nvPr>
        </p:nvSpPr>
        <p:spPr/>
        <p:txBody>
          <a:bodyPr>
            <a:normAutofit lnSpcReduction="10000"/>
          </a:bodyPr>
          <a:lstStyle/>
          <a:p>
            <a:r>
              <a:rPr lang="en-US" dirty="0" smtClean="0"/>
              <a:t>This budget schedule should include all costs for the entire </a:t>
            </a:r>
            <a:r>
              <a:rPr lang="en-US" b="1" dirty="0" smtClean="0"/>
              <a:t>3-Year Project Period</a:t>
            </a:r>
          </a:p>
          <a:p>
            <a:r>
              <a:rPr lang="en-US" dirty="0" smtClean="0"/>
              <a:t>The request </a:t>
            </a:r>
            <a:r>
              <a:rPr lang="en-US" b="1" dirty="0" smtClean="0"/>
              <a:t>may not exceed $2,000,000 per campus per year </a:t>
            </a:r>
            <a:r>
              <a:rPr lang="en-US" dirty="0" smtClean="0"/>
              <a:t>(total request may not exceed $6,000,000)</a:t>
            </a:r>
          </a:p>
          <a:p>
            <a:r>
              <a:rPr lang="en-US" dirty="0" smtClean="0"/>
              <a:t>Summed budget request in </a:t>
            </a:r>
            <a:r>
              <a:rPr lang="en-US" b="1" dirty="0" smtClean="0"/>
              <a:t>bold boxes must match</a:t>
            </a:r>
          </a:p>
          <a:p>
            <a:r>
              <a:rPr lang="en-US" dirty="0" smtClean="0"/>
              <a:t>The </a:t>
            </a:r>
            <a:r>
              <a:rPr lang="en-US" b="1" dirty="0" smtClean="0"/>
              <a:t>grant award</a:t>
            </a:r>
            <a:r>
              <a:rPr lang="en-US" dirty="0" smtClean="0"/>
              <a:t> will be for the amount indicated in the </a:t>
            </a:r>
            <a:r>
              <a:rPr lang="en-US" b="1" dirty="0" smtClean="0"/>
              <a:t>bold boxes </a:t>
            </a:r>
            <a:r>
              <a:rPr lang="en-US" dirty="0" smtClean="0"/>
              <a:t>on Schedule #6</a:t>
            </a:r>
          </a:p>
        </p:txBody>
      </p:sp>
      <p:sp>
        <p:nvSpPr>
          <p:cNvPr id="4" name="Slide Number Placeholder 3"/>
          <p:cNvSpPr>
            <a:spLocks noGrp="1"/>
          </p:cNvSpPr>
          <p:nvPr>
            <p:ph type="sldNum" sz="quarter" idx="12"/>
          </p:nvPr>
        </p:nvSpPr>
        <p:spPr/>
        <p:txBody>
          <a:bodyPr/>
          <a:lstStyle/>
          <a:p>
            <a:fld id="{3666DCEA-7201-45A8-8270-75A21A28CF33}"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458.WAV">
            <a:hlinkClick r:id="" action="ppaction://media"/>
          </p:cNvPr>
          <p:cNvPicPr>
            <a:picLocks noRot="1" noChangeAspect="1"/>
          </p:cNvPicPr>
          <p:nvPr>
            <a:wavAudioFile r:embed="rId1" name="~PP1458.WAV"/>
          </p:nvPr>
        </p:nvPicPr>
        <p:blipFill>
          <a:blip r:embed="rId4" cstate="print"/>
          <a:stretch>
            <a:fillRect/>
          </a:stretch>
        </p:blipFill>
        <p:spPr>
          <a:xfrm>
            <a:off x="8716963" y="6430963"/>
            <a:ext cx="304800" cy="304800"/>
          </a:xfrm>
          <a:prstGeom prst="rect">
            <a:avLst/>
          </a:prstGeom>
        </p:spPr>
      </p:pic>
    </p:spTree>
  </p:cSld>
  <p:clrMapOvr>
    <a:masterClrMapping/>
  </p:clrMapOvr>
  <p:transition advTm="35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Schedules #7 – 11</a:t>
            </a:r>
            <a:endParaRPr lang="en-US" b="1" dirty="0"/>
          </a:p>
        </p:txBody>
      </p:sp>
      <p:sp>
        <p:nvSpPr>
          <p:cNvPr id="3" name="Content Placeholder 2"/>
          <p:cNvSpPr>
            <a:spLocks noGrp="1"/>
          </p:cNvSpPr>
          <p:nvPr>
            <p:ph idx="1"/>
          </p:nvPr>
        </p:nvSpPr>
        <p:spPr/>
        <p:txBody>
          <a:bodyPr>
            <a:normAutofit fontScale="92500"/>
          </a:bodyPr>
          <a:lstStyle/>
          <a:p>
            <a:r>
              <a:rPr lang="en-US" dirty="0" smtClean="0"/>
              <a:t>Indicate the </a:t>
            </a:r>
            <a:r>
              <a:rPr lang="en-US" b="1" dirty="0" smtClean="0"/>
              <a:t>3-Year Budget Amount </a:t>
            </a:r>
            <a:r>
              <a:rPr lang="en-US" dirty="0" smtClean="0"/>
              <a:t>for class / object code</a:t>
            </a:r>
          </a:p>
          <a:p>
            <a:r>
              <a:rPr lang="en-US" b="1" dirty="0" smtClean="0"/>
              <a:t>3-Year Grand Total </a:t>
            </a:r>
            <a:r>
              <a:rPr lang="en-US" dirty="0" smtClean="0"/>
              <a:t>for each schedule must </a:t>
            </a:r>
            <a:r>
              <a:rPr lang="en-US" b="1" dirty="0" smtClean="0"/>
              <a:t>match</a:t>
            </a:r>
            <a:r>
              <a:rPr lang="en-US" dirty="0" smtClean="0"/>
              <a:t> total indicated on </a:t>
            </a:r>
            <a:r>
              <a:rPr lang="en-US" b="1" dirty="0" smtClean="0"/>
              <a:t>Schedule #6</a:t>
            </a:r>
          </a:p>
          <a:p>
            <a:r>
              <a:rPr lang="en-US" dirty="0" smtClean="0"/>
              <a:t>The standard application includes line items that may or may not be applicable to each grantee; it is the applicant’s responsibility to ensure that all requested costs are allowable, reasonable and necessary with clear program alignment</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792.WAV">
            <a:hlinkClick r:id="" action="ppaction://media"/>
          </p:cNvPr>
          <p:cNvPicPr>
            <a:picLocks noRot="1" noChangeAspect="1"/>
          </p:cNvPicPr>
          <p:nvPr>
            <a:wavAudioFile r:embed="rId1" name="~PP2792.WAV"/>
          </p:nvPr>
        </p:nvPicPr>
        <p:blipFill>
          <a:blip r:embed="rId4" cstate="print"/>
          <a:stretch>
            <a:fillRect/>
          </a:stretch>
        </p:blipFill>
        <p:spPr>
          <a:xfrm>
            <a:off x="8716963" y="6430963"/>
            <a:ext cx="304800" cy="304800"/>
          </a:xfrm>
          <a:prstGeom prst="rect">
            <a:avLst/>
          </a:prstGeom>
        </p:spPr>
      </p:pic>
    </p:spTree>
  </p:cSld>
  <p:clrMapOvr>
    <a:masterClrMapping/>
  </p:clrMapOvr>
  <p:transition advTm="33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#8 – Professional and Contracted Services</a:t>
            </a:r>
            <a:endParaRPr lang="en-US" b="1" dirty="0"/>
          </a:p>
        </p:txBody>
      </p:sp>
      <p:sp>
        <p:nvSpPr>
          <p:cNvPr id="3" name="Content Placeholder 2"/>
          <p:cNvSpPr>
            <a:spLocks noGrp="1"/>
          </p:cNvSpPr>
          <p:nvPr>
            <p:ph idx="1"/>
          </p:nvPr>
        </p:nvSpPr>
        <p:spPr/>
        <p:txBody>
          <a:bodyPr/>
          <a:lstStyle/>
          <a:p>
            <a:r>
              <a:rPr lang="en-US" dirty="0" smtClean="0"/>
              <a:t>All contracted services require specific approval</a:t>
            </a:r>
          </a:p>
          <a:p>
            <a:r>
              <a:rPr lang="en-US" dirty="0" smtClean="0"/>
              <a:t>Contracted services must have a direct alignment to specific strategies indicated in Schedule 16, Part 2</a:t>
            </a:r>
          </a:p>
          <a:p>
            <a:r>
              <a:rPr lang="en-US" b="1" dirty="0" smtClean="0"/>
              <a:t>Budget schedule should indicate applicant’s 3-Year request for indicated class / object code</a:t>
            </a:r>
          </a:p>
          <a:p>
            <a:pPr>
              <a:buNone/>
            </a:pP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893.WAV">
            <a:hlinkClick r:id="" action="ppaction://media"/>
          </p:cNvPr>
          <p:cNvPicPr>
            <a:picLocks noRot="1" noChangeAspect="1"/>
          </p:cNvPicPr>
          <p:nvPr>
            <a:wavAudioFile r:embed="rId1" name="~PP2893.WAV"/>
          </p:nvPr>
        </p:nvPicPr>
        <p:blipFill>
          <a:blip r:embed="rId4" cstate="print"/>
          <a:stretch>
            <a:fillRect/>
          </a:stretch>
        </p:blipFill>
        <p:spPr>
          <a:xfrm>
            <a:off x="8716963" y="6430963"/>
            <a:ext cx="304800" cy="304800"/>
          </a:xfrm>
          <a:prstGeom prst="rect">
            <a:avLst/>
          </a:prstGeom>
        </p:spPr>
      </p:pic>
    </p:spTree>
  </p:cSld>
  <p:clrMapOvr>
    <a:masterClrMapping/>
  </p:clrMapOvr>
  <p:transition advTm="32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#9 – Supplies and Materials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All technology purchases require specific approval</a:t>
            </a:r>
          </a:p>
          <a:p>
            <a:r>
              <a:rPr lang="en-US" dirty="0" smtClean="0"/>
              <a:t>Applicant should use generic item types (no brand names)</a:t>
            </a:r>
          </a:p>
          <a:p>
            <a:r>
              <a:rPr lang="en-US" dirty="0" smtClean="0"/>
              <a:t>Remaining 6300 – supplies and materials that do not require specific approval are not limited but applicant must provide substantial justification through the program description provided in Schedule 16, Part 2</a:t>
            </a:r>
          </a:p>
          <a:p>
            <a:r>
              <a:rPr lang="en-US" b="1" dirty="0" smtClean="0"/>
              <a:t>Budget schedule should indicate applicant’s 3-Year request for indicated class / object code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601.WAV">
            <a:hlinkClick r:id="" action="ppaction://media"/>
          </p:cNvPr>
          <p:cNvPicPr>
            <a:picLocks noRot="1" noChangeAspect="1"/>
          </p:cNvPicPr>
          <p:nvPr>
            <a:wavAudioFile r:embed="rId1" name="~PP3601.WAV"/>
          </p:nvPr>
        </p:nvPicPr>
        <p:blipFill>
          <a:blip r:embed="rId4" cstate="print"/>
          <a:stretch>
            <a:fillRect/>
          </a:stretch>
        </p:blipFill>
        <p:spPr>
          <a:xfrm>
            <a:off x="8716963" y="6430963"/>
            <a:ext cx="304800" cy="304800"/>
          </a:xfrm>
          <a:prstGeom prst="rect">
            <a:avLst/>
          </a:prstGeom>
        </p:spPr>
      </p:pic>
    </p:spTree>
  </p:cSld>
  <p:clrMapOvr>
    <a:masterClrMapping/>
  </p:clrMapOvr>
  <p:transition advTm="414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#10 – Other Operating Costs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All out-of-state travel requires specific approval </a:t>
            </a:r>
            <a:r>
              <a:rPr lang="en-US" b="1" i="1" dirty="0" smtClean="0"/>
              <a:t>prior</a:t>
            </a:r>
            <a:r>
              <a:rPr lang="en-US" dirty="0" smtClean="0"/>
              <a:t> to travel taking place, applicant should provide conference name and location in the application</a:t>
            </a:r>
          </a:p>
          <a:p>
            <a:r>
              <a:rPr lang="en-US" dirty="0" smtClean="0"/>
              <a:t>Remaining 6400 – other operating costs that do not require specific approval are not limited but applicant must provide substantial justification through the program description provided in Schedule 16, Part 2</a:t>
            </a:r>
          </a:p>
          <a:p>
            <a:r>
              <a:rPr lang="en-US" b="1" dirty="0" smtClean="0"/>
              <a:t>Budget schedule should indicate applicant’s 3-Year request for indicated class / object code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872.WAV">
            <a:hlinkClick r:id="" action="ppaction://media"/>
          </p:cNvPr>
          <p:cNvPicPr>
            <a:picLocks noRot="1" noChangeAspect="1"/>
          </p:cNvPicPr>
          <p:nvPr>
            <a:wavAudioFile r:embed="rId1" name="~PP3872.WAV"/>
          </p:nvPr>
        </p:nvPicPr>
        <p:blipFill>
          <a:blip r:embed="rId4" cstate="print"/>
          <a:stretch>
            <a:fillRect/>
          </a:stretch>
        </p:blipFill>
        <p:spPr>
          <a:xfrm>
            <a:off x="8716963" y="6430963"/>
            <a:ext cx="304800" cy="304800"/>
          </a:xfrm>
          <a:prstGeom prst="rect">
            <a:avLst/>
          </a:prstGeom>
        </p:spPr>
      </p:pic>
    </p:spTree>
  </p:cSld>
  <p:clrMapOvr>
    <a:masterClrMapping/>
  </p:clrMapOvr>
  <p:transition advTm="41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#11 – Capital Outlay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All capital outlay requires specific approval</a:t>
            </a:r>
          </a:p>
          <a:p>
            <a:r>
              <a:rPr lang="en-US" dirty="0" smtClean="0"/>
              <a:t>Applicant should use generic item descriptions (no brand names)</a:t>
            </a:r>
          </a:p>
          <a:p>
            <a:r>
              <a:rPr lang="en-US" dirty="0" smtClean="0"/>
              <a:t>Each item must also include a specific purpose</a:t>
            </a:r>
          </a:p>
          <a:p>
            <a:r>
              <a:rPr lang="en-US" dirty="0" smtClean="0"/>
              <a:t>Substantial justification for each requested item must be indicated through the program description provided in Schedule 16, Part 2</a:t>
            </a:r>
          </a:p>
          <a:p>
            <a:r>
              <a:rPr lang="en-US" b="1" dirty="0" smtClean="0"/>
              <a:t>Budget schedule should indicate applicant’s 3-Year request for indicated class / object code</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513.WAV">
            <a:hlinkClick r:id="" action="ppaction://media"/>
          </p:cNvPr>
          <p:cNvPicPr>
            <a:picLocks noRot="1" noChangeAspect="1"/>
          </p:cNvPicPr>
          <p:nvPr>
            <a:wavAudioFile r:embed="rId1" name="~PP3513.WAV"/>
          </p:nvPr>
        </p:nvPicPr>
        <p:blipFill>
          <a:blip r:embed="rId4" cstate="print"/>
          <a:stretch>
            <a:fillRect/>
          </a:stretch>
        </p:blipFill>
        <p:spPr>
          <a:xfrm>
            <a:off x="8716963" y="6430963"/>
            <a:ext cx="304800" cy="304800"/>
          </a:xfrm>
          <a:prstGeom prst="rect">
            <a:avLst/>
          </a:prstGeom>
        </p:spPr>
      </p:pic>
    </p:spTree>
  </p:cSld>
  <p:clrMapOvr>
    <a:masterClrMapping/>
  </p:clrMapOvr>
  <p:transition advTm="36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#12 – Demographics and Participants to Be Served</a:t>
            </a:r>
            <a:endParaRPr lang="en-US" b="1" dirty="0"/>
          </a:p>
        </p:txBody>
      </p:sp>
      <p:sp>
        <p:nvSpPr>
          <p:cNvPr id="3" name="Content Placeholder 2"/>
          <p:cNvSpPr>
            <a:spLocks noGrp="1"/>
          </p:cNvSpPr>
          <p:nvPr>
            <p:ph idx="1"/>
          </p:nvPr>
        </p:nvSpPr>
        <p:spPr/>
        <p:txBody>
          <a:bodyPr/>
          <a:lstStyle/>
          <a:p>
            <a:r>
              <a:rPr lang="en-US" dirty="0" smtClean="0"/>
              <a:t>Data for Parts 1 and 2 should be presented from 2013 accountability reports</a:t>
            </a:r>
          </a:p>
          <a:p>
            <a:r>
              <a:rPr lang="en-US" dirty="0" smtClean="0"/>
              <a:t>Budget requests must be aligned with number of participants to be served with grant funds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555.WAV">
            <a:hlinkClick r:id="" action="ppaction://media"/>
          </p:cNvPr>
          <p:cNvPicPr>
            <a:picLocks noRot="1" noChangeAspect="1"/>
          </p:cNvPicPr>
          <p:nvPr>
            <a:wavAudioFile r:embed="rId1" name="~PP2555.WAV"/>
          </p:nvPr>
        </p:nvPicPr>
        <p:blipFill>
          <a:blip r:embed="rId4" cstate="print"/>
          <a:stretch>
            <a:fillRect/>
          </a:stretch>
        </p:blipFill>
        <p:spPr>
          <a:xfrm>
            <a:off x="8716963" y="6430963"/>
            <a:ext cx="304800" cy="304800"/>
          </a:xfrm>
          <a:prstGeom prst="rect">
            <a:avLst/>
          </a:prstGeom>
        </p:spPr>
      </p:pic>
    </p:spTree>
  </p:cSld>
  <p:clrMapOvr>
    <a:masterClrMapping/>
  </p:clrMapOvr>
  <p:transition advTm="234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#13 – Needs Assessment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Applicant must demonstrate that the LEA has analyzed the needs of the school, such as instructional programs, school leadership and school infrastructure, and selected interventions for each school aligned to the needs each school has identified</a:t>
            </a:r>
          </a:p>
          <a:p>
            <a:r>
              <a:rPr lang="en-US" dirty="0" smtClean="0"/>
              <a:t>Additional resources around conducting a Needs Assessment are available through TAIS at </a:t>
            </a:r>
            <a:r>
              <a:rPr lang="en-US" u="sng" dirty="0" smtClean="0">
                <a:hlinkClick r:id="rId4"/>
              </a:rPr>
              <a:t>http://issuu.com/tcdss13/docs/tais_needs_assessment_guidance</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899.WAV">
            <a:hlinkClick r:id="" action="ppaction://media"/>
          </p:cNvPr>
          <p:cNvPicPr>
            <a:picLocks noRot="1" noChangeAspect="1"/>
          </p:cNvPicPr>
          <p:nvPr>
            <a:wavAudioFile r:embed="rId1" name="~PP2899.WAV"/>
          </p:nvPr>
        </p:nvPicPr>
        <p:blipFill>
          <a:blip r:embed="rId5" cstate="print"/>
          <a:stretch>
            <a:fillRect/>
          </a:stretch>
        </p:blipFill>
        <p:spPr>
          <a:xfrm>
            <a:off x="8716963" y="6430963"/>
            <a:ext cx="304800" cy="304800"/>
          </a:xfrm>
          <a:prstGeom prst="rect">
            <a:avLst/>
          </a:prstGeom>
        </p:spPr>
      </p:pic>
    </p:spTree>
  </p:cSld>
  <p:clrMapOvr>
    <a:masterClrMapping/>
  </p:clrMapOvr>
  <p:transition advTm="288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#13 – Needs Assessment</a:t>
            </a:r>
            <a:endParaRPr lang="en-US" b="1" dirty="0"/>
          </a:p>
        </p:txBody>
      </p:sp>
      <p:sp>
        <p:nvSpPr>
          <p:cNvPr id="3" name="Content Placeholder 2"/>
          <p:cNvSpPr>
            <a:spLocks noGrp="1"/>
          </p:cNvSpPr>
          <p:nvPr>
            <p:ph idx="1"/>
          </p:nvPr>
        </p:nvSpPr>
        <p:spPr/>
        <p:txBody>
          <a:bodyPr/>
          <a:lstStyle/>
          <a:p>
            <a:r>
              <a:rPr lang="en-US" dirty="0" smtClean="0"/>
              <a:t>The top identified needs must serve as the foundation for the selected intervention model and align directly with the grant objective</a:t>
            </a:r>
          </a:p>
          <a:p>
            <a:r>
              <a:rPr lang="en-US" dirty="0" smtClean="0"/>
              <a:t>All budget requests must align with the identified needs</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161.WAV">
            <a:hlinkClick r:id="" action="ppaction://media"/>
          </p:cNvPr>
          <p:cNvPicPr>
            <a:picLocks noRot="1" noChangeAspect="1"/>
          </p:cNvPicPr>
          <p:nvPr>
            <a:wavAudioFile r:embed="rId1" name="~PP3161.WAV"/>
          </p:nvPr>
        </p:nvPicPr>
        <p:blipFill>
          <a:blip r:embed="rId3" cstate="print"/>
          <a:stretch>
            <a:fillRect/>
          </a:stretch>
        </p:blipFill>
        <p:spPr>
          <a:xfrm>
            <a:off x="8716963" y="6430963"/>
            <a:ext cx="304800" cy="304800"/>
          </a:xfrm>
          <a:prstGeom prst="rect">
            <a:avLst/>
          </a:prstGeom>
        </p:spPr>
      </p:pic>
    </p:spTree>
  </p:cSld>
  <p:clrMapOvr>
    <a:masterClrMapping/>
  </p:clrMapOvr>
  <p:transition advTm="164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#14 – Management Plan</a:t>
            </a:r>
            <a:endParaRPr lang="en-US" b="1" dirty="0"/>
          </a:p>
        </p:txBody>
      </p:sp>
      <p:sp>
        <p:nvSpPr>
          <p:cNvPr id="3" name="Content Placeholder 2"/>
          <p:cNvSpPr>
            <a:spLocks noGrp="1"/>
          </p:cNvSpPr>
          <p:nvPr>
            <p:ph idx="1"/>
          </p:nvPr>
        </p:nvSpPr>
        <p:spPr/>
        <p:txBody>
          <a:bodyPr>
            <a:normAutofit lnSpcReduction="10000"/>
          </a:bodyPr>
          <a:lstStyle/>
          <a:p>
            <a:r>
              <a:rPr lang="en-US" dirty="0" smtClean="0"/>
              <a:t>Part 1: Staff Qualifications</a:t>
            </a:r>
          </a:p>
          <a:p>
            <a:pPr lvl="1"/>
            <a:r>
              <a:rPr lang="en-US" dirty="0" smtClean="0"/>
              <a:t>Each key personnel position should be listed and the desired qualifications, experience and certifications outlined</a:t>
            </a:r>
          </a:p>
          <a:p>
            <a:pPr lvl="1"/>
            <a:r>
              <a:rPr lang="en-US" dirty="0" smtClean="0"/>
              <a:t>External consultants to be used in implementing the grant program must also be listed with corresponding qualifications, experience and certifications</a:t>
            </a:r>
          </a:p>
          <a:p>
            <a:pPr lvl="1"/>
            <a:r>
              <a:rPr lang="en-US" dirty="0" smtClean="0"/>
              <a:t>The DCSI is required a for the grant program and must be addressed in this schedule</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281.WAV">
            <a:hlinkClick r:id="" action="ppaction://media"/>
          </p:cNvPr>
          <p:cNvPicPr>
            <a:picLocks noRot="1" noChangeAspect="1"/>
          </p:cNvPicPr>
          <p:nvPr>
            <a:wavAudioFile r:embed="rId1" name="~PP1281.WAV"/>
          </p:nvPr>
        </p:nvPicPr>
        <p:blipFill>
          <a:blip r:embed="rId4" cstate="print"/>
          <a:stretch>
            <a:fillRect/>
          </a:stretch>
        </p:blipFill>
        <p:spPr>
          <a:xfrm>
            <a:off x="8716963" y="6430963"/>
            <a:ext cx="304800" cy="304800"/>
          </a:xfrm>
          <a:prstGeom prst="rect">
            <a:avLst/>
          </a:prstGeom>
        </p:spPr>
      </p:pic>
    </p:spTree>
  </p:cSld>
  <p:clrMapOvr>
    <a:masterClrMapping/>
  </p:clrMapOvr>
  <p:transition advTm="30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 Background</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Section 1003(g) of ESEA authorizes the Secretary to award school improvement grants to State educational agencies (SEAs)</a:t>
            </a:r>
          </a:p>
          <a:p>
            <a:r>
              <a:rPr lang="en-US" dirty="0" smtClean="0"/>
              <a:t>Subgrants to LEAs to assist Title I schools identified for improvement, corrective action, restructuring, or priority and other Title I eligible schools who have met the federal eligibility criteria</a:t>
            </a:r>
          </a:p>
          <a:p>
            <a:r>
              <a:rPr lang="en-US" dirty="0" smtClean="0"/>
              <a:t>SEA must give priority to LEAs with lowest-achieving schools that demonstrate</a:t>
            </a:r>
          </a:p>
          <a:p>
            <a:pPr lvl="1"/>
            <a:r>
              <a:rPr lang="en-US" dirty="0" smtClean="0"/>
              <a:t>Greatest Need for Funds</a:t>
            </a:r>
          </a:p>
          <a:p>
            <a:pPr lvl="1"/>
            <a:r>
              <a:rPr lang="en-US" dirty="0" smtClean="0"/>
              <a:t>Strongest Commitment to Use Funds to Substantially Raise Academic Achievement </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7" name="~PP134.WAV">
            <a:hlinkClick r:id="" action="ppaction://media"/>
          </p:cNvPr>
          <p:cNvPicPr>
            <a:picLocks noRot="1" noChangeAspect="1"/>
          </p:cNvPicPr>
          <p:nvPr>
            <a:wavAudioFile r:embed="rId1" name="~PP134.WAV"/>
          </p:nvPr>
        </p:nvPicPr>
        <p:blipFill>
          <a:blip r:embed="rId4" cstate="print"/>
          <a:stretch>
            <a:fillRect/>
          </a:stretch>
        </p:blipFill>
        <p:spPr>
          <a:xfrm>
            <a:off x="8716963" y="6430963"/>
            <a:ext cx="304800" cy="304800"/>
          </a:xfrm>
          <a:prstGeom prst="rect">
            <a:avLst/>
          </a:prstGeom>
        </p:spPr>
      </p:pic>
    </p:spTree>
  </p:cSld>
  <p:clrMapOvr>
    <a:masterClrMapping/>
  </p:clrMapOvr>
  <p:transition advTm="41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#14 – Management Plan</a:t>
            </a:r>
            <a:endParaRPr lang="en-US" b="1" dirty="0"/>
          </a:p>
        </p:txBody>
      </p:sp>
      <p:sp>
        <p:nvSpPr>
          <p:cNvPr id="3" name="Content Placeholder 2"/>
          <p:cNvSpPr>
            <a:spLocks noGrp="1"/>
          </p:cNvSpPr>
          <p:nvPr>
            <p:ph idx="1"/>
          </p:nvPr>
        </p:nvSpPr>
        <p:spPr/>
        <p:txBody>
          <a:bodyPr/>
          <a:lstStyle/>
          <a:p>
            <a:r>
              <a:rPr lang="en-US" dirty="0" smtClean="0"/>
              <a:t>Part 2: External Providers</a:t>
            </a:r>
          </a:p>
          <a:p>
            <a:pPr lvl="1"/>
            <a:r>
              <a:rPr lang="en-US" dirty="0" smtClean="0"/>
              <a:t>Applicant must outline the process used to recruit, screen, and select external providers, if applicable, to ensure their quality</a:t>
            </a:r>
          </a:p>
          <a:p>
            <a:pPr lvl="1"/>
            <a:r>
              <a:rPr lang="en-US" dirty="0" smtClean="0"/>
              <a:t>This description must include all external providers and partners and is not limited to the Charter Management Organization (CMO) or Educational Management Organization (EMO) when the Restart Model is selected</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491.WAV">
            <a:hlinkClick r:id="" action="ppaction://media"/>
          </p:cNvPr>
          <p:cNvPicPr>
            <a:picLocks noRot="1" noChangeAspect="1"/>
          </p:cNvPicPr>
          <p:nvPr>
            <a:wavAudioFile r:embed="rId1" name="~PP1491.WAV"/>
          </p:nvPr>
        </p:nvPicPr>
        <p:blipFill>
          <a:blip r:embed="rId4" cstate="print"/>
          <a:stretch>
            <a:fillRect/>
          </a:stretch>
        </p:blipFill>
        <p:spPr>
          <a:xfrm>
            <a:off x="8716963" y="6430963"/>
            <a:ext cx="304800" cy="304800"/>
          </a:xfrm>
          <a:prstGeom prst="rect">
            <a:avLst/>
          </a:prstGeom>
        </p:spPr>
      </p:pic>
    </p:spTree>
  </p:cSld>
  <p:clrMapOvr>
    <a:masterClrMapping/>
  </p:clrMapOvr>
  <p:transition advTm="32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#14 – Management Plan</a:t>
            </a:r>
            <a:endParaRPr lang="en-US" b="1" dirty="0"/>
          </a:p>
        </p:txBody>
      </p:sp>
      <p:sp>
        <p:nvSpPr>
          <p:cNvPr id="3" name="Content Placeholder 2"/>
          <p:cNvSpPr>
            <a:spLocks noGrp="1"/>
          </p:cNvSpPr>
          <p:nvPr>
            <p:ph idx="1"/>
          </p:nvPr>
        </p:nvSpPr>
        <p:spPr/>
        <p:txBody>
          <a:bodyPr/>
          <a:lstStyle/>
          <a:p>
            <a:r>
              <a:rPr lang="en-US" dirty="0" smtClean="0"/>
              <a:t>Part 3: Sustainability and Commitment</a:t>
            </a:r>
          </a:p>
          <a:p>
            <a:pPr lvl="1"/>
            <a:r>
              <a:rPr lang="en-US" dirty="0" smtClean="0"/>
              <a:t>The applicant should provide a description of how the LEA/campus will provide continued funding and support to sustain the interventions and student performance that resulted from the implementation of the TTIPS grant program. </a:t>
            </a:r>
          </a:p>
          <a:p>
            <a:pPr lvl="1"/>
            <a:r>
              <a:rPr lang="en-US" dirty="0" smtClean="0"/>
              <a:t>Systems of reform as it relates to the impact on student achievement should be the focus on this description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328.WAV">
            <a:hlinkClick r:id="" action="ppaction://media"/>
          </p:cNvPr>
          <p:cNvPicPr>
            <a:picLocks noRot="1" noChangeAspect="1"/>
          </p:cNvPicPr>
          <p:nvPr>
            <a:wavAudioFile r:embed="rId1" name="~PP1328.WAV"/>
          </p:nvPr>
        </p:nvPicPr>
        <p:blipFill>
          <a:blip r:embed="rId4" cstate="print"/>
          <a:stretch>
            <a:fillRect/>
          </a:stretch>
        </p:blipFill>
        <p:spPr>
          <a:xfrm>
            <a:off x="8716963" y="6430963"/>
            <a:ext cx="304800" cy="304800"/>
          </a:xfrm>
          <a:prstGeom prst="rect">
            <a:avLst/>
          </a:prstGeom>
        </p:spPr>
      </p:pic>
    </p:spTree>
  </p:cSld>
  <p:clrMapOvr>
    <a:masterClrMapping/>
  </p:clrMapOvr>
  <p:transition advTm="32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Schedule #15 – Project Evaluation</a:t>
            </a:r>
            <a:endParaRPr lang="en-US" b="1" dirty="0"/>
          </a:p>
        </p:txBody>
      </p:sp>
      <p:sp>
        <p:nvSpPr>
          <p:cNvPr id="3" name="Content Placeholder 2"/>
          <p:cNvSpPr>
            <a:spLocks noGrp="1"/>
          </p:cNvSpPr>
          <p:nvPr>
            <p:ph idx="1"/>
          </p:nvPr>
        </p:nvSpPr>
        <p:spPr/>
        <p:txBody>
          <a:bodyPr/>
          <a:lstStyle/>
          <a:p>
            <a:r>
              <a:rPr lang="en-US" dirty="0" smtClean="0"/>
              <a:t>Ensure that the campus systems to use data to inform instruction under the selected intervention are addressed</a:t>
            </a:r>
          </a:p>
          <a:p>
            <a:r>
              <a:rPr lang="en-US" dirty="0" smtClean="0"/>
              <a:t>Applicants should provide details about the process that will be implemented to modify practices or policies to enable full and effective implementation of the intervention model </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977.WAV">
            <a:hlinkClick r:id="" action="ppaction://media"/>
          </p:cNvPr>
          <p:cNvPicPr>
            <a:picLocks noRot="1" noChangeAspect="1"/>
          </p:cNvPicPr>
          <p:nvPr>
            <a:wavAudioFile r:embed="rId1" name="~PP1977.WAV"/>
          </p:nvPr>
        </p:nvPicPr>
        <p:blipFill>
          <a:blip r:embed="rId4" cstate="print"/>
          <a:stretch>
            <a:fillRect/>
          </a:stretch>
        </p:blipFill>
        <p:spPr>
          <a:xfrm>
            <a:off x="8716963" y="6430963"/>
            <a:ext cx="304800" cy="304800"/>
          </a:xfrm>
          <a:prstGeom prst="rect">
            <a:avLst/>
          </a:prstGeom>
        </p:spPr>
      </p:pic>
    </p:spTree>
  </p:cSld>
  <p:clrMapOvr>
    <a:masterClrMapping/>
  </p:clrMapOvr>
  <p:transition advTm="25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#16 – Responses to Statutory Requirements</a:t>
            </a:r>
            <a:endParaRPr lang="en-US" b="1" dirty="0"/>
          </a:p>
        </p:txBody>
      </p:sp>
      <p:sp>
        <p:nvSpPr>
          <p:cNvPr id="3" name="Content Placeholder 2"/>
          <p:cNvSpPr>
            <a:spLocks noGrp="1"/>
          </p:cNvSpPr>
          <p:nvPr>
            <p:ph idx="1"/>
          </p:nvPr>
        </p:nvSpPr>
        <p:spPr/>
        <p:txBody>
          <a:bodyPr/>
          <a:lstStyle/>
          <a:p>
            <a:r>
              <a:rPr lang="en-US" dirty="0" smtClean="0"/>
              <a:t>Part 1: Intervention Model to be Implemented</a:t>
            </a:r>
          </a:p>
          <a:p>
            <a:pPr lvl="1"/>
            <a:r>
              <a:rPr lang="en-US" dirty="0" smtClean="0"/>
              <a:t>Each applicant may only select one intervention model</a:t>
            </a:r>
          </a:p>
          <a:p>
            <a:pPr lvl="1"/>
            <a:r>
              <a:rPr lang="en-US" dirty="0" smtClean="0"/>
              <a:t>The selected intervention model must be clearly aligned with the needs identified for the school</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212.WAV">
            <a:hlinkClick r:id="" action="ppaction://media"/>
          </p:cNvPr>
          <p:cNvPicPr>
            <a:picLocks noRot="1" noChangeAspect="1"/>
          </p:cNvPicPr>
          <p:nvPr>
            <a:wavAudioFile r:embed="rId1" name="~PP2212.WAV"/>
          </p:nvPr>
        </p:nvPicPr>
        <p:blipFill>
          <a:blip r:embed="rId4" cstate="print"/>
          <a:stretch>
            <a:fillRect/>
          </a:stretch>
        </p:blipFill>
        <p:spPr>
          <a:xfrm>
            <a:off x="8716963" y="6430963"/>
            <a:ext cx="304800" cy="304800"/>
          </a:xfrm>
          <a:prstGeom prst="rect">
            <a:avLst/>
          </a:prstGeom>
        </p:spPr>
      </p:pic>
    </p:spTree>
  </p:cSld>
  <p:clrMapOvr>
    <a:masterClrMapping/>
  </p:clrMapOvr>
  <p:transition advTm="28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#16 – Responses to Statutory Requirements</a:t>
            </a:r>
            <a:endParaRPr lang="en-US" b="1" dirty="0"/>
          </a:p>
        </p:txBody>
      </p:sp>
      <p:sp>
        <p:nvSpPr>
          <p:cNvPr id="3" name="Content Placeholder 2"/>
          <p:cNvSpPr>
            <a:spLocks noGrp="1"/>
          </p:cNvSpPr>
          <p:nvPr>
            <p:ph idx="1"/>
          </p:nvPr>
        </p:nvSpPr>
        <p:spPr/>
        <p:txBody>
          <a:bodyPr/>
          <a:lstStyle/>
          <a:p>
            <a:r>
              <a:rPr lang="en-US" dirty="0" smtClean="0"/>
              <a:t>Part 2: Intervention Model Requirements and Timeline</a:t>
            </a:r>
          </a:p>
          <a:p>
            <a:pPr lvl="1"/>
            <a:r>
              <a:rPr lang="en-US" dirty="0" smtClean="0"/>
              <a:t>Applicant should </a:t>
            </a:r>
            <a:r>
              <a:rPr lang="en-US" b="1" dirty="0" smtClean="0"/>
              <a:t>only</a:t>
            </a:r>
            <a:r>
              <a:rPr lang="en-US" dirty="0" smtClean="0"/>
              <a:t> complete the sections of this part of the schedule that applies to the selected intervention model</a:t>
            </a:r>
          </a:p>
          <a:p>
            <a:pPr lvl="2"/>
            <a:r>
              <a:rPr lang="en-US" dirty="0" smtClean="0"/>
              <a:t>Transformation – pages 33-42 of the original RFA</a:t>
            </a:r>
          </a:p>
          <a:p>
            <a:pPr lvl="2"/>
            <a:r>
              <a:rPr lang="en-US" dirty="0" smtClean="0"/>
              <a:t>Turnaround – pages 43-49 of the original RFA</a:t>
            </a:r>
          </a:p>
          <a:p>
            <a:pPr lvl="2"/>
            <a:r>
              <a:rPr lang="en-US" dirty="0" smtClean="0"/>
              <a:t>Restart – pages 50-53 of the original RFA</a:t>
            </a:r>
          </a:p>
          <a:p>
            <a:pPr lvl="2"/>
            <a:r>
              <a:rPr lang="en-US" dirty="0" smtClean="0"/>
              <a:t>Closure – pages 54-57 of the original RFA</a:t>
            </a:r>
          </a:p>
        </p:txBody>
      </p:sp>
      <p:sp>
        <p:nvSpPr>
          <p:cNvPr id="4" name="Slide Number Placeholder 3"/>
          <p:cNvSpPr>
            <a:spLocks noGrp="1"/>
          </p:cNvSpPr>
          <p:nvPr>
            <p:ph type="sldNum" sz="quarter" idx="12"/>
          </p:nvPr>
        </p:nvSpPr>
        <p:spPr/>
        <p:txBody>
          <a:bodyPr/>
          <a:lstStyle/>
          <a:p>
            <a:fld id="{3666DCEA-7201-45A8-8270-75A21A28CF33}"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415.WAV">
            <a:hlinkClick r:id="" action="ppaction://media"/>
          </p:cNvPr>
          <p:cNvPicPr>
            <a:picLocks noRot="1" noChangeAspect="1"/>
          </p:cNvPicPr>
          <p:nvPr>
            <a:wavAudioFile r:embed="rId1" name="~PP2415.WAV"/>
          </p:nvPr>
        </p:nvPicPr>
        <p:blipFill>
          <a:blip r:embed="rId4" cstate="print"/>
          <a:stretch>
            <a:fillRect/>
          </a:stretch>
        </p:blipFill>
        <p:spPr>
          <a:xfrm>
            <a:off x="8716963" y="6430963"/>
            <a:ext cx="304800" cy="304800"/>
          </a:xfrm>
          <a:prstGeom prst="rect">
            <a:avLst/>
          </a:prstGeom>
        </p:spPr>
      </p:pic>
    </p:spTree>
  </p:cSld>
  <p:clrMapOvr>
    <a:masterClrMapping/>
  </p:clrMapOvr>
  <p:transition advTm="655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#16 – Responses to Statutory Requirements</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Part 2: Intervention Model Requirements and Timeline</a:t>
            </a:r>
          </a:p>
          <a:p>
            <a:pPr lvl="1"/>
            <a:r>
              <a:rPr lang="en-US" dirty="0" smtClean="0"/>
              <a:t>At least one strategy or intervention must be indicated for each CSF, turnaround principle and federal model requirement must be included</a:t>
            </a:r>
          </a:p>
          <a:p>
            <a:pPr lvl="1"/>
            <a:r>
              <a:rPr lang="en-US" dirty="0" smtClean="0"/>
              <a:t>Applicants are not bound to the number of strategy line items provided</a:t>
            </a:r>
          </a:p>
          <a:p>
            <a:pPr lvl="1"/>
            <a:r>
              <a:rPr lang="en-US" dirty="0" smtClean="0"/>
              <a:t>The timeline should be differentiated for the anticipated roll out of the full grant program (do not indicate the project begin and end date for all strategies / interventions)</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008.WAV">
            <a:hlinkClick r:id="" action="ppaction://media"/>
          </p:cNvPr>
          <p:cNvPicPr>
            <a:picLocks noRot="1" noChangeAspect="1"/>
          </p:cNvPicPr>
          <p:nvPr>
            <a:wavAudioFile r:embed="rId1" name="~PP1008.WAV"/>
          </p:nvPr>
        </p:nvPicPr>
        <p:blipFill>
          <a:blip r:embed="rId4" cstate="print"/>
          <a:stretch>
            <a:fillRect/>
          </a:stretch>
        </p:blipFill>
        <p:spPr>
          <a:xfrm>
            <a:off x="8716963" y="6430963"/>
            <a:ext cx="304800" cy="304800"/>
          </a:xfrm>
          <a:prstGeom prst="rect">
            <a:avLst/>
          </a:prstGeom>
        </p:spPr>
      </p:pic>
    </p:spTree>
  </p:cSld>
  <p:clrMapOvr>
    <a:masterClrMapping/>
  </p:clrMapOvr>
  <p:transition advTm="434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#16 – Responses to Statutory Requirements</a:t>
            </a:r>
            <a:endParaRPr lang="en-US" b="1" dirty="0"/>
          </a:p>
        </p:txBody>
      </p:sp>
      <p:sp>
        <p:nvSpPr>
          <p:cNvPr id="3" name="Content Placeholder 2"/>
          <p:cNvSpPr>
            <a:spLocks noGrp="1"/>
          </p:cNvSpPr>
          <p:nvPr>
            <p:ph idx="1"/>
          </p:nvPr>
        </p:nvSpPr>
        <p:spPr>
          <a:xfrm>
            <a:off x="457200" y="1600200"/>
            <a:ext cx="8077200" cy="4648200"/>
          </a:xfrm>
        </p:spPr>
        <p:txBody>
          <a:bodyPr>
            <a:normAutofit fontScale="92500" lnSpcReduction="10000"/>
          </a:bodyPr>
          <a:lstStyle/>
          <a:p>
            <a:r>
              <a:rPr lang="en-US" dirty="0" smtClean="0"/>
              <a:t>Part 2: Intervention Model Requirements and Timeline</a:t>
            </a:r>
          </a:p>
          <a:p>
            <a:pPr lvl="1"/>
            <a:r>
              <a:rPr lang="en-US" dirty="0" smtClean="0"/>
              <a:t>All costs must be aligned directly to selected strategies / interventions</a:t>
            </a:r>
          </a:p>
          <a:p>
            <a:pPr lvl="1"/>
            <a:r>
              <a:rPr lang="en-US" dirty="0" smtClean="0"/>
              <a:t>Strategies / interventions should not be a copy of the federal requirements, turnaround principles or CSFs, but rather distinct to the school implementation of those requirements</a:t>
            </a:r>
          </a:p>
          <a:p>
            <a:pPr lvl="1"/>
            <a:r>
              <a:rPr lang="en-US" dirty="0" smtClean="0"/>
              <a:t>All strategies / interventions will become the basis of monitoring the grant program and the school’s implementation plan </a:t>
            </a:r>
          </a:p>
        </p:txBody>
      </p:sp>
      <p:sp>
        <p:nvSpPr>
          <p:cNvPr id="4" name="Slide Number Placeholder 3"/>
          <p:cNvSpPr>
            <a:spLocks noGrp="1"/>
          </p:cNvSpPr>
          <p:nvPr>
            <p:ph type="sldNum" sz="quarter" idx="12"/>
          </p:nvPr>
        </p:nvSpPr>
        <p:spPr/>
        <p:txBody>
          <a:bodyPr/>
          <a:lstStyle/>
          <a:p>
            <a:fld id="{3666DCEA-7201-45A8-8270-75A21A28CF33}"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825.WAV">
            <a:hlinkClick r:id="" action="ppaction://media"/>
          </p:cNvPr>
          <p:cNvPicPr>
            <a:picLocks noRot="1" noChangeAspect="1"/>
          </p:cNvPicPr>
          <p:nvPr>
            <a:wavAudioFile r:embed="rId1" name="~PP2825.WAV"/>
          </p:nvPr>
        </p:nvPicPr>
        <p:blipFill>
          <a:blip r:embed="rId4" cstate="print"/>
          <a:stretch>
            <a:fillRect/>
          </a:stretch>
        </p:blipFill>
        <p:spPr>
          <a:xfrm>
            <a:off x="8716963" y="6430963"/>
            <a:ext cx="304800" cy="304800"/>
          </a:xfrm>
          <a:prstGeom prst="rect">
            <a:avLst/>
          </a:prstGeom>
        </p:spPr>
      </p:pic>
    </p:spTree>
  </p:cSld>
  <p:clrMapOvr>
    <a:masterClrMapping/>
  </p:clrMapOvr>
  <p:transition advTm="344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#16 – Responses to Statutory Requirements</a:t>
            </a:r>
            <a:endParaRPr lang="en-US" b="1" dirty="0"/>
          </a:p>
        </p:txBody>
      </p:sp>
      <p:sp>
        <p:nvSpPr>
          <p:cNvPr id="3" name="Content Placeholder 2"/>
          <p:cNvSpPr>
            <a:spLocks noGrp="1"/>
          </p:cNvSpPr>
          <p:nvPr>
            <p:ph idx="1"/>
          </p:nvPr>
        </p:nvSpPr>
        <p:spPr/>
        <p:txBody>
          <a:bodyPr/>
          <a:lstStyle/>
          <a:p>
            <a:r>
              <a:rPr lang="en-US" dirty="0" smtClean="0"/>
              <a:t>Part 3: District / LEA Capacity</a:t>
            </a:r>
          </a:p>
          <a:p>
            <a:pPr lvl="1"/>
            <a:r>
              <a:rPr lang="en-US" dirty="0" smtClean="0"/>
              <a:t>Describe capacity including the provision of resources and support to the school turnaround efforts</a:t>
            </a:r>
          </a:p>
          <a:p>
            <a:pPr lvl="1"/>
            <a:r>
              <a:rPr lang="en-US" dirty="0" smtClean="0"/>
              <a:t>Provide details about the district role and support of the school’s participation and engagement with the TAIS framework as it relates to turnaround efforts</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318.WAV">
            <a:hlinkClick r:id="" action="ppaction://media"/>
          </p:cNvPr>
          <p:cNvPicPr>
            <a:picLocks noRot="1" noChangeAspect="1"/>
          </p:cNvPicPr>
          <p:nvPr>
            <a:wavAudioFile r:embed="rId1" name="~PP2318.WAV"/>
          </p:nvPr>
        </p:nvPicPr>
        <p:blipFill>
          <a:blip r:embed="rId4" cstate="print"/>
          <a:stretch>
            <a:fillRect/>
          </a:stretch>
        </p:blipFill>
        <p:spPr>
          <a:xfrm>
            <a:off x="8716963" y="6430963"/>
            <a:ext cx="304800" cy="304800"/>
          </a:xfrm>
          <a:prstGeom prst="rect">
            <a:avLst/>
          </a:prstGeom>
        </p:spPr>
      </p:pic>
    </p:spTree>
  </p:cSld>
  <p:clrMapOvr>
    <a:masterClrMapping/>
  </p:clrMapOvr>
  <p:transition advTm="3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#16 – Responses to Statutory Requirements</a:t>
            </a:r>
            <a:endParaRPr lang="en-US" b="1"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Part 4: Pre-implementation Timeline</a:t>
            </a:r>
          </a:p>
          <a:p>
            <a:pPr lvl="1"/>
            <a:r>
              <a:rPr lang="en-US" dirty="0" smtClean="0"/>
              <a:t>This schedule is </a:t>
            </a:r>
            <a:r>
              <a:rPr lang="en-US" b="1" dirty="0" smtClean="0"/>
              <a:t>optional</a:t>
            </a:r>
          </a:p>
          <a:p>
            <a:pPr lvl="1"/>
            <a:r>
              <a:rPr lang="en-US" dirty="0" smtClean="0"/>
              <a:t>Pre-award costs back to the date of the grant announcement will only be allowed if this schedule has been completed and provides adequate support for requested funds</a:t>
            </a:r>
          </a:p>
          <a:p>
            <a:pPr lvl="1"/>
            <a:r>
              <a:rPr lang="en-US" dirty="0" smtClean="0"/>
              <a:t>Describe any activities that will be conducted prior to the start of the 2014-2015 school year that are above and beyond those conducted in conjunction with priority school identification under TAIS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273.WAV">
            <a:hlinkClick r:id="" action="ppaction://media"/>
          </p:cNvPr>
          <p:cNvPicPr>
            <a:picLocks noRot="1" noChangeAspect="1"/>
          </p:cNvPicPr>
          <p:nvPr>
            <a:wavAudioFile r:embed="rId1" name="~PP1273.WAV"/>
          </p:nvPr>
        </p:nvPicPr>
        <p:blipFill>
          <a:blip r:embed="rId4" cstate="print"/>
          <a:stretch>
            <a:fillRect/>
          </a:stretch>
        </p:blipFill>
        <p:spPr>
          <a:xfrm>
            <a:off x="8716963" y="6430963"/>
            <a:ext cx="304800" cy="304800"/>
          </a:xfrm>
          <a:prstGeom prst="rect">
            <a:avLst/>
          </a:prstGeom>
        </p:spPr>
      </p:pic>
    </p:spTree>
  </p:cSld>
  <p:clrMapOvr>
    <a:masterClrMapping/>
  </p:clrMapOvr>
  <p:transition advTm="64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Copyright and Terms of Service</a:t>
            </a:r>
            <a:endParaRPr lang="en-US" dirty="0"/>
          </a:p>
        </p:txBody>
      </p:sp>
      <p:sp>
        <p:nvSpPr>
          <p:cNvPr id="8" name="Content Placeholder 7"/>
          <p:cNvSpPr>
            <a:spLocks noGrp="1"/>
          </p:cNvSpPr>
          <p:nvPr>
            <p:ph idx="1"/>
          </p:nvPr>
        </p:nvSpPr>
        <p:spPr/>
        <p:txBody>
          <a:bodyPr>
            <a:normAutofit fontScale="47500" lnSpcReduction="20000"/>
          </a:bodyPr>
          <a:lstStyle/>
          <a:p>
            <a:pPr>
              <a:buNone/>
            </a:pPr>
            <a:r>
              <a:rPr lang="en-US" dirty="0" smtClean="0"/>
              <a:t>Copyright © Texas Education Agency, 2014. The materials found on this website are copyrighted © and trademarked ™ as the property of the Texas Education Agency and may not be reproduced without the express written permission of the Texas Education Agency, except under the following conditions: </a:t>
            </a:r>
          </a:p>
          <a:p>
            <a:pPr>
              <a:buNone/>
            </a:pPr>
            <a:endParaRPr lang="en-US" dirty="0" smtClean="0"/>
          </a:p>
          <a:p>
            <a:pPr lvl="1">
              <a:buNone/>
            </a:pPr>
            <a:r>
              <a:rPr lang="en-US" dirty="0" smtClean="0"/>
              <a:t>1) Texas public school districts, charter schools, and Education Service Centers may reproduce and use copies of the Materials and Related Materials for the districts’ and schools’ educational use without obtaining permission from the Texas Education Agency;</a:t>
            </a:r>
          </a:p>
          <a:p>
            <a:pPr lvl="1">
              <a:buNone/>
            </a:pPr>
            <a:r>
              <a:rPr lang="en-US" dirty="0" smtClean="0"/>
              <a:t>2) Residents of the state of Texas may reproduce and use copies of the Materials and Related Materials for individual personal use only without obtaining written permission of the Texas Education Agency;</a:t>
            </a:r>
          </a:p>
          <a:p>
            <a:pPr lvl="1">
              <a:buNone/>
            </a:pPr>
            <a:r>
              <a:rPr lang="en-US" dirty="0" smtClean="0"/>
              <a:t>3) Any portion reproduced must be reproduced in its entirety and remain unedited, unaltered and unchanged in any way;</a:t>
            </a:r>
          </a:p>
          <a:p>
            <a:pPr lvl="1">
              <a:buNone/>
            </a:pPr>
            <a:r>
              <a:rPr lang="en-US" dirty="0" smtClean="0"/>
              <a:t>4) No monetary charge can be made for the reproduced materials or any document containing them; however, a reasonable charge to cover only the cost of reproduction and distribution may be charged.</a:t>
            </a:r>
          </a:p>
          <a:p>
            <a:pPr>
              <a:buNone/>
            </a:pPr>
            <a:endParaRPr lang="en-US" dirty="0" smtClean="0"/>
          </a:p>
          <a:p>
            <a:pPr>
              <a:buNone/>
            </a:pPr>
            <a:r>
              <a:rPr lang="en-US" dirty="0" smtClean="0"/>
              <a:t>Private entities or persons located in Texas that are not Texas public school districts or Texas charter schools or any entity, whether public or private, educational or non-educational, located outside the state of Texas MUST obtain written approval from the Texas Education Agency and will be required to enter into a license agreement that may involve the payment of a licensing fee or a royalty fee.</a:t>
            </a:r>
          </a:p>
          <a:p>
            <a:pPr>
              <a:buNone/>
            </a:pPr>
            <a:endParaRPr lang="en-US" dirty="0" smtClean="0"/>
          </a:p>
          <a:p>
            <a:pPr>
              <a:buNone/>
            </a:pPr>
            <a:r>
              <a:rPr lang="en-US" dirty="0" smtClean="0"/>
              <a:t>Contact </a:t>
            </a:r>
            <a:r>
              <a:rPr lang="en-US" b="1" dirty="0" smtClean="0">
                <a:hlinkClick r:id="rId3" tooltip="copyrights@tea.state.tx.us"/>
              </a:rPr>
              <a:t>TEA Copyrights</a:t>
            </a:r>
            <a:r>
              <a:rPr lang="en-US" dirty="0" smtClean="0"/>
              <a:t> with any questions you may have.</a:t>
            </a:r>
          </a:p>
        </p:txBody>
      </p:sp>
      <p:sp>
        <p:nvSpPr>
          <p:cNvPr id="9" name="Slide Number Placeholder 8"/>
          <p:cNvSpPr>
            <a:spLocks noGrp="1"/>
          </p:cNvSpPr>
          <p:nvPr>
            <p:ph type="sldNum" sz="quarter" idx="12"/>
          </p:nvPr>
        </p:nvSpPr>
        <p:spPr/>
        <p:txBody>
          <a:bodyPr/>
          <a:lstStyle/>
          <a:p>
            <a:fld id="{3666DCEA-7201-45A8-8270-75A21A28CF33}" type="slidenum">
              <a:rPr lang="en-US" smtClean="0"/>
              <a:pPr/>
              <a:t>49</a:t>
            </a:fld>
            <a:endParaRPr lang="en-US"/>
          </a:p>
        </p:txBody>
      </p:sp>
      <p:sp>
        <p:nvSpPr>
          <p:cNvPr id="10" name="Footer Placeholder 9"/>
          <p:cNvSpPr>
            <a:spLocks noGrp="1"/>
          </p:cNvSpPr>
          <p:nvPr>
            <p:ph type="ftr" sz="quarter" idx="11"/>
          </p:nvPr>
        </p:nvSpPr>
        <p:spPr/>
        <p:txBody>
          <a:bodyPr/>
          <a:lstStyle/>
          <a:p>
            <a:r>
              <a:rPr lang="en-US" smtClean="0"/>
              <a:t>© Texas Education Agency, 2014</a:t>
            </a:r>
            <a:endParaRPr lang="en-US"/>
          </a:p>
        </p:txBody>
      </p:sp>
      <p:pic>
        <p:nvPicPr>
          <p:cNvPr id="6" name="~PP609.WAV">
            <a:hlinkClick r:id="" action="ppaction://media"/>
          </p:cNvPr>
          <p:cNvPicPr>
            <a:picLocks noRot="1" noChangeAspect="1"/>
          </p:cNvPicPr>
          <p:nvPr>
            <a:wavAudioFile r:embed="rId1" name="~PP609.WAV"/>
          </p:nvPr>
        </p:nvPicPr>
        <p:blipFill>
          <a:blip r:embed="rId4" cstate="print"/>
          <a:stretch>
            <a:fillRect/>
          </a:stretch>
        </p:blipFill>
        <p:spPr>
          <a:xfrm>
            <a:off x="8716963" y="6430963"/>
            <a:ext cx="304800" cy="304800"/>
          </a:xfrm>
          <a:prstGeom prst="rect">
            <a:avLst/>
          </a:prstGeom>
        </p:spPr>
      </p:pic>
    </p:spTree>
  </p:cSld>
  <p:clrMapOvr>
    <a:masterClrMapping/>
  </p:clrMapOvr>
  <p:transition advTm="32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Grant Purpose - USDE</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In conjunction with Title I funds for school improvement reserved under section 1003(a) of the ESEA, School Improvement Grants under section 1003(g) of the ESEA are used to improve student achievement in Title I schools identified for improvement, corrective action, or restructuring, or as a priority school so as to enable those schools to make adequate yearly progress (AYP), or meet annual measurable objective (AMOs) and exit improvement, or priority status.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1000.WAV">
            <a:hlinkClick r:id="" action="ppaction://media"/>
          </p:cNvPr>
          <p:cNvPicPr>
            <a:picLocks noRot="1" noChangeAspect="1"/>
          </p:cNvPicPr>
          <p:nvPr>
            <a:wavAudioFile r:embed="rId1" name="~PP1000.WAV"/>
          </p:nvPr>
        </p:nvPicPr>
        <p:blipFill>
          <a:blip r:embed="rId4" cstate="print"/>
          <a:stretch>
            <a:fillRect/>
          </a:stretch>
        </p:blipFill>
        <p:spPr>
          <a:xfrm>
            <a:off x="8716963" y="6430963"/>
            <a:ext cx="304800" cy="304800"/>
          </a:xfrm>
          <a:prstGeom prst="rect">
            <a:avLst/>
          </a:prstGeom>
        </p:spPr>
      </p:pic>
    </p:spTree>
  </p:cSld>
  <p:clrMapOvr>
    <a:masterClrMapping/>
  </p:clrMapOvr>
  <p:transition advTm="334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Grant Purpose - TEA</a:t>
            </a:r>
            <a:endParaRPr lang="en-US" b="1" dirty="0"/>
          </a:p>
        </p:txBody>
      </p:sp>
      <p:sp>
        <p:nvSpPr>
          <p:cNvPr id="3" name="Content Placeholder 2"/>
          <p:cNvSpPr>
            <a:spLocks noGrp="1"/>
          </p:cNvSpPr>
          <p:nvPr>
            <p:ph idx="1"/>
          </p:nvPr>
        </p:nvSpPr>
        <p:spPr/>
        <p:txBody>
          <a:bodyPr/>
          <a:lstStyle/>
          <a:p>
            <a:pPr>
              <a:buNone/>
            </a:pPr>
            <a:r>
              <a:rPr lang="en-US" dirty="0" smtClean="0"/>
              <a:t>	TEA is committed to assisting local education agencies (LEAs) in Turning around Texas's priority schools and improving the academic performances of all campuses eligible for Title I.</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565.WAV">
            <a:hlinkClick r:id="" action="ppaction://media"/>
          </p:cNvPr>
          <p:cNvPicPr>
            <a:picLocks noRot="1" noChangeAspect="1"/>
          </p:cNvPicPr>
          <p:nvPr>
            <a:wavAudioFile r:embed="rId1" name="~PP2565.WAV"/>
          </p:nvPr>
        </p:nvPicPr>
        <p:blipFill>
          <a:blip r:embed="rId4" cstate="print"/>
          <a:stretch>
            <a:fillRect/>
          </a:stretch>
        </p:blipFill>
        <p:spPr>
          <a:xfrm>
            <a:off x="8716963" y="6430963"/>
            <a:ext cx="304800" cy="304800"/>
          </a:xfrm>
          <a:prstGeom prst="rect">
            <a:avLst/>
          </a:prstGeom>
        </p:spPr>
      </p:pic>
    </p:spTree>
  </p:cSld>
  <p:clrMapOvr>
    <a:masterClrMapping/>
  </p:clrMapOvr>
  <p:transition advTm="13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Goals – CSFs</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Critical Success Factors (CSFs) for the TTIPS grant are the same as those supported in the TAIS process:</a:t>
            </a:r>
          </a:p>
          <a:p>
            <a:pPr marL="914400" lvl="1" indent="-514350">
              <a:buFont typeface="+mj-lt"/>
              <a:buAutoNum type="arabicPeriod"/>
            </a:pPr>
            <a:r>
              <a:rPr lang="en-US" dirty="0" smtClean="0"/>
              <a:t>Improve Academic Performance </a:t>
            </a:r>
          </a:p>
          <a:p>
            <a:pPr marL="914400" lvl="1" indent="-514350">
              <a:buFont typeface="+mj-lt"/>
              <a:buAutoNum type="arabicPeriod"/>
            </a:pPr>
            <a:r>
              <a:rPr lang="en-US" dirty="0" smtClean="0"/>
              <a:t>Increase the Use of Quality Data to Drive Instruction </a:t>
            </a:r>
          </a:p>
          <a:p>
            <a:pPr marL="914400" lvl="1" indent="-514350">
              <a:buFont typeface="+mj-lt"/>
              <a:buAutoNum type="arabicPeriod"/>
            </a:pPr>
            <a:r>
              <a:rPr lang="en-US" dirty="0" smtClean="0"/>
              <a:t>Increase Leadership Effectiveness </a:t>
            </a:r>
          </a:p>
          <a:p>
            <a:pPr marL="914400" lvl="1" indent="-514350">
              <a:buFont typeface="+mj-lt"/>
              <a:buAutoNum type="arabicPeriod"/>
            </a:pPr>
            <a:r>
              <a:rPr lang="en-US" dirty="0" smtClean="0"/>
              <a:t>Increased Learning Time </a:t>
            </a:r>
          </a:p>
          <a:p>
            <a:pPr marL="914400" lvl="1" indent="-514350">
              <a:buFont typeface="+mj-lt"/>
              <a:buAutoNum type="arabicPeriod"/>
            </a:pPr>
            <a:r>
              <a:rPr lang="en-US" dirty="0" smtClean="0"/>
              <a:t>Increase Family and Community Engagement </a:t>
            </a:r>
          </a:p>
          <a:p>
            <a:pPr marL="914400" lvl="1" indent="-514350">
              <a:buFont typeface="+mj-lt"/>
              <a:buAutoNum type="arabicPeriod"/>
            </a:pPr>
            <a:r>
              <a:rPr lang="en-US" dirty="0" smtClean="0"/>
              <a:t>Improve School Climate </a:t>
            </a:r>
          </a:p>
          <a:p>
            <a:pPr marL="914400" lvl="1" indent="-514350">
              <a:buFont typeface="+mj-lt"/>
              <a:buAutoNum type="arabicPeriod"/>
            </a:pPr>
            <a:r>
              <a:rPr lang="en-US" dirty="0" smtClean="0"/>
              <a:t>Increase Teacher Quality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3767.WAV">
            <a:hlinkClick r:id="" action="ppaction://media"/>
          </p:cNvPr>
          <p:cNvPicPr>
            <a:picLocks noRot="1" noChangeAspect="1"/>
          </p:cNvPicPr>
          <p:nvPr>
            <a:wavAudioFile r:embed="rId1" name="~PP3767.WAV"/>
          </p:nvPr>
        </p:nvPicPr>
        <p:blipFill>
          <a:blip r:embed="rId4" cstate="print"/>
          <a:stretch>
            <a:fillRect/>
          </a:stretch>
        </p:blipFill>
        <p:spPr>
          <a:xfrm>
            <a:off x="8716963" y="6430963"/>
            <a:ext cx="304800" cy="304800"/>
          </a:xfrm>
          <a:prstGeom prst="rect">
            <a:avLst/>
          </a:prstGeom>
        </p:spPr>
      </p:pic>
    </p:spTree>
  </p:cSld>
  <p:clrMapOvr>
    <a:masterClrMapping/>
  </p:clrMapOvr>
  <p:transition advTm="29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Waivers and Eligibility</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dirty="0" smtClean="0"/>
              <a:t>Texas was granted two waivers for Cycle 3</a:t>
            </a:r>
          </a:p>
          <a:p>
            <a:r>
              <a:rPr lang="en-US" dirty="0" smtClean="0"/>
              <a:t>Tydings Waiver </a:t>
            </a:r>
          </a:p>
          <a:p>
            <a:pPr lvl="1"/>
            <a:r>
              <a:rPr lang="en-US" dirty="0" smtClean="0"/>
              <a:t>Extends the life of the funds through the entire 3-year implementation period (2014-2017)</a:t>
            </a:r>
          </a:p>
          <a:p>
            <a:r>
              <a:rPr lang="en-US" dirty="0" smtClean="0"/>
              <a:t>Priority List Waiver</a:t>
            </a:r>
          </a:p>
          <a:p>
            <a:pPr lvl="1"/>
            <a:r>
              <a:rPr lang="en-US" dirty="0" smtClean="0"/>
              <a:t>Allows Texas to use the priority schools list established under its ESEA Flexibility Waiver</a:t>
            </a:r>
          </a:p>
          <a:p>
            <a:pPr lvl="1"/>
            <a:r>
              <a:rPr lang="en-US" dirty="0" smtClean="0"/>
              <a:t>There are no Tier I or Tier II lists for Cycle 3, only priority schools not currently receiving TTIPS funds</a:t>
            </a:r>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668.WAV">
            <a:hlinkClick r:id="" action="ppaction://media"/>
          </p:cNvPr>
          <p:cNvPicPr>
            <a:picLocks noRot="1" noChangeAspect="1"/>
          </p:cNvPicPr>
          <p:nvPr>
            <a:wavAudioFile r:embed="rId1" name="~PP668.WAV"/>
          </p:nvPr>
        </p:nvPicPr>
        <p:blipFill>
          <a:blip r:embed="rId4" cstate="print"/>
          <a:stretch>
            <a:fillRect/>
          </a:stretch>
        </p:blipFill>
        <p:spPr>
          <a:xfrm>
            <a:off x="8716963" y="6430963"/>
            <a:ext cx="304800" cy="304800"/>
          </a:xfrm>
          <a:prstGeom prst="rect">
            <a:avLst/>
          </a:prstGeom>
        </p:spPr>
      </p:pic>
    </p:spTree>
  </p:cSld>
  <p:clrMapOvr>
    <a:masterClrMapping/>
  </p:clrMapOvr>
  <p:transition advTm="376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Grant Eligibility</a:t>
            </a:r>
            <a:endParaRPr lang="en-US" b="1" dirty="0"/>
          </a:p>
        </p:txBody>
      </p:sp>
      <p:sp>
        <p:nvSpPr>
          <p:cNvPr id="3" name="Content Placeholder 2"/>
          <p:cNvSpPr>
            <a:spLocks noGrp="1"/>
          </p:cNvSpPr>
          <p:nvPr>
            <p:ph idx="1"/>
          </p:nvPr>
        </p:nvSpPr>
        <p:spPr/>
        <p:txBody>
          <a:bodyPr>
            <a:normAutofit/>
          </a:bodyPr>
          <a:lstStyle/>
          <a:p>
            <a:r>
              <a:rPr lang="en-US" dirty="0" smtClean="0"/>
              <a:t>Title I priority schools that are not currently receiving Texas Title I Priority Schools (TTIPS) funds. </a:t>
            </a:r>
          </a:p>
          <a:p>
            <a:r>
              <a:rPr lang="en-US" dirty="0" smtClean="0"/>
              <a:t>An LEA with multiple eligible campuses must submit an application for each eligible campus. </a:t>
            </a:r>
          </a:p>
          <a:p>
            <a:r>
              <a:rPr lang="en-US" dirty="0" smtClean="0"/>
              <a:t>LEAs may only apply on behalf of schools on the eligibility list.</a:t>
            </a:r>
          </a:p>
          <a:p>
            <a:endParaRPr lang="en-US" dirty="0"/>
          </a:p>
        </p:txBody>
      </p:sp>
      <p:sp>
        <p:nvSpPr>
          <p:cNvPr id="4" name="Slide Number Placeholder 3"/>
          <p:cNvSpPr>
            <a:spLocks noGrp="1"/>
          </p:cNvSpPr>
          <p:nvPr>
            <p:ph type="sldNum" sz="quarter" idx="12"/>
          </p:nvPr>
        </p:nvSpPr>
        <p:spPr/>
        <p:txBody>
          <a:bodyPr/>
          <a:lstStyle/>
          <a:p>
            <a:fld id="{3666DCEA-7201-45A8-8270-75A21A28CF3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6" name="~PP232.WAV">
            <a:hlinkClick r:id="" action="ppaction://media"/>
          </p:cNvPr>
          <p:cNvPicPr>
            <a:picLocks noRot="1" noChangeAspect="1"/>
          </p:cNvPicPr>
          <p:nvPr>
            <a:wavAudioFile r:embed="rId1" name="~PP232.WAV"/>
          </p:nvPr>
        </p:nvPicPr>
        <p:blipFill>
          <a:blip r:embed="rId4" cstate="print"/>
          <a:stretch>
            <a:fillRect/>
          </a:stretch>
        </p:blipFill>
        <p:spPr>
          <a:xfrm>
            <a:off x="8716963" y="6430963"/>
            <a:ext cx="304800" cy="304800"/>
          </a:xfrm>
          <a:prstGeom prst="rect">
            <a:avLst/>
          </a:prstGeom>
        </p:spPr>
      </p:pic>
    </p:spTree>
  </p:cSld>
  <p:clrMapOvr>
    <a:masterClrMapping/>
  </p:clrMapOvr>
  <p:transition advTm="28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3500</TotalTime>
  <Words>6008</Words>
  <Application>Microsoft Office PowerPoint</Application>
  <PresentationFormat>On-screen Show (4:3)</PresentationFormat>
  <Paragraphs>661</Paragraphs>
  <Slides>49</Slides>
  <Notes>47</Notes>
  <HiddenSlides>0</HiddenSlides>
  <MMClips>49</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Texas Title I Priority Schools  (TTIPS) Grant Cycle 3</vt:lpstr>
      <vt:lpstr>Agenda</vt:lpstr>
      <vt:lpstr>Module 1: Grant / Application Overview</vt:lpstr>
      <vt:lpstr>SIG Background</vt:lpstr>
      <vt:lpstr>Grant Purpose - USDE</vt:lpstr>
      <vt:lpstr>Grant Purpose - TEA</vt:lpstr>
      <vt:lpstr>Program Goals – CSFs</vt:lpstr>
      <vt:lpstr>Waivers and Eligibility</vt:lpstr>
      <vt:lpstr>Grant Eligibility</vt:lpstr>
      <vt:lpstr>Application Due Dates</vt:lpstr>
      <vt:lpstr>Funding Information</vt:lpstr>
      <vt:lpstr>Project Period</vt:lpstr>
      <vt:lpstr>Assistance to Applicants</vt:lpstr>
      <vt:lpstr>Questions</vt:lpstr>
      <vt:lpstr>Submission Process</vt:lpstr>
      <vt:lpstr>Conditions for Submission</vt:lpstr>
      <vt:lpstr>Disqualifications</vt:lpstr>
      <vt:lpstr>Priority Points</vt:lpstr>
      <vt:lpstr>Performance Measures</vt:lpstr>
      <vt:lpstr>Grantee Evaluation for Continuation Funding</vt:lpstr>
      <vt:lpstr>Amendments</vt:lpstr>
      <vt:lpstr>Intervention Models</vt:lpstr>
      <vt:lpstr>Two-Year Flexibility</vt:lpstr>
      <vt:lpstr>Two-Year Flexibility</vt:lpstr>
      <vt:lpstr>Special Considerations</vt:lpstr>
      <vt:lpstr>Technical Assistance</vt:lpstr>
      <vt:lpstr>Application</vt:lpstr>
      <vt:lpstr>Application Overview</vt:lpstr>
      <vt:lpstr>Schedule #5 – Executive Summary</vt:lpstr>
      <vt:lpstr>Schedule #6 – Budget Summary</vt:lpstr>
      <vt:lpstr>Schedules #7 – 11</vt:lpstr>
      <vt:lpstr>Schedule #8 – Professional and Contracted Services</vt:lpstr>
      <vt:lpstr>Schedule #9 – Supplies and Materials</vt:lpstr>
      <vt:lpstr>Schedule #10 – Other Operating Costs</vt:lpstr>
      <vt:lpstr>Schedule #11 – Capital Outlay</vt:lpstr>
      <vt:lpstr>Schedule #12 – Demographics and Participants to Be Served</vt:lpstr>
      <vt:lpstr>Schedule #13 – Needs Assessment</vt:lpstr>
      <vt:lpstr>Schedule #13 – Needs Assessment</vt:lpstr>
      <vt:lpstr>Schedule #14 – Management Plan</vt:lpstr>
      <vt:lpstr>Schedule #14 – Management Plan</vt:lpstr>
      <vt:lpstr>Schedule #14 – Management Plan</vt:lpstr>
      <vt:lpstr>Schedule #15 – Project Evaluation</vt:lpstr>
      <vt:lpstr>Schedule #16 – Responses to Statutory Requirements</vt:lpstr>
      <vt:lpstr>Schedule #16 – Responses to Statutory Requirements</vt:lpstr>
      <vt:lpstr>Schedule #16 – Responses to Statutory Requirements</vt:lpstr>
      <vt:lpstr>Schedule #16 – Responses to Statutory Requirements</vt:lpstr>
      <vt:lpstr>Schedule #16 – Responses to Statutory Requirements</vt:lpstr>
      <vt:lpstr>Schedule #16 – Responses to Statutory Requirements</vt:lpstr>
      <vt:lpstr>Copyright and Terms of Service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ssheehan</dc:creator>
  <cp:lastModifiedBy>ssheehan</cp:lastModifiedBy>
  <cp:revision>131</cp:revision>
  <dcterms:created xsi:type="dcterms:W3CDTF">2014-03-26T15:10:51Z</dcterms:created>
  <dcterms:modified xsi:type="dcterms:W3CDTF">2014-04-03T17:37:10Z</dcterms:modified>
</cp:coreProperties>
</file>