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5" r:id="rId3"/>
    <p:sldId id="258" r:id="rId4"/>
    <p:sldId id="259" r:id="rId5"/>
    <p:sldId id="260" r:id="rId6"/>
    <p:sldId id="261" r:id="rId7"/>
    <p:sldId id="262" r:id="rId8"/>
    <p:sldId id="264" r:id="rId9"/>
    <p:sldId id="265" r:id="rId10"/>
    <p:sldId id="266" r:id="rId11"/>
    <p:sldId id="273"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9275" autoAdjust="0"/>
  </p:normalViewPr>
  <p:slideViewPr>
    <p:cSldViewPr>
      <p:cViewPr varScale="1">
        <p:scale>
          <a:sx n="62" d="100"/>
          <a:sy n="62" d="100"/>
        </p:scale>
        <p:origin x="-21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C9F33-E0C7-471A-B838-2C121FB46B38}" type="doc">
      <dgm:prSet loTypeId="urn:microsoft.com/office/officeart/2005/8/layout/hierarchy4" loCatId="hierarchy" qsTypeId="urn:microsoft.com/office/officeart/2005/8/quickstyle/3d9" qsCatId="3D" csTypeId="urn:microsoft.com/office/officeart/2005/8/colors/accent6_2" csCatId="accent6" phldr="1"/>
      <dgm:spPr/>
      <dgm:t>
        <a:bodyPr/>
        <a:lstStyle/>
        <a:p>
          <a:endParaRPr lang="en-US"/>
        </a:p>
      </dgm:t>
    </dgm:pt>
    <dgm:pt modelId="{E85F71CB-E631-46BC-8176-B943DBAA5AF1}">
      <dgm:prSet/>
      <dgm:spPr/>
      <dgm:t>
        <a:bodyPr/>
        <a:lstStyle/>
        <a:p>
          <a:pPr rtl="0"/>
          <a:r>
            <a:rPr lang="en-US" dirty="0" smtClean="0"/>
            <a:t>Restart School</a:t>
          </a:r>
          <a:endParaRPr lang="en-US" dirty="0"/>
        </a:p>
      </dgm:t>
    </dgm:pt>
    <dgm:pt modelId="{6D1033E6-4B1D-48EA-9559-68C3E73F82CD}" type="parTrans" cxnId="{DDB4BC26-2A77-45CF-88C4-DE0E784C0A3E}">
      <dgm:prSet/>
      <dgm:spPr/>
      <dgm:t>
        <a:bodyPr/>
        <a:lstStyle/>
        <a:p>
          <a:endParaRPr lang="en-US"/>
        </a:p>
      </dgm:t>
    </dgm:pt>
    <dgm:pt modelId="{0EB1E868-1A34-466E-96FB-8D71F4593541}" type="sibTrans" cxnId="{DDB4BC26-2A77-45CF-88C4-DE0E784C0A3E}">
      <dgm:prSet/>
      <dgm:spPr/>
      <dgm:t>
        <a:bodyPr/>
        <a:lstStyle/>
        <a:p>
          <a:endParaRPr lang="en-US"/>
        </a:p>
      </dgm:t>
    </dgm:pt>
    <dgm:pt modelId="{BD1CC505-D0A2-46DD-B198-A98A1C07968D}">
      <dgm:prSet custT="1"/>
      <dgm:spPr/>
      <dgm:t>
        <a:bodyPr/>
        <a:lstStyle/>
        <a:p>
          <a:pPr rtl="0"/>
          <a:r>
            <a:rPr lang="en-US" sz="3200" dirty="0" smtClean="0"/>
            <a:t>Converts to charter</a:t>
          </a:r>
          <a:endParaRPr lang="en-US" sz="3200" dirty="0"/>
        </a:p>
      </dgm:t>
    </dgm:pt>
    <dgm:pt modelId="{06CD9F6C-4D70-491F-A575-6E9AA3210E82}" type="parTrans" cxnId="{9AB14782-6C9D-4C13-918E-2AD171FFF687}">
      <dgm:prSet/>
      <dgm:spPr/>
      <dgm:t>
        <a:bodyPr/>
        <a:lstStyle/>
        <a:p>
          <a:endParaRPr lang="en-US"/>
        </a:p>
      </dgm:t>
    </dgm:pt>
    <dgm:pt modelId="{63C871E6-BE2E-4207-9480-4355AC5CAAB7}" type="sibTrans" cxnId="{9AB14782-6C9D-4C13-918E-2AD171FFF687}">
      <dgm:prSet/>
      <dgm:spPr/>
      <dgm:t>
        <a:bodyPr/>
        <a:lstStyle/>
        <a:p>
          <a:endParaRPr lang="en-US"/>
        </a:p>
      </dgm:t>
    </dgm:pt>
    <dgm:pt modelId="{D025A93B-8358-4C51-9788-0EF2646D9383}">
      <dgm:prSet custT="1"/>
      <dgm:spPr/>
      <dgm:t>
        <a:bodyPr/>
        <a:lstStyle/>
        <a:p>
          <a:pPr rtl="0"/>
          <a:r>
            <a:rPr lang="en-US" sz="2000" dirty="0" smtClean="0"/>
            <a:t>Charter School Board</a:t>
          </a:r>
          <a:endParaRPr lang="en-US" sz="2000" dirty="0"/>
        </a:p>
      </dgm:t>
    </dgm:pt>
    <dgm:pt modelId="{185B1714-6562-4D7D-9634-95CBCFE65422}" type="parTrans" cxnId="{5C05F548-AB75-426B-BC02-FD5CF512528D}">
      <dgm:prSet/>
      <dgm:spPr/>
      <dgm:t>
        <a:bodyPr/>
        <a:lstStyle/>
        <a:p>
          <a:endParaRPr lang="en-US"/>
        </a:p>
      </dgm:t>
    </dgm:pt>
    <dgm:pt modelId="{4DD6DAA2-5B4E-4082-AE93-5B32D9F0A1F5}" type="sibTrans" cxnId="{5C05F548-AB75-426B-BC02-FD5CF512528D}">
      <dgm:prSet/>
      <dgm:spPr/>
      <dgm:t>
        <a:bodyPr/>
        <a:lstStyle/>
        <a:p>
          <a:endParaRPr lang="en-US"/>
        </a:p>
      </dgm:t>
    </dgm:pt>
    <dgm:pt modelId="{0F20F5B4-5F86-4A9A-9A17-406A4D6B0F80}">
      <dgm:prSet custT="1"/>
      <dgm:spPr/>
      <dgm:t>
        <a:bodyPr/>
        <a:lstStyle/>
        <a:p>
          <a:pPr rtl="0"/>
          <a:r>
            <a:rPr lang="en-US" sz="2000" dirty="0" smtClean="0"/>
            <a:t>Independent Operator</a:t>
          </a:r>
          <a:endParaRPr lang="en-US" sz="2000" dirty="0"/>
        </a:p>
      </dgm:t>
    </dgm:pt>
    <dgm:pt modelId="{9FB3FDCE-CA43-428A-8F53-C7706D3425A9}" type="parTrans" cxnId="{2EA04809-24B8-4024-82A0-99DF7EB46CFA}">
      <dgm:prSet/>
      <dgm:spPr/>
      <dgm:t>
        <a:bodyPr/>
        <a:lstStyle/>
        <a:p>
          <a:endParaRPr lang="en-US"/>
        </a:p>
      </dgm:t>
    </dgm:pt>
    <dgm:pt modelId="{D6ACBD5B-433C-4CC2-A5BD-13199580C25C}" type="sibTrans" cxnId="{2EA04809-24B8-4024-82A0-99DF7EB46CFA}">
      <dgm:prSet/>
      <dgm:spPr/>
      <dgm:t>
        <a:bodyPr/>
        <a:lstStyle/>
        <a:p>
          <a:endParaRPr lang="en-US"/>
        </a:p>
      </dgm:t>
    </dgm:pt>
    <dgm:pt modelId="{82F7520A-6C1A-444B-B104-ABE5AF5EBE6B}">
      <dgm:prSet custT="1"/>
      <dgm:spPr/>
      <dgm:t>
        <a:bodyPr/>
        <a:lstStyle/>
        <a:p>
          <a:pPr rtl="0"/>
          <a:r>
            <a:rPr lang="en-US" sz="2000" dirty="0" smtClean="0"/>
            <a:t>Education Management Organization</a:t>
          </a:r>
        </a:p>
        <a:p>
          <a:pPr rtl="0"/>
          <a:r>
            <a:rPr lang="en-US" sz="1400" b="1" dirty="0" smtClean="0"/>
            <a:t>EMO</a:t>
          </a:r>
          <a:endParaRPr lang="en-US" sz="1400" b="1" dirty="0"/>
        </a:p>
      </dgm:t>
    </dgm:pt>
    <dgm:pt modelId="{1172CC4D-42F1-408B-A10E-971B83551C17}" type="parTrans" cxnId="{E4E1EC6E-76EA-4CA3-AACA-577655F8B492}">
      <dgm:prSet/>
      <dgm:spPr/>
      <dgm:t>
        <a:bodyPr/>
        <a:lstStyle/>
        <a:p>
          <a:endParaRPr lang="en-US"/>
        </a:p>
      </dgm:t>
    </dgm:pt>
    <dgm:pt modelId="{392F9690-4727-4DC1-99F2-56A4938C856C}" type="sibTrans" cxnId="{E4E1EC6E-76EA-4CA3-AACA-577655F8B492}">
      <dgm:prSet/>
      <dgm:spPr/>
      <dgm:t>
        <a:bodyPr/>
        <a:lstStyle/>
        <a:p>
          <a:endParaRPr lang="en-US"/>
        </a:p>
      </dgm:t>
    </dgm:pt>
    <dgm:pt modelId="{6737D1ED-84E8-47D6-BD75-586110B6363C}">
      <dgm:prSet custT="1"/>
      <dgm:spPr/>
      <dgm:t>
        <a:bodyPr/>
        <a:lstStyle/>
        <a:p>
          <a:pPr rtl="0"/>
          <a:r>
            <a:rPr lang="en-US" sz="3200" dirty="0" smtClean="0"/>
            <a:t>Performance contract</a:t>
          </a:r>
          <a:endParaRPr lang="en-US" sz="3200" dirty="0"/>
        </a:p>
      </dgm:t>
    </dgm:pt>
    <dgm:pt modelId="{2CA16CEE-C8F6-4F84-84DC-A95A5ED94EDC}" type="parTrans" cxnId="{1D36DD78-F982-4DB0-BEA9-BB1B20AB21AE}">
      <dgm:prSet/>
      <dgm:spPr/>
      <dgm:t>
        <a:bodyPr/>
        <a:lstStyle/>
        <a:p>
          <a:endParaRPr lang="en-US"/>
        </a:p>
      </dgm:t>
    </dgm:pt>
    <dgm:pt modelId="{47A3C351-7FBC-4A78-8522-7F84DAB42368}" type="sibTrans" cxnId="{1D36DD78-F982-4DB0-BEA9-BB1B20AB21AE}">
      <dgm:prSet/>
      <dgm:spPr/>
      <dgm:t>
        <a:bodyPr/>
        <a:lstStyle/>
        <a:p>
          <a:endParaRPr lang="en-US"/>
        </a:p>
      </dgm:t>
    </dgm:pt>
    <dgm:pt modelId="{7C0E54FE-A221-4EFB-A2C2-73C922D1E9A9}">
      <dgm:prSet custT="1"/>
      <dgm:spPr/>
      <dgm:t>
        <a:bodyPr/>
        <a:lstStyle/>
        <a:p>
          <a:pPr rtl="0"/>
          <a:r>
            <a:rPr lang="en-US" sz="2000" dirty="0" smtClean="0"/>
            <a:t>Education Management Organization</a:t>
          </a:r>
        </a:p>
        <a:p>
          <a:pPr rtl="0"/>
          <a:r>
            <a:rPr lang="en-US" sz="1400" b="1" dirty="0" smtClean="0"/>
            <a:t>EMO</a:t>
          </a:r>
          <a:endParaRPr lang="en-US" sz="1400" b="1" dirty="0"/>
        </a:p>
      </dgm:t>
    </dgm:pt>
    <dgm:pt modelId="{EA7EC9EC-AD0B-467D-884A-A634851D1D05}" type="parTrans" cxnId="{8E4CEE3A-277F-4F33-A031-1584A9434FFA}">
      <dgm:prSet/>
      <dgm:spPr/>
      <dgm:t>
        <a:bodyPr/>
        <a:lstStyle/>
        <a:p>
          <a:endParaRPr lang="en-US"/>
        </a:p>
      </dgm:t>
    </dgm:pt>
    <dgm:pt modelId="{21B4DE11-F95F-4907-8BA5-5BE19D013236}" type="sibTrans" cxnId="{8E4CEE3A-277F-4F33-A031-1584A9434FFA}">
      <dgm:prSet/>
      <dgm:spPr/>
      <dgm:t>
        <a:bodyPr/>
        <a:lstStyle/>
        <a:p>
          <a:endParaRPr lang="en-US"/>
        </a:p>
      </dgm:t>
    </dgm:pt>
    <dgm:pt modelId="{E81129E9-0439-47FE-A896-A44B22C758C9}">
      <dgm:prSet custT="1"/>
      <dgm:spPr/>
      <dgm:t>
        <a:bodyPr/>
        <a:lstStyle/>
        <a:p>
          <a:pPr rtl="0"/>
          <a:r>
            <a:rPr lang="en-US" sz="2000" dirty="0" smtClean="0"/>
            <a:t>Charter Management Organization</a:t>
          </a:r>
        </a:p>
        <a:p>
          <a:pPr rtl="0"/>
          <a:r>
            <a:rPr lang="en-US" sz="1400" b="1" dirty="0" smtClean="0"/>
            <a:t>CMO</a:t>
          </a:r>
          <a:endParaRPr lang="en-US" sz="1400" b="1" dirty="0"/>
        </a:p>
      </dgm:t>
    </dgm:pt>
    <dgm:pt modelId="{DC56F917-69B6-44E9-93C5-6E187A24EFBE}" type="parTrans" cxnId="{BBE7913F-482A-447B-B1B2-F6D324B204B3}">
      <dgm:prSet/>
      <dgm:spPr/>
      <dgm:t>
        <a:bodyPr/>
        <a:lstStyle/>
        <a:p>
          <a:endParaRPr lang="en-US"/>
        </a:p>
      </dgm:t>
    </dgm:pt>
    <dgm:pt modelId="{0B13ED28-A996-4F07-962A-E3334C73C1B4}" type="sibTrans" cxnId="{BBE7913F-482A-447B-B1B2-F6D324B204B3}">
      <dgm:prSet/>
      <dgm:spPr/>
      <dgm:t>
        <a:bodyPr/>
        <a:lstStyle/>
        <a:p>
          <a:endParaRPr lang="en-US"/>
        </a:p>
      </dgm:t>
    </dgm:pt>
    <dgm:pt modelId="{846A2A9E-62C6-4A7F-AE75-5E0D8E6906CE}">
      <dgm:prSet custT="1"/>
      <dgm:spPr/>
      <dgm:t>
        <a:bodyPr/>
        <a:lstStyle/>
        <a:p>
          <a:pPr rtl="0"/>
          <a:r>
            <a:rPr lang="en-US" sz="2000" dirty="0" smtClean="0"/>
            <a:t>Charter Management Organization</a:t>
          </a:r>
        </a:p>
        <a:p>
          <a:pPr rtl="0"/>
          <a:r>
            <a:rPr lang="en-US" sz="1400" b="1" dirty="0" smtClean="0"/>
            <a:t>CMO</a:t>
          </a:r>
          <a:endParaRPr lang="en-US" sz="1400" b="1" dirty="0"/>
        </a:p>
      </dgm:t>
    </dgm:pt>
    <dgm:pt modelId="{3B1E9608-7D4F-4E6C-AA31-865CF585762C}" type="parTrans" cxnId="{DE37AE79-0616-4100-BE5E-F736607D3582}">
      <dgm:prSet/>
      <dgm:spPr/>
      <dgm:t>
        <a:bodyPr/>
        <a:lstStyle/>
        <a:p>
          <a:endParaRPr lang="en-US"/>
        </a:p>
      </dgm:t>
    </dgm:pt>
    <dgm:pt modelId="{A0A76EE5-9B20-49B4-B472-8A42A9971348}" type="sibTrans" cxnId="{DE37AE79-0616-4100-BE5E-F736607D3582}">
      <dgm:prSet/>
      <dgm:spPr/>
      <dgm:t>
        <a:bodyPr/>
        <a:lstStyle/>
        <a:p>
          <a:endParaRPr lang="en-US"/>
        </a:p>
      </dgm:t>
    </dgm:pt>
    <dgm:pt modelId="{8DE25091-0EFE-4940-9550-24926438FF76}" type="pres">
      <dgm:prSet presAssocID="{430C9F33-E0C7-471A-B838-2C121FB46B38}" presName="Name0" presStyleCnt="0">
        <dgm:presLayoutVars>
          <dgm:chPref val="1"/>
          <dgm:dir/>
          <dgm:animOne val="branch"/>
          <dgm:animLvl val="lvl"/>
          <dgm:resizeHandles/>
        </dgm:presLayoutVars>
      </dgm:prSet>
      <dgm:spPr/>
      <dgm:t>
        <a:bodyPr/>
        <a:lstStyle/>
        <a:p>
          <a:endParaRPr lang="en-US"/>
        </a:p>
      </dgm:t>
    </dgm:pt>
    <dgm:pt modelId="{FAAB22CE-3A5C-450E-A1C2-0128A2063D18}" type="pres">
      <dgm:prSet presAssocID="{E85F71CB-E631-46BC-8176-B943DBAA5AF1}" presName="vertOne" presStyleCnt="0"/>
      <dgm:spPr/>
      <dgm:t>
        <a:bodyPr/>
        <a:lstStyle/>
        <a:p>
          <a:endParaRPr lang="en-US"/>
        </a:p>
      </dgm:t>
    </dgm:pt>
    <dgm:pt modelId="{293F390F-4E7A-4362-952A-7A380EDE772F}" type="pres">
      <dgm:prSet presAssocID="{E85F71CB-E631-46BC-8176-B943DBAA5AF1}" presName="txOne" presStyleLbl="node0" presStyleIdx="0" presStyleCnt="1">
        <dgm:presLayoutVars>
          <dgm:chPref val="3"/>
        </dgm:presLayoutVars>
      </dgm:prSet>
      <dgm:spPr/>
      <dgm:t>
        <a:bodyPr/>
        <a:lstStyle/>
        <a:p>
          <a:endParaRPr lang="en-US"/>
        </a:p>
      </dgm:t>
    </dgm:pt>
    <dgm:pt modelId="{DEF1235E-4DAB-46FC-96DC-7C973D716A8B}" type="pres">
      <dgm:prSet presAssocID="{E85F71CB-E631-46BC-8176-B943DBAA5AF1}" presName="parTransOne" presStyleCnt="0"/>
      <dgm:spPr/>
      <dgm:t>
        <a:bodyPr/>
        <a:lstStyle/>
        <a:p>
          <a:endParaRPr lang="en-US"/>
        </a:p>
      </dgm:t>
    </dgm:pt>
    <dgm:pt modelId="{55181E92-A635-4AF2-B421-3C4E1DBF193D}" type="pres">
      <dgm:prSet presAssocID="{E85F71CB-E631-46BC-8176-B943DBAA5AF1}" presName="horzOne" presStyleCnt="0"/>
      <dgm:spPr/>
      <dgm:t>
        <a:bodyPr/>
        <a:lstStyle/>
        <a:p>
          <a:endParaRPr lang="en-US"/>
        </a:p>
      </dgm:t>
    </dgm:pt>
    <dgm:pt modelId="{DEF28F6F-98A6-41FD-8DF1-C095E7EA9FA9}" type="pres">
      <dgm:prSet presAssocID="{BD1CC505-D0A2-46DD-B198-A98A1C07968D}" presName="vertTwo" presStyleCnt="0"/>
      <dgm:spPr/>
      <dgm:t>
        <a:bodyPr/>
        <a:lstStyle/>
        <a:p>
          <a:endParaRPr lang="en-US"/>
        </a:p>
      </dgm:t>
    </dgm:pt>
    <dgm:pt modelId="{54790118-931F-4A00-8709-F0503FF8D6B2}" type="pres">
      <dgm:prSet presAssocID="{BD1CC505-D0A2-46DD-B198-A98A1C07968D}" presName="txTwo" presStyleLbl="node2" presStyleIdx="0" presStyleCnt="2">
        <dgm:presLayoutVars>
          <dgm:chPref val="3"/>
        </dgm:presLayoutVars>
      </dgm:prSet>
      <dgm:spPr/>
      <dgm:t>
        <a:bodyPr/>
        <a:lstStyle/>
        <a:p>
          <a:endParaRPr lang="en-US"/>
        </a:p>
      </dgm:t>
    </dgm:pt>
    <dgm:pt modelId="{88A10FC6-6B85-40E6-B227-3BFEC6663B15}" type="pres">
      <dgm:prSet presAssocID="{BD1CC505-D0A2-46DD-B198-A98A1C07968D}" presName="parTransTwo" presStyleCnt="0"/>
      <dgm:spPr/>
      <dgm:t>
        <a:bodyPr/>
        <a:lstStyle/>
        <a:p>
          <a:endParaRPr lang="en-US"/>
        </a:p>
      </dgm:t>
    </dgm:pt>
    <dgm:pt modelId="{F792DBD9-2D48-4FAB-9D37-57B18C9EE961}" type="pres">
      <dgm:prSet presAssocID="{BD1CC505-D0A2-46DD-B198-A98A1C07968D}" presName="horzTwo" presStyleCnt="0"/>
      <dgm:spPr/>
      <dgm:t>
        <a:bodyPr/>
        <a:lstStyle/>
        <a:p>
          <a:endParaRPr lang="en-US"/>
        </a:p>
      </dgm:t>
    </dgm:pt>
    <dgm:pt modelId="{E4B6E73C-6134-45FF-82E1-60096000085B}" type="pres">
      <dgm:prSet presAssocID="{D025A93B-8358-4C51-9788-0EF2646D9383}" presName="vertThree" presStyleCnt="0"/>
      <dgm:spPr/>
      <dgm:t>
        <a:bodyPr/>
        <a:lstStyle/>
        <a:p>
          <a:endParaRPr lang="en-US"/>
        </a:p>
      </dgm:t>
    </dgm:pt>
    <dgm:pt modelId="{49DFF217-65D9-4045-A156-9B8A738DFE7C}" type="pres">
      <dgm:prSet presAssocID="{D025A93B-8358-4C51-9788-0EF2646D9383}" presName="txThree" presStyleLbl="node3" presStyleIdx="0" presStyleCnt="3">
        <dgm:presLayoutVars>
          <dgm:chPref val="3"/>
        </dgm:presLayoutVars>
      </dgm:prSet>
      <dgm:spPr/>
      <dgm:t>
        <a:bodyPr/>
        <a:lstStyle/>
        <a:p>
          <a:endParaRPr lang="en-US"/>
        </a:p>
      </dgm:t>
    </dgm:pt>
    <dgm:pt modelId="{3F05AB9A-F664-4A52-9A49-C8CDEEBDD65C}" type="pres">
      <dgm:prSet presAssocID="{D025A93B-8358-4C51-9788-0EF2646D9383}" presName="parTransThree" presStyleCnt="0"/>
      <dgm:spPr/>
      <dgm:t>
        <a:bodyPr/>
        <a:lstStyle/>
        <a:p>
          <a:endParaRPr lang="en-US"/>
        </a:p>
      </dgm:t>
    </dgm:pt>
    <dgm:pt modelId="{C62683B7-A03A-4D15-AACE-98A06811C3E5}" type="pres">
      <dgm:prSet presAssocID="{D025A93B-8358-4C51-9788-0EF2646D9383}" presName="horzThree" presStyleCnt="0"/>
      <dgm:spPr/>
      <dgm:t>
        <a:bodyPr/>
        <a:lstStyle/>
        <a:p>
          <a:endParaRPr lang="en-US"/>
        </a:p>
      </dgm:t>
    </dgm:pt>
    <dgm:pt modelId="{0CCE87CE-8171-472C-ADF6-216F921A85AD}" type="pres">
      <dgm:prSet presAssocID="{0F20F5B4-5F86-4A9A-9A17-406A4D6B0F80}" presName="vertFour" presStyleCnt="0">
        <dgm:presLayoutVars>
          <dgm:chPref val="3"/>
        </dgm:presLayoutVars>
      </dgm:prSet>
      <dgm:spPr/>
      <dgm:t>
        <a:bodyPr/>
        <a:lstStyle/>
        <a:p>
          <a:endParaRPr lang="en-US"/>
        </a:p>
      </dgm:t>
    </dgm:pt>
    <dgm:pt modelId="{ADD7D3B0-D9DE-44C2-952B-2C94A590F39B}" type="pres">
      <dgm:prSet presAssocID="{0F20F5B4-5F86-4A9A-9A17-406A4D6B0F80}" presName="txFour" presStyleLbl="node4" presStyleIdx="0" presStyleCnt="3">
        <dgm:presLayoutVars>
          <dgm:chPref val="3"/>
        </dgm:presLayoutVars>
      </dgm:prSet>
      <dgm:spPr/>
      <dgm:t>
        <a:bodyPr/>
        <a:lstStyle/>
        <a:p>
          <a:endParaRPr lang="en-US"/>
        </a:p>
      </dgm:t>
    </dgm:pt>
    <dgm:pt modelId="{DAA9C014-91F5-47C6-9C6D-746543FF41B7}" type="pres">
      <dgm:prSet presAssocID="{0F20F5B4-5F86-4A9A-9A17-406A4D6B0F80}" presName="horzFour" presStyleCnt="0"/>
      <dgm:spPr/>
      <dgm:t>
        <a:bodyPr/>
        <a:lstStyle/>
        <a:p>
          <a:endParaRPr lang="en-US"/>
        </a:p>
      </dgm:t>
    </dgm:pt>
    <dgm:pt modelId="{E6F80E6E-4F11-4D39-AAE0-198EFB874061}" type="pres">
      <dgm:prSet presAssocID="{D6ACBD5B-433C-4CC2-A5BD-13199580C25C}" presName="sibSpaceFour" presStyleCnt="0"/>
      <dgm:spPr/>
      <dgm:t>
        <a:bodyPr/>
        <a:lstStyle/>
        <a:p>
          <a:endParaRPr lang="en-US"/>
        </a:p>
      </dgm:t>
    </dgm:pt>
    <dgm:pt modelId="{04E39585-8968-4024-A9F4-FDE383E154A1}" type="pres">
      <dgm:prSet presAssocID="{82F7520A-6C1A-444B-B104-ABE5AF5EBE6B}" presName="vertFour" presStyleCnt="0">
        <dgm:presLayoutVars>
          <dgm:chPref val="3"/>
        </dgm:presLayoutVars>
      </dgm:prSet>
      <dgm:spPr/>
      <dgm:t>
        <a:bodyPr/>
        <a:lstStyle/>
        <a:p>
          <a:endParaRPr lang="en-US"/>
        </a:p>
      </dgm:t>
    </dgm:pt>
    <dgm:pt modelId="{6BEFD445-FCC0-471D-AED4-C28BA43F62C1}" type="pres">
      <dgm:prSet presAssocID="{82F7520A-6C1A-444B-B104-ABE5AF5EBE6B}" presName="txFour" presStyleLbl="node4" presStyleIdx="1" presStyleCnt="3">
        <dgm:presLayoutVars>
          <dgm:chPref val="3"/>
        </dgm:presLayoutVars>
      </dgm:prSet>
      <dgm:spPr/>
      <dgm:t>
        <a:bodyPr/>
        <a:lstStyle/>
        <a:p>
          <a:endParaRPr lang="en-US"/>
        </a:p>
      </dgm:t>
    </dgm:pt>
    <dgm:pt modelId="{D9C5DB2E-A835-4033-8D8C-F1FEC0B0530B}" type="pres">
      <dgm:prSet presAssocID="{82F7520A-6C1A-444B-B104-ABE5AF5EBE6B}" presName="horzFour" presStyleCnt="0"/>
      <dgm:spPr/>
      <dgm:t>
        <a:bodyPr/>
        <a:lstStyle/>
        <a:p>
          <a:endParaRPr lang="en-US"/>
        </a:p>
      </dgm:t>
    </dgm:pt>
    <dgm:pt modelId="{90118239-76B9-4213-97A8-FA9FF5ECB302}" type="pres">
      <dgm:prSet presAssocID="{392F9690-4727-4DC1-99F2-56A4938C856C}" presName="sibSpaceFour" presStyleCnt="0"/>
      <dgm:spPr/>
      <dgm:t>
        <a:bodyPr/>
        <a:lstStyle/>
        <a:p>
          <a:endParaRPr lang="en-US"/>
        </a:p>
      </dgm:t>
    </dgm:pt>
    <dgm:pt modelId="{6F5C083A-1679-4FA8-95D9-DA618D83D7A1}" type="pres">
      <dgm:prSet presAssocID="{846A2A9E-62C6-4A7F-AE75-5E0D8E6906CE}" presName="vertFour" presStyleCnt="0">
        <dgm:presLayoutVars>
          <dgm:chPref val="3"/>
        </dgm:presLayoutVars>
      </dgm:prSet>
      <dgm:spPr/>
      <dgm:t>
        <a:bodyPr/>
        <a:lstStyle/>
        <a:p>
          <a:endParaRPr lang="en-US"/>
        </a:p>
      </dgm:t>
    </dgm:pt>
    <dgm:pt modelId="{809C5FFA-9BB8-4AC0-887C-CBAFBF0664F2}" type="pres">
      <dgm:prSet presAssocID="{846A2A9E-62C6-4A7F-AE75-5E0D8E6906CE}" presName="txFour" presStyleLbl="node4" presStyleIdx="2" presStyleCnt="3">
        <dgm:presLayoutVars>
          <dgm:chPref val="3"/>
        </dgm:presLayoutVars>
      </dgm:prSet>
      <dgm:spPr/>
      <dgm:t>
        <a:bodyPr/>
        <a:lstStyle/>
        <a:p>
          <a:endParaRPr lang="en-US"/>
        </a:p>
      </dgm:t>
    </dgm:pt>
    <dgm:pt modelId="{8CFD4F77-8D10-4AD8-8BF5-1066FF9158D4}" type="pres">
      <dgm:prSet presAssocID="{846A2A9E-62C6-4A7F-AE75-5E0D8E6906CE}" presName="horzFour" presStyleCnt="0"/>
      <dgm:spPr/>
      <dgm:t>
        <a:bodyPr/>
        <a:lstStyle/>
        <a:p>
          <a:endParaRPr lang="en-US"/>
        </a:p>
      </dgm:t>
    </dgm:pt>
    <dgm:pt modelId="{035F174E-EEE6-4506-ABC2-C3A9D614CFD3}" type="pres">
      <dgm:prSet presAssocID="{63C871E6-BE2E-4207-9480-4355AC5CAAB7}" presName="sibSpaceTwo" presStyleCnt="0"/>
      <dgm:spPr/>
      <dgm:t>
        <a:bodyPr/>
        <a:lstStyle/>
        <a:p>
          <a:endParaRPr lang="en-US"/>
        </a:p>
      </dgm:t>
    </dgm:pt>
    <dgm:pt modelId="{994D5866-66C4-43ED-AE6F-58485C74EC53}" type="pres">
      <dgm:prSet presAssocID="{6737D1ED-84E8-47D6-BD75-586110B6363C}" presName="vertTwo" presStyleCnt="0"/>
      <dgm:spPr/>
      <dgm:t>
        <a:bodyPr/>
        <a:lstStyle/>
        <a:p>
          <a:endParaRPr lang="en-US"/>
        </a:p>
      </dgm:t>
    </dgm:pt>
    <dgm:pt modelId="{DA58C659-B1DA-4777-80BD-240D2731CB79}" type="pres">
      <dgm:prSet presAssocID="{6737D1ED-84E8-47D6-BD75-586110B6363C}" presName="txTwo" presStyleLbl="node2" presStyleIdx="1" presStyleCnt="2">
        <dgm:presLayoutVars>
          <dgm:chPref val="3"/>
        </dgm:presLayoutVars>
      </dgm:prSet>
      <dgm:spPr/>
      <dgm:t>
        <a:bodyPr/>
        <a:lstStyle/>
        <a:p>
          <a:endParaRPr lang="en-US"/>
        </a:p>
      </dgm:t>
    </dgm:pt>
    <dgm:pt modelId="{1D6417FE-3C34-4A2F-A6AA-1E83D965E1C0}" type="pres">
      <dgm:prSet presAssocID="{6737D1ED-84E8-47D6-BD75-586110B6363C}" presName="parTransTwo" presStyleCnt="0"/>
      <dgm:spPr/>
      <dgm:t>
        <a:bodyPr/>
        <a:lstStyle/>
        <a:p>
          <a:endParaRPr lang="en-US"/>
        </a:p>
      </dgm:t>
    </dgm:pt>
    <dgm:pt modelId="{D577E6C1-07C3-4B18-B329-54FC5E914027}" type="pres">
      <dgm:prSet presAssocID="{6737D1ED-84E8-47D6-BD75-586110B6363C}" presName="horzTwo" presStyleCnt="0"/>
      <dgm:spPr/>
      <dgm:t>
        <a:bodyPr/>
        <a:lstStyle/>
        <a:p>
          <a:endParaRPr lang="en-US"/>
        </a:p>
      </dgm:t>
    </dgm:pt>
    <dgm:pt modelId="{D20D6FCC-65A5-464D-AB51-1450634D0E59}" type="pres">
      <dgm:prSet presAssocID="{7C0E54FE-A221-4EFB-A2C2-73C922D1E9A9}" presName="vertThree" presStyleCnt="0"/>
      <dgm:spPr/>
      <dgm:t>
        <a:bodyPr/>
        <a:lstStyle/>
        <a:p>
          <a:endParaRPr lang="en-US"/>
        </a:p>
      </dgm:t>
    </dgm:pt>
    <dgm:pt modelId="{66FDAA33-FEF2-4982-BCE8-4C375B62CE17}" type="pres">
      <dgm:prSet presAssocID="{7C0E54FE-A221-4EFB-A2C2-73C922D1E9A9}" presName="txThree" presStyleLbl="node3" presStyleIdx="1" presStyleCnt="3">
        <dgm:presLayoutVars>
          <dgm:chPref val="3"/>
        </dgm:presLayoutVars>
      </dgm:prSet>
      <dgm:spPr/>
      <dgm:t>
        <a:bodyPr/>
        <a:lstStyle/>
        <a:p>
          <a:endParaRPr lang="en-US"/>
        </a:p>
      </dgm:t>
    </dgm:pt>
    <dgm:pt modelId="{AA6C9293-4327-419C-8AD1-8484B3704E97}" type="pres">
      <dgm:prSet presAssocID="{7C0E54FE-A221-4EFB-A2C2-73C922D1E9A9}" presName="horzThree" presStyleCnt="0"/>
      <dgm:spPr/>
      <dgm:t>
        <a:bodyPr/>
        <a:lstStyle/>
        <a:p>
          <a:endParaRPr lang="en-US"/>
        </a:p>
      </dgm:t>
    </dgm:pt>
    <dgm:pt modelId="{484F82B1-2793-4B7F-80C3-832BC61755DF}" type="pres">
      <dgm:prSet presAssocID="{21B4DE11-F95F-4907-8BA5-5BE19D013236}" presName="sibSpaceThree" presStyleCnt="0"/>
      <dgm:spPr/>
      <dgm:t>
        <a:bodyPr/>
        <a:lstStyle/>
        <a:p>
          <a:endParaRPr lang="en-US"/>
        </a:p>
      </dgm:t>
    </dgm:pt>
    <dgm:pt modelId="{78775123-6D19-4408-9015-7847D523381E}" type="pres">
      <dgm:prSet presAssocID="{E81129E9-0439-47FE-A896-A44B22C758C9}" presName="vertThree" presStyleCnt="0"/>
      <dgm:spPr/>
      <dgm:t>
        <a:bodyPr/>
        <a:lstStyle/>
        <a:p>
          <a:endParaRPr lang="en-US"/>
        </a:p>
      </dgm:t>
    </dgm:pt>
    <dgm:pt modelId="{A40F7635-EEBA-400E-B8C1-FB4702D72DFF}" type="pres">
      <dgm:prSet presAssocID="{E81129E9-0439-47FE-A896-A44B22C758C9}" presName="txThree" presStyleLbl="node3" presStyleIdx="2" presStyleCnt="3">
        <dgm:presLayoutVars>
          <dgm:chPref val="3"/>
        </dgm:presLayoutVars>
      </dgm:prSet>
      <dgm:spPr/>
      <dgm:t>
        <a:bodyPr/>
        <a:lstStyle/>
        <a:p>
          <a:endParaRPr lang="en-US"/>
        </a:p>
      </dgm:t>
    </dgm:pt>
    <dgm:pt modelId="{99D605C4-361B-49C4-BBA0-F5C763364D9A}" type="pres">
      <dgm:prSet presAssocID="{E81129E9-0439-47FE-A896-A44B22C758C9}" presName="horzThree" presStyleCnt="0"/>
      <dgm:spPr/>
      <dgm:t>
        <a:bodyPr/>
        <a:lstStyle/>
        <a:p>
          <a:endParaRPr lang="en-US"/>
        </a:p>
      </dgm:t>
    </dgm:pt>
  </dgm:ptLst>
  <dgm:cxnLst>
    <dgm:cxn modelId="{5E90221A-5913-44ED-BD8C-92BA5510EF2D}" type="presOf" srcId="{7C0E54FE-A221-4EFB-A2C2-73C922D1E9A9}" destId="{66FDAA33-FEF2-4982-BCE8-4C375B62CE17}" srcOrd="0" destOrd="0" presId="urn:microsoft.com/office/officeart/2005/8/layout/hierarchy4"/>
    <dgm:cxn modelId="{8E4CEE3A-277F-4F33-A031-1584A9434FFA}" srcId="{6737D1ED-84E8-47D6-BD75-586110B6363C}" destId="{7C0E54FE-A221-4EFB-A2C2-73C922D1E9A9}" srcOrd="0" destOrd="0" parTransId="{EA7EC9EC-AD0B-467D-884A-A634851D1D05}" sibTransId="{21B4DE11-F95F-4907-8BA5-5BE19D013236}"/>
    <dgm:cxn modelId="{2DD628F0-A292-4F48-89FD-C5D3203249A5}" type="presOf" srcId="{6737D1ED-84E8-47D6-BD75-586110B6363C}" destId="{DA58C659-B1DA-4777-80BD-240D2731CB79}" srcOrd="0" destOrd="0" presId="urn:microsoft.com/office/officeart/2005/8/layout/hierarchy4"/>
    <dgm:cxn modelId="{BBE7913F-482A-447B-B1B2-F6D324B204B3}" srcId="{6737D1ED-84E8-47D6-BD75-586110B6363C}" destId="{E81129E9-0439-47FE-A896-A44B22C758C9}" srcOrd="1" destOrd="0" parTransId="{DC56F917-69B6-44E9-93C5-6E187A24EFBE}" sibTransId="{0B13ED28-A996-4F07-962A-E3334C73C1B4}"/>
    <dgm:cxn modelId="{1D36DD78-F982-4DB0-BEA9-BB1B20AB21AE}" srcId="{E85F71CB-E631-46BC-8176-B943DBAA5AF1}" destId="{6737D1ED-84E8-47D6-BD75-586110B6363C}" srcOrd="1" destOrd="0" parTransId="{2CA16CEE-C8F6-4F84-84DC-A95A5ED94EDC}" sibTransId="{47A3C351-7FBC-4A78-8522-7F84DAB42368}"/>
    <dgm:cxn modelId="{B965FB29-7F87-407A-9DF0-9E754432EED7}" type="presOf" srcId="{E85F71CB-E631-46BC-8176-B943DBAA5AF1}" destId="{293F390F-4E7A-4362-952A-7A380EDE772F}" srcOrd="0" destOrd="0" presId="urn:microsoft.com/office/officeart/2005/8/layout/hierarchy4"/>
    <dgm:cxn modelId="{26FFB951-A9A2-44AB-90CA-51A88FA0FFAF}" type="presOf" srcId="{0F20F5B4-5F86-4A9A-9A17-406A4D6B0F80}" destId="{ADD7D3B0-D9DE-44C2-952B-2C94A590F39B}" srcOrd="0" destOrd="0" presId="urn:microsoft.com/office/officeart/2005/8/layout/hierarchy4"/>
    <dgm:cxn modelId="{E4E1EC6E-76EA-4CA3-AACA-577655F8B492}" srcId="{D025A93B-8358-4C51-9788-0EF2646D9383}" destId="{82F7520A-6C1A-444B-B104-ABE5AF5EBE6B}" srcOrd="1" destOrd="0" parTransId="{1172CC4D-42F1-408B-A10E-971B83551C17}" sibTransId="{392F9690-4727-4DC1-99F2-56A4938C856C}"/>
    <dgm:cxn modelId="{2EA04809-24B8-4024-82A0-99DF7EB46CFA}" srcId="{D025A93B-8358-4C51-9788-0EF2646D9383}" destId="{0F20F5B4-5F86-4A9A-9A17-406A4D6B0F80}" srcOrd="0" destOrd="0" parTransId="{9FB3FDCE-CA43-428A-8F53-C7706D3425A9}" sibTransId="{D6ACBD5B-433C-4CC2-A5BD-13199580C25C}"/>
    <dgm:cxn modelId="{DE37AE79-0616-4100-BE5E-F736607D3582}" srcId="{D025A93B-8358-4C51-9788-0EF2646D9383}" destId="{846A2A9E-62C6-4A7F-AE75-5E0D8E6906CE}" srcOrd="2" destOrd="0" parTransId="{3B1E9608-7D4F-4E6C-AA31-865CF585762C}" sibTransId="{A0A76EE5-9B20-49B4-B472-8A42A9971348}"/>
    <dgm:cxn modelId="{9FE60BFA-22E3-4EC8-B0E3-4CEB8873171D}" type="presOf" srcId="{430C9F33-E0C7-471A-B838-2C121FB46B38}" destId="{8DE25091-0EFE-4940-9550-24926438FF76}" srcOrd="0" destOrd="0" presId="urn:microsoft.com/office/officeart/2005/8/layout/hierarchy4"/>
    <dgm:cxn modelId="{9AB14782-6C9D-4C13-918E-2AD171FFF687}" srcId="{E85F71CB-E631-46BC-8176-B943DBAA5AF1}" destId="{BD1CC505-D0A2-46DD-B198-A98A1C07968D}" srcOrd="0" destOrd="0" parTransId="{06CD9F6C-4D70-491F-A575-6E9AA3210E82}" sibTransId="{63C871E6-BE2E-4207-9480-4355AC5CAAB7}"/>
    <dgm:cxn modelId="{5C05F548-AB75-426B-BC02-FD5CF512528D}" srcId="{BD1CC505-D0A2-46DD-B198-A98A1C07968D}" destId="{D025A93B-8358-4C51-9788-0EF2646D9383}" srcOrd="0" destOrd="0" parTransId="{185B1714-6562-4D7D-9634-95CBCFE65422}" sibTransId="{4DD6DAA2-5B4E-4082-AE93-5B32D9F0A1F5}"/>
    <dgm:cxn modelId="{DDB4BC26-2A77-45CF-88C4-DE0E784C0A3E}" srcId="{430C9F33-E0C7-471A-B838-2C121FB46B38}" destId="{E85F71CB-E631-46BC-8176-B943DBAA5AF1}" srcOrd="0" destOrd="0" parTransId="{6D1033E6-4B1D-48EA-9559-68C3E73F82CD}" sibTransId="{0EB1E868-1A34-466E-96FB-8D71F4593541}"/>
    <dgm:cxn modelId="{270255C3-8BE3-48B3-A459-E2A9BF794BDD}" type="presOf" srcId="{82F7520A-6C1A-444B-B104-ABE5AF5EBE6B}" destId="{6BEFD445-FCC0-471D-AED4-C28BA43F62C1}" srcOrd="0" destOrd="0" presId="urn:microsoft.com/office/officeart/2005/8/layout/hierarchy4"/>
    <dgm:cxn modelId="{E5E81CD7-877C-4FCF-B858-2AFCA6A246E9}" type="presOf" srcId="{D025A93B-8358-4C51-9788-0EF2646D9383}" destId="{49DFF217-65D9-4045-A156-9B8A738DFE7C}" srcOrd="0" destOrd="0" presId="urn:microsoft.com/office/officeart/2005/8/layout/hierarchy4"/>
    <dgm:cxn modelId="{F235C79A-9BE5-4D21-8019-FD02AFB15BC7}" type="presOf" srcId="{E81129E9-0439-47FE-A896-A44B22C758C9}" destId="{A40F7635-EEBA-400E-B8C1-FB4702D72DFF}" srcOrd="0" destOrd="0" presId="urn:microsoft.com/office/officeart/2005/8/layout/hierarchy4"/>
    <dgm:cxn modelId="{6D2A37AB-64F3-4B4E-8720-873F637B1F66}" type="presOf" srcId="{846A2A9E-62C6-4A7F-AE75-5E0D8E6906CE}" destId="{809C5FFA-9BB8-4AC0-887C-CBAFBF0664F2}" srcOrd="0" destOrd="0" presId="urn:microsoft.com/office/officeart/2005/8/layout/hierarchy4"/>
    <dgm:cxn modelId="{973027DE-0949-4D51-AAA9-89C76C0D0358}" type="presOf" srcId="{BD1CC505-D0A2-46DD-B198-A98A1C07968D}" destId="{54790118-931F-4A00-8709-F0503FF8D6B2}" srcOrd="0" destOrd="0" presId="urn:microsoft.com/office/officeart/2005/8/layout/hierarchy4"/>
    <dgm:cxn modelId="{D995CC5B-8599-42F3-8AEB-200C66FCD258}" type="presParOf" srcId="{8DE25091-0EFE-4940-9550-24926438FF76}" destId="{FAAB22CE-3A5C-450E-A1C2-0128A2063D18}" srcOrd="0" destOrd="0" presId="urn:microsoft.com/office/officeart/2005/8/layout/hierarchy4"/>
    <dgm:cxn modelId="{4B51C864-F15A-44F5-B8E8-8D2ED41D7A5C}" type="presParOf" srcId="{FAAB22CE-3A5C-450E-A1C2-0128A2063D18}" destId="{293F390F-4E7A-4362-952A-7A380EDE772F}" srcOrd="0" destOrd="0" presId="urn:microsoft.com/office/officeart/2005/8/layout/hierarchy4"/>
    <dgm:cxn modelId="{E9DF2FEF-B652-4D84-88E1-A7747C1A50B4}" type="presParOf" srcId="{FAAB22CE-3A5C-450E-A1C2-0128A2063D18}" destId="{DEF1235E-4DAB-46FC-96DC-7C973D716A8B}" srcOrd="1" destOrd="0" presId="urn:microsoft.com/office/officeart/2005/8/layout/hierarchy4"/>
    <dgm:cxn modelId="{1BCC55F6-7A47-4BF7-B57D-C59714AB209F}" type="presParOf" srcId="{FAAB22CE-3A5C-450E-A1C2-0128A2063D18}" destId="{55181E92-A635-4AF2-B421-3C4E1DBF193D}" srcOrd="2" destOrd="0" presId="urn:microsoft.com/office/officeart/2005/8/layout/hierarchy4"/>
    <dgm:cxn modelId="{A1AEFE70-3F92-4B9E-96CD-6DA326381072}" type="presParOf" srcId="{55181E92-A635-4AF2-B421-3C4E1DBF193D}" destId="{DEF28F6F-98A6-41FD-8DF1-C095E7EA9FA9}" srcOrd="0" destOrd="0" presId="urn:microsoft.com/office/officeart/2005/8/layout/hierarchy4"/>
    <dgm:cxn modelId="{45E13D47-3631-43FF-96BF-612B8B6F559B}" type="presParOf" srcId="{DEF28F6F-98A6-41FD-8DF1-C095E7EA9FA9}" destId="{54790118-931F-4A00-8709-F0503FF8D6B2}" srcOrd="0" destOrd="0" presId="urn:microsoft.com/office/officeart/2005/8/layout/hierarchy4"/>
    <dgm:cxn modelId="{E40E0AD2-EC71-4025-8B39-BCE215CA317C}" type="presParOf" srcId="{DEF28F6F-98A6-41FD-8DF1-C095E7EA9FA9}" destId="{88A10FC6-6B85-40E6-B227-3BFEC6663B15}" srcOrd="1" destOrd="0" presId="urn:microsoft.com/office/officeart/2005/8/layout/hierarchy4"/>
    <dgm:cxn modelId="{1665D89E-B792-4662-8653-0784877AC98B}" type="presParOf" srcId="{DEF28F6F-98A6-41FD-8DF1-C095E7EA9FA9}" destId="{F792DBD9-2D48-4FAB-9D37-57B18C9EE961}" srcOrd="2" destOrd="0" presId="urn:microsoft.com/office/officeart/2005/8/layout/hierarchy4"/>
    <dgm:cxn modelId="{842C73AB-DD95-457D-A311-F540667E9263}" type="presParOf" srcId="{F792DBD9-2D48-4FAB-9D37-57B18C9EE961}" destId="{E4B6E73C-6134-45FF-82E1-60096000085B}" srcOrd="0" destOrd="0" presId="urn:microsoft.com/office/officeart/2005/8/layout/hierarchy4"/>
    <dgm:cxn modelId="{0A2C0651-8B29-4FD6-AB9A-E1FB2DA14DC7}" type="presParOf" srcId="{E4B6E73C-6134-45FF-82E1-60096000085B}" destId="{49DFF217-65D9-4045-A156-9B8A738DFE7C}" srcOrd="0" destOrd="0" presId="urn:microsoft.com/office/officeart/2005/8/layout/hierarchy4"/>
    <dgm:cxn modelId="{17FA46F2-69B8-4E41-ABDF-93F96964402C}" type="presParOf" srcId="{E4B6E73C-6134-45FF-82E1-60096000085B}" destId="{3F05AB9A-F664-4A52-9A49-C8CDEEBDD65C}" srcOrd="1" destOrd="0" presId="urn:microsoft.com/office/officeart/2005/8/layout/hierarchy4"/>
    <dgm:cxn modelId="{927E6A77-87A6-4D6A-AC4D-97FAFBC8CD3C}" type="presParOf" srcId="{E4B6E73C-6134-45FF-82E1-60096000085B}" destId="{C62683B7-A03A-4D15-AACE-98A06811C3E5}" srcOrd="2" destOrd="0" presId="urn:microsoft.com/office/officeart/2005/8/layout/hierarchy4"/>
    <dgm:cxn modelId="{BD7D57E6-C499-4658-9111-517F1B953DD8}" type="presParOf" srcId="{C62683B7-A03A-4D15-AACE-98A06811C3E5}" destId="{0CCE87CE-8171-472C-ADF6-216F921A85AD}" srcOrd="0" destOrd="0" presId="urn:microsoft.com/office/officeart/2005/8/layout/hierarchy4"/>
    <dgm:cxn modelId="{2DF51A44-CD32-42B3-8504-059AB413CB63}" type="presParOf" srcId="{0CCE87CE-8171-472C-ADF6-216F921A85AD}" destId="{ADD7D3B0-D9DE-44C2-952B-2C94A590F39B}" srcOrd="0" destOrd="0" presId="urn:microsoft.com/office/officeart/2005/8/layout/hierarchy4"/>
    <dgm:cxn modelId="{2BDDBC84-10E2-4616-A2DE-07617ED2D6F5}" type="presParOf" srcId="{0CCE87CE-8171-472C-ADF6-216F921A85AD}" destId="{DAA9C014-91F5-47C6-9C6D-746543FF41B7}" srcOrd="1" destOrd="0" presId="urn:microsoft.com/office/officeart/2005/8/layout/hierarchy4"/>
    <dgm:cxn modelId="{5965E917-D0DD-40C2-94BB-D64E7456F747}" type="presParOf" srcId="{C62683B7-A03A-4D15-AACE-98A06811C3E5}" destId="{E6F80E6E-4F11-4D39-AAE0-198EFB874061}" srcOrd="1" destOrd="0" presId="urn:microsoft.com/office/officeart/2005/8/layout/hierarchy4"/>
    <dgm:cxn modelId="{3D2AD839-C0CD-4C7F-8101-5E24A5202EB7}" type="presParOf" srcId="{C62683B7-A03A-4D15-AACE-98A06811C3E5}" destId="{04E39585-8968-4024-A9F4-FDE383E154A1}" srcOrd="2" destOrd="0" presId="urn:microsoft.com/office/officeart/2005/8/layout/hierarchy4"/>
    <dgm:cxn modelId="{F040E825-5DF9-44EA-BB02-5793A33CC30E}" type="presParOf" srcId="{04E39585-8968-4024-A9F4-FDE383E154A1}" destId="{6BEFD445-FCC0-471D-AED4-C28BA43F62C1}" srcOrd="0" destOrd="0" presId="urn:microsoft.com/office/officeart/2005/8/layout/hierarchy4"/>
    <dgm:cxn modelId="{44EE962C-EE35-48F7-8BAE-179A96BBAADC}" type="presParOf" srcId="{04E39585-8968-4024-A9F4-FDE383E154A1}" destId="{D9C5DB2E-A835-4033-8D8C-F1FEC0B0530B}" srcOrd="1" destOrd="0" presId="urn:microsoft.com/office/officeart/2005/8/layout/hierarchy4"/>
    <dgm:cxn modelId="{01C8B304-36FB-4948-86CC-A80855AC7EEE}" type="presParOf" srcId="{C62683B7-A03A-4D15-AACE-98A06811C3E5}" destId="{90118239-76B9-4213-97A8-FA9FF5ECB302}" srcOrd="3" destOrd="0" presId="urn:microsoft.com/office/officeart/2005/8/layout/hierarchy4"/>
    <dgm:cxn modelId="{13AC932B-308B-49BA-A934-D86540A1379B}" type="presParOf" srcId="{C62683B7-A03A-4D15-AACE-98A06811C3E5}" destId="{6F5C083A-1679-4FA8-95D9-DA618D83D7A1}" srcOrd="4" destOrd="0" presId="urn:microsoft.com/office/officeart/2005/8/layout/hierarchy4"/>
    <dgm:cxn modelId="{1CDFEA01-0490-4395-9CF2-7ED06A6A79F3}" type="presParOf" srcId="{6F5C083A-1679-4FA8-95D9-DA618D83D7A1}" destId="{809C5FFA-9BB8-4AC0-887C-CBAFBF0664F2}" srcOrd="0" destOrd="0" presId="urn:microsoft.com/office/officeart/2005/8/layout/hierarchy4"/>
    <dgm:cxn modelId="{CA2F1918-589D-4E37-926A-0B70374810B5}" type="presParOf" srcId="{6F5C083A-1679-4FA8-95D9-DA618D83D7A1}" destId="{8CFD4F77-8D10-4AD8-8BF5-1066FF9158D4}" srcOrd="1" destOrd="0" presId="urn:microsoft.com/office/officeart/2005/8/layout/hierarchy4"/>
    <dgm:cxn modelId="{B40F075C-FE59-4E9F-A92D-33E62941EFE8}" type="presParOf" srcId="{55181E92-A635-4AF2-B421-3C4E1DBF193D}" destId="{035F174E-EEE6-4506-ABC2-C3A9D614CFD3}" srcOrd="1" destOrd="0" presId="urn:microsoft.com/office/officeart/2005/8/layout/hierarchy4"/>
    <dgm:cxn modelId="{B31A4688-AA1D-427C-BDCF-245428D60CBD}" type="presParOf" srcId="{55181E92-A635-4AF2-B421-3C4E1DBF193D}" destId="{994D5866-66C4-43ED-AE6F-58485C74EC53}" srcOrd="2" destOrd="0" presId="urn:microsoft.com/office/officeart/2005/8/layout/hierarchy4"/>
    <dgm:cxn modelId="{5B7D7623-13B4-43E2-9BA8-4C28080D1E94}" type="presParOf" srcId="{994D5866-66C4-43ED-AE6F-58485C74EC53}" destId="{DA58C659-B1DA-4777-80BD-240D2731CB79}" srcOrd="0" destOrd="0" presId="urn:microsoft.com/office/officeart/2005/8/layout/hierarchy4"/>
    <dgm:cxn modelId="{FC312DB3-2873-4E48-89A2-C05CCC18E536}" type="presParOf" srcId="{994D5866-66C4-43ED-AE6F-58485C74EC53}" destId="{1D6417FE-3C34-4A2F-A6AA-1E83D965E1C0}" srcOrd="1" destOrd="0" presId="urn:microsoft.com/office/officeart/2005/8/layout/hierarchy4"/>
    <dgm:cxn modelId="{EB19CE1A-C4C4-4DA5-8691-463EC378C1EB}" type="presParOf" srcId="{994D5866-66C4-43ED-AE6F-58485C74EC53}" destId="{D577E6C1-07C3-4B18-B329-54FC5E914027}" srcOrd="2" destOrd="0" presId="urn:microsoft.com/office/officeart/2005/8/layout/hierarchy4"/>
    <dgm:cxn modelId="{DDD7D0F9-CFDA-48E8-BAEC-B25C3FE89123}" type="presParOf" srcId="{D577E6C1-07C3-4B18-B329-54FC5E914027}" destId="{D20D6FCC-65A5-464D-AB51-1450634D0E59}" srcOrd="0" destOrd="0" presId="urn:microsoft.com/office/officeart/2005/8/layout/hierarchy4"/>
    <dgm:cxn modelId="{2AD957F0-55C2-45FB-8461-015C6A817532}" type="presParOf" srcId="{D20D6FCC-65A5-464D-AB51-1450634D0E59}" destId="{66FDAA33-FEF2-4982-BCE8-4C375B62CE17}" srcOrd="0" destOrd="0" presId="urn:microsoft.com/office/officeart/2005/8/layout/hierarchy4"/>
    <dgm:cxn modelId="{1FC8C1C1-7B15-4CA1-B40C-9B30FF1A12A8}" type="presParOf" srcId="{D20D6FCC-65A5-464D-AB51-1450634D0E59}" destId="{AA6C9293-4327-419C-8AD1-8484B3704E97}" srcOrd="1" destOrd="0" presId="urn:microsoft.com/office/officeart/2005/8/layout/hierarchy4"/>
    <dgm:cxn modelId="{D5473F00-6C89-4CF5-BA23-27DCB2091312}" type="presParOf" srcId="{D577E6C1-07C3-4B18-B329-54FC5E914027}" destId="{484F82B1-2793-4B7F-80C3-832BC61755DF}" srcOrd="1" destOrd="0" presId="urn:microsoft.com/office/officeart/2005/8/layout/hierarchy4"/>
    <dgm:cxn modelId="{01802953-CE1F-47BD-80F6-1E8C6128412C}" type="presParOf" srcId="{D577E6C1-07C3-4B18-B329-54FC5E914027}" destId="{78775123-6D19-4408-9015-7847D523381E}" srcOrd="2" destOrd="0" presId="urn:microsoft.com/office/officeart/2005/8/layout/hierarchy4"/>
    <dgm:cxn modelId="{18F159C7-DE89-4A4C-85ED-5051409F7F43}" type="presParOf" srcId="{78775123-6D19-4408-9015-7847D523381E}" destId="{A40F7635-EEBA-400E-B8C1-FB4702D72DFF}" srcOrd="0" destOrd="0" presId="urn:microsoft.com/office/officeart/2005/8/layout/hierarchy4"/>
    <dgm:cxn modelId="{C1618BDB-3ADB-4BF1-90CC-D351D4046D06}" type="presParOf" srcId="{78775123-6D19-4408-9015-7847D523381E}" destId="{99D605C4-361B-49C4-BBA0-F5C763364D9A}" srcOrd="1" destOrd="0" presId="urn:microsoft.com/office/officeart/2005/8/layout/hierarchy4"/>
  </dgm:cxnLst>
  <dgm:bg>
    <a:gradFill>
      <a:gsLst>
        <a:gs pos="0">
          <a:srgbClr val="FFBE86"/>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3F390F-4E7A-4362-952A-7A380EDE772F}">
      <dsp:nvSpPr>
        <dsp:cNvPr id="0" name=""/>
        <dsp:cNvSpPr/>
      </dsp:nvSpPr>
      <dsp:spPr>
        <a:xfrm>
          <a:off x="3039" y="216"/>
          <a:ext cx="8452120"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sp3d extrusionH="28000" prstMaterial="matte"/>
        </a:bodyPr>
        <a:lstStyle/>
        <a:p>
          <a:pPr lvl="0" algn="ctr" defTabSz="2578100" rtl="0">
            <a:lnSpc>
              <a:spcPct val="90000"/>
            </a:lnSpc>
            <a:spcBef>
              <a:spcPct val="0"/>
            </a:spcBef>
            <a:spcAft>
              <a:spcPct val="35000"/>
            </a:spcAft>
          </a:pPr>
          <a:r>
            <a:rPr lang="en-US" sz="5800" kern="1200" dirty="0" smtClean="0"/>
            <a:t>Restart School</a:t>
          </a:r>
          <a:endParaRPr lang="en-US" sz="5800" kern="1200" dirty="0"/>
        </a:p>
      </dsp:txBody>
      <dsp:txXfrm>
        <a:off x="3039" y="216"/>
        <a:ext cx="8452120" cy="1345034"/>
      </dsp:txXfrm>
    </dsp:sp>
    <dsp:sp modelId="{54790118-931F-4A00-8709-F0503FF8D6B2}">
      <dsp:nvSpPr>
        <dsp:cNvPr id="0" name=""/>
        <dsp:cNvSpPr/>
      </dsp:nvSpPr>
      <dsp:spPr>
        <a:xfrm>
          <a:off x="3039" y="1456727"/>
          <a:ext cx="4975106"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en-US" sz="3200" kern="1200" dirty="0" smtClean="0"/>
            <a:t>Converts to charter</a:t>
          </a:r>
          <a:endParaRPr lang="en-US" sz="3200" kern="1200" dirty="0"/>
        </a:p>
      </dsp:txBody>
      <dsp:txXfrm>
        <a:off x="3039" y="1456727"/>
        <a:ext cx="4975106" cy="1345034"/>
      </dsp:txXfrm>
    </dsp:sp>
    <dsp:sp modelId="{49DFF217-65D9-4045-A156-9B8A738DFE7C}">
      <dsp:nvSpPr>
        <dsp:cNvPr id="0" name=""/>
        <dsp:cNvSpPr/>
      </dsp:nvSpPr>
      <dsp:spPr>
        <a:xfrm>
          <a:off x="3039" y="2913238"/>
          <a:ext cx="4975106"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US" sz="2000" kern="1200" dirty="0" smtClean="0"/>
            <a:t>Charter School Board</a:t>
          </a:r>
          <a:endParaRPr lang="en-US" sz="2000" kern="1200" dirty="0"/>
        </a:p>
      </dsp:txBody>
      <dsp:txXfrm>
        <a:off x="3039" y="2913238"/>
        <a:ext cx="4975106" cy="1345034"/>
      </dsp:txXfrm>
    </dsp:sp>
    <dsp:sp modelId="{ADD7D3B0-D9DE-44C2-952B-2C94A590F39B}">
      <dsp:nvSpPr>
        <dsp:cNvPr id="0" name=""/>
        <dsp:cNvSpPr/>
      </dsp:nvSpPr>
      <dsp:spPr>
        <a:xfrm>
          <a:off x="3039" y="4369748"/>
          <a:ext cx="1635472"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US" sz="2000" kern="1200" dirty="0" smtClean="0"/>
            <a:t>Independent Operator</a:t>
          </a:r>
          <a:endParaRPr lang="en-US" sz="2000" kern="1200" dirty="0"/>
        </a:p>
      </dsp:txBody>
      <dsp:txXfrm>
        <a:off x="3039" y="4369748"/>
        <a:ext cx="1635472" cy="1345034"/>
      </dsp:txXfrm>
    </dsp:sp>
    <dsp:sp modelId="{6BEFD445-FCC0-471D-AED4-C28BA43F62C1}">
      <dsp:nvSpPr>
        <dsp:cNvPr id="0" name=""/>
        <dsp:cNvSpPr/>
      </dsp:nvSpPr>
      <dsp:spPr>
        <a:xfrm>
          <a:off x="1672856" y="4369748"/>
          <a:ext cx="1635472"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US" sz="2000" kern="1200" dirty="0" smtClean="0"/>
            <a:t>Education Management Organization</a:t>
          </a:r>
        </a:p>
        <a:p>
          <a:pPr lvl="0" algn="ctr" defTabSz="889000" rtl="0">
            <a:lnSpc>
              <a:spcPct val="90000"/>
            </a:lnSpc>
            <a:spcBef>
              <a:spcPct val="0"/>
            </a:spcBef>
            <a:spcAft>
              <a:spcPct val="35000"/>
            </a:spcAft>
          </a:pPr>
          <a:r>
            <a:rPr lang="en-US" sz="1400" b="1" kern="1200" dirty="0" smtClean="0"/>
            <a:t>EMO</a:t>
          </a:r>
          <a:endParaRPr lang="en-US" sz="1400" b="1" kern="1200" dirty="0"/>
        </a:p>
      </dsp:txBody>
      <dsp:txXfrm>
        <a:off x="1672856" y="4369748"/>
        <a:ext cx="1635472" cy="1345034"/>
      </dsp:txXfrm>
    </dsp:sp>
    <dsp:sp modelId="{809C5FFA-9BB8-4AC0-887C-CBAFBF0664F2}">
      <dsp:nvSpPr>
        <dsp:cNvPr id="0" name=""/>
        <dsp:cNvSpPr/>
      </dsp:nvSpPr>
      <dsp:spPr>
        <a:xfrm>
          <a:off x="3342674" y="4369748"/>
          <a:ext cx="1635472"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US" sz="2000" kern="1200" dirty="0" smtClean="0"/>
            <a:t>Charter Management Organization</a:t>
          </a:r>
        </a:p>
        <a:p>
          <a:pPr lvl="0" algn="ctr" defTabSz="889000" rtl="0">
            <a:lnSpc>
              <a:spcPct val="90000"/>
            </a:lnSpc>
            <a:spcBef>
              <a:spcPct val="0"/>
            </a:spcBef>
            <a:spcAft>
              <a:spcPct val="35000"/>
            </a:spcAft>
          </a:pPr>
          <a:r>
            <a:rPr lang="en-US" sz="1400" b="1" kern="1200" dirty="0" smtClean="0"/>
            <a:t>CMO</a:t>
          </a:r>
          <a:endParaRPr lang="en-US" sz="1400" b="1" kern="1200" dirty="0"/>
        </a:p>
      </dsp:txBody>
      <dsp:txXfrm>
        <a:off x="3342674" y="4369748"/>
        <a:ext cx="1635472" cy="1345034"/>
      </dsp:txXfrm>
    </dsp:sp>
    <dsp:sp modelId="{DA58C659-B1DA-4777-80BD-240D2731CB79}">
      <dsp:nvSpPr>
        <dsp:cNvPr id="0" name=""/>
        <dsp:cNvSpPr/>
      </dsp:nvSpPr>
      <dsp:spPr>
        <a:xfrm>
          <a:off x="5115525" y="1456727"/>
          <a:ext cx="3339634"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en-US" sz="3200" kern="1200" dirty="0" smtClean="0"/>
            <a:t>Performance contract</a:t>
          </a:r>
          <a:endParaRPr lang="en-US" sz="3200" kern="1200" dirty="0"/>
        </a:p>
      </dsp:txBody>
      <dsp:txXfrm>
        <a:off x="5115525" y="1456727"/>
        <a:ext cx="3339634" cy="1345034"/>
      </dsp:txXfrm>
    </dsp:sp>
    <dsp:sp modelId="{66FDAA33-FEF2-4982-BCE8-4C375B62CE17}">
      <dsp:nvSpPr>
        <dsp:cNvPr id="0" name=""/>
        <dsp:cNvSpPr/>
      </dsp:nvSpPr>
      <dsp:spPr>
        <a:xfrm>
          <a:off x="5115525" y="2913238"/>
          <a:ext cx="1635472"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US" sz="2000" kern="1200" dirty="0" smtClean="0"/>
            <a:t>Education Management Organization</a:t>
          </a:r>
        </a:p>
        <a:p>
          <a:pPr lvl="0" algn="ctr" defTabSz="889000" rtl="0">
            <a:lnSpc>
              <a:spcPct val="90000"/>
            </a:lnSpc>
            <a:spcBef>
              <a:spcPct val="0"/>
            </a:spcBef>
            <a:spcAft>
              <a:spcPct val="35000"/>
            </a:spcAft>
          </a:pPr>
          <a:r>
            <a:rPr lang="en-US" sz="1400" b="1" kern="1200" dirty="0" smtClean="0"/>
            <a:t>EMO</a:t>
          </a:r>
          <a:endParaRPr lang="en-US" sz="1400" b="1" kern="1200" dirty="0"/>
        </a:p>
      </dsp:txBody>
      <dsp:txXfrm>
        <a:off x="5115525" y="2913238"/>
        <a:ext cx="1635472" cy="1345034"/>
      </dsp:txXfrm>
    </dsp:sp>
    <dsp:sp modelId="{A40F7635-EEBA-400E-B8C1-FB4702D72DFF}">
      <dsp:nvSpPr>
        <dsp:cNvPr id="0" name=""/>
        <dsp:cNvSpPr/>
      </dsp:nvSpPr>
      <dsp:spPr>
        <a:xfrm>
          <a:off x="6819688" y="2913238"/>
          <a:ext cx="1635472" cy="134503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US" sz="2000" kern="1200" dirty="0" smtClean="0"/>
            <a:t>Charter Management Organization</a:t>
          </a:r>
        </a:p>
        <a:p>
          <a:pPr lvl="0" algn="ctr" defTabSz="889000" rtl="0">
            <a:lnSpc>
              <a:spcPct val="90000"/>
            </a:lnSpc>
            <a:spcBef>
              <a:spcPct val="0"/>
            </a:spcBef>
            <a:spcAft>
              <a:spcPct val="35000"/>
            </a:spcAft>
          </a:pPr>
          <a:r>
            <a:rPr lang="en-US" sz="1400" b="1" kern="1200" dirty="0" smtClean="0"/>
            <a:t>CMO</a:t>
          </a:r>
          <a:endParaRPr lang="en-US" sz="1400" b="1" kern="1200" dirty="0"/>
        </a:p>
      </dsp:txBody>
      <dsp:txXfrm>
        <a:off x="6819688" y="2913238"/>
        <a:ext cx="1635472" cy="1345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864DE-6985-49C4-81C7-E8A466131537}"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5FBF1-2936-4F31-A870-57B4B636A2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TTIPS Cycle 3 Grant Overview</a:t>
            </a:r>
            <a:r>
              <a:rPr lang="en-US" baseline="0" dirty="0" smtClean="0"/>
              <a:t> and Applicant Conference Module 3 which addresses the Restart Model</a:t>
            </a:r>
            <a:endParaRPr lang="en-US" dirty="0"/>
          </a:p>
        </p:txBody>
      </p:sp>
      <p:sp>
        <p:nvSpPr>
          <p:cNvPr id="4" name="Slide Number Placeholder 3"/>
          <p:cNvSpPr>
            <a:spLocks noGrp="1"/>
          </p:cNvSpPr>
          <p:nvPr>
            <p:ph type="sldNum" sz="quarter" idx="10"/>
          </p:nvPr>
        </p:nvSpPr>
        <p:spPr/>
        <p:txBody>
          <a:bodyPr/>
          <a:lstStyle/>
          <a:p>
            <a:fld id="{4CA5FBF1-2936-4F31-A870-57B4B636A2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sz="4700" dirty="0"/>
              <a:t>We’re now switching to activities that are considered Permissible for Restart, as opposed to the “Musts” we just covered, these are the “MAYS.”</a:t>
            </a:r>
          </a:p>
          <a:p>
            <a:pPr eaLnBrk="1" fontAlgn="auto" hangingPunct="1">
              <a:spcBef>
                <a:spcPts val="0"/>
              </a:spcBef>
              <a:spcAft>
                <a:spcPts val="0"/>
              </a:spcAft>
              <a:defRPr/>
            </a:pPr>
            <a:r>
              <a:rPr lang="en-US" sz="4700" dirty="0"/>
              <a:t>**The </a:t>
            </a:r>
            <a:r>
              <a:rPr lang="en-US" sz="4700" b="1" dirty="0"/>
              <a:t>LEA has the flexibility to work with providers to develop an appropriate sequence and timetable</a:t>
            </a:r>
            <a:r>
              <a:rPr lang="en-US" sz="4700" dirty="0"/>
              <a:t>. In regards to a Restart school serving fewer grades than served by the original school, the guidance on that is an LEA has flexibility to work with providers to develop the appropriate sequence and timetable for a restart partnership, but do note that research indicates a minimum of three to six months planning time for the provider before opening a new school.</a:t>
            </a:r>
          </a:p>
          <a:p>
            <a:pPr eaLnBrk="1" fontAlgn="auto" hangingPunct="1">
              <a:spcBef>
                <a:spcPts val="0"/>
              </a:spcBef>
              <a:spcAft>
                <a:spcPts val="0"/>
              </a:spcAft>
              <a:defRPr/>
            </a:pPr>
            <a:r>
              <a:rPr lang="en-US" sz="4700" dirty="0"/>
              <a:t>**Another permissible activity - </a:t>
            </a:r>
            <a:r>
              <a:rPr lang="en-US" sz="4700" b="1" dirty="0"/>
              <a:t>Restart campuses may implement activities described in the final requirements with respect to all other models.</a:t>
            </a:r>
            <a:r>
              <a:rPr lang="en-US" sz="4700" dirty="0"/>
              <a:t> This is about whether a school implementing Restart may implement activities of a turnaround model or transformation model. A Restart operator has considerable flexibility not only with respect to the school improvement activities it will undertake, but also with respect to the type of school program it will offer.  The Restart model is specifically intended to give operators flexibility and freedom to implement their own reform plans and strategies.</a:t>
            </a:r>
          </a:p>
          <a:p>
            <a:pPr eaLnBrk="1" fontAlgn="auto" hangingPunct="1">
              <a:spcBef>
                <a:spcPts val="0"/>
              </a:spcBef>
              <a:spcAft>
                <a:spcPts val="0"/>
              </a:spcAft>
              <a:defRPr/>
            </a:pPr>
            <a:r>
              <a:rPr lang="en-US" sz="4700" dirty="0"/>
              <a:t>**</a:t>
            </a:r>
            <a:r>
              <a:rPr lang="en-US" sz="4700" b="1" dirty="0"/>
              <a:t>The LEA may choose the Restart option prior to selecting a provider</a:t>
            </a:r>
            <a:r>
              <a:rPr lang="en-US" sz="4700" dirty="0"/>
              <a:t>. Prior to submitting its application for SIG funds, an LEA does not need to know the particular EMO or CMO with which it would contract to Restart a school, but it should at least have a pool of potential partners that have expressed an interest in and have exhibited an ability to restart the school in which the LEA proposes to implement the restart model.  A contract does not have to be signed to receive funds, but enough information in the application must be provided to TEA for them to be confident that, if awarded SIG funds, the LEA would in fact enter into a contract with a CMO or EMO to implement the Restart model.</a:t>
            </a:r>
          </a:p>
          <a:p>
            <a:pPr eaLnBrk="1" fontAlgn="auto" hangingPunct="1">
              <a:spcBef>
                <a:spcPts val="0"/>
              </a:spcBef>
              <a:spcAft>
                <a:spcPts val="0"/>
              </a:spcAft>
              <a:defRPr/>
            </a:pPr>
            <a:r>
              <a:rPr lang="en-US" sz="4700" dirty="0"/>
              <a:t>**Finally, a permissible activity - </a:t>
            </a:r>
            <a:r>
              <a:rPr lang="en-US" sz="4700" b="1" dirty="0"/>
              <a:t>Restart campus may choose to serve fewer grades than previously served.</a:t>
            </a:r>
            <a:r>
              <a:rPr lang="en-US" sz="4700" dirty="0"/>
              <a:t> An LEA has flexibility to work with providers to develop the appropriate sequence and timetable for a restart partnership.  So, for example, an LEA could allow a Restart operator to take over one grade in a school at a time.  If this is the case, then the LEA must ensure that the SIG funds it receives for the school are used only for the grades being served by the Restart operator, unless the LEA is implementing one of the other SIG models with respect to the other grades served by the school.   </a:t>
            </a:r>
          </a:p>
          <a:p>
            <a:pPr eaLnBrk="1" fontAlgn="auto" hangingPunct="1">
              <a:spcBef>
                <a:spcPts val="0"/>
              </a:spcBef>
              <a:spcAft>
                <a:spcPts val="0"/>
              </a:spcAft>
              <a:defRPr/>
            </a:pPr>
            <a:r>
              <a:rPr lang="en-US" sz="4700" dirty="0"/>
              <a:t>****</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FAC19-5FE5-4E58-AF90-FB4B118BEC17}"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sz="2000" dirty="0"/>
              <a:t>Finally the center on innovation and improvement’s Pitfalls to avoid for districts choosing to restart a campus</a:t>
            </a:r>
          </a:p>
          <a:p>
            <a:pPr lvl="1" eaLnBrk="1" fontAlgn="auto" hangingPunct="1">
              <a:spcBef>
                <a:spcPts val="0"/>
              </a:spcBef>
              <a:spcAft>
                <a:spcPts val="0"/>
              </a:spcAft>
              <a:defRPr/>
            </a:pPr>
            <a:r>
              <a:rPr lang="en-US" sz="2000" dirty="0"/>
              <a:t>**Avoid Weak charter statute that limits charter schools’ operational autonomy </a:t>
            </a:r>
          </a:p>
          <a:p>
            <a:pPr lvl="1" eaLnBrk="1" fontAlgn="auto" hangingPunct="1">
              <a:spcBef>
                <a:spcPts val="0"/>
              </a:spcBef>
              <a:spcAft>
                <a:spcPts val="0"/>
              </a:spcAft>
              <a:defRPr/>
            </a:pPr>
            <a:r>
              <a:rPr lang="en-US" sz="2000" dirty="0"/>
              <a:t>Avoid Language requiring majority of teachers to approve conversion to charter status </a:t>
            </a:r>
          </a:p>
          <a:p>
            <a:pPr lvl="1" eaLnBrk="1" fontAlgn="auto" hangingPunct="1">
              <a:spcBef>
                <a:spcPts val="0"/>
              </a:spcBef>
              <a:spcAft>
                <a:spcPts val="0"/>
              </a:spcAft>
              <a:defRPr/>
            </a:pPr>
            <a:r>
              <a:rPr lang="en-US" sz="2000" dirty="0"/>
              <a:t>**Avoid Inequitable charter school funding statutes </a:t>
            </a:r>
          </a:p>
          <a:p>
            <a:pPr lvl="1" eaLnBrk="1" fontAlgn="auto" hangingPunct="1">
              <a:spcBef>
                <a:spcPts val="0"/>
              </a:spcBef>
              <a:spcAft>
                <a:spcPts val="0"/>
              </a:spcAft>
              <a:defRPr/>
            </a:pPr>
            <a:r>
              <a:rPr lang="en-US" sz="2000" dirty="0"/>
              <a:t>Avoid Prescriptive district procurement procedures that preclude merit-based selection of restart providers </a:t>
            </a:r>
          </a:p>
          <a:p>
            <a:pPr lvl="1" eaLnBrk="1" fontAlgn="auto" hangingPunct="1">
              <a:spcBef>
                <a:spcPts val="0"/>
              </a:spcBef>
              <a:spcAft>
                <a:spcPts val="0"/>
              </a:spcAft>
              <a:defRPr/>
            </a:pPr>
            <a:r>
              <a:rPr lang="en-US" sz="2000" dirty="0"/>
              <a:t>**Avoid Inhibiting autonomy that leads to inhibiting implementation of CMO/EMO or charter school model </a:t>
            </a:r>
          </a:p>
          <a:p>
            <a:pPr lvl="1" eaLnBrk="1" fontAlgn="auto" hangingPunct="1">
              <a:spcBef>
                <a:spcPts val="0"/>
              </a:spcBef>
              <a:spcAft>
                <a:spcPts val="0"/>
              </a:spcAft>
              <a:defRPr/>
            </a:pPr>
            <a:r>
              <a:rPr lang="en-US" sz="2000" dirty="0"/>
              <a:t>Avoid “</a:t>
            </a:r>
            <a:r>
              <a:rPr lang="en-US" sz="2000" i="1" dirty="0"/>
              <a:t>Conventional wisdom</a:t>
            </a:r>
            <a:r>
              <a:rPr lang="en-US" sz="2000" dirty="0"/>
              <a:t>” about degree of prescription outlined in collective bargaining agreements </a:t>
            </a:r>
          </a:p>
          <a:p>
            <a:pPr lvl="1" eaLnBrk="1" fontAlgn="auto" hangingPunct="1">
              <a:spcBef>
                <a:spcPts val="0"/>
              </a:spcBef>
              <a:spcAft>
                <a:spcPts val="0"/>
              </a:spcAft>
              <a:defRPr/>
            </a:pPr>
            <a:r>
              <a:rPr lang="en-US" sz="2000" dirty="0"/>
              <a:t>**Avoid Weak/bureaucratic—as opposed to performance based—provider selection procedures </a:t>
            </a:r>
          </a:p>
          <a:p>
            <a:pPr lvl="1" eaLnBrk="1" fontAlgn="auto" hangingPunct="1">
              <a:spcBef>
                <a:spcPts val="0"/>
              </a:spcBef>
              <a:spcAft>
                <a:spcPts val="0"/>
              </a:spcAft>
              <a:defRPr/>
            </a:pPr>
            <a:r>
              <a:rPr lang="en-US" sz="2000" dirty="0"/>
              <a:t>Avoid Ambiguous relationship terms </a:t>
            </a:r>
          </a:p>
          <a:p>
            <a:pPr lvl="1" eaLnBrk="1" fontAlgn="auto" hangingPunct="1">
              <a:spcBef>
                <a:spcPts val="0"/>
              </a:spcBef>
              <a:spcAft>
                <a:spcPts val="0"/>
              </a:spcAft>
              <a:defRPr/>
            </a:pPr>
            <a:r>
              <a:rPr lang="en-US" sz="2000" dirty="0"/>
              <a:t>**Avoid Failure to consistently implement effective instructional practices </a:t>
            </a:r>
          </a:p>
          <a:p>
            <a:pPr lvl="1" eaLnBrk="1" fontAlgn="auto" hangingPunct="1">
              <a:spcBef>
                <a:spcPts val="0"/>
              </a:spcBef>
              <a:spcAft>
                <a:spcPts val="0"/>
              </a:spcAft>
              <a:defRPr/>
            </a:pPr>
            <a:r>
              <a:rPr lang="en-US" sz="2000" dirty="0"/>
              <a:t>Avoid Undefined accountability metric </a:t>
            </a:r>
          </a:p>
          <a:p>
            <a:pPr lvl="1" eaLnBrk="1" fontAlgn="auto" hangingPunct="1">
              <a:spcBef>
                <a:spcPts val="0"/>
              </a:spcBef>
              <a:spcAft>
                <a:spcPts val="0"/>
              </a:spcAft>
              <a:defRPr/>
            </a:pPr>
            <a:r>
              <a:rPr lang="en-US" sz="2000" dirty="0"/>
              <a:t>**Avoid Absence of consequences for failure to meet performance goals</a:t>
            </a:r>
          </a:p>
          <a:p>
            <a:pPr eaLnBrk="1" fontAlgn="auto" hangingPunct="1">
              <a:spcBef>
                <a:spcPts val="0"/>
              </a:spcBef>
              <a:spcAft>
                <a:spcPts val="0"/>
              </a:spcAft>
              <a:defRPr/>
            </a:pPr>
            <a:r>
              <a:rPr lang="en-US" dirty="0" smtClean="0"/>
              <a:t>And now we’ll hear from Allison regarding transformation</a:t>
            </a:r>
          </a:p>
          <a:p>
            <a:pPr eaLnBrk="1" fontAlgn="auto" hangingPunct="1">
              <a:spcBef>
                <a:spcPts val="0"/>
              </a:spcBef>
              <a:spcAft>
                <a:spcPts val="0"/>
              </a:spcAft>
              <a:defRPr/>
            </a:pPr>
            <a:r>
              <a:rPr lang="en-US" dirty="0" smtClean="0"/>
              <a:t>****</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2A3CCB-A56B-40E1-AD83-F07839F02DD0}"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Our discussion of each model will following the same structure.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First we will discuss The </a:t>
            </a:r>
            <a:r>
              <a:rPr lang="en-US" b="1" dirty="0" smtClean="0"/>
              <a:t>“Big Picture” View – </a:t>
            </a:r>
            <a:r>
              <a:rPr lang="en-US" dirty="0" smtClean="0"/>
              <a:t>which will entail discussing each model in a general sense</a:t>
            </a:r>
            <a:endParaRPr lang="en-US" b="1" dirty="0" smtClean="0"/>
          </a:p>
          <a:p>
            <a:pPr marL="228600" indent="-228600" eaLnBrk="1" fontAlgn="auto" hangingPunct="1">
              <a:spcBef>
                <a:spcPts val="0"/>
              </a:spcBef>
              <a:spcAft>
                <a:spcPts val="0"/>
              </a:spcAft>
              <a:buFontTx/>
              <a:buAutoNum type="arabicPeriod" startAt="2"/>
              <a:defRPr/>
            </a:pPr>
            <a:r>
              <a:rPr lang="en-US" dirty="0" smtClean="0"/>
              <a:t>We will then move on to </a:t>
            </a:r>
            <a:r>
              <a:rPr lang="en-US" b="1" dirty="0" smtClean="0"/>
              <a:t>Requirements and Permissible Activities </a:t>
            </a:r>
            <a:r>
              <a:rPr lang="en-US" dirty="0" smtClean="0"/>
              <a:t>or the “Musts” and “Mays” during which we will address the grant requirements and guidelines.</a:t>
            </a:r>
          </a:p>
          <a:p>
            <a:pPr eaLnBrk="1" fontAlgn="auto" hangingPunct="1">
              <a:spcBef>
                <a:spcPts val="0"/>
              </a:spcBef>
              <a:spcAft>
                <a:spcPts val="0"/>
              </a:spcAft>
              <a:defRPr/>
            </a:pPr>
            <a:r>
              <a:rPr lang="en-US" dirty="0" smtClean="0"/>
              <a:t>3.  And finally we will offer </a:t>
            </a:r>
            <a:r>
              <a:rPr lang="en-US" b="1" dirty="0" smtClean="0"/>
              <a:t>District Considerations </a:t>
            </a:r>
            <a:r>
              <a:rPr lang="en-US" dirty="0" smtClean="0"/>
              <a:t>take if choosing the specific model</a:t>
            </a:r>
            <a:endParaRPr lang="en-US" b="1" dirty="0" smtClean="0"/>
          </a:p>
          <a:p>
            <a:pPr eaLnBrk="1" fontAlgn="auto" hangingPunct="1">
              <a:spcBef>
                <a:spcPts val="0"/>
              </a:spcBef>
              <a:spcAft>
                <a:spcPts val="0"/>
              </a:spcAft>
              <a:defRPr/>
            </a:pPr>
            <a:r>
              <a:rPr lang="en-US" b="1" dirty="0" smtClean="0"/>
              <a:t>****</a:t>
            </a:r>
          </a:p>
          <a:p>
            <a:endParaRPr lang="en-US" dirty="0"/>
          </a:p>
        </p:txBody>
      </p:sp>
      <p:sp>
        <p:nvSpPr>
          <p:cNvPr id="4" name="Slide Number Placeholder 3"/>
          <p:cNvSpPr>
            <a:spLocks noGrp="1"/>
          </p:cNvSpPr>
          <p:nvPr>
            <p:ph type="sldNum" sz="quarter" idx="10"/>
          </p:nvPr>
        </p:nvSpPr>
        <p:spPr/>
        <p:txBody>
          <a:bodyPr/>
          <a:lstStyle/>
          <a:p>
            <a:fld id="{4CA5FBF1-2936-4F31-A870-57B4B636A2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25-30 minutes</a:t>
            </a:r>
          </a:p>
          <a:p>
            <a:pPr eaLnBrk="1" hangingPunct="1">
              <a:spcBef>
                <a:spcPct val="0"/>
              </a:spcBef>
            </a:pPr>
            <a:r>
              <a:rPr lang="en-US" dirty="0" smtClean="0"/>
              <a:t>(show folder) Now we’ll switch gears to a second intervention option  - Restart, perhaps the most difficult to understand of the four options</a:t>
            </a:r>
          </a:p>
          <a:p>
            <a:pPr eaLnBrk="1" hangingPunct="1">
              <a:spcBef>
                <a:spcPct val="0"/>
              </a:spcBef>
            </a:pPr>
            <a:r>
              <a:rPr lang="en-US" dirty="0" smtClean="0"/>
              <a:t>****</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27E01A-F292-4244-8A23-02A628CF7B6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Restart is when an “LEA </a:t>
            </a:r>
            <a:r>
              <a:rPr lang="en-US" b="1" smtClean="0"/>
              <a:t>closes</a:t>
            </a:r>
            <a:r>
              <a:rPr lang="en-US" smtClean="0"/>
              <a:t> school and </a:t>
            </a:r>
            <a:r>
              <a:rPr lang="en-US" b="1" smtClean="0"/>
              <a:t>re-opens</a:t>
            </a:r>
            <a:r>
              <a:rPr lang="en-US" smtClean="0"/>
              <a:t> under the management of a charter school operator, charter management organization or an education management organization, those are CMOs and EMOs, that has been </a:t>
            </a:r>
            <a:r>
              <a:rPr lang="en-US" b="1" smtClean="0"/>
              <a:t>selected through a rigorous review process</a:t>
            </a:r>
            <a:r>
              <a:rPr lang="en-US" smtClean="0"/>
              <a:t>.  Though we will further discuss the rigorous review process, we would like to emphasize that this is one of the most critical aspects of restarting. </a:t>
            </a:r>
          </a:p>
          <a:p>
            <a:pPr eaLnBrk="1" hangingPunct="1">
              <a:spcBef>
                <a:spcPct val="0"/>
              </a:spcBef>
            </a:pPr>
            <a:r>
              <a:rPr lang="en-US" smtClean="0"/>
              <a:t>According to guidance the “rigorous review process”</a:t>
            </a:r>
            <a:r>
              <a:rPr lang="en-US" i="1" smtClean="0"/>
              <a:t> </a:t>
            </a:r>
            <a:r>
              <a:rPr lang="en-US" smtClean="0"/>
              <a:t>permits an LEA to examine a prospective restart operator’s reform plans and strategies.  It helps prevent an operator from assuming control of a school without having a meaningful plan for turning it around.  The purpose of the rigorous review process is to provide an LEA with an opportunity to ensure that the operator will use the model to make meaningful changes in a school.  Through the rigorous review process, an LEA might, for example, require a prospective operator to demonstrate that its strategies are research-based and that it has capacity to implement the strategies it is proposing</a:t>
            </a:r>
            <a:r>
              <a:rPr lang="en-US" b="1" smtClean="0"/>
              <a:t>.</a:t>
            </a:r>
            <a:r>
              <a:rPr lang="en-US" smtClean="0"/>
              <a:t> </a:t>
            </a:r>
          </a:p>
          <a:p>
            <a:pPr eaLnBrk="1" hangingPunct="1">
              <a:spcBef>
                <a:spcPct val="0"/>
              </a:spcBef>
            </a:pPr>
            <a:r>
              <a:rPr lang="en-US" sz="1100" smtClean="0"/>
              <a:t>****</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8F96F9-C744-4AF8-B389-121181D1B7D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specifics of Restart can get complicated so let’s look more closely at the options available to a Restart campus. </a:t>
            </a:r>
          </a:p>
          <a:p>
            <a:pPr eaLnBrk="1" hangingPunct="1">
              <a:spcBef>
                <a:spcPct val="0"/>
              </a:spcBef>
            </a:pPr>
            <a:r>
              <a:rPr lang="en-US" smtClean="0"/>
              <a:t>Main difference within Restart is who the district is holding accountable and who the performance contract is with. </a:t>
            </a:r>
          </a:p>
          <a:p>
            <a:pPr eaLnBrk="1" hangingPunct="1">
              <a:spcBef>
                <a:spcPct val="0"/>
              </a:spcBef>
            </a:pPr>
            <a:r>
              <a:rPr lang="en-US" smtClean="0"/>
              <a:t>As is indicated on the left-hand side of the chart, if the school converts to charter (status), governance transitions to a </a:t>
            </a:r>
            <a:r>
              <a:rPr lang="en-US" b="1" smtClean="0"/>
              <a:t>Charter school board</a:t>
            </a:r>
            <a:r>
              <a:rPr lang="en-US" smtClean="0"/>
              <a:t> (a non-profit organization legally responsible for running the school). This board may function as an Independent operator and/or hire an EMO or CMO.</a:t>
            </a:r>
          </a:p>
          <a:p>
            <a:pPr eaLnBrk="1" hangingPunct="1">
              <a:spcBef>
                <a:spcPct val="0"/>
              </a:spcBef>
            </a:pPr>
            <a:r>
              <a:rPr lang="en-US" smtClean="0"/>
              <a:t>As is indicated on the right side of this chart, Performance Contracting means hiring an EMO or CMO.</a:t>
            </a:r>
          </a:p>
          <a:p>
            <a:pPr eaLnBrk="1" hangingPunct="1">
              <a:spcBef>
                <a:spcPct val="0"/>
              </a:spcBef>
            </a:pPr>
            <a:r>
              <a:rPr lang="en-US" smtClean="0"/>
              <a:t>****</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25293-0C66-49F5-97AF-A600C812913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That brings up a question or two.  What is a CMO? and what is an EMO? </a:t>
            </a:r>
          </a:p>
          <a:p>
            <a:pPr eaLnBrk="1" hangingPunct="1">
              <a:spcBef>
                <a:spcPct val="0"/>
              </a:spcBef>
            </a:pPr>
            <a:r>
              <a:rPr lang="en-US" smtClean="0"/>
              <a:t>Well, a CMO is a non-profit organization that operates or manages charter schools by centralizing or sharing certain functions and resources among schools. </a:t>
            </a:r>
          </a:p>
          <a:p>
            <a:pPr eaLnBrk="1" hangingPunct="1">
              <a:spcBef>
                <a:spcPct val="0"/>
              </a:spcBef>
            </a:pPr>
            <a:r>
              <a:rPr lang="en-US" b="1" smtClean="0"/>
              <a:t>	Examples: </a:t>
            </a:r>
            <a:r>
              <a:rPr lang="en-US" smtClean="0"/>
              <a:t>Knowledge is Power Program (KIPP), Achievement First, Uncommon Schools, Aspire, and Green Dot, </a:t>
            </a:r>
          </a:p>
          <a:p>
            <a:pPr eaLnBrk="1" hangingPunct="1">
              <a:spcBef>
                <a:spcPct val="0"/>
              </a:spcBef>
            </a:pPr>
            <a:r>
              <a:rPr lang="en-US" b="1" smtClean="0"/>
              <a:t> </a:t>
            </a:r>
            <a:r>
              <a:rPr lang="en-US" smtClean="0"/>
              <a:t>An EMO is a for-profit </a:t>
            </a:r>
            <a:r>
              <a:rPr lang="en-US" i="1" u="sng" smtClean="0"/>
              <a:t>or non-profit </a:t>
            </a:r>
            <a:r>
              <a:rPr lang="en-US" smtClean="0"/>
              <a:t>organization that provides “whole school operation” services in multiple regions. </a:t>
            </a:r>
          </a:p>
          <a:p>
            <a:pPr eaLnBrk="1" hangingPunct="1">
              <a:spcBef>
                <a:spcPct val="0"/>
              </a:spcBef>
            </a:pPr>
            <a:r>
              <a:rPr lang="en-US" b="1" smtClean="0"/>
              <a:t>	Examples: </a:t>
            </a:r>
            <a:r>
              <a:rPr lang="en-US" smtClean="0"/>
              <a:t>Edison Schools, Mosaica Education, National Heritage Academies, Nobel Learning Communities</a:t>
            </a:r>
          </a:p>
          <a:p>
            <a:pPr eaLnBrk="1" hangingPunct="1">
              <a:spcBef>
                <a:spcPct val="0"/>
              </a:spcBef>
            </a:pPr>
            <a:r>
              <a:rPr lang="en-US" smtClean="0"/>
              <a:t>Don’t be discouraged if you’re confused, lines are easily and regularly blurred between the two types of organizations.</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B6880-4377-47CC-9680-C3D0C02FBBE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the basic philosophy according to the National Association of Charter School authorizers (or NACSA)</a:t>
            </a:r>
            <a:r>
              <a:rPr lang="en-US" b="1" smtClean="0"/>
              <a:t>: </a:t>
            </a:r>
            <a:r>
              <a:rPr lang="en-US" smtClean="0"/>
              <a:t>Choosing the Restart models allows for global, comprehensive change in operations in the form of new staff/new leaders and a completely new culture, and grants a campus the authority/autonomy to be innovative in their approach to educating students in the form of staffing, management policies, instruction, parent relations, schedule, discipline.  </a:t>
            </a:r>
            <a:r>
              <a:rPr lang="en-US" b="1" smtClean="0"/>
              <a:t> </a:t>
            </a:r>
          </a:p>
          <a:p>
            <a:pPr eaLnBrk="1" hangingPunct="1">
              <a:spcBef>
                <a:spcPct val="0"/>
              </a:spcBef>
            </a:pPr>
            <a:r>
              <a:rPr lang="en-US" b="1" smtClean="0"/>
              <a:t>****</a:t>
            </a: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AE215-6265-4ECB-A247-E305B1489317}"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a:t>Let’s now talk about the requirements or “Musts” of Restart. </a:t>
            </a:r>
          </a:p>
          <a:p>
            <a:pPr eaLnBrk="1" fontAlgn="auto" hangingPunct="1">
              <a:spcBef>
                <a:spcPts val="0"/>
              </a:spcBef>
              <a:spcAft>
                <a:spcPts val="0"/>
              </a:spcAft>
              <a:defRPr/>
            </a:pPr>
            <a:r>
              <a:rPr lang="en-US" dirty="0"/>
              <a:t>**The provider must be selected from the TEA Approved List. As an additional safeguard to ensure only quality providers are serving our schools, TEA has submitted an RFQ to attract and select quality providers.  LEAs must choose potential providers from the TEA selected pool of providers.</a:t>
            </a:r>
          </a:p>
          <a:p>
            <a:pPr eaLnBrk="1" fontAlgn="auto" hangingPunct="1">
              <a:spcBef>
                <a:spcPts val="0"/>
              </a:spcBef>
              <a:spcAft>
                <a:spcPts val="0"/>
              </a:spcAft>
              <a:defRPr/>
            </a:pPr>
            <a:r>
              <a:rPr lang="en-US" dirty="0"/>
              <a:t>**Secondly, the restart school must enroll, within the grades it serves, all former students who wish to attend the school.  However, it is not required for providers to serve all grades previously served.  It is common for a provider to choose to slowly re-integrate one grade level at a time, or to choose to serve only select grade levels.  In our handout of narrowing questions we address this – because if the provider chooses not to serve all grade levels currently being served at the school, does the LEA have schools with the capacity to serve the remaining students? If no, then the provider must agree to serve all current grade levels for Restart to be a viable option.</a:t>
            </a:r>
          </a:p>
          <a:p>
            <a:pPr eaLnBrk="1" fontAlgn="auto" hangingPunct="1">
              <a:spcBef>
                <a:spcPts val="0"/>
              </a:spcBef>
              <a:spcAft>
                <a:spcPts val="0"/>
              </a:spcAft>
              <a:defRPr/>
            </a:pPr>
            <a:r>
              <a:rPr lang="en-US" dirty="0"/>
              <a:t>But keep in mind another quote from Arne Duncan: “Too often, charter schools take an incremental approach of starting a new school one grade at a time – an approach that is too gradual to have an immediate impact in dropout factories and other schools that are seriously underperforming.” </a:t>
            </a:r>
          </a:p>
          <a:p>
            <a:pPr eaLnBrk="1" fontAlgn="auto" hangingPunct="1">
              <a:spcBef>
                <a:spcPts val="0"/>
              </a:spcBef>
              <a:spcAft>
                <a:spcPts val="0"/>
              </a:spcAft>
              <a:defRPr/>
            </a:pPr>
            <a:r>
              <a:rPr lang="en-US" dirty="0"/>
              <a:t>****</a:t>
            </a:r>
          </a:p>
          <a:p>
            <a:pPr eaLnBrk="1" fontAlgn="auto" hangingPunct="1">
              <a:spcBef>
                <a:spcPts val="0"/>
              </a:spcBef>
              <a:spcAft>
                <a:spcPts val="0"/>
              </a:spcAft>
              <a:defRPr/>
            </a:pPr>
            <a:r>
              <a:rPr lang="en-US" dirty="0"/>
              <a:t>A Restart school must enroll, within the grades it serves, all former students who wish to attend the school.  The purpose of this requirement is to ensure that restarting the school benefits the population of students who would be served by the absence of “restarting” the school.</a:t>
            </a:r>
          </a:p>
          <a:p>
            <a:pPr eaLnBrk="1" fontAlgn="auto" hangingPunct="1">
              <a:spcBef>
                <a:spcPts val="0"/>
              </a:spcBef>
              <a:spcAft>
                <a:spcPts val="0"/>
              </a:spcAft>
              <a:defRPr/>
            </a:pPr>
            <a:r>
              <a:rPr lang="en-US" dirty="0"/>
              <a:t>****</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284396-0E11-4C7C-814A-ACF1995A32B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a:t>Another requirement, the provider must be selected through a rigorous selection process. </a:t>
            </a:r>
          </a:p>
          <a:p>
            <a:pPr eaLnBrk="1" fontAlgn="auto" hangingPunct="1">
              <a:spcBef>
                <a:spcPts val="0"/>
              </a:spcBef>
              <a:spcAft>
                <a:spcPts val="0"/>
              </a:spcAft>
              <a:defRPr/>
            </a:pPr>
            <a:r>
              <a:rPr lang="en-US" dirty="0"/>
              <a:t>The importance of the “rigorous selection process” was alluded to previously.  Research indicates that the </a:t>
            </a:r>
            <a:r>
              <a:rPr lang="en-US" i="1" dirty="0"/>
              <a:t>authorization process</a:t>
            </a:r>
            <a:r>
              <a:rPr lang="en-US" dirty="0"/>
              <a:t>, which includes the selection phase, is the most crucial part of collaborating with an external provider. </a:t>
            </a:r>
          </a:p>
          <a:p>
            <a:pPr eaLnBrk="1" fontAlgn="auto" hangingPunct="1">
              <a:spcBef>
                <a:spcPts val="0"/>
              </a:spcBef>
              <a:spcAft>
                <a:spcPts val="0"/>
              </a:spcAft>
              <a:defRPr/>
            </a:pPr>
            <a:r>
              <a:rPr lang="en-US" dirty="0"/>
              <a:t>Another Duncan quote</a:t>
            </a:r>
            <a:r>
              <a:rPr lang="en-US" b="1" i="1" dirty="0"/>
              <a:t>: </a:t>
            </a:r>
            <a:r>
              <a:rPr lang="en-US" dirty="0"/>
              <a:t>“The charter movement is putting itself at risk by allowing too many second-rate and third-rate operators to exist,” he said. “Charter authorizers need to do a better job of holding schools accountable – or people will, by leaving.” </a:t>
            </a:r>
          </a:p>
          <a:p>
            <a:pPr eaLnBrk="1" fontAlgn="auto" hangingPunct="1">
              <a:spcBef>
                <a:spcPts val="0"/>
              </a:spcBef>
              <a:spcAft>
                <a:spcPts val="0"/>
              </a:spcAft>
              <a:defRPr/>
            </a:pPr>
            <a:r>
              <a:rPr lang="en-US" dirty="0"/>
              <a:t>The National Association of Charter School Authorizers (or NACSA) has identified a set of principles and standards for charter school authorizing which includes an application process.  </a:t>
            </a:r>
          </a:p>
          <a:p>
            <a:pPr eaLnBrk="1" fontAlgn="auto" hangingPunct="1">
              <a:spcBef>
                <a:spcPts val="0"/>
              </a:spcBef>
              <a:spcAft>
                <a:spcPts val="0"/>
              </a:spcAft>
              <a:defRPr/>
            </a:pPr>
            <a:r>
              <a:rPr lang="en-US" dirty="0"/>
              <a:t>**According to NACSA a quality authorizer implements a comprehensive application process that follows fair procedures, a rigorous criteria, and grants charters only to those developers who demonstrate strong capacity for establishing and operating a quality charter school. </a:t>
            </a:r>
          </a:p>
          <a:p>
            <a:pPr eaLnBrk="1" fontAlgn="auto" hangingPunct="1">
              <a:spcBef>
                <a:spcPts val="0"/>
              </a:spcBef>
              <a:spcAft>
                <a:spcPts val="0"/>
              </a:spcAft>
              <a:defRPr/>
            </a:pPr>
            <a:r>
              <a:rPr lang="en-US" dirty="0"/>
              <a:t>Laura </a:t>
            </a:r>
            <a:r>
              <a:rPr lang="en-US" dirty="0" err="1"/>
              <a:t>Rhim</a:t>
            </a:r>
            <a:r>
              <a:rPr lang="en-US" dirty="0"/>
              <a:t> in a webinar prepared for the Center on Innovation and Improvement suggested that LEAs create a rubric</a:t>
            </a:r>
          </a:p>
          <a:p>
            <a:pPr eaLnBrk="1" fontAlgn="auto" hangingPunct="1">
              <a:spcBef>
                <a:spcPts val="0"/>
              </a:spcBef>
              <a:spcAft>
                <a:spcPts val="0"/>
              </a:spcAft>
              <a:defRPr/>
            </a:pPr>
            <a:r>
              <a:rPr lang="en-US" dirty="0"/>
              <a:t>**consisting of three components (Academic Achievement, Fiscal and Operational Records, and Potential) to assess CMO/EMO quality.  </a:t>
            </a:r>
          </a:p>
          <a:p>
            <a:pPr eaLnBrk="1" fontAlgn="auto" hangingPunct="1">
              <a:spcBef>
                <a:spcPts val="0"/>
              </a:spcBef>
              <a:spcAft>
                <a:spcPts val="0"/>
              </a:spcAft>
              <a:defRPr/>
            </a:pPr>
            <a:r>
              <a:rPr lang="en-US" dirty="0"/>
              <a:t>**Another requirement of restart is that the contract must include terms and provisions to hold the provider accountable for complying with final requirements. As was mentioned previously, this would be part of the authorization process, and should be addressed during the development of the performance contract or terms of agreement. Guidance reminds us that an LEA should bear this accountability requirement in mind at the time of contracting with the charter school operator, CMO, or EMO, and should consider how best to reflect it in the contract or agreement.</a:t>
            </a:r>
          </a:p>
          <a:p>
            <a:pPr eaLnBrk="1" fontAlgn="auto" hangingPunct="1">
              <a:spcBef>
                <a:spcPts val="0"/>
              </a:spcBef>
              <a:spcAft>
                <a:spcPts val="0"/>
              </a:spcAft>
              <a:defRPr/>
            </a:pPr>
            <a:r>
              <a:rPr lang="en-US" dirty="0"/>
              <a:t>****</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B8BB29-E4FA-4915-A812-E991B788DBAD}"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33977B-7D99-438B-9E69-2103FF05A96F}"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AF9451-BB0E-4CFF-8027-1EBE6123E5E4}"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2016FA-D090-4929-A743-1F79BC20CD92}"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A1226E8-76ED-49EC-A8D7-50A4B7E67DB1}" type="datetime1">
              <a:rPr lang="en-US" smtClean="0"/>
              <a:pPr/>
              <a:t>4/3/2014</a:t>
            </a:fld>
            <a:endParaRPr lang="en-US"/>
          </a:p>
        </p:txBody>
      </p:sp>
      <p:sp>
        <p:nvSpPr>
          <p:cNvPr id="8" name="Footer Placeholder 7"/>
          <p:cNvSpPr>
            <a:spLocks noGrp="1"/>
          </p:cNvSpPr>
          <p:nvPr>
            <p:ph type="ftr" sz="quarter" idx="11"/>
          </p:nvPr>
        </p:nvSpPr>
        <p:spPr/>
        <p:txBody>
          <a:bodyPr/>
          <a:lstStyle/>
          <a:p>
            <a:r>
              <a:rPr lang="en-US" smtClean="0"/>
              <a:t>© Texas Education Agency, 2014</a:t>
            </a:r>
            <a:endParaRPr lang="en-US"/>
          </a:p>
        </p:txBody>
      </p:sp>
      <p:sp>
        <p:nvSpPr>
          <p:cNvPr id="9" name="Slide Number Placeholder 8"/>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82BD146-A719-4C41-AA72-241DAF297281}" type="datetime1">
              <a:rPr lang="en-US" smtClean="0"/>
              <a:pPr/>
              <a:t>4/3/2014</a:t>
            </a:fld>
            <a:endParaRPr lang="en-US"/>
          </a:p>
        </p:txBody>
      </p:sp>
      <p:sp>
        <p:nvSpPr>
          <p:cNvPr id="4" name="Footer Placeholder 3"/>
          <p:cNvSpPr>
            <a:spLocks noGrp="1"/>
          </p:cNvSpPr>
          <p:nvPr>
            <p:ph type="ftr" sz="quarter" idx="11"/>
          </p:nvPr>
        </p:nvSpPr>
        <p:spPr/>
        <p:txBody>
          <a:bodyPr/>
          <a:lstStyle/>
          <a:p>
            <a:r>
              <a:rPr lang="en-US" smtClean="0"/>
              <a:t>© Texas Education Agency, 2014</a:t>
            </a:r>
            <a:endParaRPr lang="en-US"/>
          </a:p>
        </p:txBody>
      </p:sp>
      <p:sp>
        <p:nvSpPr>
          <p:cNvPr id="5" name="Slide Number Placeholder 4"/>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804377A-1424-4532-AAF6-7A93B4222AA7}" type="datetime1">
              <a:rPr lang="en-US" smtClean="0"/>
              <a:pPr/>
              <a:t>4/3/2014</a:t>
            </a:fld>
            <a:endParaRPr lang="en-US"/>
          </a:p>
        </p:txBody>
      </p:sp>
      <p:sp>
        <p:nvSpPr>
          <p:cNvPr id="3" name="Footer Placeholder 2"/>
          <p:cNvSpPr>
            <a:spLocks noGrp="1"/>
          </p:cNvSpPr>
          <p:nvPr>
            <p:ph type="ftr" sz="quarter" idx="11"/>
          </p:nvPr>
        </p:nvSpPr>
        <p:spPr/>
        <p:txBody>
          <a:bodyPr/>
          <a:lstStyle/>
          <a:p>
            <a:r>
              <a:rPr lang="en-US" smtClean="0"/>
              <a:t>© Texas Education Agency, 2014</a:t>
            </a:r>
            <a:endParaRPr lang="en-US"/>
          </a:p>
        </p:txBody>
      </p:sp>
      <p:sp>
        <p:nvSpPr>
          <p:cNvPr id="4" name="Slide Number Placeholder 3"/>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EF7C92-466F-42C3-ADA5-EA219EDE3F0E}"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1A3E4B-76AB-4408-8510-F23E06ACFBF2}"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BCB1A3A4-9F3B-48D8-9DF1-DC8B12A552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810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 Texas Education Agency, 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1A3A4-9F3B-48D8-9DF1-DC8B12A552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Texas Title I Priority Schools </a:t>
            </a:r>
            <a:br>
              <a:rPr lang="en-US" dirty="0" smtClean="0"/>
            </a:br>
            <a:r>
              <a:rPr lang="en-US" dirty="0" smtClean="0"/>
              <a:t>(TTIPS) Grant </a:t>
            </a:r>
            <a:br>
              <a:rPr lang="en-US" dirty="0" smtClean="0"/>
            </a:br>
            <a:r>
              <a:rPr lang="en-US" dirty="0" smtClean="0"/>
              <a:t>Cycle 3</a:t>
            </a:r>
            <a:br>
              <a:rPr lang="en-US" dirty="0" smtClean="0"/>
            </a:br>
            <a:endParaRPr lang="en-US" dirty="0"/>
          </a:p>
        </p:txBody>
      </p:sp>
      <p:sp>
        <p:nvSpPr>
          <p:cNvPr id="5" name="Subtitle 4"/>
          <p:cNvSpPr>
            <a:spLocks noGrp="1"/>
          </p:cNvSpPr>
          <p:nvPr>
            <p:ph type="subTitle" idx="1"/>
          </p:nvPr>
        </p:nvSpPr>
        <p:spPr/>
        <p:txBody>
          <a:bodyPr/>
          <a:lstStyle/>
          <a:p>
            <a:r>
              <a:rPr lang="en-US" dirty="0" smtClean="0"/>
              <a:t>Grant Overview &amp; Applicant Conference</a:t>
            </a:r>
            <a:endParaRPr lang="en-US" dirty="0"/>
          </a:p>
        </p:txBody>
      </p:sp>
      <p:sp>
        <p:nvSpPr>
          <p:cNvPr id="6" name="Slide Number Placeholder 5"/>
          <p:cNvSpPr>
            <a:spLocks noGrp="1"/>
          </p:cNvSpPr>
          <p:nvPr>
            <p:ph type="sldNum" sz="quarter" idx="12"/>
          </p:nvPr>
        </p:nvSpPr>
        <p:spPr/>
        <p:txBody>
          <a:bodyPr/>
          <a:lstStyle/>
          <a:p>
            <a:fld id="{BCB1A3A4-9F3B-48D8-9DF1-DC8B12A55218}"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 Texas Education Agency, 2014</a:t>
            </a:r>
            <a:endParaRPr lang="en-US"/>
          </a:p>
        </p:txBody>
      </p:sp>
      <p:pic>
        <p:nvPicPr>
          <p:cNvPr id="9" name="~PP1100.WAV">
            <a:hlinkClick r:id="" action="ppaction://media"/>
          </p:cNvPr>
          <p:cNvPicPr>
            <a:picLocks noRot="1" noChangeAspect="1"/>
          </p:cNvPicPr>
          <p:nvPr>
            <a:wavAudioFile r:embed="rId1" name="~PP1100.WAV"/>
          </p:nvPr>
        </p:nvPicPr>
        <p:blipFill>
          <a:blip r:embed="rId4" cstate="print"/>
          <a:stretch>
            <a:fillRect/>
          </a:stretch>
        </p:blipFill>
        <p:spPr>
          <a:xfrm>
            <a:off x="8716963" y="6430963"/>
            <a:ext cx="304800" cy="304800"/>
          </a:xfrm>
          <a:prstGeom prst="rect">
            <a:avLst/>
          </a:prstGeom>
        </p:spPr>
      </p:pic>
    </p:spTree>
  </p:cSld>
  <p:clrMapOvr>
    <a:masterClrMapping/>
  </p:clrMapOvr>
  <p:transition advTm="8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5"/>
          <p:cNvSpPr>
            <a:spLocks noGrp="1"/>
          </p:cNvSpPr>
          <p:nvPr>
            <p:ph idx="1"/>
          </p:nvPr>
        </p:nvSpPr>
        <p:spPr/>
        <p:txBody>
          <a:bodyPr>
            <a:normAutofit fontScale="77500" lnSpcReduction="20000"/>
          </a:bodyPr>
          <a:lstStyle/>
          <a:p>
            <a:pPr algn="ctr"/>
            <a:r>
              <a:rPr lang="en-US" b="1" dirty="0" smtClean="0">
                <a:latin typeface="Calibri" pitchFamily="34" charset="0"/>
              </a:rPr>
              <a:t>LEA has the flexibility to work with providers to develop an appropriate sequence and timetable. </a:t>
            </a:r>
          </a:p>
          <a:p>
            <a:pPr algn="ctr">
              <a:buFont typeface="Arial" charset="0"/>
              <a:buChar char="•"/>
            </a:pPr>
            <a:endParaRPr lang="en-US" b="1" dirty="0" smtClean="0">
              <a:latin typeface="Calibri" pitchFamily="34" charset="0"/>
            </a:endParaRPr>
          </a:p>
          <a:p>
            <a:pPr algn="ctr"/>
            <a:r>
              <a:rPr lang="en-US" b="1" dirty="0" smtClean="0">
                <a:latin typeface="Calibri" pitchFamily="34" charset="0"/>
              </a:rPr>
              <a:t>Restart campuses may implement activities described in the final requirements with respect to other models.</a:t>
            </a:r>
          </a:p>
          <a:p>
            <a:pPr algn="ctr">
              <a:buFont typeface="Arial" charset="0"/>
              <a:buChar char="•"/>
            </a:pPr>
            <a:endParaRPr lang="en-US" b="1" dirty="0" smtClean="0">
              <a:latin typeface="Calibri" pitchFamily="34" charset="0"/>
            </a:endParaRPr>
          </a:p>
          <a:p>
            <a:pPr algn="ctr"/>
            <a:r>
              <a:rPr lang="en-US" b="1" dirty="0" smtClean="0">
                <a:latin typeface="Calibri" pitchFamily="34" charset="0"/>
              </a:rPr>
              <a:t>LEA may choose the Restart option prior to selecting a provider.</a:t>
            </a:r>
          </a:p>
          <a:p>
            <a:pPr algn="ctr"/>
            <a:endParaRPr lang="en-US" b="1" dirty="0" smtClean="0">
              <a:latin typeface="Calibri" pitchFamily="34" charset="0"/>
            </a:endParaRPr>
          </a:p>
          <a:p>
            <a:pPr algn="ctr"/>
            <a:r>
              <a:rPr lang="en-US" b="1" dirty="0" smtClean="0">
                <a:latin typeface="Calibri" pitchFamily="34" charset="0"/>
              </a:rPr>
              <a:t>Restart campus may choose to serve fewer grades than were previously served.</a:t>
            </a:r>
            <a:endParaRPr lang="en-US" dirty="0" smtClean="0">
              <a:latin typeface="Calibri" pitchFamily="34" charset="0"/>
            </a:endParaRPr>
          </a:p>
          <a:p>
            <a:endParaRPr lang="en-US" dirty="0" smtClean="0"/>
          </a:p>
        </p:txBody>
      </p:sp>
      <p:sp>
        <p:nvSpPr>
          <p:cNvPr id="24579" name="Title 7"/>
          <p:cNvSpPr>
            <a:spLocks noGrp="1"/>
          </p:cNvSpPr>
          <p:nvPr>
            <p:ph type="title"/>
          </p:nvPr>
        </p:nvSpPr>
        <p:spPr/>
        <p:txBody>
          <a:bodyPr/>
          <a:lstStyle/>
          <a:p>
            <a:pPr eaLnBrk="1" hangingPunct="1"/>
            <a:r>
              <a:rPr lang="en-US" b="1" dirty="0" smtClean="0">
                <a:solidFill>
                  <a:schemeClr val="accent6">
                    <a:lumMod val="75000"/>
                  </a:schemeClr>
                </a:solidFill>
              </a:rPr>
              <a:t>Restart Permissible Activities</a:t>
            </a:r>
            <a:endParaRPr lang="en-US" dirty="0" smtClean="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BCB1A3A4-9F3B-48D8-9DF1-DC8B12A55218}"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004.WAV">
            <a:hlinkClick r:id="" action="ppaction://media"/>
          </p:cNvPr>
          <p:cNvPicPr>
            <a:picLocks noRot="1" noChangeAspect="1"/>
          </p:cNvPicPr>
          <p:nvPr>
            <a:wavAudioFile r:embed="rId1" name="~PP3004.WAV"/>
          </p:nvPr>
        </p:nvPicPr>
        <p:blipFill>
          <a:blip r:embed="rId4" cstate="print"/>
          <a:stretch>
            <a:fillRect/>
          </a:stretch>
        </p:blipFill>
        <p:spPr>
          <a:xfrm>
            <a:off x="8716963" y="6430963"/>
            <a:ext cx="304800" cy="304800"/>
          </a:xfrm>
          <a:prstGeom prst="rect">
            <a:avLst/>
          </a:prstGeom>
        </p:spPr>
      </p:pic>
    </p:spTree>
  </p:cSld>
  <p:clrMapOvr>
    <a:masterClrMapping/>
  </p:clrMapOvr>
  <p:transition advTm="146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smtClean="0">
                <a:solidFill>
                  <a:schemeClr val="accent6">
                    <a:lumMod val="75000"/>
                  </a:schemeClr>
                </a:solidFill>
              </a:rPr>
              <a:t>Pitfalls to Avoid</a:t>
            </a:r>
            <a:endParaRPr lang="en-US" dirty="0"/>
          </a:p>
        </p:txBody>
      </p:sp>
      <p:sp>
        <p:nvSpPr>
          <p:cNvPr id="9" name="Content Placeholder 8"/>
          <p:cNvSpPr>
            <a:spLocks noGrp="1"/>
          </p:cNvSpPr>
          <p:nvPr>
            <p:ph idx="1"/>
          </p:nvPr>
        </p:nvSpPr>
        <p:spPr>
          <a:xfrm>
            <a:off x="457200" y="1447800"/>
            <a:ext cx="8229600" cy="4800600"/>
          </a:xfrm>
        </p:spPr>
        <p:txBody>
          <a:bodyPr>
            <a:normAutofit fontScale="47500" lnSpcReduction="20000"/>
          </a:bodyPr>
          <a:lstStyle/>
          <a:p>
            <a:pPr lvl="1"/>
            <a:r>
              <a:rPr lang="en-US" sz="3800" b="1" dirty="0" smtClean="0">
                <a:latin typeface="Calibri" pitchFamily="34" charset="0"/>
              </a:rPr>
              <a:t>Weak charter statute that limits charter schools’ operational autonomy </a:t>
            </a:r>
          </a:p>
          <a:p>
            <a:pPr lvl="1"/>
            <a:r>
              <a:rPr lang="en-US" sz="3800" b="1" dirty="0" smtClean="0">
                <a:latin typeface="Calibri" pitchFamily="34" charset="0"/>
              </a:rPr>
              <a:t>Language requiring majority of teachers to approve conversion to charter status </a:t>
            </a:r>
          </a:p>
          <a:p>
            <a:pPr lvl="1"/>
            <a:r>
              <a:rPr lang="en-US" sz="3800" b="1" dirty="0" smtClean="0">
                <a:latin typeface="Calibri" pitchFamily="34" charset="0"/>
              </a:rPr>
              <a:t>Inequitable charter school funding statutes </a:t>
            </a:r>
          </a:p>
          <a:p>
            <a:pPr lvl="1"/>
            <a:r>
              <a:rPr lang="en-US" sz="3800" b="1" dirty="0" smtClean="0">
                <a:latin typeface="Calibri" pitchFamily="34" charset="0"/>
              </a:rPr>
              <a:t>Prescriptive district procurement procedures that preclude merit-based selection of restart providers </a:t>
            </a:r>
          </a:p>
          <a:p>
            <a:pPr lvl="1"/>
            <a:r>
              <a:rPr lang="en-US" sz="3800" b="1" dirty="0" smtClean="0">
                <a:latin typeface="Calibri" pitchFamily="34" charset="0"/>
              </a:rPr>
              <a:t>Inhibiting autonomy that leads to inhibiting implementation of CMO/EMO or charter school model </a:t>
            </a:r>
          </a:p>
          <a:p>
            <a:pPr lvl="1"/>
            <a:r>
              <a:rPr lang="en-US" sz="3800" b="1" dirty="0" smtClean="0">
                <a:latin typeface="Calibri" pitchFamily="34" charset="0"/>
              </a:rPr>
              <a:t>“</a:t>
            </a:r>
            <a:r>
              <a:rPr lang="en-US" sz="3800" b="1" i="1" dirty="0" smtClean="0">
                <a:latin typeface="Calibri" pitchFamily="34" charset="0"/>
              </a:rPr>
              <a:t>Conventional wisdom</a:t>
            </a:r>
            <a:r>
              <a:rPr lang="en-US" sz="3800" b="1" dirty="0" smtClean="0">
                <a:latin typeface="Calibri" pitchFamily="34" charset="0"/>
              </a:rPr>
              <a:t>” about degree of prescription outlined in collective bargaining agreements </a:t>
            </a:r>
          </a:p>
          <a:p>
            <a:pPr lvl="1"/>
            <a:r>
              <a:rPr lang="en-US" sz="3800" b="1" dirty="0" smtClean="0">
                <a:latin typeface="Calibri" pitchFamily="34" charset="0"/>
              </a:rPr>
              <a:t>Weak/bureaucratic procedures as opposed to performance based—provider selection procedures </a:t>
            </a:r>
          </a:p>
          <a:p>
            <a:pPr lvl="1"/>
            <a:r>
              <a:rPr lang="en-US" sz="3800" b="1" dirty="0" smtClean="0">
                <a:latin typeface="Calibri" pitchFamily="34" charset="0"/>
              </a:rPr>
              <a:t>Ambiguous relationship terms </a:t>
            </a:r>
          </a:p>
          <a:p>
            <a:pPr lvl="1"/>
            <a:r>
              <a:rPr lang="en-US" sz="3800" b="1" dirty="0" smtClean="0">
                <a:latin typeface="Calibri" pitchFamily="34" charset="0"/>
              </a:rPr>
              <a:t>Failure to consistently implement effective instructional practices </a:t>
            </a:r>
          </a:p>
          <a:p>
            <a:pPr lvl="1"/>
            <a:r>
              <a:rPr lang="en-US" sz="3800" b="1" dirty="0" smtClean="0">
                <a:latin typeface="Calibri" pitchFamily="34" charset="0"/>
              </a:rPr>
              <a:t>Undefined accountability metric </a:t>
            </a:r>
          </a:p>
          <a:p>
            <a:pPr lvl="1"/>
            <a:r>
              <a:rPr lang="en-US" sz="3800" b="1" dirty="0" smtClean="0">
                <a:latin typeface="Calibri" pitchFamily="34" charset="0"/>
              </a:rPr>
              <a:t>Absence of consequences for failure to meet performance goals </a:t>
            </a:r>
          </a:p>
          <a:p>
            <a:endParaRPr lang="en-US" dirty="0" smtClean="0"/>
          </a:p>
          <a:p>
            <a:pPr>
              <a:buNone/>
            </a:pPr>
            <a:r>
              <a:rPr lang="en-US" dirty="0" smtClean="0">
                <a:solidFill>
                  <a:schemeClr val="bg1">
                    <a:lumMod val="50000"/>
                  </a:schemeClr>
                </a:solidFill>
              </a:rPr>
              <a:t>Center on Innovation &amp; Improvement and Council of Chief State School Officers</a:t>
            </a:r>
            <a:endParaRPr lang="en-US" dirty="0"/>
          </a:p>
        </p:txBody>
      </p:sp>
      <p:sp>
        <p:nvSpPr>
          <p:cNvPr id="4" name="Slide Number Placeholder 3"/>
          <p:cNvSpPr>
            <a:spLocks noGrp="1"/>
          </p:cNvSpPr>
          <p:nvPr>
            <p:ph type="sldNum" sz="quarter" idx="12"/>
          </p:nvPr>
        </p:nvSpPr>
        <p:spPr/>
        <p:txBody>
          <a:bodyPr/>
          <a:lstStyle/>
          <a:p>
            <a:fld id="{BCB1A3A4-9F3B-48D8-9DF1-DC8B12A55218}"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961.WAV">
            <a:hlinkClick r:id="" action="ppaction://media"/>
          </p:cNvPr>
          <p:cNvPicPr>
            <a:picLocks noRot="1" noChangeAspect="1"/>
          </p:cNvPicPr>
          <p:nvPr>
            <a:wavAudioFile r:embed="rId1" name="~PP961.WAV"/>
          </p:nvPr>
        </p:nvPicPr>
        <p:blipFill>
          <a:blip r:embed="rId4" cstate="print"/>
          <a:stretch>
            <a:fillRect/>
          </a:stretch>
        </p:blipFill>
        <p:spPr>
          <a:xfrm>
            <a:off x="8716963" y="6430963"/>
            <a:ext cx="304800" cy="304800"/>
          </a:xfrm>
          <a:prstGeom prst="rect">
            <a:avLst/>
          </a:prstGeom>
        </p:spPr>
      </p:pic>
    </p:spTree>
  </p:cSld>
  <p:clrMapOvr>
    <a:masterClrMapping/>
  </p:clrMapOvr>
  <p:transition advTm="919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Copyright and Terms of Service</a:t>
            </a:r>
            <a:endParaRPr lang="en-US" dirty="0"/>
          </a:p>
        </p:txBody>
      </p:sp>
      <p:sp>
        <p:nvSpPr>
          <p:cNvPr id="8" name="Content Placeholder 7"/>
          <p:cNvSpPr>
            <a:spLocks noGrp="1"/>
          </p:cNvSpPr>
          <p:nvPr>
            <p:ph idx="1"/>
          </p:nvPr>
        </p:nvSpPr>
        <p:spPr/>
        <p:txBody>
          <a:bodyPr>
            <a:normAutofit fontScale="47500" lnSpcReduction="20000"/>
          </a:bodyPr>
          <a:lstStyle/>
          <a:p>
            <a:pPr>
              <a:buNone/>
            </a:pPr>
            <a:r>
              <a:rPr lang="en-US" dirty="0" smtClean="0"/>
              <a:t>Copyright © Texas Education Agency, 2014. The materials found on this website are copyrighted © and trademarked ™ as the property of the Texas Education Agency and may not be reproduced without the express written permission of the Texas Education Agency, except under the following conditions: </a:t>
            </a:r>
          </a:p>
          <a:p>
            <a:pPr>
              <a:buNone/>
            </a:pPr>
            <a:endParaRPr lang="en-US" dirty="0" smtClean="0"/>
          </a:p>
          <a:p>
            <a:pPr lvl="1">
              <a:buNone/>
            </a:pPr>
            <a:r>
              <a:rPr lang="en-US" dirty="0" smtClean="0"/>
              <a:t>1) Texas public school districts, charter schools, and Education Service Centers may reproduce and use copies of the Materials and Related Materials for the districts’ and schools’ educational use without obtaining permission from the Texas Education Agency;</a:t>
            </a:r>
          </a:p>
          <a:p>
            <a:pPr lvl="1">
              <a:buNone/>
            </a:pPr>
            <a:r>
              <a:rPr lang="en-US" dirty="0" smtClean="0"/>
              <a:t>2) Residents of the state of Texas may reproduce and use copies of the Materials and Related Materials for individual personal use only without obtaining written permission of the Texas Education Agency;</a:t>
            </a:r>
          </a:p>
          <a:p>
            <a:pPr lvl="1">
              <a:buNone/>
            </a:pPr>
            <a:r>
              <a:rPr lang="en-US" dirty="0" smtClean="0"/>
              <a:t>3) Any portion reproduced must be reproduced in its entirety and remain unedited, unaltered and unchanged in any way;</a:t>
            </a:r>
          </a:p>
          <a:p>
            <a:pPr lvl="1">
              <a:buNone/>
            </a:pPr>
            <a:r>
              <a:rPr lang="en-US" dirty="0" smtClean="0"/>
              <a:t>4) No monetary charge can be made for the reproduced materials or any document containing them; however, a reasonable charge to cover only the cost of reproduction and distribution may be charged.</a:t>
            </a:r>
          </a:p>
          <a:p>
            <a:pPr>
              <a:buNone/>
            </a:pPr>
            <a:endParaRPr lang="en-US" dirty="0" smtClean="0"/>
          </a:p>
          <a:p>
            <a:pPr>
              <a:buNone/>
            </a:pPr>
            <a:r>
              <a:rPr lang="en-US" dirty="0" smtClean="0"/>
              <a:t>Private entities or persons located in Texas that are not Texas public school districts or Texas charter schools or any entity, whether public or private, educational or non-educational, located outside the state of Texas MUST obtain written approval from the Texas Education Agency and will be required to enter into a license agreement that may involve the payment of a licensing fee or a royalty fee.</a:t>
            </a:r>
          </a:p>
          <a:p>
            <a:pPr>
              <a:buNone/>
            </a:pPr>
            <a:endParaRPr lang="en-US" dirty="0" smtClean="0"/>
          </a:p>
          <a:p>
            <a:pPr>
              <a:buNone/>
            </a:pPr>
            <a:r>
              <a:rPr lang="en-US" dirty="0" smtClean="0"/>
              <a:t>Contact </a:t>
            </a:r>
            <a:r>
              <a:rPr lang="en-US" b="1" dirty="0" smtClean="0">
                <a:hlinkClick r:id="rId3" tooltip="copyrights@tea.state.tx.us"/>
              </a:rPr>
              <a:t>TEA Copyrights</a:t>
            </a:r>
            <a:r>
              <a:rPr lang="en-US" dirty="0" smtClean="0"/>
              <a:t> with any questions you may have.</a:t>
            </a:r>
          </a:p>
        </p:txBody>
      </p:sp>
      <p:sp>
        <p:nvSpPr>
          <p:cNvPr id="4" name="Slide Number Placeholder 3"/>
          <p:cNvSpPr>
            <a:spLocks noGrp="1"/>
          </p:cNvSpPr>
          <p:nvPr>
            <p:ph type="sldNum" sz="quarter" idx="12"/>
          </p:nvPr>
        </p:nvSpPr>
        <p:spPr/>
        <p:txBody>
          <a:bodyPr/>
          <a:lstStyle/>
          <a:p>
            <a:fld id="{BCB1A3A4-9F3B-48D8-9DF1-DC8B12A55218}"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176.WAV">
            <a:hlinkClick r:id="" action="ppaction://media"/>
          </p:cNvPr>
          <p:cNvPicPr>
            <a:picLocks noRot="1" noChangeAspect="1"/>
          </p:cNvPicPr>
          <p:nvPr>
            <a:wavAudioFile r:embed="rId1" name="~PP3176.WAV"/>
          </p:nvPr>
        </p:nvPicPr>
        <p:blipFill>
          <a:blip r:embed="rId4" cstate="print"/>
          <a:stretch>
            <a:fillRect/>
          </a:stretch>
        </p:blipFill>
        <p:spPr>
          <a:xfrm>
            <a:off x="8716963" y="6430963"/>
            <a:ext cx="304800" cy="304800"/>
          </a:xfrm>
          <a:prstGeom prst="rect">
            <a:avLst/>
          </a:prstGeom>
        </p:spPr>
      </p:pic>
    </p:spTree>
  </p:cSld>
  <p:clrMapOvr>
    <a:masterClrMapping/>
  </p:clrMapOvr>
  <p:transition advTm="2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Overview of the TTIPS Models</a:t>
            </a:r>
            <a:endParaRPr lang="en-US" dirty="0"/>
          </a:p>
        </p:txBody>
      </p:sp>
      <p:sp>
        <p:nvSpPr>
          <p:cNvPr id="3" name="Content Placeholder 2"/>
          <p:cNvSpPr>
            <a:spLocks noGrp="1"/>
          </p:cNvSpPr>
          <p:nvPr>
            <p:ph idx="1"/>
          </p:nvPr>
        </p:nvSpPr>
        <p:spPr/>
        <p:txBody>
          <a:bodyPr/>
          <a:lstStyle/>
          <a:p>
            <a:r>
              <a:rPr lang="en-US" b="1" dirty="0" smtClean="0"/>
              <a:t>“Big Picture” View</a:t>
            </a:r>
          </a:p>
          <a:p>
            <a:endParaRPr lang="en-US" b="1" dirty="0" smtClean="0"/>
          </a:p>
          <a:p>
            <a:r>
              <a:rPr lang="en-US" b="1" dirty="0" smtClean="0"/>
              <a:t>Requirements and Permissible Activities </a:t>
            </a:r>
          </a:p>
          <a:p>
            <a:endParaRPr lang="en-US" b="1" dirty="0" smtClean="0"/>
          </a:p>
          <a:p>
            <a:r>
              <a:rPr lang="en-US" b="1" dirty="0" smtClean="0"/>
              <a:t>District Considerations</a:t>
            </a:r>
          </a:p>
          <a:p>
            <a:endParaRPr lang="en-US" dirty="0"/>
          </a:p>
        </p:txBody>
      </p:sp>
      <p:sp>
        <p:nvSpPr>
          <p:cNvPr id="4" name="Slide Number Placeholder 3"/>
          <p:cNvSpPr>
            <a:spLocks noGrp="1"/>
          </p:cNvSpPr>
          <p:nvPr>
            <p:ph type="sldNum" sz="quarter" idx="12"/>
          </p:nvPr>
        </p:nvSpPr>
        <p:spPr/>
        <p:txBody>
          <a:bodyPr/>
          <a:lstStyle/>
          <a:p>
            <a:fld id="{BCB1A3A4-9F3B-48D8-9DF1-DC8B12A55218}"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241.WAV">
            <a:hlinkClick r:id="" action="ppaction://media"/>
          </p:cNvPr>
          <p:cNvPicPr>
            <a:picLocks noRot="1" noChangeAspect="1"/>
          </p:cNvPicPr>
          <p:nvPr>
            <a:wavAudioFile r:embed="rId1" name="~PP3241.WAV"/>
          </p:nvPr>
        </p:nvPicPr>
        <p:blipFill>
          <a:blip r:embed="rId4" cstate="print"/>
          <a:stretch>
            <a:fillRect/>
          </a:stretch>
        </p:blipFill>
        <p:spPr>
          <a:xfrm>
            <a:off x="8716963" y="6430963"/>
            <a:ext cx="304800" cy="304800"/>
          </a:xfrm>
          <a:prstGeom prst="rect">
            <a:avLst/>
          </a:prstGeom>
        </p:spPr>
      </p:pic>
    </p:spTree>
  </p:cSld>
  <p:clrMapOvr>
    <a:masterClrMapping/>
  </p:clrMapOvr>
  <p:transition advTm="22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Module 3: Restart Model Overview</a:t>
            </a:r>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CB1A3A4-9F3B-48D8-9DF1-DC8B12A55218}"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7" name="~PP1436.WAV">
            <a:hlinkClick r:id="" action="ppaction://media"/>
          </p:cNvPr>
          <p:cNvPicPr>
            <a:picLocks noRot="1" noChangeAspect="1"/>
          </p:cNvPicPr>
          <p:nvPr>
            <a:wavAudioFile r:embed="rId1" name="~PP1436.WAV"/>
          </p:nvPr>
        </p:nvPicPr>
        <p:blipFill>
          <a:blip r:embed="rId4" cstate="print"/>
          <a:stretch>
            <a:fillRect/>
          </a:stretch>
        </p:blipFill>
        <p:spPr>
          <a:xfrm>
            <a:off x="8716963" y="6430963"/>
            <a:ext cx="304800" cy="304800"/>
          </a:xfrm>
          <a:prstGeom prst="rect">
            <a:avLst/>
          </a:prstGeom>
        </p:spPr>
      </p:pic>
    </p:spTree>
  </p:cSld>
  <p:clrMapOvr>
    <a:masterClrMapping/>
  </p:clrMapOvr>
  <p:transition advTm="10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Content Placeholder 5"/>
          <p:cNvSpPr>
            <a:spLocks noGrp="1"/>
          </p:cNvSpPr>
          <p:nvPr>
            <p:ph idx="1"/>
          </p:nvPr>
        </p:nvSpPr>
        <p:spPr/>
        <p:txBody>
          <a:bodyPr/>
          <a:lstStyle/>
          <a:p>
            <a:pPr>
              <a:buNone/>
            </a:pPr>
            <a:r>
              <a:rPr lang="en-US" dirty="0" smtClean="0">
                <a:latin typeface="Calibri" pitchFamily="34" charset="0"/>
              </a:rPr>
              <a:t>	LEA closes school and re-opens under the management of charter school operator, charter management organization (CMO), or education management organization (EMO) that has been selected through a rigorous review process.</a:t>
            </a:r>
          </a:p>
          <a:p>
            <a:endParaRPr lang="en-US" dirty="0" smtClean="0"/>
          </a:p>
        </p:txBody>
      </p:sp>
      <p:sp>
        <p:nvSpPr>
          <p:cNvPr id="10" name="Title 9"/>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Big Picture View - Restart</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BCB1A3A4-9F3B-48D8-9DF1-DC8B12A55218}"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833.WAV">
            <a:hlinkClick r:id="" action="ppaction://media"/>
          </p:cNvPr>
          <p:cNvPicPr>
            <a:picLocks noRot="1" noChangeAspect="1"/>
          </p:cNvPicPr>
          <p:nvPr>
            <a:wavAudioFile r:embed="rId1" name="~PP1833.WAV"/>
          </p:nvPr>
        </p:nvPicPr>
        <p:blipFill>
          <a:blip r:embed="rId4" cstate="print"/>
          <a:stretch>
            <a:fillRect/>
          </a:stretch>
        </p:blipFill>
        <p:spPr>
          <a:xfrm>
            <a:off x="8716963" y="6430963"/>
            <a:ext cx="304800" cy="304800"/>
          </a:xfrm>
          <a:prstGeom prst="rect">
            <a:avLst/>
          </a:prstGeom>
        </p:spPr>
      </p:pic>
    </p:spTree>
  </p:cSld>
  <p:clrMapOvr>
    <a:masterClrMapping/>
  </p:clrMapOvr>
  <p:transition advTm="698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Restart Graphic Organizer"/>
          <p:cNvGraphicFramePr>
            <a:graphicFrameLocks noGrp="1"/>
          </p:cNvGraphicFramePr>
          <p:nvPr>
            <p:ph sz="quarter" idx="1"/>
          </p:nvPr>
        </p:nvGraphicFramePr>
        <p:xfrm>
          <a:off x="381000" y="381000"/>
          <a:ext cx="84582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772" name="Footer Placeholder 3"/>
          <p:cNvSpPr>
            <a:spLocks noGrp="1"/>
          </p:cNvSpPr>
          <p:nvPr>
            <p:ph type="ftr" sz="quarter" idx="11"/>
          </p:nvPr>
        </p:nvSpPr>
        <p:spPr bwMode="auto">
          <a:xfrm>
            <a:off x="1981200" y="6248400"/>
            <a:ext cx="77724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Texas Education Agency, 2014</a:t>
            </a:r>
            <a:endParaRPr lang="en-US" dirty="0"/>
          </a:p>
        </p:txBody>
      </p:sp>
      <p:sp>
        <p:nvSpPr>
          <p:cNvPr id="2" name="Title 1"/>
          <p:cNvSpPr>
            <a:spLocks noGrp="1"/>
          </p:cNvSpPr>
          <p:nvPr>
            <p:ph type="title"/>
          </p:nvPr>
        </p:nvSpPr>
        <p:spPr>
          <a:xfrm>
            <a:off x="609600" y="228600"/>
            <a:ext cx="8382000" cy="990600"/>
          </a:xfrm>
        </p:spPr>
        <p:txBody>
          <a:bodyPr rtlCol="0">
            <a:normAutofit/>
          </a:bodyPr>
          <a:lstStyle/>
          <a:p>
            <a:pPr eaLnBrk="1" fontAlgn="auto" hangingPunct="1">
              <a:spcAft>
                <a:spcPts val="0"/>
              </a:spcAft>
              <a:defRPr/>
            </a:pPr>
            <a:r>
              <a:rPr lang="en-US" dirty="0" smtClean="0">
                <a:solidFill>
                  <a:schemeClr val="accent6">
                    <a:lumMod val="75000"/>
                  </a:schemeClr>
                </a:solidFill>
              </a:rPr>
              <a:t>Big Picture View - Restart</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BCB1A3A4-9F3B-48D8-9DF1-DC8B12A55218}" type="slidenum">
              <a:rPr lang="en-US" smtClean="0"/>
              <a:pPr/>
              <a:t>5</a:t>
            </a:fld>
            <a:endParaRPr lang="en-US"/>
          </a:p>
        </p:txBody>
      </p:sp>
      <p:pic>
        <p:nvPicPr>
          <p:cNvPr id="6" name="~PP348.WAV">
            <a:hlinkClick r:id="" action="ppaction://media"/>
          </p:cNvPr>
          <p:cNvPicPr>
            <a:picLocks noRot="1" noChangeAspect="1"/>
          </p:cNvPicPr>
          <p:nvPr>
            <a:wavAudioFile r:embed="rId1" name="~PP348.WAV"/>
          </p:nvPr>
        </p:nvPicPr>
        <p:blipFill>
          <a:blip r:embed="rId9" cstate="print"/>
          <a:stretch>
            <a:fillRect/>
          </a:stretch>
        </p:blipFill>
        <p:spPr>
          <a:xfrm>
            <a:off x="8716963" y="6430963"/>
            <a:ext cx="304800" cy="304800"/>
          </a:xfrm>
          <a:prstGeom prst="rect">
            <a:avLst/>
          </a:prstGeom>
        </p:spPr>
      </p:pic>
    </p:spTree>
  </p:cSld>
  <p:clrMapOvr>
    <a:masterClrMapping/>
  </p:clrMapOvr>
  <p:transition advTm="43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Content Placeholder 6"/>
          <p:cNvSpPr>
            <a:spLocks noGrp="1"/>
          </p:cNvSpPr>
          <p:nvPr>
            <p:ph idx="1"/>
          </p:nvPr>
        </p:nvSpPr>
        <p:spPr/>
        <p:txBody>
          <a:bodyPr>
            <a:normAutofit/>
          </a:bodyPr>
          <a:lstStyle/>
          <a:p>
            <a:pPr>
              <a:buNone/>
            </a:pPr>
            <a:r>
              <a:rPr lang="en-US" b="1" dirty="0" smtClean="0">
                <a:latin typeface="Calibri" pitchFamily="34" charset="0"/>
              </a:rPr>
              <a:t>CMO – </a:t>
            </a:r>
            <a:r>
              <a:rPr lang="en-US" dirty="0" smtClean="0">
                <a:latin typeface="Calibri" pitchFamily="34" charset="0"/>
              </a:rPr>
              <a:t>Charter Management Organization</a:t>
            </a:r>
          </a:p>
          <a:p>
            <a:endParaRPr lang="en-US" b="1" dirty="0" smtClean="0">
              <a:latin typeface="Calibri" pitchFamily="34" charset="0"/>
            </a:endParaRPr>
          </a:p>
          <a:p>
            <a:pPr>
              <a:buNone/>
            </a:pPr>
            <a:r>
              <a:rPr lang="en-US" b="1" dirty="0" smtClean="0">
                <a:latin typeface="Calibri" pitchFamily="34" charset="0"/>
              </a:rPr>
              <a:t>EMO – </a:t>
            </a:r>
            <a:r>
              <a:rPr lang="en-US" dirty="0" smtClean="0">
                <a:latin typeface="Calibri" pitchFamily="34" charset="0"/>
              </a:rPr>
              <a:t>Education Management Organization</a:t>
            </a:r>
            <a:endParaRPr lang="en-US" b="1" dirty="0" smtClean="0">
              <a:latin typeface="Calibri" pitchFamily="34" charset="0"/>
            </a:endParaRPr>
          </a:p>
          <a:p>
            <a:endParaRPr lang="en-US" b="1" dirty="0" smtClean="0">
              <a:latin typeface="Calibri" pitchFamily="34" charset="0"/>
            </a:endParaRPr>
          </a:p>
          <a:p>
            <a:endParaRPr lang="en-US" dirty="0" smtClean="0"/>
          </a:p>
        </p:txBody>
      </p:sp>
      <p:sp>
        <p:nvSpPr>
          <p:cNvPr id="9" name="Title 8"/>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Big Picture View - Restart</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BCB1A3A4-9F3B-48D8-9DF1-DC8B12A55218}"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536.WAV">
            <a:hlinkClick r:id="" action="ppaction://media"/>
          </p:cNvPr>
          <p:cNvPicPr>
            <a:picLocks noRot="1" noChangeAspect="1"/>
          </p:cNvPicPr>
          <p:nvPr>
            <a:wavAudioFile r:embed="rId1" name="~PP2536.WAV"/>
          </p:nvPr>
        </p:nvPicPr>
        <p:blipFill>
          <a:blip r:embed="rId4" cstate="print"/>
          <a:stretch>
            <a:fillRect/>
          </a:stretch>
        </p:blipFill>
        <p:spPr>
          <a:xfrm>
            <a:off x="8716963" y="6430963"/>
            <a:ext cx="304800" cy="304800"/>
          </a:xfrm>
          <a:prstGeom prst="rect">
            <a:avLst/>
          </a:prstGeom>
        </p:spPr>
      </p:pic>
    </p:spTree>
  </p:cSld>
  <p:clrMapOvr>
    <a:masterClrMapping/>
  </p:clrMapOvr>
  <p:transition advTm="51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Content Placeholder 5"/>
          <p:cNvSpPr>
            <a:spLocks noGrp="1"/>
          </p:cNvSpPr>
          <p:nvPr>
            <p:ph idx="1"/>
          </p:nvPr>
        </p:nvSpPr>
        <p:spPr/>
        <p:txBody>
          <a:bodyPr/>
          <a:lstStyle/>
          <a:p>
            <a:pPr>
              <a:buNone/>
            </a:pPr>
            <a:r>
              <a:rPr lang="en-US" dirty="0" smtClean="0">
                <a:latin typeface="Calibri" pitchFamily="34" charset="0"/>
              </a:rPr>
              <a:t>	Choosing the restart models allows for global (comprehensive) change in operations and grants a campus the authority/autonomy to be innovative in their approach to educating students. </a:t>
            </a:r>
          </a:p>
          <a:p>
            <a:endParaRPr lang="en-US" dirty="0" smtClean="0"/>
          </a:p>
        </p:txBody>
      </p:sp>
      <p:sp>
        <p:nvSpPr>
          <p:cNvPr id="9" name="Title 8"/>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Big Picture View - Restart</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BCB1A3A4-9F3B-48D8-9DF1-DC8B12A55218}"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519.WAV">
            <a:hlinkClick r:id="" action="ppaction://media"/>
          </p:cNvPr>
          <p:cNvPicPr>
            <a:picLocks noRot="1" noChangeAspect="1"/>
          </p:cNvPicPr>
          <p:nvPr>
            <a:wavAudioFile r:embed="rId1" name="~PP2519.WAV"/>
          </p:nvPr>
        </p:nvPicPr>
        <p:blipFill>
          <a:blip r:embed="rId4" cstate="print"/>
          <a:stretch>
            <a:fillRect/>
          </a:stretch>
        </p:blipFill>
        <p:spPr>
          <a:xfrm>
            <a:off x="8716963" y="6430963"/>
            <a:ext cx="304800" cy="304800"/>
          </a:xfrm>
          <a:prstGeom prst="rect">
            <a:avLst/>
          </a:prstGeom>
        </p:spPr>
      </p:pic>
    </p:spTree>
  </p:cSld>
  <p:clrMapOvr>
    <a:masterClrMapping/>
  </p:clrMapOvr>
  <p:transition advTm="366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Content Placeholder 5"/>
          <p:cNvSpPr>
            <a:spLocks noGrp="1"/>
          </p:cNvSpPr>
          <p:nvPr>
            <p:ph idx="1"/>
          </p:nvPr>
        </p:nvSpPr>
        <p:spPr/>
        <p:txBody>
          <a:bodyPr/>
          <a:lstStyle/>
          <a:p>
            <a:r>
              <a:rPr lang="en-US" b="1" dirty="0" smtClean="0">
                <a:latin typeface="Calibri" pitchFamily="34" charset="0"/>
              </a:rPr>
              <a:t>The provider must be selected from the TEA Approved List.</a:t>
            </a:r>
          </a:p>
          <a:p>
            <a:pPr>
              <a:buFont typeface="Arial" charset="0"/>
              <a:buChar char="•"/>
            </a:pPr>
            <a:endParaRPr lang="en-US" b="1" dirty="0" smtClean="0">
              <a:latin typeface="Calibri" pitchFamily="34" charset="0"/>
            </a:endParaRPr>
          </a:p>
          <a:p>
            <a:r>
              <a:rPr lang="en-US" b="1" dirty="0" smtClean="0">
                <a:latin typeface="Calibri" pitchFamily="34" charset="0"/>
              </a:rPr>
              <a:t>The restart school must enroll, within the grades it serves, all former students who wish to attend the school.</a:t>
            </a:r>
          </a:p>
          <a:p>
            <a:endParaRPr lang="en-US" dirty="0" smtClean="0"/>
          </a:p>
        </p:txBody>
      </p:sp>
      <p:sp>
        <p:nvSpPr>
          <p:cNvPr id="8" name="Title 7"/>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Restart Requirements</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BCB1A3A4-9F3B-48D8-9DF1-DC8B12A55218}"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549.WAV">
            <a:hlinkClick r:id="" action="ppaction://media"/>
          </p:cNvPr>
          <p:cNvPicPr>
            <a:picLocks noRot="1" noChangeAspect="1"/>
          </p:cNvPicPr>
          <p:nvPr>
            <a:wavAudioFile r:embed="rId1" name="~PP2549.WAV"/>
          </p:nvPr>
        </p:nvPicPr>
        <p:blipFill>
          <a:blip r:embed="rId4" cstate="print"/>
          <a:stretch>
            <a:fillRect/>
          </a:stretch>
        </p:blipFill>
        <p:spPr>
          <a:xfrm>
            <a:off x="8716963" y="6430963"/>
            <a:ext cx="304800" cy="304800"/>
          </a:xfrm>
          <a:prstGeom prst="rect">
            <a:avLst/>
          </a:prstGeom>
        </p:spPr>
      </p:pic>
    </p:spTree>
  </p:cSld>
  <p:clrMapOvr>
    <a:masterClrMapping/>
  </p:clrMapOvr>
  <p:transition advTm="102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Content Placeholder 7"/>
          <p:cNvSpPr>
            <a:spLocks noGrp="1"/>
          </p:cNvSpPr>
          <p:nvPr>
            <p:ph idx="1"/>
          </p:nvPr>
        </p:nvSpPr>
        <p:spPr/>
        <p:txBody>
          <a:bodyPr>
            <a:normAutofit lnSpcReduction="10000"/>
          </a:bodyPr>
          <a:lstStyle/>
          <a:p>
            <a:r>
              <a:rPr lang="en-US" b="1" dirty="0" smtClean="0">
                <a:latin typeface="Calibri" pitchFamily="34" charset="0"/>
              </a:rPr>
              <a:t>The provider must be selected through a rigorous selection process</a:t>
            </a:r>
          </a:p>
          <a:p>
            <a:pPr lvl="1"/>
            <a:r>
              <a:rPr lang="en-US" sz="2400" b="1" dirty="0" smtClean="0">
                <a:latin typeface="Calibri" pitchFamily="34" charset="0"/>
              </a:rPr>
              <a:t>Application process - fair procedures, charter decisions, rigorous criteria</a:t>
            </a:r>
          </a:p>
          <a:p>
            <a:pPr lvl="2"/>
            <a:r>
              <a:rPr lang="en-US" sz="2000" b="1" dirty="0" smtClean="0">
                <a:latin typeface="Calibri" pitchFamily="34" charset="0"/>
              </a:rPr>
              <a:t>Academic Achievement</a:t>
            </a:r>
          </a:p>
          <a:p>
            <a:pPr lvl="2"/>
            <a:r>
              <a:rPr lang="en-US" sz="2000" b="1" dirty="0" smtClean="0">
                <a:latin typeface="Calibri" pitchFamily="34" charset="0"/>
              </a:rPr>
              <a:t>Fiscal and Operational Records</a:t>
            </a:r>
          </a:p>
          <a:p>
            <a:pPr lvl="2"/>
            <a:r>
              <a:rPr lang="en-US" sz="2000" b="1" dirty="0" smtClean="0">
                <a:latin typeface="Calibri" pitchFamily="34" charset="0"/>
              </a:rPr>
              <a:t>Potential</a:t>
            </a:r>
          </a:p>
          <a:p>
            <a:r>
              <a:rPr lang="en-US" b="1" dirty="0" smtClean="0">
                <a:latin typeface="Calibri" pitchFamily="34" charset="0"/>
              </a:rPr>
              <a:t>Contract must include terms and provisions to hold the provider accountable for complying with final requirements</a:t>
            </a:r>
          </a:p>
          <a:p>
            <a:endParaRPr lang="en-US" dirty="0" smtClean="0"/>
          </a:p>
        </p:txBody>
      </p:sp>
      <p:sp>
        <p:nvSpPr>
          <p:cNvPr id="9" name="Title 8"/>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Restart Requirements</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BCB1A3A4-9F3B-48D8-9DF1-DC8B12A55218}"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7" name="~PP144.WAV">
            <a:hlinkClick r:id="" action="ppaction://media"/>
          </p:cNvPr>
          <p:cNvPicPr>
            <a:picLocks noRot="1" noChangeAspect="1"/>
          </p:cNvPicPr>
          <p:nvPr>
            <a:wavAudioFile r:embed="rId1" name="~PP144.WAV"/>
          </p:nvPr>
        </p:nvPicPr>
        <p:blipFill>
          <a:blip r:embed="rId4" cstate="print"/>
          <a:stretch>
            <a:fillRect/>
          </a:stretch>
        </p:blipFill>
        <p:spPr>
          <a:xfrm>
            <a:off x="8716963" y="6430963"/>
            <a:ext cx="304800" cy="304800"/>
          </a:xfrm>
          <a:prstGeom prst="rect">
            <a:avLst/>
          </a:prstGeom>
        </p:spPr>
      </p:pic>
    </p:spTree>
  </p:cSld>
  <p:clrMapOvr>
    <a:masterClrMapping/>
  </p:clrMapOvr>
  <p:transition advTm="1080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2464</Words>
  <Application>Microsoft Office PowerPoint</Application>
  <PresentationFormat>On-screen Show (4:3)</PresentationFormat>
  <Paragraphs>173</Paragraphs>
  <Slides>12</Slides>
  <Notes>11</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Texas Title I Priority Schools  (TTIPS) Grant  Cycle 3 </vt:lpstr>
      <vt:lpstr>Overview of the TTIPS Models</vt:lpstr>
      <vt:lpstr>Module 3: Restart Model Overview</vt:lpstr>
      <vt:lpstr>Big Picture View - Restart</vt:lpstr>
      <vt:lpstr>Big Picture View - Restart</vt:lpstr>
      <vt:lpstr>Big Picture View - Restart</vt:lpstr>
      <vt:lpstr>Big Picture View - Restart</vt:lpstr>
      <vt:lpstr>Restart Requirements</vt:lpstr>
      <vt:lpstr>Restart Requirements</vt:lpstr>
      <vt:lpstr>Restart Permissible Activities</vt:lpstr>
      <vt:lpstr>Pitfalls to Avoid</vt:lpstr>
      <vt:lpstr>Copyright and Terms of Service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Restart</dc:title>
  <dc:creator>ssheehan</dc:creator>
  <cp:lastModifiedBy>ssheehan</cp:lastModifiedBy>
  <cp:revision>8</cp:revision>
  <dcterms:created xsi:type="dcterms:W3CDTF">2014-04-01T14:07:10Z</dcterms:created>
  <dcterms:modified xsi:type="dcterms:W3CDTF">2014-04-03T18:40:14Z</dcterms:modified>
</cp:coreProperties>
</file>