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handoutMasterIdLst>
    <p:handoutMasterId r:id="rId41"/>
  </p:handoutMasterIdLst>
  <p:sldIdLst>
    <p:sldId id="295" r:id="rId6"/>
    <p:sldId id="279" r:id="rId7"/>
    <p:sldId id="303" r:id="rId8"/>
    <p:sldId id="256" r:id="rId9"/>
    <p:sldId id="291" r:id="rId10"/>
    <p:sldId id="257" r:id="rId11"/>
    <p:sldId id="293" r:id="rId12"/>
    <p:sldId id="281" r:id="rId13"/>
    <p:sldId id="258" r:id="rId14"/>
    <p:sldId id="260" r:id="rId15"/>
    <p:sldId id="261" r:id="rId16"/>
    <p:sldId id="262" r:id="rId17"/>
    <p:sldId id="263" r:id="rId18"/>
    <p:sldId id="280" r:id="rId19"/>
    <p:sldId id="297" r:id="rId20"/>
    <p:sldId id="298" r:id="rId21"/>
    <p:sldId id="265" r:id="rId22"/>
    <p:sldId id="285" r:id="rId23"/>
    <p:sldId id="274" r:id="rId24"/>
    <p:sldId id="267" r:id="rId25"/>
    <p:sldId id="299" r:id="rId26"/>
    <p:sldId id="268" r:id="rId27"/>
    <p:sldId id="296" r:id="rId28"/>
    <p:sldId id="269" r:id="rId29"/>
    <p:sldId id="282" r:id="rId30"/>
    <p:sldId id="300" r:id="rId31"/>
    <p:sldId id="301" r:id="rId32"/>
    <p:sldId id="271" r:id="rId33"/>
    <p:sldId id="275" r:id="rId34"/>
    <p:sldId id="283" r:id="rId35"/>
    <p:sldId id="306" r:id="rId36"/>
    <p:sldId id="307" r:id="rId37"/>
    <p:sldId id="284" r:id="rId38"/>
    <p:sldId id="308" r:id="rId3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Perella" initials="CP" lastIdx="5" clrIdx="0"/>
  <p:cmAuthor id="1" name="Greenwalt, Michael" initials="GM"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3" autoAdjust="0"/>
    <p:restoredTop sz="75252" autoAdjust="0"/>
  </p:normalViewPr>
  <p:slideViewPr>
    <p:cSldViewPr>
      <p:cViewPr varScale="1">
        <p:scale>
          <a:sx n="71" d="100"/>
          <a:sy n="71" d="100"/>
        </p:scale>
        <p:origin x="15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36208-C115-4524-8206-962AE68E8C35}"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8AE09C59-3CE3-49FC-8C9B-412B91E15ACD}">
      <dgm:prSet/>
      <dgm:spPr/>
      <dgm:t>
        <a:bodyPr/>
        <a:lstStyle/>
        <a:p>
          <a:pPr rtl="0"/>
          <a:r>
            <a:rPr lang="en-US" dirty="0" smtClean="0"/>
            <a:t>How going to review</a:t>
          </a:r>
          <a:endParaRPr lang="en-US" dirty="0"/>
        </a:p>
      </dgm:t>
    </dgm:pt>
    <dgm:pt modelId="{E7253642-5660-4B34-919F-8C9B37011912}" type="parTrans" cxnId="{05B99707-6408-42F3-9505-C74549853B03}">
      <dgm:prSet/>
      <dgm:spPr/>
      <dgm:t>
        <a:bodyPr/>
        <a:lstStyle/>
        <a:p>
          <a:endParaRPr lang="en-US"/>
        </a:p>
      </dgm:t>
    </dgm:pt>
    <dgm:pt modelId="{C942D731-9D96-49A8-A4BA-116FBD43BE68}" type="sibTrans" cxnId="{05B99707-6408-42F3-9505-C74549853B03}">
      <dgm:prSet/>
      <dgm:spPr/>
      <dgm:t>
        <a:bodyPr/>
        <a:lstStyle/>
        <a:p>
          <a:endParaRPr lang="en-US"/>
        </a:p>
      </dgm:t>
    </dgm:pt>
    <dgm:pt modelId="{BD0E997A-1E2E-4B95-A59E-688001049093}">
      <dgm:prSet/>
      <dgm:spPr/>
      <dgm:t>
        <a:bodyPr/>
        <a:lstStyle/>
        <a:p>
          <a:pPr rtl="0"/>
          <a:r>
            <a:rPr lang="en-US" dirty="0" smtClean="0"/>
            <a:t>Principal Retention Framework</a:t>
          </a:r>
          <a:endParaRPr lang="en-US" dirty="0"/>
        </a:p>
      </dgm:t>
    </dgm:pt>
    <dgm:pt modelId="{D3AB8EF2-9C93-49D7-8FC5-20EBE4CC975C}" type="parTrans" cxnId="{A1C9B4A4-7ABA-4C28-9E6B-39EE94FD7CD8}">
      <dgm:prSet/>
      <dgm:spPr/>
      <dgm:t>
        <a:bodyPr/>
        <a:lstStyle/>
        <a:p>
          <a:endParaRPr lang="en-US"/>
        </a:p>
      </dgm:t>
    </dgm:pt>
    <dgm:pt modelId="{E30C53C9-D829-4DAB-A2E1-264CE0A6AD7C}" type="sibTrans" cxnId="{A1C9B4A4-7ABA-4C28-9E6B-39EE94FD7CD8}">
      <dgm:prSet/>
      <dgm:spPr/>
      <dgm:t>
        <a:bodyPr/>
        <a:lstStyle/>
        <a:p>
          <a:endParaRPr lang="en-US"/>
        </a:p>
      </dgm:t>
    </dgm:pt>
    <dgm:pt modelId="{526FC997-F3FC-421E-8865-181753D11141}">
      <dgm:prSet/>
      <dgm:spPr/>
      <dgm:t>
        <a:bodyPr/>
        <a:lstStyle/>
        <a:p>
          <a:pPr rtl="0"/>
          <a:r>
            <a:rPr lang="en-US" smtClean="0"/>
            <a:t>Summary</a:t>
          </a:r>
          <a:endParaRPr lang="en-US"/>
        </a:p>
      </dgm:t>
    </dgm:pt>
    <dgm:pt modelId="{D9C96A11-988E-4D8B-8E42-CC674CB80BC0}" type="parTrans" cxnId="{CD2C2F83-AAE7-4CC9-9527-1609CB509C65}">
      <dgm:prSet/>
      <dgm:spPr/>
      <dgm:t>
        <a:bodyPr/>
        <a:lstStyle/>
        <a:p>
          <a:endParaRPr lang="en-US"/>
        </a:p>
      </dgm:t>
    </dgm:pt>
    <dgm:pt modelId="{51C37D0B-3758-4067-A970-3F701D18B1FA}" type="sibTrans" cxnId="{CD2C2F83-AAE7-4CC9-9527-1609CB509C65}">
      <dgm:prSet/>
      <dgm:spPr/>
      <dgm:t>
        <a:bodyPr/>
        <a:lstStyle/>
        <a:p>
          <a:endParaRPr lang="en-US"/>
        </a:p>
      </dgm:t>
    </dgm:pt>
    <dgm:pt modelId="{A4416544-46BE-4111-8939-194C70253D27}">
      <dgm:prSet/>
      <dgm:spPr/>
      <dgm:t>
        <a:bodyPr/>
        <a:lstStyle/>
        <a:p>
          <a:pPr rtl="0"/>
          <a:r>
            <a:rPr lang="en-US" smtClean="0"/>
            <a:t>Decision</a:t>
          </a:r>
          <a:endParaRPr lang="en-US"/>
        </a:p>
      </dgm:t>
    </dgm:pt>
    <dgm:pt modelId="{DD1FD85D-BCC8-4D2B-AADC-41D0115D0752}" type="parTrans" cxnId="{2866C851-DC00-4260-B62B-75E3C8834F8C}">
      <dgm:prSet/>
      <dgm:spPr/>
      <dgm:t>
        <a:bodyPr/>
        <a:lstStyle/>
        <a:p>
          <a:endParaRPr lang="en-US"/>
        </a:p>
      </dgm:t>
    </dgm:pt>
    <dgm:pt modelId="{9F4F8C65-3DA3-4270-BAE2-1563D7843613}" type="sibTrans" cxnId="{2866C851-DC00-4260-B62B-75E3C8834F8C}">
      <dgm:prSet/>
      <dgm:spPr/>
      <dgm:t>
        <a:bodyPr/>
        <a:lstStyle/>
        <a:p>
          <a:endParaRPr lang="en-US"/>
        </a:p>
      </dgm:t>
    </dgm:pt>
    <dgm:pt modelId="{00CB5418-70A2-4498-A93D-4BCBA37E0C80}">
      <dgm:prSet/>
      <dgm:spPr/>
      <dgm:t>
        <a:bodyPr/>
        <a:lstStyle/>
        <a:p>
          <a:pPr rtl="0"/>
          <a:r>
            <a:rPr lang="en-US" smtClean="0"/>
            <a:t>Documented in reconstitution plan</a:t>
          </a:r>
          <a:endParaRPr lang="en-US"/>
        </a:p>
      </dgm:t>
    </dgm:pt>
    <dgm:pt modelId="{18FA0547-94AB-413F-83E0-904DFC4C7B1B}" type="parTrans" cxnId="{61CEB735-B7EF-44F2-BE9F-587014CF2E75}">
      <dgm:prSet/>
      <dgm:spPr/>
      <dgm:t>
        <a:bodyPr/>
        <a:lstStyle/>
        <a:p>
          <a:endParaRPr lang="en-US"/>
        </a:p>
      </dgm:t>
    </dgm:pt>
    <dgm:pt modelId="{CDBA7323-16AF-4B3B-82A2-BD713403A005}" type="sibTrans" cxnId="{61CEB735-B7EF-44F2-BE9F-587014CF2E75}">
      <dgm:prSet/>
      <dgm:spPr/>
      <dgm:t>
        <a:bodyPr/>
        <a:lstStyle/>
        <a:p>
          <a:endParaRPr lang="en-US"/>
        </a:p>
      </dgm:t>
    </dgm:pt>
    <dgm:pt modelId="{0258FA2A-B28B-4F85-9CBE-5E2BFCAABC1C}" type="pres">
      <dgm:prSet presAssocID="{68036208-C115-4524-8206-962AE68E8C35}" presName="Name0" presStyleCnt="0">
        <dgm:presLayoutVars>
          <dgm:dir/>
          <dgm:animLvl val="lvl"/>
          <dgm:resizeHandles val="exact"/>
        </dgm:presLayoutVars>
      </dgm:prSet>
      <dgm:spPr/>
      <dgm:t>
        <a:bodyPr/>
        <a:lstStyle/>
        <a:p>
          <a:endParaRPr lang="en-US"/>
        </a:p>
      </dgm:t>
    </dgm:pt>
    <dgm:pt modelId="{4C1B6829-70AB-4809-9D95-B634A3F6E52A}" type="pres">
      <dgm:prSet presAssocID="{8AE09C59-3CE3-49FC-8C9B-412B91E15ACD}" presName="linNode" presStyleCnt="0"/>
      <dgm:spPr/>
    </dgm:pt>
    <dgm:pt modelId="{B92F561F-1439-40FB-AA2C-C6B19AA0C20B}" type="pres">
      <dgm:prSet presAssocID="{8AE09C59-3CE3-49FC-8C9B-412B91E15ACD}" presName="parentText" presStyleLbl="node1" presStyleIdx="0" presStyleCnt="2">
        <dgm:presLayoutVars>
          <dgm:chMax val="1"/>
          <dgm:bulletEnabled val="1"/>
        </dgm:presLayoutVars>
      </dgm:prSet>
      <dgm:spPr/>
      <dgm:t>
        <a:bodyPr/>
        <a:lstStyle/>
        <a:p>
          <a:endParaRPr lang="en-US"/>
        </a:p>
      </dgm:t>
    </dgm:pt>
    <dgm:pt modelId="{68A2FEBE-C846-41C7-84AF-45F1C13CB7CB}" type="pres">
      <dgm:prSet presAssocID="{8AE09C59-3CE3-49FC-8C9B-412B91E15ACD}" presName="descendantText" presStyleLbl="alignAccFollowNode1" presStyleIdx="0" presStyleCnt="2">
        <dgm:presLayoutVars>
          <dgm:bulletEnabled val="1"/>
        </dgm:presLayoutVars>
      </dgm:prSet>
      <dgm:spPr/>
      <dgm:t>
        <a:bodyPr/>
        <a:lstStyle/>
        <a:p>
          <a:endParaRPr lang="en-US"/>
        </a:p>
      </dgm:t>
    </dgm:pt>
    <dgm:pt modelId="{9C913D85-F47A-44D6-846F-9BA5ED6CB673}" type="pres">
      <dgm:prSet presAssocID="{C942D731-9D96-49A8-A4BA-116FBD43BE68}" presName="sp" presStyleCnt="0"/>
      <dgm:spPr/>
    </dgm:pt>
    <dgm:pt modelId="{7DB76C2E-A9B5-45B2-9E58-6453C5793329}" type="pres">
      <dgm:prSet presAssocID="{A4416544-46BE-4111-8939-194C70253D27}" presName="linNode" presStyleCnt="0"/>
      <dgm:spPr/>
    </dgm:pt>
    <dgm:pt modelId="{C9BFCEBD-90FA-4D35-B706-06E94E4F3E1E}" type="pres">
      <dgm:prSet presAssocID="{A4416544-46BE-4111-8939-194C70253D27}" presName="parentText" presStyleLbl="node1" presStyleIdx="1" presStyleCnt="2">
        <dgm:presLayoutVars>
          <dgm:chMax val="1"/>
          <dgm:bulletEnabled val="1"/>
        </dgm:presLayoutVars>
      </dgm:prSet>
      <dgm:spPr/>
      <dgm:t>
        <a:bodyPr/>
        <a:lstStyle/>
        <a:p>
          <a:endParaRPr lang="en-US"/>
        </a:p>
      </dgm:t>
    </dgm:pt>
    <dgm:pt modelId="{B384BC9E-2A17-4B4C-B431-F233B572EED0}" type="pres">
      <dgm:prSet presAssocID="{A4416544-46BE-4111-8939-194C70253D27}" presName="descendantText" presStyleLbl="alignAccFollowNode1" presStyleIdx="1" presStyleCnt="2">
        <dgm:presLayoutVars>
          <dgm:bulletEnabled val="1"/>
        </dgm:presLayoutVars>
      </dgm:prSet>
      <dgm:spPr/>
      <dgm:t>
        <a:bodyPr/>
        <a:lstStyle/>
        <a:p>
          <a:endParaRPr lang="en-US"/>
        </a:p>
      </dgm:t>
    </dgm:pt>
  </dgm:ptLst>
  <dgm:cxnLst>
    <dgm:cxn modelId="{68FACC45-7768-45BE-B9E8-11B5CC27E3E0}" type="presOf" srcId="{A4416544-46BE-4111-8939-194C70253D27}" destId="{C9BFCEBD-90FA-4D35-B706-06E94E4F3E1E}" srcOrd="0" destOrd="0" presId="urn:microsoft.com/office/officeart/2005/8/layout/vList5"/>
    <dgm:cxn modelId="{96675BC8-7CBB-411C-98F9-63A55B16E368}" type="presOf" srcId="{8AE09C59-3CE3-49FC-8C9B-412B91E15ACD}" destId="{B92F561F-1439-40FB-AA2C-C6B19AA0C20B}" srcOrd="0" destOrd="0" presId="urn:microsoft.com/office/officeart/2005/8/layout/vList5"/>
    <dgm:cxn modelId="{1E2E757C-C3E8-4617-AFEA-75A589AAF1D4}" type="presOf" srcId="{BD0E997A-1E2E-4B95-A59E-688001049093}" destId="{68A2FEBE-C846-41C7-84AF-45F1C13CB7CB}" srcOrd="0" destOrd="0" presId="urn:microsoft.com/office/officeart/2005/8/layout/vList5"/>
    <dgm:cxn modelId="{A1C9B4A4-7ABA-4C28-9E6B-39EE94FD7CD8}" srcId="{8AE09C59-3CE3-49FC-8C9B-412B91E15ACD}" destId="{BD0E997A-1E2E-4B95-A59E-688001049093}" srcOrd="0" destOrd="0" parTransId="{D3AB8EF2-9C93-49D7-8FC5-20EBE4CC975C}" sibTransId="{E30C53C9-D829-4DAB-A2E1-264CE0A6AD7C}"/>
    <dgm:cxn modelId="{05B99707-6408-42F3-9505-C74549853B03}" srcId="{68036208-C115-4524-8206-962AE68E8C35}" destId="{8AE09C59-3CE3-49FC-8C9B-412B91E15ACD}" srcOrd="0" destOrd="0" parTransId="{E7253642-5660-4B34-919F-8C9B37011912}" sibTransId="{C942D731-9D96-49A8-A4BA-116FBD43BE68}"/>
    <dgm:cxn modelId="{659E1FAF-8CD1-4572-BA85-38128EDE5004}" type="presOf" srcId="{526FC997-F3FC-421E-8865-181753D11141}" destId="{68A2FEBE-C846-41C7-84AF-45F1C13CB7CB}" srcOrd="0" destOrd="1" presId="urn:microsoft.com/office/officeart/2005/8/layout/vList5"/>
    <dgm:cxn modelId="{2866C851-DC00-4260-B62B-75E3C8834F8C}" srcId="{68036208-C115-4524-8206-962AE68E8C35}" destId="{A4416544-46BE-4111-8939-194C70253D27}" srcOrd="1" destOrd="0" parTransId="{DD1FD85D-BCC8-4D2B-AADC-41D0115D0752}" sibTransId="{9F4F8C65-3DA3-4270-BAE2-1563D7843613}"/>
    <dgm:cxn modelId="{7893D893-52C2-4803-B0E9-0FA2B183852A}" type="presOf" srcId="{00CB5418-70A2-4498-A93D-4BCBA37E0C80}" destId="{B384BC9E-2A17-4B4C-B431-F233B572EED0}" srcOrd="0" destOrd="0" presId="urn:microsoft.com/office/officeart/2005/8/layout/vList5"/>
    <dgm:cxn modelId="{CD2C2F83-AAE7-4CC9-9527-1609CB509C65}" srcId="{8AE09C59-3CE3-49FC-8C9B-412B91E15ACD}" destId="{526FC997-F3FC-421E-8865-181753D11141}" srcOrd="1" destOrd="0" parTransId="{D9C96A11-988E-4D8B-8E42-CC674CB80BC0}" sibTransId="{51C37D0B-3758-4067-A970-3F701D18B1FA}"/>
    <dgm:cxn modelId="{61CEB735-B7EF-44F2-BE9F-587014CF2E75}" srcId="{A4416544-46BE-4111-8939-194C70253D27}" destId="{00CB5418-70A2-4498-A93D-4BCBA37E0C80}" srcOrd="0" destOrd="0" parTransId="{18FA0547-94AB-413F-83E0-904DFC4C7B1B}" sibTransId="{CDBA7323-16AF-4B3B-82A2-BD713403A005}"/>
    <dgm:cxn modelId="{841B60BB-51E3-404E-9E3B-62F867C97821}" type="presOf" srcId="{68036208-C115-4524-8206-962AE68E8C35}" destId="{0258FA2A-B28B-4F85-9CBE-5E2BFCAABC1C}" srcOrd="0" destOrd="0" presId="urn:microsoft.com/office/officeart/2005/8/layout/vList5"/>
    <dgm:cxn modelId="{CA5A69D4-540C-4F14-AC00-754D115B76F2}" type="presParOf" srcId="{0258FA2A-B28B-4F85-9CBE-5E2BFCAABC1C}" destId="{4C1B6829-70AB-4809-9D95-B634A3F6E52A}" srcOrd="0" destOrd="0" presId="urn:microsoft.com/office/officeart/2005/8/layout/vList5"/>
    <dgm:cxn modelId="{5FD2DD94-8A42-45E0-A5F4-226CE971A178}" type="presParOf" srcId="{4C1B6829-70AB-4809-9D95-B634A3F6E52A}" destId="{B92F561F-1439-40FB-AA2C-C6B19AA0C20B}" srcOrd="0" destOrd="0" presId="urn:microsoft.com/office/officeart/2005/8/layout/vList5"/>
    <dgm:cxn modelId="{DCA19DF8-8272-4C2A-B61C-19FF9FC2A581}" type="presParOf" srcId="{4C1B6829-70AB-4809-9D95-B634A3F6E52A}" destId="{68A2FEBE-C846-41C7-84AF-45F1C13CB7CB}" srcOrd="1" destOrd="0" presId="urn:microsoft.com/office/officeart/2005/8/layout/vList5"/>
    <dgm:cxn modelId="{77FFBA88-D894-41E2-BFB3-E558C77E7C71}" type="presParOf" srcId="{0258FA2A-B28B-4F85-9CBE-5E2BFCAABC1C}" destId="{9C913D85-F47A-44D6-846F-9BA5ED6CB673}" srcOrd="1" destOrd="0" presId="urn:microsoft.com/office/officeart/2005/8/layout/vList5"/>
    <dgm:cxn modelId="{D0EA2895-5998-42E2-99F7-754124F02E2C}" type="presParOf" srcId="{0258FA2A-B28B-4F85-9CBE-5E2BFCAABC1C}" destId="{7DB76C2E-A9B5-45B2-9E58-6453C5793329}" srcOrd="2" destOrd="0" presId="urn:microsoft.com/office/officeart/2005/8/layout/vList5"/>
    <dgm:cxn modelId="{50FCEB61-60A3-4368-ACC3-398A5A41D2CD}" type="presParOf" srcId="{7DB76C2E-A9B5-45B2-9E58-6453C5793329}" destId="{C9BFCEBD-90FA-4D35-B706-06E94E4F3E1E}" srcOrd="0" destOrd="0" presId="urn:microsoft.com/office/officeart/2005/8/layout/vList5"/>
    <dgm:cxn modelId="{CE130D00-DB4E-4197-B240-3C163B2E267A}" type="presParOf" srcId="{7DB76C2E-A9B5-45B2-9E58-6453C5793329}" destId="{B384BC9E-2A17-4B4C-B431-F233B572EED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DBA06-FF4E-41BC-AC5D-7C35AEBB55BD}" type="doc">
      <dgm:prSet loTypeId="urn:microsoft.com/office/officeart/2005/8/layout/vList5" loCatId="list" qsTypeId="urn:microsoft.com/office/officeart/2005/8/quickstyle/3d1" qsCatId="3D" csTypeId="urn:microsoft.com/office/officeart/2005/8/colors/accent3_2" csCatId="accent3" phldr="1"/>
      <dgm:spPr/>
      <dgm:t>
        <a:bodyPr/>
        <a:lstStyle/>
        <a:p>
          <a:endParaRPr lang="en-US"/>
        </a:p>
      </dgm:t>
    </dgm:pt>
    <dgm:pt modelId="{3C3E902B-A938-491C-9ADB-C1D4B24B024D}">
      <dgm:prSet/>
      <dgm:spPr/>
      <dgm:t>
        <a:bodyPr/>
        <a:lstStyle/>
        <a:p>
          <a:pPr rtl="0"/>
          <a:r>
            <a:rPr lang="en-US" dirty="0" smtClean="0"/>
            <a:t>How going to review</a:t>
          </a:r>
          <a:endParaRPr lang="en-US" dirty="0"/>
        </a:p>
      </dgm:t>
    </dgm:pt>
    <dgm:pt modelId="{D897D2EB-7147-4F5D-9B05-1855B374383B}" type="parTrans" cxnId="{907B74E5-B463-490D-BD2B-17423F71D7A5}">
      <dgm:prSet/>
      <dgm:spPr/>
      <dgm:t>
        <a:bodyPr/>
        <a:lstStyle/>
        <a:p>
          <a:endParaRPr lang="en-US"/>
        </a:p>
      </dgm:t>
    </dgm:pt>
    <dgm:pt modelId="{B0226E71-7FA8-41E4-AD6B-4C378CFBA8DD}" type="sibTrans" cxnId="{907B74E5-B463-490D-BD2B-17423F71D7A5}">
      <dgm:prSet/>
      <dgm:spPr/>
      <dgm:t>
        <a:bodyPr/>
        <a:lstStyle/>
        <a:p>
          <a:endParaRPr lang="en-US"/>
        </a:p>
      </dgm:t>
    </dgm:pt>
    <dgm:pt modelId="{5A6C17FF-6739-412F-8120-BF5D008BD1C3}">
      <dgm:prSet custT="1"/>
      <dgm:spPr/>
      <dgm:t>
        <a:bodyPr/>
        <a:lstStyle/>
        <a:p>
          <a:pPr rtl="0"/>
          <a:r>
            <a:rPr lang="en-US" sz="2100" dirty="0" smtClean="0"/>
            <a:t>Summary</a:t>
          </a:r>
          <a:endParaRPr lang="en-US" sz="2100" dirty="0"/>
        </a:p>
      </dgm:t>
    </dgm:pt>
    <dgm:pt modelId="{F708567A-6809-4F0C-8C35-EEF62D535A3C}" type="parTrans" cxnId="{4ACFDFCF-DCBE-4A9F-8541-1EF36389D40E}">
      <dgm:prSet/>
      <dgm:spPr/>
      <dgm:t>
        <a:bodyPr/>
        <a:lstStyle/>
        <a:p>
          <a:endParaRPr lang="en-US"/>
        </a:p>
      </dgm:t>
    </dgm:pt>
    <dgm:pt modelId="{00E5D8F7-10CA-4812-A6DA-47200DDBAEDC}" type="sibTrans" cxnId="{4ACFDFCF-DCBE-4A9F-8541-1EF36389D40E}">
      <dgm:prSet/>
      <dgm:spPr/>
      <dgm:t>
        <a:bodyPr/>
        <a:lstStyle/>
        <a:p>
          <a:endParaRPr lang="en-US"/>
        </a:p>
      </dgm:t>
    </dgm:pt>
    <dgm:pt modelId="{0BFDFE5A-BD54-4D06-B239-6244D039DD1A}">
      <dgm:prSet/>
      <dgm:spPr/>
      <dgm:t>
        <a:bodyPr/>
        <a:lstStyle/>
        <a:p>
          <a:pPr rtl="0"/>
          <a:r>
            <a:rPr lang="en-US" dirty="0" smtClean="0"/>
            <a:t>Decision</a:t>
          </a:r>
          <a:endParaRPr lang="en-US" dirty="0"/>
        </a:p>
      </dgm:t>
    </dgm:pt>
    <dgm:pt modelId="{59A6962C-68E3-449C-9E05-76B30F2C1C1F}" type="parTrans" cxnId="{2B074BA3-40F0-4F24-BCD9-091DD0D8166D}">
      <dgm:prSet/>
      <dgm:spPr/>
      <dgm:t>
        <a:bodyPr/>
        <a:lstStyle/>
        <a:p>
          <a:endParaRPr lang="en-US"/>
        </a:p>
      </dgm:t>
    </dgm:pt>
    <dgm:pt modelId="{32397357-3459-4D0A-950C-12492725BEE8}" type="sibTrans" cxnId="{2B074BA3-40F0-4F24-BCD9-091DD0D8166D}">
      <dgm:prSet/>
      <dgm:spPr/>
      <dgm:t>
        <a:bodyPr/>
        <a:lstStyle/>
        <a:p>
          <a:endParaRPr lang="en-US"/>
        </a:p>
      </dgm:t>
    </dgm:pt>
    <dgm:pt modelId="{BF3700C1-BA3E-4240-8F66-4DE805B543A4}">
      <dgm:prSet custT="1"/>
      <dgm:spPr/>
      <dgm:t>
        <a:bodyPr/>
        <a:lstStyle/>
        <a:p>
          <a:pPr rtl="0"/>
          <a:r>
            <a:rPr lang="en-US" sz="2000" dirty="0" smtClean="0"/>
            <a:t>Documented in reconstitution plan</a:t>
          </a:r>
          <a:endParaRPr lang="en-US" sz="2000" dirty="0"/>
        </a:p>
      </dgm:t>
    </dgm:pt>
    <dgm:pt modelId="{7961A2B5-6627-4C2D-B713-B5F2270B1AEB}" type="parTrans" cxnId="{B179E025-DB22-470F-BB8F-3045613EED5D}">
      <dgm:prSet/>
      <dgm:spPr/>
      <dgm:t>
        <a:bodyPr/>
        <a:lstStyle/>
        <a:p>
          <a:endParaRPr lang="en-US"/>
        </a:p>
      </dgm:t>
    </dgm:pt>
    <dgm:pt modelId="{A17F8DEB-A690-49B8-8BB2-C910BF1F0F05}" type="sibTrans" cxnId="{B179E025-DB22-470F-BB8F-3045613EED5D}">
      <dgm:prSet/>
      <dgm:spPr/>
      <dgm:t>
        <a:bodyPr/>
        <a:lstStyle/>
        <a:p>
          <a:endParaRPr lang="en-US"/>
        </a:p>
      </dgm:t>
    </dgm:pt>
    <dgm:pt modelId="{3F5EB4BF-F4AC-4BEB-BDD2-BAB6834399D6}">
      <dgm:prSet custT="1"/>
      <dgm:spPr/>
      <dgm:t>
        <a:bodyPr/>
        <a:lstStyle/>
        <a:p>
          <a:pPr rtl="0"/>
          <a:r>
            <a:rPr lang="en-US" sz="2000" b="1" dirty="0" smtClean="0"/>
            <a:t>Number</a:t>
          </a:r>
          <a:r>
            <a:rPr lang="en-US" sz="2000" dirty="0" smtClean="0"/>
            <a:t> of retained teachers by subject</a:t>
          </a:r>
          <a:endParaRPr lang="en-US" sz="2000" dirty="0"/>
        </a:p>
      </dgm:t>
    </dgm:pt>
    <dgm:pt modelId="{36F568D5-A13D-4EE4-99DD-0440248BD234}" type="parTrans" cxnId="{2AA213F4-4AB8-4212-BE04-E4E7ED977648}">
      <dgm:prSet/>
      <dgm:spPr/>
      <dgm:t>
        <a:bodyPr/>
        <a:lstStyle/>
        <a:p>
          <a:endParaRPr lang="en-US"/>
        </a:p>
      </dgm:t>
    </dgm:pt>
    <dgm:pt modelId="{C4DDD236-F965-4F9B-9C34-3833748F65B4}" type="sibTrans" cxnId="{2AA213F4-4AB8-4212-BE04-E4E7ED977648}">
      <dgm:prSet/>
      <dgm:spPr/>
      <dgm:t>
        <a:bodyPr/>
        <a:lstStyle/>
        <a:p>
          <a:endParaRPr lang="en-US"/>
        </a:p>
      </dgm:t>
    </dgm:pt>
    <dgm:pt modelId="{F3B59582-7F81-4982-8BF8-DE26C0786C5E}">
      <dgm:prSet custT="1"/>
      <dgm:spPr/>
      <dgm:t>
        <a:bodyPr/>
        <a:lstStyle/>
        <a:p>
          <a:pPr rtl="0"/>
          <a:r>
            <a:rPr lang="en-US" sz="2000" b="1" smtClean="0"/>
            <a:t>Number</a:t>
          </a:r>
          <a:r>
            <a:rPr lang="en-US" sz="2000" smtClean="0"/>
            <a:t> of reassigned teachers by subject</a:t>
          </a:r>
          <a:endParaRPr lang="en-US" sz="2000"/>
        </a:p>
      </dgm:t>
    </dgm:pt>
    <dgm:pt modelId="{D54053BB-BC88-4606-A459-6A0EE1B2F300}" type="parTrans" cxnId="{454BF4D6-2BDF-467E-8E05-1857C0C8D789}">
      <dgm:prSet/>
      <dgm:spPr/>
      <dgm:t>
        <a:bodyPr/>
        <a:lstStyle/>
        <a:p>
          <a:endParaRPr lang="en-US"/>
        </a:p>
      </dgm:t>
    </dgm:pt>
    <dgm:pt modelId="{B35973AB-4761-4328-8F7C-78F1FC13416B}" type="sibTrans" cxnId="{454BF4D6-2BDF-467E-8E05-1857C0C8D789}">
      <dgm:prSet/>
      <dgm:spPr/>
      <dgm:t>
        <a:bodyPr/>
        <a:lstStyle/>
        <a:p>
          <a:endParaRPr lang="en-US"/>
        </a:p>
      </dgm:t>
    </dgm:pt>
    <dgm:pt modelId="{E0D6F398-205F-4EB4-BD6B-ABE6AAA6AAFF}" type="pres">
      <dgm:prSet presAssocID="{131DBA06-FF4E-41BC-AC5D-7C35AEBB55BD}" presName="Name0" presStyleCnt="0">
        <dgm:presLayoutVars>
          <dgm:dir/>
          <dgm:animLvl val="lvl"/>
          <dgm:resizeHandles val="exact"/>
        </dgm:presLayoutVars>
      </dgm:prSet>
      <dgm:spPr/>
      <dgm:t>
        <a:bodyPr/>
        <a:lstStyle/>
        <a:p>
          <a:endParaRPr lang="en-US"/>
        </a:p>
      </dgm:t>
    </dgm:pt>
    <dgm:pt modelId="{391AACAE-4C2A-4097-AAAD-9DEA4433038D}" type="pres">
      <dgm:prSet presAssocID="{3C3E902B-A938-491C-9ADB-C1D4B24B024D}" presName="linNode" presStyleCnt="0"/>
      <dgm:spPr/>
    </dgm:pt>
    <dgm:pt modelId="{34927898-5AD3-4659-A201-DB3122D05877}" type="pres">
      <dgm:prSet presAssocID="{3C3E902B-A938-491C-9ADB-C1D4B24B024D}" presName="parentText" presStyleLbl="node1" presStyleIdx="0" presStyleCnt="2" custScaleY="76688">
        <dgm:presLayoutVars>
          <dgm:chMax val="1"/>
          <dgm:bulletEnabled val="1"/>
        </dgm:presLayoutVars>
      </dgm:prSet>
      <dgm:spPr/>
      <dgm:t>
        <a:bodyPr/>
        <a:lstStyle/>
        <a:p>
          <a:endParaRPr lang="en-US"/>
        </a:p>
      </dgm:t>
    </dgm:pt>
    <dgm:pt modelId="{DAAC99C6-2259-40D0-A528-D1DC1F41AA15}" type="pres">
      <dgm:prSet presAssocID="{3C3E902B-A938-491C-9ADB-C1D4B24B024D}" presName="descendantText" presStyleLbl="alignAccFollowNode1" presStyleIdx="0" presStyleCnt="2" custScaleY="73297">
        <dgm:presLayoutVars>
          <dgm:bulletEnabled val="1"/>
        </dgm:presLayoutVars>
      </dgm:prSet>
      <dgm:spPr/>
      <dgm:t>
        <a:bodyPr/>
        <a:lstStyle/>
        <a:p>
          <a:endParaRPr lang="en-US"/>
        </a:p>
      </dgm:t>
    </dgm:pt>
    <dgm:pt modelId="{A7204702-C727-4650-8257-363707889388}" type="pres">
      <dgm:prSet presAssocID="{B0226E71-7FA8-41E4-AD6B-4C378CFBA8DD}" presName="sp" presStyleCnt="0"/>
      <dgm:spPr/>
    </dgm:pt>
    <dgm:pt modelId="{7760AAA8-17C6-4EE1-963D-9E7FC8D23895}" type="pres">
      <dgm:prSet presAssocID="{0BFDFE5A-BD54-4D06-B239-6244D039DD1A}" presName="linNode" presStyleCnt="0"/>
      <dgm:spPr/>
    </dgm:pt>
    <dgm:pt modelId="{C713CAB0-16E1-47D1-B593-D00F7C9E876E}" type="pres">
      <dgm:prSet presAssocID="{0BFDFE5A-BD54-4D06-B239-6244D039DD1A}" presName="parentText" presStyleLbl="node1" presStyleIdx="1" presStyleCnt="2">
        <dgm:presLayoutVars>
          <dgm:chMax val="1"/>
          <dgm:bulletEnabled val="1"/>
        </dgm:presLayoutVars>
      </dgm:prSet>
      <dgm:spPr/>
      <dgm:t>
        <a:bodyPr/>
        <a:lstStyle/>
        <a:p>
          <a:endParaRPr lang="en-US"/>
        </a:p>
      </dgm:t>
    </dgm:pt>
    <dgm:pt modelId="{995096E0-B1D5-4B79-ABA2-F8D8A9FDFB0F}" type="pres">
      <dgm:prSet presAssocID="{0BFDFE5A-BD54-4D06-B239-6244D039DD1A}" presName="descendantText" presStyleLbl="alignAccFollowNode1" presStyleIdx="1" presStyleCnt="2" custScaleX="137199" custScaleY="116096">
        <dgm:presLayoutVars>
          <dgm:bulletEnabled val="1"/>
        </dgm:presLayoutVars>
      </dgm:prSet>
      <dgm:spPr/>
      <dgm:t>
        <a:bodyPr/>
        <a:lstStyle/>
        <a:p>
          <a:endParaRPr lang="en-US"/>
        </a:p>
      </dgm:t>
    </dgm:pt>
  </dgm:ptLst>
  <dgm:cxnLst>
    <dgm:cxn modelId="{B179E025-DB22-470F-BB8F-3045613EED5D}" srcId="{0BFDFE5A-BD54-4D06-B239-6244D039DD1A}" destId="{BF3700C1-BA3E-4240-8F66-4DE805B543A4}" srcOrd="0" destOrd="0" parTransId="{7961A2B5-6627-4C2D-B713-B5F2270B1AEB}" sibTransId="{A17F8DEB-A690-49B8-8BB2-C910BF1F0F05}"/>
    <dgm:cxn modelId="{454BF4D6-2BDF-467E-8E05-1857C0C8D789}" srcId="{0BFDFE5A-BD54-4D06-B239-6244D039DD1A}" destId="{F3B59582-7F81-4982-8BF8-DE26C0786C5E}" srcOrd="2" destOrd="0" parTransId="{D54053BB-BC88-4606-A459-6A0EE1B2F300}" sibTransId="{B35973AB-4761-4328-8F7C-78F1FC13416B}"/>
    <dgm:cxn modelId="{B62E3F32-4369-4367-90F5-887561C42CCD}" type="presOf" srcId="{3F5EB4BF-F4AC-4BEB-BDD2-BAB6834399D6}" destId="{995096E0-B1D5-4B79-ABA2-F8D8A9FDFB0F}" srcOrd="0" destOrd="1" presId="urn:microsoft.com/office/officeart/2005/8/layout/vList5"/>
    <dgm:cxn modelId="{E46921B7-0911-40AD-A58C-74FA0A52D496}" type="presOf" srcId="{131DBA06-FF4E-41BC-AC5D-7C35AEBB55BD}" destId="{E0D6F398-205F-4EB4-BD6B-ABE6AAA6AAFF}" srcOrd="0" destOrd="0" presId="urn:microsoft.com/office/officeart/2005/8/layout/vList5"/>
    <dgm:cxn modelId="{2AA213F4-4AB8-4212-BE04-E4E7ED977648}" srcId="{0BFDFE5A-BD54-4D06-B239-6244D039DD1A}" destId="{3F5EB4BF-F4AC-4BEB-BDD2-BAB6834399D6}" srcOrd="1" destOrd="0" parTransId="{36F568D5-A13D-4EE4-99DD-0440248BD234}" sibTransId="{C4DDD236-F965-4F9B-9C34-3833748F65B4}"/>
    <dgm:cxn modelId="{2243BE2F-48C8-4BAA-996C-9BE68B4769C4}" type="presOf" srcId="{0BFDFE5A-BD54-4D06-B239-6244D039DD1A}" destId="{C713CAB0-16E1-47D1-B593-D00F7C9E876E}" srcOrd="0" destOrd="0" presId="urn:microsoft.com/office/officeart/2005/8/layout/vList5"/>
    <dgm:cxn modelId="{B701ECA5-3951-43F2-87DF-8861A116B795}" type="presOf" srcId="{F3B59582-7F81-4982-8BF8-DE26C0786C5E}" destId="{995096E0-B1D5-4B79-ABA2-F8D8A9FDFB0F}" srcOrd="0" destOrd="2" presId="urn:microsoft.com/office/officeart/2005/8/layout/vList5"/>
    <dgm:cxn modelId="{4ACFDFCF-DCBE-4A9F-8541-1EF36389D40E}" srcId="{3C3E902B-A938-491C-9ADB-C1D4B24B024D}" destId="{5A6C17FF-6739-412F-8120-BF5D008BD1C3}" srcOrd="0" destOrd="0" parTransId="{F708567A-6809-4F0C-8C35-EEF62D535A3C}" sibTransId="{00E5D8F7-10CA-4812-A6DA-47200DDBAEDC}"/>
    <dgm:cxn modelId="{26F0B435-FEDF-4BC0-9B53-CCF9CFDDFFC7}" type="presOf" srcId="{5A6C17FF-6739-412F-8120-BF5D008BD1C3}" destId="{DAAC99C6-2259-40D0-A528-D1DC1F41AA15}" srcOrd="0" destOrd="0" presId="urn:microsoft.com/office/officeart/2005/8/layout/vList5"/>
    <dgm:cxn modelId="{DA026B75-EC68-4E06-9FF6-E27932C95DB3}" type="presOf" srcId="{3C3E902B-A938-491C-9ADB-C1D4B24B024D}" destId="{34927898-5AD3-4659-A201-DB3122D05877}" srcOrd="0" destOrd="0" presId="urn:microsoft.com/office/officeart/2005/8/layout/vList5"/>
    <dgm:cxn modelId="{2B074BA3-40F0-4F24-BCD9-091DD0D8166D}" srcId="{131DBA06-FF4E-41BC-AC5D-7C35AEBB55BD}" destId="{0BFDFE5A-BD54-4D06-B239-6244D039DD1A}" srcOrd="1" destOrd="0" parTransId="{59A6962C-68E3-449C-9E05-76B30F2C1C1F}" sibTransId="{32397357-3459-4D0A-950C-12492725BEE8}"/>
    <dgm:cxn modelId="{B9C35807-7D4F-4695-8220-6D5C7A59B93A}" type="presOf" srcId="{BF3700C1-BA3E-4240-8F66-4DE805B543A4}" destId="{995096E0-B1D5-4B79-ABA2-F8D8A9FDFB0F}" srcOrd="0" destOrd="0" presId="urn:microsoft.com/office/officeart/2005/8/layout/vList5"/>
    <dgm:cxn modelId="{907B74E5-B463-490D-BD2B-17423F71D7A5}" srcId="{131DBA06-FF4E-41BC-AC5D-7C35AEBB55BD}" destId="{3C3E902B-A938-491C-9ADB-C1D4B24B024D}" srcOrd="0" destOrd="0" parTransId="{D897D2EB-7147-4F5D-9B05-1855B374383B}" sibTransId="{B0226E71-7FA8-41E4-AD6B-4C378CFBA8DD}"/>
    <dgm:cxn modelId="{BB97727D-EBC6-4896-B5B9-69D3ACDA97F4}" type="presParOf" srcId="{E0D6F398-205F-4EB4-BD6B-ABE6AAA6AAFF}" destId="{391AACAE-4C2A-4097-AAAD-9DEA4433038D}" srcOrd="0" destOrd="0" presId="urn:microsoft.com/office/officeart/2005/8/layout/vList5"/>
    <dgm:cxn modelId="{BF48E98D-A1D0-4394-9A2A-8130467911F6}" type="presParOf" srcId="{391AACAE-4C2A-4097-AAAD-9DEA4433038D}" destId="{34927898-5AD3-4659-A201-DB3122D05877}" srcOrd="0" destOrd="0" presId="urn:microsoft.com/office/officeart/2005/8/layout/vList5"/>
    <dgm:cxn modelId="{BBA855E1-85A3-4BA5-A574-1C56650C0D3A}" type="presParOf" srcId="{391AACAE-4C2A-4097-AAAD-9DEA4433038D}" destId="{DAAC99C6-2259-40D0-A528-D1DC1F41AA15}" srcOrd="1" destOrd="0" presId="urn:microsoft.com/office/officeart/2005/8/layout/vList5"/>
    <dgm:cxn modelId="{F9C04A16-A449-408B-86A0-982E82E6C3EE}" type="presParOf" srcId="{E0D6F398-205F-4EB4-BD6B-ABE6AAA6AAFF}" destId="{A7204702-C727-4650-8257-363707889388}" srcOrd="1" destOrd="0" presId="urn:microsoft.com/office/officeart/2005/8/layout/vList5"/>
    <dgm:cxn modelId="{36819532-4F27-41B7-A788-29205F8A82E1}" type="presParOf" srcId="{E0D6F398-205F-4EB4-BD6B-ABE6AAA6AAFF}" destId="{7760AAA8-17C6-4EE1-963D-9E7FC8D23895}" srcOrd="2" destOrd="0" presId="urn:microsoft.com/office/officeart/2005/8/layout/vList5"/>
    <dgm:cxn modelId="{4ED661DD-5B79-4D4D-8ED9-D2849CF3D79F}" type="presParOf" srcId="{7760AAA8-17C6-4EE1-963D-9E7FC8D23895}" destId="{C713CAB0-16E1-47D1-B593-D00F7C9E876E}" srcOrd="0" destOrd="0" presId="urn:microsoft.com/office/officeart/2005/8/layout/vList5"/>
    <dgm:cxn modelId="{41E3DB5D-5B34-4B33-BD38-31819E21BD56}" type="presParOf" srcId="{7760AAA8-17C6-4EE1-963D-9E7FC8D23895}" destId="{995096E0-B1D5-4B79-ABA2-F8D8A9FDFB0F}"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4DA60-7FEF-4293-9FF4-FA414962CE5E}"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n-US"/>
        </a:p>
      </dgm:t>
    </dgm:pt>
    <dgm:pt modelId="{0EDA511C-5919-4F52-98C6-B111843629AF}">
      <dgm:prSet/>
      <dgm:spPr/>
      <dgm:t>
        <a:bodyPr/>
        <a:lstStyle/>
        <a:p>
          <a:pPr rtl="0"/>
          <a:r>
            <a:rPr lang="en-US" dirty="0" smtClean="0"/>
            <a:t>Determination Process</a:t>
          </a:r>
          <a:endParaRPr lang="en-US" dirty="0"/>
        </a:p>
      </dgm:t>
    </dgm:pt>
    <dgm:pt modelId="{C6E04906-4095-44F0-A0D6-7C97E3B5C3CB}" type="parTrans" cxnId="{1C1792F7-A5CB-4821-9A33-AF67FE94A3F4}">
      <dgm:prSet/>
      <dgm:spPr/>
      <dgm:t>
        <a:bodyPr/>
        <a:lstStyle/>
        <a:p>
          <a:endParaRPr lang="en-US"/>
        </a:p>
      </dgm:t>
    </dgm:pt>
    <dgm:pt modelId="{BC4B03DB-3289-450A-B4A5-A265E8A87139}" type="sibTrans" cxnId="{1C1792F7-A5CB-4821-9A33-AF67FE94A3F4}">
      <dgm:prSet/>
      <dgm:spPr/>
      <dgm:t>
        <a:bodyPr/>
        <a:lstStyle/>
        <a:p>
          <a:endParaRPr lang="en-US"/>
        </a:p>
      </dgm:t>
    </dgm:pt>
    <dgm:pt modelId="{928D10A3-CDF3-4714-B41D-5B114A8445E3}">
      <dgm:prSet/>
      <dgm:spPr/>
      <dgm:t>
        <a:bodyPr/>
        <a:lstStyle/>
        <a:p>
          <a:pPr rtl="0"/>
          <a:r>
            <a:rPr lang="en-US" dirty="0" smtClean="0"/>
            <a:t>Data sources – statutory requirements</a:t>
          </a:r>
          <a:endParaRPr lang="en-US" dirty="0"/>
        </a:p>
      </dgm:t>
    </dgm:pt>
    <dgm:pt modelId="{DFD47230-ABC9-41BA-91B3-CFE6B00ADD04}" type="parTrans" cxnId="{3E94B05C-C224-4E17-BD0F-F6E90C7478B2}">
      <dgm:prSet/>
      <dgm:spPr/>
      <dgm:t>
        <a:bodyPr/>
        <a:lstStyle/>
        <a:p>
          <a:endParaRPr lang="en-US"/>
        </a:p>
      </dgm:t>
    </dgm:pt>
    <dgm:pt modelId="{FB49C253-2DB1-4141-92B2-BF9431F900D0}" type="sibTrans" cxnId="{3E94B05C-C224-4E17-BD0F-F6E90C7478B2}">
      <dgm:prSet/>
      <dgm:spPr/>
      <dgm:t>
        <a:bodyPr/>
        <a:lstStyle/>
        <a:p>
          <a:endParaRPr lang="en-US"/>
        </a:p>
      </dgm:t>
    </dgm:pt>
    <dgm:pt modelId="{59480F91-7CA4-4D5F-87BD-81F260473A3D}">
      <dgm:prSet/>
      <dgm:spPr/>
      <dgm:t>
        <a:bodyPr/>
        <a:lstStyle/>
        <a:p>
          <a:pPr rtl="0"/>
          <a:r>
            <a:rPr lang="en-US" dirty="0" smtClean="0"/>
            <a:t>How data sources will be used in determinations</a:t>
          </a:r>
          <a:endParaRPr lang="en-US" dirty="0"/>
        </a:p>
      </dgm:t>
    </dgm:pt>
    <dgm:pt modelId="{2FE45765-276B-4F54-A3E9-011A58B5D5EC}" type="parTrans" cxnId="{32EAA95E-655A-4DAB-B07C-C0348651982F}">
      <dgm:prSet/>
      <dgm:spPr/>
      <dgm:t>
        <a:bodyPr/>
        <a:lstStyle/>
        <a:p>
          <a:endParaRPr lang="en-US"/>
        </a:p>
      </dgm:t>
    </dgm:pt>
    <dgm:pt modelId="{DF8643B1-9D15-410B-8CAB-A600563F33B9}" type="sibTrans" cxnId="{32EAA95E-655A-4DAB-B07C-C0348651982F}">
      <dgm:prSet/>
      <dgm:spPr/>
      <dgm:t>
        <a:bodyPr/>
        <a:lstStyle/>
        <a:p>
          <a:endParaRPr lang="en-US"/>
        </a:p>
      </dgm:t>
    </dgm:pt>
    <dgm:pt modelId="{C6997408-D1C9-4777-BF35-661CE9FB23DD}">
      <dgm:prSet/>
      <dgm:spPr/>
      <dgm:t>
        <a:bodyPr/>
        <a:lstStyle/>
        <a:p>
          <a:pPr rtl="0"/>
          <a:r>
            <a:rPr lang="en-US" smtClean="0"/>
            <a:t>Type of feedback provided</a:t>
          </a:r>
          <a:endParaRPr lang="en-US"/>
        </a:p>
      </dgm:t>
    </dgm:pt>
    <dgm:pt modelId="{982E01D1-D289-418B-8A00-CCD71EB03261}" type="parTrans" cxnId="{D6C18362-3D4D-48A4-B084-876EAC551D7C}">
      <dgm:prSet/>
      <dgm:spPr/>
      <dgm:t>
        <a:bodyPr/>
        <a:lstStyle/>
        <a:p>
          <a:endParaRPr lang="en-US"/>
        </a:p>
      </dgm:t>
    </dgm:pt>
    <dgm:pt modelId="{41209348-8387-41E9-B730-C33290261795}" type="sibTrans" cxnId="{D6C18362-3D4D-48A4-B084-876EAC551D7C}">
      <dgm:prSet/>
      <dgm:spPr/>
      <dgm:t>
        <a:bodyPr/>
        <a:lstStyle/>
        <a:p>
          <a:endParaRPr lang="en-US"/>
        </a:p>
      </dgm:t>
    </dgm:pt>
    <dgm:pt modelId="{DBB55F80-7EF2-4EE8-B20C-7EA156DC1625}">
      <dgm:prSet/>
      <dgm:spPr/>
      <dgm:t>
        <a:bodyPr/>
        <a:lstStyle/>
        <a:p>
          <a:pPr rtl="0"/>
          <a:r>
            <a:rPr lang="en-US" smtClean="0"/>
            <a:t>Supports</a:t>
          </a:r>
          <a:endParaRPr lang="en-US"/>
        </a:p>
      </dgm:t>
    </dgm:pt>
    <dgm:pt modelId="{801E4B48-9686-4837-B953-27672D801728}" type="parTrans" cxnId="{621BCCA6-0A28-460A-8748-89B79C22E9A5}">
      <dgm:prSet/>
      <dgm:spPr/>
      <dgm:t>
        <a:bodyPr/>
        <a:lstStyle/>
        <a:p>
          <a:endParaRPr lang="en-US"/>
        </a:p>
      </dgm:t>
    </dgm:pt>
    <dgm:pt modelId="{D140AD9A-0684-4E0D-911E-5F267BB5B169}" type="sibTrans" cxnId="{621BCCA6-0A28-460A-8748-89B79C22E9A5}">
      <dgm:prSet/>
      <dgm:spPr/>
      <dgm:t>
        <a:bodyPr/>
        <a:lstStyle/>
        <a:p>
          <a:endParaRPr lang="en-US"/>
        </a:p>
      </dgm:t>
    </dgm:pt>
    <dgm:pt modelId="{A57F8490-5250-4A4A-AC91-3AEC76FACC9F}">
      <dgm:prSet/>
      <dgm:spPr/>
      <dgm:t>
        <a:bodyPr/>
        <a:lstStyle/>
        <a:p>
          <a:pPr rtl="0"/>
          <a:r>
            <a:rPr lang="en-US" dirty="0" smtClean="0"/>
            <a:t>Professional development</a:t>
          </a:r>
          <a:endParaRPr lang="en-US" dirty="0"/>
        </a:p>
      </dgm:t>
    </dgm:pt>
    <dgm:pt modelId="{4EFEB5A3-756A-47D7-8988-AC0FD88DF468}" type="parTrans" cxnId="{2F7372F9-A544-41AB-880C-CEB9C0867351}">
      <dgm:prSet/>
      <dgm:spPr/>
      <dgm:t>
        <a:bodyPr/>
        <a:lstStyle/>
        <a:p>
          <a:endParaRPr lang="en-US"/>
        </a:p>
      </dgm:t>
    </dgm:pt>
    <dgm:pt modelId="{BD941B3E-505D-4402-92FB-5D03EA59395B}" type="sibTrans" cxnId="{2F7372F9-A544-41AB-880C-CEB9C0867351}">
      <dgm:prSet/>
      <dgm:spPr/>
      <dgm:t>
        <a:bodyPr/>
        <a:lstStyle/>
        <a:p>
          <a:endParaRPr lang="en-US"/>
        </a:p>
      </dgm:t>
    </dgm:pt>
    <dgm:pt modelId="{E2B59968-BCBA-4259-A3FE-8FB258F4241E}">
      <dgm:prSet/>
      <dgm:spPr/>
      <dgm:t>
        <a:bodyPr/>
        <a:lstStyle/>
        <a:p>
          <a:pPr rtl="0"/>
          <a:r>
            <a:rPr lang="en-US" dirty="0" smtClean="0"/>
            <a:t>Other supports</a:t>
          </a:r>
          <a:endParaRPr lang="en-US" dirty="0"/>
        </a:p>
      </dgm:t>
    </dgm:pt>
    <dgm:pt modelId="{57170A28-E995-498E-BEDA-DB8851C4E587}" type="parTrans" cxnId="{A2DB6C65-B349-452F-B0B9-18D98ABC32D9}">
      <dgm:prSet/>
      <dgm:spPr/>
      <dgm:t>
        <a:bodyPr/>
        <a:lstStyle/>
        <a:p>
          <a:endParaRPr lang="en-US"/>
        </a:p>
      </dgm:t>
    </dgm:pt>
    <dgm:pt modelId="{974FAB9B-43D8-4ED4-9F14-C0DBFFF829C1}" type="sibTrans" cxnId="{A2DB6C65-B349-452F-B0B9-18D98ABC32D9}">
      <dgm:prSet/>
      <dgm:spPr/>
      <dgm:t>
        <a:bodyPr/>
        <a:lstStyle/>
        <a:p>
          <a:endParaRPr lang="en-US"/>
        </a:p>
      </dgm:t>
    </dgm:pt>
    <dgm:pt modelId="{E34EEE4C-305C-47A7-BB57-E281D561A7B5}">
      <dgm:prSet/>
      <dgm:spPr/>
      <dgm:t>
        <a:bodyPr/>
        <a:lstStyle/>
        <a:p>
          <a:pPr rtl="0"/>
          <a:r>
            <a:rPr lang="en-US" smtClean="0"/>
            <a:t>Decisions</a:t>
          </a:r>
          <a:endParaRPr lang="en-US"/>
        </a:p>
      </dgm:t>
    </dgm:pt>
    <dgm:pt modelId="{666EEB24-BA11-4374-A722-A2A0BB9323FE}" type="parTrans" cxnId="{8531BBFF-9650-484E-91D0-EB4F809C0734}">
      <dgm:prSet/>
      <dgm:spPr/>
      <dgm:t>
        <a:bodyPr/>
        <a:lstStyle/>
        <a:p>
          <a:endParaRPr lang="en-US"/>
        </a:p>
      </dgm:t>
    </dgm:pt>
    <dgm:pt modelId="{98C7BDEA-12EB-4225-B464-2E7B0FEEB783}" type="sibTrans" cxnId="{8531BBFF-9650-484E-91D0-EB4F809C0734}">
      <dgm:prSet/>
      <dgm:spPr/>
      <dgm:t>
        <a:bodyPr/>
        <a:lstStyle/>
        <a:p>
          <a:endParaRPr lang="en-US"/>
        </a:p>
      </dgm:t>
    </dgm:pt>
    <dgm:pt modelId="{40063B2D-BCD0-461D-AF78-3F1CEC508191}">
      <dgm:prSet/>
      <dgm:spPr/>
      <dgm:t>
        <a:bodyPr/>
        <a:lstStyle/>
        <a:p>
          <a:pPr rtl="0"/>
          <a:r>
            <a:rPr lang="en-US" dirty="0" smtClean="0"/>
            <a:t>Principal</a:t>
          </a:r>
          <a:endParaRPr lang="en-US" dirty="0"/>
        </a:p>
      </dgm:t>
    </dgm:pt>
    <dgm:pt modelId="{3E4E9FDD-BF97-4925-8371-53C446C71934}" type="parTrans" cxnId="{178290D8-1190-4132-84C4-5C63255A9B0A}">
      <dgm:prSet/>
      <dgm:spPr/>
      <dgm:t>
        <a:bodyPr/>
        <a:lstStyle/>
        <a:p>
          <a:endParaRPr lang="en-US"/>
        </a:p>
      </dgm:t>
    </dgm:pt>
    <dgm:pt modelId="{9A09CF1A-C1D2-42A5-B448-89D11B4676E8}" type="sibTrans" cxnId="{178290D8-1190-4132-84C4-5C63255A9B0A}">
      <dgm:prSet/>
      <dgm:spPr/>
      <dgm:t>
        <a:bodyPr/>
        <a:lstStyle/>
        <a:p>
          <a:endParaRPr lang="en-US"/>
        </a:p>
      </dgm:t>
    </dgm:pt>
    <dgm:pt modelId="{4196D6BC-F7CE-4D36-829C-54859BAABA6E}">
      <dgm:prSet/>
      <dgm:spPr/>
      <dgm:t>
        <a:bodyPr/>
        <a:lstStyle/>
        <a:p>
          <a:pPr rtl="0"/>
          <a:r>
            <a:rPr lang="en-US" dirty="0" smtClean="0"/>
            <a:t>Teachers</a:t>
          </a:r>
          <a:endParaRPr lang="en-US" dirty="0"/>
        </a:p>
      </dgm:t>
    </dgm:pt>
    <dgm:pt modelId="{7C255D9A-D261-4797-BF8C-3730BED93805}" type="parTrans" cxnId="{A06E6E85-9B7B-4E36-A044-19F7059BD7D6}">
      <dgm:prSet/>
      <dgm:spPr/>
      <dgm:t>
        <a:bodyPr/>
        <a:lstStyle/>
        <a:p>
          <a:endParaRPr lang="en-US"/>
        </a:p>
      </dgm:t>
    </dgm:pt>
    <dgm:pt modelId="{FA9380CA-E913-4B5C-8783-D3745FA0BA66}" type="sibTrans" cxnId="{A06E6E85-9B7B-4E36-A044-19F7059BD7D6}">
      <dgm:prSet/>
      <dgm:spPr/>
      <dgm:t>
        <a:bodyPr/>
        <a:lstStyle/>
        <a:p>
          <a:endParaRPr lang="en-US"/>
        </a:p>
      </dgm:t>
    </dgm:pt>
    <dgm:pt modelId="{748D22FA-04D0-4C4D-BD76-7249AD7264D8}">
      <dgm:prSet/>
      <dgm:spPr/>
      <dgm:t>
        <a:bodyPr/>
        <a:lstStyle/>
        <a:p>
          <a:pPr rtl="0"/>
          <a:r>
            <a:rPr lang="en-US" dirty="0" smtClean="0"/>
            <a:t>Data used to monitor progress</a:t>
          </a:r>
          <a:endParaRPr lang="en-US" dirty="0"/>
        </a:p>
      </dgm:t>
    </dgm:pt>
    <dgm:pt modelId="{A097353E-FC09-4610-9432-64BB8E41568B}" type="parTrans" cxnId="{F552C9B2-E1B3-4A74-9AE2-4078E10FA198}">
      <dgm:prSet/>
      <dgm:spPr/>
      <dgm:t>
        <a:bodyPr/>
        <a:lstStyle/>
        <a:p>
          <a:endParaRPr lang="en-US"/>
        </a:p>
      </dgm:t>
    </dgm:pt>
    <dgm:pt modelId="{6FC00A1A-4EB8-49AA-A35F-EB893221245D}" type="sibTrans" cxnId="{F552C9B2-E1B3-4A74-9AE2-4078E10FA198}">
      <dgm:prSet/>
      <dgm:spPr/>
      <dgm:t>
        <a:bodyPr/>
        <a:lstStyle/>
        <a:p>
          <a:endParaRPr lang="en-US"/>
        </a:p>
      </dgm:t>
    </dgm:pt>
    <dgm:pt modelId="{CE12FEA9-5803-4051-A704-D3387AAD6B46}">
      <dgm:prSet/>
      <dgm:spPr/>
      <dgm:t>
        <a:bodyPr/>
        <a:lstStyle/>
        <a:p>
          <a:pPr rtl="0"/>
          <a:r>
            <a:rPr lang="en-US" dirty="0" smtClean="0"/>
            <a:t>Aggregate number meeting criteria set in process</a:t>
          </a:r>
          <a:endParaRPr lang="en-US" dirty="0"/>
        </a:p>
      </dgm:t>
    </dgm:pt>
    <dgm:pt modelId="{B42A69CE-40C1-4574-B119-8E46E3D1996B}" type="parTrans" cxnId="{17620443-4612-49BD-80B4-CA9A55319836}">
      <dgm:prSet/>
      <dgm:spPr/>
      <dgm:t>
        <a:bodyPr/>
        <a:lstStyle/>
        <a:p>
          <a:endParaRPr lang="en-US"/>
        </a:p>
      </dgm:t>
    </dgm:pt>
    <dgm:pt modelId="{238B6E4D-50C5-4C03-AB14-FD63E72C0A2D}" type="sibTrans" cxnId="{17620443-4612-49BD-80B4-CA9A55319836}">
      <dgm:prSet/>
      <dgm:spPr/>
      <dgm:t>
        <a:bodyPr/>
        <a:lstStyle/>
        <a:p>
          <a:endParaRPr lang="en-US"/>
        </a:p>
      </dgm:t>
    </dgm:pt>
    <dgm:pt modelId="{3DBB6C90-A707-44AD-901E-8C44D7B1F610}" type="pres">
      <dgm:prSet presAssocID="{3DD4DA60-7FEF-4293-9FF4-FA414962CE5E}" presName="linearFlow" presStyleCnt="0">
        <dgm:presLayoutVars>
          <dgm:dir/>
          <dgm:animLvl val="lvl"/>
          <dgm:resizeHandles val="exact"/>
        </dgm:presLayoutVars>
      </dgm:prSet>
      <dgm:spPr/>
      <dgm:t>
        <a:bodyPr/>
        <a:lstStyle/>
        <a:p>
          <a:endParaRPr lang="en-US"/>
        </a:p>
      </dgm:t>
    </dgm:pt>
    <dgm:pt modelId="{2A61C505-77A8-4916-99B3-FC99014F1479}" type="pres">
      <dgm:prSet presAssocID="{0EDA511C-5919-4F52-98C6-B111843629AF}" presName="composite" presStyleCnt="0"/>
      <dgm:spPr/>
    </dgm:pt>
    <dgm:pt modelId="{3D872F68-1B69-44CC-842B-57E4A69EC050}" type="pres">
      <dgm:prSet presAssocID="{0EDA511C-5919-4F52-98C6-B111843629AF}" presName="parentText" presStyleLbl="alignNode1" presStyleIdx="0" presStyleCnt="3">
        <dgm:presLayoutVars>
          <dgm:chMax val="1"/>
          <dgm:bulletEnabled val="1"/>
        </dgm:presLayoutVars>
      </dgm:prSet>
      <dgm:spPr/>
      <dgm:t>
        <a:bodyPr/>
        <a:lstStyle/>
        <a:p>
          <a:endParaRPr lang="en-US"/>
        </a:p>
      </dgm:t>
    </dgm:pt>
    <dgm:pt modelId="{F510E40E-4443-42BA-BF4B-BDA3D815A903}" type="pres">
      <dgm:prSet presAssocID="{0EDA511C-5919-4F52-98C6-B111843629AF}" presName="descendantText" presStyleLbl="alignAcc1" presStyleIdx="0" presStyleCnt="3">
        <dgm:presLayoutVars>
          <dgm:bulletEnabled val="1"/>
        </dgm:presLayoutVars>
      </dgm:prSet>
      <dgm:spPr/>
      <dgm:t>
        <a:bodyPr/>
        <a:lstStyle/>
        <a:p>
          <a:endParaRPr lang="en-US"/>
        </a:p>
      </dgm:t>
    </dgm:pt>
    <dgm:pt modelId="{A87D912E-9C48-4D68-BDF7-658ED359C9E0}" type="pres">
      <dgm:prSet presAssocID="{BC4B03DB-3289-450A-B4A5-A265E8A87139}" presName="sp" presStyleCnt="0"/>
      <dgm:spPr/>
    </dgm:pt>
    <dgm:pt modelId="{4EC84AB6-46F2-4D70-A02D-89ED1D4B9271}" type="pres">
      <dgm:prSet presAssocID="{DBB55F80-7EF2-4EE8-B20C-7EA156DC1625}" presName="composite" presStyleCnt="0"/>
      <dgm:spPr/>
    </dgm:pt>
    <dgm:pt modelId="{9059D14E-5E1E-47EF-8A63-A9872CB0529B}" type="pres">
      <dgm:prSet presAssocID="{DBB55F80-7EF2-4EE8-B20C-7EA156DC1625}" presName="parentText" presStyleLbl="alignNode1" presStyleIdx="1" presStyleCnt="3">
        <dgm:presLayoutVars>
          <dgm:chMax val="1"/>
          <dgm:bulletEnabled val="1"/>
        </dgm:presLayoutVars>
      </dgm:prSet>
      <dgm:spPr/>
      <dgm:t>
        <a:bodyPr/>
        <a:lstStyle/>
        <a:p>
          <a:endParaRPr lang="en-US"/>
        </a:p>
      </dgm:t>
    </dgm:pt>
    <dgm:pt modelId="{8F365BEC-61C1-4A44-B35D-FC4B3FFA46E1}" type="pres">
      <dgm:prSet presAssocID="{DBB55F80-7EF2-4EE8-B20C-7EA156DC1625}" presName="descendantText" presStyleLbl="alignAcc1" presStyleIdx="1" presStyleCnt="3">
        <dgm:presLayoutVars>
          <dgm:bulletEnabled val="1"/>
        </dgm:presLayoutVars>
      </dgm:prSet>
      <dgm:spPr/>
      <dgm:t>
        <a:bodyPr/>
        <a:lstStyle/>
        <a:p>
          <a:endParaRPr lang="en-US"/>
        </a:p>
      </dgm:t>
    </dgm:pt>
    <dgm:pt modelId="{76C4DA2D-3143-479A-A481-EBB6840A14FF}" type="pres">
      <dgm:prSet presAssocID="{D140AD9A-0684-4E0D-911E-5F267BB5B169}" presName="sp" presStyleCnt="0"/>
      <dgm:spPr/>
    </dgm:pt>
    <dgm:pt modelId="{DE799C54-288B-418A-B3B6-F79EE575C81F}" type="pres">
      <dgm:prSet presAssocID="{E34EEE4C-305C-47A7-BB57-E281D561A7B5}" presName="composite" presStyleCnt="0"/>
      <dgm:spPr/>
    </dgm:pt>
    <dgm:pt modelId="{B7D19D9F-DE40-466E-8BF2-0A2229FD1740}" type="pres">
      <dgm:prSet presAssocID="{E34EEE4C-305C-47A7-BB57-E281D561A7B5}" presName="parentText" presStyleLbl="alignNode1" presStyleIdx="2" presStyleCnt="3">
        <dgm:presLayoutVars>
          <dgm:chMax val="1"/>
          <dgm:bulletEnabled val="1"/>
        </dgm:presLayoutVars>
      </dgm:prSet>
      <dgm:spPr/>
      <dgm:t>
        <a:bodyPr/>
        <a:lstStyle/>
        <a:p>
          <a:endParaRPr lang="en-US"/>
        </a:p>
      </dgm:t>
    </dgm:pt>
    <dgm:pt modelId="{F9B05036-BA16-446D-8C9B-C534766E166F}" type="pres">
      <dgm:prSet presAssocID="{E34EEE4C-305C-47A7-BB57-E281D561A7B5}" presName="descendantText" presStyleLbl="alignAcc1" presStyleIdx="2" presStyleCnt="3">
        <dgm:presLayoutVars>
          <dgm:bulletEnabled val="1"/>
        </dgm:presLayoutVars>
      </dgm:prSet>
      <dgm:spPr/>
      <dgm:t>
        <a:bodyPr/>
        <a:lstStyle/>
        <a:p>
          <a:endParaRPr lang="en-US"/>
        </a:p>
      </dgm:t>
    </dgm:pt>
  </dgm:ptLst>
  <dgm:cxnLst>
    <dgm:cxn modelId="{8531BBFF-9650-484E-91D0-EB4F809C0734}" srcId="{3DD4DA60-7FEF-4293-9FF4-FA414962CE5E}" destId="{E34EEE4C-305C-47A7-BB57-E281D561A7B5}" srcOrd="2" destOrd="0" parTransId="{666EEB24-BA11-4374-A722-A2A0BB9323FE}" sibTransId="{98C7BDEA-12EB-4225-B464-2E7B0FEEB783}"/>
    <dgm:cxn modelId="{2243BF83-77EC-4DB3-A7C6-F44B8D4C3910}" type="presOf" srcId="{C6997408-D1C9-4777-BF35-661CE9FB23DD}" destId="{F510E40E-4443-42BA-BF4B-BDA3D815A903}" srcOrd="0" destOrd="2" presId="urn:microsoft.com/office/officeart/2005/8/layout/chevron2"/>
    <dgm:cxn modelId="{C17728F9-1BAB-4DC3-9894-0D2A0B4B2DC4}" type="presOf" srcId="{E34EEE4C-305C-47A7-BB57-E281D561A7B5}" destId="{B7D19D9F-DE40-466E-8BF2-0A2229FD1740}" srcOrd="0" destOrd="0" presId="urn:microsoft.com/office/officeart/2005/8/layout/chevron2"/>
    <dgm:cxn modelId="{D7D498EB-DF09-43B4-9417-CB22164E55D8}" type="presOf" srcId="{3DD4DA60-7FEF-4293-9FF4-FA414962CE5E}" destId="{3DBB6C90-A707-44AD-901E-8C44D7B1F610}" srcOrd="0" destOrd="0" presId="urn:microsoft.com/office/officeart/2005/8/layout/chevron2"/>
    <dgm:cxn modelId="{178290D8-1190-4132-84C4-5C63255A9B0A}" srcId="{E34EEE4C-305C-47A7-BB57-E281D561A7B5}" destId="{40063B2D-BCD0-461D-AF78-3F1CEC508191}" srcOrd="0" destOrd="0" parTransId="{3E4E9FDD-BF97-4925-8371-53C446C71934}" sibTransId="{9A09CF1A-C1D2-42A5-B448-89D11B4676E8}"/>
    <dgm:cxn modelId="{3E94B05C-C224-4E17-BD0F-F6E90C7478B2}" srcId="{0EDA511C-5919-4F52-98C6-B111843629AF}" destId="{928D10A3-CDF3-4714-B41D-5B114A8445E3}" srcOrd="0" destOrd="0" parTransId="{DFD47230-ABC9-41BA-91B3-CFE6B00ADD04}" sibTransId="{FB49C253-2DB1-4141-92B2-BF9431F900D0}"/>
    <dgm:cxn modelId="{17620443-4612-49BD-80B4-CA9A55319836}" srcId="{4196D6BC-F7CE-4D36-829C-54859BAABA6E}" destId="{CE12FEA9-5803-4051-A704-D3387AAD6B46}" srcOrd="0" destOrd="0" parTransId="{B42A69CE-40C1-4574-B119-8E46E3D1996B}" sibTransId="{238B6E4D-50C5-4C03-AB14-FD63E72C0A2D}"/>
    <dgm:cxn modelId="{D6C18362-3D4D-48A4-B084-876EAC551D7C}" srcId="{0EDA511C-5919-4F52-98C6-B111843629AF}" destId="{C6997408-D1C9-4777-BF35-661CE9FB23DD}" srcOrd="2" destOrd="0" parTransId="{982E01D1-D289-418B-8A00-CCD71EB03261}" sibTransId="{41209348-8387-41E9-B730-C33290261795}"/>
    <dgm:cxn modelId="{9A4D43FF-2751-4BD2-9A8B-F02FF8276C3A}" type="presOf" srcId="{748D22FA-04D0-4C4D-BD76-7249AD7264D8}" destId="{8F365BEC-61C1-4A44-B35D-FC4B3FFA46E1}" srcOrd="0" destOrd="1" presId="urn:microsoft.com/office/officeart/2005/8/layout/chevron2"/>
    <dgm:cxn modelId="{43329BE7-7A11-4E86-B666-CAE85D76E503}" type="presOf" srcId="{CE12FEA9-5803-4051-A704-D3387AAD6B46}" destId="{F9B05036-BA16-446D-8C9B-C534766E166F}" srcOrd="0" destOrd="2" presId="urn:microsoft.com/office/officeart/2005/8/layout/chevron2"/>
    <dgm:cxn modelId="{2F7372F9-A544-41AB-880C-CEB9C0867351}" srcId="{DBB55F80-7EF2-4EE8-B20C-7EA156DC1625}" destId="{A57F8490-5250-4A4A-AC91-3AEC76FACC9F}" srcOrd="0" destOrd="0" parTransId="{4EFEB5A3-756A-47D7-8988-AC0FD88DF468}" sibTransId="{BD941B3E-505D-4402-92FB-5D03EA59395B}"/>
    <dgm:cxn modelId="{A06E6E85-9B7B-4E36-A044-19F7059BD7D6}" srcId="{E34EEE4C-305C-47A7-BB57-E281D561A7B5}" destId="{4196D6BC-F7CE-4D36-829C-54859BAABA6E}" srcOrd="1" destOrd="0" parTransId="{7C255D9A-D261-4797-BF8C-3730BED93805}" sibTransId="{FA9380CA-E913-4B5C-8783-D3745FA0BA66}"/>
    <dgm:cxn modelId="{887BA4D9-4006-41C8-AF66-31D38319248C}" type="presOf" srcId="{A57F8490-5250-4A4A-AC91-3AEC76FACC9F}" destId="{8F365BEC-61C1-4A44-B35D-FC4B3FFA46E1}" srcOrd="0" destOrd="0" presId="urn:microsoft.com/office/officeart/2005/8/layout/chevron2"/>
    <dgm:cxn modelId="{8968C873-1794-4FD5-AED2-3EA802151A24}" type="presOf" srcId="{40063B2D-BCD0-461D-AF78-3F1CEC508191}" destId="{F9B05036-BA16-446D-8C9B-C534766E166F}" srcOrd="0" destOrd="0" presId="urn:microsoft.com/office/officeart/2005/8/layout/chevron2"/>
    <dgm:cxn modelId="{A2DB6C65-B349-452F-B0B9-18D98ABC32D9}" srcId="{DBB55F80-7EF2-4EE8-B20C-7EA156DC1625}" destId="{E2B59968-BCBA-4259-A3FE-8FB258F4241E}" srcOrd="2" destOrd="0" parTransId="{57170A28-E995-498E-BEDA-DB8851C4E587}" sibTransId="{974FAB9B-43D8-4ED4-9F14-C0DBFFF829C1}"/>
    <dgm:cxn modelId="{F0E6DBAF-4AFF-4114-A227-B572C410DB8D}" type="presOf" srcId="{0EDA511C-5919-4F52-98C6-B111843629AF}" destId="{3D872F68-1B69-44CC-842B-57E4A69EC050}" srcOrd="0" destOrd="0" presId="urn:microsoft.com/office/officeart/2005/8/layout/chevron2"/>
    <dgm:cxn modelId="{621BCCA6-0A28-460A-8748-89B79C22E9A5}" srcId="{3DD4DA60-7FEF-4293-9FF4-FA414962CE5E}" destId="{DBB55F80-7EF2-4EE8-B20C-7EA156DC1625}" srcOrd="1" destOrd="0" parTransId="{801E4B48-9686-4837-B953-27672D801728}" sibTransId="{D140AD9A-0684-4E0D-911E-5F267BB5B169}"/>
    <dgm:cxn modelId="{8EFE3B33-7BF7-49E3-BDA8-D0772D7606FB}" type="presOf" srcId="{59480F91-7CA4-4D5F-87BD-81F260473A3D}" destId="{F510E40E-4443-42BA-BF4B-BDA3D815A903}" srcOrd="0" destOrd="1" presId="urn:microsoft.com/office/officeart/2005/8/layout/chevron2"/>
    <dgm:cxn modelId="{15A2CAFE-74DF-4826-ADD5-51E60819E64B}" type="presOf" srcId="{4196D6BC-F7CE-4D36-829C-54859BAABA6E}" destId="{F9B05036-BA16-446D-8C9B-C534766E166F}" srcOrd="0" destOrd="1" presId="urn:microsoft.com/office/officeart/2005/8/layout/chevron2"/>
    <dgm:cxn modelId="{32EAA95E-655A-4DAB-B07C-C0348651982F}" srcId="{0EDA511C-5919-4F52-98C6-B111843629AF}" destId="{59480F91-7CA4-4D5F-87BD-81F260473A3D}" srcOrd="1" destOrd="0" parTransId="{2FE45765-276B-4F54-A3E9-011A58B5D5EC}" sibTransId="{DF8643B1-9D15-410B-8CAB-A600563F33B9}"/>
    <dgm:cxn modelId="{5722B663-59D8-4EC7-9E8C-05FCE19D44B5}" type="presOf" srcId="{928D10A3-CDF3-4714-B41D-5B114A8445E3}" destId="{F510E40E-4443-42BA-BF4B-BDA3D815A903}" srcOrd="0" destOrd="0" presId="urn:microsoft.com/office/officeart/2005/8/layout/chevron2"/>
    <dgm:cxn modelId="{E591B28A-101E-40C9-9176-20192094D6AF}" type="presOf" srcId="{DBB55F80-7EF2-4EE8-B20C-7EA156DC1625}" destId="{9059D14E-5E1E-47EF-8A63-A9872CB0529B}" srcOrd="0" destOrd="0" presId="urn:microsoft.com/office/officeart/2005/8/layout/chevron2"/>
    <dgm:cxn modelId="{F552C9B2-E1B3-4A74-9AE2-4078E10FA198}" srcId="{DBB55F80-7EF2-4EE8-B20C-7EA156DC1625}" destId="{748D22FA-04D0-4C4D-BD76-7249AD7264D8}" srcOrd="1" destOrd="0" parTransId="{A097353E-FC09-4610-9432-64BB8E41568B}" sibTransId="{6FC00A1A-4EB8-49AA-A35F-EB893221245D}"/>
    <dgm:cxn modelId="{1C1792F7-A5CB-4821-9A33-AF67FE94A3F4}" srcId="{3DD4DA60-7FEF-4293-9FF4-FA414962CE5E}" destId="{0EDA511C-5919-4F52-98C6-B111843629AF}" srcOrd="0" destOrd="0" parTransId="{C6E04906-4095-44F0-A0D6-7C97E3B5C3CB}" sibTransId="{BC4B03DB-3289-450A-B4A5-A265E8A87139}"/>
    <dgm:cxn modelId="{E81B07A6-DAA4-4982-865B-672FB776F1FB}" type="presOf" srcId="{E2B59968-BCBA-4259-A3FE-8FB258F4241E}" destId="{8F365BEC-61C1-4A44-B35D-FC4B3FFA46E1}" srcOrd="0" destOrd="2" presId="urn:microsoft.com/office/officeart/2005/8/layout/chevron2"/>
    <dgm:cxn modelId="{0649047A-B05C-438A-B6AD-7ACA64172A2A}" type="presParOf" srcId="{3DBB6C90-A707-44AD-901E-8C44D7B1F610}" destId="{2A61C505-77A8-4916-99B3-FC99014F1479}" srcOrd="0" destOrd="0" presId="urn:microsoft.com/office/officeart/2005/8/layout/chevron2"/>
    <dgm:cxn modelId="{63F813F3-D87E-4C4B-B1FE-26C4593898C9}" type="presParOf" srcId="{2A61C505-77A8-4916-99B3-FC99014F1479}" destId="{3D872F68-1B69-44CC-842B-57E4A69EC050}" srcOrd="0" destOrd="0" presId="urn:microsoft.com/office/officeart/2005/8/layout/chevron2"/>
    <dgm:cxn modelId="{DB29F726-D458-4B0D-B270-8EFC12FE8CBF}" type="presParOf" srcId="{2A61C505-77A8-4916-99B3-FC99014F1479}" destId="{F510E40E-4443-42BA-BF4B-BDA3D815A903}" srcOrd="1" destOrd="0" presId="urn:microsoft.com/office/officeart/2005/8/layout/chevron2"/>
    <dgm:cxn modelId="{06A91114-1EB9-4D35-B1C0-F4841085922F}" type="presParOf" srcId="{3DBB6C90-A707-44AD-901E-8C44D7B1F610}" destId="{A87D912E-9C48-4D68-BDF7-658ED359C9E0}" srcOrd="1" destOrd="0" presId="urn:microsoft.com/office/officeart/2005/8/layout/chevron2"/>
    <dgm:cxn modelId="{4FA4106D-71B7-43BE-B525-16A8708565F5}" type="presParOf" srcId="{3DBB6C90-A707-44AD-901E-8C44D7B1F610}" destId="{4EC84AB6-46F2-4D70-A02D-89ED1D4B9271}" srcOrd="2" destOrd="0" presId="urn:microsoft.com/office/officeart/2005/8/layout/chevron2"/>
    <dgm:cxn modelId="{20BD01A9-E3C7-4298-888B-04EC797A4CCB}" type="presParOf" srcId="{4EC84AB6-46F2-4D70-A02D-89ED1D4B9271}" destId="{9059D14E-5E1E-47EF-8A63-A9872CB0529B}" srcOrd="0" destOrd="0" presId="urn:microsoft.com/office/officeart/2005/8/layout/chevron2"/>
    <dgm:cxn modelId="{654194A0-3AE1-48C7-9389-02E674DED040}" type="presParOf" srcId="{4EC84AB6-46F2-4D70-A02D-89ED1D4B9271}" destId="{8F365BEC-61C1-4A44-B35D-FC4B3FFA46E1}" srcOrd="1" destOrd="0" presId="urn:microsoft.com/office/officeart/2005/8/layout/chevron2"/>
    <dgm:cxn modelId="{1EE8984C-DFAC-4F09-9CD8-D3F335210260}" type="presParOf" srcId="{3DBB6C90-A707-44AD-901E-8C44D7B1F610}" destId="{76C4DA2D-3143-479A-A481-EBB6840A14FF}" srcOrd="3" destOrd="0" presId="urn:microsoft.com/office/officeart/2005/8/layout/chevron2"/>
    <dgm:cxn modelId="{A3787EB4-FCC0-432F-A728-8FDEF87D0EA0}" type="presParOf" srcId="{3DBB6C90-A707-44AD-901E-8C44D7B1F610}" destId="{DE799C54-288B-418A-B3B6-F79EE575C81F}" srcOrd="4" destOrd="0" presId="urn:microsoft.com/office/officeart/2005/8/layout/chevron2"/>
    <dgm:cxn modelId="{458C61A5-82DD-4AFC-A583-797CA0E41DFC}" type="presParOf" srcId="{DE799C54-288B-418A-B3B6-F79EE575C81F}" destId="{B7D19D9F-DE40-466E-8BF2-0A2229FD1740}" srcOrd="0" destOrd="0" presId="urn:microsoft.com/office/officeart/2005/8/layout/chevron2"/>
    <dgm:cxn modelId="{F1DDE7FB-B1D9-49C3-88FC-68A922DDC04D}" type="presParOf" srcId="{DE799C54-288B-418A-B3B6-F79EE575C81F}" destId="{F9B05036-BA16-446D-8C9B-C534766E166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B8EEA9FE-9678-4954-A1B3-431D3C30A4F6}" type="datetimeFigureOut">
              <a:rPr lang="en-US" smtClean="0"/>
              <a:t>10/27/2014</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r>
              <a:rPr lang="en-US" smtClean="0"/>
              <a:t>Copyright © Texas Education Agency 2014. All rights reserved.</a:t>
            </a:r>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08C95A17-2E88-4B26-A062-F218EB5D7D38}" type="slidenum">
              <a:rPr lang="en-US" smtClean="0"/>
              <a:t>‹#›</a:t>
            </a:fld>
            <a:endParaRPr lang="en-US"/>
          </a:p>
        </p:txBody>
      </p:sp>
    </p:spTree>
    <p:extLst>
      <p:ext uri="{BB962C8B-B14F-4D97-AF65-F5344CB8AC3E}">
        <p14:creationId xmlns:p14="http://schemas.microsoft.com/office/powerpoint/2010/main" val="26701768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620882F-DD20-4057-A2AF-D28046125D11}" type="datetimeFigureOut">
              <a:rPr lang="en-US" smtClean="0"/>
              <a:pPr/>
              <a:t>10/27/2014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r>
              <a:rPr lang="en-US" smtClean="0"/>
              <a:t>Copyright © Texas Education Agency 2014. All rights reserved.</a:t>
            </a: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7CC32BA-BB26-4579-B773-9CC8D379D93B}" type="slidenum">
              <a:rPr lang="en-US" smtClean="0"/>
              <a:pPr/>
              <a:t>‹#›</a:t>
            </a:fld>
            <a:endParaRPr lang="en-US"/>
          </a:p>
        </p:txBody>
      </p:sp>
    </p:spTree>
    <p:extLst>
      <p:ext uri="{BB962C8B-B14F-4D97-AF65-F5344CB8AC3E}">
        <p14:creationId xmlns:p14="http://schemas.microsoft.com/office/powerpoint/2010/main" val="6362777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92110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principal to be</a:t>
            </a:r>
            <a:r>
              <a:rPr lang="en-US" baseline="0" dirty="0" smtClean="0"/>
              <a:t> subject to the reconstitution review outlined in TEC §39.107, he/she must have been the principal on the campus during the time the campus earned the two consecutive Improvement Required ratings that has led the reconstitution requirement.  The exact TEC citation is included below.</a:t>
            </a:r>
          </a:p>
          <a:p>
            <a:endParaRPr lang="en-US" baseline="0" dirty="0" smtClean="0"/>
          </a:p>
          <a:p>
            <a:r>
              <a:rPr lang="en-US" baseline="0" dirty="0" smtClean="0"/>
              <a:t>For campuses that will be planning for reconstitution during the 14-15 school year, this means that the principal had to be on campus all of the 2012-2013 and 2013-2014 school years.</a:t>
            </a:r>
          </a:p>
          <a:p>
            <a:endParaRPr lang="en-US" baseline="0" dirty="0" smtClean="0"/>
          </a:p>
          <a:p>
            <a:r>
              <a:rPr lang="en-US" baseline="0" dirty="0" smtClean="0"/>
              <a:t>TEC §39.107(b)</a:t>
            </a:r>
          </a:p>
          <a:p>
            <a:r>
              <a:rPr lang="en-US" baseline="0" dirty="0" smtClean="0"/>
              <a:t>The campus intervention team shall decide which educators may be retained at that campus.  </a:t>
            </a:r>
            <a:r>
              <a:rPr lang="en-US" b="1" baseline="0" dirty="0" smtClean="0"/>
              <a:t>A principal who has been employed by the campus in that capacity during the full period described by Subsection (a)</a:t>
            </a:r>
            <a:r>
              <a:rPr lang="en-US" baseline="0" dirty="0" smtClean="0"/>
              <a:t> may not be retained at that campus unless the campus intervention team determines that retention of the principal would be more beneficial to the student achievement and campus stability than removal.</a:t>
            </a:r>
          </a:p>
          <a:p>
            <a:endParaRPr lang="en-US" baseline="0" dirty="0" smtClean="0"/>
          </a:p>
          <a:p>
            <a:r>
              <a:rPr lang="en-US" baseline="0" dirty="0" smtClean="0"/>
              <a:t>TEC §39.107(a)</a:t>
            </a:r>
          </a:p>
          <a:p>
            <a:r>
              <a:rPr lang="en-US" baseline="0" dirty="0" smtClean="0"/>
              <a:t>After a campus has been identified as unacceptable for two consecutive school years, the commissioner shall order the reconstitution of the campus.</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1484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TEC states that the principal</a:t>
            </a:r>
            <a:r>
              <a:rPr lang="en-US" baseline="0" dirty="0" smtClean="0"/>
              <a:t> may not be retained at the campus unless it is determined that the principal staying at the campus is more beneficial to student achievement and campus stability.  This means that the review done to make the retention determination must include data points around student achievement and campus stability. </a:t>
            </a:r>
          </a:p>
          <a:p>
            <a:endParaRPr lang="en-US" baseline="0" dirty="0" smtClean="0"/>
          </a:p>
          <a:p>
            <a:r>
              <a:rPr lang="en-US" baseline="0" dirty="0" smtClean="0"/>
              <a:t>When thinking about the data points that you will use to make determinations around student achievement and campus stability, think about the connections between these two statutory components and some of the critical success factors with which we work as part of the TAIS framework.  Student achievement has a strong connection with improved academic achievement and campus stability is related to school climate.  Data sources to review these two CSFs can also be used to help make determinations around student achievement and campus stability.  </a:t>
            </a:r>
          </a:p>
          <a:p>
            <a:endParaRPr lang="en-US" baseline="0" dirty="0" smtClean="0"/>
          </a:p>
          <a:p>
            <a:r>
              <a:rPr lang="en-US" baseline="0" dirty="0" smtClean="0"/>
              <a:t>TEC §39.107(b)</a:t>
            </a:r>
          </a:p>
          <a:p>
            <a:r>
              <a:rPr lang="en-US" baseline="0" dirty="0" smtClean="0"/>
              <a:t>The campus intervention team shall decide which educators may be retained at that campus.  A principal who has been employed by the campus in that capacity during the full period described by Subsection (a) </a:t>
            </a:r>
            <a:r>
              <a:rPr lang="en-US" b="1" baseline="0" dirty="0" smtClean="0"/>
              <a:t>may not be retained at that campus unless the campus intervention team determines that retention of the principal would be more beneficial to the student achievement and campus stability than removal.</a:t>
            </a:r>
          </a:p>
          <a:p>
            <a:endParaRPr lang="en-US" baseline="0" dirty="0" smtClean="0"/>
          </a:p>
          <a:p>
            <a:r>
              <a:rPr lang="en-US" baseline="0" dirty="0" smtClean="0"/>
              <a:t>Please also note that minimum requirement established in statue indicates that principals </a:t>
            </a:r>
            <a:r>
              <a:rPr lang="en-US" b="1" u="sng" baseline="0" dirty="0" smtClean="0"/>
              <a:t>may not be retained on that campus </a:t>
            </a:r>
            <a:r>
              <a:rPr lang="en-US" baseline="0" dirty="0" smtClean="0"/>
              <a:t>unless this determination is made.  If it is determined that principal retention is not more beneficial for student achievement and campus stability than removal, the principal can be reassigned to another position in the district.</a:t>
            </a:r>
          </a:p>
          <a:p>
            <a:endParaRPr lang="en-US" baseline="0" dirty="0" smtClean="0"/>
          </a:p>
        </p:txBody>
      </p:sp>
      <p:sp>
        <p:nvSpPr>
          <p:cNvPr id="4" name="Slide Number Placeholder 3"/>
          <p:cNvSpPr>
            <a:spLocks noGrp="1"/>
          </p:cNvSpPr>
          <p:nvPr>
            <p:ph type="sldNum" sz="quarter" idx="10"/>
          </p:nvPr>
        </p:nvSpPr>
        <p:spPr/>
        <p:txBody>
          <a:bodyPr/>
          <a:lstStyle/>
          <a:p>
            <a:fld id="{17CC32BA-BB26-4579-B773-9CC8D379D93B}"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36081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personnel</a:t>
            </a:r>
            <a:r>
              <a:rPr lang="en-US" baseline="0" dirty="0" smtClean="0"/>
              <a:t> group for which statute requires retention determinations be made are teachers.  Specifically, TEC states that teachers of subjects that are tested by required state assessments as outlined in TEC §39.023.</a:t>
            </a:r>
          </a:p>
          <a:p>
            <a:endParaRPr lang="en-US" baseline="0" dirty="0" smtClean="0"/>
          </a:p>
          <a:p>
            <a:r>
              <a:rPr lang="en-US" baseline="0" dirty="0" smtClean="0"/>
              <a:t>TEC §39.107(b-1)</a:t>
            </a:r>
          </a:p>
          <a:p>
            <a:r>
              <a:rPr lang="en-US" b="1" baseline="0" dirty="0" smtClean="0"/>
              <a:t>A teacher of a subject assessed by an assessment instrument under Section 39.023 </a:t>
            </a:r>
            <a:r>
              <a:rPr lang="en-US" baseline="0" dirty="0" smtClean="0"/>
              <a:t>may be retained only if the campus intervention team determines that a pattern exists of significant academic improvement by students taught by the teacher.</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570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 states that teachers teaching subjects may not be retained at the campus unless it is determined that a</a:t>
            </a:r>
            <a:r>
              <a:rPr lang="en-US" baseline="0" dirty="0" smtClean="0"/>
              <a:t> pattern exists of significant academic improvement by students taught by the teacher.  </a:t>
            </a:r>
            <a:r>
              <a:rPr lang="en-US" dirty="0" smtClean="0"/>
              <a:t>This means that the review done to make the retention determination for that teacher must include data points around student improvement;</a:t>
            </a:r>
            <a:r>
              <a:rPr lang="en-US" baseline="0" dirty="0" smtClean="0"/>
              <a:t> therefore, data beyond that which is captured in the PDAS instrument is required to make this retention determination.</a:t>
            </a:r>
          </a:p>
          <a:p>
            <a:endParaRPr lang="en-US" baseline="0" dirty="0" smtClean="0"/>
          </a:p>
          <a:p>
            <a:r>
              <a:rPr lang="en-US" baseline="0" dirty="0" smtClean="0"/>
              <a:t>Reminder – if it is determined that there is not a pattern of significant academic improvement  by a teacher’s students, then the teacher can be reassigned to another position in the district.  Going to a different grade level or other position on the campus, does not meet the statutory requirement.</a:t>
            </a:r>
          </a:p>
          <a:p>
            <a:endParaRPr lang="en-US" baseline="0" dirty="0" smtClean="0"/>
          </a:p>
          <a:p>
            <a:r>
              <a:rPr lang="en-US" baseline="0" dirty="0" smtClean="0"/>
              <a:t>TEC §39.107(b-1)</a:t>
            </a:r>
          </a:p>
          <a:p>
            <a:r>
              <a:rPr lang="en-US" baseline="0" dirty="0" smtClean="0"/>
              <a:t>A teacher of a subject assessed by an assessment instrument under Section 39.023 </a:t>
            </a:r>
            <a:r>
              <a:rPr lang="en-US" b="1" baseline="0" dirty="0" smtClean="0"/>
              <a:t>may be retained only if the campus intervention team determines that a pattern exists of significant academic improvement by students taught by the teacher.  If an educator is not retained, the educator may be assigned to another position in the district.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26920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we have talked about the staff</a:t>
            </a:r>
            <a:r>
              <a:rPr lang="en-US" baseline="0" dirty="0" smtClean="0"/>
              <a:t> retention determinations and the data that must be included in these determinations, but who is it that makes these determinations?</a:t>
            </a:r>
          </a:p>
          <a:p>
            <a:endParaRPr lang="en-US" baseline="0" dirty="0" smtClean="0"/>
          </a:p>
          <a:p>
            <a:r>
              <a:rPr lang="en-US" i="1" baseline="0" dirty="0" smtClean="0"/>
              <a:t>Ask for responses from attendees.</a:t>
            </a:r>
          </a:p>
          <a:p>
            <a:endParaRPr lang="en-US" baseline="0" dirty="0" smtClean="0"/>
          </a:p>
          <a:p>
            <a:r>
              <a:rPr lang="en-US" baseline="0" dirty="0" smtClean="0"/>
              <a:t>TEC 39.107 (b) and (b-1) state the campus intervention team (CIT) makes the retention determinations for both principals and teachers.  This is further supported in 19 Texas Administrative Code §97.1063.</a:t>
            </a:r>
          </a:p>
          <a:p>
            <a:endParaRPr lang="en-US" baseline="0" dirty="0" smtClean="0"/>
          </a:p>
          <a:p>
            <a:r>
              <a:rPr lang="en-US" baseline="0" dirty="0" smtClean="0"/>
              <a:t>The CIT assigned to the campus through statute is made up of a professional service provider (PSP) and the district coordinator of school improvement (DCSI).  Districts recommend membership to these roles.</a:t>
            </a:r>
          </a:p>
          <a:p>
            <a:endParaRPr lang="en-US" baseline="0" dirty="0" smtClean="0"/>
          </a:p>
          <a:p>
            <a:r>
              <a:rPr lang="en-US" baseline="0" dirty="0" smtClean="0"/>
              <a:t>There is a new resource document regarding the statutory requirements and procedures around the CIT.  It has been included as handout link for this training.  </a:t>
            </a:r>
          </a:p>
          <a:p>
            <a:endParaRPr lang="en-US" baseline="0" dirty="0" smtClean="0"/>
          </a:p>
          <a:p>
            <a:r>
              <a:rPr lang="en-US" baseline="0" dirty="0" smtClean="0"/>
              <a:t>It is also very important to note that the CIT will work with the superintendent, human resource department, and other central office personnel as deemed appropriate by the superintendent to ensure local policies and procedures are followed throughout the process.  The CIT works to make determinations around the minimum requirements established in statute.  As discussed local policies and procedures must be followed, so it is important the CIT and superintendent establish how communications will work throughout this process to ensure such policies and procedures are followed.</a:t>
            </a:r>
          </a:p>
          <a:p>
            <a:endParaRPr lang="en-US" baseline="0" dirty="0" smtClean="0"/>
          </a:p>
        </p:txBody>
      </p:sp>
      <p:sp>
        <p:nvSpPr>
          <p:cNvPr id="4" name="Slide Number Placeholder 3"/>
          <p:cNvSpPr>
            <a:spLocks noGrp="1"/>
          </p:cNvSpPr>
          <p:nvPr>
            <p:ph type="sldNum" sz="quarter" idx="10"/>
          </p:nvPr>
        </p:nvSpPr>
        <p:spPr/>
        <p:txBody>
          <a:bodyPr/>
          <a:lstStyle/>
          <a:p>
            <a:fld id="{17CC32BA-BB26-4579-B773-9CC8D379D93B}"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44815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walk through the layout</a:t>
            </a:r>
            <a:r>
              <a:rPr lang="en-US" baseline="0" dirty="0" smtClean="0"/>
              <a:t> of the Campus Intervention Team Procedures resource.  </a:t>
            </a:r>
          </a:p>
          <a:p>
            <a:endParaRPr lang="en-US" baseline="0" dirty="0" smtClean="0"/>
          </a:p>
          <a:p>
            <a:r>
              <a:rPr lang="en-US" baseline="0" dirty="0" smtClean="0"/>
              <a:t>The first section – Statutory Requirement provides the statutory citations that campuses rated improvement required shall be assigned a campus intervention team.</a:t>
            </a:r>
          </a:p>
          <a:p>
            <a:endParaRPr lang="en-US" baseline="0" dirty="0" smtClean="0"/>
          </a:p>
          <a:p>
            <a:r>
              <a:rPr lang="en-US" baseline="0" dirty="0" smtClean="0"/>
              <a:t>Second section – CIT Membership establishes that the campus intervention team is comprised of the district coordinator for school improvement (DCSI) and the professional service provider (PSP).  This section lists some key responsibilities for each role and provides links to full job descriptions for each position.</a:t>
            </a:r>
          </a:p>
        </p:txBody>
      </p:sp>
      <p:sp>
        <p:nvSpPr>
          <p:cNvPr id="4" name="Slide Number Placeholder 3"/>
          <p:cNvSpPr>
            <a:spLocks noGrp="1"/>
          </p:cNvSpPr>
          <p:nvPr>
            <p:ph type="sldNum" sz="quarter" idx="10"/>
          </p:nvPr>
        </p:nvSpPr>
        <p:spPr/>
        <p:txBody>
          <a:bodyPr/>
          <a:lstStyle/>
          <a:p>
            <a:fld id="{17CC32BA-BB26-4579-B773-9CC8D379D93B}"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404479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a:t>
            </a:r>
            <a:r>
              <a:rPr lang="en-US" baseline="0" dirty="0" smtClean="0"/>
              <a:t>d section – CIT Duties and Responsibilities pulls the statutory responsibilities of the CIT together.  The first main bullet addresses the responsibilities regarding the development of the targeted improvement plan.  The second main bullet provides the statutory citations related to the staffing determinations we have been discussing.</a:t>
            </a:r>
          </a:p>
          <a:p>
            <a:endParaRPr lang="en-US" baseline="0" dirty="0" smtClean="0"/>
          </a:p>
          <a:p>
            <a:r>
              <a:rPr lang="en-US" baseline="0" dirty="0" smtClean="0"/>
              <a:t>The fourth section – Procedures for Submitting CIT Membership for Approval outlines how you submit the names of the PSP and DCSI to the agency for review.</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15908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established which</a:t>
            </a:r>
            <a:r>
              <a:rPr lang="en-US" baseline="0" dirty="0" smtClean="0"/>
              <a:t> two groups of staff have minimum requirements for staffing determinations under reconstitution, and we have established that the CIT, working and communicating with the superintendent and human resources department, have responsibilities for these determinations.  Given that information, discuss with your team this question.</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75993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extremely important the CIT begin discussions immediately to determine the process and tools that will be used to conduct the reviews necessary for the retention determinations, including what data sources that will be used</a:t>
            </a:r>
            <a:r>
              <a:rPr lang="en-US" baseline="0" dirty="0" smtClean="0"/>
              <a:t> and how those data sources will be used in the process.</a:t>
            </a:r>
            <a:r>
              <a:rPr lang="en-US" dirty="0" smtClean="0"/>
              <a:t>  Remember our earlier conversations regarding student achievement data for both teachers and the principal, and the campus stability data for the principal.</a:t>
            </a:r>
          </a:p>
          <a:p>
            <a:endParaRPr lang="en-US" dirty="0" smtClean="0"/>
          </a:p>
          <a:p>
            <a:r>
              <a:rPr lang="en-US" dirty="0" smtClean="0"/>
              <a:t>It is also important that the CIT review together local policies, procedures, and administrative regulations regarding reassignment, termination, and non-renewal in order to best understand the processes under which they will make their determinations and to see if there is anything that needs to be addressed within these policies and procedures.  Adjustment may need to be made, and you will need time to work with whatever entities necessary to do this and still have time to implement.  </a:t>
            </a:r>
          </a:p>
          <a:p>
            <a:endParaRPr lang="en-US" dirty="0" smtClean="0"/>
          </a:p>
          <a:p>
            <a:r>
              <a:rPr lang="en-US" dirty="0" smtClean="0"/>
              <a:t>The CIT also needs to consider how and when staff will be notified of the process that will be happening in the coming year. </a:t>
            </a:r>
          </a:p>
          <a:p>
            <a:endParaRPr lang="en-US" dirty="0" smtClean="0"/>
          </a:p>
          <a:p>
            <a:r>
              <a:rPr lang="en-US" dirty="0" smtClean="0"/>
              <a:t>The </a:t>
            </a:r>
            <a:r>
              <a:rPr lang="en-US" baseline="0" dirty="0" smtClean="0"/>
              <a:t>CIT does not work in isolation and must work with the superintendent and human resources department and within local policy and procedures.</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26779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ultimately is a local</a:t>
            </a:r>
            <a:r>
              <a:rPr lang="en-US" baseline="0" dirty="0" smtClean="0"/>
              <a:t> district decision.</a:t>
            </a:r>
          </a:p>
          <a:p>
            <a:endParaRPr lang="en-US" baseline="0" dirty="0" smtClean="0"/>
          </a:p>
          <a:p>
            <a:r>
              <a:rPr lang="en-US" baseline="0" dirty="0" smtClean="0"/>
              <a:t>TAC  support districts and campuses who want to review all staff.</a:t>
            </a:r>
            <a:endParaRPr lang="en-US" dirty="0" smtClean="0"/>
          </a:p>
          <a:p>
            <a:endParaRPr lang="en-US" dirty="0" smtClean="0"/>
          </a:p>
          <a:p>
            <a:r>
              <a:rPr lang="en-US" dirty="0" smtClean="0"/>
              <a:t>TAC §97.1051(7)(A)</a:t>
            </a:r>
          </a:p>
          <a:p>
            <a:r>
              <a:rPr lang="en-US" dirty="0" smtClean="0"/>
              <a:t>Removal/reassignment of some or all campus administrative and/or instructional personnel</a:t>
            </a:r>
          </a:p>
          <a:p>
            <a:r>
              <a:rPr lang="en-US" dirty="0" smtClean="0"/>
              <a:t>With at least the minimum requirement in TEC 39.107</a:t>
            </a:r>
          </a:p>
          <a:p>
            <a:r>
              <a:rPr lang="en-US" dirty="0" smtClean="0"/>
              <a:t>Taking into consideration proactive measures already taken</a:t>
            </a:r>
          </a:p>
          <a:p>
            <a:endParaRPr lang="en-US" dirty="0" smtClean="0"/>
          </a:p>
          <a:p>
            <a:r>
              <a:rPr lang="en-US" dirty="0" smtClean="0"/>
              <a:t>Districts must meet the minimum requirements that we discussed earlier.</a:t>
            </a:r>
          </a:p>
          <a:p>
            <a:endParaRPr lang="en-US" dirty="0" smtClean="0"/>
          </a:p>
          <a:p>
            <a:r>
              <a:rPr lang="en-US" dirty="0" smtClean="0"/>
              <a:t>A note regarding special education teachers – a special</a:t>
            </a:r>
            <a:r>
              <a:rPr lang="en-US" baseline="0" dirty="0" smtClean="0"/>
              <a:t> education teacher who is the teacher of record for a subject that is assessed through state assessments is also subject to a retention determination review.</a:t>
            </a:r>
            <a:endParaRPr lang="en-US" dirty="0" smtClean="0"/>
          </a:p>
          <a:p>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13586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following questions:</a:t>
            </a:r>
          </a:p>
          <a:p>
            <a:r>
              <a:rPr lang="en-US" baseline="0" dirty="0" smtClean="0"/>
              <a:t>Who here serves as the DCSI for your district?</a:t>
            </a:r>
          </a:p>
          <a:p>
            <a:r>
              <a:rPr lang="en-US" baseline="0" dirty="0" smtClean="0"/>
              <a:t>Who here serves as a principal on a campus that is identified as 2</a:t>
            </a:r>
            <a:r>
              <a:rPr lang="en-US" baseline="30000" dirty="0" smtClean="0"/>
              <a:t>nd</a:t>
            </a:r>
            <a:r>
              <a:rPr lang="en-US" baseline="0" dirty="0" smtClean="0"/>
              <a:t> year IR?</a:t>
            </a:r>
          </a:p>
          <a:p>
            <a:r>
              <a:rPr lang="en-US" baseline="0" dirty="0" smtClean="0"/>
              <a:t>Who here is a PSP?</a:t>
            </a:r>
          </a:p>
          <a:p>
            <a:r>
              <a:rPr lang="en-US" baseline="0" dirty="0" smtClean="0"/>
              <a:t>Who here is other central office support staff working with campuses identified as 2</a:t>
            </a:r>
            <a:r>
              <a:rPr lang="en-US" baseline="30000" dirty="0" smtClean="0"/>
              <a:t>nd</a:t>
            </a:r>
            <a:r>
              <a:rPr lang="en-US" baseline="0" dirty="0" smtClean="0"/>
              <a:t> year IR?</a:t>
            </a:r>
          </a:p>
          <a:p>
            <a:r>
              <a:rPr lang="en-US" baseline="0" dirty="0" smtClean="0"/>
              <a:t>Who here will be working through reconstitution planning for the first time?</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89754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think about submission requirements for reconstitution staffing determinations, again, think of 2.</a:t>
            </a:r>
          </a:p>
          <a:p>
            <a:endParaRPr lang="en-US" baseline="0" dirty="0" smtClean="0"/>
          </a:p>
          <a:p>
            <a:r>
              <a:rPr lang="en-US" baseline="0" dirty="0" smtClean="0"/>
              <a:t>You are going to report two things for each staff group, principal and teachers – 1) How you are going to review and 2) decisions.</a:t>
            </a:r>
          </a:p>
          <a:p>
            <a:endParaRPr lang="en-US" baseline="0" dirty="0" smtClean="0"/>
          </a:p>
          <a:p>
            <a:r>
              <a:rPr lang="en-US" baseline="0" dirty="0" smtClean="0"/>
              <a:t>Principal – There are two ways that you can report the “how” of your principal review process – 1) Use the Principal Retention Framework tool that is available on the TCDSS website, PMI webpage, and in ISAM, or you can write a three part summary describing your process.  The parts of the summary are discussed in more detail on the next slide, and additional information will be provided in the Staff Retention Determination Guidance for Reconstitution resource document that is available on the PMI page of the TEA website, TCDSS website, and will be available in ISAM with 14-15 materials..  You will also share with us the draft retention decision for the principal, which may change before the final decision is reported with the July 10 final reconstitution plan submission.  </a:t>
            </a:r>
          </a:p>
          <a:p>
            <a:endParaRPr lang="en-US" baseline="0" dirty="0" smtClean="0"/>
          </a:p>
          <a:p>
            <a:r>
              <a:rPr lang="en-US" baseline="0" dirty="0" smtClean="0"/>
              <a:t>For teachers, districts will report the same two things – the how of the review process and the decisions.  For the how, the only way to communicate this is through a three-part summary as is described on the next slide.  The same Staff Retention Determination Guidance for Reconstitution resource document mentioned above is applicable guidance for the teacher summary as well.  The Teacher Retention Framework is a tool that districts may use to help determine their review processes.  Retention draft decisions for teachers will also be shared with the agency.  Please do not report individual teacher names to the agency.  You can report aggregate numbers in a way that makes sense for your campus make up.  For example, an elementary campus may report aggregate numbers by grade level, while secondary campuses may report by subject area.</a:t>
            </a:r>
          </a:p>
          <a:p>
            <a:endParaRPr lang="en-US" baseline="0" dirty="0" smtClean="0"/>
          </a:p>
          <a:p>
            <a:r>
              <a:rPr lang="en-US" baseline="0" dirty="0" smtClean="0"/>
              <a:t>Submission dates – For the February 10 submission, districts, on behalf of the campuses, will submit the how of the review process and draft decisions.  For the review process, districts will submit the summary for teacher reviews.  For principals, districts will either submit a summary or the completed Principal Retention Framework tool.  “Draft” decisions will also be submitted.  The agency fully recognizes that these decisions may change before final staffing decisions are made working through local policies and procedures. These submissions are considered a check-in with campuses regarding progress through this process.  Final decisions will be submitted as part of the final reconstitution plan submitted on July 10, 2015.  </a:t>
            </a:r>
          </a:p>
        </p:txBody>
      </p:sp>
      <p:sp>
        <p:nvSpPr>
          <p:cNvPr id="4" name="Slide Number Placeholder 3"/>
          <p:cNvSpPr>
            <a:spLocks noGrp="1"/>
          </p:cNvSpPr>
          <p:nvPr>
            <p:ph type="sldNum" sz="quarter" idx="10"/>
          </p:nvPr>
        </p:nvSpPr>
        <p:spPr/>
        <p:txBody>
          <a:bodyPr/>
          <a:lstStyle/>
          <a:p>
            <a:fld id="{17CC32BA-BB26-4579-B773-9CC8D379D93B}"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43367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summary that is required</a:t>
            </a:r>
            <a:r>
              <a:rPr lang="en-US" baseline="0" dirty="0" smtClean="0"/>
              <a:t> to communicate the evaluation/review process for teacher retention determinations and is an option for communication principal retention determinations contains three parts.</a:t>
            </a:r>
          </a:p>
          <a:p>
            <a:endParaRPr lang="en-US" baseline="0" dirty="0" smtClean="0"/>
          </a:p>
          <a:p>
            <a:r>
              <a:rPr lang="en-US" baseline="0" dirty="0" smtClean="0"/>
              <a:t>In the first section of the summary, districts will describe the process that will be used to conduct the determination reviews, including the data sources that will be used to review the minimum statutory requirements and how these data sources will be used to make retention determinations.  If a district believes that its local evaluation tool includes components that address the minimum statutory requirements, it should work with its support specialist to communicate this information in this section.</a:t>
            </a:r>
          </a:p>
          <a:p>
            <a:endParaRPr lang="en-US" baseline="0" dirty="0" smtClean="0"/>
          </a:p>
          <a:p>
            <a:r>
              <a:rPr lang="en-US" baseline="0" dirty="0" smtClean="0"/>
              <a:t>In the second section of the summary, districts will describe the supports that they are providing staff members with whom there may be concerns.  The district should describe the professional development and other supports that are being provided such as, but not limited to, mentoring or coaching.  Additionally, districts will outline how they are monitoring progress of these efforts.</a:t>
            </a:r>
          </a:p>
          <a:p>
            <a:endParaRPr lang="en-US" baseline="0" dirty="0" smtClean="0"/>
          </a:p>
          <a:p>
            <a:r>
              <a:rPr lang="en-US" baseline="0" dirty="0" smtClean="0"/>
              <a:t>In the third section of the summary, districts will outline their draft decisions as discussed on the previous slide.  </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81992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started, we discussed that there are two major components to reconstitution – Staffing retention determinations and campus redesign.  We’ve finished our discussion regarding staffing requirements, so now we are going to discuss campus redesign.</a:t>
            </a:r>
          </a:p>
          <a:p>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50529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Reconstitution means to rebuild or</a:t>
            </a:r>
            <a:r>
              <a:rPr lang="en-US" baseline="0" dirty="0" smtClean="0"/>
              <a:t> redesign.  Through the campus redesign process, that is what campus staff are working to do, working to redesign, recreate, transform the campus into a new campus from the inside, out.  This is done through deep systemic change.</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733881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Reconstitution</a:t>
            </a:r>
            <a:r>
              <a:rPr lang="en-US" baseline="0" dirty="0" smtClean="0"/>
              <a:t> implies that there is a rebuilding of a campus taking place.  Staffing is only one part of this rebuilding.  Eight additional campus redesign elements are listed in TAC 97.1051.  These redesign elements align with the critical success factors and support systems that are a part of the Texas Accountability Intervention System framework.  We will discuss these connections a little later in our time together today.  Redesign and rebuilding using these redesign elements will help ensure system transformation through reconstitution.</a:t>
            </a:r>
          </a:p>
          <a:p>
            <a:endParaRPr lang="en-US" baseline="0" dirty="0" smtClean="0"/>
          </a:p>
          <a:p>
            <a:r>
              <a:rPr lang="en-US" baseline="0" dirty="0" smtClean="0"/>
              <a:t>At the point of the reconstitution, there is a focus on planning for new systems, processes, and campus cultural shifts that will lead to sustained change.</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7CC32BA-BB26-4579-B773-9CC8D379D93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26718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 handout that lists some example of the processes,</a:t>
            </a:r>
            <a:r>
              <a:rPr lang="en-US" baseline="0" dirty="0" smtClean="0"/>
              <a:t> systems, structures, and changes that we sometimes see with reconstitution.  These are just some examples of things that we have seen implemented.  We want to use this to facilitate a conversation around this question.</a:t>
            </a:r>
          </a:p>
          <a:p>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920252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items across the top of the page are the campus redesign elements given to us in administrative code.  The items listed down the side are some examples of systems, strategies, processes that campuses have implemented when reconstituting.  These are example and are not a menu of items from which campuses must choose.  Campuses must determine what is appropriate for its needs.  These are examples to help us gain a better understanding of what these redesign elements could look like on a campus.</a:t>
            </a:r>
          </a:p>
          <a:p>
            <a:endParaRPr lang="en-US" baseline="0" dirty="0" smtClean="0"/>
          </a:p>
          <a:p>
            <a:r>
              <a:rPr lang="en-US" baseline="0" dirty="0" smtClean="0"/>
              <a:t>For example, looking at the first one – additional counselor or staff.  Your team might reflect and determine that if a campus chose to implement this strategy that it would address personal guidance and attention because students were going to get more personalized intervention services through better student tracking.  The team might also determine that it also addresses financial commitment.  This illustrates the point that a single initiative, system, or strategy may address multiple redesign elements.</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044167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teams to reflect on the redesign elements and consider which one they would use to build their foundation of their redesign.</a:t>
            </a:r>
            <a:endParaRPr lang="en-US" dirty="0" smtClean="0"/>
          </a:p>
        </p:txBody>
      </p:sp>
      <p:sp>
        <p:nvSpPr>
          <p:cNvPr id="4" name="Slide Number Placeholder 3"/>
          <p:cNvSpPr>
            <a:spLocks noGrp="1"/>
          </p:cNvSpPr>
          <p:nvPr>
            <p:ph type="sldNum" sz="quarter" idx="10"/>
          </p:nvPr>
        </p:nvSpPr>
        <p:spPr/>
        <p:txBody>
          <a:bodyPr/>
          <a:lstStyle/>
          <a:p>
            <a:fld id="{17CC32BA-BB26-4579-B773-9CC8D379D93B}" type="slidenum">
              <a:rPr lang="en-US" smtClean="0">
                <a:solidFill>
                  <a:prstClr val="black"/>
                </a:solidFill>
              </a:rPr>
              <a:pPr/>
              <a:t>27</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26718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a screenshot of the reconstitution plan in the 14-15 targeted improvement plan template that is available on the PMI webpage of the TEA website.</a:t>
            </a:r>
            <a:endParaRPr lang="en-US" dirty="0" smtClean="0"/>
          </a:p>
          <a:p>
            <a:endParaRPr lang="en-US" dirty="0" smtClean="0"/>
          </a:p>
          <a:p>
            <a:r>
              <a:rPr lang="en-US" dirty="0" smtClean="0"/>
              <a:t>The reconstitution plan is a tab in the targeted improvement</a:t>
            </a:r>
            <a:r>
              <a:rPr lang="en-US" baseline="0" dirty="0" smtClean="0"/>
              <a:t> plan workbook and should be thought of as a supplement to the plan.  Let’s walk through the components of the plan.</a:t>
            </a:r>
          </a:p>
          <a:p>
            <a:endParaRPr lang="en-US" baseline="0" dirty="0" smtClean="0"/>
          </a:p>
          <a:p>
            <a:r>
              <a:rPr lang="en-US" baseline="0" dirty="0" smtClean="0"/>
              <a:t>Targeted Reconstitution – This is a dropdown menu that will list the eight campus redesign elements, staffing, and an “other” option in case there is something else you are doing as part of reconstitution on a campus that is not directly related to staff or one of the 8 campus redesign elements.  It is required that you address all 8 elements and staffing in the reconstitution plan.  It is possible for a one new process, system, or strategy to address multiple redesign elements.  If this is the case, chose one redesign element from the dropdown menu and note the other redesign elements in the Comments section.</a:t>
            </a:r>
          </a:p>
          <a:p>
            <a:endParaRPr lang="en-US" baseline="0" dirty="0" smtClean="0"/>
          </a:p>
          <a:p>
            <a:r>
              <a:rPr lang="en-US" baseline="0" dirty="0" smtClean="0"/>
              <a:t>Also please note that all eight redesign elements and staffing must be addressed in the plan.  Sometimes a campus implements a new system, process, or procedure that is moving toward permanent change during the 1</a:t>
            </a:r>
            <a:r>
              <a:rPr lang="en-US" baseline="30000" dirty="0" smtClean="0"/>
              <a:t>st</a:t>
            </a:r>
            <a:r>
              <a:rPr lang="en-US" baseline="0" dirty="0" smtClean="0"/>
              <a:t> year or 2</a:t>
            </a:r>
            <a:r>
              <a:rPr lang="en-US" baseline="30000" dirty="0" smtClean="0"/>
              <a:t>nd</a:t>
            </a:r>
            <a:r>
              <a:rPr lang="en-US" baseline="0" dirty="0" smtClean="0"/>
              <a:t> year following an Improvement Required designation.  These innovations can count toward reconstitution requirements; however, it is extremely important that the effectiveness of those are evaluated and adjustments made according to the data.</a:t>
            </a:r>
          </a:p>
          <a:p>
            <a:endParaRPr lang="en-US" baseline="0" dirty="0" smtClean="0"/>
          </a:p>
          <a:p>
            <a:r>
              <a:rPr lang="en-US" baseline="0" dirty="0" smtClean="0"/>
              <a:t>Reconstitution Determinations -  In this area, put a summary of the analysis that was done around the redesign element and the conclusion of the campus needs. </a:t>
            </a:r>
          </a:p>
          <a:p>
            <a:endParaRPr lang="en-US" b="1" baseline="0" dirty="0" smtClean="0"/>
          </a:p>
          <a:p>
            <a:r>
              <a:rPr lang="en-US" b="0" baseline="0" dirty="0" smtClean="0"/>
              <a:t>Actions Planned or Taken – This where you describe the new system, process, structure, etc., that will be implemented to bring about system transformation.  </a:t>
            </a:r>
          </a:p>
          <a:p>
            <a:endParaRPr lang="en-US" b="0" baseline="0" dirty="0" smtClean="0"/>
          </a:p>
          <a:p>
            <a:r>
              <a:rPr lang="en-US" b="0" baseline="0" dirty="0" smtClean="0"/>
              <a:t>Timelines – There are two types of dates that need to be provided in the Timeline section:  1) Initial implementation date - This could be a date from last school year or this school year for strategies that are currently being implemented, or it could be a date for the 15-16 school year if implementation is planned for the future.  2) Formative evaluation dates – Purposefully and thoughtfully plan for check-ins that will help determine if intended outcomes are in fact the result of implementation.  If it is determined that things are not quite on track, make a mid-course correction, revise, and move forward.</a:t>
            </a:r>
          </a:p>
          <a:p>
            <a:endParaRPr lang="en-US" b="0" baseline="0" dirty="0" smtClean="0"/>
          </a:p>
          <a:p>
            <a:r>
              <a:rPr lang="en-US" b="0" baseline="0" dirty="0" smtClean="0"/>
              <a:t>Resources and Persons Responsible – Record resources that are necessary, including additional funding given to complete, items and/or training.  Also list the point of contact who will facilitate the implementation process and ensure that the planning is on track for successful implementation.</a:t>
            </a:r>
            <a:endParaRPr lang="en-US" b="0"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024295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p>
          <a:p>
            <a:endParaRPr lang="en-US" dirty="0" smtClean="0"/>
          </a:p>
          <a:p>
            <a:r>
              <a:rPr lang="en-US" dirty="0" smtClean="0"/>
              <a:t>As we have been</a:t>
            </a:r>
            <a:r>
              <a:rPr lang="en-US" baseline="0" dirty="0" smtClean="0"/>
              <a:t> discussing, reconstitution has 2 components, staff retention determinations and campus redesign.  Both components are applicable to the K-2 campus.</a:t>
            </a:r>
          </a:p>
          <a:p>
            <a:endParaRPr lang="en-US" baseline="0" dirty="0" smtClean="0"/>
          </a:p>
          <a:p>
            <a:r>
              <a:rPr lang="en-US" baseline="0" dirty="0" smtClean="0"/>
              <a:t>Paired campuses work together in regards to state accountability ratings and the interventions based upon these ratings.  The staff determination component is applicable because statute states that teachers who teach subjects assessed are required for determination reviews; it does not mention grades taught as a criteria.  Remember that all staff decisions are data driven.  Retention/reassignment decisions are based upon documented performance and a review of student achievement data for that teacher and principal.</a:t>
            </a:r>
          </a:p>
          <a:p>
            <a:endParaRPr lang="en-US" baseline="0" dirty="0" smtClean="0"/>
          </a:p>
          <a:p>
            <a:r>
              <a:rPr lang="en-US" baseline="0" dirty="0" smtClean="0"/>
              <a:t>Regarding plans, the expectation is that each campus will submit separate, but coordinated plans.  There will probably be some overlap; however, there are also some unique needs given the grades served on each campus.  It is expected that these unique needs would also be addressed in each plan. </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4082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Talk</a:t>
            </a:r>
            <a:r>
              <a:rPr lang="en-US" baseline="0" smtClean="0"/>
              <a:t> through the objectives for this 1 ½ hour breakout session.</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0436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chart that outlines all ISA</a:t>
            </a:r>
            <a:r>
              <a:rPr lang="en-US" baseline="0" dirty="0" smtClean="0"/>
              <a:t>M submissions for the 14-15 school year.</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781073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Texas Education Agency 2014. All rights reserved.</a:t>
            </a:r>
            <a:endParaRPr lang="en-US"/>
          </a:p>
        </p:txBody>
      </p:sp>
      <p:sp>
        <p:nvSpPr>
          <p:cNvPr id="5" name="Slide Number Placeholder 4"/>
          <p:cNvSpPr>
            <a:spLocks noGrp="1"/>
          </p:cNvSpPr>
          <p:nvPr>
            <p:ph type="sldNum" sz="quarter" idx="11"/>
          </p:nvPr>
        </p:nvSpPr>
        <p:spPr/>
        <p:txBody>
          <a:bodyPr/>
          <a:lstStyle/>
          <a:p>
            <a:fld id="{17CC32BA-BB26-4579-B773-9CC8D379D93B}" type="slidenum">
              <a:rPr lang="en-US" smtClean="0"/>
              <a:pPr/>
              <a:t>34</a:t>
            </a:fld>
            <a:endParaRPr lang="en-US"/>
          </a:p>
        </p:txBody>
      </p:sp>
    </p:spTree>
    <p:extLst>
      <p:ext uri="{BB962C8B-B14F-4D97-AF65-F5344CB8AC3E}">
        <p14:creationId xmlns:p14="http://schemas.microsoft.com/office/powerpoint/2010/main" val="414287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flowchart</a:t>
            </a:r>
            <a:r>
              <a:rPr lang="en-US" baseline="0" dirty="0" smtClean="0"/>
              <a:t> is available on the PMI page of the TEA website, the TCDSS website with today’s training materials, and it will be in ISAM with the 14-15 updates.  </a:t>
            </a:r>
          </a:p>
          <a:p>
            <a:endParaRPr lang="en-US" baseline="0" dirty="0" smtClean="0"/>
          </a:p>
          <a:p>
            <a:r>
              <a:rPr lang="en-US" baseline="0" dirty="0" smtClean="0"/>
              <a:t>The large box outlined provides requirements related to the development of the targeted improvement plan through engagement in the TAIS continuous improvement process.  This process has not changed.  The smaller box outlines the reporting requirements related to the targeted improvement plan.  Like last year, campuses will submit quarterly progress reports on the targeted improvement plan.  The change for this year is that PSP progress reports will also be submitted quarterly, rather than monthly.</a:t>
            </a:r>
          </a:p>
          <a:p>
            <a:endParaRPr lang="en-US" baseline="0" dirty="0" smtClean="0"/>
          </a:p>
          <a:p>
            <a:endParaRPr lang="en-US" baseline="0" dirty="0" smtClean="0"/>
          </a:p>
          <a:p>
            <a:r>
              <a:rPr lang="en-US" dirty="0" smtClean="0"/>
              <a:t>Campuses identified as 2</a:t>
            </a:r>
            <a:r>
              <a:rPr lang="en-US" baseline="30000" dirty="0" smtClean="0"/>
              <a:t>nd</a:t>
            </a:r>
            <a:r>
              <a:rPr lang="en-US" dirty="0" smtClean="0"/>
              <a:t> year Improvement</a:t>
            </a:r>
            <a:r>
              <a:rPr lang="en-US" baseline="0" dirty="0" smtClean="0"/>
              <a:t> Required based on August 2014 ratings, will plan for reconstitution during the 14-15 school year.  As outlined in 19 Texas Administrative Code §97.1064(a)(1), campuses must implement the reconstitution plan the subsequent school  year, regardless of the accountability rating.</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32266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Campuses will be assigned a support specialist from TEA.  This support specialist will be the one that will review and provided feedback on both</a:t>
            </a:r>
            <a:r>
              <a:rPr lang="en-US" baseline="0" dirty="0" smtClean="0"/>
              <a:t> the targeted improvement plan and the reconstitution plan.  He/she may call with clarifying questions and may schedule support calls throughout the year.</a:t>
            </a:r>
          </a:p>
          <a:p>
            <a:r>
              <a:rPr lang="en-US" baseline="0" dirty="0" smtClean="0"/>
              <a:t>The support specialists can also:</a:t>
            </a:r>
            <a:endParaRPr lang="en-US" dirty="0" smtClean="0"/>
          </a:p>
          <a:p>
            <a:endParaRPr lang="en-US" dirty="0" smtClean="0"/>
          </a:p>
          <a:p>
            <a:pPr marL="171450" indent="-171450">
              <a:buFont typeface="Arial" panose="020B0604020202020204" pitchFamily="34" charset="0"/>
              <a:buChar char="•"/>
            </a:pPr>
            <a:r>
              <a:rPr lang="en-US" dirty="0" smtClean="0"/>
              <a:t>Connect LEAs to resources,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Work in coordination with TEA, TCDSS and ESCs to support LEAs/campuses, and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Clarify communications and expectations.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The support specialist’s name and contact information will be listed in ISAM</a:t>
            </a:r>
            <a:r>
              <a:rPr lang="en-US" baseline="0" dirty="0" smtClean="0"/>
              <a:t> once all 2014-2015 information has been uploaded into ISAM.</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7662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the number 2 in mind as we work through information today.</a:t>
            </a:r>
            <a:r>
              <a:rPr lang="en-US" baseline="0" dirty="0" smtClean="0"/>
              <a:t>  Reconstitution has 2 main components, staffing determinations and campus redesign.  </a:t>
            </a:r>
          </a:p>
          <a:p>
            <a:endParaRPr lang="en-US" baseline="0" dirty="0" smtClean="0"/>
          </a:p>
          <a:p>
            <a:r>
              <a:rPr lang="en-US" baseline="0" dirty="0" smtClean="0"/>
              <a:t>CLICK</a:t>
            </a:r>
          </a:p>
          <a:p>
            <a:endParaRPr lang="en-US" baseline="0" dirty="0" smtClean="0"/>
          </a:p>
          <a:p>
            <a:r>
              <a:rPr lang="en-US" baseline="0" dirty="0" smtClean="0"/>
              <a:t>We will start our conversations with the staffing component.</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22306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our conversation with the definition of reconstitution that is provided to us in 19 Texas</a:t>
            </a:r>
            <a:r>
              <a:rPr lang="en-US" baseline="0" dirty="0" smtClean="0"/>
              <a:t> Administrative Code Chapter 97.1051(7)(A).  It starts out by stating that reconstitution is the, “removal/reassignment of some or all campus administrative and/or instructional personnel.”  So in talking about this reassignment and/or removal, statute further defines that we are talking about 2 groups of staff – principal and teachers.</a:t>
            </a:r>
          </a:p>
          <a:p>
            <a:endParaRPr lang="en-US" baseline="0" dirty="0" smtClean="0"/>
          </a:p>
          <a:p>
            <a:r>
              <a:rPr lang="en-US" baseline="0" dirty="0" smtClean="0"/>
              <a:t>As we begin to think about this definition, there is another question that I want us to begin to consider and reflect upon as well.</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3109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Before we go any further, take</a:t>
            </a:r>
            <a:r>
              <a:rPr lang="en-US" b="0" baseline="0" dirty="0" smtClean="0"/>
              <a:t> a couple of minutes to discuss with a shoulder partner what are your local policies and procedures are regarding staff reassignment, termination and non-renewal.  These are very important and will provide the framework within which you will work throughout the retention determination process.</a:t>
            </a:r>
          </a:p>
          <a:p>
            <a:endParaRPr lang="en-US" b="0" baseline="0" dirty="0" smtClean="0"/>
          </a:p>
          <a:p>
            <a:r>
              <a:rPr lang="en-US" b="0" i="1" baseline="0" dirty="0" smtClean="0"/>
              <a:t>Give teams 2-3 minutes for conversation.</a:t>
            </a:r>
          </a:p>
          <a:p>
            <a:endParaRPr lang="en-US" b="0" baseline="0" dirty="0" smtClean="0"/>
          </a:p>
          <a:p>
            <a:r>
              <a:rPr lang="en-US" b="0" baseline="0" dirty="0" smtClean="0"/>
              <a:t>We will come back to local policies and procedures a little later in our conversation.  </a:t>
            </a:r>
            <a:endParaRPr lang="en-US" b="0"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06292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back to the definition provided to us in administrative code, it goes on to say that this removal and/or reassignment of some or all campus administrative and/or instructional personnel must be done in accordance with at least the minimum requirements that are given to us in Texas Education Code (TEC) §39.107.  TEC outlines specific requirements for us around these two groups of staff members.  We will spend the next few minutes discussing these minimum requirements.</a:t>
            </a:r>
            <a:endParaRPr lang="en-US" dirty="0"/>
          </a:p>
        </p:txBody>
      </p:sp>
      <p:sp>
        <p:nvSpPr>
          <p:cNvPr id="4" name="Slide Number Placeholder 3"/>
          <p:cNvSpPr>
            <a:spLocks noGrp="1"/>
          </p:cNvSpPr>
          <p:nvPr>
            <p:ph type="sldNum" sz="quarter" idx="10"/>
          </p:nvPr>
        </p:nvSpPr>
        <p:spPr/>
        <p:txBody>
          <a:bodyPr/>
          <a:lstStyle/>
          <a:p>
            <a:fld id="{17CC32BA-BB26-4579-B773-9CC8D379D93B}"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99903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2E7B8-3A0B-48B1-8640-F0BC80179E3F}" type="datetime1">
              <a:rPr lang="en-US" smtClean="0"/>
              <a:t>10/27/2014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
        <p:nvSpPr>
          <p:cNvPr id="6" name="Slide Number Placeholder 5"/>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57311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412FF-5216-4261-8C7C-17266C366867}" type="datetime1">
              <a:rPr lang="en-US" smtClean="0"/>
              <a:t>10/27/2014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
        <p:nvSpPr>
          <p:cNvPr id="6" name="Slide Number Placeholder 5"/>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10497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DE47E-D6ED-408C-B39C-DD7FADB86ED8}" type="datetime1">
              <a:rPr lang="en-US" smtClean="0"/>
              <a:t>10/27/2014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
        <p:nvSpPr>
          <p:cNvPr id="6" name="Slide Number Placeholder 5"/>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122118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483A6-5983-4737-941E-CDF23CAEDC60}"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04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BF251-82A6-4BF2-9170-681957421E88}"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9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D6EF1-FCAF-40F0-B59F-BC80C06FB8A7}"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783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1F4AE-A834-48BD-A24F-FBF74D23C626}" type="datetime1">
              <a:rPr lang="en-US" smtClean="0">
                <a:solidFill>
                  <a:prstClr val="black">
                    <a:tint val="75000"/>
                  </a:prstClr>
                </a:solidFill>
              </a:rPr>
              <a:t>10/27/2014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06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8AA528-C175-4CF0-9B46-538E6E405F43}" type="datetime1">
              <a:rPr lang="en-US" smtClean="0">
                <a:solidFill>
                  <a:prstClr val="black">
                    <a:tint val="75000"/>
                  </a:prstClr>
                </a:solidFill>
              </a:rPr>
              <a:t>10/27/2014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829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6A479-A727-46E1-9D67-F4EBCF193032}" type="datetime1">
              <a:rPr lang="en-US" smtClean="0">
                <a:solidFill>
                  <a:prstClr val="black">
                    <a:tint val="75000"/>
                  </a:prstClr>
                </a:solidFill>
              </a:rPr>
              <a:t>10/27/2014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3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2AD6-6A03-49B4-8F88-FE62957333C8}" type="datetime1">
              <a:rPr lang="en-US" smtClean="0">
                <a:solidFill>
                  <a:prstClr val="black">
                    <a:tint val="75000"/>
                  </a:prstClr>
                </a:solidFill>
              </a:rPr>
              <a:t>10/27/2014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72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A75CC-079A-48DC-AD0B-59416C4CDCF4}" type="datetime1">
              <a:rPr lang="en-US" smtClean="0">
                <a:solidFill>
                  <a:prstClr val="black">
                    <a:tint val="75000"/>
                  </a:prstClr>
                </a:solidFill>
              </a:rPr>
              <a:t>10/27/2014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16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E2FA7-7D58-4611-8B1D-9324F69E7E0F}" type="datetime1">
              <a:rPr lang="en-US" smtClean="0"/>
              <a:t>10/27/2014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
        <p:nvSpPr>
          <p:cNvPr id="6" name="Slide Number Placeholder 5"/>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3512537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F5E72-2B82-4B3C-BC8A-AA9F59826CDE}" type="datetime1">
              <a:rPr lang="en-US" smtClean="0">
                <a:solidFill>
                  <a:prstClr val="black">
                    <a:tint val="75000"/>
                  </a:prstClr>
                </a:solidFill>
              </a:rPr>
              <a:t>10/27/2014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1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C8B15-A472-4A83-9E16-BC404FAD81B4}"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1848D-6CED-4337-BBE3-FCF2BEF34871}"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16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59E39-5D22-4A4F-9B9E-A100E9CEC5FA}" type="datetime1">
              <a:rPr lang="en-US" smtClean="0"/>
              <a:t>10/27/2014</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
        <p:nvSpPr>
          <p:cNvPr id="6" name="Slide Number Placeholder 5"/>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381980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2A67E-B6C7-403F-B311-F35A4AA18C06}" type="datetime1">
              <a:rPr lang="en-US" smtClean="0"/>
              <a:t>10/27/2014</a:t>
            </a:fld>
            <a:endParaRPr lang="en-US"/>
          </a:p>
        </p:txBody>
      </p:sp>
      <p:sp>
        <p:nvSpPr>
          <p:cNvPr id="6" name="Footer Placeholder 5"/>
          <p:cNvSpPr>
            <a:spLocks noGrp="1"/>
          </p:cNvSpPr>
          <p:nvPr>
            <p:ph type="ftr" sz="quarter" idx="11"/>
          </p:nvPr>
        </p:nvSpPr>
        <p:spPr/>
        <p:txBody>
          <a:bodyPr/>
          <a:lstStyle/>
          <a:p>
            <a:r>
              <a:rPr lang="en-US" smtClean="0"/>
              <a:t>Copyright © Texas Education Agency 2014. All rights reserved.</a:t>
            </a:r>
            <a:endParaRPr lang="en-US"/>
          </a:p>
        </p:txBody>
      </p:sp>
      <p:sp>
        <p:nvSpPr>
          <p:cNvPr id="7" name="Slide Number Placeholder 6"/>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13091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1B0E8D-24EC-4736-B260-B1C249EEF794}" type="datetime1">
              <a:rPr lang="en-US" smtClean="0"/>
              <a:t>10/27/2014</a:t>
            </a:fld>
            <a:endParaRPr lang="en-US"/>
          </a:p>
        </p:txBody>
      </p:sp>
      <p:sp>
        <p:nvSpPr>
          <p:cNvPr id="8" name="Footer Placeholder 7"/>
          <p:cNvSpPr>
            <a:spLocks noGrp="1"/>
          </p:cNvSpPr>
          <p:nvPr>
            <p:ph type="ftr" sz="quarter" idx="11"/>
          </p:nvPr>
        </p:nvSpPr>
        <p:spPr/>
        <p:txBody>
          <a:bodyPr/>
          <a:lstStyle/>
          <a:p>
            <a:r>
              <a:rPr lang="en-US" smtClean="0"/>
              <a:t>Copyright © Texas Education Agency 2014. All rights reserved.</a:t>
            </a:r>
            <a:endParaRPr lang="en-US"/>
          </a:p>
        </p:txBody>
      </p:sp>
      <p:sp>
        <p:nvSpPr>
          <p:cNvPr id="9" name="Slide Number Placeholder 8"/>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40816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566A-C77D-441B-89B5-47EA5DC09929}" type="datetime1">
              <a:rPr lang="en-US" smtClean="0"/>
              <a:t>10/27/2014</a:t>
            </a:fld>
            <a:endParaRPr lang="en-US"/>
          </a:p>
        </p:txBody>
      </p:sp>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
        <p:nvSpPr>
          <p:cNvPr id="5" name="Slide Number Placeholder 4"/>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397039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079D5-9C9E-4667-8EDA-C95AC372F635}" type="datetime1">
              <a:rPr lang="en-US" smtClean="0"/>
              <a:t>10/27/2014</a:t>
            </a:fld>
            <a:endParaRPr lang="en-US"/>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
        <p:nvSpPr>
          <p:cNvPr id="4" name="Slide Number Placeholder 3"/>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332290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A18A4-8950-482A-AFF0-C07424A7A772}" type="datetime1">
              <a:rPr lang="en-US" smtClean="0"/>
              <a:t>10/27/2014</a:t>
            </a:fld>
            <a:endParaRPr lang="en-US"/>
          </a:p>
        </p:txBody>
      </p:sp>
      <p:sp>
        <p:nvSpPr>
          <p:cNvPr id="6" name="Footer Placeholder 5"/>
          <p:cNvSpPr>
            <a:spLocks noGrp="1"/>
          </p:cNvSpPr>
          <p:nvPr>
            <p:ph type="ftr" sz="quarter" idx="11"/>
          </p:nvPr>
        </p:nvSpPr>
        <p:spPr/>
        <p:txBody>
          <a:bodyPr/>
          <a:lstStyle/>
          <a:p>
            <a:r>
              <a:rPr lang="en-US" smtClean="0"/>
              <a:t>Copyright © Texas Education Agency 2014. All rights reserved.</a:t>
            </a:r>
            <a:endParaRPr lang="en-US"/>
          </a:p>
        </p:txBody>
      </p:sp>
      <p:sp>
        <p:nvSpPr>
          <p:cNvPr id="7" name="Slide Number Placeholder 6"/>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409644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B8974-FABD-43D8-8112-E2DC4E931049}" type="datetime1">
              <a:rPr lang="en-US" smtClean="0"/>
              <a:t>10/27/2014</a:t>
            </a:fld>
            <a:endParaRPr lang="en-US"/>
          </a:p>
        </p:txBody>
      </p:sp>
      <p:sp>
        <p:nvSpPr>
          <p:cNvPr id="6" name="Footer Placeholder 5"/>
          <p:cNvSpPr>
            <a:spLocks noGrp="1"/>
          </p:cNvSpPr>
          <p:nvPr>
            <p:ph type="ftr" sz="quarter" idx="11"/>
          </p:nvPr>
        </p:nvSpPr>
        <p:spPr/>
        <p:txBody>
          <a:bodyPr/>
          <a:lstStyle/>
          <a:p>
            <a:r>
              <a:rPr lang="en-US" smtClean="0"/>
              <a:t>Copyright © Texas Education Agency 2014. All rights reserved.</a:t>
            </a:r>
            <a:endParaRPr lang="en-US"/>
          </a:p>
        </p:txBody>
      </p:sp>
      <p:sp>
        <p:nvSpPr>
          <p:cNvPr id="7" name="Slide Number Placeholder 6"/>
          <p:cNvSpPr>
            <a:spLocks noGrp="1"/>
          </p:cNvSpPr>
          <p:nvPr>
            <p:ph type="sldNum" sz="quarter" idx="12"/>
          </p:nvPr>
        </p:nvSpPr>
        <p:spPr/>
        <p:txBody>
          <a:bodyPr/>
          <a:lstStyle/>
          <a:p>
            <a:fld id="{6ABDB8D3-CC0F-4EDF-8FD3-2AD93D32CDB9}" type="slidenum">
              <a:rPr lang="en-US" smtClean="0"/>
              <a:pPr/>
              <a:t>‹#›</a:t>
            </a:fld>
            <a:endParaRPr lang="en-US"/>
          </a:p>
        </p:txBody>
      </p:sp>
    </p:spTree>
    <p:extLst>
      <p:ext uri="{BB962C8B-B14F-4D97-AF65-F5344CB8AC3E}">
        <p14:creationId xmlns:p14="http://schemas.microsoft.com/office/powerpoint/2010/main" val="80755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980A5-844B-45DE-8675-78F9724CA9C2}" type="datetime1">
              <a:rPr lang="en-US" smtClean="0"/>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Texas Education Agency 2014.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DB8D3-CC0F-4EDF-8FD3-2AD93D32CDB9}" type="slidenum">
              <a:rPr lang="en-US" smtClean="0"/>
              <a:pPr/>
              <a:t>‹#›</a:t>
            </a:fld>
            <a:endParaRPr lang="en-US"/>
          </a:p>
        </p:txBody>
      </p:sp>
    </p:spTree>
    <p:extLst>
      <p:ext uri="{BB962C8B-B14F-4D97-AF65-F5344CB8AC3E}">
        <p14:creationId xmlns:p14="http://schemas.microsoft.com/office/powerpoint/2010/main" val="79566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BB0F4-0941-423E-B60F-172CDA9F2D07}" type="datetime1">
              <a:rPr lang="en-US" smtClean="0">
                <a:solidFill>
                  <a:prstClr val="black">
                    <a:tint val="75000"/>
                  </a:prstClr>
                </a:solidFill>
              </a:rPr>
              <a:t>10/27/2014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DB8D3-CC0F-4EDF-8FD3-2AD93D32CD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4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0.xml"/><Relationship Id="rId16"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0.jpe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tea.state.tx.us/index2.aspx?id=2147495563"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tcdss.ne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pmidivision@tea.state.tx.u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Rachel.simic@esc13.txed.net" TargetMode="External"/><Relationship Id="rId5" Type="http://schemas.openxmlformats.org/officeDocument/2006/relationships/hyperlink" Target="mailto:Christine.kent@esc13.txed.net" TargetMode="External"/><Relationship Id="rId4" Type="http://schemas.openxmlformats.org/officeDocument/2006/relationships/hyperlink" Target="mailto:heather.christie@tea.state.tx.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5233"/>
            <a:ext cx="7772400" cy="1470025"/>
          </a:xfrm>
        </p:spPr>
        <p:txBody>
          <a:bodyPr>
            <a:normAutofit/>
          </a:bodyPr>
          <a:lstStyle/>
          <a:p>
            <a:r>
              <a:rPr lang="en-US" dirty="0" smtClean="0"/>
              <a:t>Texas Accountability </a:t>
            </a:r>
            <a:br>
              <a:rPr lang="en-US" dirty="0" smtClean="0"/>
            </a:br>
            <a:r>
              <a:rPr lang="en-US" dirty="0" smtClean="0"/>
              <a:t>Intervention System</a:t>
            </a:r>
            <a:endParaRPr lang="en-US" dirty="0"/>
          </a:p>
        </p:txBody>
      </p:sp>
      <p:sp>
        <p:nvSpPr>
          <p:cNvPr id="3" name="Subtitle 2"/>
          <p:cNvSpPr>
            <a:spLocks noGrp="1"/>
          </p:cNvSpPr>
          <p:nvPr>
            <p:ph type="subTitle" idx="1"/>
          </p:nvPr>
        </p:nvSpPr>
        <p:spPr>
          <a:xfrm>
            <a:off x="1371600" y="4800600"/>
            <a:ext cx="6400800" cy="1752600"/>
          </a:xfrm>
        </p:spPr>
        <p:txBody>
          <a:bodyPr/>
          <a:lstStyle/>
          <a:p>
            <a:r>
              <a:rPr lang="en-US" dirty="0" smtClean="0"/>
              <a:t>Reconstitution Planning</a:t>
            </a:r>
            <a:endParaRPr lang="en-US" dirty="0"/>
          </a:p>
        </p:txBody>
      </p:sp>
      <p:pic>
        <p:nvPicPr>
          <p:cNvPr id="4" name="Picture 3"/>
          <p:cNvPicPr>
            <a:picLocks noChangeAspect="1"/>
          </p:cNvPicPr>
          <p:nvPr/>
        </p:nvPicPr>
        <p:blipFill>
          <a:blip r:embed="rId4"/>
          <a:stretch>
            <a:fillRect/>
          </a:stretch>
        </p:blipFill>
        <p:spPr>
          <a:xfrm>
            <a:off x="3429000" y="304800"/>
            <a:ext cx="3301999" cy="2976561"/>
          </a:xfrm>
          <a:prstGeom prst="rect">
            <a:avLst/>
          </a:prstGeom>
        </p:spPr>
      </p:pic>
      <p:sp>
        <p:nvSpPr>
          <p:cNvPr id="5" name="Footer Placeholder 4"/>
          <p:cNvSpPr>
            <a:spLocks noGrp="1"/>
          </p:cNvSpPr>
          <p:nvPr>
            <p:ph type="ftr" sz="quarter" idx="11"/>
          </p:nvPr>
        </p:nvSpPr>
        <p:spPr>
          <a:xfrm>
            <a:off x="2438400" y="6313417"/>
            <a:ext cx="44958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2626209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Reconstitution </a:t>
            </a:r>
            <a:endParaRPr lang="en-US" dirty="0"/>
          </a:p>
        </p:txBody>
      </p:sp>
      <p:sp>
        <p:nvSpPr>
          <p:cNvPr id="5" name="Text Placeholder 4"/>
          <p:cNvSpPr>
            <a:spLocks noGrp="1"/>
          </p:cNvSpPr>
          <p:nvPr>
            <p:ph type="body" idx="1"/>
          </p:nvPr>
        </p:nvSpPr>
        <p:spPr/>
        <p:txBody>
          <a:bodyPr/>
          <a:lstStyle/>
          <a:p>
            <a:r>
              <a:rPr lang="en-US" dirty="0" smtClean="0"/>
              <a:t>TEC §39.107(b)</a:t>
            </a:r>
            <a:endParaRPr lang="en-US" dirty="0"/>
          </a:p>
        </p:txBody>
      </p:sp>
      <p:sp>
        <p:nvSpPr>
          <p:cNvPr id="6" name="Text Placeholder 5"/>
          <p:cNvSpPr>
            <a:spLocks noGrp="1"/>
          </p:cNvSpPr>
          <p:nvPr>
            <p:ph type="body" sz="quarter" idx="3"/>
          </p:nvPr>
        </p:nvSpPr>
        <p:spPr/>
        <p:txBody>
          <a:bodyPr/>
          <a:lstStyle/>
          <a:p>
            <a:r>
              <a:rPr lang="en-US" dirty="0" smtClean="0"/>
              <a:t>WHO</a:t>
            </a:r>
            <a:endParaRPr lang="en-US" dirty="0"/>
          </a:p>
        </p:txBody>
      </p:sp>
      <p:sp>
        <p:nvSpPr>
          <p:cNvPr id="7" name="Content Placeholder 6"/>
          <p:cNvSpPr>
            <a:spLocks noGrp="1"/>
          </p:cNvSpPr>
          <p:nvPr>
            <p:ph sz="quarter" idx="4"/>
          </p:nvPr>
        </p:nvSpPr>
        <p:spPr/>
        <p:txBody>
          <a:bodyPr/>
          <a:lstStyle/>
          <a:p>
            <a:r>
              <a:rPr lang="en-US" dirty="0" smtClean="0"/>
              <a:t>Been employed at the campus for the previous two years</a:t>
            </a:r>
          </a:p>
          <a:p>
            <a:pPr lvl="1"/>
            <a:r>
              <a:rPr lang="en-US" dirty="0" smtClean="0"/>
              <a:t>Years for which 1</a:t>
            </a:r>
            <a:r>
              <a:rPr lang="en-US" baseline="30000" dirty="0" smtClean="0"/>
              <a:t>st</a:t>
            </a:r>
            <a:r>
              <a:rPr lang="en-US" dirty="0" smtClean="0"/>
              <a:t> year IR and 2</a:t>
            </a:r>
            <a:r>
              <a:rPr lang="en-US" baseline="30000" dirty="0" smtClean="0"/>
              <a:t>nd</a:t>
            </a:r>
            <a:r>
              <a:rPr lang="en-US" dirty="0" smtClean="0"/>
              <a:t> year IR ratings were earned</a:t>
            </a:r>
          </a:p>
          <a:p>
            <a:pPr lvl="1"/>
            <a:r>
              <a:rPr lang="en-US" dirty="0" smtClean="0"/>
              <a:t>2012-2013 and 2013-2014 school year</a:t>
            </a:r>
          </a:p>
          <a:p>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2133600"/>
            <a:ext cx="23352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69658" y="3733800"/>
            <a:ext cx="2234293" cy="707886"/>
          </a:xfrm>
          <a:prstGeom prst="rect">
            <a:avLst/>
          </a:prstGeom>
          <a:noFill/>
        </p:spPr>
        <p:txBody>
          <a:bodyPr wrap="square" rtlCol="0">
            <a:spAutoFit/>
          </a:bodyPr>
          <a:lstStyle/>
          <a:p>
            <a:pPr algn="ctr"/>
            <a:r>
              <a:rPr lang="en-US" sz="4000" dirty="0" smtClean="0">
                <a:solidFill>
                  <a:schemeClr val="bg1"/>
                </a:solidFill>
              </a:rPr>
              <a:t>Principal</a:t>
            </a:r>
            <a:endParaRPr lang="en-US" sz="4000" dirty="0">
              <a:solidFill>
                <a:schemeClr val="bg1"/>
              </a:solidFill>
            </a:endParaRPr>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35731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Reconstitution </a:t>
            </a:r>
            <a:endParaRPr lang="en-US" dirty="0"/>
          </a:p>
        </p:txBody>
      </p:sp>
      <p:sp>
        <p:nvSpPr>
          <p:cNvPr id="5" name="Text Placeholder 4"/>
          <p:cNvSpPr>
            <a:spLocks noGrp="1"/>
          </p:cNvSpPr>
          <p:nvPr>
            <p:ph type="body" idx="1"/>
          </p:nvPr>
        </p:nvSpPr>
        <p:spPr>
          <a:xfrm>
            <a:off x="609600" y="1524000"/>
            <a:ext cx="4040188" cy="639762"/>
          </a:xfrm>
        </p:spPr>
        <p:txBody>
          <a:bodyPr/>
          <a:lstStyle/>
          <a:p>
            <a:r>
              <a:rPr lang="en-US" dirty="0" smtClean="0"/>
              <a:t>TEC §39.107(b)</a:t>
            </a:r>
            <a:endParaRPr lang="en-US" dirty="0"/>
          </a:p>
        </p:txBody>
      </p:sp>
      <p:sp>
        <p:nvSpPr>
          <p:cNvPr id="6" name="Text Placeholder 5"/>
          <p:cNvSpPr>
            <a:spLocks noGrp="1"/>
          </p:cNvSpPr>
          <p:nvPr>
            <p:ph type="body" sz="quarter" idx="3"/>
          </p:nvPr>
        </p:nvSpPr>
        <p:spPr/>
        <p:txBody>
          <a:bodyPr>
            <a:normAutofit/>
          </a:bodyPr>
          <a:lstStyle/>
          <a:p>
            <a:r>
              <a:rPr lang="en-US" sz="2800" dirty="0" smtClean="0"/>
              <a:t>WHAT</a:t>
            </a:r>
            <a:endParaRPr lang="en-US" sz="2800" dirty="0"/>
          </a:p>
        </p:txBody>
      </p:sp>
      <p:sp>
        <p:nvSpPr>
          <p:cNvPr id="7" name="Content Placeholder 6"/>
          <p:cNvSpPr>
            <a:spLocks noGrp="1"/>
          </p:cNvSpPr>
          <p:nvPr>
            <p:ph sz="quarter" idx="4"/>
          </p:nvPr>
        </p:nvSpPr>
        <p:spPr/>
        <p:txBody>
          <a:bodyPr>
            <a:normAutofit/>
          </a:bodyPr>
          <a:lstStyle/>
          <a:p>
            <a:r>
              <a:rPr lang="en-US" sz="3200" dirty="0" smtClean="0"/>
              <a:t>May not be retained </a:t>
            </a:r>
            <a:r>
              <a:rPr lang="en-US" sz="3200" b="1" dirty="0" smtClean="0">
                <a:solidFill>
                  <a:srgbClr val="C00000"/>
                </a:solidFill>
              </a:rPr>
              <a:t>on that campus </a:t>
            </a:r>
            <a:r>
              <a:rPr lang="en-US" sz="3200" dirty="0" smtClean="0"/>
              <a:t>UNLESS retention more beneficial for</a:t>
            </a:r>
          </a:p>
          <a:p>
            <a:pPr lvl="1"/>
            <a:r>
              <a:rPr lang="en-US" sz="2800" dirty="0" smtClean="0"/>
              <a:t>Student achievement</a:t>
            </a:r>
          </a:p>
          <a:p>
            <a:pPr lvl="1"/>
            <a:r>
              <a:rPr lang="en-US" sz="2800" dirty="0" smtClean="0"/>
              <a:t>Campus stability</a:t>
            </a:r>
          </a:p>
          <a:p>
            <a:pPr lvl="1"/>
            <a:endParaRPr lang="en-US" sz="3200" dirty="0" smtClean="0"/>
          </a:p>
          <a:p>
            <a:pPr marL="0" indent="0">
              <a:buNone/>
            </a:pPr>
            <a:endParaRPr lang="en-US" sz="32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23" y="2374899"/>
            <a:ext cx="23352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69659" y="3987005"/>
            <a:ext cx="2234293" cy="707886"/>
          </a:xfrm>
          <a:prstGeom prst="rect">
            <a:avLst/>
          </a:prstGeom>
          <a:noFill/>
        </p:spPr>
        <p:txBody>
          <a:bodyPr wrap="square" rtlCol="0">
            <a:spAutoFit/>
          </a:bodyPr>
          <a:lstStyle/>
          <a:p>
            <a:pPr algn="ctr"/>
            <a:r>
              <a:rPr lang="en-US" sz="4000" dirty="0" smtClean="0">
                <a:solidFill>
                  <a:schemeClr val="bg1"/>
                </a:solidFill>
              </a:rPr>
              <a:t>Principal</a:t>
            </a:r>
            <a:endParaRPr lang="en-US" sz="4000" dirty="0">
              <a:solidFill>
                <a:schemeClr val="bg1"/>
              </a:solidFill>
            </a:endParaRPr>
          </a:p>
        </p:txBody>
      </p:sp>
      <p:pic>
        <p:nvPicPr>
          <p:cNvPr id="5122" name="Picture 2" descr="C:\Users\Christie Family\AppData\Local\Microsoft\Windows\Temporary Internet Files\Content.IE5\NFFWG9UO\MC90029922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5421261"/>
            <a:ext cx="1101717" cy="990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663" y="5166237"/>
            <a:ext cx="562133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1524000" y="6451774"/>
            <a:ext cx="46482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952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500" fill="hold"/>
                                        <p:tgtEl>
                                          <p:spTgt spid="5123"/>
                                        </p:tgtEl>
                                        <p:attrNameLst>
                                          <p:attrName>ppt_w</p:attrName>
                                        </p:attrNameLst>
                                      </p:cBhvr>
                                      <p:tavLst>
                                        <p:tav tm="0">
                                          <p:val>
                                            <p:fltVal val="0"/>
                                          </p:val>
                                        </p:tav>
                                        <p:tav tm="100000">
                                          <p:val>
                                            <p:strVal val="#ppt_w"/>
                                          </p:val>
                                        </p:tav>
                                      </p:tavLst>
                                    </p:anim>
                                    <p:anim calcmode="lin" valueType="num">
                                      <p:cBhvr>
                                        <p:cTn id="16" dur="500" fill="hold"/>
                                        <p:tgtEl>
                                          <p:spTgt spid="5123"/>
                                        </p:tgtEl>
                                        <p:attrNameLst>
                                          <p:attrName>ppt_h</p:attrName>
                                        </p:attrNameLst>
                                      </p:cBhvr>
                                      <p:tavLst>
                                        <p:tav tm="0">
                                          <p:val>
                                            <p:fltVal val="0"/>
                                          </p:val>
                                        </p:tav>
                                        <p:tav tm="100000">
                                          <p:val>
                                            <p:strVal val="#ppt_h"/>
                                          </p:val>
                                        </p:tav>
                                      </p:tavLst>
                                    </p:anim>
                                    <p:animEffect transition="in" filter="fade">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Reconstitution </a:t>
            </a:r>
            <a:endParaRPr lang="en-US" dirty="0"/>
          </a:p>
        </p:txBody>
      </p:sp>
      <p:sp>
        <p:nvSpPr>
          <p:cNvPr id="5" name="Text Placeholder 4"/>
          <p:cNvSpPr>
            <a:spLocks noGrp="1"/>
          </p:cNvSpPr>
          <p:nvPr>
            <p:ph type="body" idx="1"/>
          </p:nvPr>
        </p:nvSpPr>
        <p:spPr/>
        <p:txBody>
          <a:bodyPr/>
          <a:lstStyle/>
          <a:p>
            <a:r>
              <a:rPr lang="en-US" dirty="0" smtClean="0"/>
              <a:t>WHO</a:t>
            </a:r>
            <a:endParaRPr lang="en-US" dirty="0"/>
          </a:p>
        </p:txBody>
      </p:sp>
      <p:sp>
        <p:nvSpPr>
          <p:cNvPr id="6" name="Text Placeholder 5"/>
          <p:cNvSpPr>
            <a:spLocks noGrp="1"/>
          </p:cNvSpPr>
          <p:nvPr>
            <p:ph type="body" sz="quarter" idx="3"/>
          </p:nvPr>
        </p:nvSpPr>
        <p:spPr/>
        <p:txBody>
          <a:bodyPr/>
          <a:lstStyle/>
          <a:p>
            <a:r>
              <a:rPr lang="en-US" dirty="0" smtClean="0"/>
              <a:t>TEC §39.107(b-1)</a:t>
            </a:r>
            <a:endParaRPr lang="en-US" dirty="0"/>
          </a:p>
        </p:txBody>
      </p:sp>
      <p:sp>
        <p:nvSpPr>
          <p:cNvPr id="7" name="Content Placeholder 6"/>
          <p:cNvSpPr>
            <a:spLocks noGrp="1"/>
          </p:cNvSpPr>
          <p:nvPr>
            <p:ph sz="quarter" idx="4"/>
          </p:nvPr>
        </p:nvSpPr>
        <p:spPr>
          <a:xfrm>
            <a:off x="457201" y="2286000"/>
            <a:ext cx="3581400" cy="3624987"/>
          </a:xfrm>
        </p:spPr>
        <p:txBody>
          <a:bodyPr/>
          <a:lstStyle/>
          <a:p>
            <a:r>
              <a:rPr lang="en-US" sz="3200" dirty="0" smtClean="0"/>
              <a:t>Teachers of subjects assessed through state assessments</a:t>
            </a:r>
          </a:p>
          <a:p>
            <a:endParaRPr lang="en-US" dirty="0"/>
          </a:p>
        </p:txBody>
      </p:sp>
      <p:sp>
        <p:nvSpPr>
          <p:cNvPr id="8" name="Chevron 7"/>
          <p:cNvSpPr/>
          <p:nvPr/>
        </p:nvSpPr>
        <p:spPr>
          <a:xfrm rot="5400000">
            <a:off x="4431846" y="3188154"/>
            <a:ext cx="4114800" cy="2310493"/>
          </a:xfrm>
          <a:prstGeom prst="chevr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366656" y="3810000"/>
            <a:ext cx="2234293" cy="707886"/>
          </a:xfrm>
          <a:prstGeom prst="rect">
            <a:avLst/>
          </a:prstGeom>
          <a:noFill/>
        </p:spPr>
        <p:txBody>
          <a:bodyPr wrap="square" rtlCol="0">
            <a:spAutoFit/>
          </a:bodyPr>
          <a:lstStyle/>
          <a:p>
            <a:pPr algn="ctr"/>
            <a:r>
              <a:rPr lang="en-US" sz="4000" dirty="0" smtClean="0">
                <a:solidFill>
                  <a:schemeClr val="bg1"/>
                </a:solidFill>
              </a:rPr>
              <a:t>Teachers</a:t>
            </a:r>
            <a:endParaRPr lang="en-US" sz="4000" dirty="0">
              <a:solidFill>
                <a:schemeClr val="bg1"/>
              </a:solidFill>
            </a:endParaRPr>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770517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Reconstitution </a:t>
            </a:r>
            <a:endParaRPr lang="en-US" dirty="0"/>
          </a:p>
        </p:txBody>
      </p:sp>
      <p:sp>
        <p:nvSpPr>
          <p:cNvPr id="5" name="Text Placeholder 4"/>
          <p:cNvSpPr>
            <a:spLocks noGrp="1"/>
          </p:cNvSpPr>
          <p:nvPr>
            <p:ph type="body" idx="1"/>
          </p:nvPr>
        </p:nvSpPr>
        <p:spPr>
          <a:xfrm>
            <a:off x="457200" y="1219200"/>
            <a:ext cx="4040188" cy="639762"/>
          </a:xfrm>
        </p:spPr>
        <p:txBody>
          <a:bodyPr/>
          <a:lstStyle/>
          <a:p>
            <a:r>
              <a:rPr lang="en-US" dirty="0" smtClean="0"/>
              <a:t>WHAT</a:t>
            </a:r>
            <a:endParaRPr lang="en-US" dirty="0"/>
          </a:p>
        </p:txBody>
      </p:sp>
      <p:sp>
        <p:nvSpPr>
          <p:cNvPr id="6" name="Text Placeholder 5"/>
          <p:cNvSpPr>
            <a:spLocks noGrp="1"/>
          </p:cNvSpPr>
          <p:nvPr>
            <p:ph type="body" sz="quarter" idx="3"/>
          </p:nvPr>
        </p:nvSpPr>
        <p:spPr>
          <a:xfrm>
            <a:off x="5509532" y="1143000"/>
            <a:ext cx="3124200" cy="639762"/>
          </a:xfrm>
        </p:spPr>
        <p:txBody>
          <a:bodyPr/>
          <a:lstStyle/>
          <a:p>
            <a:r>
              <a:rPr lang="en-US" dirty="0" smtClean="0"/>
              <a:t>TEC §39.107(b-1)</a:t>
            </a:r>
            <a:endParaRPr lang="en-US" dirty="0"/>
          </a:p>
        </p:txBody>
      </p:sp>
      <p:sp>
        <p:nvSpPr>
          <p:cNvPr id="7" name="Content Placeholder 6"/>
          <p:cNvSpPr>
            <a:spLocks noGrp="1"/>
          </p:cNvSpPr>
          <p:nvPr>
            <p:ph sz="quarter" idx="4"/>
          </p:nvPr>
        </p:nvSpPr>
        <p:spPr>
          <a:xfrm>
            <a:off x="457201" y="2019300"/>
            <a:ext cx="3047999" cy="4038600"/>
          </a:xfrm>
        </p:spPr>
        <p:txBody>
          <a:bodyPr>
            <a:normAutofit fontScale="92500" lnSpcReduction="10000"/>
          </a:bodyPr>
          <a:lstStyle/>
          <a:p>
            <a:r>
              <a:rPr lang="en-US" sz="3200" dirty="0" smtClean="0"/>
              <a:t>May be retained at campus ONLY IF</a:t>
            </a:r>
          </a:p>
          <a:p>
            <a:pPr lvl="1"/>
            <a:r>
              <a:rPr lang="en-US" sz="2800" dirty="0" smtClean="0"/>
              <a:t>Pattern exists of significant academic improvement by students taught by teacher</a:t>
            </a:r>
          </a:p>
          <a:p>
            <a:endParaRPr lang="en-US" dirty="0"/>
          </a:p>
        </p:txBody>
      </p:sp>
      <p:sp>
        <p:nvSpPr>
          <p:cNvPr id="8" name="Chevron 7"/>
          <p:cNvSpPr/>
          <p:nvPr/>
        </p:nvSpPr>
        <p:spPr>
          <a:xfrm rot="5400000">
            <a:off x="4736646" y="2745698"/>
            <a:ext cx="4114800" cy="2310493"/>
          </a:xfrm>
          <a:prstGeom prst="chevr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715000" y="3684657"/>
            <a:ext cx="2234293" cy="707886"/>
          </a:xfrm>
          <a:prstGeom prst="rect">
            <a:avLst/>
          </a:prstGeom>
          <a:noFill/>
        </p:spPr>
        <p:txBody>
          <a:bodyPr wrap="square" rtlCol="0">
            <a:spAutoFit/>
          </a:bodyPr>
          <a:lstStyle/>
          <a:p>
            <a:pPr algn="ctr"/>
            <a:r>
              <a:rPr lang="en-US" sz="4000" dirty="0" smtClean="0">
                <a:solidFill>
                  <a:schemeClr val="bg1"/>
                </a:solidFill>
              </a:rPr>
              <a:t>Teachers</a:t>
            </a:r>
            <a:endParaRPr lang="en-US" sz="4000" dirty="0">
              <a:solidFill>
                <a:schemeClr val="bg1"/>
              </a:solidFill>
            </a:endParaRPr>
          </a:p>
        </p:txBody>
      </p:sp>
      <p:sp>
        <p:nvSpPr>
          <p:cNvPr id="11" name="Rounded Rectangle 10"/>
          <p:cNvSpPr/>
          <p:nvPr/>
        </p:nvSpPr>
        <p:spPr>
          <a:xfrm>
            <a:off x="3505200" y="5181600"/>
            <a:ext cx="5422446" cy="155348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smtClean="0">
                <a:solidFill>
                  <a:schemeClr val="tx1"/>
                </a:solidFill>
                <a:latin typeface="Britannic Bold" panose="020B0903060703020204" pitchFamily="34" charset="0"/>
              </a:rPr>
              <a:t>Can be reassigned to other position in the district</a:t>
            </a:r>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9522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919003" y="685800"/>
            <a:ext cx="4038600" cy="3352800"/>
          </a:xfrm>
        </p:spPr>
        <p:txBody>
          <a:bodyPr>
            <a:normAutofit/>
          </a:bodyPr>
          <a:lstStyle/>
          <a:p>
            <a:pPr marL="0" lvl="0" indent="0" algn="ctr">
              <a:buNone/>
            </a:pPr>
            <a:r>
              <a:rPr lang="en-US" sz="4000" dirty="0">
                <a:solidFill>
                  <a:prstClr val="black"/>
                </a:solidFill>
              </a:rPr>
              <a:t>Who makes retention determinations for principals and teachers?</a:t>
            </a:r>
          </a:p>
          <a:p>
            <a:pPr marL="0" indent="0" algn="ctr">
              <a:buNone/>
            </a:pPr>
            <a:endParaRPr lang="en-US" sz="400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9825" y="286092"/>
            <a:ext cx="4816657" cy="4876800"/>
          </a:xfrm>
        </p:spPr>
      </p:pic>
      <p:sp>
        <p:nvSpPr>
          <p:cNvPr id="2" name="Round Diagonal Corner Rectangle 1"/>
          <p:cNvSpPr/>
          <p:nvPr/>
        </p:nvSpPr>
        <p:spPr>
          <a:xfrm>
            <a:off x="2819400" y="3886200"/>
            <a:ext cx="6172201" cy="27432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800" dirty="0" smtClean="0">
              <a:solidFill>
                <a:schemeClr val="tx1"/>
              </a:solidFill>
              <a:latin typeface="Franklin Gothic Medium" panose="020B0603020102020204" pitchFamily="34" charset="0"/>
            </a:endParaRPr>
          </a:p>
          <a:p>
            <a:pPr algn="ctr"/>
            <a:r>
              <a:rPr lang="en-US" sz="2800" dirty="0" smtClean="0">
                <a:solidFill>
                  <a:schemeClr val="tx1"/>
                </a:solidFill>
                <a:latin typeface="Franklin Gothic Medium" panose="020B0603020102020204" pitchFamily="34" charset="0"/>
              </a:rPr>
              <a:t>Campus Intervention Team (CIT)</a:t>
            </a:r>
          </a:p>
          <a:p>
            <a:pPr algn="ctr"/>
            <a:endParaRPr lang="en-US" sz="2800" dirty="0" smtClean="0">
              <a:solidFill>
                <a:schemeClr val="tx1"/>
              </a:solidFill>
              <a:latin typeface="Franklin Gothic Medium" panose="020B0603020102020204" pitchFamily="34" charset="0"/>
            </a:endParaRPr>
          </a:p>
          <a:p>
            <a:pPr algn="ctr"/>
            <a:r>
              <a:rPr lang="en-US" sz="2800" dirty="0" smtClean="0">
                <a:solidFill>
                  <a:schemeClr val="tx1"/>
                </a:solidFill>
                <a:latin typeface="Franklin Gothic Medium" panose="020B0603020102020204" pitchFamily="34" charset="0"/>
              </a:rPr>
              <a:t>District coordinator of school improvement (DCSI)</a:t>
            </a:r>
          </a:p>
          <a:p>
            <a:pPr algn="ctr"/>
            <a:r>
              <a:rPr lang="en-US" sz="2800" dirty="0" smtClean="0">
                <a:solidFill>
                  <a:schemeClr val="tx1"/>
                </a:solidFill>
                <a:latin typeface="Franklin Gothic Medium" panose="020B0603020102020204" pitchFamily="34" charset="0"/>
              </a:rPr>
              <a:t>Professional service provider (PSP)</a:t>
            </a:r>
          </a:p>
          <a:p>
            <a:pPr algn="ctr"/>
            <a:endParaRPr lang="en-US" sz="2800" dirty="0">
              <a:solidFill>
                <a:schemeClr val="tx1"/>
              </a:solidFill>
              <a:latin typeface="Franklin Gothic Medium" panose="020B0603020102020204" pitchFamily="34" charset="0"/>
            </a:endParaRPr>
          </a:p>
          <a:p>
            <a:pPr algn="ctr"/>
            <a:endParaRPr lang="en-US" sz="2800" dirty="0">
              <a:solidFill>
                <a:schemeClr val="tx1"/>
              </a:solidFill>
              <a:latin typeface="Franklin Gothic Medium" panose="020B0603020102020204" pitchFamily="34" charset="0"/>
            </a:endParaRPr>
          </a:p>
        </p:txBody>
      </p:sp>
      <p:sp>
        <p:nvSpPr>
          <p:cNvPr id="3" name="Explosion 1 2"/>
          <p:cNvSpPr/>
          <p:nvPr/>
        </p:nvSpPr>
        <p:spPr>
          <a:xfrm rot="20913968">
            <a:off x="-24791" y="3804888"/>
            <a:ext cx="3886200" cy="2438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CIT Procedures</a:t>
            </a:r>
            <a:endParaRPr lang="en-US" sz="2800" b="1" dirty="0">
              <a:solidFill>
                <a:schemeClr val="tx1"/>
              </a:solidFill>
            </a:endParaRPr>
          </a:p>
        </p:txBody>
      </p:sp>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5308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fmla="#ppt_w*sin(2.5*pi*$)">
                                          <p:val>
                                            <p:fltVal val="0"/>
                                          </p:val>
                                        </p:tav>
                                        <p:tav tm="100000">
                                          <p:val>
                                            <p:fltVal val="1"/>
                                          </p:val>
                                        </p:tav>
                                      </p:tavLst>
                                    </p:anim>
                                    <p:anim calcmode="lin" valueType="num">
                                      <p:cBhvr>
                                        <p:cTn id="13"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71600" y="76200"/>
            <a:ext cx="5805153" cy="72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00200" y="304800"/>
            <a:ext cx="1600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1295400"/>
            <a:ext cx="1600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9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66059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447800" y="492369"/>
            <a:ext cx="2334065"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28700" y="3118338"/>
            <a:ext cx="838200" cy="533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ight Arrow 7"/>
          <p:cNvSpPr/>
          <p:nvPr/>
        </p:nvSpPr>
        <p:spPr>
          <a:xfrm>
            <a:off x="1015805" y="927295"/>
            <a:ext cx="838200" cy="533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434905" y="4114800"/>
            <a:ext cx="4508695" cy="533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1530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Processing</a:t>
            </a:r>
            <a:endParaRPr lang="en-US" dirty="0"/>
          </a:p>
        </p:txBody>
      </p:sp>
      <p:sp>
        <p:nvSpPr>
          <p:cNvPr id="3" name="Content Placeholder 2"/>
          <p:cNvSpPr>
            <a:spLocks noGrp="1"/>
          </p:cNvSpPr>
          <p:nvPr>
            <p:ph sz="half" idx="1"/>
          </p:nvPr>
        </p:nvSpPr>
        <p:spPr>
          <a:xfrm>
            <a:off x="457200" y="1600201"/>
            <a:ext cx="7848600" cy="2514599"/>
          </a:xfrm>
        </p:spPr>
        <p:txBody>
          <a:bodyPr>
            <a:noAutofit/>
          </a:bodyPr>
          <a:lstStyle/>
          <a:p>
            <a:pPr marL="0" indent="0">
              <a:buNone/>
            </a:pPr>
            <a:r>
              <a:rPr lang="en-US" sz="4000" dirty="0" smtClean="0"/>
              <a:t>What factors does the CIT need to consider given its statutory responsibility for retention determinations?</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810000"/>
            <a:ext cx="3130826" cy="2667000"/>
          </a:xfrm>
          <a:prstGeom prst="rect">
            <a:avLst/>
          </a:prstGeom>
        </p:spPr>
      </p:pic>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820243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rot="20901524">
            <a:off x="1922318" y="228600"/>
            <a:ext cx="5299364" cy="6858000"/>
            <a:chOff x="1922318" y="0"/>
            <a:chExt cx="5299364" cy="68580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7" name="TextBox 6"/>
            <p:cNvSpPr txBox="1"/>
            <p:nvPr/>
          </p:nvSpPr>
          <p:spPr>
            <a:xfrm>
              <a:off x="2838661" y="909935"/>
              <a:ext cx="2935997" cy="461665"/>
            </a:xfrm>
            <a:prstGeom prst="rect">
              <a:avLst/>
            </a:prstGeom>
            <a:noFill/>
          </p:spPr>
          <p:txBody>
            <a:bodyPr wrap="none" rtlCol="0">
              <a:spAutoFit/>
            </a:bodyPr>
            <a:lstStyle/>
            <a:p>
              <a:r>
                <a:rPr lang="en-US" sz="2400" dirty="0" smtClean="0">
                  <a:solidFill>
                    <a:srgbClr val="FF0000"/>
                  </a:solidFill>
                </a:rPr>
                <a:t>Process for evaluation</a:t>
              </a:r>
              <a:endParaRPr lang="en-US" sz="2400" dirty="0">
                <a:solidFill>
                  <a:srgbClr val="FF0000"/>
                </a:solidFill>
              </a:endParaRPr>
            </a:p>
          </p:txBody>
        </p:sp>
        <p:sp>
          <p:nvSpPr>
            <p:cNvPr id="8" name="TextBox 7"/>
            <p:cNvSpPr txBox="1"/>
            <p:nvPr/>
          </p:nvSpPr>
          <p:spPr>
            <a:xfrm>
              <a:off x="2819400" y="1524000"/>
              <a:ext cx="1784527" cy="461665"/>
            </a:xfrm>
            <a:prstGeom prst="rect">
              <a:avLst/>
            </a:prstGeom>
            <a:noFill/>
          </p:spPr>
          <p:txBody>
            <a:bodyPr wrap="none" rtlCol="0">
              <a:spAutoFit/>
            </a:bodyPr>
            <a:lstStyle/>
            <a:p>
              <a:r>
                <a:rPr lang="en-US" sz="2400" dirty="0" smtClean="0">
                  <a:solidFill>
                    <a:srgbClr val="FF0000"/>
                  </a:solidFill>
                </a:rPr>
                <a:t>Data sources</a:t>
              </a:r>
              <a:endParaRPr lang="en-US" sz="2400" dirty="0">
                <a:solidFill>
                  <a:srgbClr val="FF0000"/>
                </a:solidFill>
              </a:endParaRPr>
            </a:p>
          </p:txBody>
        </p:sp>
        <p:sp>
          <p:nvSpPr>
            <p:cNvPr id="9" name="TextBox 8"/>
            <p:cNvSpPr txBox="1"/>
            <p:nvPr/>
          </p:nvSpPr>
          <p:spPr>
            <a:xfrm>
              <a:off x="2819400" y="2133600"/>
              <a:ext cx="3850413" cy="461665"/>
            </a:xfrm>
            <a:prstGeom prst="rect">
              <a:avLst/>
            </a:prstGeom>
            <a:noFill/>
          </p:spPr>
          <p:txBody>
            <a:bodyPr wrap="none" rtlCol="0">
              <a:spAutoFit/>
            </a:bodyPr>
            <a:lstStyle/>
            <a:p>
              <a:r>
                <a:rPr lang="en-US" sz="2400" dirty="0" smtClean="0">
                  <a:solidFill>
                    <a:srgbClr val="FF0000"/>
                  </a:solidFill>
                </a:rPr>
                <a:t>Local policies and procedures</a:t>
              </a:r>
              <a:endParaRPr lang="en-US" sz="2400" dirty="0">
                <a:solidFill>
                  <a:srgbClr val="FF0000"/>
                </a:solidFill>
              </a:endParaRPr>
            </a:p>
          </p:txBody>
        </p:sp>
        <p:sp>
          <p:nvSpPr>
            <p:cNvPr id="10" name="TextBox 9"/>
            <p:cNvSpPr txBox="1"/>
            <p:nvPr/>
          </p:nvSpPr>
          <p:spPr>
            <a:xfrm>
              <a:off x="3080946" y="2438400"/>
              <a:ext cx="1728935" cy="461665"/>
            </a:xfrm>
            <a:prstGeom prst="rect">
              <a:avLst/>
            </a:prstGeom>
            <a:noFill/>
          </p:spPr>
          <p:txBody>
            <a:bodyPr wrap="none" rtlCol="0">
              <a:spAutoFit/>
            </a:bodyPr>
            <a:lstStyle/>
            <a:p>
              <a:r>
                <a:rPr lang="en-US" sz="2400" dirty="0" smtClean="0">
                  <a:solidFill>
                    <a:srgbClr val="FF0000"/>
                  </a:solidFill>
                </a:rPr>
                <a:t>Board policy</a:t>
              </a:r>
              <a:endParaRPr lang="en-US" sz="2400" dirty="0">
                <a:solidFill>
                  <a:srgbClr val="FF0000"/>
                </a:solidFill>
              </a:endParaRPr>
            </a:p>
          </p:txBody>
        </p:sp>
        <p:sp>
          <p:nvSpPr>
            <p:cNvPr id="11" name="TextBox 10"/>
            <p:cNvSpPr txBox="1"/>
            <p:nvPr/>
          </p:nvSpPr>
          <p:spPr>
            <a:xfrm>
              <a:off x="3132995" y="2771508"/>
              <a:ext cx="2023952" cy="461665"/>
            </a:xfrm>
            <a:prstGeom prst="rect">
              <a:avLst/>
            </a:prstGeom>
            <a:noFill/>
          </p:spPr>
          <p:txBody>
            <a:bodyPr wrap="none" rtlCol="0">
              <a:spAutoFit/>
            </a:bodyPr>
            <a:lstStyle/>
            <a:p>
              <a:r>
                <a:rPr lang="en-US" sz="2400" dirty="0" smtClean="0">
                  <a:solidFill>
                    <a:srgbClr val="FF0000"/>
                  </a:solidFill>
                </a:rPr>
                <a:t>HR procedures</a:t>
              </a:r>
              <a:endParaRPr lang="en-US" sz="2400" dirty="0">
                <a:solidFill>
                  <a:srgbClr val="FF0000"/>
                </a:solidFill>
              </a:endParaRPr>
            </a:p>
          </p:txBody>
        </p:sp>
        <p:sp>
          <p:nvSpPr>
            <p:cNvPr id="12" name="TextBox 11"/>
            <p:cNvSpPr txBox="1"/>
            <p:nvPr/>
          </p:nvSpPr>
          <p:spPr>
            <a:xfrm>
              <a:off x="3080946" y="3119735"/>
              <a:ext cx="2993512" cy="461665"/>
            </a:xfrm>
            <a:prstGeom prst="rect">
              <a:avLst/>
            </a:prstGeom>
            <a:noFill/>
          </p:spPr>
          <p:txBody>
            <a:bodyPr wrap="none" rtlCol="0">
              <a:spAutoFit/>
            </a:bodyPr>
            <a:lstStyle/>
            <a:p>
              <a:r>
                <a:rPr lang="en-US" sz="2400" dirty="0" smtClean="0">
                  <a:solidFill>
                    <a:srgbClr val="FF0000"/>
                  </a:solidFill>
                </a:rPr>
                <a:t>Transfer/reassignment</a:t>
              </a:r>
              <a:endParaRPr lang="en-US" sz="2400" dirty="0">
                <a:solidFill>
                  <a:srgbClr val="FF0000"/>
                </a:solidFill>
              </a:endParaRPr>
            </a:p>
          </p:txBody>
        </p:sp>
        <p:sp>
          <p:nvSpPr>
            <p:cNvPr id="13" name="TextBox 12"/>
            <p:cNvSpPr txBox="1"/>
            <p:nvPr/>
          </p:nvSpPr>
          <p:spPr>
            <a:xfrm>
              <a:off x="2819400" y="3657600"/>
              <a:ext cx="2545697" cy="461665"/>
            </a:xfrm>
            <a:prstGeom prst="rect">
              <a:avLst/>
            </a:prstGeom>
            <a:noFill/>
          </p:spPr>
          <p:txBody>
            <a:bodyPr wrap="none" rtlCol="0">
              <a:spAutoFit/>
            </a:bodyPr>
            <a:lstStyle/>
            <a:p>
              <a:r>
                <a:rPr lang="en-US" sz="2400" dirty="0" smtClean="0">
                  <a:solidFill>
                    <a:srgbClr val="FF0000"/>
                  </a:solidFill>
                </a:rPr>
                <a:t>Staff conversations</a:t>
              </a:r>
              <a:endParaRPr lang="en-US" sz="2400" dirty="0">
                <a:solidFill>
                  <a:srgbClr val="FF0000"/>
                </a:solidFill>
              </a:endParaRPr>
            </a:p>
          </p:txBody>
        </p:sp>
        <p:sp>
          <p:nvSpPr>
            <p:cNvPr id="2" name="TextBox 1"/>
            <p:cNvSpPr txBox="1"/>
            <p:nvPr/>
          </p:nvSpPr>
          <p:spPr>
            <a:xfrm>
              <a:off x="3080946" y="206326"/>
              <a:ext cx="3262303" cy="523220"/>
            </a:xfrm>
            <a:prstGeom prst="rect">
              <a:avLst/>
            </a:prstGeom>
            <a:noFill/>
          </p:spPr>
          <p:txBody>
            <a:bodyPr wrap="none" rtlCol="0">
              <a:spAutoFit/>
            </a:bodyPr>
            <a:lstStyle/>
            <a:p>
              <a:r>
                <a:rPr lang="en-US" sz="2800" b="1" dirty="0" smtClean="0">
                  <a:solidFill>
                    <a:srgbClr val="FF0000"/>
                  </a:solidFill>
                </a:rPr>
                <a:t>CIT CONVERSATIONS</a:t>
              </a:r>
              <a:endParaRPr lang="en-US" sz="2800" b="1" dirty="0">
                <a:solidFill>
                  <a:srgbClr val="FF0000"/>
                </a:solidFill>
              </a:endParaRPr>
            </a:p>
          </p:txBody>
        </p:sp>
      </p:grpSp>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050327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935162"/>
          </a:xfrm>
        </p:spPr>
        <p:txBody>
          <a:bodyPr>
            <a:noAutofit/>
          </a:bodyPr>
          <a:lstStyle/>
          <a:p>
            <a:r>
              <a:rPr lang="en-US" sz="4000" dirty="0" smtClean="0"/>
              <a:t>Are retention determinations made for all campus staff? </a:t>
            </a:r>
            <a:br>
              <a:rPr lang="en-US" sz="4000" dirty="0" smtClean="0"/>
            </a:br>
            <a:r>
              <a:rPr lang="en-US" sz="3000" dirty="0" smtClean="0"/>
              <a:t>(i.e., assistant principals, counselors, elective teachers)</a:t>
            </a:r>
            <a:endParaRPr lang="en-US" sz="3000" dirty="0"/>
          </a:p>
        </p:txBody>
      </p:sp>
      <p:sp>
        <p:nvSpPr>
          <p:cNvPr id="3" name="Content Placeholder 2"/>
          <p:cNvSpPr>
            <a:spLocks noGrp="1"/>
          </p:cNvSpPr>
          <p:nvPr>
            <p:ph idx="1"/>
          </p:nvPr>
        </p:nvSpPr>
        <p:spPr>
          <a:xfrm>
            <a:off x="457200" y="2286000"/>
            <a:ext cx="8229600" cy="4038600"/>
          </a:xfrm>
        </p:spPr>
        <p:txBody>
          <a:bodyPr>
            <a:normAutofit/>
          </a:bodyPr>
          <a:lstStyle/>
          <a:p>
            <a:r>
              <a:rPr lang="en-US" sz="3200" dirty="0" smtClean="0">
                <a:solidFill>
                  <a:prstClr val="black"/>
                </a:solidFill>
              </a:rPr>
              <a:t>District decision</a:t>
            </a:r>
          </a:p>
          <a:p>
            <a:r>
              <a:rPr lang="en-US" sz="3200" dirty="0">
                <a:solidFill>
                  <a:prstClr val="black"/>
                </a:solidFill>
              </a:rPr>
              <a:t>TAC </a:t>
            </a:r>
            <a:r>
              <a:rPr lang="en-US" sz="3200" dirty="0" smtClean="0">
                <a:solidFill>
                  <a:prstClr val="black"/>
                </a:solidFill>
              </a:rPr>
              <a:t>supports </a:t>
            </a:r>
            <a:r>
              <a:rPr lang="en-US" dirty="0" smtClean="0">
                <a:solidFill>
                  <a:prstClr val="black"/>
                </a:solidFill>
              </a:rPr>
              <a:t>if choose to include all staff</a:t>
            </a:r>
            <a:endParaRPr lang="en-US" sz="3200" dirty="0">
              <a:solidFill>
                <a:prstClr val="black"/>
              </a:solidFill>
            </a:endParaRPr>
          </a:p>
          <a:p>
            <a:r>
              <a:rPr lang="en-US" sz="3200" dirty="0" smtClean="0">
                <a:solidFill>
                  <a:prstClr val="black"/>
                </a:solidFill>
              </a:rPr>
              <a:t>Minimum requirements </a:t>
            </a:r>
          </a:p>
          <a:p>
            <a:pPr lvl="1"/>
            <a:r>
              <a:rPr lang="en-US" dirty="0">
                <a:solidFill>
                  <a:prstClr val="black"/>
                </a:solidFill>
              </a:rPr>
              <a:t>T</a:t>
            </a:r>
            <a:r>
              <a:rPr lang="en-US" sz="2800" dirty="0" smtClean="0">
                <a:solidFill>
                  <a:prstClr val="black"/>
                </a:solidFill>
              </a:rPr>
              <a:t>eachers </a:t>
            </a:r>
          </a:p>
          <a:p>
            <a:pPr lvl="1"/>
            <a:r>
              <a:rPr lang="en-US" dirty="0" smtClean="0">
                <a:solidFill>
                  <a:prstClr val="black"/>
                </a:solidFill>
              </a:rPr>
              <a:t>Principal </a:t>
            </a:r>
          </a:p>
          <a:p>
            <a:r>
              <a:rPr lang="en-US" dirty="0" smtClean="0">
                <a:solidFill>
                  <a:prstClr val="black"/>
                </a:solidFill>
              </a:rPr>
              <a:t>Special education considerations</a:t>
            </a:r>
            <a:endParaRPr lang="en-US" dirty="0">
              <a:solidFill>
                <a:prstClr val="black"/>
              </a:solidFill>
            </a:endParaRPr>
          </a:p>
          <a:p>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924" t="14755" r="12641" b="10421"/>
          <a:stretch/>
        </p:blipFill>
        <p:spPr>
          <a:xfrm rot="20927438">
            <a:off x="7119882" y="5067568"/>
            <a:ext cx="1301788" cy="1254130"/>
          </a:xfrm>
          <a:prstGeom prst="rect">
            <a:avLst/>
          </a:prstGeom>
        </p:spPr>
      </p:pic>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232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14300"/>
            <a:ext cx="8229600" cy="685800"/>
          </a:xfrm>
        </p:spPr>
        <p:txBody>
          <a:bodyPr>
            <a:normAutofit fontScale="90000"/>
          </a:bodyPr>
          <a:lstStyle/>
          <a:p>
            <a:r>
              <a:rPr lang="en-US" dirty="0" smtClean="0"/>
              <a:t>Who is here today?</a:t>
            </a:r>
            <a:endParaRPr lang="en-US"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728" y="800100"/>
            <a:ext cx="8543944" cy="5997848"/>
          </a:xfrm>
        </p:spPr>
      </p:pic>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076160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Requirements</a:t>
            </a:r>
            <a:endParaRPr lang="en-US" dirty="0"/>
          </a:p>
        </p:txBody>
      </p:sp>
      <p:sp>
        <p:nvSpPr>
          <p:cNvPr id="5" name="Text Placeholder 4"/>
          <p:cNvSpPr>
            <a:spLocks noGrp="1"/>
          </p:cNvSpPr>
          <p:nvPr>
            <p:ph type="body" idx="1"/>
          </p:nvPr>
        </p:nvSpPr>
        <p:spPr>
          <a:xfrm>
            <a:off x="381000" y="1219200"/>
            <a:ext cx="4040188" cy="639762"/>
          </a:xfrm>
        </p:spPr>
        <p:txBody>
          <a:bodyPr>
            <a:normAutofit/>
          </a:bodyPr>
          <a:lstStyle/>
          <a:p>
            <a:r>
              <a:rPr lang="en-US" sz="3200" dirty="0" smtClean="0"/>
              <a:t>Principal	</a:t>
            </a:r>
            <a:endParaRPr lang="en-US" sz="32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7663936"/>
              </p:ext>
            </p:extLst>
          </p:nvPr>
        </p:nvGraphicFramePr>
        <p:xfrm>
          <a:off x="204363" y="1935284"/>
          <a:ext cx="4040188" cy="3398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Placeholder 6"/>
          <p:cNvSpPr>
            <a:spLocks noGrp="1"/>
          </p:cNvSpPr>
          <p:nvPr>
            <p:ph type="body" sz="quarter" idx="3"/>
          </p:nvPr>
        </p:nvSpPr>
        <p:spPr>
          <a:xfrm>
            <a:off x="4648200" y="1219200"/>
            <a:ext cx="4041775" cy="639762"/>
          </a:xfrm>
        </p:spPr>
        <p:txBody>
          <a:bodyPr>
            <a:normAutofit/>
          </a:bodyPr>
          <a:lstStyle/>
          <a:p>
            <a:r>
              <a:rPr lang="en-US" sz="3200" dirty="0" smtClean="0"/>
              <a:t>Teacher</a:t>
            </a:r>
            <a:endParaRPr lang="en-US" sz="3200"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4230557803"/>
              </p:ext>
            </p:extLst>
          </p:nvPr>
        </p:nvGraphicFramePr>
        <p:xfrm>
          <a:off x="4495800" y="1828800"/>
          <a:ext cx="4422775" cy="43845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31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53400" y="152400"/>
            <a:ext cx="788008" cy="78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172901">
            <a:off x="573586" y="5225764"/>
            <a:ext cx="1557337" cy="1392740"/>
          </a:xfrm>
          <a:prstGeom prst="rect">
            <a:avLst/>
          </a:prstGeom>
        </p:spPr>
      </p:pic>
      <p:pic>
        <p:nvPicPr>
          <p:cNvPr id="4" name="Picture 3"/>
          <p:cNvPicPr>
            <a:picLocks noChangeAspect="1"/>
          </p:cNvPicPr>
          <p:nvPr/>
        </p:nvPicPr>
        <p:blipFill rotWithShape="1">
          <a:blip r:embed="rId16" cstate="print">
            <a:extLst>
              <a:ext uri="{28A0092B-C50C-407E-A947-70E740481C1C}">
                <a14:useLocalDpi xmlns:a14="http://schemas.microsoft.com/office/drawing/2010/main" val="0"/>
              </a:ext>
            </a:extLst>
          </a:blip>
          <a:srcRect l="2073" t="8844" r="2721" b="13023"/>
          <a:stretch/>
        </p:blipFill>
        <p:spPr>
          <a:xfrm rot="650591">
            <a:off x="3187514" y="5343537"/>
            <a:ext cx="1684519" cy="1443873"/>
          </a:xfrm>
          <a:prstGeom prst="rect">
            <a:avLst/>
          </a:prstGeom>
        </p:spPr>
      </p:pic>
      <p:sp>
        <p:nvSpPr>
          <p:cNvPr id="9" name="Rectangle 8"/>
          <p:cNvSpPr/>
          <p:nvPr/>
        </p:nvSpPr>
        <p:spPr>
          <a:xfrm rot="21164049">
            <a:off x="580325" y="5486590"/>
            <a:ext cx="1589928" cy="1097664"/>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a:t>
            </a:r>
          </a:p>
          <a:p>
            <a:pPr algn="ctr"/>
            <a:r>
              <a:rPr lang="en-US" b="1" dirty="0" smtClean="0">
                <a:solidFill>
                  <a:schemeClr val="tx1"/>
                </a:solidFill>
              </a:rPr>
              <a:t>&amp;</a:t>
            </a:r>
            <a:endParaRPr lang="en-US" b="1" dirty="0">
              <a:solidFill>
                <a:schemeClr val="tx1"/>
              </a:solidFill>
            </a:endParaRPr>
          </a:p>
          <a:p>
            <a:pPr algn="ctr"/>
            <a:r>
              <a:rPr lang="en-US" b="1" dirty="0" smtClean="0">
                <a:solidFill>
                  <a:schemeClr val="tx1"/>
                </a:solidFill>
              </a:rPr>
              <a:t>Draft decisions</a:t>
            </a:r>
            <a:endParaRPr lang="en-US" b="1" dirty="0">
              <a:solidFill>
                <a:schemeClr val="tx1"/>
              </a:solidFill>
            </a:endParaRPr>
          </a:p>
        </p:txBody>
      </p:sp>
      <p:sp>
        <p:nvSpPr>
          <p:cNvPr id="11" name="Rectangle 10"/>
          <p:cNvSpPr/>
          <p:nvPr/>
        </p:nvSpPr>
        <p:spPr>
          <a:xfrm rot="679642">
            <a:off x="3160526" y="5607516"/>
            <a:ext cx="1662738" cy="1119883"/>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Final decisions</a:t>
            </a:r>
            <a:endParaRPr lang="en-US" b="1" dirty="0">
              <a:solidFill>
                <a:schemeClr val="tx1"/>
              </a:solidFill>
            </a:endParaRPr>
          </a:p>
        </p:txBody>
      </p:sp>
      <p:sp>
        <p:nvSpPr>
          <p:cNvPr id="6" name="Footer Placeholder 5"/>
          <p:cNvSpPr>
            <a:spLocks noGrp="1"/>
          </p:cNvSpPr>
          <p:nvPr>
            <p:ph type="ftr" sz="quarter" idx="11"/>
          </p:nvPr>
        </p:nvSpPr>
        <p:spPr>
          <a:xfrm>
            <a:off x="1828800" y="6492875"/>
            <a:ext cx="49530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4180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2" grpId="0">
        <p:bldAsOne/>
      </p:bldGraphic>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563562"/>
          </a:xfrm>
        </p:spPr>
        <p:txBody>
          <a:bodyPr>
            <a:normAutofit fontScale="90000"/>
          </a:bodyPr>
          <a:lstStyle/>
          <a:p>
            <a:r>
              <a:rPr lang="en-US" dirty="0" smtClean="0"/>
              <a:t>Determination Summary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38506582"/>
              </p:ext>
            </p:extLst>
          </p:nvPr>
        </p:nvGraphicFramePr>
        <p:xfrm>
          <a:off x="304800" y="838200"/>
          <a:ext cx="85344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89513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Reconstitution</a:t>
            </a:r>
            <a:endParaRPr lang="en-US" dirty="0"/>
          </a:p>
        </p:txBody>
      </p:sp>
      <p:grpSp>
        <p:nvGrpSpPr>
          <p:cNvPr id="4" name="Group 3"/>
          <p:cNvGrpSpPr/>
          <p:nvPr/>
        </p:nvGrpSpPr>
        <p:grpSpPr>
          <a:xfrm>
            <a:off x="1476560" y="1685443"/>
            <a:ext cx="2685680" cy="4724400"/>
            <a:chOff x="1476560" y="1685443"/>
            <a:chExt cx="2685680" cy="4724400"/>
          </a:xfrm>
        </p:grpSpPr>
        <p:sp>
          <p:nvSpPr>
            <p:cNvPr id="7" name="Pentagon 6"/>
            <p:cNvSpPr/>
            <p:nvPr/>
          </p:nvSpPr>
          <p:spPr>
            <a:xfrm rot="5400000">
              <a:off x="457200" y="2704803"/>
              <a:ext cx="4724400" cy="2685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676400" y="2659834"/>
              <a:ext cx="2286000" cy="707886"/>
            </a:xfrm>
            <a:prstGeom prst="rect">
              <a:avLst/>
            </a:prstGeom>
            <a:noFill/>
          </p:spPr>
          <p:txBody>
            <a:bodyPr wrap="square" rtlCol="0">
              <a:spAutoFit/>
            </a:bodyPr>
            <a:lstStyle/>
            <a:p>
              <a:pPr algn="ctr"/>
              <a:r>
                <a:rPr lang="en-US" sz="4000" dirty="0">
                  <a:solidFill>
                    <a:prstClr val="white"/>
                  </a:solidFill>
                </a:rPr>
                <a:t>Staffing</a:t>
              </a:r>
            </a:p>
          </p:txBody>
        </p:sp>
      </p:grpSp>
      <p:grpSp>
        <p:nvGrpSpPr>
          <p:cNvPr id="3" name="Group 2"/>
          <p:cNvGrpSpPr/>
          <p:nvPr/>
        </p:nvGrpSpPr>
        <p:grpSpPr>
          <a:xfrm>
            <a:off x="4800600" y="1665514"/>
            <a:ext cx="2685680" cy="4724400"/>
            <a:chOff x="4800600" y="1665514"/>
            <a:chExt cx="2685680" cy="4724400"/>
          </a:xfrm>
        </p:grpSpPr>
        <p:sp>
          <p:nvSpPr>
            <p:cNvPr id="12" name="Pentagon 11"/>
            <p:cNvSpPr/>
            <p:nvPr/>
          </p:nvSpPr>
          <p:spPr>
            <a:xfrm rot="5400000">
              <a:off x="3781240" y="2684874"/>
              <a:ext cx="4724400" cy="2685680"/>
            </a:xfrm>
            <a:prstGeom prst="homePlat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000440" y="2352058"/>
              <a:ext cx="2286000" cy="1323439"/>
            </a:xfrm>
            <a:prstGeom prst="rect">
              <a:avLst/>
            </a:prstGeom>
            <a:noFill/>
          </p:spPr>
          <p:txBody>
            <a:bodyPr wrap="square" rtlCol="0">
              <a:spAutoFit/>
            </a:bodyPr>
            <a:lstStyle/>
            <a:p>
              <a:pPr algn="ctr"/>
              <a:r>
                <a:rPr lang="en-US" sz="4000" dirty="0">
                  <a:solidFill>
                    <a:prstClr val="white"/>
                  </a:solidFill>
                </a:rPr>
                <a:t>Campus Redesign</a:t>
              </a:r>
            </a:p>
          </p:txBody>
        </p:sp>
      </p:gr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410200"/>
            <a:ext cx="1319160" cy="131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5438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5E-6 1.48148E-6 L -0.16355 0.00162 " pathEditMode="relative" rAng="0" ptsTypes="AA">
                                      <p:cBhvr>
                                        <p:cTn id="9" dur="2000" fill="hold"/>
                                        <p:tgtEl>
                                          <p:spTgt spid="3"/>
                                        </p:tgtEl>
                                        <p:attrNameLst>
                                          <p:attrName>ppt_x</p:attrName>
                                          <p:attrName>ppt_y</p:attrName>
                                        </p:attrNameLst>
                                      </p:cBhvr>
                                      <p:rCtr x="-817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2775" y="2514600"/>
            <a:ext cx="6255434" cy="1143000"/>
          </a:xfrm>
        </p:spPr>
        <p:txBody>
          <a:bodyPr>
            <a:normAutofit/>
          </a:bodyPr>
          <a:lstStyle/>
          <a:p>
            <a:pPr algn="l"/>
            <a:r>
              <a:rPr lang="en-US" sz="5400" dirty="0" smtClean="0">
                <a:latin typeface="Arial Black" panose="020B0A04020102020204" pitchFamily="34" charset="0"/>
              </a:rPr>
              <a:t>Reconstitution</a:t>
            </a:r>
            <a:endParaRPr lang="en-US" sz="5400" dirty="0">
              <a:latin typeface="Arial Black" panose="020B0A04020102020204" pitchFamily="34" charset="0"/>
            </a:endParaRPr>
          </a:p>
        </p:txBody>
      </p:sp>
      <p:sp>
        <p:nvSpPr>
          <p:cNvPr id="3" name="Title 1"/>
          <p:cNvSpPr txBox="1">
            <a:spLocks/>
          </p:cNvSpPr>
          <p:nvPr/>
        </p:nvSpPr>
        <p:spPr>
          <a:xfrm>
            <a:off x="2867465" y="3352800"/>
            <a:ext cx="6172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latin typeface="Arial Black" panose="020B0A04020102020204" pitchFamily="34" charset="0"/>
              </a:rPr>
              <a:t>Rebuilding</a:t>
            </a:r>
            <a:endParaRPr lang="en-US" sz="5400" dirty="0">
              <a:latin typeface="Arial Black" panose="020B0A04020102020204" pitchFamily="34" charset="0"/>
            </a:endParaRPr>
          </a:p>
        </p:txBody>
      </p:sp>
      <p:sp>
        <p:nvSpPr>
          <p:cNvPr id="4" name="Title 1"/>
          <p:cNvSpPr txBox="1">
            <a:spLocks/>
          </p:cNvSpPr>
          <p:nvPr/>
        </p:nvSpPr>
        <p:spPr>
          <a:xfrm>
            <a:off x="2895600" y="5734931"/>
            <a:ext cx="6248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latin typeface="Arial Black" panose="020B0A04020102020204" pitchFamily="34" charset="0"/>
              </a:rPr>
              <a:t>Transforming</a:t>
            </a:r>
            <a:endParaRPr lang="en-US" sz="5400" dirty="0">
              <a:latin typeface="Arial Black" panose="020B0A04020102020204" pitchFamily="34" charset="0"/>
            </a:endParaRPr>
          </a:p>
        </p:txBody>
      </p:sp>
      <p:sp>
        <p:nvSpPr>
          <p:cNvPr id="5" name="Title 1"/>
          <p:cNvSpPr txBox="1">
            <a:spLocks/>
          </p:cNvSpPr>
          <p:nvPr/>
        </p:nvSpPr>
        <p:spPr>
          <a:xfrm>
            <a:off x="2888566" y="4953000"/>
            <a:ext cx="6172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latin typeface="Arial Black" panose="020B0A04020102020204" pitchFamily="34" charset="0"/>
              </a:rPr>
              <a:t>Recreating</a:t>
            </a:r>
            <a:endParaRPr lang="en-US" sz="5400" dirty="0">
              <a:latin typeface="Arial Black" panose="020B0A04020102020204" pitchFamily="34" charset="0"/>
            </a:endParaRPr>
          </a:p>
        </p:txBody>
      </p:sp>
      <p:sp>
        <p:nvSpPr>
          <p:cNvPr id="6" name="Title 1"/>
          <p:cNvSpPr txBox="1">
            <a:spLocks/>
          </p:cNvSpPr>
          <p:nvPr/>
        </p:nvSpPr>
        <p:spPr>
          <a:xfrm>
            <a:off x="2867464" y="4164037"/>
            <a:ext cx="59506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latin typeface="Arial Black" panose="020B0A04020102020204" pitchFamily="34" charset="0"/>
              </a:rPr>
              <a:t>Redesigning</a:t>
            </a:r>
            <a:endParaRPr lang="en-US" sz="5400" dirty="0">
              <a:latin typeface="Arial Black" panose="020B0A04020102020204" pitchFamily="34" charset="0"/>
            </a:endParaRPr>
          </a:p>
        </p:txBody>
      </p:sp>
      <p:sp>
        <p:nvSpPr>
          <p:cNvPr id="7" name="Footer Placeholder 6"/>
          <p:cNvSpPr>
            <a:spLocks noGrp="1"/>
          </p:cNvSpPr>
          <p:nvPr>
            <p:ph type="ftr" sz="quarter" idx="11"/>
          </p:nvPr>
        </p:nvSpPr>
        <p:spPr>
          <a:xfrm>
            <a:off x="1524000" y="6512806"/>
            <a:ext cx="44958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9901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ounded Rectangle 3"/>
          <p:cNvSpPr/>
          <p:nvPr/>
        </p:nvSpPr>
        <p:spPr>
          <a:xfrm>
            <a:off x="6705600" y="4376057"/>
            <a:ext cx="2068286"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Curriculum and instruction changes</a:t>
            </a:r>
            <a:endParaRPr lang="en-US" dirty="0"/>
          </a:p>
        </p:txBody>
      </p:sp>
      <p:sp>
        <p:nvSpPr>
          <p:cNvPr id="5" name="Rounded Rectangle 4"/>
          <p:cNvSpPr/>
          <p:nvPr/>
        </p:nvSpPr>
        <p:spPr>
          <a:xfrm>
            <a:off x="533400"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Staffing</a:t>
            </a:r>
            <a:endParaRPr lang="en-US" dirty="0"/>
          </a:p>
        </p:txBody>
      </p:sp>
      <p:sp>
        <p:nvSpPr>
          <p:cNvPr id="6" name="Rounded Rectangle 5"/>
          <p:cNvSpPr/>
          <p:nvPr/>
        </p:nvSpPr>
        <p:spPr>
          <a:xfrm>
            <a:off x="2601686"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Personal attention and guidance</a:t>
            </a:r>
            <a:endParaRPr lang="en-US" dirty="0"/>
          </a:p>
        </p:txBody>
      </p:sp>
      <p:sp>
        <p:nvSpPr>
          <p:cNvPr id="7" name="Rounded Rectangle 6"/>
          <p:cNvSpPr/>
          <p:nvPr/>
        </p:nvSpPr>
        <p:spPr>
          <a:xfrm>
            <a:off x="4659086"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High expectations for all students</a:t>
            </a:r>
            <a:endParaRPr lang="en-US" dirty="0"/>
          </a:p>
        </p:txBody>
      </p:sp>
      <p:sp>
        <p:nvSpPr>
          <p:cNvPr id="8" name="Rounded Rectangle 7"/>
          <p:cNvSpPr/>
          <p:nvPr/>
        </p:nvSpPr>
        <p:spPr>
          <a:xfrm>
            <a:off x="1562100" y="34616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Rigorous/relevant academics</a:t>
            </a:r>
            <a:endParaRPr lang="en-US" dirty="0"/>
          </a:p>
        </p:txBody>
      </p:sp>
      <p:sp>
        <p:nvSpPr>
          <p:cNvPr id="9" name="Rounded Rectangle 8"/>
          <p:cNvSpPr/>
          <p:nvPr/>
        </p:nvSpPr>
        <p:spPr>
          <a:xfrm>
            <a:off x="3630386" y="34616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Structural and managerial innovations</a:t>
            </a:r>
            <a:endParaRPr lang="en-US" dirty="0"/>
          </a:p>
        </p:txBody>
      </p:sp>
      <p:sp>
        <p:nvSpPr>
          <p:cNvPr id="10" name="Rounded Rectangle 9"/>
          <p:cNvSpPr/>
          <p:nvPr/>
        </p:nvSpPr>
        <p:spPr>
          <a:xfrm>
            <a:off x="2590800" y="2558143"/>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Financial commitment</a:t>
            </a:r>
            <a:endParaRPr lang="en-US" dirty="0"/>
          </a:p>
        </p:txBody>
      </p:sp>
      <p:sp>
        <p:nvSpPr>
          <p:cNvPr id="12" name="Rounded Rectangle 11"/>
          <p:cNvSpPr/>
          <p:nvPr/>
        </p:nvSpPr>
        <p:spPr>
          <a:xfrm>
            <a:off x="5687786" y="3472543"/>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Sustained professional development</a:t>
            </a:r>
            <a:endParaRPr lang="en-US" dirty="0"/>
          </a:p>
        </p:txBody>
      </p:sp>
      <p:sp>
        <p:nvSpPr>
          <p:cNvPr id="13" name="Rounded Rectangle 12"/>
          <p:cNvSpPr/>
          <p:nvPr/>
        </p:nvSpPr>
        <p:spPr>
          <a:xfrm>
            <a:off x="4659086" y="25472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Parent/community involvement</a:t>
            </a:r>
            <a:endParaRPr lang="en-US" dirty="0"/>
          </a:p>
        </p:txBody>
      </p:sp>
      <p:sp>
        <p:nvSpPr>
          <p:cNvPr id="14" name="Content Placeholder 13"/>
          <p:cNvSpPr>
            <a:spLocks noGrp="1"/>
          </p:cNvSpPr>
          <p:nvPr>
            <p:ph idx="1"/>
          </p:nvPr>
        </p:nvSpPr>
        <p:spPr>
          <a:xfrm>
            <a:off x="533400" y="5295373"/>
            <a:ext cx="8240486" cy="495827"/>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US" dirty="0" smtClean="0"/>
              <a:t>Campus Redesign Elements</a:t>
            </a:r>
            <a:endParaRPr lang="en-US" dirty="0"/>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1309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750"/>
                                        <p:tgtEl>
                                          <p:spTgt spid="7"/>
                                        </p:tgtEl>
                                      </p:cBhvr>
                                    </p:animEffect>
                                  </p:childTnLst>
                                </p:cTn>
                              </p:par>
                            </p:childTnLst>
                          </p:cTn>
                        </p:par>
                        <p:par>
                          <p:cTn id="16" fill="hold">
                            <p:stCondLst>
                              <p:cond delay="2250"/>
                            </p:stCondLst>
                            <p:childTnLst>
                              <p:par>
                                <p:cTn id="17" presetID="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750"/>
                                        <p:tgtEl>
                                          <p:spTgt spid="4"/>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750"/>
                                        <p:tgtEl>
                                          <p:spTgt spid="9"/>
                                        </p:tgtEl>
                                      </p:cBhvr>
                                    </p:animEffect>
                                  </p:childTnLst>
                                </p:cTn>
                              </p:par>
                            </p:childTnLst>
                          </p:cTn>
                        </p:par>
                        <p:par>
                          <p:cTn id="28" fill="hold">
                            <p:stCondLst>
                              <p:cond delay="4250"/>
                            </p:stCondLst>
                            <p:childTnLst>
                              <p:par>
                                <p:cTn id="29" presetID="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750"/>
                                        <p:tgtEl>
                                          <p:spTgt spid="12"/>
                                        </p:tgtEl>
                                      </p:cBhvr>
                                    </p:animEffect>
                                  </p:childTnLst>
                                </p:cTn>
                              </p:par>
                            </p:childTnLst>
                          </p:cTn>
                        </p:par>
                        <p:par>
                          <p:cTn id="32" fill="hold">
                            <p:stCondLst>
                              <p:cond delay="5000"/>
                            </p:stCondLst>
                            <p:childTnLst>
                              <p:par>
                                <p:cTn id="33" presetID="9"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750"/>
                                        <p:tgtEl>
                                          <p:spTgt spid="10"/>
                                        </p:tgtEl>
                                      </p:cBhvr>
                                    </p:animEffect>
                                  </p:childTnLst>
                                </p:cTn>
                              </p:par>
                            </p:childTnLst>
                          </p:cTn>
                        </p:par>
                        <p:par>
                          <p:cTn id="36" fill="hold">
                            <p:stCondLst>
                              <p:cond delay="5750"/>
                            </p:stCondLst>
                            <p:childTnLst>
                              <p:par>
                                <p:cTn id="37" presetID="9"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Activity</a:t>
            </a:r>
            <a:endParaRPr lang="en-US" dirty="0"/>
          </a:p>
        </p:txBody>
      </p:sp>
      <p:sp>
        <p:nvSpPr>
          <p:cNvPr id="8" name="Content Placeholder 7"/>
          <p:cNvSpPr>
            <a:spLocks noGrp="1"/>
          </p:cNvSpPr>
          <p:nvPr>
            <p:ph sz="half" idx="1"/>
          </p:nvPr>
        </p:nvSpPr>
        <p:spPr/>
        <p:txBody>
          <a:bodyPr>
            <a:normAutofit/>
          </a:bodyPr>
          <a:lstStyle/>
          <a:p>
            <a:pPr marL="0" indent="0">
              <a:buNone/>
            </a:pPr>
            <a:r>
              <a:rPr lang="en-US" sz="3600" dirty="0" smtClean="0"/>
              <a:t>How might these redesign elements look in a school?</a:t>
            </a:r>
            <a:endParaRPr lang="en-US" sz="3600" dirty="0"/>
          </a:p>
        </p:txBody>
      </p:sp>
      <p:pic>
        <p:nvPicPr>
          <p:cNvPr id="5122" name="Picture 2" descr="C:\Users\Christie Family\AppData\Local\Microsoft\Windows\Temporary Internet Files\Content.IE5\BR5LTQ0Y\MP90039968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971800"/>
            <a:ext cx="4364501" cy="34916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1524000" y="6463401"/>
            <a:ext cx="44958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145694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Table Activity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9261623"/>
              </p:ext>
            </p:extLst>
          </p:nvPr>
        </p:nvGraphicFramePr>
        <p:xfrm>
          <a:off x="304802" y="2057400"/>
          <a:ext cx="8381998" cy="1951196"/>
        </p:xfrm>
        <a:graphic>
          <a:graphicData uri="http://schemas.openxmlformats.org/drawingml/2006/table">
            <a:tbl>
              <a:tblPr firstRow="1" firstCol="1" bandRow="1"/>
              <a:tblGrid>
                <a:gridCol w="815945"/>
                <a:gridCol w="815947"/>
                <a:gridCol w="882706"/>
                <a:gridCol w="990600"/>
                <a:gridCol w="990600"/>
                <a:gridCol w="993295"/>
                <a:gridCol w="964300"/>
                <a:gridCol w="890124"/>
                <a:gridCol w="1038481"/>
              </a:tblGrid>
              <a:tr h="914400">
                <a:tc>
                  <a:txBody>
                    <a:bodyPr/>
                    <a:lstStyle/>
                    <a:p>
                      <a:pPr marL="0" marR="0">
                        <a:lnSpc>
                          <a:spcPct val="115000"/>
                        </a:lnSpc>
                        <a:spcBef>
                          <a:spcPts val="0"/>
                        </a:spcBef>
                        <a:spcAft>
                          <a:spcPts val="0"/>
                        </a:spcAft>
                      </a:pPr>
                      <a:r>
                        <a:rPr lang="en-US" sz="1200" b="1" dirty="0">
                          <a:solidFill>
                            <a:srgbClr val="FFFFFF"/>
                          </a:solidFill>
                          <a:effectLst/>
                          <a:latin typeface="Calibri"/>
                          <a:ea typeface="Calibri"/>
                          <a:cs typeface="Times New Roman"/>
                        </a:rPr>
                        <a:t> </a:t>
                      </a:r>
                      <a:endParaRPr lang="en-US" sz="1200" dirty="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dirty="0">
                          <a:solidFill>
                            <a:srgbClr val="FFFFFF"/>
                          </a:solidFill>
                          <a:effectLst/>
                          <a:latin typeface="Calibri"/>
                          <a:ea typeface="Calibri"/>
                          <a:cs typeface="Times New Roman"/>
                        </a:rPr>
                        <a:t>Rigorous/</a:t>
                      </a:r>
                      <a:endParaRPr lang="en-US" sz="1200" dirty="0">
                        <a:effectLst/>
                        <a:latin typeface="Calibri"/>
                        <a:ea typeface="Calibri"/>
                        <a:cs typeface="Times New Roman"/>
                      </a:endParaRPr>
                    </a:p>
                    <a:p>
                      <a:pPr marL="0" marR="0">
                        <a:lnSpc>
                          <a:spcPct val="115000"/>
                        </a:lnSpc>
                        <a:spcBef>
                          <a:spcPts val="0"/>
                        </a:spcBef>
                        <a:spcAft>
                          <a:spcPts val="0"/>
                        </a:spcAft>
                      </a:pPr>
                      <a:r>
                        <a:rPr lang="en-US" sz="1200" b="1" dirty="0">
                          <a:solidFill>
                            <a:srgbClr val="FFFFFF"/>
                          </a:solidFill>
                          <a:effectLst/>
                          <a:latin typeface="Calibri"/>
                          <a:ea typeface="Calibri"/>
                          <a:cs typeface="Times New Roman"/>
                        </a:rPr>
                        <a:t>Relevant Academics</a:t>
                      </a:r>
                      <a:endParaRPr lang="en-US" sz="1200" dirty="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dirty="0">
                          <a:solidFill>
                            <a:srgbClr val="FFFFFF"/>
                          </a:solidFill>
                          <a:effectLst/>
                          <a:latin typeface="Calibri"/>
                          <a:ea typeface="Calibri"/>
                          <a:cs typeface="Times New Roman"/>
                        </a:rPr>
                        <a:t>Personal Guidance </a:t>
                      </a:r>
                      <a:r>
                        <a:rPr lang="en-US" sz="1200" b="1" dirty="0" smtClean="0">
                          <a:solidFill>
                            <a:srgbClr val="FFFFFF"/>
                          </a:solidFill>
                          <a:effectLst/>
                          <a:latin typeface="Calibri"/>
                          <a:ea typeface="Calibri"/>
                          <a:cs typeface="Times New Roman"/>
                        </a:rPr>
                        <a:t>&amp; </a:t>
                      </a:r>
                      <a:r>
                        <a:rPr lang="en-US" sz="1200" b="1" dirty="0">
                          <a:solidFill>
                            <a:srgbClr val="FFFFFF"/>
                          </a:solidFill>
                          <a:effectLst/>
                          <a:latin typeface="Calibri"/>
                          <a:ea typeface="Calibri"/>
                          <a:cs typeface="Times New Roman"/>
                        </a:rPr>
                        <a:t>Attention</a:t>
                      </a:r>
                      <a:endParaRPr lang="en-US" sz="1200" dirty="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dirty="0" smtClean="0">
                          <a:solidFill>
                            <a:schemeClr val="bg1"/>
                          </a:solidFill>
                          <a:effectLst/>
                          <a:latin typeface="Calibri"/>
                          <a:ea typeface="Calibri"/>
                          <a:cs typeface="Times New Roman"/>
                        </a:rPr>
                        <a:t>High</a:t>
                      </a:r>
                      <a:r>
                        <a:rPr lang="en-US" sz="1200" b="1" baseline="0" dirty="0" smtClean="0">
                          <a:solidFill>
                            <a:schemeClr val="bg1"/>
                          </a:solidFill>
                          <a:effectLst/>
                          <a:latin typeface="Calibri"/>
                          <a:ea typeface="Calibri"/>
                          <a:cs typeface="Times New Roman"/>
                        </a:rPr>
                        <a:t> Expectations</a:t>
                      </a:r>
                      <a:endParaRPr lang="en-US" sz="1200" b="1" dirty="0">
                        <a:solidFill>
                          <a:schemeClr val="bg1"/>
                        </a:solidFill>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dirty="0">
                          <a:solidFill>
                            <a:srgbClr val="FFFFFF"/>
                          </a:solidFill>
                          <a:effectLst/>
                          <a:latin typeface="Calibri"/>
                          <a:ea typeface="Calibri"/>
                          <a:cs typeface="Times New Roman"/>
                        </a:rPr>
                        <a:t>Curriculum/ Instruction Changes</a:t>
                      </a:r>
                      <a:endParaRPr lang="en-US" sz="1200" dirty="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a:solidFill>
                            <a:srgbClr val="FFFFFF"/>
                          </a:solidFill>
                          <a:effectLst/>
                          <a:latin typeface="Calibri"/>
                          <a:ea typeface="Calibri"/>
                          <a:cs typeface="Times New Roman"/>
                        </a:rPr>
                        <a:t>Parent/ Community Involvement</a:t>
                      </a:r>
                      <a:endParaRPr lang="en-US" sz="120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a:solidFill>
                            <a:srgbClr val="FFFFFF"/>
                          </a:solidFill>
                          <a:effectLst/>
                          <a:latin typeface="Calibri"/>
                          <a:ea typeface="Calibri"/>
                          <a:cs typeface="Times New Roman"/>
                        </a:rPr>
                        <a:t>Financial Commitment</a:t>
                      </a:r>
                      <a:endParaRPr lang="en-US" sz="120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a:solidFill>
                            <a:srgbClr val="FFFFFF"/>
                          </a:solidFill>
                          <a:effectLst/>
                          <a:latin typeface="Calibri"/>
                          <a:ea typeface="Calibri"/>
                          <a:cs typeface="Times New Roman"/>
                        </a:rPr>
                        <a:t>Structural or Managerial Innovation</a:t>
                      </a:r>
                      <a:endParaRPr lang="en-US" sz="120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b="1">
                          <a:solidFill>
                            <a:srgbClr val="FFFFFF"/>
                          </a:solidFill>
                          <a:effectLst/>
                          <a:latin typeface="Calibri"/>
                          <a:ea typeface="Calibri"/>
                          <a:cs typeface="Times New Roman"/>
                        </a:rPr>
                        <a:t>Sustained Professional Development</a:t>
                      </a:r>
                      <a:endParaRPr lang="en-US" sz="120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r>
              <a:tr h="1036796">
                <a:tc>
                  <a:txBody>
                    <a:bodyPr/>
                    <a:lstStyle/>
                    <a:p>
                      <a:pPr marL="0" marR="0">
                        <a:lnSpc>
                          <a:spcPct val="115000"/>
                        </a:lnSpc>
                        <a:spcBef>
                          <a:spcPts val="0"/>
                        </a:spcBef>
                        <a:spcAft>
                          <a:spcPts val="0"/>
                        </a:spcAft>
                      </a:pPr>
                      <a:r>
                        <a:rPr lang="en-US" sz="1200" b="1">
                          <a:solidFill>
                            <a:srgbClr val="FFFFFF"/>
                          </a:solidFill>
                          <a:effectLst/>
                          <a:latin typeface="Calibri"/>
                          <a:ea typeface="Calibri"/>
                          <a:cs typeface="Times New Roman"/>
                        </a:rPr>
                        <a:t>Additional counselors or staff</a:t>
                      </a:r>
                      <a:endParaRPr lang="en-US" sz="120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59852" marR="59852"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59852" marR="5985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bl>
          </a:graphicData>
        </a:graphic>
      </p:graphicFrame>
      <p:sp>
        <p:nvSpPr>
          <p:cNvPr id="11" name="Multiply 10"/>
          <p:cNvSpPr/>
          <p:nvPr/>
        </p:nvSpPr>
        <p:spPr>
          <a:xfrm>
            <a:off x="6019800" y="3124200"/>
            <a:ext cx="457200" cy="68580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6750"/>
            <a:ext cx="3714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55898" y="1752600"/>
            <a:ext cx="1447800" cy="23622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188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be your foundation elements?</a:t>
            </a:r>
            <a:endParaRPr lang="en-US" dirty="0"/>
          </a:p>
        </p:txBody>
      </p:sp>
      <p:sp>
        <p:nvSpPr>
          <p:cNvPr id="4" name="Rounded Rectangle 3"/>
          <p:cNvSpPr/>
          <p:nvPr/>
        </p:nvSpPr>
        <p:spPr>
          <a:xfrm>
            <a:off x="6705600" y="4376057"/>
            <a:ext cx="2068286"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5" name="Rounded Rectangle 4"/>
          <p:cNvSpPr/>
          <p:nvPr/>
        </p:nvSpPr>
        <p:spPr>
          <a:xfrm>
            <a:off x="533400"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6" name="Rounded Rectangle 5"/>
          <p:cNvSpPr/>
          <p:nvPr/>
        </p:nvSpPr>
        <p:spPr>
          <a:xfrm>
            <a:off x="2601686"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7" name="Rounded Rectangle 6"/>
          <p:cNvSpPr/>
          <p:nvPr/>
        </p:nvSpPr>
        <p:spPr>
          <a:xfrm>
            <a:off x="4659086" y="43760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1562100" y="34616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630386" y="34616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0" name="Rounded Rectangle 9"/>
          <p:cNvSpPr/>
          <p:nvPr/>
        </p:nvSpPr>
        <p:spPr>
          <a:xfrm>
            <a:off x="2590800" y="2558143"/>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2" name="Rounded Rectangle 11"/>
          <p:cNvSpPr/>
          <p:nvPr/>
        </p:nvSpPr>
        <p:spPr>
          <a:xfrm>
            <a:off x="5687786" y="3472543"/>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4659086" y="2547257"/>
            <a:ext cx="2057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4" name="Content Placeholder 13"/>
          <p:cNvSpPr>
            <a:spLocks noGrp="1"/>
          </p:cNvSpPr>
          <p:nvPr>
            <p:ph idx="1"/>
          </p:nvPr>
        </p:nvSpPr>
        <p:spPr>
          <a:xfrm>
            <a:off x="533400" y="5295373"/>
            <a:ext cx="8240486" cy="495827"/>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r>
              <a:rPr lang="en-US" dirty="0" smtClean="0"/>
              <a:t>Campus Redesign Elements</a:t>
            </a:r>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Copyright © Texas Education Agency 2014. All rights reserved.</a:t>
            </a:r>
            <a:endParaRPr lang="en-US">
              <a:solidFill>
                <a:prstClr val="black">
                  <a:tint val="75000"/>
                </a:prstClr>
              </a:solidFill>
            </a:endParaRPr>
          </a:p>
        </p:txBody>
      </p:sp>
    </p:spTree>
    <p:extLst>
      <p:ext uri="{BB962C8B-B14F-4D97-AF65-F5344CB8AC3E}">
        <p14:creationId xmlns:p14="http://schemas.microsoft.com/office/powerpoint/2010/main" val="3317540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24087"/>
            <a:ext cx="8959113" cy="446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3657600"/>
            <a:ext cx="1676400" cy="1371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49360" y="3657600"/>
            <a:ext cx="2617839" cy="1371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67199" y="3657600"/>
            <a:ext cx="1447801" cy="1371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05168" y="3628103"/>
            <a:ext cx="1305232" cy="1295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692013"/>
            <a:ext cx="1981200" cy="1371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33741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a K-2 campus that is paired with a 3-5 campus rated 2</a:t>
            </a:r>
            <a:r>
              <a:rPr lang="en-US" baseline="30000" dirty="0" smtClean="0"/>
              <a:t>nd</a:t>
            </a:r>
            <a:r>
              <a:rPr lang="en-US" dirty="0" smtClean="0"/>
              <a:t> year IR also have to plan for reconstitution?</a:t>
            </a:r>
            <a:endParaRPr lang="en-US" dirty="0"/>
          </a:p>
        </p:txBody>
      </p:sp>
      <p:sp>
        <p:nvSpPr>
          <p:cNvPr id="3" name="Content Placeholder 2"/>
          <p:cNvSpPr>
            <a:spLocks noGrp="1"/>
          </p:cNvSpPr>
          <p:nvPr>
            <p:ph idx="1"/>
          </p:nvPr>
        </p:nvSpPr>
        <p:spPr>
          <a:xfrm>
            <a:off x="381000" y="2133600"/>
            <a:ext cx="8246268" cy="4343400"/>
          </a:xfrm>
        </p:spPr>
        <p:txBody>
          <a:bodyPr>
            <a:normAutofit/>
          </a:bodyPr>
          <a:lstStyle/>
          <a:p>
            <a:pPr lvl="0"/>
            <a:r>
              <a:rPr lang="en-US" dirty="0"/>
              <a:t>Yes</a:t>
            </a:r>
          </a:p>
          <a:p>
            <a:pPr lvl="0"/>
            <a:r>
              <a:rPr lang="en-US" dirty="0"/>
              <a:t>Remember reconstitution has two </a:t>
            </a:r>
            <a:r>
              <a:rPr lang="en-US" dirty="0" smtClean="0"/>
              <a:t>parts</a:t>
            </a:r>
            <a:endParaRPr lang="en-US" dirty="0"/>
          </a:p>
          <a:p>
            <a:pPr lvl="1"/>
            <a:r>
              <a:rPr lang="en-US" dirty="0"/>
              <a:t>Staffing evaluation/retention</a:t>
            </a:r>
          </a:p>
          <a:p>
            <a:pPr lvl="1"/>
            <a:r>
              <a:rPr lang="en-US" dirty="0"/>
              <a:t>Campus redesign</a:t>
            </a:r>
          </a:p>
          <a:p>
            <a:pPr lvl="0"/>
            <a:r>
              <a:rPr lang="en-US" dirty="0"/>
              <a:t>Staff </a:t>
            </a:r>
            <a:r>
              <a:rPr lang="en-US" dirty="0" smtClean="0"/>
              <a:t>evaluation –subjects assessed</a:t>
            </a:r>
          </a:p>
          <a:p>
            <a:pPr lvl="1"/>
            <a:r>
              <a:rPr lang="en-US" dirty="0" smtClean="0"/>
              <a:t>Remember decisions data driven</a:t>
            </a:r>
          </a:p>
          <a:p>
            <a:r>
              <a:rPr lang="en-US" dirty="0" smtClean="0"/>
              <a:t>Separate, coordinated plans</a:t>
            </a:r>
            <a:endParaRPr lang="en-US" dirty="0"/>
          </a:p>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8175">
            <a:off x="6683308" y="4558223"/>
            <a:ext cx="2069177" cy="204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3709893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Gain clarification of statutory requirements for making staff determinations in reconstitution</a:t>
            </a:r>
          </a:p>
          <a:p>
            <a:endParaRPr lang="en-US" dirty="0"/>
          </a:p>
          <a:p>
            <a:r>
              <a:rPr lang="en-US" dirty="0" smtClean="0">
                <a:solidFill>
                  <a:schemeClr val="accent2">
                    <a:lumMod val="75000"/>
                  </a:schemeClr>
                </a:solidFill>
              </a:rPr>
              <a:t>Enhance understanding of campus redesign elements</a:t>
            </a:r>
          </a:p>
          <a:p>
            <a:endParaRPr lang="en-US" dirty="0"/>
          </a:p>
          <a:p>
            <a:r>
              <a:rPr lang="en-US" dirty="0" smtClean="0"/>
              <a:t>Prepare for reconstitution submissions</a:t>
            </a:r>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2011638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5638800"/>
            <a:ext cx="5486400" cy="566738"/>
          </a:xfrm>
        </p:spPr>
        <p:txBody>
          <a:bodyPr>
            <a:noAutofit/>
          </a:bodyPr>
          <a:lstStyle/>
          <a:p>
            <a:r>
              <a:rPr lang="en-US" sz="4400" dirty="0" smtClean="0"/>
              <a:t>Questions?</a:t>
            </a:r>
            <a:endParaRPr lang="en-US" sz="4400" dirty="0"/>
          </a:p>
        </p:txBody>
      </p:sp>
      <p:pic>
        <p:nvPicPr>
          <p:cNvPr id="819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5110" b="25110"/>
          <a:stretch>
            <a:fillRect/>
          </a:stretch>
        </p:blipFill>
        <p:spPr bwMode="auto">
          <a:xfrm>
            <a:off x="685800" y="612775"/>
            <a:ext cx="8001000" cy="463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439137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rotWithShape="1">
          <a:blip r:embed="rId3"/>
          <a:srcRect l="21332" t="16589" r="25543" b="11188"/>
          <a:stretch/>
        </p:blipFill>
        <p:spPr>
          <a:xfrm>
            <a:off x="76200" y="0"/>
            <a:ext cx="8763000" cy="6701119"/>
          </a:xfrm>
          <a:prstGeom prst="rect">
            <a:avLst/>
          </a:prstGeom>
        </p:spPr>
      </p:pic>
      <p:sp>
        <p:nvSpPr>
          <p:cNvPr id="12" name="Oval 11"/>
          <p:cNvSpPr/>
          <p:nvPr/>
        </p:nvSpPr>
        <p:spPr>
          <a:xfrm>
            <a:off x="762000" y="2514600"/>
            <a:ext cx="7391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V="1">
            <a:off x="3429000" y="3400250"/>
            <a:ext cx="3124200" cy="895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000" y="5143500"/>
            <a:ext cx="7391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2209800" y="6481956"/>
            <a:ext cx="4343400" cy="365125"/>
          </a:xfrm>
        </p:spPr>
        <p:txBody>
          <a:bodyPr/>
          <a:lstStyle/>
          <a:p>
            <a:r>
              <a:rPr lang="en-US" dirty="0" smtClean="0"/>
              <a:t>Copyright © Texas Education Agency 2014. All rights reserved.</a:t>
            </a:r>
            <a:endParaRPr lang="en-US" dirty="0"/>
          </a:p>
        </p:txBody>
      </p:sp>
    </p:spTree>
    <p:extLst>
      <p:ext uri="{BB962C8B-B14F-4D97-AF65-F5344CB8AC3E}">
        <p14:creationId xmlns:p14="http://schemas.microsoft.com/office/powerpoint/2010/main" val="103048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a:xfrm>
            <a:off x="228600" y="1295400"/>
            <a:ext cx="8686800" cy="5029200"/>
          </a:xfrm>
        </p:spPr>
        <p:txBody>
          <a:bodyPr/>
          <a:lstStyle/>
          <a:p>
            <a:r>
              <a:rPr lang="en-US" dirty="0" smtClean="0">
                <a:hlinkClick r:id="rId3"/>
              </a:rPr>
              <a:t>State Accountability Intervention Resources – Program Monitoring and Interventions - TEA</a:t>
            </a:r>
            <a:endParaRPr lang="en-US" dirty="0" smtClean="0"/>
          </a:p>
          <a:p>
            <a:endParaRPr lang="en-US" dirty="0"/>
          </a:p>
          <a:p>
            <a:r>
              <a:rPr lang="en-US" dirty="0" smtClean="0">
                <a:hlinkClick r:id="rId4"/>
              </a:rPr>
              <a:t>Texas Center for District and School Support</a:t>
            </a:r>
            <a:endParaRPr lang="en-US" dirty="0" smtClean="0"/>
          </a:p>
          <a:p>
            <a:pPr lvl="1"/>
            <a:endParaRPr lang="en-US" dirty="0"/>
          </a:p>
        </p:txBody>
      </p:sp>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5199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229600" cy="1143000"/>
          </a:xfrm>
        </p:spPr>
        <p:txBody>
          <a:bodyPr/>
          <a:lstStyle/>
          <a:p>
            <a:r>
              <a:rPr lang="en-US" dirty="0" smtClean="0"/>
              <a:t>Contact Information</a:t>
            </a:r>
            <a:endParaRPr lang="en-US" dirty="0"/>
          </a:p>
        </p:txBody>
      </p:sp>
      <p:sp>
        <p:nvSpPr>
          <p:cNvPr id="6" name="Content Placeholder 5"/>
          <p:cNvSpPr>
            <a:spLocks noGrp="1"/>
          </p:cNvSpPr>
          <p:nvPr>
            <p:ph idx="1"/>
          </p:nvPr>
        </p:nvSpPr>
        <p:spPr>
          <a:xfrm>
            <a:off x="304800" y="1219200"/>
            <a:ext cx="8686800" cy="5486400"/>
          </a:xfrm>
        </p:spPr>
        <p:txBody>
          <a:bodyPr>
            <a:noAutofit/>
          </a:bodyPr>
          <a:lstStyle/>
          <a:p>
            <a:r>
              <a:rPr lang="en-US" dirty="0" smtClean="0"/>
              <a:t>Division of Program Monitoring </a:t>
            </a:r>
          </a:p>
          <a:p>
            <a:r>
              <a:rPr lang="en-US" dirty="0" smtClean="0"/>
              <a:t>and Interventions</a:t>
            </a:r>
          </a:p>
          <a:p>
            <a:pPr lvl="1"/>
            <a:r>
              <a:rPr lang="en-US" dirty="0" smtClean="0">
                <a:hlinkClick r:id="rId3"/>
              </a:rPr>
              <a:t>pmidivision@tea.state.tx.us</a:t>
            </a:r>
            <a:endParaRPr lang="en-US" dirty="0" smtClean="0"/>
          </a:p>
          <a:p>
            <a:pPr lvl="1"/>
            <a:r>
              <a:rPr lang="en-US" dirty="0" smtClean="0"/>
              <a:t>(512) 463-5226</a:t>
            </a:r>
          </a:p>
          <a:p>
            <a:r>
              <a:rPr lang="en-US" dirty="0" smtClean="0"/>
              <a:t>Heather Christie, Manager</a:t>
            </a:r>
          </a:p>
          <a:p>
            <a:pPr lvl="1"/>
            <a:r>
              <a:rPr lang="en-US" dirty="0" smtClean="0">
                <a:hlinkClick r:id="rId4"/>
              </a:rPr>
              <a:t>heather.christie@tea.state.tx.us</a:t>
            </a:r>
            <a:endParaRPr lang="en-US" dirty="0" smtClean="0"/>
          </a:p>
          <a:p>
            <a:r>
              <a:rPr lang="en-US" dirty="0" smtClean="0"/>
              <a:t>Christine Kent, TCDSS</a:t>
            </a:r>
          </a:p>
          <a:p>
            <a:pPr lvl="1"/>
            <a:r>
              <a:rPr lang="en-US" dirty="0" smtClean="0">
                <a:hlinkClick r:id="rId5"/>
              </a:rPr>
              <a:t>Christine.kent@esc13.txed.net</a:t>
            </a:r>
            <a:endParaRPr lang="en-US" dirty="0" smtClean="0"/>
          </a:p>
          <a:p>
            <a:r>
              <a:rPr lang="en-US" dirty="0" smtClean="0"/>
              <a:t>Rachel </a:t>
            </a:r>
            <a:r>
              <a:rPr lang="en-US" dirty="0" err="1" smtClean="0"/>
              <a:t>Simic</a:t>
            </a:r>
            <a:r>
              <a:rPr lang="en-US" dirty="0" smtClean="0"/>
              <a:t>, TCDSS</a:t>
            </a:r>
          </a:p>
          <a:p>
            <a:pPr lvl="1"/>
            <a:r>
              <a:rPr lang="en-US" dirty="0" smtClean="0">
                <a:hlinkClick r:id="rId6"/>
              </a:rPr>
              <a:t>Rachel.simic@esc13.txed.net</a:t>
            </a:r>
            <a:r>
              <a:rPr lang="en-US" sz="3200" dirty="0" smtClean="0"/>
              <a:t/>
            </a:r>
            <a:br>
              <a:rPr lang="en-US" sz="3200" dirty="0" smtClean="0"/>
            </a:br>
            <a:endParaRPr lang="en-US" sz="3200" dirty="0"/>
          </a:p>
        </p:txBody>
      </p:sp>
    </p:spTree>
    <p:extLst>
      <p:ext uri="{BB962C8B-B14F-4D97-AF65-F5344CB8AC3E}">
        <p14:creationId xmlns:p14="http://schemas.microsoft.com/office/powerpoint/2010/main" val="1737595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Texas Education Agency 2014. All rights reserved.</a:t>
            </a:r>
            <a:endParaRPr lang="en-US"/>
          </a:p>
        </p:txBody>
      </p:sp>
      <p:sp>
        <p:nvSpPr>
          <p:cNvPr id="5" name="Content Placeholder 2"/>
          <p:cNvSpPr txBox="1">
            <a:spLocks/>
          </p:cNvSpPr>
          <p:nvPr/>
        </p:nvSpPr>
        <p:spPr>
          <a:xfrm>
            <a:off x="676656" y="846138"/>
            <a:ext cx="7790688" cy="4800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0" fontAlgn="auto" latinLnBrk="0" hangingPunct="0">
              <a:lnSpc>
                <a:spcPct val="100000"/>
              </a:lnSpc>
              <a:spcBef>
                <a:spcPct val="20000"/>
              </a:spcBef>
              <a:spcAft>
                <a:spcPts val="0"/>
              </a:spcAft>
              <a:buClr>
                <a:srgbClr val="A53010"/>
              </a:buClr>
              <a:buSzTx/>
              <a:buFontTx/>
              <a:buChar char="•"/>
              <a:tabLst>
                <a:tab pos="136525" algn="l"/>
              </a:tabLst>
              <a:defRPr/>
            </a:pPr>
            <a:r>
              <a:rPr kumimoji="0" lang="en-US" sz="1400" b="1"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Copyright © Notice  </a:t>
            </a: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The materials are copyrighted © and trademarked ™ as the property of the Texas Education Agency (TEA) and may not be reproduced without the express written permission of TEA, except under the following conditions:</a:t>
            </a:r>
          </a:p>
          <a:p>
            <a:pPr marL="682625" marR="0" lvl="1" indent="-341313" algn="l" defTabSz="457200" rtl="0" eaLnBrk="0" fontAlgn="auto" latinLnBrk="0" hangingPunct="0">
              <a:lnSpc>
                <a:spcPct val="100000"/>
              </a:lnSpc>
              <a:spcBef>
                <a:spcPct val="20000"/>
              </a:spcBef>
              <a:spcAft>
                <a:spcPts val="0"/>
              </a:spcAft>
              <a:buClr>
                <a:srgbClr val="A53010"/>
              </a:buClr>
              <a:buSzTx/>
              <a:buFontTx/>
              <a:buAutoNum type="arabicPeriod"/>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Texas public school districts, charter schools, and Education Service Centers may reproduce and use copies of the Materials and Related Materials for the districts’ and schools’ educational use without obtaining permission from TEA.</a:t>
            </a:r>
          </a:p>
          <a:p>
            <a:pPr marL="682625" marR="0" lvl="1" indent="-341313" algn="l" defTabSz="457200" rtl="0" eaLnBrk="0" fontAlgn="auto" latinLnBrk="0" hangingPunct="0">
              <a:lnSpc>
                <a:spcPct val="100000"/>
              </a:lnSpc>
              <a:spcBef>
                <a:spcPct val="20000"/>
              </a:spcBef>
              <a:spcAft>
                <a:spcPts val="0"/>
              </a:spcAft>
              <a:buClr>
                <a:srgbClr val="A53010"/>
              </a:buClr>
              <a:buSzTx/>
              <a:buFontTx/>
              <a:buAutoNum type="arabicPeriod"/>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Residents of the state of Texas may reproduce and use copies of the Materials and Related Materials for individual personal use only without obtaining written permission of TEA.</a:t>
            </a:r>
          </a:p>
          <a:p>
            <a:pPr marL="682625" marR="0" lvl="1" indent="-341313" algn="l" defTabSz="457200" rtl="0" eaLnBrk="0" fontAlgn="auto" latinLnBrk="0" hangingPunct="0">
              <a:lnSpc>
                <a:spcPct val="100000"/>
              </a:lnSpc>
              <a:spcBef>
                <a:spcPct val="20000"/>
              </a:spcBef>
              <a:spcAft>
                <a:spcPts val="0"/>
              </a:spcAft>
              <a:buClr>
                <a:srgbClr val="A53010"/>
              </a:buClr>
              <a:buSzTx/>
              <a:buFontTx/>
              <a:buAutoNum type="arabicPeriod"/>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Any portion reproduced must be reproduced in its entirety and remain unedited, unaltered and unchanged in any way.</a:t>
            </a:r>
          </a:p>
          <a:p>
            <a:pPr marL="682625" marR="0" lvl="1" indent="-341313" algn="l" defTabSz="457200" rtl="0" eaLnBrk="0" fontAlgn="auto" latinLnBrk="0" hangingPunct="0">
              <a:lnSpc>
                <a:spcPct val="100000"/>
              </a:lnSpc>
              <a:spcBef>
                <a:spcPct val="20000"/>
              </a:spcBef>
              <a:spcAft>
                <a:spcPts val="0"/>
              </a:spcAft>
              <a:buClr>
                <a:srgbClr val="A53010"/>
              </a:buClr>
              <a:buSzTx/>
              <a:buFontTx/>
              <a:buAutoNum type="arabicPeriod"/>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No monetary charge can be made for the reproduced materials or any document containing them; however, a reasonable charge to cover only the cost of reproduction and distribution may be charged.</a:t>
            </a:r>
          </a:p>
          <a:p>
            <a:pPr marL="342900" marR="0" lvl="0" indent="-342900" algn="l" defTabSz="457200" rtl="0" eaLnBrk="0" fontAlgn="auto" latinLnBrk="0" hangingPunct="0">
              <a:lnSpc>
                <a:spcPct val="100000"/>
              </a:lnSpc>
              <a:spcBef>
                <a:spcPct val="20000"/>
              </a:spcBef>
              <a:spcAft>
                <a:spcPts val="0"/>
              </a:spcAft>
              <a:buClr>
                <a:srgbClr val="A53010"/>
              </a:buClr>
              <a:buSzTx/>
              <a:buFontTx/>
              <a:buChar char="•"/>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Private entities or persons located in Texas that are </a:t>
            </a:r>
            <a:r>
              <a:rPr kumimoji="0" lang="en-US" sz="1400" b="1"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not</a:t>
            </a: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 Texas public school districts, Texas Education Service Centers, or Texas charter schools or any entity, whether public or private, educational or non-educational, located </a:t>
            </a:r>
            <a:r>
              <a:rPr kumimoji="0" lang="en-US" sz="1400" b="1"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outside the state of Texas</a:t>
            </a: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 </a:t>
            </a:r>
            <a:r>
              <a:rPr kumimoji="0" lang="en-US" sz="1400" b="0" i="1"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MUST</a:t>
            </a: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 obtain written approval from TEA and will be required to enter into a license agreement that may involve the payment of a licensing fee or a royalty.</a:t>
            </a:r>
          </a:p>
          <a:p>
            <a:pPr marL="342900" marR="0" lvl="0" indent="-342900" algn="l" defTabSz="457200" rtl="0" eaLnBrk="0" fontAlgn="auto" latinLnBrk="0" hangingPunct="0">
              <a:lnSpc>
                <a:spcPct val="100000"/>
              </a:lnSpc>
              <a:spcBef>
                <a:spcPct val="20000"/>
              </a:spcBef>
              <a:spcAft>
                <a:spcPts val="0"/>
              </a:spcAft>
              <a:buClr>
                <a:srgbClr val="A53010"/>
              </a:buClr>
              <a:buSzTx/>
              <a:buFontTx/>
              <a:buChar char="•"/>
              <a:tabLst>
                <a:tab pos="136525" algn="l"/>
              </a:tabLst>
              <a:defRPr/>
            </a:pPr>
            <a:r>
              <a:rPr kumimoji="0" lang="en-US" sz="1400" b="0" i="0" u="none"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For information contact: Office of Copyrights, Trademarks, License Agreements, and Royalties, Texas Education Agency, 1701 N. Congress Ave., Austin, TX  78701-1494; phone 512-463-9270 or 512-463-9713; email: </a:t>
            </a:r>
            <a:r>
              <a:rPr kumimoji="0" lang="en-US" sz="1400" b="0" i="0" u="sng" strike="noStrike" kern="1200" cap="none" spc="0" normalizeH="0" baseline="0" noProof="0" smtClean="0">
                <a:ln>
                  <a:noFill/>
                </a:ln>
                <a:solidFill>
                  <a:sysClr val="windowText" lastClr="000000">
                    <a:lumMod val="75000"/>
                    <a:lumOff val="25000"/>
                  </a:sysClr>
                </a:solidFill>
                <a:effectLst/>
                <a:uLnTx/>
                <a:uFillTx/>
                <a:latin typeface="Century Gothic" panose="020B0502020202020204"/>
                <a:ea typeface="+mn-ea"/>
                <a:cs typeface="+mn-cs"/>
              </a:rPr>
              <a:t>copyrights@tea.state.tx.us</a:t>
            </a:r>
            <a:endParaRPr kumimoji="0" lang="en-US" sz="1400" b="0" i="0" u="sng"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2812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838200"/>
            <a:ext cx="9210676"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676400" y="2667001"/>
            <a:ext cx="2590800" cy="289559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777959">
            <a:off x="7239000" y="2095501"/>
            <a:ext cx="1785938" cy="1143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467600" y="3162301"/>
            <a:ext cx="1600200" cy="16383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69021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8" t="30068" r="1"/>
          <a:stretch/>
        </p:blipFill>
        <p:spPr>
          <a:xfrm>
            <a:off x="152400" y="304800"/>
            <a:ext cx="8475785" cy="4436256"/>
          </a:xfrm>
        </p:spPr>
      </p:pic>
      <p:sp>
        <p:nvSpPr>
          <p:cNvPr id="5" name="Rectangle 4"/>
          <p:cNvSpPr/>
          <p:nvPr/>
        </p:nvSpPr>
        <p:spPr>
          <a:xfrm>
            <a:off x="1605124" y="3200400"/>
            <a:ext cx="5509713" cy="523220"/>
          </a:xfrm>
          <a:prstGeom prst="rect">
            <a:avLst/>
          </a:prstGeom>
        </p:spPr>
        <p:txBody>
          <a:bodyPr wrap="none">
            <a:spAutoFit/>
          </a:bodyPr>
          <a:lstStyle/>
          <a:p>
            <a:r>
              <a:rPr lang="en-US" sz="2800" dirty="0">
                <a:solidFill>
                  <a:srgbClr val="00B0F0"/>
                </a:solidFill>
                <a:effectLst>
                  <a:outerShdw blurRad="38100" dist="38100" dir="2700000" algn="tl">
                    <a:srgbClr val="000000">
                      <a:alpha val="43137"/>
                    </a:srgbClr>
                  </a:outerShdw>
                </a:effectLst>
                <a:latin typeface="Calibri Light" panose="020F0302020204030204" pitchFamily="34" charset="0"/>
              </a:rPr>
              <a:t>Answer</a:t>
            </a:r>
            <a:r>
              <a:rPr lang="en-US" sz="2800" dirty="0">
                <a:solidFill>
                  <a:srgbClr val="9BBB59">
                    <a:lumMod val="50000"/>
                  </a:srgbClr>
                </a:solidFill>
                <a:latin typeface="Calibri Light" panose="020F0302020204030204" pitchFamily="34" charset="0"/>
              </a:rPr>
              <a:t> </a:t>
            </a:r>
            <a:r>
              <a:rPr lang="en-US" sz="2800" dirty="0" smtClean="0">
                <a:solidFill>
                  <a:srgbClr val="9BBB59">
                    <a:lumMod val="50000"/>
                  </a:srgbClr>
                </a:solidFill>
                <a:latin typeface="Calibri Light" panose="020F0302020204030204" pitchFamily="34" charset="0"/>
              </a:rPr>
              <a:t>questions by phone or email </a:t>
            </a:r>
            <a:endParaRPr lang="en-US" sz="2800" dirty="0"/>
          </a:p>
        </p:txBody>
      </p:sp>
      <p:sp>
        <p:nvSpPr>
          <p:cNvPr id="6" name="Rectangle 5"/>
          <p:cNvSpPr/>
          <p:nvPr/>
        </p:nvSpPr>
        <p:spPr>
          <a:xfrm>
            <a:off x="1842240" y="4419600"/>
            <a:ext cx="5015797" cy="523220"/>
          </a:xfrm>
          <a:prstGeom prst="rect">
            <a:avLst/>
          </a:prstGeom>
        </p:spPr>
        <p:txBody>
          <a:bodyPr wrap="none">
            <a:spAutoFit/>
          </a:bodyPr>
          <a:lstStyle/>
          <a:p>
            <a:r>
              <a:rPr lang="en-US" sz="2800" dirty="0">
                <a:solidFill>
                  <a:srgbClr val="7030A0"/>
                </a:solidFill>
                <a:effectLst>
                  <a:outerShdw blurRad="38100" dist="38100" dir="2700000" algn="tl">
                    <a:srgbClr val="000000">
                      <a:alpha val="43137"/>
                    </a:srgbClr>
                  </a:outerShdw>
                </a:effectLst>
                <a:latin typeface="Calibri Light" panose="020F0302020204030204" pitchFamily="34" charset="0"/>
              </a:rPr>
              <a:t>Provide</a:t>
            </a:r>
            <a:r>
              <a:rPr lang="en-US" sz="2800" dirty="0">
                <a:solidFill>
                  <a:srgbClr val="9BBB59">
                    <a:lumMod val="50000"/>
                  </a:srgbClr>
                </a:solidFill>
                <a:latin typeface="Calibri Light" panose="020F0302020204030204" pitchFamily="34" charset="0"/>
              </a:rPr>
              <a:t> </a:t>
            </a:r>
            <a:r>
              <a:rPr lang="en-US" sz="2800" dirty="0" smtClean="0">
                <a:solidFill>
                  <a:srgbClr val="9BBB59">
                    <a:lumMod val="50000"/>
                  </a:srgbClr>
                </a:solidFill>
                <a:latin typeface="Calibri Light" panose="020F0302020204030204" pitchFamily="34" charset="0"/>
              </a:rPr>
              <a:t>feedback on submissions </a:t>
            </a:r>
            <a:endParaRPr lang="en-US" sz="2800" dirty="0"/>
          </a:p>
        </p:txBody>
      </p:sp>
      <p:sp>
        <p:nvSpPr>
          <p:cNvPr id="7" name="Rectangle 6"/>
          <p:cNvSpPr/>
          <p:nvPr/>
        </p:nvSpPr>
        <p:spPr>
          <a:xfrm>
            <a:off x="1276667" y="3810000"/>
            <a:ext cx="6166625" cy="523220"/>
          </a:xfrm>
          <a:prstGeom prst="rect">
            <a:avLst/>
          </a:prstGeom>
        </p:spPr>
        <p:txBody>
          <a:bodyPr wrap="none">
            <a:spAutoFit/>
          </a:bodyPr>
          <a:lstStyle/>
          <a:p>
            <a:r>
              <a:rPr lang="en-US" sz="2800" dirty="0">
                <a:solidFill>
                  <a:srgbClr val="FFC000"/>
                </a:solidFill>
                <a:effectLst>
                  <a:outerShdw blurRad="38100" dist="38100" dir="2700000" algn="tl">
                    <a:srgbClr val="000000">
                      <a:alpha val="43137"/>
                    </a:srgbClr>
                  </a:outerShdw>
                </a:effectLst>
                <a:latin typeface="Calibri Light" panose="020F0302020204030204" pitchFamily="34" charset="0"/>
              </a:rPr>
              <a:t>Clarify</a:t>
            </a:r>
            <a:r>
              <a:rPr lang="en-US" sz="2800" dirty="0">
                <a:solidFill>
                  <a:srgbClr val="9BBB59">
                    <a:lumMod val="50000"/>
                  </a:srgbClr>
                </a:solidFill>
                <a:latin typeface="Calibri Light" panose="020F0302020204030204" pitchFamily="34" charset="0"/>
              </a:rPr>
              <a:t> </a:t>
            </a:r>
            <a:r>
              <a:rPr lang="en-US" sz="2800" dirty="0" smtClean="0">
                <a:solidFill>
                  <a:srgbClr val="9BBB59">
                    <a:lumMod val="50000"/>
                  </a:srgbClr>
                </a:solidFill>
                <a:latin typeface="Calibri Light" panose="020F0302020204030204" pitchFamily="34" charset="0"/>
              </a:rPr>
              <a:t>communications and expectations </a:t>
            </a:r>
            <a:endParaRPr lang="en-US" sz="2800" dirty="0"/>
          </a:p>
        </p:txBody>
      </p:sp>
      <p:sp>
        <p:nvSpPr>
          <p:cNvPr id="8" name="Rectangle 7"/>
          <p:cNvSpPr/>
          <p:nvPr/>
        </p:nvSpPr>
        <p:spPr>
          <a:xfrm>
            <a:off x="1926713" y="5028086"/>
            <a:ext cx="4419600" cy="954107"/>
          </a:xfrm>
          <a:prstGeom prst="rect">
            <a:avLst/>
          </a:prstGeom>
        </p:spPr>
        <p:txBody>
          <a:bodyPr wrap="square">
            <a:spAutoFit/>
          </a:bodyPr>
          <a:lstStyle/>
          <a:p>
            <a:pPr lvl="0" algn="ctr" defTabSz="685800">
              <a:spcBef>
                <a:spcPct val="20000"/>
              </a:spcBef>
            </a:pPr>
            <a:r>
              <a:rPr lang="en-US" sz="2800" dirty="0">
                <a:solidFill>
                  <a:srgbClr val="00B050"/>
                </a:solidFill>
                <a:effectLst>
                  <a:outerShdw blurRad="38100" dist="38100" dir="2700000" algn="tl">
                    <a:srgbClr val="000000">
                      <a:alpha val="43137"/>
                    </a:srgbClr>
                  </a:outerShdw>
                </a:effectLst>
                <a:latin typeface="Calibri Light" panose="020F0302020204030204" pitchFamily="34" charset="0"/>
              </a:rPr>
              <a:t>Work</a:t>
            </a:r>
            <a:r>
              <a:rPr lang="en-US" sz="2800" dirty="0">
                <a:solidFill>
                  <a:srgbClr val="9BBB59">
                    <a:lumMod val="50000"/>
                  </a:srgbClr>
                </a:solidFill>
                <a:latin typeface="Calibri Light" panose="020F0302020204030204" pitchFamily="34" charset="0"/>
              </a:rPr>
              <a:t> in coordination </a:t>
            </a:r>
            <a:r>
              <a:rPr lang="en-US" sz="2800" dirty="0">
                <a:solidFill>
                  <a:prstClr val="black"/>
                </a:solidFill>
                <a:latin typeface="Calibri Light" panose="020F0302020204030204" pitchFamily="34" charset="0"/>
              </a:rPr>
              <a:t>with </a:t>
            </a:r>
            <a:r>
              <a:rPr lang="en-US" sz="2800" dirty="0" smtClean="0">
                <a:solidFill>
                  <a:prstClr val="black"/>
                </a:solidFill>
                <a:latin typeface="Calibri Light" panose="020F0302020204030204" pitchFamily="34" charset="0"/>
              </a:rPr>
              <a:t>TCDSS </a:t>
            </a:r>
            <a:r>
              <a:rPr lang="en-US" sz="2800" dirty="0">
                <a:solidFill>
                  <a:prstClr val="black"/>
                </a:solidFill>
                <a:latin typeface="Calibri Light" panose="020F0302020204030204" pitchFamily="34" charset="0"/>
              </a:rPr>
              <a:t>and </a:t>
            </a:r>
            <a:r>
              <a:rPr lang="en-US" sz="2800" dirty="0" smtClean="0">
                <a:solidFill>
                  <a:prstClr val="black"/>
                </a:solidFill>
                <a:latin typeface="Calibri Light" panose="020F0302020204030204" pitchFamily="34" charset="0"/>
              </a:rPr>
              <a:t>ESCs</a:t>
            </a:r>
            <a:endParaRPr lang="en-US" sz="2800" dirty="0">
              <a:solidFill>
                <a:prstClr val="black"/>
              </a:solidFill>
              <a:latin typeface="Calibri Light" panose="020F0302020204030204" pitchFamily="34" charset="0"/>
            </a:endParaRPr>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95685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anose="020E0602020502020306" pitchFamily="34" charset="0"/>
              </a:rPr>
              <a:t>Reconstitution</a:t>
            </a:r>
            <a:endParaRPr lang="en-US" dirty="0">
              <a:latin typeface="Berlin Sans FB" panose="020E0602020502020306" pitchFamily="34" charset="0"/>
            </a:endParaRPr>
          </a:p>
        </p:txBody>
      </p:sp>
      <p:grpSp>
        <p:nvGrpSpPr>
          <p:cNvPr id="16" name="Group 15"/>
          <p:cNvGrpSpPr/>
          <p:nvPr/>
        </p:nvGrpSpPr>
        <p:grpSpPr>
          <a:xfrm>
            <a:off x="1447800" y="1665513"/>
            <a:ext cx="2685680" cy="4724400"/>
            <a:chOff x="1394917" y="1676400"/>
            <a:chExt cx="2685680" cy="4724400"/>
          </a:xfrm>
        </p:grpSpPr>
        <p:sp>
          <p:nvSpPr>
            <p:cNvPr id="7" name="Pentagon 6"/>
            <p:cNvSpPr/>
            <p:nvPr/>
          </p:nvSpPr>
          <p:spPr>
            <a:xfrm rot="5400000">
              <a:off x="375557" y="2695760"/>
              <a:ext cx="4724400" cy="2685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6400" y="2659834"/>
              <a:ext cx="2286000" cy="707886"/>
            </a:xfrm>
            <a:prstGeom prst="rect">
              <a:avLst/>
            </a:prstGeom>
            <a:noFill/>
          </p:spPr>
          <p:txBody>
            <a:bodyPr wrap="square" rtlCol="0">
              <a:spAutoFit/>
            </a:bodyPr>
            <a:lstStyle/>
            <a:p>
              <a:pPr algn="ctr"/>
              <a:r>
                <a:rPr lang="en-US" sz="4000" dirty="0" smtClean="0">
                  <a:solidFill>
                    <a:schemeClr val="bg1"/>
                  </a:solidFill>
                </a:rPr>
                <a:t>Staffing</a:t>
              </a:r>
              <a:endParaRPr lang="en-US" sz="4000" dirty="0">
                <a:solidFill>
                  <a:schemeClr val="bg1"/>
                </a:solidFill>
              </a:endParaRPr>
            </a:p>
          </p:txBody>
        </p:sp>
      </p:grpSp>
      <p:grpSp>
        <p:nvGrpSpPr>
          <p:cNvPr id="15" name="Group 14"/>
          <p:cNvGrpSpPr/>
          <p:nvPr/>
        </p:nvGrpSpPr>
        <p:grpSpPr>
          <a:xfrm>
            <a:off x="4800600" y="1665514"/>
            <a:ext cx="2685680" cy="4724400"/>
            <a:chOff x="4800600" y="1665514"/>
            <a:chExt cx="2685680" cy="4724400"/>
          </a:xfrm>
        </p:grpSpPr>
        <p:sp>
          <p:nvSpPr>
            <p:cNvPr id="12" name="Pentagon 11"/>
            <p:cNvSpPr/>
            <p:nvPr/>
          </p:nvSpPr>
          <p:spPr>
            <a:xfrm rot="5400000">
              <a:off x="3781240" y="2684874"/>
              <a:ext cx="4724400" cy="2685680"/>
            </a:xfrm>
            <a:prstGeom prst="homePlat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00440" y="2352058"/>
              <a:ext cx="2286000" cy="1323439"/>
            </a:xfrm>
            <a:prstGeom prst="rect">
              <a:avLst/>
            </a:prstGeom>
            <a:noFill/>
          </p:spPr>
          <p:txBody>
            <a:bodyPr wrap="square" rtlCol="0">
              <a:spAutoFit/>
            </a:bodyPr>
            <a:lstStyle/>
            <a:p>
              <a:pPr algn="ctr"/>
              <a:r>
                <a:rPr lang="en-US" sz="4000" dirty="0" smtClean="0">
                  <a:solidFill>
                    <a:schemeClr val="bg1"/>
                  </a:solidFill>
                </a:rPr>
                <a:t>Campus Redesign</a:t>
              </a:r>
              <a:endParaRPr lang="en-US" sz="4000" dirty="0">
                <a:solidFill>
                  <a:schemeClr val="bg1"/>
                </a:solidFill>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5900198"/>
            <a:ext cx="785760" cy="78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5528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4.44444E-6 1.11111E-6 L 0.17569 1.11111E-6 " pathEditMode="relative" rAng="0" ptsTypes="AA">
                                      <p:cBhvr>
                                        <p:cTn id="10" dur="2000" fill="hold"/>
                                        <p:tgtEl>
                                          <p:spTgt spid="16"/>
                                        </p:tgtEl>
                                        <p:attrNameLst>
                                          <p:attrName>ppt_x</p:attrName>
                                          <p:attrName>ppt_y</p:attrName>
                                        </p:attrNameLst>
                                      </p:cBhvr>
                                      <p:rCtr x="87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630"/>
          </a:xfrm>
        </p:spPr>
        <p:txBody>
          <a:bodyPr/>
          <a:lstStyle/>
          <a:p>
            <a:r>
              <a:rPr lang="en-US" dirty="0" smtClean="0">
                <a:latin typeface="Berlin Sans FB" panose="020E0602020502020306" pitchFamily="34" charset="0"/>
              </a:rPr>
              <a:t>Reconstitution</a:t>
            </a:r>
            <a:endParaRPr lang="en-US" dirty="0">
              <a:latin typeface="Berlin Sans FB" panose="020E0602020502020306" pitchFamily="34" charset="0"/>
            </a:endParaRPr>
          </a:p>
        </p:txBody>
      </p:sp>
      <p:grpSp>
        <p:nvGrpSpPr>
          <p:cNvPr id="7" name="Group 6"/>
          <p:cNvGrpSpPr/>
          <p:nvPr/>
        </p:nvGrpSpPr>
        <p:grpSpPr>
          <a:xfrm>
            <a:off x="3124200" y="1219201"/>
            <a:ext cx="2917143" cy="1230086"/>
            <a:chOff x="3124200" y="1219201"/>
            <a:chExt cx="2917143" cy="1230086"/>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19201"/>
              <a:ext cx="2917143" cy="123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63572" y="1258946"/>
              <a:ext cx="2438400" cy="1015663"/>
            </a:xfrm>
            <a:prstGeom prst="rect">
              <a:avLst/>
            </a:prstGeom>
            <a:noFill/>
          </p:spPr>
          <p:txBody>
            <a:bodyPr wrap="square" rtlCol="0">
              <a:spAutoFit/>
            </a:bodyPr>
            <a:lstStyle/>
            <a:p>
              <a:pPr algn="ctr"/>
              <a:r>
                <a:rPr lang="en-US" sz="4000" dirty="0" smtClean="0">
                  <a:solidFill>
                    <a:prstClr val="white"/>
                  </a:solidFill>
                </a:rPr>
                <a:t>Staffing</a:t>
              </a:r>
            </a:p>
            <a:p>
              <a:pPr algn="ctr"/>
              <a:r>
                <a:rPr lang="en-US" sz="2000" dirty="0" smtClean="0">
                  <a:solidFill>
                    <a:prstClr val="white"/>
                  </a:solidFill>
                </a:rPr>
                <a:t>TAC §97.1051 (7)(A)</a:t>
              </a:r>
              <a:endParaRPr lang="en-US" sz="2000" dirty="0">
                <a:solidFill>
                  <a:prstClr val="white"/>
                </a:solidFill>
              </a:endParaRPr>
            </a:p>
          </p:txBody>
        </p:sp>
      </p:grpSp>
      <p:grpSp>
        <p:nvGrpSpPr>
          <p:cNvPr id="14" name="Group 13"/>
          <p:cNvGrpSpPr/>
          <p:nvPr/>
        </p:nvGrpSpPr>
        <p:grpSpPr>
          <a:xfrm>
            <a:off x="737506" y="2296886"/>
            <a:ext cx="2310493" cy="4114800"/>
            <a:chOff x="813706" y="2286000"/>
            <a:chExt cx="2310493" cy="4114800"/>
          </a:xfrm>
        </p:grpSpPr>
        <p:sp>
          <p:nvSpPr>
            <p:cNvPr id="4" name="Chevron 3"/>
            <p:cNvSpPr/>
            <p:nvPr/>
          </p:nvSpPr>
          <p:spPr>
            <a:xfrm rot="5400000">
              <a:off x="-88447" y="3188153"/>
              <a:ext cx="4114800" cy="2310493"/>
            </a:xfrm>
            <a:prstGeom prst="chevr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TextBox 10"/>
            <p:cNvSpPr txBox="1"/>
            <p:nvPr/>
          </p:nvSpPr>
          <p:spPr>
            <a:xfrm>
              <a:off x="813706" y="3810000"/>
              <a:ext cx="2234293" cy="707886"/>
            </a:xfrm>
            <a:prstGeom prst="rect">
              <a:avLst/>
            </a:prstGeom>
            <a:noFill/>
          </p:spPr>
          <p:txBody>
            <a:bodyPr wrap="square" rtlCol="0">
              <a:spAutoFit/>
            </a:bodyPr>
            <a:lstStyle/>
            <a:p>
              <a:pPr algn="ctr"/>
              <a:r>
                <a:rPr lang="en-US" sz="4000" dirty="0" smtClean="0">
                  <a:solidFill>
                    <a:prstClr val="white"/>
                  </a:solidFill>
                </a:rPr>
                <a:t>Principal</a:t>
              </a:r>
              <a:endParaRPr lang="en-US" sz="4000" dirty="0">
                <a:solidFill>
                  <a:prstClr val="white"/>
                </a:solidFill>
              </a:endParaRPr>
            </a:p>
          </p:txBody>
        </p:sp>
      </p:grpSp>
      <p:grpSp>
        <p:nvGrpSpPr>
          <p:cNvPr id="15" name="Group 14"/>
          <p:cNvGrpSpPr/>
          <p:nvPr/>
        </p:nvGrpSpPr>
        <p:grpSpPr>
          <a:xfrm>
            <a:off x="6172200" y="2296886"/>
            <a:ext cx="2310493" cy="4114800"/>
            <a:chOff x="6041343" y="2286001"/>
            <a:chExt cx="2310493" cy="4114800"/>
          </a:xfrm>
        </p:grpSpPr>
        <p:sp>
          <p:nvSpPr>
            <p:cNvPr id="10" name="Chevron 9"/>
            <p:cNvSpPr/>
            <p:nvPr/>
          </p:nvSpPr>
          <p:spPr>
            <a:xfrm rot="5400000">
              <a:off x="5139190" y="3188154"/>
              <a:ext cx="4114800" cy="2310493"/>
            </a:xfrm>
            <a:prstGeom prst="chevr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TextBox 11"/>
            <p:cNvSpPr txBox="1"/>
            <p:nvPr/>
          </p:nvSpPr>
          <p:spPr>
            <a:xfrm>
              <a:off x="6079443" y="3810000"/>
              <a:ext cx="2234293" cy="707886"/>
            </a:xfrm>
            <a:prstGeom prst="rect">
              <a:avLst/>
            </a:prstGeom>
            <a:noFill/>
          </p:spPr>
          <p:txBody>
            <a:bodyPr wrap="square" rtlCol="0">
              <a:spAutoFit/>
            </a:bodyPr>
            <a:lstStyle/>
            <a:p>
              <a:pPr algn="ctr"/>
              <a:r>
                <a:rPr lang="en-US" sz="4000" dirty="0" smtClean="0">
                  <a:solidFill>
                    <a:prstClr val="white"/>
                  </a:solidFill>
                </a:rPr>
                <a:t>Teachers</a:t>
              </a:r>
              <a:endParaRPr lang="en-US" sz="4000" dirty="0">
                <a:solidFill>
                  <a:prstClr val="white"/>
                </a:solidFill>
              </a:endParaRPr>
            </a:p>
          </p:txBody>
        </p:sp>
      </p:grpSp>
      <p:sp>
        <p:nvSpPr>
          <p:cNvPr id="13" name="TextBox 12"/>
          <p:cNvSpPr txBox="1"/>
          <p:nvPr/>
        </p:nvSpPr>
        <p:spPr>
          <a:xfrm>
            <a:off x="3200400" y="2743200"/>
            <a:ext cx="2743200" cy="2554545"/>
          </a:xfrm>
          <a:prstGeom prst="rect">
            <a:avLst/>
          </a:prstGeom>
          <a:noFill/>
        </p:spPr>
        <p:txBody>
          <a:bodyPr wrap="square" rtlCol="0">
            <a:spAutoFit/>
          </a:bodyPr>
          <a:lstStyle/>
          <a:p>
            <a:r>
              <a:rPr lang="en-US" sz="2000" b="1" dirty="0" smtClean="0">
                <a:solidFill>
                  <a:prstClr val="black"/>
                </a:solidFill>
              </a:rPr>
              <a:t>Removal/reassignment of some or all campus administrative and/or instructional personnel in accordance with at least the minimum requirements of TEC §39.107</a:t>
            </a:r>
            <a:endParaRPr lang="en-US" sz="2000" b="1" dirty="0">
              <a:solidFill>
                <a:prstClr val="black"/>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653" y="5397617"/>
            <a:ext cx="862694" cy="85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4997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800600" y="3200400"/>
            <a:ext cx="4038600" cy="3382963"/>
          </a:xfrm>
        </p:spPr>
        <p:txBody>
          <a:bodyPr>
            <a:noAutofit/>
          </a:bodyPr>
          <a:lstStyle/>
          <a:p>
            <a:pPr marL="0" indent="0" algn="ctr">
              <a:buNone/>
            </a:pPr>
            <a:r>
              <a:rPr lang="en-US" sz="3200" dirty="0" smtClean="0"/>
              <a:t>What are your current local policies/procedures regarding staff reassignment, termination, and non-renewal?</a:t>
            </a:r>
            <a:endParaRPr lang="en-US" sz="3200" dirty="0"/>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21026570">
            <a:off x="678909" y="1364385"/>
            <a:ext cx="4343400" cy="2144554"/>
          </a:xfrm>
        </p:spPr>
      </p:pic>
      <p:sp>
        <p:nvSpPr>
          <p:cNvPr id="2" name="Footer Placeholder 1"/>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1514960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Reconstitution</a:t>
            </a:r>
            <a:endParaRPr lang="en-US" dirty="0"/>
          </a:p>
        </p:txBody>
      </p:sp>
      <p:grpSp>
        <p:nvGrpSpPr>
          <p:cNvPr id="7" name="Group 6"/>
          <p:cNvGrpSpPr/>
          <p:nvPr/>
        </p:nvGrpSpPr>
        <p:grpSpPr>
          <a:xfrm>
            <a:off x="3124200" y="1219201"/>
            <a:ext cx="2917143" cy="1230086"/>
            <a:chOff x="3124200" y="1219201"/>
            <a:chExt cx="2917143" cy="1230086"/>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19201"/>
              <a:ext cx="2917143" cy="123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63572" y="1258946"/>
              <a:ext cx="2438400" cy="1015663"/>
            </a:xfrm>
            <a:prstGeom prst="rect">
              <a:avLst/>
            </a:prstGeom>
            <a:noFill/>
          </p:spPr>
          <p:txBody>
            <a:bodyPr wrap="square" rtlCol="0">
              <a:spAutoFit/>
            </a:bodyPr>
            <a:lstStyle/>
            <a:p>
              <a:pPr algn="ctr"/>
              <a:r>
                <a:rPr lang="en-US" sz="4000" dirty="0" smtClean="0">
                  <a:solidFill>
                    <a:schemeClr val="bg1"/>
                  </a:solidFill>
                </a:rPr>
                <a:t>Staffing</a:t>
              </a:r>
            </a:p>
            <a:p>
              <a:pPr algn="ctr"/>
              <a:r>
                <a:rPr lang="en-US" sz="2000" dirty="0" smtClean="0">
                  <a:solidFill>
                    <a:schemeClr val="bg1"/>
                  </a:solidFill>
                </a:rPr>
                <a:t>TAC §97.1051 (7)(A)</a:t>
              </a:r>
              <a:endParaRPr lang="en-US" sz="2000" dirty="0">
                <a:solidFill>
                  <a:schemeClr val="bg1"/>
                </a:solidFill>
              </a:endParaRPr>
            </a:p>
          </p:txBody>
        </p:sp>
      </p:grpSp>
      <p:grpSp>
        <p:nvGrpSpPr>
          <p:cNvPr id="14" name="Group 13"/>
          <p:cNvGrpSpPr/>
          <p:nvPr/>
        </p:nvGrpSpPr>
        <p:grpSpPr>
          <a:xfrm>
            <a:off x="737506" y="2296886"/>
            <a:ext cx="2310493" cy="4114800"/>
            <a:chOff x="813706" y="2286000"/>
            <a:chExt cx="2310493" cy="4114800"/>
          </a:xfrm>
        </p:grpSpPr>
        <p:sp>
          <p:nvSpPr>
            <p:cNvPr id="4" name="Chevron 3"/>
            <p:cNvSpPr/>
            <p:nvPr/>
          </p:nvSpPr>
          <p:spPr>
            <a:xfrm rot="5400000">
              <a:off x="-88447" y="3188153"/>
              <a:ext cx="4114800" cy="2310493"/>
            </a:xfrm>
            <a:prstGeom prst="chevr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13706" y="3810000"/>
              <a:ext cx="2234293" cy="707886"/>
            </a:xfrm>
            <a:prstGeom prst="rect">
              <a:avLst/>
            </a:prstGeom>
            <a:noFill/>
          </p:spPr>
          <p:txBody>
            <a:bodyPr wrap="square" rtlCol="0">
              <a:spAutoFit/>
            </a:bodyPr>
            <a:lstStyle/>
            <a:p>
              <a:pPr algn="ctr"/>
              <a:r>
                <a:rPr lang="en-US" sz="4000" dirty="0" smtClean="0">
                  <a:solidFill>
                    <a:schemeClr val="bg1"/>
                  </a:solidFill>
                </a:rPr>
                <a:t>Principal</a:t>
              </a:r>
              <a:endParaRPr lang="en-US" sz="4000" dirty="0">
                <a:solidFill>
                  <a:schemeClr val="bg1"/>
                </a:solidFill>
              </a:endParaRPr>
            </a:p>
          </p:txBody>
        </p:sp>
      </p:grpSp>
      <p:grpSp>
        <p:nvGrpSpPr>
          <p:cNvPr id="15" name="Group 14"/>
          <p:cNvGrpSpPr/>
          <p:nvPr/>
        </p:nvGrpSpPr>
        <p:grpSpPr>
          <a:xfrm>
            <a:off x="6172200" y="2296886"/>
            <a:ext cx="2310493" cy="4114800"/>
            <a:chOff x="6041343" y="2286001"/>
            <a:chExt cx="2310493" cy="4114800"/>
          </a:xfrm>
        </p:grpSpPr>
        <p:sp>
          <p:nvSpPr>
            <p:cNvPr id="10" name="Chevron 9"/>
            <p:cNvSpPr/>
            <p:nvPr/>
          </p:nvSpPr>
          <p:spPr>
            <a:xfrm rot="5400000">
              <a:off x="5139190" y="3188154"/>
              <a:ext cx="4114800" cy="2310493"/>
            </a:xfrm>
            <a:prstGeom prst="chevr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079443" y="3810000"/>
              <a:ext cx="2234293" cy="707886"/>
            </a:xfrm>
            <a:prstGeom prst="rect">
              <a:avLst/>
            </a:prstGeom>
            <a:noFill/>
          </p:spPr>
          <p:txBody>
            <a:bodyPr wrap="square" rtlCol="0">
              <a:spAutoFit/>
            </a:bodyPr>
            <a:lstStyle/>
            <a:p>
              <a:pPr algn="ctr"/>
              <a:r>
                <a:rPr lang="en-US" sz="4000" dirty="0" smtClean="0">
                  <a:solidFill>
                    <a:schemeClr val="bg1"/>
                  </a:solidFill>
                </a:rPr>
                <a:t>Teachers</a:t>
              </a:r>
              <a:endParaRPr lang="en-US" sz="4000" dirty="0">
                <a:solidFill>
                  <a:schemeClr val="bg1"/>
                </a:solidFill>
              </a:endParaRPr>
            </a:p>
          </p:txBody>
        </p:sp>
      </p:grpSp>
      <p:sp>
        <p:nvSpPr>
          <p:cNvPr id="13" name="TextBox 12"/>
          <p:cNvSpPr txBox="1"/>
          <p:nvPr/>
        </p:nvSpPr>
        <p:spPr>
          <a:xfrm>
            <a:off x="3200400" y="2743200"/>
            <a:ext cx="2743200" cy="2554545"/>
          </a:xfrm>
          <a:prstGeom prst="rect">
            <a:avLst/>
          </a:prstGeom>
          <a:noFill/>
        </p:spPr>
        <p:txBody>
          <a:bodyPr wrap="square" rtlCol="0">
            <a:spAutoFit/>
          </a:bodyPr>
          <a:lstStyle/>
          <a:p>
            <a:r>
              <a:rPr lang="en-US" sz="2000" b="1" dirty="0" smtClean="0"/>
              <a:t>Removal/reassignment of some or all campus administrative and/or instructional personnel in accordance with at least the minimum requirements of TEC §39.107</a:t>
            </a:r>
            <a:endParaRPr lang="en-US" sz="2000" b="1" dirty="0"/>
          </a:p>
        </p:txBody>
      </p:sp>
      <p:sp>
        <p:nvSpPr>
          <p:cNvPr id="3" name="Footer Placeholder 2"/>
          <p:cNvSpPr>
            <a:spLocks noGrp="1"/>
          </p:cNvSpPr>
          <p:nvPr>
            <p:ph type="ftr" sz="quarter" idx="11"/>
          </p:nvPr>
        </p:nvSpPr>
        <p:spPr/>
        <p:txBody>
          <a:bodyPr/>
          <a:lstStyle/>
          <a:p>
            <a:r>
              <a:rPr lang="en-US" smtClean="0"/>
              <a:t>Copyright © Texas Education Agency 2014. All rights reserved.</a:t>
            </a:r>
            <a:endParaRPr lang="en-US"/>
          </a:p>
        </p:txBody>
      </p:sp>
    </p:spTree>
    <p:extLst>
      <p:ext uri="{BB962C8B-B14F-4D97-AF65-F5344CB8AC3E}">
        <p14:creationId xmlns:p14="http://schemas.microsoft.com/office/powerpoint/2010/main" val="710402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AA67C15FE1404FB20D3CA6D0281ACC" ma:contentTypeVersion="0" ma:contentTypeDescription="Create a new document." ma:contentTypeScope="" ma:versionID="a6a699d18ef255ce2bcb925f1f82c444">
  <xsd:schema xmlns:xsd="http://www.w3.org/2001/XMLSchema" xmlns:xs="http://www.w3.org/2001/XMLSchema" xmlns:p="http://schemas.microsoft.com/office/2006/metadata/properties" targetNamespace="http://schemas.microsoft.com/office/2006/metadata/properties" ma:root="true" ma:fieldsID="0c071eb8560f5413052836f3f3d065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10164A-B089-40F9-B657-CDA5F96E58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2AFB55E-7A8B-4261-B90F-070D65E73A7D}">
  <ds:schemaRefs>
    <ds:schemaRef ds:uri="http://schemas.microsoft.com/sharepoint/v3/contenttype/forms"/>
  </ds:schemaRefs>
</ds:datastoreItem>
</file>

<file path=customXml/itemProps3.xml><?xml version="1.0" encoding="utf-8"?>
<ds:datastoreItem xmlns:ds="http://schemas.openxmlformats.org/officeDocument/2006/customXml" ds:itemID="{C79C1685-9ADE-442C-9D87-790B0A61FB45}">
  <ds:schemaRef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11532</TotalTime>
  <Words>5490</Words>
  <Application>Microsoft Office PowerPoint</Application>
  <PresentationFormat>On-screen Show (4:3)</PresentationFormat>
  <Paragraphs>433</Paragraphs>
  <Slides>34</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Black</vt:lpstr>
      <vt:lpstr>Berlin Sans FB</vt:lpstr>
      <vt:lpstr>Britannic Bold</vt:lpstr>
      <vt:lpstr>Calibri</vt:lpstr>
      <vt:lpstr>Calibri Light</vt:lpstr>
      <vt:lpstr>Century Gothic</vt:lpstr>
      <vt:lpstr>Franklin Gothic Medium</vt:lpstr>
      <vt:lpstr>Times New Roman</vt:lpstr>
      <vt:lpstr>Office Theme</vt:lpstr>
      <vt:lpstr>1_Office Theme</vt:lpstr>
      <vt:lpstr>Texas Accountability  Intervention System</vt:lpstr>
      <vt:lpstr>Who is here today?</vt:lpstr>
      <vt:lpstr>Objectives</vt:lpstr>
      <vt:lpstr>PowerPoint Presentation</vt:lpstr>
      <vt:lpstr>PowerPoint Presentation</vt:lpstr>
      <vt:lpstr>Reconstitution</vt:lpstr>
      <vt:lpstr>Reconstitution</vt:lpstr>
      <vt:lpstr>PowerPoint Presentation</vt:lpstr>
      <vt:lpstr>Reconstitution</vt:lpstr>
      <vt:lpstr>Reconstitution </vt:lpstr>
      <vt:lpstr>Reconstitution </vt:lpstr>
      <vt:lpstr>Reconstitution </vt:lpstr>
      <vt:lpstr>Reconstitution </vt:lpstr>
      <vt:lpstr>PowerPoint Presentation</vt:lpstr>
      <vt:lpstr>PowerPoint Presentation</vt:lpstr>
      <vt:lpstr>PowerPoint Presentation</vt:lpstr>
      <vt:lpstr>Partner Processing</vt:lpstr>
      <vt:lpstr>PowerPoint Presentation</vt:lpstr>
      <vt:lpstr>Are retention determinations made for all campus staff?  (i.e., assistant principals, counselors, elective teachers)</vt:lpstr>
      <vt:lpstr>Submission Requirements</vt:lpstr>
      <vt:lpstr>Determination Summary</vt:lpstr>
      <vt:lpstr>Reconstitution</vt:lpstr>
      <vt:lpstr>Reconstitution</vt:lpstr>
      <vt:lpstr>PowerPoint Presentation</vt:lpstr>
      <vt:lpstr>Table Activity</vt:lpstr>
      <vt:lpstr>Table Activity</vt:lpstr>
      <vt:lpstr>What will be your foundation elements?</vt:lpstr>
      <vt:lpstr>Submissions</vt:lpstr>
      <vt:lpstr>Does a K-2 campus that is paired with a 3-5 campus rated 2nd year IR also have to plan for reconstitution?</vt:lpstr>
      <vt:lpstr>Questions?</vt:lpstr>
      <vt:lpstr>PowerPoint Presentation</vt:lpstr>
      <vt:lpstr>Resources</vt:lpstr>
      <vt:lpstr>Contact Information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Family</dc:creator>
  <cp:lastModifiedBy>Cal, Juarod</cp:lastModifiedBy>
  <cp:revision>201</cp:revision>
  <cp:lastPrinted>2014-09-03T13:45:43Z</cp:lastPrinted>
  <dcterms:created xsi:type="dcterms:W3CDTF">2014-08-26T03:40:36Z</dcterms:created>
  <dcterms:modified xsi:type="dcterms:W3CDTF">2014-10-27T14:01:40Z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0x010100DEAA67C15FE1404FB20D3CA6D0281ACC</vt:lpwstr>
  </property>
  <property fmtid="{D5CDD505-2E9C-101B-9397-08002B2CF9AE}" pid="3" name="IsMyDocuments">
    <vt:bool>true</vt:bool>
  </property>
  <property fmtid="{D5CDD505-2E9C-101B-9397-08002B2CF9AE}" pid="4" name="_MarkAsFinal">
    <vt:bool>true</vt:bool>
  </property>
</Properties>
</file>