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7" r:id="rId6"/>
    <p:sldId id="258" r:id="rId7"/>
    <p:sldId id="259" r:id="rId8"/>
    <p:sldId id="260" r:id="rId9"/>
    <p:sldId id="261" r:id="rId10"/>
    <p:sldId id="262" r:id="rId11"/>
    <p:sldId id="26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6CBAFC-473A-4A25-BE78-DE1988A57C04}"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564992-9A73-4D32-8F2B-7872883CF1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557A4B-8624-4F55-9D73-8908A80B6CDC}"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94A44-0EFF-4BF2-BEFD-897C16E01D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7CF8F-0D23-44BA-A8D6-67F1C5525D8F}"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665DF-85E0-4BAD-AC07-0498D226FA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748A7-5AB5-4B0C-BFCA-BB17A551999A}"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A2592-19BA-4258-BE99-8D947B2EBD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D36E2F-E143-4B57-A794-F5D11FA05BD4}"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8A6915-6AC4-43CC-B8F4-7E45A3E5DD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57F06A-A365-42A0-AAD5-886847D12E24}"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E9FFEC-FF00-41E6-BE3A-E82046F2EE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C45866-7E7A-4DC9-9D77-05EF15F4AF3D}" type="datetimeFigureOut">
              <a:rPr lang="en-US"/>
              <a:pPr>
                <a:defRPr/>
              </a:pPr>
              <a:t>4/17/2012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4AB4A4-A8F6-49FF-8827-C6E43F6407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EEF248-79E9-4A83-B320-50DB0CB25DD2}" type="datetimeFigureOut">
              <a:rPr lang="en-US"/>
              <a:pPr>
                <a:defRPr/>
              </a:pPr>
              <a:t>4/17/2012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F45AFF-E37C-41C9-88CD-A0F0FB8B9A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ABFC96-8534-4E1E-B146-F670E807A25A}" type="datetimeFigureOut">
              <a:rPr lang="en-US"/>
              <a:pPr>
                <a:defRPr/>
              </a:pPr>
              <a:t>4/17/2012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BBCD50-D3CB-4AE2-B3D4-4AC6811F06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14CA2-398D-4FE1-8D9C-730E26C35068}"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48471A-0216-4C09-8371-08BA96CE6C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42FFE0-C8FA-47B0-830D-9485C2BB9422}"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787D5-5659-4E35-AC88-1D85258942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B02872-B5D0-4B32-90A6-5E557400D1C4}" type="datetimeFigureOut">
              <a:rPr lang="en-US"/>
              <a:pPr>
                <a:defRPr/>
              </a:pPr>
              <a:t>4/17/2012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825C7A-5CD9-4E5C-A02B-886593B332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58371" name="Slide Number Placeholder 5"/>
          <p:cNvSpPr>
            <a:spLocks noGrp="1"/>
          </p:cNvSpPr>
          <p:nvPr>
            <p:ph type="sldNum" sz="quarter" idx="12"/>
          </p:nvPr>
        </p:nvSpPr>
        <p:spPr/>
        <p:txBody>
          <a:bodyPr/>
          <a:lstStyle/>
          <a:p>
            <a:pPr>
              <a:defRPr/>
            </a:pPr>
            <a:fld id="{BB39ABE0-5DA0-4A30-993C-0371E3664307}" type="slidenum">
              <a:rPr lang="en-US"/>
              <a:pPr>
                <a:defRPr/>
              </a:pPr>
              <a:t>1</a:t>
            </a:fld>
            <a:endParaRPr lang="en-US"/>
          </a:p>
        </p:txBody>
      </p:sp>
      <p:sp>
        <p:nvSpPr>
          <p:cNvPr id="2052" name="Rectangle 3"/>
          <p:cNvSpPr>
            <a:spLocks noGrp="1" noChangeArrowheads="1"/>
          </p:cNvSpPr>
          <p:nvPr>
            <p:ph type="body" idx="1"/>
          </p:nvPr>
        </p:nvSpPr>
        <p:spPr/>
        <p:txBody>
          <a:bodyPr/>
          <a:lstStyle/>
          <a:p>
            <a:pPr eaLnBrk="1" hangingPunct="1"/>
            <a:endParaRPr lang="en-US" smtClean="0"/>
          </a:p>
          <a:p>
            <a:pPr eaLnBrk="1" hangingPunct="1"/>
            <a:endParaRPr lang="en-US" smtClean="0"/>
          </a:p>
          <a:p>
            <a:pPr algn="ctr" eaLnBrk="1" hangingPunct="1">
              <a:buFontTx/>
              <a:buNone/>
            </a:pPr>
            <a:r>
              <a:rPr lang="en-US" smtClean="0"/>
              <a:t>Time and Effort Reporting and </a:t>
            </a:r>
          </a:p>
          <a:p>
            <a:pPr algn="ctr" eaLnBrk="1" hangingPunct="1">
              <a:buFontTx/>
              <a:buNone/>
            </a:pPr>
            <a:r>
              <a:rPr lang="en-US" smtClean="0"/>
              <a:t>Charges to Payroll</a:t>
            </a:r>
          </a:p>
        </p:txBody>
      </p:sp>
      <p:pic>
        <p:nvPicPr>
          <p:cNvPr id="2053" name="Picture 4" descr="j0234659"/>
          <p:cNvPicPr>
            <a:picLocks noChangeAspect="1" noChangeArrowheads="1"/>
          </p:cNvPicPr>
          <p:nvPr>
            <p:ph type="title"/>
          </p:nvPr>
        </p:nvPicPr>
        <p:blipFill>
          <a:blip r:embed="rId3" cstate="print"/>
          <a:srcRect/>
          <a:stretch>
            <a:fillRect/>
          </a:stretch>
        </p:blipFill>
        <p:spPr>
          <a:xfrm>
            <a:off x="685800" y="609600"/>
            <a:ext cx="1111250" cy="1143000"/>
          </a:xfrm>
          <a:noFill/>
        </p:spPr>
      </p:pic>
      <p:pic>
        <p:nvPicPr>
          <p:cNvPr id="2054" name="Picture 5" descr="j0237204"/>
          <p:cNvPicPr>
            <a:picLocks noChangeAspect="1" noChangeArrowheads="1"/>
          </p:cNvPicPr>
          <p:nvPr/>
        </p:nvPicPr>
        <p:blipFill>
          <a:blip r:embed="rId4" cstate="print"/>
          <a:srcRect/>
          <a:stretch>
            <a:fillRect/>
          </a:stretch>
        </p:blipFill>
        <p:spPr bwMode="auto">
          <a:xfrm>
            <a:off x="7010400" y="533400"/>
            <a:ext cx="1447800" cy="1306513"/>
          </a:xfrm>
          <a:prstGeom prst="rect">
            <a:avLst/>
          </a:prstGeom>
          <a:noFill/>
          <a:ln w="9525">
            <a:noFill/>
            <a:miter lim="800000"/>
            <a:headEnd/>
            <a:tailEnd/>
          </a:ln>
        </p:spPr>
      </p:pic>
      <p:pic>
        <p:nvPicPr>
          <p:cNvPr id="8" name="~PP3581.WAV">
            <a:hlinkClick r:id="" action="ppaction://media"/>
          </p:cNvPr>
          <p:cNvPicPr>
            <a:picLocks noRot="1" noChangeAspect="1"/>
          </p:cNvPicPr>
          <p:nvPr>
            <a:wavAudioFile r:embed="rId1" name="~PP3581.WAV"/>
          </p:nvPr>
        </p:nvPicPr>
        <p:blipFill>
          <a:blip r:embed="rId5"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9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59395" name="Slide Number Placeholder 5"/>
          <p:cNvSpPr>
            <a:spLocks noGrp="1"/>
          </p:cNvSpPr>
          <p:nvPr>
            <p:ph type="sldNum" sz="quarter" idx="12"/>
          </p:nvPr>
        </p:nvSpPr>
        <p:spPr/>
        <p:txBody>
          <a:bodyPr/>
          <a:lstStyle/>
          <a:p>
            <a:pPr>
              <a:defRPr/>
            </a:pPr>
            <a:fld id="{3369BE95-32C8-41A5-B218-91C6C8D26675}" type="slidenum">
              <a:rPr lang="en-US"/>
              <a:pPr>
                <a:defRPr/>
              </a:pPr>
              <a:t>2</a:t>
            </a:fld>
            <a:endParaRPr lang="en-US"/>
          </a:p>
        </p:txBody>
      </p:sp>
      <p:sp>
        <p:nvSpPr>
          <p:cNvPr id="3076" name="Rectangle 2"/>
          <p:cNvSpPr>
            <a:spLocks noGrp="1" noChangeArrowheads="1"/>
          </p:cNvSpPr>
          <p:nvPr>
            <p:ph type="title"/>
          </p:nvPr>
        </p:nvSpPr>
        <p:spPr/>
        <p:txBody>
          <a:bodyPr/>
          <a:lstStyle/>
          <a:p>
            <a:pPr eaLnBrk="1" hangingPunct="1"/>
            <a:r>
              <a:rPr lang="en-US" sz="2800" smtClean="0"/>
              <a:t>Time and Effort Reporting and Charges to Payroll</a:t>
            </a:r>
          </a:p>
        </p:txBody>
      </p:sp>
      <p:sp>
        <p:nvSpPr>
          <p:cNvPr id="3077" name="Rectangle 3"/>
          <p:cNvSpPr>
            <a:spLocks noGrp="1" noChangeArrowheads="1"/>
          </p:cNvSpPr>
          <p:nvPr>
            <p:ph type="body" idx="1"/>
          </p:nvPr>
        </p:nvSpPr>
        <p:spPr/>
        <p:txBody>
          <a:bodyPr/>
          <a:lstStyle/>
          <a:p>
            <a:pPr eaLnBrk="1" hangingPunct="1">
              <a:lnSpc>
                <a:spcPct val="80000"/>
              </a:lnSpc>
            </a:pPr>
            <a:r>
              <a:rPr lang="en-US" sz="2200" smtClean="0"/>
              <a:t>OMB Circular A-122, Attachment B, Section 8. “Compensation for Personal Services,” Subsection m. “Support of Salaries and Wages”</a:t>
            </a:r>
          </a:p>
          <a:p>
            <a:pPr eaLnBrk="1" hangingPunct="1">
              <a:lnSpc>
                <a:spcPct val="80000"/>
              </a:lnSpc>
            </a:pPr>
            <a:endParaRPr lang="en-US" sz="2200" smtClean="0"/>
          </a:p>
          <a:p>
            <a:pPr eaLnBrk="1" hangingPunct="1">
              <a:lnSpc>
                <a:spcPct val="80000"/>
              </a:lnSpc>
            </a:pPr>
            <a:r>
              <a:rPr lang="en-US" sz="2200" smtClean="0"/>
              <a:t>All charges to payroll for grant-funded staff must be based on distribution of activity reports (i.e., time and effort reports).  This includes </a:t>
            </a:r>
            <a:r>
              <a:rPr lang="en-US" sz="2200" b="1" smtClean="0"/>
              <a:t>professionals (exempt) and nonprofessionals (nonexempt) </a:t>
            </a:r>
            <a:r>
              <a:rPr lang="en-US" sz="2200" smtClean="0"/>
              <a:t>whose compensation is charged, </a:t>
            </a:r>
            <a:r>
              <a:rPr lang="en-US" sz="2200" u="sng" smtClean="0"/>
              <a:t>in whole or in part</a:t>
            </a:r>
            <a:r>
              <a:rPr lang="en-US" sz="2200" smtClean="0"/>
              <a:t>, directly to awards.  </a:t>
            </a:r>
          </a:p>
          <a:p>
            <a:pPr eaLnBrk="1" hangingPunct="1">
              <a:lnSpc>
                <a:spcPct val="80000"/>
              </a:lnSpc>
            </a:pPr>
            <a:endParaRPr lang="en-US" sz="2200" smtClean="0"/>
          </a:p>
          <a:p>
            <a:pPr eaLnBrk="1" hangingPunct="1">
              <a:lnSpc>
                <a:spcPct val="80000"/>
              </a:lnSpc>
            </a:pPr>
            <a:r>
              <a:rPr lang="en-US" sz="2200" smtClean="0"/>
              <a:t>Therefore, </a:t>
            </a:r>
            <a:r>
              <a:rPr lang="en-US" sz="2200" b="1" smtClean="0"/>
              <a:t>all personnel, whether 100% funded or partially funded from the grant, must maintain time and effort records for 100% of the time </a:t>
            </a:r>
            <a:r>
              <a:rPr lang="en-US" sz="2200" smtClean="0"/>
              <a:t>(unless the organization has a substitute system approved in writing by the cognizant agency).</a:t>
            </a:r>
          </a:p>
          <a:p>
            <a:pPr eaLnBrk="1" hangingPunct="1">
              <a:lnSpc>
                <a:spcPct val="80000"/>
              </a:lnSpc>
            </a:pPr>
            <a:endParaRPr lang="en-US" sz="2200" smtClean="0"/>
          </a:p>
        </p:txBody>
      </p:sp>
      <p:pic>
        <p:nvPicPr>
          <p:cNvPr id="7" name="~PP1073.WAV">
            <a:hlinkClick r:id="" action="ppaction://media"/>
          </p:cNvPr>
          <p:cNvPicPr>
            <a:picLocks noRot="1" noChangeAspect="1"/>
          </p:cNvPicPr>
          <p:nvPr>
            <a:wavAudioFile r:embed="rId1" name="~PP1073.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46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60419" name="Slide Number Placeholder 5"/>
          <p:cNvSpPr>
            <a:spLocks noGrp="1"/>
          </p:cNvSpPr>
          <p:nvPr>
            <p:ph type="sldNum" sz="quarter" idx="12"/>
          </p:nvPr>
        </p:nvSpPr>
        <p:spPr/>
        <p:txBody>
          <a:bodyPr/>
          <a:lstStyle/>
          <a:p>
            <a:pPr>
              <a:defRPr/>
            </a:pPr>
            <a:fld id="{DB2806D1-877C-4092-92CB-BB7736A9496A}" type="slidenum">
              <a:rPr lang="en-US"/>
              <a:pPr>
                <a:defRPr/>
              </a:pPr>
              <a:t>3</a:t>
            </a:fld>
            <a:endParaRPr lang="en-US"/>
          </a:p>
        </p:txBody>
      </p:sp>
      <p:sp>
        <p:nvSpPr>
          <p:cNvPr id="4100" name="Rectangle 2"/>
          <p:cNvSpPr>
            <a:spLocks noGrp="1" noChangeArrowheads="1"/>
          </p:cNvSpPr>
          <p:nvPr>
            <p:ph type="title"/>
          </p:nvPr>
        </p:nvSpPr>
        <p:spPr/>
        <p:txBody>
          <a:bodyPr/>
          <a:lstStyle/>
          <a:p>
            <a:pPr eaLnBrk="1" hangingPunct="1"/>
            <a:r>
              <a:rPr lang="en-US" sz="2800" smtClean="0"/>
              <a:t>Time and Effort Reporting and Charges to Payroll</a:t>
            </a:r>
          </a:p>
        </p:txBody>
      </p:sp>
      <p:sp>
        <p:nvSpPr>
          <p:cNvPr id="4101" name="Rectangle 3"/>
          <p:cNvSpPr>
            <a:spLocks noGrp="1" noChangeArrowheads="1"/>
          </p:cNvSpPr>
          <p:nvPr>
            <p:ph type="body" idx="1"/>
          </p:nvPr>
        </p:nvSpPr>
        <p:spPr/>
        <p:txBody>
          <a:bodyPr/>
          <a:lstStyle/>
          <a:p>
            <a:pPr eaLnBrk="1" hangingPunct="1">
              <a:lnSpc>
                <a:spcPct val="90000"/>
              </a:lnSpc>
            </a:pPr>
            <a:r>
              <a:rPr lang="en-US" smtClean="0"/>
              <a:t>Employees must prepare time and effort reports, at least monthly, to coincide with pay periods.  </a:t>
            </a:r>
          </a:p>
          <a:p>
            <a:pPr eaLnBrk="1" hangingPunct="1">
              <a:lnSpc>
                <a:spcPct val="90000"/>
              </a:lnSpc>
              <a:buFontTx/>
              <a:buNone/>
            </a:pPr>
            <a:endParaRPr lang="en-US" sz="600" smtClean="0"/>
          </a:p>
          <a:p>
            <a:pPr eaLnBrk="1" hangingPunct="1">
              <a:lnSpc>
                <a:spcPct val="90000"/>
              </a:lnSpc>
            </a:pPr>
            <a:r>
              <a:rPr lang="en-US" smtClean="0"/>
              <a:t>Such reports must reflect an after-the-fact distribution of </a:t>
            </a:r>
            <a:r>
              <a:rPr lang="en-US" u="sng" smtClean="0"/>
              <a:t>100 percent</a:t>
            </a:r>
            <a:r>
              <a:rPr lang="en-US" smtClean="0"/>
              <a:t> of the actual time spent on each activity and must be signed by the employee. </a:t>
            </a:r>
          </a:p>
          <a:p>
            <a:pPr eaLnBrk="1" hangingPunct="1">
              <a:lnSpc>
                <a:spcPct val="90000"/>
              </a:lnSpc>
              <a:buFontTx/>
              <a:buNone/>
            </a:pPr>
            <a:endParaRPr lang="en-US" sz="600" smtClean="0"/>
          </a:p>
          <a:p>
            <a:pPr eaLnBrk="1" hangingPunct="1">
              <a:lnSpc>
                <a:spcPct val="90000"/>
              </a:lnSpc>
            </a:pPr>
            <a:r>
              <a:rPr lang="en-US" smtClean="0"/>
              <a:t>Charges to payroll must be adjusted based on time and effort records.</a:t>
            </a:r>
          </a:p>
        </p:txBody>
      </p:sp>
      <p:pic>
        <p:nvPicPr>
          <p:cNvPr id="6" name="~PP3314.WAV">
            <a:hlinkClick r:id="" action="ppaction://media"/>
          </p:cNvPr>
          <p:cNvPicPr>
            <a:picLocks noRot="1" noChangeAspect="1"/>
          </p:cNvPicPr>
          <p:nvPr>
            <a:wavAudioFile r:embed="rId1" name="~PP3314.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26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61443" name="Slide Number Placeholder 5"/>
          <p:cNvSpPr>
            <a:spLocks noGrp="1"/>
          </p:cNvSpPr>
          <p:nvPr>
            <p:ph type="sldNum" sz="quarter" idx="12"/>
          </p:nvPr>
        </p:nvSpPr>
        <p:spPr/>
        <p:txBody>
          <a:bodyPr/>
          <a:lstStyle/>
          <a:p>
            <a:pPr>
              <a:defRPr/>
            </a:pPr>
            <a:fld id="{8CEABDCA-A66E-44D1-AC6A-4F22B6E3A99F}" type="slidenum">
              <a:rPr lang="en-US"/>
              <a:pPr>
                <a:defRPr/>
              </a:pPr>
              <a:t>4</a:t>
            </a:fld>
            <a:endParaRPr lang="en-US"/>
          </a:p>
        </p:txBody>
      </p:sp>
      <p:sp>
        <p:nvSpPr>
          <p:cNvPr id="6144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Nonprofessional </a:t>
            </a:r>
            <a:r>
              <a:rPr lang="en-US" sz="3200" smtClean="0"/>
              <a:t>(non-exempt) </a:t>
            </a:r>
            <a:r>
              <a:rPr lang="en-US" smtClean="0"/>
              <a:t>Employees</a:t>
            </a:r>
          </a:p>
        </p:txBody>
      </p:sp>
      <p:sp>
        <p:nvSpPr>
          <p:cNvPr id="5125" name="Rectangle 3"/>
          <p:cNvSpPr>
            <a:spLocks noGrp="1" noChangeArrowheads="1"/>
          </p:cNvSpPr>
          <p:nvPr>
            <p:ph type="body" idx="1"/>
          </p:nvPr>
        </p:nvSpPr>
        <p:spPr/>
        <p:txBody>
          <a:bodyPr/>
          <a:lstStyle/>
          <a:p>
            <a:pPr eaLnBrk="1" hangingPunct="1"/>
            <a:r>
              <a:rPr lang="en-US" sz="2800" smtClean="0"/>
              <a:t>Charges for salaries and wages of </a:t>
            </a:r>
            <a:r>
              <a:rPr lang="en-US" sz="2800" b="1" smtClean="0"/>
              <a:t>nonprofessional</a:t>
            </a:r>
            <a:r>
              <a:rPr lang="en-US" sz="2800" smtClean="0"/>
              <a:t> employees must also be supported by records indicating the total number of hours worked each day maintained in conformance with the Department of Labor regulations implementing the Fair Labor Standards Act (FLSA).  For this purpose, the term “nonprofessional employee” shall have the same meaning as “nonexempt employee” under FLSA.</a:t>
            </a:r>
          </a:p>
        </p:txBody>
      </p:sp>
      <p:pic>
        <p:nvPicPr>
          <p:cNvPr id="6" name="~PP921.WAV">
            <a:hlinkClick r:id="" action="ppaction://media"/>
          </p:cNvPr>
          <p:cNvPicPr>
            <a:picLocks noRot="1" noChangeAspect="1"/>
          </p:cNvPicPr>
          <p:nvPr>
            <a:wavAudioFile r:embed="rId1" name="~PP921.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219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62467" name="Slide Number Placeholder 5"/>
          <p:cNvSpPr>
            <a:spLocks noGrp="1"/>
          </p:cNvSpPr>
          <p:nvPr>
            <p:ph type="sldNum" sz="quarter" idx="12"/>
          </p:nvPr>
        </p:nvSpPr>
        <p:spPr/>
        <p:txBody>
          <a:bodyPr/>
          <a:lstStyle/>
          <a:p>
            <a:pPr>
              <a:defRPr/>
            </a:pPr>
            <a:fld id="{95D3A60F-9E6A-4B6C-9E67-F6EBBC8FDEEB}" type="slidenum">
              <a:rPr lang="en-US"/>
              <a:pPr>
                <a:defRPr/>
              </a:pPr>
              <a:t>5</a:t>
            </a:fld>
            <a:endParaRPr lang="en-US"/>
          </a:p>
        </p:txBody>
      </p:sp>
      <p:sp>
        <p:nvSpPr>
          <p:cNvPr id="6148" name="Rectangle 2"/>
          <p:cNvSpPr>
            <a:spLocks noGrp="1" noChangeArrowheads="1"/>
          </p:cNvSpPr>
          <p:nvPr>
            <p:ph type="title"/>
          </p:nvPr>
        </p:nvSpPr>
        <p:spPr/>
        <p:txBody>
          <a:bodyPr/>
          <a:lstStyle/>
          <a:p>
            <a:pPr eaLnBrk="1" hangingPunct="1"/>
            <a:r>
              <a:rPr lang="en-US" sz="3600" smtClean="0"/>
              <a:t>Standards for Time and Effort Reports</a:t>
            </a:r>
          </a:p>
        </p:txBody>
      </p:sp>
      <p:sp>
        <p:nvSpPr>
          <p:cNvPr id="6149" name="Rectangle 3"/>
          <p:cNvSpPr>
            <a:spLocks noGrp="1" noChangeArrowheads="1"/>
          </p:cNvSpPr>
          <p:nvPr>
            <p:ph type="body" idx="1"/>
          </p:nvPr>
        </p:nvSpPr>
        <p:spPr/>
        <p:txBody>
          <a:bodyPr/>
          <a:lstStyle/>
          <a:p>
            <a:pPr eaLnBrk="1" hangingPunct="1">
              <a:lnSpc>
                <a:spcPct val="90000"/>
              </a:lnSpc>
            </a:pPr>
            <a:r>
              <a:rPr lang="en-US" sz="3000" smtClean="0"/>
              <a:t>Reports</a:t>
            </a:r>
            <a:r>
              <a:rPr lang="en-US" smtClean="0"/>
              <a:t> must:</a:t>
            </a:r>
          </a:p>
          <a:p>
            <a:pPr lvl="1" eaLnBrk="1" hangingPunct="1">
              <a:lnSpc>
                <a:spcPct val="90000"/>
              </a:lnSpc>
            </a:pPr>
            <a:r>
              <a:rPr lang="en-US" sz="2600" smtClean="0"/>
              <a:t>Reflect an after-the-fact account of the actual activity of each employee (budget estimates do not qualify as support for charges to payroll)</a:t>
            </a:r>
          </a:p>
          <a:p>
            <a:pPr lvl="1" eaLnBrk="1" hangingPunct="1">
              <a:lnSpc>
                <a:spcPct val="90000"/>
              </a:lnSpc>
            </a:pPr>
            <a:endParaRPr lang="en-US" sz="900" smtClean="0"/>
          </a:p>
          <a:p>
            <a:pPr lvl="1" eaLnBrk="1" hangingPunct="1">
              <a:lnSpc>
                <a:spcPct val="90000"/>
              </a:lnSpc>
            </a:pPr>
            <a:r>
              <a:rPr lang="en-US" sz="2600" smtClean="0"/>
              <a:t>Account for 100% of their time</a:t>
            </a:r>
          </a:p>
          <a:p>
            <a:pPr lvl="1" eaLnBrk="1" hangingPunct="1">
              <a:lnSpc>
                <a:spcPct val="90000"/>
              </a:lnSpc>
            </a:pPr>
            <a:endParaRPr lang="en-US" sz="900" smtClean="0"/>
          </a:p>
          <a:p>
            <a:pPr lvl="1" eaLnBrk="1" hangingPunct="1">
              <a:lnSpc>
                <a:spcPct val="90000"/>
              </a:lnSpc>
            </a:pPr>
            <a:r>
              <a:rPr lang="en-US" sz="2600" smtClean="0"/>
              <a:t>Be signed by the employee or by a supervisor having first-hand knowledge of the activities performed by the employee that the distribution of activity represents a reasonable estimate of the actual work performed by the employee</a:t>
            </a:r>
          </a:p>
        </p:txBody>
      </p:sp>
      <p:pic>
        <p:nvPicPr>
          <p:cNvPr id="6" name="~PP626.WAV">
            <a:hlinkClick r:id="" action="ppaction://media"/>
          </p:cNvPr>
          <p:cNvPicPr>
            <a:picLocks noRot="1" noChangeAspect="1"/>
          </p:cNvPicPr>
          <p:nvPr>
            <a:wavAudioFile r:embed="rId1" name="~PP626.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281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63491" name="Slide Number Placeholder 5"/>
          <p:cNvSpPr>
            <a:spLocks noGrp="1"/>
          </p:cNvSpPr>
          <p:nvPr>
            <p:ph type="sldNum" sz="quarter" idx="12"/>
          </p:nvPr>
        </p:nvSpPr>
        <p:spPr/>
        <p:txBody>
          <a:bodyPr/>
          <a:lstStyle/>
          <a:p>
            <a:pPr>
              <a:defRPr/>
            </a:pPr>
            <a:fld id="{500B62F7-F122-4B1C-A179-382307496BD7}" type="slidenum">
              <a:rPr lang="en-US"/>
              <a:pPr>
                <a:defRPr/>
              </a:pPr>
              <a:t>6</a:t>
            </a:fld>
            <a:endParaRPr lang="en-US"/>
          </a:p>
        </p:txBody>
      </p:sp>
      <p:sp>
        <p:nvSpPr>
          <p:cNvPr id="7172" name="Rectangle 2"/>
          <p:cNvSpPr>
            <a:spLocks noGrp="1" noChangeArrowheads="1"/>
          </p:cNvSpPr>
          <p:nvPr>
            <p:ph type="title"/>
          </p:nvPr>
        </p:nvSpPr>
        <p:spPr/>
        <p:txBody>
          <a:bodyPr/>
          <a:lstStyle/>
          <a:p>
            <a:pPr eaLnBrk="1" hangingPunct="1"/>
            <a:r>
              <a:rPr lang="en-US" sz="3600" smtClean="0"/>
              <a:t>Standards for Time and Effort Reports</a:t>
            </a:r>
          </a:p>
        </p:txBody>
      </p:sp>
      <p:sp>
        <p:nvSpPr>
          <p:cNvPr id="7173" name="Rectangle 3"/>
          <p:cNvSpPr>
            <a:spLocks noGrp="1" noChangeArrowheads="1"/>
          </p:cNvSpPr>
          <p:nvPr>
            <p:ph type="body" idx="1"/>
          </p:nvPr>
        </p:nvSpPr>
        <p:spPr/>
        <p:txBody>
          <a:bodyPr/>
          <a:lstStyle/>
          <a:p>
            <a:pPr eaLnBrk="1" hangingPunct="1">
              <a:lnSpc>
                <a:spcPct val="90000"/>
              </a:lnSpc>
            </a:pPr>
            <a:r>
              <a:rPr lang="en-US" smtClean="0"/>
              <a:t>Reports must (continued):</a:t>
            </a:r>
          </a:p>
          <a:p>
            <a:pPr lvl="1" eaLnBrk="1" hangingPunct="1">
              <a:lnSpc>
                <a:spcPct val="90000"/>
              </a:lnSpc>
            </a:pPr>
            <a:r>
              <a:rPr lang="en-US" smtClean="0"/>
              <a:t>Must be prepared at least monthly and must coincide with one or more pay periods</a:t>
            </a:r>
          </a:p>
          <a:p>
            <a:pPr eaLnBrk="1" hangingPunct="1">
              <a:lnSpc>
                <a:spcPct val="90000"/>
              </a:lnSpc>
              <a:buFontTx/>
              <a:buNone/>
            </a:pPr>
            <a:endParaRPr lang="en-US" sz="1400" smtClean="0"/>
          </a:p>
          <a:p>
            <a:pPr lvl="1" eaLnBrk="1" hangingPunct="1">
              <a:lnSpc>
                <a:spcPct val="90000"/>
              </a:lnSpc>
            </a:pPr>
            <a:r>
              <a:rPr lang="en-US" smtClean="0"/>
              <a:t>Salaries and wages of employees used in meeting cost sharing or matching requirements must be supported in the same manner as salaries and wages claimed for reimbursement under the grant</a:t>
            </a:r>
          </a:p>
        </p:txBody>
      </p:sp>
      <p:pic>
        <p:nvPicPr>
          <p:cNvPr id="6" name="~PP89.WAV">
            <a:hlinkClick r:id="" action="ppaction://media"/>
          </p:cNvPr>
          <p:cNvPicPr>
            <a:picLocks noRot="1" noChangeAspect="1"/>
          </p:cNvPicPr>
          <p:nvPr>
            <a:wavAudioFile r:embed="rId1" name="~PP89.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23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64515" name="Slide Number Placeholder 5"/>
          <p:cNvSpPr>
            <a:spLocks noGrp="1"/>
          </p:cNvSpPr>
          <p:nvPr>
            <p:ph type="sldNum" sz="quarter" idx="12"/>
          </p:nvPr>
        </p:nvSpPr>
        <p:spPr/>
        <p:txBody>
          <a:bodyPr/>
          <a:lstStyle/>
          <a:p>
            <a:pPr>
              <a:defRPr/>
            </a:pPr>
            <a:fld id="{32545C18-7FC9-46EA-B18C-89C7CE1E308B}" type="slidenum">
              <a:rPr lang="en-US"/>
              <a:pPr>
                <a:defRPr/>
              </a:pPr>
              <a:t>7</a:t>
            </a:fld>
            <a:endParaRPr lang="en-US"/>
          </a:p>
        </p:txBody>
      </p:sp>
      <p:sp>
        <p:nvSpPr>
          <p:cNvPr id="8196" name="Rectangle 2"/>
          <p:cNvSpPr>
            <a:spLocks noGrp="1" noChangeArrowheads="1"/>
          </p:cNvSpPr>
          <p:nvPr>
            <p:ph type="title"/>
          </p:nvPr>
        </p:nvSpPr>
        <p:spPr/>
        <p:txBody>
          <a:bodyPr/>
          <a:lstStyle/>
          <a:p>
            <a:pPr eaLnBrk="1" hangingPunct="1"/>
            <a:r>
              <a:rPr lang="en-US" sz="3200" smtClean="0"/>
              <a:t>Components of a Time and Effort Report</a:t>
            </a:r>
          </a:p>
        </p:txBody>
      </p:sp>
      <p:sp>
        <p:nvSpPr>
          <p:cNvPr id="8197" name="Rectangle 3"/>
          <p:cNvSpPr>
            <a:spLocks noGrp="1" noChangeArrowheads="1"/>
          </p:cNvSpPr>
          <p:nvPr>
            <p:ph type="body" idx="1"/>
          </p:nvPr>
        </p:nvSpPr>
        <p:spPr>
          <a:xfrm>
            <a:off x="457200" y="1447800"/>
            <a:ext cx="8305800" cy="4525963"/>
          </a:xfrm>
        </p:spPr>
        <p:txBody>
          <a:bodyPr/>
          <a:lstStyle/>
          <a:p>
            <a:pPr eaLnBrk="1" hangingPunct="1">
              <a:lnSpc>
                <a:spcPct val="90000"/>
              </a:lnSpc>
              <a:defRPr/>
            </a:pPr>
            <a:r>
              <a:rPr lang="en-US" sz="2400" dirty="0" smtClean="0"/>
              <a:t>Daily records:</a:t>
            </a:r>
          </a:p>
          <a:p>
            <a:pPr eaLnBrk="1" hangingPunct="1">
              <a:lnSpc>
                <a:spcPct val="90000"/>
              </a:lnSpc>
              <a:buFontTx/>
              <a:buNone/>
              <a:defRPr/>
            </a:pPr>
            <a:endParaRPr lang="en-US" sz="1400" dirty="0" smtClean="0"/>
          </a:p>
          <a:p>
            <a:pPr lvl="1" eaLnBrk="1" hangingPunct="1">
              <a:lnSpc>
                <a:spcPct val="90000"/>
              </a:lnSpc>
              <a:defRPr/>
            </a:pPr>
            <a:r>
              <a:rPr lang="en-US" sz="2000" dirty="0" smtClean="0"/>
              <a:t>The activity (what the employee did)</a:t>
            </a:r>
          </a:p>
          <a:p>
            <a:pPr lvl="1" eaLnBrk="1" hangingPunct="1">
              <a:lnSpc>
                <a:spcPct val="90000"/>
              </a:lnSpc>
              <a:defRPr/>
            </a:pPr>
            <a:endParaRPr lang="en-US" sz="2000" dirty="0" smtClean="0"/>
          </a:p>
          <a:p>
            <a:pPr lvl="1" eaLnBrk="1" hangingPunct="1">
              <a:lnSpc>
                <a:spcPct val="90000"/>
              </a:lnSpc>
              <a:defRPr/>
            </a:pPr>
            <a:r>
              <a:rPr lang="en-US" sz="2000" dirty="0" smtClean="0"/>
              <a:t>Time frame (how long it took the employee to do it)</a:t>
            </a:r>
          </a:p>
          <a:p>
            <a:pPr lvl="1" eaLnBrk="1" hangingPunct="1">
              <a:lnSpc>
                <a:spcPct val="90000"/>
              </a:lnSpc>
              <a:defRPr/>
            </a:pPr>
            <a:endParaRPr lang="en-US" sz="2000" dirty="0" smtClean="0"/>
          </a:p>
          <a:p>
            <a:pPr lvl="1" eaLnBrk="1" hangingPunct="1">
              <a:lnSpc>
                <a:spcPct val="90000"/>
              </a:lnSpc>
              <a:defRPr/>
            </a:pPr>
            <a:r>
              <a:rPr lang="en-US" sz="2000" dirty="0" smtClean="0"/>
              <a:t>Funding source (which funding source will it be charged to)</a:t>
            </a:r>
          </a:p>
          <a:p>
            <a:pPr eaLnBrk="1" hangingPunct="1">
              <a:lnSpc>
                <a:spcPct val="90000"/>
              </a:lnSpc>
              <a:defRPr/>
            </a:pPr>
            <a:endParaRPr lang="en-US" sz="2400" dirty="0" smtClean="0"/>
          </a:p>
          <a:p>
            <a:pPr lvl="1" eaLnBrk="1" hangingPunct="1">
              <a:lnSpc>
                <a:spcPct val="90000"/>
              </a:lnSpc>
              <a:buFontTx/>
              <a:buChar char="•"/>
              <a:defRPr/>
            </a:pPr>
            <a:r>
              <a:rPr lang="en-US" sz="2400" dirty="0" smtClean="0"/>
              <a:t>Job descriptions </a:t>
            </a:r>
          </a:p>
          <a:p>
            <a:pPr lvl="1" eaLnBrk="1" hangingPunct="1">
              <a:lnSpc>
                <a:spcPct val="90000"/>
              </a:lnSpc>
              <a:buFontTx/>
              <a:buNone/>
              <a:defRPr/>
            </a:pPr>
            <a:endParaRPr lang="en-US" sz="2000" dirty="0" smtClean="0"/>
          </a:p>
          <a:p>
            <a:pPr marL="0" indent="0" eaLnBrk="1" hangingPunct="1">
              <a:lnSpc>
                <a:spcPct val="90000"/>
              </a:lnSpc>
              <a:buFontTx/>
              <a:buNone/>
              <a:defRPr/>
            </a:pPr>
            <a:r>
              <a:rPr lang="en-US" sz="2400" dirty="0" smtClean="0"/>
              <a:t>NOTE:  If a grantee does not have adequate time and effort records then either TEA or an independent auditor (CPA) may disallow payroll costs charged to the grant program.</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buFontTx/>
              <a:buNone/>
              <a:defRPr/>
            </a:pPr>
            <a:endParaRPr lang="en-US" sz="2400" dirty="0" smtClean="0"/>
          </a:p>
        </p:txBody>
      </p:sp>
      <p:pic>
        <p:nvPicPr>
          <p:cNvPr id="6" name="~PP1049.WAV">
            <a:hlinkClick r:id="" action="ppaction://media"/>
          </p:cNvPr>
          <p:cNvPicPr>
            <a:picLocks noRot="1" noChangeAspect="1"/>
          </p:cNvPicPr>
          <p:nvPr>
            <a:wavAudioFile r:embed="rId1" name="~PP1049.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33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F0D1A7EC70AA4EA84EAA5698A25EE8" ma:contentTypeVersion="0" ma:contentTypeDescription="Create a new document." ma:contentTypeScope="" ma:versionID="5933c5e2af8975b4963f21baa58997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1BA3327-21E0-4CFD-ABBD-ED6E568861EA}">
  <ds:schemaRefs>
    <ds:schemaRef ds:uri="http://schemas.microsoft.com/office/2006/metadata/longProperties"/>
  </ds:schemaRefs>
</ds:datastoreItem>
</file>

<file path=customXml/itemProps2.xml><?xml version="1.0" encoding="utf-8"?>
<ds:datastoreItem xmlns:ds="http://schemas.openxmlformats.org/officeDocument/2006/customXml" ds:itemID="{FE5A5B9F-7D78-4DB5-B6C2-EFF24A428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20B24E6-E1A5-47E2-BC95-84C82425CEFA}">
  <ds:schemaRefs>
    <ds:schemaRef ds:uri="http://schemas.microsoft.com/sharepoint/v3/contenttype/forms"/>
  </ds:schemaRefs>
</ds:datastoreItem>
</file>

<file path=customXml/itemProps4.xml><?xml version="1.0" encoding="utf-8"?>
<ds:datastoreItem xmlns:ds="http://schemas.openxmlformats.org/officeDocument/2006/customXml" ds:itemID="{671E61C3-A379-4313-AAFE-863400F85C1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TotalTime>
  <Words>528</Words>
  <Application>Microsoft Office PowerPoint</Application>
  <PresentationFormat>On-screen Show (4:3)</PresentationFormat>
  <Paragraphs>65</Paragraphs>
  <Slides>7</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Slide 1</vt:lpstr>
      <vt:lpstr>Time and Effort Reporting and Charges to Payroll</vt:lpstr>
      <vt:lpstr>Time and Effort Reporting and Charges to Payroll</vt:lpstr>
      <vt:lpstr>Nonprofessional (non-exempt) Employees</vt:lpstr>
      <vt:lpstr>Standards for Time and Effort Reports</vt:lpstr>
      <vt:lpstr>Standards for Time and Effort Reports</vt:lpstr>
      <vt:lpstr>Components of a Time and Effort Report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saverill</dc:creator>
  <cp:lastModifiedBy>Virginia Beck</cp:lastModifiedBy>
  <cp:revision>5</cp:revision>
  <dcterms:created xsi:type="dcterms:W3CDTF">2012-04-03T17:23:58Z</dcterms:created>
  <dcterms:modified xsi:type="dcterms:W3CDTF">2012-04-17T17:47:13Z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