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4.xml" ContentType="application/vnd.openxmlformats-officedocument.presentationml.notesSlide+xml"/>
  <Override PartName="/ppt/tags/tag64.xml" ContentType="application/vnd.openxmlformats-officedocument.presentationml.tags+xml"/>
  <Override PartName="/ppt/notesSlides/notesSlide1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8.xml" ContentType="application/vnd.openxmlformats-officedocument.presentationml.notesSlide+xml"/>
  <Override PartName="/ppt/tags/tag70.xml" ContentType="application/vnd.openxmlformats-officedocument.presentationml.tags+xml"/>
  <Override PartName="/ppt/notesSlides/notesSlide19.xml" ContentType="application/vnd.openxmlformats-officedocument.presentationml.notesSlide+xml"/>
  <Override PartName="/ppt/tags/tag71.xml" ContentType="application/vnd.openxmlformats-officedocument.presentationml.tags+xml"/>
  <Override PartName="/ppt/notesSlides/notesSlide20.xml" ContentType="application/vnd.openxmlformats-officedocument.presentationml.notesSlide+xml"/>
  <Override PartName="/ppt/tags/tag72.xml" ContentType="application/vnd.openxmlformats-officedocument.presentationml.tags+xml"/>
  <Override PartName="/ppt/notesSlides/notesSlide21.xml" ContentType="application/vnd.openxmlformats-officedocument.presentationml.notesSlide+xml"/>
  <Override PartName="/ppt/tags/tag73.xml" ContentType="application/vnd.openxmlformats-officedocument.presentationml.tags+xml"/>
  <Override PartName="/ppt/notesSlides/notesSlide22.xml" ContentType="application/vnd.openxmlformats-officedocument.presentationml.notesSlide+xml"/>
  <Override PartName="/ppt/tags/tag74.xml" ContentType="application/vnd.openxmlformats-officedocument.presentationml.tags+xml"/>
  <Override PartName="/ppt/notesSlides/notesSlide23.xml" ContentType="application/vnd.openxmlformats-officedocument.presentationml.notesSlide+xml"/>
  <Override PartName="/ppt/tags/tag75.xml" ContentType="application/vnd.openxmlformats-officedocument.presentationml.tags+xml"/>
  <Override PartName="/ppt/notesSlides/notesSlide2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5.xml" ContentType="application/vnd.openxmlformats-officedocument.presentationml.notesSlide+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notesSlides/notesSlide27.xml" ContentType="application/vnd.openxmlformats-officedocument.presentationml.notesSlide+xml"/>
  <Override PartName="/ppt/tags/tag80.xml" ContentType="application/vnd.openxmlformats-officedocument.presentationml.tags+xml"/>
  <Override PartName="/ppt/notesSlides/notesSlide2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tags/tag83.xml" ContentType="application/vnd.openxmlformats-officedocument.presentationml.tags+xml"/>
  <Override PartName="/ppt/notesSlides/notesSlide3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31.xml" ContentType="application/vnd.openxmlformats-officedocument.presentationml.notesSlide+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notesSlides/notesSlide34.xml" ContentType="application/vnd.openxmlformats-officedocument.presentationml.notesSlide+xml"/>
  <Override PartName="/ppt/tags/tag89.xml" ContentType="application/vnd.openxmlformats-officedocument.presentationml.tags+xml"/>
  <Override PartName="/ppt/notesSlides/notesSlide35.xml" ContentType="application/vnd.openxmlformats-officedocument.presentationml.notesSlide+xml"/>
  <Override PartName="/ppt/tags/tag90.xml" ContentType="application/vnd.openxmlformats-officedocument.presentationml.tags+xml"/>
  <Override PartName="/ppt/notesSlides/notesSlide3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7.xml" ContentType="application/vnd.openxmlformats-officedocument.presentationml.notesSlide+xml"/>
  <Override PartName="/ppt/tags/tag93.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8" r:id="rId2"/>
    <p:sldId id="259" r:id="rId3"/>
    <p:sldId id="261" r:id="rId4"/>
    <p:sldId id="262" r:id="rId5"/>
    <p:sldId id="263" r:id="rId6"/>
    <p:sldId id="264" r:id="rId7"/>
    <p:sldId id="265" r:id="rId8"/>
    <p:sldId id="266" r:id="rId9"/>
    <p:sldId id="267" r:id="rId10"/>
    <p:sldId id="268" r:id="rId11"/>
    <p:sldId id="269" r:id="rId12"/>
    <p:sldId id="271" r:id="rId13"/>
    <p:sldId id="270" r:id="rId14"/>
    <p:sldId id="272" r:id="rId15"/>
    <p:sldId id="273" r:id="rId16"/>
    <p:sldId id="274" r:id="rId17"/>
    <p:sldId id="275" r:id="rId18"/>
    <p:sldId id="277" r:id="rId19"/>
    <p:sldId id="276" r:id="rId20"/>
    <p:sldId id="278" r:id="rId21"/>
    <p:sldId id="280" r:id="rId22"/>
    <p:sldId id="281" r:id="rId23"/>
    <p:sldId id="282" r:id="rId24"/>
    <p:sldId id="283" r:id="rId25"/>
    <p:sldId id="284" r:id="rId26"/>
    <p:sldId id="285" r:id="rId27"/>
    <p:sldId id="286" r:id="rId28"/>
    <p:sldId id="287" r:id="rId29"/>
    <p:sldId id="288" r:id="rId30"/>
    <p:sldId id="289" r:id="rId31"/>
    <p:sldId id="294" r:id="rId32"/>
    <p:sldId id="295" r:id="rId33"/>
    <p:sldId id="290" r:id="rId34"/>
    <p:sldId id="291" r:id="rId35"/>
    <p:sldId id="292" r:id="rId36"/>
    <p:sldId id="296" r:id="rId37"/>
    <p:sldId id="297"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1667" autoAdjust="0"/>
  </p:normalViewPr>
  <p:slideViewPr>
    <p:cSldViewPr snapToGrid="0">
      <p:cViewPr varScale="1">
        <p:scale>
          <a:sx n="66" d="100"/>
          <a:sy n="66" d="100"/>
        </p:scale>
        <p:origin x="13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8A341-0A0A-42BA-A60C-5D9584477886}" type="doc">
      <dgm:prSet loTypeId="urn:microsoft.com/office/officeart/2005/8/layout/chevron1" loCatId="process" qsTypeId="urn:microsoft.com/office/officeart/2005/8/quickstyle/simple1" qsCatId="simple" csTypeId="urn:microsoft.com/office/officeart/2005/8/colors/colorful1" csCatId="colorful" phldr="1"/>
      <dgm:spPr/>
    </dgm:pt>
    <dgm:pt modelId="{BA9FE605-8321-4BD1-96BC-ECD211DC75CF}">
      <dgm:prSet phldrT="[Text]" custT="1"/>
      <dgm:spPr/>
      <dgm:t>
        <a:bodyPr/>
        <a:lstStyle/>
        <a:p>
          <a:r>
            <a:rPr lang="en-US" sz="2400" dirty="0"/>
            <a:t>Seek stakeholder input on </a:t>
          </a:r>
          <a:r>
            <a:rPr lang="en-US" sz="2300" dirty="0"/>
            <a:t>developing</a:t>
          </a:r>
          <a:r>
            <a:rPr lang="en-US" sz="2400" dirty="0"/>
            <a:t> plan</a:t>
          </a:r>
        </a:p>
      </dgm:t>
    </dgm:pt>
    <dgm:pt modelId="{FBFA4B71-CECE-4C94-91F0-5178C0269317}" type="parTrans" cxnId="{E0F16D46-D6EF-499C-BFF8-5E50CE207F31}">
      <dgm:prSet/>
      <dgm:spPr/>
      <dgm:t>
        <a:bodyPr/>
        <a:lstStyle/>
        <a:p>
          <a:endParaRPr lang="en-US"/>
        </a:p>
      </dgm:t>
    </dgm:pt>
    <dgm:pt modelId="{4DBC3D0A-E310-4CFB-83AF-D50C101168E5}" type="sibTrans" cxnId="{E0F16D46-D6EF-499C-BFF8-5E50CE207F31}">
      <dgm:prSet/>
      <dgm:spPr/>
      <dgm:t>
        <a:bodyPr/>
        <a:lstStyle/>
        <a:p>
          <a:endParaRPr lang="en-US"/>
        </a:p>
      </dgm:t>
    </dgm:pt>
    <dgm:pt modelId="{6FE30478-D7B5-4AA6-84D6-03DFADBC6F1E}">
      <dgm:prSet phldrT="[Text]" custT="1"/>
      <dgm:spPr/>
      <dgm:t>
        <a:bodyPr/>
        <a:lstStyle/>
        <a:p>
          <a:r>
            <a:rPr lang="en-US" sz="2400" dirty="0"/>
            <a:t>Develop plan</a:t>
          </a:r>
        </a:p>
      </dgm:t>
    </dgm:pt>
    <dgm:pt modelId="{924D695E-81A7-4853-A500-B4288B0F7A2B}" type="parTrans" cxnId="{0100ADC1-5E2A-4514-BD53-9E03D1D7E3F5}">
      <dgm:prSet/>
      <dgm:spPr/>
      <dgm:t>
        <a:bodyPr/>
        <a:lstStyle/>
        <a:p>
          <a:endParaRPr lang="en-US"/>
        </a:p>
      </dgm:t>
    </dgm:pt>
    <dgm:pt modelId="{B039445D-2B4A-4ABE-864C-9516A5B1BCDA}" type="sibTrans" cxnId="{0100ADC1-5E2A-4514-BD53-9E03D1D7E3F5}">
      <dgm:prSet/>
      <dgm:spPr/>
      <dgm:t>
        <a:bodyPr/>
        <a:lstStyle/>
        <a:p>
          <a:endParaRPr lang="en-US"/>
        </a:p>
      </dgm:t>
    </dgm:pt>
    <dgm:pt modelId="{65DE7EFF-7959-4A0D-AD5E-65BC5A1BB8A8}">
      <dgm:prSet phldrT="[Text]" custT="1"/>
      <dgm:spPr/>
      <dgm:t>
        <a:bodyPr/>
        <a:lstStyle/>
        <a:p>
          <a:r>
            <a:rPr lang="en-US" sz="2400" dirty="0"/>
            <a:t>Solicit written feedback from stakeholders</a:t>
          </a:r>
        </a:p>
      </dgm:t>
    </dgm:pt>
    <dgm:pt modelId="{6AD1A7B5-604E-4007-966C-F8C26B9E359B}" type="parTrans" cxnId="{E464EC52-6B0C-4BC1-97DC-EE2A891E4ACE}">
      <dgm:prSet/>
      <dgm:spPr/>
      <dgm:t>
        <a:bodyPr/>
        <a:lstStyle/>
        <a:p>
          <a:endParaRPr lang="en-US"/>
        </a:p>
      </dgm:t>
    </dgm:pt>
    <dgm:pt modelId="{60A1A1BE-DB12-4C40-9595-29F2B8243C29}" type="sibTrans" cxnId="{E464EC52-6B0C-4BC1-97DC-EE2A891E4ACE}">
      <dgm:prSet/>
      <dgm:spPr/>
      <dgm:t>
        <a:bodyPr/>
        <a:lstStyle/>
        <a:p>
          <a:endParaRPr lang="en-US"/>
        </a:p>
      </dgm:t>
    </dgm:pt>
    <dgm:pt modelId="{51E4C0ED-873F-4626-8081-E515613825EE}">
      <dgm:prSet phldrT="[Text]" custT="1"/>
      <dgm:spPr/>
      <dgm:t>
        <a:bodyPr/>
        <a:lstStyle/>
        <a:p>
          <a:r>
            <a:rPr lang="en-US" sz="2400" dirty="0"/>
            <a:t>Public hearing and board of trustees approval</a:t>
          </a:r>
        </a:p>
      </dgm:t>
    </dgm:pt>
    <dgm:pt modelId="{3A4AA175-01B0-46C5-A4DA-45A212BE112E}" type="parTrans" cxnId="{47E609DE-5E52-48F9-B887-D9DBE841354C}">
      <dgm:prSet/>
      <dgm:spPr/>
      <dgm:t>
        <a:bodyPr/>
        <a:lstStyle/>
        <a:p>
          <a:endParaRPr lang="en-US"/>
        </a:p>
      </dgm:t>
    </dgm:pt>
    <dgm:pt modelId="{53E0D374-DCF6-4A52-907B-8AAFF7554425}" type="sibTrans" cxnId="{47E609DE-5E52-48F9-B887-D9DBE841354C}">
      <dgm:prSet/>
      <dgm:spPr/>
      <dgm:t>
        <a:bodyPr/>
        <a:lstStyle/>
        <a:p>
          <a:endParaRPr lang="en-US"/>
        </a:p>
      </dgm:t>
    </dgm:pt>
    <dgm:pt modelId="{F1D761EE-4BDF-444A-AE10-F592F22C80CB}" type="pres">
      <dgm:prSet presAssocID="{7B58A341-0A0A-42BA-A60C-5D9584477886}" presName="Name0" presStyleCnt="0">
        <dgm:presLayoutVars>
          <dgm:dir/>
          <dgm:animLvl val="lvl"/>
          <dgm:resizeHandles val="exact"/>
        </dgm:presLayoutVars>
      </dgm:prSet>
      <dgm:spPr/>
    </dgm:pt>
    <dgm:pt modelId="{D814F66A-5A96-458B-8450-224BBFFC952D}" type="pres">
      <dgm:prSet presAssocID="{BA9FE605-8321-4BD1-96BC-ECD211DC75CF}" presName="parTxOnly" presStyleLbl="node1" presStyleIdx="0" presStyleCnt="4" custScaleX="121000" custScaleY="121000">
        <dgm:presLayoutVars>
          <dgm:chMax val="0"/>
          <dgm:chPref val="0"/>
          <dgm:bulletEnabled val="1"/>
        </dgm:presLayoutVars>
      </dgm:prSet>
      <dgm:spPr/>
    </dgm:pt>
    <dgm:pt modelId="{25CF5B96-64A8-4772-80B7-A43902E5FAA7}" type="pres">
      <dgm:prSet presAssocID="{4DBC3D0A-E310-4CFB-83AF-D50C101168E5}" presName="parTxOnlySpace" presStyleCnt="0"/>
      <dgm:spPr/>
    </dgm:pt>
    <dgm:pt modelId="{718EB175-F5EA-4C49-8D55-D2D678878263}" type="pres">
      <dgm:prSet presAssocID="{6FE30478-D7B5-4AA6-84D6-03DFADBC6F1E}" presName="parTxOnly" presStyleLbl="node1" presStyleIdx="1" presStyleCnt="4" custScaleX="110000" custScaleY="110000">
        <dgm:presLayoutVars>
          <dgm:chMax val="0"/>
          <dgm:chPref val="0"/>
          <dgm:bulletEnabled val="1"/>
        </dgm:presLayoutVars>
      </dgm:prSet>
      <dgm:spPr/>
    </dgm:pt>
    <dgm:pt modelId="{41664F0B-9EFB-427C-A3E9-977DF969EBD9}" type="pres">
      <dgm:prSet presAssocID="{B039445D-2B4A-4ABE-864C-9516A5B1BCDA}" presName="parTxOnlySpace" presStyleCnt="0"/>
      <dgm:spPr/>
    </dgm:pt>
    <dgm:pt modelId="{0D2169CA-4A35-406D-9F93-162DA55E7F3A}" type="pres">
      <dgm:prSet presAssocID="{65DE7EFF-7959-4A0D-AD5E-65BC5A1BB8A8}" presName="parTxOnly" presStyleLbl="node1" presStyleIdx="2" presStyleCnt="4" custScaleX="110000" custScaleY="110000">
        <dgm:presLayoutVars>
          <dgm:chMax val="0"/>
          <dgm:chPref val="0"/>
          <dgm:bulletEnabled val="1"/>
        </dgm:presLayoutVars>
      </dgm:prSet>
      <dgm:spPr/>
    </dgm:pt>
    <dgm:pt modelId="{2842A46C-C08A-49B7-9A5D-C8F47688D430}" type="pres">
      <dgm:prSet presAssocID="{60A1A1BE-DB12-4C40-9595-29F2B8243C29}" presName="parTxOnlySpace" presStyleCnt="0"/>
      <dgm:spPr/>
    </dgm:pt>
    <dgm:pt modelId="{990C166C-885F-4F30-AFF3-8EC29B3A8775}" type="pres">
      <dgm:prSet presAssocID="{51E4C0ED-873F-4626-8081-E515613825EE}" presName="parTxOnly" presStyleLbl="node1" presStyleIdx="3" presStyleCnt="4" custScaleX="110000" custScaleY="110000">
        <dgm:presLayoutVars>
          <dgm:chMax val="0"/>
          <dgm:chPref val="0"/>
          <dgm:bulletEnabled val="1"/>
        </dgm:presLayoutVars>
      </dgm:prSet>
      <dgm:spPr/>
    </dgm:pt>
  </dgm:ptLst>
  <dgm:cxnLst>
    <dgm:cxn modelId="{74E1FD4E-0ACA-40CB-8EA2-3EB36E1D9373}" type="presOf" srcId="{BA9FE605-8321-4BD1-96BC-ECD211DC75CF}" destId="{D814F66A-5A96-458B-8450-224BBFFC952D}" srcOrd="0" destOrd="0" presId="urn:microsoft.com/office/officeart/2005/8/layout/chevron1"/>
    <dgm:cxn modelId="{4C9DB4F9-1F1A-40F5-A267-D6A4D11CBD3C}" type="presOf" srcId="{6FE30478-D7B5-4AA6-84D6-03DFADBC6F1E}" destId="{718EB175-F5EA-4C49-8D55-D2D678878263}" srcOrd="0" destOrd="0" presId="urn:microsoft.com/office/officeart/2005/8/layout/chevron1"/>
    <dgm:cxn modelId="{28418774-E763-4835-90DC-00B70D7C1E90}" type="presOf" srcId="{65DE7EFF-7959-4A0D-AD5E-65BC5A1BB8A8}" destId="{0D2169CA-4A35-406D-9F93-162DA55E7F3A}" srcOrd="0" destOrd="0" presId="urn:microsoft.com/office/officeart/2005/8/layout/chevron1"/>
    <dgm:cxn modelId="{47E609DE-5E52-48F9-B887-D9DBE841354C}" srcId="{7B58A341-0A0A-42BA-A60C-5D9584477886}" destId="{51E4C0ED-873F-4626-8081-E515613825EE}" srcOrd="3" destOrd="0" parTransId="{3A4AA175-01B0-46C5-A4DA-45A212BE112E}" sibTransId="{53E0D374-DCF6-4A52-907B-8AAFF7554425}"/>
    <dgm:cxn modelId="{0100ADC1-5E2A-4514-BD53-9E03D1D7E3F5}" srcId="{7B58A341-0A0A-42BA-A60C-5D9584477886}" destId="{6FE30478-D7B5-4AA6-84D6-03DFADBC6F1E}" srcOrd="1" destOrd="0" parTransId="{924D695E-81A7-4853-A500-B4288B0F7A2B}" sibTransId="{B039445D-2B4A-4ABE-864C-9516A5B1BCDA}"/>
    <dgm:cxn modelId="{E464EC52-6B0C-4BC1-97DC-EE2A891E4ACE}" srcId="{7B58A341-0A0A-42BA-A60C-5D9584477886}" destId="{65DE7EFF-7959-4A0D-AD5E-65BC5A1BB8A8}" srcOrd="2" destOrd="0" parTransId="{6AD1A7B5-604E-4007-966C-F8C26B9E359B}" sibTransId="{60A1A1BE-DB12-4C40-9595-29F2B8243C29}"/>
    <dgm:cxn modelId="{7E67BC9D-152A-4897-BDBB-C242978A7EB5}" type="presOf" srcId="{7B58A341-0A0A-42BA-A60C-5D9584477886}" destId="{F1D761EE-4BDF-444A-AE10-F592F22C80CB}" srcOrd="0" destOrd="0" presId="urn:microsoft.com/office/officeart/2005/8/layout/chevron1"/>
    <dgm:cxn modelId="{E0F16D46-D6EF-499C-BFF8-5E50CE207F31}" srcId="{7B58A341-0A0A-42BA-A60C-5D9584477886}" destId="{BA9FE605-8321-4BD1-96BC-ECD211DC75CF}" srcOrd="0" destOrd="0" parTransId="{FBFA4B71-CECE-4C94-91F0-5178C0269317}" sibTransId="{4DBC3D0A-E310-4CFB-83AF-D50C101168E5}"/>
    <dgm:cxn modelId="{AF77ECF1-980F-407D-91C3-ECFD68A57E9D}" type="presOf" srcId="{51E4C0ED-873F-4626-8081-E515613825EE}" destId="{990C166C-885F-4F30-AFF3-8EC29B3A8775}" srcOrd="0" destOrd="0" presId="urn:microsoft.com/office/officeart/2005/8/layout/chevron1"/>
    <dgm:cxn modelId="{3E56FB5F-C206-4A6F-9C2A-FC45C17AD044}" type="presParOf" srcId="{F1D761EE-4BDF-444A-AE10-F592F22C80CB}" destId="{D814F66A-5A96-458B-8450-224BBFFC952D}" srcOrd="0" destOrd="0" presId="urn:microsoft.com/office/officeart/2005/8/layout/chevron1"/>
    <dgm:cxn modelId="{A6CBB1BA-52CE-4435-B6C8-846A4318C586}" type="presParOf" srcId="{F1D761EE-4BDF-444A-AE10-F592F22C80CB}" destId="{25CF5B96-64A8-4772-80B7-A43902E5FAA7}" srcOrd="1" destOrd="0" presId="urn:microsoft.com/office/officeart/2005/8/layout/chevron1"/>
    <dgm:cxn modelId="{28F2B003-B8D5-4D93-8C95-2B155563B6CF}" type="presParOf" srcId="{F1D761EE-4BDF-444A-AE10-F592F22C80CB}" destId="{718EB175-F5EA-4C49-8D55-D2D678878263}" srcOrd="2" destOrd="0" presId="urn:microsoft.com/office/officeart/2005/8/layout/chevron1"/>
    <dgm:cxn modelId="{E0A80BF9-3EF2-4DB7-8298-E85F0F9DED55}" type="presParOf" srcId="{F1D761EE-4BDF-444A-AE10-F592F22C80CB}" destId="{41664F0B-9EFB-427C-A3E9-977DF969EBD9}" srcOrd="3" destOrd="0" presId="urn:microsoft.com/office/officeart/2005/8/layout/chevron1"/>
    <dgm:cxn modelId="{C67A38EA-62AA-4F61-B238-FFDD7579CF8C}" type="presParOf" srcId="{F1D761EE-4BDF-444A-AE10-F592F22C80CB}" destId="{0D2169CA-4A35-406D-9F93-162DA55E7F3A}" srcOrd="4" destOrd="0" presId="urn:microsoft.com/office/officeart/2005/8/layout/chevron1"/>
    <dgm:cxn modelId="{695F8A0E-D3B2-4343-87B1-E56EF99E1ADB}" type="presParOf" srcId="{F1D761EE-4BDF-444A-AE10-F592F22C80CB}" destId="{2842A46C-C08A-49B7-9A5D-C8F47688D430}" srcOrd="5" destOrd="0" presId="urn:microsoft.com/office/officeart/2005/8/layout/chevron1"/>
    <dgm:cxn modelId="{AB920DD0-B487-4385-8E40-CC35D2BA25E3}" type="presParOf" srcId="{F1D761EE-4BDF-444A-AE10-F592F22C80CB}" destId="{990C166C-885F-4F30-AFF3-8EC29B3A8775}"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4F66A-5A96-458B-8450-224BBFFC952D}">
      <dsp:nvSpPr>
        <dsp:cNvPr id="0" name=""/>
        <dsp:cNvSpPr/>
      </dsp:nvSpPr>
      <dsp:spPr>
        <a:xfrm>
          <a:off x="5731" y="1790477"/>
          <a:ext cx="3474812" cy="138992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Seek stakeholder input on </a:t>
          </a:r>
          <a:r>
            <a:rPr lang="en-US" sz="2300" kern="1200" dirty="0"/>
            <a:t>developing</a:t>
          </a:r>
          <a:r>
            <a:rPr lang="en-US" sz="2400" kern="1200" dirty="0"/>
            <a:t> plan</a:t>
          </a:r>
        </a:p>
      </dsp:txBody>
      <dsp:txXfrm>
        <a:off x="700693" y="1790477"/>
        <a:ext cx="2084888" cy="1389924"/>
      </dsp:txXfrm>
    </dsp:sp>
    <dsp:sp modelId="{718EB175-F5EA-4C49-8D55-D2D678878263}">
      <dsp:nvSpPr>
        <dsp:cNvPr id="0" name=""/>
        <dsp:cNvSpPr/>
      </dsp:nvSpPr>
      <dsp:spPr>
        <a:xfrm>
          <a:off x="3193369" y="1853655"/>
          <a:ext cx="3158920" cy="126356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Develop plan</a:t>
          </a:r>
        </a:p>
      </dsp:txBody>
      <dsp:txXfrm>
        <a:off x="3825153" y="1853655"/>
        <a:ext cx="1895352" cy="1263568"/>
      </dsp:txXfrm>
    </dsp:sp>
    <dsp:sp modelId="{0D2169CA-4A35-406D-9F93-162DA55E7F3A}">
      <dsp:nvSpPr>
        <dsp:cNvPr id="0" name=""/>
        <dsp:cNvSpPr/>
      </dsp:nvSpPr>
      <dsp:spPr>
        <a:xfrm>
          <a:off x="6065115" y="1853655"/>
          <a:ext cx="3158920" cy="126356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Solicit written feedback from stakeholders</a:t>
          </a:r>
        </a:p>
      </dsp:txBody>
      <dsp:txXfrm>
        <a:off x="6696899" y="1853655"/>
        <a:ext cx="1895352" cy="1263568"/>
      </dsp:txXfrm>
    </dsp:sp>
    <dsp:sp modelId="{990C166C-885F-4F30-AFF3-8EC29B3A8775}">
      <dsp:nvSpPr>
        <dsp:cNvPr id="0" name=""/>
        <dsp:cNvSpPr/>
      </dsp:nvSpPr>
      <dsp:spPr>
        <a:xfrm>
          <a:off x="8936860" y="1853655"/>
          <a:ext cx="3158920" cy="126356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Public hearing and board of trustees approval</a:t>
          </a:r>
        </a:p>
      </dsp:txBody>
      <dsp:txXfrm>
        <a:off x="9568644" y="1853655"/>
        <a:ext cx="1895352" cy="12635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7CA71-DE34-460B-ACFA-B4CE88B84F48}" type="datetimeFigureOut">
              <a:rPr lang="en-US" smtClean="0"/>
              <a:t>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8DC6F-5AD4-4456-A683-A0E1C867AF97}" type="slidenum">
              <a:rPr lang="en-US" smtClean="0"/>
              <a:t>‹#›</a:t>
            </a:fld>
            <a:endParaRPr lang="en-US"/>
          </a:p>
        </p:txBody>
      </p:sp>
    </p:spTree>
    <p:extLst>
      <p:ext uri="{BB962C8B-B14F-4D97-AF65-F5344CB8AC3E}">
        <p14:creationId xmlns:p14="http://schemas.microsoft.com/office/powerpoint/2010/main" val="421165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turnaroundplan@tea.texas.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turnaroundplan@tea.texas.gov"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training for the data analysis and needs assessment report for campuses developing turnaround plans. This</a:t>
            </a:r>
            <a:r>
              <a:rPr lang="en-US" sz="1200" kern="1200" baseline="0" dirty="0">
                <a:solidFill>
                  <a:schemeClr val="tx1"/>
                </a:solidFill>
                <a:effectLst/>
                <a:latin typeface="+mn-lt"/>
                <a:ea typeface="+mn-ea"/>
                <a:cs typeface="+mn-cs"/>
              </a:rPr>
              <a:t> training is presented by the Division of School Improvement at the Texas Education Agency. </a:t>
            </a:r>
            <a:r>
              <a:rPr lang="en-US" sz="1200" kern="1200" dirty="0">
                <a:solidFill>
                  <a:schemeClr val="tx1"/>
                </a:solidFill>
                <a:effectLst/>
                <a:latin typeface="+mn-lt"/>
                <a:ea typeface="+mn-ea"/>
                <a:cs typeface="+mn-cs"/>
              </a:rPr>
              <a:t>Today’s training is required for principals and DCSIs of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year IR campuses. PSPs supporting these campuses should also view this training.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0F49B35-2977-4159-B5ED-F7FFED2582E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05110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plan has been developed, but prior to submission to the board of trustees for public hearing and approval, the district must provide the following groups the opportunity to review and provide written feedback:</a:t>
            </a:r>
          </a:p>
          <a:p>
            <a:r>
              <a:rPr lang="en-US" sz="1200" kern="1200" dirty="0">
                <a:solidFill>
                  <a:schemeClr val="tx1"/>
                </a:solidFill>
                <a:effectLst/>
                <a:latin typeface="+mn-lt"/>
                <a:ea typeface="+mn-ea"/>
                <a:cs typeface="+mn-cs"/>
              </a:rPr>
              <a:t>● Campus site-based decision making committee </a:t>
            </a:r>
          </a:p>
          <a:p>
            <a:r>
              <a:rPr lang="en-US" sz="1200" kern="1200" dirty="0">
                <a:solidFill>
                  <a:schemeClr val="tx1"/>
                </a:solidFill>
                <a:effectLst/>
                <a:latin typeface="+mn-lt"/>
                <a:ea typeface="+mn-ea"/>
                <a:cs typeface="+mn-cs"/>
              </a:rPr>
              <a:t>o For campuses that are not required to have this campus-level committee, the district must allow campus professional staff the opportunity to review and provide written feedback on the turnaround plan.</a:t>
            </a:r>
          </a:p>
          <a:p>
            <a:r>
              <a:rPr lang="en-US" sz="1200" kern="1200" dirty="0">
                <a:solidFill>
                  <a:schemeClr val="tx1"/>
                </a:solidFill>
                <a:effectLst/>
                <a:latin typeface="+mn-lt"/>
                <a:ea typeface="+mn-ea"/>
                <a:cs typeface="+mn-cs"/>
              </a:rPr>
              <a:t>● Teachers,</a:t>
            </a:r>
          </a:p>
          <a:p>
            <a:r>
              <a:rPr lang="en-US" sz="1200" kern="1200" dirty="0">
                <a:solidFill>
                  <a:schemeClr val="tx1"/>
                </a:solidFill>
                <a:effectLst/>
                <a:latin typeface="+mn-lt"/>
                <a:ea typeface="+mn-ea"/>
                <a:cs typeface="+mn-cs"/>
              </a:rPr>
              <a:t>● Parents, and</a:t>
            </a:r>
          </a:p>
          <a:p>
            <a:r>
              <a:rPr lang="en-US" sz="1200" kern="1200" dirty="0">
                <a:solidFill>
                  <a:schemeClr val="tx1"/>
                </a:solidFill>
                <a:effectLst/>
                <a:latin typeface="+mn-lt"/>
                <a:ea typeface="+mn-ea"/>
                <a:cs typeface="+mn-cs"/>
              </a:rPr>
              <a:t>● Community members.</a:t>
            </a:r>
          </a:p>
          <a:p>
            <a:r>
              <a:rPr lang="en-US" sz="1200" kern="1200" dirty="0">
                <a:solidFill>
                  <a:schemeClr val="tx1"/>
                </a:solidFill>
                <a:effectLst/>
                <a:latin typeface="+mn-lt"/>
                <a:ea typeface="+mn-ea"/>
                <a:cs typeface="+mn-cs"/>
              </a:rPr>
              <a:t>Districts must notify all stakeholders of their ability to review the completed plan on the district website at least 30 days before the plan is submitted to the board of trustees. The district is required to submit all written feedback collected to the agency through the Intervention and Stage Activity Manager (ISAM) at the same time the turnaround plan is submitted for commissioner approval.</a:t>
            </a:r>
          </a:p>
          <a:p>
            <a:r>
              <a:rPr lang="en-US" sz="1200" kern="1200" dirty="0">
                <a:solidFill>
                  <a:schemeClr val="tx1"/>
                </a:solidFill>
                <a:effectLst/>
                <a:latin typeface="+mn-lt"/>
                <a:ea typeface="+mn-ea"/>
                <a:cs typeface="+mn-cs"/>
              </a:rPr>
              <a:t>This written feedback should also be submitted to the board of trustees as part of the approval process.</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10</a:t>
            </a:fld>
            <a:endParaRPr lang="en-US"/>
          </a:p>
        </p:txBody>
      </p:sp>
    </p:spTree>
    <p:extLst>
      <p:ext uri="{BB962C8B-B14F-4D97-AF65-F5344CB8AC3E}">
        <p14:creationId xmlns:p14="http://schemas.microsoft.com/office/powerpoint/2010/main" val="149725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Districts and campuses should consider the need to collected stakeholder input and feedback in their planning calendars. A suggested timeline is presented here.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11</a:t>
            </a:fld>
            <a:endParaRPr lang="en-US"/>
          </a:p>
        </p:txBody>
      </p:sp>
    </p:spTree>
    <p:extLst>
      <p:ext uri="{BB962C8B-B14F-4D97-AF65-F5344CB8AC3E}">
        <p14:creationId xmlns:p14="http://schemas.microsoft.com/office/powerpoint/2010/main" val="377878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now shift our focus to the second section of this training: the first required submission for campuses developing turnaround plans,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data analysis and needs assessment report. This report is due into ISAM on February 17, 2017.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12</a:t>
            </a:fld>
            <a:endParaRPr lang="en-US"/>
          </a:p>
        </p:txBody>
      </p:sp>
    </p:spTree>
    <p:extLst>
      <p:ext uri="{BB962C8B-B14F-4D97-AF65-F5344CB8AC3E}">
        <p14:creationId xmlns:p14="http://schemas.microsoft.com/office/powerpoint/2010/main" val="225782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the data analysis and needs assessment report is to ensure that the correct systemic root cause of a campus’ low performance is identified so that the district and campus can identify the right turnaround initiative to improve the campus’ performance. If the wrong systemic root cause is identified, the turnaround initiative will focus on the wrong problem, and the campus may not see the needed gains in student achievement even if the turnaround plan is fully implemented. By completing this report, the turnaround planning team can work with their TEA consultant to ensure the correct diagnosis of a campus’ problems so that the correct turnaround</a:t>
            </a:r>
            <a:r>
              <a:rPr lang="en-US" sz="1200" kern="1200" baseline="0" dirty="0">
                <a:solidFill>
                  <a:schemeClr val="tx1"/>
                </a:solidFill>
                <a:effectLst/>
                <a:latin typeface="+mn-lt"/>
                <a:ea typeface="+mn-ea"/>
                <a:cs typeface="+mn-cs"/>
              </a:rPr>
              <a:t> initiative</a:t>
            </a:r>
            <a:r>
              <a:rPr lang="en-US" sz="1200" kern="1200" dirty="0">
                <a:solidFill>
                  <a:schemeClr val="tx1"/>
                </a:solidFill>
                <a:effectLst/>
                <a:latin typeface="+mn-lt"/>
                <a:ea typeface="+mn-ea"/>
                <a:cs typeface="+mn-cs"/>
              </a:rPr>
              <a:t> can be prescribed.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development of the turnaround plan, like targeted improvement plans, falls under the TAIS framework for continuous improvement, so many of the planning processes are similar. The turnaround plan differs from the targeted improvement plan in that the turnaround plan transforms student outcomes school-wide rather than just focusing on a single grade level or content area’s performance.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information the turnaround planning team enters into the data analysis and needs assessment report template is the result of step 2 in the three step process for campus turnaround. Step one is where the campus develops a shared vision for the turnaround plan, and step three is the actual turnaround planning. If you have not reviewed the 3 step process document yet, you should do so now.</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13</a:t>
            </a:fld>
            <a:endParaRPr lang="en-US"/>
          </a:p>
        </p:txBody>
      </p:sp>
    </p:spTree>
    <p:extLst>
      <p:ext uri="{BB962C8B-B14F-4D97-AF65-F5344CB8AC3E}">
        <p14:creationId xmlns:p14="http://schemas.microsoft.com/office/powerpoint/2010/main" val="137628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details regarding the three step process can be found on the School Improvement turnaround resource website. If your team has not reviewed this document or conducted a visioning activity, you should do that before continuing in this training. A visioning activity can be found on the Texas Center for District and School Support’s module website.</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14</a:t>
            </a:fld>
            <a:endParaRPr lang="en-US"/>
          </a:p>
        </p:txBody>
      </p:sp>
    </p:spTree>
    <p:extLst>
      <p:ext uri="{BB962C8B-B14F-4D97-AF65-F5344CB8AC3E}">
        <p14:creationId xmlns:p14="http://schemas.microsoft.com/office/powerpoint/2010/main" val="1266075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take a look at the systemic data analysis and needs assessment template. This template is designed to build off the work that second year IR campuses did in the TAIS 201 modules at the beginning of the year. The template is divided into three sections. The first section is dedicated to evaluating past targeted improvement plans. The purpose of this section is determine what the campus has already tried to improve student performance and to ascertain if the campus struggles with implementation or with identifying correct root causes. The second section is the report on the campus’ systemic data analysis. The purpose of this section is to provide a comprehensive view of the status of the campus and to identify the systems that are failing on the campus. The third section is the systemic root cause report. The purpose of this section is to evaluate root causes that have been identified in the past but have not been resolved. By combining this information with the data analysis, the turnaround planning team will determine a systemic root cause for low performance. When the team writes the turnaround plan, they will be describing the initiative that will be undertaken by the campus and district to resolve this identified systemic issue.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will also notice that there are pop up boxes throughout the template that provide clarification and instructions. These are indicated by a small red triangle in the upper right corner of the cell.</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15</a:t>
            </a:fld>
            <a:endParaRPr lang="en-US"/>
          </a:p>
        </p:txBody>
      </p:sp>
    </p:spTree>
    <p:extLst>
      <p:ext uri="{BB962C8B-B14F-4D97-AF65-F5344CB8AC3E}">
        <p14:creationId xmlns:p14="http://schemas.microsoft.com/office/powerpoint/2010/main" val="2313022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will take a deeper look at each section of the template. We will start with Part 1: the evaluation of former targeted improvement plans.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year IR campuses completed an evaluation of the 2015-16 targeted improvement plan when they completed the TAIS 2.1a module. You will want to use the information gathered during that work to answer the questions in this section. You will also need a copy of your 2015-16 targeted improvement plan to complete this section. If you have not yet completed the required TAIS module, use the link provided in the instructions box of the template to complete the module before continuing. </a:t>
            </a:r>
            <a:endParaRPr lang="en-US" dirty="0"/>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16</a:t>
            </a:fld>
            <a:endParaRPr lang="en-US"/>
          </a:p>
        </p:txBody>
      </p:sp>
    </p:spTree>
    <p:extLst>
      <p:ext uri="{BB962C8B-B14F-4D97-AF65-F5344CB8AC3E}">
        <p14:creationId xmlns:p14="http://schemas.microsoft.com/office/powerpoint/2010/main" val="3557093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question in the plan evaluation section asks what strategies the campus used to address performance issues in the 2015-16 school year. To complete this section, locate the strategies in each “Strategy” box in your 2015-16 targeted improvement plan.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17</a:t>
            </a:fld>
            <a:endParaRPr lang="en-US"/>
          </a:p>
        </p:txBody>
      </p:sp>
    </p:spTree>
    <p:extLst>
      <p:ext uri="{BB962C8B-B14F-4D97-AF65-F5344CB8AC3E}">
        <p14:creationId xmlns:p14="http://schemas.microsoft.com/office/powerpoint/2010/main" val="110844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strategy box is next to the root cause for each problem statement. You can simply copy and paste the strategies into the new template.</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18</a:t>
            </a:fld>
            <a:endParaRPr lang="en-US"/>
          </a:p>
        </p:txBody>
      </p:sp>
    </p:spTree>
    <p:extLst>
      <p:ext uri="{BB962C8B-B14F-4D97-AF65-F5344CB8AC3E}">
        <p14:creationId xmlns:p14="http://schemas.microsoft.com/office/powerpoint/2010/main" val="12186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question in this section is about the success of the implementation of the strategies listed in question 1. Strategy implementation refers to whether the strategy was successfully and fully executed on the campus. Adult behaviors (that of administrators and teachers responsible for making the strategy happen) are included in this evaluation. Again, you can simply copy and paste the strategies from question 1 into the appropriate column under question 2.</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19</a:t>
            </a:fld>
            <a:endParaRPr lang="en-US"/>
          </a:p>
        </p:txBody>
      </p:sp>
    </p:spTree>
    <p:extLst>
      <p:ext uri="{BB962C8B-B14F-4D97-AF65-F5344CB8AC3E}">
        <p14:creationId xmlns:p14="http://schemas.microsoft.com/office/powerpoint/2010/main" val="266170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today’s training is two-fold.</a:t>
            </a:r>
            <a:r>
              <a:rPr lang="en-US" sz="1200" kern="1200" baseline="0" dirty="0">
                <a:solidFill>
                  <a:schemeClr val="tx1"/>
                </a:solidFill>
                <a:effectLst/>
                <a:latin typeface="+mn-lt"/>
                <a:ea typeface="+mn-ea"/>
                <a:cs typeface="+mn-cs"/>
              </a:rPr>
              <a:t> First we will</a:t>
            </a:r>
            <a:r>
              <a:rPr lang="en-US" sz="1200" kern="1200" dirty="0">
                <a:solidFill>
                  <a:schemeClr val="tx1"/>
                </a:solidFill>
                <a:effectLst/>
                <a:latin typeface="+mn-lt"/>
                <a:ea typeface="+mn-ea"/>
                <a:cs typeface="+mn-cs"/>
              </a:rPr>
              <a:t> provide an overview of the timeline for Spring 2017 turnaround planning, and second, we will walk planning teams through the new data analysis and needs assessment template.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a:t>
            </a:fld>
            <a:endParaRPr lang="en-US"/>
          </a:p>
        </p:txBody>
      </p:sp>
    </p:spTree>
    <p:extLst>
      <p:ext uri="{BB962C8B-B14F-4D97-AF65-F5344CB8AC3E}">
        <p14:creationId xmlns:p14="http://schemas.microsoft.com/office/powerpoint/2010/main" val="2635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Question 3 in part 1 is about the impact the strategies had on student outcomes. Strategy impact on student outcomes refers to student achievement improvements that resulted from the implementation of the strategy. It does not include the success of adults in implementing a strategy. A strategy may be successfully implemented but fail to impact student outcomes. This might happen if the wrong root cause was identified. Once again, you can simply copy and paste the strategies from question 1 into the appropriate column under question 3.</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20</a:t>
            </a:fld>
            <a:endParaRPr lang="en-US"/>
          </a:p>
        </p:txBody>
      </p:sp>
    </p:spTree>
    <p:extLst>
      <p:ext uri="{BB962C8B-B14F-4D97-AF65-F5344CB8AC3E}">
        <p14:creationId xmlns:p14="http://schemas.microsoft.com/office/powerpoint/2010/main" val="2567204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Question 4 asks about the data that supports your responses to questions 2 and 3. Essentially, how do you know, using specific data points, that a strategy was fully implemented? How do you know that the strategy had a positive impact on student outcomes? Campuses collect a large amount of data throughout the year, so it is not necessary to report all the data you collected on these strategies here. Rather, you should give a brief overview of the specific data points that led you to put each strategy in one column or another. This may include STAAR data, but it should not only be limited to STAAR data.</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21</a:t>
            </a:fld>
            <a:endParaRPr lang="en-US"/>
          </a:p>
        </p:txBody>
      </p:sp>
    </p:spTree>
    <p:extLst>
      <p:ext uri="{BB962C8B-B14F-4D97-AF65-F5344CB8AC3E}">
        <p14:creationId xmlns:p14="http://schemas.microsoft.com/office/powerpoint/2010/main" val="4236564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question 5 in this section asks about what prevented strategies from being successfully implemented or from positively impacting student outcomes. To answer this question, it may be helpful to review the end of year report you completed in your 15-16 targeted improvement plan.</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22</a:t>
            </a:fld>
            <a:endParaRPr lang="en-US"/>
          </a:p>
        </p:txBody>
      </p:sp>
    </p:spTree>
    <p:extLst>
      <p:ext uri="{BB962C8B-B14F-4D97-AF65-F5344CB8AC3E}">
        <p14:creationId xmlns:p14="http://schemas.microsoft.com/office/powerpoint/2010/main" val="1975912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section in part 1 is an evaluation of targeted improvement plans completed in 2014-15. If your campus was not formerly improvement required in 2014-15 and did not have to complete a targeted improvement plan, then you can skip this section. For campuses that did complete a targeted improvement plan in 2014-15, the questions and instructions for this section are the same as the 15-16 plan evaluation section.</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23</a:t>
            </a:fld>
            <a:endParaRPr lang="en-US"/>
          </a:p>
        </p:txBody>
      </p:sp>
    </p:spTree>
    <p:extLst>
      <p:ext uri="{BB962C8B-B14F-4D97-AF65-F5344CB8AC3E}">
        <p14:creationId xmlns:p14="http://schemas.microsoft.com/office/powerpoint/2010/main" val="1753204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final section in part 1 is an evaluation of targeted improvement plans completed in 2013-14. If your campus was not an IR or formerly improvement required campus in 2013-14 and did not have to complete a targeted improvement plan, then you can skip this section. For campuses that did complete a targeted improvement plan in 2013-14, the questions and instructions for this section are the same as the 15-16 plan evaluation section.</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24</a:t>
            </a:fld>
            <a:endParaRPr lang="en-US"/>
          </a:p>
        </p:txBody>
      </p:sp>
    </p:spTree>
    <p:extLst>
      <p:ext uri="{BB962C8B-B14F-4D97-AF65-F5344CB8AC3E}">
        <p14:creationId xmlns:p14="http://schemas.microsoft.com/office/powerpoint/2010/main" val="264973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 2 of the template is for the results of the campus’ systemic data analysis. While there are many ways to approach the work of data analysis, this template builds off the work that campuses completed in the TAIS 201 modules, specifically the data </a:t>
            </a:r>
            <a:r>
              <a:rPr lang="en-US" sz="1200" kern="1200">
                <a:solidFill>
                  <a:schemeClr val="tx1"/>
                </a:solidFill>
                <a:effectLst/>
                <a:latin typeface="+mn-lt"/>
                <a:ea typeface="+mn-ea"/>
                <a:cs typeface="+mn-cs"/>
              </a:rPr>
              <a:t>collection pyramids. </a:t>
            </a:r>
            <a:r>
              <a:rPr lang="en-US" sz="1200" kern="1200" dirty="0">
                <a:solidFill>
                  <a:schemeClr val="tx1"/>
                </a:solidFill>
                <a:effectLst/>
                <a:latin typeface="+mn-lt"/>
                <a:ea typeface="+mn-ea"/>
                <a:cs typeface="+mn-cs"/>
              </a:rPr>
              <a:t>If your campus has not completed this required data analysis module, you should do so now before continuing. A link to the TAIS 2.1b module can be found in the instruction box for part 2 of the systemic data analysis and needs assessment template.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25</a:t>
            </a:fld>
            <a:endParaRPr lang="en-US"/>
          </a:p>
        </p:txBody>
      </p:sp>
    </p:spTree>
    <p:extLst>
      <p:ext uri="{BB962C8B-B14F-4D97-AF65-F5344CB8AC3E}">
        <p14:creationId xmlns:p14="http://schemas.microsoft.com/office/powerpoint/2010/main" val="182794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question in part 2 is a chart where you report the results of your data analysis conducted during the TAIS 201 training. You will complete 2 columns for each critical success factor: a summary of findings and a data column. In the summary of findings column, describe the overall trends found in the data pyramid for each CSF in one to two sentences. In the next column, describe the data sources that would confirm that finding. This column header links to the chart of possible data sources organized by critical success factor to help your thinking.</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26</a:t>
            </a:fld>
            <a:endParaRPr lang="en-US"/>
          </a:p>
        </p:txBody>
      </p:sp>
    </p:spTree>
    <p:extLst>
      <p:ext uri="{BB962C8B-B14F-4D97-AF65-F5344CB8AC3E}">
        <p14:creationId xmlns:p14="http://schemas.microsoft.com/office/powerpoint/2010/main" val="495140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Questions 2 and 3 ask about the 2-3 lowest performing CSFs in 15-16. This is a judgement call for the planning team, but you should be able to back this assessment up with data. For example, if you rate CSF 6, school climate, as one of your highest performing CSFs, but you have climate survey data that paints a different picture (or if you didn’t collect much data on school climate), you will want to re-evaluate that determination. </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27</a:t>
            </a:fld>
            <a:endParaRPr lang="en-US"/>
          </a:p>
        </p:txBody>
      </p:sp>
    </p:spTree>
    <p:extLst>
      <p:ext uri="{BB962C8B-B14F-4D97-AF65-F5344CB8AC3E}">
        <p14:creationId xmlns:p14="http://schemas.microsoft.com/office/powerpoint/2010/main" val="1698259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final question in this section links your CSF data analysis to the impacts of the strategies currently being implemented under your 2016-17 targeted improvement plan. If you are continuing to struggle in one or more CSFs, then you know where to begin your turnaround planning work. Remember that for a campus to have sustainable improved performance,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CSFs must be working effectively on the campus.</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28</a:t>
            </a:fld>
            <a:endParaRPr lang="en-US"/>
          </a:p>
        </p:txBody>
      </p:sp>
    </p:spTree>
    <p:extLst>
      <p:ext uri="{BB962C8B-B14F-4D97-AF65-F5344CB8AC3E}">
        <p14:creationId xmlns:p14="http://schemas.microsoft.com/office/powerpoint/2010/main" val="2214883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 3 of the template allows the turnaround planning team to record their systemic root cause. The campus should use the data already collected to conduct a root cause analysis process, and the questions in this section will help identify the root cause for the entire school system that is preventing the campus from meeting standard and sustaining achievement. To complete this section, campuses will need their 15-16 and 16-17 targeted improvement plans and the results of the root cause analysis activity.  A link to this activity is located in the instructions box for part 3.</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29</a:t>
            </a:fld>
            <a:endParaRPr lang="en-US"/>
          </a:p>
        </p:txBody>
      </p:sp>
    </p:spTree>
    <p:extLst>
      <p:ext uri="{BB962C8B-B14F-4D97-AF65-F5344CB8AC3E}">
        <p14:creationId xmlns:p14="http://schemas.microsoft.com/office/powerpoint/2010/main" val="258635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encourage you to send us your questions, as they help us provide updated guidance for all campuses. You can submit questions in 2 ways: either by emailing us at </a:t>
            </a:r>
            <a:r>
              <a:rPr lang="en-US" sz="1200" u="sng" kern="1200" dirty="0">
                <a:solidFill>
                  <a:schemeClr val="tx1"/>
                </a:solidFill>
                <a:effectLst/>
                <a:latin typeface="+mn-lt"/>
                <a:ea typeface="+mn-ea"/>
                <a:cs typeface="+mn-cs"/>
                <a:hlinkClick r:id="rId3"/>
              </a:rPr>
              <a:t>turnaroundplan@tea.texas.gov</a:t>
            </a:r>
            <a:r>
              <a:rPr lang="en-US" sz="1200" kern="1200" dirty="0">
                <a:solidFill>
                  <a:schemeClr val="tx1"/>
                </a:solidFill>
                <a:effectLst/>
                <a:latin typeface="+mn-lt"/>
                <a:ea typeface="+mn-ea"/>
                <a:cs typeface="+mn-cs"/>
              </a:rPr>
              <a:t> or by contacting your assigned TEA consultant directly by phone or email. Your specific consultant’s contact information can be found in ISAM.</a:t>
            </a:r>
          </a:p>
          <a:p>
            <a:r>
              <a:rPr lang="en-US" baseline="0" dirty="0"/>
              <a:t>	</a:t>
            </a:r>
          </a:p>
        </p:txBody>
      </p:sp>
      <p:sp>
        <p:nvSpPr>
          <p:cNvPr id="4" name="Slide Number Placeholder 3"/>
          <p:cNvSpPr>
            <a:spLocks noGrp="1"/>
          </p:cNvSpPr>
          <p:nvPr>
            <p:ph type="sldNum" idx="10"/>
          </p:nvPr>
        </p:nvSpPr>
        <p:spPr/>
        <p:txBody>
          <a:bodyPr/>
          <a:lstStyle/>
          <a:p>
            <a:endParaRPr lang="en-US">
              <a:solidFill>
                <a:prstClr val="black"/>
              </a:solidFill>
            </a:endParaRPr>
          </a:p>
        </p:txBody>
      </p:sp>
    </p:spTree>
    <p:extLst>
      <p:ext uri="{BB962C8B-B14F-4D97-AF65-F5344CB8AC3E}">
        <p14:creationId xmlns:p14="http://schemas.microsoft.com/office/powerpoint/2010/main" val="1216137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question in this section asks about unresolved root causes. Begin by collecting the root causes you identified in this and last year’s Targeted Improvement Plans.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30</a:t>
            </a:fld>
            <a:endParaRPr lang="en-US"/>
          </a:p>
        </p:txBody>
      </p:sp>
    </p:spTree>
    <p:extLst>
      <p:ext uri="{BB962C8B-B14F-4D97-AF65-F5344CB8AC3E}">
        <p14:creationId xmlns:p14="http://schemas.microsoft.com/office/powerpoint/2010/main" val="232377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Root causes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be found at the top of the targeted improvement plan, shown here.</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31</a:t>
            </a:fld>
            <a:endParaRPr lang="en-US"/>
          </a:p>
        </p:txBody>
      </p:sp>
    </p:spTree>
    <p:extLst>
      <p:ext uri="{BB962C8B-B14F-4D97-AF65-F5344CB8AC3E}">
        <p14:creationId xmlns:p14="http://schemas.microsoft.com/office/powerpoint/2010/main" val="195086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this list of root causes, identify which are still unresolved for your campus. When describing the data that supports this, think of what data points led you to determine that this root cause is still creating a performance issue on the campus. </a:t>
            </a:r>
          </a:p>
        </p:txBody>
      </p:sp>
      <p:sp>
        <p:nvSpPr>
          <p:cNvPr id="4" name="Slide Number Placeholder 3"/>
          <p:cNvSpPr>
            <a:spLocks noGrp="1"/>
          </p:cNvSpPr>
          <p:nvPr>
            <p:ph type="sldNum" sz="quarter" idx="10"/>
          </p:nvPr>
        </p:nvSpPr>
        <p:spPr/>
        <p:txBody>
          <a:bodyPr/>
          <a:lstStyle/>
          <a:p>
            <a:fld id="{9C78DC6F-5AD4-4456-A683-A0E1C867AF97}" type="slidenum">
              <a:rPr lang="en-US" smtClean="0"/>
              <a:t>32</a:t>
            </a:fld>
            <a:endParaRPr lang="en-US"/>
          </a:p>
        </p:txBody>
      </p:sp>
    </p:spTree>
    <p:extLst>
      <p:ext uri="{BB962C8B-B14F-4D97-AF65-F5344CB8AC3E}">
        <p14:creationId xmlns:p14="http://schemas.microsoft.com/office/powerpoint/2010/main" val="2061769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question in Part 3 asks about factors that influence the persistence of the unresolved root cause. In the first column of the table you will enter each unresolved root cause. If you have more than three, contact your TEA consultant for further guidance. In the Campus Factors column, you will describe what is happening on the campus that is preventing you from overcoming that root cause. Your work in Parts 1 and 2 of this report will help identify those factors. Consider factors like barriers to implementation or the identification of incorrect strategies to correct root causes. Also consider whether the root cause goes deep enough or if it represents a symptom of a deeper problem. In the district factors column, you will consider the same factors but at the district level. Repeat the exercise for the “other school systems factors” and the “factors outside the school system” columns, keeping in mind that the factors you identify in these columns may be outside the team’s circle of control and influence.</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33</a:t>
            </a:fld>
            <a:endParaRPr lang="en-US"/>
          </a:p>
        </p:txBody>
      </p:sp>
    </p:spTree>
    <p:extLst>
      <p:ext uri="{BB962C8B-B14F-4D97-AF65-F5344CB8AC3E}">
        <p14:creationId xmlns:p14="http://schemas.microsoft.com/office/powerpoint/2010/main" val="2323314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Question 3 of this section asks you to analyze the results of the table in question 2. Do you see common factors across root causes or across spheres of influence? If so, have you collected data about those commonalities? Note that there may be some revelations here that you have not collected data about yet.</a:t>
            </a:r>
          </a:p>
        </p:txBody>
      </p:sp>
      <p:sp>
        <p:nvSpPr>
          <p:cNvPr id="4" name="Slide Number Placeholder 3"/>
          <p:cNvSpPr>
            <a:spLocks noGrp="1"/>
          </p:cNvSpPr>
          <p:nvPr>
            <p:ph type="sldNum" sz="quarter" idx="10"/>
          </p:nvPr>
        </p:nvSpPr>
        <p:spPr/>
        <p:txBody>
          <a:bodyPr/>
          <a:lstStyle/>
          <a:p>
            <a:fld id="{9C78DC6F-5AD4-4456-A683-A0E1C867AF97}" type="slidenum">
              <a:rPr lang="en-US" smtClean="0"/>
              <a:t>34</a:t>
            </a:fld>
            <a:endParaRPr lang="en-US"/>
          </a:p>
        </p:txBody>
      </p:sp>
    </p:spTree>
    <p:extLst>
      <p:ext uri="{BB962C8B-B14F-4D97-AF65-F5344CB8AC3E}">
        <p14:creationId xmlns:p14="http://schemas.microsoft.com/office/powerpoint/2010/main" val="198663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Question 4 is the culmination of your systemic data analysis and your root cause analysis process. In this box, you will enter the campus’ systemic root cause. A systemic root cause is a persistent and pervasive condition or reason that affects most levels of a campus (including a majority of grades, subjects, critical success factors, student groups, and staff members) and is identified as the primary factor leading to low performance.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may enter up to two systemic root causes; however, keep in mind that if you have two systemic root causes, you will need to implement two initiatives. If you find that you have two systemic root causes, look for commonalities in the analysis you conducted to arrive at those root causes.</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35</a:t>
            </a:fld>
            <a:endParaRPr lang="en-US"/>
          </a:p>
        </p:txBody>
      </p:sp>
    </p:spTree>
    <p:extLst>
      <p:ext uri="{BB962C8B-B14F-4D97-AF65-F5344CB8AC3E}">
        <p14:creationId xmlns:p14="http://schemas.microsoft.com/office/powerpoint/2010/main" val="3397289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concludes the overview of the systemic data analysis and needs assessment report template. Now we will review next steps for campuses developing turnaround</a:t>
            </a:r>
            <a:r>
              <a:rPr lang="en-US" sz="1200" kern="1200" baseline="0" dirty="0">
                <a:solidFill>
                  <a:schemeClr val="tx1"/>
                </a:solidFill>
                <a:effectLst/>
                <a:latin typeface="+mn-lt"/>
                <a:ea typeface="+mn-ea"/>
                <a:cs typeface="+mn-cs"/>
              </a:rPr>
              <a:t> plans.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36</a:t>
            </a:fld>
            <a:endParaRPr lang="en-US"/>
          </a:p>
        </p:txBody>
      </p:sp>
    </p:spTree>
    <p:extLst>
      <p:ext uri="{BB962C8B-B14F-4D97-AF65-F5344CB8AC3E}">
        <p14:creationId xmlns:p14="http://schemas.microsoft.com/office/powerpoint/2010/main" val="132954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have submitted your data analysis and identified a systemic root cause, your TEA consultant will review this information and contact you with feedback prior to March 1. You can now begin identifying an initiative to address that systemic root cause and create sustainable improvements in student outcomes on your campus. The turnaround initiative is described in the turnaround plan template using the TAIS support systems. The systemic root cause identified in the report you just completed will be carried over into that template. The turnaround plan must be approved by the board of trustees and submitted to the agency by April 17, 2017. Once this plan is submitted, the commissioner approval process will begin. Again, step three of the 3 step process guidance document explains this work, and another training video will be posted to the School improvement turnaround website in January 2017 to guide you through that template. </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37</a:t>
            </a:fld>
            <a:endParaRPr lang="en-US"/>
          </a:p>
        </p:txBody>
      </p:sp>
    </p:spTree>
    <p:extLst>
      <p:ext uri="{BB962C8B-B14F-4D97-AF65-F5344CB8AC3E}">
        <p14:creationId xmlns:p14="http://schemas.microsoft.com/office/powerpoint/2010/main" val="4265783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 resources for improvement planning can be found at the links shown here. If you have any questions about any part of the turnaround planning process, please send them to </a:t>
            </a:r>
            <a:r>
              <a:rPr lang="en-US" sz="1200" u="sng" kern="1200" dirty="0">
                <a:solidFill>
                  <a:schemeClr val="tx1"/>
                </a:solidFill>
                <a:effectLst/>
                <a:latin typeface="+mn-lt"/>
                <a:ea typeface="+mn-ea"/>
                <a:cs typeface="+mn-cs"/>
                <a:hlinkClick r:id="rId3"/>
              </a:rPr>
              <a:t>turnaroundplan@tea.texas.gov</a:t>
            </a:r>
            <a:r>
              <a:rPr lang="en-US" sz="1200" kern="1200" dirty="0">
                <a:solidFill>
                  <a:schemeClr val="tx1"/>
                </a:solidFill>
                <a:effectLst/>
                <a:latin typeface="+mn-lt"/>
                <a:ea typeface="+mn-ea"/>
                <a:cs typeface="+mn-cs"/>
              </a:rPr>
              <a:t> or contact your assigned consultant directly. Thank you for viewing this training!</a:t>
            </a:r>
            <a:endParaRPr lang="en-US" dirty="0"/>
          </a:p>
        </p:txBody>
      </p:sp>
      <p:sp>
        <p:nvSpPr>
          <p:cNvPr id="4" name="Slide Number Placeholder 3"/>
          <p:cNvSpPr>
            <a:spLocks noGrp="1"/>
          </p:cNvSpPr>
          <p:nvPr>
            <p:ph type="sldNum" sz="quarter" idx="10"/>
          </p:nvPr>
        </p:nvSpPr>
        <p:spPr/>
        <p:txBody>
          <a:bodyPr/>
          <a:lstStyle/>
          <a:p>
            <a:fld id="{C0F49B35-2977-4159-B5ED-F7FFED2582E9}" type="slidenum">
              <a:rPr lang="en-US" smtClean="0"/>
              <a:t>38</a:t>
            </a:fld>
            <a:endParaRPr lang="en-US" dirty="0"/>
          </a:p>
        </p:txBody>
      </p:sp>
    </p:spTree>
    <p:extLst>
      <p:ext uri="{BB962C8B-B14F-4D97-AF65-F5344CB8AC3E}">
        <p14:creationId xmlns:p14="http://schemas.microsoft.com/office/powerpoint/2010/main" val="295708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section of this training is meant to provide clarification on the submission requirements for campuses required to develop turnaround plans in the Spring of 2017. 	</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4</a:t>
            </a:fld>
            <a:endParaRPr lang="en-US"/>
          </a:p>
        </p:txBody>
      </p:sp>
    </p:spTree>
    <p:extLst>
      <p:ext uri="{BB962C8B-B14F-4D97-AF65-F5344CB8AC3E}">
        <p14:creationId xmlns:p14="http://schemas.microsoft.com/office/powerpoint/2010/main" val="136018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tables</a:t>
            </a:r>
            <a:r>
              <a:rPr lang="en-US" sz="1200" kern="1200" baseline="0" dirty="0">
                <a:solidFill>
                  <a:schemeClr val="tx1"/>
                </a:solidFill>
                <a:effectLst/>
                <a:latin typeface="+mn-lt"/>
                <a:ea typeface="+mn-ea"/>
                <a:cs typeface="+mn-cs"/>
              </a:rPr>
              <a:t> show the intervention and submission requirements for 2</a:t>
            </a:r>
            <a:r>
              <a:rPr lang="en-US" sz="1200" kern="1200" baseline="30000" dirty="0">
                <a:solidFill>
                  <a:schemeClr val="tx1"/>
                </a:solidFill>
                <a:effectLst/>
                <a:latin typeface="+mn-lt"/>
                <a:ea typeface="+mn-ea"/>
                <a:cs typeface="+mn-cs"/>
              </a:rPr>
              <a:t>nd</a:t>
            </a:r>
            <a:r>
              <a:rPr lang="en-US" sz="1200" kern="1200" baseline="0" dirty="0">
                <a:solidFill>
                  <a:schemeClr val="tx1"/>
                </a:solidFill>
                <a:effectLst/>
                <a:latin typeface="+mn-lt"/>
                <a:ea typeface="+mn-ea"/>
                <a:cs typeface="+mn-cs"/>
              </a:rPr>
              <a:t> year Improvement Required campuses. </a:t>
            </a:r>
            <a:r>
              <a:rPr lang="en-US" sz="1200" kern="1200" dirty="0">
                <a:solidFill>
                  <a:schemeClr val="tx1"/>
                </a:solidFill>
                <a:effectLst/>
                <a:latin typeface="+mn-lt"/>
                <a:ea typeface="+mn-ea"/>
                <a:cs typeface="+mn-cs"/>
              </a:rPr>
              <a:t>Principals and DCSIs of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year IR campuses were required to complete the online TAIS training modules and are required to view turnaround plan trainings.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year IR campuses will submit the results of their data analysis and needs assessment by February 17, 2017. The final, board approved turnaround plan will be submitted no later than April 17, 2017. These dates were communicated in an updated To the Administrator Addressed letter dated December 9, 2016,</a:t>
            </a:r>
            <a:r>
              <a:rPr lang="en-US" sz="1200" kern="1200" baseline="0" dirty="0">
                <a:solidFill>
                  <a:schemeClr val="tx1"/>
                </a:solidFill>
                <a:effectLst/>
                <a:latin typeface="+mn-lt"/>
                <a:ea typeface="+mn-ea"/>
                <a:cs typeface="+mn-cs"/>
              </a:rPr>
              <a:t> which can be found on the TEA website.</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5</a:t>
            </a:fld>
            <a:endParaRPr lang="en-US"/>
          </a:p>
        </p:txBody>
      </p:sp>
    </p:spTree>
    <p:extLst>
      <p:ext uri="{BB962C8B-B14F-4D97-AF65-F5344CB8AC3E}">
        <p14:creationId xmlns:p14="http://schemas.microsoft.com/office/powerpoint/2010/main" val="32711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data analysis and needs assessment report as well as the board approved turnaround plan will be submitted into ISAM. Updated portals are currently in ISAM. You will note that there is also a submission portal for stakeholder comments.</a:t>
            </a:r>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6</a:t>
            </a:fld>
            <a:endParaRPr lang="en-US"/>
          </a:p>
        </p:txBody>
      </p:sp>
    </p:spTree>
    <p:extLst>
      <p:ext uri="{BB962C8B-B14F-4D97-AF65-F5344CB8AC3E}">
        <p14:creationId xmlns:p14="http://schemas.microsoft.com/office/powerpoint/2010/main" val="135028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Statute requires that parents, community members, and other relevant stakeholders be engaged in the creation of the campus turnaround plan. First, the campus must seek stakeholder input in developing the turnaround plan. The campus then develops the turnaround plan and solicits written feedback from stakeholders on the completed plan. Once that feedback has been considered and possibly included in the plan, the plan goes to a public hearing and board of trustees approval. Upon board approval, the turnaround plan is sent to TEA to begin the commissioner approval process. </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7</a:t>
            </a:fld>
            <a:endParaRPr lang="en-US"/>
          </a:p>
        </p:txBody>
      </p:sp>
    </p:spTree>
    <p:extLst>
      <p:ext uri="{BB962C8B-B14F-4D97-AF65-F5344CB8AC3E}">
        <p14:creationId xmlns:p14="http://schemas.microsoft.com/office/powerpoint/2010/main" val="405939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guidance relating to specific details of stakeholder input and feedback has been posted on the Division of School Improvement’s turnaround plan guidance website. This website has</a:t>
            </a:r>
            <a:r>
              <a:rPr lang="en-US" sz="1200" kern="1200" baseline="0" dirty="0">
                <a:solidFill>
                  <a:schemeClr val="tx1"/>
                </a:solidFill>
                <a:effectLst/>
                <a:latin typeface="+mn-lt"/>
                <a:ea typeface="+mn-ea"/>
                <a:cs typeface="+mn-cs"/>
              </a:rPr>
              <a:t> many resources for turnaround planning, including templates and guidance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8</a:t>
            </a:fld>
            <a:endParaRPr lang="en-US"/>
          </a:p>
        </p:txBody>
      </p:sp>
    </p:spTree>
    <p:extLst>
      <p:ext uri="{BB962C8B-B14F-4D97-AF65-F5344CB8AC3E}">
        <p14:creationId xmlns:p14="http://schemas.microsoft.com/office/powerpoint/2010/main" val="21030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chart summarizes the information shared in the stakeholder input guidance document. Please note that campuses that are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year IR are required to notify stakeholders of this status and solicit input for the turnaround plan within 60 days of receiving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year IR rating. However, this rule was not adopted until November 2016, so for this year,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year IR campuses should complete this requirement no later than January 17, 2017. This notification must be posted, at a minimum, on the district website, and documentation of this notification should be maintained throughout the implementation of the turnaround plan.  The district may receive input from parents and community members in developing the turnaround plan using any or a combination of the following methods:</a:t>
            </a:r>
          </a:p>
          <a:p>
            <a:r>
              <a:rPr lang="en-US" sz="1200" kern="1200" dirty="0">
                <a:solidFill>
                  <a:schemeClr val="tx1"/>
                </a:solidFill>
                <a:effectLst/>
                <a:latin typeface="+mn-lt"/>
                <a:ea typeface="+mn-ea"/>
                <a:cs typeface="+mn-cs"/>
              </a:rPr>
              <a:t>● Input through an online form or virtual submission,</a:t>
            </a:r>
          </a:p>
          <a:p>
            <a:r>
              <a:rPr lang="en-US" sz="1200" kern="1200" dirty="0">
                <a:solidFill>
                  <a:schemeClr val="tx1"/>
                </a:solidFill>
                <a:effectLst/>
                <a:latin typeface="+mn-lt"/>
                <a:ea typeface="+mn-ea"/>
                <a:cs typeface="+mn-cs"/>
              </a:rPr>
              <a:t>● Public meetings, or</a:t>
            </a:r>
          </a:p>
          <a:p>
            <a:r>
              <a:rPr lang="en-US" sz="1200" kern="1200" dirty="0">
                <a:solidFill>
                  <a:schemeClr val="tx1"/>
                </a:solidFill>
                <a:effectLst/>
                <a:latin typeface="+mn-lt"/>
                <a:ea typeface="+mn-ea"/>
                <a:cs typeface="+mn-cs"/>
              </a:rPr>
              <a:t>● Hard copy forms available at campus and/or district office(s). Any input collected on forms, whether hard copy or virtual, must be maintained during the implementation of the turnaround plan. These forms are not submitted to TEA unless requested.</a:t>
            </a:r>
          </a:p>
          <a:p>
            <a:endParaRPr lang="en-US" dirty="0"/>
          </a:p>
        </p:txBody>
      </p:sp>
      <p:sp>
        <p:nvSpPr>
          <p:cNvPr id="4" name="Slide Number Placeholder 3"/>
          <p:cNvSpPr>
            <a:spLocks noGrp="1"/>
          </p:cNvSpPr>
          <p:nvPr>
            <p:ph type="sldNum" sz="quarter" idx="10"/>
          </p:nvPr>
        </p:nvSpPr>
        <p:spPr/>
        <p:txBody>
          <a:bodyPr/>
          <a:lstStyle/>
          <a:p>
            <a:fld id="{9C78DC6F-5AD4-4456-A683-A0E1C867AF97}" type="slidenum">
              <a:rPr lang="en-US" smtClean="0"/>
              <a:t>9</a:t>
            </a:fld>
            <a:endParaRPr lang="en-US"/>
          </a:p>
        </p:txBody>
      </p:sp>
    </p:spTree>
    <p:extLst>
      <p:ext uri="{BB962C8B-B14F-4D97-AF65-F5344CB8AC3E}">
        <p14:creationId xmlns:p14="http://schemas.microsoft.com/office/powerpoint/2010/main" val="2534346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9650234" y="92480"/>
            <a:ext cx="2541815" cy="1278610"/>
          </a:xfrm>
          <a:prstGeom prst="rect">
            <a:avLst/>
          </a:prstGeom>
        </p:spPr>
      </p:pic>
    </p:spTree>
    <p:extLst>
      <p:ext uri="{BB962C8B-B14F-4D97-AF65-F5344CB8AC3E}">
        <p14:creationId xmlns:p14="http://schemas.microsoft.com/office/powerpoint/2010/main" val="286338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65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87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228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7"/>
          <a:stretch>
            <a:fillRect/>
          </a:stretch>
        </p:blipFill>
        <p:spPr>
          <a:xfrm>
            <a:off x="10710544" y="90429"/>
            <a:ext cx="1481456" cy="749873"/>
          </a:xfrm>
          <a:prstGeom prst="rect">
            <a:avLst/>
          </a:prstGeom>
        </p:spPr>
      </p:pic>
    </p:spTree>
    <p:extLst>
      <p:ext uri="{BB962C8B-B14F-4D97-AF65-F5344CB8AC3E}">
        <p14:creationId xmlns:p14="http://schemas.microsoft.com/office/powerpoint/2010/main" val="395217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82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14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070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p:cNvPicPr>
            <a:picLocks noChangeAspect="1"/>
          </p:cNvPicPr>
          <p:nvPr userDrawn="1"/>
        </p:nvPicPr>
        <p:blipFill>
          <a:blip r:embed="rId5"/>
          <a:stretch>
            <a:fillRect/>
          </a:stretch>
        </p:blipFill>
        <p:spPr>
          <a:xfrm>
            <a:off x="10707384" y="74098"/>
            <a:ext cx="1481456" cy="749873"/>
          </a:xfrm>
          <a:prstGeom prst="rect">
            <a:avLst/>
          </a:prstGeom>
        </p:spPr>
      </p:pic>
    </p:spTree>
    <p:extLst>
      <p:ext uri="{BB962C8B-B14F-4D97-AF65-F5344CB8AC3E}">
        <p14:creationId xmlns:p14="http://schemas.microsoft.com/office/powerpoint/2010/main" val="35434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4036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custDataLst>
              <p:tags r:id="rId2"/>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custDataLst>
              <p:tags r:id="rId3"/>
            </p:custDataLst>
          </p:nvPr>
        </p:nvSpPr>
        <p:spPr/>
        <p:txBody>
          <a:body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6" name="Footer Placeholder 5"/>
          <p:cNvSpPr>
            <a:spLocks noGrp="1"/>
          </p:cNvSpPr>
          <p:nvPr>
            <p:ph type="ftr" sz="quarter" idx="11"/>
            <p:custDataLst>
              <p:tags r:id="rId4"/>
            </p:custDataLst>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custDataLst>
              <p:tags r:id="rId5"/>
            </p:custDataLst>
          </p:nvPr>
        </p:nvSpPr>
        <p:spPr/>
        <p:txBody>
          <a:body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356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23A07-1ED1-4F33-81E4-B87CD99A2B98}" type="datetimeFigureOut">
              <a:rPr lang="en-US" smtClean="0">
                <a:solidFill>
                  <a:prstClr val="black">
                    <a:tint val="75000"/>
                  </a:prstClr>
                </a:solidFill>
              </a:rPr>
              <a:pPr/>
              <a:t>1/3/2017</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9072E-2125-40D6-847A-9E6B768971D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8"/>
          <a:stretch>
            <a:fillRect/>
          </a:stretch>
        </p:blipFill>
        <p:spPr>
          <a:xfrm>
            <a:off x="10710544" y="82267"/>
            <a:ext cx="1481456" cy="749873"/>
          </a:xfrm>
          <a:prstGeom prst="rect">
            <a:avLst/>
          </a:prstGeom>
        </p:spPr>
      </p:pic>
    </p:spTree>
    <p:extLst>
      <p:ext uri="{BB962C8B-B14F-4D97-AF65-F5344CB8AC3E}">
        <p14:creationId xmlns:p14="http://schemas.microsoft.com/office/powerpoint/2010/main" val="97610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hyperlink" Target="http://tea.texas.gov/WorkArea/DownloadAsset.aspx?id=51539612675"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bit.ly/TurnaroundTEA" TargetMode="External"/><Relationship Id="rId3" Type="http://schemas.openxmlformats.org/officeDocument/2006/relationships/tags" Target="../tags/tag63.xml"/><Relationship Id="rId7" Type="http://schemas.openxmlformats.org/officeDocument/2006/relationships/hyperlink" Target="http://tea.texas.gov/Student_Testing_and_Accountability/Monitoring_and_Interventions/Program_Monitoring_and_Interventions/Campus_Turnaround_Guidance_and_Resources/" TargetMode="Externa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hyperlink" Target="mailto:turnaroundplan@tea.texas.gov" TargetMode="Externa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hyperlink" Target="http://tea.texas.gov/WorkArea/DownloadAsset.aspx?id=51539612675"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hyperlink" Target="http://bit.ly/TurnaroundTEA" TargetMode="External"/><Relationship Id="rId2" Type="http://schemas.openxmlformats.org/officeDocument/2006/relationships/slideLayout" Target="../slideLayouts/slideLayout9.xml"/><Relationship Id="rId1" Type="http://schemas.openxmlformats.org/officeDocument/2006/relationships/tags" Target="../tags/tag93.xml"/><Relationship Id="rId6" Type="http://schemas.openxmlformats.org/officeDocument/2006/relationships/hyperlink" Target="http://www.taisresources.net/" TargetMode="External"/><Relationship Id="rId5" Type="http://schemas.openxmlformats.org/officeDocument/2006/relationships/hyperlink" Target="mailto:turnaroundplan@tea.texas.gov"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1.xml"/><Relationship Id="rId7" Type="http://schemas.openxmlformats.org/officeDocument/2006/relationships/image" Target="../media/image4.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42.xml"/></Relationships>
</file>

<file path=ppt/slides/_rels/slide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4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bit.ly/TurnaroundTEA" TargetMode="Externa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hyperlink" Target="http://tea.texas.gov/Student_Testing_and_Accountability/Monitoring_and_Interventions/Program_Monitoring_and_Interventions/Campus_Turnaround_Guidance_and_Resources/" TargetMode="External"/><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p:txBody>
          <a:bodyPr/>
          <a:lstStyle/>
          <a:p>
            <a:r>
              <a:rPr lang="en-US" b="1" dirty="0">
                <a:solidFill>
                  <a:schemeClr val="accent1">
                    <a:lumMod val="50000"/>
                  </a:schemeClr>
                </a:solidFill>
                <a:effectLst>
                  <a:outerShdw blurRad="38100" dist="38100" dir="2700000" algn="tl">
                    <a:srgbClr val="000000">
                      <a:alpha val="43137"/>
                    </a:srgbClr>
                  </a:outerShdw>
                </a:effectLst>
              </a:rPr>
              <a:t>Campus Turnaround Plan: Systemic Data Analysis and Needs Assessment Report</a:t>
            </a:r>
          </a:p>
        </p:txBody>
      </p:sp>
      <p:sp>
        <p:nvSpPr>
          <p:cNvPr id="8" name="Text Placeholder 7"/>
          <p:cNvSpPr>
            <a:spLocks noGrp="1"/>
          </p:cNvSpPr>
          <p:nvPr>
            <p:ph type="body" idx="1"/>
            <p:custDataLst>
              <p:tags r:id="rId2"/>
            </p:custDataLst>
          </p:nvPr>
        </p:nvSpPr>
        <p:spPr>
          <a:xfrm>
            <a:off x="831850" y="4589463"/>
            <a:ext cx="10515600" cy="1500187"/>
          </a:xfrm>
        </p:spPr>
        <p:txBody>
          <a:bodyPr/>
          <a:lstStyle/>
          <a:p>
            <a:r>
              <a:rPr lang="en-US" dirty="0"/>
              <a:t>January 2017</a:t>
            </a:r>
          </a:p>
          <a:p>
            <a:r>
              <a:rPr lang="en-US" dirty="0"/>
              <a:t>Division of School Improvement</a:t>
            </a:r>
          </a:p>
        </p:txBody>
      </p:sp>
    </p:spTree>
    <p:extLst>
      <p:ext uri="{BB962C8B-B14F-4D97-AF65-F5344CB8AC3E}">
        <p14:creationId xmlns:p14="http://schemas.microsoft.com/office/powerpoint/2010/main" val="5209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custDataLst>
              <p:tags r:id="rId1"/>
            </p:custDataLst>
            <p:extLst/>
          </p:nvPr>
        </p:nvGraphicFramePr>
        <p:xfrm>
          <a:off x="185106" y="835069"/>
          <a:ext cx="11866268" cy="5769392"/>
        </p:xfrm>
        <a:graphic>
          <a:graphicData uri="http://schemas.openxmlformats.org/drawingml/2006/table">
            <a:tbl>
              <a:tblPr firstRow="1" bandRow="1">
                <a:tableStyleId>{21E4AEA4-8DFA-4A89-87EB-49C32662AFE0}</a:tableStyleId>
              </a:tblPr>
              <a:tblGrid>
                <a:gridCol w="2033337">
                  <a:extLst>
                    <a:ext uri="{9D8B030D-6E8A-4147-A177-3AD203B41FA5}">
                      <a16:colId xmlns:a16="http://schemas.microsoft.com/office/drawing/2014/main" val="20000"/>
                    </a:ext>
                  </a:extLst>
                </a:gridCol>
                <a:gridCol w="4700182">
                  <a:extLst>
                    <a:ext uri="{9D8B030D-6E8A-4147-A177-3AD203B41FA5}">
                      <a16:colId xmlns:a16="http://schemas.microsoft.com/office/drawing/2014/main" val="20001"/>
                    </a:ext>
                  </a:extLst>
                </a:gridCol>
                <a:gridCol w="5132749">
                  <a:extLst>
                    <a:ext uri="{9D8B030D-6E8A-4147-A177-3AD203B41FA5}">
                      <a16:colId xmlns:a16="http://schemas.microsoft.com/office/drawing/2014/main" val="20002"/>
                    </a:ext>
                  </a:extLst>
                </a:gridCol>
              </a:tblGrid>
              <a:tr h="586144">
                <a:tc>
                  <a:txBody>
                    <a:bodyPr/>
                    <a:lstStyle/>
                    <a:p>
                      <a:endParaRPr lang="en-US" sz="2400" dirty="0"/>
                    </a:p>
                  </a:txBody>
                  <a:tcPr/>
                </a:tc>
                <a:tc>
                  <a:txBody>
                    <a:bodyPr/>
                    <a:lstStyle/>
                    <a:p>
                      <a:r>
                        <a:rPr lang="en-US" sz="2400" dirty="0"/>
                        <a:t>Input</a:t>
                      </a:r>
                      <a:r>
                        <a:rPr lang="en-US" sz="2400" baseline="0" dirty="0"/>
                        <a:t> Prior to Development</a:t>
                      </a:r>
                      <a:endParaRPr lang="en-US" sz="2400" dirty="0"/>
                    </a:p>
                  </a:txBody>
                  <a:tcPr/>
                </a:tc>
                <a:tc>
                  <a:txBody>
                    <a:bodyPr/>
                    <a:lstStyle/>
                    <a:p>
                      <a:r>
                        <a:rPr lang="en-US" sz="2400" dirty="0"/>
                        <a:t>Feedback After Development</a:t>
                      </a:r>
                    </a:p>
                  </a:txBody>
                  <a:tcPr/>
                </a:tc>
                <a:extLst>
                  <a:ext uri="{0D108BD9-81ED-4DB2-BD59-A6C34878D82A}">
                    <a16:rowId xmlns:a16="http://schemas.microsoft.com/office/drawing/2014/main" val="10000"/>
                  </a:ext>
                </a:extLst>
              </a:tr>
              <a:tr h="992135">
                <a:tc>
                  <a:txBody>
                    <a:bodyPr/>
                    <a:lstStyle/>
                    <a:p>
                      <a:r>
                        <a:rPr lang="en-US" sz="2400" b="1" dirty="0"/>
                        <a:t>Notification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At minimum on district website and posted for 60 days*</a:t>
                      </a:r>
                    </a:p>
                    <a:p>
                      <a:endParaRPr lang="en-US" sz="2400" dirty="0">
                        <a:solidFill>
                          <a:schemeClr val="tx1"/>
                        </a:solidFill>
                      </a:endParaRPr>
                    </a:p>
                  </a:txBody>
                  <a:tcPr/>
                </a:tc>
                <a:tc>
                  <a:txBody>
                    <a:bodyPr/>
                    <a:lstStyle/>
                    <a:p>
                      <a:r>
                        <a:rPr lang="en-US" sz="2400" dirty="0"/>
                        <a:t>At a minimum on district website for 30 days prior to submitting to board of trustees</a:t>
                      </a:r>
                    </a:p>
                  </a:txBody>
                  <a:tcPr/>
                </a:tc>
                <a:extLst>
                  <a:ext uri="{0D108BD9-81ED-4DB2-BD59-A6C34878D82A}">
                    <a16:rowId xmlns:a16="http://schemas.microsoft.com/office/drawing/2014/main" val="10001"/>
                  </a:ext>
                </a:extLst>
              </a:tr>
              <a:tr h="1049114">
                <a:tc>
                  <a:txBody>
                    <a:bodyPr/>
                    <a:lstStyle/>
                    <a:p>
                      <a:r>
                        <a:rPr lang="en-US" sz="2400" b="1" dirty="0"/>
                        <a:t>Stakeholders</a:t>
                      </a:r>
                    </a:p>
                  </a:txBody>
                  <a:tcPr/>
                </a:tc>
                <a:tc>
                  <a:txBody>
                    <a:bodyPr/>
                    <a:lstStyle/>
                    <a:p>
                      <a:r>
                        <a:rPr lang="en-US" sz="2400" dirty="0">
                          <a:solidFill>
                            <a:schemeClr val="tx1"/>
                          </a:solidFill>
                        </a:rPr>
                        <a:t>Parents,</a:t>
                      </a:r>
                      <a:r>
                        <a:rPr lang="en-US" sz="2400" baseline="0" dirty="0">
                          <a:solidFill>
                            <a:schemeClr val="tx1"/>
                          </a:solidFill>
                        </a:rPr>
                        <a:t> community</a:t>
                      </a:r>
                      <a:endParaRPr lang="en-US" sz="2400" dirty="0">
                        <a:solidFill>
                          <a:schemeClr val="tx1"/>
                        </a:solidFill>
                      </a:endParaRPr>
                    </a:p>
                  </a:txBody>
                  <a:tcPr/>
                </a:tc>
                <a:tc>
                  <a:txBody>
                    <a:bodyPr/>
                    <a:lstStyle/>
                    <a:p>
                      <a:r>
                        <a:rPr lang="en-US" sz="2400" dirty="0"/>
                        <a:t>Campus-based decision making committee,</a:t>
                      </a:r>
                      <a:r>
                        <a:rPr lang="en-US" sz="2400" baseline="0" dirty="0"/>
                        <a:t> t</a:t>
                      </a:r>
                      <a:r>
                        <a:rPr lang="en-US" sz="2400" dirty="0"/>
                        <a:t>eachers,</a:t>
                      </a:r>
                      <a:r>
                        <a:rPr lang="en-US" sz="2400" baseline="0" dirty="0"/>
                        <a:t> p</a:t>
                      </a:r>
                      <a:r>
                        <a:rPr lang="en-US" sz="2400" dirty="0"/>
                        <a:t>arents,</a:t>
                      </a:r>
                      <a:r>
                        <a:rPr lang="en-US" sz="2400" baseline="0" dirty="0"/>
                        <a:t> and c</a:t>
                      </a:r>
                      <a:r>
                        <a:rPr lang="en-US" sz="2400" dirty="0"/>
                        <a:t>ommunity</a:t>
                      </a:r>
                    </a:p>
                    <a:p>
                      <a:endParaRPr lang="en-US" sz="2400" dirty="0"/>
                    </a:p>
                  </a:txBody>
                  <a:tcPr/>
                </a:tc>
                <a:extLst>
                  <a:ext uri="{0D108BD9-81ED-4DB2-BD59-A6C34878D82A}">
                    <a16:rowId xmlns:a16="http://schemas.microsoft.com/office/drawing/2014/main" val="10002"/>
                  </a:ext>
                </a:extLst>
              </a:tr>
              <a:tr h="789213">
                <a:tc>
                  <a:txBody>
                    <a:bodyPr/>
                    <a:lstStyle/>
                    <a:p>
                      <a:r>
                        <a:rPr lang="en-US" sz="2400" b="1" dirty="0"/>
                        <a:t>Mode</a:t>
                      </a:r>
                    </a:p>
                  </a:txBody>
                  <a:tcPr/>
                </a:tc>
                <a:tc>
                  <a:txBody>
                    <a:bodyPr/>
                    <a:lstStyle/>
                    <a:p>
                      <a:r>
                        <a:rPr lang="en-US" sz="2400" dirty="0">
                          <a:solidFill>
                            <a:schemeClr val="tx1"/>
                          </a:solidFill>
                        </a:rPr>
                        <a:t>Oral or written</a:t>
                      </a:r>
                    </a:p>
                  </a:txBody>
                  <a:tcPr/>
                </a:tc>
                <a:tc>
                  <a:txBody>
                    <a:bodyPr/>
                    <a:lstStyle/>
                    <a:p>
                      <a:r>
                        <a:rPr lang="en-US" sz="2400" dirty="0"/>
                        <a:t>Written</a:t>
                      </a:r>
                    </a:p>
                  </a:txBody>
                  <a:tcPr/>
                </a:tc>
                <a:extLst>
                  <a:ext uri="{0D108BD9-81ED-4DB2-BD59-A6C34878D82A}">
                    <a16:rowId xmlns:a16="http://schemas.microsoft.com/office/drawing/2014/main" val="10003"/>
                  </a:ext>
                </a:extLst>
              </a:tr>
              <a:tr h="1650835">
                <a:tc>
                  <a:txBody>
                    <a:bodyPr/>
                    <a:lstStyle/>
                    <a:p>
                      <a:r>
                        <a:rPr lang="en-US" sz="2400" b="1" dirty="0"/>
                        <a:t>Submit to Agency</a:t>
                      </a:r>
                    </a:p>
                  </a:txBody>
                  <a:tcPr/>
                </a:tc>
                <a:tc>
                  <a:txBody>
                    <a:bodyPr/>
                    <a:lstStyle/>
                    <a:p>
                      <a:r>
                        <a:rPr lang="en-US" sz="2400" dirty="0">
                          <a:solidFill>
                            <a:schemeClr val="tx1"/>
                          </a:solidFill>
                        </a:rPr>
                        <a:t>Not required. Must maintain documentation of opportunities and actual input for length of turnaround plan implementation.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Yes, submit with turnaround</a:t>
                      </a:r>
                      <a:r>
                        <a:rPr lang="en-US" sz="2400" baseline="0" dirty="0"/>
                        <a:t> plan via ISAM.</a:t>
                      </a:r>
                      <a:endParaRPr lang="en-US" sz="2400" dirty="0"/>
                    </a:p>
                    <a:p>
                      <a:endParaRPr lang="en-US" sz="2400" dirty="0"/>
                    </a:p>
                  </a:txBody>
                  <a:tcPr/>
                </a:tc>
                <a:extLst>
                  <a:ext uri="{0D108BD9-81ED-4DB2-BD59-A6C34878D82A}">
                    <a16:rowId xmlns:a16="http://schemas.microsoft.com/office/drawing/2014/main" val="10004"/>
                  </a:ext>
                </a:extLst>
              </a:tr>
            </a:tbl>
          </a:graphicData>
        </a:graphic>
      </p:graphicFrame>
      <p:sp>
        <p:nvSpPr>
          <p:cNvPr id="7" name="Oval 6"/>
          <p:cNvSpPr/>
          <p:nvPr>
            <p:custDataLst>
              <p:tags r:id="rId2"/>
            </p:custDataLst>
          </p:nvPr>
        </p:nvSpPr>
        <p:spPr>
          <a:xfrm>
            <a:off x="6571488" y="536448"/>
            <a:ext cx="4486656" cy="1027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807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5125"/>
            <a:ext cx="10515600" cy="1325563"/>
          </a:xfrm>
        </p:spPr>
        <p:txBody>
          <a:bodyPr/>
          <a:lstStyle/>
          <a:p>
            <a:r>
              <a:rPr lang="en-US" dirty="0"/>
              <a:t>Suggested Timeline, Spring 2017</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3027071650"/>
              </p:ext>
            </p:extLst>
          </p:nvPr>
        </p:nvGraphicFramePr>
        <p:xfrm>
          <a:off x="667512" y="1581785"/>
          <a:ext cx="10686288" cy="5061739"/>
        </p:xfrm>
        <a:graphic>
          <a:graphicData uri="http://schemas.openxmlformats.org/drawingml/2006/table">
            <a:tbl>
              <a:tblPr firstRow="1" bandRow="1">
                <a:tableStyleId>{5C22544A-7EE6-4342-B048-85BDC9FD1C3A}</a:tableStyleId>
              </a:tblPr>
              <a:tblGrid>
                <a:gridCol w="2443908">
                  <a:extLst>
                    <a:ext uri="{9D8B030D-6E8A-4147-A177-3AD203B41FA5}">
                      <a16:colId xmlns:a16="http://schemas.microsoft.com/office/drawing/2014/main" val="924715445"/>
                    </a:ext>
                  </a:extLst>
                </a:gridCol>
                <a:gridCol w="8242380">
                  <a:extLst>
                    <a:ext uri="{9D8B030D-6E8A-4147-A177-3AD203B41FA5}">
                      <a16:colId xmlns:a16="http://schemas.microsoft.com/office/drawing/2014/main" val="661893951"/>
                    </a:ext>
                  </a:extLst>
                </a:gridCol>
              </a:tblGrid>
              <a:tr h="389146">
                <a:tc>
                  <a:txBody>
                    <a:bodyPr/>
                    <a:lstStyle/>
                    <a:p>
                      <a:r>
                        <a:rPr lang="en-US" dirty="0"/>
                        <a:t>Date</a:t>
                      </a:r>
                    </a:p>
                  </a:txBody>
                  <a:tcPr/>
                </a:tc>
                <a:tc>
                  <a:txBody>
                    <a:bodyPr/>
                    <a:lstStyle/>
                    <a:p>
                      <a:r>
                        <a:rPr lang="en-US" dirty="0"/>
                        <a:t>Activity</a:t>
                      </a:r>
                    </a:p>
                  </a:txBody>
                  <a:tcPr/>
                </a:tc>
                <a:extLst>
                  <a:ext uri="{0D108BD9-81ED-4DB2-BD59-A6C34878D82A}">
                    <a16:rowId xmlns:a16="http://schemas.microsoft.com/office/drawing/2014/main" val="16727581"/>
                  </a:ext>
                </a:extLst>
              </a:tr>
              <a:tr h="389146">
                <a:tc>
                  <a:txBody>
                    <a:bodyPr/>
                    <a:lstStyle/>
                    <a:p>
                      <a:r>
                        <a:rPr lang="en-US" dirty="0"/>
                        <a:t>December</a:t>
                      </a:r>
                      <a:r>
                        <a:rPr lang="en-US" baseline="0" dirty="0"/>
                        <a:t> 2016</a:t>
                      </a:r>
                      <a:endParaRPr lang="en-US" dirty="0"/>
                    </a:p>
                  </a:txBody>
                  <a:tcPr/>
                </a:tc>
                <a:tc>
                  <a:txBody>
                    <a:bodyPr/>
                    <a:lstStyle/>
                    <a:p>
                      <a:r>
                        <a:rPr lang="en-US" dirty="0"/>
                        <a:t>Review</a:t>
                      </a:r>
                      <a:r>
                        <a:rPr lang="en-US" baseline="0" dirty="0"/>
                        <a:t> 3 step process guidance document and complete step 1: visioning</a:t>
                      </a:r>
                      <a:endParaRPr lang="en-US" dirty="0"/>
                    </a:p>
                  </a:txBody>
                  <a:tcPr/>
                </a:tc>
                <a:extLst>
                  <a:ext uri="{0D108BD9-81ED-4DB2-BD59-A6C34878D82A}">
                    <a16:rowId xmlns:a16="http://schemas.microsoft.com/office/drawing/2014/main" val="1803259800"/>
                  </a:ext>
                </a:extLst>
              </a:tr>
              <a:tr h="671677">
                <a:tc>
                  <a:txBody>
                    <a:bodyPr/>
                    <a:lstStyle/>
                    <a:p>
                      <a:r>
                        <a:rPr lang="en-US" dirty="0"/>
                        <a:t>January 2017</a:t>
                      </a:r>
                    </a:p>
                  </a:txBody>
                  <a:tcPr/>
                </a:tc>
                <a:tc>
                  <a:txBody>
                    <a:bodyPr/>
                    <a:lstStyle/>
                    <a:p>
                      <a:r>
                        <a:rPr lang="en-US" dirty="0"/>
                        <a:t>Complete step 2: Data Analysis and Needs Assessment</a:t>
                      </a:r>
                    </a:p>
                    <a:p>
                      <a:r>
                        <a:rPr lang="en-US" dirty="0"/>
                        <a:t>Solicit Input on Turnaround Plan Development</a:t>
                      </a:r>
                    </a:p>
                  </a:txBody>
                  <a:tcPr/>
                </a:tc>
                <a:extLst>
                  <a:ext uri="{0D108BD9-81ED-4DB2-BD59-A6C34878D82A}">
                    <a16:rowId xmlns:a16="http://schemas.microsoft.com/office/drawing/2014/main" val="3350256264"/>
                  </a:ext>
                </a:extLst>
              </a:tr>
              <a:tr h="389146">
                <a:tc>
                  <a:txBody>
                    <a:bodyPr/>
                    <a:lstStyle/>
                    <a:p>
                      <a:r>
                        <a:rPr lang="en-US" dirty="0"/>
                        <a:t>February 17, 2017</a:t>
                      </a:r>
                    </a:p>
                  </a:txBody>
                  <a:tcPr/>
                </a:tc>
                <a:tc>
                  <a:txBody>
                    <a:bodyPr/>
                    <a:lstStyle/>
                    <a:p>
                      <a:r>
                        <a:rPr lang="en-US" dirty="0"/>
                        <a:t>Submit Data Analysis and Needs Assessment Report in</a:t>
                      </a:r>
                      <a:r>
                        <a:rPr lang="en-US" baseline="0" dirty="0"/>
                        <a:t> ISAM</a:t>
                      </a:r>
                      <a:endParaRPr lang="en-US" dirty="0"/>
                    </a:p>
                  </a:txBody>
                  <a:tcPr/>
                </a:tc>
                <a:extLst>
                  <a:ext uri="{0D108BD9-81ED-4DB2-BD59-A6C34878D82A}">
                    <a16:rowId xmlns:a16="http://schemas.microsoft.com/office/drawing/2014/main" val="813292284"/>
                  </a:ext>
                </a:extLst>
              </a:tr>
              <a:tr h="671677">
                <a:tc>
                  <a:txBody>
                    <a:bodyPr/>
                    <a:lstStyle/>
                    <a:p>
                      <a:r>
                        <a:rPr lang="en-US" dirty="0"/>
                        <a:t>Mid-February-Mid-March</a:t>
                      </a:r>
                    </a:p>
                  </a:txBody>
                  <a:tcPr/>
                </a:tc>
                <a:tc>
                  <a:txBody>
                    <a:bodyPr/>
                    <a:lstStyle/>
                    <a:p>
                      <a:r>
                        <a:rPr lang="en-US" dirty="0"/>
                        <a:t>Develop Turnaround Plan (step 3)</a:t>
                      </a:r>
                    </a:p>
                  </a:txBody>
                  <a:tcPr/>
                </a:tc>
                <a:extLst>
                  <a:ext uri="{0D108BD9-81ED-4DB2-BD59-A6C34878D82A}">
                    <a16:rowId xmlns:a16="http://schemas.microsoft.com/office/drawing/2014/main" val="1044133117"/>
                  </a:ext>
                </a:extLst>
              </a:tr>
              <a:tr h="1247401">
                <a:tc>
                  <a:txBody>
                    <a:bodyPr/>
                    <a:lstStyle/>
                    <a:p>
                      <a:r>
                        <a:rPr lang="en-US" dirty="0"/>
                        <a:t>Early-mid March (30 days prior</a:t>
                      </a:r>
                      <a:r>
                        <a:rPr lang="en-US" baseline="0" dirty="0"/>
                        <a:t> to board meeting in which plan goes up for approval)</a:t>
                      </a:r>
                      <a:endParaRPr lang="en-US" dirty="0"/>
                    </a:p>
                  </a:txBody>
                  <a:tcPr/>
                </a:tc>
                <a:tc>
                  <a:txBody>
                    <a:bodyPr/>
                    <a:lstStyle/>
                    <a:p>
                      <a:r>
                        <a:rPr lang="en-US" dirty="0"/>
                        <a:t>Post notification to stakeholders</a:t>
                      </a:r>
                      <a:r>
                        <a:rPr lang="en-US" baseline="0" dirty="0"/>
                        <a:t> of their ability to review completed plan on district website</a:t>
                      </a:r>
                      <a:endParaRPr lang="en-US" dirty="0"/>
                    </a:p>
                  </a:txBody>
                  <a:tcPr/>
                </a:tc>
                <a:extLst>
                  <a:ext uri="{0D108BD9-81ED-4DB2-BD59-A6C34878D82A}">
                    <a16:rowId xmlns:a16="http://schemas.microsoft.com/office/drawing/2014/main" val="4160612837"/>
                  </a:ext>
                </a:extLst>
              </a:tr>
              <a:tr h="389146">
                <a:tc>
                  <a:txBody>
                    <a:bodyPr/>
                    <a:lstStyle/>
                    <a:p>
                      <a:r>
                        <a:rPr lang="en-US" dirty="0"/>
                        <a:t>Early-mid April </a:t>
                      </a:r>
                    </a:p>
                  </a:txBody>
                  <a:tcPr/>
                </a:tc>
                <a:tc>
                  <a:txBody>
                    <a:bodyPr/>
                    <a:lstStyle/>
                    <a:p>
                      <a:r>
                        <a:rPr lang="en-US" dirty="0"/>
                        <a:t>Board</a:t>
                      </a:r>
                      <a:r>
                        <a:rPr lang="en-US" baseline="0" dirty="0"/>
                        <a:t> of trustees approves turnaround plan</a:t>
                      </a:r>
                      <a:endParaRPr lang="en-US" dirty="0"/>
                    </a:p>
                  </a:txBody>
                  <a:tcPr/>
                </a:tc>
                <a:extLst>
                  <a:ext uri="{0D108BD9-81ED-4DB2-BD59-A6C34878D82A}">
                    <a16:rowId xmlns:a16="http://schemas.microsoft.com/office/drawing/2014/main" val="1446831745"/>
                  </a:ext>
                </a:extLst>
              </a:tr>
              <a:tr h="671677">
                <a:tc>
                  <a:txBody>
                    <a:bodyPr/>
                    <a:lstStyle/>
                    <a:p>
                      <a:r>
                        <a:rPr lang="en-US" dirty="0"/>
                        <a:t>April 17, 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Submit Campus Turnaround Plan and Stakeholder Feedback in</a:t>
                      </a:r>
                      <a:r>
                        <a:rPr lang="en-US" baseline="0" dirty="0"/>
                        <a:t> ISAM; Commissioner approval process begins</a:t>
                      </a:r>
                      <a:endParaRPr lang="en-US" dirty="0"/>
                    </a:p>
                    <a:p>
                      <a:endParaRPr lang="en-US" dirty="0"/>
                    </a:p>
                  </a:txBody>
                  <a:tcPr/>
                </a:tc>
                <a:extLst>
                  <a:ext uri="{0D108BD9-81ED-4DB2-BD59-A6C34878D82A}">
                    <a16:rowId xmlns:a16="http://schemas.microsoft.com/office/drawing/2014/main" val="3076135487"/>
                  </a:ext>
                </a:extLst>
              </a:tr>
            </a:tbl>
          </a:graphicData>
        </a:graphic>
      </p:graphicFrame>
    </p:spTree>
    <p:extLst>
      <p:ext uri="{BB962C8B-B14F-4D97-AF65-F5344CB8AC3E}">
        <p14:creationId xmlns:p14="http://schemas.microsoft.com/office/powerpoint/2010/main" val="1831908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lstStyle/>
          <a:p>
            <a:r>
              <a:rPr lang="en-US" dirty="0"/>
              <a:t>Systemic Data Analysis and Needs Assessment Report Overview	</a:t>
            </a:r>
          </a:p>
        </p:txBody>
      </p:sp>
      <p:sp>
        <p:nvSpPr>
          <p:cNvPr id="4" name="Text Placeholder 3"/>
          <p:cNvSpPr>
            <a:spLocks noGrp="1"/>
          </p:cNvSpPr>
          <p:nvPr>
            <p:ph type="body" idx="1"/>
            <p:custDataLst>
              <p:tags r:id="rId2"/>
            </p:custDataLst>
          </p:nvPr>
        </p:nvSpPr>
        <p:spPr/>
        <p:txBody>
          <a:bodyPr/>
          <a:lstStyle/>
          <a:p>
            <a:endParaRPr lang="en-US" dirty="0"/>
          </a:p>
        </p:txBody>
      </p:sp>
    </p:spTree>
    <p:extLst>
      <p:ext uri="{BB962C8B-B14F-4D97-AF65-F5344CB8AC3E}">
        <p14:creationId xmlns:p14="http://schemas.microsoft.com/office/powerpoint/2010/main" val="368085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23672" y="500062"/>
            <a:ext cx="10515600" cy="1325563"/>
          </a:xfrm>
        </p:spPr>
        <p:txBody>
          <a:bodyPr/>
          <a:lstStyle/>
          <a:p>
            <a:r>
              <a:rPr lang="en-US" dirty="0"/>
              <a:t>Systemic Data Analysis and Needs Assessment Report Overview</a:t>
            </a:r>
          </a:p>
        </p:txBody>
      </p:sp>
      <p:sp>
        <p:nvSpPr>
          <p:cNvPr id="3" name="Content Placeholder 2"/>
          <p:cNvSpPr>
            <a:spLocks noGrp="1"/>
          </p:cNvSpPr>
          <p:nvPr>
            <p:ph idx="1"/>
            <p:custDataLst>
              <p:tags r:id="rId2"/>
            </p:custDataLst>
          </p:nvPr>
        </p:nvSpPr>
        <p:spPr>
          <a:xfrm>
            <a:off x="838200" y="1825625"/>
            <a:ext cx="10515600" cy="4351338"/>
          </a:xfrm>
        </p:spPr>
        <p:txBody>
          <a:bodyPr/>
          <a:lstStyle/>
          <a:p>
            <a:r>
              <a:rPr lang="en-US" dirty="0"/>
              <a:t>Submission purpose</a:t>
            </a:r>
          </a:p>
          <a:p>
            <a:r>
              <a:rPr lang="en-US" dirty="0"/>
              <a:t>TAIS connection</a:t>
            </a:r>
          </a:p>
          <a:p>
            <a:r>
              <a:rPr lang="en-US" dirty="0">
                <a:hlinkClick r:id="rId5"/>
              </a:rPr>
              <a:t>3 step process for campus turnaround </a:t>
            </a:r>
            <a:endParaRPr lang="en-US" dirty="0"/>
          </a:p>
        </p:txBody>
      </p:sp>
    </p:spTree>
    <p:extLst>
      <p:ext uri="{BB962C8B-B14F-4D97-AF65-F5344CB8AC3E}">
        <p14:creationId xmlns:p14="http://schemas.microsoft.com/office/powerpoint/2010/main" val="316520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32900" t="7582" r="39800" b="6433"/>
          <a:stretch/>
        </p:blipFill>
        <p:spPr>
          <a:xfrm>
            <a:off x="-1" y="142461"/>
            <a:ext cx="9385687" cy="6429027"/>
          </a:xfrm>
          <a:prstGeom prst="rect">
            <a:avLst/>
          </a:prstGeom>
        </p:spPr>
      </p:pic>
      <p:sp>
        <p:nvSpPr>
          <p:cNvPr id="5" name="Arrow: Left 4"/>
          <p:cNvSpPr/>
          <p:nvPr>
            <p:custDataLst>
              <p:tags r:id="rId1"/>
            </p:custDataLst>
          </p:nvPr>
        </p:nvSpPr>
        <p:spPr>
          <a:xfrm rot="20965121">
            <a:off x="3681985" y="4888993"/>
            <a:ext cx="3121152" cy="1207008"/>
          </a:xfrm>
          <a:prstGeom prst="leftArrow">
            <a:avLst>
              <a:gd name="adj1" fmla="val 4596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custDataLst>
              <p:tags r:id="rId2"/>
            </p:custDataLst>
          </p:nvPr>
        </p:nvSpPr>
        <p:spPr>
          <a:xfrm>
            <a:off x="7132320" y="3181524"/>
            <a:ext cx="4862454" cy="2862322"/>
          </a:xfrm>
          <a:prstGeom prst="rect">
            <a:avLst/>
          </a:prstGeom>
          <a:noFill/>
        </p:spPr>
        <p:txBody>
          <a:bodyPr wrap="square" rtlCol="0">
            <a:spAutoFit/>
          </a:bodyPr>
          <a:lstStyle/>
          <a:p>
            <a:r>
              <a:rPr lang="en-US" dirty="0">
                <a:hlinkClick r:id="rId7"/>
              </a:rPr>
              <a:t>http://tea.texas.gov/Student_Testing_and_Accountability/Monitoring_and_Interventions/Program_Monitoring_and_Interventions/Campus_Turnaround_Guidance_and_Resources/</a:t>
            </a:r>
            <a:endParaRPr lang="en-US" dirty="0"/>
          </a:p>
          <a:p>
            <a:endParaRPr lang="en-US" dirty="0"/>
          </a:p>
          <a:p>
            <a:r>
              <a:rPr lang="en-US" dirty="0"/>
              <a:t>OR</a:t>
            </a:r>
          </a:p>
          <a:p>
            <a:endParaRPr lang="en-US" dirty="0"/>
          </a:p>
          <a:p>
            <a:r>
              <a:rPr lang="en-US" dirty="0">
                <a:hlinkClick r:id="rId8"/>
              </a:rPr>
              <a:t>http://bit.ly/TurnaroundTEA</a:t>
            </a:r>
            <a:r>
              <a:rPr lang="en-US" dirty="0"/>
              <a:t> (case sensitive)</a:t>
            </a:r>
          </a:p>
          <a:p>
            <a:endParaRPr lang="en-US" dirty="0"/>
          </a:p>
          <a:p>
            <a:endParaRPr lang="en-US" dirty="0"/>
          </a:p>
        </p:txBody>
      </p:sp>
      <p:sp>
        <p:nvSpPr>
          <p:cNvPr id="8" name="Oval 7"/>
          <p:cNvSpPr/>
          <p:nvPr>
            <p:custDataLst>
              <p:tags r:id="rId3"/>
            </p:custDataLst>
          </p:nvPr>
        </p:nvSpPr>
        <p:spPr>
          <a:xfrm>
            <a:off x="8461248" y="434481"/>
            <a:ext cx="3096768" cy="2747043"/>
          </a:xfrm>
          <a:prstGeom prst="ellipse">
            <a:avLst/>
          </a:prstGeom>
          <a:solidFill>
            <a:schemeClr val="accent1"/>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Visioning module at http://www.tcdss.net/tcdss/modules/turnaround.html</a:t>
            </a:r>
          </a:p>
        </p:txBody>
      </p:sp>
    </p:spTree>
    <p:extLst>
      <p:ext uri="{BB962C8B-B14F-4D97-AF65-F5344CB8AC3E}">
        <p14:creationId xmlns:p14="http://schemas.microsoft.com/office/powerpoint/2010/main" val="7264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5125"/>
            <a:ext cx="10515600" cy="1325563"/>
          </a:xfrm>
        </p:spPr>
        <p:txBody>
          <a:bodyPr/>
          <a:lstStyle/>
          <a:p>
            <a:r>
              <a:rPr lang="en-US" dirty="0"/>
              <a:t>See training video for template overview</a:t>
            </a:r>
          </a:p>
        </p:txBody>
      </p:sp>
    </p:spTree>
    <p:extLst>
      <p:ext uri="{BB962C8B-B14F-4D97-AF65-F5344CB8AC3E}">
        <p14:creationId xmlns:p14="http://schemas.microsoft.com/office/powerpoint/2010/main" val="25158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lstStyle/>
          <a:p>
            <a:r>
              <a:rPr lang="en-US" dirty="0"/>
              <a:t>Systemic Data Analysis and Needs Assessment Report Overview	</a:t>
            </a:r>
          </a:p>
        </p:txBody>
      </p:sp>
      <p:sp>
        <p:nvSpPr>
          <p:cNvPr id="4" name="Text Placeholder 3"/>
          <p:cNvSpPr>
            <a:spLocks noGrp="1"/>
          </p:cNvSpPr>
          <p:nvPr>
            <p:ph type="body" idx="1"/>
            <p:custDataLst>
              <p:tags r:id="rId2"/>
            </p:custDataLst>
          </p:nvPr>
        </p:nvSpPr>
        <p:spPr>
          <a:xfrm>
            <a:off x="831850" y="4589463"/>
            <a:ext cx="10515600" cy="1500187"/>
          </a:xfrm>
        </p:spPr>
        <p:txBody>
          <a:bodyPr/>
          <a:lstStyle/>
          <a:p>
            <a:r>
              <a:rPr lang="en-US" dirty="0">
                <a:solidFill>
                  <a:schemeClr val="tx1"/>
                </a:solidFill>
              </a:rPr>
              <a:t>Part 1: evaluation of former targeted improvement plans</a:t>
            </a:r>
            <a:endParaRPr lang="en-US" dirty="0"/>
          </a:p>
        </p:txBody>
      </p:sp>
    </p:spTree>
    <p:extLst>
      <p:ext uri="{BB962C8B-B14F-4D97-AF65-F5344CB8AC3E}">
        <p14:creationId xmlns:p14="http://schemas.microsoft.com/office/powerpoint/2010/main" val="3858834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94488" y="96901"/>
            <a:ext cx="10515600" cy="1325563"/>
          </a:xfrm>
        </p:spPr>
        <p:txBody>
          <a:bodyPr/>
          <a:lstStyle/>
          <a:p>
            <a:r>
              <a:rPr lang="en-US" dirty="0"/>
              <a:t>Part 1, Question 1:</a:t>
            </a:r>
          </a:p>
        </p:txBody>
      </p:sp>
      <p:pic>
        <p:nvPicPr>
          <p:cNvPr id="6" name="Picture 5"/>
          <p:cNvPicPr>
            <a:picLocks noChangeAspect="1"/>
          </p:cNvPicPr>
          <p:nvPr/>
        </p:nvPicPr>
        <p:blipFill rotWithShape="1">
          <a:blip r:embed="rId4"/>
          <a:srcRect l="66600" t="19997" r="7900" b="58391"/>
          <a:stretch/>
        </p:blipFill>
        <p:spPr>
          <a:xfrm>
            <a:off x="153070" y="2292096"/>
            <a:ext cx="12038930" cy="2218944"/>
          </a:xfrm>
          <a:prstGeom prst="rect">
            <a:avLst/>
          </a:prstGeom>
        </p:spPr>
      </p:pic>
    </p:spTree>
    <p:extLst>
      <p:ext uri="{BB962C8B-B14F-4D97-AF65-F5344CB8AC3E}">
        <p14:creationId xmlns:p14="http://schemas.microsoft.com/office/powerpoint/2010/main" val="1428430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94488" y="96901"/>
            <a:ext cx="10515600" cy="1325563"/>
          </a:xfrm>
        </p:spPr>
        <p:txBody>
          <a:bodyPr/>
          <a:lstStyle/>
          <a:p>
            <a:r>
              <a:rPr lang="en-US" dirty="0"/>
              <a:t>Part 1, Question 1: Locating Strategies</a:t>
            </a:r>
          </a:p>
        </p:txBody>
      </p:sp>
      <p:pic>
        <p:nvPicPr>
          <p:cNvPr id="2" name="Picture 1"/>
          <p:cNvPicPr>
            <a:picLocks noChangeAspect="1"/>
          </p:cNvPicPr>
          <p:nvPr/>
        </p:nvPicPr>
        <p:blipFill rotWithShape="1">
          <a:blip r:embed="rId5"/>
          <a:srcRect l="66800" t="25055" r="4100" b="6892"/>
          <a:stretch/>
        </p:blipFill>
        <p:spPr>
          <a:xfrm>
            <a:off x="94488" y="1024127"/>
            <a:ext cx="10829544" cy="5507812"/>
          </a:xfrm>
          <a:prstGeom prst="rect">
            <a:avLst/>
          </a:prstGeom>
        </p:spPr>
      </p:pic>
      <p:sp>
        <p:nvSpPr>
          <p:cNvPr id="5" name="Arrow: Left 4"/>
          <p:cNvSpPr/>
          <p:nvPr>
            <p:custDataLst>
              <p:tags r:id="rId2"/>
            </p:custDataLst>
          </p:nvPr>
        </p:nvSpPr>
        <p:spPr>
          <a:xfrm rot="3176522">
            <a:off x="7936993" y="4059937"/>
            <a:ext cx="3121152" cy="1207008"/>
          </a:xfrm>
          <a:prstGeom prst="leftArrow">
            <a:avLst>
              <a:gd name="adj1" fmla="val 4596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893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66500" t="40689" r="7800" b="45057"/>
          <a:stretch/>
        </p:blipFill>
        <p:spPr>
          <a:xfrm>
            <a:off x="402336" y="1690688"/>
            <a:ext cx="11656822" cy="1759648"/>
          </a:xfrm>
          <a:prstGeom prst="rect">
            <a:avLst/>
          </a:prstGeom>
        </p:spPr>
      </p:pic>
      <p:sp>
        <p:nvSpPr>
          <p:cNvPr id="5" name="Title 4"/>
          <p:cNvSpPr>
            <a:spLocks noGrp="1"/>
          </p:cNvSpPr>
          <p:nvPr>
            <p:ph type="title"/>
            <p:custDataLst>
              <p:tags r:id="rId1"/>
            </p:custDataLst>
          </p:nvPr>
        </p:nvSpPr>
        <p:spPr>
          <a:xfrm>
            <a:off x="838200" y="365125"/>
            <a:ext cx="10515600" cy="1325563"/>
          </a:xfrm>
        </p:spPr>
        <p:txBody>
          <a:bodyPr/>
          <a:lstStyle/>
          <a:p>
            <a:r>
              <a:rPr lang="en-US" dirty="0"/>
              <a:t>Part 1, Question 2:</a:t>
            </a:r>
          </a:p>
        </p:txBody>
      </p:sp>
    </p:spTree>
    <p:extLst>
      <p:ext uri="{BB962C8B-B14F-4D97-AF65-F5344CB8AC3E}">
        <p14:creationId xmlns:p14="http://schemas.microsoft.com/office/powerpoint/2010/main" val="102632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6000" dirty="0">
                <a:solidFill>
                  <a:schemeClr val="accent1">
                    <a:lumMod val="50000"/>
                  </a:schemeClr>
                </a:solidFill>
                <a:effectLst>
                  <a:outerShdw blurRad="38100" dist="38100" dir="2700000" algn="tl">
                    <a:srgbClr val="000000">
                      <a:alpha val="43137"/>
                    </a:srgbClr>
                  </a:outerShdw>
                </a:effectLst>
              </a:rPr>
              <a:t>Agenda</a:t>
            </a:r>
          </a:p>
        </p:txBody>
      </p:sp>
      <p:sp>
        <p:nvSpPr>
          <p:cNvPr id="3" name="Content Placeholder 2"/>
          <p:cNvSpPr>
            <a:spLocks noGrp="1"/>
          </p:cNvSpPr>
          <p:nvPr>
            <p:ph idx="1"/>
            <p:custDataLst>
              <p:tags r:id="rId2"/>
            </p:custDataLst>
          </p:nvPr>
        </p:nvSpPr>
        <p:spPr>
          <a:xfrm>
            <a:off x="838200" y="1825625"/>
            <a:ext cx="10515600" cy="4351338"/>
          </a:xfrm>
        </p:spPr>
        <p:txBody>
          <a:bodyPr>
            <a:normAutofit/>
          </a:bodyPr>
          <a:lstStyle/>
          <a:p>
            <a:pPr marL="514350" indent="-514350">
              <a:buFont typeface="+mj-lt"/>
              <a:buAutoNum type="arabicPeriod"/>
            </a:pPr>
            <a:r>
              <a:rPr lang="en-US" sz="6600" dirty="0"/>
              <a:t>Timeline overview	</a:t>
            </a:r>
          </a:p>
          <a:p>
            <a:pPr marL="514350" indent="-514350">
              <a:buFont typeface="+mj-lt"/>
              <a:buAutoNum type="arabicPeriod"/>
            </a:pPr>
            <a:r>
              <a:rPr lang="en-US" sz="6600" dirty="0"/>
              <a:t>Systemic Data Analysis and Needs Assessment Report Overview</a:t>
            </a:r>
          </a:p>
        </p:txBody>
      </p:sp>
    </p:spTree>
    <p:extLst>
      <p:ext uri="{BB962C8B-B14F-4D97-AF65-F5344CB8AC3E}">
        <p14:creationId xmlns:p14="http://schemas.microsoft.com/office/powerpoint/2010/main" val="218956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1, Question 3:</a:t>
            </a:r>
          </a:p>
        </p:txBody>
      </p:sp>
      <p:pic>
        <p:nvPicPr>
          <p:cNvPr id="2" name="Picture 1"/>
          <p:cNvPicPr>
            <a:picLocks noChangeAspect="1"/>
          </p:cNvPicPr>
          <p:nvPr/>
        </p:nvPicPr>
        <p:blipFill rotWithShape="1">
          <a:blip r:embed="rId4"/>
          <a:srcRect l="66799" t="54944" r="8301" b="31722"/>
          <a:stretch/>
        </p:blipFill>
        <p:spPr>
          <a:xfrm>
            <a:off x="83662" y="2621280"/>
            <a:ext cx="12143232" cy="1414272"/>
          </a:xfrm>
          <a:prstGeom prst="rect">
            <a:avLst/>
          </a:prstGeom>
        </p:spPr>
      </p:pic>
    </p:spTree>
    <p:extLst>
      <p:ext uri="{BB962C8B-B14F-4D97-AF65-F5344CB8AC3E}">
        <p14:creationId xmlns:p14="http://schemas.microsoft.com/office/powerpoint/2010/main" val="2217021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1, Question 4:</a:t>
            </a:r>
          </a:p>
        </p:txBody>
      </p:sp>
      <p:pic>
        <p:nvPicPr>
          <p:cNvPr id="3" name="Picture 2"/>
          <p:cNvPicPr>
            <a:picLocks noChangeAspect="1"/>
          </p:cNvPicPr>
          <p:nvPr/>
        </p:nvPicPr>
        <p:blipFill rotWithShape="1">
          <a:blip r:embed="rId4"/>
          <a:srcRect l="66899" t="66898" r="8101" b="21147"/>
          <a:stretch/>
        </p:blipFill>
        <p:spPr>
          <a:xfrm>
            <a:off x="120986" y="2257857"/>
            <a:ext cx="13107334" cy="1753311"/>
          </a:xfrm>
          <a:prstGeom prst="rect">
            <a:avLst/>
          </a:prstGeom>
        </p:spPr>
      </p:pic>
    </p:spTree>
    <p:extLst>
      <p:ext uri="{BB962C8B-B14F-4D97-AF65-F5344CB8AC3E}">
        <p14:creationId xmlns:p14="http://schemas.microsoft.com/office/powerpoint/2010/main" val="326930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1, Question 5:</a:t>
            </a:r>
          </a:p>
        </p:txBody>
      </p:sp>
      <p:pic>
        <p:nvPicPr>
          <p:cNvPr id="2" name="Picture 1"/>
          <p:cNvPicPr>
            <a:picLocks noChangeAspect="1"/>
          </p:cNvPicPr>
          <p:nvPr/>
        </p:nvPicPr>
        <p:blipFill rotWithShape="1">
          <a:blip r:embed="rId4"/>
          <a:srcRect l="66700" t="76554" r="8000" b="11490"/>
          <a:stretch/>
        </p:blipFill>
        <p:spPr>
          <a:xfrm>
            <a:off x="256031" y="2187664"/>
            <a:ext cx="15252647" cy="1725968"/>
          </a:xfrm>
          <a:prstGeom prst="rect">
            <a:avLst/>
          </a:prstGeom>
        </p:spPr>
      </p:pic>
    </p:spTree>
    <p:extLst>
      <p:ext uri="{BB962C8B-B14F-4D97-AF65-F5344CB8AC3E}">
        <p14:creationId xmlns:p14="http://schemas.microsoft.com/office/powerpoint/2010/main" val="138461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5125"/>
            <a:ext cx="10515600" cy="1325563"/>
          </a:xfrm>
        </p:spPr>
        <p:txBody>
          <a:bodyPr/>
          <a:lstStyle/>
          <a:p>
            <a:r>
              <a:rPr lang="en-US" dirty="0"/>
              <a:t>Longitudinal Plan Evaluation: 2014-15</a:t>
            </a:r>
          </a:p>
        </p:txBody>
      </p:sp>
      <p:pic>
        <p:nvPicPr>
          <p:cNvPr id="4" name="Picture 3"/>
          <p:cNvPicPr>
            <a:picLocks noChangeAspect="1"/>
          </p:cNvPicPr>
          <p:nvPr/>
        </p:nvPicPr>
        <p:blipFill rotWithShape="1">
          <a:blip r:embed="rId4"/>
          <a:srcRect l="66600" t="19998" r="8100" b="14709"/>
          <a:stretch/>
        </p:blipFill>
        <p:spPr>
          <a:xfrm>
            <a:off x="838200" y="1280495"/>
            <a:ext cx="9717024" cy="5453827"/>
          </a:xfrm>
          <a:prstGeom prst="rect">
            <a:avLst/>
          </a:prstGeom>
        </p:spPr>
      </p:pic>
    </p:spTree>
    <p:extLst>
      <p:ext uri="{BB962C8B-B14F-4D97-AF65-F5344CB8AC3E}">
        <p14:creationId xmlns:p14="http://schemas.microsoft.com/office/powerpoint/2010/main" val="3097869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5125"/>
            <a:ext cx="10515600" cy="1325563"/>
          </a:xfrm>
        </p:spPr>
        <p:txBody>
          <a:bodyPr/>
          <a:lstStyle/>
          <a:p>
            <a:r>
              <a:rPr lang="en-US" dirty="0"/>
              <a:t>Longitudinal Plan Evaluation: 2013-14</a:t>
            </a:r>
          </a:p>
        </p:txBody>
      </p:sp>
      <p:pic>
        <p:nvPicPr>
          <p:cNvPr id="3" name="Picture 2"/>
          <p:cNvPicPr>
            <a:picLocks noChangeAspect="1"/>
          </p:cNvPicPr>
          <p:nvPr/>
        </p:nvPicPr>
        <p:blipFill rotWithShape="1">
          <a:blip r:embed="rId4"/>
          <a:srcRect l="66500" t="20457" r="7900" b="13790"/>
          <a:stretch/>
        </p:blipFill>
        <p:spPr>
          <a:xfrm>
            <a:off x="838200" y="1407840"/>
            <a:ext cx="9366504" cy="5232074"/>
          </a:xfrm>
          <a:prstGeom prst="rect">
            <a:avLst/>
          </a:prstGeom>
        </p:spPr>
      </p:pic>
    </p:spTree>
    <p:extLst>
      <p:ext uri="{BB962C8B-B14F-4D97-AF65-F5344CB8AC3E}">
        <p14:creationId xmlns:p14="http://schemas.microsoft.com/office/powerpoint/2010/main" val="126638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lstStyle/>
          <a:p>
            <a:r>
              <a:rPr lang="en-US" dirty="0"/>
              <a:t>Systemic Data Analysis and Needs Assessment Report Overview	</a:t>
            </a:r>
          </a:p>
        </p:txBody>
      </p:sp>
      <p:sp>
        <p:nvSpPr>
          <p:cNvPr id="4" name="Text Placeholder 3"/>
          <p:cNvSpPr>
            <a:spLocks noGrp="1"/>
          </p:cNvSpPr>
          <p:nvPr>
            <p:ph type="body" idx="1"/>
            <p:custDataLst>
              <p:tags r:id="rId2"/>
            </p:custDataLst>
          </p:nvPr>
        </p:nvSpPr>
        <p:spPr>
          <a:xfrm>
            <a:off x="831850" y="4589463"/>
            <a:ext cx="10515600" cy="1500187"/>
          </a:xfrm>
        </p:spPr>
        <p:txBody>
          <a:bodyPr/>
          <a:lstStyle/>
          <a:p>
            <a:r>
              <a:rPr lang="en-US" dirty="0">
                <a:solidFill>
                  <a:schemeClr val="tx1"/>
                </a:solidFill>
              </a:rPr>
              <a:t>Part 2: Systemic data analysis</a:t>
            </a:r>
            <a:endParaRPr lang="en-US" dirty="0"/>
          </a:p>
        </p:txBody>
      </p:sp>
    </p:spTree>
    <p:extLst>
      <p:ext uri="{BB962C8B-B14F-4D97-AF65-F5344CB8AC3E}">
        <p14:creationId xmlns:p14="http://schemas.microsoft.com/office/powerpoint/2010/main" val="442205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2, Question 1:</a:t>
            </a:r>
          </a:p>
        </p:txBody>
      </p:sp>
      <p:pic>
        <p:nvPicPr>
          <p:cNvPr id="3" name="Picture 2"/>
          <p:cNvPicPr>
            <a:picLocks noChangeAspect="1"/>
          </p:cNvPicPr>
          <p:nvPr/>
        </p:nvPicPr>
        <p:blipFill rotWithShape="1">
          <a:blip r:embed="rId4"/>
          <a:srcRect l="66600" t="19997" r="7800" b="28044"/>
          <a:stretch/>
        </p:blipFill>
        <p:spPr>
          <a:xfrm>
            <a:off x="633983" y="1601819"/>
            <a:ext cx="10927269" cy="4823365"/>
          </a:xfrm>
          <a:prstGeom prst="rect">
            <a:avLst/>
          </a:prstGeom>
        </p:spPr>
      </p:pic>
    </p:spTree>
    <p:extLst>
      <p:ext uri="{BB962C8B-B14F-4D97-AF65-F5344CB8AC3E}">
        <p14:creationId xmlns:p14="http://schemas.microsoft.com/office/powerpoint/2010/main" val="2021136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2, Questions 2 and 3:</a:t>
            </a:r>
          </a:p>
        </p:txBody>
      </p:sp>
      <p:pic>
        <p:nvPicPr>
          <p:cNvPr id="2" name="Picture 1"/>
          <p:cNvPicPr>
            <a:picLocks noChangeAspect="1"/>
          </p:cNvPicPr>
          <p:nvPr/>
        </p:nvPicPr>
        <p:blipFill rotWithShape="1">
          <a:blip r:embed="rId4"/>
          <a:srcRect l="66400" t="48966" r="8000" b="28043"/>
          <a:stretch/>
        </p:blipFill>
        <p:spPr>
          <a:xfrm>
            <a:off x="329184" y="1884708"/>
            <a:ext cx="11511680" cy="2248379"/>
          </a:xfrm>
          <a:prstGeom prst="rect">
            <a:avLst/>
          </a:prstGeom>
        </p:spPr>
      </p:pic>
    </p:spTree>
    <p:extLst>
      <p:ext uri="{BB962C8B-B14F-4D97-AF65-F5344CB8AC3E}">
        <p14:creationId xmlns:p14="http://schemas.microsoft.com/office/powerpoint/2010/main" val="194109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2, Question 4:</a:t>
            </a:r>
          </a:p>
        </p:txBody>
      </p:sp>
      <p:pic>
        <p:nvPicPr>
          <p:cNvPr id="2" name="Picture 1"/>
          <p:cNvPicPr>
            <a:picLocks noChangeAspect="1"/>
          </p:cNvPicPr>
          <p:nvPr/>
        </p:nvPicPr>
        <p:blipFill rotWithShape="1">
          <a:blip r:embed="rId4"/>
          <a:srcRect l="66800" t="70117" r="8000" b="15629"/>
          <a:stretch/>
        </p:blipFill>
        <p:spPr>
          <a:xfrm>
            <a:off x="89670" y="2414016"/>
            <a:ext cx="12785082" cy="1572768"/>
          </a:xfrm>
          <a:prstGeom prst="rect">
            <a:avLst/>
          </a:prstGeom>
        </p:spPr>
      </p:pic>
    </p:spTree>
    <p:extLst>
      <p:ext uri="{BB962C8B-B14F-4D97-AF65-F5344CB8AC3E}">
        <p14:creationId xmlns:p14="http://schemas.microsoft.com/office/powerpoint/2010/main" val="3883171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lstStyle/>
          <a:p>
            <a:r>
              <a:rPr lang="en-US" dirty="0"/>
              <a:t>Systemic Data Analysis and Needs Assessment Report Overview	</a:t>
            </a:r>
          </a:p>
        </p:txBody>
      </p:sp>
      <p:sp>
        <p:nvSpPr>
          <p:cNvPr id="4" name="Text Placeholder 3"/>
          <p:cNvSpPr>
            <a:spLocks noGrp="1"/>
          </p:cNvSpPr>
          <p:nvPr>
            <p:ph type="body" idx="1"/>
            <p:custDataLst>
              <p:tags r:id="rId2"/>
            </p:custDataLst>
          </p:nvPr>
        </p:nvSpPr>
        <p:spPr>
          <a:xfrm>
            <a:off x="831850" y="4589463"/>
            <a:ext cx="10515600" cy="1500187"/>
          </a:xfrm>
        </p:spPr>
        <p:txBody>
          <a:bodyPr/>
          <a:lstStyle/>
          <a:p>
            <a:r>
              <a:rPr lang="en-US" dirty="0">
                <a:solidFill>
                  <a:schemeClr val="tx1"/>
                </a:solidFill>
              </a:rPr>
              <a:t>Part 3: Systemic root cause</a:t>
            </a:r>
            <a:endParaRPr lang="en-US" dirty="0"/>
          </a:p>
        </p:txBody>
      </p:sp>
    </p:spTree>
    <p:extLst>
      <p:ext uri="{BB962C8B-B14F-4D97-AF65-F5344CB8AC3E}">
        <p14:creationId xmlns:p14="http://schemas.microsoft.com/office/powerpoint/2010/main" val="250996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860800" y="5470605"/>
            <a:ext cx="7416800" cy="1077218"/>
          </a:xfrm>
          <a:prstGeom prst="rect">
            <a:avLst/>
          </a:prstGeom>
          <a:noFill/>
        </p:spPr>
        <p:txBody>
          <a:bodyPr wrap="square" rtlCol="0">
            <a:spAutoFit/>
          </a:bodyPr>
          <a:lstStyle/>
          <a:p>
            <a:pPr algn="ctr"/>
            <a:r>
              <a:rPr lang="en-US" sz="6400" kern="0" dirty="0">
                <a:solidFill>
                  <a:prstClr val="white"/>
                </a:solidFill>
                <a:latin typeface="Tw Cen MT Condensed Extra Bold" panose="020B0803020202020204" pitchFamily="34" charset="0"/>
                <a:cs typeface="Arial"/>
                <a:sym typeface="Arial"/>
                <a:rtl val="0"/>
              </a:rPr>
              <a:t>Questions/Discussion</a:t>
            </a:r>
          </a:p>
        </p:txBody>
      </p:sp>
      <p:pic>
        <p:nvPicPr>
          <p:cNvPr id="4" name="Picture 3"/>
          <p:cNvPicPr>
            <a:picLocks noChangeAspect="1"/>
          </p:cNvPicPr>
          <p:nvPr/>
        </p:nvPicPr>
        <p:blipFill>
          <a:blip r:embed="rId6"/>
          <a:stretch>
            <a:fillRect/>
          </a:stretch>
        </p:blipFill>
        <p:spPr>
          <a:xfrm>
            <a:off x="1" y="1"/>
            <a:ext cx="12192000" cy="6865018"/>
          </a:xfrm>
          <a:prstGeom prst="rect">
            <a:avLst/>
          </a:prstGeom>
        </p:spPr>
      </p:pic>
      <p:sp>
        <p:nvSpPr>
          <p:cNvPr id="2" name="Rectangle 1"/>
          <p:cNvSpPr/>
          <p:nvPr>
            <p:custDataLst>
              <p:tags r:id="rId2"/>
            </p:custDataLst>
          </p:nvPr>
        </p:nvSpPr>
        <p:spPr>
          <a:xfrm>
            <a:off x="324463" y="5686048"/>
            <a:ext cx="12191999" cy="646331"/>
          </a:xfrm>
          <a:prstGeom prst="rect">
            <a:avLst/>
          </a:prstGeom>
        </p:spPr>
        <p:txBody>
          <a:bodyPr wrap="square">
            <a:spAutoFit/>
          </a:bodyPr>
          <a:lstStyle/>
          <a:p>
            <a:pPr algn="ctr"/>
            <a:r>
              <a:rPr lang="en-US" sz="3600" b="1" dirty="0">
                <a:solidFill>
                  <a:prstClr val="black"/>
                </a:solidFill>
              </a:rPr>
              <a:t>1) Email: </a:t>
            </a:r>
            <a:r>
              <a:rPr lang="en-US" sz="3600" b="1" dirty="0">
                <a:solidFill>
                  <a:prstClr val="black"/>
                </a:solidFill>
                <a:hlinkClick r:id="rId7"/>
              </a:rPr>
              <a:t>turnaroundplan@tea.texas.gov</a:t>
            </a:r>
            <a:endParaRPr lang="en-US" sz="3600" b="1" dirty="0">
              <a:solidFill>
                <a:prstClr val="black"/>
              </a:solidFill>
            </a:endParaRPr>
          </a:p>
        </p:txBody>
      </p:sp>
      <p:sp>
        <p:nvSpPr>
          <p:cNvPr id="5" name="Rectangle 4"/>
          <p:cNvSpPr/>
          <p:nvPr>
            <p:custDataLst>
              <p:tags r:id="rId3"/>
            </p:custDataLst>
          </p:nvPr>
        </p:nvSpPr>
        <p:spPr>
          <a:xfrm>
            <a:off x="450938" y="6181126"/>
            <a:ext cx="12191999" cy="646331"/>
          </a:xfrm>
          <a:prstGeom prst="rect">
            <a:avLst/>
          </a:prstGeom>
        </p:spPr>
        <p:txBody>
          <a:bodyPr wrap="square">
            <a:spAutoFit/>
          </a:bodyPr>
          <a:lstStyle/>
          <a:p>
            <a:pPr algn="ctr"/>
            <a:r>
              <a:rPr lang="en-US" sz="3600" b="1" dirty="0">
                <a:solidFill>
                  <a:prstClr val="black"/>
                </a:solidFill>
              </a:rPr>
              <a:t>2) Contact your assigned TEA consultant</a:t>
            </a:r>
          </a:p>
        </p:txBody>
      </p:sp>
    </p:spTree>
    <p:extLst>
      <p:ext uri="{BB962C8B-B14F-4D97-AF65-F5344CB8AC3E}">
        <p14:creationId xmlns:p14="http://schemas.microsoft.com/office/powerpoint/2010/main" val="271580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3, Question 1:</a:t>
            </a:r>
          </a:p>
        </p:txBody>
      </p:sp>
      <p:pic>
        <p:nvPicPr>
          <p:cNvPr id="3" name="Picture 2"/>
          <p:cNvPicPr>
            <a:picLocks noChangeAspect="1"/>
          </p:cNvPicPr>
          <p:nvPr/>
        </p:nvPicPr>
        <p:blipFill rotWithShape="1">
          <a:blip r:embed="rId4"/>
          <a:srcRect l="66500" t="19997" r="8200" b="64369"/>
          <a:stretch/>
        </p:blipFill>
        <p:spPr>
          <a:xfrm>
            <a:off x="183427" y="1711072"/>
            <a:ext cx="11170373" cy="1501161"/>
          </a:xfrm>
          <a:prstGeom prst="rect">
            <a:avLst/>
          </a:prstGeom>
        </p:spPr>
      </p:pic>
    </p:spTree>
    <p:extLst>
      <p:ext uri="{BB962C8B-B14F-4D97-AF65-F5344CB8AC3E}">
        <p14:creationId xmlns:p14="http://schemas.microsoft.com/office/powerpoint/2010/main" val="3049842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94488" y="96901"/>
            <a:ext cx="10515600" cy="1325563"/>
          </a:xfrm>
        </p:spPr>
        <p:txBody>
          <a:bodyPr/>
          <a:lstStyle/>
          <a:p>
            <a:r>
              <a:rPr lang="en-US" dirty="0"/>
              <a:t>Part 3, Question 1: Locating Root Causes</a:t>
            </a:r>
          </a:p>
        </p:txBody>
      </p:sp>
      <p:pic>
        <p:nvPicPr>
          <p:cNvPr id="3" name="Picture 2"/>
          <p:cNvPicPr>
            <a:picLocks noChangeAspect="1"/>
          </p:cNvPicPr>
          <p:nvPr/>
        </p:nvPicPr>
        <p:blipFill rotWithShape="1">
          <a:blip r:embed="rId5"/>
          <a:srcRect l="66236" t="24595" r="3800" b="8271"/>
          <a:stretch/>
        </p:blipFill>
        <p:spPr>
          <a:xfrm>
            <a:off x="369173" y="1368120"/>
            <a:ext cx="10615820" cy="5172611"/>
          </a:xfrm>
          <a:prstGeom prst="rect">
            <a:avLst/>
          </a:prstGeom>
        </p:spPr>
      </p:pic>
      <p:sp>
        <p:nvSpPr>
          <p:cNvPr id="5" name="Arrow: Left 4"/>
          <p:cNvSpPr/>
          <p:nvPr>
            <p:custDataLst>
              <p:tags r:id="rId2"/>
            </p:custDataLst>
          </p:nvPr>
        </p:nvSpPr>
        <p:spPr>
          <a:xfrm rot="1736815">
            <a:off x="8973718" y="4230626"/>
            <a:ext cx="3121152" cy="1207008"/>
          </a:xfrm>
          <a:prstGeom prst="leftArrow">
            <a:avLst>
              <a:gd name="adj1" fmla="val 4596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53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3, Question 1:</a:t>
            </a:r>
          </a:p>
        </p:txBody>
      </p:sp>
      <p:pic>
        <p:nvPicPr>
          <p:cNvPr id="3" name="Picture 2"/>
          <p:cNvPicPr>
            <a:picLocks noChangeAspect="1"/>
          </p:cNvPicPr>
          <p:nvPr/>
        </p:nvPicPr>
        <p:blipFill rotWithShape="1">
          <a:blip r:embed="rId4"/>
          <a:srcRect l="66500" t="19997" r="8200" b="64369"/>
          <a:stretch/>
        </p:blipFill>
        <p:spPr>
          <a:xfrm>
            <a:off x="183427" y="1711072"/>
            <a:ext cx="11170373" cy="1501161"/>
          </a:xfrm>
          <a:prstGeom prst="rect">
            <a:avLst/>
          </a:prstGeom>
        </p:spPr>
      </p:pic>
    </p:spTree>
    <p:extLst>
      <p:ext uri="{BB962C8B-B14F-4D97-AF65-F5344CB8AC3E}">
        <p14:creationId xmlns:p14="http://schemas.microsoft.com/office/powerpoint/2010/main" val="3089843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3, Question 2:</a:t>
            </a:r>
          </a:p>
        </p:txBody>
      </p:sp>
      <p:pic>
        <p:nvPicPr>
          <p:cNvPr id="3" name="Picture 2"/>
          <p:cNvPicPr>
            <a:picLocks noChangeAspect="1"/>
          </p:cNvPicPr>
          <p:nvPr/>
        </p:nvPicPr>
        <p:blipFill rotWithShape="1">
          <a:blip r:embed="rId4"/>
          <a:srcRect l="66600" t="35631" r="7900" b="45977"/>
          <a:stretch/>
        </p:blipFill>
        <p:spPr>
          <a:xfrm>
            <a:off x="192041" y="1804416"/>
            <a:ext cx="11658576" cy="1828800"/>
          </a:xfrm>
          <a:prstGeom prst="rect">
            <a:avLst/>
          </a:prstGeom>
        </p:spPr>
      </p:pic>
    </p:spTree>
    <p:extLst>
      <p:ext uri="{BB962C8B-B14F-4D97-AF65-F5344CB8AC3E}">
        <p14:creationId xmlns:p14="http://schemas.microsoft.com/office/powerpoint/2010/main" val="3956679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3, Question 3:</a:t>
            </a:r>
          </a:p>
        </p:txBody>
      </p:sp>
      <p:pic>
        <p:nvPicPr>
          <p:cNvPr id="3" name="Picture 2"/>
          <p:cNvPicPr>
            <a:picLocks noChangeAspect="1"/>
          </p:cNvPicPr>
          <p:nvPr/>
        </p:nvPicPr>
        <p:blipFill rotWithShape="1">
          <a:blip r:embed="rId4"/>
          <a:srcRect l="66600" t="53564" r="7900" b="34481"/>
          <a:stretch/>
        </p:blipFill>
        <p:spPr>
          <a:xfrm>
            <a:off x="0" y="2499360"/>
            <a:ext cx="12435811" cy="1267969"/>
          </a:xfrm>
          <a:prstGeom prst="rect">
            <a:avLst/>
          </a:prstGeom>
        </p:spPr>
      </p:pic>
    </p:spTree>
    <p:extLst>
      <p:ext uri="{BB962C8B-B14F-4D97-AF65-F5344CB8AC3E}">
        <p14:creationId xmlns:p14="http://schemas.microsoft.com/office/powerpoint/2010/main" val="2716210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838200" y="365125"/>
            <a:ext cx="10515600" cy="1325563"/>
          </a:xfrm>
        </p:spPr>
        <p:txBody>
          <a:bodyPr/>
          <a:lstStyle/>
          <a:p>
            <a:r>
              <a:rPr lang="en-US" dirty="0"/>
              <a:t>Part 3, Question 4:</a:t>
            </a:r>
          </a:p>
        </p:txBody>
      </p:sp>
      <p:pic>
        <p:nvPicPr>
          <p:cNvPr id="3" name="Picture 2"/>
          <p:cNvPicPr>
            <a:picLocks noChangeAspect="1"/>
          </p:cNvPicPr>
          <p:nvPr/>
        </p:nvPicPr>
        <p:blipFill rotWithShape="1">
          <a:blip r:embed="rId4"/>
          <a:srcRect l="66500" t="65059" r="7700" b="18847"/>
          <a:stretch/>
        </p:blipFill>
        <p:spPr>
          <a:xfrm>
            <a:off x="254304" y="2584705"/>
            <a:ext cx="11683392" cy="1584960"/>
          </a:xfrm>
          <a:prstGeom prst="rect">
            <a:avLst/>
          </a:prstGeom>
        </p:spPr>
      </p:pic>
    </p:spTree>
    <p:extLst>
      <p:ext uri="{BB962C8B-B14F-4D97-AF65-F5344CB8AC3E}">
        <p14:creationId xmlns:p14="http://schemas.microsoft.com/office/powerpoint/2010/main" val="2937717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lstStyle/>
          <a:p>
            <a:r>
              <a:rPr lang="en-US" dirty="0"/>
              <a:t>Next Steps	</a:t>
            </a:r>
          </a:p>
        </p:txBody>
      </p:sp>
    </p:spTree>
    <p:extLst>
      <p:ext uri="{BB962C8B-B14F-4D97-AF65-F5344CB8AC3E}">
        <p14:creationId xmlns:p14="http://schemas.microsoft.com/office/powerpoint/2010/main" val="2801905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838200" y="365125"/>
            <a:ext cx="10515600" cy="1325563"/>
          </a:xfrm>
        </p:spPr>
        <p:txBody>
          <a:bodyPr/>
          <a:lstStyle/>
          <a:p>
            <a:r>
              <a:rPr lang="en-US" dirty="0"/>
              <a:t>Next steps</a:t>
            </a:r>
          </a:p>
        </p:txBody>
      </p:sp>
      <p:sp>
        <p:nvSpPr>
          <p:cNvPr id="5" name="Content Placeholder 4"/>
          <p:cNvSpPr>
            <a:spLocks noGrp="1"/>
          </p:cNvSpPr>
          <p:nvPr>
            <p:ph idx="1"/>
            <p:custDataLst>
              <p:tags r:id="rId2"/>
            </p:custDataLst>
          </p:nvPr>
        </p:nvSpPr>
        <p:spPr>
          <a:xfrm>
            <a:off x="838200" y="1825625"/>
            <a:ext cx="10515600" cy="4351338"/>
          </a:xfrm>
        </p:spPr>
        <p:txBody>
          <a:bodyPr/>
          <a:lstStyle/>
          <a:p>
            <a:r>
              <a:rPr lang="en-US" dirty="0"/>
              <a:t>Feedback from TEA consultant</a:t>
            </a:r>
          </a:p>
          <a:p>
            <a:r>
              <a:rPr lang="en-US" dirty="0">
                <a:hlinkClick r:id="rId5"/>
              </a:rPr>
              <a:t>Step 3: Turnaround planning</a:t>
            </a:r>
            <a:endParaRPr lang="en-US" dirty="0"/>
          </a:p>
          <a:p>
            <a:r>
              <a:rPr lang="en-US" dirty="0"/>
              <a:t>Submit for board approval </a:t>
            </a:r>
          </a:p>
          <a:p>
            <a:r>
              <a:rPr lang="en-US" dirty="0"/>
              <a:t>Submit for Commissioner approval (April 17)</a:t>
            </a:r>
          </a:p>
        </p:txBody>
      </p:sp>
    </p:spTree>
    <p:extLst>
      <p:ext uri="{BB962C8B-B14F-4D97-AF65-F5344CB8AC3E}">
        <p14:creationId xmlns:p14="http://schemas.microsoft.com/office/powerpoint/2010/main" val="24987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a:stretch>
            <a:fillRect/>
          </a:stretch>
        </p:blipFill>
        <p:spPr>
          <a:xfrm>
            <a:off x="5581394" y="957928"/>
            <a:ext cx="6172200" cy="4873625"/>
          </a:xfrm>
          <a:prstGeom prst="rect">
            <a:avLst/>
          </a:prstGeom>
        </p:spPr>
      </p:pic>
      <p:sp>
        <p:nvSpPr>
          <p:cNvPr id="6" name="Text Placeholder 5"/>
          <p:cNvSpPr>
            <a:spLocks noGrp="1"/>
          </p:cNvSpPr>
          <p:nvPr>
            <p:ph type="body" sz="half" idx="2"/>
            <p:custDataLst>
              <p:tags r:id="rId1"/>
            </p:custDataLst>
          </p:nvPr>
        </p:nvSpPr>
        <p:spPr>
          <a:xfrm>
            <a:off x="0" y="987425"/>
            <a:ext cx="6179574" cy="5411788"/>
          </a:xfrm>
        </p:spPr>
        <p:txBody>
          <a:bodyPr>
            <a:normAutofit/>
          </a:bodyPr>
          <a:lstStyle/>
          <a:p>
            <a:r>
              <a:rPr lang="en-US" sz="3600" u="sng" dirty="0"/>
              <a:t>Questions</a:t>
            </a:r>
          </a:p>
          <a:p>
            <a:r>
              <a:rPr lang="en-US" sz="3600" dirty="0">
                <a:hlinkClick r:id="rId5"/>
              </a:rPr>
              <a:t>turnaroundplan@tea.texas.gov</a:t>
            </a:r>
            <a:endParaRPr lang="en-US" sz="3600" dirty="0"/>
          </a:p>
          <a:p>
            <a:endParaRPr lang="en-US" sz="3600" dirty="0"/>
          </a:p>
          <a:p>
            <a:r>
              <a:rPr lang="en-US" sz="3600" u="sng" dirty="0"/>
              <a:t>Resources</a:t>
            </a:r>
          </a:p>
          <a:p>
            <a:r>
              <a:rPr lang="en-US" sz="3600" dirty="0">
                <a:hlinkClick r:id="rId6"/>
              </a:rPr>
              <a:t>www.taisresources.net</a:t>
            </a:r>
            <a:r>
              <a:rPr lang="en-US" sz="3600" dirty="0"/>
              <a:t> </a:t>
            </a:r>
          </a:p>
          <a:p>
            <a:r>
              <a:rPr lang="en-US" sz="3600" dirty="0">
                <a:hlinkClick r:id="rId7"/>
              </a:rPr>
              <a:t>http://bit.ly/TurnaroundTEA</a:t>
            </a:r>
            <a:r>
              <a:rPr lang="en-US" sz="3600" dirty="0"/>
              <a:t> (case sensitive)</a:t>
            </a:r>
          </a:p>
          <a:p>
            <a:endParaRPr lang="en-US" sz="3600" dirty="0"/>
          </a:p>
        </p:txBody>
      </p:sp>
    </p:spTree>
    <p:extLst>
      <p:ext uri="{BB962C8B-B14F-4D97-AF65-F5344CB8AC3E}">
        <p14:creationId xmlns:p14="http://schemas.microsoft.com/office/powerpoint/2010/main" val="267577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lstStyle/>
          <a:p>
            <a:r>
              <a:rPr lang="en-US" dirty="0"/>
              <a:t>Timeline Overview	</a:t>
            </a:r>
          </a:p>
        </p:txBody>
      </p:sp>
      <p:sp>
        <p:nvSpPr>
          <p:cNvPr id="3" name="Text Placeholder 2"/>
          <p:cNvSpPr>
            <a:spLocks noGrp="1"/>
          </p:cNvSpPr>
          <p:nvPr>
            <p:ph type="body" idx="1"/>
            <p:custDataLst>
              <p:tags r:id="rId2"/>
            </p:custDataLst>
          </p:nvPr>
        </p:nvSpPr>
        <p:spPr>
          <a:xfrm>
            <a:off x="831850" y="4589463"/>
            <a:ext cx="10515600" cy="1500187"/>
          </a:xfrm>
        </p:spPr>
        <p:txBody>
          <a:bodyPr/>
          <a:lstStyle/>
          <a:p>
            <a:r>
              <a:rPr lang="en-US" dirty="0"/>
              <a:t>Spring 2017	</a:t>
            </a:r>
          </a:p>
        </p:txBody>
      </p:sp>
    </p:spTree>
    <p:extLst>
      <p:ext uri="{BB962C8B-B14F-4D97-AF65-F5344CB8AC3E}">
        <p14:creationId xmlns:p14="http://schemas.microsoft.com/office/powerpoint/2010/main" val="22881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custDataLst>
              <p:tags r:id="rId1"/>
            </p:custDataLst>
          </p:nvPr>
        </p:nvSpPr>
        <p:spPr>
          <a:xfrm>
            <a:off x="326136" y="365125"/>
            <a:ext cx="3487650" cy="6492875"/>
          </a:xfrm>
        </p:spPr>
        <p:txBody>
          <a:bodyPr/>
          <a:lstStyle/>
          <a:p>
            <a:r>
              <a:rPr lang="en-US" dirty="0"/>
              <a:t>Intervention and Submission Requirements:	</a:t>
            </a:r>
            <a:br>
              <a:rPr lang="en-US" dirty="0"/>
            </a:br>
            <a:r>
              <a:rPr lang="en-US" dirty="0"/>
              <a:t>2</a:t>
            </a:r>
            <a:r>
              <a:rPr lang="en-US" baseline="30000" dirty="0"/>
              <a:t>nd</a:t>
            </a:r>
            <a:r>
              <a:rPr lang="en-US" dirty="0"/>
              <a:t> Year Improvement Required (IR)</a:t>
            </a:r>
          </a:p>
        </p:txBody>
      </p:sp>
      <p:pic>
        <p:nvPicPr>
          <p:cNvPr id="12" name="Content Placeholder 11"/>
          <p:cNvPicPr>
            <a:picLocks noGrp="1" noChangeAspect="1"/>
          </p:cNvPicPr>
          <p:nvPr>
            <p:ph sz="half" idx="1"/>
          </p:nvPr>
        </p:nvPicPr>
        <p:blipFill rotWithShape="1">
          <a:blip r:embed="rId7"/>
          <a:srcRect l="77070" t="19192" r="19195" b="18376"/>
          <a:stretch/>
        </p:blipFill>
        <p:spPr>
          <a:xfrm>
            <a:off x="4958327" y="183814"/>
            <a:ext cx="1794795" cy="6525096"/>
          </a:xfrm>
          <a:prstGeom prst="rect">
            <a:avLst/>
          </a:prstGeom>
        </p:spPr>
      </p:pic>
      <p:pic>
        <p:nvPicPr>
          <p:cNvPr id="13" name="Content Placeholder 12"/>
          <p:cNvPicPr>
            <a:picLocks noGrp="1" noChangeAspect="1"/>
          </p:cNvPicPr>
          <p:nvPr>
            <p:ph sz="half" idx="2"/>
          </p:nvPr>
        </p:nvPicPr>
        <p:blipFill rotWithShape="1">
          <a:blip r:embed="rId8"/>
          <a:srcRect l="77047" t="20797" r="19228" b="22689"/>
          <a:stretch/>
        </p:blipFill>
        <p:spPr>
          <a:xfrm>
            <a:off x="7947825" y="183814"/>
            <a:ext cx="1978486" cy="6527890"/>
          </a:xfrm>
          <a:prstGeom prst="rect">
            <a:avLst/>
          </a:prstGeom>
        </p:spPr>
      </p:pic>
      <p:sp>
        <p:nvSpPr>
          <p:cNvPr id="15" name="Oval 14"/>
          <p:cNvSpPr/>
          <p:nvPr>
            <p:custDataLst>
              <p:tags r:id="rId2"/>
            </p:custDataLst>
          </p:nvPr>
        </p:nvSpPr>
        <p:spPr>
          <a:xfrm>
            <a:off x="4374396" y="5681472"/>
            <a:ext cx="2962656" cy="1027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custDataLst>
              <p:tags r:id="rId3"/>
            </p:custDataLst>
          </p:nvPr>
        </p:nvSpPr>
        <p:spPr>
          <a:xfrm>
            <a:off x="7695102" y="3733482"/>
            <a:ext cx="2231209" cy="838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custDataLst>
              <p:tags r:id="rId4"/>
            </p:custDataLst>
          </p:nvPr>
        </p:nvSpPr>
        <p:spPr>
          <a:xfrm>
            <a:off x="7897663" y="4955734"/>
            <a:ext cx="2078809" cy="6861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767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57834"/>
            <a:ext cx="10515600" cy="1325563"/>
          </a:xfrm>
        </p:spPr>
        <p:txBody>
          <a:bodyPr/>
          <a:lstStyle/>
          <a:p>
            <a:r>
              <a:rPr lang="en-US" dirty="0"/>
              <a:t>New ISAM Portals</a:t>
            </a:r>
          </a:p>
        </p:txBody>
      </p:sp>
      <p:pic>
        <p:nvPicPr>
          <p:cNvPr id="6" name="Content Placeholder 5"/>
          <p:cNvPicPr>
            <a:picLocks noGrp="1" noChangeAspect="1"/>
          </p:cNvPicPr>
          <p:nvPr>
            <p:ph idx="1"/>
          </p:nvPr>
        </p:nvPicPr>
        <p:blipFill rotWithShape="1">
          <a:blip r:embed="rId7"/>
          <a:srcRect l="38058" t="30707" r="45826" b="19181"/>
          <a:stretch/>
        </p:blipFill>
        <p:spPr>
          <a:xfrm>
            <a:off x="1938528" y="1115437"/>
            <a:ext cx="7851648" cy="5309748"/>
          </a:xfrm>
          <a:prstGeom prst="rect">
            <a:avLst/>
          </a:prstGeom>
        </p:spPr>
      </p:pic>
      <p:sp>
        <p:nvSpPr>
          <p:cNvPr id="7" name="Arrow: Right 6"/>
          <p:cNvSpPr/>
          <p:nvPr>
            <p:custDataLst>
              <p:tags r:id="rId2"/>
            </p:custDataLst>
          </p:nvPr>
        </p:nvSpPr>
        <p:spPr>
          <a:xfrm>
            <a:off x="841248" y="3230880"/>
            <a:ext cx="1097280" cy="539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p:cNvSpPr/>
          <p:nvPr>
            <p:custDataLst>
              <p:tags r:id="rId3"/>
            </p:custDataLst>
          </p:nvPr>
        </p:nvSpPr>
        <p:spPr>
          <a:xfrm>
            <a:off x="841248" y="3992880"/>
            <a:ext cx="1097280" cy="539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custDataLst>
              <p:tags r:id="rId4"/>
            </p:custDataLst>
          </p:nvPr>
        </p:nvSpPr>
        <p:spPr>
          <a:xfrm>
            <a:off x="841248" y="4297745"/>
            <a:ext cx="1097280" cy="5394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14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5125"/>
            <a:ext cx="10515600" cy="1325563"/>
          </a:xfrm>
        </p:spPr>
        <p:txBody>
          <a:bodyPr/>
          <a:lstStyle/>
          <a:p>
            <a:r>
              <a:rPr lang="en-US" dirty="0"/>
              <a:t>Stakeholder Feedback</a:t>
            </a:r>
          </a:p>
        </p:txBody>
      </p:sp>
      <p:graphicFrame>
        <p:nvGraphicFramePr>
          <p:cNvPr id="4" name="Content Placeholder 5"/>
          <p:cNvGraphicFramePr>
            <a:graphicFrameLocks noGrp="1"/>
          </p:cNvGraphicFramePr>
          <p:nvPr>
            <p:custDataLst>
              <p:tags r:id="rId2"/>
            </p:custDataLst>
            <p:extLst>
              <p:ext uri="{D42A27DB-BD31-4B8C-83A1-F6EECF244321}">
                <p14:modId xmlns:p14="http://schemas.microsoft.com/office/powerpoint/2010/main" val="3127258138"/>
              </p:ext>
            </p:extLst>
          </p:nvPr>
        </p:nvGraphicFramePr>
        <p:xfrm>
          <a:off x="0" y="1027906"/>
          <a:ext cx="12101513" cy="4970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464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34700" t="8502" r="41300" b="4593"/>
          <a:stretch/>
        </p:blipFill>
        <p:spPr>
          <a:xfrm>
            <a:off x="207264" y="365760"/>
            <a:ext cx="7654478" cy="6364224"/>
          </a:xfrm>
          <a:prstGeom prst="rect">
            <a:avLst/>
          </a:prstGeom>
        </p:spPr>
      </p:pic>
      <p:sp>
        <p:nvSpPr>
          <p:cNvPr id="5" name="Arrow: Left 4"/>
          <p:cNvSpPr/>
          <p:nvPr>
            <p:custDataLst>
              <p:tags r:id="rId1"/>
            </p:custDataLst>
          </p:nvPr>
        </p:nvSpPr>
        <p:spPr>
          <a:xfrm rot="20965121">
            <a:off x="4462273" y="4925569"/>
            <a:ext cx="3121152" cy="1207008"/>
          </a:xfrm>
          <a:prstGeom prst="leftArrow">
            <a:avLst>
              <a:gd name="adj1" fmla="val 4596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custDataLst>
              <p:tags r:id="rId2"/>
            </p:custDataLst>
          </p:nvPr>
        </p:nvSpPr>
        <p:spPr>
          <a:xfrm>
            <a:off x="4962144" y="1901952"/>
            <a:ext cx="6717792" cy="2585323"/>
          </a:xfrm>
          <a:prstGeom prst="rect">
            <a:avLst/>
          </a:prstGeom>
          <a:noFill/>
        </p:spPr>
        <p:txBody>
          <a:bodyPr wrap="square" rtlCol="0">
            <a:spAutoFit/>
          </a:bodyPr>
          <a:lstStyle/>
          <a:p>
            <a:r>
              <a:rPr lang="en-US" dirty="0">
                <a:hlinkClick r:id="rId6"/>
              </a:rPr>
              <a:t>http://tea.texas.gov/Student_Testing_and_Accountability/Monitoring_and_Interventions/Program_Monitoring_and_Interventions/Campus_Turnaround_Guidance_and_Resources/</a:t>
            </a:r>
            <a:endParaRPr lang="en-US" dirty="0"/>
          </a:p>
          <a:p>
            <a:endParaRPr lang="en-US" dirty="0"/>
          </a:p>
          <a:p>
            <a:r>
              <a:rPr lang="en-US" dirty="0"/>
              <a:t>OR</a:t>
            </a:r>
          </a:p>
          <a:p>
            <a:endParaRPr lang="en-US" dirty="0"/>
          </a:p>
          <a:p>
            <a:r>
              <a:rPr lang="en-US" dirty="0">
                <a:hlinkClick r:id="rId7"/>
              </a:rPr>
              <a:t>http://bit.ly/TurnaroundTEA</a:t>
            </a:r>
            <a:r>
              <a:rPr lang="en-US" dirty="0"/>
              <a:t> (case sensitive)</a:t>
            </a:r>
          </a:p>
          <a:p>
            <a:endParaRPr lang="en-US" dirty="0"/>
          </a:p>
          <a:p>
            <a:endParaRPr lang="en-US" dirty="0"/>
          </a:p>
        </p:txBody>
      </p:sp>
    </p:spTree>
    <p:extLst>
      <p:ext uri="{BB962C8B-B14F-4D97-AF65-F5344CB8AC3E}">
        <p14:creationId xmlns:p14="http://schemas.microsoft.com/office/powerpoint/2010/main" val="3512572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custDataLst>
              <p:tags r:id="rId1"/>
            </p:custDataLst>
            <p:extLst>
              <p:ext uri="{D42A27DB-BD31-4B8C-83A1-F6EECF244321}">
                <p14:modId xmlns:p14="http://schemas.microsoft.com/office/powerpoint/2010/main" val="703802889"/>
              </p:ext>
            </p:extLst>
          </p:nvPr>
        </p:nvGraphicFramePr>
        <p:xfrm>
          <a:off x="185106" y="835069"/>
          <a:ext cx="11866268" cy="5769392"/>
        </p:xfrm>
        <a:graphic>
          <a:graphicData uri="http://schemas.openxmlformats.org/drawingml/2006/table">
            <a:tbl>
              <a:tblPr firstRow="1" bandRow="1">
                <a:tableStyleId>{21E4AEA4-8DFA-4A89-87EB-49C32662AFE0}</a:tableStyleId>
              </a:tblPr>
              <a:tblGrid>
                <a:gridCol w="2033337">
                  <a:extLst>
                    <a:ext uri="{9D8B030D-6E8A-4147-A177-3AD203B41FA5}">
                      <a16:colId xmlns:a16="http://schemas.microsoft.com/office/drawing/2014/main" val="20000"/>
                    </a:ext>
                  </a:extLst>
                </a:gridCol>
                <a:gridCol w="4700182">
                  <a:extLst>
                    <a:ext uri="{9D8B030D-6E8A-4147-A177-3AD203B41FA5}">
                      <a16:colId xmlns:a16="http://schemas.microsoft.com/office/drawing/2014/main" val="20001"/>
                    </a:ext>
                  </a:extLst>
                </a:gridCol>
                <a:gridCol w="5132749">
                  <a:extLst>
                    <a:ext uri="{9D8B030D-6E8A-4147-A177-3AD203B41FA5}">
                      <a16:colId xmlns:a16="http://schemas.microsoft.com/office/drawing/2014/main" val="20002"/>
                    </a:ext>
                  </a:extLst>
                </a:gridCol>
              </a:tblGrid>
              <a:tr h="586144">
                <a:tc>
                  <a:txBody>
                    <a:bodyPr/>
                    <a:lstStyle/>
                    <a:p>
                      <a:endParaRPr lang="en-US" sz="2400" dirty="0"/>
                    </a:p>
                  </a:txBody>
                  <a:tcPr/>
                </a:tc>
                <a:tc>
                  <a:txBody>
                    <a:bodyPr/>
                    <a:lstStyle/>
                    <a:p>
                      <a:r>
                        <a:rPr lang="en-US" sz="2400" dirty="0"/>
                        <a:t>Input</a:t>
                      </a:r>
                      <a:r>
                        <a:rPr lang="en-US" sz="2400" baseline="0" dirty="0"/>
                        <a:t> Prior to Development</a:t>
                      </a:r>
                      <a:endParaRPr lang="en-US" sz="2400" dirty="0"/>
                    </a:p>
                  </a:txBody>
                  <a:tcPr/>
                </a:tc>
                <a:tc>
                  <a:txBody>
                    <a:bodyPr/>
                    <a:lstStyle/>
                    <a:p>
                      <a:r>
                        <a:rPr lang="en-US" sz="2400" dirty="0"/>
                        <a:t>Feedback After Development</a:t>
                      </a:r>
                    </a:p>
                  </a:txBody>
                  <a:tcPr/>
                </a:tc>
                <a:extLst>
                  <a:ext uri="{0D108BD9-81ED-4DB2-BD59-A6C34878D82A}">
                    <a16:rowId xmlns:a16="http://schemas.microsoft.com/office/drawing/2014/main" val="10000"/>
                  </a:ext>
                </a:extLst>
              </a:tr>
              <a:tr h="992135">
                <a:tc>
                  <a:txBody>
                    <a:bodyPr/>
                    <a:lstStyle/>
                    <a:p>
                      <a:r>
                        <a:rPr lang="en-US" sz="2400" b="1" dirty="0"/>
                        <a:t>Notification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At minimum on district website and posted for 60 days*</a:t>
                      </a:r>
                    </a:p>
                    <a:p>
                      <a:endParaRPr lang="en-US" sz="2400" dirty="0">
                        <a:solidFill>
                          <a:schemeClr val="tx1"/>
                        </a:solidFill>
                      </a:endParaRPr>
                    </a:p>
                  </a:txBody>
                  <a:tcPr/>
                </a:tc>
                <a:tc>
                  <a:txBody>
                    <a:bodyPr/>
                    <a:lstStyle/>
                    <a:p>
                      <a:r>
                        <a:rPr lang="en-US" sz="2400" dirty="0"/>
                        <a:t>At a minimum on district website for 30 days prior to submitting to board of trustees</a:t>
                      </a:r>
                    </a:p>
                  </a:txBody>
                  <a:tcPr/>
                </a:tc>
                <a:extLst>
                  <a:ext uri="{0D108BD9-81ED-4DB2-BD59-A6C34878D82A}">
                    <a16:rowId xmlns:a16="http://schemas.microsoft.com/office/drawing/2014/main" val="10001"/>
                  </a:ext>
                </a:extLst>
              </a:tr>
              <a:tr h="1049114">
                <a:tc>
                  <a:txBody>
                    <a:bodyPr/>
                    <a:lstStyle/>
                    <a:p>
                      <a:r>
                        <a:rPr lang="en-US" sz="2400" b="1" dirty="0"/>
                        <a:t>Stakeholders</a:t>
                      </a:r>
                    </a:p>
                  </a:txBody>
                  <a:tcPr/>
                </a:tc>
                <a:tc>
                  <a:txBody>
                    <a:bodyPr/>
                    <a:lstStyle/>
                    <a:p>
                      <a:r>
                        <a:rPr lang="en-US" sz="2400" dirty="0">
                          <a:solidFill>
                            <a:schemeClr val="tx1"/>
                          </a:solidFill>
                        </a:rPr>
                        <a:t>Parents,</a:t>
                      </a:r>
                      <a:r>
                        <a:rPr lang="en-US" sz="2400" baseline="0" dirty="0">
                          <a:solidFill>
                            <a:schemeClr val="tx1"/>
                          </a:solidFill>
                        </a:rPr>
                        <a:t> community</a:t>
                      </a:r>
                      <a:endParaRPr lang="en-US" sz="2400" dirty="0">
                        <a:solidFill>
                          <a:schemeClr val="tx1"/>
                        </a:solidFill>
                      </a:endParaRPr>
                    </a:p>
                  </a:txBody>
                  <a:tcPr/>
                </a:tc>
                <a:tc>
                  <a:txBody>
                    <a:bodyPr/>
                    <a:lstStyle/>
                    <a:p>
                      <a:r>
                        <a:rPr lang="en-US" sz="2400" dirty="0"/>
                        <a:t>Campus-based decision making committee,</a:t>
                      </a:r>
                      <a:r>
                        <a:rPr lang="en-US" sz="2400" baseline="0" dirty="0"/>
                        <a:t> t</a:t>
                      </a:r>
                      <a:r>
                        <a:rPr lang="en-US" sz="2400" dirty="0"/>
                        <a:t>eachers,</a:t>
                      </a:r>
                      <a:r>
                        <a:rPr lang="en-US" sz="2400" baseline="0" dirty="0"/>
                        <a:t> p</a:t>
                      </a:r>
                      <a:r>
                        <a:rPr lang="en-US" sz="2400" dirty="0"/>
                        <a:t>arents,</a:t>
                      </a:r>
                      <a:r>
                        <a:rPr lang="en-US" sz="2400" baseline="0" dirty="0"/>
                        <a:t> and c</a:t>
                      </a:r>
                      <a:r>
                        <a:rPr lang="en-US" sz="2400" dirty="0"/>
                        <a:t>ommunity</a:t>
                      </a:r>
                    </a:p>
                    <a:p>
                      <a:endParaRPr lang="en-US" sz="2400" dirty="0"/>
                    </a:p>
                  </a:txBody>
                  <a:tcPr/>
                </a:tc>
                <a:extLst>
                  <a:ext uri="{0D108BD9-81ED-4DB2-BD59-A6C34878D82A}">
                    <a16:rowId xmlns:a16="http://schemas.microsoft.com/office/drawing/2014/main" val="10002"/>
                  </a:ext>
                </a:extLst>
              </a:tr>
              <a:tr h="789213">
                <a:tc>
                  <a:txBody>
                    <a:bodyPr/>
                    <a:lstStyle/>
                    <a:p>
                      <a:r>
                        <a:rPr lang="en-US" sz="2400" b="1" dirty="0"/>
                        <a:t>Mode</a:t>
                      </a:r>
                    </a:p>
                  </a:txBody>
                  <a:tcPr/>
                </a:tc>
                <a:tc>
                  <a:txBody>
                    <a:bodyPr/>
                    <a:lstStyle/>
                    <a:p>
                      <a:r>
                        <a:rPr lang="en-US" sz="2400" dirty="0">
                          <a:solidFill>
                            <a:schemeClr val="tx1"/>
                          </a:solidFill>
                        </a:rPr>
                        <a:t>Oral or written</a:t>
                      </a:r>
                    </a:p>
                  </a:txBody>
                  <a:tcPr/>
                </a:tc>
                <a:tc>
                  <a:txBody>
                    <a:bodyPr/>
                    <a:lstStyle/>
                    <a:p>
                      <a:r>
                        <a:rPr lang="en-US" sz="2400" dirty="0"/>
                        <a:t>Written</a:t>
                      </a:r>
                    </a:p>
                  </a:txBody>
                  <a:tcPr/>
                </a:tc>
                <a:extLst>
                  <a:ext uri="{0D108BD9-81ED-4DB2-BD59-A6C34878D82A}">
                    <a16:rowId xmlns:a16="http://schemas.microsoft.com/office/drawing/2014/main" val="10003"/>
                  </a:ext>
                </a:extLst>
              </a:tr>
              <a:tr h="1650835">
                <a:tc>
                  <a:txBody>
                    <a:bodyPr/>
                    <a:lstStyle/>
                    <a:p>
                      <a:r>
                        <a:rPr lang="en-US" sz="2400" b="1" dirty="0"/>
                        <a:t>Submit to Agency</a:t>
                      </a:r>
                    </a:p>
                  </a:txBody>
                  <a:tcPr/>
                </a:tc>
                <a:tc>
                  <a:txBody>
                    <a:bodyPr/>
                    <a:lstStyle/>
                    <a:p>
                      <a:r>
                        <a:rPr lang="en-US" sz="2400" dirty="0">
                          <a:solidFill>
                            <a:schemeClr val="tx1"/>
                          </a:solidFill>
                        </a:rPr>
                        <a:t>Not required. Must maintain documentation of opportunities and actual input for length of turnaround plan implementation.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Yes, submit with turnaround</a:t>
                      </a:r>
                      <a:r>
                        <a:rPr lang="en-US" sz="2400" baseline="0" dirty="0"/>
                        <a:t> plan via ISAM.</a:t>
                      </a:r>
                      <a:endParaRPr lang="en-US" sz="2400" dirty="0"/>
                    </a:p>
                    <a:p>
                      <a:endParaRPr lang="en-US" sz="2400" dirty="0"/>
                    </a:p>
                  </a:txBody>
                  <a:tcPr/>
                </a:tc>
                <a:extLst>
                  <a:ext uri="{0D108BD9-81ED-4DB2-BD59-A6C34878D82A}">
                    <a16:rowId xmlns:a16="http://schemas.microsoft.com/office/drawing/2014/main" val="10004"/>
                  </a:ext>
                </a:extLst>
              </a:tr>
            </a:tbl>
          </a:graphicData>
        </a:graphic>
      </p:graphicFrame>
      <p:sp>
        <p:nvSpPr>
          <p:cNvPr id="7" name="Oval 6"/>
          <p:cNvSpPr/>
          <p:nvPr>
            <p:custDataLst>
              <p:tags r:id="rId2"/>
            </p:custDataLst>
          </p:nvPr>
        </p:nvSpPr>
        <p:spPr>
          <a:xfrm>
            <a:off x="1901952" y="524256"/>
            <a:ext cx="4486656" cy="1027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09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4&quot;/&gt;&lt;lineCharCount val=&quot;33&quot;/&gt;&lt;lineCharCount val=&quot;17&quot;/&gt;&lt;/TableIndex&gt;&lt;/ShapeTextInfo&gt;"/>
  <p:tag name="PRESENTER_DUMMYTAG" val="&lt;DummyForForceWrite&gt;&lt;/DummyForForceWrite&gt;"/>
  <p:tag name="PRESENTER_SHAPEINFO" val="&lt;ThreeDShapeInfo&gt;&lt;uuid val=&quot;{1C597521-3FF3-4B23-9769-89995E46CFA2}&quot;/&gt;&lt;isInvalidForFieldText val=&quot;0&quot;/&gt;&lt;Image&gt;&lt;filename val=&quot;C:\Users\ldenman\AppData\Local\Temp\CP139242529803239Session\CPTrustFolder139242529803286\PPTImport139242683709114\data\asimages\{1C597521-3FF3-4B23-9769-89995E46CFA2}_1.png&quot;/&gt;&lt;left val=&quot;47&quot;/&gt;&lt;top val=&quot;178&quot;/&gt;&lt;width val=&quot;1181&quot;/&gt;&lt;height val=&quot;349&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30&quot;/&gt;&lt;/TableIndex&gt;&lt;/ShapeTextInfo&gt;"/>
  <p:tag name="PRESENTER_DUMMYTAG" val="&lt;DummyForForceWrite&gt;&lt;/DummyForForceWrite&gt;"/>
  <p:tag name="HTML_SHAPEINFO" val="&lt;ThreeDShapeInfo&gt;&lt;uuid val=&quot;{9AC26156-C49E-4744-B4CA-B8AA4192EC9E}&quot;/&gt;&lt;isInvalidForFieldText val=&quot;0&quot;/&gt;&lt;Image&gt;&lt;filename val=&quot;C:\Users\ldenman\AppData\Local\Temp\CP139242529803239Session\CPTrustFolder139242529803286\PPTImport139242683709114\data\asimages\{9AC26156-C49E-4744-B4CA-B8AA4192EC9E}_1.png&quot;/&gt;&lt;left val=&quot;76&quot;/&gt;&lt;top val=&quot;472&quot;/&gt;&lt;width val=&quot;1115&quot;/&gt;&lt;height val=&quot;167&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178A6375-73D9-4820-934A-8C383C354E36}&quot;/&gt;&lt;isInvalidForFieldText val=&quot;0&quot;/&gt;&lt;Image&gt;&lt;filename val=&quot;C:\Users\ldenman\AppData\Local\Temp\CP139242529803239Session\CPTrustFolder139242529803286\PPTImport139242683709114\data\asimages\{178A6375-73D9-4820-934A-8C383C354E36}_2.png&quot;/&gt;&lt;left val=&quot;47&quot;/&gt;&lt;top val=&quot;29&quot;/&gt;&lt;width val=&quot;1144&quot;/&gt;&lt;height val=&quot;176&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27&quot;/&gt;&lt;lineCharCount val=&quot;24&quot;/&gt;&lt;lineCharCount val=&quot;8&quot;/&gt;&lt;/TableIndex&gt;&lt;/ShapeTextInfo&gt;"/>
  <p:tag name="HTML_SHAPEINFO" val="&lt;ThreeDShapeInfo&gt;&lt;uuid val=&quot;{6E7DF6DB-69F5-4231-8562-143AD1100C4A}&quot;/&gt;&lt;isInvalidForFieldText val=&quot;0&quot;/&gt;&lt;Image&gt;&lt;filename val=&quot;C:\Users\ldenman\AppData\Local\Temp\CP139242529803239Session\CPTrustFolder139242529803286\PPTImport139242683709114\data\asimages\{6E7DF6DB-69F5-4231-8562-143AD1100C4A}_2.png&quot;/&gt;&lt;left val=&quot;43&quot;/&gt;&lt;top val=&quot;156&quot;/&gt;&lt;width val=&quot;1154&quot;/&gt;&lt;height val=&quot;492&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A9AD2A8C-616C-452E-AEE3-E350E3B2F00D}&quot;/&gt;&lt;isInvalidForFieldText val=&quot;0&quot;/&gt;&lt;Image&gt;&lt;filename val=&quot;C:\Users\ldenman\AppData\Local\Temp\CP139242529803239Session\CPTrustFolder139242529803286\PPTImport139242683709114\data\asimages\{A9AD2A8C-616C-452E-AEE3-E350E3B2F00D}_3.png&quot;/&gt;&lt;left val=&quot;398&quot;/&gt;&lt;top val=&quot;552&quot;/&gt;&lt;width val=&quot;792&quot;/&gt;&lt;height val=&quot;180&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2B368DEE-B308-490D-B2CD-171809E3A8D3}&quot;/&gt;&lt;isInvalidForFieldText val=&quot;0&quot;/&gt;&lt;Image&gt;&lt;filename val=&quot;C:\Users\ldenman\AppData\Local\Temp\CP139242529803239Session\CPTrustFolder139242529803286\PPTImport139242683709114\data\asimages\{2B368DEE-B308-490D-B2CD-171809E3A8D3}_3.png&quot;/&gt;&lt;left val=&quot;33&quot;/&gt;&lt;top val=&quot;586&quot;/&gt;&lt;width val=&quot;1281&quot;/&gt;&lt;height val=&quot;102&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09ECE90E-F16C-40C1-8A40-6C18661E52E2}&quot;/&gt;&lt;isInvalidForFieldText val=&quot;0&quot;/&gt;&lt;Image&gt;&lt;filename val=&quot;C:\Users\ldenman\AppData\Local\Temp\CP139242529803239Session\CPTrustFolder139242529803286\PPTImport139242683709114\data\asimages\{09ECE90E-F16C-40C1-8A40-6C18661E52E2}_3.png&quot;/&gt;&lt;left val=&quot;46&quot;/&gt;&lt;top val=&quot;638&quot;/&gt;&lt;width val=&quot;1281&quot;/&gt;&lt;height val=&quot;102&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628E04E3-AD47-4A60-976E-3C6397253274}&quot;/&gt;&lt;isInvalidForFieldText val=&quot;0&quot;/&gt;&lt;Image&gt;&lt;filename val=&quot;C:\Users\ldenman\AppData\Local\Temp\CP139242529803239Session\CPTrustFolder139242529803286\PPTImport139242683709114\data\asimages\{628E04E3-AD47-4A60-976E-3C6397253274}_4.png&quot;/&gt;&lt;left val=&quot;48&quot;/&gt;&lt;top val=&quot;178&quot;/&gt;&lt;width val=&quot;1143&quot;/&gt;&lt;height val=&quot;344&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11F7FF19-1AEC-4C08-9521-2499D986EB8D}&quot;/&gt;&lt;isInvalidForFieldText val=&quot;0&quot;/&gt;&lt;Image&gt;&lt;filename val=&quot;C:\Users\ldenman\AppData\Local\Temp\CP139242529803239Session\CPTrustFolder139242529803286\PPTImport139242683709114\data\asimages\{11F7FF19-1AEC-4C08-9521-2499D986EB8D}_4.png&quot;/&gt;&lt;left val=&quot;76&quot;/&gt;&lt;top val=&quot;472&quot;/&gt;&lt;width val=&quot;1115&quot;/&gt;&lt;height val=&quot;167&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4&quot;/&gt;&lt;lineCharCount val=&quot;11&quot;/&gt;&lt;lineCharCount val=&quot;13&quot;/&gt;&lt;lineCharCount val=&quot;2&quot;/&gt;&lt;lineCharCount val=&quot;9&quot;/&gt;&lt;lineCharCount val=&quot;12&quot;/&gt;&lt;lineCharCount val=&quot;13&quot;/&gt;&lt;/TableIndex&gt;&lt;/ShapeTextInfo&gt;"/>
  <p:tag name="HTML_SHAPEINFO" val="&lt;ThreeDShapeInfo&gt;&lt;uuid val=&quot;{1B20171F-C194-4F19-A7FF-8F9BB8A1D3B0}&quot;/&gt;&lt;isInvalidForFieldText val=&quot;0&quot;/&gt;&lt;Image&gt;&lt;filename val=&quot;C:\Users\ldenman\AppData\Local\Temp\CP139242529803239Session\CPTrustFolder139242529803286\PPTImport139242683709114\data\asimages\{1B20171F-C194-4F19-A7FF-8F9BB8A1D3B0}_5.png&quot;/&gt;&lt;left val=&quot;8&quot;/&gt;&lt;top val=&quot;37&quot;/&gt;&lt;width val=&quot;415&quot;/&gt;&lt;height val=&quot;68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BA0A812E-956C-4F19-BFB6-DE7709595565}&quot;/&gt;&lt;isInvalidForFieldText val=&quot;0&quot;/&gt;&lt;Image&gt;&lt;filename val=&quot;C:\Users\ldenman\AppData\Local\Temp\CP139242529803239Session\CPTrustFolder139242529803286\PPTImport139242683709114\data\asimages\{BA0A812E-956C-4F19-BFB6-DE7709595565}_6.png&quot;/&gt;&lt;left val=&quot;-26&quot;/&gt;&lt;top val=&quot;5&quot;/&gt;&lt;width val=&quot;1131&quot;/&gt;&lt;height val=&quot;140&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865F0E34-3B69-499F-B960-E244E218F0D6}&quot;/&gt;&lt;isInvalidForFieldText val=&quot;0&quot;/&gt;&lt;Image&gt;&lt;filename val=&quot;C:\Users\ldenman\AppData\Local\Temp\CP139242529803239Session\CPTrustFolder139242529803286\PPTImport139242683709114\data\asimages\{865F0E34-3B69-499F-B960-E244E218F0D6}_7.png&quot;/&gt;&lt;left val=&quot;61&quot;/&gt;&lt;top val=&quot;37&quot;/&gt;&lt;width val=&quot;1131&quot;/&gt;&lt;height val=&quot;140&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F59EEA-7797-4DF1-896A-FE2AE5C5A928}&quot;/&gt;&lt;isInvalidForFieldText val=&quot;0&quot;/&gt;&lt;Image&gt;&lt;filename val=&quot;C:\Users\ldenman\AppData\Local\Temp\CP139242529803239Session\CPTrustFolder139242529803286\PPTImport139242683709114\data\asimages\{4FF59EEA-7797-4DF1-896A-FE2AE5C5A928}_7.png&quot;/&gt;&lt;left val=&quot;-1&quot;/&gt;&lt;top val=&quot;107&quot;/&gt;&lt;width val=&quot;1273&quot;/&gt;&lt;height val=&quot;523&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66&quot;/&gt;&lt;lineCharCount val=&quot;62&quot;/&gt;&lt;lineCharCount val=&quot;36&quot;/&gt;&lt;lineCharCount val=&quot;1&quot;/&gt;&lt;lineCharCount val=&quot;3&quot;/&gt;&lt;lineCharCount val=&quot;1&quot;/&gt;&lt;lineCharCount val=&quot;45&quot;/&gt;&lt;lineCharCount val=&quot;1&quot;/&gt;&lt;/TableIndex&gt;&lt;/ShapeTextInfo&gt;"/>
  <p:tag name="HTML_SHAPEINFO" val="&lt;ThreeDShapeInfo&gt;&lt;uuid val=&quot;{6B55F330-A6DB-4F23-AF65-66914B1AB57C}&quot;/&gt;&lt;isInvalidForFieldText val=&quot;0&quot;/&gt;&lt;Image&gt;&lt;filename val=&quot;C:\Users\ldenman\AppData\Local\Temp\CP139242529803239Session\CPTrustFolder139242529803286\PPTImport139242683709114\data\asimages\{6B55F330-A6DB-4F23-AF65-66914B1AB57C}_8.png&quot;/&gt;&lt;left val=&quot;515&quot;/&gt;&lt;top val=&quot;196&quot;/&gt;&lt;width val=&quot;713&quot;/&gt;&lt;height val=&quot;275&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26&quot;/&gt;&lt;/TableIndex&gt;&lt;TableIndex row=&quot;1&quot; col=&quot;3&quot;&gt;&lt;linesCount val=&quot;1&quot;/&gt;&lt;lineCharCount val=&quot;26&quot;/&gt;&lt;/TableIndex&gt;&lt;TableIndex row=&quot;2&quot; col=&quot;1&quot;&gt;&lt;linesCount val=&quot;1&quot;/&gt;&lt;lineCharCount val=&quot;12&quot;/&gt;&lt;/TableIndex&gt;&lt;TableIndex row=&quot;2&quot; col=&quot;2&quot;&gt;&lt;linesCount val=&quot;2&quot;/&gt;&lt;lineCharCount val=&quot;35&quot;/&gt;&lt;lineCharCount val=&quot;20&quot;/&gt;&lt;/TableIndex&gt;&lt;TableIndex row=&quot;2&quot; col=&quot;3&quot;&gt;&lt;linesCount val=&quot;3&quot;/&gt;&lt;lineCharCount val=&quot;40&quot;/&gt;&lt;lineCharCount val=&quot;37&quot;/&gt;&lt;lineCharCount val=&quot;8&quot;/&gt;&lt;/TableIndex&gt;&lt;TableIndex row=&quot;3&quot; col=&quot;1&quot;&gt;&lt;linesCount val=&quot;1&quot;/&gt;&lt;lineCharCount val=&quot;12&quot;/&gt;&lt;/TableIndex&gt;&lt;TableIndex row=&quot;3&quot; col=&quot;2&quot;&gt;&lt;linesCount val=&quot;1&quot;/&gt;&lt;lineCharCount val=&quot;18&quot;/&gt;&lt;/TableIndex&gt;&lt;TableIndex row=&quot;3&quot; col=&quot;3&quot;&gt;&lt;linesCount val=&quot;3&quot;/&gt;&lt;lineCharCount val=&quot;29&quot;/&gt;&lt;lineCharCount val=&quot;34&quot;/&gt;&lt;lineCharCount val=&quot;10&quot;/&gt;&lt;/TableIndex&gt;&lt;TableIndex row=&quot;4&quot; col=&quot;1&quot;&gt;&lt;linesCount val=&quot;1&quot;/&gt;&lt;lineCharCount val=&quot;4&quot;/&gt;&lt;/TableIndex&gt;&lt;TableIndex row=&quot;4&quot; col=&quot;2&quot;&gt;&lt;linesCount val=&quot;1&quot;/&gt;&lt;lineCharCount val=&quot;15&quot;/&gt;&lt;/TableIndex&gt;&lt;TableIndex row=&quot;4&quot; col=&quot;3&quot;&gt;&lt;linesCount val=&quot;1&quot;/&gt;&lt;lineCharCount val=&quot;7&quot;/&gt;&lt;/TableIndex&gt;&lt;TableIndex row=&quot;5&quot; col=&quot;1&quot;&gt;&lt;linesCount val=&quot;2&quot;/&gt;&lt;lineCharCount val=&quot;10&quot;/&gt;&lt;lineCharCount val=&quot;6&quot;/&gt;&lt;/TableIndex&gt;&lt;TableIndex row=&quot;5&quot; col=&quot;2&quot;&gt;&lt;linesCount val=&quot;4&quot;/&gt;&lt;lineCharCount val=&quot;28&quot;/&gt;&lt;lineCharCount val=&quot;35&quot;/&gt;&lt;lineCharCount val=&quot;27&quot;/&gt;&lt;lineCharCount val=&quot;31&quot;/&gt;&lt;/TableIndex&gt;&lt;TableIndex row=&quot;5&quot; col=&quot;3&quot;&gt;&lt;linesCount val=&quot;2&quot;/&gt;&lt;lineCharCount val=&quot;37&quot;/&gt;&lt;lineCharCount val=&quot;6&quot;/&gt;&lt;/TableIndex&gt;&lt;/ShapeTextInfo&gt;"/>
  <p:tag name="PRESENTER_SHAPEINFO" val="&lt;ThreeDShapeInfo&gt;&lt;uuid val=&quot;{19C96827-4224-47D6-8447-B5C3B6082494}&quot;/&gt;&lt;isInvalidForFieldText val=&quot;0&quot;/&gt;&lt;Image&gt;&lt;filename val=&quot;C:\Users\ldenman\AppData\Local\Temp\CP139242529803239Session\CPTrustFolder139242529803286\PPTImport139242683709114\data\asimages\{19C96827-4224-47D6-8447-B5C3B6082494}_9.png&quot;/&gt;&lt;left val=&quot;18&quot;/&gt;&lt;top val=&quot;82&quot;/&gt;&lt;width val=&quot;1250&quot;/&gt;&lt;height val=&quot;616&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26&quot;/&gt;&lt;/TableIndex&gt;&lt;TableIndex row=&quot;1&quot; col=&quot;3&quot;&gt;&lt;linesCount val=&quot;1&quot;/&gt;&lt;lineCharCount val=&quot;26&quot;/&gt;&lt;/TableIndex&gt;&lt;TableIndex row=&quot;2&quot; col=&quot;1&quot;&gt;&lt;linesCount val=&quot;1&quot;/&gt;&lt;lineCharCount val=&quot;12&quot;/&gt;&lt;/TableIndex&gt;&lt;TableIndex row=&quot;2&quot; col=&quot;2&quot;&gt;&lt;linesCount val=&quot;2&quot;/&gt;&lt;lineCharCount val=&quot;35&quot;/&gt;&lt;lineCharCount val=&quot;20&quot;/&gt;&lt;/TableIndex&gt;&lt;TableIndex row=&quot;2&quot; col=&quot;3&quot;&gt;&lt;linesCount val=&quot;3&quot;/&gt;&lt;lineCharCount val=&quot;40&quot;/&gt;&lt;lineCharCount val=&quot;37&quot;/&gt;&lt;lineCharCount val=&quot;8&quot;/&gt;&lt;/TableIndex&gt;&lt;TableIndex row=&quot;3&quot; col=&quot;1&quot;&gt;&lt;linesCount val=&quot;1&quot;/&gt;&lt;lineCharCount val=&quot;12&quot;/&gt;&lt;/TableIndex&gt;&lt;TableIndex row=&quot;3&quot; col=&quot;2&quot;&gt;&lt;linesCount val=&quot;1&quot;/&gt;&lt;lineCharCount val=&quot;18&quot;/&gt;&lt;/TableIndex&gt;&lt;TableIndex row=&quot;3&quot; col=&quot;3&quot;&gt;&lt;linesCount val=&quot;3&quot;/&gt;&lt;lineCharCount val=&quot;29&quot;/&gt;&lt;lineCharCount val=&quot;34&quot;/&gt;&lt;lineCharCount val=&quot;10&quot;/&gt;&lt;/TableIndex&gt;&lt;TableIndex row=&quot;4&quot; col=&quot;1&quot;&gt;&lt;linesCount val=&quot;1&quot;/&gt;&lt;lineCharCount val=&quot;4&quot;/&gt;&lt;/TableIndex&gt;&lt;TableIndex row=&quot;4&quot; col=&quot;2&quot;&gt;&lt;linesCount val=&quot;1&quot;/&gt;&lt;lineCharCount val=&quot;15&quot;/&gt;&lt;/TableIndex&gt;&lt;TableIndex row=&quot;4&quot; col=&quot;3&quot;&gt;&lt;linesCount val=&quot;1&quot;/&gt;&lt;lineCharCount val=&quot;7&quot;/&gt;&lt;/TableIndex&gt;&lt;TableIndex row=&quot;5&quot; col=&quot;1&quot;&gt;&lt;linesCount val=&quot;2&quot;/&gt;&lt;lineCharCount val=&quot;10&quot;/&gt;&lt;lineCharCount val=&quot;6&quot;/&gt;&lt;/TableIndex&gt;&lt;TableIndex row=&quot;5&quot; col=&quot;2&quot;&gt;&lt;linesCount val=&quot;4&quot;/&gt;&lt;lineCharCount val=&quot;28&quot;/&gt;&lt;lineCharCount val=&quot;35&quot;/&gt;&lt;lineCharCount val=&quot;27&quot;/&gt;&lt;lineCharCount val=&quot;31&quot;/&gt;&lt;/TableIndex&gt;&lt;TableIndex row=&quot;5&quot; col=&quot;3&quot;&gt;&lt;linesCount val=&quot;2&quot;/&gt;&lt;lineCharCount val=&quot;37&quot;/&gt;&lt;lineCharCount val=&quot;6&quot;/&gt;&lt;/TableIndex&gt;&lt;/ShapeTextInfo&gt;"/>
  <p:tag name="PRESENTER_SHAPEINFO" val="&lt;ThreeDShapeInfo&gt;&lt;uuid val=&quot;{614B9A1B-FB4E-493A-A6E4-1BE0EF4DFD59}&quot;/&gt;&lt;isInvalidForFieldText val=&quot;0&quot;/&gt;&lt;Image&gt;&lt;filename val=&quot;C:\Users\ldenman\AppData\Local\Temp\CP139242529803239Session\CPTrustFolder139242529803286\PPTImport139242683709114\data\asimages\{614B9A1B-FB4E-493A-A6E4-1BE0EF4DFD59}_10.png&quot;/&gt;&lt;left val=&quot;18&quot;/&gt;&lt;top val=&quot;82&quot;/&gt;&lt;width val=&quot;1250&quot;/&gt;&lt;height val=&quot;616&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9116496D-30E9-43C2-8A7D-DF83E763FF6D}&quot;/&gt;&lt;isInvalidForFieldText val=&quot;0&quot;/&gt;&lt;Image&gt;&lt;filename val=&quot;C:\Users\ldenman\AppData\Local\Temp\CP139242529803239Session\CPTrustFolder139242529803286\PPTImport139242683709114\data\asimages\{9116496D-30E9-43C2-8A7D-DF83E763FF6D}_11.png&quot;/&gt;&lt;left val=&quot;61&quot;/&gt;&lt;top val=&quot;37&quot;/&gt;&lt;width val=&quot;1131&quot;/&gt;&lt;height val=&quot;140&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8&quot;/&gt;&lt;/TableIndex&gt;&lt;TableIndex row=&quot;2&quot; col=&quot;1&quot;&gt;&lt;linesCount val=&quot;1&quot;/&gt;&lt;lineCharCount val=&quot;13&quot;/&gt;&lt;/TableIndex&gt;&lt;TableIndex row=&quot;2&quot; col=&quot;2&quot;&gt;&lt;linesCount val=&quot;1&quot;/&gt;&lt;lineCharCount val=&quot;70&quot;/&gt;&lt;/TableIndex&gt;&lt;TableIndex row=&quot;3&quot; col=&quot;1&quot;&gt;&lt;linesCount val=&quot;1&quot;/&gt;&lt;lineCharCount val=&quot;12&quot;/&gt;&lt;/TableIndex&gt;&lt;TableIndex row=&quot;3&quot; col=&quot;2&quot;&gt;&lt;linesCount val=&quot;2&quot;/&gt;&lt;lineCharCount val=&quot;52&quot;/&gt;&lt;lineCharCount val=&quot;44&quot;/&gt;&lt;/TableIndex&gt;&lt;TableIndex row=&quot;4&quot; col=&quot;1&quot;&gt;&lt;linesCount val=&quot;1&quot;/&gt;&lt;lineCharCount val=&quot;17&quot;/&gt;&lt;/TableIndex&gt;&lt;TableIndex row=&quot;4&quot; col=&quot;2&quot;&gt;&lt;linesCount val=&quot;1&quot;/&gt;&lt;lineCharCount val=&quot;56&quot;/&gt;&lt;/TableIndex&gt;&lt;TableIndex row=&quot;5&quot; col=&quot;1&quot;&gt;&lt;linesCount val=&quot;2&quot;/&gt;&lt;lineCharCount val=&quot;17&quot;/&gt;&lt;lineCharCount val=&quot;5&quot;/&gt;&lt;/TableIndex&gt;&lt;TableIndex row=&quot;5&quot; col=&quot;2&quot;&gt;&lt;linesCount val=&quot;1&quot;/&gt;&lt;lineCharCount val=&quot;32&quot;/&gt;&lt;/TableIndex&gt;&lt;TableIndex row=&quot;6&quot; col=&quot;1&quot;&gt;&lt;linesCount val=&quot;4&quot;/&gt;&lt;lineCharCount val=&quot;20&quot;/&gt;&lt;lineCharCount val=&quot;20&quot;/&gt;&lt;lineCharCount val=&quot;22&quot;/&gt;&lt;lineCharCount val=&quot;21&quot;/&gt;&lt;/TableIndex&gt;&lt;TableIndex row=&quot;6&quot; col=&quot;2&quot;&gt;&lt;linesCount val=&quot;2&quot;/&gt;&lt;lineCharCount val=&quot;88&quot;/&gt;&lt;lineCharCount val=&quot;7&quot;/&gt;&lt;/TableIndex&gt;&lt;TableIndex row=&quot;7&quot; col=&quot;1&quot;&gt;&lt;linesCount val=&quot;1&quot;/&gt;&lt;lineCharCount val=&quot;16&quot;/&gt;&lt;/TableIndex&gt;&lt;TableIndex row=&quot;7&quot; col=&quot;2&quot;&gt;&lt;linesCount val=&quot;1&quot;/&gt;&lt;lineCharCount val=&quot;42&quot;/&gt;&lt;/TableIndex&gt;&lt;TableIndex row=&quot;8&quot; col=&quot;1&quot;&gt;&lt;linesCount val=&quot;1&quot;/&gt;&lt;lineCharCount val=&quot;14&quot;/&gt;&lt;/TableIndex&gt;&lt;TableIndex row=&quot;8&quot; col=&quot;2&quot;&gt;&lt;linesCount val=&quot;2&quot;/&gt;&lt;lineCharCount val=&quot;77&quot;/&gt;&lt;lineCharCount val=&quot;24&quot;/&gt;&lt;/TableIndex&gt;&lt;/ShapeTextInfo&gt;"/>
  <p:tag name="PRESENTER_SHAPEINFO" val="&lt;ThreeDShapeInfo&gt;&lt;uuid val=&quot;{67729D80-D4C1-4EF3-9CC7-9B75E8017746}&quot;/&gt;&lt;isInvalidForFieldText val=&quot;0&quot;/&gt;&lt;Image&gt;&lt;filename val=&quot;C:\Users\ldenman\AppData\Local\Temp\CP139242529803239Session\CPTrustFolder139242529803286\PPTImport139242683709114\data\asimages\{67729D80-D4C1-4EF3-9CC7-9B75E8017746}_11.png&quot;/&gt;&lt;left val=&quot;68&quot;/&gt;&lt;top val=&quot;162&quot;/&gt;&lt;width val=&quot;1126&quot;/&gt;&lt;height val=&quot;536&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7&quot;/&gt;&lt;/TableIndex&gt;&lt;/ShapeTextInfo&gt;"/>
  <p:tag name="HTML_SHAPEINFO" val="&lt;ThreeDShapeInfo&gt;&lt;uuid val=&quot;{A8AC23BC-082E-4E02-A787-F3AACE69DFB3}&quot;/&gt;&lt;isInvalidForFieldText val=&quot;0&quot;/&gt;&lt;Image&gt;&lt;filename val=&quot;C:\Users\ldenman\AppData\Local\Temp\CP139242529803239Session\CPTrustFolder139242529803286\PPTImport139242683709114\data\asimages\{A8AC23BC-082E-4E02-A787-F3AACE69DFB3}_12.png&quot;/&gt;&lt;left val=&quot;48&quot;/&gt;&lt;top val=&quot;178&quot;/&gt;&lt;width val=&quot;1195&quot;/&gt;&lt;height val=&quot;344&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4&quot;/&gt;&lt;lineCharCount val=&quot;15&quot;/&gt;&lt;/TableIndex&gt;&lt;/ShapeTextInfo&gt;"/>
  <p:tag name="HTML_SHAPEINFO" val="&lt;ThreeDShapeInfo&gt;&lt;uuid val=&quot;{1CAD1CC9-6B10-42F3-96C6-0C559E8F3FBD}&quot;/&gt;&lt;isInvalidForFieldText val=&quot;0&quot;/&gt;&lt;Image&gt;&lt;filename val=&quot;C:\Users\ldenman\AppData\Local\Temp\CP139242529803239Session\CPTrustFolder139242529803286\PPTImport139242683709114\data\asimages\{1CAD1CC9-6B10-42F3-96C6-0C559E8F3FBD}_13.png&quot;/&gt;&lt;left val=&quot;18&quot;/&gt;&lt;top val=&quot;33&quot;/&gt;&lt;width val=&quot;1167&quot;/&gt;&lt;height val=&quot;18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6&quot;/&gt;&lt;lineCharCount val=&quot;37&quot;/&gt;&lt;/TableIndex&gt;&lt;/ShapeTextInfo&gt;"/>
  <p:tag name="HTML_SHAPEINFO" val="&lt;ThreeDShapeInfo&gt;&lt;uuid val=&quot;{74E05167-0550-4D1C-9863-DE8A3040A9F3}&quot;/&gt;&lt;isInvalidForFieldText val=&quot;0&quot;/&gt;&lt;Image&gt;&lt;filename val=&quot;C:\Users\ldenman\AppData\Local\Temp\CP139242529803239Session\CPTrustFolder139242529803286\PPTImport139242683709114\data\asimages\{74E05167-0550-4D1C-9863-DE8A3040A9F3}_13.png&quot;/&gt;&lt;left val=&quot;76&quot;/&gt;&lt;top val=&quot;180&quot;/&gt;&lt;width val=&quot;1116&quot;/&gt;&lt;height val=&quot;469&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6&quot;/&gt;&lt;lineCharCount val=&quot;46&quot;/&gt;&lt;lineCharCount val=&quot;44&quot;/&gt;&lt;lineCharCount val=&quot;28&quot;/&gt;&lt;lineCharCount val=&quot;1&quot;/&gt;&lt;lineCharCount val=&quot;3&quot;/&gt;&lt;lineCharCount val=&quot;1&quot;/&gt;&lt;lineCharCount val=&quot;45&quot;/&gt;&lt;lineCharCount val=&quot;1&quot;/&gt;&lt;/TableIndex&gt;&lt;/ShapeTextInfo&gt;"/>
  <p:tag name="HTML_SHAPEINFO" val="&lt;ThreeDShapeInfo&gt;&lt;uuid val=&quot;{228B56EF-50EF-4F9A-9F84-65AC0F50C8AA}&quot;/&gt;&lt;isInvalidForFieldText val=&quot;0&quot;/&gt;&lt;Image&gt;&lt;filename val=&quot;C:\Users\ldenman\AppData\Local\Temp\CP139242529803239Session\CPTrustFolder139242529803286\PPTImport139242683709114\data\asimages\{228B56EF-50EF-4F9A-9F84-65AC0F50C8AA}_14.png&quot;/&gt;&lt;left val=&quot;743&quot;/&gt;&lt;top val=&quot;330&quot;/&gt;&lt;width val=&quot;518&quot;/&gt;&lt;height val=&quot;304&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0&quot;/&gt;&lt;lineCharCount val=&quot;20&quot;/&gt;&lt;lineCharCount val=&quot;19&quot;/&gt;&lt;lineCharCount val=&quot;11&quot;/&gt;&lt;/TableIndex&gt;&lt;/ShapeTextInfo&gt;"/>
  <p:tag name="HTML_SHAPEINFO" val="&lt;ThreeDShapeInfo&gt;&lt;uuid val=&quot;{B48A8CF4-4887-4080-A248-1B5429378CAF}&quot;/&gt;&lt;isInvalidForFieldText val=&quot;0&quot;/&gt;&lt;Image&gt;&lt;filename val=&quot;C:\Users\ldenman\AppData\Local\Temp\CP139242529803239Session\CPTrustFolder139242529803286\PPTImport139242683709114\data\asimages\{B48A8CF4-4887-4080-A248-1B5429378CAF}_14.png&quot;/&gt;&lt;left val=&quot;887&quot;/&gt;&lt;top val=&quot;44&quot;/&gt;&lt;width val=&quot;326&quot;/&gt;&lt;height val=&quot;289&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0&quot;/&gt;&lt;/TableIndex&gt;&lt;/ShapeTextInfo&gt;"/>
  <p:tag name="HTML_SHAPEINFO" val="&lt;ThreeDShapeInfo&gt;&lt;uuid val=&quot;{8E392AA1-1497-40BD-BFF6-B8AEF0C1D309}&quot;/&gt;&lt;isInvalidForFieldText val=&quot;0&quot;/&gt;&lt;Image&gt;&lt;filename val=&quot;C:\Users\ldenman\AppData\Local\Temp\CP139242529803239Session\CPTrustFolder139242529803286\PPTImport139242683709114\data\asimages\{8E392AA1-1497-40BD-BFF6-B8AEF0C1D309}_15.png&quot;/&gt;&lt;left val=&quot;61&quot;/&gt;&lt;top val=&quot;37&quot;/&gt;&lt;width val=&quot;1131&quot;/&gt;&lt;height val=&quot;140&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7&quot;/&gt;&lt;/TableIndex&gt;&lt;/ShapeTextInfo&gt;"/>
  <p:tag name="HTML_SHAPEINFO" val="&lt;ThreeDShapeInfo&gt;&lt;uuid val=&quot;{084915B0-DF6B-4FD3-9B1E-19B7F216D302}&quot;/&gt;&lt;isInvalidForFieldText val=&quot;0&quot;/&gt;&lt;Image&gt;&lt;filename val=&quot;C:\Users\ldenman\AppData\Local\Temp\CP139242529803239Session\CPTrustFolder139242529803286\PPTImport139242683709114\data\asimages\{084915B0-DF6B-4FD3-9B1E-19B7F216D302}_16.png&quot;/&gt;&lt;left val=&quot;48&quot;/&gt;&lt;top val=&quot;178&quot;/&gt;&lt;width val=&quot;1195&quot;/&gt;&lt;height val=&quot;344&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5&quot;/&gt;&lt;/TableIndex&gt;&lt;/ShapeTextInfo&gt;"/>
  <p:tag name="HTML_SHAPEINFO" val="&lt;ThreeDShapeInfo&gt;&lt;uuid val=&quot;{98E73EF3-22B9-4BC1-A6F9-A7A3E8905851}&quot;/&gt;&lt;isInvalidForFieldText val=&quot;0&quot;/&gt;&lt;Image&gt;&lt;filename val=&quot;C:\Users\ldenman\AppData\Local\Temp\CP139242529803239Session\CPTrustFolder139242529803286\PPTImport139242683709114\data\asimages\{98E73EF3-22B9-4BC1-A6F9-A7A3E8905851}_16.png&quot;/&gt;&lt;left val=&quot;76&quot;/&gt;&lt;top val=&quot;472&quot;/&gt;&lt;width val=&quot;1115&quot;/&gt;&lt;height val=&quot;167&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08F55501-44DC-428C-BB0E-C2A2A643B21E}&quot;/&gt;&lt;isInvalidForFieldText val=&quot;0&quot;/&gt;&lt;Image&gt;&lt;filename val=&quot;C:\Users\ldenman\AppData\Local\Temp\CP139242529803239Session\CPTrustFolder139242529803286\PPTImport139242683709114\data\asimages\{08F55501-44DC-428C-BB0E-C2A2A643B21E}_17.png&quot;/&gt;&lt;left val=&quot;-16&quot;/&gt;&lt;top val=&quot;9&quot;/&gt;&lt;width val=&quot;1131&quot;/&gt;&lt;height val=&quot;140&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56FEB14A-AA2B-4DC9-9208-257EEFB845C3}&quot;/&gt;&lt;isInvalidForFieldText val=&quot;0&quot;/&gt;&lt;Image&gt;&lt;filename val=&quot;C:\Users\ldenman\AppData\Local\Temp\CP139242529803239Session\CPTrustFolder139242529803286\PPTImport139242683709114\data\asimages\{56FEB14A-AA2B-4DC9-9208-257EEFB845C3}_18.png&quot;/&gt;&lt;left val=&quot;-16&quot;/&gt;&lt;top val=&quot;9&quot;/&gt;&lt;width val=&quot;1131&quot;/&gt;&lt;height val=&quot;140&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62550E26-BA85-4936-BB6F-FFA114B40057}&quot;/&gt;&lt;isInvalidForFieldText val=&quot;0&quot;/&gt;&lt;Image&gt;&lt;filename val=&quot;C:\Users\ldenman\AppData\Local\Temp\CP139242529803239Session\CPTrustFolder139242529803286\PPTImport139242683709114\data\asimages\{62550E26-BA85-4936-BB6F-FFA114B40057}_19.png&quot;/&gt;&lt;left val=&quot;61&quot;/&gt;&lt;top val=&quot;37&quot;/&gt;&lt;width val=&quot;1131&quot;/&gt;&lt;height val=&quot;140&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EADE729C-235D-42BC-A5AF-768556C95271}&quot;/&gt;&lt;isInvalidForFieldText val=&quot;0&quot;/&gt;&lt;Image&gt;&lt;filename val=&quot;C:\Users\ldenman\AppData\Local\Temp\CP139242529803239Session\CPTrustFolder139242529803286\PPTImport139242683709114\data\asimages\{EADE729C-235D-42BC-A5AF-768556C95271}_20.png&quot;/&gt;&lt;left val=&quot;61&quot;/&gt;&lt;top val=&quot;37&quot;/&gt;&lt;width val=&quot;1131&quot;/&gt;&lt;height val=&quot;14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43410651-6C02-4671-8908-451A982D75FC}&quot;/&gt;&lt;isInvalidForFieldText val=&quot;0&quot;/&gt;&lt;Image&gt;&lt;filename val=&quot;C:\Users\ldenman\AppData\Local\Temp\CP139242529803239Session\CPTrustFolder139242529803286\PPTImport139242683709114\data\asimages\{43410651-6C02-4671-8908-451A982D75FC}_21.png&quot;/&gt;&lt;left val=&quot;61&quot;/&gt;&lt;top val=&quot;37&quot;/&gt;&lt;width val=&quot;1131&quot;/&gt;&lt;height val=&quot;140&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4FA141CA-8A11-47F5-B327-3AC9A0DCE65A}&quot;/&gt;&lt;isInvalidForFieldText val=&quot;0&quot;/&gt;&lt;Image&gt;&lt;filename val=&quot;C:\Users\ldenman\AppData\Local\Temp\CP139242529803239Session\CPTrustFolder139242529803286\PPTImport139242683709114\data\asimages\{4FA141CA-8A11-47F5-B327-3AC9A0DCE65A}_22.png&quot;/&gt;&lt;left val=&quot;61&quot;/&gt;&lt;top val=&quot;37&quot;/&gt;&lt;width val=&quot;1131&quot;/&gt;&lt;height val=&quot;140&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HTML_SHAPEINFO" val="&lt;ThreeDShapeInfo&gt;&lt;uuid val=&quot;{440FF897-3BD5-427E-A7EB-976EEAC0B8FC}&quot;/&gt;&lt;isInvalidForFieldText val=&quot;0&quot;/&gt;&lt;Image&gt;&lt;filename val=&quot;C:\Users\ldenman\AppData\Local\Temp\CP139242529803239Session\CPTrustFolder139242529803286\PPTImport139242683709114\data\asimages\{440FF897-3BD5-427E-A7EB-976EEAC0B8FC}_23.png&quot;/&gt;&lt;left val=&quot;61&quot;/&gt;&lt;top val=&quot;37&quot;/&gt;&lt;width val=&quot;1131&quot;/&gt;&lt;height val=&quot;140&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HTML_SHAPEINFO" val="&lt;ThreeDShapeInfo&gt;&lt;uuid val=&quot;{641CB2F9-2C26-44C0-BA14-85ECC80CA5F6}&quot;/&gt;&lt;isInvalidForFieldText val=&quot;0&quot;/&gt;&lt;Image&gt;&lt;filename val=&quot;C:\Users\ldenman\AppData\Local\Temp\CP139242529803239Session\CPTrustFolder139242529803286\PPTImport139242683709114\data\asimages\{641CB2F9-2C26-44C0-BA14-85ECC80CA5F6}_24.png&quot;/&gt;&lt;left val=&quot;61&quot;/&gt;&lt;top val=&quot;37&quot;/&gt;&lt;width val=&quot;1131&quot;/&gt;&lt;height val=&quot;140&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7&quot;/&gt;&lt;/TableIndex&gt;&lt;/ShapeTextInfo&gt;"/>
  <p:tag name="HTML_SHAPEINFO" val="&lt;ThreeDShapeInfo&gt;&lt;uuid val=&quot;{0B70B931-00EE-49CB-9D7C-D8D5612A9DAA}&quot;/&gt;&lt;isInvalidForFieldText val=&quot;0&quot;/&gt;&lt;Image&gt;&lt;filename val=&quot;C:\Users\ldenman\AppData\Local\Temp\CP139242529803239Session\CPTrustFolder139242529803286\PPTImport139242683709114\data\asimages\{0B70B931-00EE-49CB-9D7C-D8D5612A9DAA}_25.png&quot;/&gt;&lt;left val=&quot;48&quot;/&gt;&lt;top val=&quot;178&quot;/&gt;&lt;width val=&quot;1195&quot;/&gt;&lt;height val=&quot;344&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505BBF65-CEB6-418A-BBBD-8444AD38AE7C}&quot;/&gt;&lt;isInvalidForFieldText val=&quot;0&quot;/&gt;&lt;Image&gt;&lt;filename val=&quot;C:\Users\ldenman\AppData\Local\Temp\CP139242529803239Session\CPTrustFolder139242529803286\PPTImport139242683709114\data\asimages\{505BBF65-CEB6-418A-BBBD-8444AD38AE7C}_25.png&quot;/&gt;&lt;left val=&quot;76&quot;/&gt;&lt;top val=&quot;472&quot;/&gt;&lt;width val=&quot;1115&quot;/&gt;&lt;height val=&quot;167&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82A0D43B-273A-4BC4-99C7-CBF27A75D051}&quot;/&gt;&lt;isInvalidForFieldText val=&quot;0&quot;/&gt;&lt;Image&gt;&lt;filename val=&quot;C:\Users\ldenman\AppData\Local\Temp\CP139242529803239Session\CPTrustFolder139242529803286\PPTImport139242683709114\data\asimages\{82A0D43B-273A-4BC4-99C7-CBF27A75D051}_26.png&quot;/&gt;&lt;left val=&quot;61&quot;/&gt;&lt;top val=&quot;37&quot;/&gt;&lt;width val=&quot;1131&quot;/&gt;&lt;height val=&quot;140&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8125D750-53ED-4133-832B-91F4EEA310F9}&quot;/&gt;&lt;isInvalidForFieldText val=&quot;0&quot;/&gt;&lt;Image&gt;&lt;filename val=&quot;C:\Users\ldenman\AppData\Local\Temp\CP139242529803239Session\CPTrustFolder139242529803286\PPTImport139242683709114\data\asimages\{8125D750-53ED-4133-832B-91F4EEA310F9}_27.png&quot;/&gt;&lt;left val=&quot;61&quot;/&gt;&lt;top val=&quot;37&quot;/&gt;&lt;width val=&quot;1131&quot;/&gt;&lt;height val=&quot;14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39906E18-FE9F-448C-959A-07082B66954B}&quot;/&gt;&lt;isInvalidForFieldText val=&quot;0&quot;/&gt;&lt;Image&gt;&lt;filename val=&quot;C:\Users\ldenman\AppData\Local\Temp\CP139242529803239Session\CPTrustFolder139242529803286\PPTImport139242683709114\data\asimages\{39906E18-FE9F-448C-959A-07082B66954B}_28.png&quot;/&gt;&lt;left val=&quot;61&quot;/&gt;&lt;top val=&quot;37&quot;/&gt;&lt;width val=&quot;1131&quot;/&gt;&lt;height val=&quot;140&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7&quot;/&gt;&lt;/TableIndex&gt;&lt;/ShapeTextInfo&gt;"/>
  <p:tag name="HTML_SHAPEINFO" val="&lt;ThreeDShapeInfo&gt;&lt;uuid val=&quot;{BD3DCB3A-927C-4781-90DD-26DEC669BB7D}&quot;/&gt;&lt;isInvalidForFieldText val=&quot;0&quot;/&gt;&lt;Image&gt;&lt;filename val=&quot;C:\Users\ldenman\AppData\Local\Temp\CP139242529803239Session\CPTrustFolder139242529803286\PPTImport139242683709114\data\asimages\{BD3DCB3A-927C-4781-90DD-26DEC669BB7D}_29.png&quot;/&gt;&lt;left val=&quot;48&quot;/&gt;&lt;top val=&quot;178&quot;/&gt;&lt;width val=&quot;1195&quot;/&gt;&lt;height val=&quot;344&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49F91387-1887-4E41-B222-D421FEAC2A3F}&quot;/&gt;&lt;isInvalidForFieldText val=&quot;0&quot;/&gt;&lt;Image&gt;&lt;filename val=&quot;C:\Users\ldenman\AppData\Local\Temp\CP139242529803239Session\CPTrustFolder139242529803286\PPTImport139242683709114\data\asimages\{49F91387-1887-4E41-B222-D421FEAC2A3F}_29.png&quot;/&gt;&lt;left val=&quot;76&quot;/&gt;&lt;top val=&quot;472&quot;/&gt;&lt;width val=&quot;1115&quot;/&gt;&lt;height val=&quot;167&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47D25419-AB35-41F8-BC24-8A692524019B}&quot;/&gt;&lt;isInvalidForFieldText val=&quot;0&quot;/&gt;&lt;Image&gt;&lt;filename val=&quot;C:\Users\ldenman\AppData\Local\Temp\CP139242529803239Session\CPTrustFolder139242529803286\PPTImport139242683709114\data\asimages\{47D25419-AB35-41F8-BC24-8A692524019B}_30.png&quot;/&gt;&lt;left val=&quot;61&quot;/&gt;&lt;top val=&quot;37&quot;/&gt;&lt;width val=&quot;1131&quot;/&gt;&lt;height val=&quot;140&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0&quot;/&gt;&lt;/TableIndex&gt;&lt;/ShapeTextInfo&gt;"/>
  <p:tag name="HTML_SHAPEINFO" val="&lt;ThreeDShapeInfo&gt;&lt;uuid val=&quot;{025AD80F-8DDB-4248-B081-CDA7203F492E}&quot;/&gt;&lt;isInvalidForFieldText val=&quot;0&quot;/&gt;&lt;Image&gt;&lt;filename val=&quot;C:\Users\ldenman\AppData\Local\Temp\CP139242529803239Session\CPTrustFolder139242529803286\PPTImport139242683709114\data\asimages\{025AD80F-8DDB-4248-B081-CDA7203F492E}_31.png&quot;/&gt;&lt;left val=&quot;-16&quot;/&gt;&lt;top val=&quot;9&quot;/&gt;&lt;width val=&quot;1131&quot;/&gt;&lt;height val=&quot;140&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9B91756D-BA45-4F98-9163-E8D6418077F8}&quot;/&gt;&lt;isInvalidForFieldText val=&quot;0&quot;/&gt;&lt;Image&gt;&lt;filename val=&quot;C:\Users\ldenman\AppData\Local\Temp\CP139242529803239Session\CPTrustFolder139242529803286\PPTImport139242683709114\data\asimages\{9B91756D-BA45-4F98-9163-E8D6418077F8}_32.png&quot;/&gt;&lt;left val=&quot;61&quot;/&gt;&lt;top val=&quot;37&quot;/&gt;&lt;width val=&quot;1131&quot;/&gt;&lt;height val=&quot;140&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65A2D97F-84EB-4F2E-BDDF-DF68555A042D}&quot;/&gt;&lt;isInvalidForFieldText val=&quot;0&quot;/&gt;&lt;Image&gt;&lt;filename val=&quot;C:\Users\ldenman\AppData\Local\Temp\CP139242529803239Session\CPTrustFolder139242529803286\PPTImport139242683709114\data\asimages\{65A2D97F-84EB-4F2E-BDDF-DF68555A042D}_33.png&quot;/&gt;&lt;left val=&quot;61&quot;/&gt;&lt;top val=&quot;37&quot;/&gt;&lt;width val=&quot;1131&quot;/&gt;&lt;height val=&quot;140&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7699A881-D8A8-447B-B69A-268CC66D9A40}&quot;/&gt;&lt;isInvalidForFieldText val=&quot;0&quot;/&gt;&lt;Image&gt;&lt;filename val=&quot;C:\Users\ldenman\AppData\Local\Temp\CP139242529803239Session\CPTrustFolder139242529803286\PPTImport139242683709114\data\asimages\{7699A881-D8A8-447B-B69A-268CC66D9A40}_34.png&quot;/&gt;&lt;left val=&quot;61&quot;/&gt;&lt;top val=&quot;37&quot;/&gt;&lt;width val=&quot;1131&quot;/&gt;&lt;height val=&quot;14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B3BBA20F-CDC7-489A-9E05-647D02E90E59}&quot;/&gt;&lt;isInvalidForFieldText val=&quot;0&quot;/&gt;&lt;Image&gt;&lt;filename val=&quot;C:\Users\ldenman\AppData\Local\Temp\CP139242529803239Session\CPTrustFolder139242529803286\PPTImport139242683709114\data\asimages\{B3BBA20F-CDC7-489A-9E05-647D02E90E59}_35.png&quot;/&gt;&lt;left val=&quot;61&quot;/&gt;&lt;top val=&quot;37&quot;/&gt;&lt;width val=&quot;1131&quot;/&gt;&lt;height val=&quot;14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A28D59C6-640E-42D1-89EE-3CECC0524FB3}&quot;/&gt;&lt;isInvalidForFieldText val=&quot;0&quot;/&gt;&lt;Image&gt;&lt;filename val=&quot;C:\Users\ldenman\AppData\Local\Temp\CP139242529803239Session\CPTrustFolder139242529803286\PPTImport139242683709114\data\asimages\{A28D59C6-640E-42D1-89EE-3CECC0524FB3}_36.png&quot;/&gt;&lt;left val=&quot;48&quot;/&gt;&lt;top val=&quot;178&quot;/&gt;&lt;width val=&quot;1143&quot;/&gt;&lt;height val=&quot;344&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70F994D6-D47E-4426-BDC1-5A7899C94D8A}&quot;/&gt;&lt;isInvalidForFieldText val=&quot;0&quot;/&gt;&lt;Image&gt;&lt;filename val=&quot;C:\Users\ldenman\AppData\Local\Temp\CP139242529803239Session\CPTrustFolder139242529803286\PPTImport139242683709114\data\asimages\{70F994D6-D47E-4426-BDC1-5A7899C94D8A}_37.png&quot;/&gt;&lt;left val=&quot;61&quot;/&gt;&lt;top val=&quot;37&quot;/&gt;&lt;width val=&quot;1131&quot;/&gt;&lt;height val=&quot;140&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9&quot;/&gt;&lt;lineCharCount val=&quot;28&quot;/&gt;&lt;lineCharCount val=&quot;27&quot;/&gt;&lt;lineCharCount val=&quot;43&quot;/&gt;&lt;/TableIndex&gt;&lt;/ShapeTextInfo&gt;"/>
  <p:tag name="HTML_SHAPEINFO" val="&lt;ThreeDShapeInfo&gt;&lt;uuid val=&quot;{CFCD616B-25B4-4F45-97EA-B7CAAA772B14}&quot;/&gt;&lt;isInvalidForFieldText val=&quot;0&quot;/&gt;&lt;Image&gt;&lt;filename val=&quot;C:\Users\ldenman\AppData\Local\Temp\CP139242529803239Session\CPTrustFolder139242529803286\PPTImport139242683709114\data\asimages\{CFCD616B-25B4-4F45-97EA-B7CAAA772B14}_37.png&quot;/&gt;&lt;left val=&quot;76&quot;/&gt;&lt;top val=&quot;180&quot;/&gt;&lt;width val=&quot;1116&quot;/&gt;&lt;height val=&quot;469&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0&quot;/&gt;&lt;lineCharCount val=&quot;29&quot;/&gt;&lt;lineCharCount val=&quot;1&quot;/&gt;&lt;lineCharCount val=&quot;10&quot;/&gt;&lt;lineCharCount val=&quot;23&quot;/&gt;&lt;lineCharCount val=&quot;28&quot;/&gt;&lt;lineCharCount val=&quot;17&quot;/&gt;&lt;/TableIndex&gt;&lt;/ShapeTextInfo&gt;"/>
  <p:tag name="HTML_SHAPEINFO" val="&lt;ThreeDShapeInfo&gt;&lt;uuid val=&quot;{8F56EACA-6165-40E2-8224-F17A6A959C72}&quot;/&gt;&lt;isInvalidForFieldText val=&quot;0&quot;/&gt;&lt;Image&gt;&lt;filename val=&quot;C:\Users\ldenman\AppData\Local\Temp\CP139242529803239Session\CPTrustFolder139242529803286\PPTImport139242683709114\data\asimages\{8F56EACA-6165-40E2-8224-F17A6A959C72}_38.png&quot;/&gt;&lt;left val=&quot;-20&quot;/&gt;&lt;top val=&quot;87&quot;/&gt;&lt;width val=&quot;669&quot;/&gt;&lt;height val=&quot;584&quot;/&gt;&lt;hasText val=&quot;1&quot;/&gt;&lt;/Image&gt;&lt;/ThreeDShape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3679</Words>
  <Application>Microsoft Office PowerPoint</Application>
  <PresentationFormat>Widescreen</PresentationFormat>
  <Paragraphs>213</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Tw Cen MT Condensed Extra Bold</vt:lpstr>
      <vt:lpstr>1_Office Theme</vt:lpstr>
      <vt:lpstr>Campus Turnaround Plan: Systemic Data Analysis and Needs Assessment Report</vt:lpstr>
      <vt:lpstr>Agenda</vt:lpstr>
      <vt:lpstr>PowerPoint Presentation</vt:lpstr>
      <vt:lpstr>Timeline Overview </vt:lpstr>
      <vt:lpstr>Intervention and Submission Requirements:  2nd Year Improvement Required (IR)</vt:lpstr>
      <vt:lpstr>New ISAM Portals</vt:lpstr>
      <vt:lpstr>Stakeholder Feedback</vt:lpstr>
      <vt:lpstr>PowerPoint Presentation</vt:lpstr>
      <vt:lpstr>PowerPoint Presentation</vt:lpstr>
      <vt:lpstr>PowerPoint Presentation</vt:lpstr>
      <vt:lpstr>Suggested Timeline, Spring 2017</vt:lpstr>
      <vt:lpstr>Systemic Data Analysis and Needs Assessment Report Overview </vt:lpstr>
      <vt:lpstr>Systemic Data Analysis and Needs Assessment Report Overview</vt:lpstr>
      <vt:lpstr>PowerPoint Presentation</vt:lpstr>
      <vt:lpstr>See training video for template overview</vt:lpstr>
      <vt:lpstr>Systemic Data Analysis and Needs Assessment Report Overview </vt:lpstr>
      <vt:lpstr>Part 1, Question 1:</vt:lpstr>
      <vt:lpstr>Part 1, Question 1: Locating Strategies</vt:lpstr>
      <vt:lpstr>Part 1, Question 2:</vt:lpstr>
      <vt:lpstr>Part 1, Question 3:</vt:lpstr>
      <vt:lpstr>Part 1, Question 4:</vt:lpstr>
      <vt:lpstr>Part 1, Question 5:</vt:lpstr>
      <vt:lpstr>Longitudinal Plan Evaluation: 2014-15</vt:lpstr>
      <vt:lpstr>Longitudinal Plan Evaluation: 2013-14</vt:lpstr>
      <vt:lpstr>Systemic Data Analysis and Needs Assessment Report Overview </vt:lpstr>
      <vt:lpstr>Part 2, Question 1:</vt:lpstr>
      <vt:lpstr>Part 2, Questions 2 and 3:</vt:lpstr>
      <vt:lpstr>Part 2, Question 4:</vt:lpstr>
      <vt:lpstr>Systemic Data Analysis and Needs Assessment Report Overview </vt:lpstr>
      <vt:lpstr>Part 3, Question 1:</vt:lpstr>
      <vt:lpstr>Part 3, Question 1: Locating Root Causes</vt:lpstr>
      <vt:lpstr>Part 3, Question 1:</vt:lpstr>
      <vt:lpstr>Part 3, Question 2:</vt:lpstr>
      <vt:lpstr>Part 3, Question 3:</vt:lpstr>
      <vt:lpstr>Part 3, Question 4:</vt:lpstr>
      <vt:lpstr>Next Steps </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Campus Turnaround Plan: Systemic Data Analysis and Needs Assessment Report</dc:title>
  <dc:creator>Denman, Lindsay</dc:creator>
  <cp:lastModifiedBy>Hendley, Jihan</cp:lastModifiedBy>
  <cp:revision>47</cp:revision>
  <dcterms:created xsi:type="dcterms:W3CDTF">2016-12-28T22:44:38Z</dcterms:created>
  <dcterms:modified xsi:type="dcterms:W3CDTF">2017-01-03T17:29:19Z</dcterms:modified>
</cp:coreProperties>
</file>