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09" r:id="rId4"/>
  </p:sldMasterIdLst>
  <p:notesMasterIdLst>
    <p:notesMasterId r:id="rId24"/>
  </p:notesMasterIdLst>
  <p:handoutMasterIdLst>
    <p:handoutMasterId r:id="rId25"/>
  </p:handoutMasterIdLst>
  <p:sldIdLst>
    <p:sldId id="281" r:id="rId5"/>
    <p:sldId id="407" r:id="rId6"/>
    <p:sldId id="414" r:id="rId7"/>
    <p:sldId id="408" r:id="rId8"/>
    <p:sldId id="413" r:id="rId9"/>
    <p:sldId id="419" r:id="rId10"/>
    <p:sldId id="409" r:id="rId11"/>
    <p:sldId id="424" r:id="rId12"/>
    <p:sldId id="420" r:id="rId13"/>
    <p:sldId id="421" r:id="rId14"/>
    <p:sldId id="425" r:id="rId15"/>
    <p:sldId id="418" r:id="rId16"/>
    <p:sldId id="422" r:id="rId17"/>
    <p:sldId id="426" r:id="rId18"/>
    <p:sldId id="427" r:id="rId19"/>
    <p:sldId id="428" r:id="rId20"/>
    <p:sldId id="429" r:id="rId21"/>
    <p:sldId id="430" r:id="rId22"/>
    <p:sldId id="410" r:id="rId23"/>
  </p:sldIdLst>
  <p:sldSz cx="12192000" cy="6858000"/>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fonzo, Carmen" initials="AC" lastIdx="0" clrIdx="0">
    <p:extLst>
      <p:ext uri="{19B8F6BF-5375-455C-9EA6-DF929625EA0E}">
        <p15:presenceInfo xmlns:p15="http://schemas.microsoft.com/office/powerpoint/2012/main" userId="S-1-5-21-424224527-328161685-9522986-407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611" autoAdjust="0"/>
    <p:restoredTop sz="95587" autoAdjust="0"/>
  </p:normalViewPr>
  <p:slideViewPr>
    <p:cSldViewPr snapToGrid="0">
      <p:cViewPr varScale="1">
        <p:scale>
          <a:sx n="69" d="100"/>
          <a:sy n="69" d="100"/>
        </p:scale>
        <p:origin x="82" y="427"/>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66" d="100"/>
          <a:sy n="66" d="100"/>
        </p:scale>
        <p:origin x="1195" y="6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035842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2971800" cy="466434"/>
          </a:xfrm>
          <a:prstGeom prst="rect">
            <a:avLst/>
          </a:prstGeom>
        </p:spPr>
        <p:txBody>
          <a:bodyPr vert="horz" lIns="92309" tIns="46154" rIns="92309" bIns="46154" rtlCol="0"/>
          <a:lstStyle>
            <a:lvl1pPr algn="l">
              <a:defRPr sz="1200"/>
            </a:lvl1pPr>
          </a:lstStyle>
          <a:p>
            <a:r>
              <a:rPr lang="en-US" dirty="0" smtClean="0"/>
              <a:t>Dr. Hancock, GFFC </a:t>
            </a:r>
            <a:endParaRPr lang="en-US" dirty="0"/>
          </a:p>
        </p:txBody>
      </p:sp>
      <p:sp>
        <p:nvSpPr>
          <p:cNvPr id="3" name="Date Placeholder 2"/>
          <p:cNvSpPr>
            <a:spLocks noGrp="1"/>
          </p:cNvSpPr>
          <p:nvPr>
            <p:ph type="dt" idx="1"/>
          </p:nvPr>
        </p:nvSpPr>
        <p:spPr>
          <a:xfrm>
            <a:off x="3884613" y="2"/>
            <a:ext cx="2971800" cy="466434"/>
          </a:xfrm>
          <a:prstGeom prst="rect">
            <a:avLst/>
          </a:prstGeom>
        </p:spPr>
        <p:txBody>
          <a:bodyPr vert="horz" lIns="92309" tIns="46154" rIns="92309" bIns="46154" rtlCol="0"/>
          <a:lstStyle>
            <a:lvl1pPr algn="r">
              <a:defRPr sz="1200"/>
            </a:lvl1pPr>
          </a:lstStyle>
          <a:p>
            <a:fld id="{8FCA0178-9A77-416C-A84D-F7171D019F15}" type="datetime1">
              <a:rPr lang="en-US" smtClean="0"/>
              <a:t>4/15/2016</a:t>
            </a:fld>
            <a:endParaRPr lang="en-US" dirty="0"/>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2309" tIns="46154" rIns="92309" bIns="46154" rtlCol="0" anchor="ctr"/>
          <a:lstStyle/>
          <a:p>
            <a:endParaRPr lang="en-US" dirty="0"/>
          </a:p>
        </p:txBody>
      </p:sp>
      <p:sp>
        <p:nvSpPr>
          <p:cNvPr id="5" name="Notes Placeholder 4"/>
          <p:cNvSpPr>
            <a:spLocks noGrp="1"/>
          </p:cNvSpPr>
          <p:nvPr>
            <p:ph type="body" sz="quarter" idx="3"/>
          </p:nvPr>
        </p:nvSpPr>
        <p:spPr>
          <a:xfrm>
            <a:off x="685801" y="4473892"/>
            <a:ext cx="5486400" cy="3660458"/>
          </a:xfrm>
          <a:prstGeom prst="rect">
            <a:avLst/>
          </a:prstGeom>
        </p:spPr>
        <p:txBody>
          <a:bodyPr vert="horz" lIns="92309" tIns="46154" rIns="92309" bIns="4615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29968"/>
            <a:ext cx="2971800" cy="466433"/>
          </a:xfrm>
          <a:prstGeom prst="rect">
            <a:avLst/>
          </a:prstGeom>
        </p:spPr>
        <p:txBody>
          <a:bodyPr vert="horz" lIns="92309" tIns="46154" rIns="92309" bIns="46154" rtlCol="0" anchor="b"/>
          <a:lstStyle>
            <a:lvl1pPr algn="l">
              <a:defRPr sz="1200"/>
            </a:lvl1pPr>
          </a:lstStyle>
          <a:p>
            <a:r>
              <a:rPr lang="en-US" dirty="0" smtClean="0"/>
              <a:t>DRAFT</a:t>
            </a:r>
            <a:endParaRPr lang="en-US" dirty="0"/>
          </a:p>
        </p:txBody>
      </p:sp>
      <p:sp>
        <p:nvSpPr>
          <p:cNvPr id="7" name="Slide Number Placeholder 6"/>
          <p:cNvSpPr>
            <a:spLocks noGrp="1"/>
          </p:cNvSpPr>
          <p:nvPr>
            <p:ph type="sldNum" sz="quarter" idx="5"/>
          </p:nvPr>
        </p:nvSpPr>
        <p:spPr>
          <a:xfrm>
            <a:off x="3884613" y="8829968"/>
            <a:ext cx="2971800" cy="466433"/>
          </a:xfrm>
          <a:prstGeom prst="rect">
            <a:avLst/>
          </a:prstGeom>
        </p:spPr>
        <p:txBody>
          <a:bodyPr vert="horz" lIns="92309" tIns="46154" rIns="92309" bIns="46154" rtlCol="0" anchor="b"/>
          <a:lstStyle>
            <a:lvl1pPr algn="r">
              <a:defRPr sz="1200"/>
            </a:lvl1pPr>
          </a:lstStyle>
          <a:p>
            <a:fld id="{73491C48-03B7-4D66-ABBE-80998F631FA3}" type="slidenum">
              <a:rPr lang="en-US" smtClean="0"/>
              <a:t>‹#›</a:t>
            </a:fld>
            <a:endParaRPr lang="en-US" dirty="0"/>
          </a:p>
        </p:txBody>
      </p:sp>
    </p:spTree>
    <p:extLst>
      <p:ext uri="{BB962C8B-B14F-4D97-AF65-F5344CB8AC3E}">
        <p14:creationId xmlns:p14="http://schemas.microsoft.com/office/powerpoint/2010/main" val="298935773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491C48-03B7-4D66-ABBE-80998F631FA3}" type="slidenum">
              <a:rPr lang="en-US" smtClean="0"/>
              <a:t>1</a:t>
            </a:fld>
            <a:endParaRPr lang="en-US" dirty="0"/>
          </a:p>
        </p:txBody>
      </p:sp>
    </p:spTree>
    <p:extLst>
      <p:ext uri="{BB962C8B-B14F-4D97-AF65-F5344CB8AC3E}">
        <p14:creationId xmlns:p14="http://schemas.microsoft.com/office/powerpoint/2010/main" val="2781731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3491C48-03B7-4D66-ABBE-80998F631FA3}" type="slidenum">
              <a:rPr lang="en-US" smtClean="0"/>
              <a:t>10</a:t>
            </a:fld>
            <a:endParaRPr lang="en-US" dirty="0"/>
          </a:p>
        </p:txBody>
      </p:sp>
    </p:spTree>
    <p:extLst>
      <p:ext uri="{BB962C8B-B14F-4D97-AF65-F5344CB8AC3E}">
        <p14:creationId xmlns:p14="http://schemas.microsoft.com/office/powerpoint/2010/main" val="8924233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3491C48-03B7-4D66-ABBE-80998F631FA3}" type="slidenum">
              <a:rPr lang="en-US" smtClean="0"/>
              <a:t>11</a:t>
            </a:fld>
            <a:endParaRPr lang="en-US" dirty="0"/>
          </a:p>
        </p:txBody>
      </p:sp>
    </p:spTree>
    <p:extLst>
      <p:ext uri="{BB962C8B-B14F-4D97-AF65-F5344CB8AC3E}">
        <p14:creationId xmlns:p14="http://schemas.microsoft.com/office/powerpoint/2010/main" val="38318235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baseline="0" dirty="0" smtClean="0"/>
          </a:p>
        </p:txBody>
      </p:sp>
      <p:sp>
        <p:nvSpPr>
          <p:cNvPr id="4" name="Slide Number Placeholder 3"/>
          <p:cNvSpPr>
            <a:spLocks noGrp="1"/>
          </p:cNvSpPr>
          <p:nvPr>
            <p:ph type="sldNum" sz="quarter" idx="10"/>
          </p:nvPr>
        </p:nvSpPr>
        <p:spPr/>
        <p:txBody>
          <a:bodyPr/>
          <a:lstStyle/>
          <a:p>
            <a:fld id="{73491C48-03B7-4D66-ABBE-80998F631FA3}" type="slidenum">
              <a:rPr lang="en-US" smtClean="0"/>
              <a:t>12</a:t>
            </a:fld>
            <a:endParaRPr lang="en-US" dirty="0"/>
          </a:p>
        </p:txBody>
      </p:sp>
    </p:spTree>
    <p:extLst>
      <p:ext uri="{BB962C8B-B14F-4D97-AF65-F5344CB8AC3E}">
        <p14:creationId xmlns:p14="http://schemas.microsoft.com/office/powerpoint/2010/main" val="36008535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3491C48-03B7-4D66-ABBE-80998F631FA3}" type="slidenum">
              <a:rPr lang="en-US" smtClean="0"/>
              <a:t>13</a:t>
            </a:fld>
            <a:endParaRPr lang="en-US" dirty="0"/>
          </a:p>
        </p:txBody>
      </p:sp>
    </p:spTree>
    <p:extLst>
      <p:ext uri="{BB962C8B-B14F-4D97-AF65-F5344CB8AC3E}">
        <p14:creationId xmlns:p14="http://schemas.microsoft.com/office/powerpoint/2010/main" val="14542779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3491C48-03B7-4D66-ABBE-80998F631FA3}" type="slidenum">
              <a:rPr lang="en-US" smtClean="0"/>
              <a:t>14</a:t>
            </a:fld>
            <a:endParaRPr lang="en-US" dirty="0"/>
          </a:p>
        </p:txBody>
      </p:sp>
    </p:spTree>
    <p:extLst>
      <p:ext uri="{BB962C8B-B14F-4D97-AF65-F5344CB8AC3E}">
        <p14:creationId xmlns:p14="http://schemas.microsoft.com/office/powerpoint/2010/main" val="13470032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0" dirty="0" smtClean="0">
              <a:solidFill>
                <a:schemeClr val="tx1"/>
              </a:solidFill>
              <a:effectLst/>
              <a:latin typeface="+mn-lt"/>
              <a:ea typeface="+mn-ea"/>
              <a:cs typeface="+mn-cs"/>
            </a:endParaRPr>
          </a:p>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3491C48-03B7-4D66-ABBE-80998F631FA3}" type="slidenum">
              <a:rPr lang="en-US" smtClean="0"/>
              <a:t>15</a:t>
            </a:fld>
            <a:endParaRPr lang="en-US" dirty="0"/>
          </a:p>
        </p:txBody>
      </p:sp>
    </p:spTree>
    <p:extLst>
      <p:ext uri="{BB962C8B-B14F-4D97-AF65-F5344CB8AC3E}">
        <p14:creationId xmlns:p14="http://schemas.microsoft.com/office/powerpoint/2010/main" val="21022495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0" dirty="0" smtClean="0">
              <a:solidFill>
                <a:schemeClr val="tx1"/>
              </a:solidFill>
              <a:effectLst/>
              <a:latin typeface="+mn-lt"/>
              <a:ea typeface="+mn-ea"/>
              <a:cs typeface="+mn-cs"/>
            </a:endParaRPr>
          </a:p>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3491C48-03B7-4D66-ABBE-80998F631FA3}" type="slidenum">
              <a:rPr lang="en-US" smtClean="0"/>
              <a:t>16</a:t>
            </a:fld>
            <a:endParaRPr lang="en-US" dirty="0"/>
          </a:p>
        </p:txBody>
      </p:sp>
    </p:spTree>
    <p:extLst>
      <p:ext uri="{BB962C8B-B14F-4D97-AF65-F5344CB8AC3E}">
        <p14:creationId xmlns:p14="http://schemas.microsoft.com/office/powerpoint/2010/main" val="35635128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0" dirty="0" smtClean="0">
              <a:solidFill>
                <a:schemeClr val="tx1"/>
              </a:solidFill>
              <a:effectLst/>
              <a:latin typeface="+mn-lt"/>
              <a:ea typeface="+mn-ea"/>
              <a:cs typeface="+mn-cs"/>
            </a:endParaRPr>
          </a:p>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3491C48-03B7-4D66-ABBE-80998F631FA3}" type="slidenum">
              <a:rPr lang="en-US" smtClean="0"/>
              <a:t>17</a:t>
            </a:fld>
            <a:endParaRPr lang="en-US" dirty="0"/>
          </a:p>
        </p:txBody>
      </p:sp>
    </p:spTree>
    <p:extLst>
      <p:ext uri="{BB962C8B-B14F-4D97-AF65-F5344CB8AC3E}">
        <p14:creationId xmlns:p14="http://schemas.microsoft.com/office/powerpoint/2010/main" val="34888348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0" dirty="0" smtClean="0">
              <a:solidFill>
                <a:schemeClr val="tx1"/>
              </a:solidFill>
              <a:effectLst/>
              <a:latin typeface="+mn-lt"/>
              <a:ea typeface="+mn-ea"/>
              <a:cs typeface="+mn-cs"/>
            </a:endParaRPr>
          </a:p>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3491C48-03B7-4D66-ABBE-80998F631FA3}" type="slidenum">
              <a:rPr lang="en-US" smtClean="0"/>
              <a:t>18</a:t>
            </a:fld>
            <a:endParaRPr lang="en-US" dirty="0"/>
          </a:p>
        </p:txBody>
      </p:sp>
    </p:spTree>
    <p:extLst>
      <p:ext uri="{BB962C8B-B14F-4D97-AF65-F5344CB8AC3E}">
        <p14:creationId xmlns:p14="http://schemas.microsoft.com/office/powerpoint/2010/main" val="7451609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baseline="0" dirty="0" smtClean="0"/>
          </a:p>
        </p:txBody>
      </p:sp>
      <p:sp>
        <p:nvSpPr>
          <p:cNvPr id="4" name="Slide Number Placeholder 3"/>
          <p:cNvSpPr>
            <a:spLocks noGrp="1"/>
          </p:cNvSpPr>
          <p:nvPr>
            <p:ph type="sldNum" sz="quarter" idx="10"/>
          </p:nvPr>
        </p:nvSpPr>
        <p:spPr/>
        <p:txBody>
          <a:bodyPr/>
          <a:lstStyle/>
          <a:p>
            <a:fld id="{73491C48-03B7-4D66-ABBE-80998F631FA3}" type="slidenum">
              <a:rPr lang="en-US" smtClean="0"/>
              <a:t>19</a:t>
            </a:fld>
            <a:endParaRPr lang="en-US" dirty="0"/>
          </a:p>
        </p:txBody>
      </p:sp>
    </p:spTree>
    <p:extLst>
      <p:ext uri="{BB962C8B-B14F-4D97-AF65-F5344CB8AC3E}">
        <p14:creationId xmlns:p14="http://schemas.microsoft.com/office/powerpoint/2010/main" val="3121424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491C48-03B7-4D66-ABBE-80998F631FA3}" type="slidenum">
              <a:rPr lang="en-US" smtClean="0"/>
              <a:t>2</a:t>
            </a:fld>
            <a:endParaRPr lang="en-US" dirty="0"/>
          </a:p>
        </p:txBody>
      </p:sp>
    </p:spTree>
    <p:extLst>
      <p:ext uri="{BB962C8B-B14F-4D97-AF65-F5344CB8AC3E}">
        <p14:creationId xmlns:p14="http://schemas.microsoft.com/office/powerpoint/2010/main" val="3427267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491C48-03B7-4D66-ABBE-80998F631FA3}" type="slidenum">
              <a:rPr lang="en-US" smtClean="0"/>
              <a:t>3</a:t>
            </a:fld>
            <a:endParaRPr lang="en-US" dirty="0"/>
          </a:p>
        </p:txBody>
      </p:sp>
    </p:spTree>
    <p:extLst>
      <p:ext uri="{BB962C8B-B14F-4D97-AF65-F5344CB8AC3E}">
        <p14:creationId xmlns:p14="http://schemas.microsoft.com/office/powerpoint/2010/main" val="42839836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491C48-03B7-4D66-ABBE-80998F631FA3}" type="slidenum">
              <a:rPr lang="en-US" smtClean="0"/>
              <a:t>4</a:t>
            </a:fld>
            <a:endParaRPr lang="en-US" dirty="0"/>
          </a:p>
        </p:txBody>
      </p:sp>
    </p:spTree>
    <p:extLst>
      <p:ext uri="{BB962C8B-B14F-4D97-AF65-F5344CB8AC3E}">
        <p14:creationId xmlns:p14="http://schemas.microsoft.com/office/powerpoint/2010/main" val="35142133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491C48-03B7-4D66-ABBE-80998F631FA3}" type="slidenum">
              <a:rPr lang="en-US" smtClean="0"/>
              <a:t>5</a:t>
            </a:fld>
            <a:endParaRPr lang="en-US" dirty="0"/>
          </a:p>
        </p:txBody>
      </p:sp>
    </p:spTree>
    <p:extLst>
      <p:ext uri="{BB962C8B-B14F-4D97-AF65-F5344CB8AC3E}">
        <p14:creationId xmlns:p14="http://schemas.microsoft.com/office/powerpoint/2010/main" val="1424024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491C48-03B7-4D66-ABBE-80998F631FA3}" type="slidenum">
              <a:rPr lang="en-US" smtClean="0"/>
              <a:t>6</a:t>
            </a:fld>
            <a:endParaRPr lang="en-US" dirty="0"/>
          </a:p>
        </p:txBody>
      </p:sp>
    </p:spTree>
    <p:extLst>
      <p:ext uri="{BB962C8B-B14F-4D97-AF65-F5344CB8AC3E}">
        <p14:creationId xmlns:p14="http://schemas.microsoft.com/office/powerpoint/2010/main" val="16698655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baseline="0" dirty="0" smtClean="0"/>
          </a:p>
        </p:txBody>
      </p:sp>
      <p:sp>
        <p:nvSpPr>
          <p:cNvPr id="4" name="Slide Number Placeholder 3"/>
          <p:cNvSpPr>
            <a:spLocks noGrp="1"/>
          </p:cNvSpPr>
          <p:nvPr>
            <p:ph type="sldNum" sz="quarter" idx="10"/>
          </p:nvPr>
        </p:nvSpPr>
        <p:spPr/>
        <p:txBody>
          <a:bodyPr/>
          <a:lstStyle/>
          <a:p>
            <a:fld id="{73491C48-03B7-4D66-ABBE-80998F631FA3}" type="slidenum">
              <a:rPr lang="en-US" smtClean="0"/>
              <a:t>7</a:t>
            </a:fld>
            <a:endParaRPr lang="en-US" dirty="0"/>
          </a:p>
        </p:txBody>
      </p:sp>
    </p:spTree>
    <p:extLst>
      <p:ext uri="{BB962C8B-B14F-4D97-AF65-F5344CB8AC3E}">
        <p14:creationId xmlns:p14="http://schemas.microsoft.com/office/powerpoint/2010/main" val="16624217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baseline="0" dirty="0" smtClean="0"/>
          </a:p>
        </p:txBody>
      </p:sp>
      <p:sp>
        <p:nvSpPr>
          <p:cNvPr id="4" name="Slide Number Placeholder 3"/>
          <p:cNvSpPr>
            <a:spLocks noGrp="1"/>
          </p:cNvSpPr>
          <p:nvPr>
            <p:ph type="sldNum" sz="quarter" idx="10"/>
          </p:nvPr>
        </p:nvSpPr>
        <p:spPr/>
        <p:txBody>
          <a:bodyPr/>
          <a:lstStyle/>
          <a:p>
            <a:fld id="{73491C48-03B7-4D66-ABBE-80998F631FA3}" type="slidenum">
              <a:rPr lang="en-US" smtClean="0"/>
              <a:t>8</a:t>
            </a:fld>
            <a:endParaRPr lang="en-US" dirty="0"/>
          </a:p>
        </p:txBody>
      </p:sp>
    </p:spTree>
    <p:extLst>
      <p:ext uri="{BB962C8B-B14F-4D97-AF65-F5344CB8AC3E}">
        <p14:creationId xmlns:p14="http://schemas.microsoft.com/office/powerpoint/2010/main" val="1505821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66738" indent="-334963">
              <a:buFont typeface="Courier New" panose="02070309020205020404" pitchFamily="49" charset="0"/>
              <a:buChar char="o"/>
            </a:pPr>
            <a:endParaRPr lang="en-US" sz="1200" dirty="0" smtClean="0"/>
          </a:p>
        </p:txBody>
      </p:sp>
      <p:sp>
        <p:nvSpPr>
          <p:cNvPr id="4" name="Slide Number Placeholder 3"/>
          <p:cNvSpPr>
            <a:spLocks noGrp="1"/>
          </p:cNvSpPr>
          <p:nvPr>
            <p:ph type="sldNum" sz="quarter" idx="10"/>
          </p:nvPr>
        </p:nvSpPr>
        <p:spPr/>
        <p:txBody>
          <a:bodyPr/>
          <a:lstStyle/>
          <a:p>
            <a:fld id="{73491C48-03B7-4D66-ABBE-80998F631FA3}" type="slidenum">
              <a:rPr lang="en-US" smtClean="0"/>
              <a:t>9</a:t>
            </a:fld>
            <a:endParaRPr lang="en-US" dirty="0"/>
          </a:p>
        </p:txBody>
      </p:sp>
    </p:spTree>
    <p:extLst>
      <p:ext uri="{BB962C8B-B14F-4D97-AF65-F5344CB8AC3E}">
        <p14:creationId xmlns:p14="http://schemas.microsoft.com/office/powerpoint/2010/main" val="12894551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3175" y="6489280"/>
            <a:ext cx="12188825" cy="36871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3175" y="6430051"/>
            <a:ext cx="12188825" cy="6400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6" name="Slide Number Placeholder 5"/>
          <p:cNvSpPr>
            <a:spLocks noGrp="1"/>
          </p:cNvSpPr>
          <p:nvPr>
            <p:ph type="sldNum" sz="quarter" idx="12"/>
          </p:nvPr>
        </p:nvSpPr>
        <p:spPr>
          <a:xfrm>
            <a:off x="5874041" y="6511858"/>
            <a:ext cx="623738" cy="346141"/>
          </a:xfrm>
        </p:spPr>
        <p:txBody>
          <a:bodyPr/>
          <a:lstStyle>
            <a:lvl1pPr algn="ctr">
              <a:defRPr sz="1800">
                <a:solidFill>
                  <a:schemeClr val="bg1"/>
                </a:solidFill>
              </a:defRPr>
            </a:lvl1pPr>
          </a:lstStyle>
          <a:p>
            <a:fld id="{4FAB73BC-B049-4115-A692-8D63A059BFB8}"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43047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97280" y="6459785"/>
            <a:ext cx="2472271" cy="365125"/>
          </a:xfrm>
          <a:prstGeom prst="rect">
            <a:avLst/>
          </a:prstGeom>
        </p:spPr>
        <p:txBody>
          <a:bodyPr/>
          <a:lstStyle/>
          <a:p>
            <a:endParaRPr lang="en-US" dirty="0"/>
          </a:p>
        </p:txBody>
      </p:sp>
      <p:sp>
        <p:nvSpPr>
          <p:cNvPr id="5" name="Footer Placeholder 4"/>
          <p:cNvSpPr>
            <a:spLocks noGrp="1"/>
          </p:cNvSpPr>
          <p:nvPr>
            <p:ph type="ftr" sz="quarter" idx="11"/>
          </p:nvPr>
        </p:nvSpPr>
        <p:spPr>
          <a:xfrm>
            <a:off x="3686185" y="6459785"/>
            <a:ext cx="4822804"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883669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97280" y="6459785"/>
            <a:ext cx="2472271" cy="365125"/>
          </a:xfrm>
          <a:prstGeom prst="rect">
            <a:avLst/>
          </a:prstGeom>
        </p:spPr>
        <p:txBody>
          <a:bodyPr/>
          <a:lstStyle/>
          <a:p>
            <a:endParaRPr lang="en-US" dirty="0"/>
          </a:p>
        </p:txBody>
      </p:sp>
      <p:sp>
        <p:nvSpPr>
          <p:cNvPr id="5" name="Footer Placeholder 4"/>
          <p:cNvSpPr>
            <a:spLocks noGrp="1"/>
          </p:cNvSpPr>
          <p:nvPr>
            <p:ph type="ftr" sz="quarter" idx="11"/>
          </p:nvPr>
        </p:nvSpPr>
        <p:spPr>
          <a:xfrm>
            <a:off x="3686185" y="6459785"/>
            <a:ext cx="4822804"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437620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0" indent="0">
              <a:defRPr/>
            </a:lvl1pPr>
            <a:lvl2pPr marL="225425" indent="-225425">
              <a:defRPr/>
            </a:lvl2pPr>
            <a:lvl3pPr marL="461963" indent="-236538">
              <a:defRPr/>
            </a:lvl3pPr>
            <a:lvl4pPr marL="688975" indent="-227013">
              <a:defRPr/>
            </a:lvl4pPr>
            <a:lvl5pPr marL="914400" indent="-225425">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5950375" y="6492875"/>
            <a:ext cx="505843" cy="365125"/>
          </a:xfrm>
        </p:spPr>
        <p:txBody>
          <a:bodyPr/>
          <a:lstStyle>
            <a:lvl1pPr algn="ctr">
              <a:defRPr sz="1800">
                <a:solidFill>
                  <a:schemeClr val="bg1"/>
                </a:solidFill>
              </a:defRPr>
            </a:lvl1pPr>
          </a:lstStyle>
          <a:p>
            <a:fld id="{629637A9-119A-49DA-BD12-AAC58B377D80}" type="slidenum">
              <a:rPr lang="en-US" smtClean="0"/>
              <a:pPr/>
              <a:t>‹#›</a:t>
            </a:fld>
            <a:endParaRPr lang="en-US" dirty="0"/>
          </a:p>
        </p:txBody>
      </p:sp>
    </p:spTree>
    <p:extLst>
      <p:ext uri="{BB962C8B-B14F-4D97-AF65-F5344CB8AC3E}">
        <p14:creationId xmlns:p14="http://schemas.microsoft.com/office/powerpoint/2010/main" val="3897868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1097280" y="6459785"/>
            <a:ext cx="2472271" cy="365125"/>
          </a:xfrm>
          <a:prstGeom prst="rect">
            <a:avLst/>
          </a:prstGeom>
        </p:spPr>
        <p:txBody>
          <a:bodyPr/>
          <a:lstStyle/>
          <a:p>
            <a:endParaRPr lang="en-US" dirty="0"/>
          </a:p>
        </p:txBody>
      </p:sp>
      <p:sp>
        <p:nvSpPr>
          <p:cNvPr id="5" name="Footer Placeholder 4"/>
          <p:cNvSpPr>
            <a:spLocks noGrp="1"/>
          </p:cNvSpPr>
          <p:nvPr>
            <p:ph type="ftr" sz="quarter" idx="11"/>
          </p:nvPr>
        </p:nvSpPr>
        <p:spPr>
          <a:xfrm>
            <a:off x="3686185" y="6459785"/>
            <a:ext cx="4822804"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8744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1097280" y="6459785"/>
            <a:ext cx="2472271" cy="365125"/>
          </a:xfrm>
          <a:prstGeom prst="rect">
            <a:avLst/>
          </a:prstGeom>
        </p:spPr>
        <p:txBody>
          <a:bodyPr/>
          <a:lstStyle/>
          <a:p>
            <a:endParaRPr lang="en-US" dirty="0"/>
          </a:p>
        </p:txBody>
      </p:sp>
      <p:sp>
        <p:nvSpPr>
          <p:cNvPr id="6" name="Footer Placeholder 5"/>
          <p:cNvSpPr>
            <a:spLocks noGrp="1"/>
          </p:cNvSpPr>
          <p:nvPr>
            <p:ph type="ftr" sz="quarter" idx="11"/>
          </p:nvPr>
        </p:nvSpPr>
        <p:spPr>
          <a:xfrm>
            <a:off x="3686185" y="6459785"/>
            <a:ext cx="4822804"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752128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a:off x="1097280" y="6459785"/>
            <a:ext cx="2472271" cy="365125"/>
          </a:xfrm>
          <a:prstGeom prst="rect">
            <a:avLst/>
          </a:prstGeom>
        </p:spPr>
        <p:txBody>
          <a:bodyPr/>
          <a:lstStyle/>
          <a:p>
            <a:endParaRPr lang="en-US" dirty="0"/>
          </a:p>
        </p:txBody>
      </p:sp>
      <p:sp>
        <p:nvSpPr>
          <p:cNvPr id="8" name="Footer Placeholder 7"/>
          <p:cNvSpPr>
            <a:spLocks noGrp="1"/>
          </p:cNvSpPr>
          <p:nvPr>
            <p:ph type="ftr" sz="quarter" idx="11"/>
          </p:nvPr>
        </p:nvSpPr>
        <p:spPr>
          <a:xfrm>
            <a:off x="3686185" y="6459785"/>
            <a:ext cx="4822804" cy="365125"/>
          </a:xfrm>
          <a:prstGeom prst="rect">
            <a:avLst/>
          </a:prstGeom>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2497810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a:xfrm>
            <a:off x="1097280" y="6459785"/>
            <a:ext cx="2472271" cy="365125"/>
          </a:xfrm>
          <a:prstGeom prst="rect">
            <a:avLst/>
          </a:prstGeom>
        </p:spPr>
        <p:txBody>
          <a:bodyPr/>
          <a:lstStyle/>
          <a:p>
            <a:endParaRPr lang="en-US" dirty="0"/>
          </a:p>
        </p:txBody>
      </p:sp>
      <p:sp>
        <p:nvSpPr>
          <p:cNvPr id="4" name="Footer Placeholder 3"/>
          <p:cNvSpPr>
            <a:spLocks noGrp="1"/>
          </p:cNvSpPr>
          <p:nvPr>
            <p:ph type="ftr" sz="quarter" idx="11"/>
          </p:nvPr>
        </p:nvSpPr>
        <p:spPr>
          <a:xfrm>
            <a:off x="3686185" y="6459785"/>
            <a:ext cx="4822804" cy="365125"/>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213645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userDrawn="1"/>
        </p:nvSpPr>
        <p:spPr>
          <a:xfrm>
            <a:off x="3175" y="6459784"/>
            <a:ext cx="12188825" cy="398215"/>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94604"/>
            <a:ext cx="12188825" cy="6400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Slide Number Placeholder 8"/>
          <p:cNvSpPr>
            <a:spLocks noGrp="1"/>
          </p:cNvSpPr>
          <p:nvPr>
            <p:ph type="sldNum" sz="quarter" idx="12"/>
          </p:nvPr>
        </p:nvSpPr>
        <p:spPr>
          <a:xfrm>
            <a:off x="6003095" y="6459785"/>
            <a:ext cx="725952" cy="398214"/>
          </a:xfrm>
        </p:spPr>
        <p:txBody>
          <a:bodyPr/>
          <a:lstStyle>
            <a:lvl1pPr algn="ctr">
              <a:defRPr sz="1800">
                <a:solidFill>
                  <a:schemeClr val="bg1"/>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194354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a:prstGeom prst="rect">
            <a:avLst/>
          </a:prstGeom>
        </p:spPr>
        <p:txBody>
          <a:bodyPr/>
          <a:lstStyle>
            <a:lvl1pPr algn="l">
              <a:defRPr/>
            </a:lvl1pPr>
          </a:lstStyle>
          <a:p>
            <a:endParaRPr lang="en-US" dirty="0"/>
          </a:p>
        </p:txBody>
      </p:sp>
      <p:sp>
        <p:nvSpPr>
          <p:cNvPr id="6" name="Footer Placeholder 5"/>
          <p:cNvSpPr>
            <a:spLocks noGrp="1"/>
          </p:cNvSpPr>
          <p:nvPr>
            <p:ph type="ftr" sz="quarter" idx="11"/>
          </p:nvPr>
        </p:nvSpPr>
        <p:spPr>
          <a:xfrm>
            <a:off x="4800600" y="6459785"/>
            <a:ext cx="4648200" cy="365125"/>
          </a:xfrm>
          <a:prstGeom prst="rect">
            <a:avLst/>
          </a:prstGeo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7431782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1097280" y="6459785"/>
            <a:ext cx="2472271" cy="365125"/>
          </a:xfrm>
          <a:prstGeom prst="rect">
            <a:avLst/>
          </a:prstGeom>
        </p:spPr>
        <p:txBody>
          <a:bodyPr/>
          <a:lstStyle/>
          <a:p>
            <a:endParaRPr lang="en-US" dirty="0"/>
          </a:p>
        </p:txBody>
      </p:sp>
      <p:sp>
        <p:nvSpPr>
          <p:cNvPr id="6" name="Footer Placeholder 5"/>
          <p:cNvSpPr>
            <a:spLocks noGrp="1"/>
          </p:cNvSpPr>
          <p:nvPr>
            <p:ph type="ftr" sz="quarter" idx="11"/>
          </p:nvPr>
        </p:nvSpPr>
        <p:spPr>
          <a:xfrm>
            <a:off x="3686185" y="6459785"/>
            <a:ext cx="4822804"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390363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59784"/>
            <a:ext cx="12192000" cy="398215"/>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403140"/>
            <a:ext cx="12192001" cy="6599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10805652" y="6459785"/>
            <a:ext cx="406831"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1721960"/>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ctr"/>
            <a:r>
              <a:rPr lang="en-US" b="1" dirty="0" smtClean="0"/>
              <a:t>Title I, Part A</a:t>
            </a:r>
            <a:br>
              <a:rPr lang="en-US" b="1" dirty="0" smtClean="0"/>
            </a:br>
            <a:r>
              <a:rPr lang="en-US" b="1" dirty="0" smtClean="0"/>
              <a:t>Schoolwide Programs</a:t>
            </a:r>
            <a:br>
              <a:rPr lang="en-US" b="1" dirty="0" smtClean="0"/>
            </a:br>
            <a:r>
              <a:rPr lang="en-US" b="1" dirty="0" smtClean="0"/>
              <a:t>Webinar #6</a:t>
            </a:r>
            <a:endParaRPr lang="en-US" b="1" dirty="0"/>
          </a:p>
        </p:txBody>
      </p:sp>
      <p:sp>
        <p:nvSpPr>
          <p:cNvPr id="3" name="Subtitle 2"/>
          <p:cNvSpPr>
            <a:spLocks noGrp="1"/>
          </p:cNvSpPr>
          <p:nvPr>
            <p:ph type="subTitle" idx="1"/>
          </p:nvPr>
        </p:nvSpPr>
        <p:spPr>
          <a:xfrm>
            <a:off x="1100051" y="4455620"/>
            <a:ext cx="4915738" cy="1701339"/>
          </a:xfrm>
        </p:spPr>
        <p:txBody>
          <a:bodyPr>
            <a:noAutofit/>
          </a:bodyPr>
          <a:lstStyle/>
          <a:p>
            <a:pPr>
              <a:spcBef>
                <a:spcPts val="600"/>
              </a:spcBef>
            </a:pPr>
            <a:r>
              <a:rPr lang="en-US" sz="2000" cap="none" dirty="0" smtClean="0">
                <a:solidFill>
                  <a:schemeClr val="tx1"/>
                </a:solidFill>
              </a:rPr>
              <a:t>James Connolly</a:t>
            </a:r>
          </a:p>
          <a:p>
            <a:pPr>
              <a:spcBef>
                <a:spcPts val="600"/>
              </a:spcBef>
            </a:pPr>
            <a:r>
              <a:rPr lang="en-US" sz="2000" cap="none" dirty="0" smtClean="0">
                <a:solidFill>
                  <a:schemeClr val="tx1"/>
                </a:solidFill>
              </a:rPr>
              <a:t>Terry Reyes</a:t>
            </a:r>
          </a:p>
        </p:txBody>
      </p:sp>
      <p:sp>
        <p:nvSpPr>
          <p:cNvPr id="4" name="Subtitle 2"/>
          <p:cNvSpPr txBox="1">
            <a:spLocks/>
          </p:cNvSpPr>
          <p:nvPr/>
        </p:nvSpPr>
        <p:spPr>
          <a:xfrm>
            <a:off x="6478969" y="4455621"/>
            <a:ext cx="4676711" cy="170133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r">
              <a:spcBef>
                <a:spcPts val="600"/>
              </a:spcBef>
            </a:pPr>
            <a:r>
              <a:rPr lang="en-US" sz="2000" cap="none" dirty="0" smtClean="0">
                <a:solidFill>
                  <a:schemeClr val="tx1"/>
                </a:solidFill>
              </a:rPr>
              <a:t>Office for Grants and Federal Fiscal Compliance</a:t>
            </a:r>
          </a:p>
          <a:p>
            <a:pPr algn="r">
              <a:spcBef>
                <a:spcPts val="600"/>
              </a:spcBef>
            </a:pPr>
            <a:r>
              <a:rPr lang="en-US" sz="2000" cap="none" dirty="0" smtClean="0">
                <a:solidFill>
                  <a:schemeClr val="tx1"/>
                </a:solidFill>
              </a:rPr>
              <a:t>April 15, 2016</a:t>
            </a:r>
            <a:endParaRPr lang="en-US" sz="2000" cap="none" dirty="0">
              <a:solidFill>
                <a:schemeClr val="tx1"/>
              </a:solidFill>
            </a:endParaRPr>
          </a:p>
        </p:txBody>
      </p:sp>
      <p:sp>
        <p:nvSpPr>
          <p:cNvPr id="5" name="Slide Number Placeholder 4"/>
          <p:cNvSpPr>
            <a:spLocks noGrp="1"/>
          </p:cNvSpPr>
          <p:nvPr>
            <p:ph type="sldNum" sz="quarter" idx="12"/>
          </p:nvPr>
        </p:nvSpPr>
        <p:spPr/>
        <p:txBody>
          <a:bodyPr/>
          <a:lstStyle/>
          <a:p>
            <a:fld id="{4FAB73BC-B049-4115-A692-8D63A059BFB8}" type="slidenum">
              <a:rPr lang="en-US" smtClean="0"/>
              <a:t>1</a:t>
            </a:fld>
            <a:endParaRPr lang="en-US"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341859112"/>
      </p:ext>
    </p:extLst>
  </p:cSld>
  <p:clrMapOvr>
    <a:masterClrMapping/>
  </p:clrMapOvr>
  <mc:AlternateContent xmlns:mc="http://schemas.openxmlformats.org/markup-compatibility/2006" xmlns:p14="http://schemas.microsoft.com/office/powerpoint/2010/main">
    <mc:Choice Requires="p14">
      <p:transition spd="slow" p14:dur="2000" advTm="19312"/>
    </mc:Choice>
    <mc:Fallback xmlns="">
      <p:transition spd="slow" advTm="193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798513" indent="-798513">
              <a:buFont typeface="+mj-lt"/>
              <a:buAutoNum type="romanUcPeriod" startAt="3"/>
            </a:pPr>
            <a:r>
              <a:rPr lang="en-US" b="1" dirty="0" smtClean="0"/>
              <a:t>Fund Code 282</a:t>
            </a:r>
            <a:endParaRPr lang="en-US" b="1" dirty="0"/>
          </a:p>
        </p:txBody>
      </p:sp>
      <p:sp>
        <p:nvSpPr>
          <p:cNvPr id="3" name="Content Placeholder 2"/>
          <p:cNvSpPr>
            <a:spLocks noGrp="1"/>
          </p:cNvSpPr>
          <p:nvPr>
            <p:ph idx="1"/>
          </p:nvPr>
        </p:nvSpPr>
        <p:spPr>
          <a:xfrm>
            <a:off x="1097280" y="1856509"/>
            <a:ext cx="10058400" cy="4500045"/>
          </a:xfrm>
        </p:spPr>
        <p:txBody>
          <a:bodyPr>
            <a:normAutofit/>
          </a:bodyPr>
          <a:lstStyle/>
          <a:p>
            <a:pPr marL="0" indent="0">
              <a:buNone/>
            </a:pPr>
            <a:r>
              <a:rPr lang="en-US" sz="4400" dirty="0" smtClean="0"/>
              <a:t>New fund code was established specifically so LEAs could identify schoolwide program expenditures in their general ledgers.</a:t>
            </a:r>
          </a:p>
          <a:p>
            <a:pPr marL="234950" indent="-234950">
              <a:buFont typeface="Arial" panose="020B0604020202020204" pitchFamily="34" charset="0"/>
              <a:buChar char="•"/>
            </a:pPr>
            <a:r>
              <a:rPr lang="en-US" sz="4000" dirty="0" smtClean="0"/>
              <a:t>The code can only be used at the local level.</a:t>
            </a:r>
          </a:p>
          <a:p>
            <a:pPr marL="234950" indent="-234950">
              <a:buFont typeface="Arial" panose="020B0604020202020204" pitchFamily="34" charset="0"/>
              <a:buChar char="•"/>
            </a:pPr>
            <a:r>
              <a:rPr lang="en-US" sz="4000" dirty="0" smtClean="0"/>
              <a:t>The code must </a:t>
            </a:r>
            <a:r>
              <a:rPr lang="en-US" sz="4000" dirty="0" smtClean="0">
                <a:solidFill>
                  <a:schemeClr val="bg2">
                    <a:lumMod val="50000"/>
                  </a:schemeClr>
                </a:solidFill>
              </a:rPr>
              <a:t>not</a:t>
            </a:r>
            <a:r>
              <a:rPr lang="en-US" sz="4000" dirty="0" smtClean="0"/>
              <a:t> be used to report data in PEIMS.</a:t>
            </a:r>
            <a:endParaRPr lang="en-US" sz="4000" dirty="0"/>
          </a:p>
          <a:p>
            <a:pPr marL="0" indent="0">
              <a:buNone/>
            </a:pPr>
            <a:endParaRPr lang="en-US" sz="4000" dirty="0" smtClean="0"/>
          </a:p>
          <a:p>
            <a:pPr marL="0" indent="0">
              <a:buNone/>
            </a:pPr>
            <a:endParaRPr lang="en-US" sz="4000" dirty="0"/>
          </a:p>
          <a:p>
            <a:pPr marL="0" indent="0">
              <a:buNone/>
            </a:pPr>
            <a:endParaRPr lang="en-US" sz="4000" dirty="0"/>
          </a:p>
        </p:txBody>
      </p:sp>
      <p:sp>
        <p:nvSpPr>
          <p:cNvPr id="4" name="Slide Number Placeholder 3"/>
          <p:cNvSpPr>
            <a:spLocks noGrp="1"/>
          </p:cNvSpPr>
          <p:nvPr>
            <p:ph type="sldNum" sz="quarter" idx="12"/>
          </p:nvPr>
        </p:nvSpPr>
        <p:spPr/>
        <p:txBody>
          <a:bodyPr/>
          <a:lstStyle/>
          <a:p>
            <a:fld id="{629637A9-119A-49DA-BD12-AAC58B377D80}" type="slidenum">
              <a:rPr lang="en-US" smtClean="0"/>
              <a:t>10</a:t>
            </a:fld>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196103365"/>
      </p:ext>
    </p:extLst>
  </p:cSld>
  <p:clrMapOvr>
    <a:masterClrMapping/>
  </p:clrMapOvr>
  <mc:AlternateContent xmlns:mc="http://schemas.openxmlformats.org/markup-compatibility/2006" xmlns:p14="http://schemas.microsoft.com/office/powerpoint/2010/main">
    <mc:Choice Requires="p14">
      <p:transition spd="slow" p14:dur="2000" advTm="20852"/>
    </mc:Choice>
    <mc:Fallback xmlns="">
      <p:transition spd="slow" advTm="208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Advantages of Using Fund Code 282</a:t>
            </a:r>
            <a:endParaRPr lang="en-US" b="1" dirty="0"/>
          </a:p>
        </p:txBody>
      </p:sp>
      <p:sp>
        <p:nvSpPr>
          <p:cNvPr id="3" name="Content Placeholder 2"/>
          <p:cNvSpPr>
            <a:spLocks noGrp="1"/>
          </p:cNvSpPr>
          <p:nvPr>
            <p:ph idx="1"/>
          </p:nvPr>
        </p:nvSpPr>
        <p:spPr>
          <a:xfrm>
            <a:off x="1097280" y="1856509"/>
            <a:ext cx="10058400" cy="4500045"/>
          </a:xfrm>
        </p:spPr>
        <p:txBody>
          <a:bodyPr>
            <a:noAutofit/>
          </a:bodyPr>
          <a:lstStyle/>
          <a:p>
            <a:pPr marL="234950" indent="-234950">
              <a:buFont typeface="Arial" panose="020B0604020202020204" pitchFamily="34" charset="0"/>
              <a:buChar char="•"/>
            </a:pPr>
            <a:r>
              <a:rPr lang="en-US" sz="2600" dirty="0"/>
              <a:t>Business managers </a:t>
            </a:r>
            <a:r>
              <a:rPr lang="en-US" sz="2600" dirty="0" smtClean="0"/>
              <a:t>can document schoolwide expenditures in the general ledger instead of in a separate </a:t>
            </a:r>
            <a:r>
              <a:rPr lang="en-US" sz="2600" dirty="0"/>
              <a:t>general ledger, </a:t>
            </a:r>
            <a:r>
              <a:rPr lang="en-US" sz="2600" dirty="0" smtClean="0"/>
              <a:t>or in </a:t>
            </a:r>
            <a:r>
              <a:rPr lang="en-US" sz="2600" dirty="0"/>
              <a:t>“off the books” accounting records.</a:t>
            </a:r>
          </a:p>
          <a:p>
            <a:pPr marL="234950" indent="-234950">
              <a:buFont typeface="Arial" panose="020B0604020202020204" pitchFamily="34" charset="0"/>
              <a:buChar char="•"/>
            </a:pPr>
            <a:r>
              <a:rPr lang="en-US" sz="2600" dirty="0"/>
              <a:t>Existing accounting software does not have to be modified. </a:t>
            </a:r>
            <a:r>
              <a:rPr lang="en-US" sz="2600" dirty="0" smtClean="0"/>
              <a:t>(LEAs </a:t>
            </a:r>
            <a:r>
              <a:rPr lang="en-US" sz="2600" dirty="0"/>
              <a:t>can choose to make software changes to automate the proportionality calculations, but this enhancement is not required</a:t>
            </a:r>
            <a:r>
              <a:rPr lang="en-US" sz="2600" dirty="0" smtClean="0"/>
              <a:t>.)</a:t>
            </a:r>
            <a:endParaRPr lang="en-US" sz="2600" dirty="0"/>
          </a:p>
          <a:p>
            <a:pPr marL="234950" indent="-234950">
              <a:buFont typeface="Arial" panose="020B0604020202020204" pitchFamily="34" charset="0"/>
              <a:buChar char="•"/>
            </a:pPr>
            <a:r>
              <a:rPr lang="en-US" sz="2600" dirty="0" smtClean="0"/>
              <a:t>LEA does not to take </a:t>
            </a:r>
            <a:r>
              <a:rPr lang="en-US" sz="2600" dirty="0"/>
              <a:t>extra steps </a:t>
            </a:r>
            <a:r>
              <a:rPr lang="en-US" sz="2600" dirty="0" smtClean="0"/>
              <a:t>to </a:t>
            </a:r>
            <a:r>
              <a:rPr lang="en-US" sz="2600" dirty="0"/>
              <a:t>calculate carryover amounts of unspent consolidated funds on each campus at the end of the grant </a:t>
            </a:r>
            <a:r>
              <a:rPr lang="en-US" sz="2600" dirty="0" smtClean="0"/>
              <a:t>period.</a:t>
            </a:r>
          </a:p>
          <a:p>
            <a:pPr marL="234950" indent="-234950">
              <a:buFont typeface="Arial" panose="020B0604020202020204" pitchFamily="34" charset="0"/>
              <a:buChar char="•"/>
            </a:pPr>
            <a:r>
              <a:rPr lang="en-US" sz="2600" dirty="0" smtClean="0"/>
              <a:t>Auditors and monitors can easily see which expenditures are for schoolwide programs and can adjust their testing accordingly.</a:t>
            </a:r>
            <a:endParaRPr lang="en-US" sz="2600" dirty="0"/>
          </a:p>
        </p:txBody>
      </p:sp>
      <p:sp>
        <p:nvSpPr>
          <p:cNvPr id="4" name="Slide Number Placeholder 3"/>
          <p:cNvSpPr>
            <a:spLocks noGrp="1"/>
          </p:cNvSpPr>
          <p:nvPr>
            <p:ph type="sldNum" sz="quarter" idx="12"/>
          </p:nvPr>
        </p:nvSpPr>
        <p:spPr/>
        <p:txBody>
          <a:bodyPr/>
          <a:lstStyle/>
          <a:p>
            <a:fld id="{629637A9-119A-49DA-BD12-AAC58B377D80}" type="slidenum">
              <a:rPr lang="en-US" smtClean="0"/>
              <a:t>11</a:t>
            </a:fld>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596210307"/>
      </p:ext>
    </p:extLst>
  </p:cSld>
  <p:clrMapOvr>
    <a:masterClrMapping/>
  </p:clrMapOvr>
  <mc:AlternateContent xmlns:mc="http://schemas.openxmlformats.org/markup-compatibility/2006" xmlns:p14="http://schemas.microsoft.com/office/powerpoint/2010/main">
    <mc:Choice Requires="p14">
      <p:transition spd="slow" p14:dur="2000" advTm="57977"/>
    </mc:Choice>
    <mc:Fallback xmlns="">
      <p:transition spd="slow" advTm="579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Disclaimer</a:t>
            </a:r>
            <a:endParaRPr lang="en-US" sz="3600" b="1" dirty="0"/>
          </a:p>
        </p:txBody>
      </p:sp>
      <p:sp>
        <p:nvSpPr>
          <p:cNvPr id="3" name="Content Placeholder 2"/>
          <p:cNvSpPr>
            <a:spLocks noGrp="1"/>
          </p:cNvSpPr>
          <p:nvPr>
            <p:ph idx="1"/>
          </p:nvPr>
        </p:nvSpPr>
        <p:spPr>
          <a:xfrm>
            <a:off x="1097280" y="1720428"/>
            <a:ext cx="10058400" cy="4619194"/>
          </a:xfrm>
        </p:spPr>
        <p:txBody>
          <a:bodyPr>
            <a:normAutofit/>
          </a:bodyPr>
          <a:lstStyle/>
          <a:p>
            <a:pPr>
              <a:buNone/>
            </a:pPr>
            <a:r>
              <a:rPr lang="en-US" sz="4800" i="1" dirty="0"/>
              <a:t>Please note that </a:t>
            </a:r>
            <a:r>
              <a:rPr lang="en-US" sz="4800" i="1" dirty="0" smtClean="0"/>
              <a:t>the following </a:t>
            </a:r>
            <a:r>
              <a:rPr lang="en-US" sz="4800" i="1" dirty="0"/>
              <a:t>examples </a:t>
            </a:r>
            <a:r>
              <a:rPr lang="en-US" sz="4800" i="1" dirty="0" smtClean="0"/>
              <a:t>are </a:t>
            </a:r>
            <a:r>
              <a:rPr lang="en-US" sz="4800" i="1" dirty="0"/>
              <a:t>provided by TEA for informational purposes only. You should not interpret the items or amounts as anything other than sample data.</a:t>
            </a:r>
          </a:p>
        </p:txBody>
      </p:sp>
      <p:sp>
        <p:nvSpPr>
          <p:cNvPr id="4" name="Slide Number Placeholder 3"/>
          <p:cNvSpPr>
            <a:spLocks noGrp="1"/>
          </p:cNvSpPr>
          <p:nvPr>
            <p:ph type="sldNum" sz="quarter" idx="12"/>
          </p:nvPr>
        </p:nvSpPr>
        <p:spPr/>
        <p:txBody>
          <a:bodyPr/>
          <a:lstStyle/>
          <a:p>
            <a:fld id="{629637A9-119A-49DA-BD12-AAC58B377D80}" type="slidenum">
              <a:rPr lang="en-US" smtClean="0"/>
              <a:t>12</a:t>
            </a:fld>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462661246"/>
      </p:ext>
    </p:extLst>
  </p:cSld>
  <p:clrMapOvr>
    <a:masterClrMapping/>
  </p:clrMapOvr>
  <mc:AlternateContent xmlns:mc="http://schemas.openxmlformats.org/markup-compatibility/2006" xmlns:p14="http://schemas.microsoft.com/office/powerpoint/2010/main">
    <mc:Choice Requires="p14">
      <p:transition spd="slow" p14:dur="2000" advTm="11705"/>
    </mc:Choice>
    <mc:Fallback xmlns="">
      <p:transition spd="slow" advTm="11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Review of Accounting Methodology (Proportionality)</a:t>
            </a:r>
            <a:endParaRPr lang="en-US" b="1" dirty="0"/>
          </a:p>
        </p:txBody>
      </p:sp>
      <p:sp>
        <p:nvSpPr>
          <p:cNvPr id="3" name="Content Placeholder 2"/>
          <p:cNvSpPr>
            <a:spLocks noGrp="1"/>
          </p:cNvSpPr>
          <p:nvPr>
            <p:ph idx="1"/>
          </p:nvPr>
        </p:nvSpPr>
        <p:spPr>
          <a:xfrm>
            <a:off x="1097280" y="1856509"/>
            <a:ext cx="10058400" cy="4500045"/>
          </a:xfrm>
        </p:spPr>
        <p:txBody>
          <a:bodyPr>
            <a:normAutofit/>
          </a:bodyPr>
          <a:lstStyle/>
          <a:p>
            <a:pPr marL="0" indent="0">
              <a:buNone/>
            </a:pPr>
            <a:r>
              <a:rPr lang="en-US" sz="3600" dirty="0" smtClean="0"/>
              <a:t>This is an example of a proportionality table, which was described in Webinar #5.</a:t>
            </a:r>
          </a:p>
          <a:p>
            <a:pPr marL="0" indent="0">
              <a:buNone/>
            </a:pPr>
            <a:endParaRPr lang="en-US" sz="4000" dirty="0"/>
          </a:p>
          <a:p>
            <a:pPr marL="0" indent="0">
              <a:buNone/>
            </a:pPr>
            <a:endParaRPr lang="en-US" sz="4000" dirty="0" smtClean="0"/>
          </a:p>
          <a:p>
            <a:pPr marL="0" indent="0">
              <a:buNone/>
            </a:pPr>
            <a:endParaRPr lang="en-US" sz="4000" dirty="0"/>
          </a:p>
          <a:p>
            <a:pPr marL="0" indent="0">
              <a:buNone/>
            </a:pPr>
            <a:endParaRPr lang="en-US" sz="4000" dirty="0"/>
          </a:p>
        </p:txBody>
      </p:sp>
      <p:sp>
        <p:nvSpPr>
          <p:cNvPr id="4" name="Slide Number Placeholder 3"/>
          <p:cNvSpPr>
            <a:spLocks noGrp="1"/>
          </p:cNvSpPr>
          <p:nvPr>
            <p:ph type="sldNum" sz="quarter" idx="12"/>
          </p:nvPr>
        </p:nvSpPr>
        <p:spPr/>
        <p:txBody>
          <a:bodyPr/>
          <a:lstStyle/>
          <a:p>
            <a:fld id="{629637A9-119A-49DA-BD12-AAC58B377D80}" type="slidenum">
              <a:rPr lang="en-US" smtClean="0"/>
              <a:t>13</a:t>
            </a:fld>
            <a:endParaRPr lang="en-US" dirty="0"/>
          </a:p>
        </p:txBody>
      </p:sp>
      <p:graphicFrame>
        <p:nvGraphicFramePr>
          <p:cNvPr id="7" name="Table 6" descr="This is an example of a proportionality table. It shows each funding source that contributes to the schoolwide pool, the amount contributed, and the total. The amount contributed is divided by the total to get the percentage (or proportion) contributed by each funding source." title="Proportionality Table"/>
          <p:cNvGraphicFramePr>
            <a:graphicFrameLocks noGrp="1"/>
          </p:cNvGraphicFramePr>
          <p:nvPr>
            <p:extLst>
              <p:ext uri="{D42A27DB-BD31-4B8C-83A1-F6EECF244321}">
                <p14:modId xmlns:p14="http://schemas.microsoft.com/office/powerpoint/2010/main" val="2014459372"/>
              </p:ext>
            </p:extLst>
          </p:nvPr>
        </p:nvGraphicFramePr>
        <p:xfrm>
          <a:off x="1097280" y="3020819"/>
          <a:ext cx="9817463" cy="3335735"/>
        </p:xfrm>
        <a:graphic>
          <a:graphicData uri="http://schemas.openxmlformats.org/drawingml/2006/table">
            <a:tbl>
              <a:tblPr firstRow="1" firstCol="1" bandRow="1"/>
              <a:tblGrid>
                <a:gridCol w="707963"/>
                <a:gridCol w="3633031"/>
                <a:gridCol w="2245894"/>
                <a:gridCol w="1927923"/>
                <a:gridCol w="1302652"/>
              </a:tblGrid>
              <a:tr h="1429599">
                <a:tc>
                  <a:txBody>
                    <a:bodyPr/>
                    <a:lstStyle/>
                    <a:p>
                      <a:pPr marL="0" marR="0" algn="ctr">
                        <a:lnSpc>
                          <a:spcPct val="107000"/>
                        </a:lnSpc>
                        <a:spcBef>
                          <a:spcPts val="0"/>
                        </a:spcBef>
                        <a:spcAft>
                          <a:spcPts val="0"/>
                        </a:spcAft>
                      </a:pPr>
                      <a:r>
                        <a:rPr lang="en-US" sz="1100" b="1"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2400" b="1" dirty="0">
                          <a:effectLst/>
                          <a:latin typeface="Arial" panose="020B0604020202020204" pitchFamily="34" charset="0"/>
                          <a:ea typeface="Calibri" panose="020F0502020204030204" pitchFamily="34" charset="0"/>
                          <a:cs typeface="Times New Roman" panose="02020603050405020304" pitchFamily="18" charset="0"/>
                        </a:rPr>
                        <a:t>Funding Source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2400" b="1" dirty="0">
                          <a:effectLst/>
                          <a:latin typeface="Arial" panose="020B0604020202020204" pitchFamily="34" charset="0"/>
                          <a:ea typeface="Calibri" panose="020F0502020204030204" pitchFamily="34" charset="0"/>
                          <a:cs typeface="Times New Roman" panose="02020603050405020304" pitchFamily="18" charset="0"/>
                        </a:rPr>
                        <a:t>Amount Contributed to Pool</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2400" b="1" dirty="0">
                          <a:effectLst/>
                          <a:latin typeface="Arial" panose="020B0604020202020204" pitchFamily="34" charset="0"/>
                          <a:ea typeface="Calibri" panose="020F0502020204030204" pitchFamily="34" charset="0"/>
                          <a:cs typeface="Times New Roman" panose="02020603050405020304" pitchFamily="18" charset="0"/>
                        </a:rPr>
                        <a:t>Proportion Calculation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7000"/>
                        </a:lnSpc>
                        <a:spcBef>
                          <a:spcPts val="0"/>
                        </a:spcBef>
                        <a:spcAft>
                          <a:spcPts val="0"/>
                        </a:spcAft>
                      </a:pPr>
                      <a:r>
                        <a:rPr lang="en-US" sz="2400" b="1" dirty="0">
                          <a:effectLst/>
                          <a:latin typeface="Arial" panose="020B0604020202020204" pitchFamily="34" charset="0"/>
                          <a:ea typeface="Calibri" panose="020F0502020204030204" pitchFamily="34" charset="0"/>
                          <a:cs typeface="Times New Roman" panose="02020603050405020304" pitchFamily="18" charset="0"/>
                        </a:rPr>
                        <a:t>Percent of Total</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476534">
                <a:tc>
                  <a:txBody>
                    <a:bodyPr/>
                    <a:lstStyle/>
                    <a:p>
                      <a:pPr marL="0" marR="0" algn="ctr">
                        <a:lnSpc>
                          <a:spcPct val="107000"/>
                        </a:lnSpc>
                        <a:spcBef>
                          <a:spcPts val="0"/>
                        </a:spcBef>
                        <a:spcAft>
                          <a:spcPts val="0"/>
                        </a:spcAft>
                      </a:pPr>
                      <a:r>
                        <a:rPr lang="en-US" sz="2800" dirty="0">
                          <a:effectLst/>
                          <a:latin typeface="+mn-lt"/>
                          <a:ea typeface="Calibri" panose="020F0502020204030204" pitchFamily="34" charset="0"/>
                          <a:cs typeface="Times New Roman" panose="02020603050405020304" pitchFamily="18" charset="0"/>
                        </a:rPr>
                        <a:t>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dirty="0">
                          <a:effectLst/>
                          <a:latin typeface="Arial" panose="020B0604020202020204" pitchFamily="34" charset="0"/>
                          <a:ea typeface="Calibri" panose="020F0502020204030204" pitchFamily="34" charset="0"/>
                          <a:cs typeface="Times New Roman" panose="02020603050405020304" pitchFamily="18" charset="0"/>
                        </a:rPr>
                        <a:t>Title I, Part A</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2400" dirty="0">
                          <a:effectLst/>
                          <a:latin typeface="Arial" panose="020B0604020202020204" pitchFamily="34" charset="0"/>
                          <a:ea typeface="Calibri" panose="020F0502020204030204" pitchFamily="34" charset="0"/>
                          <a:cs typeface="Times New Roman" panose="02020603050405020304" pitchFamily="18" charset="0"/>
                        </a:rPr>
                        <a:t>$1,000,000</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a:t>
                      </a:r>
                      <a:r>
                        <a:rPr lang="en-US" sz="2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 </a:t>
                      </a: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63%</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6534">
                <a:tc>
                  <a:txBody>
                    <a:bodyPr/>
                    <a:lstStyle/>
                    <a:p>
                      <a:pPr marL="0" marR="0" algn="ctr">
                        <a:lnSpc>
                          <a:spcPct val="107000"/>
                        </a:lnSpc>
                        <a:spcBef>
                          <a:spcPts val="0"/>
                        </a:spcBef>
                        <a:spcAft>
                          <a:spcPts val="0"/>
                        </a:spcAft>
                      </a:pPr>
                      <a:r>
                        <a:rPr lang="en-US" sz="2800" dirty="0">
                          <a:effectLst/>
                          <a:latin typeface="+mn-lt"/>
                          <a:ea typeface="Calibri" panose="020F0502020204030204" pitchFamily="34" charset="0"/>
                          <a:cs typeface="Times New Roman" panose="02020603050405020304" pitchFamily="18" charset="0"/>
                        </a:rPr>
                        <a:t>B</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dirty="0">
                          <a:effectLst/>
                          <a:latin typeface="Arial" panose="020B0604020202020204" pitchFamily="34" charset="0"/>
                          <a:ea typeface="Calibri" panose="020F0502020204030204" pitchFamily="34" charset="0"/>
                          <a:cs typeface="Times New Roman" panose="02020603050405020304" pitchFamily="18" charset="0"/>
                        </a:rPr>
                        <a:t>Title II, Part A</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2400" dirty="0">
                          <a:effectLst/>
                          <a:latin typeface="Arial" panose="020B0604020202020204" pitchFamily="34" charset="0"/>
                          <a:ea typeface="Calibri" panose="020F0502020204030204" pitchFamily="34" charset="0"/>
                          <a:cs typeface="Times New Roman" panose="02020603050405020304" pitchFamily="18" charset="0"/>
                        </a:rPr>
                        <a:t>$500,000</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a:t>
                      </a:r>
                      <a:r>
                        <a:rPr lang="en-US" sz="2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 </a:t>
                      </a: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31%</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6534">
                <a:tc>
                  <a:txBody>
                    <a:bodyPr/>
                    <a:lstStyle/>
                    <a:p>
                      <a:pPr marL="0" marR="0" algn="ctr">
                        <a:lnSpc>
                          <a:spcPct val="107000"/>
                        </a:lnSpc>
                        <a:spcBef>
                          <a:spcPts val="0"/>
                        </a:spcBef>
                        <a:spcAft>
                          <a:spcPts val="0"/>
                        </a:spcAft>
                      </a:pPr>
                      <a:r>
                        <a:rPr lang="en-US" sz="2800" dirty="0">
                          <a:effectLst/>
                          <a:latin typeface="+mn-lt"/>
                          <a:ea typeface="Calibri" panose="020F0502020204030204" pitchFamily="34" charset="0"/>
                          <a:cs typeface="Times New Roman" panose="02020603050405020304" pitchFamily="18" charset="0"/>
                        </a:rPr>
                        <a:t>C</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dirty="0">
                          <a:effectLst/>
                          <a:latin typeface="Arial" panose="020B0604020202020204" pitchFamily="34" charset="0"/>
                          <a:ea typeface="Calibri" panose="020F0502020204030204" pitchFamily="34" charset="0"/>
                          <a:cs typeface="Times New Roman" panose="02020603050405020304" pitchFamily="18" charset="0"/>
                        </a:rPr>
                        <a:t>Title </a:t>
                      </a:r>
                      <a:r>
                        <a:rPr lang="en-US" sz="2400" dirty="0" smtClean="0">
                          <a:effectLst/>
                          <a:latin typeface="Arial" panose="020B0604020202020204" pitchFamily="34" charset="0"/>
                          <a:ea typeface="Calibri" panose="020F0502020204030204" pitchFamily="34" charset="0"/>
                          <a:cs typeface="Times New Roman" panose="02020603050405020304" pitchFamily="18" charset="0"/>
                        </a:rPr>
                        <a:t>III, Part A</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2400" dirty="0">
                          <a:effectLst/>
                          <a:latin typeface="Arial" panose="020B0604020202020204" pitchFamily="34" charset="0"/>
                          <a:ea typeface="Calibri" panose="020F0502020204030204" pitchFamily="34" charset="0"/>
                          <a:cs typeface="Times New Roman" panose="02020603050405020304" pitchFamily="18" charset="0"/>
                        </a:rPr>
                        <a:t>$100,000</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a:t>
                      </a:r>
                      <a:r>
                        <a:rPr lang="en-US" sz="2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 </a:t>
                      </a: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6534">
                <a:tc>
                  <a:txBody>
                    <a:bodyPr/>
                    <a:lstStyle/>
                    <a:p>
                      <a:pPr marL="0" marR="0" algn="ctr">
                        <a:lnSpc>
                          <a:spcPct val="107000"/>
                        </a:lnSpc>
                        <a:spcBef>
                          <a:spcPts val="0"/>
                        </a:spcBef>
                        <a:spcAft>
                          <a:spcPts val="0"/>
                        </a:spcAft>
                      </a:pPr>
                      <a:r>
                        <a:rPr lang="en-US" sz="2800" dirty="0">
                          <a:effectLst/>
                          <a:latin typeface="+mn-lt"/>
                          <a:ea typeface="Calibri" panose="020F0502020204030204" pitchFamily="34" charset="0"/>
                          <a:cs typeface="Times New Roman" panose="02020603050405020304" pitchFamily="18" charset="0"/>
                        </a:rPr>
                        <a:t>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2400" b="1" dirty="0">
                          <a:effectLst/>
                          <a:latin typeface="Arial" panose="020B0604020202020204" pitchFamily="34" charset="0"/>
                          <a:ea typeface="Calibri" panose="020F0502020204030204" pitchFamily="34" charset="0"/>
                          <a:cs typeface="Times New Roman" panose="02020603050405020304" pitchFamily="18" charset="0"/>
                        </a:rPr>
                        <a:t>Total</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2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$1,600,000</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2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100%</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612417349"/>
      </p:ext>
    </p:extLst>
  </p:cSld>
  <p:clrMapOvr>
    <a:masterClrMapping/>
  </p:clrMapOvr>
  <mc:AlternateContent xmlns:mc="http://schemas.openxmlformats.org/markup-compatibility/2006" xmlns:p14="http://schemas.microsoft.com/office/powerpoint/2010/main">
    <mc:Choice Requires="p14">
      <p:transition spd="slow" p14:dur="2000" advTm="44267"/>
    </mc:Choice>
    <mc:Fallback xmlns="">
      <p:transition spd="slow" advTm="442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Setting </a:t>
            </a:r>
            <a:r>
              <a:rPr lang="en-US" b="1" dirty="0"/>
              <a:t>Up Schoolwide </a:t>
            </a:r>
            <a:r>
              <a:rPr lang="en-US" b="1" dirty="0" smtClean="0"/>
              <a:t>Consolidation</a:t>
            </a:r>
            <a:br>
              <a:rPr lang="en-US" b="1" dirty="0" smtClean="0"/>
            </a:br>
            <a:r>
              <a:rPr lang="en-US" b="1" dirty="0" smtClean="0"/>
              <a:t>in </a:t>
            </a:r>
            <a:r>
              <a:rPr lang="en-US" b="1" dirty="0"/>
              <a:t>an </a:t>
            </a:r>
            <a:r>
              <a:rPr lang="en-US" b="1" dirty="0">
                <a:solidFill>
                  <a:schemeClr val="bg2">
                    <a:lumMod val="50000"/>
                  </a:schemeClr>
                </a:solidFill>
              </a:rPr>
              <a:t>Accounting System</a:t>
            </a:r>
            <a:endParaRPr lang="en-US" b="1" dirty="0"/>
          </a:p>
        </p:txBody>
      </p:sp>
      <p:sp>
        <p:nvSpPr>
          <p:cNvPr id="3" name="Content Placeholder 2"/>
          <p:cNvSpPr>
            <a:spLocks noGrp="1"/>
          </p:cNvSpPr>
          <p:nvPr>
            <p:ph idx="1"/>
          </p:nvPr>
        </p:nvSpPr>
        <p:spPr>
          <a:xfrm>
            <a:off x="1097280" y="1856509"/>
            <a:ext cx="10058400" cy="4500045"/>
          </a:xfrm>
        </p:spPr>
        <p:txBody>
          <a:bodyPr>
            <a:normAutofit/>
          </a:bodyPr>
          <a:lstStyle/>
          <a:p>
            <a:pPr marL="0" indent="0">
              <a:buNone/>
            </a:pPr>
            <a:r>
              <a:rPr lang="en-US" sz="2600" dirty="0" smtClean="0"/>
              <a:t>The LEA uses the proportionality table to set up the consolidation in its accounting system, using the usual fund codes as well as fund code 282.</a:t>
            </a:r>
          </a:p>
          <a:p>
            <a:pPr marL="0" indent="0">
              <a:buNone/>
            </a:pPr>
            <a:endParaRPr lang="en-US" sz="4000" dirty="0"/>
          </a:p>
          <a:p>
            <a:pPr marL="0" indent="0">
              <a:buNone/>
            </a:pPr>
            <a:endParaRPr lang="en-US" sz="4000" dirty="0" smtClean="0"/>
          </a:p>
          <a:p>
            <a:pPr marL="0" indent="0">
              <a:buNone/>
            </a:pPr>
            <a:endParaRPr lang="en-US" sz="4000" dirty="0"/>
          </a:p>
          <a:p>
            <a:pPr marL="0" indent="0">
              <a:buNone/>
            </a:pPr>
            <a:endParaRPr lang="en-US" sz="4000" dirty="0"/>
          </a:p>
        </p:txBody>
      </p:sp>
      <p:graphicFrame>
        <p:nvGraphicFramePr>
          <p:cNvPr id="6" name="Table 5" descr="This table shows how much each funding source will contribute to the schoolwide pool and the proportion of the total for each. The table also shows the usual fund codes (211 for Title I, Part A; 255 for Title II, Part A; and 263 for Title III, Part A) and how the consolidated amounts will go into 282." title="Proportionality Table Showing Fund Code 282"/>
          <p:cNvGraphicFramePr>
            <a:graphicFrameLocks noGrp="1"/>
          </p:cNvGraphicFramePr>
          <p:nvPr>
            <p:extLst>
              <p:ext uri="{D42A27DB-BD31-4B8C-83A1-F6EECF244321}">
                <p14:modId xmlns:p14="http://schemas.microsoft.com/office/powerpoint/2010/main" val="272667183"/>
              </p:ext>
            </p:extLst>
          </p:nvPr>
        </p:nvGraphicFramePr>
        <p:xfrm>
          <a:off x="1097280" y="2758246"/>
          <a:ext cx="10000343" cy="3598308"/>
        </p:xfrm>
        <a:graphic>
          <a:graphicData uri="http://schemas.openxmlformats.org/drawingml/2006/table">
            <a:tbl>
              <a:tblPr firstRow="1" firstCol="1" bandRow="1"/>
              <a:tblGrid>
                <a:gridCol w="2748556"/>
                <a:gridCol w="1243536"/>
                <a:gridCol w="1990129"/>
                <a:gridCol w="2003145"/>
                <a:gridCol w="2014977"/>
              </a:tblGrid>
              <a:tr h="556676">
                <a:tc gridSpan="5">
                  <a:txBody>
                    <a:bodyPr/>
                    <a:lstStyle/>
                    <a:p>
                      <a:pPr marL="0" marR="0" algn="ctr">
                        <a:lnSpc>
                          <a:spcPct val="107000"/>
                        </a:lnSpc>
                        <a:spcBef>
                          <a:spcPts val="0"/>
                        </a:spcBef>
                        <a:spcAft>
                          <a:spcPts val="0"/>
                        </a:spcAft>
                      </a:pPr>
                      <a:r>
                        <a:rPr lang="en-US" sz="2400" b="1" dirty="0">
                          <a:effectLst/>
                          <a:latin typeface="+mn-lt"/>
                          <a:ea typeface="Calibri" panose="020F0502020204030204" pitchFamily="34" charset="0"/>
                          <a:cs typeface="Times New Roman" panose="02020603050405020304" pitchFamily="18" charset="0"/>
                        </a:rPr>
                        <a:t>Consolidated Funds</a:t>
                      </a:r>
                      <a:endParaRPr lang="en-US" sz="24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760408">
                <a:tc>
                  <a:txBody>
                    <a:bodyPr/>
                    <a:lstStyle/>
                    <a:p>
                      <a:pPr marL="0" marR="0">
                        <a:lnSpc>
                          <a:spcPct val="107000"/>
                        </a:lnSpc>
                        <a:spcBef>
                          <a:spcPts val="0"/>
                        </a:spcBef>
                        <a:spcAft>
                          <a:spcPts val="0"/>
                        </a:spcAft>
                      </a:pPr>
                      <a:r>
                        <a:rPr lang="en-US" sz="2400" dirty="0">
                          <a:effectLst/>
                          <a:latin typeface="+mn-lt"/>
                          <a:ea typeface="Calibri" panose="020F0502020204030204" pitchFamily="34" charset="0"/>
                          <a:cs typeface="Times New Roman" panose="02020603050405020304" pitchFamily="18" charset="0"/>
                        </a:rPr>
                        <a:t>Title I, Part 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dirty="0">
                          <a:effectLst/>
                          <a:latin typeface="+mn-lt"/>
                          <a:ea typeface="Calibri" panose="020F0502020204030204" pitchFamily="34" charset="0"/>
                          <a:cs typeface="Times New Roman" panose="02020603050405020304" pitchFamily="18" charset="0"/>
                        </a:rPr>
                        <a:t>211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ctr">
                        <a:lnSpc>
                          <a:spcPct val="107000"/>
                        </a:lnSpc>
                        <a:spcBef>
                          <a:spcPts val="0"/>
                        </a:spcBef>
                        <a:spcAft>
                          <a:spcPts val="0"/>
                        </a:spcAft>
                      </a:pPr>
                      <a:r>
                        <a:rPr lang="en-US" sz="2400" dirty="0">
                          <a:effectLst/>
                          <a:latin typeface="+mn-lt"/>
                          <a:ea typeface="Calibri" panose="020F0502020204030204" pitchFamily="34" charset="0"/>
                          <a:cs typeface="Times New Roman" panose="02020603050405020304" pitchFamily="18" charset="0"/>
                        </a:rPr>
                        <a:t>282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2400" dirty="0">
                          <a:effectLst/>
                          <a:latin typeface="+mn-lt"/>
                          <a:ea typeface="Calibri" panose="020F0502020204030204" pitchFamily="34" charset="0"/>
                          <a:cs typeface="Times New Roman" panose="02020603050405020304" pitchFamily="18" charset="0"/>
                        </a:rPr>
                        <a:t>$1,000,000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2400" dirty="0">
                          <a:solidFill>
                            <a:srgbClr val="000000"/>
                          </a:solidFill>
                          <a:effectLst/>
                          <a:latin typeface="+mn-lt"/>
                          <a:ea typeface="Times New Roman" panose="02020603050405020304" pitchFamily="18" charset="0"/>
                          <a:cs typeface="Times New Roman" panose="02020603050405020304" pitchFamily="18" charset="0"/>
                        </a:rPr>
                        <a:t>63%</a:t>
                      </a:r>
                      <a:endParaRPr lang="en-US" sz="24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60408">
                <a:tc>
                  <a:txBody>
                    <a:bodyPr/>
                    <a:lstStyle/>
                    <a:p>
                      <a:pPr marL="0" marR="0">
                        <a:lnSpc>
                          <a:spcPct val="107000"/>
                        </a:lnSpc>
                        <a:spcBef>
                          <a:spcPts val="0"/>
                        </a:spcBef>
                        <a:spcAft>
                          <a:spcPts val="0"/>
                        </a:spcAft>
                      </a:pPr>
                      <a:r>
                        <a:rPr lang="en-US" sz="2400" dirty="0">
                          <a:effectLst/>
                          <a:latin typeface="+mn-lt"/>
                          <a:ea typeface="Calibri" panose="020F0502020204030204" pitchFamily="34" charset="0"/>
                          <a:cs typeface="Times New Roman" panose="02020603050405020304" pitchFamily="18" charset="0"/>
                        </a:rPr>
                        <a:t>Title II, Part 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dirty="0">
                          <a:effectLst/>
                          <a:latin typeface="+mn-lt"/>
                          <a:ea typeface="Calibri" panose="020F0502020204030204" pitchFamily="34" charset="0"/>
                          <a:cs typeface="Times New Roman" panose="02020603050405020304" pitchFamily="18" charset="0"/>
                        </a:rPr>
                        <a:t>255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gn="r">
                        <a:lnSpc>
                          <a:spcPct val="107000"/>
                        </a:lnSpc>
                        <a:spcBef>
                          <a:spcPts val="0"/>
                        </a:spcBef>
                        <a:spcAft>
                          <a:spcPts val="0"/>
                        </a:spcAft>
                      </a:pPr>
                      <a:r>
                        <a:rPr lang="en-US" sz="2400" dirty="0">
                          <a:effectLst/>
                          <a:latin typeface="+mn-lt"/>
                          <a:ea typeface="Calibri" panose="020F0502020204030204" pitchFamily="34" charset="0"/>
                          <a:cs typeface="Times New Roman" panose="02020603050405020304" pitchFamily="18" charset="0"/>
                        </a:rPr>
                        <a:t>$500,000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2400" dirty="0">
                          <a:solidFill>
                            <a:srgbClr val="000000"/>
                          </a:solidFill>
                          <a:effectLst/>
                          <a:latin typeface="+mn-lt"/>
                          <a:ea typeface="Times New Roman" panose="02020603050405020304" pitchFamily="18" charset="0"/>
                          <a:cs typeface="Times New Roman" panose="02020603050405020304" pitchFamily="18" charset="0"/>
                        </a:rPr>
                        <a:t>31%</a:t>
                      </a:r>
                      <a:endParaRPr lang="en-US" sz="24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60408">
                <a:tc>
                  <a:txBody>
                    <a:bodyPr/>
                    <a:lstStyle/>
                    <a:p>
                      <a:pPr marL="0" marR="0">
                        <a:lnSpc>
                          <a:spcPct val="107000"/>
                        </a:lnSpc>
                        <a:spcBef>
                          <a:spcPts val="0"/>
                        </a:spcBef>
                        <a:spcAft>
                          <a:spcPts val="0"/>
                        </a:spcAft>
                      </a:pPr>
                      <a:r>
                        <a:rPr lang="en-US" sz="2400" dirty="0">
                          <a:effectLst/>
                          <a:latin typeface="+mn-lt"/>
                          <a:ea typeface="Calibri" panose="020F0502020204030204" pitchFamily="34" charset="0"/>
                          <a:cs typeface="Times New Roman" panose="02020603050405020304" pitchFamily="18" charset="0"/>
                        </a:rPr>
                        <a:t>Title III, Part 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dirty="0">
                          <a:effectLst/>
                          <a:latin typeface="+mn-lt"/>
                          <a:ea typeface="Calibri" panose="020F0502020204030204" pitchFamily="34" charset="0"/>
                          <a:cs typeface="Times New Roman" panose="02020603050405020304" pitchFamily="18" charset="0"/>
                        </a:rPr>
                        <a:t>263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gn="r">
                        <a:lnSpc>
                          <a:spcPct val="107000"/>
                        </a:lnSpc>
                        <a:spcBef>
                          <a:spcPts val="0"/>
                        </a:spcBef>
                        <a:spcAft>
                          <a:spcPts val="0"/>
                        </a:spcAft>
                      </a:pPr>
                      <a:r>
                        <a:rPr lang="en-US" sz="2400" dirty="0">
                          <a:effectLst/>
                          <a:latin typeface="+mn-lt"/>
                          <a:ea typeface="Calibri" panose="020F0502020204030204" pitchFamily="34" charset="0"/>
                          <a:cs typeface="Times New Roman" panose="02020603050405020304" pitchFamily="18" charset="0"/>
                        </a:rPr>
                        <a:t>$100,000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2400" dirty="0">
                          <a:solidFill>
                            <a:srgbClr val="000000"/>
                          </a:solidFill>
                          <a:effectLst/>
                          <a:latin typeface="+mn-lt"/>
                          <a:ea typeface="Times New Roman" panose="02020603050405020304" pitchFamily="18" charset="0"/>
                          <a:cs typeface="Times New Roman" panose="02020603050405020304" pitchFamily="18" charset="0"/>
                        </a:rPr>
                        <a:t>6%</a:t>
                      </a:r>
                      <a:endParaRPr lang="en-US" sz="24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60408">
                <a:tc gridSpan="3">
                  <a:txBody>
                    <a:bodyPr/>
                    <a:lstStyle/>
                    <a:p>
                      <a:pPr marL="0" marR="0" algn="r">
                        <a:lnSpc>
                          <a:spcPct val="107000"/>
                        </a:lnSpc>
                        <a:spcBef>
                          <a:spcPts val="0"/>
                        </a:spcBef>
                        <a:spcAft>
                          <a:spcPts val="0"/>
                        </a:spcAft>
                      </a:pPr>
                      <a:r>
                        <a:rPr lang="en-US" sz="2400" dirty="0">
                          <a:effectLst/>
                          <a:latin typeface="+mn-lt"/>
                          <a:ea typeface="Calibri" panose="020F0502020204030204" pitchFamily="34" charset="0"/>
                          <a:cs typeface="Times New Roman" panose="02020603050405020304" pitchFamily="18" charset="0"/>
                        </a:rPr>
                        <a:t>Total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marL="0" marR="0" algn="r">
                        <a:lnSpc>
                          <a:spcPct val="107000"/>
                        </a:lnSpc>
                        <a:spcBef>
                          <a:spcPts val="0"/>
                        </a:spcBef>
                        <a:spcAft>
                          <a:spcPts val="0"/>
                        </a:spcAft>
                      </a:pPr>
                      <a:r>
                        <a:rPr lang="en-US" sz="2400" dirty="0">
                          <a:effectLst/>
                          <a:latin typeface="+mn-lt"/>
                          <a:ea typeface="Calibri" panose="020F0502020204030204" pitchFamily="34" charset="0"/>
                          <a:cs typeface="Times New Roman" panose="02020603050405020304" pitchFamily="18" charset="0"/>
                        </a:rPr>
                        <a:t>1,600,000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2400" dirty="0">
                          <a:effectLst/>
                          <a:latin typeface="+mn-lt"/>
                          <a:ea typeface="Calibri" panose="020F0502020204030204" pitchFamily="34" charset="0"/>
                          <a:cs typeface="Times New Roman" panose="02020603050405020304" pitchFamily="18" charset="0"/>
                        </a:rPr>
                        <a:t>100%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 name="Slide Number Placeholder 3"/>
          <p:cNvSpPr>
            <a:spLocks noGrp="1"/>
          </p:cNvSpPr>
          <p:nvPr>
            <p:ph type="sldNum" sz="quarter" idx="12"/>
          </p:nvPr>
        </p:nvSpPr>
        <p:spPr/>
        <p:txBody>
          <a:bodyPr/>
          <a:lstStyle/>
          <a:p>
            <a:fld id="{629637A9-119A-49DA-BD12-AAC58B377D80}" type="slidenum">
              <a:rPr lang="en-US" smtClean="0"/>
              <a:t>14</a:t>
            </a:fld>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651469696"/>
      </p:ext>
    </p:extLst>
  </p:cSld>
  <p:clrMapOvr>
    <a:masterClrMapping/>
  </p:clrMapOvr>
  <mc:AlternateContent xmlns:mc="http://schemas.openxmlformats.org/markup-compatibility/2006" xmlns:p14="http://schemas.microsoft.com/office/powerpoint/2010/main">
    <mc:Choice Requires="p14">
      <p:transition spd="slow" p14:dur="2000" advTm="37640"/>
    </mc:Choice>
    <mc:Fallback xmlns="">
      <p:transition spd="slow" advTm="37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Your Questions</a:t>
            </a:r>
            <a:endParaRPr lang="en-US" b="1" dirty="0"/>
          </a:p>
        </p:txBody>
      </p:sp>
      <p:sp>
        <p:nvSpPr>
          <p:cNvPr id="3" name="Content Placeholder 2"/>
          <p:cNvSpPr>
            <a:spLocks noGrp="1"/>
          </p:cNvSpPr>
          <p:nvPr>
            <p:ph idx="1"/>
          </p:nvPr>
        </p:nvSpPr>
        <p:spPr>
          <a:xfrm>
            <a:off x="1097280" y="1856509"/>
            <a:ext cx="10058400" cy="4500045"/>
          </a:xfrm>
        </p:spPr>
        <p:txBody>
          <a:bodyPr>
            <a:normAutofit fontScale="77500" lnSpcReduction="20000"/>
          </a:bodyPr>
          <a:lstStyle/>
          <a:p>
            <a:pPr>
              <a:buNone/>
            </a:pPr>
            <a:r>
              <a:rPr lang="en-US" sz="4000" dirty="0"/>
              <a:t>LEAs </a:t>
            </a:r>
            <a:r>
              <a:rPr lang="en-US" sz="4000" dirty="0" smtClean="0"/>
              <a:t>continue to ask for details about how to pass the </a:t>
            </a:r>
            <a:r>
              <a:rPr lang="en-US" sz="4000" dirty="0"/>
              <a:t>supplemental funds </a:t>
            </a:r>
            <a:r>
              <a:rPr lang="en-US" sz="4000" dirty="0" smtClean="0"/>
              <a:t>test. Here’s a review of the basic concepts:</a:t>
            </a:r>
          </a:p>
          <a:p>
            <a:pPr marL="234950" indent="-234950">
              <a:buFont typeface="Arial" panose="020B0604020202020204" pitchFamily="34" charset="0"/>
              <a:buChar char="•"/>
            </a:pPr>
            <a:r>
              <a:rPr lang="en-US" sz="3100" dirty="0"/>
              <a:t>Under federal law, LEAs must demonstrate that campuses eligible to receive Title I, Part A funds comply with the supplement, not supplant requirement to ensure that they do not use federal funds to perform services that would normally be paid for with state or local funds</a:t>
            </a:r>
            <a:r>
              <a:rPr lang="en-US" sz="3100" dirty="0" smtClean="0"/>
              <a:t>.</a:t>
            </a:r>
          </a:p>
          <a:p>
            <a:pPr marL="234950" indent="-234950">
              <a:buFont typeface="Arial" panose="020B0604020202020204" pitchFamily="34" charset="0"/>
              <a:buChar char="•"/>
            </a:pPr>
            <a:r>
              <a:rPr lang="en-US" sz="3100" dirty="0"/>
              <a:t>LEAs with campuses that operate Title I, Part A schoolwide programs, however, must demonstrate that they comply with supplement, not supplant </a:t>
            </a:r>
            <a:r>
              <a:rPr lang="en-US" sz="3100" dirty="0" smtClean="0"/>
              <a:t>by passing the </a:t>
            </a:r>
            <a:r>
              <a:rPr lang="en-US" sz="3100" dirty="0"/>
              <a:t>supplemental funds test. Instead of demonstrating that specific costs are supplemental, the supplemental funds test ensures that LEAs allocate funds appropriately to </a:t>
            </a:r>
            <a:r>
              <a:rPr lang="en-US" sz="3100" dirty="0" smtClean="0"/>
              <a:t>its campuses.</a:t>
            </a:r>
          </a:p>
          <a:p>
            <a:pPr marL="234950" indent="-234950">
              <a:buFont typeface="Arial" panose="020B0604020202020204" pitchFamily="34" charset="0"/>
              <a:buChar char="•"/>
            </a:pPr>
            <a:r>
              <a:rPr lang="en-US" sz="3100" dirty="0" smtClean="0"/>
              <a:t>Regardless of which specific method you use, the overall goal should be to demonstrate </a:t>
            </a:r>
            <a:r>
              <a:rPr lang="en-US" sz="3100" dirty="0"/>
              <a:t>that </a:t>
            </a:r>
            <a:r>
              <a:rPr lang="en-US" sz="3100" i="1" dirty="0" smtClean="0"/>
              <a:t>every campus receives </a:t>
            </a:r>
            <a:r>
              <a:rPr lang="en-US" sz="3100" i="1" dirty="0"/>
              <a:t>at least the same amount of state and local funds </a:t>
            </a:r>
            <a:r>
              <a:rPr lang="en-US" sz="3100" i="1" dirty="0" smtClean="0"/>
              <a:t>that </a:t>
            </a:r>
            <a:r>
              <a:rPr lang="en-US" sz="3100" i="1" dirty="0"/>
              <a:t>it would have received in the absence of Title I, Part A </a:t>
            </a:r>
            <a:r>
              <a:rPr lang="en-US" sz="3100" i="1" dirty="0" smtClean="0"/>
              <a:t>funds.</a:t>
            </a:r>
            <a:r>
              <a:rPr lang="en-US" sz="3100" dirty="0"/>
              <a:t> </a:t>
            </a:r>
          </a:p>
        </p:txBody>
      </p:sp>
      <p:sp>
        <p:nvSpPr>
          <p:cNvPr id="4" name="Slide Number Placeholder 3"/>
          <p:cNvSpPr>
            <a:spLocks noGrp="1"/>
          </p:cNvSpPr>
          <p:nvPr>
            <p:ph type="sldNum" sz="quarter" idx="12"/>
          </p:nvPr>
        </p:nvSpPr>
        <p:spPr/>
        <p:txBody>
          <a:bodyPr/>
          <a:lstStyle/>
          <a:p>
            <a:fld id="{629637A9-119A-49DA-BD12-AAC58B377D80}" type="slidenum">
              <a:rPr lang="en-US" smtClean="0"/>
              <a:t>15</a:t>
            </a:fld>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593662391"/>
      </p:ext>
    </p:extLst>
  </p:cSld>
  <p:clrMapOvr>
    <a:masterClrMapping/>
  </p:clrMapOvr>
  <mc:AlternateContent xmlns:mc="http://schemas.openxmlformats.org/markup-compatibility/2006" xmlns:p14="http://schemas.microsoft.com/office/powerpoint/2010/main">
    <mc:Choice Requires="p14">
      <p:transition spd="slow" p14:dur="2000" advTm="69763"/>
    </mc:Choice>
    <mc:Fallback xmlns="">
      <p:transition spd="slow" advTm="697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smtClean="0"/>
              <a:t>Your Questions (Single-Campus LEA)</a:t>
            </a:r>
            <a:endParaRPr lang="en-US" b="1" dirty="0"/>
          </a:p>
        </p:txBody>
      </p:sp>
      <p:sp>
        <p:nvSpPr>
          <p:cNvPr id="3" name="Content Placeholder 2"/>
          <p:cNvSpPr>
            <a:spLocks noGrp="1"/>
          </p:cNvSpPr>
          <p:nvPr>
            <p:ph idx="1"/>
          </p:nvPr>
        </p:nvSpPr>
        <p:spPr>
          <a:xfrm>
            <a:off x="1097280" y="1856509"/>
            <a:ext cx="10058400" cy="4500045"/>
          </a:xfrm>
        </p:spPr>
        <p:txBody>
          <a:bodyPr>
            <a:noAutofit/>
          </a:bodyPr>
          <a:lstStyle/>
          <a:p>
            <a:pPr marL="234950" indent="-234950">
              <a:buFont typeface="Arial" panose="020B0604020202020204" pitchFamily="34" charset="0"/>
              <a:buChar char="•"/>
            </a:pPr>
            <a:r>
              <a:rPr lang="en-US" sz="2700" dirty="0" smtClean="0"/>
              <a:t>A single-campus LEA whose one campus operates a schoolwide program must still pass the supplemental funds test, even if it can’t show that it uses the same method for multiple campuses.</a:t>
            </a:r>
          </a:p>
          <a:p>
            <a:pPr marL="234950" indent="-234950">
              <a:buFont typeface="Arial" panose="020B0604020202020204" pitchFamily="34" charset="0"/>
              <a:buChar char="•"/>
            </a:pPr>
            <a:r>
              <a:rPr lang="en-US" sz="2700" dirty="0" smtClean="0"/>
              <a:t>The LEA could </a:t>
            </a:r>
            <a:r>
              <a:rPr lang="en-US" sz="2700" dirty="0"/>
              <a:t>use one of the methods we describe on our website (recommended) or another </a:t>
            </a:r>
            <a:r>
              <a:rPr lang="en-US" sz="2700" dirty="0" smtClean="0"/>
              <a:t>method, as long as it documents that its one campus </a:t>
            </a:r>
            <a:r>
              <a:rPr lang="en-US" sz="2700" dirty="0"/>
              <a:t>receives at least the same amount of state and local funds that it would have received in the absence of Title I, Part A funds</a:t>
            </a:r>
            <a:r>
              <a:rPr lang="en-US" sz="2700" dirty="0" smtClean="0"/>
              <a:t>. </a:t>
            </a:r>
            <a:endParaRPr lang="en-US" sz="2700" dirty="0"/>
          </a:p>
          <a:p>
            <a:pPr marL="234950" indent="-234950">
              <a:buFont typeface="Arial" panose="020B0604020202020204" pitchFamily="34" charset="0"/>
              <a:buChar char="•"/>
            </a:pPr>
            <a:r>
              <a:rPr lang="en-US" sz="2700" dirty="0" smtClean="0"/>
              <a:t>Auditors and monitors will </a:t>
            </a:r>
            <a:r>
              <a:rPr lang="en-US" sz="2700" dirty="0"/>
              <a:t>review the </a:t>
            </a:r>
            <a:r>
              <a:rPr lang="en-US" sz="2700" dirty="0" smtClean="0"/>
              <a:t>documentation to </a:t>
            </a:r>
            <a:r>
              <a:rPr lang="en-US" sz="2700" dirty="0"/>
              <a:t>ensure </a:t>
            </a:r>
            <a:r>
              <a:rPr lang="en-US" sz="2700" dirty="0" smtClean="0"/>
              <a:t>that the campus received enough state and local funds. They may request documentation from past years to verify that the LEA’s methodology has remained consistent over time.</a:t>
            </a:r>
            <a:endParaRPr lang="en-US" sz="2700" dirty="0"/>
          </a:p>
        </p:txBody>
      </p:sp>
      <p:sp>
        <p:nvSpPr>
          <p:cNvPr id="4" name="Slide Number Placeholder 3"/>
          <p:cNvSpPr>
            <a:spLocks noGrp="1"/>
          </p:cNvSpPr>
          <p:nvPr>
            <p:ph type="sldNum" sz="quarter" idx="12"/>
          </p:nvPr>
        </p:nvSpPr>
        <p:spPr/>
        <p:txBody>
          <a:bodyPr/>
          <a:lstStyle/>
          <a:p>
            <a:fld id="{629637A9-119A-49DA-BD12-AAC58B377D80}" type="slidenum">
              <a:rPr lang="en-US" smtClean="0"/>
              <a:t>16</a:t>
            </a:fld>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662892280"/>
      </p:ext>
    </p:extLst>
  </p:cSld>
  <p:clrMapOvr>
    <a:masterClrMapping/>
  </p:clrMapOvr>
  <mc:AlternateContent xmlns:mc="http://schemas.openxmlformats.org/markup-compatibility/2006" xmlns:p14="http://schemas.microsoft.com/office/powerpoint/2010/main">
    <mc:Choice Requires="p14">
      <p:transition spd="slow" p14:dur="2000" advTm="49911"/>
    </mc:Choice>
    <mc:Fallback xmlns="">
      <p:transition spd="slow" advTm="499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smtClean="0"/>
              <a:t>Your Questions (Teacher Salaries)</a:t>
            </a:r>
            <a:endParaRPr lang="en-US" b="1" dirty="0"/>
          </a:p>
        </p:txBody>
      </p:sp>
      <p:sp>
        <p:nvSpPr>
          <p:cNvPr id="3" name="Content Placeholder 2"/>
          <p:cNvSpPr>
            <a:spLocks noGrp="1"/>
          </p:cNvSpPr>
          <p:nvPr>
            <p:ph idx="1"/>
          </p:nvPr>
        </p:nvSpPr>
        <p:spPr>
          <a:xfrm>
            <a:off x="1097280" y="1856509"/>
            <a:ext cx="10058400" cy="4500045"/>
          </a:xfrm>
        </p:spPr>
        <p:txBody>
          <a:bodyPr>
            <a:normAutofit/>
          </a:bodyPr>
          <a:lstStyle/>
          <a:p>
            <a:pPr>
              <a:buNone/>
            </a:pPr>
            <a:r>
              <a:rPr lang="en-US" sz="1800" dirty="0" smtClean="0"/>
              <a:t>You can expand the supplemental funds test example we’ve provided that uses student-teacher ratios. Including different amounts for teachers with different experience levels may give a more accurate estimate of state and local funds needed to pay teacher salaries. Here’s an example:</a:t>
            </a:r>
          </a:p>
          <a:p>
            <a:pPr marL="234950" indent="-234950">
              <a:buFont typeface="Arial" panose="020B0604020202020204" pitchFamily="34" charset="0"/>
              <a:buChar char="•"/>
            </a:pPr>
            <a:endParaRPr lang="en-US" sz="4000" dirty="0"/>
          </a:p>
        </p:txBody>
      </p:sp>
      <p:sp>
        <p:nvSpPr>
          <p:cNvPr id="4" name="Slide Number Placeholder 3"/>
          <p:cNvSpPr>
            <a:spLocks noGrp="1"/>
          </p:cNvSpPr>
          <p:nvPr>
            <p:ph type="sldNum" sz="quarter" idx="12"/>
          </p:nvPr>
        </p:nvSpPr>
        <p:spPr/>
        <p:txBody>
          <a:bodyPr/>
          <a:lstStyle/>
          <a:p>
            <a:fld id="{629637A9-119A-49DA-BD12-AAC58B377D80}" type="slidenum">
              <a:rPr lang="en-US" smtClean="0"/>
              <a:t>17</a:t>
            </a:fld>
            <a:endParaRPr lang="en-US" dirty="0"/>
          </a:p>
        </p:txBody>
      </p:sp>
      <p:graphicFrame>
        <p:nvGraphicFramePr>
          <p:cNvPr id="6" name="Table 5" descr="For a campus with a 25 to 1 student-teacher ratio and 24 teachers, this table shows the funding category, the calculation, and the amount of state and local funds allocated. The funding categories are expanded to show one level of funding ($30,000) for teachers with 1-5 years of experience, $60,000 for teachers with 5-10 years of experience, and $80,000 for teachers with 10 or more years of experience." title="Supplement Not Supplant Table"/>
          <p:cNvGraphicFramePr>
            <a:graphicFrameLocks noGrp="1"/>
          </p:cNvGraphicFramePr>
          <p:nvPr>
            <p:extLst>
              <p:ext uri="{D42A27DB-BD31-4B8C-83A1-F6EECF244321}">
                <p14:modId xmlns:p14="http://schemas.microsoft.com/office/powerpoint/2010/main" val="935424898"/>
              </p:ext>
            </p:extLst>
          </p:nvPr>
        </p:nvGraphicFramePr>
        <p:xfrm>
          <a:off x="1097280" y="2767115"/>
          <a:ext cx="10017334" cy="3624241"/>
        </p:xfrm>
        <a:graphic>
          <a:graphicData uri="http://schemas.openxmlformats.org/drawingml/2006/table">
            <a:tbl>
              <a:tblPr firstRow="1" firstCol="1" bandRow="1">
                <a:tableStyleId>{5C22544A-7EE6-4342-B048-85BDC9FD1C3A}</a:tableStyleId>
              </a:tblPr>
              <a:tblGrid>
                <a:gridCol w="5615418"/>
                <a:gridCol w="2379414"/>
                <a:gridCol w="2022502"/>
              </a:tblGrid>
              <a:tr h="480201">
                <a:tc>
                  <a:txBody>
                    <a:bodyPr/>
                    <a:lstStyle/>
                    <a:p>
                      <a:pPr marL="0" marR="0" algn="ctr">
                        <a:spcBef>
                          <a:spcPts val="0"/>
                        </a:spcBef>
                        <a:spcAft>
                          <a:spcPts val="0"/>
                        </a:spcAft>
                      </a:pPr>
                      <a:r>
                        <a:rPr lang="en-US" sz="2000" b="1" dirty="0">
                          <a:solidFill>
                            <a:schemeClr val="tx1">
                              <a:lumMod val="75000"/>
                              <a:lumOff val="25000"/>
                            </a:schemeClr>
                          </a:solidFill>
                          <a:effectLst/>
                        </a:rPr>
                        <a:t>Funding </a:t>
                      </a:r>
                      <a:r>
                        <a:rPr lang="en-US" sz="2000" b="1" dirty="0" smtClean="0">
                          <a:solidFill>
                            <a:schemeClr val="tx1">
                              <a:lumMod val="75000"/>
                              <a:lumOff val="25000"/>
                            </a:schemeClr>
                          </a:solidFill>
                          <a:effectLst/>
                        </a:rPr>
                        <a:t>Category</a:t>
                      </a:r>
                      <a:br>
                        <a:rPr lang="en-US" sz="2000" b="1" dirty="0" smtClean="0">
                          <a:solidFill>
                            <a:schemeClr val="tx1">
                              <a:lumMod val="75000"/>
                              <a:lumOff val="25000"/>
                            </a:schemeClr>
                          </a:solidFill>
                          <a:effectLst/>
                        </a:rPr>
                      </a:br>
                      <a:r>
                        <a:rPr lang="en-US" sz="2000" b="1" dirty="0" smtClean="0">
                          <a:solidFill>
                            <a:schemeClr val="tx1">
                              <a:lumMod val="75000"/>
                              <a:lumOff val="25000"/>
                            </a:schemeClr>
                          </a:solidFill>
                          <a:effectLst/>
                        </a:rPr>
                        <a:t>(25:1 </a:t>
                      </a:r>
                      <a:r>
                        <a:rPr lang="en-US" sz="2000" b="1" dirty="0">
                          <a:solidFill>
                            <a:schemeClr val="tx1">
                              <a:lumMod val="75000"/>
                              <a:lumOff val="25000"/>
                            </a:schemeClr>
                          </a:solidFill>
                          <a:effectLst/>
                        </a:rPr>
                        <a:t>student-teacher ratio, 24 teachers)</a:t>
                      </a:r>
                      <a:endParaRPr lang="en-US" sz="2000" b="1" dirty="0">
                        <a:solidFill>
                          <a:schemeClr val="tx1">
                            <a:lumMod val="75000"/>
                            <a:lumOff val="25000"/>
                          </a:schemeClr>
                        </a:solidFill>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algn="ctr">
                        <a:spcBef>
                          <a:spcPts val="0"/>
                        </a:spcBef>
                        <a:spcAft>
                          <a:spcPts val="0"/>
                        </a:spcAft>
                      </a:pPr>
                      <a:r>
                        <a:rPr lang="en-US" sz="2000" b="1" dirty="0">
                          <a:solidFill>
                            <a:schemeClr val="tx1">
                              <a:lumMod val="75000"/>
                              <a:lumOff val="25000"/>
                            </a:schemeClr>
                          </a:solidFill>
                          <a:effectLst/>
                        </a:rPr>
                        <a:t>Calculation</a:t>
                      </a:r>
                      <a:endParaRPr lang="en-US" sz="2000" b="1" dirty="0">
                        <a:solidFill>
                          <a:schemeClr val="tx1">
                            <a:lumMod val="75000"/>
                            <a:lumOff val="25000"/>
                          </a:schemeClr>
                        </a:solidFill>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algn="ctr">
                        <a:spcBef>
                          <a:spcPts val="0"/>
                        </a:spcBef>
                        <a:spcAft>
                          <a:spcPts val="0"/>
                        </a:spcAft>
                      </a:pPr>
                      <a:r>
                        <a:rPr lang="en-US" sz="2000" b="1" dirty="0">
                          <a:solidFill>
                            <a:schemeClr val="tx1">
                              <a:lumMod val="75000"/>
                              <a:lumOff val="25000"/>
                            </a:schemeClr>
                          </a:solidFill>
                          <a:effectLst/>
                        </a:rPr>
                        <a:t>Amount Allocated</a:t>
                      </a:r>
                      <a:endParaRPr lang="en-US" sz="2000" b="1" dirty="0">
                        <a:solidFill>
                          <a:schemeClr val="tx1">
                            <a:lumMod val="75000"/>
                            <a:lumOff val="25000"/>
                          </a:schemeClr>
                        </a:solidFill>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r>
              <a:tr h="576241">
                <a:tc>
                  <a:txBody>
                    <a:bodyPr/>
                    <a:lstStyle/>
                    <a:p>
                      <a:pPr marL="0" marR="0">
                        <a:spcBef>
                          <a:spcPts val="0"/>
                        </a:spcBef>
                        <a:spcAft>
                          <a:spcPts val="0"/>
                        </a:spcAft>
                      </a:pPr>
                      <a:r>
                        <a:rPr lang="en-US" sz="2000" b="0" dirty="0">
                          <a:solidFill>
                            <a:schemeClr val="tx1">
                              <a:lumMod val="75000"/>
                              <a:lumOff val="25000"/>
                            </a:schemeClr>
                          </a:solidFill>
                          <a:effectLst/>
                        </a:rPr>
                        <a:t>Funding for 10 teachers with 1–5 years of experience</a:t>
                      </a:r>
                      <a:endParaRPr lang="en-US" sz="2000" b="0" dirty="0">
                        <a:solidFill>
                          <a:schemeClr val="tx1">
                            <a:lumMod val="75000"/>
                            <a:lumOff val="25000"/>
                          </a:schemeClr>
                        </a:solidFill>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000" b="0" dirty="0">
                          <a:solidFill>
                            <a:schemeClr val="tx1">
                              <a:lumMod val="75000"/>
                              <a:lumOff val="25000"/>
                            </a:schemeClr>
                          </a:solidFill>
                          <a:effectLst/>
                        </a:rPr>
                        <a:t>10 × $30,000</a:t>
                      </a:r>
                      <a:endParaRPr lang="en-US" sz="2000" b="0" dirty="0">
                        <a:solidFill>
                          <a:schemeClr val="tx1">
                            <a:lumMod val="75000"/>
                            <a:lumOff val="25000"/>
                          </a:schemeClr>
                        </a:solidFill>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000" b="0" dirty="0">
                          <a:solidFill>
                            <a:schemeClr val="tx1">
                              <a:lumMod val="75000"/>
                              <a:lumOff val="25000"/>
                            </a:schemeClr>
                          </a:solidFill>
                          <a:effectLst/>
                        </a:rPr>
                        <a:t>$300,000</a:t>
                      </a:r>
                      <a:endParaRPr lang="en-US" sz="2000" b="0" dirty="0">
                        <a:solidFill>
                          <a:schemeClr val="tx1">
                            <a:lumMod val="75000"/>
                            <a:lumOff val="25000"/>
                          </a:schemeClr>
                        </a:solidFill>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80201">
                <a:tc>
                  <a:txBody>
                    <a:bodyPr/>
                    <a:lstStyle/>
                    <a:p>
                      <a:pPr marL="0" marR="0">
                        <a:spcBef>
                          <a:spcPts val="0"/>
                        </a:spcBef>
                        <a:spcAft>
                          <a:spcPts val="0"/>
                        </a:spcAft>
                      </a:pPr>
                      <a:r>
                        <a:rPr lang="en-US" sz="2000" b="0" dirty="0">
                          <a:solidFill>
                            <a:schemeClr val="tx1">
                              <a:lumMod val="75000"/>
                              <a:lumOff val="25000"/>
                            </a:schemeClr>
                          </a:solidFill>
                          <a:effectLst/>
                        </a:rPr>
                        <a:t>Funding for 10 teachers with 5–10 years of experience</a:t>
                      </a:r>
                      <a:endParaRPr lang="en-US" sz="2000" b="0" dirty="0">
                        <a:solidFill>
                          <a:schemeClr val="tx1">
                            <a:lumMod val="75000"/>
                            <a:lumOff val="25000"/>
                          </a:schemeClr>
                        </a:solidFill>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000" b="0" dirty="0">
                          <a:solidFill>
                            <a:schemeClr val="tx1">
                              <a:lumMod val="75000"/>
                              <a:lumOff val="25000"/>
                            </a:schemeClr>
                          </a:solidFill>
                          <a:effectLst/>
                        </a:rPr>
                        <a:t>10 × $60,000</a:t>
                      </a:r>
                      <a:endParaRPr lang="en-US" sz="2000" b="0" dirty="0">
                        <a:solidFill>
                          <a:schemeClr val="tx1">
                            <a:lumMod val="75000"/>
                            <a:lumOff val="25000"/>
                          </a:schemeClr>
                        </a:solidFill>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000" b="0" dirty="0">
                          <a:solidFill>
                            <a:schemeClr val="tx1">
                              <a:lumMod val="75000"/>
                              <a:lumOff val="25000"/>
                            </a:schemeClr>
                          </a:solidFill>
                          <a:effectLst/>
                        </a:rPr>
                        <a:t>$600,000</a:t>
                      </a:r>
                      <a:endParaRPr lang="en-US" sz="2000" b="0" dirty="0">
                        <a:solidFill>
                          <a:schemeClr val="tx1">
                            <a:lumMod val="75000"/>
                            <a:lumOff val="25000"/>
                          </a:schemeClr>
                        </a:solidFill>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80201">
                <a:tc>
                  <a:txBody>
                    <a:bodyPr/>
                    <a:lstStyle/>
                    <a:p>
                      <a:pPr marL="0" marR="0">
                        <a:spcBef>
                          <a:spcPts val="0"/>
                        </a:spcBef>
                        <a:spcAft>
                          <a:spcPts val="0"/>
                        </a:spcAft>
                      </a:pPr>
                      <a:r>
                        <a:rPr lang="en-US" sz="2000" b="0" dirty="0">
                          <a:solidFill>
                            <a:schemeClr val="tx1">
                              <a:lumMod val="75000"/>
                              <a:lumOff val="25000"/>
                            </a:schemeClr>
                          </a:solidFill>
                          <a:effectLst/>
                        </a:rPr>
                        <a:t>Funding for 4 teachers with 10 or more years of experience</a:t>
                      </a:r>
                      <a:endParaRPr lang="en-US" sz="2000" b="0" dirty="0">
                        <a:solidFill>
                          <a:schemeClr val="tx1">
                            <a:lumMod val="75000"/>
                            <a:lumOff val="25000"/>
                          </a:schemeClr>
                        </a:solidFill>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000" b="0" dirty="0">
                          <a:solidFill>
                            <a:schemeClr val="tx1">
                              <a:lumMod val="75000"/>
                              <a:lumOff val="25000"/>
                            </a:schemeClr>
                          </a:solidFill>
                          <a:effectLst/>
                        </a:rPr>
                        <a:t>4 × $80,000</a:t>
                      </a:r>
                      <a:endParaRPr lang="en-US" sz="2000" b="0" dirty="0">
                        <a:solidFill>
                          <a:schemeClr val="tx1">
                            <a:lumMod val="75000"/>
                            <a:lumOff val="25000"/>
                          </a:schemeClr>
                        </a:solidFill>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000" b="0" dirty="0">
                          <a:solidFill>
                            <a:schemeClr val="tx1">
                              <a:lumMod val="75000"/>
                              <a:lumOff val="25000"/>
                            </a:schemeClr>
                          </a:solidFill>
                          <a:effectLst/>
                        </a:rPr>
                        <a:t>$320,000</a:t>
                      </a:r>
                      <a:endParaRPr lang="en-US" sz="2000" b="0" dirty="0">
                        <a:solidFill>
                          <a:schemeClr val="tx1">
                            <a:lumMod val="75000"/>
                            <a:lumOff val="25000"/>
                          </a:schemeClr>
                        </a:solidFill>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84119">
                <a:tc>
                  <a:txBody>
                    <a:bodyPr/>
                    <a:lstStyle/>
                    <a:p>
                      <a:pPr marL="0" marR="0">
                        <a:spcBef>
                          <a:spcPts val="0"/>
                        </a:spcBef>
                        <a:spcAft>
                          <a:spcPts val="0"/>
                        </a:spcAft>
                      </a:pPr>
                      <a:r>
                        <a:rPr lang="en-US" sz="2000" b="0" dirty="0">
                          <a:solidFill>
                            <a:schemeClr val="tx1">
                              <a:lumMod val="75000"/>
                              <a:lumOff val="25000"/>
                            </a:schemeClr>
                          </a:solidFill>
                          <a:effectLst/>
                        </a:rPr>
                        <a:t>Funding for 1 principal</a:t>
                      </a:r>
                      <a:endParaRPr lang="en-US" sz="2000" b="0" dirty="0">
                        <a:solidFill>
                          <a:schemeClr val="tx1">
                            <a:lumMod val="75000"/>
                            <a:lumOff val="25000"/>
                          </a:schemeClr>
                        </a:solidFill>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000" b="0" dirty="0">
                          <a:solidFill>
                            <a:schemeClr val="tx1">
                              <a:lumMod val="75000"/>
                              <a:lumOff val="25000"/>
                            </a:schemeClr>
                          </a:solidFill>
                          <a:effectLst/>
                        </a:rPr>
                        <a:t>1 × $90,000</a:t>
                      </a:r>
                      <a:endParaRPr lang="en-US" sz="2000" b="0" dirty="0">
                        <a:solidFill>
                          <a:schemeClr val="tx1">
                            <a:lumMod val="75000"/>
                            <a:lumOff val="25000"/>
                          </a:schemeClr>
                        </a:solidFill>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000" b="0" dirty="0">
                          <a:solidFill>
                            <a:schemeClr val="tx1">
                              <a:lumMod val="75000"/>
                              <a:lumOff val="25000"/>
                            </a:schemeClr>
                          </a:solidFill>
                          <a:effectLst/>
                        </a:rPr>
                        <a:t>$90,000</a:t>
                      </a:r>
                      <a:endParaRPr lang="en-US" sz="2000" b="0" dirty="0">
                        <a:solidFill>
                          <a:schemeClr val="tx1">
                            <a:lumMod val="75000"/>
                            <a:lumOff val="25000"/>
                          </a:schemeClr>
                        </a:solidFill>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84119">
                <a:tc>
                  <a:txBody>
                    <a:bodyPr/>
                    <a:lstStyle/>
                    <a:p>
                      <a:pPr marL="0" marR="0">
                        <a:spcBef>
                          <a:spcPts val="0"/>
                        </a:spcBef>
                        <a:spcAft>
                          <a:spcPts val="0"/>
                        </a:spcAft>
                      </a:pPr>
                      <a:r>
                        <a:rPr lang="en-US" sz="2000" b="0" dirty="0">
                          <a:solidFill>
                            <a:schemeClr val="tx1">
                              <a:lumMod val="75000"/>
                              <a:lumOff val="25000"/>
                            </a:schemeClr>
                          </a:solidFill>
                          <a:effectLst/>
                        </a:rPr>
                        <a:t>Technology costs</a:t>
                      </a:r>
                      <a:endParaRPr lang="en-US" sz="2000" b="0" dirty="0">
                        <a:solidFill>
                          <a:schemeClr val="tx1">
                            <a:lumMod val="75000"/>
                            <a:lumOff val="25000"/>
                          </a:schemeClr>
                        </a:solidFill>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000" b="0" dirty="0">
                          <a:solidFill>
                            <a:schemeClr val="tx1">
                              <a:lumMod val="75000"/>
                              <a:lumOff val="25000"/>
                            </a:schemeClr>
                          </a:solidFill>
                          <a:effectLst/>
                        </a:rPr>
                        <a:t>600 ×$50</a:t>
                      </a:r>
                      <a:endParaRPr lang="en-US" sz="2000" b="0" dirty="0">
                        <a:solidFill>
                          <a:schemeClr val="tx1">
                            <a:lumMod val="75000"/>
                            <a:lumOff val="25000"/>
                          </a:schemeClr>
                        </a:solidFill>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000" b="0" dirty="0">
                          <a:solidFill>
                            <a:schemeClr val="tx1">
                              <a:lumMod val="75000"/>
                              <a:lumOff val="25000"/>
                            </a:schemeClr>
                          </a:solidFill>
                          <a:effectLst/>
                        </a:rPr>
                        <a:t>$30,000</a:t>
                      </a:r>
                      <a:endParaRPr lang="en-US" sz="2000" b="0" dirty="0">
                        <a:solidFill>
                          <a:schemeClr val="tx1">
                            <a:lumMod val="75000"/>
                            <a:lumOff val="25000"/>
                          </a:schemeClr>
                        </a:solidFill>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84119">
                <a:tc>
                  <a:txBody>
                    <a:bodyPr/>
                    <a:lstStyle/>
                    <a:p>
                      <a:pPr marL="0" marR="0">
                        <a:spcBef>
                          <a:spcPts val="0"/>
                        </a:spcBef>
                        <a:spcAft>
                          <a:spcPts val="0"/>
                        </a:spcAft>
                      </a:pPr>
                      <a:r>
                        <a:rPr lang="en-US" sz="2000" b="0" dirty="0">
                          <a:solidFill>
                            <a:schemeClr val="tx1">
                              <a:lumMod val="75000"/>
                              <a:lumOff val="25000"/>
                            </a:schemeClr>
                          </a:solidFill>
                          <a:effectLst/>
                        </a:rPr>
                        <a:t>Instructional materials costs</a:t>
                      </a:r>
                      <a:endParaRPr lang="en-US" sz="2000" b="0" dirty="0">
                        <a:solidFill>
                          <a:schemeClr val="tx1">
                            <a:lumMod val="75000"/>
                            <a:lumOff val="25000"/>
                          </a:schemeClr>
                        </a:solidFill>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000" b="0" dirty="0">
                          <a:solidFill>
                            <a:schemeClr val="tx1">
                              <a:lumMod val="75000"/>
                              <a:lumOff val="25000"/>
                            </a:schemeClr>
                          </a:solidFill>
                          <a:effectLst/>
                        </a:rPr>
                        <a:t>600 ×$61</a:t>
                      </a:r>
                      <a:endParaRPr lang="en-US" sz="2000" b="0" dirty="0">
                        <a:solidFill>
                          <a:schemeClr val="tx1">
                            <a:lumMod val="75000"/>
                            <a:lumOff val="25000"/>
                          </a:schemeClr>
                        </a:solidFill>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000" b="0" dirty="0">
                          <a:solidFill>
                            <a:schemeClr val="tx1">
                              <a:lumMod val="75000"/>
                              <a:lumOff val="25000"/>
                            </a:schemeClr>
                          </a:solidFill>
                          <a:effectLst/>
                        </a:rPr>
                        <a:t>$36,600</a:t>
                      </a:r>
                      <a:endParaRPr lang="en-US" sz="2000" b="0" dirty="0">
                        <a:solidFill>
                          <a:schemeClr val="tx1">
                            <a:lumMod val="75000"/>
                            <a:lumOff val="25000"/>
                          </a:schemeClr>
                        </a:solidFill>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85119">
                <a:tc gridSpan="2">
                  <a:txBody>
                    <a:bodyPr/>
                    <a:lstStyle/>
                    <a:p>
                      <a:pPr marL="0" marR="0" algn="r">
                        <a:spcBef>
                          <a:spcPts val="0"/>
                        </a:spcBef>
                        <a:spcAft>
                          <a:spcPts val="0"/>
                        </a:spcAft>
                      </a:pPr>
                      <a:r>
                        <a:rPr lang="en-US" sz="2000" b="0" dirty="0">
                          <a:solidFill>
                            <a:schemeClr val="tx1">
                              <a:lumMod val="75000"/>
                              <a:lumOff val="25000"/>
                            </a:schemeClr>
                          </a:solidFill>
                          <a:effectLst/>
                        </a:rPr>
                        <a:t>Total allocation of state and local funds</a:t>
                      </a:r>
                      <a:endParaRPr lang="en-US" sz="2000" b="0" dirty="0">
                        <a:solidFill>
                          <a:schemeClr val="tx1">
                            <a:lumMod val="75000"/>
                            <a:lumOff val="25000"/>
                          </a:schemeClr>
                        </a:solidFill>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pPr marL="0" marR="0" algn="ctr">
                        <a:spcBef>
                          <a:spcPts val="0"/>
                        </a:spcBef>
                        <a:spcAft>
                          <a:spcPts val="0"/>
                        </a:spcAft>
                      </a:pPr>
                      <a:r>
                        <a:rPr lang="en-US" sz="2000" b="0" dirty="0">
                          <a:solidFill>
                            <a:schemeClr val="tx1">
                              <a:lumMod val="75000"/>
                              <a:lumOff val="25000"/>
                            </a:schemeClr>
                          </a:solidFill>
                          <a:effectLst/>
                        </a:rPr>
                        <a:t>$1,376,600</a:t>
                      </a:r>
                      <a:endParaRPr lang="en-US" sz="2000" b="0" dirty="0">
                        <a:solidFill>
                          <a:schemeClr val="tx1">
                            <a:lumMod val="75000"/>
                            <a:lumOff val="25000"/>
                          </a:schemeClr>
                        </a:solidFill>
                        <a:effectLst/>
                        <a:latin typeface="Calibri Light" panose="020F03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362248318"/>
      </p:ext>
    </p:extLst>
  </p:cSld>
  <p:clrMapOvr>
    <a:masterClrMapping/>
  </p:clrMapOvr>
  <mc:AlternateContent xmlns:mc="http://schemas.openxmlformats.org/markup-compatibility/2006" xmlns:p14="http://schemas.microsoft.com/office/powerpoint/2010/main">
    <mc:Choice Requires="p14">
      <p:transition spd="slow" p14:dur="2000" advTm="40755"/>
    </mc:Choice>
    <mc:Fallback xmlns="">
      <p:transition spd="slow" advTm="40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smtClean="0"/>
              <a:t>Your Questions (Advice)</a:t>
            </a:r>
            <a:endParaRPr lang="en-US" b="1" dirty="0"/>
          </a:p>
        </p:txBody>
      </p:sp>
      <p:sp>
        <p:nvSpPr>
          <p:cNvPr id="3" name="Content Placeholder 2"/>
          <p:cNvSpPr>
            <a:spLocks noGrp="1"/>
          </p:cNvSpPr>
          <p:nvPr>
            <p:ph idx="1"/>
          </p:nvPr>
        </p:nvSpPr>
        <p:spPr>
          <a:xfrm>
            <a:off x="1097280" y="1856509"/>
            <a:ext cx="10058400" cy="4500045"/>
          </a:xfrm>
        </p:spPr>
        <p:txBody>
          <a:bodyPr>
            <a:normAutofit/>
          </a:bodyPr>
          <a:lstStyle/>
          <a:p>
            <a:pPr marL="234950" indent="-234950">
              <a:buFont typeface="Arial" panose="020B0604020202020204" pitchFamily="34" charset="0"/>
              <a:buChar char="•"/>
            </a:pPr>
            <a:r>
              <a:rPr lang="en-US" sz="2800" dirty="0" smtClean="0"/>
              <a:t>Don’t “overthink” the supplemental funds test. LEAs should already be using </a:t>
            </a:r>
            <a:r>
              <a:rPr lang="en-US" sz="2800" i="1" dirty="0" smtClean="0"/>
              <a:t>some</a:t>
            </a:r>
            <a:r>
              <a:rPr lang="en-US" sz="2800" dirty="0" smtClean="0"/>
              <a:t> methodology to allocate state and local funds to their campuses. If you’re planning to operate schoolwide programs next year, just polish up your current method and make sure it will demonstrate compliance with the </a:t>
            </a:r>
            <a:r>
              <a:rPr lang="en-US" sz="2800" dirty="0"/>
              <a:t>basic rule that </a:t>
            </a:r>
            <a:r>
              <a:rPr lang="en-US" sz="2800" i="1" dirty="0"/>
              <a:t>every campus </a:t>
            </a:r>
            <a:r>
              <a:rPr lang="en-US" sz="2800" i="1" dirty="0" smtClean="0"/>
              <a:t>receive </a:t>
            </a:r>
            <a:r>
              <a:rPr lang="en-US" sz="2800" i="1" dirty="0"/>
              <a:t>at least the same amount of state and local funds that it would have received in the absence of Title I, Part A funds.</a:t>
            </a:r>
            <a:r>
              <a:rPr lang="en-US" sz="2800" dirty="0"/>
              <a:t> </a:t>
            </a:r>
            <a:endParaRPr lang="en-US" sz="2800" dirty="0" smtClean="0"/>
          </a:p>
          <a:p>
            <a:pPr marL="234950" indent="-234950">
              <a:buFont typeface="Arial" panose="020B0604020202020204" pitchFamily="34" charset="0"/>
              <a:buChar char="•"/>
            </a:pPr>
            <a:r>
              <a:rPr lang="en-US" sz="2800" dirty="0" smtClean="0"/>
              <a:t>Our examples are based on information directly from USDE. If they seem too simplistic, that’s ok!</a:t>
            </a:r>
          </a:p>
        </p:txBody>
      </p:sp>
      <p:sp>
        <p:nvSpPr>
          <p:cNvPr id="4" name="Slide Number Placeholder 3"/>
          <p:cNvSpPr>
            <a:spLocks noGrp="1"/>
          </p:cNvSpPr>
          <p:nvPr>
            <p:ph type="sldNum" sz="quarter" idx="12"/>
          </p:nvPr>
        </p:nvSpPr>
        <p:spPr/>
        <p:txBody>
          <a:bodyPr/>
          <a:lstStyle/>
          <a:p>
            <a:fld id="{629637A9-119A-49DA-BD12-AAC58B377D80}" type="slidenum">
              <a:rPr lang="en-US" smtClean="0"/>
              <a:t>18</a:t>
            </a:fld>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510642577"/>
      </p:ext>
    </p:extLst>
  </p:cSld>
  <p:clrMapOvr>
    <a:masterClrMapping/>
  </p:clrMapOvr>
  <mc:AlternateContent xmlns:mc="http://schemas.openxmlformats.org/markup-compatibility/2006" xmlns:p14="http://schemas.microsoft.com/office/powerpoint/2010/main">
    <mc:Choice Requires="p14">
      <p:transition spd="slow" p14:dur="2000" advTm="40161"/>
    </mc:Choice>
    <mc:Fallback xmlns="">
      <p:transition spd="slow" advTm="40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TEA Contact Information</a:t>
            </a:r>
            <a:br>
              <a:rPr lang="en-US" b="1" dirty="0" smtClean="0"/>
            </a:br>
            <a:r>
              <a:rPr lang="en-US" b="1" dirty="0" smtClean="0"/>
              <a:t>Title I, Part A Schoolwide Programs</a:t>
            </a:r>
            <a:endParaRPr lang="en-US" b="1" dirty="0"/>
          </a:p>
        </p:txBody>
      </p:sp>
      <p:sp>
        <p:nvSpPr>
          <p:cNvPr id="3" name="Content Placeholder 2"/>
          <p:cNvSpPr>
            <a:spLocks noGrp="1"/>
          </p:cNvSpPr>
          <p:nvPr>
            <p:ph idx="1"/>
          </p:nvPr>
        </p:nvSpPr>
        <p:spPr>
          <a:xfrm>
            <a:off x="1097280" y="2011679"/>
            <a:ext cx="10369006" cy="4344875"/>
          </a:xfrm>
        </p:spPr>
        <p:txBody>
          <a:bodyPr>
            <a:normAutofit fontScale="55000" lnSpcReduction="20000"/>
          </a:bodyPr>
          <a:lstStyle/>
          <a:p>
            <a:pPr>
              <a:buNone/>
            </a:pPr>
            <a:r>
              <a:rPr lang="en-US" sz="6900" dirty="0"/>
              <a:t>P</a:t>
            </a:r>
            <a:r>
              <a:rPr lang="en-US" sz="6900" dirty="0" smtClean="0"/>
              <a:t>rogrammatic issues:</a:t>
            </a:r>
          </a:p>
          <a:p>
            <a:pPr marL="463550" indent="-463550">
              <a:buFont typeface="Arial" panose="020B0604020202020204" pitchFamily="34" charset="0"/>
              <a:buChar char="•"/>
            </a:pPr>
            <a:r>
              <a:rPr lang="en-US" sz="6400" dirty="0" smtClean="0"/>
              <a:t>Division of Federal and State Education Policy</a:t>
            </a:r>
          </a:p>
          <a:p>
            <a:pPr marL="463550" indent="-463550">
              <a:buFont typeface="Arial" panose="020B0604020202020204" pitchFamily="34" charset="0"/>
              <a:buChar char="•"/>
            </a:pPr>
            <a:r>
              <a:rPr lang="en-US" sz="6400" dirty="0" smtClean="0"/>
              <a:t>Anita Villarreal, nclb@tea.texas.gov</a:t>
            </a:r>
          </a:p>
          <a:p>
            <a:pPr>
              <a:buNone/>
            </a:pPr>
            <a:endParaRPr lang="en-US" sz="3400" dirty="0" smtClean="0"/>
          </a:p>
          <a:p>
            <a:pPr>
              <a:buNone/>
            </a:pPr>
            <a:r>
              <a:rPr lang="en-US" sz="6900" dirty="0" smtClean="0"/>
              <a:t>Fiscal issues and TEA </a:t>
            </a:r>
            <a:r>
              <a:rPr lang="en-US" sz="6900" dirty="0"/>
              <a:t>federal flexibility </a:t>
            </a:r>
            <a:r>
              <a:rPr lang="en-US" sz="6900" dirty="0" smtClean="0"/>
              <a:t>initiative:</a:t>
            </a:r>
          </a:p>
          <a:p>
            <a:pPr marL="463550" indent="-463550">
              <a:buFont typeface="Arial" panose="020B0604020202020204" pitchFamily="34" charset="0"/>
              <a:buChar char="•"/>
            </a:pPr>
            <a:r>
              <a:rPr lang="en-US" sz="6400" dirty="0" smtClean="0"/>
              <a:t>Office for Grants and Federal Fiscal Compliance</a:t>
            </a:r>
          </a:p>
          <a:p>
            <a:pPr marL="463550" indent="-463550">
              <a:buFont typeface="Arial" panose="020B0604020202020204" pitchFamily="34" charset="0"/>
              <a:buChar char="•"/>
            </a:pPr>
            <a:r>
              <a:rPr lang="en-US" sz="6400" dirty="0" smtClean="0"/>
              <a:t>James Connolly, james.connolly@tea.texas.gov</a:t>
            </a:r>
          </a:p>
          <a:p>
            <a:pPr marL="463550" indent="-463550">
              <a:buFont typeface="Arial" panose="020B0604020202020204" pitchFamily="34" charset="0"/>
              <a:buChar char="•"/>
            </a:pPr>
            <a:r>
              <a:rPr lang="en-US" sz="6400" dirty="0" smtClean="0"/>
              <a:t>Terry Reyes,</a:t>
            </a:r>
            <a:r>
              <a:rPr lang="en-US" sz="6400" dirty="0"/>
              <a:t> </a:t>
            </a:r>
            <a:r>
              <a:rPr lang="en-US" sz="6400" dirty="0" smtClean="0"/>
              <a:t>terry.reyes@tea.texas.gov</a:t>
            </a:r>
            <a:endParaRPr lang="en-US" sz="6400" dirty="0"/>
          </a:p>
        </p:txBody>
      </p:sp>
      <p:sp>
        <p:nvSpPr>
          <p:cNvPr id="4" name="Slide Number Placeholder 3"/>
          <p:cNvSpPr>
            <a:spLocks noGrp="1"/>
          </p:cNvSpPr>
          <p:nvPr>
            <p:ph type="sldNum" sz="quarter" idx="12"/>
          </p:nvPr>
        </p:nvSpPr>
        <p:spPr/>
        <p:txBody>
          <a:bodyPr/>
          <a:lstStyle/>
          <a:p>
            <a:fld id="{629637A9-119A-49DA-BD12-AAC58B377D80}" type="slidenum">
              <a:rPr lang="en-US" smtClean="0"/>
              <a:t>19</a:t>
            </a:fld>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68066245"/>
      </p:ext>
    </p:extLst>
  </p:cSld>
  <p:clrMapOvr>
    <a:masterClrMapping/>
  </p:clrMapOvr>
  <mc:AlternateContent xmlns:mc="http://schemas.openxmlformats.org/markup-compatibility/2006" xmlns:p14="http://schemas.microsoft.com/office/powerpoint/2010/main">
    <mc:Choice Requires="p14">
      <p:transition spd="slow" p14:dur="2000" advTm="11188"/>
    </mc:Choice>
    <mc:Fallback xmlns="">
      <p:transition spd="slow" advTm="11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Goals of Webinar Series</a:t>
            </a:r>
            <a:endParaRPr lang="en-US" b="1" dirty="0"/>
          </a:p>
        </p:txBody>
      </p:sp>
      <p:sp>
        <p:nvSpPr>
          <p:cNvPr id="3" name="Content Placeholder 2"/>
          <p:cNvSpPr>
            <a:spLocks noGrp="1"/>
          </p:cNvSpPr>
          <p:nvPr>
            <p:ph idx="1"/>
          </p:nvPr>
        </p:nvSpPr>
        <p:spPr>
          <a:xfrm>
            <a:off x="1097280" y="1845734"/>
            <a:ext cx="10058400" cy="4453466"/>
          </a:xfrm>
        </p:spPr>
        <p:txBody>
          <a:bodyPr>
            <a:noAutofit/>
          </a:bodyPr>
          <a:lstStyle/>
          <a:p>
            <a:pPr marL="568325" indent="-568325">
              <a:buFont typeface="+mj-lt"/>
              <a:buAutoNum type="arabicPeriod"/>
            </a:pPr>
            <a:r>
              <a:rPr lang="en-US" sz="4000" dirty="0" smtClean="0"/>
              <a:t>To review the basic concepts of schoolwide programs.</a:t>
            </a:r>
          </a:p>
          <a:p>
            <a:pPr marL="568325" indent="-568325">
              <a:buFont typeface="+mj-lt"/>
              <a:buAutoNum type="arabicPeriod"/>
            </a:pPr>
            <a:r>
              <a:rPr lang="en-US" sz="4000" dirty="0" smtClean="0"/>
              <a:t>To encourage you to begin planning now for the 2016–2017 school year.</a:t>
            </a:r>
          </a:p>
          <a:p>
            <a:pPr marL="568325" indent="-568325">
              <a:buFont typeface="+mj-lt"/>
              <a:buAutoNum type="arabicPeriod"/>
            </a:pPr>
            <a:r>
              <a:rPr lang="en-US" sz="4000" dirty="0" smtClean="0"/>
              <a:t>To answer specific questions.</a:t>
            </a:r>
          </a:p>
          <a:p>
            <a:pPr marL="568325" indent="-568325">
              <a:buFont typeface="+mj-lt"/>
              <a:buAutoNum type="arabicPeriod"/>
            </a:pPr>
            <a:r>
              <a:rPr lang="en-US" sz="4000" dirty="0" smtClean="0"/>
              <a:t>To share what we’ve learned.</a:t>
            </a:r>
          </a:p>
        </p:txBody>
      </p:sp>
      <p:sp>
        <p:nvSpPr>
          <p:cNvPr id="4" name="Slide Number Placeholder 3"/>
          <p:cNvSpPr>
            <a:spLocks noGrp="1"/>
          </p:cNvSpPr>
          <p:nvPr>
            <p:ph type="sldNum" sz="quarter" idx="12"/>
          </p:nvPr>
        </p:nvSpPr>
        <p:spPr/>
        <p:txBody>
          <a:bodyPr/>
          <a:lstStyle/>
          <a:p>
            <a:fld id="{629637A9-119A-49DA-BD12-AAC58B377D80}" type="slidenum">
              <a:rPr lang="en-US" smtClean="0"/>
              <a:t>2</a:t>
            </a:fld>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854224534"/>
      </p:ext>
    </p:extLst>
  </p:cSld>
  <p:clrMapOvr>
    <a:masterClrMapping/>
  </p:clrMapOvr>
  <mc:AlternateContent xmlns:mc="http://schemas.openxmlformats.org/markup-compatibility/2006" xmlns:p14="http://schemas.microsoft.com/office/powerpoint/2010/main">
    <mc:Choice Requires="p14">
      <p:transition spd="slow" p14:dur="2000" advTm="32032"/>
    </mc:Choice>
    <mc:Fallback xmlns="">
      <p:transition spd="slow" advTm="320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Agenda</a:t>
            </a:r>
            <a:endParaRPr lang="en-US" b="1" dirty="0"/>
          </a:p>
        </p:txBody>
      </p:sp>
      <p:sp>
        <p:nvSpPr>
          <p:cNvPr id="3" name="Content Placeholder 2"/>
          <p:cNvSpPr>
            <a:spLocks noGrp="1"/>
          </p:cNvSpPr>
          <p:nvPr>
            <p:ph idx="1"/>
          </p:nvPr>
        </p:nvSpPr>
        <p:spPr/>
        <p:txBody>
          <a:bodyPr>
            <a:normAutofit/>
          </a:bodyPr>
          <a:lstStyle/>
          <a:p>
            <a:pPr marL="692150" indent="-692150">
              <a:buFont typeface="+mj-lt"/>
              <a:buAutoNum type="romanUcPeriod"/>
            </a:pPr>
            <a:r>
              <a:rPr lang="en-US" sz="4400" dirty="0" smtClean="0"/>
              <a:t>Key points from previous sessions.</a:t>
            </a:r>
            <a:endParaRPr lang="en-US" sz="4400" dirty="0"/>
          </a:p>
          <a:p>
            <a:pPr marL="692150" indent="-692150">
              <a:buFont typeface="+mj-lt"/>
              <a:buAutoNum type="romanUcPeriod"/>
            </a:pPr>
            <a:r>
              <a:rPr lang="en-US" sz="4400" dirty="0" smtClean="0"/>
              <a:t>Accounting for schoolwide program expenditures.</a:t>
            </a:r>
            <a:endParaRPr lang="en-US" sz="4400" dirty="0"/>
          </a:p>
          <a:p>
            <a:pPr marL="692150" indent="-692150">
              <a:buFont typeface="+mj-lt"/>
              <a:buAutoNum type="romanUcPeriod"/>
            </a:pPr>
            <a:r>
              <a:rPr lang="en-US" sz="4400" dirty="0" smtClean="0"/>
              <a:t>Fund code 282.</a:t>
            </a:r>
            <a:endParaRPr lang="en-US" sz="4400" dirty="0"/>
          </a:p>
        </p:txBody>
      </p:sp>
      <p:sp>
        <p:nvSpPr>
          <p:cNvPr id="4" name="Slide Number Placeholder 3"/>
          <p:cNvSpPr>
            <a:spLocks noGrp="1"/>
          </p:cNvSpPr>
          <p:nvPr>
            <p:ph type="sldNum" sz="quarter" idx="12"/>
          </p:nvPr>
        </p:nvSpPr>
        <p:spPr/>
        <p:txBody>
          <a:bodyPr/>
          <a:lstStyle/>
          <a:p>
            <a:fld id="{629637A9-119A-49DA-BD12-AAC58B377D80}" type="slidenum">
              <a:rPr lang="en-US" smtClean="0"/>
              <a:pPr/>
              <a:t>3</a:t>
            </a:fld>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184110840"/>
      </p:ext>
    </p:extLst>
  </p:cSld>
  <p:clrMapOvr>
    <a:masterClrMapping/>
  </p:clrMapOvr>
  <mc:AlternateContent xmlns:mc="http://schemas.openxmlformats.org/markup-compatibility/2006" xmlns:p14="http://schemas.microsoft.com/office/powerpoint/2010/main">
    <mc:Choice Requires="p14">
      <p:transition spd="slow" p14:dur="2000" advTm="13264"/>
    </mc:Choice>
    <mc:Fallback xmlns="">
      <p:transition spd="slow" advTm="13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marL="457200" indent="-457200">
              <a:buFont typeface="+mj-lt"/>
              <a:buAutoNum type="romanUcPeriod"/>
            </a:pPr>
            <a:r>
              <a:rPr lang="en-US" b="1" dirty="0" smtClean="0"/>
              <a:t>Key Points from Previous Sessions</a:t>
            </a:r>
            <a:endParaRPr lang="en-US" b="1" dirty="0"/>
          </a:p>
        </p:txBody>
      </p:sp>
      <p:sp>
        <p:nvSpPr>
          <p:cNvPr id="3" name="Content Placeholder 2"/>
          <p:cNvSpPr>
            <a:spLocks noGrp="1"/>
          </p:cNvSpPr>
          <p:nvPr>
            <p:ph idx="1"/>
          </p:nvPr>
        </p:nvSpPr>
        <p:spPr>
          <a:xfrm>
            <a:off x="1097280" y="2011679"/>
            <a:ext cx="10058400" cy="4344875"/>
          </a:xfrm>
        </p:spPr>
        <p:txBody>
          <a:bodyPr>
            <a:normAutofit fontScale="92500" lnSpcReduction="10000"/>
          </a:bodyPr>
          <a:lstStyle/>
          <a:p>
            <a:pPr>
              <a:buNone/>
            </a:pPr>
            <a:r>
              <a:rPr lang="en-US" sz="4100" dirty="0"/>
              <a:t>B</a:t>
            </a:r>
            <a:r>
              <a:rPr lang="en-US" sz="4100" dirty="0" smtClean="0"/>
              <a:t>asic planning in the spring for the following school year:</a:t>
            </a:r>
          </a:p>
          <a:p>
            <a:pPr marL="236538" indent="-236538">
              <a:buFont typeface="Arial" panose="020B0604020202020204" pitchFamily="34" charset="0"/>
              <a:buChar char="•"/>
            </a:pPr>
            <a:r>
              <a:rPr lang="en-US" sz="3900" dirty="0" smtClean="0"/>
              <a:t>LEA has developed preliminary </a:t>
            </a:r>
            <a:r>
              <a:rPr lang="en-US" sz="3900" dirty="0"/>
              <a:t>budget of all the federal, state, and local funds it will have </a:t>
            </a:r>
            <a:r>
              <a:rPr lang="en-US" sz="3900" dirty="0" smtClean="0"/>
              <a:t>available.</a:t>
            </a:r>
          </a:p>
          <a:p>
            <a:pPr marL="236538" indent="-236538">
              <a:buFont typeface="Arial" panose="020B0604020202020204" pitchFamily="34" charset="0"/>
              <a:buChar char="•"/>
            </a:pPr>
            <a:r>
              <a:rPr lang="en-US" sz="3900" dirty="0" smtClean="0"/>
              <a:t>Campus has conducted </a:t>
            </a:r>
            <a:r>
              <a:rPr lang="en-US" sz="3900" dirty="0"/>
              <a:t>its comprehensive needs </a:t>
            </a:r>
            <a:r>
              <a:rPr lang="en-US" sz="3900" dirty="0" smtClean="0"/>
              <a:t>assessment and </a:t>
            </a:r>
            <a:r>
              <a:rPr lang="en-US" sz="3900" dirty="0"/>
              <a:t>identified and prioritized its </a:t>
            </a:r>
            <a:r>
              <a:rPr lang="en-US" sz="3900" dirty="0" smtClean="0"/>
              <a:t>needs.</a:t>
            </a:r>
          </a:p>
          <a:p>
            <a:pPr marL="236538" indent="-236538">
              <a:buFont typeface="Arial" panose="020B0604020202020204" pitchFamily="34" charset="0"/>
              <a:buChar char="•"/>
            </a:pPr>
            <a:r>
              <a:rPr lang="en-US" sz="3900" dirty="0" smtClean="0"/>
              <a:t>Campus is finalizing </a:t>
            </a:r>
            <a:r>
              <a:rPr lang="en-US" sz="3900" dirty="0"/>
              <a:t>its campus improvement </a:t>
            </a:r>
            <a:r>
              <a:rPr lang="en-US" sz="3900" dirty="0" smtClean="0"/>
              <a:t>plan (CIP).</a:t>
            </a:r>
            <a:endParaRPr lang="en-US" sz="3900" dirty="0"/>
          </a:p>
        </p:txBody>
      </p:sp>
      <p:sp>
        <p:nvSpPr>
          <p:cNvPr id="4" name="Slide Number Placeholder 3"/>
          <p:cNvSpPr>
            <a:spLocks noGrp="1"/>
          </p:cNvSpPr>
          <p:nvPr>
            <p:ph type="sldNum" sz="quarter" idx="12"/>
          </p:nvPr>
        </p:nvSpPr>
        <p:spPr/>
        <p:txBody>
          <a:bodyPr/>
          <a:lstStyle/>
          <a:p>
            <a:fld id="{629637A9-119A-49DA-BD12-AAC58B377D80}" type="slidenum">
              <a:rPr lang="en-US" smtClean="0"/>
              <a:t>4</a:t>
            </a:fld>
            <a:endParaRPr lang="en-US"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678180306"/>
      </p:ext>
    </p:extLst>
  </p:cSld>
  <p:clrMapOvr>
    <a:masterClrMapping/>
  </p:clrMapOvr>
  <mc:AlternateContent xmlns:mc="http://schemas.openxmlformats.org/markup-compatibility/2006" xmlns:p14="http://schemas.microsoft.com/office/powerpoint/2010/main">
    <mc:Choice Requires="p14">
      <p:transition spd="slow" p14:dur="2000" advTm="29010"/>
    </mc:Choice>
    <mc:Fallback xmlns="">
      <p:transition spd="slow" advTm="290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Planning for Schoolwide Programs</a:t>
            </a:r>
            <a:endParaRPr lang="en-US" b="1" dirty="0"/>
          </a:p>
        </p:txBody>
      </p:sp>
      <p:sp>
        <p:nvSpPr>
          <p:cNvPr id="3" name="Content Placeholder 2"/>
          <p:cNvSpPr>
            <a:spLocks noGrp="1"/>
          </p:cNvSpPr>
          <p:nvPr>
            <p:ph idx="1"/>
          </p:nvPr>
        </p:nvSpPr>
        <p:spPr>
          <a:xfrm>
            <a:off x="1097280" y="2011679"/>
            <a:ext cx="10058400" cy="4344875"/>
          </a:xfrm>
        </p:spPr>
        <p:txBody>
          <a:bodyPr>
            <a:normAutofit fontScale="92500" lnSpcReduction="10000"/>
          </a:bodyPr>
          <a:lstStyle/>
          <a:p>
            <a:pPr>
              <a:buNone/>
            </a:pPr>
            <a:r>
              <a:rPr lang="en-US" sz="4100" dirty="0" smtClean="0"/>
              <a:t>We’ve also covered additional steps:</a:t>
            </a:r>
          </a:p>
          <a:p>
            <a:pPr marL="236538" indent="-236538">
              <a:buFont typeface="Arial" panose="020B0604020202020204" pitchFamily="34" charset="0"/>
              <a:buChar char="•"/>
            </a:pPr>
            <a:r>
              <a:rPr lang="en-US" sz="3900" dirty="0" smtClean="0"/>
              <a:t>LEA can demonstrate that it has passed the supplemental funds test.</a:t>
            </a:r>
          </a:p>
          <a:p>
            <a:pPr marL="236538" indent="-236538">
              <a:buFont typeface="Arial" panose="020B0604020202020204" pitchFamily="34" charset="0"/>
              <a:buChar char="•"/>
            </a:pPr>
            <a:r>
              <a:rPr lang="en-US" sz="3900" dirty="0" smtClean="0"/>
              <a:t>LEA and campus have selected a consolidation option (TEA recommends federal consolidation).</a:t>
            </a:r>
          </a:p>
          <a:p>
            <a:pPr marL="236538" indent="-236538">
              <a:buFont typeface="Arial" panose="020B0604020202020204" pitchFamily="34" charset="0"/>
              <a:buChar char="•"/>
            </a:pPr>
            <a:r>
              <a:rPr lang="en-US" sz="3900" dirty="0" smtClean="0"/>
              <a:t>Campus has created its schoolwide budget</a:t>
            </a:r>
            <a:br>
              <a:rPr lang="en-US" sz="3900" dirty="0" smtClean="0"/>
            </a:br>
            <a:r>
              <a:rPr lang="en-US" sz="3900" dirty="0" smtClean="0"/>
              <a:t>(how much it is consolidating and from which programs) and included the budget in its CIP.</a:t>
            </a:r>
            <a:endParaRPr lang="en-US" sz="3900" dirty="0"/>
          </a:p>
        </p:txBody>
      </p:sp>
      <p:sp>
        <p:nvSpPr>
          <p:cNvPr id="4" name="Slide Number Placeholder 3"/>
          <p:cNvSpPr>
            <a:spLocks noGrp="1"/>
          </p:cNvSpPr>
          <p:nvPr>
            <p:ph type="sldNum" sz="quarter" idx="12"/>
          </p:nvPr>
        </p:nvSpPr>
        <p:spPr/>
        <p:txBody>
          <a:bodyPr/>
          <a:lstStyle/>
          <a:p>
            <a:fld id="{629637A9-119A-49DA-BD12-AAC58B377D80}" type="slidenum">
              <a:rPr lang="en-US" smtClean="0"/>
              <a:t>5</a:t>
            </a:fld>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145599070"/>
      </p:ext>
    </p:extLst>
  </p:cSld>
  <p:clrMapOvr>
    <a:masterClrMapping/>
  </p:clrMapOvr>
  <mc:AlternateContent xmlns:mc="http://schemas.openxmlformats.org/markup-compatibility/2006" xmlns:p14="http://schemas.microsoft.com/office/powerpoint/2010/main">
    <mc:Choice Requires="p14">
      <p:transition spd="slow" p14:dur="2000" advTm="33630"/>
    </mc:Choice>
    <mc:Fallback xmlns="">
      <p:transition spd="slow" advTm="33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Planning for Schoolwide Programs </a:t>
            </a:r>
            <a:r>
              <a:rPr lang="en-US" sz="3600" b="1" dirty="0" smtClean="0"/>
              <a:t>(continued)</a:t>
            </a:r>
            <a:endParaRPr lang="en-US" sz="3600" b="1" dirty="0"/>
          </a:p>
        </p:txBody>
      </p:sp>
      <p:sp>
        <p:nvSpPr>
          <p:cNvPr id="3" name="Content Placeholder 2"/>
          <p:cNvSpPr>
            <a:spLocks noGrp="1"/>
          </p:cNvSpPr>
          <p:nvPr>
            <p:ph idx="1"/>
          </p:nvPr>
        </p:nvSpPr>
        <p:spPr>
          <a:xfrm>
            <a:off x="1097280" y="2011679"/>
            <a:ext cx="10058400" cy="4344875"/>
          </a:xfrm>
        </p:spPr>
        <p:txBody>
          <a:bodyPr>
            <a:normAutofit fontScale="92500"/>
          </a:bodyPr>
          <a:lstStyle/>
          <a:p>
            <a:pPr marL="236538" indent="-236538">
              <a:buFont typeface="Arial" panose="020B0604020202020204" pitchFamily="34" charset="0"/>
              <a:buChar char="•"/>
            </a:pPr>
            <a:r>
              <a:rPr lang="en-US" sz="3900" dirty="0" smtClean="0"/>
              <a:t>LEA has established an accounting methodology for allocating expenditures to the funding sources that contribute to the schoolwide pool (TEA recommends the proportionality methodology).</a:t>
            </a:r>
          </a:p>
          <a:p>
            <a:pPr marL="236538" indent="-236538">
              <a:buFont typeface="Arial" panose="020B0604020202020204" pitchFamily="34" charset="0"/>
              <a:buChar char="•"/>
            </a:pPr>
            <a:r>
              <a:rPr lang="en-US" sz="3900" dirty="0" smtClean="0"/>
              <a:t>LEA has notified TEA of its plans regarding schoolwide campuses using NCLB Consolidated Federal Grant Application (including entering the total schoolwide budget totals in Schedule BS6001).</a:t>
            </a:r>
            <a:endParaRPr lang="en-US" sz="3900" dirty="0"/>
          </a:p>
        </p:txBody>
      </p:sp>
      <p:sp>
        <p:nvSpPr>
          <p:cNvPr id="4" name="Slide Number Placeholder 3"/>
          <p:cNvSpPr>
            <a:spLocks noGrp="1"/>
          </p:cNvSpPr>
          <p:nvPr>
            <p:ph type="sldNum" sz="quarter" idx="12"/>
          </p:nvPr>
        </p:nvSpPr>
        <p:spPr/>
        <p:txBody>
          <a:bodyPr/>
          <a:lstStyle/>
          <a:p>
            <a:fld id="{629637A9-119A-49DA-BD12-AAC58B377D80}" type="slidenum">
              <a:rPr lang="en-US" smtClean="0"/>
              <a:t>6</a:t>
            </a:fld>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869357118"/>
      </p:ext>
    </p:extLst>
  </p:cSld>
  <p:clrMapOvr>
    <a:masterClrMapping/>
  </p:clrMapOvr>
  <mc:AlternateContent xmlns:mc="http://schemas.openxmlformats.org/markup-compatibility/2006" xmlns:p14="http://schemas.microsoft.com/office/powerpoint/2010/main">
    <mc:Choice Requires="p14">
      <p:transition spd="slow" p14:dur="2000" advTm="44253"/>
    </mc:Choice>
    <mc:Fallback xmlns="">
      <p:transition spd="slow" advTm="442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Step-by-Step Planning</a:t>
            </a:r>
            <a:endParaRPr lang="en-US" b="1" dirty="0"/>
          </a:p>
        </p:txBody>
      </p:sp>
      <p:sp>
        <p:nvSpPr>
          <p:cNvPr id="3" name="Content Placeholder 2"/>
          <p:cNvSpPr>
            <a:spLocks noGrp="1"/>
          </p:cNvSpPr>
          <p:nvPr>
            <p:ph idx="1"/>
          </p:nvPr>
        </p:nvSpPr>
        <p:spPr>
          <a:xfrm>
            <a:off x="1097280" y="2011679"/>
            <a:ext cx="10369006" cy="4344875"/>
          </a:xfrm>
        </p:spPr>
        <p:txBody>
          <a:bodyPr>
            <a:normAutofit lnSpcReduction="10000"/>
          </a:bodyPr>
          <a:lstStyle/>
          <a:p>
            <a:pPr>
              <a:buNone/>
            </a:pPr>
            <a:r>
              <a:rPr lang="en-US" sz="4400" dirty="0" smtClean="0"/>
              <a:t>Full details of step-by-step planning, with multiple examples, available on three web pages</a:t>
            </a:r>
            <a:r>
              <a:rPr lang="en-US" sz="4400" dirty="0"/>
              <a:t>, beginning with </a:t>
            </a:r>
            <a:r>
              <a:rPr lang="en-US" sz="4400" dirty="0" smtClean="0">
                <a:solidFill>
                  <a:schemeClr val="bg2">
                    <a:lumMod val="50000"/>
                  </a:schemeClr>
                </a:solidFill>
              </a:rPr>
              <a:t>tea.texas.gov/grants/</a:t>
            </a:r>
            <a:br>
              <a:rPr lang="en-US" sz="4400" dirty="0" smtClean="0">
                <a:solidFill>
                  <a:schemeClr val="bg2">
                    <a:lumMod val="50000"/>
                  </a:schemeClr>
                </a:solidFill>
              </a:rPr>
            </a:br>
            <a:r>
              <a:rPr lang="en-US" sz="4400" dirty="0" smtClean="0">
                <a:solidFill>
                  <a:schemeClr val="bg2">
                    <a:lumMod val="50000"/>
                  </a:schemeClr>
                </a:solidFill>
              </a:rPr>
              <a:t>schoolwidefundingandaccounting1/.</a:t>
            </a:r>
          </a:p>
          <a:p>
            <a:pPr marL="571500" indent="-571500">
              <a:buFont typeface="Arial" panose="020B0604020202020204" pitchFamily="34" charset="0"/>
              <a:buChar char="•"/>
            </a:pPr>
            <a:r>
              <a:rPr lang="en-US" sz="4400" dirty="0" smtClean="0"/>
              <a:t>Focus on maintaining required documentation for auditing and monitoring purposes</a:t>
            </a:r>
            <a:r>
              <a:rPr lang="en-US" sz="4400" dirty="0" smtClean="0">
                <a:solidFill>
                  <a:schemeClr val="tx1"/>
                </a:solidFill>
              </a:rPr>
              <a:t>.</a:t>
            </a:r>
            <a:endParaRPr lang="en-US" sz="4400" dirty="0">
              <a:solidFill>
                <a:schemeClr val="tx1"/>
              </a:solidFill>
            </a:endParaRPr>
          </a:p>
        </p:txBody>
      </p:sp>
      <p:sp>
        <p:nvSpPr>
          <p:cNvPr id="4" name="Slide Number Placeholder 3"/>
          <p:cNvSpPr>
            <a:spLocks noGrp="1"/>
          </p:cNvSpPr>
          <p:nvPr>
            <p:ph type="sldNum" sz="quarter" idx="12"/>
          </p:nvPr>
        </p:nvSpPr>
        <p:spPr/>
        <p:txBody>
          <a:bodyPr/>
          <a:lstStyle/>
          <a:p>
            <a:fld id="{629637A9-119A-49DA-BD12-AAC58B377D80}" type="slidenum">
              <a:rPr lang="en-US" smtClean="0"/>
              <a:t>7</a:t>
            </a:fld>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149054682"/>
      </p:ext>
    </p:extLst>
  </p:cSld>
  <p:clrMapOvr>
    <a:masterClrMapping/>
  </p:clrMapOvr>
  <mc:AlternateContent xmlns:mc="http://schemas.openxmlformats.org/markup-compatibility/2006" xmlns:p14="http://schemas.microsoft.com/office/powerpoint/2010/main">
    <mc:Choice Requires="p14">
      <p:transition spd="slow" p14:dur="2000" advTm="24964"/>
    </mc:Choice>
    <mc:Fallback xmlns="">
      <p:transition spd="slow" advTm="249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Step-by-Step Accounting</a:t>
            </a:r>
            <a:endParaRPr lang="en-US" b="1" dirty="0"/>
          </a:p>
        </p:txBody>
      </p:sp>
      <p:sp>
        <p:nvSpPr>
          <p:cNvPr id="3" name="Content Placeholder 2"/>
          <p:cNvSpPr>
            <a:spLocks noGrp="1"/>
          </p:cNvSpPr>
          <p:nvPr>
            <p:ph idx="1"/>
          </p:nvPr>
        </p:nvSpPr>
        <p:spPr>
          <a:xfrm>
            <a:off x="1097280" y="2011679"/>
            <a:ext cx="10369006" cy="4344875"/>
          </a:xfrm>
        </p:spPr>
        <p:txBody>
          <a:bodyPr>
            <a:normAutofit/>
          </a:bodyPr>
          <a:lstStyle/>
          <a:p>
            <a:pPr>
              <a:buNone/>
            </a:pPr>
            <a:r>
              <a:rPr lang="en-US" sz="4400" dirty="0" smtClean="0"/>
              <a:t>Full details of step-by-step accounting procedures for schoolwide program expenditures, with examples of general ledgers, available on three web pages</a:t>
            </a:r>
            <a:r>
              <a:rPr lang="en-US" sz="4400" dirty="0"/>
              <a:t>, beginning with </a:t>
            </a:r>
            <a:r>
              <a:rPr lang="en-US" sz="4400" dirty="0" smtClean="0">
                <a:solidFill>
                  <a:schemeClr val="bg2">
                    <a:lumMod val="50000"/>
                  </a:schemeClr>
                </a:solidFill>
              </a:rPr>
              <a:t>tea.texas.gov/grants/</a:t>
            </a:r>
            <a:br>
              <a:rPr lang="en-US" sz="4400" dirty="0" smtClean="0">
                <a:solidFill>
                  <a:schemeClr val="bg2">
                    <a:lumMod val="50000"/>
                  </a:schemeClr>
                </a:solidFill>
              </a:rPr>
            </a:br>
            <a:r>
              <a:rPr lang="en-US" sz="4400" dirty="0" smtClean="0">
                <a:solidFill>
                  <a:schemeClr val="bg2">
                    <a:lumMod val="50000"/>
                  </a:schemeClr>
                </a:solidFill>
              </a:rPr>
              <a:t>schoolwideaccountingforexpenditures1/</a:t>
            </a:r>
          </a:p>
        </p:txBody>
      </p:sp>
      <p:sp>
        <p:nvSpPr>
          <p:cNvPr id="4" name="Slide Number Placeholder 3"/>
          <p:cNvSpPr>
            <a:spLocks noGrp="1"/>
          </p:cNvSpPr>
          <p:nvPr>
            <p:ph type="sldNum" sz="quarter" idx="12"/>
          </p:nvPr>
        </p:nvSpPr>
        <p:spPr/>
        <p:txBody>
          <a:bodyPr/>
          <a:lstStyle/>
          <a:p>
            <a:fld id="{629637A9-119A-49DA-BD12-AAC58B377D80}" type="slidenum">
              <a:rPr lang="en-US" smtClean="0"/>
              <a:t>8</a:t>
            </a:fld>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94140825"/>
      </p:ext>
    </p:extLst>
  </p:cSld>
  <p:clrMapOvr>
    <a:masterClrMapping/>
  </p:clrMapOvr>
  <mc:AlternateContent xmlns:mc="http://schemas.openxmlformats.org/markup-compatibility/2006" xmlns:p14="http://schemas.microsoft.com/office/powerpoint/2010/main">
    <mc:Choice Requires="p14">
      <p:transition spd="slow" p14:dur="2000" advTm="17293"/>
    </mc:Choice>
    <mc:Fallback xmlns="">
      <p:transition spd="slow" advTm="172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682625" indent="-682625">
              <a:buFont typeface="+mj-lt"/>
              <a:buAutoNum type="romanUcPeriod" startAt="2"/>
            </a:pPr>
            <a:r>
              <a:rPr lang="en-US" b="1" dirty="0" smtClean="0"/>
              <a:t>Accounting for Schoolwide</a:t>
            </a:r>
            <a:br>
              <a:rPr lang="en-US" b="1" dirty="0" smtClean="0"/>
            </a:br>
            <a:r>
              <a:rPr lang="en-US" b="1" dirty="0" smtClean="0"/>
              <a:t>Program Expenditures</a:t>
            </a:r>
            <a:endParaRPr lang="en-US" b="1" dirty="0">
              <a:solidFill>
                <a:schemeClr val="bg2">
                  <a:lumMod val="50000"/>
                </a:schemeClr>
              </a:solidFill>
            </a:endParaRPr>
          </a:p>
        </p:txBody>
      </p:sp>
      <p:sp>
        <p:nvSpPr>
          <p:cNvPr id="3" name="Content Placeholder 2"/>
          <p:cNvSpPr>
            <a:spLocks noGrp="1"/>
          </p:cNvSpPr>
          <p:nvPr>
            <p:ph idx="1"/>
          </p:nvPr>
        </p:nvSpPr>
        <p:spPr>
          <a:xfrm>
            <a:off x="1097280" y="1772044"/>
            <a:ext cx="10058400" cy="4619195"/>
          </a:xfrm>
        </p:spPr>
        <p:txBody>
          <a:bodyPr>
            <a:normAutofit fontScale="92500" lnSpcReduction="10000"/>
          </a:bodyPr>
          <a:lstStyle/>
          <a:p>
            <a:pPr marL="231775" indent="-231775">
              <a:buFont typeface="Arial" panose="020B0604020202020204" pitchFamily="34" charset="0"/>
              <a:buChar char="•"/>
            </a:pPr>
            <a:r>
              <a:rPr lang="en-US" sz="4200" dirty="0" smtClean="0"/>
              <a:t>Accounting for schoolwide program </a:t>
            </a:r>
            <a:r>
              <a:rPr lang="en-US" sz="4200" dirty="0" smtClean="0">
                <a:solidFill>
                  <a:schemeClr val="bg2">
                    <a:lumMod val="50000"/>
                  </a:schemeClr>
                </a:solidFill>
              </a:rPr>
              <a:t>expenditures</a:t>
            </a:r>
            <a:r>
              <a:rPr lang="en-US" sz="4200" dirty="0" smtClean="0"/>
              <a:t> has challenges.</a:t>
            </a:r>
          </a:p>
          <a:p>
            <a:pPr marL="231775" indent="-231775">
              <a:buFont typeface="Arial" panose="020B0604020202020204" pitchFamily="34" charset="0"/>
              <a:buChar char="•"/>
            </a:pPr>
            <a:r>
              <a:rPr lang="en-US" sz="4200" dirty="0" smtClean="0"/>
              <a:t>Flexibility in using consolidated funds does not remove other requirements, which are:</a:t>
            </a:r>
          </a:p>
          <a:p>
            <a:pPr marL="566738" indent="-334963">
              <a:spcBef>
                <a:spcPts val="600"/>
              </a:spcBef>
              <a:buFont typeface="Courier New" panose="02070309020205020404" pitchFamily="49" charset="0"/>
              <a:buChar char="o"/>
            </a:pPr>
            <a:r>
              <a:rPr lang="en-US" sz="4000" dirty="0" smtClean="0"/>
              <a:t>Using the accounting structure defined in FASRG.</a:t>
            </a:r>
          </a:p>
          <a:p>
            <a:pPr marL="566738" indent="-334963">
              <a:spcBef>
                <a:spcPts val="600"/>
              </a:spcBef>
              <a:buFont typeface="Courier New" panose="02070309020205020404" pitchFamily="49" charset="0"/>
              <a:buChar char="o"/>
            </a:pPr>
            <a:r>
              <a:rPr lang="en-US" sz="4000" dirty="0" smtClean="0"/>
              <a:t>Reporting data to PEIMS.</a:t>
            </a:r>
          </a:p>
          <a:p>
            <a:pPr marL="566738" indent="-334963">
              <a:spcBef>
                <a:spcPts val="600"/>
              </a:spcBef>
              <a:buFont typeface="Courier New" panose="02070309020205020404" pitchFamily="49" charset="0"/>
              <a:buChar char="o"/>
            </a:pPr>
            <a:r>
              <a:rPr lang="en-US" sz="4000" dirty="0" smtClean="0"/>
              <a:t>Using generally accepted accounting principles (GAAP).</a:t>
            </a:r>
          </a:p>
          <a:p>
            <a:pPr marL="0" indent="0">
              <a:buNone/>
            </a:pPr>
            <a:endParaRPr lang="en-US" sz="4000" dirty="0" smtClean="0"/>
          </a:p>
          <a:p>
            <a:pPr marL="0" indent="0">
              <a:buNone/>
            </a:pPr>
            <a:endParaRPr lang="en-US" sz="4000" dirty="0"/>
          </a:p>
          <a:p>
            <a:pPr marL="0" indent="0">
              <a:buNone/>
            </a:pPr>
            <a:endParaRPr lang="en-US" sz="4000" dirty="0" smtClean="0"/>
          </a:p>
          <a:p>
            <a:pPr marL="0" indent="0">
              <a:buNone/>
            </a:pPr>
            <a:endParaRPr lang="en-US" sz="4000" dirty="0"/>
          </a:p>
          <a:p>
            <a:pPr marL="0" indent="0">
              <a:buNone/>
            </a:pPr>
            <a:endParaRPr lang="en-US" sz="4000" dirty="0"/>
          </a:p>
        </p:txBody>
      </p:sp>
      <p:sp>
        <p:nvSpPr>
          <p:cNvPr id="4" name="Slide Number Placeholder 3"/>
          <p:cNvSpPr>
            <a:spLocks noGrp="1"/>
          </p:cNvSpPr>
          <p:nvPr>
            <p:ph type="sldNum" sz="quarter" idx="12"/>
          </p:nvPr>
        </p:nvSpPr>
        <p:spPr/>
        <p:txBody>
          <a:bodyPr/>
          <a:lstStyle/>
          <a:p>
            <a:fld id="{629637A9-119A-49DA-BD12-AAC58B377D80}" type="slidenum">
              <a:rPr lang="en-US" smtClean="0"/>
              <a:t>9</a:t>
            </a:fld>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71314030"/>
      </p:ext>
    </p:extLst>
  </p:cSld>
  <p:clrMapOvr>
    <a:masterClrMapping/>
  </p:clrMapOvr>
  <mc:AlternateContent xmlns:mc="http://schemas.openxmlformats.org/markup-compatibility/2006" xmlns:p14="http://schemas.microsoft.com/office/powerpoint/2010/main">
    <mc:Choice Requires="p14">
      <p:transition spd="slow" p14:dur="2000" advTm="28584"/>
    </mc:Choice>
    <mc:Fallback xmlns="">
      <p:transition spd="slow" advTm="28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Retrospec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F2BCF46627DB34EAFDDCA171FA89AC5" ma:contentTypeVersion="0" ma:contentTypeDescription="Create a new document." ma:contentTypeScope="" ma:versionID="907e9bbdf382e53b3a6dd5428416a278">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BBF75694-D4E0-4063-B3F2-944F9C18F35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CBAADBFB-F873-4BEA-908B-9C14F38B3E02}">
  <ds:schemaRefs>
    <ds:schemaRef ds:uri="http://schemas.microsoft.com/sharepoint/v3/contenttype/forms"/>
  </ds:schemaRefs>
</ds:datastoreItem>
</file>

<file path=customXml/itemProps3.xml><?xml version="1.0" encoding="utf-8"?>
<ds:datastoreItem xmlns:ds="http://schemas.openxmlformats.org/officeDocument/2006/customXml" ds:itemID="{116F4FE1-1638-4A66-9ADB-B2C43D85C542}">
  <ds:schemaRefs>
    <ds:schemaRef ds:uri="http://www.w3.org/XML/1998/namespace"/>
    <ds:schemaRef ds:uri="http://schemas.microsoft.com/office/2006/documentManagement/types"/>
    <ds:schemaRef ds:uri="http://purl.org/dc/terms/"/>
    <ds:schemaRef ds:uri="http://schemas.microsoft.com/office/2006/metadata/properties"/>
    <ds:schemaRef ds:uri="http://purl.org/dc/elements/1.1/"/>
    <ds:schemaRef ds:uri="http://purl.org/dc/dcmitype/"/>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Retrospect</Template>
  <TotalTime>7611</TotalTime>
  <Words>1278</Words>
  <Application>Microsoft Office PowerPoint</Application>
  <PresentationFormat>Widescreen</PresentationFormat>
  <Paragraphs>187</Paragraphs>
  <Slides>19</Slides>
  <Notes>19</Notes>
  <HiddenSlides>0</HiddenSlides>
  <MMClips>19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Calibri Light</vt:lpstr>
      <vt:lpstr>Courier New</vt:lpstr>
      <vt:lpstr>Times New Roman</vt:lpstr>
      <vt:lpstr>Retrospect</vt:lpstr>
      <vt:lpstr>Title I, Part A Schoolwide Programs Webinar #6</vt:lpstr>
      <vt:lpstr>Goals of Webinar Series</vt:lpstr>
      <vt:lpstr>Agenda</vt:lpstr>
      <vt:lpstr>Key Points from Previous Sessions</vt:lpstr>
      <vt:lpstr>Planning for Schoolwide Programs</vt:lpstr>
      <vt:lpstr>Planning for Schoolwide Programs (continued)</vt:lpstr>
      <vt:lpstr>Step-by-Step Planning</vt:lpstr>
      <vt:lpstr>Step-by-Step Accounting</vt:lpstr>
      <vt:lpstr>Accounting for Schoolwide Program Expenditures</vt:lpstr>
      <vt:lpstr>Fund Code 282</vt:lpstr>
      <vt:lpstr>Advantages of Using Fund Code 282</vt:lpstr>
      <vt:lpstr>Disclaimer</vt:lpstr>
      <vt:lpstr>Review of Accounting Methodology (Proportionality)</vt:lpstr>
      <vt:lpstr>Setting Up Schoolwide Consolidation in an Accounting System</vt:lpstr>
      <vt:lpstr>Your Questions</vt:lpstr>
      <vt:lpstr>Your Questions (Single-Campus LEA)</vt:lpstr>
      <vt:lpstr>Your Questions (Teacher Salaries)</vt:lpstr>
      <vt:lpstr>Your Questions (Advice)</vt:lpstr>
      <vt:lpstr>TEA Contact Information Title I, Part A Schoolwide Programs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Schoolwide Programs Webinar #6</dc:title>
  <dc:creator>Alfonzo, Carmen</dc:creator>
  <cp:lastModifiedBy>Terry Reyes</cp:lastModifiedBy>
  <cp:revision>735</cp:revision>
  <cp:lastPrinted>2015-12-04T23:12:34Z</cp:lastPrinted>
  <dcterms:created xsi:type="dcterms:W3CDTF">2014-05-28T13:39:16Z</dcterms:created>
  <dcterms:modified xsi:type="dcterms:W3CDTF">2016-04-15T19:55:55Z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0x0101004F2BCF46627DB34EAFDDCA171FA89AC5</vt:lpwstr>
  </property>
</Properties>
</file>